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9144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92C291-D299-4A5D-86BE-FD61AC073878}">
  <a:tblStyle styleId="{5B92C291-D299-4A5D-86BE-FD61AC07387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4ec13c3d9_1_42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04ec13c3d9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04ec13c3d9_1_42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4ec13c3d9_1_61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04ec13c3d9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04ec13c3d9_1_61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1c7cd3392_1_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51c7cd3392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1c7cd3392_1_6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a86fddd05_0_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5a86fddd0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5a86fddd05_0_0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a86fddd05_0_1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5a86fddd05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5a86fddd05_0_19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a86fddd05_0_40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5a86fddd0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5a86fddd05_0_40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8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4ec13c3d9_1_9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04ec13c3d9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04ec13c3d9_1_9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4ec13c3d9_1_26:notes"/>
          <p:cNvSpPr/>
          <p:nvPr>
            <p:ph idx="2" type="sldImg"/>
          </p:nvPr>
        </p:nvSpPr>
        <p:spPr>
          <a:xfrm>
            <a:off x="2271713" y="1143000"/>
            <a:ext cx="23145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04ec13c3d9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04ec13c3d9_1_26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14350" y="1496484"/>
            <a:ext cx="58293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857250" y="4802717"/>
            <a:ext cx="51435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528108" y="2377546"/>
            <a:ext cx="5801784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772577" y="3622015"/>
            <a:ext cx="774911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227798" y="2186121"/>
            <a:ext cx="774911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67916" y="2279653"/>
            <a:ext cx="5915025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67916" y="6119286"/>
            <a:ext cx="5915025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71488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3471863" y="2434167"/>
            <a:ext cx="291465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72381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72381" y="2241551"/>
            <a:ext cx="2901255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72381" y="3340100"/>
            <a:ext cx="2901255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471863" y="2241551"/>
            <a:ext cx="2915543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3471863" y="3340100"/>
            <a:ext cx="2915543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72381" y="609600"/>
            <a:ext cx="221188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915543" y="1316569"/>
            <a:ext cx="3471863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72381" y="2743200"/>
            <a:ext cx="2211884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514350" y="541866"/>
            <a:ext cx="5829300" cy="916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pt-BR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Manual de Usuário</a:t>
            </a:r>
            <a:endParaRPr sz="8000"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13603" y="1775312"/>
            <a:ext cx="5630047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pt-BR" sz="2400"/>
              <a:t>F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C - Calculadora de Funções Solicitadas pelo Cliente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2000"/>
            <a:ext cx="6858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XBOX Series X|S Controller - White with best price in Egypt - Games 2 Egypt" id="91" name="Google Shape;91;p13"/>
          <p:cNvSpPr/>
          <p:nvPr/>
        </p:nvSpPr>
        <p:spPr>
          <a:xfrm>
            <a:off x="3276600" y="4419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m em preto e branco de pessoas posando para foto&#10;&#10;O conteúdo gerado por IA pode estar incorreto."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9462" y="7774211"/>
            <a:ext cx="1267097" cy="12643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stall VisualG on Linux | Snap Store"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632" y="2684418"/>
            <a:ext cx="5244736" cy="5244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6. Sequência Fatorial</a:t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08</a:t>
            </a:r>
            <a:endParaRPr/>
          </a:p>
        </p:txBody>
      </p:sp>
      <p:sp>
        <p:nvSpPr>
          <p:cNvPr id="224" name="Google Shape;224;p22"/>
          <p:cNvSpPr txBox="1"/>
          <p:nvPr/>
        </p:nvSpPr>
        <p:spPr>
          <a:xfrm>
            <a:off x="371889" y="1656611"/>
            <a:ext cx="608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operção de Números Triangulares, ao digitar um número inteiro na entrada do programa (1) será exibido ao usuário a quantidade de números triangulares presentes na quantidade inserida (2).</a:t>
            </a:r>
            <a:endParaRPr/>
          </a:p>
        </p:txBody>
      </p:sp>
      <p:sp>
        <p:nvSpPr>
          <p:cNvPr id="225" name="Google Shape;225;p22"/>
          <p:cNvSpPr txBox="1"/>
          <p:nvPr/>
        </p:nvSpPr>
        <p:spPr>
          <a:xfrm>
            <a:off x="371888" y="7046415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5816375" y="4049775"/>
            <a:ext cx="469800" cy="420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2"/>
          <p:cNvSpPr txBox="1"/>
          <p:nvPr/>
        </p:nvSpPr>
        <p:spPr>
          <a:xfrm>
            <a:off x="5786309" y="34588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497250" y="4359100"/>
            <a:ext cx="993000" cy="8226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1676171" y="4387354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938" y="2939050"/>
            <a:ext cx="3080127" cy="388441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7. Seq. Quadrados Perfeitos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371900" y="1656600"/>
            <a:ext cx="608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opção, ao digitar um valor na entrada (1) é determinado 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início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intervalo, e (2) o seu fim, fazendo isso o programa realizará 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todos os quadrados presentes neste intervalo e exibirá os valores em lista (3)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371888" y="7046415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1800000" y="3696800"/>
            <a:ext cx="11166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1436184" y="369680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1827250" y="4690150"/>
            <a:ext cx="2354400" cy="14697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1436170" y="476716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1436184" y="4104756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1800000" y="4139600"/>
            <a:ext cx="1116600" cy="369300"/>
          </a:xfrm>
          <a:prstGeom prst="rect">
            <a:avLst/>
          </a:prstGeom>
          <a:noFill/>
          <a:ln cap="flat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325" y="2460900"/>
            <a:ext cx="3294325" cy="43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4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 Seq. de Cubos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371900" y="1656600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opção, ao digitar um número na entrada (1), é realizado o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dos cubos existentes até o valor digitado (2).</a:t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371888" y="7046415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4595475" y="3049025"/>
            <a:ext cx="3018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4967234" y="304903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1596325" y="3244675"/>
            <a:ext cx="1947900" cy="28062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 txBox="1"/>
          <p:nvPr/>
        </p:nvSpPr>
        <p:spPr>
          <a:xfrm>
            <a:off x="3640321" y="3244667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095" y="2580000"/>
            <a:ext cx="3391175" cy="504019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8. Seq. Geométrica</a:t>
            </a:r>
            <a:endParaRPr/>
          </a:p>
        </p:txBody>
      </p:sp>
      <p:pic>
        <p:nvPicPr>
          <p:cNvPr id="273" name="Google Shape;27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5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11</a:t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371900" y="1656600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opção, ao digitar um número na entrada (1), e sua razão em seguida (2), é realizado a o calculo de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sequência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geométrica e o resultado é exibido (3)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293938" y="7858840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3599275" y="3477225"/>
            <a:ext cx="3018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3944834" y="347723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1596325" y="4149325"/>
            <a:ext cx="1947900" cy="17265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3692746" y="4109792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2065150" y="3846525"/>
            <a:ext cx="3018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2410709" y="384653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50" y="3377124"/>
            <a:ext cx="5538001" cy="327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9. Seq. Alternada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371900" y="1656600"/>
            <a:ext cx="608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opção, ao digitar um número incial na entrada (1), o valor de variação da sequência (2) e a quantidade de termos que a sequência deve possuir (3), é exibido o resultado da sequência (4).</a:t>
            </a:r>
            <a:endParaRPr/>
          </a:p>
        </p:txBody>
      </p:sp>
      <p:sp>
        <p:nvSpPr>
          <p:cNvPr id="297" name="Google Shape;297;p26"/>
          <p:cNvSpPr txBox="1"/>
          <p:nvPr/>
        </p:nvSpPr>
        <p:spPr>
          <a:xfrm>
            <a:off x="232388" y="6990390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433600" y="3575275"/>
            <a:ext cx="3018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70109" y="35752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504050" y="4995700"/>
            <a:ext cx="5469900" cy="4869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6057746" y="482792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433600" y="4112675"/>
            <a:ext cx="3018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70109" y="41126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4" name="Google Shape;304;p26"/>
          <p:cNvSpPr/>
          <p:nvPr/>
        </p:nvSpPr>
        <p:spPr>
          <a:xfrm>
            <a:off x="433600" y="4650075"/>
            <a:ext cx="301800" cy="3693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70109" y="46500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50" y="3554475"/>
            <a:ext cx="6081301" cy="168021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7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9. Seq. de Tribonacci</a:t>
            </a:r>
            <a:endParaRPr/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317" name="Google Shape;317;p27"/>
          <p:cNvSpPr txBox="1"/>
          <p:nvPr/>
        </p:nvSpPr>
        <p:spPr>
          <a:xfrm>
            <a:off x="371900" y="1656600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opção, ao digitar a quantidade de termos que é desejado calcular na sequência (1), o resultado será calculado e exibido (2).</a:t>
            </a:r>
            <a:endParaRPr/>
          </a:p>
        </p:txBody>
      </p:sp>
      <p:sp>
        <p:nvSpPr>
          <p:cNvPr id="318" name="Google Shape;318;p27"/>
          <p:cNvSpPr txBox="1"/>
          <p:nvPr/>
        </p:nvSpPr>
        <p:spPr>
          <a:xfrm>
            <a:off x="232388" y="6990390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4550150" y="4086775"/>
            <a:ext cx="301800" cy="2271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4901684" y="40156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198350" y="4284750"/>
            <a:ext cx="5913000" cy="227100"/>
          </a:xfrm>
          <a:prstGeom prst="rect">
            <a:avLst/>
          </a:prstGeom>
          <a:noFill/>
          <a:ln cap="flat" cmpd="sng" w="9525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6111346" y="4213654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/>
        </p:nvSpPr>
        <p:spPr>
          <a:xfrm>
            <a:off x="1165249" y="309139"/>
            <a:ext cx="546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12. Possíveis problemas e soluções</a:t>
            </a:r>
            <a:endParaRPr/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8"/>
          <p:cNvSpPr txBox="1"/>
          <p:nvPr/>
        </p:nvSpPr>
        <p:spPr>
          <a:xfrm>
            <a:off x="198949" y="2022249"/>
            <a:ext cx="60812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Possíveis problemas e soluções: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28"/>
          <p:cNvGraphicFramePr/>
          <p:nvPr/>
        </p:nvGraphicFramePr>
        <p:xfrm>
          <a:off x="285418" y="2637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{5B92C291-D299-4A5D-86BE-FD61AC073878}</a:tableStyleId>
              </a:tblPr>
              <a:tblGrid>
                <a:gridCol w="2954125"/>
                <a:gridCol w="2954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 u="none" cap="none" strike="noStrike"/>
                        <a:t>Problema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 u="none" cap="none" strike="noStrike"/>
                        <a:t>Possível solução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/>
                        <a:t>O </a:t>
                      </a:r>
                      <a:r>
                        <a:rPr lang="pt-BR" sz="1350"/>
                        <a:t>Cálculo</a:t>
                      </a:r>
                      <a:r>
                        <a:rPr lang="pt-BR" sz="1350"/>
                        <a:t> apresentado está incorreto, ou não está disponivel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/>
                        <a:t>Verifique se está usando a versão mais recente do software selecionando a opção “sobre”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/>
                        <a:t>O programa fecha </a:t>
                      </a:r>
                      <a:r>
                        <a:rPr lang="pt-BR" sz="1350"/>
                        <a:t>de repente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/>
                        <a:t>Reinstale o VisualG e utlize sempre a versão 3.0.7.8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/>
                        <a:t>O programa é executado lentamente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pt-BR" sz="1350"/>
                        <a:t>Verifique se não foi selecionado acidentalmente a opção “rodar passo a passo”</a:t>
                      </a:r>
                      <a:endParaRPr sz="135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O programa não está abrindo</a:t>
                      </a:r>
                      <a:endParaRPr sz="135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50"/>
                        <a:t>Baixe novamente a versão mais recente no GitHub</a:t>
                      </a:r>
                      <a:endParaRPr sz="135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34" name="Google Shape;334;p28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6858000" cy="3488194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 txBox="1"/>
          <p:nvPr/>
        </p:nvSpPr>
        <p:spPr>
          <a:xfrm>
            <a:off x="745067" y="4247389"/>
            <a:ext cx="5757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LSG solutions preza por uma ótima experiência com o pós venda. Para contatar a equipe de suporte utilize o WhatsApp ou e-mail de contato abaixo.</a:t>
            </a:r>
            <a:endParaRPr/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9870" y="5462614"/>
            <a:ext cx="525826" cy="5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9"/>
          <p:cNvSpPr txBox="1"/>
          <p:nvPr/>
        </p:nvSpPr>
        <p:spPr>
          <a:xfrm>
            <a:off x="1404893" y="5537536"/>
            <a:ext cx="25906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+55 (12) 98897-2505</a:t>
            </a:r>
            <a:endParaRPr/>
          </a:p>
        </p:txBody>
      </p:sp>
      <p:cxnSp>
        <p:nvCxnSpPr>
          <p:cNvPr id="344" name="Google Shape;344;p29"/>
          <p:cNvCxnSpPr/>
          <p:nvPr/>
        </p:nvCxnSpPr>
        <p:spPr>
          <a:xfrm>
            <a:off x="601133" y="4247389"/>
            <a:ext cx="0" cy="304168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5" name="Google Shape;345;p29"/>
          <p:cNvSpPr txBox="1"/>
          <p:nvPr/>
        </p:nvSpPr>
        <p:spPr>
          <a:xfrm>
            <a:off x="-29634" y="8789796"/>
            <a:ext cx="66632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LGS Solutions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9"/>
          <p:cNvSpPr txBox="1"/>
          <p:nvPr/>
        </p:nvSpPr>
        <p:spPr>
          <a:xfrm>
            <a:off x="1468759" y="6083159"/>
            <a:ext cx="38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lsgsolutionsapi@gmail.com</a:t>
            </a:r>
            <a:endParaRPr/>
          </a:p>
        </p:txBody>
      </p:sp>
      <p:pic>
        <p:nvPicPr>
          <p:cNvPr id="347" name="Google Shape;347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9869" y="6006717"/>
            <a:ext cx="510584" cy="502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9"/>
          <p:cNvCxnSpPr/>
          <p:nvPr/>
        </p:nvCxnSpPr>
        <p:spPr>
          <a:xfrm>
            <a:off x="601133" y="8740800"/>
            <a:ext cx="576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m em preto e branco de pessoas posando para foto&#10;&#10;O conteúdo gerado por IA pode estar incorreto." id="349" name="Google Shape;34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77192" y="154190"/>
            <a:ext cx="2407850" cy="2402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9"/>
          <p:cNvSpPr txBox="1"/>
          <p:nvPr/>
        </p:nvSpPr>
        <p:spPr>
          <a:xfrm>
            <a:off x="2151375" y="2556825"/>
            <a:ext cx="2659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LSG Solutions</a:t>
            </a:r>
            <a:endParaRPr sz="2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514350" y="541866"/>
            <a:ext cx="5630047" cy="9162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5400"/>
              <a:buFont typeface="Calibri"/>
              <a:buNone/>
            </a:pPr>
            <a:r>
              <a:rPr lang="pt-BR" sz="5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3600">
                <a:latin typeface="Calibri"/>
                <a:ea typeface="Calibri"/>
                <a:cs typeface="Calibri"/>
                <a:sym typeface="Calibri"/>
              </a:rPr>
              <a:t>Conteúdo do manual</a:t>
            </a:r>
            <a:endParaRPr sz="8000"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664672"/>
            <a:ext cx="693480" cy="670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649" y="1335290"/>
            <a:ext cx="514351" cy="7808710"/>
          </a:xfrm>
          <a:prstGeom prst="rect">
            <a:avLst/>
          </a:prstGeom>
          <a:solidFill>
            <a:srgbClr val="2F5496"/>
          </a:solidFill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514350" y="1479255"/>
            <a:ext cx="0" cy="7296445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4"/>
          <p:cNvSpPr txBox="1"/>
          <p:nvPr>
            <p:ph idx="1" type="subTitle"/>
          </p:nvPr>
        </p:nvSpPr>
        <p:spPr>
          <a:xfrm>
            <a:off x="613976" y="1479255"/>
            <a:ext cx="5630047" cy="7578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5821" lvl="0" marL="2286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850">
                <a:latin typeface="Calibri"/>
                <a:ea typeface="Calibri"/>
                <a:cs typeface="Calibri"/>
                <a:sym typeface="Calibri"/>
              </a:rPr>
              <a:t>Requisitos Mínimos de Hardware.........................................................................1</a:t>
            </a:r>
            <a:endParaRPr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850">
                <a:latin typeface="Calibri"/>
                <a:ea typeface="Calibri"/>
                <a:cs typeface="Calibri"/>
                <a:sym typeface="Calibri"/>
              </a:rPr>
              <a:t>Instruções de Uso.................................................................................................3</a:t>
            </a:r>
            <a:endParaRPr b="1" sz="1850">
              <a:latin typeface="Calibri"/>
              <a:ea typeface="Calibri"/>
              <a:cs typeface="Calibri"/>
              <a:sym typeface="Calibri"/>
            </a:endParaRPr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de Fibonacci……………………………………………………………………………………….5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</a:t>
            </a:r>
            <a:r>
              <a:rPr b="1" lang="pt-BR" sz="1850"/>
              <a:t> de </a:t>
            </a:r>
            <a:r>
              <a:rPr b="1" lang="pt-BR" sz="1850"/>
              <a:t>Números</a:t>
            </a:r>
            <a:r>
              <a:rPr b="1" lang="pt-BR" sz="1850"/>
              <a:t> Triangulares…………….………………………………………………………6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de </a:t>
            </a:r>
            <a:r>
              <a:rPr b="1" lang="pt-BR" sz="1850"/>
              <a:t>Números</a:t>
            </a:r>
            <a:r>
              <a:rPr b="1" lang="pt-BR" sz="1850"/>
              <a:t> Primos…………………………………………………………………………….7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Fatorial……………………………………………………………………………………………….8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Sequencia de Quadrados Perfeitos……………………………………………………………………...9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de Cubos……………………………………………………………………………………………10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Geométrica………………………………………………………………………………………..11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Alternada…………………………………………………………………………………………..12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Sequência de Tribonacci……………………………………………………………………………………..13</a:t>
            </a:r>
            <a:endParaRPr b="1" sz="1850"/>
          </a:p>
          <a:p>
            <a:pPr indent="-225821" lvl="0" marL="22860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t-BR" sz="1850"/>
              <a:t>Possíveis Problemas e Soluções…………………………………………………………………………..14</a:t>
            </a:r>
            <a:endParaRPr b="1" sz="1850"/>
          </a:p>
          <a:p>
            <a:pPr indent="0" lvl="0" marL="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just">
              <a:lnSpc>
                <a:spcPct val="107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just">
              <a:lnSpc>
                <a:spcPct val="107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just">
              <a:lnSpc>
                <a:spcPct val="107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0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just">
              <a:lnSpc>
                <a:spcPct val="107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0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just">
              <a:lnSpc>
                <a:spcPct val="107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80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just">
              <a:lnSpc>
                <a:spcPct val="107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4842880" y="206979"/>
            <a:ext cx="1867091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/>
              <a:t>‹#›</a:t>
            </a:fld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/>
        </p:nvSpPr>
        <p:spPr>
          <a:xfrm>
            <a:off x="1165249" y="309139"/>
            <a:ext cx="54697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Requisitos Mínimos</a:t>
            </a:r>
            <a:endParaRPr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268769" y="1660202"/>
            <a:ext cx="6081201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VisualG versão 3.0 ou Superior;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7 SP1 ou superior;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512MB de RAM ou mais;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30Kb de Espaço em Disco;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Processador x86 de 1.00GHz ou mais.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Placa de Vídeo de 150MB de VRAM ou superior.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268768" y="1335290"/>
            <a:ext cx="60812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Computadores Windows Baseados em Arquitetura x86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43487" y="3883939"/>
            <a:ext cx="6081201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VisualG versão 3.0 ou superior (Execução via PRISM);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11 (without S Mode and PRISM Activated)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2GB de RAM ou mais;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30Kb de Espaço em Disco;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Processador ARM de 2.66GHz ou mais.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Placa de Vídeo de 1GB de VRAM ou superior.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243486" y="3559027"/>
            <a:ext cx="608120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Computadores Windows Baseados em Arquitetura ARM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243487" y="6083315"/>
            <a:ext cx="6081201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VSCode com extensão “Design Liquido”;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MacOS BigSur 11 ou superior;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700MB de RAM ou mais;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30Kb de Espaço em Disco;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Processador x86 de 1.00GHz ou mais.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Placa de Vídeo Itel UHD Graphics 4000 (with Metal 2.)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43486" y="5758403"/>
            <a:ext cx="6081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Mac’s com processador Intel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1165249" y="309139"/>
            <a:ext cx="54697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Requisitos Mínimos</a:t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371889" y="1656611"/>
            <a:ext cx="608120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VSCode com extensão “Design Liquido”;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MacOS BigSur 11 ou superior;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2GB de RAM ou mais;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30Kb de Espaço em Disco;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Processador Apple M1 ou mais.</a:t>
            </a:r>
            <a:endParaRPr/>
          </a:p>
        </p:txBody>
      </p:sp>
      <p:sp>
        <p:nvSpPr>
          <p:cNvPr id="131" name="Google Shape;131;p16"/>
          <p:cNvSpPr txBox="1"/>
          <p:nvPr/>
        </p:nvSpPr>
        <p:spPr>
          <a:xfrm>
            <a:off x="371888" y="1331699"/>
            <a:ext cx="6081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Mac’s com processador Apple Silicon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371888" y="3715561"/>
            <a:ext cx="60812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VSCode com extensão “Design Liquido”;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2GB de RAM ou mais;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30Kb de Espaço em Disco;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Placa de Vídeo com 150MB de VRAM ou mais.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71887" y="3390649"/>
            <a:ext cx="608120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Computadores Linux baseados em arquitetura x86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1165249" y="309139"/>
            <a:ext cx="54697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Instruções de Uso</a:t>
            </a:r>
            <a:endParaRPr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371889" y="1656611"/>
            <a:ext cx="60812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executar o programa, será exibido um menu que exibe todas as operações disponíveis para calculo.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8225" y="2407140"/>
            <a:ext cx="478155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371889" y="5993010"/>
            <a:ext cx="60033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navegar entra as opções do menu, basta digitar o número que representa a função desejada </a:t>
            </a: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 pressionar a tecla “enter”.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encerrar o programa, digite 11 (</a:t>
            </a: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 pressione “enter”.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939800" y="3340100"/>
            <a:ext cx="469900" cy="174232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36484" y="323210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939800" y="5277394"/>
            <a:ext cx="469900" cy="1524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579208" y="51574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/>
        </p:nvSpPr>
        <p:spPr>
          <a:xfrm>
            <a:off x="1165249" y="309139"/>
            <a:ext cx="54697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Instruções de Uso</a:t>
            </a:r>
            <a:endParaRPr/>
          </a:p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371889" y="1656611"/>
            <a:ext cx="608120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selecionar uma das opções, será exibido um texto, contendo informações sobre a operação selecionada, e como realiza-la adequadamente.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371888" y="4316315"/>
            <a:ext cx="6081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continuar pressione a tecla “enter”.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770" y="2901262"/>
            <a:ext cx="5689600" cy="113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1165249" y="309139"/>
            <a:ext cx="546977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 Sequência de Fibonacci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5279675" y="195228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371889" y="1656611"/>
            <a:ext cx="608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sequência de Fibonacci, os 2 primeiros termos são previamente carregados, e ao você definir na entrada a quantidade de termos que você deseja calcular (1), ele exibirá em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sequência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somando o termo com o seu anterior e assim sucessivamente (2).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888" y="3134099"/>
            <a:ext cx="58769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371888" y="7046415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5702300" y="3918400"/>
            <a:ext cx="469800" cy="420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5786309" y="34588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71900" y="4265025"/>
            <a:ext cx="3252000" cy="3198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749246" y="4240279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25" y="3458875"/>
            <a:ext cx="5699251" cy="26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Números Triangulares</a:t>
            </a:r>
            <a:endParaRPr/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52796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371889" y="1656611"/>
            <a:ext cx="608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operção de Números Triangulares, ao digitar um número inteiro na entrada do programa (1) será exibido ao usuário a quantidade de números triangulares presentes na quantidade inserida (2).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371888" y="7046415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816375" y="4049775"/>
            <a:ext cx="469800" cy="420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786309" y="34588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497250" y="4359100"/>
            <a:ext cx="993000" cy="8226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1676171" y="4387354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1165249" y="309139"/>
            <a:ext cx="546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5. Seq. de Números Primos</a:t>
            </a:r>
            <a:endParaRPr/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888" y="368951"/>
            <a:ext cx="879859" cy="7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5252" y="1335290"/>
            <a:ext cx="482748" cy="780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971" y="340660"/>
            <a:ext cx="720000" cy="22709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1"/>
          <p:cNvSpPr txBox="1"/>
          <p:nvPr>
            <p:ph idx="12" type="sldNum"/>
          </p:nvPr>
        </p:nvSpPr>
        <p:spPr>
          <a:xfrm>
            <a:off x="5203475" y="195228"/>
            <a:ext cx="15432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07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71889" y="1656611"/>
            <a:ext cx="608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operção de Números Triangulares, ao digitar um número inteiro na entrada do programa (1) será exibido ao usuário a quantidade de números triangulares presentes na quantidade inserida (2).</a:t>
            </a:r>
            <a:endParaRPr/>
          </a:p>
        </p:txBody>
      </p:sp>
      <p:sp>
        <p:nvSpPr>
          <p:cNvPr id="209" name="Google Shape;209;p21"/>
          <p:cNvSpPr txBox="1"/>
          <p:nvPr/>
        </p:nvSpPr>
        <p:spPr>
          <a:xfrm>
            <a:off x="371888" y="7046415"/>
            <a:ext cx="608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novamente a operação, pressione “1” e “enter”;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voltar ao menu inicial, pressione “2” e “enter”.</a:t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816375" y="4049775"/>
            <a:ext cx="469800" cy="420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5786309" y="3458881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>
            <a:off x="497250" y="4359100"/>
            <a:ext cx="993000" cy="822600"/>
          </a:xfrm>
          <a:prstGeom prst="rect">
            <a:avLst/>
          </a:prstGeom>
          <a:noFill/>
          <a:ln cap="flat" cmpd="sng" w="5715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1676171" y="4387354"/>
            <a:ext cx="3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