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89296541/f/503c9754-82e2-4c9b-8131-af8395451b47/pivot%20char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[pivot chart.xlsx]Sheet4!PivotTable1</c:name>
    <c:fmtId val="0"/>
  </c:pivotSource>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t>Employee performance analysis </a:t>
            </a:r>
            <a:endParaRPr lang="en-IN"/>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IN"/>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spPr>
            <a:solidFill>
              <a:schemeClr val="accent1"/>
            </a:solidFill>
            <a:ln>
              <a:noFill/>
            </a:ln>
            <a:effectLst/>
          </c:spPr>
          <c:invertIfNegative val="0"/>
          <c:trendline>
            <c:spPr>
              <a:ln w="9525" cap="rnd" cmpd="sng" algn="ctr">
                <a:solidFill>
                  <a:schemeClr val="tx1">
                    <a:shade val="95000"/>
                    <a:satMod val="105000"/>
                  </a:schemeClr>
                </a:solidFill>
                <a:prstDash val="solid"/>
                <a:round/>
              </a:ln>
              <a:effectLst/>
            </c:spPr>
            <c:trendlineType val="linear"/>
            <c:order val="2"/>
            <c:period val="2"/>
            <c:dispRSqr val="0"/>
            <c:dispEq val="0"/>
          </c:trendline>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Sheet4!$B$3:$B$14</c:f>
              <c:numCache>
                <c:formatCode>General</c:formatCode>
                <c:ptCount val="12"/>
                <c:pt idx="0">
                  <c:v>0.0</c:v>
                </c:pt>
                <c:pt idx="1">
                  <c:v>0.0</c:v>
                </c:pt>
                <c:pt idx="2">
                  <c:v>36.0</c:v>
                </c:pt>
                <c:pt idx="3">
                  <c:v>39.0</c:v>
                </c:pt>
                <c:pt idx="4">
                  <c:v>39.0</c:v>
                </c:pt>
                <c:pt idx="5">
                  <c:v>39.0</c:v>
                </c:pt>
                <c:pt idx="6">
                  <c:v>30.0</c:v>
                </c:pt>
                <c:pt idx="7">
                  <c:v>34.0</c:v>
                </c:pt>
                <c:pt idx="8">
                  <c:v>35.0</c:v>
                </c:pt>
                <c:pt idx="9">
                  <c:v>46.0</c:v>
                </c:pt>
                <c:pt idx="10">
                  <c:v>41.0</c:v>
                </c:pt>
                <c:pt idx="11">
                  <c:v>30.0</c:v>
                </c:pt>
              </c:numCache>
            </c:numRef>
          </c:val>
        </c:ser>
        <c:ser>
          <c:idx val="1"/>
          <c:order val="1"/>
          <c:spPr>
            <a:solidFill>
              <a:schemeClr val="accent3"/>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Sheet4!$C$3:$C$14</c:f>
              <c:numCache>
                <c:formatCode>General</c:formatCode>
                <c:ptCount val="12"/>
                <c:pt idx="1">
                  <c:v>0.0</c:v>
                </c:pt>
                <c:pt idx="2">
                  <c:v>235.0</c:v>
                </c:pt>
                <c:pt idx="3">
                  <c:v>234.0</c:v>
                </c:pt>
                <c:pt idx="4">
                  <c:v>240.0</c:v>
                </c:pt>
                <c:pt idx="5">
                  <c:v>226.0</c:v>
                </c:pt>
                <c:pt idx="6">
                  <c:v>251.0</c:v>
                </c:pt>
                <c:pt idx="7">
                  <c:v>241.0</c:v>
                </c:pt>
                <c:pt idx="8">
                  <c:v>228.0</c:v>
                </c:pt>
                <c:pt idx="9">
                  <c:v>233.0</c:v>
                </c:pt>
                <c:pt idx="10">
                  <c:v>233.0</c:v>
                </c:pt>
                <c:pt idx="11">
                  <c:v>240.0</c:v>
                </c:pt>
              </c:numCache>
            </c:numRef>
          </c:val>
        </c:ser>
        <c:ser>
          <c:idx val="2"/>
          <c:order val="2"/>
          <c:spPr>
            <a:solidFill>
              <a:schemeClr val="accent5"/>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Sheet4!$D$3:$D$14</c:f>
              <c:numCache>
                <c:formatCode>General</c:formatCode>
                <c:ptCount val="12"/>
                <c:pt idx="1">
                  <c:v>0.0</c:v>
                </c:pt>
                <c:pt idx="2">
                  <c:v>24.0</c:v>
                </c:pt>
                <c:pt idx="3">
                  <c:v>17.0</c:v>
                </c:pt>
                <c:pt idx="4">
                  <c:v>16.0</c:v>
                </c:pt>
                <c:pt idx="5">
                  <c:v>20.0</c:v>
                </c:pt>
                <c:pt idx="6">
                  <c:v>11.0</c:v>
                </c:pt>
                <c:pt idx="7">
                  <c:v>16.0</c:v>
                </c:pt>
                <c:pt idx="8">
                  <c:v>23.0</c:v>
                </c:pt>
                <c:pt idx="9">
                  <c:v>20.0</c:v>
                </c:pt>
                <c:pt idx="10">
                  <c:v>15.0</c:v>
                </c:pt>
                <c:pt idx="11">
                  <c:v>15.0</c:v>
                </c:pt>
              </c:numCache>
            </c:numRef>
          </c:val>
        </c:ser>
        <c:ser>
          <c:idx val="3"/>
          <c:order val="3"/>
          <c:spPr>
            <a:solidFill>
              <a:schemeClr val="accent1">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Sheet4!$E$3:$E$14</c:f>
              <c:numCache>
                <c:formatCode>General</c:formatCode>
                <c:ptCount val="12"/>
                <c:pt idx="1">
                  <c:v>0.0</c:v>
                </c:pt>
                <c:pt idx="2">
                  <c:v>8.0</c:v>
                </c:pt>
                <c:pt idx="3">
                  <c:v>10.0</c:v>
                </c:pt>
                <c:pt idx="4">
                  <c:v>7.0</c:v>
                </c:pt>
                <c:pt idx="5">
                  <c:v>11.0</c:v>
                </c:pt>
                <c:pt idx="6">
                  <c:v>12.0</c:v>
                </c:pt>
                <c:pt idx="7">
                  <c:v>10.0</c:v>
                </c:pt>
                <c:pt idx="8">
                  <c:v>13.0</c:v>
                </c:pt>
                <c:pt idx="9">
                  <c:v>5.0</c:v>
                </c:pt>
                <c:pt idx="10">
                  <c:v>8.0</c:v>
                </c:pt>
                <c:pt idx="11">
                  <c:v>9.0</c:v>
                </c:pt>
              </c:numCache>
            </c:numRef>
          </c:val>
        </c:ser>
        <c:ser>
          <c:idx val="4"/>
          <c:order val="4"/>
          <c:spPr>
            <a:solidFill>
              <a:schemeClr val="accent3">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Sheet4!$F$3:$F$14</c:f>
              <c:numCache>
                <c:formatCode>General</c:formatCode>
                <c:ptCount val="12"/>
                <c:pt idx="1">
                  <c:v>0.0</c:v>
                </c:pt>
                <c:pt idx="2">
                  <c:v>303.0</c:v>
                </c:pt>
                <c:pt idx="3">
                  <c:v>300.0</c:v>
                </c:pt>
                <c:pt idx="4">
                  <c:v>302.0</c:v>
                </c:pt>
                <c:pt idx="5">
                  <c:v>296.0</c:v>
                </c:pt>
                <c:pt idx="6">
                  <c:v>304.0</c:v>
                </c:pt>
                <c:pt idx="7">
                  <c:v>301.0</c:v>
                </c:pt>
                <c:pt idx="8">
                  <c:v>299.0</c:v>
                </c:pt>
                <c:pt idx="9">
                  <c:v>304.0</c:v>
                </c:pt>
                <c:pt idx="10">
                  <c:v>297.0</c:v>
                </c:pt>
                <c:pt idx="11">
                  <c:v>294.0</c:v>
                </c:pt>
              </c:numCache>
            </c:numRef>
          </c:val>
        </c:ser>
        <c:ser>
          <c:idx val="5"/>
          <c:order val="5"/>
          <c:spPr>
            <a:solidFill>
              <a:schemeClr val="accent5">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Sheet4!$G$3:$G$14</c:f>
              <c:numCache>
                <c:formatCode>General</c:formatCode>
                <c:ptCount val="12"/>
              </c:numCache>
            </c:numRef>
          </c:val>
        </c:ser>
        <c:dLbls>
          <c:showLegendKey val="0"/>
          <c:showVal val="0"/>
          <c:showCatName val="0"/>
          <c:showSerName val="0"/>
          <c:showPercent val="0"/>
          <c:showBubbleSize val="0"/>
        </c:dLbls>
        <c:gapWidth val="150"/>
        <c:axId val="262133248"/>
        <c:axId val="262134784"/>
      </c:barChart>
      <c:catAx>
        <c:axId val="262133248"/>
        <c:scaling>
          <c:orientation val="minMax"/>
        </c:scaling>
        <c:delete val="0"/>
        <c:axPos val="b"/>
        <c:majorTickMark val="out"/>
        <c:minorTickMark val="none"/>
        <c:tickLblPos val="nextTo"/>
        <c:crossAx val="262134784"/>
        <c:crosses val="autoZero"/>
        <c:auto val="1"/>
        <c:lblAlgn val="ctr"/>
        <c:lblOffset val="100"/>
        <c:noMultiLvlLbl val="0"/>
      </c:catAx>
      <c:valAx>
        <c:axId val="262134784"/>
        <c:scaling>
          <c:orientation val="minMax"/>
        </c:scaling>
        <c:delete val="0"/>
        <c:axPos val="l"/>
        <c:majorGridlines/>
        <c:numFmt formatCode="General" sourceLinked="1"/>
        <c:majorTickMark val="out"/>
        <c:minorTickMark val="none"/>
        <c:tickLblPos val="nextTo"/>
        <c:crossAx val="262133248"/>
        <c:crosses val="autoZero"/>
        <c:crossBetween val="between"/>
      </c:valAx>
    </c:plotArea>
    <c:legend>
      <c:legendPos val="r"/>
      <c:layout/>
      <c:overlay val="0"/>
    </c:legend>
    <c:plotVisOnly val="1"/>
    <c:dispBlanksAs val="gap"/>
    <c:showDLblsOverMax val="0"/>
  </c:chart>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 val="0.0"/>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604506" y="3314150"/>
            <a:ext cx="10427137" cy="1869440"/>
          </a:xfrm>
          <a:prstGeom prst="rect"/>
          <a:noFill/>
        </p:spPr>
        <p:txBody>
          <a:bodyPr rtlCol="0" wrap="square">
            <a:spAutoFit/>
          </a:bodyPr>
          <a:p>
            <a:r>
              <a:rPr sz="2400" lang="en-US"/>
              <a:t>STUDENT NAME:</a:t>
            </a:r>
            <a:r>
              <a:rPr sz="2400" lang="en-US"/>
              <a:t> </a:t>
            </a:r>
            <a:r>
              <a:rPr sz="2400" lang="en-US"/>
              <a:t> </a:t>
            </a:r>
            <a:r>
              <a:rPr sz="2400" lang="en-US"/>
              <a:t>L</a:t>
            </a:r>
            <a:r>
              <a:rPr sz="2400" lang="en-US"/>
              <a:t>.</a:t>
            </a:r>
            <a:r>
              <a:rPr sz="2400" lang="en-US"/>
              <a:t>G</a:t>
            </a:r>
            <a:r>
              <a:rPr sz="2400" lang="en-US"/>
              <a:t>A</a:t>
            </a:r>
            <a:r>
              <a:rPr sz="2400" lang="en-US"/>
              <a:t>J</a:t>
            </a:r>
            <a:r>
              <a:rPr sz="2400" lang="en-US"/>
              <a:t>A</a:t>
            </a:r>
            <a:r>
              <a:rPr sz="2400" lang="en-US"/>
              <a:t>L</a:t>
            </a:r>
            <a:r>
              <a:rPr sz="2400" lang="en-US"/>
              <a:t>A</a:t>
            </a:r>
            <a:r>
              <a:rPr sz="2400" lang="en-US"/>
              <a:t>K</a:t>
            </a:r>
            <a:r>
              <a:rPr sz="2400" lang="en-US"/>
              <a:t>S</a:t>
            </a:r>
            <a:r>
              <a:rPr sz="2400" lang="en-US"/>
              <a:t>H</a:t>
            </a:r>
            <a:r>
              <a:rPr sz="2400" lang="en-US"/>
              <a:t>M</a:t>
            </a:r>
            <a:r>
              <a:rPr sz="2400" lang="en-US"/>
              <a:t>I</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7</a:t>
            </a:r>
            <a:r>
              <a:rPr dirty="0" sz="2400" lang="en-US"/>
              <a:t>5</a:t>
            </a:r>
            <a:r>
              <a:rPr dirty="0" sz="2400" lang="en-US"/>
              <a:t>9</a:t>
            </a:r>
            <a:r>
              <a:rPr dirty="0" sz="2400" lang="en-US"/>
              <a:t> </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 </a:t>
            </a:r>
            <a:r>
              <a:rPr dirty="0" sz="2400" lang="en-US"/>
              <a:t>G</a:t>
            </a:r>
            <a:r>
              <a:rPr dirty="0" sz="2400" lang="en-US"/>
              <a:t> </a:t>
            </a:r>
            <a:r>
              <a:rPr dirty="0" sz="2400" lang="en-US"/>
              <a: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a:t>
            </a:r>
            <a:r>
              <a:rPr dirty="0" sz="2400" lang="en-US"/>
              <a:t>P</a:t>
            </a:r>
            <a:r>
              <a:rPr dirty="0" sz="2400" lang="en-US"/>
              <a:t>A</a:t>
            </a:r>
            <a:r>
              <a:rPr dirty="0" sz="2400" lang="en-US"/>
              <a:t>C</a:t>
            </a:r>
            <a:r>
              <a:rPr dirty="0" sz="2400" lang="en-US"/>
              <a:t>H</a:t>
            </a:r>
            <a:r>
              <a:rPr dirty="0" sz="2400" lang="en-US"/>
              <a:t>A</a:t>
            </a:r>
            <a:r>
              <a:rPr dirty="0" sz="2400" lang="en-US"/>
              <a:t>I</a:t>
            </a:r>
            <a:r>
              <a:rPr dirty="0" sz="2400" lang="en-US"/>
              <a:t>Y</a:t>
            </a:r>
            <a:r>
              <a:rPr dirty="0" sz="2400" lang="en-US"/>
              <a:t>A</a:t>
            </a:r>
            <a:r>
              <a:rPr dirty="0" sz="2400" lang="en-US"/>
              <a:t>P</a:t>
            </a:r>
            <a:r>
              <a:rPr dirty="0" sz="2400" lang="en-US"/>
              <a:t>P</a:t>
            </a:r>
            <a:r>
              <a:rPr dirty="0" sz="2400" lang="en-US"/>
              <a:t>A</a:t>
            </a:r>
            <a:r>
              <a:rPr dirty="0" sz="2400" lang="en-US"/>
              <a:t>'</a:t>
            </a:r>
            <a:r>
              <a:rPr dirty="0" sz="2400" lang="en-US"/>
              <a:t>S</a:t>
            </a:r>
            <a:r>
              <a:rPr dirty="0" sz="2400" lang="en-US"/>
              <a:t>C</a:t>
            </a:r>
            <a:r>
              <a:rPr dirty="0" sz="2400" lang="en-US"/>
              <a:t>O</a:t>
            </a:r>
            <a:r>
              <a:rPr dirty="0" sz="2400" lang="en-US"/>
              <a:t>LLEGE </a:t>
            </a:r>
            <a:r>
              <a:rPr dirty="0" sz="2400" lang="en-US"/>
              <a:t>F</a:t>
            </a:r>
            <a:r>
              <a:rPr dirty="0" sz="2400" lang="en-US"/>
              <a:t>O</a:t>
            </a:r>
            <a:r>
              <a:rPr dirty="0" sz="2400" lang="en-US"/>
              <a:t>R </a:t>
            </a:r>
            <a:r>
              <a:rPr dirty="0" sz="2400" lang="en-US"/>
              <a:t>W</a:t>
            </a:r>
            <a:r>
              <a:rPr dirty="0" sz="2400" lang="en-US"/>
              <a:t>O</a:t>
            </a:r>
            <a:r>
              <a:rPr dirty="0" sz="2400" lang="en-US"/>
              <a:t>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739775" y="899158"/>
            <a:ext cx="5939400" cy="5958841"/>
          </a:xfrm>
          <a:prstGeom prst="rect"/>
        </p:spPr>
        <p:txBody>
          <a:bodyPr rtlCol="0" wrap="square">
            <a:spAutoFit/>
          </a:bodyPr>
          <a:p>
            <a:r>
              <a:rPr sz="2800" lang="en-IN">
                <a:solidFill>
                  <a:srgbClr val="000000"/>
                </a:solidFill>
              </a:rPr>
              <a:t>Data collection</a:t>
            </a:r>
            <a:endParaRPr sz="2800" lang="en-IN">
              <a:solidFill>
                <a:srgbClr val="000000"/>
              </a:solidFill>
            </a:endParaRPr>
          </a:p>
          <a:p>
            <a:r>
              <a:rPr sz="2800" lang="en-IN">
                <a:solidFill>
                  <a:srgbClr val="000000"/>
                </a:solidFill>
              </a:rPr>
              <a:t>1) Download - gaggle</a:t>
            </a:r>
            <a:endParaRPr sz="2800" lang="en-IN">
              <a:solidFill>
                <a:srgbClr val="000000"/>
              </a:solidFill>
            </a:endParaRPr>
          </a:p>
          <a:p>
            <a:r>
              <a:rPr sz="2800" lang="en-IN">
                <a:solidFill>
                  <a:srgbClr val="000000"/>
                </a:solidFill>
              </a:rPr>
              <a:t>2) Edunet dashboard - File download</a:t>
            </a:r>
            <a:endParaRPr sz="2800" lang="en-IN">
              <a:solidFill>
                <a:srgbClr val="000000"/>
              </a:solidFill>
            </a:endParaRPr>
          </a:p>
          <a:p>
            <a:r>
              <a:rPr sz="2800" lang="en-IN">
                <a:solidFill>
                  <a:srgbClr val="000000"/>
                </a:solidFill>
              </a:rPr>
              <a:t>Features collection</a:t>
            </a:r>
            <a:endParaRPr sz="2800" lang="en-IN">
              <a:solidFill>
                <a:srgbClr val="000000"/>
              </a:solidFill>
            </a:endParaRPr>
          </a:p>
          <a:p>
            <a:r>
              <a:rPr sz="2800" lang="en-IN">
                <a:solidFill>
                  <a:srgbClr val="000000"/>
                </a:solidFill>
              </a:rPr>
              <a:t>1) Employee I'D</a:t>
            </a:r>
            <a:endParaRPr sz="2800" lang="en-IN">
              <a:solidFill>
                <a:srgbClr val="000000"/>
              </a:solidFill>
            </a:endParaRPr>
          </a:p>
          <a:p>
            <a:r>
              <a:rPr sz="2800" lang="en-IN">
                <a:solidFill>
                  <a:srgbClr val="000000"/>
                </a:solidFill>
              </a:rPr>
              <a:t>2) First Name</a:t>
            </a:r>
            <a:endParaRPr sz="2800" lang="en-IN">
              <a:solidFill>
                <a:srgbClr val="000000"/>
              </a:solidFill>
            </a:endParaRPr>
          </a:p>
          <a:p>
            <a:r>
              <a:rPr sz="2800" lang="en-IN">
                <a:solidFill>
                  <a:srgbClr val="000000"/>
                </a:solidFill>
              </a:rPr>
              <a:t>3) Employee Type</a:t>
            </a:r>
            <a:endParaRPr sz="2800" lang="en-IN">
              <a:solidFill>
                <a:srgbClr val="000000"/>
              </a:solidFill>
            </a:endParaRPr>
          </a:p>
          <a:p>
            <a:r>
              <a:rPr sz="2800" lang="en-IN">
                <a:solidFill>
                  <a:srgbClr val="000000"/>
                </a:solidFill>
              </a:rPr>
              <a:t>4) Performance level</a:t>
            </a:r>
            <a:endParaRPr sz="2800" lang="en-IN">
              <a:solidFill>
                <a:srgbClr val="000000"/>
              </a:solidFill>
            </a:endParaRPr>
          </a:p>
          <a:p>
            <a:r>
              <a:rPr sz="2800" lang="en-IN">
                <a:solidFill>
                  <a:srgbClr val="000000"/>
                </a:solidFill>
              </a:rPr>
              <a:t>5) Gender - Male and female</a:t>
            </a:r>
            <a:endParaRPr sz="2800" lang="en-IN">
              <a:solidFill>
                <a:srgbClr val="000000"/>
              </a:solidFill>
            </a:endParaRPr>
          </a:p>
          <a:p>
            <a:r>
              <a:rPr sz="2800" lang="en-IN">
                <a:solidFill>
                  <a:srgbClr val="000000"/>
                </a:solidFill>
              </a:rPr>
              <a:t>6) Employee rating </a:t>
            </a:r>
            <a:endParaRPr sz="2800" lang="en-IN">
              <a:solidFill>
                <a:srgbClr val="000000"/>
              </a:solidFill>
            </a:endParaRPr>
          </a:p>
          <a:p>
            <a:r>
              <a:rPr sz="2800" lang="en-IN">
                <a:solidFill>
                  <a:srgbClr val="000000"/>
                </a:solidFill>
              </a:rPr>
              <a:t>Data cleaning</a:t>
            </a:r>
            <a:endParaRPr sz="2800" lang="en-IN">
              <a:solidFill>
                <a:srgbClr val="000000"/>
              </a:solidFill>
            </a:endParaRPr>
          </a:p>
          <a:p>
            <a:r>
              <a:rPr sz="2800" lang="en-IN">
                <a:solidFill>
                  <a:srgbClr val="000000"/>
                </a:solidFill>
              </a:rPr>
              <a:t>1) Missing values identification</a:t>
            </a:r>
            <a:endParaRPr sz="2800" lang="en-IN">
              <a:solidFill>
                <a:srgbClr val="000000"/>
              </a:solidFill>
            </a:endParaRPr>
          </a:p>
          <a:p>
            <a:r>
              <a:rPr sz="2800" lang="en-IN">
                <a:solidFill>
                  <a:srgbClr val="000000"/>
                </a:solidFill>
              </a:rPr>
              <a:t>2) Filter out missing values</a:t>
            </a:r>
            <a:endParaRPr sz="2800" lang="en-IN">
              <a:solidFill>
                <a:srgbClr val="000000"/>
              </a:solidFill>
            </a:endParaRPr>
          </a:p>
          <a:p>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39077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543493" y="1266674"/>
          <a:ext cx="9310168" cy="542021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512957" y="1455941"/>
            <a:ext cx="10579326" cy="4282440"/>
          </a:xfrm>
          <a:prstGeom prst="rect"/>
        </p:spPr>
        <p:txBody>
          <a:bodyPr rtlCol="0" wrap="square">
            <a:spAutoFit/>
          </a:bodyPr>
          <a:p>
            <a:r>
              <a:rPr sz="2800" lang="en-IN">
                <a:solidFill>
                  <a:srgbClr val="000000"/>
                </a:solidFill>
              </a:rPr>
              <a:t>Effective employee data analysis is vital for organizations aiming to balance employee growth with organizational success. </a:t>
            </a:r>
            <a:endParaRPr sz="2800" lang="en-IN">
              <a:solidFill>
                <a:srgbClr val="000000"/>
              </a:solidFill>
            </a:endParaRPr>
          </a:p>
          <a:p>
            <a:r>
              <a:rPr sz="2800" lang="en-IN">
                <a:solidFill>
                  <a:srgbClr val="000000"/>
                </a:solidFill>
              </a:rPr>
              <a:t>By thoroughly evaluating factors such as performance, appreciation, promotions, and increments, companies can drive motivation and productivity. </a:t>
            </a:r>
            <a:endParaRPr sz="2800" lang="en-IN">
              <a:solidFill>
                <a:srgbClr val="000000"/>
              </a:solidFill>
            </a:endParaRPr>
          </a:p>
          <a:p>
            <a:r>
              <a:rPr sz="2800" lang="en-IN">
                <a:solidFill>
                  <a:srgbClr val="000000"/>
                </a:solidFill>
              </a:rPr>
              <a:t>This approach not only enhances job satisfaction but also creates a work environment that fosters continuous personal development and aligns with the organization’s long-term goals. In conclusion, data-driven strategies empower organizations to support individual and collective growth.</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352766"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61055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73872" y="1773555"/>
            <a:ext cx="7770596" cy="4282440"/>
          </a:xfrm>
          <a:prstGeom prst="rect"/>
        </p:spPr>
        <p:txBody>
          <a:bodyPr rtlCol="0" wrap="square">
            <a:spAutoFit/>
          </a:bodyPr>
          <a:p>
            <a:r>
              <a:rPr sz="2800" lang="en-IN">
                <a:solidFill>
                  <a:srgbClr val="000000"/>
                </a:solidFill>
              </a:rPr>
              <a:t>The performance of employees plays a crucial role in driving the organization's growth. To foster a positive environment, it is important to appreciate and recognize employees' contributions, which can be achieved through promotions, increments, and continuous motivation. By investing in their development, the organization not only boosts employee morale but also ensures sustained progress and success for all.</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676274" y="1876901"/>
            <a:ext cx="8427400" cy="4701540"/>
          </a:xfrm>
          <a:prstGeom prst="rect"/>
        </p:spPr>
        <p:txBody>
          <a:bodyPr rtlCol="0" wrap="square">
            <a:spAutoFit/>
          </a:bodyPr>
          <a:p>
            <a:r>
              <a:rPr sz="2800" lang="en-IN">
                <a:solidFill>
                  <a:srgbClr val="000000"/>
                </a:solidFill>
              </a:rPr>
              <a:t>Employee Data Analysis focuses on collecting and interpreting data to improve workforce decision-making. </a:t>
            </a:r>
            <a:endParaRPr sz="2800" lang="en-IN">
              <a:solidFill>
                <a:srgbClr val="000000"/>
              </a:solidFill>
            </a:endParaRPr>
          </a:p>
          <a:p>
            <a:r>
              <a:rPr sz="2800" lang="en-IN">
                <a:solidFill>
                  <a:srgbClr val="000000"/>
                </a:solidFill>
              </a:rPr>
              <a:t>Key areas include tracking performance, employee growth, and retention. </a:t>
            </a:r>
            <a:endParaRPr sz="2800" lang="en-IN">
              <a:solidFill>
                <a:srgbClr val="000000"/>
              </a:solidFill>
            </a:endParaRPr>
          </a:p>
          <a:p>
            <a:r>
              <a:rPr sz="2800" lang="en-IN">
                <a:solidFill>
                  <a:srgbClr val="000000"/>
                </a:solidFill>
              </a:rPr>
              <a:t>It helps assess compensation, engagement, and satisfaction levels. </a:t>
            </a:r>
            <a:endParaRPr sz="2800" lang="en-IN">
              <a:solidFill>
                <a:srgbClr val="000000"/>
              </a:solidFill>
            </a:endParaRPr>
          </a:p>
          <a:p>
            <a:r>
              <a:rPr sz="2800" lang="en-IN">
                <a:solidFill>
                  <a:srgbClr val="000000"/>
                </a:solidFill>
              </a:rPr>
              <a:t>This analysis supports better workforce planning and enhances employee motivation. </a:t>
            </a:r>
            <a:endParaRPr sz="2800" lang="en-IN">
              <a:solidFill>
                <a:srgbClr val="000000"/>
              </a:solidFill>
            </a:endParaRPr>
          </a:p>
          <a:p>
            <a:r>
              <a:rPr sz="2800" lang="en-IN">
                <a:solidFill>
                  <a:srgbClr val="000000"/>
                </a:solidFill>
              </a:rPr>
              <a:t>Ultimately, it aligns individual progress with overall organizational growth</a:t>
            </a:r>
            <a:r>
              <a:rPr sz="2800" lang="en-US">
                <a:solidFill>
                  <a:srgbClr val="000000"/>
                </a:solidFill>
              </a:rPr>
              <a: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
          <p:cNvPicPr>
            <a:picLocks/>
          </p:cNvPicPr>
          <p:nvPr/>
        </p:nvPicPr>
        <p:blipFill>
          <a:blip xmlns:r="http://schemas.openxmlformats.org/officeDocument/2006/relationships" r:embed="rId2"/>
          <a:stretch>
            <a:fillRect/>
          </a:stretch>
        </p:blipFill>
        <p:spPr>
          <a:xfrm rot="0">
            <a:off x="1341021" y="1409951"/>
            <a:ext cx="6821826" cy="5158031"/>
          </a:xfrm>
          <a:prstGeom prst="rect"/>
        </p:spPr>
      </p:pic>
      <p:pic>
        <p:nvPicPr>
          <p:cNvPr id="2097164" name=""/>
          <p:cNvPicPr>
            <a:picLocks/>
          </p:cNvPicPr>
          <p:nvPr/>
        </p:nvPicPr>
        <p:blipFill>
          <a:blip xmlns:r="http://schemas.openxmlformats.org/officeDocument/2006/relationships" r:embed="rId3"/>
          <a:stretch>
            <a:fillRect/>
          </a:stretch>
        </p:blipFill>
        <p:spPr>
          <a:xfrm rot="0">
            <a:off x="8456342" y="891793"/>
            <a:ext cx="2160237" cy="263300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2958847" y="2545080"/>
            <a:ext cx="6623302" cy="1767840"/>
          </a:xfrm>
          <a:prstGeom prst="rect"/>
        </p:spPr>
        <p:txBody>
          <a:bodyPr rtlCol="0" wrap="square">
            <a:spAutoFit/>
          </a:bodyPr>
          <a:p>
            <a:r>
              <a:rPr sz="2800" lang="en-IN">
                <a:solidFill>
                  <a:srgbClr val="000000"/>
                </a:solidFill>
              </a:rPr>
              <a:t>Conditional formatting - Missing values Filter - Filter out missing values</a:t>
            </a:r>
            <a:endParaRPr sz="2800" lang="en-IN">
              <a:solidFill>
                <a:srgbClr val="000000"/>
              </a:solidFill>
            </a:endParaRPr>
          </a:p>
          <a:p>
            <a:r>
              <a:rPr sz="2800" lang="en-IN">
                <a:solidFill>
                  <a:srgbClr val="000000"/>
                </a:solidFill>
              </a:rPr>
              <a:t> Pivot table - summary of date </a:t>
            </a:r>
            <a:endParaRPr sz="2800" lang="en-IN">
              <a:solidFill>
                <a:srgbClr val="000000"/>
              </a:solidFill>
            </a:endParaRPr>
          </a:p>
          <a:p>
            <a:r>
              <a:rPr sz="2800" lang="en-IN">
                <a:solidFill>
                  <a:srgbClr val="000000"/>
                </a:solidFill>
              </a:rPr>
              <a:t>Graph - Data visualization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945219" y="1497329"/>
            <a:ext cx="8081933" cy="3863341"/>
          </a:xfrm>
          <a:prstGeom prst="rect"/>
        </p:spPr>
        <p:txBody>
          <a:bodyPr rtlCol="0" wrap="square">
            <a:spAutoFit/>
          </a:bodyPr>
          <a:p>
            <a:r>
              <a:rPr sz="2800" lang="en-IN">
                <a:solidFill>
                  <a:srgbClr val="000000"/>
                </a:solidFill>
              </a:rPr>
              <a:t>Employee dataset - Kaggle
Features - 26
Considered - 9
Employee I'D - Numerical
First Name - Text
Employee Type
Performance level
Gender - male and female
Employee rating - Numerical</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1702515" y="2354703"/>
            <a:ext cx="9574703" cy="9296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=IFS(Z8&gt;=5,"VERY HIGH",Z8&gt;=4,"HIGH", Z8&gt;=3,"MED", TRUE,"LOW")</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2024-08-31T04:42:17Z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e71f3415e1a8460a9d37df1aa8f810d3</vt:lpwstr>
  </property>
</Properties>
</file>