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4"/>
  </p:sldMasterIdLst>
  <p:notesMasterIdLst>
    <p:notesMasterId r:id="rId13"/>
  </p:notesMasterIdLst>
  <p:handoutMasterIdLst>
    <p:handoutMasterId r:id="rId14"/>
  </p:handout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77" d="100"/>
          <a:sy n="77" d="100"/>
        </p:scale>
        <p:origin x="232"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3480-041E-31C1-1C19-ADF5F7AC17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AF588B-68B4-BC96-E178-359F414C80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2CB5E5-2B95-7D09-4C9F-D34416529857}"/>
              </a:ext>
            </a:extLst>
          </p:cNvPr>
          <p:cNvSpPr>
            <a:spLocks noGrp="1"/>
          </p:cNvSpPr>
          <p:nvPr>
            <p:ph type="dt" sz="half" idx="10"/>
          </p:nvPr>
        </p:nvSpPr>
        <p:spPr/>
        <p:txBody>
          <a:bodyPr/>
          <a:lstStyle/>
          <a:p>
            <a:fld id="{B25EA4BB-1D54-4651-BD0D-7F405E3F9F68}" type="datetimeFigureOut">
              <a:rPr lang="en-US" smtClean="0"/>
              <a:t>3/2/2023</a:t>
            </a:fld>
            <a:endParaRPr lang="en-US"/>
          </a:p>
        </p:txBody>
      </p:sp>
      <p:sp>
        <p:nvSpPr>
          <p:cNvPr id="5" name="Footer Placeholder 4">
            <a:extLst>
              <a:ext uri="{FF2B5EF4-FFF2-40B4-BE49-F238E27FC236}">
                <a16:creationId xmlns:a16="http://schemas.microsoft.com/office/drawing/2014/main" id="{6AE57846-3EAA-99AF-23F7-153252BE0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024DD-6837-BDD5-1E65-DEAFC3550987}"/>
              </a:ext>
            </a:extLst>
          </p:cNvPr>
          <p:cNvSpPr>
            <a:spLocks noGrp="1"/>
          </p:cNvSpPr>
          <p:nvPr>
            <p:ph type="sldNum" sz="quarter" idx="12"/>
          </p:nvPr>
        </p:nvSpPr>
        <p:spPr/>
        <p:txBody>
          <a:bodyPr/>
          <a:lstStyle/>
          <a:p>
            <a:fld id="{F96BCBAF-EA65-4018-88EB-980C486D0FDE}" type="slidenum">
              <a:rPr lang="en-US" smtClean="0"/>
              <a:t>‹#›</a:t>
            </a:fld>
            <a:endParaRPr lang="en-US"/>
          </a:p>
        </p:txBody>
      </p:sp>
      <p:pic>
        <p:nvPicPr>
          <p:cNvPr id="7" name="Graphic 6">
            <a:extLst>
              <a:ext uri="{FF2B5EF4-FFF2-40B4-BE49-F238E27FC236}">
                <a16:creationId xmlns:a16="http://schemas.microsoft.com/office/drawing/2014/main" id="{46FDAC91-F641-B7EB-8A5F-875FC7C1A62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216539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D659-DD2B-BA50-52D5-E8125F50E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8A121A-A5C1-56E1-5A0A-AADA5F1D94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14CBB-D277-45E0-17E0-A25E06F4D87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4641019-D33A-F036-8E88-C823CACE975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736CBD2-E8CF-74E7-D740-BCCD3BC1CA8A}"/>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9640891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4B4AA-A3BD-5671-946A-C2D723A87B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ACB0DA-3512-5084-CC7D-E9CE240F8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0C8DB-E972-17D0-0F46-1CCA74D30C3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76F2002-8211-80BC-6B5F-699EDDE4AEF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D77972F-1834-04B2-4310-BA42E15717DC}"/>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6384884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64A1-9BE4-CB61-42E5-F2A19CC1C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C51DD-B8CC-D97F-61AA-63DEFBBFD2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2D2D4-F6F7-3894-6E52-4E37A572F5C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05FCE21-E5F6-CCDA-4E3C-56DCAA4A0DA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2B850E2-E935-94F4-06A4-12DB4F5BED9D}"/>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885552164"/>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BAFB-600E-4D3B-A338-BCB96020D1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186FC2-735A-F3CE-2BCF-095F372355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1CCCFC-EEA8-546D-6169-BF7E88A327B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B7F0303-96ED-0B29-4353-02D7093D930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95C7489-22D1-2179-D725-E54AE8D70BEF}"/>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35670661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7ADD-D998-A804-0FCF-1D40464990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BF74A-DAE6-4E5D-A415-27EEF580D6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5E9D05-AC5E-3B7D-7472-99785CFD30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E9BB69-0494-AE9C-A5BE-006F9EEE8FCA}"/>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E514050-D490-15E5-2735-F0B3285FFE8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94EFF77-4CA3-7BE2-1469-755257B1F39C}"/>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53207005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8D43-8FA6-02B1-2CAE-C60AC71507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4B5C01-AF2B-BDD9-7FA7-A81704A32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D021F2-82FC-4508-91C1-381E29E89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319AE7-C70E-1EB3-7A2E-362EA66B9F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0255A6-77FD-EDB0-F1E2-67CC71D73C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339E6D-1A3F-EA58-392C-6BB9775E8853}"/>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CB3A7A7-B353-155B-2AAF-01348428FCFD}"/>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E25CDDD3-FBF9-8740-1062-83A304318A3D}"/>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66300672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7C4F-4611-57A0-05EC-BDEC080E9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A5DC36-4148-DEFB-0A9A-3242F0D40878}"/>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6F4144C9-30E4-2736-2BE3-17FCC6DB26C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06B35F9-FBEF-C1A8-2C6D-72B20E27DF4E}"/>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44672395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3279C8-5A8D-2E48-7029-C7B36946A031}"/>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E96FA460-DE9F-6A24-BBAE-075E500C66B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A7D72C8-171C-9451-56AB-EF16B63D41E2}"/>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69542863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FB0C-ADA5-0C3C-BE11-EBC7F0FDB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DA017A-35CE-FFE3-3D66-D25246ADE2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43B067-BCE6-5E06-4D07-40AD60CDF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D7976-62A0-C4FD-FF64-4E6C5679F9BF}"/>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30B0D80-E740-9005-7BFA-7429E9CD7B0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CAB5B46-CC11-143F-2BB6-FA2945D543F8}"/>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4936903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3C74-F8F4-CD44-2E0B-0590FC644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CA743E-8965-D278-2AAE-A36D524F5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4028BE-F3E1-7E7B-B449-42C92C2C5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FDE44-3929-3B20-2C17-1E40E92C3CD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049B063-C85B-3356-421E-358DAD2BD29A}"/>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B507D869-AAE3-043F-E759-1E96EE259111}"/>
              </a:ext>
            </a:extLst>
          </p:cNvPr>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66598541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1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E8F488-409C-948F-BA92-370D5C256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BB95F9-5DD8-60CF-E001-8B198FAC6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BDE65-84CA-86C8-3F2A-C9D8CD065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25C607E3-75B7-00D7-D262-397EE4D4EC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587C2909-2AAE-84A6-32FD-FD7CC8598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194670720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p:txBody>
          <a:bodyPr/>
          <a:lstStyle/>
          <a:p>
            <a:r>
              <a:rPr lang="en-US" dirty="0"/>
              <a:t>Website design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p:txBody>
          <a:bodyPr>
            <a:normAutofit/>
          </a:bodyPr>
          <a:lstStyle/>
          <a:p>
            <a:r>
              <a:rPr lang="en-US" dirty="0"/>
              <a:t>Louis Gazo</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576191" y="305551"/>
            <a:ext cx="8907780" cy="583911"/>
          </a:xfrm>
        </p:spPr>
        <p:txBody>
          <a:bodyPr>
            <a:normAutofit fontScale="90000"/>
          </a:bodyPr>
          <a:lstStyle/>
          <a:p>
            <a:pPr algn="ctr"/>
            <a:r>
              <a:rPr lang="en-US" dirty="0">
                <a:latin typeface="Georgia Pro Black" panose="020B0604020202020204" pitchFamily="18" charset="0"/>
              </a:rPr>
              <a:t>Futbol Stadiums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9" name="Content Placeholder 2">
            <a:extLst>
              <a:ext uri="{FF2B5EF4-FFF2-40B4-BE49-F238E27FC236}">
                <a16:creationId xmlns:a16="http://schemas.microsoft.com/office/drawing/2014/main" id="{EC7EA1AC-2A5A-45EF-00F4-39C7B0F10398}"/>
              </a:ext>
            </a:extLst>
          </p:cNvPr>
          <p:cNvSpPr txBox="1">
            <a:spLocks/>
          </p:cNvSpPr>
          <p:nvPr/>
        </p:nvSpPr>
        <p:spPr>
          <a:xfrm>
            <a:off x="2717041" y="999688"/>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Stadium Ranking</a:t>
            </a:r>
          </a:p>
        </p:txBody>
      </p:sp>
      <p:sp>
        <p:nvSpPr>
          <p:cNvPr id="12" name="Content Placeholder 2">
            <a:extLst>
              <a:ext uri="{FF2B5EF4-FFF2-40B4-BE49-F238E27FC236}">
                <a16:creationId xmlns:a16="http://schemas.microsoft.com/office/drawing/2014/main" id="{94F80381-AB86-B87F-A4AE-E8185EB9B252}"/>
              </a:ext>
            </a:extLst>
          </p:cNvPr>
          <p:cNvSpPr txBox="1">
            <a:spLocks/>
          </p:cNvSpPr>
          <p:nvPr/>
        </p:nvSpPr>
        <p:spPr>
          <a:xfrm>
            <a:off x="4547566"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History</a:t>
            </a:r>
          </a:p>
        </p:txBody>
      </p:sp>
      <p:sp>
        <p:nvSpPr>
          <p:cNvPr id="13" name="Content Placeholder 2">
            <a:extLst>
              <a:ext uri="{FF2B5EF4-FFF2-40B4-BE49-F238E27FC236}">
                <a16:creationId xmlns:a16="http://schemas.microsoft.com/office/drawing/2014/main" id="{89622684-335E-FCC8-696A-B07BD7CB6E8C}"/>
              </a:ext>
            </a:extLst>
          </p:cNvPr>
          <p:cNvSpPr txBox="1">
            <a:spLocks/>
          </p:cNvSpPr>
          <p:nvPr/>
        </p:nvSpPr>
        <p:spPr>
          <a:xfrm>
            <a:off x="6284587"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Geo Map</a:t>
            </a:r>
          </a:p>
        </p:txBody>
      </p:sp>
      <p:sp>
        <p:nvSpPr>
          <p:cNvPr id="14" name="Content Placeholder 2">
            <a:extLst>
              <a:ext uri="{FF2B5EF4-FFF2-40B4-BE49-F238E27FC236}">
                <a16:creationId xmlns:a16="http://schemas.microsoft.com/office/drawing/2014/main" id="{FBB11B9C-DD16-A999-38E6-C2EF20EAF959}"/>
              </a:ext>
            </a:extLst>
          </p:cNvPr>
          <p:cNvSpPr txBox="1">
            <a:spLocks/>
          </p:cNvSpPr>
          <p:nvPr/>
        </p:nvSpPr>
        <p:spPr>
          <a:xfrm>
            <a:off x="8161864" y="985352"/>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Champions League</a:t>
            </a:r>
          </a:p>
        </p:txBody>
      </p:sp>
      <p:sp>
        <p:nvSpPr>
          <p:cNvPr id="16" name="Content Placeholder 2">
            <a:extLst>
              <a:ext uri="{FF2B5EF4-FFF2-40B4-BE49-F238E27FC236}">
                <a16:creationId xmlns:a16="http://schemas.microsoft.com/office/drawing/2014/main" id="{AA1CD3A0-45E7-CD7F-8A25-C6186E16F255}"/>
              </a:ext>
            </a:extLst>
          </p:cNvPr>
          <p:cNvSpPr txBox="1">
            <a:spLocks/>
          </p:cNvSpPr>
          <p:nvPr/>
        </p:nvSpPr>
        <p:spPr>
          <a:xfrm>
            <a:off x="933268"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Gallery</a:t>
            </a:r>
          </a:p>
        </p:txBody>
      </p:sp>
      <p:pic>
        <p:nvPicPr>
          <p:cNvPr id="1026" name="Picture 2">
            <a:extLst>
              <a:ext uri="{FF2B5EF4-FFF2-40B4-BE49-F238E27FC236}">
                <a16:creationId xmlns:a16="http://schemas.microsoft.com/office/drawing/2014/main" id="{BA2BACB8-2081-1DB4-4C3A-D0266A757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967" y="1585643"/>
            <a:ext cx="5867400" cy="390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576191" y="305551"/>
            <a:ext cx="8907780" cy="583911"/>
          </a:xfrm>
        </p:spPr>
        <p:txBody>
          <a:bodyPr>
            <a:normAutofit fontScale="90000"/>
          </a:bodyPr>
          <a:lstStyle/>
          <a:p>
            <a:pPr algn="ctr"/>
            <a:r>
              <a:rPr lang="en-US" dirty="0">
                <a:latin typeface="Georgia Pro Black" panose="020B0604020202020204" pitchFamily="18" charset="0"/>
              </a:rPr>
              <a:t>Futbol Stadiums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9" name="Content Placeholder 2">
            <a:extLst>
              <a:ext uri="{FF2B5EF4-FFF2-40B4-BE49-F238E27FC236}">
                <a16:creationId xmlns:a16="http://schemas.microsoft.com/office/drawing/2014/main" id="{EC7EA1AC-2A5A-45EF-00F4-39C7B0F10398}"/>
              </a:ext>
            </a:extLst>
          </p:cNvPr>
          <p:cNvSpPr txBox="1">
            <a:spLocks/>
          </p:cNvSpPr>
          <p:nvPr/>
        </p:nvSpPr>
        <p:spPr>
          <a:xfrm>
            <a:off x="2717041" y="999688"/>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Stadium Ranking</a:t>
            </a:r>
          </a:p>
        </p:txBody>
      </p:sp>
      <p:sp>
        <p:nvSpPr>
          <p:cNvPr id="12" name="Content Placeholder 2">
            <a:extLst>
              <a:ext uri="{FF2B5EF4-FFF2-40B4-BE49-F238E27FC236}">
                <a16:creationId xmlns:a16="http://schemas.microsoft.com/office/drawing/2014/main" id="{94F80381-AB86-B87F-A4AE-E8185EB9B252}"/>
              </a:ext>
            </a:extLst>
          </p:cNvPr>
          <p:cNvSpPr txBox="1">
            <a:spLocks/>
          </p:cNvSpPr>
          <p:nvPr/>
        </p:nvSpPr>
        <p:spPr>
          <a:xfrm>
            <a:off x="4547566"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History</a:t>
            </a:r>
          </a:p>
        </p:txBody>
      </p:sp>
      <p:sp>
        <p:nvSpPr>
          <p:cNvPr id="13" name="Content Placeholder 2">
            <a:extLst>
              <a:ext uri="{FF2B5EF4-FFF2-40B4-BE49-F238E27FC236}">
                <a16:creationId xmlns:a16="http://schemas.microsoft.com/office/drawing/2014/main" id="{89622684-335E-FCC8-696A-B07BD7CB6E8C}"/>
              </a:ext>
            </a:extLst>
          </p:cNvPr>
          <p:cNvSpPr txBox="1">
            <a:spLocks/>
          </p:cNvSpPr>
          <p:nvPr/>
        </p:nvSpPr>
        <p:spPr>
          <a:xfrm>
            <a:off x="6284587"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Geo Map</a:t>
            </a:r>
          </a:p>
        </p:txBody>
      </p:sp>
      <p:sp>
        <p:nvSpPr>
          <p:cNvPr id="14" name="Content Placeholder 2">
            <a:extLst>
              <a:ext uri="{FF2B5EF4-FFF2-40B4-BE49-F238E27FC236}">
                <a16:creationId xmlns:a16="http://schemas.microsoft.com/office/drawing/2014/main" id="{FBB11B9C-DD16-A999-38E6-C2EF20EAF959}"/>
              </a:ext>
            </a:extLst>
          </p:cNvPr>
          <p:cNvSpPr txBox="1">
            <a:spLocks/>
          </p:cNvSpPr>
          <p:nvPr/>
        </p:nvSpPr>
        <p:spPr>
          <a:xfrm>
            <a:off x="8161864" y="985352"/>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Champions League</a:t>
            </a:r>
          </a:p>
        </p:txBody>
      </p:sp>
      <p:sp>
        <p:nvSpPr>
          <p:cNvPr id="16" name="Content Placeholder 2">
            <a:extLst>
              <a:ext uri="{FF2B5EF4-FFF2-40B4-BE49-F238E27FC236}">
                <a16:creationId xmlns:a16="http://schemas.microsoft.com/office/drawing/2014/main" id="{AA1CD3A0-45E7-CD7F-8A25-C6186E16F255}"/>
              </a:ext>
            </a:extLst>
          </p:cNvPr>
          <p:cNvSpPr txBox="1">
            <a:spLocks/>
          </p:cNvSpPr>
          <p:nvPr/>
        </p:nvSpPr>
        <p:spPr>
          <a:xfrm>
            <a:off x="933268"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Gallery</a:t>
            </a:r>
          </a:p>
        </p:txBody>
      </p:sp>
      <p:sp>
        <p:nvSpPr>
          <p:cNvPr id="3" name="TextBox 2">
            <a:extLst>
              <a:ext uri="{FF2B5EF4-FFF2-40B4-BE49-F238E27FC236}">
                <a16:creationId xmlns:a16="http://schemas.microsoft.com/office/drawing/2014/main" id="{658A4F10-5935-02EC-1542-AF9431B1D56C}"/>
              </a:ext>
            </a:extLst>
          </p:cNvPr>
          <p:cNvSpPr txBox="1"/>
          <p:nvPr/>
        </p:nvSpPr>
        <p:spPr>
          <a:xfrm>
            <a:off x="4699604" y="1790404"/>
            <a:ext cx="2428587" cy="646331"/>
          </a:xfrm>
          <a:prstGeom prst="rect">
            <a:avLst/>
          </a:prstGeom>
          <a:noFill/>
        </p:spPr>
        <p:txBody>
          <a:bodyPr wrap="square" rtlCol="0">
            <a:spAutoFit/>
          </a:bodyPr>
          <a:lstStyle/>
          <a:p>
            <a:pPr algn="ctr"/>
            <a:r>
              <a:rPr lang="en-US" sz="3600" dirty="0">
                <a:solidFill>
                  <a:schemeClr val="bg1"/>
                </a:solidFill>
              </a:rPr>
              <a:t>GALLERY</a:t>
            </a:r>
          </a:p>
        </p:txBody>
      </p:sp>
      <p:pic>
        <p:nvPicPr>
          <p:cNvPr id="2050" name="Picture 2">
            <a:extLst>
              <a:ext uri="{FF2B5EF4-FFF2-40B4-BE49-F238E27FC236}">
                <a16:creationId xmlns:a16="http://schemas.microsoft.com/office/drawing/2014/main" id="{E6D700F4-122F-F667-4A1E-CFE377D7C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94" y="2798947"/>
            <a:ext cx="3668237" cy="24439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87C40C2-82E5-B78B-E7A5-644ADC1F9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3168" y="2798947"/>
            <a:ext cx="3668238" cy="24439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CF685A7-DE33-BAD6-7BFB-2C3A3B17B6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544" y="2751721"/>
            <a:ext cx="3810000" cy="25384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E80ED0-79DA-D33E-E68B-100C7645289C}"/>
              </a:ext>
            </a:extLst>
          </p:cNvPr>
          <p:cNvSpPr txBox="1"/>
          <p:nvPr/>
        </p:nvSpPr>
        <p:spPr>
          <a:xfrm>
            <a:off x="5124961" y="5433020"/>
            <a:ext cx="2319251" cy="923330"/>
          </a:xfrm>
          <a:prstGeom prst="rect">
            <a:avLst/>
          </a:prstGeom>
          <a:noFill/>
        </p:spPr>
        <p:txBody>
          <a:bodyPr wrap="square" rtlCol="0">
            <a:spAutoFit/>
          </a:bodyPr>
          <a:lstStyle/>
          <a:p>
            <a:pPr algn="ctr"/>
            <a:r>
              <a:rPr lang="en-US" dirty="0">
                <a:solidFill>
                  <a:schemeClr val="bg1"/>
                </a:solidFill>
              </a:rPr>
              <a:t>Celtic Park</a:t>
            </a:r>
          </a:p>
          <a:p>
            <a:pPr algn="ctr"/>
            <a:r>
              <a:rPr lang="en-US" dirty="0">
                <a:solidFill>
                  <a:schemeClr val="bg1"/>
                </a:solidFill>
              </a:rPr>
              <a:t>Glasgow, UK</a:t>
            </a:r>
          </a:p>
          <a:p>
            <a:pPr algn="ctr"/>
            <a:r>
              <a:rPr lang="en-US" dirty="0">
                <a:solidFill>
                  <a:schemeClr val="bg1"/>
                </a:solidFill>
              </a:rPr>
              <a:t>Home of Rangers FC</a:t>
            </a:r>
          </a:p>
        </p:txBody>
      </p:sp>
      <p:sp>
        <p:nvSpPr>
          <p:cNvPr id="8" name="TextBox 7">
            <a:extLst>
              <a:ext uri="{FF2B5EF4-FFF2-40B4-BE49-F238E27FC236}">
                <a16:creationId xmlns:a16="http://schemas.microsoft.com/office/drawing/2014/main" id="{6B951C01-C21D-8F2E-DA36-4CDD611D63CD}"/>
              </a:ext>
            </a:extLst>
          </p:cNvPr>
          <p:cNvSpPr txBox="1"/>
          <p:nvPr/>
        </p:nvSpPr>
        <p:spPr>
          <a:xfrm>
            <a:off x="9217594" y="5337124"/>
            <a:ext cx="2319251" cy="923330"/>
          </a:xfrm>
          <a:prstGeom prst="rect">
            <a:avLst/>
          </a:prstGeom>
          <a:noFill/>
        </p:spPr>
        <p:txBody>
          <a:bodyPr wrap="square" rtlCol="0">
            <a:spAutoFit/>
          </a:bodyPr>
          <a:lstStyle/>
          <a:p>
            <a:pPr algn="ctr"/>
            <a:r>
              <a:rPr lang="en-US" dirty="0">
                <a:solidFill>
                  <a:schemeClr val="bg1"/>
                </a:solidFill>
              </a:rPr>
              <a:t>Santiago Bernabe</a:t>
            </a:r>
          </a:p>
          <a:p>
            <a:pPr algn="ctr"/>
            <a:r>
              <a:rPr lang="en-US" dirty="0">
                <a:solidFill>
                  <a:schemeClr val="bg1"/>
                </a:solidFill>
              </a:rPr>
              <a:t>Madrid, Spain</a:t>
            </a:r>
          </a:p>
          <a:p>
            <a:pPr algn="ctr"/>
            <a:r>
              <a:rPr lang="en-US" dirty="0">
                <a:solidFill>
                  <a:schemeClr val="bg1"/>
                </a:solidFill>
              </a:rPr>
              <a:t>Home of Real Madrid</a:t>
            </a:r>
          </a:p>
        </p:txBody>
      </p:sp>
      <p:sp>
        <p:nvSpPr>
          <p:cNvPr id="10" name="TextBox 9">
            <a:extLst>
              <a:ext uri="{FF2B5EF4-FFF2-40B4-BE49-F238E27FC236}">
                <a16:creationId xmlns:a16="http://schemas.microsoft.com/office/drawing/2014/main" id="{2F94428A-ED03-4B5C-DC48-912E7B8CF033}"/>
              </a:ext>
            </a:extLst>
          </p:cNvPr>
          <p:cNvSpPr txBox="1"/>
          <p:nvPr/>
        </p:nvSpPr>
        <p:spPr>
          <a:xfrm>
            <a:off x="515389" y="5433020"/>
            <a:ext cx="3066012" cy="923330"/>
          </a:xfrm>
          <a:prstGeom prst="rect">
            <a:avLst/>
          </a:prstGeom>
          <a:noFill/>
        </p:spPr>
        <p:txBody>
          <a:bodyPr wrap="square" rtlCol="0">
            <a:spAutoFit/>
          </a:bodyPr>
          <a:lstStyle/>
          <a:p>
            <a:pPr algn="ctr"/>
            <a:r>
              <a:rPr lang="en-US" dirty="0">
                <a:solidFill>
                  <a:schemeClr val="bg1"/>
                </a:solidFill>
              </a:rPr>
              <a:t>Signal </a:t>
            </a:r>
            <a:r>
              <a:rPr lang="en-US" dirty="0" err="1">
                <a:solidFill>
                  <a:schemeClr val="bg1"/>
                </a:solidFill>
              </a:rPr>
              <a:t>Iduna</a:t>
            </a:r>
            <a:r>
              <a:rPr lang="en-US" dirty="0">
                <a:solidFill>
                  <a:schemeClr val="bg1"/>
                </a:solidFill>
              </a:rPr>
              <a:t> Park</a:t>
            </a:r>
          </a:p>
          <a:p>
            <a:pPr algn="ctr"/>
            <a:r>
              <a:rPr lang="en-US" dirty="0">
                <a:solidFill>
                  <a:schemeClr val="bg1"/>
                </a:solidFill>
              </a:rPr>
              <a:t>Dortmund, Germany</a:t>
            </a:r>
          </a:p>
          <a:p>
            <a:pPr algn="ctr"/>
            <a:r>
              <a:rPr lang="en-US" dirty="0">
                <a:solidFill>
                  <a:schemeClr val="bg1"/>
                </a:solidFill>
              </a:rPr>
              <a:t>Home of Borussia Dortmund</a:t>
            </a:r>
          </a:p>
        </p:txBody>
      </p:sp>
    </p:spTree>
    <p:extLst>
      <p:ext uri="{BB962C8B-B14F-4D97-AF65-F5344CB8AC3E}">
        <p14:creationId xmlns:p14="http://schemas.microsoft.com/office/powerpoint/2010/main" val="188323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576191" y="305551"/>
            <a:ext cx="8907780" cy="583911"/>
          </a:xfrm>
        </p:spPr>
        <p:txBody>
          <a:bodyPr>
            <a:normAutofit fontScale="90000"/>
          </a:bodyPr>
          <a:lstStyle/>
          <a:p>
            <a:pPr algn="ctr"/>
            <a:r>
              <a:rPr lang="en-US" dirty="0">
                <a:latin typeface="Georgia Pro Black" panose="020B0604020202020204" pitchFamily="18" charset="0"/>
              </a:rPr>
              <a:t>Futbol Stadiums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9" name="Content Placeholder 2">
            <a:extLst>
              <a:ext uri="{FF2B5EF4-FFF2-40B4-BE49-F238E27FC236}">
                <a16:creationId xmlns:a16="http://schemas.microsoft.com/office/drawing/2014/main" id="{EC7EA1AC-2A5A-45EF-00F4-39C7B0F10398}"/>
              </a:ext>
            </a:extLst>
          </p:cNvPr>
          <p:cNvSpPr txBox="1">
            <a:spLocks/>
          </p:cNvSpPr>
          <p:nvPr/>
        </p:nvSpPr>
        <p:spPr>
          <a:xfrm>
            <a:off x="2717041" y="999688"/>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Stadium Ranking</a:t>
            </a:r>
          </a:p>
        </p:txBody>
      </p:sp>
      <p:sp>
        <p:nvSpPr>
          <p:cNvPr id="12" name="Content Placeholder 2">
            <a:extLst>
              <a:ext uri="{FF2B5EF4-FFF2-40B4-BE49-F238E27FC236}">
                <a16:creationId xmlns:a16="http://schemas.microsoft.com/office/drawing/2014/main" id="{94F80381-AB86-B87F-A4AE-E8185EB9B252}"/>
              </a:ext>
            </a:extLst>
          </p:cNvPr>
          <p:cNvSpPr txBox="1">
            <a:spLocks/>
          </p:cNvSpPr>
          <p:nvPr/>
        </p:nvSpPr>
        <p:spPr>
          <a:xfrm>
            <a:off x="4547566"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History</a:t>
            </a:r>
          </a:p>
        </p:txBody>
      </p:sp>
      <p:sp>
        <p:nvSpPr>
          <p:cNvPr id="13" name="Content Placeholder 2">
            <a:extLst>
              <a:ext uri="{FF2B5EF4-FFF2-40B4-BE49-F238E27FC236}">
                <a16:creationId xmlns:a16="http://schemas.microsoft.com/office/drawing/2014/main" id="{89622684-335E-FCC8-696A-B07BD7CB6E8C}"/>
              </a:ext>
            </a:extLst>
          </p:cNvPr>
          <p:cNvSpPr txBox="1">
            <a:spLocks/>
          </p:cNvSpPr>
          <p:nvPr/>
        </p:nvSpPr>
        <p:spPr>
          <a:xfrm>
            <a:off x="6284587"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Geo Map</a:t>
            </a:r>
          </a:p>
        </p:txBody>
      </p:sp>
      <p:sp>
        <p:nvSpPr>
          <p:cNvPr id="14" name="Content Placeholder 2">
            <a:extLst>
              <a:ext uri="{FF2B5EF4-FFF2-40B4-BE49-F238E27FC236}">
                <a16:creationId xmlns:a16="http://schemas.microsoft.com/office/drawing/2014/main" id="{FBB11B9C-DD16-A999-38E6-C2EF20EAF959}"/>
              </a:ext>
            </a:extLst>
          </p:cNvPr>
          <p:cNvSpPr txBox="1">
            <a:spLocks/>
          </p:cNvSpPr>
          <p:nvPr/>
        </p:nvSpPr>
        <p:spPr>
          <a:xfrm>
            <a:off x="8161864" y="985352"/>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Champions League</a:t>
            </a:r>
          </a:p>
        </p:txBody>
      </p:sp>
      <p:sp>
        <p:nvSpPr>
          <p:cNvPr id="16" name="Content Placeholder 2">
            <a:extLst>
              <a:ext uri="{FF2B5EF4-FFF2-40B4-BE49-F238E27FC236}">
                <a16:creationId xmlns:a16="http://schemas.microsoft.com/office/drawing/2014/main" id="{AA1CD3A0-45E7-CD7F-8A25-C6186E16F255}"/>
              </a:ext>
            </a:extLst>
          </p:cNvPr>
          <p:cNvSpPr txBox="1">
            <a:spLocks/>
          </p:cNvSpPr>
          <p:nvPr/>
        </p:nvSpPr>
        <p:spPr>
          <a:xfrm>
            <a:off x="933268"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Gallery</a:t>
            </a:r>
          </a:p>
        </p:txBody>
      </p:sp>
      <p:sp>
        <p:nvSpPr>
          <p:cNvPr id="3" name="TextBox 2">
            <a:extLst>
              <a:ext uri="{FF2B5EF4-FFF2-40B4-BE49-F238E27FC236}">
                <a16:creationId xmlns:a16="http://schemas.microsoft.com/office/drawing/2014/main" id="{0C41AC8D-F5AE-9B44-C1E7-79BBC9F53880}"/>
              </a:ext>
            </a:extLst>
          </p:cNvPr>
          <p:cNvSpPr txBox="1"/>
          <p:nvPr/>
        </p:nvSpPr>
        <p:spPr>
          <a:xfrm>
            <a:off x="3556091" y="1486805"/>
            <a:ext cx="4772891" cy="646331"/>
          </a:xfrm>
          <a:prstGeom prst="rect">
            <a:avLst/>
          </a:prstGeom>
          <a:noFill/>
        </p:spPr>
        <p:txBody>
          <a:bodyPr wrap="square" rtlCol="0">
            <a:spAutoFit/>
          </a:bodyPr>
          <a:lstStyle/>
          <a:p>
            <a:pPr algn="ctr"/>
            <a:r>
              <a:rPr lang="en-US" sz="3600" dirty="0">
                <a:solidFill>
                  <a:schemeClr val="bg1"/>
                </a:solidFill>
              </a:rPr>
              <a:t>Stadium Ranking</a:t>
            </a:r>
          </a:p>
        </p:txBody>
      </p:sp>
      <p:pic>
        <p:nvPicPr>
          <p:cNvPr id="7" name="Picture 2">
            <a:extLst>
              <a:ext uri="{FF2B5EF4-FFF2-40B4-BE49-F238E27FC236}">
                <a16:creationId xmlns:a16="http://schemas.microsoft.com/office/drawing/2014/main" id="{7FB30F73-021F-8AFF-A47A-1F20C55F6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15" y="3451079"/>
            <a:ext cx="3668237" cy="24439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3B75BD-BAEB-F004-6A0D-07602DF34C6F}"/>
              </a:ext>
            </a:extLst>
          </p:cNvPr>
          <p:cNvSpPr txBox="1"/>
          <p:nvPr/>
        </p:nvSpPr>
        <p:spPr>
          <a:xfrm>
            <a:off x="3356790" y="3110726"/>
            <a:ext cx="864359" cy="461665"/>
          </a:xfrm>
          <a:prstGeom prst="rect">
            <a:avLst/>
          </a:prstGeom>
          <a:noFill/>
        </p:spPr>
        <p:txBody>
          <a:bodyPr wrap="square" rtlCol="0">
            <a:spAutoFit/>
          </a:bodyPr>
          <a:lstStyle/>
          <a:p>
            <a:r>
              <a:rPr lang="en-US" sz="2400" b="1" dirty="0">
                <a:solidFill>
                  <a:schemeClr val="bg1"/>
                </a:solidFill>
              </a:rPr>
              <a:t>#10</a:t>
            </a:r>
          </a:p>
        </p:txBody>
      </p:sp>
      <p:sp>
        <p:nvSpPr>
          <p:cNvPr id="10" name="TextBox 9">
            <a:extLst>
              <a:ext uri="{FF2B5EF4-FFF2-40B4-BE49-F238E27FC236}">
                <a16:creationId xmlns:a16="http://schemas.microsoft.com/office/drawing/2014/main" id="{86AB7D42-5324-5F8C-0E59-CD5E514CFCE5}"/>
              </a:ext>
            </a:extLst>
          </p:cNvPr>
          <p:cNvSpPr txBox="1"/>
          <p:nvPr/>
        </p:nvSpPr>
        <p:spPr>
          <a:xfrm>
            <a:off x="4339712" y="5882633"/>
            <a:ext cx="3066012" cy="923330"/>
          </a:xfrm>
          <a:prstGeom prst="rect">
            <a:avLst/>
          </a:prstGeom>
          <a:noFill/>
        </p:spPr>
        <p:txBody>
          <a:bodyPr wrap="square" rtlCol="0">
            <a:spAutoFit/>
          </a:bodyPr>
          <a:lstStyle/>
          <a:p>
            <a:pPr algn="ctr"/>
            <a:r>
              <a:rPr lang="en-US" dirty="0">
                <a:solidFill>
                  <a:schemeClr val="bg1"/>
                </a:solidFill>
              </a:rPr>
              <a:t>Signal </a:t>
            </a:r>
            <a:r>
              <a:rPr lang="en-US" dirty="0" err="1">
                <a:solidFill>
                  <a:schemeClr val="bg1"/>
                </a:solidFill>
              </a:rPr>
              <a:t>Iduna</a:t>
            </a:r>
            <a:r>
              <a:rPr lang="en-US" dirty="0">
                <a:solidFill>
                  <a:schemeClr val="bg1"/>
                </a:solidFill>
              </a:rPr>
              <a:t> Park</a:t>
            </a:r>
          </a:p>
          <a:p>
            <a:pPr algn="ctr"/>
            <a:r>
              <a:rPr lang="en-US" dirty="0">
                <a:solidFill>
                  <a:schemeClr val="bg1"/>
                </a:solidFill>
              </a:rPr>
              <a:t>Dortmund, Germany</a:t>
            </a:r>
          </a:p>
          <a:p>
            <a:pPr algn="ctr"/>
            <a:r>
              <a:rPr lang="en-US" dirty="0">
                <a:solidFill>
                  <a:schemeClr val="bg1"/>
                </a:solidFill>
              </a:rPr>
              <a:t>Home of Borussia Dortmund</a:t>
            </a:r>
          </a:p>
        </p:txBody>
      </p:sp>
      <p:sp>
        <p:nvSpPr>
          <p:cNvPr id="11" name="TextBox 10">
            <a:extLst>
              <a:ext uri="{FF2B5EF4-FFF2-40B4-BE49-F238E27FC236}">
                <a16:creationId xmlns:a16="http://schemas.microsoft.com/office/drawing/2014/main" id="{6856B790-7DE2-3C00-A7DA-59D4715D47B0}"/>
              </a:ext>
            </a:extLst>
          </p:cNvPr>
          <p:cNvSpPr txBox="1"/>
          <p:nvPr/>
        </p:nvSpPr>
        <p:spPr>
          <a:xfrm>
            <a:off x="8161864" y="3863717"/>
            <a:ext cx="3066012" cy="1200329"/>
          </a:xfrm>
          <a:prstGeom prst="rect">
            <a:avLst/>
          </a:prstGeom>
          <a:noFill/>
        </p:spPr>
        <p:txBody>
          <a:bodyPr wrap="square" rtlCol="0">
            <a:spAutoFit/>
          </a:bodyPr>
          <a:lstStyle/>
          <a:p>
            <a:pPr algn="ctr"/>
            <a:r>
              <a:rPr lang="en-US" dirty="0">
                <a:solidFill>
                  <a:schemeClr val="bg1"/>
                </a:solidFill>
              </a:rPr>
              <a:t>In the tenth place is Borussia Dortmund’s stadium the </a:t>
            </a:r>
            <a:r>
              <a:rPr lang="en-US" dirty="0" err="1">
                <a:solidFill>
                  <a:schemeClr val="bg1"/>
                </a:solidFill>
              </a:rPr>
              <a:t>Westfalenstadion</a:t>
            </a:r>
            <a:r>
              <a:rPr lang="en-US" dirty="0">
                <a:solidFill>
                  <a:schemeClr val="bg1"/>
                </a:solidFill>
              </a:rPr>
              <a:t>. </a:t>
            </a:r>
          </a:p>
          <a:p>
            <a:pPr algn="ctr"/>
            <a:endParaRPr lang="en-US" dirty="0">
              <a:solidFill>
                <a:schemeClr val="bg1"/>
              </a:solidFill>
            </a:endParaRPr>
          </a:p>
        </p:txBody>
      </p:sp>
      <p:sp>
        <p:nvSpPr>
          <p:cNvPr id="15" name="TextBox 14">
            <a:extLst>
              <a:ext uri="{FF2B5EF4-FFF2-40B4-BE49-F238E27FC236}">
                <a16:creationId xmlns:a16="http://schemas.microsoft.com/office/drawing/2014/main" id="{5BAC73C8-80E7-870D-4C3B-57FF84E79D8E}"/>
              </a:ext>
            </a:extLst>
          </p:cNvPr>
          <p:cNvSpPr txBox="1"/>
          <p:nvPr/>
        </p:nvSpPr>
        <p:spPr>
          <a:xfrm>
            <a:off x="1088967" y="3863717"/>
            <a:ext cx="2467124" cy="2031325"/>
          </a:xfrm>
          <a:prstGeom prst="rect">
            <a:avLst/>
          </a:prstGeom>
          <a:noFill/>
        </p:spPr>
        <p:txBody>
          <a:bodyPr wrap="square" rtlCol="0">
            <a:spAutoFit/>
          </a:bodyPr>
          <a:lstStyle/>
          <a:p>
            <a:r>
              <a:rPr lang="en-US" dirty="0">
                <a:solidFill>
                  <a:schemeClr val="bg1"/>
                </a:solidFill>
              </a:rPr>
              <a:t>Built: 1971</a:t>
            </a:r>
          </a:p>
          <a:p>
            <a:r>
              <a:rPr lang="en-US" dirty="0">
                <a:solidFill>
                  <a:schemeClr val="bg1"/>
                </a:solidFill>
              </a:rPr>
              <a:t>Capacity: 81,365</a:t>
            </a:r>
          </a:p>
          <a:p>
            <a:r>
              <a:rPr lang="en-US" dirty="0">
                <a:solidFill>
                  <a:schemeClr val="bg1"/>
                </a:solidFill>
              </a:rPr>
              <a:t>Atmosphere: 10</a:t>
            </a:r>
          </a:p>
          <a:p>
            <a:r>
              <a:rPr lang="en-US" dirty="0">
                <a:solidFill>
                  <a:schemeClr val="bg1"/>
                </a:solidFill>
              </a:rPr>
              <a:t>Viewing: 9.2</a:t>
            </a:r>
          </a:p>
          <a:p>
            <a:r>
              <a:rPr lang="en-US" dirty="0">
                <a:solidFill>
                  <a:schemeClr val="bg1"/>
                </a:solidFill>
              </a:rPr>
              <a:t>Food &amp; Beverage: 8.8</a:t>
            </a:r>
          </a:p>
          <a:p>
            <a:r>
              <a:rPr lang="en-US" dirty="0">
                <a:solidFill>
                  <a:schemeClr val="bg1"/>
                </a:solidFill>
              </a:rPr>
              <a:t>Surrounding Area: 9</a:t>
            </a:r>
          </a:p>
          <a:p>
            <a:pPr algn="ctr"/>
            <a:endParaRPr lang="en-US" dirty="0">
              <a:solidFill>
                <a:schemeClr val="bg1"/>
              </a:solidFill>
            </a:endParaRPr>
          </a:p>
        </p:txBody>
      </p:sp>
      <p:sp>
        <p:nvSpPr>
          <p:cNvPr id="17" name="TextBox 16">
            <a:extLst>
              <a:ext uri="{FF2B5EF4-FFF2-40B4-BE49-F238E27FC236}">
                <a16:creationId xmlns:a16="http://schemas.microsoft.com/office/drawing/2014/main" id="{AA053970-5177-515A-E3DE-400C412C002A}"/>
              </a:ext>
            </a:extLst>
          </p:cNvPr>
          <p:cNvSpPr txBox="1"/>
          <p:nvPr/>
        </p:nvSpPr>
        <p:spPr>
          <a:xfrm>
            <a:off x="340823" y="2080573"/>
            <a:ext cx="11361098" cy="1384995"/>
          </a:xfrm>
          <a:prstGeom prst="rect">
            <a:avLst/>
          </a:prstGeom>
          <a:noFill/>
        </p:spPr>
        <p:txBody>
          <a:bodyPr wrap="square" rtlCol="0">
            <a:spAutoFit/>
          </a:bodyPr>
          <a:lstStyle/>
          <a:p>
            <a:pPr algn="ctr"/>
            <a:r>
              <a:rPr lang="en-US" sz="1400" dirty="0">
                <a:solidFill>
                  <a:schemeClr val="bg1"/>
                </a:solidFill>
              </a:rPr>
              <a:t>Every stadium is different. The ranking system incorporates 4 key metrics for fans. The atmosphere, viewing, food &amp; beverage, and surrounding area. The atmosphere includes the fan culture, chants, and proximity to the game pitch. Viewing includes the ability to see the game and any obstructions or odd angles. Food and beverage is more essential than one might consider as many fans enjoy a local taste as well as a pint or two. Food and beverage includes the expense as well as the quality. Finally, the surrounding area incorporates the town or city and whether this improves or decreases the value of the stadium. </a:t>
            </a:r>
          </a:p>
          <a:p>
            <a:pPr algn="ctr"/>
            <a:endParaRPr lang="en-US" sz="1400" dirty="0">
              <a:solidFill>
                <a:schemeClr val="bg1"/>
              </a:solidFill>
            </a:endParaRPr>
          </a:p>
        </p:txBody>
      </p:sp>
    </p:spTree>
    <p:extLst>
      <p:ext uri="{BB962C8B-B14F-4D97-AF65-F5344CB8AC3E}">
        <p14:creationId xmlns:p14="http://schemas.microsoft.com/office/powerpoint/2010/main" val="67977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576191" y="305551"/>
            <a:ext cx="8907780" cy="583911"/>
          </a:xfrm>
        </p:spPr>
        <p:txBody>
          <a:bodyPr>
            <a:normAutofit fontScale="90000"/>
          </a:bodyPr>
          <a:lstStyle/>
          <a:p>
            <a:pPr algn="ctr"/>
            <a:r>
              <a:rPr lang="en-US" dirty="0">
                <a:latin typeface="Georgia Pro Black" panose="020B0604020202020204" pitchFamily="18" charset="0"/>
              </a:rPr>
              <a:t>Futbol Stadiums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9" name="Content Placeholder 2">
            <a:extLst>
              <a:ext uri="{FF2B5EF4-FFF2-40B4-BE49-F238E27FC236}">
                <a16:creationId xmlns:a16="http://schemas.microsoft.com/office/drawing/2014/main" id="{EC7EA1AC-2A5A-45EF-00F4-39C7B0F10398}"/>
              </a:ext>
            </a:extLst>
          </p:cNvPr>
          <p:cNvSpPr txBox="1">
            <a:spLocks/>
          </p:cNvSpPr>
          <p:nvPr/>
        </p:nvSpPr>
        <p:spPr>
          <a:xfrm>
            <a:off x="2717041" y="999688"/>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Stadium Ranking</a:t>
            </a:r>
          </a:p>
        </p:txBody>
      </p:sp>
      <p:sp>
        <p:nvSpPr>
          <p:cNvPr id="12" name="Content Placeholder 2">
            <a:extLst>
              <a:ext uri="{FF2B5EF4-FFF2-40B4-BE49-F238E27FC236}">
                <a16:creationId xmlns:a16="http://schemas.microsoft.com/office/drawing/2014/main" id="{94F80381-AB86-B87F-A4AE-E8185EB9B252}"/>
              </a:ext>
            </a:extLst>
          </p:cNvPr>
          <p:cNvSpPr txBox="1">
            <a:spLocks/>
          </p:cNvSpPr>
          <p:nvPr/>
        </p:nvSpPr>
        <p:spPr>
          <a:xfrm>
            <a:off x="4547566"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History</a:t>
            </a:r>
          </a:p>
        </p:txBody>
      </p:sp>
      <p:sp>
        <p:nvSpPr>
          <p:cNvPr id="13" name="Content Placeholder 2">
            <a:extLst>
              <a:ext uri="{FF2B5EF4-FFF2-40B4-BE49-F238E27FC236}">
                <a16:creationId xmlns:a16="http://schemas.microsoft.com/office/drawing/2014/main" id="{89622684-335E-FCC8-696A-B07BD7CB6E8C}"/>
              </a:ext>
            </a:extLst>
          </p:cNvPr>
          <p:cNvSpPr txBox="1">
            <a:spLocks/>
          </p:cNvSpPr>
          <p:nvPr/>
        </p:nvSpPr>
        <p:spPr>
          <a:xfrm>
            <a:off x="6284587"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Geo Map</a:t>
            </a:r>
          </a:p>
        </p:txBody>
      </p:sp>
      <p:sp>
        <p:nvSpPr>
          <p:cNvPr id="14" name="Content Placeholder 2">
            <a:extLst>
              <a:ext uri="{FF2B5EF4-FFF2-40B4-BE49-F238E27FC236}">
                <a16:creationId xmlns:a16="http://schemas.microsoft.com/office/drawing/2014/main" id="{FBB11B9C-DD16-A999-38E6-C2EF20EAF959}"/>
              </a:ext>
            </a:extLst>
          </p:cNvPr>
          <p:cNvSpPr txBox="1">
            <a:spLocks/>
          </p:cNvSpPr>
          <p:nvPr/>
        </p:nvSpPr>
        <p:spPr>
          <a:xfrm>
            <a:off x="8161864" y="985352"/>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Champions League</a:t>
            </a:r>
          </a:p>
        </p:txBody>
      </p:sp>
      <p:sp>
        <p:nvSpPr>
          <p:cNvPr id="16" name="Content Placeholder 2">
            <a:extLst>
              <a:ext uri="{FF2B5EF4-FFF2-40B4-BE49-F238E27FC236}">
                <a16:creationId xmlns:a16="http://schemas.microsoft.com/office/drawing/2014/main" id="{AA1CD3A0-45E7-CD7F-8A25-C6186E16F255}"/>
              </a:ext>
            </a:extLst>
          </p:cNvPr>
          <p:cNvSpPr txBox="1">
            <a:spLocks/>
          </p:cNvSpPr>
          <p:nvPr/>
        </p:nvSpPr>
        <p:spPr>
          <a:xfrm>
            <a:off x="933268"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Gallery</a:t>
            </a:r>
          </a:p>
        </p:txBody>
      </p:sp>
      <p:sp>
        <p:nvSpPr>
          <p:cNvPr id="3" name="TextBox 2">
            <a:extLst>
              <a:ext uri="{FF2B5EF4-FFF2-40B4-BE49-F238E27FC236}">
                <a16:creationId xmlns:a16="http://schemas.microsoft.com/office/drawing/2014/main" id="{0C41AC8D-F5AE-9B44-C1E7-79BBC9F53880}"/>
              </a:ext>
            </a:extLst>
          </p:cNvPr>
          <p:cNvSpPr txBox="1"/>
          <p:nvPr/>
        </p:nvSpPr>
        <p:spPr>
          <a:xfrm>
            <a:off x="3556091" y="1486805"/>
            <a:ext cx="4772891" cy="646331"/>
          </a:xfrm>
          <a:prstGeom prst="rect">
            <a:avLst/>
          </a:prstGeom>
          <a:noFill/>
        </p:spPr>
        <p:txBody>
          <a:bodyPr wrap="square" rtlCol="0">
            <a:spAutoFit/>
          </a:bodyPr>
          <a:lstStyle/>
          <a:p>
            <a:pPr algn="ctr"/>
            <a:r>
              <a:rPr lang="en-US" sz="3600" dirty="0">
                <a:solidFill>
                  <a:schemeClr val="bg1"/>
                </a:solidFill>
              </a:rPr>
              <a:t>Stadium History</a:t>
            </a:r>
          </a:p>
        </p:txBody>
      </p:sp>
      <p:pic>
        <p:nvPicPr>
          <p:cNvPr id="7" name="Picture 2">
            <a:extLst>
              <a:ext uri="{FF2B5EF4-FFF2-40B4-BE49-F238E27FC236}">
                <a16:creationId xmlns:a16="http://schemas.microsoft.com/office/drawing/2014/main" id="{7FB30F73-021F-8AFF-A47A-1F20C55F6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972" y="3241899"/>
            <a:ext cx="3668237" cy="24439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6AB7D42-5324-5F8C-0E59-CD5E514CFCE5}"/>
              </a:ext>
            </a:extLst>
          </p:cNvPr>
          <p:cNvSpPr txBox="1"/>
          <p:nvPr/>
        </p:nvSpPr>
        <p:spPr>
          <a:xfrm>
            <a:off x="2186715" y="5683711"/>
            <a:ext cx="3066012" cy="923330"/>
          </a:xfrm>
          <a:prstGeom prst="rect">
            <a:avLst/>
          </a:prstGeom>
          <a:noFill/>
        </p:spPr>
        <p:txBody>
          <a:bodyPr wrap="square" rtlCol="0">
            <a:spAutoFit/>
          </a:bodyPr>
          <a:lstStyle/>
          <a:p>
            <a:pPr algn="ctr"/>
            <a:r>
              <a:rPr lang="en-US" dirty="0">
                <a:solidFill>
                  <a:schemeClr val="bg1"/>
                </a:solidFill>
              </a:rPr>
              <a:t>Signal </a:t>
            </a:r>
            <a:r>
              <a:rPr lang="en-US" dirty="0" err="1">
                <a:solidFill>
                  <a:schemeClr val="bg1"/>
                </a:solidFill>
              </a:rPr>
              <a:t>Iduna</a:t>
            </a:r>
            <a:r>
              <a:rPr lang="en-US" dirty="0">
                <a:solidFill>
                  <a:schemeClr val="bg1"/>
                </a:solidFill>
              </a:rPr>
              <a:t> Park</a:t>
            </a:r>
          </a:p>
          <a:p>
            <a:pPr algn="ctr"/>
            <a:r>
              <a:rPr lang="en-US" dirty="0">
                <a:solidFill>
                  <a:schemeClr val="bg1"/>
                </a:solidFill>
              </a:rPr>
              <a:t>Dortmund, Germany</a:t>
            </a:r>
          </a:p>
          <a:p>
            <a:pPr algn="ctr"/>
            <a:r>
              <a:rPr lang="en-US" dirty="0">
                <a:solidFill>
                  <a:schemeClr val="bg1"/>
                </a:solidFill>
              </a:rPr>
              <a:t>Home of Borussia Dortmund</a:t>
            </a:r>
          </a:p>
        </p:txBody>
      </p:sp>
      <p:sp>
        <p:nvSpPr>
          <p:cNvPr id="11" name="TextBox 10">
            <a:extLst>
              <a:ext uri="{FF2B5EF4-FFF2-40B4-BE49-F238E27FC236}">
                <a16:creationId xmlns:a16="http://schemas.microsoft.com/office/drawing/2014/main" id="{6856B790-7DE2-3C00-A7DA-59D4715D47B0}"/>
              </a:ext>
            </a:extLst>
          </p:cNvPr>
          <p:cNvSpPr txBox="1"/>
          <p:nvPr/>
        </p:nvSpPr>
        <p:spPr>
          <a:xfrm>
            <a:off x="6245681" y="3006055"/>
            <a:ext cx="5786892" cy="3139321"/>
          </a:xfrm>
          <a:prstGeom prst="rect">
            <a:avLst/>
          </a:prstGeom>
          <a:noFill/>
        </p:spPr>
        <p:txBody>
          <a:bodyPr wrap="square" rtlCol="0">
            <a:spAutoFit/>
          </a:bodyPr>
          <a:lstStyle/>
          <a:p>
            <a:pPr algn="ctr"/>
            <a:r>
              <a:rPr lang="en-US" dirty="0" err="1">
                <a:solidFill>
                  <a:schemeClr val="bg1"/>
                </a:solidFill>
              </a:rPr>
              <a:t>Westfalenstadion</a:t>
            </a:r>
            <a:r>
              <a:rPr lang="en-US" dirty="0">
                <a:solidFill>
                  <a:schemeClr val="bg1"/>
                </a:solidFill>
              </a:rPr>
              <a:t> has rich history. </a:t>
            </a:r>
            <a:r>
              <a:rPr lang="en-US" b="0" i="0" dirty="0">
                <a:solidFill>
                  <a:srgbClr val="FFFFFF"/>
                </a:solidFill>
                <a:effectLst/>
                <a:latin typeface="DINPro-Light"/>
              </a:rPr>
              <a:t>On 2 April 1974 - nine years after the official decision had been made – the </a:t>
            </a:r>
            <a:r>
              <a:rPr lang="en-US" b="0" i="0" dirty="0" err="1">
                <a:solidFill>
                  <a:srgbClr val="FFFFFF"/>
                </a:solidFill>
                <a:effectLst/>
                <a:latin typeface="DINPro-Light"/>
              </a:rPr>
              <a:t>Westfalenstadion</a:t>
            </a:r>
            <a:r>
              <a:rPr lang="en-US" b="0" i="0" dirty="0">
                <a:solidFill>
                  <a:srgbClr val="FFFFFF"/>
                </a:solidFill>
                <a:effectLst/>
                <a:latin typeface="DINPro-Light"/>
              </a:rPr>
              <a:t> was officially opened, with the stadium offering 54,000 predominantly standing spaces. The inauguration took place in a friendly match against Schalke 04. And the stadium has lost none of its aura since. Quite the opposite, in fact. Radio broadcasters rave about the “temple of German football” when they report from such a unique arena: the proximity to the pitch, the acoustics thanks to its complete roofing and the unique passion the fans in the Ruhr have for the beautiful game.</a:t>
            </a:r>
            <a:endParaRPr lang="en-US" dirty="0">
              <a:solidFill>
                <a:schemeClr val="bg1"/>
              </a:solidFill>
            </a:endParaRPr>
          </a:p>
        </p:txBody>
      </p:sp>
      <p:sp>
        <p:nvSpPr>
          <p:cNvPr id="17" name="TextBox 16">
            <a:extLst>
              <a:ext uri="{FF2B5EF4-FFF2-40B4-BE49-F238E27FC236}">
                <a16:creationId xmlns:a16="http://schemas.microsoft.com/office/drawing/2014/main" id="{AA053970-5177-515A-E3DE-400C412C002A}"/>
              </a:ext>
            </a:extLst>
          </p:cNvPr>
          <p:cNvSpPr txBox="1"/>
          <p:nvPr/>
        </p:nvSpPr>
        <p:spPr>
          <a:xfrm>
            <a:off x="340823" y="2080573"/>
            <a:ext cx="11361098" cy="1384995"/>
          </a:xfrm>
          <a:prstGeom prst="rect">
            <a:avLst/>
          </a:prstGeom>
          <a:noFill/>
        </p:spPr>
        <p:txBody>
          <a:bodyPr wrap="square" rtlCol="0">
            <a:spAutoFit/>
          </a:bodyPr>
          <a:lstStyle/>
          <a:p>
            <a:pPr algn="ctr"/>
            <a:r>
              <a:rPr lang="en-US" sz="1400" dirty="0">
                <a:solidFill>
                  <a:schemeClr val="bg1"/>
                </a:solidFill>
              </a:rPr>
              <a:t>Every stadium is different. The ranking system incorporates 4 key metrics for fans. The atmosphere, viewing, food &amp; beverage, and surrounding area. The atmosphere includes the fan culture, chants, and proximity to the game pitch. Viewing includes the ability to see the game and any obstructions or odd angles. Food and beverage is more essential than one might consider as many fans enjoy a local taste as well as a pint or two. Food and beverage includes the expense as well as the quality. Finally, the surrounding area incorporates the town or city and whether this improves or decreases the value of the stadium. </a:t>
            </a:r>
          </a:p>
          <a:p>
            <a:pPr algn="ctr"/>
            <a:endParaRPr lang="en-US" sz="1400" dirty="0">
              <a:solidFill>
                <a:schemeClr val="bg1"/>
              </a:solidFill>
            </a:endParaRPr>
          </a:p>
        </p:txBody>
      </p:sp>
    </p:spTree>
    <p:extLst>
      <p:ext uri="{BB962C8B-B14F-4D97-AF65-F5344CB8AC3E}">
        <p14:creationId xmlns:p14="http://schemas.microsoft.com/office/powerpoint/2010/main" val="127883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576191" y="305551"/>
            <a:ext cx="8907780" cy="583911"/>
          </a:xfrm>
        </p:spPr>
        <p:txBody>
          <a:bodyPr>
            <a:normAutofit fontScale="90000"/>
          </a:bodyPr>
          <a:lstStyle/>
          <a:p>
            <a:pPr algn="ctr"/>
            <a:r>
              <a:rPr lang="en-US" dirty="0">
                <a:latin typeface="Georgia Pro Black" panose="020B0604020202020204" pitchFamily="18" charset="0"/>
              </a:rPr>
              <a:t>Futbol Stadiums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9" name="Content Placeholder 2">
            <a:extLst>
              <a:ext uri="{FF2B5EF4-FFF2-40B4-BE49-F238E27FC236}">
                <a16:creationId xmlns:a16="http://schemas.microsoft.com/office/drawing/2014/main" id="{EC7EA1AC-2A5A-45EF-00F4-39C7B0F10398}"/>
              </a:ext>
            </a:extLst>
          </p:cNvPr>
          <p:cNvSpPr txBox="1">
            <a:spLocks/>
          </p:cNvSpPr>
          <p:nvPr/>
        </p:nvSpPr>
        <p:spPr>
          <a:xfrm>
            <a:off x="2717041" y="999688"/>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Stadium Ranking</a:t>
            </a:r>
          </a:p>
        </p:txBody>
      </p:sp>
      <p:sp>
        <p:nvSpPr>
          <p:cNvPr id="12" name="Content Placeholder 2">
            <a:extLst>
              <a:ext uri="{FF2B5EF4-FFF2-40B4-BE49-F238E27FC236}">
                <a16:creationId xmlns:a16="http://schemas.microsoft.com/office/drawing/2014/main" id="{94F80381-AB86-B87F-A4AE-E8185EB9B252}"/>
              </a:ext>
            </a:extLst>
          </p:cNvPr>
          <p:cNvSpPr txBox="1">
            <a:spLocks/>
          </p:cNvSpPr>
          <p:nvPr/>
        </p:nvSpPr>
        <p:spPr>
          <a:xfrm>
            <a:off x="4547566"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History</a:t>
            </a:r>
          </a:p>
        </p:txBody>
      </p:sp>
      <p:sp>
        <p:nvSpPr>
          <p:cNvPr id="13" name="Content Placeholder 2">
            <a:extLst>
              <a:ext uri="{FF2B5EF4-FFF2-40B4-BE49-F238E27FC236}">
                <a16:creationId xmlns:a16="http://schemas.microsoft.com/office/drawing/2014/main" id="{89622684-335E-FCC8-696A-B07BD7CB6E8C}"/>
              </a:ext>
            </a:extLst>
          </p:cNvPr>
          <p:cNvSpPr txBox="1">
            <a:spLocks/>
          </p:cNvSpPr>
          <p:nvPr/>
        </p:nvSpPr>
        <p:spPr>
          <a:xfrm>
            <a:off x="6284587"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Geo Map</a:t>
            </a:r>
          </a:p>
        </p:txBody>
      </p:sp>
      <p:sp>
        <p:nvSpPr>
          <p:cNvPr id="14" name="Content Placeholder 2">
            <a:extLst>
              <a:ext uri="{FF2B5EF4-FFF2-40B4-BE49-F238E27FC236}">
                <a16:creationId xmlns:a16="http://schemas.microsoft.com/office/drawing/2014/main" id="{FBB11B9C-DD16-A999-38E6-C2EF20EAF959}"/>
              </a:ext>
            </a:extLst>
          </p:cNvPr>
          <p:cNvSpPr txBox="1">
            <a:spLocks/>
          </p:cNvSpPr>
          <p:nvPr/>
        </p:nvSpPr>
        <p:spPr>
          <a:xfrm>
            <a:off x="8161864" y="985352"/>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Champions League</a:t>
            </a:r>
          </a:p>
        </p:txBody>
      </p:sp>
      <p:sp>
        <p:nvSpPr>
          <p:cNvPr id="16" name="Content Placeholder 2">
            <a:extLst>
              <a:ext uri="{FF2B5EF4-FFF2-40B4-BE49-F238E27FC236}">
                <a16:creationId xmlns:a16="http://schemas.microsoft.com/office/drawing/2014/main" id="{AA1CD3A0-45E7-CD7F-8A25-C6186E16F255}"/>
              </a:ext>
            </a:extLst>
          </p:cNvPr>
          <p:cNvSpPr txBox="1">
            <a:spLocks/>
          </p:cNvSpPr>
          <p:nvPr/>
        </p:nvSpPr>
        <p:spPr>
          <a:xfrm>
            <a:off x="933268"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Gallery</a:t>
            </a:r>
          </a:p>
        </p:txBody>
      </p:sp>
      <p:sp>
        <p:nvSpPr>
          <p:cNvPr id="3" name="TextBox 2">
            <a:extLst>
              <a:ext uri="{FF2B5EF4-FFF2-40B4-BE49-F238E27FC236}">
                <a16:creationId xmlns:a16="http://schemas.microsoft.com/office/drawing/2014/main" id="{EA26AB38-6B9C-A047-57E7-12F4E1CC2785}"/>
              </a:ext>
            </a:extLst>
          </p:cNvPr>
          <p:cNvSpPr txBox="1"/>
          <p:nvPr/>
        </p:nvSpPr>
        <p:spPr>
          <a:xfrm>
            <a:off x="3556091" y="1486805"/>
            <a:ext cx="4772891" cy="646331"/>
          </a:xfrm>
          <a:prstGeom prst="rect">
            <a:avLst/>
          </a:prstGeom>
          <a:noFill/>
        </p:spPr>
        <p:txBody>
          <a:bodyPr wrap="square" rtlCol="0">
            <a:spAutoFit/>
          </a:bodyPr>
          <a:lstStyle/>
          <a:p>
            <a:pPr algn="ctr"/>
            <a:r>
              <a:rPr lang="en-US" sz="3600" dirty="0" err="1">
                <a:solidFill>
                  <a:schemeClr val="bg1"/>
                </a:solidFill>
              </a:rPr>
              <a:t>GeoMap</a:t>
            </a:r>
            <a:endParaRPr lang="en-US" sz="3600" dirty="0">
              <a:solidFill>
                <a:schemeClr val="bg1"/>
              </a:solidFill>
            </a:endParaRPr>
          </a:p>
        </p:txBody>
      </p:sp>
      <p:pic>
        <p:nvPicPr>
          <p:cNvPr id="7" name="Picture 6">
            <a:extLst>
              <a:ext uri="{FF2B5EF4-FFF2-40B4-BE49-F238E27FC236}">
                <a16:creationId xmlns:a16="http://schemas.microsoft.com/office/drawing/2014/main" id="{38717E34-DA4F-6E13-F025-9B0CC18FEEC9}"/>
              </a:ext>
            </a:extLst>
          </p:cNvPr>
          <p:cNvPicPr>
            <a:picLocks noChangeAspect="1"/>
          </p:cNvPicPr>
          <p:nvPr/>
        </p:nvPicPr>
        <p:blipFill>
          <a:blip r:embed="rId2"/>
          <a:stretch>
            <a:fillRect/>
          </a:stretch>
        </p:blipFill>
        <p:spPr>
          <a:xfrm>
            <a:off x="2714170" y="2072761"/>
            <a:ext cx="6339580" cy="4622441"/>
          </a:xfrm>
          <a:prstGeom prst="rect">
            <a:avLst/>
          </a:prstGeom>
        </p:spPr>
      </p:pic>
      <p:sp>
        <p:nvSpPr>
          <p:cNvPr id="8" name="TextBox 7">
            <a:extLst>
              <a:ext uri="{FF2B5EF4-FFF2-40B4-BE49-F238E27FC236}">
                <a16:creationId xmlns:a16="http://schemas.microsoft.com/office/drawing/2014/main" id="{34DEA245-0DA8-E008-4258-0F1D6FE97224}"/>
              </a:ext>
            </a:extLst>
          </p:cNvPr>
          <p:cNvSpPr txBox="1"/>
          <p:nvPr/>
        </p:nvSpPr>
        <p:spPr>
          <a:xfrm>
            <a:off x="9567949" y="2754554"/>
            <a:ext cx="1920240" cy="2308324"/>
          </a:xfrm>
          <a:prstGeom prst="rect">
            <a:avLst/>
          </a:prstGeom>
          <a:noFill/>
        </p:spPr>
        <p:txBody>
          <a:bodyPr wrap="square" rtlCol="0">
            <a:spAutoFit/>
          </a:bodyPr>
          <a:lstStyle/>
          <a:p>
            <a:r>
              <a:rPr lang="en-US" dirty="0"/>
              <a:t>Notes: </a:t>
            </a:r>
          </a:p>
          <a:p>
            <a:r>
              <a:rPr lang="en-US" dirty="0"/>
              <a:t>Ability to hover, link, and click on each stadium listed</a:t>
            </a:r>
          </a:p>
          <a:p>
            <a:r>
              <a:rPr lang="en-US" dirty="0"/>
              <a:t>Each stadium identified by an icon </a:t>
            </a:r>
          </a:p>
        </p:txBody>
      </p:sp>
    </p:spTree>
    <p:extLst>
      <p:ext uri="{BB962C8B-B14F-4D97-AF65-F5344CB8AC3E}">
        <p14:creationId xmlns:p14="http://schemas.microsoft.com/office/powerpoint/2010/main" val="270215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576191" y="305551"/>
            <a:ext cx="8907780" cy="583911"/>
          </a:xfrm>
        </p:spPr>
        <p:txBody>
          <a:bodyPr>
            <a:normAutofit fontScale="90000"/>
          </a:bodyPr>
          <a:lstStyle/>
          <a:p>
            <a:pPr algn="ctr"/>
            <a:r>
              <a:rPr lang="en-US" dirty="0">
                <a:latin typeface="Georgia Pro Black" panose="020B0604020202020204" pitchFamily="18" charset="0"/>
              </a:rPr>
              <a:t>Futbol Stadiums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9" name="Content Placeholder 2">
            <a:extLst>
              <a:ext uri="{FF2B5EF4-FFF2-40B4-BE49-F238E27FC236}">
                <a16:creationId xmlns:a16="http://schemas.microsoft.com/office/drawing/2014/main" id="{EC7EA1AC-2A5A-45EF-00F4-39C7B0F10398}"/>
              </a:ext>
            </a:extLst>
          </p:cNvPr>
          <p:cNvSpPr txBox="1">
            <a:spLocks/>
          </p:cNvSpPr>
          <p:nvPr/>
        </p:nvSpPr>
        <p:spPr>
          <a:xfrm>
            <a:off x="2717041" y="999688"/>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Stadium Ranking</a:t>
            </a:r>
          </a:p>
        </p:txBody>
      </p:sp>
      <p:sp>
        <p:nvSpPr>
          <p:cNvPr id="12" name="Content Placeholder 2">
            <a:extLst>
              <a:ext uri="{FF2B5EF4-FFF2-40B4-BE49-F238E27FC236}">
                <a16:creationId xmlns:a16="http://schemas.microsoft.com/office/drawing/2014/main" id="{94F80381-AB86-B87F-A4AE-E8185EB9B252}"/>
              </a:ext>
            </a:extLst>
          </p:cNvPr>
          <p:cNvSpPr txBox="1">
            <a:spLocks/>
          </p:cNvSpPr>
          <p:nvPr/>
        </p:nvSpPr>
        <p:spPr>
          <a:xfrm>
            <a:off x="4547566"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History</a:t>
            </a:r>
          </a:p>
        </p:txBody>
      </p:sp>
      <p:sp>
        <p:nvSpPr>
          <p:cNvPr id="13" name="Content Placeholder 2">
            <a:extLst>
              <a:ext uri="{FF2B5EF4-FFF2-40B4-BE49-F238E27FC236}">
                <a16:creationId xmlns:a16="http://schemas.microsoft.com/office/drawing/2014/main" id="{89622684-335E-FCC8-696A-B07BD7CB6E8C}"/>
              </a:ext>
            </a:extLst>
          </p:cNvPr>
          <p:cNvSpPr txBox="1">
            <a:spLocks/>
          </p:cNvSpPr>
          <p:nvPr/>
        </p:nvSpPr>
        <p:spPr>
          <a:xfrm>
            <a:off x="6284587"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Geo Map</a:t>
            </a:r>
          </a:p>
        </p:txBody>
      </p:sp>
      <p:sp>
        <p:nvSpPr>
          <p:cNvPr id="14" name="Content Placeholder 2">
            <a:extLst>
              <a:ext uri="{FF2B5EF4-FFF2-40B4-BE49-F238E27FC236}">
                <a16:creationId xmlns:a16="http://schemas.microsoft.com/office/drawing/2014/main" id="{FBB11B9C-DD16-A999-38E6-C2EF20EAF959}"/>
              </a:ext>
            </a:extLst>
          </p:cNvPr>
          <p:cNvSpPr txBox="1">
            <a:spLocks/>
          </p:cNvSpPr>
          <p:nvPr/>
        </p:nvSpPr>
        <p:spPr>
          <a:xfrm>
            <a:off x="8161864" y="985352"/>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Champions League</a:t>
            </a:r>
          </a:p>
        </p:txBody>
      </p:sp>
      <p:sp>
        <p:nvSpPr>
          <p:cNvPr id="16" name="Content Placeholder 2">
            <a:extLst>
              <a:ext uri="{FF2B5EF4-FFF2-40B4-BE49-F238E27FC236}">
                <a16:creationId xmlns:a16="http://schemas.microsoft.com/office/drawing/2014/main" id="{AA1CD3A0-45E7-CD7F-8A25-C6186E16F255}"/>
              </a:ext>
            </a:extLst>
          </p:cNvPr>
          <p:cNvSpPr txBox="1">
            <a:spLocks/>
          </p:cNvSpPr>
          <p:nvPr/>
        </p:nvSpPr>
        <p:spPr>
          <a:xfrm>
            <a:off x="933268" y="999687"/>
            <a:ext cx="1783773" cy="475731"/>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Gallery</a:t>
            </a:r>
          </a:p>
        </p:txBody>
      </p:sp>
      <p:sp>
        <p:nvSpPr>
          <p:cNvPr id="3" name="TextBox 2">
            <a:extLst>
              <a:ext uri="{FF2B5EF4-FFF2-40B4-BE49-F238E27FC236}">
                <a16:creationId xmlns:a16="http://schemas.microsoft.com/office/drawing/2014/main" id="{EA26AB38-6B9C-A047-57E7-12F4E1CC2785}"/>
              </a:ext>
            </a:extLst>
          </p:cNvPr>
          <p:cNvSpPr txBox="1"/>
          <p:nvPr/>
        </p:nvSpPr>
        <p:spPr>
          <a:xfrm>
            <a:off x="3556091" y="1486805"/>
            <a:ext cx="4772891" cy="646331"/>
          </a:xfrm>
          <a:prstGeom prst="rect">
            <a:avLst/>
          </a:prstGeom>
          <a:noFill/>
        </p:spPr>
        <p:txBody>
          <a:bodyPr wrap="square" rtlCol="0">
            <a:spAutoFit/>
          </a:bodyPr>
          <a:lstStyle/>
          <a:p>
            <a:pPr algn="ctr"/>
            <a:r>
              <a:rPr lang="en-US" sz="3600" dirty="0">
                <a:solidFill>
                  <a:schemeClr val="bg1"/>
                </a:solidFill>
              </a:rPr>
              <a:t>Champions League</a:t>
            </a:r>
          </a:p>
        </p:txBody>
      </p:sp>
      <p:sp>
        <p:nvSpPr>
          <p:cNvPr id="8" name="TextBox 7">
            <a:extLst>
              <a:ext uri="{FF2B5EF4-FFF2-40B4-BE49-F238E27FC236}">
                <a16:creationId xmlns:a16="http://schemas.microsoft.com/office/drawing/2014/main" id="{34DEA245-0DA8-E008-4258-0F1D6FE97224}"/>
              </a:ext>
            </a:extLst>
          </p:cNvPr>
          <p:cNvSpPr txBox="1"/>
          <p:nvPr/>
        </p:nvSpPr>
        <p:spPr>
          <a:xfrm>
            <a:off x="131619" y="2452765"/>
            <a:ext cx="1920240" cy="1754326"/>
          </a:xfrm>
          <a:prstGeom prst="rect">
            <a:avLst/>
          </a:prstGeom>
          <a:noFill/>
        </p:spPr>
        <p:txBody>
          <a:bodyPr wrap="square" rtlCol="0">
            <a:spAutoFit/>
          </a:bodyPr>
          <a:lstStyle/>
          <a:p>
            <a:r>
              <a:rPr lang="en-US" dirty="0"/>
              <a:t>Updated and live feed of the Champions League groups and knockout round stages</a:t>
            </a:r>
          </a:p>
        </p:txBody>
      </p:sp>
      <p:pic>
        <p:nvPicPr>
          <p:cNvPr id="3074" name="Picture 2" descr="UEFA Champions League 21/22 draw as it happened: group stage pairings and  reaction - AS USA">
            <a:extLst>
              <a:ext uri="{FF2B5EF4-FFF2-40B4-BE49-F238E27FC236}">
                <a16:creationId xmlns:a16="http://schemas.microsoft.com/office/drawing/2014/main" id="{EEFE1210-9575-FCA3-6A28-A1F3E4C87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041" y="2423292"/>
            <a:ext cx="5950402" cy="3347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16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EE5F-2A8A-C283-0D20-D5C52E7F0FAE}"/>
              </a:ext>
            </a:extLst>
          </p:cNvPr>
          <p:cNvSpPr>
            <a:spLocks noGrp="1"/>
          </p:cNvSpPr>
          <p:nvPr>
            <p:ph type="title"/>
          </p:nvPr>
        </p:nvSpPr>
        <p:spPr/>
        <p:txBody>
          <a:bodyPr/>
          <a:lstStyle/>
          <a:p>
            <a:pPr algn="ctr"/>
            <a:r>
              <a:rPr lang="en-US" dirty="0"/>
              <a:t>SITEMAP</a:t>
            </a:r>
          </a:p>
        </p:txBody>
      </p:sp>
      <p:sp>
        <p:nvSpPr>
          <p:cNvPr id="4" name="Date Placeholder 3">
            <a:extLst>
              <a:ext uri="{FF2B5EF4-FFF2-40B4-BE49-F238E27FC236}">
                <a16:creationId xmlns:a16="http://schemas.microsoft.com/office/drawing/2014/main" id="{4A6EC64F-0671-0092-3F1F-3915020D9FA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E8F5A2A-96EE-227A-0D8D-F0199803F70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D3C43A1-EA91-6674-9AB8-D7D798942609}"/>
              </a:ext>
            </a:extLst>
          </p:cNvPr>
          <p:cNvSpPr>
            <a:spLocks noGrp="1"/>
          </p:cNvSpPr>
          <p:nvPr>
            <p:ph type="sldNum" sz="quarter" idx="12"/>
          </p:nvPr>
        </p:nvSpPr>
        <p:spPr/>
        <p:txBody>
          <a:bodyPr/>
          <a:lstStyle/>
          <a:p>
            <a:fld id="{A49DFD55-3C28-40EF-9E31-A92D2E4017FF}" type="slidenum">
              <a:rPr lang="en-US" smtClean="0"/>
              <a:t>8</a:t>
            </a:fld>
            <a:endParaRPr lang="en-US" dirty="0"/>
          </a:p>
        </p:txBody>
      </p:sp>
      <p:sp>
        <p:nvSpPr>
          <p:cNvPr id="7" name="Oval 6">
            <a:extLst>
              <a:ext uri="{FF2B5EF4-FFF2-40B4-BE49-F238E27FC236}">
                <a16:creationId xmlns:a16="http://schemas.microsoft.com/office/drawing/2014/main" id="{231878B3-A272-6738-9DC6-530208995394}"/>
              </a:ext>
            </a:extLst>
          </p:cNvPr>
          <p:cNvSpPr/>
          <p:nvPr/>
        </p:nvSpPr>
        <p:spPr>
          <a:xfrm>
            <a:off x="3853642" y="2244436"/>
            <a:ext cx="3890356" cy="2369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Homepage</a:t>
            </a:r>
          </a:p>
          <a:p>
            <a:pPr algn="ctr"/>
            <a:r>
              <a:rPr lang="en-US" dirty="0"/>
              <a:t>Gallery slideshow</a:t>
            </a:r>
          </a:p>
          <a:p>
            <a:pPr algn="ctr"/>
            <a:r>
              <a:rPr lang="en-US" dirty="0"/>
              <a:t>5 links(gallery, </a:t>
            </a:r>
            <a:r>
              <a:rPr lang="en-US" dirty="0" err="1"/>
              <a:t>ranking,history,geomap,CL</a:t>
            </a:r>
            <a:r>
              <a:rPr lang="en-US" dirty="0"/>
              <a:t>)</a:t>
            </a:r>
          </a:p>
          <a:p>
            <a:pPr algn="ctr"/>
            <a:r>
              <a:rPr lang="en-US" dirty="0"/>
              <a:t>Contact info @ bottom</a:t>
            </a:r>
          </a:p>
          <a:p>
            <a:pPr algn="ctr"/>
            <a:endParaRPr lang="en-US" dirty="0"/>
          </a:p>
        </p:txBody>
      </p:sp>
      <p:sp>
        <p:nvSpPr>
          <p:cNvPr id="9" name="Oval 8">
            <a:extLst>
              <a:ext uri="{FF2B5EF4-FFF2-40B4-BE49-F238E27FC236}">
                <a16:creationId xmlns:a16="http://schemas.microsoft.com/office/drawing/2014/main" id="{28E3A2D5-531C-A5D0-E79A-9C3A356B4571}"/>
              </a:ext>
            </a:extLst>
          </p:cNvPr>
          <p:cNvSpPr/>
          <p:nvPr/>
        </p:nvSpPr>
        <p:spPr>
          <a:xfrm>
            <a:off x="8229600" y="1309254"/>
            <a:ext cx="3277986" cy="1708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Gallery</a:t>
            </a:r>
          </a:p>
          <a:p>
            <a:pPr algn="ctr"/>
            <a:r>
              <a:rPr lang="en-US" dirty="0"/>
              <a:t>Images of stadiums</a:t>
            </a:r>
          </a:p>
          <a:p>
            <a:pPr algn="ctr"/>
            <a:r>
              <a:rPr lang="en-US" dirty="0"/>
              <a:t>Linked to </a:t>
            </a:r>
            <a:r>
              <a:rPr lang="en-US" dirty="0" err="1"/>
              <a:t>GeoMap</a:t>
            </a:r>
            <a:endParaRPr lang="en-US" dirty="0"/>
          </a:p>
          <a:p>
            <a:pPr algn="ctr"/>
            <a:r>
              <a:rPr lang="en-US" dirty="0"/>
              <a:t>Just simple slideshow</a:t>
            </a:r>
          </a:p>
        </p:txBody>
      </p:sp>
      <p:sp>
        <p:nvSpPr>
          <p:cNvPr id="10" name="Oval 9">
            <a:extLst>
              <a:ext uri="{FF2B5EF4-FFF2-40B4-BE49-F238E27FC236}">
                <a16:creationId xmlns:a16="http://schemas.microsoft.com/office/drawing/2014/main" id="{AC82A840-C91F-14E9-8D6C-2645370C022A}"/>
              </a:ext>
            </a:extLst>
          </p:cNvPr>
          <p:cNvSpPr/>
          <p:nvPr/>
        </p:nvSpPr>
        <p:spPr>
          <a:xfrm>
            <a:off x="8229600" y="4008813"/>
            <a:ext cx="3277986" cy="1708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Ranking</a:t>
            </a:r>
          </a:p>
          <a:p>
            <a:pPr algn="ctr"/>
            <a:r>
              <a:rPr lang="en-US" dirty="0"/>
              <a:t>Ranking including different information</a:t>
            </a:r>
          </a:p>
          <a:p>
            <a:pPr algn="ctr"/>
            <a:endParaRPr lang="en-US" dirty="0"/>
          </a:p>
        </p:txBody>
      </p:sp>
      <p:sp>
        <p:nvSpPr>
          <p:cNvPr id="11" name="Oval 10">
            <a:extLst>
              <a:ext uri="{FF2B5EF4-FFF2-40B4-BE49-F238E27FC236}">
                <a16:creationId xmlns:a16="http://schemas.microsoft.com/office/drawing/2014/main" id="{79B72358-0307-68A6-9311-F3A36B966CCE}"/>
              </a:ext>
            </a:extLst>
          </p:cNvPr>
          <p:cNvSpPr/>
          <p:nvPr/>
        </p:nvSpPr>
        <p:spPr>
          <a:xfrm>
            <a:off x="303414" y="1141484"/>
            <a:ext cx="3277986" cy="1708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Stadium History</a:t>
            </a:r>
          </a:p>
          <a:p>
            <a:pPr algn="ctr"/>
            <a:r>
              <a:rPr lang="en-US" dirty="0"/>
              <a:t>Scroll page </a:t>
            </a:r>
          </a:p>
          <a:p>
            <a:pPr algn="ctr"/>
            <a:r>
              <a:rPr lang="en-US" dirty="0"/>
              <a:t>History of each stadium on gallery</a:t>
            </a:r>
          </a:p>
        </p:txBody>
      </p:sp>
      <p:sp>
        <p:nvSpPr>
          <p:cNvPr id="12" name="Oval 11">
            <a:extLst>
              <a:ext uri="{FF2B5EF4-FFF2-40B4-BE49-F238E27FC236}">
                <a16:creationId xmlns:a16="http://schemas.microsoft.com/office/drawing/2014/main" id="{E44D1629-A1AB-6C5B-008C-332537D17255}"/>
              </a:ext>
            </a:extLst>
          </p:cNvPr>
          <p:cNvSpPr/>
          <p:nvPr/>
        </p:nvSpPr>
        <p:spPr>
          <a:xfrm>
            <a:off x="90054" y="3062992"/>
            <a:ext cx="3491346" cy="2032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GeoMap</a:t>
            </a:r>
            <a:endParaRPr lang="en-US" dirty="0"/>
          </a:p>
          <a:p>
            <a:pPr algn="ctr"/>
            <a:r>
              <a:rPr lang="en-US" dirty="0"/>
              <a:t>Interactive map </a:t>
            </a:r>
          </a:p>
          <a:p>
            <a:pPr algn="ctr"/>
            <a:r>
              <a:rPr lang="en-US" dirty="0"/>
              <a:t>Linked to gallery</a:t>
            </a:r>
          </a:p>
          <a:p>
            <a:pPr algn="ctr"/>
            <a:r>
              <a:rPr lang="en-US" dirty="0"/>
              <a:t>Linked to stadium history</a:t>
            </a:r>
          </a:p>
          <a:p>
            <a:pPr algn="ctr"/>
            <a:r>
              <a:rPr lang="en-US" dirty="0"/>
              <a:t>Shows where stadiums are in Europe</a:t>
            </a:r>
          </a:p>
        </p:txBody>
      </p:sp>
      <p:sp>
        <p:nvSpPr>
          <p:cNvPr id="13" name="Oval 12">
            <a:extLst>
              <a:ext uri="{FF2B5EF4-FFF2-40B4-BE49-F238E27FC236}">
                <a16:creationId xmlns:a16="http://schemas.microsoft.com/office/drawing/2014/main" id="{6CF7F8D0-5EC1-AA30-EE6C-90497E6D1B34}"/>
              </a:ext>
            </a:extLst>
          </p:cNvPr>
          <p:cNvSpPr/>
          <p:nvPr/>
        </p:nvSpPr>
        <p:spPr>
          <a:xfrm>
            <a:off x="3376352" y="4709671"/>
            <a:ext cx="3491346" cy="2032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Champions League</a:t>
            </a:r>
          </a:p>
          <a:p>
            <a:pPr algn="ctr"/>
            <a:r>
              <a:rPr lang="en-US" dirty="0"/>
              <a:t>Additional Page showing results of champions league</a:t>
            </a:r>
          </a:p>
        </p:txBody>
      </p:sp>
    </p:spTree>
    <p:extLst>
      <p:ext uri="{BB962C8B-B14F-4D97-AF65-F5344CB8AC3E}">
        <p14:creationId xmlns:p14="http://schemas.microsoft.com/office/powerpoint/2010/main" val="2394676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3317</TotalTime>
  <Words>626</Words>
  <Application>Microsoft Office PowerPoint</Application>
  <PresentationFormat>Widescreen</PresentationFormat>
  <Paragraphs>109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DINPro-Light</vt:lpstr>
      <vt:lpstr>Georgia Pro Black</vt:lpstr>
      <vt:lpstr>Office Theme</vt:lpstr>
      <vt:lpstr>Website design</vt:lpstr>
      <vt:lpstr>Futbol Stadiums</vt:lpstr>
      <vt:lpstr>Futbol Stadiums</vt:lpstr>
      <vt:lpstr>Futbol Stadiums</vt:lpstr>
      <vt:lpstr>Futbol Stadiums</vt:lpstr>
      <vt:lpstr>Futbol Stadiums</vt:lpstr>
      <vt:lpstr>Futbol Stadiums</vt:lpstr>
      <vt:lpstr>SITEMAP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design</dc:title>
  <dc:creator>Gazo, Louis</dc:creator>
  <cp:lastModifiedBy>Gazo, Louis</cp:lastModifiedBy>
  <cp:revision>2</cp:revision>
  <dcterms:created xsi:type="dcterms:W3CDTF">2023-02-28T15:16:37Z</dcterms:created>
  <dcterms:modified xsi:type="dcterms:W3CDTF">2023-03-03T20:35:46Z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