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320" r:id="rId7"/>
    <p:sldId id="322" r:id="rId8"/>
    <p:sldId id="323" r:id="rId9"/>
    <p:sldId id="315" r:id="rId10"/>
    <p:sldId id="324" r:id="rId11"/>
    <p:sldId id="31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bburu Chandraiah" userId="b4afd52c8b2f7633" providerId="LiveId" clId="{09ED4D68-CF3F-47FF-91FC-9716CD76B365}"/>
    <pc:docChg chg="custSel modSld">
      <pc:chgData name="Gobburu Chandraiah" userId="b4afd52c8b2f7633" providerId="LiveId" clId="{09ED4D68-CF3F-47FF-91FC-9716CD76B365}" dt="2024-09-10T08:28:40.266" v="1" actId="313"/>
      <pc:docMkLst>
        <pc:docMk/>
      </pc:docMkLst>
      <pc:sldChg chg="modSp mod">
        <pc:chgData name="Gobburu Chandraiah" userId="b4afd52c8b2f7633" providerId="LiveId" clId="{09ED4D68-CF3F-47FF-91FC-9716CD76B365}" dt="2024-09-10T08:28:40.266" v="1" actId="313"/>
        <pc:sldMkLst>
          <pc:docMk/>
          <pc:sldMk cId="2359185522" sldId="320"/>
        </pc:sldMkLst>
        <pc:spChg chg="mod">
          <ac:chgData name="Gobburu Chandraiah" userId="b4afd52c8b2f7633" providerId="LiveId" clId="{09ED4D68-CF3F-47FF-91FC-9716CD76B365}" dt="2024-09-10T08:28:40.266" v="1" actId="313"/>
          <ac:spMkLst>
            <pc:docMk/>
            <pc:sldMk cId="2359185522" sldId="320"/>
            <ac:spMk id="7" creationId="{B16E9532-6DC7-411D-A09F-8413A5B95FFE}"/>
          </ac:spMkLst>
        </pc:spChg>
      </pc:sldChg>
    </pc:docChg>
  </pc:docChgLst>
  <pc:docChgLst>
    <pc:chgData name="Gobburu Chandraiah" userId="b4afd52c8b2f7633" providerId="LiveId" clId="{792EFFC8-F2D3-48B8-BFF9-D191A7641071}"/>
    <pc:docChg chg="modSld">
      <pc:chgData name="Gobburu Chandraiah" userId="b4afd52c8b2f7633" providerId="LiveId" clId="{792EFFC8-F2D3-48B8-BFF9-D191A7641071}" dt="2024-09-12T20:54:17.175" v="23" actId="255"/>
      <pc:docMkLst>
        <pc:docMk/>
      </pc:docMkLst>
      <pc:sldChg chg="modSp mod">
        <pc:chgData name="Gobburu Chandraiah" userId="b4afd52c8b2f7633" providerId="LiveId" clId="{792EFFC8-F2D3-48B8-BFF9-D191A7641071}" dt="2024-09-12T20:54:17.175" v="23" actId="255"/>
        <pc:sldMkLst>
          <pc:docMk/>
          <pc:sldMk cId="2259308896" sldId="256"/>
        </pc:sldMkLst>
        <pc:spChg chg="mod">
          <ac:chgData name="Gobburu Chandraiah" userId="b4afd52c8b2f7633" providerId="LiveId" clId="{792EFFC8-F2D3-48B8-BFF9-D191A7641071}" dt="2024-09-12T20:54:17.175" v="23" actId="255"/>
          <ac:spMkLst>
            <pc:docMk/>
            <pc:sldMk cId="2259308896" sldId="256"/>
            <ac:spMk id="2" creationId="{51DF3D98-3C30-4CFC-8643-C81E829C8C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9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3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6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9" r:id="rId12"/>
    <p:sldLayoutId id="2147483710" r:id="rId13"/>
    <p:sldLayoutId id="2147483711" r:id="rId14"/>
    <p:sldLayoutId id="2147483715" r:id="rId15"/>
    <p:sldLayoutId id="2147483717" r:id="rId16"/>
    <p:sldLayoutId id="2147483672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Global Store Analysis with Tableau</a:t>
            </a:r>
            <a:br>
              <a:rPr lang="en-US" dirty="0"/>
            </a:br>
            <a:r>
              <a:rPr lang="en-US" sz="2000" dirty="0"/>
              <a:t>by Lakshmi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gain insights into Superstore performance, identify key metrics, and support informed decision-making using Tableau.</a:t>
            </a:r>
          </a:p>
          <a:p>
            <a:pPr marL="0" indent="0">
              <a:buNone/>
            </a:pPr>
            <a:endParaRPr lang="en-US" dirty="0"/>
          </a:p>
          <a:p>
            <a:pPr fontAlgn="base">
              <a:spcAft>
                <a:spcPct val="0"/>
              </a:spcAft>
            </a:pPr>
            <a:r>
              <a:rPr lang="en-US" altLang="en-US" dirty="0"/>
              <a:t>Creating Interactive Dashboards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Analyzing Profit, Sales, and Product Performance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Visualizing City-Level Performance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Analyze improvements in shipping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Tableau Dashboards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756" y="511966"/>
            <a:ext cx="4034255" cy="5834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Champion City: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- London is the clear leader in the market, boasting the highest sales, profits, and order volume compared to other cities. 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- Key sales in London are driven by phones (consumer segment), bookcases, and storage.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 </a:t>
            </a:r>
          </a:p>
        </p:txBody>
      </p:sp>
      <p:pic>
        <p:nvPicPr>
          <p:cNvPr id="25" name="Picture 24" descr="A screenshot of a computer screen">
            <a:extLst>
              <a:ext uri="{FF2B5EF4-FFF2-40B4-BE49-F238E27FC236}">
                <a16:creationId xmlns:a16="http://schemas.microsoft.com/office/drawing/2014/main" id="{414F5990-0C02-9544-9CF2-D32DC7A0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8" y="0"/>
            <a:ext cx="7237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756" y="511966"/>
            <a:ext cx="4034255" cy="583406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Speed Demons: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- Delivery times have improved across all shipping classes (standard, second class, first class, and same day) by 2014.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r>
              <a:rPr lang="en-US" sz="1800" dirty="0"/>
              <a:t>- To capitalize on this improvement, promote same-day delivery and offer a free one-month trial to highlight the convenience. </a:t>
            </a:r>
          </a:p>
          <a:p>
            <a:pPr fontAlgn="base">
              <a:lnSpc>
                <a:spcPct val="130000"/>
              </a:lnSpc>
            </a:pPr>
            <a:r>
              <a:rPr lang="en-US" sz="1800" dirty="0"/>
              <a:t> The Priority Game: </a:t>
            </a:r>
          </a:p>
          <a:p>
            <a:pPr fontAlgn="base">
              <a:lnSpc>
                <a:spcPct val="130000"/>
              </a:lnSpc>
            </a:pPr>
            <a:r>
              <a:rPr lang="en-US" sz="1800" dirty="0"/>
              <a:t>- Orders categorized as medium priority dominate, followed by high, critical, and low priorities. </a:t>
            </a:r>
          </a:p>
          <a:p>
            <a:pPr fontAlgn="base">
              <a:lnSpc>
                <a:spcPct val="130000"/>
              </a:lnSpc>
            </a:pPr>
            <a:r>
              <a:rPr lang="en-US" sz="1800" dirty="0"/>
              <a:t>- This indicates a balanced mix of urgent and routine deliveries.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endParaRPr lang="en-US" sz="18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36BB93A-D4A0-4945-48D0-C8D38070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2" y="0"/>
            <a:ext cx="7235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3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</a:pPr>
            <a:r>
              <a:rPr lang="en-US" sz="17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Artful Orders: 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2"/>
            <a:ext cx="10803470" cy="4232218"/>
          </a:xfrm>
        </p:spPr>
        <p:txBody>
          <a:bodyPr>
            <a:normAutofit/>
          </a:bodyPr>
          <a:lstStyle/>
          <a:p>
            <a:pPr algn="l" rtl="0" fontAlgn="base"/>
            <a:r>
              <a:rPr lang="en-US" sz="1700" dirty="0"/>
              <a:t> - Art supplies, storage solutions, and binders are popular, particularly in office environments. </a:t>
            </a:r>
          </a:p>
          <a:p>
            <a:pPr algn="l" rtl="0" fontAlgn="base"/>
            <a:r>
              <a:rPr lang="en-US" sz="1700" dirty="0"/>
              <a:t>- Items like pencils, highlighters, sharpeners, and watercolors are selling well, suggesting a trend toward artistic expression or increased organizational needs. </a:t>
            </a:r>
          </a:p>
          <a:p>
            <a:pPr algn="l" rtl="0" fontAlgn="base"/>
            <a:r>
              <a:rPr lang="en-US" sz="1700" dirty="0"/>
              <a:t>- To boost sales, consider offering discounts on office supplies such as paper, envelopes, labels, and furnishings. </a:t>
            </a:r>
          </a:p>
          <a:p>
            <a:pPr fontAlgn="base">
              <a:lnSpc>
                <a:spcPct val="12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6756" y="511966"/>
            <a:ext cx="4034255" cy="5834068"/>
          </a:xfr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fontAlgn="base"/>
            <a:r>
              <a:rPr lang="en-US" sz="3300" dirty="0"/>
              <a:t> Sales Momentum: </a:t>
            </a:r>
          </a:p>
          <a:p>
            <a:pPr fontAlgn="base"/>
            <a:r>
              <a:rPr lang="en-US" sz="3300" dirty="0"/>
              <a:t>- Annual sales have shown an impressive upward trajectory from 2011 to 2014, with only a minor dip in growth between 2012 and 2013. </a:t>
            </a:r>
          </a:p>
          <a:p>
            <a:pPr fontAlgn="base"/>
            <a:r>
              <a:rPr lang="en-US" sz="3300" dirty="0"/>
              <a:t>- This growth is driven by strong performances in subcategories like bookcases, copiers, and phones, alongside continued demand for storage solutions and appliances. </a:t>
            </a:r>
          </a:p>
          <a:p>
            <a:pPr fontAlgn="base"/>
            <a:r>
              <a:rPr lang="en-US" sz="3300" dirty="0"/>
              <a:t> December Domination: </a:t>
            </a:r>
          </a:p>
          <a:p>
            <a:pPr fontAlgn="base"/>
            <a:r>
              <a:rPr lang="en-US" sz="3300" dirty="0"/>
              <a:t>- While 2014 overall showed growth, December 2012 recorded the highest sales and profits in a single month. </a:t>
            </a:r>
          </a:p>
          <a:p>
            <a:pPr fontAlgn="base"/>
            <a:r>
              <a:rPr lang="en-US" sz="3300" dirty="0"/>
              <a:t>- A strategic marketing campaign around the holidays could potentially rekindle this success. </a:t>
            </a:r>
          </a:p>
          <a:p>
            <a:pPr fontAlgn="base"/>
            <a:r>
              <a:rPr lang="en-US" sz="3300" dirty="0"/>
              <a:t>- Although increased discounts in December 2014 led to more orders, sales in 2012 were higher, indicating the need for further analysis of this discrepancy. 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endParaRPr lang="en-US" sz="18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E1249D1-B06E-93E0-D214-D263F573F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305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This Global Super Store dashboard for the UK provides a positive outlook, indicating projected growth in sales, profits, and orders for the upcoming years.</a:t>
            </a:r>
            <a:r>
              <a:rPr lang="en-GB" dirty="0"/>
              <a:t> Specifically, the London region and consumer phone orders, as well as art supplies, show significant potential.</a:t>
            </a:r>
          </a:p>
          <a:p>
            <a:pPr fontAlgn="base"/>
            <a:r>
              <a:rPr lang="en-US" dirty="0"/>
              <a:t>Few suggestions to improve outcomes-</a:t>
            </a:r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endParaRPr lang="en-US" dirty="0"/>
          </a:p>
          <a:p>
            <a:pPr marL="285750" indent="-285750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sz="1800" dirty="0"/>
              <a:t>romote same-day delivery and offer a free one-month trial to highlight the convenience.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A strategic marketing campaign around the holidays could potentially rekindle this success.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dirty="0"/>
              <a:t>To boost sales, consider offering discounts on office supplies such as paper, envelopes, labels, and furnishings. </a:t>
            </a:r>
          </a:p>
          <a:p>
            <a:pPr fontAlgn="base"/>
            <a:endParaRPr lang="en-US" sz="1800" dirty="0"/>
          </a:p>
          <a:p>
            <a:pPr fontAlgn="base"/>
            <a:endParaRPr lang="en-US" dirty="0"/>
          </a:p>
          <a:p>
            <a:pPr fontAlgn="base"/>
            <a:endParaRPr lang="en-US" sz="1800" dirty="0"/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endParaRPr lang="en-US" dirty="0"/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endParaRPr lang="en-US" sz="1800" dirty="0"/>
          </a:p>
          <a:p>
            <a:pPr fontAlgn="base">
              <a:lnSpc>
                <a:spcPct val="130000"/>
              </a:lnSpc>
              <a:buFont typeface="Arial" panose="020B0604020202020204" pitchFamily="34" charset="0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rosty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767E37"/>
    </a:accent1>
    <a:accent2>
      <a:srgbClr val="B495C2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487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Global Store Analysis with Tableau by Lakshmi</vt:lpstr>
      <vt:lpstr>Objective</vt:lpstr>
      <vt:lpstr>Tableau Dashboards</vt:lpstr>
      <vt:lpstr>PowerPoint Presentation</vt:lpstr>
      <vt:lpstr>PowerPoint Presentation</vt:lpstr>
      <vt:lpstr>Artful Orders: </vt:lpstr>
      <vt:lpstr>PowerPoint Presentation</vt:lpstr>
      <vt:lpstr>Final tips &amp; takeaways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Gobburu Chandraiah</dc:creator>
  <cp:lastModifiedBy>Gobburu Chandraiah</cp:lastModifiedBy>
  <cp:revision>1</cp:revision>
  <dcterms:created xsi:type="dcterms:W3CDTF">2024-08-30T20:55:50Z</dcterms:created>
  <dcterms:modified xsi:type="dcterms:W3CDTF">2024-09-12T20:54:19Z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