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</p:sldMasterIdLst>
  <p:notesMasterIdLst>
    <p:notesMasterId r:id="rId20"/>
  </p:notesMasterIdLst>
  <p:handoutMasterIdLst>
    <p:handoutMasterId r:id="rId21"/>
  </p:handoutMasterIdLst>
  <p:sldIdLst>
    <p:sldId id="350" r:id="rId5"/>
    <p:sldId id="352" r:id="rId6"/>
    <p:sldId id="361" r:id="rId7"/>
    <p:sldId id="334" r:id="rId8"/>
    <p:sldId id="354" r:id="rId9"/>
    <p:sldId id="356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9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8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6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96184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8287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9122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919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0945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80064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82992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37977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649961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4871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F0FD074-81E2-0D4E-8446-C5B415B238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=""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=""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3DDE02E-BC75-2645-8725-CA2CFD327A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=""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01EE6FD-FABB-AD48-92DA-19805B5029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=""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=""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3BB36CC-7349-334D-A028-58D01025E7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=""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=""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402C0D4-D9C4-F547-B996-38177302A3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=""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=""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5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579808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82066DD-D313-D148-89C7-338EB873A7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150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4CB38BE-0FF2-694C-AA3C-D73DBF7C3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647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7D9F21A-75CF-6045-8FA1-C4F4E21B69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FD0B2D5-B3C2-D847-A220-86CB6A37E4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=""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=""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777D2F0-DE3F-8343-B97A-E7FA4405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=""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=""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=""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=""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=""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=""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=""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=""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=""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=""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=""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=""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68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DEF3328-825B-3946-8472-DB93D6A328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51C063-0222-064B-8A2E-485FE9EAC1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=""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27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68B08E5-2F7C-7749-8BDF-386EAF974B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F0C4CE5-5F02-B143-8FD1-1B235D270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89A8C14-DB28-F34E-8098-168D4C75AF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616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47A1EE0-4011-3749-B01C-FC489EEDF8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433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FEF81ED-50DF-3946-87D9-407C13C3CE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AB5C3BF3-A164-DD48-BD02-4587489DA1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=""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3856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36787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9508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821372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071654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7737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526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59393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57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8" r:id="rId23"/>
    <p:sldLayoutId id="2147483720" r:id="rId24"/>
    <p:sldLayoutId id="2147483721" r:id="rId25"/>
    <p:sldLayoutId id="2147483722" r:id="rId26"/>
    <p:sldLayoutId id="2147483723" r:id="rId27"/>
    <p:sldLayoutId id="2147483673" r:id="rId2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121" y="511618"/>
            <a:ext cx="8645868" cy="1481940"/>
          </a:xfrm>
        </p:spPr>
        <p:txBody>
          <a:bodyPr/>
          <a:lstStyle/>
          <a:p>
            <a:pPr algn="ctr"/>
            <a:r>
              <a:rPr lang="ro-RO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ro-RO" sz="4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company profits (2011-2014)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196" y="3888259"/>
            <a:ext cx="5491570" cy="586964"/>
          </a:xfrm>
        </p:spPr>
        <p:txBody>
          <a:bodyPr>
            <a:normAutofit/>
          </a:bodyPr>
          <a:lstStyle/>
          <a:p>
            <a:r>
              <a:rPr lang="en-US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Leu</a:t>
            </a:r>
            <a:r>
              <a:rPr lang="en-US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Georgic</a:t>
            </a:r>
            <a:r>
              <a:rPr lang="ro-RO" cap="none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ă</a:t>
            </a:r>
            <a:endParaRPr lang="ro-RO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92" y="1886465"/>
            <a:ext cx="6993730" cy="534337"/>
          </a:xfrm>
        </p:spPr>
        <p:txBody>
          <a:bodyPr/>
          <a:lstStyle/>
          <a:p>
            <a:r>
              <a:rPr lang="en-US" sz="1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there an upward or downward trend in company data over the months and years?</a:t>
            </a:r>
            <a:r>
              <a:rPr lang="ro-RO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3" y="2035970"/>
            <a:ext cx="3344366" cy="20052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2" y="4095364"/>
            <a:ext cx="3344367" cy="21530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37903" y="2133600"/>
            <a:ext cx="528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2011 to 2014 we see major increases in the number of orders and products ordered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time, the data end with a fall last month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008882"/>
            <a:ext cx="8435350" cy="1329541"/>
          </a:xfrm>
        </p:spPr>
        <p:txBody>
          <a:bodyPr/>
          <a:lstStyle/>
          <a:p>
            <a:r>
              <a:rPr lang="en-US" sz="1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impact of </a:t>
            </a:r>
            <a:r>
              <a:rPr lang="ro-RO" sz="18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ro-RO" sz="1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profits?</a:t>
            </a:r>
            <a:r>
              <a:rPr lang="en-GB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100827"/>
            <a:ext cx="4706007" cy="1124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3303201"/>
            <a:ext cx="4706007" cy="27626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7427" y="2169146"/>
            <a:ext cx="3591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discounts were available throughout the valid dates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at the end of the promotions a drastic drop in both revenue and profit.</a:t>
            </a:r>
            <a:endParaRPr lang="ro-RO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326292"/>
            <a:ext cx="8657772" cy="600239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impact of </a:t>
            </a:r>
            <a:r>
              <a:rPr lang="ro-RO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ro-RO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profits?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098318"/>
            <a:ext cx="4744112" cy="6991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54" y="3334825"/>
            <a:ext cx="4744112" cy="1276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4" y="4921034"/>
            <a:ext cx="4815430" cy="362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10" y="2072209"/>
            <a:ext cx="4122121" cy="1267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0" y="3334825"/>
            <a:ext cx="4773174" cy="15862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6" y="4921034"/>
            <a:ext cx="4840257" cy="14697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8324" y="5725180"/>
            <a:ext cx="469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exception of the 2014 rebates, the other rebate periods represented a decrease in the amount of profit.</a:t>
            </a:r>
            <a:endParaRPr lang="en-GB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02" y="1235676"/>
            <a:ext cx="1920530" cy="526098"/>
          </a:xfrm>
        </p:spPr>
        <p:txBody>
          <a:bodyPr/>
          <a:lstStyle/>
          <a:p>
            <a:r>
              <a:rPr lang="ro-RO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913774" y="2413686"/>
            <a:ext cx="8287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Revenues do not seem to follow a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we can see that profits increase especially in the first and last quarters of the years (excluding the last months of 2012 and the first months of 2013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o-RO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for the 6th month of 2014, we can observe an almost constant upward trend in data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ro-RO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ro-RO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the most part, to help boost revenues and profits.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374" y="1074057"/>
            <a:ext cx="2568085" cy="706155"/>
          </a:xfrm>
        </p:spPr>
        <p:txBody>
          <a:bodyPr/>
          <a:lstStyle/>
          <a:p>
            <a:r>
              <a:rPr lang="ro-RO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913774" y="2394857"/>
            <a:ext cx="94349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ro-RO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ro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o-RO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r>
              <a:rPr lang="ro-RO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analysis of the reasons for income fluctuations and profit inconsistencies.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29" y="833869"/>
            <a:ext cx="4903377" cy="23860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="" xmlns:a16="http://schemas.microsoft.com/office/drawing/2014/main" id="{EC944911-7CDD-41CC-A7F0-5B0CF85D545C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01. </a:t>
            </a:r>
            <a:r>
              <a:rPr lang="ro-RO" dirty="0" err="1" smtClean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 of the AdventureWorks2016 </a:t>
            </a:r>
            <a:r>
              <a:rPr lang="en-US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ro-RO" cap="none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</a:t>
            </a: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involved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dirty="0"/>
              <a:t>02. </a:t>
            </a:r>
            <a:r>
              <a:rPr lang="ro-RO" sz="1400" dirty="0" err="1"/>
              <a:t>Defining</a:t>
            </a:r>
            <a:r>
              <a:rPr lang="ro-RO" sz="1400" dirty="0"/>
              <a:t> </a:t>
            </a:r>
            <a:r>
              <a:rPr lang="ro-RO" sz="1400" dirty="0" err="1"/>
              <a:t>the</a:t>
            </a:r>
            <a:r>
              <a:rPr lang="ro-RO" sz="1400" dirty="0"/>
              <a:t> business </a:t>
            </a:r>
            <a:r>
              <a:rPr lang="ro-RO" sz="1400" dirty="0" err="1"/>
              <a:t>objective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ctr"/>
            <a:r>
              <a:rPr lang="ro-RO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r>
              <a:rPr lang="ro-RO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o-RO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03. </a:t>
            </a:r>
            <a:r>
              <a:rPr lang="ro-RO" dirty="0" err="1"/>
              <a:t>Research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7171" y="4992180"/>
            <a:ext cx="2133600" cy="789996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Extracting data needed to research business objectives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04. </a:t>
            </a:r>
            <a:r>
              <a:rPr lang="ro-RO" dirty="0" err="1"/>
              <a:t>Results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and presentation of data obtained</a:t>
            </a:r>
            <a:endParaRPr lang="en-US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8141" y="4359309"/>
            <a:ext cx="2129245" cy="78999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05. </a:t>
            </a:r>
            <a:r>
              <a:rPr lang="ro-RO" sz="1800" dirty="0" err="1">
                <a:solidFill>
                  <a:schemeClr val="tx2"/>
                </a:solidFill>
              </a:rPr>
              <a:t>Conclusions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and</a:t>
            </a:r>
            <a:r>
              <a:rPr lang="ro-RO" sz="1800" dirty="0">
                <a:solidFill>
                  <a:schemeClr val="tx2"/>
                </a:solidFill>
              </a:rPr>
              <a:t> </a:t>
            </a:r>
            <a:r>
              <a:rPr lang="ro-RO" sz="1800" dirty="0" err="1">
                <a:solidFill>
                  <a:schemeClr val="tx2"/>
                </a:solidFill>
              </a:rPr>
              <a:t>recommendations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1. </a:t>
            </a:r>
            <a:r>
              <a:rPr lang="ro-RO" dirty="0" err="1" smtClean="0"/>
              <a:t>Introduction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/>
                <a:solidFill>
                  <a:schemeClr val="accent3"/>
                </a:solidFill>
              </a:rPr>
              <a:t>The </a:t>
            </a:r>
            <a:r>
              <a:rPr lang="en-US" b="1" dirty="0" err="1">
                <a:ln/>
                <a:solidFill>
                  <a:schemeClr val="accent3"/>
                </a:solidFill>
              </a:rPr>
              <a:t>AdventureWorks</a:t>
            </a:r>
            <a:r>
              <a:rPr lang="en-US" b="1" dirty="0">
                <a:ln/>
                <a:solidFill>
                  <a:schemeClr val="accent3"/>
                </a:solidFill>
              </a:rPr>
              <a:t> database supports standard online transaction processing scenarios for bicycles and accessories of a fictitious manufacturer (Adventure Works Cycles). </a:t>
            </a:r>
            <a:endParaRPr lang="ro-RO" b="1" dirty="0">
              <a:ln/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/>
                <a:solidFill>
                  <a:schemeClr val="accent3"/>
                </a:solidFill>
              </a:rPr>
              <a:t>Scenarios include production, sales, purchasing, product management, contact management and human resources.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=""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7" y="390766"/>
            <a:ext cx="2055328" cy="4914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40" y="1189837"/>
            <a:ext cx="2076740" cy="2876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45" y="390766"/>
            <a:ext cx="2086266" cy="6030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50" y="390766"/>
            <a:ext cx="2086266" cy="2943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50" y="3952428"/>
            <a:ext cx="2248214" cy="135273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49347" y="593124"/>
            <a:ext cx="2055328" cy="1812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906546" y="2290119"/>
            <a:ext cx="2066034" cy="2306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263745" y="593124"/>
            <a:ext cx="2086266" cy="2388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906546" y="1392195"/>
            <a:ext cx="2066034" cy="23889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906546" y="2520778"/>
            <a:ext cx="2066034" cy="20594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641176" y="593124"/>
            <a:ext cx="2076740" cy="2388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641176" y="4168346"/>
            <a:ext cx="2238688" cy="2471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631650" y="4415481"/>
            <a:ext cx="2248214" cy="2133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617838" y="68374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/>
          <p:cNvSpPr/>
          <p:nvPr/>
        </p:nvSpPr>
        <p:spPr>
          <a:xfrm>
            <a:off x="626794" y="2162432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/>
          <p:cNvSpPr/>
          <p:nvPr/>
        </p:nvSpPr>
        <p:spPr>
          <a:xfrm>
            <a:off x="2986934" y="2155843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/>
          <p:cNvSpPr/>
          <p:nvPr/>
        </p:nvSpPr>
        <p:spPr>
          <a:xfrm>
            <a:off x="2986934" y="2394534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/>
          <p:cNvSpPr/>
          <p:nvPr/>
        </p:nvSpPr>
        <p:spPr>
          <a:xfrm>
            <a:off x="2986934" y="2585238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/>
          <p:cNvSpPr/>
          <p:nvPr/>
        </p:nvSpPr>
        <p:spPr>
          <a:xfrm>
            <a:off x="2986934" y="2825875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/>
          <p:cNvSpPr/>
          <p:nvPr/>
        </p:nvSpPr>
        <p:spPr>
          <a:xfrm>
            <a:off x="2986934" y="3046030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/>
          <p:cNvSpPr/>
          <p:nvPr/>
        </p:nvSpPr>
        <p:spPr>
          <a:xfrm>
            <a:off x="2986933" y="3235293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/>
          <p:cNvSpPr/>
          <p:nvPr/>
        </p:nvSpPr>
        <p:spPr>
          <a:xfrm>
            <a:off x="5347073" y="1158945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/>
          <p:cNvSpPr/>
          <p:nvPr/>
        </p:nvSpPr>
        <p:spPr>
          <a:xfrm>
            <a:off x="7715452" y="1158945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/>
          <p:cNvSpPr/>
          <p:nvPr/>
        </p:nvSpPr>
        <p:spPr>
          <a:xfrm>
            <a:off x="7715451" y="1827074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7715451" y="2021428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7680440" y="4494975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/>
          <p:cNvSpPr/>
          <p:nvPr/>
        </p:nvSpPr>
        <p:spPr>
          <a:xfrm>
            <a:off x="640697" y="2347166"/>
            <a:ext cx="70021" cy="6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o-RO" dirty="0" err="1">
                <a:solidFill>
                  <a:schemeClr val="tx1"/>
                </a:solidFill>
              </a:rPr>
              <a:t>Defining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dirty="0" err="1">
                <a:solidFill>
                  <a:schemeClr val="tx1"/>
                </a:solidFill>
              </a:rPr>
              <a:t>the</a:t>
            </a:r>
            <a:r>
              <a:rPr lang="ro-RO" dirty="0">
                <a:solidFill>
                  <a:schemeClr val="tx1"/>
                </a:solidFill>
              </a:rPr>
              <a:t> business </a:t>
            </a:r>
            <a:r>
              <a:rPr lang="ro-RO" dirty="0" err="1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023" y="3109981"/>
            <a:ext cx="1019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</a:t>
            </a:r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lang="ro-RO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ro-RO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 upward or downward trend in company data over months and years</a:t>
            </a:r>
            <a:r>
              <a:rPr lang="en-US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impact of </a:t>
            </a:r>
            <a:r>
              <a:rPr lang="ro-RO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ro-RO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profit?</a:t>
            </a:r>
            <a:endParaRPr lang="en-GB" dirty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03. </a:t>
            </a:r>
            <a:r>
              <a:rPr lang="ro-RO" dirty="0" err="1" smtClean="0"/>
              <a:t>Research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=""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892" y="2455503"/>
            <a:ext cx="1152473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o-RO" b="1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total income and profit for each month, we applied the code sequence below</a:t>
            </a:r>
            <a:r>
              <a:rPr lang="en-US" b="1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b="1" dirty="0" smtClean="0">
              <a:ln/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 total revenue and profit divided by each month of the year</a:t>
            </a:r>
            <a:r>
              <a:rPr lang="en-US" b="1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b="1" dirty="0" smtClean="0">
              <a:ln/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we added the percentage divided by each month of the respective total calculated over all </a:t>
            </a:r>
            <a:r>
              <a:rPr lang="en-US" b="1" dirty="0" smtClean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ro-RO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b="1" dirty="0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2" y="3715710"/>
            <a:ext cx="5799438" cy="1830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832" y="2034746"/>
            <a:ext cx="459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</a:t>
            </a:r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lang="ro-RO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dirty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877" y="3153457"/>
            <a:ext cx="4827178" cy="19540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sequence of code as in the previous slide, we can detect the trend of the revised data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cap="none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opposite can also be used to get a more detailed understanding of the quantity of products ordered each month of the </a:t>
            </a:r>
            <a:r>
              <a:rPr lang="en-US" sz="20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  <a:r>
              <a:rPr lang="en-US" dirty="0" err="1" smtClean="0"/>
              <a:t>Maintain</a:t>
            </a:r>
            <a:r>
              <a:rPr lang="en-US" dirty="0" smtClean="0"/>
              <a:t> </a:t>
            </a:r>
            <a:r>
              <a:rPr lang="en-US" dirty="0"/>
              <a:t>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3rd party organizations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15th </a:t>
            </a:r>
          </a:p>
          <a:p>
            <a:r>
              <a:rPr lang="en-US" dirty="0"/>
              <a:t>Employee day of learning on August 14th </a:t>
            </a:r>
          </a:p>
          <a:p>
            <a:r>
              <a:rPr lang="en-US" dirty="0"/>
              <a:t>Employee yoga on September 3rd </a:t>
            </a:r>
          </a:p>
          <a:p>
            <a:r>
              <a:rPr lang="en-US" dirty="0"/>
              <a:t>Seminar series begins September 10th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3083865"/>
            <a:ext cx="3353268" cy="1247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3774" y="1498204"/>
            <a:ext cx="89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there an upward or downward trend in company data over the months and years?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96" y="2229016"/>
            <a:ext cx="7220958" cy="16956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9266" y="2209272"/>
            <a:ext cx="2833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discounts applied to the products, we have applied the code below, grouping the data by months and years.</a:t>
            </a:r>
            <a:endParaRPr lang="ro-RO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774" y="1499715"/>
            <a:ext cx="607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3.What is the impact of the </a:t>
            </a:r>
            <a:r>
              <a:rPr lang="ro-RO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ro-RO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=""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=""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3774" y="1070919"/>
            <a:ext cx="3377318" cy="764996"/>
          </a:xfrm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3. </a:t>
            </a:r>
            <a:r>
              <a:rPr lang="ro-RO" dirty="0" err="1" smtClean="0">
                <a:solidFill>
                  <a:schemeClr val="bg1"/>
                </a:solidFill>
              </a:rPr>
              <a:t>Results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044708"/>
            <a:ext cx="3254572" cy="1614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18" y="2044708"/>
            <a:ext cx="3166614" cy="16147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3689255"/>
            <a:ext cx="3254572" cy="16258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17" y="3689255"/>
            <a:ext cx="3166615" cy="16258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68281" y="3540573"/>
            <a:ext cx="4234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tables, we can identify an increase in profit in the first and last quarter of almost every year.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terms of revenue, it fluctuates and has not shown a constant.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6432" y="2130583"/>
            <a:ext cx="382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income/profitability seasonal?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93354B-8927-46EE-B294-4D51952A09C2}">
  <ds:schemaRefs>
    <ds:schemaRef ds:uri="http://purl.org/dc/elements/1.1/"/>
    <ds:schemaRef ds:uri="http://schemas.microsoft.com/sharepoint/v3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590</TotalTime>
  <Words>667</Words>
  <Application>Microsoft Office PowerPoint</Application>
  <PresentationFormat>Widescreen</PresentationFormat>
  <Paragraphs>98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Wingdings</vt:lpstr>
      <vt:lpstr>Droplet</vt:lpstr>
      <vt:lpstr>The Impact of Discounts on company profits (2011-2014)</vt:lpstr>
      <vt:lpstr>Agenda</vt:lpstr>
      <vt:lpstr>1. Introduction</vt:lpstr>
      <vt:lpstr>PowerPoint Presentation</vt:lpstr>
      <vt:lpstr>2. Defining the business objective</vt:lpstr>
      <vt:lpstr>03. Research</vt:lpstr>
      <vt:lpstr>Goals for Q1</vt:lpstr>
      <vt:lpstr>Goals for Q2</vt:lpstr>
      <vt:lpstr>3. Results</vt:lpstr>
      <vt:lpstr>Is there an upward or downward trend in company data over the months and years? </vt:lpstr>
      <vt:lpstr>What is the impact of discounts on company profits? </vt:lpstr>
      <vt:lpstr>What is the impact of discounts on company profits?</vt:lpstr>
      <vt:lpstr>Conclusions</vt:lpstr>
      <vt:lpstr>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Leu George</dc:creator>
  <cp:lastModifiedBy>Microsoft account</cp:lastModifiedBy>
  <cp:revision>39</cp:revision>
  <dcterms:created xsi:type="dcterms:W3CDTF">2023-09-14T18:45:47Z</dcterms:created>
  <dcterms:modified xsi:type="dcterms:W3CDTF">2024-07-13T14:23:46Z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