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60_663B4E5B.xml" ContentType="application/vnd.ms-powerpoint.comments+xml"/>
  <Override PartName="/ppt/comments/modernComment_164_8090A05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1" r:id="rId2"/>
  </p:sldMasterIdLst>
  <p:notesMasterIdLst>
    <p:notesMasterId r:id="rId21"/>
  </p:notesMasterIdLst>
  <p:sldIdLst>
    <p:sldId id="322" r:id="rId3"/>
    <p:sldId id="348" r:id="rId4"/>
    <p:sldId id="349" r:id="rId5"/>
    <p:sldId id="350" r:id="rId6"/>
    <p:sldId id="361" r:id="rId7"/>
    <p:sldId id="351" r:id="rId8"/>
    <p:sldId id="360" r:id="rId9"/>
    <p:sldId id="363" r:id="rId10"/>
    <p:sldId id="352" r:id="rId11"/>
    <p:sldId id="353" r:id="rId12"/>
    <p:sldId id="358" r:id="rId13"/>
    <p:sldId id="354" r:id="rId14"/>
    <p:sldId id="355" r:id="rId15"/>
    <p:sldId id="362" r:id="rId16"/>
    <p:sldId id="356" r:id="rId17"/>
    <p:sldId id="357" r:id="rId18"/>
    <p:sldId id="359" r:id="rId19"/>
    <p:sldId id="330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044E0B-3B3E-3653-2A53-0753185A978A}" name="Wladislaw Munk" initials="WM" userId="62c0385df6cc7aee" providerId="Windows Live"/>
  <p188:author id="{AF9063DE-45D8-1DEF-7B3E-47685D5F682D}" name="Gerstlauer, Lukas" initials="LG" userId="S::lgerstla@stud.hs-heilbronn.de::e65c13b1-8343-47bd-bbec-ba71b1b19b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  <a:srgbClr val="CFCFCF"/>
    <a:srgbClr val="C8F0BE"/>
    <a:srgbClr val="67AA6C"/>
    <a:srgbClr val="68A878"/>
    <a:srgbClr val="6489F0"/>
    <a:srgbClr val="5E82E9"/>
    <a:srgbClr val="213D8A"/>
    <a:srgbClr val="A3B8F0"/>
    <a:srgbClr val="E8C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94673" autoAdjust="0"/>
  </p:normalViewPr>
  <p:slideViewPr>
    <p:cSldViewPr snapToGrid="0" showGuides="1">
      <p:cViewPr varScale="1">
        <p:scale>
          <a:sx n="102" d="100"/>
          <a:sy n="102" d="100"/>
        </p:scale>
        <p:origin x="810" y="360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8/10/relationships/authors" Target="author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omments/modernComment_160_663B4E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F19D18-460B-424F-8289-1B5CDA9AC641}" authorId="{AF9063DE-45D8-1DEF-7B3E-47685D5F682D}" status="resolved" created="2025-06-20T16:24:38.79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5162715" sldId="352"/>
      <ac:spMk id="6" creationId="{F622630B-3A7C-72F6-AD05-BC8C71C628F9}"/>
    </ac:deMkLst>
    <p188:txBody>
      <a:bodyPr/>
      <a:lstStyle/>
      <a:p>
        <a:r>
          <a:rPr lang="de-DE"/>
          <a:t>Alles überprüfen</a:t>
        </a:r>
      </a:p>
    </p188:txBody>
  </p188:cm>
</p188:cmLst>
</file>

<file path=ppt/comments/modernComment_164_8090A0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8D703B-4223-4ED4-9E3D-FCD9CF1F02D5}" authorId="{AF9063DE-45D8-1DEF-7B3E-47685D5F682D}" status="resolved" created="2025-06-20T16:36:06.49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6961879" sldId="356"/>
      <ac:spMk id="6" creationId="{CF6C4AED-00AA-D159-5D1D-2F4DCD7C9211}"/>
    </ac:deMkLst>
    <p188:txBody>
      <a:bodyPr/>
      <a:lstStyle/>
      <a:p>
        <a:r>
          <a:rPr lang="de-DE"/>
          <a:t>Node graph einfügen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0" y="2299251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0" y="4197227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72" y="305319"/>
            <a:ext cx="1575317" cy="531959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" y="2453491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DACD71-9B48-F3CB-FE95-7E52772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08172" y="971145"/>
            <a:ext cx="1620000" cy="31771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1530671"/>
            <a:ext cx="11377084" cy="48983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446088" indent="0">
              <a:defRPr sz="2200"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6A432D2-0FCF-02A6-5B60-1279D6948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8905" y="750031"/>
            <a:ext cx="1370101" cy="26870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06399" y="468028"/>
            <a:ext cx="11377084" cy="863600"/>
          </a:xfrm>
        </p:spPr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>
            <a:cxnSpLocks/>
          </p:cNvCxnSpPr>
          <p:nvPr/>
        </p:nvCxnSpPr>
        <p:spPr>
          <a:xfrm>
            <a:off x="405315" y="1118250"/>
            <a:ext cx="82657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2652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469" y="185407"/>
            <a:ext cx="1232609" cy="4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64_8090A057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microsoft.com/office/2018/10/relationships/comments" Target="../comments/modernComment_160_663B4E5B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563B-9B96-C4BF-68A9-702FB946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80" y="2393841"/>
            <a:ext cx="11056403" cy="2373647"/>
          </a:xfrm>
        </p:spPr>
        <p:txBody>
          <a:bodyPr/>
          <a:lstStyle/>
          <a:p>
            <a:r>
              <a:rPr lang="en-US" sz="2800" noProof="0" dirty="0"/>
              <a:t>Automotive Systems – Perception and </a:t>
            </a:r>
            <a:br>
              <a:rPr lang="en-US" sz="2800" noProof="0" dirty="0"/>
            </a:br>
            <a:r>
              <a:rPr lang="en-US" sz="2800" noProof="0" dirty="0"/>
              <a:t>situation understanding</a:t>
            </a:r>
            <a:br>
              <a:rPr lang="en-US" sz="2800" noProof="0" dirty="0"/>
            </a:br>
            <a:br>
              <a:rPr lang="en-US" sz="2800" noProof="0" dirty="0"/>
            </a:br>
            <a:r>
              <a:rPr lang="en-US" sz="2400" noProof="0" dirty="0"/>
              <a:t>Simulative Robot Detection with different sensors and Kalman-filter</a:t>
            </a:r>
            <a:endParaRPr lang="en-US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62A2D-EC2B-9323-E294-7DD2925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CEF79A2-6870-B661-2C93-9F0ECC7C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080" y="4454731"/>
            <a:ext cx="11056403" cy="752278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noProof="0" dirty="0"/>
              <a:t>Lukas Gerstlauer, Jakob Kurz  |  AS: PSU  |  T1 / Master ASE  |  26.06.2025</a:t>
            </a:r>
            <a:endParaRPr lang="en-US" noProof="0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93A0795-8240-EF29-BDD1-DAA4A634195D}"/>
              </a:ext>
            </a:extLst>
          </p:cNvPr>
          <p:cNvSpPr txBox="1">
            <a:spLocks/>
          </p:cNvSpPr>
          <p:nvPr/>
        </p:nvSpPr>
        <p:spPr>
          <a:xfrm>
            <a:off x="727079" y="5113105"/>
            <a:ext cx="11056403" cy="11989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 spc="8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noProof="0" dirty="0"/>
              <a:t>Prof. Dr.-Ing. Raoul </a:t>
            </a:r>
            <a:r>
              <a:rPr lang="en-US" sz="1600" b="0" noProof="0" dirty="0" err="1"/>
              <a:t>Zöllner</a:t>
            </a:r>
            <a:endParaRPr lang="en-US" sz="1600" b="0" noProof="0" dirty="0"/>
          </a:p>
          <a:p>
            <a:r>
              <a:rPr lang="en-US" sz="1600" b="0" noProof="0" dirty="0"/>
              <a:t>Johannes Buyer, M. Eng.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16956B-EC48-0824-3725-51A94E04E2E8}"/>
              </a:ext>
            </a:extLst>
          </p:cNvPr>
          <p:cNvSpPr txBox="1"/>
          <p:nvPr/>
        </p:nvSpPr>
        <p:spPr>
          <a:xfrm>
            <a:off x="651877" y="6354345"/>
            <a:ext cx="13016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lgerstla@stud.hs-heilbronn.de, jkurz1@stud.hs-heilbronn.de</a:t>
            </a:r>
          </a:p>
        </p:txBody>
      </p:sp>
    </p:spTree>
    <p:extLst>
      <p:ext uri="{BB962C8B-B14F-4D97-AF65-F5344CB8AC3E}">
        <p14:creationId xmlns:p14="http://schemas.microsoft.com/office/powerpoint/2010/main" val="325988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36497C7-719D-99C9-2FE6-E0B804E6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937ABD-4C88-8D88-88A9-4232B7C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B71D6C-F005-47EF-77BA-8DEF89AC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Motion / Transition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14FE133-3F8F-D0B0-9DBC-5157BE1BFA58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87338" algn="l"/>
                  </a:tabLst>
                </a:pPr>
                <a:r>
                  <a:rPr lang="en-US" noProof="0" dirty="0"/>
                  <a:t>System dynamics function</a:t>
                </a:r>
                <a14:m>
                  <m:oMath xmlns:m="http://schemas.openxmlformats.org/officeDocument/2006/math"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14FE133-3F8F-D0B0-9DBC-5157BE1BF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3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79282B2-7DD0-5FE0-D5E3-808E39A4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C235FA-DEA9-6D88-8BF2-96D32DA8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DF19C-2727-3F63-3AA5-6640935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Measurement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B2306F7-F43B-7B0E-1825-CC49838501EA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3405188" algn="l"/>
                  </a:tabLst>
                </a:pPr>
                <a:r>
                  <a:rPr lang="en-US" noProof="0" dirty="0"/>
                  <a:t>Measurement function: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camera</m:t>
                        </m:r>
                      </m:sub>
                    </m:sSub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="0" i="1" noProof="0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3405188" algn="l"/>
                  </a:tabLst>
                </a:pPr>
                <a:r>
                  <a:rPr lang="en-US" noProof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lidar</m:t>
                        </m:r>
                      </m:sub>
                    </m:sSub>
                    <m:r>
                      <a:rPr lang="en-US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noProof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noProof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B2306F7-F43B-7B0E-1825-CC4983850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652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C0C1B-7C7E-8D55-2DEF-33651D341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01C7A2-C442-D9D2-75C2-DB26870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4065AA-2450-BCB7-497F-88CE8319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4EA35FB-AD2A-A225-6134-B68CFD1E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Jacobi-matrices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C129A6C8-E153-A5DB-0A3F-DD8A67B7562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230563" algn="l"/>
                  </a:tabLst>
                </a:pPr>
                <a:r>
                  <a:rPr lang="en-US" noProof="0" dirty="0"/>
                  <a:t>System matrix:	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230563" algn="l"/>
                  </a:tabLst>
                </a:pPr>
                <a:r>
                  <a:rPr lang="en-US" noProof="0" dirty="0"/>
                  <a:t>Measurement matrix: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sub>
                        </m:sSub>
                      </m:num>
                      <m:den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/>
              </a:p>
              <a:p>
                <a:pPr>
                  <a:tabLst>
                    <a:tab pos="287338" algn="l"/>
                    <a:tab pos="790575" algn="l"/>
                    <a:tab pos="3230563" algn="l"/>
                  </a:tabLst>
                </a:pPr>
                <a:r>
                  <a:rPr lang="en-US" noProof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𝑙𝑖𝑑𝑎𝑟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𝑙𝑖𝑑𝑎𝑟</m:t>
                            </m:r>
                          </m:sub>
                        </m:sSub>
                      </m:num>
                      <m:den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C129A6C8-E153-A5DB-0A3F-DD8A67B75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897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982F-FF0B-1762-D7B9-68C5DF727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F10D23-C538-E564-73FB-23C513FB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C7E8A2-607B-400B-4FEC-0B99B627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DE2013-770E-EA26-852A-F6EE8D91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Parameterization of the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0C98C697-A971-98B0-0DED-23952BF45B9E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noProof="0" dirty="0"/>
                  <a:t>Process noise covariance: 	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004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noProof="0" dirty="0"/>
                  <a:t>Measurement noise covariance: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0.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0.1</m:t>
                                  </m:r>
                                </m:e>
                                <m:sup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b="0" noProof="0" dirty="0">
                    <a:sym typeface="Wingdings" panose="05000000000000000000" pitchFamily="2" charset="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𝑙𝑖𝑑𝑎𝑟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de-DE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</m:t>
                                  </m:r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.5</m:t>
                                  </m:r>
                                </m:e>
                                <m:sup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de-DE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0.5</m:t>
                                  </m:r>
                                </m:e>
                                <m:sup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noProof="0" dirty="0"/>
                  <a:t>Error covariance matrix: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0C98C697-A971-98B0-0DED-23952BF45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 b="-18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42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D8BE543-801D-91FD-D7F9-7142F388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5C0F87-8EC0-B03F-37D3-4503AF3B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BD8D5D-9C81-DCD7-3B2D-B258E50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65406B7-C2B7-F8E6-7F61-B61F4D404C50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405315" y="1358143"/>
                <a:ext cx="11377084" cy="4898317"/>
              </a:xfrm>
            </p:spPr>
            <p:txBody>
              <a:bodyPr/>
              <a:lstStyle/>
              <a:p>
                <a:pPr marL="342900" indent="-342900">
                  <a:spcAft>
                    <a:spcPts val="20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675063" algn="l"/>
                  </a:tabLst>
                </a:pPr>
                <a:r>
                  <a:rPr lang="en-US" noProof="0" dirty="0"/>
                  <a:t>Observability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noProof="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2 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20 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  <m:f>
                                    <m:fPr>
                                      <m:ctrlP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  <m:f>
                                    <m:fPr>
                                      <m:ctrlP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𝑟𝑎𝑑</m:t>
                                      </m:r>
                                    </m:num>
                                    <m:den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noProof="0" dirty="0"/>
              </a:p>
              <a:p>
                <a:pPr marL="342900" indent="-342900">
                  <a:spcAft>
                    <a:spcPts val="20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675063" algn="l"/>
                  </a:tabLst>
                </a:pPr>
                <a:r>
                  <a:rPr lang="en-US" dirty="0"/>
                  <a:t>Observability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500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spcAft>
                    <a:spcPts val="20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675063" algn="l"/>
                  </a:tabLst>
                </a:pPr>
                <a:r>
                  <a:rPr lang="en-US" dirty="0"/>
                  <a:t>Observability matrix rank: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=5==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      System observable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65406B7-C2B7-F8E6-7F61-B61F4D40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05315" y="1358143"/>
                <a:ext cx="11377084" cy="4898317"/>
              </a:xfrm>
              <a:blipFill>
                <a:blip r:embed="rId2"/>
                <a:stretch>
                  <a:fillRect l="-1393" b="-68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13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2AECF-AA03-BAB7-EEC2-C5EFEA8A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54D1-EB48-71E0-0853-5B829DA8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F40031-3E55-C53B-E75F-346A8D39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CA1B0A-ECA3-F045-38E8-D025FC11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Structure of the implemented program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C4AED-00AA-D159-5D1D-2F4DCD7C92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Implementation in ROS2 Nodes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 err="1">
                <a:sym typeface="Wingdings" panose="05000000000000000000" pitchFamily="2" charset="2"/>
              </a:rPr>
              <a:t>robotControllerNode</a:t>
            </a:r>
            <a:r>
              <a:rPr lang="en-US" noProof="0" dirty="0">
                <a:sym typeface="Wingdings" panose="05000000000000000000" pitchFamily="2" charset="2"/>
              </a:rPr>
              <a:t>  	Simulation of </a:t>
            </a:r>
            <a:r>
              <a:rPr lang="en-US" noProof="0" dirty="0" err="1">
                <a:sym typeface="Wingdings" panose="05000000000000000000" pitchFamily="2" charset="2"/>
              </a:rPr>
              <a:t>roboter</a:t>
            </a:r>
            <a:r>
              <a:rPr lang="en-US" noProof="0" dirty="0">
                <a:sym typeface="Wingdings" panose="05000000000000000000" pitchFamily="2" charset="2"/>
              </a:rPr>
              <a:t> movement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>
                <a:sym typeface="Wingdings" panose="05000000000000000000" pitchFamily="2" charset="2"/>
              </a:rPr>
              <a:t>*</a:t>
            </a:r>
            <a:r>
              <a:rPr lang="en-US" noProof="0" dirty="0" err="1">
                <a:sym typeface="Wingdings" panose="05000000000000000000" pitchFamily="2" charset="2"/>
              </a:rPr>
              <a:t>DetectionNode</a:t>
            </a:r>
            <a:r>
              <a:rPr lang="en-US" noProof="0" dirty="0">
                <a:sym typeface="Wingdings" panose="05000000000000000000" pitchFamily="2" charset="2"/>
              </a:rPr>
              <a:t>  	Simulation of detection with added noise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 err="1">
                <a:sym typeface="Wingdings" panose="05000000000000000000" pitchFamily="2" charset="2"/>
              </a:rPr>
              <a:t>ekfNode</a:t>
            </a:r>
            <a:r>
              <a:rPr lang="en-US" noProof="0" dirty="0">
                <a:sym typeface="Wingdings" panose="05000000000000000000" pitchFamily="2" charset="2"/>
              </a:rPr>
              <a:t>  	extended Kalman-Filter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 err="1">
                <a:sym typeface="Wingdings" panose="05000000000000000000" pitchFamily="2" charset="2"/>
              </a:rPr>
              <a:t>visualizationNode</a:t>
            </a:r>
            <a:r>
              <a:rPr lang="en-US" noProof="0" dirty="0">
                <a:sym typeface="Wingdings" panose="05000000000000000000" pitchFamily="2" charset="2"/>
              </a:rPr>
              <a:t>  	Visualization of room, </a:t>
            </a:r>
            <a:r>
              <a:rPr lang="en-US" noProof="0" dirty="0" err="1">
                <a:sym typeface="Wingdings" panose="05000000000000000000" pitchFamily="2" charset="2"/>
              </a:rPr>
              <a:t>roboters</a:t>
            </a:r>
            <a:r>
              <a:rPr lang="en-US" noProof="0" dirty="0">
                <a:sym typeface="Wingdings" panose="05000000000000000000" pitchFamily="2" charset="2"/>
              </a:rPr>
              <a:t>, sensors, covariance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337FA4-F10E-2203-3D11-6E288435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02"/>
          <a:stretch>
            <a:fillRect/>
          </a:stretch>
        </p:blipFill>
        <p:spPr>
          <a:xfrm>
            <a:off x="478344" y="3847381"/>
            <a:ext cx="11235312" cy="22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18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241FA-A78C-F008-2890-8DE5DB6A3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C1EA15-7C18-C2D0-EB93-72C81EFA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40A300-D036-379D-2ABF-90249953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CD16B5-4038-42DE-32FE-DE41669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performed experiments and results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191C7E-BBB1-931C-0EF7-2127D732AC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noProof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75562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F413100-048A-EC21-A04A-6500B268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9B914A5-6091-62B3-2BDD-B586B2EF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F02646-E05F-FF44-3BB2-CEEAAD34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Literature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18D2074-4A3F-6C67-DE11-725BF59DDE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749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563B-9B96-C4BF-68A9-702FB9466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noProof="0" dirty="0"/>
              <a:t>Thank you for your attention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62A2D-EC2B-9323-E294-7DD2925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6A46EF0-B84A-1F54-05FA-7A3CDC66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079" y="4012670"/>
            <a:ext cx="11056403" cy="752278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noProof="0" dirty="0"/>
              <a:t>Lukas Gerstlauer, Jakob Kurz  |  AS: PSU  |  T1 / Master ASE  |  26.06.2025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5816B5-F419-7BD2-4BA2-89DB47A1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CCF07-7017-DA3A-FA67-B3742581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BEA64EF-FE9B-7F0A-4A5F-4AF8BEB4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Problem description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BAEA3-249E-CAB2-EFF3-70A213CA6F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Observation of Robots in a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Two Cameras with limited Field of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One Lidar with low angular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Only position measurable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Known state Equation of robots</a:t>
            </a:r>
          </a:p>
        </p:txBody>
      </p:sp>
    </p:spTree>
    <p:extLst>
      <p:ext uri="{BB962C8B-B14F-4D97-AF65-F5344CB8AC3E}">
        <p14:creationId xmlns:p14="http://schemas.microsoft.com/office/powerpoint/2010/main" val="38861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C573-EE9C-8932-E12B-00EEDF791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C88E1D-D725-0C40-4590-EA131E86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9EE2FB-F007-9032-B38B-4F4A7F24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0A8821-4699-FE54-89A6-E9E46F52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Boundary conditions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A45F28-CAE8-C70A-0ED0-ABCC9802C6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Room Size 2D = [40 m, 30 m]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Cameras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Located in the upper two corners of the room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FOV of 40.0 degrees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Measures position in x and y 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Normally distributed uncertainty with sigma of 0.2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Lidar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Located in the lower middle of the room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Angular resolution of 10 degrees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Measures distance to robot and angle of </a:t>
            </a:r>
            <a:r>
              <a:rPr lang="en-US" noProof="0" dirty="0" err="1"/>
              <a:t>hitten</a:t>
            </a:r>
            <a:r>
              <a:rPr lang="en-US" noProof="0" dirty="0"/>
              <a:t> beam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Normally distributed uncertainty of distance with sigma of 0.2, angular sigma 0.1</a:t>
            </a:r>
          </a:p>
        </p:txBody>
      </p:sp>
    </p:spTree>
    <p:extLst>
      <p:ext uri="{BB962C8B-B14F-4D97-AF65-F5344CB8AC3E}">
        <p14:creationId xmlns:p14="http://schemas.microsoft.com/office/powerpoint/2010/main" val="422937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2E47C-80A8-7788-96BD-180D36DE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E3E002-0F2D-B131-711B-16C0CF2A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ED830A-2406-4A54-53C9-8F08DBF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0855606-0B8E-0BB7-251E-51856B0C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8BCE6AF-AF96-A33C-7048-91476EA550A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Robots</a:t>
                </a:r>
              </a:p>
              <a:p>
                <a:pPr marL="630903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Differential drive </a:t>
                </a:r>
                <a:r>
                  <a:rPr lang="en-US" noProof="0" dirty="0">
                    <a:sym typeface="Wingdings" panose="05000000000000000000" pitchFamily="2" charset="2"/>
                  </a:rPr>
                  <a:t> direction of velocity is orientation of robot</a:t>
                </a:r>
              </a:p>
              <a:p>
                <a:pPr marL="630903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One step every 100 </a:t>
                </a:r>
                <a:r>
                  <a:rPr lang="en-US" noProof="0" dirty="0" err="1">
                    <a:sym typeface="Wingdings" panose="05000000000000000000" pitchFamily="2" charset="2"/>
                  </a:rPr>
                  <a:t>ms</a:t>
                </a:r>
                <a:endParaRPr lang="en-US" noProof="0" dirty="0">
                  <a:sym typeface="Wingdings" panose="05000000000000000000" pitchFamily="2" charset="2"/>
                </a:endParaRPr>
              </a:p>
              <a:p>
                <a:pPr marL="898525" lvl="2" indent="-342900" defTabSz="898525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0.3 m movement per step</a:t>
                </a:r>
              </a:p>
              <a:p>
                <a:pPr marL="898525" lvl="2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Change of direction randomly between -0.2 and 0.2 per step</a:t>
                </a:r>
                <a:endParaRPr lang="en-US" noProof="0" dirty="0">
                  <a:sym typeface="Wingdings" panose="05000000000000000000" pitchFamily="2" charset="2"/>
                </a:endParaRPr>
              </a:p>
              <a:p>
                <a:pPr marL="740440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Every three seconds change of direction randomly between 0 and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  <a:p>
                <a:pPr marL="740440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Reflection from the walls </a:t>
                </a: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8BCE6AF-AF96-A33C-7048-91476EA5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 t="-16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8090AA4-7EB4-2FAA-BE7A-A3C5FC46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FB6245-F2A9-E03A-E46F-54DF6F0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967D058-E576-777C-305A-1DDCD170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Visualization of room, Sensors and robots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54D7DE3-FCF6-C3D8-3852-513EF025E0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826" y="1530350"/>
            <a:ext cx="6428760" cy="4899025"/>
          </a:xfrm>
        </p:spPr>
      </p:pic>
    </p:spTree>
    <p:extLst>
      <p:ext uri="{BB962C8B-B14F-4D97-AF65-F5344CB8AC3E}">
        <p14:creationId xmlns:p14="http://schemas.microsoft.com/office/powerpoint/2010/main" val="52385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DEFAF-5D1C-281F-F77D-CABB602F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91947-0868-1803-17E9-E93A95EA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CEB60-F606-A160-2F8B-F7F27E11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99AB358-87C1-0903-8B90-CED0344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Chosen solution approach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B1C98C-0688-C815-D591-9997A66C93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Multi Target Tracking with </a:t>
            </a:r>
            <a:r>
              <a:rPr lang="en-US" noProof="0" dirty="0" err="1">
                <a:sym typeface="Wingdings" panose="05000000000000000000" pitchFamily="2" charset="2"/>
              </a:rPr>
              <a:t>Mahalanobis</a:t>
            </a:r>
            <a:r>
              <a:rPr lang="en-US" noProof="0" dirty="0">
                <a:sym typeface="Wingdings" panose="05000000000000000000" pitchFamily="2" charset="2"/>
              </a:rPr>
              <a:t> distance-based data association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Extended Kalman-Filer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63363-C068-D4F2-9542-F488279D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55" y="2324328"/>
            <a:ext cx="8613090" cy="410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4CDF421-74A3-F41B-9F20-81ED3ADDD64B}"/>
              </a:ext>
            </a:extLst>
          </p:cNvPr>
          <p:cNvSpPr txBox="1"/>
          <p:nvPr/>
        </p:nvSpPr>
        <p:spPr>
          <a:xfrm>
            <a:off x="5999755" y="6428988"/>
            <a:ext cx="587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0" dirty="0"/>
              <a:t>https://www.kalmanfilter.net/img/summary/KalmanFilterDiagram.png</a:t>
            </a:r>
          </a:p>
        </p:txBody>
      </p:sp>
    </p:spTree>
    <p:extLst>
      <p:ext uri="{BB962C8B-B14F-4D97-AF65-F5344CB8AC3E}">
        <p14:creationId xmlns:p14="http://schemas.microsoft.com/office/powerpoint/2010/main" val="171428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D36549-255B-DC8D-9B7C-3B6163C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D9D226-9691-D179-5F83-72C5F01B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000FAA-4193-BDFE-C0F5-1B30958E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0520351" cy="339096"/>
          </a:xfrm>
        </p:spPr>
        <p:txBody>
          <a:bodyPr/>
          <a:lstStyle/>
          <a:p>
            <a:r>
              <a:rPr lang="en-US" dirty="0"/>
              <a:t>Sensor Clustering with DBSCAN – Mathematical Context &amp; Implementation</a:t>
            </a:r>
            <a:endParaRPr lang="en-US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A3AC5CE-8CFA-0DF3-3BFD-7F28E1BE1A25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Purpose:</a:t>
                </a:r>
                <a:r>
                  <a:rPr lang="en-US" dirty="0"/>
                  <a:t> Reduce noisy detections by clustering nearby sensor data (camera &amp; LiDAR).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Algorithm:</a:t>
                </a:r>
                <a:r>
                  <a:rPr lang="en-US" dirty="0"/>
                  <a:t> DBSCAN groups detections based on ε-radius proximity and point density.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Mathematical basis:</a:t>
                </a:r>
                <a:r>
                  <a:rPr lang="en-US" dirty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de-D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de-DE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form clusters if within ε-distance and satisfy </a:t>
                </a:r>
                <a:r>
                  <a:rPr lang="en-US" dirty="0" err="1"/>
                  <a:t>minPts</a:t>
                </a:r>
                <a:r>
                  <a:rPr lang="en-US" dirty="0"/>
                  <a:t>.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de-DE" b="1" dirty="0" err="1"/>
                  <a:t>Centroid</a:t>
                </a:r>
                <a:r>
                  <a:rPr lang="de-DE" b="1" dirty="0"/>
                  <a:t> </a:t>
                </a:r>
                <a:r>
                  <a:rPr lang="de-DE" b="1" dirty="0" err="1"/>
                  <a:t>computation</a:t>
                </a:r>
                <a:r>
                  <a:rPr lang="de-DE" b="1" dirty="0"/>
                  <a:t>: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each</a:t>
                </a:r>
                <a:r>
                  <a:rPr lang="de-DE" dirty="0"/>
                  <a:t> </a:t>
                </a:r>
                <a:r>
                  <a:rPr lang="de-DE" dirty="0" err="1"/>
                  <a:t>cluster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de-DE" dirty="0"/>
                  <a:t>,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centroid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de-DE" dirty="0"/>
                  <a:t>​ </a:t>
                </a:r>
                <a:r>
                  <a:rPr lang="de-DE" dirty="0" err="1"/>
                  <a:t>is</a:t>
                </a:r>
                <a:r>
                  <a:rPr lang="de-DE" dirty="0"/>
                  <a:t> </a:t>
                </a:r>
                <a:r>
                  <a:rPr lang="de-DE" dirty="0" err="1"/>
                  <a:t>used</a:t>
                </a:r>
                <a:r>
                  <a:rPr lang="de-DE" dirty="0"/>
                  <a:t> </a:t>
                </a:r>
                <a:r>
                  <a:rPr lang="de-DE" dirty="0" err="1"/>
                  <a:t>as</a:t>
                </a:r>
                <a:r>
                  <a:rPr lang="de-DE" dirty="0"/>
                  <a:t> a </a:t>
                </a:r>
                <a:r>
                  <a:rPr lang="de-DE" dirty="0" err="1"/>
                  <a:t>proxy</a:t>
                </a:r>
                <a:r>
                  <a:rPr lang="de-DE" dirty="0"/>
                  <a:t> </a:t>
                </a:r>
                <a:r>
                  <a:rPr lang="de-DE" dirty="0" err="1"/>
                  <a:t>measurement</a:t>
                </a:r>
                <a:r>
                  <a:rPr lang="de-DE" dirty="0"/>
                  <a:t>.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b="1" noProof="0" dirty="0"/>
                  <a:t>Implementation:</a:t>
                </a:r>
                <a:r>
                  <a:rPr lang="en-US" noProof="0" dirty="0"/>
                  <a:t> </a:t>
                </a:r>
                <a:r>
                  <a:rPr lang="en-US" i="1" noProof="0" dirty="0" err="1"/>
                  <a:t>cluster_measurements</a:t>
                </a:r>
                <a:r>
                  <a:rPr lang="en-US" i="1" noProof="0" dirty="0"/>
                  <a:t>()</a:t>
                </a:r>
                <a:r>
                  <a:rPr lang="en-US" noProof="0" dirty="0"/>
                  <a:t> filters outliers (label = -1), returns only valid cluster centers.</a:t>
                </a:r>
              </a:p>
              <a:p>
                <a:pPr marL="342900" indent="-342900">
                  <a:lnSpc>
                    <a:spcPct val="90000"/>
                  </a:lnSpc>
                  <a:buFont typeface="Arial" panose="020B0604020202020204" pitchFamily="34" charset="0"/>
                  <a:buChar char="•"/>
                </a:pPr>
                <a:r>
                  <a:rPr lang="en-US" b="1" dirty="0"/>
                  <a:t>Impact:</a:t>
                </a:r>
                <a:r>
                  <a:rPr lang="en-US" dirty="0"/>
                  <a:t> Significantly reduces input dimensionality and improves assignment stability.</a:t>
                </a:r>
                <a:endParaRPr lang="en-US" noProof="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0A3AC5CE-8CFA-0DF3-3BFD-7F28E1BE1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 t="-2363" r="-21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98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AEAAFE8-AE3A-93AC-3742-F323105C2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14AF11C-3191-B5E9-EA34-4CC123C3C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1D063A3-A70B-70C8-DDF5-D64BA21B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Mahalanobis</a:t>
            </a:r>
            <a:r>
              <a:rPr lang="de-DE" dirty="0"/>
              <a:t> </a:t>
            </a:r>
            <a:r>
              <a:rPr lang="de-DE" dirty="0" err="1"/>
              <a:t>Distance</a:t>
            </a:r>
            <a:r>
              <a:rPr lang="de-DE" dirty="0"/>
              <a:t> &amp; Multi-Target Data </a:t>
            </a:r>
            <a:r>
              <a:rPr lang="de-DE" dirty="0" err="1"/>
              <a:t>Association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98CFFA5-C45A-B585-CC3C-8D9FEB6D10B6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Goal:</a:t>
                </a:r>
                <a:r>
                  <a:rPr lang="en-US" dirty="0"/>
                  <a:t> Assign clustered measurements to EKF tracks based on statistical compatibility.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de-DE" b="1" dirty="0" err="1"/>
                  <a:t>Mahalanobis</a:t>
                </a:r>
                <a:r>
                  <a:rPr lang="de-DE" b="1" dirty="0"/>
                  <a:t> </a:t>
                </a:r>
                <a:r>
                  <a:rPr lang="de-DE" b="1" dirty="0" err="1"/>
                  <a:t>distance</a:t>
                </a:r>
                <a:r>
                  <a:rPr lang="de-DE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r>
                      <a:rPr lang="de-DE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de-DE" dirty="0"/>
                  <a:t>, mit 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𝐻𝑃</m:t>
                    </m:r>
                    <m:sSup>
                      <m:sSup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de-D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de-DE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Assignment logic:</a:t>
                </a:r>
                <a:r>
                  <a:rPr lang="en-US" dirty="0"/>
                  <a:t> Cost matrix built from all EKF–cluster pairs using </a:t>
                </a:r>
                <a:r>
                  <a:rPr lang="en-US" dirty="0" err="1"/>
                  <a:t>Mahalanobis</a:t>
                </a:r>
                <a:r>
                  <a:rPr lang="en-US" dirty="0"/>
                  <a:t> distances.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Optimization:</a:t>
                </a:r>
                <a:r>
                  <a:rPr lang="en-US" dirty="0"/>
                  <a:t> Hungarian Algorithm solves linear sum assignment for minimal total distance.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b="1" dirty="0"/>
                  <a:t>Fallbacks:</a:t>
                </a:r>
                <a:r>
                  <a:rPr lang="en-US" dirty="0"/>
                  <a:t> Unassigned tracks receive nearest valid measurement under relaxed threshold.</a:t>
                </a:r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98CFFA5-C45A-B585-CC3C-8D9FEB6D10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 t="-186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913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C4B1-188D-2C93-912A-0C1FF7DE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94110C-30B2-EEB3-F055-CE4D36B9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B1772E-A80C-3039-FBBF-0039A389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E9BC386-875E-647A-3916-ABC59B4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State vector, measurement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F622630B-3A7C-72F6-AD05-BC8C71C628F9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331787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State vector:	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331787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Input vector:	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=[ ]</m:t>
                    </m:r>
                  </m:oMath>
                </a14:m>
                <a:endParaRPr lang="en-US" b="0" noProof="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331787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Measurement vector: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  <a:p>
                <a:pPr>
                  <a:tabLst>
                    <a:tab pos="3317875" algn="l"/>
                  </a:tabLst>
                </a:pPr>
                <a:r>
                  <a:rPr lang="en-US" noProof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noProof="0" smtClean="0"/>
                      <m:t>	</m:t>
                    </m:r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noProof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𝑙𝑖𝑑𝑎𝑟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F622630B-3A7C-72F6-AD05-BC8C71C62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1627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Konfliktmanagement</Template>
  <TotalTime>0</TotalTime>
  <Words>956</Words>
  <Application>Microsoft Office PowerPoint</Application>
  <PresentationFormat>Breitbild</PresentationFormat>
  <Paragraphs>116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PPT_HHN_16x9_DE_02</vt:lpstr>
      <vt:lpstr>1_PPT_HHN_16x9_DE_02</vt:lpstr>
      <vt:lpstr>Automotive Systems – Perception and  situation understanding  Simulative Robot Detection with different sensors and Kalman-filter</vt:lpstr>
      <vt:lpstr>Problem description</vt:lpstr>
      <vt:lpstr>Boundary conditions</vt:lpstr>
      <vt:lpstr>Boundary conditions</vt:lpstr>
      <vt:lpstr>Visualization of room, Sensors and robots</vt:lpstr>
      <vt:lpstr>Chosen solution approach</vt:lpstr>
      <vt:lpstr>Sensor Clustering with DBSCAN – Mathematical Context &amp; Implementation</vt:lpstr>
      <vt:lpstr>Mahalanobis Distance &amp; Multi-Target Data Association</vt:lpstr>
      <vt:lpstr>State vector, measurement vector</vt:lpstr>
      <vt:lpstr>Motion / Transition Model</vt:lpstr>
      <vt:lpstr>Measurement Model</vt:lpstr>
      <vt:lpstr>Jacobi-matrices</vt:lpstr>
      <vt:lpstr>Parameterization of the filter</vt:lpstr>
      <vt:lpstr>observability</vt:lpstr>
      <vt:lpstr>Structure of the implemented program</vt:lpstr>
      <vt:lpstr>performed experiments and results</vt:lpstr>
      <vt:lpstr>Literature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Verhandlungs- Konfliktmanagements-kompetenz</dc:title>
  <dc:creator>Lukas Kübler</dc:creator>
  <cp:lastModifiedBy>Jakob Kurz</cp:lastModifiedBy>
  <cp:revision>51</cp:revision>
  <dcterms:created xsi:type="dcterms:W3CDTF">2023-05-02T10:56:45Z</dcterms:created>
  <dcterms:modified xsi:type="dcterms:W3CDTF">2025-06-24T18:28:17Z</dcterms:modified>
</cp:coreProperties>
</file>