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60_663B4E5B.xml" ContentType="application/vnd.ms-powerpoint.comments+xml"/>
  <Override PartName="/ppt/comments/modernComment_164_8090A057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1" r:id="rId2"/>
  </p:sldMasterIdLst>
  <p:notesMasterIdLst>
    <p:notesMasterId r:id="rId20"/>
  </p:notesMasterIdLst>
  <p:sldIdLst>
    <p:sldId id="322" r:id="rId3"/>
    <p:sldId id="348" r:id="rId4"/>
    <p:sldId id="349" r:id="rId5"/>
    <p:sldId id="350" r:id="rId6"/>
    <p:sldId id="361" r:id="rId7"/>
    <p:sldId id="351" r:id="rId8"/>
    <p:sldId id="360" r:id="rId9"/>
    <p:sldId id="352" r:id="rId10"/>
    <p:sldId id="353" r:id="rId11"/>
    <p:sldId id="358" r:id="rId12"/>
    <p:sldId id="354" r:id="rId13"/>
    <p:sldId id="355" r:id="rId14"/>
    <p:sldId id="362" r:id="rId15"/>
    <p:sldId id="356" r:id="rId16"/>
    <p:sldId id="357" r:id="rId17"/>
    <p:sldId id="359" r:id="rId18"/>
    <p:sldId id="330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66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orient="horz" pos="1281" userDrawn="1">
          <p15:clr>
            <a:srgbClr val="A4A3A4"/>
          </p15:clr>
        </p15:guide>
        <p15:guide id="5" orient="horz" pos="3932" userDrawn="1">
          <p15:clr>
            <a:srgbClr val="A4A3A4"/>
          </p15:clr>
        </p15:guide>
        <p15:guide id="6" orient="horz" pos="1110" userDrawn="1">
          <p15:clr>
            <a:srgbClr val="A4A3A4"/>
          </p15:clr>
        </p15:guide>
        <p15:guide id="7" pos="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5044E0B-3B3E-3653-2A53-0753185A978A}" name="Wladislaw Munk" initials="WM" userId="62c0385df6cc7aee" providerId="Windows Live"/>
  <p188:author id="{AF9063DE-45D8-1DEF-7B3E-47685D5F682D}" name="Gerstlauer, Lukas" initials="LG" userId="S::lgerstla@stud.hs-heilbronn.de::e65c13b1-8343-47bd-bbec-ba71b1b19b8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896"/>
    <a:srgbClr val="CFCFCF"/>
    <a:srgbClr val="C8F0BE"/>
    <a:srgbClr val="67AA6C"/>
    <a:srgbClr val="68A878"/>
    <a:srgbClr val="6489F0"/>
    <a:srgbClr val="5E82E9"/>
    <a:srgbClr val="213D8A"/>
    <a:srgbClr val="A3B8F0"/>
    <a:srgbClr val="E8C3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5" autoAdjust="0"/>
    <p:restoredTop sz="94673" autoAdjust="0"/>
  </p:normalViewPr>
  <p:slideViewPr>
    <p:cSldViewPr snapToGrid="0" showGuides="1">
      <p:cViewPr>
        <p:scale>
          <a:sx n="83" d="100"/>
          <a:sy n="83" d="100"/>
        </p:scale>
        <p:origin x="330" y="273"/>
      </p:cViewPr>
      <p:guideLst>
        <p:guide orient="horz" pos="566"/>
        <p:guide pos="7423"/>
        <p:guide orient="horz" pos="1281"/>
        <p:guide orient="horz" pos="3932"/>
        <p:guide orient="horz" pos="1110"/>
        <p:guide pos="256"/>
      </p:guideLst>
    </p:cSldViewPr>
  </p:slideViewPr>
  <p:notesTextViewPr>
    <p:cViewPr>
      <p:scale>
        <a:sx n="125" d="100"/>
        <a:sy n="12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8/10/relationships/authors" Target="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omments/modernComment_160_663B4E5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7F19D18-460B-424F-8289-1B5CDA9AC641}" authorId="{AF9063DE-45D8-1DEF-7B3E-47685D5F682D}" status="resolved" created="2025-06-20T16:24:38.798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715162715" sldId="352"/>
      <ac:spMk id="6" creationId="{F622630B-3A7C-72F6-AD05-BC8C71C628F9}"/>
    </ac:deMkLst>
    <p188:txBody>
      <a:bodyPr/>
      <a:lstStyle/>
      <a:p>
        <a:r>
          <a:rPr lang="de-DE"/>
          <a:t>Alles überprüfen</a:t>
        </a:r>
      </a:p>
    </p188:txBody>
  </p188:cm>
</p188:cmLst>
</file>

<file path=ppt/comments/modernComment_164_8090A05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618D703B-4223-4ED4-9E3D-FCD9CF1F02D5}" authorId="{AF9063DE-45D8-1DEF-7B3E-47685D5F682D}" status="resolved" created="2025-06-20T16:36:06.490" complete="100000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156961879" sldId="356"/>
      <ac:spMk id="6" creationId="{CF6C4AED-00AA-D159-5D1D-2F4DCD7C9211}"/>
    </ac:deMkLst>
    <p188:txBody>
      <a:bodyPr/>
      <a:lstStyle/>
      <a:p>
        <a:r>
          <a:rPr lang="de-DE"/>
          <a:t>Node graph einfügen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93AEB5-C303-4762-90A0-AF697EB357C4}" type="datetimeFigureOut">
              <a:rPr lang="de-DE" smtClean="0"/>
              <a:t>23.06.2025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0C587F-9620-41AA-8442-404D6D5976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68865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5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emf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emf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/Unter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36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1980001"/>
            <a:chOff x="304800" y="-468001"/>
            <a:chExt cx="10891200" cy="1980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FB462B3-CEB1-499F-9A93-54BFC478EC1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06401" y="6984001"/>
            <a:ext cx="7375299" cy="216000"/>
          </a:xfrm>
        </p:spPr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AD5C655-E4E0-43F9-B6D2-6069D0E19D5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9883778" y="6984001"/>
            <a:ext cx="1899711" cy="216000"/>
          </a:xfrm>
        </p:spPr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C76965CB-8BC6-40F7-9EE1-139D591698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2" name="Vertikaler Textplatzhalter 2">
            <a:extLst>
              <a:ext uri="{FF2B5EF4-FFF2-40B4-BE49-F238E27FC236}">
                <a16:creationId xmlns:a16="http://schemas.microsoft.com/office/drawing/2014/main" id="{33F9B68E-1F14-4F70-9B07-D77470E5CBEB}"/>
              </a:ext>
            </a:extLst>
          </p:cNvPr>
          <p:cNvSpPr>
            <a:spLocks noGrp="1"/>
          </p:cNvSpPr>
          <p:nvPr>
            <p:ph type="body" orient="vert" idx="19" hasCustomPrompt="1"/>
          </p:nvPr>
        </p:nvSpPr>
        <p:spPr>
          <a:xfrm>
            <a:off x="1386000" y="5311011"/>
            <a:ext cx="10397484" cy="79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lang="de-DE" sz="2400" b="1" i="0" u="none" strike="noStrike" baseline="0" smtClean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24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Thema des Referats Thema des Referats Thema des Referats Thema des Referats </a:t>
            </a:r>
          </a:p>
        </p:txBody>
      </p:sp>
      <p:sp>
        <p:nvSpPr>
          <p:cNvPr id="23" name="Vertikaler Textplatzhalter 2">
            <a:extLst>
              <a:ext uri="{FF2B5EF4-FFF2-40B4-BE49-F238E27FC236}">
                <a16:creationId xmlns:a16="http://schemas.microsoft.com/office/drawing/2014/main" id="{6354D33E-28C2-47F2-851F-773C0FE0AB9E}"/>
              </a:ext>
            </a:extLst>
          </p:cNvPr>
          <p:cNvSpPr>
            <a:spLocks noGrp="1"/>
          </p:cNvSpPr>
          <p:nvPr>
            <p:ph type="body" orient="vert" idx="20" hasCustomPrompt="1"/>
          </p:nvPr>
        </p:nvSpPr>
        <p:spPr>
          <a:xfrm>
            <a:off x="1386000" y="6372000"/>
            <a:ext cx="10397489" cy="252000"/>
          </a:xfrm>
        </p:spPr>
        <p:txBody>
          <a:bodyPr vert="horz"/>
          <a:lstStyle>
            <a:lvl1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97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300" b="1" spc="6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Referent / Fakultät / Studiengang | </a:t>
            </a:r>
            <a:r>
              <a:rPr lang="de-DE" dirty="0" err="1"/>
              <a:t>WiSe</a:t>
            </a:r>
            <a:r>
              <a:rPr lang="de-DE" dirty="0"/>
              <a:t>/</a:t>
            </a:r>
            <a:r>
              <a:rPr lang="de-DE" dirty="0" err="1"/>
              <a:t>SoSe</a:t>
            </a:r>
            <a:r>
              <a:rPr lang="de-DE" dirty="0"/>
              <a:t> 2017/19</a:t>
            </a:r>
          </a:p>
        </p:txBody>
      </p:sp>
      <p:pic>
        <p:nvPicPr>
          <p:cNvPr id="17" name="Logo HHN">
            <a:extLst>
              <a:ext uri="{FF2B5EF4-FFF2-40B4-BE49-F238E27FC236}">
                <a16:creationId xmlns:a16="http://schemas.microsoft.com/office/drawing/2014/main" id="{C84B1A6D-3DF8-4F58-88C7-3F544E41EF5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0066C18D-46D1-4FD0-B624-24CB6294D971}"/>
              </a:ext>
            </a:extLst>
          </p:cNvPr>
          <p:cNvSpPr>
            <a:spLocks noGrp="1" noChangeAspect="1"/>
          </p:cNvSpPr>
          <p:nvPr>
            <p:ph type="body" orient="vert" idx="21" hasCustomPrompt="1"/>
          </p:nvPr>
        </p:nvSpPr>
        <p:spPr>
          <a:xfrm>
            <a:off x="1152000" y="4904882"/>
            <a:ext cx="128025" cy="204840"/>
          </a:xfrm>
          <a:blipFill>
            <a:blip r:embed="rId4"/>
            <a:stretch>
              <a:fillRect/>
            </a:stretch>
          </a:blipFill>
        </p:spPr>
        <p:txBody>
          <a:bodyPr vert="horz" wrap="none" tIns="7200" rIns="2574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</p:spTree>
    <p:extLst>
      <p:ext uri="{BB962C8B-B14F-4D97-AF65-F5344CB8AC3E}">
        <p14:creationId xmlns:p14="http://schemas.microsoft.com/office/powerpoint/2010/main" val="225263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0"/>
            <a:ext cx="11377084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5592519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4" hasCustomPrompt="1"/>
          </p:nvPr>
        </p:nvSpPr>
        <p:spPr>
          <a:xfrm>
            <a:off x="6192002" y="2565404"/>
            <a:ext cx="5591487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2431733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fo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0"/>
            <a:ext cx="11377085" cy="396000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Kurze Info zum Inhalt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 hasCustomPrompt="1"/>
          </p:nvPr>
        </p:nvSpPr>
        <p:spPr>
          <a:xfrm>
            <a:off x="406405" y="2565404"/>
            <a:ext cx="11377084" cy="3678237"/>
          </a:xfrm>
        </p:spPr>
        <p:txBody>
          <a:bodyPr/>
          <a:lstStyle>
            <a:lvl3pPr>
              <a:spcAft>
                <a:spcPts val="599"/>
              </a:spcAft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</p:spTree>
    <p:extLst>
      <p:ext uri="{BB962C8B-B14F-4D97-AF65-F5344CB8AC3E}">
        <p14:creationId xmlns:p14="http://schemas.microsoft.com/office/powerpoint/2010/main" val="18145545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010566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2088000" y="4284000"/>
            <a:ext cx="9695489" cy="1959639"/>
          </a:xfrm>
        </p:spPr>
        <p:txBody>
          <a:bodyPr vert="horz"/>
          <a:lstStyle>
            <a:lvl1pPr marL="0" marR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999" b="0">
                <a:solidFill>
                  <a:schemeClr val="bg1"/>
                </a:solidFill>
                <a:latin typeface="+mn-lt"/>
              </a:defRPr>
            </a:lvl1pPr>
            <a:lvl2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5000"/>
              </a:lnSpc>
              <a:spcBef>
                <a:spcPts val="125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marL="0" marR="0" lvl="0" indent="0" algn="l" defTabSz="914407" rtl="0" eaLnBrk="1" fontAlgn="auto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dirty="0"/>
              <a:t>Bei Fragen kontaktieren Sie bitte:</a:t>
            </a:r>
            <a:br>
              <a:rPr lang="de-DE" dirty="0"/>
            </a:br>
            <a:r>
              <a:rPr lang="de-DE" dirty="0"/>
              <a:t>Vorname Nachname (Menü &gt; Listenebne erhöhen)</a:t>
            </a:r>
            <a:br>
              <a:rPr lang="de-DE" dirty="0"/>
            </a:br>
            <a:r>
              <a:rPr lang="de-DE" dirty="0"/>
              <a:t>Fakultät XY | Fachrichtung </a:t>
            </a:r>
            <a:br>
              <a:rPr lang="de-DE" dirty="0"/>
            </a:br>
            <a:r>
              <a:rPr lang="de-DE" dirty="0"/>
              <a:t>meike.muster@hs-heilbronn.de</a:t>
            </a:r>
          </a:p>
        </p:txBody>
      </p:sp>
      <p:sp>
        <p:nvSpPr>
          <p:cNvPr id="12" name="Vertikaler Textplatzhalter 2"/>
          <p:cNvSpPr>
            <a:spLocks noGrp="1"/>
          </p:cNvSpPr>
          <p:nvPr>
            <p:ph type="body" orient="vert" idx="14" hasCustomPrompt="1"/>
          </p:nvPr>
        </p:nvSpPr>
        <p:spPr>
          <a:xfrm>
            <a:off x="2087996" y="2097092"/>
            <a:ext cx="9695489" cy="1915337"/>
          </a:xfrm>
        </p:spPr>
        <p:txBody>
          <a:bodyPr vert="horz" anchor="ctr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300" baseline="0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800" b="1" cap="all" spc="180" baseline="0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Schlusswort</a:t>
            </a:r>
          </a:p>
        </p:txBody>
      </p:sp>
      <p:sp>
        <p:nvSpPr>
          <p:cNvPr id="15" name="Bildplatzhalter 2">
            <a:extLst>
              <a:ext uri="{FF2B5EF4-FFF2-40B4-BE49-F238E27FC236}">
                <a16:creationId xmlns:a16="http://schemas.microsoft.com/office/drawing/2014/main" id="{BCE84AFA-A866-402D-A07B-4A22F5614A57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576000" y="4716000"/>
            <a:ext cx="1080000" cy="1080000"/>
          </a:xfrm>
          <a:prstGeom prst="ellipse">
            <a:avLst/>
          </a:prstGeo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29836006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54071D8-9D4F-4737-9753-5A4E0952E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FA9BD1D-40AC-4766-9D87-7CD9F933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EB7C7B69-B03E-4D33-9FE9-AB156C53B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8635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8013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37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7" name="Logo HHN">
            <a:extLst>
              <a:ext uri="{FF2B5EF4-FFF2-40B4-BE49-F238E27FC236}">
                <a16:creationId xmlns:a16="http://schemas.microsoft.com/office/drawing/2014/main" id="{0D523BEA-89A6-4B17-B26B-DE39D28062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18" name="Vertikaler Textplatzhalter 2">
            <a:extLst>
              <a:ext uri="{FF2B5EF4-FFF2-40B4-BE49-F238E27FC236}">
                <a16:creationId xmlns:a16="http://schemas.microsoft.com/office/drawing/2014/main" id="{1F5623E0-8437-4337-9981-520C5E63F5F5}"/>
              </a:ext>
            </a:extLst>
          </p:cNvPr>
          <p:cNvSpPr>
            <a:spLocks noGrp="1" noChangeAspect="1"/>
          </p:cNvSpPr>
          <p:nvPr>
            <p:ph type="body" orient="vert" idx="13" hasCustomPrompt="1"/>
          </p:nvPr>
        </p:nvSpPr>
        <p:spPr>
          <a:xfrm>
            <a:off x="1026073" y="4914407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20" name="Foliennummernplatzhalter 10">
            <a:extLst>
              <a:ext uri="{FF2B5EF4-FFF2-40B4-BE49-F238E27FC236}">
                <a16:creationId xmlns:a16="http://schemas.microsoft.com/office/drawing/2014/main" id="{F1B52C2C-34E9-4D95-8194-0BDCF58A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71409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 mit Bild INSTITUTS-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0" y="1247779"/>
            <a:ext cx="12192000" cy="5610225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4176717"/>
            <a:ext cx="12192000" cy="2681286"/>
          </a:xfrm>
          <a:blipFill>
            <a:blip r:embed="rId2"/>
            <a:stretch>
              <a:fillRect/>
            </a:stretch>
          </a:blipFill>
        </p:spPr>
        <p:txBody>
          <a:bodyPr lIns="1386000" tIns="626400" rIns="612000" anchor="t" anchorCtr="0"/>
          <a:lstStyle>
            <a:lvl1pPr algn="l">
              <a:lnSpc>
                <a:spcPct val="82000"/>
              </a:lnSpc>
              <a:defRPr sz="503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-359999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1386000" y="6372000"/>
            <a:ext cx="10397484" cy="252000"/>
          </a:xfrm>
        </p:spPr>
        <p:txBody>
          <a:bodyPr/>
          <a:lstStyle>
            <a:lvl1pPr>
              <a:defRPr sz="1300" b="1" spc="6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27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0"/>
            <a:chExt cx="10891200" cy="7668000"/>
          </a:xfrm>
        </p:grpSpPr>
        <p:sp>
          <p:nvSpPr>
            <p:cNvPr id="28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29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30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36" name="Fußzeile"/>
            <p:cNvSpPr txBox="1"/>
            <p:nvPr userDrawn="1"/>
          </p:nvSpPr>
          <p:spPr>
            <a:xfrm rot="10800000" flipH="1" flipV="1">
              <a:off x="304800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3E29E0E6-E9A4-45BD-AC05-6A30C96DF27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7084" y="305319"/>
            <a:ext cx="2066400" cy="697790"/>
          </a:xfrm>
          <a:prstGeom prst="rect">
            <a:avLst/>
          </a:prstGeom>
        </p:spPr>
      </p:pic>
      <p:sp>
        <p:nvSpPr>
          <p:cNvPr id="24" name="Vertikaler Textplatzhalter 2">
            <a:extLst>
              <a:ext uri="{FF2B5EF4-FFF2-40B4-BE49-F238E27FC236}">
                <a16:creationId xmlns:a16="http://schemas.microsoft.com/office/drawing/2014/main" id="{F57B46E9-4640-4F5B-9593-5773681046DA}"/>
              </a:ext>
            </a:extLst>
          </p:cNvPr>
          <p:cNvSpPr>
            <a:spLocks noGrp="1" noChangeAspect="1"/>
          </p:cNvSpPr>
          <p:nvPr>
            <p:ph type="body" orient="vert" idx="20" hasCustomPrompt="1"/>
          </p:nvPr>
        </p:nvSpPr>
        <p:spPr>
          <a:xfrm>
            <a:off x="1026000" y="4914406"/>
            <a:ext cx="180000" cy="288000"/>
          </a:xfrm>
          <a:blipFill>
            <a:blip r:embed="rId4"/>
            <a:stretch>
              <a:fillRect/>
            </a:stretch>
          </a:blipFill>
        </p:spPr>
        <p:txBody>
          <a:bodyPr vert="horz" wrap="none" rIns="2376000"/>
          <a:lstStyle>
            <a:lvl1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 baseline="0">
                <a:solidFill>
                  <a:schemeClr val="tx1"/>
                </a:solidFill>
                <a:latin typeface="+mj-lt"/>
              </a:defRPr>
            </a:lvl1pPr>
            <a:lvl2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2pPr>
            <a:lvl3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3pPr>
            <a:lvl4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4pPr>
            <a:lvl5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5pPr>
            <a:lvl6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 b="1" cap="all">
                <a:solidFill>
                  <a:schemeClr val="tx1"/>
                </a:solidFill>
                <a:latin typeface="+mj-lt"/>
              </a:defRPr>
            </a:lvl6pPr>
            <a:lvl7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7pPr>
            <a:lvl8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8pPr>
            <a:lvl9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1" cap="all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Bitte nicht</a:t>
            </a:r>
            <a:br>
              <a:rPr lang="de-DE" dirty="0"/>
            </a:br>
            <a:r>
              <a:rPr lang="de-DE" dirty="0"/>
              <a:t>verschieben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54A18A00-C4DE-4EFB-897C-5FA7DAA4A4DC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407200" y="30531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18" name="Inhaltsplatzhalter 2">
            <a:extLst>
              <a:ext uri="{FF2B5EF4-FFF2-40B4-BE49-F238E27FC236}">
                <a16:creationId xmlns:a16="http://schemas.microsoft.com/office/drawing/2014/main" id="{4BA0EB51-026E-42B4-8C5C-5B7C35506F2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2622400" y="304709"/>
            <a:ext cx="2088000" cy="6984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+mj-lt"/>
              <a:buNone/>
              <a:defRPr sz="1000" b="0">
                <a:solidFill>
                  <a:schemeClr val="tx1"/>
                </a:solidFill>
                <a:latin typeface="+mn-lt"/>
              </a:defRPr>
            </a:lvl9pPr>
          </a:lstStyle>
          <a:p>
            <a:pPr lvl="0"/>
            <a:r>
              <a:rPr lang="de-DE" dirty="0"/>
              <a:t>PLATZHALTER INSTITUTS-LOGO über den Button Bild einfügen Logo laden </a:t>
            </a:r>
          </a:p>
        </p:txBody>
      </p:sp>
      <p:sp>
        <p:nvSpPr>
          <p:cNvPr id="22" name="Foliennummernplatzhalter 10">
            <a:extLst>
              <a:ext uri="{FF2B5EF4-FFF2-40B4-BE49-F238E27FC236}">
                <a16:creationId xmlns:a16="http://schemas.microsoft.com/office/drawing/2014/main" id="{6548D90A-54FB-4C5B-81B4-F47C54D4D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540781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31" userDrawn="1">
          <p15:clr>
            <a:srgbClr val="FBAE40"/>
          </p15:clr>
        </p15:guide>
        <p15:guide id="2" orient="horz" pos="786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727080" y="2299251"/>
            <a:ext cx="11056403" cy="1531425"/>
          </a:xfrm>
        </p:spPr>
        <p:txBody>
          <a:bodyPr anchor="t" anchorCtr="0"/>
          <a:lstStyle>
            <a:lvl1pPr algn="l">
              <a:lnSpc>
                <a:spcPct val="91000"/>
              </a:lnSpc>
              <a:defRPr sz="5201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 der Präsentation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06401" y="260078"/>
            <a:ext cx="7375299" cy="252000"/>
          </a:xfrm>
        </p:spPr>
        <p:txBody>
          <a:bodyPr/>
          <a:lstStyle>
            <a:lvl1pPr>
              <a:defRPr sz="1420" spc="60" baseline="0">
                <a:solidFill>
                  <a:schemeClr val="bg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727080" y="4197227"/>
            <a:ext cx="11056403" cy="288000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7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8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19" name="Logo HHN">
            <a:extLst>
              <a:ext uri="{FF2B5EF4-FFF2-40B4-BE49-F238E27FC236}">
                <a16:creationId xmlns:a16="http://schemas.microsoft.com/office/drawing/2014/main" id="{89C540CF-8626-4B8A-AECD-DE59103C58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8172" y="305319"/>
            <a:ext cx="1575317" cy="531959"/>
          </a:xfrm>
          <a:prstGeom prst="rect">
            <a:avLst/>
          </a:prstGeom>
        </p:spPr>
      </p:pic>
      <p:pic>
        <p:nvPicPr>
          <p:cNvPr id="21" name="Pfeil">
            <a:extLst>
              <a:ext uri="{FF2B5EF4-FFF2-40B4-BE49-F238E27FC236}">
                <a16:creationId xmlns:a16="http://schemas.microsoft.com/office/drawing/2014/main" id="{9B7553C5-A51D-4F5E-A635-F506117CD78D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080" y="2453491"/>
            <a:ext cx="180000" cy="288000"/>
          </a:xfrm>
          <a:prstGeom prst="rect">
            <a:avLst/>
          </a:prstGeom>
        </p:spPr>
      </p:pic>
      <p:sp>
        <p:nvSpPr>
          <p:cNvPr id="23" name="Foliennummernplatzhalter 10">
            <a:extLst>
              <a:ext uri="{FF2B5EF4-FFF2-40B4-BE49-F238E27FC236}">
                <a16:creationId xmlns:a16="http://schemas.microsoft.com/office/drawing/2014/main" id="{24F3020E-5E4D-4241-944A-A34A6AA4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83778" y="6984000"/>
            <a:ext cx="1899711" cy="216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18DACD71-9B48-F3CB-FE95-7E52772ACF9F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08172" y="971145"/>
            <a:ext cx="1620000" cy="31771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2073917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wisch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Hintergrund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67"/>
          <a:stretch/>
        </p:blipFill>
        <p:spPr>
          <a:xfrm>
            <a:off x="0" y="971552"/>
            <a:ext cx="12192000" cy="588644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530728" y="2160001"/>
            <a:ext cx="10252761" cy="1531425"/>
          </a:xfrm>
        </p:spPr>
        <p:txBody>
          <a:bodyPr anchor="t" anchorCtr="0"/>
          <a:lstStyle>
            <a:lvl1pPr algn="l">
              <a:lnSpc>
                <a:spcPct val="100000"/>
              </a:lnSpc>
              <a:defRPr sz="4800" spc="200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ZWISCHENTITEL TRENNERSEITE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11" name="Foliennummernplatzhalt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3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1530728" y="3905249"/>
            <a:ext cx="10252761" cy="2338391"/>
          </a:xfrm>
        </p:spPr>
        <p:txBody>
          <a:bodyPr vert="horz"/>
          <a:lstStyle>
            <a:lvl1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  <a:defRPr sz="1999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999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Zusatz Info</a:t>
            </a:r>
          </a:p>
        </p:txBody>
      </p:sp>
      <p:grpSp>
        <p:nvGrpSpPr>
          <p:cNvPr id="14" name="Regieanweisungen"/>
          <p:cNvGrpSpPr/>
          <p:nvPr userDrawn="1"/>
        </p:nvGrpSpPr>
        <p:grpSpPr>
          <a:xfrm>
            <a:off x="406400" y="-468000"/>
            <a:ext cx="14521600" cy="7668001"/>
            <a:chOff x="304800" y="-468001"/>
            <a:chExt cx="10891200" cy="7668001"/>
          </a:xfrm>
        </p:grpSpPr>
        <p:sp>
          <p:nvSpPr>
            <p:cNvPr id="15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6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7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19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1" name="Logo HHN">
            <a:extLst>
              <a:ext uri="{FF2B5EF4-FFF2-40B4-BE49-F238E27FC236}">
                <a16:creationId xmlns:a16="http://schemas.microsoft.com/office/drawing/2014/main" id="{04368BE0-163A-441F-AAC7-4D3A9B1541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pic>
        <p:nvPicPr>
          <p:cNvPr id="23" name="Pfeil">
            <a:extLst>
              <a:ext uri="{FF2B5EF4-FFF2-40B4-BE49-F238E27FC236}">
                <a16:creationId xmlns:a16="http://schemas.microsoft.com/office/drawing/2014/main" id="{BDD3B1C6-5D65-4396-8DAA-35F5FC78C81C}"/>
              </a:ext>
            </a:extLst>
          </p:cNvPr>
          <p:cNvPicPr preferRelativeResize="0"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6000" y="2376000"/>
            <a:ext cx="18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3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0B166E63-50B0-4138-AD32-6428E7F6058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406405" y="1530671"/>
            <a:ext cx="11377084" cy="4898317"/>
          </a:xfrm>
        </p:spPr>
        <p:txBody>
          <a:bodyPr/>
          <a:lstStyle>
            <a:lvl1pPr>
              <a:defRPr/>
            </a:lvl1pPr>
            <a:lvl2pPr>
              <a:defRPr/>
            </a:lvl2pPr>
            <a:lvl3pPr marL="446088" indent="0">
              <a:defRPr sz="2200">
                <a:solidFill>
                  <a:schemeClr val="tx1"/>
                </a:solidFill>
              </a:defRPr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A6A432D2-0FCF-02A6-5B60-1279D69480C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48905" y="750031"/>
            <a:ext cx="1370101" cy="268705"/>
          </a:xfrm>
          <a:prstGeom prst="rect">
            <a:avLst/>
          </a:prstGeom>
          <a:solidFill>
            <a:schemeClr val="accent2"/>
          </a:solidFill>
        </p:spPr>
      </p:pic>
    </p:spTree>
    <p:extLst>
      <p:ext uri="{BB962C8B-B14F-4D97-AF65-F5344CB8AC3E}">
        <p14:creationId xmlns:p14="http://schemas.microsoft.com/office/powerpoint/2010/main" val="117315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3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>
          <a:xfrm>
            <a:off x="406399" y="468028"/>
            <a:ext cx="11377084" cy="863600"/>
          </a:xfrm>
        </p:spPr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5" y="2033701"/>
            <a:ext cx="11377084" cy="2231887"/>
          </a:xfrm>
        </p:spPr>
        <p:txBody>
          <a:bodyPr vert="horz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5" name="Bildplatzhalter 2"/>
          <p:cNvSpPr>
            <a:spLocks noGrp="1"/>
          </p:cNvSpPr>
          <p:nvPr>
            <p:ph type="pic" idx="1" hasCustomPrompt="1"/>
          </p:nvPr>
        </p:nvSpPr>
        <p:spPr>
          <a:xfrm>
            <a:off x="406400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6" name="Bildplatzhalter 2"/>
          <p:cNvSpPr>
            <a:spLocks noGrp="1"/>
          </p:cNvSpPr>
          <p:nvPr>
            <p:ph type="pic" idx="14" hasCustomPrompt="1"/>
          </p:nvPr>
        </p:nvSpPr>
        <p:spPr>
          <a:xfrm>
            <a:off x="4265901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8125404" y="4361763"/>
            <a:ext cx="3658080" cy="1881877"/>
          </a:xfrm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501726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// Inhalt //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10" name="Titel 9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406400" y="2033702"/>
            <a:ext cx="7128933" cy="4209936"/>
          </a:xfrm>
        </p:spPr>
        <p:txBody>
          <a:bodyPr vert="horz"/>
          <a:lstStyle>
            <a:lvl3pPr>
              <a:defRPr/>
            </a:lvl3pPr>
          </a:lstStyle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</p:txBody>
      </p:sp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7920568" y="2097883"/>
            <a:ext cx="3862917" cy="3960020"/>
          </a:xfrm>
          <a:noFill/>
        </p:spPr>
        <p:txBody>
          <a:bodyPr/>
          <a:lstStyle>
            <a:lvl1pPr marL="0" indent="0" algn="ctr">
              <a:spcAft>
                <a:spcPts val="0"/>
              </a:spcAft>
              <a:buNone/>
              <a:defRPr sz="1999"/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br>
              <a:rPr lang="de-DE" dirty="0"/>
            </a:br>
            <a:br>
              <a:rPr lang="de-DE" dirty="0"/>
            </a:br>
            <a:br>
              <a:rPr lang="de-DE" dirty="0"/>
            </a:br>
            <a:r>
              <a:rPr lang="de-DE" dirty="0"/>
              <a:t>Bild einfügen</a:t>
            </a:r>
          </a:p>
        </p:txBody>
      </p:sp>
    </p:spTree>
    <p:extLst>
      <p:ext uri="{BB962C8B-B14F-4D97-AF65-F5344CB8AC3E}">
        <p14:creationId xmlns:p14="http://schemas.microsoft.com/office/powerpoint/2010/main" val="11237728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747" userDrawn="1">
          <p15:clr>
            <a:srgbClr val="FBAE40"/>
          </p15:clr>
        </p15:guide>
        <p15:guide id="2" pos="4989" userDrawn="1">
          <p15:clr>
            <a:srgbClr val="FBAE40"/>
          </p15:clr>
        </p15:guide>
        <p15:guide id="3" orient="horz" pos="381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ildplatzhalter 2"/>
          <p:cNvSpPr>
            <a:spLocks noGrp="1"/>
          </p:cNvSpPr>
          <p:nvPr>
            <p:ph type="pic" idx="15" hasCustomPrompt="1"/>
          </p:nvPr>
        </p:nvSpPr>
        <p:spPr>
          <a:xfrm>
            <a:off x="5" y="971550"/>
            <a:ext cx="12191999" cy="5886450"/>
          </a:xfrm>
          <a:noFill/>
        </p:spPr>
        <p:txBody>
          <a:bodyPr/>
          <a:lstStyle>
            <a:lvl1pPr marL="0" indent="0" algn="ctr">
              <a:buNone/>
              <a:defRPr sz="1999" b="1">
                <a:solidFill>
                  <a:schemeClr val="tx1"/>
                </a:solidFill>
                <a:latin typeface="+mj-lt"/>
              </a:defRPr>
            </a:lvl1pPr>
            <a:lvl2pPr marL="457203" indent="0">
              <a:buNone/>
              <a:defRPr sz="2800"/>
            </a:lvl2pPr>
            <a:lvl3pPr marL="914407" indent="0">
              <a:buNone/>
              <a:defRPr sz="2400"/>
            </a:lvl3pPr>
            <a:lvl4pPr marL="1371610" indent="0">
              <a:buNone/>
              <a:defRPr sz="1999"/>
            </a:lvl4pPr>
            <a:lvl5pPr marL="1828813" indent="0">
              <a:buNone/>
              <a:defRPr sz="1999"/>
            </a:lvl5pPr>
            <a:lvl6pPr marL="2286017" indent="0">
              <a:buNone/>
              <a:defRPr sz="1999"/>
            </a:lvl6pPr>
            <a:lvl7pPr marL="2743220" indent="0">
              <a:buNone/>
              <a:defRPr sz="1999"/>
            </a:lvl7pPr>
            <a:lvl8pPr marL="3200424" indent="0">
              <a:buNone/>
              <a:defRPr sz="1999"/>
            </a:lvl8pPr>
            <a:lvl9pPr marL="3657627" indent="0">
              <a:buNone/>
              <a:defRPr sz="1999"/>
            </a:lvl9pPr>
          </a:lstStyle>
          <a:p>
            <a:br>
              <a:rPr lang="de-DE" dirty="0"/>
            </a:br>
            <a:r>
              <a:rPr lang="de-DE" dirty="0"/>
              <a:t>Bild einfügen &gt;&gt; Menü &gt; Einfügen &gt; Bilder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1" name="Vertikaler Textplatzhalter 2"/>
          <p:cNvSpPr>
            <a:spLocks noGrp="1"/>
          </p:cNvSpPr>
          <p:nvPr>
            <p:ph type="body" orient="vert" idx="13" hasCustomPrompt="1"/>
          </p:nvPr>
        </p:nvSpPr>
        <p:spPr>
          <a:xfrm>
            <a:off x="0" y="971552"/>
            <a:ext cx="12192000" cy="5886449"/>
          </a:xfrm>
          <a:blipFill>
            <a:blip r:embed="rId2"/>
            <a:stretch>
              <a:fillRect/>
            </a:stretch>
          </a:blipFill>
        </p:spPr>
        <p:txBody>
          <a:bodyPr vert="horz" lIns="1954800" tIns="1389600" rIns="1501200"/>
          <a:lstStyle>
            <a:lvl1pPr>
              <a:lnSpc>
                <a:spcPct val="108000"/>
              </a:lnSpc>
              <a:spcAft>
                <a:spcPts val="0"/>
              </a:spcAft>
              <a:defRPr sz="3300" b="1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2pPr>
            <a:lvl3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3pPr>
            <a:lvl4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4pPr>
            <a:lvl5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5pPr>
            <a:lvl6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None/>
              <a:defRPr sz="1500" b="1">
                <a:solidFill>
                  <a:schemeClr val="bg1"/>
                </a:solidFill>
                <a:latin typeface="+mj-lt"/>
              </a:defRPr>
            </a:lvl6pPr>
            <a:lvl7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7pPr>
            <a:lvl8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8pPr>
            <a:lvl9pPr marL="0" indent="0">
              <a:lnSpc>
                <a:spcPct val="144000"/>
              </a:lnSpc>
              <a:spcBef>
                <a:spcPts val="280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1">
                <a:solidFill>
                  <a:schemeClr val="bg1"/>
                </a:solidFill>
                <a:latin typeface="+mj-lt"/>
              </a:defRPr>
            </a:lvl9pPr>
          </a:lstStyle>
          <a:p>
            <a:pPr lvl="0"/>
            <a:r>
              <a:rPr lang="de-DE" dirty="0"/>
              <a:t>Zitat auf erster Ebene // für Autor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9883778" y="6515213"/>
            <a:ext cx="1899711" cy="2160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grpSp>
        <p:nvGrpSpPr>
          <p:cNvPr id="13" name="Regieanweisungen"/>
          <p:cNvGrpSpPr/>
          <p:nvPr userDrawn="1"/>
        </p:nvGrpSpPr>
        <p:grpSpPr>
          <a:xfrm>
            <a:off x="-2352000" y="-468000"/>
            <a:ext cx="17280000" cy="7668001"/>
            <a:chOff x="-1764000" y="-468001"/>
            <a:chExt cx="12960000" cy="7668001"/>
          </a:xfrm>
        </p:grpSpPr>
        <p:sp>
          <p:nvSpPr>
            <p:cNvPr id="14" name="Hilfslinien"/>
            <p:cNvSpPr txBox="1"/>
            <p:nvPr userDrawn="1"/>
          </p:nvSpPr>
          <p:spPr>
            <a:xfrm rot="10800000" flipH="1" flipV="1">
              <a:off x="4571999" y="-468000"/>
              <a:ext cx="4265614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5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6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8" name="Text // Listenebene erhöhen"/>
            <p:cNvSpPr txBox="1"/>
            <p:nvPr userDrawn="1"/>
          </p:nvSpPr>
          <p:spPr>
            <a:xfrm>
              <a:off x="-1764000" y="3042062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9" name="Text // Listenebene verringern"/>
            <p:cNvSpPr txBox="1"/>
            <p:nvPr userDrawn="1"/>
          </p:nvSpPr>
          <p:spPr>
            <a:xfrm>
              <a:off x="-1764000" y="3438062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20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21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792000" y="3438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792000" y="3042062"/>
              <a:ext cx="622082" cy="288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3" name="Fußzeile"/>
            <p:cNvSpPr txBox="1"/>
            <p:nvPr userDrawn="1"/>
          </p:nvSpPr>
          <p:spPr>
            <a:xfrm rot="10800000" flipH="1" flipV="1">
              <a:off x="304801" y="6984000"/>
              <a:ext cx="5531474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4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pic>
        <p:nvPicPr>
          <p:cNvPr id="26" name="Logo HHN">
            <a:extLst>
              <a:ext uri="{FF2B5EF4-FFF2-40B4-BE49-F238E27FC236}">
                <a16:creationId xmlns:a16="http://schemas.microsoft.com/office/drawing/2014/main" id="{CD8A692E-F6AC-4E01-99E6-965C59B26C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  <p:sp>
        <p:nvSpPr>
          <p:cNvPr id="28" name="Titel 9">
            <a:extLst>
              <a:ext uri="{FF2B5EF4-FFF2-40B4-BE49-F238E27FC236}">
                <a16:creationId xmlns:a16="http://schemas.microsoft.com/office/drawing/2014/main" id="{806AA2DC-065A-4166-A62B-2A250A3B35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684080"/>
            <a:ext cx="1321200" cy="1119600"/>
          </a:xfrm>
          <a:blipFill>
            <a:blip r:embed="rId6"/>
            <a:stretch>
              <a:fillRect/>
            </a:stretch>
          </a:blipFill>
        </p:spPr>
        <p:txBody>
          <a:bodyPr wrap="none" rIns="1454400" anchor="t" anchorCtr="0"/>
          <a:lstStyle>
            <a:lvl1pPr algn="r">
              <a:defRPr sz="1000" baseline="0"/>
            </a:lvl1pPr>
          </a:lstStyle>
          <a:p>
            <a:r>
              <a:rPr lang="pt-BR" dirty="0"/>
              <a:t>Bitte nicht</a:t>
            </a:r>
            <a:br>
              <a:rPr lang="pt-BR" dirty="0"/>
            </a:br>
            <a:r>
              <a:rPr lang="pt-BR" dirty="0"/>
              <a:t>verschieben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9150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15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Headerlinie"/>
          <p:cNvCxnSpPr>
            <a:cxnSpLocks/>
          </p:cNvCxnSpPr>
          <p:nvPr/>
        </p:nvCxnSpPr>
        <p:spPr>
          <a:xfrm>
            <a:off x="405315" y="1118250"/>
            <a:ext cx="8265719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26523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pt-BR" dirty="0"/>
              <a:t>Headline einfügen</a:t>
            </a:r>
            <a:br>
              <a:rPr lang="pt-BR" dirty="0"/>
            </a:br>
            <a:r>
              <a:rPr lang="pt-BR" dirty="0"/>
              <a:t>über zwei Zeilen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6402" y="2033591"/>
            <a:ext cx="11377084" cy="4210049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Text 22 Pt auf erster Ebene // für Aufzählung 22 Pt,  Text 20 Pt, Zwischenheadline und Aufzählungen 20 Pt &gt;&gt; Menü &gt; Start &gt; Absatz &gt; Listenebne erhöhen 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  <a:p>
            <a:pPr lvl="5"/>
            <a:r>
              <a:rPr lang="de-DE" dirty="0"/>
              <a:t>Sechste Ebene</a:t>
            </a:r>
          </a:p>
          <a:p>
            <a:pPr lvl="6"/>
            <a:r>
              <a:rPr lang="de-DE" dirty="0"/>
              <a:t>Siebte Ebene</a:t>
            </a:r>
          </a:p>
          <a:p>
            <a:pPr lvl="7"/>
            <a:r>
              <a:rPr lang="de-DE" dirty="0"/>
              <a:t>Achte Ebene</a:t>
            </a:r>
          </a:p>
          <a:p>
            <a:pPr lvl="8"/>
            <a:r>
              <a:rPr lang="de-DE" dirty="0"/>
              <a:t>Neunte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5469" y="185407"/>
            <a:ext cx="1232609" cy="416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173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66" r:id="rId2"/>
    <p:sldLayoutId id="2147483670" r:id="rId3"/>
    <p:sldLayoutId id="2147483649" r:id="rId4"/>
    <p:sldLayoutId id="2147483667" r:id="rId5"/>
    <p:sldLayoutId id="2147483650" r:id="rId6"/>
    <p:sldLayoutId id="2147483660" r:id="rId7"/>
    <p:sldLayoutId id="2147483661" r:id="rId8"/>
    <p:sldLayoutId id="2147483662" r:id="rId9"/>
    <p:sldLayoutId id="2147483664" r:id="rId10"/>
    <p:sldLayoutId id="2147483665" r:id="rId11"/>
    <p:sldLayoutId id="2147483654" r:id="rId12"/>
    <p:sldLayoutId id="2147483668" r:id="rId13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Regieanweisungen"/>
          <p:cNvGrpSpPr/>
          <p:nvPr/>
        </p:nvGrpSpPr>
        <p:grpSpPr>
          <a:xfrm>
            <a:off x="-2253886" y="-468000"/>
            <a:ext cx="17181886" cy="7668001"/>
            <a:chOff x="-1690413" y="-468001"/>
            <a:chExt cx="12886413" cy="7668001"/>
          </a:xfrm>
        </p:grpSpPr>
        <p:sp>
          <p:nvSpPr>
            <p:cNvPr id="11" name="Hilfslinien"/>
            <p:cNvSpPr txBox="1"/>
            <p:nvPr userDrawn="1"/>
          </p:nvSpPr>
          <p:spPr>
            <a:xfrm rot="10800000" flipH="1" flipV="1">
              <a:off x="4571999" y="-468000"/>
              <a:ext cx="4264800" cy="360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Hilfslinien anzeigen über Menu: </a:t>
              </a:r>
            </a:p>
            <a:p>
              <a:pPr marL="0" marR="0" lvl="0" indent="0" algn="r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Ansicht &gt; Anzeigen &gt;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Haken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bei</a:t>
              </a:r>
              <a:r>
                <a:rPr kumimoji="0" lang="de-DE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 Führungslinien </a:t>
              </a:r>
              <a:r>
                <a:rPr kumimoji="0" lang="de-DE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setzen</a:t>
              </a:r>
            </a:p>
          </p:txBody>
        </p:sp>
        <p:sp>
          <p:nvSpPr>
            <p:cNvPr id="13" name="Zurücksetzen"/>
            <p:cNvSpPr txBox="1"/>
            <p:nvPr userDrawn="1"/>
          </p:nvSpPr>
          <p:spPr>
            <a:xfrm rot="10800000" flipH="1" flipV="1">
              <a:off x="9252000" y="-1"/>
              <a:ext cx="1944000" cy="89852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Folie in Ursprungsform 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bringen über Menu:</a:t>
              </a:r>
            </a:p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Zurücksetzen</a:t>
              </a:r>
            </a:p>
          </p:txBody>
        </p:sp>
        <p:sp>
          <p:nvSpPr>
            <p:cNvPr id="14" name="Layoutwechsel"/>
            <p:cNvSpPr txBox="1"/>
            <p:nvPr userDrawn="1"/>
          </p:nvSpPr>
          <p:spPr>
            <a:xfrm rot="10800000" flipH="1" flipV="1">
              <a:off x="9252000" y="1008000"/>
              <a:ext cx="1944000" cy="504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indent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des Folienlayouts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</a:t>
              </a:r>
            </a:p>
            <a:p>
              <a:pPr marL="0" marR="0" lvl="0" indent="0" algn="l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Folien &gt; Layout</a:t>
              </a:r>
            </a:p>
          </p:txBody>
        </p:sp>
        <p:sp>
          <p:nvSpPr>
            <p:cNvPr id="15" name="Text // Listenebene erhöhen"/>
            <p:cNvSpPr txBox="1"/>
            <p:nvPr userDrawn="1"/>
          </p:nvSpPr>
          <p:spPr>
            <a:xfrm>
              <a:off x="-1516796" y="2871934"/>
              <a:ext cx="898412" cy="28800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erhöhen</a:t>
              </a:r>
            </a:p>
          </p:txBody>
        </p:sp>
        <p:sp>
          <p:nvSpPr>
            <p:cNvPr id="16" name="Text // Listenebene verringern"/>
            <p:cNvSpPr txBox="1"/>
            <p:nvPr userDrawn="1"/>
          </p:nvSpPr>
          <p:spPr>
            <a:xfrm>
              <a:off x="-1516796" y="3267934"/>
              <a:ext cx="898412" cy="28800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noAutofit/>
            </a:bodyPr>
            <a:lstStyle/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Listenebene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verringern</a:t>
              </a:r>
            </a:p>
          </p:txBody>
        </p:sp>
        <p:sp>
          <p:nvSpPr>
            <p:cNvPr id="17" name="Listenebenen"/>
            <p:cNvSpPr txBox="1"/>
            <p:nvPr userDrawn="1"/>
          </p:nvSpPr>
          <p:spPr>
            <a:xfrm rot="10800000" flipH="1" flipV="1">
              <a:off x="-1690413" y="2124000"/>
              <a:ext cx="1584000" cy="792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Wechsel der Textebene</a:t>
              </a:r>
            </a:p>
            <a:p>
              <a:pPr marL="0" marR="0" lvl="0" indent="0" algn="r" defTabSz="251725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im Menü über: </a:t>
              </a:r>
              <a:br>
                <a:rPr lang="de-DE" sz="1000" b="0" baseline="0" dirty="0">
                  <a:solidFill>
                    <a:schemeClr val="tx1"/>
                  </a:solidFill>
                  <a:latin typeface="+mn-lt"/>
                </a:rPr>
              </a:b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Start &gt; Absatz &gt; Listenebene erhöhen/verringern</a:t>
              </a:r>
            </a:p>
          </p:txBody>
        </p:sp>
        <p:pic>
          <p:nvPicPr>
            <p:cNvPr id="18" name="Bild // Listenebene verringern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-544788" y="3267934"/>
              <a:ext cx="385763" cy="238125"/>
            </a:xfrm>
            <a:prstGeom prst="rect">
              <a:avLst/>
            </a:prstGeom>
          </p:spPr>
        </p:pic>
        <p:pic>
          <p:nvPicPr>
            <p:cNvPr id="19" name="Bild // Listenebene erhöhen"/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-544788" y="2871934"/>
              <a:ext cx="385763" cy="238125"/>
            </a:xfrm>
            <a:prstGeom prst="rect">
              <a:avLst/>
            </a:prstGeom>
          </p:spPr>
        </p:pic>
        <p:sp>
          <p:nvSpPr>
            <p:cNvPr id="20" name="Fußzeile"/>
            <p:cNvSpPr txBox="1"/>
            <p:nvPr userDrawn="1"/>
          </p:nvSpPr>
          <p:spPr>
            <a:xfrm rot="10800000" flipH="1" flipV="1">
              <a:off x="304799" y="6984000"/>
              <a:ext cx="5531475" cy="21600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t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Fußzeile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  <p:sp>
          <p:nvSpPr>
            <p:cNvPr id="21" name="Kopfzeile"/>
            <p:cNvSpPr txBox="1"/>
            <p:nvPr userDrawn="1"/>
          </p:nvSpPr>
          <p:spPr>
            <a:xfrm rot="10800000" flipH="1" flipV="1">
              <a:off x="304800" y="-468001"/>
              <a:ext cx="4267199" cy="36000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0" tIns="0" rIns="0" bIns="0" rtlCol="0" anchor="b" anchorCtr="0">
              <a:noAutofit/>
            </a:bodyPr>
            <a:lstStyle>
              <a:defPPr>
                <a:defRPr lang="de-DE"/>
              </a:defPPr>
              <a:lvl1pPr marL="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2152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4305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6458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86112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607640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129168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650696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172224" algn="l" defTabSz="1043056" rtl="0" eaLnBrk="1" latinLnBrk="0" hangingPunct="1"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287143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de-DE" sz="1000" b="0" baseline="0" dirty="0">
                  <a:solidFill>
                    <a:schemeClr val="tx1"/>
                  </a:solidFill>
                  <a:latin typeface="+mn-lt"/>
                </a:rPr>
                <a:t>Kopfzeile anpassen: </a:t>
              </a:r>
              <a:r>
                <a:rPr lang="de-DE" sz="1000" b="1" baseline="0" dirty="0">
                  <a:solidFill>
                    <a:schemeClr val="tx1"/>
                  </a:solidFill>
                  <a:latin typeface="+mn-lt"/>
                </a:rPr>
                <a:t>Einfügen &gt; Text &gt; Kopf- und Fußzeile</a:t>
              </a:r>
            </a:p>
          </p:txBody>
        </p:sp>
      </p:grpSp>
      <p:cxnSp>
        <p:nvCxnSpPr>
          <p:cNvPr id="12" name="Footerlinie"/>
          <p:cNvCxnSpPr/>
          <p:nvPr/>
        </p:nvCxnSpPr>
        <p:spPr>
          <a:xfrm>
            <a:off x="406399" y="6449759"/>
            <a:ext cx="11376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06401" y="274365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 spc="40" baseline="0">
                <a:solidFill>
                  <a:schemeClr val="tx1"/>
                </a:solidFill>
                <a:latin typeface="+mj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1" spc="40" baseline="0">
                <a:latin typeface="+mj-lt"/>
              </a:defRPr>
            </a:lvl9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6401" y="6515213"/>
            <a:ext cx="737529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 spc="40" baseline="0">
                <a:solidFill>
                  <a:schemeClr val="tx1"/>
                </a:solidFill>
                <a:latin typeface="+mn-lt"/>
              </a:defRPr>
            </a:lvl1pPr>
            <a:lvl2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2pPr>
            <a:lvl3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3pPr>
            <a:lvl4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4pPr>
            <a:lvl5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5pPr>
            <a:lvl6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6pPr>
            <a:lvl7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7pPr>
            <a:lvl8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8pPr>
            <a:lvl9pPr marL="0" algn="l">
              <a:lnSpc>
                <a:spcPct val="100000"/>
              </a:lnSpc>
              <a:spcBef>
                <a:spcPts val="0"/>
              </a:spcBef>
              <a:defRPr sz="1000" b="0" spc="40" baseline="0">
                <a:latin typeface="+mn-lt"/>
              </a:defRPr>
            </a:lvl9pPr>
          </a:lstStyle>
          <a:p>
            <a:r>
              <a:rPr lang="de-DE"/>
              <a:t>Lukas Gerstlauer, Jakob Kurz  |  AS: PSU  |  T1 / Master ASE  |  26.06.2025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9883778" y="6515213"/>
            <a:ext cx="1899711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0">
                <a:solidFill>
                  <a:schemeClr val="tx1"/>
                </a:solidFill>
                <a:latin typeface="+mn-lt"/>
              </a:defRPr>
            </a:lvl1pPr>
            <a:lvl2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2pPr>
            <a:lvl3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3pPr>
            <a:lvl4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4pPr>
            <a:lvl5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5pPr>
            <a:lvl6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6pPr>
            <a:lvl7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7pPr>
            <a:lvl8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8pPr>
            <a:lvl9pPr marL="0" algn="r">
              <a:lnSpc>
                <a:spcPct val="100000"/>
              </a:lnSpc>
              <a:spcBef>
                <a:spcPts val="0"/>
              </a:spcBef>
              <a:defRPr sz="1000" b="0">
                <a:latin typeface="+mn-lt"/>
              </a:defRPr>
            </a:lvl9pPr>
          </a:lstStyle>
          <a:p>
            <a:r>
              <a:rPr lang="de-DE" dirty="0"/>
              <a:t>|  </a:t>
            </a:r>
            <a:fld id="{E6B5151A-17C4-4431-8407-112C0160A8B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22" name="Logo HHN">
            <a:extLst>
              <a:ext uri="{FF2B5EF4-FFF2-40B4-BE49-F238E27FC236}">
                <a16:creationId xmlns:a16="http://schemas.microsoft.com/office/drawing/2014/main" id="{A53D8DCE-F532-4BEA-B78C-F0F7C4652F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9514" y="307131"/>
            <a:ext cx="1423970" cy="48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235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marL="0" indent="0" algn="l" defTabSz="914407" rtl="0" eaLnBrk="1" latinLnBrk="0" hangingPunct="1">
        <a:lnSpc>
          <a:spcPct val="94000"/>
        </a:lnSpc>
        <a:spcBef>
          <a:spcPts val="0"/>
        </a:spcBef>
        <a:buFont typeface="Arial" panose="020B0604020202020204" pitchFamily="34" charset="0"/>
        <a:buNone/>
        <a:defRPr sz="3000" b="1" kern="1200" cap="all" spc="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7" rtl="0" eaLnBrk="1" latinLnBrk="0" hangingPunct="1">
        <a:lnSpc>
          <a:spcPct val="105000"/>
        </a:lnSpc>
        <a:spcBef>
          <a:spcPts val="0"/>
        </a:spcBef>
        <a:spcAft>
          <a:spcPts val="1999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2201" b="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88003" indent="-288003" algn="l" defTabSz="914407" rtl="0" eaLnBrk="1" latinLnBrk="0" hangingPunct="1">
        <a:lnSpc>
          <a:spcPct val="105000"/>
        </a:lnSpc>
        <a:spcBef>
          <a:spcPts val="599"/>
        </a:spcBef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2201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accent1"/>
          </a:solidFill>
          <a:latin typeface="+mn-lt"/>
          <a:ea typeface="+mn-ea"/>
          <a:cs typeface="+mn-cs"/>
        </a:defRPr>
      </a:lvl3pPr>
      <a:lvl4pPr marL="288003" indent="0" algn="l" defTabSz="914407" rtl="0" eaLnBrk="1" latinLnBrk="0" hangingPunct="1">
        <a:lnSpc>
          <a:spcPct val="108000"/>
        </a:lnSpc>
        <a:spcBef>
          <a:spcPts val="130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1" kern="1200">
          <a:solidFill>
            <a:schemeClr val="tx1"/>
          </a:solidFill>
          <a:latin typeface="+mj-lt"/>
          <a:ea typeface="+mn-ea"/>
          <a:cs typeface="+mn-cs"/>
        </a:defRPr>
      </a:lvl4pPr>
      <a:lvl5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&gt;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5pPr>
      <a:lvl6pPr marL="504004" indent="-216001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Wingdings" panose="05000000000000000000" pitchFamily="2" charset="2"/>
        <a:buChar char="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6pPr>
      <a:lvl7pPr marL="288003" indent="-288003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+mj-lt"/>
        <a:buAutoNum type="arabicPeriod"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7pPr>
      <a:lvl8pPr marL="288003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7" rtl="0" eaLnBrk="1" latinLnBrk="0" hangingPunct="1">
        <a:lnSpc>
          <a:spcPct val="108000"/>
        </a:lnSpc>
        <a:spcBef>
          <a:spcPts val="0"/>
        </a:spcBef>
        <a:spcAft>
          <a:spcPts val="0"/>
        </a:spcAft>
        <a:buFont typeface="Arial" panose="020B0604020202020204" pitchFamily="34" charset="0"/>
        <a:buNone/>
        <a:tabLst>
          <a:tab pos="288003" algn="l"/>
          <a:tab pos="792005" algn="l"/>
        </a:tabLst>
        <a:defRPr sz="1999" b="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13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1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20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24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27" algn="l" defTabSz="9144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6" userDrawn="1">
          <p15:clr>
            <a:srgbClr val="F26B43"/>
          </p15:clr>
        </p15:guide>
        <p15:guide id="2" pos="7423" userDrawn="1">
          <p15:clr>
            <a:srgbClr val="F26B43"/>
          </p15:clr>
        </p15:guide>
        <p15:guide id="3" orient="horz" pos="1281" userDrawn="1">
          <p15:clr>
            <a:srgbClr val="F26B43"/>
          </p15:clr>
        </p15:guide>
        <p15:guide id="4" orient="horz" pos="566" userDrawn="1">
          <p15:clr>
            <a:srgbClr val="F26B43"/>
          </p15:clr>
        </p15:guide>
        <p15:guide id="5" orient="horz" pos="1110" userDrawn="1">
          <p15:clr>
            <a:srgbClr val="F26B43"/>
          </p15:clr>
        </p15:guide>
        <p15:guide id="6" orient="horz" pos="3932" userDrawn="1">
          <p15:clr>
            <a:srgbClr val="F26B43"/>
          </p15:clr>
        </p15:guide>
        <p15:guide id="7" orient="horz" pos="1321" userDrawn="1">
          <p15:clr>
            <a:srgbClr val="547EBF"/>
          </p15:clr>
        </p15:guide>
        <p15:guide id="8" orient="horz" pos="611" userDrawn="1">
          <p15:clr>
            <a:srgbClr val="547EB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microsoft.com/office/2018/10/relationships/comments" Target="../comments/modernComment_164_8090A05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microsoft.com/office/2018/10/relationships/comments" Target="../comments/modernComment_160_663B4E5B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7080" y="2393841"/>
            <a:ext cx="11056403" cy="2373647"/>
          </a:xfrm>
        </p:spPr>
        <p:txBody>
          <a:bodyPr/>
          <a:lstStyle/>
          <a:p>
            <a:r>
              <a:rPr lang="en-US" sz="2800" noProof="0" dirty="0"/>
              <a:t>Automotive Systems – Perception and </a:t>
            </a:r>
            <a:br>
              <a:rPr lang="en-US" sz="2800" noProof="0" dirty="0"/>
            </a:br>
            <a:r>
              <a:rPr lang="en-US" sz="2800" noProof="0" dirty="0"/>
              <a:t>situation understanding</a:t>
            </a:r>
            <a:br>
              <a:rPr lang="en-US" sz="2800" noProof="0" dirty="0"/>
            </a:br>
            <a:br>
              <a:rPr lang="en-US" sz="2800" noProof="0" dirty="0"/>
            </a:br>
            <a:r>
              <a:rPr lang="en-US" sz="2400" noProof="0" dirty="0"/>
              <a:t>Simulative Robot Detection with different sensors and Kalman-filter</a:t>
            </a:r>
            <a:endParaRPr lang="en-US" sz="2800" noProof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4" name="Fußzeilenplatzhalter 4">
            <a:extLst>
              <a:ext uri="{FF2B5EF4-FFF2-40B4-BE49-F238E27FC236}">
                <a16:creationId xmlns:a16="http://schemas.microsoft.com/office/drawing/2014/main" id="{BCEF79A2-6870-B661-2C93-9F0ECC7C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80" y="4454731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  <p:sp>
        <p:nvSpPr>
          <p:cNvPr id="6" name="Fußzeilenplatzhalter 4">
            <a:extLst>
              <a:ext uri="{FF2B5EF4-FFF2-40B4-BE49-F238E27FC236}">
                <a16:creationId xmlns:a16="http://schemas.microsoft.com/office/drawing/2014/main" id="{593A0795-8240-EF29-BDD1-DAA4A634195D}"/>
              </a:ext>
            </a:extLst>
          </p:cNvPr>
          <p:cNvSpPr txBox="1">
            <a:spLocks/>
          </p:cNvSpPr>
          <p:nvPr/>
        </p:nvSpPr>
        <p:spPr>
          <a:xfrm>
            <a:off x="727079" y="5113105"/>
            <a:ext cx="11056403" cy="119895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de-DE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500" b="1" kern="1200" spc="8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sz="1000" b="0" kern="1200" spc="4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0" noProof="0" dirty="0"/>
              <a:t>Prof. Dr.-Ing. Raoul </a:t>
            </a:r>
            <a:r>
              <a:rPr lang="en-US" sz="1600" b="0" noProof="0" dirty="0" err="1"/>
              <a:t>Zöllner</a:t>
            </a:r>
            <a:endParaRPr lang="en-US" sz="1600" b="0" noProof="0" dirty="0"/>
          </a:p>
          <a:p>
            <a:r>
              <a:rPr lang="en-US" sz="1600" b="0" noProof="0" dirty="0"/>
              <a:t>Johannes Buyer, M. Eng.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E16956B-EC48-0824-3725-51A94E04E2E8}"/>
              </a:ext>
            </a:extLst>
          </p:cNvPr>
          <p:cNvSpPr txBox="1"/>
          <p:nvPr/>
        </p:nvSpPr>
        <p:spPr>
          <a:xfrm>
            <a:off x="651877" y="6354345"/>
            <a:ext cx="130169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noProof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lgerstla@stud.hs-heilbronn.de, jkurz1@stud.hs-heilbronn.de</a:t>
            </a:r>
          </a:p>
        </p:txBody>
      </p:sp>
    </p:spTree>
    <p:extLst>
      <p:ext uri="{BB962C8B-B14F-4D97-AF65-F5344CB8AC3E}">
        <p14:creationId xmlns:p14="http://schemas.microsoft.com/office/powerpoint/2010/main" val="3259886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79282B2-7DD0-5FE0-D5E3-808E39A4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84C235FA-DEA9-6D88-8BF2-96D32DA83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BBDF19C-2727-3F63-3AA5-664093527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Measurement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405188" algn="l"/>
                  </a:tabLst>
                </a:pPr>
                <a:r>
                  <a:rPr lang="en-US" noProof="0" dirty="0"/>
                  <a:t>Measurement function: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camera</m:t>
                        </m:r>
                      </m:sub>
                    </m:sSub>
                    <m:d>
                      <m:dPr>
                        <m:ctrlPr>
                          <a:rPr lang="en-US" b="0" i="0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  <a:p>
                <a:pPr>
                  <a:tabLst>
                    <a:tab pos="3405188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noProof="0" smtClean="0">
                            <a:latin typeface="Cambria Math" panose="02040503050406030204" pitchFamily="18" charset="0"/>
                          </a:rPr>
                          <m:t>lidar</m:t>
                        </m:r>
                      </m:sub>
                    </m:sSub>
                    <m:r>
                      <a:rPr lang="en-US" noProof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noProof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noProof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B2306F7-F43B-7B0E-1825-CC49838501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6652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C1B-7C7E-8D55-2DEF-33651D34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1001C7A2-C442-D9D2-75C2-DB2687050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34065AA-2450-BCB7-497F-88CE83192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A4EA35FB-AD2A-A225-6134-B68CFD1E8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Jacobi-matrices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System matrix: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𝑓</m:t>
                        </m:r>
                      </m:num>
                      <m:den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noProof="0" smtClean="0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eqArr>
                            </m:e>
                            <m:e>
                              <m:eqArr>
                                <m:eqArrPr>
                                  <m:ctrlP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i="1" noProof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Measurement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𝑐𝑎𝑚𝑒𝑟𝑎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tabLst>
                    <a:tab pos="287338" algn="l"/>
                    <a:tab pos="790575" algn="l"/>
                    <a:tab pos="3230563" algn="l"/>
                  </a:tabLst>
                </a:pPr>
                <a:r>
                  <a:rPr lang="en-US" noProof="0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noProof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  <m:t>𝑙𝑖𝑑𝑎𝑟</m:t>
                            </m:r>
                          </m:sub>
                        </m:sSub>
                      </m:num>
                      <m:den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i="1" noProof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C129A6C8-E153-A5DB-0A3F-DD8A67B756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689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4982F-FF0B-1762-D7B9-68C5DF727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EF10D23-C538-E564-73FB-23C513FB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5C7E8A2-607B-400B-4FEC-0B99B627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4DE2013-770E-EA26-852A-F6EE8D91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Parameterization of the filter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Process noise covariance: 	</a:t>
                </a:r>
                <a14:m>
                  <m:oMath xmlns:m="http://schemas.openxmlformats.org/officeDocument/2006/math">
                    <m:r>
                      <a:rPr lang="en-US" i="1" noProof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02</m:t>
                              </m:r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 smtClean="0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Measurement noise covariance: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.0</m:t>
                              </m:r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04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noProof="0" smtClean="0">
                                  <a:latin typeface="Cambria Math" panose="02040503050406030204" pitchFamily="18" charset="0"/>
                                </a:rPr>
                                <m:t>0.01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b="0" noProof="0" dirty="0">
                    <a:sym typeface="Wingdings" panose="05000000000000000000" pitchFamily="2" charset="2"/>
                  </a:rPr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𝑅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𝑙𝑖𝑑𝑎𝑟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.05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0.05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4572000" algn="l"/>
                  </a:tabLst>
                </a:pPr>
                <a:r>
                  <a:rPr lang="en-US" noProof="0" dirty="0"/>
                  <a:t>Error covariance matrix: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𝑖𝑛𝑖𝑡</m:t>
                        </m:r>
                      </m:sub>
                    </m:sSub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noProof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0C98C697-A971-98B0-0DED-23952BF45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9428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D8BE543-801D-91FD-D7F9-7142F3885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75C0F87-8EC0-B03F-37D3-4503AF3BD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56BD8D5D-9C81-DCD7-3B2D-B258E504F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observability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</p:spPr>
            <p:txBody>
              <a:bodyPr/>
              <a:lstStyle/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noProof="0" dirty="0"/>
                  <a:t>Observability at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noProof="0" dirty="0"/>
                  <a:t>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de-DE" b="0" i="1" noProof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de-DE" b="0" i="1" noProof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de-DE" b="0" i="1" noProof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5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de-DE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12 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20 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𝑟𝑎𝑑</m:t>
                                  </m:r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0.9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  <m:e>
                                  <m:r>
                                    <a:rPr lang="de-DE" b="0" i="1" noProof="0" smtClean="0">
                                      <a:latin typeface="Cambria Math" panose="02040503050406030204" pitchFamily="18" charset="0"/>
                                    </a:rPr>
                                    <m:t>0.2</m:t>
                                  </m:r>
                                  <m:f>
                                    <m:fPr>
                                      <m:ctrlP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𝑟𝑎𝑑</m:t>
                                      </m:r>
                                    </m:num>
                                    <m:den>
                                      <m:r>
                                        <a:rPr lang="de-DE" b="0" i="1" noProof="0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den>
                                  </m:f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de-DE" b="0" i="1" noProof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noProof="0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/>
                  <a:t>: 	</a:t>
                </a:r>
                <a14:m>
                  <m:oMath xmlns:m="http://schemas.openxmlformats.org/officeDocument/2006/math"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de-DE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de-DE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1000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25</m:t>
                                  </m:r>
                                </m:den>
                              </m:f>
                            </m:e>
                            <m:e>
                              <m:r>
                                <a:rPr lang="de-DE" sz="1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27</m:t>
                                  </m:r>
                                </m:num>
                                <m:den>
                                  <m:r>
                                    <a:rPr lang="de-DE" sz="1800" b="0" i="1" smtClean="0">
                                      <a:latin typeface="Cambria Math" panose="02040503050406030204" pitchFamily="18" charset="0"/>
                                    </a:rPr>
                                    <m:t>500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342900" indent="-342900">
                  <a:spcAft>
                    <a:spcPts val="200"/>
                  </a:spcAft>
                  <a:buFont typeface="Arial" panose="020B0604020202020204" pitchFamily="34" charset="0"/>
                  <a:buChar char="•"/>
                  <a:tabLst>
                    <a:tab pos="287338" algn="l"/>
                    <a:tab pos="790575" algn="l"/>
                    <a:tab pos="3675063" algn="l"/>
                  </a:tabLst>
                </a:pPr>
                <a:r>
                  <a:rPr lang="en-US" dirty="0"/>
                  <a:t>Observability matrix rank: 	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𝑟𝑎𝑛𝑘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=5==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𝑙𝑒𝑛𝑔𝑡h</m:t>
                    </m:r>
                    <m:d>
                      <m:d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       System observable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865406B7-C2B7-F8E6-7F61-B61F4D404C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xfrm>
                <a:off x="405315" y="1358143"/>
                <a:ext cx="11377084" cy="4898317"/>
              </a:xfrm>
              <a:blipFill>
                <a:blip r:embed="rId2"/>
                <a:stretch>
                  <a:fillRect l="-1393" b="-68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113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2AECF-AA03-BAB7-EEC2-C5EFEA8AC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8BD54D1-EB48-71E0-0853-5B829DA8F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F40031-3E55-C53B-E75F-346A8D39B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A2CA1B0A-ECA3-F045-38E8-D025FC11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Structure of the implemented program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F6C4AED-00AA-D159-5D1D-2F4DCD7C92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Implementation in ROS2 Nodes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robotControllerNode</a:t>
            </a:r>
            <a:r>
              <a:rPr lang="en-US" noProof="0" dirty="0">
                <a:sym typeface="Wingdings" panose="05000000000000000000" pitchFamily="2" charset="2"/>
              </a:rPr>
              <a:t>  	Simulation of </a:t>
            </a:r>
            <a:r>
              <a:rPr lang="en-US" noProof="0" dirty="0" err="1">
                <a:sym typeface="Wingdings" panose="05000000000000000000" pitchFamily="2" charset="2"/>
              </a:rPr>
              <a:t>roboter</a:t>
            </a:r>
            <a:r>
              <a:rPr lang="en-US" noProof="0" dirty="0">
                <a:sym typeface="Wingdings" panose="05000000000000000000" pitchFamily="2" charset="2"/>
              </a:rPr>
              <a:t> movement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>
                <a:sym typeface="Wingdings" panose="05000000000000000000" pitchFamily="2" charset="2"/>
              </a:rPr>
              <a:t>*</a:t>
            </a:r>
            <a:r>
              <a:rPr lang="en-US" noProof="0" dirty="0" err="1">
                <a:sym typeface="Wingdings" panose="05000000000000000000" pitchFamily="2" charset="2"/>
              </a:rPr>
              <a:t>DetectionNode</a:t>
            </a:r>
            <a:r>
              <a:rPr lang="en-US" noProof="0" dirty="0">
                <a:sym typeface="Wingdings" panose="05000000000000000000" pitchFamily="2" charset="2"/>
              </a:rPr>
              <a:t>  	Simulation of detection with added noise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ekfNode</a:t>
            </a:r>
            <a:r>
              <a:rPr lang="en-US" noProof="0" dirty="0">
                <a:sym typeface="Wingdings" panose="05000000000000000000" pitchFamily="2" charset="2"/>
              </a:rPr>
              <a:t>  	extended Kalman-Filter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287338" algn="l"/>
                <a:tab pos="790575" algn="l"/>
                <a:tab pos="3767138" algn="l"/>
              </a:tabLst>
            </a:pPr>
            <a:r>
              <a:rPr lang="en-US" noProof="0" dirty="0" err="1">
                <a:sym typeface="Wingdings" panose="05000000000000000000" pitchFamily="2" charset="2"/>
              </a:rPr>
              <a:t>visualizationNode</a:t>
            </a:r>
            <a:r>
              <a:rPr lang="en-US" noProof="0" dirty="0">
                <a:sym typeface="Wingdings" panose="05000000000000000000" pitchFamily="2" charset="2"/>
              </a:rPr>
              <a:t>  	Visualization of room, </a:t>
            </a:r>
            <a:r>
              <a:rPr lang="en-US" noProof="0" dirty="0" err="1">
                <a:sym typeface="Wingdings" panose="05000000000000000000" pitchFamily="2" charset="2"/>
              </a:rPr>
              <a:t>roboters</a:t>
            </a:r>
            <a:r>
              <a:rPr lang="en-US" noProof="0" dirty="0">
                <a:sym typeface="Wingdings" panose="05000000000000000000" pitchFamily="2" charset="2"/>
              </a:rPr>
              <a:t>, sensors, covariance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92337FA4-F10E-2203-3D11-6E2884352E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02"/>
          <a:stretch>
            <a:fillRect/>
          </a:stretch>
        </p:blipFill>
        <p:spPr>
          <a:xfrm>
            <a:off x="478344" y="3847381"/>
            <a:ext cx="11235312" cy="226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96187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241FA-A78C-F008-2890-8DE5DB6A3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1C1EA15-7C18-C2D0-EB93-72C81EFA7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40A300-D036-379D-2ABF-90249953D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70CD16B5-4038-42DE-32FE-DE4166985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performed experiments and results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191C7E-BBB1-931C-0EF7-2127D732AC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noProof="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4755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F413100-048A-EC21-A04A-6500B268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49B914A5-6091-62B3-2BDD-B586B2EF2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62F02646-E05F-FF44-3BB2-CEEAAD34F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Literature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318D2074-4A3F-6C67-DE11-725BF59DDE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074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78563B-9B96-C4BF-68A9-702FB94663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noProof="0" dirty="0"/>
              <a:t>Thank you for your attention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AA62A2D-EC2B-9323-E294-7DD2925A7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Fußzeilenplatzhalter 4">
            <a:extLst>
              <a:ext uri="{FF2B5EF4-FFF2-40B4-BE49-F238E27FC236}">
                <a16:creationId xmlns:a16="http://schemas.microsoft.com/office/drawing/2014/main" id="{36A46EF0-B84A-1F54-05FA-7A3CDC66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079" y="4012670"/>
            <a:ext cx="11056403" cy="752278"/>
          </a:xfrm>
        </p:spPr>
        <p:txBody>
          <a:bodyPr/>
          <a:lstStyle>
            <a:lvl1pPr>
              <a:defRPr sz="1500" b="1" spc="80" baseline="0">
                <a:solidFill>
                  <a:schemeClr val="bg1"/>
                </a:solidFill>
                <a:latin typeface="+mj-lt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1800" noProof="0" dirty="0"/>
              <a:t>Lukas Gerstlauer, Jakob Kurz  |  AS: PSU  |  T1 / Master ASE  |  26.06.2025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450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A5816B5-F419-7BD2-4BA2-89DB47A19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ECCF07-7017-DA3A-FA67-B3742581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0BEA64EF-FE9B-7F0A-4A5F-4AF8BEB48B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Problem description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9BAEA3-249E-CAB2-EFF3-70A213CA6F9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Observation of Robots in a room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Two Cameras with limited Field of 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One Lidar with low angular resolution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Only position measurable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/>
              <a:t>Known state Equation of robots</a:t>
            </a:r>
          </a:p>
        </p:txBody>
      </p:sp>
    </p:spTree>
    <p:extLst>
      <p:ext uri="{BB962C8B-B14F-4D97-AF65-F5344CB8AC3E}">
        <p14:creationId xmlns:p14="http://schemas.microsoft.com/office/powerpoint/2010/main" val="3886194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EC573-EE9C-8932-E12B-00EEDF791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4C88E1D-D725-0C40-4590-EA131E867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9EE2FB-F007-9032-B38B-4F4A7F24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3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90A8821-4699-FE54-89A6-E9E46F52D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6A45F28-CAE8-C70A-0ED0-ABCC9802C6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Room Size 2D = [40 m, 30 m]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Cameras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upper two corners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FOV of 40.0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position in x and y 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with sigma of 0.2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/>
              <a:t>Lidar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Located in the lower middle of the room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Angular resolution of 10 degrees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Measures distance to robot and angle of </a:t>
            </a:r>
            <a:r>
              <a:rPr lang="en-US" noProof="0" dirty="0" err="1"/>
              <a:t>hitten</a:t>
            </a:r>
            <a:r>
              <a:rPr lang="en-US" noProof="0" dirty="0"/>
              <a:t> beam</a:t>
            </a:r>
          </a:p>
          <a:p>
            <a:pPr marL="630903" lvl="1" indent="-342900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noProof="0" dirty="0"/>
              <a:t>Normally distributed uncertainty of distance with sigma of 0.2, angular sigma 0.1</a:t>
            </a:r>
          </a:p>
        </p:txBody>
      </p:sp>
    </p:spTree>
    <p:extLst>
      <p:ext uri="{BB962C8B-B14F-4D97-AF65-F5344CB8AC3E}">
        <p14:creationId xmlns:p14="http://schemas.microsoft.com/office/powerpoint/2010/main" val="4229379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2E47C-80A8-7788-96BD-180D36DE1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CE3E002-0F2D-B131-711B-16C0CF2A9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5ED830A-2406-4A54-53C9-8F08DBF7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10855606-0B8E-0BB7-251E-51856B0C8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Boundary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Robots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/>
                  <a:t>Differential drive </a:t>
                </a:r>
                <a:r>
                  <a:rPr lang="en-US" noProof="0" dirty="0">
                    <a:sym typeface="Wingdings" panose="05000000000000000000" pitchFamily="2" charset="2"/>
                  </a:rPr>
                  <a:t> direction of velocity is orientation of robot</a:t>
                </a:r>
              </a:p>
              <a:p>
                <a:pPr marL="630903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noProof="0" dirty="0">
                    <a:sym typeface="Wingdings" panose="05000000000000000000" pitchFamily="2" charset="2"/>
                  </a:rPr>
                  <a:t>One step every 100 </a:t>
                </a:r>
                <a:r>
                  <a:rPr lang="en-US" noProof="0" dirty="0" err="1">
                    <a:sym typeface="Wingdings" panose="05000000000000000000" pitchFamily="2" charset="2"/>
                  </a:rPr>
                  <a:t>ms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898525" lvl="2" indent="-342900" defTabSz="898525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0.3 m movement per step</a:t>
                </a:r>
              </a:p>
              <a:p>
                <a:pPr marL="898525" lvl="2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Change of direction randomly between -0.2 and 0.2 per step</a:t>
                </a:r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Every three seconds change of direction randomly between 0 and 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2⋅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𝜋</m:t>
                    </m:r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  <a:p>
                <a:pPr marL="740440" lvl="1" indent="-342900">
                  <a:lnSpc>
                    <a:spcPct val="100000"/>
                  </a:lnSpc>
                  <a:spcBef>
                    <a:spcPts val="600"/>
                  </a:spcBef>
                  <a:buFont typeface="Arial" panose="020B0604020202020204" pitchFamily="34" charset="0"/>
                  <a:buChar char="•"/>
                  <a:tabLst>
                    <a:tab pos="287338" algn="l"/>
                    <a:tab pos="89852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Reflection from the walls </a:t>
                </a: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98BCE6AF-AF96-A33C-7048-91476EA55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 t="-161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037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E8090AA4-7EB4-2FAA-BE7A-A3C5FC463E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71FB6245-F2A9-E03A-E46F-54DF6F009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967D058-E576-777C-305A-1DDCD1707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Visualization of room, Sensors and robots</a:t>
            </a:r>
          </a:p>
        </p:txBody>
      </p:sp>
      <p:pic>
        <p:nvPicPr>
          <p:cNvPr id="7" name="Inhaltsplatzhalter 6">
            <a:extLst>
              <a:ext uri="{FF2B5EF4-FFF2-40B4-BE49-F238E27FC236}">
                <a16:creationId xmlns:a16="http://schemas.microsoft.com/office/drawing/2014/main" id="{554D7DE3-FCF6-C3D8-3852-513EF025E09D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0826" y="1530350"/>
            <a:ext cx="6428760" cy="4899025"/>
          </a:xfrm>
        </p:spPr>
      </p:pic>
    </p:spTree>
    <p:extLst>
      <p:ext uri="{BB962C8B-B14F-4D97-AF65-F5344CB8AC3E}">
        <p14:creationId xmlns:p14="http://schemas.microsoft.com/office/powerpoint/2010/main" val="52385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DEFAF-5D1C-281F-F77D-CABB602F1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5291947-0868-1803-17E9-E93A95EA7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ACEB60-F606-A160-2F8B-F7F27E11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B99AB358-87C1-0903-8B90-CED03445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Chosen solution approach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9B1C98C-0688-C815-D591-9997A66C93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Multi Target Tracking with </a:t>
            </a:r>
            <a:r>
              <a:rPr lang="en-US" noProof="0" dirty="0" err="1">
                <a:sym typeface="Wingdings" panose="05000000000000000000" pitchFamily="2" charset="2"/>
              </a:rPr>
              <a:t>Mahalanobis</a:t>
            </a:r>
            <a:r>
              <a:rPr lang="en-US" noProof="0" dirty="0">
                <a:sym typeface="Wingdings" panose="05000000000000000000" pitchFamily="2" charset="2"/>
              </a:rPr>
              <a:t> distance-based data association</a:t>
            </a:r>
          </a:p>
          <a:p>
            <a:pPr marL="342900" indent="-34290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noProof="0" dirty="0">
                <a:sym typeface="Wingdings" panose="05000000000000000000" pitchFamily="2" charset="2"/>
              </a:rPr>
              <a:t>Extended Kalman-Filer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B563363-C068-D4F2-9542-F488279D9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9455" y="2324328"/>
            <a:ext cx="8613090" cy="410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54CDF421-74A3-F41B-9F20-81ED3ADDD64B}"/>
              </a:ext>
            </a:extLst>
          </p:cNvPr>
          <p:cNvSpPr txBox="1"/>
          <p:nvPr/>
        </p:nvSpPr>
        <p:spPr>
          <a:xfrm>
            <a:off x="5999755" y="6428988"/>
            <a:ext cx="58787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noProof="0" dirty="0"/>
              <a:t>https://www.kalmanfilter.net/img/summary/KalmanFilterDiagram.png</a:t>
            </a:r>
          </a:p>
        </p:txBody>
      </p:sp>
    </p:spTree>
    <p:extLst>
      <p:ext uri="{BB962C8B-B14F-4D97-AF65-F5344CB8AC3E}">
        <p14:creationId xmlns:p14="http://schemas.microsoft.com/office/powerpoint/2010/main" val="1714288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8D36549-255B-DC8D-9B7C-3B6163C93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9D9D226-9691-D179-5F83-72C5F01B2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7000FAA-4193-BDFE-C0F5-1B30958E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Mulit</a:t>
            </a:r>
            <a:r>
              <a:rPr lang="en-US" noProof="0" dirty="0"/>
              <a:t> Target Tracking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0A3AC5CE-8CFA-0DF3-3BFD-7F28E1BE1A2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noProof="0" dirty="0" err="1">
                <a:sym typeface="Wingdings" panose="05000000000000000000" pitchFamily="2" charset="2"/>
              </a:rPr>
              <a:t>Mahalanobis</a:t>
            </a:r>
            <a:r>
              <a:rPr lang="en-US" noProof="0" dirty="0">
                <a:sym typeface="Wingdings" panose="05000000000000000000" pitchFamily="2" charset="2"/>
              </a:rPr>
              <a:t> distance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6898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BC4B1-188D-2C93-912A-0C1FF7DEF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794110C-30B2-EEB3-F055-CE4D36B9D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B1772E-A80C-3039-FBBF-0039A389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el 4">
            <a:extLst>
              <a:ext uri="{FF2B5EF4-FFF2-40B4-BE49-F238E27FC236}">
                <a16:creationId xmlns:a16="http://schemas.microsoft.com/office/drawing/2014/main" id="{EE9BC386-875E-647A-3916-ABC59B4FF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15" y="311353"/>
            <a:ext cx="11377084" cy="850040"/>
          </a:xfrm>
        </p:spPr>
        <p:txBody>
          <a:bodyPr/>
          <a:lstStyle/>
          <a:p>
            <a:r>
              <a:rPr lang="en-US" noProof="0" dirty="0"/>
              <a:t>State vector, measurement vector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State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sym typeface="Wingdings" panose="05000000000000000000" pitchFamily="2" charset="2"/>
                                </a:rPr>
                                <m:t>𝑦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  <a:sym typeface="Wingdings" panose="05000000000000000000" pitchFamily="2" charset="2"/>
                                    </a:rPr>
                                    <m:t>𝜃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e>
                                  <m:r>
                                    <a:rPr lang="en-US" b="0" i="1" noProof="0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Input vector:	</a:t>
                </a:r>
                <a14:m>
                  <m:oMath xmlns:m="http://schemas.openxmlformats.org/officeDocument/2006/math"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𝑢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=[ ]</m:t>
                    </m:r>
                  </m:oMath>
                </a14:m>
                <a:endParaRPr lang="en-US" b="0" noProof="0" dirty="0">
                  <a:sym typeface="Wingdings" panose="05000000000000000000" pitchFamily="2" charset="2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3317875" algn="l"/>
                  </a:tabLst>
                </a:pPr>
                <a:r>
                  <a:rPr lang="en-US" noProof="0" dirty="0">
                    <a:sym typeface="Wingdings" panose="05000000000000000000" pitchFamily="2" charset="2"/>
                  </a:rPr>
                  <a:t>Measurement vector: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𝑐𝑎𝑚𝑒𝑟𝑎</m:t>
                        </m:r>
                      </m:sub>
                    </m:sSub>
                    <m:r>
                      <a:rPr lang="en-US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en-US" noProof="0" dirty="0"/>
              </a:p>
              <a:p>
                <a:pPr>
                  <a:tabLst>
                    <a:tab pos="3317875" algn="l"/>
                  </a:tabLst>
                </a:pPr>
                <a:r>
                  <a:rPr lang="en-US" noProof="0" dirty="0"/>
                  <a:t>	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noProof="0" smtClean="0"/>
                      <m:t>	</m:t>
                    </m:r>
                    <m:sSub>
                      <m:sSubPr>
                        <m:ctrlPr>
                          <a:rPr lang="en-US" i="1" noProof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noProof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  <m:sub>
                        <m:r>
                          <a:rPr lang="en-US" i="1" noProof="0" smtClean="0">
                            <a:latin typeface="Cambria Math" panose="02040503050406030204" pitchFamily="18" charset="0"/>
                          </a:rPr>
                          <m:t>𝑙𝑖𝑑𝑎𝑟</m:t>
                        </m:r>
                      </m:sub>
                    </m:sSub>
                    <m:r>
                      <a:rPr lang="en-US" i="1" noProof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 noProof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noProof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noProof="0" dirty="0"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6" name="Inhaltsplatzhalter 5">
                <a:extLst>
                  <a:ext uri="{FF2B5EF4-FFF2-40B4-BE49-F238E27FC236}">
                    <a16:creationId xmlns:a16="http://schemas.microsoft.com/office/drawing/2014/main" id="{F622630B-3A7C-72F6-AD05-BC8C71C628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3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51627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36497C7-719D-99C9-2FE6-E0B804E67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Lukas Gerstlauer, Jakob Kurz  |  AS: PSU  |  T1 / Master ASE  |  26.06.2025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17937ABD-4C88-8D88-88A9-4232B7CD4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noProof="0" dirty="0"/>
              <a:t>|  </a:t>
            </a:r>
            <a:fld id="{E6B5151A-17C4-4431-8407-112C0160A8B6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BDB71D6C-F005-47EF-77BA-8DEF89ACA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Motion / Transition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/>
              </p:cNvSpPr>
              <p:nvPr>
                <p:ph idx="13"/>
              </p:nvPr>
            </p:nvSpPr>
            <p:spPr/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  <a:tabLst>
                    <a:tab pos="287338" algn="l"/>
                  </a:tabLst>
                </a:pPr>
                <a:r>
                  <a:rPr lang="en-US" noProof="0" dirty="0"/>
                  <a:t>System dynamics function</a:t>
                </a:r>
                <a14:m>
                  <m:oMath xmlns:m="http://schemas.openxmlformats.org/officeDocument/2006/math">
                    <m:r>
                      <a:rPr lang="en-US" b="0" i="0" noProof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noProof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noProof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noProof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i="1" noProof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noProof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i="1" noProof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i="1" noProof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0" i="1" noProof="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5" name="Inhaltsplatzhalter 4">
                <a:extLst>
                  <a:ext uri="{FF2B5EF4-FFF2-40B4-BE49-F238E27FC236}">
                    <a16:creationId xmlns:a16="http://schemas.microsoft.com/office/drawing/2014/main" id="{D14FE133-3F8F-D0B0-9DBC-5157BE1BF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3"/>
              </p:nvPr>
            </p:nvSpPr>
            <p:spPr>
              <a:blipFill>
                <a:blip r:embed="rId2"/>
                <a:stretch>
                  <a:fillRect l="-144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7636369"/>
      </p:ext>
    </p:extLst>
  </p:cSld>
  <p:clrMapOvr>
    <a:masterClrMapping/>
  </p:clrMapOvr>
</p:sld>
</file>

<file path=ppt/theme/theme1.xml><?xml version="1.0" encoding="utf-8"?>
<a:theme xmlns:a="http://schemas.openxmlformats.org/drawingml/2006/main" name="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3FF51532-DEED-4DC4-B3A0-61070993AEC6}"/>
    </a:ext>
  </a:extLst>
</a:theme>
</file>

<file path=ppt/theme/theme2.xml><?xml version="1.0" encoding="utf-8"?>
<a:theme xmlns:a="http://schemas.openxmlformats.org/drawingml/2006/main" name="1_PPT_HHN_16x9_DE_02">
  <a:themeElements>
    <a:clrScheme name="Hochschule Heilbronn PPT">
      <a:dk1>
        <a:sysClr val="windowText" lastClr="000000"/>
      </a:dk1>
      <a:lt1>
        <a:sysClr val="window" lastClr="FFFFFF"/>
      </a:lt1>
      <a:dk2>
        <a:srgbClr val="BCBCBC"/>
      </a:dk2>
      <a:lt2>
        <a:srgbClr val="747474"/>
      </a:lt2>
      <a:accent1>
        <a:srgbClr val="002896"/>
      </a:accent1>
      <a:accent2>
        <a:srgbClr val="667EC0"/>
      </a:accent2>
      <a:accent3>
        <a:srgbClr val="99A8D6"/>
      </a:accent3>
      <a:accent4>
        <a:srgbClr val="00727F"/>
      </a:accent4>
      <a:accent5>
        <a:srgbClr val="009BA6"/>
      </a:accent5>
      <a:accent6>
        <a:srgbClr val="7FCBD3"/>
      </a:accent6>
      <a:hlink>
        <a:srgbClr val="000000"/>
      </a:hlink>
      <a:folHlink>
        <a:srgbClr val="000000"/>
      </a:folHlink>
    </a:clrScheme>
    <a:fontScheme name="Hochschule Heilbron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custClrLst>
    <a:custClr name="0 | 40 | 150">
      <a:srgbClr val="002896"/>
    </a:custClr>
    <a:custClr name="0 | 159 | 213">
      <a:srgbClr val="009FD5"/>
    </a:custClr>
    <a:custClr name="0 | 114 |127">
      <a:srgbClr val="00727F"/>
    </a:custClr>
    <a:custClr name="255 | 158 | 0">
      <a:srgbClr val="FF9E00"/>
    </a:custClr>
    <a:custClr name="100 | 179 | 44">
      <a:srgbClr val="64B32C"/>
    </a:custClr>
    <a:custClr name="171 | 0 | 66">
      <a:srgbClr val="AB0042"/>
    </a:custClr>
    <a:custClr name="0 | 0 | 0">
      <a:srgbClr val="000000"/>
    </a:custClr>
    <a:custClr>
      <a:srgbClr val="FFFFFF"/>
    </a:custClr>
    <a:custClr name="255 | 255 | 255">
      <a:srgbClr val="FFFFFF"/>
    </a:custClr>
    <a:custClr name="255 | 255 | 255">
      <a:srgbClr val="FFFFFF"/>
    </a:custClr>
    <a:custClr name="102 | 126 | 192">
      <a:srgbClr val="667EC0"/>
    </a:custClr>
    <a:custClr name="96 | 198 | 239">
      <a:srgbClr val="60C6EF"/>
    </a:custClr>
    <a:custClr name="0 | 155 | 166">
      <a:srgbClr val="009BA6"/>
    </a:custClr>
    <a:custClr name="255 | 203 | 14">
      <a:srgbClr val="FFCB0E"/>
    </a:custClr>
    <a:custClr name="180 | 204 | 0">
      <a:srgbClr val="B4CC00"/>
    </a:custClr>
    <a:custClr name="220 | 55 | 105">
      <a:srgbClr val="DC3769"/>
    </a:custClr>
    <a:custClr name="116 | 116 | 116">
      <a:srgbClr val="747474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  <a:custClr name="153 | 168 | 214">
      <a:srgbClr val="99A8D6"/>
    </a:custClr>
    <a:custClr name="176 | 223 | 247">
      <a:srgbClr val="B0DFF7"/>
    </a:custClr>
    <a:custClr name="127 | 203 | 211">
      <a:srgbClr val="7FCBD3"/>
    </a:custClr>
    <a:custClr name="255 | 241 | 77">
      <a:srgbClr val="FFF14D"/>
    </a:custClr>
    <a:custClr name="234 | 228 | 72">
      <a:srgbClr val="EAE448"/>
    </a:custClr>
    <a:custClr name="235 | 142 | 178">
      <a:srgbClr val="EB8EB2"/>
    </a:custClr>
    <a:custClr name="188 | 188 | 188">
      <a:srgbClr val="BCBCBC"/>
    </a:custClr>
    <a:custClr name="255 | 255 | 255">
      <a:srgbClr val="FFFFFF"/>
    </a:custClr>
    <a:custClr name="255 | 255 | 255">
      <a:srgbClr val="FFFFFF"/>
    </a:custClr>
    <a:custClr name="255 | 255 | 255">
      <a:srgbClr val="FFFFFF"/>
    </a:custClr>
  </a:custClrLst>
  <a:extLst>
    <a:ext uri="{05A4C25C-085E-4340-85A3-A5531E510DB2}">
      <thm15:themeFamily xmlns:thm15="http://schemas.microsoft.com/office/thememl/2012/main" name="Präsentation8" id="{0F21E387-B582-4D2F-8A48-CC6B64B7AE4B}" vid="{D7A58EC6-61D0-460A-B578-B844656B215B}"/>
    </a:ext>
  </a:extLst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Konfliktmanagement</Template>
  <TotalTime>0</TotalTime>
  <Words>756</Words>
  <Application>Microsoft Office PowerPoint</Application>
  <PresentationFormat>Breitbild</PresentationFormat>
  <Paragraphs>103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Wingdings</vt:lpstr>
      <vt:lpstr>PPT_HHN_16x9_DE_02</vt:lpstr>
      <vt:lpstr>1_PPT_HHN_16x9_DE_02</vt:lpstr>
      <vt:lpstr>Automotive Systems – Perception and  situation understanding  Simulative Robot Detection with different sensors and Kalman-filter</vt:lpstr>
      <vt:lpstr>Problem description</vt:lpstr>
      <vt:lpstr>Boundary conditions</vt:lpstr>
      <vt:lpstr>Boundary conditions</vt:lpstr>
      <vt:lpstr>Visualization of room, Sensors and robots</vt:lpstr>
      <vt:lpstr>Chosen solution approach</vt:lpstr>
      <vt:lpstr>Mulit Target Tracking</vt:lpstr>
      <vt:lpstr>State vector, measurement vector</vt:lpstr>
      <vt:lpstr>Motion / Transition Model</vt:lpstr>
      <vt:lpstr>Measurement Model</vt:lpstr>
      <vt:lpstr>Jacobi-matrices</vt:lpstr>
      <vt:lpstr>Parameterization of the filter</vt:lpstr>
      <vt:lpstr>observability</vt:lpstr>
      <vt:lpstr>Structure of the implemented program</vt:lpstr>
      <vt:lpstr>performed experiments and results</vt:lpstr>
      <vt:lpstr>Literature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Verhandlungs- Konfliktmanagements-kompetenz</dc:title>
  <dc:creator>Lukas Kübler</dc:creator>
  <cp:lastModifiedBy>Gerstlauer, Lukas</cp:lastModifiedBy>
  <cp:revision>48</cp:revision>
  <dcterms:created xsi:type="dcterms:W3CDTF">2023-05-02T10:56:45Z</dcterms:created>
  <dcterms:modified xsi:type="dcterms:W3CDTF">2025-06-23T13:35:16Z</dcterms:modified>
</cp:coreProperties>
</file>