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60_663B4E5B.xml" ContentType="application/vnd.ms-powerpoint.comments+xml"/>
  <Override PartName="/ppt/comments/modernComment_164_8090A05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1" r:id="rId2"/>
  </p:sldMasterIdLst>
  <p:notesMasterIdLst>
    <p:notesMasterId r:id="rId16"/>
  </p:notesMasterIdLst>
  <p:sldIdLst>
    <p:sldId id="322" r:id="rId3"/>
    <p:sldId id="348" r:id="rId4"/>
    <p:sldId id="349" r:id="rId5"/>
    <p:sldId id="350" r:id="rId6"/>
    <p:sldId id="351" r:id="rId7"/>
    <p:sldId id="352" r:id="rId8"/>
    <p:sldId id="353" r:id="rId9"/>
    <p:sldId id="358" r:id="rId10"/>
    <p:sldId id="354" r:id="rId11"/>
    <p:sldId id="355" r:id="rId12"/>
    <p:sldId id="356" r:id="rId13"/>
    <p:sldId id="357" r:id="rId14"/>
    <p:sldId id="33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044E0B-3B3E-3653-2A53-0753185A978A}" name="Wladislaw Munk" initials="WM" userId="62c0385df6cc7aee" providerId="Windows Live"/>
  <p188:author id="{AF9063DE-45D8-1DEF-7B3E-47685D5F682D}" name="Gerstlauer, Lukas" initials="LG" userId="S::lgerstla@stud.hs-heilbronn.de::e65c13b1-8343-47bd-bbec-ba71b1b19b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  <a:srgbClr val="CFCFCF"/>
    <a:srgbClr val="C8F0BE"/>
    <a:srgbClr val="67AA6C"/>
    <a:srgbClr val="68A878"/>
    <a:srgbClr val="6489F0"/>
    <a:srgbClr val="5E82E9"/>
    <a:srgbClr val="213D8A"/>
    <a:srgbClr val="A3B8F0"/>
    <a:srgbClr val="E8C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94673" autoAdjust="0"/>
  </p:normalViewPr>
  <p:slideViewPr>
    <p:cSldViewPr snapToGrid="0" showGuides="1">
      <p:cViewPr>
        <p:scale>
          <a:sx n="53" d="100"/>
          <a:sy n="53" d="100"/>
        </p:scale>
        <p:origin x="189" y="870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modernComment_160_663B4E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F19D18-460B-424F-8289-1B5CDA9AC641}" authorId="{AF9063DE-45D8-1DEF-7B3E-47685D5F682D}" created="2025-06-20T16:24:38.7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5162715" sldId="352"/>
      <ac:spMk id="6" creationId="{F622630B-3A7C-72F6-AD05-BC8C71C628F9}"/>
    </ac:deMkLst>
    <p188:txBody>
      <a:bodyPr/>
      <a:lstStyle/>
      <a:p>
        <a:r>
          <a:rPr lang="de-DE"/>
          <a:t>Alles überprüfen</a:t>
        </a:r>
      </a:p>
    </p188:txBody>
  </p188:cm>
</p188:cmLst>
</file>

<file path=ppt/comments/modernComment_164_8090A0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8D703B-4223-4ED4-9E3D-FCD9CF1F02D5}" authorId="{AF9063DE-45D8-1DEF-7B3E-47685D5F682D}" created="2025-06-20T16:36:06.4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6961879" sldId="356"/>
      <ac:spMk id="6" creationId="{CF6C4AED-00AA-D159-5D1D-2F4DCD7C9211}"/>
    </ac:deMkLst>
    <p188:txBody>
      <a:bodyPr/>
      <a:lstStyle/>
      <a:p>
        <a:r>
          <a:rPr lang="de-DE"/>
          <a:t>Node graph einfügen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0" y="2299251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0" y="4197227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72" y="305319"/>
            <a:ext cx="1575317" cy="531959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" y="2453491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DACD71-9B48-F3CB-FE95-7E52772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08172" y="971145"/>
            <a:ext cx="1620000" cy="31771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1530671"/>
            <a:ext cx="11377084" cy="48983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446088" indent="0">
              <a:defRPr sz="2200"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6A432D2-0FCF-02A6-5B60-1279D6948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8905" y="750031"/>
            <a:ext cx="1370101" cy="26870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 Gerstlauer  |  MP: MA2  |  T1 / Master ASE  |  25.06.2025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06399" y="468028"/>
            <a:ext cx="11377084" cy="863600"/>
          </a:xfrm>
        </p:spPr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>
            <a:cxnSpLocks/>
          </p:cNvCxnSpPr>
          <p:nvPr/>
        </p:nvCxnSpPr>
        <p:spPr>
          <a:xfrm>
            <a:off x="405315" y="1118250"/>
            <a:ext cx="82657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2652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 dirty="0"/>
              <a:t>Lukas Gerstlauer  |  MP: MA2  |  T1 / Master ASE  |  25.06.2025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469" y="185407"/>
            <a:ext cx="1232609" cy="4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4_8090A05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60_663B4E5B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563B-9B96-C4BF-68A9-702FB946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80" y="2393841"/>
            <a:ext cx="11056403" cy="2373647"/>
          </a:xfrm>
        </p:spPr>
        <p:txBody>
          <a:bodyPr/>
          <a:lstStyle/>
          <a:p>
            <a:r>
              <a:rPr lang="de-DE" sz="2800" dirty="0"/>
              <a:t>Automotive Systems – </a:t>
            </a:r>
            <a:r>
              <a:rPr lang="de-DE" sz="2800" dirty="0" err="1"/>
              <a:t>Perception</a:t>
            </a:r>
            <a:r>
              <a:rPr lang="de-DE" sz="2800" dirty="0"/>
              <a:t> and </a:t>
            </a:r>
            <a:r>
              <a:rPr lang="de-DE" sz="2800" dirty="0" err="1"/>
              <a:t>situaltion</a:t>
            </a:r>
            <a:r>
              <a:rPr lang="de-DE" sz="2800" dirty="0"/>
              <a:t> </a:t>
            </a:r>
            <a:r>
              <a:rPr lang="de-DE" sz="2800" dirty="0" err="1"/>
              <a:t>understanding</a:t>
            </a:r>
            <a:br>
              <a:rPr lang="de-DE" sz="2800" dirty="0"/>
            </a:br>
            <a:br>
              <a:rPr lang="de-DE" sz="2800" dirty="0"/>
            </a:br>
            <a:r>
              <a:rPr lang="de-DE" sz="2400" dirty="0"/>
              <a:t>Simulative Robot </a:t>
            </a:r>
            <a:r>
              <a:rPr lang="de-DE" sz="2400" dirty="0" err="1"/>
              <a:t>Detection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different </a:t>
            </a:r>
            <a:r>
              <a:rPr lang="de-DE" sz="2400" dirty="0" err="1"/>
              <a:t>sensors</a:t>
            </a:r>
            <a:r>
              <a:rPr lang="de-DE" sz="2400" dirty="0"/>
              <a:t> and Kalman-filter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62A2D-EC2B-9323-E294-7DD2925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CEF79A2-6870-B661-2C93-9F0ECC7C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080" y="4454731"/>
            <a:ext cx="11056403" cy="752278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1800" dirty="0"/>
              <a:t>Lukas Gerstlauer, Jakob Kurz  |   T1 / Master ASE  |  26.06.2025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93A0795-8240-EF29-BDD1-DAA4A634195D}"/>
              </a:ext>
            </a:extLst>
          </p:cNvPr>
          <p:cNvSpPr txBox="1">
            <a:spLocks/>
          </p:cNvSpPr>
          <p:nvPr/>
        </p:nvSpPr>
        <p:spPr>
          <a:xfrm>
            <a:off x="727079" y="5113105"/>
            <a:ext cx="11056403" cy="11989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 spc="8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0" dirty="0"/>
              <a:t>Prof. Dr.-Ing. Raoul Zöllner</a:t>
            </a:r>
          </a:p>
          <a:p>
            <a:r>
              <a:rPr lang="de-DE" sz="1600" b="0" dirty="0"/>
              <a:t>Johannes Buyer, M. Eng.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16956B-EC48-0824-3725-51A94E04E2E8}"/>
              </a:ext>
            </a:extLst>
          </p:cNvPr>
          <p:cNvSpPr txBox="1"/>
          <p:nvPr/>
        </p:nvSpPr>
        <p:spPr>
          <a:xfrm>
            <a:off x="651877" y="6354345"/>
            <a:ext cx="13016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6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lgerstla@stud.hs-heilbronn.de, jkurz1@stud.hs-heilbronn.de</a:t>
            </a:r>
          </a:p>
        </p:txBody>
      </p:sp>
    </p:spTree>
    <p:extLst>
      <p:ext uri="{BB962C8B-B14F-4D97-AF65-F5344CB8AC3E}">
        <p14:creationId xmlns:p14="http://schemas.microsoft.com/office/powerpoint/2010/main" val="325988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982F-FF0B-1762-D7B9-68C5DF727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F10D23-C538-E564-73FB-23C513FB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C7E8A2-607B-400B-4FEC-0B99B627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DE2013-770E-EA26-852A-F6EE8D91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0C98C697-A971-98B0-0DED-23952BF45B9E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process </a:t>
                </a:r>
                <a:r>
                  <a:rPr lang="de-DE" dirty="0" err="1"/>
                  <a:t>noise</a:t>
                </a:r>
                <a:r>
                  <a:rPr lang="de-DE" dirty="0"/>
                  <a:t> </a:t>
                </a:r>
                <a:r>
                  <a:rPr lang="de-DE" dirty="0" err="1"/>
                  <a:t>covariance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dirty="0" err="1"/>
                  <a:t>measurement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r>
                  <a:rPr lang="de-DE" dirty="0"/>
                  <a:t> </a:t>
                </a:r>
                <a:r>
                  <a:rPr lang="de-DE" dirty="0" err="1"/>
                  <a:t>covariance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camera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b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𝑙𝑖𝑑𝑎𝑟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0C98C697-A971-98B0-0DED-23952BF45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42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2AECF-AA03-BAB7-EEC2-C5EFEA8A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54D1-EB48-71E0-0853-5B829DA8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F40031-3E55-C53B-E75F-346A8D39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CA1B0A-ECA3-F045-38E8-D025FC11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C4AED-00AA-D159-5D1D-2F4DCD7C92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Implementation in ROS2 Nodes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RobotControllerNode</a:t>
            </a:r>
            <a:r>
              <a:rPr lang="en-US" dirty="0">
                <a:sym typeface="Wingdings" panose="05000000000000000000" pitchFamily="2" charset="2"/>
              </a:rPr>
              <a:t>  Simulation of </a:t>
            </a:r>
            <a:r>
              <a:rPr lang="en-US" dirty="0" err="1">
                <a:sym typeface="Wingdings" panose="05000000000000000000" pitchFamily="2" charset="2"/>
              </a:rPr>
              <a:t>roboter</a:t>
            </a:r>
            <a:r>
              <a:rPr lang="en-US" dirty="0">
                <a:sym typeface="Wingdings" panose="05000000000000000000" pitchFamily="2" charset="2"/>
              </a:rPr>
              <a:t> movement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*</a:t>
            </a:r>
            <a:r>
              <a:rPr lang="en-US" dirty="0" err="1">
                <a:sym typeface="Wingdings" panose="05000000000000000000" pitchFamily="2" charset="2"/>
              </a:rPr>
              <a:t>DetectionNode</a:t>
            </a:r>
            <a:r>
              <a:rPr lang="en-US" dirty="0">
                <a:sym typeface="Wingdings" panose="05000000000000000000" pitchFamily="2" charset="2"/>
              </a:rPr>
              <a:t>  Simulation of detection with added noise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ekfNode</a:t>
            </a:r>
            <a:r>
              <a:rPr lang="en-US" dirty="0">
                <a:sym typeface="Wingdings" panose="05000000000000000000" pitchFamily="2" charset="2"/>
              </a:rPr>
              <a:t>  extended Kalman-Filter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visualizationNode</a:t>
            </a:r>
            <a:r>
              <a:rPr lang="en-US" dirty="0">
                <a:sym typeface="Wingdings" panose="05000000000000000000" pitchFamily="2" charset="2"/>
              </a:rPr>
              <a:t>  Visualization of room, </a:t>
            </a:r>
            <a:r>
              <a:rPr lang="en-US" dirty="0" err="1">
                <a:sym typeface="Wingdings" panose="05000000000000000000" pitchFamily="2" charset="2"/>
              </a:rPr>
              <a:t>roboters</a:t>
            </a:r>
            <a:r>
              <a:rPr lang="en-US" dirty="0">
                <a:sym typeface="Wingdings" panose="05000000000000000000" pitchFamily="2" charset="2"/>
              </a:rPr>
              <a:t>, sensors, covariance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69618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241FA-A78C-F008-2890-8DE5DB6A3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C1EA15-7C18-C2D0-EB93-72C81EFA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40A300-D036-379D-2ABF-90249953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CD16B5-4038-42DE-32FE-DE41669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 and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191C7E-BBB1-931C-0EF7-2127D732AC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755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563B-9B96-C4BF-68A9-702FB9466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dirty="0" err="1"/>
              <a:t>Thank</a:t>
            </a:r>
            <a:r>
              <a:rPr lang="de-DE" sz="4000" dirty="0"/>
              <a:t> </a:t>
            </a:r>
            <a:r>
              <a:rPr lang="de-DE" sz="4000" dirty="0" err="1"/>
              <a:t>you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r>
              <a:rPr lang="de-DE" sz="4000" dirty="0" err="1"/>
              <a:t>your</a:t>
            </a:r>
            <a:r>
              <a:rPr lang="de-DE" sz="4000" dirty="0"/>
              <a:t> </a:t>
            </a:r>
            <a:r>
              <a:rPr lang="de-DE" sz="4000" dirty="0" err="1"/>
              <a:t>attention</a:t>
            </a:r>
            <a:endParaRPr lang="de-DE" sz="4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62A2D-EC2B-9323-E294-7DD2925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6A46EF0-B84A-1F54-05FA-7A3CDC66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079" y="4012670"/>
            <a:ext cx="11056403" cy="752278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1800" dirty="0"/>
              <a:t>Lukas Gerstlauer, Jakob Kurz |  T1 / Master ASE  |  26.06.2025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5816B5-F419-7BD2-4BA2-89DB47A1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CCF07-7017-DA3A-FA67-B3742581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BEA64EF-FE9B-7F0A-4A5F-4AF8BEB4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BAEA3-249E-CAB2-EFF3-70A213CA6F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Observation </a:t>
            </a:r>
            <a:r>
              <a:rPr lang="de-DE" dirty="0" err="1"/>
              <a:t>of</a:t>
            </a:r>
            <a:r>
              <a:rPr lang="de-DE" dirty="0"/>
              <a:t> Robots in a </a:t>
            </a:r>
            <a:r>
              <a:rPr lang="de-DE" dirty="0" err="1"/>
              <a:t>room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Cameras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limited Field </a:t>
            </a:r>
            <a:r>
              <a:rPr lang="de-DE" dirty="0" err="1"/>
              <a:t>of</a:t>
            </a:r>
            <a:r>
              <a:rPr lang="de-DE" dirty="0"/>
              <a:t>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Lidar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angular </a:t>
            </a:r>
            <a:r>
              <a:rPr lang="de-DE" dirty="0" err="1"/>
              <a:t>resolution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measurable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robots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1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C573-EE9C-8932-E12B-00EEDF791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C88E1D-D725-0C40-4590-EA131E86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9EE2FB-F007-9032-B38B-4F4A7F24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0A8821-4699-FE54-89A6-E9E46F52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de-DE" dirty="0"/>
              <a:t>Boundary </a:t>
            </a:r>
            <a:r>
              <a:rPr lang="de-DE" dirty="0" err="1"/>
              <a:t>conditions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A45F28-CAE8-C70A-0ED0-ABCC9802C6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Room Size 2D = [40 m, 30 m]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Cameras</a:t>
            </a:r>
            <a:endParaRPr lang="de-DE" dirty="0"/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Located in the upper two corners of the room</a:t>
            </a:r>
            <a:endParaRPr lang="de-DE" dirty="0"/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FOV </a:t>
            </a:r>
            <a:r>
              <a:rPr lang="de-DE" dirty="0" err="1"/>
              <a:t>of</a:t>
            </a:r>
            <a:r>
              <a:rPr lang="de-DE" dirty="0"/>
              <a:t> 40.0 </a:t>
            </a:r>
            <a:r>
              <a:rPr lang="de-DE" dirty="0" err="1"/>
              <a:t>degrees</a:t>
            </a:r>
            <a:endParaRPr lang="de-DE" dirty="0"/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Measures position in x and y 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Normally distributed uncertainty with sigma of 0.2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Lidar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Angular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 </a:t>
            </a:r>
            <a:r>
              <a:rPr lang="de-DE" dirty="0" err="1"/>
              <a:t>degrees</a:t>
            </a:r>
            <a:endParaRPr lang="de-DE" dirty="0"/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and angle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hitten</a:t>
            </a:r>
            <a:r>
              <a:rPr lang="de-DE" dirty="0"/>
              <a:t> beam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uncertancy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sigma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0.2, angular </a:t>
            </a:r>
            <a:r>
              <a:rPr lang="de-DE" dirty="0" err="1"/>
              <a:t>sigma</a:t>
            </a:r>
            <a:r>
              <a:rPr lang="de-DE" dirty="0"/>
              <a:t> 0.1</a:t>
            </a:r>
          </a:p>
        </p:txBody>
      </p:sp>
    </p:spTree>
    <p:extLst>
      <p:ext uri="{BB962C8B-B14F-4D97-AF65-F5344CB8AC3E}">
        <p14:creationId xmlns:p14="http://schemas.microsoft.com/office/powerpoint/2010/main" val="422937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2E47C-80A8-7788-96BD-180D36DE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E3E002-0F2D-B131-711B-16C0CF2A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ED830A-2406-4A54-53C9-8F08DBF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0855606-0B8E-0BB7-251E-51856B0C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de-DE" dirty="0"/>
              <a:t>Boundary </a:t>
            </a:r>
            <a:r>
              <a:rPr lang="de-DE" dirty="0" err="1"/>
              <a:t>conditions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8BCE6AF-AF96-A33C-7048-91476EA550A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Robots</a:t>
                </a:r>
              </a:p>
              <a:p>
                <a:pPr marL="630903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de-DE" dirty="0"/>
                  <a:t>differential </a:t>
                </a:r>
                <a:r>
                  <a:rPr lang="de-DE" dirty="0" err="1"/>
                  <a:t>drive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ym typeface="Wingdings" panose="05000000000000000000" pitchFamily="2" charset="2"/>
                  </a:rPr>
                  <a:t>direction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velocity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orientation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robot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630903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de-DE" dirty="0" err="1">
                    <a:sym typeface="Wingdings" panose="05000000000000000000" pitchFamily="2" charset="2"/>
                  </a:rPr>
                  <a:t>One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step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every</a:t>
                </a:r>
                <a:r>
                  <a:rPr lang="de-DE" dirty="0">
                    <a:sym typeface="Wingdings" panose="05000000000000000000" pitchFamily="2" charset="2"/>
                  </a:rPr>
                  <a:t> 100 </a:t>
                </a:r>
                <a:r>
                  <a:rPr lang="de-DE" dirty="0" err="1">
                    <a:sym typeface="Wingdings" panose="05000000000000000000" pitchFamily="2" charset="2"/>
                  </a:rPr>
                  <a:t>ms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898525" lvl="2" indent="-342900" defTabSz="898525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0.3 m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movement</a:t>
                </a: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per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step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898525" lvl="2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Change of direction randomly between -0.2 and 0.2 per step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740440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dirty="0">
                    <a:sym typeface="Wingdings" panose="05000000000000000000" pitchFamily="2" charset="2"/>
                  </a:rPr>
                  <a:t>Every three seconds change of direction randomly between 0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2⋅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740440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dirty="0">
                    <a:sym typeface="Wingdings" panose="05000000000000000000" pitchFamily="2" charset="2"/>
                  </a:rPr>
                  <a:t>Reflection from the walls </a:t>
                </a: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8BCE6AF-AF96-A33C-7048-91476EA5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 t="-16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DEFAF-5D1C-281F-F77D-CABB602F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91947-0868-1803-17E9-E93A95EA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 Gerstlauer  |  MP: MA2  |  T1 / Master ASE  |  27.11.2024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CEB60-F606-A160-2F8B-F7F27E11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99AB358-87C1-0903-8B90-CED0344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de-DE" dirty="0" err="1"/>
              <a:t>Choosen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9B1C98C-0688-C815-D591-9997A66C93FE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Extended Kalman-Filer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ym typeface="Wingdings" panose="05000000000000000000" pitchFamily="2" charset="2"/>
                  </a:rPr>
                  <a:t>Mahalanobis</a:t>
                </a:r>
                <a:r>
                  <a:rPr lang="en-US" dirty="0">
                    <a:sym typeface="Wingdings" panose="05000000000000000000" pitchFamily="2" charset="2"/>
                  </a:rPr>
                  <a:t> distance-based data association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>
                    <a:sym typeface="Wingdings" panose="05000000000000000000" pitchFamily="2" charset="2"/>
                  </a:rPr>
                  <a:t>Prediction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𝑭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𝑭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US" dirty="0">
                    <a:sym typeface="Wingdings" panose="05000000000000000000" pitchFamily="2" charset="2"/>
                  </a:rPr>
                  <a:t>Measurement Update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𝑲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𝑲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𝑰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9B1C98C-0688-C815-D591-9997A66C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 t="-16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5E045CB4-8297-0D61-1442-37321BDA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80" y="2887354"/>
            <a:ext cx="5488940" cy="36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C4B1-188D-2C93-912A-0C1FF7DE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94110C-30B2-EEB3-F055-CE4D36B9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B1772E-A80C-3039-FBBF-0039A389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E9BC386-875E-647A-3916-ABC59B4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vector</a:t>
            </a:r>
            <a:r>
              <a:rPr lang="de-DE" dirty="0"/>
              <a:t>,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F622630B-3A7C-72F6-AD05-BC8C71C628F9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State vector: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Measurement vector: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F622630B-3A7C-72F6-AD05-BC8C71C62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1627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36497C7-719D-99C9-2FE6-E0B804E6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937ABD-4C88-8D88-88A9-4232B7C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B71D6C-F005-47EF-77BA-8DEF89AC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Motion / Transition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14FE133-3F8F-D0B0-9DBC-5157BE1BFA58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14FE133-3F8F-D0B0-9DBC-5157BE1BF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3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79282B2-7DD0-5FE0-D5E3-808E39A4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C235FA-DEA9-6D88-8BF2-96D32DA8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DF19C-2727-3F63-3AA5-6640935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Measurement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B2306F7-F43B-7B0E-1825-CC49838501EA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de-DE" dirty="0"/>
                  <a:t>mit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B2306F7-F43B-7B0E-1825-CC4983850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65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C0C1B-7C7E-8D55-2DEF-33651D341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01C7A2-C442-D9D2-75C2-DB26870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  |  MP: MA2  |  T1 / Master ASE  |  27.11.2024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4065AA-2450-BCB7-497F-88CE8319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4EA35FB-AD2A-A225-6134-B68CFD1E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Jacobi-Matrix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C129A6C8-E153-A5DB-0A3F-DD8A67B7562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Jacobi </a:t>
                </a:r>
                <a:r>
                  <a:rPr lang="de-DE" dirty="0" err="1"/>
                  <a:t>matrix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Measurement </a:t>
                </a:r>
                <a:r>
                  <a:rPr lang="de-DE" dirty="0" err="1"/>
                  <a:t>marix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C129A6C8-E153-A5DB-0A3F-DD8A67B75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897186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Konfliktmanagement</Template>
  <TotalTime>0</TotalTime>
  <Words>593</Words>
  <Application>Microsoft Office PowerPoint</Application>
  <PresentationFormat>Breitbild</PresentationFormat>
  <Paragraphs>94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PPT_HHN_16x9_DE_02</vt:lpstr>
      <vt:lpstr>1_PPT_HHN_16x9_DE_02</vt:lpstr>
      <vt:lpstr>Automotive Systems – Perception and situaltion understanding  Simulative Robot Detection with different sensors and Kalman-filter</vt:lpstr>
      <vt:lpstr>Problem description</vt:lpstr>
      <vt:lpstr>Boundary conditions</vt:lpstr>
      <vt:lpstr>Boundary conditions</vt:lpstr>
      <vt:lpstr>Choosen solution approach</vt:lpstr>
      <vt:lpstr>State vector, measurement vector</vt:lpstr>
      <vt:lpstr>Motion / Transition Model</vt:lpstr>
      <vt:lpstr>Measurement Model</vt:lpstr>
      <vt:lpstr>Jacobi-Matrix</vt:lpstr>
      <vt:lpstr>Parameterization of the filter</vt:lpstr>
      <vt:lpstr>Structure of the implemented program</vt:lpstr>
      <vt:lpstr>performed experiments and results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Verhandlungs- Konfliktmanagements-kompetenz</dc:title>
  <dc:creator>Lukas Kübler</dc:creator>
  <cp:lastModifiedBy>Gerstlauer, Lukas</cp:lastModifiedBy>
  <cp:revision>41</cp:revision>
  <dcterms:created xsi:type="dcterms:W3CDTF">2023-05-02T10:56:45Z</dcterms:created>
  <dcterms:modified xsi:type="dcterms:W3CDTF">2025-06-20T17:30:53Z</dcterms:modified>
</cp:coreProperties>
</file>