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Lilita One" charset="1" panose="02000000000000000000"/>
      <p:regular r:id="rId26"/>
    </p:embeddedFont>
    <p:embeddedFont>
      <p:font typeface="Childos Arabic Light" charset="1" panose="00000400000000000000"/>
      <p:regular r:id="rId27"/>
    </p:embeddedFont>
    <p:embeddedFont>
      <p:font typeface="Childos Arabic" charset="1" panose="00000500000000000000"/>
      <p:regular r:id="rId28"/>
    </p:embeddedFont>
    <p:embeddedFont>
      <p:font typeface="Childos Arabic Bold" charset="1" panose="000008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gif" Type="http://schemas.openxmlformats.org/officeDocument/2006/relationships/image"/><Relationship Id="rId19" Target="../media/image18.gif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0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1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2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3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4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5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6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7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15" Target="../media/image58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gif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gif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8.gif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gif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88137">
            <a:off x="14746687" y="4439634"/>
            <a:ext cx="3687871" cy="5145577"/>
          </a:xfrm>
          <a:custGeom>
            <a:avLst/>
            <a:gdLst/>
            <a:ahLst/>
            <a:cxnLst/>
            <a:rect r="r" b="b" t="t" l="l"/>
            <a:pathLst>
              <a:path h="5145577" w="3687871">
                <a:moveTo>
                  <a:pt x="0" y="0"/>
                </a:moveTo>
                <a:lnTo>
                  <a:pt x="3687871" y="0"/>
                </a:lnTo>
                <a:lnTo>
                  <a:pt x="3687871" y="5145577"/>
                </a:lnTo>
                <a:lnTo>
                  <a:pt x="0" y="5145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86115" y="1882046"/>
            <a:ext cx="3308369" cy="3426747"/>
          </a:xfrm>
          <a:custGeom>
            <a:avLst/>
            <a:gdLst/>
            <a:ahLst/>
            <a:cxnLst/>
            <a:rect r="r" b="b" t="t" l="l"/>
            <a:pathLst>
              <a:path h="3426747" w="3308369">
                <a:moveTo>
                  <a:pt x="0" y="0"/>
                </a:moveTo>
                <a:lnTo>
                  <a:pt x="3308369" y="0"/>
                </a:lnTo>
                <a:lnTo>
                  <a:pt x="3308369" y="3426748"/>
                </a:lnTo>
                <a:lnTo>
                  <a:pt x="0" y="3426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34148">
            <a:off x="14936768" y="-714084"/>
            <a:ext cx="3925438" cy="4015793"/>
          </a:xfrm>
          <a:custGeom>
            <a:avLst/>
            <a:gdLst/>
            <a:ahLst/>
            <a:cxnLst/>
            <a:rect r="r" b="b" t="t" l="l"/>
            <a:pathLst>
              <a:path h="4015793" w="3925438">
                <a:moveTo>
                  <a:pt x="0" y="0"/>
                </a:moveTo>
                <a:lnTo>
                  <a:pt x="3925437" y="0"/>
                </a:lnTo>
                <a:lnTo>
                  <a:pt x="3925437" y="4015793"/>
                </a:lnTo>
                <a:lnTo>
                  <a:pt x="0" y="4015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51337" y="44577"/>
            <a:ext cx="2764559" cy="2498471"/>
          </a:xfrm>
          <a:custGeom>
            <a:avLst/>
            <a:gdLst/>
            <a:ahLst/>
            <a:cxnLst/>
            <a:rect r="r" b="b" t="t" l="l"/>
            <a:pathLst>
              <a:path h="2498471" w="2764559">
                <a:moveTo>
                  <a:pt x="0" y="0"/>
                </a:moveTo>
                <a:lnTo>
                  <a:pt x="2764560" y="0"/>
                </a:lnTo>
                <a:lnTo>
                  <a:pt x="2764560" y="2498471"/>
                </a:lnTo>
                <a:lnTo>
                  <a:pt x="0" y="2498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6855">
            <a:off x="8510205" y="6284845"/>
            <a:ext cx="1850109" cy="2772643"/>
          </a:xfrm>
          <a:custGeom>
            <a:avLst/>
            <a:gdLst/>
            <a:ahLst/>
            <a:cxnLst/>
            <a:rect r="r" b="b" t="t" l="l"/>
            <a:pathLst>
              <a:path h="2772643" w="1850109">
                <a:moveTo>
                  <a:pt x="0" y="0"/>
                </a:moveTo>
                <a:lnTo>
                  <a:pt x="1850109" y="0"/>
                </a:lnTo>
                <a:lnTo>
                  <a:pt x="1850109" y="2772644"/>
                </a:lnTo>
                <a:lnTo>
                  <a:pt x="0" y="2772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324513">
            <a:off x="182855" y="5506873"/>
            <a:ext cx="1691690" cy="3011099"/>
          </a:xfrm>
          <a:custGeom>
            <a:avLst/>
            <a:gdLst/>
            <a:ahLst/>
            <a:cxnLst/>
            <a:rect r="r" b="b" t="t" l="l"/>
            <a:pathLst>
              <a:path h="3011099" w="1691690">
                <a:moveTo>
                  <a:pt x="0" y="0"/>
                </a:moveTo>
                <a:lnTo>
                  <a:pt x="1691690" y="0"/>
                </a:lnTo>
                <a:lnTo>
                  <a:pt x="1691690" y="3011099"/>
                </a:lnTo>
                <a:lnTo>
                  <a:pt x="0" y="30110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290614">
            <a:off x="2092824" y="4072389"/>
            <a:ext cx="1888403" cy="2649546"/>
          </a:xfrm>
          <a:custGeom>
            <a:avLst/>
            <a:gdLst/>
            <a:ahLst/>
            <a:cxnLst/>
            <a:rect r="r" b="b" t="t" l="l"/>
            <a:pathLst>
              <a:path h="2649546" w="1888403">
                <a:moveTo>
                  <a:pt x="0" y="0"/>
                </a:moveTo>
                <a:lnTo>
                  <a:pt x="1888404" y="0"/>
                </a:lnTo>
                <a:lnTo>
                  <a:pt x="1888404" y="2649545"/>
                </a:lnTo>
                <a:lnTo>
                  <a:pt x="0" y="26495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5992" y="8318900"/>
            <a:ext cx="18959983" cy="2179954"/>
            <a:chOff x="0" y="0"/>
            <a:chExt cx="25279977" cy="290660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980033"/>
              <a:ext cx="25279977" cy="926572"/>
              <a:chOff x="0" y="0"/>
              <a:chExt cx="4993576" cy="18302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993576" cy="183027"/>
              </a:xfrm>
              <a:custGeom>
                <a:avLst/>
                <a:gdLst/>
                <a:ahLst/>
                <a:cxnLst/>
                <a:rect r="r" b="b" t="t" l="l"/>
                <a:pathLst>
                  <a:path h="183027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183027"/>
                    </a:lnTo>
                    <a:lnTo>
                      <a:pt x="0" y="1830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4993576" cy="2401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32419" y="3325158"/>
            <a:ext cx="6766785" cy="2012211"/>
            <a:chOff x="0" y="0"/>
            <a:chExt cx="1848860" cy="54978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48860" cy="549788"/>
            </a:xfrm>
            <a:custGeom>
              <a:avLst/>
              <a:gdLst/>
              <a:ahLst/>
              <a:cxnLst/>
              <a:rect r="r" b="b" t="t" l="l"/>
              <a:pathLst>
                <a:path h="549788" w="1848860">
                  <a:moveTo>
                    <a:pt x="58349" y="0"/>
                  </a:moveTo>
                  <a:lnTo>
                    <a:pt x="1790511" y="0"/>
                  </a:lnTo>
                  <a:cubicBezTo>
                    <a:pt x="1822736" y="0"/>
                    <a:pt x="1848860" y="26124"/>
                    <a:pt x="1848860" y="58349"/>
                  </a:cubicBezTo>
                  <a:lnTo>
                    <a:pt x="1848860" y="491439"/>
                  </a:lnTo>
                  <a:cubicBezTo>
                    <a:pt x="1848860" y="523664"/>
                    <a:pt x="1822736" y="549788"/>
                    <a:pt x="1790511" y="549788"/>
                  </a:cubicBezTo>
                  <a:lnTo>
                    <a:pt x="58349" y="549788"/>
                  </a:lnTo>
                  <a:cubicBezTo>
                    <a:pt x="26124" y="549788"/>
                    <a:pt x="0" y="523664"/>
                    <a:pt x="0" y="491439"/>
                  </a:cubicBezTo>
                  <a:lnTo>
                    <a:pt x="0" y="58349"/>
                  </a:lnTo>
                  <a:cubicBezTo>
                    <a:pt x="0" y="26124"/>
                    <a:pt x="26124" y="0"/>
                    <a:pt x="58349" y="0"/>
                  </a:cubicBezTo>
                  <a:close/>
                </a:path>
              </a:pathLst>
            </a:custGeom>
            <a:solidFill>
              <a:srgbClr val="FAC51E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85725"/>
              <a:ext cx="1848860" cy="464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109"/>
                </a:lnSpc>
                <a:spcBef>
                  <a:spcPct val="0"/>
                </a:spcBef>
              </a:pPr>
              <a:r>
                <a:rPr lang="en-US" sz="10099" strike="noStrike" u="none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La tiendita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-227125">
            <a:off x="15077328" y="2561995"/>
            <a:ext cx="2544854" cy="882704"/>
            <a:chOff x="0" y="0"/>
            <a:chExt cx="695320" cy="24117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5320" cy="241177"/>
            </a:xfrm>
            <a:custGeom>
              <a:avLst/>
              <a:gdLst/>
              <a:ahLst/>
              <a:cxnLst/>
              <a:rect r="r" b="b" t="t" l="l"/>
              <a:pathLst>
                <a:path h="241177" w="695320">
                  <a:moveTo>
                    <a:pt x="120589" y="0"/>
                  </a:moveTo>
                  <a:lnTo>
                    <a:pt x="574731" y="0"/>
                  </a:lnTo>
                  <a:cubicBezTo>
                    <a:pt x="641330" y="0"/>
                    <a:pt x="695320" y="53989"/>
                    <a:pt x="695320" y="120589"/>
                  </a:cubicBezTo>
                  <a:lnTo>
                    <a:pt x="695320" y="120589"/>
                  </a:lnTo>
                  <a:cubicBezTo>
                    <a:pt x="695320" y="187188"/>
                    <a:pt x="641330" y="241177"/>
                    <a:pt x="574731" y="241177"/>
                  </a:cubicBezTo>
                  <a:lnTo>
                    <a:pt x="120589" y="241177"/>
                  </a:lnTo>
                  <a:cubicBezTo>
                    <a:pt x="53989" y="241177"/>
                    <a:pt x="0" y="187188"/>
                    <a:pt x="0" y="120589"/>
                  </a:cubicBezTo>
                  <a:lnTo>
                    <a:pt x="0" y="120589"/>
                  </a:lnTo>
                  <a:cubicBezTo>
                    <a:pt x="0" y="53989"/>
                    <a:pt x="53989" y="0"/>
                    <a:pt x="120589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695320" cy="222127"/>
            </a:xfrm>
            <a:prstGeom prst="rect">
              <a:avLst/>
            </a:prstGeom>
          </p:spPr>
          <p:txBody>
            <a:bodyPr anchor="ctr" rtlCol="false" tIns="48968" lIns="48968" bIns="48968" rIns="48968"/>
            <a:lstStyle/>
            <a:p>
              <a:pPr algn="ctr" marL="0" indent="0" lvl="0">
                <a:lnSpc>
                  <a:spcPts val="44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DON PEPE</a:t>
              </a:r>
            </a:p>
          </p:txBody>
        </p: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8164904" y="1558925"/>
            <a:ext cx="2165441" cy="2608965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1189755" y="6090882"/>
            <a:ext cx="966160" cy="951668"/>
          </a:xfrm>
          <a:prstGeom prst="rect">
            <a:avLst/>
          </a:prstGeom>
        </p:spPr>
      </p:pic>
      <p:sp>
        <p:nvSpPr>
          <p:cNvPr name="Freeform 23" id="23"/>
          <p:cNvSpPr/>
          <p:nvPr/>
        </p:nvSpPr>
        <p:spPr>
          <a:xfrm flipH="false" flipV="false" rot="0">
            <a:off x="362620" y="1882046"/>
            <a:ext cx="8781380" cy="6457785"/>
          </a:xfrm>
          <a:custGeom>
            <a:avLst/>
            <a:gdLst/>
            <a:ahLst/>
            <a:cxnLst/>
            <a:rect r="r" b="b" t="t" l="l"/>
            <a:pathLst>
              <a:path h="6457785" w="8781380">
                <a:moveTo>
                  <a:pt x="0" y="0"/>
                </a:moveTo>
                <a:lnTo>
                  <a:pt x="8781380" y="0"/>
                </a:lnTo>
                <a:lnTo>
                  <a:pt x="8781380" y="6457785"/>
                </a:lnTo>
                <a:lnTo>
                  <a:pt x="0" y="6457785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32419" y="923925"/>
            <a:ext cx="6667067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hildos Arabic Light"/>
                <a:ea typeface="Childos Arabic Light"/>
                <a:cs typeface="Childos Arabic Light"/>
                <a:sym typeface="Childos Arabic Light"/>
              </a:rPr>
              <a:t>Prof. :Cesar Enrique Santos Torres</a:t>
            </a: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842061" y="923925"/>
            <a:ext cx="4090637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hildos Arabic Light"/>
                <a:ea typeface="Childos Arabic Light"/>
                <a:cs typeface="Childos Arabic Light"/>
                <a:sym typeface="Childos Arabic Light"/>
              </a:rPr>
              <a:t>DON PEPE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16947" y="4108113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639667" y="1143011"/>
            <a:ext cx="9181951" cy="1570864"/>
            <a:chOff x="0" y="0"/>
            <a:chExt cx="2508746" cy="4292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8746" cy="429201"/>
            </a:xfrm>
            <a:custGeom>
              <a:avLst/>
              <a:gdLst/>
              <a:ahLst/>
              <a:cxnLst/>
              <a:rect r="r" b="b" t="t" l="l"/>
              <a:pathLst>
                <a:path h="429201" w="2508746">
                  <a:moveTo>
                    <a:pt x="43002" y="0"/>
                  </a:moveTo>
                  <a:lnTo>
                    <a:pt x="2465745" y="0"/>
                  </a:lnTo>
                  <a:cubicBezTo>
                    <a:pt x="2489494" y="0"/>
                    <a:pt x="2508746" y="19252"/>
                    <a:pt x="2508746" y="43002"/>
                  </a:cubicBezTo>
                  <a:lnTo>
                    <a:pt x="2508746" y="386199"/>
                  </a:lnTo>
                  <a:cubicBezTo>
                    <a:pt x="2508746" y="409948"/>
                    <a:pt x="2489494" y="429201"/>
                    <a:pt x="2465745" y="429201"/>
                  </a:cubicBezTo>
                  <a:lnTo>
                    <a:pt x="43002" y="429201"/>
                  </a:lnTo>
                  <a:cubicBezTo>
                    <a:pt x="19252" y="429201"/>
                    <a:pt x="0" y="409948"/>
                    <a:pt x="0" y="386199"/>
                  </a:cubicBezTo>
                  <a:lnTo>
                    <a:pt x="0" y="43002"/>
                  </a:lnTo>
                  <a:cubicBezTo>
                    <a:pt x="0" y="19252"/>
                    <a:pt x="19252" y="0"/>
                    <a:pt x="43002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8C52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2508746" cy="37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8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Definicion y Alcance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56528" y="3502990"/>
            <a:ext cx="16974944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El proyecto "La Tiendita de Don Pepe" desarrolla un sistema de gestión digital para automatizar procesos como inventarios, ventas y compras, reduciendo errores y optimizando el control de stock. Con una interfaz sencilla y una base de datos MySQL, permite el registro en tiempo real y genera informes estratégicos. Usando IntelliJ y Postman, el alcance incluye implementación, capacitación, soporte inicial y documentación técnica para garantizar una transición exitosa.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Freeform 14" id="14"/>
          <p:cNvSpPr/>
          <p:nvPr/>
        </p:nvSpPr>
        <p:spPr>
          <a:xfrm flipH="false" flipV="false" rot="0">
            <a:off x="2318408" y="2713875"/>
            <a:ext cx="13651183" cy="7337511"/>
          </a:xfrm>
          <a:custGeom>
            <a:avLst/>
            <a:gdLst/>
            <a:ahLst/>
            <a:cxnLst/>
            <a:rect r="r" b="b" t="t" l="l"/>
            <a:pathLst>
              <a:path h="7337511" w="13651183">
                <a:moveTo>
                  <a:pt x="0" y="0"/>
                </a:moveTo>
                <a:lnTo>
                  <a:pt x="13651184" y="0"/>
                </a:lnTo>
                <a:lnTo>
                  <a:pt x="13651184" y="7337511"/>
                </a:lnTo>
                <a:lnTo>
                  <a:pt x="0" y="733751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91850" y="683776"/>
            <a:ext cx="16704300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LOGIN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Página inicial del sistema donde el usuario (cliente o administrador) ingresa su nombre de usuario y contraseña para iniciar sesión.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233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INICIO SESIÓN COMO CLIENTE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Una vez iniciado sesión, el cliente puede navegar por la lista de productos disponibles, que incluye nombre, descripción, precio y disponibilidad.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39798" y="2713875"/>
            <a:ext cx="13629794" cy="7326014"/>
          </a:xfrm>
          <a:custGeom>
            <a:avLst/>
            <a:gdLst/>
            <a:ahLst/>
            <a:cxnLst/>
            <a:rect r="r" b="b" t="t" l="l"/>
            <a:pathLst>
              <a:path h="7326014" w="13629794">
                <a:moveTo>
                  <a:pt x="0" y="0"/>
                </a:moveTo>
                <a:lnTo>
                  <a:pt x="13629794" y="0"/>
                </a:lnTo>
                <a:lnTo>
                  <a:pt x="13629794" y="7326014"/>
                </a:lnTo>
                <a:lnTo>
                  <a:pt x="0" y="732601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233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CARRITO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Pantalla donde el cliente puede ver los productos seleccionados, ajustar la cantidad de cada producto y proceder al pago con tarjeta de crédito.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34753" y="2713875"/>
            <a:ext cx="13457837" cy="7233587"/>
          </a:xfrm>
          <a:custGeom>
            <a:avLst/>
            <a:gdLst/>
            <a:ahLst/>
            <a:cxnLst/>
            <a:rect r="r" b="b" t="t" l="l"/>
            <a:pathLst>
              <a:path h="7233587" w="13457837">
                <a:moveTo>
                  <a:pt x="0" y="0"/>
                </a:moveTo>
                <a:lnTo>
                  <a:pt x="13457837" y="0"/>
                </a:lnTo>
                <a:lnTo>
                  <a:pt x="13457837" y="7233587"/>
                </a:lnTo>
                <a:lnTo>
                  <a:pt x="0" y="723358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291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COMPRA EXITOSA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Tras completar el pago, se muestra un mensaje en la parte superior indicando "Compra exitosa". El sistema redirige al cliente a la pantalla principal.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34753" y="2713875"/>
            <a:ext cx="13452792" cy="7233587"/>
          </a:xfrm>
          <a:custGeom>
            <a:avLst/>
            <a:gdLst/>
            <a:ahLst/>
            <a:cxnLst/>
            <a:rect r="r" b="b" t="t" l="l"/>
            <a:pathLst>
              <a:path h="7233587" w="13452792">
                <a:moveTo>
                  <a:pt x="0" y="0"/>
                </a:moveTo>
                <a:lnTo>
                  <a:pt x="13452792" y="0"/>
                </a:lnTo>
                <a:lnTo>
                  <a:pt x="13452792" y="7233587"/>
                </a:lnTo>
                <a:lnTo>
                  <a:pt x="0" y="723358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904" t="0" r="-3904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3497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INICIO SESIÓN COMO ADMIN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Pantalla principal del administrador donde puede realizar modificaciones a los productos, como actualizar detalles, gestionar el stock, registrar nuevos productos o deshabilitar productos existentes.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420126" y="3042026"/>
            <a:ext cx="13447747" cy="7244974"/>
          </a:xfrm>
          <a:custGeom>
            <a:avLst/>
            <a:gdLst/>
            <a:ahLst/>
            <a:cxnLst/>
            <a:rect r="r" b="b" t="t" l="l"/>
            <a:pathLst>
              <a:path h="7244974" w="13447747">
                <a:moveTo>
                  <a:pt x="0" y="0"/>
                </a:moveTo>
                <a:lnTo>
                  <a:pt x="13447748" y="0"/>
                </a:lnTo>
                <a:lnTo>
                  <a:pt x="13447748" y="7244974"/>
                </a:lnTo>
                <a:lnTo>
                  <a:pt x="0" y="724497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233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ACTUALIZAR PRODUCTO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Formulario donde el administrador puede editar los detalles de un producto, como nombre, descripción, precio y categoría.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34753" y="2713875"/>
            <a:ext cx="13766035" cy="7399244"/>
          </a:xfrm>
          <a:custGeom>
            <a:avLst/>
            <a:gdLst/>
            <a:ahLst/>
            <a:cxnLst/>
            <a:rect r="r" b="b" t="t" l="l"/>
            <a:pathLst>
              <a:path h="7399244" w="13766035">
                <a:moveTo>
                  <a:pt x="0" y="0"/>
                </a:moveTo>
                <a:lnTo>
                  <a:pt x="13766035" y="0"/>
                </a:lnTo>
                <a:lnTo>
                  <a:pt x="13766035" y="7399244"/>
                </a:lnTo>
                <a:lnTo>
                  <a:pt x="0" y="739924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MODIFICAR STOCK PRODUCTO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Interfaz donde el administrador puede ajustar la cantidad disponible de un producto en el inventario.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39798" y="2713875"/>
            <a:ext cx="13760990" cy="7396532"/>
          </a:xfrm>
          <a:custGeom>
            <a:avLst/>
            <a:gdLst/>
            <a:ahLst/>
            <a:cxnLst/>
            <a:rect r="r" b="b" t="t" l="l"/>
            <a:pathLst>
              <a:path h="7396532" w="13760990">
                <a:moveTo>
                  <a:pt x="0" y="0"/>
                </a:moveTo>
                <a:lnTo>
                  <a:pt x="13760990" y="0"/>
                </a:lnTo>
                <a:lnTo>
                  <a:pt x="13760990" y="7396532"/>
                </a:lnTo>
                <a:lnTo>
                  <a:pt x="0" y="739653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REGISTRAR PRODUCTO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Formulario donde el administrador puede crear los productos.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34753" y="2713875"/>
            <a:ext cx="13766035" cy="7399244"/>
          </a:xfrm>
          <a:custGeom>
            <a:avLst/>
            <a:gdLst/>
            <a:ahLst/>
            <a:cxnLst/>
            <a:rect r="r" b="b" t="t" l="l"/>
            <a:pathLst>
              <a:path h="7399244" w="13766035">
                <a:moveTo>
                  <a:pt x="0" y="0"/>
                </a:moveTo>
                <a:lnTo>
                  <a:pt x="13766035" y="0"/>
                </a:lnTo>
                <a:lnTo>
                  <a:pt x="13766035" y="7399244"/>
                </a:lnTo>
                <a:lnTo>
                  <a:pt x="0" y="739924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02380" y="3812635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91850" y="683776"/>
            <a:ext cx="16704300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hildos Arabic Bold"/>
                <a:ea typeface="Childos Arabic Bold"/>
                <a:cs typeface="Childos Arabic Bold"/>
                <a:sym typeface="Childos Arabic Bold"/>
              </a:rPr>
              <a:t>DESHABILITAR PRODUCTO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el administrador da clic en el botón "Deshabilitar". Automáticamente, el producto se mueve a la lista de "Productos no disponibles", indicando que ya no está visible para los clientes.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39798" y="2713875"/>
            <a:ext cx="13760990" cy="7413733"/>
          </a:xfrm>
          <a:custGeom>
            <a:avLst/>
            <a:gdLst/>
            <a:ahLst/>
            <a:cxnLst/>
            <a:rect r="r" b="b" t="t" l="l"/>
            <a:pathLst>
              <a:path h="7413733" w="13760990">
                <a:moveTo>
                  <a:pt x="0" y="0"/>
                </a:moveTo>
                <a:lnTo>
                  <a:pt x="13760990" y="0"/>
                </a:lnTo>
                <a:lnTo>
                  <a:pt x="13760990" y="7413733"/>
                </a:lnTo>
                <a:lnTo>
                  <a:pt x="0" y="74137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3992578" cy="4114800"/>
          </a:xfrm>
          <a:custGeom>
            <a:avLst/>
            <a:gdLst/>
            <a:ahLst/>
            <a:cxnLst/>
            <a:rect r="r" b="b" t="t" l="l"/>
            <a:pathLst>
              <a:path h="4114800" w="3992578">
                <a:moveTo>
                  <a:pt x="0" y="0"/>
                </a:moveTo>
                <a:lnTo>
                  <a:pt x="3992578" y="0"/>
                </a:lnTo>
                <a:lnTo>
                  <a:pt x="3992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0462">
            <a:off x="631417" y="423052"/>
            <a:ext cx="2934749" cy="2950845"/>
          </a:xfrm>
          <a:custGeom>
            <a:avLst/>
            <a:gdLst/>
            <a:ahLst/>
            <a:cxnLst/>
            <a:rect r="r" b="b" t="t" l="l"/>
            <a:pathLst>
              <a:path h="2950845" w="2934749">
                <a:moveTo>
                  <a:pt x="0" y="0"/>
                </a:moveTo>
                <a:lnTo>
                  <a:pt x="2934750" y="0"/>
                </a:lnTo>
                <a:lnTo>
                  <a:pt x="2934750" y="2950845"/>
                </a:lnTo>
                <a:lnTo>
                  <a:pt x="0" y="2950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74450">
            <a:off x="7792651" y="8134718"/>
            <a:ext cx="2493735" cy="2617470"/>
          </a:xfrm>
          <a:custGeom>
            <a:avLst/>
            <a:gdLst/>
            <a:ahLst/>
            <a:cxnLst/>
            <a:rect r="r" b="b" t="t" l="l"/>
            <a:pathLst>
              <a:path h="2617470" w="2493735">
                <a:moveTo>
                  <a:pt x="0" y="0"/>
                </a:moveTo>
                <a:lnTo>
                  <a:pt x="2493735" y="0"/>
                </a:lnTo>
                <a:lnTo>
                  <a:pt x="2493735" y="2617470"/>
                </a:lnTo>
                <a:lnTo>
                  <a:pt x="0" y="2617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369854">
            <a:off x="5953418" y="2707005"/>
            <a:ext cx="3086100" cy="3086100"/>
          </a:xfrm>
          <a:custGeom>
            <a:avLst/>
            <a:gdLst/>
            <a:ahLst/>
            <a:cxnLst/>
            <a:rect r="r" b="b" t="t" l="l"/>
            <a:pathLst>
              <a:path h="3086100" w="3086100">
                <a:moveTo>
                  <a:pt x="0" y="0"/>
                </a:moveTo>
                <a:lnTo>
                  <a:pt x="3086100" y="0"/>
                </a:lnTo>
                <a:lnTo>
                  <a:pt x="3086100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87277" y="-146570"/>
            <a:ext cx="7821373" cy="10580139"/>
            <a:chOff x="0" y="0"/>
            <a:chExt cx="10428497" cy="1410685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969675" y="0"/>
              <a:ext cx="9458821" cy="14106853"/>
              <a:chOff x="0" y="0"/>
              <a:chExt cx="1868409" cy="278653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68409" cy="2786539"/>
              </a:xfrm>
              <a:custGeom>
                <a:avLst/>
                <a:gdLst/>
                <a:ahLst/>
                <a:cxnLst/>
                <a:rect r="r" b="b" t="t" l="l"/>
                <a:pathLst>
                  <a:path h="2786539" w="1868409">
                    <a:moveTo>
                      <a:pt x="0" y="0"/>
                    </a:moveTo>
                    <a:lnTo>
                      <a:pt x="1868409" y="0"/>
                    </a:lnTo>
                    <a:lnTo>
                      <a:pt x="1868409" y="2786539"/>
                    </a:lnTo>
                    <a:lnTo>
                      <a:pt x="0" y="27865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1868409" cy="28436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-5400000">
              <a:off x="-5801202" y="5801202"/>
              <a:ext cx="14106853" cy="2504449"/>
            </a:xfrm>
            <a:custGeom>
              <a:avLst/>
              <a:gdLst/>
              <a:ahLst/>
              <a:cxnLst/>
              <a:rect r="r" b="b" t="t" l="l"/>
              <a:pathLst>
                <a:path h="2504449" w="14106853">
                  <a:moveTo>
                    <a:pt x="0" y="0"/>
                  </a:moveTo>
                  <a:lnTo>
                    <a:pt x="14106853" y="0"/>
                  </a:lnTo>
                  <a:lnTo>
                    <a:pt x="14106853" y="2504449"/>
                  </a:lnTo>
                  <a:lnTo>
                    <a:pt x="0" y="2504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652448" y="1640737"/>
            <a:ext cx="5646277" cy="1609947"/>
            <a:chOff x="0" y="0"/>
            <a:chExt cx="1542709" cy="4398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42709" cy="439879"/>
            </a:xfrm>
            <a:custGeom>
              <a:avLst/>
              <a:gdLst/>
              <a:ahLst/>
              <a:cxnLst/>
              <a:rect r="r" b="b" t="t" l="l"/>
              <a:pathLst>
                <a:path h="439879" w="1542709">
                  <a:moveTo>
                    <a:pt x="69929" y="0"/>
                  </a:moveTo>
                  <a:lnTo>
                    <a:pt x="1472780" y="0"/>
                  </a:lnTo>
                  <a:cubicBezTo>
                    <a:pt x="1511400" y="0"/>
                    <a:pt x="1542709" y="31308"/>
                    <a:pt x="1542709" y="69929"/>
                  </a:cubicBezTo>
                  <a:lnTo>
                    <a:pt x="1542709" y="369950"/>
                  </a:lnTo>
                  <a:cubicBezTo>
                    <a:pt x="1542709" y="388496"/>
                    <a:pt x="1535341" y="406283"/>
                    <a:pt x="1522227" y="419397"/>
                  </a:cubicBezTo>
                  <a:cubicBezTo>
                    <a:pt x="1509113" y="432512"/>
                    <a:pt x="1491326" y="439879"/>
                    <a:pt x="1472780" y="439879"/>
                  </a:cubicBezTo>
                  <a:lnTo>
                    <a:pt x="69929" y="439879"/>
                  </a:lnTo>
                  <a:cubicBezTo>
                    <a:pt x="31308" y="439879"/>
                    <a:pt x="0" y="408571"/>
                    <a:pt x="0" y="369950"/>
                  </a:cubicBezTo>
                  <a:lnTo>
                    <a:pt x="0" y="69929"/>
                  </a:lnTo>
                  <a:cubicBezTo>
                    <a:pt x="0" y="51383"/>
                    <a:pt x="7367" y="33596"/>
                    <a:pt x="20482" y="20482"/>
                  </a:cubicBezTo>
                  <a:cubicBezTo>
                    <a:pt x="33596" y="7367"/>
                    <a:pt x="51383" y="0"/>
                    <a:pt x="69929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57150"/>
              <a:ext cx="1542709" cy="382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8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integrantes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7995214" y="510861"/>
            <a:ext cx="1605925" cy="1934849"/>
          </a:xfrm>
          <a:prstGeom prst="rect">
            <a:avLst/>
          </a:prstGeom>
        </p:spPr>
      </p:pic>
      <p:sp>
        <p:nvSpPr>
          <p:cNvPr name="Freeform 15" id="15"/>
          <p:cNvSpPr/>
          <p:nvPr/>
        </p:nvSpPr>
        <p:spPr>
          <a:xfrm flipH="false" flipV="false" rot="0">
            <a:off x="1918344" y="3611796"/>
            <a:ext cx="6957777" cy="5646504"/>
          </a:xfrm>
          <a:custGeom>
            <a:avLst/>
            <a:gdLst/>
            <a:ahLst/>
            <a:cxnLst/>
            <a:rect r="r" b="b" t="t" l="l"/>
            <a:pathLst>
              <a:path h="5646504" w="6957777">
                <a:moveTo>
                  <a:pt x="0" y="0"/>
                </a:moveTo>
                <a:lnTo>
                  <a:pt x="6957777" y="0"/>
                </a:lnTo>
                <a:lnTo>
                  <a:pt x="6957777" y="5646504"/>
                </a:lnTo>
                <a:lnTo>
                  <a:pt x="0" y="56465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6272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96289" y="4163843"/>
            <a:ext cx="6801887" cy="458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9"/>
              </a:lnSpc>
            </a:pPr>
            <a:r>
              <a:rPr lang="en-US" sz="3766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·RUTH GIANELLA MARQUINA ARCE </a:t>
            </a:r>
          </a:p>
          <a:p>
            <a:pPr algn="l">
              <a:lnSpc>
                <a:spcPts val="4519"/>
              </a:lnSpc>
            </a:pPr>
            <a:r>
              <a:rPr lang="en-US" sz="3766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·JESUS ABELARDO MEDINA LAZARO</a:t>
            </a:r>
          </a:p>
          <a:p>
            <a:pPr algn="l">
              <a:lnSpc>
                <a:spcPts val="4519"/>
              </a:lnSpc>
            </a:pPr>
            <a:r>
              <a:rPr lang="en-US" sz="3766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· EINER HUGO CHAVEZ AGUILAR</a:t>
            </a:r>
          </a:p>
          <a:p>
            <a:pPr algn="l">
              <a:lnSpc>
                <a:spcPts val="4519"/>
              </a:lnSpc>
            </a:pPr>
            <a:r>
              <a:rPr lang="en-US" sz="3766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· ISAAC LABRA CONDOR </a:t>
            </a:r>
          </a:p>
          <a:p>
            <a:pPr algn="l">
              <a:lnSpc>
                <a:spcPts val="4519"/>
              </a:lnSpc>
            </a:pPr>
            <a:r>
              <a:rPr lang="en-US" sz="3766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· ALVARO CESAR DIAZ CHANG</a:t>
            </a:r>
          </a:p>
          <a:p>
            <a:pPr algn="l">
              <a:lnSpc>
                <a:spcPts val="4519"/>
              </a:lnSpc>
            </a:pPr>
            <a:r>
              <a:rPr lang="en-US" sz="3766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· KATHERIN MENDOZA SANAC</a:t>
            </a:r>
          </a:p>
          <a:p>
            <a:pPr algn="l">
              <a:lnSpc>
                <a:spcPts val="4519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632">
            <a:off x="8515605" y="165603"/>
            <a:ext cx="3945909" cy="4114800"/>
          </a:xfrm>
          <a:custGeom>
            <a:avLst/>
            <a:gdLst/>
            <a:ahLst/>
            <a:cxnLst/>
            <a:rect r="r" b="b" t="t" l="l"/>
            <a:pathLst>
              <a:path h="4114800" w="3945909">
                <a:moveTo>
                  <a:pt x="0" y="0"/>
                </a:moveTo>
                <a:lnTo>
                  <a:pt x="3945909" y="0"/>
                </a:lnTo>
                <a:lnTo>
                  <a:pt x="39459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2709">
            <a:off x="3592313" y="985319"/>
            <a:ext cx="1850109" cy="2772643"/>
          </a:xfrm>
          <a:custGeom>
            <a:avLst/>
            <a:gdLst/>
            <a:ahLst/>
            <a:cxnLst/>
            <a:rect r="r" b="b" t="t" l="l"/>
            <a:pathLst>
              <a:path h="2772643" w="1850109">
                <a:moveTo>
                  <a:pt x="0" y="0"/>
                </a:moveTo>
                <a:lnTo>
                  <a:pt x="1850109" y="0"/>
                </a:lnTo>
                <a:lnTo>
                  <a:pt x="1850109" y="2772643"/>
                </a:lnTo>
                <a:lnTo>
                  <a:pt x="0" y="2772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01398">
            <a:off x="5729475" y="6211519"/>
            <a:ext cx="3357340" cy="4599096"/>
          </a:xfrm>
          <a:custGeom>
            <a:avLst/>
            <a:gdLst/>
            <a:ahLst/>
            <a:cxnLst/>
            <a:rect r="r" b="b" t="t" l="l"/>
            <a:pathLst>
              <a:path h="4599096" w="3357340">
                <a:moveTo>
                  <a:pt x="0" y="0"/>
                </a:moveTo>
                <a:lnTo>
                  <a:pt x="3357340" y="0"/>
                </a:lnTo>
                <a:lnTo>
                  <a:pt x="3357340" y="4599096"/>
                </a:lnTo>
                <a:lnTo>
                  <a:pt x="0" y="4599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7129" y="4670485"/>
            <a:ext cx="3651657" cy="3735711"/>
          </a:xfrm>
          <a:custGeom>
            <a:avLst/>
            <a:gdLst/>
            <a:ahLst/>
            <a:cxnLst/>
            <a:rect r="r" b="b" t="t" l="l"/>
            <a:pathLst>
              <a:path h="3735711" w="3651657">
                <a:moveTo>
                  <a:pt x="0" y="0"/>
                </a:moveTo>
                <a:lnTo>
                  <a:pt x="3651658" y="0"/>
                </a:lnTo>
                <a:lnTo>
                  <a:pt x="3651658" y="3735711"/>
                </a:lnTo>
                <a:lnTo>
                  <a:pt x="0" y="37357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45111" y="-146570"/>
            <a:ext cx="7821373" cy="10580139"/>
            <a:chOff x="0" y="0"/>
            <a:chExt cx="10428497" cy="1410685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969675" y="0"/>
              <a:ext cx="9458821" cy="14106853"/>
              <a:chOff x="0" y="0"/>
              <a:chExt cx="1868409" cy="278653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68409" cy="2786539"/>
              </a:xfrm>
              <a:custGeom>
                <a:avLst/>
                <a:gdLst/>
                <a:ahLst/>
                <a:cxnLst/>
                <a:rect r="r" b="b" t="t" l="l"/>
                <a:pathLst>
                  <a:path h="2786539" w="1868409">
                    <a:moveTo>
                      <a:pt x="0" y="0"/>
                    </a:moveTo>
                    <a:lnTo>
                      <a:pt x="1868409" y="0"/>
                    </a:lnTo>
                    <a:lnTo>
                      <a:pt x="1868409" y="2786539"/>
                    </a:lnTo>
                    <a:lnTo>
                      <a:pt x="0" y="27865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1868409" cy="28436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-5400000">
              <a:off x="-5801202" y="5801202"/>
              <a:ext cx="14106853" cy="2504449"/>
            </a:xfrm>
            <a:custGeom>
              <a:avLst/>
              <a:gdLst/>
              <a:ahLst/>
              <a:cxnLst/>
              <a:rect r="r" b="b" t="t" l="l"/>
              <a:pathLst>
                <a:path h="2504449" w="14106853">
                  <a:moveTo>
                    <a:pt x="0" y="0"/>
                  </a:moveTo>
                  <a:lnTo>
                    <a:pt x="14106853" y="0"/>
                  </a:lnTo>
                  <a:lnTo>
                    <a:pt x="14106853" y="2504449"/>
                  </a:lnTo>
                  <a:lnTo>
                    <a:pt x="0" y="2504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47876" y="3245616"/>
            <a:ext cx="9166151" cy="2012211"/>
            <a:chOff x="0" y="0"/>
            <a:chExt cx="2504429" cy="5497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4429" cy="549788"/>
            </a:xfrm>
            <a:custGeom>
              <a:avLst/>
              <a:gdLst/>
              <a:ahLst/>
              <a:cxnLst/>
              <a:rect r="r" b="b" t="t" l="l"/>
              <a:pathLst>
                <a:path h="549788" w="2504429">
                  <a:moveTo>
                    <a:pt x="43076" y="0"/>
                  </a:moveTo>
                  <a:lnTo>
                    <a:pt x="2461353" y="0"/>
                  </a:lnTo>
                  <a:cubicBezTo>
                    <a:pt x="2472778" y="0"/>
                    <a:pt x="2483734" y="4538"/>
                    <a:pt x="2491812" y="12617"/>
                  </a:cubicBezTo>
                  <a:cubicBezTo>
                    <a:pt x="2499891" y="20695"/>
                    <a:pt x="2504429" y="31651"/>
                    <a:pt x="2504429" y="43076"/>
                  </a:cubicBezTo>
                  <a:lnTo>
                    <a:pt x="2504429" y="506712"/>
                  </a:lnTo>
                  <a:cubicBezTo>
                    <a:pt x="2504429" y="530502"/>
                    <a:pt x="2485143" y="549788"/>
                    <a:pt x="2461353" y="549788"/>
                  </a:cubicBezTo>
                  <a:lnTo>
                    <a:pt x="43076" y="549788"/>
                  </a:lnTo>
                  <a:cubicBezTo>
                    <a:pt x="31651" y="549788"/>
                    <a:pt x="20695" y="545250"/>
                    <a:pt x="12617" y="537171"/>
                  </a:cubicBezTo>
                  <a:cubicBezTo>
                    <a:pt x="4538" y="529093"/>
                    <a:pt x="0" y="518137"/>
                    <a:pt x="0" y="506712"/>
                  </a:cubicBezTo>
                  <a:lnTo>
                    <a:pt x="0" y="43076"/>
                  </a:lnTo>
                  <a:cubicBezTo>
                    <a:pt x="0" y="31651"/>
                    <a:pt x="4538" y="20695"/>
                    <a:pt x="12617" y="12617"/>
                  </a:cubicBezTo>
                  <a:cubicBezTo>
                    <a:pt x="20695" y="4538"/>
                    <a:pt x="31651" y="0"/>
                    <a:pt x="43076" y="0"/>
                  </a:cubicBezTo>
                  <a:close/>
                </a:path>
              </a:pathLst>
            </a:custGeom>
            <a:solidFill>
              <a:srgbClr val="FAC51E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504429" cy="464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109"/>
                </a:lnSpc>
                <a:spcBef>
                  <a:spcPct val="0"/>
                </a:spcBef>
              </a:pPr>
              <a:r>
                <a:rPr lang="en-US" sz="10099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GRACIAS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03004" y="5669784"/>
            <a:ext cx="8055897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7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¡Gracias por formar parte de esta innovadora experiencia con "La Tiendita de Don Pepe"!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9487629" y="1868685"/>
            <a:ext cx="1410406" cy="16992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7961">
            <a:off x="10901075" y="-389267"/>
            <a:ext cx="4503201" cy="4114800"/>
          </a:xfrm>
          <a:custGeom>
            <a:avLst/>
            <a:gdLst/>
            <a:ahLst/>
            <a:cxnLst/>
            <a:rect r="r" b="b" t="t" l="l"/>
            <a:pathLst>
              <a:path h="4114800" w="4503201">
                <a:moveTo>
                  <a:pt x="0" y="0"/>
                </a:moveTo>
                <a:lnTo>
                  <a:pt x="4503201" y="0"/>
                </a:lnTo>
                <a:lnTo>
                  <a:pt x="45032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81165">
            <a:off x="588618" y="-722759"/>
            <a:ext cx="4734885" cy="3947710"/>
          </a:xfrm>
          <a:custGeom>
            <a:avLst/>
            <a:gdLst/>
            <a:ahLst/>
            <a:cxnLst/>
            <a:rect r="r" b="b" t="t" l="l"/>
            <a:pathLst>
              <a:path h="3947710" w="4734885">
                <a:moveTo>
                  <a:pt x="0" y="0"/>
                </a:moveTo>
                <a:lnTo>
                  <a:pt x="4734885" y="0"/>
                </a:lnTo>
                <a:lnTo>
                  <a:pt x="4734885" y="3947710"/>
                </a:lnTo>
                <a:lnTo>
                  <a:pt x="0" y="3947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39678" y="4056830"/>
            <a:ext cx="2956478" cy="4114800"/>
          </a:xfrm>
          <a:custGeom>
            <a:avLst/>
            <a:gdLst/>
            <a:ahLst/>
            <a:cxnLst/>
            <a:rect r="r" b="b" t="t" l="l"/>
            <a:pathLst>
              <a:path h="4114800" w="2956478">
                <a:moveTo>
                  <a:pt x="0" y="0"/>
                </a:moveTo>
                <a:lnTo>
                  <a:pt x="2956478" y="0"/>
                </a:lnTo>
                <a:lnTo>
                  <a:pt x="2956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58467">
            <a:off x="13818589" y="5027688"/>
            <a:ext cx="3357340" cy="4599096"/>
          </a:xfrm>
          <a:custGeom>
            <a:avLst/>
            <a:gdLst/>
            <a:ahLst/>
            <a:cxnLst/>
            <a:rect r="r" b="b" t="t" l="l"/>
            <a:pathLst>
              <a:path h="4599096" w="3357340">
                <a:moveTo>
                  <a:pt x="0" y="0"/>
                </a:moveTo>
                <a:lnTo>
                  <a:pt x="3357340" y="0"/>
                </a:lnTo>
                <a:lnTo>
                  <a:pt x="3357340" y="4599096"/>
                </a:lnTo>
                <a:lnTo>
                  <a:pt x="0" y="4599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772001" y="1394861"/>
            <a:ext cx="1720330" cy="169714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3466" y="3053906"/>
            <a:ext cx="16655834" cy="39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El proyecto "La Tiendita de Don Pepe" es un sistema de gestión que optimiza procesos administrativos de un pequeño comercio, como inventarios, ventas, proveedores y clientes. Desarrollado con IntelliJ IDEA, probado con Postman y gestionado con MySQL Workbench, automatiza tareas repetitivas, mejora la eficiencia, reduce errores y fomenta el crecimiento del negocio.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5433120" y="5600222"/>
            <a:ext cx="1199300" cy="1183137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5994066" y="1028700"/>
            <a:ext cx="6299869" cy="1570864"/>
            <a:chOff x="0" y="0"/>
            <a:chExt cx="1721287" cy="42920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21287" cy="429201"/>
            </a:xfrm>
            <a:custGeom>
              <a:avLst/>
              <a:gdLst/>
              <a:ahLst/>
              <a:cxnLst/>
              <a:rect r="r" b="b" t="t" l="l"/>
              <a:pathLst>
                <a:path h="429201" w="1721287">
                  <a:moveTo>
                    <a:pt x="62674" y="0"/>
                  </a:moveTo>
                  <a:lnTo>
                    <a:pt x="1658613" y="0"/>
                  </a:lnTo>
                  <a:cubicBezTo>
                    <a:pt x="1693227" y="0"/>
                    <a:pt x="1721287" y="28060"/>
                    <a:pt x="1721287" y="62674"/>
                  </a:cubicBezTo>
                  <a:lnTo>
                    <a:pt x="1721287" y="366527"/>
                  </a:lnTo>
                  <a:cubicBezTo>
                    <a:pt x="1721287" y="401140"/>
                    <a:pt x="1693227" y="429201"/>
                    <a:pt x="1658613" y="429201"/>
                  </a:cubicBezTo>
                  <a:lnTo>
                    <a:pt x="62674" y="429201"/>
                  </a:lnTo>
                  <a:cubicBezTo>
                    <a:pt x="46052" y="429201"/>
                    <a:pt x="30110" y="422597"/>
                    <a:pt x="18357" y="410844"/>
                  </a:cubicBezTo>
                  <a:cubicBezTo>
                    <a:pt x="6603" y="399090"/>
                    <a:pt x="0" y="383149"/>
                    <a:pt x="0" y="366527"/>
                  </a:cubicBezTo>
                  <a:lnTo>
                    <a:pt x="0" y="62674"/>
                  </a:lnTo>
                  <a:cubicBezTo>
                    <a:pt x="0" y="28060"/>
                    <a:pt x="28060" y="0"/>
                    <a:pt x="62674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8C52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721287" cy="37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8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Resumen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16947" y="4108113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232351" y="1143011"/>
            <a:ext cx="7355178" cy="1570864"/>
            <a:chOff x="0" y="0"/>
            <a:chExt cx="2009625" cy="4292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09625" cy="429201"/>
            </a:xfrm>
            <a:custGeom>
              <a:avLst/>
              <a:gdLst/>
              <a:ahLst/>
              <a:cxnLst/>
              <a:rect r="r" b="b" t="t" l="l"/>
              <a:pathLst>
                <a:path h="429201" w="2009625">
                  <a:moveTo>
                    <a:pt x="53682" y="0"/>
                  </a:moveTo>
                  <a:lnTo>
                    <a:pt x="1955943" y="0"/>
                  </a:lnTo>
                  <a:cubicBezTo>
                    <a:pt x="1985591" y="0"/>
                    <a:pt x="2009625" y="24034"/>
                    <a:pt x="2009625" y="53682"/>
                  </a:cubicBezTo>
                  <a:lnTo>
                    <a:pt x="2009625" y="375519"/>
                  </a:lnTo>
                  <a:cubicBezTo>
                    <a:pt x="2009625" y="405166"/>
                    <a:pt x="1985591" y="429201"/>
                    <a:pt x="1955943" y="429201"/>
                  </a:cubicBezTo>
                  <a:lnTo>
                    <a:pt x="53682" y="429201"/>
                  </a:lnTo>
                  <a:cubicBezTo>
                    <a:pt x="24034" y="429201"/>
                    <a:pt x="0" y="405166"/>
                    <a:pt x="0" y="375519"/>
                  </a:cubicBezTo>
                  <a:lnTo>
                    <a:pt x="0" y="53682"/>
                  </a:lnTo>
                  <a:cubicBezTo>
                    <a:pt x="0" y="24034"/>
                    <a:pt x="24034" y="0"/>
                    <a:pt x="53682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8C52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2009625" cy="37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8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Introduccion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56528" y="3502990"/>
            <a:ext cx="16974944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El proyecto "La Tiendita de Don Pepe" busca optimizar la gestión de un pequeño comercio que enfrenta problemas en inventarios, ventas y proveedores debido al uso de procesos manuales. Propone un sistema integral que automatice tareas, mejore la eficiencia, reduzca errores y aumente la rentabilidad, beneficiando a propietarios, empleados y clientes.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16947" y="4108113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232351" y="1143011"/>
            <a:ext cx="7355178" cy="1570864"/>
            <a:chOff x="0" y="0"/>
            <a:chExt cx="2009625" cy="4292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09625" cy="429201"/>
            </a:xfrm>
            <a:custGeom>
              <a:avLst/>
              <a:gdLst/>
              <a:ahLst/>
              <a:cxnLst/>
              <a:rect r="r" b="b" t="t" l="l"/>
              <a:pathLst>
                <a:path h="429201" w="2009625">
                  <a:moveTo>
                    <a:pt x="53682" y="0"/>
                  </a:moveTo>
                  <a:lnTo>
                    <a:pt x="1955943" y="0"/>
                  </a:lnTo>
                  <a:cubicBezTo>
                    <a:pt x="1985591" y="0"/>
                    <a:pt x="2009625" y="24034"/>
                    <a:pt x="2009625" y="53682"/>
                  </a:cubicBezTo>
                  <a:lnTo>
                    <a:pt x="2009625" y="375519"/>
                  </a:lnTo>
                  <a:cubicBezTo>
                    <a:pt x="2009625" y="405166"/>
                    <a:pt x="1985591" y="429201"/>
                    <a:pt x="1955943" y="429201"/>
                  </a:cubicBezTo>
                  <a:lnTo>
                    <a:pt x="53682" y="429201"/>
                  </a:lnTo>
                  <a:cubicBezTo>
                    <a:pt x="24034" y="429201"/>
                    <a:pt x="0" y="405166"/>
                    <a:pt x="0" y="375519"/>
                  </a:cubicBezTo>
                  <a:lnTo>
                    <a:pt x="0" y="53682"/>
                  </a:lnTo>
                  <a:cubicBezTo>
                    <a:pt x="0" y="24034"/>
                    <a:pt x="24034" y="0"/>
                    <a:pt x="53682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8C52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2009625" cy="37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8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Diagnostico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56528" y="3502990"/>
            <a:ext cx="16974944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El análisis PESTEL y FODA de "La Tiendita de Don Pepe" permitió identificar factores clave del entorno y del negocio: desde oportunidades como el crecimiento del comercio local y la digitalización, hasta amenazas como la competencia y la resistencia al cambio. Asimismo, se destacan fortalezas como la automatización de procesos y debilidades como la dependencia tecnológica, orientando estrategias para asegurar sostenibilidad y crecimiento.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3878" y="0"/>
            <a:ext cx="14483876" cy="11002653"/>
          </a:xfrm>
          <a:custGeom>
            <a:avLst/>
            <a:gdLst/>
            <a:ahLst/>
            <a:cxnLst/>
            <a:rect r="r" b="b" t="t" l="l"/>
            <a:pathLst>
              <a:path h="11002653" w="14483876">
                <a:moveTo>
                  <a:pt x="0" y="0"/>
                </a:moveTo>
                <a:lnTo>
                  <a:pt x="14483876" y="0"/>
                </a:lnTo>
                <a:lnTo>
                  <a:pt x="14483876" y="11002653"/>
                </a:lnTo>
                <a:lnTo>
                  <a:pt x="0" y="11002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6" r="0" b="-51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0810" y="507161"/>
            <a:ext cx="17386381" cy="9779839"/>
          </a:xfrm>
          <a:custGeom>
            <a:avLst/>
            <a:gdLst/>
            <a:ahLst/>
            <a:cxnLst/>
            <a:rect r="r" b="b" t="t" l="l"/>
            <a:pathLst>
              <a:path h="9779839" w="17386381">
                <a:moveTo>
                  <a:pt x="0" y="0"/>
                </a:moveTo>
                <a:lnTo>
                  <a:pt x="17386380" y="0"/>
                </a:lnTo>
                <a:lnTo>
                  <a:pt x="17386380" y="9779839"/>
                </a:lnTo>
                <a:lnTo>
                  <a:pt x="0" y="977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16947" y="4108113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232351" y="1143011"/>
            <a:ext cx="7355178" cy="1570864"/>
            <a:chOff x="0" y="0"/>
            <a:chExt cx="2009625" cy="4292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09625" cy="429201"/>
            </a:xfrm>
            <a:custGeom>
              <a:avLst/>
              <a:gdLst/>
              <a:ahLst/>
              <a:cxnLst/>
              <a:rect r="r" b="b" t="t" l="l"/>
              <a:pathLst>
                <a:path h="429201" w="2009625">
                  <a:moveTo>
                    <a:pt x="53682" y="0"/>
                  </a:moveTo>
                  <a:lnTo>
                    <a:pt x="1955943" y="0"/>
                  </a:lnTo>
                  <a:cubicBezTo>
                    <a:pt x="1985591" y="0"/>
                    <a:pt x="2009625" y="24034"/>
                    <a:pt x="2009625" y="53682"/>
                  </a:cubicBezTo>
                  <a:lnTo>
                    <a:pt x="2009625" y="375519"/>
                  </a:lnTo>
                  <a:cubicBezTo>
                    <a:pt x="2009625" y="405166"/>
                    <a:pt x="1985591" y="429201"/>
                    <a:pt x="1955943" y="429201"/>
                  </a:cubicBezTo>
                  <a:lnTo>
                    <a:pt x="53682" y="429201"/>
                  </a:lnTo>
                  <a:cubicBezTo>
                    <a:pt x="24034" y="429201"/>
                    <a:pt x="0" y="405166"/>
                    <a:pt x="0" y="375519"/>
                  </a:cubicBezTo>
                  <a:lnTo>
                    <a:pt x="0" y="53682"/>
                  </a:lnTo>
                  <a:cubicBezTo>
                    <a:pt x="0" y="24034"/>
                    <a:pt x="24034" y="0"/>
                    <a:pt x="53682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8C52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2009625" cy="37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8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Objetivos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2468" y="2888913"/>
            <a:ext cx="16974944" cy="52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9"/>
              </a:lnSpc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La Tiendita de Don Pepe está planeando estos dos objetivos clave para optimizar su funcionamiento y aumentar su competitividad: </a:t>
            </a:r>
          </a:p>
          <a:p>
            <a:pPr algn="just">
              <a:lnSpc>
                <a:spcPts val="5159"/>
              </a:lnSpc>
            </a:pPr>
          </a:p>
          <a:p>
            <a:pPr algn="just">
              <a:lnSpc>
                <a:spcPts val="5159"/>
              </a:lnSpc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OBJ 1:Reducir errores humanos en un 20% en 6 meses mediante un sistema de gestión de inventarios y ventas.</a:t>
            </a:r>
          </a:p>
          <a:p>
            <a:pPr algn="just">
              <a:lnSpc>
                <a:spcPts val="5159"/>
              </a:lnSpc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 </a:t>
            </a:r>
          </a:p>
          <a:p>
            <a:pPr algn="just" marL="0" indent="0" lvl="0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OBJ 2: Aumentar ventas en un 15% en el primer año mejorando la experiencia de compra con tecnologías digitales. ​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7920">
            <a:off x="2682333" y="251065"/>
            <a:ext cx="3141252" cy="4114800"/>
          </a:xfrm>
          <a:custGeom>
            <a:avLst/>
            <a:gdLst/>
            <a:ahLst/>
            <a:cxnLst/>
            <a:rect r="r" b="b" t="t" l="l"/>
            <a:pathLst>
              <a:path h="4114800" w="3141252">
                <a:moveTo>
                  <a:pt x="0" y="0"/>
                </a:moveTo>
                <a:lnTo>
                  <a:pt x="3141252" y="0"/>
                </a:lnTo>
                <a:lnTo>
                  <a:pt x="3141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16947" y="4108113"/>
            <a:ext cx="4221612" cy="4114800"/>
          </a:xfrm>
          <a:custGeom>
            <a:avLst/>
            <a:gdLst/>
            <a:ahLst/>
            <a:cxnLst/>
            <a:rect r="r" b="b" t="t" l="l"/>
            <a:pathLst>
              <a:path h="4114800" w="4221612">
                <a:moveTo>
                  <a:pt x="4221612" y="0"/>
                </a:moveTo>
                <a:lnTo>
                  <a:pt x="0" y="0"/>
                </a:lnTo>
                <a:lnTo>
                  <a:pt x="0" y="4114800"/>
                </a:lnTo>
                <a:lnTo>
                  <a:pt x="4221612" y="4114800"/>
                </a:lnTo>
                <a:lnTo>
                  <a:pt x="42216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4325">
            <a:off x="11600853" y="975119"/>
            <a:ext cx="1973351" cy="2666691"/>
          </a:xfrm>
          <a:custGeom>
            <a:avLst/>
            <a:gdLst/>
            <a:ahLst/>
            <a:cxnLst/>
            <a:rect r="r" b="b" t="t" l="l"/>
            <a:pathLst>
              <a:path h="2666691" w="1973351">
                <a:moveTo>
                  <a:pt x="0" y="0"/>
                </a:moveTo>
                <a:lnTo>
                  <a:pt x="1973351" y="0"/>
                </a:lnTo>
                <a:lnTo>
                  <a:pt x="1973351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62458">
            <a:off x="8390054" y="4624198"/>
            <a:ext cx="1507892" cy="2666691"/>
          </a:xfrm>
          <a:custGeom>
            <a:avLst/>
            <a:gdLst/>
            <a:ahLst/>
            <a:cxnLst/>
            <a:rect r="r" b="b" t="t" l="l"/>
            <a:pathLst>
              <a:path h="2666691" w="1507892">
                <a:moveTo>
                  <a:pt x="0" y="0"/>
                </a:moveTo>
                <a:lnTo>
                  <a:pt x="1507892" y="0"/>
                </a:lnTo>
                <a:lnTo>
                  <a:pt x="1507892" y="2666690"/>
                </a:lnTo>
                <a:lnTo>
                  <a:pt x="0" y="266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7449">
            <a:off x="333156" y="5143448"/>
            <a:ext cx="2521235" cy="2666691"/>
          </a:xfrm>
          <a:custGeom>
            <a:avLst/>
            <a:gdLst/>
            <a:ahLst/>
            <a:cxnLst/>
            <a:rect r="r" b="b" t="t" l="l"/>
            <a:pathLst>
              <a:path h="2666691" w="2521235">
                <a:moveTo>
                  <a:pt x="0" y="0"/>
                </a:moveTo>
                <a:lnTo>
                  <a:pt x="2521235" y="0"/>
                </a:lnTo>
                <a:lnTo>
                  <a:pt x="2521235" y="2666691"/>
                </a:lnTo>
                <a:lnTo>
                  <a:pt x="0" y="2666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513568" y="1143011"/>
            <a:ext cx="11103380" cy="1570864"/>
            <a:chOff x="0" y="0"/>
            <a:chExt cx="3033730" cy="4292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33730" cy="429201"/>
            </a:xfrm>
            <a:custGeom>
              <a:avLst/>
              <a:gdLst/>
              <a:ahLst/>
              <a:cxnLst/>
              <a:rect r="r" b="b" t="t" l="l"/>
              <a:pathLst>
                <a:path h="429201" w="3033730">
                  <a:moveTo>
                    <a:pt x="35560" y="0"/>
                  </a:moveTo>
                  <a:lnTo>
                    <a:pt x="2998170" y="0"/>
                  </a:lnTo>
                  <a:cubicBezTo>
                    <a:pt x="3017809" y="0"/>
                    <a:pt x="3033730" y="15921"/>
                    <a:pt x="3033730" y="35560"/>
                  </a:cubicBezTo>
                  <a:lnTo>
                    <a:pt x="3033730" y="393640"/>
                  </a:lnTo>
                  <a:cubicBezTo>
                    <a:pt x="3033730" y="413280"/>
                    <a:pt x="3017809" y="429201"/>
                    <a:pt x="2998170" y="429201"/>
                  </a:cubicBezTo>
                  <a:lnTo>
                    <a:pt x="35560" y="429201"/>
                  </a:lnTo>
                  <a:cubicBezTo>
                    <a:pt x="26129" y="429201"/>
                    <a:pt x="17084" y="425454"/>
                    <a:pt x="10415" y="418785"/>
                  </a:cubicBezTo>
                  <a:cubicBezTo>
                    <a:pt x="3747" y="412116"/>
                    <a:pt x="0" y="403072"/>
                    <a:pt x="0" y="393640"/>
                  </a:cubicBezTo>
                  <a:lnTo>
                    <a:pt x="0" y="35560"/>
                  </a:lnTo>
                  <a:cubicBezTo>
                    <a:pt x="0" y="15921"/>
                    <a:pt x="15921" y="0"/>
                    <a:pt x="35560" y="0"/>
                  </a:cubicBezTo>
                  <a:close/>
                </a:path>
              </a:pathLst>
            </a:custGeom>
            <a:solidFill>
              <a:srgbClr val="E8F3E5"/>
            </a:solidFill>
            <a:ln w="66675" cap="rnd">
              <a:solidFill>
                <a:srgbClr val="8C52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3033730" cy="37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8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Lilita One"/>
                  <a:ea typeface="Lilita One"/>
                  <a:cs typeface="Lilita One"/>
                  <a:sym typeface="Lilita One"/>
                </a:rPr>
                <a:t>Justificacion de proyecto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35992" y="7606805"/>
            <a:ext cx="18959983" cy="2933071"/>
            <a:chOff x="0" y="0"/>
            <a:chExt cx="25279977" cy="391076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980033"/>
              <a:ext cx="25279977" cy="1930729"/>
              <a:chOff x="0" y="0"/>
              <a:chExt cx="4993576" cy="38137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993576" cy="381379"/>
              </a:xfrm>
              <a:custGeom>
                <a:avLst/>
                <a:gdLst/>
                <a:ahLst/>
                <a:cxnLst/>
                <a:rect r="r" b="b" t="t" l="l"/>
                <a:pathLst>
                  <a:path h="381379" w="4993576">
                    <a:moveTo>
                      <a:pt x="0" y="0"/>
                    </a:moveTo>
                    <a:lnTo>
                      <a:pt x="4993576" y="0"/>
                    </a:lnTo>
                    <a:lnTo>
                      <a:pt x="4993576" y="381379"/>
                    </a:lnTo>
                    <a:lnTo>
                      <a:pt x="0" y="3813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4993576" cy="4385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3" y="0"/>
                  </a:lnTo>
                  <a:lnTo>
                    <a:pt x="12663173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616805" y="0"/>
              <a:ext cx="12663173" cy="2248147"/>
            </a:xfrm>
            <a:custGeom>
              <a:avLst/>
              <a:gdLst/>
              <a:ahLst/>
              <a:cxnLst/>
              <a:rect r="r" b="b" t="t" l="l"/>
              <a:pathLst>
                <a:path h="2248147" w="12663173">
                  <a:moveTo>
                    <a:pt x="0" y="0"/>
                  </a:moveTo>
                  <a:lnTo>
                    <a:pt x="12663172" y="0"/>
                  </a:lnTo>
                  <a:lnTo>
                    <a:pt x="12663172" y="2248147"/>
                  </a:lnTo>
                  <a:lnTo>
                    <a:pt x="0" y="224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56528" y="3502990"/>
            <a:ext cx="16974944" cy="52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La Tiendita de Don Pepe busca mejorar la eficiencia operativa y la experiencia del cliente mediante un sistema de gestión digital que automatiza procesos clave, reduce errores humanos y optimiza tiempos, aumentando la rentabilidad y adaptándose al mercado digital. Este proyecto beneficia directamente a los propietarios, empleados y clientes, fortaleciendo la competitividad y mejorando la experiencia de compra. Indirectamente, impacta a la comunidad y proveedores, fomentando la adopción tecnológica en la zona y contribuyendo al desarrollo digital local.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true" rot="0">
            <a:off x="5368203" y="779026"/>
            <a:ext cx="1605925" cy="1934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DAGZsoqGyqA</dc:identifier>
  <dcterms:modified xsi:type="dcterms:W3CDTF">2011-08-01T06:04:30Z</dcterms:modified>
  <cp:revision>1</cp:revision>
  <dc:title>Presentación de Trivia La Tienda Suma y Resta Ilustrado Amarillo</dc:title>
</cp:coreProperties>
</file>