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1238154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1238154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1344c83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1344c83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1238154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1238154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9bfcacc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9bfcacc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9bfcac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9bfcac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9bfcac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9bfcac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9bfcacc6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9bfcacc6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Empresa de Reciclaje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G1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6175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a:t>La base de datos tiene como finalidad </a:t>
            </a:r>
            <a:r>
              <a:rPr b="1" lang="es"/>
              <a:t>registrar</a:t>
            </a:r>
            <a:r>
              <a:rPr lang="es"/>
              <a:t>, </a:t>
            </a:r>
            <a:r>
              <a:rPr b="1" lang="es"/>
              <a:t>organizar </a:t>
            </a:r>
            <a:r>
              <a:rPr lang="es"/>
              <a:t>y </a:t>
            </a:r>
            <a:r>
              <a:rPr b="1" lang="es"/>
              <a:t>analizar </a:t>
            </a:r>
            <a:r>
              <a:rPr lang="es"/>
              <a:t>los datos relacionados con la recolección y procesamiento de residuos reciclables. Esto </a:t>
            </a:r>
            <a:r>
              <a:rPr lang="es"/>
              <a:t>permitirá</a:t>
            </a:r>
            <a:r>
              <a:rPr lang="es"/>
              <a:t> llevar a cabo análisis de operativos, ambientales y sociales, con el fin de poder optimizar los procesos de recolección, promover la participación de la población y evaluar el impacto que produce en la comunidad.</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
        <p:nvSpPr>
          <p:cNvPr id="135" name="Google Shape;135;p14"/>
          <p:cNvSpPr txBox="1"/>
          <p:nvPr>
            <p:ph type="title"/>
          </p:nvPr>
        </p:nvSpPr>
        <p:spPr>
          <a:xfrm>
            <a:off x="1180950" y="906825"/>
            <a:ext cx="6782100" cy="71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Descripcion base de datos de análisis </a:t>
            </a:r>
            <a:endParaRPr/>
          </a:p>
          <a:p>
            <a:pPr indent="0" lvl="0" marL="0" rtl="0" algn="l">
              <a:spcBef>
                <a:spcPts val="0"/>
              </a:spcBef>
              <a:spcAft>
                <a:spcPts val="0"/>
              </a:spcAft>
              <a:buSzPts val="99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title="base_datos_g1 - public.png"/>
          <p:cNvPicPr preferRelativeResize="0"/>
          <p:nvPr/>
        </p:nvPicPr>
        <p:blipFill>
          <a:blip r:embed="rId3">
            <a:alphaModFix/>
          </a:blip>
          <a:stretch>
            <a:fillRect/>
          </a:stretch>
        </p:blipFill>
        <p:spPr>
          <a:xfrm>
            <a:off x="2514500" y="441600"/>
            <a:ext cx="4115000" cy="426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434275" y="845600"/>
            <a:ext cx="84549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a:t>Análisis</a:t>
            </a:r>
            <a:r>
              <a:rPr lang="es"/>
              <a:t> que se </a:t>
            </a:r>
            <a:r>
              <a:rPr lang="es"/>
              <a:t>realizaron</a:t>
            </a:r>
            <a:r>
              <a:rPr lang="es"/>
              <a:t> con la base de datos</a:t>
            </a:r>
            <a:endParaRPr/>
          </a:p>
        </p:txBody>
      </p:sp>
      <p:sp>
        <p:nvSpPr>
          <p:cNvPr id="146" name="Google Shape;146;p16"/>
          <p:cNvSpPr txBox="1"/>
          <p:nvPr>
            <p:ph idx="1" type="body"/>
          </p:nvPr>
        </p:nvSpPr>
        <p:spPr>
          <a:xfrm>
            <a:off x="393000" y="1569375"/>
            <a:ext cx="8358000" cy="26634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s">
                <a:solidFill>
                  <a:srgbClr val="000000"/>
                </a:solidFill>
              </a:rPr>
              <a:t>Cantidad total reciclado</a:t>
            </a:r>
            <a:r>
              <a:rPr lang="es">
                <a:solidFill>
                  <a:srgbClr val="000000"/>
                </a:solidFill>
              </a:rPr>
              <a:t> por tipo de material (papel, plástico, vidrio, etc.).</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Tendencias temporales</a:t>
            </a:r>
            <a:r>
              <a:rPr lang="es">
                <a:solidFill>
                  <a:srgbClr val="000000"/>
                </a:solidFill>
              </a:rPr>
              <a:t>.</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Análisis geográfico</a:t>
            </a:r>
            <a:r>
              <a:rPr lang="es">
                <a:solidFill>
                  <a:srgbClr val="000000"/>
                </a:solidFill>
              </a:rPr>
              <a:t>: reciclaje por zonas, barrios o ciudades.</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Frecuencia de recolección</a:t>
            </a:r>
            <a:r>
              <a:rPr lang="es">
                <a:solidFill>
                  <a:srgbClr val="000000"/>
                </a:solidFill>
              </a:rPr>
              <a:t>: cuántas veces se recogen los residuos por ubicación o periodo.</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Comparación entre tipos de materiales</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Comparación entre puntos de recolección</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Costos por tonelada reciclada</a:t>
            </a:r>
            <a:r>
              <a:rPr lang="es">
                <a:solidFill>
                  <a:srgbClr val="000000"/>
                </a:solidFill>
              </a:rPr>
              <a:t>.</a:t>
            </a:r>
            <a:endParaRPr>
              <a:solidFill>
                <a:srgbClr val="000000"/>
              </a:solidFill>
            </a:endParaRPr>
          </a:p>
          <a:p>
            <a:pPr indent="0" lvl="0" marL="457200" rtl="0" algn="l">
              <a:lnSpc>
                <a:spcPct val="115000"/>
              </a:lnSpc>
              <a:spcBef>
                <a:spcPts val="0"/>
              </a:spcBef>
              <a:spcAft>
                <a:spcPts val="0"/>
              </a:spcAft>
              <a:buNone/>
            </a:pPr>
            <a:r>
              <a:rPr b="1" lang="es">
                <a:solidFill>
                  <a:srgbClr val="000000"/>
                </a:solidFill>
              </a:rPr>
              <a:t>Detección de anomalías</a:t>
            </a:r>
            <a:r>
              <a:rPr lang="es">
                <a:solidFill>
                  <a:srgbClr val="000000"/>
                </a:solidFill>
              </a:rPr>
              <a:t>: por ejemplo, si de repente un punto deja de reportar reciclaje.</a:t>
            </a:r>
            <a:endParaRPr>
              <a:solidFill>
                <a:srgbClr val="000000"/>
              </a:solidFill>
            </a:endParaRPr>
          </a:p>
          <a:p>
            <a:pPr indent="0" lvl="0" marL="0" rtl="0" algn="l">
              <a:lnSpc>
                <a:spcPct val="100000"/>
              </a:lnSpc>
              <a:spcBef>
                <a:spcPts val="0"/>
              </a:spcBef>
              <a:spcAft>
                <a:spcPts val="12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Creacion y eliminacion de tablas</a:t>
            </a:r>
            <a:endParaRPr/>
          </a:p>
        </p:txBody>
      </p:sp>
      <p:sp>
        <p:nvSpPr>
          <p:cNvPr id="152" name="Google Shape;152;p17"/>
          <p:cNvSpPr txBox="1"/>
          <p:nvPr>
            <p:ph idx="1" type="body"/>
          </p:nvPr>
        </p:nvSpPr>
        <p:spPr>
          <a:xfrm>
            <a:off x="819150" y="1990725"/>
            <a:ext cx="33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Creación</a:t>
            </a:r>
            <a:r>
              <a:rPr lang="es"/>
              <a:t> de tablas:</a:t>
            </a:r>
            <a:endParaRPr/>
          </a:p>
          <a:p>
            <a:pPr indent="0" lvl="0" marL="0" rtl="0" algn="l">
              <a:spcBef>
                <a:spcPts val="1200"/>
              </a:spcBef>
              <a:spcAft>
                <a:spcPts val="0"/>
              </a:spcAft>
              <a:buNone/>
            </a:pPr>
            <a:r>
              <a:rPr lang="es"/>
              <a:t>el </a:t>
            </a:r>
            <a:r>
              <a:rPr lang="es"/>
              <a:t>código</a:t>
            </a:r>
            <a:r>
              <a:rPr lang="es"/>
              <a:t> </a:t>
            </a:r>
            <a:r>
              <a:rPr lang="es"/>
              <a:t>creará</a:t>
            </a:r>
            <a:r>
              <a:rPr lang="es"/>
              <a:t> las tablas de estado, material, operarios, </a:t>
            </a:r>
            <a:r>
              <a:rPr lang="es"/>
              <a:t>región, comuna, vehículo, punto de recolección</a:t>
            </a:r>
            <a:r>
              <a:rPr lang="es"/>
              <a:t> y recolecciones en caso de que estas no existan ya.</a:t>
            </a:r>
            <a:endParaRPr/>
          </a:p>
          <a:p>
            <a:pPr indent="0" lvl="0" marL="0" rtl="0" algn="l">
              <a:spcBef>
                <a:spcPts val="1200"/>
              </a:spcBef>
              <a:spcAft>
                <a:spcPts val="1200"/>
              </a:spcAft>
              <a:buNone/>
            </a:pPr>
            <a:r>
              <a:rPr lang="es"/>
              <a:t>En el caso de tipo_vehiculo y tipo_residuo se abriran una serie de opciones para seleccionar.</a:t>
            </a:r>
            <a:endParaRPr/>
          </a:p>
        </p:txBody>
      </p:sp>
      <p:sp>
        <p:nvSpPr>
          <p:cNvPr id="153" name="Google Shape;153;p17"/>
          <p:cNvSpPr txBox="1"/>
          <p:nvPr/>
        </p:nvSpPr>
        <p:spPr>
          <a:xfrm>
            <a:off x="4689600" y="1990725"/>
            <a:ext cx="3885000" cy="124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Calibri"/>
                <a:ea typeface="Calibri"/>
                <a:cs typeface="Calibri"/>
                <a:sym typeface="Calibri"/>
              </a:rPr>
              <a:t>Eliminación</a:t>
            </a:r>
            <a:r>
              <a:rPr lang="es" sz="1300">
                <a:solidFill>
                  <a:schemeClr val="dk2"/>
                </a:solidFill>
                <a:latin typeface="Calibri"/>
                <a:ea typeface="Calibri"/>
                <a:cs typeface="Calibri"/>
                <a:sym typeface="Calibri"/>
              </a:rPr>
              <a:t> de Tablas:</a:t>
            </a:r>
            <a:endParaRPr sz="1300">
              <a:solidFill>
                <a:schemeClr val="dk2"/>
              </a:solidFill>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es" sz="1300">
                <a:solidFill>
                  <a:schemeClr val="dk2"/>
                </a:solidFill>
                <a:latin typeface="Calibri"/>
                <a:ea typeface="Calibri"/>
                <a:cs typeface="Calibri"/>
                <a:sym typeface="Calibri"/>
              </a:rPr>
              <a:t>En caso de ser </a:t>
            </a:r>
            <a:r>
              <a:rPr lang="es" sz="1300">
                <a:solidFill>
                  <a:schemeClr val="dk2"/>
                </a:solidFill>
                <a:latin typeface="Calibri"/>
                <a:ea typeface="Calibri"/>
                <a:cs typeface="Calibri"/>
                <a:sym typeface="Calibri"/>
              </a:rPr>
              <a:t>necesario</a:t>
            </a:r>
            <a:r>
              <a:rPr lang="es" sz="1300">
                <a:solidFill>
                  <a:schemeClr val="dk2"/>
                </a:solidFill>
                <a:latin typeface="Calibri"/>
                <a:ea typeface="Calibri"/>
                <a:cs typeface="Calibri"/>
                <a:sym typeface="Calibri"/>
              </a:rPr>
              <a:t> el programa cuenta con la capacidad de eliminar por completo una tabla, muy </a:t>
            </a:r>
            <a:r>
              <a:rPr lang="es" sz="1300">
                <a:solidFill>
                  <a:schemeClr val="dk2"/>
                </a:solidFill>
                <a:latin typeface="Calibri"/>
                <a:ea typeface="Calibri"/>
                <a:cs typeface="Calibri"/>
                <a:sym typeface="Calibri"/>
              </a:rPr>
              <a:t>útil</a:t>
            </a:r>
            <a:r>
              <a:rPr lang="es" sz="1300">
                <a:solidFill>
                  <a:schemeClr val="dk2"/>
                </a:solidFill>
                <a:latin typeface="Calibri"/>
                <a:ea typeface="Calibri"/>
                <a:cs typeface="Calibri"/>
                <a:sym typeface="Calibri"/>
              </a:rPr>
              <a:t> en caso de querer reemplazarlos por otro nuevos</a:t>
            </a: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Carga de datos</a:t>
            </a:r>
            <a:endParaRPr/>
          </a:p>
        </p:txBody>
      </p:sp>
      <p:sp>
        <p:nvSpPr>
          <p:cNvPr id="159" name="Google Shape;159;p18"/>
          <p:cNvSpPr txBox="1"/>
          <p:nvPr>
            <p:ph idx="1" type="body"/>
          </p:nvPr>
        </p:nvSpPr>
        <p:spPr>
          <a:xfrm>
            <a:off x="819150" y="1990725"/>
            <a:ext cx="434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archivos involucrados en la carga de datos son:</a:t>
            </a:r>
            <a:endParaRPr/>
          </a:p>
          <a:p>
            <a:pPr indent="-311150" lvl="0" marL="457200" rtl="0" algn="l">
              <a:spcBef>
                <a:spcPts val="1200"/>
              </a:spcBef>
              <a:spcAft>
                <a:spcPts val="0"/>
              </a:spcAft>
              <a:buSzPts val="1300"/>
              <a:buChar char="●"/>
            </a:pPr>
            <a:r>
              <a:rPr lang="es"/>
              <a:t>recoleccion</a:t>
            </a:r>
            <a:r>
              <a:rPr lang="es"/>
              <a:t>.csv: contiene datos de recolección</a:t>
            </a:r>
            <a:endParaRPr/>
          </a:p>
          <a:p>
            <a:pPr indent="-311150" lvl="0" marL="457200" rtl="0" algn="l">
              <a:spcBef>
                <a:spcPts val="0"/>
              </a:spcBef>
              <a:spcAft>
                <a:spcPts val="0"/>
              </a:spcAft>
              <a:buSzPts val="1300"/>
              <a:buChar char="●"/>
            </a:pPr>
            <a:r>
              <a:rPr lang="es"/>
              <a:t>RellenarTablaRecolecciones.py</a:t>
            </a:r>
            <a:r>
              <a:rPr lang="es"/>
              <a:t>: carga registros del csv a la base de datos</a:t>
            </a:r>
            <a:endParaRPr/>
          </a:p>
          <a:p>
            <a:pPr indent="-311150" lvl="0" marL="457200" rtl="0" algn="l">
              <a:spcBef>
                <a:spcPts val="0"/>
              </a:spcBef>
              <a:spcAft>
                <a:spcPts val="0"/>
              </a:spcAft>
              <a:buSzPts val="1300"/>
              <a:buChar char="●"/>
            </a:pPr>
            <a:r>
              <a:rPr lang="es"/>
              <a:t>RellenarTablasSecundarias.py: inserta datos fijos como centros y materiales</a:t>
            </a:r>
            <a:endParaRPr/>
          </a:p>
          <a:p>
            <a:pPr indent="-311150" lvl="0" marL="457200" rtl="0" algn="l">
              <a:spcBef>
                <a:spcPts val="0"/>
              </a:spcBef>
              <a:spcAft>
                <a:spcPts val="0"/>
              </a:spcAft>
              <a:buSzPts val="1300"/>
              <a:buChar char="●"/>
            </a:pPr>
            <a:r>
              <a:rPr lang="es"/>
              <a:t>basetran.py: ejecuta todo el proceso desde un solo punto</a:t>
            </a:r>
            <a:endParaRPr/>
          </a:p>
        </p:txBody>
      </p:sp>
      <p:sp>
        <p:nvSpPr>
          <p:cNvPr id="160" name="Google Shape;160;p18"/>
          <p:cNvSpPr txBox="1"/>
          <p:nvPr>
            <p:ph idx="1" type="body"/>
          </p:nvPr>
        </p:nvSpPr>
        <p:spPr>
          <a:xfrm>
            <a:off x="5165250" y="1912150"/>
            <a:ext cx="33711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t>
            </a:r>
            <a:r>
              <a:rPr lang="es"/>
              <a:t>Cómo</a:t>
            </a:r>
            <a:r>
              <a:rPr lang="es"/>
              <a:t> funciona?</a:t>
            </a:r>
            <a:endParaRPr/>
          </a:p>
          <a:p>
            <a:pPr indent="-311150" lvl="0" marL="457200" rtl="0" algn="l">
              <a:spcBef>
                <a:spcPts val="1200"/>
              </a:spcBef>
              <a:spcAft>
                <a:spcPts val="0"/>
              </a:spcAft>
              <a:buSzPts val="1300"/>
              <a:buChar char="●"/>
            </a:pPr>
            <a:r>
              <a:rPr lang="es"/>
              <a:t>Primero se cargan los datos secundarios(materiales, centros, recolectores)</a:t>
            </a:r>
            <a:endParaRPr/>
          </a:p>
          <a:p>
            <a:pPr indent="-311150" lvl="0" marL="457200" rtl="0" algn="l">
              <a:spcBef>
                <a:spcPts val="0"/>
              </a:spcBef>
              <a:spcAft>
                <a:spcPts val="0"/>
              </a:spcAft>
              <a:buSzPts val="1300"/>
              <a:buChar char="●"/>
            </a:pPr>
            <a:r>
              <a:rPr lang="es"/>
              <a:t>Luego se cargan los datos principales desde el csv</a:t>
            </a:r>
            <a:endParaRPr/>
          </a:p>
          <a:p>
            <a:pPr indent="-311150" lvl="0" marL="457200" rtl="0" algn="l">
              <a:spcBef>
                <a:spcPts val="0"/>
              </a:spcBef>
              <a:spcAft>
                <a:spcPts val="0"/>
              </a:spcAft>
              <a:buSzPts val="1300"/>
              <a:buChar char="●"/>
            </a:pPr>
            <a:r>
              <a:rPr lang="es"/>
              <a:t>Por </a:t>
            </a:r>
            <a:r>
              <a:rPr lang="es"/>
              <a:t>último</a:t>
            </a:r>
            <a:r>
              <a:rPr lang="es"/>
              <a:t> se hacen validaciones: formato de fechas, claves foráneas, duplicados.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Proceso para ETL y Schedule</a:t>
            </a:r>
            <a:endParaRPr/>
          </a:p>
        </p:txBody>
      </p:sp>
      <p:sp>
        <p:nvSpPr>
          <p:cNvPr id="166" name="Google Shape;166;p19"/>
          <p:cNvSpPr txBox="1"/>
          <p:nvPr>
            <p:ph idx="1" type="body"/>
          </p:nvPr>
        </p:nvSpPr>
        <p:spPr>
          <a:xfrm>
            <a:off x="1374250" y="1513375"/>
            <a:ext cx="6564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Dado que nuestra base de datos transaccional es muy similar a la tabla de hechos que deseamos construir, además de crear dicha tabla, se opta por generar archivos CSV de manera periódica. Estos archivos permiten extraer información relevante, como la cantidad de gastos y los kilos de materiales reciclados por región.</a:t>
            </a:r>
            <a:endParaRPr/>
          </a:p>
        </p:txBody>
      </p:sp>
      <p:pic>
        <p:nvPicPr>
          <p:cNvPr id="167" name="Google Shape;167;p19"/>
          <p:cNvPicPr preferRelativeResize="0"/>
          <p:nvPr/>
        </p:nvPicPr>
        <p:blipFill>
          <a:blip r:embed="rId3">
            <a:alphaModFix/>
          </a:blip>
          <a:stretch>
            <a:fillRect/>
          </a:stretch>
        </p:blipFill>
        <p:spPr>
          <a:xfrm>
            <a:off x="5114044" y="2690675"/>
            <a:ext cx="1814406" cy="1982675"/>
          </a:xfrm>
          <a:prstGeom prst="rect">
            <a:avLst/>
          </a:prstGeom>
          <a:noFill/>
          <a:ln>
            <a:noFill/>
          </a:ln>
        </p:spPr>
      </p:pic>
      <p:pic>
        <p:nvPicPr>
          <p:cNvPr id="168" name="Google Shape;168;p19"/>
          <p:cNvPicPr preferRelativeResize="0"/>
          <p:nvPr/>
        </p:nvPicPr>
        <p:blipFill>
          <a:blip r:embed="rId4">
            <a:alphaModFix/>
          </a:blip>
          <a:stretch>
            <a:fillRect/>
          </a:stretch>
        </p:blipFill>
        <p:spPr>
          <a:xfrm>
            <a:off x="2215550" y="2690675"/>
            <a:ext cx="2898494" cy="198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Consultas</a:t>
            </a:r>
            <a:endParaRPr/>
          </a:p>
        </p:txBody>
      </p:sp>
      <p:sp>
        <p:nvSpPr>
          <p:cNvPr id="174" name="Google Shape;174;p20"/>
          <p:cNvSpPr txBox="1"/>
          <p:nvPr>
            <p:ph idx="1" type="body"/>
          </p:nvPr>
        </p:nvSpPr>
        <p:spPr>
          <a:xfrm>
            <a:off x="819150" y="1990725"/>
            <a:ext cx="3023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herramientas que utilizamos fueron:</a:t>
            </a:r>
            <a:endParaRPr/>
          </a:p>
          <a:p>
            <a:pPr indent="-311150" lvl="0" marL="457200" rtl="0" algn="l">
              <a:spcBef>
                <a:spcPts val="1200"/>
              </a:spcBef>
              <a:spcAft>
                <a:spcPts val="0"/>
              </a:spcAft>
              <a:buSzPts val="1300"/>
              <a:buChar char="●"/>
            </a:pPr>
            <a:r>
              <a:rPr lang="es"/>
              <a:t>C</a:t>
            </a:r>
            <a:r>
              <a:rPr lang="es"/>
              <a:t>onsultas SQL para extraer los datos.</a:t>
            </a:r>
            <a:endParaRPr/>
          </a:p>
          <a:p>
            <a:pPr indent="-311150" lvl="0" marL="457200" rtl="0" algn="l">
              <a:spcBef>
                <a:spcPts val="0"/>
              </a:spcBef>
              <a:spcAft>
                <a:spcPts val="0"/>
              </a:spcAft>
              <a:buSzPts val="1300"/>
              <a:buChar char="●"/>
            </a:pPr>
            <a:r>
              <a:rPr lang="es"/>
              <a:t>Script Python: LlamadasSQLGraficos.py</a:t>
            </a:r>
            <a:endParaRPr/>
          </a:p>
          <a:p>
            <a:pPr indent="-311150" lvl="0" marL="457200" rtl="0" algn="l">
              <a:spcBef>
                <a:spcPts val="0"/>
              </a:spcBef>
              <a:spcAft>
                <a:spcPts val="0"/>
              </a:spcAft>
              <a:buSzPts val="1300"/>
              <a:buChar char="●"/>
            </a:pPr>
            <a:r>
              <a:rPr lang="es"/>
              <a:t>visualización con gráficos para facilitar su interpretación.</a:t>
            </a:r>
            <a:br>
              <a:rPr lang="es"/>
            </a:br>
            <a:endParaRPr/>
          </a:p>
        </p:txBody>
      </p:sp>
      <p:sp>
        <p:nvSpPr>
          <p:cNvPr id="175" name="Google Shape;175;p20"/>
          <p:cNvSpPr txBox="1"/>
          <p:nvPr>
            <p:ph idx="1" type="body"/>
          </p:nvPr>
        </p:nvSpPr>
        <p:spPr>
          <a:xfrm>
            <a:off x="4313300" y="2043025"/>
            <a:ext cx="3023100" cy="2572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Ejemplo de consulta SQL</a:t>
            </a:r>
            <a:endParaRPr/>
          </a:p>
          <a:p>
            <a:pPr indent="-292576" lvl="0" marL="457200" rtl="0" algn="l">
              <a:spcBef>
                <a:spcPts val="1200"/>
              </a:spcBef>
              <a:spcAft>
                <a:spcPts val="0"/>
              </a:spcAft>
              <a:buSzPct val="100000"/>
              <a:buChar char="●"/>
            </a:pPr>
            <a:r>
              <a:rPr lang="es"/>
              <a:t>Total de kilos por tipo de material:</a:t>
            </a:r>
            <a:endParaRPr/>
          </a:p>
          <a:p>
            <a:pPr indent="0" lvl="0" marL="457200" rtl="0" algn="l">
              <a:spcBef>
                <a:spcPts val="1200"/>
              </a:spcBef>
              <a:spcAft>
                <a:spcPts val="0"/>
              </a:spcAft>
              <a:buNone/>
            </a:pPr>
            <a:r>
              <a:rPr lang="es"/>
              <a:t>SELECT material, Sum(cantidad) FROM </a:t>
            </a:r>
            <a:r>
              <a:rPr lang="es"/>
              <a:t>recoleccion</a:t>
            </a:r>
            <a:r>
              <a:rPr lang="es"/>
              <a:t> GROUP BY material;</a:t>
            </a:r>
            <a:endParaRPr/>
          </a:p>
          <a:p>
            <a:pPr indent="-292576" lvl="0" marL="457200" rtl="0" algn="l">
              <a:spcBef>
                <a:spcPts val="1200"/>
              </a:spcBef>
              <a:spcAft>
                <a:spcPts val="0"/>
              </a:spcAft>
              <a:buSzPct val="100000"/>
              <a:buChar char="●"/>
            </a:pPr>
            <a:r>
              <a:rPr lang="es"/>
              <a:t>Cantidad recolectada por punto de </a:t>
            </a:r>
            <a:r>
              <a:rPr lang="es"/>
              <a:t>recolección</a:t>
            </a:r>
            <a:endParaRPr/>
          </a:p>
          <a:p>
            <a:pPr indent="0" lvl="0" marL="0" rtl="0" algn="l">
              <a:spcBef>
                <a:spcPts val="1200"/>
              </a:spcBef>
              <a:spcAft>
                <a:spcPts val="0"/>
              </a:spcAft>
              <a:buNone/>
            </a:pPr>
            <a:r>
              <a:rPr lang="es"/>
              <a:t>De todo esto se puede esperar:Un Ranking de materiales más reciclados, centros eficientes o recolectores con mayor participación.</a:t>
            </a:r>
            <a:endParaRPr/>
          </a:p>
          <a:p>
            <a:pPr indent="0" lvl="0" marL="457200" rtl="0" algn="l">
              <a:spcBef>
                <a:spcPts val="1200"/>
              </a:spcBef>
              <a:spcAft>
                <a:spcPts val="1200"/>
              </a:spcAft>
              <a:buNone/>
            </a:pPr>
            <a:br>
              <a:rPr lang="es"/>
            </a:b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