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5" r:id="rId4"/>
    <p:sldId id="279" r:id="rId5"/>
    <p:sldId id="280" r:id="rId6"/>
    <p:sldId id="289" r:id="rId7"/>
    <p:sldId id="290" r:id="rId8"/>
    <p:sldId id="281" r:id="rId9"/>
    <p:sldId id="282" r:id="rId10"/>
    <p:sldId id="292" r:id="rId11"/>
    <p:sldId id="291" r:id="rId12"/>
    <p:sldId id="293" r:id="rId13"/>
    <p:sldId id="294" r:id="rId14"/>
    <p:sldId id="295" r:id="rId15"/>
    <p:sldId id="296" r:id="rId16"/>
    <p:sldId id="283" r:id="rId17"/>
    <p:sldId id="285" r:id="rId18"/>
    <p:sldId id="284" r:id="rId19"/>
    <p:sldId id="287" r:id="rId20"/>
    <p:sldId id="297" r:id="rId21"/>
    <p:sldId id="298" r:id="rId22"/>
    <p:sldId id="299" r:id="rId23"/>
    <p:sldId id="300" r:id="rId24"/>
    <p:sldId id="301" r:id="rId25"/>
    <p:sldId id="288" r:id="rId26"/>
    <p:sldId id="286" r:id="rId27"/>
    <p:sldId id="266" r:id="rId28"/>
    <p:sldId id="268" r:id="rId29"/>
    <p:sldId id="269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3" autoAdjust="0"/>
    <p:restoredTop sz="95791" autoAdjust="0"/>
  </p:normalViewPr>
  <p:slideViewPr>
    <p:cSldViewPr snapToGrid="0" snapToObjects="1">
      <p:cViewPr>
        <p:scale>
          <a:sx n="111" d="100"/>
          <a:sy n="111" d="100"/>
        </p:scale>
        <p:origin x="2216" y="10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F7062-0283-1343-93D1-5F1B3E7F47D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C2843-6054-1341-A6CE-E9C05FE5818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2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C2843-6054-1341-A6CE-E9C05FE581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42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r>
              <a:rPr lang="en-US" dirty="0"/>
              <a:t>/xx</a:t>
            </a:r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C6C8E05-CC45-114E-AD08-84FC2B1C692C}"/>
              </a:ext>
            </a:extLst>
          </p:cNvPr>
          <p:cNvSpPr/>
          <p:nvPr userDrawn="1"/>
        </p:nvSpPr>
        <p:spPr>
          <a:xfrm>
            <a:off x="7358822" y="678"/>
            <a:ext cx="1785178" cy="1009651"/>
          </a:xfrm>
          <a:prstGeom prst="rect">
            <a:avLst/>
          </a:prstGeom>
          <a:solidFill>
            <a:schemeClr val="bg1"/>
          </a:solidFill>
          <a:ln>
            <a:solidFill>
              <a:srgbClr val="00A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r>
              <a:rPr lang="en-US" dirty="0"/>
              <a:t>/xx</a:t>
            </a:r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A13EB58-831B-9649-8BC8-E079BD11A216}"/>
              </a:ext>
            </a:extLst>
          </p:cNvPr>
          <p:cNvSpPr/>
          <p:nvPr userDrawn="1"/>
        </p:nvSpPr>
        <p:spPr>
          <a:xfrm>
            <a:off x="7358822" y="678"/>
            <a:ext cx="1785178" cy="1009651"/>
          </a:xfrm>
          <a:prstGeom prst="rect">
            <a:avLst/>
          </a:prstGeom>
          <a:solidFill>
            <a:schemeClr val="bg1"/>
          </a:solidFill>
          <a:ln>
            <a:solidFill>
              <a:srgbClr val="00A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emf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latin typeface="Arial"/>
                <a:cs typeface="Arial"/>
              </a:rPr>
              <a:t>Kramer-</a:t>
            </a:r>
            <a:r>
              <a:rPr lang="en-US" sz="6000" dirty="0" err="1">
                <a:latin typeface="Arial"/>
                <a:cs typeface="Arial"/>
              </a:rPr>
              <a:t>Kronig</a:t>
            </a:r>
            <a:r>
              <a:rPr lang="en-US" sz="6000" dirty="0">
                <a:latin typeface="Arial"/>
                <a:cs typeface="Arial"/>
              </a:rPr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/>
          <a:lstStyle/>
          <a:p>
            <a:pPr algn="l"/>
            <a:r>
              <a:rPr lang="en-US" dirty="0">
                <a:latin typeface="Arial"/>
                <a:cs typeface="Arial"/>
              </a:rPr>
              <a:t>Step-by-step guide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24" y="195819"/>
            <a:ext cx="7090513" cy="857250"/>
          </a:xfrm>
        </p:spPr>
        <p:txBody>
          <a:bodyPr/>
          <a:lstStyle/>
          <a:p>
            <a:r>
              <a:rPr lang="en-US" dirty="0"/>
              <a:t>Finding dielectric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24" y="1169670"/>
            <a:ext cx="8397756" cy="3615551"/>
          </a:xfrm>
        </p:spPr>
        <p:txBody>
          <a:bodyPr/>
          <a:lstStyle/>
          <a:p>
            <a:r>
              <a:rPr lang="en-US" dirty="0"/>
              <a:t>Yippy!!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2BAB64F-5F4D-AE48-880E-60837C35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183368"/>
            <a:ext cx="7315200" cy="10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24" y="195819"/>
            <a:ext cx="7090513" cy="857250"/>
          </a:xfrm>
        </p:spPr>
        <p:txBody>
          <a:bodyPr/>
          <a:lstStyle/>
          <a:p>
            <a:r>
              <a:rPr lang="en-US" dirty="0"/>
              <a:t>Cool cool cool, BUT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24" y="1169670"/>
            <a:ext cx="8397756" cy="3615551"/>
          </a:xfrm>
        </p:spPr>
        <p:txBody>
          <a:bodyPr/>
          <a:lstStyle/>
          <a:p>
            <a:r>
              <a:rPr lang="en-US" dirty="0"/>
              <a:t>Assumed single scattering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distribution of bulk excitations to be know…</a:t>
            </a:r>
          </a:p>
          <a:p>
            <a:endParaRPr lang="en-US" dirty="0"/>
          </a:p>
          <a:p>
            <a:r>
              <a:rPr lang="en-US" dirty="0"/>
              <a:t>In reality the recorded spectrum consists of bulk excitations, surface excitations and relativistic losses.</a:t>
            </a:r>
          </a:p>
        </p:txBody>
      </p:sp>
    </p:spTree>
    <p:extLst>
      <p:ext uri="{BB962C8B-B14F-4D97-AF65-F5344CB8AC3E}">
        <p14:creationId xmlns:p14="http://schemas.microsoft.com/office/powerpoint/2010/main" val="98986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24" y="195819"/>
            <a:ext cx="7090513" cy="857250"/>
          </a:xfrm>
        </p:spPr>
        <p:txBody>
          <a:bodyPr/>
          <a:lstStyle/>
          <a:p>
            <a:r>
              <a:rPr lang="en-US" dirty="0"/>
              <a:t>Obtaining S</a:t>
            </a:r>
            <a:r>
              <a:rPr lang="en-US" baseline="-25000" dirty="0"/>
              <a:t>b</a:t>
            </a:r>
            <a:r>
              <a:rPr lang="en-US" dirty="0"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24" y="1169670"/>
            <a:ext cx="8397756" cy="361555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b</a:t>
            </a:r>
            <a:r>
              <a:rPr lang="en-US" dirty="0"/>
              <a:t>(E) obtainable from bulk excitations through Fourier log deconvolution method</a:t>
            </a:r>
          </a:p>
          <a:p>
            <a:r>
              <a:rPr lang="en-US" dirty="0">
                <a:sym typeface="Wingdings" pitchFamily="2" charset="2"/>
              </a:rPr>
              <a:t> need to obtain bulk excitations from total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7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24" y="195819"/>
            <a:ext cx="7090513" cy="857250"/>
          </a:xfrm>
        </p:spPr>
        <p:txBody>
          <a:bodyPr/>
          <a:lstStyle/>
          <a:p>
            <a:r>
              <a:rPr lang="en-US" dirty="0"/>
              <a:t>Obtaining S</a:t>
            </a:r>
            <a:r>
              <a:rPr lang="en-US" baseline="-25000" dirty="0"/>
              <a:t>b</a:t>
            </a:r>
            <a:r>
              <a:rPr lang="en-US" dirty="0"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24" y="1169670"/>
            <a:ext cx="8397756" cy="3615551"/>
          </a:xfrm>
        </p:spPr>
        <p:txBody>
          <a:bodyPr/>
          <a:lstStyle/>
          <a:p>
            <a:r>
              <a:rPr lang="en-US" dirty="0"/>
              <a:t>Assume no relativistic losses: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Difficult to extract </a:t>
            </a:r>
            <a:r>
              <a:rPr lang="el-GR" dirty="0"/>
              <a:t>ε</a:t>
            </a:r>
            <a:r>
              <a:rPr lang="en-US" dirty="0"/>
              <a:t> from this function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6B763AF-3763-AA4B-BAE2-BE139957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03" y="1818640"/>
            <a:ext cx="6778882" cy="1252239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9A719581-6709-6149-B079-0467F42A6BC0}"/>
              </a:ext>
            </a:extLst>
          </p:cNvPr>
          <p:cNvSpPr txBox="1"/>
          <p:nvPr/>
        </p:nvSpPr>
        <p:spPr>
          <a:xfrm>
            <a:off x="579121" y="4333161"/>
            <a:ext cx="434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\cite{</a:t>
            </a:r>
            <a:r>
              <a:rPr lang="en-GB" sz="1200" dirty="0" err="1"/>
              <a:t>thesis_ascunce</a:t>
            </a:r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21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24" y="195819"/>
            <a:ext cx="7090513" cy="857250"/>
          </a:xfrm>
        </p:spPr>
        <p:txBody>
          <a:bodyPr/>
          <a:lstStyle/>
          <a:p>
            <a:r>
              <a:rPr lang="en-US" dirty="0"/>
              <a:t>Plan of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24" y="1053069"/>
            <a:ext cx="8397756" cy="4455626"/>
          </a:xfrm>
        </p:spPr>
        <p:txBody>
          <a:bodyPr>
            <a:normAutofit/>
          </a:bodyPr>
          <a:lstStyle/>
          <a:p>
            <a:r>
              <a:rPr lang="en-US" sz="2000" dirty="0"/>
              <a:t>Assume:</a:t>
            </a:r>
          </a:p>
          <a:p>
            <a:endParaRPr lang="en-US" sz="2000" dirty="0"/>
          </a:p>
          <a:p>
            <a:r>
              <a:rPr lang="en-US" sz="2000" dirty="0"/>
              <a:t>Calculate </a:t>
            </a:r>
            <a:r>
              <a:rPr lang="el-GR" sz="2000" i="1" dirty="0"/>
              <a:t>ε</a:t>
            </a:r>
            <a:r>
              <a:rPr lang="en-US" sz="2000" i="1" dirty="0"/>
              <a:t>’</a:t>
            </a:r>
            <a:r>
              <a:rPr lang="en-US" sz="2000" dirty="0"/>
              <a:t> with KK-analysis</a:t>
            </a:r>
          </a:p>
          <a:p>
            <a:r>
              <a:rPr lang="en-US" sz="2000" dirty="0"/>
              <a:t>Calculate</a:t>
            </a:r>
          </a:p>
          <a:p>
            <a:endParaRPr lang="en-US" sz="2000" dirty="0"/>
          </a:p>
          <a:p>
            <a:r>
              <a:rPr lang="en-US" sz="2000" dirty="0"/>
              <a:t>Better approximation: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1200" dirty="0"/>
              <a:t>Calculate </a:t>
            </a:r>
            <a:r>
              <a:rPr lang="el-GR" sz="1200" i="1" dirty="0"/>
              <a:t>ε</a:t>
            </a:r>
            <a:r>
              <a:rPr lang="en-US" sz="1200" i="1" dirty="0"/>
              <a:t>’’</a:t>
            </a:r>
            <a:r>
              <a:rPr lang="en-US" sz="1200" dirty="0"/>
              <a:t> with KK-analysis</a:t>
            </a:r>
          </a:p>
          <a:p>
            <a:pPr lvl="1"/>
            <a:r>
              <a:rPr lang="en-US" sz="1200" dirty="0"/>
              <a:t>Calculate </a:t>
            </a:r>
            <a:r>
              <a:rPr lang="en-US" sz="1200" i="1" dirty="0"/>
              <a:t>S</a:t>
            </a:r>
            <a:r>
              <a:rPr lang="en-US" sz="1200" i="1" baseline="-25000" dirty="0"/>
              <a:t>s</a:t>
            </a:r>
            <a:r>
              <a:rPr lang="en-US" sz="1200" i="1" dirty="0"/>
              <a:t>’’</a:t>
            </a:r>
          </a:p>
          <a:p>
            <a:pPr lvl="1"/>
            <a:r>
              <a:rPr lang="en-US" sz="1200" dirty="0"/>
              <a:t>Approximate </a:t>
            </a:r>
            <a:r>
              <a:rPr lang="en-US" sz="1200" i="1" dirty="0"/>
              <a:t>S</a:t>
            </a:r>
            <a:r>
              <a:rPr lang="en-US" sz="1200" i="1" baseline="-25000" dirty="0"/>
              <a:t>b</a:t>
            </a:r>
            <a:r>
              <a:rPr lang="en-US" sz="1200" i="1" dirty="0"/>
              <a:t>’’’</a:t>
            </a:r>
          </a:p>
          <a:p>
            <a:pPr lvl="2"/>
            <a:r>
              <a:rPr lang="en-US" sz="900" dirty="0"/>
              <a:t>Calculate </a:t>
            </a:r>
            <a:r>
              <a:rPr lang="el-GR" sz="900" i="1" dirty="0"/>
              <a:t>ε</a:t>
            </a:r>
            <a:r>
              <a:rPr lang="en-US" sz="900" i="1" dirty="0"/>
              <a:t>’’’</a:t>
            </a:r>
            <a:r>
              <a:rPr lang="en-US" sz="900" dirty="0"/>
              <a:t> with KK-analysis</a:t>
            </a:r>
          </a:p>
          <a:p>
            <a:pPr lvl="2"/>
            <a:r>
              <a:rPr lang="en-US" sz="900" dirty="0"/>
              <a:t>Calculate </a:t>
            </a:r>
            <a:r>
              <a:rPr lang="en-US" sz="900" i="1" dirty="0"/>
              <a:t>S</a:t>
            </a:r>
            <a:r>
              <a:rPr lang="en-US" sz="900" i="1" baseline="-25000" dirty="0"/>
              <a:t>s</a:t>
            </a:r>
            <a:r>
              <a:rPr lang="en-US" sz="900" i="1" dirty="0"/>
              <a:t>’’’</a:t>
            </a:r>
          </a:p>
          <a:p>
            <a:pPr lvl="2"/>
            <a:r>
              <a:rPr lang="en-US" sz="900" dirty="0"/>
              <a:t>Approximate </a:t>
            </a:r>
            <a:r>
              <a:rPr lang="en-US" sz="900" i="1" dirty="0"/>
              <a:t>S</a:t>
            </a:r>
            <a:r>
              <a:rPr lang="en-US" sz="900" i="1" baseline="-25000" dirty="0"/>
              <a:t>b</a:t>
            </a:r>
            <a:r>
              <a:rPr lang="en-US" sz="900" i="1" dirty="0"/>
              <a:t>’’’’</a:t>
            </a:r>
          </a:p>
          <a:p>
            <a:pPr lvl="1"/>
            <a:endParaRPr lang="en-US" sz="800" dirty="0"/>
          </a:p>
          <a:p>
            <a:endParaRPr lang="en-US" sz="1800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314636FC-87EA-0641-89AD-59727708983D}"/>
              </a:ext>
            </a:extLst>
          </p:cNvPr>
          <p:cNvCxnSpPr/>
          <p:nvPr/>
        </p:nvCxnSpPr>
        <p:spPr>
          <a:xfrm>
            <a:off x="2504278" y="1422400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" name="Groep 37">
            <a:extLst>
              <a:ext uri="{FF2B5EF4-FFF2-40B4-BE49-F238E27FC236}">
                <a16:creationId xmlns:a16="http://schemas.microsoft.com/office/drawing/2014/main" id="{2BE78F7C-1521-7B47-84A0-910741A27F82}"/>
              </a:ext>
            </a:extLst>
          </p:cNvPr>
          <p:cNvGrpSpPr/>
          <p:nvPr/>
        </p:nvGrpSpPr>
        <p:grpSpPr>
          <a:xfrm>
            <a:off x="2154452" y="1132246"/>
            <a:ext cx="2409545" cy="697230"/>
            <a:chOff x="2154452" y="1132246"/>
            <a:chExt cx="2409545" cy="69723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CC5324AB-16F8-CA44-AE55-06440D98C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4452" y="1132246"/>
              <a:ext cx="2409545" cy="697230"/>
            </a:xfrm>
            <a:prstGeom prst="rect">
              <a:avLst/>
            </a:prstGeom>
          </p:spPr>
        </p:pic>
        <p:cxnSp>
          <p:nvCxnSpPr>
            <p:cNvPr id="13" name="Rechte verbindingslijn 12">
              <a:extLst>
                <a:ext uri="{FF2B5EF4-FFF2-40B4-BE49-F238E27FC236}">
                  <a16:creationId xmlns:a16="http://schemas.microsoft.com/office/drawing/2014/main" id="{4CDAD3BA-E531-F84E-B17B-A38929966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5397" y="1367218"/>
              <a:ext cx="0" cy="3429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ep 36">
            <a:extLst>
              <a:ext uri="{FF2B5EF4-FFF2-40B4-BE49-F238E27FC236}">
                <a16:creationId xmlns:a16="http://schemas.microsoft.com/office/drawing/2014/main" id="{EB94C073-2DC9-BE4A-B896-939D3A964B02}"/>
              </a:ext>
            </a:extLst>
          </p:cNvPr>
          <p:cNvGrpSpPr/>
          <p:nvPr/>
        </p:nvGrpSpPr>
        <p:grpSpPr>
          <a:xfrm>
            <a:off x="2107388" y="2111721"/>
            <a:ext cx="6209030" cy="1130300"/>
            <a:chOff x="2107388" y="2204720"/>
            <a:chExt cx="6209030" cy="1130300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EA584C35-83F9-4A4D-A6FF-32B597F52E58}"/>
                </a:ext>
              </a:extLst>
            </p:cNvPr>
            <p:cNvGrpSpPr/>
            <p:nvPr/>
          </p:nvGrpSpPr>
          <p:grpSpPr>
            <a:xfrm>
              <a:off x="2107388" y="2204720"/>
              <a:ext cx="6209030" cy="1130300"/>
              <a:chOff x="2583180" y="2612390"/>
              <a:chExt cx="8543290" cy="1524000"/>
            </a:xfrm>
          </p:grpSpPr>
          <p:pic>
            <p:nvPicPr>
              <p:cNvPr id="5" name="Afbeelding 4">
                <a:extLst>
                  <a:ext uri="{FF2B5EF4-FFF2-40B4-BE49-F238E27FC236}">
                    <a16:creationId xmlns:a16="http://schemas.microsoft.com/office/drawing/2014/main" id="{14FC1051-3216-4D49-BCC1-4EF6F3898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3180" y="3082290"/>
                <a:ext cx="1092200" cy="584200"/>
              </a:xfrm>
              <a:prstGeom prst="rect">
                <a:avLst/>
              </a:prstGeom>
            </p:spPr>
          </p:pic>
          <p:pic>
            <p:nvPicPr>
              <p:cNvPr id="7" name="Afbeelding 6">
                <a:extLst>
                  <a:ext uri="{FF2B5EF4-FFF2-40B4-BE49-F238E27FC236}">
                    <a16:creationId xmlns:a16="http://schemas.microsoft.com/office/drawing/2014/main" id="{9F2DF571-67EE-7E4F-B0D2-0DC59E751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5380" y="3210560"/>
                <a:ext cx="482600" cy="457200"/>
              </a:xfrm>
              <a:prstGeom prst="rect">
                <a:avLst/>
              </a:prstGeom>
            </p:spPr>
          </p:pic>
          <p:pic>
            <p:nvPicPr>
              <p:cNvPr id="8" name="Afbeelding 7">
                <a:extLst>
                  <a:ext uri="{FF2B5EF4-FFF2-40B4-BE49-F238E27FC236}">
                    <a16:creationId xmlns:a16="http://schemas.microsoft.com/office/drawing/2014/main" id="{3B13EAFF-CFF6-D841-A178-4D4862D6C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5770" y="2612390"/>
                <a:ext cx="6870700" cy="1524000"/>
              </a:xfrm>
              <a:prstGeom prst="rect">
                <a:avLst/>
              </a:prstGeom>
            </p:spPr>
          </p:pic>
        </p:grpSp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771A6E89-856C-134A-B9D7-EE6819B99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419" y="2885440"/>
              <a:ext cx="0" cy="3429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13FB5E28-7D2C-0F4F-A18A-E3257310D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1894" y="2631218"/>
              <a:ext cx="0" cy="3429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Rechte verbindingslijn 23">
              <a:extLst>
                <a:ext uri="{FF2B5EF4-FFF2-40B4-BE49-F238E27FC236}">
                  <a16:creationId xmlns:a16="http://schemas.microsoft.com/office/drawing/2014/main" id="{06517D9F-6EC4-314D-B8ED-A845A76AA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1094" y="2877185"/>
              <a:ext cx="0" cy="3429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F6F9B963-64A9-934C-9649-5C0E2DC601E1}"/>
              </a:ext>
            </a:extLst>
          </p:cNvPr>
          <p:cNvGrpSpPr/>
          <p:nvPr/>
        </p:nvGrpSpPr>
        <p:grpSpPr>
          <a:xfrm>
            <a:off x="2118963" y="3345352"/>
            <a:ext cx="3064789" cy="535709"/>
            <a:chOff x="2107388" y="3427223"/>
            <a:chExt cx="3064789" cy="535709"/>
          </a:xfrm>
        </p:grpSpPr>
        <p:pic>
          <p:nvPicPr>
            <p:cNvPr id="25" name="Afbeelding 24">
              <a:extLst>
                <a:ext uri="{FF2B5EF4-FFF2-40B4-BE49-F238E27FC236}">
                  <a16:creationId xmlns:a16="http://schemas.microsoft.com/office/drawing/2014/main" id="{C55D04B9-B749-D84A-B0C2-8F37A42B1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7388" y="3427223"/>
              <a:ext cx="812800" cy="535709"/>
            </a:xfrm>
            <a:prstGeom prst="rect">
              <a:avLst/>
            </a:prstGeom>
          </p:spPr>
        </p:pic>
        <p:cxnSp>
          <p:nvCxnSpPr>
            <p:cNvPr id="28" name="Rechte verbindingslijn 27">
              <a:extLst>
                <a:ext uri="{FF2B5EF4-FFF2-40B4-BE49-F238E27FC236}">
                  <a16:creationId xmlns:a16="http://schemas.microsoft.com/office/drawing/2014/main" id="{F588D2BA-4827-0541-8EC1-7144E1D228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1894" y="3579137"/>
              <a:ext cx="0" cy="384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Rechte verbindingslijn 28">
              <a:extLst>
                <a:ext uri="{FF2B5EF4-FFF2-40B4-BE49-F238E27FC236}">
                  <a16:creationId xmlns:a16="http://schemas.microsoft.com/office/drawing/2014/main" id="{A1B153B4-5698-DE43-9699-FA76650E3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9648" y="3581746"/>
              <a:ext cx="0" cy="384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36D82FEE-4890-E44A-9365-85CC165954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663"/>
            <a:stretch/>
          </p:blipFill>
          <p:spPr>
            <a:xfrm>
              <a:off x="2899584" y="3617552"/>
              <a:ext cx="285873" cy="251257"/>
            </a:xfrm>
            <a:prstGeom prst="rect">
              <a:avLst/>
            </a:prstGeom>
          </p:spPr>
        </p:pic>
        <p:pic>
          <p:nvPicPr>
            <p:cNvPr id="33" name="Afbeelding 32">
              <a:extLst>
                <a:ext uri="{FF2B5EF4-FFF2-40B4-BE49-F238E27FC236}">
                  <a16:creationId xmlns:a16="http://schemas.microsoft.com/office/drawing/2014/main" id="{2596A35C-44D1-ED41-8DAE-38CB88DA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29048" y="3455905"/>
              <a:ext cx="966672" cy="504351"/>
            </a:xfrm>
            <a:prstGeom prst="rect">
              <a:avLst/>
            </a:prstGeom>
          </p:spPr>
        </p:pic>
        <p:pic>
          <p:nvPicPr>
            <p:cNvPr id="34" name="Afbeelding 33">
              <a:extLst>
                <a:ext uri="{FF2B5EF4-FFF2-40B4-BE49-F238E27FC236}">
                  <a16:creationId xmlns:a16="http://schemas.microsoft.com/office/drawing/2014/main" id="{4D1AB1F1-EEC8-144B-8F94-3FBDC1A96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663" t="43856" b="17123"/>
            <a:stretch/>
          </p:blipFill>
          <p:spPr>
            <a:xfrm>
              <a:off x="4156467" y="3695077"/>
              <a:ext cx="285873" cy="98042"/>
            </a:xfrm>
            <a:prstGeom prst="rect">
              <a:avLst/>
            </a:prstGeom>
          </p:spPr>
        </p:pic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D95D4E88-798F-7044-8D91-90C6AF727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42340" y="3494469"/>
              <a:ext cx="729837" cy="427222"/>
            </a:xfrm>
            <a:prstGeom prst="rect">
              <a:avLst/>
            </a:prstGeom>
          </p:spPr>
        </p:pic>
        <p:cxnSp>
          <p:nvCxnSpPr>
            <p:cNvPr id="21" name="Rechte verbindingslijn 20">
              <a:extLst>
                <a:ext uri="{FF2B5EF4-FFF2-40B4-BE49-F238E27FC236}">
                  <a16:creationId xmlns:a16="http://schemas.microsoft.com/office/drawing/2014/main" id="{9F3443B0-F73E-A046-94C6-5BCC0C6C2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0802" y="3589291"/>
              <a:ext cx="0" cy="384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echteraccolade 38">
            <a:extLst>
              <a:ext uri="{FF2B5EF4-FFF2-40B4-BE49-F238E27FC236}">
                <a16:creationId xmlns:a16="http://schemas.microsoft.com/office/drawing/2014/main" id="{3EA65DC4-F3F3-1C40-A3F1-AFF0C630B1BE}"/>
              </a:ext>
            </a:extLst>
          </p:cNvPr>
          <p:cNvSpPr/>
          <p:nvPr/>
        </p:nvSpPr>
        <p:spPr>
          <a:xfrm>
            <a:off x="3426105" y="4010399"/>
            <a:ext cx="549291" cy="1133102"/>
          </a:xfrm>
          <a:prstGeom prst="rightBrace">
            <a:avLst>
              <a:gd name="adj1" fmla="val 31512"/>
              <a:gd name="adj2" fmla="val 46821"/>
            </a:avLst>
          </a:prstGeom>
          <a:ln w="38100">
            <a:solidFill>
              <a:srgbClr val="00A6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53041F0-EE9D-D840-A861-DD2A7DC0FF5D}"/>
              </a:ext>
            </a:extLst>
          </p:cNvPr>
          <p:cNvSpPr txBox="1"/>
          <p:nvPr/>
        </p:nvSpPr>
        <p:spPr>
          <a:xfrm>
            <a:off x="4079613" y="4327738"/>
            <a:ext cx="34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A6D6"/>
                </a:solidFill>
              </a:rPr>
              <a:t>Repeat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46073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35" y="182830"/>
            <a:ext cx="7090513" cy="857250"/>
          </a:xfrm>
        </p:spPr>
        <p:txBody>
          <a:bodyPr/>
          <a:lstStyle/>
          <a:p>
            <a:r>
              <a:rPr lang="en-US" dirty="0"/>
              <a:t>Including relativistic losses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35" y="1177001"/>
            <a:ext cx="7090513" cy="3615551"/>
          </a:xfrm>
        </p:spPr>
        <p:txBody>
          <a:bodyPr/>
          <a:lstStyle/>
          <a:p>
            <a:r>
              <a:rPr lang="en-US" dirty="0" err="1"/>
              <a:t>Kröger</a:t>
            </a:r>
            <a:r>
              <a:rPr lang="en-US" dirty="0"/>
              <a:t>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approach probably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15559B1-8F23-1B40-BA00-1C95B533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44" y="1693360"/>
            <a:ext cx="510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3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91" y="223627"/>
            <a:ext cx="7090513" cy="857250"/>
          </a:xfrm>
        </p:spPr>
        <p:txBody>
          <a:bodyPr/>
          <a:lstStyle/>
          <a:p>
            <a:r>
              <a:rPr lang="en-US" dirty="0"/>
              <a:t>What is the dielectric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91" y="1185049"/>
            <a:ext cx="8598513" cy="3615551"/>
          </a:xfrm>
        </p:spPr>
        <p:txBody>
          <a:bodyPr/>
          <a:lstStyle/>
          <a:p>
            <a:r>
              <a:rPr lang="en-US" dirty="0"/>
              <a:t>Description of reaction of the entire solid to the passing electron:</a:t>
            </a:r>
          </a:p>
          <a:p>
            <a:pPr lvl="1"/>
            <a:r>
              <a:rPr lang="en-US" dirty="0"/>
              <a:t>Real part: permittivity, polarizability</a:t>
            </a:r>
          </a:p>
          <a:p>
            <a:pPr lvl="1"/>
            <a:r>
              <a:rPr lang="en-US" dirty="0"/>
              <a:t>Imaginary part: energy dissipation</a:t>
            </a:r>
          </a:p>
        </p:txBody>
      </p:sp>
    </p:spTree>
    <p:extLst>
      <p:ext uri="{BB962C8B-B14F-4D97-AF65-F5344CB8AC3E}">
        <p14:creationId xmlns:p14="http://schemas.microsoft.com/office/powerpoint/2010/main" val="192700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16" y="194404"/>
            <a:ext cx="7090513" cy="857250"/>
          </a:xfrm>
        </p:spPr>
        <p:txBody>
          <a:bodyPr>
            <a:noAutofit/>
          </a:bodyPr>
          <a:lstStyle/>
          <a:p>
            <a:r>
              <a:rPr lang="en-US" sz="2800" dirty="0"/>
              <a:t>Interpretations of the dielectric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16" y="1188575"/>
            <a:ext cx="7090513" cy="3615551"/>
          </a:xfrm>
        </p:spPr>
        <p:txBody>
          <a:bodyPr/>
          <a:lstStyle/>
          <a:p>
            <a:r>
              <a:rPr lang="en-US" dirty="0"/>
              <a:t>Real part:</a:t>
            </a:r>
          </a:p>
          <a:p>
            <a:pPr lvl="1"/>
            <a:r>
              <a:rPr lang="en-US" dirty="0"/>
              <a:t>Crosses zero: transitions in the system (plasmons, </a:t>
            </a:r>
            <a:r>
              <a:rPr lang="en-US" dirty="0" err="1"/>
              <a:t>interband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Number of crosses: character of material (metallic, semi-conductor, …)</a:t>
            </a:r>
          </a:p>
          <a:p>
            <a:r>
              <a:rPr lang="en-US" dirty="0"/>
              <a:t>Imaginary part:</a:t>
            </a:r>
          </a:p>
          <a:p>
            <a:pPr lvl="1"/>
            <a:r>
              <a:rPr lang="en-US" dirty="0"/>
              <a:t>Damping on transitions</a:t>
            </a:r>
          </a:p>
        </p:txBody>
      </p:sp>
    </p:spTree>
    <p:extLst>
      <p:ext uri="{BB962C8B-B14F-4D97-AF65-F5344CB8AC3E}">
        <p14:creationId xmlns:p14="http://schemas.microsoft.com/office/powerpoint/2010/main" val="164451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66" y="327799"/>
            <a:ext cx="7090513" cy="857250"/>
          </a:xfrm>
        </p:spPr>
        <p:txBody>
          <a:bodyPr/>
          <a:lstStyle/>
          <a:p>
            <a:r>
              <a:rPr lang="en-US" dirty="0"/>
              <a:t>High energy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66" y="1185049"/>
            <a:ext cx="8307668" cy="3615551"/>
          </a:xfrm>
        </p:spPr>
        <p:txBody>
          <a:bodyPr/>
          <a:lstStyle/>
          <a:p>
            <a:r>
              <a:rPr lang="el-GR" i="1" dirty="0"/>
              <a:t>ε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>
                <a:sym typeface="Wingdings" pitchFamily="2" charset="2"/>
              </a:rPr>
              <a:t> 1, </a:t>
            </a:r>
            <a:r>
              <a:rPr lang="el-GR" i="1" dirty="0">
                <a:sym typeface="Wingdings" pitchFamily="2" charset="2"/>
              </a:rPr>
              <a:t>ε</a:t>
            </a:r>
            <a:r>
              <a:rPr lang="en-US" i="1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small</a:t>
            </a:r>
          </a:p>
          <a:p>
            <a:endParaRPr lang="en-US" i="1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A49E0EC-2708-984C-BA08-646F3104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955800"/>
            <a:ext cx="76708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0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66" y="327799"/>
            <a:ext cx="7090513" cy="857250"/>
          </a:xfrm>
        </p:spPr>
        <p:txBody>
          <a:bodyPr/>
          <a:lstStyle/>
          <a:p>
            <a:r>
              <a:rPr lang="en-US" dirty="0"/>
              <a:t>Crossings with +slope </a:t>
            </a:r>
            <a:r>
              <a:rPr lang="el-GR" dirty="0"/>
              <a:t>ε</a:t>
            </a:r>
            <a:r>
              <a:rPr lang="el-GR" baseline="-25000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66" y="1185049"/>
            <a:ext cx="8307668" cy="3615551"/>
          </a:xfrm>
        </p:spPr>
        <p:txBody>
          <a:bodyPr/>
          <a:lstStyle/>
          <a:p>
            <a:r>
              <a:rPr lang="en-US" dirty="0"/>
              <a:t>Well defined collective response (i.e. peak/transition?)</a:t>
            </a:r>
          </a:p>
          <a:p>
            <a:pPr lvl="1"/>
            <a:r>
              <a:rPr lang="en-US" dirty="0" err="1"/>
              <a:t>Condittion</a:t>
            </a:r>
            <a:r>
              <a:rPr lang="en-US" dirty="0"/>
              <a:t> for plasma resonance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71B399-FC58-FC49-9FDB-6A8E1098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08" y="2814819"/>
            <a:ext cx="4140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6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77" y="239894"/>
            <a:ext cx="7090513" cy="857250"/>
          </a:xfrm>
        </p:spPr>
        <p:txBody>
          <a:bodyPr/>
          <a:lstStyle/>
          <a:p>
            <a:r>
              <a:rPr lang="en-US" dirty="0"/>
              <a:t>Starting point: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640" y="1063229"/>
            <a:ext cx="4277360" cy="3615551"/>
          </a:xfrm>
        </p:spPr>
        <p:txBody>
          <a:bodyPr>
            <a:normAutofit/>
          </a:bodyPr>
          <a:lstStyle/>
          <a:p>
            <a:r>
              <a:rPr lang="en-US" sz="2000" dirty="0"/>
              <a:t>Kramer-</a:t>
            </a:r>
            <a:r>
              <a:rPr lang="en-US" sz="2000" dirty="0" err="1"/>
              <a:t>Kronig</a:t>
            </a:r>
            <a:r>
              <a:rPr lang="en-US" sz="2000" dirty="0"/>
              <a:t> relations: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A88E1F-6CF4-5244-BCEE-354413C6414A}"/>
              </a:ext>
            </a:extLst>
          </p:cNvPr>
          <p:cNvSpPr txBox="1">
            <a:spLocks/>
          </p:cNvSpPr>
          <p:nvPr/>
        </p:nvSpPr>
        <p:spPr>
          <a:xfrm>
            <a:off x="281083" y="1063228"/>
            <a:ext cx="4165489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Single scattering distribution of bulk excitations in terms of dielectric function:</a:t>
            </a:r>
          </a:p>
          <a:p>
            <a:endParaRPr lang="en-US" sz="2000" dirty="0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C1F287A5-765D-AE47-BDF3-ADF19FF168EF}"/>
              </a:ext>
            </a:extLst>
          </p:cNvPr>
          <p:cNvGrpSpPr/>
          <p:nvPr/>
        </p:nvGrpSpPr>
        <p:grpSpPr>
          <a:xfrm>
            <a:off x="279277" y="2459336"/>
            <a:ext cx="4165489" cy="857250"/>
            <a:chOff x="2186669" y="2373665"/>
            <a:chExt cx="6369050" cy="1349875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D307FD6A-FE7F-004A-84C7-510FB023A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6669" y="2712899"/>
              <a:ext cx="852170" cy="671407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7916CA0E-D880-4B4F-8A80-0756F4DE5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8839" y="2373665"/>
              <a:ext cx="5516880" cy="1349875"/>
            </a:xfrm>
            <a:prstGeom prst="rect">
              <a:avLst/>
            </a:prstGeom>
          </p:spPr>
        </p:pic>
      </p:grpSp>
      <p:sp>
        <p:nvSpPr>
          <p:cNvPr id="8" name="Tekstvak 7">
            <a:extLst>
              <a:ext uri="{FF2B5EF4-FFF2-40B4-BE49-F238E27FC236}">
                <a16:creationId xmlns:a16="http://schemas.microsoft.com/office/drawing/2014/main" id="{657ED4A8-408A-8B4C-92DD-19B4213B6AC7}"/>
              </a:ext>
            </a:extLst>
          </p:cNvPr>
          <p:cNvSpPr txBox="1"/>
          <p:nvPr/>
        </p:nvSpPr>
        <p:spPr>
          <a:xfrm>
            <a:off x="4751372" y="4333160"/>
            <a:ext cx="434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\cite{dapor2017}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6BBC797-D3EE-7747-A2C3-D116F5EBA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067" y="2471812"/>
            <a:ext cx="4485933" cy="857250"/>
          </a:xfrm>
          <a:prstGeom prst="rect">
            <a:avLst/>
          </a:prstGeom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47384BA8-7E12-7848-82F7-917D12C3EFAA}"/>
              </a:ext>
            </a:extLst>
          </p:cNvPr>
          <p:cNvCxnSpPr/>
          <p:nvPr/>
        </p:nvCxnSpPr>
        <p:spPr>
          <a:xfrm>
            <a:off x="4572000" y="1063228"/>
            <a:ext cx="0" cy="3615551"/>
          </a:xfrm>
          <a:prstGeom prst="line">
            <a:avLst/>
          </a:prstGeom>
          <a:ln>
            <a:solidFill>
              <a:srgbClr val="00A6D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0E50A942-483E-6C42-B5FB-71538DD9F289}"/>
              </a:ext>
            </a:extLst>
          </p:cNvPr>
          <p:cNvSpPr txBox="1"/>
          <p:nvPr/>
        </p:nvSpPr>
        <p:spPr>
          <a:xfrm>
            <a:off x="579121" y="4333161"/>
            <a:ext cx="434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\cite{</a:t>
            </a:r>
            <a:r>
              <a:rPr lang="en-GB" sz="1200" dirty="0" err="1"/>
              <a:t>Egerton_book</a:t>
            </a:r>
            <a:r>
              <a:rPr lang="en-GB" sz="1200" dirty="0"/>
              <a:t>}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B61CB3EF-AED1-C142-8A77-D7FB45B2C65B}"/>
              </a:ext>
            </a:extLst>
          </p:cNvPr>
          <p:cNvSpPr/>
          <p:nvPr/>
        </p:nvSpPr>
        <p:spPr>
          <a:xfrm>
            <a:off x="1849120" y="2153351"/>
            <a:ext cx="1178560" cy="1412240"/>
          </a:xfrm>
          <a:prstGeom prst="ellipse">
            <a:avLst/>
          </a:prstGeom>
          <a:noFill/>
          <a:ln w="38100">
            <a:solidFill>
              <a:srgbClr val="00A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A13073C-079C-D745-BC84-0535AA8A4A6F}"/>
              </a:ext>
            </a:extLst>
          </p:cNvPr>
          <p:cNvSpPr/>
          <p:nvPr/>
        </p:nvSpPr>
        <p:spPr>
          <a:xfrm>
            <a:off x="7005320" y="2194317"/>
            <a:ext cx="1178560" cy="1412240"/>
          </a:xfrm>
          <a:prstGeom prst="ellipse">
            <a:avLst/>
          </a:prstGeom>
          <a:noFill/>
          <a:ln w="38100">
            <a:solidFill>
              <a:srgbClr val="00A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66" y="327799"/>
            <a:ext cx="7090513" cy="857250"/>
          </a:xfrm>
        </p:spPr>
        <p:txBody>
          <a:bodyPr/>
          <a:lstStyle/>
          <a:p>
            <a:r>
              <a:rPr lang="en-US" dirty="0"/>
              <a:t>Cherenkov radiation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66" y="1185049"/>
            <a:ext cx="8307668" cy="3615551"/>
          </a:xfrm>
        </p:spPr>
        <p:txBody>
          <a:bodyPr/>
          <a:lstStyle/>
          <a:p>
            <a:r>
              <a:rPr lang="en-US" dirty="0"/>
              <a:t>When: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78382A-4229-0446-9F82-4BBC05DC1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22" y="1198794"/>
            <a:ext cx="1663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66" y="327799"/>
            <a:ext cx="7090513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66" y="1185049"/>
            <a:ext cx="8307668" cy="361555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0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66" y="327799"/>
            <a:ext cx="7090513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66" y="1185049"/>
            <a:ext cx="8307668" cy="361555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1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66" y="327799"/>
            <a:ext cx="7090513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66" y="1185049"/>
            <a:ext cx="8307668" cy="361555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7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16" y="194404"/>
            <a:ext cx="7090513" cy="857250"/>
          </a:xfrm>
        </p:spPr>
        <p:txBody>
          <a:bodyPr/>
          <a:lstStyle/>
          <a:p>
            <a:r>
              <a:rPr lang="en-US" dirty="0"/>
              <a:t>Damping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16" y="1188575"/>
            <a:ext cx="7090513" cy="3615551"/>
          </a:xfrm>
        </p:spPr>
        <p:txBody>
          <a:bodyPr/>
          <a:lstStyle/>
          <a:p>
            <a:r>
              <a:rPr lang="en-US" dirty="0"/>
              <a:t>Stopping power: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74B9127-C82D-B04D-9F9E-2729588F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05" y="1847850"/>
            <a:ext cx="697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92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5724814" cy="857250"/>
          </a:xfrm>
        </p:spPr>
        <p:txBody>
          <a:bodyPr>
            <a:noAutofit/>
          </a:bodyPr>
          <a:lstStyle/>
          <a:p>
            <a:r>
              <a:rPr lang="en-US" sz="2800" dirty="0"/>
              <a:t>Low loss electron energy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600" y="-28800"/>
            <a:ext cx="9241200" cy="51948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LNS3501.jpg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6000"/>
            <a:ext cx="9144000" cy="52020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44" y="165339"/>
            <a:ext cx="7090513" cy="857250"/>
          </a:xfrm>
        </p:spPr>
        <p:txBody>
          <a:bodyPr/>
          <a:lstStyle/>
          <a:p>
            <a:r>
              <a:rPr lang="en-US" dirty="0"/>
              <a:t>Extracting </a:t>
            </a:r>
            <a:r>
              <a:rPr lang="en-US" dirty="0" err="1"/>
              <a:t>Im</a:t>
            </a:r>
            <a:r>
              <a:rPr lang="en-US" dirty="0"/>
              <a:t>[-1/</a:t>
            </a:r>
            <a:r>
              <a:rPr lang="el-GR" dirty="0"/>
              <a:t>ε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404" y="1022589"/>
            <a:ext cx="7090513" cy="361555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CDB3ECF1-CFB8-E54E-8482-74A24812A08E}"/>
              </a:ext>
            </a:extLst>
          </p:cNvPr>
          <p:cNvGrpSpPr/>
          <p:nvPr/>
        </p:nvGrpSpPr>
        <p:grpSpPr>
          <a:xfrm>
            <a:off x="2370677" y="1022589"/>
            <a:ext cx="3545840" cy="807676"/>
            <a:chOff x="2186669" y="2373665"/>
            <a:chExt cx="6369050" cy="1349875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15AB7832-E724-FA4E-8DA7-DE7E6C029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6669" y="2712899"/>
              <a:ext cx="852170" cy="671407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D6F6D1C3-7549-9645-9245-DCD54FFBF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8839" y="2373665"/>
              <a:ext cx="5516880" cy="1349875"/>
            </a:xfrm>
            <a:prstGeom prst="rect">
              <a:avLst/>
            </a:prstGeom>
          </p:spPr>
        </p:pic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CF81DF8E-C1FD-AE45-8C35-1A84C1B5B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345" y="2074106"/>
            <a:ext cx="4888230" cy="1406486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9FC2933E-8F2C-6C48-9A91-277E3B13252E}"/>
              </a:ext>
            </a:extLst>
          </p:cNvPr>
          <p:cNvCxnSpPr>
            <a:cxnSpLocks/>
          </p:cNvCxnSpPr>
          <p:nvPr/>
        </p:nvCxnSpPr>
        <p:spPr>
          <a:xfrm>
            <a:off x="3051980" y="1662909"/>
            <a:ext cx="0" cy="540645"/>
          </a:xfrm>
          <a:prstGeom prst="straightConnector1">
            <a:avLst/>
          </a:prstGeom>
          <a:ln w="57150">
            <a:solidFill>
              <a:srgbClr val="00A6D6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D5B78803-E3B7-704D-965B-39825E1BA07A}"/>
              </a:ext>
            </a:extLst>
          </p:cNvPr>
          <p:cNvSpPr txBox="1"/>
          <p:nvPr/>
        </p:nvSpPr>
        <p:spPr>
          <a:xfrm rot="19947495">
            <a:off x="4320407" y="2278176"/>
            <a:ext cx="230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00A6D6"/>
                </a:solidFill>
              </a:rPr>
              <a:t>KNOWN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052EE14-4BD2-7243-B167-D3618F651844}"/>
              </a:ext>
            </a:extLst>
          </p:cNvPr>
          <p:cNvSpPr txBox="1"/>
          <p:nvPr/>
        </p:nvSpPr>
        <p:spPr>
          <a:xfrm>
            <a:off x="3366941" y="1975337"/>
            <a:ext cx="778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rgbClr val="00A6D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87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84" y="246619"/>
            <a:ext cx="7090513" cy="857250"/>
          </a:xfrm>
        </p:spPr>
        <p:txBody>
          <a:bodyPr/>
          <a:lstStyle/>
          <a:p>
            <a:r>
              <a:rPr lang="en-US" dirty="0"/>
              <a:t>Finding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24" y="1103869"/>
            <a:ext cx="7090513" cy="3615551"/>
          </a:xfrm>
        </p:spPr>
        <p:txBody>
          <a:bodyPr/>
          <a:lstStyle/>
          <a:p>
            <a:r>
              <a:rPr lang="en-US" dirty="0"/>
              <a:t>Take E = 0 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1C3CD1-F1EA-E44B-9DA7-B37B86CB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80" y="52495"/>
            <a:ext cx="2053590" cy="124549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0EF7D9D-F473-9842-B11A-3B7C96F0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63" y="1586398"/>
            <a:ext cx="5156277" cy="98535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CF1D763-5031-0C4F-B460-3D67D64D2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976" y="3176807"/>
            <a:ext cx="4946650" cy="9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84" y="246619"/>
            <a:ext cx="7090513" cy="857250"/>
          </a:xfrm>
        </p:spPr>
        <p:txBody>
          <a:bodyPr/>
          <a:lstStyle/>
          <a:p>
            <a:r>
              <a:rPr lang="en-US" dirty="0"/>
              <a:t>Finding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24" y="1103869"/>
            <a:ext cx="7503676" cy="3615551"/>
          </a:xfrm>
        </p:spPr>
        <p:txBody>
          <a:bodyPr/>
          <a:lstStyle/>
          <a:p>
            <a:r>
              <a:rPr lang="en-US" dirty="0"/>
              <a:t>Dividing by E and integrating both sides 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1C3CD1-F1EA-E44B-9DA7-B37B86CB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19" y="282156"/>
            <a:ext cx="1435957" cy="87090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CF1D763-5031-0C4F-B460-3D67D64D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656" y="394873"/>
            <a:ext cx="3363144" cy="63742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17BD44E-9F07-7D45-8FEE-F80606393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92" y="1567902"/>
            <a:ext cx="4053375" cy="116627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4687D51-4AC9-3C49-993F-68320AA684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072"/>
          <a:stretch/>
        </p:blipFill>
        <p:spPr>
          <a:xfrm>
            <a:off x="2142891" y="3266448"/>
            <a:ext cx="2429109" cy="116627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F2A6AE7-0DC7-A64D-9953-41CDB2F63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0" y="3356619"/>
            <a:ext cx="1741530" cy="77839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32FA872-6C44-B740-8E85-00005F474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356619"/>
            <a:ext cx="550821" cy="81311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B7674563-6C4B-B645-8331-D1544282B2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821" y="3488818"/>
            <a:ext cx="1073446" cy="68091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F47A1F7-9FD6-464B-8DF5-D9BF4C184C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0824" y="3454099"/>
            <a:ext cx="364586" cy="680918"/>
          </a:xfrm>
          <a:prstGeom prst="rect">
            <a:avLst/>
          </a:prstGeom>
        </p:spPr>
      </p:pic>
      <p:sp>
        <p:nvSpPr>
          <p:cNvPr id="16" name="Ovaal 15">
            <a:extLst>
              <a:ext uri="{FF2B5EF4-FFF2-40B4-BE49-F238E27FC236}">
                <a16:creationId xmlns:a16="http://schemas.microsoft.com/office/drawing/2014/main" id="{66182974-4C57-4B41-9A71-1647479A27B6}"/>
              </a:ext>
            </a:extLst>
          </p:cNvPr>
          <p:cNvSpPr/>
          <p:nvPr/>
        </p:nvSpPr>
        <p:spPr>
          <a:xfrm>
            <a:off x="1620233" y="3276640"/>
            <a:ext cx="1741530" cy="903288"/>
          </a:xfrm>
          <a:prstGeom prst="ellipse">
            <a:avLst/>
          </a:prstGeom>
          <a:noFill/>
          <a:ln w="38100">
            <a:solidFill>
              <a:srgbClr val="00A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A21FEB6B-B984-4E44-ACAF-9C6FAFE12FDC}"/>
              </a:ext>
            </a:extLst>
          </p:cNvPr>
          <p:cNvSpPr/>
          <p:nvPr/>
        </p:nvSpPr>
        <p:spPr>
          <a:xfrm>
            <a:off x="5421270" y="286115"/>
            <a:ext cx="1741530" cy="903288"/>
          </a:xfrm>
          <a:prstGeom prst="ellipse">
            <a:avLst/>
          </a:prstGeom>
          <a:noFill/>
          <a:ln w="38100">
            <a:solidFill>
              <a:srgbClr val="00A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1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84" y="246619"/>
            <a:ext cx="7090513" cy="857250"/>
          </a:xfrm>
        </p:spPr>
        <p:txBody>
          <a:bodyPr/>
          <a:lstStyle/>
          <a:p>
            <a:r>
              <a:rPr lang="en-US" dirty="0"/>
              <a:t>Finding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24" y="1103869"/>
            <a:ext cx="7090513" cy="3615551"/>
          </a:xfrm>
        </p:spPr>
        <p:txBody>
          <a:bodyPr/>
          <a:lstStyle/>
          <a:p>
            <a:r>
              <a:rPr lang="en-US" dirty="0"/>
              <a:t>Combining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Gives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1C3CD1-F1EA-E44B-9DA7-B37B86CB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71" y="3307278"/>
            <a:ext cx="2053590" cy="124549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CF1D763-5031-0C4F-B460-3D67D64D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60" y="1724544"/>
            <a:ext cx="3454584" cy="654759"/>
          </a:xfrm>
          <a:prstGeom prst="rect">
            <a:avLst/>
          </a:prstGeom>
        </p:spPr>
      </p:pic>
      <p:grpSp>
        <p:nvGrpSpPr>
          <p:cNvPr id="8" name="Groep 7">
            <a:extLst>
              <a:ext uri="{FF2B5EF4-FFF2-40B4-BE49-F238E27FC236}">
                <a16:creationId xmlns:a16="http://schemas.microsoft.com/office/drawing/2014/main" id="{8446F59D-E62D-1641-B28C-04D493EBE66E}"/>
              </a:ext>
            </a:extLst>
          </p:cNvPr>
          <p:cNvGrpSpPr/>
          <p:nvPr/>
        </p:nvGrpSpPr>
        <p:grpSpPr>
          <a:xfrm>
            <a:off x="431284" y="1645762"/>
            <a:ext cx="4175904" cy="1018962"/>
            <a:chOff x="1634490" y="3266448"/>
            <a:chExt cx="4972331" cy="1166274"/>
          </a:xfrm>
        </p:grpSpPr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F3C563D5-A9C2-3043-81F5-209A7010C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0072"/>
            <a:stretch/>
          </p:blipFill>
          <p:spPr>
            <a:xfrm>
              <a:off x="2142891" y="3266448"/>
              <a:ext cx="2429109" cy="1166274"/>
            </a:xfrm>
            <a:prstGeom prst="rect">
              <a:avLst/>
            </a:prstGeom>
          </p:spPr>
        </p:pic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5AFA6D96-F088-D645-BC95-03C362606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4490" y="3356619"/>
              <a:ext cx="1741530" cy="778398"/>
            </a:xfrm>
            <a:prstGeom prst="rect">
              <a:avLst/>
            </a:prstGeom>
          </p:spPr>
        </p:pic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A160BD07-4C19-7D47-BDCB-748104CCD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83120" y="3419381"/>
              <a:ext cx="484786" cy="715636"/>
            </a:xfrm>
            <a:prstGeom prst="rect">
              <a:avLst/>
            </a:prstGeom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AC1ADF8B-C009-E741-B9C8-552946F29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821" y="3488818"/>
              <a:ext cx="1073446" cy="680918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1EF28848-F0B4-0B4B-A7BA-6D151CEBB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60824" y="3488817"/>
              <a:ext cx="345997" cy="646199"/>
            </a:xfrm>
            <a:prstGeom prst="rect">
              <a:avLst/>
            </a:prstGeom>
          </p:spPr>
        </p:pic>
      </p:grpSp>
      <p:sp>
        <p:nvSpPr>
          <p:cNvPr id="6" name="Tekstvak 5">
            <a:extLst>
              <a:ext uri="{FF2B5EF4-FFF2-40B4-BE49-F238E27FC236}">
                <a16:creationId xmlns:a16="http://schemas.microsoft.com/office/drawing/2014/main" id="{C16200A9-CEDE-4144-B377-F7F6A42A6259}"/>
              </a:ext>
            </a:extLst>
          </p:cNvPr>
          <p:cNvSpPr txBox="1"/>
          <p:nvPr/>
        </p:nvSpPr>
        <p:spPr>
          <a:xfrm>
            <a:off x="4827878" y="1809711"/>
            <a:ext cx="37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A6D6"/>
                </a:solidFill>
              </a:rPr>
              <a:t>&amp;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6234CF83-36C4-FB43-8A34-E4506B897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3788" y="3930029"/>
            <a:ext cx="2040035" cy="651970"/>
          </a:xfrm>
          <a:prstGeom prst="rect">
            <a:avLst/>
          </a:prstGeom>
        </p:spPr>
      </p:pic>
      <p:grpSp>
        <p:nvGrpSpPr>
          <p:cNvPr id="18" name="Groep 17">
            <a:extLst>
              <a:ext uri="{FF2B5EF4-FFF2-40B4-BE49-F238E27FC236}">
                <a16:creationId xmlns:a16="http://schemas.microsoft.com/office/drawing/2014/main" id="{76FFCF25-2B9E-524C-8E2F-E6978B64DB6D}"/>
              </a:ext>
            </a:extLst>
          </p:cNvPr>
          <p:cNvGrpSpPr/>
          <p:nvPr/>
        </p:nvGrpSpPr>
        <p:grpSpPr>
          <a:xfrm>
            <a:off x="1963789" y="3179740"/>
            <a:ext cx="2040034" cy="750288"/>
            <a:chOff x="4572001" y="3451918"/>
            <a:chExt cx="2009188" cy="717818"/>
          </a:xfrm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F50C0C4A-5EFC-0146-9A84-ABCE2378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1" y="3451918"/>
              <a:ext cx="486263" cy="717817"/>
            </a:xfrm>
            <a:prstGeom prst="rect">
              <a:avLst/>
            </a:prstGeom>
          </p:spPr>
        </p:pic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C544FE23-D9BE-D845-B81B-24CAC3505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821" y="3488818"/>
              <a:ext cx="1073446" cy="680918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5E552ABD-AAB5-214E-BFE0-98F4B7AB0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60823" y="3477342"/>
              <a:ext cx="320366" cy="598331"/>
            </a:xfrm>
            <a:prstGeom prst="rect">
              <a:avLst/>
            </a:prstGeom>
          </p:spPr>
        </p:pic>
      </p:grp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BADD9ACC-1DDD-B741-B62B-727820555F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9371" y="3759200"/>
            <a:ext cx="448690" cy="280431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BAAD9E49-2669-2B45-80A3-F70A3B673FC3}"/>
              </a:ext>
            </a:extLst>
          </p:cNvPr>
          <p:cNvSpPr txBox="1"/>
          <p:nvPr/>
        </p:nvSpPr>
        <p:spPr>
          <a:xfrm rot="19947495">
            <a:off x="2443956" y="3151269"/>
            <a:ext cx="1784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00A6D6"/>
                </a:solidFill>
              </a:rPr>
              <a:t>KNOWN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52269E87-52DF-4B49-BADD-E764F68E5644}"/>
              </a:ext>
            </a:extLst>
          </p:cNvPr>
          <p:cNvSpPr/>
          <p:nvPr/>
        </p:nvSpPr>
        <p:spPr>
          <a:xfrm>
            <a:off x="3260377" y="4194825"/>
            <a:ext cx="537708" cy="339783"/>
          </a:xfrm>
          <a:prstGeom prst="ellipse">
            <a:avLst/>
          </a:prstGeom>
          <a:noFill/>
          <a:ln w="38100">
            <a:solidFill>
              <a:srgbClr val="00A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2241DD2F-3ABE-494C-9CF6-E4658B424AFD}"/>
              </a:ext>
            </a:extLst>
          </p:cNvPr>
          <p:cNvSpPr txBox="1"/>
          <p:nvPr/>
        </p:nvSpPr>
        <p:spPr>
          <a:xfrm>
            <a:off x="3687352" y="4436821"/>
            <a:ext cx="331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A6D6"/>
                </a:solidFill>
              </a:rPr>
              <a:t>ALSO KNOWN for many materials</a:t>
            </a:r>
          </a:p>
        </p:txBody>
      </p:sp>
    </p:spTree>
    <p:extLst>
      <p:ext uri="{BB962C8B-B14F-4D97-AF65-F5344CB8AC3E}">
        <p14:creationId xmlns:p14="http://schemas.microsoft.com/office/powerpoint/2010/main" val="4794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12" y="193159"/>
            <a:ext cx="7090513" cy="857250"/>
          </a:xfrm>
        </p:spPr>
        <p:txBody>
          <a:bodyPr/>
          <a:lstStyle/>
          <a:p>
            <a:r>
              <a:rPr lang="en-US" dirty="0"/>
              <a:t>Can extract </a:t>
            </a:r>
            <a:r>
              <a:rPr lang="en-US" dirty="0" err="1"/>
              <a:t>Im</a:t>
            </a:r>
            <a:r>
              <a:rPr lang="en-US" dirty="0"/>
              <a:t>[-1/	</a:t>
            </a:r>
            <a:r>
              <a:rPr lang="el-GR" dirty="0"/>
              <a:t>ε</a:t>
            </a:r>
            <a:r>
              <a:rPr lang="en-US" dirty="0"/>
              <a:t>]!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24" y="1118870"/>
            <a:ext cx="7090513" cy="36155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4F8A072-46A6-F448-B24B-F3A3A4F0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85" y="1708346"/>
            <a:ext cx="4888230" cy="1406486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9EE83BCD-DB5B-DB4D-A06E-92A93C7842EA}"/>
              </a:ext>
            </a:extLst>
          </p:cNvPr>
          <p:cNvSpPr txBox="1"/>
          <p:nvPr/>
        </p:nvSpPr>
        <p:spPr>
          <a:xfrm rot="19947495">
            <a:off x="4411847" y="1912416"/>
            <a:ext cx="230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00A6D6"/>
                </a:solidFill>
              </a:rPr>
              <a:t>KNOWN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A45E8FF-A09B-0A40-8574-549C316FFDD2}"/>
              </a:ext>
            </a:extLst>
          </p:cNvPr>
          <p:cNvSpPr txBox="1"/>
          <p:nvPr/>
        </p:nvSpPr>
        <p:spPr>
          <a:xfrm rot="19749895">
            <a:off x="3224700" y="1989955"/>
            <a:ext cx="179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A6D6"/>
                </a:solidFill>
              </a:rPr>
              <a:t>FOUND!</a:t>
            </a:r>
          </a:p>
        </p:txBody>
      </p:sp>
    </p:spTree>
    <p:extLst>
      <p:ext uri="{BB962C8B-B14F-4D97-AF65-F5344CB8AC3E}">
        <p14:creationId xmlns:p14="http://schemas.microsoft.com/office/powerpoint/2010/main" val="172172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24" y="195819"/>
            <a:ext cx="7090513" cy="857250"/>
          </a:xfrm>
        </p:spPr>
        <p:txBody>
          <a:bodyPr/>
          <a:lstStyle/>
          <a:p>
            <a:r>
              <a:rPr lang="en-US" dirty="0"/>
              <a:t>Finding Re[1/</a:t>
            </a:r>
            <a:r>
              <a:rPr lang="el-GR" dirty="0"/>
              <a:t>ε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24" y="1169670"/>
            <a:ext cx="8397756" cy="3615551"/>
          </a:xfrm>
        </p:spPr>
        <p:txBody>
          <a:bodyPr>
            <a:normAutofit/>
          </a:bodyPr>
          <a:lstStyle/>
          <a:p>
            <a:r>
              <a:rPr lang="en-US" dirty="0"/>
              <a:t>Use: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But: for discrete spectrum: singularity at </a:t>
            </a:r>
            <a:r>
              <a:rPr lang="en-US" i="1" dirty="0"/>
              <a:t>E = E’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 use causality dielectric function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4E48B39-ABA7-384B-B866-A1AFDF30F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63" y="1559251"/>
            <a:ext cx="6089194" cy="11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3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24" y="195819"/>
            <a:ext cx="7090513" cy="857250"/>
          </a:xfrm>
        </p:spPr>
        <p:txBody>
          <a:bodyPr/>
          <a:lstStyle/>
          <a:p>
            <a:r>
              <a:rPr lang="en-US" dirty="0"/>
              <a:t>Finding Re[1/</a:t>
            </a:r>
            <a:r>
              <a:rPr lang="el-GR" dirty="0"/>
              <a:t>ε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24" y="988538"/>
            <a:ext cx="8397756" cy="3615551"/>
          </a:xfrm>
        </p:spPr>
        <p:txBody>
          <a:bodyPr>
            <a:normAutofit/>
          </a:bodyPr>
          <a:lstStyle/>
          <a:p>
            <a:r>
              <a:rPr lang="en-US" sz="2400" dirty="0"/>
              <a:t>Using: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And, due to causality:</a:t>
            </a:r>
          </a:p>
          <a:p>
            <a:endParaRPr lang="en-US" sz="2400" dirty="0"/>
          </a:p>
          <a:p>
            <a:r>
              <a:rPr lang="en-US" sz="2400" dirty="0"/>
              <a:t>Resulting in: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73E5B0D-7495-864E-9D6F-FD04B9343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54" y="1468263"/>
            <a:ext cx="3856286" cy="76954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E397B3D-79E8-5A40-85F7-CA1656EC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25" y="1492435"/>
            <a:ext cx="3916680" cy="70670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6AB518F-3E9B-CC49-B286-F91D710A1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342" y="2794821"/>
            <a:ext cx="2057675" cy="59054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347C485-A009-D54D-9087-B9FE94567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845" y="3655343"/>
            <a:ext cx="5101590" cy="9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7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5931</TotalTime>
  <Words>392</Words>
  <Application>Microsoft Macintosh PowerPoint</Application>
  <PresentationFormat>Diavoorstelling (16:9)</PresentationFormat>
  <Paragraphs>104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28</vt:i4>
      </vt:variant>
    </vt:vector>
  </HeadingPairs>
  <TitlesOfParts>
    <vt:vector size="33" baseType="lpstr">
      <vt:lpstr>Arial</vt:lpstr>
      <vt:lpstr>Calibri</vt:lpstr>
      <vt:lpstr>Tahoma</vt:lpstr>
      <vt:lpstr>Office Theme</vt:lpstr>
      <vt:lpstr>Custom Design</vt:lpstr>
      <vt:lpstr>Kramer-Kronig analysis</vt:lpstr>
      <vt:lpstr>Starting point:</vt:lpstr>
      <vt:lpstr>Extracting Im[-1/ε]</vt:lpstr>
      <vt:lpstr>Finding K</vt:lpstr>
      <vt:lpstr>Finding K</vt:lpstr>
      <vt:lpstr>Finding K</vt:lpstr>
      <vt:lpstr>Can extract Im[-1/ ε]!</vt:lpstr>
      <vt:lpstr>Finding Re[1/ε]</vt:lpstr>
      <vt:lpstr>Finding Re[1/ε]</vt:lpstr>
      <vt:lpstr>Finding dielectric function</vt:lpstr>
      <vt:lpstr>Cool cool cool, BUT</vt:lpstr>
      <vt:lpstr>Obtaining Sb(E)</vt:lpstr>
      <vt:lpstr>Obtaining Sb(E)</vt:lpstr>
      <vt:lpstr>Plan of attack</vt:lpstr>
      <vt:lpstr>Including relativistic losses</vt:lpstr>
      <vt:lpstr>What is the dielectric function?</vt:lpstr>
      <vt:lpstr>Interpretations of the dielectric function</vt:lpstr>
      <vt:lpstr>High energy range</vt:lpstr>
      <vt:lpstr>Crossings with +slope ε1</vt:lpstr>
      <vt:lpstr>Cherenkov radiation</vt:lpstr>
      <vt:lpstr>PowerPoint-presentatie</vt:lpstr>
      <vt:lpstr>PowerPoint-presentatie</vt:lpstr>
      <vt:lpstr>PowerPoint-presentatie</vt:lpstr>
      <vt:lpstr>PowerPoint-presentatie</vt:lpstr>
      <vt:lpstr>Damping</vt:lpstr>
      <vt:lpstr>Low loss electron energy spectrum</vt:lpstr>
      <vt:lpstr>PowerPoint-presentatie</vt:lpstr>
      <vt:lpstr>PowerPoint-presentatie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Isabel Postmes</cp:lastModifiedBy>
  <cp:revision>49</cp:revision>
  <dcterms:created xsi:type="dcterms:W3CDTF">2015-07-09T11:57:30Z</dcterms:created>
  <dcterms:modified xsi:type="dcterms:W3CDTF">2020-11-23T12:25:44Z</dcterms:modified>
</cp:coreProperties>
</file>