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38E89-4AD1-3F44-8F96-002FEE27317A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3484E-1C78-F341-842C-175E31DE2C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74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The quadratic classifier enforces the quadratic dependence on the Wilson coefficients. This is much like how one can determine kappa and kappa tilde through a chi squared fit. We can therefore use training data that is generated at large values of c. Training only at small values of c will mean that the classifier is not able to tell apart the SM samples from the EFT samples.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3484E-1C78-F341-842C-175E31DE2CC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14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338D-CD02-A543-9D33-4A0E666A5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2C4EB-CE8E-2C4B-BBD5-882C2B326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8495-8DC4-B64E-9AE2-A61E6ECF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6549-2665-3D4F-8132-7A936F20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B424-0E09-B54D-972A-002294AA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641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DC78-BBFA-5846-B672-9F060F01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4B359-FF19-B74A-9442-8C5F4FF3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64ED-27E1-1043-B81D-11808C19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9D13-CC9C-2044-A698-CAD3B487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D9AC-139D-1949-BCED-D146BB2A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54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4E9C-2FFC-DF4F-8012-ED982AA3E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7E665-4975-194E-BE13-45D81BAD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5092-6F18-2944-B482-F90702A5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B8B5-7F31-DC49-8D83-086E64BA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5E59-9F24-A948-BD8B-C7CD9E27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04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CE9A-0E31-9C47-892D-45875470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C0EC-983A-EC45-A5ED-67E06770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9B89-1D2D-9A43-923E-D580E90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4AEE6-355B-EF42-A801-EB6BA164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E674-D61F-8D4A-ADBE-6BE4A09B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7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26CF-8A41-A343-B9DC-A8017388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478E-ACA3-B640-9EF0-01380271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1728-E6B7-F54A-8916-797767B2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7B57-93A2-C946-B8D6-3B65B1E0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38C0-940F-1841-B713-0CCF40DB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23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F5D5-FF06-E94E-8AB4-F712135E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2CAB-400B-7749-9542-66CA9AD4B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FFCE9-1102-4F40-92AE-06893FD4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007B-6067-0B4E-8491-83B46481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D2ABC-23B1-1C4A-9ED7-1D96E60F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86C-1C51-4243-8C4A-DB2986E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830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AA40-0761-034F-9422-015228C4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357D-4A13-E74E-BB13-CB20A7A5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D93A1-989B-624D-B53A-FD631DB2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AFDF2-5D92-0F4D-8230-4B064A5CC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BD21D-56D2-2141-AA29-75B4AF446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E46D7-04B1-4C4A-9E8C-FEC27BDC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57B4B-3343-444D-A5F9-3B067B8B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8AC0E-48E1-BE4C-A199-5407E2DF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2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F2E1-312A-E24F-A2AD-D9F1E0FD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E784-99BA-CA4C-943C-01BF7192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337E0-A555-AA41-B8B7-36819279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21344-7C8B-3349-87F8-F75B9931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007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1BFDB-38B2-8444-B6D2-EC3661DD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89180-3504-5440-8293-69E1D578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E26E-C9EA-7C40-90F1-695FD42B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5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3FC1-2784-0541-82D4-147AC3CE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F7E8-269F-2247-93F9-0E4316BA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AC35F-3B9F-624E-A3BB-F185BDE1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61AC5-D962-D441-8DC9-B73B5C72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BA3F6-F192-3B4D-A2F2-36AD4F0D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26E1B-5EBE-214B-94B6-9FF57207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73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9E0D-1ED1-044F-AC60-96BA646D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26A09-4F41-694B-9DCD-9761A14D3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F07D0-3709-2745-90B2-6A248FED4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66D7-AC14-794E-AFFE-C3A4EBEC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8849-37C9-2447-B84A-6C49E3C1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F2CE-E34D-2B4A-8207-C9961B35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11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A1E3F-CE75-0B47-8204-A4FAFC92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42A5-9BBB-0F43-B11A-1D2FDE27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C7C4-23AC-6D47-A471-93D3656EE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F6ED-A31E-4E42-B726-D41029C2B3D4}" type="datetimeFigureOut">
              <a:rPr lang="en-NL" smtClean="0"/>
              <a:t>08/01/2021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AEE6-293F-F84D-97BE-0154831BB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E2CA-3FE5-8A44-9409-CED29DCF1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1F0C-3441-3B47-8A25-5CDBE7E4A0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327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5A97-F82D-224B-A8D4-80E58B8E3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Quadratic Classifier in 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2B9FC-3AB6-5C4C-83C8-EBE63AE07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Update 08/01/21</a:t>
            </a:r>
          </a:p>
        </p:txBody>
      </p:sp>
    </p:spTree>
    <p:extLst>
      <p:ext uri="{BB962C8B-B14F-4D97-AF65-F5344CB8AC3E}">
        <p14:creationId xmlns:p14="http://schemas.microsoft.com/office/powerpoint/2010/main" val="15260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0FDB-333B-E740-9D63-2A2C6633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 of Quadratic Classifier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DC0442-D7FF-A24B-966A-294D630FE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66" y="4765675"/>
            <a:ext cx="6348070" cy="14246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15C13D1-999B-D04A-9222-9D8F6148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73" y="3486118"/>
            <a:ext cx="8680727" cy="1236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01943-00C4-CB46-AB06-50EF1E6B27D9}"/>
              </a:ext>
            </a:extLst>
          </p:cNvPr>
          <p:cNvSpPr txBox="1"/>
          <p:nvPr/>
        </p:nvSpPr>
        <p:spPr>
          <a:xfrm>
            <a:off x="1272747" y="3044128"/>
            <a:ext cx="96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Upon minimising the following loss functional the NN gives us an estimator of the likelihood ratio: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3494EF-BBB4-F24C-A4A0-B0FD92983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873" y="2153262"/>
            <a:ext cx="588010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3D479-CD1C-D841-860B-BC977F8A64F2}"/>
              </a:ext>
            </a:extLst>
          </p:cNvPr>
          <p:cNvSpPr txBox="1"/>
          <p:nvPr/>
        </p:nvSpPr>
        <p:spPr>
          <a:xfrm>
            <a:off x="1272746" y="1690688"/>
            <a:ext cx="93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EFT cross section is a quadratic polyonomial of the Wilson coefficient and must be positive: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35D62-60F3-2C48-B871-E80718B0DC4C}"/>
              </a:ext>
            </a:extLst>
          </p:cNvPr>
          <p:cNvSpPr txBox="1"/>
          <p:nvPr/>
        </p:nvSpPr>
        <p:spPr>
          <a:xfrm>
            <a:off x="8365526" y="5016335"/>
            <a:ext cx="328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Prob. </a:t>
            </a:r>
            <a:r>
              <a:rPr lang="en-GB" dirty="0"/>
              <a:t>that the event belongs to the SM rather than to the EFT at a given Wilson coefficient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95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0FDB-333B-E740-9D63-2A2C6633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 of Quadratic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18F4-8B53-BB4A-AEA0-6028323EC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291" y="2103995"/>
            <a:ext cx="9109417" cy="132500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3D479-CD1C-D841-860B-BC977F8A64F2}"/>
              </a:ext>
            </a:extLst>
          </p:cNvPr>
          <p:cNvSpPr txBox="1"/>
          <p:nvPr/>
        </p:nvSpPr>
        <p:spPr>
          <a:xfrm>
            <a:off x="838200" y="1713214"/>
            <a:ext cx="107031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In practice we need to approximate the loss functional by sampling: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Our batches will have to contain as many EFT samples as SM samples at every value of the Wilson coefficient.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At LO, the weights are all equal and are normalised over the full batch: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endParaRPr lang="en-NL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DAFED80-155B-9C43-8684-041E60F4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208" y="4501631"/>
            <a:ext cx="2857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DD9F5-E594-7646-A0C8-EA6E5BE0091B}"/>
              </a:ext>
            </a:extLst>
          </p:cNvPr>
          <p:cNvSpPr txBox="1"/>
          <p:nvPr/>
        </p:nvSpPr>
        <p:spPr>
          <a:xfrm>
            <a:off x="2304015" y="5573516"/>
            <a:ext cx="904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Normalising over the mini-batch only introduces a multiplicative prefactor in front of the loss </a:t>
            </a:r>
          </a:p>
          <a:p>
            <a:r>
              <a:rPr lang="en-GB" dirty="0"/>
              <a:t>a</a:t>
            </a:r>
            <a:r>
              <a:rPr lang="en-NL" dirty="0"/>
              <a:t>nd thus does not change the location of the minimum! </a:t>
            </a:r>
          </a:p>
        </p:txBody>
      </p:sp>
    </p:spTree>
    <p:extLst>
      <p:ext uri="{BB962C8B-B14F-4D97-AF65-F5344CB8AC3E}">
        <p14:creationId xmlns:p14="http://schemas.microsoft.com/office/powerpoint/2010/main" val="285550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75D9-7965-7346-9ED3-98D405A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Rescale the training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B8C416-65A6-A04A-B49F-93620B70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9" y="2123991"/>
            <a:ext cx="5560884" cy="38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0529E-5885-6743-BA8B-C158C0DD0DEC}"/>
              </a:ext>
            </a:extLst>
          </p:cNvPr>
          <p:cNvSpPr txBox="1"/>
          <p:nvPr/>
        </p:nvSpPr>
        <p:spPr>
          <a:xfrm>
            <a:off x="1371600" y="1685880"/>
            <a:ext cx="884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We rescale our training data to have zero mean and unit variance over the </a:t>
            </a:r>
            <a:r>
              <a:rPr lang="en-NL" b="1" dirty="0"/>
              <a:t>full </a:t>
            </a:r>
            <a:r>
              <a:rPr lang="en-NL" dirty="0"/>
              <a:t>training batch:</a:t>
            </a:r>
            <a:endParaRPr lang="en-N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DFCC1-00BB-0540-8A9F-FD1884EF7A65}"/>
              </a:ext>
            </a:extLst>
          </p:cNvPr>
          <p:cNvSpPr txBox="1"/>
          <p:nvPr/>
        </p:nvSpPr>
        <p:spPr>
          <a:xfrm>
            <a:off x="2644345" y="6030460"/>
            <a:ext cx="104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Unscaled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6728C8-116B-3445-A335-22B3E613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13" y="2161062"/>
            <a:ext cx="5398530" cy="37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04B5DA-7C3C-C940-A70F-6832190198C4}"/>
              </a:ext>
            </a:extLst>
          </p:cNvPr>
          <p:cNvSpPr txBox="1"/>
          <p:nvPr/>
        </p:nvSpPr>
        <p:spPr>
          <a:xfrm>
            <a:off x="8540200" y="5906327"/>
            <a:ext cx="10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Rescaled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66E61-C14B-AF45-A1C0-5BF36441AB69}"/>
              </a:ext>
            </a:extLst>
          </p:cNvPr>
          <p:cNvSpPr txBox="1"/>
          <p:nvPr/>
        </p:nvSpPr>
        <p:spPr>
          <a:xfrm>
            <a:off x="3793524" y="480278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400k MC samples</a:t>
            </a:r>
          </a:p>
        </p:txBody>
      </p:sp>
    </p:spTree>
    <p:extLst>
      <p:ext uri="{BB962C8B-B14F-4D97-AF65-F5344CB8AC3E}">
        <p14:creationId xmlns:p14="http://schemas.microsoft.com/office/powerpoint/2010/main" val="29139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12E0-B802-CD4F-9942-3FE99F7D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Training and validation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F1100-D3B0-2745-946C-A800EDC3277E}"/>
              </a:ext>
            </a:extLst>
          </p:cNvPr>
          <p:cNvSpPr txBox="1"/>
          <p:nvPr/>
        </p:nvSpPr>
        <p:spPr>
          <a:xfrm>
            <a:off x="1075038" y="1690688"/>
            <a:ext cx="1072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We split our samples into a training set (80%) and a validation set (20%) to monitor whether we overfit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We rescale the validation set by the </a:t>
            </a:r>
            <a:r>
              <a:rPr lang="en-NL" b="1" dirty="0"/>
              <a:t>same</a:t>
            </a:r>
            <a:r>
              <a:rPr lang="en-NL" dirty="0"/>
              <a:t> rescaling that we used to standardise the training set: </a:t>
            </a:r>
          </a:p>
          <a:p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5D054D-F7DC-7C4B-8FFE-D9BF19765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06" y="3114675"/>
            <a:ext cx="4927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39867-186A-2E4C-B5D4-F4AA9F941F91}"/>
              </a:ext>
            </a:extLst>
          </p:cNvPr>
          <p:cNvSpPr txBox="1"/>
          <p:nvPr/>
        </p:nvSpPr>
        <p:spPr>
          <a:xfrm>
            <a:off x="5894173" y="3731741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4D110-F755-A34F-82A1-CEC9A900C2D0}"/>
              </a:ext>
            </a:extLst>
          </p:cNvPr>
          <p:cNvSpPr txBox="1"/>
          <p:nvPr/>
        </p:nvSpPr>
        <p:spPr>
          <a:xfrm>
            <a:off x="5520545" y="540826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100k MC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6D80E-3276-3C4E-9A8D-AA7FEB507E6C}"/>
              </a:ext>
            </a:extLst>
          </p:cNvPr>
          <p:cNvSpPr txBox="1"/>
          <p:nvPr/>
        </p:nvSpPr>
        <p:spPr>
          <a:xfrm>
            <a:off x="7859158" y="3559432"/>
            <a:ext cx="361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Wilson coefficients used for training: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FEFD75A-C7FF-7E4D-A5C8-76D6124C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158" y="4000800"/>
            <a:ext cx="3766312" cy="5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FF53-B41F-E74A-9AE9-68069E83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Architecture, hyperparameters, optimiser…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CF18AC-5570-C241-A880-DC6A941D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354"/>
            <a:ext cx="10515600" cy="4351338"/>
          </a:xfrm>
        </p:spPr>
        <p:txBody>
          <a:bodyPr/>
          <a:lstStyle/>
          <a:p>
            <a:r>
              <a:rPr lang="en-NL" sz="1800" dirty="0"/>
              <a:t>Two input features: invariant mass and rapidity</a:t>
            </a:r>
          </a:p>
          <a:p>
            <a:r>
              <a:rPr lang="en-NL" sz="1800" dirty="0"/>
              <a:t>Architecture: {2, 15, 1} with ReLU activation function (hidden layer)</a:t>
            </a:r>
          </a:p>
          <a:p>
            <a:r>
              <a:rPr lang="en-NL" sz="1800" dirty="0"/>
              <a:t>Likelihood ratio is smooth, so we do not want to be too flexible</a:t>
            </a:r>
          </a:p>
          <a:p>
            <a:r>
              <a:rPr lang="en-NL" sz="1800" dirty="0"/>
              <a:t>Adam optimizer, learning rate 1e-2</a:t>
            </a:r>
          </a:p>
          <a:p>
            <a:r>
              <a:rPr lang="en-NL" sz="1800" dirty="0"/>
              <a:t>We can and should experiment with the depth, width,</a:t>
            </a:r>
          </a:p>
          <a:p>
            <a:pPr marL="0" indent="0">
              <a:buNone/>
            </a:pPr>
            <a:r>
              <a:rPr lang="en-NL" sz="1800" dirty="0"/>
              <a:t>     optimizer and learning rate</a:t>
            </a:r>
          </a:p>
          <a:p>
            <a:endParaRPr lang="en-NL" sz="1800" dirty="0"/>
          </a:p>
          <a:p>
            <a:pPr lvl="1"/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39939-8447-EC41-95F5-8AF86558F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" t="51349" r="67493" b="3042"/>
          <a:stretch/>
        </p:blipFill>
        <p:spPr>
          <a:xfrm>
            <a:off x="7309021" y="2629375"/>
            <a:ext cx="4141573" cy="33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5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1025-A521-8D45-BE44-33DBD526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5950"/>
            <a:ext cx="49638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1800" dirty="0"/>
          </a:p>
          <a:p>
            <a:r>
              <a:rPr lang="en-NL" sz="1800" dirty="0"/>
              <a:t>Four iterations per epoch</a:t>
            </a:r>
          </a:p>
          <a:p>
            <a:pPr marL="0" indent="0">
              <a:buNone/>
            </a:pPr>
            <a:endParaRPr lang="en-NL" sz="1800" dirty="0"/>
          </a:p>
          <a:p>
            <a:r>
              <a:rPr lang="en-NL" sz="1800" dirty="0"/>
              <a:t>Only 10 epochs, 15 minutes</a:t>
            </a:r>
          </a:p>
          <a:p>
            <a:pPr marL="0" indent="0">
              <a:buNone/>
            </a:pPr>
            <a:endParaRPr lang="en-NL" sz="1800" dirty="0"/>
          </a:p>
          <a:p>
            <a:r>
              <a:rPr lang="en-NL" sz="1800" dirty="0"/>
              <a:t>Loss function stabilises rather quickly, no learning?</a:t>
            </a:r>
          </a:p>
          <a:p>
            <a:endParaRPr lang="en-NL" sz="1800" dirty="0"/>
          </a:p>
          <a:p>
            <a:r>
              <a:rPr lang="en-NL" sz="1800" dirty="0"/>
              <a:t>Classifier cannot tell apart EFT samples from SM samples because there are no energy growing effects, simply an overall rescaling of the distribution!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D6BC00-0875-4A41-BA16-33A814C3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Loss function during training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F5836B-931F-8A49-AF14-AE565996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70" y="2446814"/>
            <a:ext cx="5551730" cy="35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2A47F-8140-3148-9EFD-ED4E1B83CE37}"/>
              </a:ext>
            </a:extLst>
          </p:cNvPr>
          <p:cNvSpPr txBox="1"/>
          <p:nvPr/>
        </p:nvSpPr>
        <p:spPr>
          <a:xfrm>
            <a:off x="833498" y="1800483"/>
            <a:ext cx="993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Mini-batches: 100k EFT MC samples at a given value of the Wilson coefficient, plus 100k SM samples.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6758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B42-E438-A34B-9CE7-B1BD7C0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Shopping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AF350-BE26-0448-A6D0-358A9637E64D}"/>
              </a:ext>
            </a:extLst>
          </p:cNvPr>
          <p:cNvSpPr txBox="1"/>
          <p:nvPr/>
        </p:nvSpPr>
        <p:spPr>
          <a:xfrm>
            <a:off x="887782" y="1779463"/>
            <a:ext cx="98298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Generate training samples with larger values of the Wilson coefficient?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Point-by-point comparison with the analytical result to assess the performance of the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Accuracy score: given an EFT sample, what is the probability of the classifier being able to tell us so?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B966E-292A-7A4B-9BBA-0AC878D76997}"/>
              </a:ext>
            </a:extLst>
          </p:cNvPr>
          <p:cNvSpPr txBox="1"/>
          <p:nvPr/>
        </p:nvSpPr>
        <p:spPr>
          <a:xfrm>
            <a:off x="9673183" y="3718455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(See notes)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A49307A-85F3-2943-88B4-85F7A3D19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229" y="2913217"/>
            <a:ext cx="7543800" cy="2159000"/>
          </a:xfrm>
        </p:spPr>
      </p:pic>
    </p:spTree>
    <p:extLst>
      <p:ext uri="{BB962C8B-B14F-4D97-AF65-F5344CB8AC3E}">
        <p14:creationId xmlns:p14="http://schemas.microsoft.com/office/powerpoint/2010/main" val="198869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487</Words>
  <Application>Microsoft Macintosh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Quadratic Classifier in PyTorch</vt:lpstr>
      <vt:lpstr>Recap of Quadratic Classifier</vt:lpstr>
      <vt:lpstr>Recap of Quadratic Classifier</vt:lpstr>
      <vt:lpstr>Rescale the training data</vt:lpstr>
      <vt:lpstr>Training and validation set</vt:lpstr>
      <vt:lpstr>Architecture, hyperparameters, optimiser…</vt:lpstr>
      <vt:lpstr>Loss function during training</vt:lpstr>
      <vt:lpstr>Shopping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Hoeve, J.J. ter (Jaco)</dc:creator>
  <cp:lastModifiedBy>Hoeve, J.J. ter (Jaco)</cp:lastModifiedBy>
  <cp:revision>21</cp:revision>
  <dcterms:created xsi:type="dcterms:W3CDTF">2021-01-07T17:41:41Z</dcterms:created>
  <dcterms:modified xsi:type="dcterms:W3CDTF">2021-01-08T09:58:33Z</dcterms:modified>
</cp:coreProperties>
</file>