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97" r:id="rId3"/>
    <p:sldId id="257" r:id="rId4"/>
    <p:sldId id="259" r:id="rId5"/>
    <p:sldId id="300" r:id="rId6"/>
    <p:sldId id="301" r:id="rId7"/>
    <p:sldId id="286" r:id="rId8"/>
    <p:sldId id="294" r:id="rId9"/>
    <p:sldId id="315" r:id="rId10"/>
    <p:sldId id="263" r:id="rId11"/>
    <p:sldId id="316" r:id="rId12"/>
    <p:sldId id="317" r:id="rId13"/>
    <p:sldId id="302" r:id="rId14"/>
    <p:sldId id="318" r:id="rId15"/>
    <p:sldId id="319" r:id="rId16"/>
    <p:sldId id="320" r:id="rId17"/>
    <p:sldId id="321" r:id="rId18"/>
    <p:sldId id="261" r:id="rId19"/>
    <p:sldId id="303" r:id="rId20"/>
    <p:sldId id="323" r:id="rId21"/>
    <p:sldId id="324" r:id="rId22"/>
    <p:sldId id="262" r:id="rId23"/>
    <p:sldId id="325" r:id="rId24"/>
    <p:sldId id="326" r:id="rId25"/>
    <p:sldId id="327" r:id="rId26"/>
    <p:sldId id="334" r:id="rId27"/>
    <p:sldId id="281" r:id="rId28"/>
  </p:sldIdLst>
  <p:sldSz cx="9144000" cy="514191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8">
          <p15:clr>
            <a:srgbClr val="A4A3A4"/>
          </p15:clr>
        </p15:guide>
        <p15:guide id="3" pos="947">
          <p15:clr>
            <a:srgbClr val="A4A3A4"/>
          </p15:clr>
        </p15:guide>
        <p15:guide id="4" pos="3857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1" autoAdjust="0"/>
    <p:restoredTop sz="94660"/>
  </p:normalViewPr>
  <p:slideViewPr>
    <p:cSldViewPr>
      <p:cViewPr varScale="1">
        <p:scale>
          <a:sx n="140" d="100"/>
          <a:sy n="140" d="100"/>
        </p:scale>
        <p:origin x="102" y="108"/>
      </p:cViewPr>
      <p:guideLst>
        <p:guide orient="horz" pos="2182"/>
        <p:guide pos="2878"/>
        <p:guide pos="947"/>
        <p:guide pos="3857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audio" Target="file:///C:\Users\dzh\Desktop\PPT(025)12-06\&#21830;&#21153;&#19968;.mp3" TargetMode="External"/><Relationship Id="rId1" Type="http://schemas.microsoft.com/office/2007/relationships/media" Target="file:///C:\Users\dzh\Desktop\PPT(025)12-06\&#21830;&#21153;&#19968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商务一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476656" y="-614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911685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911685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911685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911685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31325" y="3410741"/>
            <a:ext cx="2081349" cy="339591"/>
            <a:chOff x="3618785" y="3412604"/>
            <a:chExt cx="2081349" cy="339591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418755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412604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66459" y="2723352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</a:t>
            </a:r>
          </a:p>
        </p:txBody>
      </p:sp>
      <p:sp>
        <p:nvSpPr>
          <p:cNvPr id="31" name="圆角矩形 81"/>
          <p:cNvSpPr/>
          <p:nvPr/>
        </p:nvSpPr>
        <p:spPr bwMode="auto">
          <a:xfrm>
            <a:off x="3646227" y="3908087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/>
          <p:cNvSpPr txBox="1"/>
          <p:nvPr/>
        </p:nvSpPr>
        <p:spPr>
          <a:xfrm>
            <a:off x="3581426" y="3897874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72" y="3079621"/>
            <a:ext cx="1795696" cy="1548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3" y="159277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</p:cNvPr>
          <p:cNvSpPr txBox="1"/>
          <p:nvPr/>
        </p:nvSpPr>
        <p:spPr>
          <a:xfrm>
            <a:off x="8458098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  <p:sp>
        <p:nvSpPr>
          <p:cNvPr id="4" name="五边形 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10" name="五边形 9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8245459" y="2471176"/>
              <a:ext cx="542269" cy="296491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用户角度项目呈现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9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</p:cNvPr>
          <p:cNvSpPr txBox="1"/>
          <p:nvPr/>
        </p:nvSpPr>
        <p:spPr>
          <a:xfrm>
            <a:off x="8305702" y="47494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362326" y="1361027"/>
            <a:ext cx="615553" cy="2964914"/>
          </a:xfrm>
          <a:prstGeom prst="rect">
            <a:avLst/>
          </a:prstGeom>
          <a:solidFill>
            <a:srgbClr val="3D73A9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用户角度项目呈现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9" name="五边形 8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8245459" y="2471176"/>
              <a:ext cx="542269" cy="3323987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开发者角度项目呈现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521" y="1744304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计划介绍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3" y="371030"/>
            <a:ext cx="7358445" cy="4504599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项目分工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132620"/>
            <a:ext cx="8686572" cy="4816148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</a:t>
            </a:r>
            <a:r>
              <a:rPr lang="en-US" altLang="zh-CN" sz="2000" b="1" dirty="0"/>
              <a:t>WBS</a:t>
            </a:r>
            <a:r>
              <a:rPr lang="zh-CN" altLang="en-US" sz="2000" b="1" dirty="0"/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3B4256-4B40-409D-BAE9-1B1DFA7F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21" y="536415"/>
            <a:ext cx="7233157" cy="460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2746F-C46F-41B4-A2D9-81FA959E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5" y="564535"/>
            <a:ext cx="8914985" cy="457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521" y="1744304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项目支撑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34" y="1095632"/>
            <a:ext cx="2819326" cy="32765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498" y="1226047"/>
            <a:ext cx="2476431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-WXML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数据存储平台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-OSS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72548" y="1120599"/>
            <a:ext cx="25455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Jersey-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Hibernate-Java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数据库操作框架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数据解析框架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52832" y="565231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46706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67050" y="193144"/>
            <a:ext cx="4343286" cy="670454"/>
            <a:chOff x="2894508" y="1278625"/>
            <a:chExt cx="4629899" cy="801825"/>
          </a:xfrm>
        </p:grpSpPr>
        <p:sp>
          <p:nvSpPr>
            <p:cNvPr id="5" name="矩形 4"/>
            <p:cNvSpPr/>
            <p:nvPr/>
          </p:nvSpPr>
          <p:spPr>
            <a:xfrm>
              <a:off x="2894508" y="1278625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680833" y="140195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项目开发工具概述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053765" y="1206573"/>
            <a:ext cx="3670632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：是一个基本完整的开发工具集，它包括了整个软件生命周期中所需要的大部分工具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9046" y="2671585"/>
            <a:ext cx="4548937" cy="813747"/>
            <a:chOff x="2911441" y="2581582"/>
            <a:chExt cx="5421507" cy="81374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441" y="2581582"/>
              <a:ext cx="849507" cy="77492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760948" y="2687699"/>
              <a:ext cx="4572000" cy="7076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：用于访问和处理数据库的标准的计算机语言。</a:t>
              </a:r>
            </a:p>
          </p:txBody>
        </p:sp>
      </p:grpSp>
      <p:grpSp>
        <p:nvGrpSpPr>
          <p:cNvPr id="16" name="组 10"/>
          <p:cNvGrpSpPr/>
          <p:nvPr/>
        </p:nvGrpSpPr>
        <p:grpSpPr>
          <a:xfrm>
            <a:off x="168747" y="3837696"/>
            <a:ext cx="4658592" cy="1019200"/>
            <a:chOff x="2906243" y="3598201"/>
            <a:chExt cx="5552196" cy="10192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243" y="3598201"/>
              <a:ext cx="971238" cy="76771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886439" y="3602123"/>
              <a:ext cx="4572000" cy="1015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：一个开源的分布式版本控制系统，可以高效处理从很小到非常大的项目版本管理。</a:t>
              </a:r>
            </a:p>
          </p:txBody>
        </p:sp>
      </p:grpSp>
      <p:grpSp>
        <p:nvGrpSpPr>
          <p:cNvPr id="19" name="组 11"/>
          <p:cNvGrpSpPr/>
          <p:nvPr/>
        </p:nvGrpSpPr>
        <p:grpSpPr>
          <a:xfrm>
            <a:off x="4724397" y="3790124"/>
            <a:ext cx="4267087" cy="838178"/>
            <a:chOff x="8275540" y="4572751"/>
            <a:chExt cx="4374154" cy="83817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7"/>
            <a:stretch>
              <a:fillRect/>
            </a:stretch>
          </p:blipFill>
          <p:spPr>
            <a:xfrm>
              <a:off x="8275540" y="4572751"/>
              <a:ext cx="1064382" cy="83817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9618785" y="4699452"/>
              <a:ext cx="3030909" cy="707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：通用的项目管理工具软件。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9" y="2547735"/>
            <a:ext cx="950321" cy="8789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858986" y="2570671"/>
            <a:ext cx="347286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：较为普及的软件交互式页面设计软件</a:t>
            </a:r>
          </a:p>
        </p:txBody>
      </p:sp>
      <p:pic>
        <p:nvPicPr>
          <p:cNvPr id="1026" name="Picture 2" descr="https://timgsa.baidu.com/timg?image&amp;quality=80&amp;size=b9999_10000&amp;sec=1553248220&amp;di=243d2ded14e79f091ac58ec5acca5a15&amp;imgtype=jpg&amp;er=1&amp;src=http%3A%2F%2Fpic4.zhimg.com%2Fv2-f4633bb0f22c7c05f3b1bf27ddb08ffd_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7" y="1119318"/>
            <a:ext cx="909953" cy="8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542" y="1243686"/>
            <a:ext cx="906933" cy="7786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741166" y="1207911"/>
            <a:ext cx="3438178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：方便地对管理信息系统进行分析设计，他几乎包括了数据库模型设计的全过程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4655926" y="836892"/>
            <a:ext cx="12270" cy="4175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65926" y="87298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37885" y="935770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需求分析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75028" y="155777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46796" y="1620560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结构图解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77961" y="226904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5346796" y="2257009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计划介绍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572064" y="299957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46796" y="3782563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7" action="ppaction://hlinksldjump"/>
              </a:rPr>
              <a:t>团队建设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568881" y="3710848"/>
            <a:ext cx="470000" cy="464134"/>
            <a:chOff x="4965079" y="546100"/>
            <a:chExt cx="588369" cy="581025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6" action="ppaction://hlinksldjump"/>
          </p:cNvPr>
          <p:cNvSpPr txBox="1"/>
          <p:nvPr/>
        </p:nvSpPr>
        <p:spPr>
          <a:xfrm>
            <a:off x="5346796" y="3016040"/>
            <a:ext cx="3638327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项目支撑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项目参考资料</a:t>
            </a:r>
          </a:p>
          <a:p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2100" y="1123194"/>
            <a:ext cx="73234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 张海藩，牟永敏. 软件工程导论（第6版）. 北京:清华大学出版社，2013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  郭霖 第一行代码-Android .人民邮电出版社，2016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曾探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设计模式与开发时间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.人民邮电出版社，2015-5</a:t>
            </a:r>
          </a:p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 虎扑篮球 http://www.hupu.com/</a:t>
            </a:r>
            <a:endPara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1521" y="1744304"/>
            <a:ext cx="16865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团队建设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" y="0"/>
            <a:ext cx="7590443" cy="5141913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19272" y="666006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23570" y="8946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项目内部协作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06024" y="609218"/>
            <a:ext cx="3567378" cy="992892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每周至少召开一次线下面谈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且组织不定期不限次线上沟通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54836" y="1930862"/>
            <a:ext cx="3518566" cy="944885"/>
            <a:chOff x="3369875" y="1633364"/>
            <a:chExt cx="3337045" cy="738988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559976" y="1748618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微信文本及语音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81466" y="3409134"/>
            <a:ext cx="3597766" cy="1086315"/>
            <a:chOff x="3379625" y="2681273"/>
            <a:chExt cx="3337045" cy="828651"/>
          </a:xfrm>
        </p:grpSpPr>
        <p:sp>
          <p:nvSpPr>
            <p:cNvPr id="36" name="矩形 35"/>
            <p:cNvSpPr/>
            <p:nvPr/>
          </p:nvSpPr>
          <p:spPr>
            <a:xfrm>
              <a:off x="3379625" y="268127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497320" y="2726350"/>
              <a:ext cx="3022175" cy="7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将实际进度与文本项目计划及甘特图对比，调整短期工作计划及开发节奏。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54671" y="2304461"/>
            <a:ext cx="3047838" cy="2101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  <p:bldP spid="6" grpId="0"/>
      <p:bldP spid="13" grpId="0" bldLvl="0" animBg="1"/>
      <p:bldP spid="14" grpId="0"/>
      <p:bldP spid="28" grpId="0" bldLvl="0" animBg="1"/>
      <p:bldP spid="29" grpId="0"/>
      <p:bldP spid="33" grpId="0" bldLvl="0" animBg="1"/>
      <p:bldP spid="3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1626" y="687412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86824" y="86184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项目外部支持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53641" y="609217"/>
            <a:ext cx="3779349" cy="1178055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6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每周认真听取杨枨老师上课内容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每周认真听取他组展示与汇报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和杨枨老师或助教沟通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266" y="1904816"/>
            <a:ext cx="3801734" cy="1275723"/>
            <a:chOff x="3369875" y="1633364"/>
            <a:chExt cx="3437416" cy="777551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463601" y="1760998"/>
              <a:ext cx="3343690" cy="64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单方面接受杨枨老师的课堂输出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面谈听取各组长、助教的意见。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与潜在的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用户沟通（线上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线下）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03954" y="3493709"/>
            <a:ext cx="3613110" cy="968772"/>
            <a:chOff x="3365393" y="2621013"/>
            <a:chExt cx="3351277" cy="738988"/>
          </a:xfrm>
        </p:grpSpPr>
        <p:sp>
          <p:nvSpPr>
            <p:cNvPr id="36" name="矩形 35"/>
            <p:cNvSpPr/>
            <p:nvPr/>
          </p:nvSpPr>
          <p:spPr>
            <a:xfrm>
              <a:off x="3365393" y="262101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551589" y="2763887"/>
              <a:ext cx="3165081" cy="44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每周汇报时接受杨老师的指正。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每次迭代都与用户沟通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13620" y="2050250"/>
            <a:ext cx="2994680" cy="1874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 bldLvl="0" animBg="1"/>
      <p:bldP spid="6" grpId="0"/>
      <p:bldP spid="13" grpId="0" bldLvl="0" animBg="1"/>
      <p:bldP spid="14" grpId="0"/>
      <p:bldP spid="28" grpId="0" bldLvl="0" animBg="1"/>
      <p:bldP spid="29" grpId="0"/>
      <p:bldP spid="33" grpId="0" bldLvl="0" animBg="1"/>
      <p:bldP spid="2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11293" y="1656713"/>
            <a:ext cx="38115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宣讲以及结构功能筹备、资料查找    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8.5/10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0873" y="1142396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组长：李骏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0373" y="2654564"/>
            <a:ext cx="38115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PPT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制作及资料查找   （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8.4/10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90873" y="2294524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0373" y="3984060"/>
            <a:ext cx="38115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结构图制作以及资料查找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8.45/10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3590668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组员：周南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53745" y="192933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小组人员分工及评价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hlinkClick r:id="rId3" action="ppaction://hlinksldjump"/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1" grpId="0" bldLvl="0" animBg="1"/>
      <p:bldP spid="22" grpId="0" bldLvl="0" animBg="1"/>
      <p:bldP spid="2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2173"/>
            <a:ext cx="9144000" cy="531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87"/>
            <a:ext cx="9296276" cy="1961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168"/>
            <a:ext cx="9296276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" y="3332936"/>
            <a:ext cx="9143760" cy="2133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30" y="179023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</p:pic>
      <p:sp>
        <p:nvSpPr>
          <p:cNvPr id="57" name="Freeform 29"/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1" y="5018488"/>
            <a:ext cx="9141178" cy="143956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六边形 6"/>
          <p:cNvSpPr/>
          <p:nvPr/>
        </p:nvSpPr>
        <p:spPr>
          <a:xfrm rot="16200000">
            <a:off x="466467" y="767798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46" y="840783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76797" y="1116511"/>
            <a:ext cx="295141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杨枨老师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篮球爱好者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42871" y="757700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项目需求对象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2192292" y="1797212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71" y="1880030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79567" y="2282947"/>
            <a:ext cx="2951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完成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软件工程基础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》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的课程目标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后续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投入使用可满足篮球爱好者的需求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079566" y="1936396"/>
            <a:ext cx="2020263" cy="369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项目设立目的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9659" y="3206164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283982" y="3057687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349861" y="314050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 bwMode="auto">
          <a:xfrm>
            <a:off x="5171257" y="3543422"/>
            <a:ext cx="295141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为每一位篮球爱好者提供舒适的野球体验及社交体验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71256" y="3196871"/>
            <a:ext cx="20202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  <p:bldP spid="10" grpId="0"/>
      <p:bldP spid="15" grpId="0" bldLvl="0" animBg="1"/>
      <p:bldP spid="16" grpId="0"/>
      <p:bldP spid="17" grpId="0"/>
      <p:bldP spid="18" grpId="0"/>
      <p:bldP spid="25" grpId="0"/>
      <p:bldP spid="12" grpId="0" bldLvl="0" animBg="1"/>
      <p:bldP spid="13" grpId="0"/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结构图解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04ed0d01-b1d7-45ad-a2c3-5c07b3710a66}"/>
</p:tagLst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715</Words>
  <Application>Microsoft Office PowerPoint</Application>
  <PresentationFormat>自定义</PresentationFormat>
  <Paragraphs>149</Paragraphs>
  <Slides>26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华文楷体</vt:lpstr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95</cp:revision>
  <dcterms:created xsi:type="dcterms:W3CDTF">2015-06-22T07:54:00Z</dcterms:created>
  <dcterms:modified xsi:type="dcterms:W3CDTF">2019-03-16T13:38:53Z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2052-11.1.0.8527</vt:lpwstr>
  </property>
</Properties>
</file>