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8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97" r:id="rId3"/>
    <p:sldId id="257" r:id="rId4"/>
    <p:sldId id="259" r:id="rId5"/>
    <p:sldId id="286" r:id="rId6"/>
    <p:sldId id="294" r:id="rId7"/>
    <p:sldId id="324" r:id="rId8"/>
    <p:sldId id="298" r:id="rId9"/>
    <p:sldId id="299" r:id="rId10"/>
    <p:sldId id="302" r:id="rId11"/>
    <p:sldId id="314" r:id="rId12"/>
    <p:sldId id="312" r:id="rId13"/>
    <p:sldId id="313" r:id="rId14"/>
    <p:sldId id="315" r:id="rId15"/>
    <p:sldId id="308" r:id="rId16"/>
    <p:sldId id="303" r:id="rId17"/>
    <p:sldId id="311" r:id="rId18"/>
    <p:sldId id="261" r:id="rId19"/>
    <p:sldId id="305" r:id="rId20"/>
    <p:sldId id="306" r:id="rId21"/>
    <p:sldId id="307" r:id="rId22"/>
    <p:sldId id="309" r:id="rId23"/>
    <p:sldId id="317" r:id="rId24"/>
    <p:sldId id="319" r:id="rId25"/>
    <p:sldId id="320" r:id="rId26"/>
    <p:sldId id="322" r:id="rId27"/>
    <p:sldId id="323" r:id="rId28"/>
    <p:sldId id="325" r:id="rId29"/>
    <p:sldId id="281" r:id="rId30"/>
  </p:sldIdLst>
  <p:sldSz cx="9144000" cy="514191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  <p15:guide id="4" pos="3840">
          <p15:clr>
            <a:srgbClr val="A4A3A4"/>
          </p15:clr>
        </p15:guide>
        <p15:guide id="5" pos="4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  <a:srgbClr val="969696"/>
    <a:srgbClr val="FFFFFF"/>
    <a:srgbClr val="333399"/>
    <a:srgbClr val="1848C0"/>
    <a:srgbClr val="725F42"/>
    <a:srgbClr val="957B55"/>
    <a:srgbClr val="887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1" autoAdjust="0"/>
    <p:restoredTop sz="94660"/>
  </p:normalViewPr>
  <p:slideViewPr>
    <p:cSldViewPr>
      <p:cViewPr varScale="1">
        <p:scale>
          <a:sx n="58" d="100"/>
          <a:sy n="58" d="100"/>
        </p:scale>
        <p:origin x="62" y="883"/>
      </p:cViewPr>
      <p:guideLst>
        <p:guide orient="horz" pos="2186"/>
        <p:guide pos="2880"/>
        <p:guide pos="960"/>
        <p:guide pos="3840"/>
        <p:guide pos="4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637C0-1F94-4FE6-A671-110DD2A13813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7DB20-2E87-4E5B-9441-63DB909E25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67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2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94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9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2B5CC-3DF7-4CFC-BB6F-C9B2D7E763A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5ADD5-BBEB-4F93-82B1-DE7B6B4BB47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2943-B4CB-4E58-80ED-70D4653156E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372E-91EB-4D81-B3DB-61AF1CCE9DF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A0449-714C-4043-94B6-043E9580E46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E23E7-F0A5-4A79-B783-89A6185DC0B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05986-053F-4097-AEDB-E215373A85D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44253-E442-4C13-8EEC-A801B3F7EA1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9ED1-3ED6-4381-8897-179CB618D6D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3CA06-B455-459A-804D-50343EDCBDE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FA8EF-8FBF-4045-9F2E-E626908C998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B7C7C-798D-42C6-8C92-142E7AA39C7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57007-EEB5-4E44-BF31-920E4846DD7A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476F1-FB22-4F27-A70A-A2B54760E4A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B703C-E1BB-4CD5-A4F8-10679600BFF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1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71800"/>
            <a:ext cx="4038600" cy="1620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23B1B-3B57-4F5A-83B2-F06C57B18BA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2C129-7450-4A17-B3DA-D1B84213215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10622-D0AB-410D-BD9B-6678D7C42A8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6188-6D91-4C51-A641-E86C758C038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B9886-C5F1-4CAC-B2C7-E7FF91FF14B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4115-C947-4B3B-8BC9-A0E76F31C3B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CFA44-D2E3-4DB0-B424-685F0DF4935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118C1-1B0D-4999-8545-95E7E76C676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E3AAC6-B715-4F06-991C-2803DC77D751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C18D2F1-48B6-467B-B212-24FB78A7EC95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336"/>
          <a:stretch>
            <a:fillRect/>
          </a:stretch>
        </p:blipFill>
        <p:spPr>
          <a:xfrm>
            <a:off x="30825" y="3942802"/>
            <a:ext cx="9141180" cy="12122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963295" y="513610"/>
            <a:ext cx="1503834" cy="1506875"/>
            <a:chOff x="1589596" y="810715"/>
            <a:chExt cx="2340698" cy="2345431"/>
          </a:xfrm>
        </p:grpSpPr>
        <p:grpSp>
          <p:nvGrpSpPr>
            <p:cNvPr id="36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37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201154" y="513610"/>
            <a:ext cx="1503834" cy="1506875"/>
            <a:chOff x="1589596" y="810715"/>
            <a:chExt cx="2340698" cy="2345431"/>
          </a:xfrm>
        </p:grpSpPr>
        <p:grpSp>
          <p:nvGrpSpPr>
            <p:cNvPr id="6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439013" y="513610"/>
            <a:ext cx="1503834" cy="1506875"/>
            <a:chOff x="1589596" y="810715"/>
            <a:chExt cx="2340698" cy="2345431"/>
          </a:xfrm>
        </p:grpSpPr>
        <p:grpSp>
          <p:nvGrpSpPr>
            <p:cNvPr id="73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5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4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676871" y="513610"/>
            <a:ext cx="1503834" cy="1506875"/>
            <a:chOff x="1589596" y="810715"/>
            <a:chExt cx="2340698" cy="2345431"/>
          </a:xfrm>
        </p:grpSpPr>
        <p:grpSp>
          <p:nvGrpSpPr>
            <p:cNvPr id="7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8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A5C557D-F01B-49ED-BEA8-3E3E10D33B87}"/>
              </a:ext>
            </a:extLst>
          </p:cNvPr>
          <p:cNvGrpSpPr/>
          <p:nvPr/>
        </p:nvGrpSpPr>
        <p:grpSpPr>
          <a:xfrm>
            <a:off x="3531325" y="3612065"/>
            <a:ext cx="2081349" cy="333440"/>
            <a:chOff x="3618785" y="3687141"/>
            <a:chExt cx="2081349" cy="333440"/>
          </a:xfrm>
        </p:grpSpPr>
        <p:sp>
          <p:nvSpPr>
            <p:cNvPr id="82" name="圆角矩形 81"/>
            <p:cNvSpPr/>
            <p:nvPr/>
          </p:nvSpPr>
          <p:spPr bwMode="auto">
            <a:xfrm>
              <a:off x="3712028" y="3687141"/>
              <a:ext cx="1910376" cy="333440"/>
            </a:xfrm>
            <a:prstGeom prst="roundRect">
              <a:avLst/>
            </a:prstGeom>
            <a:solidFill>
              <a:srgbClr val="4147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18785" y="3709819"/>
              <a:ext cx="2081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组长：李骏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078128" y="2143964"/>
            <a:ext cx="5046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球约</a:t>
            </a:r>
            <a:r>
              <a:rPr lang="en-US" altLang="zh-CN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</a:t>
            </a:r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一款篮球社交软件</a:t>
            </a:r>
          </a:p>
        </p:txBody>
      </p:sp>
      <p:sp>
        <p:nvSpPr>
          <p:cNvPr id="31" name="圆角矩形 81">
            <a:extLst>
              <a:ext uri="{FF2B5EF4-FFF2-40B4-BE49-F238E27FC236}">
                <a16:creationId xmlns:a16="http://schemas.microsoft.com/office/drawing/2014/main" id="{017E4A0D-6239-41D1-AAD4-434829590C74}"/>
              </a:ext>
            </a:extLst>
          </p:cNvPr>
          <p:cNvSpPr/>
          <p:nvPr/>
        </p:nvSpPr>
        <p:spPr bwMode="auto">
          <a:xfrm>
            <a:off x="3646227" y="4218664"/>
            <a:ext cx="1910376" cy="333440"/>
          </a:xfrm>
          <a:prstGeom prst="roundRect">
            <a:avLst/>
          </a:prstGeom>
          <a:solidFill>
            <a:srgbClr val="4147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82">
            <a:extLst>
              <a:ext uri="{FF2B5EF4-FFF2-40B4-BE49-F238E27FC236}">
                <a16:creationId xmlns:a16="http://schemas.microsoft.com/office/drawing/2014/main" id="{30A26244-73EE-4239-8899-DC33486F608E}"/>
              </a:ext>
            </a:extLst>
          </p:cNvPr>
          <p:cNvSpPr txBox="1"/>
          <p:nvPr/>
        </p:nvSpPr>
        <p:spPr>
          <a:xfrm>
            <a:off x="3581426" y="4244327"/>
            <a:ext cx="2096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组员：林豪 周南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26816" y="285002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29346" y="4287304"/>
            <a:ext cx="213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SE2019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-G06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3" y="371030"/>
            <a:ext cx="7358445" cy="4504599"/>
          </a:xfrm>
          <a:prstGeom prst="rect">
            <a:avLst/>
          </a:prstGeom>
        </p:spPr>
      </p:pic>
      <p:sp>
        <p:nvSpPr>
          <p:cNvPr id="2" name="五边形 1"/>
          <p:cNvSpPr/>
          <p:nvPr/>
        </p:nvSpPr>
        <p:spPr>
          <a:xfrm>
            <a:off x="0" y="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38713" y="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项目分工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0338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" y="132620"/>
            <a:ext cx="8686572" cy="4816148"/>
          </a:xfrm>
          <a:prstGeom prst="rect">
            <a:avLst/>
          </a:prstGeom>
        </p:spPr>
      </p:pic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项目计划</a:t>
            </a:r>
            <a:r>
              <a:rPr lang="en-US" altLang="zh-CN" sz="2000" b="1" dirty="0"/>
              <a:t>WBS</a:t>
            </a:r>
            <a:r>
              <a:rPr lang="zh-CN" altLang="en-US" sz="2000" b="1" dirty="0"/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401731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项目计划甘特图</a:t>
            </a:r>
            <a:endParaRPr lang="en-US" altLang="zh-CN" sz="2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CFE7B4-F688-4D90-B09A-51272EC8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21" y="536415"/>
            <a:ext cx="7233157" cy="46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8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项目计划甘特图</a:t>
            </a:r>
            <a:endParaRPr lang="en-US" altLang="zh-CN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104707-96DA-4BA1-9F07-72EE3096D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5" y="564535"/>
            <a:ext cx="8914985" cy="45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3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可行性分析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9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VPæ¶ææé å³æ¶éè®¯APP">
            <a:extLst>
              <a:ext uri="{FF2B5EF4-FFF2-40B4-BE49-F238E27FC236}">
                <a16:creationId xmlns:a16="http://schemas.microsoft.com/office/drawing/2014/main" id="{17714D2B-F195-49E3-A92D-04A061B49D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7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8E958B-3A54-42D1-824D-FE86FF7ED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334" y="1095632"/>
            <a:ext cx="2819326" cy="32765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C9F868-9830-4E8C-A94E-F23579147D3B}"/>
              </a:ext>
            </a:extLst>
          </p:cNvPr>
          <p:cNvSpPr txBox="1"/>
          <p:nvPr/>
        </p:nvSpPr>
        <p:spPr>
          <a:xfrm>
            <a:off x="495407" y="1399380"/>
            <a:ext cx="2476431" cy="301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-JSON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模版代码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-WXML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-WXSS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-JavaScript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数据存储平台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-OSS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2AB7B5-D812-417F-8612-DE8BD97F7500}"/>
              </a:ext>
            </a:extLst>
          </p:cNvPr>
          <p:cNvSpPr txBox="1"/>
          <p:nvPr/>
        </p:nvSpPr>
        <p:spPr>
          <a:xfrm>
            <a:off x="5966156" y="1417506"/>
            <a:ext cx="25455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Jersey-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Hibernate-Java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数据库操作框架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Gson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数据解析框架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8B155D-C959-47B4-9476-29E5A07EF04E}"/>
              </a:ext>
            </a:extLst>
          </p:cNvPr>
          <p:cNvSpPr txBox="1"/>
          <p:nvPr/>
        </p:nvSpPr>
        <p:spPr>
          <a:xfrm>
            <a:off x="3352832" y="565231"/>
            <a:ext cx="2324043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有可能用到的技术</a:t>
            </a:r>
          </a:p>
        </p:txBody>
      </p:sp>
      <p:sp>
        <p:nvSpPr>
          <p:cNvPr id="9" name="文本框 8">
            <a:hlinkClick r:id="rId3" action="ppaction://hlinksldjump"/>
            <a:extLst>
              <a:ext uri="{FF2B5EF4-FFF2-40B4-BE49-F238E27FC236}">
                <a16:creationId xmlns:a16="http://schemas.microsoft.com/office/drawing/2014/main" id="{E1A34008-2ED5-4953-8EF3-6EFAA527612B}"/>
              </a:ext>
            </a:extLst>
          </p:cNvPr>
          <p:cNvSpPr txBox="1"/>
          <p:nvPr/>
        </p:nvSpPr>
        <p:spPr>
          <a:xfrm>
            <a:off x="8000910" y="455099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80358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46706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en-US" altLang="zh-CN" sz="1999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67050" y="193144"/>
            <a:ext cx="4343286" cy="670454"/>
            <a:chOff x="2894508" y="1278625"/>
            <a:chExt cx="4629899" cy="801825"/>
          </a:xfrm>
        </p:grpSpPr>
        <p:sp>
          <p:nvSpPr>
            <p:cNvPr id="5" name="矩形 4"/>
            <p:cNvSpPr/>
            <p:nvPr/>
          </p:nvSpPr>
          <p:spPr>
            <a:xfrm>
              <a:off x="2894508" y="1278625"/>
              <a:ext cx="4629899" cy="801825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9"/>
            <p:cNvSpPr txBox="1"/>
            <p:nvPr/>
          </p:nvSpPr>
          <p:spPr>
            <a:xfrm>
              <a:off x="3680833" y="1401958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项目开发工具概述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80043950-47CF-47CA-A817-846F17948F58}"/>
              </a:ext>
            </a:extLst>
          </p:cNvPr>
          <p:cNvSpPr/>
          <p:nvPr/>
        </p:nvSpPr>
        <p:spPr>
          <a:xfrm>
            <a:off x="1053765" y="1206573"/>
            <a:ext cx="3670632" cy="1322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99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1999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：是一个基本完整的开发工具集，它包括了整个软件生命周期中所需要的大部分工具</a:t>
            </a:r>
          </a:p>
        </p:txBody>
      </p:sp>
      <p:grpSp>
        <p:nvGrpSpPr>
          <p:cNvPr id="13" name="组 7"/>
          <p:cNvGrpSpPr/>
          <p:nvPr/>
        </p:nvGrpSpPr>
        <p:grpSpPr>
          <a:xfrm>
            <a:off x="219046" y="2671585"/>
            <a:ext cx="4548937" cy="813747"/>
            <a:chOff x="2911441" y="2581582"/>
            <a:chExt cx="5421507" cy="81374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98251E9-E524-459B-93A0-379E7BE25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441" y="2581582"/>
              <a:ext cx="849507" cy="774922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0E5DA07-957A-4D95-80F9-0D590B2A9555}"/>
                </a:ext>
              </a:extLst>
            </p:cNvPr>
            <p:cNvSpPr/>
            <p:nvPr/>
          </p:nvSpPr>
          <p:spPr>
            <a:xfrm>
              <a:off x="3760948" y="2687699"/>
              <a:ext cx="4572000" cy="7076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1999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999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：用于访问和处理数据库的标准的计算机语言。</a:t>
              </a:r>
            </a:p>
          </p:txBody>
        </p:sp>
      </p:grpSp>
      <p:grpSp>
        <p:nvGrpSpPr>
          <p:cNvPr id="16" name="组 10"/>
          <p:cNvGrpSpPr/>
          <p:nvPr/>
        </p:nvGrpSpPr>
        <p:grpSpPr>
          <a:xfrm>
            <a:off x="168747" y="3837696"/>
            <a:ext cx="4658592" cy="1019200"/>
            <a:chOff x="2906243" y="3598201"/>
            <a:chExt cx="5552196" cy="10192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90BF6EA-B83B-4FC0-8B8B-5C57BA0E8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243" y="3598201"/>
              <a:ext cx="971238" cy="767714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1BFB3CF-5A28-45D3-9F03-7001409C51E0}"/>
                </a:ext>
              </a:extLst>
            </p:cNvPr>
            <p:cNvSpPr/>
            <p:nvPr/>
          </p:nvSpPr>
          <p:spPr>
            <a:xfrm>
              <a:off x="3886439" y="3602123"/>
              <a:ext cx="4572000" cy="10152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1999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sz="1999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：一个开源的分布式版本控制系统，可以高效处理从很小到非常大的项目版本管理。</a:t>
              </a:r>
            </a:p>
          </p:txBody>
        </p:sp>
      </p:grpSp>
      <p:grpSp>
        <p:nvGrpSpPr>
          <p:cNvPr id="19" name="组 11"/>
          <p:cNvGrpSpPr/>
          <p:nvPr/>
        </p:nvGrpSpPr>
        <p:grpSpPr>
          <a:xfrm>
            <a:off x="4724397" y="3790124"/>
            <a:ext cx="4267087" cy="838178"/>
            <a:chOff x="8275540" y="4572751"/>
            <a:chExt cx="4374154" cy="838178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A1F438A3-5FB6-4300-AD48-C81783EAF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17"/>
            <a:stretch/>
          </p:blipFill>
          <p:spPr>
            <a:xfrm>
              <a:off x="8275540" y="4572751"/>
              <a:ext cx="1064382" cy="838178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ED69F65-F704-4EAB-B704-5AD3EFA0D3E2}"/>
                </a:ext>
              </a:extLst>
            </p:cNvPr>
            <p:cNvSpPr/>
            <p:nvPr/>
          </p:nvSpPr>
          <p:spPr>
            <a:xfrm>
              <a:off x="9618785" y="4699452"/>
              <a:ext cx="3030909" cy="707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999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</a:t>
              </a:r>
              <a:r>
                <a:rPr lang="zh-CN" altLang="en-US" sz="1999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：通用的项目管理工具软件。</a:t>
              </a: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49" y="2547735"/>
            <a:ext cx="950321" cy="87891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858986" y="2570671"/>
            <a:ext cx="3472865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9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zh-CN" altLang="en-US" sz="1999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：较为普及的软件交互式页面设计软件</a:t>
            </a:r>
          </a:p>
        </p:txBody>
      </p:sp>
      <p:pic>
        <p:nvPicPr>
          <p:cNvPr id="1026" name="Picture 2" descr="https://timgsa.baidu.com/timg?image&amp;quality=80&amp;size=b9999_10000&amp;sec=1553248220&amp;di=243d2ded14e79f091ac58ec5acca5a15&amp;imgtype=jpg&amp;er=1&amp;src=http%3A%2F%2Fpic4.zhimg.com%2Fv2-f4633bb0f22c7c05f3b1bf27ddb08ffd_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17" y="1119318"/>
            <a:ext cx="909953" cy="8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542" y="1243686"/>
            <a:ext cx="906933" cy="778625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80043950-47CF-47CA-A817-846F17948F58}"/>
              </a:ext>
            </a:extLst>
          </p:cNvPr>
          <p:cNvSpPr/>
          <p:nvPr/>
        </p:nvSpPr>
        <p:spPr>
          <a:xfrm>
            <a:off x="5741166" y="1207911"/>
            <a:ext cx="3438178" cy="1322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99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1999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：方便地对管理信息系统进行分析设计，他几乎包括了数据库模型设计的全过程</a:t>
            </a: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4655926" y="836892"/>
            <a:ext cx="12270" cy="41751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3417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项目团队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90" y="513610"/>
            <a:ext cx="7372761" cy="5012368"/>
          </a:xfrm>
          <a:prstGeom prst="rect">
            <a:avLst/>
          </a:prstGeom>
        </p:spPr>
      </p:pic>
      <p:sp>
        <p:nvSpPr>
          <p:cNvPr id="3" name="五边形 2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5"/>
          <p:cNvSpPr txBox="1"/>
          <p:nvPr/>
        </p:nvSpPr>
        <p:spPr>
          <a:xfrm>
            <a:off x="419272" y="209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1999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86060" y="224146"/>
            <a:ext cx="4629899" cy="801825"/>
            <a:chOff x="2894508" y="1278625"/>
            <a:chExt cx="4629899" cy="801825"/>
          </a:xfrm>
        </p:grpSpPr>
        <p:sp>
          <p:nvSpPr>
            <p:cNvPr id="7" name="矩形 6"/>
            <p:cNvSpPr/>
            <p:nvPr/>
          </p:nvSpPr>
          <p:spPr>
            <a:xfrm>
              <a:off x="2894508" y="1278625"/>
              <a:ext cx="4629899" cy="801825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3275498" y="1436790"/>
              <a:ext cx="3775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项目参与人员组织结构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3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8" y="0"/>
            <a:ext cx="7590443" cy="5141913"/>
          </a:xfrm>
          <a:prstGeom prst="rect">
            <a:avLst/>
          </a:prstGeom>
        </p:spPr>
      </p:pic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1999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98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0" y="0"/>
            <a:ext cx="2971842" cy="5141913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381110" y="2038354"/>
            <a:ext cx="2286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381110" y="2830517"/>
            <a:ext cx="2286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1110" y="20375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/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383180" y="2482625"/>
            <a:ext cx="22418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1400" b="1" dirty="0">
                <a:solidFill>
                  <a:schemeClr val="bg1"/>
                </a:solidFill>
              </a:rPr>
              <a:t>CONTENTS   PAGE 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565926" y="1275590"/>
            <a:ext cx="470000" cy="464134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33980" y="1351788"/>
            <a:ext cx="363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hlinkClick r:id="rId3" action="ppaction://hlinksldjump"/>
              </a:rPr>
              <a:t>项目概述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4575028" y="1960380"/>
            <a:ext cx="470000" cy="464134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hlinkClick r:id="rId4" action="ppaction://hlinksldjump"/>
          </p:cNvPr>
          <p:cNvSpPr txBox="1"/>
          <p:nvPr/>
        </p:nvSpPr>
        <p:spPr>
          <a:xfrm>
            <a:off x="5342891" y="2036578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项目计划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577961" y="2671650"/>
            <a:ext cx="470000" cy="464134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6" action="ppaction://hlinksldjump"/>
          </p:cNvPr>
          <p:cNvSpPr txBox="1"/>
          <p:nvPr/>
        </p:nvSpPr>
        <p:spPr>
          <a:xfrm>
            <a:off x="5342891" y="275748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可行性分析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72064" y="3402188"/>
            <a:ext cx="470000" cy="464134"/>
            <a:chOff x="4965079" y="546100"/>
            <a:chExt cx="588369" cy="581025"/>
          </a:xfrm>
        </p:grpSpPr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>
            <a:hlinkClick r:id="rId5" action="ppaction://hlinksldjump"/>
          </p:cNvPr>
          <p:cNvSpPr txBox="1"/>
          <p:nvPr/>
        </p:nvSpPr>
        <p:spPr>
          <a:xfrm>
            <a:off x="5342891" y="3475873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项目团队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0C965AC-8371-43A0-8A9B-C1C1FEBE8981}"/>
              </a:ext>
            </a:extLst>
          </p:cNvPr>
          <p:cNvGrpSpPr/>
          <p:nvPr/>
        </p:nvGrpSpPr>
        <p:grpSpPr>
          <a:xfrm>
            <a:off x="4591330" y="4196750"/>
            <a:ext cx="470000" cy="464134"/>
            <a:chOff x="4965079" y="546100"/>
            <a:chExt cx="588369" cy="581025"/>
          </a:xfrm>
        </p:grpSpPr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FA97D809-09EA-43FA-BA9B-47E138A74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306C76C8-E6A4-4E72-9BBF-5A10734D4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05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E49DC0D-D2EB-4875-BDDA-6FDA329FB4DD}"/>
              </a:ext>
            </a:extLst>
          </p:cNvPr>
          <p:cNvSpPr txBox="1"/>
          <p:nvPr/>
        </p:nvSpPr>
        <p:spPr>
          <a:xfrm>
            <a:off x="5305627" y="4244151"/>
            <a:ext cx="243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/>
              </a:rPr>
              <a:t>分工以及绩效评定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1999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419272" y="666006"/>
            <a:ext cx="2880320" cy="936104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21"/>
          <p:cNvSpPr txBox="1"/>
          <p:nvPr/>
        </p:nvSpPr>
        <p:spPr>
          <a:xfrm>
            <a:off x="523570" y="89460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项目内部协作</a:t>
            </a:r>
          </a:p>
        </p:txBody>
      </p:sp>
      <p:sp>
        <p:nvSpPr>
          <p:cNvPr id="13" name="矩形 12"/>
          <p:cNvSpPr/>
          <p:nvPr/>
        </p:nvSpPr>
        <p:spPr>
          <a:xfrm>
            <a:off x="3812049" y="984379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3768796" y="970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协作模式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206024" y="609218"/>
            <a:ext cx="3567378" cy="992892"/>
            <a:chOff x="3369875" y="1633364"/>
            <a:chExt cx="3337045" cy="738988"/>
          </a:xfrm>
        </p:grpSpPr>
        <p:sp>
          <p:nvSpPr>
            <p:cNvPr id="16" name="矩形 15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3497320" y="1680111"/>
              <a:ext cx="3022175" cy="58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每周至少召开一次线下面谈 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且组织不定期不限次线上沟通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3853783" y="2220031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3791843" y="2217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沟通方式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254836" y="1930862"/>
            <a:ext cx="3518566" cy="944885"/>
            <a:chOff x="3369875" y="1633364"/>
            <a:chExt cx="3337045" cy="738988"/>
          </a:xfrm>
        </p:grpSpPr>
        <p:sp>
          <p:nvSpPr>
            <p:cNvPr id="31" name="矩形 30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9"/>
            <p:cNvSpPr txBox="1"/>
            <p:nvPr/>
          </p:nvSpPr>
          <p:spPr>
            <a:xfrm>
              <a:off x="3559976" y="1748618"/>
              <a:ext cx="3022175" cy="58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面谈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微信文本及语音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邮件发送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3853783" y="3572706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进度校验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281466" y="3409134"/>
            <a:ext cx="3597766" cy="1086315"/>
            <a:chOff x="3379625" y="2681273"/>
            <a:chExt cx="3337045" cy="828651"/>
          </a:xfrm>
        </p:grpSpPr>
        <p:sp>
          <p:nvSpPr>
            <p:cNvPr id="36" name="矩形 35"/>
            <p:cNvSpPr/>
            <p:nvPr/>
          </p:nvSpPr>
          <p:spPr>
            <a:xfrm>
              <a:off x="3379625" y="2681273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9"/>
            <p:cNvSpPr txBox="1"/>
            <p:nvPr/>
          </p:nvSpPr>
          <p:spPr>
            <a:xfrm>
              <a:off x="3497320" y="2726350"/>
              <a:ext cx="3022175" cy="78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将实际进度与文本项目计划及甘特图对比，调整短期工作计划及开发节奏。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354671" y="2304461"/>
            <a:ext cx="3047838" cy="210124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0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/>
      <p:bldP spid="13" grpId="0" animBg="1"/>
      <p:bldP spid="14" grpId="0"/>
      <p:bldP spid="28" grpId="0" animBg="1"/>
      <p:bldP spid="29" grpId="0"/>
      <p:bldP spid="33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1999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511626" y="687412"/>
            <a:ext cx="2880320" cy="936104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21"/>
          <p:cNvSpPr txBox="1"/>
          <p:nvPr/>
        </p:nvSpPr>
        <p:spPr>
          <a:xfrm>
            <a:off x="586824" y="861849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项目外部支持</a:t>
            </a:r>
          </a:p>
        </p:txBody>
      </p:sp>
      <p:sp>
        <p:nvSpPr>
          <p:cNvPr id="13" name="矩形 12"/>
          <p:cNvSpPr/>
          <p:nvPr/>
        </p:nvSpPr>
        <p:spPr>
          <a:xfrm>
            <a:off x="3812049" y="984379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3768796" y="970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协作模式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253641" y="609217"/>
            <a:ext cx="3779349" cy="1178055"/>
            <a:chOff x="3369875" y="1633364"/>
            <a:chExt cx="3337045" cy="738988"/>
          </a:xfrm>
        </p:grpSpPr>
        <p:sp>
          <p:nvSpPr>
            <p:cNvPr id="16" name="矩形 15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3497320" y="1680111"/>
              <a:ext cx="3022175" cy="61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每周认真听取杨枨老师上课内容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每周认真听取他组展示与汇报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和杨枨老师或助教沟通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3853783" y="2220031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3791843" y="2217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沟通方式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342266" y="1904816"/>
            <a:ext cx="3801734" cy="1275723"/>
            <a:chOff x="3369875" y="1633364"/>
            <a:chExt cx="3437416" cy="777551"/>
          </a:xfrm>
        </p:grpSpPr>
        <p:sp>
          <p:nvSpPr>
            <p:cNvPr id="31" name="矩形 30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9"/>
            <p:cNvSpPr txBox="1"/>
            <p:nvPr/>
          </p:nvSpPr>
          <p:spPr>
            <a:xfrm>
              <a:off x="3463601" y="1760998"/>
              <a:ext cx="3343690" cy="649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单方面接受杨枨老师的课堂输出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面谈听取各组长、助教的意见。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与潜在的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用户沟通（线上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线下）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3853783" y="3572706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进度校验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303954" y="3493709"/>
            <a:ext cx="3613110" cy="968772"/>
            <a:chOff x="3365393" y="2621013"/>
            <a:chExt cx="3351277" cy="738988"/>
          </a:xfrm>
        </p:grpSpPr>
        <p:sp>
          <p:nvSpPr>
            <p:cNvPr id="36" name="矩形 35"/>
            <p:cNvSpPr/>
            <p:nvPr/>
          </p:nvSpPr>
          <p:spPr>
            <a:xfrm>
              <a:off x="3365393" y="2621013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9"/>
            <p:cNvSpPr txBox="1"/>
            <p:nvPr/>
          </p:nvSpPr>
          <p:spPr>
            <a:xfrm>
              <a:off x="3551589" y="2763887"/>
              <a:ext cx="3165081" cy="44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每周汇报时接受杨老师的指正。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每次迭代都与用户沟通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313620" y="2050250"/>
            <a:ext cx="2994680" cy="187472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5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/>
      <p:bldP spid="13" grpId="0" animBg="1"/>
      <p:bldP spid="14" grpId="0"/>
      <p:bldP spid="28" grpId="0" animBg="1"/>
      <p:bldP spid="29" grpId="0"/>
      <p:bldP spid="33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1733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项目参考资料</a:t>
            </a:r>
          </a:p>
          <a:p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0CE113-C66E-4998-BD41-CE3C3A111F21}"/>
              </a:ext>
            </a:extLst>
          </p:cNvPr>
          <p:cNvSpPr txBox="1"/>
          <p:nvPr/>
        </p:nvSpPr>
        <p:spPr>
          <a:xfrm>
            <a:off x="76318" y="1647626"/>
            <a:ext cx="86865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张海藩，牟永敏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软件工程导论（第6版）. 北京:清华大学出版社，2013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郭霖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第一行代码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-Android .人民邮电出版社，2016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曾探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设计模式与开发时间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.人民邮电出版社，2015-5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虎扑篮球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http://www.hupu.com/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56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分工及绩效评定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22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5"/>
          <p:cNvSpPr txBox="1"/>
          <p:nvPr/>
        </p:nvSpPr>
        <p:spPr>
          <a:xfrm>
            <a:off x="419272" y="209108"/>
            <a:ext cx="1723549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分工绩效评定</a:t>
            </a:r>
            <a:endParaRPr lang="en-US" altLang="zh-CN" sz="1999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DD4ED9-F0C6-474C-A297-838BAC57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98" y="609089"/>
            <a:ext cx="714375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5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会议记录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60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57020D-5DDF-4627-957A-7E3BB3DB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58" y="56422"/>
            <a:ext cx="4040075" cy="4989517"/>
          </a:xfrm>
          <a:prstGeom prst="rect">
            <a:avLst/>
          </a:prstGeom>
        </p:spPr>
      </p:pic>
      <p:sp>
        <p:nvSpPr>
          <p:cNvPr id="3" name="五边形 2">
            <a:extLst>
              <a:ext uri="{FF2B5EF4-FFF2-40B4-BE49-F238E27FC236}">
                <a16:creationId xmlns:a16="http://schemas.microsoft.com/office/drawing/2014/main" id="{6DC77AF1-38C2-4642-809A-D7154F1851FC}"/>
              </a:ext>
            </a:extLst>
          </p:cNvPr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52785A-DB5C-4B5A-B230-E2661CC0E47A}"/>
              </a:ext>
            </a:extLst>
          </p:cNvPr>
          <p:cNvSpPr txBox="1"/>
          <p:nvPr/>
        </p:nvSpPr>
        <p:spPr>
          <a:xfrm>
            <a:off x="533506" y="193144"/>
            <a:ext cx="1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14964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2">
            <a:extLst>
              <a:ext uri="{FF2B5EF4-FFF2-40B4-BE49-F238E27FC236}">
                <a16:creationId xmlns:a16="http://schemas.microsoft.com/office/drawing/2014/main" id="{5CDFC14E-09E8-4182-82AB-F9145C07A1A0}"/>
              </a:ext>
            </a:extLst>
          </p:cNvPr>
          <p:cNvSpPr/>
          <p:nvPr/>
        </p:nvSpPr>
        <p:spPr>
          <a:xfrm>
            <a:off x="76318" y="208818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11F88D-477F-4C6C-8361-E9FDE8B5EEA8}"/>
              </a:ext>
            </a:extLst>
          </p:cNvPr>
          <p:cNvSpPr txBox="1"/>
          <p:nvPr/>
        </p:nvSpPr>
        <p:spPr>
          <a:xfrm>
            <a:off x="762100" y="259743"/>
            <a:ext cx="1904950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预算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2570E-D050-4181-B8E3-BFE5DB28279B}"/>
              </a:ext>
            </a:extLst>
          </p:cNvPr>
          <p:cNvSpPr txBox="1"/>
          <p:nvPr/>
        </p:nvSpPr>
        <p:spPr>
          <a:xfrm>
            <a:off x="1905070" y="894600"/>
            <a:ext cx="373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制作各类计划图</a:t>
            </a:r>
            <a:r>
              <a:rPr lang="en-US" altLang="zh-CN" b="1" dirty="0"/>
              <a:t>  167.94RMB	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FC2272-4809-49D8-9B93-A902AD2C2D92}"/>
              </a:ext>
            </a:extLst>
          </p:cNvPr>
          <p:cNvSpPr/>
          <p:nvPr/>
        </p:nvSpPr>
        <p:spPr>
          <a:xfrm>
            <a:off x="4191010" y="4231177"/>
            <a:ext cx="4144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*上述结果按照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2019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年杭州市薪资水平报告里每人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33.97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元每小时的薪资水平，结合甘特图中给出的具体所需时间得出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24400B-59B4-448C-81E3-D9E2C98BBB02}"/>
              </a:ext>
            </a:extLst>
          </p:cNvPr>
          <p:cNvSpPr txBox="1"/>
          <p:nvPr/>
        </p:nvSpPr>
        <p:spPr>
          <a:xfrm>
            <a:off x="1905070" y="1417144"/>
            <a:ext cx="472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制作并修订项目计划    </a:t>
            </a:r>
            <a:r>
              <a:rPr lang="en-US" altLang="zh-CN" b="1" dirty="0"/>
              <a:t>235.76RMB	</a:t>
            </a:r>
            <a:r>
              <a:rPr lang="zh-CN" altLang="en-US" b="1" dirty="0"/>
              <a:t> 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178483-21A5-4CD8-AA83-8BA08BE5638A}"/>
              </a:ext>
            </a:extLst>
          </p:cNvPr>
          <p:cNvSpPr txBox="1"/>
          <p:nvPr/>
        </p:nvSpPr>
        <p:spPr>
          <a:xfrm>
            <a:off x="1905070" y="1939689"/>
            <a:ext cx="388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服务器 </a:t>
            </a:r>
            <a:r>
              <a:rPr lang="en-US" altLang="zh-CN" b="1" dirty="0"/>
              <a:t>	 10RMB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5264A4-5A91-4066-A577-677E54AC3623}"/>
              </a:ext>
            </a:extLst>
          </p:cNvPr>
          <p:cNvSpPr txBox="1"/>
          <p:nvPr/>
        </p:nvSpPr>
        <p:spPr>
          <a:xfrm>
            <a:off x="1905070" y="2468897"/>
            <a:ext cx="457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制定开发计划书     </a:t>
            </a:r>
            <a:r>
              <a:rPr lang="en-US" altLang="zh-CN" b="1" dirty="0"/>
              <a:t>371.76RMB</a:t>
            </a:r>
          </a:p>
          <a:p>
            <a:r>
              <a:rPr lang="zh-CN" altLang="en-US" b="1" dirty="0"/>
              <a:t>  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6E9024-434F-48D7-A7B7-3BE0A3268E70}"/>
              </a:ext>
            </a:extLst>
          </p:cNvPr>
          <p:cNvSpPr txBox="1"/>
          <p:nvPr/>
        </p:nvSpPr>
        <p:spPr>
          <a:xfrm>
            <a:off x="1905069" y="3001422"/>
            <a:ext cx="414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制定测试计划书      </a:t>
            </a:r>
            <a:r>
              <a:rPr lang="en-US" altLang="zh-CN" b="1" dirty="0"/>
              <a:t>232.54RMB</a:t>
            </a:r>
          </a:p>
          <a:p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D83CA3-6FE5-43B6-B359-CDE5CAC0320A}"/>
              </a:ext>
            </a:extLst>
          </p:cNvPr>
          <p:cNvSpPr txBox="1"/>
          <p:nvPr/>
        </p:nvSpPr>
        <p:spPr>
          <a:xfrm>
            <a:off x="2057466" y="3614641"/>
            <a:ext cx="350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2BAD4B-79DE-464A-AB26-2797CE2BB5A8}"/>
              </a:ext>
            </a:extLst>
          </p:cNvPr>
          <p:cNvSpPr txBox="1"/>
          <p:nvPr/>
        </p:nvSpPr>
        <p:spPr>
          <a:xfrm>
            <a:off x="1943168" y="3573908"/>
            <a:ext cx="365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编写代码   </a:t>
            </a:r>
            <a:r>
              <a:rPr lang="en-US" altLang="zh-CN" b="1" dirty="0"/>
              <a:t>400.00RMB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2ECF3C-0EC1-4201-B42E-8FFB6420BF5D}"/>
              </a:ext>
            </a:extLst>
          </p:cNvPr>
          <p:cNvSpPr txBox="1"/>
          <p:nvPr/>
        </p:nvSpPr>
        <p:spPr>
          <a:xfrm>
            <a:off x="685902" y="4462009"/>
            <a:ext cx="160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总</a:t>
            </a:r>
            <a:r>
              <a:rPr lang="en-US" altLang="zh-CN" b="1" dirty="0"/>
              <a:t>:1419RMB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0580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" y="0"/>
            <a:ext cx="9141180" cy="5141913"/>
          </a:xfrm>
          <a:prstGeom prst="rect">
            <a:avLst/>
          </a:prstGeom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26872" y="1973760"/>
            <a:ext cx="5003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COMING</a:t>
            </a:r>
            <a:endParaRPr lang="zh-CN" altLang="zh-C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3"/>
          <p:cNvSpPr txBox="1"/>
          <p:nvPr/>
        </p:nvSpPr>
        <p:spPr>
          <a:xfrm>
            <a:off x="4785077" y="1701258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14" name="矩形 13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5077" y="2630066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algn="just" eaLnBrk="1" hangingPunct="1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2616698" y="3705944"/>
            <a:ext cx="609269" cy="384528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12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1991007" y="1461351"/>
            <a:ext cx="1870082" cy="2138425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5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2465646" y="1461352"/>
            <a:ext cx="1279490" cy="77241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chemeClr val="accent2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3140704" y="1893748"/>
            <a:ext cx="720385" cy="1115958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rgbClr val="92D050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1980851" y="1572437"/>
            <a:ext cx="790272" cy="1138218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0868" y="1993157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1967" y="1617410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2117" y="2266093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5151" y="2883550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2075" y="1282069"/>
            <a:ext cx="2486705" cy="1058969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我想打球但找不到人？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我想打球但找不到球场？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24752" y="1384281"/>
            <a:ext cx="401166" cy="397882"/>
            <a:chOff x="6409426" y="1173624"/>
            <a:chExt cx="962086" cy="962084"/>
          </a:xfrm>
          <a:solidFill>
            <a:schemeClr val="tx2">
              <a:lumMod val="75000"/>
            </a:schemeClr>
          </a:solidFill>
        </p:grpSpPr>
        <p:sp>
          <p:nvSpPr>
            <p:cNvPr id="18" name="椭圆 17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solidFill>
              <a:schemeClr val="accent1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6339" y="1282180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24752" y="2213739"/>
            <a:ext cx="401166" cy="397882"/>
            <a:chOff x="6409426" y="2394908"/>
            <a:chExt cx="962086" cy="962084"/>
          </a:xfrm>
          <a:solidFill>
            <a:schemeClr val="accent1">
              <a:lumMod val="75000"/>
            </a:schemeClr>
          </a:solidFill>
        </p:grpSpPr>
        <p:sp>
          <p:nvSpPr>
            <p:cNvPr id="21" name="椭圆 20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chemeClr val="accent2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0496" y="2510335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24754" y="3011742"/>
            <a:ext cx="401166" cy="397882"/>
            <a:chOff x="6409426" y="3568104"/>
            <a:chExt cx="962086" cy="962084"/>
          </a:xfrm>
          <a:solidFill>
            <a:srgbClr val="92D050"/>
          </a:solidFill>
        </p:grpSpPr>
        <p:sp>
          <p:nvSpPr>
            <p:cNvPr id="24" name="椭圆 23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988" y="3710247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</a:rPr>
                <a:t>3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524754" y="3841324"/>
            <a:ext cx="401166" cy="397882"/>
            <a:chOff x="6409426" y="4869160"/>
            <a:chExt cx="962086" cy="962084"/>
          </a:xfrm>
          <a:solidFill>
            <a:schemeClr val="accent4"/>
          </a:solidFill>
        </p:grpSpPr>
        <p:sp>
          <p:nvSpPr>
            <p:cNvPr id="27" name="椭圆 26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95474" y="4996174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186704" y="2167112"/>
            <a:ext cx="2486706" cy="615771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algn="just" eaLnBrk="1" hangingPunct="1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我想提前知道跟我打球的人的信息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7500" y="2964919"/>
            <a:ext cx="2670064" cy="746897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我想通过打球来认识与我志同道合的人。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7500" y="3817112"/>
            <a:ext cx="2486705" cy="746897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我想获得认同感和存在感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5886" y="699021"/>
            <a:ext cx="6400740" cy="36585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</p:txBody>
      </p:sp>
      <p:sp>
        <p:nvSpPr>
          <p:cNvPr id="34" name="五边形 33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931373" y="1116992"/>
            <a:ext cx="1696339" cy="201521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670459" y="1116992"/>
            <a:ext cx="1696339" cy="2015214"/>
          </a:xfrm>
          <a:prstGeom prst="roundRect">
            <a:avLst>
              <a:gd name="adj" fmla="val 74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732265" y="1110065"/>
            <a:ext cx="1696339" cy="201521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71351" y="1104724"/>
            <a:ext cx="1696339" cy="2015214"/>
          </a:xfrm>
          <a:prstGeom prst="roundRect">
            <a:avLst>
              <a:gd name="adj" fmla="val 74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7200" y="3276989"/>
            <a:ext cx="1830529" cy="1403081"/>
            <a:chOff x="633526" y="4371807"/>
            <a:chExt cx="2441777" cy="1871352"/>
          </a:xfrm>
        </p:grpSpPr>
        <p:sp>
          <p:nvSpPr>
            <p:cNvPr id="23" name="矩形 22"/>
            <p:cNvSpPr/>
            <p:nvPr/>
          </p:nvSpPr>
          <p:spPr>
            <a:xfrm>
              <a:off x="724753" y="5368376"/>
              <a:ext cx="2229936" cy="874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通过该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app,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爱好者通过他人发布的公告获取周边球场信息，按需加入</a:t>
              </a: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617049" y="4749897"/>
              <a:ext cx="238910" cy="20595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45367" y="4371807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周边球场资源一目了然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63608" y="3224950"/>
            <a:ext cx="1801476" cy="1477739"/>
            <a:chOff x="663905" y="4272232"/>
            <a:chExt cx="2403022" cy="1970927"/>
          </a:xfrm>
        </p:grpSpPr>
        <p:sp>
          <p:nvSpPr>
            <p:cNvPr id="28" name="矩形 27"/>
            <p:cNvSpPr/>
            <p:nvPr/>
          </p:nvSpPr>
          <p:spPr>
            <a:xfrm>
              <a:off x="779113" y="5257970"/>
              <a:ext cx="2229937" cy="985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通过该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的评价系统，个人信息描述系统，等级制度，更好了解队友对手的球场信息。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647428" y="4639888"/>
              <a:ext cx="238910" cy="20595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36990" y="4272232"/>
              <a:ext cx="2229937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更好地了解同场竞技者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98584" y="3260931"/>
            <a:ext cx="1853178" cy="1708160"/>
            <a:chOff x="676137" y="4320221"/>
            <a:chExt cx="2471988" cy="2278250"/>
          </a:xfrm>
        </p:grpSpPr>
        <p:sp>
          <p:nvSpPr>
            <p:cNvPr id="33" name="矩形 32"/>
            <p:cNvSpPr/>
            <p:nvPr/>
          </p:nvSpPr>
          <p:spPr>
            <a:xfrm>
              <a:off x="779116" y="5182262"/>
              <a:ext cx="2229936" cy="1416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通过聊天室功能进行赛前沟通和赛后讨论。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通过评价系统丰富社交手段。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通过同场竞技结交篮球爱好者。</a:t>
              </a:r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659660" y="4688247"/>
              <a:ext cx="238910" cy="205956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16200000" flipH="1">
              <a:off x="2963727" y="6149371"/>
              <a:ext cx="198058" cy="170739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86525" y="4320221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结交志同道合的人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95851" y="3324357"/>
            <a:ext cx="1826117" cy="1378332"/>
            <a:chOff x="676137" y="4548843"/>
            <a:chExt cx="2435892" cy="1694316"/>
          </a:xfrm>
        </p:grpSpPr>
        <p:sp>
          <p:nvSpPr>
            <p:cNvPr id="38" name="矩形 37"/>
            <p:cNvSpPr/>
            <p:nvPr/>
          </p:nvSpPr>
          <p:spPr>
            <a:xfrm>
              <a:off x="802630" y="5464265"/>
              <a:ext cx="2229936" cy="554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评价制度和等级制度满足你的内心需求！</a:t>
              </a:r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659660" y="4876887"/>
              <a:ext cx="238910" cy="20595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82093" y="4548843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认同感和存在感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62100" y="1603313"/>
            <a:ext cx="1066772" cy="999394"/>
            <a:chOff x="6475413" y="631826"/>
            <a:chExt cx="1298575" cy="1293813"/>
          </a:xfrm>
          <a:solidFill>
            <a:schemeClr val="accent1">
              <a:lumMod val="10000"/>
            </a:schemeClr>
          </a:solidFill>
        </p:grpSpPr>
        <p:sp>
          <p:nvSpPr>
            <p:cNvPr id="49" name="Freeform 273"/>
            <p:cNvSpPr>
              <a:spLocks noEditPoints="1"/>
            </p:cNvSpPr>
            <p:nvPr/>
          </p:nvSpPr>
          <p:spPr bwMode="auto">
            <a:xfrm>
              <a:off x="6888163" y="631826"/>
              <a:ext cx="476250" cy="1293813"/>
            </a:xfrm>
            <a:custGeom>
              <a:avLst/>
              <a:gdLst>
                <a:gd name="T0" fmla="*/ 63 w 127"/>
                <a:gd name="T1" fmla="*/ 0 h 345"/>
                <a:gd name="T2" fmla="*/ 0 w 127"/>
                <a:gd name="T3" fmla="*/ 173 h 345"/>
                <a:gd name="T4" fmla="*/ 63 w 127"/>
                <a:gd name="T5" fmla="*/ 345 h 345"/>
                <a:gd name="T6" fmla="*/ 127 w 127"/>
                <a:gd name="T7" fmla="*/ 173 h 345"/>
                <a:gd name="T8" fmla="*/ 63 w 127"/>
                <a:gd name="T9" fmla="*/ 0 h 345"/>
                <a:gd name="T10" fmla="*/ 63 w 127"/>
                <a:gd name="T11" fmla="*/ 317 h 345"/>
                <a:gd name="T12" fmla="*/ 10 w 127"/>
                <a:gd name="T13" fmla="*/ 173 h 345"/>
                <a:gd name="T14" fmla="*/ 63 w 127"/>
                <a:gd name="T15" fmla="*/ 28 h 345"/>
                <a:gd name="T16" fmla="*/ 117 w 127"/>
                <a:gd name="T17" fmla="*/ 173 h 345"/>
                <a:gd name="T18" fmla="*/ 63 w 127"/>
                <a:gd name="T19" fmla="*/ 31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45">
                  <a:moveTo>
                    <a:pt x="63" y="0"/>
                  </a:moveTo>
                  <a:cubicBezTo>
                    <a:pt x="28" y="0"/>
                    <a:pt x="0" y="77"/>
                    <a:pt x="0" y="173"/>
                  </a:cubicBezTo>
                  <a:cubicBezTo>
                    <a:pt x="0" y="268"/>
                    <a:pt x="28" y="345"/>
                    <a:pt x="63" y="345"/>
                  </a:cubicBezTo>
                  <a:cubicBezTo>
                    <a:pt x="98" y="345"/>
                    <a:pt x="127" y="268"/>
                    <a:pt x="127" y="173"/>
                  </a:cubicBezTo>
                  <a:cubicBezTo>
                    <a:pt x="127" y="77"/>
                    <a:pt x="98" y="0"/>
                    <a:pt x="63" y="0"/>
                  </a:cubicBezTo>
                  <a:close/>
                  <a:moveTo>
                    <a:pt x="63" y="317"/>
                  </a:moveTo>
                  <a:cubicBezTo>
                    <a:pt x="34" y="317"/>
                    <a:pt x="10" y="253"/>
                    <a:pt x="10" y="173"/>
                  </a:cubicBezTo>
                  <a:cubicBezTo>
                    <a:pt x="10" y="93"/>
                    <a:pt x="34" y="28"/>
                    <a:pt x="63" y="28"/>
                  </a:cubicBezTo>
                  <a:cubicBezTo>
                    <a:pt x="93" y="28"/>
                    <a:pt x="117" y="93"/>
                    <a:pt x="117" y="173"/>
                  </a:cubicBezTo>
                  <a:cubicBezTo>
                    <a:pt x="117" y="253"/>
                    <a:pt x="93" y="317"/>
                    <a:pt x="63" y="317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74"/>
            <p:cNvSpPr>
              <a:spLocks noEditPoints="1"/>
            </p:cNvSpPr>
            <p:nvPr/>
          </p:nvSpPr>
          <p:spPr bwMode="auto">
            <a:xfrm>
              <a:off x="6475413" y="1041401"/>
              <a:ext cx="1298575" cy="476250"/>
            </a:xfrm>
            <a:custGeom>
              <a:avLst/>
              <a:gdLst>
                <a:gd name="T0" fmla="*/ 346 w 346"/>
                <a:gd name="T1" fmla="*/ 64 h 127"/>
                <a:gd name="T2" fmla="*/ 173 w 346"/>
                <a:gd name="T3" fmla="*/ 0 h 127"/>
                <a:gd name="T4" fmla="*/ 0 w 346"/>
                <a:gd name="T5" fmla="*/ 64 h 127"/>
                <a:gd name="T6" fmla="*/ 173 w 346"/>
                <a:gd name="T7" fmla="*/ 127 h 127"/>
                <a:gd name="T8" fmla="*/ 346 w 346"/>
                <a:gd name="T9" fmla="*/ 64 h 127"/>
                <a:gd name="T10" fmla="*/ 29 w 346"/>
                <a:gd name="T11" fmla="*/ 64 h 127"/>
                <a:gd name="T12" fmla="*/ 173 w 346"/>
                <a:gd name="T13" fmla="*/ 10 h 127"/>
                <a:gd name="T14" fmla="*/ 318 w 346"/>
                <a:gd name="T15" fmla="*/ 64 h 127"/>
                <a:gd name="T16" fmla="*/ 173 w 346"/>
                <a:gd name="T17" fmla="*/ 117 h 127"/>
                <a:gd name="T18" fmla="*/ 29 w 346"/>
                <a:gd name="T19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6" h="127">
                  <a:moveTo>
                    <a:pt x="346" y="64"/>
                  </a:moveTo>
                  <a:cubicBezTo>
                    <a:pt x="346" y="28"/>
                    <a:pt x="269" y="0"/>
                    <a:pt x="173" y="0"/>
                  </a:cubicBezTo>
                  <a:cubicBezTo>
                    <a:pt x="78" y="0"/>
                    <a:pt x="0" y="28"/>
                    <a:pt x="0" y="64"/>
                  </a:cubicBezTo>
                  <a:cubicBezTo>
                    <a:pt x="0" y="99"/>
                    <a:pt x="78" y="127"/>
                    <a:pt x="173" y="127"/>
                  </a:cubicBezTo>
                  <a:cubicBezTo>
                    <a:pt x="269" y="127"/>
                    <a:pt x="346" y="99"/>
                    <a:pt x="346" y="64"/>
                  </a:cubicBezTo>
                  <a:close/>
                  <a:moveTo>
                    <a:pt x="29" y="64"/>
                  </a:moveTo>
                  <a:cubicBezTo>
                    <a:pt x="29" y="34"/>
                    <a:pt x="93" y="10"/>
                    <a:pt x="173" y="10"/>
                  </a:cubicBezTo>
                  <a:cubicBezTo>
                    <a:pt x="253" y="10"/>
                    <a:pt x="318" y="34"/>
                    <a:pt x="318" y="64"/>
                  </a:cubicBezTo>
                  <a:cubicBezTo>
                    <a:pt x="318" y="93"/>
                    <a:pt x="253" y="117"/>
                    <a:pt x="173" y="117"/>
                  </a:cubicBezTo>
                  <a:cubicBezTo>
                    <a:pt x="93" y="117"/>
                    <a:pt x="29" y="93"/>
                    <a:pt x="29" y="6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75"/>
            <p:cNvSpPr>
              <a:spLocks noEditPoints="1"/>
            </p:cNvSpPr>
            <p:nvPr/>
          </p:nvSpPr>
          <p:spPr bwMode="auto">
            <a:xfrm>
              <a:off x="6573838" y="730251"/>
              <a:ext cx="1101725" cy="1101725"/>
            </a:xfrm>
            <a:custGeom>
              <a:avLst/>
              <a:gdLst>
                <a:gd name="T0" fmla="*/ 269 w 294"/>
                <a:gd name="T1" fmla="*/ 24 h 294"/>
                <a:gd name="T2" fmla="*/ 102 w 294"/>
                <a:gd name="T3" fmla="*/ 102 h 294"/>
                <a:gd name="T4" fmla="*/ 25 w 294"/>
                <a:gd name="T5" fmla="*/ 269 h 294"/>
                <a:gd name="T6" fmla="*/ 192 w 294"/>
                <a:gd name="T7" fmla="*/ 192 h 294"/>
                <a:gd name="T8" fmla="*/ 269 w 294"/>
                <a:gd name="T9" fmla="*/ 24 h 294"/>
                <a:gd name="T10" fmla="*/ 45 w 294"/>
                <a:gd name="T11" fmla="*/ 249 h 294"/>
                <a:gd name="T12" fmla="*/ 110 w 294"/>
                <a:gd name="T13" fmla="*/ 109 h 294"/>
                <a:gd name="T14" fmla="*/ 250 w 294"/>
                <a:gd name="T15" fmla="*/ 44 h 294"/>
                <a:gd name="T16" fmla="*/ 185 w 294"/>
                <a:gd name="T17" fmla="*/ 184 h 294"/>
                <a:gd name="T18" fmla="*/ 45 w 294"/>
                <a:gd name="T19" fmla="*/ 24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4"/>
                  </a:moveTo>
                  <a:cubicBezTo>
                    <a:pt x="245" y="0"/>
                    <a:pt x="170" y="34"/>
                    <a:pt x="102" y="102"/>
                  </a:cubicBezTo>
                  <a:cubicBezTo>
                    <a:pt x="35" y="169"/>
                    <a:pt x="0" y="244"/>
                    <a:pt x="25" y="269"/>
                  </a:cubicBezTo>
                  <a:cubicBezTo>
                    <a:pt x="50" y="294"/>
                    <a:pt x="125" y="259"/>
                    <a:pt x="192" y="192"/>
                  </a:cubicBezTo>
                  <a:cubicBezTo>
                    <a:pt x="260" y="124"/>
                    <a:pt x="294" y="49"/>
                    <a:pt x="269" y="24"/>
                  </a:cubicBezTo>
                  <a:close/>
                  <a:moveTo>
                    <a:pt x="45" y="249"/>
                  </a:moveTo>
                  <a:cubicBezTo>
                    <a:pt x="24" y="228"/>
                    <a:pt x="53" y="165"/>
                    <a:pt x="110" y="109"/>
                  </a:cubicBezTo>
                  <a:cubicBezTo>
                    <a:pt x="166" y="52"/>
                    <a:pt x="229" y="23"/>
                    <a:pt x="250" y="44"/>
                  </a:cubicBezTo>
                  <a:cubicBezTo>
                    <a:pt x="270" y="65"/>
                    <a:pt x="241" y="128"/>
                    <a:pt x="185" y="184"/>
                  </a:cubicBezTo>
                  <a:cubicBezTo>
                    <a:pt x="128" y="241"/>
                    <a:pt x="66" y="270"/>
                    <a:pt x="45" y="249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76"/>
            <p:cNvSpPr>
              <a:spLocks noEditPoints="1"/>
            </p:cNvSpPr>
            <p:nvPr/>
          </p:nvSpPr>
          <p:spPr bwMode="auto">
            <a:xfrm>
              <a:off x="6573838" y="730251"/>
              <a:ext cx="1101725" cy="1101725"/>
            </a:xfrm>
            <a:custGeom>
              <a:avLst/>
              <a:gdLst>
                <a:gd name="T0" fmla="*/ 269 w 294"/>
                <a:gd name="T1" fmla="*/ 269 h 294"/>
                <a:gd name="T2" fmla="*/ 192 w 294"/>
                <a:gd name="T3" fmla="*/ 102 h 294"/>
                <a:gd name="T4" fmla="*/ 25 w 294"/>
                <a:gd name="T5" fmla="*/ 24 h 294"/>
                <a:gd name="T6" fmla="*/ 102 w 294"/>
                <a:gd name="T7" fmla="*/ 192 h 294"/>
                <a:gd name="T8" fmla="*/ 269 w 294"/>
                <a:gd name="T9" fmla="*/ 269 h 294"/>
                <a:gd name="T10" fmla="*/ 45 w 294"/>
                <a:gd name="T11" fmla="*/ 44 h 294"/>
                <a:gd name="T12" fmla="*/ 185 w 294"/>
                <a:gd name="T13" fmla="*/ 109 h 294"/>
                <a:gd name="T14" fmla="*/ 250 w 294"/>
                <a:gd name="T15" fmla="*/ 249 h 294"/>
                <a:gd name="T16" fmla="*/ 110 w 294"/>
                <a:gd name="T17" fmla="*/ 184 h 294"/>
                <a:gd name="T18" fmla="*/ 45 w 294"/>
                <a:gd name="T19" fmla="*/ 4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69"/>
                  </a:moveTo>
                  <a:cubicBezTo>
                    <a:pt x="294" y="244"/>
                    <a:pt x="260" y="169"/>
                    <a:pt x="192" y="102"/>
                  </a:cubicBezTo>
                  <a:cubicBezTo>
                    <a:pt x="125" y="34"/>
                    <a:pt x="50" y="0"/>
                    <a:pt x="25" y="24"/>
                  </a:cubicBezTo>
                  <a:cubicBezTo>
                    <a:pt x="0" y="49"/>
                    <a:pt x="35" y="124"/>
                    <a:pt x="102" y="192"/>
                  </a:cubicBezTo>
                  <a:cubicBezTo>
                    <a:pt x="170" y="259"/>
                    <a:pt x="245" y="294"/>
                    <a:pt x="269" y="269"/>
                  </a:cubicBezTo>
                  <a:close/>
                  <a:moveTo>
                    <a:pt x="45" y="44"/>
                  </a:moveTo>
                  <a:cubicBezTo>
                    <a:pt x="66" y="23"/>
                    <a:pt x="128" y="52"/>
                    <a:pt x="185" y="109"/>
                  </a:cubicBezTo>
                  <a:cubicBezTo>
                    <a:pt x="241" y="165"/>
                    <a:pt x="270" y="228"/>
                    <a:pt x="250" y="249"/>
                  </a:cubicBezTo>
                  <a:cubicBezTo>
                    <a:pt x="229" y="270"/>
                    <a:pt x="166" y="241"/>
                    <a:pt x="110" y="184"/>
                  </a:cubicBezTo>
                  <a:cubicBezTo>
                    <a:pt x="53" y="128"/>
                    <a:pt x="24" y="65"/>
                    <a:pt x="45" y="4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Oval 277"/>
            <p:cNvSpPr>
              <a:spLocks noChangeArrowheads="1"/>
            </p:cNvSpPr>
            <p:nvPr/>
          </p:nvSpPr>
          <p:spPr bwMode="auto">
            <a:xfrm>
              <a:off x="7027863" y="1179513"/>
              <a:ext cx="198438" cy="198438"/>
            </a:xfrm>
            <a:prstGeom prst="ellipse">
              <a:avLst/>
            </a:pr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271" y="298575"/>
            <a:ext cx="8229600" cy="77237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设计目的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197F7C80-9C7F-42C7-B2CF-87B926C1718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36" y="1399799"/>
            <a:ext cx="1219042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56" name="组合 52">
            <a:extLst>
              <a:ext uri="{FF2B5EF4-FFF2-40B4-BE49-F238E27FC236}">
                <a16:creationId xmlns:a16="http://schemas.microsoft.com/office/drawing/2014/main" id="{4FCA0F33-4F6C-47C5-80B3-230F3695F25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44" y="1501564"/>
            <a:ext cx="896516" cy="1101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</p:pic>
      <p:sp>
        <p:nvSpPr>
          <p:cNvPr id="57" name="Freeform 29">
            <a:extLst>
              <a:ext uri="{FF2B5EF4-FFF2-40B4-BE49-F238E27FC236}">
                <a16:creationId xmlns:a16="http://schemas.microsoft.com/office/drawing/2014/main" id="{1975932D-F48D-4547-8E11-FE1DE7482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970" y="1599445"/>
            <a:ext cx="847685" cy="971511"/>
          </a:xfrm>
          <a:custGeom>
            <a:avLst/>
            <a:gdLst>
              <a:gd name="T0" fmla="*/ 227717 w 444"/>
              <a:gd name="T1" fmla="*/ 309157 h 462"/>
              <a:gd name="T2" fmla="*/ 227717 w 444"/>
              <a:gd name="T3" fmla="*/ 309157 h 462"/>
              <a:gd name="T4" fmla="*/ 293828 w 444"/>
              <a:gd name="T5" fmla="*/ 235767 h 462"/>
              <a:gd name="T6" fmla="*/ 406768 w 444"/>
              <a:gd name="T7" fmla="*/ 65134 h 462"/>
              <a:gd name="T8" fmla="*/ 391158 w 444"/>
              <a:gd name="T9" fmla="*/ 48621 h 462"/>
              <a:gd name="T10" fmla="*/ 317701 w 444"/>
              <a:gd name="T11" fmla="*/ 48621 h 462"/>
              <a:gd name="T12" fmla="*/ 203843 w 444"/>
              <a:gd name="T13" fmla="*/ 0 h 462"/>
              <a:gd name="T14" fmla="*/ 89985 w 444"/>
              <a:gd name="T15" fmla="*/ 48621 h 462"/>
              <a:gd name="T16" fmla="*/ 16528 w 444"/>
              <a:gd name="T17" fmla="*/ 48621 h 462"/>
              <a:gd name="T18" fmla="*/ 0 w 444"/>
              <a:gd name="T19" fmla="*/ 65134 h 462"/>
              <a:gd name="T20" fmla="*/ 113858 w 444"/>
              <a:gd name="T21" fmla="*/ 235767 h 462"/>
              <a:gd name="T22" fmla="*/ 179051 w 444"/>
              <a:gd name="T23" fmla="*/ 309157 h 462"/>
              <a:gd name="T24" fmla="*/ 179051 w 444"/>
              <a:gd name="T25" fmla="*/ 341266 h 462"/>
              <a:gd name="T26" fmla="*/ 98249 w 444"/>
              <a:gd name="T27" fmla="*/ 381630 h 462"/>
              <a:gd name="T28" fmla="*/ 203843 w 444"/>
              <a:gd name="T29" fmla="*/ 422913 h 462"/>
              <a:gd name="T30" fmla="*/ 301173 w 444"/>
              <a:gd name="T31" fmla="*/ 381630 h 462"/>
              <a:gd name="T32" fmla="*/ 227717 w 444"/>
              <a:gd name="T33" fmla="*/ 341266 h 462"/>
              <a:gd name="T34" fmla="*/ 227717 w 444"/>
              <a:gd name="T35" fmla="*/ 309157 h 462"/>
              <a:gd name="T36" fmla="*/ 293828 w 444"/>
              <a:gd name="T37" fmla="*/ 194485 h 462"/>
              <a:gd name="T38" fmla="*/ 293828 w 444"/>
              <a:gd name="T39" fmla="*/ 194485 h 462"/>
              <a:gd name="T40" fmla="*/ 317701 w 444"/>
              <a:gd name="T41" fmla="*/ 81647 h 462"/>
              <a:gd name="T42" fmla="*/ 374630 w 444"/>
              <a:gd name="T43" fmla="*/ 81647 h 462"/>
              <a:gd name="T44" fmla="*/ 293828 w 444"/>
              <a:gd name="T45" fmla="*/ 194485 h 462"/>
              <a:gd name="T46" fmla="*/ 203843 w 444"/>
              <a:gd name="T47" fmla="*/ 33026 h 462"/>
              <a:gd name="T48" fmla="*/ 203843 w 444"/>
              <a:gd name="T49" fmla="*/ 33026 h 462"/>
              <a:gd name="T50" fmla="*/ 293828 w 444"/>
              <a:gd name="T51" fmla="*/ 65134 h 462"/>
              <a:gd name="T52" fmla="*/ 203843 w 444"/>
              <a:gd name="T53" fmla="*/ 105499 h 462"/>
              <a:gd name="T54" fmla="*/ 113858 w 444"/>
              <a:gd name="T55" fmla="*/ 65134 h 462"/>
              <a:gd name="T56" fmla="*/ 203843 w 444"/>
              <a:gd name="T57" fmla="*/ 33026 h 462"/>
              <a:gd name="T58" fmla="*/ 33056 w 444"/>
              <a:gd name="T59" fmla="*/ 81647 h 462"/>
              <a:gd name="T60" fmla="*/ 33056 w 444"/>
              <a:gd name="T61" fmla="*/ 81647 h 462"/>
              <a:gd name="T62" fmla="*/ 89985 w 444"/>
              <a:gd name="T63" fmla="*/ 81647 h 462"/>
              <a:gd name="T64" fmla="*/ 113858 w 444"/>
              <a:gd name="T65" fmla="*/ 194485 h 462"/>
              <a:gd name="T66" fmla="*/ 33056 w 444"/>
              <a:gd name="T67" fmla="*/ 81647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文本框 57">
            <a:hlinkClick r:id="rId4" action="ppaction://hlinksldjump"/>
            <a:extLst>
              <a:ext uri="{FF2B5EF4-FFF2-40B4-BE49-F238E27FC236}">
                <a16:creationId xmlns:a16="http://schemas.microsoft.com/office/drawing/2014/main" id="{7D3BD874-42E3-478C-A020-49F3D52F9D37}"/>
              </a:ext>
            </a:extLst>
          </p:cNvPr>
          <p:cNvSpPr txBox="1"/>
          <p:nvPr/>
        </p:nvSpPr>
        <p:spPr>
          <a:xfrm>
            <a:off x="8195484" y="4701293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  <p:sp>
        <p:nvSpPr>
          <p:cNvPr id="46" name="五边形 45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1" y="5018488"/>
            <a:ext cx="9141178" cy="143956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7" name="六边形 6"/>
          <p:cNvSpPr/>
          <p:nvPr/>
        </p:nvSpPr>
        <p:spPr>
          <a:xfrm rot="16200000">
            <a:off x="466467" y="767798"/>
            <a:ext cx="797120" cy="750230"/>
          </a:xfrm>
          <a:prstGeom prst="hexagon">
            <a:avLst/>
          </a:prstGeom>
          <a:solidFill>
            <a:srgbClr val="3D73A9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346" y="840783"/>
            <a:ext cx="665362" cy="58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376797" y="1116511"/>
            <a:ext cx="2951417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杨枨老师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篮球爱好者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342871" y="757700"/>
            <a:ext cx="202026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项目需求对象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六边形 14"/>
          <p:cNvSpPr/>
          <p:nvPr/>
        </p:nvSpPr>
        <p:spPr>
          <a:xfrm rot="16200000">
            <a:off x="2192292" y="1797212"/>
            <a:ext cx="797120" cy="750230"/>
          </a:xfrm>
          <a:prstGeom prst="hexagon">
            <a:avLst/>
          </a:prstGeom>
          <a:solidFill>
            <a:srgbClr val="3D73A9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8171" y="1880030"/>
            <a:ext cx="665362" cy="58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079567" y="2282947"/>
            <a:ext cx="29514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1.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完成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《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软件工程基础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》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的课程目标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2.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后续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APP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投入使用可满足篮球爱好者的需求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3079566" y="1936396"/>
            <a:ext cx="2020263" cy="369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项目设立目的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329659" y="3206164"/>
            <a:ext cx="202026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 rot="16200000">
            <a:off x="4283982" y="3057687"/>
            <a:ext cx="797120" cy="750230"/>
          </a:xfrm>
          <a:prstGeom prst="hexagon">
            <a:avLst/>
          </a:prstGeom>
          <a:solidFill>
            <a:srgbClr val="3D73A9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4349861" y="3140505"/>
            <a:ext cx="6591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6"/>
          <p:cNvSpPr txBox="1"/>
          <p:nvPr/>
        </p:nvSpPr>
        <p:spPr bwMode="auto">
          <a:xfrm>
            <a:off x="5171257" y="3543422"/>
            <a:ext cx="295141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为每一位篮球爱好者提供舒适的野球体验及社交体验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5171256" y="3196871"/>
            <a:ext cx="2020263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项目最终目标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 bldLvl="0" animBg="1"/>
      <p:bldP spid="8" grpId="0"/>
      <p:bldP spid="9" grpId="0"/>
      <p:bldP spid="10" grpId="0"/>
      <p:bldP spid="15" grpId="0" bldLvl="0" animBg="1"/>
      <p:bldP spid="16" grpId="0"/>
      <p:bldP spid="17" grpId="0"/>
      <p:bldP spid="18" grpId="0"/>
      <p:bldP spid="25" grpId="0"/>
      <p:bldP spid="12" grpId="0" bldLvl="0" animBg="1"/>
      <p:bldP spid="13" grpId="0"/>
      <p:bldP spid="14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690FD62-CCFC-4C9F-9D7D-16B7029F5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93" y="159277"/>
            <a:ext cx="7924712" cy="5141913"/>
          </a:xfrm>
          <a:prstGeom prst="rect">
            <a:avLst/>
          </a:prstGeom>
        </p:spPr>
      </p:pic>
      <p:sp>
        <p:nvSpPr>
          <p:cNvPr id="8" name="文本框 7">
            <a:hlinkClick r:id="rId3" action="ppaction://hlinksldjump"/>
            <a:extLst>
              <a:ext uri="{FF2B5EF4-FFF2-40B4-BE49-F238E27FC236}">
                <a16:creationId xmlns:a16="http://schemas.microsoft.com/office/drawing/2014/main" id="{1FB2DA5E-FA02-45DB-BF91-087268FC7AFF}"/>
              </a:ext>
            </a:extLst>
          </p:cNvPr>
          <p:cNvSpPr txBox="1"/>
          <p:nvPr/>
        </p:nvSpPr>
        <p:spPr>
          <a:xfrm>
            <a:off x="8458098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返回</a:t>
            </a:r>
          </a:p>
        </p:txBody>
      </p:sp>
      <p:sp>
        <p:nvSpPr>
          <p:cNvPr id="4" name="五边形 3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95364" y="914172"/>
            <a:ext cx="785941" cy="3846548"/>
            <a:chOff x="8186469" y="2024321"/>
            <a:chExt cx="692372" cy="3846548"/>
          </a:xfrm>
          <a:solidFill>
            <a:srgbClr val="3D73A9"/>
          </a:solidFill>
        </p:grpSpPr>
        <p:sp>
          <p:nvSpPr>
            <p:cNvPr id="10" name="五边形 9"/>
            <p:cNvSpPr/>
            <p:nvPr/>
          </p:nvSpPr>
          <p:spPr>
            <a:xfrm rot="16200000" flipV="1">
              <a:off x="6609381" y="3601409"/>
              <a:ext cx="3846548" cy="6923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38"/>
            <p:cNvSpPr txBox="1"/>
            <p:nvPr/>
          </p:nvSpPr>
          <p:spPr>
            <a:xfrm>
              <a:off x="8245459" y="2471176"/>
              <a:ext cx="542269" cy="2964914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用户角度项目呈现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50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E65B2E-E71F-4EBD-BF2F-CC715EB10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89" y="0"/>
            <a:ext cx="7924711" cy="5141913"/>
          </a:xfrm>
          <a:prstGeom prst="rect">
            <a:avLst/>
          </a:prstGeom>
        </p:spPr>
      </p:pic>
      <p:sp>
        <p:nvSpPr>
          <p:cNvPr id="4" name="文本框 3">
            <a:hlinkClick r:id="rId3" action="ppaction://hlinksldjump"/>
            <a:extLst>
              <a:ext uri="{FF2B5EF4-FFF2-40B4-BE49-F238E27FC236}">
                <a16:creationId xmlns:a16="http://schemas.microsoft.com/office/drawing/2014/main" id="{ED2E8FF9-6C80-4FED-B25D-D6CB4FD29045}"/>
              </a:ext>
            </a:extLst>
          </p:cNvPr>
          <p:cNvSpPr txBox="1"/>
          <p:nvPr/>
        </p:nvSpPr>
        <p:spPr>
          <a:xfrm>
            <a:off x="8305702" y="474949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  <p:sp>
        <p:nvSpPr>
          <p:cNvPr id="5" name="五边形 4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7" name="TextBox 38"/>
          <p:cNvSpPr txBox="1"/>
          <p:nvPr/>
        </p:nvSpPr>
        <p:spPr>
          <a:xfrm>
            <a:off x="362326" y="1361027"/>
            <a:ext cx="615553" cy="2964914"/>
          </a:xfrm>
          <a:prstGeom prst="rect">
            <a:avLst/>
          </a:prstGeom>
          <a:solidFill>
            <a:srgbClr val="3D73A9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用户角度项目呈现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95364" y="914172"/>
            <a:ext cx="785941" cy="3846548"/>
            <a:chOff x="8186469" y="2024321"/>
            <a:chExt cx="692372" cy="3846548"/>
          </a:xfrm>
          <a:solidFill>
            <a:srgbClr val="3D73A9"/>
          </a:solidFill>
        </p:grpSpPr>
        <p:sp>
          <p:nvSpPr>
            <p:cNvPr id="9" name="五边形 8"/>
            <p:cNvSpPr/>
            <p:nvPr/>
          </p:nvSpPr>
          <p:spPr>
            <a:xfrm rot="16200000" flipV="1">
              <a:off x="6609381" y="3601409"/>
              <a:ext cx="3846548" cy="6923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38"/>
            <p:cNvSpPr txBox="1"/>
            <p:nvPr/>
          </p:nvSpPr>
          <p:spPr>
            <a:xfrm>
              <a:off x="8245459" y="2471176"/>
              <a:ext cx="542269" cy="3323987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开发者角度项目呈现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90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项目计划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4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..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763</Words>
  <Application>Microsoft Office PowerPoint</Application>
  <PresentationFormat>自定义</PresentationFormat>
  <Paragraphs>161</Paragraphs>
  <Slides>28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Microsoft YaHei Light</vt:lpstr>
      <vt:lpstr>华文楷体</vt:lpstr>
      <vt:lpstr>微软雅黑</vt:lpstr>
      <vt:lpstr>Arial</vt:lpstr>
      <vt:lpstr>Calibri</vt:lpstr>
      <vt:lpstr>..</vt:lpstr>
      <vt:lpstr>1_默认设计模板</vt:lpstr>
      <vt:lpstr>PowerPoint 演示文稿</vt:lpstr>
      <vt:lpstr>PowerPoint 演示文稿</vt:lpstr>
      <vt:lpstr>PowerPoint 演示文稿</vt:lpstr>
      <vt:lpstr>问题描述</vt:lpstr>
      <vt:lpstr>设计目的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X-DOG</dc:creator>
  <cp:lastModifiedBy>李 骏</cp:lastModifiedBy>
  <cp:revision>115</cp:revision>
  <dcterms:created xsi:type="dcterms:W3CDTF">2015-06-22T07:54:00Z</dcterms:created>
  <dcterms:modified xsi:type="dcterms:W3CDTF">2019-03-16T13:56:57Z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2052-10.1.0.6490</vt:lpwstr>
  </property>
</Properties>
</file>