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97" r:id="rId3"/>
    <p:sldId id="257" r:id="rId4"/>
    <p:sldId id="259" r:id="rId5"/>
    <p:sldId id="300" r:id="rId6"/>
    <p:sldId id="301" r:id="rId7"/>
    <p:sldId id="286" r:id="rId8"/>
    <p:sldId id="294" r:id="rId9"/>
    <p:sldId id="263" r:id="rId10"/>
    <p:sldId id="298" r:id="rId11"/>
    <p:sldId id="260" r:id="rId12"/>
    <p:sldId id="299" r:id="rId13"/>
    <p:sldId id="261" r:id="rId14"/>
    <p:sldId id="265" r:id="rId15"/>
    <p:sldId id="262" r:id="rId16"/>
    <p:sldId id="293" r:id="rId17"/>
    <p:sldId id="281" r:id="rId18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  <p15:guide id="4" pos="3840">
          <p15:clr>
            <a:srgbClr val="A4A3A4"/>
          </p15:clr>
        </p15:guide>
        <p15:guide id="5" pos="4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69696"/>
    <a:srgbClr val="FFFFFF"/>
    <a:srgbClr val="333399"/>
    <a:srgbClr val="1848C0"/>
    <a:srgbClr val="725F42"/>
    <a:srgbClr val="957B55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1" autoAdjust="0"/>
    <p:restoredTop sz="94660"/>
  </p:normalViewPr>
  <p:slideViewPr>
    <p:cSldViewPr>
      <p:cViewPr varScale="1">
        <p:scale>
          <a:sx n="93" d="100"/>
          <a:sy n="93" d="100"/>
        </p:scale>
        <p:origin x="82" y="269"/>
      </p:cViewPr>
      <p:guideLst>
        <p:guide orient="horz" pos="2186"/>
        <p:guide pos="2880"/>
        <p:guide pos="960"/>
        <p:guide pos="3840"/>
        <p:guide pos="4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audio" Target="file:///C:\Users\dzh\Desktop\PPT(025)12-06\&#21830;&#21153;&#19968;.mp3" TargetMode="External"/><Relationship Id="rId1" Type="http://schemas.microsoft.com/office/2007/relationships/media" Target="file:///C:\Users\dzh\Desktop\PPT(025)12-06\&#21830;&#21153;&#19968;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hupu.com/" TargetMode="Externa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商务一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0476656" y="-614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30825" y="3942802"/>
            <a:ext cx="9141180" cy="1212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63295" y="911685"/>
            <a:ext cx="1503834" cy="1506875"/>
            <a:chOff x="1589596" y="810715"/>
            <a:chExt cx="2340698" cy="2345431"/>
          </a:xfrm>
        </p:grpSpPr>
        <p:grpSp>
          <p:nvGrpSpPr>
            <p:cNvPr id="36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154" y="911685"/>
            <a:ext cx="1503834" cy="1506875"/>
            <a:chOff x="1589596" y="810715"/>
            <a:chExt cx="2340698" cy="2345431"/>
          </a:xfrm>
        </p:grpSpPr>
        <p:grpSp>
          <p:nvGrpSpPr>
            <p:cNvPr id="6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39013" y="911685"/>
            <a:ext cx="1503834" cy="1506875"/>
            <a:chOff x="1589596" y="810715"/>
            <a:chExt cx="2340698" cy="2345431"/>
          </a:xfrm>
        </p:grpSpPr>
        <p:grpSp>
          <p:nvGrpSpPr>
            <p:cNvPr id="7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76871" y="911685"/>
            <a:ext cx="1503834" cy="1506875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5C557D-F01B-49ED-BEA8-3E3E10D33B87}"/>
              </a:ext>
            </a:extLst>
          </p:cNvPr>
          <p:cNvGrpSpPr/>
          <p:nvPr/>
        </p:nvGrpSpPr>
        <p:grpSpPr>
          <a:xfrm>
            <a:off x="3531325" y="3410741"/>
            <a:ext cx="2081349" cy="339591"/>
            <a:chOff x="3618785" y="3412604"/>
            <a:chExt cx="2081349" cy="339591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3712028" y="3418755"/>
              <a:ext cx="1910376" cy="333440"/>
            </a:xfrm>
            <a:prstGeom prst="roundRect">
              <a:avLst/>
            </a:prstGeom>
            <a:solidFill>
              <a:srgbClr val="4147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18785" y="3412604"/>
              <a:ext cx="208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组长：李骏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66459" y="2723352"/>
            <a:ext cx="6611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软件介绍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一款篮球社交软件</a:t>
            </a:r>
          </a:p>
        </p:txBody>
      </p:sp>
      <p:sp>
        <p:nvSpPr>
          <p:cNvPr id="31" name="圆角矩形 81">
            <a:extLst>
              <a:ext uri="{FF2B5EF4-FFF2-40B4-BE49-F238E27FC236}">
                <a16:creationId xmlns:a16="http://schemas.microsoft.com/office/drawing/2014/main" id="{017E4A0D-6239-41D1-AAD4-434829590C74}"/>
              </a:ext>
            </a:extLst>
          </p:cNvPr>
          <p:cNvSpPr/>
          <p:nvPr/>
        </p:nvSpPr>
        <p:spPr bwMode="auto">
          <a:xfrm>
            <a:off x="3646227" y="3908087"/>
            <a:ext cx="1910376" cy="33344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30A26244-73EE-4239-8899-DC33486F608E}"/>
              </a:ext>
            </a:extLst>
          </p:cNvPr>
          <p:cNvSpPr txBox="1"/>
          <p:nvPr/>
        </p:nvSpPr>
        <p:spPr>
          <a:xfrm>
            <a:off x="3581426" y="3897874"/>
            <a:ext cx="209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 周南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E65B2E-E71F-4EBD-BF2F-CC715EB1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924711" cy="5141913"/>
          </a:xfrm>
          <a:prstGeom prst="rect">
            <a:avLst/>
          </a:prstGeom>
        </p:spPr>
      </p:pic>
      <p:sp>
        <p:nvSpPr>
          <p:cNvPr id="4" name="文本框 3">
            <a:hlinkClick r:id="rId3" action="ppaction://hlinksldjump"/>
            <a:extLst>
              <a:ext uri="{FF2B5EF4-FFF2-40B4-BE49-F238E27FC236}">
                <a16:creationId xmlns:a16="http://schemas.microsoft.com/office/drawing/2014/main" id="{ED2E8FF9-6C80-4FED-B25D-D6CB4FD29045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9739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482725"/>
            <a:ext cx="9144000" cy="2654300"/>
          </a:xfrm>
          <a:prstGeom prst="rect">
            <a:avLst/>
          </a:prstGeom>
          <a:blipFill dpi="0" rotWithShape="1">
            <a:blip r:embed="rId3"/>
            <a:srcRect/>
            <a:stretch>
              <a:fillRect b="-6848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0" y="1485900"/>
            <a:ext cx="9144000" cy="2646363"/>
          </a:xfrm>
          <a:prstGeom prst="rect">
            <a:avLst/>
          </a:prstGeom>
          <a:solidFill>
            <a:schemeClr val="bg1">
              <a:lumMod val="85000"/>
              <a:alpha val="89803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>
            <a:hlinkClick r:id="rId4" action="ppaction://hlinksldjump"/>
            <a:extLst>
              <a:ext uri="{FF2B5EF4-FFF2-40B4-BE49-F238E27FC236}">
                <a16:creationId xmlns:a16="http://schemas.microsoft.com/office/drawing/2014/main" id="{1B9373E2-F276-4D89-8F09-1F27E87FBA82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A51E1E-D111-4D38-91EB-2148897D925E}"/>
              </a:ext>
            </a:extLst>
          </p:cNvPr>
          <p:cNvSpPr txBox="1"/>
          <p:nvPr/>
        </p:nvSpPr>
        <p:spPr>
          <a:xfrm>
            <a:off x="887949" y="2951946"/>
            <a:ext cx="373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软件工程导论（第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51E4F8-C68B-42D1-9E02-781F3539B71E}"/>
              </a:ext>
            </a:extLst>
          </p:cNvPr>
          <p:cNvSpPr txBox="1"/>
          <p:nvPr/>
        </p:nvSpPr>
        <p:spPr>
          <a:xfrm>
            <a:off x="838298" y="1956295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www.hupu.com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（篮球网站）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FD1B-7D70-425D-A2EC-8F7598EE4BA1}"/>
              </a:ext>
            </a:extLst>
          </p:cNvPr>
          <p:cNvSpPr txBox="1"/>
          <p:nvPr/>
        </p:nvSpPr>
        <p:spPr>
          <a:xfrm>
            <a:off x="3437219" y="-22771"/>
            <a:ext cx="2666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参考资料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5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小组人员分工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421410" y="1511729"/>
            <a:ext cx="3811587" cy="339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宣讲以及结构功能筹备、资料查找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0873" y="1142396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组长：李骏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0373" y="2654564"/>
            <a:ext cx="3811587" cy="339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PPT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制作及资料查找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90873" y="2294524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0373" y="3984060"/>
            <a:ext cx="3811587" cy="339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结构图制作以及资料查找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5536" y="3590668"/>
            <a:ext cx="202088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组员：周南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453745" y="192933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小组人员分工及评价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8">
            <a:hlinkClick r:id="rId3" action="ppaction://hlinksldjump"/>
            <a:extLst>
              <a:ext uri="{FF2B5EF4-FFF2-40B4-BE49-F238E27FC236}">
                <a16:creationId xmlns:a16="http://schemas.microsoft.com/office/drawing/2014/main" id="{965FED4E-844A-4D6E-857B-D8389062F404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21" grpId="0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" y="0"/>
            <a:ext cx="9141180" cy="514191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26872" y="1973760"/>
            <a:ext cx="500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COMING</a:t>
            </a:r>
            <a:endParaRPr lang="zh-CN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2971842" cy="5141913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381110" y="2038354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381110" y="2830517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1110" y="20375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3180" y="2482625"/>
            <a:ext cx="22418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</a:rPr>
              <a:t>CONTENTS   PAGE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724396" y="1123194"/>
            <a:ext cx="470000" cy="464134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39442" y="118598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需求分析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724396" y="1807984"/>
            <a:ext cx="470000" cy="464134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5337716" y="187077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结构图解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724396" y="2528888"/>
            <a:ext cx="470000" cy="464134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5337716" y="2591678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功能介绍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724396" y="3249792"/>
            <a:ext cx="470000" cy="464134"/>
            <a:chOff x="4965079" y="546100"/>
            <a:chExt cx="588369" cy="581025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37716" y="331258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参考资料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724396" y="3970696"/>
            <a:ext cx="470000" cy="464134"/>
            <a:chOff x="4965079" y="546100"/>
            <a:chExt cx="588369" cy="581025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05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5337716" y="403348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小组人员分工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49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49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49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49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49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49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49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849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49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49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41" grpId="0" animBg="1"/>
      <p:bldP spid="5144" grpId="0" animBg="1"/>
      <p:bldP spid="33" grpId="0"/>
      <p:bldP spid="34" grpId="0"/>
      <p:bldP spid="31" grpId="0"/>
      <p:bldP spid="46" grpId="0"/>
      <p:bldP spid="50" grpId="0"/>
      <p:bldP spid="54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85077" y="1701258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077" y="2630066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algn="just"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00819D-32A5-487E-965D-DF4F052B8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173"/>
            <a:ext cx="9144000" cy="53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1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3C5174-C8B9-4110-BACF-80DE98991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7"/>
            <a:ext cx="9296276" cy="19613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0628D0-C64C-4F25-9E82-B0E60630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168"/>
            <a:ext cx="9296276" cy="1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30B12E-BD08-4E00-8AE6-A7E1877C7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" y="3332936"/>
            <a:ext cx="9143760" cy="21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16698" y="3705944"/>
            <a:ext cx="609269" cy="384528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12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991007" y="1461351"/>
            <a:ext cx="1870082" cy="2138425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5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2465646" y="1461352"/>
            <a:ext cx="1279490" cy="77241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2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3140704" y="1893748"/>
            <a:ext cx="720385" cy="1115958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92D050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1980851" y="1572437"/>
            <a:ext cx="790272" cy="113821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8" y="1993157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967" y="161741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117" y="2266093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151" y="288355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75" y="1282069"/>
            <a:ext cx="2486705" cy="1058969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我想打球但找不到球场？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24752" y="1384281"/>
            <a:ext cx="401166" cy="397882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24752" y="2213739"/>
            <a:ext cx="401166" cy="397882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4754" y="3011742"/>
            <a:ext cx="401166" cy="397882"/>
            <a:chOff x="6409426" y="3568104"/>
            <a:chExt cx="962086" cy="962084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24754" y="3841324"/>
            <a:ext cx="401166" cy="397882"/>
            <a:chOff x="6409426" y="4869160"/>
            <a:chExt cx="962086" cy="962084"/>
          </a:xfrm>
          <a:solidFill>
            <a:schemeClr val="accent4"/>
          </a:solidFill>
        </p:grpSpPr>
        <p:sp>
          <p:nvSpPr>
            <p:cNvPr id="27" name="椭圆 26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86704" y="2167112"/>
            <a:ext cx="2486706" cy="615771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我想提前知道跟我打球的人的信息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7500" y="2964919"/>
            <a:ext cx="2670064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我想通过打球来认识与我志同道合的人。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7500" y="3817112"/>
            <a:ext cx="2486705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我想获得认同感和存在感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30" y="179023"/>
            <a:ext cx="6400740" cy="36585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1582402C-A4DF-4CA0-A84D-7FCD79514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2186952F-E761-4E2D-B818-02C94BEE2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931373" y="1116992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70459" y="1116992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32265" y="1110065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351" y="1104724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3276989"/>
            <a:ext cx="1830529" cy="1403081"/>
            <a:chOff x="633526" y="4371807"/>
            <a:chExt cx="2441777" cy="1871352"/>
          </a:xfrm>
        </p:grpSpPr>
        <p:sp>
          <p:nvSpPr>
            <p:cNvPr id="23" name="矩形 22"/>
            <p:cNvSpPr/>
            <p:nvPr/>
          </p:nvSpPr>
          <p:spPr>
            <a:xfrm>
              <a:off x="724753" y="5368376"/>
              <a:ext cx="2229936" cy="874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app,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爱好者通过他人发布的公告获取周边球场信息，按需加入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617049" y="4749897"/>
              <a:ext cx="238910" cy="2059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45367" y="4371807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周边球场资源一目了然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63608" y="3224950"/>
            <a:ext cx="1801476" cy="1477739"/>
            <a:chOff x="663905" y="4272232"/>
            <a:chExt cx="2403022" cy="1970927"/>
          </a:xfrm>
        </p:grpSpPr>
        <p:sp>
          <p:nvSpPr>
            <p:cNvPr id="28" name="矩形 27"/>
            <p:cNvSpPr/>
            <p:nvPr/>
          </p:nvSpPr>
          <p:spPr>
            <a:xfrm>
              <a:off x="779113" y="5257970"/>
              <a:ext cx="2229937" cy="98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的评价系统，个人信息描述系统，等级制度，更好了解队友对手的球场信息。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7428" y="4639888"/>
              <a:ext cx="238910" cy="205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36990" y="4272232"/>
              <a:ext cx="2229937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更好地了解同场竞技者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98584" y="3260931"/>
            <a:ext cx="1853178" cy="1708160"/>
            <a:chOff x="676137" y="4320221"/>
            <a:chExt cx="2471988" cy="2278250"/>
          </a:xfrm>
        </p:grpSpPr>
        <p:sp>
          <p:nvSpPr>
            <p:cNvPr id="33" name="矩形 32"/>
            <p:cNvSpPr/>
            <p:nvPr/>
          </p:nvSpPr>
          <p:spPr>
            <a:xfrm>
              <a:off x="779116" y="5182262"/>
              <a:ext cx="2229936" cy="1416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通过聊天室功能进行赛前沟通和赛后讨论。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通过评价系统丰富社交手段。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通过同场竞技结交篮球爱好者。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659660" y="4688247"/>
              <a:ext cx="238910" cy="20595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6200000" flipH="1">
              <a:off x="2963727" y="6149371"/>
              <a:ext cx="198058" cy="17073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86525" y="4320221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结交志同道合的人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95851" y="3324357"/>
            <a:ext cx="1826117" cy="1378332"/>
            <a:chOff x="676137" y="4548843"/>
            <a:chExt cx="2435892" cy="1694316"/>
          </a:xfrm>
        </p:grpSpPr>
        <p:sp>
          <p:nvSpPr>
            <p:cNvPr id="38" name="矩形 37"/>
            <p:cNvSpPr/>
            <p:nvPr/>
          </p:nvSpPr>
          <p:spPr>
            <a:xfrm>
              <a:off x="802630" y="5464265"/>
              <a:ext cx="2229936" cy="55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评价制度和等级制度满足你的内心需求！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659660" y="4876887"/>
              <a:ext cx="238910" cy="20595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82093" y="4548843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认同感和存在感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2100" y="1603313"/>
            <a:ext cx="1066772" cy="999394"/>
            <a:chOff x="6475413" y="631826"/>
            <a:chExt cx="1298575" cy="1293813"/>
          </a:xfrm>
          <a:solidFill>
            <a:schemeClr val="accent1">
              <a:lumMod val="10000"/>
            </a:schemeClr>
          </a:solidFill>
        </p:grpSpPr>
        <p:sp>
          <p:nvSpPr>
            <p:cNvPr id="49" name="Freeform 273"/>
            <p:cNvSpPr>
              <a:spLocks noEditPoints="1"/>
            </p:cNvSpPr>
            <p:nvPr/>
          </p:nvSpPr>
          <p:spPr bwMode="auto">
            <a:xfrm>
              <a:off x="6888163" y="631826"/>
              <a:ext cx="476250" cy="1293813"/>
            </a:xfrm>
            <a:custGeom>
              <a:avLst/>
              <a:gdLst>
                <a:gd name="T0" fmla="*/ 63 w 127"/>
                <a:gd name="T1" fmla="*/ 0 h 345"/>
                <a:gd name="T2" fmla="*/ 0 w 127"/>
                <a:gd name="T3" fmla="*/ 173 h 345"/>
                <a:gd name="T4" fmla="*/ 63 w 127"/>
                <a:gd name="T5" fmla="*/ 345 h 345"/>
                <a:gd name="T6" fmla="*/ 127 w 127"/>
                <a:gd name="T7" fmla="*/ 173 h 345"/>
                <a:gd name="T8" fmla="*/ 63 w 127"/>
                <a:gd name="T9" fmla="*/ 0 h 345"/>
                <a:gd name="T10" fmla="*/ 63 w 127"/>
                <a:gd name="T11" fmla="*/ 317 h 345"/>
                <a:gd name="T12" fmla="*/ 10 w 127"/>
                <a:gd name="T13" fmla="*/ 173 h 345"/>
                <a:gd name="T14" fmla="*/ 63 w 127"/>
                <a:gd name="T15" fmla="*/ 28 h 345"/>
                <a:gd name="T16" fmla="*/ 117 w 127"/>
                <a:gd name="T17" fmla="*/ 173 h 345"/>
                <a:gd name="T18" fmla="*/ 63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3" y="0"/>
                  </a:moveTo>
                  <a:cubicBezTo>
                    <a:pt x="28" y="0"/>
                    <a:pt x="0" y="77"/>
                    <a:pt x="0" y="173"/>
                  </a:cubicBezTo>
                  <a:cubicBezTo>
                    <a:pt x="0" y="268"/>
                    <a:pt x="28" y="345"/>
                    <a:pt x="63" y="345"/>
                  </a:cubicBezTo>
                  <a:cubicBezTo>
                    <a:pt x="98" y="345"/>
                    <a:pt x="127" y="268"/>
                    <a:pt x="127" y="173"/>
                  </a:cubicBezTo>
                  <a:cubicBezTo>
                    <a:pt x="127" y="77"/>
                    <a:pt x="98" y="0"/>
                    <a:pt x="63" y="0"/>
                  </a:cubicBezTo>
                  <a:close/>
                  <a:moveTo>
                    <a:pt x="63" y="317"/>
                  </a:moveTo>
                  <a:cubicBezTo>
                    <a:pt x="34" y="317"/>
                    <a:pt x="10" y="253"/>
                    <a:pt x="10" y="173"/>
                  </a:cubicBezTo>
                  <a:cubicBezTo>
                    <a:pt x="10" y="93"/>
                    <a:pt x="34" y="28"/>
                    <a:pt x="63" y="28"/>
                  </a:cubicBezTo>
                  <a:cubicBezTo>
                    <a:pt x="93" y="28"/>
                    <a:pt x="117" y="93"/>
                    <a:pt x="117" y="173"/>
                  </a:cubicBezTo>
                  <a:cubicBezTo>
                    <a:pt x="117" y="253"/>
                    <a:pt x="93" y="317"/>
                    <a:pt x="63" y="317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74"/>
            <p:cNvSpPr>
              <a:spLocks noEditPoints="1"/>
            </p:cNvSpPr>
            <p:nvPr/>
          </p:nvSpPr>
          <p:spPr bwMode="auto">
            <a:xfrm>
              <a:off x="6475413" y="1041401"/>
              <a:ext cx="1298575" cy="476250"/>
            </a:xfrm>
            <a:custGeom>
              <a:avLst/>
              <a:gdLst>
                <a:gd name="T0" fmla="*/ 346 w 346"/>
                <a:gd name="T1" fmla="*/ 64 h 127"/>
                <a:gd name="T2" fmla="*/ 173 w 346"/>
                <a:gd name="T3" fmla="*/ 0 h 127"/>
                <a:gd name="T4" fmla="*/ 0 w 346"/>
                <a:gd name="T5" fmla="*/ 64 h 127"/>
                <a:gd name="T6" fmla="*/ 173 w 346"/>
                <a:gd name="T7" fmla="*/ 127 h 127"/>
                <a:gd name="T8" fmla="*/ 346 w 346"/>
                <a:gd name="T9" fmla="*/ 64 h 127"/>
                <a:gd name="T10" fmla="*/ 29 w 346"/>
                <a:gd name="T11" fmla="*/ 64 h 127"/>
                <a:gd name="T12" fmla="*/ 173 w 346"/>
                <a:gd name="T13" fmla="*/ 10 h 127"/>
                <a:gd name="T14" fmla="*/ 318 w 346"/>
                <a:gd name="T15" fmla="*/ 64 h 127"/>
                <a:gd name="T16" fmla="*/ 173 w 346"/>
                <a:gd name="T17" fmla="*/ 117 h 127"/>
                <a:gd name="T18" fmla="*/ 29 w 346"/>
                <a:gd name="T1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4"/>
                  </a:moveTo>
                  <a:cubicBezTo>
                    <a:pt x="346" y="28"/>
                    <a:pt x="269" y="0"/>
                    <a:pt x="173" y="0"/>
                  </a:cubicBezTo>
                  <a:cubicBezTo>
                    <a:pt x="78" y="0"/>
                    <a:pt x="0" y="28"/>
                    <a:pt x="0" y="64"/>
                  </a:cubicBezTo>
                  <a:cubicBezTo>
                    <a:pt x="0" y="99"/>
                    <a:pt x="78" y="127"/>
                    <a:pt x="173" y="127"/>
                  </a:cubicBezTo>
                  <a:cubicBezTo>
                    <a:pt x="269" y="127"/>
                    <a:pt x="346" y="99"/>
                    <a:pt x="346" y="64"/>
                  </a:cubicBezTo>
                  <a:close/>
                  <a:moveTo>
                    <a:pt x="29" y="64"/>
                  </a:moveTo>
                  <a:cubicBezTo>
                    <a:pt x="29" y="34"/>
                    <a:pt x="93" y="10"/>
                    <a:pt x="173" y="10"/>
                  </a:cubicBezTo>
                  <a:cubicBezTo>
                    <a:pt x="253" y="10"/>
                    <a:pt x="318" y="34"/>
                    <a:pt x="318" y="64"/>
                  </a:cubicBezTo>
                  <a:cubicBezTo>
                    <a:pt x="318" y="93"/>
                    <a:pt x="253" y="117"/>
                    <a:pt x="173" y="117"/>
                  </a:cubicBezTo>
                  <a:cubicBezTo>
                    <a:pt x="93" y="117"/>
                    <a:pt x="29" y="93"/>
                    <a:pt x="29" y="6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5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4 h 294"/>
                <a:gd name="T2" fmla="*/ 102 w 294"/>
                <a:gd name="T3" fmla="*/ 102 h 294"/>
                <a:gd name="T4" fmla="*/ 25 w 294"/>
                <a:gd name="T5" fmla="*/ 269 h 294"/>
                <a:gd name="T6" fmla="*/ 192 w 294"/>
                <a:gd name="T7" fmla="*/ 192 h 294"/>
                <a:gd name="T8" fmla="*/ 269 w 294"/>
                <a:gd name="T9" fmla="*/ 24 h 294"/>
                <a:gd name="T10" fmla="*/ 45 w 294"/>
                <a:gd name="T11" fmla="*/ 249 h 294"/>
                <a:gd name="T12" fmla="*/ 110 w 294"/>
                <a:gd name="T13" fmla="*/ 109 h 294"/>
                <a:gd name="T14" fmla="*/ 250 w 294"/>
                <a:gd name="T15" fmla="*/ 44 h 294"/>
                <a:gd name="T16" fmla="*/ 185 w 294"/>
                <a:gd name="T17" fmla="*/ 184 h 294"/>
                <a:gd name="T18" fmla="*/ 45 w 294"/>
                <a:gd name="T19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4"/>
                  </a:moveTo>
                  <a:cubicBezTo>
                    <a:pt x="245" y="0"/>
                    <a:pt x="170" y="34"/>
                    <a:pt x="102" y="102"/>
                  </a:cubicBezTo>
                  <a:cubicBezTo>
                    <a:pt x="35" y="169"/>
                    <a:pt x="0" y="244"/>
                    <a:pt x="25" y="269"/>
                  </a:cubicBezTo>
                  <a:cubicBezTo>
                    <a:pt x="50" y="294"/>
                    <a:pt x="125" y="259"/>
                    <a:pt x="192" y="192"/>
                  </a:cubicBezTo>
                  <a:cubicBezTo>
                    <a:pt x="260" y="124"/>
                    <a:pt x="294" y="49"/>
                    <a:pt x="269" y="24"/>
                  </a:cubicBezTo>
                  <a:close/>
                  <a:moveTo>
                    <a:pt x="45" y="249"/>
                  </a:moveTo>
                  <a:cubicBezTo>
                    <a:pt x="24" y="228"/>
                    <a:pt x="53" y="165"/>
                    <a:pt x="110" y="109"/>
                  </a:cubicBezTo>
                  <a:cubicBezTo>
                    <a:pt x="166" y="52"/>
                    <a:pt x="229" y="23"/>
                    <a:pt x="250" y="44"/>
                  </a:cubicBezTo>
                  <a:cubicBezTo>
                    <a:pt x="270" y="65"/>
                    <a:pt x="241" y="128"/>
                    <a:pt x="185" y="184"/>
                  </a:cubicBezTo>
                  <a:cubicBezTo>
                    <a:pt x="128" y="241"/>
                    <a:pt x="66" y="270"/>
                    <a:pt x="45" y="249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6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69 h 294"/>
                <a:gd name="T2" fmla="*/ 192 w 294"/>
                <a:gd name="T3" fmla="*/ 102 h 294"/>
                <a:gd name="T4" fmla="*/ 25 w 294"/>
                <a:gd name="T5" fmla="*/ 24 h 294"/>
                <a:gd name="T6" fmla="*/ 102 w 294"/>
                <a:gd name="T7" fmla="*/ 192 h 294"/>
                <a:gd name="T8" fmla="*/ 269 w 294"/>
                <a:gd name="T9" fmla="*/ 269 h 294"/>
                <a:gd name="T10" fmla="*/ 45 w 294"/>
                <a:gd name="T11" fmla="*/ 44 h 294"/>
                <a:gd name="T12" fmla="*/ 185 w 294"/>
                <a:gd name="T13" fmla="*/ 109 h 294"/>
                <a:gd name="T14" fmla="*/ 250 w 294"/>
                <a:gd name="T15" fmla="*/ 249 h 294"/>
                <a:gd name="T16" fmla="*/ 110 w 294"/>
                <a:gd name="T17" fmla="*/ 184 h 294"/>
                <a:gd name="T18" fmla="*/ 45 w 294"/>
                <a:gd name="T19" fmla="*/ 4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69"/>
                  </a:moveTo>
                  <a:cubicBezTo>
                    <a:pt x="294" y="244"/>
                    <a:pt x="260" y="169"/>
                    <a:pt x="192" y="102"/>
                  </a:cubicBezTo>
                  <a:cubicBezTo>
                    <a:pt x="125" y="34"/>
                    <a:pt x="50" y="0"/>
                    <a:pt x="25" y="24"/>
                  </a:cubicBezTo>
                  <a:cubicBezTo>
                    <a:pt x="0" y="49"/>
                    <a:pt x="35" y="124"/>
                    <a:pt x="102" y="192"/>
                  </a:cubicBezTo>
                  <a:cubicBezTo>
                    <a:pt x="170" y="259"/>
                    <a:pt x="245" y="294"/>
                    <a:pt x="269" y="269"/>
                  </a:cubicBezTo>
                  <a:close/>
                  <a:moveTo>
                    <a:pt x="45" y="44"/>
                  </a:moveTo>
                  <a:cubicBezTo>
                    <a:pt x="66" y="23"/>
                    <a:pt x="128" y="52"/>
                    <a:pt x="185" y="109"/>
                  </a:cubicBezTo>
                  <a:cubicBezTo>
                    <a:pt x="241" y="165"/>
                    <a:pt x="270" y="228"/>
                    <a:pt x="250" y="249"/>
                  </a:cubicBezTo>
                  <a:cubicBezTo>
                    <a:pt x="229" y="270"/>
                    <a:pt x="166" y="241"/>
                    <a:pt x="110" y="184"/>
                  </a:cubicBezTo>
                  <a:cubicBezTo>
                    <a:pt x="53" y="128"/>
                    <a:pt x="24" y="65"/>
                    <a:pt x="45" y="4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277"/>
            <p:cNvSpPr>
              <a:spLocks noChangeArrowheads="1"/>
            </p:cNvSpPr>
            <p:nvPr/>
          </p:nvSpPr>
          <p:spPr bwMode="auto">
            <a:xfrm>
              <a:off x="7027863" y="1179513"/>
              <a:ext cx="198438" cy="198438"/>
            </a:xfrm>
            <a:prstGeom prst="ellipse">
              <a:avLst/>
            </a:pr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723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97F7C80-9C7F-42C7-B2CF-87B926C1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6" y="1399799"/>
            <a:ext cx="1219042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6" name="组合 52">
            <a:extLst>
              <a:ext uri="{FF2B5EF4-FFF2-40B4-BE49-F238E27FC236}">
                <a16:creationId xmlns:a16="http://schemas.microsoft.com/office/drawing/2014/main" id="{4FCA0F33-4F6C-47C5-80B3-230F3695F2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4" y="1501564"/>
            <a:ext cx="896516" cy="1101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</p:pic>
      <p:sp>
        <p:nvSpPr>
          <p:cNvPr id="57" name="Freeform 29">
            <a:extLst>
              <a:ext uri="{FF2B5EF4-FFF2-40B4-BE49-F238E27FC236}">
                <a16:creationId xmlns:a16="http://schemas.microsoft.com/office/drawing/2014/main" id="{1975932D-F48D-4547-8E11-FE1DE748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70" y="1599445"/>
            <a:ext cx="847685" cy="971511"/>
          </a:xfrm>
          <a:custGeom>
            <a:avLst/>
            <a:gdLst>
              <a:gd name="T0" fmla="*/ 227717 w 444"/>
              <a:gd name="T1" fmla="*/ 309157 h 462"/>
              <a:gd name="T2" fmla="*/ 227717 w 444"/>
              <a:gd name="T3" fmla="*/ 309157 h 462"/>
              <a:gd name="T4" fmla="*/ 293828 w 444"/>
              <a:gd name="T5" fmla="*/ 235767 h 462"/>
              <a:gd name="T6" fmla="*/ 406768 w 444"/>
              <a:gd name="T7" fmla="*/ 65134 h 462"/>
              <a:gd name="T8" fmla="*/ 391158 w 444"/>
              <a:gd name="T9" fmla="*/ 48621 h 462"/>
              <a:gd name="T10" fmla="*/ 317701 w 444"/>
              <a:gd name="T11" fmla="*/ 48621 h 462"/>
              <a:gd name="T12" fmla="*/ 203843 w 444"/>
              <a:gd name="T13" fmla="*/ 0 h 462"/>
              <a:gd name="T14" fmla="*/ 89985 w 444"/>
              <a:gd name="T15" fmla="*/ 48621 h 462"/>
              <a:gd name="T16" fmla="*/ 16528 w 444"/>
              <a:gd name="T17" fmla="*/ 48621 h 462"/>
              <a:gd name="T18" fmla="*/ 0 w 444"/>
              <a:gd name="T19" fmla="*/ 65134 h 462"/>
              <a:gd name="T20" fmla="*/ 113858 w 444"/>
              <a:gd name="T21" fmla="*/ 235767 h 462"/>
              <a:gd name="T22" fmla="*/ 179051 w 444"/>
              <a:gd name="T23" fmla="*/ 309157 h 462"/>
              <a:gd name="T24" fmla="*/ 179051 w 444"/>
              <a:gd name="T25" fmla="*/ 341266 h 462"/>
              <a:gd name="T26" fmla="*/ 98249 w 444"/>
              <a:gd name="T27" fmla="*/ 381630 h 462"/>
              <a:gd name="T28" fmla="*/ 203843 w 444"/>
              <a:gd name="T29" fmla="*/ 422913 h 462"/>
              <a:gd name="T30" fmla="*/ 301173 w 444"/>
              <a:gd name="T31" fmla="*/ 381630 h 462"/>
              <a:gd name="T32" fmla="*/ 227717 w 444"/>
              <a:gd name="T33" fmla="*/ 341266 h 462"/>
              <a:gd name="T34" fmla="*/ 227717 w 444"/>
              <a:gd name="T35" fmla="*/ 309157 h 462"/>
              <a:gd name="T36" fmla="*/ 293828 w 444"/>
              <a:gd name="T37" fmla="*/ 194485 h 462"/>
              <a:gd name="T38" fmla="*/ 293828 w 444"/>
              <a:gd name="T39" fmla="*/ 194485 h 462"/>
              <a:gd name="T40" fmla="*/ 317701 w 444"/>
              <a:gd name="T41" fmla="*/ 81647 h 462"/>
              <a:gd name="T42" fmla="*/ 374630 w 444"/>
              <a:gd name="T43" fmla="*/ 81647 h 462"/>
              <a:gd name="T44" fmla="*/ 293828 w 444"/>
              <a:gd name="T45" fmla="*/ 194485 h 462"/>
              <a:gd name="T46" fmla="*/ 203843 w 444"/>
              <a:gd name="T47" fmla="*/ 33026 h 462"/>
              <a:gd name="T48" fmla="*/ 203843 w 444"/>
              <a:gd name="T49" fmla="*/ 33026 h 462"/>
              <a:gd name="T50" fmla="*/ 293828 w 444"/>
              <a:gd name="T51" fmla="*/ 65134 h 462"/>
              <a:gd name="T52" fmla="*/ 203843 w 444"/>
              <a:gd name="T53" fmla="*/ 105499 h 462"/>
              <a:gd name="T54" fmla="*/ 113858 w 444"/>
              <a:gd name="T55" fmla="*/ 65134 h 462"/>
              <a:gd name="T56" fmla="*/ 203843 w 444"/>
              <a:gd name="T57" fmla="*/ 33026 h 462"/>
              <a:gd name="T58" fmla="*/ 33056 w 444"/>
              <a:gd name="T59" fmla="*/ 81647 h 462"/>
              <a:gd name="T60" fmla="*/ 33056 w 444"/>
              <a:gd name="T61" fmla="*/ 81647 h 462"/>
              <a:gd name="T62" fmla="*/ 89985 w 444"/>
              <a:gd name="T63" fmla="*/ 81647 h 462"/>
              <a:gd name="T64" fmla="*/ 113858 w 444"/>
              <a:gd name="T65" fmla="*/ 194485 h 462"/>
              <a:gd name="T66" fmla="*/ 33056 w 444"/>
              <a:gd name="T67" fmla="*/ 81647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文本框 57">
            <a:hlinkClick r:id="rId4" action="ppaction://hlinksldjump"/>
            <a:extLst>
              <a:ext uri="{FF2B5EF4-FFF2-40B4-BE49-F238E27FC236}">
                <a16:creationId xmlns:a16="http://schemas.microsoft.com/office/drawing/2014/main" id="{7D3BD874-42E3-478C-A020-49F3D52F9D37}"/>
              </a:ext>
            </a:extLst>
          </p:cNvPr>
          <p:cNvSpPr txBox="1"/>
          <p:nvPr/>
        </p:nvSpPr>
        <p:spPr>
          <a:xfrm>
            <a:off x="8195484" y="4701293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结构图解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690FD62-CCFC-4C9F-9D7D-16B7029F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924712" cy="5141913"/>
          </a:xfrm>
          <a:prstGeom prst="rect">
            <a:avLst/>
          </a:prstGeom>
        </p:spPr>
      </p:pic>
      <p:sp>
        <p:nvSpPr>
          <p:cNvPr id="8" name="文本框 7">
            <a:hlinkClick r:id="rId3" action="ppaction://hlinksldjump"/>
            <a:extLst>
              <a:ext uri="{FF2B5EF4-FFF2-40B4-BE49-F238E27FC236}">
                <a16:creationId xmlns:a16="http://schemas.microsoft.com/office/drawing/2014/main" id="{1FB2DA5E-FA02-45DB-BF91-087268FC7AFF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999501588"/>
      </p:ext>
    </p:extLst>
  </p:cSld>
  <p:clrMapOvr>
    <a:masterClrMapping/>
  </p:clrMapOvr>
</p:sld>
</file>

<file path=ppt/theme/theme1.xml><?xml version="1.0" encoding="utf-8"?>
<a:theme xmlns:a="http://schemas.openxmlformats.org/drawingml/2006/main" name="..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287</Words>
  <Application>Microsoft Office PowerPoint</Application>
  <PresentationFormat>自定义</PresentationFormat>
  <Paragraphs>81</Paragraphs>
  <Slides>16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华文楷体</vt:lpstr>
      <vt:lpstr>微软雅黑</vt:lpstr>
      <vt:lpstr>Arial</vt:lpstr>
      <vt:lpstr>Calibri</vt:lpstr>
      <vt:lpstr>..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问题描述</vt:lpstr>
      <vt:lpstr>设计目的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李 骏</cp:lastModifiedBy>
  <cp:revision>78</cp:revision>
  <dcterms:created xsi:type="dcterms:W3CDTF">2015-06-22T07:54:00Z</dcterms:created>
  <dcterms:modified xsi:type="dcterms:W3CDTF">2019-03-07T13:54:15Z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2052-10.1.0.6490</vt:lpwstr>
  </property>
</Properties>
</file>