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4"/>
  </p:notesMasterIdLst>
  <p:sldIdLst>
    <p:sldId id="256" r:id="rId2"/>
    <p:sldId id="275" r:id="rId3"/>
    <p:sldId id="278" r:id="rId4"/>
    <p:sldId id="258" r:id="rId5"/>
    <p:sldId id="260" r:id="rId6"/>
    <p:sldId id="280" r:id="rId7"/>
    <p:sldId id="261" r:id="rId8"/>
    <p:sldId id="262" r:id="rId9"/>
    <p:sldId id="259" r:id="rId10"/>
    <p:sldId id="263" r:id="rId11"/>
    <p:sldId id="264" r:id="rId12"/>
    <p:sldId id="265" r:id="rId13"/>
    <p:sldId id="266" r:id="rId14"/>
    <p:sldId id="277" r:id="rId15"/>
    <p:sldId id="270" r:id="rId16"/>
    <p:sldId id="274" r:id="rId17"/>
    <p:sldId id="269" r:id="rId18"/>
    <p:sldId id="271" r:id="rId19"/>
    <p:sldId id="272" r:id="rId20"/>
    <p:sldId id="273" r:id="rId21"/>
    <p:sldId id="279"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6182" autoAdjust="0"/>
  </p:normalViewPr>
  <p:slideViewPr>
    <p:cSldViewPr snapToGrid="0">
      <p:cViewPr varScale="1">
        <p:scale>
          <a:sx n="109" d="100"/>
          <a:sy n="109" d="100"/>
        </p:scale>
        <p:origin x="4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551D3-6527-454F-9BA0-36051CD6E43A}"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EC9F4-A7BC-4E02-92F3-7C925F42B9E7}" type="slidenum">
              <a:rPr lang="en-US" smtClean="0"/>
              <a:t>‹#›</a:t>
            </a:fld>
            <a:endParaRPr lang="en-US"/>
          </a:p>
        </p:txBody>
      </p:sp>
    </p:spTree>
    <p:extLst>
      <p:ext uri="{BB962C8B-B14F-4D97-AF65-F5344CB8AC3E}">
        <p14:creationId xmlns:p14="http://schemas.microsoft.com/office/powerpoint/2010/main" val="38636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Vehicle and Pedestrian Stop Data 2010 to Present</a:t>
            </a:r>
          </a:p>
          <a:p>
            <a:r>
              <a:rPr lang="en-US" dirty="0"/>
              <a:t>     + This is the primary data set for this analysis. It contains records on over 7 million traffic stops. It includes information such as gender and ethnicity of the person stopped as well as information on the officer(s) involved in the stop. </a:t>
            </a:r>
          </a:p>
          <a:p>
            <a:r>
              <a:rPr lang="en-US" dirty="0"/>
              <a:t>    + Source: csv file from [data.gov](https://catalog.data.gov/dataset/lapd-vehicle-and-pedestrian-stops-2010-present)</a:t>
            </a:r>
          </a:p>
          <a:p>
            <a:r>
              <a:rPr lang="en-US" dirty="0"/>
              <a:t>    + Additional documentation of data fields at the [City of Los Angeles website](https://data.lacity.org/A-Safe-City/Vehicle-and-Pedestrian-Stop-Data-2010-to-Present/ci25-wgt7)</a:t>
            </a:r>
          </a:p>
          <a:p>
            <a:r>
              <a:rPr lang="en-US" dirty="0"/>
              <a:t>2. LAPD Reporting districts</a:t>
            </a:r>
          </a:p>
          <a:p>
            <a:r>
              <a:rPr lang="en-US" dirty="0"/>
              <a:t>    + A list of the reporting districts within Los Angeles and the precinct (division) and bureau associated with each</a:t>
            </a:r>
          </a:p>
          <a:p>
            <a:r>
              <a:rPr lang="en-US" dirty="0"/>
              <a:t>    + Source: csv file from [City of Los Angeles website](http://geohub.lacity.org/datasets/4398360b1a0242b78904f46b3786ae73_0)</a:t>
            </a:r>
          </a:p>
          <a:p>
            <a:r>
              <a:rPr lang="en-US" dirty="0"/>
              <a:t>3. </a:t>
            </a:r>
            <a:r>
              <a:rPr lang="en-US" dirty="0" err="1"/>
              <a:t>Census_Data_by_Neighborhood_Council</a:t>
            </a:r>
            <a:endParaRPr lang="en-US" dirty="0"/>
          </a:p>
          <a:p>
            <a:r>
              <a:rPr lang="en-US" dirty="0"/>
              <a:t>    + This data set contains population counts by ethnicity for Los Angeles neighborhood based on the 2010 census. </a:t>
            </a:r>
          </a:p>
          <a:p>
            <a:r>
              <a:rPr lang="en-US" dirty="0"/>
              <a:t>    + Source: csv file from [data.gov](https://catalog.data.gov/dataset/census-data-by-neighborhood-council)</a:t>
            </a:r>
          </a:p>
          <a:p>
            <a:r>
              <a:rPr lang="en-US" dirty="0"/>
              <a:t>    + Additional documentation of data fields at the [City of Los Angeles website](https://data.lacity.org/A-Livable-and-Sustainable-City/Census-Data-by-Neighborhood-Council/nwj3-ufba)</a:t>
            </a:r>
          </a:p>
          <a:p>
            <a:r>
              <a:rPr lang="en-US" dirty="0"/>
              <a:t>4. Map of LAPD divisions from the Los Angeles times</a:t>
            </a:r>
          </a:p>
          <a:p>
            <a:r>
              <a:rPr lang="en-US" dirty="0"/>
              <a:t>    + This is an interactive map on the [LA Times website](http://maps.latimes.com/lapd/)</a:t>
            </a:r>
          </a:p>
          <a:p>
            <a:r>
              <a:rPr lang="en-US" dirty="0"/>
              <a:t>    + Clicking on a division leads to information on which neighborhoods the division patrols</a:t>
            </a:r>
          </a:p>
          <a:p>
            <a:r>
              <a:rPr lang="en-US" dirty="0"/>
              <a:t>5. Map of LA neighborhood councils</a:t>
            </a:r>
          </a:p>
          <a:p>
            <a:r>
              <a:rPr lang="en-US" dirty="0"/>
              <a:t>    + This is an interactive map of the Los Angeles neighborhood councils https://empowerla.org/city-map/</a:t>
            </a:r>
          </a:p>
          <a:p>
            <a:r>
              <a:rPr lang="en-US" dirty="0"/>
              <a:t>6. According to the [Census.gov website](https://www.census.gov/quickfacts/fact/table/losangelescitycalifornia,losangelescountycalifornia/POP010210), Los Angeles had a population of 3.79 million people in 2010. This is very close to the 3.73 million reported in our census data set from the neighborhood council. The percentages by each ethnicity also match well. It looks like our calculation for the </a:t>
            </a:r>
            <a:r>
              <a:rPr lang="en-US" dirty="0" err="1"/>
              <a:t>hispanic</a:t>
            </a:r>
            <a:r>
              <a:rPr lang="en-US" dirty="0"/>
              <a:t> population will work.</a:t>
            </a:r>
          </a:p>
        </p:txBody>
      </p:sp>
      <p:sp>
        <p:nvSpPr>
          <p:cNvPr id="4" name="Slide Number Placeholder 3"/>
          <p:cNvSpPr>
            <a:spLocks noGrp="1"/>
          </p:cNvSpPr>
          <p:nvPr>
            <p:ph type="sldNum" sz="quarter" idx="5"/>
          </p:nvPr>
        </p:nvSpPr>
        <p:spPr/>
        <p:txBody>
          <a:bodyPr/>
          <a:lstStyle/>
          <a:p>
            <a:fld id="{B20EC9F4-A7BC-4E02-92F3-7C925F42B9E7}" type="slidenum">
              <a:rPr lang="en-US" smtClean="0"/>
              <a:t>5</a:t>
            </a:fld>
            <a:endParaRPr lang="en-US"/>
          </a:p>
        </p:txBody>
      </p:sp>
    </p:spTree>
    <p:extLst>
      <p:ext uri="{BB962C8B-B14F-4D97-AF65-F5344CB8AC3E}">
        <p14:creationId xmlns:p14="http://schemas.microsoft.com/office/powerpoint/2010/main" val="291365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D6805AF-C566-47B3-84C9-B75765E007A9}" type="datetimeFigureOut">
              <a:rPr lang="en-US" smtClean="0"/>
              <a:t>4/24/2019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DACD961-7D2F-4A5F-9582-9DB40A30995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50806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805AF-C566-47B3-84C9-B75765E007A9}"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319166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805AF-C566-47B3-84C9-B75765E007A9}"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280838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805AF-C566-47B3-84C9-B75765E007A9}"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404075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805AF-C566-47B3-84C9-B75765E007A9}"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CD961-7D2F-4A5F-9582-9DB40A30995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805AF-C566-47B3-84C9-B75765E007A9}"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32275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805AF-C566-47B3-84C9-B75765E007A9}"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277721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805AF-C566-47B3-84C9-B75765E007A9}"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272342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805AF-C566-47B3-84C9-B75765E007A9}"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343683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805AF-C566-47B3-84C9-B75765E007A9}"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300894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805AF-C566-47B3-84C9-B75765E007A9}"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CD961-7D2F-4A5F-9582-9DB40A30995E}" type="slidenum">
              <a:rPr lang="en-US" smtClean="0"/>
              <a:t>‹#›</a:t>
            </a:fld>
            <a:endParaRPr lang="en-US"/>
          </a:p>
        </p:txBody>
      </p:sp>
    </p:spTree>
    <p:extLst>
      <p:ext uri="{BB962C8B-B14F-4D97-AF65-F5344CB8AC3E}">
        <p14:creationId xmlns:p14="http://schemas.microsoft.com/office/powerpoint/2010/main" val="24075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D6805AF-C566-47B3-84C9-B75765E007A9}" type="datetimeFigureOut">
              <a:rPr lang="en-US" smtClean="0"/>
              <a:t>4/24/2019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DACD961-7D2F-4A5F-9582-9DB40A30995E}" type="slidenum">
              <a:rPr lang="en-US" smtClean="0"/>
              <a:t>‹#›</a:t>
            </a:fld>
            <a:endParaRPr lang="en-US"/>
          </a:p>
        </p:txBody>
      </p:sp>
    </p:spTree>
    <p:extLst>
      <p:ext uri="{BB962C8B-B14F-4D97-AF65-F5344CB8AC3E}">
        <p14:creationId xmlns:p14="http://schemas.microsoft.com/office/powerpoint/2010/main" val="394878984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EA81-6BB7-4CAF-BF91-E75A2412955B}"/>
              </a:ext>
            </a:extLst>
          </p:cNvPr>
          <p:cNvSpPr>
            <a:spLocks noGrp="1"/>
          </p:cNvSpPr>
          <p:nvPr>
            <p:ph type="ctrTitle"/>
          </p:nvPr>
        </p:nvSpPr>
        <p:spPr/>
        <p:txBody>
          <a:bodyPr>
            <a:normAutofit/>
          </a:bodyPr>
          <a:lstStyle/>
          <a:p>
            <a:r>
              <a:rPr lang="en-US" sz="6600" dirty="0"/>
              <a:t>An Investigation of Bias in LAPD traffic stops</a:t>
            </a:r>
          </a:p>
        </p:txBody>
      </p:sp>
      <p:sp>
        <p:nvSpPr>
          <p:cNvPr id="3" name="Subtitle 2">
            <a:extLst>
              <a:ext uri="{FF2B5EF4-FFF2-40B4-BE49-F238E27FC236}">
                <a16:creationId xmlns:a16="http://schemas.microsoft.com/office/drawing/2014/main" id="{CB9BF859-0D42-47D6-8C17-3D68E25E0513}"/>
              </a:ext>
            </a:extLst>
          </p:cNvPr>
          <p:cNvSpPr>
            <a:spLocks noGrp="1"/>
          </p:cNvSpPr>
          <p:nvPr>
            <p:ph type="subTitle" idx="1"/>
          </p:nvPr>
        </p:nvSpPr>
        <p:spPr/>
        <p:txBody>
          <a:bodyPr/>
          <a:lstStyle/>
          <a:p>
            <a:r>
              <a:rPr lang="en-US" dirty="0"/>
              <a:t>Lael Hebert</a:t>
            </a:r>
          </a:p>
        </p:txBody>
      </p:sp>
    </p:spTree>
    <p:extLst>
      <p:ext uri="{BB962C8B-B14F-4D97-AF65-F5344CB8AC3E}">
        <p14:creationId xmlns:p14="http://schemas.microsoft.com/office/powerpoint/2010/main" val="45659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Traffic stops vs population</a:t>
            </a:r>
          </a:p>
        </p:txBody>
      </p:sp>
      <p:sp>
        <p:nvSpPr>
          <p:cNvPr id="5" name="Content Placeholder 4">
            <a:extLst>
              <a:ext uri="{FF2B5EF4-FFF2-40B4-BE49-F238E27FC236}">
                <a16:creationId xmlns:a16="http://schemas.microsoft.com/office/drawing/2014/main" id="{2528D8C2-E44D-40FD-AD91-71D65C0A6E5E}"/>
              </a:ext>
            </a:extLst>
          </p:cNvPr>
          <p:cNvSpPr>
            <a:spLocks noGrp="1"/>
          </p:cNvSpPr>
          <p:nvPr>
            <p:ph sz="half" idx="2"/>
          </p:nvPr>
        </p:nvSpPr>
        <p:spPr/>
        <p:txBody>
          <a:bodyPr/>
          <a:lstStyle/>
          <a:p>
            <a:r>
              <a:rPr lang="en-US" dirty="0"/>
              <a:t>Blacks are stopped at a much higher rate than other ethnicities</a:t>
            </a:r>
          </a:p>
          <a:p>
            <a:r>
              <a:rPr lang="en-US" dirty="0"/>
              <a:t>Blacks account for 25% of stops but less than 9% of the city population</a:t>
            </a:r>
          </a:p>
        </p:txBody>
      </p:sp>
      <p:pic>
        <p:nvPicPr>
          <p:cNvPr id="7" name="Content Placeholder 6" descr="A screenshot of a cell phone&#10;&#10;Description automatically generated">
            <a:extLst>
              <a:ext uri="{FF2B5EF4-FFF2-40B4-BE49-F238E27FC236}">
                <a16:creationId xmlns:a16="http://schemas.microsoft.com/office/drawing/2014/main" id="{40D852B8-D432-410F-9A0B-2397884AC1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063" y="2584469"/>
            <a:ext cx="4479925" cy="2840000"/>
          </a:xfrm>
          <a:prstGeom prst="rect">
            <a:avLst/>
          </a:prstGeom>
        </p:spPr>
      </p:pic>
    </p:spTree>
    <p:extLst>
      <p:ext uri="{BB962C8B-B14F-4D97-AF65-F5344CB8AC3E}">
        <p14:creationId xmlns:p14="http://schemas.microsoft.com/office/powerpoint/2010/main" val="340732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Pedestrian vs vehicular stops</a:t>
            </a:r>
          </a:p>
        </p:txBody>
      </p:sp>
      <p:sp>
        <p:nvSpPr>
          <p:cNvPr id="5" name="Content Placeholder 4">
            <a:extLst>
              <a:ext uri="{FF2B5EF4-FFF2-40B4-BE49-F238E27FC236}">
                <a16:creationId xmlns:a16="http://schemas.microsoft.com/office/drawing/2014/main" id="{E1D377EA-CCE3-41AA-B04B-13F639C1AD23}"/>
              </a:ext>
            </a:extLst>
          </p:cNvPr>
          <p:cNvSpPr>
            <a:spLocks noGrp="1"/>
          </p:cNvSpPr>
          <p:nvPr>
            <p:ph sz="half" idx="2"/>
          </p:nvPr>
        </p:nvSpPr>
        <p:spPr/>
        <p:txBody>
          <a:bodyPr/>
          <a:lstStyle/>
          <a:p>
            <a:r>
              <a:rPr lang="en-US" dirty="0"/>
              <a:t>Blacks are more likely to be involved in pedestrian stops</a:t>
            </a:r>
          </a:p>
          <a:p>
            <a:r>
              <a:rPr lang="en-US" dirty="0"/>
              <a:t>Asians and Whites are more likely to be involved in vehicular stops</a:t>
            </a:r>
          </a:p>
        </p:txBody>
      </p:sp>
      <p:pic>
        <p:nvPicPr>
          <p:cNvPr id="6" name="Content Placeholder 5">
            <a:extLst>
              <a:ext uri="{FF2B5EF4-FFF2-40B4-BE49-F238E27FC236}">
                <a16:creationId xmlns:a16="http://schemas.microsoft.com/office/drawing/2014/main" id="{A8D7CDD7-39E8-4620-8DEE-B706D9D643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063" y="2421235"/>
            <a:ext cx="4479925" cy="3166467"/>
          </a:xfrm>
          <a:prstGeom prst="rect">
            <a:avLst/>
          </a:prstGeom>
        </p:spPr>
      </p:pic>
    </p:spTree>
    <p:extLst>
      <p:ext uri="{BB962C8B-B14F-4D97-AF65-F5344CB8AC3E}">
        <p14:creationId xmlns:p14="http://schemas.microsoft.com/office/powerpoint/2010/main" val="312278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Trends in Black stops</a:t>
            </a:r>
          </a:p>
        </p:txBody>
      </p:sp>
      <p:pic>
        <p:nvPicPr>
          <p:cNvPr id="4" name="Picture 3" descr="A close up of a map&#10;&#10;Description automatically generated">
            <a:extLst>
              <a:ext uri="{FF2B5EF4-FFF2-40B4-BE49-F238E27FC236}">
                <a16:creationId xmlns:a16="http://schemas.microsoft.com/office/drawing/2014/main" id="{0534D427-2106-47C3-9775-E515925FB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107" y="1923476"/>
            <a:ext cx="6036298" cy="4216744"/>
          </a:xfrm>
          <a:prstGeom prst="rect">
            <a:avLst/>
          </a:prstGeom>
        </p:spPr>
      </p:pic>
    </p:spTree>
    <p:extLst>
      <p:ext uri="{BB962C8B-B14F-4D97-AF65-F5344CB8AC3E}">
        <p14:creationId xmlns:p14="http://schemas.microsoft.com/office/powerpoint/2010/main" val="337318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Ethnic breakdown by division</a:t>
            </a:r>
            <a:br>
              <a:rPr lang="en-US" dirty="0"/>
            </a:br>
            <a:r>
              <a:rPr lang="en-US" sz="2000" dirty="0"/>
              <a:t>Which divisions have a larger percentage of black stops than black population?</a:t>
            </a:r>
            <a:endParaRPr lang="en-US" dirty="0"/>
          </a:p>
        </p:txBody>
      </p:sp>
      <p:sp>
        <p:nvSpPr>
          <p:cNvPr id="3" name="TextBox 2">
            <a:extLst>
              <a:ext uri="{FF2B5EF4-FFF2-40B4-BE49-F238E27FC236}">
                <a16:creationId xmlns:a16="http://schemas.microsoft.com/office/drawing/2014/main" id="{254ACA40-87D5-49A1-A956-C87DD0D35989}"/>
              </a:ext>
            </a:extLst>
          </p:cNvPr>
          <p:cNvSpPr txBox="1"/>
          <p:nvPr/>
        </p:nvSpPr>
        <p:spPr>
          <a:xfrm>
            <a:off x="3738933" y="3136612"/>
            <a:ext cx="2932713" cy="584775"/>
          </a:xfrm>
          <a:prstGeom prst="rect">
            <a:avLst/>
          </a:prstGeom>
          <a:noFill/>
        </p:spPr>
        <p:txBody>
          <a:bodyPr wrap="square" rtlCol="0">
            <a:spAutoFit/>
          </a:bodyPr>
          <a:lstStyle/>
          <a:p>
            <a:pPr algn="ctr"/>
            <a:r>
              <a:rPr lang="en-US" sz="3200" dirty="0"/>
              <a:t>All of them</a:t>
            </a:r>
          </a:p>
        </p:txBody>
      </p:sp>
    </p:spTree>
    <p:extLst>
      <p:ext uri="{BB962C8B-B14F-4D97-AF65-F5344CB8AC3E}">
        <p14:creationId xmlns:p14="http://schemas.microsoft.com/office/powerpoint/2010/main" val="192407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Problem divisions</a:t>
            </a:r>
          </a:p>
        </p:txBody>
      </p:sp>
      <p:pic>
        <p:nvPicPr>
          <p:cNvPr id="4" name="Picture 3" descr="A close up of a map&#10;&#10;Description automatically generated">
            <a:extLst>
              <a:ext uri="{FF2B5EF4-FFF2-40B4-BE49-F238E27FC236}">
                <a16:creationId xmlns:a16="http://schemas.microsoft.com/office/drawing/2014/main" id="{EFE36D0C-A1CE-44CE-B65D-135E003D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31" y="2200663"/>
            <a:ext cx="5248311" cy="3291840"/>
          </a:xfrm>
          <a:prstGeom prst="rect">
            <a:avLst/>
          </a:prstGeom>
        </p:spPr>
      </p:pic>
      <p:pic>
        <p:nvPicPr>
          <p:cNvPr id="6" name="Picture 5" descr="A picture containing text, map&#10;&#10;Description automatically generated">
            <a:extLst>
              <a:ext uri="{FF2B5EF4-FFF2-40B4-BE49-F238E27FC236}">
                <a16:creationId xmlns:a16="http://schemas.microsoft.com/office/drawing/2014/main" id="{CEDD66DD-9D5B-4B54-A854-C4AEE9529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170" y="2200663"/>
            <a:ext cx="5138928" cy="3200400"/>
          </a:xfrm>
          <a:prstGeom prst="rect">
            <a:avLst/>
          </a:prstGeom>
        </p:spPr>
      </p:pic>
      <p:sp>
        <p:nvSpPr>
          <p:cNvPr id="7" name="TextBox 6">
            <a:extLst>
              <a:ext uri="{FF2B5EF4-FFF2-40B4-BE49-F238E27FC236}">
                <a16:creationId xmlns:a16="http://schemas.microsoft.com/office/drawing/2014/main" id="{2310E62A-EAF7-49B5-ADBF-FC15C6FF9798}"/>
              </a:ext>
            </a:extLst>
          </p:cNvPr>
          <p:cNvSpPr txBox="1"/>
          <p:nvPr/>
        </p:nvSpPr>
        <p:spPr>
          <a:xfrm>
            <a:off x="799383" y="5638801"/>
            <a:ext cx="384163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Southeast</a:t>
            </a:r>
          </a:p>
          <a:p>
            <a:pPr marL="285750" indent="-285750">
              <a:buFont typeface="Arial" panose="020B0604020202020204" pitchFamily="34" charset="0"/>
              <a:buChar char="•"/>
            </a:pPr>
            <a:r>
              <a:rPr lang="en-US" dirty="0"/>
              <a:t>Southwest</a:t>
            </a:r>
          </a:p>
          <a:p>
            <a:pPr marL="285750" indent="-285750">
              <a:buFont typeface="Arial" panose="020B0604020202020204" pitchFamily="34" charset="0"/>
              <a:buChar char="•"/>
            </a:pPr>
            <a:r>
              <a:rPr lang="en-US" dirty="0">
                <a:solidFill>
                  <a:srgbClr val="00B0F0"/>
                </a:solidFill>
              </a:rPr>
              <a:t>Central</a:t>
            </a:r>
          </a:p>
        </p:txBody>
      </p:sp>
      <p:sp>
        <p:nvSpPr>
          <p:cNvPr id="8" name="TextBox 7">
            <a:extLst>
              <a:ext uri="{FF2B5EF4-FFF2-40B4-BE49-F238E27FC236}">
                <a16:creationId xmlns:a16="http://schemas.microsoft.com/office/drawing/2014/main" id="{09754D08-1DC1-4FC1-9396-0FE27631C2F6}"/>
              </a:ext>
            </a:extLst>
          </p:cNvPr>
          <p:cNvSpPr txBox="1"/>
          <p:nvPr/>
        </p:nvSpPr>
        <p:spPr>
          <a:xfrm>
            <a:off x="2962486" y="5713563"/>
            <a:ext cx="384163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Newton </a:t>
            </a:r>
          </a:p>
          <a:p>
            <a:pPr marL="285750" indent="-285750">
              <a:buFont typeface="Arial" panose="020B0604020202020204" pitchFamily="34" charset="0"/>
              <a:buChar char="•"/>
            </a:pPr>
            <a:r>
              <a:rPr lang="en-US" dirty="0">
                <a:solidFill>
                  <a:srgbClr val="FF0000"/>
                </a:solidFill>
              </a:rPr>
              <a:t>Hollywood</a:t>
            </a:r>
          </a:p>
          <a:p>
            <a:pPr marL="285750" indent="-285750">
              <a:buFont typeface="Arial" panose="020B0604020202020204" pitchFamily="34" charset="0"/>
              <a:buChar char="•"/>
            </a:pPr>
            <a:r>
              <a:rPr lang="en-US" dirty="0">
                <a:solidFill>
                  <a:srgbClr val="0070C0"/>
                </a:solidFill>
              </a:rPr>
              <a:t>Olympic</a:t>
            </a:r>
          </a:p>
        </p:txBody>
      </p:sp>
      <p:sp>
        <p:nvSpPr>
          <p:cNvPr id="9" name="Oval 8">
            <a:extLst>
              <a:ext uri="{FF2B5EF4-FFF2-40B4-BE49-F238E27FC236}">
                <a16:creationId xmlns:a16="http://schemas.microsoft.com/office/drawing/2014/main" id="{A3BEBFAB-3B21-406F-A35F-FCA481E0137A}"/>
              </a:ext>
            </a:extLst>
          </p:cNvPr>
          <p:cNvSpPr/>
          <p:nvPr/>
        </p:nvSpPr>
        <p:spPr>
          <a:xfrm>
            <a:off x="3088255" y="3381554"/>
            <a:ext cx="339305" cy="343891"/>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244F9B7-6821-4A15-99FD-BDFA89A3081A}"/>
              </a:ext>
            </a:extLst>
          </p:cNvPr>
          <p:cNvSpPr/>
          <p:nvPr/>
        </p:nvSpPr>
        <p:spPr>
          <a:xfrm>
            <a:off x="3344172" y="3492084"/>
            <a:ext cx="339305" cy="3438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5DABDBB-0A0C-4881-977A-315D3F12CC7E}"/>
              </a:ext>
            </a:extLst>
          </p:cNvPr>
          <p:cNvSpPr/>
          <p:nvPr/>
        </p:nvSpPr>
        <p:spPr>
          <a:xfrm>
            <a:off x="9598323" y="3186606"/>
            <a:ext cx="339305" cy="3438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F2EFE01-E4FD-4CD2-8FE6-8D3479F09592}"/>
              </a:ext>
            </a:extLst>
          </p:cNvPr>
          <p:cNvSpPr/>
          <p:nvPr/>
        </p:nvSpPr>
        <p:spPr>
          <a:xfrm>
            <a:off x="9172754" y="2912852"/>
            <a:ext cx="339305" cy="343891"/>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97C8861-BB37-44E1-8699-527024DCB330}"/>
              </a:ext>
            </a:extLst>
          </p:cNvPr>
          <p:cNvSpPr/>
          <p:nvPr/>
        </p:nvSpPr>
        <p:spPr>
          <a:xfrm>
            <a:off x="1185090" y="3730621"/>
            <a:ext cx="339305" cy="34389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2A2ED8C-A043-4A55-BE69-84933088727E}"/>
              </a:ext>
            </a:extLst>
          </p:cNvPr>
          <p:cNvSpPr/>
          <p:nvPr/>
        </p:nvSpPr>
        <p:spPr>
          <a:xfrm>
            <a:off x="7870166" y="3818420"/>
            <a:ext cx="339305" cy="34389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6B1B8-AAC9-44A6-9129-4BB4F8E5261B}"/>
              </a:ext>
            </a:extLst>
          </p:cNvPr>
          <p:cNvSpPr/>
          <p:nvPr/>
        </p:nvSpPr>
        <p:spPr>
          <a:xfrm>
            <a:off x="6878128" y="3931625"/>
            <a:ext cx="339305" cy="343891"/>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A12764C-7525-43D6-994F-3D076FA8326A}"/>
              </a:ext>
            </a:extLst>
          </p:cNvPr>
          <p:cNvSpPr/>
          <p:nvPr/>
        </p:nvSpPr>
        <p:spPr>
          <a:xfrm>
            <a:off x="1325986" y="4103571"/>
            <a:ext cx="339305" cy="343891"/>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ECD2354-BA17-4C72-A858-DB383206CEDF}"/>
              </a:ext>
            </a:extLst>
          </p:cNvPr>
          <p:cNvSpPr/>
          <p:nvPr/>
        </p:nvSpPr>
        <p:spPr>
          <a:xfrm>
            <a:off x="983805" y="4214101"/>
            <a:ext cx="339305" cy="343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E8FED7-5C49-43A2-97AC-9C08AA49C3CC}"/>
              </a:ext>
            </a:extLst>
          </p:cNvPr>
          <p:cNvSpPr/>
          <p:nvPr/>
        </p:nvSpPr>
        <p:spPr>
          <a:xfrm>
            <a:off x="6533071" y="4114498"/>
            <a:ext cx="339305" cy="343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C8FF36E-589D-4112-9272-32FD53B59E2A}"/>
              </a:ext>
            </a:extLst>
          </p:cNvPr>
          <p:cNvSpPr/>
          <p:nvPr/>
        </p:nvSpPr>
        <p:spPr>
          <a:xfrm>
            <a:off x="6277155" y="4426998"/>
            <a:ext cx="339305" cy="3438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837AC6-7100-4FDA-B549-3A286ED4D1BA}"/>
              </a:ext>
            </a:extLst>
          </p:cNvPr>
          <p:cNvSpPr/>
          <p:nvPr/>
        </p:nvSpPr>
        <p:spPr>
          <a:xfrm>
            <a:off x="845785" y="4532344"/>
            <a:ext cx="339305" cy="3438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B5F6D97-1BF7-40D4-A730-256AD2BED263}"/>
              </a:ext>
            </a:extLst>
          </p:cNvPr>
          <p:cNvCxnSpPr>
            <a:cxnSpLocks/>
          </p:cNvCxnSpPr>
          <p:nvPr/>
        </p:nvCxnSpPr>
        <p:spPr>
          <a:xfrm flipV="1">
            <a:off x="6177484" y="3792336"/>
            <a:ext cx="4421505" cy="12671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70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Southeast division</a:t>
            </a:r>
          </a:p>
        </p:txBody>
      </p:sp>
      <p:sp>
        <p:nvSpPr>
          <p:cNvPr id="4" name="TextBox 3">
            <a:extLst>
              <a:ext uri="{FF2B5EF4-FFF2-40B4-BE49-F238E27FC236}">
                <a16:creationId xmlns:a16="http://schemas.microsoft.com/office/drawing/2014/main" id="{F372854F-B165-437E-A6F1-00AC862622AD}"/>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pic>
        <p:nvPicPr>
          <p:cNvPr id="13" name="Picture 12" descr="A screenshot of a cell phone&#10;&#10;Description automatically generated">
            <a:extLst>
              <a:ext uri="{FF2B5EF4-FFF2-40B4-BE49-F238E27FC236}">
                <a16:creationId xmlns:a16="http://schemas.microsoft.com/office/drawing/2014/main" id="{C56F23B1-4B5B-4096-B6E3-627132649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947" y="2603753"/>
            <a:ext cx="4008271" cy="2896859"/>
          </a:xfrm>
          <a:prstGeom prst="rect">
            <a:avLst/>
          </a:prstGeom>
        </p:spPr>
      </p:pic>
      <p:pic>
        <p:nvPicPr>
          <p:cNvPr id="15" name="Picture 14" descr="A close up of a map&#10;&#10;Description automatically generated">
            <a:extLst>
              <a:ext uri="{FF2B5EF4-FFF2-40B4-BE49-F238E27FC236}">
                <a16:creationId xmlns:a16="http://schemas.microsoft.com/office/drawing/2014/main" id="{6BF8F66F-FD88-4599-9422-D68BBBE1C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151" y="180403"/>
            <a:ext cx="1587642" cy="2197985"/>
          </a:xfrm>
          <a:prstGeom prst="rect">
            <a:avLst/>
          </a:prstGeom>
        </p:spPr>
      </p:pic>
    </p:spTree>
    <p:extLst>
      <p:ext uri="{BB962C8B-B14F-4D97-AF65-F5344CB8AC3E}">
        <p14:creationId xmlns:p14="http://schemas.microsoft.com/office/powerpoint/2010/main" val="145678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Southwest division</a:t>
            </a:r>
          </a:p>
        </p:txBody>
      </p:sp>
      <p:sp>
        <p:nvSpPr>
          <p:cNvPr id="4" name="TextBox 3">
            <a:extLst>
              <a:ext uri="{FF2B5EF4-FFF2-40B4-BE49-F238E27FC236}">
                <a16:creationId xmlns:a16="http://schemas.microsoft.com/office/drawing/2014/main" id="{4027998E-8379-48BA-8604-5A146D666752}"/>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spTree>
    <p:extLst>
      <p:ext uri="{BB962C8B-B14F-4D97-AF65-F5344CB8AC3E}">
        <p14:creationId xmlns:p14="http://schemas.microsoft.com/office/powerpoint/2010/main" val="219457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Central division</a:t>
            </a:r>
          </a:p>
        </p:txBody>
      </p:sp>
      <p:sp>
        <p:nvSpPr>
          <p:cNvPr id="5" name="TextBox 4">
            <a:extLst>
              <a:ext uri="{FF2B5EF4-FFF2-40B4-BE49-F238E27FC236}">
                <a16:creationId xmlns:a16="http://schemas.microsoft.com/office/drawing/2014/main" id="{E86368AE-BBFD-42F5-88BB-311C4EF32EB5}"/>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spTree>
    <p:extLst>
      <p:ext uri="{BB962C8B-B14F-4D97-AF65-F5344CB8AC3E}">
        <p14:creationId xmlns:p14="http://schemas.microsoft.com/office/powerpoint/2010/main" val="62242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Newton division</a:t>
            </a:r>
          </a:p>
        </p:txBody>
      </p:sp>
      <p:sp>
        <p:nvSpPr>
          <p:cNvPr id="5" name="TextBox 4">
            <a:extLst>
              <a:ext uri="{FF2B5EF4-FFF2-40B4-BE49-F238E27FC236}">
                <a16:creationId xmlns:a16="http://schemas.microsoft.com/office/drawing/2014/main" id="{953099EE-1F3B-44C2-AD98-F23F3E73A98F}"/>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spTree>
    <p:extLst>
      <p:ext uri="{BB962C8B-B14F-4D97-AF65-F5344CB8AC3E}">
        <p14:creationId xmlns:p14="http://schemas.microsoft.com/office/powerpoint/2010/main" val="62402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Hollywood division</a:t>
            </a:r>
          </a:p>
        </p:txBody>
      </p:sp>
      <p:sp>
        <p:nvSpPr>
          <p:cNvPr id="5" name="TextBox 4">
            <a:extLst>
              <a:ext uri="{FF2B5EF4-FFF2-40B4-BE49-F238E27FC236}">
                <a16:creationId xmlns:a16="http://schemas.microsoft.com/office/drawing/2014/main" id="{84FCEA18-B19D-49F3-BD07-A513D07041A7}"/>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spTree>
    <p:extLst>
      <p:ext uri="{BB962C8B-B14F-4D97-AF65-F5344CB8AC3E}">
        <p14:creationId xmlns:p14="http://schemas.microsoft.com/office/powerpoint/2010/main" val="154880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9F54-12B0-4751-A2DD-CB5E45850D1C}"/>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677BCC75-F770-4CC7-8601-9A2DD45B9B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05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B44-CAD4-4B18-8663-44A6FC6998AA}"/>
              </a:ext>
            </a:extLst>
          </p:cNvPr>
          <p:cNvSpPr>
            <a:spLocks noGrp="1"/>
          </p:cNvSpPr>
          <p:nvPr>
            <p:ph type="title"/>
          </p:nvPr>
        </p:nvSpPr>
        <p:spPr/>
        <p:txBody>
          <a:bodyPr>
            <a:normAutofit/>
          </a:bodyPr>
          <a:lstStyle/>
          <a:p>
            <a:r>
              <a:rPr lang="en-US" dirty="0"/>
              <a:t>Olympic division</a:t>
            </a:r>
          </a:p>
        </p:txBody>
      </p:sp>
      <p:sp>
        <p:nvSpPr>
          <p:cNvPr id="5" name="TextBox 4">
            <a:extLst>
              <a:ext uri="{FF2B5EF4-FFF2-40B4-BE49-F238E27FC236}">
                <a16:creationId xmlns:a16="http://schemas.microsoft.com/office/drawing/2014/main" id="{02DFEFEE-9EFF-4DC6-A1A1-CD257338C187}"/>
              </a:ext>
            </a:extLst>
          </p:cNvPr>
          <p:cNvSpPr txBox="1"/>
          <p:nvPr/>
        </p:nvSpPr>
        <p:spPr>
          <a:xfrm>
            <a:off x="1134207" y="2074985"/>
            <a:ext cx="5310555" cy="2862322"/>
          </a:xfrm>
          <a:prstGeom prst="rect">
            <a:avLst/>
          </a:prstGeom>
          <a:noFill/>
        </p:spPr>
        <p:txBody>
          <a:bodyPr wrap="square" rtlCol="0">
            <a:spAutoFit/>
          </a:bodyPr>
          <a:lstStyle/>
          <a:p>
            <a:r>
              <a:rPr lang="en-US" dirty="0"/>
              <a:t>Identification of problem officers. Procedure:</a:t>
            </a:r>
          </a:p>
          <a:p>
            <a:r>
              <a:rPr lang="en-US" dirty="0"/>
              <a:t>	filter to this division</a:t>
            </a:r>
          </a:p>
          <a:p>
            <a:r>
              <a:rPr lang="en-US" dirty="0"/>
              <a:t>	group by officer and calculate number of stops and % black stops by year</a:t>
            </a:r>
          </a:p>
          <a:p>
            <a:r>
              <a:rPr lang="en-US" dirty="0"/>
              <a:t>	determine a minimum threshold for number of stops in either 2018 or 2017 &amp; 2018</a:t>
            </a:r>
          </a:p>
          <a:p>
            <a:r>
              <a:rPr lang="en-US" dirty="0"/>
              <a:t>	determine a threshold % black compared to either population or division stop total. Officers above that will be recommended for anti-bias training</a:t>
            </a:r>
          </a:p>
        </p:txBody>
      </p:sp>
    </p:spTree>
    <p:extLst>
      <p:ext uri="{BB962C8B-B14F-4D97-AF65-F5344CB8AC3E}">
        <p14:creationId xmlns:p14="http://schemas.microsoft.com/office/powerpoint/2010/main" val="10238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3836-BFC8-4231-8F91-695060650B8D}"/>
              </a:ext>
            </a:extLst>
          </p:cNvPr>
          <p:cNvSpPr>
            <a:spLocks noGrp="1"/>
          </p:cNvSpPr>
          <p:nvPr>
            <p:ph type="title"/>
          </p:nvPr>
        </p:nvSpPr>
        <p:spPr/>
        <p:txBody>
          <a:bodyPr/>
          <a:lstStyle/>
          <a:p>
            <a:r>
              <a:rPr lang="en-US" dirty="0"/>
              <a:t>Conclusions &amp; Recommendations</a:t>
            </a:r>
          </a:p>
        </p:txBody>
      </p:sp>
      <p:sp>
        <p:nvSpPr>
          <p:cNvPr id="3" name="Text Placeholder 2">
            <a:extLst>
              <a:ext uri="{FF2B5EF4-FFF2-40B4-BE49-F238E27FC236}">
                <a16:creationId xmlns:a16="http://schemas.microsoft.com/office/drawing/2014/main" id="{E9782F1E-9010-49B1-9507-37C2DE92CF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31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969D-61BD-4AF3-99B1-DA1DC1982230}"/>
              </a:ext>
            </a:extLst>
          </p:cNvPr>
          <p:cNvSpPr>
            <a:spLocks noGrp="1"/>
          </p:cNvSpPr>
          <p:nvPr>
            <p:ph type="title"/>
          </p:nvPr>
        </p:nvSpPr>
        <p:spPr/>
        <p:txBody>
          <a:bodyPr/>
          <a:lstStyle/>
          <a:p>
            <a:r>
              <a:rPr lang="en-US" dirty="0"/>
              <a:t>Conclusion &amp; Recommendations</a:t>
            </a:r>
          </a:p>
        </p:txBody>
      </p:sp>
      <p:sp>
        <p:nvSpPr>
          <p:cNvPr id="3" name="Content Placeholder 2">
            <a:extLst>
              <a:ext uri="{FF2B5EF4-FFF2-40B4-BE49-F238E27FC236}">
                <a16:creationId xmlns:a16="http://schemas.microsoft.com/office/drawing/2014/main" id="{EC4658A1-1EC2-43DF-9FE4-1E07F4505E7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1EA2285-E773-40AF-ABDA-EA461F0B660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6389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F0F6-8B22-4FBA-B9C5-A7F98487D6A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09D9E82-BE3F-4AE4-A194-1A55707A2D18}"/>
              </a:ext>
            </a:extLst>
          </p:cNvPr>
          <p:cNvSpPr>
            <a:spLocks noGrp="1"/>
          </p:cNvSpPr>
          <p:nvPr>
            <p:ph idx="1"/>
          </p:nvPr>
        </p:nvSpPr>
        <p:spPr/>
        <p:txBody>
          <a:bodyPr/>
          <a:lstStyle/>
          <a:p>
            <a:pPr marL="0" indent="0">
              <a:buNone/>
            </a:pPr>
            <a:r>
              <a:rPr lang="en-US" b="1" dirty="0"/>
              <a:t>Purpose</a:t>
            </a:r>
          </a:p>
          <a:p>
            <a:pPr marL="0" indent="0">
              <a:buNone/>
            </a:pPr>
            <a:r>
              <a:rPr lang="en-US" dirty="0"/>
              <a:t>Identify areas of potential bias within vehicle and pedestrian stops made by the Los Angeles Police Department. </a:t>
            </a:r>
          </a:p>
          <a:p>
            <a:pPr marL="0" indent="0">
              <a:buNone/>
            </a:pPr>
            <a:r>
              <a:rPr lang="en-US" b="1" dirty="0"/>
              <a:t>Audiences</a:t>
            </a:r>
          </a:p>
          <a:p>
            <a:r>
              <a:rPr lang="en-US" dirty="0"/>
              <a:t>Los Angeles Police Department </a:t>
            </a:r>
          </a:p>
          <a:p>
            <a:r>
              <a:rPr lang="en-US" dirty="0"/>
              <a:t>Citizen groups interested in police-community relations</a:t>
            </a:r>
          </a:p>
          <a:p>
            <a:pPr marL="0" indent="0">
              <a:buNone/>
            </a:pPr>
            <a:r>
              <a:rPr lang="en-US" b="1" dirty="0"/>
              <a:t>Goals</a:t>
            </a:r>
          </a:p>
          <a:p>
            <a:pPr marL="0" indent="0">
              <a:buNone/>
            </a:pPr>
            <a:r>
              <a:rPr lang="en-US" dirty="0"/>
              <a:t>Identify target areas within the LAPD that could benefit from interventions such as anti-bias training with the goal of reducing bias and improve relations and trust between police and community.</a:t>
            </a:r>
          </a:p>
        </p:txBody>
      </p:sp>
    </p:spTree>
    <p:extLst>
      <p:ext uri="{BB962C8B-B14F-4D97-AF65-F5344CB8AC3E}">
        <p14:creationId xmlns:p14="http://schemas.microsoft.com/office/powerpoint/2010/main" val="256231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F07A-82D1-4F79-BAFD-7DBD41C459C0}"/>
              </a:ext>
            </a:extLst>
          </p:cNvPr>
          <p:cNvSpPr>
            <a:spLocks noGrp="1"/>
          </p:cNvSpPr>
          <p:nvPr>
            <p:ph type="title"/>
          </p:nvPr>
        </p:nvSpPr>
        <p:spPr/>
        <p:txBody>
          <a:bodyPr/>
          <a:lstStyle/>
          <a:p>
            <a:r>
              <a:rPr lang="en-US" dirty="0"/>
              <a:t>Data and Methodology</a:t>
            </a:r>
          </a:p>
        </p:txBody>
      </p:sp>
      <p:sp>
        <p:nvSpPr>
          <p:cNvPr id="3" name="Text Placeholder 2">
            <a:extLst>
              <a:ext uri="{FF2B5EF4-FFF2-40B4-BE49-F238E27FC236}">
                <a16:creationId xmlns:a16="http://schemas.microsoft.com/office/drawing/2014/main" id="{E41BA070-8BFC-49AC-8F5D-3D3BB0488D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7240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DE4-BE79-4B49-A3FD-ECCC8DEB258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AB4CE93-A3C6-49A6-878B-0043CFE980B3}"/>
              </a:ext>
            </a:extLst>
          </p:cNvPr>
          <p:cNvSpPr>
            <a:spLocks noGrp="1"/>
          </p:cNvSpPr>
          <p:nvPr>
            <p:ph sz="half" idx="1"/>
          </p:nvPr>
        </p:nvSpPr>
        <p:spPr>
          <a:xfrm>
            <a:off x="1261872" y="1828800"/>
            <a:ext cx="7539228" cy="4351337"/>
          </a:xfrm>
        </p:spPr>
        <p:txBody>
          <a:bodyPr>
            <a:normAutofit fontScale="92500" lnSpcReduction="10000"/>
          </a:bodyPr>
          <a:lstStyle/>
          <a:p>
            <a:r>
              <a:rPr lang="en-US" dirty="0"/>
              <a:t>Vehicle and Pedestrian Stop Data 2010 to Present</a:t>
            </a:r>
          </a:p>
          <a:p>
            <a:pPr lvl="1"/>
            <a:r>
              <a:rPr lang="en-US" dirty="0"/>
              <a:t>Main data source</a:t>
            </a:r>
          </a:p>
          <a:p>
            <a:r>
              <a:rPr lang="en-US" dirty="0"/>
              <a:t>LAPD Reporting districts</a:t>
            </a:r>
          </a:p>
          <a:p>
            <a:pPr lvl="1"/>
            <a:r>
              <a:rPr lang="en-US" dirty="0"/>
              <a:t>Used to determine where a stop occurred</a:t>
            </a:r>
          </a:p>
          <a:p>
            <a:r>
              <a:rPr lang="en-US" dirty="0" err="1"/>
              <a:t>Census_Data_by_Neighborhood_Council</a:t>
            </a:r>
            <a:endParaRPr lang="en-US" dirty="0"/>
          </a:p>
          <a:p>
            <a:pPr lvl="1"/>
            <a:r>
              <a:rPr lang="en-US" dirty="0"/>
              <a:t>2010 population data for the city of LA, broken down by neighborhood and ethnicity</a:t>
            </a:r>
          </a:p>
          <a:p>
            <a:r>
              <a:rPr lang="en-US" dirty="0"/>
              <a:t>Map of LAPD divisions</a:t>
            </a:r>
          </a:p>
          <a:p>
            <a:pPr lvl="1"/>
            <a:r>
              <a:rPr lang="en-US" dirty="0"/>
              <a:t>Used to map LAPD divisions to neighborhoods</a:t>
            </a:r>
          </a:p>
          <a:p>
            <a:r>
              <a:rPr lang="en-US" dirty="0"/>
              <a:t>Map of Los Angeles neighborhoods</a:t>
            </a:r>
          </a:p>
          <a:p>
            <a:pPr lvl="1"/>
            <a:r>
              <a:rPr lang="en-US" dirty="0"/>
              <a:t>Used to map LAPD divisions to neighborhoods</a:t>
            </a:r>
          </a:p>
          <a:p>
            <a:r>
              <a:rPr lang="en-US" dirty="0"/>
              <a:t>Census.gov</a:t>
            </a:r>
          </a:p>
          <a:p>
            <a:pPr lvl="1"/>
            <a:r>
              <a:rPr lang="en-US" dirty="0"/>
              <a:t>For verifying population distributions</a:t>
            </a:r>
          </a:p>
        </p:txBody>
      </p:sp>
    </p:spTree>
    <p:extLst>
      <p:ext uri="{BB962C8B-B14F-4D97-AF65-F5344CB8AC3E}">
        <p14:creationId xmlns:p14="http://schemas.microsoft.com/office/powerpoint/2010/main" val="307833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DE4-BE79-4B49-A3FD-ECCC8DEB2581}"/>
              </a:ext>
            </a:extLst>
          </p:cNvPr>
          <p:cNvSpPr>
            <a:spLocks noGrp="1"/>
          </p:cNvSpPr>
          <p:nvPr>
            <p:ph type="title"/>
          </p:nvPr>
        </p:nvSpPr>
        <p:spPr/>
        <p:txBody>
          <a:bodyPr/>
          <a:lstStyle/>
          <a:p>
            <a:r>
              <a:rPr lang="en-US" dirty="0"/>
              <a:t>Cleaning census data</a:t>
            </a:r>
          </a:p>
        </p:txBody>
      </p:sp>
      <p:sp>
        <p:nvSpPr>
          <p:cNvPr id="3" name="Content Placeholder 2">
            <a:extLst>
              <a:ext uri="{FF2B5EF4-FFF2-40B4-BE49-F238E27FC236}">
                <a16:creationId xmlns:a16="http://schemas.microsoft.com/office/drawing/2014/main" id="{CAB4CE93-A3C6-49A6-878B-0043CFE980B3}"/>
              </a:ext>
            </a:extLst>
          </p:cNvPr>
          <p:cNvSpPr>
            <a:spLocks noGrp="1"/>
          </p:cNvSpPr>
          <p:nvPr>
            <p:ph sz="half" idx="1"/>
          </p:nvPr>
        </p:nvSpPr>
        <p:spPr/>
        <p:txBody>
          <a:bodyPr/>
          <a:lstStyle/>
          <a:p>
            <a:r>
              <a:rPr lang="en-US" dirty="0"/>
              <a:t>Combined several categories into “Other”</a:t>
            </a:r>
          </a:p>
          <a:p>
            <a:r>
              <a:rPr lang="en-US" dirty="0"/>
              <a:t>The Hispanic column was missing. </a:t>
            </a:r>
          </a:p>
          <a:p>
            <a:pPr lvl="1"/>
            <a:r>
              <a:rPr lang="en-US" dirty="0"/>
              <a:t>Filled it in by subtracting the sum of all the other ethnicities from the total</a:t>
            </a:r>
          </a:p>
          <a:p>
            <a:pPr lvl="1"/>
            <a:r>
              <a:rPr lang="en-US" dirty="0"/>
              <a:t>Verified percentages with an external data source</a:t>
            </a:r>
          </a:p>
          <a:p>
            <a:r>
              <a:rPr lang="en-US" dirty="0"/>
              <a:t>Assumption: pop distributions </a:t>
            </a:r>
            <a:r>
              <a:rPr lang="en-US"/>
              <a:t>not changing</a:t>
            </a:r>
          </a:p>
        </p:txBody>
      </p:sp>
      <p:sp>
        <p:nvSpPr>
          <p:cNvPr id="4" name="Content Placeholder 3">
            <a:extLst>
              <a:ext uri="{FF2B5EF4-FFF2-40B4-BE49-F238E27FC236}">
                <a16:creationId xmlns:a16="http://schemas.microsoft.com/office/drawing/2014/main" id="{6FDF7432-BC3B-4A9F-B12B-EB22783C74A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8480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DE4-BE79-4B49-A3FD-ECCC8DEB2581}"/>
              </a:ext>
            </a:extLst>
          </p:cNvPr>
          <p:cNvSpPr>
            <a:spLocks noGrp="1"/>
          </p:cNvSpPr>
          <p:nvPr>
            <p:ph type="title"/>
          </p:nvPr>
        </p:nvSpPr>
        <p:spPr/>
        <p:txBody>
          <a:bodyPr/>
          <a:lstStyle/>
          <a:p>
            <a:r>
              <a:rPr lang="en-US" dirty="0"/>
              <a:t>Structure of LAPD </a:t>
            </a:r>
          </a:p>
        </p:txBody>
      </p:sp>
      <p:sp>
        <p:nvSpPr>
          <p:cNvPr id="3" name="Content Placeholder 2">
            <a:extLst>
              <a:ext uri="{FF2B5EF4-FFF2-40B4-BE49-F238E27FC236}">
                <a16:creationId xmlns:a16="http://schemas.microsoft.com/office/drawing/2014/main" id="{CAB4CE93-A3C6-49A6-878B-0043CFE980B3}"/>
              </a:ext>
            </a:extLst>
          </p:cNvPr>
          <p:cNvSpPr>
            <a:spLocks noGrp="1"/>
          </p:cNvSpPr>
          <p:nvPr>
            <p:ph sz="half" idx="1"/>
          </p:nvPr>
        </p:nvSpPr>
        <p:spPr/>
        <p:txBody>
          <a:bodyPr/>
          <a:lstStyle/>
          <a:p>
            <a:r>
              <a:rPr lang="en-US" dirty="0"/>
              <a:t>Bureau – division – basic car unit – reporting district</a:t>
            </a:r>
          </a:p>
        </p:txBody>
      </p:sp>
      <p:sp>
        <p:nvSpPr>
          <p:cNvPr id="4" name="Content Placeholder 3">
            <a:extLst>
              <a:ext uri="{FF2B5EF4-FFF2-40B4-BE49-F238E27FC236}">
                <a16:creationId xmlns:a16="http://schemas.microsoft.com/office/drawing/2014/main" id="{6FDF7432-BC3B-4A9F-B12B-EB22783C74A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2372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DE4-BE79-4B49-A3FD-ECCC8DEB2581}"/>
              </a:ext>
            </a:extLst>
          </p:cNvPr>
          <p:cNvSpPr>
            <a:spLocks noGrp="1"/>
          </p:cNvSpPr>
          <p:nvPr>
            <p:ph type="title"/>
          </p:nvPr>
        </p:nvSpPr>
        <p:spPr/>
        <p:txBody>
          <a:bodyPr/>
          <a:lstStyle/>
          <a:p>
            <a:r>
              <a:rPr lang="en-US" dirty="0"/>
              <a:t>Population mapping</a:t>
            </a:r>
          </a:p>
        </p:txBody>
      </p:sp>
      <p:sp>
        <p:nvSpPr>
          <p:cNvPr id="3" name="Content Placeholder 2">
            <a:extLst>
              <a:ext uri="{FF2B5EF4-FFF2-40B4-BE49-F238E27FC236}">
                <a16:creationId xmlns:a16="http://schemas.microsoft.com/office/drawing/2014/main" id="{CAB4CE93-A3C6-49A6-878B-0043CFE980B3}"/>
              </a:ext>
            </a:extLst>
          </p:cNvPr>
          <p:cNvSpPr>
            <a:spLocks noGrp="1"/>
          </p:cNvSpPr>
          <p:nvPr>
            <p:ph sz="half" idx="1"/>
          </p:nvPr>
        </p:nvSpPr>
        <p:spPr>
          <a:xfrm>
            <a:off x="1261872" y="1828800"/>
            <a:ext cx="7786878" cy="4351337"/>
          </a:xfrm>
        </p:spPr>
        <p:txBody>
          <a:bodyPr/>
          <a:lstStyle/>
          <a:p>
            <a:pPr marL="342900" indent="-342900">
              <a:buFont typeface="+mj-lt"/>
              <a:buAutoNum type="arabicPeriod"/>
            </a:pPr>
            <a:r>
              <a:rPr lang="en-US" dirty="0"/>
              <a:t>Manually mapped neighborhood councils to division – not an exact match for every division</a:t>
            </a:r>
          </a:p>
          <a:p>
            <a:pPr marL="342900" indent="-342900">
              <a:buFont typeface="+mj-lt"/>
              <a:buAutoNum type="arabicPeriod"/>
            </a:pPr>
            <a:r>
              <a:rPr lang="en-US" dirty="0"/>
              <a:t>Totaled district counts</a:t>
            </a:r>
          </a:p>
          <a:p>
            <a:pPr marL="342900" indent="-342900">
              <a:buFont typeface="+mj-lt"/>
              <a:buAutoNum type="arabicPeriod"/>
            </a:pPr>
            <a:r>
              <a:rPr lang="en-US" dirty="0"/>
              <a:t>Joined to stops data</a:t>
            </a:r>
          </a:p>
        </p:txBody>
      </p:sp>
    </p:spTree>
    <p:extLst>
      <p:ext uri="{BB962C8B-B14F-4D97-AF65-F5344CB8AC3E}">
        <p14:creationId xmlns:p14="http://schemas.microsoft.com/office/powerpoint/2010/main" val="19185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2E1E-69F1-4146-90D4-10FCBCAA5222}"/>
              </a:ext>
            </a:extLst>
          </p:cNvPr>
          <p:cNvSpPr>
            <a:spLocks noGrp="1"/>
          </p:cNvSpPr>
          <p:nvPr>
            <p:ph type="title"/>
          </p:nvPr>
        </p:nvSpPr>
        <p:spPr/>
        <p:txBody>
          <a:bodyPr/>
          <a:lstStyle/>
          <a:p>
            <a:r>
              <a:rPr lang="en-US" dirty="0"/>
              <a:t>Analysis</a:t>
            </a:r>
          </a:p>
        </p:txBody>
      </p:sp>
      <p:sp>
        <p:nvSpPr>
          <p:cNvPr id="3" name="Text Placeholder 2">
            <a:extLst>
              <a:ext uri="{FF2B5EF4-FFF2-40B4-BE49-F238E27FC236}">
                <a16:creationId xmlns:a16="http://schemas.microsoft.com/office/drawing/2014/main" id="{9E51E377-9C11-453E-8AF8-A225F16C73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0411603"/>
      </p:ext>
    </p:extLst>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1299</TotalTime>
  <Words>786</Words>
  <Application>Microsoft Office PowerPoint</Application>
  <PresentationFormat>Widescreen</PresentationFormat>
  <Paragraphs>110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Schoolbook</vt:lpstr>
      <vt:lpstr>Wingdings 2</vt:lpstr>
      <vt:lpstr>View</vt:lpstr>
      <vt:lpstr>An Investigation of Bias in LAPD traffic stops</vt:lpstr>
      <vt:lpstr>Problem statement</vt:lpstr>
      <vt:lpstr>Problem Statement</vt:lpstr>
      <vt:lpstr>Data and Methodology</vt:lpstr>
      <vt:lpstr>Data Sources</vt:lpstr>
      <vt:lpstr>Cleaning census data</vt:lpstr>
      <vt:lpstr>Structure of LAPD </vt:lpstr>
      <vt:lpstr>Population mapping</vt:lpstr>
      <vt:lpstr>Analysis</vt:lpstr>
      <vt:lpstr>Traffic stops vs population</vt:lpstr>
      <vt:lpstr>Pedestrian vs vehicular stops</vt:lpstr>
      <vt:lpstr>Trends in Black stops</vt:lpstr>
      <vt:lpstr>Ethnic breakdown by division Which divisions have a larger percentage of black stops than black population?</vt:lpstr>
      <vt:lpstr>Problem divisions</vt:lpstr>
      <vt:lpstr>Southeast division</vt:lpstr>
      <vt:lpstr>Southwest division</vt:lpstr>
      <vt:lpstr>Central division</vt:lpstr>
      <vt:lpstr>Newton division</vt:lpstr>
      <vt:lpstr>Hollywood division</vt:lpstr>
      <vt:lpstr>Olympic division</vt:lpstr>
      <vt:lpstr>Conclusions &amp; Recommendations</vt:lpstr>
      <vt:lpstr>Conclusion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of Bias in LAPD stops</dc:title>
  <dc:creator>Lael Hebert</dc:creator>
  <cp:lastModifiedBy>Lael Hebert</cp:lastModifiedBy>
  <cp:revision>45</cp:revision>
  <dcterms:created xsi:type="dcterms:W3CDTF">2019-04-23T03:19:16Z</dcterms:created>
  <dcterms:modified xsi:type="dcterms:W3CDTF">2019-04-24T21:43:33Z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lahebert@microsoft.com</vt:lpwstr>
  </property>
  <property fmtid="{D5CDD505-2E9C-101B-9397-08002B2CF9AE}" pid="5" name="MSIP_Label_f42aa342-8706-4288-bd11-ebb85995028c_SetDate">
    <vt:lpwstr>2019-04-23T15:05:00.4266106Z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a6f11c3c-2de8-4fc2-aa8a-a507263f27b7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