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9" r:id="rId3"/>
    <p:sldId id="262" r:id="rId4"/>
    <p:sldId id="287" r:id="rId5"/>
    <p:sldId id="292" r:id="rId6"/>
    <p:sldId id="290" r:id="rId7"/>
    <p:sldId id="288" r:id="rId8"/>
    <p:sldId id="291" r:id="rId9"/>
    <p:sldId id="279" r:id="rId10"/>
  </p:sldIdLst>
  <p:sldSz cx="9144000" cy="5143500" type="screen16x9"/>
  <p:notesSz cx="6858000" cy="9144000"/>
  <p:embeddedFontLst>
    <p:embeddedFont>
      <p:font typeface="Muli Regular" pitchFamily="2" charset="77"/>
      <p:regular r:id="rId12"/>
      <p:bold r:id="rId13"/>
      <p:italic r:id="rId14"/>
      <p:boldItalic r:id="rId15"/>
    </p:embeddedFont>
    <p:embeddedFont>
      <p:font typeface="Roboto Slab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20777-1C9B-4E7A-A3C3-9F6CB91136CF}">
  <a:tblStyle styleId="{C7F20777-1C9B-4E7A-A3C3-9F6CB9113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626"/>
  </p:normalViewPr>
  <p:slideViewPr>
    <p:cSldViewPr snapToGrid="0" snapToObjects="1">
      <p:cViewPr varScale="1">
        <p:scale>
          <a:sx n="161" d="100"/>
          <a:sy n="161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46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72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3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50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3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▪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□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254442" y="2314162"/>
            <a:ext cx="431755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Report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A761339-13EB-F74D-AC12-423500CF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42" y="3362805"/>
            <a:ext cx="3438600" cy="784800"/>
          </a:xfrm>
        </p:spPr>
        <p:txBody>
          <a:bodyPr/>
          <a:lstStyle/>
          <a:p>
            <a:r>
              <a:rPr lang="en-US" dirty="0"/>
              <a:t>Group 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N_O_W_H_E_R_E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220 photographs</a:t>
            </a:r>
          </a:p>
          <a:p>
            <a:r>
              <a:rPr lang="en-GB" dirty="0"/>
              <a:t>149 attributes</a:t>
            </a:r>
          </a:p>
          <a:p>
            <a:r>
              <a:rPr lang="en-GB" dirty="0"/>
              <a:t>Some are objective</a:t>
            </a:r>
          </a:p>
          <a:p>
            <a:pPr lvl="1"/>
            <a:r>
              <a:rPr lang="en-GB" dirty="0"/>
              <a:t>Geography</a:t>
            </a:r>
          </a:p>
          <a:p>
            <a:pPr lvl="1"/>
            <a:r>
              <a:rPr lang="en-GB" dirty="0"/>
              <a:t>Reality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FEEE9-3B8E-B84F-B738-2BDB53329C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Most are subjective</a:t>
            </a:r>
          </a:p>
          <a:p>
            <a:pPr lvl="1"/>
            <a:r>
              <a:rPr lang="en-GB" dirty="0"/>
              <a:t>Human factor</a:t>
            </a:r>
          </a:p>
          <a:p>
            <a:pPr lvl="1"/>
            <a:r>
              <a:rPr lang="en-GB" dirty="0"/>
              <a:t>Goals</a:t>
            </a:r>
          </a:p>
          <a:p>
            <a:pPr lvl="1"/>
            <a:r>
              <a:rPr lang="en-GB" dirty="0"/>
              <a:t>Means</a:t>
            </a:r>
          </a:p>
          <a:p>
            <a:pPr lvl="1"/>
            <a:r>
              <a:rPr lang="en-GB" dirty="0"/>
              <a:t>My approach</a:t>
            </a:r>
          </a:p>
          <a:p>
            <a:pPr lvl="1"/>
            <a:r>
              <a:rPr lang="en-GB" dirty="0"/>
              <a:t>Content to me</a:t>
            </a:r>
          </a:p>
          <a:p>
            <a:endParaRPr lang="en-US"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5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ctrTitle" idx="4294967295"/>
          </p:nvPr>
        </p:nvSpPr>
        <p:spPr>
          <a:xfrm>
            <a:off x="1077016" y="1442323"/>
            <a:ext cx="3143978" cy="1986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OUR GOAL</a:t>
            </a:r>
            <a:endParaRPr sz="6000" dirty="0"/>
          </a:p>
        </p:txBody>
      </p:sp>
      <p:sp>
        <p:nvSpPr>
          <p:cNvPr id="1522" name="Google Shape;1522;p21"/>
          <p:cNvSpPr txBox="1">
            <a:spLocks noGrp="1"/>
          </p:cNvSpPr>
          <p:nvPr>
            <p:ph type="subTitle" idx="4294967295"/>
          </p:nvPr>
        </p:nvSpPr>
        <p:spPr>
          <a:xfrm>
            <a:off x="4373909" y="1061665"/>
            <a:ext cx="368594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Interactive sequence display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" name="Google Shape;1693;p37">
            <a:extLst>
              <a:ext uri="{FF2B5EF4-FFF2-40B4-BE49-F238E27FC236}">
                <a16:creationId xmlns:a16="http://schemas.microsoft.com/office/drawing/2014/main" id="{1F4E6AFE-B40D-1A48-A3BA-D77B024C31CF}"/>
              </a:ext>
            </a:extLst>
          </p:cNvPr>
          <p:cNvSpPr/>
          <p:nvPr/>
        </p:nvSpPr>
        <p:spPr>
          <a:xfrm>
            <a:off x="4220999" y="914231"/>
            <a:ext cx="3991768" cy="310763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737;p41">
            <a:extLst>
              <a:ext uri="{FF2B5EF4-FFF2-40B4-BE49-F238E27FC236}">
                <a16:creationId xmlns:a16="http://schemas.microsoft.com/office/drawing/2014/main" id="{0204A2C1-23AC-364E-BE0C-09806DAE24D4}"/>
              </a:ext>
            </a:extLst>
          </p:cNvPr>
          <p:cNvGrpSpPr/>
          <p:nvPr/>
        </p:nvGrpSpPr>
        <p:grpSpPr>
          <a:xfrm>
            <a:off x="4620187" y="2284892"/>
            <a:ext cx="346800" cy="304939"/>
            <a:chOff x="1928175" y="312600"/>
            <a:chExt cx="425000" cy="373700"/>
          </a:xfrm>
          <a:solidFill>
            <a:schemeClr val="accent2"/>
          </a:solidFill>
        </p:grpSpPr>
        <p:sp>
          <p:nvSpPr>
            <p:cNvPr id="26" name="Google Shape;1738;p41">
              <a:extLst>
                <a:ext uri="{FF2B5EF4-FFF2-40B4-BE49-F238E27FC236}">
                  <a16:creationId xmlns:a16="http://schemas.microsoft.com/office/drawing/2014/main" id="{AC318C7D-7331-3D4A-89FA-44D5B54776B5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Google Shape;1739;p41">
              <a:extLst>
                <a:ext uri="{FF2B5EF4-FFF2-40B4-BE49-F238E27FC236}">
                  <a16:creationId xmlns:a16="http://schemas.microsoft.com/office/drawing/2014/main" id="{33799413-C3D3-D94E-86BF-ADFA7DF8B158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oogle Shape;1737;p41">
            <a:extLst>
              <a:ext uri="{FF2B5EF4-FFF2-40B4-BE49-F238E27FC236}">
                <a16:creationId xmlns:a16="http://schemas.microsoft.com/office/drawing/2014/main" id="{7B9F075E-5D29-8E46-AFED-B217F73725F6}"/>
              </a:ext>
            </a:extLst>
          </p:cNvPr>
          <p:cNvGrpSpPr/>
          <p:nvPr/>
        </p:nvGrpSpPr>
        <p:grpSpPr>
          <a:xfrm>
            <a:off x="5338670" y="1723542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19" name="Google Shape;1738;p41">
              <a:extLst>
                <a:ext uri="{FF2B5EF4-FFF2-40B4-BE49-F238E27FC236}">
                  <a16:creationId xmlns:a16="http://schemas.microsoft.com/office/drawing/2014/main" id="{751F3F9C-4415-904F-89A2-D9FF222E20CE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Google Shape;1739;p41">
              <a:extLst>
                <a:ext uri="{FF2B5EF4-FFF2-40B4-BE49-F238E27FC236}">
                  <a16:creationId xmlns:a16="http://schemas.microsoft.com/office/drawing/2014/main" id="{FF4CBFD7-8BA1-FD41-85AC-72AF8456750F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Google Shape;1737;p41">
            <a:extLst>
              <a:ext uri="{FF2B5EF4-FFF2-40B4-BE49-F238E27FC236}">
                <a16:creationId xmlns:a16="http://schemas.microsoft.com/office/drawing/2014/main" id="{8A68E29A-623F-524E-815F-91F26845EAAC}"/>
              </a:ext>
            </a:extLst>
          </p:cNvPr>
          <p:cNvGrpSpPr/>
          <p:nvPr/>
        </p:nvGrpSpPr>
        <p:grpSpPr>
          <a:xfrm>
            <a:off x="6043481" y="1725305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29" name="Google Shape;1738;p41">
              <a:extLst>
                <a:ext uri="{FF2B5EF4-FFF2-40B4-BE49-F238E27FC236}">
                  <a16:creationId xmlns:a16="http://schemas.microsoft.com/office/drawing/2014/main" id="{A4794337-3816-5E4B-991E-1811A5764405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Google Shape;1739;p41">
              <a:extLst>
                <a:ext uri="{FF2B5EF4-FFF2-40B4-BE49-F238E27FC236}">
                  <a16:creationId xmlns:a16="http://schemas.microsoft.com/office/drawing/2014/main" id="{2FBD5231-27E1-5344-AD0C-37952688483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1" name="Google Shape;1737;p41">
            <a:extLst>
              <a:ext uri="{FF2B5EF4-FFF2-40B4-BE49-F238E27FC236}">
                <a16:creationId xmlns:a16="http://schemas.microsoft.com/office/drawing/2014/main" id="{384D005A-3EA1-F54B-9B29-938780647CE5}"/>
              </a:ext>
            </a:extLst>
          </p:cNvPr>
          <p:cNvGrpSpPr/>
          <p:nvPr/>
        </p:nvGrpSpPr>
        <p:grpSpPr>
          <a:xfrm>
            <a:off x="6810184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32" name="Google Shape;1738;p41">
              <a:extLst>
                <a:ext uri="{FF2B5EF4-FFF2-40B4-BE49-F238E27FC236}">
                  <a16:creationId xmlns:a16="http://schemas.microsoft.com/office/drawing/2014/main" id="{87BBD591-72EC-BD41-A8B4-B7AE19EE0DFC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Google Shape;1739;p41">
              <a:extLst>
                <a:ext uri="{FF2B5EF4-FFF2-40B4-BE49-F238E27FC236}">
                  <a16:creationId xmlns:a16="http://schemas.microsoft.com/office/drawing/2014/main" id="{A7870BB6-BBFF-D948-864D-0E7E4177C36F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Google Shape;1737;p41">
            <a:extLst>
              <a:ext uri="{FF2B5EF4-FFF2-40B4-BE49-F238E27FC236}">
                <a16:creationId xmlns:a16="http://schemas.microsoft.com/office/drawing/2014/main" id="{DDD5BDDB-C022-F74D-BADF-06B3990B40E9}"/>
              </a:ext>
            </a:extLst>
          </p:cNvPr>
          <p:cNvGrpSpPr/>
          <p:nvPr/>
        </p:nvGrpSpPr>
        <p:grpSpPr>
          <a:xfrm>
            <a:off x="6748292" y="1723543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35" name="Google Shape;1738;p41">
              <a:extLst>
                <a:ext uri="{FF2B5EF4-FFF2-40B4-BE49-F238E27FC236}">
                  <a16:creationId xmlns:a16="http://schemas.microsoft.com/office/drawing/2014/main" id="{8C42B469-1EA9-8E4A-8B39-1229F99984BB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Google Shape;1739;p41">
              <a:extLst>
                <a:ext uri="{FF2B5EF4-FFF2-40B4-BE49-F238E27FC236}">
                  <a16:creationId xmlns:a16="http://schemas.microsoft.com/office/drawing/2014/main" id="{C8EC03CA-8E22-3D4B-B3EF-0C20344870E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0" name="Google Shape;1737;p41">
            <a:extLst>
              <a:ext uri="{FF2B5EF4-FFF2-40B4-BE49-F238E27FC236}">
                <a16:creationId xmlns:a16="http://schemas.microsoft.com/office/drawing/2014/main" id="{0A1E96CB-F178-344D-A148-6C14A0458B00}"/>
              </a:ext>
            </a:extLst>
          </p:cNvPr>
          <p:cNvGrpSpPr/>
          <p:nvPr/>
        </p:nvGrpSpPr>
        <p:grpSpPr>
          <a:xfrm>
            <a:off x="6043480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41" name="Google Shape;1738;p41">
              <a:extLst>
                <a:ext uri="{FF2B5EF4-FFF2-40B4-BE49-F238E27FC236}">
                  <a16:creationId xmlns:a16="http://schemas.microsoft.com/office/drawing/2014/main" id="{F1FAA4D4-AB42-DD43-99A2-A0F321D8767A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Google Shape;1739;p41">
              <a:extLst>
                <a:ext uri="{FF2B5EF4-FFF2-40B4-BE49-F238E27FC236}">
                  <a16:creationId xmlns:a16="http://schemas.microsoft.com/office/drawing/2014/main" id="{C4B87121-0B71-694F-8E33-FEB6AFFE57E9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3" name="Google Shape;1737;p41">
            <a:extLst>
              <a:ext uri="{FF2B5EF4-FFF2-40B4-BE49-F238E27FC236}">
                <a16:creationId xmlns:a16="http://schemas.microsoft.com/office/drawing/2014/main" id="{4BED9387-28B5-AB47-9E2C-D3834B55BC6A}"/>
              </a:ext>
            </a:extLst>
          </p:cNvPr>
          <p:cNvGrpSpPr/>
          <p:nvPr/>
        </p:nvGrpSpPr>
        <p:grpSpPr>
          <a:xfrm>
            <a:off x="5338670" y="2892201"/>
            <a:ext cx="346800" cy="304939"/>
            <a:chOff x="1928175" y="312600"/>
            <a:chExt cx="425000" cy="373700"/>
          </a:xfrm>
          <a:solidFill>
            <a:schemeClr val="accent1"/>
          </a:solidFill>
        </p:grpSpPr>
        <p:sp>
          <p:nvSpPr>
            <p:cNvPr id="44" name="Google Shape;1738;p41">
              <a:extLst>
                <a:ext uri="{FF2B5EF4-FFF2-40B4-BE49-F238E27FC236}">
                  <a16:creationId xmlns:a16="http://schemas.microsoft.com/office/drawing/2014/main" id="{CC4ED391-F15E-6447-9E4F-374FD3B7A1CE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Google Shape;1739;p41">
              <a:extLst>
                <a:ext uri="{FF2B5EF4-FFF2-40B4-BE49-F238E27FC236}">
                  <a16:creationId xmlns:a16="http://schemas.microsoft.com/office/drawing/2014/main" id="{4F1A82D6-A7C1-A043-8D9A-E4954806A2F8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15261 4.5679E-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25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0.16997 0.2284 " pathEditMode="relative" rAng="0" ptsTypes="AA">
                                      <p:cBhvr>
                                        <p:cTn id="43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1135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3827E-7 L -0.1691 -0.22717 " pathEditMode="relative" rAng="0" ptsTypes="AA">
                                      <p:cBhvr>
                                        <p:cTn id="45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T-SNE </a:t>
            </a:r>
            <a:r>
              <a:rPr lang="en-SG" sz="1000" dirty="0"/>
              <a:t>is a technique for dimensionality reduction that is particularly well suited for the visualization of high-dimensional datasets. </a:t>
            </a:r>
            <a:endParaRPr sz="1000"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All photo are labelled with numeric annotations ➤ High dimensions</a:t>
            </a:r>
          </a:p>
          <a:p>
            <a:r>
              <a:rPr lang="en-GB" dirty="0"/>
              <a:t>T-SNE reduces dimensions to 2 </a:t>
            </a:r>
          </a:p>
          <a:p>
            <a:r>
              <a:rPr lang="en-GB" dirty="0"/>
              <a:t>Photos can be mapped into 2-D space</a:t>
            </a:r>
          </a:p>
          <a:p>
            <a:r>
              <a:rPr lang="en-GB" dirty="0"/>
              <a:t>Similar pictures </a:t>
            </a:r>
            <a:r>
              <a:rPr lang="en-GB"/>
              <a:t>are neighbours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93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43DA-1931-2B49-B20B-A45FDF60D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29648A-E217-2B40-B799-B67DD5CAF066}"/>
              </a:ext>
            </a:extLst>
          </p:cNvPr>
          <p:cNvGrpSpPr/>
          <p:nvPr/>
        </p:nvGrpSpPr>
        <p:grpSpPr>
          <a:xfrm>
            <a:off x="295077" y="653240"/>
            <a:ext cx="8593973" cy="4099385"/>
            <a:chOff x="295077" y="653240"/>
            <a:chExt cx="8593973" cy="40993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B22220-F4B8-7249-A378-EE82A9CC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077" y="653240"/>
              <a:ext cx="8593973" cy="40993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2D7644-6DE2-FE48-860A-00841FA2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5569" y="2934957"/>
              <a:ext cx="138154" cy="150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Product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Inputs to Features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Assigns image attribute values to a user’s input word or image, adding a data point.</a:t>
            </a:r>
            <a:endParaRPr dirty="0"/>
          </a:p>
        </p:txBody>
      </p:sp>
      <p:sp>
        <p:nvSpPr>
          <p:cNvPr id="1551" name="Google Shape;1551;p23"/>
          <p:cNvSpPr txBox="1">
            <a:spLocks noGrp="1"/>
          </p:cNvSpPr>
          <p:nvPr>
            <p:ph type="body" idx="2"/>
          </p:nvPr>
        </p:nvSpPr>
        <p:spPr>
          <a:xfrm>
            <a:off x="2819925" y="1548392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t-SNE Mapping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Outputs a set of images close to the input, displayed in order of sorted attribute values.</a:t>
            </a:r>
            <a:endParaRPr dirty="0"/>
          </a:p>
        </p:txBody>
      </p:sp>
      <p:sp>
        <p:nvSpPr>
          <p:cNvPr id="1552" name="Google Shape;1552;p23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React and Repeat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Users rearrange images to alter attribute values, t-SNE reproduces the modified panel.</a:t>
            </a:r>
            <a:endParaRPr dirty="0"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0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A23B8-C45B-EA44-BCA0-504A47BA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1" y="2321745"/>
            <a:ext cx="7472177" cy="226915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C7AC3-C616-344D-BBC3-5626273B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33" y="485634"/>
            <a:ext cx="3211506" cy="156159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13BD9B-DECF-1447-8874-34366760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567" y="485634"/>
            <a:ext cx="3080828" cy="1561595"/>
          </a:xfrm>
          <a:prstGeom prst="rect">
            <a:avLst/>
          </a:prstGeom>
          <a:effectLst>
            <a:outerShdw blurRad="190500" dist="76200" dir="5940000" sx="99000" sy="99000" algn="ctr" rotWithShape="0">
              <a:schemeClr val="accent6">
                <a:alpha val="9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11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Going Forward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Challenges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SG" dirty="0"/>
              <a:t>Incorporating</a:t>
            </a:r>
            <a:r>
              <a:rPr lang="en" dirty="0"/>
              <a:t> user input  to change underlying model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" dirty="0"/>
              <a:t>Displaying sequences in a visually attractive way while still being informative</a:t>
            </a:r>
          </a:p>
          <a:p>
            <a:pPr marL="342900" indent="-342900">
              <a:buFont typeface="Wingdings" pitchFamily="2" charset="2"/>
              <a:buChar char="q"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1551" name="Google Shape;1551;p2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Going Live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Initial user input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photo sequence generation and display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User input changing underlying model</a:t>
            </a:r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9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062238" y="2812387"/>
            <a:ext cx="4789922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listening!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266D78"/>
      </a:dk1>
      <a:lt1>
        <a:srgbClr val="FFFFFF"/>
      </a:lt1>
      <a:dk2>
        <a:srgbClr val="798688"/>
      </a:dk2>
      <a:lt2>
        <a:srgbClr val="EEEEEA"/>
      </a:lt2>
      <a:accent1>
        <a:srgbClr val="9ED155"/>
      </a:accent1>
      <a:accent2>
        <a:srgbClr val="DFE954"/>
      </a:accent2>
      <a:accent3>
        <a:srgbClr val="50B883"/>
      </a:accent3>
      <a:accent4>
        <a:srgbClr val="5FBBC5"/>
      </a:accent4>
      <a:accent5>
        <a:srgbClr val="27868B"/>
      </a:accent5>
      <a:accent6>
        <a:srgbClr val="266D78"/>
      </a:accent6>
      <a:hlink>
        <a:srgbClr val="50B88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195</Words>
  <Application>Microsoft Macintosh PowerPoint</Application>
  <PresentationFormat>On-screen Show (16:9)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Slab</vt:lpstr>
      <vt:lpstr>Wingdings</vt:lpstr>
      <vt:lpstr>Arial</vt:lpstr>
      <vt:lpstr>Muli Regular</vt:lpstr>
      <vt:lpstr>Nym template</vt:lpstr>
      <vt:lpstr>Progress Report</vt:lpstr>
      <vt:lpstr>N_O_W_H_E_R_E</vt:lpstr>
      <vt:lpstr>OUR GOAL</vt:lpstr>
      <vt:lpstr>T-SNE is a technique for dimensionality reduction that is particularly well suited for the visualization of high-dimensional datasets. </vt:lpstr>
      <vt:lpstr>PowerPoint Presentation</vt:lpstr>
      <vt:lpstr>Final Product</vt:lpstr>
      <vt:lpstr>PowerPoint Presentation</vt:lpstr>
      <vt:lpstr>Going Forward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Zhiwei  Dong</cp:lastModifiedBy>
  <cp:revision>71</cp:revision>
  <dcterms:modified xsi:type="dcterms:W3CDTF">2020-03-04T19:03:05Z</dcterms:modified>
</cp:coreProperties>
</file>