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306" r:id="rId3"/>
    <p:sldId id="307" r:id="rId4"/>
    <p:sldId id="274" r:id="rId5"/>
    <p:sldId id="304" r:id="rId6"/>
    <p:sldId id="305" r:id="rId7"/>
    <p:sldId id="275" r:id="rId8"/>
    <p:sldId id="285" r:id="rId9"/>
    <p:sldId id="302" r:id="rId10"/>
    <p:sldId id="303" r:id="rId11"/>
    <p:sldId id="277" r:id="rId12"/>
    <p:sldId id="284" r:id="rId13"/>
    <p:sldId id="288" r:id="rId14"/>
    <p:sldId id="279" r:id="rId15"/>
    <p:sldId id="295" r:id="rId16"/>
    <p:sldId id="292" r:id="rId17"/>
    <p:sldId id="293" r:id="rId18"/>
    <p:sldId id="294" r:id="rId19"/>
    <p:sldId id="296" r:id="rId20"/>
    <p:sldId id="281" r:id="rId21"/>
    <p:sldId id="282" r:id="rId22"/>
    <p:sldId id="297" r:id="rId23"/>
    <p:sldId id="298" r:id="rId24"/>
    <p:sldId id="299" r:id="rId25"/>
    <p:sldId id="273" r:id="rId26"/>
    <p:sldId id="28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3915" autoAdjust="0"/>
    <p:restoredTop sz="94890" autoAdjust="0"/>
  </p:normalViewPr>
  <p:slideViewPr>
    <p:cSldViewPr snapToGrid="0">
      <p:cViewPr varScale="1">
        <p:scale>
          <a:sx n="100" d="100"/>
          <a:sy n="100" d="100"/>
        </p:scale>
        <p:origin x="732" y="114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961079-310B-4474-8AD8-4B22776DE88F}" type="datetime1">
              <a:rPr lang="ko-KR" altLang="en-US"/>
              <a:pPr lvl="0">
                <a:defRPr/>
              </a:pPr>
              <a:t>2023-10-27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81159D0-4EC3-4185-9698-99DFBE243EF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274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81159D0-4EC3-4185-9698-99DFBE243EF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09435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81159D0-4EC3-4185-9698-99DFBE243EF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79219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181159D0-4EC3-4185-9698-99DFBE243EF2}" type="slidenum">
              <a:rPr lang="ko-KR" altLang="en-US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6120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5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10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8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49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65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74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96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63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7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3231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6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hyperlink" Target="https://ovenapp.io/view/49cqmDVoXWRmbrLWGk7xgJgGd4XPME97/QYqfJ" TargetMode="External" /><Relationship Id="rId4" Type="http://schemas.openxmlformats.org/officeDocument/2006/relationships/image" Target="../media/image1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/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283029" y="203202"/>
            <a:ext cx="11647715" cy="6415313"/>
            <a:chOff x="283029" y="203202"/>
            <a:chExt cx="11647715" cy="6415313"/>
          </a:xfrm>
        </p:grpSpPr>
        <p:sp>
          <p:nvSpPr>
            <p:cNvPr id="22" name="직사각형 21"/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000" kern="0">
                <a:solidFill>
                  <a:srgbClr val="e7e6e6">
                    <a:lumMod val="75000"/>
                  </a:srgb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/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사각형: 둥근 모서리 37"/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/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0"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/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사각형: 둥근 모서리 64"/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7" name="직사각형 5"/>
          <p:cNvSpPr/>
          <p:nvPr/>
        </p:nvSpPr>
        <p:spPr>
          <a:xfrm>
            <a:off x="3011261" y="2332466"/>
            <a:ext cx="6096000" cy="136132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600" b="0" i="0" u="none" strike="noStrike" kern="0" cap="none" spc="0" normalizeH="0" baseline="0" mc:Ignorable="hp" hp:hslEmbossed="0">
                <a:solidFill>
                  <a:srgbClr val="262626"/>
                </a:solidFill>
                <a:latin typeface="나눔고딕 ExtraBold"/>
                <a:ea typeface="나눔고딕 ExtraBold"/>
              </a:rPr>
              <a:t>스토리 보드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0" cap="none" spc="0" normalizeH="0" baseline="0" mc:Ignorable="hp" hp:hslEmbossed="0">
                <a:solidFill>
                  <a:srgbClr val="262626"/>
                </a:solidFill>
                <a:latin typeface="나눔고딕 ExtraBold"/>
                <a:ea typeface="나눔고딕 ExtraBold"/>
              </a:rPr>
              <a:t> 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0" cap="none" spc="0" normalizeH="0" baseline="0" mc:Ignorable="hp" hp:hslEmbossed="0">
              <a:solidFill>
                <a:srgbClr val="262626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8" name="TextBox 65"/>
          <p:cNvSpPr txBox="1"/>
          <p:nvPr/>
        </p:nvSpPr>
        <p:spPr>
          <a:xfrm>
            <a:off x="4326447" y="3757452"/>
            <a:ext cx="3539105" cy="40767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고딕 ExtraBold"/>
                <a:ea typeface="나눔고딕 ExtraBold"/>
              </a:rPr>
              <a:t>윤치연 김예솔 이헌지 최정기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595959"/>
              </a:solidFill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9617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/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283029" y="203202"/>
            <a:ext cx="11647715" cy="6415313"/>
            <a:chOff x="283029" y="203202"/>
            <a:chExt cx="11647715" cy="6415313"/>
          </a:xfrm>
        </p:grpSpPr>
        <p:sp>
          <p:nvSpPr>
            <p:cNvPr id="22" name="직사각형 21"/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anchor="t"/>
            <a:lstStyle/>
            <a:p>
              <a:pPr marL="266700" lvl="0" latinLnBrk="0">
                <a:lnSpc>
                  <a:spcPct val="150000"/>
                </a:lnSpc>
                <a:defRPr/>
              </a:pPr>
              <a:r>
                <a:rPr lang="ko-KR" altLang="en-US" sz="2000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스토리보드</a:t>
              </a:r>
              <a:r>
                <a:rPr lang="en-US" altLang="ko-KR" sz="2000" i="1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 </a:t>
              </a:r>
              <a:endParaRPr lang="en-US" altLang="ko-KR" sz="2000" i="1" kern="0">
                <a:solidFill>
                  <a:srgbClr val="e7e6e6">
                    <a:lumMod val="25000"/>
                  </a:srgbClr>
                </a:solidFill>
                <a:latin typeface="나눔고딕 ExtraBold"/>
                <a:ea typeface="나눔고딕 ExtraBold"/>
              </a:endParaRPr>
            </a:p>
            <a:p>
              <a:pPr marL="266700" lvl="0" latinLnBrk="0">
                <a:defRPr/>
              </a:pPr>
              <a:r>
                <a:rPr lang="ko-KR" altLang="en-US" sz="700" kern="0">
                  <a:solidFill>
                    <a:srgbClr val="e7e6e6">
                      <a:lumMod val="75000"/>
                    </a:srgbClr>
                  </a:solidFill>
                  <a:latin typeface="나눔고딕 ExtraBold"/>
                  <a:ea typeface="나눔고딕 ExtraBold"/>
                </a:rPr>
                <a:t>    윤치연 김예솔 이헌지 최정기</a:t>
              </a:r>
              <a:endParaRPr lang="ko-KR" altLang="en-US" sz="700" kern="0">
                <a:solidFill>
                  <a:srgbClr val="e7e6e6">
                    <a:lumMod val="75000"/>
                  </a:srgb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1350328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/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8" name="사각형: 둥근 모서리 37"/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/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>
                <a:solidFill>
                  <a:prstClr val="white">
                    <a:lumMod val="65000"/>
                  </a:prst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0"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/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65" name="사각형: 둥근 모서리 64"/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4756785" y="364679"/>
            <a:ext cx="2526030" cy="776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메뉴 구조</a:t>
            </a:r>
            <a:endParaRPr kumimoji="0" lang="ko-KR" altLang="en-US" sz="45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09" name="직선 연결선 108"/>
          <p:cNvCxnSpPr>
            <a:stCxn id="72" idx="0"/>
            <a:endCxn id="101" idx="2"/>
          </p:cNvCxnSpPr>
          <p:nvPr/>
        </p:nvCxnSpPr>
        <p:spPr>
          <a:xfrm rot="16200000" flipH="1">
            <a:off x="443969" y="4505853"/>
            <a:ext cx="2549525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466167" y="1437217"/>
            <a:ext cx="3259666" cy="495389"/>
          </a:xfrm>
          <a:prstGeom prst="rect">
            <a:avLst/>
          </a:prstGeom>
          <a:solidFill>
            <a:srgbClr val="fe7759"/>
          </a:solidFill>
          <a:ln w="381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200">
                <a:latin typeface="나눔고딕 ExtraBold"/>
                <a:ea typeface="나눔고딕 ExtraBold"/>
              </a:rPr>
              <a:t>WATERMELON</a:t>
            </a:r>
            <a:r>
              <a:rPr lang="en-US" altLang="ko-KR" sz="2000">
                <a:latin typeface="나눔고딕 ExtraBold"/>
                <a:ea typeface="나눔고딕 ExtraBold"/>
              </a:rPr>
              <a:t> MUSIC</a:t>
            </a:r>
            <a:endParaRPr lang="en-US" altLang="ko-KR" sz="2000">
              <a:latin typeface="나눔고딕 ExtraBold"/>
              <a:ea typeface="나눔고딕 ExtraBold"/>
            </a:endParaRPr>
          </a:p>
        </p:txBody>
      </p:sp>
      <p:cxnSp>
        <p:nvCxnSpPr>
          <p:cNvPr id="110" name="직선 연결선 109"/>
          <p:cNvCxnSpPr>
            <a:stCxn id="75" idx="0"/>
            <a:endCxn id="96" idx="2"/>
          </p:cNvCxnSpPr>
          <p:nvPr/>
        </p:nvCxnSpPr>
        <p:spPr>
          <a:xfrm rot="16200000" flipH="1">
            <a:off x="2251602" y="4498445"/>
            <a:ext cx="2534708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940856" y="3231091"/>
            <a:ext cx="1555751" cy="476249"/>
          </a:xfrm>
          <a:prstGeom prst="rect">
            <a:avLst/>
          </a:prstGeom>
          <a:solidFill>
            <a:srgbClr val="264ca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200">
                <a:latin typeface="나눔고딕 ExtraBold"/>
                <a:ea typeface="나눔고딕 ExtraBold"/>
              </a:rPr>
              <a:t>수박차트</a:t>
            </a:r>
            <a:endParaRPr lang="ko-KR" altLang="en-US" sz="2200">
              <a:latin typeface="나눔고딕 ExtraBold"/>
              <a:ea typeface="나눔고딕 ExtraBold"/>
            </a:endParaRPr>
          </a:p>
        </p:txBody>
      </p:sp>
      <p:cxnSp>
        <p:nvCxnSpPr>
          <p:cNvPr id="111" name="직선 연결선 110"/>
          <p:cNvCxnSpPr>
            <a:stCxn id="76" idx="0"/>
            <a:endCxn id="91" idx="2"/>
          </p:cNvCxnSpPr>
          <p:nvPr/>
        </p:nvCxnSpPr>
        <p:spPr>
          <a:xfrm rot="16200000" flipH="1">
            <a:off x="4353453" y="4186236"/>
            <a:ext cx="1910291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16200000" flipH="1" flipV="1">
            <a:off x="6163205" y="4186236"/>
            <a:ext cx="1910291" cy="3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endCxn id="93" idx="2"/>
          </p:cNvCxnSpPr>
          <p:nvPr/>
        </p:nvCxnSpPr>
        <p:spPr>
          <a:xfrm rot="16200000" flipH="1">
            <a:off x="7932739" y="4184124"/>
            <a:ext cx="1910288" cy="4227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rot="16200000" flipH="1" flipV="1">
            <a:off x="9729787" y="4186236"/>
            <a:ext cx="1910291" cy="3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2741081" y="3231091"/>
            <a:ext cx="1555751" cy="476249"/>
          </a:xfrm>
          <a:prstGeom prst="rect">
            <a:avLst/>
          </a:prstGeom>
          <a:solidFill>
            <a:srgbClr val="264ca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200">
                <a:latin typeface="나눔고딕 ExtraBold"/>
                <a:ea typeface="나눔고딕 ExtraBold"/>
              </a:rPr>
              <a:t>수박</a:t>
            </a:r>
            <a:r>
              <a:rPr lang="en-US" altLang="ko-KR" sz="2200">
                <a:latin typeface="나눔고딕 ExtraBold"/>
                <a:ea typeface="나눔고딕 ExtraBold"/>
              </a:rPr>
              <a:t>DJ</a:t>
            </a:r>
            <a:endParaRPr lang="en-US" altLang="ko-KR" sz="2200">
              <a:latin typeface="나눔고딕 ExtraBold"/>
              <a:ea typeface="나눔고딕 ExtraBold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530723" y="3231091"/>
            <a:ext cx="1555751" cy="476249"/>
          </a:xfrm>
          <a:prstGeom prst="rect">
            <a:avLst/>
          </a:prstGeom>
          <a:solidFill>
            <a:srgbClr val="264ca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200">
                <a:latin typeface="나눔고딕 ExtraBold"/>
                <a:ea typeface="나눔고딕 ExtraBold"/>
              </a:rPr>
              <a:t>수박</a:t>
            </a:r>
            <a:r>
              <a:rPr lang="en-US" altLang="ko-KR" sz="2200">
                <a:latin typeface="나눔고딕 ExtraBold"/>
                <a:ea typeface="나눔고딕 ExtraBold"/>
              </a:rPr>
              <a:t>TV</a:t>
            </a:r>
            <a:endParaRPr lang="en-US" altLang="ko-KR" sz="2200">
              <a:latin typeface="나눔고딕 ExtraBold"/>
              <a:ea typeface="나눔고딕 ExtraBold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321423" y="3231091"/>
            <a:ext cx="1555751" cy="476249"/>
          </a:xfrm>
          <a:prstGeom prst="rect">
            <a:avLst/>
          </a:prstGeom>
          <a:solidFill>
            <a:srgbClr val="264ca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200">
                <a:latin typeface="나눔고딕 ExtraBold"/>
                <a:ea typeface="나눔고딕 ExtraBold"/>
              </a:rPr>
              <a:t>수박매거진</a:t>
            </a:r>
            <a:endParaRPr lang="ko-KR" altLang="en-US" sz="2200">
              <a:latin typeface="나눔고딕 ExtraBold"/>
              <a:ea typeface="나눔고딕 ExtraBold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112123" y="3231091"/>
            <a:ext cx="1555751" cy="476249"/>
          </a:xfrm>
          <a:prstGeom prst="rect">
            <a:avLst/>
          </a:prstGeom>
          <a:solidFill>
            <a:srgbClr val="264ca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200">
                <a:latin typeface="나눔고딕 ExtraBold"/>
                <a:ea typeface="나눔고딕 ExtraBold"/>
              </a:rPr>
              <a:t>공지사항</a:t>
            </a:r>
            <a:endParaRPr lang="ko-KR" altLang="en-US" sz="2200">
              <a:latin typeface="나눔고딕 ExtraBold"/>
              <a:ea typeface="나눔고딕 ExtraBold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71524" y="1411189"/>
            <a:ext cx="1312334" cy="401734"/>
          </a:xfrm>
          <a:prstGeom prst="rect">
            <a:avLst/>
          </a:prstGeom>
          <a:solidFill>
            <a:srgbClr val="264ca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>
                <a:latin typeface="나눔고딕 ExtraBold"/>
                <a:ea typeface="나눔고딕 ExtraBold"/>
              </a:rPr>
              <a:t>1</a:t>
            </a:r>
            <a:r>
              <a:rPr lang="ko-KR" altLang="en-US" sz="1600">
                <a:latin typeface="나눔고딕 ExtraBold"/>
                <a:ea typeface="나눔고딕 ExtraBold"/>
              </a:rPr>
              <a:t> </a:t>
            </a:r>
            <a:r>
              <a:rPr lang="en-US" altLang="ko-KR" sz="1600">
                <a:latin typeface="나눔고딕 ExtraBold"/>
                <a:ea typeface="나눔고딕 ExtraBold"/>
              </a:rPr>
              <a:t>Depth</a:t>
            </a:r>
            <a:endParaRPr lang="en-US" altLang="ko-KR" sz="1600">
              <a:latin typeface="나눔고딕 ExtraBold"/>
              <a:ea typeface="나눔고딕 ExtraBold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746064" y="2315633"/>
            <a:ext cx="1354667" cy="539750"/>
          </a:xfrm>
          <a:prstGeom prst="rect">
            <a:avLst/>
          </a:prstGeom>
          <a:solidFill>
            <a:srgbClr val="264ca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>
                <a:latin typeface="나눔고딕 ExtraBold"/>
                <a:ea typeface="나눔고딕 ExtraBold"/>
              </a:rPr>
              <a:t>회원가입</a:t>
            </a:r>
            <a:endParaRPr lang="ko-KR" altLang="en-US" sz="1600">
              <a:latin typeface="나눔고딕 ExtraBold"/>
              <a:ea typeface="나눔고딕 ExtraBold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229850" y="2305050"/>
            <a:ext cx="1354667" cy="539750"/>
          </a:xfrm>
          <a:prstGeom prst="rect">
            <a:avLst/>
          </a:prstGeom>
          <a:solidFill>
            <a:srgbClr val="264ca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>
                <a:latin typeface="나눔고딕 ExtraBold"/>
                <a:ea typeface="나눔고딕 ExtraBold"/>
              </a:rPr>
              <a:t>멤버십가입</a:t>
            </a:r>
            <a:endParaRPr lang="ko-KR" altLang="en-US" sz="1600">
              <a:latin typeface="나눔고딕 ExtraBold"/>
              <a:ea typeface="나눔고딕 ExtraBold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254872" y="2315633"/>
            <a:ext cx="1354667" cy="539750"/>
          </a:xfrm>
          <a:prstGeom prst="rect">
            <a:avLst/>
          </a:prstGeom>
          <a:solidFill>
            <a:srgbClr val="264ca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>
                <a:latin typeface="나눔고딕 ExtraBold"/>
                <a:ea typeface="나눔고딕 ExtraBold"/>
              </a:rPr>
              <a:t>로그인</a:t>
            </a:r>
            <a:endParaRPr lang="ko-KR" altLang="en-US" sz="1600">
              <a:latin typeface="나눔고딕 ExtraBold"/>
              <a:ea typeface="나눔고딕 ExtraBold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40856" y="4040716"/>
            <a:ext cx="1555751" cy="476249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  <a:latin typeface="나눔고딕 ExtraBold"/>
                <a:ea typeface="나눔고딕 ExtraBold"/>
              </a:rPr>
              <a:t>TOP100</a:t>
            </a:r>
            <a:endParaRPr lang="en-US" altLang="ko-KR">
              <a:solidFill>
                <a:schemeClr val="dk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741081" y="4040716"/>
            <a:ext cx="1555751" cy="476249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 ExtraBold"/>
                <a:ea typeface="나눔고딕 ExtraBold"/>
              </a:rPr>
              <a:t>투데이</a:t>
            </a:r>
            <a:endParaRPr lang="ko-KR" altLang="en-US">
              <a:solidFill>
                <a:schemeClr val="dk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530723" y="4040716"/>
            <a:ext cx="1555751" cy="476249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 ExtraBold"/>
                <a:ea typeface="나눔고딕 ExtraBold"/>
              </a:rPr>
              <a:t>뮤직비디오</a:t>
            </a:r>
            <a:endParaRPr lang="ko-KR" altLang="en-US">
              <a:solidFill>
                <a:schemeClr val="dk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321423" y="4040716"/>
            <a:ext cx="1555751" cy="476249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 ExtraBold"/>
                <a:ea typeface="나눔고딕 ExtraBold"/>
              </a:rPr>
              <a:t>오늘의매거진</a:t>
            </a:r>
            <a:endParaRPr lang="ko-KR" altLang="en-US">
              <a:solidFill>
                <a:schemeClr val="dk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12123" y="4040716"/>
            <a:ext cx="1555751" cy="476249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 ExtraBold"/>
                <a:ea typeface="나눔고딕 ExtraBold"/>
              </a:rPr>
              <a:t>공지사항</a:t>
            </a:r>
            <a:endParaRPr lang="ko-KR" altLang="en-US">
              <a:solidFill>
                <a:schemeClr val="dk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71524" y="2011264"/>
            <a:ext cx="1312334" cy="401734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>
                <a:solidFill>
                  <a:schemeClr val="dk1"/>
                </a:solidFill>
                <a:latin typeface="나눔고딕 ExtraBold"/>
                <a:ea typeface="나눔고딕 ExtraBold"/>
              </a:rPr>
              <a:t>2 Depth</a:t>
            </a:r>
            <a:endParaRPr lang="en-US" altLang="ko-KR" sz="1600">
              <a:solidFill>
                <a:schemeClr val="dk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741081" y="4665133"/>
            <a:ext cx="1555751" cy="476249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 ExtraBold"/>
                <a:ea typeface="나눔고딕 ExtraBold"/>
              </a:rPr>
              <a:t>테마장르</a:t>
            </a:r>
            <a:endParaRPr lang="ko-KR" altLang="en-US">
              <a:solidFill>
                <a:schemeClr val="dk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530723" y="4665133"/>
            <a:ext cx="1555751" cy="476249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 ExtraBold"/>
                <a:ea typeface="나눔고딕 ExtraBold"/>
              </a:rPr>
              <a:t>방송</a:t>
            </a:r>
            <a:endParaRPr lang="ko-KR" altLang="en-US">
              <a:solidFill>
                <a:schemeClr val="dk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321423" y="4665133"/>
            <a:ext cx="1555751" cy="476249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 ExtraBold"/>
                <a:ea typeface="나눔고딕 ExtraBold"/>
              </a:rPr>
              <a:t>완결매거진</a:t>
            </a:r>
            <a:endParaRPr lang="ko-KR" altLang="en-US">
              <a:solidFill>
                <a:schemeClr val="dk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112123" y="4665133"/>
            <a:ext cx="1555751" cy="476249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  <a:latin typeface="나눔고딕 ExtraBold"/>
                <a:ea typeface="나눔고딕 ExtraBold"/>
              </a:rPr>
              <a:t>QnA</a:t>
            </a:r>
            <a:endParaRPr lang="en-US" altLang="ko-KR">
              <a:solidFill>
                <a:schemeClr val="dk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901766" y="4665133"/>
            <a:ext cx="1555751" cy="476249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 ExtraBold"/>
                <a:ea typeface="나눔고딕 ExtraBold"/>
              </a:rPr>
              <a:t>마이페이지</a:t>
            </a:r>
            <a:endParaRPr lang="ko-KR" altLang="en-US">
              <a:solidFill>
                <a:schemeClr val="dk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40856" y="4679950"/>
            <a:ext cx="1555751" cy="476249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 ExtraBold"/>
                <a:ea typeface="나눔고딕 ExtraBold"/>
              </a:rPr>
              <a:t>최신음악</a:t>
            </a:r>
            <a:endParaRPr lang="ko-KR" altLang="en-US">
              <a:solidFill>
                <a:schemeClr val="dk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41081" y="5289550"/>
            <a:ext cx="1555751" cy="476249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 ExtraBold"/>
                <a:ea typeface="나눔고딕 ExtraBold"/>
              </a:rPr>
              <a:t>인기</a:t>
            </a:r>
            <a:endParaRPr lang="ko-KR" altLang="en-US">
              <a:solidFill>
                <a:schemeClr val="dk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40856" y="5304367"/>
            <a:ext cx="1555751" cy="476249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 ExtraBold"/>
                <a:ea typeface="나눔고딕 ExtraBold"/>
              </a:rPr>
              <a:t>장르음악</a:t>
            </a:r>
            <a:endParaRPr lang="ko-KR" altLang="en-US">
              <a:solidFill>
                <a:schemeClr val="dk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9911290" y="3231091"/>
            <a:ext cx="1555751" cy="476249"/>
          </a:xfrm>
          <a:prstGeom prst="rect">
            <a:avLst/>
          </a:prstGeom>
          <a:solidFill>
            <a:srgbClr val="264ca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200">
                <a:latin typeface="나눔고딕 ExtraBold"/>
                <a:ea typeface="나눔고딕 ExtraBold"/>
              </a:rPr>
              <a:t>마이페이지</a:t>
            </a:r>
            <a:endParaRPr lang="ko-KR" altLang="en-US" sz="2200">
              <a:latin typeface="나눔고딕 ExtraBold"/>
              <a:ea typeface="나눔고딕 ExtraBold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9911290" y="4040716"/>
            <a:ext cx="1555751" cy="476249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 ExtraBold"/>
                <a:ea typeface="나눔고딕 ExtraBold"/>
              </a:rPr>
              <a:t>정보수정</a:t>
            </a:r>
            <a:endParaRPr lang="ko-KR" altLang="en-US">
              <a:solidFill>
                <a:schemeClr val="dk1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5" name="직선 연결선 114"/>
          <p:cNvCxnSpPr>
            <a:stCxn id="72" idx="0"/>
          </p:cNvCxnSpPr>
          <p:nvPr/>
        </p:nvCxnSpPr>
        <p:spPr>
          <a:xfrm rot="16200000" flipV="1">
            <a:off x="1626103" y="3138462"/>
            <a:ext cx="18525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16200000">
            <a:off x="3425270" y="3138463"/>
            <a:ext cx="18525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16200000">
            <a:off x="5245604" y="3138463"/>
            <a:ext cx="18525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16200000">
            <a:off x="7034187" y="3138463"/>
            <a:ext cx="18525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16200000">
            <a:off x="8780436" y="3138463"/>
            <a:ext cx="18525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16200000">
            <a:off x="10611351" y="3138463"/>
            <a:ext cx="185256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1714500" y="3057525"/>
            <a:ext cx="8967387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71" idx="2"/>
          </p:cNvCxnSpPr>
          <p:nvPr/>
        </p:nvCxnSpPr>
        <p:spPr>
          <a:xfrm rot="16200000" flipH="1" flipV="1">
            <a:off x="5527568" y="2501033"/>
            <a:ext cx="1136859" cy="4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2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/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283029" y="203202"/>
            <a:ext cx="11647715" cy="6415313"/>
            <a:chOff x="283029" y="203202"/>
            <a:chExt cx="11647715" cy="6415313"/>
          </a:xfrm>
        </p:grpSpPr>
        <p:sp>
          <p:nvSpPr>
            <p:cNvPr id="22" name="직사각형 21"/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anchor="t"/>
            <a:lstStyle/>
            <a:p>
              <a:pPr marL="266700" lvl="0" latinLnBrk="0">
                <a:lnSpc>
                  <a:spcPct val="150000"/>
                </a:lnSpc>
                <a:defRPr/>
              </a:pPr>
              <a:r>
                <a:rPr lang="ko-KR" altLang="en-US" sz="2000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스토리보드</a:t>
              </a:r>
              <a:r>
                <a:rPr lang="en-US" altLang="ko-KR" sz="2000" i="1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 </a:t>
              </a:r>
              <a:endParaRPr lang="en-US" altLang="ko-KR" sz="2000" i="1" kern="0">
                <a:solidFill>
                  <a:srgbClr val="e7e6e6">
                    <a:lumMod val="25000"/>
                  </a:srgbClr>
                </a:solidFill>
                <a:latin typeface="나눔고딕 ExtraBold"/>
                <a:ea typeface="나눔고딕 ExtraBold"/>
              </a:endParaRPr>
            </a:p>
            <a:p>
              <a:pPr marL="266700" lvl="0" latinLnBrk="0">
                <a:defRPr/>
              </a:pPr>
              <a:r>
                <a:rPr lang="ko-KR" altLang="en-US" sz="700" kern="0">
                  <a:solidFill>
                    <a:srgbClr val="e7e6e6">
                      <a:lumMod val="75000"/>
                    </a:srgbClr>
                  </a:solidFill>
                  <a:latin typeface="나눔고딕 ExtraBold"/>
                  <a:ea typeface="나눔고딕 ExtraBold"/>
                </a:rPr>
                <a:t>    윤치연 김예솔 이헌지 최정기</a:t>
              </a:r>
              <a:endParaRPr lang="ko-KR" altLang="en-US" sz="700" kern="0">
                <a:solidFill>
                  <a:srgbClr val="e7e6e6">
                    <a:lumMod val="75000"/>
                  </a:srgb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1350328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/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8" name="사각형: 둥근 모서리 37"/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/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>
                <a:solidFill>
                  <a:prstClr val="white">
                    <a:lumMod val="65000"/>
                  </a:prst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0"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/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65" name="사각형: 둥근 모서리 64"/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4222907" y="351982"/>
            <a:ext cx="3536158" cy="7737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>
                <a:latin typeface="나눔고딕 ExtraBold"/>
                <a:ea typeface="나눔고딕 ExtraBold"/>
              </a:rPr>
              <a:t>SCREEN LIST</a:t>
            </a:r>
            <a:endParaRPr lang="en-US" altLang="ko-KR" sz="4500">
              <a:latin typeface="나눔고딕 ExtraBold"/>
              <a:ea typeface="나눔고딕 ExtraBold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71500" y="1381866"/>
          <a:ext cx="11134631" cy="45034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57947"/>
                <a:gridCol w="1381792"/>
                <a:gridCol w="905868"/>
                <a:gridCol w="1308548"/>
                <a:gridCol w="2476819"/>
                <a:gridCol w="3903657"/>
              </a:tblGrid>
              <a:tr h="395865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>
                          <a:latin typeface="나눔고딕 ExtraBold"/>
                          <a:ea typeface="나눔고딕 ExtraBold"/>
                        </a:rPr>
                        <a:t>대메뉴</a:t>
                      </a:r>
                      <a:endParaRPr lang="ko-KR" altLang="en-US" sz="14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6781c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>
                          <a:latin typeface="나눔고딕 ExtraBold"/>
                          <a:ea typeface="나눔고딕 ExtraBold"/>
                        </a:rPr>
                        <a:t>중메뉴</a:t>
                      </a:r>
                      <a:endParaRPr lang="ko-KR" altLang="en-US" sz="14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264ca6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>
                          <a:latin typeface="나눔고딕 ExtraBold"/>
                          <a:ea typeface="나눔고딕 ExtraBold"/>
                        </a:rPr>
                        <a:t>소메뉴</a:t>
                      </a:r>
                      <a:endParaRPr lang="ko-KR" altLang="en-US" sz="14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264ca6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Screen ID</a:t>
                      </a:r>
                      <a:endParaRPr lang="ko-KR" altLang="en-US" sz="14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264ca6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Page Title</a:t>
                      </a:r>
                      <a:endParaRPr lang="ko-KR" altLang="en-US" sz="14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264ca6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Description</a:t>
                      </a:r>
                      <a:endParaRPr lang="ko-KR" altLang="en-US" sz="14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264ca6">
                        <a:alpha val="70000"/>
                      </a:srgbClr>
                    </a:solidFill>
                  </a:tcPr>
                </a:tc>
              </a:tr>
              <a:tr h="197933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HOME</a:t>
                      </a:r>
                      <a:endParaRPr lang="ko-KR" altLang="en-US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UI-H-1011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HOME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메인 화면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</a:tr>
              <a:tr h="197933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로그인</a:t>
                      </a:r>
                      <a:endParaRPr lang="ko-KR" altLang="en-US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UI-L-1111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로그인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로그인 페이지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</a:tr>
              <a:tr h="395865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회원가입</a:t>
                      </a:r>
                      <a:endParaRPr lang="ko-KR" altLang="en-US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UI-L-1112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회원가입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회원가입 페이지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</a:tr>
              <a:tr h="395865">
                <a:tc rowSpan="3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수박차트</a:t>
                      </a:r>
                      <a:endParaRPr lang="ko-KR" altLang="en-US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TOP100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UI-S-1211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수박차트 </a:t>
                      </a: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&gt; TOP100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현재 인기 </a:t>
                      </a: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TOP100</a:t>
                      </a:r>
                      <a:r>
                        <a:rPr lang="en-US" altLang="ko-KR" sz="1200" baseline="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ko-KR" altLang="en-US" sz="1200" baseline="0">
                          <a:latin typeface="나눔고딕 ExtraBold"/>
                          <a:ea typeface="나눔고딕 ExtraBold"/>
                        </a:rPr>
                        <a:t>순위의 음악을 순위순으로 표시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</a:tr>
              <a:tr h="395865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최신음악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UI-S-1212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수박차트 </a:t>
                      </a: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&gt; </a:t>
                      </a: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최신음악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최신 등록된 음악을 순서대로 표시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</a:tr>
              <a:tr h="395865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장르음악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UI-S-1213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수박차트 </a:t>
                      </a: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&gt; </a:t>
                      </a: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장르음악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장르별 음악을 순서대로 표시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</a:tr>
              <a:tr h="395865">
                <a:tc rowSpan="2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수박매거진</a:t>
                      </a:r>
                      <a:endParaRPr lang="ko-KR" altLang="en-US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오늘의 매거진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UI-M-1311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수박매거진 </a:t>
                      </a: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&gt;</a:t>
                      </a:r>
                      <a:r>
                        <a:rPr lang="en-US" altLang="ko-KR" sz="1200" baseline="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ko-KR" altLang="en-US" sz="1200" baseline="0">
                          <a:latin typeface="나눔고딕 ExtraBold"/>
                          <a:ea typeface="나눔고딕 ExtraBold"/>
                        </a:rPr>
                        <a:t>오늘의 매거진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오늘의 인기있는 기사와 칼럼을 표시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</a:tr>
              <a:tr h="395865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완결매거진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UI-M-1312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수박매거진 </a:t>
                      </a: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&gt;</a:t>
                      </a:r>
                      <a:r>
                        <a:rPr lang="en-US" altLang="ko-KR" sz="1200" baseline="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ko-KR" altLang="en-US" sz="1200" baseline="0">
                          <a:latin typeface="나눔고딕 ExtraBold"/>
                          <a:ea typeface="나눔고딕 ExtraBold"/>
                        </a:rPr>
                        <a:t>완결매거진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완결된 내용 중 인기있는 기사와 칼럼을 표시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</a:tr>
              <a:tr h="395865">
                <a:tc rowSpan="3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수박</a:t>
                      </a: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DJ</a:t>
                      </a:r>
                      <a:endParaRPr lang="ko-KR" altLang="en-US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투데이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UI-D-1411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수박</a:t>
                      </a: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DJ</a:t>
                      </a:r>
                      <a:r>
                        <a:rPr lang="ko-KR" altLang="en-US" sz="1200" baseline="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en-US" altLang="ko-KR" sz="1200" baseline="0">
                          <a:latin typeface="나눔고딕 ExtraBold"/>
                          <a:ea typeface="나눔고딕 ExtraBold"/>
                        </a:rPr>
                        <a:t>&gt; </a:t>
                      </a:r>
                      <a:r>
                        <a:rPr lang="ko-KR" altLang="en-US" sz="1200" baseline="0">
                          <a:latin typeface="나눔고딕 ExtraBold"/>
                          <a:ea typeface="나눔고딕 ExtraBold"/>
                        </a:rPr>
                        <a:t>투데이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그날의 추천곡들을 사이트에서 추천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</a:tr>
              <a:tr h="395865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테마장르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UI-D-1412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수박</a:t>
                      </a: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DJ &gt; </a:t>
                      </a: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테마장르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테마별</a:t>
                      </a:r>
                      <a:r>
                        <a:rPr lang="ko-KR" altLang="en-US" sz="1200" baseline="0">
                          <a:latin typeface="나눔고딕 ExtraBold"/>
                          <a:ea typeface="나눔고딕 ExtraBold"/>
                        </a:rPr>
                        <a:t> 추천곡을 사이트에서 추천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</a:tr>
              <a:tr h="395865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인기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UI-D-1413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수박</a:t>
                      </a: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DJ &gt; </a:t>
                      </a: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인기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추천된 곡들 중 인기있는 곡들을 사이트에서 추천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05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/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283029" y="203202"/>
            <a:ext cx="11647715" cy="6415313"/>
            <a:chOff x="283029" y="203202"/>
            <a:chExt cx="11647715" cy="6415313"/>
          </a:xfrm>
        </p:grpSpPr>
        <p:sp>
          <p:nvSpPr>
            <p:cNvPr id="22" name="직사각형 21"/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anchor="t"/>
            <a:lstStyle/>
            <a:p>
              <a:pPr marL="266700" lvl="0" latinLnBrk="0">
                <a:lnSpc>
                  <a:spcPct val="150000"/>
                </a:lnSpc>
                <a:defRPr/>
              </a:pPr>
              <a:r>
                <a:rPr lang="ko-KR" altLang="en-US" sz="2000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스토리보드</a:t>
              </a:r>
              <a:r>
                <a:rPr lang="en-US" altLang="ko-KR" sz="2000" i="1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 </a:t>
              </a:r>
              <a:endParaRPr lang="en-US" altLang="ko-KR" sz="2000" i="1" kern="0">
                <a:solidFill>
                  <a:srgbClr val="e7e6e6">
                    <a:lumMod val="25000"/>
                  </a:srgbClr>
                </a:solidFill>
                <a:latin typeface="나눔고딕 ExtraBold"/>
                <a:ea typeface="나눔고딕 ExtraBold"/>
              </a:endParaRPr>
            </a:p>
            <a:p>
              <a:pPr marL="266700" lvl="0" latinLnBrk="0">
                <a:defRPr/>
              </a:pPr>
              <a:r>
                <a:rPr lang="ko-KR" altLang="en-US" sz="700" kern="0">
                  <a:solidFill>
                    <a:srgbClr val="e7e6e6">
                      <a:lumMod val="75000"/>
                    </a:srgbClr>
                  </a:solidFill>
                  <a:latin typeface="나눔고딕 ExtraBold"/>
                  <a:ea typeface="나눔고딕 ExtraBold"/>
                </a:rPr>
                <a:t>    윤치연 김예솔 이헌지 최정기</a:t>
              </a:r>
              <a:endParaRPr lang="ko-KR" altLang="en-US" sz="700" kern="0">
                <a:solidFill>
                  <a:srgbClr val="e7e6e6">
                    <a:lumMod val="75000"/>
                  </a:srgb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1350328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/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8" name="사각형: 둥근 모서리 37"/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/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>
                <a:solidFill>
                  <a:prstClr val="white">
                    <a:lumMod val="65000"/>
                  </a:prst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0"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/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65" name="사각형: 둥근 모서리 64"/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4222907" y="351982"/>
            <a:ext cx="3536158" cy="7737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>
                <a:latin typeface="나눔고딕 ExtraBold"/>
                <a:ea typeface="나눔고딕 ExtraBold"/>
              </a:rPr>
              <a:t>SCREEN LIST</a:t>
            </a:r>
            <a:endParaRPr lang="en-US" altLang="ko-KR" sz="4500">
              <a:latin typeface="나눔고딕 ExtraBold"/>
              <a:ea typeface="나눔고딕 ExtraBold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71499" y="1286618"/>
          <a:ext cx="11071247" cy="228670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39702"/>
                <a:gridCol w="1284145"/>
                <a:gridCol w="1197231"/>
                <a:gridCol w="1174924"/>
                <a:gridCol w="3163646"/>
                <a:gridCol w="3211599"/>
              </a:tblGrid>
              <a:tr h="50488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>
                          <a:latin typeface="나눔고딕 ExtraBold"/>
                          <a:ea typeface="나눔고딕 ExtraBold"/>
                        </a:rPr>
                        <a:t>대메뉴</a:t>
                      </a:r>
                      <a:endParaRPr lang="ko-KR" altLang="en-US" sz="14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6781c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>
                          <a:latin typeface="나눔고딕 ExtraBold"/>
                          <a:ea typeface="나눔고딕 ExtraBold"/>
                        </a:rPr>
                        <a:t>중메뉴</a:t>
                      </a:r>
                      <a:endParaRPr lang="ko-KR" altLang="en-US" sz="14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264ca6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400">
                          <a:latin typeface="나눔고딕 ExtraBold"/>
                          <a:ea typeface="나눔고딕 ExtraBold"/>
                        </a:rPr>
                        <a:t>소메뉴</a:t>
                      </a:r>
                      <a:endParaRPr lang="ko-KR" altLang="en-US" sz="14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264ca6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Screen ID</a:t>
                      </a:r>
                      <a:endParaRPr lang="ko-KR" altLang="en-US" sz="14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264ca6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Page Title</a:t>
                      </a:r>
                      <a:endParaRPr lang="ko-KR" altLang="en-US" sz="14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264ca6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Description</a:t>
                      </a:r>
                      <a:endParaRPr lang="ko-KR" altLang="en-US" sz="14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264ca6">
                        <a:alpha val="70000"/>
                      </a:srgbClr>
                    </a:solidFill>
                  </a:tcPr>
                </a:tc>
              </a:tr>
              <a:tr h="349869">
                <a:tc rowSpan="2"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공지사항</a:t>
                      </a:r>
                      <a:endParaRPr lang="ko-KR" altLang="en-US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공지사항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UI-N-1511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공지사항 </a:t>
                      </a: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&gt; </a:t>
                      </a: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공지사항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관리자가 올린 공지사항을 확인할 수 있음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382344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QnA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UI-N-1512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공지사항 </a:t>
                      </a: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&gt; QnA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회원이 올린 문의</a:t>
                      </a:r>
                      <a:r>
                        <a:rPr lang="ko-KR" altLang="en-US" sz="1200" baseline="0">
                          <a:latin typeface="나눔고딕 ExtraBold"/>
                          <a:ea typeface="나눔고딕 ExtraBold"/>
                        </a:rPr>
                        <a:t> 조회 및 사이트의 응답 확인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349869">
                <a:tc rowSpan="2"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마이페이지</a:t>
                      </a:r>
                      <a:endParaRPr lang="ko-KR" altLang="en-US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정보수정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UI-M-1611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마이페이지 </a:t>
                      </a: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&gt; </a:t>
                      </a: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정보수정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가입 된 정보를 수정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349869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마이리스트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UI-M-1612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마이페이지 </a:t>
                      </a: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&gt; </a:t>
                      </a: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마이리스트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본인이 담은 노래 조회</a:t>
                      </a:r>
                      <a:endParaRPr lang="ko-KR" altLang="en-US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349869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멤버십 가입</a:t>
                      </a:r>
                      <a:endParaRPr lang="ko-KR" altLang="en-US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200">
                          <a:latin typeface="나눔고딕 ExtraBold"/>
                          <a:ea typeface="나눔고딕 ExtraBold"/>
                        </a:rPr>
                        <a:t>UI-P-1711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멤버십 가입</a:t>
                      </a:r>
                      <a:endParaRPr lang="en-US" altLang="ko-KR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200">
                          <a:latin typeface="나눔고딕 ExtraBold"/>
                          <a:ea typeface="나눔고딕 ExtraBold"/>
                        </a:rPr>
                        <a:t>이용 가능한 전체 멤버십을 조회 후 가입</a:t>
                      </a:r>
                      <a:endParaRPr lang="ko-KR" altLang="en-US" sz="12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775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/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283029" y="203202"/>
            <a:ext cx="11647715" cy="6415313"/>
            <a:chOff x="283029" y="203202"/>
            <a:chExt cx="11647715" cy="6415313"/>
          </a:xfrm>
        </p:grpSpPr>
        <p:sp>
          <p:nvSpPr>
            <p:cNvPr id="22" name="직사각형 21"/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anchor="t"/>
            <a:lstStyle/>
            <a:p>
              <a:pPr marL="266700" lvl="0" latinLnBrk="0">
                <a:lnSpc>
                  <a:spcPct val="150000"/>
                </a:lnSpc>
                <a:defRPr/>
              </a:pPr>
              <a:r>
                <a:rPr lang="ko-KR" altLang="en-US" sz="2000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스토리보드</a:t>
              </a:r>
              <a:r>
                <a:rPr lang="en-US" altLang="ko-KR" sz="2000" i="1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 </a:t>
              </a:r>
              <a:endParaRPr lang="en-US" altLang="ko-KR" sz="2000" i="1" kern="0">
                <a:solidFill>
                  <a:srgbClr val="e7e6e6">
                    <a:lumMod val="25000"/>
                  </a:srgbClr>
                </a:solidFill>
                <a:latin typeface="나눔고딕 ExtraBold"/>
                <a:ea typeface="나눔고딕 ExtraBold"/>
              </a:endParaRPr>
            </a:p>
            <a:p>
              <a:pPr marL="266700" lvl="0" latinLnBrk="0">
                <a:defRPr/>
              </a:pPr>
              <a:r>
                <a:rPr lang="ko-KR" altLang="en-US" sz="700" kern="0">
                  <a:solidFill>
                    <a:srgbClr val="e7e6e6">
                      <a:lumMod val="75000"/>
                    </a:srgbClr>
                  </a:solidFill>
                  <a:latin typeface="나눔고딕 ExtraBold"/>
                  <a:ea typeface="나눔고딕 ExtraBold"/>
                </a:rPr>
                <a:t>    윤치연 김예솔 이헌지 최정기</a:t>
              </a:r>
              <a:endParaRPr lang="ko-KR" altLang="en-US" sz="700" kern="0">
                <a:solidFill>
                  <a:srgbClr val="e7e6e6">
                    <a:lumMod val="75000"/>
                  </a:srgb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1350328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/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8" name="사각형: 둥근 모서리 37"/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/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>
                <a:solidFill>
                  <a:prstClr val="white">
                    <a:lumMod val="65000"/>
                  </a:prst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0"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/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65" name="사각형: 둥근 모서리 64"/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4652010" y="364679"/>
            <a:ext cx="2687955" cy="776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PROCESS</a:t>
            </a:r>
            <a:endParaRPr kumimoji="0" lang="en-US" altLang="ko-KR" sz="45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418166" y="2894540"/>
            <a:ext cx="1512189" cy="396049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  <a:latin typeface="나눔고딕 ExtraBold"/>
                <a:ea typeface="나눔고딕 ExtraBold"/>
              </a:rPr>
              <a:t>사용자</a:t>
            </a:r>
            <a:endParaRPr lang="ko-KR" altLang="en-US">
              <a:solidFill>
                <a:schemeClr val="dk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83566" y="1311273"/>
            <a:ext cx="1512189" cy="396049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공지사항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983566" y="1903939"/>
            <a:ext cx="1512189" cy="396049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음악검색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994149" y="3714748"/>
            <a:ext cx="1512189" cy="396049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멤버십가입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994149" y="4546599"/>
            <a:ext cx="1512189" cy="396049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매거진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994149" y="5411256"/>
            <a:ext cx="1512189" cy="396049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마이페이지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994149" y="5990166"/>
            <a:ext cx="1512189" cy="396049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QnA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398238" y="1183214"/>
            <a:ext cx="1512189" cy="648081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공지사항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조회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366488" y="5992283"/>
            <a:ext cx="1512189" cy="396049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로그인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994149" y="2565917"/>
            <a:ext cx="1512189" cy="648081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키워드별 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음악조회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8668015" y="3714748"/>
            <a:ext cx="1512189" cy="396049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결제창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377072" y="4314823"/>
            <a:ext cx="1512189" cy="396049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오늘의매거진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6377072" y="4780489"/>
            <a:ext cx="1512189" cy="396049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완결매거진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6377072" y="3158890"/>
            <a:ext cx="1512189" cy="396049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TOP100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6377072" y="2690048"/>
            <a:ext cx="1512189" cy="396049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장르음악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6377072" y="2227557"/>
            <a:ext cx="1512189" cy="396049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최신음악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8930217" y="3158890"/>
            <a:ext cx="1512189" cy="396049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마이리스트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8930216" y="2690048"/>
            <a:ext cx="1512189" cy="396049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좋아요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8930216" y="2227557"/>
            <a:ext cx="1512189" cy="396049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재생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46" name="꺾인 연결선 145"/>
          <p:cNvCxnSpPr>
            <a:stCxn id="70" idx="3"/>
            <a:endCxn id="79" idx="1"/>
          </p:cNvCxnSpPr>
          <p:nvPr/>
        </p:nvCxnSpPr>
        <p:spPr>
          <a:xfrm flipV="1">
            <a:off x="2930355" y="2889957"/>
            <a:ext cx="1063794" cy="202607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70" idx="3"/>
            <a:endCxn id="72" idx="1"/>
          </p:cNvCxnSpPr>
          <p:nvPr/>
        </p:nvCxnSpPr>
        <p:spPr>
          <a:xfrm flipV="1">
            <a:off x="2930355" y="2101963"/>
            <a:ext cx="1053211" cy="990601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70" idx="3"/>
            <a:endCxn id="71" idx="1"/>
          </p:cNvCxnSpPr>
          <p:nvPr/>
        </p:nvCxnSpPr>
        <p:spPr>
          <a:xfrm flipV="1">
            <a:off x="2930355" y="1509297"/>
            <a:ext cx="1053211" cy="1583267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148"/>
          <p:cNvCxnSpPr>
            <a:stCxn id="70" idx="3"/>
            <a:endCxn id="73" idx="1"/>
          </p:cNvCxnSpPr>
          <p:nvPr/>
        </p:nvCxnSpPr>
        <p:spPr>
          <a:xfrm>
            <a:off x="2930355" y="3092564"/>
            <a:ext cx="1063794" cy="820208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149"/>
          <p:cNvCxnSpPr>
            <a:stCxn id="70" idx="3"/>
            <a:endCxn id="74" idx="1"/>
          </p:cNvCxnSpPr>
          <p:nvPr/>
        </p:nvCxnSpPr>
        <p:spPr>
          <a:xfrm>
            <a:off x="2930355" y="3092564"/>
            <a:ext cx="1063794" cy="1652059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50"/>
          <p:cNvCxnSpPr>
            <a:stCxn id="70" idx="3"/>
            <a:endCxn id="75" idx="1"/>
          </p:cNvCxnSpPr>
          <p:nvPr/>
        </p:nvCxnSpPr>
        <p:spPr>
          <a:xfrm>
            <a:off x="2930355" y="3092564"/>
            <a:ext cx="1063794" cy="2516716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 151"/>
          <p:cNvCxnSpPr>
            <a:stCxn id="70" idx="3"/>
            <a:endCxn id="76" idx="1"/>
          </p:cNvCxnSpPr>
          <p:nvPr/>
        </p:nvCxnSpPr>
        <p:spPr>
          <a:xfrm>
            <a:off x="2930355" y="3092564"/>
            <a:ext cx="1063794" cy="3095626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꺾인 연결선 153"/>
          <p:cNvCxnSpPr>
            <a:stCxn id="71" idx="3"/>
            <a:endCxn id="77" idx="1"/>
          </p:cNvCxnSpPr>
          <p:nvPr/>
        </p:nvCxnSpPr>
        <p:spPr>
          <a:xfrm flipV="1">
            <a:off x="5495755" y="1507254"/>
            <a:ext cx="902483" cy="2043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79" idx="3"/>
            <a:endCxn id="127" idx="1"/>
          </p:cNvCxnSpPr>
          <p:nvPr/>
        </p:nvCxnSpPr>
        <p:spPr>
          <a:xfrm flipV="1">
            <a:off x="5506338" y="2425581"/>
            <a:ext cx="870734" cy="464376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>
            <a:stCxn id="79" idx="3"/>
            <a:endCxn id="126" idx="1"/>
          </p:cNvCxnSpPr>
          <p:nvPr/>
        </p:nvCxnSpPr>
        <p:spPr>
          <a:xfrm flipV="1">
            <a:off x="5506338" y="2888072"/>
            <a:ext cx="870734" cy="1885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79" idx="3"/>
            <a:endCxn id="125" idx="1"/>
          </p:cNvCxnSpPr>
          <p:nvPr/>
        </p:nvCxnSpPr>
        <p:spPr>
          <a:xfrm>
            <a:off x="5506338" y="2889957"/>
            <a:ext cx="870734" cy="466957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모서리가 둥근 직사각형 159"/>
          <p:cNvSpPr/>
          <p:nvPr/>
        </p:nvSpPr>
        <p:spPr>
          <a:xfrm>
            <a:off x="6396566" y="3714748"/>
            <a:ext cx="1512189" cy="396049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멤버십가입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61" name="직선 연결선 160"/>
          <p:cNvCxnSpPr>
            <a:stCxn id="73" idx="3"/>
            <a:endCxn id="160" idx="1"/>
          </p:cNvCxnSpPr>
          <p:nvPr/>
        </p:nvCxnSpPr>
        <p:spPr>
          <a:xfrm>
            <a:off x="5506338" y="3912772"/>
            <a:ext cx="890228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74" idx="3"/>
            <a:endCxn id="90" idx="1"/>
          </p:cNvCxnSpPr>
          <p:nvPr/>
        </p:nvCxnSpPr>
        <p:spPr>
          <a:xfrm flipV="1">
            <a:off x="5506338" y="4512847"/>
            <a:ext cx="870734" cy="231776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74" idx="3"/>
            <a:endCxn id="91" idx="1"/>
          </p:cNvCxnSpPr>
          <p:nvPr/>
        </p:nvCxnSpPr>
        <p:spPr>
          <a:xfrm>
            <a:off x="5506338" y="4744623"/>
            <a:ext cx="870734" cy="233890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76" idx="3"/>
            <a:endCxn id="78" idx="1"/>
          </p:cNvCxnSpPr>
          <p:nvPr/>
        </p:nvCxnSpPr>
        <p:spPr>
          <a:xfrm>
            <a:off x="5506338" y="6188190"/>
            <a:ext cx="860150" cy="2117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모서리가 둥근 직사각형 165"/>
          <p:cNvSpPr/>
          <p:nvPr/>
        </p:nvSpPr>
        <p:spPr>
          <a:xfrm>
            <a:off x="6375400" y="5411256"/>
            <a:ext cx="1512189" cy="396049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마이페이지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67" name="꺾인 연결선 166"/>
          <p:cNvCxnSpPr>
            <a:stCxn id="75" idx="3"/>
            <a:endCxn id="166" idx="1"/>
          </p:cNvCxnSpPr>
          <p:nvPr/>
        </p:nvCxnSpPr>
        <p:spPr>
          <a:xfrm>
            <a:off x="5506338" y="5609280"/>
            <a:ext cx="869062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꺾인 연결선 169"/>
          <p:cNvCxnSpPr>
            <a:endCxn id="138" idx="1"/>
          </p:cNvCxnSpPr>
          <p:nvPr/>
        </p:nvCxnSpPr>
        <p:spPr>
          <a:xfrm>
            <a:off x="8259678" y="2888072"/>
            <a:ext cx="670538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꺾인 연결선 171"/>
          <p:cNvCxnSpPr>
            <a:stCxn id="160" idx="3"/>
            <a:endCxn id="89" idx="1"/>
          </p:cNvCxnSpPr>
          <p:nvPr/>
        </p:nvCxnSpPr>
        <p:spPr>
          <a:xfrm>
            <a:off x="7908755" y="3912772"/>
            <a:ext cx="759260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모서리가 둥근 직사각형 197"/>
          <p:cNvSpPr/>
          <p:nvPr/>
        </p:nvSpPr>
        <p:spPr>
          <a:xfrm>
            <a:off x="8663071" y="5992283"/>
            <a:ext cx="1512189" cy="396049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내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QnA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 확인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99" name="꺾인 연결선 198"/>
          <p:cNvCxnSpPr>
            <a:stCxn id="78" idx="3"/>
            <a:endCxn id="198" idx="1"/>
          </p:cNvCxnSpPr>
          <p:nvPr/>
        </p:nvCxnSpPr>
        <p:spPr>
          <a:xfrm>
            <a:off x="7878677" y="6190307"/>
            <a:ext cx="784394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꺾인 연결선 199"/>
          <p:cNvCxnSpPr>
            <a:endCxn id="137" idx="1"/>
          </p:cNvCxnSpPr>
          <p:nvPr/>
        </p:nvCxnSpPr>
        <p:spPr>
          <a:xfrm>
            <a:off x="8259678" y="2888072"/>
            <a:ext cx="670540" cy="468842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꺾인 연결선 200"/>
          <p:cNvCxnSpPr>
            <a:endCxn id="139" idx="1"/>
          </p:cNvCxnSpPr>
          <p:nvPr/>
        </p:nvCxnSpPr>
        <p:spPr>
          <a:xfrm flipV="1">
            <a:off x="8259678" y="2425581"/>
            <a:ext cx="670538" cy="462491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이등변 삼각형 201"/>
          <p:cNvSpPr/>
          <p:nvPr/>
        </p:nvSpPr>
        <p:spPr>
          <a:xfrm rot="5400000">
            <a:off x="3835399" y="1447798"/>
            <a:ext cx="137584" cy="137583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203" name="이등변 삼각형 202"/>
          <p:cNvSpPr/>
          <p:nvPr/>
        </p:nvSpPr>
        <p:spPr>
          <a:xfrm rot="5400000">
            <a:off x="3862916" y="2037290"/>
            <a:ext cx="137584" cy="137583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04" name="이등변 삼각형 203"/>
          <p:cNvSpPr/>
          <p:nvPr/>
        </p:nvSpPr>
        <p:spPr>
          <a:xfrm rot="5400000">
            <a:off x="3850216" y="2817282"/>
            <a:ext cx="137584" cy="137583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05" name="이등변 삼각형 204"/>
          <p:cNvSpPr/>
          <p:nvPr/>
        </p:nvSpPr>
        <p:spPr>
          <a:xfrm rot="5400000">
            <a:off x="3865033" y="3859740"/>
            <a:ext cx="137584" cy="137583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06" name="이등변 삼각형 205"/>
          <p:cNvSpPr/>
          <p:nvPr/>
        </p:nvSpPr>
        <p:spPr>
          <a:xfrm rot="5400000">
            <a:off x="3843866" y="4684182"/>
            <a:ext cx="137584" cy="137583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07" name="이등변 삼각형 206"/>
          <p:cNvSpPr/>
          <p:nvPr/>
        </p:nvSpPr>
        <p:spPr>
          <a:xfrm rot="5400000">
            <a:off x="3845982" y="5543549"/>
            <a:ext cx="137584" cy="137583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08" name="이등변 삼각형 207"/>
          <p:cNvSpPr/>
          <p:nvPr/>
        </p:nvSpPr>
        <p:spPr>
          <a:xfrm rot="5400000">
            <a:off x="3844924" y="6121399"/>
            <a:ext cx="137584" cy="137583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09" name="이등변 삼각형 208"/>
          <p:cNvSpPr/>
          <p:nvPr/>
        </p:nvSpPr>
        <p:spPr>
          <a:xfrm rot="5400000">
            <a:off x="6230408" y="6117166"/>
            <a:ext cx="137584" cy="137583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10" name="이등변 삼각형 209"/>
          <p:cNvSpPr/>
          <p:nvPr/>
        </p:nvSpPr>
        <p:spPr>
          <a:xfrm rot="5400000">
            <a:off x="6255807" y="5539317"/>
            <a:ext cx="137584" cy="137583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11" name="이등변 삼각형 210"/>
          <p:cNvSpPr/>
          <p:nvPr/>
        </p:nvSpPr>
        <p:spPr>
          <a:xfrm rot="5400000">
            <a:off x="6260041" y="4929717"/>
            <a:ext cx="137584" cy="137583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12" name="이등변 삼각형 211"/>
          <p:cNvSpPr/>
          <p:nvPr/>
        </p:nvSpPr>
        <p:spPr>
          <a:xfrm rot="5400000">
            <a:off x="6253691" y="4447116"/>
            <a:ext cx="137584" cy="137583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13" name="이등변 삼각형 212"/>
          <p:cNvSpPr/>
          <p:nvPr/>
        </p:nvSpPr>
        <p:spPr>
          <a:xfrm rot="5400000">
            <a:off x="6256866" y="3848100"/>
            <a:ext cx="137584" cy="137583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14" name="이등변 삼각형 213"/>
          <p:cNvSpPr/>
          <p:nvPr/>
        </p:nvSpPr>
        <p:spPr>
          <a:xfrm rot="5400000">
            <a:off x="6239932" y="3291416"/>
            <a:ext cx="137584" cy="137583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15" name="이등변 삼각형 214"/>
          <p:cNvSpPr/>
          <p:nvPr/>
        </p:nvSpPr>
        <p:spPr>
          <a:xfrm rot="5400000">
            <a:off x="6254749" y="2819400"/>
            <a:ext cx="137584" cy="137583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16" name="이등변 삼각형 215"/>
          <p:cNvSpPr/>
          <p:nvPr/>
        </p:nvSpPr>
        <p:spPr>
          <a:xfrm rot="5400000">
            <a:off x="6248399" y="2359025"/>
            <a:ext cx="137584" cy="137583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17" name="이등변 삼각형 216"/>
          <p:cNvSpPr/>
          <p:nvPr/>
        </p:nvSpPr>
        <p:spPr>
          <a:xfrm rot="5400000">
            <a:off x="6266391" y="1429808"/>
            <a:ext cx="137584" cy="137583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18" name="이등변 삼각형 217"/>
          <p:cNvSpPr/>
          <p:nvPr/>
        </p:nvSpPr>
        <p:spPr>
          <a:xfrm rot="5400000">
            <a:off x="8529108" y="6110817"/>
            <a:ext cx="137584" cy="137583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19" name="이등변 삼각형 218"/>
          <p:cNvSpPr/>
          <p:nvPr/>
        </p:nvSpPr>
        <p:spPr>
          <a:xfrm rot="5400000">
            <a:off x="8536517" y="3839633"/>
            <a:ext cx="137584" cy="137583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22" name="꺾인 연결선 221"/>
          <p:cNvCxnSpPr>
            <a:stCxn id="127" idx="3"/>
          </p:cNvCxnSpPr>
          <p:nvPr/>
        </p:nvCxnSpPr>
        <p:spPr>
          <a:xfrm>
            <a:off x="7889261" y="2425581"/>
            <a:ext cx="763228" cy="462491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꺾인 연결선 222"/>
          <p:cNvCxnSpPr>
            <a:stCxn id="125" idx="3"/>
          </p:cNvCxnSpPr>
          <p:nvPr/>
        </p:nvCxnSpPr>
        <p:spPr>
          <a:xfrm flipV="1">
            <a:off x="7889261" y="2888072"/>
            <a:ext cx="763228" cy="468842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이등변 삼각형 224"/>
          <p:cNvSpPr/>
          <p:nvPr/>
        </p:nvSpPr>
        <p:spPr>
          <a:xfrm rot="5400000">
            <a:off x="8800042" y="3276600"/>
            <a:ext cx="137584" cy="137583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26" name="이등변 삼각형 225"/>
          <p:cNvSpPr/>
          <p:nvPr/>
        </p:nvSpPr>
        <p:spPr>
          <a:xfrm rot="5400000">
            <a:off x="8815917" y="2804583"/>
            <a:ext cx="137584" cy="137583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27" name="이등변 삼각형 226"/>
          <p:cNvSpPr/>
          <p:nvPr/>
        </p:nvSpPr>
        <p:spPr>
          <a:xfrm rot="5400000">
            <a:off x="8797924" y="2355850"/>
            <a:ext cx="137584" cy="137583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67613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/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283029" y="203202"/>
            <a:ext cx="11647715" cy="6415313"/>
            <a:chOff x="283029" y="203202"/>
            <a:chExt cx="11647715" cy="6415313"/>
          </a:xfrm>
        </p:grpSpPr>
        <p:sp>
          <p:nvSpPr>
            <p:cNvPr id="22" name="직사각형 21"/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anchor="t"/>
            <a:lstStyle/>
            <a:p>
              <a:pPr marL="266700" lvl="0" latinLnBrk="0">
                <a:lnSpc>
                  <a:spcPct val="150000"/>
                </a:lnSpc>
                <a:defRPr/>
              </a:pPr>
              <a:endParaRPr lang="ko-KR" altLang="en-US" sz="700" kern="0">
                <a:solidFill>
                  <a:srgbClr val="e7e6e6">
                    <a:lumMod val="75000"/>
                  </a:srgb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1350328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/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8" name="사각형: 둥근 모서리 37"/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/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>
                <a:solidFill>
                  <a:prstClr val="white">
                    <a:lumMod val="65000"/>
                  </a:prst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0"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/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65" name="사각형: 둥근 모서리 64"/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</p:grpSp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5258" y="579550"/>
            <a:ext cx="3795088" cy="592887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43416" y="224251"/>
            <a:ext cx="2156433" cy="821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000000"/>
                </a:solidFill>
                <a:latin typeface="나눔고딕 ExtraBold"/>
                <a:ea typeface="나눔고딕 ExtraBold"/>
              </a:rPr>
              <a:t>Flow Chart 1</a:t>
            </a:r>
            <a:endParaRPr lang="en-US" altLang="ko-KR" sz="2400">
              <a:solidFill>
                <a:srgbClr val="000000"/>
              </a:solidFill>
              <a:latin typeface="나눔고딕 ExtraBold"/>
              <a:ea typeface="나눔고딕 ExtraBold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000000"/>
                </a:solidFill>
                <a:latin typeface="나눔고딕 ExtraBold"/>
                <a:ea typeface="나눔고딕 ExtraBold"/>
              </a:rPr>
              <a:t>: </a:t>
            </a:r>
            <a:r>
              <a:rPr lang="ko-KR" altLang="en-US" sz="2400">
                <a:solidFill>
                  <a:srgbClr val="000000"/>
                </a:solidFill>
                <a:latin typeface="나눔고딕 ExtraBold"/>
                <a:ea typeface="나눔고딕 ExtraBold"/>
              </a:rPr>
              <a:t>회원가입</a:t>
            </a:r>
            <a:endParaRPr lang="ko-KR" altLang="en-US" sz="240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45456" y="2440984"/>
            <a:ext cx="1722517" cy="1186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FLOW CHART 2</a:t>
            </a:r>
            <a:endParaRPr kumimoji="0" lang="en-US" altLang="ko-KR" sz="24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000000"/>
                </a:solidFill>
                <a:latin typeface="나눔고딕 ExtraBold"/>
                <a:ea typeface="나눔고딕 ExtraBold"/>
              </a:rPr>
              <a:t>:</a:t>
            </a:r>
            <a:r>
              <a:rPr lang="ko-KR" altLang="en-US" sz="2400">
                <a:solidFill>
                  <a:srgbClr val="000000"/>
                </a:solidFill>
                <a:latin typeface="나눔고딕 ExtraBold"/>
                <a:ea typeface="나눔고딕 ExtraBold"/>
              </a:rPr>
              <a:t> 음악검색</a:t>
            </a:r>
            <a:endParaRPr kumimoji="0" lang="en-US" altLang="ko-KR" sz="24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09262" y="346710"/>
            <a:ext cx="6126479" cy="6164580"/>
          </a:xfrm>
          <a:prstGeom prst="rect">
            <a:avLst/>
          </a:prstGeom>
        </p:spPr>
      </p:pic>
      <p:sp>
        <p:nvSpPr>
          <p:cNvPr id="69" name="TextBox 19"/>
          <p:cNvSpPr txBox="1"/>
          <p:nvPr/>
        </p:nvSpPr>
        <p:spPr>
          <a:xfrm>
            <a:off x="5717116" y="210492"/>
            <a:ext cx="2188183" cy="81630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>
                <a:solidFill>
                  <a:srgbClr val="000000"/>
                </a:solidFill>
                <a:latin typeface="나눔고딕 ExtraBold"/>
                <a:ea typeface="나눔고딕 ExtraBold"/>
              </a:rPr>
              <a:t>Flow Chart 2</a:t>
            </a:r>
            <a:endParaRPr lang="en-US" altLang="ko-KR" sz="2400">
              <a:solidFill>
                <a:srgbClr val="000000"/>
              </a:solidFill>
              <a:latin typeface="나눔고딕 ExtraBold"/>
              <a:ea typeface="나눔고딕 ExtraBold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ExtraBold"/>
                <a:ea typeface="나눔고딕 ExtraBold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ExtraBold"/>
                <a:ea typeface="나눔고딕 ExtraBold"/>
              </a:rPr>
              <a:t>음악재생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52567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/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283029" y="203202"/>
            <a:ext cx="11647715" cy="6415313"/>
            <a:chOff x="283029" y="203202"/>
            <a:chExt cx="11647715" cy="6415313"/>
          </a:xfrm>
        </p:grpSpPr>
        <p:sp>
          <p:nvSpPr>
            <p:cNvPr id="22" name="직사각형 21"/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anchor="t"/>
            <a:lstStyle/>
            <a:p>
              <a:pPr marL="266700" lvl="0" latinLnBrk="0">
                <a:lnSpc>
                  <a:spcPct val="150000"/>
                </a:lnSpc>
                <a:defRPr/>
              </a:pPr>
              <a:r>
                <a:rPr lang="ko-KR" altLang="en-US" sz="2000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스토리보드</a:t>
              </a:r>
              <a:r>
                <a:rPr lang="en-US" altLang="ko-KR" sz="2000" i="1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 </a:t>
              </a:r>
              <a:endParaRPr lang="en-US" altLang="ko-KR" sz="2000" i="1" kern="0">
                <a:solidFill>
                  <a:srgbClr val="e7e6e6">
                    <a:lumMod val="25000"/>
                  </a:srgbClr>
                </a:solidFill>
                <a:latin typeface="나눔고딕 ExtraBold"/>
                <a:ea typeface="나눔고딕 ExtraBold"/>
              </a:endParaRPr>
            </a:p>
            <a:p>
              <a:pPr marL="266700" lvl="0" latinLnBrk="0">
                <a:defRPr/>
              </a:pPr>
              <a:r>
                <a:rPr lang="ko-KR" altLang="en-US" sz="700" kern="0">
                  <a:solidFill>
                    <a:srgbClr val="e7e6e6">
                      <a:lumMod val="75000"/>
                    </a:srgbClr>
                  </a:solidFill>
                  <a:latin typeface="나눔고딕 ExtraBold"/>
                  <a:ea typeface="나눔고딕 ExtraBold"/>
                </a:rPr>
                <a:t>    윤치연 김예솔 이헌지 최정기</a:t>
              </a:r>
              <a:endParaRPr lang="ko-KR" altLang="en-US" sz="700" kern="0">
                <a:solidFill>
                  <a:srgbClr val="e7e6e6">
                    <a:lumMod val="75000"/>
                  </a:srgb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1350328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/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8" name="사각형: 둥근 모서리 37"/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/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>
                <a:solidFill>
                  <a:prstClr val="white">
                    <a:lumMod val="65000"/>
                  </a:prst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0"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/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65" name="사각형: 둥근 모서리 64"/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5437822" y="332759"/>
            <a:ext cx="1316354" cy="776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ERD</a:t>
            </a:r>
            <a:endParaRPr kumimoji="0" lang="en-US" altLang="ko-KR" sz="45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36389" y="1099880"/>
            <a:ext cx="8319221" cy="52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28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/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283029" y="203202"/>
            <a:ext cx="11647715" cy="6415313"/>
            <a:chOff x="283029" y="203202"/>
            <a:chExt cx="11647715" cy="6415313"/>
          </a:xfrm>
        </p:grpSpPr>
        <p:sp>
          <p:nvSpPr>
            <p:cNvPr id="22" name="직사각형 21"/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anchor="t"/>
            <a:lstStyle/>
            <a:p>
              <a:pPr marL="266700" lvl="0" latinLnBrk="0">
                <a:lnSpc>
                  <a:spcPct val="150000"/>
                </a:lnSpc>
                <a:defRPr/>
              </a:pPr>
              <a:r>
                <a:rPr lang="ko-KR" altLang="en-US" sz="2000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스토리보드</a:t>
              </a:r>
              <a:r>
                <a:rPr lang="en-US" altLang="ko-KR" sz="2000" i="1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 </a:t>
              </a:r>
              <a:endParaRPr lang="en-US" altLang="ko-KR" sz="2000" i="1" kern="0">
                <a:solidFill>
                  <a:srgbClr val="e7e6e6">
                    <a:lumMod val="25000"/>
                  </a:srgbClr>
                </a:solidFill>
                <a:latin typeface="나눔고딕 ExtraBold"/>
                <a:ea typeface="나눔고딕 ExtraBold"/>
              </a:endParaRPr>
            </a:p>
            <a:p>
              <a:pPr marL="266700" lvl="0" latinLnBrk="0">
                <a:defRPr/>
              </a:pPr>
              <a:r>
                <a:rPr lang="ko-KR" altLang="en-US" sz="700" kern="0">
                  <a:solidFill>
                    <a:srgbClr val="e7e6e6">
                      <a:lumMod val="75000"/>
                    </a:srgbClr>
                  </a:solidFill>
                  <a:latin typeface="나눔고딕 ExtraBold"/>
                  <a:ea typeface="나눔고딕 ExtraBold"/>
                </a:rPr>
                <a:t>    윤치연 김예솔 이헌지 최정기</a:t>
              </a:r>
              <a:endParaRPr lang="ko-KR" altLang="en-US" sz="700" kern="0">
                <a:solidFill>
                  <a:srgbClr val="e7e6e6">
                    <a:lumMod val="75000"/>
                  </a:srgb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1350328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/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8" name="사각형: 둥근 모서리 37"/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/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>
                <a:solidFill>
                  <a:prstClr val="white">
                    <a:lumMod val="65000"/>
                  </a:prst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0"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/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65" name="사각형: 둥근 모서리 64"/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4137660" y="332759"/>
            <a:ext cx="3945255" cy="776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Class Diagram</a:t>
            </a:r>
            <a:endParaRPr kumimoji="0" lang="en-US" altLang="ko-KR" sz="45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3166" y="1011909"/>
            <a:ext cx="8050041" cy="540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35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/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283029" y="203202"/>
            <a:ext cx="11647715" cy="6415313"/>
            <a:chOff x="283029" y="203202"/>
            <a:chExt cx="11647715" cy="6415313"/>
          </a:xfrm>
        </p:grpSpPr>
        <p:sp>
          <p:nvSpPr>
            <p:cNvPr id="22" name="직사각형 21"/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anchor="t"/>
            <a:lstStyle/>
            <a:p>
              <a:pPr marL="266700" lvl="0" latinLnBrk="0">
                <a:lnSpc>
                  <a:spcPct val="150000"/>
                </a:lnSpc>
                <a:defRPr/>
              </a:pPr>
              <a:r>
                <a:rPr lang="ko-KR" altLang="en-US" sz="2000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스토리보드</a:t>
              </a:r>
              <a:r>
                <a:rPr lang="en-US" altLang="ko-KR" sz="2000" i="1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 </a:t>
              </a:r>
              <a:endParaRPr lang="en-US" altLang="ko-KR" sz="2000" i="1" kern="0">
                <a:solidFill>
                  <a:srgbClr val="e7e6e6">
                    <a:lumMod val="25000"/>
                  </a:srgbClr>
                </a:solidFill>
                <a:latin typeface="나눔고딕 ExtraBold"/>
                <a:ea typeface="나눔고딕 ExtraBold"/>
              </a:endParaRPr>
            </a:p>
            <a:p>
              <a:pPr marL="266700" lvl="0" latinLnBrk="0">
                <a:defRPr/>
              </a:pPr>
              <a:r>
                <a:rPr lang="ko-KR" altLang="en-US" sz="700" kern="0">
                  <a:solidFill>
                    <a:srgbClr val="e7e6e6">
                      <a:lumMod val="75000"/>
                    </a:srgbClr>
                  </a:solidFill>
                  <a:latin typeface="나눔고딕 ExtraBold"/>
                  <a:ea typeface="나눔고딕 ExtraBold"/>
                </a:rPr>
                <a:t>    윤치연 김예솔 이헌지 최정기</a:t>
              </a:r>
              <a:endParaRPr lang="ko-KR" altLang="en-US" sz="700" kern="0">
                <a:solidFill>
                  <a:srgbClr val="e7e6e6">
                    <a:lumMod val="75000"/>
                  </a:srgb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1350328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/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8" name="사각형: 둥근 모서리 37"/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/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>
                <a:solidFill>
                  <a:prstClr val="white">
                    <a:lumMod val="65000"/>
                  </a:prst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0"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/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65" name="사각형: 둥근 모서리 64"/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3528060" y="332759"/>
            <a:ext cx="5183505" cy="1456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Sequence Diagram</a:t>
            </a:r>
            <a:endParaRPr kumimoji="0" lang="en-US" altLang="ko-KR" sz="45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: </a:t>
            </a:r>
            <a:r>
              <a:rPr kumimoji="0" lang="ko-KR" altLang="en-US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멤버십 가입</a:t>
            </a:r>
            <a:endParaRPr kumimoji="0" lang="ko-KR" altLang="en-US" sz="45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0999" y="2049356"/>
            <a:ext cx="9144000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87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/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283029" y="203202"/>
            <a:ext cx="11647715" cy="6415313"/>
            <a:chOff x="283029" y="203202"/>
            <a:chExt cx="11647715" cy="6415313"/>
          </a:xfrm>
        </p:grpSpPr>
        <p:sp>
          <p:nvSpPr>
            <p:cNvPr id="22" name="직사각형 21"/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anchor="t"/>
            <a:lstStyle/>
            <a:p>
              <a:pPr marL="266700" lvl="0" latinLnBrk="0">
                <a:lnSpc>
                  <a:spcPct val="150000"/>
                </a:lnSpc>
                <a:defRPr/>
              </a:pPr>
              <a:r>
                <a:rPr lang="ko-KR" altLang="en-US" sz="2000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스토리보드</a:t>
              </a:r>
              <a:r>
                <a:rPr lang="en-US" altLang="ko-KR" sz="2000" i="1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 </a:t>
              </a:r>
              <a:endParaRPr lang="en-US" altLang="ko-KR" sz="2000" i="1" kern="0">
                <a:solidFill>
                  <a:srgbClr val="e7e6e6">
                    <a:lumMod val="25000"/>
                  </a:srgbClr>
                </a:solidFill>
                <a:latin typeface="나눔고딕 ExtraBold"/>
                <a:ea typeface="나눔고딕 ExtraBold"/>
              </a:endParaRPr>
            </a:p>
            <a:p>
              <a:pPr marL="266700" lvl="0" latinLnBrk="0">
                <a:defRPr/>
              </a:pPr>
              <a:r>
                <a:rPr lang="ko-KR" altLang="en-US" sz="700" kern="0">
                  <a:solidFill>
                    <a:srgbClr val="e7e6e6">
                      <a:lumMod val="75000"/>
                    </a:srgbClr>
                  </a:solidFill>
                  <a:latin typeface="나눔고딕 ExtraBold"/>
                  <a:ea typeface="나눔고딕 ExtraBold"/>
                </a:rPr>
                <a:t>    윤치연 김예솔 이헌지 최정기</a:t>
              </a:r>
              <a:endParaRPr lang="ko-KR" altLang="en-US" sz="700" kern="0">
                <a:solidFill>
                  <a:srgbClr val="e7e6e6">
                    <a:lumMod val="75000"/>
                  </a:srgb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1350328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/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8" name="사각형: 둥근 모서리 37"/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/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>
                <a:solidFill>
                  <a:prstClr val="white">
                    <a:lumMod val="65000"/>
                  </a:prst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0"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/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65" name="사각형: 둥근 모서리 64"/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3270885" y="332758"/>
            <a:ext cx="5697855" cy="1456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Sequence Diagram</a:t>
            </a:r>
            <a:endParaRPr kumimoji="0" lang="en-US" altLang="ko-KR" sz="45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: </a:t>
            </a:r>
            <a:r>
              <a:rPr kumimoji="0" lang="ko-KR" altLang="en-US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마이리스트 음악 담기</a:t>
            </a:r>
            <a:endParaRPr kumimoji="0" lang="ko-KR" altLang="en-US" sz="45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7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5500" y="1825649"/>
            <a:ext cx="9220999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77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/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283029" y="203202"/>
            <a:ext cx="11647715" cy="6415313"/>
            <a:chOff x="283029" y="203202"/>
            <a:chExt cx="11647715" cy="6415313"/>
          </a:xfrm>
        </p:grpSpPr>
        <p:sp>
          <p:nvSpPr>
            <p:cNvPr id="22" name="직사각형 21"/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anchor="t"/>
            <a:lstStyle/>
            <a:p>
              <a:pPr marL="266700" lvl="0" latinLnBrk="0">
                <a:lnSpc>
                  <a:spcPct val="150000"/>
                </a:lnSpc>
                <a:defRPr/>
              </a:pPr>
              <a:r>
                <a:rPr lang="ko-KR" altLang="en-US" sz="2000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스토리보드</a:t>
              </a:r>
              <a:r>
                <a:rPr lang="en-US" altLang="ko-KR" sz="2000" i="1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 </a:t>
              </a:r>
              <a:endParaRPr lang="en-US" altLang="ko-KR" sz="2000" i="1" kern="0">
                <a:solidFill>
                  <a:srgbClr val="e7e6e6">
                    <a:lumMod val="25000"/>
                  </a:srgbClr>
                </a:solidFill>
                <a:latin typeface="나눔고딕 ExtraBold"/>
                <a:ea typeface="나눔고딕 ExtraBold"/>
              </a:endParaRPr>
            </a:p>
            <a:p>
              <a:pPr marL="266700" lvl="0" latinLnBrk="0">
                <a:defRPr/>
              </a:pPr>
              <a:r>
                <a:rPr lang="ko-KR" altLang="en-US" sz="700" kern="0">
                  <a:solidFill>
                    <a:srgbClr val="e7e6e6">
                      <a:lumMod val="75000"/>
                    </a:srgbClr>
                  </a:solidFill>
                  <a:latin typeface="나눔고딕 ExtraBold"/>
                  <a:ea typeface="나눔고딕 ExtraBold"/>
                </a:rPr>
                <a:t>    윤치연 김예솔 이헌지 최정기</a:t>
              </a:r>
              <a:endParaRPr lang="ko-KR" altLang="en-US" sz="700" kern="0">
                <a:solidFill>
                  <a:srgbClr val="e7e6e6">
                    <a:lumMod val="75000"/>
                  </a:srgb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1350328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/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8" name="사각형: 둥근 모서리 37"/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/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>
                <a:solidFill>
                  <a:prstClr val="white">
                    <a:lumMod val="65000"/>
                  </a:prst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0"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/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65" name="사각형: 둥근 모서리 64"/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5414010" y="364679"/>
            <a:ext cx="1287780" cy="776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정책</a:t>
            </a:r>
            <a:endParaRPr kumimoji="0" lang="ko-KR" altLang="en-US" sz="45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571499" y="1286616"/>
          <a:ext cx="11071245" cy="514737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8222"/>
                <a:gridCol w="1242308"/>
                <a:gridCol w="8091115"/>
                <a:gridCol w="629600"/>
              </a:tblGrid>
              <a:tr h="278140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대구분</a:t>
                      </a:r>
                      <a:endParaRPr lang="ko-KR" altLang="en-US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6781c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중구분</a:t>
                      </a:r>
                      <a:endParaRPr lang="ko-KR" altLang="en-US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6781c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Description</a:t>
                      </a:r>
                      <a:endParaRPr lang="ko-KR" altLang="en-US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6781c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 baseline="0">
                          <a:latin typeface="나눔고딕 ExtraBold"/>
                          <a:ea typeface="나눔고딕 ExtraBold"/>
                        </a:rPr>
                        <a:t>비고</a:t>
                      </a:r>
                      <a:endParaRPr lang="ko-KR" altLang="en-US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264ca6">
                        <a:alpha val="70000"/>
                      </a:srgbClr>
                    </a:solidFill>
                  </a:tcPr>
                </a:tc>
              </a:tr>
              <a:tr h="278140">
                <a:tc rowSpan="4"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개인 정보 정책</a:t>
                      </a:r>
                      <a:endParaRPr lang="ko-KR" altLang="en-US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이용자 정보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국가 등 일부 정보를 기기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,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계정 페이지에서 해당 정보를 일부 수집한다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.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278140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정보의 유형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이름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,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이메일주소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,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전화번호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,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주소</a:t>
                      </a:r>
                      <a:endParaRPr lang="ko-KR" altLang="en-US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408642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주소 정보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 1.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서비스 옵션에 대한 적격성 여부 확인</a:t>
                      </a:r>
                      <a:endParaRPr lang="ko-KR" altLang="en-US" sz="1100">
                        <a:latin typeface="나눔고딕 ExtraBold"/>
                        <a:ea typeface="나눔고딕 ExtraBold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100" baseline="0">
                          <a:latin typeface="나눔고딕 ExtraBold"/>
                          <a:ea typeface="나눔고딕 ExtraBold"/>
                        </a:rPr>
                        <a:t> 2. </a:t>
                      </a:r>
                      <a:r>
                        <a:rPr lang="ko-KR" altLang="en-US" sz="1100" baseline="0">
                          <a:latin typeface="나눔고딕 ExtraBold"/>
                          <a:ea typeface="나눔고딕 ExtraBold"/>
                        </a:rPr>
                        <a:t>사용자가 요청하는 물품이나 선물 배송과 같은 이유로 주소를 요청 할 수 있다</a:t>
                      </a:r>
                      <a:r>
                        <a:rPr lang="en-US" altLang="ko-KR" sz="1100" baseline="0">
                          <a:latin typeface="나눔고딕 ExtraBold"/>
                          <a:ea typeface="나눔고딕 ExtraBold"/>
                        </a:rPr>
                        <a:t>.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408642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청구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 1.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직접 또는 제삼자를 통해 유료 멤버십 서비스를 구입 할 수 있다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.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 2.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월 단위로 멤버십 요금을 선 결제하거나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,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구매 전에 사용자에게 공개되는 다른 반복 주기로 결제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278140">
                <a:tc rowSpan="3"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결제</a:t>
                      </a:r>
                      <a:endParaRPr lang="ko-KR" altLang="en-US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갱신 및 취소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선불 기간 동안 유료 멤버십을 제외하고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,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유료 멤버십을 구입한 제삼자에 대한 결제는 해당 멤버십 기간이 끝날때 자동으로 갱신된다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.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408642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가격 변경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 1.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수박은 반복 가입 비용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,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선불기간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,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코드를 포함하는 유료 가입 가격을 수시로 변경 할 수 있다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.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100" baseline="0">
                          <a:latin typeface="나눔고딕 ExtraBold"/>
                          <a:ea typeface="나눔고딕 ExtraBold"/>
                        </a:rPr>
                        <a:t> 2. </a:t>
                      </a:r>
                      <a:r>
                        <a:rPr lang="ko-KR" altLang="en-US" sz="1100" baseline="0">
                          <a:latin typeface="나눔고딕 ExtraBold"/>
                          <a:ea typeface="나눔고딕 ExtraBold"/>
                        </a:rPr>
                        <a:t>가격 변경은 가격 변경일 이후 다음 가입 기간이 시작될 때 적용된다</a:t>
                      </a:r>
                      <a:r>
                        <a:rPr lang="en-US" altLang="ko-KR" sz="1100" baseline="0">
                          <a:latin typeface="나눔고딕 ExtraBold"/>
                          <a:ea typeface="나눔고딕 ExtraBold"/>
                        </a:rPr>
                        <a:t>.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408642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청구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 1.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직접 또는 제삼자를 통해 유료 구독 서비스를 구입 할 수 있다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.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 2.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월 단위로 멤버십 요금을 선 결제하거나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,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구매 전에 사용자에게 공개되는 다른 반복 주기로 결제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569179">
                <a:tc rowSpan="2"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멤버십 정책</a:t>
                      </a:r>
                      <a:endParaRPr lang="ko-KR" altLang="en-US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가입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 1.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한 아이디당 하나의 멤버십만 가입 할 수 있다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.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 2.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첫 결제시 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1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개월 무료체험 서비스가 제공된다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.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 3.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다른 종류의 멤버십 제품에 가입하기 위해서는 해지가 필요하다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.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408642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해지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 1.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이용권 결제 후 스트리밍 서비스를 이용하지 않은 경우 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100%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환불</a:t>
                      </a:r>
                      <a:endParaRPr lang="ko-KR" altLang="en-US" sz="1100">
                        <a:latin typeface="나눔고딕 ExtraBold"/>
                        <a:ea typeface="나눔고딕 ExtraBold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 2.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중도 해지 반환금은 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(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서비스 이용 남은 일 수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)</a:t>
                      </a:r>
                      <a:r>
                        <a:rPr lang="en-US" altLang="ko-KR" sz="1100" baseline="0">
                          <a:latin typeface="나눔고딕 ExtraBold"/>
                          <a:ea typeface="나눔고딕 ExtraBold"/>
                        </a:rPr>
                        <a:t> / (</a:t>
                      </a:r>
                      <a:r>
                        <a:rPr lang="ko-KR" altLang="en-US" sz="1100" baseline="0">
                          <a:latin typeface="나눔고딕 ExtraBold"/>
                          <a:ea typeface="나눔고딕 ExtraBold"/>
                        </a:rPr>
                        <a:t>총 멤버십 기간</a:t>
                      </a:r>
                      <a:r>
                        <a:rPr lang="en-US" altLang="ko-KR" sz="1100" baseline="0">
                          <a:latin typeface="나눔고딕 ExtraBold"/>
                          <a:ea typeface="나눔고딕 ExtraBold"/>
                        </a:rPr>
                        <a:t>)*100%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729717">
                <a:tc rowSpan="2"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서비스 이용</a:t>
                      </a:r>
                      <a:endParaRPr lang="ko-KR" altLang="en-US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서비스 이용 개시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 1.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회원의 이용신청을 승낙한 때부터 서비스를 개시합니다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.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단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,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일부 서비스는 지정된 일자부터</a:t>
                      </a:r>
                      <a:endParaRPr lang="ko-KR" altLang="en-US" sz="1100">
                        <a:latin typeface="나눔고딕 ExtraBold"/>
                        <a:ea typeface="나눔고딕 ExtraBold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     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개시하며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,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유료 서비스는 회사가 지정하는 수단으로 결제 완료 후 이용 가능합니다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.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 2.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업무상 또는 기술상의 장애로 서비스를 개시하지 못하는 경우 사이트에 공시하거나 회원에게</a:t>
                      </a:r>
                      <a:endParaRPr lang="ko-KR" altLang="en-US" sz="1100">
                        <a:latin typeface="나눔고딕 ExtraBold"/>
                        <a:ea typeface="나눔고딕 ExtraBold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    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통지합니다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.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556281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서비스 이용 시간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 1.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이용은 연중무휴 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1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일 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24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시간을 원칙으로 합니다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.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다만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,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정기점검 등 업무상 또는 기술상의</a:t>
                      </a:r>
                      <a:endParaRPr lang="ko-KR" altLang="en-US" sz="1100">
                        <a:latin typeface="나눔고딕 ExtraBold"/>
                        <a:ea typeface="나눔고딕 ExtraBold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     </a:t>
                      </a:r>
                      <a:r>
                        <a:rPr lang="ko-KR" altLang="en-US" sz="1100">
                          <a:latin typeface="나눔고딕 ExtraBold"/>
                          <a:ea typeface="나눔고딕 ExtraBold"/>
                        </a:rPr>
                        <a:t>이유로 서비스가 일시 중지 될 수 있습니다</a:t>
                      </a:r>
                      <a:r>
                        <a:rPr lang="en-US" altLang="ko-KR" sz="1100">
                          <a:latin typeface="나눔고딕 ExtraBold"/>
                          <a:ea typeface="나눔고딕 ExtraBold"/>
                        </a:rPr>
                        <a:t>.</a:t>
                      </a: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 sz="11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802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/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283029" y="203202"/>
            <a:ext cx="11647715" cy="6415313"/>
            <a:chOff x="283029" y="203202"/>
            <a:chExt cx="11647715" cy="6415313"/>
          </a:xfrm>
        </p:grpSpPr>
        <p:sp>
          <p:nvSpPr>
            <p:cNvPr id="22" name="직사각형 21"/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anchor="t"/>
            <a:lstStyle/>
            <a:p>
              <a:pPr marL="266700" lvl="0" latinLnBrk="0">
                <a:lnSpc>
                  <a:spcPct val="150000"/>
                </a:lnSpc>
                <a:defRPr/>
              </a:pPr>
              <a:r>
                <a:rPr lang="ko-KR" altLang="en-US" sz="2000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스토리보드</a:t>
              </a:r>
              <a:r>
                <a:rPr lang="en-US" altLang="ko-KR" sz="2000" i="1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 </a:t>
              </a:r>
              <a:endParaRPr lang="en-US" altLang="ko-KR" sz="2000" i="1" kern="0">
                <a:solidFill>
                  <a:srgbClr val="e7e6e6">
                    <a:lumMod val="25000"/>
                  </a:srgbClr>
                </a:solidFill>
                <a:latin typeface="나눔고딕 ExtraBold"/>
                <a:ea typeface="나눔고딕 ExtraBold"/>
              </a:endParaRPr>
            </a:p>
            <a:p>
              <a:pPr marL="266700" lvl="0" latinLnBrk="0">
                <a:defRPr/>
              </a:pPr>
              <a:r>
                <a:rPr lang="ko-KR" altLang="en-US" sz="700" kern="0">
                  <a:solidFill>
                    <a:srgbClr val="e7e6e6">
                      <a:lumMod val="75000"/>
                    </a:srgbClr>
                  </a:solidFill>
                  <a:latin typeface="나눔고딕 ExtraBold"/>
                  <a:ea typeface="나눔고딕 ExtraBold"/>
                </a:rPr>
                <a:t>    윤치연 김예솔 이헌지 최정기</a:t>
              </a:r>
              <a:endParaRPr lang="ko-KR" altLang="en-US" sz="700" kern="0">
                <a:solidFill>
                  <a:srgbClr val="e7e6e6">
                    <a:lumMod val="75000"/>
                  </a:srgb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1350328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/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8" name="사각형: 둥근 모서리 37"/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/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>
                <a:solidFill>
                  <a:prstClr val="white">
                    <a:lumMod val="65000"/>
                  </a:prst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0"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/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65" name="사각형: 둥근 모서리 64"/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4922714" y="625253"/>
            <a:ext cx="2646234" cy="973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800">
                <a:solidFill>
                  <a:srgbClr val="595959"/>
                </a:solidFill>
                <a:latin typeface="나눔고딕 ExtraBold"/>
                <a:ea typeface="나눔고딕 ExtraBold"/>
              </a:rPr>
              <a:t>목    차</a:t>
            </a:r>
            <a:endParaRPr lang="ko-KR" altLang="en-US" sz="5800">
              <a:solidFill>
                <a:srgbClr val="595959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33733" y="1791545"/>
            <a:ext cx="3367932" cy="447400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ko-KR" altLang="en-US" sz="3200">
                <a:solidFill>
                  <a:srgbClr val="262626"/>
                </a:solidFill>
                <a:latin typeface="나눔고딕 ExtraBold"/>
                <a:ea typeface="나눔고딕 ExtraBold"/>
              </a:rPr>
              <a:t>개발 일정</a:t>
            </a:r>
            <a:endParaRPr lang="ko-KR" altLang="en-US" sz="3200">
              <a:solidFill>
                <a:srgbClr val="262626"/>
              </a:solidFill>
              <a:latin typeface="나눔고딕 ExtraBold"/>
              <a:ea typeface="나눔고딕 ExtraBold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3200">
                <a:solidFill>
                  <a:srgbClr val="262626"/>
                </a:solidFill>
                <a:latin typeface="나눔고딕 ExtraBold"/>
                <a:ea typeface="나눔고딕 ExtraBold"/>
              </a:rPr>
              <a:t>USE CASE </a:t>
            </a:r>
            <a:endParaRPr lang="en-US" altLang="ko-KR" sz="3200">
              <a:solidFill>
                <a:srgbClr val="262626"/>
              </a:solidFill>
              <a:latin typeface="나눔고딕 ExtraBold"/>
              <a:ea typeface="나눔고딕 ExtraBold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3200">
                <a:solidFill>
                  <a:srgbClr val="262626"/>
                </a:solidFill>
                <a:latin typeface="나눔고딕 ExtraBold"/>
                <a:ea typeface="나눔고딕 ExtraBold"/>
              </a:rPr>
              <a:t>USE CASE </a:t>
            </a:r>
            <a:r>
              <a:rPr lang="ko-KR" altLang="en-US" sz="3200">
                <a:solidFill>
                  <a:srgbClr val="262626"/>
                </a:solidFill>
                <a:latin typeface="나눔고딕 ExtraBold"/>
                <a:ea typeface="나눔고딕 ExtraBold"/>
              </a:rPr>
              <a:t>명세서</a:t>
            </a:r>
            <a:endParaRPr lang="ko-KR" altLang="en-US" sz="3200">
              <a:solidFill>
                <a:srgbClr val="262626"/>
              </a:solidFill>
              <a:latin typeface="나눔고딕 ExtraBold"/>
              <a:ea typeface="나눔고딕 ExtraBold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ko-KR" altLang="en-US" sz="3200">
                <a:solidFill>
                  <a:srgbClr val="262626"/>
                </a:solidFill>
                <a:latin typeface="나눔고딕 ExtraBold"/>
                <a:ea typeface="나눔고딕 ExtraBold"/>
              </a:rPr>
              <a:t>메뉴구조</a:t>
            </a:r>
            <a:endParaRPr lang="ko-KR" altLang="en-US" sz="3200">
              <a:solidFill>
                <a:srgbClr val="262626"/>
              </a:solidFill>
              <a:latin typeface="나눔고딕 ExtraBold"/>
              <a:ea typeface="나눔고딕 ExtraBold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3200">
                <a:solidFill>
                  <a:srgbClr val="262626"/>
                </a:solidFill>
                <a:latin typeface="나눔고딕 ExtraBold"/>
                <a:ea typeface="나눔고딕 ExtraBold"/>
              </a:rPr>
              <a:t>Screen List</a:t>
            </a:r>
            <a:endParaRPr lang="en-US" altLang="ko-KR" sz="3200">
              <a:solidFill>
                <a:srgbClr val="262626"/>
              </a:solidFill>
              <a:latin typeface="나눔고딕 ExtraBold"/>
              <a:ea typeface="나눔고딕 ExtraBold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3200">
                <a:solidFill>
                  <a:srgbClr val="262626"/>
                </a:solidFill>
                <a:latin typeface="나눔고딕 ExtraBold"/>
                <a:ea typeface="나눔고딕 ExtraBold"/>
              </a:rPr>
              <a:t>Process</a:t>
            </a:r>
            <a:endParaRPr lang="en-US" altLang="ko-KR" sz="3200">
              <a:solidFill>
                <a:srgbClr val="262626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154600" y="1749015"/>
            <a:ext cx="3757240" cy="447843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3200">
                <a:solidFill>
                  <a:srgbClr val="262626"/>
                </a:solidFill>
                <a:latin typeface="나눔고딕 ExtraBold"/>
                <a:ea typeface="나눔고딕 ExtraBold"/>
              </a:rPr>
              <a:t>ERD</a:t>
            </a:r>
            <a:endParaRPr lang="en-US" altLang="ko-KR" sz="3200">
              <a:solidFill>
                <a:srgbClr val="262626"/>
              </a:solidFill>
              <a:latin typeface="나눔고딕 ExtraBold"/>
              <a:ea typeface="나눔고딕 ExtraBold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3200">
                <a:solidFill>
                  <a:srgbClr val="262626"/>
                </a:solidFill>
                <a:latin typeface="나눔고딕 ExtraBold"/>
                <a:ea typeface="나눔고딕 ExtraBold"/>
              </a:rPr>
              <a:t>Class Diagram</a:t>
            </a:r>
            <a:endParaRPr lang="en-US" altLang="ko-KR" sz="3200">
              <a:solidFill>
                <a:srgbClr val="262626"/>
              </a:solidFill>
              <a:latin typeface="나눔고딕 ExtraBold"/>
              <a:ea typeface="나눔고딕 ExtraBold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3200">
                <a:solidFill>
                  <a:srgbClr val="262626"/>
                </a:solidFill>
                <a:latin typeface="나눔고딕 ExtraBold"/>
                <a:ea typeface="나눔고딕 ExtraBold"/>
              </a:rPr>
              <a:t>Sequence Diagram</a:t>
            </a:r>
            <a:endParaRPr lang="en-US" altLang="ko-KR" sz="3200">
              <a:solidFill>
                <a:srgbClr val="262626"/>
              </a:solidFill>
              <a:latin typeface="나눔고딕 ExtraBold"/>
              <a:ea typeface="나눔고딕 ExtraBold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ko-KR" altLang="en-US" sz="3200">
                <a:solidFill>
                  <a:srgbClr val="262626"/>
                </a:solidFill>
                <a:latin typeface="나눔고딕 ExtraBold"/>
                <a:ea typeface="나눔고딕 ExtraBold"/>
              </a:rPr>
              <a:t>정책</a:t>
            </a:r>
            <a:endParaRPr lang="ko-KR" altLang="en-US" sz="3200">
              <a:solidFill>
                <a:srgbClr val="262626"/>
              </a:solidFill>
              <a:latin typeface="나눔고딕 ExtraBold"/>
              <a:ea typeface="나눔고딕 ExtraBold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ko-KR" altLang="en-US" sz="3200">
                <a:solidFill>
                  <a:srgbClr val="262626"/>
                </a:solidFill>
                <a:latin typeface="나눔고딕 ExtraBold"/>
                <a:ea typeface="나눔고딕 ExtraBold"/>
              </a:rPr>
              <a:t>권한</a:t>
            </a:r>
            <a:endParaRPr lang="ko-KR" altLang="en-US" sz="3200">
              <a:solidFill>
                <a:srgbClr val="262626"/>
              </a:solidFill>
              <a:latin typeface="나눔고딕 ExtraBold"/>
              <a:ea typeface="나눔고딕 ExtraBold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ko-KR" altLang="en-US" sz="3200">
                <a:solidFill>
                  <a:srgbClr val="262626"/>
                </a:solidFill>
                <a:latin typeface="나눔고딕 ExtraBold"/>
                <a:ea typeface="나눔고딕 ExtraBold"/>
              </a:rPr>
              <a:t>프로토타입</a:t>
            </a:r>
            <a:endParaRPr lang="ko-KR" altLang="en-US" sz="3200">
              <a:solidFill>
                <a:srgbClr val="262626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9" name="이등변 삼각형 68"/>
          <p:cNvSpPr/>
          <p:nvPr/>
        </p:nvSpPr>
        <p:spPr>
          <a:xfrm rot="5400000">
            <a:off x="2017255" y="2085975"/>
            <a:ext cx="243417" cy="243417"/>
          </a:xfrm>
          <a:prstGeom prst="triangle">
            <a:avLst>
              <a:gd name="adj" fmla="val 50000"/>
            </a:avLst>
          </a:prstGeom>
          <a:solidFill>
            <a:srgbClr val="fe7759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70" name="이등변 삼각형 69"/>
          <p:cNvSpPr/>
          <p:nvPr/>
        </p:nvSpPr>
        <p:spPr>
          <a:xfrm rot="5400000">
            <a:off x="2017255" y="2868236"/>
            <a:ext cx="243417" cy="243417"/>
          </a:xfrm>
          <a:prstGeom prst="triangle">
            <a:avLst>
              <a:gd name="adj" fmla="val 50000"/>
            </a:avLst>
          </a:prstGeom>
          <a:solidFill>
            <a:srgbClr val="fe7759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71" name="이등변 삼각형 70"/>
          <p:cNvSpPr/>
          <p:nvPr/>
        </p:nvSpPr>
        <p:spPr>
          <a:xfrm rot="5400000">
            <a:off x="2017255" y="3574288"/>
            <a:ext cx="243417" cy="243417"/>
          </a:xfrm>
          <a:prstGeom prst="triangle">
            <a:avLst>
              <a:gd name="adj" fmla="val 50000"/>
            </a:avLst>
          </a:prstGeom>
          <a:solidFill>
            <a:srgbClr val="fe7759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72" name="이등변 삼각형 71"/>
          <p:cNvSpPr/>
          <p:nvPr/>
        </p:nvSpPr>
        <p:spPr>
          <a:xfrm rot="5400000">
            <a:off x="2017255" y="4292338"/>
            <a:ext cx="243417" cy="243417"/>
          </a:xfrm>
          <a:prstGeom prst="triangle">
            <a:avLst>
              <a:gd name="adj" fmla="val 50000"/>
            </a:avLst>
          </a:prstGeom>
          <a:solidFill>
            <a:srgbClr val="fe7759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73" name="이등변 삼각형 72"/>
          <p:cNvSpPr/>
          <p:nvPr/>
        </p:nvSpPr>
        <p:spPr>
          <a:xfrm rot="5400000">
            <a:off x="2017255" y="5039082"/>
            <a:ext cx="243417" cy="243417"/>
          </a:xfrm>
          <a:prstGeom prst="triangle">
            <a:avLst>
              <a:gd name="adj" fmla="val 50000"/>
            </a:avLst>
          </a:prstGeom>
          <a:solidFill>
            <a:srgbClr val="fe7759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74" name="이등변 삼각형 73"/>
          <p:cNvSpPr/>
          <p:nvPr/>
        </p:nvSpPr>
        <p:spPr>
          <a:xfrm rot="5400000">
            <a:off x="2017255" y="5767834"/>
            <a:ext cx="243417" cy="243417"/>
          </a:xfrm>
          <a:prstGeom prst="triangle">
            <a:avLst>
              <a:gd name="adj" fmla="val 50000"/>
            </a:avLst>
          </a:prstGeom>
          <a:solidFill>
            <a:srgbClr val="fe7759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80" name="이등변 삼각형 79"/>
          <p:cNvSpPr/>
          <p:nvPr/>
        </p:nvSpPr>
        <p:spPr>
          <a:xfrm rot="5400000">
            <a:off x="6875053" y="2095500"/>
            <a:ext cx="243417" cy="243417"/>
          </a:xfrm>
          <a:prstGeom prst="triangle">
            <a:avLst>
              <a:gd name="adj" fmla="val 50000"/>
            </a:avLst>
          </a:prstGeom>
          <a:solidFill>
            <a:srgbClr val="264ca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81" name="이등변 삼각형 80"/>
          <p:cNvSpPr/>
          <p:nvPr/>
        </p:nvSpPr>
        <p:spPr>
          <a:xfrm rot="5400000">
            <a:off x="6875053" y="3552003"/>
            <a:ext cx="243417" cy="243417"/>
          </a:xfrm>
          <a:prstGeom prst="triangle">
            <a:avLst>
              <a:gd name="adj" fmla="val 50000"/>
            </a:avLst>
          </a:prstGeom>
          <a:solidFill>
            <a:srgbClr val="264ca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82" name="이등변 삼각형 81"/>
          <p:cNvSpPr/>
          <p:nvPr/>
        </p:nvSpPr>
        <p:spPr>
          <a:xfrm rot="5400000">
            <a:off x="6875053" y="4259232"/>
            <a:ext cx="243417" cy="243417"/>
          </a:xfrm>
          <a:prstGeom prst="triangle">
            <a:avLst>
              <a:gd name="adj" fmla="val 50000"/>
            </a:avLst>
          </a:prstGeom>
          <a:solidFill>
            <a:srgbClr val="264ca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83" name="이등변 삼각형 82"/>
          <p:cNvSpPr/>
          <p:nvPr/>
        </p:nvSpPr>
        <p:spPr>
          <a:xfrm rot="5400000">
            <a:off x="6875053" y="5009389"/>
            <a:ext cx="243417" cy="243417"/>
          </a:xfrm>
          <a:prstGeom prst="triangle">
            <a:avLst>
              <a:gd name="adj" fmla="val 50000"/>
            </a:avLst>
          </a:prstGeom>
          <a:solidFill>
            <a:srgbClr val="264ca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84" name="이등변 삼각형 83"/>
          <p:cNvSpPr/>
          <p:nvPr/>
        </p:nvSpPr>
        <p:spPr>
          <a:xfrm rot="5400000">
            <a:off x="6875053" y="5702622"/>
            <a:ext cx="243417" cy="243417"/>
          </a:xfrm>
          <a:prstGeom prst="triangle">
            <a:avLst>
              <a:gd name="adj" fmla="val 50000"/>
            </a:avLst>
          </a:prstGeom>
          <a:solidFill>
            <a:srgbClr val="264ca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85" name="이등변 삼각형 79"/>
          <p:cNvSpPr/>
          <p:nvPr/>
        </p:nvSpPr>
        <p:spPr>
          <a:xfrm rot="5400000">
            <a:off x="6875053" y="2812550"/>
            <a:ext cx="243417" cy="243417"/>
          </a:xfrm>
          <a:prstGeom prst="triangle">
            <a:avLst>
              <a:gd name="adj" fmla="val 50000"/>
            </a:avLst>
          </a:prstGeom>
          <a:solidFill>
            <a:srgbClr val="264ca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0367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/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283029" y="203202"/>
            <a:ext cx="11647715" cy="6415313"/>
            <a:chOff x="283029" y="203202"/>
            <a:chExt cx="11647715" cy="6415313"/>
          </a:xfrm>
        </p:grpSpPr>
        <p:sp>
          <p:nvSpPr>
            <p:cNvPr id="22" name="직사각형 21"/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anchor="t"/>
            <a:lstStyle/>
            <a:p>
              <a:pPr marL="266700" lvl="0" latinLnBrk="0">
                <a:lnSpc>
                  <a:spcPct val="150000"/>
                </a:lnSpc>
                <a:defRPr/>
              </a:pPr>
              <a:r>
                <a:rPr lang="ko-KR" altLang="en-US" sz="2000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스토리보드</a:t>
              </a:r>
              <a:r>
                <a:rPr lang="en-US" altLang="ko-KR" sz="2000" i="1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 </a:t>
              </a:r>
              <a:endParaRPr lang="en-US" altLang="ko-KR" sz="2000" i="1" kern="0">
                <a:solidFill>
                  <a:srgbClr val="e7e6e6">
                    <a:lumMod val="25000"/>
                  </a:srgbClr>
                </a:solidFill>
                <a:latin typeface="나눔고딕 ExtraBold"/>
                <a:ea typeface="나눔고딕 ExtraBold"/>
              </a:endParaRPr>
            </a:p>
            <a:p>
              <a:pPr marL="266700" lvl="0" latinLnBrk="0">
                <a:defRPr/>
              </a:pPr>
              <a:r>
                <a:rPr lang="ko-KR" altLang="en-US" sz="700" kern="0">
                  <a:solidFill>
                    <a:srgbClr val="e7e6e6">
                      <a:lumMod val="75000"/>
                    </a:srgbClr>
                  </a:solidFill>
                  <a:latin typeface="나눔고딕 ExtraBold"/>
                  <a:ea typeface="나눔고딕 ExtraBold"/>
                </a:rPr>
                <a:t>    윤치연 김예솔 이헌지 최정기</a:t>
              </a:r>
              <a:endParaRPr lang="ko-KR" altLang="en-US" sz="700" kern="0">
                <a:solidFill>
                  <a:srgbClr val="e7e6e6">
                    <a:lumMod val="75000"/>
                  </a:srgb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1350328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/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8" name="사각형: 둥근 모서리 37"/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/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>
                <a:solidFill>
                  <a:prstClr val="white">
                    <a:lumMod val="65000"/>
                  </a:prst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0"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/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65" name="사각형: 둥근 모서리 64"/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5414010" y="364679"/>
            <a:ext cx="1287780" cy="776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권한</a:t>
            </a:r>
            <a:endParaRPr kumimoji="0" lang="ko-KR" altLang="en-US" sz="45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571498" y="1286616"/>
          <a:ext cx="11172854" cy="51462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36993"/>
                <a:gridCol w="1752918"/>
                <a:gridCol w="863918"/>
                <a:gridCol w="655955"/>
                <a:gridCol w="655955"/>
                <a:gridCol w="655955"/>
                <a:gridCol w="655955"/>
                <a:gridCol w="4595205"/>
              </a:tblGrid>
              <a:tr h="395865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대메뉴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6781c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중메뉴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6781c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사용자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264ca6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보기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264ca6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수정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264ca6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삭제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264ca6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쓰기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264ca6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비고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264ca6">
                        <a:alpha val="70000"/>
                      </a:srgbClr>
                    </a:solidFill>
                  </a:tcPr>
                </a:tc>
              </a:tr>
              <a:tr h="395865">
                <a:tc rowSpan="12"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페이지 권한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 rowSpan="3"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공지사항 관리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비회원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O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X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X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X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395865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회원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O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X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X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X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395865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관리자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O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O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O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O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395865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 rowSpan="3"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음악페이지 관리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비회원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O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X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X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X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 rowSpan="3"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음악 검색은 비회원과 회원이 다 가능하다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395865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회원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O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X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X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X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395865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관리자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O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O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O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O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395865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 rowSpan="3"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결제페이지 관리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비회원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X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X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X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395865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회원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O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X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X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395865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관리자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O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O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O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395865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 rowSpan="3"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마이페이지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비회원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X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X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X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395865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회원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O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O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O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395865"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관리자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O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O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O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 flipH="1">
            <a:off x="5848350" y="4062413"/>
            <a:ext cx="635794" cy="385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5840028" y="4458496"/>
            <a:ext cx="635794" cy="385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5848350" y="4854579"/>
            <a:ext cx="635794" cy="385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5848350" y="5250662"/>
            <a:ext cx="635794" cy="385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5840028" y="5636424"/>
            <a:ext cx="635794" cy="385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5840028" y="6042828"/>
            <a:ext cx="635794" cy="385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426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/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283029" y="203202"/>
            <a:ext cx="11647715" cy="6415313"/>
            <a:chOff x="283029" y="203202"/>
            <a:chExt cx="11647715" cy="6415313"/>
          </a:xfrm>
        </p:grpSpPr>
        <p:sp>
          <p:nvSpPr>
            <p:cNvPr id="22" name="직사각형 21"/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anchor="t"/>
            <a:lstStyle/>
            <a:p>
              <a:pPr marL="266700" lvl="0" latinLnBrk="0">
                <a:lnSpc>
                  <a:spcPct val="150000"/>
                </a:lnSpc>
                <a:defRPr/>
              </a:pPr>
              <a:r>
                <a:rPr lang="ko-KR" altLang="en-US" sz="2000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스토리보드</a:t>
              </a:r>
              <a:r>
                <a:rPr lang="en-US" altLang="ko-KR" sz="2000" i="1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 </a:t>
              </a:r>
              <a:endParaRPr lang="en-US" altLang="ko-KR" sz="2000" i="1" kern="0">
                <a:solidFill>
                  <a:srgbClr val="e7e6e6">
                    <a:lumMod val="25000"/>
                  </a:srgbClr>
                </a:solidFill>
                <a:latin typeface="나눔고딕 ExtraBold"/>
                <a:ea typeface="나눔고딕 ExtraBold"/>
              </a:endParaRPr>
            </a:p>
            <a:p>
              <a:pPr marL="266700" lvl="0" latinLnBrk="0">
                <a:defRPr/>
              </a:pPr>
              <a:r>
                <a:rPr lang="ko-KR" altLang="en-US" sz="700" kern="0">
                  <a:solidFill>
                    <a:srgbClr val="e7e6e6">
                      <a:lumMod val="75000"/>
                    </a:srgbClr>
                  </a:solidFill>
                  <a:latin typeface="나눔고딕 ExtraBold"/>
                  <a:ea typeface="나눔고딕 ExtraBold"/>
                </a:rPr>
                <a:t>    윤치연 김예솔 이헌지 최정기</a:t>
              </a:r>
              <a:endParaRPr lang="ko-KR" altLang="en-US" sz="700" kern="0">
                <a:solidFill>
                  <a:srgbClr val="e7e6e6">
                    <a:lumMod val="75000"/>
                  </a:srgb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1350328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/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8" name="사각형: 둥근 모서리 37"/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/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>
                <a:solidFill>
                  <a:prstClr val="white">
                    <a:lumMod val="65000"/>
                  </a:prst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0"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/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65" name="사각형: 둥근 모서리 64"/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4471035" y="364679"/>
            <a:ext cx="3078480" cy="776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UI </a:t>
            </a:r>
            <a:r>
              <a:rPr kumimoji="0" lang="ko-KR" altLang="en-US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상세구조</a:t>
            </a:r>
            <a:endParaRPr kumimoji="0" lang="en-US" altLang="ko-KR" sz="45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35958" y="1135250"/>
          <a:ext cx="11299566" cy="60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261"/>
                <a:gridCol w="1883261"/>
                <a:gridCol w="1883261"/>
                <a:gridCol w="1883261"/>
                <a:gridCol w="1883261"/>
                <a:gridCol w="1883261"/>
              </a:tblGrid>
              <a:tr h="300990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Page</a:t>
                      </a:r>
                      <a:r>
                        <a:rPr lang="en-US" altLang="ko-KR" sz="1400" baseline="0">
                          <a:latin typeface="나눔고딕 ExtraBold"/>
                          <a:ea typeface="나눔고딕 ExtraBold"/>
                        </a:rPr>
                        <a:t> Title</a:t>
                      </a:r>
                      <a:endParaRPr lang="ko-KR" altLang="en-US" sz="14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6781c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 HOME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Screen ID</a:t>
                      </a:r>
                      <a:endParaRPr lang="ko-KR" altLang="en-US" sz="14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6781c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UI-H-1011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Date</a:t>
                      </a:r>
                      <a:endParaRPr lang="ko-KR" altLang="en-US" sz="14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6781c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2023-04-18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</a:tr>
              <a:tr h="300990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나눔고딕 ExtraBold"/>
                          <a:ea typeface="나눔고딕 ExtraBold"/>
                        </a:rPr>
                        <a:t>Screen</a:t>
                      </a:r>
                      <a:r>
                        <a:rPr lang="en-US" altLang="ko-KR" sz="1400" baseline="0">
                          <a:solidFill>
                            <a:schemeClr val="bg1"/>
                          </a:solidFill>
                          <a:latin typeface="나눔고딕 ExtraBold"/>
                          <a:ea typeface="나눔고딕 ExtraBold"/>
                        </a:rPr>
                        <a:t> Path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6781c1"/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ko-KR" altLang="en-US" sz="1400">
                          <a:latin typeface="나눔고딕 ExtraBold"/>
                          <a:ea typeface="나눔고딕 ExtraBold"/>
                        </a:rPr>
                        <a:t>메인화면</a:t>
                      </a:r>
                      <a:endParaRPr lang="ko-KR" altLang="en-US" sz="14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16428" y="1852570"/>
          <a:ext cx="2561242" cy="458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063"/>
                <a:gridCol w="2120179"/>
              </a:tblGrid>
              <a:tr h="483198">
                <a:tc gridSpan="2"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Description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fea08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ea08a"/>
                    </a:solidFill>
                  </a:tcPr>
                </a:tc>
              </a:tr>
              <a:tr h="724164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1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dee5ea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>
                          <a:latin typeface="나눔고딕 ExtraBold"/>
                          <a:ea typeface="나눔고딕 ExtraBold"/>
                        </a:rPr>
                        <a:t>메인 홈페이지로 이동</a:t>
                      </a:r>
                      <a:endParaRPr lang="ko-KR" altLang="en-US" sz="16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beff2"/>
                    </a:solidFill>
                  </a:tcPr>
                </a:tc>
              </a:tr>
              <a:tr h="724164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2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dee5ea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>
                          <a:latin typeface="나눔고딕 ExtraBold"/>
                          <a:ea typeface="나눔고딕 ExtraBold"/>
                        </a:rPr>
                        <a:t>로그인 화면으로 이동</a:t>
                      </a:r>
                      <a:endParaRPr lang="ko-KR" altLang="en-US" sz="16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beff2"/>
                    </a:solidFill>
                  </a:tcPr>
                </a:tc>
              </a:tr>
              <a:tr h="724164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3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dee5ea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>
                          <a:latin typeface="나눔고딕 ExtraBold"/>
                          <a:ea typeface="나눔고딕 ExtraBold"/>
                        </a:rPr>
                        <a:t>멤버십가입 화면으로 이동</a:t>
                      </a:r>
                      <a:endParaRPr lang="ko-KR" altLang="en-US" sz="16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beff2"/>
                    </a:solidFill>
                  </a:tcPr>
                </a:tc>
              </a:tr>
              <a:tr h="483198">
                <a:tc gridSpan="2"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고딕 ExtraBold"/>
                          <a:ea typeface="나눔고딕 ExtraBold"/>
                        </a:rPr>
                        <a:t>Related</a:t>
                      </a:r>
                      <a:r>
                        <a:rPr lang="en-US" altLang="ko-KR" baseline="0">
                          <a:solidFill>
                            <a:schemeClr val="bg1"/>
                          </a:solidFill>
                          <a:latin typeface="나눔고딕 ExtraBold"/>
                          <a:ea typeface="나눔고딕 ExtraBold"/>
                        </a:rPr>
                        <a:t> ID</a:t>
                      </a:r>
                      <a:endParaRPr lang="ko-KR" altLang="en-US">
                        <a:solidFill>
                          <a:schemeClr val="bg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fea08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</a:tr>
              <a:tr h="483198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1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dee5ea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UI</a:t>
                      </a:r>
                      <a:r>
                        <a:rPr lang="en-US" altLang="ko-KR" baseline="0">
                          <a:latin typeface="나눔고딕 ExtraBold"/>
                          <a:ea typeface="나눔고딕 ExtraBold"/>
                        </a:rPr>
                        <a:t>-H-1011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beff2"/>
                    </a:solidFill>
                  </a:tcPr>
                </a:tc>
              </a:tr>
              <a:tr h="483198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2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dee5ea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UI-L-1111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beff2"/>
                    </a:solidFill>
                  </a:tcPr>
                </a:tc>
              </a:tr>
              <a:tr h="483198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3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dee5ea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UI-P-1711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beff2"/>
                    </a:solidFill>
                  </a:tcPr>
                </a:tc>
              </a:tr>
            </a:tbl>
          </a:graphicData>
        </a:graphic>
      </p:graphicFrame>
      <p:pic>
        <p:nvPicPr>
          <p:cNvPr id="6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8575" y="2027851"/>
            <a:ext cx="8800454" cy="44769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6048" y="2052666"/>
            <a:ext cx="1892174" cy="952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34954" y="4925369"/>
            <a:ext cx="1910282" cy="5794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80272" y="2336106"/>
            <a:ext cx="887239" cy="2646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81121" y="1900554"/>
            <a:ext cx="278867" cy="2788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고딕 ExtraBold"/>
                <a:ea typeface="나눔고딕 ExtraBold"/>
              </a:rPr>
              <a:t>1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227198" y="2155351"/>
            <a:ext cx="278867" cy="2788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고딕 ExtraBold"/>
                <a:ea typeface="나눔고딕 ExtraBold"/>
              </a:rPr>
              <a:t>3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754168" y="4813082"/>
            <a:ext cx="278867" cy="2788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고딕 ExtraBold"/>
                <a:ea typeface="나눔고딕 ExtraBold"/>
              </a:rPr>
              <a:t>2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253094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/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283029" y="203202"/>
            <a:ext cx="11647715" cy="6415313"/>
            <a:chOff x="283029" y="203202"/>
            <a:chExt cx="11647715" cy="6415313"/>
          </a:xfrm>
        </p:grpSpPr>
        <p:sp>
          <p:nvSpPr>
            <p:cNvPr id="22" name="직사각형 21"/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anchor="t"/>
            <a:lstStyle/>
            <a:p>
              <a:pPr marL="266700" lvl="0" latinLnBrk="0">
                <a:lnSpc>
                  <a:spcPct val="150000"/>
                </a:lnSpc>
                <a:defRPr/>
              </a:pPr>
              <a:r>
                <a:rPr lang="ko-KR" altLang="en-US" sz="2000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스토리보드</a:t>
              </a:r>
              <a:r>
                <a:rPr lang="en-US" altLang="ko-KR" sz="2000" i="1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 </a:t>
              </a:r>
              <a:endParaRPr lang="en-US" altLang="ko-KR" sz="2000" i="1" kern="0">
                <a:solidFill>
                  <a:srgbClr val="e7e6e6">
                    <a:lumMod val="25000"/>
                  </a:srgbClr>
                </a:solidFill>
                <a:latin typeface="나눔고딕 ExtraBold"/>
                <a:ea typeface="나눔고딕 ExtraBold"/>
              </a:endParaRPr>
            </a:p>
            <a:p>
              <a:pPr marL="266700" lvl="0" latinLnBrk="0">
                <a:defRPr/>
              </a:pPr>
              <a:r>
                <a:rPr lang="ko-KR" altLang="en-US" sz="700" kern="0">
                  <a:solidFill>
                    <a:srgbClr val="e7e6e6">
                      <a:lumMod val="75000"/>
                    </a:srgbClr>
                  </a:solidFill>
                  <a:latin typeface="나눔고딕 ExtraBold"/>
                  <a:ea typeface="나눔고딕 ExtraBold"/>
                </a:rPr>
                <a:t>    윤치연 김예솔 이헌지 최정기</a:t>
              </a:r>
              <a:endParaRPr lang="ko-KR" altLang="en-US" sz="700" kern="0">
                <a:solidFill>
                  <a:srgbClr val="e7e6e6">
                    <a:lumMod val="75000"/>
                  </a:srgb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1350328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/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8" name="사각형: 둥근 모서리 37"/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/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>
                <a:solidFill>
                  <a:prstClr val="white">
                    <a:lumMod val="65000"/>
                  </a:prst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0"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/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65" name="사각형: 둥근 모서리 64"/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4471035" y="364679"/>
            <a:ext cx="3078480" cy="776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UI </a:t>
            </a:r>
            <a:r>
              <a:rPr kumimoji="0" lang="ko-KR" altLang="en-US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상세구조</a:t>
            </a:r>
            <a:endParaRPr kumimoji="0" lang="en-US" altLang="ko-KR" sz="45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216428" y="3051404"/>
          <a:ext cx="2557518" cy="2825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063"/>
                <a:gridCol w="2116455"/>
              </a:tblGrid>
              <a:tr h="511155">
                <a:tc gridSpan="2"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Description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fea08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ea08a"/>
                    </a:solidFill>
                  </a:tcPr>
                </a:tc>
              </a:tr>
              <a:tr h="511155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1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dee5ea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700">
                          <a:latin typeface="나눔고딕 ExtraBold"/>
                          <a:ea typeface="나눔고딕 ExtraBold"/>
                        </a:rPr>
                        <a:t>키워드를 통한 </a:t>
                      </a:r>
                      <a:endParaRPr lang="ko-KR" altLang="en-US" sz="1700">
                        <a:latin typeface="나눔고딕 ExtraBold"/>
                        <a:ea typeface="나눔고딕 Extra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700">
                          <a:latin typeface="나눔고딕 ExtraBold"/>
                          <a:ea typeface="나눔고딕 ExtraBold"/>
                        </a:rPr>
                        <a:t>질문</a:t>
                      </a:r>
                      <a:r>
                        <a:rPr lang="ko-KR" altLang="en-US" sz="1700" baseline="0">
                          <a:latin typeface="나눔고딕 ExtraBold"/>
                          <a:ea typeface="나눔고딕 ExtraBold"/>
                        </a:rPr>
                        <a:t> 검색</a:t>
                      </a:r>
                      <a:endParaRPr lang="ko-KR" altLang="en-US" sz="17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beff2"/>
                    </a:solidFill>
                  </a:tcPr>
                </a:tc>
              </a:tr>
              <a:tr h="255578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2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dee5ea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700">
                          <a:latin typeface="나눔고딕 ExtraBold"/>
                          <a:ea typeface="나눔고딕 ExtraBold"/>
                        </a:rPr>
                        <a:t>QnA </a:t>
                      </a:r>
                      <a:r>
                        <a:rPr lang="ko-KR" altLang="en-US" sz="1700" baseline="0">
                          <a:latin typeface="나눔고딕 ExtraBold"/>
                          <a:ea typeface="나눔고딕 ExtraBold"/>
                        </a:rPr>
                        <a:t>글개수로</a:t>
                      </a:r>
                      <a:endParaRPr lang="ko-KR" altLang="en-US" sz="1700" baseline="0">
                        <a:latin typeface="나눔고딕 ExtraBold"/>
                        <a:ea typeface="나눔고딕 Extra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700" baseline="0">
                          <a:latin typeface="나눔고딕 ExtraBold"/>
                          <a:ea typeface="나눔고딕 ExtraBold"/>
                        </a:rPr>
                        <a:t>페이지네이션</a:t>
                      </a:r>
                      <a:endParaRPr lang="ko-KR" altLang="en-US" sz="1700" baseline="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beff2"/>
                    </a:solidFill>
                  </a:tcPr>
                </a:tc>
              </a:tr>
              <a:tr h="121920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3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dee5ea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700">
                          <a:latin typeface="나눔고딕 ExtraBold"/>
                          <a:ea typeface="나눔고딕 ExtraBold"/>
                        </a:rPr>
                        <a:t>QnA </a:t>
                      </a:r>
                      <a:r>
                        <a:rPr lang="ko-KR" altLang="en-US" sz="1700">
                          <a:latin typeface="나눔고딕 ExtraBold"/>
                          <a:ea typeface="나눔고딕 ExtraBold"/>
                        </a:rPr>
                        <a:t>새</a:t>
                      </a:r>
                      <a:r>
                        <a:rPr lang="ko-KR" altLang="en-US" sz="1700" baseline="0">
                          <a:latin typeface="나눔고딕 ExtraBold"/>
                          <a:ea typeface="나눔고딕 ExtraBold"/>
                        </a:rPr>
                        <a:t> 글 쓰기</a:t>
                      </a:r>
                      <a:endParaRPr lang="ko-KR" altLang="en-US" sz="17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beff2"/>
                    </a:solidFill>
                  </a:tcPr>
                </a:tc>
              </a:tr>
              <a:tr h="243840">
                <a:tc gridSpan="2">
                  <a:txBody>
                    <a:bodyPr vert="horz" lIns="91440" tIns="45720" rIns="91440" bIns="45720" anchor="ctr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고딕 ExtraBold"/>
                          <a:ea typeface="나눔고딕 ExtraBold"/>
                        </a:rPr>
                        <a:t>Related</a:t>
                      </a:r>
                      <a:r>
                        <a:rPr lang="en-US" altLang="ko-KR" baseline="0">
                          <a:solidFill>
                            <a:schemeClr val="bg1"/>
                          </a:solidFill>
                          <a:latin typeface="나눔고딕 ExtraBold"/>
                          <a:ea typeface="나눔고딕 ExtraBold"/>
                        </a:rPr>
                        <a:t> ID</a:t>
                      </a:r>
                      <a:endParaRPr lang="ko-KR" altLang="en-US">
                        <a:solidFill>
                          <a:schemeClr val="bg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fea08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solidFill>
                      <a:srgbClr val="ebeff2"/>
                    </a:solidFill>
                  </a:tcPr>
                </a:tc>
              </a:tr>
              <a:tr h="121920">
                <a:tc gridSpan="2"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UI-N-1512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bef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solidFill>
                      <a:srgbClr val="ebef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35958" y="1135250"/>
          <a:ext cx="11331672" cy="60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555"/>
                <a:gridCol w="2027669"/>
                <a:gridCol w="1888612"/>
                <a:gridCol w="1888612"/>
                <a:gridCol w="1888612"/>
                <a:gridCol w="1888612"/>
              </a:tblGrid>
              <a:tr h="300990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Page</a:t>
                      </a:r>
                      <a:r>
                        <a:rPr lang="en-US" altLang="ko-KR" sz="1400" baseline="0">
                          <a:latin typeface="나눔고딕 ExtraBold"/>
                          <a:ea typeface="나눔고딕 ExtraBold"/>
                        </a:rPr>
                        <a:t> Title</a:t>
                      </a:r>
                      <a:endParaRPr lang="ko-KR" altLang="en-US" sz="14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6781c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공지사항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&gt; QnA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Screen ID</a:t>
                      </a:r>
                      <a:endParaRPr lang="ko-KR" altLang="en-US" sz="14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6781c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UI-N-1512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Date</a:t>
                      </a:r>
                      <a:endParaRPr lang="ko-KR" altLang="en-US" sz="14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6781c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2023-04-19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</a:tr>
              <a:tr h="300990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나눔고딕 ExtraBold"/>
                          <a:ea typeface="나눔고딕 ExtraBold"/>
                        </a:rPr>
                        <a:t>Screen</a:t>
                      </a:r>
                      <a:r>
                        <a:rPr lang="en-US" altLang="ko-KR" sz="1400" baseline="0">
                          <a:solidFill>
                            <a:schemeClr val="bg1"/>
                          </a:solidFill>
                          <a:latin typeface="나눔고딕 ExtraBold"/>
                          <a:ea typeface="나눔고딕 ExtraBold"/>
                        </a:rPr>
                        <a:t> Path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6781c1"/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ko-KR" altLang="en-US" sz="1400">
                          <a:latin typeface="나눔고딕 ExtraBold"/>
                          <a:ea typeface="나눔고딕 ExtraBold"/>
                        </a:rPr>
                        <a:t>메인화면</a:t>
                      </a:r>
                      <a:r>
                        <a:rPr lang="en-US" altLang="ko-KR" sz="1400" baseline="0">
                          <a:latin typeface="나눔고딕 ExtraBold"/>
                          <a:ea typeface="나눔고딕 ExtraBold"/>
                        </a:rPr>
                        <a:t> &gt; </a:t>
                      </a:r>
                      <a:r>
                        <a:rPr lang="ko-KR" altLang="en-US" sz="1400" baseline="0">
                          <a:latin typeface="나눔고딕 ExtraBold"/>
                          <a:ea typeface="나눔고딕 ExtraBold"/>
                        </a:rPr>
                        <a:t>공지사항 </a:t>
                      </a:r>
                      <a:r>
                        <a:rPr lang="en-US" altLang="ko-KR" sz="1400" baseline="0">
                          <a:latin typeface="나눔고딕 ExtraBold"/>
                          <a:ea typeface="나눔고딕 ExtraBold"/>
                        </a:rPr>
                        <a:t>&gt; QnA</a:t>
                      </a:r>
                      <a:endParaRPr lang="ko-KR" altLang="en-US" sz="14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</a:tr>
            </a:tbl>
          </a:graphicData>
        </a:graphic>
      </p:graphicFrame>
      <p:pic>
        <p:nvPicPr>
          <p:cNvPr id="6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9088" y="1736170"/>
            <a:ext cx="8289403" cy="486257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69655" y="1850050"/>
            <a:ext cx="3973453" cy="3976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11094" y="2537428"/>
            <a:ext cx="1299622" cy="2954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20547" y="6165412"/>
            <a:ext cx="827445" cy="4014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797531" y="1687432"/>
            <a:ext cx="287082" cy="2788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고딕 ExtraBold"/>
                <a:ea typeface="나눔고딕 ExtraBold"/>
              </a:rPr>
              <a:t>1</a:t>
            </a:r>
            <a:endParaRPr lang="en-US" altLang="ko-KR" sz="1400">
              <a:latin typeface="나눔고딕 ExtraBold"/>
              <a:ea typeface="나눔고딕 ExtraBold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541326" y="2372134"/>
            <a:ext cx="261695" cy="2542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고딕 ExtraBold"/>
                <a:ea typeface="나눔고딕 ExtraBold"/>
              </a:rPr>
              <a:t>2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018111" y="6039089"/>
            <a:ext cx="278867" cy="2788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고딕 ExtraBold"/>
                <a:ea typeface="나눔고딕 ExtraBold"/>
              </a:rPr>
              <a:t>3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15770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/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283029" y="203202"/>
            <a:ext cx="11647715" cy="6415313"/>
            <a:chOff x="283029" y="203202"/>
            <a:chExt cx="11647715" cy="6415313"/>
          </a:xfrm>
        </p:grpSpPr>
        <p:sp>
          <p:nvSpPr>
            <p:cNvPr id="22" name="직사각형 21"/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anchor="t"/>
            <a:lstStyle/>
            <a:p>
              <a:pPr marL="266700" lvl="0" latinLnBrk="0">
                <a:lnSpc>
                  <a:spcPct val="150000"/>
                </a:lnSpc>
                <a:defRPr/>
              </a:pPr>
              <a:r>
                <a:rPr lang="ko-KR" altLang="en-US" sz="2000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스토리보드</a:t>
              </a:r>
              <a:r>
                <a:rPr lang="en-US" altLang="ko-KR" sz="2000" i="1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 </a:t>
              </a:r>
              <a:endParaRPr lang="en-US" altLang="ko-KR" sz="2000" i="1" kern="0">
                <a:solidFill>
                  <a:srgbClr val="e7e6e6">
                    <a:lumMod val="25000"/>
                  </a:srgbClr>
                </a:solidFill>
                <a:latin typeface="나눔고딕 ExtraBold"/>
                <a:ea typeface="나눔고딕 ExtraBold"/>
              </a:endParaRPr>
            </a:p>
            <a:p>
              <a:pPr marL="266700" lvl="0" latinLnBrk="0">
                <a:defRPr/>
              </a:pPr>
              <a:r>
                <a:rPr lang="ko-KR" altLang="en-US" sz="700" kern="0">
                  <a:solidFill>
                    <a:srgbClr val="e7e6e6">
                      <a:lumMod val="75000"/>
                    </a:srgbClr>
                  </a:solidFill>
                  <a:latin typeface="나눔고딕 ExtraBold"/>
                  <a:ea typeface="나눔고딕 ExtraBold"/>
                </a:rPr>
                <a:t>    윤치연 김예솔 이헌지 최정기</a:t>
              </a:r>
              <a:endParaRPr lang="ko-KR" altLang="en-US" sz="700" kern="0">
                <a:solidFill>
                  <a:srgbClr val="e7e6e6">
                    <a:lumMod val="75000"/>
                  </a:srgb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1350328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/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8" name="사각형: 둥근 모서리 37"/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/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>
                <a:solidFill>
                  <a:prstClr val="white">
                    <a:lumMod val="65000"/>
                  </a:prst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0"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/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65" name="사각형: 둥근 모서리 64"/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4471035" y="364679"/>
            <a:ext cx="3078480" cy="776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UI </a:t>
            </a:r>
            <a:r>
              <a:rPr kumimoji="0" lang="ko-KR" altLang="en-US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상세구조</a:t>
            </a:r>
            <a:endParaRPr kumimoji="0" lang="en-US" altLang="ko-KR" sz="45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9239062" y="2768399"/>
          <a:ext cx="2534570" cy="2975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165"/>
                <a:gridCol w="2097405"/>
              </a:tblGrid>
              <a:tr h="448969">
                <a:tc gridSpan="2"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Description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fea08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ea08a"/>
                    </a:solidFill>
                  </a:tcPr>
                </a:tc>
              </a:tr>
              <a:tr h="570060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1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dee5ea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검색한 키워드 확인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beff2"/>
                    </a:solidFill>
                  </a:tcPr>
                </a:tc>
              </a:tr>
              <a:tr h="1058682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2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dee5ea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선택한 음악</a:t>
                      </a:r>
                      <a:r>
                        <a:rPr lang="ko-KR" altLang="en-US" baseline="0">
                          <a:latin typeface="나눔고딕 ExtraBold"/>
                          <a:ea typeface="나눔고딕 ExtraBold"/>
                        </a:rPr>
                        <a:t> 듣기</a:t>
                      </a:r>
                      <a:r>
                        <a:rPr lang="en-US" altLang="ko-KR" baseline="0">
                          <a:latin typeface="나눔고딕 ExtraBold"/>
                          <a:ea typeface="나눔고딕 ExtraBold"/>
                        </a:rPr>
                        <a:t>, </a:t>
                      </a:r>
                      <a:endParaRPr lang="en-US" altLang="ko-KR" baseline="0">
                        <a:latin typeface="나눔고딕 ExtraBold"/>
                        <a:ea typeface="나눔고딕 ExtraBold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baseline="0">
                          <a:latin typeface="나눔고딕 ExtraBold"/>
                          <a:ea typeface="나눔고딕 ExtraBold"/>
                        </a:rPr>
                        <a:t>담기 가능</a:t>
                      </a:r>
                      <a:endParaRPr lang="ko-KR" altLang="en-US" baseline="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beff2"/>
                    </a:solidFill>
                  </a:tcPr>
                </a:tc>
              </a:tr>
              <a:tr h="448969">
                <a:tc gridSpan="2">
                  <a:txBody>
                    <a:bodyPr vert="horz" lIns="91440" tIns="45720" rIns="91440" bIns="45720" anchor="ctr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bg1"/>
                          </a:solidFill>
                          <a:latin typeface="나눔고딕 ExtraBold"/>
                          <a:ea typeface="나눔고딕 ExtraBold"/>
                        </a:rPr>
                        <a:t>Related</a:t>
                      </a:r>
                      <a:r>
                        <a:rPr lang="en-US" altLang="ko-KR" baseline="0">
                          <a:solidFill>
                            <a:schemeClr val="bg1"/>
                          </a:solidFill>
                          <a:latin typeface="나눔고딕 ExtraBold"/>
                          <a:ea typeface="나눔고딕 ExtraBold"/>
                        </a:rPr>
                        <a:t> ID</a:t>
                      </a:r>
                      <a:endParaRPr lang="ko-KR" altLang="en-US">
                        <a:solidFill>
                          <a:schemeClr val="bg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fea08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solidFill>
                      <a:srgbClr val="ebeff2"/>
                    </a:solidFill>
                  </a:tcPr>
                </a:tc>
              </a:tr>
              <a:tr h="448969">
                <a:tc gridSpan="2"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UI-S-1212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bef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 anchor="ctr">
                    <a:solidFill>
                      <a:srgbClr val="ebef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35958" y="1135250"/>
          <a:ext cx="11353080" cy="60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180"/>
                <a:gridCol w="1892180"/>
                <a:gridCol w="1892180"/>
                <a:gridCol w="1892180"/>
                <a:gridCol w="1892180"/>
                <a:gridCol w="1892180"/>
              </a:tblGrid>
              <a:tr h="300990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Page</a:t>
                      </a:r>
                      <a:r>
                        <a:rPr lang="en-US" altLang="ko-KR" sz="1400" baseline="0">
                          <a:latin typeface="나눔고딕 ExtraBold"/>
                          <a:ea typeface="나눔고딕 ExtraBold"/>
                        </a:rPr>
                        <a:t> Title</a:t>
                      </a:r>
                      <a:endParaRPr lang="ko-KR" altLang="en-US" sz="14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6781c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최신음악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Screen ID</a:t>
                      </a:r>
                      <a:endParaRPr lang="ko-KR" altLang="en-US" sz="14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6781c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UI-S-1212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Date</a:t>
                      </a:r>
                      <a:endParaRPr lang="ko-KR" altLang="en-US" sz="14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6781c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2023-04-21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</a:tr>
              <a:tr h="300990">
                <a:tc>
                  <a:txBody>
                    <a:bodyPr vert="horz" lIns="91440" tIns="45720" rIns="9144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나눔고딕 ExtraBold"/>
                          <a:ea typeface="나눔고딕 ExtraBold"/>
                        </a:rPr>
                        <a:t>Screen</a:t>
                      </a:r>
                      <a:r>
                        <a:rPr lang="en-US" altLang="ko-KR" sz="1400" baseline="0">
                          <a:solidFill>
                            <a:schemeClr val="bg1"/>
                          </a:solidFill>
                          <a:latin typeface="나눔고딕 ExtraBold"/>
                          <a:ea typeface="나눔고딕 ExtraBold"/>
                        </a:rPr>
                        <a:t> Path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6781c1"/>
                    </a:solidFill>
                  </a:tcPr>
                </a:tc>
                <a:tc gridSpan="5">
                  <a:txBody>
                    <a:bodyPr vert="horz" lIns="91440" tIns="45720" rIns="91440" bIns="45720" anchor="t" anchorCtr="0"/>
                    <a:lstStyle/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ko-KR" altLang="en-US" sz="1400">
                          <a:latin typeface="나눔고딕 ExtraBold"/>
                          <a:ea typeface="나눔고딕 ExtraBold"/>
                        </a:rPr>
                        <a:t>메인화면 </a:t>
                      </a: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&gt; </a:t>
                      </a:r>
                      <a:r>
                        <a:rPr lang="ko-KR" altLang="en-US" sz="1400">
                          <a:latin typeface="나눔고딕 ExtraBold"/>
                          <a:ea typeface="나눔고딕 ExtraBold"/>
                        </a:rPr>
                        <a:t>수박차트 </a:t>
                      </a:r>
                      <a:r>
                        <a:rPr lang="en-US" altLang="ko-KR" sz="1400">
                          <a:latin typeface="나눔고딕 ExtraBold"/>
                          <a:ea typeface="나눔고딕 ExtraBold"/>
                        </a:rPr>
                        <a:t>&gt; </a:t>
                      </a:r>
                      <a:r>
                        <a:rPr lang="ko-KR" altLang="en-US" sz="1400">
                          <a:latin typeface="나눔고딕 ExtraBold"/>
                          <a:ea typeface="나눔고딕 ExtraBold"/>
                        </a:rPr>
                        <a:t>최신음악</a:t>
                      </a:r>
                      <a:endParaRPr lang="ko-KR" altLang="en-US" sz="14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91440" marR="91440">
                    <a:solidFill>
                      <a:srgbClr val="ebeff2"/>
                    </a:solidFill>
                  </a:tcPr>
                </a:tc>
              </a:tr>
            </a:tbl>
          </a:graphicData>
        </a:graphic>
      </p:graphicFrame>
      <p:pic>
        <p:nvPicPr>
          <p:cNvPr id="6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8758" y="1875031"/>
            <a:ext cx="8558583" cy="45687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50692" y="4103459"/>
            <a:ext cx="2163130" cy="3441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35623" y="3957733"/>
            <a:ext cx="242577" cy="229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고딕 ExtraBold"/>
                <a:ea typeface="나눔고딕 ExtraBold"/>
              </a:rPr>
              <a:t>1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12319" y="4083845"/>
            <a:ext cx="1587944" cy="3604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880727" y="4310658"/>
            <a:ext cx="278867" cy="2788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나눔고딕 ExtraBold"/>
                <a:ea typeface="나눔고딕 ExtraBold"/>
              </a:rPr>
              <a:t>2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1476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/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283029" y="203202"/>
            <a:ext cx="11647715" cy="6415313"/>
            <a:chOff x="283029" y="203202"/>
            <a:chExt cx="11647715" cy="6415313"/>
          </a:xfrm>
        </p:grpSpPr>
        <p:sp>
          <p:nvSpPr>
            <p:cNvPr id="22" name="직사각형 21"/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anchor="t"/>
            <a:lstStyle/>
            <a:p>
              <a:pPr marL="266700" lvl="0" latinLnBrk="0">
                <a:lnSpc>
                  <a:spcPct val="150000"/>
                </a:lnSpc>
                <a:defRPr/>
              </a:pPr>
              <a:r>
                <a:rPr lang="ko-KR" altLang="en-US" sz="2000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스토리보드</a:t>
              </a:r>
              <a:r>
                <a:rPr lang="en-US" altLang="ko-KR" sz="2000" i="1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 </a:t>
              </a:r>
              <a:endParaRPr lang="en-US" altLang="ko-KR" sz="2000" i="1" kern="0">
                <a:solidFill>
                  <a:srgbClr val="e7e6e6">
                    <a:lumMod val="25000"/>
                  </a:srgbClr>
                </a:solidFill>
                <a:latin typeface="나눔고딕 ExtraBold"/>
                <a:ea typeface="나눔고딕 ExtraBold"/>
              </a:endParaRPr>
            </a:p>
            <a:p>
              <a:pPr marL="266700" lvl="0" latinLnBrk="0">
                <a:defRPr/>
              </a:pPr>
              <a:r>
                <a:rPr lang="ko-KR" altLang="en-US" sz="700" kern="0">
                  <a:solidFill>
                    <a:srgbClr val="e7e6e6">
                      <a:lumMod val="75000"/>
                    </a:srgbClr>
                  </a:solidFill>
                  <a:latin typeface="나눔고딕 ExtraBold"/>
                  <a:ea typeface="나눔고딕 ExtraBold"/>
                </a:rPr>
                <a:t>    윤치연 김예솔 이헌지 최정기</a:t>
              </a:r>
              <a:endParaRPr lang="ko-KR" altLang="en-US" sz="700" kern="0">
                <a:solidFill>
                  <a:srgbClr val="e7e6e6">
                    <a:lumMod val="75000"/>
                  </a:srgb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1350328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/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8" name="사각형: 둥근 모서리 37"/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/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>
                <a:solidFill>
                  <a:prstClr val="white">
                    <a:lumMod val="65000"/>
                  </a:prst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0"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/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65" name="사각형: 둥근 모서리 64"/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4194810" y="364679"/>
            <a:ext cx="3592830" cy="776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PROTO TYPE</a:t>
            </a:r>
            <a:endParaRPr kumimoji="0" lang="en-US" altLang="ko-KR" sz="45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3439" y="4994031"/>
            <a:ext cx="83878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나눔고딕 ExtraBold"/>
                <a:ea typeface="나눔고딕 ExtraBold"/>
                <a:hlinkClick r:id="rId3"/>
              </a:rPr>
              <a:t>https://ovenapp.io/view/49cqmDVoXWRmbrLWGk7xgJgGd4XPME97/QYqfJ</a:t>
            </a:r>
            <a:endParaRPr lang="en-US" altLang="ko-KR" b="1"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en-US" altLang="ko-KR" b="1">
              <a:latin typeface="나눔고딕 ExtraBold"/>
              <a:ea typeface="나눔고딕 ExtraBold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76830" y="1520574"/>
            <a:ext cx="3153215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97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283029" y="203202"/>
            <a:ext cx="11647715" cy="6415313"/>
            <a:chOff x="283029" y="203202"/>
            <a:chExt cx="11647715" cy="641531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000" kern="0" dirty="0">
                <a:ln w="25400">
                  <a:noFill/>
                </a:ln>
                <a:solidFill>
                  <a:srgbClr val="E7E6E6">
                    <a:lumMod val="75000"/>
                  </a:srgbClr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D3FB41-8710-E33C-4ECD-DB4586FC73CC}"/>
              </a:ext>
            </a:extLst>
          </p:cNvPr>
          <p:cNvGrpSpPr/>
          <p:nvPr/>
        </p:nvGrpSpPr>
        <p:grpSpPr>
          <a:xfrm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09FAED5-F116-B96E-A186-0513A1D126CF}"/>
                </a:ext>
              </a:extLst>
            </p:cNvPr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39E6D7A-9B69-ED0C-EF30-4A97FBF5333A}"/>
                </a:ext>
              </a:extLst>
            </p:cNvPr>
            <p:cNvGrpSpPr/>
            <p:nvPr/>
          </p:nvGrpSpPr>
          <p:grpSpPr>
            <a:xfrm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5FC04551-6B77-2E3D-21F7-F455FE4C599C}"/>
                  </a:ext>
                </a:extLst>
              </p:cNvPr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1BD83140-D507-65B8-A5DA-7C86F268D4EB}"/>
                  </a:ext>
                </a:extLst>
              </p:cNvPr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7" name="직사각형 5"/>
          <p:cNvSpPr/>
          <p:nvPr/>
        </p:nvSpPr>
        <p:spPr>
          <a:xfrm>
            <a:off x="3011261" y="2332466"/>
            <a:ext cx="6096000" cy="136132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0" lvl="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600" b="0" i="0" u="none" strike="noStrike" kern="0" cap="none" spc="0" normalizeH="0" baseline="0" mc:Ignorable="hp" hp:hslEmbossed="0">
                <a:solidFill>
                  <a:srgbClr val="262626"/>
                </a:solidFill>
                <a:latin typeface="나눔고딕 ExtraBold"/>
                <a:ea typeface="나눔고딕 ExtraBold"/>
              </a:rPr>
              <a:t>감사합니다</a:t>
            </a:r>
            <a:r>
              <a:rPr xmlns:mc="http://schemas.openxmlformats.org/markup-compatibility/2006" xmlns:hp="http://schemas.haansoft.com/office/presentation/8.0" kumimoji="0" lang="en-US" altLang="ko-KR" sz="5600" b="0" i="0" u="none" strike="noStrike" kern="0" cap="none" spc="0" normalizeH="0" baseline="0" mc:Ignorable="hp" hp:hslEmbossed="0">
                <a:solidFill>
                  <a:srgbClr val="262626"/>
                </a:solidFill>
                <a:latin typeface="나눔고딕 ExtraBold"/>
                <a:ea typeface="나눔고딕 ExtraBold"/>
              </a:rPr>
              <a:t>.</a:t>
            </a:r>
            <a:r>
              <a:rPr xmlns:mc="http://schemas.openxmlformats.org/markup-compatibility/2006" xmlns:hp="http://schemas.haansoft.com/office/presentation/8.0" kumimoji="0" lang="en-US" altLang="ko-KR" sz="5000" b="0" i="0" u="none" strike="noStrike" kern="0" cap="none" spc="0" normalizeH="0" baseline="0" mc:Ignorable="hp" hp:hslEmbossed="0">
                <a:solidFill>
                  <a:srgbClr val="262626"/>
                </a:solidFill>
                <a:latin typeface="나눔고딕 ExtraBold"/>
                <a:ea typeface="나눔고딕 ExtraBold"/>
              </a:rPr>
              <a:t> </a:t>
            </a:r>
            <a:endParaRPr xmlns:mc="http://schemas.openxmlformats.org/markup-compatibility/2006" xmlns:hp="http://schemas.haansoft.com/office/presentation/8.0" kumimoji="0" lang="en-US" altLang="ko-KR" sz="5000" b="0" i="0" u="none" strike="noStrike" kern="0" cap="none" spc="0" normalizeH="0" baseline="0" mc:Ignorable="hp" hp:hslEmbossed="0">
              <a:solidFill>
                <a:srgbClr val="262626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8" name="TextBox 65"/>
          <p:cNvSpPr txBox="1"/>
          <p:nvPr/>
        </p:nvSpPr>
        <p:spPr>
          <a:xfrm>
            <a:off x="4326447" y="3757452"/>
            <a:ext cx="3539105" cy="40767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나눔고딕 ExtraBold"/>
                <a:ea typeface="나눔고딕 ExtraBold"/>
              </a:rPr>
              <a:t>윤치연 김예솔 이헌지 최정기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595959"/>
              </a:solidFill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62164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/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283029" y="203202"/>
            <a:ext cx="11647715" cy="6415313"/>
            <a:chOff x="283029" y="203202"/>
            <a:chExt cx="11647715" cy="6415313"/>
          </a:xfrm>
        </p:grpSpPr>
        <p:sp>
          <p:nvSpPr>
            <p:cNvPr id="22" name="직사각형 21"/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anchor="t"/>
            <a:lstStyle/>
            <a:p>
              <a:pPr marL="266700" lvl="0" latinLnBrk="0">
                <a:lnSpc>
                  <a:spcPct val="150000"/>
                </a:lnSpc>
                <a:defRPr/>
              </a:pPr>
              <a:r>
                <a:rPr lang="ko-KR" altLang="en-US" sz="2000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스토리보드</a:t>
              </a:r>
              <a:r>
                <a:rPr lang="en-US" altLang="ko-KR" sz="2000" i="1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 </a:t>
              </a:r>
              <a:endParaRPr lang="en-US" altLang="ko-KR" sz="2000" i="1" kern="0">
                <a:solidFill>
                  <a:srgbClr val="e7e6e6">
                    <a:lumMod val="25000"/>
                  </a:srgbClr>
                </a:solidFill>
                <a:latin typeface="나눔고딕 ExtraBold"/>
                <a:ea typeface="나눔고딕 ExtraBold"/>
              </a:endParaRPr>
            </a:p>
            <a:p>
              <a:pPr marL="266700" lvl="0" latinLnBrk="0">
                <a:defRPr/>
              </a:pPr>
              <a:r>
                <a:rPr lang="ko-KR" altLang="en-US" sz="700" kern="0">
                  <a:solidFill>
                    <a:srgbClr val="e7e6e6">
                      <a:lumMod val="75000"/>
                    </a:srgbClr>
                  </a:solidFill>
                  <a:latin typeface="나눔고딕 ExtraBold"/>
                  <a:ea typeface="나눔고딕 ExtraBold"/>
                </a:rPr>
                <a:t>    윤치연 김예솔 이헌지 최정기</a:t>
              </a:r>
              <a:endParaRPr lang="ko-KR" altLang="en-US" sz="700" kern="0">
                <a:solidFill>
                  <a:srgbClr val="e7e6e6">
                    <a:lumMod val="75000"/>
                  </a:srgb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1350328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/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8" name="사각형: 둥근 모서리 37"/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/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>
                <a:solidFill>
                  <a:prstClr val="white">
                    <a:lumMod val="65000"/>
                  </a:prst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0"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/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65" name="사각형: 둥근 모서리 64"/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</p:grpSp>
      <p:graphicFrame>
        <p:nvGraphicFramePr>
          <p:cNvPr id="67" name="표 18"/>
          <p:cNvGraphicFramePr>
            <a:graphicFrameLocks noGrp="1"/>
          </p:cNvGraphicFramePr>
          <p:nvPr/>
        </p:nvGraphicFramePr>
        <p:xfrm>
          <a:off x="571500" y="1240459"/>
          <a:ext cx="11071244" cy="49818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8727"/>
                <a:gridCol w="1743015"/>
                <a:gridCol w="6148914"/>
                <a:gridCol w="2320588"/>
              </a:tblGrid>
              <a:tr h="424649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버전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6781c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작성자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264ca6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Description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264ca6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날짜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264ca6">
                        <a:alpha val="70000"/>
                      </a:srgbClr>
                    </a:solidFill>
                  </a:tcPr>
                </a:tc>
              </a:tr>
              <a:tr h="424649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</a:t>
                      </a:r>
                      <a:r>
                        <a:rPr lang="en-US" altLang="ko-KR" baseline="0">
                          <a:latin typeface="나눔고딕 ExtraBold"/>
                          <a:ea typeface="나눔고딕 ExtraBold"/>
                        </a:rPr>
                        <a:t> 0.0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윤치연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유스케이스</a:t>
                      </a: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,</a:t>
                      </a:r>
                      <a:r>
                        <a:rPr lang="en-US" altLang="ko-KR" baseline="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ko-KR" altLang="en-US" baseline="0">
                          <a:latin typeface="나눔고딕 ExtraBold"/>
                          <a:ea typeface="나눔고딕 ExtraBold"/>
                        </a:rPr>
                        <a:t>유스케이스 명세서</a:t>
                      </a:r>
                      <a:r>
                        <a:rPr lang="en-US" altLang="ko-KR" baseline="0">
                          <a:latin typeface="나눔고딕 ExtraBold"/>
                          <a:ea typeface="나눔고딕 ExtraBold"/>
                        </a:rPr>
                        <a:t>, </a:t>
                      </a:r>
                      <a:r>
                        <a:rPr lang="ko-KR" altLang="en-US" baseline="0">
                          <a:latin typeface="나눔고딕 ExtraBold"/>
                          <a:ea typeface="나눔고딕 ExtraBold"/>
                        </a:rPr>
                        <a:t>메뉴구조 초안 작성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2023-09-26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212324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 0.0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김예솔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 baseline="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ko-KR" altLang="en-US" baseline="0">
                          <a:latin typeface="나눔고딕 ExtraBold"/>
                          <a:ea typeface="나눔고딕 ExtraBold"/>
                        </a:rPr>
                        <a:t>프로토타입 초안 작성</a:t>
                      </a:r>
                      <a:r>
                        <a:rPr lang="en-US" altLang="ko-KR" baseline="0">
                          <a:latin typeface="나눔고딕 ExtraBold"/>
                          <a:ea typeface="나눔고딕 ExtraBold"/>
                        </a:rPr>
                        <a:t>,</a:t>
                      </a:r>
                      <a:r>
                        <a:rPr lang="ko-KR" altLang="en-US" baseline="0">
                          <a:latin typeface="나눔고딕 ExtraBold"/>
                          <a:ea typeface="나눔고딕 ExtraBold"/>
                        </a:rPr>
                        <a:t> 메뉴구조 보완 작성</a:t>
                      </a:r>
                      <a:endParaRPr lang="ko-KR" altLang="en-US" baseline="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2023-09-26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212324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 0.0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최정기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유스케이스</a:t>
                      </a: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,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유스케이스 명세서 보완 작성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2023-09-26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424649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 0.1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윤치연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스크린리스트</a:t>
                      </a: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, 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프로세스</a:t>
                      </a: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,</a:t>
                      </a:r>
                      <a:r>
                        <a:rPr lang="en-US" altLang="ko-KR" baseline="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ko-KR" altLang="en-US" baseline="0">
                          <a:latin typeface="나눔고딕 ExtraBold"/>
                          <a:ea typeface="나눔고딕 ExtraBold"/>
                        </a:rPr>
                        <a:t>플로우차트</a:t>
                      </a:r>
                      <a:r>
                        <a:rPr lang="en-US" altLang="ko-KR" baseline="0">
                          <a:latin typeface="나눔고딕 ExtraBold"/>
                          <a:ea typeface="나눔고딕 ExtraBold"/>
                        </a:rPr>
                        <a:t>, </a:t>
                      </a:r>
                      <a:r>
                        <a:rPr lang="ko-KR" altLang="en-US" baseline="0">
                          <a:latin typeface="나눔고딕 ExtraBold"/>
                          <a:ea typeface="나눔고딕 ExtraBold"/>
                        </a:rPr>
                        <a:t>정책</a:t>
                      </a:r>
                      <a:r>
                        <a:rPr lang="en-US" altLang="ko-KR" baseline="0">
                          <a:latin typeface="나눔고딕 ExtraBold"/>
                          <a:ea typeface="나눔고딕 ExtraBold"/>
                        </a:rPr>
                        <a:t>, </a:t>
                      </a:r>
                      <a:r>
                        <a:rPr lang="ko-KR" altLang="en-US" baseline="0">
                          <a:latin typeface="나눔고딕 ExtraBold"/>
                          <a:ea typeface="나눔고딕 ExtraBold"/>
                        </a:rPr>
                        <a:t>권한 초안 작성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2023-09-27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424649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 0.1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이헌지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스타일가이드 초안 작성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2023-09-27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424649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 0.1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최정기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프로토타입 보완 작성</a:t>
                      </a: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,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플로우차트</a:t>
                      </a: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,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정책</a:t>
                      </a: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,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권한 보완 작성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2023-09-28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424649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 0.1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김예솔</a:t>
                      </a: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,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이헌지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스토리보드 초안 작성</a:t>
                      </a: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,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스타일가이드 보완 작성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2023-09-29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424649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 0.2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윤치연</a:t>
                      </a: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, 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김예솔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r>
                        <a:rPr lang="en-US" altLang="ko-KR" baseline="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ko-KR" altLang="en-US" baseline="0">
                          <a:latin typeface="나눔고딕 ExtraBold"/>
                          <a:ea typeface="나눔고딕 ExtraBold"/>
                        </a:rPr>
                        <a:t>스토리보드 보완 작성</a:t>
                      </a:r>
                      <a:r>
                        <a:rPr lang="en-US" altLang="ko-KR" baseline="0">
                          <a:latin typeface="나눔고딕 ExtraBold"/>
                          <a:ea typeface="나눔고딕 ExtraBold"/>
                        </a:rPr>
                        <a:t>, </a:t>
                      </a:r>
                      <a:r>
                        <a:rPr lang="ko-KR" altLang="en-US" baseline="0">
                          <a:latin typeface="나눔고딕 ExtraBold"/>
                          <a:ea typeface="나눔고딕 ExtraBold"/>
                        </a:rPr>
                        <a:t>프로토타입 오류발견 및 수정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2023-09-30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42464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</a:t>
                      </a:r>
                      <a:r>
                        <a:rPr lang="en-US" altLang="ko-KR" baseline="0">
                          <a:latin typeface="나눔고딕 ExtraBold"/>
                          <a:ea typeface="나눔고딕 ExtraBold"/>
                        </a:rPr>
                        <a:t> 0.2</a:t>
                      </a:r>
                      <a:endParaRPr lang="en-US" altLang="ko-KR" baseline="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1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조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r>
                        <a:rPr lang="en-US" altLang="ko-KR" baseline="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ko-KR" altLang="en-US" baseline="0">
                          <a:latin typeface="나눔고딕 ExtraBold"/>
                          <a:ea typeface="나눔고딕 ExtraBold"/>
                        </a:rPr>
                        <a:t>플로우차트 보완</a:t>
                      </a:r>
                      <a:r>
                        <a:rPr lang="en-US" altLang="ko-KR" baseline="0">
                          <a:latin typeface="나눔고딕 ExtraBold"/>
                          <a:ea typeface="나눔고딕 ExtraBold"/>
                        </a:rPr>
                        <a:t>,</a:t>
                      </a:r>
                      <a:r>
                        <a:rPr lang="ko-KR" altLang="en-US" baseline="0">
                          <a:latin typeface="나눔고딕 ExtraBold"/>
                          <a:ea typeface="나눔고딕 ExtraBold"/>
                        </a:rPr>
                        <a:t> 스타일가이드</a:t>
                      </a:r>
                      <a:r>
                        <a:rPr lang="en-US" altLang="ko-KR" baseline="0">
                          <a:latin typeface="나눔고딕 ExtraBold"/>
                          <a:ea typeface="나눔고딕 ExtraBold"/>
                        </a:rPr>
                        <a:t>,</a:t>
                      </a:r>
                      <a:r>
                        <a:rPr lang="ko-KR" altLang="en-US" baseline="0">
                          <a:latin typeface="나눔고딕 ExtraBold"/>
                          <a:ea typeface="나눔고딕 ExtraBold"/>
                        </a:rPr>
                        <a:t> 스토리보드 보완</a:t>
                      </a:r>
                      <a:endParaRPr lang="ko-KR" altLang="en-US" baseline="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2023-10-01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</a:tr>
              <a:tr h="424649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 0.2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1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조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 ERD, Class Diagram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작성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2023-10-02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424649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 0.2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1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조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개발환경 구축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2023-10-02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</a:tbl>
          </a:graphicData>
        </a:graphic>
      </p:graphicFrame>
      <p:sp>
        <p:nvSpPr>
          <p:cNvPr id="68" name="TextBox 68"/>
          <p:cNvSpPr txBox="1"/>
          <p:nvPr/>
        </p:nvSpPr>
        <p:spPr>
          <a:xfrm>
            <a:off x="4747260" y="364680"/>
            <a:ext cx="2526030" cy="776415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ExtraBold"/>
                <a:ea typeface="나눔고딕 ExtraBold"/>
              </a:rPr>
              <a:t>개발 일정</a:t>
            </a:r>
            <a:endPara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/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283029" y="203202"/>
            <a:ext cx="11647715" cy="6415313"/>
            <a:chOff x="283029" y="203202"/>
            <a:chExt cx="11647715" cy="6415313"/>
          </a:xfrm>
        </p:grpSpPr>
        <p:sp>
          <p:nvSpPr>
            <p:cNvPr id="22" name="직사각형 21"/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anchor="t"/>
            <a:lstStyle/>
            <a:p>
              <a:pPr marL="266700" lvl="0" latinLnBrk="0">
                <a:lnSpc>
                  <a:spcPct val="150000"/>
                </a:lnSpc>
                <a:defRPr/>
              </a:pPr>
              <a:r>
                <a:rPr lang="ko-KR" altLang="en-US" sz="2000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스토리보드</a:t>
              </a:r>
              <a:r>
                <a:rPr lang="en-US" altLang="ko-KR" sz="2000" i="1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 </a:t>
              </a:r>
              <a:endParaRPr lang="en-US" altLang="ko-KR" sz="2000" i="1" kern="0">
                <a:solidFill>
                  <a:srgbClr val="e7e6e6">
                    <a:lumMod val="25000"/>
                  </a:srgbClr>
                </a:solidFill>
                <a:latin typeface="나눔고딕 ExtraBold"/>
                <a:ea typeface="나눔고딕 ExtraBold"/>
              </a:endParaRPr>
            </a:p>
            <a:p>
              <a:pPr marL="266700" lvl="0" latinLnBrk="0">
                <a:defRPr/>
              </a:pPr>
              <a:r>
                <a:rPr lang="ko-KR" altLang="en-US" sz="700" kern="0">
                  <a:solidFill>
                    <a:srgbClr val="e7e6e6">
                      <a:lumMod val="75000"/>
                    </a:srgbClr>
                  </a:solidFill>
                  <a:latin typeface="나눔고딕 ExtraBold"/>
                  <a:ea typeface="나눔고딕 ExtraBold"/>
                </a:rPr>
                <a:t>    윤치연 김예솔 이헌지 최정기</a:t>
              </a:r>
              <a:endParaRPr lang="ko-KR" altLang="en-US" sz="700" kern="0">
                <a:solidFill>
                  <a:srgbClr val="e7e6e6">
                    <a:lumMod val="75000"/>
                  </a:srgb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1350328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/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8" name="사각형: 둥근 모서리 37"/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/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>
                <a:solidFill>
                  <a:prstClr val="white">
                    <a:lumMod val="65000"/>
                  </a:prst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0"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/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65" name="사각형: 둥근 모서리 64"/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</p:grpSp>
      <p:graphicFrame>
        <p:nvGraphicFramePr>
          <p:cNvPr id="67" name="표 18"/>
          <p:cNvGraphicFramePr>
            <a:graphicFrameLocks noGrp="1"/>
          </p:cNvGraphicFramePr>
          <p:nvPr/>
        </p:nvGraphicFramePr>
        <p:xfrm>
          <a:off x="571500" y="1249984"/>
          <a:ext cx="11067136" cy="49500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8727"/>
                <a:gridCol w="1743015"/>
                <a:gridCol w="6148914"/>
                <a:gridCol w="2316480"/>
              </a:tblGrid>
              <a:tr h="424649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버전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6781c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작성자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264ca6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Description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264ca6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날짜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264ca6">
                        <a:alpha val="70000"/>
                      </a:srgbClr>
                    </a:solidFill>
                  </a:tcPr>
                </a:tc>
              </a:tr>
              <a:tr h="381840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</a:t>
                      </a:r>
                      <a:r>
                        <a:rPr lang="en-US" altLang="ko-KR" baseline="0">
                          <a:latin typeface="나눔고딕 ExtraBold"/>
                          <a:ea typeface="나눔고딕 ExtraBold"/>
                        </a:rPr>
                        <a:t> 1.0</a:t>
                      </a:r>
                      <a:endParaRPr lang="en-US" altLang="ko-KR" baseline="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윤치연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API 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문서 정리</a:t>
                      </a: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,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멤버관련 </a:t>
                      </a: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CRUD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기능 구현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300">
                          <a:latin typeface="나눔고딕 ExtraBold"/>
                          <a:ea typeface="나눔고딕 ExtraBold"/>
                        </a:rPr>
                        <a:t>2023-10-04</a:t>
                      </a:r>
                      <a:endParaRPr lang="en-US" altLang="ko-KR" sz="13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324856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 1.0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김예솔</a:t>
                      </a: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,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이헌지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 baseline="0">
                          <a:latin typeface="나눔고딕 ExtraBold"/>
                          <a:ea typeface="나눔고딕 ExtraBold"/>
                        </a:rPr>
                        <a:t> 전체 페이지 </a:t>
                      </a:r>
                      <a:r>
                        <a:rPr lang="en-US" altLang="ko-KR" baseline="0">
                          <a:latin typeface="나눔고딕 ExtraBold"/>
                          <a:ea typeface="나눔고딕 ExtraBold"/>
                        </a:rPr>
                        <a:t>VIEW</a:t>
                      </a:r>
                      <a:r>
                        <a:rPr lang="ko-KR" altLang="en-US" baseline="0">
                          <a:latin typeface="나눔고딕 ExtraBold"/>
                          <a:ea typeface="나눔고딕 ExtraBold"/>
                        </a:rPr>
                        <a:t> 구현</a:t>
                      </a:r>
                      <a:endParaRPr lang="ko-KR" altLang="en-US" baseline="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300">
                          <a:latin typeface="나눔고딕 ExtraBold"/>
                          <a:ea typeface="나눔고딕 ExtraBold"/>
                        </a:rPr>
                        <a:t>2023-10-05</a:t>
                      </a:r>
                      <a:endParaRPr lang="en-US" altLang="ko-KR" sz="13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324856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 1.0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최정기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플레이어 관련 기능 구현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300">
                          <a:latin typeface="나눔고딕 ExtraBold"/>
                          <a:ea typeface="나눔고딕 ExtraBold"/>
                        </a:rPr>
                        <a:t>2023-10-06</a:t>
                      </a:r>
                      <a:endParaRPr lang="en-US" altLang="ko-KR" sz="13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381840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 1.1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김예솔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멤버십 </a:t>
                      </a: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CRUD,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공지사항 및 </a:t>
                      </a: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QnA CRUD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기능 구현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300">
                          <a:latin typeface="나눔고딕 ExtraBold"/>
                          <a:ea typeface="나눔고딕 ExtraBold"/>
                        </a:rPr>
                        <a:t>2023-10-10</a:t>
                      </a:r>
                      <a:r>
                        <a:rPr lang="ko-KR" altLang="en-US" sz="130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en-US" altLang="ko-KR" sz="1300">
                          <a:latin typeface="나눔고딕 ExtraBold"/>
                          <a:ea typeface="나눔고딕 ExtraBold"/>
                        </a:rPr>
                        <a:t>~</a:t>
                      </a:r>
                      <a:r>
                        <a:rPr lang="ko-KR" altLang="en-US" sz="130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en-US" altLang="ko-KR" sz="1300">
                          <a:latin typeface="나눔고딕 ExtraBold"/>
                          <a:ea typeface="나눔고딕 ExtraBold"/>
                        </a:rPr>
                        <a:t>2023-10-12</a:t>
                      </a:r>
                      <a:endParaRPr lang="en-US" altLang="ko-KR" sz="13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381840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 1.1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윤치연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멤버관련 </a:t>
                      </a: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CRUD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기능 보완 구현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300">
                          <a:latin typeface="나눔고딕 ExtraBold"/>
                          <a:ea typeface="나눔고딕 ExtraBold"/>
                        </a:rPr>
                        <a:t>2023-10-13</a:t>
                      </a:r>
                      <a:endParaRPr lang="en-US" altLang="ko-KR" sz="13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381840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 1.1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최정기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플레이어 관련 기능 보완 구현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300">
                          <a:latin typeface="나눔고딕 ExtraBold"/>
                          <a:ea typeface="나눔고딕 ExtraBold"/>
                        </a:rPr>
                        <a:t>2023-10-16</a:t>
                      </a:r>
                      <a:r>
                        <a:rPr lang="ko-KR" altLang="en-US" sz="130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en-US" altLang="ko-KR" sz="1300">
                          <a:latin typeface="나눔고딕 ExtraBold"/>
                          <a:ea typeface="나눔고딕 ExtraBold"/>
                        </a:rPr>
                        <a:t>~</a:t>
                      </a:r>
                      <a:r>
                        <a:rPr lang="ko-KR" altLang="en-US" sz="130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en-US" altLang="ko-KR" sz="1300">
                          <a:latin typeface="나눔고딕 ExtraBold"/>
                          <a:ea typeface="나눔고딕 ExtraBold"/>
                        </a:rPr>
                        <a:t>2023-10-17</a:t>
                      </a:r>
                      <a:endParaRPr lang="en-US" altLang="ko-KR" sz="13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381840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 1.1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이헌지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플레이어 </a:t>
                      </a: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VIEW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구현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300">
                          <a:latin typeface="나눔고딕 ExtraBold"/>
                          <a:ea typeface="나눔고딕 ExtraBold"/>
                        </a:rPr>
                        <a:t>2023-10-18</a:t>
                      </a:r>
                      <a:endParaRPr lang="en-US" altLang="ko-KR" sz="13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381840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 1.2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윤치연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r>
                        <a:rPr lang="ko-KR" altLang="en-US" baseline="0">
                          <a:latin typeface="나눔고딕 ExtraBold"/>
                          <a:ea typeface="나눔고딕 ExtraBold"/>
                        </a:rPr>
                        <a:t> 기능 구현 중간 통합</a:t>
                      </a:r>
                      <a:r>
                        <a:rPr lang="en-US" altLang="ko-KR" baseline="0">
                          <a:latin typeface="나눔고딕 ExtraBold"/>
                          <a:ea typeface="나눔고딕 ExtraBold"/>
                        </a:rPr>
                        <a:t>,</a:t>
                      </a:r>
                      <a:r>
                        <a:rPr lang="ko-KR" altLang="en-US" baseline="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en-US" altLang="ko-KR" baseline="0">
                          <a:latin typeface="나눔고딕 ExtraBold"/>
                          <a:ea typeface="나눔고딕 ExtraBold"/>
                        </a:rPr>
                        <a:t>SECURITY </a:t>
                      </a:r>
                      <a:r>
                        <a:rPr lang="ko-KR" altLang="en-US" baseline="0">
                          <a:latin typeface="나눔고딕 ExtraBold"/>
                          <a:ea typeface="나눔고딕 ExtraBold"/>
                        </a:rPr>
                        <a:t>기능 추가</a:t>
                      </a:r>
                      <a:endParaRPr lang="ko-KR" altLang="en-US" baseline="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300">
                          <a:latin typeface="나눔고딕 ExtraBold"/>
                          <a:ea typeface="나눔고딕 ExtraBold"/>
                        </a:rPr>
                        <a:t>2023-10-19</a:t>
                      </a:r>
                      <a:r>
                        <a:rPr lang="ko-KR" altLang="en-US" sz="130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en-US" altLang="ko-KR" sz="1300">
                          <a:latin typeface="나눔고딕 ExtraBold"/>
                          <a:ea typeface="나눔고딕 ExtraBold"/>
                        </a:rPr>
                        <a:t>~</a:t>
                      </a:r>
                      <a:r>
                        <a:rPr lang="ko-KR" altLang="en-US" sz="130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en-US" altLang="ko-KR" sz="1300">
                          <a:latin typeface="나눔고딕 ExtraBold"/>
                          <a:ea typeface="나눔고딕 ExtraBold"/>
                        </a:rPr>
                        <a:t>2023-10-20</a:t>
                      </a:r>
                      <a:endParaRPr lang="en-US" altLang="ko-KR" sz="13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381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</a:t>
                      </a:r>
                      <a:r>
                        <a:rPr lang="en-US" altLang="ko-KR" baseline="0">
                          <a:latin typeface="나눔고딕 ExtraBold"/>
                          <a:ea typeface="나눔고딕 ExtraBold"/>
                        </a:rPr>
                        <a:t> 1.2</a:t>
                      </a:r>
                      <a:endParaRPr lang="en-US" altLang="ko-KR" baseline="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김예솔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r>
                        <a:rPr lang="ko-KR" altLang="en-US" baseline="0">
                          <a:latin typeface="나눔고딕 ExtraBold"/>
                          <a:ea typeface="나눔고딕 ExtraBold"/>
                        </a:rPr>
                        <a:t> 음악</a:t>
                      </a:r>
                      <a:r>
                        <a:rPr lang="en-US" altLang="ko-KR" baseline="0">
                          <a:latin typeface="나눔고딕 ExtraBold"/>
                          <a:ea typeface="나눔고딕 ExtraBold"/>
                        </a:rPr>
                        <a:t> CRUD, </a:t>
                      </a:r>
                      <a:r>
                        <a:rPr lang="ko-KR" altLang="en-US" baseline="0">
                          <a:latin typeface="나눔고딕 ExtraBold"/>
                          <a:ea typeface="나눔고딕 ExtraBold"/>
                        </a:rPr>
                        <a:t>마이리스트 </a:t>
                      </a:r>
                      <a:r>
                        <a:rPr lang="en-US" altLang="ko-KR" baseline="0">
                          <a:latin typeface="나눔고딕 ExtraBold"/>
                          <a:ea typeface="나눔고딕 ExtraBold"/>
                        </a:rPr>
                        <a:t>CRUD</a:t>
                      </a:r>
                      <a:r>
                        <a:rPr lang="ko-KR" altLang="en-US" baseline="0">
                          <a:latin typeface="나눔고딕 ExtraBold"/>
                          <a:ea typeface="나눔고딕 ExtraBold"/>
                        </a:rPr>
                        <a:t> 기능 구현</a:t>
                      </a:r>
                      <a:endParaRPr lang="ko-KR" altLang="en-US" baseline="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300">
                          <a:latin typeface="나눔고딕 ExtraBold"/>
                          <a:ea typeface="나눔고딕 ExtraBold"/>
                        </a:rPr>
                        <a:t>2023-10-23</a:t>
                      </a:r>
                      <a:endParaRPr lang="en-US" altLang="ko-KR" sz="13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solidFill>
                      <a:srgbClr val="edf1f4"/>
                    </a:solidFill>
                  </a:tcPr>
                </a:tc>
              </a:tr>
              <a:tr h="381840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 1.2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이헌지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음악 관련 </a:t>
                      </a: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VIEW</a:t>
                      </a: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구현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300">
                          <a:latin typeface="나눔고딕 ExtraBold"/>
                          <a:ea typeface="나눔고딕 ExtraBold"/>
                        </a:rPr>
                        <a:t>2023-10-24</a:t>
                      </a:r>
                      <a:endParaRPr lang="en-US" altLang="ko-KR" sz="13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212324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 1.3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최정기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플레이어 관련 기능 수정 및 추가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300">
                          <a:latin typeface="나눔고딕 ExtraBold"/>
                          <a:ea typeface="나눔고딕 ExtraBold"/>
                        </a:rPr>
                        <a:t>2023-10-24</a:t>
                      </a:r>
                      <a:r>
                        <a:rPr lang="ko-KR" altLang="en-US" sz="130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en-US" altLang="ko-KR" sz="1300">
                          <a:latin typeface="나눔고딕 ExtraBold"/>
                          <a:ea typeface="나눔고딕 ExtraBold"/>
                        </a:rPr>
                        <a:t>~</a:t>
                      </a:r>
                      <a:r>
                        <a:rPr lang="ko-KR" altLang="en-US" sz="1300">
                          <a:latin typeface="나눔고딕 ExtraBold"/>
                          <a:ea typeface="나눔고딕 ExtraBold"/>
                        </a:rPr>
                        <a:t> </a:t>
                      </a:r>
                      <a:r>
                        <a:rPr lang="en-US" altLang="ko-KR" sz="1300">
                          <a:latin typeface="나눔고딕 ExtraBold"/>
                          <a:ea typeface="나눔고딕 ExtraBold"/>
                        </a:rPr>
                        <a:t>2023-10-25</a:t>
                      </a:r>
                      <a:endParaRPr lang="en-US" altLang="ko-KR" sz="13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  <a:tr h="212324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atin typeface="나눔고딕 ExtraBold"/>
                          <a:ea typeface="나눔고딕 ExtraBold"/>
                        </a:rPr>
                        <a:t>V 1.4</a:t>
                      </a:r>
                      <a:endParaRPr lang="en-US" altLang="ko-KR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fe7759">
                        <a:alpha val="7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윤치연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>
                        <a:defRPr/>
                      </a:pPr>
                      <a:r>
                        <a:rPr lang="ko-KR" altLang="en-US">
                          <a:latin typeface="나눔고딕 ExtraBold"/>
                          <a:ea typeface="나눔고딕 ExtraBold"/>
                        </a:rPr>
                        <a:t> 기능 구현 최종 통합 및 점검</a:t>
                      </a:r>
                      <a:endParaRPr lang="ko-KR" altLang="en-US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>
                        <a:defRPr/>
                      </a:pPr>
                      <a:r>
                        <a:rPr lang="en-US" altLang="ko-KR" sz="1300">
                          <a:latin typeface="나눔고딕 ExtraBold"/>
                          <a:ea typeface="나눔고딕 ExtraBold"/>
                        </a:rPr>
                        <a:t>2023-10-26</a:t>
                      </a:r>
                      <a:endParaRPr lang="en-US" altLang="ko-KR" sz="1300"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>
                    <a:solidFill>
                      <a:srgbClr val="edf1f4"/>
                    </a:solidFill>
                  </a:tcPr>
                </a:tc>
              </a:tr>
            </a:tbl>
          </a:graphicData>
        </a:graphic>
      </p:graphicFrame>
      <p:sp>
        <p:nvSpPr>
          <p:cNvPr id="68" name="TextBox 68"/>
          <p:cNvSpPr txBox="1"/>
          <p:nvPr/>
        </p:nvSpPr>
        <p:spPr>
          <a:xfrm>
            <a:off x="4747260" y="364680"/>
            <a:ext cx="2526030" cy="776415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ExtraBold"/>
                <a:ea typeface="나눔고딕 ExtraBold"/>
              </a:rPr>
              <a:t>개발 일정</a:t>
            </a:r>
            <a:endPara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81168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/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283029" y="203202"/>
            <a:ext cx="11647715" cy="6415313"/>
            <a:chOff x="283029" y="203202"/>
            <a:chExt cx="11647715" cy="6415313"/>
          </a:xfrm>
        </p:grpSpPr>
        <p:sp>
          <p:nvSpPr>
            <p:cNvPr id="22" name="직사각형 21"/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anchor="t"/>
            <a:lstStyle/>
            <a:p>
              <a:pPr marL="266700" lvl="0" latinLnBrk="0">
                <a:lnSpc>
                  <a:spcPct val="150000"/>
                </a:lnSpc>
                <a:defRPr/>
              </a:pPr>
              <a:r>
                <a:rPr lang="ko-KR" altLang="en-US" sz="2000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스토리보드</a:t>
              </a:r>
              <a:r>
                <a:rPr lang="en-US" altLang="ko-KR" sz="2000" i="1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 </a:t>
              </a:r>
              <a:endParaRPr lang="en-US" altLang="ko-KR" sz="2000" i="1" kern="0">
                <a:solidFill>
                  <a:srgbClr val="e7e6e6">
                    <a:lumMod val="25000"/>
                  </a:srgbClr>
                </a:solidFill>
                <a:latin typeface="나눔고딕 ExtraBold"/>
                <a:ea typeface="나눔고딕 ExtraBold"/>
              </a:endParaRPr>
            </a:p>
            <a:p>
              <a:pPr marL="266700" lvl="0" latinLnBrk="0">
                <a:defRPr/>
              </a:pPr>
              <a:r>
                <a:rPr lang="ko-KR" altLang="en-US" sz="700" kern="0">
                  <a:solidFill>
                    <a:srgbClr val="e7e6e6">
                      <a:lumMod val="75000"/>
                    </a:srgbClr>
                  </a:solidFill>
                  <a:latin typeface="나눔고딕 ExtraBold"/>
                  <a:ea typeface="나눔고딕 ExtraBold"/>
                </a:rPr>
                <a:t>    윤치연 김예솔 이헌지 최정기</a:t>
              </a:r>
              <a:endParaRPr lang="ko-KR" altLang="en-US" sz="700" kern="0">
                <a:solidFill>
                  <a:srgbClr val="e7e6e6">
                    <a:lumMod val="75000"/>
                  </a:srgb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1350328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/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8" name="사각형: 둥근 모서리 37"/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/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>
                <a:solidFill>
                  <a:prstClr val="white">
                    <a:lumMod val="65000"/>
                  </a:prst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0"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/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65" name="사각형: 둥근 모서리 64"/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</p:grpSp>
      <p:sp>
        <p:nvSpPr>
          <p:cNvPr id="68" name="TextBox 68"/>
          <p:cNvSpPr txBox="1"/>
          <p:nvPr/>
        </p:nvSpPr>
        <p:spPr>
          <a:xfrm>
            <a:off x="4223385" y="364680"/>
            <a:ext cx="3592830" cy="776415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ExtraBold"/>
                <a:ea typeface="나눔고딕 ExtraBold"/>
              </a:rPr>
              <a:t>프로젝트 소개</a:t>
            </a:r>
            <a:endParaRPr xmlns:mc="http://schemas.openxmlformats.org/markup-compatibility/2006" xmlns:hp="http://schemas.haansoft.com/office/presentation/8.0" kumimoji="0" lang="ko-KR" altLang="en-US" sz="45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670619" y="3362325"/>
            <a:ext cx="9578513" cy="2712720"/>
          </a:xfrm>
          <a:prstGeom prst="rect">
            <a:avLst/>
          </a:prstGeom>
        </p:spPr>
        <p:txBody>
          <a:bodyPr wrap="square">
            <a:spAutoFit/>
          </a:bodyPr>
          <a:p>
            <a:pPr lvl="0" defTabSz="914400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ko-KR" altLang="en-US" sz="2300">
                <a:latin typeface="나눔고딕 ExtraBold"/>
                <a:ea typeface="나눔고딕 ExtraBold"/>
              </a:rPr>
              <a:t>다양한 음원사이트를 경험해 보고</a:t>
            </a:r>
            <a:r>
              <a:rPr lang="en-US" altLang="ko-KR" sz="2300">
                <a:latin typeface="나눔고딕 ExtraBold"/>
                <a:ea typeface="나눔고딕 ExtraBold"/>
              </a:rPr>
              <a:t>,</a:t>
            </a:r>
            <a:r>
              <a:rPr lang="ko-KR" altLang="en-US" sz="2300">
                <a:latin typeface="나눔고딕 ExtraBold"/>
                <a:ea typeface="나눔고딕 ExtraBold"/>
              </a:rPr>
              <a:t> </a:t>
            </a:r>
            <a:endParaRPr lang="ko-KR" altLang="en-US" sz="2300">
              <a:latin typeface="나눔고딕 ExtraBold"/>
              <a:ea typeface="나눔고딕 ExtraBold"/>
            </a:endParaRPr>
          </a:p>
          <a:p>
            <a:pPr lvl="0" defTabSz="914400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ko-KR" altLang="en-US" sz="2300">
                <a:latin typeface="나눔고딕 ExtraBold"/>
                <a:ea typeface="나눔고딕 ExtraBold"/>
              </a:rPr>
              <a:t>우리가 생각한 장점을 더하고 단점을 뺀 음원 스트리밍 사이트입니다</a:t>
            </a:r>
            <a:r>
              <a:rPr lang="en-US" altLang="ko-KR" sz="2300">
                <a:latin typeface="나눔고딕 ExtraBold"/>
                <a:ea typeface="나눔고딕 ExtraBold"/>
              </a:rPr>
              <a:t>.</a:t>
            </a:r>
            <a:endParaRPr lang="en-US" altLang="ko-KR" sz="2300">
              <a:latin typeface="나눔고딕 ExtraBold"/>
              <a:ea typeface="나눔고딕 ExtraBold"/>
            </a:endParaRPr>
          </a:p>
          <a:p>
            <a:pPr lvl="0" defTabSz="914400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ko-KR" altLang="en-US" sz="2300">
              <a:latin typeface="나눔고딕 ExtraBold"/>
              <a:ea typeface="나눔고딕 ExtraBold"/>
            </a:endParaRPr>
          </a:p>
          <a:p>
            <a:pPr lvl="0" defTabSz="914400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ko-KR" altLang="en-US" sz="2300">
                <a:latin typeface="나눔고딕 ExtraBold"/>
                <a:ea typeface="나눔고딕 ExtraBold"/>
              </a:rPr>
              <a:t>기존의 음원 사이트들보다 좀 더 사용하기 쉽고</a:t>
            </a:r>
            <a:r>
              <a:rPr lang="en-US" altLang="ko-KR" sz="2300">
                <a:latin typeface="나눔고딕 ExtraBold"/>
                <a:ea typeface="나눔고딕 ExtraBold"/>
              </a:rPr>
              <a:t>,</a:t>
            </a:r>
            <a:endParaRPr lang="ko-KR" altLang="en-US" sz="2300">
              <a:latin typeface="나눔고딕 ExtraBold"/>
              <a:ea typeface="나눔고딕 ExtraBold"/>
            </a:endParaRPr>
          </a:p>
          <a:p>
            <a:pPr lvl="0" defTabSz="914400" latinLnBrk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ko-KR" altLang="en-US" sz="2300">
                <a:latin typeface="나눔고딕 ExtraBold"/>
                <a:ea typeface="나눔고딕 ExtraBold"/>
              </a:rPr>
              <a:t>오픈챗 기능으로 나와 같은 취향의 리스너들과 쉽게 소통할 수 있게 합니다</a:t>
            </a:r>
            <a:r>
              <a:rPr lang="en-US" altLang="ko-KR" sz="2300">
                <a:latin typeface="나눔고딕 ExtraBold"/>
                <a:ea typeface="나눔고딕 ExtraBold"/>
              </a:rPr>
              <a:t>.</a:t>
            </a:r>
            <a:endParaRPr lang="en-US" altLang="ko-KR" sz="2300">
              <a:latin typeface="나눔고딕 ExtraBold"/>
              <a:ea typeface="나눔고딕 ExtraBold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68684" y="1281513"/>
            <a:ext cx="3854631" cy="199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64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/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283029" y="203202"/>
            <a:ext cx="11647715" cy="6415313"/>
            <a:chOff x="283029" y="203202"/>
            <a:chExt cx="11647715" cy="6415313"/>
          </a:xfrm>
        </p:grpSpPr>
        <p:sp>
          <p:nvSpPr>
            <p:cNvPr id="22" name="직사각형 21"/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anchor="t"/>
            <a:lstStyle/>
            <a:p>
              <a:pPr marL="266700" lvl="0" latinLnBrk="0">
                <a:lnSpc>
                  <a:spcPct val="150000"/>
                </a:lnSpc>
                <a:defRPr/>
              </a:pPr>
              <a:r>
                <a:rPr lang="ko-KR" altLang="en-US" sz="2000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스토리보드</a:t>
              </a:r>
              <a:r>
                <a:rPr lang="en-US" altLang="ko-KR" sz="2000" i="1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 </a:t>
              </a:r>
              <a:endParaRPr lang="en-US" altLang="ko-KR" sz="2000" i="1" kern="0">
                <a:solidFill>
                  <a:srgbClr val="e7e6e6">
                    <a:lumMod val="25000"/>
                  </a:srgbClr>
                </a:solidFill>
                <a:latin typeface="나눔고딕 ExtraBold"/>
                <a:ea typeface="나눔고딕 ExtraBold"/>
              </a:endParaRPr>
            </a:p>
            <a:p>
              <a:pPr marL="266700" lvl="0" latinLnBrk="0">
                <a:defRPr/>
              </a:pPr>
              <a:r>
                <a:rPr lang="ko-KR" altLang="en-US" sz="700" kern="0">
                  <a:solidFill>
                    <a:srgbClr val="e7e6e6">
                      <a:lumMod val="75000"/>
                    </a:srgbClr>
                  </a:solidFill>
                  <a:latin typeface="나눔고딕 ExtraBold"/>
                  <a:ea typeface="나눔고딕 ExtraBold"/>
                </a:rPr>
                <a:t>    윤치연 김예솔 이헌지 최정기</a:t>
              </a:r>
              <a:endParaRPr lang="ko-KR" altLang="en-US" sz="700" kern="0">
                <a:solidFill>
                  <a:srgbClr val="e7e6e6">
                    <a:lumMod val="75000"/>
                  </a:srgb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1350328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/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8" name="사각형: 둥근 모서리 37"/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/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>
                <a:solidFill>
                  <a:prstClr val="white">
                    <a:lumMod val="65000"/>
                  </a:prst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0"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/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65" name="사각형: 둥근 모서리 64"/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4566285" y="364680"/>
            <a:ext cx="2868930" cy="776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USE CASE</a:t>
            </a:r>
            <a:endParaRPr kumimoji="0" lang="en-US" altLang="ko-KR" sz="45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7701" y="1089545"/>
            <a:ext cx="9336598" cy="54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00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/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271136" y="221896"/>
            <a:ext cx="11647715" cy="6415313"/>
            <a:chOff x="283029" y="203202"/>
            <a:chExt cx="11647715" cy="6415313"/>
          </a:xfrm>
        </p:grpSpPr>
        <p:sp>
          <p:nvSpPr>
            <p:cNvPr id="22" name="직사각형 21"/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anchor="t"/>
            <a:lstStyle/>
            <a:p>
              <a:pPr marL="266700" lvl="0" latinLnBrk="0">
                <a:lnSpc>
                  <a:spcPct val="150000"/>
                </a:lnSpc>
                <a:defRPr/>
              </a:pPr>
              <a:r>
                <a:rPr lang="ko-KR" altLang="en-US" sz="2000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스토리보드</a:t>
              </a:r>
              <a:endParaRPr lang="ko-KR" altLang="en-US" sz="2000" kern="0">
                <a:solidFill>
                  <a:srgbClr val="e7e6e6">
                    <a:lumMod val="25000"/>
                  </a:srgbClr>
                </a:solidFill>
                <a:latin typeface="나눔고딕 ExtraBold"/>
                <a:ea typeface="나눔고딕 ExtraBold"/>
              </a:endParaRPr>
            </a:p>
            <a:p>
              <a:pPr marL="266700" lvl="0" latinLnBrk="0">
                <a:defRPr/>
              </a:pPr>
              <a:r>
                <a:rPr lang="ko-KR" altLang="en-US" sz="700" kern="0">
                  <a:solidFill>
                    <a:srgbClr val="e7e6e6">
                      <a:lumMod val="75000"/>
                    </a:srgbClr>
                  </a:solidFill>
                  <a:latin typeface="나눔고딕 ExtraBold"/>
                  <a:ea typeface="나눔고딕 ExtraBold"/>
                </a:rPr>
                <a:t>    윤치연 김예솔 이헌지 최정기</a:t>
              </a:r>
              <a:endParaRPr lang="ko-KR" altLang="en-US" sz="700" kern="0">
                <a:solidFill>
                  <a:srgbClr val="e7e6e6">
                    <a:lumMod val="75000"/>
                  </a:srgb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1350328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/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8" name="사각형: 둥근 모서리 37"/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/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>
                <a:solidFill>
                  <a:prstClr val="white">
                    <a:lumMod val="65000"/>
                  </a:prst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0"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/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65" name="사각형: 둥근 모서리 64"/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971978" y="1862249"/>
            <a:ext cx="4648033" cy="286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latin typeface="나눔고딕 ExtraBold"/>
                <a:ea typeface="나눔고딕 ExtraBold"/>
              </a:rPr>
              <a:t> </a:t>
            </a:r>
            <a:r>
              <a:rPr lang="en-US" altLang="ko-KR" sz="1200">
                <a:latin typeface="나눔고딕 ExtraBold"/>
                <a:ea typeface="나눔고딕 ExtraBold"/>
              </a:rPr>
              <a:t>ㅁ 유스케이스 명 : 음악조회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ㅁ 행위자 :</a:t>
            </a:r>
            <a:r>
              <a:rPr lang="ko-KR" altLang="en-US" sz="1200">
                <a:latin typeface="나눔고딕 ExtraBold"/>
                <a:ea typeface="나눔고딕 ExtraBold"/>
              </a:rPr>
              <a:t> 회원</a:t>
            </a:r>
            <a:r>
              <a:rPr lang="en-US" altLang="ko-KR" sz="1200">
                <a:latin typeface="나눔고딕 ExtraBold"/>
                <a:ea typeface="나눔고딕 ExtraBold"/>
              </a:rPr>
              <a:t>,</a:t>
            </a:r>
            <a:r>
              <a:rPr lang="ko-KR" altLang="en-US" sz="1200">
                <a:latin typeface="나눔고딕 ExtraBold"/>
                <a:ea typeface="나눔고딕 ExtraBold"/>
              </a:rPr>
              <a:t> 비회원</a:t>
            </a:r>
            <a:r>
              <a:rPr lang="en-US" altLang="ko-KR" sz="1200">
                <a:latin typeface="나눔고딕 ExtraBold"/>
                <a:ea typeface="나눔고딕 ExtraBold"/>
              </a:rPr>
              <a:t>,</a:t>
            </a:r>
            <a:r>
              <a:rPr lang="ko-KR" altLang="en-US" sz="1200">
                <a:latin typeface="나눔고딕 ExtraBold"/>
                <a:ea typeface="나눔고딕 ExtraBold"/>
              </a:rPr>
              <a:t> </a:t>
            </a:r>
            <a:r>
              <a:rPr lang="en-US" altLang="ko-KR" sz="1200">
                <a:latin typeface="나눔고딕 ExtraBold"/>
                <a:ea typeface="나눔고딕 ExtraBold"/>
              </a:rPr>
              <a:t>시스템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ㅁ 유스케이스 개요 및 설명 : </a:t>
            </a:r>
            <a:r>
              <a:rPr lang="ko-KR" altLang="en-US" sz="1200">
                <a:latin typeface="나눔고딕 ExtraBold"/>
                <a:ea typeface="나눔고딕 ExtraBold"/>
              </a:rPr>
              <a:t>사이트</a:t>
            </a:r>
            <a:r>
              <a:rPr lang="en-US" altLang="ko-KR" sz="1200">
                <a:latin typeface="나눔고딕 ExtraBold"/>
                <a:ea typeface="나눔고딕 ExtraBold"/>
              </a:rPr>
              <a:t>에서 음악을 조회한다.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ㅁ 이벤트 흐름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  - 정상흐름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 1. </a:t>
            </a:r>
            <a:r>
              <a:rPr lang="ko-KR" altLang="en-US" sz="1200">
                <a:latin typeface="나눔고딕 ExtraBold"/>
                <a:ea typeface="나눔고딕 ExtraBold"/>
              </a:rPr>
              <a:t>사이트의 </a:t>
            </a:r>
            <a:r>
              <a:rPr lang="en-US" altLang="ko-KR" sz="1200">
                <a:latin typeface="나눔고딕 ExtraBold"/>
                <a:ea typeface="나눔고딕 ExtraBold"/>
              </a:rPr>
              <a:t>SEARCH</a:t>
            </a:r>
            <a:r>
              <a:rPr lang="ko-KR" altLang="en-US" sz="1200">
                <a:latin typeface="나눔고딕 ExtraBold"/>
                <a:ea typeface="나눔고딕 ExtraBold"/>
              </a:rPr>
              <a:t>에서 가수나 노래제목을 검색한다</a:t>
            </a:r>
            <a:r>
              <a:rPr lang="en-US" altLang="ko-KR" sz="1200">
                <a:latin typeface="나눔고딕 ExtraBold"/>
                <a:ea typeface="나눔고딕 ExtraBold"/>
              </a:rPr>
              <a:t>.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 2. 시스템은 음악조회 페이지를</a:t>
            </a:r>
            <a:r>
              <a:rPr lang="ko-KR" altLang="en-US" sz="1200">
                <a:latin typeface="나눔고딕 ExtraBold"/>
                <a:ea typeface="나눔고딕 ExtraBold"/>
              </a:rPr>
              <a:t> </a:t>
            </a:r>
            <a:r>
              <a:rPr lang="en-US" altLang="ko-KR" sz="1200">
                <a:latin typeface="나눔고딕 ExtraBold"/>
                <a:ea typeface="나눔고딕 ExtraBold"/>
              </a:rPr>
              <a:t>화면에 보여준다.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  - 대안흐름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  없음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 - 예외흐름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  없음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en-US" altLang="ko-KR" sz="1100">
              <a:latin typeface="나눔고딕 ExtraBold"/>
              <a:ea typeface="나눔고딕 ExtraBold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42360" y="364679"/>
            <a:ext cx="4640580" cy="776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USE CASE </a:t>
            </a:r>
            <a:r>
              <a:rPr kumimoji="0" lang="ko-KR" altLang="en-US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명세서</a:t>
            </a:r>
            <a:endParaRPr kumimoji="0" lang="ko-KR" altLang="en-US" sz="45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0317" y="1664758"/>
            <a:ext cx="4800908" cy="3157637"/>
          </a:xfrm>
          <a:prstGeom prst="rect">
            <a:avLst/>
          </a:prstGeom>
          <a:noFill/>
          <a:ln w="25400" cap="flat" cmpd="sng" algn="ctr">
            <a:solidFill>
              <a:srgbClr val="264ca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96975" y="1500716"/>
            <a:ext cx="1485265" cy="364279"/>
          </a:xfrm>
          <a:prstGeom prst="rect">
            <a:avLst/>
          </a:prstGeom>
          <a:solidFill>
            <a:schemeClr val="lt1"/>
          </a:solidFill>
          <a:ln w="25400">
            <a:solidFill>
              <a:srgbClr val="ed7d31">
                <a:alpha val="100000"/>
              </a:srgbClr>
            </a:solidFill>
          </a:ln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USE CASE 1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5" name="TextBox 69"/>
          <p:cNvSpPr txBox="1"/>
          <p:nvPr/>
        </p:nvSpPr>
        <p:spPr>
          <a:xfrm>
            <a:off x="6482454" y="1928924"/>
            <a:ext cx="4891172" cy="377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나눔고딕 ExtraBold"/>
                <a:ea typeface="나눔고딕 ExtraBold"/>
              </a:rPr>
              <a:t> </a:t>
            </a:r>
            <a:r>
              <a:rPr lang="ko-KR" altLang="en-US" sz="1200">
                <a:latin typeface="나눔고딕 ExtraBold"/>
                <a:ea typeface="나눔고딕 ExtraBold"/>
              </a:rPr>
              <a:t>ㅁ 유스케이스 명 : 회원가입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ㅁ 행위자 : 비회원, 시스템, 구글이메일인증시스템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ㅁ 유스케이스 개요 및 설명 : 비회원이 사이트에서 회원가입을 한다.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ㅁ 이벤트 흐름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 - 정상흐름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1. 비회원이 회원가입을 선택한다 .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2. 시스템은 회원가입 페이지를 보여준다.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3. 모든 절차를 마친 후 회원가입 버튼을 누르면 로그인 페이지로 이동    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- 대안흐름   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   없음 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 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- 예외흐름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1. 사용중인 아이디를 입력할경우 "이미 사용중인 아이디 입니다" 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    메세지 출력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2. 형식에 맞지 않는 비밀번호를 입력할경우 "비밀번호는 8~16자 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    영문 대 소문자, 숫자, 특수문자를 사용하세요." 메세지 출력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3. 형식에 맞지 않는 이메일을 입력할경우 "올바른 이메일 주소를 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    입력하세요" 메세지 출력</a:t>
            </a:r>
            <a:endParaRPr lang="ko-KR" altLang="en-US" sz="1200">
              <a:latin typeface="나눔고딕 ExtraBold"/>
              <a:ea typeface="나눔고딕 ExtraBold"/>
            </a:endParaRPr>
          </a:p>
        </p:txBody>
      </p:sp>
      <p:sp>
        <p:nvSpPr>
          <p:cNvPr id="78" name="직사각형 73"/>
          <p:cNvSpPr/>
          <p:nvPr/>
        </p:nvSpPr>
        <p:spPr>
          <a:xfrm>
            <a:off x="6501805" y="1664758"/>
            <a:ext cx="4800908" cy="4174350"/>
          </a:xfrm>
          <a:prstGeom prst="rect">
            <a:avLst/>
          </a:prstGeom>
          <a:noFill/>
          <a:ln w="25400" cap="flat" cmpd="sng" algn="ctr">
            <a:solidFill>
              <a:srgbClr val="264ca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7" name="TextBox 71"/>
          <p:cNvSpPr txBox="1"/>
          <p:nvPr/>
        </p:nvSpPr>
        <p:spPr>
          <a:xfrm>
            <a:off x="6707453" y="1500716"/>
            <a:ext cx="1508882" cy="364279"/>
          </a:xfrm>
          <a:prstGeom prst="rect">
            <a:avLst/>
          </a:prstGeom>
          <a:solidFill>
            <a:schemeClr val="lt1"/>
          </a:solidFill>
          <a:ln w="25400"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USE CASE 2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04143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/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271136" y="221896"/>
            <a:ext cx="11647715" cy="6415313"/>
            <a:chOff x="283029" y="203202"/>
            <a:chExt cx="11647715" cy="6415313"/>
          </a:xfrm>
        </p:grpSpPr>
        <p:sp>
          <p:nvSpPr>
            <p:cNvPr id="22" name="직사각형 21"/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anchor="t"/>
            <a:lstStyle/>
            <a:p>
              <a:pPr marL="266700" lvl="0" latinLnBrk="0">
                <a:lnSpc>
                  <a:spcPct val="150000"/>
                </a:lnSpc>
                <a:defRPr/>
              </a:pPr>
              <a:r>
                <a:rPr lang="ko-KR" altLang="en-US" sz="2000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스토리보드</a:t>
              </a:r>
              <a:endParaRPr lang="ko-KR" altLang="en-US" sz="2000" kern="0">
                <a:solidFill>
                  <a:srgbClr val="e7e6e6">
                    <a:lumMod val="25000"/>
                  </a:srgbClr>
                </a:solidFill>
                <a:latin typeface="나눔고딕 ExtraBold"/>
                <a:ea typeface="나눔고딕 ExtraBold"/>
              </a:endParaRPr>
            </a:p>
            <a:p>
              <a:pPr marL="266700" lvl="0" latinLnBrk="0">
                <a:defRPr/>
              </a:pPr>
              <a:r>
                <a:rPr lang="ko-KR" altLang="en-US" sz="700" kern="0">
                  <a:solidFill>
                    <a:srgbClr val="e7e6e6">
                      <a:lumMod val="75000"/>
                    </a:srgbClr>
                  </a:solidFill>
                  <a:latin typeface="나눔고딕 ExtraBold"/>
                  <a:ea typeface="나눔고딕 ExtraBold"/>
                </a:rPr>
                <a:t>    윤치연 김예솔 이헌지 최정기</a:t>
              </a:r>
              <a:endParaRPr lang="ko-KR" altLang="en-US" sz="700" kern="0">
                <a:solidFill>
                  <a:srgbClr val="e7e6e6">
                    <a:lumMod val="75000"/>
                  </a:srgb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1350328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/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8" name="사각형: 둥근 모서리 37"/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/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>
                <a:solidFill>
                  <a:prstClr val="white">
                    <a:lumMod val="65000"/>
                  </a:prst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0"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/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65" name="사각형: 둥근 모서리 64"/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971978" y="1862250"/>
            <a:ext cx="4648033" cy="4327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latin typeface="나눔고딕 ExtraBold"/>
                <a:ea typeface="나눔고딕 ExtraBold"/>
              </a:rPr>
              <a:t> </a:t>
            </a:r>
            <a:r>
              <a:rPr lang="en-US" altLang="ko-KR" sz="1200">
                <a:latin typeface="나눔고딕 ExtraBold"/>
                <a:ea typeface="나눔고딕 ExtraBold"/>
              </a:rPr>
              <a:t>ㅁ 유스케이스 명 : 멤버십 </a:t>
            </a:r>
            <a:r>
              <a:rPr lang="ko-KR" altLang="en-US" sz="1200">
                <a:latin typeface="나눔고딕 ExtraBold"/>
                <a:ea typeface="나눔고딕 ExtraBold"/>
              </a:rPr>
              <a:t>가입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ㅁ 행위자 : 회원, 시스템, </a:t>
            </a:r>
            <a:r>
              <a:rPr lang="ko-KR" altLang="en-US" sz="1200">
                <a:latin typeface="나눔고딕 ExtraBold"/>
                <a:ea typeface="나눔고딕 ExtraBold"/>
              </a:rPr>
              <a:t>카카오결제 시스템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ㅁ 유스케이스 개요 및 설명 : 회원이 </a:t>
            </a:r>
            <a:r>
              <a:rPr lang="ko-KR" altLang="en-US" sz="1200">
                <a:latin typeface="나눔고딕 ExtraBold"/>
                <a:ea typeface="나눔고딕 ExtraBold"/>
              </a:rPr>
              <a:t>사이트</a:t>
            </a:r>
            <a:r>
              <a:rPr lang="en-US" altLang="ko-KR" sz="1200">
                <a:latin typeface="나눔고딕 ExtraBold"/>
                <a:ea typeface="나눔고딕 ExtraBold"/>
              </a:rPr>
              <a:t>에서 멤버십을 결제한다.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ㅁ 사전조건 : 회원은 로그인한 상태이다.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ㅁ 이벤트 흐름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  - 정상흐름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 1. 회원이 멤버십 </a:t>
            </a:r>
            <a:r>
              <a:rPr lang="ko-KR" altLang="en-US" sz="1200">
                <a:latin typeface="나눔고딕 ExtraBold"/>
                <a:ea typeface="나눔고딕 ExtraBold"/>
              </a:rPr>
              <a:t>가입을</a:t>
            </a:r>
            <a:r>
              <a:rPr lang="en-US" altLang="ko-KR" sz="1200">
                <a:latin typeface="나눔고딕 ExtraBold"/>
                <a:ea typeface="나눔고딕 ExtraBold"/>
              </a:rPr>
              <a:t> 선택한다.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 2. </a:t>
            </a:r>
            <a:r>
              <a:rPr lang="ko-KR" altLang="en-US" sz="1200">
                <a:latin typeface="나눔고딕 ExtraBold"/>
                <a:ea typeface="나눔고딕 ExtraBold"/>
              </a:rPr>
              <a:t>시</a:t>
            </a:r>
            <a:r>
              <a:rPr lang="en-US" altLang="ko-KR" sz="1200">
                <a:latin typeface="나눔고딕 ExtraBold"/>
                <a:ea typeface="나눔고딕 ExtraBold"/>
              </a:rPr>
              <a:t>스템은 멤버십</a:t>
            </a:r>
            <a:r>
              <a:rPr lang="ko-KR" altLang="en-US" sz="1200">
                <a:latin typeface="나눔고딕 ExtraBold"/>
                <a:ea typeface="나눔고딕 ExtraBold"/>
              </a:rPr>
              <a:t>가입</a:t>
            </a:r>
            <a:r>
              <a:rPr lang="en-US" altLang="ko-KR" sz="1200">
                <a:latin typeface="나눔고딕 ExtraBold"/>
                <a:ea typeface="나눔고딕 ExtraBold"/>
              </a:rPr>
              <a:t> 페이지</a:t>
            </a:r>
            <a:r>
              <a:rPr lang="ko-KR" altLang="en-US" sz="1200">
                <a:latin typeface="나눔고딕 ExtraBold"/>
                <a:ea typeface="나눔고딕 ExtraBold"/>
              </a:rPr>
              <a:t>를 보여준다</a:t>
            </a:r>
            <a:r>
              <a:rPr lang="en-US" altLang="ko-KR" sz="1200">
                <a:latin typeface="나눔고딕 ExtraBold"/>
                <a:ea typeface="나눔고딕 ExtraBold"/>
              </a:rPr>
              <a:t>.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 3. </a:t>
            </a:r>
            <a:r>
              <a:rPr lang="ko-KR" altLang="en-US" sz="1200">
                <a:latin typeface="나눔고딕 ExtraBold"/>
                <a:ea typeface="나눔고딕 ExtraBold"/>
              </a:rPr>
              <a:t>회원은 해당 페이지에서 원하는 멤버십구독 버튼을 클릭한다</a:t>
            </a:r>
            <a:r>
              <a:rPr lang="en-US" altLang="ko-KR" sz="1200">
                <a:latin typeface="나눔고딕 ExtraBold"/>
                <a:ea typeface="나눔고딕 ExtraBold"/>
              </a:rPr>
              <a:t>.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 4. </a:t>
            </a:r>
            <a:r>
              <a:rPr lang="ko-KR" altLang="en-US" sz="1200">
                <a:latin typeface="나눔고딕 ExtraBold"/>
                <a:ea typeface="나눔고딕 ExtraBold"/>
              </a:rPr>
              <a:t>시스템은 멤버십 결제 팝업창을 보여준다</a:t>
            </a:r>
            <a:r>
              <a:rPr lang="en-US" altLang="ko-KR" sz="1200">
                <a:latin typeface="나눔고딕 ExtraBold"/>
                <a:ea typeface="나눔고딕 ExtraBold"/>
              </a:rPr>
              <a:t>.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 5. </a:t>
            </a:r>
            <a:r>
              <a:rPr lang="ko-KR" altLang="en-US" sz="1200">
                <a:latin typeface="나눔고딕 ExtraBold"/>
                <a:ea typeface="나눔고딕 ExtraBold"/>
              </a:rPr>
              <a:t>회원은 </a:t>
            </a:r>
            <a:r>
              <a:rPr lang="en-US" altLang="ko-KR" sz="1200">
                <a:latin typeface="나눔고딕 ExtraBold"/>
                <a:ea typeface="나눔고딕 ExtraBold"/>
              </a:rPr>
              <a:t>QR</a:t>
            </a:r>
            <a:r>
              <a:rPr lang="ko-KR" altLang="en-US" sz="1200">
                <a:latin typeface="나눔고딕 ExtraBold"/>
                <a:ea typeface="나눔고딕 ExtraBold"/>
              </a:rPr>
              <a:t>코드를 입력하고 결제버튼을 누른다</a:t>
            </a:r>
            <a:r>
              <a:rPr lang="en-US" altLang="ko-KR" sz="1200">
                <a:latin typeface="나눔고딕 ExtraBold"/>
                <a:ea typeface="나눔고딕 ExtraBold"/>
              </a:rPr>
              <a:t>.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 6. </a:t>
            </a:r>
            <a:r>
              <a:rPr lang="ko-KR" altLang="en-US" sz="1200">
                <a:latin typeface="나눔고딕 ExtraBold"/>
                <a:ea typeface="나눔고딕 ExtraBold"/>
              </a:rPr>
              <a:t>시스템은 결제가 성공적으로 되었다는 메시지를 회원에게 보낸다</a:t>
            </a:r>
            <a:r>
              <a:rPr lang="en-US" altLang="ko-KR" sz="1200">
                <a:latin typeface="나눔고딕 ExtraBold"/>
                <a:ea typeface="나눔고딕 ExtraBold"/>
              </a:rPr>
              <a:t>.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 7.</a:t>
            </a:r>
            <a:r>
              <a:rPr lang="ko-KR" altLang="en-US" sz="1200">
                <a:latin typeface="나눔고딕 ExtraBold"/>
                <a:ea typeface="나눔고딕 ExtraBold"/>
              </a:rPr>
              <a:t> 결제가 종료된다</a:t>
            </a:r>
            <a:r>
              <a:rPr lang="en-US" altLang="ko-KR" sz="1200">
                <a:latin typeface="나눔고딕 ExtraBold"/>
                <a:ea typeface="나눔고딕 ExtraBold"/>
              </a:rPr>
              <a:t>. 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</a:t>
            </a:r>
            <a:r>
              <a:rPr lang="en-US" altLang="ko-KR" sz="1200">
                <a:latin typeface="나눔고딕 ExtraBold"/>
                <a:ea typeface="나눔고딕 ExtraBold"/>
              </a:rPr>
              <a:t> -</a:t>
            </a:r>
            <a:r>
              <a:rPr lang="ko-KR" altLang="en-US" sz="1200">
                <a:latin typeface="나눔고딕 ExtraBold"/>
                <a:ea typeface="나눔고딕 ExtraBold"/>
              </a:rPr>
              <a:t> </a:t>
            </a:r>
            <a:r>
              <a:rPr lang="en-US" altLang="ko-KR" sz="1200">
                <a:latin typeface="나눔고딕 ExtraBold"/>
                <a:ea typeface="나눔고딕 ExtraBold"/>
              </a:rPr>
              <a:t>대안흐름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  회원이 취소를 하는경우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 a. </a:t>
            </a:r>
            <a:r>
              <a:rPr lang="ko-KR" altLang="en-US" sz="1200">
                <a:latin typeface="나눔고딕 ExtraBold"/>
                <a:ea typeface="나눔고딕 ExtraBold"/>
              </a:rPr>
              <a:t>수박</a:t>
            </a:r>
            <a:r>
              <a:rPr lang="en-US" altLang="ko-KR" sz="1200">
                <a:latin typeface="나눔고딕 ExtraBold"/>
                <a:ea typeface="나눔고딕 ExtraBold"/>
              </a:rPr>
              <a:t>시스템은 결제가 취소되었다는 메세지를 띄운다.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 b. </a:t>
            </a:r>
            <a:r>
              <a:rPr lang="ko-KR" altLang="en-US" sz="1200">
                <a:latin typeface="나눔고딕 ExtraBold"/>
                <a:ea typeface="나눔고딕 ExtraBold"/>
              </a:rPr>
              <a:t>회원은 팝업창을 닫고 다시 원하는 멤버십구독 버튼을 클릭한다</a:t>
            </a:r>
            <a:r>
              <a:rPr lang="en-US" altLang="ko-KR" sz="1200">
                <a:latin typeface="나눔고딕 ExtraBold"/>
                <a:ea typeface="나눔고딕 ExtraBold"/>
              </a:rPr>
              <a:t>.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</a:t>
            </a:r>
            <a:r>
              <a:rPr lang="ko-KR" altLang="en-US" sz="1200">
                <a:latin typeface="나눔고딕 ExtraBold"/>
                <a:ea typeface="나눔고딕 ExtraBold"/>
              </a:rPr>
              <a:t> </a:t>
            </a:r>
            <a:r>
              <a:rPr lang="en-US" altLang="ko-KR" sz="1200">
                <a:latin typeface="나눔고딕 ExtraBold"/>
                <a:ea typeface="나눔고딕 ExtraBold"/>
              </a:rPr>
              <a:t> - 예외흐름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</a:t>
            </a:r>
            <a:r>
              <a:rPr lang="ko-KR" altLang="en-US" sz="1200">
                <a:latin typeface="나눔고딕 ExtraBold"/>
                <a:ea typeface="나눔고딕 ExtraBold"/>
              </a:rPr>
              <a:t>  없음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en-US" altLang="ko-KR" sz="1100">
              <a:latin typeface="나눔고딕 ExtraBold"/>
              <a:ea typeface="나눔고딕 ExtraBold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42360" y="364679"/>
            <a:ext cx="4640580" cy="776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USE CASE </a:t>
            </a:r>
            <a:r>
              <a:rPr kumimoji="0" lang="ko-KR" altLang="en-US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명세서</a:t>
            </a:r>
            <a:endParaRPr kumimoji="0" lang="ko-KR" altLang="en-US" sz="45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0317" y="1664758"/>
            <a:ext cx="4800908" cy="4463312"/>
          </a:xfrm>
          <a:prstGeom prst="rect">
            <a:avLst/>
          </a:prstGeom>
          <a:noFill/>
          <a:ln w="25400" cap="flat" cmpd="sng" algn="ctr">
            <a:solidFill>
              <a:srgbClr val="264ca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96975" y="1500716"/>
            <a:ext cx="1485265" cy="364279"/>
          </a:xfrm>
          <a:prstGeom prst="rect">
            <a:avLst/>
          </a:prstGeom>
          <a:solidFill>
            <a:schemeClr val="lt1"/>
          </a:solidFill>
          <a:ln w="25400">
            <a:solidFill>
              <a:srgbClr val="ed7d31">
                <a:alpha val="100000"/>
              </a:srgbClr>
            </a:solidFill>
          </a:ln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USE CASE 3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5" name="TextBox 69"/>
          <p:cNvSpPr txBox="1"/>
          <p:nvPr/>
        </p:nvSpPr>
        <p:spPr>
          <a:xfrm>
            <a:off x="6482454" y="1928924"/>
            <a:ext cx="4891172" cy="3955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나눔고딕 ExtraBold"/>
                <a:ea typeface="나눔고딕 ExtraBold"/>
              </a:rPr>
              <a:t> </a:t>
            </a:r>
            <a:r>
              <a:rPr lang="en-US" altLang="ko-KR" sz="1200">
                <a:latin typeface="나눔고딕 ExtraBold"/>
                <a:ea typeface="나눔고딕 ExtraBold"/>
              </a:rPr>
              <a:t>ㅁ 유스케이스 명 : </a:t>
            </a:r>
            <a:r>
              <a:rPr lang="ko-KR" altLang="en-US" sz="1200">
                <a:latin typeface="나눔고딕 ExtraBold"/>
                <a:ea typeface="나눔고딕 ExtraBold"/>
              </a:rPr>
              <a:t>마이리스트</a:t>
            </a:r>
            <a:r>
              <a:rPr lang="en-US" altLang="ko-KR" sz="1200">
                <a:latin typeface="나눔고딕 ExtraBold"/>
                <a:ea typeface="나눔고딕 ExtraBold"/>
              </a:rPr>
              <a:t> </a:t>
            </a:r>
            <a:r>
              <a:rPr lang="ko-KR" altLang="en-US" sz="1200">
                <a:latin typeface="나눔고딕 ExtraBold"/>
                <a:ea typeface="나눔고딕 ExtraBold"/>
              </a:rPr>
              <a:t>음악 담기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ㅁ 행위자 : 회원, 시스템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ㅁ 유스케이스 개요 및 설명 : 회원이 </a:t>
            </a:r>
            <a:r>
              <a:rPr lang="ko-KR" altLang="en-US" sz="1200">
                <a:latin typeface="나눔고딕 ExtraBold"/>
                <a:ea typeface="나눔고딕 ExtraBold"/>
              </a:rPr>
              <a:t>사이트에서 마이리스트에 음악을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                                           추가한다</a:t>
            </a:r>
            <a:r>
              <a:rPr lang="en-US" altLang="ko-KR" sz="1200">
                <a:latin typeface="나눔고딕 ExtraBold"/>
                <a:ea typeface="나눔고딕 ExtraBold"/>
              </a:rPr>
              <a:t>.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ㅁ 사전조건 : 회원은 로그인한 상태이다.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ㅁ 이벤트 흐름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en-US" altLang="ko-KR" sz="1200">
                <a:latin typeface="나눔고딕 ExtraBold"/>
                <a:ea typeface="나눔고딕 ExtraBold"/>
              </a:rPr>
              <a:t>   - 정상흐름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 </a:t>
            </a:r>
            <a:r>
              <a:rPr lang="en-US" altLang="ko-KR" sz="1200">
                <a:latin typeface="나눔고딕 ExtraBold"/>
                <a:ea typeface="나눔고딕 ExtraBold"/>
              </a:rPr>
              <a:t>1.</a:t>
            </a:r>
            <a:r>
              <a:rPr lang="ko-KR" altLang="en-US" sz="1200">
                <a:latin typeface="나눔고딕 ExtraBold"/>
                <a:ea typeface="나눔고딕 ExtraBold"/>
              </a:rPr>
              <a:t> 회원이 음악조회나 </a:t>
            </a:r>
            <a:r>
              <a:rPr lang="en-US" altLang="ko-KR" sz="1200">
                <a:latin typeface="나눔고딕 ExtraBold"/>
                <a:ea typeface="나눔고딕 ExtraBold"/>
              </a:rPr>
              <a:t>TOP100</a:t>
            </a:r>
            <a:r>
              <a:rPr lang="ko-KR" altLang="en-US" sz="1200">
                <a:latin typeface="나눔고딕 ExtraBold"/>
                <a:ea typeface="나눔고딕 ExtraBold"/>
              </a:rPr>
              <a:t> 페이지에 들어간다</a:t>
            </a:r>
            <a:r>
              <a:rPr lang="en-US" altLang="ko-KR" sz="1200">
                <a:latin typeface="나눔고딕 ExtraBold"/>
                <a:ea typeface="나눔고딕 ExtraBold"/>
              </a:rPr>
              <a:t>.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 </a:t>
            </a:r>
            <a:r>
              <a:rPr lang="en-US" altLang="ko-KR" sz="1200">
                <a:latin typeface="나눔고딕 ExtraBold"/>
                <a:ea typeface="나눔고딕 ExtraBold"/>
              </a:rPr>
              <a:t>2.</a:t>
            </a:r>
            <a:r>
              <a:rPr lang="ko-KR" altLang="en-US" sz="1200">
                <a:latin typeface="나눔고딕 ExtraBold"/>
                <a:ea typeface="나눔고딕 ExtraBold"/>
              </a:rPr>
              <a:t> 시스템은 해당 페이지를 보여준다</a:t>
            </a:r>
            <a:r>
              <a:rPr lang="en-US" altLang="ko-KR" sz="1200">
                <a:latin typeface="나눔고딕 ExtraBold"/>
                <a:ea typeface="나눔고딕 ExtraBold"/>
              </a:rPr>
              <a:t>.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 </a:t>
            </a:r>
            <a:r>
              <a:rPr lang="en-US" altLang="ko-KR" sz="1200">
                <a:latin typeface="나눔고딕 ExtraBold"/>
                <a:ea typeface="나눔고딕 ExtraBold"/>
              </a:rPr>
              <a:t>3.</a:t>
            </a:r>
            <a:r>
              <a:rPr lang="ko-KR" altLang="en-US" sz="1200">
                <a:latin typeface="나눔고딕 ExtraBold"/>
                <a:ea typeface="나눔고딕 ExtraBold"/>
              </a:rPr>
              <a:t> 회원은 본인이 마이리스트에 담고 싶은 음악을 체크하거나</a:t>
            </a:r>
            <a:r>
              <a:rPr lang="en-US" altLang="ko-KR" sz="1200">
                <a:latin typeface="나눔고딕 ExtraBold"/>
                <a:ea typeface="나눔고딕 ExtraBold"/>
              </a:rPr>
              <a:t>,</a:t>
            </a:r>
            <a:r>
              <a:rPr lang="ko-KR" altLang="en-US" sz="1200">
                <a:latin typeface="나눔고딕 ExtraBold"/>
                <a:ea typeface="나눔고딕 ExtraBold"/>
              </a:rPr>
              <a:t> 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     </a:t>
            </a:r>
            <a:r>
              <a:rPr lang="en-US" altLang="ko-KR" sz="1200">
                <a:latin typeface="나눔고딕 ExtraBold"/>
                <a:ea typeface="나눔고딕 ExtraBold"/>
              </a:rPr>
              <a:t>ADD</a:t>
            </a:r>
            <a:r>
              <a:rPr lang="ko-KR" altLang="en-US" sz="1200">
                <a:latin typeface="나눔고딕 ExtraBold"/>
                <a:ea typeface="나눔고딕 ExtraBold"/>
              </a:rPr>
              <a:t>버튼을 클릭한다</a:t>
            </a:r>
            <a:r>
              <a:rPr lang="en-US" altLang="ko-KR" sz="1200">
                <a:latin typeface="나눔고딕 ExtraBold"/>
                <a:ea typeface="나눔고딕 ExtraBold"/>
              </a:rPr>
              <a:t>.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 </a:t>
            </a:r>
            <a:r>
              <a:rPr lang="en-US" altLang="ko-KR" sz="1200">
                <a:latin typeface="나눔고딕 ExtraBold"/>
                <a:ea typeface="나눔고딕 ExtraBold"/>
              </a:rPr>
              <a:t>4.</a:t>
            </a:r>
            <a:r>
              <a:rPr lang="ko-KR" altLang="en-US" sz="1200">
                <a:latin typeface="나눔고딕 ExtraBold"/>
                <a:ea typeface="나눔고딕 ExtraBold"/>
              </a:rPr>
              <a:t> 시스템은 회원이 클릭한 음악의 음악코드를 콘솔창에 출력한 뒤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     마이리스트에 음악이 담겼다는 메시지를 보여준다</a:t>
            </a:r>
            <a:r>
              <a:rPr lang="en-US" altLang="ko-KR" sz="1200">
                <a:latin typeface="나눔고딕 ExtraBold"/>
                <a:ea typeface="나눔고딕 ExtraBold"/>
              </a:rPr>
              <a:t>.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 </a:t>
            </a:r>
            <a:r>
              <a:rPr lang="en-US" altLang="ko-KR" sz="1200">
                <a:latin typeface="나눔고딕 ExtraBold"/>
                <a:ea typeface="나눔고딕 ExtraBold"/>
              </a:rPr>
              <a:t>5.</a:t>
            </a:r>
            <a:r>
              <a:rPr lang="ko-KR" altLang="en-US" sz="1200">
                <a:latin typeface="나눔고딕 ExtraBold"/>
                <a:ea typeface="나눔고딕 ExtraBold"/>
              </a:rPr>
              <a:t> 회원은 본인의 마이리스트 페이지를 클릭한다</a:t>
            </a:r>
            <a:r>
              <a:rPr lang="en-US" altLang="ko-KR" sz="1200">
                <a:latin typeface="나눔고딕 ExtraBold"/>
                <a:ea typeface="나눔고딕 ExtraBold"/>
              </a:rPr>
              <a:t>.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 </a:t>
            </a:r>
            <a:r>
              <a:rPr lang="en-US" altLang="ko-KR" sz="1200">
                <a:latin typeface="나눔고딕 ExtraBold"/>
                <a:ea typeface="나눔고딕 ExtraBold"/>
              </a:rPr>
              <a:t>6.</a:t>
            </a:r>
            <a:r>
              <a:rPr lang="ko-KR" altLang="en-US" sz="1200">
                <a:latin typeface="나눔고딕 ExtraBold"/>
                <a:ea typeface="나눔고딕 ExtraBold"/>
              </a:rPr>
              <a:t> 시스템은 회원의 마이리스트 페이지를 보여준다</a:t>
            </a:r>
            <a:r>
              <a:rPr lang="en-US" altLang="ko-KR" sz="1200">
                <a:latin typeface="나눔고딕 ExtraBold"/>
                <a:ea typeface="나눔고딕 ExtraBold"/>
              </a:rPr>
              <a:t>.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 </a:t>
            </a:r>
            <a:r>
              <a:rPr lang="en-US" altLang="ko-KR" sz="1200">
                <a:latin typeface="나눔고딕 ExtraBold"/>
                <a:ea typeface="나눔고딕 ExtraBold"/>
              </a:rPr>
              <a:t>7.</a:t>
            </a:r>
            <a:r>
              <a:rPr lang="ko-KR" altLang="en-US" sz="1200">
                <a:latin typeface="나눔고딕 ExtraBold"/>
                <a:ea typeface="나눔고딕 ExtraBold"/>
              </a:rPr>
              <a:t> 회원은 본인이 담은 음원의 제목과 가수</a:t>
            </a:r>
            <a:r>
              <a:rPr lang="en-US" altLang="ko-KR" sz="1200">
                <a:latin typeface="나눔고딕 ExtraBold"/>
                <a:ea typeface="나눔고딕 ExtraBold"/>
              </a:rPr>
              <a:t>,</a:t>
            </a:r>
            <a:r>
              <a:rPr lang="ko-KR" altLang="en-US" sz="1200">
                <a:latin typeface="나눔고딕 ExtraBold"/>
                <a:ea typeface="나눔고딕 ExtraBold"/>
              </a:rPr>
              <a:t> 좋아요 횟수와 재생횟수를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     볼 수 있다</a:t>
            </a:r>
            <a:r>
              <a:rPr lang="en-US" altLang="ko-KR" sz="1200">
                <a:latin typeface="나눔고딕 ExtraBold"/>
                <a:ea typeface="나눔고딕 ExtraBold"/>
              </a:rPr>
              <a:t>.</a:t>
            </a: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en-US" altLang="ko-KR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 </a:t>
            </a:r>
            <a:r>
              <a:rPr lang="en-US" altLang="ko-KR" sz="1200">
                <a:latin typeface="나눔고딕 ExtraBold"/>
                <a:ea typeface="나눔고딕 ExtraBold"/>
              </a:rPr>
              <a:t>-</a:t>
            </a:r>
            <a:r>
              <a:rPr lang="ko-KR" altLang="en-US" sz="1200">
                <a:latin typeface="나눔고딕 ExtraBold"/>
                <a:ea typeface="나눔고딕 ExtraBold"/>
              </a:rPr>
              <a:t> 예외흐름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   없음</a:t>
            </a:r>
            <a:endParaRPr lang="ko-KR" altLang="en-US" sz="1200">
              <a:latin typeface="나눔고딕 ExtraBold"/>
              <a:ea typeface="나눔고딕 ExtraBold"/>
            </a:endParaRPr>
          </a:p>
        </p:txBody>
      </p:sp>
      <p:sp>
        <p:nvSpPr>
          <p:cNvPr id="76" name="직사각형 73"/>
          <p:cNvSpPr/>
          <p:nvPr/>
        </p:nvSpPr>
        <p:spPr>
          <a:xfrm>
            <a:off x="6350794" y="1664758"/>
            <a:ext cx="5089868" cy="4463313"/>
          </a:xfrm>
          <a:prstGeom prst="rect">
            <a:avLst/>
          </a:prstGeom>
          <a:noFill/>
          <a:ln w="25400" cap="flat" cmpd="sng" algn="ctr">
            <a:solidFill>
              <a:srgbClr val="264ca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7" name="TextBox 71"/>
          <p:cNvSpPr txBox="1"/>
          <p:nvPr/>
        </p:nvSpPr>
        <p:spPr>
          <a:xfrm>
            <a:off x="6707453" y="1500716"/>
            <a:ext cx="1508882" cy="364279"/>
          </a:xfrm>
          <a:prstGeom prst="rect">
            <a:avLst/>
          </a:prstGeom>
          <a:solidFill>
            <a:schemeClr val="lt1"/>
          </a:solidFill>
          <a:ln w="25400">
            <a:solidFill>
              <a:srgbClr val="ed7d31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USE CASE 4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53037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f1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0"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/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나눔고딕 ExtraBold"/>
                <a:ea typeface="나눔고딕 ExtraBold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271136" y="221896"/>
            <a:ext cx="11647715" cy="6415313"/>
            <a:chOff x="283029" y="203202"/>
            <a:chExt cx="11647715" cy="6415313"/>
          </a:xfrm>
        </p:grpSpPr>
        <p:sp>
          <p:nvSpPr>
            <p:cNvPr id="22" name="직사각형 21"/>
            <p:cNvSpPr/>
            <p:nvPr/>
          </p:nvSpPr>
          <p:spPr>
            <a:xfrm>
              <a:off x="283029" y="203202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anchor="t"/>
            <a:lstStyle/>
            <a:p>
              <a:pPr marL="266700" lvl="0" latinLnBrk="0">
                <a:lnSpc>
                  <a:spcPct val="150000"/>
                </a:lnSpc>
                <a:defRPr/>
              </a:pPr>
              <a:r>
                <a:rPr lang="ko-KR" altLang="en-US" sz="2000" kern="0">
                  <a:solidFill>
                    <a:srgbClr val="e7e6e6">
                      <a:lumMod val="25000"/>
                    </a:srgbClr>
                  </a:solidFill>
                  <a:latin typeface="나눔고딕 ExtraBold"/>
                  <a:ea typeface="나눔고딕 ExtraBold"/>
                </a:rPr>
                <a:t>스토리보드</a:t>
              </a:r>
              <a:endParaRPr lang="ko-KR" altLang="en-US" sz="2000" kern="0">
                <a:solidFill>
                  <a:srgbClr val="e7e6e6">
                    <a:lumMod val="25000"/>
                  </a:srgbClr>
                </a:solidFill>
                <a:latin typeface="나눔고딕 ExtraBold"/>
                <a:ea typeface="나눔고딕 ExtraBold"/>
              </a:endParaRPr>
            </a:p>
            <a:p>
              <a:pPr marL="266700" lvl="0" latinLnBrk="0">
                <a:defRPr/>
              </a:pPr>
              <a:r>
                <a:rPr lang="ko-KR" altLang="en-US" sz="700" kern="0">
                  <a:solidFill>
                    <a:srgbClr val="e7e6e6">
                      <a:lumMod val="75000"/>
                    </a:srgbClr>
                  </a:solidFill>
                  <a:latin typeface="나눔고딕 ExtraBold"/>
                  <a:ea typeface="나눔고딕 ExtraBold"/>
                </a:rPr>
                <a:t>    윤치연 김예솔 이헌지 최정기</a:t>
              </a:r>
              <a:endParaRPr lang="ko-KR" altLang="en-US" sz="700" kern="0">
                <a:solidFill>
                  <a:srgbClr val="e7e6e6">
                    <a:lumMod val="75000"/>
                  </a:srgb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1350328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/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8" name="사각형: 둥근 모서리 37"/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 latinLnBrk="0">
                  <a:defRPr/>
                </a:pPr>
                <a:endParaRPr lang="ko-KR" altLang="en-US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>
            <a:off x="11777671" y="95485"/>
            <a:ext cx="288000" cy="288000"/>
            <a:chOff x="12362617" y="496242"/>
            <a:chExt cx="288000" cy="288000"/>
          </a:xfrm>
        </p:grpSpPr>
        <p:sp>
          <p:nvSpPr>
            <p:cNvPr id="62" name="타원 61"/>
            <p:cNvSpPr/>
            <p:nvPr/>
          </p:nvSpPr>
          <p:spPr>
            <a:xfrm>
              <a:off x="12362617" y="496242"/>
              <a:ext cx="288000" cy="288000"/>
            </a:xfrm>
            <a:prstGeom prst="ellipse">
              <a:avLst/>
            </a:prstGeom>
            <a:solidFill>
              <a:srgbClr val="fe775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1200">
                <a:solidFill>
                  <a:prstClr val="white">
                    <a:lumMod val="65000"/>
                  </a:prstClr>
                </a:solidFill>
                <a:latin typeface="나눔고딕 ExtraBold"/>
                <a:ea typeface="나눔고딕 ExtraBold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0">
              <a:off x="12462592" y="555899"/>
              <a:ext cx="76164" cy="164566"/>
              <a:chOff x="8377540" y="1561840"/>
              <a:chExt cx="140407" cy="303375"/>
            </a:xfrm>
            <a:solidFill>
              <a:schemeClr val="bg1"/>
            </a:solidFill>
          </p:grpSpPr>
          <p:sp>
            <p:nvSpPr>
              <p:cNvPr id="64" name="사각형: 둥근 모서리 63"/>
              <p:cNvSpPr/>
              <p:nvPr/>
            </p:nvSpPr>
            <p:spPr>
              <a:xfrm rot="7200000">
                <a:off x="8349668" y="1696936"/>
                <a:ext cx="303375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  <p:sp>
            <p:nvSpPr>
              <p:cNvPr id="65" name="사각형: 둥근 모서리 64"/>
              <p:cNvSpPr/>
              <p:nvPr/>
            </p:nvSpPr>
            <p:spPr>
              <a:xfrm rot="3600000">
                <a:off x="8304132" y="1753555"/>
                <a:ext cx="180000" cy="33183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ko-KR" altLang="en-US" sz="1200">
                  <a:solidFill>
                    <a:prstClr val="white"/>
                  </a:solidFill>
                  <a:latin typeface="나눔고딕 ExtraBold"/>
                  <a:ea typeface="나눔고딕 ExtraBold"/>
                </a:endParaRP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971978" y="1862250"/>
            <a:ext cx="4648033" cy="3927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ㅁ 유스케이스 명 : 음악재생 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ㅁ 행위자 : 회원,비회원,시스템,음악플레이어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ㅁ 유스케이스 개요 및 설명 : 회원및비회원이 사이트에서 음악을 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                                           재생한다.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ㅁ 이벤트 흐름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 - 정상흐름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1. 회원및 비회원이 음악을 선택한다 .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2. 시스템은 뮤직플레이어를 화면에 출력한다.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3. 뮤직플레이어에 음악정보출력후 정상적으로 음악이 재생된다.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- 대안흐름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1.일시정지 버튼을 누를경우 음악이 정지된다. 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2.이전곡 및 다음곡 버튼을 누를경우 플레이어에 출력된 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   음악정보변경 후 변경된 음악이 재생된다.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3.페이지가 변경되어도 음악재생은 유지된다.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- 예외흐름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  없음 </a:t>
            </a:r>
            <a:endParaRPr lang="ko-KR" altLang="en-US" sz="1200">
              <a:latin typeface="나눔고딕 ExtraBold"/>
              <a:ea typeface="나눔고딕 ExtraBold"/>
            </a:endParaRPr>
          </a:p>
          <a:p>
            <a:pPr lvl="0">
              <a:defRPr/>
            </a:pPr>
            <a:r>
              <a:rPr lang="ko-KR" altLang="en-US" sz="1200">
                <a:latin typeface="나눔고딕 ExtraBold"/>
                <a:ea typeface="나눔고딕 ExtraBold"/>
              </a:rPr>
              <a:t>  </a:t>
            </a:r>
            <a:endParaRPr lang="ko-KR" altLang="en-US" sz="1200">
              <a:latin typeface="나눔고딕 ExtraBold"/>
              <a:ea typeface="나눔고딕 ExtraBold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42360" y="364679"/>
            <a:ext cx="4640580" cy="776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USE CASE </a:t>
            </a:r>
            <a:r>
              <a:rPr kumimoji="0" lang="ko-KR" altLang="en-US" sz="45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명세서</a:t>
            </a:r>
            <a:endParaRPr kumimoji="0" lang="ko-KR" altLang="en-US" sz="45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0317" y="1664758"/>
            <a:ext cx="4800908" cy="4110137"/>
          </a:xfrm>
          <a:prstGeom prst="rect">
            <a:avLst/>
          </a:prstGeom>
          <a:noFill/>
          <a:ln w="25400" cap="flat" cmpd="sng" algn="ctr">
            <a:solidFill>
              <a:srgbClr val="264ca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96975" y="1500716"/>
            <a:ext cx="1485265" cy="364279"/>
          </a:xfrm>
          <a:prstGeom prst="rect">
            <a:avLst/>
          </a:prstGeom>
          <a:solidFill>
            <a:schemeClr val="lt1"/>
          </a:solidFill>
          <a:ln w="25400">
            <a:solidFill>
              <a:srgbClr val="ed7d31">
                <a:alpha val="100000"/>
              </a:srgbClr>
            </a:solidFill>
          </a:ln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고딕 ExtraBold"/>
                <a:ea typeface="나눔고딕 ExtraBold"/>
              </a:rPr>
              <a:t>USE CASE 5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6707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730</ep:Words>
  <ep:PresentationFormat>와이드스크린</ep:PresentationFormat>
  <ep:Paragraphs>262</ep:Paragraphs>
  <ep:Slides>25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2022-07-12T05:22:20.000</dcterms:created>
  <dc:creator>조현석</dc:creator>
  <cp:lastModifiedBy>sori2</cp:lastModifiedBy>
  <dcterms:modified xsi:type="dcterms:W3CDTF">2023-10-27T06:34:09.870</dcterms:modified>
  <cp:revision>137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