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556" autoAdjust="0"/>
  </p:normalViewPr>
  <p:slideViewPr>
    <p:cSldViewPr>
      <p:cViewPr varScale="1">
        <p:scale>
          <a:sx n="110" d="100"/>
          <a:sy n="110" d="100"/>
        </p:scale>
        <p:origin x="186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600" b="0" i="0" baseline="0">
                <a:effectLst/>
              </a:rPr>
              <a:t>中華旅行社銷售業績</a:t>
            </a:r>
            <a:endParaRPr lang="zh-TW" altLang="zh-TW" sz="16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E7-49B7-BFCA-9A8FCD839E9F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E7-49B7-BFCA-9A8FCD839E9F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E7-49B7-BFCA-9A8FCD839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34898608"/>
        <c:axId val="1634899856"/>
      </c:barChart>
      <c:catAx>
        <c:axId val="163489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34899856"/>
        <c:crosses val="autoZero"/>
        <c:auto val="1"/>
        <c:lblAlgn val="ctr"/>
        <c:lblOffset val="100"/>
        <c:noMultiLvlLbl val="0"/>
      </c:catAx>
      <c:valAx>
        <c:axId val="163489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b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200" b="0" i="0" baseline="0">
                    <a:effectLst/>
                  </a:rPr>
                  <a:t>金額</a:t>
                </a:r>
                <a:r>
                  <a:rPr lang="en-US" altLang="zh-TW" sz="1200" b="0" i="0" baseline="0">
                    <a:effectLst/>
                  </a:rPr>
                  <a:t>(</a:t>
                </a:r>
                <a:r>
                  <a:rPr lang="zh-TW" altLang="zh-TW" sz="1200" b="0" i="0" baseline="0">
                    <a:effectLst/>
                  </a:rPr>
                  <a:t>千元</a:t>
                </a:r>
                <a:r>
                  <a:rPr lang="en-US" altLang="zh-TW" sz="1200" b="0" i="0" baseline="0">
                    <a:effectLst/>
                  </a:rPr>
                  <a:t>)</a:t>
                </a:r>
                <a:endParaRPr lang="zh-TW" altLang="zh-TW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b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3489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/>
              <a:t>中華旅行社銷售情形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3275444561920272"/>
          <c:y val="0.13249070315383088"/>
          <c:w val="0.68591554876242267"/>
          <c:h val="0.701762852357566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84-459D-873C-7B89BA0E1B26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84-459D-873C-7B89BA0E1B26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84-459D-873C-7B89BA0E1B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8984344"/>
        <c:axId val="608984736"/>
      </c:barChart>
      <c:lineChart>
        <c:grouping val="standard"/>
        <c:varyColors val="0"/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B84-459D-873C-7B89BA0E1B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984344"/>
        <c:axId val="608984736"/>
      </c:lineChart>
      <c:catAx>
        <c:axId val="608984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608984736"/>
        <c:crosses val="autoZero"/>
        <c:auto val="1"/>
        <c:lblAlgn val="ctr"/>
        <c:lblOffset val="100"/>
        <c:noMultiLvlLbl val="0"/>
      </c:catAx>
      <c:valAx>
        <c:axId val="608984736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 altLang="en-US" sz="1000" b="1" i="0" u="none" strike="noStrike" baseline="0">
                    <a:effectLst/>
                  </a:rPr>
                  <a:t>金額</a:t>
                </a:r>
                <a:r>
                  <a:rPr lang="en-US" altLang="zh-TW" sz="1000" b="1" i="0" u="none" strike="noStrike" baseline="0">
                    <a:effectLst/>
                  </a:rPr>
                  <a:t>(</a:t>
                </a:r>
                <a:r>
                  <a:rPr lang="zh-TW" altLang="en-US" sz="1000" b="1" i="0" u="none" strike="noStrike" baseline="0">
                    <a:effectLst/>
                  </a:rPr>
                  <a:t>千元</a:t>
                </a:r>
                <a:r>
                  <a:rPr lang="en-US" altLang="zh-TW" sz="1000" b="1" i="0" u="none" strike="noStrike" baseline="0">
                    <a:effectLst/>
                  </a:rPr>
                  <a:t>)</a:t>
                </a:r>
                <a:r>
                  <a:rPr lang="zh-TW" altLang="en-US" sz="1000" b="0" i="0" u="none" strike="noStrike" baseline="0"/>
                  <a:t> 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608984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546051039399316"/>
          <c:y val="0.13380088699446008"/>
          <c:w val="0.14506400449469967"/>
          <c:h val="0.32888726086415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600" b="0" i="0" baseline="0" dirty="0">
                <a:effectLst/>
              </a:rPr>
              <a:t>中華旅行社銷售業績</a:t>
            </a:r>
            <a:endParaRPr lang="zh-TW" altLang="zh-TW" sz="16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5.6692038495188099E-2"/>
          <c:y val="0.22908209390492856"/>
          <c:w val="0.88707874015748034"/>
          <c:h val="0.6097528433945756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48-428C-8CB2-482618BADCB7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48-428C-8CB2-482618BADCB7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48-428C-8CB2-482618BAD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475434768"/>
        <c:axId val="1475420208"/>
      </c:barChart>
      <c:catAx>
        <c:axId val="1475434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420208"/>
        <c:crosses val="autoZero"/>
        <c:auto val="1"/>
        <c:lblAlgn val="ctr"/>
        <c:lblOffset val="100"/>
        <c:noMultiLvlLbl val="0"/>
      </c:catAx>
      <c:valAx>
        <c:axId val="1475420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434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171-49EC-B3D7-A4FB5A522B4A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171-49EC-B3D7-A4FB5A522B4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171-49EC-B3D7-A4FB5A522B4A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B171-49EC-B3D7-A4FB5A522B4A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B171-49EC-B3D7-A4FB5A522B4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71-49EC-B3D7-A4FB5A522B4A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8.7191212209584923E-2"/>
          <c:y val="0.22654119454580374"/>
          <c:w val="0.82067930397589195"/>
          <c:h val="0.69298821387164"/>
        </c:manualLayout>
      </c:layout>
      <c:ofPieChart>
        <c:ofPieType val="pie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D4C-4E54-9295-FBA6138469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D4C-4E54-9295-FBA6138469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D4C-4E54-9295-FBA6138469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D4C-4E54-9295-FBA6138469B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D4C-4E54-9295-FBA6138469B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D4C-4E54-9295-FBA6138469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D4C-4E54-9295-FBA6138469B1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800" b="0" i="0" baseline="0">
                <a:effectLst/>
              </a:rPr>
              <a:t>中華旅行社銷售業績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012674697714062E-2"/>
          <c:y val="0.20661992968894552"/>
          <c:w val="0.82485784148776276"/>
          <c:h val="0.69964104356407142"/>
        </c:manualLayout>
      </c:layout>
      <c:pie3DChart>
        <c:varyColors val="1"/>
        <c:ser>
          <c:idx val="0"/>
          <c:order val="0"/>
          <c:tx>
            <c:strRef>
              <c:f>脫離圓心!$H$1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rgbClr val="7030A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C2C-4743-82EF-9DEB9571BDF6}"/>
              </c:ext>
            </c:extLst>
          </c:dPt>
          <c:dPt>
            <c:idx val="1"/>
            <c:bubble3D val="0"/>
            <c:explosion val="14"/>
            <c:spPr>
              <a:solidFill>
                <a:srgbClr val="00B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C2C-4743-82EF-9DEB9571BDF6}"/>
              </c:ext>
            </c:extLst>
          </c:dPt>
          <c:dPt>
            <c:idx val="2"/>
            <c:bubble3D val="0"/>
            <c:explosion val="2"/>
            <c:spPr>
              <a:solidFill>
                <a:srgbClr val="00B0F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C2C-4743-82EF-9DEB9571BDF6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C2C-4743-82EF-9DEB9571BDF6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C2C-4743-82EF-9DEB9571BD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脫離圓心!$A$2:$A$6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脫離圓心!$H$2:$H$6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C2C-4743-82EF-9DEB9571BDF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400" b="1" i="0" baseline="0">
                <a:effectLst/>
              </a:rPr>
              <a:t>服務績效表現</a:t>
            </a:r>
            <a:endParaRPr lang="zh-TW" altLang="zh-TW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4E-4DA8-B941-8A1DD654A9BE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甲領隊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4E-4DA8-B941-8A1DD654A9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8459120"/>
        <c:axId val="1628457872"/>
      </c:radarChart>
      <c:catAx>
        <c:axId val="162845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28457872"/>
        <c:crosses val="autoZero"/>
        <c:auto val="1"/>
        <c:lblAlgn val="ctr"/>
        <c:lblOffset val="100"/>
        <c:noMultiLvlLbl val="0"/>
      </c:catAx>
      <c:valAx>
        <c:axId val="162845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2845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400" b="0" i="0" baseline="0">
                <a:effectLst/>
              </a:rPr>
              <a:t>年資與月所得關係圖</a:t>
            </a:r>
            <a:endParaRPr lang="zh-TW" altLang="zh-TW" sz="1400">
              <a:effectLst/>
            </a:endParaRPr>
          </a:p>
        </c:rich>
      </c:tx>
      <c:layout>
        <c:manualLayout>
          <c:xMode val="edge"/>
          <c:yMode val="edge"/>
          <c:x val="0.29722222222222222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XY散佈圖!$B$1</c:f>
              <c:strCache>
                <c:ptCount val="1"/>
                <c:pt idx="0">
                  <c:v>月所得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3"/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995-4CBA-BB1D-48889FDC18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XY散佈圖!$A$2:$A$15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</c:numCache>
            </c:numRef>
          </c:xVal>
          <c:yVal>
            <c:numRef>
              <c:f>XY散佈圖!$B$2:$B$15</c:f>
              <c:numCache>
                <c:formatCode>_(* #,##0_);_(* \(#,##0\);_(* "-"_);_(@_)</c:formatCode>
                <c:ptCount val="14"/>
                <c:pt idx="0">
                  <c:v>33000</c:v>
                </c:pt>
                <c:pt idx="1">
                  <c:v>34000</c:v>
                </c:pt>
                <c:pt idx="2">
                  <c:v>37000</c:v>
                </c:pt>
                <c:pt idx="3">
                  <c:v>43000</c:v>
                </c:pt>
                <c:pt idx="4">
                  <c:v>48000</c:v>
                </c:pt>
                <c:pt idx="5">
                  <c:v>54000</c:v>
                </c:pt>
                <c:pt idx="6">
                  <c:v>63000</c:v>
                </c:pt>
                <c:pt idx="7">
                  <c:v>66000</c:v>
                </c:pt>
                <c:pt idx="8">
                  <c:v>68000</c:v>
                </c:pt>
                <c:pt idx="9">
                  <c:v>69000</c:v>
                </c:pt>
                <c:pt idx="10">
                  <c:v>69000</c:v>
                </c:pt>
                <c:pt idx="11">
                  <c:v>70000</c:v>
                </c:pt>
                <c:pt idx="12">
                  <c:v>71000</c:v>
                </c:pt>
                <c:pt idx="13">
                  <c:v>72000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995-4CBA-BB1D-48889FDC18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3134000"/>
        <c:axId val="1483134416"/>
      </c:scatterChart>
      <c:valAx>
        <c:axId val="1483134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年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3134416"/>
        <c:crosses val="autoZero"/>
        <c:crossBetween val="midCat"/>
      </c:valAx>
      <c:valAx>
        <c:axId val="148313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000" b="0" i="0" baseline="0">
                    <a:effectLst/>
                  </a:rPr>
                  <a:t>每月所得</a:t>
                </a:r>
                <a:endParaRPr lang="zh-TW" altLang="zh-TW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3134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400" b="0" i="0" baseline="0">
                <a:effectLst/>
              </a:rPr>
              <a:t>中華航空銷售機位數量</a:t>
            </a:r>
            <a:endParaRPr lang="zh-TW" altLang="zh-TW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4E-45C5-879E-52BF44EB0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2357488"/>
        <c:axId val="1482355408"/>
      </c:lineChart>
      <c:dateAx>
        <c:axId val="1482357488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2355408"/>
        <c:crosses val="autoZero"/>
        <c:auto val="1"/>
        <c:lblOffset val="100"/>
        <c:baseTimeUnit val="months"/>
      </c:dateAx>
      <c:valAx>
        <c:axId val="148235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235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400" b="0" i="0" baseline="0">
                <a:effectLst/>
              </a:rPr>
              <a:t>中華航空股價趨勢圖</a:t>
            </a:r>
            <a:endParaRPr lang="zh-TW" altLang="zh-TW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 w="19050">
              <a:noFill/>
            </a:ln>
            <a:effectLst/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46-4A37-A7DB-D80DC3810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76671152"/>
        <c:axId val="1976681552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46-4A37-A7DB-D80DC3810A2C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46-4A37-A7DB-D80DC3810A2C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046-4A37-A7DB-D80DC3810A2C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046-4A37-A7DB-D80DC3810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1976684048"/>
        <c:axId val="1976668656"/>
      </c:stockChart>
      <c:dateAx>
        <c:axId val="1976671152"/>
        <c:scaling>
          <c:orientation val="minMax"/>
        </c:scaling>
        <c:delete val="0"/>
        <c:axPos val="b"/>
        <c:numFmt formatCode="m/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76681552"/>
        <c:crosses val="autoZero"/>
        <c:auto val="1"/>
        <c:lblOffset val="100"/>
        <c:baseTimeUnit val="days"/>
      </c:dateAx>
      <c:valAx>
        <c:axId val="197668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76671152"/>
        <c:crosses val="autoZero"/>
        <c:crossBetween val="between"/>
      </c:valAx>
      <c:valAx>
        <c:axId val="197666865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76684048"/>
        <c:crosses val="max"/>
        <c:crossBetween val="between"/>
      </c:valAx>
      <c:dateAx>
        <c:axId val="1976684048"/>
        <c:scaling>
          <c:orientation val="minMax"/>
        </c:scaling>
        <c:delete val="1"/>
        <c:axPos val="b"/>
        <c:numFmt formatCode="m/d" sourceLinked="1"/>
        <c:majorTickMark val="out"/>
        <c:minorTickMark val="none"/>
        <c:tickLblPos val="nextTo"/>
        <c:crossAx val="197666865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3088B1B9-CA68-49A9-8642-F736A6BC1E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34546"/>
              </p:ext>
            </p:extLst>
          </p:nvPr>
        </p:nvGraphicFramePr>
        <p:xfrm>
          <a:off x="4809357" y="3304299"/>
          <a:ext cx="4153343" cy="2521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524575"/>
            <a:ext cx="4416189" cy="2458876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A0DEB03D-C406-4955-9EC6-1CF8924FA7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008213"/>
              </p:ext>
            </p:extLst>
          </p:nvPr>
        </p:nvGraphicFramePr>
        <p:xfrm>
          <a:off x="5187946" y="3373785"/>
          <a:ext cx="3704534" cy="2863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2567E6A8-B4C6-4611-B663-34036907A0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234245"/>
              </p:ext>
            </p:extLst>
          </p:nvPr>
        </p:nvGraphicFramePr>
        <p:xfrm>
          <a:off x="4720952" y="3283198"/>
          <a:ext cx="4211959" cy="2638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F51A7D7F-C3FA-4261-9776-4CD4A7ED5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0214343"/>
              </p:ext>
            </p:extLst>
          </p:nvPr>
        </p:nvGraphicFramePr>
        <p:xfrm>
          <a:off x="4851073" y="3260981"/>
          <a:ext cx="4041407" cy="2964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272839"/>
              </p:ext>
            </p:extLst>
          </p:nvPr>
        </p:nvGraphicFramePr>
        <p:xfrm>
          <a:off x="4700041" y="3376354"/>
          <a:ext cx="3939902" cy="2634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789441"/>
              </p:ext>
            </p:extLst>
          </p:nvPr>
        </p:nvGraphicFramePr>
        <p:xfrm>
          <a:off x="4997917" y="3327937"/>
          <a:ext cx="4267203" cy="284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50E5A60C-9A76-4968-8CA3-55164EED68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835504"/>
              </p:ext>
            </p:extLst>
          </p:nvPr>
        </p:nvGraphicFramePr>
        <p:xfrm>
          <a:off x="4499992" y="32642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988737FB-A4FD-46FF-B325-968439903C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576941"/>
              </p:ext>
            </p:extLst>
          </p:nvPr>
        </p:nvGraphicFramePr>
        <p:xfrm>
          <a:off x="5039544" y="3429000"/>
          <a:ext cx="3413879" cy="2395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896AF4AA-7E48-47F9-9DD1-5005E8D3A8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789120"/>
              </p:ext>
            </p:extLst>
          </p:nvPr>
        </p:nvGraphicFramePr>
        <p:xfrm>
          <a:off x="5118166" y="3260980"/>
          <a:ext cx="3666415" cy="2477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3DDF1103-6AD5-4061-997C-2255AAC93E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772566"/>
              </p:ext>
            </p:extLst>
          </p:nvPr>
        </p:nvGraphicFramePr>
        <p:xfrm>
          <a:off x="4999690" y="3354223"/>
          <a:ext cx="3871779" cy="254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744</TotalTime>
  <Words>655</Words>
  <Application>Microsoft Office PowerPoint</Application>
  <PresentationFormat>如螢幕大小 (4:3)</PresentationFormat>
  <Paragraphs>469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C2</cp:lastModifiedBy>
  <cp:revision>86</cp:revision>
  <dcterms:created xsi:type="dcterms:W3CDTF">2017-01-16T13:26:16Z</dcterms:created>
  <dcterms:modified xsi:type="dcterms:W3CDTF">2024-04-02T06:28:38Z</dcterms:modified>
</cp:coreProperties>
</file>