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2" r:id="rId6"/>
    <p:sldId id="266" r:id="rId7"/>
    <p:sldId id="257" r:id="rId8"/>
    <p:sldId id="267" r:id="rId9"/>
    <p:sldId id="258" r:id="rId10"/>
  </p:sldIdLst>
  <p:sldSz cx="64801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626E326-7ABC-4F1D-9B34-7EF56BFA5F78}">
          <p14:sldIdLst>
            <p14:sldId id="256"/>
          </p14:sldIdLst>
        </p14:section>
        <p14:section name="첫 화면구성" id="{3A9B895B-5749-424A-AD6B-860646EDC577}">
          <p14:sldIdLst>
            <p14:sldId id="263"/>
            <p14:sldId id="264"/>
            <p14:sldId id="265"/>
            <p14:sldId id="262"/>
            <p14:sldId id="266"/>
            <p14:sldId id="257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400"/>
    <a:srgbClr val="0000FF"/>
    <a:srgbClr val="663300"/>
    <a:srgbClr val="5D3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/>
  </p:normalViewPr>
  <p:slideViewPr>
    <p:cSldViewPr snapToGrid="0">
      <p:cViewPr varScale="1">
        <p:scale>
          <a:sx n="59" d="100"/>
          <a:sy n="59" d="100"/>
        </p:scale>
        <p:origin x="3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238751"/>
            <a:ext cx="5508149" cy="4762488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7184899"/>
            <a:ext cx="4860131" cy="33027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728306"/>
            <a:ext cx="1397288" cy="115927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728306"/>
            <a:ext cx="4110861" cy="115927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410376"/>
            <a:ext cx="5589151" cy="5690286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9154495"/>
            <a:ext cx="5589151" cy="29923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641531"/>
            <a:ext cx="2754074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641531"/>
            <a:ext cx="2754074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28309"/>
            <a:ext cx="5589151" cy="26440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3353376"/>
            <a:ext cx="2741417" cy="16434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996813"/>
            <a:ext cx="2741417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353376"/>
            <a:ext cx="2754918" cy="16434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996813"/>
            <a:ext cx="2754918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11966"/>
            <a:ext cx="2090025" cy="319188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969596"/>
            <a:ext cx="3280589" cy="972130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103846"/>
            <a:ext cx="2090025" cy="760288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11966"/>
            <a:ext cx="2090025" cy="319188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969596"/>
            <a:ext cx="3280589" cy="972130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103846"/>
            <a:ext cx="2090025" cy="760288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728309"/>
            <a:ext cx="5589151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641531"/>
            <a:ext cx="5589151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2678862"/>
            <a:ext cx="145803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6090-E014-4604-9249-F0AEA23BF07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2678862"/>
            <a:ext cx="218705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2678862"/>
            <a:ext cx="145803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0F3C-722D-4A2B-A549-B9D89136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AB1EE-5FC9-4C76-BADA-5FDEF7F04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71417"/>
              </p:ext>
            </p:extLst>
          </p:nvPr>
        </p:nvGraphicFramePr>
        <p:xfrm>
          <a:off x="0" y="0"/>
          <a:ext cx="6480171" cy="13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19">
                  <a:extLst>
                    <a:ext uri="{9D8B030D-6E8A-4147-A177-3AD203B41FA5}">
                      <a16:colId xmlns:a16="http://schemas.microsoft.com/office/drawing/2014/main" val="2500244517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1570268332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3250163597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1751436881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661714494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2857279797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1928865814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820417834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61278849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561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6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209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870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267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10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8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227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71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51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675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78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728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091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598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104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04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35346"/>
                  </a:ext>
                </a:extLst>
              </a:tr>
            </a:tbl>
          </a:graphicData>
        </a:graphic>
      </p:graphicFrame>
      <p:pic>
        <p:nvPicPr>
          <p:cNvPr id="7" name="그림 6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9F6C868A-0914-4E32-8163-12937548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5"/>
          <a:stretch/>
        </p:blipFill>
        <p:spPr>
          <a:xfrm>
            <a:off x="708" y="0"/>
            <a:ext cx="6478758" cy="5847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246BF8-D812-4A32-B469-FD25193DCA52}"/>
              </a:ext>
            </a:extLst>
          </p:cNvPr>
          <p:cNvSpPr/>
          <p:nvPr/>
        </p:nvSpPr>
        <p:spPr>
          <a:xfrm>
            <a:off x="0" y="584791"/>
            <a:ext cx="6478758" cy="839972"/>
          </a:xfrm>
          <a:prstGeom prst="rect">
            <a:avLst/>
          </a:prstGeom>
          <a:solidFill>
            <a:srgbClr val="5D3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120C63-6F43-4BAF-99D2-D485B3CAE1C7}"/>
              </a:ext>
            </a:extLst>
          </p:cNvPr>
          <p:cNvGrpSpPr/>
          <p:nvPr/>
        </p:nvGrpSpPr>
        <p:grpSpPr>
          <a:xfrm>
            <a:off x="103823" y="671007"/>
            <a:ext cx="1395412" cy="655804"/>
            <a:chOff x="119063" y="686247"/>
            <a:chExt cx="1395412" cy="6558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2B8A1C-7AC1-4C76-89BC-77DE73257027}"/>
                </a:ext>
              </a:extLst>
            </p:cNvPr>
            <p:cNvSpPr/>
            <p:nvPr/>
          </p:nvSpPr>
          <p:spPr>
            <a:xfrm>
              <a:off x="119063" y="695325"/>
              <a:ext cx="1395412" cy="6467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E5C8EC-798C-4452-850E-F27CB2FE1D2D}"/>
                </a:ext>
              </a:extLst>
            </p:cNvPr>
            <p:cNvGrpSpPr/>
            <p:nvPr/>
          </p:nvGrpSpPr>
          <p:grpSpPr>
            <a:xfrm>
              <a:off x="193323" y="686247"/>
              <a:ext cx="1231747" cy="653600"/>
              <a:chOff x="7921255" y="1182035"/>
              <a:chExt cx="1231747" cy="6536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6AA6FD-017E-432B-A06C-A8C7C5AEFB75}"/>
                  </a:ext>
                </a:extLst>
              </p:cNvPr>
              <p:cNvSpPr txBox="1"/>
              <p:nvPr/>
            </p:nvSpPr>
            <p:spPr>
              <a:xfrm>
                <a:off x="7921255" y="1182035"/>
                <a:ext cx="1231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Gill Sans Ultra Bold" panose="020B0A02020104020203" pitchFamily="34" charset="0"/>
                  </a:rPr>
                  <a:t>T-Bone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5517E3-BBF1-49F0-ABF7-48C1A88B161E}"/>
                  </a:ext>
                </a:extLst>
              </p:cNvPr>
              <p:cNvSpPr txBox="1"/>
              <p:nvPr/>
            </p:nvSpPr>
            <p:spPr>
              <a:xfrm>
                <a:off x="8156255" y="146630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Stock</a:t>
                </a: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663A86-7AAF-4698-B4C9-0E5A81FA55F1}"/>
              </a:ext>
            </a:extLst>
          </p:cNvPr>
          <p:cNvSpPr/>
          <p:nvPr/>
        </p:nvSpPr>
        <p:spPr>
          <a:xfrm>
            <a:off x="1883559" y="782378"/>
            <a:ext cx="3960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림 15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25252DED-2991-4DC2-9DC3-DF00F396B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2" t="5814" r="4081" b="91662"/>
          <a:stretch/>
        </p:blipFill>
        <p:spPr>
          <a:xfrm>
            <a:off x="5928834" y="782378"/>
            <a:ext cx="44391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AB1EE-5FC9-4C76-BADA-5FDEF7F04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75191"/>
              </p:ext>
            </p:extLst>
          </p:nvPr>
        </p:nvGraphicFramePr>
        <p:xfrm>
          <a:off x="0" y="0"/>
          <a:ext cx="6480171" cy="13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19">
                  <a:extLst>
                    <a:ext uri="{9D8B030D-6E8A-4147-A177-3AD203B41FA5}">
                      <a16:colId xmlns:a16="http://schemas.microsoft.com/office/drawing/2014/main" val="2500244517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1570268332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3250163597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1751436881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661714494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2857279797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1928865814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820417834"/>
                    </a:ext>
                  </a:extLst>
                </a:gridCol>
                <a:gridCol w="720019">
                  <a:extLst>
                    <a:ext uri="{9D8B030D-6E8A-4147-A177-3AD203B41FA5}">
                      <a16:colId xmlns:a16="http://schemas.microsoft.com/office/drawing/2014/main" val="61278849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561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6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209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870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267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10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8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227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71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51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675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78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728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091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598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104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04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35346"/>
                  </a:ext>
                </a:extLst>
              </a:tr>
            </a:tbl>
          </a:graphicData>
        </a:graphic>
      </p:graphicFrame>
      <p:pic>
        <p:nvPicPr>
          <p:cNvPr id="7" name="그림 6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9F6C868A-0914-4E32-8163-12937548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5"/>
          <a:stretch/>
        </p:blipFill>
        <p:spPr>
          <a:xfrm>
            <a:off x="708" y="0"/>
            <a:ext cx="6478758" cy="5847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BAC527-2CBA-4972-9957-6CDA39021C4B}"/>
              </a:ext>
            </a:extLst>
          </p:cNvPr>
          <p:cNvSpPr/>
          <p:nvPr/>
        </p:nvSpPr>
        <p:spPr>
          <a:xfrm>
            <a:off x="360085" y="12552141"/>
            <a:ext cx="5760000" cy="106419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Footer </a:t>
            </a:r>
            <a:r>
              <a:rPr lang="ko-KR" altLang="en-US" sz="2400" dirty="0">
                <a:solidFill>
                  <a:schemeClr val="tx1"/>
                </a:solidFill>
              </a:rPr>
              <a:t>우리 정보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연락처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1EBE2-562D-4B94-8E6D-24E359133DF3}"/>
              </a:ext>
            </a:extLst>
          </p:cNvPr>
          <p:cNvSpPr/>
          <p:nvPr/>
        </p:nvSpPr>
        <p:spPr>
          <a:xfrm>
            <a:off x="360084" y="4337179"/>
            <a:ext cx="5759999" cy="23091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업종 버튼 리스트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805981-B9A2-4660-962C-E42BE4A5B973}"/>
              </a:ext>
            </a:extLst>
          </p:cNvPr>
          <p:cNvSpPr/>
          <p:nvPr/>
        </p:nvSpPr>
        <p:spPr>
          <a:xfrm>
            <a:off x="1005770" y="2270583"/>
            <a:ext cx="4522275" cy="57844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종목 </a:t>
            </a:r>
            <a:r>
              <a:rPr lang="ko-KR" altLang="en-US" sz="2400" dirty="0" err="1">
                <a:solidFill>
                  <a:schemeClr val="tx1"/>
                </a:solidFill>
              </a:rPr>
              <a:t>검색창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B79DBF-FACC-4984-8D37-9877405057D8}"/>
              </a:ext>
            </a:extLst>
          </p:cNvPr>
          <p:cNvSpPr/>
          <p:nvPr/>
        </p:nvSpPr>
        <p:spPr>
          <a:xfrm>
            <a:off x="360084" y="3668432"/>
            <a:ext cx="5759999" cy="62029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11BE7-676D-4959-A33B-82B4CB690D73}"/>
              </a:ext>
            </a:extLst>
          </p:cNvPr>
          <p:cNvSpPr txBox="1"/>
          <p:nvPr/>
        </p:nvSpPr>
        <p:spPr>
          <a:xfrm>
            <a:off x="481474" y="37406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업종펼치기</a:t>
            </a:r>
            <a:endParaRPr lang="en-US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2C3F51-1C43-4DFA-AE1C-70E241C87337}"/>
              </a:ext>
            </a:extLst>
          </p:cNvPr>
          <p:cNvGrpSpPr/>
          <p:nvPr/>
        </p:nvGrpSpPr>
        <p:grpSpPr>
          <a:xfrm>
            <a:off x="324702" y="8068410"/>
            <a:ext cx="5760000" cy="4292318"/>
            <a:chOff x="360087" y="6839744"/>
            <a:chExt cx="5760000" cy="429231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DBF904-7038-4617-B471-BCC16BF9BAFA}"/>
                </a:ext>
              </a:extLst>
            </p:cNvPr>
            <p:cNvSpPr/>
            <p:nvPr/>
          </p:nvSpPr>
          <p:spPr>
            <a:xfrm>
              <a:off x="360087" y="7523875"/>
              <a:ext cx="5760000" cy="3608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ED285A-32D8-47BE-B8AA-EB73B1214E61}"/>
                </a:ext>
              </a:extLst>
            </p:cNvPr>
            <p:cNvSpPr txBox="1"/>
            <p:nvPr/>
          </p:nvSpPr>
          <p:spPr>
            <a:xfrm>
              <a:off x="454653" y="7871915"/>
              <a:ext cx="5570868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Table</a:t>
              </a: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그 날의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힙한</a:t>
              </a:r>
              <a:r>
                <a:rPr lang="ko-KR" altLang="en-US" sz="2400" dirty="0">
                  <a:solidFill>
                    <a:schemeClr val="tx1"/>
                  </a:solidFill>
                </a:rPr>
                <a:t> 종목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/>
                <a:t>(</a:t>
              </a:r>
              <a:r>
                <a:rPr lang="ko-KR" altLang="en-US" sz="2400" dirty="0"/>
                <a:t>상한가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하한가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급등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급락</a:t>
              </a:r>
              <a:r>
                <a:rPr lang="en-US" altLang="ko-KR" sz="2400" dirty="0"/>
                <a:t>)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그날의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힙한</a:t>
              </a:r>
              <a:r>
                <a:rPr lang="ko-KR" altLang="en-US" sz="2400" dirty="0">
                  <a:solidFill>
                    <a:schemeClr val="tx1"/>
                  </a:solidFill>
                </a:rPr>
                <a:t> 업종</a:t>
              </a:r>
              <a:endParaRPr lang="en-US" altLang="ko-KR" sz="24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ko-KR" altLang="en-US" sz="2400" dirty="0">
                  <a:solidFill>
                    <a:schemeClr val="tx1"/>
                  </a:solidFill>
                </a:rPr>
                <a:t>업종별 시세</a:t>
              </a:r>
              <a:r>
                <a:rPr lang="en-US" altLang="ko-KR" sz="2400" dirty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CC2CED-C153-4974-BBAD-1300180A4F9A}"/>
                </a:ext>
              </a:extLst>
            </p:cNvPr>
            <p:cNvSpPr/>
            <p:nvPr/>
          </p:nvSpPr>
          <p:spPr>
            <a:xfrm>
              <a:off x="360087" y="6839744"/>
              <a:ext cx="1064675" cy="679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종목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457719-9BF4-43AD-B468-B73F2DC8C488}"/>
                </a:ext>
              </a:extLst>
            </p:cNvPr>
            <p:cNvSpPr/>
            <p:nvPr/>
          </p:nvSpPr>
          <p:spPr>
            <a:xfrm>
              <a:off x="1433975" y="6839744"/>
              <a:ext cx="1064675" cy="679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업종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592747-AD32-48D8-BEEC-E2CACD935F1A}"/>
              </a:ext>
            </a:extLst>
          </p:cNvPr>
          <p:cNvSpPr/>
          <p:nvPr/>
        </p:nvSpPr>
        <p:spPr>
          <a:xfrm>
            <a:off x="294655" y="771282"/>
            <a:ext cx="5953244" cy="6798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헤더 </a:t>
            </a:r>
            <a:r>
              <a:rPr lang="en-US" altLang="ko-KR" sz="2400" dirty="0">
                <a:solidFill>
                  <a:schemeClr val="tx1"/>
                </a:solidFill>
              </a:rPr>
              <a:t>– [</a:t>
            </a:r>
            <a:r>
              <a:rPr lang="ko-KR" altLang="en-US" sz="2400" dirty="0">
                <a:solidFill>
                  <a:schemeClr val="tx1"/>
                </a:solidFill>
              </a:rPr>
              <a:t>상표</a:t>
            </a:r>
            <a:r>
              <a:rPr lang="en-US" altLang="ko-KR" sz="2400" dirty="0">
                <a:solidFill>
                  <a:schemeClr val="tx1"/>
                </a:solidFill>
              </a:rPr>
              <a:t>]</a:t>
            </a:r>
            <a:r>
              <a:rPr lang="ko-KR" altLang="en-US" sz="2400" dirty="0">
                <a:solidFill>
                  <a:schemeClr val="tx1"/>
                </a:solidFill>
              </a:rPr>
              <a:t>프로젝트 명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54690A7-CD2E-4F14-92CF-38FC4E5B83B3}"/>
              </a:ext>
            </a:extLst>
          </p:cNvPr>
          <p:cNvSpPr/>
          <p:nvPr/>
        </p:nvSpPr>
        <p:spPr>
          <a:xfrm rot="10800000">
            <a:off x="5584373" y="3854955"/>
            <a:ext cx="368216" cy="182025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62E1B-11F1-486E-B097-4CF7D53B4FFE}"/>
              </a:ext>
            </a:extLst>
          </p:cNvPr>
          <p:cNvSpPr txBox="1"/>
          <p:nvPr/>
        </p:nvSpPr>
        <p:spPr>
          <a:xfrm>
            <a:off x="324702" y="7433269"/>
            <a:ext cx="23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 기능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E5423C-A889-42F3-B128-0D73A1DD8494}"/>
              </a:ext>
            </a:extLst>
          </p:cNvPr>
          <p:cNvSpPr/>
          <p:nvPr/>
        </p:nvSpPr>
        <p:spPr>
          <a:xfrm>
            <a:off x="244932" y="849086"/>
            <a:ext cx="419267" cy="4736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3D0D694-9DA2-410C-BA50-9BE3E678900F}"/>
              </a:ext>
            </a:extLst>
          </p:cNvPr>
          <p:cNvSpPr/>
          <p:nvPr/>
        </p:nvSpPr>
        <p:spPr>
          <a:xfrm>
            <a:off x="882312" y="2193315"/>
            <a:ext cx="419267" cy="4736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696F561-C9A0-4DAF-8535-75B39F30D8E7}"/>
              </a:ext>
            </a:extLst>
          </p:cNvPr>
          <p:cNvSpPr/>
          <p:nvPr/>
        </p:nvSpPr>
        <p:spPr>
          <a:xfrm>
            <a:off x="62207" y="3711199"/>
            <a:ext cx="419267" cy="4736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34A69A3-FE55-4A47-8017-B97DE8688C30}"/>
              </a:ext>
            </a:extLst>
          </p:cNvPr>
          <p:cNvSpPr/>
          <p:nvPr/>
        </p:nvSpPr>
        <p:spPr>
          <a:xfrm>
            <a:off x="97507" y="7730513"/>
            <a:ext cx="419267" cy="4736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9A3B5ED-6DA2-400A-B871-B9224E55F969}"/>
              </a:ext>
            </a:extLst>
          </p:cNvPr>
          <p:cNvSpPr/>
          <p:nvPr/>
        </p:nvSpPr>
        <p:spPr>
          <a:xfrm>
            <a:off x="19818" y="12370319"/>
            <a:ext cx="419267" cy="4736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3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AB1EE-5FC9-4C76-BADA-5FDEF7F04DE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480180" cy="13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0">
                  <a:extLst>
                    <a:ext uri="{9D8B030D-6E8A-4147-A177-3AD203B41FA5}">
                      <a16:colId xmlns:a16="http://schemas.microsoft.com/office/drawing/2014/main" val="250024451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85995691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57026833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14758093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32501635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172120329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143688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284139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6171449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9929175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8572797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77285375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92886581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32676766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82041783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9304043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1278849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911956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561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6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209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870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267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10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8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227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71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51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675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78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728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091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598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104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04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35346"/>
                  </a:ext>
                </a:extLst>
              </a:tr>
            </a:tbl>
          </a:graphicData>
        </a:graphic>
      </p:graphicFrame>
      <p:pic>
        <p:nvPicPr>
          <p:cNvPr id="7" name="그림 6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9F6C868A-0914-4E32-8163-12937548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5"/>
          <a:stretch/>
        </p:blipFill>
        <p:spPr>
          <a:xfrm>
            <a:off x="708" y="0"/>
            <a:ext cx="6478758" cy="5847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246BF8-D812-4A32-B469-FD25193DCA52}"/>
              </a:ext>
            </a:extLst>
          </p:cNvPr>
          <p:cNvSpPr/>
          <p:nvPr/>
        </p:nvSpPr>
        <p:spPr>
          <a:xfrm>
            <a:off x="1417" y="584791"/>
            <a:ext cx="6478758" cy="13104000"/>
          </a:xfrm>
          <a:prstGeom prst="rect">
            <a:avLst/>
          </a:prstGeom>
          <a:solidFill>
            <a:srgbClr val="48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C05E77-4D14-4FA6-B3A5-F105012C96AE}"/>
              </a:ext>
            </a:extLst>
          </p:cNvPr>
          <p:cNvGrpSpPr/>
          <p:nvPr/>
        </p:nvGrpSpPr>
        <p:grpSpPr>
          <a:xfrm>
            <a:off x="370720" y="3637491"/>
            <a:ext cx="1395412" cy="655804"/>
            <a:chOff x="119063" y="686247"/>
            <a:chExt cx="1395412" cy="6558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59364D-720D-4865-AB31-4C4011603D26}"/>
                </a:ext>
              </a:extLst>
            </p:cNvPr>
            <p:cNvSpPr/>
            <p:nvPr/>
          </p:nvSpPr>
          <p:spPr>
            <a:xfrm>
              <a:off x="119063" y="695325"/>
              <a:ext cx="1395412" cy="6467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BB95DC-7197-4308-8F5A-AB05256FC7F0}"/>
                </a:ext>
              </a:extLst>
            </p:cNvPr>
            <p:cNvGrpSpPr/>
            <p:nvPr/>
          </p:nvGrpSpPr>
          <p:grpSpPr>
            <a:xfrm>
              <a:off x="193323" y="686247"/>
              <a:ext cx="1231747" cy="653600"/>
              <a:chOff x="7921255" y="1182035"/>
              <a:chExt cx="1231747" cy="6536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375D86-C045-4AA7-ACBA-0AA19FA39DF2}"/>
                  </a:ext>
                </a:extLst>
              </p:cNvPr>
              <p:cNvSpPr txBox="1"/>
              <p:nvPr/>
            </p:nvSpPr>
            <p:spPr>
              <a:xfrm>
                <a:off x="7921255" y="1182035"/>
                <a:ext cx="123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Gill Sans Ultra Bold" panose="020B0A02020104020203" pitchFamily="34" charset="0"/>
                  </a:rPr>
                  <a:t>T-Bone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E2739C-0686-4D58-BC1E-D69E338583D2}"/>
                  </a:ext>
                </a:extLst>
              </p:cNvPr>
              <p:cNvSpPr txBox="1"/>
              <p:nvPr/>
            </p:nvSpPr>
            <p:spPr>
              <a:xfrm>
                <a:off x="8156255" y="1466303"/>
                <a:ext cx="7617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Stock</a:t>
                </a: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E37889-CF97-4597-90F1-BA04180F6CF8}"/>
              </a:ext>
            </a:extLst>
          </p:cNvPr>
          <p:cNvSpPr/>
          <p:nvPr/>
        </p:nvSpPr>
        <p:spPr>
          <a:xfrm>
            <a:off x="1896258" y="3648127"/>
            <a:ext cx="3163897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A9B5F-6BC3-4FAD-89AA-4915933F4C70}"/>
              </a:ext>
            </a:extLst>
          </p:cNvPr>
          <p:cNvSpPr txBox="1"/>
          <p:nvPr/>
        </p:nvSpPr>
        <p:spPr>
          <a:xfrm>
            <a:off x="1974851" y="3782697"/>
            <a:ext cx="29303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종목을 검색하세요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16899F-A206-4BFF-86EF-7C4FC52C9445}"/>
              </a:ext>
            </a:extLst>
          </p:cNvPr>
          <p:cNvSpPr/>
          <p:nvPr/>
        </p:nvSpPr>
        <p:spPr>
          <a:xfrm>
            <a:off x="4484199" y="3711546"/>
            <a:ext cx="504000" cy="50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BDCCB345-BD18-4C94-AC74-7B891BE4DBEB}"/>
              </a:ext>
            </a:extLst>
          </p:cNvPr>
          <p:cNvSpPr/>
          <p:nvPr/>
        </p:nvSpPr>
        <p:spPr>
          <a:xfrm>
            <a:off x="4601724" y="3853421"/>
            <a:ext cx="252000" cy="216000"/>
          </a:xfrm>
          <a:prstGeom prst="flowChartMerg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17C292-B620-4EB4-8AFA-60487034A162}"/>
              </a:ext>
            </a:extLst>
          </p:cNvPr>
          <p:cNvSpPr/>
          <p:nvPr/>
        </p:nvSpPr>
        <p:spPr>
          <a:xfrm>
            <a:off x="5060156" y="3648127"/>
            <a:ext cx="1041097" cy="64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검색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EE508EF-7D72-4B51-BE47-D1B0D04E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5986"/>
              </p:ext>
            </p:extLst>
          </p:nvPr>
        </p:nvGraphicFramePr>
        <p:xfrm>
          <a:off x="341253" y="5748490"/>
          <a:ext cx="576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315777157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상한가   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하한가   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급등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   급락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7100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819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9737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048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27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755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639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21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6A03E72-0066-4643-B888-B4F3797C7D55}"/>
              </a:ext>
            </a:extLst>
          </p:cNvPr>
          <p:cNvSpPr/>
          <p:nvPr/>
        </p:nvSpPr>
        <p:spPr>
          <a:xfrm>
            <a:off x="3926904" y="5881840"/>
            <a:ext cx="1008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KOSPI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5A580E-FABA-43CB-8362-D119380FEA12}"/>
              </a:ext>
            </a:extLst>
          </p:cNvPr>
          <p:cNvSpPr/>
          <p:nvPr/>
        </p:nvSpPr>
        <p:spPr>
          <a:xfrm>
            <a:off x="5025637" y="5881840"/>
            <a:ext cx="1008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KOSDAQ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BFA2E-28D8-422B-B2EA-97B3E2F54DEA}"/>
              </a:ext>
            </a:extLst>
          </p:cNvPr>
          <p:cNvSpPr txBox="1"/>
          <p:nvPr/>
        </p:nvSpPr>
        <p:spPr>
          <a:xfrm>
            <a:off x="370720" y="6367998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맥쿼리인프라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088980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E0A3F-DEA5-40B7-866B-446D30475974}"/>
              </a:ext>
            </a:extLst>
          </p:cNvPr>
          <p:cNvSpPr txBox="1"/>
          <p:nvPr/>
        </p:nvSpPr>
        <p:spPr>
          <a:xfrm>
            <a:off x="3691361" y="6398776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10,750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D6F744-399A-4FEA-8F3E-A3988127D726}"/>
              </a:ext>
            </a:extLst>
          </p:cNvPr>
          <p:cNvSpPr/>
          <p:nvPr/>
        </p:nvSpPr>
        <p:spPr>
          <a:xfrm>
            <a:off x="5025637" y="6498529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-0.92%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D1A55-6FFF-4B2A-928F-B1A02C1D4E4E}"/>
              </a:ext>
            </a:extLst>
          </p:cNvPr>
          <p:cNvSpPr txBox="1"/>
          <p:nvPr/>
        </p:nvSpPr>
        <p:spPr>
          <a:xfrm>
            <a:off x="370720" y="7027216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NAVER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035420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41BB43-2103-4C4C-BF44-990415640810}"/>
              </a:ext>
            </a:extLst>
          </p:cNvPr>
          <p:cNvSpPr txBox="1"/>
          <p:nvPr/>
        </p:nvSpPr>
        <p:spPr>
          <a:xfrm>
            <a:off x="3691361" y="7057994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343,000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12,000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361144-4580-4344-AD8C-E9BB6C308F78}"/>
              </a:ext>
            </a:extLst>
          </p:cNvPr>
          <p:cNvSpPr/>
          <p:nvPr/>
        </p:nvSpPr>
        <p:spPr>
          <a:xfrm>
            <a:off x="5025637" y="7157747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-3.38%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68E854-BD4F-413B-BA05-7F37DB5C1709}"/>
              </a:ext>
            </a:extLst>
          </p:cNvPr>
          <p:cNvSpPr txBox="1"/>
          <p:nvPr/>
        </p:nvSpPr>
        <p:spPr>
          <a:xfrm>
            <a:off x="370720" y="7633272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한화솔루션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009830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049F32-0A2D-4070-9AA9-FC8524E8F243}"/>
              </a:ext>
            </a:extLst>
          </p:cNvPr>
          <p:cNvSpPr txBox="1"/>
          <p:nvPr/>
        </p:nvSpPr>
        <p:spPr>
          <a:xfrm>
            <a:off x="3691361" y="7664050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49,800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1,700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C10E8B-F5C1-4E97-B04A-1277EC64F831}"/>
              </a:ext>
            </a:extLst>
          </p:cNvPr>
          <p:cNvSpPr/>
          <p:nvPr/>
        </p:nvSpPr>
        <p:spPr>
          <a:xfrm>
            <a:off x="5025637" y="7763803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-3.30%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938842-6239-49A3-8F71-C684F0D737EE}"/>
              </a:ext>
            </a:extLst>
          </p:cNvPr>
          <p:cNvSpPr txBox="1"/>
          <p:nvPr/>
        </p:nvSpPr>
        <p:spPr>
          <a:xfrm>
            <a:off x="370720" y="8292490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두산퓨얼셀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336260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B1B910-FB84-4C50-AF24-2AFF8FC3B608}"/>
              </a:ext>
            </a:extLst>
          </p:cNvPr>
          <p:cNvSpPr txBox="1"/>
          <p:nvPr/>
        </p:nvSpPr>
        <p:spPr>
          <a:xfrm>
            <a:off x="3691361" y="8323268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55,700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3,800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F8749F-B0D1-48CE-B875-4DDA0E1A7F63}"/>
              </a:ext>
            </a:extLst>
          </p:cNvPr>
          <p:cNvSpPr/>
          <p:nvPr/>
        </p:nvSpPr>
        <p:spPr>
          <a:xfrm>
            <a:off x="5025637" y="8423021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-6.39%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2E7A7-B5EE-4759-B185-5FE8DD3C893E}"/>
              </a:ext>
            </a:extLst>
          </p:cNvPr>
          <p:cNvSpPr txBox="1"/>
          <p:nvPr/>
        </p:nvSpPr>
        <p:spPr>
          <a:xfrm>
            <a:off x="370720" y="8898547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모트렉스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118990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230E4-CBAB-4C5E-8DEB-2A1F11D10761}"/>
              </a:ext>
            </a:extLst>
          </p:cNvPr>
          <p:cNvSpPr txBox="1"/>
          <p:nvPr/>
        </p:nvSpPr>
        <p:spPr>
          <a:xfrm>
            <a:off x="3691361" y="8929325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6,950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530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969C74-0D97-4F06-BA78-DA63AA93AC02}"/>
              </a:ext>
            </a:extLst>
          </p:cNvPr>
          <p:cNvSpPr/>
          <p:nvPr/>
        </p:nvSpPr>
        <p:spPr>
          <a:xfrm>
            <a:off x="5025637" y="9029078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-0.92%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D909A-4EEE-46B0-B389-CC719E2ECFD9}"/>
              </a:ext>
            </a:extLst>
          </p:cNvPr>
          <p:cNvSpPr txBox="1"/>
          <p:nvPr/>
        </p:nvSpPr>
        <p:spPr>
          <a:xfrm>
            <a:off x="370720" y="9504603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KG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동부제철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016380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5F8CD-0D86-4A45-BA25-B09B68403160}"/>
              </a:ext>
            </a:extLst>
          </p:cNvPr>
          <p:cNvSpPr txBox="1"/>
          <p:nvPr/>
        </p:nvSpPr>
        <p:spPr>
          <a:xfrm>
            <a:off x="3691361" y="9535381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10,600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450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78736D-BE07-4474-8B5E-40BEEF781544}"/>
              </a:ext>
            </a:extLst>
          </p:cNvPr>
          <p:cNvSpPr/>
          <p:nvPr/>
        </p:nvSpPr>
        <p:spPr>
          <a:xfrm>
            <a:off x="5025637" y="9635134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-4.07%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831D6-FD78-4376-9A0D-746BB89A1081}"/>
              </a:ext>
            </a:extLst>
          </p:cNvPr>
          <p:cNvSpPr txBox="1"/>
          <p:nvPr/>
        </p:nvSpPr>
        <p:spPr>
          <a:xfrm>
            <a:off x="370720" y="10163821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라닉스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317120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C7A33-604D-4D0C-AEB4-C48DD5554ECD}"/>
              </a:ext>
            </a:extLst>
          </p:cNvPr>
          <p:cNvSpPr txBox="1"/>
          <p:nvPr/>
        </p:nvSpPr>
        <p:spPr>
          <a:xfrm>
            <a:off x="3691361" y="10194599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13,100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A117F-D780-407A-A581-E8567FC90CE3}"/>
              </a:ext>
            </a:extLst>
          </p:cNvPr>
          <p:cNvSpPr/>
          <p:nvPr/>
        </p:nvSpPr>
        <p:spPr>
          <a:xfrm>
            <a:off x="5025637" y="10294352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-6.43%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B77AC7-D749-4918-941A-BBCF6AC9554B}"/>
              </a:ext>
            </a:extLst>
          </p:cNvPr>
          <p:cNvSpPr/>
          <p:nvPr/>
        </p:nvSpPr>
        <p:spPr>
          <a:xfrm>
            <a:off x="338821" y="5315886"/>
            <a:ext cx="1064675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종목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52269F-D50B-4FEB-9A8A-E5150BCEFD49}"/>
              </a:ext>
            </a:extLst>
          </p:cNvPr>
          <p:cNvSpPr/>
          <p:nvPr/>
        </p:nvSpPr>
        <p:spPr>
          <a:xfrm>
            <a:off x="1412709" y="5315886"/>
            <a:ext cx="1064675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업종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17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AB1EE-5FC9-4C76-BADA-5FDEF7F04DE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480180" cy="13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0">
                  <a:extLst>
                    <a:ext uri="{9D8B030D-6E8A-4147-A177-3AD203B41FA5}">
                      <a16:colId xmlns:a16="http://schemas.microsoft.com/office/drawing/2014/main" val="250024451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85995691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57026833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14758093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32501635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172120329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143688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284139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6171449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9929175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8572797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77285375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92886581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32676766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82041783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9304043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1278849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911956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561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6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209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870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267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10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8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227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71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51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675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78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728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091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598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104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04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35346"/>
                  </a:ext>
                </a:extLst>
              </a:tr>
            </a:tbl>
          </a:graphicData>
        </a:graphic>
      </p:graphicFrame>
      <p:pic>
        <p:nvPicPr>
          <p:cNvPr id="7" name="그림 6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9F6C868A-0914-4E32-8163-12937548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5"/>
          <a:stretch/>
        </p:blipFill>
        <p:spPr>
          <a:xfrm>
            <a:off x="708" y="0"/>
            <a:ext cx="6478758" cy="5847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246BF8-D812-4A32-B469-FD25193DCA52}"/>
              </a:ext>
            </a:extLst>
          </p:cNvPr>
          <p:cNvSpPr/>
          <p:nvPr/>
        </p:nvSpPr>
        <p:spPr>
          <a:xfrm>
            <a:off x="1417" y="584791"/>
            <a:ext cx="6478758" cy="13104000"/>
          </a:xfrm>
          <a:prstGeom prst="rect">
            <a:avLst/>
          </a:prstGeom>
          <a:solidFill>
            <a:srgbClr val="48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C05E77-4D14-4FA6-B3A5-F105012C96AE}"/>
              </a:ext>
            </a:extLst>
          </p:cNvPr>
          <p:cNvGrpSpPr/>
          <p:nvPr/>
        </p:nvGrpSpPr>
        <p:grpSpPr>
          <a:xfrm>
            <a:off x="370720" y="3637491"/>
            <a:ext cx="1395412" cy="655804"/>
            <a:chOff x="119063" y="686247"/>
            <a:chExt cx="1395412" cy="6558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59364D-720D-4865-AB31-4C4011603D26}"/>
                </a:ext>
              </a:extLst>
            </p:cNvPr>
            <p:cNvSpPr/>
            <p:nvPr/>
          </p:nvSpPr>
          <p:spPr>
            <a:xfrm>
              <a:off x="119063" y="695325"/>
              <a:ext cx="1395412" cy="6467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BB95DC-7197-4308-8F5A-AB05256FC7F0}"/>
                </a:ext>
              </a:extLst>
            </p:cNvPr>
            <p:cNvGrpSpPr/>
            <p:nvPr/>
          </p:nvGrpSpPr>
          <p:grpSpPr>
            <a:xfrm>
              <a:off x="193323" y="686247"/>
              <a:ext cx="1231747" cy="653600"/>
              <a:chOff x="7921255" y="1182035"/>
              <a:chExt cx="1231747" cy="6536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375D86-C045-4AA7-ACBA-0AA19FA39DF2}"/>
                  </a:ext>
                </a:extLst>
              </p:cNvPr>
              <p:cNvSpPr txBox="1"/>
              <p:nvPr/>
            </p:nvSpPr>
            <p:spPr>
              <a:xfrm>
                <a:off x="7921255" y="1182035"/>
                <a:ext cx="123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Gill Sans Ultra Bold" panose="020B0A02020104020203" pitchFamily="34" charset="0"/>
                  </a:rPr>
                  <a:t>T-Bone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E2739C-0686-4D58-BC1E-D69E338583D2}"/>
                  </a:ext>
                </a:extLst>
              </p:cNvPr>
              <p:cNvSpPr txBox="1"/>
              <p:nvPr/>
            </p:nvSpPr>
            <p:spPr>
              <a:xfrm>
                <a:off x="8156255" y="1466303"/>
                <a:ext cx="7617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Stock</a:t>
                </a: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E37889-CF97-4597-90F1-BA04180F6CF8}"/>
              </a:ext>
            </a:extLst>
          </p:cNvPr>
          <p:cNvSpPr/>
          <p:nvPr/>
        </p:nvSpPr>
        <p:spPr>
          <a:xfrm>
            <a:off x="1896258" y="3648127"/>
            <a:ext cx="3163897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A9B5F-6BC3-4FAD-89AA-4915933F4C70}"/>
              </a:ext>
            </a:extLst>
          </p:cNvPr>
          <p:cNvSpPr txBox="1"/>
          <p:nvPr/>
        </p:nvSpPr>
        <p:spPr>
          <a:xfrm>
            <a:off x="1974851" y="3782697"/>
            <a:ext cx="29303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종목을 검색하세요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16899F-A206-4BFF-86EF-7C4FC52C9445}"/>
              </a:ext>
            </a:extLst>
          </p:cNvPr>
          <p:cNvSpPr/>
          <p:nvPr/>
        </p:nvSpPr>
        <p:spPr>
          <a:xfrm>
            <a:off x="4484199" y="3711546"/>
            <a:ext cx="504000" cy="50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BDCCB345-BD18-4C94-AC74-7B891BE4DBEB}"/>
              </a:ext>
            </a:extLst>
          </p:cNvPr>
          <p:cNvSpPr/>
          <p:nvPr/>
        </p:nvSpPr>
        <p:spPr>
          <a:xfrm>
            <a:off x="4601724" y="3853421"/>
            <a:ext cx="252000" cy="216000"/>
          </a:xfrm>
          <a:prstGeom prst="flowChartMerg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17C292-B620-4EB4-8AFA-60487034A162}"/>
              </a:ext>
            </a:extLst>
          </p:cNvPr>
          <p:cNvSpPr/>
          <p:nvPr/>
        </p:nvSpPr>
        <p:spPr>
          <a:xfrm>
            <a:off x="5060156" y="3648127"/>
            <a:ext cx="1041097" cy="64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검색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EE508EF-7D72-4B51-BE47-D1B0D04EBBEE}"/>
              </a:ext>
            </a:extLst>
          </p:cNvPr>
          <p:cNvGraphicFramePr>
            <a:graphicFrameLocks noGrp="1"/>
          </p:cNvGraphicFramePr>
          <p:nvPr/>
        </p:nvGraphicFramePr>
        <p:xfrm>
          <a:off x="341253" y="5748490"/>
          <a:ext cx="576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315777157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상한가   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하한가   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급등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   급락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7100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819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9737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048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27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755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639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21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6A03E72-0066-4643-B888-B4F3797C7D55}"/>
              </a:ext>
            </a:extLst>
          </p:cNvPr>
          <p:cNvSpPr/>
          <p:nvPr/>
        </p:nvSpPr>
        <p:spPr>
          <a:xfrm>
            <a:off x="3926904" y="5881840"/>
            <a:ext cx="1008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KOSPI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5A580E-FABA-43CB-8362-D119380FEA12}"/>
              </a:ext>
            </a:extLst>
          </p:cNvPr>
          <p:cNvSpPr/>
          <p:nvPr/>
        </p:nvSpPr>
        <p:spPr>
          <a:xfrm>
            <a:off x="5025637" y="5881840"/>
            <a:ext cx="1008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KOSDAQ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BFA2E-28D8-422B-B2EA-97B3E2F54DEA}"/>
              </a:ext>
            </a:extLst>
          </p:cNvPr>
          <p:cNvSpPr txBox="1"/>
          <p:nvPr/>
        </p:nvSpPr>
        <p:spPr>
          <a:xfrm>
            <a:off x="370720" y="6367998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맥쿼리인프라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088980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E0A3F-DEA5-40B7-866B-446D30475974}"/>
              </a:ext>
            </a:extLst>
          </p:cNvPr>
          <p:cNvSpPr txBox="1"/>
          <p:nvPr/>
        </p:nvSpPr>
        <p:spPr>
          <a:xfrm>
            <a:off x="3691361" y="6398776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10,750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D6F744-399A-4FEA-8F3E-A3988127D726}"/>
              </a:ext>
            </a:extLst>
          </p:cNvPr>
          <p:cNvSpPr/>
          <p:nvPr/>
        </p:nvSpPr>
        <p:spPr>
          <a:xfrm>
            <a:off x="5025637" y="6498529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-0.92%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D1A55-6FFF-4B2A-928F-B1A02C1D4E4E}"/>
              </a:ext>
            </a:extLst>
          </p:cNvPr>
          <p:cNvSpPr txBox="1"/>
          <p:nvPr/>
        </p:nvSpPr>
        <p:spPr>
          <a:xfrm>
            <a:off x="370720" y="7027216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NAVER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035420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41BB43-2103-4C4C-BF44-990415640810}"/>
              </a:ext>
            </a:extLst>
          </p:cNvPr>
          <p:cNvSpPr txBox="1"/>
          <p:nvPr/>
        </p:nvSpPr>
        <p:spPr>
          <a:xfrm>
            <a:off x="3691361" y="7057994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343,000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12,000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361144-4580-4344-AD8C-E9BB6C308F78}"/>
              </a:ext>
            </a:extLst>
          </p:cNvPr>
          <p:cNvSpPr/>
          <p:nvPr/>
        </p:nvSpPr>
        <p:spPr>
          <a:xfrm>
            <a:off x="5025637" y="7157747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-3.38%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68E854-BD4F-413B-BA05-7F37DB5C1709}"/>
              </a:ext>
            </a:extLst>
          </p:cNvPr>
          <p:cNvSpPr txBox="1"/>
          <p:nvPr/>
        </p:nvSpPr>
        <p:spPr>
          <a:xfrm>
            <a:off x="370720" y="7633272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한화솔루션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009830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049F32-0A2D-4070-9AA9-FC8524E8F243}"/>
              </a:ext>
            </a:extLst>
          </p:cNvPr>
          <p:cNvSpPr txBox="1"/>
          <p:nvPr/>
        </p:nvSpPr>
        <p:spPr>
          <a:xfrm>
            <a:off x="3691361" y="7664050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49,800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1,700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C10E8B-F5C1-4E97-B04A-1277EC64F831}"/>
              </a:ext>
            </a:extLst>
          </p:cNvPr>
          <p:cNvSpPr/>
          <p:nvPr/>
        </p:nvSpPr>
        <p:spPr>
          <a:xfrm>
            <a:off x="5025637" y="7763803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-3.30%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938842-6239-49A3-8F71-C684F0D737EE}"/>
              </a:ext>
            </a:extLst>
          </p:cNvPr>
          <p:cNvSpPr txBox="1"/>
          <p:nvPr/>
        </p:nvSpPr>
        <p:spPr>
          <a:xfrm>
            <a:off x="370720" y="8292490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두산퓨얼셀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336260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B1B910-FB84-4C50-AF24-2AFF8FC3B608}"/>
              </a:ext>
            </a:extLst>
          </p:cNvPr>
          <p:cNvSpPr txBox="1"/>
          <p:nvPr/>
        </p:nvSpPr>
        <p:spPr>
          <a:xfrm>
            <a:off x="3691361" y="8323268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55,700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3,800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F8749F-B0D1-48CE-B875-4DDA0E1A7F63}"/>
              </a:ext>
            </a:extLst>
          </p:cNvPr>
          <p:cNvSpPr/>
          <p:nvPr/>
        </p:nvSpPr>
        <p:spPr>
          <a:xfrm>
            <a:off x="5025637" y="8423021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-6.39%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2E7A7-B5EE-4759-B185-5FE8DD3C893E}"/>
              </a:ext>
            </a:extLst>
          </p:cNvPr>
          <p:cNvSpPr txBox="1"/>
          <p:nvPr/>
        </p:nvSpPr>
        <p:spPr>
          <a:xfrm>
            <a:off x="370720" y="8898547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모트렉스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118990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230E4-CBAB-4C5E-8DEB-2A1F11D10761}"/>
              </a:ext>
            </a:extLst>
          </p:cNvPr>
          <p:cNvSpPr txBox="1"/>
          <p:nvPr/>
        </p:nvSpPr>
        <p:spPr>
          <a:xfrm>
            <a:off x="3691361" y="8929325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6,950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530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969C74-0D97-4F06-BA78-DA63AA93AC02}"/>
              </a:ext>
            </a:extLst>
          </p:cNvPr>
          <p:cNvSpPr/>
          <p:nvPr/>
        </p:nvSpPr>
        <p:spPr>
          <a:xfrm>
            <a:off x="5025637" y="9029078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-0.92%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D909A-4EEE-46B0-B389-CC719E2ECFD9}"/>
              </a:ext>
            </a:extLst>
          </p:cNvPr>
          <p:cNvSpPr txBox="1"/>
          <p:nvPr/>
        </p:nvSpPr>
        <p:spPr>
          <a:xfrm>
            <a:off x="370720" y="9504603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KG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동부제철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016380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5F8CD-0D86-4A45-BA25-B09B68403160}"/>
              </a:ext>
            </a:extLst>
          </p:cNvPr>
          <p:cNvSpPr txBox="1"/>
          <p:nvPr/>
        </p:nvSpPr>
        <p:spPr>
          <a:xfrm>
            <a:off x="3691361" y="9535381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10,600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450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78736D-BE07-4474-8B5E-40BEEF781544}"/>
              </a:ext>
            </a:extLst>
          </p:cNvPr>
          <p:cNvSpPr/>
          <p:nvPr/>
        </p:nvSpPr>
        <p:spPr>
          <a:xfrm>
            <a:off x="5025637" y="9635134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-4.07%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831D6-FD78-4376-9A0D-746BB89A1081}"/>
              </a:ext>
            </a:extLst>
          </p:cNvPr>
          <p:cNvSpPr txBox="1"/>
          <p:nvPr/>
        </p:nvSpPr>
        <p:spPr>
          <a:xfrm>
            <a:off x="370720" y="10163821"/>
            <a:ext cx="220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라닉스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317120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C7A33-604D-4D0C-AEB4-C48DD5554ECD}"/>
              </a:ext>
            </a:extLst>
          </p:cNvPr>
          <p:cNvSpPr txBox="1"/>
          <p:nvPr/>
        </p:nvSpPr>
        <p:spPr>
          <a:xfrm>
            <a:off x="3691361" y="10194599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13,100</a:t>
            </a:r>
          </a:p>
          <a:p>
            <a:pPr algn="r"/>
            <a:r>
              <a:rPr lang="ko-KR" altLang="en-US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▼</a:t>
            </a:r>
            <a:r>
              <a:rPr lang="en-US" altLang="ko-KR" sz="14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900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A117F-D780-407A-A581-E8567FC90CE3}"/>
              </a:ext>
            </a:extLst>
          </p:cNvPr>
          <p:cNvSpPr/>
          <p:nvPr/>
        </p:nvSpPr>
        <p:spPr>
          <a:xfrm>
            <a:off x="5025637" y="10294352"/>
            <a:ext cx="1008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-6.43%</a:t>
            </a:r>
            <a:endParaRPr lang="en-US" sz="16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B77AC7-D749-4918-941A-BBCF6AC9554B}"/>
              </a:ext>
            </a:extLst>
          </p:cNvPr>
          <p:cNvSpPr/>
          <p:nvPr/>
        </p:nvSpPr>
        <p:spPr>
          <a:xfrm>
            <a:off x="338821" y="5315886"/>
            <a:ext cx="1064675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종목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52269F-D50B-4FEB-9A8A-E5150BCEFD49}"/>
              </a:ext>
            </a:extLst>
          </p:cNvPr>
          <p:cNvSpPr/>
          <p:nvPr/>
        </p:nvSpPr>
        <p:spPr>
          <a:xfrm>
            <a:off x="1412709" y="5315886"/>
            <a:ext cx="1064675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업종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DF2371-25BE-49BE-8597-02F70248EA60}"/>
              </a:ext>
            </a:extLst>
          </p:cNvPr>
          <p:cNvSpPr/>
          <p:nvPr/>
        </p:nvSpPr>
        <p:spPr>
          <a:xfrm>
            <a:off x="5060156" y="2933424"/>
            <a:ext cx="1041097" cy="64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업종검색</a:t>
            </a:r>
            <a:endParaRPr lang="en-US" sz="20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1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AB1EE-5FC9-4C76-BADA-5FDEF7F04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3056"/>
              </p:ext>
            </p:extLst>
          </p:nvPr>
        </p:nvGraphicFramePr>
        <p:xfrm>
          <a:off x="0" y="0"/>
          <a:ext cx="6480180" cy="13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0">
                  <a:extLst>
                    <a:ext uri="{9D8B030D-6E8A-4147-A177-3AD203B41FA5}">
                      <a16:colId xmlns:a16="http://schemas.microsoft.com/office/drawing/2014/main" val="250024451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85995691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57026833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14758093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32501635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172120329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143688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284139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6171449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9929175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8572797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77285375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92886581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32676766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82041783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9304043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1278849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911956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561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6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209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870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267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10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8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227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71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51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675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78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728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091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598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104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04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35346"/>
                  </a:ext>
                </a:extLst>
              </a:tr>
            </a:tbl>
          </a:graphicData>
        </a:graphic>
      </p:graphicFrame>
      <p:pic>
        <p:nvPicPr>
          <p:cNvPr id="7" name="그림 6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9F6C868A-0914-4E32-8163-12937548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5"/>
          <a:stretch/>
        </p:blipFill>
        <p:spPr>
          <a:xfrm>
            <a:off x="708" y="0"/>
            <a:ext cx="6478758" cy="5847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246BF8-D812-4A32-B469-FD25193DCA52}"/>
              </a:ext>
            </a:extLst>
          </p:cNvPr>
          <p:cNvSpPr/>
          <p:nvPr/>
        </p:nvSpPr>
        <p:spPr>
          <a:xfrm>
            <a:off x="7496661" y="584791"/>
            <a:ext cx="6478758" cy="13104000"/>
          </a:xfrm>
          <a:prstGeom prst="rect">
            <a:avLst/>
          </a:prstGeom>
          <a:solidFill>
            <a:srgbClr val="5D3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C05E77-4D14-4FA6-B3A5-F105012C96AE}"/>
              </a:ext>
            </a:extLst>
          </p:cNvPr>
          <p:cNvGrpSpPr/>
          <p:nvPr/>
        </p:nvGrpSpPr>
        <p:grpSpPr>
          <a:xfrm>
            <a:off x="370720" y="3637491"/>
            <a:ext cx="1395412" cy="655804"/>
            <a:chOff x="119063" y="686247"/>
            <a:chExt cx="1395412" cy="6558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59364D-720D-4865-AB31-4C4011603D26}"/>
                </a:ext>
              </a:extLst>
            </p:cNvPr>
            <p:cNvSpPr/>
            <p:nvPr/>
          </p:nvSpPr>
          <p:spPr>
            <a:xfrm>
              <a:off x="119063" y="695325"/>
              <a:ext cx="1395412" cy="6467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BB95DC-7197-4308-8F5A-AB05256FC7F0}"/>
                </a:ext>
              </a:extLst>
            </p:cNvPr>
            <p:cNvGrpSpPr/>
            <p:nvPr/>
          </p:nvGrpSpPr>
          <p:grpSpPr>
            <a:xfrm>
              <a:off x="193323" y="686247"/>
              <a:ext cx="1231747" cy="653600"/>
              <a:chOff x="7921255" y="1182035"/>
              <a:chExt cx="1231747" cy="6536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375D86-C045-4AA7-ACBA-0AA19FA39DF2}"/>
                  </a:ext>
                </a:extLst>
              </p:cNvPr>
              <p:cNvSpPr txBox="1"/>
              <p:nvPr/>
            </p:nvSpPr>
            <p:spPr>
              <a:xfrm>
                <a:off x="7921255" y="1182035"/>
                <a:ext cx="1231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  <a:latin typeface="Gill Sans Ultra Bold" panose="020B0A02020104020203" pitchFamily="34" charset="0"/>
                  </a:rPr>
                  <a:t>T-Bone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E2739C-0686-4D58-BC1E-D69E338583D2}"/>
                  </a:ext>
                </a:extLst>
              </p:cNvPr>
              <p:cNvSpPr txBox="1"/>
              <p:nvPr/>
            </p:nvSpPr>
            <p:spPr>
              <a:xfrm>
                <a:off x="8156255" y="146630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Stock</a:t>
                </a: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E37889-CF97-4597-90F1-BA04180F6CF8}"/>
              </a:ext>
            </a:extLst>
          </p:cNvPr>
          <p:cNvSpPr/>
          <p:nvPr/>
        </p:nvSpPr>
        <p:spPr>
          <a:xfrm>
            <a:off x="1896258" y="3648127"/>
            <a:ext cx="3163897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DBF904-7038-4617-B471-BCC16BF9BAFA}"/>
              </a:ext>
            </a:extLst>
          </p:cNvPr>
          <p:cNvSpPr/>
          <p:nvPr/>
        </p:nvSpPr>
        <p:spPr>
          <a:xfrm>
            <a:off x="370720" y="5748490"/>
            <a:ext cx="2808000" cy="50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A9B5F-6BC3-4FAD-89AA-4915933F4C70}"/>
              </a:ext>
            </a:extLst>
          </p:cNvPr>
          <p:cNvSpPr txBox="1"/>
          <p:nvPr/>
        </p:nvSpPr>
        <p:spPr>
          <a:xfrm>
            <a:off x="1974851" y="3719197"/>
            <a:ext cx="293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종목을 검색하세요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16899F-A206-4BFF-86EF-7C4FC52C9445}"/>
              </a:ext>
            </a:extLst>
          </p:cNvPr>
          <p:cNvSpPr/>
          <p:nvPr/>
        </p:nvSpPr>
        <p:spPr>
          <a:xfrm>
            <a:off x="4484199" y="3711546"/>
            <a:ext cx="504000" cy="50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BDCCB345-BD18-4C94-AC74-7B891BE4DBEB}"/>
              </a:ext>
            </a:extLst>
          </p:cNvPr>
          <p:cNvSpPr/>
          <p:nvPr/>
        </p:nvSpPr>
        <p:spPr>
          <a:xfrm>
            <a:off x="4592199" y="3837546"/>
            <a:ext cx="288000" cy="252000"/>
          </a:xfrm>
          <a:prstGeom prst="flowChartMerge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17C292-B620-4EB4-8AFA-60487034A162}"/>
              </a:ext>
            </a:extLst>
          </p:cNvPr>
          <p:cNvSpPr/>
          <p:nvPr/>
        </p:nvSpPr>
        <p:spPr>
          <a:xfrm>
            <a:off x="5060156" y="3648127"/>
            <a:ext cx="1041097" cy="64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검색</a:t>
            </a:r>
            <a:endParaRPr lang="en-US" sz="24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EE508EF-7D72-4B51-BE47-D1B0D04E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66793"/>
              </p:ext>
            </p:extLst>
          </p:nvPr>
        </p:nvGraphicFramePr>
        <p:xfrm>
          <a:off x="370720" y="5748490"/>
          <a:ext cx="2808000" cy="52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27">
                  <a:extLst>
                    <a:ext uri="{9D8B030D-6E8A-4147-A177-3AD203B41FA5}">
                      <a16:colId xmlns:a16="http://schemas.microsoft.com/office/drawing/2014/main" val="3157771573"/>
                    </a:ext>
                  </a:extLst>
                </a:gridCol>
                <a:gridCol w="1073473">
                  <a:extLst>
                    <a:ext uri="{9D8B030D-6E8A-4147-A177-3AD203B41FA5}">
                      <a16:colId xmlns:a16="http://schemas.microsoft.com/office/drawing/2014/main" val="808146354"/>
                    </a:ext>
                  </a:extLst>
                </a:gridCol>
              </a:tblGrid>
              <a:tr h="630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구분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297100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종목명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등락율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819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이름이길면어떻게하지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24.5%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9737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048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27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755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639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21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FBF8B9-2250-4F99-B8CD-4D316D593241}"/>
              </a:ext>
            </a:extLst>
          </p:cNvPr>
          <p:cNvSpPr txBox="1"/>
          <p:nvPr/>
        </p:nvSpPr>
        <p:spPr>
          <a:xfrm>
            <a:off x="0" y="4744692"/>
            <a:ext cx="3127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상한가</a:t>
            </a:r>
            <a:r>
              <a:rPr lang="en-US" altLang="ko-KR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하한가</a:t>
            </a:r>
            <a:r>
              <a:rPr lang="en-US" altLang="ko-KR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급등</a:t>
            </a:r>
            <a:r>
              <a:rPr lang="en-US" altLang="ko-KR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급락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/>
              <a:t>터치로 밀어서 넘기기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E4E047-289D-43AB-85D4-838FBAE66296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563890" y="5483356"/>
            <a:ext cx="210830" cy="265134"/>
          </a:xfrm>
          <a:prstGeom prst="line">
            <a:avLst/>
          </a:prstGeom>
          <a:ln w="38100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13F78BEB-070D-48B5-BA50-808625BA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1004"/>
              </p:ext>
            </p:extLst>
          </p:nvPr>
        </p:nvGraphicFramePr>
        <p:xfrm>
          <a:off x="3304420" y="5748490"/>
          <a:ext cx="2808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80">
                  <a:extLst>
                    <a:ext uri="{9D8B030D-6E8A-4147-A177-3AD203B41FA5}">
                      <a16:colId xmlns:a16="http://schemas.microsoft.com/office/drawing/2014/main" val="3157771573"/>
                    </a:ext>
                  </a:extLst>
                </a:gridCol>
                <a:gridCol w="1235620">
                  <a:extLst>
                    <a:ext uri="{9D8B030D-6E8A-4147-A177-3AD203B41FA5}">
                      <a16:colId xmlns:a16="http://schemas.microsoft.com/office/drawing/2014/main" val="808146354"/>
                    </a:ext>
                  </a:extLst>
                </a:gridCol>
              </a:tblGrid>
              <a:tr h="630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구분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297100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업종명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등락율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819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이름이길면어떻게하지</a:t>
                      </a:r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2.5%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9737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048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27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-1.5%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755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-7.9%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639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-24.6%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82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215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4098E4F-575E-4B1E-9542-59462F79AC4E}"/>
              </a:ext>
            </a:extLst>
          </p:cNvPr>
          <p:cNvSpPr txBox="1"/>
          <p:nvPr/>
        </p:nvSpPr>
        <p:spPr>
          <a:xfrm>
            <a:off x="3618411" y="4744692"/>
            <a:ext cx="2367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업종 상위</a:t>
            </a:r>
            <a:r>
              <a:rPr lang="en-US" altLang="ko-KR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</a:t>
            </a:r>
            <a:endParaRPr lang="en-US" altLang="ko-KR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/>
              <a:t>터치로 밀어서 넘기기</a:t>
            </a:r>
            <a:endParaRPr 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1016FA-BF68-42C3-8148-A85D18133E7B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4708420" y="5483356"/>
            <a:ext cx="93969" cy="265134"/>
          </a:xfrm>
          <a:prstGeom prst="line">
            <a:avLst/>
          </a:prstGeom>
          <a:ln w="38100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8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AAB1EE-5FC9-4C76-BADA-5FDEF7F04DE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480180" cy="13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0">
                  <a:extLst>
                    <a:ext uri="{9D8B030D-6E8A-4147-A177-3AD203B41FA5}">
                      <a16:colId xmlns:a16="http://schemas.microsoft.com/office/drawing/2014/main" val="250024451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85995691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57026833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14758093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32501635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172120329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1436881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752841392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6171449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9929175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857279797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77285375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192886581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326767663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820417834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29304043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612788496"/>
                    </a:ext>
                  </a:extLst>
                </a:gridCol>
                <a:gridCol w="360010">
                  <a:extLst>
                    <a:ext uri="{9D8B030D-6E8A-4147-A177-3AD203B41FA5}">
                      <a16:colId xmlns:a16="http://schemas.microsoft.com/office/drawing/2014/main" val="4911956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561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06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209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870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267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10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8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227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71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51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675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78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728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091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598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104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04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435346"/>
                  </a:ext>
                </a:extLst>
              </a:tr>
            </a:tbl>
          </a:graphicData>
        </a:graphic>
      </p:graphicFrame>
      <p:pic>
        <p:nvPicPr>
          <p:cNvPr id="7" name="그림 6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9F6C868A-0914-4E32-8163-129375485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25"/>
          <a:stretch/>
        </p:blipFill>
        <p:spPr>
          <a:xfrm>
            <a:off x="708" y="0"/>
            <a:ext cx="6478758" cy="584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4DA60E-2080-420E-93A8-30A6FC3B1F13}"/>
              </a:ext>
            </a:extLst>
          </p:cNvPr>
          <p:cNvSpPr txBox="1"/>
          <p:nvPr/>
        </p:nvSpPr>
        <p:spPr>
          <a:xfrm>
            <a:off x="-2207172" y="80299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  <a:r>
              <a:rPr lang="ko-KR" altLang="en-US" dirty="0"/>
              <a:t>글자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56070-B54C-41D3-AD82-A2456757853E}"/>
              </a:ext>
            </a:extLst>
          </p:cNvPr>
          <p:cNvSpPr/>
          <p:nvPr/>
        </p:nvSpPr>
        <p:spPr>
          <a:xfrm>
            <a:off x="-6537434" y="5747325"/>
            <a:ext cx="864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42D5-DBB6-414A-8690-83FB281E8F33}"/>
              </a:ext>
            </a:extLst>
          </p:cNvPr>
          <p:cNvSpPr/>
          <p:nvPr/>
        </p:nvSpPr>
        <p:spPr>
          <a:xfrm>
            <a:off x="-5580993" y="5747325"/>
            <a:ext cx="864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33A31B-B3DC-4CC8-82CA-C5F1C7D1A393}"/>
              </a:ext>
            </a:extLst>
          </p:cNvPr>
          <p:cNvSpPr/>
          <p:nvPr/>
        </p:nvSpPr>
        <p:spPr>
          <a:xfrm>
            <a:off x="-4550980" y="5747325"/>
            <a:ext cx="864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PER</a:t>
            </a:r>
          </a:p>
        </p:txBody>
      </p:sp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A0CC98BF-AFB6-43E9-9212-5F6C5968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60352"/>
              </p:ext>
            </p:extLst>
          </p:nvPr>
        </p:nvGraphicFramePr>
        <p:xfrm>
          <a:off x="341253" y="5748490"/>
          <a:ext cx="576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23">
                  <a:extLst>
                    <a:ext uri="{9D8B030D-6E8A-4147-A177-3AD203B41FA5}">
                      <a16:colId xmlns:a16="http://schemas.microsoft.com/office/drawing/2014/main" val="3157771573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2695031794"/>
                    </a:ext>
                  </a:extLst>
                </a:gridCol>
                <a:gridCol w="1061544">
                  <a:extLst>
                    <a:ext uri="{9D8B030D-6E8A-4147-A177-3AD203B41FA5}">
                      <a16:colId xmlns:a16="http://schemas.microsoft.com/office/drawing/2014/main" val="119935776"/>
                    </a:ext>
                  </a:extLst>
                </a:gridCol>
                <a:gridCol w="1792012">
                  <a:extLst>
                    <a:ext uri="{9D8B030D-6E8A-4147-A177-3AD203B41FA5}">
                      <a16:colId xmlns:a16="http://schemas.microsoft.com/office/drawing/2014/main" val="21767936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종목명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순위▲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주가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상승률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7100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819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9737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048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27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755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639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3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2AD42DC-EF72-45D8-9C14-A48EE890D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44454"/>
              </p:ext>
            </p:extLst>
          </p:nvPr>
        </p:nvGraphicFramePr>
        <p:xfrm>
          <a:off x="-1387365" y="5748490"/>
          <a:ext cx="13726514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36">
                  <a:extLst>
                    <a:ext uri="{9D8B030D-6E8A-4147-A177-3AD203B41FA5}">
                      <a16:colId xmlns:a16="http://schemas.microsoft.com/office/drawing/2014/main" val="3157771573"/>
                    </a:ext>
                  </a:extLst>
                </a:gridCol>
                <a:gridCol w="2308433">
                  <a:extLst>
                    <a:ext uri="{9D8B030D-6E8A-4147-A177-3AD203B41FA5}">
                      <a16:colId xmlns:a16="http://schemas.microsoft.com/office/drawing/2014/main" val="598848246"/>
                    </a:ext>
                  </a:extLst>
                </a:gridCol>
                <a:gridCol w="2644611">
                  <a:extLst>
                    <a:ext uri="{9D8B030D-6E8A-4147-A177-3AD203B41FA5}">
                      <a16:colId xmlns:a16="http://schemas.microsoft.com/office/drawing/2014/main" val="2695031794"/>
                    </a:ext>
                  </a:extLst>
                </a:gridCol>
                <a:gridCol w="2263606">
                  <a:extLst>
                    <a:ext uri="{9D8B030D-6E8A-4147-A177-3AD203B41FA5}">
                      <a16:colId xmlns:a16="http://schemas.microsoft.com/office/drawing/2014/main" val="119935776"/>
                    </a:ext>
                  </a:extLst>
                </a:gridCol>
                <a:gridCol w="1271857">
                  <a:extLst>
                    <a:ext uri="{9D8B030D-6E8A-4147-A177-3AD203B41FA5}">
                      <a16:colId xmlns:a16="http://schemas.microsoft.com/office/drawing/2014/main" val="2176793603"/>
                    </a:ext>
                  </a:extLst>
                </a:gridCol>
                <a:gridCol w="1271857">
                  <a:extLst>
                    <a:ext uri="{9D8B030D-6E8A-4147-A177-3AD203B41FA5}">
                      <a16:colId xmlns:a16="http://schemas.microsoft.com/office/drawing/2014/main" val="3145025054"/>
                    </a:ext>
                  </a:extLst>
                </a:gridCol>
                <a:gridCol w="1271857">
                  <a:extLst>
                    <a:ext uri="{9D8B030D-6E8A-4147-A177-3AD203B41FA5}">
                      <a16:colId xmlns:a16="http://schemas.microsoft.com/office/drawing/2014/main" val="2435439560"/>
                    </a:ext>
                  </a:extLst>
                </a:gridCol>
                <a:gridCol w="1271857">
                  <a:extLst>
                    <a:ext uri="{9D8B030D-6E8A-4147-A177-3AD203B41FA5}">
                      <a16:colId xmlns:a16="http://schemas.microsoft.com/office/drawing/2014/main" val="92758299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순위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종목명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당일상승률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부채비율</a:t>
                      </a:r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7100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819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9737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048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27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755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6393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21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82660F-C031-4A0A-8091-F05980996E6A}"/>
              </a:ext>
            </a:extLst>
          </p:cNvPr>
          <p:cNvSpPr txBox="1"/>
          <p:nvPr/>
        </p:nvSpPr>
        <p:spPr>
          <a:xfrm>
            <a:off x="462455" y="36786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업종 클릭 시 화면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7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2660F-C031-4A0A-8091-F05980996E6A}"/>
              </a:ext>
            </a:extLst>
          </p:cNvPr>
          <p:cNvSpPr txBox="1"/>
          <p:nvPr/>
        </p:nvSpPr>
        <p:spPr>
          <a:xfrm>
            <a:off x="462455" y="36786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종목 클릭 시 화면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B552F8-1CAB-48A3-8A57-0FD6C9DD6F68}"/>
              </a:ext>
            </a:extLst>
          </p:cNvPr>
          <p:cNvSpPr/>
          <p:nvPr/>
        </p:nvSpPr>
        <p:spPr>
          <a:xfrm>
            <a:off x="220717" y="1818289"/>
            <a:ext cx="5896304" cy="25329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</a:t>
            </a:r>
            <a:r>
              <a:rPr lang="ko-KR" altLang="en-US" dirty="0" err="1"/>
              <a:t>밸류</a:t>
            </a:r>
            <a:r>
              <a:rPr lang="ko-KR" altLang="en-US" dirty="0"/>
              <a:t> 비교 화면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17F6DE-D43C-4B23-9A66-4C14470389F6}"/>
              </a:ext>
            </a:extLst>
          </p:cNvPr>
          <p:cNvSpPr/>
          <p:nvPr/>
        </p:nvSpPr>
        <p:spPr>
          <a:xfrm>
            <a:off x="220717" y="4529959"/>
            <a:ext cx="5896304" cy="14504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종가 기준 차트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5C1D7-DE3A-43D3-ABD0-65DD535E46D8}"/>
              </a:ext>
            </a:extLst>
          </p:cNvPr>
          <p:cNvSpPr/>
          <p:nvPr/>
        </p:nvSpPr>
        <p:spPr>
          <a:xfrm>
            <a:off x="220717" y="6159063"/>
            <a:ext cx="5896304" cy="14504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간단한 기업 설명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88CA5F-50D6-4415-AB0E-56F31B564DA2}"/>
              </a:ext>
            </a:extLst>
          </p:cNvPr>
          <p:cNvSpPr/>
          <p:nvPr/>
        </p:nvSpPr>
        <p:spPr>
          <a:xfrm>
            <a:off x="220717" y="7756635"/>
            <a:ext cx="5896304" cy="27852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공시화면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FBBD6-EFB3-44C9-9173-D1C71B97CDEF}"/>
              </a:ext>
            </a:extLst>
          </p:cNvPr>
          <p:cNvSpPr/>
          <p:nvPr/>
        </p:nvSpPr>
        <p:spPr>
          <a:xfrm>
            <a:off x="220717" y="10815145"/>
            <a:ext cx="5896304" cy="2785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 뉴스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B3A25F-2C14-4271-9047-EA58559784EB}"/>
              </a:ext>
            </a:extLst>
          </p:cNvPr>
          <p:cNvSpPr/>
          <p:nvPr/>
        </p:nvSpPr>
        <p:spPr>
          <a:xfrm>
            <a:off x="220717" y="893379"/>
            <a:ext cx="1959191" cy="7462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종목명</a:t>
            </a:r>
            <a:endParaRPr lang="en-US" altLang="ko-KR" dirty="0"/>
          </a:p>
          <a:p>
            <a:pPr algn="ctr"/>
            <a:r>
              <a:rPr lang="ko-KR" altLang="en-US" dirty="0"/>
              <a:t>종목번호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38587E-CAE6-43D8-A2F5-FB1DD0F18830}"/>
              </a:ext>
            </a:extLst>
          </p:cNvPr>
          <p:cNvSpPr/>
          <p:nvPr/>
        </p:nvSpPr>
        <p:spPr>
          <a:xfrm>
            <a:off x="2312276" y="893379"/>
            <a:ext cx="1145627" cy="7462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업종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4111C6-A803-4371-90BD-C84A7157370E}"/>
              </a:ext>
            </a:extLst>
          </p:cNvPr>
          <p:cNvSpPr/>
          <p:nvPr/>
        </p:nvSpPr>
        <p:spPr>
          <a:xfrm>
            <a:off x="3552497" y="893379"/>
            <a:ext cx="2564524" cy="7462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</a:t>
            </a:r>
            <a:r>
              <a:rPr lang="en-US" altLang="ko-KR" dirty="0"/>
              <a:t>(</a:t>
            </a:r>
            <a:r>
              <a:rPr lang="ko-KR" altLang="en-US" dirty="0"/>
              <a:t>당일 등락률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점수판, 스크린샷, 명판이(가) 표시된 사진&#10;&#10;자동 생성된 설명">
            <a:extLst>
              <a:ext uri="{FF2B5EF4-FFF2-40B4-BE49-F238E27FC236}">
                <a16:creationId xmlns:a16="http://schemas.microsoft.com/office/drawing/2014/main" id="{731DFD2C-8152-4565-8588-BAFF80A7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" y="0"/>
            <a:ext cx="6478758" cy="136794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6D11CA-11D4-46DA-BA09-012A2B36E202}"/>
              </a:ext>
            </a:extLst>
          </p:cNvPr>
          <p:cNvSpPr/>
          <p:nvPr/>
        </p:nvSpPr>
        <p:spPr>
          <a:xfrm>
            <a:off x="0" y="-1"/>
            <a:ext cx="648017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300</Words>
  <Application>Microsoft Office PowerPoint</Application>
  <PresentationFormat>사용자 지정</PresentationFormat>
  <Paragraphs>159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LG Smart UI Bold</vt:lpstr>
      <vt:lpstr>LG Smart UI Regular</vt:lpstr>
      <vt:lpstr>맑은 고딕</vt:lpstr>
      <vt:lpstr>Arial</vt:lpstr>
      <vt:lpstr>Calibri</vt:lpstr>
      <vt:lpstr>Calibri Light</vt:lpstr>
      <vt:lpstr>Gill Sans Ultra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JongMyeong</dc:creator>
  <cp:lastModifiedBy>1</cp:lastModifiedBy>
  <cp:revision>27</cp:revision>
  <dcterms:created xsi:type="dcterms:W3CDTF">2021-01-29T13:30:11Z</dcterms:created>
  <dcterms:modified xsi:type="dcterms:W3CDTF">2021-01-31T08:12:22Z</dcterms:modified>
</cp:coreProperties>
</file>