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horzBarState="maximized">
    <p:restoredLeft sz="16980" autoAdjust="0"/>
    <p:restoredTop sz="94660"/>
  </p:normalViewPr>
  <p:slideViewPr>
    <p:cSldViewPr snapToGrid="0">
      <p:cViewPr varScale="1">
        <p:scale>
          <a:sx n="120" d="100"/>
          <a:sy n="120" d="100"/>
        </p:scale>
        <p:origin x="120" y="210"/>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568BDE4-0115-43DF-8270-20CED9CF444D}" type="datetimeFigureOut">
              <a:rPr lang="en-US" smtClean="0"/>
              <a:t>10/10/2017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BCC5625-0293-4559-B366-1CF3D1F6E44F}" type="slidenum">
              <a:rPr lang="en-US" smtClean="0"/>
              <a:t>‹#›</a:t>
            </a:fld>
            <a:endParaRPr lang="en-US"/>
          </a:p>
        </p:txBody>
      </p:sp>
    </p:spTree>
    <p:extLst>
      <p:ext uri="{BB962C8B-B14F-4D97-AF65-F5344CB8AC3E}">
        <p14:creationId xmlns:p14="http://schemas.microsoft.com/office/powerpoint/2010/main" val="37931313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www.snomed.org/participate/attend-our-events/snomed-ct-expo" TargetMode="External"/><Relationship Id="rId2" Type="http://schemas.openxmlformats.org/officeDocument/2006/relationships/slide" Target="../slides/slide2.xml"/><Relationship Id="rId1" Type="http://schemas.openxmlformats.org/officeDocument/2006/relationships/notesMaster" Target="../notesMasters/notesMaster1.xml"/><Relationship Id="rId5" Type="http://schemas.openxmlformats.org/officeDocument/2006/relationships/hyperlink" Target="mailto:snomedctexpo@snomed.org" TargetMode="External"/><Relationship Id="rId4" Type="http://schemas.openxmlformats.org/officeDocument/2006/relationships/hyperlink" Target="https://goo.gl/forms/rVNqMCb6WsZkgNzl1"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Annotation of Research Common Data Elements Using Clinical Terminologies</a:t>
            </a:r>
          </a:p>
          <a:p>
            <a:r>
              <a:rPr lang="en-US" sz="1200" b="1" kern="1200" dirty="0">
                <a:solidFill>
                  <a:schemeClr val="tx1"/>
                </a:solidFill>
                <a:effectLst/>
                <a:latin typeface="+mn-lt"/>
                <a:ea typeface="+mn-ea"/>
                <a:cs typeface="+mn-cs"/>
              </a:rPr>
              <a:t>Vojtech Huser, Cynthia Burke, Minh-Diep Nguyen, Liz Amos</a:t>
            </a:r>
          </a:p>
          <a:p>
            <a:r>
              <a:rPr lang="en-US" sz="1200" b="1" kern="1200" dirty="0">
                <a:solidFill>
                  <a:schemeClr val="tx1"/>
                </a:solidFill>
                <a:effectLst/>
                <a:latin typeface="+mn-lt"/>
                <a:ea typeface="+mn-ea"/>
                <a:cs typeface="+mn-cs"/>
              </a:rPr>
              <a:t>National Library of Medicine, NIH, Bethesda, MD</a:t>
            </a:r>
          </a:p>
          <a:p>
            <a:r>
              <a:rPr lang="en-US" sz="1200" kern="1200" dirty="0">
                <a:solidFill>
                  <a:schemeClr val="tx1"/>
                </a:solidFill>
                <a:effectLst/>
                <a:latin typeface="+mn-lt"/>
                <a:ea typeface="+mn-ea"/>
                <a:cs typeface="+mn-cs"/>
              </a:rPr>
              <a:t/>
            </a:r>
            <a:br>
              <a:rPr lang="en-US" sz="1200" kern="1200" dirty="0">
                <a:solidFill>
                  <a:schemeClr val="tx1"/>
                </a:solidFill>
                <a:effectLst/>
                <a:latin typeface="+mn-lt"/>
                <a:ea typeface="+mn-ea"/>
                <a:cs typeface="+mn-cs"/>
              </a:rPr>
            </a:br>
            <a:r>
              <a:rPr lang="en-US" sz="1200" b="1" kern="1200" dirty="0">
                <a:solidFill>
                  <a:schemeClr val="tx1"/>
                </a:solidFill>
                <a:effectLst/>
                <a:latin typeface="+mn-lt"/>
                <a:ea typeface="+mn-ea"/>
                <a:cs typeface="+mn-cs"/>
              </a:rPr>
              <a:t>Introduction</a:t>
            </a:r>
          </a:p>
          <a:p>
            <a:r>
              <a:rPr lang="en-US" sz="1200" kern="1200" dirty="0">
                <a:solidFill>
                  <a:schemeClr val="tx1"/>
                </a:solidFill>
                <a:effectLst/>
                <a:latin typeface="+mn-lt"/>
                <a:ea typeface="+mn-ea"/>
                <a:cs typeface="+mn-cs"/>
              </a:rPr>
              <a:t>In recent years, Common Data Elements (CDEs) have been developed to unify data collection in clinical research studies. Since 2015, a CDE repository maintained by the National Library of Medicine allows retrieval of CDEs across several initiatives. With wider availability of de-identified patient-level clinical trials’ data across research studies, organizing data elements using a hierarchical system can improve ability of researchers to discover relevant data to re-use. Free text and synonym-extended search is often used to discover data elements, however using hierarchical relationships available in medical terminologies (such as Systematized Nomenclature of Medicine Clinical Terms; SNOMEDCT) may provide better search features. We present our pilot work on annotation of CDEs using a framework that is inspired by the SNOMEDCT compositional grammar (see snomed.org/</a:t>
            </a:r>
            <a:r>
              <a:rPr lang="en-US" sz="1200" kern="1200" dirty="0" err="1">
                <a:solidFill>
                  <a:schemeClr val="tx1"/>
                </a:solidFill>
                <a:effectLst/>
                <a:latin typeface="+mn-lt"/>
                <a:ea typeface="+mn-ea"/>
                <a:cs typeface="+mn-cs"/>
              </a:rPr>
              <a:t>scg</a:t>
            </a:r>
            <a:r>
              <a:rPr lang="en-US" sz="1200" kern="1200" dirty="0">
                <a:solidFill>
                  <a:schemeClr val="tx1"/>
                </a:solidFill>
                <a:effectLst/>
                <a:latin typeface="+mn-lt"/>
                <a:ea typeface="+mn-ea"/>
                <a:cs typeface="+mn-cs"/>
              </a:rPr>
              <a:t>). In addition to cross-trial data retrieval, such annotation can also help during trial design stage or in discovering overlaps across various CDE initiatives.</a:t>
            </a:r>
          </a:p>
          <a:p>
            <a:r>
              <a:rPr lang="en-US" sz="1200" b="1" kern="1200" dirty="0">
                <a:solidFill>
                  <a:schemeClr val="tx1"/>
                </a:solidFill>
                <a:effectLst/>
                <a:latin typeface="+mn-lt"/>
                <a:ea typeface="+mn-ea"/>
                <a:cs typeface="+mn-cs"/>
              </a:rPr>
              <a:t>Methods</a:t>
            </a:r>
          </a:p>
          <a:p>
            <a:r>
              <a:rPr lang="en-US" sz="1200" kern="1200" dirty="0">
                <a:solidFill>
                  <a:schemeClr val="tx1"/>
                </a:solidFill>
                <a:effectLst/>
                <a:latin typeface="+mn-lt"/>
                <a:ea typeface="+mn-ea"/>
                <a:cs typeface="+mn-cs"/>
              </a:rPr>
              <a:t>From an informatics and statistical perceptive, we structured all CDEs by their data type, such as boolean, date, text or number. In selecting the CDEs to analyze, we only included initiatives that in addition to individual CDEs also distribute 100 or more pre-configured case report forms (</a:t>
            </a:r>
            <a:r>
              <a:rPr lang="en-US" sz="1200" kern="1200" dirty="0" err="1">
                <a:solidFill>
                  <a:schemeClr val="tx1"/>
                </a:solidFill>
                <a:effectLst/>
                <a:latin typeface="+mn-lt"/>
                <a:ea typeface="+mn-ea"/>
                <a:cs typeface="+mn-cs"/>
              </a:rPr>
              <a:t>e.g.,”A</a:t>
            </a:r>
            <a:r>
              <a:rPr lang="en-US" sz="1200" kern="1200" dirty="0">
                <a:solidFill>
                  <a:schemeClr val="tx1"/>
                </a:solidFill>
                <a:effectLst/>
                <a:latin typeface="+mn-lt"/>
                <a:ea typeface="+mn-ea"/>
                <a:cs typeface="+mn-cs"/>
              </a:rPr>
              <a:t> questionnaire to assess migraines and headaches”). CDE initiatives that fulfilled these criteria were PROMIS, PhenX and CDEs of the National Institute of Neurological Diseases and Stroke (NINDS). We later ruled out PROMIS because their CRFs contained exclusively CDEs of value-list data type. NINDS forms were also ruled out due to ongoing development. For finding concepts, we used the official SNOMED International browser. To evaluate mapping quality, we classified CDE-</a:t>
            </a:r>
            <a:r>
              <a:rPr lang="en-US" sz="1200" kern="1200" dirty="0" err="1">
                <a:solidFill>
                  <a:schemeClr val="tx1"/>
                </a:solidFill>
                <a:effectLst/>
                <a:latin typeface="+mn-lt"/>
                <a:ea typeface="+mn-ea"/>
                <a:cs typeface="+mn-cs"/>
              </a:rPr>
              <a:t>SNOMEDCT_Expression</a:t>
            </a:r>
            <a:r>
              <a:rPr lang="en-US" sz="1200" kern="1200" dirty="0">
                <a:solidFill>
                  <a:schemeClr val="tx1"/>
                </a:solidFill>
                <a:effectLst/>
                <a:latin typeface="+mn-lt"/>
                <a:ea typeface="+mn-ea"/>
                <a:cs typeface="+mn-cs"/>
              </a:rPr>
              <a:t> mappings into classes of exact match, partial match and no match. </a:t>
            </a:r>
          </a:p>
          <a:p>
            <a:r>
              <a:rPr lang="en-US" sz="1200" b="1" kern="1200" dirty="0">
                <a:solidFill>
                  <a:schemeClr val="tx1"/>
                </a:solidFill>
                <a:effectLst/>
                <a:latin typeface="+mn-lt"/>
                <a:ea typeface="+mn-ea"/>
                <a:cs typeface="+mn-cs"/>
              </a:rPr>
              <a:t>Preliminary Results and Conclusion</a:t>
            </a:r>
          </a:p>
          <a:p>
            <a:r>
              <a:rPr lang="en-US" sz="1200" kern="1200" dirty="0">
                <a:solidFill>
                  <a:schemeClr val="tx1"/>
                </a:solidFill>
                <a:effectLst/>
                <a:latin typeface="+mn-lt"/>
                <a:ea typeface="+mn-ea"/>
                <a:cs typeface="+mn-cs"/>
              </a:rPr>
              <a:t>Using PhenX </a:t>
            </a:r>
            <a:r>
              <a:rPr lang="en-US" sz="1200" kern="1200" dirty="0" err="1">
                <a:solidFill>
                  <a:schemeClr val="tx1"/>
                </a:solidFill>
                <a:effectLst/>
                <a:latin typeface="+mn-lt"/>
                <a:ea typeface="+mn-ea"/>
                <a:cs typeface="+mn-cs"/>
              </a:rPr>
              <a:t>REDCap</a:t>
            </a:r>
            <a:r>
              <a:rPr lang="en-US" sz="1200" kern="1200" dirty="0">
                <a:solidFill>
                  <a:schemeClr val="tx1"/>
                </a:solidFill>
                <a:effectLst/>
                <a:latin typeface="+mn-lt"/>
                <a:ea typeface="+mn-ea"/>
                <a:cs typeface="+mn-cs"/>
              </a:rPr>
              <a:t> download option, we obtained input data on 564 forms (or possible form sections) that reflected various PhenX protocols (e.g., Sleep Apnea child protocol). These forms contained a total of 22,705 individual CDEs. In a pilot research mode, we selected the following data types: date (example: ”Date chemotherapy completed?”), boolean (example: “Are you currently in treatment for substance abuse?”) and number (example: “How old was your child when he/she completely stopped breast-feeding or being fed breast milk?”). A team of annotators annotated a total of 228 data elements. An example of an annotation would be (simplified view of the full expression): “The date the sleep disorder started?” : 298059007 Date of onset (observable entity)| + 39898005 |Sleep disorder (disorder)|. We were able to employ existing SNOMEDCT attributes within the draft concept model for observable entities (e.g., 704318007 |property type (attribute)|, or 370132008 |Scale type (attribute)|. The poster will present detailed data on exact matches identified, SNOMEDCT compositional grammar observations, and draft CDE annotation guidelines formulated by our team. The project website at https://github.com/lhncbc/CDE contains interim results for those outputs. Our pilot study suggest that CDE annotation can facilitate data discovery and CDE quality assurance. For some CDEs, we further considered ways of using the annotations to relate case report form data to observational data formatted in a common data model (e.g., the Sentinel model). For example, the annotation for the data element ‘Year inserted permanent pacemaker?’ follows a pattern that can be automatically converted into an observational data query. During the study, we have made several new concept submissions to SNOMEDCT (US content request system) with many of them accepted. We also hope to contribute to existing IHTSDO initiatives around observable entity concepts and compositional grammar. Through our participation on the NIH CDE Task Force, we hope to provide initial input for a discussion on annotation guidelines that can optionally be adopted by the CDE initiatives. </a:t>
            </a:r>
            <a:r>
              <a:rPr lang="en-US" sz="1200" b="1" kern="1200" dirty="0">
                <a:solidFill>
                  <a:schemeClr val="tx1"/>
                </a:solidFill>
                <a:effectLst/>
                <a:latin typeface="+mn-lt"/>
                <a:ea typeface="+mn-ea"/>
                <a:cs typeface="+mn-cs"/>
              </a:rPr>
              <a:t>Acknowledgement:</a:t>
            </a:r>
            <a:r>
              <a:rPr lang="en-US" sz="1200" kern="1200" dirty="0">
                <a:solidFill>
                  <a:schemeClr val="tx1"/>
                </a:solidFill>
                <a:effectLst/>
                <a:latin typeface="+mn-lt"/>
                <a:ea typeface="+mn-ea"/>
                <a:cs typeface="+mn-cs"/>
              </a:rPr>
              <a:t> This work was supported by the Intramural Research Program of National Institutes of Health, National Library of Medicine.</a:t>
            </a:r>
          </a:p>
          <a:p>
            <a:r>
              <a:rPr lang="en-US" sz="1200" b="1" kern="1200" dirty="0">
                <a:solidFill>
                  <a:schemeClr val="tx1"/>
                </a:solidFill>
                <a:effectLst/>
                <a:latin typeface="+mn-lt"/>
                <a:ea typeface="+mn-ea"/>
                <a:cs typeface="+mn-cs"/>
              </a:rPr>
              <a:t> References</a:t>
            </a:r>
          </a:p>
          <a:p>
            <a:pPr lvl="0"/>
            <a:r>
              <a:rPr lang="en-US" sz="1200" kern="1200" dirty="0" err="1">
                <a:solidFill>
                  <a:schemeClr val="tx1"/>
                </a:solidFill>
                <a:effectLst/>
                <a:latin typeface="+mn-lt"/>
                <a:ea typeface="+mn-ea"/>
                <a:cs typeface="+mn-cs"/>
              </a:rPr>
              <a:t>Nahm</a:t>
            </a:r>
            <a:r>
              <a:rPr lang="en-US" sz="1200" kern="1200" dirty="0">
                <a:solidFill>
                  <a:schemeClr val="tx1"/>
                </a:solidFill>
                <a:effectLst/>
                <a:latin typeface="+mn-lt"/>
                <a:ea typeface="+mn-ea"/>
                <a:cs typeface="+mn-cs"/>
              </a:rPr>
              <a:t> M, Shepherd J, </a:t>
            </a:r>
            <a:r>
              <a:rPr lang="en-US" sz="1200" kern="1200" dirty="0" err="1">
                <a:solidFill>
                  <a:schemeClr val="tx1"/>
                </a:solidFill>
                <a:effectLst/>
                <a:latin typeface="+mn-lt"/>
                <a:ea typeface="+mn-ea"/>
                <a:cs typeface="+mn-cs"/>
              </a:rPr>
              <a:t>Buzenberg</a:t>
            </a:r>
            <a:r>
              <a:rPr lang="en-US" sz="1200" kern="1200" dirty="0">
                <a:solidFill>
                  <a:schemeClr val="tx1"/>
                </a:solidFill>
                <a:effectLst/>
                <a:latin typeface="+mn-lt"/>
                <a:ea typeface="+mn-ea"/>
                <a:cs typeface="+mn-cs"/>
              </a:rPr>
              <a:t> A, et al. Design and implementation of an institutional case report form library. Clinical trials. 2011;8(1):94-102.</a:t>
            </a:r>
          </a:p>
          <a:p>
            <a:endParaRPr lang="en-US" dirty="0"/>
          </a:p>
        </p:txBody>
      </p:sp>
      <p:sp>
        <p:nvSpPr>
          <p:cNvPr id="4" name="Slide Number Placeholder 3"/>
          <p:cNvSpPr>
            <a:spLocks noGrp="1"/>
          </p:cNvSpPr>
          <p:nvPr>
            <p:ph type="sldNum" sz="quarter" idx="10"/>
          </p:nvPr>
        </p:nvSpPr>
        <p:spPr/>
        <p:txBody>
          <a:bodyPr/>
          <a:lstStyle/>
          <a:p>
            <a:fld id="{F633C7F3-CC25-4559-930F-3EC03B432F52}" type="slidenum">
              <a:rPr lang="en-US" smtClean="0"/>
              <a:t>1</a:t>
            </a:fld>
            <a:endParaRPr lang="en-US"/>
          </a:p>
        </p:txBody>
      </p:sp>
    </p:spTree>
    <p:extLst>
      <p:ext uri="{BB962C8B-B14F-4D97-AF65-F5344CB8AC3E}">
        <p14:creationId xmlns:p14="http://schemas.microsoft.com/office/powerpoint/2010/main" val="13700279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 term for screening criteria</a:t>
            </a:r>
            <a:r>
              <a:rPr lang="en-US" baseline="0" dirty="0"/>
              <a:t> question  (research process question (as opposed to a numerical result about bodily measurement) (or amount of alcohol consumption (scale-based lifestyle question)</a:t>
            </a:r>
            <a:endParaRPr lang="en-US" dirty="0"/>
          </a:p>
        </p:txBody>
      </p:sp>
      <p:sp>
        <p:nvSpPr>
          <p:cNvPr id="4" name="Slide Number Placeholder 3"/>
          <p:cNvSpPr>
            <a:spLocks noGrp="1"/>
          </p:cNvSpPr>
          <p:nvPr>
            <p:ph type="sldNum" sz="quarter" idx="10"/>
          </p:nvPr>
        </p:nvSpPr>
        <p:spPr/>
        <p:txBody>
          <a:bodyPr/>
          <a:lstStyle/>
          <a:p>
            <a:fld id="{F633C7F3-CC25-4559-930F-3EC03B432F52}" type="slidenum">
              <a:rPr lang="en-US" smtClean="0"/>
              <a:t>16</a:t>
            </a:fld>
            <a:endParaRPr lang="en-US"/>
          </a:p>
        </p:txBody>
      </p:sp>
    </p:spTree>
    <p:extLst>
      <p:ext uri="{BB962C8B-B14F-4D97-AF65-F5344CB8AC3E}">
        <p14:creationId xmlns:p14="http://schemas.microsoft.com/office/powerpoint/2010/main" val="19516520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purpose of form validation, it makes sense to look at answers in isolation</a:t>
            </a:r>
            <a:endParaRPr lang="en-US" dirty="0"/>
          </a:p>
        </p:txBody>
      </p:sp>
      <p:sp>
        <p:nvSpPr>
          <p:cNvPr id="4" name="Slide Number Placeholder 3"/>
          <p:cNvSpPr>
            <a:spLocks noGrp="1"/>
          </p:cNvSpPr>
          <p:nvPr>
            <p:ph type="sldNum" sz="quarter" idx="10"/>
          </p:nvPr>
        </p:nvSpPr>
        <p:spPr/>
        <p:txBody>
          <a:bodyPr/>
          <a:lstStyle/>
          <a:p>
            <a:fld id="{F633C7F3-CC25-4559-930F-3EC03B432F52}" type="slidenum">
              <a:rPr lang="en-US" smtClean="0"/>
              <a:t>17</a:t>
            </a:fld>
            <a:endParaRPr lang="en-US"/>
          </a:p>
        </p:txBody>
      </p:sp>
    </p:spTree>
    <p:extLst>
      <p:ext uri="{BB962C8B-B14F-4D97-AF65-F5344CB8AC3E}">
        <p14:creationId xmlns:p14="http://schemas.microsoft.com/office/powerpoint/2010/main" val="30817807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While some can be matched nicely to a qualifier value, other answers would not be present in SCT</a:t>
            </a:r>
          </a:p>
        </p:txBody>
      </p:sp>
      <p:sp>
        <p:nvSpPr>
          <p:cNvPr id="4" name="Slide Number Placeholder 3"/>
          <p:cNvSpPr>
            <a:spLocks noGrp="1"/>
          </p:cNvSpPr>
          <p:nvPr>
            <p:ph type="sldNum" sz="quarter" idx="10"/>
          </p:nvPr>
        </p:nvSpPr>
        <p:spPr/>
        <p:txBody>
          <a:bodyPr/>
          <a:lstStyle/>
          <a:p>
            <a:fld id="{F633C7F3-CC25-4559-930F-3EC03B432F52}" type="slidenum">
              <a:rPr lang="en-US" smtClean="0"/>
              <a:t>18</a:t>
            </a:fld>
            <a:endParaRPr lang="en-US"/>
          </a:p>
        </p:txBody>
      </p:sp>
    </p:spTree>
    <p:extLst>
      <p:ext uri="{BB962C8B-B14F-4D97-AF65-F5344CB8AC3E}">
        <p14:creationId xmlns:p14="http://schemas.microsoft.com/office/powerpoint/2010/main" val="7879754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Clearly not </a:t>
            </a:r>
            <a:r>
              <a:rPr lang="en-US" dirty="0" err="1" smtClean="0"/>
              <a:t>everthing</a:t>
            </a:r>
            <a:r>
              <a:rPr lang="en-US" dirty="0" smtClean="0"/>
              <a:t> should in SNOMED</a:t>
            </a:r>
          </a:p>
          <a:p>
            <a:endParaRPr lang="en-US" dirty="0" smtClean="0"/>
          </a:p>
          <a:p>
            <a:r>
              <a:rPr lang="en-US" dirty="0" smtClean="0"/>
              <a:t>And</a:t>
            </a:r>
            <a:r>
              <a:rPr lang="en-US" baseline="0" dirty="0" smtClean="0"/>
              <a:t> research is somewhat fine-grained  (for lifestyle or diet)</a:t>
            </a:r>
            <a:endParaRPr lang="en-US" dirty="0"/>
          </a:p>
        </p:txBody>
      </p:sp>
      <p:sp>
        <p:nvSpPr>
          <p:cNvPr id="4" name="Slide Number Placeholder 3"/>
          <p:cNvSpPr>
            <a:spLocks noGrp="1"/>
          </p:cNvSpPr>
          <p:nvPr>
            <p:ph type="sldNum" sz="quarter" idx="10"/>
          </p:nvPr>
        </p:nvSpPr>
        <p:spPr/>
        <p:txBody>
          <a:bodyPr/>
          <a:lstStyle/>
          <a:p>
            <a:fld id="{F633C7F3-CC25-4559-930F-3EC03B432F52}" type="slidenum">
              <a:rPr lang="en-US" smtClean="0"/>
              <a:t>19</a:t>
            </a:fld>
            <a:endParaRPr lang="en-US"/>
          </a:p>
        </p:txBody>
      </p:sp>
    </p:spTree>
    <p:extLst>
      <p:ext uri="{BB962C8B-B14F-4D97-AF65-F5344CB8AC3E}">
        <p14:creationId xmlns:p14="http://schemas.microsoft.com/office/powerpoint/2010/main" val="17517222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Add examples of partial</a:t>
            </a:r>
            <a:r>
              <a:rPr lang="en-US" b="1" baseline="0" dirty="0" smtClean="0"/>
              <a:t> match</a:t>
            </a:r>
            <a:endParaRPr lang="en-US" b="1" dirty="0" smtClean="0"/>
          </a:p>
          <a:p>
            <a:r>
              <a:rPr lang="en-US" dirty="0" smtClean="0"/>
              <a:t>https</a:t>
            </a:r>
            <a:r>
              <a:rPr lang="en-US" dirty="0"/>
              <a:t>://confluence.ihtsdotools.org/questions/42406452/is-there-a-snomed-ct-concept-id-expander-api-or-library</a:t>
            </a:r>
          </a:p>
          <a:p>
            <a:endParaRPr lang="en-US" dirty="0" smtClean="0"/>
          </a:p>
          <a:p>
            <a:r>
              <a:rPr lang="en-US" dirty="0" smtClean="0"/>
              <a:t>TODO sync the</a:t>
            </a:r>
            <a:r>
              <a:rPr lang="en-US" baseline="0" dirty="0" smtClean="0"/>
              <a:t> match classes with the slide in methods</a:t>
            </a:r>
          </a:p>
        </p:txBody>
      </p:sp>
      <p:sp>
        <p:nvSpPr>
          <p:cNvPr id="4" name="Slide Number Placeholder 3"/>
          <p:cNvSpPr>
            <a:spLocks noGrp="1"/>
          </p:cNvSpPr>
          <p:nvPr>
            <p:ph type="sldNum" sz="quarter" idx="10"/>
          </p:nvPr>
        </p:nvSpPr>
        <p:spPr/>
        <p:txBody>
          <a:bodyPr/>
          <a:lstStyle/>
          <a:p>
            <a:fld id="{F633C7F3-CC25-4559-930F-3EC03B432F52}" type="slidenum">
              <a:rPr lang="en-US" smtClean="0"/>
              <a:t>20</a:t>
            </a:fld>
            <a:endParaRPr lang="en-US"/>
          </a:p>
        </p:txBody>
      </p:sp>
    </p:spTree>
    <p:extLst>
      <p:ext uri="{BB962C8B-B14F-4D97-AF65-F5344CB8AC3E}">
        <p14:creationId xmlns:p14="http://schemas.microsoft.com/office/powerpoint/2010/main" val="40168013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Add examples of partial</a:t>
            </a:r>
            <a:r>
              <a:rPr lang="en-US" b="1" baseline="0" dirty="0" smtClean="0"/>
              <a:t> match</a:t>
            </a:r>
            <a:endParaRPr lang="en-US" b="1" dirty="0" smtClean="0"/>
          </a:p>
          <a:p>
            <a:r>
              <a:rPr lang="en-US" dirty="0" smtClean="0"/>
              <a:t>https</a:t>
            </a:r>
            <a:r>
              <a:rPr lang="en-US" dirty="0"/>
              <a:t>://confluence.ihtsdotools.org/questions/42406452/is-there-a-snomed-ct-concept-id-expander-api-or-library</a:t>
            </a:r>
          </a:p>
          <a:p>
            <a:endParaRPr lang="en-US" dirty="0" smtClean="0"/>
          </a:p>
          <a:p>
            <a:r>
              <a:rPr lang="en-US" dirty="0" smtClean="0"/>
              <a:t>TODO sync the</a:t>
            </a:r>
            <a:r>
              <a:rPr lang="en-US" baseline="0" dirty="0" smtClean="0"/>
              <a:t> match classes with the slide in methods</a:t>
            </a:r>
          </a:p>
        </p:txBody>
      </p:sp>
      <p:sp>
        <p:nvSpPr>
          <p:cNvPr id="4" name="Slide Number Placeholder 3"/>
          <p:cNvSpPr>
            <a:spLocks noGrp="1"/>
          </p:cNvSpPr>
          <p:nvPr>
            <p:ph type="sldNum" sz="quarter" idx="10"/>
          </p:nvPr>
        </p:nvSpPr>
        <p:spPr/>
        <p:txBody>
          <a:bodyPr/>
          <a:lstStyle/>
          <a:p>
            <a:fld id="{F633C7F3-CC25-4559-930F-3EC03B432F52}" type="slidenum">
              <a:rPr lang="en-US" smtClean="0"/>
              <a:t>21</a:t>
            </a:fld>
            <a:endParaRPr lang="en-US"/>
          </a:p>
        </p:txBody>
      </p:sp>
    </p:spTree>
    <p:extLst>
      <p:ext uri="{BB962C8B-B14F-4D97-AF65-F5344CB8AC3E}">
        <p14:creationId xmlns:p14="http://schemas.microsoft.com/office/powerpoint/2010/main" val="338626107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TODO2</a:t>
            </a:r>
            <a:endParaRPr lang="en-US" dirty="0"/>
          </a:p>
        </p:txBody>
      </p:sp>
      <p:sp>
        <p:nvSpPr>
          <p:cNvPr id="4" name="Slide Number Placeholder 3"/>
          <p:cNvSpPr>
            <a:spLocks noGrp="1"/>
          </p:cNvSpPr>
          <p:nvPr>
            <p:ph type="sldNum" sz="quarter" idx="10"/>
          </p:nvPr>
        </p:nvSpPr>
        <p:spPr/>
        <p:txBody>
          <a:bodyPr/>
          <a:lstStyle/>
          <a:p>
            <a:fld id="{F633C7F3-CC25-4559-930F-3EC03B432F52}" type="slidenum">
              <a:rPr lang="en-US" smtClean="0"/>
              <a:t>23</a:t>
            </a:fld>
            <a:endParaRPr lang="en-US"/>
          </a:p>
        </p:txBody>
      </p:sp>
    </p:spTree>
    <p:extLst>
      <p:ext uri="{BB962C8B-B14F-4D97-AF65-F5344CB8AC3E}">
        <p14:creationId xmlns:p14="http://schemas.microsoft.com/office/powerpoint/2010/main" val="36193923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Title: Use of SNOMED CT Compositional Grammar to Annotate Human Clinical Trials Data Elements</a:t>
            </a:r>
          </a:p>
          <a:p>
            <a:r>
              <a:rPr lang="en-US" sz="1200" i="1" kern="1200" dirty="0">
                <a:solidFill>
                  <a:schemeClr val="tx1"/>
                </a:solidFill>
                <a:effectLst/>
                <a:latin typeface="+mn-lt"/>
                <a:ea typeface="+mn-ea"/>
                <a:cs typeface="+mn-cs"/>
              </a:rPr>
              <a:t>Presenter: Kin Wah Fung, National Library of Medicine, NIH</a:t>
            </a:r>
          </a:p>
          <a:p>
            <a:r>
              <a:rPr lang="en-US" sz="1200" b="1" kern="1200" dirty="0">
                <a:solidFill>
                  <a:schemeClr val="tx1"/>
                </a:solidFill>
                <a:effectLst/>
                <a:latin typeface="+mn-lt"/>
                <a:ea typeface="+mn-ea"/>
                <a:cs typeface="+mn-cs"/>
              </a:rPr>
              <a:t>Audience</a:t>
            </a:r>
          </a:p>
          <a:p>
            <a:r>
              <a:rPr lang="en-US" sz="1200" kern="1200" dirty="0">
                <a:solidFill>
                  <a:schemeClr val="tx1"/>
                </a:solidFill>
                <a:effectLst/>
                <a:latin typeface="+mn-lt"/>
                <a:ea typeface="+mn-ea"/>
                <a:cs typeface="+mn-cs"/>
              </a:rPr>
              <a:t>Clinical researchers, SNOMED CT content authors, SNOMED CT Compositional Grammar users, SNOMED CT users</a:t>
            </a:r>
          </a:p>
          <a:p>
            <a:r>
              <a:rPr lang="en-US" sz="1200" b="1" kern="1200" dirty="0">
                <a:solidFill>
                  <a:schemeClr val="tx1"/>
                </a:solidFill>
                <a:effectLst/>
                <a:latin typeface="+mn-lt"/>
                <a:ea typeface="+mn-ea"/>
                <a:cs typeface="+mn-cs"/>
              </a:rPr>
              <a:t>Objectives</a:t>
            </a:r>
          </a:p>
          <a:p>
            <a:r>
              <a:rPr lang="en-US" sz="1200" kern="1200" dirty="0">
                <a:solidFill>
                  <a:schemeClr val="tx1"/>
                </a:solidFill>
                <a:effectLst/>
                <a:latin typeface="+mn-lt"/>
                <a:ea typeface="+mn-ea"/>
                <a:cs typeface="+mn-cs"/>
              </a:rPr>
              <a:t>Introduce clinical research standardization initiatives defining research Common Data Elements (CDEs). Demonstrate examples of annotation of research data using SNOMED CT terms and SNOMED CT Compositional Grammar. </a:t>
            </a:r>
          </a:p>
          <a:p>
            <a:r>
              <a:rPr lang="en-US" sz="1200" b="1" kern="1200" dirty="0">
                <a:solidFill>
                  <a:schemeClr val="tx1"/>
                </a:solidFill>
                <a:effectLst/>
                <a:latin typeface="+mn-lt"/>
                <a:ea typeface="+mn-ea"/>
                <a:cs typeface="+mn-cs"/>
              </a:rPr>
              <a:t>Abstract</a:t>
            </a:r>
          </a:p>
          <a:p>
            <a:r>
              <a:rPr lang="en-US" sz="1200" kern="1200" dirty="0">
                <a:solidFill>
                  <a:schemeClr val="tx1"/>
                </a:solidFill>
                <a:effectLst/>
                <a:latin typeface="+mn-lt"/>
                <a:ea typeface="+mn-ea"/>
                <a:cs typeface="+mn-cs"/>
              </a:rPr>
              <a:t>SNOMED CT is a clinical terminology that allows data standardization predominantly in the context of routine health care delivery. In light of greater adoption of standards to exchange routine health care data, several analogous efforts are emerging for data collection in human clinical interventional trials or observational studies under the umbrella of research Common Data Elements (CDEs). Examples of CDE initiatives are PhenX toolkit or Patient-Reported Outcomes Measurement Information System (PROMIS). Research data elements are typically out of scope for inclusion in SNOMED CT due to predominantly research use context; however, in some cases, may contain overlapping concepts (clinical researchers use the term data element). An example of a research CDE is: “Form: PhenX female reproductive history; Question: On what date did the 2nd pregnancy end?”) Since 2015, a CDE repository maintained by the National Library of Medicine allows retrieval of CDEs across 12 CDE initiatives. With wider availability of de-identified patient-level clinical trials’ data (via newly emerging trial results platforms, such as Data Share by National Institute of Drug Abuse), organizing research CDEs by annotation with SNOMED CT concepts can improve ability of researchers to discover relevant data to re-use. We present our pilot work on annotation of CDEs using a framework that is inspired by the SNOMED CT compositional grammar.[1] Methods: In a pilot mode, we annotated thee sources of research CDEs: (1) PhenX data elements developed by two institutes at US National Institutes of Health (NIH) with 564 forms and 22705 elements; (2) CRF library published by Elli Lilly with 914 forms and 28310 elements; and (3) a subset of </a:t>
            </a:r>
            <a:r>
              <a:rPr lang="en-US" sz="1200" kern="1200" dirty="0" err="1">
                <a:solidFill>
                  <a:schemeClr val="tx1"/>
                </a:solidFill>
                <a:effectLst/>
                <a:latin typeface="+mn-lt"/>
                <a:ea typeface="+mn-ea"/>
                <a:cs typeface="+mn-cs"/>
              </a:rPr>
              <a:t>REDCap</a:t>
            </a:r>
            <a:r>
              <a:rPr lang="en-US" sz="1200" kern="1200" dirty="0">
                <a:solidFill>
                  <a:schemeClr val="tx1"/>
                </a:solidFill>
                <a:effectLst/>
                <a:latin typeface="+mn-lt"/>
                <a:ea typeface="+mn-ea"/>
                <a:cs typeface="+mn-cs"/>
              </a:rPr>
              <a:t> Consortium library with 10 forms and 879 elements). From an informatics and statistical perceptive, we structured all CDEs by their data type, such as boolean, date, text or number. To evaluate mapping quality, we classified mapping between the CDE and SNOMED CT Expression into classes of exact match, partial match and no match. Preliminary results: As of May 2017, three experts annotated 786 CDEs using SNOMED CT, made several new concept submissions (accepted) and produced draft guidelines for CDE annotation using SNOMED CT. Our poster presentation will present data on match accuracy and strengths and limitations of SNOMED CT compositional grammar identified. Co-authors: Vojtech Huser, Cynthia Burke, Minh-Diep Nguyen</a:t>
            </a:r>
          </a:p>
          <a:p>
            <a:r>
              <a:rPr lang="en-US" sz="1200" b="1" kern="1200" dirty="0">
                <a:solidFill>
                  <a:schemeClr val="tx1"/>
                </a:solidFill>
                <a:effectLst/>
                <a:latin typeface="+mn-lt"/>
                <a:ea typeface="+mn-ea"/>
                <a:cs typeface="+mn-cs"/>
              </a:rPr>
              <a:t>References</a:t>
            </a:r>
          </a:p>
          <a:p>
            <a:pPr lvl="0"/>
            <a:r>
              <a:rPr lang="en-US" sz="1200" kern="1200" dirty="0">
                <a:solidFill>
                  <a:schemeClr val="tx1"/>
                </a:solidFill>
                <a:effectLst/>
                <a:latin typeface="+mn-lt"/>
                <a:ea typeface="+mn-ea"/>
                <a:cs typeface="+mn-cs"/>
              </a:rPr>
              <a:t>CDE Annotation project repository. https://github.com/lhncbc/CDE </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 </a:t>
            </a:r>
          </a:p>
          <a:p>
            <a:r>
              <a:rPr lang="en-US" sz="1200" b="1" kern="1200" dirty="0">
                <a:solidFill>
                  <a:schemeClr val="tx1"/>
                </a:solidFill>
                <a:effectLst/>
                <a:latin typeface="+mn-lt"/>
                <a:ea typeface="+mn-ea"/>
                <a:cs typeface="+mn-cs"/>
              </a:rPr>
              <a:t> </a:t>
            </a:r>
          </a:p>
          <a:p>
            <a:r>
              <a:rPr lang="en-US" sz="1200" b="1" kern="1200" dirty="0">
                <a:solidFill>
                  <a:schemeClr val="tx1"/>
                </a:solidFill>
                <a:effectLst/>
                <a:latin typeface="+mn-lt"/>
                <a:ea typeface="+mn-ea"/>
                <a:cs typeface="+mn-cs"/>
              </a:rPr>
              <a:t>References</a:t>
            </a:r>
          </a:p>
          <a:p>
            <a:r>
              <a:rPr lang="en-US" sz="1200" kern="1200" dirty="0">
                <a:solidFill>
                  <a:schemeClr val="tx1"/>
                </a:solidFill>
                <a:effectLst/>
                <a:latin typeface="+mn-lt"/>
                <a:ea typeface="+mn-ea"/>
                <a:cs typeface="+mn-cs"/>
              </a:rPr>
              <a:t>SNOMED International Event web page </a:t>
            </a:r>
            <a:r>
              <a:rPr lang="en-US" sz="1200" b="1" u="sng" kern="1200" dirty="0">
                <a:solidFill>
                  <a:schemeClr val="tx1"/>
                </a:solidFill>
                <a:effectLst/>
                <a:latin typeface="+mn-lt"/>
                <a:ea typeface="+mn-ea"/>
                <a:cs typeface="+mn-cs"/>
                <a:hlinkClick r:id="rId3"/>
              </a:rPr>
              <a:t>http://www.snomed.org/participate/attend-our-events/snomed-ct-expo</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RESULTS : writing it </a:t>
            </a:r>
            <a:r>
              <a:rPr lang="en-US" sz="1200" kern="1200" dirty="0" err="1">
                <a:solidFill>
                  <a:schemeClr val="tx1"/>
                </a:solidFill>
                <a:effectLst/>
                <a:latin typeface="+mn-lt"/>
                <a:ea typeface="+mn-ea"/>
                <a:cs typeface="+mn-cs"/>
              </a:rPr>
              <a:t>nowdsf</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Please follow these instructions carefully: </a:t>
            </a:r>
          </a:p>
          <a:p>
            <a:pPr lvl="0"/>
            <a:r>
              <a:rPr lang="en-US" sz="1200" u="sng" kern="1200" dirty="0">
                <a:solidFill>
                  <a:schemeClr val="tx1"/>
                </a:solidFill>
                <a:effectLst/>
                <a:latin typeface="+mn-lt"/>
                <a:ea typeface="+mn-ea"/>
                <a:cs typeface="+mn-cs"/>
              </a:rPr>
              <a:t>Limit the abstract, </a:t>
            </a:r>
            <a:r>
              <a:rPr lang="en-US" sz="1200" i="1" u="sng" kern="1200" dirty="0">
                <a:solidFill>
                  <a:schemeClr val="tx1"/>
                </a:solidFill>
                <a:effectLst/>
                <a:latin typeface="+mn-lt"/>
                <a:ea typeface="+mn-ea"/>
                <a:cs typeface="+mn-cs"/>
              </a:rPr>
              <a:t>including references and all the other sections</a:t>
            </a:r>
            <a:r>
              <a:rPr lang="en-US" sz="1200" u="sng" kern="1200" dirty="0">
                <a:solidFill>
                  <a:schemeClr val="tx1"/>
                </a:solidFill>
                <a:effectLst/>
                <a:latin typeface="+mn-lt"/>
                <a:ea typeface="+mn-ea"/>
                <a:cs typeface="+mn-cs"/>
              </a:rPr>
              <a:t> to ONE page</a:t>
            </a:r>
            <a:r>
              <a:rPr lang="en-US" sz="1200" kern="1200" dirty="0">
                <a:solidFill>
                  <a:schemeClr val="tx1"/>
                </a:solidFill>
                <a:effectLst/>
                <a:latin typeface="+mn-lt"/>
                <a:ea typeface="+mn-ea"/>
                <a:cs typeface="+mn-cs"/>
              </a:rPr>
              <a:t>.</a:t>
            </a:r>
          </a:p>
          <a:p>
            <a:pPr lvl="0"/>
            <a:r>
              <a:rPr lang="en-US" sz="1200" kern="1200" dirty="0">
                <a:solidFill>
                  <a:schemeClr val="tx1"/>
                </a:solidFill>
                <a:effectLst/>
                <a:latin typeface="+mn-lt"/>
                <a:ea typeface="+mn-ea"/>
                <a:cs typeface="+mn-cs"/>
              </a:rPr>
              <a:t>Replace the text after “Title:” above with the title of your presentation.</a:t>
            </a:r>
          </a:p>
          <a:p>
            <a:pPr lvl="0"/>
            <a:r>
              <a:rPr lang="en-US" sz="1200" kern="1200" dirty="0">
                <a:solidFill>
                  <a:schemeClr val="tx1"/>
                </a:solidFill>
                <a:effectLst/>
                <a:latin typeface="+mn-lt"/>
                <a:ea typeface="+mn-ea"/>
                <a:cs typeface="+mn-cs"/>
              </a:rPr>
              <a:t>Replace the text after “Presenter:” above with the presenter details.</a:t>
            </a:r>
          </a:p>
          <a:p>
            <a:pPr lvl="0"/>
            <a:r>
              <a:rPr lang="en-US" sz="1200" kern="1200" dirty="0">
                <a:solidFill>
                  <a:schemeClr val="tx1"/>
                </a:solidFill>
                <a:effectLst/>
                <a:latin typeface="+mn-lt"/>
                <a:ea typeface="+mn-ea"/>
                <a:cs typeface="+mn-cs"/>
              </a:rPr>
              <a:t>Replace the text under the heading “Audience” with a short description of group(s) or people who will be most interested in your presentation. Please limit this section to </a:t>
            </a:r>
            <a:r>
              <a:rPr lang="en-US" sz="1200" u="sng" kern="1200" dirty="0">
                <a:solidFill>
                  <a:schemeClr val="tx1"/>
                </a:solidFill>
                <a:effectLst/>
                <a:latin typeface="+mn-lt"/>
                <a:ea typeface="+mn-ea"/>
                <a:cs typeface="+mn-cs"/>
              </a:rPr>
              <a:t>no more than two lines</a:t>
            </a:r>
            <a:r>
              <a:rPr lang="en-US" sz="1200" kern="1200" dirty="0">
                <a:solidFill>
                  <a:schemeClr val="tx1"/>
                </a:solidFill>
                <a:effectLst/>
                <a:latin typeface="+mn-lt"/>
                <a:ea typeface="+mn-ea"/>
                <a:cs typeface="+mn-cs"/>
              </a:rPr>
              <a:t> of text.</a:t>
            </a:r>
          </a:p>
          <a:p>
            <a:pPr lvl="0"/>
            <a:r>
              <a:rPr lang="en-US" sz="1200" kern="1200" dirty="0">
                <a:solidFill>
                  <a:schemeClr val="tx1"/>
                </a:solidFill>
                <a:effectLst/>
                <a:latin typeface="+mn-lt"/>
                <a:ea typeface="+mn-ea"/>
                <a:cs typeface="+mn-cs"/>
              </a:rPr>
              <a:t>Replace the text under the heading “Objectives” with a short description of the learning objectives of your presentation. Please limit this section to </a:t>
            </a:r>
            <a:r>
              <a:rPr lang="en-US" sz="1200" u="sng" kern="1200" dirty="0">
                <a:solidFill>
                  <a:schemeClr val="tx1"/>
                </a:solidFill>
                <a:effectLst/>
                <a:latin typeface="+mn-lt"/>
                <a:ea typeface="+mn-ea"/>
                <a:cs typeface="+mn-cs"/>
              </a:rPr>
              <a:t>no more than three lines</a:t>
            </a:r>
            <a:r>
              <a:rPr lang="en-US" sz="1200" kern="1200" dirty="0">
                <a:solidFill>
                  <a:schemeClr val="tx1"/>
                </a:solidFill>
                <a:effectLst/>
                <a:latin typeface="+mn-lt"/>
                <a:ea typeface="+mn-ea"/>
                <a:cs typeface="+mn-cs"/>
              </a:rPr>
              <a:t> of text.</a:t>
            </a:r>
          </a:p>
          <a:p>
            <a:pPr lvl="0"/>
            <a:r>
              <a:rPr lang="en-US" sz="1200" kern="1200" dirty="0">
                <a:solidFill>
                  <a:schemeClr val="tx1"/>
                </a:solidFill>
                <a:effectLst/>
                <a:latin typeface="+mn-lt"/>
                <a:ea typeface="+mn-ea"/>
                <a:cs typeface="+mn-cs"/>
              </a:rPr>
              <a:t>Replace this text, under the heading “Abstract”, with the text of the abstract of your presentation.</a:t>
            </a:r>
          </a:p>
          <a:p>
            <a:pPr lvl="0"/>
            <a:r>
              <a:rPr lang="en-US" sz="1200" kern="1200" dirty="0">
                <a:solidFill>
                  <a:schemeClr val="tx1"/>
                </a:solidFill>
                <a:effectLst/>
                <a:latin typeface="+mn-lt"/>
                <a:ea typeface="+mn-ea"/>
                <a:cs typeface="+mn-cs"/>
              </a:rPr>
              <a:t>Either</a:t>
            </a:r>
          </a:p>
          <a:p>
            <a:pPr lvl="1"/>
            <a:r>
              <a:rPr lang="en-US" sz="1200" kern="1200" dirty="0">
                <a:solidFill>
                  <a:schemeClr val="tx1"/>
                </a:solidFill>
                <a:effectLst/>
                <a:latin typeface="+mn-lt"/>
                <a:ea typeface="+mn-ea"/>
                <a:cs typeface="+mn-cs"/>
              </a:rPr>
              <a:t>Replace the example reference under the “References” heading below with your references; or</a:t>
            </a:r>
          </a:p>
          <a:p>
            <a:pPr lvl="1"/>
            <a:r>
              <a:rPr lang="en-US" sz="1200" kern="1200" dirty="0">
                <a:solidFill>
                  <a:schemeClr val="tx1"/>
                </a:solidFill>
                <a:effectLst/>
                <a:latin typeface="+mn-lt"/>
                <a:ea typeface="+mn-ea"/>
                <a:cs typeface="+mn-cs"/>
              </a:rPr>
              <a:t>Delete the “References” heading and the text below it if no references are required.</a:t>
            </a:r>
          </a:p>
          <a:p>
            <a:pPr lvl="0"/>
            <a:r>
              <a:rPr lang="en-US" sz="1200" kern="1200" dirty="0">
                <a:solidFill>
                  <a:schemeClr val="tx1"/>
                </a:solidFill>
                <a:effectLst/>
                <a:latin typeface="+mn-lt"/>
                <a:ea typeface="+mn-ea"/>
                <a:cs typeface="+mn-cs"/>
              </a:rPr>
              <a:t>Do not change page or paragraph formatting.</a:t>
            </a:r>
          </a:p>
          <a:p>
            <a:pPr lvl="0"/>
            <a:r>
              <a:rPr lang="en-US" sz="1200" kern="1200" dirty="0">
                <a:solidFill>
                  <a:schemeClr val="tx1"/>
                </a:solidFill>
                <a:effectLst/>
                <a:latin typeface="+mn-lt"/>
                <a:ea typeface="+mn-ea"/>
                <a:cs typeface="+mn-cs"/>
              </a:rPr>
              <a:t>Do not change the heading text and do not add any additional subheadings.</a:t>
            </a:r>
          </a:p>
          <a:p>
            <a:pPr lvl="0"/>
            <a:r>
              <a:rPr lang="en-US" sz="1200" kern="1200" dirty="0">
                <a:solidFill>
                  <a:schemeClr val="tx1"/>
                </a:solidFill>
                <a:effectLst/>
                <a:latin typeface="+mn-lt"/>
                <a:ea typeface="+mn-ea"/>
                <a:cs typeface="+mn-cs"/>
              </a:rPr>
              <a:t>Do not any add or change or apply any styles other than those used in this document.</a:t>
            </a:r>
          </a:p>
          <a:p>
            <a:pPr lvl="0"/>
            <a:r>
              <a:rPr lang="en-US" sz="1200" kern="1200" dirty="0">
                <a:solidFill>
                  <a:schemeClr val="tx1"/>
                </a:solidFill>
                <a:effectLst/>
                <a:latin typeface="+mn-lt"/>
                <a:ea typeface="+mn-ea"/>
                <a:cs typeface="+mn-cs"/>
              </a:rPr>
              <a:t>Do change font size, color, or other characteristics except as follows:</a:t>
            </a:r>
          </a:p>
          <a:p>
            <a:pPr lvl="1"/>
            <a:r>
              <a:rPr lang="en-US" sz="1200" kern="1200" dirty="0">
                <a:solidFill>
                  <a:schemeClr val="tx1"/>
                </a:solidFill>
                <a:effectLst/>
                <a:latin typeface="+mn-lt"/>
                <a:ea typeface="+mn-ea"/>
                <a:cs typeface="+mn-cs"/>
              </a:rPr>
              <a:t>Use italics or underline for emphasis, if required.</a:t>
            </a:r>
          </a:p>
          <a:p>
            <a:pPr lvl="1"/>
            <a:r>
              <a:rPr lang="en-US" sz="1200" kern="1200" dirty="0">
                <a:solidFill>
                  <a:schemeClr val="tx1"/>
                </a:solidFill>
                <a:effectLst/>
                <a:latin typeface="+mn-lt"/>
                <a:ea typeface="+mn-ea"/>
                <a:cs typeface="+mn-cs"/>
              </a:rPr>
              <a:t>Do not use bold text.</a:t>
            </a:r>
          </a:p>
          <a:p>
            <a:pPr lvl="0"/>
            <a:r>
              <a:rPr lang="en-US" sz="1200" kern="1200" dirty="0">
                <a:solidFill>
                  <a:schemeClr val="tx1"/>
                </a:solidFill>
                <a:effectLst/>
                <a:latin typeface="+mn-lt"/>
                <a:ea typeface="+mn-ea"/>
                <a:cs typeface="+mn-cs"/>
              </a:rPr>
              <a:t>Do not include any graphics or tables in your abstract.</a:t>
            </a:r>
          </a:p>
          <a:p>
            <a:pPr lvl="0"/>
            <a:r>
              <a:rPr lang="en-US" sz="1200" kern="1200" dirty="0">
                <a:solidFill>
                  <a:schemeClr val="tx1"/>
                </a:solidFill>
                <a:effectLst/>
                <a:latin typeface="+mn-lt"/>
                <a:ea typeface="+mn-ea"/>
                <a:cs typeface="+mn-cs"/>
              </a:rPr>
              <a:t>Hyperlinks may be used, </a:t>
            </a:r>
            <a:r>
              <a:rPr lang="en-US" sz="1200" u="sng" kern="1200" dirty="0">
                <a:solidFill>
                  <a:schemeClr val="tx1"/>
                </a:solidFill>
                <a:effectLst/>
                <a:latin typeface="+mn-lt"/>
                <a:ea typeface="+mn-ea"/>
                <a:cs typeface="+mn-cs"/>
              </a:rPr>
              <a:t>but only in the references section</a:t>
            </a:r>
            <a:r>
              <a:rPr lang="en-US" sz="1200" kern="1200" dirty="0">
                <a:solidFill>
                  <a:schemeClr val="tx1"/>
                </a:solidFill>
                <a:effectLst/>
                <a:latin typeface="+mn-lt"/>
                <a:ea typeface="+mn-ea"/>
                <a:cs typeface="+mn-cs"/>
              </a:rPr>
              <a:t> and with the link showing in plain text.</a:t>
            </a:r>
          </a:p>
          <a:p>
            <a:pPr lvl="0"/>
            <a:r>
              <a:rPr lang="en-US" sz="1200" kern="1200" dirty="0">
                <a:solidFill>
                  <a:schemeClr val="tx1"/>
                </a:solidFill>
                <a:effectLst/>
                <a:latin typeface="+mn-lt"/>
                <a:ea typeface="+mn-ea"/>
                <a:cs typeface="+mn-cs"/>
              </a:rPr>
              <a:t>All references to SNOMED Clinical Terms should refer to “SNOMED Clinical Terms” or “SNOMED CT”. DO NOT use other forms like: “SNOMED-CT” (avoid the hyphen), “SCT” (not a valid abbreviation).</a:t>
            </a:r>
          </a:p>
          <a:p>
            <a:pPr lvl="0"/>
            <a:r>
              <a:rPr lang="en-US" sz="1200" kern="1200" dirty="0">
                <a:solidFill>
                  <a:schemeClr val="tx1"/>
                </a:solidFill>
                <a:effectLst/>
                <a:latin typeface="+mn-lt"/>
                <a:ea typeface="+mn-ea"/>
                <a:cs typeface="+mn-cs"/>
              </a:rPr>
              <a:t>When you have completed your proposal, to submit it please do the following:</a:t>
            </a:r>
          </a:p>
          <a:p>
            <a:pPr lvl="1"/>
            <a:r>
              <a:rPr lang="en-US" sz="1200" kern="1200" dirty="0">
                <a:solidFill>
                  <a:schemeClr val="tx1"/>
                </a:solidFill>
                <a:effectLst/>
                <a:latin typeface="+mn-lt"/>
                <a:ea typeface="+mn-ea"/>
                <a:cs typeface="+mn-cs"/>
              </a:rPr>
              <a:t>Complete this short online form: </a:t>
            </a:r>
            <a:r>
              <a:rPr lang="en-US" sz="1200" b="1" u="sng" kern="1200" dirty="0">
                <a:solidFill>
                  <a:schemeClr val="tx1"/>
                </a:solidFill>
                <a:effectLst/>
                <a:latin typeface="+mn-lt"/>
                <a:ea typeface="+mn-ea"/>
                <a:cs typeface="+mn-cs"/>
                <a:hlinkClick r:id="rId4"/>
              </a:rPr>
              <a:t>https://goo.gl/forms/rVNqMCb6WsZkgNzl1</a:t>
            </a:r>
            <a:r>
              <a:rPr lang="en-US" sz="1200" kern="1200" dirty="0">
                <a:solidFill>
                  <a:schemeClr val="tx1"/>
                </a:solidFill>
                <a:effectLst/>
                <a:latin typeface="+mn-lt"/>
                <a:ea typeface="+mn-ea"/>
                <a:cs typeface="+mn-cs"/>
              </a:rPr>
              <a:t> </a:t>
            </a:r>
          </a:p>
          <a:p>
            <a:pPr lvl="1"/>
            <a:r>
              <a:rPr lang="en-US" sz="1200" kern="1200" dirty="0">
                <a:solidFill>
                  <a:schemeClr val="tx1"/>
                </a:solidFill>
                <a:effectLst/>
                <a:latin typeface="+mn-lt"/>
                <a:ea typeface="+mn-ea"/>
                <a:cs typeface="+mn-cs"/>
              </a:rPr>
              <a:t>Send your completed abstract document via email to: </a:t>
            </a:r>
            <a:r>
              <a:rPr lang="en-US" sz="1200" b="1" u="sng" kern="1200" dirty="0">
                <a:solidFill>
                  <a:schemeClr val="tx1"/>
                </a:solidFill>
                <a:effectLst/>
                <a:latin typeface="+mn-lt"/>
                <a:ea typeface="+mn-ea"/>
                <a:cs typeface="+mn-cs"/>
                <a:hlinkClick r:id="rId5"/>
              </a:rPr>
              <a:t>snomedctexpo@snomed.org</a:t>
            </a:r>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Thank you.</a:t>
            </a:r>
          </a:p>
          <a:p>
            <a:r>
              <a:rPr lang="en-US" sz="1200" kern="1200" dirty="0">
                <a:solidFill>
                  <a:schemeClr val="tx1"/>
                </a:solidFill>
                <a:effectLst/>
                <a:latin typeface="+mn-lt"/>
                <a:ea typeface="+mn-ea"/>
                <a:cs typeface="+mn-cs"/>
              </a:rPr>
              <a:t> </a:t>
            </a:r>
          </a:p>
          <a:p>
            <a:endParaRPr lang="en-US" dirty="0"/>
          </a:p>
        </p:txBody>
      </p:sp>
      <p:sp>
        <p:nvSpPr>
          <p:cNvPr id="4" name="Slide Number Placeholder 3"/>
          <p:cNvSpPr>
            <a:spLocks noGrp="1"/>
          </p:cNvSpPr>
          <p:nvPr>
            <p:ph type="sldNum" sz="quarter" idx="10"/>
          </p:nvPr>
        </p:nvSpPr>
        <p:spPr/>
        <p:txBody>
          <a:bodyPr/>
          <a:lstStyle/>
          <a:p>
            <a:fld id="{F633C7F3-CC25-4559-930F-3EC03B432F52}" type="slidenum">
              <a:rPr lang="en-US" smtClean="0"/>
              <a:t>2</a:t>
            </a:fld>
            <a:endParaRPr lang="en-US"/>
          </a:p>
        </p:txBody>
      </p:sp>
    </p:spTree>
    <p:extLst>
      <p:ext uri="{BB962C8B-B14F-4D97-AF65-F5344CB8AC3E}">
        <p14:creationId xmlns:p14="http://schemas.microsoft.com/office/powerpoint/2010/main" val="30816525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Webiste</a:t>
            </a:r>
            <a:r>
              <a:rPr lang="en-US" baseline="0" dirty="0"/>
              <a:t> shown</a:t>
            </a:r>
          </a:p>
          <a:p>
            <a:r>
              <a:rPr lang="en-US" baseline="0" dirty="0"/>
              <a:t>PhenX was established in September 2007</a:t>
            </a:r>
          </a:p>
          <a:p>
            <a:r>
              <a:rPr lang="en-US" baseline="0" dirty="0"/>
              <a:t>It contains over 20k data elements and also provides groups of related CDE (called PhenX protocols) (over 900 of those)</a:t>
            </a:r>
          </a:p>
          <a:p>
            <a:r>
              <a:rPr lang="en-US" baseline="0" dirty="0"/>
              <a:t>It started as an initiative driven by researchers doing genomic studies but later expanded into other domains of medicine</a:t>
            </a:r>
          </a:p>
          <a:p>
            <a:endParaRPr lang="en-US" baseline="0" dirty="0"/>
          </a:p>
          <a:p>
            <a:r>
              <a:rPr lang="en-US" baseline="0" dirty="0"/>
              <a:t>What is show is once data element (Arm Span) with a definition and link the protocol (or form) where this data element is collected.</a:t>
            </a:r>
            <a:endParaRPr lang="en-US" dirty="0"/>
          </a:p>
        </p:txBody>
      </p:sp>
      <p:sp>
        <p:nvSpPr>
          <p:cNvPr id="4" name="Slide Number Placeholder 3"/>
          <p:cNvSpPr>
            <a:spLocks noGrp="1"/>
          </p:cNvSpPr>
          <p:nvPr>
            <p:ph type="sldNum" sz="quarter" idx="10"/>
          </p:nvPr>
        </p:nvSpPr>
        <p:spPr/>
        <p:txBody>
          <a:bodyPr/>
          <a:lstStyle/>
          <a:p>
            <a:fld id="{F633C7F3-CC25-4559-930F-3EC03B432F52}" type="slidenum">
              <a:rPr lang="en-US" smtClean="0"/>
              <a:t>4</a:t>
            </a:fld>
            <a:endParaRPr lang="en-US"/>
          </a:p>
        </p:txBody>
      </p:sp>
    </p:spTree>
    <p:extLst>
      <p:ext uri="{BB962C8B-B14F-4D97-AF65-F5344CB8AC3E}">
        <p14:creationId xmlns:p14="http://schemas.microsoft.com/office/powerpoint/2010/main" val="29696962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e.g. epilepsy history form  (form level example)</a:t>
            </a:r>
          </a:p>
        </p:txBody>
      </p:sp>
      <p:sp>
        <p:nvSpPr>
          <p:cNvPr id="4" name="Slide Number Placeholder 3"/>
          <p:cNvSpPr>
            <a:spLocks noGrp="1"/>
          </p:cNvSpPr>
          <p:nvPr>
            <p:ph type="sldNum" sz="quarter" idx="10"/>
          </p:nvPr>
        </p:nvSpPr>
        <p:spPr/>
        <p:txBody>
          <a:bodyPr/>
          <a:lstStyle/>
          <a:p>
            <a:fld id="{F633C7F3-CC25-4559-930F-3EC03B432F52}" type="slidenum">
              <a:rPr lang="en-US" smtClean="0"/>
              <a:t>6</a:t>
            </a:fld>
            <a:endParaRPr lang="en-US"/>
          </a:p>
        </p:txBody>
      </p:sp>
    </p:spTree>
    <p:extLst>
      <p:ext uri="{BB962C8B-B14F-4D97-AF65-F5344CB8AC3E}">
        <p14:creationId xmlns:p14="http://schemas.microsoft.com/office/powerpoint/2010/main" val="34355691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form is shown</a:t>
            </a:r>
          </a:p>
          <a:p>
            <a:r>
              <a:rPr lang="en-US" dirty="0"/>
              <a:t>Green</a:t>
            </a:r>
            <a:r>
              <a:rPr lang="en-US" baseline="0" dirty="0"/>
              <a:t> and blue columns are the most important (green question and blue – choices (if applicable</a:t>
            </a:r>
            <a:r>
              <a:rPr lang="en-US" baseline="0" dirty="0" smtClean="0"/>
              <a:t>)</a:t>
            </a:r>
          </a:p>
          <a:p>
            <a:endParaRPr lang="en-US" baseline="0" dirty="0" smtClean="0"/>
          </a:p>
          <a:p>
            <a:r>
              <a:rPr lang="en-US" baseline="0" dirty="0" smtClean="0"/>
              <a:t>To </a:t>
            </a:r>
            <a:r>
              <a:rPr lang="en-US" baseline="0" dirty="0" err="1" smtClean="0"/>
              <a:t>semanticly</a:t>
            </a:r>
            <a:r>
              <a:rPr lang="en-US" baseline="0" dirty="0" smtClean="0"/>
              <a:t> fully understand a given question (CDE), you need to take context into account (what is the form it is on, and what is the section)</a:t>
            </a:r>
            <a:endParaRPr lang="en-US" dirty="0"/>
          </a:p>
        </p:txBody>
      </p:sp>
      <p:sp>
        <p:nvSpPr>
          <p:cNvPr id="4" name="Slide Number Placeholder 3"/>
          <p:cNvSpPr>
            <a:spLocks noGrp="1"/>
          </p:cNvSpPr>
          <p:nvPr>
            <p:ph type="sldNum" sz="quarter" idx="10"/>
          </p:nvPr>
        </p:nvSpPr>
        <p:spPr/>
        <p:txBody>
          <a:bodyPr/>
          <a:lstStyle/>
          <a:p>
            <a:fld id="{F633C7F3-CC25-4559-930F-3EC03B432F52}" type="slidenum">
              <a:rPr lang="en-US" smtClean="0"/>
              <a:t>8</a:t>
            </a:fld>
            <a:endParaRPr lang="en-US"/>
          </a:p>
        </p:txBody>
      </p:sp>
    </p:spTree>
    <p:extLst>
      <p:ext uri="{BB962C8B-B14F-4D97-AF65-F5344CB8AC3E}">
        <p14:creationId xmlns:p14="http://schemas.microsoft.com/office/powerpoint/2010/main" val="13473571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librarians</a:t>
            </a:r>
            <a:endParaRPr lang="en-US" dirty="0"/>
          </a:p>
        </p:txBody>
      </p:sp>
      <p:sp>
        <p:nvSpPr>
          <p:cNvPr id="4" name="Slide Number Placeholder 3"/>
          <p:cNvSpPr>
            <a:spLocks noGrp="1"/>
          </p:cNvSpPr>
          <p:nvPr>
            <p:ph type="sldNum" sz="quarter" idx="10"/>
          </p:nvPr>
        </p:nvSpPr>
        <p:spPr/>
        <p:txBody>
          <a:bodyPr/>
          <a:lstStyle/>
          <a:p>
            <a:fld id="{F633C7F3-CC25-4559-930F-3EC03B432F52}" type="slidenum">
              <a:rPr lang="en-US" smtClean="0"/>
              <a:t>9</a:t>
            </a:fld>
            <a:endParaRPr lang="en-US"/>
          </a:p>
        </p:txBody>
      </p:sp>
    </p:spTree>
    <p:extLst>
      <p:ext uri="{BB962C8B-B14F-4D97-AF65-F5344CB8AC3E}">
        <p14:creationId xmlns:p14="http://schemas.microsoft.com/office/powerpoint/2010/main" val="26088833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Gathering terms for SNOMED CT expression – three right columns with SNOMED terms</a:t>
            </a:r>
          </a:p>
        </p:txBody>
      </p:sp>
      <p:sp>
        <p:nvSpPr>
          <p:cNvPr id="4" name="Slide Number Placeholder 3"/>
          <p:cNvSpPr>
            <a:spLocks noGrp="1"/>
          </p:cNvSpPr>
          <p:nvPr>
            <p:ph type="sldNum" sz="quarter" idx="10"/>
          </p:nvPr>
        </p:nvSpPr>
        <p:spPr/>
        <p:txBody>
          <a:bodyPr/>
          <a:lstStyle/>
          <a:p>
            <a:fld id="{F633C7F3-CC25-4559-930F-3EC03B432F52}" type="slidenum">
              <a:rPr lang="en-US" smtClean="0"/>
              <a:t>11</a:t>
            </a:fld>
            <a:endParaRPr lang="en-US"/>
          </a:p>
        </p:txBody>
      </p:sp>
    </p:spTree>
    <p:extLst>
      <p:ext uri="{BB962C8B-B14F-4D97-AF65-F5344CB8AC3E}">
        <p14:creationId xmlns:p14="http://schemas.microsoft.com/office/powerpoint/2010/main" val="10303618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633C7F3-CC25-4559-930F-3EC03B432F52}" type="slidenum">
              <a:rPr lang="en-US" smtClean="0"/>
              <a:t>14</a:t>
            </a:fld>
            <a:endParaRPr lang="en-US"/>
          </a:p>
        </p:txBody>
      </p:sp>
    </p:spTree>
    <p:extLst>
      <p:ext uri="{BB962C8B-B14F-4D97-AF65-F5344CB8AC3E}">
        <p14:creationId xmlns:p14="http://schemas.microsoft.com/office/powerpoint/2010/main" val="20545349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Last</a:t>
            </a:r>
            <a:r>
              <a:rPr lang="en-US" baseline="0" dirty="0" smtClean="0"/>
              <a:t> two examples </a:t>
            </a:r>
            <a:r>
              <a:rPr lang="en-US" baseline="0" dirty="0" err="1" smtClean="0"/>
              <a:t>demostrare</a:t>
            </a:r>
            <a:r>
              <a:rPr lang="en-US" baseline="0" dirty="0" smtClean="0"/>
              <a:t> our “out of scope” category</a:t>
            </a:r>
          </a:p>
          <a:p>
            <a:endParaRPr lang="en-US" dirty="0"/>
          </a:p>
        </p:txBody>
      </p:sp>
      <p:sp>
        <p:nvSpPr>
          <p:cNvPr id="4" name="Slide Number Placeholder 3"/>
          <p:cNvSpPr>
            <a:spLocks noGrp="1"/>
          </p:cNvSpPr>
          <p:nvPr>
            <p:ph type="sldNum" sz="quarter" idx="10"/>
          </p:nvPr>
        </p:nvSpPr>
        <p:spPr/>
        <p:txBody>
          <a:bodyPr/>
          <a:lstStyle/>
          <a:p>
            <a:fld id="{F633C7F3-CC25-4559-930F-3EC03B432F52}" type="slidenum">
              <a:rPr lang="en-US" smtClean="0"/>
              <a:t>15</a:t>
            </a:fld>
            <a:endParaRPr lang="en-US"/>
          </a:p>
        </p:txBody>
      </p:sp>
    </p:spTree>
    <p:extLst>
      <p:ext uri="{BB962C8B-B14F-4D97-AF65-F5344CB8AC3E}">
        <p14:creationId xmlns:p14="http://schemas.microsoft.com/office/powerpoint/2010/main" val="35048106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2297FDE-D8F9-4D78-B70C-6F55B07B59D9}" type="datetimeFigureOut">
              <a:rPr lang="en-US" smtClean="0"/>
              <a:t>10/10/2017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57F36F-914F-4B6E-A4E7-D56C072F9419}" type="slidenum">
              <a:rPr lang="en-US" smtClean="0"/>
              <a:t>‹#›</a:t>
            </a:fld>
            <a:endParaRPr lang="en-US"/>
          </a:p>
        </p:txBody>
      </p:sp>
    </p:spTree>
    <p:extLst>
      <p:ext uri="{BB962C8B-B14F-4D97-AF65-F5344CB8AC3E}">
        <p14:creationId xmlns:p14="http://schemas.microsoft.com/office/powerpoint/2010/main" val="9217716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2297FDE-D8F9-4D78-B70C-6F55B07B59D9}" type="datetimeFigureOut">
              <a:rPr lang="en-US" smtClean="0"/>
              <a:t>10/10/2017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57F36F-914F-4B6E-A4E7-D56C072F9419}" type="slidenum">
              <a:rPr lang="en-US" smtClean="0"/>
              <a:t>‹#›</a:t>
            </a:fld>
            <a:endParaRPr lang="en-US"/>
          </a:p>
        </p:txBody>
      </p:sp>
    </p:spTree>
    <p:extLst>
      <p:ext uri="{BB962C8B-B14F-4D97-AF65-F5344CB8AC3E}">
        <p14:creationId xmlns:p14="http://schemas.microsoft.com/office/powerpoint/2010/main" val="39671773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2297FDE-D8F9-4D78-B70C-6F55B07B59D9}" type="datetimeFigureOut">
              <a:rPr lang="en-US" smtClean="0"/>
              <a:t>10/10/2017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57F36F-914F-4B6E-A4E7-D56C072F9419}" type="slidenum">
              <a:rPr lang="en-US" smtClean="0"/>
              <a:t>‹#›</a:t>
            </a:fld>
            <a:endParaRPr lang="en-US"/>
          </a:p>
        </p:txBody>
      </p:sp>
    </p:spTree>
    <p:extLst>
      <p:ext uri="{BB962C8B-B14F-4D97-AF65-F5344CB8AC3E}">
        <p14:creationId xmlns:p14="http://schemas.microsoft.com/office/powerpoint/2010/main" val="20685304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2297FDE-D8F9-4D78-B70C-6F55B07B59D9}" type="datetimeFigureOut">
              <a:rPr lang="en-US" smtClean="0"/>
              <a:t>10/10/2017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57F36F-914F-4B6E-A4E7-D56C072F9419}" type="slidenum">
              <a:rPr lang="en-US" smtClean="0"/>
              <a:t>‹#›</a:t>
            </a:fld>
            <a:endParaRPr lang="en-US"/>
          </a:p>
        </p:txBody>
      </p:sp>
    </p:spTree>
    <p:extLst>
      <p:ext uri="{BB962C8B-B14F-4D97-AF65-F5344CB8AC3E}">
        <p14:creationId xmlns:p14="http://schemas.microsoft.com/office/powerpoint/2010/main" val="39840123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2297FDE-D8F9-4D78-B70C-6F55B07B59D9}" type="datetimeFigureOut">
              <a:rPr lang="en-US" smtClean="0"/>
              <a:t>10/10/2017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57F36F-914F-4B6E-A4E7-D56C072F9419}" type="slidenum">
              <a:rPr lang="en-US" smtClean="0"/>
              <a:t>‹#›</a:t>
            </a:fld>
            <a:endParaRPr lang="en-US"/>
          </a:p>
        </p:txBody>
      </p:sp>
    </p:spTree>
    <p:extLst>
      <p:ext uri="{BB962C8B-B14F-4D97-AF65-F5344CB8AC3E}">
        <p14:creationId xmlns:p14="http://schemas.microsoft.com/office/powerpoint/2010/main" val="11674420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2297FDE-D8F9-4D78-B70C-6F55B07B59D9}" type="datetimeFigureOut">
              <a:rPr lang="en-US" smtClean="0"/>
              <a:t>10/10/2017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57F36F-914F-4B6E-A4E7-D56C072F9419}" type="slidenum">
              <a:rPr lang="en-US" smtClean="0"/>
              <a:t>‹#›</a:t>
            </a:fld>
            <a:endParaRPr lang="en-US"/>
          </a:p>
        </p:txBody>
      </p:sp>
    </p:spTree>
    <p:extLst>
      <p:ext uri="{BB962C8B-B14F-4D97-AF65-F5344CB8AC3E}">
        <p14:creationId xmlns:p14="http://schemas.microsoft.com/office/powerpoint/2010/main" val="3206057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2297FDE-D8F9-4D78-B70C-6F55B07B59D9}" type="datetimeFigureOut">
              <a:rPr lang="en-US" smtClean="0"/>
              <a:t>10/10/2017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257F36F-914F-4B6E-A4E7-D56C072F9419}" type="slidenum">
              <a:rPr lang="en-US" smtClean="0"/>
              <a:t>‹#›</a:t>
            </a:fld>
            <a:endParaRPr lang="en-US"/>
          </a:p>
        </p:txBody>
      </p:sp>
    </p:spTree>
    <p:extLst>
      <p:ext uri="{BB962C8B-B14F-4D97-AF65-F5344CB8AC3E}">
        <p14:creationId xmlns:p14="http://schemas.microsoft.com/office/powerpoint/2010/main" val="2870866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2297FDE-D8F9-4D78-B70C-6F55B07B59D9}" type="datetimeFigureOut">
              <a:rPr lang="en-US" smtClean="0"/>
              <a:t>10/10/2017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257F36F-914F-4B6E-A4E7-D56C072F9419}" type="slidenum">
              <a:rPr lang="en-US" smtClean="0"/>
              <a:t>‹#›</a:t>
            </a:fld>
            <a:endParaRPr lang="en-US"/>
          </a:p>
        </p:txBody>
      </p:sp>
    </p:spTree>
    <p:extLst>
      <p:ext uri="{BB962C8B-B14F-4D97-AF65-F5344CB8AC3E}">
        <p14:creationId xmlns:p14="http://schemas.microsoft.com/office/powerpoint/2010/main" val="4218344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2297FDE-D8F9-4D78-B70C-6F55B07B59D9}" type="datetimeFigureOut">
              <a:rPr lang="en-US" smtClean="0"/>
              <a:t>10/10/2017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257F36F-914F-4B6E-A4E7-D56C072F9419}" type="slidenum">
              <a:rPr lang="en-US" smtClean="0"/>
              <a:t>‹#›</a:t>
            </a:fld>
            <a:endParaRPr lang="en-US"/>
          </a:p>
        </p:txBody>
      </p:sp>
    </p:spTree>
    <p:extLst>
      <p:ext uri="{BB962C8B-B14F-4D97-AF65-F5344CB8AC3E}">
        <p14:creationId xmlns:p14="http://schemas.microsoft.com/office/powerpoint/2010/main" val="11375335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2297FDE-D8F9-4D78-B70C-6F55B07B59D9}" type="datetimeFigureOut">
              <a:rPr lang="en-US" smtClean="0"/>
              <a:t>10/10/2017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57F36F-914F-4B6E-A4E7-D56C072F9419}" type="slidenum">
              <a:rPr lang="en-US" smtClean="0"/>
              <a:t>‹#›</a:t>
            </a:fld>
            <a:endParaRPr lang="en-US"/>
          </a:p>
        </p:txBody>
      </p:sp>
    </p:spTree>
    <p:extLst>
      <p:ext uri="{BB962C8B-B14F-4D97-AF65-F5344CB8AC3E}">
        <p14:creationId xmlns:p14="http://schemas.microsoft.com/office/powerpoint/2010/main" val="1130818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2297FDE-D8F9-4D78-B70C-6F55B07B59D9}" type="datetimeFigureOut">
              <a:rPr lang="en-US" smtClean="0"/>
              <a:t>10/10/2017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57F36F-914F-4B6E-A4E7-D56C072F9419}" type="slidenum">
              <a:rPr lang="en-US" smtClean="0"/>
              <a:t>‹#›</a:t>
            </a:fld>
            <a:endParaRPr lang="en-US"/>
          </a:p>
        </p:txBody>
      </p:sp>
    </p:spTree>
    <p:extLst>
      <p:ext uri="{BB962C8B-B14F-4D97-AF65-F5344CB8AC3E}">
        <p14:creationId xmlns:p14="http://schemas.microsoft.com/office/powerpoint/2010/main" val="24917995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2297FDE-D8F9-4D78-B70C-6F55B07B59D9}" type="datetimeFigureOut">
              <a:rPr lang="en-US" smtClean="0"/>
              <a:t>10/10/2017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57F36F-914F-4B6E-A4E7-D56C072F9419}" type="slidenum">
              <a:rPr lang="en-US" smtClean="0"/>
              <a:t>‹#›</a:t>
            </a:fld>
            <a:endParaRPr lang="en-US"/>
          </a:p>
        </p:txBody>
      </p:sp>
    </p:spTree>
    <p:extLst>
      <p:ext uri="{BB962C8B-B14F-4D97-AF65-F5344CB8AC3E}">
        <p14:creationId xmlns:p14="http://schemas.microsoft.com/office/powerpoint/2010/main" val="18342583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github.com/lhncbc/CDE/tree/master/annotation"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confluence.ihtsdotools.org/display/DOCSTART/7.+SNOMED+CT+Expressions"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github.com/ldthomas/apg-js2"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hyperlink" Target="https://confluence.ihtsdotools.org/questions" TargetMode="Externa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github.com/lhncbc/CDE" TargetMode="External"/><Relationship Id="rId2" Type="http://schemas.openxmlformats.org/officeDocument/2006/relationships/hyperlink" Target="mailto:vojtech.huser@nih.gov"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hyperlink" Target="https://medical-data-models.org/" TargetMode="External"/><Relationship Id="rId7" Type="http://schemas.openxmlformats.org/officeDocument/2006/relationships/image" Target="../media/image5.png"/><Relationship Id="rId2" Type="http://schemas.openxmlformats.org/officeDocument/2006/relationships/hyperlink" Target="https://cde.nlm.nih.gov/" TargetMode="External"/><Relationship Id="rId1" Type="http://schemas.openxmlformats.org/officeDocument/2006/relationships/slideLayout" Target="../slideLayouts/slideLayout2.xml"/><Relationship Id="rId6" Type="http://schemas.openxmlformats.org/officeDocument/2006/relationships/image" Target="../media/image4.jpeg"/><Relationship Id="rId5" Type="http://schemas.openxmlformats.org/officeDocument/2006/relationships/image" Target="../media/image3.jpe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588963"/>
            <a:ext cx="9144000" cy="2387600"/>
          </a:xfrm>
        </p:spPr>
        <p:txBody>
          <a:bodyPr>
            <a:normAutofit/>
          </a:bodyPr>
          <a:lstStyle/>
          <a:p>
            <a:r>
              <a:rPr lang="en-US" sz="4800" dirty="0">
                <a:solidFill>
                  <a:srgbClr val="002060"/>
                </a:solidFill>
              </a:rPr>
              <a:t>Use of SNOMED CT Compositional Grammar to Annotate Human Clinical Trials Data Elements</a:t>
            </a:r>
          </a:p>
        </p:txBody>
      </p:sp>
      <p:sp>
        <p:nvSpPr>
          <p:cNvPr id="3" name="Subtitle 2"/>
          <p:cNvSpPr>
            <a:spLocks noGrp="1"/>
          </p:cNvSpPr>
          <p:nvPr>
            <p:ph type="subTitle" idx="1"/>
          </p:nvPr>
        </p:nvSpPr>
        <p:spPr>
          <a:xfrm>
            <a:off x="1524000" y="3602038"/>
            <a:ext cx="9144000" cy="2392362"/>
          </a:xfrm>
        </p:spPr>
        <p:txBody>
          <a:bodyPr>
            <a:normAutofit fontScale="92500" lnSpcReduction="20000"/>
          </a:bodyPr>
          <a:lstStyle/>
          <a:p>
            <a:r>
              <a:rPr lang="en-US" sz="3800" dirty="0"/>
              <a:t>Kin Wah Fung, Vojtech Huser, Cynthia Burke, Minh-Diep Nguyen, Liz Amos</a:t>
            </a:r>
          </a:p>
          <a:p>
            <a:endParaRPr lang="en-US" dirty="0"/>
          </a:p>
          <a:p>
            <a:r>
              <a:rPr lang="en-US" dirty="0"/>
              <a:t>National Library of Medicine</a:t>
            </a:r>
          </a:p>
          <a:p>
            <a:r>
              <a:rPr lang="en-US" dirty="0"/>
              <a:t>National Institutes of Health</a:t>
            </a:r>
          </a:p>
          <a:p>
            <a:r>
              <a:rPr lang="en-US" dirty="0"/>
              <a:t>Bethesda, MD, USA </a:t>
            </a:r>
          </a:p>
        </p:txBody>
      </p:sp>
    </p:spTree>
    <p:extLst>
      <p:ext uri="{BB962C8B-B14F-4D97-AF65-F5344CB8AC3E}">
        <p14:creationId xmlns:p14="http://schemas.microsoft.com/office/powerpoint/2010/main" val="9800600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 Annotations made (Question level)</a:t>
            </a:r>
          </a:p>
        </p:txBody>
      </p:sp>
      <p:sp>
        <p:nvSpPr>
          <p:cNvPr id="3" name="Content Placeholder 2"/>
          <p:cNvSpPr>
            <a:spLocks noGrp="1"/>
          </p:cNvSpPr>
          <p:nvPr>
            <p:ph idx="1"/>
          </p:nvPr>
        </p:nvSpPr>
        <p:spPr/>
        <p:txBody>
          <a:bodyPr>
            <a:normAutofit fontScale="92500" lnSpcReduction="20000"/>
          </a:bodyPr>
          <a:lstStyle/>
          <a:p>
            <a:r>
              <a:rPr lang="en-US" dirty="0"/>
              <a:t>By data type</a:t>
            </a:r>
          </a:p>
          <a:p>
            <a:endParaRPr lang="en-US" dirty="0"/>
          </a:p>
          <a:p>
            <a:endParaRPr lang="en-US" dirty="0"/>
          </a:p>
          <a:p>
            <a:endParaRPr lang="en-US" dirty="0"/>
          </a:p>
          <a:p>
            <a:endParaRPr lang="en-US" dirty="0"/>
          </a:p>
          <a:p>
            <a:endParaRPr lang="en-US" dirty="0"/>
          </a:p>
          <a:p>
            <a:endParaRPr lang="en-US" dirty="0"/>
          </a:p>
          <a:p>
            <a:r>
              <a:rPr lang="en-US" dirty="0"/>
              <a:t>Convenience sample </a:t>
            </a:r>
          </a:p>
          <a:p>
            <a:pPr lvl="1"/>
            <a:r>
              <a:rPr lang="en-US" dirty="0"/>
              <a:t>ideally we would have CDE’s usage data</a:t>
            </a:r>
          </a:p>
          <a:p>
            <a:r>
              <a:rPr lang="en-US" dirty="0"/>
              <a:t>Data available on project website (GitHub repository)</a:t>
            </a:r>
          </a:p>
          <a:p>
            <a:pPr lvl="1"/>
            <a:r>
              <a:rPr lang="en-US" dirty="0">
                <a:hlinkClick r:id="rId2"/>
              </a:rPr>
              <a:t>https://github.com/lhncbc/CDE/tree/master/annotation</a:t>
            </a:r>
            <a:r>
              <a:rPr lang="en-US" dirty="0"/>
              <a:t> </a:t>
            </a:r>
          </a:p>
          <a:p>
            <a:endParaRPr lang="en-US" dirty="0"/>
          </a:p>
          <a:p>
            <a:endParaRPr lang="en-US" dirty="0"/>
          </a:p>
          <a:p>
            <a:endParaRPr lang="en-US" dirty="0"/>
          </a:p>
          <a:p>
            <a:endParaRPr lang="en-US" dirty="0"/>
          </a:p>
          <a:p>
            <a:endParaRPr lang="en-US" dirty="0"/>
          </a:p>
          <a:p>
            <a:endParaRPr lang="en-US" dirty="0"/>
          </a:p>
        </p:txBody>
      </p:sp>
      <p:pic>
        <p:nvPicPr>
          <p:cNvPr id="4" name="Picture 3"/>
          <p:cNvPicPr>
            <a:picLocks noChangeAspect="1"/>
          </p:cNvPicPr>
          <p:nvPr/>
        </p:nvPicPr>
        <p:blipFill>
          <a:blip r:embed="rId3"/>
          <a:stretch>
            <a:fillRect/>
          </a:stretch>
        </p:blipFill>
        <p:spPr>
          <a:xfrm>
            <a:off x="3191070" y="1825625"/>
            <a:ext cx="3178786" cy="2622706"/>
          </a:xfrm>
          <a:prstGeom prst="rect">
            <a:avLst/>
          </a:prstGeom>
        </p:spPr>
      </p:pic>
      <p:sp>
        <p:nvSpPr>
          <p:cNvPr id="5" name="Slide Number Placeholder 4"/>
          <p:cNvSpPr>
            <a:spLocks noGrp="1"/>
          </p:cNvSpPr>
          <p:nvPr>
            <p:ph type="sldNum" sz="quarter" idx="12"/>
          </p:nvPr>
        </p:nvSpPr>
        <p:spPr/>
        <p:txBody>
          <a:bodyPr/>
          <a:lstStyle/>
          <a:p>
            <a:fld id="{7E9E52CA-0E41-4562-A497-39E46B1CA430}" type="slidenum">
              <a:rPr lang="en-US" smtClean="0"/>
              <a:t>10</a:t>
            </a:fld>
            <a:endParaRPr lang="en-US"/>
          </a:p>
        </p:txBody>
      </p:sp>
    </p:spTree>
    <p:extLst>
      <p:ext uri="{BB962C8B-B14F-4D97-AF65-F5344CB8AC3E}">
        <p14:creationId xmlns:p14="http://schemas.microsoft.com/office/powerpoint/2010/main" val="38519100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Annotation (Entering Related Concepts) on Question level</a:t>
            </a:r>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3"/>
          <a:stretch>
            <a:fillRect/>
          </a:stretch>
        </p:blipFill>
        <p:spPr>
          <a:xfrm>
            <a:off x="533400" y="1432107"/>
            <a:ext cx="10820400" cy="5138374"/>
          </a:xfrm>
          <a:prstGeom prst="rect">
            <a:avLst/>
          </a:prstGeom>
        </p:spPr>
      </p:pic>
      <p:sp>
        <p:nvSpPr>
          <p:cNvPr id="5" name="Slide Number Placeholder 4"/>
          <p:cNvSpPr>
            <a:spLocks noGrp="1"/>
          </p:cNvSpPr>
          <p:nvPr>
            <p:ph type="sldNum" sz="quarter" idx="12"/>
          </p:nvPr>
        </p:nvSpPr>
        <p:spPr/>
        <p:txBody>
          <a:bodyPr/>
          <a:lstStyle/>
          <a:p>
            <a:fld id="{7E9E52CA-0E41-4562-A497-39E46B1CA430}" type="slidenum">
              <a:rPr lang="en-US" smtClean="0"/>
              <a:t>11</a:t>
            </a:fld>
            <a:endParaRPr lang="en-US"/>
          </a:p>
        </p:txBody>
      </p:sp>
    </p:spTree>
    <p:extLst>
      <p:ext uri="{BB962C8B-B14F-4D97-AF65-F5344CB8AC3E}">
        <p14:creationId xmlns:p14="http://schemas.microsoft.com/office/powerpoint/2010/main" val="4090939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Postcoordination</a:t>
            </a:r>
            <a:endParaRPr lang="en-US" dirty="0"/>
          </a:p>
        </p:txBody>
      </p:sp>
      <p:sp>
        <p:nvSpPr>
          <p:cNvPr id="3" name="Content Placeholder 2"/>
          <p:cNvSpPr>
            <a:spLocks noGrp="1"/>
          </p:cNvSpPr>
          <p:nvPr>
            <p:ph idx="1"/>
          </p:nvPr>
        </p:nvSpPr>
        <p:spPr/>
        <p:txBody>
          <a:bodyPr>
            <a:normAutofit fontScale="92500" lnSpcReduction="20000"/>
          </a:bodyPr>
          <a:lstStyle/>
          <a:p>
            <a:r>
              <a:rPr lang="en-US" dirty="0"/>
              <a:t>Research data elements can be very detailed and granular</a:t>
            </a:r>
          </a:p>
          <a:p>
            <a:pPr lvl="1"/>
            <a:r>
              <a:rPr lang="en-US" dirty="0"/>
              <a:t>Challenge: When an element is too complex to model using SNOMED CT?</a:t>
            </a:r>
          </a:p>
          <a:p>
            <a:r>
              <a:rPr lang="en-US" dirty="0"/>
              <a:t>SNOMED CT expressions are needed</a:t>
            </a:r>
          </a:p>
          <a:p>
            <a:pPr lvl="2"/>
            <a:r>
              <a:rPr lang="en-US" dirty="0"/>
              <a:t>Example:</a:t>
            </a:r>
          </a:p>
          <a:p>
            <a:pPr lvl="3"/>
            <a:r>
              <a:rPr lang="en-US" dirty="0"/>
              <a:t>68526006|removal of device from abdomen|:425391005|using access device|= 6174004|laparoscope|</a:t>
            </a:r>
          </a:p>
          <a:p>
            <a:pPr lvl="2"/>
            <a:r>
              <a:rPr lang="en-US" dirty="0">
                <a:hlinkClick r:id="rId2"/>
              </a:rPr>
              <a:t>https://confluence.ihtsdotools.org/display/DOCSTART/7.+SNOMED+CT+Expressions</a:t>
            </a:r>
            <a:endParaRPr lang="en-US" dirty="0"/>
          </a:p>
          <a:p>
            <a:pPr lvl="2"/>
            <a:r>
              <a:rPr lang="en-US" dirty="0"/>
              <a:t>Expressions must follow concept model </a:t>
            </a:r>
          </a:p>
          <a:p>
            <a:pPr lvl="3"/>
            <a:r>
              <a:rPr lang="en-US" dirty="0"/>
              <a:t>most relevant is Observable Entity; a chosen model may undergo revisions</a:t>
            </a:r>
          </a:p>
          <a:p>
            <a:r>
              <a:rPr lang="en-US" dirty="0"/>
              <a:t>Alternatives to </a:t>
            </a:r>
            <a:r>
              <a:rPr lang="en-US" dirty="0" err="1"/>
              <a:t>postcoordination</a:t>
            </a:r>
            <a:endParaRPr lang="en-US" dirty="0"/>
          </a:p>
          <a:p>
            <a:pPr lvl="1"/>
            <a:r>
              <a:rPr lang="en-US" dirty="0"/>
              <a:t>Expression repository (for research data elements)</a:t>
            </a:r>
          </a:p>
          <a:p>
            <a:pPr lvl="1"/>
            <a:r>
              <a:rPr lang="en-US" dirty="0"/>
              <a:t>Information model </a:t>
            </a:r>
            <a:r>
              <a:rPr lang="en-US" dirty="0" err="1"/>
              <a:t>postcoordination</a:t>
            </a:r>
            <a:endParaRPr lang="en-US" dirty="0"/>
          </a:p>
          <a:p>
            <a:pPr lvl="2"/>
            <a:r>
              <a:rPr lang="en-US" dirty="0"/>
              <a:t>We are considering that for some elements or element groups </a:t>
            </a:r>
          </a:p>
          <a:p>
            <a:pPr lvl="3"/>
            <a:r>
              <a:rPr lang="en-US" dirty="0"/>
              <a:t>Similar to defining ”CDE concept model”</a:t>
            </a:r>
          </a:p>
          <a:p>
            <a:pPr lvl="3"/>
            <a:r>
              <a:rPr lang="en-US" dirty="0"/>
              <a:t>Also considering limitations of the SNOMED CT Compositional grammar (extension?)</a:t>
            </a:r>
          </a:p>
          <a:p>
            <a:pPr lvl="2"/>
            <a:endParaRPr lang="en-US" dirty="0"/>
          </a:p>
          <a:p>
            <a:pPr lvl="1"/>
            <a:endParaRPr lang="en-US" dirty="0"/>
          </a:p>
        </p:txBody>
      </p:sp>
      <p:sp>
        <p:nvSpPr>
          <p:cNvPr id="4" name="Slide Number Placeholder 3"/>
          <p:cNvSpPr>
            <a:spLocks noGrp="1"/>
          </p:cNvSpPr>
          <p:nvPr>
            <p:ph type="sldNum" sz="quarter" idx="12"/>
          </p:nvPr>
        </p:nvSpPr>
        <p:spPr/>
        <p:txBody>
          <a:bodyPr/>
          <a:lstStyle/>
          <a:p>
            <a:fld id="{7E9E52CA-0E41-4562-A497-39E46B1CA430}" type="slidenum">
              <a:rPr lang="en-US" smtClean="0"/>
              <a:t>12</a:t>
            </a:fld>
            <a:endParaRPr lang="en-US"/>
          </a:p>
        </p:txBody>
      </p:sp>
    </p:spTree>
    <p:extLst>
      <p:ext uri="{BB962C8B-B14F-4D97-AF65-F5344CB8AC3E}">
        <p14:creationId xmlns:p14="http://schemas.microsoft.com/office/powerpoint/2010/main" val="8550534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 Example 1</a:t>
            </a:r>
          </a:p>
        </p:txBody>
      </p:sp>
      <p:sp>
        <p:nvSpPr>
          <p:cNvPr id="3" name="Content Placeholder 2"/>
          <p:cNvSpPr>
            <a:spLocks noGrp="1"/>
          </p:cNvSpPr>
          <p:nvPr>
            <p:ph idx="1"/>
          </p:nvPr>
        </p:nvSpPr>
        <p:spPr/>
        <p:txBody>
          <a:bodyPr/>
          <a:lstStyle/>
          <a:p>
            <a:r>
              <a:rPr lang="en-US" dirty="0"/>
              <a:t>Simple term</a:t>
            </a:r>
          </a:p>
          <a:p>
            <a:endParaRPr lang="en-US" dirty="0"/>
          </a:p>
          <a:p>
            <a:r>
              <a:rPr lang="en-US" dirty="0"/>
              <a:t>Form: </a:t>
            </a:r>
            <a:r>
              <a:rPr lang="en-US" dirty="0" err="1"/>
              <a:t>phenx_personal_history_of_allergies_infectious_dis</a:t>
            </a:r>
            <a:endParaRPr lang="en-US" dirty="0"/>
          </a:p>
          <a:p>
            <a:r>
              <a:rPr lang="en-US" dirty="0"/>
              <a:t>Question: </a:t>
            </a:r>
            <a:r>
              <a:rPr lang="en-US" i="1" dirty="0"/>
              <a:t>Gonorrhea Date of Onset</a:t>
            </a:r>
          </a:p>
          <a:p>
            <a:endParaRPr lang="en-US" dirty="0"/>
          </a:p>
          <a:p>
            <a:endParaRPr lang="en-US" dirty="0"/>
          </a:p>
          <a:p>
            <a:r>
              <a:rPr lang="en-US" dirty="0"/>
              <a:t>Annotation terms</a:t>
            </a:r>
          </a:p>
          <a:p>
            <a:pPr lvl="1"/>
            <a:r>
              <a:rPr lang="en-US" dirty="0"/>
              <a:t>15628003 | Gonorrhea (disorder) | </a:t>
            </a:r>
          </a:p>
          <a:p>
            <a:pPr lvl="1"/>
            <a:r>
              <a:rPr lang="en-US" dirty="0"/>
              <a:t>298059007 | Date of onset (observable entity) |</a:t>
            </a:r>
          </a:p>
        </p:txBody>
      </p:sp>
      <p:sp>
        <p:nvSpPr>
          <p:cNvPr id="4" name="Slide Number Placeholder 3"/>
          <p:cNvSpPr>
            <a:spLocks noGrp="1"/>
          </p:cNvSpPr>
          <p:nvPr>
            <p:ph type="sldNum" sz="quarter" idx="12"/>
          </p:nvPr>
        </p:nvSpPr>
        <p:spPr/>
        <p:txBody>
          <a:bodyPr/>
          <a:lstStyle/>
          <a:p>
            <a:fld id="{7E9E52CA-0E41-4562-A497-39E46B1CA430}" type="slidenum">
              <a:rPr lang="en-US" smtClean="0"/>
              <a:t>13</a:t>
            </a:fld>
            <a:endParaRPr lang="en-US"/>
          </a:p>
        </p:txBody>
      </p:sp>
    </p:spTree>
    <p:extLst>
      <p:ext uri="{BB962C8B-B14F-4D97-AF65-F5344CB8AC3E}">
        <p14:creationId xmlns:p14="http://schemas.microsoft.com/office/powerpoint/2010/main" val="11682148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 Example 2</a:t>
            </a:r>
          </a:p>
        </p:txBody>
      </p:sp>
      <p:sp>
        <p:nvSpPr>
          <p:cNvPr id="3" name="Content Placeholder 2"/>
          <p:cNvSpPr>
            <a:spLocks noGrp="1"/>
          </p:cNvSpPr>
          <p:nvPr>
            <p:ph idx="1"/>
          </p:nvPr>
        </p:nvSpPr>
        <p:spPr/>
        <p:txBody>
          <a:bodyPr>
            <a:normAutofit fontScale="85000" lnSpcReduction="20000"/>
          </a:bodyPr>
          <a:lstStyle/>
          <a:p>
            <a:r>
              <a:rPr lang="en-US" dirty="0"/>
              <a:t>Form: </a:t>
            </a:r>
            <a:r>
              <a:rPr lang="en-US" dirty="0" err="1"/>
              <a:t>phenx_peripheral_arterial_disease</a:t>
            </a:r>
            <a:endParaRPr lang="en-US" dirty="0"/>
          </a:p>
          <a:p>
            <a:r>
              <a:rPr lang="en-US" dirty="0"/>
              <a:t>Question: </a:t>
            </a:r>
            <a:r>
              <a:rPr lang="en-US" i="1" dirty="0"/>
              <a:t>Measure systolic blood pressure of: Left dorsalis </a:t>
            </a:r>
            <a:r>
              <a:rPr lang="en-US" i="1" dirty="0" err="1"/>
              <a:t>pedis</a:t>
            </a:r>
            <a:r>
              <a:rPr lang="en-US" i="1" dirty="0"/>
              <a:t> artery (mm Hg)</a:t>
            </a:r>
          </a:p>
          <a:p>
            <a:r>
              <a:rPr lang="en-US" dirty="0"/>
              <a:t>Annotation terms</a:t>
            </a:r>
          </a:p>
          <a:p>
            <a:pPr lvl="1"/>
            <a:r>
              <a:rPr lang="en-US" dirty="0"/>
              <a:t>445731001 |Dorsalis </a:t>
            </a:r>
            <a:r>
              <a:rPr lang="en-US" dirty="0" err="1"/>
              <a:t>pedis</a:t>
            </a:r>
            <a:r>
              <a:rPr lang="en-US" dirty="0"/>
              <a:t> arterial pressure (observable entity)|</a:t>
            </a:r>
          </a:p>
          <a:p>
            <a:pPr lvl="1"/>
            <a:r>
              <a:rPr lang="en-US" dirty="0"/>
              <a:t>259018001 |Millimeter of mercury (qualifier value)|</a:t>
            </a:r>
          </a:p>
          <a:p>
            <a:pPr lvl="1"/>
            <a:r>
              <a:rPr lang="en-US" dirty="0"/>
              <a:t>7771000 |Left (qualifier value)|</a:t>
            </a:r>
          </a:p>
          <a:p>
            <a:pPr lvl="1"/>
            <a:r>
              <a:rPr lang="en-US" dirty="0"/>
              <a:t>259018001 |Millimeter of mercury (qualifier value)|</a:t>
            </a:r>
            <a:br>
              <a:rPr lang="en-US" dirty="0"/>
            </a:br>
            <a:endParaRPr lang="en-US" dirty="0"/>
          </a:p>
          <a:p>
            <a:r>
              <a:rPr lang="en-US" dirty="0"/>
              <a:t>SNOMED CT Expression (using SNOMED CT compositional grammar)</a:t>
            </a:r>
          </a:p>
          <a:p>
            <a:pPr lvl="1"/>
            <a:r>
              <a:rPr lang="en-US" dirty="0"/>
              <a:t>363787002 | Observable entity (observable entity) | : </a:t>
            </a:r>
            <a:br>
              <a:rPr lang="en-US" dirty="0"/>
            </a:br>
            <a:r>
              <a:rPr lang="en-US" dirty="0"/>
              <a:t> 118598001 | Measurement property | = 72313002 | Systolic arterial pressure (obs. entity)|,</a:t>
            </a:r>
            <a:br>
              <a:rPr lang="en-US" dirty="0"/>
            </a:br>
            <a:r>
              <a:rPr lang="en-US" dirty="0"/>
              <a:t>  704327008 | Direct site (attribute) | = </a:t>
            </a:r>
            <a:r>
              <a:rPr lang="en-US" dirty="0">
                <a:solidFill>
                  <a:srgbClr val="FF0000"/>
                </a:solidFill>
              </a:rPr>
              <a:t>(</a:t>
            </a:r>
            <a:r>
              <a:rPr lang="en-US" dirty="0"/>
              <a:t> </a:t>
            </a:r>
            <a:br>
              <a:rPr lang="en-US" dirty="0"/>
            </a:br>
            <a:r>
              <a:rPr lang="en-US" dirty="0">
                <a:solidFill>
                  <a:srgbClr val="002060"/>
                </a:solidFill>
              </a:rPr>
              <a:t>              86547008 | Structure of dorsalis </a:t>
            </a:r>
            <a:r>
              <a:rPr lang="en-US" dirty="0" err="1">
                <a:solidFill>
                  <a:srgbClr val="002060"/>
                </a:solidFill>
              </a:rPr>
              <a:t>pedis</a:t>
            </a:r>
            <a:r>
              <a:rPr lang="en-US" dirty="0">
                <a:solidFill>
                  <a:srgbClr val="002060"/>
                </a:solidFill>
              </a:rPr>
              <a:t> artery (body structure) | :</a:t>
            </a:r>
            <a:br>
              <a:rPr lang="en-US" dirty="0">
                <a:solidFill>
                  <a:srgbClr val="002060"/>
                </a:solidFill>
              </a:rPr>
            </a:br>
            <a:r>
              <a:rPr lang="en-US" dirty="0">
                <a:solidFill>
                  <a:srgbClr val="002060"/>
                </a:solidFill>
              </a:rPr>
              <a:t>               272741003 | Laterality (attribute) | = 7771000 | Left (qualifier value) |</a:t>
            </a:r>
            <a:r>
              <a:rPr lang="en-US" dirty="0">
                <a:solidFill>
                  <a:srgbClr val="FF0000"/>
                </a:solidFill>
              </a:rPr>
              <a:t>)</a:t>
            </a:r>
            <a:r>
              <a:rPr lang="en-US" dirty="0"/>
              <a:t>,</a:t>
            </a:r>
            <a:br>
              <a:rPr lang="en-US" dirty="0"/>
            </a:br>
            <a:r>
              <a:rPr lang="en-US" dirty="0"/>
              <a:t>  246514001 | Units (attribute) | = 259018001 |Millimeter of mercury (qualifier value)|</a:t>
            </a:r>
          </a:p>
          <a:p>
            <a:pPr marL="457200" lvl="1" indent="0">
              <a:buNone/>
            </a:pPr>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7E9E52CA-0E41-4562-A497-39E46B1CA430}" type="slidenum">
              <a:rPr lang="en-US" smtClean="0"/>
              <a:t>14</a:t>
            </a:fld>
            <a:endParaRPr lang="en-US"/>
          </a:p>
        </p:txBody>
      </p:sp>
    </p:spTree>
    <p:extLst>
      <p:ext uri="{BB962C8B-B14F-4D97-AF65-F5344CB8AC3E}">
        <p14:creationId xmlns:p14="http://schemas.microsoft.com/office/powerpoint/2010/main" val="26338027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List of Examples</a:t>
            </a:r>
          </a:p>
        </p:txBody>
      </p:sp>
      <p:sp>
        <p:nvSpPr>
          <p:cNvPr id="3" name="Content Placeholder 2"/>
          <p:cNvSpPr>
            <a:spLocks noGrp="1"/>
          </p:cNvSpPr>
          <p:nvPr>
            <p:ph idx="1"/>
          </p:nvPr>
        </p:nvSpPr>
        <p:spPr/>
        <p:txBody>
          <a:bodyPr>
            <a:normAutofit fontScale="62500" lnSpcReduction="20000"/>
          </a:bodyPr>
          <a:lstStyle/>
          <a:p>
            <a:r>
              <a:rPr lang="en-US" dirty="0">
                <a:solidFill>
                  <a:schemeClr val="tx1"/>
                </a:solidFill>
              </a:rPr>
              <a:t>Using syntax Form: </a:t>
            </a:r>
            <a:r>
              <a:rPr lang="en-US" i="1" dirty="0">
                <a:solidFill>
                  <a:schemeClr val="tx1"/>
                </a:solidFill>
              </a:rPr>
              <a:t>Question</a:t>
            </a:r>
          </a:p>
          <a:p>
            <a:r>
              <a:rPr lang="en-US" dirty="0">
                <a:solidFill>
                  <a:schemeClr val="tx1"/>
                </a:solidFill>
              </a:rPr>
              <a:t>Listed in the order of increasing complexity</a:t>
            </a:r>
          </a:p>
          <a:p>
            <a:endParaRPr lang="en-US" dirty="0"/>
          </a:p>
          <a:p>
            <a:r>
              <a:rPr lang="en-US" dirty="0" err="1"/>
              <a:t>phenx_spirometry</a:t>
            </a:r>
            <a:r>
              <a:rPr lang="en-US" dirty="0"/>
              <a:t>: </a:t>
            </a:r>
            <a:r>
              <a:rPr lang="en-US" i="1" dirty="0"/>
              <a:t>Date</a:t>
            </a:r>
          </a:p>
          <a:p>
            <a:r>
              <a:rPr lang="en-US" dirty="0" err="1"/>
              <a:t>phenx_spirometry</a:t>
            </a:r>
            <a:r>
              <a:rPr lang="en-US" dirty="0"/>
              <a:t>: </a:t>
            </a:r>
            <a:r>
              <a:rPr lang="en-US" i="1" dirty="0"/>
              <a:t>Date of birth</a:t>
            </a:r>
            <a:r>
              <a:rPr lang="en-US" dirty="0"/>
              <a:t> </a:t>
            </a:r>
            <a:endParaRPr lang="en-US" i="1" dirty="0"/>
          </a:p>
          <a:p>
            <a:r>
              <a:rPr lang="en-US" dirty="0" err="1"/>
              <a:t>phenx_medical_history</a:t>
            </a:r>
            <a:r>
              <a:rPr lang="en-US" dirty="0"/>
              <a:t>: </a:t>
            </a:r>
            <a:r>
              <a:rPr lang="en-US" i="1" dirty="0"/>
              <a:t>Hemodialysis Date of Onset</a:t>
            </a:r>
          </a:p>
          <a:p>
            <a:r>
              <a:rPr lang="en-US" dirty="0" err="1"/>
              <a:t>phenx_knee_height</a:t>
            </a:r>
            <a:r>
              <a:rPr lang="en-US" dirty="0"/>
              <a:t>: </a:t>
            </a:r>
            <a:r>
              <a:rPr lang="en-US" i="1" dirty="0"/>
              <a:t>Knee Height 3</a:t>
            </a:r>
          </a:p>
          <a:p>
            <a:r>
              <a:rPr lang="en-US" dirty="0" err="1"/>
              <a:t>phenx_hip_circumference</a:t>
            </a:r>
            <a:r>
              <a:rPr lang="en-US" dirty="0"/>
              <a:t>: </a:t>
            </a:r>
            <a:r>
              <a:rPr lang="en-US" i="1" dirty="0"/>
              <a:t>Hip Circumference measured in centimeter, first measurement</a:t>
            </a:r>
          </a:p>
          <a:p>
            <a:r>
              <a:rPr lang="en-US" dirty="0" err="1"/>
              <a:t>phenx_arrhythmia_atrial_and_ventricular</a:t>
            </a:r>
            <a:r>
              <a:rPr lang="en-US" dirty="0"/>
              <a:t>   </a:t>
            </a:r>
            <a:r>
              <a:rPr lang="en-US" i="1" dirty="0"/>
              <a:t>Year inserted permanent pacemaker.</a:t>
            </a:r>
          </a:p>
          <a:p>
            <a:r>
              <a:rPr lang="en-US" dirty="0" err="1"/>
              <a:t>phenx_smoking_quit_attempts</a:t>
            </a:r>
            <a:r>
              <a:rPr lang="en-US" dirty="0"/>
              <a:t>: </a:t>
            </a:r>
            <a:r>
              <a:rPr lang="en-US" i="1" dirty="0"/>
              <a:t>Are you considering quitting smoking during the next 6 months?</a:t>
            </a:r>
          </a:p>
          <a:p>
            <a:r>
              <a:rPr lang="en-US" dirty="0" err="1"/>
              <a:t>ninds_mutation_analysis</a:t>
            </a:r>
            <a:r>
              <a:rPr lang="en-US" i="1" dirty="0"/>
              <a:t>: Are there additional genes sequenced with no mutations detected? (Yes/No)</a:t>
            </a:r>
          </a:p>
          <a:p>
            <a:r>
              <a:rPr lang="en-US" dirty="0" err="1"/>
              <a:t>phenx_body_composition_suprailiac_skinfold_thickness</a:t>
            </a:r>
            <a:r>
              <a:rPr lang="en-US" dirty="0"/>
              <a:t>: </a:t>
            </a:r>
            <a:r>
              <a:rPr lang="en-US" i="1" dirty="0"/>
              <a:t>Was a caliper placed perpendicular to the skinfold, which should have been sloping downward and forward at a 45 degree angle extending toward the pubis symphysis, about 2.0 cm medial to the fingers?</a:t>
            </a:r>
          </a:p>
          <a:p>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7E9E52CA-0E41-4562-A497-39E46B1CA430}" type="slidenum">
              <a:rPr lang="en-US" smtClean="0"/>
              <a:t>15</a:t>
            </a:fld>
            <a:endParaRPr lang="en-US"/>
          </a:p>
        </p:txBody>
      </p:sp>
    </p:spTree>
    <p:extLst>
      <p:ext uri="{BB962C8B-B14F-4D97-AF65-F5344CB8AC3E}">
        <p14:creationId xmlns:p14="http://schemas.microsoft.com/office/powerpoint/2010/main" val="28479104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 Example 3</a:t>
            </a:r>
          </a:p>
        </p:txBody>
      </p:sp>
      <p:sp>
        <p:nvSpPr>
          <p:cNvPr id="3" name="Content Placeholder 2"/>
          <p:cNvSpPr>
            <a:spLocks noGrp="1"/>
          </p:cNvSpPr>
          <p:nvPr>
            <p:ph idx="1"/>
          </p:nvPr>
        </p:nvSpPr>
        <p:spPr/>
        <p:txBody>
          <a:bodyPr/>
          <a:lstStyle/>
          <a:p>
            <a:r>
              <a:rPr lang="en-US" dirty="0"/>
              <a:t>Question mapping vs. </a:t>
            </a:r>
            <a:r>
              <a:rPr lang="en-US" dirty="0" err="1" smtClean="0"/>
              <a:t>question+answer</a:t>
            </a:r>
            <a:r>
              <a:rPr lang="en-US" dirty="0" smtClean="0"/>
              <a:t> </a:t>
            </a:r>
            <a:r>
              <a:rPr lang="en-US" dirty="0"/>
              <a:t>mapping</a:t>
            </a:r>
          </a:p>
          <a:p>
            <a:pPr lvl="1"/>
            <a:r>
              <a:rPr lang="en-US" dirty="0"/>
              <a:t>On the answer level, the mapping </a:t>
            </a:r>
            <a:r>
              <a:rPr lang="en-US" dirty="0" smtClean="0"/>
              <a:t>can be </a:t>
            </a:r>
            <a:r>
              <a:rPr lang="en-US" dirty="0"/>
              <a:t>more </a:t>
            </a:r>
            <a:r>
              <a:rPr lang="en-US" dirty="0" smtClean="0"/>
              <a:t>accurate</a:t>
            </a:r>
            <a:r>
              <a:rPr lang="en-US" dirty="0"/>
              <a:t/>
            </a:r>
            <a:br>
              <a:rPr lang="en-US" dirty="0"/>
            </a:br>
            <a:endParaRPr lang="en-US" dirty="0"/>
          </a:p>
          <a:p>
            <a:r>
              <a:rPr lang="en-US" dirty="0"/>
              <a:t>Form: Screening NCI Standard Template: </a:t>
            </a:r>
          </a:p>
          <a:p>
            <a:r>
              <a:rPr lang="en-US" i="1" dirty="0"/>
              <a:t>Question: Does the participant meet all screening criteria? (Yes/No)</a:t>
            </a:r>
          </a:p>
          <a:p>
            <a:pPr lvl="1"/>
            <a:r>
              <a:rPr lang="en-US" i="1" dirty="0"/>
              <a:t>Answer: No</a:t>
            </a:r>
            <a:r>
              <a:rPr lang="en-US" dirty="0"/>
              <a:t>:</a:t>
            </a:r>
          </a:p>
          <a:p>
            <a:pPr lvl="2"/>
            <a:r>
              <a:rPr lang="en-US" dirty="0"/>
              <a:t>444734003 |Does not meet eligibility criteria for clinical trial (finding)|</a:t>
            </a:r>
          </a:p>
          <a:p>
            <a:pPr lvl="1"/>
            <a:r>
              <a:rPr lang="en-US" dirty="0"/>
              <a:t>Answer: Yes</a:t>
            </a:r>
          </a:p>
          <a:p>
            <a:pPr lvl="2"/>
            <a:r>
              <a:rPr lang="en-US" dirty="0"/>
              <a:t>399223003 |Patient eligible for clinical trial (finding)|</a:t>
            </a:r>
            <a:br>
              <a:rPr lang="en-US" dirty="0"/>
            </a:br>
            <a:endParaRPr lang="en-US" dirty="0"/>
          </a:p>
        </p:txBody>
      </p:sp>
      <p:sp>
        <p:nvSpPr>
          <p:cNvPr id="4" name="Slide Number Placeholder 3"/>
          <p:cNvSpPr>
            <a:spLocks noGrp="1"/>
          </p:cNvSpPr>
          <p:nvPr>
            <p:ph type="sldNum" sz="quarter" idx="12"/>
          </p:nvPr>
        </p:nvSpPr>
        <p:spPr/>
        <p:txBody>
          <a:bodyPr/>
          <a:lstStyle/>
          <a:p>
            <a:fld id="{7E9E52CA-0E41-4562-A497-39E46B1CA430}" type="slidenum">
              <a:rPr lang="en-US" smtClean="0"/>
              <a:t>16</a:t>
            </a:fld>
            <a:endParaRPr lang="en-US"/>
          </a:p>
        </p:txBody>
      </p:sp>
    </p:spTree>
    <p:extLst>
      <p:ext uri="{BB962C8B-B14F-4D97-AF65-F5344CB8AC3E}">
        <p14:creationId xmlns:p14="http://schemas.microsoft.com/office/powerpoint/2010/main" val="24948369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Permissible Values (Answers) Annotation</a:t>
            </a:r>
          </a:p>
        </p:txBody>
      </p:sp>
      <p:sp>
        <p:nvSpPr>
          <p:cNvPr id="3" name="Content Placeholder 2"/>
          <p:cNvSpPr>
            <a:spLocks noGrp="1"/>
          </p:cNvSpPr>
          <p:nvPr>
            <p:ph idx="1"/>
          </p:nvPr>
        </p:nvSpPr>
        <p:spPr/>
        <p:txBody>
          <a:bodyPr>
            <a:normAutofit fontScale="62500" lnSpcReduction="20000"/>
          </a:bodyPr>
          <a:lstStyle/>
          <a:p>
            <a:r>
              <a:rPr lang="en-US" dirty="0"/>
              <a:t>Checklist and </a:t>
            </a:r>
            <a:r>
              <a:rPr lang="en-US" dirty="0" err="1"/>
              <a:t>radiobutton</a:t>
            </a:r>
            <a:r>
              <a:rPr lang="en-US" dirty="0"/>
              <a:t> research data elements enumerate list of possible answers</a:t>
            </a:r>
          </a:p>
          <a:p>
            <a:r>
              <a:rPr lang="en-US" dirty="0"/>
              <a:t>Example:</a:t>
            </a:r>
          </a:p>
          <a:p>
            <a:pPr lvl="1"/>
            <a:r>
              <a:rPr lang="en-US" dirty="0"/>
              <a:t>Alcohol Use Disorders Identification Test (AUDIT) (Interview Version): </a:t>
            </a:r>
            <a:br>
              <a:rPr lang="en-US" dirty="0"/>
            </a:br>
            <a:r>
              <a:rPr lang="en-US" i="1" dirty="0">
                <a:solidFill>
                  <a:schemeClr val="accent1">
                    <a:lumMod val="75000"/>
                  </a:schemeClr>
                </a:solidFill>
              </a:rPr>
              <a:t>3. How often do you have six or more drinks on one occasion?</a:t>
            </a:r>
          </a:p>
          <a:p>
            <a:pPr lvl="2"/>
            <a:r>
              <a:rPr lang="en-US" dirty="0">
                <a:solidFill>
                  <a:schemeClr val="accent1">
                    <a:lumMod val="75000"/>
                  </a:schemeClr>
                </a:solidFill>
              </a:rPr>
              <a:t>Never; Less than monthly; Monthly; Weekly; Daily or almost daily </a:t>
            </a:r>
            <a:r>
              <a:rPr lang="en-US" dirty="0"/>
              <a:t>(permissible values)</a:t>
            </a:r>
            <a:endParaRPr lang="en-US" dirty="0">
              <a:solidFill>
                <a:schemeClr val="accent1">
                  <a:lumMod val="75000"/>
                </a:schemeClr>
              </a:solidFill>
            </a:endParaRPr>
          </a:p>
          <a:p>
            <a:r>
              <a:rPr lang="en-US" dirty="0"/>
              <a:t>Smaller set of terms to annotate (n=6336 </a:t>
            </a:r>
            <a:r>
              <a:rPr lang="en-US" dirty="0" smtClean="0"/>
              <a:t>unique answer terms in </a:t>
            </a:r>
            <a:r>
              <a:rPr lang="en-US" dirty="0" err="1" smtClean="0"/>
              <a:t>PhenX</a:t>
            </a:r>
            <a:r>
              <a:rPr lang="en-US" dirty="0" smtClean="0"/>
              <a:t> pick-list questions)</a:t>
            </a:r>
          </a:p>
          <a:p>
            <a:r>
              <a:rPr lang="en-US" dirty="0"/>
              <a:t/>
            </a:r>
            <a:br>
              <a:rPr lang="en-US" dirty="0"/>
            </a:br>
            <a:endParaRPr lang="en-US" dirty="0"/>
          </a:p>
          <a:p>
            <a:r>
              <a:rPr lang="en-US" dirty="0"/>
              <a:t>Very common terms</a:t>
            </a:r>
          </a:p>
          <a:p>
            <a:pPr lvl="1"/>
            <a:r>
              <a:rPr lang="en-US" dirty="0"/>
              <a:t> Yes, No, Often, Rarely, True, False, Daily, 1, 2, 3, Don't Know/Refused, Never</a:t>
            </a:r>
          </a:p>
          <a:p>
            <a:r>
              <a:rPr lang="en-US" dirty="0"/>
              <a:t>Scale terms</a:t>
            </a:r>
          </a:p>
          <a:p>
            <a:pPr lvl="1"/>
            <a:r>
              <a:rPr lang="en-US" dirty="0"/>
              <a:t>Extremely Important, Quite Important,  Quite Unimportant,  Somewhat Important, Somewhat Unimportant</a:t>
            </a:r>
          </a:p>
          <a:p>
            <a:pPr lvl="1"/>
            <a:r>
              <a:rPr lang="en-US" dirty="0"/>
              <a:t>Agree strongly, agree somewhat, disagree somewhat, disagree strongly</a:t>
            </a:r>
          </a:p>
          <a:p>
            <a:r>
              <a:rPr lang="en-US" dirty="0"/>
              <a:t>Other terms</a:t>
            </a:r>
          </a:p>
          <a:p>
            <a:pPr lvl="1"/>
            <a:r>
              <a:rPr lang="en-US" dirty="0"/>
              <a:t>Bleeding from probing detected, No evidence of bleeding, Talking on phone,  Tennis, Travel by bicycling, Discrete pitting of the enamel exists</a:t>
            </a:r>
          </a:p>
        </p:txBody>
      </p:sp>
      <p:sp>
        <p:nvSpPr>
          <p:cNvPr id="4" name="Slide Number Placeholder 3"/>
          <p:cNvSpPr>
            <a:spLocks noGrp="1"/>
          </p:cNvSpPr>
          <p:nvPr>
            <p:ph type="sldNum" sz="quarter" idx="12"/>
          </p:nvPr>
        </p:nvSpPr>
        <p:spPr/>
        <p:txBody>
          <a:bodyPr/>
          <a:lstStyle/>
          <a:p>
            <a:fld id="{7E9E52CA-0E41-4562-A497-39E46B1CA430}" type="slidenum">
              <a:rPr lang="en-US" smtClean="0"/>
              <a:t>17</a:t>
            </a:fld>
            <a:endParaRPr lang="en-US"/>
          </a:p>
        </p:txBody>
      </p:sp>
    </p:spTree>
    <p:extLst>
      <p:ext uri="{BB962C8B-B14F-4D97-AF65-F5344CB8AC3E}">
        <p14:creationId xmlns:p14="http://schemas.microsoft.com/office/powerpoint/2010/main" val="4364733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Exact Matches for Permissible Values</a:t>
            </a:r>
          </a:p>
        </p:txBody>
      </p:sp>
      <p:pic>
        <p:nvPicPr>
          <p:cNvPr id="5" name="Content Placeholder 4"/>
          <p:cNvPicPr>
            <a:picLocks noGrp="1" noChangeAspect="1"/>
          </p:cNvPicPr>
          <p:nvPr>
            <p:ph idx="1"/>
          </p:nvPr>
        </p:nvPicPr>
        <p:blipFill>
          <a:blip r:embed="rId3"/>
          <a:stretch>
            <a:fillRect/>
          </a:stretch>
        </p:blipFill>
        <p:spPr>
          <a:xfrm>
            <a:off x="1334278" y="1690688"/>
            <a:ext cx="8831578" cy="4028977"/>
          </a:xfrm>
          <a:prstGeom prst="rect">
            <a:avLst/>
          </a:prstGeom>
        </p:spPr>
      </p:pic>
      <p:sp>
        <p:nvSpPr>
          <p:cNvPr id="4" name="Slide Number Placeholder 3"/>
          <p:cNvSpPr>
            <a:spLocks noGrp="1"/>
          </p:cNvSpPr>
          <p:nvPr>
            <p:ph type="sldNum" sz="quarter" idx="12"/>
          </p:nvPr>
        </p:nvSpPr>
        <p:spPr/>
        <p:txBody>
          <a:bodyPr/>
          <a:lstStyle/>
          <a:p>
            <a:fld id="{7E9E52CA-0E41-4562-A497-39E46B1CA430}" type="slidenum">
              <a:rPr lang="en-US" smtClean="0"/>
              <a:t>18</a:t>
            </a:fld>
            <a:endParaRPr lang="en-US"/>
          </a:p>
        </p:txBody>
      </p:sp>
    </p:spTree>
    <p:extLst>
      <p:ext uri="{BB962C8B-B14F-4D97-AF65-F5344CB8AC3E}">
        <p14:creationId xmlns:p14="http://schemas.microsoft.com/office/powerpoint/2010/main" val="19487717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Partial Matches for Permissible Values</a:t>
            </a:r>
          </a:p>
        </p:txBody>
      </p:sp>
      <p:sp>
        <p:nvSpPr>
          <p:cNvPr id="4" name="Slide Number Placeholder 3"/>
          <p:cNvSpPr>
            <a:spLocks noGrp="1"/>
          </p:cNvSpPr>
          <p:nvPr>
            <p:ph type="sldNum" sz="quarter" idx="12"/>
          </p:nvPr>
        </p:nvSpPr>
        <p:spPr/>
        <p:txBody>
          <a:bodyPr/>
          <a:lstStyle/>
          <a:p>
            <a:fld id="{7E9E52CA-0E41-4562-A497-39E46B1CA430}" type="slidenum">
              <a:rPr lang="en-US" smtClean="0"/>
              <a:t>19</a:t>
            </a:fld>
            <a:endParaRPr lang="en-US"/>
          </a:p>
        </p:txBody>
      </p:sp>
      <p:sp>
        <p:nvSpPr>
          <p:cNvPr id="6" name="Content Placeholder 5"/>
          <p:cNvSpPr>
            <a:spLocks noGrp="1"/>
          </p:cNvSpPr>
          <p:nvPr>
            <p:ph idx="1"/>
          </p:nvPr>
        </p:nvSpPr>
        <p:spPr/>
        <p:txBody>
          <a:bodyPr/>
          <a:lstStyle/>
          <a:p>
            <a:endParaRPr lang="en-US"/>
          </a:p>
        </p:txBody>
      </p:sp>
      <p:pic>
        <p:nvPicPr>
          <p:cNvPr id="7" name="Picture 6"/>
          <p:cNvPicPr>
            <a:picLocks noChangeAspect="1"/>
          </p:cNvPicPr>
          <p:nvPr/>
        </p:nvPicPr>
        <p:blipFill>
          <a:blip r:embed="rId3"/>
          <a:stretch>
            <a:fillRect/>
          </a:stretch>
        </p:blipFill>
        <p:spPr>
          <a:xfrm>
            <a:off x="428325" y="2127830"/>
            <a:ext cx="11335350" cy="1974668"/>
          </a:xfrm>
          <a:prstGeom prst="rect">
            <a:avLst/>
          </a:prstGeom>
        </p:spPr>
      </p:pic>
    </p:spTree>
    <p:extLst>
      <p:ext uri="{BB962C8B-B14F-4D97-AF65-F5344CB8AC3E}">
        <p14:creationId xmlns:p14="http://schemas.microsoft.com/office/powerpoint/2010/main" val="7515667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Routine Healthcare and Research</a:t>
            </a:r>
          </a:p>
        </p:txBody>
      </p:sp>
      <p:sp>
        <p:nvSpPr>
          <p:cNvPr id="3" name="Content Placeholder 2"/>
          <p:cNvSpPr>
            <a:spLocks noGrp="1"/>
          </p:cNvSpPr>
          <p:nvPr>
            <p:ph idx="1"/>
          </p:nvPr>
        </p:nvSpPr>
        <p:spPr/>
        <p:txBody>
          <a:bodyPr>
            <a:normAutofit lnSpcReduction="10000"/>
          </a:bodyPr>
          <a:lstStyle/>
          <a:p>
            <a:r>
              <a:rPr lang="en-US" dirty="0"/>
              <a:t>Observational studies are increasingly combining healthcare claims data with data collected using research Case Report Forms</a:t>
            </a:r>
          </a:p>
          <a:p>
            <a:pPr lvl="1"/>
            <a:r>
              <a:rPr lang="en-US" dirty="0" err="1"/>
              <a:t>AllOfUs</a:t>
            </a:r>
            <a:r>
              <a:rPr lang="en-US" dirty="0"/>
              <a:t> research program will use EHR Data and healthcare claims data</a:t>
            </a:r>
          </a:p>
          <a:p>
            <a:r>
              <a:rPr lang="en-US" dirty="0"/>
              <a:t>Routine healthcare</a:t>
            </a:r>
          </a:p>
          <a:p>
            <a:pPr lvl="1"/>
            <a:r>
              <a:rPr lang="en-US" dirty="0"/>
              <a:t>SNOMED CT, LOINC, ATC, RxNorm (RxNorm Extension [outside USA drugs])</a:t>
            </a:r>
          </a:p>
          <a:p>
            <a:r>
              <a:rPr lang="en-US" dirty="0"/>
              <a:t>Research</a:t>
            </a:r>
          </a:p>
          <a:p>
            <a:pPr lvl="1"/>
            <a:r>
              <a:rPr lang="en-US" dirty="0"/>
              <a:t>Common Data Elements (CDEs)</a:t>
            </a:r>
          </a:p>
          <a:p>
            <a:pPr lvl="1"/>
            <a:r>
              <a:rPr lang="en-US" dirty="0"/>
              <a:t>Patient Reported Outcomes (PROs)</a:t>
            </a:r>
          </a:p>
          <a:p>
            <a:r>
              <a:rPr lang="en-US" dirty="0"/>
              <a:t>QUESTION:</a:t>
            </a:r>
          </a:p>
          <a:p>
            <a:pPr lvl="1"/>
            <a:r>
              <a:rPr lang="en-US" dirty="0"/>
              <a:t>How research data elements efforts should be related to SNOMED CT?</a:t>
            </a:r>
          </a:p>
          <a:p>
            <a:endParaRPr lang="en-US" dirty="0"/>
          </a:p>
        </p:txBody>
      </p:sp>
      <p:sp>
        <p:nvSpPr>
          <p:cNvPr id="4" name="Slide Number Placeholder 3"/>
          <p:cNvSpPr>
            <a:spLocks noGrp="1"/>
          </p:cNvSpPr>
          <p:nvPr>
            <p:ph type="sldNum" sz="quarter" idx="12"/>
          </p:nvPr>
        </p:nvSpPr>
        <p:spPr/>
        <p:txBody>
          <a:bodyPr/>
          <a:lstStyle/>
          <a:p>
            <a:fld id="{7E9E52CA-0E41-4562-A497-39E46B1CA430}" type="slidenum">
              <a:rPr lang="en-US" smtClean="0"/>
              <a:t>2</a:t>
            </a:fld>
            <a:endParaRPr lang="en-US"/>
          </a:p>
        </p:txBody>
      </p:sp>
    </p:spTree>
    <p:extLst>
      <p:ext uri="{BB962C8B-B14F-4D97-AF65-F5344CB8AC3E}">
        <p14:creationId xmlns:p14="http://schemas.microsoft.com/office/powerpoint/2010/main" val="24268049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Lessons Learned</a:t>
            </a:r>
          </a:p>
        </p:txBody>
      </p:sp>
      <p:sp>
        <p:nvSpPr>
          <p:cNvPr id="3" name="Content Placeholder 2"/>
          <p:cNvSpPr>
            <a:spLocks noGrp="1"/>
          </p:cNvSpPr>
          <p:nvPr>
            <p:ph idx="1"/>
          </p:nvPr>
        </p:nvSpPr>
        <p:spPr/>
        <p:txBody>
          <a:bodyPr>
            <a:normAutofit fontScale="85000" lnSpcReduction="20000"/>
          </a:bodyPr>
          <a:lstStyle/>
          <a:p>
            <a:r>
              <a:rPr lang="en-US" dirty="0"/>
              <a:t>Annotation requires significant SNOMED CT training and annotation guidelines (we are drafting those</a:t>
            </a:r>
            <a:r>
              <a:rPr lang="en-US" dirty="0" smtClean="0"/>
              <a:t>)</a:t>
            </a:r>
          </a:p>
          <a:p>
            <a:pPr lvl="1"/>
            <a:r>
              <a:rPr lang="en-US" dirty="0" smtClean="0"/>
              <a:t>E.g., how to deal with misclassified data types; flavors of null (in pick-list questions)</a:t>
            </a:r>
            <a:br>
              <a:rPr lang="en-US" dirty="0" smtClean="0"/>
            </a:br>
            <a:endParaRPr lang="en-US" dirty="0"/>
          </a:p>
          <a:p>
            <a:r>
              <a:rPr lang="en-US" dirty="0"/>
              <a:t>Determining type of match is challenging </a:t>
            </a:r>
          </a:p>
          <a:p>
            <a:pPr lvl="1"/>
            <a:r>
              <a:rPr lang="en-US" dirty="0"/>
              <a:t>completed only for 191 elements out of 770 (24%); </a:t>
            </a:r>
          </a:p>
          <a:p>
            <a:pPr lvl="3"/>
            <a:r>
              <a:rPr lang="en-US" dirty="0"/>
              <a:t>preliminary results; not ready for </a:t>
            </a:r>
            <a:r>
              <a:rPr lang="en-US" dirty="0" smtClean="0"/>
              <a:t>presentation</a:t>
            </a:r>
          </a:p>
          <a:p>
            <a:pPr lvl="3"/>
            <a:r>
              <a:rPr lang="en-US" dirty="0" smtClean="0"/>
              <a:t>2007 study in JAMIA (Andrew et al</a:t>
            </a:r>
            <a:r>
              <a:rPr lang="en-US" dirty="0" smtClean="0"/>
              <a:t>.) found poor agreement of 3 annotators (data annotation) </a:t>
            </a:r>
            <a:endParaRPr lang="en-US" dirty="0"/>
          </a:p>
          <a:p>
            <a:pPr lvl="1"/>
            <a:r>
              <a:rPr lang="en-US" dirty="0"/>
              <a:t>Working categories: Exact, </a:t>
            </a:r>
            <a:r>
              <a:rPr lang="en-US" dirty="0" smtClean="0"/>
              <a:t>Partial </a:t>
            </a:r>
            <a:r>
              <a:rPr lang="en-US" sz="1700" dirty="0" smtClean="0"/>
              <a:t>(low/high later scrapped)</a:t>
            </a:r>
            <a:r>
              <a:rPr lang="en-US" dirty="0" smtClean="0"/>
              <a:t>, </a:t>
            </a:r>
            <a:r>
              <a:rPr lang="en-US" dirty="0"/>
              <a:t>No-match (+ Complex/Out of scope</a:t>
            </a:r>
            <a:r>
              <a:rPr lang="en-US" dirty="0" smtClean="0"/>
              <a:t>)</a:t>
            </a:r>
          </a:p>
          <a:p>
            <a:pPr lvl="2"/>
            <a:endParaRPr lang="en-US" dirty="0"/>
          </a:p>
          <a:p>
            <a:pPr lvl="2"/>
            <a:endParaRPr lang="en-US" dirty="0" smtClean="0"/>
          </a:p>
          <a:p>
            <a:pPr lvl="1"/>
            <a:endParaRPr lang="en-US" dirty="0"/>
          </a:p>
          <a:p>
            <a:pPr lvl="1"/>
            <a:r>
              <a:rPr lang="en-US" dirty="0" smtClean="0"/>
              <a:t>In </a:t>
            </a:r>
            <a:r>
              <a:rPr lang="en-US" dirty="0"/>
              <a:t>formal maps it would correspond to </a:t>
            </a:r>
            <a:r>
              <a:rPr lang="en-US" dirty="0" err="1"/>
              <a:t>CorrelationIds</a:t>
            </a:r>
            <a:r>
              <a:rPr lang="en-US" dirty="0"/>
              <a:t> (e.g., LOINC map)</a:t>
            </a:r>
          </a:p>
          <a:p>
            <a:pPr lvl="2"/>
            <a:r>
              <a:rPr lang="en-US" dirty="0"/>
              <a:t> 447557004 |exact match from SCT to target|</a:t>
            </a:r>
          </a:p>
          <a:p>
            <a:pPr lvl="2"/>
            <a:r>
              <a:rPr lang="en-US" dirty="0"/>
              <a:t>447559001 |broad to narrow map from SCT to target|  </a:t>
            </a:r>
            <a:r>
              <a:rPr lang="en-US" sz="1600" dirty="0"/>
              <a:t>(CDE is narrower than SCT expression)</a:t>
            </a:r>
            <a:endParaRPr lang="en-US" dirty="0"/>
          </a:p>
          <a:p>
            <a:endParaRPr lang="en-US" dirty="0"/>
          </a:p>
        </p:txBody>
      </p:sp>
      <p:sp>
        <p:nvSpPr>
          <p:cNvPr id="4" name="Slide Number Placeholder 3"/>
          <p:cNvSpPr>
            <a:spLocks noGrp="1"/>
          </p:cNvSpPr>
          <p:nvPr>
            <p:ph type="sldNum" sz="quarter" idx="12"/>
          </p:nvPr>
        </p:nvSpPr>
        <p:spPr/>
        <p:txBody>
          <a:bodyPr/>
          <a:lstStyle/>
          <a:p>
            <a:fld id="{7E9E52CA-0E41-4562-A497-39E46B1CA430}" type="slidenum">
              <a:rPr lang="en-US" smtClean="0"/>
              <a:t>20</a:t>
            </a:fld>
            <a:endParaRPr lang="en-US"/>
          </a:p>
        </p:txBody>
      </p:sp>
    </p:spTree>
    <p:extLst>
      <p:ext uri="{BB962C8B-B14F-4D97-AF65-F5344CB8AC3E}">
        <p14:creationId xmlns:p14="http://schemas.microsoft.com/office/powerpoint/2010/main" val="22266322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Lessons Learned</a:t>
            </a:r>
          </a:p>
        </p:txBody>
      </p:sp>
      <p:sp>
        <p:nvSpPr>
          <p:cNvPr id="3" name="Content Placeholder 2"/>
          <p:cNvSpPr>
            <a:spLocks noGrp="1"/>
          </p:cNvSpPr>
          <p:nvPr>
            <p:ph idx="1"/>
          </p:nvPr>
        </p:nvSpPr>
        <p:spPr/>
        <p:txBody>
          <a:bodyPr>
            <a:normAutofit lnSpcReduction="10000"/>
          </a:bodyPr>
          <a:lstStyle/>
          <a:p>
            <a:r>
              <a:rPr lang="en-US" dirty="0" smtClean="0"/>
              <a:t>Lack </a:t>
            </a:r>
            <a:r>
              <a:rPr lang="en-US" dirty="0"/>
              <a:t>of software tools for working with SNOMED CT expressions</a:t>
            </a:r>
          </a:p>
          <a:p>
            <a:pPr lvl="1"/>
            <a:r>
              <a:rPr lang="en-US" dirty="0"/>
              <a:t>Learn from LOINC map  (expression expander)</a:t>
            </a:r>
          </a:p>
          <a:p>
            <a:pPr lvl="2"/>
            <a:r>
              <a:rPr lang="en-US" dirty="0"/>
              <a:t>E.g.,  what is 363787002: 370134009=123029007,704327008=258459007, 704318007= 118556004, 246093002=273948005,370132008=30766002, </a:t>
            </a:r>
            <a:r>
              <a:rPr lang="en-US" dirty="0" smtClean="0"/>
              <a:t>704319004=31773000</a:t>
            </a:r>
          </a:p>
          <a:p>
            <a:pPr lvl="1"/>
            <a:r>
              <a:rPr lang="en-US" dirty="0" smtClean="0"/>
              <a:t>Expression builder</a:t>
            </a:r>
          </a:p>
          <a:p>
            <a:pPr lvl="2"/>
            <a:r>
              <a:rPr lang="en-US" dirty="0" smtClean="0"/>
              <a:t>Load </a:t>
            </a:r>
            <a:r>
              <a:rPr lang="en-US" dirty="0"/>
              <a:t>and validate </a:t>
            </a:r>
            <a:r>
              <a:rPr lang="en-US" dirty="0" smtClean="0"/>
              <a:t>concept model rules (ongoing effort around Machine </a:t>
            </a:r>
            <a:r>
              <a:rPr lang="en-US" dirty="0"/>
              <a:t>Readable Concept </a:t>
            </a:r>
            <a:r>
              <a:rPr lang="en-US" dirty="0" smtClean="0"/>
              <a:t>Model)</a:t>
            </a:r>
          </a:p>
          <a:p>
            <a:pPr lvl="1"/>
            <a:r>
              <a:rPr lang="en-US" dirty="0" smtClean="0"/>
              <a:t>Expression checker</a:t>
            </a:r>
          </a:p>
          <a:p>
            <a:pPr lvl="2"/>
            <a:r>
              <a:rPr lang="en-US" dirty="0" smtClean="0"/>
              <a:t>Web version no longer available</a:t>
            </a:r>
          </a:p>
          <a:p>
            <a:pPr lvl="2"/>
            <a:r>
              <a:rPr lang="en-US" dirty="0" smtClean="0"/>
              <a:t>Only as application download + install </a:t>
            </a:r>
          </a:p>
          <a:p>
            <a:pPr lvl="3"/>
            <a:r>
              <a:rPr lang="en-US" dirty="0">
                <a:hlinkClick r:id="rId3"/>
              </a:rPr>
              <a:t>https://</a:t>
            </a:r>
            <a:r>
              <a:rPr lang="en-US" dirty="0" smtClean="0">
                <a:hlinkClick r:id="rId3"/>
              </a:rPr>
              <a:t>github.com/ldthomas/apg-js2</a:t>
            </a:r>
            <a:r>
              <a:rPr lang="en-US" dirty="0" smtClean="0"/>
              <a:t> </a:t>
            </a:r>
            <a:endParaRPr lang="en-US" dirty="0" smtClean="0"/>
          </a:p>
          <a:p>
            <a:r>
              <a:rPr lang="en-US" dirty="0" smtClean="0"/>
              <a:t>Helpful </a:t>
            </a:r>
            <a:r>
              <a:rPr lang="en-US" dirty="0"/>
              <a:t>advice obtained from community </a:t>
            </a:r>
          </a:p>
          <a:p>
            <a:pPr lvl="1"/>
            <a:r>
              <a:rPr lang="en-US" dirty="0">
                <a:hlinkClick r:id="rId4"/>
              </a:rPr>
              <a:t>https://confluence.ihtsdotools.org/questions</a:t>
            </a:r>
            <a:r>
              <a:rPr lang="en-US" dirty="0"/>
              <a:t> </a:t>
            </a:r>
          </a:p>
          <a:p>
            <a:endParaRPr lang="en-US" dirty="0"/>
          </a:p>
        </p:txBody>
      </p:sp>
      <p:sp>
        <p:nvSpPr>
          <p:cNvPr id="4" name="Slide Number Placeholder 3"/>
          <p:cNvSpPr>
            <a:spLocks noGrp="1"/>
          </p:cNvSpPr>
          <p:nvPr>
            <p:ph type="sldNum" sz="quarter" idx="12"/>
          </p:nvPr>
        </p:nvSpPr>
        <p:spPr/>
        <p:txBody>
          <a:bodyPr/>
          <a:lstStyle/>
          <a:p>
            <a:fld id="{7E9E52CA-0E41-4562-A497-39E46B1CA430}" type="slidenum">
              <a:rPr lang="en-US" smtClean="0"/>
              <a:t>21</a:t>
            </a:fld>
            <a:endParaRPr lang="en-US"/>
          </a:p>
        </p:txBody>
      </p:sp>
    </p:spTree>
    <p:extLst>
      <p:ext uri="{BB962C8B-B14F-4D97-AF65-F5344CB8AC3E}">
        <p14:creationId xmlns:p14="http://schemas.microsoft.com/office/powerpoint/2010/main" val="28193593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Value to SNOMED CT: New Requests</a:t>
            </a:r>
          </a:p>
        </p:txBody>
      </p:sp>
      <p:sp>
        <p:nvSpPr>
          <p:cNvPr id="3" name="Content Placeholder 2"/>
          <p:cNvSpPr>
            <a:spLocks noGrp="1"/>
          </p:cNvSpPr>
          <p:nvPr>
            <p:ph idx="1"/>
          </p:nvPr>
        </p:nvSpPr>
        <p:spPr/>
        <p:txBody>
          <a:bodyPr>
            <a:normAutofit/>
          </a:bodyPr>
          <a:lstStyle/>
          <a:p>
            <a:r>
              <a:rPr lang="en-US" sz="2400" dirty="0"/>
              <a:t>Examples of accepted </a:t>
            </a:r>
            <a:br>
              <a:rPr lang="en-US" sz="2400" dirty="0"/>
            </a:br>
            <a:r>
              <a:rPr lang="en-US" sz="2400" dirty="0"/>
              <a:t>terms</a:t>
            </a:r>
          </a:p>
          <a:p>
            <a:pPr lvl="1"/>
            <a:r>
              <a:rPr lang="en-US" sz="2000" dirty="0"/>
              <a:t>Electronic case report form</a:t>
            </a:r>
          </a:p>
          <a:p>
            <a:pPr lvl="1"/>
            <a:r>
              <a:rPr lang="en-US" sz="2000" dirty="0"/>
              <a:t>Arm Span</a:t>
            </a:r>
          </a:p>
          <a:p>
            <a:pPr marL="457200" lvl="1" indent="0">
              <a:buNone/>
            </a:pPr>
            <a:endParaRPr lang="en-US" sz="2000" dirty="0"/>
          </a:p>
          <a:p>
            <a:r>
              <a:rPr lang="en-US" sz="2400" dirty="0"/>
              <a:t>Examples of terms in </a:t>
            </a:r>
            <a:br>
              <a:rPr lang="en-US" sz="2400" dirty="0"/>
            </a:br>
            <a:r>
              <a:rPr lang="en-US" sz="2400" dirty="0"/>
              <a:t>Clarification status</a:t>
            </a:r>
            <a:br>
              <a:rPr lang="en-US" sz="2400" dirty="0"/>
            </a:br>
            <a:r>
              <a:rPr lang="en-US" sz="2400" dirty="0"/>
              <a:t>(International edition)</a:t>
            </a:r>
          </a:p>
          <a:p>
            <a:pPr lvl="1"/>
            <a:r>
              <a:rPr lang="en-US" sz="2000" dirty="0"/>
              <a:t>Don’t know (qualifier value)</a:t>
            </a:r>
          </a:p>
        </p:txBody>
      </p:sp>
      <p:pic>
        <p:nvPicPr>
          <p:cNvPr id="4" name="Picture 3"/>
          <p:cNvPicPr>
            <a:picLocks noChangeAspect="1"/>
          </p:cNvPicPr>
          <p:nvPr/>
        </p:nvPicPr>
        <p:blipFill>
          <a:blip r:embed="rId2"/>
          <a:stretch>
            <a:fillRect/>
          </a:stretch>
        </p:blipFill>
        <p:spPr>
          <a:xfrm>
            <a:off x="5019869" y="1468320"/>
            <a:ext cx="6597779" cy="4160242"/>
          </a:xfrm>
          <a:prstGeom prst="rect">
            <a:avLst/>
          </a:prstGeom>
        </p:spPr>
      </p:pic>
      <p:sp>
        <p:nvSpPr>
          <p:cNvPr id="5" name="Slide Number Placeholder 4"/>
          <p:cNvSpPr>
            <a:spLocks noGrp="1"/>
          </p:cNvSpPr>
          <p:nvPr>
            <p:ph type="sldNum" sz="quarter" idx="12"/>
          </p:nvPr>
        </p:nvSpPr>
        <p:spPr/>
        <p:txBody>
          <a:bodyPr/>
          <a:lstStyle/>
          <a:p>
            <a:fld id="{7E9E52CA-0E41-4562-A497-39E46B1CA430}" type="slidenum">
              <a:rPr lang="en-US" smtClean="0"/>
              <a:t>22</a:t>
            </a:fld>
            <a:endParaRPr lang="en-US"/>
          </a:p>
        </p:txBody>
      </p:sp>
    </p:spTree>
    <p:extLst>
      <p:ext uri="{BB962C8B-B14F-4D97-AF65-F5344CB8AC3E}">
        <p14:creationId xmlns:p14="http://schemas.microsoft.com/office/powerpoint/2010/main" val="12830601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 and Future work</a:t>
            </a:r>
          </a:p>
        </p:txBody>
      </p:sp>
      <p:sp>
        <p:nvSpPr>
          <p:cNvPr id="3" name="Content Placeholder 2"/>
          <p:cNvSpPr>
            <a:spLocks noGrp="1"/>
          </p:cNvSpPr>
          <p:nvPr>
            <p:ph idx="1"/>
          </p:nvPr>
        </p:nvSpPr>
        <p:spPr/>
        <p:txBody>
          <a:bodyPr>
            <a:normAutofit fontScale="92500" lnSpcReduction="10000"/>
          </a:bodyPr>
          <a:lstStyle/>
          <a:p>
            <a:r>
              <a:rPr lang="en-US" dirty="0" smtClean="0"/>
              <a:t>Pilot effort to relate </a:t>
            </a:r>
            <a:r>
              <a:rPr lang="en-US" dirty="0"/>
              <a:t>research data elements with SNOMED CT using compositional </a:t>
            </a:r>
            <a:r>
              <a:rPr lang="en-US" dirty="0" smtClean="0"/>
              <a:t>grammar</a:t>
            </a:r>
          </a:p>
          <a:p>
            <a:r>
              <a:rPr lang="en-US" dirty="0" smtClean="0"/>
              <a:t>Research </a:t>
            </a:r>
            <a:r>
              <a:rPr lang="en-US" dirty="0"/>
              <a:t>data elements provide a use case (rather extreme use case) for creating SNOMED CT Expressions</a:t>
            </a:r>
            <a:br>
              <a:rPr lang="en-US" dirty="0"/>
            </a:br>
            <a:endParaRPr lang="en-US" dirty="0"/>
          </a:p>
          <a:p>
            <a:r>
              <a:rPr lang="en-US" dirty="0"/>
              <a:t>Future work</a:t>
            </a:r>
          </a:p>
          <a:p>
            <a:pPr lvl="1"/>
            <a:r>
              <a:rPr lang="en-US" dirty="0" smtClean="0"/>
              <a:t>Prioritize </a:t>
            </a:r>
            <a:r>
              <a:rPr lang="en-US" dirty="0"/>
              <a:t>mapping of research data elements that have usage data linked to them </a:t>
            </a:r>
          </a:p>
          <a:p>
            <a:pPr lvl="2"/>
            <a:r>
              <a:rPr lang="en-US" dirty="0" smtClean="0"/>
              <a:t>elements </a:t>
            </a:r>
            <a:r>
              <a:rPr lang="en-US" dirty="0"/>
              <a:t>used in at least 2 studies shared via a data sharing platform</a:t>
            </a:r>
          </a:p>
          <a:p>
            <a:endParaRPr lang="en-US" dirty="0"/>
          </a:p>
          <a:p>
            <a:pPr lvl="1"/>
            <a:r>
              <a:rPr lang="en-US" dirty="0" smtClean="0"/>
              <a:t>Annotations can be used to pre-populate research Case Report Forms from EHR data</a:t>
            </a:r>
          </a:p>
          <a:p>
            <a:pPr lvl="2"/>
            <a:r>
              <a:rPr lang="en-US" dirty="0" smtClean="0"/>
              <a:t>E.g., Date permanent pacemaker was implanted</a:t>
            </a:r>
            <a:br>
              <a:rPr lang="en-US" dirty="0" smtClean="0"/>
            </a:br>
            <a:endParaRPr lang="en-US" dirty="0" smtClean="0"/>
          </a:p>
          <a:p>
            <a:endParaRPr lang="en-US" dirty="0"/>
          </a:p>
          <a:p>
            <a:endParaRPr lang="en-US" dirty="0"/>
          </a:p>
        </p:txBody>
      </p:sp>
      <p:sp>
        <p:nvSpPr>
          <p:cNvPr id="4" name="Slide Number Placeholder 3"/>
          <p:cNvSpPr>
            <a:spLocks noGrp="1"/>
          </p:cNvSpPr>
          <p:nvPr>
            <p:ph type="sldNum" sz="quarter" idx="12"/>
          </p:nvPr>
        </p:nvSpPr>
        <p:spPr/>
        <p:txBody>
          <a:bodyPr/>
          <a:lstStyle/>
          <a:p>
            <a:fld id="{7E9E52CA-0E41-4562-A497-39E46B1CA430}" type="slidenum">
              <a:rPr lang="en-US" smtClean="0"/>
              <a:t>23</a:t>
            </a:fld>
            <a:endParaRPr lang="en-US"/>
          </a:p>
        </p:txBody>
      </p:sp>
    </p:spTree>
    <p:extLst>
      <p:ext uri="{BB962C8B-B14F-4D97-AF65-F5344CB8AC3E}">
        <p14:creationId xmlns:p14="http://schemas.microsoft.com/office/powerpoint/2010/main" val="27715475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Questions</a:t>
            </a:r>
          </a:p>
        </p:txBody>
      </p:sp>
      <p:sp>
        <p:nvSpPr>
          <p:cNvPr id="3" name="Content Placeholder 2"/>
          <p:cNvSpPr>
            <a:spLocks noGrp="1"/>
          </p:cNvSpPr>
          <p:nvPr>
            <p:ph idx="1"/>
          </p:nvPr>
        </p:nvSpPr>
        <p:spPr/>
        <p:txBody>
          <a:bodyPr/>
          <a:lstStyle/>
          <a:p>
            <a:r>
              <a:rPr lang="en-US" dirty="0"/>
              <a:t>Vojtech Huser</a:t>
            </a:r>
          </a:p>
          <a:p>
            <a:pPr lvl="1"/>
            <a:r>
              <a:rPr lang="en-US" dirty="0">
                <a:hlinkClick r:id="rId2"/>
              </a:rPr>
              <a:t>vojtech.huser@nih.gov</a:t>
            </a:r>
            <a:r>
              <a:rPr lang="en-US" dirty="0"/>
              <a:t> </a:t>
            </a:r>
          </a:p>
          <a:p>
            <a:endParaRPr lang="en-US" dirty="0"/>
          </a:p>
          <a:p>
            <a:endParaRPr lang="en-US" dirty="0"/>
          </a:p>
          <a:p>
            <a:r>
              <a:rPr lang="en-US" dirty="0"/>
              <a:t>Project repository</a:t>
            </a:r>
          </a:p>
          <a:p>
            <a:pPr lvl="1"/>
            <a:r>
              <a:rPr lang="en-US" dirty="0">
                <a:hlinkClick r:id="rId3"/>
              </a:rPr>
              <a:t>https://github.com/lhncbc/CDE</a:t>
            </a:r>
            <a:r>
              <a:rPr lang="en-US" dirty="0"/>
              <a:t> </a:t>
            </a:r>
          </a:p>
        </p:txBody>
      </p:sp>
      <p:sp>
        <p:nvSpPr>
          <p:cNvPr id="4" name="Slide Number Placeholder 3"/>
          <p:cNvSpPr>
            <a:spLocks noGrp="1"/>
          </p:cNvSpPr>
          <p:nvPr>
            <p:ph type="sldNum" sz="quarter" idx="12"/>
          </p:nvPr>
        </p:nvSpPr>
        <p:spPr/>
        <p:txBody>
          <a:bodyPr/>
          <a:lstStyle/>
          <a:p>
            <a:fld id="{7E9E52CA-0E41-4562-A497-39E46B1CA430}" type="slidenum">
              <a:rPr lang="en-US" smtClean="0"/>
              <a:t>24</a:t>
            </a:fld>
            <a:endParaRPr lang="en-US"/>
          </a:p>
        </p:txBody>
      </p:sp>
    </p:spTree>
    <p:extLst>
      <p:ext uri="{BB962C8B-B14F-4D97-AF65-F5344CB8AC3E}">
        <p14:creationId xmlns:p14="http://schemas.microsoft.com/office/powerpoint/2010/main" val="37239648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Standardizing data collection in research studies</a:t>
            </a:r>
          </a:p>
        </p:txBody>
      </p:sp>
      <p:sp>
        <p:nvSpPr>
          <p:cNvPr id="3" name="Content Placeholder 2"/>
          <p:cNvSpPr>
            <a:spLocks noGrp="1"/>
          </p:cNvSpPr>
          <p:nvPr>
            <p:ph idx="1"/>
          </p:nvPr>
        </p:nvSpPr>
        <p:spPr/>
        <p:txBody>
          <a:bodyPr>
            <a:normAutofit fontScale="85000" lnSpcReduction="20000"/>
          </a:bodyPr>
          <a:lstStyle/>
          <a:p>
            <a:r>
              <a:rPr lang="en-US" dirty="0"/>
              <a:t>Data standardization for submission to regulatory authorities (FDA, EMA, JPMC)</a:t>
            </a:r>
          </a:p>
          <a:p>
            <a:pPr lvl="1"/>
            <a:r>
              <a:rPr lang="en-US" dirty="0"/>
              <a:t>CDISC standards and CDISC Controlled Terminology (since early 2000s)</a:t>
            </a:r>
            <a:br>
              <a:rPr lang="en-US" dirty="0"/>
            </a:br>
            <a:endParaRPr lang="en-US" dirty="0"/>
          </a:p>
          <a:p>
            <a:r>
              <a:rPr lang="en-US" dirty="0"/>
              <a:t>Since 2010s: emergence of Common Data Elements initiatives </a:t>
            </a:r>
          </a:p>
          <a:p>
            <a:pPr lvl="1"/>
            <a:r>
              <a:rPr lang="en-US" dirty="0"/>
              <a:t>Standardize data for any study (not just for studies undergoing regulatory submissions)</a:t>
            </a:r>
            <a:br>
              <a:rPr lang="en-US" dirty="0"/>
            </a:br>
            <a:endParaRPr lang="en-US" dirty="0"/>
          </a:p>
          <a:p>
            <a:r>
              <a:rPr lang="en-US" dirty="0"/>
              <a:t>Common Data Element = data element common to multiple sets across different studies</a:t>
            </a:r>
          </a:p>
          <a:p>
            <a:pPr lvl="1"/>
            <a:r>
              <a:rPr lang="en-US" dirty="0"/>
              <a:t>Fixed representation of a variable to be collected within a particular analytic of clinical domain </a:t>
            </a:r>
          </a:p>
          <a:p>
            <a:pPr lvl="1"/>
            <a:r>
              <a:rPr lang="en-US" dirty="0"/>
              <a:t>Consists of a precisely defined question and a specified format or set of permissible values for responses (answers)</a:t>
            </a:r>
          </a:p>
          <a:p>
            <a:pPr lvl="1"/>
            <a:r>
              <a:rPr lang="en-US" dirty="0"/>
              <a:t>Defined unambiguously in human and machine-computable terms</a:t>
            </a:r>
          </a:p>
          <a:p>
            <a:pPr lvl="1"/>
            <a:r>
              <a:rPr lang="en-US" dirty="0"/>
              <a:t>Sets of CDEs can be combined into more complex questionnaires, survey instruments, and case report forms</a:t>
            </a:r>
          </a:p>
          <a:p>
            <a:endParaRPr lang="en-US" dirty="0"/>
          </a:p>
        </p:txBody>
      </p:sp>
      <p:sp>
        <p:nvSpPr>
          <p:cNvPr id="4" name="Slide Number Placeholder 3"/>
          <p:cNvSpPr>
            <a:spLocks noGrp="1"/>
          </p:cNvSpPr>
          <p:nvPr>
            <p:ph type="sldNum" sz="quarter" idx="12"/>
          </p:nvPr>
        </p:nvSpPr>
        <p:spPr/>
        <p:txBody>
          <a:bodyPr/>
          <a:lstStyle/>
          <a:p>
            <a:fld id="{7E9E52CA-0E41-4562-A497-39E46B1CA430}" type="slidenum">
              <a:rPr lang="en-US" smtClean="0"/>
              <a:t>3</a:t>
            </a:fld>
            <a:endParaRPr lang="en-US"/>
          </a:p>
        </p:txBody>
      </p:sp>
    </p:spTree>
    <p:extLst>
      <p:ext uri="{BB962C8B-B14F-4D97-AF65-F5344CB8AC3E}">
        <p14:creationId xmlns:p14="http://schemas.microsoft.com/office/powerpoint/2010/main" val="6158082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6169"/>
            <a:ext cx="10515600" cy="1325563"/>
          </a:xfrm>
        </p:spPr>
        <p:txBody>
          <a:bodyPr/>
          <a:lstStyle/>
          <a:p>
            <a:r>
              <a:rPr lang="en-US" dirty="0"/>
              <a:t>CDE initiative example: PhenX</a:t>
            </a:r>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3"/>
          <a:stretch>
            <a:fillRect/>
          </a:stretch>
        </p:blipFill>
        <p:spPr>
          <a:xfrm>
            <a:off x="1769418" y="1025496"/>
            <a:ext cx="7997568" cy="5548009"/>
          </a:xfrm>
          <a:prstGeom prst="rect">
            <a:avLst/>
          </a:prstGeom>
        </p:spPr>
      </p:pic>
      <p:sp>
        <p:nvSpPr>
          <p:cNvPr id="5" name="Slide Number Placeholder 4"/>
          <p:cNvSpPr>
            <a:spLocks noGrp="1"/>
          </p:cNvSpPr>
          <p:nvPr>
            <p:ph type="sldNum" sz="quarter" idx="12"/>
          </p:nvPr>
        </p:nvSpPr>
        <p:spPr/>
        <p:txBody>
          <a:bodyPr/>
          <a:lstStyle/>
          <a:p>
            <a:fld id="{7E9E52CA-0E41-4562-A497-39E46B1CA430}" type="slidenum">
              <a:rPr lang="en-US" smtClean="0"/>
              <a:t>4</a:t>
            </a:fld>
            <a:endParaRPr lang="en-US"/>
          </a:p>
        </p:txBody>
      </p:sp>
    </p:spTree>
    <p:extLst>
      <p:ext uri="{BB962C8B-B14F-4D97-AF65-F5344CB8AC3E}">
        <p14:creationId xmlns:p14="http://schemas.microsoft.com/office/powerpoint/2010/main" val="2419518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Challenges in developing research data elements</a:t>
            </a:r>
          </a:p>
        </p:txBody>
      </p:sp>
      <p:sp>
        <p:nvSpPr>
          <p:cNvPr id="3" name="Content Placeholder 2"/>
          <p:cNvSpPr>
            <a:spLocks noGrp="1"/>
          </p:cNvSpPr>
          <p:nvPr>
            <p:ph idx="1"/>
          </p:nvPr>
        </p:nvSpPr>
        <p:spPr/>
        <p:txBody>
          <a:bodyPr>
            <a:normAutofit lnSpcReduction="10000"/>
          </a:bodyPr>
          <a:lstStyle/>
          <a:p>
            <a:r>
              <a:rPr lang="en-US" dirty="0"/>
              <a:t>Overlap of research data element initiatives </a:t>
            </a:r>
          </a:p>
          <a:p>
            <a:pPr lvl="1"/>
            <a:r>
              <a:rPr lang="en-US" dirty="0"/>
              <a:t>Each research group (e.g., cancer, behavioral researchers) may have a separate initiative</a:t>
            </a:r>
          </a:p>
          <a:p>
            <a:pPr marL="457200" lvl="1" indent="0">
              <a:buNone/>
            </a:pPr>
            <a:r>
              <a:rPr lang="en-US" dirty="0"/>
              <a:t/>
            </a:r>
            <a:br>
              <a:rPr lang="en-US" dirty="0"/>
            </a:br>
            <a:endParaRPr lang="en-US" dirty="0"/>
          </a:p>
          <a:p>
            <a:r>
              <a:rPr lang="en-US" dirty="0" smtClean="0"/>
              <a:t>Discovering </a:t>
            </a:r>
            <a:r>
              <a:rPr lang="en-US" dirty="0"/>
              <a:t>existing defined research data elements is challenging for investigators (reliance of simple text search)</a:t>
            </a:r>
          </a:p>
          <a:p>
            <a:pPr lvl="2"/>
            <a:r>
              <a:rPr lang="en-US" dirty="0" smtClean="0"/>
              <a:t>Portals</a:t>
            </a:r>
            <a:r>
              <a:rPr lang="en-US" dirty="0"/>
              <a:t>: </a:t>
            </a:r>
            <a:r>
              <a:rPr lang="en-US" dirty="0">
                <a:hlinkClick r:id="rId2"/>
              </a:rPr>
              <a:t>https://cde.nlm.nih.gov</a:t>
            </a:r>
            <a:r>
              <a:rPr lang="en-US" dirty="0"/>
              <a:t>  or  </a:t>
            </a:r>
            <a:r>
              <a:rPr lang="en-US" dirty="0">
                <a:hlinkClick r:id="rId3"/>
              </a:rPr>
              <a:t>https://medical-data-models.org</a:t>
            </a:r>
            <a:r>
              <a:rPr lang="en-US" dirty="0"/>
              <a:t>  </a:t>
            </a:r>
          </a:p>
          <a:p>
            <a:r>
              <a:rPr lang="en-US" dirty="0" smtClean="0"/>
              <a:t>Researchers may not be intimately familiar with routine healthcare terminologies (e.g., SNOMED CT)</a:t>
            </a:r>
          </a:p>
          <a:p>
            <a:pPr lvl="2"/>
            <a:r>
              <a:rPr lang="en-US" dirty="0" smtClean="0"/>
              <a:t>overlap of research data elements with terminologies; duplication</a:t>
            </a:r>
            <a:br>
              <a:rPr lang="en-US" dirty="0" smtClean="0"/>
            </a:br>
            <a:endParaRPr lang="en-US" dirty="0" smtClean="0"/>
          </a:p>
        </p:txBody>
      </p:sp>
      <p:sp>
        <p:nvSpPr>
          <p:cNvPr id="4" name="Slide Number Placeholder 3"/>
          <p:cNvSpPr>
            <a:spLocks noGrp="1"/>
          </p:cNvSpPr>
          <p:nvPr>
            <p:ph type="sldNum" sz="quarter" idx="12"/>
          </p:nvPr>
        </p:nvSpPr>
        <p:spPr/>
        <p:txBody>
          <a:bodyPr/>
          <a:lstStyle/>
          <a:p>
            <a:fld id="{7E9E52CA-0E41-4562-A497-39E46B1CA430}" type="slidenum">
              <a:rPr lang="en-US" smtClean="0"/>
              <a:t>5</a:t>
            </a:fld>
            <a:endParaRPr lang="en-US"/>
          </a:p>
        </p:txBody>
      </p:sp>
      <p:pic>
        <p:nvPicPr>
          <p:cNvPr id="1030" name="Picture 6" descr="Image result for nih toolbox"/>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793200" y="2918459"/>
            <a:ext cx="802294" cy="506413"/>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PhenX"/>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85128" y="3043871"/>
            <a:ext cx="1977345" cy="381001"/>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Image result for promis measures"/>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75145" y="2730838"/>
            <a:ext cx="1146175" cy="724383"/>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4"/>
          <p:cNvPicPr>
            <a:picLocks noChangeAspect="1"/>
          </p:cNvPicPr>
          <p:nvPr/>
        </p:nvPicPr>
        <p:blipFill>
          <a:blip r:embed="rId7"/>
          <a:stretch>
            <a:fillRect/>
          </a:stretch>
        </p:blipFill>
        <p:spPr>
          <a:xfrm>
            <a:off x="8021320" y="2900924"/>
            <a:ext cx="1562318" cy="523948"/>
          </a:xfrm>
          <a:prstGeom prst="rect">
            <a:avLst/>
          </a:prstGeom>
        </p:spPr>
      </p:pic>
      <p:sp>
        <p:nvSpPr>
          <p:cNvPr id="16" name="Rectangle 15"/>
          <p:cNvSpPr/>
          <p:nvPr/>
        </p:nvSpPr>
        <p:spPr>
          <a:xfrm>
            <a:off x="9146898" y="2689860"/>
            <a:ext cx="1866541" cy="830997"/>
          </a:xfrm>
          <a:prstGeom prst="rect">
            <a:avLst/>
          </a:prstGeom>
          <a:noFill/>
        </p:spPr>
        <p:txBody>
          <a:bodyPr wrap="square" lIns="91440" tIns="45720" rIns="91440" bIns="45720">
            <a:spAutoFit/>
          </a:bodyPr>
          <a:lstStyle/>
          <a:p>
            <a:pPr algn="ctr"/>
            <a:r>
              <a:rPr lang="en-US" sz="4800" dirty="0">
                <a:ln w="0"/>
                <a:solidFill>
                  <a:schemeClr val="accent1"/>
                </a:solidFill>
                <a:effectLst>
                  <a:outerShdw blurRad="38100" dist="25400" dir="5400000" algn="ctr" rotWithShape="0">
                    <a:srgbClr val="6E747A">
                      <a:alpha val="43000"/>
                    </a:srgbClr>
                  </a:outerShdw>
                </a:effectLst>
              </a:rPr>
              <a:t>TA  </a:t>
            </a:r>
            <a:r>
              <a:rPr lang="en-US" sz="4800" dirty="0">
                <a:ln w="0"/>
                <a:solidFill>
                  <a:srgbClr val="002060"/>
                </a:solidFill>
                <a:effectLst>
                  <a:outerShdw blurRad="38100" dist="25400" dir="5400000" algn="ctr" rotWithShape="0">
                    <a:srgbClr val="6E747A">
                      <a:alpha val="43000"/>
                    </a:srgbClr>
                  </a:outerShdw>
                </a:effectLst>
              </a:rPr>
              <a:t>…</a:t>
            </a:r>
          </a:p>
        </p:txBody>
      </p:sp>
      <p:pic>
        <p:nvPicPr>
          <p:cNvPr id="20" name="Picture 19"/>
          <p:cNvPicPr>
            <a:picLocks noChangeAspect="1"/>
          </p:cNvPicPr>
          <p:nvPr/>
        </p:nvPicPr>
        <p:blipFill>
          <a:blip r:embed="rId8"/>
          <a:stretch>
            <a:fillRect/>
          </a:stretch>
        </p:blipFill>
        <p:spPr>
          <a:xfrm>
            <a:off x="2142675" y="3070574"/>
            <a:ext cx="1310164" cy="354298"/>
          </a:xfrm>
          <a:prstGeom prst="rect">
            <a:avLst/>
          </a:prstGeom>
        </p:spPr>
      </p:pic>
    </p:spTree>
    <p:extLst>
      <p:ext uri="{BB962C8B-B14F-4D97-AF65-F5344CB8AC3E}">
        <p14:creationId xmlns:p14="http://schemas.microsoft.com/office/powerpoint/2010/main" val="34997164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Possible solution: Annotate CDEs using SNOMED CT</a:t>
            </a:r>
          </a:p>
        </p:txBody>
      </p:sp>
      <p:sp>
        <p:nvSpPr>
          <p:cNvPr id="3" name="Content Placeholder 2"/>
          <p:cNvSpPr>
            <a:spLocks noGrp="1"/>
          </p:cNvSpPr>
          <p:nvPr>
            <p:ph idx="1"/>
          </p:nvPr>
        </p:nvSpPr>
        <p:spPr/>
        <p:txBody>
          <a:bodyPr>
            <a:normAutofit fontScale="85000" lnSpcReduction="20000"/>
          </a:bodyPr>
          <a:lstStyle/>
          <a:p>
            <a:r>
              <a:rPr lang="en-US" b="1" dirty="0"/>
              <a:t>Discover overlapping </a:t>
            </a:r>
            <a:r>
              <a:rPr lang="en-US" dirty="0"/>
              <a:t>(or related) research </a:t>
            </a:r>
            <a:r>
              <a:rPr lang="en-US" b="1" dirty="0"/>
              <a:t>data elements</a:t>
            </a:r>
          </a:p>
          <a:p>
            <a:pPr lvl="1"/>
            <a:r>
              <a:rPr lang="en-US" dirty="0"/>
              <a:t>Note there are three levels for annotation</a:t>
            </a:r>
          </a:p>
          <a:p>
            <a:pPr lvl="2"/>
            <a:r>
              <a:rPr lang="en-US" dirty="0"/>
              <a:t>Case Report Form</a:t>
            </a:r>
          </a:p>
          <a:p>
            <a:pPr lvl="2"/>
            <a:r>
              <a:rPr lang="en-US" dirty="0"/>
              <a:t>Case Report Form Question</a:t>
            </a:r>
          </a:p>
          <a:p>
            <a:pPr lvl="2"/>
            <a:r>
              <a:rPr lang="en-US" dirty="0"/>
              <a:t>Case Report Form Answer</a:t>
            </a:r>
            <a:br>
              <a:rPr lang="en-US" dirty="0"/>
            </a:br>
            <a:endParaRPr lang="en-US" dirty="0"/>
          </a:p>
          <a:p>
            <a:r>
              <a:rPr lang="en-US" dirty="0"/>
              <a:t>Improve discoverability of research data elements - </a:t>
            </a:r>
            <a:r>
              <a:rPr lang="en-US" b="1" dirty="0"/>
              <a:t>improve search</a:t>
            </a:r>
            <a:r>
              <a:rPr lang="en-US" dirty="0"/>
              <a:t/>
            </a:r>
            <a:br>
              <a:rPr lang="en-US" dirty="0"/>
            </a:br>
            <a:endParaRPr lang="en-US" dirty="0"/>
          </a:p>
          <a:p>
            <a:r>
              <a:rPr lang="en-US" b="1" dirty="0"/>
              <a:t>Demonstrate utility of </a:t>
            </a:r>
            <a:r>
              <a:rPr lang="en-US" dirty="0"/>
              <a:t>routine healthcare </a:t>
            </a:r>
            <a:r>
              <a:rPr lang="en-US" b="1" dirty="0"/>
              <a:t>terminologies </a:t>
            </a:r>
            <a:r>
              <a:rPr lang="en-US" dirty="0"/>
              <a:t>(e.g., SNOMED CT) to researchers  </a:t>
            </a:r>
            <a:r>
              <a:rPr lang="en-US" dirty="0">
                <a:sym typeface="Wingdings" panose="05000000000000000000" pitchFamily="2" charset="2"/>
              </a:rPr>
              <a:t></a:t>
            </a:r>
            <a:r>
              <a:rPr lang="en-US" dirty="0"/>
              <a:t> (bring closer research and routine healthcare EHR data)</a:t>
            </a:r>
            <a:br>
              <a:rPr lang="en-US" dirty="0"/>
            </a:br>
            <a:endParaRPr lang="en-US" dirty="0"/>
          </a:p>
          <a:p>
            <a:r>
              <a:rPr lang="en-US" dirty="0"/>
              <a:t>Assess the feasibility of using </a:t>
            </a:r>
            <a:r>
              <a:rPr lang="en-US" b="1" dirty="0"/>
              <a:t>SNOMED CT Compositional Grammar </a:t>
            </a:r>
            <a:r>
              <a:rPr lang="en-US" dirty="0"/>
              <a:t>to support the annotation</a:t>
            </a:r>
          </a:p>
          <a:p>
            <a:pPr lvl="1"/>
            <a:r>
              <a:rPr lang="en-US" dirty="0"/>
              <a:t>Extend SNOMED CT Compositional Grammar </a:t>
            </a:r>
          </a:p>
          <a:p>
            <a:pPr lvl="3"/>
            <a:r>
              <a:rPr lang="en-US" dirty="0"/>
              <a:t>it has known limitations</a:t>
            </a:r>
          </a:p>
          <a:p>
            <a:endParaRPr lang="en-US" dirty="0"/>
          </a:p>
        </p:txBody>
      </p:sp>
      <p:sp>
        <p:nvSpPr>
          <p:cNvPr id="4" name="Slide Number Placeholder 3"/>
          <p:cNvSpPr>
            <a:spLocks noGrp="1"/>
          </p:cNvSpPr>
          <p:nvPr>
            <p:ph type="sldNum" sz="quarter" idx="12"/>
          </p:nvPr>
        </p:nvSpPr>
        <p:spPr/>
        <p:txBody>
          <a:bodyPr/>
          <a:lstStyle/>
          <a:p>
            <a:fld id="{7E9E52CA-0E41-4562-A497-39E46B1CA430}" type="slidenum">
              <a:rPr lang="en-US" smtClean="0"/>
              <a:t>6</a:t>
            </a:fld>
            <a:endParaRPr lang="en-US"/>
          </a:p>
        </p:txBody>
      </p:sp>
    </p:spTree>
    <p:extLst>
      <p:ext uri="{BB962C8B-B14F-4D97-AF65-F5344CB8AC3E}">
        <p14:creationId xmlns:p14="http://schemas.microsoft.com/office/powerpoint/2010/main" val="39171599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Methods</a:t>
            </a:r>
          </a:p>
        </p:txBody>
      </p:sp>
      <p:sp>
        <p:nvSpPr>
          <p:cNvPr id="3" name="Content Placeholder 2"/>
          <p:cNvSpPr>
            <a:spLocks noGrp="1"/>
          </p:cNvSpPr>
          <p:nvPr>
            <p:ph idx="1"/>
          </p:nvPr>
        </p:nvSpPr>
        <p:spPr/>
        <p:txBody>
          <a:bodyPr>
            <a:normAutofit/>
          </a:bodyPr>
          <a:lstStyle/>
          <a:p>
            <a:r>
              <a:rPr lang="en-US" dirty="0"/>
              <a:t>Source of CDEs:</a:t>
            </a:r>
          </a:p>
          <a:p>
            <a:pPr marL="914400" lvl="1" indent="-457200">
              <a:buFont typeface="+mj-lt"/>
              <a:buAutoNum type="arabicPeriod"/>
            </a:pPr>
            <a:r>
              <a:rPr lang="en-US" dirty="0"/>
              <a:t>PhenX data elements  - 564 forms and 22705 elements</a:t>
            </a:r>
          </a:p>
          <a:p>
            <a:pPr lvl="2"/>
            <a:r>
              <a:rPr lang="en-US" sz="1600" dirty="0"/>
              <a:t>developed by two institutes at US National Institutes of Health (NIH)</a:t>
            </a:r>
          </a:p>
          <a:p>
            <a:pPr marL="914400" lvl="1" indent="-457200">
              <a:buFont typeface="+mj-lt"/>
              <a:buAutoNum type="arabicPeriod"/>
            </a:pPr>
            <a:r>
              <a:rPr lang="en-US" dirty="0">
                <a:solidFill>
                  <a:schemeClr val="bg2">
                    <a:lumMod val="75000"/>
                  </a:schemeClr>
                </a:solidFill>
              </a:rPr>
              <a:t>CRF library published by Elli Lilly - 914 forms and 28310 elements</a:t>
            </a:r>
          </a:p>
          <a:p>
            <a:pPr marL="914400" lvl="1" indent="-457200">
              <a:buFont typeface="+mj-lt"/>
              <a:buAutoNum type="arabicPeriod"/>
            </a:pPr>
            <a:r>
              <a:rPr lang="en-US" dirty="0">
                <a:solidFill>
                  <a:schemeClr val="bg2">
                    <a:lumMod val="75000"/>
                  </a:schemeClr>
                </a:solidFill>
              </a:rPr>
              <a:t>subset of </a:t>
            </a:r>
            <a:r>
              <a:rPr lang="en-US" dirty="0" err="1">
                <a:solidFill>
                  <a:schemeClr val="bg2">
                    <a:lumMod val="75000"/>
                  </a:schemeClr>
                </a:solidFill>
              </a:rPr>
              <a:t>REDCap</a:t>
            </a:r>
            <a:r>
              <a:rPr lang="en-US" dirty="0">
                <a:solidFill>
                  <a:schemeClr val="bg2">
                    <a:lumMod val="75000"/>
                  </a:schemeClr>
                </a:solidFill>
              </a:rPr>
              <a:t> Consortium library - 10 forms and 879 elements. </a:t>
            </a:r>
          </a:p>
          <a:p>
            <a:endParaRPr lang="en-US" dirty="0"/>
          </a:p>
          <a:p>
            <a:r>
              <a:rPr lang="en-US" dirty="0"/>
              <a:t>Separate annotation subtasks structured by CDE data type</a:t>
            </a:r>
          </a:p>
          <a:p>
            <a:pPr lvl="1"/>
            <a:r>
              <a:rPr lang="en-US" dirty="0"/>
              <a:t>such as boolean, date, text, number, pick-list question (</a:t>
            </a:r>
            <a:r>
              <a:rPr lang="en-US" dirty="0" err="1"/>
              <a:t>radiobutton</a:t>
            </a:r>
            <a:r>
              <a:rPr lang="en-US" dirty="0"/>
              <a:t>/checkbox)</a:t>
            </a:r>
          </a:p>
          <a:p>
            <a:r>
              <a:rPr lang="en-US" dirty="0"/>
              <a:t>Pilot experiment/ feasibility </a:t>
            </a:r>
            <a:r>
              <a:rPr lang="en-US" dirty="0" smtClean="0"/>
              <a:t>assessment</a:t>
            </a:r>
            <a:endParaRPr lang="en-US" dirty="0"/>
          </a:p>
          <a:p>
            <a:pPr lvl="1"/>
            <a:r>
              <a:rPr lang="en-US" dirty="0"/>
              <a:t>source #1 (PhenX) +  convenience sample of CDEs for each data type</a:t>
            </a:r>
          </a:p>
        </p:txBody>
      </p:sp>
      <p:sp>
        <p:nvSpPr>
          <p:cNvPr id="4" name="Slide Number Placeholder 3"/>
          <p:cNvSpPr>
            <a:spLocks noGrp="1"/>
          </p:cNvSpPr>
          <p:nvPr>
            <p:ph type="sldNum" sz="quarter" idx="12"/>
          </p:nvPr>
        </p:nvSpPr>
        <p:spPr/>
        <p:txBody>
          <a:bodyPr/>
          <a:lstStyle/>
          <a:p>
            <a:fld id="{7E9E52CA-0E41-4562-A497-39E46B1CA430}" type="slidenum">
              <a:rPr lang="en-US" smtClean="0"/>
              <a:t>7</a:t>
            </a:fld>
            <a:endParaRPr lang="en-US"/>
          </a:p>
        </p:txBody>
      </p:sp>
    </p:spTree>
    <p:extLst>
      <p:ext uri="{BB962C8B-B14F-4D97-AF65-F5344CB8AC3E}">
        <p14:creationId xmlns:p14="http://schemas.microsoft.com/office/powerpoint/2010/main" val="33901265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CDE Input data (PhenX, </a:t>
            </a:r>
            <a:r>
              <a:rPr lang="en-US" dirty="0" err="1"/>
              <a:t>RedCAP</a:t>
            </a:r>
            <a:r>
              <a:rPr lang="en-US" dirty="0"/>
              <a:t> .CSV format)</a:t>
            </a:r>
            <a:br>
              <a:rPr lang="en-US" dirty="0"/>
            </a:br>
            <a:r>
              <a:rPr lang="en-US" sz="3200" dirty="0"/>
              <a:t>Cancer Personal and Family History</a:t>
            </a:r>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3"/>
          <a:stretch>
            <a:fillRect/>
          </a:stretch>
        </p:blipFill>
        <p:spPr>
          <a:xfrm>
            <a:off x="609600" y="1825625"/>
            <a:ext cx="11353800" cy="4587023"/>
          </a:xfrm>
          <a:prstGeom prst="rect">
            <a:avLst/>
          </a:prstGeom>
        </p:spPr>
      </p:pic>
      <p:sp>
        <p:nvSpPr>
          <p:cNvPr id="5" name="Slide Number Placeholder 4"/>
          <p:cNvSpPr>
            <a:spLocks noGrp="1"/>
          </p:cNvSpPr>
          <p:nvPr>
            <p:ph type="sldNum" sz="quarter" idx="12"/>
          </p:nvPr>
        </p:nvSpPr>
        <p:spPr/>
        <p:txBody>
          <a:bodyPr/>
          <a:lstStyle/>
          <a:p>
            <a:fld id="{7E9E52CA-0E41-4562-A497-39E46B1CA430}" type="slidenum">
              <a:rPr lang="en-US" smtClean="0"/>
              <a:t>8</a:t>
            </a:fld>
            <a:endParaRPr lang="en-US"/>
          </a:p>
        </p:txBody>
      </p:sp>
    </p:spTree>
    <p:extLst>
      <p:ext uri="{BB962C8B-B14F-4D97-AF65-F5344CB8AC3E}">
        <p14:creationId xmlns:p14="http://schemas.microsoft.com/office/powerpoint/2010/main" val="3484221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Methods</a:t>
            </a:r>
          </a:p>
        </p:txBody>
      </p:sp>
      <p:sp>
        <p:nvSpPr>
          <p:cNvPr id="3" name="Content Placeholder 2"/>
          <p:cNvSpPr>
            <a:spLocks noGrp="1"/>
          </p:cNvSpPr>
          <p:nvPr>
            <p:ph idx="1"/>
          </p:nvPr>
        </p:nvSpPr>
        <p:spPr/>
        <p:txBody>
          <a:bodyPr>
            <a:normAutofit fontScale="85000" lnSpcReduction="10000"/>
          </a:bodyPr>
          <a:lstStyle/>
          <a:p>
            <a:r>
              <a:rPr lang="en-US" dirty="0"/>
              <a:t>Three annotators</a:t>
            </a:r>
          </a:p>
          <a:p>
            <a:pPr lvl="1"/>
            <a:r>
              <a:rPr lang="en-US" dirty="0"/>
              <a:t>One with SNOMED CT training (Foundation, Implementation, Content Development)</a:t>
            </a:r>
          </a:p>
          <a:p>
            <a:pPr lvl="1"/>
            <a:r>
              <a:rPr lang="en-US" dirty="0"/>
              <a:t>Two with no prior SNOMED CT experience  (internal training provided for the project)</a:t>
            </a:r>
            <a:br>
              <a:rPr lang="en-US" dirty="0"/>
            </a:br>
            <a:endParaRPr lang="en-US" dirty="0"/>
          </a:p>
          <a:p>
            <a:r>
              <a:rPr lang="en-US" dirty="0"/>
              <a:t>Feasibility pilot study</a:t>
            </a:r>
          </a:p>
          <a:p>
            <a:pPr lvl="1"/>
            <a:r>
              <a:rPr lang="en-US" dirty="0"/>
              <a:t>First identify SNOMED CT concepts </a:t>
            </a:r>
          </a:p>
          <a:p>
            <a:pPr lvl="2"/>
            <a:r>
              <a:rPr lang="en-US" dirty="0"/>
              <a:t>by simply enumerating terms linked to a give CDE</a:t>
            </a:r>
          </a:p>
          <a:p>
            <a:pPr lvl="1"/>
            <a:r>
              <a:rPr lang="en-US" dirty="0"/>
              <a:t>Construct SNOMED CT expression later</a:t>
            </a:r>
          </a:p>
          <a:p>
            <a:pPr lvl="1"/>
            <a:r>
              <a:rPr lang="en-US" dirty="0"/>
              <a:t>Identify level of match (exact, partial-high, partial-low, no </a:t>
            </a:r>
            <a:r>
              <a:rPr lang="en-US" dirty="0" smtClean="0"/>
              <a:t>match/complex/out of scope)</a:t>
            </a:r>
            <a:endParaRPr lang="en-US" dirty="0"/>
          </a:p>
          <a:p>
            <a:pPr lvl="1"/>
            <a:r>
              <a:rPr lang="en-US" dirty="0"/>
              <a:t>Expectation setting: “lessons learned” type of results (not final quantitative numbers)</a:t>
            </a:r>
          </a:p>
          <a:p>
            <a:pPr marL="457200" lvl="1" indent="0">
              <a:buNone/>
            </a:pPr>
            <a:endParaRPr lang="en-US" dirty="0"/>
          </a:p>
          <a:p>
            <a:pPr lvl="1"/>
            <a:r>
              <a:rPr lang="en-US" dirty="0"/>
              <a:t>Cloud based spreadsheet document (with limitations and challenges)</a:t>
            </a:r>
          </a:p>
          <a:p>
            <a:pPr lvl="3"/>
            <a:r>
              <a:rPr lang="en-US" dirty="0"/>
              <a:t>Ideal system would be a web-based system with user friendly searching and entering SCT terms</a:t>
            </a:r>
          </a:p>
        </p:txBody>
      </p:sp>
      <p:sp>
        <p:nvSpPr>
          <p:cNvPr id="4" name="Slide Number Placeholder 3"/>
          <p:cNvSpPr>
            <a:spLocks noGrp="1"/>
          </p:cNvSpPr>
          <p:nvPr>
            <p:ph type="sldNum" sz="quarter" idx="12"/>
          </p:nvPr>
        </p:nvSpPr>
        <p:spPr/>
        <p:txBody>
          <a:bodyPr/>
          <a:lstStyle/>
          <a:p>
            <a:fld id="{7E9E52CA-0E41-4562-A497-39E46B1CA430}" type="slidenum">
              <a:rPr lang="en-US" smtClean="0"/>
              <a:t>9</a:t>
            </a:fld>
            <a:endParaRPr lang="en-US"/>
          </a:p>
        </p:txBody>
      </p:sp>
    </p:spTree>
    <p:extLst>
      <p:ext uri="{BB962C8B-B14F-4D97-AF65-F5344CB8AC3E}">
        <p14:creationId xmlns:p14="http://schemas.microsoft.com/office/powerpoint/2010/main" val="10158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1747</Words>
  <Application>Microsoft Office PowerPoint</Application>
  <PresentationFormat>Widescreen</PresentationFormat>
  <Paragraphs>336</Paragraphs>
  <Slides>24</Slides>
  <Notes>16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Calibri</vt:lpstr>
      <vt:lpstr>Calibri Light</vt:lpstr>
      <vt:lpstr>Wingdings</vt:lpstr>
      <vt:lpstr>Office Theme</vt:lpstr>
      <vt:lpstr>Use of SNOMED CT Compositional Grammar to Annotate Human Clinical Trials Data Elements</vt:lpstr>
      <vt:lpstr>Routine Healthcare and Research</vt:lpstr>
      <vt:lpstr>Standardizing data collection in research studies</vt:lpstr>
      <vt:lpstr>CDE initiative example: PhenX</vt:lpstr>
      <vt:lpstr>Challenges in developing research data elements</vt:lpstr>
      <vt:lpstr>Possible solution: Annotate CDEs using SNOMED CT</vt:lpstr>
      <vt:lpstr>Methods</vt:lpstr>
      <vt:lpstr>CDE Input data (PhenX, RedCAP .CSV format) Cancer Personal and Family History</vt:lpstr>
      <vt:lpstr>Methods</vt:lpstr>
      <vt:lpstr>Results: Annotations made (Question level)</vt:lpstr>
      <vt:lpstr>Annotation (Entering Related Concepts) on Question level</vt:lpstr>
      <vt:lpstr>Postcoordination</vt:lpstr>
      <vt:lpstr>Results: Example 1</vt:lpstr>
      <vt:lpstr>Results: Example 2</vt:lpstr>
      <vt:lpstr>List of Examples</vt:lpstr>
      <vt:lpstr>Results: Example 3</vt:lpstr>
      <vt:lpstr>Permissible Values (Answers) Annotation</vt:lpstr>
      <vt:lpstr>Exact Matches for Permissible Values</vt:lpstr>
      <vt:lpstr>Partial Matches for Permissible Values</vt:lpstr>
      <vt:lpstr>Lessons Learned</vt:lpstr>
      <vt:lpstr>Lessons Learned</vt:lpstr>
      <vt:lpstr>Value to SNOMED CT: New Requests</vt:lpstr>
      <vt:lpstr>Conclusion and Future work</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Use of SNOMED CT Compositional Grammar to Annotate Human Clinical Trials Data Elements</dc:title>
  <dc:creator>Huser, Vojtech (NIH/NLM/LHC) [E]</dc:creator>
  <cp:lastModifiedBy>Huser, Vojtech (NIH/NLM/LHC) [E]</cp:lastModifiedBy>
  <cp:revision>1</cp:revision>
  <dcterms:created xsi:type="dcterms:W3CDTF">2017-10-10T13:59:08Z</dcterms:created>
  <dcterms:modified xsi:type="dcterms:W3CDTF">2017-10-10T13:59:28Z</dcterms:modified>
</cp:coreProperties>
</file>