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7" d="100"/>
          <a:sy n="57" d="100"/>
        </p:scale>
        <p:origin x="102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3B94-DCFF-82F9-23E9-DE0060013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A320E-108C-F46A-66A3-7B9FEDEBD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AC7D-4EC9-D304-0AF0-F7EC67B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35F2-F18C-909C-5078-7CAF0B06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44B7-50E9-3AF0-B29E-D7A0D255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12CE-2170-0434-C7C1-8B459ED7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FC2D-6467-8BAE-3969-EDBAD1D5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05E2-BC07-FF91-7768-DBB0BC45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9223-F7D5-59E0-7988-61EDA3EA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A232-8559-0AA4-CF29-60938A81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FCB93-65B8-4279-85CA-061F491E9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475B3-8030-2A44-A473-0335593BB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709F-EAFD-C9BB-7A77-0F76BF8B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6D4E-836D-D8FD-CF63-B7718A1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E2F5-96FD-28B2-AC86-1E9F513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0D96-410F-5188-BA80-88E90DA8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EA09-7BBE-5A25-5CE1-BC663D26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54EF-3327-5F24-3558-58F78436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2F9B-10D8-E9E3-F6F9-0658DBBF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C4AB-D919-5112-E16E-1B59D2D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AA97-B5CB-19E6-2D13-AC635D5D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EDCF-C129-B066-6115-848E85761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979B-74AE-F9F5-E2C7-5BF47DA6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34B1-6B9C-0306-3F79-E28CED69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6B5B-F74D-B977-4A2A-9D94587F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475B-905A-A8E6-55BC-EBA51BE2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F23A-1766-344B-5233-5A09AB9BF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CD4F8-D936-E734-F8C1-AD028FF9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39C82-AFB2-50F2-DC27-03954AC9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0373-93B8-8BA0-2B2D-0027CBC9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E4E3-8583-77FD-B576-BC62A14A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DF43-F51E-BA5F-CEAA-B32888BC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C884-02DE-D513-9EB3-63B8FDDA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4979-2835-FDD0-5CAE-C34A4EF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81F96-4AA3-9FCC-1A9A-A9FB8380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37A17-7A08-481D-72F0-EE8E43454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1E824-3B2A-E930-1BCA-3F44DBC6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E9431-9592-176E-21B8-5EF3EF8F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619ED-4CB6-16A9-34E2-A1C2132F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AB3A-0437-B7FF-DE92-E21AF34D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1974B-EE4F-193E-D764-140780E6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BC8FF-33C5-5E4C-5753-454C72F0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4AC98-BA97-D6F8-0091-E91125CC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80407-A49C-EBA8-3D9C-AD725F38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BD2D9-D56F-BE04-4CB2-31B64502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75F4-1CED-9DAE-6A6D-21DB107F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E965-081E-B6FE-E63B-9708686F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58A6-9873-9188-4B5B-1B3C5919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2ACF1-7D18-54FF-7445-36F352B8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FDF72-7DAC-641C-99F1-14319E6D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BB36-98F0-467E-E30D-03013DAB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4D7E-7AA2-C765-CFD4-FA22DD45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C2EB-4E12-2A6B-9163-AD0BB960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C2C2D-77E0-2F03-BC3B-4EE98ADB5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17545-E0B9-470A-4D36-40320644D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54D-57A4-1133-73D8-F3C9EDA4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91336-DEEE-33B1-AD8A-BBBFF627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52FDB-5868-75C6-6EBB-5A291B08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46DAE-90F8-E052-269E-01C3886D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2231-C637-D3BA-A717-58377AAA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CA9F-E70B-228E-4FED-2D1FAFC1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D2F2-8100-4EF2-9F7D-1CC316E15B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5D32-9169-D735-DC61-90CD07CA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3E78-0AF5-D02C-D1D2-12ABD9A5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2E05-CFEE-465C-94CB-35C291E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B9CA-49CA-A730-429D-742509D8C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Argusa</a:t>
            </a:r>
            <a:r>
              <a:rPr lang="fr-CH" dirty="0"/>
              <a:t>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EF45E-037F-2427-1626-AB3B2D03C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October</a:t>
            </a:r>
            <a:r>
              <a:rPr lang="fr-CH" dirty="0"/>
              <a:t> 2024</a:t>
            </a:r>
          </a:p>
          <a:p>
            <a:r>
              <a:rPr lang="fr-CH" dirty="0"/>
              <a:t>Le Hoang Sao Mai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A3924-40DB-61BD-8281-2A1610A4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58" y="925661"/>
            <a:ext cx="4952479" cy="15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D7215-11B0-3318-686B-EB9183E63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F936-85ED-0491-08E9-DB03AC9B9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11" y="262918"/>
            <a:ext cx="9144000" cy="995363"/>
          </a:xfrm>
        </p:spPr>
        <p:txBody>
          <a:bodyPr/>
          <a:lstStyle/>
          <a:p>
            <a:r>
              <a:rPr lang="fr-CH" b="1" dirty="0"/>
              <a:t>Question 7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F7AA7-EFE2-6F55-E779-F2B52C213895}"/>
              </a:ext>
            </a:extLst>
          </p:cNvPr>
          <p:cNvSpPr txBox="1"/>
          <p:nvPr/>
        </p:nvSpPr>
        <p:spPr>
          <a:xfrm>
            <a:off x="1253480" y="1346483"/>
            <a:ext cx="10153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Which is the canton with the highest net profit In which cantons is the average ? basket higher than in that canton? (5 points)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1B922-6B84-424C-3D0B-7A723561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1" y="2181691"/>
            <a:ext cx="5906432" cy="4413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5D2F7-0D1E-BD57-4F40-9156E548F4C8}"/>
              </a:ext>
            </a:extLst>
          </p:cNvPr>
          <p:cNvSpPr txBox="1"/>
          <p:nvPr/>
        </p:nvSpPr>
        <p:spPr>
          <a:xfrm>
            <a:off x="7662440" y="3429000"/>
            <a:ext cx="3744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Canton </a:t>
            </a:r>
            <a:r>
              <a:rPr lang="fr-CH" b="1" dirty="0" err="1"/>
              <a:t>highest</a:t>
            </a:r>
            <a:r>
              <a:rPr lang="fr-CH" b="1" dirty="0"/>
              <a:t> net profit </a:t>
            </a:r>
            <a:r>
              <a:rPr lang="fr-CH" dirty="0"/>
              <a:t>: ZH</a:t>
            </a:r>
          </a:p>
          <a:p>
            <a:endParaRPr lang="fr-CH" dirty="0"/>
          </a:p>
          <a:p>
            <a:r>
              <a:rPr lang="fr-CH" b="1" dirty="0"/>
              <a:t>Canton </a:t>
            </a:r>
            <a:r>
              <a:rPr lang="fr-CH" b="1" dirty="0" err="1"/>
              <a:t>with</a:t>
            </a:r>
            <a:r>
              <a:rPr lang="fr-CH" b="1" dirty="0"/>
              <a:t> 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average</a:t>
            </a:r>
            <a:r>
              <a:rPr lang="fr-CH" b="1" dirty="0"/>
              <a:t> basket</a:t>
            </a:r>
            <a:r>
              <a:rPr lang="fr-CH" dirty="0"/>
              <a:t>: NW, OW,  SZ, ZG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5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8C5A3-8B04-0B48-68AF-A2C7BDBBF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21B5-106E-B95A-D319-E62C0A92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3133"/>
            <a:ext cx="9144000" cy="99536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1</a:t>
            </a:r>
            <a:br>
              <a:rPr lang="fr-CH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23E52-DA05-7623-8FB2-8490819C1B19}"/>
              </a:ext>
            </a:extLst>
          </p:cNvPr>
          <p:cNvSpPr txBox="1"/>
          <p:nvPr/>
        </p:nvSpPr>
        <p:spPr>
          <a:xfrm>
            <a:off x="893136" y="1317145"/>
            <a:ext cx="1053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the top 3 and worst 3 products in terms of revenue ? What </a:t>
            </a:r>
            <a:r>
              <a:rPr lang="en-US" b="1" dirty="0" err="1"/>
              <a:t>isthe</a:t>
            </a:r>
            <a:r>
              <a:rPr lang="en-US" b="1" dirty="0"/>
              <a:t> value of their revenue ? (7 points)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F9DDF-3902-CE13-6107-68A798F8B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50" y="1824320"/>
            <a:ext cx="7780100" cy="46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0D282-02D4-35AB-DC01-662619252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506F-95CD-F8CE-5AD9-5688B68D9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512" y="271128"/>
            <a:ext cx="9144000" cy="995363"/>
          </a:xfrm>
        </p:spPr>
        <p:txBody>
          <a:bodyPr/>
          <a:lstStyle/>
          <a:p>
            <a:r>
              <a:rPr lang="fr-CH" b="1" dirty="0"/>
              <a:t>Question 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4E012-5E40-75D8-62F1-FC559CD5D5CD}"/>
              </a:ext>
            </a:extLst>
          </p:cNvPr>
          <p:cNvSpPr txBox="1"/>
          <p:nvPr/>
        </p:nvSpPr>
        <p:spPr>
          <a:xfrm>
            <a:off x="772190" y="1375431"/>
            <a:ext cx="11109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Which category (category_1) has the highest net profit What are the net profit and revenue ? for that category? Is it also the category with the highest revenue ? (5 points)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8A642-0315-CF86-EEB2-E4A635537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0" y="2130702"/>
            <a:ext cx="5751588" cy="4185038"/>
          </a:xfrm>
          <a:prstGeom prst="rect">
            <a:avLst/>
          </a:prstGeom>
        </p:spPr>
      </p:pic>
      <p:pic>
        <p:nvPicPr>
          <p:cNvPr id="8" name="Graphic 7" descr="Trophy with solid fill">
            <a:extLst>
              <a:ext uri="{FF2B5EF4-FFF2-40B4-BE49-F238E27FC236}">
                <a16:creationId xmlns:a16="http://schemas.microsoft.com/office/drawing/2014/main" id="{8559FFB7-78A0-7CCF-8617-64D5AC8E7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75" y="223815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74096-387A-84E7-3E48-461C2E269B68}"/>
              </a:ext>
            </a:extLst>
          </p:cNvPr>
          <p:cNvSpPr txBox="1"/>
          <p:nvPr/>
        </p:nvSpPr>
        <p:spPr>
          <a:xfrm>
            <a:off x="8431619" y="3492795"/>
            <a:ext cx="3450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/>
              <a:t>IT + multimédias</a:t>
            </a:r>
          </a:p>
          <a:p>
            <a:pPr algn="ctr"/>
            <a:endParaRPr lang="fr-CH" sz="2000" b="1" dirty="0"/>
          </a:p>
          <a:p>
            <a:pPr algn="ctr"/>
            <a:r>
              <a:rPr lang="fr-CH" sz="2000" b="1" dirty="0"/>
              <a:t>Revenue : </a:t>
            </a:r>
            <a:r>
              <a:rPr lang="en-US" sz="2000" b="1" i="0" dirty="0">
                <a:effectLst/>
              </a:rPr>
              <a:t>24568238.36</a:t>
            </a:r>
            <a:r>
              <a:rPr lang="fr-CH" sz="2000" b="1" i="0" dirty="0">
                <a:effectLst/>
              </a:rPr>
              <a:t> CHF</a:t>
            </a:r>
          </a:p>
          <a:p>
            <a:pPr algn="ctr"/>
            <a:r>
              <a:rPr lang="fr-CH" sz="2000" b="1" dirty="0"/>
              <a:t>Net profit : </a:t>
            </a:r>
            <a:r>
              <a:rPr lang="en-US" sz="2000" b="1" i="0" dirty="0">
                <a:effectLst/>
              </a:rPr>
              <a:t>2414656.910</a:t>
            </a:r>
            <a:r>
              <a:rPr lang="fr-CH" sz="2000" b="1" dirty="0"/>
              <a:t> CHF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39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56A3E-2D64-1EFE-BCE3-EC1B96605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C972-EDAA-489A-C365-7A1BFC262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702" y="281761"/>
            <a:ext cx="9144000" cy="995363"/>
          </a:xfrm>
        </p:spPr>
        <p:txBody>
          <a:bodyPr/>
          <a:lstStyle/>
          <a:p>
            <a:r>
              <a:rPr lang="fr-CH" b="1" dirty="0"/>
              <a:t>Question 3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73FEA-87AE-48D6-6BD2-CFF7394C163F}"/>
              </a:ext>
            </a:extLst>
          </p:cNvPr>
          <p:cNvSpPr txBox="1"/>
          <p:nvPr/>
        </p:nvSpPr>
        <p:spPr>
          <a:xfrm>
            <a:off x="1720702" y="1387548"/>
            <a:ext cx="972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Within the category with the highest net profit * which product generates the highest net profit ? And the lowest? What is the value of its net profit ? (4 points)</a:t>
            </a:r>
          </a:p>
        </p:txBody>
      </p:sp>
      <p:pic>
        <p:nvPicPr>
          <p:cNvPr id="6" name="Graphic 5" descr="Trophy with solid fill">
            <a:extLst>
              <a:ext uri="{FF2B5EF4-FFF2-40B4-BE49-F238E27FC236}">
                <a16:creationId xmlns:a16="http://schemas.microsoft.com/office/drawing/2014/main" id="{EE00B149-3FEF-7ECC-88EE-EB983B8D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987" y="2646931"/>
            <a:ext cx="914400" cy="914400"/>
          </a:xfrm>
          <a:prstGeom prst="rect">
            <a:avLst/>
          </a:prstGeom>
        </p:spPr>
      </p:pic>
      <p:pic>
        <p:nvPicPr>
          <p:cNvPr id="16" name="Graphic 15" descr="Sad face outline with solid fill">
            <a:extLst>
              <a:ext uri="{FF2B5EF4-FFF2-40B4-BE49-F238E27FC236}">
                <a16:creationId xmlns:a16="http://schemas.microsoft.com/office/drawing/2014/main" id="{BCEBEF65-FFC2-9B38-FC0C-818BA21F0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7814" y="2317897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E7C66B-0B6F-5218-E5E0-BC9F580318B5}"/>
              </a:ext>
            </a:extLst>
          </p:cNvPr>
          <p:cNvSpPr txBox="1"/>
          <p:nvPr/>
        </p:nvSpPr>
        <p:spPr>
          <a:xfrm>
            <a:off x="6184161" y="3756054"/>
            <a:ext cx="609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effectLst/>
                <a:latin typeface="Segoe WPC"/>
              </a:rPr>
              <a:t>SanDisk Extreme PRO </a:t>
            </a:r>
            <a:r>
              <a:rPr lang="it-IT" b="1" i="0" dirty="0" err="1">
                <a:effectLst/>
                <a:latin typeface="Segoe WPC"/>
              </a:rPr>
              <a:t>microSDXC</a:t>
            </a:r>
            <a:r>
              <a:rPr lang="it-IT" b="1" i="0" dirty="0">
                <a:effectLst/>
                <a:latin typeface="Segoe WPC"/>
              </a:rPr>
              <a:t>, 64 Gb</a:t>
            </a:r>
            <a:endParaRPr lang="fr-CH" sz="1800" b="1" dirty="0"/>
          </a:p>
          <a:p>
            <a:pPr algn="ctr"/>
            <a:r>
              <a:rPr lang="fr-CH" sz="1800" dirty="0"/>
              <a:t>Net profit :  758.2 CHF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B305EC-3355-1DEA-E881-450FD72E30A6}"/>
              </a:ext>
            </a:extLst>
          </p:cNvPr>
          <p:cNvSpPr txBox="1"/>
          <p:nvPr/>
        </p:nvSpPr>
        <p:spPr>
          <a:xfrm>
            <a:off x="586120" y="3756054"/>
            <a:ext cx="609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Segoe WPC"/>
              </a:rPr>
              <a:t>HP ProBook 450 G9</a:t>
            </a:r>
          </a:p>
          <a:p>
            <a:pPr algn="ctr"/>
            <a:r>
              <a:rPr lang="fr-CH" sz="1800" dirty="0"/>
              <a:t>Net profit : </a:t>
            </a:r>
            <a:r>
              <a:rPr lang="en-US" i="0" dirty="0">
                <a:effectLst/>
                <a:latin typeface="Segoe WPC"/>
              </a:rPr>
              <a:t>168718 CHF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43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830F1-8127-5AF6-A124-8908804C5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D33A1-E668-D448-1FEA-B8F564A1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7" y="132907"/>
            <a:ext cx="6353577" cy="63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0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B681-8CA9-0D1A-B514-743E14B2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0399-1A6F-F007-46D5-FF990E515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28"/>
            <a:ext cx="9144000" cy="995363"/>
          </a:xfrm>
        </p:spPr>
        <p:txBody>
          <a:bodyPr/>
          <a:lstStyle/>
          <a:p>
            <a:r>
              <a:rPr lang="fr-CH" b="1" dirty="0"/>
              <a:t>Question 4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06B6-2680-E193-064C-4CF77BDD8FD7}"/>
              </a:ext>
            </a:extLst>
          </p:cNvPr>
          <p:cNvSpPr txBox="1"/>
          <p:nvPr/>
        </p:nvSpPr>
        <p:spPr>
          <a:xfrm>
            <a:off x="1303816" y="1329921"/>
            <a:ext cx="10136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Within the same category*, calculate the average rating of each product. What is the average of these averages (call it m)? Which product’s average differs the most from m? (5 points)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F622C-AE73-863B-9AFE-02E8072F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85" y="2119427"/>
            <a:ext cx="5751588" cy="4294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48F6E-9AD6-306B-33D9-73B5D06CCF07}"/>
              </a:ext>
            </a:extLst>
          </p:cNvPr>
          <p:cNvSpPr txBox="1"/>
          <p:nvPr/>
        </p:nvSpPr>
        <p:spPr>
          <a:xfrm>
            <a:off x="8443580" y="3483290"/>
            <a:ext cx="3321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800" dirty="0"/>
              <a:t>Product ID 78 </a:t>
            </a:r>
            <a:r>
              <a:rPr lang="fr-CH" sz="1800" dirty="0" err="1"/>
              <a:t>differs</a:t>
            </a:r>
            <a:r>
              <a:rPr lang="fr-CH" sz="1800" dirty="0"/>
              <a:t> the </a:t>
            </a:r>
            <a:r>
              <a:rPr lang="fr-CH" sz="1800" dirty="0" err="1"/>
              <a:t>most</a:t>
            </a:r>
            <a:r>
              <a:rPr lang="fr-CH" sz="1800" dirty="0"/>
              <a:t> </a:t>
            </a:r>
            <a:r>
              <a:rPr lang="fr-CH" sz="1800" dirty="0" err="1"/>
              <a:t>from</a:t>
            </a:r>
            <a:r>
              <a:rPr lang="fr-CH" sz="1800" dirty="0"/>
              <a:t> the </a:t>
            </a:r>
            <a:r>
              <a:rPr lang="fr-CH" sz="1800" dirty="0" err="1"/>
              <a:t>average</a:t>
            </a:r>
            <a:r>
              <a:rPr lang="fr-CH" sz="1800" dirty="0"/>
              <a:t> of </a:t>
            </a:r>
            <a:r>
              <a:rPr lang="fr-CH" sz="1800" dirty="0" err="1"/>
              <a:t>these</a:t>
            </a:r>
            <a:r>
              <a:rPr lang="fr-CH" sz="1800" dirty="0"/>
              <a:t> </a:t>
            </a:r>
            <a:r>
              <a:rPr lang="fr-CH" sz="1800" dirty="0" err="1"/>
              <a:t>average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13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750A1-D201-9854-7BFD-E75579A3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99BF-D60C-FB48-1E62-A671FB0A0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412"/>
            <a:ext cx="9144000" cy="995363"/>
          </a:xfrm>
        </p:spPr>
        <p:txBody>
          <a:bodyPr/>
          <a:lstStyle/>
          <a:p>
            <a:r>
              <a:rPr lang="fr-CH" b="1" dirty="0"/>
              <a:t>Question 5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CD6FA-2AF9-25C6-5044-591F5D7FA0AD}"/>
              </a:ext>
            </a:extLst>
          </p:cNvPr>
          <p:cNvSpPr txBox="1"/>
          <p:nvPr/>
        </p:nvSpPr>
        <p:spPr>
          <a:xfrm>
            <a:off x="740291" y="1584274"/>
            <a:ext cx="11157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are the first and last name of the best client by net profit ? How much net profit did he/she generate and how many orders did he/she make? What are the first and last name of the best client by number of orders? How much net profit did he/she generate and how many orders did he/she make? (6 points)</a:t>
            </a:r>
          </a:p>
        </p:txBody>
      </p:sp>
      <p:pic>
        <p:nvPicPr>
          <p:cNvPr id="5" name="Graphic 4" descr="Trophy with solid fill">
            <a:extLst>
              <a:ext uri="{FF2B5EF4-FFF2-40B4-BE49-F238E27FC236}">
                <a16:creationId xmlns:a16="http://schemas.microsoft.com/office/drawing/2014/main" id="{5F7EE2B9-462E-C690-93F3-61425BD96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3355" y="3013754"/>
            <a:ext cx="914400" cy="914400"/>
          </a:xfrm>
          <a:prstGeom prst="rect">
            <a:avLst/>
          </a:prstGeom>
        </p:spPr>
      </p:pic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DC5BB057-9C08-F121-0623-875AF85F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477" y="301986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F86C9-EB47-5F02-B56A-050858976FDF}"/>
              </a:ext>
            </a:extLst>
          </p:cNvPr>
          <p:cNvSpPr txBox="1"/>
          <p:nvPr/>
        </p:nvSpPr>
        <p:spPr>
          <a:xfrm>
            <a:off x="740291" y="4120117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/>
              <a:t>Best by net profit</a:t>
            </a:r>
          </a:p>
          <a:p>
            <a:pPr algn="ctr"/>
            <a:endParaRPr lang="fr-CH" b="1" dirty="0"/>
          </a:p>
          <a:p>
            <a:pPr algn="ctr"/>
            <a:r>
              <a:rPr lang="fr-CH" i="0" dirty="0">
                <a:effectLst/>
              </a:rPr>
              <a:t>Camille Bouvier</a:t>
            </a:r>
          </a:p>
          <a:p>
            <a:pPr algn="ctr"/>
            <a:r>
              <a:rPr lang="fr-CH" dirty="0"/>
              <a:t>Net profit: </a:t>
            </a:r>
            <a:r>
              <a:rPr lang="en-US" b="0" i="0" dirty="0">
                <a:effectLst/>
                <a:latin typeface="Segoe WPC"/>
              </a:rPr>
              <a:t>3412.409 CHF</a:t>
            </a:r>
          </a:p>
          <a:p>
            <a:pPr algn="ctr"/>
            <a:r>
              <a:rPr lang="en-US" dirty="0" err="1"/>
              <a:t>Nbr</a:t>
            </a:r>
            <a:r>
              <a:rPr lang="en-US" dirty="0"/>
              <a:t> order: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248D1-22E2-F077-9883-B85D424AC8B6}"/>
              </a:ext>
            </a:extLst>
          </p:cNvPr>
          <p:cNvSpPr txBox="1"/>
          <p:nvPr/>
        </p:nvSpPr>
        <p:spPr>
          <a:xfrm>
            <a:off x="7239000" y="4120117"/>
            <a:ext cx="3429000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/>
              <a:t>Best by </a:t>
            </a:r>
            <a:r>
              <a:rPr lang="fr-CH" b="1" dirty="0" err="1"/>
              <a:t>order</a:t>
            </a:r>
            <a:endParaRPr lang="fr-CH" b="1" dirty="0"/>
          </a:p>
          <a:p>
            <a:pPr algn="ctr"/>
            <a:endParaRPr lang="fr-CH" b="1" dirty="0"/>
          </a:p>
          <a:p>
            <a:pPr algn="ctr">
              <a:lnSpc>
                <a:spcPts val="1425"/>
              </a:lnSpc>
            </a:pPr>
            <a:r>
              <a:rPr lang="en-US" dirty="0">
                <a:effectLst/>
              </a:rPr>
              <a:t>Théo Martin</a:t>
            </a:r>
          </a:p>
          <a:p>
            <a:pPr algn="ctr"/>
            <a:r>
              <a:rPr lang="fr-CH" dirty="0"/>
              <a:t>Net profit:</a:t>
            </a:r>
            <a:r>
              <a:rPr lang="en-US" dirty="0">
                <a:effectLst/>
              </a:rPr>
              <a:t>2335.778CHF</a:t>
            </a:r>
          </a:p>
          <a:p>
            <a:pPr algn="ctr"/>
            <a:r>
              <a:rPr lang="en-US" dirty="0" err="1"/>
              <a:t>Nbr</a:t>
            </a:r>
            <a:r>
              <a:rPr lang="en-US" dirty="0"/>
              <a:t> order: </a:t>
            </a:r>
            <a:r>
              <a:rPr lang="en-US" i="0" dirty="0">
                <a:effectLst/>
              </a:rPr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8FFE-CE8B-12AA-1921-E2066EA9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00C9-F380-E42F-B956-32F91A19C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05"/>
            <a:ext cx="9144000" cy="995363"/>
          </a:xfrm>
        </p:spPr>
        <p:txBody>
          <a:bodyPr/>
          <a:lstStyle/>
          <a:p>
            <a:r>
              <a:rPr lang="fr-CH" b="1" dirty="0"/>
              <a:t>Question 6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81500-EFC1-7C43-C9F3-B652A1C9D030}"/>
              </a:ext>
            </a:extLst>
          </p:cNvPr>
          <p:cNvSpPr txBox="1"/>
          <p:nvPr/>
        </p:nvSpPr>
        <p:spPr>
          <a:xfrm>
            <a:off x="3435643" y="1128268"/>
            <a:ext cx="8940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Which are the top 5/bottom5 cantons by net profit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06DCE-619A-5DA3-9835-B371A28A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29" y="1632097"/>
            <a:ext cx="8159543" cy="48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0077-84C9-E141-A4EC-93AC8684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0F858-D336-8117-3988-E1FE5649ECD0}"/>
              </a:ext>
            </a:extLst>
          </p:cNvPr>
          <p:cNvSpPr txBox="1"/>
          <p:nvPr/>
        </p:nvSpPr>
        <p:spPr>
          <a:xfrm>
            <a:off x="1330397" y="277298"/>
            <a:ext cx="1018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fraction of the total net profit is brought by the top group, and by the bottom group? (5 points)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9FDC-176B-3306-D5FA-3AF322850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38" y="782674"/>
            <a:ext cx="9541535" cy="57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WPC</vt:lpstr>
      <vt:lpstr>Office Theme</vt:lpstr>
      <vt:lpstr>Argusa Challenge</vt:lpstr>
      <vt:lpstr>Question 1 </vt:lpstr>
      <vt:lpstr>Question 2</vt:lpstr>
      <vt:lpstr>Question 3</vt:lpstr>
      <vt:lpstr>PowerPoint Presentation</vt:lpstr>
      <vt:lpstr>Question 4</vt:lpstr>
      <vt:lpstr>Question 5</vt:lpstr>
      <vt:lpstr>Question 6</vt:lpstr>
      <vt:lpstr>PowerPoint Presentation</vt:lpstr>
      <vt:lpstr>Question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Sao Mai Le</dc:creator>
  <cp:lastModifiedBy>Hoang Sao Mai Le</cp:lastModifiedBy>
  <cp:revision>4</cp:revision>
  <dcterms:created xsi:type="dcterms:W3CDTF">2025-04-17T18:25:54Z</dcterms:created>
  <dcterms:modified xsi:type="dcterms:W3CDTF">2025-04-17T19:32:27Z</dcterms:modified>
</cp:coreProperties>
</file>