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>
        <p:scale>
          <a:sx n="74" d="100"/>
          <a:sy n="74" d="100"/>
        </p:scale>
        <p:origin x="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A269-0D4C-F362-7F00-4CD7F695A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73D9A-AC54-D866-C44C-7EA4F351C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1097-8F74-3067-8CD6-8C995AEE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AEFFE-648A-62DE-6725-827A6DB0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0BDB6-979F-11F7-F0A3-BD08F147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DF51-0879-40C9-2881-5B8F2064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CCA0-F99C-41F1-9C6C-6CCD8F0C5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162E-9A0E-3548-6F27-948DEF40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77C87-AB65-94C9-6E30-D4A9B9B0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D0D1-60FB-EFDA-281B-785FD6DC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8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D4930-FCC8-1680-137A-434DF4A3D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A7BDB-2B7E-B622-EF65-3E3476C3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6831-8F7D-3B7F-A6E7-1712B408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BF59-1FC5-5112-C349-92D4808E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385C-A833-6E5F-5321-8F7895CB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3668-D4B9-E3D2-DF71-F96DAECF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1774-F811-679D-8FCB-7BD9DC55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1785-F1DD-432B-FB5A-9A338E93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DCB65-794C-1437-2604-ADBBD96D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0472-7260-22A2-E867-E99EB80E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4BFD-3466-2C6A-C9AE-E5F4C419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92F9-738F-5B0E-3F63-735CC3DA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5AA2-A687-0533-B276-9A31D0C67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E52A4-BC85-C625-CA95-096AF522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040B-D6D4-0B9F-A959-61C0A121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CF6D-D44D-8CB2-67DE-BA98459B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7BF4-B9A2-6BD3-8F01-B8A54A64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9D1BC-A104-8C2D-2C8A-4811C249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BB288-87BD-CA87-E14F-697104B5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2178-CB97-F39B-1562-852367C1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6E7F-1DFF-ABD3-46D7-1501BB26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9DC8-3937-CC6A-2590-2B93422B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9560C-697B-37EF-1AD6-9C1F201EF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0D87A-3064-C585-3AF0-EBB77FEF6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2706E-4639-C974-A417-779184986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67CE4-4AA4-4699-3EB9-8295F5B85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B1A2F-8342-72A0-6AD4-844BC09E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CC8B8-C90A-5968-1438-0D1ED479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336D4-DD5F-5F01-3E91-76FBDE7B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7B73-622E-9F18-6CFC-8AA6CBE4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1B785-7BF4-8AA7-5153-A651CE08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67986-9D01-3A72-90B2-80D4A495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F5B8-4410-5BE7-4C08-73A653DD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0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16654-E6BD-BB94-50B7-EC4D1D57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FFA95-1FAB-B265-9E7F-403C346D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BF6DF-E721-5A11-D14E-E324BF7F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6B2A-6731-038C-6CB6-98A2B7F8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F137-06BA-CACC-8B3C-A4838BFA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C1F71-6C2A-D885-35DA-648C9186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6E7FA-185A-3BA5-F30A-93FC208C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996B8-7060-51C1-8ED4-0F2D92F8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320F8-3A22-6B3B-1538-6D725823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4ADF-A6B7-42B9-2021-30B7A83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38D204-1316-7C94-5580-0AA2E086D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E7DE-9606-D364-2855-D2C585B0A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201C-6CA9-4191-3161-4C5FF1A3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6763-9ECB-D5F2-1E2C-C7CE96BE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5BF52-887F-4ECF-45EF-7655E728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1D18E-C309-860D-2EEA-AF5F6A1B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FF9A-2414-592F-1B44-1796CF6C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C0AFB-9371-1374-68D7-9A6B6BC6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035C-F9B6-4F1E-BA10-172183F8BB0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9F86-74DC-C0F9-C690-52E45DDE4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82295-BA25-E9AC-8D05-752CFD9AC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42ED-239B-4CA0-A2A4-2EED4200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9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BA6E-22EA-6D38-9C10-FE833B15F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378"/>
            <a:ext cx="9144000" cy="2387600"/>
          </a:xfrm>
        </p:spPr>
        <p:txBody>
          <a:bodyPr/>
          <a:lstStyle/>
          <a:p>
            <a:r>
              <a:rPr lang="fr-CH" b="1" dirty="0"/>
              <a:t>PWC FORAGE INTERNSHIP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95852-E14E-8C50-7F4D-D9FBCDB0B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30680"/>
            <a:ext cx="9144000" cy="1655762"/>
          </a:xfrm>
        </p:spPr>
        <p:txBody>
          <a:bodyPr/>
          <a:lstStyle/>
          <a:p>
            <a:r>
              <a:rPr lang="fr-CH" b="1" dirty="0" err="1"/>
              <a:t>Task</a:t>
            </a:r>
            <a:r>
              <a:rPr lang="fr-CH" b="1" dirty="0"/>
              <a:t> 2 – Quant Finance </a:t>
            </a:r>
            <a:r>
              <a:rPr lang="fr-CH" b="1" dirty="0" err="1"/>
              <a:t>Modelling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B204E-1690-2038-498B-485977E5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619" y="3911539"/>
            <a:ext cx="1683337" cy="12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3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B4B9-410E-FC2E-1591-7055B71E6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449D-FD91-6BAB-9DE9-130282CD8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354"/>
            <a:ext cx="9144000" cy="1080027"/>
          </a:xfrm>
        </p:spPr>
        <p:txBody>
          <a:bodyPr/>
          <a:lstStyle/>
          <a:p>
            <a:r>
              <a:rPr lang="fr-CH" b="1" dirty="0" err="1"/>
              <a:t>Porfolio</a:t>
            </a:r>
            <a:r>
              <a:rPr lang="fr-CH" b="1" dirty="0"/>
              <a:t> valuation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CED2B-AFBD-FD32-B00F-2BCA4FA42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580" y="4842455"/>
            <a:ext cx="927793" cy="68271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E192A0-A1AC-13EA-46B2-4C64837DE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9351"/>
              </p:ext>
            </p:extLst>
          </p:nvPr>
        </p:nvGraphicFramePr>
        <p:xfrm>
          <a:off x="1187482" y="2860486"/>
          <a:ext cx="784060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0891">
                  <a:extLst>
                    <a:ext uri="{9D8B030D-6E8A-4147-A177-3AD203B41FA5}">
                      <a16:colId xmlns:a16="http://schemas.microsoft.com/office/drawing/2014/main" val="2296734585"/>
                    </a:ext>
                  </a:extLst>
                </a:gridCol>
                <a:gridCol w="3219717">
                  <a:extLst>
                    <a:ext uri="{9D8B030D-6E8A-4147-A177-3AD203B41FA5}">
                      <a16:colId xmlns:a16="http://schemas.microsoft.com/office/drawing/2014/main" val="3945427255"/>
                    </a:ext>
                  </a:extLst>
                </a:gridCol>
              </a:tblGrid>
              <a:tr h="312274">
                <a:tc>
                  <a:txBody>
                    <a:bodyPr/>
                    <a:lstStyle/>
                    <a:p>
                      <a:pPr algn="ctr"/>
                      <a:r>
                        <a:rPr lang="fr-CH" sz="2800" dirty="0"/>
                        <a:t>PWC Portfolio Valuation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84779941.82276757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4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800" dirty="0"/>
                        <a:t>Client valuation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84’993’122.67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680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A500FAF-28F2-65FA-D7D6-84A8E6677685}"/>
              </a:ext>
            </a:extLst>
          </p:cNvPr>
          <p:cNvSpPr txBox="1"/>
          <p:nvPr/>
        </p:nvSpPr>
        <p:spPr>
          <a:xfrm>
            <a:off x="1187482" y="1932268"/>
            <a:ext cx="618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600" dirty="0"/>
              <a:t>Value in 31.12.2020:</a:t>
            </a:r>
            <a:endParaRPr lang="en-US" sz="3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4CEF6F-BD65-3226-7513-0460EB3E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13674"/>
              </p:ext>
            </p:extLst>
          </p:nvPr>
        </p:nvGraphicFramePr>
        <p:xfrm>
          <a:off x="1103420" y="4251228"/>
          <a:ext cx="79246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4">
                  <a:extLst>
                    <a:ext uri="{9D8B030D-6E8A-4147-A177-3AD203B41FA5}">
                      <a16:colId xmlns:a16="http://schemas.microsoft.com/office/drawing/2014/main" val="3013601354"/>
                    </a:ext>
                  </a:extLst>
                </a:gridCol>
                <a:gridCol w="3254236">
                  <a:extLst>
                    <a:ext uri="{9D8B030D-6E8A-4147-A177-3AD203B41FA5}">
                      <a16:colId xmlns:a16="http://schemas.microsoft.com/office/drawing/2014/main" val="201856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CH" sz="2800" dirty="0" err="1"/>
                        <a:t>Absolute</a:t>
                      </a:r>
                      <a:r>
                        <a:rPr lang="fr-CH" sz="2800" dirty="0"/>
                        <a:t> </a:t>
                      </a:r>
                      <a:r>
                        <a:rPr lang="fr-CH" sz="2800" dirty="0" err="1"/>
                        <a:t>difference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17’852’668.06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3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sz="2800" dirty="0"/>
                        <a:t>Relative </a:t>
                      </a:r>
                      <a:r>
                        <a:rPr lang="fr-CH" sz="2800" dirty="0" err="1"/>
                        <a:t>difference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2800" dirty="0"/>
                        <a:t>0.21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642468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AE2782-8803-9B93-8C01-651F8624D365}"/>
              </a:ext>
            </a:extLst>
          </p:cNvPr>
          <p:cNvCxnSpPr>
            <a:cxnSpLocks/>
          </p:cNvCxnSpPr>
          <p:nvPr/>
        </p:nvCxnSpPr>
        <p:spPr>
          <a:xfrm flipV="1">
            <a:off x="9195541" y="4350969"/>
            <a:ext cx="429322" cy="116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4F5E4-9015-1CFB-B777-B4846A30A32D}"/>
              </a:ext>
            </a:extLst>
          </p:cNvPr>
          <p:cNvCxnSpPr>
            <a:cxnSpLocks/>
          </p:cNvCxnSpPr>
          <p:nvPr/>
        </p:nvCxnSpPr>
        <p:spPr>
          <a:xfrm flipH="1" flipV="1">
            <a:off x="9195541" y="4484454"/>
            <a:ext cx="429322" cy="918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00BBA4-7153-31F8-628D-D5A22333F304}"/>
              </a:ext>
            </a:extLst>
          </p:cNvPr>
          <p:cNvSpPr txBox="1"/>
          <p:nvPr/>
        </p:nvSpPr>
        <p:spPr>
          <a:xfrm>
            <a:off x="9764191" y="4205760"/>
            <a:ext cx="2123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500’000 CHF</a:t>
            </a:r>
            <a:endParaRPr lang="en-US" sz="2800" dirty="0"/>
          </a:p>
        </p:txBody>
      </p:sp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38426FBD-4058-9F3A-C3FA-E7489901E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5789" y="3840074"/>
            <a:ext cx="504422" cy="5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4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40-FCA2-6282-C1A5-CE5B65CA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C7E8-78DA-31DB-9BA0-76BA1B3E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3378"/>
            <a:ext cx="9144000" cy="2387600"/>
          </a:xfrm>
        </p:spPr>
        <p:txBody>
          <a:bodyPr/>
          <a:lstStyle/>
          <a:p>
            <a:r>
              <a:rPr lang="fr-CH" b="1" dirty="0"/>
              <a:t>Appendix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BC334-DDBB-7E7D-FC2B-C05D80D0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419" y="3564976"/>
            <a:ext cx="1614405" cy="11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9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01CB-D726-156D-72AD-85E51EEF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F3AE-4387-F580-9E77-BD7FD92D4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65" y="261256"/>
            <a:ext cx="9144000" cy="1028219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/>
              <a:t>1) </a:t>
            </a:r>
            <a:r>
              <a:rPr lang="fr-CH" sz="3600" b="1" dirty="0" err="1"/>
              <a:t>Compute</a:t>
            </a:r>
            <a:r>
              <a:rPr lang="fr-CH" sz="3600" b="1" dirty="0"/>
              <a:t> the </a:t>
            </a:r>
            <a:r>
              <a:rPr lang="fr-CH" sz="3600" b="1" dirty="0" err="1"/>
              <a:t>historical</a:t>
            </a:r>
            <a:r>
              <a:rPr lang="fr-CH" sz="3600" b="1" dirty="0"/>
              <a:t> </a:t>
            </a:r>
            <a:r>
              <a:rPr lang="fr-CH" sz="3600" b="1" dirty="0" err="1"/>
              <a:t>repayment</a:t>
            </a:r>
            <a:r>
              <a:rPr lang="fr-CH" sz="3600" b="1" dirty="0"/>
              <a:t> percentage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96DC-F0F2-02E1-DFC9-93460F09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23" y="5803470"/>
            <a:ext cx="1085877" cy="799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6B6213-9940-9C6B-1463-AD7D8FB5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1" y="2103913"/>
            <a:ext cx="10429385" cy="25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5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B16B3-B82C-3E3B-B1E0-BE976ABB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DE19-C927-006D-262F-58A975418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96" y="162037"/>
            <a:ext cx="9144000" cy="631107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b="1" dirty="0"/>
              <a:t>2) </a:t>
            </a:r>
            <a:r>
              <a:rPr lang="fr-CH" sz="3600" b="1" dirty="0" err="1"/>
              <a:t>Compute</a:t>
            </a:r>
            <a:r>
              <a:rPr lang="fr-CH" sz="3600" b="1" dirty="0"/>
              <a:t> the </a:t>
            </a:r>
            <a:r>
              <a:rPr lang="fr-CH" sz="3600" b="1" dirty="0" err="1"/>
              <a:t>expected</a:t>
            </a:r>
            <a:r>
              <a:rPr lang="fr-CH" sz="3600" b="1" dirty="0"/>
              <a:t> </a:t>
            </a:r>
            <a:r>
              <a:rPr lang="fr-CH" sz="3600" b="1" dirty="0" err="1"/>
              <a:t>repayment</a:t>
            </a:r>
            <a:r>
              <a:rPr lang="fr-CH" sz="3600" b="1" dirty="0"/>
              <a:t> pourcentage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D7983-9068-5E88-D40D-1721C9E0D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23" y="5803470"/>
            <a:ext cx="1085877" cy="799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B2DF7-D0A6-4F16-3E61-00FCA547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4" y="914458"/>
            <a:ext cx="9144000" cy="13077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027178-3A98-5729-DA0A-15C695B41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72" y="2486341"/>
            <a:ext cx="8830614" cy="24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8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B4283-FE66-85BB-08F4-4E63D21C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3FEB-1FCA-B700-2F97-C8E54E3E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87" y="529182"/>
            <a:ext cx="10751458" cy="631107"/>
          </a:xfrm>
        </p:spPr>
        <p:txBody>
          <a:bodyPr>
            <a:normAutofit fontScale="90000"/>
          </a:bodyPr>
          <a:lstStyle/>
          <a:p>
            <a:pPr algn="l"/>
            <a:r>
              <a:rPr lang="fr-CH" sz="3600" b="1" dirty="0"/>
              <a:t>2) </a:t>
            </a:r>
            <a:r>
              <a:rPr lang="fr-CH" sz="3600" b="1" dirty="0" err="1"/>
              <a:t>Compute</a:t>
            </a:r>
            <a:r>
              <a:rPr lang="fr-CH" sz="3600" b="1" dirty="0"/>
              <a:t> the </a:t>
            </a:r>
            <a:r>
              <a:rPr lang="fr-CH" sz="3600" b="1" dirty="0" err="1"/>
              <a:t>expected</a:t>
            </a:r>
            <a:r>
              <a:rPr lang="fr-CH" sz="3600" b="1" dirty="0"/>
              <a:t> </a:t>
            </a:r>
            <a:r>
              <a:rPr lang="fr-CH" sz="3600" b="1" dirty="0" err="1"/>
              <a:t>repayment</a:t>
            </a:r>
            <a:r>
              <a:rPr lang="fr-CH" sz="3600" b="1" dirty="0"/>
              <a:t> </a:t>
            </a:r>
            <a:r>
              <a:rPr lang="fr-CH" sz="3600" b="1" dirty="0" err="1"/>
              <a:t>given</a:t>
            </a:r>
            <a:r>
              <a:rPr lang="fr-CH" sz="3600" b="1" dirty="0"/>
              <a:t> the pourcentage 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22D2C-2452-FC97-E621-B681E6FD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23" y="5803470"/>
            <a:ext cx="1085877" cy="799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80265-3AA7-C440-7011-CDE67506E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32" y="1441668"/>
            <a:ext cx="7284724" cy="736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F4D7C-4D08-7E17-1667-BABBFBFBE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09" y="2567655"/>
            <a:ext cx="10328564" cy="6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470C-F8FA-5F57-D1BB-FFED33582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E43-2EDD-634E-2124-AACDEF4C6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87" y="529182"/>
            <a:ext cx="10751458" cy="631107"/>
          </a:xfrm>
        </p:spPr>
        <p:txBody>
          <a:bodyPr>
            <a:normAutofit/>
          </a:bodyPr>
          <a:lstStyle/>
          <a:p>
            <a:pPr algn="l"/>
            <a:r>
              <a:rPr lang="fr-CH" sz="3600" b="1" dirty="0"/>
              <a:t>4) </a:t>
            </a:r>
            <a:r>
              <a:rPr lang="fr-CH" sz="3600" b="1" dirty="0" err="1"/>
              <a:t>Compute</a:t>
            </a:r>
            <a:r>
              <a:rPr lang="fr-CH" sz="3600" b="1" dirty="0"/>
              <a:t> the </a:t>
            </a:r>
            <a:r>
              <a:rPr lang="fr-CH" sz="3600" b="1" dirty="0" err="1"/>
              <a:t>discounted</a:t>
            </a:r>
            <a:r>
              <a:rPr lang="fr-CH" sz="3600" b="1" dirty="0"/>
              <a:t> cash flow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0046C-C2EE-1AE2-900D-B5C19395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323" y="5803470"/>
            <a:ext cx="1085877" cy="799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D2C3A-6602-CAB2-C031-0B61204C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74" y="1356330"/>
            <a:ext cx="8229601" cy="1198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42D4E6-1496-8AE1-C607-2E35FA8D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341" y="2750919"/>
            <a:ext cx="6095632" cy="223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2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PWC FORAGE INTERNSHIP</vt:lpstr>
      <vt:lpstr>Porfolio valuation</vt:lpstr>
      <vt:lpstr>Appendix</vt:lpstr>
      <vt:lpstr>1) Compute the historical repayment percentage</vt:lpstr>
      <vt:lpstr>2) Compute the expected repayment pourcentage</vt:lpstr>
      <vt:lpstr>2) Compute the expected repayment given the pourcentage </vt:lpstr>
      <vt:lpstr>4) Compute the discounted cash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Sao Mai Le</dc:creator>
  <cp:lastModifiedBy>Hoang Sao Mai Le</cp:lastModifiedBy>
  <cp:revision>3</cp:revision>
  <dcterms:created xsi:type="dcterms:W3CDTF">2025-01-27T22:27:53Z</dcterms:created>
  <dcterms:modified xsi:type="dcterms:W3CDTF">2025-01-29T22:51:20Z</dcterms:modified>
</cp:coreProperties>
</file>