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5" autoAdjust="0"/>
    <p:restoredTop sz="94660"/>
  </p:normalViewPr>
  <p:slideViewPr>
    <p:cSldViewPr snapToGrid="0">
      <p:cViewPr>
        <p:scale>
          <a:sx n="60" d="100"/>
          <a:sy n="60" d="100"/>
        </p:scale>
        <p:origin x="91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633DE-288B-C299-7953-BB05AB4A41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C05E6-C5D6-8E39-E4A8-8659ED72F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3164F-730E-867A-A4CC-E5AA046CB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A471E-4288-4001-9E1F-77C06056130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A2772-54BD-C817-3455-DEFA988A2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5D8B3-C2BE-BA39-141B-B926374B4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87FBE-E038-4B29-BCD1-5599D3FAD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08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AE0C1-5E45-A9A7-0A4C-8A49BBB4D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4DB90-5FD8-9FA0-7A52-4596BA3A8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D49B0-7F5C-55D5-4FF0-92587A7E1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A471E-4288-4001-9E1F-77C06056130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0BA98-136A-5F55-E84B-4C0C8AB51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298F7-7672-DBCF-4D2C-6CCFA3CB5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87FBE-E038-4B29-BCD1-5599D3FAD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45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DDA48D-547B-B6ED-DB6B-89B454264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C7782-E60E-F729-CD1F-99A4512D6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2278A-7EF0-085F-6761-2578AA878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A471E-4288-4001-9E1F-77C06056130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FEE93-8139-0FA1-5665-105FD5BA8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73438-E89A-5B72-0FAB-727F96551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87FBE-E038-4B29-BCD1-5599D3FAD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82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F0D3C-38B6-22EE-BDA5-EE358B457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0CC7D-B776-B410-BB80-A1DE57FE2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4AB7B-208D-F8BD-A815-31BE5EE23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A471E-4288-4001-9E1F-77C06056130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6E2C8-8001-E19E-D9CF-3D9BA4C9E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B90E9-69A5-8792-8F1C-B042B239B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87FBE-E038-4B29-BCD1-5599D3FAD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37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980D7-3583-486C-FECC-456F1F59B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C7BAF-22DE-2679-3E2B-22A35B38F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1C86D-92BE-7653-86BB-64FB7006A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A471E-4288-4001-9E1F-77C06056130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3E47B-BB49-19D6-D268-5D3705962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9D62E-A02F-2A1F-5DC8-9F1D4EEDA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87FBE-E038-4B29-BCD1-5599D3FAD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8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46C5D-5810-C932-9FB4-0BDCE5D65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5A81F-A3D9-5D7E-895C-DE2F7E224A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9F50C-7932-1D55-1421-424263E7C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A0824-AE20-43BF-6AC0-836C68E8F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A471E-4288-4001-9E1F-77C06056130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6A0E0-334A-87DF-086A-8F954A2F9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66220-5A84-552F-EE7F-F96310450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87FBE-E038-4B29-BCD1-5599D3FAD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81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F1B9D-6514-D96D-D970-BCAC47A02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30005-AFFD-08A3-3D3E-AAC204D62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AF92F-8547-D588-6B15-E6E7FFED2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EEE98A-AF28-2B54-4C90-E20638D854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77EFA1-4820-DEF4-525F-6CBA2B405C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932295-852D-16B4-1E62-D9802A86C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A471E-4288-4001-9E1F-77C06056130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E1FD7C-61BD-9738-0A7C-DD5E74848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585CEC-3047-0642-3313-A5E04E800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87FBE-E038-4B29-BCD1-5599D3FAD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91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43AA4-1850-8EDA-5427-04087D3DE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C0BF88-AF5E-047D-DD3D-1DD11DF46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A471E-4288-4001-9E1F-77C06056130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D4578A-11B3-DD19-E807-B95C9F641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7D0416-D2AD-163F-5EEC-769FD409F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87FBE-E038-4B29-BCD1-5599D3FAD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4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362839-A3AD-65AF-F457-BAD65E249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A471E-4288-4001-9E1F-77C06056130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0FC3E-CE80-661B-7850-0884DFFB7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CACE5-BBE3-07BA-4B4C-A66D14726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87FBE-E038-4B29-BCD1-5599D3FAD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65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DCA13-E214-D050-48CB-2F5B66D8A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18278-6414-9053-5B01-EA1D0A8E7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89474-4176-9AB2-0035-7742AFCEC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01068-6DBB-4167-48CB-37FFCE282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A471E-4288-4001-9E1F-77C06056130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77830-8F4F-C164-E244-65DCE67A0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8A786-9A88-41A4-DAFB-9A83B23D1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87FBE-E038-4B29-BCD1-5599D3FAD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09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CB3AF-9A99-CB6C-AFD5-976BA4B49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186351-FF90-7B6F-6F15-F1D6FEC058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496A21-025D-7342-20A4-219289696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5EAFC-C03C-59A0-D5D4-A6D8B21EC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A471E-4288-4001-9E1F-77C06056130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9F3C4F-2FE5-11B5-A552-D4F85F456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B4114-7063-C8AE-D5DC-A753FC844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87FBE-E038-4B29-BCD1-5599D3FAD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3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FFA4C2-5813-BAB3-FAAC-FB533DD7A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61EEE-5170-AD0B-1535-0DCE8091A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51C9A-A916-77A2-2F31-EDE16B151A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A471E-4288-4001-9E1F-77C06056130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32180-6131-336D-C4D0-B645316F13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7CA76-893F-6ADA-C858-A709E219D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87FBE-E038-4B29-BCD1-5599D3FAD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3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8D85F-FD3E-933A-5925-495A71775B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b="1" dirty="0"/>
              <a:t>PWC FORAGE INTERNSHIP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2C1757-DF14-FFE4-B818-325BDA8976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b="1" dirty="0" err="1"/>
              <a:t>Task</a:t>
            </a:r>
            <a:r>
              <a:rPr lang="fr-CH" b="1" dirty="0"/>
              <a:t> 3 – </a:t>
            </a:r>
            <a:r>
              <a:rPr lang="fr-CH" b="1" dirty="0" err="1"/>
              <a:t>Predictive</a:t>
            </a:r>
            <a:r>
              <a:rPr lang="fr-CH" b="1" dirty="0"/>
              <a:t> </a:t>
            </a:r>
            <a:r>
              <a:rPr lang="fr-CH" b="1" dirty="0" err="1"/>
              <a:t>Health</a:t>
            </a:r>
            <a:r>
              <a:rPr lang="fr-CH" b="1" dirty="0"/>
              <a:t> Care </a:t>
            </a:r>
            <a:r>
              <a:rPr lang="fr-CH" b="1" dirty="0" err="1"/>
              <a:t>with</a:t>
            </a:r>
            <a:r>
              <a:rPr lang="fr-CH" b="1" dirty="0"/>
              <a:t> large </a:t>
            </a:r>
            <a:r>
              <a:rPr lang="fr-CH" b="1" dirty="0" err="1"/>
              <a:t>dataset</a:t>
            </a:r>
            <a:endParaRPr lang="en-US" b="1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1815EF-769A-DDDA-193F-E32845137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778" y="4429919"/>
            <a:ext cx="1683337" cy="123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224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A69B0-F4E3-70BA-54FD-CCF65A0F2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A2BF0D-44C6-1C08-4098-EE1696CCA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905" y="6052008"/>
            <a:ext cx="990768" cy="72905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274302F-C1FB-2DDA-3666-047B86971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833" y="441464"/>
            <a:ext cx="10410334" cy="729056"/>
          </a:xfrm>
        </p:spPr>
        <p:txBody>
          <a:bodyPr>
            <a:normAutofit/>
          </a:bodyPr>
          <a:lstStyle/>
          <a:p>
            <a:r>
              <a:rPr lang="fr-CH" sz="4000" b="1" dirty="0"/>
              <a:t>10 Most Common </a:t>
            </a:r>
            <a:r>
              <a:rPr lang="fr-CH" sz="4000" b="1" dirty="0" err="1"/>
              <a:t>Reactions</a:t>
            </a:r>
            <a:r>
              <a:rPr lang="fr-CH" sz="4000" b="1" dirty="0"/>
              <a:t> To </a:t>
            </a:r>
            <a:r>
              <a:rPr lang="fr-CH" sz="4000" b="1" dirty="0" err="1"/>
              <a:t>Tramal</a:t>
            </a:r>
            <a:endParaRPr lang="en-US" sz="40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7E8D5B-A69A-A75E-4BE2-3C8E28A1B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981" y="1265384"/>
            <a:ext cx="10312924" cy="469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6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C35480-BEDB-8E09-9E3F-D548087F1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DCE2DD-619B-164C-7BDA-0EF7E5448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905" y="6052008"/>
            <a:ext cx="990768" cy="72905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50DBB775-1C58-6F11-82D5-566EEB5C8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8558" y="261485"/>
            <a:ext cx="10410334" cy="729056"/>
          </a:xfrm>
        </p:spPr>
        <p:txBody>
          <a:bodyPr>
            <a:normAutofit/>
          </a:bodyPr>
          <a:lstStyle/>
          <a:p>
            <a:r>
              <a:rPr lang="fr-CH" sz="4000" b="1" dirty="0"/>
              <a:t>10 Most Common </a:t>
            </a:r>
            <a:r>
              <a:rPr lang="fr-CH" sz="4000" b="1" dirty="0" err="1"/>
              <a:t>Reactions</a:t>
            </a:r>
            <a:r>
              <a:rPr lang="fr-CH" sz="4000" b="1" dirty="0"/>
              <a:t> To Lyrica</a:t>
            </a:r>
            <a:endParaRPr lang="en-US" sz="4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7BA996-7B77-A910-4358-46978463B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103" y="1011107"/>
            <a:ext cx="10179789" cy="504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919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CEEF65-1B33-BEA9-F65E-C3E4C03E8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2C4382-8216-E53A-B0B6-870481C6C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905" y="6052008"/>
            <a:ext cx="990768" cy="72905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6203F98C-2477-D907-5212-76E64DB91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833" y="299169"/>
            <a:ext cx="10410334" cy="729056"/>
          </a:xfrm>
        </p:spPr>
        <p:txBody>
          <a:bodyPr>
            <a:normAutofit/>
          </a:bodyPr>
          <a:lstStyle/>
          <a:p>
            <a:r>
              <a:rPr lang="fr-CH" sz="4000" b="1" dirty="0"/>
              <a:t>Comparaisons </a:t>
            </a:r>
            <a:r>
              <a:rPr lang="fr-CH" sz="4000" b="1" dirty="0" err="1"/>
              <a:t>between</a:t>
            </a:r>
            <a:r>
              <a:rPr lang="fr-CH" sz="4000" b="1" dirty="0"/>
              <a:t> the </a:t>
            </a:r>
            <a:r>
              <a:rPr lang="fr-CH" sz="4000" b="1" dirty="0" err="1"/>
              <a:t>Tramal</a:t>
            </a:r>
            <a:r>
              <a:rPr lang="fr-CH" sz="4000" b="1" dirty="0"/>
              <a:t> and Lyrica</a:t>
            </a:r>
            <a:endParaRPr lang="en-US" sz="40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1579E43-9860-EACA-203D-1B8098C1C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585513"/>
              </p:ext>
            </p:extLst>
          </p:nvPr>
        </p:nvGraphicFramePr>
        <p:xfrm>
          <a:off x="703607" y="2474551"/>
          <a:ext cx="11161552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30">
                  <a:extLst>
                    <a:ext uri="{9D8B030D-6E8A-4147-A177-3AD203B41FA5}">
                      <a16:colId xmlns:a16="http://schemas.microsoft.com/office/drawing/2014/main" val="2627422261"/>
                    </a:ext>
                  </a:extLst>
                </a:gridCol>
                <a:gridCol w="10272522">
                  <a:extLst>
                    <a:ext uri="{9D8B030D-6E8A-4147-A177-3AD203B41FA5}">
                      <a16:colId xmlns:a16="http://schemas.microsoft.com/office/drawing/2014/main" val="2784630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Comparaison </a:t>
                      </a:r>
                      <a:r>
                        <a:rPr lang="fr-CH" dirty="0" err="1"/>
                        <a:t>between</a:t>
                      </a:r>
                      <a:r>
                        <a:rPr lang="fr-CH" dirty="0"/>
                        <a:t> </a:t>
                      </a:r>
                      <a:r>
                        <a:rPr lang="fr-CH" dirty="0" err="1"/>
                        <a:t>Tramal</a:t>
                      </a:r>
                      <a:r>
                        <a:rPr lang="fr-CH" dirty="0"/>
                        <a:t> and Lyrica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753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Lyrica has a higher likelihood of causing side effects compared to </a:t>
                      </a:r>
                      <a:r>
                        <a:rPr lang="en-US" dirty="0" err="1"/>
                        <a:t>Tramal</a:t>
                      </a:r>
                      <a:r>
                        <a:rPr lang="en-US" dirty="0"/>
                        <a:t> (see next slide)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269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Lyrica does not seem to be very effective for pain management; the drug appears to be inefficient.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506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Tramal</a:t>
                      </a:r>
                      <a:r>
                        <a:rPr lang="en-US" dirty="0"/>
                        <a:t> has more 'serious' side effects, including nausea, pyrexia, and abdominal pain.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4488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493C3AF-E8B6-A88E-DB66-C779FD97E032}"/>
              </a:ext>
            </a:extLst>
          </p:cNvPr>
          <p:cNvSpPr txBox="1"/>
          <p:nvPr/>
        </p:nvSpPr>
        <p:spPr>
          <a:xfrm>
            <a:off x="955477" y="1397445"/>
            <a:ext cx="106578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2000" dirty="0">
                <a:sym typeface="Wingdings" panose="05000000000000000000" pitchFamily="2" charset="2"/>
              </a:rPr>
              <a:t> </a:t>
            </a:r>
            <a:r>
              <a:rPr lang="fr-CH" sz="2000" dirty="0"/>
              <a:t> </a:t>
            </a:r>
            <a:r>
              <a:rPr lang="en-US" sz="2000" b="1" dirty="0"/>
              <a:t>Lyrica is prescribed more often than </a:t>
            </a:r>
            <a:r>
              <a:rPr lang="en-US" sz="2000" b="1" dirty="0" err="1"/>
              <a:t>Tramal</a:t>
            </a:r>
            <a:r>
              <a:rPr lang="en-US" sz="2000" dirty="0"/>
              <a:t>; therefore, more side effects are recorded for Lyrica compared to </a:t>
            </a:r>
            <a:r>
              <a:rPr lang="en-US" sz="2000" dirty="0" err="1"/>
              <a:t>Tramal</a:t>
            </a:r>
            <a:r>
              <a:rPr lang="en-US" sz="2000" dirty="0"/>
              <a:t> (around 6,000 to 3,000 for Lyrica, compared to around 60 to 30 for </a:t>
            </a:r>
            <a:r>
              <a:rPr lang="en-US" sz="2000" dirty="0" err="1"/>
              <a:t>Tramal</a:t>
            </a:r>
            <a:r>
              <a:rPr lang="en-US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652822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AC4DAF-F2DF-D414-F389-BDC382036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DE8F31-F39E-C44A-3F49-D515B8E59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905" y="6052008"/>
            <a:ext cx="990768" cy="72905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04A7720-910D-148A-690C-3FF5FB2BB5DC}"/>
              </a:ext>
            </a:extLst>
          </p:cNvPr>
          <p:cNvSpPr txBox="1"/>
          <p:nvPr/>
        </p:nvSpPr>
        <p:spPr>
          <a:xfrm>
            <a:off x="1888441" y="1007000"/>
            <a:ext cx="89791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Comparison between </a:t>
            </a:r>
            <a:r>
              <a:rPr lang="en-US" sz="2000" b="1" dirty="0" err="1"/>
              <a:t>Tramal</a:t>
            </a:r>
            <a:r>
              <a:rPr lang="en-US" sz="2000" b="1" dirty="0"/>
              <a:t> and Lyrica in terms of the percentage of their total reactions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6997B14-4DFD-EA8D-E897-805687A3A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749" y="1848049"/>
            <a:ext cx="5624623" cy="34668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A16470B-956F-72E2-7D12-F0EC964082E7}"/>
              </a:ext>
            </a:extLst>
          </p:cNvPr>
          <p:cNvSpPr txBox="1"/>
          <p:nvPr/>
        </p:nvSpPr>
        <p:spPr>
          <a:xfrm>
            <a:off x="1451344" y="5448037"/>
            <a:ext cx="8755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Lyrica has a higher percentage of side effects, ranging from 3% to 1% for the 10 most common reactions, compared to </a:t>
            </a:r>
            <a:r>
              <a:rPr lang="en-US" dirty="0" err="1"/>
              <a:t>Tramal</a:t>
            </a:r>
            <a:r>
              <a:rPr lang="en-US" dirty="0"/>
              <a:t>, which ranges from 1.9% to 0.8%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2A88792-AF56-E58F-1E52-F2B8F826F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28" y="2028565"/>
            <a:ext cx="6303611" cy="290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355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DB99C-B8D2-4098-240E-EB9387936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C5AF32-0673-FDB4-EF50-5DCD8D8BF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905" y="6052008"/>
            <a:ext cx="990768" cy="72905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D6CFF81-25EC-1425-705D-80A56939F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8558" y="261485"/>
            <a:ext cx="10410334" cy="729056"/>
          </a:xfrm>
        </p:spPr>
        <p:txBody>
          <a:bodyPr>
            <a:normAutofit/>
          </a:bodyPr>
          <a:lstStyle/>
          <a:p>
            <a:r>
              <a:rPr lang="fr-CH" sz="4000" b="1" dirty="0" err="1"/>
              <a:t>Futher</a:t>
            </a:r>
            <a:r>
              <a:rPr lang="fr-CH" sz="4000" b="1" dirty="0"/>
              <a:t> investigations</a:t>
            </a:r>
            <a:endParaRPr lang="en-US" sz="4000" b="1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A722D4C-DC84-3507-FE80-BBD6F5172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154" y="1800853"/>
            <a:ext cx="10982669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1) Based on our dataset, is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Tramal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 Lyrica better for certain age groups than others?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2) Is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Tramal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</a:t>
            </a:r>
            <a:r>
              <a:rPr lang="en-US" altLang="en-US" sz="2000" dirty="0" err="1"/>
              <a:t>Are</a:t>
            </a:r>
            <a:r>
              <a:rPr lang="en-US" altLang="en-US" sz="2000" dirty="0"/>
              <a:t> there any side effects associated with the fact that the patient is taking other medications?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3) What are the long-term vs. short-term effects of these drugs?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4) Are certain adverse effects reported more frequently, and does that introduce bias into the data?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5) What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yrica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more effective for one gender compared to the other?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6) was the drug originally prescribed for? Do the adverse effects vary depending on the initial purpose of the prescription? </a:t>
            </a:r>
          </a:p>
        </p:txBody>
      </p:sp>
    </p:spTree>
    <p:extLst>
      <p:ext uri="{BB962C8B-B14F-4D97-AF65-F5344CB8AC3E}">
        <p14:creationId xmlns:p14="http://schemas.microsoft.com/office/powerpoint/2010/main" val="3917732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PWC FORAGE INTERNSHIP</vt:lpstr>
      <vt:lpstr>10 Most Common Reactions To Tramal</vt:lpstr>
      <vt:lpstr>10 Most Common Reactions To Lyrica</vt:lpstr>
      <vt:lpstr>Comparaisons between the Tramal and Lyrica</vt:lpstr>
      <vt:lpstr>PowerPoint Presentation</vt:lpstr>
      <vt:lpstr>Futher investigations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Hoang Sao Mai Le</dc:creator>
  <cp:lastModifiedBy>Hoang Sao Mai Le</cp:lastModifiedBy>
  <cp:revision>1</cp:revision>
  <dcterms:created xsi:type="dcterms:W3CDTF">2025-02-02T16:05:03Z</dcterms:created>
  <dcterms:modified xsi:type="dcterms:W3CDTF">2025-02-02T16:11:08Z</dcterms:modified>
</cp:coreProperties>
</file>