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94660"/>
  </p:normalViewPr>
  <p:slideViewPr>
    <p:cSldViewPr snapToGrid="0">
      <p:cViewPr>
        <p:scale>
          <a:sx n="50" d="100"/>
          <a:sy n="50" d="100"/>
        </p:scale>
        <p:origin x="1288" y="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79AA-ABD5-743C-3922-98BCBA6DC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71008-4C96-68B5-4498-63C61B095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F289-926F-B26E-522C-6C31F051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208B-0239-4861-A9BD-9031FE9924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DFE9C-C343-E3EF-653B-E6CF38EF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DE6E-73D3-A38D-0BA6-8FC14A54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3AA-BD14-4665-881C-82F85FD4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3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5398-1909-97BA-BEAB-61752C79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B1421-0FA2-BF76-68BA-2237B7038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9FABB-5B99-77DE-D0EA-9BB73FAF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208B-0239-4861-A9BD-9031FE9924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35A71-EF8F-0F44-8546-6D012A35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1A012-F8EA-1999-3C5F-52EA8A3C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3AA-BD14-4665-881C-82F85FD4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4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37C16-F8F1-6FA4-8790-82894AB1C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CC6E2-52F7-5C0B-7987-6B6CCDB2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79CC1-465C-3614-545E-66669E0A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208B-0239-4861-A9BD-9031FE9924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A4B77-377D-B3AF-FADD-B16FAF99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07BFA-E599-0EED-E775-C7E48CA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3AA-BD14-4665-881C-82F85FD4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5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9C97A-F6FD-3225-7843-F1921F18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5362-4CA1-8F85-078C-D9885414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3717D-ECE4-7BDA-005D-E653987F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208B-0239-4861-A9BD-9031FE9924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1CA25-1C84-6DD6-C65E-B81B8931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8D425-0002-F6B0-DAB1-25CF155D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3AA-BD14-4665-881C-82F85FD4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1394-2521-153E-4AAF-CC561831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12462-6B98-82A7-C372-260FF678B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93A0C-17D1-5762-47C5-AE796B8B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208B-0239-4861-A9BD-9031FE9924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7D590-797B-9C65-C705-577DCAE4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5E036-CA9D-B2E2-9E30-2D4AEA91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3AA-BD14-4665-881C-82F85FD4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6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1103-CF6A-0C3C-DBB3-16E2D3A2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04C0-8F48-5569-85DA-98313D899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6CFBD-2B2B-11DE-63CA-B9E16D07C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8E6D4-E44E-52BC-9D14-C271F9E4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208B-0239-4861-A9BD-9031FE9924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9024A-3267-C170-1D76-8574F861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48808-578F-6014-F669-7DEF9E7E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3AA-BD14-4665-881C-82F85FD4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47FE-380E-CF61-45FF-4051A57F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AF7B6-98D7-0476-F46A-11A64E12D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B0D92-7CD5-2BF0-5EE0-490FB38DB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FBBF0-BA5D-2618-8F3B-E2185EB5B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EDA90-6D28-2934-0D2C-243F241E5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9F3EF-61D1-7382-BECA-91A80DE9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208B-0239-4861-A9BD-9031FE9924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5B4E2-ECCB-620A-22FA-8ADCF811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5FDB9-9CFC-F41A-9C98-1DD3AD71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3AA-BD14-4665-881C-82F85FD4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0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FD54-8A66-79C4-D7BA-A20B2C71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88F1C-418E-F75F-784C-B90A6775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208B-0239-4861-A9BD-9031FE9924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E4B9E-BA1D-E40A-A1BA-C931885D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323E4-CCF2-065D-53D5-D6052614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3AA-BD14-4665-881C-82F85FD4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5FFE2-1F18-D66A-F9CD-0E8938D3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208B-0239-4861-A9BD-9031FE9924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EA4CC3-465A-E832-393A-04DA0AD7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4E7CD-BEE2-ECC1-54B7-8E1C1D7F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3AA-BD14-4665-881C-82F85FD4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7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1722-F059-28E0-7F8B-081CC007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37D2-7B87-84F1-C8C2-16E2FBEF5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9436B-A6C1-4076-E83F-0300DCCD7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9E2A6-341A-16A5-0D6E-05767A04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208B-0239-4861-A9BD-9031FE9924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7C32F-5533-4C56-A5A8-F6C8B5A5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04932-21CF-CD37-CB93-D9415DD0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3AA-BD14-4665-881C-82F85FD4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1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8900-7442-0771-4A2F-2309FDA6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E0343-0C17-AEAE-F1EF-6238178B1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B0D33-BD74-5140-EFA5-9785AD2F1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147E2-9AA6-C9C1-4270-E67BC183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208B-0239-4861-A9BD-9031FE9924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5695F-E60F-48B7-684B-86FB356A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BF45F-05DB-46FA-FC0E-5AA033B7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F53AA-BD14-4665-881C-82F85FD4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276B2-2136-4E86-0EB2-3144D1B5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6BB88-E37C-4BB2-F762-A0247C7EB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88C27-201C-5120-7F5F-1D689346F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B208B-0239-4861-A9BD-9031FE9924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70115-0150-AA17-465A-21FAD9245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6944-BDBD-3EFD-C3F5-FEF922D7B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F53AA-BD14-4665-881C-82F85FD4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2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D85F-FD3E-933A-5925-495A71775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b="1" dirty="0"/>
              <a:t>PWC FORAGE INTERNSHIP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C1757-DF14-FFE4-B818-325BDA897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b="1" dirty="0" err="1"/>
              <a:t>Task</a:t>
            </a:r>
            <a:r>
              <a:rPr lang="fr-CH" b="1" dirty="0"/>
              <a:t> 6 – </a:t>
            </a:r>
            <a:r>
              <a:rPr lang="fr-CH" b="1" dirty="0" err="1"/>
              <a:t>Predictive</a:t>
            </a:r>
            <a:r>
              <a:rPr lang="fr-CH" b="1" dirty="0"/>
              <a:t> and </a:t>
            </a:r>
            <a:r>
              <a:rPr lang="fr-CH" b="1" dirty="0" err="1"/>
              <a:t>statistic</a:t>
            </a:r>
            <a:r>
              <a:rPr lang="fr-CH" b="1" dirty="0"/>
              <a:t> </a:t>
            </a:r>
            <a:r>
              <a:rPr lang="fr-CH" b="1" dirty="0" err="1"/>
              <a:t>modelling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815EF-769A-DDDA-193F-E32845137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778" y="4429919"/>
            <a:ext cx="1683337" cy="12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2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64051-68DB-1D54-CC2E-F49BCED72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E5C25-0581-6154-DC98-64F7C1483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461" y="450916"/>
            <a:ext cx="9144000" cy="738483"/>
          </a:xfrm>
        </p:spPr>
        <p:txBody>
          <a:bodyPr>
            <a:normAutofit fontScale="90000"/>
          </a:bodyPr>
          <a:lstStyle/>
          <a:p>
            <a:r>
              <a:rPr lang="fr-CH" b="1" dirty="0"/>
              <a:t>Question h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D4EFB-C4A7-AADD-E094-E2A22A630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039" y="5168402"/>
            <a:ext cx="1683337" cy="123868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A353352-96B5-EAE1-8371-54CBB530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762" y="2763402"/>
            <a:ext cx="10177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/>
              <a:t>Quantify the impact on the expected aggregate loss for year 2021 if the claims frequency for both sites immediately doubles? </a:t>
            </a:r>
            <a:r>
              <a:rPr lang="en-US" sz="2400" dirty="0"/>
              <a:t>It will just double</a:t>
            </a:r>
            <a:endParaRPr lang="en-US" altLang="en-US" sz="24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0230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DAD97-EAE3-D478-0201-41059CF08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16B0-2464-A177-7184-858C41C45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461" y="450916"/>
            <a:ext cx="9144000" cy="738483"/>
          </a:xfrm>
        </p:spPr>
        <p:txBody>
          <a:bodyPr>
            <a:normAutofit fontScale="90000"/>
          </a:bodyPr>
          <a:lstStyle/>
          <a:p>
            <a:r>
              <a:rPr lang="fr-CH" b="1" dirty="0"/>
              <a:t>Question i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9D6DA-5239-D7DD-5632-FE6073E5A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039" y="5168402"/>
            <a:ext cx="1683337" cy="123868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0AF937F-E930-CF5D-EE4F-CBB0C73E6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762" y="2763402"/>
            <a:ext cx="10177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 One could also test other distributions for the claims amounts and compare the </a:t>
            </a:r>
            <a:r>
              <a:rPr lang="en-US" sz="2400" dirty="0" err="1"/>
              <a:t>godness</a:t>
            </a:r>
            <a:r>
              <a:rPr lang="en-US" sz="2400" dirty="0"/>
              <a:t>-of t</a:t>
            </a:r>
            <a:endParaRPr lang="en-US" altLang="en-US" sz="24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60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FF77A-6C8D-694B-FE91-15364CA4C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E04D-816A-6ACC-AB0C-85E7098D2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461" y="450916"/>
            <a:ext cx="9144000" cy="738483"/>
          </a:xfrm>
        </p:spPr>
        <p:txBody>
          <a:bodyPr>
            <a:normAutofit fontScale="90000"/>
          </a:bodyPr>
          <a:lstStyle/>
          <a:p>
            <a:r>
              <a:rPr lang="fr-CH" b="1" dirty="0"/>
              <a:t>Question j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DA99BF-89DD-13C7-5BA4-B92A4EF79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039" y="5168402"/>
            <a:ext cx="1683337" cy="123868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35A4464-302C-657D-EDAD-E5F0E360F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762" y="2763402"/>
            <a:ext cx="10177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 In this case, it’s not possible to use machine learning because our dataset is too small</a:t>
            </a:r>
            <a:endParaRPr lang="en-US" altLang="en-US" sz="24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7060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D67A6-8A57-DF80-B952-E4632AA86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0E5F-B35F-FA2E-7CF2-A2D2F00AE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461" y="450916"/>
            <a:ext cx="9144000" cy="738483"/>
          </a:xfrm>
        </p:spPr>
        <p:txBody>
          <a:bodyPr>
            <a:normAutofit fontScale="90000"/>
          </a:bodyPr>
          <a:lstStyle/>
          <a:p>
            <a:r>
              <a:rPr lang="fr-CH" b="1" dirty="0"/>
              <a:t>Bonus questions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58913-33E8-E1F0-DF09-B69C57F3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039" y="5168402"/>
            <a:ext cx="1683337" cy="123868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DA4BCD9-6174-7562-91B9-C0E495B25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762" y="2763402"/>
            <a:ext cx="10177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It can be shown that the </a:t>
            </a:r>
            <a:r>
              <a:rPr lang="en-US" sz="2400" dirty="0" err="1"/>
              <a:t>condence</a:t>
            </a:r>
            <a:r>
              <a:rPr lang="en-US" sz="2400" dirty="0"/>
              <a:t> interval for the expected aggregate loss is around the estimated expected aggregate loss (E[S] = 1066)</a:t>
            </a:r>
            <a:endParaRPr lang="en-US" altLang="en-US" sz="24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1693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0E44D-9EFB-AED8-71DB-267FDA43E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4386-3C12-B761-40AE-1FB10D1C1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461" y="450916"/>
            <a:ext cx="9144000" cy="738483"/>
          </a:xfrm>
        </p:spPr>
        <p:txBody>
          <a:bodyPr>
            <a:normAutofit fontScale="90000"/>
          </a:bodyPr>
          <a:lstStyle/>
          <a:p>
            <a:r>
              <a:rPr lang="fr-CH" b="1" dirty="0"/>
              <a:t>Question a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2AE41-923F-10D9-03A4-D188C69E2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039" y="5168402"/>
            <a:ext cx="1683337" cy="123868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670AB3C-A424-E3EF-A2FA-DD007B2EC3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20656" y="2206246"/>
            <a:ext cx="1083672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H" altLang="en-US" sz="2800" dirty="0" err="1">
                <a:latin typeface="Arial" panose="020B0604020202020204" pitchFamily="34" charset="0"/>
              </a:rPr>
              <a:t>We</a:t>
            </a:r>
            <a:r>
              <a:rPr lang="fr-CH" altLang="en-US" sz="2800" dirty="0">
                <a:latin typeface="Arial" panose="020B0604020202020204" pitchFamily="34" charset="0"/>
              </a:rPr>
              <a:t> </a:t>
            </a:r>
            <a:r>
              <a:rPr lang="fr-CH" altLang="en-US" sz="2800" dirty="0" err="1">
                <a:latin typeface="Arial" panose="020B0604020202020204" pitchFamily="34" charset="0"/>
              </a:rPr>
              <a:t>still</a:t>
            </a:r>
            <a:r>
              <a:rPr lang="fr-CH" altLang="en-US" sz="2800" dirty="0">
                <a:latin typeface="Arial" panose="020B0604020202020204" pitchFamily="34" charset="0"/>
              </a:rPr>
              <a:t> </a:t>
            </a:r>
            <a:r>
              <a:rPr lang="fr-CH" altLang="en-US" sz="2800" dirty="0" err="1">
                <a:latin typeface="Arial" panose="020B0604020202020204" pitchFamily="34" charset="0"/>
              </a:rPr>
              <a:t>need</a:t>
            </a:r>
            <a:r>
              <a:rPr lang="fr-CH" altLang="en-US" sz="2800" dirty="0">
                <a:latin typeface="Arial" panose="020B0604020202020204" pitchFamily="34" charset="0"/>
              </a:rPr>
              <a:t> </a:t>
            </a:r>
            <a:r>
              <a:rPr lang="fr-CH" altLang="en-US" sz="2800" dirty="0" err="1">
                <a:latin typeface="Arial" panose="020B0604020202020204" pitchFamily="34" charset="0"/>
              </a:rPr>
              <a:t>those</a:t>
            </a:r>
            <a:r>
              <a:rPr lang="fr-CH" altLang="en-US" sz="2800" dirty="0">
                <a:latin typeface="Arial" panose="020B0604020202020204" pitchFamily="34" charset="0"/>
              </a:rPr>
              <a:t> </a:t>
            </a:r>
            <a:r>
              <a:rPr lang="fr-CH" altLang="en-US" sz="2800" dirty="0" err="1">
                <a:latin typeface="Arial" panose="020B0604020202020204" pitchFamily="34" charset="0"/>
              </a:rPr>
              <a:t>assumptions</a:t>
            </a:r>
            <a:r>
              <a:rPr lang="fr-CH" altLang="en-US" sz="2800" dirty="0">
                <a:latin typeface="Arial" panose="020B0604020202020204" pitchFamily="34" charset="0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fr-CH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Ind</a:t>
            </a:r>
            <a:r>
              <a:rPr lang="fr-CH" alt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ependence of WIS and Non-WIS claims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fr-CH" alt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Independance</a:t>
            </a:r>
            <a:r>
              <a:rPr lang="fr-CH" alt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of WIS and Non-WIS claims </a:t>
            </a:r>
            <a:r>
              <a:rPr lang="fr-CH" alt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frequency</a:t>
            </a:r>
            <a:endParaRPr lang="fr-CH" altLang="en-US" sz="280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fr-CH" alt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Identical</a:t>
            </a:r>
            <a:r>
              <a:rPr lang="fr-CH" alt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fr-CH" alt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between</a:t>
            </a:r>
            <a:r>
              <a:rPr lang="fr-CH" altLang="en-US" sz="2800" dirty="0">
                <a:latin typeface="Arial" panose="020B0604020202020204" pitchFamily="34" charset="0"/>
                <a:sym typeface="Wingdings" panose="05000000000000000000" pitchFamily="2" charset="2"/>
              </a:rPr>
              <a:t> WIS and Non-WIS in the claims </a:t>
            </a:r>
            <a:r>
              <a:rPr lang="fr-CH" altLang="en-US" sz="2800" dirty="0" err="1">
                <a:latin typeface="Arial" panose="020B0604020202020204" pitchFamily="34" charset="0"/>
                <a:sym typeface="Wingdings" panose="05000000000000000000" pitchFamily="2" charset="2"/>
              </a:rPr>
              <a:t>amounts</a:t>
            </a:r>
            <a:endParaRPr lang="fr-CH" altLang="en-US" sz="280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10C4D-300E-2F01-A6E1-168D629D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AE5D-059C-36FA-22D3-79DDEB158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461" y="450916"/>
            <a:ext cx="9144000" cy="738483"/>
          </a:xfrm>
        </p:spPr>
        <p:txBody>
          <a:bodyPr>
            <a:normAutofit fontScale="90000"/>
          </a:bodyPr>
          <a:lstStyle/>
          <a:p>
            <a:r>
              <a:rPr lang="fr-CH" b="1" dirty="0"/>
              <a:t>Question b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6E926-7352-B57A-1EC8-506C9BED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039" y="5168402"/>
            <a:ext cx="1683337" cy="123868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91B72C9-DE99-7B0F-0777-3C6E1728591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79603" y="3429000"/>
            <a:ext cx="1083672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/>
              <a:t>Pareto distribution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/>
              <a:t>Reasonableness</a:t>
            </a:r>
            <a:r>
              <a:rPr lang="en-US" dirty="0"/>
              <a:t>: Models long-tailed claims. Used for large losses, often paired with log-normal distribution for smaller claims. Requires separation of data (e.g., by threshold).</a:t>
            </a:r>
            <a:endParaRPr lang="en-US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830B449-6D35-F028-8BA5-0CDF2DA12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603" y="1709035"/>
            <a:ext cx="108367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Poisson distribution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Reasonableness</a:t>
            </a:r>
            <a:r>
              <a:rPr lang="en-US" dirty="0"/>
              <a:t>: Commonly used in actuarial practice to model claims frequency. Assumes </a:t>
            </a:r>
            <a:r>
              <a:rPr lang="en-US" dirty="0" err="1"/>
              <a:t>equi</a:t>
            </a:r>
            <a:r>
              <a:rPr lang="en-US" dirty="0"/>
              <a:t>-dispersion (mean = variance).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4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871F8-1677-02B2-32A5-3C0A83D9D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E11D-9D0B-7670-1CF3-D4FF2E370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461" y="450916"/>
            <a:ext cx="9144000" cy="738483"/>
          </a:xfrm>
        </p:spPr>
        <p:txBody>
          <a:bodyPr>
            <a:normAutofit fontScale="90000"/>
          </a:bodyPr>
          <a:lstStyle/>
          <a:p>
            <a:r>
              <a:rPr lang="fr-CH" b="1" dirty="0"/>
              <a:t>Question c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65C14F-0D0A-5F84-CE5E-131ABCDA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039" y="5168402"/>
            <a:ext cx="1683337" cy="123868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A2D6F95-9005-14DC-D964-33DCDDB54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274" y="2673131"/>
            <a:ext cx="108367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In both distributions, there are huge outliers, does our distribution fit those outliers ?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ym typeface="Wingdings" panose="05000000000000000000" pitchFamily="2" charset="2"/>
              </a:rPr>
              <a:t> Not enough data to be sure</a:t>
            </a:r>
          </a:p>
        </p:txBody>
      </p:sp>
    </p:spTree>
    <p:extLst>
      <p:ext uri="{BB962C8B-B14F-4D97-AF65-F5344CB8AC3E}">
        <p14:creationId xmlns:p14="http://schemas.microsoft.com/office/powerpoint/2010/main" val="263901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5C01D-913D-B332-3F50-CCEC60FD6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ADAB-E139-33AE-6B6A-FDB93B6C3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461" y="450916"/>
            <a:ext cx="9144000" cy="738483"/>
          </a:xfrm>
        </p:spPr>
        <p:txBody>
          <a:bodyPr>
            <a:normAutofit fontScale="90000"/>
          </a:bodyPr>
          <a:lstStyle/>
          <a:p>
            <a:r>
              <a:rPr lang="fr-CH" b="1" dirty="0"/>
              <a:t>Question d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A36A3-5CF3-DE1B-8A82-F2D32D664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039" y="5168402"/>
            <a:ext cx="1683337" cy="123868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95E5C4C-A8DA-BD1E-7DB7-1655B22B5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162" y="1333957"/>
            <a:ext cx="1017735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Database Quality Assessment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claims reporting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consistency checks with other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Reconcile claims data with prior reporting periods.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Reconciliation with Accounting Records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claims data matches paid/reported claim amounts in the accounting system and P&amp;L.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Accident Year vs. Accounting Year Check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correct assignment of claims to accident years to avoid misinterpretation of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44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11FAA-F668-D62D-1C8C-0AAC96B32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C2C7-9EDF-BBB3-BA0B-76EA98174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461" y="450916"/>
            <a:ext cx="9144000" cy="738483"/>
          </a:xfrm>
        </p:spPr>
        <p:txBody>
          <a:bodyPr>
            <a:normAutofit fontScale="90000"/>
          </a:bodyPr>
          <a:lstStyle/>
          <a:p>
            <a:r>
              <a:rPr lang="fr-CH" b="1" dirty="0"/>
              <a:t>Question e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0E9F2-90D7-915E-B8E7-A022AE47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039" y="5168402"/>
            <a:ext cx="1683337" cy="123868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809A841-0611-D3F1-0721-7CACC1EBE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812" y="2090172"/>
            <a:ext cx="101773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Estimation of the claims frequency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WIS: 1.4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NON WIS </a:t>
            </a:r>
            <a:r>
              <a:rPr lang="en-US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: 0.6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Estimation of scale parameter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T WIS: 38.3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T NON WIS: 17.1</a:t>
            </a:r>
          </a:p>
        </p:txBody>
      </p:sp>
    </p:spTree>
    <p:extLst>
      <p:ext uri="{BB962C8B-B14F-4D97-AF65-F5344CB8AC3E}">
        <p14:creationId xmlns:p14="http://schemas.microsoft.com/office/powerpoint/2010/main" val="399666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DA016-FC03-C02A-C01B-95A14D76E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8851-FE7A-97C3-5323-FA229A177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461" y="450916"/>
            <a:ext cx="9144000" cy="738483"/>
          </a:xfrm>
        </p:spPr>
        <p:txBody>
          <a:bodyPr>
            <a:normAutofit fontScale="90000"/>
          </a:bodyPr>
          <a:lstStyle/>
          <a:p>
            <a:r>
              <a:rPr lang="fr-CH" b="1" dirty="0"/>
              <a:t>Question f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1B1C4-40E4-61D9-506F-85ECDA14A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039" y="5168402"/>
            <a:ext cx="1683337" cy="123868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BA0D912C-8432-1357-7562-F115950A3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812" y="3198167"/>
            <a:ext cx="10177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Estimation of the total expected claims: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106.6</a:t>
            </a:r>
            <a:endParaRPr lang="en-US" altLang="en-US" sz="24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961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2DB83-55A5-E9F7-40C4-9EF5E99CC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179C-2FC9-B2A1-B78E-39479343C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461" y="450916"/>
            <a:ext cx="9144000" cy="738483"/>
          </a:xfrm>
        </p:spPr>
        <p:txBody>
          <a:bodyPr>
            <a:normAutofit fontScale="90000"/>
          </a:bodyPr>
          <a:lstStyle/>
          <a:p>
            <a:r>
              <a:rPr lang="fr-CH" b="1" dirty="0"/>
              <a:t>Question g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3DE72-11B9-63A4-0590-3A7C0FC7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039" y="5168402"/>
            <a:ext cx="1683337" cy="123868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F6C4A62-1096-714E-BA3B-ED1DD0475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812" y="3198167"/>
            <a:ext cx="10177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</a:t>
            </a:r>
            <a:r>
              <a:rPr lang="en-US" sz="2400" b="1" dirty="0"/>
              <a:t>he estimated 80%-quantile of the aggregate loss distribution </a:t>
            </a:r>
            <a:r>
              <a:rPr lang="en-US" sz="2400" dirty="0"/>
              <a:t>: 195.3</a:t>
            </a:r>
            <a:endParaRPr lang="en-US" altLang="en-US" sz="24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22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DE3C9-081B-9F9B-D060-FC36CA72B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9C4C-A46D-6883-FE7C-B047DA4F4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461" y="450916"/>
            <a:ext cx="9144000" cy="738483"/>
          </a:xfrm>
        </p:spPr>
        <p:txBody>
          <a:bodyPr>
            <a:normAutofit fontScale="90000"/>
          </a:bodyPr>
          <a:lstStyle/>
          <a:p>
            <a:r>
              <a:rPr lang="fr-CH" b="1" dirty="0"/>
              <a:t>Question h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44651-A405-B223-9C4B-489834447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039" y="5168402"/>
            <a:ext cx="1683337" cy="123868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B8E96C69-B41E-B8B0-419B-867196188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762" y="2763402"/>
            <a:ext cx="101773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/>
              <a:t>Quantify the impact on the expected aggregate loss for year 2021 if the claims frequency for both sites immediately doubles? </a:t>
            </a:r>
            <a:r>
              <a:rPr lang="en-US" sz="2400" dirty="0"/>
              <a:t>It will just double</a:t>
            </a:r>
            <a:endParaRPr lang="en-US" altLang="en-US" sz="2400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697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PWC FORAGE INTERNSHIP</vt:lpstr>
      <vt:lpstr>Question a</vt:lpstr>
      <vt:lpstr>Question b</vt:lpstr>
      <vt:lpstr>Question c</vt:lpstr>
      <vt:lpstr>Question d</vt:lpstr>
      <vt:lpstr>Question e</vt:lpstr>
      <vt:lpstr>Question f</vt:lpstr>
      <vt:lpstr>Question g</vt:lpstr>
      <vt:lpstr>Question h</vt:lpstr>
      <vt:lpstr>Question h</vt:lpstr>
      <vt:lpstr>Question i</vt:lpstr>
      <vt:lpstr>Question j</vt:lpstr>
      <vt:lpstr>Bonus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 Sao Mai Le</dc:creator>
  <cp:lastModifiedBy>Hoang Sao Mai Le</cp:lastModifiedBy>
  <cp:revision>1</cp:revision>
  <dcterms:created xsi:type="dcterms:W3CDTF">2025-02-03T09:10:33Z</dcterms:created>
  <dcterms:modified xsi:type="dcterms:W3CDTF">2025-02-03T09:42:22Z</dcterms:modified>
</cp:coreProperties>
</file>