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56" r:id="rId15"/>
    <p:sldId id="267" r:id="rId16"/>
    <p:sldId id="272" r:id="rId17"/>
    <p:sldId id="277" r:id="rId18"/>
    <p:sldId id="276" r:id="rId19"/>
    <p:sldId id="278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BB3A6E-3FF3-4AEB-8D08-2BB423945C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AFB701-6A82-4DC9-B5BD-EC1EA580D1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5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CA29-40B0-4275-94DE-94756BD314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9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304800"/>
            <a:ext cx="2033588" cy="57356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5949950" cy="57356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8C4C8-9306-4950-93B1-04E331CE1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80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B7D8-BE0B-4D05-8CE4-BF9A08AE13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436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7CEB-97C0-4100-9FB1-1722FB57A5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0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90975" cy="46990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341438"/>
            <a:ext cx="3992563" cy="46990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7E7D2-2490-4CA1-AE26-58AAD9A5A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93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A6330-26BC-4FAF-93C3-2D64228B23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2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840DE-B3E9-43F3-9034-EF3E20ED48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7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F1469-AB49-4215-B0DB-6894FA623C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6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94BC-2687-466F-9396-B1944D5004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1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60786-8CEE-422C-A250-9F99832411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5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29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135938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12553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B23B9AE1-0D40-4574-97F0-492DB054FD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ea typeface="標楷體" panose="03000509000000000000" pitchFamily="65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w.yaho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認識</a:t>
            </a:r>
            <a:r>
              <a:rPr lang="en-US" altLang="zh-TW"/>
              <a:t>HTML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</a:t>
            </a:r>
            <a:r>
              <a:rPr lang="en-US" altLang="zh-TW"/>
              <a:t>HTML tag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列表</a:t>
            </a:r>
            <a:endParaRPr lang="en-US" altLang="zh-TW"/>
          </a:p>
          <a:p>
            <a:pPr lvl="1"/>
            <a:r>
              <a:rPr lang="en-US" altLang="zh-TW"/>
              <a:t>ol</a:t>
            </a:r>
            <a:r>
              <a:rPr lang="zh-TW" altLang="en-US"/>
              <a:t>、</a:t>
            </a:r>
            <a:r>
              <a:rPr lang="en-US" altLang="zh-TW"/>
              <a:t>ul</a:t>
            </a:r>
            <a:r>
              <a:rPr lang="zh-TW" altLang="en-US"/>
              <a:t>、</a:t>
            </a:r>
            <a:r>
              <a:rPr lang="en-US" altLang="zh-TW"/>
              <a:t>li</a:t>
            </a:r>
          </a:p>
          <a:p>
            <a:r>
              <a:rPr lang="zh-TW" altLang="en-US"/>
              <a:t>表格</a:t>
            </a:r>
            <a:endParaRPr lang="en-US" altLang="zh-TW"/>
          </a:p>
          <a:p>
            <a:pPr lvl="1"/>
            <a:r>
              <a:rPr lang="en-US" altLang="zh-TW"/>
              <a:t>table</a:t>
            </a:r>
            <a:r>
              <a:rPr lang="zh-TW" altLang="en-US"/>
              <a:t> 、</a:t>
            </a:r>
            <a:r>
              <a:rPr lang="en-US" altLang="zh-TW"/>
              <a:t>thead</a:t>
            </a:r>
            <a:r>
              <a:rPr lang="zh-TW" altLang="en-US"/>
              <a:t> 、</a:t>
            </a:r>
            <a:r>
              <a:rPr lang="en-US" altLang="zh-TW"/>
              <a:t>tbody</a:t>
            </a:r>
            <a:r>
              <a:rPr lang="zh-TW" altLang="en-US"/>
              <a:t> 、</a:t>
            </a:r>
            <a:r>
              <a:rPr lang="en-US" altLang="zh-TW"/>
              <a:t>tfoot</a:t>
            </a:r>
            <a:r>
              <a:rPr lang="zh-TW" altLang="en-US"/>
              <a:t> 、</a:t>
            </a:r>
            <a:r>
              <a:rPr lang="en-US" altLang="zh-TW"/>
              <a:t>th</a:t>
            </a:r>
            <a:r>
              <a:rPr lang="zh-TW" altLang="en-US"/>
              <a:t>、</a:t>
            </a:r>
            <a:r>
              <a:rPr lang="en-US" altLang="zh-TW"/>
              <a:t>tr</a:t>
            </a:r>
            <a:r>
              <a:rPr lang="zh-TW" altLang="en-US"/>
              <a:t>、</a:t>
            </a:r>
            <a:r>
              <a:rPr lang="en-US" altLang="zh-TW"/>
              <a:t>td</a:t>
            </a:r>
          </a:p>
          <a:p>
            <a:r>
              <a:rPr lang="zh-TW" altLang="en-US"/>
              <a:t>多媒體</a:t>
            </a:r>
            <a:r>
              <a:rPr lang="en-US" altLang="zh-TW"/>
              <a:t>	</a:t>
            </a:r>
          </a:p>
          <a:p>
            <a:pPr lvl="1"/>
            <a:r>
              <a:rPr lang="en-US" altLang="zh-TW"/>
              <a:t>audio</a:t>
            </a:r>
            <a:r>
              <a:rPr lang="zh-TW" altLang="en-US"/>
              <a:t>、</a:t>
            </a:r>
            <a:r>
              <a:rPr lang="en-US" altLang="zh-TW"/>
              <a:t>video</a:t>
            </a:r>
            <a:r>
              <a:rPr lang="zh-TW" altLang="en-US"/>
              <a:t> 、</a:t>
            </a:r>
            <a:r>
              <a:rPr lang="en-US" altLang="zh-TW"/>
              <a:t>img</a:t>
            </a:r>
            <a:r>
              <a:rPr lang="zh-TW" altLang="en-US"/>
              <a:t>、</a:t>
            </a:r>
            <a:r>
              <a:rPr lang="en-US" altLang="zh-TW"/>
              <a:t>iframe</a:t>
            </a:r>
            <a:br>
              <a:rPr lang="en-US" altLang="zh-TW"/>
            </a:br>
            <a:r>
              <a:rPr lang="zh-HK" altLang="zh-TW"/>
              <a:t>嵌入</a:t>
            </a:r>
            <a:r>
              <a:rPr lang="en-US" altLang="zh-TW"/>
              <a:t>youtube</a:t>
            </a:r>
            <a:r>
              <a:rPr lang="zh-HK" altLang="zh-TW"/>
              <a:t>影片及地圖，參考程式 </a:t>
            </a:r>
            <a:r>
              <a:rPr lang="en-US" altLang="zh-TW"/>
              <a:t>html09</a:t>
            </a:r>
          </a:p>
          <a:p>
            <a:r>
              <a:rPr lang="zh-TW" altLang="en-US"/>
              <a:t>表單</a:t>
            </a:r>
            <a:endParaRPr lang="en-US" altLang="zh-TW"/>
          </a:p>
          <a:p>
            <a:pPr lvl="1"/>
            <a:r>
              <a:rPr lang="en-US" altLang="zh-TW"/>
              <a:t>form</a:t>
            </a:r>
            <a:r>
              <a:rPr lang="zh-TW" altLang="en-US"/>
              <a:t>、</a:t>
            </a:r>
            <a:r>
              <a:rPr lang="en-US" altLang="zh-TW"/>
              <a:t>fieldset(legend)</a:t>
            </a:r>
            <a:r>
              <a:rPr lang="zh-TW" altLang="en-US"/>
              <a:t>、</a:t>
            </a:r>
            <a:r>
              <a:rPr lang="en-US" altLang="zh-TW"/>
              <a:t>input(radio</a:t>
            </a:r>
            <a:r>
              <a:rPr lang="zh-TW" altLang="en-US"/>
              <a:t>、</a:t>
            </a:r>
            <a:r>
              <a:rPr lang="en-US" altLang="zh-TW"/>
              <a:t>checkbox)</a:t>
            </a:r>
            <a:r>
              <a:rPr lang="zh-TW" altLang="en-US"/>
              <a:t>、</a:t>
            </a:r>
            <a:r>
              <a:rPr lang="en-US" altLang="zh-TW"/>
              <a:t>select</a:t>
            </a:r>
            <a:r>
              <a:rPr lang="zh-TW" altLang="en-US"/>
              <a:t>、</a:t>
            </a:r>
            <a:r>
              <a:rPr lang="en-US" altLang="zh-TW"/>
              <a:t>option</a:t>
            </a:r>
            <a:r>
              <a:rPr lang="zh-TW" altLang="en-US"/>
              <a:t>、</a:t>
            </a:r>
            <a:r>
              <a:rPr lang="en-US" altLang="zh-TW"/>
              <a:t>textarea</a:t>
            </a:r>
            <a:br>
              <a:rPr lang="en-US" altLang="zh-TW"/>
            </a:br>
            <a:r>
              <a:rPr lang="en-US" altLang="zh-TW"/>
              <a:t>		</a:t>
            </a:r>
            <a:endParaRPr lang="zh-TW" altLang="zh-TW"/>
          </a:p>
          <a:p>
            <a:pPr lvl="1"/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62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</a:t>
            </a:r>
            <a:r>
              <a:rPr lang="en-US" altLang="zh-TW"/>
              <a:t>HTML tag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en-US" altLang="zh-TW"/>
              <a:t>Character Entities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5344"/>
          <a:stretch/>
        </p:blipFill>
        <p:spPr>
          <a:xfrm>
            <a:off x="157464" y="1916832"/>
            <a:ext cx="8863995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4" y="1360505"/>
            <a:ext cx="8037500" cy="41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絶對路徑、相對路徑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絶對路徑</a:t>
            </a:r>
            <a:br>
              <a:rPr lang="en-US" altLang="zh-TW"/>
            </a:br>
            <a:r>
              <a:rPr lang="zh-TW" altLang="en-US"/>
              <a:t>以根目錄為參考 基礎的目錄路徑</a:t>
            </a:r>
            <a:endParaRPr lang="en-US" altLang="zh-TW"/>
          </a:p>
          <a:p>
            <a:pPr lvl="1"/>
            <a:r>
              <a:rPr lang="en-US" altLang="zh-TW">
                <a:hlinkClick r:id="rId2"/>
              </a:rPr>
              <a:t>https://tw.yahoo.com/</a:t>
            </a:r>
            <a:endParaRPr lang="en-US" altLang="zh-TW"/>
          </a:p>
          <a:p>
            <a:pPr lvl="1"/>
            <a:r>
              <a:rPr lang="en-US" altLang="zh-TW"/>
              <a:t>d:/test.html</a:t>
            </a:r>
          </a:p>
          <a:p>
            <a:r>
              <a:rPr lang="zh-TW" altLang="en-US"/>
              <a:t>相對路徑</a:t>
            </a:r>
            <a:br>
              <a:rPr lang="en-US" altLang="zh-TW"/>
            </a:br>
            <a:r>
              <a:rPr lang="zh-TW" altLang="en-US"/>
              <a:t>是以引用檔案之網頁所在位置為參考基礎，而建立出的目錄路徑</a:t>
            </a:r>
            <a:endParaRPr lang="en-US" altLang="zh-TW"/>
          </a:p>
          <a:p>
            <a:pPr lvl="1"/>
            <a:r>
              <a:rPr lang="en-US" altLang="zh-TW"/>
              <a:t>test.html</a:t>
            </a:r>
          </a:p>
          <a:p>
            <a:pPr lvl="1"/>
            <a:r>
              <a:rPr lang="en-US" altLang="zh-TW"/>
              <a:t>images/pic1.gif</a:t>
            </a:r>
          </a:p>
          <a:p>
            <a:pPr lvl="1"/>
            <a:r>
              <a:rPr lang="en-US" altLang="zh-TW"/>
              <a:t>../images/pic1.gif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路徑常見開頭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. </a:t>
            </a:r>
            <a:r>
              <a:rPr lang="zh-TW" altLang="en-US"/>
              <a:t>：同層，也可不寫，代表目前所在目錄，以當下檔案目錄為起始點。</a:t>
            </a:r>
          </a:p>
          <a:p>
            <a:r>
              <a:rPr lang="en-US" altLang="zh-TW"/>
              <a:t>..</a:t>
            </a:r>
            <a:r>
              <a:rPr lang="zh-TW" altLang="en-US"/>
              <a:t>：上一層，若目前已經是根目錄則依然為目前所在目錄。</a:t>
            </a:r>
          </a:p>
          <a:p>
            <a:r>
              <a:rPr lang="en-US" altLang="zh-TW"/>
              <a:t>/ </a:t>
            </a:r>
            <a:r>
              <a:rPr lang="zh-TW" altLang="en-US"/>
              <a:t>：在各個目錄名稱之間的分隔符號，若放置在路徑之前則代表根目錄。</a:t>
            </a:r>
          </a:p>
        </p:txBody>
      </p:sp>
    </p:spTree>
    <p:extLst>
      <p:ext uri="{BB962C8B-B14F-4D97-AF65-F5344CB8AC3E}">
        <p14:creationId xmlns:p14="http://schemas.microsoft.com/office/powerpoint/2010/main" val="2038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相對於</a:t>
            </a:r>
            <a:r>
              <a:rPr lang="en-US" altLang="zh-TW"/>
              <a:t>index.html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以</a:t>
            </a:r>
            <a:r>
              <a:rPr lang="en-US" altLang="zh-TW"/>
              <a:t>index.html</a:t>
            </a:r>
            <a:r>
              <a:rPr lang="zh-TW" altLang="en-US"/>
              <a:t>所在位置為</a:t>
            </a:r>
            <a:br>
              <a:rPr lang="en-US" altLang="zh-TW"/>
            </a:br>
            <a:r>
              <a:rPr lang="zh-TW" altLang="en-US"/>
              <a:t>出發點，找其它檔案</a:t>
            </a:r>
            <a:endParaRPr lang="en-US" altLang="zh-TW"/>
          </a:p>
          <a:p>
            <a:pPr lvl="1"/>
            <a:r>
              <a:rPr lang="en-US" altLang="zh-TW"/>
              <a:t>aaa.img</a:t>
            </a:r>
          </a:p>
          <a:p>
            <a:pPr lvl="1"/>
            <a:r>
              <a:rPr lang="en-US" altLang="zh-TW"/>
              <a:t>../aaa1/aaa2.img</a:t>
            </a:r>
          </a:p>
          <a:p>
            <a:pPr lvl="1"/>
            <a:r>
              <a:rPr lang="en-US" altLang="zh-TW"/>
              <a:t>../bbb.img</a:t>
            </a:r>
          </a:p>
          <a:p>
            <a:pPr lvl="1"/>
            <a:r>
              <a:rPr lang="en-US" altLang="zh-TW"/>
              <a:t>../bbb1/bbb2.img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29646"/>
            <a:ext cx="3618116" cy="46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Semantic Elements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semantic element clearly describes its meaning to both the browser and the developer.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2016224" cy="4441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64904"/>
            <a:ext cx="2644369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作業</a:t>
            </a:r>
            <a:r>
              <a:rPr lang="en-US" altLang="zh-TW" dirty="0"/>
              <a:t>-</a:t>
            </a:r>
            <a:r>
              <a:rPr lang="zh-TW" altLang="en-US" dirty="0"/>
              <a:t>三個網頁的</a:t>
            </a:r>
            <a:r>
              <a:rPr lang="zh-TW" altLang="zh-TW" dirty="0"/>
              <a:t>景點介紹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9" y="2086237"/>
            <a:ext cx="3765867" cy="36751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76" y="2070113"/>
            <a:ext cx="2084698" cy="23247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74" y="2042022"/>
            <a:ext cx="2218217" cy="2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9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作業</a:t>
            </a:r>
            <a:r>
              <a:rPr lang="en-US" altLang="zh-TW"/>
              <a:t>-</a:t>
            </a:r>
            <a:r>
              <a:rPr lang="zh-TW" altLang="en-US"/>
              <a:t>三個網頁的</a:t>
            </a:r>
            <a:r>
              <a:rPr lang="zh-TW" altLang="zh-TW"/>
              <a:t>景點介紹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51063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作業</a:t>
            </a:r>
            <a:r>
              <a:rPr lang="en-US" altLang="zh-TW"/>
              <a:t>-</a:t>
            </a:r>
            <a:r>
              <a:rPr lang="zh-TW" altLang="en-US"/>
              <a:t>三個網頁的</a:t>
            </a:r>
            <a:r>
              <a:rPr lang="zh-TW" altLang="zh-TW"/>
              <a:t>景點介紹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三個頁面，相同的導覽列。</a:t>
            </a:r>
            <a:r>
              <a:rPr lang="en-US" altLang="zh-TW"/>
              <a:t>&lt;a&gt;</a:t>
            </a:r>
            <a:r>
              <a:rPr lang="zh-TW" altLang="en-US"/>
              <a:t>標籤</a:t>
            </a:r>
            <a:endParaRPr lang="en-US" altLang="zh-TW"/>
          </a:p>
          <a:p>
            <a:r>
              <a:rPr lang="zh-TW" altLang="en-US"/>
              <a:t>除非有特殊情況，不同頁面的</a:t>
            </a:r>
            <a:r>
              <a:rPr lang="en-US" altLang="zh-TW"/>
              <a:t>&lt;header&gt;</a:t>
            </a:r>
            <a:r>
              <a:rPr lang="zh-TW" altLang="en-US"/>
              <a:t>與</a:t>
            </a:r>
            <a:r>
              <a:rPr lang="en-US" altLang="zh-TW"/>
              <a:t>&lt;nav&gt;</a:t>
            </a:r>
            <a:r>
              <a:rPr lang="zh-TW" altLang="en-US"/>
              <a:t>應該都一樣。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6" y="3082113"/>
            <a:ext cx="7440389" cy="27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</a:t>
            </a:r>
            <a:r>
              <a:rPr lang="en-US" altLang="zh-TW"/>
              <a:t>HTML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HTML(HyperText Markup Language)</a:t>
            </a:r>
            <a:r>
              <a:rPr lang="zh-TW" altLang="en-US"/>
              <a:t>超文本標記語言</a:t>
            </a:r>
            <a:endParaRPr lang="en-US" altLang="zh-TW"/>
          </a:p>
          <a:p>
            <a:r>
              <a:rPr lang="zh-TW" altLang="en-US"/>
              <a:t>標準的 </a:t>
            </a:r>
            <a:r>
              <a:rPr lang="en-US" altLang="zh-TW"/>
              <a:t>HTML</a:t>
            </a:r>
            <a:r>
              <a:rPr lang="zh-TW" altLang="en-US"/>
              <a:t>文件是由標籤</a:t>
            </a:r>
            <a:r>
              <a:rPr lang="en-US" altLang="zh-TW"/>
              <a:t>(Tag)</a:t>
            </a:r>
            <a:r>
              <a:rPr lang="zh-TW" altLang="en-US"/>
              <a:t>以及欲顯示在網頁上的文件內容所組成，包 含了文字、圖片、影像、聲音等元件。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3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HTML</a:t>
            </a:r>
            <a:r>
              <a:rPr lang="zh-TW" altLang="en-US"/>
              <a:t>文件架構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於</a:t>
            </a:r>
            <a:r>
              <a:rPr lang="en-US" altLang="zh-TW"/>
              <a:t>VS Code</a:t>
            </a:r>
            <a:r>
              <a:rPr lang="zh-TW" altLang="en-US"/>
              <a:t>中，新增</a:t>
            </a:r>
            <a:r>
              <a:rPr lang="en-US" altLang="zh-TW"/>
              <a:t>html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輸入</a:t>
            </a:r>
            <a:r>
              <a:rPr lang="en-US" altLang="zh-TW"/>
              <a:t>!</a:t>
            </a:r>
            <a:r>
              <a:rPr lang="zh-TW" altLang="en-US"/>
              <a:t>即可得到如下之文件架構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5" y="2727345"/>
            <a:ext cx="8466554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HTML</a:t>
            </a:r>
            <a:r>
              <a:rPr lang="zh-TW" altLang="en-US"/>
              <a:t>文件架構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!DOCTYPE</a:t>
            </a:r>
            <a:r>
              <a:rPr lang="zh-TW" altLang="en-US"/>
              <a:t>聲明</a:t>
            </a:r>
            <a:br>
              <a:rPr lang="en-US" altLang="zh-TW"/>
            </a:br>
            <a:r>
              <a:rPr lang="en-US" altLang="zh-TW"/>
              <a:t>DOCTYPE</a:t>
            </a:r>
            <a:r>
              <a:rPr lang="zh-TW" altLang="en-US"/>
              <a:t>（</a:t>
            </a:r>
            <a:r>
              <a:rPr lang="en-US" altLang="zh-TW"/>
              <a:t>Document type</a:t>
            </a:r>
            <a:r>
              <a:rPr lang="zh-TW" altLang="en-US"/>
              <a:t>）的中文翻譯為「文件類型」。它是用來告知網頁瀏覽器</a:t>
            </a:r>
            <a:r>
              <a:rPr lang="en-US" altLang="zh-TW"/>
              <a:t>HTML </a:t>
            </a:r>
            <a:r>
              <a:rPr lang="zh-TW" altLang="en-US"/>
              <a:t>文件是使用何種的</a:t>
            </a:r>
            <a:r>
              <a:rPr lang="en-US" altLang="zh-TW"/>
              <a:t>HTML </a:t>
            </a:r>
            <a:r>
              <a:rPr lang="zh-TW" altLang="en-US"/>
              <a:t>版本。</a:t>
            </a:r>
            <a:endParaRPr lang="en-US" altLang="zh-TW"/>
          </a:p>
          <a:p>
            <a:r>
              <a:rPr lang="en-US" altLang="zh-TW"/>
              <a:t>html </a:t>
            </a:r>
            <a:r>
              <a:rPr lang="zh-TW" altLang="en-US"/>
              <a:t>元素</a:t>
            </a:r>
            <a:br>
              <a:rPr lang="en-US" altLang="zh-TW"/>
            </a:br>
            <a:r>
              <a:rPr lang="zh-TW" altLang="en-US"/>
              <a:t>可用於設定</a:t>
            </a:r>
            <a:r>
              <a:rPr lang="en-US" altLang="zh-TW"/>
              <a:t>HTML</a:t>
            </a:r>
            <a:r>
              <a:rPr lang="zh-TW" altLang="en-US"/>
              <a:t>文件的語系，常用的網頁語系代碼有「</a:t>
            </a:r>
            <a:r>
              <a:rPr lang="en-US" altLang="zh-TW"/>
              <a:t>en</a:t>
            </a:r>
            <a:r>
              <a:rPr lang="zh-TW" altLang="en-US"/>
              <a:t>」</a:t>
            </a:r>
            <a:r>
              <a:rPr lang="en-US" altLang="zh-TW"/>
              <a:t>(</a:t>
            </a:r>
            <a:r>
              <a:rPr lang="zh-TW" altLang="en-US"/>
              <a:t>英文語系</a:t>
            </a:r>
            <a:r>
              <a:rPr lang="en-US" altLang="zh-TW"/>
              <a:t>)</a:t>
            </a:r>
            <a:r>
              <a:rPr lang="zh-TW" altLang="en-US"/>
              <a:t>與「</a:t>
            </a:r>
            <a:r>
              <a:rPr lang="en-US" altLang="zh-TW"/>
              <a:t>zh</a:t>
            </a:r>
            <a:r>
              <a:rPr lang="zh-TW" altLang="en-US"/>
              <a:t>」</a:t>
            </a:r>
            <a:r>
              <a:rPr lang="en-US" altLang="zh-TW"/>
              <a:t>(</a:t>
            </a:r>
            <a:r>
              <a:rPr lang="zh-TW" altLang="en-US"/>
              <a:t>中文語系</a:t>
            </a:r>
            <a:r>
              <a:rPr lang="en-US" altLang="zh-TW"/>
              <a:t>)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58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HTML</a:t>
            </a:r>
            <a:r>
              <a:rPr lang="zh-TW" altLang="en-US"/>
              <a:t>文件架構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head</a:t>
            </a:r>
            <a:r>
              <a:rPr lang="zh-TW" altLang="en-US"/>
              <a:t>元素</a:t>
            </a:r>
            <a:br>
              <a:rPr lang="en-US" altLang="zh-TW"/>
            </a:br>
            <a:r>
              <a:rPr lang="zh-TW" altLang="en-US"/>
              <a:t>設定</a:t>
            </a:r>
            <a:r>
              <a:rPr lang="en-US" altLang="zh-TW"/>
              <a:t>HTML</a:t>
            </a:r>
            <a:r>
              <a:rPr lang="zh-TW" altLang="en-US"/>
              <a:t>文件的資訊，在此元素中能夠放置的內容包含：網頁 標題（</a:t>
            </a:r>
            <a:r>
              <a:rPr lang="en-US" altLang="zh-TW"/>
              <a:t>title </a:t>
            </a:r>
            <a:r>
              <a:rPr lang="zh-TW" altLang="en-US"/>
              <a:t>標籤）、網頁相關的資訊（</a:t>
            </a:r>
            <a:r>
              <a:rPr lang="en-US" altLang="zh-TW"/>
              <a:t>meta </a:t>
            </a:r>
            <a:r>
              <a:rPr lang="zh-TW" altLang="en-US"/>
              <a:t>元素）、網頁的外部資源連結（</a:t>
            </a:r>
            <a:r>
              <a:rPr lang="en-US" altLang="zh-TW"/>
              <a:t>link </a:t>
            </a:r>
            <a:r>
              <a:rPr lang="zh-TW" altLang="en-US"/>
              <a:t>元 素）、網頁樣式（</a:t>
            </a:r>
            <a:r>
              <a:rPr lang="en-US" altLang="zh-TW"/>
              <a:t>style </a:t>
            </a:r>
            <a:r>
              <a:rPr lang="zh-TW" altLang="en-US"/>
              <a:t>元素）與</a:t>
            </a:r>
            <a:r>
              <a:rPr lang="en-US" altLang="zh-TW"/>
              <a:t>javascript</a:t>
            </a:r>
            <a:r>
              <a:rPr lang="zh-TW" altLang="en-US"/>
              <a:t>（</a:t>
            </a:r>
            <a:r>
              <a:rPr lang="en-US" altLang="zh-TW"/>
              <a:t>script </a:t>
            </a:r>
            <a:r>
              <a:rPr lang="zh-TW" altLang="en-US"/>
              <a:t>元素）。</a:t>
            </a:r>
          </a:p>
        </p:txBody>
      </p:sp>
    </p:spTree>
    <p:extLst>
      <p:ext uri="{BB962C8B-B14F-4D97-AF65-F5344CB8AC3E}">
        <p14:creationId xmlns:p14="http://schemas.microsoft.com/office/powerpoint/2010/main" val="23534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HTML</a:t>
            </a:r>
            <a:r>
              <a:rPr lang="zh-TW" altLang="en-US"/>
              <a:t>文件架構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body</a:t>
            </a:r>
            <a:r>
              <a:rPr lang="zh-TW" altLang="en-US"/>
              <a:t>元素</a:t>
            </a:r>
            <a:br>
              <a:rPr lang="en-US" altLang="zh-TW"/>
            </a:br>
            <a:r>
              <a:rPr lang="zh-TW" altLang="en-US"/>
              <a:t>用於定義</a:t>
            </a:r>
            <a:r>
              <a:rPr lang="en-US" altLang="zh-TW"/>
              <a:t>HTML </a:t>
            </a:r>
            <a:r>
              <a:rPr lang="zh-TW" altLang="en-US"/>
              <a:t>文件的主體內容，它能夠放置的內容包含文字（</a:t>
            </a:r>
            <a:r>
              <a:rPr lang="en-US" altLang="zh-TW"/>
              <a:t>p </a:t>
            </a:r>
            <a:r>
              <a:rPr lang="zh-TW" altLang="en-US"/>
              <a:t>元 素）、表格（</a:t>
            </a:r>
            <a:r>
              <a:rPr lang="en-US" altLang="zh-TW"/>
              <a:t>table </a:t>
            </a:r>
            <a:r>
              <a:rPr lang="zh-TW" altLang="en-US"/>
              <a:t>元素）、圖片（</a:t>
            </a:r>
            <a:r>
              <a:rPr lang="en-US" altLang="zh-TW"/>
              <a:t>img </a:t>
            </a:r>
            <a:r>
              <a:rPr lang="zh-TW" altLang="en-US"/>
              <a:t>元素）等等。</a:t>
            </a:r>
          </a:p>
        </p:txBody>
      </p:sp>
    </p:spTree>
    <p:extLst>
      <p:ext uri="{BB962C8B-B14F-4D97-AF65-F5344CB8AC3E}">
        <p14:creationId xmlns:p14="http://schemas.microsoft.com/office/powerpoint/2010/main" val="15680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_</a:t>
            </a:r>
            <a:r>
              <a:rPr lang="zh-TW" altLang="en-US"/>
              <a:t>第一支</a:t>
            </a:r>
            <a:r>
              <a:rPr lang="en-US" altLang="zh-TW"/>
              <a:t>HTML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49" y="1412776"/>
            <a:ext cx="9153349" cy="47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超連結</a:t>
            </a:r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&lt;a href = "   " &gt;</a:t>
            </a:r>
            <a:r>
              <a:rPr lang="zh-TW" altLang="en-US"/>
              <a:t>顯示的文字</a:t>
            </a:r>
            <a:r>
              <a:rPr lang="en-US" altLang="zh-TW"/>
              <a:t>&lt;/a&gt;</a:t>
            </a:r>
          </a:p>
          <a:p>
            <a:r>
              <a:rPr lang="en-US" altLang="zh-TW"/>
              <a:t>more information --- w3school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8675688" cy="42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</a:t>
            </a:r>
            <a:r>
              <a:rPr lang="en-US" altLang="zh-TW"/>
              <a:t>HTML tag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網頁圖文</a:t>
            </a:r>
            <a:endParaRPr lang="en-US" altLang="zh-TW"/>
          </a:p>
          <a:p>
            <a:pPr lvl="1"/>
            <a:r>
              <a:rPr lang="en-US" altLang="zh-TW"/>
              <a:t>p</a:t>
            </a:r>
            <a:r>
              <a:rPr lang="zh-TW" altLang="en-US"/>
              <a:t>、</a:t>
            </a:r>
            <a:r>
              <a:rPr lang="en-US" altLang="zh-TW"/>
              <a:t>br</a:t>
            </a:r>
            <a:r>
              <a:rPr lang="zh-TW" altLang="en-US"/>
              <a:t>、</a:t>
            </a:r>
            <a:r>
              <a:rPr lang="en-US" altLang="zh-TW"/>
              <a:t>hr</a:t>
            </a:r>
            <a:r>
              <a:rPr lang="zh-TW" altLang="en-US"/>
              <a:t>、</a:t>
            </a:r>
            <a:r>
              <a:rPr lang="en-US" altLang="zh-TW"/>
              <a:t>h1~h6</a:t>
            </a:r>
            <a:r>
              <a:rPr lang="zh-TW" altLang="en-US"/>
              <a:t>、</a:t>
            </a:r>
            <a:r>
              <a:rPr lang="en-US" altLang="zh-TW"/>
              <a:t>span</a:t>
            </a:r>
          </a:p>
          <a:p>
            <a:r>
              <a:rPr lang="zh-TW" altLang="en-US"/>
              <a:t>超連結</a:t>
            </a:r>
            <a:endParaRPr lang="en-US" altLang="zh-TW"/>
          </a:p>
          <a:p>
            <a:pPr lvl="1"/>
            <a:r>
              <a:rPr lang="en-US" altLang="zh-TW"/>
              <a:t>&lt;a href="https://www.w3schools.com"&gt;Visit W3Schools.com!&lt;/a&gt;</a:t>
            </a:r>
          </a:p>
          <a:p>
            <a:pPr lvl="1"/>
            <a:r>
              <a:rPr lang="en-US" altLang="zh-TW"/>
              <a:t>&lt;a href="https://www.w3schools.com"&gt;</a:t>
            </a:r>
            <a:br>
              <a:rPr lang="en-US" altLang="zh-TW"/>
            </a:br>
            <a:r>
              <a:rPr lang="en-US" altLang="zh-TW"/>
              <a:t>&lt;img border="0" alt="W3Schools" src="logo_w3s.gif" width="100" height="100"&gt;</a:t>
            </a:r>
            <a:br>
              <a:rPr lang="en-US" altLang="zh-TW"/>
            </a:br>
            <a:r>
              <a:rPr lang="en-US" altLang="zh-TW"/>
              <a:t>&lt;/a&gt;</a:t>
            </a:r>
            <a:endParaRPr lang="zh-TW" altLang="en-US"/>
          </a:p>
          <a:p>
            <a:endParaRPr lang="en-US" altLang="zh-TW"/>
          </a:p>
          <a:p>
            <a:pPr marL="471487" lvl="1" indent="0">
              <a:buNone/>
            </a:pPr>
            <a:br>
              <a:rPr lang="en-US" altLang="zh-TW"/>
            </a:b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79258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917</TotalTime>
  <Words>667</Words>
  <Application>Microsoft Office PowerPoint</Application>
  <PresentationFormat>如螢幕大小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Times New Roman</vt:lpstr>
      <vt:lpstr>Verdana</vt:lpstr>
      <vt:lpstr>Wingdings</vt:lpstr>
      <vt:lpstr>Profile</vt:lpstr>
      <vt:lpstr>認識HTML</vt:lpstr>
      <vt:lpstr>何謂HTML</vt:lpstr>
      <vt:lpstr>HTML文件架構</vt:lpstr>
      <vt:lpstr>HTML文件架構</vt:lpstr>
      <vt:lpstr>HTML文件架構</vt:lpstr>
      <vt:lpstr>HTML文件架構</vt:lpstr>
      <vt:lpstr>練習_第一支HTML</vt:lpstr>
      <vt:lpstr>超連結tag</vt:lpstr>
      <vt:lpstr>常用HTML tag</vt:lpstr>
      <vt:lpstr>常用HTML tag</vt:lpstr>
      <vt:lpstr>常用HTML tag</vt:lpstr>
      <vt:lpstr>檔案架構</vt:lpstr>
      <vt:lpstr>絶對路徑、相對路徑</vt:lpstr>
      <vt:lpstr>路徑常見開頭</vt:lpstr>
      <vt:lpstr>相對於index.html</vt:lpstr>
      <vt:lpstr>Semantic Elements</vt:lpstr>
      <vt:lpstr>作業-三個網頁的景點介紹</vt:lpstr>
      <vt:lpstr>作業-三個網頁的景點介紹</vt:lpstr>
      <vt:lpstr>作業-三個網頁的景點介紹</vt:lpstr>
    </vt:vector>
  </TitlesOfParts>
  <Company>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熟悉 SQL Server工作平台</dc:title>
  <dc:creator>mis</dc:creator>
  <cp:lastModifiedBy>IM</cp:lastModifiedBy>
  <cp:revision>29</cp:revision>
  <dcterms:created xsi:type="dcterms:W3CDTF">2009-09-24T06:40:34Z</dcterms:created>
  <dcterms:modified xsi:type="dcterms:W3CDTF">2022-10-05T01:16:05Z</dcterms:modified>
</cp:coreProperties>
</file>