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5" r:id="rId9"/>
    <p:sldId id="263" r:id="rId10"/>
    <p:sldId id="264" r:id="rId11"/>
    <p:sldId id="267" r:id="rId12"/>
    <p:sldId id="270" r:id="rId13"/>
    <p:sldId id="271" r:id="rId14"/>
    <p:sldId id="272" r:id="rId15"/>
    <p:sldId id="281" r:id="rId16"/>
    <p:sldId id="282" r:id="rId17"/>
    <p:sldId id="280" r:id="rId18"/>
    <p:sldId id="269" r:id="rId19"/>
    <p:sldId id="268" r:id="rId20"/>
    <p:sldId id="273" r:id="rId21"/>
    <p:sldId id="274" r:id="rId22"/>
    <p:sldId id="275" r:id="rId23"/>
    <p:sldId id="276" r:id="rId24"/>
    <p:sldId id="284" r:id="rId25"/>
    <p:sldId id="285" r:id="rId26"/>
    <p:sldId id="286" r:id="rId27"/>
    <p:sldId id="277" r:id="rId28"/>
    <p:sldId id="287" r:id="rId29"/>
    <p:sldId id="283" r:id="rId30"/>
    <p:sldId id="278" r:id="rId31"/>
    <p:sldId id="279" r:id="rId3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27F3-5942-915C-5B72-5D32F37C5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1076A-2F39-CB0E-82F7-5175EAAC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AEFD-79C6-49C5-6545-073C48E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AC8A-47D4-CCF4-2521-42CAF8E0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0FFB-BA1D-2694-D0C8-427E7EF3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02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E143-53C5-1E58-C4E4-53601B30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311FB-3946-D448-7986-B0657E5E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7910-620B-584E-6198-EB194084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B747E-7C68-72AC-0DBF-634EE425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F07-8550-F0CB-A19F-AC521553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921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21A33-E634-577D-160D-ED7A57CA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78914-BA83-4D5D-A6EB-6E1E0037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9C43-F1AC-FF30-29BD-BD9CE936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8873-A187-0B16-6082-85340442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5233-9EEB-17B6-02F6-858C77B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886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5A79-DC09-0472-4548-90ED5E6E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E505-9B66-3B73-5EA6-6C75E9E1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AA49-2969-B151-17D3-B984D8BA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C05F-0713-DBC8-E469-775C6DE8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C9D7-BE88-5A53-20DE-7E9F94B1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657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FCA-2643-1E4F-8A11-39A33E77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C5718-BA0C-D582-95B5-0B3CF660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461F-CC86-7E7B-BD88-F285618E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774B-2394-992B-1FB4-9B26DFD6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74BA-6021-F97C-2CDF-95C3FA96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45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4488-009D-9067-8CFF-0619312C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1D85-0A60-BE7C-CF0D-DFCCDAECF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672A-A04E-866F-CEF7-C48B336E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7B211-FD50-88A3-9E36-4D2298F7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34805-CFDE-A31D-7D60-7033191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5FBB-C4CF-328C-D27B-15010A7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09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4CE1-D85F-839B-AB0B-34767748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D258-7481-0C16-51EF-42158A7B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B96CA-E79F-62A3-25B0-8907CFB9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558-E977-5476-49CD-D13E3E89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5E052-DB5B-1D51-7E14-FCC0369AC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640B3-4CF2-56D6-38B4-8CEF6EF5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D03D8-1CE7-C906-165A-D2FB574C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61EC8-3EB9-F919-5D1A-119617FD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2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5A42-4534-7864-E145-F94F171A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D8D66-66EC-56B7-98BC-DFA3AC58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6D81F-CB44-01EA-4A7C-ABCFB5C7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5769-C30B-C9FD-F6E6-7FDCDCDA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82898-E413-9710-2CCE-E36E3F8A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E5E4B-BF61-A8E5-2586-6D19270F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9FD45-C61D-0DD2-9C45-8B07EB8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11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6EE-E04B-BDCB-F896-1C36CB9C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7398-41EB-8B45-4A53-E8457BD2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CDF63-4F08-EDC2-8A96-0DCC9267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13D2-146A-657B-5F15-E550FE86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2139-DABA-AB0D-1FA7-B032FB56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1346-91F3-4B6A-0CDD-9BB0323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497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5625-1649-3DAF-0097-47BC46D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D68CD-5DBB-FE91-E790-7732F4A7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E1E2E-6DD4-0436-3917-A09A6ECAB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6A515-3963-B27A-32A9-F49580D7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1E56B-DA0C-49D7-1819-19E6A6B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9171-1CAB-1DE8-C307-57336531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64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56086-953D-12BA-AB0B-DE7988EE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D249-2C7B-DAE4-530F-10301ED1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9DDA-9CE8-49CE-8E43-95814EF38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C8B7-6BEA-0741-AFF8-A4BFE13B9EC2}" type="datetimeFigureOut">
              <a:rPr lang="en-CN" smtClean="0"/>
              <a:t>2024/10/29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B23B-C47B-C07D-2F46-07A381D80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8A20-C786-0E54-E254-AF99E4CE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EB17-A9D2-7943-B144-BDC909E91A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451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6C5A07-3FBD-A040-3F3C-277AC895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8" y="970371"/>
            <a:ext cx="11277981" cy="443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7D749-1995-9EBB-C6AD-7EAD1C1BF0B8}"/>
              </a:ext>
            </a:extLst>
          </p:cNvPr>
          <p:cNvSpPr txBox="1"/>
          <p:nvPr/>
        </p:nvSpPr>
        <p:spPr>
          <a:xfrm>
            <a:off x="5346820" y="5717628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ASPLOS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8832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2956-A4EE-430D-9CAF-8040C15D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Space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B4E5-0828-D461-86D5-DE98407F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prune the design space by deleting the points that are unlikely to lead to good performance</a:t>
            </a:r>
          </a:p>
          <a:p>
            <a:endParaRPr lang="en-US" dirty="0"/>
          </a:p>
          <a:p>
            <a:r>
              <a:rPr lang="en-US" dirty="0"/>
              <a:t>rearrange the space by exploiting structural similarity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9340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8509-AE8A-07F0-BF3E-7B96FEA6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Back-end Exploration and Optimization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6D34-A6CF-EF23-5580-D3305B7E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with Heuristics and Machine learning</a:t>
            </a:r>
          </a:p>
          <a:p>
            <a:r>
              <a:rPr lang="en-US" dirty="0"/>
              <a:t>Performance Comparison</a:t>
            </a:r>
          </a:p>
          <a:p>
            <a:r>
              <a:rPr lang="en-US" dirty="0"/>
              <a:t>Optimized Schedule Implementation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34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0B04-122C-4199-A8EB-78F55186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with Heuristics and Machine learning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D5AC-B783-C105-18D6-9DA824A6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searching space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</a:p>
          <a:p>
            <a:r>
              <a:rPr lang="en-US" dirty="0" err="1"/>
              <a:t>已经被搜索过的点集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</a:p>
          <a:p>
            <a:r>
              <a:rPr lang="en-US" dirty="0" err="1"/>
              <a:t>两个问题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</a:t>
            </a:r>
            <a:r>
              <a:rPr lang="zh-CN" altLang="en-US" dirty="0"/>
              <a:t>中，选择哪个点进行下一次搜索？</a:t>
            </a:r>
            <a:endParaRPr lang="en-US" altLang="zh-CN" dirty="0"/>
          </a:p>
          <a:p>
            <a:pPr lvl="1"/>
            <a:r>
              <a:rPr lang="zh-CN" altLang="en-US" dirty="0"/>
              <a:t>选定点以后，选择哪个方向搜索？</a:t>
            </a:r>
            <a:endParaRPr lang="en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基于模拟退火，</a:t>
            </a:r>
            <a:endParaRPr lang="en-US" altLang="zh-CN" dirty="0"/>
          </a:p>
          <a:p>
            <a:pPr lvl="1"/>
            <a:r>
              <a:rPr lang="en-US" altLang="zh-CN" dirty="0"/>
              <a:t>Q-learning</a:t>
            </a:r>
          </a:p>
          <a:p>
            <a:pPr lvl="2"/>
            <a:r>
              <a:rPr lang="zh-CN" altLang="en-US" dirty="0"/>
              <a:t>状态是当前点</a:t>
            </a:r>
            <a:endParaRPr lang="en-US" altLang="zh-CN" dirty="0"/>
          </a:p>
          <a:p>
            <a:pPr lvl="2"/>
            <a:r>
              <a:rPr lang="zh-CN" altLang="en-US" dirty="0"/>
              <a:t>动作是方向</a:t>
            </a:r>
            <a:endParaRPr lang="en-US" altLang="zh-CN" dirty="0"/>
          </a:p>
          <a:p>
            <a:pPr lvl="2"/>
            <a:r>
              <a:rPr lang="zh-CN" altLang="en-US" dirty="0"/>
              <a:t>奖励是运行时间。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9484A-AC92-B25E-1DB2-82A79777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57" y="4425293"/>
            <a:ext cx="1282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FFAA-9737-62F1-49E8-B51F3F45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D1A7-18EA-036B-F8BC-4EBCE991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CPU和GPU都用实际硬件运行时间</a:t>
            </a:r>
            <a:r>
              <a:rPr lang="zh-CN" altLang="en-US" dirty="0"/>
              <a:t>，因为编译和运行时间很快</a:t>
            </a:r>
            <a:r>
              <a:rPr lang="en-US" altLang="zh-CN" dirty="0"/>
              <a:t>(</a:t>
            </a:r>
            <a:r>
              <a:rPr lang="zh-CN" altLang="en-US" dirty="0"/>
              <a:t>小于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</a:p>
          <a:p>
            <a:r>
              <a:rPr lang="en-US" dirty="0" err="1"/>
              <a:t>FPGA由于运行很慢</a:t>
            </a:r>
            <a:r>
              <a:rPr lang="zh-CN" altLang="en-US" dirty="0"/>
              <a:t>，所以</a:t>
            </a:r>
            <a:r>
              <a:rPr lang="en-US" dirty="0" err="1"/>
              <a:t>使用性能预测模型</a:t>
            </a:r>
            <a:r>
              <a:rPr lang="zh-CN" altLang="en-US" dirty="0"/>
              <a:t>：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59B5F-6067-7807-4869-D7660EDB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52" y="3218793"/>
            <a:ext cx="7569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4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C19E-F707-E85C-2294-47434F26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Schedule 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DFA2-E4A7-CFB5-F900-56D0D77F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在搜索到一个好的schedule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之后，就需要在子图上实现</a:t>
            </a:r>
            <a:r>
              <a:rPr lang="en-US" altLang="zh-CN" dirty="0" err="1"/>
              <a:t>schdule</a:t>
            </a:r>
            <a:r>
              <a:rPr lang="zh-CN" altLang="en-US" dirty="0"/>
              <a:t>，生成张量程序</a:t>
            </a:r>
            <a:endParaRPr lang="en-US" altLang="zh-CN" dirty="0"/>
          </a:p>
          <a:p>
            <a:r>
              <a:rPr lang="zh-CN" altLang="en-US" dirty="0"/>
              <a:t>子图上有很多结点，这些结点按照什么顺序去生成呢？</a:t>
            </a:r>
            <a:endParaRPr lang="en-US" altLang="zh-CN" dirty="0"/>
          </a:p>
          <a:p>
            <a:pPr lvl="1"/>
            <a:r>
              <a:rPr lang="zh-CN" altLang="en-US" dirty="0"/>
              <a:t>自底向上、自顶向下、循环递归</a:t>
            </a:r>
            <a:endParaRPr lang="en-US" altLang="zh-CN" dirty="0"/>
          </a:p>
          <a:p>
            <a:r>
              <a:rPr lang="en-CN" dirty="0"/>
              <a:t>本文中采用自底向上的方式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5555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14811-CA94-3699-9BE2-950C088AE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325" y="487403"/>
            <a:ext cx="8789350" cy="58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EEFC-A145-4220-ED82-AA1DDEAB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Schedule 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0B83-75D5-4683-4425-63244F9A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对于CPU</a:t>
            </a:r>
            <a:r>
              <a:rPr lang="zh-CN" altLang="en-US" dirty="0"/>
              <a:t>，利用局部性和并行很重要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GPU</a:t>
            </a:r>
            <a:r>
              <a:rPr lang="zh-CN" altLang="en-US" dirty="0"/>
              <a:t>，利用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和线程划分很重要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FPGA</a:t>
            </a:r>
            <a:r>
              <a:rPr lang="zh-CN" altLang="en-US" dirty="0"/>
              <a:t>，需要考虑流水。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84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9E68F-4294-1B91-2A72-4EEC83DC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10" y="629553"/>
            <a:ext cx="11190180" cy="5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5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1F6E-14AA-0523-DCF1-50A17A5C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Experiments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D969-C7E0-5ABA-769A-D6A5E469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Setup</a:t>
            </a:r>
          </a:p>
          <a:p>
            <a:r>
              <a:rPr lang="en-US" dirty="0"/>
              <a:t>Overall Speedups on GPUs</a:t>
            </a:r>
          </a:p>
          <a:p>
            <a:r>
              <a:rPr lang="en-US" dirty="0"/>
              <a:t>Detailed Performance on Heterogeneous Hardware</a:t>
            </a:r>
          </a:p>
          <a:p>
            <a:r>
              <a:rPr lang="en-US" dirty="0"/>
              <a:t>Performance for New Operators</a:t>
            </a:r>
          </a:p>
          <a:p>
            <a:r>
              <a:rPr lang="en-US" dirty="0"/>
              <a:t>Comparison to State-of-the-Art</a:t>
            </a:r>
          </a:p>
          <a:p>
            <a:r>
              <a:rPr lang="en-US" dirty="0"/>
              <a:t>Case Study of DNNs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474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7D47-D9F9-44FA-E3E2-2C48BE60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Setup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4C75-4825-4AF6-A442-60CD0738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使用TVM</a:t>
            </a:r>
            <a:r>
              <a:rPr lang="zh-CN" altLang="en-US" dirty="0"/>
              <a:t>后端</a:t>
            </a:r>
            <a:r>
              <a:rPr lang="en-US" altLang="zh-CN" dirty="0" err="1"/>
              <a:t>codegen</a:t>
            </a:r>
            <a:endParaRPr lang="en-US" altLang="zh-CN" dirty="0"/>
          </a:p>
          <a:p>
            <a:r>
              <a:rPr lang="zh-CN" altLang="en-US" dirty="0"/>
              <a:t>一系列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</a:p>
          <a:p>
            <a:r>
              <a:rPr lang="en-US" dirty="0" err="1"/>
              <a:t>与pytorch中的算子库对比</a:t>
            </a:r>
            <a:endParaRPr lang="en-US" dirty="0"/>
          </a:p>
          <a:p>
            <a:r>
              <a:rPr lang="en-US" dirty="0"/>
              <a:t>CPU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Xeon</a:t>
            </a:r>
          </a:p>
          <a:p>
            <a:r>
              <a:rPr lang="en-US" altLang="zh-CN" dirty="0"/>
              <a:t>GPU:</a:t>
            </a:r>
            <a:r>
              <a:rPr lang="zh-CN" altLang="en-US" dirty="0"/>
              <a:t>  </a:t>
            </a:r>
            <a:r>
              <a:rPr lang="en-US" altLang="zh-CN" dirty="0"/>
              <a:t>V100,</a:t>
            </a:r>
            <a:r>
              <a:rPr lang="zh-CN" altLang="en-US" dirty="0"/>
              <a:t> </a:t>
            </a:r>
            <a:r>
              <a:rPr lang="en-US" altLang="zh-CN" dirty="0"/>
              <a:t>P100,</a:t>
            </a:r>
            <a:r>
              <a:rPr lang="zh-CN" altLang="en-US" dirty="0"/>
              <a:t> </a:t>
            </a:r>
            <a:r>
              <a:rPr lang="en-US" altLang="zh-CN" dirty="0"/>
              <a:t>Titan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  <a:p>
            <a:r>
              <a:rPr lang="en-CN" dirty="0"/>
              <a:t>FPGA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Xilinx</a:t>
            </a:r>
            <a:r>
              <a:rPr lang="zh-CN" altLang="en-US" dirty="0"/>
              <a:t> </a:t>
            </a:r>
            <a:r>
              <a:rPr lang="en-US" altLang="zh-CN" dirty="0"/>
              <a:t>VU9P</a:t>
            </a:r>
            <a:r>
              <a:rPr lang="zh-CN" altLang="en-US" dirty="0"/>
              <a:t> </a:t>
            </a:r>
            <a:r>
              <a:rPr lang="en-US" altLang="zh-CN" dirty="0"/>
              <a:t>FPGA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118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7643-911F-1203-449A-6E4AEA90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Introduction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5B5-04D9-3E50-7E7D-523D9B60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FlexTensor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shcedule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computations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heterogeneous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</a:p>
          <a:p>
            <a:r>
              <a:rPr lang="en-US" dirty="0" err="1"/>
              <a:t>分为两部分</a:t>
            </a:r>
            <a:r>
              <a:rPr lang="zh-CN" altLang="en-US" dirty="0"/>
              <a:t>，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，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</a:p>
          <a:p>
            <a:r>
              <a:rPr lang="en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End:</a:t>
            </a:r>
          </a:p>
          <a:p>
            <a:pPr lvl="1"/>
            <a:r>
              <a:rPr lang="en-US" dirty="0" err="1"/>
              <a:t>输入</a:t>
            </a:r>
            <a:r>
              <a:rPr lang="zh-CN" altLang="en-US" dirty="0"/>
              <a:t>：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</a:p>
          <a:p>
            <a:pPr lvl="1"/>
            <a:r>
              <a:rPr lang="en-US" dirty="0" err="1"/>
              <a:t>方法</a:t>
            </a:r>
            <a:r>
              <a:rPr lang="zh-CN" altLang="en-US" dirty="0"/>
              <a:t>：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pattern.</a:t>
            </a:r>
          </a:p>
          <a:p>
            <a:pPr lvl="1"/>
            <a:r>
              <a:rPr lang="en-US" dirty="0" err="1"/>
              <a:t>输出</a:t>
            </a:r>
            <a:r>
              <a:rPr lang="zh-CN" altLang="en-US" dirty="0"/>
              <a:t>：生成</a:t>
            </a:r>
            <a:r>
              <a:rPr lang="en-US" altLang="zh-CN" dirty="0"/>
              <a:t>hardware-specific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endParaRPr lang="en-US" dirty="0"/>
          </a:p>
          <a:p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End:</a:t>
            </a:r>
          </a:p>
          <a:p>
            <a:pPr lvl="1"/>
            <a:r>
              <a:rPr lang="en-CN" dirty="0"/>
              <a:t>输入</a:t>
            </a:r>
            <a:r>
              <a:rPr lang="zh-CN" altLang="en-US" dirty="0"/>
              <a:t>：张量程序和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en-US" dirty="0" err="1"/>
              <a:t>输出</a:t>
            </a:r>
            <a:r>
              <a:rPr lang="zh-CN" altLang="en-US" dirty="0"/>
              <a:t>：</a:t>
            </a:r>
            <a:r>
              <a:rPr lang="en-US" altLang="zh-CN" dirty="0"/>
              <a:t>optimized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configuration.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03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4F104B-35BE-314D-8456-8399FA61E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64" y="809297"/>
            <a:ext cx="11305872" cy="4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2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D069-8630-BBFF-F7BA-A2649BDD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Speedups on GPUs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2DDEA-88EF-AC7A-F785-C739151382A0}"/>
              </a:ext>
            </a:extLst>
          </p:cNvPr>
          <p:cNvSpPr txBox="1"/>
          <p:nvPr/>
        </p:nvSpPr>
        <p:spPr>
          <a:xfrm>
            <a:off x="8902262" y="95644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归一化后的性能值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E37EEB-C362-8759-A568-F3E7182C4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31" y="1538486"/>
            <a:ext cx="11519338" cy="49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28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F4C5-55D7-44A6-1EB1-B993746D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Performance on Heterogeneous Hardware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EF30-D034-BD74-B594-D134B30E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使用yolov</a:t>
            </a:r>
            <a:r>
              <a:rPr lang="en-US" altLang="zh-CN" dirty="0"/>
              <a:t>1</a:t>
            </a:r>
            <a:r>
              <a:rPr lang="zh-CN" altLang="en-US" dirty="0"/>
              <a:t>中的卷积算子当做测试样例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CN" dirty="0"/>
              <a:t>是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， </a:t>
            </a:r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 err="1"/>
              <a:t>kernal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， </a:t>
            </a:r>
            <a:r>
              <a:rPr lang="en-US" altLang="zh-CN" dirty="0" err="1"/>
              <a:t>st</a:t>
            </a:r>
            <a:r>
              <a:rPr lang="zh-CN" altLang="en-US" dirty="0"/>
              <a:t>是</a:t>
            </a:r>
            <a:r>
              <a:rPr lang="en-US" altLang="zh-CN" dirty="0"/>
              <a:t>stride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9B2E-A92C-0725-7A87-86DD593D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7" y="3202186"/>
            <a:ext cx="11807125" cy="23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9FFB-059E-82FF-901A-2A1F0CB0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for New Operators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C064-6D73-BD5E-82E5-A4DC45E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circulant matrix</a:t>
            </a:r>
            <a:r>
              <a:rPr lang="zh-CN" altLang="en-US" dirty="0"/>
              <a:t> </a:t>
            </a:r>
            <a:r>
              <a:rPr lang="en-US" altLang="zh-CN" dirty="0"/>
              <a:t>(abbreviated as BCM)</a:t>
            </a:r>
            <a:r>
              <a:rPr lang="zh-CN" altLang="en-US" dirty="0"/>
              <a:t> 用于嵌入式设备中</a:t>
            </a:r>
            <a:endParaRPr lang="en-US" dirty="0"/>
          </a:p>
          <a:p>
            <a:r>
              <a:rPr lang="en-US" dirty="0"/>
              <a:t>shift operation (abbreviated as SHO)</a:t>
            </a:r>
            <a:r>
              <a:rPr lang="zh-CN" altLang="en-US" dirty="0"/>
              <a:t> 用于</a:t>
            </a:r>
            <a:r>
              <a:rPr lang="en-US" altLang="zh-CN" dirty="0"/>
              <a:t>Shift-Net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dirty="0"/>
              <a:t>Hand</a:t>
            </a:r>
            <a:r>
              <a:rPr lang="en-US" altLang="zh-CN" dirty="0"/>
              <a:t>-tuned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</a:p>
          <a:p>
            <a:pPr lvl="1"/>
            <a:r>
              <a:rPr lang="en-US" altLang="zh-CN" dirty="0"/>
              <a:t>4-level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Unroll</a:t>
            </a:r>
            <a:r>
              <a:rPr lang="zh-CN" altLang="en-US" dirty="0"/>
              <a:t> </a:t>
            </a:r>
            <a:r>
              <a:rPr lang="en-US" altLang="zh-CN" dirty="0"/>
              <a:t>loops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200.</a:t>
            </a:r>
            <a:endParaRPr lang="en-US" dirty="0"/>
          </a:p>
          <a:p>
            <a:r>
              <a:rPr lang="en-US" altLang="zh-CN" dirty="0" err="1"/>
              <a:t>FlexTensor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BCM</a:t>
            </a:r>
            <a:r>
              <a:rPr lang="zh-CN" altLang="en-US" dirty="0"/>
              <a:t> </a:t>
            </a:r>
            <a:r>
              <a:rPr lang="en-US" altLang="zh-CN" dirty="0"/>
              <a:t>2.11x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V100</a:t>
            </a:r>
          </a:p>
          <a:p>
            <a:pPr lvl="1"/>
            <a:r>
              <a:rPr lang="en-US" altLang="zh-CN" dirty="0"/>
              <a:t>SHO</a:t>
            </a:r>
            <a:r>
              <a:rPr lang="zh-CN" altLang="en-US" dirty="0"/>
              <a:t> </a:t>
            </a:r>
            <a:r>
              <a:rPr lang="en-US" altLang="zh-CN" dirty="0"/>
              <a:t>1.53x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Titan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2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85700-51DD-1A60-3CEF-2F602A49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131" y="291115"/>
            <a:ext cx="10047738" cy="58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9FF24D-EF4F-FE8C-7131-FBB7E1C7C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291" y="578098"/>
            <a:ext cx="10078248" cy="57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92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2E6AD-04FE-5F4C-CEBF-B17598AC4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47" y="732526"/>
            <a:ext cx="9936505" cy="53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1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E1E3-FFC5-5F53-05C9-75B48C54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State-of-the-Art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220B-D2D3-1FD8-A963-B44C0989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与AutoTVM比较</a:t>
            </a:r>
          </a:p>
          <a:p>
            <a:r>
              <a:rPr lang="en-CN" dirty="0"/>
              <a:t>AutoTVM需要人工写模板</a:t>
            </a:r>
            <a:r>
              <a:rPr lang="zh-CN" altLang="en-US" dirty="0"/>
              <a:t>，</a:t>
            </a:r>
            <a:r>
              <a:rPr lang="en-US" altLang="zh-CN" dirty="0" err="1"/>
              <a:t>FlexTensor</a:t>
            </a:r>
            <a:r>
              <a:rPr lang="zh-CN" altLang="en-US" dirty="0"/>
              <a:t>不用，搜索空间比</a:t>
            </a:r>
            <a:r>
              <a:rPr lang="en-US" altLang="zh-CN" dirty="0" err="1"/>
              <a:t>AutoTVM</a:t>
            </a:r>
            <a:r>
              <a:rPr lang="zh-CN" altLang="en-US" dirty="0"/>
              <a:t>大了</a:t>
            </a:r>
            <a:r>
              <a:rPr lang="en-US" altLang="zh-CN" dirty="0"/>
              <a:t>2027x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Q-method:</a:t>
            </a:r>
            <a:r>
              <a:rPr lang="zh-CN" altLang="en-US" dirty="0"/>
              <a:t> 使用</a:t>
            </a:r>
            <a:r>
              <a:rPr lang="en-US" altLang="zh-CN" dirty="0"/>
              <a:t>Q-learning</a:t>
            </a:r>
          </a:p>
          <a:p>
            <a:r>
              <a:rPr lang="en-US" altLang="zh-CN" dirty="0"/>
              <a:t>P-method:</a:t>
            </a:r>
            <a:r>
              <a:rPr lang="zh-CN" altLang="en-US" dirty="0"/>
              <a:t> 不使用</a:t>
            </a:r>
            <a:r>
              <a:rPr lang="en-US" altLang="zh-CN" dirty="0"/>
              <a:t>Q-learning</a:t>
            </a:r>
            <a:r>
              <a:rPr lang="zh-CN" altLang="en-US" dirty="0"/>
              <a:t>，随机选择下一个</a:t>
            </a:r>
            <a:r>
              <a:rPr lang="en-US" altLang="zh-CN" dirty="0"/>
              <a:t>trail</a:t>
            </a:r>
            <a:r>
              <a:rPr lang="zh-CN" altLang="en-US" dirty="0"/>
              <a:t>的开始位置</a:t>
            </a:r>
            <a:endParaRPr lang="en-US" altLang="zh-CN" dirty="0"/>
          </a:p>
          <a:p>
            <a:r>
              <a:rPr lang="en-US" altLang="zh-CN" dirty="0" err="1"/>
              <a:t>AutoTVM</a:t>
            </a:r>
            <a:endParaRPr lang="en-US" altLang="zh-CN" dirty="0"/>
          </a:p>
          <a:p>
            <a:r>
              <a:rPr lang="en-US" altLang="zh-CN" dirty="0"/>
              <a:t>Q-method</a:t>
            </a:r>
            <a:r>
              <a:rPr lang="zh-CN" altLang="en-US" dirty="0"/>
              <a:t>总是比</a:t>
            </a:r>
            <a:r>
              <a:rPr lang="en-US" altLang="zh-CN" dirty="0"/>
              <a:t>P-method</a:t>
            </a:r>
            <a:r>
              <a:rPr lang="zh-CN" altLang="en-US" dirty="0"/>
              <a:t>收敛快</a:t>
            </a:r>
            <a:endParaRPr lang="en-US" altLang="zh-CN" dirty="0"/>
          </a:p>
          <a:p>
            <a:r>
              <a:rPr lang="zh-CN" altLang="en-US" dirty="0"/>
              <a:t>比</a:t>
            </a:r>
            <a:r>
              <a:rPr lang="en-US" altLang="zh-CN" dirty="0" err="1"/>
              <a:t>AutoTVM</a:t>
            </a:r>
            <a:r>
              <a:rPr lang="zh-CN" altLang="en-US" dirty="0"/>
              <a:t>性能好很多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9007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9956A8-7C35-6ABB-1E59-8C7ABB066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44" y="869182"/>
            <a:ext cx="9809928" cy="5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4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98A739-0985-809F-C131-A2FCF1B37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83" y="1599852"/>
            <a:ext cx="11464634" cy="31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9BBE-C8DC-0069-64C0-A608E9AD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Background &amp; Motivation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0FFE-E803-9758-8DEC-F7D7122C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Computation &amp; Schedules</a:t>
            </a:r>
          </a:p>
          <a:p>
            <a:pPr lvl="1"/>
            <a:r>
              <a:rPr lang="en-US" dirty="0" err="1"/>
              <a:t>只考虑Dense</a:t>
            </a:r>
            <a:r>
              <a:rPr lang="zh-CN" altLang="en-US" dirty="0"/>
              <a:t> </a:t>
            </a:r>
            <a:r>
              <a:rPr lang="en-US" altLang="zh-CN" dirty="0"/>
              <a:t>tensors</a:t>
            </a:r>
            <a:endParaRPr lang="en-US" dirty="0"/>
          </a:p>
          <a:p>
            <a:r>
              <a:rPr lang="en-US" dirty="0"/>
              <a:t>Heterogeneous Systems</a:t>
            </a:r>
          </a:p>
          <a:p>
            <a:pPr lvl="1"/>
            <a:r>
              <a:rPr lang="en-US" altLang="zh-CN" dirty="0"/>
              <a:t>CPU:</a:t>
            </a:r>
            <a:r>
              <a:rPr lang="zh-CN" altLang="en-US" dirty="0"/>
              <a:t> 如果利用</a:t>
            </a:r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locality</a:t>
            </a:r>
          </a:p>
          <a:p>
            <a:pPr lvl="1"/>
            <a:r>
              <a:rPr lang="en-US" altLang="zh-CN" dirty="0"/>
              <a:t>GPU:</a:t>
            </a:r>
            <a:r>
              <a:rPr lang="zh-CN" altLang="en-US" dirty="0"/>
              <a:t> 如何利用多线程</a:t>
            </a:r>
            <a:endParaRPr lang="en-US" altLang="zh-CN" dirty="0"/>
          </a:p>
          <a:p>
            <a:pPr lvl="1"/>
            <a:r>
              <a:rPr lang="en-US" dirty="0"/>
              <a:t>FPGA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 err="1"/>
              <a:t>不同schedul</a:t>
            </a:r>
            <a:r>
              <a:rPr lang="en-US" altLang="zh-CN" dirty="0" err="1"/>
              <a:t>e</a:t>
            </a:r>
            <a:r>
              <a:rPr lang="en-US" dirty="0" err="1"/>
              <a:t>和不同硬件对performanc影响很大</a:t>
            </a:r>
            <a:endParaRPr lang="en-US" dirty="0"/>
          </a:p>
          <a:p>
            <a:pPr lvl="1"/>
            <a:r>
              <a:rPr lang="en-US" dirty="0" err="1"/>
              <a:t>如何在不同硬件下找到最好的schedule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15772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3BBD-C52A-1AC2-E331-E2F0019A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of DNNs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BFAC-0C60-566A-55E7-2C3B8D46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使用YOLO</a:t>
            </a:r>
            <a:r>
              <a:rPr lang="en-US" altLang="zh-CN" dirty="0"/>
              <a:t>-v1</a:t>
            </a:r>
            <a:r>
              <a:rPr lang="zh-CN" altLang="en-US" dirty="0"/>
              <a:t>和</a:t>
            </a:r>
            <a:r>
              <a:rPr lang="en-US" altLang="zh-CN" dirty="0" err="1"/>
              <a:t>OverFeat</a:t>
            </a:r>
            <a:r>
              <a:rPr lang="zh-CN" altLang="en-US" dirty="0"/>
              <a:t>模型进行测试</a:t>
            </a:r>
            <a:endParaRPr lang="en-US" altLang="zh-CN" dirty="0"/>
          </a:p>
          <a:p>
            <a:r>
              <a:rPr lang="zh-CN" altLang="en-US" dirty="0"/>
              <a:t>首先要经过子图划分，将子图给</a:t>
            </a:r>
            <a:r>
              <a:rPr lang="en-US" altLang="zh-CN" dirty="0" err="1"/>
              <a:t>FlexTensor</a:t>
            </a:r>
            <a:endParaRPr lang="en-US" altLang="zh-CN" dirty="0"/>
          </a:p>
          <a:p>
            <a:r>
              <a:rPr lang="en-CN" dirty="0"/>
              <a:t>在V</a:t>
            </a:r>
            <a:r>
              <a:rPr lang="en-US" altLang="zh-CN" dirty="0"/>
              <a:t>100</a:t>
            </a:r>
            <a:r>
              <a:rPr lang="zh-CN" altLang="en-US" dirty="0"/>
              <a:t>上，</a:t>
            </a:r>
            <a:r>
              <a:rPr lang="en-US" altLang="zh-CN" dirty="0" err="1"/>
              <a:t>FlexTensor</a:t>
            </a:r>
            <a:r>
              <a:rPr lang="zh-CN" altLang="en-US" dirty="0"/>
              <a:t>分别在</a:t>
            </a:r>
            <a:r>
              <a:rPr lang="en-US" altLang="zh-CN" dirty="0"/>
              <a:t>YOLO-v1</a:t>
            </a:r>
            <a:r>
              <a:rPr lang="zh-CN" altLang="en-US" dirty="0"/>
              <a:t>上提升了</a:t>
            </a:r>
            <a:r>
              <a:rPr lang="en-US" altLang="zh-CN" dirty="0"/>
              <a:t>1.07x</a:t>
            </a:r>
            <a:r>
              <a:rPr lang="zh-CN" altLang="en-US" dirty="0"/>
              <a:t>，在</a:t>
            </a:r>
            <a:r>
              <a:rPr lang="en-US" altLang="zh-CN" dirty="0" err="1"/>
              <a:t>OverFeat</a:t>
            </a:r>
            <a:r>
              <a:rPr lang="zh-CN" altLang="en-US" dirty="0"/>
              <a:t>上，提升了</a:t>
            </a:r>
            <a:r>
              <a:rPr lang="en-US" altLang="zh-CN" dirty="0"/>
              <a:t>1.39x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05035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4454-B418-997B-41EB-E63CCC30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0BE9-9688-2610-6FFE-4325486C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FlexTensor和AutoTVM都只是针对张量计算进行auto</a:t>
            </a:r>
            <a:r>
              <a:rPr lang="en-US" altLang="zh-CN" dirty="0"/>
              <a:t>-tuning</a:t>
            </a:r>
          </a:p>
          <a:p>
            <a:r>
              <a:rPr lang="en-US" dirty="0" err="1"/>
              <a:t>没有针对整个计算图进行调度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CN" dirty="0"/>
              <a:t>对于某个算子的auto</a:t>
            </a:r>
            <a:r>
              <a:rPr lang="en-US" altLang="zh-CN" dirty="0"/>
              <a:t>-tuning</a:t>
            </a:r>
            <a:r>
              <a:rPr lang="zh-CN" altLang="en-US" dirty="0"/>
              <a:t>的时间应该在半个小时左右，时间很是比较长，如果是整个模型，时间</a:t>
            </a:r>
            <a:r>
              <a:rPr lang="zh-CN" altLang="en-US"/>
              <a:t>就会更长。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42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3C604-219B-63E7-A643-74E0001E8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690" y="386329"/>
            <a:ext cx="8408620" cy="60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3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7724-44B7-6F2F-C929-EBE5AA23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Overview of </a:t>
            </a:r>
            <a:r>
              <a:rPr lang="en-US" dirty="0" err="1"/>
              <a:t>FlexTensor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90A5-E162-0542-47A7-EFF19026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front-end</a:t>
            </a:r>
          </a:p>
          <a:p>
            <a:pPr lvl="1"/>
            <a:r>
              <a:rPr lang="en-US" dirty="0" err="1"/>
              <a:t>静态分析提取出有用的静态信息</a:t>
            </a:r>
            <a:endParaRPr lang="en-US" dirty="0"/>
          </a:p>
          <a:p>
            <a:pPr lvl="1"/>
            <a:r>
              <a:rPr lang="en-US" dirty="0" err="1"/>
              <a:t>利用静态信息</a:t>
            </a:r>
            <a:r>
              <a:rPr lang="zh-CN" altLang="en-US" dirty="0"/>
              <a:t>，产生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back-end</a:t>
            </a:r>
          </a:p>
          <a:p>
            <a:pPr lvl="1"/>
            <a:r>
              <a:rPr lang="en-US" dirty="0" err="1"/>
              <a:t>使用heuristic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在空间中搜索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0814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14A92E-743D-8CE2-2CF9-E20F08B0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654" y="650871"/>
            <a:ext cx="8452114" cy="5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76AC-AC61-7BC4-9C86-AA1F8D6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Front-end Analysis and Schedule Space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6C66-F4F2-BBC2-2933-516A2E41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r>
              <a:rPr lang="en-US" dirty="0"/>
              <a:t>Schedule Space Generation</a:t>
            </a:r>
          </a:p>
          <a:p>
            <a:r>
              <a:rPr lang="en-US" dirty="0" err="1"/>
              <a:t>静态分析阶段提取代码的静态信息</a:t>
            </a:r>
            <a:r>
              <a:rPr lang="zh-CN" altLang="en-US" dirty="0"/>
              <a:t>，然后用这些信息生成</a:t>
            </a:r>
            <a:r>
              <a:rPr lang="en-US" altLang="zh-CN" dirty="0"/>
              <a:t>schedule</a:t>
            </a:r>
            <a:r>
              <a:rPr lang="zh-CN" altLang="en-US" dirty="0"/>
              <a:t>空间。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9731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601-1D3D-E6DA-FA33-65F45CAE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6676-1D15-FE0F-7AFE-B49BEA5F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statistical information</a:t>
            </a:r>
          </a:p>
          <a:p>
            <a:pPr lvl="1"/>
            <a:r>
              <a:rPr lang="en-US" dirty="0"/>
              <a:t>number of spatial loops (noted as #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reduce loops (noted as #</a:t>
            </a:r>
            <a:r>
              <a:rPr lang="en-US" dirty="0" err="1"/>
              <a:t>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trip counts of spatial loops (noted as </a:t>
            </a:r>
            <a:r>
              <a:rPr lang="en-US" dirty="0" err="1"/>
              <a:t>stc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t</a:t>
            </a:r>
            <a:r>
              <a:rPr lang="en-US" dirty="0"/>
              <a:t>rip</a:t>
            </a:r>
            <a:r>
              <a:rPr lang="zh-CN" altLang="en-US" dirty="0"/>
              <a:t> </a:t>
            </a:r>
            <a:r>
              <a:rPr lang="en-US" dirty="0" err="1"/>
              <a:t>ounts</a:t>
            </a:r>
            <a:r>
              <a:rPr lang="en-US" dirty="0"/>
              <a:t> of reduce loops (noted as </a:t>
            </a:r>
            <a:r>
              <a:rPr lang="en-US" dirty="0" err="1"/>
              <a:t>rtc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loop orders (noted as order)</a:t>
            </a:r>
          </a:p>
          <a:p>
            <a:r>
              <a:rPr lang="en-US" dirty="0"/>
              <a:t>structural information</a:t>
            </a:r>
          </a:p>
          <a:p>
            <a:pPr lvl="1"/>
            <a:r>
              <a:rPr lang="en-US" dirty="0"/>
              <a:t>number of nodes in mini-graph (noted as #node)</a:t>
            </a:r>
          </a:p>
          <a:p>
            <a:pPr lvl="1"/>
            <a:r>
              <a:rPr lang="en-US" dirty="0"/>
              <a:t>number of input tensors of each node (noted as #in)</a:t>
            </a:r>
          </a:p>
          <a:p>
            <a:pPr lvl="1"/>
            <a:r>
              <a:rPr lang="en-US" dirty="0"/>
              <a:t>number of output tensors of each node (noted as #out)</a:t>
            </a:r>
          </a:p>
          <a:p>
            <a:pPr lvl="1"/>
            <a:r>
              <a:rPr lang="en-US" dirty="0"/>
              <a:t>number of consumer nodes of each node (noted as #cs)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875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1E83E-37B4-20B7-D7C8-0DB26F017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666" y="228052"/>
            <a:ext cx="7302668" cy="60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741</Words>
  <Application>Microsoft Macintosh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1 Introduction</vt:lpstr>
      <vt:lpstr>2 Background &amp; Motivation</vt:lpstr>
      <vt:lpstr>PowerPoint Presentation</vt:lpstr>
      <vt:lpstr>3 Overview of FlexTensor</vt:lpstr>
      <vt:lpstr>PowerPoint Presentation</vt:lpstr>
      <vt:lpstr>4 Front-end Analysis and Schedule Space</vt:lpstr>
      <vt:lpstr>Static Analysis</vt:lpstr>
      <vt:lpstr>PowerPoint Presentation</vt:lpstr>
      <vt:lpstr>Schedule Space Generation</vt:lpstr>
      <vt:lpstr>5 Back-end Exploration and Optimization</vt:lpstr>
      <vt:lpstr>Exploration with Heuristics and Machine learning</vt:lpstr>
      <vt:lpstr>Performance Comparison</vt:lpstr>
      <vt:lpstr>Optimized Schedule Implementation</vt:lpstr>
      <vt:lpstr>PowerPoint Presentation</vt:lpstr>
      <vt:lpstr>Optimized Schedule Implementation</vt:lpstr>
      <vt:lpstr>PowerPoint Presentation</vt:lpstr>
      <vt:lpstr>6 Experiments</vt:lpstr>
      <vt:lpstr>Experiments Setup</vt:lpstr>
      <vt:lpstr>PowerPoint Presentation</vt:lpstr>
      <vt:lpstr>Overall Speedups on GPUs</vt:lpstr>
      <vt:lpstr>Detailed Performance on Heterogeneous Hardware</vt:lpstr>
      <vt:lpstr>Performance for New Operators</vt:lpstr>
      <vt:lpstr>PowerPoint Presentation</vt:lpstr>
      <vt:lpstr>PowerPoint Presentation</vt:lpstr>
      <vt:lpstr>PowerPoint Presentation</vt:lpstr>
      <vt:lpstr>Comparison to State-of-the-Art</vt:lpstr>
      <vt:lpstr>PowerPoint Presentation</vt:lpstr>
      <vt:lpstr>PowerPoint Presentation</vt:lpstr>
      <vt:lpstr>Case Study of DNNs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100</cp:revision>
  <dcterms:created xsi:type="dcterms:W3CDTF">2024-10-29T02:31:50Z</dcterms:created>
  <dcterms:modified xsi:type="dcterms:W3CDTF">2024-10-31T01:51:46Z</dcterms:modified>
</cp:coreProperties>
</file>