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3" r:id="rId6"/>
    <p:sldId id="258" r:id="rId7"/>
    <p:sldId id="259" r:id="rId8"/>
    <p:sldId id="260" r:id="rId9"/>
    <p:sldId id="261" r:id="rId10"/>
    <p:sldId id="262" r:id="rId11"/>
    <p:sldId id="267" r:id="rId12"/>
    <p:sldId id="268" r:id="rId13"/>
    <p:sldId id="264" r:id="rId14"/>
    <p:sldId id="269" r:id="rId15"/>
    <p:sldId id="270" r:id="rId16"/>
    <p:sldId id="271" r:id="rId17"/>
    <p:sldId id="272" r:id="rId18"/>
    <p:sldId id="274" r:id="rId19"/>
    <p:sldId id="273" r:id="rId20"/>
    <p:sldId id="275" r:id="rId21"/>
    <p:sldId id="276" r:id="rId22"/>
    <p:sldId id="277" r:id="rId23"/>
    <p:sldId id="282" r:id="rId24"/>
    <p:sldId id="279" r:id="rId25"/>
    <p:sldId id="280" r:id="rId26"/>
    <p:sldId id="281" r:id="rId27"/>
    <p:sldId id="283" r:id="rId28"/>
    <p:sldId id="284" r:id="rId29"/>
    <p:sldId id="285" r:id="rId30"/>
    <p:sldId id="286" r:id="rId31"/>
    <p:sldId id="287" r:id="rId3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p:restoredTop sz="96327"/>
  </p:normalViewPr>
  <p:slideViewPr>
    <p:cSldViewPr snapToGrid="0">
      <p:cViewPr varScale="1">
        <p:scale>
          <a:sx n="122" d="100"/>
          <a:sy n="122" d="100"/>
        </p:scale>
        <p:origin x="22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790F-41D5-9575-157D-62C9FE277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C9D64322-11F9-DC59-0749-1949B1C6E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B08D2C5A-5953-7C61-876E-C7AAC30D20E7}"/>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5" name="Footer Placeholder 4">
            <a:extLst>
              <a:ext uri="{FF2B5EF4-FFF2-40B4-BE49-F238E27FC236}">
                <a16:creationId xmlns:a16="http://schemas.microsoft.com/office/drawing/2014/main" id="{659E5A73-E2D9-7549-91BE-598F6336F15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986E7CD-EDC8-FA4C-7A69-B49D29E83D2D}"/>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44854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0B6D-FD16-40F7-E7B0-D49228053608}"/>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ED64E06B-2AF1-983E-CB21-2814D97565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BE920FD-5285-97A6-2986-4F006890A384}"/>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5" name="Footer Placeholder 4">
            <a:extLst>
              <a:ext uri="{FF2B5EF4-FFF2-40B4-BE49-F238E27FC236}">
                <a16:creationId xmlns:a16="http://schemas.microsoft.com/office/drawing/2014/main" id="{2CC1CCF2-0645-88CF-8588-DF6F3CACB40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22EAD3E-62CA-236D-D60D-5F7B640877D4}"/>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4192899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DE139-2960-A162-3D68-4F64C0CBE3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8B24756E-18DE-06EA-3820-20D0E2E2A9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14D01A7-1E83-52BF-001D-F5AFA997D873}"/>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5" name="Footer Placeholder 4">
            <a:extLst>
              <a:ext uri="{FF2B5EF4-FFF2-40B4-BE49-F238E27FC236}">
                <a16:creationId xmlns:a16="http://schemas.microsoft.com/office/drawing/2014/main" id="{910D34A2-0ED7-04E6-DCB8-441C7C4D519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2DD8F7D-7FAC-C479-ADD0-7C8BC6F0705C}"/>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293066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9A96-6739-F50C-1BE4-61F33CF2549B}"/>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1A7FA99F-A070-AA50-701A-E4C14A7CE3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825587F-5675-4F1E-293D-E17F3321DE21}"/>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5" name="Footer Placeholder 4">
            <a:extLst>
              <a:ext uri="{FF2B5EF4-FFF2-40B4-BE49-F238E27FC236}">
                <a16:creationId xmlns:a16="http://schemas.microsoft.com/office/drawing/2014/main" id="{CA64B8FC-9860-CBF7-BD61-3FB9223DD3A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2EB7A0B-0F3F-7679-5C7D-C12793D2B93D}"/>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201021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1A1E-F47B-6F8F-EA14-FDE775FBA0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791B3B3D-97F3-F918-4F13-980FD5868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AA1AE-B963-AD65-4737-8BEA6D790260}"/>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5" name="Footer Placeholder 4">
            <a:extLst>
              <a:ext uri="{FF2B5EF4-FFF2-40B4-BE49-F238E27FC236}">
                <a16:creationId xmlns:a16="http://schemas.microsoft.com/office/drawing/2014/main" id="{76436C0B-0BD2-C31D-9EF5-6FBB85167D3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033472E-2E24-D8B9-23B5-79AC64BABEAC}"/>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165981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849C-3D23-52CF-A083-921C3BAAED6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7F3E7D2-4519-8CD8-C6E3-764F82B7F8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B55497EA-23F6-F5E1-8327-BAD204171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3C771804-E8EC-1D2F-BF0C-881220D8D300}"/>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6" name="Footer Placeholder 5">
            <a:extLst>
              <a:ext uri="{FF2B5EF4-FFF2-40B4-BE49-F238E27FC236}">
                <a16:creationId xmlns:a16="http://schemas.microsoft.com/office/drawing/2014/main" id="{8AF4D494-70FB-CFB9-3798-58D90BF8A74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7D7A201-1B6E-9EA3-FB62-312282A9DBB2}"/>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210152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83EA-9303-C0A3-E7AF-1468DF8B40EA}"/>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59CB411D-BE97-6588-50D6-B3DC1A9FA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9D3E5-425F-41AA-8C00-498239D085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8CC9EE86-7C1C-695D-113D-8B7D0EF78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91C5C-DB9F-4535-C795-F3EB652F74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10CAF380-20EC-A318-D78C-19E50E0B7543}"/>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8" name="Footer Placeholder 7">
            <a:extLst>
              <a:ext uri="{FF2B5EF4-FFF2-40B4-BE49-F238E27FC236}">
                <a16:creationId xmlns:a16="http://schemas.microsoft.com/office/drawing/2014/main" id="{5BC4AD60-8985-8A46-B34A-A3FB7754FC5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D4E89D8E-2265-B180-A20F-EEFC871F22F7}"/>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21257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9489-8702-E324-420A-5997AC07257F}"/>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792E3124-D7D9-94A2-4766-6CAA1B7CD49F}"/>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4" name="Footer Placeholder 3">
            <a:extLst>
              <a:ext uri="{FF2B5EF4-FFF2-40B4-BE49-F238E27FC236}">
                <a16:creationId xmlns:a16="http://schemas.microsoft.com/office/drawing/2014/main" id="{11C07517-AEAE-FC1C-2751-B2B28EB7975C}"/>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518B01DF-C3CC-6568-F5B9-7CE0D4E3BA13}"/>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25619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5D15F-28C6-B70C-3A8B-205AAF1AF673}"/>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3" name="Footer Placeholder 2">
            <a:extLst>
              <a:ext uri="{FF2B5EF4-FFF2-40B4-BE49-F238E27FC236}">
                <a16:creationId xmlns:a16="http://schemas.microsoft.com/office/drawing/2014/main" id="{C3E84EFB-BB94-C285-C757-BF2F7ADDE901}"/>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61000C77-547A-42CC-701D-BCD25EB94FED}"/>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98635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D2E7-4992-D6B3-5F38-05D65D8B1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613C1A13-D495-4D7A-E38B-D106EAE0C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A9C54437-44B4-25F7-65FB-74BEF7142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AD6A1-4507-4256-E2A5-ADBFF449A3C8}"/>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6" name="Footer Placeholder 5">
            <a:extLst>
              <a:ext uri="{FF2B5EF4-FFF2-40B4-BE49-F238E27FC236}">
                <a16:creationId xmlns:a16="http://schemas.microsoft.com/office/drawing/2014/main" id="{82EED383-84F9-9A54-0422-3E668E380F5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8D6E972-CDAC-F678-BDBF-E673AE27223F}"/>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257362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F74F-09F7-3B5B-EF68-F2ECF9236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E2BE150B-26B8-5F81-9A3D-C366BDED1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E9CD3443-5DEA-2BD8-9D77-3A7131F25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0391F-30A9-F1B0-14E6-7EA9A4F73412}"/>
              </a:ext>
            </a:extLst>
          </p:cNvPr>
          <p:cNvSpPr>
            <a:spLocks noGrp="1"/>
          </p:cNvSpPr>
          <p:nvPr>
            <p:ph type="dt" sz="half" idx="10"/>
          </p:nvPr>
        </p:nvSpPr>
        <p:spPr/>
        <p:txBody>
          <a:bodyPr/>
          <a:lstStyle/>
          <a:p>
            <a:fld id="{253B1645-1992-684A-86D2-D64629C8AD4C}" type="datetimeFigureOut">
              <a:rPr lang="en-CN" smtClean="0"/>
              <a:t>2024/9/12</a:t>
            </a:fld>
            <a:endParaRPr lang="en-CN"/>
          </a:p>
        </p:txBody>
      </p:sp>
      <p:sp>
        <p:nvSpPr>
          <p:cNvPr id="6" name="Footer Placeholder 5">
            <a:extLst>
              <a:ext uri="{FF2B5EF4-FFF2-40B4-BE49-F238E27FC236}">
                <a16:creationId xmlns:a16="http://schemas.microsoft.com/office/drawing/2014/main" id="{9D1AF807-D021-2A70-B3D7-B0C78DFF9E7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610B4F8-E5B4-45E5-A197-F151AD69CBA9}"/>
              </a:ext>
            </a:extLst>
          </p:cNvPr>
          <p:cNvSpPr>
            <a:spLocks noGrp="1"/>
          </p:cNvSpPr>
          <p:nvPr>
            <p:ph type="sldNum" sz="quarter" idx="12"/>
          </p:nvPr>
        </p:nvSpPr>
        <p:spPr/>
        <p:txBody>
          <a:bodyPr/>
          <a:lstStyle/>
          <a:p>
            <a:fld id="{2D287BE5-A890-304D-9A51-4D0892C200A4}" type="slidenum">
              <a:rPr lang="en-CN" smtClean="0"/>
              <a:t>‹#›</a:t>
            </a:fld>
            <a:endParaRPr lang="en-CN"/>
          </a:p>
        </p:txBody>
      </p:sp>
    </p:spTree>
    <p:extLst>
      <p:ext uri="{BB962C8B-B14F-4D97-AF65-F5344CB8AC3E}">
        <p14:creationId xmlns:p14="http://schemas.microsoft.com/office/powerpoint/2010/main" val="417479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FEB4A-ED58-B9FB-5F67-737EAEB72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2492FE13-3602-A834-3CE5-9064A8083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5248E0B-BE8B-B898-8A46-59BDF607E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B1645-1992-684A-86D2-D64629C8AD4C}" type="datetimeFigureOut">
              <a:rPr lang="en-CN" smtClean="0"/>
              <a:t>2024/9/12</a:t>
            </a:fld>
            <a:endParaRPr lang="en-CN"/>
          </a:p>
        </p:txBody>
      </p:sp>
      <p:sp>
        <p:nvSpPr>
          <p:cNvPr id="5" name="Footer Placeholder 4">
            <a:extLst>
              <a:ext uri="{FF2B5EF4-FFF2-40B4-BE49-F238E27FC236}">
                <a16:creationId xmlns:a16="http://schemas.microsoft.com/office/drawing/2014/main" id="{1A1CCAC2-0FA3-E96D-0C81-0B9B7621E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9D3312F9-E225-F09A-D841-EE28DCB09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87BE5-A890-304D-9A51-4D0892C200A4}" type="slidenum">
              <a:rPr lang="en-CN" smtClean="0"/>
              <a:t>‹#›</a:t>
            </a:fld>
            <a:endParaRPr lang="en-CN"/>
          </a:p>
        </p:txBody>
      </p:sp>
    </p:spTree>
    <p:extLst>
      <p:ext uri="{BB962C8B-B14F-4D97-AF65-F5344CB8AC3E}">
        <p14:creationId xmlns:p14="http://schemas.microsoft.com/office/powerpoint/2010/main" val="3943596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A041E0-A671-A9D1-6896-EDF9FDCA264B}"/>
              </a:ext>
            </a:extLst>
          </p:cNvPr>
          <p:cNvPicPr>
            <a:picLocks noChangeAspect="1"/>
          </p:cNvPicPr>
          <p:nvPr/>
        </p:nvPicPr>
        <p:blipFill>
          <a:blip r:embed="rId2"/>
          <a:stretch>
            <a:fillRect/>
          </a:stretch>
        </p:blipFill>
        <p:spPr>
          <a:xfrm>
            <a:off x="188036" y="1389677"/>
            <a:ext cx="11815927" cy="3728861"/>
          </a:xfrm>
          <a:prstGeom prst="rect">
            <a:avLst/>
          </a:prstGeom>
        </p:spPr>
      </p:pic>
    </p:spTree>
    <p:extLst>
      <p:ext uri="{BB962C8B-B14F-4D97-AF65-F5344CB8AC3E}">
        <p14:creationId xmlns:p14="http://schemas.microsoft.com/office/powerpoint/2010/main" val="255169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71E3-9E0A-963D-4C4D-6FF665D03EB3}"/>
              </a:ext>
            </a:extLst>
          </p:cNvPr>
          <p:cNvSpPr>
            <a:spLocks noGrp="1"/>
          </p:cNvSpPr>
          <p:nvPr>
            <p:ph type="title"/>
          </p:nvPr>
        </p:nvSpPr>
        <p:spPr/>
        <p:txBody>
          <a:bodyPr/>
          <a:lstStyle/>
          <a:p>
            <a:endParaRPr lang="en-CN"/>
          </a:p>
        </p:txBody>
      </p:sp>
      <p:pic>
        <p:nvPicPr>
          <p:cNvPr id="4" name="Content Placeholder 3">
            <a:extLst>
              <a:ext uri="{FF2B5EF4-FFF2-40B4-BE49-F238E27FC236}">
                <a16:creationId xmlns:a16="http://schemas.microsoft.com/office/drawing/2014/main" id="{A979BCFE-FC29-E39D-7FA5-ECD7547A41A3}"/>
              </a:ext>
            </a:extLst>
          </p:cNvPr>
          <p:cNvPicPr>
            <a:picLocks noGrp="1" noChangeAspect="1"/>
          </p:cNvPicPr>
          <p:nvPr>
            <p:ph idx="1"/>
          </p:nvPr>
        </p:nvPicPr>
        <p:blipFill>
          <a:blip r:embed="rId2"/>
          <a:stretch>
            <a:fillRect/>
          </a:stretch>
        </p:blipFill>
        <p:spPr>
          <a:xfrm>
            <a:off x="1522794" y="3003550"/>
            <a:ext cx="7734300" cy="850900"/>
          </a:xfrm>
          <a:prstGeom prst="rect">
            <a:avLst/>
          </a:prstGeom>
        </p:spPr>
      </p:pic>
    </p:spTree>
    <p:extLst>
      <p:ext uri="{BB962C8B-B14F-4D97-AF65-F5344CB8AC3E}">
        <p14:creationId xmlns:p14="http://schemas.microsoft.com/office/powerpoint/2010/main" val="9823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6A6A-F635-55D6-1854-D6C36F00F482}"/>
              </a:ext>
            </a:extLst>
          </p:cNvPr>
          <p:cNvSpPr>
            <a:spLocks noGrp="1"/>
          </p:cNvSpPr>
          <p:nvPr>
            <p:ph type="title"/>
          </p:nvPr>
        </p:nvSpPr>
        <p:spPr/>
        <p:txBody>
          <a:bodyPr/>
          <a:lstStyle/>
          <a:p>
            <a:r>
              <a:rPr lang="en-CN" dirty="0"/>
              <a:t>Scheduling</a:t>
            </a:r>
            <a:r>
              <a:rPr lang="zh-CN" altLang="en-US" dirty="0"/>
              <a:t> </a:t>
            </a:r>
            <a:r>
              <a:rPr lang="en-US" altLang="zh-CN" dirty="0"/>
              <a:t>multi-stage</a:t>
            </a:r>
            <a:r>
              <a:rPr lang="zh-CN" altLang="en-US" dirty="0"/>
              <a:t> </a:t>
            </a:r>
            <a:r>
              <a:rPr lang="en-US" altLang="zh-CN" dirty="0"/>
              <a:t>pipelines</a:t>
            </a:r>
            <a:endParaRPr lang="en-CN" dirty="0"/>
          </a:p>
        </p:txBody>
      </p:sp>
      <p:pic>
        <p:nvPicPr>
          <p:cNvPr id="7" name="Content Placeholder 6">
            <a:extLst>
              <a:ext uri="{FF2B5EF4-FFF2-40B4-BE49-F238E27FC236}">
                <a16:creationId xmlns:a16="http://schemas.microsoft.com/office/drawing/2014/main" id="{8C4A2167-7E9F-9E6F-BD83-CFD69D797472}"/>
              </a:ext>
            </a:extLst>
          </p:cNvPr>
          <p:cNvPicPr>
            <a:picLocks noGrp="1" noChangeAspect="1"/>
          </p:cNvPicPr>
          <p:nvPr>
            <p:ph idx="1"/>
          </p:nvPr>
        </p:nvPicPr>
        <p:blipFill>
          <a:blip r:embed="rId2"/>
          <a:stretch>
            <a:fillRect/>
          </a:stretch>
        </p:blipFill>
        <p:spPr>
          <a:xfrm>
            <a:off x="6841096" y="1930728"/>
            <a:ext cx="4512704" cy="4351338"/>
          </a:xfrm>
          <a:prstGeom prst="rect">
            <a:avLst/>
          </a:prstGeom>
        </p:spPr>
      </p:pic>
      <p:sp>
        <p:nvSpPr>
          <p:cNvPr id="8" name="TextBox 7">
            <a:extLst>
              <a:ext uri="{FF2B5EF4-FFF2-40B4-BE49-F238E27FC236}">
                <a16:creationId xmlns:a16="http://schemas.microsoft.com/office/drawing/2014/main" id="{407A419E-979F-C286-30B6-1EF254BFEB4F}"/>
              </a:ext>
            </a:extLst>
          </p:cNvPr>
          <p:cNvSpPr txBox="1"/>
          <p:nvPr/>
        </p:nvSpPr>
        <p:spPr>
          <a:xfrm>
            <a:off x="1082566" y="2133600"/>
            <a:ext cx="4256689" cy="1200329"/>
          </a:xfrm>
          <a:prstGeom prst="rect">
            <a:avLst/>
          </a:prstGeom>
          <a:noFill/>
        </p:spPr>
        <p:txBody>
          <a:bodyPr wrap="square" rtlCol="0">
            <a:spAutoFit/>
          </a:bodyPr>
          <a:lstStyle/>
          <a:p>
            <a:r>
              <a:rPr lang="en-CN" dirty="0"/>
              <a:t>Halide是一个工具</a:t>
            </a:r>
            <a:r>
              <a:rPr lang="zh-CN" altLang="en-US" dirty="0"/>
              <a:t>，能够帮助你快速的尝试不同方法（</a:t>
            </a:r>
            <a:r>
              <a:rPr lang="en-US" altLang="zh-CN" dirty="0"/>
              <a:t>Locality,</a:t>
            </a:r>
            <a:r>
              <a:rPr lang="zh-CN" altLang="en-US" dirty="0"/>
              <a:t> </a:t>
            </a:r>
            <a:r>
              <a:rPr lang="en-US" altLang="zh-CN" dirty="0"/>
              <a:t>redundant</a:t>
            </a:r>
            <a:r>
              <a:rPr lang="zh-CN" altLang="en-US" dirty="0"/>
              <a:t> </a:t>
            </a:r>
            <a:r>
              <a:rPr lang="en-US" altLang="zh-CN" dirty="0"/>
              <a:t>work,</a:t>
            </a:r>
            <a:r>
              <a:rPr lang="zh-CN" altLang="en-US" dirty="0"/>
              <a:t> </a:t>
            </a:r>
            <a:r>
              <a:rPr lang="en-US" altLang="zh-CN" dirty="0"/>
              <a:t>parallelism</a:t>
            </a:r>
            <a:r>
              <a:rPr lang="zh-CN" altLang="en-US" dirty="0"/>
              <a:t>）的</a:t>
            </a:r>
            <a:r>
              <a:rPr lang="en-US" altLang="zh-CN" dirty="0"/>
              <a:t>trade-offs</a:t>
            </a:r>
            <a:r>
              <a:rPr lang="zh-CN" altLang="en-US" dirty="0"/>
              <a:t>，而不用</a:t>
            </a:r>
            <a:r>
              <a:rPr lang="en-US" altLang="zh-CN" dirty="0"/>
              <a:t>mess</a:t>
            </a:r>
            <a:r>
              <a:rPr lang="zh-CN" altLang="en-US" dirty="0"/>
              <a:t> </a:t>
            </a:r>
            <a:r>
              <a:rPr lang="en-US" altLang="zh-CN" dirty="0"/>
              <a:t>up</a:t>
            </a:r>
            <a:r>
              <a:rPr lang="zh-CN" altLang="en-US" dirty="0"/>
              <a:t> </a:t>
            </a:r>
            <a:r>
              <a:rPr lang="en-US" altLang="zh-CN" dirty="0"/>
              <a:t>the</a:t>
            </a:r>
            <a:r>
              <a:rPr lang="zh-CN" altLang="en-US" dirty="0"/>
              <a:t> </a:t>
            </a:r>
            <a:r>
              <a:rPr lang="en-US" altLang="zh-CN" dirty="0"/>
              <a:t>actual</a:t>
            </a:r>
            <a:r>
              <a:rPr lang="zh-CN" altLang="en-US" dirty="0"/>
              <a:t> </a:t>
            </a:r>
            <a:r>
              <a:rPr lang="en-US" altLang="zh-CN" dirty="0"/>
              <a:t>result</a:t>
            </a:r>
            <a:r>
              <a:rPr lang="zh-CN" altLang="en-US" dirty="0"/>
              <a:t> </a:t>
            </a:r>
            <a:r>
              <a:rPr lang="en-US" altLang="zh-CN" dirty="0"/>
              <a:t>you’re</a:t>
            </a:r>
            <a:r>
              <a:rPr lang="zh-CN" altLang="en-US" dirty="0"/>
              <a:t> </a:t>
            </a:r>
            <a:r>
              <a:rPr lang="en-US" altLang="zh-CN" dirty="0" err="1"/>
              <a:t>tring</a:t>
            </a:r>
            <a:r>
              <a:rPr lang="zh-CN" altLang="en-US" dirty="0"/>
              <a:t> </a:t>
            </a:r>
            <a:r>
              <a:rPr lang="en-US" altLang="zh-CN" dirty="0"/>
              <a:t>to</a:t>
            </a:r>
            <a:r>
              <a:rPr lang="zh-CN" altLang="en-US" dirty="0"/>
              <a:t> </a:t>
            </a:r>
            <a:r>
              <a:rPr lang="en-US" altLang="zh-CN" dirty="0"/>
              <a:t>compute.</a:t>
            </a:r>
            <a:r>
              <a:rPr lang="zh-CN" altLang="en-US" dirty="0"/>
              <a:t> </a:t>
            </a:r>
            <a:endParaRPr lang="en-CN" dirty="0"/>
          </a:p>
        </p:txBody>
      </p:sp>
    </p:spTree>
    <p:extLst>
      <p:ext uri="{BB962C8B-B14F-4D97-AF65-F5344CB8AC3E}">
        <p14:creationId xmlns:p14="http://schemas.microsoft.com/office/powerpoint/2010/main" val="184865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84D6-58B7-6167-E674-20D073B578B8}"/>
              </a:ext>
            </a:extLst>
          </p:cNvPr>
          <p:cNvSpPr>
            <a:spLocks noGrp="1"/>
          </p:cNvSpPr>
          <p:nvPr>
            <p:ph type="title"/>
          </p:nvPr>
        </p:nvSpPr>
        <p:spPr/>
        <p:txBody>
          <a:bodyPr/>
          <a:lstStyle/>
          <a:p>
            <a:r>
              <a:rPr lang="en-CN" dirty="0"/>
              <a:t>Multi</a:t>
            </a:r>
            <a:r>
              <a:rPr lang="en-US" altLang="zh-CN" dirty="0"/>
              <a:t>-pass</a:t>
            </a:r>
            <a:r>
              <a:rPr lang="zh-CN" altLang="en-US" dirty="0"/>
              <a:t> </a:t>
            </a:r>
            <a:r>
              <a:rPr lang="en-US" altLang="zh-CN" dirty="0" err="1"/>
              <a:t>Funcs</a:t>
            </a:r>
            <a:r>
              <a:rPr lang="en-US" altLang="zh-CN" dirty="0"/>
              <a:t>,</a:t>
            </a:r>
            <a:r>
              <a:rPr lang="zh-CN" altLang="en-US" dirty="0"/>
              <a:t> </a:t>
            </a:r>
            <a:r>
              <a:rPr lang="en-US" altLang="zh-CN" dirty="0"/>
              <a:t>update</a:t>
            </a:r>
            <a:r>
              <a:rPr lang="zh-CN" altLang="en-US" dirty="0"/>
              <a:t> </a:t>
            </a:r>
            <a:r>
              <a:rPr lang="en-US" altLang="zh-CN" dirty="0"/>
              <a:t>definitions,</a:t>
            </a:r>
            <a:r>
              <a:rPr lang="zh-CN" altLang="en-US" dirty="0"/>
              <a:t> </a:t>
            </a:r>
            <a:r>
              <a:rPr lang="en-US" altLang="zh-CN" dirty="0"/>
              <a:t>and</a:t>
            </a:r>
            <a:r>
              <a:rPr lang="zh-CN" altLang="en-US" dirty="0"/>
              <a:t> </a:t>
            </a:r>
            <a:r>
              <a:rPr lang="en-US" altLang="zh-CN" dirty="0"/>
              <a:t>reductions</a:t>
            </a:r>
            <a:endParaRPr lang="en-CN" dirty="0"/>
          </a:p>
        </p:txBody>
      </p:sp>
      <p:sp>
        <p:nvSpPr>
          <p:cNvPr id="3" name="Content Placeholder 2">
            <a:extLst>
              <a:ext uri="{FF2B5EF4-FFF2-40B4-BE49-F238E27FC236}">
                <a16:creationId xmlns:a16="http://schemas.microsoft.com/office/drawing/2014/main" id="{E0D8A03F-B085-9D6F-1971-C0D9DFB96557}"/>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97231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AB47-F11A-7BEB-57F1-BE51BFFFA1BD}"/>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CF519B77-E205-E4F1-50E7-C1E59A600704}"/>
              </a:ext>
            </a:extLst>
          </p:cNvPr>
          <p:cNvSpPr>
            <a:spLocks noGrp="1"/>
          </p:cNvSpPr>
          <p:nvPr>
            <p:ph idx="1"/>
          </p:nvPr>
        </p:nvSpPr>
        <p:spPr/>
        <p:txBody>
          <a:bodyPr/>
          <a:lstStyle/>
          <a:p>
            <a:r>
              <a:rPr lang="en-CN" dirty="0"/>
              <a:t>我们通常认为只有传统编译和深度学习编译</a:t>
            </a:r>
            <a:r>
              <a:rPr lang="zh-CN" altLang="en-US" dirty="0"/>
              <a:t>，但其实在深度学习编译之前，就在图像处理领域发展了图像处理编译。所以，编译领域能做的事情一直就很多，不是深度学习来了以后才有的，也不是深度学习之后就没有新的</a:t>
            </a:r>
            <a:r>
              <a:rPr lang="en-US" altLang="zh-CN" dirty="0"/>
              <a:t>xxx</a:t>
            </a:r>
            <a:r>
              <a:rPr lang="zh-CN" altLang="en-US" dirty="0"/>
              <a:t>编译领域了。</a:t>
            </a:r>
            <a:endParaRPr lang="en-CN" dirty="0"/>
          </a:p>
        </p:txBody>
      </p:sp>
    </p:spTree>
    <p:extLst>
      <p:ext uri="{BB962C8B-B14F-4D97-AF65-F5344CB8AC3E}">
        <p14:creationId xmlns:p14="http://schemas.microsoft.com/office/powerpoint/2010/main" val="3845563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1CA93F-040C-8F28-9F9E-948D421FE8CB}"/>
              </a:ext>
            </a:extLst>
          </p:cNvPr>
          <p:cNvPicPr>
            <a:picLocks noGrp="1" noChangeAspect="1"/>
          </p:cNvPicPr>
          <p:nvPr>
            <p:ph idx="1"/>
          </p:nvPr>
        </p:nvPicPr>
        <p:blipFill>
          <a:blip r:embed="rId2"/>
          <a:stretch>
            <a:fillRect/>
          </a:stretch>
        </p:blipFill>
        <p:spPr>
          <a:xfrm>
            <a:off x="128689" y="1553621"/>
            <a:ext cx="11934622" cy="2335205"/>
          </a:xfrm>
          <a:prstGeom prst="rect">
            <a:avLst/>
          </a:prstGeom>
        </p:spPr>
      </p:pic>
      <p:sp>
        <p:nvSpPr>
          <p:cNvPr id="6" name="TextBox 5">
            <a:extLst>
              <a:ext uri="{FF2B5EF4-FFF2-40B4-BE49-F238E27FC236}">
                <a16:creationId xmlns:a16="http://schemas.microsoft.com/office/drawing/2014/main" id="{EF81CEA4-E95B-5DFD-7FE9-3EB4A560AD2C}"/>
              </a:ext>
            </a:extLst>
          </p:cNvPr>
          <p:cNvSpPr txBox="1"/>
          <p:nvPr/>
        </p:nvSpPr>
        <p:spPr>
          <a:xfrm>
            <a:off x="3731172" y="3888826"/>
            <a:ext cx="6096000" cy="369332"/>
          </a:xfrm>
          <a:prstGeom prst="rect">
            <a:avLst/>
          </a:prstGeom>
          <a:noFill/>
        </p:spPr>
        <p:txBody>
          <a:bodyPr wrap="square">
            <a:spAutoFit/>
          </a:bodyPr>
          <a:lstStyle/>
          <a:p>
            <a:r>
              <a:rPr lang="en-US" sz="1800" dirty="0">
                <a:effectLst/>
              </a:rPr>
              <a:t>ACM Transactions on Graphics</a:t>
            </a:r>
            <a:r>
              <a:rPr lang="zh-CN" altLang="en-US" sz="1800" dirty="0">
                <a:effectLst/>
              </a:rPr>
              <a:t> </a:t>
            </a:r>
            <a:r>
              <a:rPr lang="en-US" altLang="zh-CN" dirty="0"/>
              <a:t>’</a:t>
            </a:r>
            <a:r>
              <a:rPr lang="zh-CN" altLang="en-US" dirty="0"/>
              <a:t> </a:t>
            </a:r>
            <a:r>
              <a:rPr lang="en-US" altLang="zh-CN" dirty="0"/>
              <a:t>12</a:t>
            </a:r>
            <a:endParaRPr lang="en-US" dirty="0"/>
          </a:p>
        </p:txBody>
      </p:sp>
    </p:spTree>
    <p:extLst>
      <p:ext uri="{BB962C8B-B14F-4D97-AF65-F5344CB8AC3E}">
        <p14:creationId xmlns:p14="http://schemas.microsoft.com/office/powerpoint/2010/main" val="185301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F1E2-3FFD-CC54-28B5-28B5255C975B}"/>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C1F1B5AB-5049-02C3-EFC9-C72D8BBA4FAA}"/>
              </a:ext>
            </a:extLst>
          </p:cNvPr>
          <p:cNvSpPr>
            <a:spLocks noGrp="1"/>
          </p:cNvSpPr>
          <p:nvPr>
            <p:ph idx="1"/>
          </p:nvPr>
        </p:nvSpPr>
        <p:spPr/>
        <p:txBody>
          <a:bodyPr/>
          <a:lstStyle/>
          <a:p>
            <a:r>
              <a:rPr lang="en-CN" dirty="0"/>
              <a:t>计算机图形学中</a:t>
            </a:r>
            <a:r>
              <a:rPr lang="zh-CN" altLang="en-US" dirty="0"/>
              <a:t>，需要高效实现的代码。但是，优化过的</a:t>
            </a:r>
            <a:r>
              <a:rPr lang="en-US" altLang="zh-CN" dirty="0"/>
              <a:t>C</a:t>
            </a:r>
            <a:r>
              <a:rPr lang="zh-CN" altLang="en-US" dirty="0"/>
              <a:t>代码和没有优化过的</a:t>
            </a:r>
            <a:r>
              <a:rPr lang="en-US" altLang="zh-CN" dirty="0"/>
              <a:t>C</a:t>
            </a:r>
            <a:r>
              <a:rPr lang="zh-CN" altLang="en-US" dirty="0"/>
              <a:t>代码相差甚大，并且牺牲了可读性和可拓展性。</a:t>
            </a:r>
            <a:endParaRPr lang="en-US" altLang="zh-CN" dirty="0"/>
          </a:p>
          <a:p>
            <a:r>
              <a:rPr lang="zh-CN" altLang="en-US" dirty="0"/>
              <a:t>并且，计算机图形学中常常需要一整个算法的</a:t>
            </a:r>
            <a:r>
              <a:rPr lang="en-US" altLang="zh-CN" dirty="0"/>
              <a:t>pipeline</a:t>
            </a:r>
            <a:r>
              <a:rPr lang="zh-CN" altLang="en-US" dirty="0"/>
              <a:t>去执行。这个</a:t>
            </a:r>
            <a:r>
              <a:rPr lang="en-US" altLang="zh-CN" dirty="0"/>
              <a:t>pipeline</a:t>
            </a:r>
            <a:r>
              <a:rPr lang="zh-CN" altLang="en-US" dirty="0"/>
              <a:t>是既</a:t>
            </a:r>
            <a:r>
              <a:rPr lang="en-US" altLang="zh-CN" dirty="0"/>
              <a:t>wide</a:t>
            </a:r>
            <a:r>
              <a:rPr lang="zh-CN" altLang="en-US" dirty="0"/>
              <a:t>又</a:t>
            </a:r>
            <a:r>
              <a:rPr lang="en-US" altLang="zh-CN" dirty="0"/>
              <a:t>deep</a:t>
            </a:r>
            <a:r>
              <a:rPr lang="zh-CN" altLang="en-US" dirty="0"/>
              <a:t>的。（像不像现在的深度学习模型的计算图）。</a:t>
            </a:r>
            <a:endParaRPr lang="en-US" altLang="zh-CN" dirty="0"/>
          </a:p>
          <a:p>
            <a:r>
              <a:rPr lang="zh-CN" altLang="en-US" dirty="0"/>
              <a:t>例如：</a:t>
            </a:r>
            <a:endParaRPr lang="en-US" altLang="zh-CN" dirty="0"/>
          </a:p>
        </p:txBody>
      </p:sp>
    </p:spTree>
    <p:extLst>
      <p:ext uri="{BB962C8B-B14F-4D97-AF65-F5344CB8AC3E}">
        <p14:creationId xmlns:p14="http://schemas.microsoft.com/office/powerpoint/2010/main" val="290718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420C74-8DA7-0DB7-3663-17A4239E71B8}"/>
              </a:ext>
            </a:extLst>
          </p:cNvPr>
          <p:cNvPicPr>
            <a:picLocks noGrp="1" noChangeAspect="1"/>
          </p:cNvPicPr>
          <p:nvPr>
            <p:ph idx="1"/>
          </p:nvPr>
        </p:nvPicPr>
        <p:blipFill>
          <a:blip r:embed="rId2"/>
          <a:stretch>
            <a:fillRect/>
          </a:stretch>
        </p:blipFill>
        <p:spPr>
          <a:xfrm>
            <a:off x="0" y="2401614"/>
            <a:ext cx="6314580" cy="2321773"/>
          </a:xfrm>
          <a:prstGeom prst="rect">
            <a:avLst/>
          </a:prstGeom>
        </p:spPr>
      </p:pic>
      <p:pic>
        <p:nvPicPr>
          <p:cNvPr id="5" name="Picture 4">
            <a:extLst>
              <a:ext uri="{FF2B5EF4-FFF2-40B4-BE49-F238E27FC236}">
                <a16:creationId xmlns:a16="http://schemas.microsoft.com/office/drawing/2014/main" id="{D868CF21-4FD3-F233-3BF3-FE86646089E6}"/>
              </a:ext>
            </a:extLst>
          </p:cNvPr>
          <p:cNvPicPr>
            <a:picLocks noChangeAspect="1"/>
          </p:cNvPicPr>
          <p:nvPr/>
        </p:nvPicPr>
        <p:blipFill>
          <a:blip r:embed="rId3"/>
          <a:stretch>
            <a:fillRect/>
          </a:stretch>
        </p:blipFill>
        <p:spPr>
          <a:xfrm>
            <a:off x="6079365" y="604345"/>
            <a:ext cx="6112635" cy="5649310"/>
          </a:xfrm>
          <a:prstGeom prst="rect">
            <a:avLst/>
          </a:prstGeom>
        </p:spPr>
      </p:pic>
    </p:spTree>
    <p:extLst>
      <p:ext uri="{BB962C8B-B14F-4D97-AF65-F5344CB8AC3E}">
        <p14:creationId xmlns:p14="http://schemas.microsoft.com/office/powerpoint/2010/main" val="385628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F15-1EF8-2A8A-240B-597E9E59F544}"/>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F8BA4895-0E70-55F2-9689-39693177B2E4}"/>
              </a:ext>
            </a:extLst>
          </p:cNvPr>
          <p:cNvSpPr>
            <a:spLocks noGrp="1"/>
          </p:cNvSpPr>
          <p:nvPr>
            <p:ph idx="1"/>
          </p:nvPr>
        </p:nvSpPr>
        <p:spPr/>
        <p:txBody>
          <a:bodyPr/>
          <a:lstStyle/>
          <a:p>
            <a:r>
              <a:rPr lang="zh-CN" altLang="en-US" dirty="0"/>
              <a:t>如何去更好的全局优化图像处理的整个</a:t>
            </a:r>
            <a:r>
              <a:rPr lang="en-US" altLang="zh-CN" dirty="0"/>
              <a:t>pipeline</a:t>
            </a:r>
            <a:r>
              <a:rPr lang="zh-CN" altLang="en-US" dirty="0"/>
              <a:t>呢？</a:t>
            </a:r>
            <a:endParaRPr lang="en-US" altLang="zh-CN" dirty="0"/>
          </a:p>
          <a:p>
            <a:r>
              <a:rPr lang="en-US" dirty="0"/>
              <a:t>We believe the right answer is to separate the intrinsic algorithm</a:t>
            </a:r>
            <a:r>
              <a:rPr lang="zh-CN" altLang="en-US" dirty="0"/>
              <a:t> </a:t>
            </a:r>
            <a:r>
              <a:rPr lang="en-US" dirty="0"/>
              <a:t>what is computed—from the concerns of efficiently mapping to machine execution—decisions about storage and the ordering of computation. We call these choices of how to map an algorithm onto resources in space and time the schedule.</a:t>
            </a:r>
            <a:endParaRPr lang="en-CN" dirty="0"/>
          </a:p>
          <a:p>
            <a:r>
              <a:rPr lang="zh-CN" altLang="en-US" dirty="0"/>
              <a:t>正确的做法是将内在的算法</a:t>
            </a:r>
            <a:r>
              <a:rPr lang="en-US" altLang="zh-CN" dirty="0"/>
              <a:t>--</a:t>
            </a:r>
            <a:r>
              <a:rPr lang="zh-CN" altLang="en-US" b="1" dirty="0"/>
              <a:t>计算什么</a:t>
            </a:r>
            <a:r>
              <a:rPr lang="zh-CN" altLang="en-US" dirty="0"/>
              <a:t>，与高效映射到机器执行的考虑</a:t>
            </a:r>
            <a:r>
              <a:rPr lang="en-US" altLang="zh-CN" dirty="0"/>
              <a:t>--</a:t>
            </a:r>
            <a:r>
              <a:rPr lang="zh-CN" altLang="en-US" b="1" dirty="0"/>
              <a:t>关于存储和计算顺序的决策</a:t>
            </a:r>
            <a:r>
              <a:rPr lang="zh-CN" altLang="en-US" dirty="0"/>
              <a:t>，分离开来。我们把这些关于如何在空间和时间上将算法映射到资源的选择称为“调度”（</a:t>
            </a:r>
            <a:r>
              <a:rPr lang="en-US" dirty="0"/>
              <a:t>schedule）。</a:t>
            </a:r>
            <a:endParaRPr lang="en-CN" dirty="0"/>
          </a:p>
        </p:txBody>
      </p:sp>
    </p:spTree>
    <p:extLst>
      <p:ext uri="{BB962C8B-B14F-4D97-AF65-F5344CB8AC3E}">
        <p14:creationId xmlns:p14="http://schemas.microsoft.com/office/powerpoint/2010/main" val="3569120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420C74-8DA7-0DB7-3663-17A4239E71B8}"/>
              </a:ext>
            </a:extLst>
          </p:cNvPr>
          <p:cNvPicPr>
            <a:picLocks noGrp="1" noChangeAspect="1"/>
          </p:cNvPicPr>
          <p:nvPr>
            <p:ph idx="1"/>
          </p:nvPr>
        </p:nvPicPr>
        <p:blipFill>
          <a:blip r:embed="rId2"/>
          <a:stretch>
            <a:fillRect/>
          </a:stretch>
        </p:blipFill>
        <p:spPr>
          <a:xfrm>
            <a:off x="0" y="604345"/>
            <a:ext cx="6314580" cy="2321773"/>
          </a:xfrm>
          <a:prstGeom prst="rect">
            <a:avLst/>
          </a:prstGeom>
        </p:spPr>
      </p:pic>
      <p:pic>
        <p:nvPicPr>
          <p:cNvPr id="5" name="Picture 4">
            <a:extLst>
              <a:ext uri="{FF2B5EF4-FFF2-40B4-BE49-F238E27FC236}">
                <a16:creationId xmlns:a16="http://schemas.microsoft.com/office/drawing/2014/main" id="{D868CF21-4FD3-F233-3BF3-FE86646089E6}"/>
              </a:ext>
            </a:extLst>
          </p:cNvPr>
          <p:cNvPicPr>
            <a:picLocks noChangeAspect="1"/>
          </p:cNvPicPr>
          <p:nvPr/>
        </p:nvPicPr>
        <p:blipFill>
          <a:blip r:embed="rId3"/>
          <a:stretch>
            <a:fillRect/>
          </a:stretch>
        </p:blipFill>
        <p:spPr>
          <a:xfrm>
            <a:off x="6079365" y="604345"/>
            <a:ext cx="6112635" cy="5649310"/>
          </a:xfrm>
          <a:prstGeom prst="rect">
            <a:avLst/>
          </a:prstGeom>
        </p:spPr>
      </p:pic>
      <p:pic>
        <p:nvPicPr>
          <p:cNvPr id="2" name="Picture 1">
            <a:extLst>
              <a:ext uri="{FF2B5EF4-FFF2-40B4-BE49-F238E27FC236}">
                <a16:creationId xmlns:a16="http://schemas.microsoft.com/office/drawing/2014/main" id="{FA9E2905-9C7B-26AB-0687-3D7A5E747EC9}"/>
              </a:ext>
            </a:extLst>
          </p:cNvPr>
          <p:cNvPicPr>
            <a:picLocks noChangeAspect="1"/>
          </p:cNvPicPr>
          <p:nvPr/>
        </p:nvPicPr>
        <p:blipFill>
          <a:blip r:embed="rId4"/>
          <a:stretch>
            <a:fillRect/>
          </a:stretch>
        </p:blipFill>
        <p:spPr>
          <a:xfrm>
            <a:off x="0" y="3429000"/>
            <a:ext cx="6106737" cy="3105666"/>
          </a:xfrm>
          <a:prstGeom prst="rect">
            <a:avLst/>
          </a:prstGeom>
        </p:spPr>
      </p:pic>
    </p:spTree>
    <p:extLst>
      <p:ext uri="{BB962C8B-B14F-4D97-AF65-F5344CB8AC3E}">
        <p14:creationId xmlns:p14="http://schemas.microsoft.com/office/powerpoint/2010/main" val="155109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ABBB-BD94-2FBE-3360-9D67E18E8BE6}"/>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89571261-5F36-D8E9-1E2C-74FD22B54007}"/>
              </a:ext>
            </a:extLst>
          </p:cNvPr>
          <p:cNvSpPr>
            <a:spLocks noGrp="1"/>
          </p:cNvSpPr>
          <p:nvPr>
            <p:ph idx="1"/>
          </p:nvPr>
        </p:nvSpPr>
        <p:spPr/>
        <p:txBody>
          <a:bodyPr/>
          <a:lstStyle/>
          <a:p>
            <a:r>
              <a:rPr lang="en-CN" dirty="0"/>
              <a:t>通过这种计算与调度分离的表示方法</a:t>
            </a:r>
            <a:r>
              <a:rPr lang="zh-CN" altLang="en-US" dirty="0"/>
              <a:t>，编程人员只需要定义好计算过程，然后通过改变调度策略，就可以优化计算流程并实现跨平台优化。</a:t>
            </a:r>
            <a:endParaRPr lang="en-US" altLang="zh-CN" dirty="0"/>
          </a:p>
          <a:p>
            <a:r>
              <a:rPr lang="zh-CN" altLang="en-US" dirty="0"/>
              <a:t>函数式编程语言提供了一种自然的模型，其将“计算什么”（</a:t>
            </a:r>
            <a:r>
              <a:rPr lang="en-US" altLang="zh-CN" dirty="0"/>
              <a:t>what</a:t>
            </a:r>
            <a:r>
              <a:rPr lang="zh-CN" altLang="en-US" dirty="0"/>
              <a:t>）与“何时何地计算”（</a:t>
            </a:r>
            <a:r>
              <a:rPr lang="en-US" altLang="zh-CN" dirty="0"/>
              <a:t>when</a:t>
            </a:r>
            <a:r>
              <a:rPr lang="zh-CN" altLang="en-US" dirty="0"/>
              <a:t>和</a:t>
            </a:r>
            <a:r>
              <a:rPr lang="en-US" altLang="zh-CN" dirty="0"/>
              <a:t>where</a:t>
            </a:r>
            <a:r>
              <a:rPr lang="zh-CN" altLang="en-US" dirty="0"/>
              <a:t>）分离开。</a:t>
            </a:r>
            <a:endParaRPr lang="en-US" altLang="zh-CN" dirty="0"/>
          </a:p>
          <a:p>
            <a:r>
              <a:rPr lang="zh-CN" altLang="en-CN" dirty="0"/>
              <a:t>不再</a:t>
            </a:r>
            <a:r>
              <a:rPr lang="zh-CN" altLang="en-US" dirty="0"/>
              <a:t>把图像看做内存中的数组，而是将图像看成一个</a:t>
            </a:r>
            <a:r>
              <a:rPr lang="en-US" altLang="zh-CN" dirty="0"/>
              <a:t>pure</a:t>
            </a:r>
            <a:r>
              <a:rPr lang="zh-CN" altLang="en-US" dirty="0"/>
              <a:t> </a:t>
            </a:r>
            <a:r>
              <a:rPr lang="en-US" altLang="zh-CN" dirty="0"/>
              <a:t>function</a:t>
            </a:r>
            <a:r>
              <a:rPr lang="zh-CN" altLang="en-US" dirty="0"/>
              <a:t>，根据输入的坐标，返回位置的像素值。</a:t>
            </a:r>
            <a:endParaRPr lang="en-CN" altLang="zh-CN" dirty="0"/>
          </a:p>
          <a:p>
            <a:r>
              <a:rPr lang="zh-CN" altLang="en-CN" dirty="0"/>
              <a:t>这样</a:t>
            </a:r>
            <a:r>
              <a:rPr lang="zh-CN" altLang="en-US" dirty="0"/>
              <a:t>，就可以在这个函数中，指定每个点的计算规则或者应用其他函数。</a:t>
            </a:r>
            <a:endParaRPr lang="en-US" altLang="zh-CN" dirty="0"/>
          </a:p>
        </p:txBody>
      </p:sp>
    </p:spTree>
    <p:extLst>
      <p:ext uri="{BB962C8B-B14F-4D97-AF65-F5344CB8AC3E}">
        <p14:creationId xmlns:p14="http://schemas.microsoft.com/office/powerpoint/2010/main" val="118312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D01D-B0B7-1908-C72C-15FE1D349819}"/>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BDC6DDB7-73A8-95B3-31BB-76C047EB8A0E}"/>
              </a:ext>
            </a:extLst>
          </p:cNvPr>
          <p:cNvSpPr>
            <a:spLocks noGrp="1"/>
          </p:cNvSpPr>
          <p:nvPr>
            <p:ph idx="1"/>
          </p:nvPr>
        </p:nvSpPr>
        <p:spPr/>
        <p:txBody>
          <a:bodyPr/>
          <a:lstStyle/>
          <a:p>
            <a:r>
              <a:rPr lang="en-US" altLang="zh-CN" dirty="0"/>
              <a:t>13</a:t>
            </a:r>
            <a:r>
              <a:rPr lang="zh-CN" altLang="en-US" dirty="0"/>
              <a:t>年的</a:t>
            </a:r>
            <a:r>
              <a:rPr lang="en-US" altLang="zh-CN" dirty="0"/>
              <a:t>PLDI</a:t>
            </a:r>
            <a:endParaRPr lang="en-CN" dirty="0"/>
          </a:p>
        </p:txBody>
      </p:sp>
    </p:spTree>
    <p:extLst>
      <p:ext uri="{BB962C8B-B14F-4D97-AF65-F5344CB8AC3E}">
        <p14:creationId xmlns:p14="http://schemas.microsoft.com/office/powerpoint/2010/main" val="273882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4F60-6AFE-A133-184A-9189ACA99E9B}"/>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3D6D6927-A0E9-D80A-5956-C1E084677162}"/>
              </a:ext>
            </a:extLst>
          </p:cNvPr>
          <p:cNvSpPr>
            <a:spLocks noGrp="1"/>
          </p:cNvSpPr>
          <p:nvPr>
            <p:ph idx="1"/>
          </p:nvPr>
        </p:nvSpPr>
        <p:spPr/>
        <p:txBody>
          <a:bodyPr/>
          <a:lstStyle/>
          <a:p>
            <a:r>
              <a:rPr lang="en-CN" dirty="0"/>
              <a:t>调度能够做什么事情呢</a:t>
            </a:r>
            <a:r>
              <a:rPr lang="zh-CN" altLang="en-US" dirty="0"/>
              <a:t>？</a:t>
            </a:r>
            <a:endParaRPr lang="en-US" altLang="zh-CN" dirty="0"/>
          </a:p>
          <a:p>
            <a:r>
              <a:rPr lang="zh-CN" altLang="en-US" dirty="0"/>
              <a:t>在这种表示中，计算只定义了每个函数在每个点的值，而调度在实现高效计算方面发挥关键作用，它使程序能够充分利用硬件资源，实现并行计算、优化内存访问等。</a:t>
            </a:r>
            <a:endParaRPr lang="en-US" altLang="zh-CN" dirty="0"/>
          </a:p>
          <a:p>
            <a:r>
              <a:rPr lang="zh-CN" altLang="en-US" dirty="0"/>
              <a:t>这种计算与调度的分离使得算法可以在不同的硬件平台上运行，只需调整调度策略即可适应新的环境。</a:t>
            </a:r>
            <a:endParaRPr lang="en-CN" dirty="0"/>
          </a:p>
        </p:txBody>
      </p:sp>
    </p:spTree>
    <p:extLst>
      <p:ext uri="{BB962C8B-B14F-4D97-AF65-F5344CB8AC3E}">
        <p14:creationId xmlns:p14="http://schemas.microsoft.com/office/powerpoint/2010/main" val="4285916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1135-7086-24DD-98AD-10858EF6665A}"/>
              </a:ext>
            </a:extLst>
          </p:cNvPr>
          <p:cNvSpPr>
            <a:spLocks noGrp="1"/>
          </p:cNvSpPr>
          <p:nvPr>
            <p:ph type="title"/>
          </p:nvPr>
        </p:nvSpPr>
        <p:spPr/>
        <p:txBody>
          <a:bodyPr/>
          <a:lstStyle/>
          <a:p>
            <a:r>
              <a:rPr lang="en-CN" dirty="0"/>
              <a:t>Contribution</a:t>
            </a:r>
          </a:p>
        </p:txBody>
      </p:sp>
      <p:sp>
        <p:nvSpPr>
          <p:cNvPr id="3" name="Content Placeholder 2">
            <a:extLst>
              <a:ext uri="{FF2B5EF4-FFF2-40B4-BE49-F238E27FC236}">
                <a16:creationId xmlns:a16="http://schemas.microsoft.com/office/drawing/2014/main" id="{4D536EFF-7689-A823-FF9A-5576DB6EC9F7}"/>
              </a:ext>
            </a:extLst>
          </p:cNvPr>
          <p:cNvSpPr>
            <a:spLocks noGrp="1"/>
          </p:cNvSpPr>
          <p:nvPr>
            <p:ph idx="1"/>
          </p:nvPr>
        </p:nvSpPr>
        <p:spPr/>
        <p:txBody>
          <a:bodyPr/>
          <a:lstStyle/>
          <a:p>
            <a:r>
              <a:rPr lang="en-US" dirty="0"/>
              <a:t>A prototype embedded language, called Halide, for functional algorithm and schedule specification</a:t>
            </a:r>
            <a:r>
              <a:rPr lang="en-US" altLang="zh-CN" dirty="0"/>
              <a:t>.</a:t>
            </a:r>
          </a:p>
          <a:p>
            <a:r>
              <a:rPr lang="en-US" dirty="0"/>
              <a:t>A compiler which translates functional algorithms and optimized schedules into efficient machine code for x86 and ARM, including SSE and NEON SIMD instructions, and CUDA GPUs, including synchronization and placement of data throughout the specialized memory hierarchy</a:t>
            </a:r>
          </a:p>
          <a:p>
            <a:r>
              <a:rPr lang="en-US" dirty="0" err="1"/>
              <a:t>一大堆应用可以被这个语言实现</a:t>
            </a:r>
            <a:r>
              <a:rPr lang="zh-CN" altLang="en-US" dirty="0"/>
              <a:t>，并且通过不同的</a:t>
            </a:r>
            <a:r>
              <a:rPr lang="en-US" altLang="zh-CN" dirty="0"/>
              <a:t>schedules</a:t>
            </a:r>
            <a:r>
              <a:rPr lang="zh-CN" altLang="en-US" dirty="0"/>
              <a:t>，在不同平台上的性能都是</a:t>
            </a:r>
            <a:r>
              <a:rPr lang="en-US" altLang="zh-CN" dirty="0"/>
              <a:t>SOTA</a:t>
            </a:r>
            <a:r>
              <a:rPr lang="zh-CN" altLang="en-US" dirty="0"/>
              <a:t>。</a:t>
            </a:r>
            <a:endParaRPr lang="en-CN" dirty="0"/>
          </a:p>
        </p:txBody>
      </p:sp>
    </p:spTree>
    <p:extLst>
      <p:ext uri="{BB962C8B-B14F-4D97-AF65-F5344CB8AC3E}">
        <p14:creationId xmlns:p14="http://schemas.microsoft.com/office/powerpoint/2010/main" val="297131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F453-5520-3D80-FB2D-B7E008F9D65B}"/>
              </a:ext>
            </a:extLst>
          </p:cNvPr>
          <p:cNvSpPr>
            <a:spLocks noGrp="1"/>
          </p:cNvSpPr>
          <p:nvPr>
            <p:ph type="title"/>
          </p:nvPr>
        </p:nvSpPr>
        <p:spPr/>
        <p:txBody>
          <a:bodyPr/>
          <a:lstStyle/>
          <a:p>
            <a:r>
              <a:rPr lang="en-US" dirty="0"/>
              <a:t>Representing Algorithms and Schedules</a:t>
            </a:r>
            <a:endParaRPr lang="en-CN" dirty="0"/>
          </a:p>
        </p:txBody>
      </p:sp>
      <p:sp>
        <p:nvSpPr>
          <p:cNvPr id="3" name="Content Placeholder 2">
            <a:extLst>
              <a:ext uri="{FF2B5EF4-FFF2-40B4-BE49-F238E27FC236}">
                <a16:creationId xmlns:a16="http://schemas.microsoft.com/office/drawing/2014/main" id="{D3C39D91-38A2-F26B-2EC6-E8E4112DAD46}"/>
              </a:ext>
            </a:extLst>
          </p:cNvPr>
          <p:cNvSpPr>
            <a:spLocks noGrp="1"/>
          </p:cNvSpPr>
          <p:nvPr>
            <p:ph idx="1"/>
          </p:nvPr>
        </p:nvSpPr>
        <p:spPr>
          <a:xfrm>
            <a:off x="838200" y="1825625"/>
            <a:ext cx="10515600" cy="1043699"/>
          </a:xfrm>
        </p:spPr>
        <p:txBody>
          <a:bodyPr/>
          <a:lstStyle/>
          <a:p>
            <a:r>
              <a:rPr lang="en-CN" dirty="0"/>
              <a:t>对于下面的C代码</a:t>
            </a:r>
            <a:r>
              <a:rPr lang="zh-CN" altLang="en-US" dirty="0"/>
              <a:t>，如何表示算法的计算内容是什么？如何表示应该如何变换这个代码，才能加速？</a:t>
            </a:r>
            <a:endParaRPr lang="en-CN" dirty="0"/>
          </a:p>
        </p:txBody>
      </p:sp>
      <p:pic>
        <p:nvPicPr>
          <p:cNvPr id="4" name="Content Placeholder 3">
            <a:extLst>
              <a:ext uri="{FF2B5EF4-FFF2-40B4-BE49-F238E27FC236}">
                <a16:creationId xmlns:a16="http://schemas.microsoft.com/office/drawing/2014/main" id="{07E263E8-BE1D-AFDC-87DE-C2F606ECE863}"/>
              </a:ext>
            </a:extLst>
          </p:cNvPr>
          <p:cNvPicPr>
            <a:picLocks noChangeAspect="1"/>
          </p:cNvPicPr>
          <p:nvPr/>
        </p:nvPicPr>
        <p:blipFill>
          <a:blip r:embed="rId2"/>
          <a:stretch>
            <a:fillRect/>
          </a:stretch>
        </p:blipFill>
        <p:spPr>
          <a:xfrm>
            <a:off x="1155700" y="2869324"/>
            <a:ext cx="9880600" cy="3263900"/>
          </a:xfrm>
          <a:prstGeom prst="rect">
            <a:avLst/>
          </a:prstGeom>
        </p:spPr>
      </p:pic>
    </p:spTree>
    <p:extLst>
      <p:ext uri="{BB962C8B-B14F-4D97-AF65-F5344CB8AC3E}">
        <p14:creationId xmlns:p14="http://schemas.microsoft.com/office/powerpoint/2010/main" val="3738594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2D95-CBA5-F8D4-90F0-148250E99522}"/>
              </a:ext>
            </a:extLst>
          </p:cNvPr>
          <p:cNvSpPr>
            <a:spLocks noGrp="1"/>
          </p:cNvSpPr>
          <p:nvPr>
            <p:ph type="title"/>
          </p:nvPr>
        </p:nvSpPr>
        <p:spPr/>
        <p:txBody>
          <a:bodyPr/>
          <a:lstStyle/>
          <a:p>
            <a:endParaRPr lang="en-CN"/>
          </a:p>
        </p:txBody>
      </p:sp>
      <p:sp>
        <p:nvSpPr>
          <p:cNvPr id="6" name="Content Placeholder 5">
            <a:extLst>
              <a:ext uri="{FF2B5EF4-FFF2-40B4-BE49-F238E27FC236}">
                <a16:creationId xmlns:a16="http://schemas.microsoft.com/office/drawing/2014/main" id="{A240C5AA-91C2-6D70-2703-465E05E11E86}"/>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23622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9158-FD14-8EDA-E07A-92FE5C414CCA}"/>
              </a:ext>
            </a:extLst>
          </p:cNvPr>
          <p:cNvSpPr>
            <a:spLocks noGrp="1"/>
          </p:cNvSpPr>
          <p:nvPr>
            <p:ph type="title"/>
          </p:nvPr>
        </p:nvSpPr>
        <p:spPr/>
        <p:txBody>
          <a:bodyPr/>
          <a:lstStyle/>
          <a:p>
            <a:r>
              <a:rPr lang="en-US" dirty="0"/>
              <a:t>The Language</a:t>
            </a:r>
            <a:endParaRPr lang="en-CN" dirty="0"/>
          </a:p>
        </p:txBody>
      </p:sp>
      <p:sp>
        <p:nvSpPr>
          <p:cNvPr id="3" name="Content Placeholder 2">
            <a:extLst>
              <a:ext uri="{FF2B5EF4-FFF2-40B4-BE49-F238E27FC236}">
                <a16:creationId xmlns:a16="http://schemas.microsoft.com/office/drawing/2014/main" id="{6ADC354B-184A-1DCB-FB1E-B992757A9248}"/>
              </a:ext>
            </a:extLst>
          </p:cNvPr>
          <p:cNvSpPr>
            <a:spLocks noGrp="1"/>
          </p:cNvSpPr>
          <p:nvPr>
            <p:ph idx="1"/>
          </p:nvPr>
        </p:nvSpPr>
        <p:spPr/>
        <p:txBody>
          <a:bodyPr/>
          <a:lstStyle/>
          <a:p>
            <a:endParaRPr lang="en-CN" dirty="0"/>
          </a:p>
        </p:txBody>
      </p:sp>
    </p:spTree>
    <p:extLst>
      <p:ext uri="{BB962C8B-B14F-4D97-AF65-F5344CB8AC3E}">
        <p14:creationId xmlns:p14="http://schemas.microsoft.com/office/powerpoint/2010/main" val="221350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06DF-2F56-C4B3-9E89-BD1FE8F39444}"/>
              </a:ext>
            </a:extLst>
          </p:cNvPr>
          <p:cNvSpPr>
            <a:spLocks noGrp="1"/>
          </p:cNvSpPr>
          <p:nvPr>
            <p:ph type="title"/>
          </p:nvPr>
        </p:nvSpPr>
        <p:spPr/>
        <p:txBody>
          <a:bodyPr/>
          <a:lstStyle/>
          <a:p>
            <a:r>
              <a:rPr lang="en-US" dirty="0"/>
              <a:t>Compiler Implementation</a:t>
            </a:r>
            <a:endParaRPr lang="en-CN" dirty="0"/>
          </a:p>
        </p:txBody>
      </p:sp>
      <p:sp>
        <p:nvSpPr>
          <p:cNvPr id="3" name="Content Placeholder 2">
            <a:extLst>
              <a:ext uri="{FF2B5EF4-FFF2-40B4-BE49-F238E27FC236}">
                <a16:creationId xmlns:a16="http://schemas.microsoft.com/office/drawing/2014/main" id="{DC8F0B5D-9030-91E0-CD10-C6803242D01C}"/>
              </a:ext>
            </a:extLst>
          </p:cNvPr>
          <p:cNvSpPr>
            <a:spLocks noGrp="1"/>
          </p:cNvSpPr>
          <p:nvPr>
            <p:ph idx="1"/>
          </p:nvPr>
        </p:nvSpPr>
        <p:spPr/>
        <p:txBody>
          <a:bodyPr/>
          <a:lstStyle/>
          <a:p>
            <a:endParaRPr lang="en-CN" dirty="0"/>
          </a:p>
        </p:txBody>
      </p:sp>
    </p:spTree>
    <p:extLst>
      <p:ext uri="{BB962C8B-B14F-4D97-AF65-F5344CB8AC3E}">
        <p14:creationId xmlns:p14="http://schemas.microsoft.com/office/powerpoint/2010/main" val="137885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8CEC-4AE2-897D-2BA7-B7D853B1D696}"/>
              </a:ext>
            </a:extLst>
          </p:cNvPr>
          <p:cNvSpPr>
            <a:spLocks noGrp="1"/>
          </p:cNvSpPr>
          <p:nvPr>
            <p:ph type="title"/>
          </p:nvPr>
        </p:nvSpPr>
        <p:spPr/>
        <p:txBody>
          <a:bodyPr/>
          <a:lstStyle/>
          <a:p>
            <a:r>
              <a:rPr lang="en-US" dirty="0"/>
              <a:t>Applications and Evaluation</a:t>
            </a:r>
            <a:endParaRPr lang="en-CN" dirty="0"/>
          </a:p>
        </p:txBody>
      </p:sp>
      <p:sp>
        <p:nvSpPr>
          <p:cNvPr id="3" name="Content Placeholder 2">
            <a:extLst>
              <a:ext uri="{FF2B5EF4-FFF2-40B4-BE49-F238E27FC236}">
                <a16:creationId xmlns:a16="http://schemas.microsoft.com/office/drawing/2014/main" id="{16A5731F-CE5B-4060-D581-95F222BC6C44}"/>
              </a:ext>
            </a:extLst>
          </p:cNvPr>
          <p:cNvSpPr>
            <a:spLocks noGrp="1"/>
          </p:cNvSpPr>
          <p:nvPr>
            <p:ph idx="1"/>
          </p:nvPr>
        </p:nvSpPr>
        <p:spPr/>
        <p:txBody>
          <a:bodyPr/>
          <a:lstStyle/>
          <a:p>
            <a:endParaRPr lang="en-CN" dirty="0"/>
          </a:p>
        </p:txBody>
      </p:sp>
    </p:spTree>
    <p:extLst>
      <p:ext uri="{BB962C8B-B14F-4D97-AF65-F5344CB8AC3E}">
        <p14:creationId xmlns:p14="http://schemas.microsoft.com/office/powerpoint/2010/main" val="198296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CFF2-6AD1-3909-3BAD-C71D08097656}"/>
              </a:ext>
            </a:extLst>
          </p:cNvPr>
          <p:cNvSpPr>
            <a:spLocks noGrp="1"/>
          </p:cNvSpPr>
          <p:nvPr>
            <p:ph type="title"/>
          </p:nvPr>
        </p:nvSpPr>
        <p:spPr/>
        <p:txBody>
          <a:bodyPr/>
          <a:lstStyle/>
          <a:p>
            <a:endParaRPr lang="en-CN" dirty="0"/>
          </a:p>
        </p:txBody>
      </p:sp>
      <p:sp>
        <p:nvSpPr>
          <p:cNvPr id="3" name="Content Placeholder 2">
            <a:extLst>
              <a:ext uri="{FF2B5EF4-FFF2-40B4-BE49-F238E27FC236}">
                <a16:creationId xmlns:a16="http://schemas.microsoft.com/office/drawing/2014/main" id="{E7E5E493-C42B-1288-01A4-00E2358B7276}"/>
              </a:ext>
            </a:extLst>
          </p:cNvPr>
          <p:cNvSpPr>
            <a:spLocks noGrp="1"/>
          </p:cNvSpPr>
          <p:nvPr>
            <p:ph idx="1"/>
          </p:nvPr>
        </p:nvSpPr>
        <p:spPr/>
        <p:txBody>
          <a:bodyPr/>
          <a:lstStyle/>
          <a:p>
            <a:endParaRPr lang="en-CN" dirty="0"/>
          </a:p>
        </p:txBody>
      </p:sp>
    </p:spTree>
    <p:extLst>
      <p:ext uri="{BB962C8B-B14F-4D97-AF65-F5344CB8AC3E}">
        <p14:creationId xmlns:p14="http://schemas.microsoft.com/office/powerpoint/2010/main" val="1856661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D6DA-88C9-2C19-5CCA-052AD5E16244}"/>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2ED58970-6865-CC8F-8163-BCD856E69C92}"/>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86584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0DA8-06CB-B729-B9F5-822777C479DE}"/>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45FAF554-5A84-0CFF-CAB1-94D311217971}"/>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60716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CB53-09DB-DA78-194A-BE523CEBC877}"/>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A47CC1AB-E7A9-B66E-ADAA-CC116FB1244D}"/>
              </a:ext>
            </a:extLst>
          </p:cNvPr>
          <p:cNvSpPr>
            <a:spLocks noGrp="1"/>
          </p:cNvSpPr>
          <p:nvPr>
            <p:ph idx="1"/>
          </p:nvPr>
        </p:nvSpPr>
        <p:spPr/>
        <p:txBody>
          <a:bodyPr/>
          <a:lstStyle/>
          <a:p>
            <a:r>
              <a:rPr lang="en-CN" dirty="0"/>
              <a:t>为什么要把计算和调度分离</a:t>
            </a:r>
            <a:r>
              <a:rPr lang="zh-CN" altLang="en-US" dirty="0"/>
              <a:t>？不这样做为什么不好？这样做了以后为什么可以解决问题？</a:t>
            </a:r>
            <a:endParaRPr lang="en-US" altLang="zh-CN" dirty="0"/>
          </a:p>
        </p:txBody>
      </p:sp>
    </p:spTree>
    <p:extLst>
      <p:ext uri="{BB962C8B-B14F-4D97-AF65-F5344CB8AC3E}">
        <p14:creationId xmlns:p14="http://schemas.microsoft.com/office/powerpoint/2010/main" val="1973966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6A6D-5B65-AFDD-6D78-9C1416BD7C55}"/>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7EDFC9A-7D1B-0F3A-90C8-4D4A87E0CB55}"/>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325898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6120-7FE9-EA99-B83A-222200F03DDD}"/>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963FBBB-3A50-C9A4-2C43-4BFD8A4B049E}"/>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03586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1CE3-4CEE-BAFE-6F34-13CA2AFF918B}"/>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98DF7049-3450-E1A4-7C8E-BB1B119AC0E7}"/>
              </a:ext>
            </a:extLst>
          </p:cNvPr>
          <p:cNvSpPr>
            <a:spLocks noGrp="1"/>
          </p:cNvSpPr>
          <p:nvPr>
            <p:ph idx="1"/>
          </p:nvPr>
        </p:nvSpPr>
        <p:spPr/>
        <p:txBody>
          <a:bodyPr/>
          <a:lstStyle/>
          <a:p>
            <a:r>
              <a:rPr lang="en-CN" dirty="0"/>
              <a:t>在图像处理中</a:t>
            </a:r>
            <a:r>
              <a:rPr lang="zh-CN" altLang="en-US" dirty="0"/>
              <a:t>，图片和中间</a:t>
            </a:r>
            <a:r>
              <a:rPr lang="en-US" altLang="zh-CN" dirty="0"/>
              <a:t>buffers</a:t>
            </a:r>
            <a:r>
              <a:rPr lang="zh-CN" altLang="en-US" dirty="0"/>
              <a:t>变成</a:t>
            </a:r>
            <a:r>
              <a:rPr lang="en-US" altLang="zh-CN" dirty="0"/>
              <a:t>pure</a:t>
            </a:r>
            <a:r>
              <a:rPr lang="zh-CN" altLang="en-US" dirty="0"/>
              <a:t> </a:t>
            </a:r>
            <a:r>
              <a:rPr lang="en-US" altLang="zh-CN" dirty="0"/>
              <a:t>function</a:t>
            </a:r>
            <a:r>
              <a:rPr lang="zh-CN" altLang="en-US" dirty="0"/>
              <a:t>，没有显示的存储和边界条件。一个图像处理流程（</a:t>
            </a:r>
            <a:r>
              <a:rPr lang="en-US" altLang="zh-CN" dirty="0"/>
              <a:t>Imaging</a:t>
            </a:r>
            <a:r>
              <a:rPr lang="zh-CN" altLang="en-US" dirty="0"/>
              <a:t> </a:t>
            </a:r>
            <a:r>
              <a:rPr lang="en-US" altLang="zh-CN" dirty="0"/>
              <a:t>pipeline</a:t>
            </a:r>
            <a:r>
              <a:rPr lang="zh-CN" altLang="en-US"/>
              <a:t>）就</a:t>
            </a:r>
            <a:r>
              <a:rPr lang="zh-CN" altLang="en-US" dirty="0"/>
              <a:t>是</a:t>
            </a:r>
            <a:r>
              <a:rPr lang="en-US" altLang="zh-CN" dirty="0"/>
              <a:t>functions</a:t>
            </a:r>
            <a:r>
              <a:rPr lang="zh-CN" altLang="en-US" dirty="0"/>
              <a:t>的组合。（像不像</a:t>
            </a:r>
            <a:r>
              <a:rPr lang="en-US" altLang="zh-CN" dirty="0"/>
              <a:t>DL</a:t>
            </a:r>
            <a:r>
              <a:rPr lang="zh-CN" altLang="en-US" dirty="0"/>
              <a:t>里面的计算图？）</a:t>
            </a:r>
            <a:endParaRPr lang="en-CN" dirty="0"/>
          </a:p>
        </p:txBody>
      </p:sp>
    </p:spTree>
    <p:extLst>
      <p:ext uri="{BB962C8B-B14F-4D97-AF65-F5344CB8AC3E}">
        <p14:creationId xmlns:p14="http://schemas.microsoft.com/office/powerpoint/2010/main" val="286138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CA74-3599-8EDF-D43D-DE49282F7B14}"/>
              </a:ext>
            </a:extLst>
          </p:cNvPr>
          <p:cNvSpPr>
            <a:spLocks noGrp="1"/>
          </p:cNvSpPr>
          <p:nvPr>
            <p:ph type="title"/>
          </p:nvPr>
        </p:nvSpPr>
        <p:spPr/>
        <p:txBody>
          <a:bodyPr/>
          <a:lstStyle/>
          <a:p>
            <a:endParaRPr lang="en-CN" dirty="0"/>
          </a:p>
        </p:txBody>
      </p:sp>
      <p:sp>
        <p:nvSpPr>
          <p:cNvPr id="3" name="Content Placeholder 2">
            <a:extLst>
              <a:ext uri="{FF2B5EF4-FFF2-40B4-BE49-F238E27FC236}">
                <a16:creationId xmlns:a16="http://schemas.microsoft.com/office/drawing/2014/main" id="{8FF08FE1-0065-0FE2-D04D-EB7F2C2338C5}"/>
              </a:ext>
            </a:extLst>
          </p:cNvPr>
          <p:cNvSpPr>
            <a:spLocks noGrp="1"/>
          </p:cNvSpPr>
          <p:nvPr>
            <p:ph idx="1"/>
          </p:nvPr>
        </p:nvSpPr>
        <p:spPr/>
        <p:txBody>
          <a:bodyPr/>
          <a:lstStyle/>
          <a:p>
            <a:r>
              <a:rPr lang="en-CN" dirty="0"/>
              <a:t>MLC的课程中</a:t>
            </a:r>
            <a:r>
              <a:rPr lang="zh-CN" altLang="en-US" dirty="0"/>
              <a:t>，用</a:t>
            </a:r>
            <a:r>
              <a:rPr lang="en-US" altLang="zh-CN" dirty="0"/>
              <a:t>low-level</a:t>
            </a:r>
            <a:r>
              <a:rPr lang="zh-CN" altLang="en-US" dirty="0"/>
              <a:t> </a:t>
            </a:r>
            <a:r>
              <a:rPr lang="en-US" altLang="zh-CN" dirty="0" err="1"/>
              <a:t>numpy</a:t>
            </a:r>
            <a:r>
              <a:rPr lang="zh-CN" altLang="en-US" dirty="0"/>
              <a:t> </a:t>
            </a:r>
            <a:r>
              <a:rPr lang="en-US" altLang="zh-CN" dirty="0"/>
              <a:t>code</a:t>
            </a:r>
            <a:r>
              <a:rPr lang="zh-CN" altLang="en-US" dirty="0"/>
              <a:t> 做例子，与写</a:t>
            </a:r>
            <a:r>
              <a:rPr lang="en-US" altLang="zh-CN" dirty="0"/>
              <a:t>Tensor</a:t>
            </a:r>
            <a:r>
              <a:rPr lang="zh-CN" altLang="en-US" dirty="0"/>
              <a:t> </a:t>
            </a:r>
            <a:r>
              <a:rPr lang="en-US" altLang="zh-CN" dirty="0"/>
              <a:t>IR/Tensor</a:t>
            </a:r>
            <a:r>
              <a:rPr lang="zh-CN" altLang="en-US" dirty="0"/>
              <a:t> </a:t>
            </a:r>
            <a:r>
              <a:rPr lang="en-US" altLang="zh-CN" dirty="0"/>
              <a:t>Expression</a:t>
            </a:r>
            <a:r>
              <a:rPr lang="zh-CN" altLang="en-US" dirty="0"/>
              <a:t>做对比，来说明如何表示与如何做变换。 。</a:t>
            </a:r>
            <a:endParaRPr lang="en-US" altLang="zh-CN" dirty="0"/>
          </a:p>
          <a:p>
            <a:r>
              <a:rPr lang="en-US" altLang="zh-CN" dirty="0"/>
              <a:t>Halide</a:t>
            </a:r>
            <a:r>
              <a:rPr lang="zh-CN" altLang="en-US" dirty="0"/>
              <a:t>的</a:t>
            </a:r>
            <a:r>
              <a:rPr lang="en-US" altLang="zh-CN" dirty="0"/>
              <a:t>tutorial</a:t>
            </a:r>
            <a:r>
              <a:rPr lang="zh-CN" altLang="en-US" dirty="0"/>
              <a:t>中，用</a:t>
            </a:r>
            <a:r>
              <a:rPr lang="en-US" altLang="zh-CN" dirty="0"/>
              <a:t>C</a:t>
            </a:r>
            <a:r>
              <a:rPr lang="zh-CN" altLang="en-US" dirty="0"/>
              <a:t>做例子，与写</a:t>
            </a:r>
            <a:r>
              <a:rPr lang="en-US" altLang="zh-CN" dirty="0"/>
              <a:t>Halide</a:t>
            </a:r>
            <a:r>
              <a:rPr lang="zh-CN" altLang="en-US" dirty="0"/>
              <a:t> </a:t>
            </a:r>
            <a:r>
              <a:rPr lang="en-US" altLang="zh-CN" dirty="0"/>
              <a:t>IR</a:t>
            </a:r>
            <a:r>
              <a:rPr lang="zh-CN" altLang="en-US" dirty="0"/>
              <a:t>做对比，来说明如何表示与如何做变换。</a:t>
            </a:r>
            <a:endParaRPr lang="en-US" altLang="zh-CN" dirty="0"/>
          </a:p>
          <a:p>
            <a:r>
              <a:rPr lang="en-US" altLang="zh-CN" dirty="0"/>
              <a:t>TVM</a:t>
            </a:r>
            <a:r>
              <a:rPr lang="zh-CN" altLang="en-US" dirty="0"/>
              <a:t>（</a:t>
            </a:r>
            <a:r>
              <a:rPr lang="en-US" altLang="zh-CN" dirty="0"/>
              <a:t>Tianqi</a:t>
            </a:r>
            <a:r>
              <a:rPr lang="zh-CN" altLang="en-US" dirty="0"/>
              <a:t> </a:t>
            </a:r>
            <a:r>
              <a:rPr lang="en-US" altLang="zh-CN" dirty="0"/>
              <a:t>Chen</a:t>
            </a:r>
            <a:r>
              <a:rPr lang="zh-CN" altLang="en-US" dirty="0"/>
              <a:t>）真的借用了很多</a:t>
            </a:r>
            <a:r>
              <a:rPr lang="en-US" altLang="zh-CN" dirty="0"/>
              <a:t>Halide</a:t>
            </a:r>
            <a:r>
              <a:rPr lang="zh-CN" altLang="en-US" dirty="0"/>
              <a:t>的思想。</a:t>
            </a:r>
            <a:endParaRPr lang="en-US" altLang="zh-CN" dirty="0"/>
          </a:p>
          <a:p>
            <a:r>
              <a:rPr lang="zh-CN" altLang="en-US" dirty="0"/>
              <a:t>给例子</a:t>
            </a:r>
            <a:endParaRPr lang="en-US" altLang="zh-CN" dirty="0"/>
          </a:p>
        </p:txBody>
      </p:sp>
    </p:spTree>
    <p:extLst>
      <p:ext uri="{BB962C8B-B14F-4D97-AF65-F5344CB8AC3E}">
        <p14:creationId xmlns:p14="http://schemas.microsoft.com/office/powerpoint/2010/main" val="377394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3D4E-4E9D-7A71-7D63-8F92095ECE4D}"/>
              </a:ext>
            </a:extLst>
          </p:cNvPr>
          <p:cNvSpPr>
            <a:spLocks noGrp="1"/>
          </p:cNvSpPr>
          <p:nvPr>
            <p:ph type="title"/>
          </p:nvPr>
        </p:nvSpPr>
        <p:spPr/>
        <p:txBody>
          <a:bodyPr/>
          <a:lstStyle/>
          <a:p>
            <a:r>
              <a:rPr lang="en-US" altLang="zh-CN" dirty="0"/>
              <a:t>Stencil</a:t>
            </a:r>
            <a:r>
              <a:rPr lang="zh-CN" altLang="en-US" dirty="0"/>
              <a:t> 程序案例</a:t>
            </a:r>
            <a:endParaRPr lang="en-CN" dirty="0"/>
          </a:p>
        </p:txBody>
      </p:sp>
      <p:sp>
        <p:nvSpPr>
          <p:cNvPr id="3" name="Content Placeholder 2">
            <a:extLst>
              <a:ext uri="{FF2B5EF4-FFF2-40B4-BE49-F238E27FC236}">
                <a16:creationId xmlns:a16="http://schemas.microsoft.com/office/drawing/2014/main" id="{CFA0E103-0D73-E26E-C6E7-9213AE398951}"/>
              </a:ext>
            </a:extLst>
          </p:cNvPr>
          <p:cNvSpPr>
            <a:spLocks noGrp="1"/>
          </p:cNvSpPr>
          <p:nvPr>
            <p:ph idx="1"/>
          </p:nvPr>
        </p:nvSpPr>
        <p:spPr>
          <a:xfrm>
            <a:off x="838200" y="1825625"/>
            <a:ext cx="2841171" cy="4351338"/>
          </a:xfrm>
        </p:spPr>
        <p:txBody>
          <a:bodyPr/>
          <a:lstStyle/>
          <a:p>
            <a:r>
              <a:rPr lang="zh-CN" altLang="en-US" b="0" i="0" dirty="0">
                <a:solidFill>
                  <a:srgbClr val="374151"/>
                </a:solidFill>
                <a:effectLst/>
                <a:latin typeface="Inter"/>
              </a:rPr>
              <a:t>简单的二维热传导方程求解的例子：展示如何计算一个二维网格上随时间的温度分布。</a:t>
            </a:r>
            <a:endParaRPr lang="en-CN" dirty="0"/>
          </a:p>
        </p:txBody>
      </p:sp>
      <p:pic>
        <p:nvPicPr>
          <p:cNvPr id="4" name="Picture 3">
            <a:extLst>
              <a:ext uri="{FF2B5EF4-FFF2-40B4-BE49-F238E27FC236}">
                <a16:creationId xmlns:a16="http://schemas.microsoft.com/office/drawing/2014/main" id="{A1CAD4C2-157B-DEB0-24AD-67082DE87484}"/>
              </a:ext>
            </a:extLst>
          </p:cNvPr>
          <p:cNvPicPr>
            <a:picLocks noChangeAspect="1"/>
          </p:cNvPicPr>
          <p:nvPr/>
        </p:nvPicPr>
        <p:blipFill>
          <a:blip r:embed="rId2"/>
          <a:stretch>
            <a:fillRect/>
          </a:stretch>
        </p:blipFill>
        <p:spPr>
          <a:xfrm>
            <a:off x="3799114" y="1443055"/>
            <a:ext cx="8178247" cy="5049820"/>
          </a:xfrm>
          <a:prstGeom prst="rect">
            <a:avLst/>
          </a:prstGeom>
        </p:spPr>
      </p:pic>
    </p:spTree>
    <p:extLst>
      <p:ext uri="{BB962C8B-B14F-4D97-AF65-F5344CB8AC3E}">
        <p14:creationId xmlns:p14="http://schemas.microsoft.com/office/powerpoint/2010/main" val="280124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9D07-9B51-734D-27B3-025FA0AFA032}"/>
              </a:ext>
            </a:extLst>
          </p:cNvPr>
          <p:cNvSpPr>
            <a:spLocks noGrp="1"/>
          </p:cNvSpPr>
          <p:nvPr>
            <p:ph type="title"/>
          </p:nvPr>
        </p:nvSpPr>
        <p:spPr/>
        <p:txBody>
          <a:bodyPr/>
          <a:lstStyle/>
          <a:p>
            <a:r>
              <a:rPr lang="zh-CN" altLang="en-US" dirty="0"/>
              <a:t> </a:t>
            </a:r>
            <a:endParaRPr lang="en-CN" dirty="0"/>
          </a:p>
        </p:txBody>
      </p:sp>
      <p:sp>
        <p:nvSpPr>
          <p:cNvPr id="3" name="Content Placeholder 2">
            <a:extLst>
              <a:ext uri="{FF2B5EF4-FFF2-40B4-BE49-F238E27FC236}">
                <a16:creationId xmlns:a16="http://schemas.microsoft.com/office/drawing/2014/main" id="{98F287C6-34F7-906C-26C4-DC239249F76A}"/>
              </a:ext>
            </a:extLst>
          </p:cNvPr>
          <p:cNvSpPr>
            <a:spLocks noGrp="1"/>
          </p:cNvSpPr>
          <p:nvPr>
            <p:ph idx="1"/>
          </p:nvPr>
        </p:nvSpPr>
        <p:spPr/>
        <p:txBody>
          <a:bodyPr/>
          <a:lstStyle/>
          <a:p>
            <a:r>
              <a:rPr lang="en-US" dirty="0"/>
              <a:t>Pipelines of simple map operations can be optimized by traditional loop fusion: merging multiple successive operations on each point into a single compound operation improves arithmetic intensity by maximizing producer-consumer locality, keeping intermediate data values in fast local memory (caches or registers) as it flows through the pipeline.</a:t>
            </a:r>
          </a:p>
          <a:p>
            <a:r>
              <a:rPr lang="en-CN" dirty="0"/>
              <a:t>从古至今大家做的事情都是一样的</a:t>
            </a:r>
            <a:r>
              <a:rPr lang="zh-CN" altLang="en-US" dirty="0"/>
              <a:t>。</a:t>
            </a:r>
            <a:endParaRPr lang="en-CN" dirty="0"/>
          </a:p>
        </p:txBody>
      </p:sp>
    </p:spTree>
    <p:extLst>
      <p:ext uri="{BB962C8B-B14F-4D97-AF65-F5344CB8AC3E}">
        <p14:creationId xmlns:p14="http://schemas.microsoft.com/office/powerpoint/2010/main" val="256049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6C05-B066-C800-74F8-8EC6B4C531B5}"/>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C91C5C32-A48E-16E6-A2B5-5C9298A113C4}"/>
              </a:ext>
            </a:extLst>
          </p:cNvPr>
          <p:cNvSpPr>
            <a:spLocks noGrp="1"/>
          </p:cNvSpPr>
          <p:nvPr>
            <p:ph idx="1"/>
          </p:nvPr>
        </p:nvSpPr>
        <p:spPr/>
        <p:txBody>
          <a:bodyPr/>
          <a:lstStyle/>
          <a:p>
            <a:r>
              <a:rPr lang="en-CN" dirty="0"/>
              <a:t>Schedule</a:t>
            </a:r>
            <a:r>
              <a:rPr lang="zh-CN" altLang="en-US" dirty="0"/>
              <a:t> </a:t>
            </a:r>
            <a:r>
              <a:rPr lang="en-US" altLang="zh-CN" dirty="0"/>
              <a:t>primitives:</a:t>
            </a:r>
            <a:r>
              <a:rPr lang="zh-CN" altLang="en-US" dirty="0"/>
              <a:t> </a:t>
            </a:r>
            <a:r>
              <a:rPr lang="en-CN" dirty="0"/>
              <a:t>reorder</a:t>
            </a:r>
            <a:r>
              <a:rPr lang="en-US" altLang="zh-CN" dirty="0"/>
              <a:t>,</a:t>
            </a:r>
            <a:r>
              <a:rPr lang="zh-CN" altLang="en-US" dirty="0"/>
              <a:t> </a:t>
            </a:r>
            <a:r>
              <a:rPr lang="en-CN" dirty="0"/>
              <a:t>Split</a:t>
            </a:r>
            <a:r>
              <a:rPr lang="en-US" altLang="zh-CN" dirty="0"/>
              <a:t>,</a:t>
            </a:r>
            <a:r>
              <a:rPr lang="zh-CN" altLang="en-US" dirty="0"/>
              <a:t> </a:t>
            </a:r>
            <a:r>
              <a:rPr lang="en-CN" dirty="0"/>
              <a:t>fuse</a:t>
            </a:r>
            <a:r>
              <a:rPr lang="en-US" altLang="zh-CN" dirty="0"/>
              <a:t>,</a:t>
            </a:r>
            <a:r>
              <a:rPr lang="zh-CN" altLang="en-US" dirty="0"/>
              <a:t> </a:t>
            </a:r>
            <a:r>
              <a:rPr lang="en-US" altLang="zh-CN" dirty="0"/>
              <a:t>unroll,</a:t>
            </a:r>
            <a:r>
              <a:rPr lang="zh-CN" altLang="en-US" dirty="0"/>
              <a:t> </a:t>
            </a:r>
            <a:r>
              <a:rPr lang="en-US" dirty="0">
                <a:solidFill>
                  <a:srgbClr val="882222"/>
                </a:solidFill>
                <a:effectLst/>
              </a:rPr>
              <a:t>vectorize</a:t>
            </a:r>
            <a:r>
              <a:rPr lang="en-US" altLang="zh-CN" dirty="0">
                <a:solidFill>
                  <a:srgbClr val="882222"/>
                </a:solidFill>
                <a:effectLst/>
              </a:rPr>
              <a:t>,</a:t>
            </a:r>
            <a:r>
              <a:rPr lang="zh-CN" altLang="en-US" dirty="0">
                <a:solidFill>
                  <a:srgbClr val="882222"/>
                </a:solidFill>
                <a:effectLst/>
              </a:rPr>
              <a:t> </a:t>
            </a:r>
            <a:r>
              <a:rPr lang="en-US" dirty="0">
                <a:solidFill>
                  <a:srgbClr val="882222"/>
                </a:solidFill>
                <a:effectLst/>
              </a:rPr>
              <a:t>parallel</a:t>
            </a:r>
            <a:endParaRPr lang="en-CN" dirty="0"/>
          </a:p>
          <a:p>
            <a:r>
              <a:rPr lang="en-US" altLang="zh-CN" dirty="0"/>
              <a:t>Tiling:</a:t>
            </a:r>
            <a:r>
              <a:rPr lang="zh-CN" altLang="en-US" dirty="0"/>
              <a:t> </a:t>
            </a:r>
            <a:r>
              <a:rPr lang="en-US" altLang="zh-CN" dirty="0"/>
              <a:t>split</a:t>
            </a:r>
            <a:r>
              <a:rPr lang="zh-CN" altLang="en-US" dirty="0"/>
              <a:t> </a:t>
            </a:r>
            <a:r>
              <a:rPr lang="en-US" altLang="zh-CN" dirty="0"/>
              <a:t>&amp;</a:t>
            </a:r>
            <a:r>
              <a:rPr lang="zh-CN" altLang="en-US" dirty="0"/>
              <a:t> </a:t>
            </a:r>
            <a:r>
              <a:rPr lang="en-US" altLang="zh-CN" dirty="0"/>
              <a:t>reorder</a:t>
            </a:r>
          </a:p>
          <a:p>
            <a:r>
              <a:rPr lang="en-US" altLang="zh-CN" dirty="0"/>
              <a:t>Vectorizing:</a:t>
            </a:r>
            <a:r>
              <a:rPr lang="zh-CN" altLang="en-US" dirty="0"/>
              <a:t> </a:t>
            </a:r>
            <a:r>
              <a:rPr lang="en-US" altLang="zh-CN" dirty="0"/>
              <a:t>split</a:t>
            </a:r>
            <a:r>
              <a:rPr lang="zh-CN" altLang="en-US" dirty="0"/>
              <a:t> </a:t>
            </a:r>
            <a:r>
              <a:rPr lang="en-US" altLang="zh-CN" dirty="0"/>
              <a:t>&amp;</a:t>
            </a:r>
            <a:r>
              <a:rPr lang="zh-CN" altLang="en-US" dirty="0"/>
              <a:t> </a:t>
            </a:r>
            <a:r>
              <a:rPr lang="en-US" dirty="0">
                <a:solidFill>
                  <a:srgbClr val="882222"/>
                </a:solidFill>
                <a:effectLst/>
              </a:rPr>
              <a:t>vectorize</a:t>
            </a:r>
            <a:endParaRPr lang="en-US" altLang="zh-CN" dirty="0"/>
          </a:p>
          <a:p>
            <a:r>
              <a:rPr lang="en-US" altLang="zh-CN" dirty="0"/>
              <a:t>Unrolling:</a:t>
            </a:r>
            <a:r>
              <a:rPr lang="zh-CN" altLang="en-US" dirty="0"/>
              <a:t> </a:t>
            </a:r>
            <a:r>
              <a:rPr lang="en-US" altLang="zh-CN" dirty="0"/>
              <a:t>split</a:t>
            </a:r>
            <a:r>
              <a:rPr lang="zh-CN" altLang="en-US" dirty="0"/>
              <a:t> </a:t>
            </a:r>
            <a:r>
              <a:rPr lang="en-US" altLang="zh-CN" dirty="0"/>
              <a:t>&amp;</a:t>
            </a:r>
            <a:r>
              <a:rPr lang="zh-CN" altLang="en-US" dirty="0"/>
              <a:t> </a:t>
            </a:r>
            <a:r>
              <a:rPr lang="en-US" altLang="zh-CN" dirty="0"/>
              <a:t>unroll</a:t>
            </a:r>
          </a:p>
          <a:p>
            <a:r>
              <a:rPr lang="en-US" altLang="zh-CN" dirty="0"/>
              <a:t>Parallelizing:</a:t>
            </a:r>
            <a:r>
              <a:rPr lang="zh-CN" altLang="en-US" dirty="0"/>
              <a:t> </a:t>
            </a:r>
            <a:r>
              <a:rPr lang="en-US" dirty="0">
                <a:solidFill>
                  <a:srgbClr val="882222"/>
                </a:solidFill>
                <a:effectLst/>
              </a:rPr>
              <a:t>parallel</a:t>
            </a:r>
            <a:endParaRPr lang="en-CN" dirty="0"/>
          </a:p>
        </p:txBody>
      </p:sp>
      <p:sp>
        <p:nvSpPr>
          <p:cNvPr id="4" name="TextBox 3">
            <a:extLst>
              <a:ext uri="{FF2B5EF4-FFF2-40B4-BE49-F238E27FC236}">
                <a16:creationId xmlns:a16="http://schemas.microsoft.com/office/drawing/2014/main" id="{A1D8351B-6B83-A4A7-6A1B-6FAE0E913DE9}"/>
              </a:ext>
            </a:extLst>
          </p:cNvPr>
          <p:cNvSpPr txBox="1"/>
          <p:nvPr/>
        </p:nvSpPr>
        <p:spPr>
          <a:xfrm>
            <a:off x="838200" y="6322952"/>
            <a:ext cx="6875537" cy="369332"/>
          </a:xfrm>
          <a:prstGeom prst="rect">
            <a:avLst/>
          </a:prstGeom>
          <a:noFill/>
        </p:spPr>
        <p:txBody>
          <a:bodyPr wrap="none" rtlCol="0">
            <a:spAutoFit/>
          </a:bodyPr>
          <a:lstStyle/>
          <a:p>
            <a:r>
              <a:rPr lang="en-US" dirty="0"/>
              <a:t>https://halide-</a:t>
            </a:r>
            <a:r>
              <a:rPr lang="en-US" dirty="0" err="1"/>
              <a:t>lang.org</a:t>
            </a:r>
            <a:r>
              <a:rPr lang="en-US" dirty="0"/>
              <a:t>/tutorials/tutorial_lesson_05_scheduling_1.html</a:t>
            </a:r>
            <a:endParaRPr lang="en-CN" dirty="0"/>
          </a:p>
        </p:txBody>
      </p:sp>
    </p:spTree>
    <p:extLst>
      <p:ext uri="{BB962C8B-B14F-4D97-AF65-F5344CB8AC3E}">
        <p14:creationId xmlns:p14="http://schemas.microsoft.com/office/powerpoint/2010/main" val="154248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5B55-738D-084B-D06B-E5E802EAD0BD}"/>
              </a:ext>
            </a:extLst>
          </p:cNvPr>
          <p:cNvSpPr>
            <a:spLocks noGrp="1"/>
          </p:cNvSpPr>
          <p:nvPr>
            <p:ph type="title"/>
          </p:nvPr>
        </p:nvSpPr>
        <p:spPr/>
        <p:txBody>
          <a:bodyPr/>
          <a:lstStyle/>
          <a:p>
            <a:endParaRPr lang="en-CN"/>
          </a:p>
        </p:txBody>
      </p:sp>
      <p:pic>
        <p:nvPicPr>
          <p:cNvPr id="4" name="Content Placeholder 3">
            <a:extLst>
              <a:ext uri="{FF2B5EF4-FFF2-40B4-BE49-F238E27FC236}">
                <a16:creationId xmlns:a16="http://schemas.microsoft.com/office/drawing/2014/main" id="{563B6608-CA3B-25F4-5980-CA892009E751}"/>
              </a:ext>
            </a:extLst>
          </p:cNvPr>
          <p:cNvPicPr>
            <a:picLocks noGrp="1" noChangeAspect="1"/>
          </p:cNvPicPr>
          <p:nvPr>
            <p:ph idx="1"/>
          </p:nvPr>
        </p:nvPicPr>
        <p:blipFill>
          <a:blip r:embed="rId2"/>
          <a:stretch>
            <a:fillRect/>
          </a:stretch>
        </p:blipFill>
        <p:spPr>
          <a:xfrm>
            <a:off x="1291138" y="2186881"/>
            <a:ext cx="9278095" cy="2917553"/>
          </a:xfrm>
          <a:prstGeom prst="rect">
            <a:avLst/>
          </a:prstGeom>
        </p:spPr>
      </p:pic>
    </p:spTree>
    <p:extLst>
      <p:ext uri="{BB962C8B-B14F-4D97-AF65-F5344CB8AC3E}">
        <p14:creationId xmlns:p14="http://schemas.microsoft.com/office/powerpoint/2010/main" val="2456730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18123</TotalTime>
  <Words>880</Words>
  <Application>Microsoft Macintosh PowerPoint</Application>
  <PresentationFormat>Widescreen</PresentationFormat>
  <Paragraphs>45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Inter</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Stencil 程序案例</vt:lpstr>
      <vt:lpstr> </vt:lpstr>
      <vt:lpstr>PowerPoint Presentation</vt:lpstr>
      <vt:lpstr>PowerPoint Presentation</vt:lpstr>
      <vt:lpstr>PowerPoint Presentation</vt:lpstr>
      <vt:lpstr>Scheduling multi-stage pipelines</vt:lpstr>
      <vt:lpstr>Multi-pass Funcs, update definitions, and reductions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vt:lpstr>
      <vt:lpstr>Representing Algorithms and Schedules</vt:lpstr>
      <vt:lpstr>PowerPoint Presentation</vt:lpstr>
      <vt:lpstr>The Language</vt:lpstr>
      <vt:lpstr>Compiler Implementation</vt:lpstr>
      <vt:lpstr>Applications and Evaluation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73</cp:revision>
  <dcterms:created xsi:type="dcterms:W3CDTF">2024-09-02T07:15:11Z</dcterms:created>
  <dcterms:modified xsi:type="dcterms:W3CDTF">2024-09-18T07:29:35Z</dcterms:modified>
</cp:coreProperties>
</file>