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77" r:id="rId22"/>
    <p:sldId id="278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744"/>
  </p:normalViewPr>
  <p:slideViewPr>
    <p:cSldViewPr snapToGrid="0">
      <p:cViewPr>
        <p:scale>
          <a:sx n="113" d="100"/>
          <a:sy n="113" d="100"/>
        </p:scale>
        <p:origin x="6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CE1F-2F1B-C874-54F0-B230AD29F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1B7DE-4987-346C-DAFB-F4089CEB3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5C74F-ADDC-8FF6-2C94-ACF11926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F432-5C2C-9547-87D1-15201648A2BA}" type="datetimeFigureOut">
              <a:rPr lang="en-CN" smtClean="0"/>
              <a:t>2024/10/9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78087-55CE-73AC-40A3-034ADC3D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FA028-23B9-2E8F-9516-2126A5C7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4A58-1E74-9843-9148-D0EB41B05D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278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3CED-4591-369B-E6AC-30A43C80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92229-49F2-E8DD-722B-C370B561E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8B09-11B0-5A9F-978B-E40AB5E1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F432-5C2C-9547-87D1-15201648A2BA}" type="datetimeFigureOut">
              <a:rPr lang="en-CN" smtClean="0"/>
              <a:t>2024/10/9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4D86-B4B6-5587-48B1-73E29069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AD3C1-CDFB-5B3A-AB3E-E68BD9A8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4A58-1E74-9843-9148-D0EB41B05D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753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BF4DF-8FE1-CFF7-2539-3AC382E06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08075-44D1-53B6-EF00-FE6348344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F7BF2-2D53-458A-83A2-26CD110D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F432-5C2C-9547-87D1-15201648A2BA}" type="datetimeFigureOut">
              <a:rPr lang="en-CN" smtClean="0"/>
              <a:t>2024/10/9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A1979-6BB1-B3D5-A26F-351AA2CE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AA0B7-1669-80AA-9269-9289C21B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4A58-1E74-9843-9148-D0EB41B05D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199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97D3-0988-971B-C7EA-5D7B90BF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B2612-6AD1-567C-655F-89F7A2B21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F8260-9DC0-2AC1-8C1C-5D77C00E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F432-5C2C-9547-87D1-15201648A2BA}" type="datetimeFigureOut">
              <a:rPr lang="en-CN" smtClean="0"/>
              <a:t>2024/10/9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0B848-5E48-850D-9954-E23F44CD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08BFA-0683-88A7-E95C-0CB9DD4A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4A58-1E74-9843-9148-D0EB41B05D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760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5EA7-18CD-DF20-4284-27D1D50F8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8D954-7B72-BAA8-FCDF-56B84D847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5AEAD-D2BA-2585-BFDC-A4F45B87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F432-5C2C-9547-87D1-15201648A2BA}" type="datetimeFigureOut">
              <a:rPr lang="en-CN" smtClean="0"/>
              <a:t>2024/10/9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4D305-B6F3-A1D4-AD71-E9865CC3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BAABD-79E1-A983-ECC7-E20CB44C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4A58-1E74-9843-9148-D0EB41B05D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7633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B84D-580B-A48F-BA0C-B857077B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6B897-6311-8AEF-44A1-4E8FFAE58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6F1A5-861B-2CD4-E13D-23336C2CE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0B6F7-244F-D274-5A9C-8D220FC0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F432-5C2C-9547-87D1-15201648A2BA}" type="datetimeFigureOut">
              <a:rPr lang="en-CN" smtClean="0"/>
              <a:t>2024/10/9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0FF21-3804-B810-196F-BEBF6E3D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3FCED-0F6C-7C52-ABCF-7E457957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4A58-1E74-9843-9148-D0EB41B05D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288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16D7-FA97-97BC-DB8A-4B4C7B71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B5826-C10A-2FF3-9914-C3F17573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8397F-5EE0-C92B-A5E1-880EC14CF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DD6D2-D397-A500-84C1-D971DA2A1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E0080-BF7B-EE92-5853-4ABFAA1AC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7DA95-7CF3-A005-8884-1C5E41AE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F432-5C2C-9547-87D1-15201648A2BA}" type="datetimeFigureOut">
              <a:rPr lang="en-CN" smtClean="0"/>
              <a:t>2024/10/9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39C0B-8F8E-2B76-5751-88C39F0A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6190B6-039C-EF31-FAC7-78A67FD8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4A58-1E74-9843-9148-D0EB41B05D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9615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856D-70EF-7206-5DFF-EEA86E5F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67C587-FF3B-B984-16DE-8FF49CB2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F432-5C2C-9547-87D1-15201648A2BA}" type="datetimeFigureOut">
              <a:rPr lang="en-CN" smtClean="0"/>
              <a:t>2024/10/9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25BD9-6E79-2AB4-537B-DABB2F3C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A14DC-DE2D-5C9A-E902-34E82534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4A58-1E74-9843-9148-D0EB41B05D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7079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6E3A3B-53B6-2159-097D-0398C4BB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F432-5C2C-9547-87D1-15201648A2BA}" type="datetimeFigureOut">
              <a:rPr lang="en-CN" smtClean="0"/>
              <a:t>2024/10/9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1A766-B005-2F02-683F-04C80967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80977-FD3E-2AA2-133A-4C82AC6C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4A58-1E74-9843-9148-D0EB41B05D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331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1648-BB69-63EE-B038-1372D8E67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1D2C0-D09A-AC74-0A38-96ACB0D8D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0DE2F-862F-DF23-068C-B5929BCBC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2D7D3-F5D0-6AF2-2F5F-8E40A39D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F432-5C2C-9547-87D1-15201648A2BA}" type="datetimeFigureOut">
              <a:rPr lang="en-CN" smtClean="0"/>
              <a:t>2024/10/9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684FC-7A56-AE1C-77E2-4CFF3F42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A5769-CA34-3536-7F40-CE4F6331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4A58-1E74-9843-9148-D0EB41B05D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830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04C6-AD62-D321-C31C-6DDCBE76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73C8E-2DAF-E3A3-3E54-449AE76DF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66E35-A9E3-90DE-17E8-FDF5842CA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8ACA4-9D3E-B3C4-7ABF-ACCDAE86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F432-5C2C-9547-87D1-15201648A2BA}" type="datetimeFigureOut">
              <a:rPr lang="en-CN" smtClean="0"/>
              <a:t>2024/10/9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6796E-5E69-E59F-58B4-1F5A3319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8073F-719F-B6BB-F6C1-54E50517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4A58-1E74-9843-9148-D0EB41B05D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2022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F3B97-D2F1-2E39-89E8-F4F1E067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2789C-076C-E258-9E1E-72186C44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AD5D1-8AB7-9AC3-84B3-14F3C5B4C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8F432-5C2C-9547-87D1-15201648A2BA}" type="datetimeFigureOut">
              <a:rPr lang="en-CN" smtClean="0"/>
              <a:t>2024/10/9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B969C-C6A3-A543-C318-29C6453E0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C5749-26FF-5B40-DC42-6A7D176B4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64A58-1E74-9843-9148-D0EB41B05D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5016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323BFA-8ACF-4923-432B-318965839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88" y="1459503"/>
            <a:ext cx="11305624" cy="341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3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90A8-875D-FA9A-CEA0-EDEBCCB1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D13AE9-828A-92A9-04D9-59C454F9D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185" y="16597"/>
            <a:ext cx="7366081" cy="684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0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BC79-B943-DBBE-0B4E-D5A9CDEF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Cross-level</a:t>
            </a:r>
            <a:r>
              <a:rPr lang="zh-CN" altLang="en-US" dirty="0"/>
              <a:t> </a:t>
            </a:r>
            <a:r>
              <a:rPr lang="en-US" altLang="zh-CN" dirty="0"/>
              <a:t>abstractions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C2B6F-46F4-3E83-7191-E049A7A5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能够同时表示和优化计算图</a:t>
            </a:r>
            <a:r>
              <a:rPr lang="zh-CN" altLang="en-US" dirty="0"/>
              <a:t>、</a:t>
            </a:r>
            <a:r>
              <a:rPr lang="en-US" altLang="zh-CN" dirty="0"/>
              <a:t>tensor</a:t>
            </a:r>
            <a:r>
              <a:rPr lang="zh-CN" altLang="en-US" dirty="0"/>
              <a:t>程序和库。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0603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7DCE-71D5-BDB8-94F8-186A996E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9212-C6ED-4AFA-BC59-483874AA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5D881-7AF9-82F9-CEBC-51C668F98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289" y="18210"/>
            <a:ext cx="7772400" cy="682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93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6913-D323-1C07-6002-82E0954F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FC8D17-C487-833D-2FC3-C5E7CD4B1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498" y="1422444"/>
            <a:ext cx="10967004" cy="401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74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B7A3-EAE7-E9DC-FD31-7316E12D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FBB51-BA64-D685-EBEC-44C2CCEF8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D7DC8-49E7-BBB1-5C5D-3D556AE4B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21696"/>
            <a:ext cx="7935508" cy="650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84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83B4-A7B9-5331-BD3E-31E18C76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cross-level abstractions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F8A63-C05A-C28D-328A-17F3A2321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lowering</a:t>
            </a:r>
          </a:p>
          <a:p>
            <a:r>
              <a:rPr lang="en-US" dirty="0"/>
              <a:t>Analysis feedback</a:t>
            </a:r>
            <a:r>
              <a:rPr lang="zh-CN" altLang="en-US" dirty="0"/>
              <a:t>：分析</a:t>
            </a:r>
            <a:r>
              <a:rPr lang="en-US" altLang="zh-CN" dirty="0"/>
              <a:t>lowering</a:t>
            </a:r>
            <a:r>
              <a:rPr lang="zh-CN" altLang="en-US" dirty="0"/>
              <a:t>下去的代码，分析反馈回去</a:t>
            </a:r>
            <a:r>
              <a:rPr lang="en-US" altLang="zh-CN" dirty="0"/>
              <a:t>op</a:t>
            </a:r>
            <a:r>
              <a:rPr lang="zh-CN" altLang="en-US" dirty="0"/>
              <a:t>的属性。</a:t>
            </a:r>
            <a:endParaRPr lang="en-US" dirty="0"/>
          </a:p>
          <a:p>
            <a:r>
              <a:rPr lang="en-US" dirty="0"/>
              <a:t>Cross-level transforms</a:t>
            </a:r>
            <a:r>
              <a:rPr lang="zh-CN" altLang="en-US" dirty="0"/>
              <a:t>：先</a:t>
            </a:r>
            <a:r>
              <a:rPr lang="en-US" altLang="zh-CN" dirty="0"/>
              <a:t>lowering</a:t>
            </a:r>
            <a:r>
              <a:rPr lang="zh-CN" altLang="en-US" dirty="0"/>
              <a:t>，再</a:t>
            </a:r>
            <a:r>
              <a:rPr lang="en-US" altLang="zh-CN" dirty="0"/>
              <a:t>lifting</a:t>
            </a:r>
            <a:r>
              <a:rPr lang="zh-CN" altLang="en-US" dirty="0"/>
              <a:t>，可以在全局统一管理内存分配和布局转换等。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67186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87F0-6B02-A8AB-B67D-689A5E18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Composable Optimizations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5B56-8D9F-1BD5-6D94-9C7330327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Cross-level dynamic shape–aware operator fusion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dirty="0"/>
              <a:t>Dynamic shape–aware memory planning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dirty="0"/>
              <a:t>Tensor operator optimizations via partial lowering</a:t>
            </a:r>
            <a:r>
              <a:rPr lang="en-US" altLang="zh-CN" dirty="0"/>
              <a:t>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82571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497D-5F41-4C81-38DD-1A1494AC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22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Cross-level dynamic shape–aware operator fusion</a:t>
            </a:r>
            <a:r>
              <a:rPr lang="en-US" altLang="zh-CN" dirty="0"/>
              <a:t>.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FCB8EC-FE9C-30D5-36F1-66180D4B9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227" y="1481792"/>
            <a:ext cx="10410617" cy="53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57A0-6C0F-08A1-0E30-F71D42B8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shape–aware memory planning.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612E0E-6E50-A563-3049-849F24DB5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15" y="1690688"/>
            <a:ext cx="7051029" cy="509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21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6509-0AE2-CB42-021A-8D2C7929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7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Tensor operator optimizations via partial lowering.</a:t>
            </a:r>
            <a:endParaRPr lang="en-CN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588CE6-49C9-347A-8145-F4E954DD5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8090" y="1272547"/>
            <a:ext cx="6176310" cy="558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2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45D9-BBA5-0ABD-8B7F-C4320E52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763CC-FE61-83F5-9DE8-F90C2962B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需求</a:t>
            </a:r>
            <a:r>
              <a:rPr lang="zh-CN" altLang="en-US" dirty="0"/>
              <a:t>：</a:t>
            </a:r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shape</a:t>
            </a:r>
            <a:r>
              <a:rPr lang="zh-CN" altLang="en-US" dirty="0"/>
              <a:t> </a:t>
            </a:r>
            <a:r>
              <a:rPr lang="en-US" altLang="zh-CN" dirty="0"/>
              <a:t>computations</a:t>
            </a:r>
            <a:r>
              <a:rPr lang="zh-CN" altLang="en-US" dirty="0"/>
              <a:t>非常重要。</a:t>
            </a:r>
            <a:endParaRPr lang="en-CN" dirty="0"/>
          </a:p>
          <a:p>
            <a:r>
              <a:rPr lang="zh-CN" altLang="en-US" dirty="0"/>
              <a:t>为了优化端到端的</a:t>
            </a:r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workloads</a:t>
            </a:r>
            <a:r>
              <a:rPr lang="zh-CN" altLang="en-US" dirty="0"/>
              <a:t> 提出</a:t>
            </a:r>
            <a:r>
              <a:rPr lang="en-US" altLang="zh-CN" dirty="0"/>
              <a:t>Relax(Relay</a:t>
            </a:r>
            <a:r>
              <a:rPr lang="zh-CN" altLang="en-US" dirty="0"/>
              <a:t> </a:t>
            </a:r>
            <a:r>
              <a:rPr lang="en-US" altLang="zh-CN" dirty="0"/>
              <a:t>Next)</a:t>
            </a:r>
            <a:r>
              <a:rPr lang="zh-CN" altLang="en-US" dirty="0"/>
              <a:t> 这个新的</a:t>
            </a:r>
            <a:r>
              <a:rPr lang="en-US" altLang="zh-CN" dirty="0"/>
              <a:t>IR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这个新的</a:t>
            </a:r>
            <a:r>
              <a:rPr lang="en-US" altLang="zh-CN" dirty="0"/>
              <a:t>IR</a:t>
            </a:r>
            <a:r>
              <a:rPr lang="zh-CN" altLang="en-US" dirty="0"/>
              <a:t>抽象出了什么呢？</a:t>
            </a:r>
            <a:endParaRPr lang="en-US" altLang="zh-CN" dirty="0"/>
          </a:p>
          <a:p>
            <a:pPr lvl="1"/>
            <a:r>
              <a:rPr lang="en-US" altLang="zh-CN" dirty="0"/>
              <a:t>Relax introduces </a:t>
            </a:r>
            <a:r>
              <a:rPr lang="en-US" altLang="zh-CN" i="1" dirty="0">
                <a:highlight>
                  <a:srgbClr val="FFFF00"/>
                </a:highlight>
              </a:rPr>
              <a:t>first-class symbolic </a:t>
            </a:r>
            <a:r>
              <a:rPr lang="en-US" altLang="zh-CN" i="1" dirty="0"/>
              <a:t>shape annotations </a:t>
            </a:r>
            <a:r>
              <a:rPr lang="en-US" altLang="zh-CN" dirty="0"/>
              <a:t>to track dynamic shape computations globally across the program.</a:t>
            </a:r>
          </a:p>
          <a:p>
            <a:pPr lvl="1"/>
            <a:r>
              <a:rPr lang="en-US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dirty="0"/>
              <a:t>introduces </a:t>
            </a:r>
            <a:r>
              <a:rPr lang="en-US" i="1" dirty="0">
                <a:highlight>
                  <a:srgbClr val="FFFF00"/>
                </a:highlight>
              </a:rPr>
              <a:t>a cross-level abstraction </a:t>
            </a:r>
            <a:r>
              <a:rPr lang="en-US" dirty="0"/>
              <a:t>that encapsulates computational graphs, loop-level tensor programs, and library calls in a single representation to enable cross-level optimizations.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45502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4472-AC45-BE94-2DE8-7D0D449B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2E0A-F185-09A8-74C7-97D062F99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Relax bring optimized performance on emerging large language model inference</a:t>
            </a:r>
            <a:r>
              <a:rPr lang="en-US" altLang="zh-CN" dirty="0"/>
              <a:t>?</a:t>
            </a:r>
          </a:p>
          <a:p>
            <a:r>
              <a:rPr lang="en-US" dirty="0"/>
              <a:t>Can Relax support a broad set of resource-constrained environments</a:t>
            </a:r>
            <a:r>
              <a:rPr lang="en-US" altLang="zh-CN" dirty="0"/>
              <a:t>?</a:t>
            </a:r>
          </a:p>
          <a:p>
            <a:r>
              <a:rPr lang="en-US" dirty="0"/>
              <a:t>What is the impact of operator fusion and partial library lowering</a:t>
            </a:r>
            <a:r>
              <a:rPr lang="en-US" altLang="zh-CN" dirty="0"/>
              <a:t>?</a:t>
            </a:r>
          </a:p>
          <a:p>
            <a:r>
              <a:rPr lang="en-US" dirty="0"/>
              <a:t>How well does Relax support static shapes</a:t>
            </a:r>
            <a:r>
              <a:rPr lang="en-US" altLang="zh-CN" dirty="0"/>
              <a:t>?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5022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EB9A-0308-1DA9-2F24-48C3B110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 Inference Evaluation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8DCB-783A-B608-7BFE-94522D327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evaluate our solutions on Llama2-7B, Llama2-13B and CodeLlama-34B on NVIDIA RTX 4090, AMD 7900 XTX and Apple M2 Ultra.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4230F-48D8-3F46-732A-CB1C59F06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97" y="2961749"/>
            <a:ext cx="10290206" cy="321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6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D99B-4B18-BFEF-F74F-3A43FDF6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on a Broader Set of Devices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84A192-914D-2C29-2E9F-F58A12A2D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217" y="1998222"/>
            <a:ext cx="92329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08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57F9-860C-D742-B901-3E517B3C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Partial Library Lowering and Fusion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6C7CB6-5C48-577F-3A86-43C8360B8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238" y="1859492"/>
            <a:ext cx="66745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32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04E2-0BED-B1C7-9EFF-5BD4CE5C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 Shaped Model Evaluation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E293A8-4049-F935-804E-BD38579C3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6747" y="1825625"/>
            <a:ext cx="58585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89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18AA-35A3-47D1-90D1-06C7BF4F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5B17-DF74-FD4D-ED33-56F7B513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en-US" dirty="0"/>
              <a:t>irst-class symbolic shapes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Cross-level abstractions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Composable optimizations of dynamic shape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5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02E0-0B2F-96F7-657F-D44651BF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3A5D9-12D9-AD73-10A2-56A9F39DC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大语言模型存在大量dynamic</a:t>
            </a:r>
            <a:r>
              <a:rPr lang="zh-CN" altLang="en-US" dirty="0"/>
              <a:t> </a:t>
            </a:r>
            <a:r>
              <a:rPr lang="en-US" altLang="zh-CN" dirty="0"/>
              <a:t>shapes:</a:t>
            </a:r>
            <a:r>
              <a:rPr lang="zh-CN" altLang="en-US" dirty="0"/>
              <a:t> </a:t>
            </a:r>
            <a:r>
              <a:rPr lang="en-US" dirty="0"/>
              <a:t>variable-sized input messages, KV-cache context length, vocabulary sizes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产生问题：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CN" dirty="0"/>
              <a:t>动态shape让很多优化很难进行</a:t>
            </a:r>
            <a:r>
              <a:rPr lang="zh-CN" altLang="en-US" dirty="0"/>
              <a:t>，例如：</a:t>
            </a:r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planning.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 由于传统的编译器下降程序的过程都是</a:t>
            </a:r>
            <a:r>
              <a:rPr lang="en-US" altLang="zh-CN" dirty="0"/>
              <a:t>single-shot</a:t>
            </a:r>
            <a:r>
              <a:rPr lang="zh-CN" altLang="en-US" dirty="0"/>
              <a:t> </a:t>
            </a:r>
            <a:r>
              <a:rPr lang="en-US" altLang="zh-CN" dirty="0"/>
              <a:t>lowering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，很多信息（</a:t>
            </a:r>
            <a:r>
              <a:rPr lang="en-US" altLang="zh-CN" dirty="0"/>
              <a:t>shape</a:t>
            </a:r>
            <a:r>
              <a:rPr lang="zh-CN" altLang="en-US" dirty="0"/>
              <a:t>信息等）在下降的过程中丢失了，导致很难去进行跨边界的优化。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0358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480685-177F-1D98-A134-B2619CF57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3066" y="329952"/>
            <a:ext cx="3757294" cy="619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0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6E0B43-0715-1CD9-B94C-E3737C883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966" y="309788"/>
            <a:ext cx="9637856" cy="6238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6553E3-7752-E76A-E573-F7EF262A3332}"/>
              </a:ext>
            </a:extLst>
          </p:cNvPr>
          <p:cNvSpPr txBox="1"/>
          <p:nvPr/>
        </p:nvSpPr>
        <p:spPr>
          <a:xfrm>
            <a:off x="9313333" y="5136444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MLIR</a:t>
            </a:r>
            <a:r>
              <a:rPr lang="en-US" altLang="zh-CN" sz="2800" dirty="0"/>
              <a:t>?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279170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38A6-1C37-B204-9245-543D7AA2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BB709-6D79-BC22-3B0D-799C59447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CN" dirty="0"/>
              <a:t>irst</a:t>
            </a:r>
            <a:r>
              <a:rPr lang="en-US" altLang="zh-CN" dirty="0"/>
              <a:t>-class</a:t>
            </a:r>
            <a:r>
              <a:rPr lang="zh-CN" altLang="en-US" dirty="0"/>
              <a:t> </a:t>
            </a:r>
            <a:r>
              <a:rPr lang="en-US" altLang="zh-CN" dirty="0"/>
              <a:t>symbolic</a:t>
            </a:r>
            <a:r>
              <a:rPr lang="zh-CN" altLang="en-US" dirty="0"/>
              <a:t> </a:t>
            </a:r>
            <a:r>
              <a:rPr lang="en-US" altLang="zh-CN" dirty="0"/>
              <a:t>shapes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让</a:t>
            </a:r>
            <a:r>
              <a:rPr lang="en-US" altLang="zh-CN" dirty="0"/>
              <a:t>shape</a:t>
            </a:r>
            <a:r>
              <a:rPr lang="zh-CN" altLang="en-US" dirty="0"/>
              <a:t>信息贯穿整个程序</a:t>
            </a:r>
            <a:endParaRPr lang="en-US" altLang="zh-CN" dirty="0"/>
          </a:p>
          <a:p>
            <a:r>
              <a:rPr lang="en-US" altLang="zh-CN" dirty="0"/>
              <a:t>Cross-level</a:t>
            </a:r>
            <a:r>
              <a:rPr lang="zh-CN" altLang="en-US" dirty="0"/>
              <a:t> </a:t>
            </a:r>
            <a:r>
              <a:rPr lang="en-US" altLang="zh-CN" dirty="0"/>
              <a:t>abstractions</a:t>
            </a:r>
          </a:p>
          <a:p>
            <a:r>
              <a:rPr lang="en-US" dirty="0"/>
              <a:t>dynamic shape</a:t>
            </a:r>
            <a:r>
              <a:rPr lang="en-US" altLang="zh-CN" dirty="0"/>
              <a:t>-</a:t>
            </a:r>
            <a:r>
              <a:rPr lang="en-US" dirty="0"/>
              <a:t>aware optimizations across levels.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0784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B45D-DF9E-2C2A-F437-AE05C89F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CN" dirty="0"/>
              <a:t>irst</a:t>
            </a:r>
            <a:r>
              <a:rPr lang="en-US" altLang="zh-CN" dirty="0"/>
              <a:t>-class</a:t>
            </a:r>
            <a:r>
              <a:rPr lang="zh-CN" altLang="en-US" dirty="0"/>
              <a:t> </a:t>
            </a:r>
            <a:r>
              <a:rPr lang="en-US" altLang="zh-CN" dirty="0"/>
              <a:t>symbolic</a:t>
            </a:r>
            <a:r>
              <a:rPr lang="zh-CN" altLang="en-US" dirty="0"/>
              <a:t> </a:t>
            </a:r>
            <a:r>
              <a:rPr lang="en-US" altLang="zh-CN" dirty="0"/>
              <a:t>shapes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6BDF09-65F9-6723-C9EE-150D31B40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7734"/>
            <a:ext cx="9468556" cy="534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1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13D0BA-5BC3-8730-0A25-22D003941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913" y="430364"/>
            <a:ext cx="8278619" cy="629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81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8E88-D808-F766-2D1A-24CD210F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Annotation Deduction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B8F16B-7CF1-7201-584D-B6FC2F3E8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752" y="1460830"/>
            <a:ext cx="7394959" cy="53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3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17158</TotalTime>
  <Words>389</Words>
  <Application>Microsoft Macintosh PowerPoint</Application>
  <PresentationFormat>Widescreen</PresentationFormat>
  <Paragraphs>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Abstract</vt:lpstr>
      <vt:lpstr>Challenges</vt:lpstr>
      <vt:lpstr>PowerPoint Presentation</vt:lpstr>
      <vt:lpstr>PowerPoint Presentation</vt:lpstr>
      <vt:lpstr>Solution</vt:lpstr>
      <vt:lpstr>First-class symbolic shapes</vt:lpstr>
      <vt:lpstr>PowerPoint Presentation</vt:lpstr>
      <vt:lpstr>Shape Annotation Deduction</vt:lpstr>
      <vt:lpstr>PowerPoint Presentation</vt:lpstr>
      <vt:lpstr>Cross-level abstractions</vt:lpstr>
      <vt:lpstr>PowerPoint Presentation</vt:lpstr>
      <vt:lpstr>PowerPoint Presentation</vt:lpstr>
      <vt:lpstr>PowerPoint Presentation</vt:lpstr>
      <vt:lpstr>Benefits of cross-level abstractions</vt:lpstr>
      <vt:lpstr>Composable Optimizations</vt:lpstr>
      <vt:lpstr>Cross-level dynamic shape–aware operator fusion.</vt:lpstr>
      <vt:lpstr>Dynamic shape–aware memory planning.</vt:lpstr>
      <vt:lpstr>Tensor operator optimizations via partial lowering.</vt:lpstr>
      <vt:lpstr>Evaluation</vt:lpstr>
      <vt:lpstr>Large Language Model Inference Evaluation</vt:lpstr>
      <vt:lpstr>Evaluation on a Broader Set of Devices</vt:lpstr>
      <vt:lpstr>Impact of Partial Library Lowering and Fusion</vt:lpstr>
      <vt:lpstr>Statically Shaped Model Evaluation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67</cp:revision>
  <dcterms:created xsi:type="dcterms:W3CDTF">2024-10-09T10:28:35Z</dcterms:created>
  <dcterms:modified xsi:type="dcterms:W3CDTF">2024-10-21T08:26:37Z</dcterms:modified>
</cp:coreProperties>
</file>