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63" r:id="rId4"/>
    <p:sldId id="271" r:id="rId5"/>
    <p:sldId id="270" r:id="rId6"/>
    <p:sldId id="265" r:id="rId7"/>
    <p:sldId id="269" r:id="rId8"/>
    <p:sldId id="268" r:id="rId9"/>
    <p:sldId id="264" r:id="rId10"/>
    <p:sldId id="257" r:id="rId11"/>
    <p:sldId id="258" r:id="rId12"/>
    <p:sldId id="259" r:id="rId13"/>
    <p:sldId id="261" r:id="rId14"/>
    <p:sldId id="262" r:id="rId15"/>
    <p:sldId id="273" r:id="rId16"/>
    <p:sldId id="275" r:id="rId17"/>
    <p:sldId id="274" r:id="rId18"/>
    <p:sldId id="276" r:id="rId19"/>
    <p:sldId id="278" r:id="rId20"/>
    <p:sldId id="280" r:id="rId21"/>
    <p:sldId id="279" r:id="rId22"/>
    <p:sldId id="281" r:id="rId23"/>
    <p:sldId id="277" r:id="rId24"/>
    <p:sldId id="267" r:id="rId25"/>
    <p:sldId id="266" r:id="rId26"/>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744"/>
  </p:normalViewPr>
  <p:slideViewPr>
    <p:cSldViewPr snapToGrid="0">
      <p:cViewPr varScale="1">
        <p:scale>
          <a:sx n="116" d="100"/>
          <a:sy n="116"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4DBA-77AB-EECD-A0FC-146D70F0A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7E26B77E-DA05-3CEB-3347-F93EAFDBD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4C03D066-D190-8DD9-910A-BCE56E33BB52}"/>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5" name="Footer Placeholder 4">
            <a:extLst>
              <a:ext uri="{FF2B5EF4-FFF2-40B4-BE49-F238E27FC236}">
                <a16:creationId xmlns:a16="http://schemas.microsoft.com/office/drawing/2014/main" id="{76EDDFD2-3703-EAD7-85AB-6CB0E57C349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28E22538-C05F-6A04-0CF2-4AD77825AC06}"/>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322536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B758-0001-D033-2D78-3E39EE43BE1C}"/>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E8BA4050-3071-B554-F505-F8C159FD51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C49148C-FF92-F5FF-6D39-0B2556F85A87}"/>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5" name="Footer Placeholder 4">
            <a:extLst>
              <a:ext uri="{FF2B5EF4-FFF2-40B4-BE49-F238E27FC236}">
                <a16:creationId xmlns:a16="http://schemas.microsoft.com/office/drawing/2014/main" id="{2E0163C9-8DEE-E220-B6F1-B754184641E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6D60879-0AF5-B7D2-8CD4-7076EEC0EF15}"/>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39987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0C1D1-CC3E-4D2C-2511-2495EBCE73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C22201A-7FBD-95DA-7BB2-32EA8499DF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B8A8FA2-117F-BE44-C806-972453328815}"/>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5" name="Footer Placeholder 4">
            <a:extLst>
              <a:ext uri="{FF2B5EF4-FFF2-40B4-BE49-F238E27FC236}">
                <a16:creationId xmlns:a16="http://schemas.microsoft.com/office/drawing/2014/main" id="{8E33A25E-3A13-B426-4D7A-64CEA852631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009CBC1-2C73-4CC5-2396-AE81CFD5EEC9}"/>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154145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D724-3179-87C1-E4EB-A4DC43E6552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7584344-DA5D-9C00-D3EC-ADBDA12F7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930B492-2A1C-A0FF-9447-DB3DF71FF8CC}"/>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5" name="Footer Placeholder 4">
            <a:extLst>
              <a:ext uri="{FF2B5EF4-FFF2-40B4-BE49-F238E27FC236}">
                <a16:creationId xmlns:a16="http://schemas.microsoft.com/office/drawing/2014/main" id="{5CDCCDD8-FFCB-0E04-CABB-F2A13D391E8E}"/>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665C331-9085-78EE-4415-F4695896FDC9}"/>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103743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82AC-1A0B-C1EB-E121-D51D97664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E359BDEF-BA01-7A41-7765-0960C8E3D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0351B-B2EF-D051-DC46-14539E797B68}"/>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5" name="Footer Placeholder 4">
            <a:extLst>
              <a:ext uri="{FF2B5EF4-FFF2-40B4-BE49-F238E27FC236}">
                <a16:creationId xmlns:a16="http://schemas.microsoft.com/office/drawing/2014/main" id="{C8F804A8-91CF-9E6D-C3D8-26A9717475C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F98435EF-E683-2D61-0075-4046D088F169}"/>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412967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5EA8-5A7B-503C-650A-1E9F6A126B1C}"/>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BA341C1A-4950-9CF5-5407-A1BC60132B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418552C-07ED-31FF-7A34-FF3111B41D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D5BBB4ED-213D-0998-7F4A-715CE8F4EE54}"/>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6" name="Footer Placeholder 5">
            <a:extLst>
              <a:ext uri="{FF2B5EF4-FFF2-40B4-BE49-F238E27FC236}">
                <a16:creationId xmlns:a16="http://schemas.microsoft.com/office/drawing/2014/main" id="{FF55051C-FF91-0922-DFA0-1368080FEFB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A716A575-97B5-43B4-5161-646F3DC00B87}"/>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364291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89430-08B1-A3EE-CAA7-45C62255A134}"/>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9DF4305-7AA5-2D91-84BB-7E7E387F0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DA8A5-4018-642D-DE68-6F3C3906A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BE09EBE3-5E52-19E9-59DE-1E2B51BBD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45F7D-0D62-5A5D-491A-EED8A9B7A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C9F77DAF-24C7-1AF6-0326-EA22E2CA2090}"/>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8" name="Footer Placeholder 7">
            <a:extLst>
              <a:ext uri="{FF2B5EF4-FFF2-40B4-BE49-F238E27FC236}">
                <a16:creationId xmlns:a16="http://schemas.microsoft.com/office/drawing/2014/main" id="{F9741F6F-3819-8F8F-2F9E-9822DB6CFEDC}"/>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216E19E0-4BDF-DF84-32D3-D182450B3337}"/>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294562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4615-A030-064B-636F-689FC81FB558}"/>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99671876-6C0E-237D-F8C9-E712DBC620DD}"/>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4" name="Footer Placeholder 3">
            <a:extLst>
              <a:ext uri="{FF2B5EF4-FFF2-40B4-BE49-F238E27FC236}">
                <a16:creationId xmlns:a16="http://schemas.microsoft.com/office/drawing/2014/main" id="{4C561C5D-1C69-F3A7-34DB-7863B83239C1}"/>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F1E03CBB-F463-83E4-A739-E72316BC74AC}"/>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92010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2AD49-070F-72AA-F5E1-5E45A6DB2D34}"/>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3" name="Footer Placeholder 2">
            <a:extLst>
              <a:ext uri="{FF2B5EF4-FFF2-40B4-BE49-F238E27FC236}">
                <a16:creationId xmlns:a16="http://schemas.microsoft.com/office/drawing/2014/main" id="{49634B9E-0572-C8E3-BF5F-A53B8F9D90FC}"/>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0DF32F39-0073-3C47-53EC-AE2639157B53}"/>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157649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08B5-7498-A065-D433-F3B323D72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CFC447E1-1AE4-03B0-4ED5-B7C8BCD1D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1F4A5913-B97D-3D47-3274-F860E789C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05BAA-912F-FE61-E276-9A36E4A9C558}"/>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6" name="Footer Placeholder 5">
            <a:extLst>
              <a:ext uri="{FF2B5EF4-FFF2-40B4-BE49-F238E27FC236}">
                <a16:creationId xmlns:a16="http://schemas.microsoft.com/office/drawing/2014/main" id="{68BCBAA2-03C6-4E32-823E-58B8C97E4E26}"/>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060B285-E640-B931-875F-3B9D1A43E3C2}"/>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63621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2DAC-0205-BDB5-882D-78EC6FE6D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4DF61EAB-1BF7-624C-3FCA-22F09F908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BBA7DD04-5E7E-77A7-2A55-1DB5359F3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F8308-9D8D-8B5F-954D-6D2940DC2082}"/>
              </a:ext>
            </a:extLst>
          </p:cNvPr>
          <p:cNvSpPr>
            <a:spLocks noGrp="1"/>
          </p:cNvSpPr>
          <p:nvPr>
            <p:ph type="dt" sz="half" idx="10"/>
          </p:nvPr>
        </p:nvSpPr>
        <p:spPr/>
        <p:txBody>
          <a:bodyPr/>
          <a:lstStyle/>
          <a:p>
            <a:fld id="{73A01694-193A-8245-9EED-BAD6CF949A86}" type="datetimeFigureOut">
              <a:rPr lang="en-CN" smtClean="0"/>
              <a:t>2024/10/22</a:t>
            </a:fld>
            <a:endParaRPr lang="en-CN"/>
          </a:p>
        </p:txBody>
      </p:sp>
      <p:sp>
        <p:nvSpPr>
          <p:cNvPr id="6" name="Footer Placeholder 5">
            <a:extLst>
              <a:ext uri="{FF2B5EF4-FFF2-40B4-BE49-F238E27FC236}">
                <a16:creationId xmlns:a16="http://schemas.microsoft.com/office/drawing/2014/main" id="{7E75BEDA-7A05-BCBA-CF5F-2DBB9868738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1A95152-3098-CBCC-34E4-E9F360546A03}"/>
              </a:ext>
            </a:extLst>
          </p:cNvPr>
          <p:cNvSpPr>
            <a:spLocks noGrp="1"/>
          </p:cNvSpPr>
          <p:nvPr>
            <p:ph type="sldNum" sz="quarter" idx="12"/>
          </p:nvPr>
        </p:nvSpPr>
        <p:spPr/>
        <p:txBody>
          <a:bodyPr/>
          <a:lstStyle/>
          <a:p>
            <a:fld id="{5C6D19DA-3606-9C41-9C79-09926BFF5543}" type="slidenum">
              <a:rPr lang="en-CN" smtClean="0"/>
              <a:t>‹#›</a:t>
            </a:fld>
            <a:endParaRPr lang="en-CN"/>
          </a:p>
        </p:txBody>
      </p:sp>
    </p:spTree>
    <p:extLst>
      <p:ext uri="{BB962C8B-B14F-4D97-AF65-F5344CB8AC3E}">
        <p14:creationId xmlns:p14="http://schemas.microsoft.com/office/powerpoint/2010/main" val="31307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5AE2A-5928-0492-FEFB-5EFAE6D6B1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C7115ECC-42F2-7573-0DC7-2E27F77E0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1872D743-5CFA-1BFB-C9F1-402FA19DE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01694-193A-8245-9EED-BAD6CF949A86}" type="datetimeFigureOut">
              <a:rPr lang="en-CN" smtClean="0"/>
              <a:t>2024/10/22</a:t>
            </a:fld>
            <a:endParaRPr lang="en-CN"/>
          </a:p>
        </p:txBody>
      </p:sp>
      <p:sp>
        <p:nvSpPr>
          <p:cNvPr id="5" name="Footer Placeholder 4">
            <a:extLst>
              <a:ext uri="{FF2B5EF4-FFF2-40B4-BE49-F238E27FC236}">
                <a16:creationId xmlns:a16="http://schemas.microsoft.com/office/drawing/2014/main" id="{3A8C2D83-9513-959C-6CC1-522B1462A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A6693530-C7AA-6875-F3CE-1F16D2EAE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D19DA-3606-9C41-9C79-09926BFF5543}" type="slidenum">
              <a:rPr lang="en-CN" smtClean="0"/>
              <a:t>‹#›</a:t>
            </a:fld>
            <a:endParaRPr lang="en-CN"/>
          </a:p>
        </p:txBody>
      </p:sp>
    </p:spTree>
    <p:extLst>
      <p:ext uri="{BB962C8B-B14F-4D97-AF65-F5344CB8AC3E}">
        <p14:creationId xmlns:p14="http://schemas.microsoft.com/office/powerpoint/2010/main" val="885097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3763A-6001-02BC-122C-FB5EFA0F3ACC}"/>
              </a:ext>
            </a:extLst>
          </p:cNvPr>
          <p:cNvPicPr>
            <a:picLocks noChangeAspect="1"/>
          </p:cNvPicPr>
          <p:nvPr/>
        </p:nvPicPr>
        <p:blipFill>
          <a:blip r:embed="rId2"/>
          <a:stretch>
            <a:fillRect/>
          </a:stretch>
        </p:blipFill>
        <p:spPr>
          <a:xfrm>
            <a:off x="578213" y="1652764"/>
            <a:ext cx="11035574" cy="3276075"/>
          </a:xfrm>
          <a:prstGeom prst="rect">
            <a:avLst/>
          </a:prstGeom>
        </p:spPr>
      </p:pic>
      <p:sp>
        <p:nvSpPr>
          <p:cNvPr id="5" name="TextBox 4">
            <a:extLst>
              <a:ext uri="{FF2B5EF4-FFF2-40B4-BE49-F238E27FC236}">
                <a16:creationId xmlns:a16="http://schemas.microsoft.com/office/drawing/2014/main" id="{720938A5-ADE3-528D-51E5-4A2E3A54A0C9}"/>
              </a:ext>
            </a:extLst>
          </p:cNvPr>
          <p:cNvSpPr txBox="1"/>
          <p:nvPr/>
        </p:nvSpPr>
        <p:spPr>
          <a:xfrm>
            <a:off x="5513949" y="5205236"/>
            <a:ext cx="1164101" cy="369332"/>
          </a:xfrm>
          <a:prstGeom prst="rect">
            <a:avLst/>
          </a:prstGeom>
          <a:noFill/>
        </p:spPr>
        <p:txBody>
          <a:bodyPr wrap="none" rtlCol="0">
            <a:spAutoFit/>
          </a:bodyPr>
          <a:lstStyle/>
          <a:p>
            <a:r>
              <a:rPr lang="en-US" altLang="zh-CN" dirty="0"/>
              <a:t>OSDI</a:t>
            </a:r>
            <a:r>
              <a:rPr lang="zh-CN" altLang="en-US" dirty="0"/>
              <a:t> </a:t>
            </a:r>
            <a:r>
              <a:rPr lang="en-US" altLang="zh-CN" dirty="0"/>
              <a:t>2024</a:t>
            </a:r>
            <a:endParaRPr lang="en-CN" dirty="0"/>
          </a:p>
        </p:txBody>
      </p:sp>
    </p:spTree>
    <p:extLst>
      <p:ext uri="{BB962C8B-B14F-4D97-AF65-F5344CB8AC3E}">
        <p14:creationId xmlns:p14="http://schemas.microsoft.com/office/powerpoint/2010/main" val="221441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441F-16DA-BF6A-EBE5-760913FFEC31}"/>
              </a:ext>
            </a:extLst>
          </p:cNvPr>
          <p:cNvSpPr>
            <a:spLocks noGrp="1"/>
          </p:cNvSpPr>
          <p:nvPr>
            <p:ph type="title"/>
          </p:nvPr>
        </p:nvSpPr>
        <p:spPr/>
        <p:txBody>
          <a:bodyPr/>
          <a:lstStyle/>
          <a:p>
            <a:r>
              <a:rPr lang="en-US" altLang="zh-CN" dirty="0"/>
              <a:t>3.</a:t>
            </a:r>
            <a:r>
              <a:rPr lang="zh-CN" altLang="en-US" dirty="0"/>
              <a:t> </a:t>
            </a:r>
            <a:r>
              <a:rPr lang="en-US" altLang="zh-CN" dirty="0"/>
              <a:t>System</a:t>
            </a:r>
            <a:r>
              <a:rPr lang="zh-CN" altLang="en-US" dirty="0"/>
              <a:t> </a:t>
            </a:r>
            <a:r>
              <a:rPr lang="en-US" altLang="zh-CN" dirty="0"/>
              <a:t>Overview</a:t>
            </a:r>
            <a:endParaRPr lang="en-CN" dirty="0"/>
          </a:p>
        </p:txBody>
      </p:sp>
      <p:pic>
        <p:nvPicPr>
          <p:cNvPr id="4" name="Content Placeholder 3">
            <a:extLst>
              <a:ext uri="{FF2B5EF4-FFF2-40B4-BE49-F238E27FC236}">
                <a16:creationId xmlns:a16="http://schemas.microsoft.com/office/drawing/2014/main" id="{AE7D6718-9932-4AA4-B48C-DCC3CB4C6632}"/>
              </a:ext>
            </a:extLst>
          </p:cNvPr>
          <p:cNvPicPr>
            <a:picLocks noGrp="1" noChangeAspect="1"/>
          </p:cNvPicPr>
          <p:nvPr>
            <p:ph idx="1"/>
          </p:nvPr>
        </p:nvPicPr>
        <p:blipFill>
          <a:blip r:embed="rId2"/>
          <a:stretch>
            <a:fillRect/>
          </a:stretch>
        </p:blipFill>
        <p:spPr>
          <a:xfrm>
            <a:off x="1837548" y="1681078"/>
            <a:ext cx="8209700" cy="4811797"/>
          </a:xfrm>
          <a:prstGeom prst="rect">
            <a:avLst/>
          </a:prstGeom>
        </p:spPr>
      </p:pic>
    </p:spTree>
    <p:extLst>
      <p:ext uri="{BB962C8B-B14F-4D97-AF65-F5344CB8AC3E}">
        <p14:creationId xmlns:p14="http://schemas.microsoft.com/office/powerpoint/2010/main" val="313194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3927-C50A-47D9-1946-95B0B3076474}"/>
              </a:ext>
            </a:extLst>
          </p:cNvPr>
          <p:cNvSpPr>
            <a:spLocks noGrp="1"/>
          </p:cNvSpPr>
          <p:nvPr>
            <p:ph type="title"/>
          </p:nvPr>
        </p:nvSpPr>
        <p:spPr/>
        <p:txBody>
          <a:bodyPr/>
          <a:lstStyle/>
          <a:p>
            <a:r>
              <a:rPr lang="en-US" altLang="zh-CN" dirty="0"/>
              <a:t>4.</a:t>
            </a:r>
            <a:r>
              <a:rPr lang="zh-CN" altLang="en-US" dirty="0"/>
              <a:t> </a:t>
            </a:r>
            <a:r>
              <a:rPr lang="en-US" dirty="0"/>
              <a:t>Space Builder</a:t>
            </a:r>
            <a:endParaRPr lang="en-CN" dirty="0"/>
          </a:p>
        </p:txBody>
      </p:sp>
      <p:sp>
        <p:nvSpPr>
          <p:cNvPr id="3" name="Content Placeholder 2">
            <a:extLst>
              <a:ext uri="{FF2B5EF4-FFF2-40B4-BE49-F238E27FC236}">
                <a16:creationId xmlns:a16="http://schemas.microsoft.com/office/drawing/2014/main" id="{9E0A793F-E984-238C-36BC-7E5ACA9B806A}"/>
              </a:ext>
            </a:extLst>
          </p:cNvPr>
          <p:cNvSpPr>
            <a:spLocks noGrp="1"/>
          </p:cNvSpPr>
          <p:nvPr>
            <p:ph idx="1"/>
          </p:nvPr>
        </p:nvSpPr>
        <p:spPr/>
        <p:txBody>
          <a:bodyPr/>
          <a:lstStyle/>
          <a:p>
            <a:r>
              <a:rPr lang="en-US" altLang="zh-CN" dirty="0"/>
              <a:t>T</a:t>
            </a:r>
            <a:r>
              <a:rPr lang="en-US" dirty="0"/>
              <a:t>he function of a space builder is to create a large exploration space to ensure high performance.</a:t>
            </a:r>
          </a:p>
          <a:p>
            <a:r>
              <a:rPr lang="en-US" dirty="0"/>
              <a:t>Space</a:t>
            </a:r>
            <a:r>
              <a:rPr lang="zh-CN" altLang="en-US" dirty="0"/>
              <a:t> </a:t>
            </a:r>
            <a:r>
              <a:rPr lang="en-US" altLang="zh-CN" dirty="0"/>
              <a:t>builder</a:t>
            </a:r>
            <a:r>
              <a:rPr lang="zh-CN" altLang="en-US" dirty="0"/>
              <a:t>构建出的搜索空间，越大越好，越大代表可能的优化机会越多。</a:t>
            </a:r>
            <a:endParaRPr lang="en-US" altLang="zh-CN" dirty="0"/>
          </a:p>
          <a:p>
            <a:r>
              <a:rPr lang="en-US" dirty="0"/>
              <a:t>This exploration space consists of all possible tensor programs.</a:t>
            </a:r>
          </a:p>
        </p:txBody>
      </p:sp>
    </p:spTree>
    <p:extLst>
      <p:ext uri="{BB962C8B-B14F-4D97-AF65-F5344CB8AC3E}">
        <p14:creationId xmlns:p14="http://schemas.microsoft.com/office/powerpoint/2010/main" val="36955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C7FA-B4F4-9D4A-B811-14D30DD5C66F}"/>
              </a:ext>
            </a:extLst>
          </p:cNvPr>
          <p:cNvSpPr>
            <a:spLocks noGrp="1"/>
          </p:cNvSpPr>
          <p:nvPr>
            <p:ph type="title"/>
          </p:nvPr>
        </p:nvSpPr>
        <p:spPr/>
        <p:txBody>
          <a:bodyPr/>
          <a:lstStyle/>
          <a:p>
            <a:r>
              <a:rPr lang="en-US" altLang="zh-CN" dirty="0"/>
              <a:t>4.1</a:t>
            </a:r>
            <a:r>
              <a:rPr lang="zh-CN" altLang="en-US" dirty="0"/>
              <a:t> </a:t>
            </a:r>
            <a:r>
              <a:rPr lang="en-US" dirty="0"/>
              <a:t>Exploration Space</a:t>
            </a:r>
            <a:endParaRPr lang="en-CN" dirty="0"/>
          </a:p>
        </p:txBody>
      </p:sp>
      <p:sp>
        <p:nvSpPr>
          <p:cNvPr id="3" name="Content Placeholder 2">
            <a:extLst>
              <a:ext uri="{FF2B5EF4-FFF2-40B4-BE49-F238E27FC236}">
                <a16:creationId xmlns:a16="http://schemas.microsoft.com/office/drawing/2014/main" id="{9902711D-3D15-6A33-C8DB-6F82780DD9D2}"/>
              </a:ext>
            </a:extLst>
          </p:cNvPr>
          <p:cNvSpPr>
            <a:spLocks noGrp="1"/>
          </p:cNvSpPr>
          <p:nvPr>
            <p:ph idx="1"/>
          </p:nvPr>
        </p:nvSpPr>
        <p:spPr/>
        <p:txBody>
          <a:bodyPr/>
          <a:lstStyle/>
          <a:p>
            <a:r>
              <a:rPr lang="en-CN" dirty="0"/>
              <a:t>TLM输入subgraph</a:t>
            </a:r>
            <a:r>
              <a:rPr lang="zh-CN" altLang="en-US" dirty="0"/>
              <a:t>，输出对应的</a:t>
            </a:r>
            <a:r>
              <a:rPr lang="en-US" altLang="zh-CN" dirty="0"/>
              <a:t>tensor</a:t>
            </a:r>
            <a:r>
              <a:rPr lang="zh-CN" altLang="en-US" dirty="0"/>
              <a:t> </a:t>
            </a:r>
            <a:r>
              <a:rPr lang="en-US" altLang="zh-CN" dirty="0"/>
              <a:t>program</a:t>
            </a:r>
            <a:r>
              <a:rPr lang="zh-CN" altLang="en-US" dirty="0"/>
              <a:t>。</a:t>
            </a:r>
            <a:endParaRPr lang="en-US" altLang="zh-CN" dirty="0"/>
          </a:p>
          <a:p>
            <a:r>
              <a:rPr lang="en-US" altLang="zh-CN" dirty="0"/>
              <a:t>Subgraph</a:t>
            </a:r>
            <a:r>
              <a:rPr lang="zh-CN" altLang="en-US" dirty="0"/>
              <a:t>对应的所有可能的</a:t>
            </a:r>
            <a:r>
              <a:rPr lang="en-US" altLang="zh-CN" dirty="0"/>
              <a:t>tensor</a:t>
            </a:r>
            <a:r>
              <a:rPr lang="zh-CN" altLang="en-US" dirty="0"/>
              <a:t> </a:t>
            </a:r>
            <a:r>
              <a:rPr lang="en-US" altLang="zh-CN" dirty="0"/>
              <a:t>programs</a:t>
            </a:r>
            <a:r>
              <a:rPr lang="zh-CN" altLang="en-US" dirty="0"/>
              <a:t>组成了搜索空间</a:t>
            </a:r>
            <a:r>
              <a:rPr lang="en-US" altLang="zh-CN" dirty="0"/>
              <a:t>S</a:t>
            </a:r>
            <a:r>
              <a:rPr lang="zh-CN" altLang="en-US" dirty="0"/>
              <a:t>。</a:t>
            </a:r>
            <a:endParaRPr lang="en-US" altLang="zh-CN" dirty="0"/>
          </a:p>
        </p:txBody>
      </p:sp>
      <p:pic>
        <p:nvPicPr>
          <p:cNvPr id="4" name="Picture 3">
            <a:extLst>
              <a:ext uri="{FF2B5EF4-FFF2-40B4-BE49-F238E27FC236}">
                <a16:creationId xmlns:a16="http://schemas.microsoft.com/office/drawing/2014/main" id="{3BC66E70-5897-50AC-33CE-788F729F3379}"/>
              </a:ext>
            </a:extLst>
          </p:cNvPr>
          <p:cNvPicPr>
            <a:picLocks noChangeAspect="1"/>
          </p:cNvPicPr>
          <p:nvPr/>
        </p:nvPicPr>
        <p:blipFill>
          <a:blip r:embed="rId2"/>
          <a:stretch>
            <a:fillRect/>
          </a:stretch>
        </p:blipFill>
        <p:spPr>
          <a:xfrm>
            <a:off x="1484971" y="3039945"/>
            <a:ext cx="6934200" cy="3548848"/>
          </a:xfrm>
          <a:prstGeom prst="rect">
            <a:avLst/>
          </a:prstGeom>
        </p:spPr>
      </p:pic>
    </p:spTree>
    <p:extLst>
      <p:ext uri="{BB962C8B-B14F-4D97-AF65-F5344CB8AC3E}">
        <p14:creationId xmlns:p14="http://schemas.microsoft.com/office/powerpoint/2010/main" val="226472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1667-E434-98FA-3D4C-28A697008280}"/>
              </a:ext>
            </a:extLst>
          </p:cNvPr>
          <p:cNvSpPr>
            <a:spLocks noGrp="1"/>
          </p:cNvSpPr>
          <p:nvPr>
            <p:ph type="title"/>
          </p:nvPr>
        </p:nvSpPr>
        <p:spPr/>
        <p:txBody>
          <a:bodyPr/>
          <a:lstStyle/>
          <a:p>
            <a:r>
              <a:rPr lang="en-US" altLang="zh-CN" dirty="0"/>
              <a:t>4.1</a:t>
            </a:r>
            <a:r>
              <a:rPr lang="zh-CN" altLang="en-US" dirty="0"/>
              <a:t> </a:t>
            </a:r>
            <a:r>
              <a:rPr lang="en-US" dirty="0"/>
              <a:t>Exploration Space</a:t>
            </a:r>
            <a:endParaRPr lang="en-CN" dirty="0"/>
          </a:p>
        </p:txBody>
      </p:sp>
      <p:sp>
        <p:nvSpPr>
          <p:cNvPr id="3" name="Content Placeholder 2">
            <a:extLst>
              <a:ext uri="{FF2B5EF4-FFF2-40B4-BE49-F238E27FC236}">
                <a16:creationId xmlns:a16="http://schemas.microsoft.com/office/drawing/2014/main" id="{7C0C62B6-566D-6208-A1A5-E79D50F40EEF}"/>
              </a:ext>
            </a:extLst>
          </p:cNvPr>
          <p:cNvSpPr>
            <a:spLocks noGrp="1"/>
          </p:cNvSpPr>
          <p:nvPr>
            <p:ph idx="1"/>
          </p:nvPr>
        </p:nvSpPr>
        <p:spPr/>
        <p:txBody>
          <a:bodyPr>
            <a:normAutofit lnSpcReduction="10000"/>
          </a:bodyPr>
          <a:lstStyle/>
          <a:p>
            <a:r>
              <a:rPr lang="en-US" dirty="0"/>
              <a:t>This exploration space consists of all possible tensor programs.</a:t>
            </a:r>
          </a:p>
          <a:p>
            <a:endParaRPr lang="en-US" dirty="0"/>
          </a:p>
          <a:p>
            <a:endParaRPr lang="en-US" dirty="0"/>
          </a:p>
          <a:p>
            <a:endParaRPr lang="en-US" dirty="0"/>
          </a:p>
          <a:p>
            <a:endParaRPr lang="en-US" dirty="0"/>
          </a:p>
          <a:p>
            <a:pPr marL="0" indent="0">
              <a:buNone/>
            </a:pPr>
            <a:endParaRPr lang="en-US" dirty="0"/>
          </a:p>
          <a:p>
            <a:r>
              <a:rPr lang="en-US" dirty="0" err="1"/>
              <a:t>TLM复用了</a:t>
            </a:r>
            <a:r>
              <a:rPr lang="en-US" altLang="zh-CN" dirty="0" err="1"/>
              <a:t>Ansor</a:t>
            </a:r>
            <a:r>
              <a:rPr lang="en-US" altLang="zh-CN" dirty="0"/>
              <a:t>/</a:t>
            </a:r>
            <a:r>
              <a:rPr lang="en-US" altLang="zh-CN" dirty="0" err="1"/>
              <a:t>MetaSchedule</a:t>
            </a:r>
            <a:r>
              <a:rPr lang="zh-CN" altLang="en-US" dirty="0"/>
              <a:t>的</a:t>
            </a:r>
            <a:r>
              <a:rPr lang="en-US" dirty="0" err="1"/>
              <a:t>搜索空间</a:t>
            </a:r>
            <a:r>
              <a:rPr lang="zh-CN" altLang="en-US" dirty="0"/>
              <a:t>（扩大搜索空间是一个创新点）</a:t>
            </a:r>
            <a:endParaRPr lang="en-US" altLang="zh-CN" dirty="0"/>
          </a:p>
          <a:p>
            <a:r>
              <a:rPr lang="zh-CN" altLang="en-US" dirty="0"/>
              <a:t>将来他们要通过结合</a:t>
            </a:r>
            <a:r>
              <a:rPr lang="en-US" altLang="zh-CN" dirty="0"/>
              <a:t>graph</a:t>
            </a:r>
            <a:r>
              <a:rPr lang="zh-CN" altLang="en-US" dirty="0"/>
              <a:t> </a:t>
            </a:r>
            <a:r>
              <a:rPr lang="en-US" altLang="zh-CN" dirty="0"/>
              <a:t>level</a:t>
            </a:r>
            <a:r>
              <a:rPr lang="zh-CN" altLang="en-US" dirty="0"/>
              <a:t>来扩大搜索空间。</a:t>
            </a:r>
            <a:endParaRPr lang="en-US" dirty="0"/>
          </a:p>
          <a:p>
            <a:endParaRPr lang="en-CN" dirty="0"/>
          </a:p>
        </p:txBody>
      </p:sp>
      <p:pic>
        <p:nvPicPr>
          <p:cNvPr id="4" name="Picture 3">
            <a:extLst>
              <a:ext uri="{FF2B5EF4-FFF2-40B4-BE49-F238E27FC236}">
                <a16:creationId xmlns:a16="http://schemas.microsoft.com/office/drawing/2014/main" id="{FD61ECEC-86F3-CA67-4488-0123EDEDFB46}"/>
              </a:ext>
            </a:extLst>
          </p:cNvPr>
          <p:cNvPicPr>
            <a:picLocks noChangeAspect="1"/>
          </p:cNvPicPr>
          <p:nvPr/>
        </p:nvPicPr>
        <p:blipFill>
          <a:blip r:embed="rId2"/>
          <a:stretch>
            <a:fillRect/>
          </a:stretch>
        </p:blipFill>
        <p:spPr>
          <a:xfrm>
            <a:off x="1094367" y="2147305"/>
            <a:ext cx="6680200" cy="1714500"/>
          </a:xfrm>
          <a:prstGeom prst="rect">
            <a:avLst/>
          </a:prstGeom>
        </p:spPr>
      </p:pic>
      <p:pic>
        <p:nvPicPr>
          <p:cNvPr id="5" name="Picture 4">
            <a:extLst>
              <a:ext uri="{FF2B5EF4-FFF2-40B4-BE49-F238E27FC236}">
                <a16:creationId xmlns:a16="http://schemas.microsoft.com/office/drawing/2014/main" id="{9C7E243D-8270-3908-A6B1-556D65E7E93E}"/>
              </a:ext>
            </a:extLst>
          </p:cNvPr>
          <p:cNvPicPr>
            <a:picLocks noChangeAspect="1"/>
          </p:cNvPicPr>
          <p:nvPr/>
        </p:nvPicPr>
        <p:blipFill>
          <a:blip r:embed="rId3"/>
          <a:stretch>
            <a:fillRect/>
          </a:stretch>
        </p:blipFill>
        <p:spPr>
          <a:xfrm>
            <a:off x="1094367" y="3685884"/>
            <a:ext cx="5549900" cy="889000"/>
          </a:xfrm>
          <a:prstGeom prst="rect">
            <a:avLst/>
          </a:prstGeom>
        </p:spPr>
      </p:pic>
    </p:spTree>
    <p:extLst>
      <p:ext uri="{BB962C8B-B14F-4D97-AF65-F5344CB8AC3E}">
        <p14:creationId xmlns:p14="http://schemas.microsoft.com/office/powerpoint/2010/main" val="281393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CB44-F5E2-F389-88D0-C53A228E6953}"/>
              </a:ext>
            </a:extLst>
          </p:cNvPr>
          <p:cNvSpPr>
            <a:spLocks noGrp="1"/>
          </p:cNvSpPr>
          <p:nvPr>
            <p:ph type="title"/>
          </p:nvPr>
        </p:nvSpPr>
        <p:spPr/>
        <p:txBody>
          <a:bodyPr/>
          <a:lstStyle/>
          <a:p>
            <a:r>
              <a:rPr lang="en-US" dirty="0"/>
              <a:t>4.2 Tensor Language</a:t>
            </a:r>
            <a:endParaRPr lang="en-CN" dirty="0"/>
          </a:p>
        </p:txBody>
      </p:sp>
      <p:sp>
        <p:nvSpPr>
          <p:cNvPr id="3" name="Content Placeholder 2">
            <a:extLst>
              <a:ext uri="{FF2B5EF4-FFF2-40B4-BE49-F238E27FC236}">
                <a16:creationId xmlns:a16="http://schemas.microsoft.com/office/drawing/2014/main" id="{79CE89DF-5802-2CED-7218-4EB31192ADEE}"/>
              </a:ext>
            </a:extLst>
          </p:cNvPr>
          <p:cNvSpPr>
            <a:spLocks noGrp="1"/>
          </p:cNvSpPr>
          <p:nvPr>
            <p:ph idx="1"/>
          </p:nvPr>
        </p:nvSpPr>
        <p:spPr/>
        <p:txBody>
          <a:bodyPr/>
          <a:lstStyle/>
          <a:p>
            <a:r>
              <a:rPr lang="en-CN" dirty="0"/>
              <a:t>LLM用来帮助做决策</a:t>
            </a:r>
            <a:r>
              <a:rPr lang="zh-CN" altLang="en-US" dirty="0"/>
              <a:t>，输入</a:t>
            </a:r>
            <a:r>
              <a:rPr lang="en-US" altLang="zh-CN" dirty="0"/>
              <a:t>subgraph</a:t>
            </a:r>
            <a:r>
              <a:rPr lang="zh-CN" altLang="en-US" dirty="0"/>
              <a:t>和</a:t>
            </a:r>
            <a:r>
              <a:rPr lang="en-US" altLang="zh-CN" dirty="0" err="1"/>
              <a:t>hardward</a:t>
            </a:r>
            <a:r>
              <a:rPr lang="zh-CN" altLang="en-US" dirty="0"/>
              <a:t> </a:t>
            </a:r>
            <a:r>
              <a:rPr lang="en-US" altLang="zh-CN" dirty="0"/>
              <a:t>info</a:t>
            </a:r>
            <a:r>
              <a:rPr lang="zh-CN" altLang="en-US" dirty="0"/>
              <a:t>，输出</a:t>
            </a:r>
            <a:r>
              <a:rPr lang="en-US" altLang="zh-CN" dirty="0"/>
              <a:t>decisions.</a:t>
            </a:r>
            <a:endParaRPr lang="en-CN" altLang="zh-CN" dirty="0"/>
          </a:p>
          <a:p>
            <a:r>
              <a:rPr lang="zh-CN" altLang="en-US" dirty="0"/>
              <a:t>首要任务就是如何表示</a:t>
            </a:r>
            <a:r>
              <a:rPr lang="en-US" altLang="zh-CN" dirty="0"/>
              <a:t>subgraph</a:t>
            </a:r>
            <a:r>
              <a:rPr lang="zh-CN" altLang="en-US" dirty="0"/>
              <a:t>和</a:t>
            </a:r>
            <a:r>
              <a:rPr lang="en-US" altLang="zh-CN" dirty="0" err="1"/>
              <a:t>hardward</a:t>
            </a:r>
            <a:r>
              <a:rPr lang="zh-CN" altLang="en-US" dirty="0"/>
              <a:t> </a:t>
            </a:r>
            <a:r>
              <a:rPr lang="en-US" altLang="zh-CN" dirty="0"/>
              <a:t>info</a:t>
            </a:r>
            <a:r>
              <a:rPr lang="zh-CN" altLang="en-US" dirty="0"/>
              <a:t>和</a:t>
            </a:r>
            <a:r>
              <a:rPr lang="en-US" altLang="zh-CN" dirty="0"/>
              <a:t>decisions</a:t>
            </a:r>
            <a:r>
              <a:rPr lang="zh-CN" altLang="en-US" dirty="0"/>
              <a:t>，能够让</a:t>
            </a:r>
            <a:r>
              <a:rPr lang="en-US" altLang="zh-CN" dirty="0"/>
              <a:t>LLM</a:t>
            </a:r>
            <a:r>
              <a:rPr lang="zh-CN" altLang="en-US" dirty="0"/>
              <a:t>认识，并生成出来。</a:t>
            </a:r>
            <a:endParaRPr lang="en-US" altLang="zh-CN" dirty="0"/>
          </a:p>
          <a:p>
            <a:r>
              <a:rPr lang="zh-CN" altLang="en-US" dirty="0"/>
              <a:t>他们设计了这个</a:t>
            </a:r>
            <a:r>
              <a:rPr lang="en-US" altLang="zh-CN" dirty="0"/>
              <a:t>Tensor</a:t>
            </a:r>
            <a:r>
              <a:rPr lang="zh-CN" altLang="en-US" dirty="0"/>
              <a:t> </a:t>
            </a:r>
            <a:r>
              <a:rPr lang="en-US" altLang="zh-CN" dirty="0"/>
              <a:t>Language</a:t>
            </a:r>
            <a:r>
              <a:rPr lang="zh-CN" altLang="en-US" dirty="0"/>
              <a:t>，用自然语言表示出三者。</a:t>
            </a:r>
            <a:endParaRPr lang="en-US" altLang="zh-CN" dirty="0"/>
          </a:p>
        </p:txBody>
      </p:sp>
    </p:spTree>
    <p:extLst>
      <p:ext uri="{BB962C8B-B14F-4D97-AF65-F5344CB8AC3E}">
        <p14:creationId xmlns:p14="http://schemas.microsoft.com/office/powerpoint/2010/main" val="287920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B289-37DC-7C31-C8DD-5DA68F76ADA1}"/>
              </a:ext>
            </a:extLst>
          </p:cNvPr>
          <p:cNvSpPr>
            <a:spLocks noGrp="1"/>
          </p:cNvSpPr>
          <p:nvPr>
            <p:ph type="title"/>
          </p:nvPr>
        </p:nvSpPr>
        <p:spPr/>
        <p:txBody>
          <a:bodyPr/>
          <a:lstStyle/>
          <a:p>
            <a:r>
              <a:rPr lang="en-US" dirty="0"/>
              <a:t>4.2 Tensor Language</a:t>
            </a:r>
            <a:endParaRPr lang="en-CN" dirty="0"/>
          </a:p>
        </p:txBody>
      </p:sp>
      <p:pic>
        <p:nvPicPr>
          <p:cNvPr id="4" name="Content Placeholder 3">
            <a:extLst>
              <a:ext uri="{FF2B5EF4-FFF2-40B4-BE49-F238E27FC236}">
                <a16:creationId xmlns:a16="http://schemas.microsoft.com/office/drawing/2014/main" id="{C55AE4D5-71A4-963F-204A-B2169B2E0D3A}"/>
              </a:ext>
            </a:extLst>
          </p:cNvPr>
          <p:cNvPicPr>
            <a:picLocks noGrp="1" noChangeAspect="1"/>
          </p:cNvPicPr>
          <p:nvPr>
            <p:ph idx="1"/>
          </p:nvPr>
        </p:nvPicPr>
        <p:blipFill>
          <a:blip r:embed="rId2"/>
          <a:stretch>
            <a:fillRect/>
          </a:stretch>
        </p:blipFill>
        <p:spPr>
          <a:xfrm>
            <a:off x="2239514" y="1506137"/>
            <a:ext cx="7179907" cy="5117890"/>
          </a:xfrm>
          <a:prstGeom prst="rect">
            <a:avLst/>
          </a:prstGeom>
        </p:spPr>
      </p:pic>
    </p:spTree>
    <p:extLst>
      <p:ext uri="{BB962C8B-B14F-4D97-AF65-F5344CB8AC3E}">
        <p14:creationId xmlns:p14="http://schemas.microsoft.com/office/powerpoint/2010/main" val="69908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B2B8-624B-DAED-0602-E07C0C209235}"/>
              </a:ext>
            </a:extLst>
          </p:cNvPr>
          <p:cNvSpPr>
            <a:spLocks noGrp="1"/>
          </p:cNvSpPr>
          <p:nvPr>
            <p:ph type="title"/>
          </p:nvPr>
        </p:nvSpPr>
        <p:spPr/>
        <p:txBody>
          <a:bodyPr/>
          <a:lstStyle/>
          <a:p>
            <a:r>
              <a:rPr lang="en-US" dirty="0"/>
              <a:t>4.3 Large-scale Sampling Tensor Sentences</a:t>
            </a:r>
            <a:endParaRPr lang="en-CN" dirty="0"/>
          </a:p>
        </p:txBody>
      </p:sp>
      <p:sp>
        <p:nvSpPr>
          <p:cNvPr id="3" name="Content Placeholder 2">
            <a:extLst>
              <a:ext uri="{FF2B5EF4-FFF2-40B4-BE49-F238E27FC236}">
                <a16:creationId xmlns:a16="http://schemas.microsoft.com/office/drawing/2014/main" id="{4D47AE52-7B27-AA60-15B1-33581AB3983D}"/>
              </a:ext>
            </a:extLst>
          </p:cNvPr>
          <p:cNvSpPr>
            <a:spLocks noGrp="1"/>
          </p:cNvSpPr>
          <p:nvPr>
            <p:ph idx="1"/>
          </p:nvPr>
        </p:nvSpPr>
        <p:spPr/>
        <p:txBody>
          <a:bodyPr/>
          <a:lstStyle/>
          <a:p>
            <a:r>
              <a:rPr lang="en-CN" dirty="0"/>
              <a:t>能够表示以后</a:t>
            </a:r>
            <a:r>
              <a:rPr lang="zh-CN" altLang="en-US" dirty="0"/>
              <a:t>，就要准备语料库和字典，为训练</a:t>
            </a:r>
            <a:r>
              <a:rPr lang="en-US" altLang="zh-CN" dirty="0"/>
              <a:t>LLM</a:t>
            </a:r>
            <a:r>
              <a:rPr lang="zh-CN" altLang="en-US" dirty="0"/>
              <a:t>做准备。</a:t>
            </a:r>
            <a:endParaRPr lang="en-CN" altLang="zh-CN" dirty="0"/>
          </a:p>
          <a:p>
            <a:r>
              <a:rPr lang="zh-CN" altLang="en-CN" dirty="0"/>
              <a:t>他们</a:t>
            </a:r>
            <a:r>
              <a:rPr lang="zh-CN" altLang="en-US" dirty="0"/>
              <a:t>重复使用</a:t>
            </a:r>
            <a:r>
              <a:rPr lang="en-US" altLang="zh-CN" dirty="0" err="1"/>
              <a:t>TenSet</a:t>
            </a:r>
            <a:r>
              <a:rPr lang="en-US" altLang="zh-CN" dirty="0"/>
              <a:t>/TLP</a:t>
            </a:r>
            <a:r>
              <a:rPr lang="zh-CN" altLang="en-US" dirty="0"/>
              <a:t>的</a:t>
            </a:r>
            <a:r>
              <a:rPr lang="en-US" altLang="zh-CN" dirty="0"/>
              <a:t>workload</a:t>
            </a:r>
            <a:r>
              <a:rPr lang="zh-CN" altLang="en-US" dirty="0"/>
              <a:t>集合，利用采样算法收集了</a:t>
            </a:r>
            <a:r>
              <a:rPr lang="en-US" altLang="zh-CN" dirty="0"/>
              <a:t>2</a:t>
            </a:r>
            <a:r>
              <a:rPr lang="zh-CN" altLang="en-US" dirty="0"/>
              <a:t> </a:t>
            </a:r>
            <a:r>
              <a:rPr lang="en-US" altLang="zh-CN" dirty="0"/>
              <a:t>million</a:t>
            </a:r>
            <a:r>
              <a:rPr lang="zh-CN" altLang="en-US" dirty="0"/>
              <a:t>个</a:t>
            </a:r>
            <a:r>
              <a:rPr lang="en-US" altLang="zh-CN" dirty="0"/>
              <a:t>tensor</a:t>
            </a:r>
            <a:r>
              <a:rPr lang="zh-CN" altLang="en-US" dirty="0"/>
              <a:t> </a:t>
            </a:r>
            <a:r>
              <a:rPr lang="en-US" altLang="zh-CN" dirty="0"/>
              <a:t>sentences</a:t>
            </a:r>
            <a:r>
              <a:rPr lang="zh-CN" altLang="en-US" dirty="0"/>
              <a:t>。</a:t>
            </a:r>
            <a:endParaRPr lang="en-US" altLang="zh-CN" dirty="0"/>
          </a:p>
        </p:txBody>
      </p:sp>
    </p:spTree>
    <p:extLst>
      <p:ext uri="{BB962C8B-B14F-4D97-AF65-F5344CB8AC3E}">
        <p14:creationId xmlns:p14="http://schemas.microsoft.com/office/powerpoint/2010/main" val="210841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F35336A-237B-E72C-9174-4F9271524E7B}"/>
              </a:ext>
            </a:extLst>
          </p:cNvPr>
          <p:cNvPicPr>
            <a:picLocks noGrp="1" noChangeAspect="1"/>
          </p:cNvPicPr>
          <p:nvPr>
            <p:ph idx="1"/>
          </p:nvPr>
        </p:nvPicPr>
        <p:blipFill>
          <a:blip r:embed="rId2"/>
          <a:stretch>
            <a:fillRect/>
          </a:stretch>
        </p:blipFill>
        <p:spPr>
          <a:xfrm>
            <a:off x="2492632" y="155882"/>
            <a:ext cx="5670867" cy="6546236"/>
          </a:xfrm>
          <a:prstGeom prst="rect">
            <a:avLst/>
          </a:prstGeom>
        </p:spPr>
      </p:pic>
    </p:spTree>
    <p:extLst>
      <p:ext uri="{BB962C8B-B14F-4D97-AF65-F5344CB8AC3E}">
        <p14:creationId xmlns:p14="http://schemas.microsoft.com/office/powerpoint/2010/main" val="414965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8E8D-BF6B-F226-D4E0-3B47813D50B1}"/>
              </a:ext>
            </a:extLst>
          </p:cNvPr>
          <p:cNvSpPr>
            <a:spLocks noGrp="1"/>
          </p:cNvSpPr>
          <p:nvPr>
            <p:ph type="title"/>
          </p:nvPr>
        </p:nvSpPr>
        <p:spPr/>
        <p:txBody>
          <a:bodyPr/>
          <a:lstStyle/>
          <a:p>
            <a:r>
              <a:rPr lang="en-US" dirty="0"/>
              <a:t>5 Tensor Language Model</a:t>
            </a:r>
            <a:endParaRPr lang="en-CN" dirty="0"/>
          </a:p>
        </p:txBody>
      </p:sp>
      <p:sp>
        <p:nvSpPr>
          <p:cNvPr id="3" name="Content Placeholder 2">
            <a:extLst>
              <a:ext uri="{FF2B5EF4-FFF2-40B4-BE49-F238E27FC236}">
                <a16:creationId xmlns:a16="http://schemas.microsoft.com/office/drawing/2014/main" id="{C3010E68-B15A-8F4E-B8A2-2BDD4A6D5B17}"/>
              </a:ext>
            </a:extLst>
          </p:cNvPr>
          <p:cNvSpPr>
            <a:spLocks noGrp="1"/>
          </p:cNvSpPr>
          <p:nvPr>
            <p:ph idx="1"/>
          </p:nvPr>
        </p:nvSpPr>
        <p:spPr/>
        <p:txBody>
          <a:bodyPr/>
          <a:lstStyle/>
          <a:p>
            <a:r>
              <a:rPr lang="en-US" dirty="0"/>
              <a:t>5.1 Model Details</a:t>
            </a:r>
          </a:p>
          <a:p>
            <a:r>
              <a:rPr lang="en-US" dirty="0"/>
              <a:t>5.2 Tensor Program Generation</a:t>
            </a:r>
          </a:p>
          <a:p>
            <a:r>
              <a:rPr lang="en-US" dirty="0"/>
              <a:t>5.3 Iterative Optimization</a:t>
            </a:r>
            <a:endParaRPr lang="en-CN" dirty="0"/>
          </a:p>
        </p:txBody>
      </p:sp>
    </p:spTree>
    <p:extLst>
      <p:ext uri="{BB962C8B-B14F-4D97-AF65-F5344CB8AC3E}">
        <p14:creationId xmlns:p14="http://schemas.microsoft.com/office/powerpoint/2010/main" val="129214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02A5-0C74-2C7F-C78A-6E7966061C89}"/>
              </a:ext>
            </a:extLst>
          </p:cNvPr>
          <p:cNvSpPr>
            <a:spLocks noGrp="1"/>
          </p:cNvSpPr>
          <p:nvPr>
            <p:ph type="title"/>
          </p:nvPr>
        </p:nvSpPr>
        <p:spPr/>
        <p:txBody>
          <a:bodyPr/>
          <a:lstStyle/>
          <a:p>
            <a:r>
              <a:rPr lang="en-US" dirty="0"/>
              <a:t>5.1 Model Details</a:t>
            </a:r>
            <a:endParaRPr lang="en-CN" dirty="0"/>
          </a:p>
        </p:txBody>
      </p:sp>
      <p:sp>
        <p:nvSpPr>
          <p:cNvPr id="3" name="Content Placeholder 2">
            <a:extLst>
              <a:ext uri="{FF2B5EF4-FFF2-40B4-BE49-F238E27FC236}">
                <a16:creationId xmlns:a16="http://schemas.microsoft.com/office/drawing/2014/main" id="{7094857B-979D-3FAD-1405-8225443FF87D}"/>
              </a:ext>
            </a:extLst>
          </p:cNvPr>
          <p:cNvSpPr>
            <a:spLocks noGrp="1"/>
          </p:cNvSpPr>
          <p:nvPr>
            <p:ph idx="1"/>
          </p:nvPr>
        </p:nvSpPr>
        <p:spPr/>
        <p:txBody>
          <a:bodyPr/>
          <a:lstStyle/>
          <a:p>
            <a:r>
              <a:rPr lang="en-CN" dirty="0"/>
              <a:t>使用GPT</a:t>
            </a:r>
            <a:r>
              <a:rPr lang="en-US" altLang="zh-CN" dirty="0"/>
              <a:t>-2</a:t>
            </a:r>
            <a:r>
              <a:rPr lang="zh-CN" altLang="en-US" dirty="0"/>
              <a:t>的模型框架</a:t>
            </a:r>
            <a:endParaRPr lang="en-US" altLang="zh-CN" dirty="0"/>
          </a:p>
          <a:p>
            <a:r>
              <a:rPr lang="en-CN" dirty="0"/>
              <a:t>使用ChatGPT的训练模式</a:t>
            </a:r>
            <a:r>
              <a:rPr lang="zh-CN" altLang="en-US" dirty="0"/>
              <a:t>。</a:t>
            </a:r>
            <a:endParaRPr lang="en-US" altLang="zh-CN" dirty="0"/>
          </a:p>
          <a:p>
            <a:r>
              <a:rPr lang="zh-CN" altLang="en-US" dirty="0"/>
              <a:t>替换</a:t>
            </a:r>
            <a:r>
              <a:rPr lang="en-US" altLang="zh-CN" dirty="0"/>
              <a:t>reward</a:t>
            </a:r>
            <a:r>
              <a:rPr lang="zh-CN" altLang="en-US" dirty="0"/>
              <a:t> </a:t>
            </a:r>
            <a:r>
              <a:rPr lang="en-US" altLang="zh-CN" dirty="0"/>
              <a:t>model</a:t>
            </a:r>
            <a:r>
              <a:rPr lang="zh-CN" altLang="en-US" dirty="0"/>
              <a:t>变成了实际硬件测试时间给反馈。</a:t>
            </a:r>
            <a:endParaRPr lang="en-US" altLang="zh-CN" dirty="0"/>
          </a:p>
          <a:p>
            <a:r>
              <a:rPr lang="zh-CN" altLang="en-US" dirty="0"/>
              <a:t>没有使用</a:t>
            </a:r>
            <a:r>
              <a:rPr lang="en-US" altLang="zh-CN" dirty="0"/>
              <a:t>RL</a:t>
            </a:r>
            <a:r>
              <a:rPr lang="zh-CN" altLang="en-US" dirty="0"/>
              <a:t>，替换成了多次</a:t>
            </a:r>
            <a:r>
              <a:rPr lang="en-US" altLang="zh-CN" dirty="0"/>
              <a:t>SFT</a:t>
            </a:r>
            <a:r>
              <a:rPr lang="zh-CN" altLang="en-US" dirty="0"/>
              <a:t>。通过实际硬件测试时间，判断是否停止</a:t>
            </a:r>
            <a:r>
              <a:rPr lang="en-US" altLang="zh-CN" dirty="0"/>
              <a:t>SFT</a:t>
            </a:r>
            <a:r>
              <a:rPr lang="zh-CN" altLang="en-US" dirty="0"/>
              <a:t>。</a:t>
            </a:r>
            <a:endParaRPr lang="en-US" altLang="zh-CN" dirty="0"/>
          </a:p>
          <a:p>
            <a:r>
              <a:rPr lang="zh-CN" altLang="en-US" dirty="0"/>
              <a:t>这么来看，好像就是利用</a:t>
            </a:r>
            <a:r>
              <a:rPr lang="en-US" altLang="zh-CN" dirty="0" err="1"/>
              <a:t>Ansor</a:t>
            </a:r>
            <a:r>
              <a:rPr lang="en-US" altLang="zh-CN" dirty="0"/>
              <a:t>/Meta-schedule</a:t>
            </a:r>
            <a:r>
              <a:rPr lang="zh-CN" altLang="en-US" dirty="0"/>
              <a:t>标注好的数据，监督学习训练了一个模型。怪不得效果与</a:t>
            </a:r>
            <a:r>
              <a:rPr lang="en-US" altLang="zh-CN" dirty="0" err="1"/>
              <a:t>Ansor</a:t>
            </a:r>
            <a:r>
              <a:rPr lang="en-US" altLang="zh-CN" dirty="0"/>
              <a:t>/Meta-schedule</a:t>
            </a:r>
            <a:r>
              <a:rPr lang="zh-CN" altLang="en-US" dirty="0"/>
              <a:t>差不多，编译速度快，时间都花在前面训练模型上了。</a:t>
            </a:r>
            <a:endParaRPr lang="en-CN" dirty="0"/>
          </a:p>
        </p:txBody>
      </p:sp>
    </p:spTree>
    <p:extLst>
      <p:ext uri="{BB962C8B-B14F-4D97-AF65-F5344CB8AC3E}">
        <p14:creationId xmlns:p14="http://schemas.microsoft.com/office/powerpoint/2010/main" val="402663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71D9-3514-72C0-665C-A1EB659FEECB}"/>
              </a:ext>
            </a:extLst>
          </p:cNvPr>
          <p:cNvSpPr>
            <a:spLocks noGrp="1"/>
          </p:cNvSpPr>
          <p:nvPr>
            <p:ph type="title"/>
          </p:nvPr>
        </p:nvSpPr>
        <p:spPr/>
        <p:txBody>
          <a:bodyPr/>
          <a:lstStyle/>
          <a:p>
            <a:r>
              <a:rPr lang="en-US" altLang="zh-CN" dirty="0"/>
              <a:t>1.</a:t>
            </a:r>
            <a:r>
              <a:rPr lang="en-US" dirty="0"/>
              <a:t> Introduction</a:t>
            </a:r>
            <a:endParaRPr lang="en-CN" dirty="0"/>
          </a:p>
        </p:txBody>
      </p:sp>
      <p:sp>
        <p:nvSpPr>
          <p:cNvPr id="3" name="Content Placeholder 2">
            <a:extLst>
              <a:ext uri="{FF2B5EF4-FFF2-40B4-BE49-F238E27FC236}">
                <a16:creationId xmlns:a16="http://schemas.microsoft.com/office/drawing/2014/main" id="{34CAF4B3-3DCF-D0FC-858A-A61CCBF0A996}"/>
              </a:ext>
            </a:extLst>
          </p:cNvPr>
          <p:cNvSpPr>
            <a:spLocks noGrp="1"/>
          </p:cNvSpPr>
          <p:nvPr>
            <p:ph idx="1"/>
          </p:nvPr>
        </p:nvSpPr>
        <p:spPr/>
        <p:txBody>
          <a:bodyPr/>
          <a:lstStyle/>
          <a:p>
            <a:r>
              <a:rPr lang="en-US" altLang="zh-CN" dirty="0"/>
              <a:t>D</a:t>
            </a:r>
            <a:r>
              <a:rPr lang="en-US" dirty="0"/>
              <a:t>esign the </a:t>
            </a:r>
            <a:r>
              <a:rPr lang="en-US" dirty="0">
                <a:highlight>
                  <a:srgbClr val="FFFF00"/>
                </a:highlight>
              </a:rPr>
              <a:t>language model-friendly tensor language </a:t>
            </a:r>
            <a:r>
              <a:rPr lang="en-US" dirty="0"/>
              <a:t>to represent tensor programs, bridging the gap between tensor programs and language models.</a:t>
            </a:r>
          </a:p>
          <a:p>
            <a:r>
              <a:rPr lang="en-US" altLang="zh-CN" dirty="0"/>
              <a:t>D</a:t>
            </a:r>
            <a:r>
              <a:rPr lang="en-US" dirty="0"/>
              <a:t>evelop </a:t>
            </a:r>
            <a:r>
              <a:rPr lang="en-US" dirty="0">
                <a:highlight>
                  <a:srgbClr val="FFFF00"/>
                </a:highlight>
              </a:rPr>
              <a:t>a tensor language model </a:t>
            </a:r>
            <a:r>
              <a:rPr lang="en-US" dirty="0"/>
              <a:t>that combines knowledge from </a:t>
            </a:r>
            <a:r>
              <a:rPr lang="en-US" dirty="0">
                <a:highlight>
                  <a:srgbClr val="FFFF00"/>
                </a:highlight>
              </a:rPr>
              <a:t>offline learning </a:t>
            </a:r>
            <a:r>
              <a:rPr lang="en-US" dirty="0"/>
              <a:t>and previously made decisions to probabilistically sample the best decision in the current decision space, enabling more effective space exploration.</a:t>
            </a:r>
          </a:p>
          <a:p>
            <a:r>
              <a:rPr lang="en-US" altLang="zh-CN" dirty="0"/>
              <a:t>E</a:t>
            </a:r>
            <a:r>
              <a:rPr lang="en-US" dirty="0"/>
              <a:t>xperimental results show that TLM excels in delivering both high efficiency and performance.</a:t>
            </a:r>
            <a:endParaRPr lang="en-CN" dirty="0"/>
          </a:p>
        </p:txBody>
      </p:sp>
    </p:spTree>
    <p:extLst>
      <p:ext uri="{BB962C8B-B14F-4D97-AF65-F5344CB8AC3E}">
        <p14:creationId xmlns:p14="http://schemas.microsoft.com/office/powerpoint/2010/main" val="258488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6DB5-E6D7-9E31-EC69-DFAB86269BE6}"/>
              </a:ext>
            </a:extLst>
          </p:cNvPr>
          <p:cNvSpPr>
            <a:spLocks noGrp="1"/>
          </p:cNvSpPr>
          <p:nvPr>
            <p:ph type="title"/>
          </p:nvPr>
        </p:nvSpPr>
        <p:spPr/>
        <p:txBody>
          <a:bodyPr/>
          <a:lstStyle/>
          <a:p>
            <a:r>
              <a:rPr lang="en-US" dirty="0"/>
              <a:t>5.1 Model Details</a:t>
            </a:r>
            <a:endParaRPr lang="en-CN" dirty="0"/>
          </a:p>
        </p:txBody>
      </p:sp>
      <p:sp>
        <p:nvSpPr>
          <p:cNvPr id="3" name="Content Placeholder 2">
            <a:extLst>
              <a:ext uri="{FF2B5EF4-FFF2-40B4-BE49-F238E27FC236}">
                <a16:creationId xmlns:a16="http://schemas.microsoft.com/office/drawing/2014/main" id="{3208AC3F-7B4B-3CCC-8F6B-3067BDC6AC77}"/>
              </a:ext>
            </a:extLst>
          </p:cNvPr>
          <p:cNvSpPr>
            <a:spLocks noGrp="1"/>
          </p:cNvSpPr>
          <p:nvPr>
            <p:ph idx="1"/>
          </p:nvPr>
        </p:nvSpPr>
        <p:spPr/>
        <p:txBody>
          <a:bodyPr>
            <a:normAutofit fontScale="92500"/>
          </a:bodyPr>
          <a:lstStyle/>
          <a:p>
            <a:r>
              <a:rPr lang="en-CN" dirty="0"/>
              <a:t>来看看论文的辩解</a:t>
            </a:r>
            <a:r>
              <a:rPr lang="zh-CN" altLang="en-US" dirty="0"/>
              <a:t>：</a:t>
            </a:r>
            <a:r>
              <a:rPr lang="en-US" dirty="0"/>
              <a:t> The purpose of SFT of a language model with demonstration data is to achieve that the model’s responses to prompts </a:t>
            </a:r>
            <a:r>
              <a:rPr lang="en-US" dirty="0">
                <a:highlight>
                  <a:srgbClr val="FFFF00"/>
                </a:highlight>
              </a:rPr>
              <a:t>align with the human intentions reflected in the demonstration data.</a:t>
            </a:r>
          </a:p>
          <a:p>
            <a:r>
              <a:rPr lang="en-US" dirty="0" err="1"/>
              <a:t>在示例数据上对齐人类的意图</a:t>
            </a:r>
            <a:r>
              <a:rPr lang="zh-CN" altLang="en-US" dirty="0"/>
              <a:t>？</a:t>
            </a:r>
            <a:endParaRPr lang="en-US" altLang="zh-CN" dirty="0"/>
          </a:p>
          <a:p>
            <a:r>
              <a:rPr lang="en-US" b="1" dirty="0"/>
              <a:t>SFT </a:t>
            </a:r>
            <a:r>
              <a:rPr lang="zh-CN" altLang="en-US" b="1" dirty="0"/>
              <a:t>的目的：</a:t>
            </a:r>
          </a:p>
          <a:p>
            <a:r>
              <a:rPr lang="zh-CN" altLang="en-US" dirty="0"/>
              <a:t>监督微调的主要目标是让模型的输出与人类的期望对齐。这意味着当模型面对某个提示（</a:t>
            </a:r>
            <a:r>
              <a:rPr lang="en-US" dirty="0"/>
              <a:t>prompt）</a:t>
            </a:r>
            <a:r>
              <a:rPr lang="zh-CN" altLang="en-US" dirty="0"/>
              <a:t>时，它会根据在人类示例中学到的内容做出响应。这种方式保证了模型的回答不仅是合理的，还符合特定任务或语境下的预期标准。</a:t>
            </a:r>
            <a:endParaRPr lang="en-US" altLang="zh-CN" dirty="0"/>
          </a:p>
          <a:p>
            <a:r>
              <a:rPr lang="zh-CN" altLang="en-US" dirty="0"/>
              <a:t>这不就是赤裸裸的监督学习嘛。</a:t>
            </a:r>
          </a:p>
          <a:p>
            <a:endParaRPr lang="en-CN" dirty="0"/>
          </a:p>
        </p:txBody>
      </p:sp>
    </p:spTree>
    <p:extLst>
      <p:ext uri="{BB962C8B-B14F-4D97-AF65-F5344CB8AC3E}">
        <p14:creationId xmlns:p14="http://schemas.microsoft.com/office/powerpoint/2010/main" val="36352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CB11-4336-E2B7-AC13-E7DDBD067743}"/>
              </a:ext>
            </a:extLst>
          </p:cNvPr>
          <p:cNvSpPr>
            <a:spLocks noGrp="1"/>
          </p:cNvSpPr>
          <p:nvPr>
            <p:ph type="title"/>
          </p:nvPr>
        </p:nvSpPr>
        <p:spPr/>
        <p:txBody>
          <a:bodyPr/>
          <a:lstStyle/>
          <a:p>
            <a:r>
              <a:rPr lang="en-US" dirty="0"/>
              <a:t>5.2 Tensor Program Generation</a:t>
            </a:r>
            <a:endParaRPr lang="en-CN" dirty="0"/>
          </a:p>
        </p:txBody>
      </p:sp>
      <p:sp>
        <p:nvSpPr>
          <p:cNvPr id="3" name="Content Placeholder 2">
            <a:extLst>
              <a:ext uri="{FF2B5EF4-FFF2-40B4-BE49-F238E27FC236}">
                <a16:creationId xmlns:a16="http://schemas.microsoft.com/office/drawing/2014/main" id="{8724E7B9-0107-1B69-C215-4BA7EF14A8A1}"/>
              </a:ext>
            </a:extLst>
          </p:cNvPr>
          <p:cNvSpPr>
            <a:spLocks noGrp="1"/>
          </p:cNvSpPr>
          <p:nvPr>
            <p:ph idx="1"/>
          </p:nvPr>
        </p:nvSpPr>
        <p:spPr/>
        <p:txBody>
          <a:bodyPr/>
          <a:lstStyle/>
          <a:p>
            <a:r>
              <a:rPr lang="en-CN" dirty="0"/>
              <a:t>可能会产生invalid</a:t>
            </a:r>
            <a:r>
              <a:rPr lang="zh-CN" altLang="en-US" dirty="0"/>
              <a:t> </a:t>
            </a:r>
            <a:r>
              <a:rPr lang="en-US" altLang="zh-CN" dirty="0"/>
              <a:t>tensor</a:t>
            </a:r>
            <a:r>
              <a:rPr lang="zh-CN" altLang="en-US" dirty="0"/>
              <a:t> </a:t>
            </a:r>
            <a:r>
              <a:rPr lang="en-US" altLang="zh-CN" dirty="0"/>
              <a:t>program</a:t>
            </a:r>
            <a:r>
              <a:rPr lang="zh-CN" altLang="en-US" dirty="0"/>
              <a:t>，直接重新生成。</a:t>
            </a:r>
            <a:endParaRPr lang="en-US" altLang="zh-CN" dirty="0"/>
          </a:p>
          <a:p>
            <a:endParaRPr lang="en-CN" dirty="0"/>
          </a:p>
        </p:txBody>
      </p:sp>
      <p:pic>
        <p:nvPicPr>
          <p:cNvPr id="4" name="Picture 3">
            <a:extLst>
              <a:ext uri="{FF2B5EF4-FFF2-40B4-BE49-F238E27FC236}">
                <a16:creationId xmlns:a16="http://schemas.microsoft.com/office/drawing/2014/main" id="{145CE19A-74CC-46DA-44D3-A7ECBB435E85}"/>
              </a:ext>
            </a:extLst>
          </p:cNvPr>
          <p:cNvPicPr>
            <a:picLocks noChangeAspect="1"/>
          </p:cNvPicPr>
          <p:nvPr/>
        </p:nvPicPr>
        <p:blipFill>
          <a:blip r:embed="rId2"/>
          <a:stretch>
            <a:fillRect/>
          </a:stretch>
        </p:blipFill>
        <p:spPr>
          <a:xfrm>
            <a:off x="2364035" y="2404255"/>
            <a:ext cx="6240138" cy="4453745"/>
          </a:xfrm>
          <a:prstGeom prst="rect">
            <a:avLst/>
          </a:prstGeom>
        </p:spPr>
      </p:pic>
    </p:spTree>
    <p:extLst>
      <p:ext uri="{BB962C8B-B14F-4D97-AF65-F5344CB8AC3E}">
        <p14:creationId xmlns:p14="http://schemas.microsoft.com/office/powerpoint/2010/main" val="1561510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E527-4DEF-C9CC-01AB-4E61AC440E22}"/>
              </a:ext>
            </a:extLst>
          </p:cNvPr>
          <p:cNvSpPr>
            <a:spLocks noGrp="1"/>
          </p:cNvSpPr>
          <p:nvPr>
            <p:ph type="title"/>
          </p:nvPr>
        </p:nvSpPr>
        <p:spPr/>
        <p:txBody>
          <a:bodyPr/>
          <a:lstStyle/>
          <a:p>
            <a:r>
              <a:rPr lang="en-US" dirty="0"/>
              <a:t>5.3 Iterative Optimization</a:t>
            </a:r>
            <a:endParaRPr lang="en-CN" dirty="0"/>
          </a:p>
        </p:txBody>
      </p:sp>
      <p:sp>
        <p:nvSpPr>
          <p:cNvPr id="3" name="Content Placeholder 2">
            <a:extLst>
              <a:ext uri="{FF2B5EF4-FFF2-40B4-BE49-F238E27FC236}">
                <a16:creationId xmlns:a16="http://schemas.microsoft.com/office/drawing/2014/main" id="{15C21547-59B3-9551-5B71-76E603356597}"/>
              </a:ext>
            </a:extLst>
          </p:cNvPr>
          <p:cNvSpPr>
            <a:spLocks noGrp="1"/>
          </p:cNvSpPr>
          <p:nvPr>
            <p:ph idx="1"/>
          </p:nvPr>
        </p:nvSpPr>
        <p:spPr/>
        <p:txBody>
          <a:bodyPr/>
          <a:lstStyle/>
          <a:p>
            <a:r>
              <a:rPr lang="zh-CN" altLang="en-US" b="1" dirty="0"/>
              <a:t>使用示例句子对 </a:t>
            </a:r>
            <a:r>
              <a:rPr lang="en-US" b="1" dirty="0"/>
              <a:t>TLM-base </a:t>
            </a:r>
            <a:r>
              <a:rPr lang="zh-CN" altLang="en-US" b="1" dirty="0"/>
              <a:t>进行微调是其运行的关键</a:t>
            </a:r>
            <a:r>
              <a:rPr lang="zh-CN" altLang="en-US" dirty="0"/>
              <a:t>。这一部分将重点介绍获取一批示例数据的方法。</a:t>
            </a:r>
            <a:endParaRPr lang="en-US" altLang="zh-CN" dirty="0"/>
          </a:p>
          <a:p>
            <a:r>
              <a:rPr lang="zh-CN" altLang="en-US" dirty="0"/>
              <a:t>我理解这里的</a:t>
            </a:r>
            <a:r>
              <a:rPr lang="en-US" altLang="zh-CN" dirty="0"/>
              <a:t>Iterative</a:t>
            </a:r>
            <a:r>
              <a:rPr lang="zh-CN" altLang="en-US" dirty="0"/>
              <a:t> </a:t>
            </a:r>
            <a:r>
              <a:rPr lang="en-US" altLang="zh-CN" dirty="0"/>
              <a:t>Optimization</a:t>
            </a:r>
            <a:r>
              <a:rPr lang="zh-CN" altLang="en-US" dirty="0"/>
              <a:t>就是不停的监督学习。</a:t>
            </a:r>
            <a:endParaRPr lang="en-CN" dirty="0"/>
          </a:p>
        </p:txBody>
      </p:sp>
    </p:spTree>
    <p:extLst>
      <p:ext uri="{BB962C8B-B14F-4D97-AF65-F5344CB8AC3E}">
        <p14:creationId xmlns:p14="http://schemas.microsoft.com/office/powerpoint/2010/main" val="737399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D875-4031-D13B-8D61-8ACBD05E7641}"/>
              </a:ext>
            </a:extLst>
          </p:cNvPr>
          <p:cNvSpPr>
            <a:spLocks noGrp="1"/>
          </p:cNvSpPr>
          <p:nvPr>
            <p:ph type="title"/>
          </p:nvPr>
        </p:nvSpPr>
        <p:spPr/>
        <p:txBody>
          <a:bodyPr/>
          <a:lstStyle/>
          <a:p>
            <a:r>
              <a:rPr lang="en-US" dirty="0"/>
              <a:t>6 Evaluation</a:t>
            </a:r>
            <a:endParaRPr lang="en-CN" dirty="0"/>
          </a:p>
        </p:txBody>
      </p:sp>
      <p:sp>
        <p:nvSpPr>
          <p:cNvPr id="3" name="Content Placeholder 2">
            <a:extLst>
              <a:ext uri="{FF2B5EF4-FFF2-40B4-BE49-F238E27FC236}">
                <a16:creationId xmlns:a16="http://schemas.microsoft.com/office/drawing/2014/main" id="{333FFCB5-3DF5-BF64-C69E-1892DCC8BA35}"/>
              </a:ext>
            </a:extLst>
          </p:cNvPr>
          <p:cNvSpPr>
            <a:spLocks noGrp="1"/>
          </p:cNvSpPr>
          <p:nvPr>
            <p:ph idx="1"/>
          </p:nvPr>
        </p:nvSpPr>
        <p:spPr/>
        <p:txBody>
          <a:bodyPr/>
          <a:lstStyle/>
          <a:p>
            <a:r>
              <a:rPr lang="en-US" dirty="0"/>
              <a:t>6.1 Experimental Settings</a:t>
            </a:r>
            <a:r>
              <a:rPr lang="zh-CN" altLang="en-US" dirty="0"/>
              <a:t>：</a:t>
            </a:r>
            <a:r>
              <a:rPr lang="en-US" altLang="zh-CN" dirty="0"/>
              <a:t>CPU/GPU</a:t>
            </a:r>
            <a:endParaRPr lang="en-US" dirty="0"/>
          </a:p>
          <a:p>
            <a:r>
              <a:rPr lang="en-US" dirty="0"/>
              <a:t>6.2 Convergence Behavior of Demonstration Data</a:t>
            </a:r>
          </a:p>
          <a:p>
            <a:r>
              <a:rPr lang="en-US" dirty="0"/>
              <a:t>6.3 Subgraph Benchmark</a:t>
            </a:r>
          </a:p>
          <a:p>
            <a:r>
              <a:rPr lang="en-US" dirty="0"/>
              <a:t>6.4 End-to-End Workload Benchmark</a:t>
            </a:r>
          </a:p>
          <a:p>
            <a:endParaRPr lang="en-US" dirty="0"/>
          </a:p>
          <a:p>
            <a:r>
              <a:rPr lang="en-US" dirty="0" err="1"/>
              <a:t>总体来说</a:t>
            </a:r>
            <a:r>
              <a:rPr lang="zh-CN" altLang="en-US" dirty="0"/>
              <a:t>，与</a:t>
            </a:r>
            <a:r>
              <a:rPr lang="en-US" altLang="zh-CN" dirty="0" err="1"/>
              <a:t>Ansor</a:t>
            </a:r>
            <a:r>
              <a:rPr lang="en-US" altLang="zh-CN" dirty="0"/>
              <a:t>/</a:t>
            </a:r>
            <a:r>
              <a:rPr lang="en-US" altLang="zh-CN" dirty="0" err="1"/>
              <a:t>MetaSchedule</a:t>
            </a:r>
            <a:r>
              <a:rPr lang="en-US" altLang="zh-CN" dirty="0"/>
              <a:t>,</a:t>
            </a:r>
            <a:r>
              <a:rPr lang="zh-CN" altLang="en-US" dirty="0"/>
              <a:t> </a:t>
            </a:r>
            <a:r>
              <a:rPr lang="en-US" altLang="zh-CN" dirty="0" err="1"/>
              <a:t>pytorch</a:t>
            </a:r>
            <a:r>
              <a:rPr lang="en-US" altLang="zh-CN" dirty="0"/>
              <a:t>,</a:t>
            </a:r>
            <a:r>
              <a:rPr lang="zh-CN" altLang="en-US" dirty="0"/>
              <a:t> </a:t>
            </a:r>
            <a:r>
              <a:rPr lang="en-US" altLang="zh-CN" dirty="0" err="1"/>
              <a:t>TensorRT</a:t>
            </a:r>
            <a:r>
              <a:rPr lang="en-US" altLang="zh-CN" dirty="0"/>
              <a:t>,</a:t>
            </a:r>
            <a:r>
              <a:rPr lang="zh-CN" altLang="en-US" dirty="0"/>
              <a:t> </a:t>
            </a:r>
            <a:r>
              <a:rPr lang="en-US" altLang="zh-CN" dirty="0"/>
              <a:t>Roller</a:t>
            </a:r>
            <a:r>
              <a:rPr lang="zh-CN" altLang="en-US" dirty="0"/>
              <a:t>进行对比。效果差不多，编译时间快（因为把</a:t>
            </a:r>
            <a:r>
              <a:rPr lang="en-US" altLang="zh-CN" dirty="0"/>
              <a:t>online</a:t>
            </a:r>
            <a:r>
              <a:rPr lang="zh-CN" altLang="en-US" dirty="0"/>
              <a:t> 编译时间变成了</a:t>
            </a:r>
            <a:r>
              <a:rPr lang="en-US" altLang="zh-CN" dirty="0"/>
              <a:t>offline</a:t>
            </a:r>
            <a:r>
              <a:rPr lang="zh-CN" altLang="en-US" dirty="0"/>
              <a:t>的训练时间）</a:t>
            </a:r>
            <a:endParaRPr lang="en-CN" dirty="0"/>
          </a:p>
        </p:txBody>
      </p:sp>
    </p:spTree>
    <p:extLst>
      <p:ext uri="{BB962C8B-B14F-4D97-AF65-F5344CB8AC3E}">
        <p14:creationId xmlns:p14="http://schemas.microsoft.com/office/powerpoint/2010/main" val="3698522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1628-7B22-D7DB-C393-7EBECFBA7040}"/>
              </a:ext>
            </a:extLst>
          </p:cNvPr>
          <p:cNvSpPr>
            <a:spLocks noGrp="1"/>
          </p:cNvSpPr>
          <p:nvPr>
            <p:ph type="title"/>
          </p:nvPr>
        </p:nvSpPr>
        <p:spPr/>
        <p:txBody>
          <a:bodyPr/>
          <a:lstStyle/>
          <a:p>
            <a:r>
              <a:rPr lang="en-US" altLang="zh-CN" dirty="0"/>
              <a:t>IDEAS</a:t>
            </a:r>
            <a:endParaRPr lang="en-CN" dirty="0"/>
          </a:p>
        </p:txBody>
      </p:sp>
      <p:sp>
        <p:nvSpPr>
          <p:cNvPr id="3" name="Content Placeholder 2">
            <a:extLst>
              <a:ext uri="{FF2B5EF4-FFF2-40B4-BE49-F238E27FC236}">
                <a16:creationId xmlns:a16="http://schemas.microsoft.com/office/drawing/2014/main" id="{C4B0BD78-7DF6-A3ED-6FA3-29C3994379B1}"/>
              </a:ext>
            </a:extLst>
          </p:cNvPr>
          <p:cNvSpPr>
            <a:spLocks noGrp="1"/>
          </p:cNvSpPr>
          <p:nvPr>
            <p:ph idx="1"/>
          </p:nvPr>
        </p:nvSpPr>
        <p:spPr/>
        <p:txBody>
          <a:bodyPr/>
          <a:lstStyle/>
          <a:p>
            <a:r>
              <a:rPr lang="en-US" dirty="0" err="1"/>
              <a:t>扩大搜索空间</a:t>
            </a:r>
            <a:r>
              <a:rPr lang="zh-CN" altLang="en-US" dirty="0"/>
              <a:t>，将</a:t>
            </a:r>
            <a:r>
              <a:rPr lang="en-US" altLang="zh-CN" dirty="0"/>
              <a:t>graph</a:t>
            </a:r>
            <a:r>
              <a:rPr lang="zh-CN" altLang="en-US" dirty="0"/>
              <a:t> </a:t>
            </a:r>
            <a:r>
              <a:rPr lang="en-US" altLang="zh-CN" dirty="0"/>
              <a:t>level</a:t>
            </a:r>
            <a:r>
              <a:rPr lang="zh-CN" altLang="en-US" dirty="0"/>
              <a:t>整合进</a:t>
            </a:r>
            <a:r>
              <a:rPr lang="en-US" altLang="zh-CN" dirty="0"/>
              <a:t>exploration</a:t>
            </a:r>
            <a:r>
              <a:rPr lang="zh-CN" altLang="en-US" dirty="0"/>
              <a:t> </a:t>
            </a:r>
            <a:r>
              <a:rPr lang="en-US" altLang="zh-CN" dirty="0"/>
              <a:t>space</a:t>
            </a:r>
            <a:r>
              <a:rPr lang="zh-CN" altLang="en-US" dirty="0"/>
              <a:t>中。</a:t>
            </a:r>
            <a:endParaRPr lang="en-US" altLang="zh-CN" dirty="0"/>
          </a:p>
          <a:p>
            <a:r>
              <a:rPr lang="en-US" altLang="zh-CN" dirty="0"/>
              <a:t>Trade-off:</a:t>
            </a:r>
            <a:r>
              <a:rPr lang="zh-CN" altLang="en-US" dirty="0"/>
              <a:t> </a:t>
            </a:r>
            <a:r>
              <a:rPr lang="en-US" altLang="zh-CN" dirty="0"/>
              <a:t>online</a:t>
            </a:r>
            <a:r>
              <a:rPr lang="zh-CN" altLang="en-US" dirty="0"/>
              <a:t> 编译时间</a:t>
            </a:r>
            <a:r>
              <a:rPr lang="en-US" altLang="zh-CN" dirty="0"/>
              <a:t>,</a:t>
            </a:r>
            <a:r>
              <a:rPr lang="zh-CN" altLang="en-US" dirty="0"/>
              <a:t> </a:t>
            </a:r>
            <a:r>
              <a:rPr lang="en-US" altLang="zh-CN" dirty="0"/>
              <a:t>offline</a:t>
            </a:r>
            <a:r>
              <a:rPr lang="zh-CN" altLang="en-US" dirty="0"/>
              <a:t> 编译开销，运行</a:t>
            </a:r>
            <a:r>
              <a:rPr lang="en-US" altLang="zh-CN"/>
              <a:t>performance</a:t>
            </a:r>
            <a:endParaRPr lang="en-US" altLang="zh-CN" dirty="0"/>
          </a:p>
          <a:p>
            <a:pPr lvl="1"/>
            <a:r>
              <a:rPr lang="en-US" altLang="zh-CN" dirty="0"/>
              <a:t>DL</a:t>
            </a:r>
            <a:r>
              <a:rPr lang="zh-CN" altLang="en-US" dirty="0"/>
              <a:t> </a:t>
            </a:r>
            <a:r>
              <a:rPr lang="en-US" altLang="zh-CN" dirty="0"/>
              <a:t>model</a:t>
            </a:r>
            <a:r>
              <a:rPr lang="zh-CN" altLang="en-US" dirty="0"/>
              <a:t> </a:t>
            </a:r>
            <a:r>
              <a:rPr lang="en-US" altLang="zh-CN" dirty="0"/>
              <a:t>training</a:t>
            </a:r>
            <a:r>
              <a:rPr lang="zh-CN" altLang="en-US" dirty="0"/>
              <a:t> </a:t>
            </a:r>
            <a:r>
              <a:rPr lang="en-US" altLang="zh-CN" dirty="0"/>
              <a:t>cost(</a:t>
            </a:r>
            <a:r>
              <a:rPr lang="zh-CN" altLang="en-US" dirty="0"/>
              <a:t> </a:t>
            </a:r>
            <a:r>
              <a:rPr lang="en-US" altLang="zh-CN" dirty="0"/>
              <a:t>time/GPU/Energy</a:t>
            </a:r>
            <a:r>
              <a:rPr lang="zh-CN" altLang="en-US" dirty="0"/>
              <a:t> </a:t>
            </a:r>
            <a:r>
              <a:rPr lang="en-US" altLang="zh-CN" dirty="0"/>
              <a:t>)</a:t>
            </a:r>
          </a:p>
          <a:p>
            <a:pPr lvl="1"/>
            <a:r>
              <a:rPr lang="en-US" altLang="zh-CN" dirty="0"/>
              <a:t>DL</a:t>
            </a:r>
            <a:r>
              <a:rPr lang="zh-CN" altLang="en-US" dirty="0"/>
              <a:t> </a:t>
            </a:r>
            <a:r>
              <a:rPr lang="en-US" altLang="zh-CN" dirty="0"/>
              <a:t>model</a:t>
            </a:r>
            <a:r>
              <a:rPr lang="zh-CN" altLang="en-US" dirty="0"/>
              <a:t> </a:t>
            </a:r>
            <a:r>
              <a:rPr lang="en-US" altLang="zh-CN" dirty="0"/>
              <a:t>inference</a:t>
            </a:r>
            <a:r>
              <a:rPr lang="zh-CN" altLang="en-US" dirty="0"/>
              <a:t> </a:t>
            </a:r>
            <a:r>
              <a:rPr lang="en-US" altLang="zh-CN" dirty="0"/>
              <a:t>cost(</a:t>
            </a:r>
            <a:r>
              <a:rPr lang="zh-CN" altLang="en-US" dirty="0"/>
              <a:t> </a:t>
            </a:r>
            <a:r>
              <a:rPr lang="en-US" altLang="zh-CN" dirty="0"/>
              <a:t>searching</a:t>
            </a:r>
            <a:r>
              <a:rPr lang="zh-CN" altLang="en-US" dirty="0"/>
              <a:t> </a:t>
            </a:r>
            <a:r>
              <a:rPr lang="en-US" altLang="zh-CN" dirty="0"/>
              <a:t>time).</a:t>
            </a:r>
          </a:p>
          <a:p>
            <a:pPr lvl="1"/>
            <a:r>
              <a:rPr lang="en-US" altLang="zh-CN" dirty="0"/>
              <a:t>Tensor</a:t>
            </a:r>
            <a:r>
              <a:rPr lang="zh-CN" altLang="en-US" dirty="0"/>
              <a:t> </a:t>
            </a:r>
            <a:r>
              <a:rPr lang="en-US" altLang="zh-CN" dirty="0"/>
              <a:t>programs’</a:t>
            </a:r>
            <a:r>
              <a:rPr lang="zh-CN" altLang="en-US" dirty="0"/>
              <a:t> </a:t>
            </a:r>
            <a:r>
              <a:rPr lang="en-US" altLang="zh-CN" dirty="0"/>
              <a:t>performance.</a:t>
            </a:r>
            <a:endParaRPr lang="en-CN" dirty="0"/>
          </a:p>
          <a:p>
            <a:endParaRPr lang="en-US" altLang="zh-CN" dirty="0"/>
          </a:p>
          <a:p>
            <a:endParaRPr lang="en-CN" dirty="0"/>
          </a:p>
        </p:txBody>
      </p:sp>
    </p:spTree>
    <p:extLst>
      <p:ext uri="{BB962C8B-B14F-4D97-AF65-F5344CB8AC3E}">
        <p14:creationId xmlns:p14="http://schemas.microsoft.com/office/powerpoint/2010/main" val="310720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4CE3-3F74-B130-A7E3-BFDB42BF7CD7}"/>
              </a:ext>
            </a:extLst>
          </p:cNvPr>
          <p:cNvSpPr>
            <a:spLocks noGrp="1"/>
          </p:cNvSpPr>
          <p:nvPr>
            <p:ph type="title"/>
          </p:nvPr>
        </p:nvSpPr>
        <p:spPr/>
        <p:txBody>
          <a:bodyPr/>
          <a:lstStyle/>
          <a:p>
            <a:r>
              <a:rPr lang="en-CN" dirty="0"/>
              <a:t>Trade</a:t>
            </a:r>
            <a:r>
              <a:rPr lang="en-US" altLang="zh-CN" dirty="0"/>
              <a:t>-off</a:t>
            </a:r>
            <a:r>
              <a:rPr lang="zh-CN" altLang="en-US" dirty="0"/>
              <a:t> </a:t>
            </a:r>
            <a:endParaRPr lang="en-CN" dirty="0"/>
          </a:p>
        </p:txBody>
      </p:sp>
      <p:sp>
        <p:nvSpPr>
          <p:cNvPr id="3" name="Content Placeholder 2">
            <a:extLst>
              <a:ext uri="{FF2B5EF4-FFF2-40B4-BE49-F238E27FC236}">
                <a16:creationId xmlns:a16="http://schemas.microsoft.com/office/drawing/2014/main" id="{BB121926-998F-7E57-1B26-6960B42703D4}"/>
              </a:ext>
            </a:extLst>
          </p:cNvPr>
          <p:cNvSpPr>
            <a:spLocks noGrp="1"/>
          </p:cNvSpPr>
          <p:nvPr>
            <p:ph idx="1"/>
          </p:nvPr>
        </p:nvSpPr>
        <p:spPr/>
        <p:txBody>
          <a:bodyPr/>
          <a:lstStyle/>
          <a:p>
            <a:endParaRPr lang="en-CN" dirty="0"/>
          </a:p>
        </p:txBody>
      </p:sp>
    </p:spTree>
    <p:extLst>
      <p:ext uri="{BB962C8B-B14F-4D97-AF65-F5344CB8AC3E}">
        <p14:creationId xmlns:p14="http://schemas.microsoft.com/office/powerpoint/2010/main" val="213290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C311-FFE0-1419-A288-ABD4B1FAC1F7}"/>
              </a:ext>
            </a:extLst>
          </p:cNvPr>
          <p:cNvSpPr>
            <a:spLocks noGrp="1"/>
          </p:cNvSpPr>
          <p:nvPr>
            <p:ph type="title"/>
          </p:nvPr>
        </p:nvSpPr>
        <p:spPr/>
        <p:txBody>
          <a:bodyPr/>
          <a:lstStyle/>
          <a:p>
            <a:r>
              <a:rPr lang="en-US" altLang="zh-CN" dirty="0"/>
              <a:t>1.</a:t>
            </a:r>
            <a:r>
              <a:rPr lang="en-US" dirty="0"/>
              <a:t> Introduction</a:t>
            </a:r>
            <a:endParaRPr lang="en-CN" dirty="0"/>
          </a:p>
        </p:txBody>
      </p:sp>
      <p:sp>
        <p:nvSpPr>
          <p:cNvPr id="3" name="Content Placeholder 2">
            <a:extLst>
              <a:ext uri="{FF2B5EF4-FFF2-40B4-BE49-F238E27FC236}">
                <a16:creationId xmlns:a16="http://schemas.microsoft.com/office/drawing/2014/main" id="{674E13E7-A8FC-1E32-77D6-B9A27CEEFE2A}"/>
              </a:ext>
            </a:extLst>
          </p:cNvPr>
          <p:cNvSpPr>
            <a:spLocks noGrp="1"/>
          </p:cNvSpPr>
          <p:nvPr>
            <p:ph idx="1"/>
          </p:nvPr>
        </p:nvSpPr>
        <p:spPr/>
        <p:txBody>
          <a:bodyPr/>
          <a:lstStyle/>
          <a:p>
            <a:r>
              <a:rPr lang="en-US" dirty="0"/>
              <a:t>TLM’s performance matches that of </a:t>
            </a:r>
            <a:r>
              <a:rPr lang="en-US" dirty="0" err="1"/>
              <a:t>Ansor</a:t>
            </a:r>
            <a:r>
              <a:rPr lang="en-US" dirty="0"/>
              <a:t>/</a:t>
            </a:r>
            <a:r>
              <a:rPr lang="en-US" dirty="0" err="1"/>
              <a:t>MetaSchedule</a:t>
            </a:r>
            <a:r>
              <a:rPr lang="en-US" dirty="0"/>
              <a:t> yet compiles 61× faster. </a:t>
            </a:r>
          </a:p>
          <a:p>
            <a:r>
              <a:rPr lang="en-US" dirty="0"/>
              <a:t>While its compilation time aligns with Roller, its performance is 2.25× better. </a:t>
            </a:r>
          </a:p>
          <a:p>
            <a:r>
              <a:rPr lang="en-US" dirty="0"/>
              <a:t>In ample exploration times, TLM’s compilation duration is consistent with </a:t>
            </a:r>
            <a:r>
              <a:rPr lang="en-US" dirty="0" err="1"/>
              <a:t>Ansor</a:t>
            </a:r>
            <a:r>
              <a:rPr lang="en-US" dirty="0"/>
              <a:t> and </a:t>
            </a:r>
            <a:r>
              <a:rPr lang="en-US" dirty="0" err="1"/>
              <a:t>MetaSchedule</a:t>
            </a:r>
            <a:r>
              <a:rPr lang="en-US" dirty="0"/>
              <a:t>, delivering a performance boost of 1.08× and 1.04×, respectively.</a:t>
            </a:r>
            <a:endParaRPr lang="en-CN" dirty="0"/>
          </a:p>
        </p:txBody>
      </p:sp>
    </p:spTree>
    <p:extLst>
      <p:ext uri="{BB962C8B-B14F-4D97-AF65-F5344CB8AC3E}">
        <p14:creationId xmlns:p14="http://schemas.microsoft.com/office/powerpoint/2010/main" val="96187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C311-FFE0-1419-A288-ABD4B1FAC1F7}"/>
              </a:ext>
            </a:extLst>
          </p:cNvPr>
          <p:cNvSpPr>
            <a:spLocks noGrp="1"/>
          </p:cNvSpPr>
          <p:nvPr>
            <p:ph type="title"/>
          </p:nvPr>
        </p:nvSpPr>
        <p:spPr/>
        <p:txBody>
          <a:bodyPr/>
          <a:lstStyle/>
          <a:p>
            <a:r>
              <a:rPr lang="en-US" altLang="zh-CN" dirty="0"/>
              <a:t>1.</a:t>
            </a:r>
            <a:r>
              <a:rPr lang="en-US" dirty="0"/>
              <a:t> Introduction</a:t>
            </a:r>
            <a:endParaRPr lang="en-CN" dirty="0"/>
          </a:p>
        </p:txBody>
      </p:sp>
      <p:pic>
        <p:nvPicPr>
          <p:cNvPr id="4" name="Content Placeholder 3">
            <a:extLst>
              <a:ext uri="{FF2B5EF4-FFF2-40B4-BE49-F238E27FC236}">
                <a16:creationId xmlns:a16="http://schemas.microsoft.com/office/drawing/2014/main" id="{AC0DD5D3-DA04-5CB2-0B90-23FC87D71475}"/>
              </a:ext>
            </a:extLst>
          </p:cNvPr>
          <p:cNvPicPr>
            <a:picLocks noGrp="1" noChangeAspect="1"/>
          </p:cNvPicPr>
          <p:nvPr>
            <p:ph idx="1"/>
          </p:nvPr>
        </p:nvPicPr>
        <p:blipFill>
          <a:blip r:embed="rId2"/>
          <a:stretch>
            <a:fillRect/>
          </a:stretch>
        </p:blipFill>
        <p:spPr>
          <a:xfrm>
            <a:off x="1129385" y="1825625"/>
            <a:ext cx="9933229" cy="4351338"/>
          </a:xfrm>
          <a:prstGeom prst="rect">
            <a:avLst/>
          </a:prstGeom>
        </p:spPr>
      </p:pic>
    </p:spTree>
    <p:extLst>
      <p:ext uri="{BB962C8B-B14F-4D97-AF65-F5344CB8AC3E}">
        <p14:creationId xmlns:p14="http://schemas.microsoft.com/office/powerpoint/2010/main" val="15886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D4B9-6525-B7C1-A2F6-C708BB31E207}"/>
              </a:ext>
            </a:extLst>
          </p:cNvPr>
          <p:cNvSpPr>
            <a:spLocks noGrp="1"/>
          </p:cNvSpPr>
          <p:nvPr>
            <p:ph type="title"/>
          </p:nvPr>
        </p:nvSpPr>
        <p:spPr/>
        <p:txBody>
          <a:bodyPr/>
          <a:lstStyle/>
          <a:p>
            <a:r>
              <a:rPr lang="en-US" altLang="zh-CN" dirty="0"/>
              <a:t>2. Background</a:t>
            </a:r>
            <a:endParaRPr lang="en-CN" dirty="0"/>
          </a:p>
        </p:txBody>
      </p:sp>
      <p:sp>
        <p:nvSpPr>
          <p:cNvPr id="3" name="Content Placeholder 2">
            <a:extLst>
              <a:ext uri="{FF2B5EF4-FFF2-40B4-BE49-F238E27FC236}">
                <a16:creationId xmlns:a16="http://schemas.microsoft.com/office/drawing/2014/main" id="{B1BAF482-A266-0166-EDEA-86461F2122C5}"/>
              </a:ext>
            </a:extLst>
          </p:cNvPr>
          <p:cNvSpPr>
            <a:spLocks noGrp="1"/>
          </p:cNvSpPr>
          <p:nvPr>
            <p:ph idx="1"/>
          </p:nvPr>
        </p:nvSpPr>
        <p:spPr/>
        <p:txBody>
          <a:bodyPr/>
          <a:lstStyle/>
          <a:p>
            <a:r>
              <a:rPr lang="en-US" dirty="0"/>
              <a:t>Tensor Program Exploration Framework</a:t>
            </a:r>
          </a:p>
          <a:p>
            <a:r>
              <a:rPr lang="en-US" dirty="0"/>
              <a:t>Language Model</a:t>
            </a:r>
            <a:endParaRPr lang="en-CN" dirty="0"/>
          </a:p>
          <a:p>
            <a:r>
              <a:rPr lang="en-US" dirty="0" err="1"/>
              <a:t>ChatGPT</a:t>
            </a:r>
            <a:r>
              <a:rPr lang="en-US" dirty="0"/>
              <a:t>/</a:t>
            </a:r>
            <a:r>
              <a:rPr lang="en-US" dirty="0" err="1"/>
              <a:t>InstructGPT</a:t>
            </a:r>
            <a:endParaRPr lang="en-CN" dirty="0"/>
          </a:p>
        </p:txBody>
      </p:sp>
    </p:spTree>
    <p:extLst>
      <p:ext uri="{BB962C8B-B14F-4D97-AF65-F5344CB8AC3E}">
        <p14:creationId xmlns:p14="http://schemas.microsoft.com/office/powerpoint/2010/main" val="294639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7F0B-60CD-0C11-31D1-FEDCBF919945}"/>
              </a:ext>
            </a:extLst>
          </p:cNvPr>
          <p:cNvSpPr>
            <a:spLocks noGrp="1"/>
          </p:cNvSpPr>
          <p:nvPr>
            <p:ph type="title"/>
          </p:nvPr>
        </p:nvSpPr>
        <p:spPr/>
        <p:txBody>
          <a:bodyPr/>
          <a:lstStyle/>
          <a:p>
            <a:r>
              <a:rPr lang="en-US" dirty="0"/>
              <a:t>2</a:t>
            </a:r>
            <a:r>
              <a:rPr lang="en-US" altLang="zh-CN" dirty="0"/>
              <a:t>.1</a:t>
            </a:r>
            <a:r>
              <a:rPr lang="en-US" dirty="0"/>
              <a:t> Tensor Program Exploration Framework</a:t>
            </a:r>
            <a:endParaRPr lang="en-CN" dirty="0"/>
          </a:p>
        </p:txBody>
      </p:sp>
      <p:sp>
        <p:nvSpPr>
          <p:cNvPr id="3" name="Content Placeholder 2">
            <a:extLst>
              <a:ext uri="{FF2B5EF4-FFF2-40B4-BE49-F238E27FC236}">
                <a16:creationId xmlns:a16="http://schemas.microsoft.com/office/drawing/2014/main" id="{E0B6713D-5FC0-7272-410A-4C6D33F0B382}"/>
              </a:ext>
            </a:extLst>
          </p:cNvPr>
          <p:cNvSpPr>
            <a:spLocks noGrp="1"/>
          </p:cNvSpPr>
          <p:nvPr>
            <p:ph idx="1"/>
          </p:nvPr>
        </p:nvSpPr>
        <p:spPr/>
        <p:txBody>
          <a:bodyPr>
            <a:normAutofit fontScale="92500" lnSpcReduction="10000"/>
          </a:bodyPr>
          <a:lstStyle/>
          <a:p>
            <a:r>
              <a:rPr lang="en-US" dirty="0"/>
              <a:t>Performance-oriented but inefficient methods</a:t>
            </a:r>
            <a:r>
              <a:rPr lang="zh-CN" altLang="en-US" dirty="0"/>
              <a:t>：</a:t>
            </a:r>
            <a:endParaRPr lang="en-CN" dirty="0"/>
          </a:p>
          <a:p>
            <a:r>
              <a:rPr lang="en-CN" dirty="0"/>
              <a:t>Auto</a:t>
            </a:r>
            <a:r>
              <a:rPr lang="en-US" altLang="zh-CN" dirty="0"/>
              <a:t>TVM</a:t>
            </a:r>
          </a:p>
          <a:p>
            <a:r>
              <a:rPr lang="en-US" altLang="zh-CN" dirty="0" err="1"/>
              <a:t>FlexTensor</a:t>
            </a:r>
            <a:endParaRPr lang="en-US" altLang="zh-CN" dirty="0"/>
          </a:p>
          <a:p>
            <a:r>
              <a:rPr lang="en-US" altLang="zh-CN" dirty="0" err="1"/>
              <a:t>Ansor</a:t>
            </a:r>
            <a:endParaRPr lang="en-US" altLang="zh-CN" dirty="0"/>
          </a:p>
          <a:p>
            <a:r>
              <a:rPr lang="en-US" altLang="zh-CN" dirty="0" err="1"/>
              <a:t>MetaSchedule</a:t>
            </a:r>
            <a:endParaRPr lang="en-US" altLang="zh-CN" dirty="0"/>
          </a:p>
          <a:p>
            <a:r>
              <a:rPr lang="en-US" altLang="zh-CN" dirty="0"/>
              <a:t>T</a:t>
            </a:r>
            <a:r>
              <a:rPr lang="en-US" dirty="0"/>
              <a:t>his strategy</a:t>
            </a:r>
            <a:r>
              <a:rPr lang="zh-CN" altLang="en-US" dirty="0"/>
              <a:t> </a:t>
            </a:r>
            <a:r>
              <a:rPr lang="en-US" dirty="0"/>
              <a:t>has three main issues</a:t>
            </a:r>
            <a:r>
              <a:rPr lang="en-US" altLang="zh-CN" dirty="0"/>
              <a:t>:</a:t>
            </a:r>
          </a:p>
          <a:p>
            <a:pPr lvl="1"/>
            <a:r>
              <a:rPr lang="zh-CN" altLang="en-US" dirty="0"/>
              <a:t>随机采样的低效性</a:t>
            </a:r>
            <a:endParaRPr lang="en-US" altLang="zh-CN" dirty="0"/>
          </a:p>
          <a:p>
            <a:pPr lvl="1"/>
            <a:r>
              <a:rPr lang="zh-CN" altLang="en-US" dirty="0"/>
              <a:t>评估中的滞后性</a:t>
            </a:r>
            <a:endParaRPr lang="en-US" altLang="zh-CN" dirty="0"/>
          </a:p>
          <a:p>
            <a:pPr lvl="1"/>
            <a:r>
              <a:rPr lang="zh-CN" altLang="en-US" dirty="0"/>
              <a:t>训练数据不足与成本模型的参数限制</a:t>
            </a:r>
            <a:endParaRPr lang="en-US" altLang="zh-CN" dirty="0"/>
          </a:p>
          <a:p>
            <a:pPr lvl="1"/>
            <a:r>
              <a:rPr lang="en-US" dirty="0" err="1"/>
              <a:t>Ansor</a:t>
            </a:r>
            <a:r>
              <a:rPr lang="en-US" dirty="0"/>
              <a:t>/</a:t>
            </a:r>
            <a:r>
              <a:rPr lang="en-US" dirty="0" err="1"/>
              <a:t>MetaSchedule</a:t>
            </a:r>
            <a:r>
              <a:rPr lang="en-US" dirty="0"/>
              <a:t> </a:t>
            </a:r>
            <a:r>
              <a:rPr lang="zh-CN" altLang="en-US" dirty="0"/>
              <a:t>对在线数据的依赖，低参数的机器学习模型（如 </a:t>
            </a:r>
            <a:r>
              <a:rPr lang="en-US" dirty="0" err="1"/>
              <a:t>XGBoost、MLP、LSTM</a:t>
            </a:r>
            <a:r>
              <a:rPr lang="en-US" dirty="0"/>
              <a:t>）</a:t>
            </a:r>
            <a:endParaRPr lang="zh-CN" altLang="en-US" dirty="0"/>
          </a:p>
          <a:p>
            <a:pPr lvl="1"/>
            <a:endParaRPr lang="en-CN" dirty="0"/>
          </a:p>
        </p:txBody>
      </p:sp>
    </p:spTree>
    <p:extLst>
      <p:ext uri="{BB962C8B-B14F-4D97-AF65-F5344CB8AC3E}">
        <p14:creationId xmlns:p14="http://schemas.microsoft.com/office/powerpoint/2010/main" val="279038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BD9D-5BD7-25BC-A114-0D96B4D72AAF}"/>
              </a:ext>
            </a:extLst>
          </p:cNvPr>
          <p:cNvSpPr>
            <a:spLocks noGrp="1"/>
          </p:cNvSpPr>
          <p:nvPr>
            <p:ph type="title"/>
          </p:nvPr>
        </p:nvSpPr>
        <p:spPr/>
        <p:txBody>
          <a:bodyPr/>
          <a:lstStyle/>
          <a:p>
            <a:r>
              <a:rPr lang="en-US" dirty="0"/>
              <a:t>2</a:t>
            </a:r>
            <a:r>
              <a:rPr lang="en-US" altLang="zh-CN" dirty="0"/>
              <a:t>.1</a:t>
            </a:r>
            <a:r>
              <a:rPr lang="en-US" dirty="0"/>
              <a:t> Tensor Program Exploration Framework</a:t>
            </a:r>
            <a:endParaRPr lang="en-CN" dirty="0"/>
          </a:p>
        </p:txBody>
      </p:sp>
      <p:sp>
        <p:nvSpPr>
          <p:cNvPr id="3" name="Content Placeholder 2">
            <a:extLst>
              <a:ext uri="{FF2B5EF4-FFF2-40B4-BE49-F238E27FC236}">
                <a16:creationId xmlns:a16="http://schemas.microsoft.com/office/drawing/2014/main" id="{59E964BA-BA17-6FF7-830B-1C7FF8502AC9}"/>
              </a:ext>
            </a:extLst>
          </p:cNvPr>
          <p:cNvSpPr>
            <a:spLocks noGrp="1"/>
          </p:cNvSpPr>
          <p:nvPr>
            <p:ph idx="1"/>
          </p:nvPr>
        </p:nvSpPr>
        <p:spPr/>
        <p:txBody>
          <a:bodyPr/>
          <a:lstStyle/>
          <a:p>
            <a:r>
              <a:rPr lang="en-US" dirty="0"/>
              <a:t>Roller , </a:t>
            </a:r>
            <a:r>
              <a:rPr lang="en-US" dirty="0" err="1"/>
              <a:t>TenSet</a:t>
            </a:r>
            <a:r>
              <a:rPr lang="en-US" dirty="0"/>
              <a:t> , and TLP , were proposed to address the issue of slow compilation.</a:t>
            </a:r>
          </a:p>
          <a:p>
            <a:r>
              <a:rPr lang="zh-CN" altLang="en-US" dirty="0"/>
              <a:t>整体而言，</a:t>
            </a:r>
            <a:r>
              <a:rPr lang="en-US" dirty="0" err="1"/>
              <a:t>Roller、TenSet</a:t>
            </a:r>
            <a:r>
              <a:rPr lang="en-US" dirty="0"/>
              <a:t> </a:t>
            </a:r>
            <a:r>
              <a:rPr lang="zh-CN" altLang="en-US" dirty="0"/>
              <a:t>和 </a:t>
            </a:r>
            <a:r>
              <a:rPr lang="en-US" dirty="0"/>
              <a:t>TLP </a:t>
            </a:r>
            <a:r>
              <a:rPr lang="zh-CN" altLang="en-US" dirty="0"/>
              <a:t>都是针对编译速度缓慢问题的解决方案。</a:t>
            </a:r>
            <a:r>
              <a:rPr lang="en-US" dirty="0"/>
              <a:t>Roller </a:t>
            </a:r>
            <a:r>
              <a:rPr lang="zh-CN" altLang="en-US" dirty="0"/>
              <a:t>通过对齐张量形状来加速编译，但在性能上有所妥协。</a:t>
            </a:r>
            <a:r>
              <a:rPr lang="en-US" dirty="0" err="1"/>
              <a:t>TenSet</a:t>
            </a:r>
            <a:r>
              <a:rPr lang="en-US" dirty="0"/>
              <a:t> </a:t>
            </a:r>
            <a:r>
              <a:rPr lang="zh-CN" altLang="en-US" dirty="0"/>
              <a:t>和 </a:t>
            </a:r>
            <a:r>
              <a:rPr lang="en-US" dirty="0"/>
              <a:t>TLP </a:t>
            </a:r>
            <a:r>
              <a:rPr lang="zh-CN" altLang="en-US" dirty="0"/>
              <a:t>则通过收集离线数据来构建更强大的成本模型，以提高编译效率。然而，这些方法都面临随机采样带来的效率问题以及对大量标记数据的依赖，这限制了它们的通用性和灵活性。这些观察提示了在编译优化和机器学习模型构建方面，可能还需进一步的改进和创新。</a:t>
            </a:r>
          </a:p>
          <a:p>
            <a:endParaRPr lang="en-CN" dirty="0"/>
          </a:p>
        </p:txBody>
      </p:sp>
    </p:spTree>
    <p:extLst>
      <p:ext uri="{BB962C8B-B14F-4D97-AF65-F5344CB8AC3E}">
        <p14:creationId xmlns:p14="http://schemas.microsoft.com/office/powerpoint/2010/main" val="390326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0640-1128-D0A6-72C4-7BECEBDA56BC}"/>
              </a:ext>
            </a:extLst>
          </p:cNvPr>
          <p:cNvSpPr>
            <a:spLocks noGrp="1"/>
          </p:cNvSpPr>
          <p:nvPr>
            <p:ph type="title"/>
          </p:nvPr>
        </p:nvSpPr>
        <p:spPr/>
        <p:txBody>
          <a:bodyPr/>
          <a:lstStyle/>
          <a:p>
            <a:r>
              <a:rPr lang="en-US" dirty="0"/>
              <a:t>2</a:t>
            </a:r>
            <a:r>
              <a:rPr lang="en-US" altLang="zh-CN" dirty="0"/>
              <a:t>.1</a:t>
            </a:r>
            <a:r>
              <a:rPr lang="en-US" dirty="0"/>
              <a:t> Tensor Program Exploration Framework</a:t>
            </a:r>
            <a:endParaRPr lang="en-CN" dirty="0"/>
          </a:p>
        </p:txBody>
      </p:sp>
      <p:pic>
        <p:nvPicPr>
          <p:cNvPr id="4" name="Content Placeholder 3">
            <a:extLst>
              <a:ext uri="{FF2B5EF4-FFF2-40B4-BE49-F238E27FC236}">
                <a16:creationId xmlns:a16="http://schemas.microsoft.com/office/drawing/2014/main" id="{5C69ECD9-C472-C082-87B9-43B81E46FD2F}"/>
              </a:ext>
            </a:extLst>
          </p:cNvPr>
          <p:cNvPicPr>
            <a:picLocks noGrp="1" noChangeAspect="1"/>
          </p:cNvPicPr>
          <p:nvPr>
            <p:ph idx="1"/>
          </p:nvPr>
        </p:nvPicPr>
        <p:blipFill>
          <a:blip r:embed="rId2"/>
          <a:stretch>
            <a:fillRect/>
          </a:stretch>
        </p:blipFill>
        <p:spPr>
          <a:xfrm>
            <a:off x="1073150" y="2070894"/>
            <a:ext cx="10045700" cy="3860800"/>
          </a:xfrm>
          <a:prstGeom prst="rect">
            <a:avLst/>
          </a:prstGeom>
        </p:spPr>
      </p:pic>
    </p:spTree>
    <p:extLst>
      <p:ext uri="{BB962C8B-B14F-4D97-AF65-F5344CB8AC3E}">
        <p14:creationId xmlns:p14="http://schemas.microsoft.com/office/powerpoint/2010/main" val="105731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2D3E-8F96-68FB-A6FE-A3D0B5E522B6}"/>
              </a:ext>
            </a:extLst>
          </p:cNvPr>
          <p:cNvSpPr>
            <a:spLocks noGrp="1"/>
          </p:cNvSpPr>
          <p:nvPr>
            <p:ph type="title"/>
          </p:nvPr>
        </p:nvSpPr>
        <p:spPr/>
        <p:txBody>
          <a:bodyPr/>
          <a:lstStyle/>
          <a:p>
            <a:r>
              <a:rPr lang="en-US" altLang="zh-CN" dirty="0"/>
              <a:t>3.</a:t>
            </a:r>
            <a:r>
              <a:rPr lang="zh-CN" altLang="en-US" dirty="0"/>
              <a:t> </a:t>
            </a:r>
            <a:r>
              <a:rPr lang="en-US" altLang="zh-CN" dirty="0"/>
              <a:t>System</a:t>
            </a:r>
            <a:r>
              <a:rPr lang="zh-CN" altLang="en-US" dirty="0"/>
              <a:t> </a:t>
            </a:r>
            <a:r>
              <a:rPr lang="en-US" altLang="zh-CN" dirty="0"/>
              <a:t>Overview</a:t>
            </a:r>
            <a:endParaRPr lang="en-CN" dirty="0"/>
          </a:p>
        </p:txBody>
      </p:sp>
      <p:sp>
        <p:nvSpPr>
          <p:cNvPr id="3" name="Content Placeholder 2">
            <a:extLst>
              <a:ext uri="{FF2B5EF4-FFF2-40B4-BE49-F238E27FC236}">
                <a16:creationId xmlns:a16="http://schemas.microsoft.com/office/drawing/2014/main" id="{1C1517A1-7718-CC50-BD5D-FE4B8646A844}"/>
              </a:ext>
            </a:extLst>
          </p:cNvPr>
          <p:cNvSpPr>
            <a:spLocks noGrp="1"/>
          </p:cNvSpPr>
          <p:nvPr>
            <p:ph idx="1"/>
          </p:nvPr>
        </p:nvSpPr>
        <p:spPr/>
        <p:txBody>
          <a:bodyPr/>
          <a:lstStyle/>
          <a:p>
            <a:r>
              <a:rPr lang="en-US" dirty="0"/>
              <a:t>The TLM framework is a tensor program generation framework designed to generate high-performance tensor programs efficiently.</a:t>
            </a:r>
          </a:p>
          <a:p>
            <a:r>
              <a:rPr lang="en-CN" dirty="0"/>
              <a:t>用深度学习模型从off</a:t>
            </a:r>
            <a:r>
              <a:rPr lang="en-US" altLang="zh-CN" dirty="0"/>
              <a:t>line</a:t>
            </a:r>
            <a:r>
              <a:rPr lang="zh-CN" altLang="en-US" dirty="0"/>
              <a:t>数据中学习，去帮助</a:t>
            </a:r>
            <a:r>
              <a:rPr lang="en-US" altLang="zh-CN" dirty="0"/>
              <a:t>online</a:t>
            </a:r>
            <a:r>
              <a:rPr lang="zh-CN" altLang="en-US" dirty="0"/>
              <a:t> 探索</a:t>
            </a:r>
            <a:r>
              <a:rPr lang="en-US" altLang="zh-CN" dirty="0"/>
              <a:t>tensor</a:t>
            </a:r>
            <a:r>
              <a:rPr lang="zh-CN" altLang="en-US" dirty="0"/>
              <a:t> </a:t>
            </a:r>
            <a:r>
              <a:rPr lang="en-US" altLang="zh-CN" dirty="0"/>
              <a:t>program</a:t>
            </a:r>
            <a:r>
              <a:rPr lang="zh-CN" altLang="en-US" dirty="0"/>
              <a:t>是一个有前景的策略。</a:t>
            </a:r>
            <a:endParaRPr lang="en-US" altLang="zh-CN" dirty="0"/>
          </a:p>
          <a:p>
            <a:r>
              <a:rPr lang="en-CN" dirty="0"/>
              <a:t>当下</a:t>
            </a:r>
            <a:r>
              <a:rPr lang="zh-CN" altLang="en-US" dirty="0"/>
              <a:t>，</a:t>
            </a:r>
            <a:r>
              <a:rPr lang="en-CN" dirty="0"/>
              <a:t>大模型是最好的方法</a:t>
            </a:r>
            <a:r>
              <a:rPr lang="zh-CN" altLang="en-US" dirty="0"/>
              <a:t>，因此用大模型去做。</a:t>
            </a:r>
            <a:endParaRPr lang="en-CN" dirty="0"/>
          </a:p>
        </p:txBody>
      </p:sp>
    </p:spTree>
    <p:extLst>
      <p:ext uri="{BB962C8B-B14F-4D97-AF65-F5344CB8AC3E}">
        <p14:creationId xmlns:p14="http://schemas.microsoft.com/office/powerpoint/2010/main" val="1884630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1007</Words>
  <Application>Microsoft Macintosh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1. Introduction</vt:lpstr>
      <vt:lpstr>1. Introduction</vt:lpstr>
      <vt:lpstr>1. Introduction</vt:lpstr>
      <vt:lpstr>2. Background</vt:lpstr>
      <vt:lpstr>2.1 Tensor Program Exploration Framework</vt:lpstr>
      <vt:lpstr>2.1 Tensor Program Exploration Framework</vt:lpstr>
      <vt:lpstr>2.1 Tensor Program Exploration Framework</vt:lpstr>
      <vt:lpstr>3. System Overview</vt:lpstr>
      <vt:lpstr>3. System Overview</vt:lpstr>
      <vt:lpstr>4. Space Builder</vt:lpstr>
      <vt:lpstr>4.1 Exploration Space</vt:lpstr>
      <vt:lpstr>4.1 Exploration Space</vt:lpstr>
      <vt:lpstr>4.2 Tensor Language</vt:lpstr>
      <vt:lpstr>4.2 Tensor Language</vt:lpstr>
      <vt:lpstr>4.3 Large-scale Sampling Tensor Sentences</vt:lpstr>
      <vt:lpstr>PowerPoint Presentation</vt:lpstr>
      <vt:lpstr>5 Tensor Language Model</vt:lpstr>
      <vt:lpstr>5.1 Model Details</vt:lpstr>
      <vt:lpstr>5.1 Model Details</vt:lpstr>
      <vt:lpstr>5.2 Tensor Program Generation</vt:lpstr>
      <vt:lpstr>5.3 Iterative Optimization</vt:lpstr>
      <vt:lpstr>6 Evaluation</vt:lpstr>
      <vt:lpstr>IDEAS</vt:lpstr>
      <vt:lpstr>Trade-off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96</cp:revision>
  <dcterms:created xsi:type="dcterms:W3CDTF">2024-10-22T06:18:02Z</dcterms:created>
  <dcterms:modified xsi:type="dcterms:W3CDTF">2024-10-23T02:07:52Z</dcterms:modified>
</cp:coreProperties>
</file>