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93" r:id="rId10"/>
    <p:sldId id="264" r:id="rId11"/>
    <p:sldId id="268" r:id="rId12"/>
    <p:sldId id="269" r:id="rId13"/>
    <p:sldId id="270" r:id="rId14"/>
    <p:sldId id="287" r:id="rId15"/>
    <p:sldId id="265" r:id="rId16"/>
    <p:sldId id="271" r:id="rId17"/>
    <p:sldId id="288" r:id="rId18"/>
    <p:sldId id="282" r:id="rId19"/>
    <p:sldId id="290" r:id="rId20"/>
    <p:sldId id="280" r:id="rId21"/>
    <p:sldId id="289" r:id="rId22"/>
    <p:sldId id="291" r:id="rId23"/>
    <p:sldId id="281" r:id="rId24"/>
    <p:sldId id="295" r:id="rId25"/>
    <p:sldId id="294" r:id="rId26"/>
    <p:sldId id="296" r:id="rId27"/>
    <p:sldId id="297" r:id="rId28"/>
    <p:sldId id="266" r:id="rId29"/>
    <p:sldId id="283" r:id="rId30"/>
    <p:sldId id="284" r:id="rId31"/>
    <p:sldId id="298" r:id="rId32"/>
    <p:sldId id="299" r:id="rId33"/>
    <p:sldId id="301" r:id="rId34"/>
    <p:sldId id="302" r:id="rId35"/>
    <p:sldId id="300" r:id="rId36"/>
    <p:sldId id="303" r:id="rId37"/>
    <p:sldId id="285" r:id="rId38"/>
    <p:sldId id="308" r:id="rId39"/>
    <p:sldId id="286" r:id="rId40"/>
    <p:sldId id="304" r:id="rId41"/>
    <p:sldId id="267" r:id="rId42"/>
    <p:sldId id="307" r:id="rId43"/>
    <p:sldId id="274" r:id="rId44"/>
    <p:sldId id="275" r:id="rId45"/>
    <p:sldId id="277" r:id="rId46"/>
    <p:sldId id="276" r:id="rId47"/>
    <p:sldId id="278" r:id="rId48"/>
    <p:sldId id="279" r:id="rId49"/>
    <p:sldId id="305" r:id="rId50"/>
    <p:sldId id="306" r:id="rId51"/>
    <p:sldId id="273" r:id="rId5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19"/>
    <p:restoredTop sz="98608"/>
  </p:normalViewPr>
  <p:slideViewPr>
    <p:cSldViewPr snapToGrid="0">
      <p:cViewPr varScale="1">
        <p:scale>
          <a:sx n="128" d="100"/>
          <a:sy n="128" d="100"/>
        </p:scale>
        <p:origin x="5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E3EF-FE9C-4841-B8AC-1E89C0E62E18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8CAC7-6386-6A4C-9E33-D6C02A3E3F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579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8CAC7-6386-6A4C-9E33-D6C02A3E3FD9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115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882E-FBA1-72C1-84B7-8BBCB9D5D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28359-D506-EE2A-999E-88662454C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96DA-1397-481D-5E4E-BDA5D857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15A9-CFF0-092B-2A18-A4AED218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89E6-5935-1305-E6EF-B76CD31E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261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270B-ED8F-4DE8-EF67-FEA53069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726B4-A5FC-CBAD-C318-FDDA99133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6728-6CB6-A478-213E-FB73B523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2158-9AEB-3138-5854-DBE11220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9C04-8AAB-0C48-A2D5-6E0BCA5A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779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61A11-7A3E-7A68-4842-28DF168CA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070C-0885-4802-559E-B659C6A38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E73D-4D1E-9D49-5656-4BEF3DB4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725F-4270-DF73-A8AA-A518676F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628E-8273-7D52-9503-E6C6B699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35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9F34-B90F-5A6A-AEF4-13A596EF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329D-8D77-8D2D-708A-09D5050E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F784-F4B0-92E9-AA2D-BD5B1C87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1A5B-3F1B-B5DB-814A-0DE278FB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6F24-12C7-3AFA-BD4A-EF6A3658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25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94ED-5068-33B8-746E-5234D4E5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4512-DD62-5964-6A56-FF1BA359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D5A2-157B-81CE-EAB5-322DD41B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FAD7-CA64-1A43-3C2D-06F34798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16F9-183B-8C08-BAA5-7C2FFAF4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404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9395-0AE6-5837-D84C-77561FEF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09C7-4635-4048-08BD-D563F02FD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2E5F-784C-6929-2A63-9AB3E9CC2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C29A0-EC51-E196-BFD5-4F2C824E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35597-C903-E0DD-615C-04D0F4A3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CACF2-069F-B524-7177-E513067B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958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DD72-2A57-BBF9-75C1-CB3AE6AA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673C-C793-7AAE-FF46-9FA8CEBA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0BB3F-AEBD-7367-D6A6-09EE63B88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923EA-C71E-F150-F181-70333941E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C09AC-50F7-E695-DA25-6E838A4F5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84BC6-F3D8-4D9B-ABD6-982D758D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CF188-FD5E-B78C-D328-DD61667D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83127-DB56-620B-651D-2C37490D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050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AAFA-F66E-6261-803B-DE127E3A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A9174-B57A-DBE9-9C19-85E5E565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07433-7638-BE29-DEF5-64CEAEF7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1E897-50E5-9BA3-7C7D-894EC08D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22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2C77D-209D-6016-26C3-19B81E05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B900F-6297-CCB0-5CDC-3AD482EB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FF58D-BC75-923C-6433-E29C995B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531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6A27-F215-0DA2-3C70-D3377293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07DB-E47A-A751-531E-A303577D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F7E95-1CA3-736E-5F7B-D302161B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55060-D8A2-5A45-AE0B-F2F746BB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6A73D-1DE5-C03B-A86B-DCF04FA9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AF0D6-D9D7-B1D9-32F3-E6B6074C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20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8DDA-33DD-C169-64E8-710C06D3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43EA7-2C9B-F85B-5BA7-019B53D5C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4576C-6F91-A9E0-4D9E-88E3ECFF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34E11-FE43-B943-BC3F-78DF4B55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3BC4-0BF8-68E6-63FB-AC1923CB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1613A-C88F-4619-5849-AE56F54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50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CBC25-B1AC-8A76-1CE0-D64B8679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7DA1B-BC98-FABE-1409-E2490407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1AA7-2BAC-2145-A63B-B48FB56C4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BDE3-E205-2C48-9BD7-E52C9124537A}" type="datetimeFigureOut">
              <a:rPr lang="en-CN" smtClean="0"/>
              <a:t>2024/9/6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9DC8D-9965-5B91-62C8-430B13B44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6AE21-A9E2-4849-5B74-27840D145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6E6E-963D-9247-B6C8-F526BEC27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980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B0906E-8ED9-F927-819B-0A5B67B46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" y="892345"/>
            <a:ext cx="12171735" cy="3931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DA71D0-4171-6FF6-8B9D-59FD5F989059}"/>
              </a:ext>
            </a:extLst>
          </p:cNvPr>
          <p:cNvSpPr txBox="1"/>
          <p:nvPr/>
        </p:nvSpPr>
        <p:spPr>
          <a:xfrm>
            <a:off x="5029199" y="4724401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OSDI’18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66400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BF97-8B05-A767-B897-A642775B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Graphs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BE9DC-E987-D0D7-2F17-6A2CE6FA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/>
              <a:t>O</a:t>
            </a:r>
            <a:r>
              <a:rPr lang="en-US" u="sng" dirty="0"/>
              <a:t>perator fusion</a:t>
            </a:r>
            <a:r>
              <a:rPr lang="en-US" dirty="0"/>
              <a:t>, which fuses multiple small operations together;</a:t>
            </a:r>
          </a:p>
          <a:p>
            <a:r>
              <a:rPr lang="en-US" altLang="zh-CN" u="sng" dirty="0"/>
              <a:t>C</a:t>
            </a:r>
            <a:r>
              <a:rPr lang="en-US" u="sng" dirty="0"/>
              <a:t>onstant-folding</a:t>
            </a:r>
            <a:r>
              <a:rPr lang="en-US" dirty="0"/>
              <a:t>, which pre-computes graph parts that can be determined statically, saving execution costs; </a:t>
            </a:r>
          </a:p>
          <a:p>
            <a:r>
              <a:rPr lang="en-US" altLang="zh-CN" u="sng" dirty="0"/>
              <a:t>A</a:t>
            </a:r>
            <a:r>
              <a:rPr lang="en-US" u="sng" dirty="0"/>
              <a:t> static memory planning pass</a:t>
            </a:r>
            <a:r>
              <a:rPr lang="en-US" dirty="0"/>
              <a:t>, which pre-allocates memory to hold each intermediate tensor; </a:t>
            </a:r>
          </a:p>
          <a:p>
            <a:r>
              <a:rPr lang="en-US" dirty="0"/>
              <a:t>and </a:t>
            </a:r>
            <a:r>
              <a:rPr lang="en-US" altLang="zh-CN" u="sng" dirty="0"/>
              <a:t>D</a:t>
            </a:r>
            <a:r>
              <a:rPr lang="en-US" u="sng" dirty="0"/>
              <a:t>ata layout transformations</a:t>
            </a:r>
            <a:r>
              <a:rPr lang="en-US" dirty="0"/>
              <a:t>, which transform internal data layouts into back-end-friendly forms.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1221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489-CAD8-CD88-28F7-542E5E80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Fusion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6371-7A42-2C9A-1A1D-1B2CF920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fusion combines multiple operators into a single kernel without saving the intermediate results in memory. This optimization can greatly reduce execution time, particularly in GPUs and specialized accelerators.</a:t>
            </a:r>
          </a:p>
          <a:p>
            <a:r>
              <a:rPr lang="en-US" dirty="0"/>
              <a:t>(1) injective (one-to-one map, e.g., add), </a:t>
            </a:r>
          </a:p>
          <a:p>
            <a:r>
              <a:rPr lang="en-US" dirty="0"/>
              <a:t>(2) reduction (e.g., sum), </a:t>
            </a:r>
          </a:p>
          <a:p>
            <a:r>
              <a:rPr lang="en-US" dirty="0"/>
              <a:t>(3) </a:t>
            </a:r>
            <a:r>
              <a:rPr lang="en-US" dirty="0" err="1"/>
              <a:t>complexout-fusable</a:t>
            </a:r>
            <a:r>
              <a:rPr lang="en-US" dirty="0"/>
              <a:t> (can fuse element-wise map to output, e.g., conv2d), and</a:t>
            </a:r>
          </a:p>
          <a:p>
            <a:r>
              <a:rPr lang="en-US" dirty="0"/>
              <a:t>(4) opaque (cannot be fused, e.g., sort).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4169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D588-81EB-5FB9-CB78-CBBC5965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Fusion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5293-08A6-98EE-D3A5-865DC1A0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324" cy="4351338"/>
          </a:xfrm>
        </p:spPr>
        <p:txBody>
          <a:bodyPr/>
          <a:lstStyle/>
          <a:p>
            <a:r>
              <a:rPr lang="en-US" dirty="0"/>
              <a:t>We find that fused operators generate up to a 1.2× to 2× speedup by reducing memory accesses.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0AF7B-42F7-9812-7BA0-697F097C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24" y="1552355"/>
            <a:ext cx="6048226" cy="443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5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ECBD-0B9F-0B77-CE44-4AEC48FB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 Transformation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EE4-A469-819D-8E9E-CE5AB821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layout optimization converts a computational graph into one that can use better internal data layouts for execution on the target hardware.</a:t>
            </a:r>
          </a:p>
          <a:p>
            <a:r>
              <a:rPr lang="en-US" dirty="0"/>
              <a:t>For instance, a DL accelerator might exploit 4 × 4 matrix operations, requiring data to be tiled into 4 × 4 chunks to optimize for access locality.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6689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51E6-5AF2-754F-48B7-E8D0FE8E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Problem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AEE3-824A-0FC0-6790-46EAED30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计算图的一些变换也需要硬件信息</a:t>
            </a:r>
            <a:r>
              <a:rPr lang="zh-CN" altLang="en-US" dirty="0"/>
              <a:t>，如何更好的利用硬件信息，从计算图的变换开始，指导整个</a:t>
            </a:r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的变换？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6144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49EB-B597-0713-05CC-966EB50C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en-US" dirty="0"/>
              <a:t>enerat</a:t>
            </a:r>
            <a:r>
              <a:rPr lang="en-US" altLang="zh-CN" dirty="0"/>
              <a:t>e</a:t>
            </a:r>
            <a:r>
              <a:rPr lang="en-US" dirty="0"/>
              <a:t> Tensor Operations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EC1F-4B18-6B90-930A-48053FD1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Halide’s idea of decoupling descriptions from computation rules (or schedule optimizations)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Extend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optimizations</a:t>
            </a:r>
            <a:r>
              <a:rPr lang="zh-CN" altLang="en-US" dirty="0"/>
              <a:t> </a:t>
            </a:r>
            <a:r>
              <a:rPr lang="en-US" altLang="zh-CN" dirty="0"/>
              <a:t>(nested parallelism, tensorization, and latency hiding).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1193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41E70E-E017-F7E6-87A4-AC08E51A4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485" y="283782"/>
            <a:ext cx="3940629" cy="6290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E9ADA0-5A4A-7487-3DD4-17342993468B}"/>
              </a:ext>
            </a:extLst>
          </p:cNvPr>
          <p:cNvSpPr txBox="1"/>
          <p:nvPr/>
        </p:nvSpPr>
        <p:spPr>
          <a:xfrm>
            <a:off x="2971802" y="522515"/>
            <a:ext cx="323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计算描述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Expression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5BA5E-B1D5-59F4-2989-AD6E605BAE41}"/>
              </a:ext>
            </a:extLst>
          </p:cNvPr>
          <p:cNvSpPr txBox="1"/>
          <p:nvPr/>
        </p:nvSpPr>
        <p:spPr>
          <a:xfrm>
            <a:off x="2971802" y="1130580"/>
            <a:ext cx="30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计算描述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3EB42-B982-C8C6-7D66-CA719E1D9F0C}"/>
              </a:ext>
            </a:extLst>
          </p:cNvPr>
          <p:cNvSpPr txBox="1"/>
          <p:nvPr/>
        </p:nvSpPr>
        <p:spPr>
          <a:xfrm>
            <a:off x="2971802" y="1769377"/>
            <a:ext cx="30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变换规则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tiling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374F6-F80D-4136-A159-BD4189DA9028}"/>
              </a:ext>
            </a:extLst>
          </p:cNvPr>
          <p:cNvSpPr txBox="1"/>
          <p:nvPr/>
        </p:nvSpPr>
        <p:spPr>
          <a:xfrm>
            <a:off x="2971802" y="3428999"/>
            <a:ext cx="30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变换规则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7793CC-0C92-191C-C1D2-D11542C43503}"/>
              </a:ext>
            </a:extLst>
          </p:cNvPr>
          <p:cNvSpPr txBox="1"/>
          <p:nvPr/>
        </p:nvSpPr>
        <p:spPr>
          <a:xfrm>
            <a:off x="2971802" y="3907971"/>
            <a:ext cx="30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变换规则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tensorization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98B00-C876-3031-48C0-E6823E191F76}"/>
              </a:ext>
            </a:extLst>
          </p:cNvPr>
          <p:cNvSpPr txBox="1"/>
          <p:nvPr/>
        </p:nvSpPr>
        <p:spPr>
          <a:xfrm>
            <a:off x="2971802" y="2516206"/>
            <a:ext cx="30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计算描述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B0CC31-BA93-E38B-CE6E-68DDD299E354}"/>
              </a:ext>
            </a:extLst>
          </p:cNvPr>
          <p:cNvSpPr txBox="1"/>
          <p:nvPr/>
        </p:nvSpPr>
        <p:spPr>
          <a:xfrm>
            <a:off x="2971802" y="4719292"/>
            <a:ext cx="30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计算描述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7698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3737-4E0F-F12B-D422-9F67638D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66BE-9DCA-16FE-43AD-9758403D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TVM从Halide中</a:t>
            </a:r>
            <a:r>
              <a:rPr lang="zh-CN" altLang="en-US" dirty="0"/>
              <a:t>，借用了有用的</a:t>
            </a:r>
            <a:r>
              <a:rPr lang="en-US" altLang="zh-CN" dirty="0"/>
              <a:t>primitives</a:t>
            </a:r>
            <a:r>
              <a:rPr lang="zh-CN" altLang="en-US" dirty="0"/>
              <a:t>和</a:t>
            </a:r>
            <a:r>
              <a:rPr lang="en-US" altLang="zh-CN" dirty="0"/>
              <a:t>low-level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AST</a:t>
            </a:r>
            <a:r>
              <a:rPr lang="zh-CN" altLang="en-US" dirty="0"/>
              <a:t>。同时，</a:t>
            </a:r>
            <a:r>
              <a:rPr lang="en-CN" dirty="0"/>
              <a:t>为了在CPUs</a:t>
            </a:r>
            <a:r>
              <a:rPr lang="zh-CN" altLang="en-US" dirty="0"/>
              <a:t>，</a:t>
            </a:r>
            <a:r>
              <a:rPr lang="en-US" altLang="zh-CN" dirty="0"/>
              <a:t>GPUs</a:t>
            </a:r>
            <a:r>
              <a:rPr lang="zh-CN" altLang="en-US" dirty="0"/>
              <a:t>，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TPU-like</a:t>
            </a:r>
            <a:r>
              <a:rPr lang="zh-CN" altLang="en-US" dirty="0"/>
              <a:t> 加速器上，变换张量操作，就需要引入一些新的</a:t>
            </a:r>
            <a:r>
              <a:rPr lang="en-US" altLang="zh-CN" dirty="0"/>
              <a:t>primitives</a:t>
            </a:r>
            <a:r>
              <a:rPr lang="zh-CN" altLang="en-US" dirty="0"/>
              <a:t>。下面介绍新的</a:t>
            </a:r>
            <a:r>
              <a:rPr lang="en-US" altLang="zh-CN" dirty="0"/>
              <a:t>primitives</a:t>
            </a:r>
            <a:r>
              <a:rPr lang="zh-CN" altLang="en-US" dirty="0"/>
              <a:t>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3139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863F-C6CA-9648-846C-59762CDD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Parallelism with Cooperation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D412-8BE0-ED04-0482-B59135A9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简而言之</a:t>
            </a:r>
            <a:r>
              <a:rPr lang="zh-CN" altLang="en-US" dirty="0"/>
              <a:t>，就是如何更好的利用</a:t>
            </a:r>
            <a:r>
              <a:rPr lang="en-CN" dirty="0"/>
              <a:t>GPU中的shared</a:t>
            </a:r>
            <a:r>
              <a:rPr lang="en-US" altLang="zh-CN" dirty="0"/>
              <a:t>_memory</a:t>
            </a:r>
            <a:r>
              <a:rPr lang="zh-CN" altLang="en-US" dirty="0"/>
              <a:t>，做</a:t>
            </a:r>
            <a:r>
              <a:rPr lang="en-US" altLang="zh-CN" dirty="0"/>
              <a:t>thread</a:t>
            </a:r>
            <a:r>
              <a:rPr lang="zh-CN" altLang="en-US" dirty="0"/>
              <a:t>之间的协作，提高数据的复用。怎么做？</a:t>
            </a:r>
            <a:endParaRPr lang="en-US" altLang="zh-CN" dirty="0"/>
          </a:p>
          <a:p>
            <a:r>
              <a:rPr lang="zh-CN" altLang="en-US" dirty="0"/>
              <a:t>需要能够描述不同</a:t>
            </a:r>
            <a:r>
              <a:rPr lang="en-US" altLang="zh-CN" dirty="0"/>
              <a:t>memory</a:t>
            </a:r>
            <a:r>
              <a:rPr lang="zh-CN" altLang="en-US" dirty="0"/>
              <a:t>的关键字，和</a:t>
            </a:r>
            <a:r>
              <a:rPr lang="en-US" altLang="zh-CN" dirty="0"/>
              <a:t>thread</a:t>
            </a:r>
            <a:r>
              <a:rPr lang="zh-CN" altLang="en-US" dirty="0"/>
              <a:t>的同步指令</a:t>
            </a:r>
            <a:endParaRPr lang="en-US" altLang="zh-CN" dirty="0"/>
          </a:p>
          <a:p>
            <a:r>
              <a:rPr lang="zh-CN" altLang="en-US" dirty="0"/>
              <a:t>由此，</a:t>
            </a:r>
            <a:r>
              <a:rPr lang="en-US" altLang="zh-CN" dirty="0"/>
              <a:t>TVM</a:t>
            </a:r>
            <a:r>
              <a:rPr lang="zh-CN" altLang="en-US" dirty="0"/>
              <a:t>引入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 err="1"/>
              <a:t>scrope</a:t>
            </a:r>
            <a:r>
              <a:rPr lang="zh-CN" altLang="en-US" dirty="0"/>
              <a:t>的概念，支持</a:t>
            </a:r>
            <a:r>
              <a:rPr lang="en-US" altLang="zh-CN" dirty="0"/>
              <a:t>shared</a:t>
            </a:r>
            <a:r>
              <a:rPr lang="zh-CN" altLang="en-US" dirty="0"/>
              <a:t>的关键字和同步指令。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513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A473-48FA-23FD-AA6E-DCDC8017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2A921-B6DD-0C75-6815-F763EB781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320" y="1856808"/>
            <a:ext cx="9435978" cy="44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5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7DBB-319B-74E9-9F31-989838BE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4" y="437340"/>
            <a:ext cx="10515600" cy="1325563"/>
          </a:xfrm>
        </p:spPr>
        <p:txBody>
          <a:bodyPr/>
          <a:lstStyle/>
          <a:p>
            <a:r>
              <a:rPr lang="en-US" altLang="zh-CN" dirty="0"/>
              <a:t>Layout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6E7F51-1D15-E220-B7B9-98FFDDAEB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722" y="437340"/>
            <a:ext cx="5175216" cy="62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1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9656-AC76-0DE8-26D8-86F54C4E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Tensorization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46FD-1C9C-3CEE-9DF7-9EE85B57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如今</a:t>
            </a:r>
            <a:r>
              <a:rPr lang="zh-CN" altLang="en-US" dirty="0"/>
              <a:t>，类似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和相似的</a:t>
            </a:r>
            <a:r>
              <a:rPr lang="en-US" altLang="zh-CN" dirty="0"/>
              <a:t>DL</a:t>
            </a:r>
            <a:r>
              <a:rPr lang="zh-CN" altLang="en-US" dirty="0"/>
              <a:t>加速器都包含针对</a:t>
            </a:r>
            <a:r>
              <a:rPr lang="en-US" altLang="zh-CN" dirty="0"/>
              <a:t>tensor</a:t>
            </a:r>
            <a:r>
              <a:rPr lang="zh-CN" altLang="en-US" dirty="0"/>
              <a:t>计算的一些加速指令，如何抽象这些指令？</a:t>
            </a:r>
            <a:endParaRPr lang="en-US" altLang="zh-CN" dirty="0"/>
          </a:p>
          <a:p>
            <a:r>
              <a:rPr lang="zh-CN" altLang="en-US" dirty="0"/>
              <a:t>这些指令需要的输入维度、数据</a:t>
            </a:r>
            <a:r>
              <a:rPr lang="en-US" altLang="zh-CN" dirty="0"/>
              <a:t>layout</a:t>
            </a:r>
            <a:r>
              <a:rPr lang="zh-CN" altLang="en-US" dirty="0"/>
              <a:t>都不一样，更重要的是，不能够提供一个固定的</a:t>
            </a:r>
            <a:r>
              <a:rPr lang="en-US" altLang="zh-CN" dirty="0"/>
              <a:t>primitives</a:t>
            </a:r>
            <a:r>
              <a:rPr lang="zh-CN" altLang="en-US" dirty="0"/>
              <a:t>集合，因为新的加速器都会有自己的</a:t>
            </a:r>
            <a:r>
              <a:rPr lang="en-US" altLang="zh-CN" dirty="0"/>
              <a:t>tensor</a:t>
            </a:r>
            <a:r>
              <a:rPr lang="zh-CN" altLang="en-US" dirty="0"/>
              <a:t>指令。怎么办？</a:t>
            </a:r>
            <a:endParaRPr lang="en-US" altLang="zh-CN" dirty="0"/>
          </a:p>
          <a:p>
            <a:r>
              <a:rPr lang="en-US" dirty="0" err="1"/>
              <a:t>需要有一个机制</a:t>
            </a:r>
            <a:r>
              <a:rPr lang="zh-CN" altLang="en-US" dirty="0"/>
              <a:t>，可以注册新的</a:t>
            </a:r>
            <a:r>
              <a:rPr lang="en-US" altLang="zh-CN" dirty="0"/>
              <a:t>tensor-intrinsic</a:t>
            </a:r>
            <a:r>
              <a:rPr lang="zh-CN" altLang="en-US" dirty="0"/>
              <a:t>，并且，可以实现一个</a:t>
            </a:r>
            <a:r>
              <a:rPr lang="en-US" altLang="zh-CN" dirty="0"/>
              <a:t>schedule</a:t>
            </a:r>
            <a:r>
              <a:rPr lang="zh-CN" altLang="en-US" dirty="0"/>
              <a:t>，将代码变换成</a:t>
            </a:r>
            <a:r>
              <a:rPr lang="en-US" altLang="zh-CN" dirty="0"/>
              <a:t>tensor-intrinsic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TVM</a:t>
            </a:r>
            <a:r>
              <a:rPr lang="zh-CN" altLang="en-US" dirty="0"/>
              <a:t>使用</a:t>
            </a:r>
            <a:r>
              <a:rPr lang="en-US" altLang="zh-CN" dirty="0"/>
              <a:t>tensor-intrinsic declaration</a:t>
            </a:r>
            <a:r>
              <a:rPr lang="zh-CN" altLang="en-US" dirty="0"/>
              <a:t>机制，去注册新的</a:t>
            </a:r>
            <a:r>
              <a:rPr lang="en-US" altLang="zh-CN" dirty="0"/>
              <a:t>tensor-intrinsic</a:t>
            </a:r>
            <a:r>
              <a:rPr lang="zh-CN" altLang="en-US" dirty="0"/>
              <a:t>和相对应的</a:t>
            </a:r>
            <a:r>
              <a:rPr lang="en-US" altLang="zh-CN" dirty="0"/>
              <a:t>lowering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  <a:r>
              <a:rPr lang="zh-CN" altLang="en-US" dirty="0"/>
              <a:t>。引入一个新的</a:t>
            </a:r>
            <a:r>
              <a:rPr lang="en-US" altLang="zh-CN" dirty="0"/>
              <a:t>tensorize</a:t>
            </a:r>
            <a:r>
              <a:rPr lang="zh-CN" altLang="en-US" dirty="0"/>
              <a:t> </a:t>
            </a:r>
            <a:r>
              <a:rPr lang="en-US" altLang="zh-CN" dirty="0"/>
              <a:t>primitives</a:t>
            </a:r>
            <a:r>
              <a:rPr lang="zh-CN" altLang="en-US" dirty="0"/>
              <a:t>，将代码按照</a:t>
            </a:r>
            <a:r>
              <a:rPr lang="en-US" altLang="zh-CN" dirty="0"/>
              <a:t>declaration</a:t>
            </a:r>
            <a:r>
              <a:rPr lang="zh-CN" altLang="en-US" dirty="0"/>
              <a:t>匹配，替换成</a:t>
            </a:r>
            <a:r>
              <a:rPr lang="en-US" altLang="zh-CN" dirty="0"/>
              <a:t>tensor-intrinsic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99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E722-18B9-2FF8-7E12-8FBE9EBA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Tensorization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87D83C-CA82-CA9D-5E70-E20114822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785" y="2001951"/>
            <a:ext cx="9293023" cy="38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1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D525-7647-A608-1C8A-61B17908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Tensorization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2090-39AD-98A2-7042-D71AC98D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将代码利用tensorize</a:t>
            </a:r>
            <a:r>
              <a:rPr lang="zh-CN" altLang="en-US" dirty="0"/>
              <a:t> </a:t>
            </a:r>
            <a:r>
              <a:rPr lang="en-US" altLang="zh-CN" dirty="0"/>
              <a:t>primitive</a:t>
            </a:r>
            <a:r>
              <a:rPr lang="zh-CN" altLang="en-US" dirty="0"/>
              <a:t>去变换，正好与</a:t>
            </a:r>
            <a:r>
              <a:rPr lang="en-US" altLang="zh-CN" dirty="0"/>
              <a:t>HPC</a:t>
            </a:r>
            <a:r>
              <a:rPr lang="zh-CN" altLang="en-US" dirty="0"/>
              <a:t>中，将复杂操作分解成一系列微内核（</a:t>
            </a:r>
            <a:r>
              <a:rPr lang="en-US" altLang="zh-CN" dirty="0"/>
              <a:t>micro-kernel</a:t>
            </a:r>
            <a:r>
              <a:rPr lang="zh-CN" altLang="en-US" dirty="0"/>
              <a:t>）的调用一致。</a:t>
            </a:r>
            <a:endParaRPr lang="en-US" altLang="zh-CN" dirty="0"/>
          </a:p>
          <a:p>
            <a:r>
              <a:rPr lang="en-CN" dirty="0"/>
              <a:t>所以</a:t>
            </a:r>
            <a:r>
              <a:rPr lang="zh-CN" altLang="en-US" dirty="0"/>
              <a:t>，也可以利用这个原语去调用一些微内核（包括算子库）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实际上，新的硬件加速器，就是将一些常用的操作（微内核，算子库）固化变成硬件去加速。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7568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EB5F-BC73-C958-D185-05474219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Memory Latency Hiding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744F-7F27-1489-3B4B-066B14B4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Latency hiding refers to </a:t>
            </a:r>
            <a:r>
              <a:rPr lang="en-US" u="sng" dirty="0"/>
              <a:t>the process of overlapping memory operations with computation to maximize utilization of memory and compute resources.</a:t>
            </a:r>
          </a:p>
          <a:p>
            <a:endParaRPr lang="en-US" u="sng" dirty="0"/>
          </a:p>
          <a:p>
            <a:r>
              <a:rPr lang="en-US" dirty="0"/>
              <a:t>Specialized DL accelerators such as the TPU usually favor leaner control with a decoupled access-execute (DAE) architecture and offload the problem of fine-grained synchronization to software.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6368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62DF-B730-F19A-575C-3A473659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decoupled access-execute (DAE)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3D5254-541C-EDB8-AB5D-A23A830C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131"/>
            <a:ext cx="7864445" cy="4713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A8C8-BA5D-23DC-EDF5-05D152738A01}"/>
              </a:ext>
            </a:extLst>
          </p:cNvPr>
          <p:cNvSpPr txBox="1"/>
          <p:nvPr/>
        </p:nvSpPr>
        <p:spPr>
          <a:xfrm>
            <a:off x="9078686" y="2177143"/>
            <a:ext cx="2100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这就需要增加primitives</a:t>
            </a:r>
            <a:r>
              <a:rPr lang="zh-CN" altLang="en-US" sz="2000" dirty="0"/>
              <a:t> 去表示和变换原有代码。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8695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EB5F-BC73-C958-D185-05474219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Memory Latency Hiding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744F-7F27-1489-3B4B-066B14B4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TVM</a:t>
            </a:r>
            <a:r>
              <a:rPr lang="zh-CN" altLang="en-US" dirty="0"/>
              <a:t> </a:t>
            </a:r>
            <a:r>
              <a:rPr lang="en-US" dirty="0"/>
              <a:t>introduce a </a:t>
            </a:r>
            <a:r>
              <a:rPr lang="en-US" u="sng" dirty="0"/>
              <a:t>virtual threading scheduling primitive</a:t>
            </a:r>
            <a:r>
              <a:rPr lang="zh-CN" altLang="en-US" dirty="0"/>
              <a:t> 去解决这个问题</a:t>
            </a:r>
            <a:endParaRPr lang="en-US" dirty="0"/>
          </a:p>
          <a:p>
            <a:r>
              <a:rPr lang="en-US" dirty="0" err="1"/>
              <a:t>首先用多线程schedule</a:t>
            </a:r>
            <a:r>
              <a:rPr lang="zh-CN" altLang="en-US" dirty="0"/>
              <a:t>，将程序变成多线程，并接入同步指令保证执行的正确性。</a:t>
            </a:r>
            <a:endParaRPr lang="en-US" altLang="zh-CN" dirty="0"/>
          </a:p>
          <a:p>
            <a:r>
              <a:rPr lang="zh-CN" altLang="en-US" dirty="0"/>
              <a:t>然后，将所有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合并成一个单线程指令流。</a:t>
            </a:r>
            <a:endParaRPr lang="en-US" altLang="zh-CN" dirty="0"/>
          </a:p>
          <a:p>
            <a:r>
              <a:rPr lang="zh-CN" altLang="en-US" dirty="0"/>
              <a:t>最后，硬件通过同步指令，运行这个指令流。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简而言之，通过将程序变换成多线程，发现程序中可并行的部分，然后再用这部分指令，做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Hiding</a:t>
            </a:r>
            <a:r>
              <a:rPr lang="zh-CN" altLang="en-US" dirty="0"/>
              <a:t>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17444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B1C1-5AC9-CCEE-6F97-01759EFF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Memory Latency Hiding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F80DDE-C961-ABCA-D3C2-E2CA3F0A8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84" y="1690688"/>
            <a:ext cx="11599231" cy="43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CCD8-6C49-58C0-FB2C-8B01D3B9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Memory Latency Hiding</a:t>
            </a:r>
            <a:r>
              <a:rPr lang="zh-CN" altLang="en-US" dirty="0"/>
              <a:t> </a:t>
            </a:r>
            <a:r>
              <a:rPr lang="en-US" dirty="0" err="1"/>
              <a:t>的</a:t>
            </a:r>
            <a:r>
              <a:rPr lang="en-CN" dirty="0"/>
              <a:t>效果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60429-5E2D-EC25-5D96-C97180C2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28" y="1690688"/>
            <a:ext cx="9644743" cy="4891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26D729-A504-049F-06FF-6E675C8AEF61}"/>
              </a:ext>
            </a:extLst>
          </p:cNvPr>
          <p:cNvSpPr txBox="1"/>
          <p:nvPr/>
        </p:nvSpPr>
        <p:spPr>
          <a:xfrm>
            <a:off x="326572" y="3244334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ResNet</a:t>
            </a:r>
          </a:p>
        </p:txBody>
      </p:sp>
    </p:spTree>
    <p:extLst>
      <p:ext uri="{BB962C8B-B14F-4D97-AF65-F5344CB8AC3E}">
        <p14:creationId xmlns:p14="http://schemas.microsoft.com/office/powerpoint/2010/main" val="890931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9A6-C6FD-9841-4958-AB4143E6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utomat</a:t>
            </a:r>
            <a:r>
              <a:rPr lang="en-US" altLang="zh-CN" dirty="0"/>
              <a:t>e</a:t>
            </a:r>
            <a:r>
              <a:rPr lang="en-US" dirty="0"/>
              <a:t> Optimization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D386-904C-3A6E-4759-3F58FF8C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7771" cy="4351338"/>
          </a:xfrm>
        </p:spPr>
        <p:txBody>
          <a:bodyPr/>
          <a:lstStyle/>
          <a:p>
            <a:r>
              <a:rPr lang="en-CN" dirty="0"/>
              <a:t>现在有了对程序的表示</a:t>
            </a:r>
            <a:r>
              <a:rPr lang="zh-CN" altLang="en-US" dirty="0"/>
              <a:t>（</a:t>
            </a:r>
            <a:r>
              <a:rPr lang="en-US" altLang="zh-CN" dirty="0"/>
              <a:t>TE</a:t>
            </a:r>
            <a:r>
              <a:rPr lang="zh-CN" altLang="en-US" dirty="0"/>
              <a:t>，</a:t>
            </a:r>
            <a:r>
              <a:rPr lang="en-US" altLang="zh-CN" dirty="0"/>
              <a:t>TIR</a:t>
            </a:r>
            <a:r>
              <a:rPr lang="zh-CN" altLang="en-US" dirty="0"/>
              <a:t>），有了变换原语（</a:t>
            </a:r>
            <a:r>
              <a:rPr lang="en-US" altLang="zh-CN" dirty="0"/>
              <a:t>schedule</a:t>
            </a:r>
            <a:r>
              <a:rPr lang="zh-CN" altLang="en-US" dirty="0"/>
              <a:t>），如何将</a:t>
            </a:r>
            <a:r>
              <a:rPr lang="en-US" altLang="zh-CN" dirty="0"/>
              <a:t>schedule</a:t>
            </a:r>
            <a:r>
              <a:rPr lang="zh-CN" altLang="en-US" dirty="0"/>
              <a:t>应用到表示上，变换出高性能的代码呢？哪些</a:t>
            </a:r>
            <a:r>
              <a:rPr lang="en-US" altLang="zh-CN" dirty="0"/>
              <a:t>schedule</a:t>
            </a:r>
            <a:r>
              <a:rPr lang="zh-CN" altLang="en-US" dirty="0"/>
              <a:t>可以使用呢？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8338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0625-8126-0003-F1A4-FADB7726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Space Specification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0CEE-CF10-D75D-7EDB-E4BF3CE8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手动指定</a:t>
            </a:r>
            <a:r>
              <a:rPr lang="en-US" dirty="0" err="1"/>
              <a:t>哪些</a:t>
            </a:r>
            <a:r>
              <a:rPr lang="en-CN" dirty="0"/>
              <a:t>schedule可以使用</a:t>
            </a:r>
            <a:r>
              <a:rPr lang="zh-CN" altLang="en-US" dirty="0"/>
              <a:t>，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TVM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schedule template</a:t>
            </a:r>
            <a:r>
              <a:rPr lang="zh-CN" altLang="en-US" dirty="0"/>
              <a:t> </a:t>
            </a:r>
            <a:r>
              <a:rPr lang="en-US" altLang="zh-CN" dirty="0"/>
              <a:t>specification API</a:t>
            </a:r>
          </a:p>
          <a:p>
            <a:r>
              <a:rPr lang="zh-CN" altLang="en-US" dirty="0"/>
              <a:t>自动产生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这个搜索空间。</a:t>
            </a:r>
            <a:endParaRPr lang="en-US" altLang="zh-CN" dirty="0"/>
          </a:p>
          <a:p>
            <a:r>
              <a:rPr lang="en-US" altLang="zh-CN" dirty="0"/>
              <a:t>TVM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generic master template for each hardware back-end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174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0E06-0D12-130C-4195-F4D7E65A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C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6EC4-EB36-4500-F185-623FACF9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an increasing need to bring machine learning to a wide diversity of hardware devices. </a:t>
            </a: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Inter"/>
              </a:rPr>
              <a:t>越来越多的需要将机器学习引入到各种不同的硬件设备中。</a:t>
            </a:r>
            <a:endParaRPr lang="en-US" dirty="0"/>
          </a:p>
          <a:p>
            <a:r>
              <a:rPr lang="en-US" dirty="0"/>
              <a:t>Current frameworks rely on vendor-specific operator libraries and optimize for a narrow range of server-class GPUs. Deploying workloads to new platforms – such as mobile phones, embedded devices, and accelerators (e.g., FPGAs, ASICs) – requires significant manual effort.</a:t>
            </a:r>
          </a:p>
          <a:p>
            <a:r>
              <a:rPr lang="en-US" dirty="0" err="1"/>
              <a:t>算子库</a:t>
            </a:r>
            <a:r>
              <a:rPr lang="zh-CN" altLang="en-US" dirty="0"/>
              <a:t>，将</a:t>
            </a:r>
            <a:r>
              <a:rPr lang="en-US" altLang="zh-CN" dirty="0"/>
              <a:t>workload</a:t>
            </a:r>
            <a:r>
              <a:rPr lang="zh-CN" altLang="en-US" dirty="0"/>
              <a:t>部署到新的设备上很难。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3855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103D-9DD2-F570-9871-0FECCB06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ML-Based Cost Model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20EF-19E6-D95D-6F46-8645546B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有了搜索空间</a:t>
            </a:r>
            <a:r>
              <a:rPr lang="zh-CN" altLang="en-US" dirty="0"/>
              <a:t>，如何在搜索空间上，高效的进行搜索呢？</a:t>
            </a:r>
            <a:endParaRPr lang="en-US" altLang="zh-CN" dirty="0"/>
          </a:p>
          <a:p>
            <a:r>
              <a:rPr lang="en-US" dirty="0"/>
              <a:t>E</a:t>
            </a:r>
            <a:r>
              <a:rPr lang="en-CN" dirty="0"/>
              <a:t>xhaustic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Blockbox</a:t>
            </a:r>
            <a:r>
              <a:rPr lang="zh-CN" altLang="en-US" dirty="0"/>
              <a:t> </a:t>
            </a:r>
            <a:r>
              <a:rPr lang="en-US" altLang="zh-CN" dirty="0"/>
              <a:t>auto-tuning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Predefined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  <a:p>
            <a:pPr lvl="1"/>
            <a:r>
              <a:rPr lang="en-US" dirty="0"/>
              <a:t>a perfect cost model considers all factors affecting performance: memory access patterns, data reuse, pipeline dependencies, and threading patterns, among others.</a:t>
            </a:r>
          </a:p>
          <a:p>
            <a:r>
              <a:rPr lang="en-US" altLang="zh-CN" dirty="0"/>
              <a:t>ML-based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6955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103D-9DD2-F570-9871-0FECCB06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ML-Based Cost Model</a:t>
            </a:r>
            <a:endParaRPr lang="en-C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2F3E1D-C05C-6963-97D5-E54FFDF9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994" y="1899442"/>
            <a:ext cx="10662011" cy="36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6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825A-6082-25F6-85DF-B34C3876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key differences between automation methods.</a:t>
            </a:r>
            <a:endParaRPr lang="en-C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9A1A1-DEE9-F0AA-C96F-EAA4DCDBD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042" y="1690688"/>
            <a:ext cx="9681915" cy="44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5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4CD2-FE80-768A-4725-62649C1E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ML-based optimizer to </a:t>
            </a:r>
            <a:r>
              <a:rPr lang="en-US" sz="3600" dirty="0" err="1"/>
              <a:t>blackbox</a:t>
            </a:r>
            <a:r>
              <a:rPr lang="en-US" sz="3600" dirty="0"/>
              <a:t> auto-tuning methods</a:t>
            </a:r>
            <a:endParaRPr lang="en-C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431038-9AC4-BB48-01E3-54B654AA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64" y="1570945"/>
            <a:ext cx="7764271" cy="516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34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B279-7009-5FB0-CA3B-E84BB65A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1C87-683E-4099-AB32-0520E078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既然确定了使用cost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，应该使用什么模型做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/>
              <a:t>trade-off quality and speed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models.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程序的什么信息给到模型里，才能有更好的效果呢？</a:t>
            </a:r>
            <a:endParaRPr lang="en-US" altLang="zh-CN" dirty="0"/>
          </a:p>
          <a:p>
            <a:r>
              <a:rPr lang="en-US" altLang="zh-CN" dirty="0"/>
              <a:t>TVM</a:t>
            </a:r>
            <a:r>
              <a:rPr lang="zh-CN" altLang="en-US" dirty="0"/>
              <a:t> 评测了两个模型：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XGBoost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TreeRNN</a:t>
            </a:r>
            <a:endParaRPr lang="en-US" altLang="zh-CN" dirty="0"/>
          </a:p>
          <a:p>
            <a:r>
              <a:rPr lang="en-US" dirty="0"/>
              <a:t>C</a:t>
            </a:r>
            <a:r>
              <a:rPr lang="en-CN" dirty="0"/>
              <a:t>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的输入是变换好的程序代码抽取出来的特征，输出是</a:t>
            </a:r>
            <a:r>
              <a:rPr lang="zh-CN" altLang="en-US"/>
              <a:t>预测的时间。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152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84EE-EDE5-C8D9-DD12-89727C49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workflow of the cost models.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D15BDD-D36E-4277-10C7-B103AF29F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86" y="1500621"/>
            <a:ext cx="7010400" cy="499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11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87EF-5E35-6730-3585-58E83ECC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ML-Based Cost Model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7BD2-EB56-F6AC-9261-57D458BE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实验表明</a:t>
            </a:r>
            <a:r>
              <a:rPr lang="zh-CN" altLang="en-US" dirty="0"/>
              <a:t>，</a:t>
            </a:r>
            <a:r>
              <a:rPr lang="en-US" altLang="zh-CN" dirty="0" err="1"/>
              <a:t>XGBoost</a:t>
            </a:r>
            <a:r>
              <a:rPr lang="en-US" altLang="zh-CN" dirty="0"/>
              <a:t>[1]</a:t>
            </a:r>
            <a:r>
              <a:rPr lang="zh-CN" altLang="en-US" dirty="0"/>
              <a:t>和</a:t>
            </a:r>
            <a:r>
              <a:rPr lang="en-US" altLang="zh-CN" dirty="0" err="1"/>
              <a:t>TreeRNN</a:t>
            </a:r>
            <a:r>
              <a:rPr lang="en-US" altLang="zh-CN" dirty="0"/>
              <a:t>[2]</a:t>
            </a:r>
            <a:r>
              <a:rPr lang="zh-CN" altLang="en-US" dirty="0"/>
              <a:t>效果差不多，但是前者比后者更快。</a:t>
            </a:r>
            <a:endParaRPr lang="en-US" altLang="zh-CN" dirty="0"/>
          </a:p>
          <a:p>
            <a:r>
              <a:rPr lang="zh-CN" altLang="en-US" dirty="0"/>
              <a:t>奇怪的是文章中这里没有图和实验数据来证明这一点。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E8C72-17C8-4819-C89F-E74FAFA19780}"/>
              </a:ext>
            </a:extLst>
          </p:cNvPr>
          <p:cNvSpPr txBox="1"/>
          <p:nvPr/>
        </p:nvSpPr>
        <p:spPr>
          <a:xfrm>
            <a:off x="838200" y="6214383"/>
            <a:ext cx="9227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[2]</a:t>
            </a:r>
            <a:r>
              <a:rPr lang="zh-CN" altLang="en-US" sz="1600" dirty="0"/>
              <a:t> </a:t>
            </a:r>
            <a:r>
              <a:rPr lang="en-US" sz="1600" dirty="0"/>
              <a:t>TAI, K. et</a:t>
            </a:r>
            <a:r>
              <a:rPr lang="zh-CN" altLang="en-US" sz="1600" dirty="0"/>
              <a:t> </a:t>
            </a:r>
            <a:r>
              <a:rPr lang="en-US" altLang="zh-CN" sz="1600" dirty="0"/>
              <a:t>al.</a:t>
            </a:r>
            <a:r>
              <a:rPr lang="zh-CN" altLang="en-US" sz="1600" dirty="0"/>
              <a:t> </a:t>
            </a:r>
            <a:r>
              <a:rPr lang="en-US" sz="1600" dirty="0"/>
              <a:t>Improved semantic representations from tree-structured long short-term memory networks. </a:t>
            </a:r>
            <a:endParaRPr lang="en-C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DB275-DC50-16F0-DB82-DC486598865A}"/>
              </a:ext>
            </a:extLst>
          </p:cNvPr>
          <p:cNvSpPr txBox="1"/>
          <p:nvPr/>
        </p:nvSpPr>
        <p:spPr>
          <a:xfrm>
            <a:off x="838200" y="5875829"/>
            <a:ext cx="51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[1]</a:t>
            </a:r>
            <a:r>
              <a:rPr lang="zh-CN" altLang="en-US" sz="1600" dirty="0"/>
              <a:t> </a:t>
            </a:r>
            <a:r>
              <a:rPr lang="en-US" sz="1600" dirty="0"/>
              <a:t>CHEN, 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et</a:t>
            </a:r>
            <a:r>
              <a:rPr lang="zh-CN" altLang="en-US" sz="1600" dirty="0"/>
              <a:t> </a:t>
            </a:r>
            <a:r>
              <a:rPr lang="en-US" altLang="zh-CN" sz="1600" dirty="0"/>
              <a:t>al.</a:t>
            </a:r>
            <a:r>
              <a:rPr lang="zh-CN" altLang="en-US" sz="1600" dirty="0"/>
              <a:t> </a:t>
            </a:r>
            <a:r>
              <a:rPr lang="en-US" sz="1600" dirty="0" err="1"/>
              <a:t>Xgboost</a:t>
            </a:r>
            <a:r>
              <a:rPr lang="en-US" sz="1600" dirty="0"/>
              <a:t>: A scalable tree boosting system. 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2379270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74F-9AED-412F-B0A2-E74FBD7C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Exploration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01A8-FC1F-5B33-8088-5A8DF9C6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N" dirty="0"/>
              <a:t>确定了cost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，就可以用这个模型去预测一个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r>
              <a:rPr lang="zh-CN" altLang="en-US" dirty="0"/>
              <a:t>的运行时间。但是，我们还需要去训练这个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，怎么做？</a:t>
            </a:r>
            <a:endParaRPr lang="en-US" altLang="zh-CN" dirty="0"/>
          </a:p>
          <a:p>
            <a:r>
              <a:rPr lang="zh-CN" altLang="en-US" dirty="0"/>
              <a:t>我们可以通过在真实硬件上运行一遍这个配置，然后对比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给出的时间，将其作为</a:t>
            </a:r>
            <a:r>
              <a:rPr lang="en-US" altLang="zh-CN" dirty="0"/>
              <a:t>loss</a:t>
            </a:r>
            <a:r>
              <a:rPr lang="zh-CN" altLang="en-US" dirty="0"/>
              <a:t>，训练这个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这个配置怎么给出来呢？</a:t>
            </a:r>
            <a:endParaRPr lang="en-US" altLang="zh-CN" dirty="0"/>
          </a:p>
          <a:p>
            <a:r>
              <a:rPr lang="zh-CN" altLang="en-US" dirty="0"/>
              <a:t>我们可以用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预测一下整个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中的所有，然后取性能最好的</a:t>
            </a:r>
            <a:r>
              <a:rPr lang="en-US" altLang="zh-CN" dirty="0"/>
              <a:t>top-k</a:t>
            </a:r>
            <a:r>
              <a:rPr lang="zh-CN" altLang="en-US" dirty="0"/>
              <a:t> 个配置。问题？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过大，那么这个方法是不切实际的。怎么办？</a:t>
            </a:r>
            <a:endParaRPr lang="en-US" altLang="zh-CN" dirty="0"/>
          </a:p>
          <a:p>
            <a:r>
              <a:rPr lang="zh-CN" altLang="en-US" dirty="0"/>
              <a:t>每次都随机选择几个配置，去训练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？效率不高</a:t>
            </a:r>
            <a:endParaRPr lang="en-US" altLang="zh-CN" dirty="0"/>
          </a:p>
          <a:p>
            <a:r>
              <a:rPr lang="zh-CN" altLang="en-US" dirty="0"/>
              <a:t>开始采用随机的配置，然后采用并行的模拟退化选择</a:t>
            </a:r>
            <a:r>
              <a:rPr lang="en-US" altLang="zh-CN" dirty="0"/>
              <a:t>nearby configuration</a:t>
            </a:r>
            <a:r>
              <a:rPr lang="zh-CN" altLang="en-US" dirty="0"/>
              <a:t>。这种</a:t>
            </a:r>
            <a:r>
              <a:rPr lang="en-US" altLang="zh-CN" dirty="0"/>
              <a:t>random walk</a:t>
            </a:r>
            <a:r>
              <a:rPr lang="zh-CN" altLang="en-US" dirty="0"/>
              <a:t>的方式能够收敛到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的配置上。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6894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82A6BB1-3E44-AAEF-30B2-E96F7D6A4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47" y="1246300"/>
            <a:ext cx="11996706" cy="410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91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986B-DBE8-8A5F-40FB-015EFC6C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Device Pool and RPC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81D2-EBC3-CB26-F91B-D7D22624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有了上述内容以后</a:t>
            </a:r>
            <a:r>
              <a:rPr lang="zh-CN" altLang="en-US" dirty="0"/>
              <a:t>，就可以在本机中，搜索较好的</a:t>
            </a:r>
            <a:r>
              <a:rPr lang="en-US" altLang="zh-CN" dirty="0"/>
              <a:t>schedule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但是，如果需要部署在其他设备上，交叉编译等等，现在的基础设施还不行。</a:t>
            </a:r>
            <a:r>
              <a:rPr lang="zh-CN" altLang="en-CN" dirty="0"/>
              <a:t>缺少</a:t>
            </a:r>
            <a:r>
              <a:rPr lang="zh-CN" altLang="en-US" dirty="0"/>
              <a:t>与其他设备通信，和下发任务的设施。</a:t>
            </a:r>
            <a:endParaRPr lang="en-US" altLang="zh-CN" dirty="0"/>
          </a:p>
          <a:p>
            <a:r>
              <a:rPr lang="en-US" altLang="zh-CN" dirty="0"/>
              <a:t>TVM implements a customized, RPC-based distributed device pool that enables clients to run programs on a specific type of device.</a:t>
            </a:r>
          </a:p>
        </p:txBody>
      </p:sp>
    </p:spTree>
    <p:extLst>
      <p:ext uri="{BB962C8B-B14F-4D97-AF65-F5344CB8AC3E}">
        <p14:creationId xmlns:p14="http://schemas.microsoft.com/office/powerpoint/2010/main" val="218032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B743-4FA3-3082-D013-56DA2705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FA48-ECC0-FE14-363E-BFE5489D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propose TVM, a compiler that exposes graph-level and operator-level optimizations to provide performance portability to deep learning workloads across diverse hardware back-ends.</a:t>
            </a:r>
          </a:p>
          <a:p>
            <a:r>
              <a:rPr lang="en-US" dirty="0" err="1"/>
              <a:t>提出TVM</a:t>
            </a:r>
            <a:r>
              <a:rPr lang="zh-CN" altLang="en-US" dirty="0"/>
              <a:t>，解决不同硬件间的性能可移植性。</a:t>
            </a:r>
            <a:endParaRPr lang="en-US" dirty="0"/>
          </a:p>
          <a:p>
            <a:r>
              <a:rPr lang="en-US" dirty="0"/>
              <a:t>TVM solves optimization challenges specific to deep learning, such as high-level operator fusion, mapping to arbitrary hardware primitives, and memory latency hiding. It also automates optimization of low-level programs to hardware characteristics by employing a novel, learning-based cost modeling method for rapid exploration of code optimizations.</a:t>
            </a:r>
          </a:p>
          <a:p>
            <a:r>
              <a:rPr lang="en-US" dirty="0" err="1"/>
              <a:t>TVM通过算子</a:t>
            </a:r>
            <a:r>
              <a:rPr lang="zh-CN" altLang="en-US" dirty="0"/>
              <a:t> 融合，等等方式，优化深度学习任务。通过一个</a:t>
            </a:r>
            <a:r>
              <a:rPr lang="en-US" altLang="zh-CN" dirty="0"/>
              <a:t>ML-based</a:t>
            </a:r>
            <a:r>
              <a:rPr lang="zh-CN" altLang="en-US" dirty="0"/>
              <a:t>的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，去自动调优程序代码。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42358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0DD9-CF87-C87A-6A9F-45059E00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utomat</a:t>
            </a:r>
            <a:r>
              <a:rPr lang="en-US" altLang="zh-CN" dirty="0"/>
              <a:t>e</a:t>
            </a:r>
            <a:r>
              <a:rPr lang="en-US" dirty="0"/>
              <a:t> Optimization</a:t>
            </a:r>
            <a:endParaRPr lang="en-C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882D3F3-FD0C-895B-6735-B63FA0020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557" y="2089149"/>
            <a:ext cx="10870886" cy="37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63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B543-1FBD-36B0-ED72-D6AC1078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2AE7-F38C-7D4A-D1CA-14951644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RQs:</a:t>
            </a:r>
          </a:p>
          <a:p>
            <a:pPr lvl="1"/>
            <a:r>
              <a:rPr lang="en-US" dirty="0"/>
              <a:t>Can TVM optimize DL workloads over multiple platforms?</a:t>
            </a:r>
          </a:p>
          <a:p>
            <a:pPr lvl="1"/>
            <a:r>
              <a:rPr lang="en-US" dirty="0"/>
              <a:t>How does TVM compare to existing DL frameworks (which rely on heavily optimized libraries) on each back-end?</a:t>
            </a:r>
          </a:p>
          <a:p>
            <a:pPr lvl="1"/>
            <a:r>
              <a:rPr lang="en-US" dirty="0"/>
              <a:t>Can TVM support new, emerging DL workloads (e.g., </a:t>
            </a:r>
            <a:r>
              <a:rPr lang="en-US" dirty="0" err="1"/>
              <a:t>depthwise</a:t>
            </a:r>
            <a:r>
              <a:rPr lang="en-US" dirty="0"/>
              <a:t> convolution, low precision operations)?</a:t>
            </a:r>
          </a:p>
          <a:p>
            <a:pPr lvl="1"/>
            <a:r>
              <a:rPr lang="en-US" dirty="0"/>
              <a:t>Can TVM support and optimize for new specialized accelerators?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671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4C6376-D155-6F55-E637-FBE894879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345" y="201427"/>
            <a:ext cx="5681310" cy="64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9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E1B1-7F82-76CC-0BF5-BEE68CDF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Server-Class GPU Evaluation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5C8884-49D4-CA0A-5D54-86D3754C6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13" y="2246269"/>
            <a:ext cx="4616692" cy="3640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241DD-0588-66B4-7AAE-A2BC68F9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32" y="1293581"/>
            <a:ext cx="5475468" cy="554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A70F8-4DD8-DB19-49F8-B9F3D4978971}"/>
              </a:ext>
            </a:extLst>
          </p:cNvPr>
          <p:cNvSpPr txBox="1"/>
          <p:nvPr/>
        </p:nvSpPr>
        <p:spPr>
          <a:xfrm>
            <a:off x="800258" y="1783812"/>
            <a:ext cx="378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End-to-end</a:t>
            </a:r>
            <a:r>
              <a:rPr lang="zh-CN" altLang="en-US" sz="2800" dirty="0"/>
              <a:t> </a:t>
            </a:r>
            <a:r>
              <a:rPr lang="en-US" altLang="zh-CN" sz="2800" dirty="0"/>
              <a:t>performance</a:t>
            </a:r>
            <a:endParaRPr lang="en-C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F24AE-F4EE-05FF-2D1C-45FD78B2F7AA}"/>
              </a:ext>
            </a:extLst>
          </p:cNvPr>
          <p:cNvSpPr txBox="1"/>
          <p:nvPr/>
        </p:nvSpPr>
        <p:spPr>
          <a:xfrm>
            <a:off x="7707461" y="1093526"/>
            <a:ext cx="44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operator level optimization</a:t>
            </a:r>
            <a:r>
              <a:rPr lang="zh-CN" altLang="en-US" sz="2000" dirty="0"/>
              <a:t> </a:t>
            </a:r>
            <a:r>
              <a:rPr lang="en-US" altLang="zh-CN" sz="2000" dirty="0"/>
              <a:t>performance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088758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4F4A-AC8A-0B89-60E8-06D292C4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CPU Evaluation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08A9D-DED6-4C3E-29DA-E77F5ED4F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553" y="2141537"/>
            <a:ext cx="503404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E5AC0-A9B6-36CF-DF9D-9225F25FF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8" y="2525485"/>
            <a:ext cx="6463720" cy="36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28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3706-5623-71B1-F48A-80C8A27E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CPU Evaluation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4D571-D2A3-3FD9-A1E5-166C02704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98" y="1831541"/>
            <a:ext cx="6220001" cy="4497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87540-3AED-B86B-69AC-2FB88C2A726C}"/>
              </a:ext>
            </a:extLst>
          </p:cNvPr>
          <p:cNvSpPr txBox="1"/>
          <p:nvPr/>
        </p:nvSpPr>
        <p:spPr>
          <a:xfrm>
            <a:off x="838200" y="2318658"/>
            <a:ext cx="4543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Ultra Low-Precision Operators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111989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5D4B-2E98-46D3-F738-85BC1A59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GPU Evaluation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BBD378-BDBA-C960-BBC7-C90C6A414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960" y="1825625"/>
            <a:ext cx="6542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24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56CA-22F4-01CB-BD12-179FB30A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Accelerator Evaluation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E379-F47D-F6C0-ADB5-65981407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1371" cy="4351338"/>
          </a:xfrm>
        </p:spPr>
        <p:txBody>
          <a:bodyPr/>
          <a:lstStyle/>
          <a:p>
            <a:r>
              <a:rPr lang="en-CN" dirty="0"/>
              <a:t>他们自己用FPGA写了一个</a:t>
            </a:r>
            <a:r>
              <a:rPr lang="en-US" dirty="0"/>
              <a:t>Vanilla Deep</a:t>
            </a:r>
            <a:r>
              <a:rPr lang="zh-CN" altLang="en-US" dirty="0"/>
              <a:t> </a:t>
            </a:r>
            <a:r>
              <a:rPr lang="en-US" dirty="0"/>
              <a:t>Learning Accelerator</a:t>
            </a:r>
            <a:r>
              <a:rPr lang="zh-CN" altLang="en-US" dirty="0"/>
              <a:t> </a:t>
            </a:r>
            <a:r>
              <a:rPr lang="en-US" altLang="zh-CN" dirty="0"/>
              <a:t>(VDLA)</a:t>
            </a:r>
            <a:r>
              <a:rPr lang="zh-CN" altLang="en-US" dirty="0"/>
              <a:t>，然后在这个上面进行测试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31EA3-B595-21E1-6041-606A0853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74" y="1690688"/>
            <a:ext cx="631778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8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5146-B10A-AF09-A1B7-48738E65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Accelerator Evaluation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6AE6-F46C-E70F-05B3-70CC6F74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9143" cy="2724604"/>
          </a:xfrm>
        </p:spPr>
        <p:txBody>
          <a:bodyPr/>
          <a:lstStyle/>
          <a:p>
            <a:r>
              <a:rPr lang="en-US" dirty="0"/>
              <a:t>End-to-End </a:t>
            </a:r>
            <a:r>
              <a:rPr lang="en-US" dirty="0" err="1"/>
              <a:t>ResNet</a:t>
            </a:r>
            <a:r>
              <a:rPr lang="en-US" dirty="0"/>
              <a:t> Evaluation.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67DFB-C3AC-6064-2D19-ED68D793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28" y="1690688"/>
            <a:ext cx="5998029" cy="46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32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AF072-78BF-A05D-54CD-A7D46630C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323" y="279486"/>
            <a:ext cx="6678020" cy="65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4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8673-B0B5-DC34-8FED-9B4FE049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9DB9-1238-195F-4FF8-E4D980A7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results show that TVM delivers performance across hardware back-ends that are competitive with state-of</a:t>
            </a:r>
            <a:r>
              <a:rPr lang="en-US" altLang="zh-CN" dirty="0"/>
              <a:t>-</a:t>
            </a:r>
            <a:r>
              <a:rPr lang="en-US" dirty="0"/>
              <a:t>the-art, hand-tuned libraries for low-power CPU, mobile GPU, and server-class GPUs. We also demonstrate TVM’s ability to target new accelerator back-ends, such as the FPGA-based generic deep learning accelerator. The system is open sourced and in production use inside several major companies.</a:t>
            </a:r>
          </a:p>
          <a:p>
            <a:r>
              <a:rPr lang="en-US" dirty="0" err="1"/>
              <a:t>实验表明</a:t>
            </a:r>
            <a:r>
              <a:rPr lang="zh-CN" altLang="en-US" dirty="0"/>
              <a:t>，在各种平台都是</a:t>
            </a:r>
            <a:r>
              <a:rPr lang="en-US" altLang="zh-CN" dirty="0"/>
              <a:t>SOTA</a:t>
            </a:r>
            <a:r>
              <a:rPr lang="zh-CN" altLang="en-US" dirty="0"/>
              <a:t>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38257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E7C2-A7FD-B9B5-D72A-4815400D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</a:t>
            </a:r>
            <a:r>
              <a:rPr lang="en-US" altLang="zh-CN" dirty="0" err="1"/>
              <a:t>clusion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D65514-E6C9-F90C-33C2-47D5695CD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165" y="279854"/>
            <a:ext cx="6551978" cy="64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2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98B1-302D-6565-81D9-C193AF1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Ideas?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8D26-DC17-0501-07A2-29EDCC77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11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7CA0-0F79-7EFE-B412-83EE7E87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AE54-DF7A-1C00-214C-83E5F135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built TVM, a compiler that takes a high-level specification of a deep learning program from existing frameworks and generates low-level optimized code for a diverse set of hardware back-ends.</a:t>
            </a:r>
          </a:p>
          <a:p>
            <a:r>
              <a:rPr lang="zh-CN" altLang="en-US" dirty="0"/>
              <a:t> </a:t>
            </a:r>
            <a:r>
              <a:rPr lang="en-US" dirty="0"/>
              <a:t>To be attractive to users, TVM needs to offer performance competitive with the multitude of manually optimized operator libraries across diverse hardware back-ends.</a:t>
            </a:r>
          </a:p>
          <a:p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不管提出什么新的系统或者范式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，都得比一比性能，性能好才能说明新的东西好。用实证数据说话，不能空谈有哪些思想创新点。</a:t>
            </a:r>
            <a:endParaRPr lang="en-CN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27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2777-C926-C42A-65FD-292F760C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3324-D09E-F9B3-E243-22096B84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goal requires addressing the key challenges described below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Leveraging Specific Hardware Features and Abstractions.</a:t>
            </a:r>
          </a:p>
          <a:p>
            <a:pPr lvl="1"/>
            <a:r>
              <a:rPr lang="en-US" dirty="0"/>
              <a:t>Large Search Space for Optimization</a:t>
            </a:r>
          </a:p>
          <a:p>
            <a:r>
              <a:rPr lang="en-US" dirty="0"/>
              <a:t>TVM addresses these challenges with three key modules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altLang="zh-CN" dirty="0"/>
              <a:t>A</a:t>
            </a:r>
            <a:r>
              <a:rPr lang="en-US" dirty="0"/>
              <a:t> tensor expression language to build operators and provide program transformation primitives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(TE)</a:t>
            </a:r>
          </a:p>
          <a:p>
            <a:pPr lvl="1"/>
            <a:r>
              <a:rPr lang="en-US" altLang="zh-CN" dirty="0"/>
              <a:t>A</a:t>
            </a:r>
            <a:r>
              <a:rPr lang="en-US" dirty="0"/>
              <a:t>n automated program optimization framework to find optimized tensor operators.</a:t>
            </a:r>
            <a:r>
              <a:rPr lang="zh-CN" altLang="en-US" dirty="0"/>
              <a:t> </a:t>
            </a:r>
            <a:r>
              <a:rPr lang="en-US" altLang="zh-CN" dirty="0"/>
              <a:t>(cost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  <a:endParaRPr lang="en-US" dirty="0"/>
          </a:p>
          <a:p>
            <a:pPr lvl="1"/>
            <a:r>
              <a:rPr lang="en-US" altLang="zh-CN" dirty="0"/>
              <a:t>A</a:t>
            </a:r>
            <a:r>
              <a:rPr lang="en-US" dirty="0"/>
              <a:t> graph rewriter that takes full advantage of high- and operator-level optimizations.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图重写机制）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443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5234-70CF-4854-CEBA-1D125F38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71220C-0249-3898-C5DC-8026BB759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2235" y="268896"/>
            <a:ext cx="6318123" cy="6223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965615-9FD9-DBBD-BCE4-A8AB7326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68" y="1575595"/>
            <a:ext cx="4122728" cy="28813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19528A-D159-8731-BC7D-AF64B5F6A04A}"/>
              </a:ext>
            </a:extLst>
          </p:cNvPr>
          <p:cNvSpPr txBox="1"/>
          <p:nvPr/>
        </p:nvSpPr>
        <p:spPr>
          <a:xfrm>
            <a:off x="453736" y="6492875"/>
            <a:ext cx="1128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Enabling Tensor Language Model to Assist in Generating High-Performance Tensor Programs for Deep Learning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4246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BF97-8B05-A767-B897-A642775B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Computational</a:t>
            </a:r>
            <a:r>
              <a:rPr lang="zh-CN" altLang="en-US" dirty="0"/>
              <a:t> </a:t>
            </a:r>
            <a:r>
              <a:rPr lang="en-US" altLang="zh-CN" dirty="0"/>
              <a:t>Graphs</a:t>
            </a:r>
            <a:endParaRPr lang="en-C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682A8C-7DAE-29B2-2D4B-23F937296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12" y="1908515"/>
            <a:ext cx="12017376" cy="362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AD60E6-9512-2F64-4DEB-5678FEBF858F}"/>
              </a:ext>
            </a:extLst>
          </p:cNvPr>
          <p:cNvSpPr txBox="1"/>
          <p:nvPr/>
        </p:nvSpPr>
        <p:spPr>
          <a:xfrm>
            <a:off x="1143000" y="5671457"/>
            <a:ext cx="583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如何优化这个计算图</a:t>
            </a:r>
            <a:r>
              <a:rPr lang="zh-CN" altLang="en-US" sz="2400" dirty="0"/>
              <a:t>？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80930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1969</Words>
  <Application>Microsoft Macintosh PowerPoint</Application>
  <PresentationFormat>Widescreen</PresentationFormat>
  <Paragraphs>154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Inter</vt:lpstr>
      <vt:lpstr>KaiTi</vt:lpstr>
      <vt:lpstr>Arial</vt:lpstr>
      <vt:lpstr>Calibri</vt:lpstr>
      <vt:lpstr>Calibri Light</vt:lpstr>
      <vt:lpstr>Office Theme</vt:lpstr>
      <vt:lpstr>PowerPoint Presentation</vt:lpstr>
      <vt:lpstr>Layout of first page</vt:lpstr>
      <vt:lpstr>Background &amp; Problem</vt:lpstr>
      <vt:lpstr>Solution &amp; How</vt:lpstr>
      <vt:lpstr>Evaluation</vt:lpstr>
      <vt:lpstr>Introduction</vt:lpstr>
      <vt:lpstr>Introduction</vt:lpstr>
      <vt:lpstr>Overview</vt:lpstr>
      <vt:lpstr>1. How to optimize Computational Graphs</vt:lpstr>
      <vt:lpstr>1. How to optimize Computational Graphs</vt:lpstr>
      <vt:lpstr>Operator Fusion</vt:lpstr>
      <vt:lpstr>Operator Fusion</vt:lpstr>
      <vt:lpstr>Data Layout Transformation</vt:lpstr>
      <vt:lpstr>Problems </vt:lpstr>
      <vt:lpstr>2. How to generate Tensor Operations</vt:lpstr>
      <vt:lpstr>PowerPoint Presentation</vt:lpstr>
      <vt:lpstr>PowerPoint Presentation</vt:lpstr>
      <vt:lpstr>Nested Parallelism with Cooperation</vt:lpstr>
      <vt:lpstr>PowerPoint Presentation</vt:lpstr>
      <vt:lpstr>Tensorization</vt:lpstr>
      <vt:lpstr>Tensorization</vt:lpstr>
      <vt:lpstr>Tensorization</vt:lpstr>
      <vt:lpstr>Explicit Memory Latency Hiding</vt:lpstr>
      <vt:lpstr>decoupled access-execute (DAE)</vt:lpstr>
      <vt:lpstr>Explicit Memory Latency Hiding</vt:lpstr>
      <vt:lpstr>Explicit Memory Latency Hiding</vt:lpstr>
      <vt:lpstr>Explicit Memory Latency Hiding 的效果</vt:lpstr>
      <vt:lpstr>3. How to automate Optimization</vt:lpstr>
      <vt:lpstr>Schedule Space Specification</vt:lpstr>
      <vt:lpstr>ML-Based Cost Model</vt:lpstr>
      <vt:lpstr>ML-Based Cost Model</vt:lpstr>
      <vt:lpstr>The key differences between automation methods.</vt:lpstr>
      <vt:lpstr>ML-based optimizer to blackbox auto-tuning methods</vt:lpstr>
      <vt:lpstr>PowerPoint Presentation</vt:lpstr>
      <vt:lpstr>The workflow of the cost models.</vt:lpstr>
      <vt:lpstr>ML-Based Cost Model</vt:lpstr>
      <vt:lpstr>Schedule Exploration</vt:lpstr>
      <vt:lpstr>PowerPoint Presentation</vt:lpstr>
      <vt:lpstr>Distributed Device Pool and RPC</vt:lpstr>
      <vt:lpstr>3. How to automate Optimization</vt:lpstr>
      <vt:lpstr>Evaluation</vt:lpstr>
      <vt:lpstr>PowerPoint Presentation</vt:lpstr>
      <vt:lpstr>Server-Class GPU Evaluation</vt:lpstr>
      <vt:lpstr>Embedded CPU Evaluation</vt:lpstr>
      <vt:lpstr>Embedded CPU Evaluation</vt:lpstr>
      <vt:lpstr>Embedded GPU Evaluation</vt:lpstr>
      <vt:lpstr>FPGA Accelerator Evaluation</vt:lpstr>
      <vt:lpstr>FPGA Accelerator Evaluation</vt:lpstr>
      <vt:lpstr>PowerPoint Presentation</vt:lpstr>
      <vt:lpstr>Conclusion</vt:lpstr>
      <vt:lpstr>Problems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231</cp:revision>
  <dcterms:created xsi:type="dcterms:W3CDTF">2024-09-02T05:52:53Z</dcterms:created>
  <dcterms:modified xsi:type="dcterms:W3CDTF">2024-09-06T10:48:59Z</dcterms:modified>
</cp:coreProperties>
</file>