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60" r:id="rId4"/>
    <p:sldId id="261" r:id="rId5"/>
    <p:sldId id="279" r:id="rId6"/>
    <p:sldId id="285" r:id="rId7"/>
    <p:sldId id="280" r:id="rId8"/>
    <p:sldId id="281" r:id="rId9"/>
    <p:sldId id="282" r:id="rId10"/>
    <p:sldId id="283" r:id="rId11"/>
    <p:sldId id="284" r:id="rId12"/>
    <p:sldId id="262" r:id="rId13"/>
    <p:sldId id="267" r:id="rId14"/>
    <p:sldId id="278" r:id="rId15"/>
    <p:sldId id="272" r:id="rId16"/>
    <p:sldId id="273" r:id="rId17"/>
    <p:sldId id="274" r:id="rId18"/>
    <p:sldId id="275" r:id="rId19"/>
    <p:sldId id="276" r:id="rId20"/>
    <p:sldId id="277" r:id="rId21"/>
    <p:sldId id="263" r:id="rId22"/>
    <p:sldId id="268" r:id="rId23"/>
    <p:sldId id="264" r:id="rId24"/>
    <p:sldId id="269" r:id="rId25"/>
    <p:sldId id="265" r:id="rId26"/>
    <p:sldId id="270" r:id="rId27"/>
    <p:sldId id="286" r:id="rId28"/>
    <p:sldId id="27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1807D-C925-41A0-8E03-AA890ABC8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000FC4-653E-42DE-929D-ADD36351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76E8D5-754F-4377-87FB-E7E32593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50C2-786E-4452-BE9C-5462BC9C838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362A8-6536-4ADE-85D5-519C8DE7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0BD76-7245-49DD-98C1-258CFB07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5533-A2FD-4FD6-A590-A46D1BBFD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29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9CB52-3C42-4946-BEF6-CCBD43D8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6FD87F-1CBC-4748-BA59-DB14D5AD4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6D728E-B8B4-4E66-993C-796A1942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50C2-786E-4452-BE9C-5462BC9C838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CDABA-3A97-4527-96C8-DC093C00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294C0-CD30-4055-BFEC-B95496A3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5533-A2FD-4FD6-A590-A46D1BBFD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77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98C179-8665-4B8A-B353-B38C6CC0C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76CF0F-8B04-4B0F-AB5C-577D93D9E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BF1B0-32FC-4EFD-96CA-DEA53724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50C2-786E-4452-BE9C-5462BC9C838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1DC70-4C93-4D6B-8DDE-2FD9BD85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4CF77-B913-4E30-87D2-4EA0B244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5533-A2FD-4FD6-A590-A46D1BBFD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13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874A4-366C-4F9F-8FAA-3D88D1A2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DED26C-52EF-4576-A61D-10FFAAFA5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879738-E750-4F56-B1E7-876494D7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50C2-786E-4452-BE9C-5462BC9C838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F85B1-992F-4091-89CB-C93DB70C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96E2C-4ED7-482F-88F8-D27A8EE2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5533-A2FD-4FD6-A590-A46D1BBFD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9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A7905-A482-42A2-9765-E2BC70D7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82DCAE-583C-4173-8F27-6490B4B01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6776A-9401-4640-BC56-FA4B988E1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50C2-786E-4452-BE9C-5462BC9C838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F7F39-17F6-4D55-9808-24D4489B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B5C90-9DC0-44C8-B4DF-D5FAF177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5533-A2FD-4FD6-A590-A46D1BBFD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46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8E744-37ED-40DE-97A9-50735CF9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27FD1-E557-45C0-9A3C-813A0833E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DB96F3-D664-4841-9E0B-C2974206A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AE988E-E77A-4E16-9485-F0A02BE4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50C2-786E-4452-BE9C-5462BC9C838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DBDF3C-F3A5-4C68-8DCE-0511A22A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1649AB-28F4-4E08-83AC-806D7D4A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5533-A2FD-4FD6-A590-A46D1BBFD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42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A6BD2-C4D6-48BB-B480-E058CF9F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2BA6A5-2B49-4E81-BB1B-D39E94FA6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A48F0D-D55B-4E18-A80B-CA7E3DB8F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D4CD69-4CD2-4386-B52F-A5E037DC8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86EDAC-B14C-4315-9C22-491EF54BA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5F937C-8644-4BF5-BD33-C0BFDE21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50C2-786E-4452-BE9C-5462BC9C838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642FFC-FCD6-4D67-8B8A-45593C39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0D62F2-483F-4E14-B40F-D53C8553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5533-A2FD-4FD6-A590-A46D1BBFD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61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DC003-3E3D-4317-8C63-CE3136AB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365D7A-7E00-479B-B7DC-2F49DB09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50C2-786E-4452-BE9C-5462BC9C838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D34CBF-6428-443F-9064-B9E48BC0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C5A8B2-6667-41B7-A6A8-F6D8E576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5533-A2FD-4FD6-A590-A46D1BBFD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87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180905-C780-408D-8A3C-C7528A6C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50C2-786E-4452-BE9C-5462BC9C838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A60BFD-EBC8-43AD-94AA-36B2A72D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7FAC0A-005A-48C7-A214-936B961E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5533-A2FD-4FD6-A590-A46D1BBFD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2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C1D0C-8D0F-4ACD-9342-ADF53892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908BE-7704-4B3A-AAF5-B1468312D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4B8BAF-9A10-4AED-982E-8C54DB408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5E2CB-78CF-448D-8A50-A3BA471B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50C2-786E-4452-BE9C-5462BC9C838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247CFA-7DCA-4CE0-9A9E-552C3EA4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120399-EB9C-4675-BA49-7C092DEF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5533-A2FD-4FD6-A590-A46D1BBFD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3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C16D7-6BE7-453B-B2B8-3F4EF697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70113A-C70B-4F74-B667-416852895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B51481-ED25-4276-8E33-20A77B8B2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4034B2-522D-465A-8DC5-7A53869E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50C2-786E-4452-BE9C-5462BC9C838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F77703-FE43-40E8-82FD-6E0F665E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E83371-787B-4A80-B7F9-D5CC6649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5533-A2FD-4FD6-A590-A46D1BBFD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01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4E392A-847B-4D12-9877-5E8335DC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026C9A-3C8C-48C1-8546-523D53E67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4E063-C6F8-40E8-91B9-978746612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550C2-786E-4452-BE9C-5462BC9C8385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33235E-C98A-481E-967A-199F8AEE2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6BCFA-18F6-446B-81CC-FB8B8BD59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35533-A2FD-4FD6-A590-A46D1BBFD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5C07A1A-2E52-4A63-8216-16974D1362D2}"/>
              </a:ext>
            </a:extLst>
          </p:cNvPr>
          <p:cNvSpPr txBox="1"/>
          <p:nvPr/>
        </p:nvSpPr>
        <p:spPr>
          <a:xfrm>
            <a:off x="2291112" y="2644170"/>
            <a:ext cx="76097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u="sng" spc="300" dirty="0">
                <a:latin typeface="宋体" panose="02010600030101010101" pitchFamily="2" charset="-122"/>
                <a:ea typeface="宋体" panose="02010600030101010101" pitchFamily="2" charset="-122"/>
              </a:rPr>
              <a:t>    我们有咖啡</a:t>
            </a:r>
            <a:r>
              <a:rPr lang="en-US" altLang="zh-CN" sz="6000" u="sng" spc="3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</a:p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WE HAVE COFFEE</a:t>
            </a:r>
          </a:p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一个有态度的学习网站</a:t>
            </a:r>
          </a:p>
        </p:txBody>
      </p:sp>
    </p:spTree>
    <p:extLst>
      <p:ext uri="{BB962C8B-B14F-4D97-AF65-F5344CB8AC3E}">
        <p14:creationId xmlns:p14="http://schemas.microsoft.com/office/powerpoint/2010/main" val="61905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684710-F944-446C-B4DC-9443F24D8E0C}"/>
              </a:ext>
            </a:extLst>
          </p:cNvPr>
          <p:cNvSpPr txBox="1"/>
          <p:nvPr/>
        </p:nvSpPr>
        <p:spPr>
          <a:xfrm>
            <a:off x="682135" y="278106"/>
            <a:ext cx="2150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功能定义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557B26B-72E7-42A4-ADE2-B149F4D6F79F}"/>
              </a:ext>
            </a:extLst>
          </p:cNvPr>
          <p:cNvCxnSpPr/>
          <p:nvPr/>
        </p:nvCxnSpPr>
        <p:spPr>
          <a:xfrm>
            <a:off x="317240" y="924437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9201" y="1309158"/>
            <a:ext cx="3846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历史记录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9201" y="3391452"/>
            <a:ext cx="10464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笔记本：用户可以对感兴趣的题标记，标记的题自动收藏进入笔记本，如有余力，可设计用户对试题的备注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09201" y="4782566"/>
            <a:ext cx="10464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错题本：当用户做错题时错题自动进入笔记本，功能同上，最近的题排在前面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09200" y="2000338"/>
            <a:ext cx="10464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考试记录：当用户做考试题提交后，可在历史记录看到自己做题的得分、用时和错题数。</a:t>
            </a:r>
          </a:p>
        </p:txBody>
      </p:sp>
    </p:spTree>
    <p:extLst>
      <p:ext uri="{BB962C8B-B14F-4D97-AF65-F5344CB8AC3E}">
        <p14:creationId xmlns:p14="http://schemas.microsoft.com/office/powerpoint/2010/main" val="3014649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684710-F944-446C-B4DC-9443F24D8E0C}"/>
              </a:ext>
            </a:extLst>
          </p:cNvPr>
          <p:cNvSpPr txBox="1"/>
          <p:nvPr/>
        </p:nvSpPr>
        <p:spPr>
          <a:xfrm>
            <a:off x="682135" y="278106"/>
            <a:ext cx="2150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功能定义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557B26B-72E7-42A4-ADE2-B149F4D6F79F}"/>
              </a:ext>
            </a:extLst>
          </p:cNvPr>
          <p:cNvCxnSpPr/>
          <p:nvPr/>
        </p:nvCxnSpPr>
        <p:spPr>
          <a:xfrm>
            <a:off x="317240" y="924437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9201" y="1309158"/>
            <a:ext cx="3846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排行榜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9200" y="2104571"/>
            <a:ext cx="9979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积分排名：所有用户的课程数、做题数和正确率按一定算法得出积分并排名，设置奖励或游戏中的段位等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09199" y="3577093"/>
            <a:ext cx="997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正确率榜：当用户做题数达一定数量时排名，设置奖励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09200" y="4680283"/>
            <a:ext cx="997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做题数榜：当用户正确率达一定数量时排名，设置奖励</a:t>
            </a:r>
          </a:p>
        </p:txBody>
      </p:sp>
    </p:spTree>
    <p:extLst>
      <p:ext uri="{BB962C8B-B14F-4D97-AF65-F5344CB8AC3E}">
        <p14:creationId xmlns:p14="http://schemas.microsoft.com/office/powerpoint/2010/main" val="3794593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5C07A1A-2E52-4A63-8216-16974D1362D2}"/>
              </a:ext>
            </a:extLst>
          </p:cNvPr>
          <p:cNvSpPr txBox="1"/>
          <p:nvPr/>
        </p:nvSpPr>
        <p:spPr>
          <a:xfrm>
            <a:off x="2695068" y="2644170"/>
            <a:ext cx="68018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u="sng" spc="300" dirty="0">
                <a:latin typeface="宋体" panose="02010600030101010101" pitchFamily="2" charset="-122"/>
                <a:ea typeface="宋体" panose="02010600030101010101" pitchFamily="2" charset="-122"/>
              </a:rPr>
              <a:t>    界面设计</a:t>
            </a:r>
            <a:r>
              <a:rPr lang="en-US" altLang="zh-CN" sz="6000" u="sng" spc="3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</a:p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WE HAVE COFFEE</a:t>
            </a:r>
          </a:p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一个有态度的学习网站</a:t>
            </a:r>
          </a:p>
        </p:txBody>
      </p:sp>
    </p:spTree>
    <p:extLst>
      <p:ext uri="{BB962C8B-B14F-4D97-AF65-F5344CB8AC3E}">
        <p14:creationId xmlns:p14="http://schemas.microsoft.com/office/powerpoint/2010/main" val="2101924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684710-F944-446C-B4DC-9443F24D8E0C}"/>
              </a:ext>
            </a:extLst>
          </p:cNvPr>
          <p:cNvSpPr txBox="1"/>
          <p:nvPr/>
        </p:nvSpPr>
        <p:spPr>
          <a:xfrm>
            <a:off x="682135" y="278106"/>
            <a:ext cx="2150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界面设计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72DD23-993F-4FEE-92BB-6A6C357DE797}"/>
              </a:ext>
            </a:extLst>
          </p:cNvPr>
          <p:cNvSpPr txBox="1"/>
          <p:nvPr/>
        </p:nvSpPr>
        <p:spPr>
          <a:xfrm>
            <a:off x="5285521" y="66282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登陆界面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557B26B-72E7-42A4-ADE2-B149F4D6F79F}"/>
              </a:ext>
            </a:extLst>
          </p:cNvPr>
          <p:cNvCxnSpPr/>
          <p:nvPr/>
        </p:nvCxnSpPr>
        <p:spPr>
          <a:xfrm>
            <a:off x="317240" y="924437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9D2933D4-F1EE-4C26-AEA0-D678F8CEE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26" y="1124339"/>
            <a:ext cx="8194348" cy="46093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0871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684710-F944-446C-B4DC-9443F24D8E0C}"/>
              </a:ext>
            </a:extLst>
          </p:cNvPr>
          <p:cNvSpPr txBox="1"/>
          <p:nvPr/>
        </p:nvSpPr>
        <p:spPr>
          <a:xfrm>
            <a:off x="682135" y="278106"/>
            <a:ext cx="2150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界面设计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72DD23-993F-4FEE-92BB-6A6C357DE797}"/>
              </a:ext>
            </a:extLst>
          </p:cNvPr>
          <p:cNvSpPr txBox="1"/>
          <p:nvPr/>
        </p:nvSpPr>
        <p:spPr>
          <a:xfrm>
            <a:off x="4926449" y="66282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个人信息界面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557B26B-72E7-42A4-ADE2-B149F4D6F79F}"/>
              </a:ext>
            </a:extLst>
          </p:cNvPr>
          <p:cNvCxnSpPr/>
          <p:nvPr/>
        </p:nvCxnSpPr>
        <p:spPr>
          <a:xfrm>
            <a:off x="317240" y="924437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9D2933D4-F1EE-4C26-AEA0-D678F8CEE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26" y="1124339"/>
            <a:ext cx="8194348" cy="4609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184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684710-F944-446C-B4DC-9443F24D8E0C}"/>
              </a:ext>
            </a:extLst>
          </p:cNvPr>
          <p:cNvSpPr txBox="1"/>
          <p:nvPr/>
        </p:nvSpPr>
        <p:spPr>
          <a:xfrm>
            <a:off x="682135" y="278106"/>
            <a:ext cx="2150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界面设计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72DD23-993F-4FEE-92BB-6A6C357DE797}"/>
              </a:ext>
            </a:extLst>
          </p:cNvPr>
          <p:cNvSpPr txBox="1"/>
          <p:nvPr/>
        </p:nvSpPr>
        <p:spPr>
          <a:xfrm>
            <a:off x="4926449" y="66282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做题初始界面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557B26B-72E7-42A4-ADE2-B149F4D6F79F}"/>
              </a:ext>
            </a:extLst>
          </p:cNvPr>
          <p:cNvCxnSpPr/>
          <p:nvPr/>
        </p:nvCxnSpPr>
        <p:spPr>
          <a:xfrm>
            <a:off x="317240" y="924437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9D2933D4-F1EE-4C26-AEA0-D678F8CEE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26" y="1124339"/>
            <a:ext cx="8194348" cy="4609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5974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684710-F944-446C-B4DC-9443F24D8E0C}"/>
              </a:ext>
            </a:extLst>
          </p:cNvPr>
          <p:cNvSpPr txBox="1"/>
          <p:nvPr/>
        </p:nvSpPr>
        <p:spPr>
          <a:xfrm>
            <a:off x="682135" y="278106"/>
            <a:ext cx="2150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界面设计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72DD23-993F-4FEE-92BB-6A6C357DE797}"/>
              </a:ext>
            </a:extLst>
          </p:cNvPr>
          <p:cNvSpPr txBox="1"/>
          <p:nvPr/>
        </p:nvSpPr>
        <p:spPr>
          <a:xfrm>
            <a:off x="4926449" y="66282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做题开始界面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557B26B-72E7-42A4-ADE2-B149F4D6F79F}"/>
              </a:ext>
            </a:extLst>
          </p:cNvPr>
          <p:cNvCxnSpPr/>
          <p:nvPr/>
        </p:nvCxnSpPr>
        <p:spPr>
          <a:xfrm>
            <a:off x="317240" y="924437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9D2933D4-F1EE-4C26-AEA0-D678F8CEE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26" y="1124339"/>
            <a:ext cx="8194348" cy="4609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532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684710-F944-446C-B4DC-9443F24D8E0C}"/>
              </a:ext>
            </a:extLst>
          </p:cNvPr>
          <p:cNvSpPr txBox="1"/>
          <p:nvPr/>
        </p:nvSpPr>
        <p:spPr>
          <a:xfrm>
            <a:off x="682135" y="278106"/>
            <a:ext cx="2150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界面设计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72DD23-993F-4FEE-92BB-6A6C357DE797}"/>
              </a:ext>
            </a:extLst>
          </p:cNvPr>
          <p:cNvSpPr txBox="1"/>
          <p:nvPr/>
        </p:nvSpPr>
        <p:spPr>
          <a:xfrm>
            <a:off x="5285521" y="66282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做题界面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557B26B-72E7-42A4-ADE2-B149F4D6F79F}"/>
              </a:ext>
            </a:extLst>
          </p:cNvPr>
          <p:cNvCxnSpPr/>
          <p:nvPr/>
        </p:nvCxnSpPr>
        <p:spPr>
          <a:xfrm>
            <a:off x="317240" y="924437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9D2933D4-F1EE-4C26-AEA0-D678F8CEE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26" y="1166412"/>
            <a:ext cx="8194348" cy="45251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0073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684710-F944-446C-B4DC-9443F24D8E0C}"/>
              </a:ext>
            </a:extLst>
          </p:cNvPr>
          <p:cNvSpPr txBox="1"/>
          <p:nvPr/>
        </p:nvSpPr>
        <p:spPr>
          <a:xfrm>
            <a:off x="682135" y="278106"/>
            <a:ext cx="2150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界面设计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72DD23-993F-4FEE-92BB-6A6C357DE797}"/>
              </a:ext>
            </a:extLst>
          </p:cNvPr>
          <p:cNvSpPr txBox="1"/>
          <p:nvPr/>
        </p:nvSpPr>
        <p:spPr>
          <a:xfrm>
            <a:off x="4926449" y="66282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考试记录界面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557B26B-72E7-42A4-ADE2-B149F4D6F79F}"/>
              </a:ext>
            </a:extLst>
          </p:cNvPr>
          <p:cNvCxnSpPr/>
          <p:nvPr/>
        </p:nvCxnSpPr>
        <p:spPr>
          <a:xfrm>
            <a:off x="317240" y="924437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9D2933D4-F1EE-4C26-AEA0-D678F8CEE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26" y="1166412"/>
            <a:ext cx="8194348" cy="45251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1299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684710-F944-446C-B4DC-9443F24D8E0C}"/>
              </a:ext>
            </a:extLst>
          </p:cNvPr>
          <p:cNvSpPr txBox="1"/>
          <p:nvPr/>
        </p:nvSpPr>
        <p:spPr>
          <a:xfrm>
            <a:off x="682135" y="278106"/>
            <a:ext cx="2150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界面设计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72DD23-993F-4FEE-92BB-6A6C357DE797}"/>
              </a:ext>
            </a:extLst>
          </p:cNvPr>
          <p:cNvSpPr txBox="1"/>
          <p:nvPr/>
        </p:nvSpPr>
        <p:spPr>
          <a:xfrm>
            <a:off x="5105985" y="66282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错题本界面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557B26B-72E7-42A4-ADE2-B149F4D6F79F}"/>
              </a:ext>
            </a:extLst>
          </p:cNvPr>
          <p:cNvCxnSpPr/>
          <p:nvPr/>
        </p:nvCxnSpPr>
        <p:spPr>
          <a:xfrm>
            <a:off x="317240" y="924437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9D2933D4-F1EE-4C26-AEA0-D678F8CEE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26" y="1124339"/>
            <a:ext cx="8194348" cy="4609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419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EDAFC2-8F41-448B-943D-859A2B7ECAA5}"/>
              </a:ext>
            </a:extLst>
          </p:cNvPr>
          <p:cNvSpPr txBox="1"/>
          <p:nvPr/>
        </p:nvSpPr>
        <p:spPr>
          <a:xfrm>
            <a:off x="2069840" y="2032242"/>
            <a:ext cx="80523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我们有灵魂吗？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我们有精神吗？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r"/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我们有咖啡</a:t>
            </a:r>
          </a:p>
        </p:txBody>
      </p:sp>
    </p:spTree>
    <p:extLst>
      <p:ext uri="{BB962C8B-B14F-4D97-AF65-F5344CB8AC3E}">
        <p14:creationId xmlns:p14="http://schemas.microsoft.com/office/powerpoint/2010/main" val="389647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684710-F944-446C-B4DC-9443F24D8E0C}"/>
              </a:ext>
            </a:extLst>
          </p:cNvPr>
          <p:cNvSpPr txBox="1"/>
          <p:nvPr/>
        </p:nvSpPr>
        <p:spPr>
          <a:xfrm>
            <a:off x="682135" y="278106"/>
            <a:ext cx="2150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界面设计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72DD23-993F-4FEE-92BB-6A6C357DE797}"/>
              </a:ext>
            </a:extLst>
          </p:cNvPr>
          <p:cNvSpPr txBox="1"/>
          <p:nvPr/>
        </p:nvSpPr>
        <p:spPr>
          <a:xfrm>
            <a:off x="5105985" y="66282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排行榜界面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557B26B-72E7-42A4-ADE2-B149F4D6F79F}"/>
              </a:ext>
            </a:extLst>
          </p:cNvPr>
          <p:cNvCxnSpPr/>
          <p:nvPr/>
        </p:nvCxnSpPr>
        <p:spPr>
          <a:xfrm>
            <a:off x="317240" y="924437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9D2933D4-F1EE-4C26-AEA0-D678F8CEE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26" y="1124339"/>
            <a:ext cx="8194348" cy="4609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6631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5C07A1A-2E52-4A63-8216-16974D1362D2}"/>
              </a:ext>
            </a:extLst>
          </p:cNvPr>
          <p:cNvSpPr txBox="1"/>
          <p:nvPr/>
        </p:nvSpPr>
        <p:spPr>
          <a:xfrm>
            <a:off x="2695068" y="2644170"/>
            <a:ext cx="68018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u="sng" spc="300" dirty="0">
                <a:latin typeface="宋体" panose="02010600030101010101" pitchFamily="2" charset="-122"/>
                <a:ea typeface="宋体" panose="02010600030101010101" pitchFamily="2" charset="-122"/>
              </a:rPr>
              <a:t>    实现思路</a:t>
            </a:r>
            <a:r>
              <a:rPr lang="en-US" altLang="zh-CN" sz="6000" u="sng" spc="3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</a:p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WE HAVE COFFEE</a:t>
            </a:r>
          </a:p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一个有态度的学习网站</a:t>
            </a:r>
          </a:p>
        </p:txBody>
      </p:sp>
    </p:spTree>
    <p:extLst>
      <p:ext uri="{BB962C8B-B14F-4D97-AF65-F5344CB8AC3E}">
        <p14:creationId xmlns:p14="http://schemas.microsoft.com/office/powerpoint/2010/main" val="1165946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684710-F944-446C-B4DC-9443F24D8E0C}"/>
              </a:ext>
            </a:extLst>
          </p:cNvPr>
          <p:cNvSpPr txBox="1"/>
          <p:nvPr/>
        </p:nvSpPr>
        <p:spPr>
          <a:xfrm>
            <a:off x="682135" y="278106"/>
            <a:ext cx="2150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实现思路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72DD23-993F-4FEE-92BB-6A6C357DE797}"/>
              </a:ext>
            </a:extLst>
          </p:cNvPr>
          <p:cNvSpPr txBox="1"/>
          <p:nvPr/>
        </p:nvSpPr>
        <p:spPr>
          <a:xfrm>
            <a:off x="2294429" y="168883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正文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557B26B-72E7-42A4-ADE2-B149F4D6F79F}"/>
              </a:ext>
            </a:extLst>
          </p:cNvPr>
          <p:cNvCxnSpPr/>
          <p:nvPr/>
        </p:nvCxnSpPr>
        <p:spPr>
          <a:xfrm>
            <a:off x="317240" y="924437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64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5C07A1A-2E52-4A63-8216-16974D1362D2}"/>
              </a:ext>
            </a:extLst>
          </p:cNvPr>
          <p:cNvSpPr txBox="1"/>
          <p:nvPr/>
        </p:nvSpPr>
        <p:spPr>
          <a:xfrm>
            <a:off x="2695068" y="2644170"/>
            <a:ext cx="68018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u="sng" spc="300" dirty="0">
                <a:latin typeface="宋体" panose="02010600030101010101" pitchFamily="2" charset="-122"/>
                <a:ea typeface="宋体" panose="02010600030101010101" pitchFamily="2" charset="-122"/>
              </a:rPr>
              <a:t>    成员分工</a:t>
            </a:r>
            <a:r>
              <a:rPr lang="en-US" altLang="zh-CN" sz="6000" u="sng" spc="3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</a:p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WE HAVE COFFEE</a:t>
            </a:r>
          </a:p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一个有态度的学习网站</a:t>
            </a:r>
          </a:p>
        </p:txBody>
      </p:sp>
    </p:spTree>
    <p:extLst>
      <p:ext uri="{BB962C8B-B14F-4D97-AF65-F5344CB8AC3E}">
        <p14:creationId xmlns:p14="http://schemas.microsoft.com/office/powerpoint/2010/main" val="3915241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684710-F944-446C-B4DC-9443F24D8E0C}"/>
              </a:ext>
            </a:extLst>
          </p:cNvPr>
          <p:cNvSpPr txBox="1"/>
          <p:nvPr/>
        </p:nvSpPr>
        <p:spPr>
          <a:xfrm>
            <a:off x="682135" y="278106"/>
            <a:ext cx="2150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成员分工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72DD23-993F-4FEE-92BB-6A6C357DE797}"/>
              </a:ext>
            </a:extLst>
          </p:cNvPr>
          <p:cNvSpPr txBox="1"/>
          <p:nvPr/>
        </p:nvSpPr>
        <p:spPr>
          <a:xfrm>
            <a:off x="2563912" y="1874728"/>
            <a:ext cx="70641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600" dirty="0">
                <a:latin typeface="仿宋" panose="02010609060101010101" pitchFamily="49" charset="-122"/>
                <a:ea typeface="仿宋" panose="02010609060101010101" pitchFamily="49" charset="-122"/>
              </a:rPr>
              <a:t>表示层：张鸿淇</a:t>
            </a:r>
            <a:r>
              <a:rPr lang="en-US" altLang="zh-CN" sz="2800" spc="600" dirty="0">
                <a:latin typeface="仿宋" panose="02010609060101010101" pitchFamily="49" charset="-122"/>
                <a:ea typeface="仿宋" panose="02010609060101010101" pitchFamily="49" charset="-122"/>
              </a:rPr>
              <a:t>&amp;</a:t>
            </a:r>
            <a:r>
              <a:rPr lang="zh-CN" altLang="en-US" sz="2800" spc="600" dirty="0">
                <a:latin typeface="仿宋" panose="02010609060101010101" pitchFamily="49" charset="-122"/>
                <a:ea typeface="仿宋" panose="02010609060101010101" pitchFamily="49" charset="-122"/>
              </a:rPr>
              <a:t>陈江森</a:t>
            </a:r>
            <a:endParaRPr lang="en-US" altLang="zh-CN" sz="2800" spc="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endParaRPr lang="en-US" altLang="zh-CN" sz="2800" spc="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2800" spc="600" dirty="0">
                <a:latin typeface="仿宋" panose="02010609060101010101" pitchFamily="49" charset="-122"/>
                <a:ea typeface="仿宋" panose="02010609060101010101" pitchFamily="49" charset="-122"/>
              </a:rPr>
              <a:t>业务逻辑层：李弘毅</a:t>
            </a:r>
            <a:r>
              <a:rPr lang="en-US" altLang="zh-CN" sz="2800" spc="600" dirty="0">
                <a:latin typeface="仿宋" panose="02010609060101010101" pitchFamily="49" charset="-122"/>
                <a:ea typeface="仿宋" panose="02010609060101010101" pitchFamily="49" charset="-122"/>
              </a:rPr>
              <a:t>&amp;</a:t>
            </a:r>
            <a:r>
              <a:rPr lang="zh-CN" altLang="en-US" sz="2800" spc="600" dirty="0">
                <a:latin typeface="仿宋" panose="02010609060101010101" pitchFamily="49" charset="-122"/>
                <a:ea typeface="仿宋" panose="02010609060101010101" pitchFamily="49" charset="-122"/>
              </a:rPr>
              <a:t>张鸿淇</a:t>
            </a:r>
            <a:endParaRPr lang="en-US" altLang="zh-CN" sz="2800" spc="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endParaRPr lang="en-US" altLang="zh-CN" sz="2800" spc="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2800" spc="600" dirty="0">
                <a:latin typeface="仿宋" panose="02010609060101010101" pitchFamily="49" charset="-122"/>
                <a:ea typeface="仿宋" panose="02010609060101010101" pitchFamily="49" charset="-122"/>
              </a:rPr>
              <a:t>数据访问层：李弘毅</a:t>
            </a:r>
            <a:r>
              <a:rPr lang="en-US" altLang="zh-CN" sz="2800" spc="600" dirty="0">
                <a:latin typeface="仿宋" panose="02010609060101010101" pitchFamily="49" charset="-122"/>
                <a:ea typeface="仿宋" panose="02010609060101010101" pitchFamily="49" charset="-122"/>
              </a:rPr>
              <a:t>&amp;</a:t>
            </a:r>
            <a:r>
              <a:rPr lang="zh-CN" altLang="en-US" sz="2800" spc="600" dirty="0">
                <a:latin typeface="仿宋" panose="02010609060101010101" pitchFamily="49" charset="-122"/>
                <a:ea typeface="仿宋" panose="02010609060101010101" pitchFamily="49" charset="-122"/>
              </a:rPr>
              <a:t>杨自湘</a:t>
            </a:r>
            <a:endParaRPr lang="en-US" altLang="zh-CN" sz="2800" spc="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endParaRPr lang="en-US" altLang="zh-CN" sz="2800" spc="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2800" spc="600" dirty="0">
                <a:latin typeface="仿宋" panose="02010609060101010101" pitchFamily="49" charset="-122"/>
                <a:ea typeface="仿宋" panose="02010609060101010101" pitchFamily="49" charset="-122"/>
              </a:rPr>
              <a:t>数据库：杨自湘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557B26B-72E7-42A4-ADE2-B149F4D6F79F}"/>
              </a:ext>
            </a:extLst>
          </p:cNvPr>
          <p:cNvCxnSpPr/>
          <p:nvPr/>
        </p:nvCxnSpPr>
        <p:spPr>
          <a:xfrm>
            <a:off x="317240" y="924437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481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5C07A1A-2E52-4A63-8216-16974D1362D2}"/>
              </a:ext>
            </a:extLst>
          </p:cNvPr>
          <p:cNvSpPr txBox="1"/>
          <p:nvPr/>
        </p:nvSpPr>
        <p:spPr>
          <a:xfrm>
            <a:off x="2695068" y="2644170"/>
            <a:ext cx="68018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u="sng" spc="300" dirty="0">
                <a:latin typeface="宋体" panose="02010600030101010101" pitchFamily="2" charset="-122"/>
                <a:ea typeface="宋体" panose="02010600030101010101" pitchFamily="2" charset="-122"/>
              </a:rPr>
              <a:t>    时间规划</a:t>
            </a:r>
            <a:r>
              <a:rPr lang="en-US" altLang="zh-CN" sz="6000" u="sng" spc="3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</a:p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WE HAVE COFFEE</a:t>
            </a:r>
          </a:p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一个有态度的学习网站</a:t>
            </a:r>
          </a:p>
        </p:txBody>
      </p:sp>
    </p:spTree>
    <p:extLst>
      <p:ext uri="{BB962C8B-B14F-4D97-AF65-F5344CB8AC3E}">
        <p14:creationId xmlns:p14="http://schemas.microsoft.com/office/powerpoint/2010/main" val="4037334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684710-F944-446C-B4DC-9443F24D8E0C}"/>
              </a:ext>
            </a:extLst>
          </p:cNvPr>
          <p:cNvSpPr txBox="1"/>
          <p:nvPr/>
        </p:nvSpPr>
        <p:spPr>
          <a:xfrm>
            <a:off x="682135" y="278106"/>
            <a:ext cx="2150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时间规划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72DD23-993F-4FEE-92BB-6A6C357DE797}"/>
              </a:ext>
            </a:extLst>
          </p:cNvPr>
          <p:cNvSpPr txBox="1"/>
          <p:nvPr/>
        </p:nvSpPr>
        <p:spPr>
          <a:xfrm>
            <a:off x="524388" y="1868991"/>
            <a:ext cx="5408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策划、拟定开发方案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—8.20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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8.21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557B26B-72E7-42A4-ADE2-B149F4D6F79F}"/>
              </a:ext>
            </a:extLst>
          </p:cNvPr>
          <p:cNvCxnSpPr/>
          <p:nvPr/>
        </p:nvCxnSpPr>
        <p:spPr>
          <a:xfrm>
            <a:off x="317240" y="924437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CF8D0DE-0D88-4EE1-A72D-89488E1E2EC0}"/>
              </a:ext>
            </a:extLst>
          </p:cNvPr>
          <p:cNvCxnSpPr>
            <a:cxnSpLocks/>
          </p:cNvCxnSpPr>
          <p:nvPr/>
        </p:nvCxnSpPr>
        <p:spPr>
          <a:xfrm>
            <a:off x="5934269" y="1184988"/>
            <a:ext cx="0" cy="474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6D2E5C9-4F55-4313-98F6-C01061A06276}"/>
              </a:ext>
            </a:extLst>
          </p:cNvPr>
          <p:cNvSpPr txBox="1"/>
          <p:nvPr/>
        </p:nvSpPr>
        <p:spPr>
          <a:xfrm>
            <a:off x="5946706" y="3727223"/>
            <a:ext cx="5391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8.24—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对接、调试、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Code Review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D3C01F-42FA-440A-BB6C-2F6CF12CFD03}"/>
              </a:ext>
            </a:extLst>
          </p:cNvPr>
          <p:cNvSpPr txBox="1"/>
          <p:nvPr/>
        </p:nvSpPr>
        <p:spPr>
          <a:xfrm>
            <a:off x="1243561" y="3011642"/>
            <a:ext cx="4690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各部分分头开发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—8.22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8.23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733C2F-AF5F-4088-A44C-8AEAE213BB1A}"/>
              </a:ext>
            </a:extLst>
          </p:cNvPr>
          <p:cNvSpPr txBox="1"/>
          <p:nvPr/>
        </p:nvSpPr>
        <p:spPr>
          <a:xfrm>
            <a:off x="5946704" y="254461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8.22—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开题答辩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1EA47F-1FBC-4758-A522-68786A434C41}"/>
              </a:ext>
            </a:extLst>
          </p:cNvPr>
          <p:cNvSpPr txBox="1"/>
          <p:nvPr/>
        </p:nvSpPr>
        <p:spPr>
          <a:xfrm>
            <a:off x="2157848" y="4442805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结题答辩与反思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—8.25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10272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5C07A1A-2E52-4A63-8216-16974D1362D2}"/>
              </a:ext>
            </a:extLst>
          </p:cNvPr>
          <p:cNvSpPr txBox="1"/>
          <p:nvPr/>
        </p:nvSpPr>
        <p:spPr>
          <a:xfrm>
            <a:off x="2291111" y="2644170"/>
            <a:ext cx="76097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u="sng" spc="300">
                <a:latin typeface="宋体" panose="02010600030101010101" pitchFamily="2" charset="-122"/>
                <a:ea typeface="宋体" panose="02010600030101010101" pitchFamily="2" charset="-122"/>
              </a:rPr>
              <a:t>    我们有咖啡</a:t>
            </a:r>
            <a:r>
              <a:rPr lang="en-US" altLang="zh-CN" sz="6000" u="sng" spc="30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6000" u="sng" spc="3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WE HAVE COFFEE</a:t>
            </a:r>
          </a:p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一个有态度的学习网站</a:t>
            </a:r>
          </a:p>
        </p:txBody>
      </p:sp>
    </p:spTree>
    <p:extLst>
      <p:ext uri="{BB962C8B-B14F-4D97-AF65-F5344CB8AC3E}">
        <p14:creationId xmlns:p14="http://schemas.microsoft.com/office/powerpoint/2010/main" val="3480005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5C07A1A-2E52-4A63-8216-16974D1362D2}"/>
              </a:ext>
            </a:extLst>
          </p:cNvPr>
          <p:cNvSpPr txBox="1"/>
          <p:nvPr/>
        </p:nvSpPr>
        <p:spPr>
          <a:xfrm>
            <a:off x="2695068" y="2644170"/>
            <a:ext cx="68018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u="sng" spc="300">
                <a:latin typeface="宋体" panose="02010600030101010101" pitchFamily="2" charset="-122"/>
                <a:ea typeface="宋体" panose="02010600030101010101" pitchFamily="2" charset="-122"/>
              </a:rPr>
              <a:t>    感谢聆听</a:t>
            </a:r>
            <a:r>
              <a:rPr lang="en-US" altLang="zh-CN" sz="6000" u="sng" spc="30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6000" u="sng" spc="3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WE HAVE COFFEE</a:t>
            </a:r>
          </a:p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一个有态度的学习网站</a:t>
            </a:r>
          </a:p>
        </p:txBody>
      </p:sp>
    </p:spTree>
    <p:extLst>
      <p:ext uri="{BB962C8B-B14F-4D97-AF65-F5344CB8AC3E}">
        <p14:creationId xmlns:p14="http://schemas.microsoft.com/office/powerpoint/2010/main" val="81909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0A69FD-FABE-4030-B1DA-B84C57DECF28}"/>
              </a:ext>
            </a:extLst>
          </p:cNvPr>
          <p:cNvSpPr txBox="1"/>
          <p:nvPr/>
        </p:nvSpPr>
        <p:spPr>
          <a:xfrm>
            <a:off x="4250094" y="932066"/>
            <a:ext cx="3691812" cy="499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用户故事</a:t>
            </a:r>
            <a:endParaRPr lang="en-US" altLang="zh-CN" sz="3600" dirty="0"/>
          </a:p>
          <a:p>
            <a:pPr marL="457200" indent="-457200" algn="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界面设计</a:t>
            </a:r>
            <a:endParaRPr lang="en-US" altLang="zh-CN" sz="3600" dirty="0"/>
          </a:p>
          <a:p>
            <a:pPr marL="457200" indent="-457200" algn="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功能定义</a:t>
            </a:r>
            <a:endParaRPr lang="en-US" altLang="zh-CN" sz="3600" dirty="0"/>
          </a:p>
          <a:p>
            <a:pPr marL="457200" indent="-457200" algn="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实现思路</a:t>
            </a:r>
            <a:endParaRPr lang="en-US" altLang="zh-CN" sz="3600" dirty="0"/>
          </a:p>
          <a:p>
            <a:pPr marL="457200" indent="-457200" algn="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成员分工</a:t>
            </a:r>
            <a:endParaRPr lang="en-US" altLang="zh-CN" sz="3600" dirty="0"/>
          </a:p>
          <a:p>
            <a:pPr marL="457200" indent="-457200" algn="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时间规划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16556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5C07A1A-2E52-4A63-8216-16974D1362D2}"/>
              </a:ext>
            </a:extLst>
          </p:cNvPr>
          <p:cNvSpPr txBox="1"/>
          <p:nvPr/>
        </p:nvSpPr>
        <p:spPr>
          <a:xfrm>
            <a:off x="2695068" y="2644170"/>
            <a:ext cx="68018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u="sng" spc="300" dirty="0">
                <a:latin typeface="宋体" panose="02010600030101010101" pitchFamily="2" charset="-122"/>
                <a:ea typeface="宋体" panose="02010600030101010101" pitchFamily="2" charset="-122"/>
              </a:rPr>
              <a:t>    用户故事</a:t>
            </a:r>
            <a:r>
              <a:rPr lang="en-US" altLang="zh-CN" sz="6000" u="sng" spc="3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</a:p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WE HAVE COFFEE</a:t>
            </a:r>
          </a:p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一个有态度的学习网站</a:t>
            </a:r>
          </a:p>
        </p:txBody>
      </p:sp>
    </p:spTree>
    <p:extLst>
      <p:ext uri="{BB962C8B-B14F-4D97-AF65-F5344CB8AC3E}">
        <p14:creationId xmlns:p14="http://schemas.microsoft.com/office/powerpoint/2010/main" val="158192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684710-F944-446C-B4DC-9443F24D8E0C}"/>
              </a:ext>
            </a:extLst>
          </p:cNvPr>
          <p:cNvSpPr txBox="1"/>
          <p:nvPr/>
        </p:nvSpPr>
        <p:spPr>
          <a:xfrm>
            <a:off x="682135" y="278106"/>
            <a:ext cx="2150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用户故事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72DD23-993F-4FEE-92BB-6A6C357DE797}"/>
              </a:ext>
            </a:extLst>
          </p:cNvPr>
          <p:cNvSpPr txBox="1"/>
          <p:nvPr/>
        </p:nvSpPr>
        <p:spPr>
          <a:xfrm>
            <a:off x="1263915" y="1427582"/>
            <a:ext cx="9781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    作为一个“学生”，我想要“通过在网站上做题巩固知识，加强练习”，以便于“在考试中取得不错的成绩”。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    大学不像高中那样每周或每月有学习测试，学生对自己的学习水平没有客观准确的评价，容易造成在平时学习时懈怠，考试前慌张的局面。挂科现象时有发生。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    在之前的学习中，每次考试前学校没有正式地组织过模拟考试，在打印店买到的卷子也鱼龙混杂，经常买不到自己满意的考试题。网上的一些题型未必与实际考试相同。如果有一个可以由老师编辑题库的平台该多好。</a:t>
            </a:r>
            <a:endParaRPr lang="zh-CN" altLang="en-US" sz="4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557B26B-72E7-42A4-ADE2-B149F4D6F79F}"/>
              </a:ext>
            </a:extLst>
          </p:cNvPr>
          <p:cNvCxnSpPr/>
          <p:nvPr/>
        </p:nvCxnSpPr>
        <p:spPr>
          <a:xfrm>
            <a:off x="317240" y="924437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23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5C07A1A-2E52-4A63-8216-16974D1362D2}"/>
              </a:ext>
            </a:extLst>
          </p:cNvPr>
          <p:cNvSpPr txBox="1"/>
          <p:nvPr/>
        </p:nvSpPr>
        <p:spPr>
          <a:xfrm>
            <a:off x="2695067" y="2644170"/>
            <a:ext cx="68018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u="sng" spc="300" dirty="0">
                <a:latin typeface="宋体" panose="02010600030101010101" pitchFamily="2" charset="-122"/>
                <a:ea typeface="宋体" panose="02010600030101010101" pitchFamily="2" charset="-122"/>
              </a:rPr>
              <a:t>    功能定义</a:t>
            </a:r>
            <a:r>
              <a:rPr lang="en-US" altLang="zh-CN" sz="6000" u="sng" spc="3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</a:p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WE HAVE COFFEE</a:t>
            </a:r>
          </a:p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一个有态度的学习网站</a:t>
            </a:r>
          </a:p>
        </p:txBody>
      </p:sp>
    </p:spTree>
    <p:extLst>
      <p:ext uri="{BB962C8B-B14F-4D97-AF65-F5344CB8AC3E}">
        <p14:creationId xmlns:p14="http://schemas.microsoft.com/office/powerpoint/2010/main" val="95412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684710-F944-446C-B4DC-9443F24D8E0C}"/>
              </a:ext>
            </a:extLst>
          </p:cNvPr>
          <p:cNvSpPr txBox="1"/>
          <p:nvPr/>
        </p:nvSpPr>
        <p:spPr>
          <a:xfrm>
            <a:off x="682135" y="278106"/>
            <a:ext cx="2150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功能定义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557B26B-72E7-42A4-ADE2-B149F4D6F79F}"/>
              </a:ext>
            </a:extLst>
          </p:cNvPr>
          <p:cNvCxnSpPr/>
          <p:nvPr/>
        </p:nvCxnSpPr>
        <p:spPr>
          <a:xfrm>
            <a:off x="317240" y="924437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407886" y="1393371"/>
            <a:ext cx="38462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功能：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出题、答题与批题。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个人信息与登录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历史记录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4.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排行榜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07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684710-F944-446C-B4DC-9443F24D8E0C}"/>
              </a:ext>
            </a:extLst>
          </p:cNvPr>
          <p:cNvSpPr txBox="1"/>
          <p:nvPr/>
        </p:nvSpPr>
        <p:spPr>
          <a:xfrm>
            <a:off x="682135" y="278106"/>
            <a:ext cx="2150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功能定义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557B26B-72E7-42A4-ADE2-B149F4D6F79F}"/>
              </a:ext>
            </a:extLst>
          </p:cNvPr>
          <p:cNvCxnSpPr/>
          <p:nvPr/>
        </p:nvCxnSpPr>
        <p:spPr>
          <a:xfrm>
            <a:off x="317240" y="924437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9201" y="1309158"/>
            <a:ext cx="3846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出题、答题与批题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9201" y="2104571"/>
            <a:ext cx="1044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出题：先用数据库做指定题库，如有余力，设计允许老师添加试题的功能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09201" y="3013501"/>
            <a:ext cx="10446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答题：不同课程不同章节有练习题，考试题有时间记录，错题自动加入错题本，用户可标记感兴趣的题，加入笔记本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09202" y="4291763"/>
            <a:ext cx="10446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批题：从数据库快速准确地显示答案</a:t>
            </a:r>
          </a:p>
        </p:txBody>
      </p:sp>
    </p:spTree>
    <p:extLst>
      <p:ext uri="{BB962C8B-B14F-4D97-AF65-F5344CB8AC3E}">
        <p14:creationId xmlns:p14="http://schemas.microsoft.com/office/powerpoint/2010/main" val="84332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684710-F944-446C-B4DC-9443F24D8E0C}"/>
              </a:ext>
            </a:extLst>
          </p:cNvPr>
          <p:cNvSpPr txBox="1"/>
          <p:nvPr/>
        </p:nvSpPr>
        <p:spPr>
          <a:xfrm>
            <a:off x="682135" y="278106"/>
            <a:ext cx="2150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功能定义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557B26B-72E7-42A4-ADE2-B149F4D6F79F}"/>
              </a:ext>
            </a:extLst>
          </p:cNvPr>
          <p:cNvCxnSpPr/>
          <p:nvPr/>
        </p:nvCxnSpPr>
        <p:spPr>
          <a:xfrm>
            <a:off x="317240" y="924437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9201" y="1309158"/>
            <a:ext cx="3846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设置个人信息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9201" y="2104571"/>
            <a:ext cx="1043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登录：具有基本的注册和登录功能，判断输入是否正确，如有余力，设计        邮箱或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QQ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登录与忘记密码功能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09200" y="3288191"/>
            <a:ext cx="1043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修改密码：成功登录的用户可更改登录密码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09199" y="5197309"/>
            <a:ext cx="1043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其他：设置用户不可更改的个性名称作为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ID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，显示做题积分，增强趣味性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09198" y="4232340"/>
            <a:ext cx="1038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学生情况：设置用户的学校、专业、班级、姓名等</a:t>
            </a:r>
          </a:p>
        </p:txBody>
      </p:sp>
    </p:spTree>
    <p:extLst>
      <p:ext uri="{BB962C8B-B14F-4D97-AF65-F5344CB8AC3E}">
        <p14:creationId xmlns:p14="http://schemas.microsoft.com/office/powerpoint/2010/main" val="354811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735</Words>
  <Application>Microsoft Office PowerPoint</Application>
  <PresentationFormat>宽屏</PresentationFormat>
  <Paragraphs>104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等线</vt:lpstr>
      <vt:lpstr>等线 Light</vt:lpstr>
      <vt:lpstr>仿宋</vt:lpstr>
      <vt:lpstr>楷体</vt:lpstr>
      <vt:lpstr>宋体</vt:lpstr>
      <vt:lpstr>Arial</vt:lpstr>
      <vt:lpstr>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Carl</dc:creator>
  <cp:lastModifiedBy>Carl</cp:lastModifiedBy>
  <cp:revision>20</cp:revision>
  <dcterms:created xsi:type="dcterms:W3CDTF">2018-08-20T10:45:43Z</dcterms:created>
  <dcterms:modified xsi:type="dcterms:W3CDTF">2018-08-20T15:57:59Z</dcterms:modified>
</cp:coreProperties>
</file>