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0759E-6A95-47B3-A6E7-2D666019C991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ECB0-5259-4286-8CCB-278BF960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គ្រប់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របស់កម្មវិធី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ត្រូវបញ្ចប់ដោយសញ្ញា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Semicolon(;)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។ ខាងក្រោមជាឩទាហរណ៍​របស់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ដែលប្រើសម្រាប់បង្ហាញ​ទិន្នន័យពី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គ្រប់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ទាំងអស់របស់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គឺវាមិនប្រកាន់អក្សរតូច ឬអក្សរធំទេ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Case-Sensitive)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Table,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ទិន្នន័យដែលយកមកប្រើប្រាស់ក្នុង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តម្រូវឱ្យអ្នកបញ្ចូលអក្សរតូច ឬអក្សរធំតាមដែលអ្នកត្រូវការ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Case-Sensitive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 ទៅ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មួយបាន ដោយប្រើប្រាស់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ជាមួយ​និង​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Statement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(col1, col2,…)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col1, col2, 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បញ្ញាក់ៈ ចំនួន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ត្រូវតែមានចំនួនស្មើនិងចំនួន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នៅក្នុងឃ្លា​បញ្ជា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employees1 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 NAME, SALARY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 name, salary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អ្នកអាចធ្វើការកែប្រែទិន្នន័យបានតាមរយៈ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col1=value1, col2=value2, 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=value;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SET Salary=2000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id=666;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ករណីអ្នកត្រូវការកែប្រែទិន្នន័យនៃ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ណាមួយឱ្យទទេ អ្នកអាចប្រើប្រាស់​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column NULL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SET Salary=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id=666;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អ្នកអាចលុបទិន្នន័យចេញពី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column=value;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id=1000;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ចំពោះទិន្នន័យប្រភេទជា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(‘’)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 ឬប្រើ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 (“”)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'hello, world';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world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"hello, world";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world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ករណីអ្នកត្រូវការបង្ហាញទិន្នន័យដែលមាន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 (“”) 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អ្នកត្រូវប្រើ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ផ្ទុយមកវិញករណីអ្នកចង់បង្ហាញទិន្នន័យដែលមាន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(‘’)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អ្នកត្រូវប្រើ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'hello, "world"';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"world"</a:t>
            </a:r>
          </a:p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"hello, 'world'";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'world'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អ្នកអាចប្រើប្រាស់វិធីសាស្ត្រមួយទៀតដោយប្រើ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quote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'hello, ''world''';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'world'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SELECT “hello, “”world”””;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'world'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យើងមានវិធីសាស្ត្រមួយទៀតដោយប្រើប្រាស់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(\)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ដើម្បីបញ្ជាក់ថានិមិត្តសញ្ញាខាងក្រោយជា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 String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'hello, \'world\'';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'world'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5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ចំពោះទិន្នន័យប្រភេទ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គឺជាទិន្នន័យខុសពីទទេ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(‘’)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វាជាទិន្នន័យដែលមិនបានការ ឬគ្មានន័យ។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ដូចនេះបើអ្នកត្រូវការស្វែងរកទិន្នន័យប្រភេទ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អ្នកមិនអាចប្រើប្រាស់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ដូចខាងក្រោមទេ៖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=NULL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ដើម្បីដោះស្រាយបញ្ហាខាងលើអ្នកត្រូវប្រើប្រាស់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NULL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ជំនួសវិញ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NULL;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MySQL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MySQL does have an ISNULL() function. However, it works a little bit different from Microsoft's ISNULL() function.</a:t>
            </a:r>
          </a:p>
          <a:p>
            <a:r>
              <a:rPr lang="en-US" dirty="0">
                <a:effectLst/>
              </a:rPr>
              <a:t>In MySQL we can use the IFNULL() function, like this: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ProductName,UnitPrice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UnitsInStock+IFNULL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(UnitsOnOrder,0))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Products</a:t>
            </a:r>
          </a:p>
          <a:p>
            <a:r>
              <a:rPr lang="en-US" dirty="0">
                <a:effectLst/>
              </a:rPr>
              <a:t>or we can use the COALESCE() function, like this: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ProductName,UnitPrice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UnitsInStock+COALESCE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(UnitsOnOrder,0))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9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UNION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ប្រើសម្រាប់ប្រមូល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Set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ចេញពី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ច្រើនបញ្ចូលគ្នា 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Set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column1, column2 FROM table1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[DISTINCT | ALL]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column1, column2 FROM table2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[DISTINCT | ALL]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អ្នក​ត្រូវអនុវត្តិតាមច្បាប់មួយចំនួនដូចខាងក្រោម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ចំនួន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ដែលប្រើក្នុងឃ្លា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ត្រូវ​តែមាន​ចំនួន​ស្មើគ្នា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ដែលបញ្ចូលទិន្នន័យ​ចូលគ្នា​ត្រូវ​តែមាន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ដូចគ្នា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ករណីអ្នកមិនបាន​ប្រើ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ទេ វា​នឹង​ចាប់យក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ក្នុងការ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Data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Distinct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មានន័យ​ថា រាល់ទិន្នន័យ​នៃ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ណា​ដែលដូចគ្នា វា​និង​បង្ហាញតែមួយ។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id,contactLastname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employeeNumber,firstname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name,id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អ្នក​ក៏​ប្រើប្រាស់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ជាមួយទីតាំងរបស់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id,contactLastname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employeeNumber,firstname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2,1;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ជា​ប្រមាណវិធីមួយ​ ប្រើសម្រាប់ភ្ជាប់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ដែលស្ថិតនៅក្នុង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ផ្សេងគ្នា​ទៅក្នុង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Set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តែមួយ។ ប្រមាណវិធី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មានដូចជា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JOIN, LEFT JOIN, RIGHT 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ជាដើម។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ដែលយក​ទិន្នន័យ​ដែលត្រូវ​ជាមួយលក្ខខ័ណ្ឌដែលបាន​កំណត់។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column_list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t1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ON join_condition1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t3 ON join_condition2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where_conditions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យើង​មាន​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textDescription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products T1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productlines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ON T1.productline = T2.productline;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ដែលយកទាំងទិន្នន័យ​ដែល​ត្រូវ​ជាមួយលក្ខខ័ណ្ឌ​ដែលបាន​កំណត់ និង​យកទាំងទិន្នន័យ​ដែលមិន​ត្រូវ​លក្ខខ័ណ្ឌដែលបាន​កំណត់​ តែ​ទិន្នន័យ​នេះ​យក​ទិន្នន័យ​លើ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ផ្នែកខាង​ឆ្វេង។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T1.c1, T1.c2,... T2.c1,T2.c2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T1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JOIN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T1.c1 = T2.c1...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ត្រូវបានគេបែងចែកជាពីរគឺ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Line Comment (--):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ប្រើសម្រាប់ដាក់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មួយបន្ទាត់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Line Comment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(/*  */):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ប្រើសម្រាប់ដាក់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ច្រើនបន្ទាត់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This is a comment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multi-line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ដែលយកទាំងទិន្នន័យ​ដែល​ត្រូវ​ជាមួយលក្ខខ័ណ្ឌ​ដែលបាន​កំណត់ និង​យកទាំងទិន្នន័យ​ដែលមិន​ត្រូវ​លក្ខខ័ណ្ឌដែលបាន​កំណត់​ តែ​ទិន្នន័យ​នេះ​យក​ទិន្នន័យ​លើ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ផ្នែកខាង​ស្តាំ។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T1.c1, T1.c2,... T2.c1,T2.c2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T1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JOIN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T1.c1 = T2.c1...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4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ឬភ្ជាប់ជាមួយ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ខ្លួនឯង។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ឩទាហរណ៍យើងមាន​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មាន​មុខ​ងា​រពីរគឺ មួយដើតួនាទីជា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និងមួយទៀតមាន​តួនាទីជា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Report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CONCAT(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,', 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'Manager',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CONCAT(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,', 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'Direct report'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 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employees m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m.employeeNumber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e.reportsto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manager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គឺជាឃ្លាបញ្ជាមួយប្រើសម្រាប់ច្រោះយកទិន្នន័យឬដាក់​លក្ខខណ្ឌ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​នៅ​ពេល​ដែល​អ្នក​ទាញ​ទិន្ន​ន័យ​មកបង្ហាញ។ ខាងក្រោមជា​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Syntax: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column=values;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Salary=1000;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ចំពោះនិមិត្តសញ្ញាប្រៀបធៀប អ្នកអាចប្រើ៖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‘%%’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ដើម្បីស្វែងរកទិន្នន័យដែលមាននៅក្នុង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 ឩ.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name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‘%ng%’;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ប្រើសម្រាប់ប្រៀបធៀបច្រើនតម្លៃ។ ឩ.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salary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(100,200,300,1000);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ចំពោះទិន្ននប្រភេទជា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(Text)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ថ្ងៃខែឆ្នាំ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នោះអ្នកត្រូវប្រើនិមិត្តសញ្ញា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 (‘’)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នៅសងខាងទិន្នន័យនោះ។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ប្រើប្រាស់សម្រាប់ស្វែងរក ឬបំលែងអ្វីមួយនៅក្នុង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salary&gt;100;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Expression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គឺជាការយក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មកធ្វើការគណនា ដោយប្រើប្រមាណវិធីតក្កវិជ្ជា។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Salary+100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Employees;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អ្នកអាចធ្វើការប្តូរឈ្មោះ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បានដោយប្រើប្រាស់​ឃ្លាបញ្ញា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[AS]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បន្ទាប់ពីឈ្មោះ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ចាស់ ឬមិន​ចាំបាច់ប្រើ​ឃ្លាបញ្ញា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[AS]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 ដោយដាក់ឈ្មោះ​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ថ្មីបន្ទាប់ពីឈ្មោះ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ចាស់។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Salary+100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Increase_Sal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ដើម្បីតម្រៀបទិន្នន័យនៅពេលដែលអ្នកធ្វើការ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 អ្នកត្រូវប្រើឃ្លាបញ្ញា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នៅចុង​បញ្ចប់នៃ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ការប្រើ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អ្នកអាចប្រើបានពីររបៀបគឺ៖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ASC: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ប្រើសម្រាប់តម្រៀបពីតូចទៅធំ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ប្រើសម្រាប់តម្រៀបពីធំទៅតូច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អ្នកអាចមិនចំបាច់ប្រើ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ASC/DESC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 នៅពេលនោះវានិងប្រើ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name DESC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ឈ្នាប់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ប្រើសម្រាប់ភ្ជាប់លក្ខខ័ណ្ឌចាប់ពីពីរឡើងទៅ ដែលវាពិតនៅពេលដែលលក្ខខ័ណ្ឌណាមួយ​គឺពិត។ ចំនែកឈ្នា​ប់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ប្រើប្រាស់ដូចគ្នានិងឈ្នាប់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ដែរ តែវាពិតលុះត្រាតែគ្រប់លក្ខខ័ណ្ឌ​ទាំង​របស់​ឈ្នាប់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ពិតទាំងអស់។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name LIKE ‘%a%’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salary&gt;1000;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WHERE name LIKE ‘%a%’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salary&gt;1000;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ដើម្បីអាចបញ្ចូលទិន្នន័យតាមរយៈ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បានអ្នកត្រូវអនុវត្តតាម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();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(555,’DARA’, 1200);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អ្នកអាចបញ្ចូលទិន្នន័យទៅក្នុង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មួយចំនួនបានដោយអនុវត្តតាម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(col, col …)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Employees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(ID, NAME)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(666,’Bopha’);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ECB0-5259-4286-8CCB-278BF9603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SQL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Sort a result set by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column or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columns.</a:t>
            </a:r>
          </a:p>
          <a:p>
            <a:r>
              <a:rPr lang="en-US" dirty="0"/>
              <a:t> Sort a result set by different columns in </a:t>
            </a:r>
            <a:r>
              <a:rPr lang="en-US" dirty="0">
                <a:solidFill>
                  <a:srgbClr val="FF0000"/>
                </a:solidFill>
              </a:rPr>
              <a:t>ascending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descending</a:t>
            </a:r>
            <a:r>
              <a:rPr lang="en-US" dirty="0"/>
              <a:t> order.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, the ORDER BY  clause sorts the result set in </a:t>
            </a:r>
            <a:r>
              <a:rPr lang="en-US" dirty="0">
                <a:solidFill>
                  <a:srgbClr val="FF0000"/>
                </a:solidFill>
              </a:rPr>
              <a:t>ascending</a:t>
            </a:r>
            <a:r>
              <a:rPr lang="en-US" dirty="0"/>
              <a:t> order if you don’t specify ASC or DESC explicitly.</a:t>
            </a:r>
          </a:p>
          <a:p>
            <a:pPr marL="0" indent="0">
              <a:buNone/>
            </a:pPr>
            <a:r>
              <a:rPr lang="en-US" dirty="0"/>
              <a:t>	SELECT *</a:t>
            </a:r>
          </a:p>
          <a:p>
            <a:pPr marL="0" indent="0">
              <a:buNone/>
            </a:pPr>
            <a:r>
              <a:rPr lang="en-US" dirty="0"/>
              <a:t>	FROM Employees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ORDER BY 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0"/>
            <a:r>
              <a:rPr lang="en-US" dirty="0"/>
              <a:t>ORDER BY column_name </a:t>
            </a:r>
            <a:r>
              <a:rPr lang="en-US" dirty="0">
                <a:solidFill>
                  <a:srgbClr val="FF0000"/>
                </a:solidFill>
              </a:rPr>
              <a:t>ASC</a:t>
            </a:r>
          </a:p>
          <a:p>
            <a:pPr lvl="0"/>
            <a:r>
              <a:rPr lang="en-US" dirty="0"/>
              <a:t>ORDER BY column_name </a:t>
            </a:r>
            <a:r>
              <a:rPr lang="en-US" dirty="0">
                <a:solidFill>
                  <a:srgbClr val="FF0000"/>
                </a:solidFill>
              </a:rPr>
              <a:t>DESC</a:t>
            </a:r>
          </a:p>
        </p:txBody>
      </p:sp>
    </p:spTree>
    <p:extLst>
      <p:ext uri="{BB962C8B-B14F-4D97-AF65-F5344CB8AC3E}">
        <p14:creationId xmlns:p14="http://schemas.microsoft.com/office/powerpoint/2010/main" val="181991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OR/AND clause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956479"/>
            <a:ext cx="5043488" cy="2271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50128" y="4307293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SELECT *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FROM Employees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WHERE name LIKE ‘%a%’ </a:t>
            </a:r>
            <a:r>
              <a:rPr lang="en-US" sz="1350" b="1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OR</a:t>
            </a:r>
            <a:r>
              <a:rPr lang="en-US" sz="1350" b="1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</a:t>
            </a:r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salary&gt;1000;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 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km-KH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</a:t>
            </a:r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SELECT *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FROM Employees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/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WHERE name LIKE ‘%a%’ </a:t>
            </a:r>
            <a:r>
              <a:rPr lang="en-US" sz="1350" b="1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AND</a:t>
            </a:r>
            <a:r>
              <a:rPr lang="en-US" sz="1350" b="1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</a:t>
            </a:r>
            <a:r>
              <a:rPr lang="en-US" sz="135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salary&gt;1000;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Syntax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dirty="0">
                <a:effectLst/>
              </a:rPr>
              <a:t>table(column1,column2...)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VALUES</a:t>
            </a:r>
            <a:r>
              <a:rPr lang="en-US" dirty="0">
                <a:effectLst/>
              </a:rPr>
              <a:t> (value1,value2,...);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ឩទាហរណ៍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INSERT INTO Employees</a:t>
            </a:r>
          </a:p>
          <a:p>
            <a:pPr marL="0" indent="0">
              <a:buNone/>
            </a:pPr>
            <a:r>
              <a:rPr lang="en-US" dirty="0"/>
              <a:t>	VALUES (555,’DARA’, 1200);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ឩទាហរណ៍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INSERT INTO Employees </a:t>
            </a:r>
            <a:r>
              <a:rPr lang="en-US" b="1" dirty="0"/>
              <a:t>(ID, NAME)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VALUES (666,’Bopha’);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Data To Another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INSERT INTO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table_name (col1, col2,…)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col1, col2, …</a:t>
            </a:r>
          </a:p>
          <a:p>
            <a:pPr marL="0" indent="0">
              <a:buNone/>
            </a:pPr>
            <a:r>
              <a:rPr lang="en-US" dirty="0"/>
              <a:t>	FROM table_name;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INSERT INTO employees1 (</a:t>
            </a:r>
            <a:r>
              <a:rPr lang="en-US" b="1" dirty="0"/>
              <a:t>ID, NAME, SALARY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/>
              <a:t>id, name, 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employees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table_name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lco1=value1</a:t>
            </a:r>
            <a:r>
              <a:rPr lang="en-US" dirty="0"/>
              <a:t>, col2=value2,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column_name=value;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UPDATE employees</a:t>
            </a:r>
          </a:p>
          <a:p>
            <a:pPr marL="0" indent="0">
              <a:buNone/>
            </a:pPr>
            <a:r>
              <a:rPr lang="en-US" dirty="0"/>
              <a:t>	SET Salary=2000</a:t>
            </a:r>
          </a:p>
          <a:p>
            <a:pPr marL="0" indent="0">
              <a:buNone/>
            </a:pPr>
            <a:r>
              <a:rPr lang="en-US" dirty="0"/>
              <a:t>	WHERE id=666;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UPDATE employees</a:t>
            </a:r>
          </a:p>
          <a:p>
            <a:pPr marL="0" indent="0">
              <a:buNone/>
            </a:pPr>
            <a:r>
              <a:rPr lang="en-US" dirty="0"/>
              <a:t>	SET Salary=</a:t>
            </a:r>
            <a:r>
              <a:rPr lang="en-US" b="1" dirty="0"/>
              <a:t>Null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id=666;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6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column=value;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  from 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id=1000;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20080"/>
            <a:ext cx="7886700" cy="58780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Literal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07882"/>
            <a:ext cx="7886700" cy="449286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Character string use single quote (‘’) or double quote (“”)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hello, world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;</a:t>
            </a:r>
            <a:r>
              <a:rPr lang="km-KH" dirty="0"/>
              <a:t> 	</a:t>
            </a:r>
            <a:r>
              <a:rPr lang="en-US" dirty="0"/>
              <a:t>	</a:t>
            </a:r>
            <a:r>
              <a:rPr lang="en-US" dirty="0" smtClean="0"/>
              <a:t>hello</a:t>
            </a:r>
            <a:r>
              <a:rPr lang="en-US" dirty="0"/>
              <a:t>, world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hello, world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; </a:t>
            </a:r>
            <a:r>
              <a:rPr lang="he-IL" dirty="0"/>
              <a:t>	</a:t>
            </a:r>
            <a:r>
              <a:rPr lang="en-US" dirty="0"/>
              <a:t>	</a:t>
            </a:r>
            <a:r>
              <a:rPr lang="en-US" dirty="0" smtClean="0"/>
              <a:t>hello</a:t>
            </a:r>
            <a:r>
              <a:rPr lang="en-US" dirty="0"/>
              <a:t>, world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Double quote (“) use single quote (‘’) enclose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hello,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/>
              <a:t>world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; </a:t>
            </a:r>
            <a:r>
              <a:rPr lang="he-IL" dirty="0"/>
              <a:t>	</a:t>
            </a:r>
            <a:r>
              <a:rPr lang="en-US" dirty="0"/>
              <a:t>	</a:t>
            </a:r>
            <a:r>
              <a:rPr lang="en-US" dirty="0" smtClean="0"/>
              <a:t>hello</a:t>
            </a:r>
            <a:r>
              <a:rPr lang="en-US" dirty="0"/>
              <a:t>, "world"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hello, 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/>
              <a:t>world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; </a:t>
            </a:r>
            <a:r>
              <a:rPr lang="he-IL" dirty="0"/>
              <a:t>	</a:t>
            </a:r>
            <a:r>
              <a:rPr lang="en-US" dirty="0"/>
              <a:t>	</a:t>
            </a:r>
            <a:r>
              <a:rPr lang="en-US" dirty="0" smtClean="0"/>
              <a:t>hello</a:t>
            </a:r>
            <a:r>
              <a:rPr lang="en-US" dirty="0"/>
              <a:t>, 'world‘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use single quote in single quote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hello, 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/>
              <a:t>world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; </a:t>
            </a:r>
            <a:r>
              <a:rPr lang="he-IL" dirty="0"/>
              <a:t>	</a:t>
            </a:r>
            <a:r>
              <a:rPr lang="en-US" dirty="0"/>
              <a:t>	</a:t>
            </a:r>
            <a:r>
              <a:rPr lang="km-KH" dirty="0" smtClean="0"/>
              <a:t> </a:t>
            </a:r>
            <a:r>
              <a:rPr lang="en-US" dirty="0"/>
              <a:t>hello, 'world‘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double quote in double quote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hello,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/>
              <a:t>world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;		  hello</a:t>
            </a:r>
            <a:r>
              <a:rPr lang="en-US" dirty="0"/>
              <a:t>, “world”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can use slash (\)</a:t>
            </a:r>
          </a:p>
          <a:p>
            <a:pPr marL="0" indent="0">
              <a:buNone/>
            </a:pPr>
            <a:r>
              <a:rPr lang="en-US" dirty="0"/>
              <a:t>	SELECT 'hello,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/>
              <a:t>world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/>
              <a:t>'; </a:t>
            </a:r>
            <a:r>
              <a:rPr lang="he-IL" dirty="0"/>
              <a:t>	</a:t>
            </a:r>
            <a:r>
              <a:rPr lang="en-US" dirty="0" smtClean="0"/>
              <a:t>	</a:t>
            </a:r>
            <a:r>
              <a:rPr lang="km-KH" dirty="0" smtClean="0"/>
              <a:t> </a:t>
            </a:r>
            <a:r>
              <a:rPr lang="en-US" dirty="0"/>
              <a:t>hello, 'world'</a:t>
            </a:r>
          </a:p>
        </p:txBody>
      </p:sp>
    </p:spTree>
    <p:extLst>
      <p:ext uri="{BB962C8B-B14F-4D97-AF65-F5344CB8AC3E}">
        <p14:creationId xmlns:p14="http://schemas.microsoft.com/office/powerpoint/2010/main" val="290460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5266"/>
            <a:ext cx="7886700" cy="37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MySQL we can use the</a:t>
            </a:r>
            <a:r>
              <a:rPr lang="en-US" dirty="0">
                <a:solidFill>
                  <a:srgbClr val="FF0000"/>
                </a:solidFill>
              </a:rPr>
              <a:t> IFNULL() </a:t>
            </a:r>
            <a:r>
              <a:rPr lang="en-US" dirty="0"/>
              <a:t>function, like this: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ProductName</a:t>
            </a:r>
            <a:r>
              <a:rPr lang="en-US" dirty="0"/>
              <a:t>,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dirty="0"/>
              <a:t>	  </a:t>
            </a:r>
            <a:r>
              <a:rPr lang="en-US" dirty="0" err="1"/>
              <a:t>UnitPrice</a:t>
            </a:r>
            <a:r>
              <a:rPr lang="en-US" dirty="0"/>
              <a:t>*(</a:t>
            </a:r>
            <a:r>
              <a:rPr lang="en-US" dirty="0" err="1"/>
              <a:t>UnitsInStock+</a:t>
            </a:r>
            <a:r>
              <a:rPr lang="en-US" dirty="0" err="1">
                <a:solidFill>
                  <a:srgbClr val="FF0000"/>
                </a:solidFill>
              </a:rPr>
              <a:t>IFNULL</a:t>
            </a:r>
            <a:r>
              <a:rPr lang="en-US" dirty="0">
                <a:solidFill>
                  <a:srgbClr val="FF0000"/>
                </a:solidFill>
              </a:rPr>
              <a:t>(UnitsOnOrder,0)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Products;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we can use the COALESCE() function,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lvl="1" indent="0">
              <a:lnSpc>
                <a:spcPct val="10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ProductName</a:t>
            </a:r>
            <a:r>
              <a:rPr lang="en-US" dirty="0"/>
              <a:t>,  	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dirty="0"/>
              <a:t>              </a:t>
            </a:r>
            <a:r>
              <a:rPr lang="en-US" dirty="0" err="1"/>
              <a:t>UnitPrice</a:t>
            </a:r>
            <a:r>
              <a:rPr lang="en-US" dirty="0"/>
              <a:t>*(</a:t>
            </a:r>
            <a:r>
              <a:rPr lang="en-US" dirty="0" err="1"/>
              <a:t>UnitsInStock+</a:t>
            </a:r>
            <a:r>
              <a:rPr lang="en-US" dirty="0" err="1">
                <a:solidFill>
                  <a:srgbClr val="FF0000"/>
                </a:solidFill>
              </a:rPr>
              <a:t>COALESCE</a:t>
            </a:r>
            <a:r>
              <a:rPr lang="en-US" dirty="0">
                <a:solidFill>
                  <a:srgbClr val="FF0000"/>
                </a:solidFill>
              </a:rPr>
              <a:t>(UnitsOnOrder,0)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Products;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3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SELECT column1, column2 FROM table1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UNION [DISTINCT | ALL]</a:t>
            </a:r>
          </a:p>
          <a:p>
            <a:pPr marL="0" indent="0">
              <a:buNone/>
            </a:pPr>
            <a:r>
              <a:rPr lang="en-US" dirty="0"/>
              <a:t>	SELECT column1, column2 FROM table2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customerNumber</a:t>
            </a:r>
            <a:r>
              <a:rPr lang="en-US" dirty="0"/>
              <a:t> </a:t>
            </a:r>
            <a:r>
              <a:rPr lang="en-US" dirty="0" err="1"/>
              <a:t>id,contactLastname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	FROM customers)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employeeNumber,firstname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employees)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name,id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query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customerNumber</a:t>
            </a:r>
            <a:r>
              <a:rPr lang="en-US" dirty="0"/>
              <a:t> </a:t>
            </a:r>
            <a:r>
              <a:rPr lang="en-US" dirty="0" err="1"/>
              <a:t>id,contactLastname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FROM customers)</a:t>
            </a:r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employeeNumber,firstname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ORDER BY 2,1;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(Retrieve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Statement end with semicolon(;)</a:t>
            </a:r>
          </a:p>
          <a:p>
            <a:r>
              <a:rPr lang="en-US" dirty="0"/>
              <a:t>SQL Syntax no Case-Sensitive</a:t>
            </a:r>
          </a:p>
          <a:p>
            <a:r>
              <a:rPr lang="en-US" dirty="0"/>
              <a:t>Table Name, Column Name and Data is Case-Sensitive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6" y="3594814"/>
            <a:ext cx="5245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SELECT</a:t>
            </a:r>
            <a:r>
              <a:rPr 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* | </a:t>
            </a:r>
            <a:r>
              <a:rPr lang="en-US" sz="3600" dirty="0" err="1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col_name</a:t>
            </a:r>
            <a:r>
              <a:rPr 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,… 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FROM</a:t>
            </a:r>
            <a:r>
              <a:rPr 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table_name</a:t>
            </a:r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;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139105"/>
            <a:ext cx="7381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SELECT:</a:t>
            </a:r>
            <a:r>
              <a:rPr lang="en-US" sz="1350" dirty="0"/>
              <a:t> identify column to display</a:t>
            </a:r>
          </a:p>
          <a:p>
            <a:r>
              <a:rPr lang="en-US" sz="1350" dirty="0">
                <a:solidFill>
                  <a:srgbClr val="0070C0"/>
                </a:solidFill>
              </a:rPr>
              <a:t>FROM:</a:t>
            </a:r>
            <a:r>
              <a:rPr lang="en-US" sz="1350" dirty="0"/>
              <a:t> identify table name that get column from</a:t>
            </a:r>
          </a:p>
        </p:txBody>
      </p:sp>
    </p:spTree>
    <p:extLst>
      <p:ext uri="{BB962C8B-B14F-4D97-AF65-F5344CB8AC3E}">
        <p14:creationId xmlns:p14="http://schemas.microsoft.com/office/powerpoint/2010/main" val="15910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  <a:p>
            <a:r>
              <a:rPr lang="en-US" dirty="0"/>
              <a:t>LEFT JOIN</a:t>
            </a:r>
          </a:p>
          <a:p>
            <a:r>
              <a:rPr lang="en-US" dirty="0"/>
              <a:t>RIGHT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4" name="Content Placeholder 3" descr="MySQL INNER JOIN Venn Diagra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03" y="1131095"/>
            <a:ext cx="2500313" cy="1471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734477" y="2602706"/>
            <a:ext cx="6869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FROM t1</a:t>
            </a:r>
          </a:p>
          <a:p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join_condition1</a:t>
            </a:r>
          </a:p>
          <a:p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t3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join_condition2</a:t>
            </a: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where_conditions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89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productCode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productName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textDescription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products T1</a:t>
            </a:r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productlines</a:t>
            </a:r>
            <a:r>
              <a:rPr lang="en-US" dirty="0"/>
              <a:t> T2 ON T1.productline = T2.productline;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ysql inner join product with product lin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45" y="1017617"/>
            <a:ext cx="3858447" cy="264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ySQL INNER JOIN - Products Data 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5" y="4317665"/>
            <a:ext cx="6606869" cy="14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95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4" name="Content Placeholder 3" descr="MySQL LEFT JOIN - Venn Diagra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30" y="1301927"/>
            <a:ext cx="2500313" cy="1471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89426" y="2868060"/>
            <a:ext cx="6327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ea typeface="Times New Roman" panose="02020603050405020304" pitchFamily="18" charset="0"/>
              </a:rPr>
              <a:t>SELECT T1.c1, T1.c2,... T2.c1,T2.c2</a:t>
            </a:r>
          </a:p>
          <a:p>
            <a:r>
              <a:rPr lang="en-US" sz="2700" dirty="0">
                <a:ea typeface="Times New Roman" panose="02020603050405020304" pitchFamily="18" charset="0"/>
              </a:rPr>
              <a:t>FROM T1 </a:t>
            </a:r>
            <a:r>
              <a:rPr lang="en-US" sz="2700" dirty="0">
                <a:solidFill>
                  <a:srgbClr val="FF0000"/>
                </a:solidFill>
                <a:ea typeface="Times New Roman" panose="02020603050405020304" pitchFamily="18" charset="0"/>
              </a:rPr>
              <a:t>LEFT JOIN </a:t>
            </a:r>
            <a:r>
              <a:rPr lang="en-US" sz="2700" dirty="0">
                <a:ea typeface="Times New Roman" panose="02020603050405020304" pitchFamily="18" charset="0"/>
              </a:rPr>
              <a:t>T2 </a:t>
            </a:r>
          </a:p>
          <a:p>
            <a:r>
              <a:rPr lang="en-US" sz="2700" dirty="0">
                <a:solidFill>
                  <a:srgbClr val="FF0000"/>
                </a:solidFill>
                <a:ea typeface="Times New Roman" panose="02020603050405020304" pitchFamily="18" charset="0"/>
              </a:rPr>
              <a:t>ON</a:t>
            </a:r>
            <a:r>
              <a:rPr lang="en-US" sz="2700" dirty="0">
                <a:ea typeface="Times New Roman" panose="02020603050405020304" pitchFamily="18" charset="0"/>
              </a:rPr>
              <a:t> T1.c1 = T2.c1...</a:t>
            </a:r>
          </a:p>
        </p:txBody>
      </p:sp>
    </p:spTree>
    <p:extLst>
      <p:ext uri="{BB962C8B-B14F-4D97-AF65-F5344CB8AC3E}">
        <p14:creationId xmlns:p14="http://schemas.microsoft.com/office/powerpoint/2010/main" val="13895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c.customerNumber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c.customerName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orderNumber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o.status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customers c</a:t>
            </a:r>
          </a:p>
          <a:p>
            <a:pPr marL="0" indent="0">
              <a:buNone/>
            </a:pPr>
            <a:r>
              <a:rPr lang="en-US" dirty="0"/>
              <a:t>LEFT JOIN orders o ON </a:t>
            </a:r>
            <a:r>
              <a:rPr lang="en-US" dirty="0" err="1"/>
              <a:t>c.customerNumber</a:t>
            </a:r>
            <a:r>
              <a:rPr lang="en-US" dirty="0"/>
              <a:t> = </a:t>
            </a:r>
            <a:r>
              <a:rPr lang="en-US" dirty="0" err="1"/>
              <a:t>o.customerNumber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ySQL LEFT JOIN Tab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53" y="1136333"/>
            <a:ext cx="3665822" cy="297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ySQL LEFT JOIN - customers and order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1"/>
          <a:stretch/>
        </p:blipFill>
        <p:spPr bwMode="auto">
          <a:xfrm>
            <a:off x="6148754" y="4602773"/>
            <a:ext cx="3845300" cy="1322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06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SELECT T1.c1, T1.c2,... T2.c1,T2.c2</a:t>
            </a:r>
          </a:p>
          <a:p>
            <a:pPr marL="0" indent="0">
              <a:buNone/>
            </a:pPr>
            <a:r>
              <a:rPr lang="en-US" sz="3600" dirty="0"/>
              <a:t>FROM T1 </a:t>
            </a:r>
            <a:r>
              <a:rPr lang="en-US" sz="3600" b="1" dirty="0">
                <a:solidFill>
                  <a:srgbClr val="FF0000"/>
                </a:solidFill>
              </a:rPr>
              <a:t>RIGHT JOIN</a:t>
            </a:r>
            <a:r>
              <a:rPr lang="en-US" sz="3600" dirty="0"/>
              <a:t> T2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ON</a:t>
            </a:r>
            <a:r>
              <a:rPr lang="en-US" sz="3600" dirty="0"/>
              <a:t> T1.c1 = T2.c1...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796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pic>
        <p:nvPicPr>
          <p:cNvPr id="4" name="Picture 3" descr="mysql self join employees tab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54" y="1340762"/>
            <a:ext cx="2407946" cy="3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86709" y="2235876"/>
            <a:ext cx="6260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CONCAT(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m.lastname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,', ',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AS 'Manager',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     CONCAT(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e.lastname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,', ',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AS 'Direct report'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 e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INNER JOIN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 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.employeeNumber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.reportsto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BY manager</a:t>
            </a:r>
          </a:p>
        </p:txBody>
      </p:sp>
      <p:pic>
        <p:nvPicPr>
          <p:cNvPr id="6" name="Picture 5" descr="mysql self join examp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56" y="3800731"/>
            <a:ext cx="2414661" cy="2112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17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Single Line Comment (--)</a:t>
            </a:r>
          </a:p>
          <a:p>
            <a:pPr lvl="0"/>
            <a:r>
              <a:rPr lang="en-US" dirty="0"/>
              <a:t>Multiple Line Comment</a:t>
            </a:r>
            <a:r>
              <a:rPr lang="km-KH" dirty="0"/>
              <a:t>​ </a:t>
            </a:r>
            <a:r>
              <a:rPr lang="en-US" dirty="0"/>
              <a:t>(/*  */)</a:t>
            </a:r>
          </a:p>
          <a:p>
            <a:pPr marL="342900" lvl="1" indent="0">
              <a:buNone/>
            </a:pPr>
            <a:r>
              <a:rPr lang="en-US" dirty="0"/>
              <a:t>SELECT * </a:t>
            </a:r>
          </a:p>
          <a:p>
            <a:pPr marL="342900" lvl="1" indent="0">
              <a:buNone/>
            </a:pPr>
            <a:r>
              <a:rPr lang="en-US" dirty="0"/>
              <a:t>FROM table_name; </a:t>
            </a:r>
            <a:r>
              <a:rPr lang="he-IL" dirty="0"/>
              <a:t>	</a:t>
            </a:r>
            <a:r>
              <a:rPr lang="en-US" b="1" dirty="0">
                <a:solidFill>
                  <a:srgbClr val="FF0000"/>
                </a:solidFill>
              </a:rPr>
              <a:t>-- This is a comment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/>
              <a:t> 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/* 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This is a multi-line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Comments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/>
              <a:t>SELECT * </a:t>
            </a:r>
          </a:p>
          <a:p>
            <a:pPr marL="342900" lvl="1" indent="0">
              <a:buNone/>
            </a:pPr>
            <a:r>
              <a:rPr lang="en-US" dirty="0"/>
              <a:t>FROM table_name;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allows you to specify exact rows to select based on a particular filtering expression or condition.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SELECT *</a:t>
            </a:r>
          </a:p>
          <a:p>
            <a:pPr marL="0" indent="0">
              <a:buNone/>
            </a:pPr>
            <a:r>
              <a:rPr lang="en-US" dirty="0"/>
              <a:t>	FROM table_name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column=values</a:t>
            </a:r>
            <a:r>
              <a:rPr lang="en-US" dirty="0"/>
              <a:t>;</a:t>
            </a:r>
          </a:p>
          <a:p>
            <a:r>
              <a:rPr lang="en-US" dirty="0"/>
              <a:t>Example:</a:t>
            </a:r>
          </a:p>
          <a:p>
            <a:pPr marL="685800" lvl="2" indent="0">
              <a:buNone/>
            </a:pPr>
            <a:r>
              <a:rPr lang="en-US" dirty="0"/>
              <a:t>SELECT * </a:t>
            </a:r>
          </a:p>
          <a:p>
            <a:pPr marL="685800" lvl="2" indent="0">
              <a:buNone/>
            </a:pPr>
            <a:r>
              <a:rPr lang="en-US" dirty="0"/>
              <a:t>FROM Employees </a:t>
            </a:r>
          </a:p>
          <a:p>
            <a:pPr marL="685800" lvl="2" indent="0">
              <a:buNone/>
            </a:pPr>
            <a:r>
              <a:rPr lang="en-US" b="1" dirty="0"/>
              <a:t>WHERE </a:t>
            </a:r>
            <a:r>
              <a:rPr lang="en-US" dirty="0"/>
              <a:t>Salary=1000;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/>
          <a:lstStyle/>
          <a:p>
            <a:r>
              <a:rPr lang="en-US" dirty="0"/>
              <a:t>WHERE Clause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3387"/>
              </p:ext>
            </p:extLst>
          </p:nvPr>
        </p:nvGraphicFramePr>
        <p:xfrm>
          <a:off x="1465070" y="2147412"/>
          <a:ext cx="9768988" cy="4046220"/>
        </p:xfrm>
        <a:graphic>
          <a:graphicData uri="http://schemas.openxmlformats.org/drawingml/2006/table">
            <a:tbl>
              <a:tblPr/>
              <a:tblGrid>
                <a:gridCol w="4884494">
                  <a:extLst>
                    <a:ext uri="{9D8B030D-6E8A-4147-A177-3AD203B41FA5}">
                      <a16:colId xmlns:a16="http://schemas.microsoft.com/office/drawing/2014/main" val="541728728"/>
                    </a:ext>
                  </a:extLst>
                </a:gridCol>
                <a:gridCol w="4884494">
                  <a:extLst>
                    <a:ext uri="{9D8B030D-6E8A-4147-A177-3AD203B41FA5}">
                      <a16:colId xmlns:a16="http://schemas.microsoft.com/office/drawing/2014/main" val="3532485577"/>
                    </a:ext>
                  </a:extLst>
                </a:gridCol>
              </a:tblGrid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Operator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87543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=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Equal to. You can use it with almost any data types.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96640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&lt;&gt; or !=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697966"/>
                  </a:ext>
                </a:extLst>
              </a:tr>
              <a:tr h="55911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&lt;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Less than. You typically use it with numeric and date/time data types.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3531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&gt;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Greater than.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88639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&lt;=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Less than or equal to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092974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&gt;=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Greater than or equal to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20297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BETWEEN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selects values within a range of values.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60741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LIKE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matches value based on pattern matching.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24534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specifies if the value matches any value in a list.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22663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IS NULL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checks if the value is NULL.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7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 err="1">
                <a:solidFill>
                  <a:srgbClr val="FF0000"/>
                </a:solidFill>
              </a:rPr>
              <a:t>function_name</a:t>
            </a:r>
            <a:r>
              <a:rPr lang="en-US" dirty="0">
                <a:solidFill>
                  <a:srgbClr val="FF0000"/>
                </a:solidFill>
              </a:rPr>
              <a:t>(column)</a:t>
            </a:r>
          </a:p>
          <a:p>
            <a:pPr marL="0" indent="0">
              <a:buNone/>
            </a:pPr>
            <a:r>
              <a:rPr lang="en-US" dirty="0"/>
              <a:t>	FROM table_name;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342900" lvl="1" indent="0">
              <a:buNone/>
            </a:pPr>
            <a:r>
              <a:rPr lang="en-US" dirty="0"/>
              <a:t>SELECT COUNT(*)</a:t>
            </a:r>
          </a:p>
          <a:p>
            <a:pPr marL="342900" lvl="1" indent="0">
              <a:buNone/>
            </a:pPr>
            <a:r>
              <a:rPr lang="en-US" dirty="0"/>
              <a:t>FROM employees;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Aggregate Functions</a:t>
            </a:r>
            <a:br>
              <a:rPr lang="en-US" altLang="en-US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91998"/>
              </p:ext>
            </p:extLst>
          </p:nvPr>
        </p:nvGraphicFramePr>
        <p:xfrm>
          <a:off x="2489534" y="2491032"/>
          <a:ext cx="3943350" cy="310896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7773993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528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AVG()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634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COUNT()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3685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MAX()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029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MIN()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7296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ROUND()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569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  <a:effectLst/>
                        </a:rPr>
                        <a:t>SUM()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963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smtClean="0">
                          <a:solidFill>
                            <a:schemeClr val="accent1"/>
                          </a:solidFill>
                        </a:rPr>
                        <a:t>CONCAT()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430" y="2084057"/>
            <a:ext cx="65341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SQL aggregate functions return a single value, calculated from values in a column.</a:t>
            </a:r>
            <a:endParaRPr lang="en-US" altLang="en-US" sz="4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</a:t>
            </a:r>
            <a:r>
              <a:rPr lang="en-US" b="1" dirty="0">
                <a:solidFill>
                  <a:srgbClr val="FF0000"/>
                </a:solidFill>
              </a:rPr>
              <a:t>Salary+100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FROM Employees;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3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a column an alias, you use the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keyword followed by the alias. </a:t>
            </a:r>
          </a:p>
          <a:p>
            <a:r>
              <a:rPr lang="en-US" dirty="0"/>
              <a:t>If the alias contains </a:t>
            </a:r>
            <a:r>
              <a:rPr lang="en-US" dirty="0">
                <a:solidFill>
                  <a:srgbClr val="FF0000"/>
                </a:solidFill>
              </a:rPr>
              <a:t>space</a:t>
            </a:r>
            <a:r>
              <a:rPr lang="en-US" dirty="0"/>
              <a:t>, you must </a:t>
            </a:r>
            <a:r>
              <a:rPr lang="en-US" dirty="0">
                <a:solidFill>
                  <a:srgbClr val="FF0000"/>
                </a:solidFill>
              </a:rPr>
              <a:t>quote</a:t>
            </a:r>
          </a:p>
          <a:p>
            <a:r>
              <a:rPr lang="en-US" dirty="0"/>
              <a:t>the AS keyword is 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SELECT Name </a:t>
            </a:r>
            <a:r>
              <a:rPr lang="en-US" b="1" dirty="0" err="1">
                <a:solidFill>
                  <a:srgbClr val="FF0000"/>
                </a:solidFill>
              </a:rPr>
              <a:t>Full_Name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  Salary+100 </a:t>
            </a:r>
            <a:r>
              <a:rPr lang="en-US" b="1" dirty="0">
                <a:solidFill>
                  <a:srgbClr val="FF0000"/>
                </a:solidFill>
              </a:rPr>
              <a:t>AS </a:t>
            </a:r>
            <a:r>
              <a:rPr lang="en-US" dirty="0" err="1">
                <a:solidFill>
                  <a:srgbClr val="FF0000"/>
                </a:solidFill>
              </a:rPr>
              <a:t>Increase_Sal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FROM Employees;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1401</Words>
  <Application>Microsoft Office PowerPoint</Application>
  <PresentationFormat>Widescreen</PresentationFormat>
  <Paragraphs>495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DaunPenh</vt:lpstr>
      <vt:lpstr>Khmer OS Battambang</vt:lpstr>
      <vt:lpstr>Khmer OS Siemreap</vt:lpstr>
      <vt:lpstr>Segoe UI</vt:lpstr>
      <vt:lpstr>Times New Roman</vt:lpstr>
      <vt:lpstr>Office Theme</vt:lpstr>
      <vt:lpstr>Basic SQL Statement</vt:lpstr>
      <vt:lpstr>Basic SQL (Retrieve Data)</vt:lpstr>
      <vt:lpstr>Comment</vt:lpstr>
      <vt:lpstr>WHERE clause</vt:lpstr>
      <vt:lpstr>WHERE Clause Operator</vt:lpstr>
      <vt:lpstr>SQL Function</vt:lpstr>
      <vt:lpstr>SQL Aggregate Functions </vt:lpstr>
      <vt:lpstr>Column Expression</vt:lpstr>
      <vt:lpstr>Column Alias</vt:lpstr>
      <vt:lpstr>ORDER By clause</vt:lpstr>
      <vt:lpstr>OR/AND clause</vt:lpstr>
      <vt:lpstr>INSERT INTO clause</vt:lpstr>
      <vt:lpstr>Copy Data To Another Table</vt:lpstr>
      <vt:lpstr>UPDATE clause</vt:lpstr>
      <vt:lpstr>DELETE clause</vt:lpstr>
      <vt:lpstr>Literal String</vt:lpstr>
      <vt:lpstr>NULL value</vt:lpstr>
      <vt:lpstr>UNION clause</vt:lpstr>
      <vt:lpstr>Order by query position</vt:lpstr>
      <vt:lpstr>JOIN</vt:lpstr>
      <vt:lpstr>INNER JOIN</vt:lpstr>
      <vt:lpstr>INNER JOIN</vt:lpstr>
      <vt:lpstr>LEFT JOIN</vt:lpstr>
      <vt:lpstr>LEFT JOIN</vt:lpstr>
      <vt:lpstr>RIGHT JOIN</vt:lpstr>
      <vt:lpstr>SELF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Vorleak</cp:lastModifiedBy>
  <cp:revision>51</cp:revision>
  <dcterms:created xsi:type="dcterms:W3CDTF">2016-12-09T09:50:00Z</dcterms:created>
  <dcterms:modified xsi:type="dcterms:W3CDTF">2021-10-18T11:33:06Z</dcterms:modified>
</cp:coreProperties>
</file>