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94" r:id="rId4"/>
    <p:sldId id="270" r:id="rId5"/>
    <p:sldId id="271" r:id="rId6"/>
    <p:sldId id="272" r:id="rId7"/>
    <p:sldId id="273" r:id="rId8"/>
    <p:sldId id="274" r:id="rId9"/>
    <p:sldId id="275" r:id="rId10"/>
    <p:sldId id="288" r:id="rId11"/>
    <p:sldId id="296" r:id="rId12"/>
    <p:sldId id="276" r:id="rId13"/>
    <p:sldId id="287" r:id="rId14"/>
    <p:sldId id="283" r:id="rId15"/>
    <p:sldId id="297" r:id="rId16"/>
    <p:sldId id="298" r:id="rId17"/>
    <p:sldId id="277" r:id="rId18"/>
    <p:sldId id="289" r:id="rId19"/>
    <p:sldId id="304" r:id="rId20"/>
    <p:sldId id="284" r:id="rId21"/>
    <p:sldId id="280" r:id="rId22"/>
    <p:sldId id="286" r:id="rId23"/>
    <p:sldId id="285" r:id="rId24"/>
    <p:sldId id="290" r:id="rId25"/>
    <p:sldId id="259" r:id="rId26"/>
    <p:sldId id="260" r:id="rId27"/>
    <p:sldId id="261" r:id="rId28"/>
    <p:sldId id="262" r:id="rId29"/>
    <p:sldId id="282" r:id="rId30"/>
    <p:sldId id="281" r:id="rId31"/>
    <p:sldId id="291" r:id="rId32"/>
    <p:sldId id="299" r:id="rId33"/>
    <p:sldId id="300" r:id="rId34"/>
    <p:sldId id="268" r:id="rId35"/>
    <p:sldId id="301" r:id="rId36"/>
    <p:sldId id="267" r:id="rId37"/>
    <p:sldId id="302" r:id="rId38"/>
    <p:sldId id="303" r:id="rId39"/>
    <p:sldId id="266" r:id="rId40"/>
    <p:sldId id="305" r:id="rId41"/>
    <p:sldId id="3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343" autoAdjust="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GROUP_CONCAT </a:t>
            </a:r>
            <a:r>
              <a:rPr lang="km-KH" dirty="0"/>
              <a:t>មានចំនួនកំណត់នៃទិន្នន័យ​ដែល​ត្រូវ​ </a:t>
            </a:r>
            <a:r>
              <a:rPr lang="en-US" dirty="0"/>
              <a:t>Return </a:t>
            </a:r>
            <a:r>
              <a:rPr lang="km-KH" dirty="0"/>
              <a:t>មក​វិញ។ ដោយ​ធម្មតា​វា​ចាប់យក </a:t>
            </a:r>
            <a:r>
              <a:rPr lang="en-US" dirty="0"/>
              <a:t>1024 </a:t>
            </a:r>
            <a:r>
              <a:rPr lang="km-KH" dirty="0"/>
              <a:t>តួអក្សរ។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SUM(IF(status = 'Shipped',1,0))   AS Shipped,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SUM(IF(status = 'Cancelled',1,0)) AS Cancelled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ប្រើសម្រាប់​ដាក់​លក្ខខ័ណ្ឌ​ ដែល​យើង​អាច​​ប្រើបានពីរ​របៀប។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របៀបទី១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value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compare_value_1 THEN result_1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compare_value_1 THEN result_2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result 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របៀបទី២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condition_1 THEN result_1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condition_2 THEN result_2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result 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state, country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customers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state IS NULL THEN country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SUM(CASE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WHEN status = 'Shipped' THEN 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END) AS 'Shipped',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SUM(CASE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WHEN status = 'On Hold' THEN 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END) AS 'On Hold',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SUM(CASE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WHEN status = 'In Process' THEN 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END) AS 'In Process',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SUM(CASE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WHEN status = 'Resolved' THEN 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END) AS 'Resolved',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SUM(CASE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WHEN status = 'Cancelled' THEN 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END) AS 'Cancelled',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SUM(CASE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WHEN status = 'Disputed' THEN 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END) AS 'Disputed',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COUNT(*) AS Total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orders;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DATE_FORMAT(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,'%Y-%m-%d')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DATE_FORMAT(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,'%a %D %b %Y')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DATE_FORMAT(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shippedDate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,'%W %D %M %Y')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shippedDate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Monotype Corsiva" panose="03010101010201010101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9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2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>
              <a:lnSpc>
                <a:spcPct val="100000"/>
              </a:lnSpc>
              <a:defRPr baseline="0">
                <a:cs typeface="Khmer OS Siemreap" panose="02000500000000020004" pitchFamily="2" charset="0"/>
              </a:defRPr>
            </a:lvl1pPr>
            <a:lvl2pPr>
              <a:lnSpc>
                <a:spcPct val="100000"/>
              </a:lnSpc>
              <a:defRPr baseline="0">
                <a:cs typeface="Khmer OS Siemreap" panose="02000500000000020004" pitchFamily="2" charset="0"/>
              </a:defRPr>
            </a:lvl2pPr>
            <a:lvl3pPr>
              <a:lnSpc>
                <a:spcPct val="100000"/>
              </a:lnSpc>
              <a:defRPr baseline="0">
                <a:cs typeface="Khmer OS Siemreap" panose="02000500000000020004" pitchFamily="2" charset="0"/>
              </a:defRPr>
            </a:lvl3pPr>
            <a:lvl4pPr>
              <a:lnSpc>
                <a:spcPct val="100000"/>
              </a:lnSpc>
              <a:defRPr baseline="0">
                <a:cs typeface="Khmer OS Siemreap" panose="02000500000000020004" pitchFamily="2" charset="0"/>
              </a:defRPr>
            </a:lvl4pPr>
            <a:lvl5pPr>
              <a:lnSpc>
                <a:spcPct val="100000"/>
              </a:lnSpc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2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5436299"/>
          </a:xfrm>
        </p:spPr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6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2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8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2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9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3" y="85154"/>
            <a:ext cx="819688" cy="783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80403" y="850392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7B994-F93F-4A54-9231-EAA0C12BAB81}" type="slidenum">
              <a:rPr lang="en-US" b="0" i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MIN() </a:t>
            </a:r>
            <a:r>
              <a:rPr lang="km-KH" dirty="0"/>
              <a:t>ប្រើសម្រាប់ស្វែងរកអ្វី?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COUNT()</a:t>
            </a:r>
            <a:r>
              <a:rPr lang="km-KH" dirty="0"/>
              <a:t> ប្រើសម្រាប់ស្វែងរកអ្វី?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AVG()</a:t>
            </a:r>
            <a:r>
              <a:rPr lang="km-KH" dirty="0"/>
              <a:t> ប្រើសម្រាប់ស្វែងរកអ្វី?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SUM()</a:t>
            </a:r>
            <a:r>
              <a:rPr lang="km-KH" dirty="0"/>
              <a:t> ប្រើសម្រាប់ស្វែងរកអ្វី?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MAX() </a:t>
            </a:r>
            <a:r>
              <a:rPr lang="km-KH" dirty="0"/>
              <a:t>ប្រើសម្រាប់ស្វែងរកអ្វី?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BY clause</a:t>
            </a:r>
            <a:r>
              <a:rPr lang="km-KH" dirty="0"/>
              <a:t> ប្រើសម្រាប់ធ្វើអ្វី?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Single Row Function</a:t>
            </a:r>
            <a:r>
              <a:rPr lang="km-KH" dirty="0"/>
              <a:t>គឺជា </a:t>
            </a:r>
            <a:r>
              <a:rPr lang="en-US" dirty="0"/>
              <a:t>Functions </a:t>
            </a:r>
            <a:r>
              <a:rPr lang="km-KH" dirty="0"/>
              <a:t>ដែលប្រើសម្រាប់គណនាទិន្នន័យគ្រប់</a:t>
            </a:r>
            <a:r>
              <a:rPr lang="en-US" dirty="0"/>
              <a:t> Row </a:t>
            </a:r>
            <a:r>
              <a:rPr lang="km-KH" dirty="0"/>
              <a:t>ទាំងអស់ ហើយវាបង្ហាលទ្ធផលមកវិញគ្រប់ </a:t>
            </a:r>
            <a:r>
              <a:rPr lang="en-US" dirty="0"/>
              <a:t>Row </a:t>
            </a:r>
            <a:r>
              <a:rPr lang="km-KH" dirty="0"/>
              <a:t>ទាំងអស់។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LOWER()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UPPER()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CONCAT()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CONCAT_WS()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GROUP_CONCAT()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LENGTH()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LEFT(), RIGHT()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LOCATE()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MID()=SUBSTRING()</a:t>
            </a:r>
          </a:p>
          <a:p>
            <a:pPr lvl="1"/>
            <a:r>
              <a:rPr lang="en-US" dirty="0"/>
              <a:t>REPLACE()</a:t>
            </a:r>
          </a:p>
          <a:p>
            <a:pPr lvl="1"/>
            <a:r>
              <a:rPr lang="en-US" dirty="0"/>
              <a:t>LTRIM(), RTRIM(), TRIM()</a:t>
            </a:r>
          </a:p>
          <a:p>
            <a:pPr lvl="1"/>
            <a:r>
              <a:rPr lang="en-US" dirty="0"/>
              <a:t>LIMIT n</a:t>
            </a:r>
            <a:endParaRPr lang="km-KH" dirty="0"/>
          </a:p>
        </p:txBody>
      </p:sp>
    </p:spTree>
    <p:extLst>
      <p:ext uri="{BB962C8B-B14F-4D97-AF65-F5344CB8AC3E}">
        <p14:creationId xmlns:p14="http://schemas.microsoft.com/office/powerpoint/2010/main" val="184309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Round Function </a:t>
            </a:r>
            <a:r>
              <a:rPr lang="km-KH" dirty="0"/>
              <a:t>ប្រើសម្រាប់កំណត់ចំនួនខ្ទង់ក្រោយក្បៀស។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SELECT  ROUND(SUM(</a:t>
            </a:r>
            <a:r>
              <a:rPr lang="en-US" dirty="0" err="1"/>
              <a:t>priceEach</a:t>
            </a:r>
            <a:r>
              <a:rPr lang="en-US" dirty="0"/>
              <a:t> * </a:t>
            </a:r>
            <a:r>
              <a:rPr lang="en-US" dirty="0" err="1"/>
              <a:t>quantityOrdered</a:t>
            </a:r>
            <a:r>
              <a:rPr lang="en-US" dirty="0"/>
              <a:t>),2) total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orderDetails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790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km-KH" dirty="0"/>
              <a:t>ប្រើសម្រាប់កំណត់ចំនួនខ្ទង់ក្រោយក្បៀស និងបង្ហាញ៣ខ្ទង់កាត់ក្បៀសមួយ។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SELECT 	1234.5566,</a:t>
            </a:r>
          </a:p>
          <a:p>
            <a:pPr marL="0" indent="0">
              <a:buNone/>
            </a:pPr>
            <a:r>
              <a:rPr lang="en-US" dirty="0"/>
              <a:t>			FORMAT(1234.5566,2)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CONCAT(‘$’,FORMAT(1234.556,2))</a:t>
            </a:r>
          </a:p>
        </p:txBody>
      </p:sp>
    </p:spTree>
    <p:extLst>
      <p:ext uri="{BB962C8B-B14F-4D97-AF65-F5344CB8AC3E}">
        <p14:creationId xmlns:p14="http://schemas.microsoft.com/office/powerpoint/2010/main" val="24247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and UPPER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LOWER() </a:t>
            </a:r>
            <a:r>
              <a:rPr lang="km-KH" dirty="0"/>
              <a:t>ប្រើសម្រាប់បំលែងតួរអក្សរអោយទៅជាអក្សរតូច។</a:t>
            </a:r>
          </a:p>
          <a:p>
            <a:r>
              <a:rPr lang="en-US" dirty="0"/>
              <a:t>UPPER() </a:t>
            </a:r>
            <a:r>
              <a:rPr lang="km-KH" dirty="0"/>
              <a:t>ប្រើសម្រាប់បំលែងតួរអក្សរអោយទៅជាអក្សរធំ។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457200" lvl="1" indent="0">
              <a:buNone/>
            </a:pPr>
            <a:r>
              <a:rPr lang="en-US" dirty="0"/>
              <a:t>SELECT 	</a:t>
            </a:r>
            <a:r>
              <a:rPr lang="en-US" dirty="0" err="1"/>
              <a:t>customerName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		LOWER(</a:t>
            </a:r>
            <a:r>
              <a:rPr lang="en-US" dirty="0" err="1"/>
              <a:t>customerName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/>
              <a:t>		UPPER(</a:t>
            </a:r>
            <a:r>
              <a:rPr lang="en-US" dirty="0" err="1"/>
              <a:t>customerName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customers</a:t>
            </a:r>
          </a:p>
        </p:txBody>
      </p:sp>
    </p:spTree>
    <p:extLst>
      <p:ext uri="{BB962C8B-B14F-4D97-AF65-F5344CB8AC3E}">
        <p14:creationId xmlns:p14="http://schemas.microsoft.com/office/powerpoint/2010/main" val="48049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GROUP_CONCAT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3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GROUP_CONCAT Function: </a:t>
            </a:r>
            <a:r>
              <a:rPr lang="km-KH" dirty="0"/>
              <a:t>ប្រើ​សម្រាប់​ភ្ជាប់​ </a:t>
            </a:r>
            <a:r>
              <a:rPr lang="en-US" dirty="0"/>
              <a:t>String </a:t>
            </a:r>
            <a:r>
              <a:rPr lang="km-KH" dirty="0"/>
              <a:t>ដែលមាន​នៅក្នុង </a:t>
            </a:r>
            <a:r>
              <a:rPr lang="en-US" dirty="0"/>
              <a:t>Group</a:t>
            </a:r>
            <a:r>
              <a:rPr lang="km-KH" dirty="0"/>
              <a:t>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GROUP_CONCAT(DISTINCT expression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ORDER BY {</a:t>
            </a:r>
            <a:r>
              <a:rPr lang="en-US" dirty="0" err="1"/>
              <a:t>column_name</a:t>
            </a:r>
            <a:r>
              <a:rPr lang="en-US" dirty="0"/>
              <a:t> | </a:t>
            </a:r>
            <a:r>
              <a:rPr lang="en-US" dirty="0" err="1"/>
              <a:t>usinged_integer</a:t>
            </a:r>
            <a:r>
              <a:rPr lang="en-US" dirty="0"/>
              <a:t> | expression}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SEPARATOR </a:t>
            </a:r>
            <a:r>
              <a:rPr lang="en-US" dirty="0" err="1"/>
              <a:t>sep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DISTINCT: </a:t>
            </a:r>
            <a:r>
              <a:rPr lang="km-KH" dirty="0"/>
              <a:t>លុបទិន្នន័យ​ដែលស្ទួន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ORDER BY: </a:t>
            </a:r>
            <a:r>
              <a:rPr lang="km-KH" dirty="0"/>
              <a:t>សម្រាប់​តម្រៀប (</a:t>
            </a:r>
            <a:r>
              <a:rPr lang="en-US" dirty="0"/>
              <a:t>ASC: </a:t>
            </a:r>
            <a:r>
              <a:rPr lang="km-KH" dirty="0"/>
              <a:t>ពីតូចទៅធំ</a:t>
            </a:r>
            <a:r>
              <a:rPr lang="en-US" dirty="0"/>
              <a:t>, DESC: </a:t>
            </a:r>
            <a:r>
              <a:rPr lang="km-KH" dirty="0"/>
              <a:t>ពីធំទៅតូច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SEPARATOR: </a:t>
            </a:r>
            <a:r>
              <a:rPr lang="km-KH" dirty="0"/>
              <a:t>សញ្ញាភ្ជាប់ពី </a:t>
            </a:r>
            <a:r>
              <a:rPr lang="en-US" dirty="0"/>
              <a:t>Value </a:t>
            </a:r>
            <a:r>
              <a:rPr lang="km-KH" dirty="0"/>
              <a:t>មួយទៅ </a:t>
            </a:r>
            <a:r>
              <a:rPr lang="en-US" dirty="0"/>
              <a:t>Value </a:t>
            </a:r>
            <a:r>
              <a:rPr lang="km-KH" dirty="0"/>
              <a:t>មួយ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7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GROUP_CONCAT Function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Ex: </a:t>
            </a:r>
            <a:r>
              <a:rPr lang="km-KH" dirty="0"/>
              <a:t>យើង​នឹង​ភ្ជាប់ </a:t>
            </a:r>
            <a:r>
              <a:rPr lang="en-US" dirty="0"/>
              <a:t>Country </a:t>
            </a:r>
            <a:r>
              <a:rPr lang="km-KH" dirty="0"/>
              <a:t>ទាំងអស់​ដែលមាន​នៅក្នុង </a:t>
            </a:r>
            <a:r>
              <a:rPr lang="en-US" dirty="0"/>
              <a:t>Country Column </a:t>
            </a:r>
            <a:r>
              <a:rPr lang="km-KH" dirty="0"/>
              <a:t>បញ្ចូលគ្នា ដោយ​ខ័ណ្ឌ​ដោយ​សញ្ញា </a:t>
            </a:r>
            <a:r>
              <a:rPr lang="en-US" dirty="0"/>
              <a:t>(;)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SELECT 	GROUP_CONCAT(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	DISTINCT country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	ORDER BY country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	SEPARATOR '; 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	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FROM 	customers;</a:t>
            </a:r>
          </a:p>
        </p:txBody>
      </p:sp>
    </p:spTree>
    <p:extLst>
      <p:ext uri="{BB962C8B-B14F-4D97-AF65-F5344CB8AC3E}">
        <p14:creationId xmlns:p14="http://schemas.microsoft.com/office/powerpoint/2010/main" val="415339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CONCAT: </a:t>
            </a:r>
            <a:r>
              <a:rPr lang="km-KH" dirty="0"/>
              <a:t>ប្រើសម្រាប់​ភ្ជាប់​ </a:t>
            </a:r>
            <a:r>
              <a:rPr lang="en-US" dirty="0"/>
              <a:t>String </a:t>
            </a:r>
            <a:r>
              <a:rPr lang="km-KH" dirty="0"/>
              <a:t>បញ្ចូលគ្នា។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SELECT CONCAT(</a:t>
            </a:r>
            <a:r>
              <a:rPr lang="en-US" dirty="0" err="1"/>
              <a:t>contactLastname</a:t>
            </a:r>
            <a:r>
              <a:rPr lang="en-US" dirty="0"/>
              <a:t>,', ',</a:t>
            </a:r>
            <a:r>
              <a:rPr lang="en-US" dirty="0" err="1"/>
              <a:t>contactFirstname</a:t>
            </a:r>
            <a:r>
              <a:rPr lang="en-US" dirty="0"/>
              <a:t>) </a:t>
            </a:r>
            <a:r>
              <a:rPr lang="en-US" dirty="0" err="1"/>
              <a:t>fullname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customers</a:t>
            </a:r>
          </a:p>
          <a:p>
            <a:pPr marL="0" indent="0">
              <a:buNone/>
            </a:pPr>
            <a:r>
              <a:rPr lang="en-US" dirty="0"/>
              <a:t>	LIMIT 5;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LIMIT 5: </a:t>
            </a:r>
            <a:r>
              <a:rPr lang="km-KH" dirty="0"/>
              <a:t>ទាញទិន្នន័យ​មក​តែ </a:t>
            </a:r>
            <a:r>
              <a:rPr lang="en-US" dirty="0"/>
              <a:t>5 rows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ROUND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FORMAT </a:t>
            </a:r>
            <a:r>
              <a:rPr lang="km-KH" dirty="0"/>
              <a:t>ខុសពី </a:t>
            </a:r>
            <a:r>
              <a:rPr lang="en-US" dirty="0"/>
              <a:t>ROUND </a:t>
            </a:r>
            <a:r>
              <a:rPr lang="km-KH" dirty="0"/>
              <a:t>ត្រង់ណា?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8802-614C-4A36-BDE8-252FB91F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485D-05DB-44A3-8160-B8E1B8C4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Function() </a:t>
            </a:r>
            <a:r>
              <a:rPr lang="km-KH" dirty="0"/>
              <a:t>ប្រើសម្រាប់ស្វែងរកទីតាំងនៃតួរអក្សរណាមួយ។</a:t>
            </a:r>
          </a:p>
          <a:p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SELECT </a:t>
            </a:r>
            <a:r>
              <a:rPr lang="km-KH" dirty="0"/>
              <a:t>	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		</a:t>
            </a:r>
            <a:r>
              <a:rPr lang="en-US" dirty="0"/>
              <a:t>locate(' ', </a:t>
            </a:r>
            <a:r>
              <a:rPr lang="en-US" dirty="0" err="1"/>
              <a:t>customerName</a:t>
            </a:r>
            <a:r>
              <a:rPr lang="en-US" dirty="0"/>
              <a:t>)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FROM </a:t>
            </a:r>
            <a:r>
              <a:rPr lang="km-KH" dirty="0"/>
              <a:t>	</a:t>
            </a:r>
            <a:r>
              <a:rPr lang="en-US" dirty="0"/>
              <a:t>customers;</a:t>
            </a:r>
          </a:p>
        </p:txBody>
      </p:sp>
    </p:spTree>
    <p:extLst>
      <p:ext uri="{BB962C8B-B14F-4D97-AF65-F5344CB8AC3E}">
        <p14:creationId xmlns:p14="http://schemas.microsoft.com/office/powerpoint/2010/main" val="347358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MySQL Built-In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06352"/>
            <a:ext cx="5987472" cy="434392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Built-In Function </a:t>
            </a:r>
            <a:r>
              <a:rPr lang="km-KH" dirty="0"/>
              <a:t>គឺជាអនុគមន៍ដែលគេចងក្រងហើយស្រាប់សម្រាប់អោយយើងយកមកប្រើប្រាស់។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Multiple Row Function (Group Function)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Single Row Function</a:t>
            </a:r>
          </a:p>
        </p:txBody>
      </p:sp>
      <p:pic>
        <p:nvPicPr>
          <p:cNvPr id="10" name="Picture 9" descr="MySQL Sample Database Schem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8" b="31637"/>
          <a:stretch/>
        </p:blipFill>
        <p:spPr bwMode="auto">
          <a:xfrm>
            <a:off x="6943408" y="1403032"/>
            <a:ext cx="4806632" cy="5345908"/>
          </a:xfrm>
          <a:custGeom>
            <a:avLst/>
            <a:gdLst>
              <a:gd name="connsiteX0" fmla="*/ 97472 w 4806632"/>
              <a:gd name="connsiteY0" fmla="*/ 0 h 5345908"/>
              <a:gd name="connsiteX1" fmla="*/ 4806632 w 4806632"/>
              <a:gd name="connsiteY1" fmla="*/ 0 h 5345908"/>
              <a:gd name="connsiteX2" fmla="*/ 4806632 w 4806632"/>
              <a:gd name="connsiteY2" fmla="*/ 5345908 h 5345908"/>
              <a:gd name="connsiteX3" fmla="*/ 0 w 4806632"/>
              <a:gd name="connsiteY3" fmla="*/ 5345908 h 5345908"/>
              <a:gd name="connsiteX4" fmla="*/ 0 w 4806632"/>
              <a:gd name="connsiteY4" fmla="*/ 3824288 h 5345908"/>
              <a:gd name="connsiteX5" fmla="*/ 97472 w 4806632"/>
              <a:gd name="connsiteY5" fmla="*/ 3824288 h 534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6632" h="5345908">
                <a:moveTo>
                  <a:pt x="97472" y="0"/>
                </a:moveTo>
                <a:lnTo>
                  <a:pt x="4806632" y="0"/>
                </a:lnTo>
                <a:lnTo>
                  <a:pt x="4806632" y="5345908"/>
                </a:lnTo>
                <a:lnTo>
                  <a:pt x="0" y="5345908"/>
                </a:lnTo>
                <a:lnTo>
                  <a:pt x="0" y="3824288"/>
                </a:lnTo>
                <a:lnTo>
                  <a:pt x="97472" y="3824288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LEFT, RIGHT and MID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Left() </a:t>
            </a:r>
            <a:r>
              <a:rPr lang="km-KH" dirty="0"/>
              <a:t>ប្រើសម្រាប់កាត់តួរអក្សរយកផ្នែកខាងឆ្វេង។</a:t>
            </a:r>
          </a:p>
          <a:p>
            <a:r>
              <a:rPr lang="en-US" dirty="0"/>
              <a:t>Right() </a:t>
            </a:r>
            <a:r>
              <a:rPr lang="km-KH" dirty="0"/>
              <a:t>ប្រើសម្រាប់កាត់តួរអក្សរយកផ្នែកខាងស្តាំ។</a:t>
            </a:r>
            <a:endParaRPr lang="en-US" dirty="0"/>
          </a:p>
          <a:p>
            <a:r>
              <a:rPr lang="en-US" dirty="0"/>
              <a:t>Mid() </a:t>
            </a:r>
            <a:r>
              <a:rPr lang="km-KH" dirty="0"/>
              <a:t>ប្រើសម្រាប់កាត់តួរអក្សរយកផ្នែកកណ្តាល។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SELECT 	</a:t>
            </a:r>
            <a:r>
              <a:rPr lang="en-US" dirty="0" err="1"/>
              <a:t>customerName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LEFT(customerName,2),</a:t>
            </a:r>
          </a:p>
          <a:p>
            <a:pPr marL="0" indent="0">
              <a:buNone/>
            </a:pPr>
            <a:r>
              <a:rPr lang="en-US" dirty="0"/>
              <a:t>			RIGHT(customerName,2),</a:t>
            </a:r>
          </a:p>
          <a:p>
            <a:pPr marL="0" indent="0">
              <a:buNone/>
            </a:pPr>
            <a:r>
              <a:rPr lang="en-US" dirty="0"/>
              <a:t>			MID(customerName,2,2)</a:t>
            </a:r>
          </a:p>
          <a:p>
            <a:pPr marL="0" indent="0">
              <a:buNone/>
            </a:pPr>
            <a:r>
              <a:rPr lang="en-US" dirty="0"/>
              <a:t>	FROM 		customers;</a:t>
            </a:r>
          </a:p>
          <a:p>
            <a:endParaRPr lang="km-KH" dirty="0"/>
          </a:p>
        </p:txBody>
      </p:sp>
    </p:spTree>
    <p:extLst>
      <p:ext uri="{BB962C8B-B14F-4D97-AF65-F5344CB8AC3E}">
        <p14:creationId xmlns:p14="http://schemas.microsoft.com/office/powerpoint/2010/main" val="68864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LENGTH, CHAR_LENGTH and REPLACE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LENGTH: </a:t>
            </a:r>
            <a:r>
              <a:rPr lang="km-KH" dirty="0"/>
              <a:t> ប្រើសម្រាប់​រាប់​ចំនួន​</a:t>
            </a:r>
            <a:r>
              <a:rPr lang="en-US" dirty="0"/>
              <a:t>Byte </a:t>
            </a:r>
            <a:r>
              <a:rPr lang="km-KH" dirty="0"/>
              <a:t>​នៅក្នុង </a:t>
            </a:r>
            <a:r>
              <a:rPr lang="en-US" dirty="0"/>
              <a:t>String </a:t>
            </a:r>
            <a:r>
              <a:rPr lang="km-KH" dirty="0"/>
              <a:t>ណាមួយ។</a:t>
            </a:r>
            <a:endParaRPr lang="en-US" dirty="0"/>
          </a:p>
          <a:p>
            <a:r>
              <a:rPr lang="en-US" dirty="0"/>
              <a:t>CHAR_LENGTH: </a:t>
            </a:r>
            <a:r>
              <a:rPr lang="km-KH" dirty="0"/>
              <a:t> ប្រើសម្រាប់​រាប់​ចំនួន​តួអក្សរ​នៅក្នុង </a:t>
            </a:r>
            <a:r>
              <a:rPr lang="en-US" dirty="0"/>
              <a:t>String </a:t>
            </a:r>
            <a:r>
              <a:rPr lang="km-KH" dirty="0"/>
              <a:t>ណាមួយ។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Ex:	SELECT	</a:t>
            </a:r>
            <a:r>
              <a:rPr lang="en-US" dirty="0" err="1"/>
              <a:t>customerName</a:t>
            </a:r>
            <a:r>
              <a:rPr lang="en-US" dirty="0"/>
              <a:t>, </a:t>
            </a:r>
          </a:p>
          <a:p>
            <a:pPr marL="0" lvl="0" indent="0">
              <a:buNone/>
            </a:pPr>
            <a:r>
              <a:rPr lang="en-US" dirty="0"/>
              <a:t>			LENGTH(</a:t>
            </a:r>
            <a:r>
              <a:rPr lang="en-US" dirty="0" err="1"/>
              <a:t>customerName</a:t>
            </a:r>
            <a:r>
              <a:rPr lang="en-US" dirty="0"/>
              <a:t>), </a:t>
            </a:r>
          </a:p>
          <a:p>
            <a:pPr marL="0" lvl="0" indent="0">
              <a:buNone/>
            </a:pPr>
            <a:r>
              <a:rPr lang="en-US" dirty="0"/>
              <a:t>			CHAR_LENGTH(</a:t>
            </a:r>
            <a:r>
              <a:rPr lang="en-US" dirty="0" err="1"/>
              <a:t>customerName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/>
              <a:t>	FROM 		customers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REPLACE: </a:t>
            </a:r>
            <a:r>
              <a:rPr lang="km-KH" dirty="0"/>
              <a:t>ប្រើសម្រាប់​ស្វែង​រក និង​ជំនួស </a:t>
            </a:r>
            <a:r>
              <a:rPr lang="en-US" dirty="0"/>
              <a:t>Substring </a:t>
            </a:r>
            <a:r>
              <a:rPr lang="km-KH" dirty="0"/>
              <a:t>នៅក្នុង </a:t>
            </a:r>
            <a:r>
              <a:rPr lang="en-US" dirty="0"/>
              <a:t>String </a:t>
            </a:r>
            <a:r>
              <a:rPr lang="km-KH" dirty="0"/>
              <a:t>ណាមួយ។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Ex:</a:t>
            </a:r>
          </a:p>
          <a:p>
            <a:pPr marL="0" lvl="0" indent="0">
              <a:buNone/>
            </a:pPr>
            <a:r>
              <a:rPr lang="en-US" dirty="0"/>
              <a:t>	UPDATE products</a:t>
            </a:r>
          </a:p>
          <a:p>
            <a:pPr marL="0" lvl="0" indent="0">
              <a:buNone/>
            </a:pPr>
            <a:r>
              <a:rPr lang="en-US" dirty="0"/>
              <a:t>	SET </a:t>
            </a:r>
            <a:r>
              <a:rPr lang="en-US" dirty="0" err="1"/>
              <a:t>productDescription</a:t>
            </a:r>
            <a:r>
              <a:rPr lang="en-US" dirty="0"/>
              <a:t> = REPLACE(</a:t>
            </a:r>
            <a:r>
              <a:rPr lang="en-US" dirty="0" err="1"/>
              <a:t>productDescription</a:t>
            </a:r>
            <a:r>
              <a:rPr lang="en-US" dirty="0"/>
              <a:t>,'</a:t>
            </a:r>
            <a:r>
              <a:rPr lang="en-US" dirty="0" err="1"/>
              <a:t>abuot</a:t>
            </a:r>
            <a:r>
              <a:rPr lang="en-US" dirty="0"/>
              <a:t>','about')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188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SUBSTIRNG: </a:t>
            </a:r>
            <a:r>
              <a:rPr lang="km-KH" dirty="0"/>
              <a:t>ប្រើសម្រាប់​ផ្តាច់​ </a:t>
            </a:r>
            <a:r>
              <a:rPr lang="en-US" dirty="0"/>
              <a:t>String </a:t>
            </a:r>
            <a:r>
              <a:rPr lang="km-KH" dirty="0"/>
              <a:t>ចោល ឬយកពី​ទីតាំងជា​ក់​លាក់​ណាមួយ។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km-KH" dirty="0"/>
              <a:t>ការកាត់​ចោល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SUBSTRING('MySQL SUBSTRING',6)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km-KH" dirty="0"/>
              <a:t>ការកាត់​យក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SUBSTRING('MySQL SUBSTRING',1,5)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LTRIM, RTRIM and TRIM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LTRIM </a:t>
            </a:r>
            <a:r>
              <a:rPr lang="km-KH" dirty="0"/>
              <a:t>ប្រើសម្រាប់លុបបំបាត់ </a:t>
            </a:r>
            <a:r>
              <a:rPr lang="en-US" dirty="0"/>
              <a:t>Space </a:t>
            </a:r>
            <a:r>
              <a:rPr lang="km-KH" dirty="0"/>
              <a:t>គ្មានប្រយោជផ្នែកខាងឆ្វេងចេញ។</a:t>
            </a:r>
          </a:p>
          <a:p>
            <a:r>
              <a:rPr lang="en-US" dirty="0"/>
              <a:t>RTRIM </a:t>
            </a:r>
            <a:r>
              <a:rPr lang="km-KH" dirty="0"/>
              <a:t>ប្រើសម្រាប់លុបបំបាត់ </a:t>
            </a:r>
            <a:r>
              <a:rPr lang="en-US" dirty="0"/>
              <a:t>Space </a:t>
            </a:r>
            <a:r>
              <a:rPr lang="km-KH" dirty="0"/>
              <a:t>គ្មានប្រយោជផ្នែកខាងស្តាំចេញ។</a:t>
            </a:r>
          </a:p>
          <a:p>
            <a:r>
              <a:rPr lang="en-US" dirty="0"/>
              <a:t>TRIM </a:t>
            </a:r>
            <a:r>
              <a:rPr lang="km-KH" dirty="0"/>
              <a:t>ប្រើសម្រាប់លុបបំបាត់ </a:t>
            </a:r>
            <a:r>
              <a:rPr lang="en-US" dirty="0"/>
              <a:t>Space </a:t>
            </a:r>
            <a:r>
              <a:rPr lang="km-KH" dirty="0"/>
              <a:t>គ្មានប្រយោជទាំងសងខាងចេញ។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SELECT	LTRIM(</a:t>
            </a:r>
            <a:r>
              <a:rPr lang="en-US" dirty="0" err="1"/>
              <a:t>customerName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		RTRIM(</a:t>
            </a:r>
            <a:r>
              <a:rPr lang="en-US" dirty="0" err="1"/>
              <a:t>customerName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			TRIM(</a:t>
            </a:r>
            <a:r>
              <a:rPr lang="en-US" dirty="0" err="1"/>
              <a:t>customerName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FROM 	customers;</a:t>
            </a:r>
          </a:p>
        </p:txBody>
      </p:sp>
    </p:spTree>
    <p:extLst>
      <p:ext uri="{BB962C8B-B14F-4D97-AF65-F5344CB8AC3E}">
        <p14:creationId xmlns:p14="http://schemas.microsoft.com/office/powerpoint/2010/main" val="419371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CONCAT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GROUP_CONCAT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TRIM </a:t>
            </a:r>
            <a:r>
              <a:rPr lang="km-KH" dirty="0"/>
              <a:t>ប្រើសម្រាប់ធ្វើអ្វី?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 </a:t>
            </a:r>
            <a:r>
              <a:rPr lang="en-US" dirty="0"/>
              <a:t>MySQL control flow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IF: </a:t>
            </a:r>
            <a:r>
              <a:rPr lang="km-KH" dirty="0"/>
              <a:t>ប្រើសម្រាប់ដាក់លក្ខខ័ណ្ឌ។​ ប្រើសិន​បើ​លក្ខខ័ណ្ឌពិតអោយ​វាអនុវត្តិអ្វីមួយ តែបើមិនពិតអោយវាអនុវត្តិអ្វីមួយ។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SELECT 	SUM(IF(status='Shipped',1,0)) AS Shipped,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 	SUM(IF(status='Cancelled',1,0)) AS Cancelled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FROM 	orders;</a:t>
            </a:r>
          </a:p>
        </p:txBody>
      </p:sp>
    </p:spTree>
    <p:extLst>
      <p:ext uri="{BB962C8B-B14F-4D97-AF65-F5344CB8AC3E}">
        <p14:creationId xmlns:p14="http://schemas.microsoft.com/office/powerpoint/2010/main" val="189178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IFNULL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IFNULL: </a:t>
            </a:r>
            <a:r>
              <a:rPr lang="km-KH" dirty="0"/>
              <a:t>ប្រើសម្រាប់ត្រួតពិនិត្យ </a:t>
            </a:r>
            <a:r>
              <a:rPr lang="en-US" dirty="0"/>
              <a:t>NULL</a:t>
            </a:r>
            <a:r>
              <a:rPr lang="km-KH" dirty="0"/>
              <a:t>។ ប្រើសិន​បើ​តម្លៃទី១ </a:t>
            </a:r>
            <a:r>
              <a:rPr lang="en-US" dirty="0"/>
              <a:t>NULL </a:t>
            </a:r>
            <a:r>
              <a:rPr lang="km-KH" dirty="0"/>
              <a:t>វា​និង​បង្ហាញ​ត​ម្លៃទី២ តែ​បើមិន​ </a:t>
            </a:r>
            <a:r>
              <a:rPr lang="en-US" dirty="0"/>
              <a:t>NULL </a:t>
            </a:r>
            <a:r>
              <a:rPr lang="km-KH" dirty="0"/>
              <a:t>វា​បង្ហាញតម្លៃទី១ នោះ។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SELECT 	</a:t>
            </a:r>
            <a:r>
              <a:rPr lang="en-US" dirty="0" err="1"/>
              <a:t>contactname</a:t>
            </a:r>
            <a:r>
              <a:rPr lang="en-US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      		IFNULL(</a:t>
            </a:r>
            <a:r>
              <a:rPr lang="en-US" dirty="0" err="1"/>
              <a:t>bizphone,homephone</a:t>
            </a:r>
            <a:r>
              <a:rPr lang="en-US" dirty="0"/>
              <a:t>) phone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FROM 	contacts;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NULLIF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NULLIF: </a:t>
            </a:r>
            <a:r>
              <a:rPr lang="km-KH" dirty="0"/>
              <a:t>ប្រើសម្រាប់ប្រៀបធៀបទិន្នន័យ។​ ប្រសិនទិន្នន័យដូចគ្នា​ វានឹង​បង្ហាញ </a:t>
            </a:r>
            <a:r>
              <a:rPr lang="en-US" dirty="0"/>
              <a:t>NULL </a:t>
            </a:r>
            <a:r>
              <a:rPr lang="km-KH" dirty="0"/>
              <a:t>តែបើមិនដូចគ្នាវាបង្ហាញតម្លៃទី១។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NULLIF(1,1); -- return NULL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NULLIF(1,2); -- return 1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NULLIF('MySQL </a:t>
            </a:r>
            <a:r>
              <a:rPr lang="en-US" dirty="0" err="1"/>
              <a:t>NULLIF','MySQL</a:t>
            </a:r>
            <a:r>
              <a:rPr lang="en-US" dirty="0"/>
              <a:t> NULLIF'); -- return NULL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NULLIF('MySQL </a:t>
            </a:r>
            <a:r>
              <a:rPr lang="en-US" dirty="0" err="1"/>
              <a:t>NULLIF','MySQL</a:t>
            </a:r>
            <a:r>
              <a:rPr lang="en-US" dirty="0"/>
              <a:t> IFNULL'); -- return MySQL NULLIF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NULLIF(1,NULL); -- return 1 because 1 &lt;&gt; NULL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NULLIF(NULL,1); -- return NULL the first argument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2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CASE: </a:t>
            </a:r>
            <a:r>
              <a:rPr lang="km-KH" dirty="0"/>
              <a:t>ប្រើសម្រាប់​ដាក់​លក្ខខ័ណ្ឌ​ ដែល​យើង​អាច​​ប្រើបានពីរ​របៀប។</a:t>
            </a:r>
            <a:endParaRPr lang="en-US" dirty="0"/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km-KH" dirty="0"/>
              <a:t>របៀបទី១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CASE value</a:t>
            </a:r>
          </a:p>
          <a:p>
            <a:pPr marL="457200" lvl="1" indent="0">
              <a:buNone/>
            </a:pPr>
            <a:r>
              <a:rPr lang="en-US" dirty="0"/>
              <a:t>WHEN compare_value_1 THEN result_1</a:t>
            </a:r>
          </a:p>
          <a:p>
            <a:pPr marL="457200" lvl="1" indent="0">
              <a:buNone/>
            </a:pPr>
            <a:r>
              <a:rPr lang="en-US" dirty="0"/>
              <a:t>WHEN compare_value_1 THEN result_2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ELSE result END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km-KH" dirty="0"/>
              <a:t>របៀបទី២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CASE</a:t>
            </a:r>
          </a:p>
          <a:p>
            <a:pPr marL="457200" lvl="1" indent="0">
              <a:buNone/>
            </a:pPr>
            <a:r>
              <a:rPr lang="en-US" dirty="0"/>
              <a:t>WHEN condition_1 THEN result_1</a:t>
            </a:r>
          </a:p>
          <a:p>
            <a:pPr marL="457200" lvl="1" indent="0">
              <a:buNone/>
            </a:pPr>
            <a:r>
              <a:rPr lang="en-US" dirty="0"/>
              <a:t>WHEN condition_2 THEN result_2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ELSE result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8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385455"/>
            <a:ext cx="11353800" cy="5033818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SUM(CASE</a:t>
            </a:r>
          </a:p>
          <a:p>
            <a:pPr marL="0" indent="0">
              <a:buNone/>
            </a:pPr>
            <a:r>
              <a:rPr lang="en-US" dirty="0"/>
              <a:t>        WHEN status = 'Shipped' THEN 1</a:t>
            </a:r>
          </a:p>
          <a:p>
            <a:pPr marL="0" indent="0">
              <a:buNone/>
            </a:pPr>
            <a:r>
              <a:rPr lang="en-US" dirty="0"/>
              <a:t>        ELSE 0</a:t>
            </a:r>
          </a:p>
          <a:p>
            <a:pPr marL="0" indent="0">
              <a:buNone/>
            </a:pPr>
            <a:r>
              <a:rPr lang="en-US" dirty="0"/>
              <a:t>    END) AS 'Shipped',</a:t>
            </a:r>
          </a:p>
          <a:p>
            <a:pPr marL="0" indent="0">
              <a:buNone/>
            </a:pPr>
            <a:r>
              <a:rPr lang="en-US" dirty="0"/>
              <a:t>    SUM(CASE</a:t>
            </a:r>
          </a:p>
          <a:p>
            <a:pPr marL="0" indent="0">
              <a:buNone/>
            </a:pPr>
            <a:r>
              <a:rPr lang="en-US" dirty="0"/>
              <a:t>        WHEN status = 'On Hold' THEN 1</a:t>
            </a:r>
          </a:p>
          <a:p>
            <a:pPr marL="0" indent="0">
              <a:buNone/>
            </a:pPr>
            <a:r>
              <a:rPr lang="en-US" dirty="0"/>
              <a:t>        ELSE 0</a:t>
            </a:r>
          </a:p>
          <a:p>
            <a:pPr marL="0" indent="0">
              <a:buNone/>
            </a:pPr>
            <a:r>
              <a:rPr lang="en-US" dirty="0"/>
              <a:t>    END) AS 'On Hold',</a:t>
            </a:r>
          </a:p>
          <a:p>
            <a:pPr marL="0" indent="0">
              <a:buNone/>
            </a:pPr>
            <a:r>
              <a:rPr lang="en-US" dirty="0"/>
              <a:t>    SUM(CASE</a:t>
            </a:r>
          </a:p>
          <a:p>
            <a:pPr marL="0" indent="0">
              <a:buNone/>
            </a:pPr>
            <a:r>
              <a:rPr lang="en-US" dirty="0"/>
              <a:t>        WHEN status = 'In Process' THEN 1</a:t>
            </a:r>
          </a:p>
          <a:p>
            <a:pPr marL="0" indent="0">
              <a:buNone/>
            </a:pPr>
            <a:r>
              <a:rPr lang="en-US" dirty="0"/>
              <a:t>        ELSE 0</a:t>
            </a:r>
          </a:p>
          <a:p>
            <a:pPr marL="0" indent="0">
              <a:buNone/>
            </a:pPr>
            <a:r>
              <a:rPr lang="en-US" dirty="0"/>
              <a:t>    END) AS 'In Process',</a:t>
            </a:r>
          </a:p>
          <a:p>
            <a:pPr marL="0" indent="0">
              <a:buNone/>
            </a:pPr>
            <a:r>
              <a:rPr lang="en-US" dirty="0"/>
              <a:t>    SUM(CASE</a:t>
            </a:r>
          </a:p>
          <a:p>
            <a:pPr marL="0" indent="0">
              <a:buNone/>
            </a:pPr>
            <a:r>
              <a:rPr lang="en-US" dirty="0"/>
              <a:t>        WHEN status = 'Resolved' THEN 1</a:t>
            </a:r>
          </a:p>
          <a:p>
            <a:pPr marL="0" indent="0">
              <a:buNone/>
            </a:pPr>
            <a:r>
              <a:rPr lang="en-US" dirty="0"/>
              <a:t>        ELSE 0</a:t>
            </a:r>
          </a:p>
          <a:p>
            <a:pPr marL="0" indent="0">
              <a:buNone/>
            </a:pPr>
            <a:r>
              <a:rPr lang="en-US" dirty="0"/>
              <a:t>    END) AS 'Resolved',</a:t>
            </a:r>
          </a:p>
          <a:p>
            <a:pPr marL="0" indent="0">
              <a:buNone/>
            </a:pPr>
            <a:r>
              <a:rPr lang="en-US" dirty="0"/>
              <a:t>    SUM(CASE</a:t>
            </a:r>
          </a:p>
          <a:p>
            <a:pPr marL="0" indent="0">
              <a:buNone/>
            </a:pPr>
            <a:r>
              <a:rPr lang="en-US" dirty="0"/>
              <a:t>        WHEN status = 'Cancelled' THEN 1</a:t>
            </a:r>
          </a:p>
          <a:p>
            <a:pPr marL="0" indent="0">
              <a:buNone/>
            </a:pPr>
            <a:r>
              <a:rPr lang="en-US" dirty="0"/>
              <a:t>        ELSE 0</a:t>
            </a:r>
          </a:p>
          <a:p>
            <a:pPr marL="0" indent="0">
              <a:buNone/>
            </a:pPr>
            <a:r>
              <a:rPr lang="en-US" dirty="0"/>
              <a:t>    END) AS 'Cancelled',</a:t>
            </a:r>
          </a:p>
          <a:p>
            <a:pPr marL="0" indent="0">
              <a:buNone/>
            </a:pPr>
            <a:r>
              <a:rPr lang="en-US" dirty="0"/>
              <a:t>    SUM(CASE</a:t>
            </a:r>
          </a:p>
          <a:p>
            <a:pPr marL="0" indent="0">
              <a:buNone/>
            </a:pPr>
            <a:r>
              <a:rPr lang="en-US" dirty="0"/>
              <a:t>        WHEN status = 'Disputed' THEN 1</a:t>
            </a:r>
          </a:p>
          <a:p>
            <a:pPr marL="0" indent="0">
              <a:buNone/>
            </a:pPr>
            <a:r>
              <a:rPr lang="en-US" dirty="0"/>
              <a:t>        ELSE 0 </a:t>
            </a:r>
          </a:p>
          <a:p>
            <a:pPr marL="0" indent="0">
              <a:buNone/>
            </a:pPr>
            <a:r>
              <a:rPr lang="en-US" dirty="0"/>
              <a:t>   END) AS 'Disputed',</a:t>
            </a:r>
          </a:p>
          <a:p>
            <a:pPr marL="0" indent="0">
              <a:buNone/>
            </a:pPr>
            <a:r>
              <a:rPr lang="en-US" dirty="0"/>
              <a:t>    COUNT(*) AS Total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orders;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324897"/>
            <a:ext cx="10135289" cy="8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54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Multiple Row functions </a:t>
            </a:r>
            <a:r>
              <a:rPr lang="km-KH" dirty="0"/>
              <a:t>គឺជា </a:t>
            </a:r>
            <a:r>
              <a:rPr lang="en-US" dirty="0"/>
              <a:t>Functions </a:t>
            </a:r>
            <a:r>
              <a:rPr lang="km-KH" dirty="0"/>
              <a:t>ដែលប្រើសម្រាប់គណនាសំណុំនៃទិន្នន័យរួចវាបង្ហាលទ្ធផលមកវិញតែមួយ​តម្លៃ។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384" y="3181488"/>
            <a:ext cx="7315200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AVG()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COUNT()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SUM()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MIN()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MAX()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FORMAT()</a:t>
            </a:r>
          </a:p>
          <a:p>
            <a:pPr lvl="1"/>
            <a:endParaRPr lang="en-US" sz="2800" dirty="0">
              <a:cs typeface="Khmer OS Siemreap" panose="02000500000000020004" pitchFamily="2" charset="0"/>
            </a:endParaRPr>
          </a:p>
          <a:p>
            <a:pPr lvl="1"/>
            <a:r>
              <a:rPr lang="en-US" sz="2800" dirty="0">
                <a:solidFill>
                  <a:srgbClr val="FF0000"/>
                </a:solidFill>
                <a:cs typeface="Khmer OS Siemreap" panose="02000500000000020004" pitchFamily="2" charset="0"/>
              </a:rPr>
              <a:t>GROUP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cs typeface="Khmer OS Siemreap" panose="02000500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 TRUNCATE()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Khmer OS Siemreap" panose="02000500000000020004" pitchFamily="2" charset="0"/>
              </a:rPr>
              <a:t>CEIL()=CEILING()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0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Function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m-KH" dirty="0"/>
              <a:t>អ្នកអាចយក </a:t>
            </a:r>
            <a:r>
              <a:rPr lang="en-US" dirty="0"/>
              <a:t>Case </a:t>
            </a:r>
            <a:r>
              <a:rPr lang="km-KH" dirty="0"/>
              <a:t>មកប្រើក្នុង </a:t>
            </a:r>
            <a:r>
              <a:rPr lang="en-US" dirty="0"/>
              <a:t>Order By </a:t>
            </a:r>
            <a:r>
              <a:rPr lang="km-KH" dirty="0"/>
              <a:t>បានដូចខាងក្រោម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Ex: </a:t>
            </a:r>
            <a:r>
              <a:rPr lang="km-KH" dirty="0"/>
              <a:t>ករណី </a:t>
            </a:r>
            <a:r>
              <a:rPr lang="en-US" dirty="0"/>
              <a:t>State </a:t>
            </a:r>
            <a:r>
              <a:rPr lang="km-KH" dirty="0"/>
              <a:t>មានទិន្នន័យ </a:t>
            </a:r>
            <a:r>
              <a:rPr lang="en-US" dirty="0"/>
              <a:t>Null </a:t>
            </a:r>
            <a:r>
              <a:rPr lang="km-KH" dirty="0"/>
              <a:t>អោយវាតម្រៀបតាមរយៈ </a:t>
            </a:r>
            <a:r>
              <a:rPr lang="en-US" dirty="0"/>
              <a:t>country </a:t>
            </a:r>
            <a:r>
              <a:rPr lang="km-KH" dirty="0"/>
              <a:t>តែបើគ្មានទេអោយវាតម្រៀបតាមរយៈ </a:t>
            </a:r>
            <a:r>
              <a:rPr lang="en-US" dirty="0"/>
              <a:t>state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SELECT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customerName</a:t>
            </a:r>
            <a:r>
              <a:rPr lang="en-US" dirty="0"/>
              <a:t>, state, country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FROM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customers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ORDER BY (CASE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WHEN state IS NULL THEN country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ELSE state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END);</a:t>
            </a:r>
          </a:p>
        </p:txBody>
      </p:sp>
    </p:spTree>
    <p:extLst>
      <p:ext uri="{BB962C8B-B14F-4D97-AF65-F5344CB8AC3E}">
        <p14:creationId xmlns:p14="http://schemas.microsoft.com/office/powerpoint/2010/main" val="1603463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NULLIF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IFNULL </a:t>
            </a:r>
            <a:r>
              <a:rPr lang="km-KH" dirty="0"/>
              <a:t>ប្រើសម្រាប់ធ្វើអ្វី?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CASE </a:t>
            </a:r>
            <a:r>
              <a:rPr lang="km-KH" dirty="0"/>
              <a:t>ប្រើសម្រាប់ធ្វើអ្វី?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C314-FA76-4B81-8B7F-884F5FE1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FORMAT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DATE_FORMAT(</a:t>
            </a:r>
            <a:r>
              <a:rPr lang="en-US" sz="2000" dirty="0" err="1"/>
              <a:t>Date,’Specifier</a:t>
            </a:r>
            <a:r>
              <a:rPr lang="en-US" sz="2000" dirty="0"/>
              <a:t>’) </a:t>
            </a:r>
            <a:r>
              <a:rPr lang="km-KH" sz="2000" dirty="0"/>
              <a:t>ប្រើសម្រាប់កែរប្រែរទម្រង់នៃការបង្ហាញទិន្នន័យថ្ងៃខែ។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1816"/>
              </p:ext>
            </p:extLst>
          </p:nvPr>
        </p:nvGraphicFramePr>
        <p:xfrm>
          <a:off x="838200" y="2357937"/>
          <a:ext cx="10515600" cy="42774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6118">
                  <a:extLst>
                    <a:ext uri="{9D8B030D-6E8A-4147-A177-3AD203B41FA5}">
                      <a16:colId xmlns:a16="http://schemas.microsoft.com/office/drawing/2014/main" val="4193383568"/>
                    </a:ext>
                  </a:extLst>
                </a:gridCol>
                <a:gridCol w="8799482">
                  <a:extLst>
                    <a:ext uri="{9D8B030D-6E8A-4147-A177-3AD203B41FA5}">
                      <a16:colId xmlns:a16="http://schemas.microsoft.com/office/drawing/2014/main" val="1694426874"/>
                    </a:ext>
                  </a:extLst>
                </a:gridCol>
              </a:tblGrid>
              <a:tr h="330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Specifier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104539273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%a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Abbreviated weekday name (</a:t>
                      </a:r>
                      <a:r>
                        <a:rPr lang="en-US" sz="2000" dirty="0" err="1">
                          <a:effectLst/>
                        </a:rPr>
                        <a:t>Sun..Sat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3594446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%W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 name 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Sunday..Saturday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588100219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%w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the week (0=Sunday..6=Saturday)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324374220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%e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the month, numeric (0..31)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3821628941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the month, numeric (00..31)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766018120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the month with English suffix (0th, 1st, 2nd, 3rd, …)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982903004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%j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of year (001..365/366)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711897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23890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Month, numeric (0..12)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493462479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%m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Month, numeric (00..12)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863224695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%b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Abbreviated month name 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Jan..Dec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740705959"/>
                  </a:ext>
                </a:extLst>
              </a:tr>
              <a:tr h="3301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%M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name 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January..December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21854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35173"/>
              </p:ext>
            </p:extLst>
          </p:nvPr>
        </p:nvGraphicFramePr>
        <p:xfrm>
          <a:off x="842151" y="322224"/>
          <a:ext cx="10393680" cy="6368272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696221">
                  <a:extLst>
                    <a:ext uri="{9D8B030D-6E8A-4147-A177-3AD203B41FA5}">
                      <a16:colId xmlns:a16="http://schemas.microsoft.com/office/drawing/2014/main" val="4193383568"/>
                    </a:ext>
                  </a:extLst>
                </a:gridCol>
                <a:gridCol w="8697459">
                  <a:extLst>
                    <a:ext uri="{9D8B030D-6E8A-4147-A177-3AD203B41FA5}">
                      <a16:colId xmlns:a16="http://schemas.microsoft.com/office/drawing/2014/main" val="1694426874"/>
                    </a:ext>
                  </a:extLst>
                </a:gridCol>
              </a:tblGrid>
              <a:tr h="398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Specifier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104539273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%Y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numeric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 digits)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827326793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%y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Year, numeric (two digits)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618156342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95631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%H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 (00..23)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918917290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%h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 (01..12)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326581563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%l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 (1..12)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3573398799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32484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Minutes, numeric (00..59)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446928206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80566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 (00..59)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1845603248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55085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%p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 or PM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385447614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05" marR="5205" marT="5205" marB="5205"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51324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%r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Time, 12-hour 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followed by AM or PM)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2120693460"/>
                  </a:ext>
                </a:extLst>
              </a:tr>
              <a:tr h="39801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%T</a:t>
                      </a:r>
                    </a:p>
                  </a:txBody>
                  <a:tcPr marL="5205" marR="5205" marT="5205" marB="5205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Time, 24-hour 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205" marR="5205" marT="5205" marB="5205" anchor="ctr"/>
                </a:tc>
                <a:extLst>
                  <a:ext uri="{0D108BD9-81ED-4DB2-BD59-A6C34878D82A}">
                    <a16:rowId xmlns:a16="http://schemas.microsoft.com/office/drawing/2014/main" val="33599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03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55B-3945-4684-8E43-6791471E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DATE_ADD </a:t>
            </a:r>
            <a:r>
              <a:rPr lang="km-KH" dirty="0"/>
              <a:t>និង </a:t>
            </a:r>
            <a:r>
              <a:rPr lang="en-US" dirty="0"/>
              <a:t>DATE_SUB Functions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222416"/>
              </p:ext>
            </p:extLst>
          </p:nvPr>
        </p:nvGraphicFramePr>
        <p:xfrm>
          <a:off x="838199" y="3180509"/>
          <a:ext cx="3648960" cy="278892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15427">
                  <a:extLst>
                    <a:ext uri="{9D8B030D-6E8A-4147-A177-3AD203B41FA5}">
                      <a16:colId xmlns:a16="http://schemas.microsoft.com/office/drawing/2014/main" val="659819338"/>
                    </a:ext>
                  </a:extLst>
                </a:gridCol>
                <a:gridCol w="2333533">
                  <a:extLst>
                    <a:ext uri="{9D8B030D-6E8A-4147-A177-3AD203B41FA5}">
                      <a16:colId xmlns:a16="http://schemas.microsoft.com/office/drawing/2014/main" val="527529091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UNIT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expr Format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3227086936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SECOND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SECONDS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319723333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MINUTE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MINUTES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4076034597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HOUR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HOURS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80894751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2525397919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WEEK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WEEKS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1648242797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MONTH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2070643118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</a:p>
                  </a:txBody>
                  <a:tcPr marL="153140" marR="15314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YEARS</a:t>
                      </a:r>
                    </a:p>
                  </a:txBody>
                  <a:tcPr marL="153140" marR="153140" marT="32355" marB="32355" anchor="ctr"/>
                </a:tc>
                <a:extLst>
                  <a:ext uri="{0D108BD9-81ED-4DB2-BD59-A6C34878D82A}">
                    <a16:rowId xmlns:a16="http://schemas.microsoft.com/office/drawing/2014/main" val="197259638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725595"/>
            <a:ext cx="1114036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Khmer OS Siemreap" panose="02000500000000020004" pitchFamily="2" charset="0"/>
              </a:rPr>
              <a:t>DATE_ADD(date, Interval expr unit) </a:t>
            </a:r>
            <a:r>
              <a:rPr lang="km-KH" sz="2400" dirty="0">
                <a:cs typeface="Khmer OS Siemreap" panose="02000500000000020004" pitchFamily="2" charset="0"/>
              </a:rPr>
              <a:t>ប្រើសម្រាប់បន្ថែមថ្ងៃ ខែ ឆ្នាំ ម៉ោង នាទី វិនាទី</a:t>
            </a:r>
            <a:endParaRPr lang="en-US" sz="2400" dirty="0"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Khmer OS Siemreap" panose="02000500000000020004" pitchFamily="2" charset="0"/>
              </a:rPr>
              <a:t>DATE_SUB(date, Interval expr unit)</a:t>
            </a:r>
            <a:r>
              <a:rPr lang="km-KH" sz="2400" dirty="0">
                <a:cs typeface="Khmer OS Siemreap" panose="02000500000000020004" pitchFamily="2" charset="0"/>
              </a:rPr>
              <a:t> ប្រើសម្រាប់ដកថ្ងៃ ខែ ឆ្នាំ ម៉ោង នាទី វិនាទី</a:t>
            </a:r>
            <a:endParaRPr lang="en-US" sz="2400" dirty="0">
              <a:cs typeface="Khmer OS Siemreap" panose="02000500000000020004" pitchFamily="2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606444"/>
              </p:ext>
            </p:extLst>
          </p:nvPr>
        </p:nvGraphicFramePr>
        <p:xfrm>
          <a:off x="4647606" y="3192479"/>
          <a:ext cx="6613236" cy="277695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2105890">
                  <a:extLst>
                    <a:ext uri="{9D8B030D-6E8A-4147-A177-3AD203B41FA5}">
                      <a16:colId xmlns:a16="http://schemas.microsoft.com/office/drawing/2014/main" val="659819338"/>
                    </a:ext>
                  </a:extLst>
                </a:gridCol>
                <a:gridCol w="4507346">
                  <a:extLst>
                    <a:ext uri="{9D8B030D-6E8A-4147-A177-3AD203B41FA5}">
                      <a16:colId xmlns:a16="http://schemas.microsoft.com/office/drawing/2014/main" val="527529091"/>
                    </a:ext>
                  </a:extLst>
                </a:gridCol>
              </a:tblGrid>
              <a:tr h="2751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Expected expr Format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3227086936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dirty="0"/>
                        <a:t>MINUTE_SECOND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'MINUTES:SECONDS'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1107637730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dirty="0"/>
                        <a:t>HOUR_MICROSECOND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'HOURS:MINUTES:SECONDS.MICROSECONDS'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2226020239"/>
                  </a:ext>
                </a:extLst>
              </a:tr>
              <a:tr h="28405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HOUR_SECOND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'HOURS:MINUTES:SECONDS'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3603484015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HOUR_MINUTE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'HOURS:MINUTES'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3846745127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DAY_SECOND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'DAYS HOURS:MINUTES:SECONDS'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1949379467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DAY_MINUTE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'DAYS HOURS:MINUTES'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926438792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DAY_HOUR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'DAYS HOURS'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2332070460"/>
                  </a:ext>
                </a:extLst>
              </a:tr>
              <a:tr h="275112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YEAR_MONTH</a:t>
                      </a:r>
                    </a:p>
                  </a:txBody>
                  <a:tcPr marL="64710" marR="64710" marT="32355" marB="32355"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'YEARS-MONTHS'</a:t>
                      </a:r>
                    </a:p>
                  </a:txBody>
                  <a:tcPr marL="64710" marR="64710" marT="32355" marB="32355" anchor="ctr"/>
                </a:tc>
                <a:extLst>
                  <a:ext uri="{0D108BD9-81ED-4DB2-BD59-A6C34878D82A}">
                    <a16:rowId xmlns:a16="http://schemas.microsoft.com/office/drawing/2014/main" val="409789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3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4EE7-B0AF-4872-A9AD-F8500E06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Current_Date</a:t>
            </a:r>
            <a:r>
              <a:rPr lang="en-US" dirty="0"/>
              <a:t>, </a:t>
            </a:r>
            <a:r>
              <a:rPr lang="en-US" dirty="0" err="1"/>
              <a:t>Current_Time</a:t>
            </a:r>
            <a:r>
              <a:rPr lang="en-US" dirty="0"/>
              <a:t>, Now and </a:t>
            </a:r>
            <a:r>
              <a:rPr lang="en-US" dirty="0" err="1"/>
              <a:t>last_day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C493-9E51-4E03-B2B1-8F404750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Current_date</a:t>
            </a:r>
            <a:r>
              <a:rPr lang="en-US" dirty="0"/>
              <a:t>() </a:t>
            </a:r>
            <a:r>
              <a:rPr lang="km-KH" dirty="0"/>
              <a:t>ប្រើសម្រាប់បង្ហាញ ថ្ងៃ ខែ និងឆ្នាំបច្ចុប្បន្ន</a:t>
            </a:r>
          </a:p>
          <a:p>
            <a:r>
              <a:rPr lang="en-US" dirty="0" err="1"/>
              <a:t>Current_time</a:t>
            </a:r>
            <a:r>
              <a:rPr lang="en-US" dirty="0"/>
              <a:t>() </a:t>
            </a:r>
            <a:r>
              <a:rPr lang="km-KH" dirty="0"/>
              <a:t>ប្រើសម្រាប់បង្ហាញ ម៉ោង នាទី និងវិនាទីបច្ចុប្បន្ន</a:t>
            </a:r>
          </a:p>
          <a:p>
            <a:r>
              <a:rPr lang="en-US" dirty="0"/>
              <a:t>Now()=</a:t>
            </a:r>
            <a:r>
              <a:rPr lang="en-US" dirty="0" err="1"/>
              <a:t>Sysdate</a:t>
            </a:r>
            <a:r>
              <a:rPr lang="en-US" dirty="0"/>
              <a:t>() </a:t>
            </a:r>
            <a:r>
              <a:rPr lang="km-KH" dirty="0"/>
              <a:t>ប្រើសម្រាប់បង្ហាញ ថ្ងៃ ខែ ឆ្នាំ</a:t>
            </a:r>
            <a:r>
              <a:rPr lang="en-US" dirty="0"/>
              <a:t> </a:t>
            </a:r>
            <a:r>
              <a:rPr lang="km-KH" dirty="0"/>
              <a:t>ម៉ោង នាទី និងវិនាទីបច្ចុប្បន្ន</a:t>
            </a:r>
            <a:endParaRPr lang="en-US" dirty="0"/>
          </a:p>
          <a:p>
            <a:r>
              <a:rPr lang="en-US" dirty="0" err="1"/>
              <a:t>Last_day</a:t>
            </a:r>
            <a:r>
              <a:rPr lang="en-US" dirty="0"/>
              <a:t>() </a:t>
            </a:r>
            <a:r>
              <a:rPr lang="km-KH" dirty="0"/>
              <a:t>ប្រើសម្រាប់បង្ហាញថ្ងៃ ដាច់ខែ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current_date</a:t>
            </a:r>
            <a:r>
              <a:rPr lang="en-US" dirty="0"/>
              <a:t>(), </a:t>
            </a:r>
            <a:r>
              <a:rPr lang="en-US" dirty="0" err="1"/>
              <a:t>current_time</a:t>
            </a:r>
            <a:r>
              <a:rPr lang="en-US" dirty="0"/>
              <a:t>(), now(), </a:t>
            </a:r>
            <a:r>
              <a:rPr lang="en-US" dirty="0" err="1"/>
              <a:t>last_day</a:t>
            </a:r>
            <a:r>
              <a:rPr lang="en-US" dirty="0"/>
              <a:t>(now())</a:t>
            </a:r>
          </a:p>
        </p:txBody>
      </p:sp>
    </p:spTree>
    <p:extLst>
      <p:ext uri="{BB962C8B-B14F-4D97-AF65-F5344CB8AC3E}">
        <p14:creationId xmlns:p14="http://schemas.microsoft.com/office/powerpoint/2010/main" val="3287113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អនុគមន៍កាត់យកផ្នែកណាមួយនៃ </a:t>
            </a:r>
            <a:r>
              <a:rPr lang="en-US" dirty="0"/>
              <a:t>Date &amp; Time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41151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4650999">
                  <a:extLst>
                    <a:ext uri="{9D8B030D-6E8A-4147-A177-3AD203B41FA5}">
                      <a16:colId xmlns:a16="http://schemas.microsoft.com/office/drawing/2014/main" val="2093205978"/>
                    </a:ext>
                  </a:extLst>
                </a:gridCol>
                <a:gridCol w="5864601">
                  <a:extLst>
                    <a:ext uri="{9D8B030D-6E8A-4147-A177-3AD203B41FA5}">
                      <a16:colId xmlns:a16="http://schemas.microsoft.com/office/drawing/2014/main" val="12905706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7976058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DAY()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Return the day from the date passed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9172154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DAYNAME()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the name of the weekday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2312938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WEEKDAY()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weekday index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2822130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MONTH()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month from the date passed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33185688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MONTHNAME()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name of the month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31637693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YEAR()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 the year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16541507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YEARWEEK()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year and week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6862011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WEEKOFYEAR()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calendar week of the date (1-53)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149836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WEEK()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week number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9534061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HOUR()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Extract the hour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4338072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MINUTE()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minute from the argument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35391813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SECOND()</a:t>
                      </a:r>
                    </a:p>
                  </a:txBody>
                  <a:tcPr marL="14297" marR="14297" marT="7150" marB="71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the second (0-59) </a:t>
                      </a:r>
                    </a:p>
                  </a:txBody>
                  <a:tcPr marL="14297" marR="14297" marT="7150" marB="7150" anchor="ctr"/>
                </a:tc>
                <a:extLst>
                  <a:ext uri="{0D108BD9-81ED-4DB2-BD59-A6C34878D82A}">
                    <a16:rowId xmlns:a16="http://schemas.microsoft.com/office/drawing/2014/main" val="29853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25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4446-CBEC-494D-81F9-BA812DCB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Makedate</a:t>
            </a:r>
            <a:r>
              <a:rPr lang="en-US" dirty="0"/>
              <a:t> </a:t>
            </a:r>
            <a:r>
              <a:rPr lang="km-KH" dirty="0"/>
              <a:t>និង </a:t>
            </a:r>
            <a:r>
              <a:rPr lang="en-US" dirty="0" err="1"/>
              <a:t>Maketime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3A67-3BBA-4AAA-812A-3C981EDA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Makedate</a:t>
            </a:r>
            <a:r>
              <a:rPr lang="en-US" dirty="0"/>
              <a:t>() </a:t>
            </a:r>
            <a:r>
              <a:rPr lang="km-KH" dirty="0"/>
              <a:t>ប្រើសម្រាប់បង្កើតថ្ងៃ ខែ និងឆ្នាំ</a:t>
            </a:r>
          </a:p>
          <a:p>
            <a:pPr marL="0" indent="0">
              <a:buNone/>
            </a:pPr>
            <a:r>
              <a:rPr lang="km-KH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makedate</a:t>
            </a:r>
            <a:r>
              <a:rPr lang="en-US" dirty="0"/>
              <a:t>(year, </a:t>
            </a:r>
            <a:r>
              <a:rPr lang="en-US" dirty="0" err="1"/>
              <a:t>dayofyear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km-KH" dirty="0"/>
          </a:p>
          <a:p>
            <a:r>
              <a:rPr lang="en-US" dirty="0" err="1"/>
              <a:t>Maketime</a:t>
            </a:r>
            <a:r>
              <a:rPr lang="en-US" dirty="0"/>
              <a:t>() </a:t>
            </a:r>
            <a:r>
              <a:rPr lang="km-KH" dirty="0"/>
              <a:t>ប្រើសម្រាប់បង្កើតម៉ោង នាទី និងវិនាទី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maketime</a:t>
            </a:r>
            <a:r>
              <a:rPr lang="en-US" dirty="0"/>
              <a:t>(</a:t>
            </a:r>
            <a:r>
              <a:rPr lang="en-US" dirty="0" err="1"/>
              <a:t>hour,minute,second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878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524C-EC79-42DC-97FF-8E56C30C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Timestampdiff</a:t>
            </a:r>
            <a:r>
              <a:rPr lang="en-US" dirty="0"/>
              <a:t>()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6A9155-3816-4755-9800-8FC07324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2" y="1794860"/>
            <a:ext cx="5906037" cy="489585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AC455C-756E-4C1E-A220-2B0C1597E7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26228" cy="4895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Khmer OS Siemreap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Khmer OS Siemreap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Khmer OS Siemreap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Khmer OS Siemreap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Khmer OS Siemreap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/>
              <a:t>Timestampdiff</a:t>
            </a:r>
            <a:r>
              <a:rPr lang="en-US" sz="2000" dirty="0"/>
              <a:t>() </a:t>
            </a:r>
            <a:r>
              <a:rPr lang="km-KH" sz="2000" dirty="0"/>
              <a:t>ប្រើសម្រាប់ដករករយៈពេលគិតជា ថ្ងៃ ជាខែ ជាឆ្នាំ ជាម៉ោង ជានាទី ឬជាវិនាទី រវាង </a:t>
            </a:r>
            <a:r>
              <a:rPr lang="en-US" sz="2000" dirty="0"/>
              <a:t>Date </a:t>
            </a:r>
            <a:r>
              <a:rPr lang="km-KH" sz="2000" dirty="0"/>
              <a:t>និង </a:t>
            </a:r>
            <a:r>
              <a:rPr lang="en-US" sz="2000" dirty="0"/>
              <a:t>Date </a:t>
            </a:r>
            <a:r>
              <a:rPr lang="km-KH" sz="2000" dirty="0"/>
              <a:t>ណាមួយ។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Unit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Year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Month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Day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Hour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Minute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3504198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 </a:t>
            </a:r>
            <a:r>
              <a:rPr lang="en-US" dirty="0"/>
              <a:t>MySQL functions </a:t>
            </a:r>
            <a:r>
              <a:rPr lang="km-KH" dirty="0"/>
              <a:t>ផ្សេងៗទៀត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LAST_INSERT_ID() </a:t>
            </a:r>
            <a:r>
              <a:rPr lang="km-KH" dirty="0"/>
              <a:t>ប្រើសម្រាប់ចាប់យក </a:t>
            </a:r>
            <a:r>
              <a:rPr lang="en-US" dirty="0"/>
              <a:t>ID </a:t>
            </a:r>
            <a:r>
              <a:rPr lang="km-KH" dirty="0"/>
              <a:t>ចុងក្រោយ។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last_insert_id</a:t>
            </a:r>
            <a:r>
              <a:rPr lang="en-US" dirty="0"/>
              <a:t>();</a:t>
            </a:r>
            <a:endParaRPr lang="km-KH" dirty="0"/>
          </a:p>
        </p:txBody>
      </p:sp>
    </p:spTree>
    <p:extLst>
      <p:ext uri="{BB962C8B-B14F-4D97-AF65-F5344CB8AC3E}">
        <p14:creationId xmlns:p14="http://schemas.microsoft.com/office/powerpoint/2010/main" val="25762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r>
              <a:rPr lang="km-KH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AVG</a:t>
            </a:r>
            <a:r>
              <a:rPr lang="km-KH" dirty="0"/>
              <a:t> </a:t>
            </a:r>
            <a:r>
              <a:rPr lang="en-US" dirty="0"/>
              <a:t>Function: </a:t>
            </a:r>
            <a:r>
              <a:rPr lang="km-KH" dirty="0"/>
              <a:t>ប្រើសម្រាប់ស្វែងរកមធ្យមភាគនៃសំណុំទិន្នន័យ​ណាមួយ។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AVG(expression)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km-KH" dirty="0"/>
              <a:t>ស្វែងរក​មធ្យមភាគនៃការទិញផលិតផលទាំងអស់។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AVG(</a:t>
            </a:r>
            <a:r>
              <a:rPr lang="en-US" dirty="0" err="1"/>
              <a:t>buyPrice</a:t>
            </a:r>
            <a:r>
              <a:rPr lang="en-US" dirty="0"/>
              <a:t>) “</a:t>
            </a:r>
            <a:r>
              <a:rPr lang="en-US" dirty="0" err="1"/>
              <a:t>average_buy_price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FROM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3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49CD-B8C5-403D-83BE-DD235000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2671-F334-4A4D-AFCA-B6E5D583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Timestampdiff</a:t>
            </a:r>
            <a:r>
              <a:rPr lang="en-US" dirty="0"/>
              <a:t>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Maketime</a:t>
            </a:r>
            <a:r>
              <a:rPr lang="en-US" dirty="0"/>
              <a:t>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Current_time</a:t>
            </a:r>
            <a:r>
              <a:rPr lang="en-US" dirty="0"/>
              <a:t>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Last_day</a:t>
            </a:r>
            <a:r>
              <a:rPr lang="en-US" dirty="0"/>
              <a:t>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Date_sub</a:t>
            </a:r>
            <a:r>
              <a:rPr lang="en-US" dirty="0"/>
              <a:t>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Month()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Date_format</a:t>
            </a:r>
            <a:r>
              <a:rPr lang="en-US" dirty="0"/>
              <a:t>() </a:t>
            </a:r>
            <a:r>
              <a:rPr lang="km-KH" dirty="0"/>
              <a:t>ប្រើសម្រាប់ធ្វើអ្វី?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B015-3E27-4971-AAE6-82774B9B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64CF-4230-4743-AF53-67C903E9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Types of Function: </a:t>
            </a:r>
          </a:p>
          <a:p>
            <a:pPr lvl="1"/>
            <a:r>
              <a:rPr lang="en-US" dirty="0"/>
              <a:t>Single Row Function </a:t>
            </a:r>
          </a:p>
          <a:p>
            <a:pPr lvl="1"/>
            <a:r>
              <a:rPr lang="en-US" dirty="0"/>
              <a:t>Multiple Row Function</a:t>
            </a:r>
          </a:p>
          <a:p>
            <a:r>
              <a:rPr lang="en-US" dirty="0"/>
              <a:t>Single Row Function: </a:t>
            </a:r>
          </a:p>
          <a:p>
            <a:pPr lvl="1"/>
            <a:r>
              <a:rPr lang="en-US" dirty="0"/>
              <a:t>lower(), upper(), </a:t>
            </a:r>
            <a:r>
              <a:rPr lang="en-US" dirty="0" err="1"/>
              <a:t>concat</a:t>
            </a:r>
            <a:r>
              <a:rPr lang="en-US" dirty="0"/>
              <a:t>(), format(), length(), replace(), locate(), left(), right(), mid(), substring(), </a:t>
            </a:r>
            <a:r>
              <a:rPr lang="en-US" dirty="0" err="1"/>
              <a:t>ltrim</a:t>
            </a:r>
            <a:r>
              <a:rPr lang="en-US" dirty="0"/>
              <a:t>(), </a:t>
            </a:r>
            <a:r>
              <a:rPr lang="en-US" dirty="0" err="1"/>
              <a:t>rtrim</a:t>
            </a:r>
            <a:r>
              <a:rPr lang="en-US" dirty="0"/>
              <a:t>(), trim(), limit n, </a:t>
            </a:r>
            <a:r>
              <a:rPr lang="en-US" dirty="0" err="1"/>
              <a:t>last_insert_id</a:t>
            </a:r>
            <a:r>
              <a:rPr lang="en-US" dirty="0"/>
              <a:t>(), cast()</a:t>
            </a:r>
          </a:p>
          <a:p>
            <a:pPr lvl="1"/>
            <a:r>
              <a:rPr lang="en-US" dirty="0"/>
              <a:t>if(), </a:t>
            </a:r>
            <a:r>
              <a:rPr lang="en-US" dirty="0" err="1"/>
              <a:t>nullif</a:t>
            </a:r>
            <a:r>
              <a:rPr lang="en-US" dirty="0"/>
              <a:t>(), </a:t>
            </a:r>
            <a:r>
              <a:rPr lang="en-US" dirty="0" err="1"/>
              <a:t>ifnull</a:t>
            </a:r>
            <a:r>
              <a:rPr lang="en-US" dirty="0"/>
              <a:t>(), case()</a:t>
            </a:r>
          </a:p>
          <a:p>
            <a:pPr lvl="1"/>
            <a:r>
              <a:rPr lang="en-US" dirty="0" err="1"/>
              <a:t>current_date</a:t>
            </a:r>
            <a:r>
              <a:rPr lang="en-US" dirty="0"/>
              <a:t>(), </a:t>
            </a:r>
            <a:r>
              <a:rPr lang="en-US" dirty="0" err="1"/>
              <a:t>current_time</a:t>
            </a:r>
            <a:r>
              <a:rPr lang="en-US" dirty="0"/>
              <a:t>(), </a:t>
            </a:r>
            <a:r>
              <a:rPr lang="en-US" dirty="0" err="1"/>
              <a:t>sysdate</a:t>
            </a:r>
            <a:r>
              <a:rPr lang="en-US" dirty="0"/>
              <a:t>() or now(), </a:t>
            </a:r>
            <a:r>
              <a:rPr lang="en-US" dirty="0" err="1"/>
              <a:t>last_day</a:t>
            </a:r>
            <a:r>
              <a:rPr lang="en-US" dirty="0"/>
              <a:t>(), </a:t>
            </a:r>
            <a:r>
              <a:rPr lang="en-US" dirty="0" err="1"/>
              <a:t>date_format</a:t>
            </a:r>
            <a:r>
              <a:rPr lang="en-US" dirty="0"/>
              <a:t>(), </a:t>
            </a:r>
            <a:r>
              <a:rPr lang="en-US" dirty="0" err="1"/>
              <a:t>date_add</a:t>
            </a:r>
            <a:r>
              <a:rPr lang="en-US" dirty="0"/>
              <a:t>(), </a:t>
            </a:r>
            <a:r>
              <a:rPr lang="en-US" dirty="0" err="1"/>
              <a:t>date_sub</a:t>
            </a:r>
            <a:r>
              <a:rPr lang="en-US" dirty="0"/>
              <a:t>(), day(), month(), year(), hour(), minute(), second(), </a:t>
            </a:r>
            <a:r>
              <a:rPr lang="en-US" dirty="0" err="1"/>
              <a:t>timestampdiff</a:t>
            </a:r>
            <a:r>
              <a:rPr lang="en-US" dirty="0"/>
              <a:t>(), </a:t>
            </a:r>
            <a:r>
              <a:rPr lang="en-US" dirty="0" err="1"/>
              <a:t>makedate</a:t>
            </a:r>
            <a:r>
              <a:rPr lang="en-US" dirty="0"/>
              <a:t>(), </a:t>
            </a:r>
            <a:r>
              <a:rPr lang="en-US" dirty="0" err="1"/>
              <a:t>maketime</a:t>
            </a:r>
            <a:r>
              <a:rPr lang="en-US" dirty="0"/>
              <a:t>()</a:t>
            </a:r>
          </a:p>
          <a:p>
            <a:r>
              <a:rPr lang="en-US" dirty="0"/>
              <a:t>Multiple Row Function: 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(), count(), sum(), min(), max(), </a:t>
            </a:r>
            <a:r>
              <a:rPr lang="en-US" dirty="0" err="1"/>
              <a:t>group_concat</a:t>
            </a:r>
            <a:r>
              <a:rPr lang="en-US" dirty="0"/>
              <a:t>(), group by</a:t>
            </a:r>
          </a:p>
          <a:p>
            <a:endParaRPr lang="km-K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COUNT Function: </a:t>
            </a:r>
            <a:r>
              <a:rPr lang="km-KH" dirty="0"/>
              <a:t>ប្រើសម្រាប់រាប់ចំនួន </a:t>
            </a:r>
            <a:r>
              <a:rPr lang="en-US" dirty="0"/>
              <a:t>Rows </a:t>
            </a:r>
            <a:r>
              <a:rPr lang="km-KH" dirty="0"/>
              <a:t>នៅក្នុង​ </a:t>
            </a:r>
            <a:r>
              <a:rPr lang="en-US" dirty="0"/>
              <a:t>Column </a:t>
            </a:r>
            <a:r>
              <a:rPr lang="km-KH" dirty="0"/>
              <a:t>ណាមួយ។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Ex: </a:t>
            </a:r>
            <a:r>
              <a:rPr lang="km-KH" dirty="0"/>
              <a:t>ស្វែងរក​ចំនួនសរុបនៃផលិតផលទាំងអស់។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SELECT 	COUNT(*) AS Total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FROM	 	products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</a:t>
            </a:r>
          </a:p>
          <a:p>
            <a:pPr>
              <a:lnSpc>
                <a:spcPct val="120000"/>
              </a:lnSpc>
            </a:pPr>
            <a:r>
              <a:rPr lang="en-US" dirty="0"/>
              <a:t>Count(*) </a:t>
            </a:r>
            <a:r>
              <a:rPr lang="km-KH" dirty="0"/>
              <a:t>វានឹង​រាប់ចំនួន​ </a:t>
            </a:r>
            <a:r>
              <a:rPr lang="en-US" dirty="0"/>
              <a:t>Rows </a:t>
            </a:r>
            <a:r>
              <a:rPr lang="km-KH" dirty="0"/>
              <a:t>ទាំងដែលមាន​នៅក្នុង </a:t>
            </a:r>
            <a:r>
              <a:rPr lang="en-US" dirty="0"/>
              <a:t>products table</a:t>
            </a:r>
            <a:r>
              <a:rPr lang="km-KH" dirty="0"/>
              <a:t>។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km-KH" dirty="0"/>
              <a:t>តែ​បើអ្នកប្រើ</a:t>
            </a:r>
            <a:r>
              <a:rPr lang="en-US" dirty="0"/>
              <a:t> Count(column)</a:t>
            </a:r>
            <a:r>
              <a:rPr lang="km-KH" dirty="0"/>
              <a:t> វានឹង​រាប់តែ </a:t>
            </a:r>
            <a:r>
              <a:rPr lang="en-US" dirty="0"/>
              <a:t>Rows </a:t>
            </a:r>
            <a:r>
              <a:rPr lang="km-KH" dirty="0"/>
              <a:t>ណា​ដែលមាន​ទិន្នន័យ​ប៉ុណ្ណោះ។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km-KH" dirty="0"/>
              <a:t>អ្នក​អាច​ប្រើ </a:t>
            </a:r>
            <a:r>
              <a:rPr lang="en-US" dirty="0"/>
              <a:t>Count(DISTINCT column) </a:t>
            </a:r>
            <a:r>
              <a:rPr lang="km-KH" dirty="0"/>
              <a:t>ដើម្បីរាប់ចំនួន</a:t>
            </a:r>
            <a:r>
              <a:rPr lang="en-US" dirty="0"/>
              <a:t> Rows </a:t>
            </a:r>
            <a:r>
              <a:rPr lang="km-KH" dirty="0"/>
              <a:t>ដែលមានទិន្នន័យ ហើយចំពោះទិន្នន័យ​ណា​ស្ទូន​វារាប់តែមួយ។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r>
              <a:rPr lang="km-KH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</a:t>
            </a:r>
            <a:r>
              <a:rPr lang="km-KH" dirty="0"/>
              <a:t> </a:t>
            </a:r>
            <a:r>
              <a:rPr lang="en-US" dirty="0"/>
              <a:t>Function: </a:t>
            </a:r>
            <a:r>
              <a:rPr lang="km-KH" dirty="0"/>
              <a:t>ប្រើសម្រាប់​បូកតម្លៃលេខ​បញ្ចូលគ្នា។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km-KH" dirty="0"/>
              <a:t>ស្វែងចំនួនទឹកប្រាក់​សរុប​ដែលបាន​លក់​ចេញ។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	sum(</a:t>
            </a:r>
            <a:r>
              <a:rPr lang="en-US" dirty="0" err="1"/>
              <a:t>priceEach</a:t>
            </a:r>
            <a:r>
              <a:rPr lang="en-US" dirty="0"/>
              <a:t> * </a:t>
            </a:r>
            <a:r>
              <a:rPr lang="en-US" dirty="0" err="1"/>
              <a:t>quantityOrdered</a:t>
            </a:r>
            <a:r>
              <a:rPr lang="en-US" dirty="0"/>
              <a:t>) </a:t>
            </a:r>
            <a:r>
              <a:rPr lang="en-US" dirty="0" err="1"/>
              <a:t>grant_total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	</a:t>
            </a:r>
            <a:r>
              <a:rPr lang="en-US" dirty="0" err="1"/>
              <a:t>orderdetails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995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dirty="0"/>
              <a:t>អ្នក​អាច​ប្រើ​ </a:t>
            </a:r>
            <a:r>
              <a:rPr lang="en-US" dirty="0"/>
              <a:t>GROUP BY </a:t>
            </a:r>
            <a:r>
              <a:rPr lang="km-KH" dirty="0"/>
              <a:t>ដើម្បីផ្តុំទិន្នន័យ​បញ្ចូលគ្នា​មុន​នឹង​ធ្វើ​ការ​គណនា​ទៅតាម​ផ្នែក​នីមួយៗ​នៃ​បណ្ដុំ​នោះ។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km-KH" dirty="0"/>
              <a:t>ស្វែងចំនួនទឹកប្រាក់​សរុប​ទៅតាមលេខកូដផលិតផលដែលបាន​លក់​ចេញ។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	</a:t>
            </a:r>
            <a:r>
              <a:rPr lang="en-US" dirty="0" err="1"/>
              <a:t>productCode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	sum(</a:t>
            </a:r>
            <a:r>
              <a:rPr lang="en-US" dirty="0" err="1"/>
              <a:t>priceEach</a:t>
            </a:r>
            <a:r>
              <a:rPr lang="en-US" dirty="0"/>
              <a:t> * </a:t>
            </a:r>
            <a:r>
              <a:rPr lang="en-US" dirty="0" err="1"/>
              <a:t>quantityOrdered</a:t>
            </a:r>
            <a:r>
              <a:rPr lang="en-US" dirty="0"/>
              <a:t>) total</a:t>
            </a:r>
          </a:p>
          <a:p>
            <a:pPr marL="457200" lvl="1" indent="0">
              <a:buNone/>
            </a:pPr>
            <a:r>
              <a:rPr lang="en-US" dirty="0"/>
              <a:t>FROM 	</a:t>
            </a:r>
            <a:r>
              <a:rPr lang="en-US" dirty="0" err="1"/>
              <a:t>orderdetails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productCode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6789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/>
              <a:t>អ្នក​អាច​បង្ហាញទាំងឈ្មោះ​របស់​ផលិតផល​បាន​ ដោយ​ប្រើប្រាស់​ប្រមាណវិធី </a:t>
            </a:r>
            <a:r>
              <a:rPr lang="en-US" dirty="0"/>
              <a:t>JOIN </a:t>
            </a:r>
            <a:r>
              <a:rPr lang="km-KH" dirty="0"/>
              <a:t>ព្រោះឈ្មោះផលិតផល​នៅក្នុង​ </a:t>
            </a:r>
            <a:r>
              <a:rPr lang="en-US" dirty="0"/>
              <a:t>Table </a:t>
            </a:r>
            <a:r>
              <a:rPr lang="km-KH" dirty="0"/>
              <a:t>ផ្សេង។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P.productCode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P.productName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 SUM(</a:t>
            </a:r>
            <a:r>
              <a:rPr lang="en-US" dirty="0" err="1"/>
              <a:t>priceEach</a:t>
            </a:r>
            <a:r>
              <a:rPr lang="en-US" dirty="0"/>
              <a:t> * </a:t>
            </a:r>
            <a:r>
              <a:rPr lang="en-US" dirty="0" err="1"/>
              <a:t>quantityOrdered</a:t>
            </a:r>
            <a:r>
              <a:rPr lang="en-US" dirty="0"/>
              <a:t>) total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orderdetails</a:t>
            </a:r>
            <a:r>
              <a:rPr lang="en-US" dirty="0"/>
              <a:t> O</a:t>
            </a:r>
          </a:p>
          <a:p>
            <a:pPr marL="0" indent="0">
              <a:buNone/>
            </a:pPr>
            <a:r>
              <a:rPr lang="en-US" b="1" dirty="0"/>
              <a:t>INNER JOIN</a:t>
            </a:r>
            <a:r>
              <a:rPr lang="en-US" dirty="0"/>
              <a:t> products  P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O.productCode</a:t>
            </a:r>
            <a:r>
              <a:rPr lang="en-US" dirty="0"/>
              <a:t> = </a:t>
            </a:r>
            <a:r>
              <a:rPr lang="en-US" dirty="0" err="1"/>
              <a:t>P.productCode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MAX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</a:t>
            </a:r>
            <a:r>
              <a:rPr lang="km-KH" dirty="0"/>
              <a:t> </a:t>
            </a:r>
            <a:r>
              <a:rPr lang="en-US" dirty="0"/>
              <a:t>Function:  </a:t>
            </a:r>
            <a:r>
              <a:rPr lang="km-KH" dirty="0"/>
              <a:t>ប្រើសម្រាប់​ស្វែង​រក​តម្លៃលេខ​ដែ​ល​តូច​ជា​គេ​បំផុត។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km-KH" dirty="0"/>
              <a:t>ស្វែងរក​ថ្លៃទិញ​ផលិតផ​ល​ណា​ដែល​ថោក​ជាង​គេ។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MIN(</a:t>
            </a:r>
            <a:r>
              <a:rPr lang="en-US" dirty="0" err="1"/>
              <a:t>buyPrice</a:t>
            </a:r>
            <a:r>
              <a:rPr lang="en-US" dirty="0"/>
              <a:t>) as </a:t>
            </a:r>
            <a:r>
              <a:rPr lang="en-US" dirty="0" err="1"/>
              <a:t>lowest_price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FROM Products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MAX Function: </a:t>
            </a:r>
            <a:r>
              <a:rPr lang="km-KH" dirty="0"/>
              <a:t>ប្រើសម្រាប់​ស្វែង​រក​តម្លៃ​លេខ​ណា​ដែល​ធំជា​ង​គេ។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km-KH" dirty="0"/>
              <a:t>ស្វែងរក​ថ្លៃទិញ​ផលិតផ​ល​ណា​ដែល​ថ្លៃ​ជាង​គេ។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MAX(</a:t>
            </a:r>
            <a:r>
              <a:rPr lang="en-US" dirty="0" err="1"/>
              <a:t>buyPrice</a:t>
            </a:r>
            <a:r>
              <a:rPr lang="en-US" dirty="0"/>
              <a:t>) </a:t>
            </a:r>
            <a:r>
              <a:rPr lang="en-US" dirty="0" err="1"/>
              <a:t>highest_price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FROM Products</a:t>
            </a:r>
          </a:p>
        </p:txBody>
      </p:sp>
    </p:spTree>
    <p:extLst>
      <p:ext uri="{BB962C8B-B14F-4D97-AF65-F5344CB8AC3E}">
        <p14:creationId xmlns:p14="http://schemas.microsoft.com/office/powerpoint/2010/main" val="806214686"/>
      </p:ext>
    </p:extLst>
  </p:cSld>
  <p:clrMapOvr>
    <a:masterClrMapping/>
  </p:clrMapOvr>
</p:sld>
</file>

<file path=ppt/theme/theme1.xml><?xml version="1.0" encoding="utf-8"?>
<a:theme xmlns:a="http://schemas.openxmlformats.org/drawingml/2006/main" name="SET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EC" id="{6620D1DA-5B2F-4130-A63F-6C5EC695E2D7}" vid="{E732F238-8545-4E1C-A913-6404EF7B3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SETEC</Template>
  <TotalTime>2431</TotalTime>
  <Words>3445</Words>
  <Application>Microsoft Office PowerPoint</Application>
  <PresentationFormat>Widescreen</PresentationFormat>
  <Paragraphs>515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Algerian</vt:lpstr>
      <vt:lpstr>Arial</vt:lpstr>
      <vt:lpstr>Calibri</vt:lpstr>
      <vt:lpstr>Calibri Light</vt:lpstr>
      <vt:lpstr>Monotype Corsiva</vt:lpstr>
      <vt:lpstr>Times New Roman</vt:lpstr>
      <vt:lpstr>SETEC</vt:lpstr>
      <vt:lpstr>MySQL Function</vt:lpstr>
      <vt:lpstr>Definition of MySQL Built-In Function</vt:lpstr>
      <vt:lpstr>Multiple Row Function</vt:lpstr>
      <vt:lpstr>AVG Function</vt:lpstr>
      <vt:lpstr>COUNT Function</vt:lpstr>
      <vt:lpstr>SUM Function</vt:lpstr>
      <vt:lpstr>GROUP BY clause</vt:lpstr>
      <vt:lpstr>GROUP BY clause (Conti…)</vt:lpstr>
      <vt:lpstr>MIN and MAX Functions</vt:lpstr>
      <vt:lpstr>Quiz (6)</vt:lpstr>
      <vt:lpstr>Single Row Function</vt:lpstr>
      <vt:lpstr>ROUND Function</vt:lpstr>
      <vt:lpstr>FORMAT Function</vt:lpstr>
      <vt:lpstr>LOWER and UPPER Function</vt:lpstr>
      <vt:lpstr>GROUP_CONCAT Function</vt:lpstr>
      <vt:lpstr>GROUP_CONCAT Function (Conti…)</vt:lpstr>
      <vt:lpstr>CONCAT Function</vt:lpstr>
      <vt:lpstr>Quiz (2)</vt:lpstr>
      <vt:lpstr>Locate Function</vt:lpstr>
      <vt:lpstr>LEFT, RIGHT and MID Function</vt:lpstr>
      <vt:lpstr>LENGTH, CHAR_LENGTH and REPLACE Functions</vt:lpstr>
      <vt:lpstr>SUBSTRING Function</vt:lpstr>
      <vt:lpstr>LTRIM, RTRIM and TRIM Functions</vt:lpstr>
      <vt:lpstr>Quiz (5)</vt:lpstr>
      <vt:lpstr>ការប្រើប្រាស់ MySQL control flow functions</vt:lpstr>
      <vt:lpstr>IFNULL Functions</vt:lpstr>
      <vt:lpstr>NULLIF Functions</vt:lpstr>
      <vt:lpstr>CASE Function</vt:lpstr>
      <vt:lpstr>PowerPoint Presentation</vt:lpstr>
      <vt:lpstr>CASE Function (Conti…)</vt:lpstr>
      <vt:lpstr>Quiz (3)</vt:lpstr>
      <vt:lpstr>DATE FORMAT Function</vt:lpstr>
      <vt:lpstr>PowerPoint Presentation</vt:lpstr>
      <vt:lpstr>DATE_ADD និង DATE_SUB Functions</vt:lpstr>
      <vt:lpstr>Current_Date, Current_Time, Now and last_day Functions</vt:lpstr>
      <vt:lpstr>អនុគមន៍កាត់យកផ្នែកណាមួយនៃ Date &amp; Time</vt:lpstr>
      <vt:lpstr>Makedate និង Maketime Functions</vt:lpstr>
      <vt:lpstr>Timestampdiff() Function</vt:lpstr>
      <vt:lpstr>ការប្រើប្រាស់ MySQL functions ផ្សេងៗទៀត</vt:lpstr>
      <vt:lpstr>Quiz (7)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Vorleak</cp:lastModifiedBy>
  <cp:revision>200</cp:revision>
  <dcterms:created xsi:type="dcterms:W3CDTF">2016-12-09T09:50:00Z</dcterms:created>
  <dcterms:modified xsi:type="dcterms:W3CDTF">2022-01-24T03:13:35Z</dcterms:modified>
</cp:coreProperties>
</file>