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3" r:id="rId15"/>
    <p:sldId id="268" r:id="rId16"/>
    <p:sldId id="269" r:id="rId17"/>
    <p:sldId id="271" r:id="rId18"/>
    <p:sldId id="274" r:id="rId19"/>
    <p:sldId id="275" r:id="rId20"/>
    <p:sldId id="276" r:id="rId21"/>
    <p:sldId id="277" r:id="rId22"/>
    <p:sldId id="278" r:id="rId23"/>
    <p:sldId id="285" r:id="rId24"/>
    <p:sldId id="286" r:id="rId25"/>
    <p:sldId id="295" r:id="rId26"/>
    <p:sldId id="279" r:id="rId27"/>
    <p:sldId id="280" r:id="rId28"/>
    <p:sldId id="281" r:id="rId29"/>
    <p:sldId id="282" r:id="rId30"/>
    <p:sldId id="284" r:id="rId31"/>
    <p:sldId id="283" r:id="rId32"/>
    <p:sldId id="287" r:id="rId33"/>
    <p:sldId id="289" r:id="rId34"/>
    <p:sldId id="288" r:id="rId35"/>
    <p:sldId id="291" r:id="rId36"/>
    <p:sldId id="290" r:id="rId37"/>
    <p:sldId id="292" r:id="rId38"/>
    <p:sldId id="293" r:id="rId39"/>
    <p:sldId id="294"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343" autoAdjust="0"/>
  </p:normalViewPr>
  <p:slideViewPr>
    <p:cSldViewPr snapToGrid="0">
      <p:cViewPr varScale="1">
        <p:scale>
          <a:sx n="71" d="100"/>
          <a:sy n="71" d="100"/>
        </p:scale>
        <p:origin x="684" y="78"/>
      </p:cViewPr>
      <p:guideLst/>
    </p:cSldViewPr>
  </p:slideViewPr>
  <p:notesTextViewPr>
    <p:cViewPr>
      <p:scale>
        <a:sx n="1" d="1"/>
        <a:sy n="1" d="1"/>
      </p:scale>
      <p:origin x="0" y="0"/>
    </p:cViewPr>
  </p:notesTextViewPr>
  <p:notesViewPr>
    <p:cSldViewPr snapToGrid="0">
      <p:cViewPr>
        <p:scale>
          <a:sx n="150" d="100"/>
          <a:sy n="150" d="100"/>
        </p:scale>
        <p:origin x="1243" y="-121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0650D-BC6E-421A-A76F-D440B36F38FD}" type="datetimeFigureOut">
              <a:rPr lang="en-US" smtClean="0"/>
              <a:t>16-Feb-22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9ABBE-E7A5-48CD-A991-197BCB42E310}" type="slidenum">
              <a:rPr lang="en-US" smtClean="0"/>
              <a:t>‹#›</a:t>
            </a:fld>
            <a:endParaRPr lang="en-US"/>
          </a:p>
        </p:txBody>
      </p:sp>
    </p:spTree>
    <p:extLst>
      <p:ext uri="{BB962C8B-B14F-4D97-AF65-F5344CB8AC3E}">
        <p14:creationId xmlns:p14="http://schemas.microsoft.com/office/powerpoint/2010/main" val="86122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ysqltutorial.org/mysql-timestamp.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mysqltutorial.org/mysql-add-column/" TargetMode="External"/><Relationship Id="rId7" Type="http://schemas.openxmlformats.org/officeDocument/2006/relationships/hyperlink" Target="http://www.mysqltutorial.org/mysql-rename-tabl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mysqltutorial.org/mysql-primary-key/" TargetMode="External"/><Relationship Id="rId5" Type="http://schemas.openxmlformats.org/officeDocument/2006/relationships/hyperlink" Target="http://www.mysqltutorial.org/mysql-data-types.aspx" TargetMode="External"/><Relationship Id="rId4" Type="http://schemas.openxmlformats.org/officeDocument/2006/relationships/hyperlink" Target="http://www.mysqltutorial.org/mysql-drop-colum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mysqltutorial.org/mysql-data-types.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mysqltutorial.org/mysql-sequenc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ysqltutorial.org/mysql-foreign-ke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ysqltutorial.org/sql-like-mysql.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mysqltutorial.org/mysql-regular-expression-regexp.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ysqltutorial.org/sql-like-mysql.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mysqltutorial.org/mysql-regular-expression-regexp.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to create </a:t>
            </a:r>
            <a:r>
              <a:rPr lang="en-US" dirty="0" err="1"/>
              <a:t>classicmodels</a:t>
            </a:r>
            <a:r>
              <a:rPr lang="en-US" dirty="0"/>
              <a:t> database, you can execute the CREATE DATABASE  statement as follows:</a:t>
            </a:r>
          </a:p>
          <a:p>
            <a:r>
              <a:rPr lang="en-US" dirty="0"/>
              <a:t>CREATE DATABASE </a:t>
            </a:r>
            <a:r>
              <a:rPr lang="en-US" dirty="0" err="1"/>
              <a:t>classicmodels</a:t>
            </a:r>
            <a:r>
              <a:rPr lang="en-US" dirty="0"/>
              <a:t>;</a:t>
            </a:r>
          </a:p>
          <a:p>
            <a:endParaRPr lang="en-US" dirty="0"/>
          </a:p>
          <a:p>
            <a:r>
              <a:rPr lang="km-KH" sz="1200" kern="1200" dirty="0">
                <a:solidFill>
                  <a:schemeClr val="tx1"/>
                </a:solidFill>
                <a:effectLst/>
                <a:latin typeface="+mn-lt"/>
                <a:ea typeface="+mn-ea"/>
                <a:cs typeface="+mn-cs"/>
              </a:rPr>
              <a:t>មុន​នឹង​យើង​អាច​ធ្វើអ្វី​បាន​ជាមួយទិន្នន័យ​របស់​យើង យើង​ត្រូវ​បង្កើត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ជាមុន​សិន។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យើង​ប្រើសម្រាប់​រក្សាទុក​នូវ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សម្រាប់គ្រប់គ្រងទិន្នន័យ​ ដូចជា</a:t>
            </a:r>
            <a:r>
              <a:rPr lang="en-US" sz="1200" kern="1200" dirty="0">
                <a:solidFill>
                  <a:schemeClr val="tx1"/>
                </a:solidFill>
                <a:effectLst/>
                <a:latin typeface="+mn-lt"/>
                <a:ea typeface="+mn-ea"/>
                <a:cs typeface="+mn-cs"/>
              </a:rPr>
              <a:t> table, views, triggers, stored procedure</a:t>
            </a:r>
            <a:r>
              <a:rPr lang="km-KH" sz="1200" kern="1200" dirty="0">
                <a:solidFill>
                  <a:schemeClr val="tx1"/>
                </a:solidFill>
                <a:effectLst/>
                <a:latin typeface="+mn-lt"/>
                <a:ea typeface="+mn-ea"/>
                <a:cs typeface="+mn-cs"/>
              </a:rPr>
              <a:t> ។ល។</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ដើម្បីបង្កើត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អ្នក​ត្រូវ​ប្រើឃ្លាបញ្ជា​ដូចខាងក្រោម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DATABASE [IF NOT EXISTS] </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IF NOT EXISTS </a:t>
            </a:r>
            <a:r>
              <a:rPr lang="km-KH" sz="1200" kern="1200" dirty="0">
                <a:solidFill>
                  <a:schemeClr val="tx1"/>
                </a:solidFill>
                <a:effectLst/>
                <a:latin typeface="+mn-lt"/>
                <a:ea typeface="+mn-ea"/>
                <a:cs typeface="+mn-cs"/>
              </a:rPr>
              <a:t>ប្រើសម្រាប់​ត្រួតពិនិត្យ​មើល​ថា​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ឈ្មោះមួយនេះមានឬនៅ បើ​គ្មាន​វា​នឹង​បង្កើត​ថ្មី តែបើមាន​ហើយ​វា​នឹង​មិន​បង្កើតទេ</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ការបង្ហាញ </a:t>
            </a:r>
            <a:r>
              <a:rPr lang="en-US" sz="1200" b="1" kern="1200" dirty="0">
                <a:solidFill>
                  <a:schemeClr val="tx1"/>
                </a:solidFill>
                <a:effectLst/>
                <a:latin typeface="+mn-lt"/>
                <a:ea typeface="+mn-ea"/>
                <a:cs typeface="+mn-cs"/>
              </a:rPr>
              <a:t>Database </a:t>
            </a:r>
            <a:r>
              <a:rPr lang="km-KH" sz="1200" b="1" kern="1200" dirty="0">
                <a:solidFill>
                  <a:schemeClr val="tx1"/>
                </a:solidFill>
                <a:effectLst/>
                <a:latin typeface="+mn-lt"/>
                <a:ea typeface="+mn-ea"/>
                <a:cs typeface="+mn-cs"/>
              </a:rPr>
              <a:t>ទាំងអស់</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DATABASES;</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a:t>
            </a:fld>
            <a:endParaRPr lang="en-US"/>
          </a:p>
        </p:txBody>
      </p:sp>
    </p:spTree>
    <p:extLst>
      <p:ext uri="{BB962C8B-B14F-4D97-AF65-F5344CB8AC3E}">
        <p14:creationId xmlns:p14="http://schemas.microsoft.com/office/powerpoint/2010/main" val="33532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MySQL provides types for date and time as well as a combination of date and time. In addition, MySQL supports </a:t>
            </a:r>
            <a:r>
              <a:rPr lang="en-US" dirty="0">
                <a:hlinkClick r:id="rId3" tooltip="MySQL Timestamp"/>
              </a:rPr>
              <a:t>timestamp</a:t>
            </a:r>
            <a:r>
              <a:rPr lang="en-US" dirty="0"/>
              <a:t> data type for tracking the changes of a row in a table. If you just want to store the year without date and month, you can use YEAR data type.</a:t>
            </a:r>
          </a:p>
        </p:txBody>
      </p:sp>
      <p:sp>
        <p:nvSpPr>
          <p:cNvPr id="4" name="Slide Number Placeholder 3"/>
          <p:cNvSpPr>
            <a:spLocks noGrp="1"/>
          </p:cNvSpPr>
          <p:nvPr>
            <p:ph type="sldNum" sz="quarter" idx="10"/>
          </p:nvPr>
        </p:nvSpPr>
        <p:spPr/>
        <p:txBody>
          <a:bodyPr/>
          <a:lstStyle/>
          <a:p>
            <a:fld id="{9159ABBE-E7A5-48CD-A991-197BCB42E310}" type="slidenum">
              <a:rPr lang="en-US" smtClean="0"/>
              <a:t>13</a:t>
            </a:fld>
            <a:endParaRPr lang="en-US"/>
          </a:p>
        </p:txBody>
      </p:sp>
    </p:spTree>
    <p:extLst>
      <p:ext uri="{BB962C8B-B14F-4D97-AF65-F5344CB8AC3E}">
        <p14:creationId xmlns:p14="http://schemas.microsoft.com/office/powerpoint/2010/main" val="349766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គឺជា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មួយ​ប្រើសម្រាប់រក្សា​ទុក​ទិន្នន័យ។ ដើម្បីបង្កើត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អ្នក​ត្រូវ​អនុវត្តិន៍​តាមឃ្លា​បញ្ជា​ដូច​ខាងក្រោម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TABLE [IF NOT EXISTS] </a:t>
            </a:r>
            <a:r>
              <a:rPr lang="en-US" sz="1200" kern="1200" dirty="0" err="1">
                <a:solidFill>
                  <a:schemeClr val="tx1"/>
                </a:solidFill>
                <a:effectLst/>
                <a:latin typeface="+mn-lt"/>
                <a:ea typeface="+mn-ea"/>
                <a:cs typeface="+mn-cs"/>
              </a:rPr>
              <a:t>table_name</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column_name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data_type</a:t>
            </a:r>
            <a:r>
              <a:rPr lang="en-US" sz="1200" kern="1200" dirty="0">
                <a:solidFill>
                  <a:schemeClr val="tx1"/>
                </a:solidFill>
                <a:effectLst/>
                <a:latin typeface="+mn-lt"/>
                <a:ea typeface="+mn-ea"/>
                <a:cs typeface="+mn-cs"/>
              </a:rPr>
              <a:t>[size]</a:t>
            </a:r>
            <a:r>
              <a:rPr lang="km-KH"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[AUTO_INCREMENT|SERIAL] [NOT NULL|NULL] [DEFAULT value], …</a:t>
            </a:r>
          </a:p>
          <a:p>
            <a:r>
              <a:rPr lang="en-US" sz="1200" kern="1200" dirty="0">
                <a:solidFill>
                  <a:schemeClr val="tx1"/>
                </a:solidFill>
                <a:effectLst/>
                <a:latin typeface="+mn-lt"/>
                <a:ea typeface="+mn-ea"/>
                <a:cs typeface="+mn-cs"/>
              </a:rPr>
              <a:t>, PRIMARY KEY (col1,col2,...)</a:t>
            </a:r>
          </a:p>
          <a:p>
            <a:r>
              <a:rPr lang="en-US" sz="1200" kern="1200" dirty="0">
                <a:solidFill>
                  <a:schemeClr val="tx1"/>
                </a:solidFill>
                <a:effectLst/>
                <a:latin typeface="+mn-lt"/>
                <a:ea typeface="+mn-ea"/>
                <a:cs typeface="+mn-cs"/>
              </a:rPr>
              <a:t>) engine=</a:t>
            </a:r>
            <a:r>
              <a:rPr lang="en-US" sz="1200" kern="1200" dirty="0" err="1">
                <a:solidFill>
                  <a:schemeClr val="tx1"/>
                </a:solidFill>
                <a:effectLst/>
                <a:latin typeface="+mn-lt"/>
                <a:ea typeface="+mn-ea"/>
                <a:cs typeface="+mn-cs"/>
              </a:rPr>
              <a:t>table_type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Column_name</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កំណត់ឈ្មោះ </a:t>
            </a:r>
            <a:r>
              <a:rPr lang="en-US" sz="1200" kern="1200" dirty="0">
                <a:solidFill>
                  <a:schemeClr val="tx1"/>
                </a:solidFill>
                <a:effectLst/>
                <a:latin typeface="+mn-lt"/>
                <a:ea typeface="+mn-ea"/>
                <a:cs typeface="+mn-cs"/>
              </a:rPr>
              <a:t>Column</a:t>
            </a:r>
          </a:p>
          <a:p>
            <a:pPr lvl="0"/>
            <a:r>
              <a:rPr lang="en-US" sz="1200" kern="1200" dirty="0" err="1">
                <a:solidFill>
                  <a:schemeClr val="tx1"/>
                </a:solidFill>
                <a:effectLst/>
                <a:latin typeface="+mn-lt"/>
                <a:ea typeface="+mn-ea"/>
                <a:cs typeface="+mn-cs"/>
              </a:rPr>
              <a:t>Data_type</a:t>
            </a:r>
            <a:r>
              <a:rPr lang="en-US" sz="1200" kern="1200" dirty="0">
                <a:solidFill>
                  <a:schemeClr val="tx1"/>
                </a:solidFill>
                <a:effectLst/>
                <a:latin typeface="+mn-lt"/>
                <a:ea typeface="+mn-ea"/>
                <a:cs typeface="+mn-cs"/>
              </a:rPr>
              <a:t>[size]: </a:t>
            </a:r>
            <a:r>
              <a:rPr lang="km-KH" sz="1200" kern="1200" dirty="0">
                <a:solidFill>
                  <a:schemeClr val="tx1"/>
                </a:solidFill>
                <a:effectLst/>
                <a:latin typeface="+mn-lt"/>
                <a:ea typeface="+mn-ea"/>
                <a:cs typeface="+mn-cs"/>
              </a:rPr>
              <a:t>កំណត់​ប្រភេទនៃទិន្នន័យ​និង​ទំហំ</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[AUTO_INCREMENT|SERIAL]: </a:t>
            </a:r>
            <a:r>
              <a:rPr lang="km-KH" sz="1200" kern="1200" dirty="0">
                <a:solidFill>
                  <a:schemeClr val="tx1"/>
                </a:solidFill>
                <a:effectLst/>
                <a:latin typeface="+mn-lt"/>
                <a:ea typeface="+mn-ea"/>
                <a:cs typeface="+mn-cs"/>
              </a:rPr>
              <a:t>ការ​ប្រើប្រាស់ </a:t>
            </a:r>
            <a:r>
              <a:rPr lang="en-US" sz="1200" kern="1200" dirty="0">
                <a:solidFill>
                  <a:schemeClr val="tx1"/>
                </a:solidFill>
                <a:effectLst/>
                <a:latin typeface="+mn-lt"/>
                <a:ea typeface="+mn-ea"/>
                <a:cs typeface="+mn-cs"/>
              </a:rPr>
              <a:t>Auto Number</a:t>
            </a:r>
          </a:p>
          <a:p>
            <a:pPr lvl="0"/>
            <a:r>
              <a:rPr lang="en-US" sz="1200" kern="1200" dirty="0">
                <a:solidFill>
                  <a:schemeClr val="tx1"/>
                </a:solidFill>
                <a:effectLst/>
                <a:latin typeface="+mn-lt"/>
                <a:ea typeface="+mn-ea"/>
                <a:cs typeface="+mn-cs"/>
              </a:rPr>
              <a:t>NOT NULL/NULL: </a:t>
            </a:r>
            <a:r>
              <a:rPr lang="km-KH" sz="1200" kern="1200" dirty="0">
                <a:solidFill>
                  <a:schemeClr val="tx1"/>
                </a:solidFill>
                <a:effectLst/>
                <a:latin typeface="+mn-lt"/>
                <a:ea typeface="+mn-ea"/>
                <a:cs typeface="+mn-cs"/>
              </a:rPr>
              <a:t>កំណត់លក្ខខ័ណ្ឌនៃការ​ប្រើប្រាស់ </a:t>
            </a:r>
            <a:r>
              <a:rPr lang="en-US" sz="1200" kern="1200" dirty="0">
                <a:solidFill>
                  <a:schemeClr val="tx1"/>
                </a:solidFill>
                <a:effectLst/>
                <a:latin typeface="+mn-lt"/>
                <a:ea typeface="+mn-ea"/>
                <a:cs typeface="+mn-cs"/>
              </a:rPr>
              <a:t>NULL value</a:t>
            </a:r>
          </a:p>
          <a:p>
            <a:pPr lvl="0"/>
            <a:r>
              <a:rPr lang="en-US" sz="1200" kern="1200" dirty="0">
                <a:solidFill>
                  <a:schemeClr val="tx1"/>
                </a:solidFill>
                <a:effectLst/>
                <a:latin typeface="+mn-lt"/>
                <a:ea typeface="+mn-ea"/>
                <a:cs typeface="+mn-cs"/>
              </a:rPr>
              <a:t>[DEFAULT value]: </a:t>
            </a:r>
            <a:r>
              <a:rPr lang="km-KH" sz="1200" kern="1200" dirty="0">
                <a:solidFill>
                  <a:schemeClr val="tx1"/>
                </a:solidFill>
                <a:effectLst/>
                <a:latin typeface="+mn-lt"/>
                <a:ea typeface="+mn-ea"/>
                <a:cs typeface="+mn-cs"/>
              </a:rPr>
              <a:t>កំណត់​តម្លៃមាន​ស្រាប់​ករណីមិន​បញ្ចូលទិន្នន័យ</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Egine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table_tpe</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កំណត់​ប្រភេទរបស់ </a:t>
            </a:r>
            <a:r>
              <a:rPr lang="en-US" sz="1200" kern="1200" dirty="0">
                <a:solidFill>
                  <a:schemeClr val="tx1"/>
                </a:solidFill>
                <a:effectLst/>
                <a:latin typeface="+mn-lt"/>
                <a:ea typeface="+mn-ea"/>
                <a:cs typeface="+mn-cs"/>
              </a:rPr>
              <a:t>Table</a:t>
            </a:r>
            <a:r>
              <a:rPr lang="km-KH" sz="1200" kern="1200" dirty="0">
                <a:solidFill>
                  <a:schemeClr val="tx1"/>
                </a:solidFill>
                <a:effectLst/>
                <a:latin typeface="+mn-lt"/>
                <a:ea typeface="+mn-ea"/>
                <a:cs typeface="+mn-cs"/>
              </a:rPr>
              <a:t>។ ករណីអ្នក​មិនបាន​កំណត់​​ វា​នឹង​ប្រើប្រាស់ </a:t>
            </a:r>
            <a:r>
              <a:rPr lang="en-US" sz="1200" kern="1200" dirty="0" err="1">
                <a:solidFill>
                  <a:schemeClr val="tx1"/>
                </a:solidFill>
                <a:effectLst/>
                <a:latin typeface="+mn-lt"/>
                <a:ea typeface="+mn-ea"/>
                <a:cs typeface="+mn-cs"/>
              </a:rPr>
              <a:t>MyISAM</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PRIMARY KEY: </a:t>
            </a:r>
            <a:r>
              <a:rPr lang="km-KH" sz="1200" kern="1200" dirty="0">
                <a:solidFill>
                  <a:schemeClr val="tx1"/>
                </a:solidFill>
                <a:effectLst/>
                <a:latin typeface="+mn-lt"/>
                <a:ea typeface="+mn-ea"/>
                <a:cs typeface="+mn-cs"/>
              </a:rPr>
              <a:t>កំណត់ </a:t>
            </a:r>
            <a:r>
              <a:rPr lang="en-US" sz="1200" kern="1200" dirty="0">
                <a:solidFill>
                  <a:schemeClr val="tx1"/>
                </a:solidFill>
                <a:effectLst/>
                <a:latin typeface="+mn-lt"/>
                <a:ea typeface="+mn-ea"/>
                <a:cs typeface="+mn-cs"/>
              </a:rPr>
              <a:t>Column Primary Key</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យើង​នឹង​បង្កើត​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មួយ​ដែលមាន​ទម្រង់​ដូចខាង​ក្រោម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TABLE IF NOT EXISTS tasks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task_id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(11) NOT NULL,</a:t>
            </a:r>
          </a:p>
          <a:p>
            <a:r>
              <a:rPr lang="en-US" sz="1200" kern="1200" dirty="0">
                <a:solidFill>
                  <a:schemeClr val="tx1"/>
                </a:solidFill>
                <a:effectLst/>
                <a:latin typeface="+mn-lt"/>
                <a:ea typeface="+mn-ea"/>
                <a:cs typeface="+mn-cs"/>
              </a:rPr>
              <a:t>  subject varchar(45) DEFAULT NULL,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start_date</a:t>
            </a:r>
            <a:r>
              <a:rPr lang="en-US" sz="1200" kern="1200" dirty="0">
                <a:solidFill>
                  <a:schemeClr val="tx1"/>
                </a:solidFill>
                <a:effectLst/>
                <a:latin typeface="+mn-lt"/>
                <a:ea typeface="+mn-ea"/>
                <a:cs typeface="+mn-cs"/>
              </a:rPr>
              <a:t> DATE DEFAULT NULL,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end_date</a:t>
            </a:r>
            <a:r>
              <a:rPr lang="en-US" sz="1200" kern="1200" dirty="0">
                <a:solidFill>
                  <a:schemeClr val="tx1"/>
                </a:solidFill>
                <a:effectLst/>
                <a:latin typeface="+mn-lt"/>
                <a:ea typeface="+mn-ea"/>
                <a:cs typeface="+mn-cs"/>
              </a:rPr>
              <a:t> DATE DEFAULT NULL,</a:t>
            </a:r>
          </a:p>
          <a:p>
            <a:r>
              <a:rPr lang="en-US" sz="1200" kern="1200" dirty="0">
                <a:solidFill>
                  <a:schemeClr val="tx1"/>
                </a:solidFill>
                <a:effectLst/>
                <a:latin typeface="+mn-lt"/>
                <a:ea typeface="+mn-ea"/>
                <a:cs typeface="+mn-cs"/>
              </a:rPr>
              <a:t>  description varchar(200) DEFAULT NULL,</a:t>
            </a:r>
          </a:p>
          <a:p>
            <a:r>
              <a:rPr lang="en-US" sz="1200" kern="1200" dirty="0">
                <a:solidFill>
                  <a:schemeClr val="tx1"/>
                </a:solidFill>
                <a:effectLst/>
                <a:latin typeface="+mn-lt"/>
                <a:ea typeface="+mn-ea"/>
                <a:cs typeface="+mn-cs"/>
              </a:rPr>
              <a:t>  PRIMARY KEY (</a:t>
            </a:r>
            <a:r>
              <a:rPr lang="en-US" sz="1200" kern="1200" dirty="0" err="1">
                <a:solidFill>
                  <a:schemeClr val="tx1"/>
                </a:solidFill>
                <a:effectLst/>
                <a:latin typeface="+mn-lt"/>
                <a:ea typeface="+mn-ea"/>
                <a:cs typeface="+mn-cs"/>
              </a:rPr>
              <a:t>task_id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ENGINE=</a:t>
            </a:r>
            <a:r>
              <a:rPr lang="en-US" sz="1200" kern="1200" dirty="0" err="1">
                <a:solidFill>
                  <a:schemeClr val="tx1"/>
                </a:solidFill>
                <a:effectLst/>
                <a:latin typeface="+mn-lt"/>
                <a:ea typeface="+mn-ea"/>
                <a:cs typeface="+mn-cs"/>
              </a:rPr>
              <a:t>InnoDB</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create a new table within a database, you use the MySQL CREATE TABLE  statement. The CREATE TABLE  statement is one of the most complex statement in MySQL.</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dirty="0"/>
              <a:t>Let’s examine the syntax in greater detail:</a:t>
            </a:r>
          </a:p>
          <a:p>
            <a:endParaRPr lang="en-US" dirty="0"/>
          </a:p>
          <a:p>
            <a:r>
              <a:rPr lang="en-US" dirty="0"/>
              <a:t>    First, you specify the name of the table that you want to create after the CREATE TABLE  clause. The table name must be unique within a database. The IF NOT EXISTS   is an optional part of the statement that allows you to check if the table that you are creating already exists in the database. If this is the case, MySQL will ignore the whole statement and will not create any new table. It is highly recommended that you use IF NOT EXISTS  in every CREATE TABLE  statement for preventing from an error of creating a new table that already exists.</a:t>
            </a:r>
          </a:p>
          <a:p>
            <a:r>
              <a:rPr lang="en-US" dirty="0"/>
              <a:t>    Second, you specify a list of columns for the table in the </a:t>
            </a:r>
            <a:r>
              <a:rPr lang="en-US" dirty="0" err="1"/>
              <a:t>column_list</a:t>
            </a:r>
            <a:r>
              <a:rPr lang="en-US" dirty="0"/>
              <a:t> section. Columns are separated by a comma (,).  We will show you how to define columns in more detail in the next section.</a:t>
            </a:r>
          </a:p>
          <a:p>
            <a:r>
              <a:rPr lang="en-US" dirty="0"/>
              <a:t>    Third, you need to specify the storage engine for the table in the engine clause. You can use any storage engine such as </a:t>
            </a:r>
            <a:r>
              <a:rPr lang="en-US" dirty="0" err="1"/>
              <a:t>InnoDB</a:t>
            </a:r>
            <a:r>
              <a:rPr lang="en-US" dirty="0"/>
              <a:t>, </a:t>
            </a:r>
            <a:r>
              <a:rPr lang="en-US" dirty="0" err="1"/>
              <a:t>MyISAM</a:t>
            </a:r>
            <a:r>
              <a:rPr lang="en-US" dirty="0"/>
              <a:t>, HEAP, EXAMPLE, CSV, ARCHIVE, MERGE FEDERATED or NDBCLUSTER. If you don’t declare the storage engine explicitly, MySQL will use </a:t>
            </a:r>
            <a:r>
              <a:rPr lang="en-US" dirty="0" err="1"/>
              <a:t>InnoDB</a:t>
            </a:r>
            <a:r>
              <a:rPr lang="en-US" dirty="0"/>
              <a:t> by default.</a:t>
            </a:r>
          </a:p>
          <a:p>
            <a:endParaRPr lang="en-US" dirty="0"/>
          </a:p>
          <a:p>
            <a:r>
              <a:rPr lang="en-US" dirty="0" err="1"/>
              <a:t>InnoDB</a:t>
            </a:r>
            <a:r>
              <a:rPr lang="en-US" dirty="0"/>
              <a:t> became the default storage engine since MySQL version 5.5. The </a:t>
            </a:r>
            <a:r>
              <a:rPr lang="en-US" dirty="0" err="1"/>
              <a:t>InnoDB</a:t>
            </a:r>
            <a:r>
              <a:rPr lang="en-US" dirty="0"/>
              <a:t> table type brings many benefits of relational database management system such as ACID transaction, referential integrity, and crash recovery. In previous versions, MySQL used </a:t>
            </a:r>
            <a:r>
              <a:rPr lang="en-US" dirty="0" err="1"/>
              <a:t>MyISAM</a:t>
            </a:r>
            <a:r>
              <a:rPr lang="en-US" dirty="0"/>
              <a:t> as the default storage engine.</a:t>
            </a:r>
          </a:p>
          <a:p>
            <a:endParaRPr lang="en-US" dirty="0"/>
          </a:p>
          <a:p>
            <a:r>
              <a:rPr lang="en-US" dirty="0"/>
              <a:t>To define a column for the table in the CREATE TABLE  statement, you use the following syntax:</a:t>
            </a:r>
          </a:p>
          <a:p>
            <a:r>
              <a:rPr lang="en-US" dirty="0" err="1"/>
              <a:t>column_name</a:t>
            </a:r>
            <a:r>
              <a:rPr lang="en-US" dirty="0"/>
              <a:t> </a:t>
            </a:r>
            <a:r>
              <a:rPr lang="en-US" dirty="0" err="1"/>
              <a:t>data_type</a:t>
            </a:r>
            <a:r>
              <a:rPr lang="en-US" dirty="0"/>
              <a:t>[size] [NOT NULL|NULL] [DEFAULT value] </a:t>
            </a:r>
          </a:p>
          <a:p>
            <a:r>
              <a:rPr lang="en-US" dirty="0"/>
              <a:t>[AUTO_INCREMENT]</a:t>
            </a:r>
          </a:p>
          <a:p>
            <a:r>
              <a:rPr lang="en-US" dirty="0"/>
              <a:t>1</a:t>
            </a:r>
          </a:p>
          <a:p>
            <a:r>
              <a:rPr lang="en-US" dirty="0"/>
              <a:t>2</a:t>
            </a:r>
          </a:p>
          <a:p>
            <a:r>
              <a:rPr lang="en-US" dirty="0"/>
              <a:t>	</a:t>
            </a:r>
          </a:p>
          <a:p>
            <a:r>
              <a:rPr lang="en-US" dirty="0" err="1"/>
              <a:t>column_name</a:t>
            </a:r>
            <a:r>
              <a:rPr lang="en-US" dirty="0"/>
              <a:t> </a:t>
            </a:r>
            <a:r>
              <a:rPr lang="en-US" dirty="0" err="1"/>
              <a:t>data_type</a:t>
            </a:r>
            <a:r>
              <a:rPr lang="en-US" dirty="0"/>
              <a:t>[size] [NOT NULL|NULL] [DEFAULT value] </a:t>
            </a:r>
          </a:p>
          <a:p>
            <a:r>
              <a:rPr lang="en-US" dirty="0"/>
              <a:t>[AUTO_INCREMENT]</a:t>
            </a:r>
          </a:p>
          <a:p>
            <a:endParaRPr lang="en-US" dirty="0"/>
          </a:p>
          <a:p>
            <a:r>
              <a:rPr lang="en-US" dirty="0"/>
              <a:t>The most important components of the syntax above are:</a:t>
            </a:r>
          </a:p>
          <a:p>
            <a:endParaRPr lang="en-US" dirty="0"/>
          </a:p>
          <a:p>
            <a:r>
              <a:rPr lang="en-US" dirty="0"/>
              <a:t>    The </a:t>
            </a:r>
            <a:r>
              <a:rPr lang="en-US" dirty="0" err="1"/>
              <a:t>column_name</a:t>
            </a:r>
            <a:r>
              <a:rPr lang="en-US" dirty="0"/>
              <a:t>  specifies the name of the column. Each column has a specific data type and the size </a:t>
            </a:r>
            <a:r>
              <a:rPr lang="en-US" dirty="0" err="1"/>
              <a:t>e.g.,VARCHAR</a:t>
            </a:r>
            <a:r>
              <a:rPr lang="en-US" dirty="0"/>
              <a:t>(255) </a:t>
            </a:r>
          </a:p>
          <a:p>
            <a:r>
              <a:rPr lang="en-US" dirty="0"/>
              <a:t>    The  NOT NULL  or NULL indicates that the column accepts NULL  value or not.</a:t>
            </a:r>
          </a:p>
          <a:p>
            <a:r>
              <a:rPr lang="en-US" dirty="0"/>
              <a:t>    The DEFAULT  value is used to specify the default value of the column.</a:t>
            </a:r>
          </a:p>
          <a:p>
            <a:r>
              <a:rPr lang="en-US" dirty="0"/>
              <a:t>    The AUTO_INCREMENT  indicates that the value of the column is increased automatically whenever a new row is inserted into the table. Each table has one and only one AUTO_INCREMENT  column.</a:t>
            </a:r>
          </a:p>
          <a:p>
            <a:r>
              <a:rPr lang="en-US" dirty="0"/>
              <a:t>If you want to set particular columns of the table as the primary key, you use the following syntax:</a:t>
            </a:r>
          </a:p>
          <a:p>
            <a:r>
              <a:rPr lang="en-US" dirty="0"/>
              <a:t>PRIMARY KEY (col1,col2,...)</a:t>
            </a:r>
          </a:p>
          <a:p>
            <a:r>
              <a:rPr lang="en-US" dirty="0"/>
              <a:t>1</a:t>
            </a:r>
          </a:p>
          <a:p>
            <a:r>
              <a:rPr lang="en-US" dirty="0"/>
              <a:t>	</a:t>
            </a:r>
          </a:p>
          <a:p>
            <a:r>
              <a:rPr lang="en-US" dirty="0"/>
              <a:t>PRIMARY KEY (col1,col2,...)</a:t>
            </a:r>
          </a:p>
          <a:p>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16</a:t>
            </a:fld>
            <a:endParaRPr lang="en-US"/>
          </a:p>
        </p:txBody>
      </p:sp>
    </p:spTree>
    <p:extLst>
      <p:ext uri="{BB962C8B-B14F-4D97-AF65-F5344CB8AC3E}">
        <p14:creationId xmlns:p14="http://schemas.microsoft.com/office/powerpoint/2010/main" val="406361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use the ALTER TABLE  statement to change the structure of existing tables. The ALTER TABLE  statement allows you to </a:t>
            </a:r>
            <a:r>
              <a:rPr lang="en-US" dirty="0">
                <a:hlinkClick r:id="rId3"/>
              </a:rPr>
              <a:t>add a column</a:t>
            </a:r>
            <a:r>
              <a:rPr lang="en-US" dirty="0"/>
              <a:t>, </a:t>
            </a:r>
            <a:r>
              <a:rPr lang="en-US" dirty="0">
                <a:hlinkClick r:id="rId4"/>
              </a:rPr>
              <a:t>drop a column</a:t>
            </a:r>
            <a:r>
              <a:rPr lang="en-US" dirty="0"/>
              <a:t>, change the </a:t>
            </a:r>
            <a:r>
              <a:rPr lang="en-US" dirty="0">
                <a:hlinkClick r:id="rId5" tooltip="MySQL Data Types"/>
              </a:rPr>
              <a:t>data type</a:t>
            </a:r>
            <a:r>
              <a:rPr lang="en-US" dirty="0"/>
              <a:t> of column, add </a:t>
            </a:r>
            <a:r>
              <a:rPr lang="en-US" dirty="0">
                <a:hlinkClick r:id="rId6"/>
              </a:rPr>
              <a:t>primary key</a:t>
            </a:r>
            <a:r>
              <a:rPr lang="en-US" dirty="0"/>
              <a:t>, </a:t>
            </a:r>
            <a:r>
              <a:rPr lang="en-US" dirty="0">
                <a:hlinkClick r:id="rId7"/>
              </a:rPr>
              <a:t>rename table</a:t>
            </a:r>
            <a:r>
              <a:rPr lang="en-US" dirty="0"/>
              <a:t>, and many more. The following illustrates the ALTER TABLE  statement syntax:</a:t>
            </a:r>
          </a:p>
          <a:p>
            <a:r>
              <a:rPr lang="en-US" dirty="0">
                <a:effectLst/>
              </a:rPr>
              <a:t>1</a:t>
            </a:r>
          </a:p>
          <a:p>
            <a:r>
              <a:rPr lang="en-US" dirty="0">
                <a:effectLst/>
              </a:rPr>
              <a:t>ALTER TABLE </a:t>
            </a:r>
            <a:r>
              <a:rPr lang="en-US" dirty="0" err="1">
                <a:effectLst/>
              </a:rPr>
              <a:t>table_name</a:t>
            </a:r>
            <a:r>
              <a:rPr lang="en-US" dirty="0">
                <a:effectLst/>
              </a:rPr>
              <a:t> action1[,action2,…]</a:t>
            </a:r>
          </a:p>
          <a:p>
            <a:r>
              <a:rPr lang="en-US" dirty="0"/>
              <a:t>To change the structure an existing table:</a:t>
            </a:r>
          </a:p>
          <a:p>
            <a:r>
              <a:rPr lang="en-US" dirty="0"/>
              <a:t>First, you specify the table name, which you want to change, after the ALTER TABLE  clause.</a:t>
            </a:r>
          </a:p>
          <a:p>
            <a:r>
              <a:rPr lang="en-US" dirty="0"/>
              <a:t>Second, you list a set of actions that you want to apply to the table. An action can be anything such as adding a new column, adding </a:t>
            </a:r>
            <a:r>
              <a:rPr lang="en-US" dirty="0">
                <a:hlinkClick r:id="rId6"/>
              </a:rPr>
              <a:t>primary key</a:t>
            </a:r>
            <a:r>
              <a:rPr lang="en-US" dirty="0"/>
              <a:t>, renaming table, etc. The  ALTER TABLE  statement allows you to apply multiple actions in a single ALTER TABLE statement, each action is separated by a comma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18</a:t>
            </a:fld>
            <a:endParaRPr lang="en-US"/>
          </a:p>
        </p:txBody>
      </p:sp>
    </p:spTree>
    <p:extLst>
      <p:ext uri="{BB962C8B-B14F-4D97-AF65-F5344CB8AC3E}">
        <p14:creationId xmlns:p14="http://schemas.microsoft.com/office/powerpoint/2010/main" val="2154353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ខាងលើ​យើង​បានថែម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មួយ​​ឈ្មោះថា </a:t>
            </a:r>
            <a:r>
              <a:rPr lang="en-US" sz="1200" kern="1200" dirty="0">
                <a:solidFill>
                  <a:schemeClr val="tx1"/>
                </a:solidFill>
                <a:effectLst/>
                <a:latin typeface="+mn-lt"/>
                <a:ea typeface="+mn-ea"/>
                <a:cs typeface="+mn-cs"/>
              </a:rPr>
              <a:t>complete </a:t>
            </a:r>
            <a:r>
              <a:rPr lang="km-KH" sz="1200" kern="1200" dirty="0">
                <a:solidFill>
                  <a:schemeClr val="tx1"/>
                </a:solidFill>
                <a:effectLst/>
                <a:latin typeface="+mn-lt"/>
                <a:ea typeface="+mn-ea"/>
                <a:cs typeface="+mn-cs"/>
              </a:rPr>
              <a:t>ដែលដាក់​បន្ទាប់ពី </a:t>
            </a:r>
            <a:r>
              <a:rPr lang="en-US" sz="1200" kern="1200" dirty="0">
                <a:solidFill>
                  <a:schemeClr val="tx1"/>
                </a:solidFill>
                <a:effectLst/>
                <a:latin typeface="+mn-lt"/>
                <a:ea typeface="+mn-ea"/>
                <a:cs typeface="+mn-cs"/>
              </a:rPr>
              <a:t>description column</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ការ​កំណត់​ទីតាំង​របស់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អ្នក​អាច​ប្រើ </a:t>
            </a:r>
            <a:r>
              <a:rPr lang="en-US" sz="1200" kern="1200" dirty="0">
                <a:solidFill>
                  <a:schemeClr val="tx1"/>
                </a:solidFill>
                <a:effectLst/>
                <a:latin typeface="+mn-lt"/>
                <a:ea typeface="+mn-ea"/>
                <a:cs typeface="+mn-cs"/>
              </a:rPr>
              <a:t>AFTER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FIRST </a:t>
            </a:r>
            <a:r>
              <a:rPr lang="km-KH" sz="1200" kern="1200" dirty="0">
                <a:solidFill>
                  <a:schemeClr val="tx1"/>
                </a:solidFill>
                <a:effectLst/>
                <a:latin typeface="+mn-lt"/>
                <a:ea typeface="+mn-ea"/>
                <a:cs typeface="+mn-cs"/>
              </a:rPr>
              <a:t>បាន។</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19</a:t>
            </a:fld>
            <a:endParaRPr lang="en-US"/>
          </a:p>
        </p:txBody>
      </p:sp>
    </p:spTree>
    <p:extLst>
      <p:ext uri="{BB962C8B-B14F-4D97-AF65-F5344CB8AC3E}">
        <p14:creationId xmlns:p14="http://schemas.microsoft.com/office/powerpoint/2010/main" val="3478487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m-KH" sz="1200" kern="1200" dirty="0">
                <a:solidFill>
                  <a:schemeClr val="tx1"/>
                </a:solidFill>
                <a:effectLst/>
                <a:latin typeface="+mn-lt"/>
                <a:ea typeface="+mn-ea"/>
                <a:cs typeface="+mn-cs"/>
              </a:rPr>
              <a:t>ខាងលើ​យើង​បាន​កែប្រែ​ </a:t>
            </a:r>
            <a:r>
              <a:rPr lang="en-US" sz="1200" kern="1200" dirty="0" err="1">
                <a:solidFill>
                  <a:schemeClr val="tx1"/>
                </a:solidFill>
                <a:effectLst/>
                <a:latin typeface="+mn-lt"/>
                <a:ea typeface="+mn-ea"/>
                <a:cs typeface="+mn-cs"/>
              </a:rPr>
              <a:t>task_id</a:t>
            </a:r>
            <a:r>
              <a:rPr lang="en-US" sz="1200" kern="1200" dirty="0">
                <a:solidFill>
                  <a:schemeClr val="tx1"/>
                </a:solidFill>
                <a:effectLst/>
                <a:latin typeface="+mn-lt"/>
                <a:ea typeface="+mn-ea"/>
                <a:cs typeface="+mn-cs"/>
              </a:rPr>
              <a:t> column </a:t>
            </a:r>
            <a:r>
              <a:rPr lang="km-KH" sz="1200" kern="1200" dirty="0">
                <a:solidFill>
                  <a:schemeClr val="tx1"/>
                </a:solidFill>
                <a:effectLst/>
                <a:latin typeface="+mn-lt"/>
                <a:ea typeface="+mn-ea"/>
                <a:cs typeface="+mn-cs"/>
              </a:rPr>
              <a:t>ដោយ​បន្ថែម </a:t>
            </a:r>
            <a:r>
              <a:rPr lang="en-US" sz="1200" kern="1200" dirty="0">
                <a:solidFill>
                  <a:schemeClr val="tx1"/>
                </a:solidFill>
                <a:effectLst/>
                <a:latin typeface="+mn-lt"/>
                <a:ea typeface="+mn-ea"/>
                <a:cs typeface="+mn-cs"/>
              </a:rPr>
              <a:t>AUTO_INCREMENT</a:t>
            </a:r>
            <a:r>
              <a:rPr lang="km-KH" sz="1200" kern="1200" dirty="0">
                <a:solidFill>
                  <a:schemeClr val="tx1"/>
                </a:solidFill>
                <a:effectLst/>
                <a:latin typeface="+mn-lt"/>
                <a:ea typeface="+mn-ea"/>
                <a:cs typeface="+mn-cs"/>
              </a:rPr>
              <a:t> ដើម្បីបង្កើតលេខ​ដោយ​ស្វ័យ​ប្រវត្តិ។</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20</a:t>
            </a:fld>
            <a:endParaRPr lang="en-US"/>
          </a:p>
        </p:txBody>
      </p:sp>
    </p:spTree>
    <p:extLst>
      <p:ext uri="{BB962C8B-B14F-4D97-AF65-F5344CB8AC3E}">
        <p14:creationId xmlns:p14="http://schemas.microsoft.com/office/powerpoint/2010/main" val="983709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Index</a:t>
            </a:r>
            <a:r>
              <a:rPr lang="km-KH" sz="1200" kern="1200" dirty="0">
                <a:solidFill>
                  <a:schemeClr val="tx1"/>
                </a:solidFill>
                <a:effectLst/>
                <a:latin typeface="+mn-lt"/>
                <a:ea typeface="+mn-ea"/>
                <a:cs typeface="+mn-cs"/>
              </a:rPr>
              <a:t> គឺជា </a:t>
            </a:r>
            <a:r>
              <a:rPr lang="en-US" sz="1200" kern="1200" dirty="0">
                <a:solidFill>
                  <a:schemeClr val="tx1"/>
                </a:solidFill>
                <a:effectLst/>
                <a:latin typeface="+mn-lt"/>
                <a:ea typeface="+mn-ea"/>
                <a:cs typeface="+mn-cs"/>
              </a:rPr>
              <a:t>Constraint </a:t>
            </a:r>
            <a:r>
              <a:rPr lang="km-KH" sz="1200" kern="1200" dirty="0">
                <a:solidFill>
                  <a:schemeClr val="tx1"/>
                </a:solidFill>
                <a:effectLst/>
                <a:latin typeface="+mn-lt"/>
                <a:ea typeface="+mn-ea"/>
                <a:cs typeface="+mn-cs"/>
              </a:rPr>
              <a:t>មួ​យ​ដែលប្រើប្រាស់​សម្រាប់​កំណត់​លើ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ណាមួយ ដើម្បីឱ្យការ​ស្វែង​រក​ទិន្នន័​យ​នៅក្នុង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នោះ​មា​ន​ដំណើការ​លឿន។ នៅពេលអ្នក​ប្រើប្រាស់ </a:t>
            </a:r>
            <a:r>
              <a:rPr lang="en-US" sz="1200" kern="1200" dirty="0">
                <a:solidFill>
                  <a:schemeClr val="tx1"/>
                </a:solidFill>
                <a:effectLst/>
                <a:latin typeface="+mn-lt"/>
                <a:ea typeface="+mn-ea"/>
                <a:cs typeface="+mn-cs"/>
              </a:rPr>
              <a:t>Constraint </a:t>
            </a:r>
            <a:r>
              <a:rPr lang="km-KH" sz="1200" kern="1200" dirty="0">
                <a:solidFill>
                  <a:schemeClr val="tx1"/>
                </a:solidFill>
                <a:effectLst/>
                <a:latin typeface="+mn-lt"/>
                <a:ea typeface="+mn-ea"/>
                <a:cs typeface="+mn-cs"/>
              </a:rPr>
              <a:t>មួយ​ចំនួន​ដូចជា </a:t>
            </a:r>
            <a:r>
              <a:rPr lang="en-US" sz="1200" kern="1200" dirty="0">
                <a:solidFill>
                  <a:schemeClr val="tx1"/>
                </a:solidFill>
                <a:effectLst/>
                <a:latin typeface="+mn-lt"/>
                <a:ea typeface="+mn-ea"/>
                <a:cs typeface="+mn-cs"/>
              </a:rPr>
              <a:t>PRIMARY KEY, KEY</a:t>
            </a:r>
            <a:r>
              <a:rPr lang="km-KH" sz="1200" kern="1200" dirty="0">
                <a:solidFill>
                  <a:schemeClr val="tx1"/>
                </a:solidFill>
                <a:effectLst/>
                <a:latin typeface="+mn-lt"/>
                <a:ea typeface="+mn-ea"/>
                <a:cs typeface="+mn-cs"/>
              </a:rPr>
              <a:t> និង </a:t>
            </a:r>
            <a:r>
              <a:rPr lang="en-US" sz="1200" kern="1200" dirty="0">
                <a:solidFill>
                  <a:schemeClr val="tx1"/>
                </a:solidFill>
                <a:effectLst/>
                <a:latin typeface="+mn-lt"/>
                <a:ea typeface="+mn-ea"/>
                <a:cs typeface="+mn-cs"/>
              </a:rPr>
              <a:t>UNIQUE </a:t>
            </a:r>
            <a:r>
              <a:rPr lang="km-KH" sz="1200" kern="1200" dirty="0">
                <a:solidFill>
                  <a:schemeClr val="tx1"/>
                </a:solidFill>
                <a:effectLst/>
                <a:latin typeface="+mn-lt"/>
                <a:ea typeface="+mn-ea"/>
                <a:cs typeface="+mn-cs"/>
              </a:rPr>
              <a:t>កម្មវិធី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វា​នឹង​បង្កើត </a:t>
            </a:r>
            <a:r>
              <a:rPr lang="en-US" sz="1200" kern="1200" dirty="0">
                <a:solidFill>
                  <a:schemeClr val="tx1"/>
                </a:solidFill>
                <a:effectLst/>
                <a:latin typeface="+mn-lt"/>
                <a:ea typeface="+mn-ea"/>
                <a:cs typeface="+mn-cs"/>
              </a:rPr>
              <a:t>Index</a:t>
            </a:r>
            <a:r>
              <a:rPr lang="km-KH" sz="1200" kern="1200" dirty="0">
                <a:solidFill>
                  <a:schemeClr val="tx1"/>
                </a:solidFill>
                <a:effectLst/>
                <a:latin typeface="+mn-lt"/>
                <a:ea typeface="+mn-ea"/>
                <a:cs typeface="+mn-cs"/>
              </a:rPr>
              <a:t>​ ឱ្យ​អ្នក​ដោយ​ស្វ័យ​ប្រវត្តិ។ តែ​ប្រើសិន​ជាអ្នក​ត្រូវ​បង្កើត </a:t>
            </a:r>
            <a:r>
              <a:rPr lang="en-US" sz="1200" kern="1200" dirty="0">
                <a:solidFill>
                  <a:schemeClr val="tx1"/>
                </a:solidFill>
                <a:effectLst/>
                <a:latin typeface="+mn-lt"/>
                <a:ea typeface="+mn-ea"/>
                <a:cs typeface="+mn-cs"/>
              </a:rPr>
              <a:t>Index </a:t>
            </a:r>
            <a:r>
              <a:rPr lang="km-KH" sz="1200" kern="1200" dirty="0">
                <a:solidFill>
                  <a:schemeClr val="tx1"/>
                </a:solidFill>
                <a:effectLst/>
                <a:latin typeface="+mn-lt"/>
                <a:ea typeface="+mn-ea"/>
                <a:cs typeface="+mn-cs"/>
              </a:rPr>
              <a:t>នៅលើ​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ផ្សេង​ អ្នក​ត្រូវ</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23</a:t>
            </a:fld>
            <a:endParaRPr lang="en-US"/>
          </a:p>
        </p:txBody>
      </p:sp>
    </p:spTree>
    <p:extLst>
      <p:ext uri="{BB962C8B-B14F-4D97-AF65-F5344CB8AC3E}">
        <p14:creationId xmlns:p14="http://schemas.microsoft.com/office/powerpoint/2010/main" val="370815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Unique constraint </a:t>
            </a:r>
            <a:r>
              <a:rPr lang="km-KH" sz="1200" kern="1200" dirty="0">
                <a:solidFill>
                  <a:schemeClr val="tx1"/>
                </a:solidFill>
                <a:effectLst/>
                <a:latin typeface="+mn-lt"/>
                <a:ea typeface="+mn-ea"/>
                <a:cs typeface="+mn-cs"/>
              </a:rPr>
              <a:t>ប្រើសម្រាប់កំណត់ </a:t>
            </a:r>
            <a:r>
              <a:rPr lang="en-US" sz="1200" kern="1200" dirty="0">
                <a:solidFill>
                  <a:schemeClr val="tx1"/>
                </a:solidFill>
                <a:effectLst/>
                <a:latin typeface="+mn-lt"/>
                <a:ea typeface="+mn-ea"/>
                <a:cs typeface="+mn-cs"/>
              </a:rPr>
              <a:t>Constraint </a:t>
            </a:r>
            <a:r>
              <a:rPr lang="km-KH" sz="1200" kern="1200" dirty="0">
                <a:solidFill>
                  <a:schemeClr val="tx1"/>
                </a:solidFill>
                <a:effectLst/>
                <a:latin typeface="+mn-lt"/>
                <a:ea typeface="+mn-ea"/>
                <a:cs typeface="+mn-cs"/>
              </a:rPr>
              <a:t>មិនអនុញ្ញាតិឱ្យ​បញ្ចូលទិន្នន័យ​ស្ទួន។</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24</a:t>
            </a:fld>
            <a:endParaRPr lang="en-US"/>
          </a:p>
        </p:txBody>
      </p:sp>
    </p:spTree>
    <p:extLst>
      <p:ext uri="{BB962C8B-B14F-4D97-AF65-F5344CB8AC3E}">
        <p14:creationId xmlns:p14="http://schemas.microsoft.com/office/powerpoint/2010/main" val="41319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MySQL works faster with integers, the </a:t>
            </a:r>
            <a:r>
              <a:rPr lang="en-US" dirty="0">
                <a:hlinkClick r:id="rId3"/>
              </a:rPr>
              <a:t>data type</a:t>
            </a:r>
            <a:r>
              <a:rPr lang="en-US" dirty="0"/>
              <a:t> of the primary key column should be the integer e.g., INT</a:t>
            </a:r>
            <a:r>
              <a:rPr lang="en-US" sz="1200" kern="1200" dirty="0">
                <a:solidFill>
                  <a:schemeClr val="tx1"/>
                </a:solidFill>
                <a:effectLst/>
                <a:latin typeface="+mn-lt"/>
                <a:ea typeface="+mn-ea"/>
                <a:cs typeface="+mn-cs"/>
              </a:rPr>
              <a:t>, </a:t>
            </a:r>
            <a:r>
              <a:rPr lang="en-US" dirty="0" err="1"/>
              <a:t>BIGINT.You</a:t>
            </a:r>
            <a:r>
              <a:rPr lang="en-US" dirty="0"/>
              <a:t> can choose a smaller integer type: TINYINT, SMALLINT, etc. However, you should make sure that the range of values of the integer type for the primary key is sufficient for storing all possible rows that the table may have.</a:t>
            </a:r>
          </a:p>
          <a:p>
            <a:r>
              <a:rPr lang="en-US" dirty="0"/>
              <a:t>A primary key column often has the AUTO_INCREMENT attribute that generates a unique </a:t>
            </a:r>
            <a:r>
              <a:rPr lang="en-US" dirty="0">
                <a:hlinkClick r:id="rId4" tooltip="MySQL Sequence"/>
              </a:rPr>
              <a:t>sequence </a:t>
            </a:r>
            <a:r>
              <a:rPr lang="en-US" dirty="0"/>
              <a:t>for the key automatically. The primary key of the next row is greater than the previous one.</a:t>
            </a:r>
          </a:p>
          <a:p>
            <a:r>
              <a:rPr lang="en-US" dirty="0"/>
              <a:t>MySQL creates an index named PRIMARY with PRIMARY  type for the primary key in a table.</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26</a:t>
            </a:fld>
            <a:endParaRPr lang="en-US"/>
          </a:p>
        </p:txBody>
      </p:sp>
    </p:spTree>
    <p:extLst>
      <p:ext uri="{BB962C8B-B14F-4D97-AF65-F5344CB8AC3E}">
        <p14:creationId xmlns:p14="http://schemas.microsoft.com/office/powerpoint/2010/main" val="195290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creating the primary key that consists of </a:t>
            </a:r>
            <a:r>
              <a:rPr lang="en-US" dirty="0" err="1"/>
              <a:t>user_id</a:t>
            </a:r>
            <a:r>
              <a:rPr lang="en-US" dirty="0"/>
              <a:t> and </a:t>
            </a:r>
            <a:r>
              <a:rPr lang="en-US" dirty="0" err="1"/>
              <a:t>role_id</a:t>
            </a:r>
            <a:r>
              <a:rPr lang="en-US" dirty="0"/>
              <a:t> columns, the statement also created two </a:t>
            </a:r>
            <a:r>
              <a:rPr lang="en-US" dirty="0">
                <a:hlinkClick r:id="rId3" tooltip="MySQL Foreign Key"/>
              </a:rPr>
              <a:t>foreign key</a:t>
            </a:r>
            <a:r>
              <a:rPr lang="en-US" dirty="0"/>
              <a:t> constraints.</a:t>
            </a:r>
          </a:p>
        </p:txBody>
      </p:sp>
      <p:sp>
        <p:nvSpPr>
          <p:cNvPr id="4" name="Slide Number Placeholder 3"/>
          <p:cNvSpPr>
            <a:spLocks noGrp="1"/>
          </p:cNvSpPr>
          <p:nvPr>
            <p:ph type="sldNum" sz="quarter" idx="10"/>
          </p:nvPr>
        </p:nvSpPr>
        <p:spPr/>
        <p:txBody>
          <a:bodyPr/>
          <a:lstStyle/>
          <a:p>
            <a:fld id="{9159ABBE-E7A5-48CD-A991-197BCB42E310}" type="slidenum">
              <a:rPr lang="en-US" smtClean="0"/>
              <a:t>30</a:t>
            </a:fld>
            <a:endParaRPr lang="en-US"/>
          </a:p>
        </p:txBody>
      </p:sp>
    </p:spTree>
    <p:extLst>
      <p:ext uri="{BB962C8B-B14F-4D97-AF65-F5344CB8AC3E}">
        <p14:creationId xmlns:p14="http://schemas.microsoft.com/office/powerpoint/2010/main" val="1845192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Foreign key </a:t>
            </a:r>
            <a:r>
              <a:rPr lang="km-KH" sz="1200" kern="1200" dirty="0">
                <a:solidFill>
                  <a:schemeClr val="tx1"/>
                </a:solidFill>
                <a:effectLst/>
                <a:latin typeface="+mn-lt"/>
                <a:ea typeface="+mn-ea"/>
                <a:cs typeface="+mn-cs"/>
              </a:rPr>
              <a:t>គឺជា </a:t>
            </a:r>
            <a:r>
              <a:rPr lang="en-US" sz="1200" kern="1200" dirty="0">
                <a:solidFill>
                  <a:schemeClr val="tx1"/>
                </a:solidFill>
                <a:effectLst/>
                <a:latin typeface="+mn-lt"/>
                <a:ea typeface="+mn-ea"/>
                <a:cs typeface="+mn-cs"/>
              </a:rPr>
              <a:t>Constraint </a:t>
            </a:r>
            <a:r>
              <a:rPr lang="km-KH" sz="1200" kern="1200" dirty="0">
                <a:solidFill>
                  <a:schemeClr val="tx1"/>
                </a:solidFill>
                <a:effectLst/>
                <a:latin typeface="+mn-lt"/>
                <a:ea typeface="+mn-ea"/>
                <a:cs typeface="+mn-cs"/>
              </a:rPr>
              <a:t>ប្រើសម្រាប់​ចង </a:t>
            </a:r>
            <a:r>
              <a:rPr lang="en-US" sz="1200" kern="1200" dirty="0">
                <a:solidFill>
                  <a:schemeClr val="tx1"/>
                </a:solidFill>
                <a:effectLst/>
                <a:latin typeface="+mn-lt"/>
                <a:ea typeface="+mn-ea"/>
                <a:cs typeface="+mn-cs"/>
              </a:rPr>
              <a:t>Relationship </a:t>
            </a:r>
            <a:r>
              <a:rPr lang="km-KH" sz="1200" kern="1200" dirty="0">
                <a:solidFill>
                  <a:schemeClr val="tx1"/>
                </a:solidFill>
                <a:effectLst/>
                <a:latin typeface="+mn-lt"/>
                <a:ea typeface="+mn-ea"/>
                <a:cs typeface="+mn-cs"/>
              </a:rPr>
              <a:t>ជាមួយ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ដ៏ទៃ។ ការ​ចង </a:t>
            </a:r>
            <a:r>
              <a:rPr lang="en-US" sz="1200" kern="1200" dirty="0">
                <a:solidFill>
                  <a:schemeClr val="tx1"/>
                </a:solidFill>
                <a:effectLst/>
                <a:latin typeface="+mn-lt"/>
                <a:ea typeface="+mn-ea"/>
                <a:cs typeface="+mn-cs"/>
              </a:rPr>
              <a:t>Relationship </a:t>
            </a:r>
            <a:r>
              <a:rPr lang="km-KH" sz="1200" kern="1200" dirty="0">
                <a:solidFill>
                  <a:schemeClr val="tx1"/>
                </a:solidFill>
                <a:effectLst/>
                <a:latin typeface="+mn-lt"/>
                <a:ea typeface="+mn-ea"/>
                <a:cs typeface="+mn-cs"/>
              </a:rPr>
              <a:t>បែប​នេះ​ប្រើសម្រាប់​ត្រួតពិនិត្យ​មើ​លរាល់​ការ​បញ្ជូលទិន្នន័យ​ទៅក្នុង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ដែលបាន​ដាក់</a:t>
            </a:r>
            <a:r>
              <a:rPr lang="en-US" sz="1200" kern="1200" dirty="0">
                <a:solidFill>
                  <a:schemeClr val="tx1"/>
                </a:solidFill>
                <a:effectLst/>
                <a:latin typeface="+mn-lt"/>
                <a:ea typeface="+mn-ea"/>
                <a:cs typeface="+mn-cs"/>
              </a:rPr>
              <a:t> Foreign key </a:t>
            </a:r>
            <a:r>
              <a:rPr lang="km-KH" sz="1200" kern="1200" dirty="0">
                <a:solidFill>
                  <a:schemeClr val="tx1"/>
                </a:solidFill>
                <a:effectLst/>
                <a:latin typeface="+mn-lt"/>
                <a:ea typeface="+mn-ea"/>
                <a:cs typeface="+mn-cs"/>
              </a:rPr>
              <a:t>ត្រូវ​តែមាន​ទិន្នន័យ​នៅក្នុង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ប្រភេទ </a:t>
            </a:r>
            <a:r>
              <a:rPr lang="en-US" sz="1200" kern="1200" dirty="0">
                <a:solidFill>
                  <a:schemeClr val="tx1"/>
                </a:solidFill>
                <a:effectLst/>
                <a:latin typeface="+mn-lt"/>
                <a:ea typeface="+mn-ea"/>
                <a:cs typeface="+mn-cs"/>
              </a:rPr>
              <a:t>Primary key </a:t>
            </a:r>
            <a:r>
              <a:rPr lang="km-KH" sz="1200" kern="1200" dirty="0">
                <a:solidFill>
                  <a:schemeClr val="tx1"/>
                </a:solidFill>
                <a:effectLst/>
                <a:latin typeface="+mn-lt"/>
                <a:ea typeface="+mn-ea"/>
                <a:cs typeface="+mn-cs"/>
              </a:rPr>
              <a:t>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ដ៏​ទៃ​ដែលយើង​បាន​ភ្ជាប់ជាមួយ។ ការភ្ជាប់ </a:t>
            </a:r>
            <a:r>
              <a:rPr lang="en-US" sz="1200" kern="1200" dirty="0">
                <a:solidFill>
                  <a:schemeClr val="tx1"/>
                </a:solidFill>
                <a:effectLst/>
                <a:latin typeface="+mn-lt"/>
                <a:ea typeface="+mn-ea"/>
                <a:cs typeface="+mn-cs"/>
              </a:rPr>
              <a:t>Relationship </a:t>
            </a:r>
            <a:r>
              <a:rPr lang="km-KH" sz="1200" kern="1200" dirty="0">
                <a:solidFill>
                  <a:schemeClr val="tx1"/>
                </a:solidFill>
                <a:effectLst/>
                <a:latin typeface="+mn-lt"/>
                <a:ea typeface="+mn-ea"/>
                <a:cs typeface="+mn-cs"/>
              </a:rPr>
              <a:t>នេះ អ្នក​ក៏អាច​ភ្ជាប់​ជាមួយ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ដ៏ទៃនៃ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ខ្លួនឯង​ក៏​បានដែរ។</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32</a:t>
            </a:fld>
            <a:endParaRPr lang="en-US"/>
          </a:p>
        </p:txBody>
      </p:sp>
    </p:spTree>
    <p:extLst>
      <p:ext uri="{BB962C8B-B14F-4D97-AF65-F5344CB8AC3E}">
        <p14:creationId xmlns:p14="http://schemas.microsoft.com/office/powerpoint/2010/main" val="132127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You can select the </a:t>
            </a:r>
            <a:r>
              <a:rPr lang="en-US" dirty="0" err="1"/>
              <a:t>classicmodels</a:t>
            </a:r>
            <a:r>
              <a:rPr lang="en-US" dirty="0"/>
              <a:t>  sample database using the USE statement as follows:</a:t>
            </a:r>
          </a:p>
          <a:p>
            <a:pPr marL="0" indent="0">
              <a:buNone/>
            </a:pPr>
            <a:endParaRPr lang="en-US" dirty="0"/>
          </a:p>
          <a:p>
            <a:pPr marL="0" indent="0">
              <a:buNone/>
            </a:pPr>
            <a:r>
              <a:rPr lang="en-US" dirty="0"/>
              <a:t>USE </a:t>
            </a:r>
            <a:r>
              <a:rPr lang="en-US" dirty="0" err="1"/>
              <a:t>classicmodels</a:t>
            </a:r>
            <a:r>
              <a:rPr lang="en-US" dirty="0"/>
              <a:t>;</a:t>
            </a:r>
          </a:p>
          <a:p>
            <a:pPr marL="0" indent="0">
              <a:buNone/>
            </a:pPr>
            <a:endParaRPr lang="en-US" dirty="0"/>
          </a:p>
          <a:p>
            <a:pPr marL="0" indent="0">
              <a:buNone/>
            </a:pPr>
            <a:r>
              <a:rPr lang="en-US" dirty="0"/>
              <a:t>From now all operations such as querying data, create new tables or calling stored procedures which you perform, will take effects on the current database i.e., </a:t>
            </a:r>
            <a:r>
              <a:rPr lang="en-US" dirty="0" err="1"/>
              <a:t>classicmodels</a:t>
            </a:r>
            <a:r>
              <a:rPr lang="en-US" dirty="0"/>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5</a:t>
            </a:fld>
            <a:endParaRPr lang="en-US"/>
          </a:p>
        </p:txBody>
      </p:sp>
    </p:spTree>
    <p:extLst>
      <p:ext uri="{BB962C8B-B14F-4D97-AF65-F5344CB8AC3E}">
        <p14:creationId xmlns:p14="http://schemas.microsoft.com/office/powerpoint/2010/main" val="4202575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a:solidFill>
                  <a:schemeClr val="tx1"/>
                </a:solidFill>
                <a:effectLst/>
                <a:latin typeface="+mn-lt"/>
                <a:ea typeface="+mn-ea"/>
                <a:cs typeface="+mn-cs"/>
              </a:rPr>
              <a:t>foreign_key_name</a:t>
            </a:r>
            <a:r>
              <a:rPr lang="en-US" sz="1200" kern="1200" dirty="0">
                <a:solidFill>
                  <a:schemeClr val="tx1"/>
                </a:solidFill>
                <a:effectLst/>
                <a:latin typeface="+mn-lt"/>
                <a:ea typeface="+mn-ea"/>
                <a:cs typeface="+mn-cs"/>
              </a:rPr>
              <a:t>(columns): </a:t>
            </a:r>
            <a:r>
              <a:rPr lang="km-KH" sz="1200" kern="1200" dirty="0">
                <a:solidFill>
                  <a:schemeClr val="tx1"/>
                </a:solidFill>
                <a:effectLst/>
                <a:latin typeface="+mn-lt"/>
                <a:ea typeface="+mn-ea"/>
                <a:cs typeface="+mn-cs"/>
              </a:rPr>
              <a:t>កំណត់ឈ្មោះ​របស់ </a:t>
            </a:r>
            <a:r>
              <a:rPr lang="en-US" sz="1200" kern="1200" dirty="0">
                <a:solidFill>
                  <a:schemeClr val="tx1"/>
                </a:solidFill>
                <a:effectLst/>
                <a:latin typeface="+mn-lt"/>
                <a:ea typeface="+mn-ea"/>
                <a:cs typeface="+mn-cs"/>
              </a:rPr>
              <a:t>Constraint</a:t>
            </a:r>
            <a:r>
              <a:rPr lang="km-KH" sz="1200" kern="1200" dirty="0">
                <a:solidFill>
                  <a:schemeClr val="tx1"/>
                </a:solidFill>
                <a:effectLst/>
                <a:latin typeface="+mn-lt"/>
                <a:ea typeface="+mn-ea"/>
                <a:cs typeface="+mn-cs"/>
              </a:rPr>
              <a:t> និង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ដែលកំណត់ </a:t>
            </a:r>
            <a:r>
              <a:rPr lang="en-US" sz="1200" kern="1200" dirty="0">
                <a:solidFill>
                  <a:schemeClr val="tx1"/>
                </a:solidFill>
                <a:effectLst/>
                <a:latin typeface="+mn-lt"/>
                <a:ea typeface="+mn-ea"/>
                <a:cs typeface="+mn-cs"/>
              </a:rPr>
              <a:t>FK</a:t>
            </a:r>
          </a:p>
          <a:p>
            <a:pPr lvl="0"/>
            <a:r>
              <a:rPr lang="en-US" sz="1200" kern="1200" dirty="0" err="1">
                <a:solidFill>
                  <a:schemeClr val="tx1"/>
                </a:solidFill>
                <a:effectLst/>
                <a:latin typeface="+mn-lt"/>
                <a:ea typeface="+mn-ea"/>
                <a:cs typeface="+mn-cs"/>
              </a:rPr>
              <a:t>parent_table</a:t>
            </a:r>
            <a:r>
              <a:rPr lang="en-US" sz="1200" kern="1200" dirty="0">
                <a:solidFill>
                  <a:schemeClr val="tx1"/>
                </a:solidFill>
                <a:effectLst/>
                <a:latin typeface="+mn-lt"/>
                <a:ea typeface="+mn-ea"/>
                <a:cs typeface="+mn-cs"/>
              </a:rPr>
              <a:t>(columns): </a:t>
            </a:r>
            <a:r>
              <a:rPr lang="km-KH" sz="1200" kern="1200" dirty="0">
                <a:solidFill>
                  <a:schemeClr val="tx1"/>
                </a:solidFill>
                <a:effectLst/>
                <a:latin typeface="+mn-lt"/>
                <a:ea typeface="+mn-ea"/>
                <a:cs typeface="+mn-cs"/>
              </a:rPr>
              <a:t>កំណត់​ឈ្មោះ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និង </a:t>
            </a:r>
            <a:r>
              <a:rPr lang="en-US" sz="1200" kern="1200" dirty="0" err="1">
                <a:solidFill>
                  <a:schemeClr val="tx1"/>
                </a:solidFill>
                <a:effectLst/>
                <a:latin typeface="+mn-lt"/>
                <a:ea typeface="+mn-ea"/>
                <a:cs typeface="+mn-cs"/>
              </a:rPr>
              <a:t>Coumns</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ដែលភ្ជាប់ជាមួយ</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ON DELETE CASCADE: </a:t>
            </a:r>
            <a:r>
              <a:rPr lang="km-KH" sz="1200" kern="1200" dirty="0">
                <a:solidFill>
                  <a:schemeClr val="tx1"/>
                </a:solidFill>
                <a:effectLst/>
                <a:latin typeface="+mn-lt"/>
                <a:ea typeface="+mn-ea"/>
                <a:cs typeface="+mn-cs"/>
              </a:rPr>
              <a:t>ពេលលុប​ </a:t>
            </a:r>
            <a:r>
              <a:rPr lang="en-US" sz="1200" kern="1200" dirty="0">
                <a:solidFill>
                  <a:schemeClr val="tx1"/>
                </a:solidFill>
                <a:effectLst/>
                <a:latin typeface="+mn-lt"/>
                <a:ea typeface="+mn-ea"/>
                <a:cs typeface="+mn-cs"/>
              </a:rPr>
              <a:t>Record </a:t>
            </a:r>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ប្រភេទ </a:t>
            </a:r>
            <a:r>
              <a:rPr lang="en-US" sz="1200" kern="1200" dirty="0">
                <a:solidFill>
                  <a:schemeClr val="tx1"/>
                </a:solidFill>
                <a:effectLst/>
                <a:latin typeface="+mn-lt"/>
                <a:ea typeface="+mn-ea"/>
                <a:cs typeface="+mn-cs"/>
              </a:rPr>
              <a:t>Primary key </a:t>
            </a:r>
            <a:r>
              <a:rPr lang="km-KH" sz="1200" kern="1200" dirty="0">
                <a:solidFill>
                  <a:schemeClr val="tx1"/>
                </a:solidFill>
                <a:effectLst/>
                <a:latin typeface="+mn-lt"/>
                <a:ea typeface="+mn-ea"/>
                <a:cs typeface="+mn-cs"/>
              </a:rPr>
              <a:t>នោះគ្រប់ </a:t>
            </a:r>
            <a:r>
              <a:rPr lang="en-US" sz="1200" kern="1200" dirty="0">
                <a:solidFill>
                  <a:schemeClr val="tx1"/>
                </a:solidFill>
                <a:effectLst/>
                <a:latin typeface="+mn-lt"/>
                <a:ea typeface="+mn-ea"/>
                <a:cs typeface="+mn-cs"/>
              </a:rPr>
              <a:t>Record </a:t>
            </a:r>
            <a:r>
              <a:rPr lang="km-KH" sz="1200" kern="1200" dirty="0">
                <a:solidFill>
                  <a:schemeClr val="tx1"/>
                </a:solidFill>
                <a:effectLst/>
                <a:latin typeface="+mn-lt"/>
                <a:ea typeface="+mn-ea"/>
                <a:cs typeface="+mn-cs"/>
              </a:rPr>
              <a:t>ដែលប្រើប្រាស់​ទិន្នន័យ​</a:t>
            </a:r>
            <a:r>
              <a:rPr lang="en-US" sz="1200" kern="1200" dirty="0">
                <a:solidFill>
                  <a:schemeClr val="tx1"/>
                </a:solidFill>
                <a:effectLst/>
                <a:latin typeface="+mn-lt"/>
                <a:ea typeface="+mn-ea"/>
                <a:cs typeface="+mn-cs"/>
              </a:rPr>
              <a:t> Primary key </a:t>
            </a:r>
            <a:r>
              <a:rPr lang="km-KH" sz="1200" kern="1200" dirty="0">
                <a:solidFill>
                  <a:schemeClr val="tx1"/>
                </a:solidFill>
                <a:effectLst/>
                <a:latin typeface="+mn-lt"/>
                <a:ea typeface="+mn-ea"/>
                <a:cs typeface="+mn-cs"/>
              </a:rPr>
              <a:t>ទាំងអស់​នៅក្នុង </a:t>
            </a:r>
            <a:r>
              <a:rPr lang="en-US" sz="1200" kern="1200" dirty="0">
                <a:solidFill>
                  <a:schemeClr val="tx1"/>
                </a:solidFill>
                <a:effectLst/>
                <a:latin typeface="+mn-lt"/>
                <a:ea typeface="+mn-ea"/>
                <a:cs typeface="+mn-cs"/>
              </a:rPr>
              <a:t>Foreign key </a:t>
            </a:r>
            <a:r>
              <a:rPr lang="km-KH" sz="1200" kern="1200" dirty="0">
                <a:solidFill>
                  <a:schemeClr val="tx1"/>
                </a:solidFill>
                <a:effectLst/>
                <a:latin typeface="+mn-lt"/>
                <a:ea typeface="+mn-ea"/>
                <a:cs typeface="+mn-cs"/>
              </a:rPr>
              <a:t>ក៏​លុប​ដែរ។ </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ON UPDATE CASCADE: </a:t>
            </a:r>
            <a:r>
              <a:rPr lang="km-KH" sz="1200" kern="1200" dirty="0">
                <a:solidFill>
                  <a:schemeClr val="tx1"/>
                </a:solidFill>
                <a:effectLst/>
                <a:latin typeface="+mn-lt"/>
                <a:ea typeface="+mn-ea"/>
                <a:cs typeface="+mn-cs"/>
              </a:rPr>
              <a:t>ពេលកែប្រែទិន្នន័យនៅក្នុង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ប្រភេទ </a:t>
            </a:r>
            <a:r>
              <a:rPr lang="en-US" sz="1200" kern="1200" dirty="0">
                <a:solidFill>
                  <a:schemeClr val="tx1"/>
                </a:solidFill>
                <a:effectLst/>
                <a:latin typeface="+mn-lt"/>
                <a:ea typeface="+mn-ea"/>
                <a:cs typeface="+mn-cs"/>
              </a:rPr>
              <a:t>Primary key </a:t>
            </a:r>
            <a:r>
              <a:rPr lang="km-KH" sz="1200" kern="1200" dirty="0">
                <a:solidFill>
                  <a:schemeClr val="tx1"/>
                </a:solidFill>
                <a:effectLst/>
                <a:latin typeface="+mn-lt"/>
                <a:ea typeface="+mn-ea"/>
                <a:cs typeface="+mn-cs"/>
              </a:rPr>
              <a:t>នោះគ្រប់ ទិន្នន័យ​ទាំងអស់ដែលប្រើប្រាស់​ទិន្នន័យ​</a:t>
            </a:r>
            <a:r>
              <a:rPr lang="en-US" sz="1200" kern="1200" dirty="0">
                <a:solidFill>
                  <a:schemeClr val="tx1"/>
                </a:solidFill>
                <a:effectLst/>
                <a:latin typeface="+mn-lt"/>
                <a:ea typeface="+mn-ea"/>
                <a:cs typeface="+mn-cs"/>
              </a:rPr>
              <a:t> Primary key </a:t>
            </a:r>
            <a:r>
              <a:rPr lang="km-KH" sz="1200" kern="1200" dirty="0">
                <a:solidFill>
                  <a:schemeClr val="tx1"/>
                </a:solidFill>
                <a:effectLst/>
                <a:latin typeface="+mn-lt"/>
                <a:ea typeface="+mn-ea"/>
                <a:cs typeface="+mn-cs"/>
              </a:rPr>
              <a:t>ទាំងនោះ​នៅក្នុង </a:t>
            </a:r>
            <a:r>
              <a:rPr lang="en-US" sz="1200" kern="1200" dirty="0">
                <a:solidFill>
                  <a:schemeClr val="tx1"/>
                </a:solidFill>
                <a:effectLst/>
                <a:latin typeface="+mn-lt"/>
                <a:ea typeface="+mn-ea"/>
                <a:cs typeface="+mn-cs"/>
              </a:rPr>
              <a:t>Foreign key </a:t>
            </a:r>
            <a:r>
              <a:rPr lang="km-KH" sz="1200" kern="1200" dirty="0">
                <a:solidFill>
                  <a:schemeClr val="tx1"/>
                </a:solidFill>
                <a:effectLst/>
                <a:latin typeface="+mn-lt"/>
                <a:ea typeface="+mn-ea"/>
                <a:cs typeface="+mn-cs"/>
              </a:rPr>
              <a:t>ក៏​កែ​ដែរ។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33</a:t>
            </a:fld>
            <a:endParaRPr lang="en-US"/>
          </a:p>
        </p:txBody>
      </p:sp>
    </p:spTree>
    <p:extLst>
      <p:ext uri="{BB962C8B-B14F-4D97-AF65-F5344CB8AC3E}">
        <p14:creationId xmlns:p14="http://schemas.microsoft.com/office/powerpoint/2010/main" val="3946004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37</a:t>
            </a:fld>
            <a:endParaRPr lang="en-US"/>
          </a:p>
        </p:txBody>
      </p:sp>
    </p:spTree>
    <p:extLst>
      <p:ext uri="{BB962C8B-B14F-4D97-AF65-F5344CB8AC3E}">
        <p14:creationId xmlns:p14="http://schemas.microsoft.com/office/powerpoint/2010/main" val="231184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39</a:t>
            </a:fld>
            <a:endParaRPr lang="en-US"/>
          </a:p>
        </p:txBody>
      </p:sp>
    </p:spTree>
    <p:extLst>
      <p:ext uri="{BB962C8B-B14F-4D97-AF65-F5344CB8AC3E}">
        <p14:creationId xmlns:p14="http://schemas.microsoft.com/office/powerpoint/2010/main" val="129927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ដើម្បីយល់ពីពាក្យ​ថា </a:t>
            </a:r>
            <a:r>
              <a:rPr lang="en-US" sz="1200" kern="1200" dirty="0">
                <a:solidFill>
                  <a:schemeClr val="tx1"/>
                </a:solidFill>
                <a:effectLst/>
                <a:latin typeface="+mn-lt"/>
                <a:ea typeface="+mn-ea"/>
                <a:cs typeface="+mn-cs"/>
              </a:rPr>
              <a:t>Transaction </a:t>
            </a:r>
            <a:r>
              <a:rPr lang="km-KH" sz="1200" kern="1200" dirty="0">
                <a:solidFill>
                  <a:schemeClr val="tx1"/>
                </a:solidFill>
                <a:effectLst/>
                <a:latin typeface="+mn-lt"/>
                <a:ea typeface="+mn-ea"/>
                <a:cs typeface="+mn-cs"/>
              </a:rPr>
              <a:t>អ្នក​ត្រូវ​យល់ពីដំណើការ​នៃ​កត់​ត្រា​ទិន្នន័យ​របស់ </a:t>
            </a:r>
            <a:r>
              <a:rPr lang="en-US" sz="1200" kern="1200" dirty="0">
                <a:solidFill>
                  <a:schemeClr val="tx1"/>
                </a:solidFill>
                <a:effectLst/>
                <a:latin typeface="+mn-lt"/>
                <a:ea typeface="+mn-ea"/>
                <a:cs typeface="+mn-cs"/>
              </a:rPr>
              <a:t>Sale Order </a:t>
            </a:r>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Sample Database </a:t>
            </a:r>
            <a:r>
              <a:rPr lang="km-KH" sz="1200" kern="1200" dirty="0">
                <a:solidFill>
                  <a:schemeClr val="tx1"/>
                </a:solidFill>
                <a:effectLst/>
                <a:latin typeface="+mn-lt"/>
                <a:ea typeface="+mn-ea"/>
                <a:cs typeface="+mn-cs"/>
              </a:rPr>
              <a:t>ដែលអ្នក​បាន​អនុវត្តិ​ តាមជំហានដូចខាងក្រោម</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ចាប់​យកលេខ​ </a:t>
            </a:r>
            <a:r>
              <a:rPr lang="en-US" sz="1200" kern="1200" dirty="0">
                <a:solidFill>
                  <a:schemeClr val="tx1"/>
                </a:solidFill>
                <a:effectLst/>
                <a:latin typeface="+mn-lt"/>
                <a:ea typeface="+mn-ea"/>
                <a:cs typeface="+mn-cs"/>
              </a:rPr>
              <a:t>Order </a:t>
            </a:r>
            <a:r>
              <a:rPr lang="km-KH" sz="1200" kern="1200" dirty="0">
                <a:solidFill>
                  <a:schemeClr val="tx1"/>
                </a:solidFill>
                <a:effectLst/>
                <a:latin typeface="+mn-lt"/>
                <a:ea typeface="+mn-ea"/>
                <a:cs typeface="+mn-cs"/>
              </a:rPr>
              <a:t>ចុង​ក្រោម​បំផុត​ពី </a:t>
            </a:r>
            <a:r>
              <a:rPr lang="en-US" sz="1200" kern="1200" dirty="0">
                <a:solidFill>
                  <a:schemeClr val="tx1"/>
                </a:solidFill>
                <a:effectLst/>
                <a:latin typeface="+mn-lt"/>
                <a:ea typeface="+mn-ea"/>
                <a:cs typeface="+mn-cs"/>
              </a:rPr>
              <a:t>orders table </a:t>
            </a:r>
            <a:r>
              <a:rPr lang="km-KH" sz="1200" kern="1200" dirty="0">
                <a:solidFill>
                  <a:schemeClr val="tx1"/>
                </a:solidFill>
                <a:effectLst/>
                <a:latin typeface="+mn-lt"/>
                <a:ea typeface="+mn-ea"/>
                <a:cs typeface="+mn-cs"/>
              </a:rPr>
              <a:t>ហើយបង្កើតតម្លៃបន្ទាប់នៃ​តម្លៃនោះសម្រាប់​ការ​បញ្ចូល​ទិន្នន័យ​ថ្មី</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បញ្ចូលទិន្នន័យ​ថ្មី​ចូលទៅក្នុង </a:t>
            </a:r>
            <a:r>
              <a:rPr lang="en-US" sz="1200" kern="1200" dirty="0">
                <a:solidFill>
                  <a:schemeClr val="tx1"/>
                </a:solidFill>
                <a:effectLst/>
                <a:latin typeface="+mn-lt"/>
                <a:ea typeface="+mn-ea"/>
                <a:cs typeface="+mn-cs"/>
              </a:rPr>
              <a:t>orders table</a:t>
            </a:r>
          </a:p>
          <a:p>
            <a:pPr lvl="0"/>
            <a:r>
              <a:rPr lang="km-KH" sz="1200" kern="1200" dirty="0">
                <a:solidFill>
                  <a:schemeClr val="tx1"/>
                </a:solidFill>
                <a:effectLst/>
                <a:latin typeface="+mn-lt"/>
                <a:ea typeface="+mn-ea"/>
                <a:cs typeface="+mn-cs"/>
              </a:rPr>
              <a:t>បញ្ចូលទិន្នន័យ​ថ្មី​សម្រាប់ </a:t>
            </a:r>
            <a:r>
              <a:rPr lang="en-US" sz="1200" kern="1200" dirty="0">
                <a:solidFill>
                  <a:schemeClr val="tx1"/>
                </a:solidFill>
                <a:effectLst/>
                <a:latin typeface="+mn-lt"/>
                <a:ea typeface="+mn-ea"/>
                <a:cs typeface="+mn-cs"/>
              </a:rPr>
              <a:t>order table </a:t>
            </a:r>
            <a:r>
              <a:rPr lang="km-KH" sz="1200" kern="1200" dirty="0">
                <a:solidFill>
                  <a:schemeClr val="tx1"/>
                </a:solidFill>
                <a:effectLst/>
                <a:latin typeface="+mn-lt"/>
                <a:ea typeface="+mn-ea"/>
                <a:cs typeface="+mn-cs"/>
              </a:rPr>
              <a:t>ខាងលើ​ ចូលទៅក្នុង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table</a:t>
            </a:r>
          </a:p>
          <a:p>
            <a:pPr lvl="0"/>
            <a:r>
              <a:rPr lang="km-KH" sz="1200" kern="1200" dirty="0">
                <a:solidFill>
                  <a:schemeClr val="tx1"/>
                </a:solidFill>
                <a:effectLst/>
                <a:latin typeface="+mn-lt"/>
                <a:ea typeface="+mn-ea"/>
                <a:cs typeface="+mn-cs"/>
              </a:rPr>
              <a:t>ចាប់​យក​ទិន្នន័យនៃ​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ទាំងពីរ </a:t>
            </a:r>
            <a:r>
              <a:rPr lang="en-US" sz="1200" kern="1200" dirty="0">
                <a:solidFill>
                  <a:schemeClr val="tx1"/>
                </a:solidFill>
                <a:effectLst/>
                <a:latin typeface="+mn-lt"/>
                <a:ea typeface="+mn-ea"/>
                <a:cs typeface="+mn-cs"/>
              </a:rPr>
              <a:t>orders </a:t>
            </a:r>
            <a:r>
              <a:rPr lang="km-KH" sz="1200" kern="1200" dirty="0">
                <a:solidFill>
                  <a:schemeClr val="tx1"/>
                </a:solidFill>
                <a:effectLst/>
                <a:latin typeface="+mn-lt"/>
                <a:ea typeface="+mn-ea"/>
                <a:cs typeface="+mn-cs"/>
              </a:rPr>
              <a:t>និង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ដើម្បីបញ្ជាក់​នៃការ​កែប្រែទិន្នន័យ</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យើង​ស្រមៃ​មើល​ថា​ ប្រសិន​ជា​ការ​បញ្ចូលទិន្នន័យ​ចូលទៅក្នុង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វា​បរាជ័យ​ ធ្វើឱ្យ​ទិន្នន័យ​នៃការ​</a:t>
            </a:r>
            <a:r>
              <a:rPr lang="en-US" sz="1200" kern="1200" dirty="0">
                <a:solidFill>
                  <a:schemeClr val="tx1"/>
                </a:solidFill>
                <a:effectLst/>
                <a:latin typeface="+mn-lt"/>
                <a:ea typeface="+mn-ea"/>
                <a:cs typeface="+mn-cs"/>
              </a:rPr>
              <a:t> orders table </a:t>
            </a:r>
            <a:r>
              <a:rPr lang="km-KH" sz="1200" kern="1200" dirty="0">
                <a:solidFill>
                  <a:schemeClr val="tx1"/>
                </a:solidFill>
                <a:effectLst/>
                <a:latin typeface="+mn-lt"/>
                <a:ea typeface="+mn-ea"/>
                <a:cs typeface="+mn-cs"/>
              </a:rPr>
              <a:t>ខាងលើគ្មាន​ការ </a:t>
            </a:r>
            <a:r>
              <a:rPr lang="en-US" sz="1200" kern="1200" dirty="0">
                <a:solidFill>
                  <a:schemeClr val="tx1"/>
                </a:solidFill>
                <a:effectLst/>
                <a:latin typeface="+mn-lt"/>
                <a:ea typeface="+mn-ea"/>
                <a:cs typeface="+mn-cs"/>
              </a:rPr>
              <a:t>order detail</a:t>
            </a:r>
            <a:r>
              <a:rPr lang="km-KH" sz="1200" kern="1200" dirty="0">
                <a:solidFill>
                  <a:schemeClr val="tx1"/>
                </a:solidFill>
                <a:effectLst/>
                <a:latin typeface="+mn-lt"/>
                <a:ea typeface="+mn-ea"/>
                <a:cs typeface="+mn-cs"/>
              </a:rPr>
              <a:t>។ នោះធ្វើឱ្យទិន្នន័យ​របស់​អ្នក​គ្មា​ន​ប្រយោជន៍។ </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ដើម្បីដោះ​ស្រាយ​បញ្ហា​ខាងលើ​នេះ​អ្នក​ត្រូ​វប្រើ </a:t>
            </a:r>
            <a:r>
              <a:rPr lang="en-US" sz="1200" kern="1200" dirty="0">
                <a:solidFill>
                  <a:schemeClr val="tx1"/>
                </a:solidFill>
                <a:effectLst/>
                <a:latin typeface="+mn-lt"/>
                <a:ea typeface="+mn-ea"/>
                <a:cs typeface="+mn-cs"/>
              </a:rPr>
              <a:t>Transaction </a:t>
            </a:r>
            <a:r>
              <a:rPr lang="km-KH" sz="1200" kern="1200" dirty="0">
                <a:solidFill>
                  <a:schemeClr val="tx1"/>
                </a:solidFill>
                <a:effectLst/>
                <a:latin typeface="+mn-lt"/>
                <a:ea typeface="+mn-ea"/>
                <a:cs typeface="+mn-cs"/>
              </a:rPr>
              <a:t>ដើម្បីគ្រប់គ្រង​ដំណើការ​ទាំងអស់​ខា​ង​លើ​នោះ។ ប្រើសិន​ជា​មាន​ជំហានណា​មួយបរាជ័យ​យើង​នឹង​ឱ្យ​វា​លុបចោលទិន្នន័យ​នៃ​ដំណើការ​នោះ​ទាំងអស់​វិញ។</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40</a:t>
            </a:fld>
            <a:endParaRPr lang="en-US"/>
          </a:p>
        </p:txBody>
      </p:sp>
    </p:spTree>
    <p:extLst>
      <p:ext uri="{BB962C8B-B14F-4D97-AF65-F5344CB8AC3E}">
        <p14:creationId xmlns:p14="http://schemas.microsoft.com/office/powerpoint/2010/main" val="696332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តាមឩទាហរណ៍ខាង​លើ​យើង​បាន​អនុវត្តិ​តាម​ជំហាន​ដូចខាង​ក្រោម</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ចាប់ផ្តើម </a:t>
            </a:r>
            <a:r>
              <a:rPr lang="en-US" sz="1200" kern="1200" dirty="0">
                <a:solidFill>
                  <a:schemeClr val="tx1"/>
                </a:solidFill>
                <a:effectLst/>
                <a:latin typeface="+mn-lt"/>
                <a:ea typeface="+mn-ea"/>
                <a:cs typeface="+mn-cs"/>
              </a:rPr>
              <a:t>Transaction</a:t>
            </a:r>
          </a:p>
          <a:p>
            <a:pPr lvl="0"/>
            <a:r>
              <a:rPr lang="km-KH" sz="1200" kern="1200" dirty="0">
                <a:solidFill>
                  <a:schemeClr val="tx1"/>
                </a:solidFill>
                <a:effectLst/>
                <a:latin typeface="+mn-lt"/>
                <a:ea typeface="+mn-ea"/>
                <a:cs typeface="+mn-cs"/>
              </a:rPr>
              <a:t>ចាប់យក​ </a:t>
            </a:r>
            <a:r>
              <a:rPr lang="en-US" sz="1200" kern="1200" dirty="0">
                <a:solidFill>
                  <a:schemeClr val="tx1"/>
                </a:solidFill>
                <a:effectLst/>
                <a:latin typeface="+mn-lt"/>
                <a:ea typeface="+mn-ea"/>
                <a:cs typeface="+mn-cs"/>
              </a:rPr>
              <a:t>Order number </a:t>
            </a:r>
            <a:r>
              <a:rPr lang="km-KH" sz="1200" kern="1200" dirty="0">
                <a:solidFill>
                  <a:schemeClr val="tx1"/>
                </a:solidFill>
                <a:effectLst/>
                <a:latin typeface="+mn-lt"/>
                <a:ea typeface="+mn-ea"/>
                <a:cs typeface="+mn-cs"/>
              </a:rPr>
              <a:t>ចុង​ក្រោម​ពី </a:t>
            </a:r>
            <a:r>
              <a:rPr lang="en-US" sz="1200" kern="1200" dirty="0">
                <a:solidFill>
                  <a:schemeClr val="tx1"/>
                </a:solidFill>
                <a:effectLst/>
                <a:latin typeface="+mn-lt"/>
                <a:ea typeface="+mn-ea"/>
                <a:cs typeface="+mn-cs"/>
              </a:rPr>
              <a:t>Orders Table</a:t>
            </a:r>
          </a:p>
          <a:p>
            <a:pPr lvl="0"/>
            <a:r>
              <a:rPr lang="km-KH" sz="1200" kern="1200" dirty="0">
                <a:solidFill>
                  <a:schemeClr val="tx1"/>
                </a:solidFill>
                <a:effectLst/>
                <a:latin typeface="+mn-lt"/>
                <a:ea typeface="+mn-ea"/>
                <a:cs typeface="+mn-cs"/>
              </a:rPr>
              <a:t>បញ្ចូលទិន្នន័យ​ថ្មីចូលទៅក្នុង </a:t>
            </a:r>
            <a:r>
              <a:rPr lang="en-US" sz="1200" kern="1200" dirty="0">
                <a:solidFill>
                  <a:schemeClr val="tx1"/>
                </a:solidFill>
                <a:effectLst/>
                <a:latin typeface="+mn-lt"/>
                <a:ea typeface="+mn-ea"/>
                <a:cs typeface="+mn-cs"/>
              </a:rPr>
              <a:t>orders table</a:t>
            </a:r>
          </a:p>
          <a:p>
            <a:pPr lvl="0"/>
            <a:r>
              <a:rPr lang="km-KH" sz="1200" kern="1200" dirty="0">
                <a:solidFill>
                  <a:schemeClr val="tx1"/>
                </a:solidFill>
                <a:effectLst/>
                <a:latin typeface="+mn-lt"/>
                <a:ea typeface="+mn-ea"/>
                <a:cs typeface="+mn-cs"/>
              </a:rPr>
              <a:t>បញ្ចូលទិន្នន័យ​ថ្មីចូលទៅក្នុង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table</a:t>
            </a:r>
          </a:p>
          <a:p>
            <a:pPr lvl="0"/>
            <a:r>
              <a:rPr lang="km-KH" sz="1200" kern="1200" dirty="0">
                <a:solidFill>
                  <a:schemeClr val="tx1"/>
                </a:solidFill>
                <a:effectLst/>
                <a:latin typeface="+mn-lt"/>
                <a:ea typeface="+mn-ea"/>
                <a:cs typeface="+mn-cs"/>
              </a:rPr>
              <a:t>រួច </a:t>
            </a:r>
            <a:r>
              <a:rPr lang="en-US" sz="1200" kern="1200" dirty="0">
                <a:solidFill>
                  <a:schemeClr val="tx1"/>
                </a:solidFill>
                <a:effectLst/>
                <a:latin typeface="+mn-lt"/>
                <a:ea typeface="+mn-ea"/>
                <a:cs typeface="+mn-cs"/>
              </a:rPr>
              <a:t>Save </a:t>
            </a:r>
            <a:r>
              <a:rPr lang="km-KH" sz="1200" kern="1200" dirty="0">
                <a:solidFill>
                  <a:schemeClr val="tx1"/>
                </a:solidFill>
                <a:effectLst/>
                <a:latin typeface="+mn-lt"/>
                <a:ea typeface="+mn-ea"/>
                <a:cs typeface="+mn-cs"/>
              </a:rPr>
              <a:t>ទិន្នន័យ​ចូលទៅក្នុង​ </a:t>
            </a:r>
            <a:r>
              <a:rPr lang="en-US" sz="1200" kern="1200" dirty="0">
                <a:solidFill>
                  <a:schemeClr val="tx1"/>
                </a:solidFill>
                <a:effectLst/>
                <a:latin typeface="+mn-lt"/>
                <a:ea typeface="+mn-ea"/>
                <a:cs typeface="+mn-cs"/>
              </a:rPr>
              <a:t>Database</a:t>
            </a:r>
          </a:p>
          <a:p>
            <a:pPr lvl="0"/>
            <a:r>
              <a:rPr lang="km-KH" sz="1200" kern="1200" dirty="0">
                <a:solidFill>
                  <a:schemeClr val="tx1"/>
                </a:solidFill>
                <a:effectLst/>
                <a:latin typeface="+mn-lt"/>
                <a:ea typeface="+mn-ea"/>
                <a:cs typeface="+mn-cs"/>
              </a:rPr>
              <a:t>ចុងក្រោយ​គឺយើង​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បញ្ជាក់​ទិន្នន័យ​ដោយប្រើប្រាស់​ប្រមាណវិធី </a:t>
            </a:r>
            <a:r>
              <a:rPr lang="en-US" sz="1200" kern="1200" dirty="0">
                <a:solidFill>
                  <a:schemeClr val="tx1"/>
                </a:solidFill>
                <a:effectLst/>
                <a:latin typeface="+mn-lt"/>
                <a:ea typeface="+mn-ea"/>
                <a:cs typeface="+mn-cs"/>
              </a:rPr>
              <a:t>JOIN</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42</a:t>
            </a:fld>
            <a:endParaRPr lang="en-US"/>
          </a:p>
        </p:txBody>
      </p:sp>
    </p:spTree>
    <p:extLst>
      <p:ext uri="{BB962C8B-B14F-4D97-AF65-F5344CB8AC3E}">
        <p14:creationId xmlns:p14="http://schemas.microsoft.com/office/powerpoint/2010/main" val="3414924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Lock </a:t>
            </a:r>
            <a:r>
              <a:rPr lang="km-KH" sz="1200" kern="1200" dirty="0">
                <a:solidFill>
                  <a:schemeClr val="tx1"/>
                </a:solidFill>
                <a:effectLst/>
                <a:latin typeface="+mn-lt"/>
                <a:ea typeface="+mn-ea"/>
                <a:cs typeface="+mn-cs"/>
              </a:rPr>
              <a:t>ប្រើសម្រាប់កំណត់​លើ​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មិនឱ្យ​ </a:t>
            </a:r>
            <a:r>
              <a:rPr lang="en-US" sz="1200" kern="1200" dirty="0">
                <a:solidFill>
                  <a:schemeClr val="tx1"/>
                </a:solidFill>
                <a:effectLst/>
                <a:latin typeface="+mn-lt"/>
                <a:ea typeface="+mn-ea"/>
                <a:cs typeface="+mn-cs"/>
              </a:rPr>
              <a:t>Session </a:t>
            </a:r>
            <a:r>
              <a:rPr lang="km-KH" sz="1200" kern="1200" dirty="0">
                <a:solidFill>
                  <a:schemeClr val="tx1"/>
                </a:solidFill>
                <a:effectLst/>
                <a:latin typeface="+mn-lt"/>
                <a:ea typeface="+mn-ea"/>
                <a:cs typeface="+mn-cs"/>
              </a:rPr>
              <a:t>ដ៏ទែប្រើប្រាស់​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បាន​។ </a:t>
            </a:r>
            <a:r>
              <a:rPr lang="en-US" sz="1200" kern="1200" dirty="0">
                <a:solidFill>
                  <a:schemeClr val="tx1"/>
                </a:solidFill>
                <a:effectLst/>
                <a:latin typeface="+mn-lt"/>
                <a:ea typeface="+mn-ea"/>
                <a:cs typeface="+mn-cs"/>
              </a:rPr>
              <a:t>Client </a:t>
            </a:r>
            <a:r>
              <a:rPr lang="km-KH" sz="1200" kern="1200" dirty="0">
                <a:solidFill>
                  <a:schemeClr val="tx1"/>
                </a:solidFill>
                <a:effectLst/>
                <a:latin typeface="+mn-lt"/>
                <a:ea typeface="+mn-ea"/>
                <a:cs typeface="+mn-cs"/>
              </a:rPr>
              <a:t>អាច​ </a:t>
            </a:r>
            <a:r>
              <a:rPr lang="en-US" sz="1200" kern="1200" dirty="0">
                <a:solidFill>
                  <a:schemeClr val="tx1"/>
                </a:solidFill>
                <a:effectLst/>
                <a:latin typeface="+mn-lt"/>
                <a:ea typeface="+mn-ea"/>
                <a:cs typeface="+mn-cs"/>
              </a:rPr>
              <a:t>Lock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Release (unlock) Table </a:t>
            </a:r>
            <a:r>
              <a:rPr lang="km-KH" sz="1200" kern="1200" dirty="0">
                <a:solidFill>
                  <a:schemeClr val="tx1"/>
                </a:solidFill>
                <a:effectLst/>
                <a:latin typeface="+mn-lt"/>
                <a:ea typeface="+mn-ea"/>
                <a:cs typeface="+mn-cs"/>
              </a:rPr>
              <a:t>ដោយខ្លួនឯងបាន។ ដើម្បីអនុវត្តិន៍​យើង​នឹង​បង្កើត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មួយដូចខាងក្រោម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DATABASE </a:t>
            </a:r>
            <a:r>
              <a:rPr lang="en-US" sz="1200" kern="1200" dirty="0" err="1">
                <a:solidFill>
                  <a:schemeClr val="tx1"/>
                </a:solidFill>
                <a:effectLst/>
                <a:latin typeface="+mn-lt"/>
                <a:ea typeface="+mn-ea"/>
                <a:cs typeface="+mn-cs"/>
              </a:rPr>
              <a:t>sampledb</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CREATE TABLE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id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(11) NOT NULL AUTO_INCREMENT,</a:t>
            </a:r>
          </a:p>
          <a:p>
            <a:r>
              <a:rPr lang="en-US" sz="1200" kern="1200" dirty="0">
                <a:solidFill>
                  <a:schemeClr val="tx1"/>
                </a:solidFill>
                <a:effectLst/>
                <a:latin typeface="+mn-lt"/>
                <a:ea typeface="+mn-ea"/>
                <a:cs typeface="+mn-cs"/>
              </a:rPr>
              <a:t>  col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(11) NOT NULL,</a:t>
            </a:r>
          </a:p>
          <a:p>
            <a:r>
              <a:rPr lang="en-US" sz="1200" kern="1200" dirty="0">
                <a:solidFill>
                  <a:schemeClr val="tx1"/>
                </a:solidFill>
                <a:effectLst/>
                <a:latin typeface="+mn-lt"/>
                <a:ea typeface="+mn-ea"/>
                <a:cs typeface="+mn-cs"/>
              </a:rPr>
              <a:t>  PRIMARY KEY (id)</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ខាងក្រោមជា </a:t>
            </a:r>
            <a:r>
              <a:rPr lang="en-US" sz="1200" kern="1200" dirty="0">
                <a:solidFill>
                  <a:schemeClr val="tx1"/>
                </a:solidFill>
                <a:effectLst/>
                <a:latin typeface="+mn-lt"/>
                <a:ea typeface="+mn-ea"/>
                <a:cs typeface="+mn-cs"/>
              </a:rPr>
              <a:t>Syntax </a:t>
            </a:r>
            <a:r>
              <a:rPr lang="km-KH" sz="1200" kern="1200" dirty="0">
                <a:solidFill>
                  <a:schemeClr val="tx1"/>
                </a:solidFill>
                <a:effectLst/>
                <a:latin typeface="+mn-lt"/>
                <a:ea typeface="+mn-ea"/>
                <a:cs typeface="+mn-cs"/>
              </a:rPr>
              <a:t>នៃការ </a:t>
            </a:r>
            <a:r>
              <a:rPr lang="en-US" sz="1200" kern="1200" dirty="0">
                <a:solidFill>
                  <a:schemeClr val="tx1"/>
                </a:solidFill>
                <a:effectLst/>
                <a:latin typeface="+mn-lt"/>
                <a:ea typeface="+mn-ea"/>
                <a:cs typeface="+mn-cs"/>
              </a:rPr>
              <a:t>Lock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Unlock Table</a:t>
            </a:r>
          </a:p>
          <a:p>
            <a:r>
              <a:rPr lang="en-US" sz="1200" kern="1200" dirty="0">
                <a:solidFill>
                  <a:schemeClr val="tx1"/>
                </a:solidFill>
                <a:effectLst/>
                <a:latin typeface="+mn-lt"/>
                <a:ea typeface="+mn-ea"/>
                <a:cs typeface="+mn-cs"/>
              </a:rPr>
              <a:t>LOCK TABLES </a:t>
            </a:r>
            <a:r>
              <a:rPr lang="en-US" sz="1200" kern="1200" dirty="0" err="1">
                <a:solidFill>
                  <a:schemeClr val="tx1"/>
                </a:solidFill>
                <a:effectLst/>
                <a:latin typeface="+mn-lt"/>
                <a:ea typeface="+mn-ea"/>
                <a:cs typeface="+mn-cs"/>
              </a:rPr>
              <a:t>table_name</a:t>
            </a:r>
            <a:r>
              <a:rPr lang="en-US" sz="1200" kern="1200" dirty="0">
                <a:solidFill>
                  <a:schemeClr val="tx1"/>
                </a:solidFill>
                <a:effectLst/>
                <a:latin typeface="+mn-lt"/>
                <a:ea typeface="+mn-ea"/>
                <a:cs typeface="+mn-cs"/>
              </a:rPr>
              <a:t> [READ | WRITE]</a:t>
            </a:r>
          </a:p>
          <a:p>
            <a:pPr lvl="0"/>
            <a:r>
              <a:rPr lang="en-US" sz="1200" kern="1200" dirty="0">
                <a:solidFill>
                  <a:schemeClr val="tx1"/>
                </a:solidFill>
                <a:effectLst/>
                <a:latin typeface="+mn-lt"/>
                <a:ea typeface="+mn-ea"/>
                <a:cs typeface="+mn-cs"/>
              </a:rPr>
              <a:t>READ: </a:t>
            </a:r>
            <a:r>
              <a:rPr lang="km-KH" sz="1200" kern="1200" dirty="0">
                <a:solidFill>
                  <a:schemeClr val="tx1"/>
                </a:solidFill>
                <a:effectLst/>
                <a:latin typeface="+mn-lt"/>
                <a:ea typeface="+mn-ea"/>
                <a:cs typeface="+mn-cs"/>
              </a:rPr>
              <a:t>ការពារ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មិនឱ្យ​អ្នក​ផ្សេងអ្នក​នឹង​អ្នកដ៏ទៃប្រើប្រាស់​បាន។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WRITE: </a:t>
            </a:r>
            <a:r>
              <a:rPr lang="km-KH" sz="1200" kern="1200" dirty="0">
                <a:solidFill>
                  <a:schemeClr val="tx1"/>
                </a:solidFill>
                <a:effectLst/>
                <a:latin typeface="+mn-lt"/>
                <a:ea typeface="+mn-ea"/>
                <a:cs typeface="+mn-cs"/>
              </a:rPr>
              <a:t>ការពារ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មិនឱ្យ​អ្នក​ដ៏ទៃ​ប្រើប្រាស់​បាន។</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ដំបូង​អ្នក </a:t>
            </a:r>
            <a:r>
              <a:rPr lang="en-US" sz="1200" kern="1200" dirty="0">
                <a:solidFill>
                  <a:schemeClr val="tx1"/>
                </a:solidFill>
                <a:effectLst/>
                <a:latin typeface="+mn-lt"/>
                <a:ea typeface="+mn-ea"/>
                <a:cs typeface="+mn-cs"/>
              </a:rPr>
              <a:t>Connection </a:t>
            </a:r>
            <a:r>
              <a:rPr lang="km-KH" sz="1200" kern="1200" dirty="0">
                <a:solidFill>
                  <a:schemeClr val="tx1"/>
                </a:solidFill>
                <a:effectLst/>
                <a:latin typeface="+mn-lt"/>
                <a:ea typeface="+mn-ea"/>
                <a:cs typeface="+mn-cs"/>
              </a:rPr>
              <a:t>ចូលទៅកាន់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រួច​មើល </a:t>
            </a:r>
            <a:r>
              <a:rPr lang="en-US" sz="1200" kern="1200" dirty="0">
                <a:solidFill>
                  <a:schemeClr val="tx1"/>
                </a:solidFill>
                <a:effectLst/>
                <a:latin typeface="+mn-lt"/>
                <a:ea typeface="+mn-ea"/>
                <a:cs typeface="+mn-cs"/>
              </a:rPr>
              <a:t>ID </a:t>
            </a:r>
            <a:r>
              <a:rPr lang="km-KH" sz="1200" kern="1200" dirty="0">
                <a:solidFill>
                  <a:schemeClr val="tx1"/>
                </a:solidFill>
                <a:effectLst/>
                <a:latin typeface="+mn-lt"/>
                <a:ea typeface="+mn-ea"/>
                <a:cs typeface="+mn-cs"/>
              </a:rPr>
              <a:t>នៃ </a:t>
            </a:r>
            <a:r>
              <a:rPr lang="en-US" sz="1200" kern="1200" dirty="0">
                <a:solidFill>
                  <a:schemeClr val="tx1"/>
                </a:solidFill>
                <a:effectLst/>
                <a:latin typeface="+mn-lt"/>
                <a:ea typeface="+mn-ea"/>
                <a:cs typeface="+mn-cs"/>
              </a:rPr>
              <a:t>Connection </a:t>
            </a:r>
            <a:r>
              <a:rPr lang="km-KH" sz="1200" kern="1200" dirty="0">
                <a:solidFill>
                  <a:schemeClr val="tx1"/>
                </a:solidFill>
                <a:effectLst/>
                <a:latin typeface="+mn-lt"/>
                <a:ea typeface="+mn-ea"/>
                <a:cs typeface="+mn-cs"/>
              </a:rPr>
              <a:t>របស់​អ្នក</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CONNECTION_ID();</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បញ្ចូលទិន្នន័យ​មួយ </a:t>
            </a:r>
            <a:r>
              <a:rPr lang="en-US" sz="1200" kern="1200" dirty="0">
                <a:solidFill>
                  <a:schemeClr val="tx1"/>
                </a:solidFill>
                <a:effectLst/>
                <a:latin typeface="+mn-lt"/>
                <a:ea typeface="+mn-ea"/>
                <a:cs typeface="+mn-cs"/>
              </a:rPr>
              <a:t>Record </a:t>
            </a:r>
            <a:r>
              <a:rPr lang="km-KH" sz="1200" kern="1200" dirty="0">
                <a:solidFill>
                  <a:schemeClr val="tx1"/>
                </a:solidFill>
                <a:effectLst/>
                <a:latin typeface="+mn-lt"/>
                <a:ea typeface="+mn-ea"/>
                <a:cs typeface="+mn-cs"/>
              </a:rPr>
              <a:t>ចូលទៅក្នុង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table</a:t>
            </a:r>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(col) VALUES(10);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ទិន្នន័យ​ដើម្បីបញ្ជាក់</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 FROM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បន្ទាប់មកសាកល្បង </a:t>
            </a:r>
            <a:r>
              <a:rPr lang="en-US" sz="1200" kern="1200" dirty="0">
                <a:solidFill>
                  <a:schemeClr val="tx1"/>
                </a:solidFill>
                <a:effectLst/>
                <a:latin typeface="+mn-lt"/>
                <a:ea typeface="+mn-ea"/>
                <a:cs typeface="+mn-cs"/>
              </a:rPr>
              <a:t>Lock Table </a:t>
            </a:r>
            <a:r>
              <a:rPr lang="km-KH" sz="1200" kern="1200" dirty="0">
                <a:solidFill>
                  <a:schemeClr val="tx1"/>
                </a:solidFill>
                <a:effectLst/>
                <a:latin typeface="+mn-lt"/>
                <a:ea typeface="+mn-ea"/>
                <a:cs typeface="+mn-cs"/>
              </a:rPr>
              <a:t>ដោយប្រើ </a:t>
            </a:r>
            <a:r>
              <a:rPr lang="en-US" sz="1200" kern="1200" dirty="0">
                <a:solidFill>
                  <a:schemeClr val="tx1"/>
                </a:solidFill>
                <a:effectLst/>
                <a:latin typeface="+mn-lt"/>
                <a:ea typeface="+mn-ea"/>
                <a:cs typeface="+mn-cs"/>
              </a:rPr>
              <a:t>READ</a:t>
            </a:r>
          </a:p>
          <a:p>
            <a:r>
              <a:rPr lang="en-US" sz="1200" kern="1200" dirty="0">
                <a:solidFill>
                  <a:schemeClr val="tx1"/>
                </a:solidFill>
                <a:effectLst/>
                <a:latin typeface="+mn-lt"/>
                <a:ea typeface="+mn-ea"/>
                <a:cs typeface="+mn-cs"/>
              </a:rPr>
              <a:t>LOCK TABLE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READ;</a:t>
            </a:r>
          </a:p>
          <a:p>
            <a:r>
              <a:rPr lang="km-KH" sz="1200" kern="1200" dirty="0">
                <a:solidFill>
                  <a:schemeClr val="tx1"/>
                </a:solidFill>
                <a:effectLst/>
                <a:latin typeface="+mn-lt"/>
                <a:ea typeface="+mn-ea"/>
                <a:cs typeface="+mn-cs"/>
              </a:rPr>
              <a:t>សាកល្បងបញ្ចូលទិន្នន័យម្តងទៀត</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(col) VALUES(11);</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ពេលនោះអ្នក​នឹង​ឃើញសារ​ដូចខាងក្រោម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Error Code: 1099. Table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was locked with a READ lock and can't be updated.</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ដើម្បីអាចបញ្ចូលទិន្នន័យ​បាន​វិញអ្នក​ត្រូវ​ដោះ </a:t>
            </a:r>
            <a:r>
              <a:rPr lang="en-US" sz="1200" kern="1200" dirty="0">
                <a:solidFill>
                  <a:schemeClr val="tx1"/>
                </a:solidFill>
                <a:effectLst/>
                <a:latin typeface="+mn-lt"/>
                <a:ea typeface="+mn-ea"/>
                <a:cs typeface="+mn-cs"/>
              </a:rPr>
              <a:t>Lock</a:t>
            </a:r>
          </a:p>
          <a:p>
            <a:r>
              <a:rPr lang="en-US" sz="1200" kern="1200" dirty="0">
                <a:solidFill>
                  <a:schemeClr val="tx1"/>
                </a:solidFill>
                <a:effectLst/>
                <a:latin typeface="+mn-lt"/>
                <a:ea typeface="+mn-ea"/>
                <a:cs typeface="+mn-cs"/>
              </a:rPr>
              <a:t>UNLOCK TABLES;</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ធ្វើដូចខាងលើ មើល </a:t>
            </a:r>
            <a:r>
              <a:rPr lang="en-US" sz="1200" kern="1200" dirty="0" err="1">
                <a:solidFill>
                  <a:schemeClr val="tx1"/>
                </a:solidFill>
                <a:effectLst/>
                <a:latin typeface="+mn-lt"/>
                <a:ea typeface="+mn-ea"/>
                <a:cs typeface="+mn-cs"/>
              </a:rPr>
              <a:t>Connection_ID</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និង​បញ្ចូលទិន្នន័យមួយ </a:t>
            </a:r>
            <a:r>
              <a:rPr lang="en-US" sz="1200" kern="1200" dirty="0">
                <a:solidFill>
                  <a:schemeClr val="tx1"/>
                </a:solidFill>
                <a:effectLst/>
                <a:latin typeface="+mn-lt"/>
                <a:ea typeface="+mn-ea"/>
                <a:cs typeface="+mn-cs"/>
              </a:rPr>
              <a:t>Record </a:t>
            </a:r>
          </a:p>
          <a:p>
            <a:r>
              <a:rPr lang="km-KH" sz="1200" kern="1200" dirty="0">
                <a:solidFill>
                  <a:schemeClr val="tx1"/>
                </a:solidFill>
                <a:effectLst/>
                <a:latin typeface="+mn-lt"/>
                <a:ea typeface="+mn-ea"/>
                <a:cs typeface="+mn-cs"/>
              </a:rPr>
              <a:t>រួច​ </a:t>
            </a:r>
            <a:r>
              <a:rPr lang="en-US" sz="1200" kern="1200" dirty="0">
                <a:solidFill>
                  <a:schemeClr val="tx1"/>
                </a:solidFill>
                <a:effectLst/>
                <a:latin typeface="+mn-lt"/>
                <a:ea typeface="+mn-ea"/>
                <a:cs typeface="+mn-cs"/>
              </a:rPr>
              <a:t>Lock Table </a:t>
            </a:r>
            <a:r>
              <a:rPr lang="km-KH" sz="1200" kern="1200" dirty="0">
                <a:solidFill>
                  <a:schemeClr val="tx1"/>
                </a:solidFill>
                <a:effectLst/>
                <a:latin typeface="+mn-lt"/>
                <a:ea typeface="+mn-ea"/>
                <a:cs typeface="+mn-cs"/>
              </a:rPr>
              <a:t>ដោយ​ប្រើ </a:t>
            </a:r>
            <a:r>
              <a:rPr lang="en-US" sz="1200" kern="1200" dirty="0">
                <a:solidFill>
                  <a:schemeClr val="tx1"/>
                </a:solidFill>
                <a:effectLst/>
                <a:latin typeface="+mn-lt"/>
                <a:ea typeface="+mn-ea"/>
                <a:cs typeface="+mn-cs"/>
              </a:rPr>
              <a:t>WRITE</a:t>
            </a:r>
          </a:p>
          <a:p>
            <a:r>
              <a:rPr lang="en-US" sz="1200" kern="1200" dirty="0">
                <a:solidFill>
                  <a:schemeClr val="tx1"/>
                </a:solidFill>
                <a:effectLst/>
                <a:latin typeface="+mn-lt"/>
                <a:ea typeface="+mn-ea"/>
                <a:cs typeface="+mn-cs"/>
              </a:rPr>
              <a:t>LOCK TABLE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WRITE;</a:t>
            </a:r>
          </a:p>
          <a:p>
            <a:r>
              <a:rPr lang="km-KH" sz="1200" kern="1200" dirty="0">
                <a:solidFill>
                  <a:schemeClr val="tx1"/>
                </a:solidFill>
                <a:effectLst/>
                <a:latin typeface="+mn-lt"/>
                <a:ea typeface="+mn-ea"/>
                <a:cs typeface="+mn-cs"/>
              </a:rPr>
              <a:t>អ្នក​អាចបញ្ចូលទិន្នន័យបាន ករណីអ្នក​កំពុងឈរ​</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Connection_ID</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នេះ</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(col) VALUES(11);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បន្ទាប់មកអ្នកសាក </a:t>
            </a:r>
            <a:r>
              <a:rPr lang="en-US" sz="1200" kern="1200" dirty="0">
                <a:solidFill>
                  <a:schemeClr val="tx1"/>
                </a:solidFill>
                <a:effectLst/>
                <a:latin typeface="+mn-lt"/>
                <a:ea typeface="+mn-ea"/>
                <a:cs typeface="+mn-cs"/>
              </a:rPr>
              <a:t>Connect </a:t>
            </a:r>
            <a:r>
              <a:rPr lang="km-KH" sz="1200" kern="1200" dirty="0">
                <a:solidFill>
                  <a:schemeClr val="tx1"/>
                </a:solidFill>
                <a:effectLst/>
                <a:latin typeface="+mn-lt"/>
                <a:ea typeface="+mn-ea"/>
                <a:cs typeface="+mn-cs"/>
              </a:rPr>
              <a:t>ចូលប្រើប្រាស់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នេះ​ដោយ </a:t>
            </a:r>
            <a:r>
              <a:rPr lang="en-US" sz="1200" kern="1200" dirty="0" err="1">
                <a:solidFill>
                  <a:schemeClr val="tx1"/>
                </a:solidFill>
                <a:effectLst/>
                <a:latin typeface="+mn-lt"/>
                <a:ea typeface="+mn-ea"/>
                <a:cs typeface="+mn-cs"/>
              </a:rPr>
              <a:t>Connection_ID</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មួយ​ផ្សេងទៀត រួច​សាកល្បងបញ្ចូលទិន្នន័យទៅក្នុង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 Table </a:t>
            </a:r>
            <a:r>
              <a:rPr lang="km-KH" sz="1200" kern="1200" dirty="0">
                <a:solidFill>
                  <a:schemeClr val="tx1"/>
                </a:solidFill>
                <a:effectLst/>
                <a:latin typeface="+mn-lt"/>
                <a:ea typeface="+mn-ea"/>
                <a:cs typeface="+mn-cs"/>
              </a:rPr>
              <a:t>ដែលអ្នក​បាន​</a:t>
            </a:r>
            <a:r>
              <a:rPr lang="en-US" sz="1200" kern="1200" dirty="0">
                <a:solidFill>
                  <a:schemeClr val="tx1"/>
                </a:solidFill>
                <a:effectLst/>
                <a:latin typeface="+mn-lt"/>
                <a:ea typeface="+mn-ea"/>
                <a:cs typeface="+mn-cs"/>
              </a:rPr>
              <a:t> Lock </a:t>
            </a:r>
            <a:r>
              <a:rPr lang="km-KH" sz="1200" kern="1200" dirty="0">
                <a:solidFill>
                  <a:schemeClr val="tx1"/>
                </a:solidFill>
                <a:effectLst/>
                <a:latin typeface="+mn-lt"/>
                <a:ea typeface="+mn-ea"/>
                <a:cs typeface="+mn-cs"/>
              </a:rPr>
              <a:t>ពីមុន</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tbl</a:t>
            </a:r>
            <a:r>
              <a:rPr lang="en-US" sz="1200" kern="1200" dirty="0">
                <a:solidFill>
                  <a:schemeClr val="tx1"/>
                </a:solidFill>
                <a:effectLst/>
                <a:latin typeface="+mn-lt"/>
                <a:ea typeface="+mn-ea"/>
                <a:cs typeface="+mn-cs"/>
              </a:rPr>
              <a:t>(col) VALUES(21);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SELECT * FROM </a:t>
            </a:r>
            <a:r>
              <a:rPr lang="en-US" sz="1200" kern="1200" dirty="0" err="1">
                <a:solidFill>
                  <a:schemeClr val="tx1"/>
                </a:solidFill>
                <a:effectLst/>
                <a:latin typeface="+mn-lt"/>
                <a:ea typeface="+mn-ea"/>
                <a:cs typeface="+mn-cs"/>
              </a:rPr>
              <a:t>tbl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នៅពេលនេះអ្នក​មិនអាច​បញ្ចូលបាន​ទាល់តែ​ </a:t>
            </a:r>
            <a:r>
              <a:rPr lang="en-US" sz="1200" kern="1200" dirty="0" err="1">
                <a:solidFill>
                  <a:schemeClr val="tx1"/>
                </a:solidFill>
                <a:effectLst/>
                <a:latin typeface="+mn-lt"/>
                <a:ea typeface="+mn-ea"/>
                <a:cs typeface="+mn-cs"/>
              </a:rPr>
              <a:t>Connection_ID</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អ្នក​ដែល </a:t>
            </a:r>
            <a:r>
              <a:rPr lang="en-US" sz="1200" kern="1200" dirty="0">
                <a:solidFill>
                  <a:schemeClr val="tx1"/>
                </a:solidFill>
                <a:effectLst/>
                <a:latin typeface="+mn-lt"/>
                <a:ea typeface="+mn-ea"/>
                <a:cs typeface="+mn-cs"/>
              </a:rPr>
              <a:t>Lock </a:t>
            </a:r>
            <a:r>
              <a:rPr lang="km-KH" sz="1200" kern="1200" dirty="0">
                <a:solidFill>
                  <a:schemeClr val="tx1"/>
                </a:solidFill>
                <a:effectLst/>
                <a:latin typeface="+mn-lt"/>
                <a:ea typeface="+mn-ea"/>
                <a:cs typeface="+mn-cs"/>
              </a:rPr>
              <a:t>ដោះ​</a:t>
            </a:r>
            <a:r>
              <a:rPr lang="en-US" sz="1200" kern="1200" dirty="0">
                <a:solidFill>
                  <a:schemeClr val="tx1"/>
                </a:solidFill>
                <a:effectLst/>
                <a:latin typeface="+mn-lt"/>
                <a:ea typeface="+mn-ea"/>
                <a:cs typeface="+mn-cs"/>
              </a:rPr>
              <a:t> Lock </a:t>
            </a:r>
            <a:r>
              <a:rPr lang="km-KH" sz="1200" kern="1200" dirty="0">
                <a:solidFill>
                  <a:schemeClr val="tx1"/>
                </a:solidFill>
                <a:effectLst/>
                <a:latin typeface="+mn-lt"/>
                <a:ea typeface="+mn-ea"/>
                <a:cs typeface="+mn-cs"/>
              </a:rPr>
              <a:t>ចេញវិញ។ នៅពេលដែលអ្នក​មិនអាច​បញ្ចូលទិន្នន័យបាន អ្នក​អាចមើល​ </a:t>
            </a:r>
            <a:r>
              <a:rPr lang="en-US" sz="1200" kern="1200" dirty="0">
                <a:solidFill>
                  <a:schemeClr val="tx1"/>
                </a:solidFill>
                <a:effectLst/>
                <a:latin typeface="+mn-lt"/>
                <a:ea typeface="+mn-ea"/>
                <a:cs typeface="+mn-cs"/>
              </a:rPr>
              <a:t>Process </a:t>
            </a:r>
            <a:r>
              <a:rPr lang="km-KH" sz="1200" kern="1200" dirty="0">
                <a:solidFill>
                  <a:schemeClr val="tx1"/>
                </a:solidFill>
                <a:effectLst/>
                <a:latin typeface="+mn-lt"/>
                <a:ea typeface="+mn-ea"/>
                <a:cs typeface="+mn-cs"/>
              </a:rPr>
              <a:t>នៃ </a:t>
            </a:r>
            <a:r>
              <a:rPr lang="en-US" sz="1200" kern="1200" dirty="0">
                <a:solidFill>
                  <a:schemeClr val="tx1"/>
                </a:solidFill>
                <a:effectLst/>
                <a:latin typeface="+mn-lt"/>
                <a:ea typeface="+mn-ea"/>
                <a:cs typeface="+mn-cs"/>
              </a:rPr>
              <a:t>SQL </a:t>
            </a:r>
            <a:r>
              <a:rPr lang="km-KH" sz="1200" kern="1200" dirty="0">
                <a:solidFill>
                  <a:schemeClr val="tx1"/>
                </a:solidFill>
                <a:effectLst/>
                <a:latin typeface="+mn-lt"/>
                <a:ea typeface="+mn-ea"/>
                <a:cs typeface="+mn-cs"/>
              </a:rPr>
              <a:t>របស់អ្នក​បាន​តាមរយៈឃ្លាបញ្ជា​ដូចខាងក្រោម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PROCESSLIST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43</a:t>
            </a:fld>
            <a:endParaRPr lang="en-US"/>
          </a:p>
        </p:txBody>
      </p:sp>
    </p:spTree>
    <p:extLst>
      <p:ext uri="{BB962C8B-B14F-4D97-AF65-F5344CB8AC3E}">
        <p14:creationId xmlns:p14="http://schemas.microsoft.com/office/powerpoint/2010/main" val="212665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ការលុប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វា​និ​ង​លុបគ្រប់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ទាំងអស់​ដែល​មាន​នៅក្នុង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 ហើយ​អ្នក​មិន​អាច​ </a:t>
            </a:r>
            <a:r>
              <a:rPr lang="en-US" sz="1200" kern="1200" dirty="0">
                <a:solidFill>
                  <a:schemeClr val="tx1"/>
                </a:solidFill>
                <a:effectLst/>
                <a:latin typeface="+mn-lt"/>
                <a:ea typeface="+mn-ea"/>
                <a:cs typeface="+mn-cs"/>
              </a:rPr>
              <a:t>Undo </a:t>
            </a:r>
            <a:r>
              <a:rPr lang="km-KH" sz="1200" kern="1200" dirty="0">
                <a:solidFill>
                  <a:schemeClr val="tx1"/>
                </a:solidFill>
                <a:effectLst/>
                <a:latin typeface="+mn-lt"/>
                <a:ea typeface="+mn-ea"/>
                <a:cs typeface="+mn-cs"/>
              </a:rPr>
              <a:t>មកវិញបានទេ។ ដូចនេះពេល​អ្នក​ប្រើប្រាស់នូវ​ឃ្លាបញ្ជា​នេះ​ អ្ន​កត្រូវ​ប្រុងប្រយ័ត្ន​ឱ្យ​បាន​ខ្ពស់​មុន​នឹង​ប្រើប្រាស់​វា។</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DROP DATABASE [IF EXISTS] </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indent="0">
              <a:buNone/>
            </a:pPr>
            <a:r>
              <a:rPr lang="en-US" dirty="0"/>
              <a:t>Followed the DROP DATABASE  is the database name that you want to remove. Similar to the CREATE DATABASE  statement, the IF EXISTS  is an optional part of the statement to prevent you from removing a database that does not exist in the database server.</a:t>
            </a:r>
          </a:p>
          <a:p>
            <a:pPr marL="0" indent="0">
              <a:buNone/>
            </a:pPr>
            <a:endParaRPr lang="en-US" dirty="0"/>
          </a:p>
          <a:p>
            <a:pPr marL="0" indent="0">
              <a:buNone/>
            </a:pPr>
            <a:r>
              <a:rPr lang="en-US" dirty="0"/>
              <a:t>If you want to practice with the DROP DATABASE  statement, you can create a new database, make sure that it is created, and remove it. Let’s look at the following queries:</a:t>
            </a:r>
          </a:p>
          <a:p>
            <a:pPr marL="0" indent="0">
              <a:buNone/>
            </a:pPr>
            <a:r>
              <a:rPr lang="en-US" dirty="0"/>
              <a:t>CREATE DATABASE IF NOT EXISTS </a:t>
            </a:r>
            <a:r>
              <a:rPr lang="en-US" dirty="0" err="1"/>
              <a:t>temp_database</a:t>
            </a:r>
            <a:r>
              <a:rPr lang="en-US" dirty="0"/>
              <a:t>;</a:t>
            </a:r>
          </a:p>
          <a:p>
            <a:pPr marL="0" indent="0">
              <a:buNone/>
            </a:pPr>
            <a:r>
              <a:rPr lang="en-US" dirty="0"/>
              <a:t>SHOW DATABASES;</a:t>
            </a:r>
          </a:p>
          <a:p>
            <a:pPr marL="0" indent="0">
              <a:buNone/>
            </a:pPr>
            <a:r>
              <a:rPr lang="en-US" dirty="0"/>
              <a:t>DROP DATABASE IF EXISTS </a:t>
            </a:r>
            <a:r>
              <a:rPr lang="en-US" dirty="0" err="1"/>
              <a:t>temp_database</a:t>
            </a:r>
            <a:r>
              <a:rPr lang="en-US" dirty="0"/>
              <a:t>; </a:t>
            </a:r>
          </a:p>
          <a:p>
            <a:pPr marL="0" indent="0">
              <a:buNone/>
            </a:pPr>
            <a:endParaRPr lang="en-US" dirty="0"/>
          </a:p>
          <a:p>
            <a:pPr marL="0" indent="0">
              <a:buNone/>
            </a:pP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6</a:t>
            </a:fld>
            <a:endParaRPr lang="en-US"/>
          </a:p>
        </p:txBody>
      </p:sp>
    </p:spTree>
    <p:extLst>
      <p:ext uri="{BB962C8B-B14F-4D97-AF65-F5344CB8AC3E}">
        <p14:creationId xmlns:p14="http://schemas.microsoft.com/office/powerpoint/2010/main" val="1419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59ABBE-E7A5-48CD-A991-197BCB42E310}" type="slidenum">
              <a:rPr lang="en-US" smtClean="0"/>
              <a:t>7</a:t>
            </a:fld>
            <a:endParaRPr lang="en-US"/>
          </a:p>
        </p:txBody>
      </p:sp>
    </p:spTree>
    <p:extLst>
      <p:ext uri="{BB962C8B-B14F-4D97-AF65-F5344CB8AC3E}">
        <p14:creationId xmlns:p14="http://schemas.microsoft.com/office/powerpoint/2010/main" val="415692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MySQL table type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Storage engines </a:t>
            </a:r>
            <a:r>
              <a:rPr lang="km-KH" sz="1200" kern="1200" dirty="0">
                <a:solidFill>
                  <a:schemeClr val="tx1"/>
                </a:solidFill>
                <a:effectLst/>
                <a:latin typeface="+mn-lt"/>
                <a:ea typeface="+mn-ea"/>
                <a:cs typeface="+mn-cs"/>
              </a:rPr>
              <a:t>វាមាន​សារៈសំខាន់​ណាស់​សម្រាប់​ការ​ប្រើប្រាស់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ឱ្យ​មាន​ប្រសិទ្ធិភាពល្អ។ </a:t>
            </a:r>
            <a:r>
              <a:rPr lang="en-US" sz="1200" kern="1200" dirty="0">
                <a:solidFill>
                  <a:schemeClr val="tx1"/>
                </a:solidFill>
                <a:effectLst/>
                <a:latin typeface="+mn-lt"/>
                <a:ea typeface="+mn-ea"/>
                <a:cs typeface="+mn-cs"/>
              </a:rPr>
              <a:t>Storage Engines </a:t>
            </a:r>
            <a:r>
              <a:rPr lang="km-KH" sz="1200" kern="1200" dirty="0">
                <a:solidFill>
                  <a:schemeClr val="tx1"/>
                </a:solidFill>
                <a:effectLst/>
                <a:latin typeface="+mn-lt"/>
                <a:ea typeface="+mn-ea"/>
                <a:cs typeface="+mn-cs"/>
              </a:rPr>
              <a:t>របស់</a:t>
            </a:r>
            <a:r>
              <a:rPr lang="en-US" sz="1200" kern="1200" dirty="0">
                <a:solidFill>
                  <a:schemeClr val="tx1"/>
                </a:solidFill>
                <a:effectLst/>
                <a:latin typeface="+mn-lt"/>
                <a:ea typeface="+mn-ea"/>
                <a:cs typeface="+mn-cs"/>
              </a:rPr>
              <a:t> Table </a:t>
            </a:r>
            <a:r>
              <a:rPr lang="km-KH" sz="1200" kern="1200" dirty="0">
                <a:solidFill>
                  <a:schemeClr val="tx1"/>
                </a:solidFill>
                <a:effectLst/>
                <a:latin typeface="+mn-lt"/>
                <a:ea typeface="+mn-ea"/>
                <a:cs typeface="+mn-cs"/>
              </a:rPr>
              <a:t>ទាំងនោះ​រួមមាន</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MyISAM</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InnoDB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MERGE</a:t>
            </a:r>
          </a:p>
          <a:p>
            <a:pPr lvl="0"/>
            <a:r>
              <a:rPr lang="en-US" sz="1200" kern="1200" dirty="0">
                <a:solidFill>
                  <a:schemeClr val="tx1"/>
                </a:solidFill>
                <a:effectLst/>
                <a:latin typeface="+mn-lt"/>
                <a:ea typeface="+mn-ea"/>
                <a:cs typeface="+mn-cs"/>
              </a:rPr>
              <a:t>MEMORY (HEAP)</a:t>
            </a:r>
          </a:p>
          <a:p>
            <a:pPr lvl="0"/>
            <a:r>
              <a:rPr lang="en-US" sz="1200" kern="1200" dirty="0">
                <a:solidFill>
                  <a:schemeClr val="tx1"/>
                </a:solidFill>
                <a:effectLst/>
                <a:latin typeface="+mn-lt"/>
                <a:ea typeface="+mn-ea"/>
                <a:cs typeface="+mn-cs"/>
              </a:rPr>
              <a:t>ARCHVIE</a:t>
            </a:r>
          </a:p>
          <a:p>
            <a:pPr lvl="0"/>
            <a:r>
              <a:rPr lang="en-US" sz="1200" kern="1200" dirty="0">
                <a:solidFill>
                  <a:schemeClr val="tx1"/>
                </a:solidFill>
                <a:effectLst/>
                <a:latin typeface="+mn-lt"/>
                <a:ea typeface="+mn-ea"/>
                <a:cs typeface="+mn-cs"/>
              </a:rPr>
              <a:t>CSV</a:t>
            </a:r>
          </a:p>
          <a:p>
            <a:pPr lvl="0"/>
            <a:r>
              <a:rPr lang="en-US" sz="1200" kern="1200" dirty="0">
                <a:solidFill>
                  <a:schemeClr val="tx1"/>
                </a:solidFill>
                <a:effectLst/>
                <a:latin typeface="+mn-lt"/>
                <a:ea typeface="+mn-ea"/>
                <a:cs typeface="+mn-cs"/>
              </a:rPr>
              <a:t>FEDERATED</a:t>
            </a:r>
          </a:p>
          <a:p>
            <a:r>
              <a:rPr lang="km-KH" sz="1200" kern="1200" dirty="0">
                <a:solidFill>
                  <a:schemeClr val="tx1"/>
                </a:solidFill>
                <a:effectLst/>
                <a:latin typeface="+mn-lt"/>
                <a:ea typeface="+mn-ea"/>
                <a:cs typeface="+mn-cs"/>
              </a:rPr>
              <a:t>រាល់ </a:t>
            </a:r>
            <a:r>
              <a:rPr lang="en-US" sz="1200" kern="1200" dirty="0">
                <a:solidFill>
                  <a:schemeClr val="tx1"/>
                </a:solidFill>
                <a:effectLst/>
                <a:latin typeface="+mn-lt"/>
                <a:ea typeface="+mn-ea"/>
                <a:cs typeface="+mn-cs"/>
              </a:rPr>
              <a:t>Storage Engine </a:t>
            </a:r>
            <a:r>
              <a:rPr lang="km-KH" sz="1200" kern="1200" dirty="0">
                <a:solidFill>
                  <a:schemeClr val="tx1"/>
                </a:solidFill>
                <a:effectLst/>
                <a:latin typeface="+mn-lt"/>
                <a:ea typeface="+mn-ea"/>
                <a:cs typeface="+mn-cs"/>
              </a:rPr>
              <a:t>នីមួយៗ​វាមាន​គុណសម្បត្តិ និងគុណ​វិបត្តិរៀងៗខ្លួន។</a:t>
            </a:r>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8</a:t>
            </a:fld>
            <a:endParaRPr lang="en-US"/>
          </a:p>
        </p:txBody>
      </p:sp>
    </p:spTree>
    <p:extLst>
      <p:ext uri="{BB962C8B-B14F-4D97-AF65-F5344CB8AC3E}">
        <p14:creationId xmlns:p14="http://schemas.microsoft.com/office/powerpoint/2010/main" val="366988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m-KH" sz="1200" kern="1200" dirty="0">
                <a:solidFill>
                  <a:schemeClr val="tx1"/>
                </a:solidFill>
                <a:effectLst/>
                <a:latin typeface="+mn-lt"/>
                <a:ea typeface="+mn-ea"/>
                <a:cs typeface="+mn-cs"/>
              </a:rPr>
              <a:t>នៅពេល​អ្នក​បង្កើត </a:t>
            </a:r>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អ្នក​ត្រូវ​តែ​ជ្រើសរើស​ប្រភេទនៃការ​រក្សាទុក​ទិន្នន័យ(</a:t>
            </a:r>
            <a:r>
              <a:rPr lang="en-US" sz="1200" kern="1200" dirty="0">
                <a:solidFill>
                  <a:schemeClr val="tx1"/>
                </a:solidFill>
                <a:effectLst/>
                <a:latin typeface="+mn-lt"/>
                <a:ea typeface="+mn-ea"/>
                <a:cs typeface="+mn-cs"/>
              </a:rPr>
              <a:t>Data Type)</a:t>
            </a:r>
            <a:r>
              <a:rPr lang="km-KH"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MySQL Data Type </a:t>
            </a:r>
            <a:r>
              <a:rPr lang="km-KH" sz="1200" kern="1200" dirty="0">
                <a:solidFill>
                  <a:schemeClr val="tx1"/>
                </a:solidFill>
                <a:effectLst/>
                <a:latin typeface="+mn-lt"/>
                <a:ea typeface="+mn-ea"/>
                <a:cs typeface="+mn-cs"/>
              </a:rPr>
              <a:t>ត្រូវ​បាន​គេ​បែងចែក​ជា៣​ប្រភេទ​សំខាន់ៗគឺ </a:t>
            </a:r>
            <a:r>
              <a:rPr lang="en-US" sz="1200" kern="1200" dirty="0">
                <a:solidFill>
                  <a:schemeClr val="tx1"/>
                </a:solidFill>
                <a:effectLst/>
                <a:latin typeface="+mn-lt"/>
                <a:ea typeface="+mn-ea"/>
                <a:cs typeface="+mn-cs"/>
              </a:rPr>
              <a:t>Text, Number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Date/Time</a:t>
            </a:r>
            <a:r>
              <a:rPr lang="km-KH" sz="1200" kern="1200" dirty="0">
                <a:solidFill>
                  <a:schemeClr val="tx1"/>
                </a:solidFill>
                <a:effectLst/>
                <a:latin typeface="+mn-lt"/>
                <a:ea typeface="+mn-ea"/>
                <a:cs typeface="+mn-cs"/>
              </a:rPr>
              <a:t>។ ការ​ជ្រើសរើស​ </a:t>
            </a:r>
            <a:r>
              <a:rPr lang="en-US" sz="1200" kern="1200" dirty="0">
                <a:solidFill>
                  <a:schemeClr val="tx1"/>
                </a:solidFill>
                <a:effectLst/>
                <a:latin typeface="+mn-lt"/>
                <a:ea typeface="+mn-ea"/>
                <a:cs typeface="+mn-cs"/>
              </a:rPr>
              <a:t>Data Type </a:t>
            </a:r>
            <a:r>
              <a:rPr lang="km-KH" sz="1200" kern="1200" dirty="0">
                <a:solidFill>
                  <a:schemeClr val="tx1"/>
                </a:solidFill>
                <a:effectLst/>
                <a:latin typeface="+mn-lt"/>
                <a:ea typeface="+mn-ea"/>
                <a:cs typeface="+mn-cs"/>
              </a:rPr>
              <a:t>បាន​ត្រឹមត្រូវ​វាជួ​យ​ឱ្យ​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របស់​យើង​ដំណើការ​បាន​ល្អ​</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9</a:t>
            </a:fld>
            <a:endParaRPr lang="en-US"/>
          </a:p>
        </p:txBody>
      </p:sp>
    </p:spTree>
    <p:extLst>
      <p:ext uri="{BB962C8B-B14F-4D97-AF65-F5344CB8AC3E}">
        <p14:creationId xmlns:p14="http://schemas.microsoft.com/office/powerpoint/2010/main" val="342472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all SQL standard numeric types in MySQL including exact number data type and approximate numeric data types including integer, fixed-point and floating point. In addition, MySQL also supports BIT data type for storing bit field values. Numeric types can be signed or unsigned except the BIT type. </a:t>
            </a:r>
          </a:p>
        </p:txBody>
      </p:sp>
      <p:sp>
        <p:nvSpPr>
          <p:cNvPr id="4" name="Slide Number Placeholder 3"/>
          <p:cNvSpPr>
            <a:spLocks noGrp="1"/>
          </p:cNvSpPr>
          <p:nvPr>
            <p:ph type="sldNum" sz="quarter" idx="10"/>
          </p:nvPr>
        </p:nvSpPr>
        <p:spPr/>
        <p:txBody>
          <a:bodyPr/>
          <a:lstStyle/>
          <a:p>
            <a:fld id="{9159ABBE-E7A5-48CD-A991-197BCB42E310}" type="slidenum">
              <a:rPr lang="en-US" smtClean="0"/>
              <a:t>10</a:t>
            </a:fld>
            <a:endParaRPr lang="en-US"/>
          </a:p>
        </p:txBody>
      </p:sp>
    </p:spTree>
    <p:extLst>
      <p:ext uri="{BB962C8B-B14F-4D97-AF65-F5344CB8AC3E}">
        <p14:creationId xmlns:p14="http://schemas.microsoft.com/office/powerpoint/2010/main" val="359395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MySQL, a string can hold anything from plain text to binary data such as images and files. The string can be compared and searched based on pattern matching by using the </a:t>
            </a:r>
            <a:r>
              <a:rPr lang="en-US" dirty="0">
                <a:hlinkClick r:id="rId3" tooltip="MySQL LIKE"/>
              </a:rPr>
              <a:t>LIKE operator</a:t>
            </a:r>
            <a:r>
              <a:rPr lang="en-US" dirty="0"/>
              <a:t> or </a:t>
            </a:r>
            <a:r>
              <a:rPr lang="en-US" dirty="0">
                <a:hlinkClick r:id="rId4" tooltip="MySQL Regular Expression"/>
              </a:rPr>
              <a:t>regular expression</a:t>
            </a:r>
            <a:r>
              <a:rPr lang="en-US" dirty="0"/>
              <a:t>. </a:t>
            </a:r>
          </a:p>
        </p:txBody>
      </p:sp>
      <p:sp>
        <p:nvSpPr>
          <p:cNvPr id="4" name="Slide Number Placeholder 3"/>
          <p:cNvSpPr>
            <a:spLocks noGrp="1"/>
          </p:cNvSpPr>
          <p:nvPr>
            <p:ph type="sldNum" sz="quarter" idx="10"/>
          </p:nvPr>
        </p:nvSpPr>
        <p:spPr/>
        <p:txBody>
          <a:bodyPr/>
          <a:lstStyle/>
          <a:p>
            <a:fld id="{9159ABBE-E7A5-48CD-A991-197BCB42E310}" type="slidenum">
              <a:rPr lang="en-US" smtClean="0"/>
              <a:t>11</a:t>
            </a:fld>
            <a:endParaRPr lang="en-US"/>
          </a:p>
        </p:txBody>
      </p:sp>
    </p:spTree>
    <p:extLst>
      <p:ext uri="{BB962C8B-B14F-4D97-AF65-F5344CB8AC3E}">
        <p14:creationId xmlns:p14="http://schemas.microsoft.com/office/powerpoint/2010/main" val="425383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MySQL, a string can hold anything from plain text to binary data such as images and files. The string can be compared and searched based on pattern matching by using the </a:t>
            </a:r>
            <a:r>
              <a:rPr lang="en-US" dirty="0">
                <a:hlinkClick r:id="rId3" tooltip="MySQL LIKE"/>
              </a:rPr>
              <a:t>LIKE operator</a:t>
            </a:r>
            <a:r>
              <a:rPr lang="en-US" dirty="0"/>
              <a:t> or </a:t>
            </a:r>
            <a:r>
              <a:rPr lang="en-US" dirty="0">
                <a:hlinkClick r:id="rId4" tooltip="MySQL Regular Expression"/>
              </a:rPr>
              <a:t>regular expression</a:t>
            </a:r>
            <a:r>
              <a:rPr lang="en-US" dirty="0"/>
              <a:t>. </a:t>
            </a:r>
          </a:p>
        </p:txBody>
      </p:sp>
      <p:sp>
        <p:nvSpPr>
          <p:cNvPr id="4" name="Slide Number Placeholder 3"/>
          <p:cNvSpPr>
            <a:spLocks noGrp="1"/>
          </p:cNvSpPr>
          <p:nvPr>
            <p:ph type="sldNum" sz="quarter" idx="10"/>
          </p:nvPr>
        </p:nvSpPr>
        <p:spPr/>
        <p:txBody>
          <a:bodyPr/>
          <a:lstStyle/>
          <a:p>
            <a:fld id="{9159ABBE-E7A5-48CD-A991-197BCB42E310}" type="slidenum">
              <a:rPr lang="en-US" smtClean="0"/>
              <a:t>12</a:t>
            </a:fld>
            <a:endParaRPr lang="en-US"/>
          </a:p>
        </p:txBody>
      </p:sp>
    </p:spTree>
    <p:extLst>
      <p:ext uri="{BB962C8B-B14F-4D97-AF65-F5344CB8AC3E}">
        <p14:creationId xmlns:p14="http://schemas.microsoft.com/office/powerpoint/2010/main" val="358327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i="0">
                <a:latin typeface="Algerian" panose="04020705040A02060702"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73876C-BC1A-4C34-96BB-DCBDB4E6068A}" type="datetimeFigureOut">
              <a:rPr lang="en-US" smtClean="0"/>
              <a:t>16-Feb-22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73652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16-Feb-22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42297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16-Feb-22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215695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16-Feb-22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94580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3876C-BC1A-4C34-96BB-DCBDB4E6068A}" type="datetimeFigureOut">
              <a:rPr lang="en-US" smtClean="0"/>
              <a:t>16-Feb-22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01201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73876C-BC1A-4C34-96BB-DCBDB4E6068A}" type="datetimeFigureOut">
              <a:rPr lang="en-US" smtClean="0"/>
              <a:t>16-Feb-22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232469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3876C-BC1A-4C34-96BB-DCBDB4E6068A}" type="datetimeFigureOut">
              <a:rPr lang="en-US" smtClean="0"/>
              <a:t>16-Feb-22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177067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3876C-BC1A-4C34-96BB-DCBDB4E6068A}" type="datetimeFigureOut">
              <a:rPr lang="en-US" smtClean="0"/>
              <a:t>16-Feb-22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33656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3876C-BC1A-4C34-96BB-DCBDB4E6068A}" type="datetimeFigureOut">
              <a:rPr lang="en-US" smtClean="0"/>
              <a:t>16-Feb-22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131247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16-Feb-22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43933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16-Feb-22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55685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3876C-BC1A-4C34-96BB-DCBDB4E6068A}" type="datetimeFigureOut">
              <a:rPr lang="en-US" smtClean="0"/>
              <a:t>16-Feb-22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C5D55-CBD2-4388-9B68-38D459AEB357}" type="slidenum">
              <a:rPr lang="en-US" smtClean="0"/>
              <a:t>‹#›</a:t>
            </a:fld>
            <a:endParaRPr lang="en-US"/>
          </a:p>
        </p:txBody>
      </p:sp>
    </p:spTree>
    <p:extLst>
      <p:ext uri="{BB962C8B-B14F-4D97-AF65-F5344CB8AC3E}">
        <p14:creationId xmlns:p14="http://schemas.microsoft.com/office/powerpoint/2010/main" val="146076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ysqltutorial.org/mysql-triggers.aspx" TargetMode="External"/><Relationship Id="rId2" Type="http://schemas.openxmlformats.org/officeDocument/2006/relationships/hyperlink" Target="http://www.mysqltutorial.org/mysql-views-tutorial.aspx" TargetMode="External"/><Relationship Id="rId1" Type="http://schemas.openxmlformats.org/officeDocument/2006/relationships/slideLayout" Target="../slideLayouts/slideLayout2.xml"/><Relationship Id="rId4" Type="http://schemas.openxmlformats.org/officeDocument/2006/relationships/hyperlink" Target="http://www.mysqltutorial.org/mysql-stored-procedure-tutorial.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MySQL-Storage-Engines-Feature-Summary.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Manage Database in MySQL</a:t>
            </a:r>
          </a:p>
        </p:txBody>
      </p:sp>
      <p:sp>
        <p:nvSpPr>
          <p:cNvPr id="3" name="Subtitle 2"/>
          <p:cNvSpPr>
            <a:spLocks noGrp="1"/>
          </p:cNvSpPr>
          <p:nvPr>
            <p:ph type="subTitle" idx="1"/>
          </p:nvPr>
        </p:nvSpPr>
        <p:spPr/>
        <p:txBody>
          <a:bodyPr/>
          <a:lstStyle/>
          <a:p>
            <a:r>
              <a:rPr lang="en-US" dirty="0"/>
              <a:t>In this lesson, you will learn how to manage databases in MySQL. You will learn how to create new databases, remove existing databases, and display all databases in the MySQL database server.</a:t>
            </a:r>
          </a:p>
        </p:txBody>
      </p:sp>
    </p:spTree>
    <p:extLst>
      <p:ext uri="{BB962C8B-B14F-4D97-AF65-F5344CB8AC3E}">
        <p14:creationId xmlns:p14="http://schemas.microsoft.com/office/powerpoint/2010/main" val="16558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Numeric Data Types</a:t>
            </a:r>
            <a:endParaRPr lang="en-US" dirty="0"/>
          </a:p>
        </p:txBody>
      </p:sp>
      <p:sp>
        <p:nvSpPr>
          <p:cNvPr id="3" name="Content Placeholder 2"/>
          <p:cNvSpPr>
            <a:spLocks noGrp="1"/>
          </p:cNvSpPr>
          <p:nvPr>
            <p:ph idx="1"/>
          </p:nvPr>
        </p:nvSpPr>
        <p:spPr/>
        <p:txBody>
          <a:bodyPr/>
          <a:lstStyle/>
          <a:p>
            <a:r>
              <a:rPr lang="en-US" dirty="0"/>
              <a:t>The following table shows you the summary of numeric types in MySQL:</a:t>
            </a:r>
          </a:p>
        </p:txBody>
      </p:sp>
      <p:graphicFrame>
        <p:nvGraphicFramePr>
          <p:cNvPr id="4" name="Table 3"/>
          <p:cNvGraphicFramePr>
            <a:graphicFrameLocks noGrp="1"/>
          </p:cNvGraphicFramePr>
          <p:nvPr>
            <p:extLst>
              <p:ext uri="{D42A27DB-BD31-4B8C-83A1-F6EECF244321}">
                <p14:modId xmlns:p14="http://schemas.microsoft.com/office/powerpoint/2010/main" val="2200734052"/>
              </p:ext>
            </p:extLst>
          </p:nvPr>
        </p:nvGraphicFramePr>
        <p:xfrm>
          <a:off x="1211503" y="2623930"/>
          <a:ext cx="9768993" cy="4193729"/>
        </p:xfrm>
        <a:graphic>
          <a:graphicData uri="http://schemas.openxmlformats.org/drawingml/2006/table">
            <a:tbl>
              <a:tblPr firstCol="1" bandRow="1">
                <a:tableStyleId>{5C22544A-7EE6-4342-B048-85BDC9FD1C3A}</a:tableStyleId>
              </a:tblPr>
              <a:tblGrid>
                <a:gridCol w="2533575">
                  <a:extLst>
                    <a:ext uri="{9D8B030D-6E8A-4147-A177-3AD203B41FA5}">
                      <a16:colId xmlns:a16="http://schemas.microsoft.com/office/drawing/2014/main" val="2647471664"/>
                    </a:ext>
                  </a:extLst>
                </a:gridCol>
                <a:gridCol w="7235418">
                  <a:extLst>
                    <a:ext uri="{9D8B030D-6E8A-4147-A177-3AD203B41FA5}">
                      <a16:colId xmlns:a16="http://schemas.microsoft.com/office/drawing/2014/main" val="15903189"/>
                    </a:ext>
                  </a:extLst>
                </a:gridCol>
              </a:tblGrid>
              <a:tr h="594955">
                <a:tc>
                  <a:txBody>
                    <a:bodyPr/>
                    <a:lstStyle/>
                    <a:p>
                      <a:pPr>
                        <a:spcAft>
                          <a:spcPts val="0"/>
                        </a:spcAft>
                      </a:pPr>
                      <a:r>
                        <a:rPr lang="en-US" sz="2000" dirty="0">
                          <a:effectLst/>
                        </a:rPr>
                        <a:t>TINYINT(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-128 to 127 normal</a:t>
                      </a:r>
                      <a:br>
                        <a:rPr lang="en-US" sz="2000" dirty="0">
                          <a:effectLst/>
                        </a:rPr>
                      </a:br>
                      <a:r>
                        <a:rPr lang="en-US" sz="2000" dirty="0">
                          <a:effectLst/>
                        </a:rPr>
                        <a:t>0 to 255 UNSIGNED.</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832635373"/>
                  </a:ext>
                </a:extLst>
              </a:tr>
              <a:tr h="594955">
                <a:tc>
                  <a:txBody>
                    <a:bodyPr/>
                    <a:lstStyle/>
                    <a:p>
                      <a:pPr>
                        <a:spcAft>
                          <a:spcPts val="0"/>
                        </a:spcAft>
                      </a:pPr>
                      <a:r>
                        <a:rPr lang="en-US" sz="2000" dirty="0">
                          <a:effectLst/>
                        </a:rPr>
                        <a:t>SMALLINT(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-32768 to 32767 normal</a:t>
                      </a:r>
                      <a:br>
                        <a:rPr lang="en-US" sz="2000" dirty="0">
                          <a:effectLst/>
                        </a:rPr>
                      </a:br>
                      <a:r>
                        <a:rPr lang="en-US" sz="2000" dirty="0">
                          <a:effectLst/>
                        </a:rPr>
                        <a:t>0 to 65535 UNSIGNED.</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452489048"/>
                  </a:ext>
                </a:extLst>
              </a:tr>
              <a:tr h="594955">
                <a:tc>
                  <a:txBody>
                    <a:bodyPr/>
                    <a:lstStyle/>
                    <a:p>
                      <a:pPr>
                        <a:spcAft>
                          <a:spcPts val="0"/>
                        </a:spcAft>
                      </a:pPr>
                      <a:r>
                        <a:rPr lang="en-US" sz="2000" dirty="0">
                          <a:effectLst/>
                        </a:rPr>
                        <a:t>MEDIUMINT(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-8388608 to 8388607 normal</a:t>
                      </a:r>
                      <a:br>
                        <a:rPr lang="en-US" sz="2000" dirty="0">
                          <a:effectLst/>
                        </a:rPr>
                      </a:br>
                      <a:r>
                        <a:rPr lang="en-US" sz="2000" dirty="0">
                          <a:effectLst/>
                        </a:rPr>
                        <a:t>0 to 16777215 UNSIGNED.</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399507187"/>
                  </a:ext>
                </a:extLst>
              </a:tr>
              <a:tr h="707579">
                <a:tc>
                  <a:txBody>
                    <a:bodyPr/>
                    <a:lstStyle/>
                    <a:p>
                      <a:pPr>
                        <a:spcAft>
                          <a:spcPts val="0"/>
                        </a:spcAft>
                      </a:pPr>
                      <a:r>
                        <a:rPr lang="en-US" sz="2000" dirty="0">
                          <a:effectLst/>
                        </a:rPr>
                        <a:t>INT(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-2147483648 to 2147483647 normal</a:t>
                      </a:r>
                      <a:br>
                        <a:rPr lang="en-US" sz="2000" dirty="0">
                          <a:effectLst/>
                        </a:rPr>
                      </a:br>
                      <a:r>
                        <a:rPr lang="en-US" sz="2000" dirty="0">
                          <a:effectLst/>
                        </a:rPr>
                        <a:t>0 to 4294967295 UNSIGNED.</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282384690"/>
                  </a:ext>
                </a:extLst>
              </a:tr>
              <a:tr h="594955">
                <a:tc>
                  <a:txBody>
                    <a:bodyPr/>
                    <a:lstStyle/>
                    <a:p>
                      <a:pPr>
                        <a:spcAft>
                          <a:spcPts val="0"/>
                        </a:spcAft>
                      </a:pPr>
                      <a:r>
                        <a:rPr lang="en-US" sz="2000" dirty="0">
                          <a:effectLst/>
                        </a:rPr>
                        <a:t>BIGINT(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-9223372036854775808 to 9223372036854775807 normal</a:t>
                      </a:r>
                      <a:br>
                        <a:rPr lang="en-US" sz="2000" dirty="0">
                          <a:effectLst/>
                        </a:rPr>
                      </a:br>
                      <a:r>
                        <a:rPr lang="en-US" sz="2000" dirty="0">
                          <a:effectLst/>
                        </a:rPr>
                        <a:t>0 to 18446744073709551615 UNSIGNED.</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863417315"/>
                  </a:ext>
                </a:extLst>
              </a:tr>
              <a:tr h="312204">
                <a:tc>
                  <a:txBody>
                    <a:bodyPr/>
                    <a:lstStyle/>
                    <a:p>
                      <a:pPr>
                        <a:spcAft>
                          <a:spcPts val="0"/>
                        </a:spcAft>
                      </a:pPr>
                      <a:r>
                        <a:rPr lang="en-US" sz="2000" dirty="0">
                          <a:effectLst/>
                        </a:rPr>
                        <a:t>FLOAT</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A small number with a floating decimal point.</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295745669"/>
                  </a:ext>
                </a:extLst>
              </a:tr>
              <a:tr h="312204">
                <a:tc>
                  <a:txBody>
                    <a:bodyPr/>
                    <a:lstStyle/>
                    <a:p>
                      <a:pPr>
                        <a:spcAft>
                          <a:spcPts val="0"/>
                        </a:spcAft>
                      </a:pPr>
                      <a:r>
                        <a:rPr lang="en-US" sz="2000" dirty="0">
                          <a:effectLst/>
                        </a:rPr>
                        <a:t>DOUBLE( ,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a:effectLst/>
                        </a:rPr>
                        <a:t>A large number with a floating decimal point.</a:t>
                      </a:r>
                      <a:endParaRPr lang="en-US" sz="20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048612716"/>
                  </a:ext>
                </a:extLst>
              </a:tr>
              <a:tr h="312204">
                <a:tc>
                  <a:txBody>
                    <a:bodyPr/>
                    <a:lstStyle/>
                    <a:p>
                      <a:pPr>
                        <a:spcAft>
                          <a:spcPts val="0"/>
                        </a:spcAft>
                      </a:pPr>
                      <a:r>
                        <a:rPr lang="en-US" sz="2000" dirty="0">
                          <a:effectLst/>
                        </a:rPr>
                        <a:t>DECIMAL( , )</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000" dirty="0">
                          <a:effectLst/>
                        </a:rPr>
                        <a:t>A DOUBLE stored as a string, allowing for a fixed decimal point.</a:t>
                      </a:r>
                      <a:endParaRPr lang="en-US" sz="20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286071718"/>
                  </a:ext>
                </a:extLst>
              </a:tr>
            </a:tbl>
          </a:graphicData>
        </a:graphic>
      </p:graphicFrame>
    </p:spTree>
    <p:extLst>
      <p:ext uri="{BB962C8B-B14F-4D97-AF65-F5344CB8AC3E}">
        <p14:creationId xmlns:p14="http://schemas.microsoft.com/office/powerpoint/2010/main" val="287155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620"/>
            <a:ext cx="10515600" cy="1325563"/>
          </a:xfrm>
        </p:spPr>
        <p:txBody>
          <a:bodyPr/>
          <a:lstStyle/>
          <a:p>
            <a:r>
              <a:rPr lang="en-US" b="1" dirty="0"/>
              <a:t>String Data Types</a:t>
            </a:r>
            <a:endParaRPr lang="en-US" dirty="0"/>
          </a:p>
        </p:txBody>
      </p:sp>
      <p:sp>
        <p:nvSpPr>
          <p:cNvPr id="3" name="Content Placeholder 2"/>
          <p:cNvSpPr>
            <a:spLocks noGrp="1"/>
          </p:cNvSpPr>
          <p:nvPr>
            <p:ph idx="1"/>
          </p:nvPr>
        </p:nvSpPr>
        <p:spPr/>
        <p:txBody>
          <a:bodyPr/>
          <a:lstStyle/>
          <a:p>
            <a:r>
              <a:rPr lang="en-US" dirty="0"/>
              <a:t>The following table shows you the string data types in MySQL: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173680"/>
              </p:ext>
            </p:extLst>
          </p:nvPr>
        </p:nvGraphicFramePr>
        <p:xfrm>
          <a:off x="1421988" y="2342038"/>
          <a:ext cx="9931811" cy="3553121"/>
        </p:xfrm>
        <a:graphic>
          <a:graphicData uri="http://schemas.openxmlformats.org/drawingml/2006/table">
            <a:tbl>
              <a:tblPr firstCol="1" bandRow="1">
                <a:tableStyleId>{5C22544A-7EE6-4342-B048-85BDC9FD1C3A}</a:tableStyleId>
              </a:tblPr>
              <a:tblGrid>
                <a:gridCol w="2112920">
                  <a:extLst>
                    <a:ext uri="{9D8B030D-6E8A-4147-A177-3AD203B41FA5}">
                      <a16:colId xmlns:a16="http://schemas.microsoft.com/office/drawing/2014/main" val="807475670"/>
                    </a:ext>
                  </a:extLst>
                </a:gridCol>
                <a:gridCol w="7818891">
                  <a:extLst>
                    <a:ext uri="{9D8B030D-6E8A-4147-A177-3AD203B41FA5}">
                      <a16:colId xmlns:a16="http://schemas.microsoft.com/office/drawing/2014/main" val="3722098444"/>
                    </a:ext>
                  </a:extLst>
                </a:gridCol>
              </a:tblGrid>
              <a:tr h="241564">
                <a:tc>
                  <a:txBody>
                    <a:bodyPr/>
                    <a:lstStyle/>
                    <a:p>
                      <a:pPr>
                        <a:spcAft>
                          <a:spcPts val="0"/>
                        </a:spcAft>
                      </a:pPr>
                      <a:r>
                        <a:rPr lang="en-US" sz="2400" dirty="0">
                          <a:effectLst/>
                        </a:rPr>
                        <a:t>CHAR()</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fixed section from 0 to 255 characters long.</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28046556"/>
                  </a:ext>
                </a:extLst>
              </a:tr>
              <a:tr h="241564">
                <a:tc>
                  <a:txBody>
                    <a:bodyPr/>
                    <a:lstStyle/>
                    <a:p>
                      <a:pPr>
                        <a:spcAft>
                          <a:spcPts val="0"/>
                        </a:spcAft>
                      </a:pPr>
                      <a:r>
                        <a:rPr lang="en-US" sz="2400" dirty="0">
                          <a:effectLst/>
                        </a:rPr>
                        <a:t>VARCHAR( )</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variable section from 0 to 255 characters long.</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1784578"/>
                  </a:ext>
                </a:extLst>
              </a:tr>
              <a:tr h="241564">
                <a:tc>
                  <a:txBody>
                    <a:bodyPr/>
                    <a:lstStyle/>
                    <a:p>
                      <a:pPr>
                        <a:spcAft>
                          <a:spcPts val="0"/>
                        </a:spcAft>
                      </a:pPr>
                      <a:r>
                        <a:rPr lang="en-US" sz="2400" dirty="0">
                          <a:effectLst/>
                        </a:rPr>
                        <a:t>TINYTEXT</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255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055115213"/>
                  </a:ext>
                </a:extLst>
              </a:tr>
              <a:tr h="474641">
                <a:tc>
                  <a:txBody>
                    <a:bodyPr/>
                    <a:lstStyle/>
                    <a:p>
                      <a:pPr>
                        <a:spcAft>
                          <a:spcPts val="0"/>
                        </a:spcAft>
                      </a:pPr>
                      <a:r>
                        <a:rPr lang="en-US" sz="2400" dirty="0">
                          <a:effectLst/>
                        </a:rPr>
                        <a:t>TEXT</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65535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38274122"/>
                  </a:ext>
                </a:extLst>
              </a:tr>
              <a:tr h="241564">
                <a:tc>
                  <a:txBody>
                    <a:bodyPr/>
                    <a:lstStyle/>
                    <a:p>
                      <a:pPr>
                        <a:spcAft>
                          <a:spcPts val="0"/>
                        </a:spcAft>
                      </a:pPr>
                      <a:r>
                        <a:rPr lang="en-US" sz="2400" dirty="0">
                          <a:effectLst/>
                        </a:rPr>
                        <a:t>BLOB</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65535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522761698"/>
                  </a:ext>
                </a:extLst>
              </a:tr>
              <a:tr h="241564">
                <a:tc>
                  <a:txBody>
                    <a:bodyPr/>
                    <a:lstStyle/>
                    <a:p>
                      <a:pPr>
                        <a:spcAft>
                          <a:spcPts val="0"/>
                        </a:spcAft>
                      </a:pPr>
                      <a:r>
                        <a:rPr lang="en-US" sz="2400" dirty="0">
                          <a:effectLst/>
                        </a:rPr>
                        <a:t>MEDIUMTEXT</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16777215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848257641"/>
                  </a:ext>
                </a:extLst>
              </a:tr>
              <a:tr h="241564">
                <a:tc>
                  <a:txBody>
                    <a:bodyPr/>
                    <a:lstStyle/>
                    <a:p>
                      <a:pPr>
                        <a:spcAft>
                          <a:spcPts val="0"/>
                        </a:spcAft>
                      </a:pPr>
                      <a:r>
                        <a:rPr lang="en-US" sz="2400" dirty="0">
                          <a:effectLst/>
                        </a:rPr>
                        <a:t>MEDIUMBLOB</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16777215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561213918"/>
                  </a:ext>
                </a:extLst>
              </a:tr>
              <a:tr h="328772">
                <a:tc>
                  <a:txBody>
                    <a:bodyPr/>
                    <a:lstStyle/>
                    <a:p>
                      <a:pPr>
                        <a:spcAft>
                          <a:spcPts val="0"/>
                        </a:spcAft>
                      </a:pPr>
                      <a:r>
                        <a:rPr lang="en-US" sz="2400" dirty="0">
                          <a:effectLst/>
                        </a:rPr>
                        <a:t>LONGTEXT</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4294967295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19739332"/>
                  </a:ext>
                </a:extLst>
              </a:tr>
              <a:tr h="241564">
                <a:tc>
                  <a:txBody>
                    <a:bodyPr/>
                    <a:lstStyle/>
                    <a:p>
                      <a:pPr>
                        <a:spcAft>
                          <a:spcPts val="0"/>
                        </a:spcAft>
                      </a:pPr>
                      <a:r>
                        <a:rPr lang="en-US" sz="2400" dirty="0">
                          <a:effectLst/>
                        </a:rPr>
                        <a:t>LONGBLOB</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400" dirty="0">
                          <a:effectLst/>
                        </a:rPr>
                        <a:t>A string with a maximum length of 4294967295 characters.</a:t>
                      </a:r>
                      <a:endParaRPr lang="en-US" sz="24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844936432"/>
                  </a:ext>
                </a:extLst>
              </a:tr>
            </a:tbl>
          </a:graphicData>
        </a:graphic>
      </p:graphicFrame>
    </p:spTree>
    <p:extLst>
      <p:ext uri="{BB962C8B-B14F-4D97-AF65-F5344CB8AC3E}">
        <p14:creationId xmlns:p14="http://schemas.microsoft.com/office/powerpoint/2010/main" val="175684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Data Types (Conti…)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0685602"/>
              </p:ext>
            </p:extLst>
          </p:nvPr>
        </p:nvGraphicFramePr>
        <p:xfrm>
          <a:off x="1421989" y="1454142"/>
          <a:ext cx="9931811" cy="5158740"/>
        </p:xfrm>
        <a:graphic>
          <a:graphicData uri="http://schemas.openxmlformats.org/drawingml/2006/table">
            <a:tbl>
              <a:tblPr firstCol="1" bandRow="1">
                <a:tableStyleId>{5C22544A-7EE6-4342-B048-85BDC9FD1C3A}</a:tableStyleId>
              </a:tblPr>
              <a:tblGrid>
                <a:gridCol w="2112920">
                  <a:extLst>
                    <a:ext uri="{9D8B030D-6E8A-4147-A177-3AD203B41FA5}">
                      <a16:colId xmlns:a16="http://schemas.microsoft.com/office/drawing/2014/main" val="807475670"/>
                    </a:ext>
                  </a:extLst>
                </a:gridCol>
                <a:gridCol w="7818891">
                  <a:extLst>
                    <a:ext uri="{9D8B030D-6E8A-4147-A177-3AD203B41FA5}">
                      <a16:colId xmlns:a16="http://schemas.microsoft.com/office/drawing/2014/main" val="3722098444"/>
                    </a:ext>
                  </a:extLst>
                </a:gridCol>
              </a:tblGrid>
              <a:tr h="897890">
                <a:tc>
                  <a:txBody>
                    <a:bodyPr/>
                    <a:lstStyle/>
                    <a:p>
                      <a:pPr>
                        <a:spcAft>
                          <a:spcPts val="0"/>
                        </a:spcAft>
                      </a:pPr>
                      <a:r>
                        <a:rPr lang="en-US" sz="2800" dirty="0">
                          <a:effectLst/>
                        </a:rPr>
                        <a:t>ENUM ( )</a:t>
                      </a:r>
                      <a:endParaRPr lang="en-US" sz="28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800" dirty="0">
                          <a:effectLst/>
                        </a:rPr>
                        <a:t>Short for ENUMERATION which means that each column may have one of a specified possible values.</a:t>
                      </a:r>
                    </a:p>
                    <a:p>
                      <a:pPr>
                        <a:spcAft>
                          <a:spcPts val="0"/>
                        </a:spcAft>
                      </a:pPr>
                      <a:r>
                        <a:rPr lang="en-US" sz="2800" dirty="0">
                          <a:effectLst/>
                        </a:rPr>
                        <a:t>Ex:</a:t>
                      </a:r>
                      <a:br>
                        <a:rPr lang="en-US" sz="2800" dirty="0">
                          <a:effectLst/>
                        </a:rPr>
                      </a:br>
                      <a:r>
                        <a:rPr lang="en-US" sz="2800" dirty="0">
                          <a:effectLst/>
                        </a:rPr>
                        <a:t>CREATE TABLE length ( length ENUM('small', 'medium', 'large') );</a:t>
                      </a:r>
                    </a:p>
                    <a:p>
                      <a:pPr>
                        <a:spcAft>
                          <a:spcPts val="0"/>
                        </a:spcAft>
                      </a:pPr>
                      <a:r>
                        <a:rPr lang="en-US" sz="2800" dirty="0">
                          <a:effectLst/>
                        </a:rPr>
                        <a:t>insert into length values('small');</a:t>
                      </a:r>
                      <a:endParaRPr lang="en-US" sz="28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384371588"/>
                  </a:ext>
                </a:extLst>
              </a:tr>
              <a:tr h="897890">
                <a:tc>
                  <a:txBody>
                    <a:bodyPr/>
                    <a:lstStyle/>
                    <a:p>
                      <a:pPr>
                        <a:spcAft>
                          <a:spcPts val="0"/>
                        </a:spcAft>
                      </a:pPr>
                      <a:r>
                        <a:rPr lang="en-US" sz="2800" dirty="0">
                          <a:effectLst/>
                        </a:rPr>
                        <a:t>SET</a:t>
                      </a:r>
                      <a:endParaRPr lang="en-US" sz="28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2800" dirty="0">
                          <a:effectLst/>
                        </a:rPr>
                        <a:t>Similar to ENUM except each column may have more than one of the specified possible values.</a:t>
                      </a:r>
                    </a:p>
                    <a:p>
                      <a:pPr>
                        <a:spcAft>
                          <a:spcPts val="0"/>
                        </a:spcAft>
                      </a:pPr>
                      <a:r>
                        <a:rPr lang="en-US" sz="2800" dirty="0">
                          <a:effectLst/>
                        </a:rPr>
                        <a:t>Ex:</a:t>
                      </a:r>
                    </a:p>
                    <a:p>
                      <a:pPr>
                        <a:spcAft>
                          <a:spcPts val="0"/>
                        </a:spcAft>
                      </a:pPr>
                      <a:r>
                        <a:rPr lang="en-US" sz="2800" dirty="0">
                          <a:effectLst/>
                        </a:rPr>
                        <a:t>CREATE TABLE length ( length SET('small', 'medium', 'large') );</a:t>
                      </a:r>
                    </a:p>
                    <a:p>
                      <a:pPr>
                        <a:spcAft>
                          <a:spcPts val="0"/>
                        </a:spcAft>
                      </a:pPr>
                      <a:r>
                        <a:rPr lang="en-US" sz="2800" dirty="0">
                          <a:effectLst/>
                        </a:rPr>
                        <a:t>insert into length values('</a:t>
                      </a:r>
                      <a:r>
                        <a:rPr lang="en-US" sz="2800" dirty="0" err="1">
                          <a:effectLst/>
                        </a:rPr>
                        <a:t>small,medium</a:t>
                      </a:r>
                      <a:r>
                        <a:rPr lang="en-US" sz="2800" dirty="0">
                          <a:effectLst/>
                        </a:rPr>
                        <a:t>');</a:t>
                      </a:r>
                      <a:endParaRPr lang="en-US" sz="28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35751844"/>
                  </a:ext>
                </a:extLst>
              </a:tr>
            </a:tbl>
          </a:graphicData>
        </a:graphic>
      </p:graphicFrame>
    </p:spTree>
    <p:extLst>
      <p:ext uri="{BB962C8B-B14F-4D97-AF65-F5344CB8AC3E}">
        <p14:creationId xmlns:p14="http://schemas.microsoft.com/office/powerpoint/2010/main" val="382185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 and Time Data Types</a:t>
            </a:r>
            <a:endParaRPr lang="en-US" dirty="0"/>
          </a:p>
        </p:txBody>
      </p:sp>
      <p:sp>
        <p:nvSpPr>
          <p:cNvPr id="3" name="Content Placeholder 2"/>
          <p:cNvSpPr>
            <a:spLocks noGrp="1"/>
          </p:cNvSpPr>
          <p:nvPr>
            <p:ph idx="1"/>
          </p:nvPr>
        </p:nvSpPr>
        <p:spPr/>
        <p:txBody>
          <a:bodyPr>
            <a:normAutofit/>
          </a:bodyPr>
          <a:lstStyle/>
          <a:p>
            <a:r>
              <a:rPr lang="en-US" dirty="0"/>
              <a:t>The following table illustrates the MySQL date and time data types:</a:t>
            </a:r>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8873717"/>
              </p:ext>
            </p:extLst>
          </p:nvPr>
        </p:nvGraphicFramePr>
        <p:xfrm>
          <a:off x="1211503" y="2649572"/>
          <a:ext cx="9768993" cy="2838450"/>
        </p:xfrm>
        <a:graphic>
          <a:graphicData uri="http://schemas.openxmlformats.org/drawingml/2006/table">
            <a:tbl>
              <a:tblPr firstCol="1" bandRow="1">
                <a:tableStyleId>{5C22544A-7EE6-4342-B048-85BDC9FD1C3A}</a:tableStyleId>
              </a:tblPr>
              <a:tblGrid>
                <a:gridCol w="2533575">
                  <a:extLst>
                    <a:ext uri="{9D8B030D-6E8A-4147-A177-3AD203B41FA5}">
                      <a16:colId xmlns:a16="http://schemas.microsoft.com/office/drawing/2014/main" val="2389203366"/>
                    </a:ext>
                  </a:extLst>
                </a:gridCol>
                <a:gridCol w="7235418">
                  <a:extLst>
                    <a:ext uri="{9D8B030D-6E8A-4147-A177-3AD203B41FA5}">
                      <a16:colId xmlns:a16="http://schemas.microsoft.com/office/drawing/2014/main" val="1500001156"/>
                    </a:ext>
                  </a:extLst>
                </a:gridCol>
              </a:tblGrid>
              <a:tr h="0">
                <a:tc>
                  <a:txBody>
                    <a:bodyPr/>
                    <a:lstStyle/>
                    <a:p>
                      <a:pPr>
                        <a:spcAft>
                          <a:spcPts val="0"/>
                        </a:spcAft>
                      </a:pPr>
                      <a:r>
                        <a:rPr lang="en-US" sz="3600" dirty="0">
                          <a:effectLst/>
                        </a:rPr>
                        <a:t>DATE</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3600" dirty="0">
                          <a:effectLst/>
                        </a:rPr>
                        <a:t>YYYY-MM-DD.</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204123142"/>
                  </a:ext>
                </a:extLst>
              </a:tr>
              <a:tr h="0">
                <a:tc>
                  <a:txBody>
                    <a:bodyPr/>
                    <a:lstStyle/>
                    <a:p>
                      <a:pPr>
                        <a:spcAft>
                          <a:spcPts val="0"/>
                        </a:spcAft>
                      </a:pPr>
                      <a:r>
                        <a:rPr lang="en-US" sz="3600" dirty="0">
                          <a:effectLst/>
                        </a:rPr>
                        <a:t>DATETIME</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3600" dirty="0">
                          <a:effectLst/>
                        </a:rPr>
                        <a:t>YYYY-MM-DD HH:MM:SS.</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094287316"/>
                  </a:ext>
                </a:extLst>
              </a:tr>
              <a:tr h="0">
                <a:tc>
                  <a:txBody>
                    <a:bodyPr/>
                    <a:lstStyle/>
                    <a:p>
                      <a:pPr>
                        <a:spcAft>
                          <a:spcPts val="0"/>
                        </a:spcAft>
                      </a:pPr>
                      <a:r>
                        <a:rPr lang="en-US" sz="3600" dirty="0">
                          <a:effectLst/>
                        </a:rPr>
                        <a:t>TIMESTAMP</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3600">
                          <a:effectLst/>
                        </a:rPr>
                        <a:t>YYYY-MM-DD HH:MM:SS</a:t>
                      </a:r>
                      <a:r>
                        <a:rPr lang="en-US" sz="3600" dirty="0">
                          <a:effectLst/>
                        </a:rPr>
                        <a:t>.</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766681068"/>
                  </a:ext>
                </a:extLst>
              </a:tr>
              <a:tr h="0">
                <a:tc>
                  <a:txBody>
                    <a:bodyPr/>
                    <a:lstStyle/>
                    <a:p>
                      <a:pPr>
                        <a:spcAft>
                          <a:spcPts val="0"/>
                        </a:spcAft>
                      </a:pPr>
                      <a:r>
                        <a:rPr lang="en-US" sz="3600" dirty="0">
                          <a:effectLst/>
                        </a:rPr>
                        <a:t>TIME</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3600" dirty="0">
                          <a:effectLst/>
                        </a:rPr>
                        <a:t>HH:MM:SS.</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7416277"/>
                  </a:ext>
                </a:extLst>
              </a:tr>
              <a:tr h="0">
                <a:tc>
                  <a:txBody>
                    <a:bodyPr/>
                    <a:lstStyle/>
                    <a:p>
                      <a:pPr>
                        <a:spcAft>
                          <a:spcPts val="0"/>
                        </a:spcAft>
                      </a:pPr>
                      <a:r>
                        <a:rPr lang="en-US" sz="3600" dirty="0">
                          <a:effectLst/>
                        </a:rPr>
                        <a:t>YEAR</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spcAft>
                          <a:spcPts val="0"/>
                        </a:spcAft>
                      </a:pPr>
                      <a:r>
                        <a:rPr lang="en-US" sz="3600" dirty="0">
                          <a:effectLst/>
                        </a:rPr>
                        <a:t>A year value in CCYY or YY format</a:t>
                      </a:r>
                      <a:endParaRPr lang="en-US" sz="36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726800022"/>
                  </a:ext>
                </a:extLst>
              </a:tr>
            </a:tbl>
          </a:graphicData>
        </a:graphic>
      </p:graphicFrame>
    </p:spTree>
    <p:extLst>
      <p:ext uri="{BB962C8B-B14F-4D97-AF65-F5344CB8AC3E}">
        <p14:creationId xmlns:p14="http://schemas.microsoft.com/office/powerpoint/2010/main" val="407047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 and Time Data Types (Conti…)</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t>
            </a:r>
            <a:r>
              <a:rPr lang="en-US" dirty="0"/>
              <a:t>Two-digit Year Support</a:t>
            </a:r>
          </a:p>
          <a:p>
            <a:pPr marL="0" indent="0">
              <a:buNone/>
            </a:pPr>
            <a:r>
              <a:rPr lang="en-US" dirty="0"/>
              <a:t>	MySQL pre-5.6.6</a:t>
            </a:r>
          </a:p>
          <a:p>
            <a:pPr marL="0" indent="0">
              <a:buNone/>
            </a:pPr>
            <a:r>
              <a:rPr lang="en-US" dirty="0"/>
              <a:t>	00-69=2000-2069</a:t>
            </a:r>
          </a:p>
          <a:p>
            <a:pPr marL="0" indent="0">
              <a:buNone/>
            </a:pPr>
            <a:r>
              <a:rPr lang="en-US" dirty="0"/>
              <a:t>	70-99=1970-1999</a:t>
            </a:r>
          </a:p>
          <a:p>
            <a:pPr marL="0" indent="0">
              <a:buNone/>
            </a:pPr>
            <a:r>
              <a:rPr lang="en-US" dirty="0"/>
              <a:t>	MySQL 5.6.6 and later</a:t>
            </a:r>
          </a:p>
          <a:p>
            <a:pPr marL="0" indent="0">
              <a:buNone/>
            </a:pPr>
            <a:r>
              <a:rPr lang="en-US" dirty="0"/>
              <a:t>	Deprecated</a:t>
            </a:r>
          </a:p>
          <a:p>
            <a:r>
              <a:rPr lang="en-US" dirty="0"/>
              <a:t>-Standard SQL Date and Time format</a:t>
            </a:r>
          </a:p>
          <a:p>
            <a:pPr marL="0" indent="0" fontAlgn="ctr">
              <a:spcBef>
                <a:spcPts val="0"/>
              </a:spcBef>
              <a:buNone/>
            </a:pPr>
            <a:r>
              <a:rPr lang="en-US" dirty="0"/>
              <a:t>	2015-07-14 18:24:42</a:t>
            </a:r>
            <a:r>
              <a:rPr lang="en-US" dirty="0">
                <a:solidFill>
                  <a:srgbClr val="002060"/>
                </a:solidFill>
              </a:rPr>
              <a:t>	</a:t>
            </a:r>
            <a:r>
              <a:rPr lang="en-US" b="1" dirty="0">
                <a:solidFill>
                  <a:srgbClr val="002060"/>
                </a:solidFill>
                <a:latin typeface="Calibri" panose="020F0502020204030204" pitchFamily="34" charset="0"/>
              </a:rPr>
              <a:t> DATETIME </a:t>
            </a:r>
            <a:r>
              <a:rPr lang="en-US" dirty="0">
                <a:solidFill>
                  <a:srgbClr val="000000"/>
                </a:solidFill>
                <a:latin typeface="Calibri" panose="020F0502020204030204" pitchFamily="34" charset="0"/>
              </a:rPr>
              <a:t>YYYY-MM-DD HH:MM:SS.</a:t>
            </a:r>
            <a:endParaRPr lang="en-US" dirty="0"/>
          </a:p>
          <a:p>
            <a:r>
              <a:rPr lang="en-US" dirty="0"/>
              <a:t>-Time Zone</a:t>
            </a:r>
          </a:p>
          <a:p>
            <a:pPr marL="0" indent="0">
              <a:buNone/>
            </a:pPr>
            <a:r>
              <a:rPr lang="en-US" dirty="0"/>
              <a:t>	SHOW VARIABLES LIKE ‘%</a:t>
            </a:r>
            <a:r>
              <a:rPr lang="en-US" dirty="0" err="1"/>
              <a:t>time_zone</a:t>
            </a:r>
            <a:r>
              <a:rPr lang="en-US" dirty="0"/>
              <a:t>%’;</a:t>
            </a:r>
          </a:p>
          <a:p>
            <a:pPr marL="0" indent="0">
              <a:buNone/>
            </a:pPr>
            <a:r>
              <a:rPr lang="en-US" dirty="0"/>
              <a:t>	SELECT Now();</a:t>
            </a:r>
          </a:p>
          <a:p>
            <a:pPr marL="0" indent="0">
              <a:buNone/>
            </a:pPr>
            <a:r>
              <a:rPr lang="en-US" dirty="0"/>
              <a:t>	SET </a:t>
            </a:r>
            <a:r>
              <a:rPr lang="en-US" dirty="0" err="1"/>
              <a:t>time_zone</a:t>
            </a:r>
            <a:r>
              <a:rPr lang="en-US" dirty="0"/>
              <a:t>=’US/Eastern’;</a:t>
            </a:r>
          </a:p>
          <a:p>
            <a:endParaRPr lang="en-US" dirty="0"/>
          </a:p>
        </p:txBody>
      </p:sp>
    </p:spTree>
    <p:extLst>
      <p:ext uri="{BB962C8B-B14F-4D97-AF65-F5344CB8AC3E}">
        <p14:creationId xmlns:p14="http://schemas.microsoft.com/office/powerpoint/2010/main" val="111335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BOOLEAN DATA TYPE </a:t>
            </a:r>
            <a:endParaRPr lang="en-US" dirty="0"/>
          </a:p>
        </p:txBody>
      </p:sp>
      <p:sp>
        <p:nvSpPr>
          <p:cNvPr id="3" name="Content Placeholder 2"/>
          <p:cNvSpPr>
            <a:spLocks noGrp="1"/>
          </p:cNvSpPr>
          <p:nvPr>
            <p:ph idx="1"/>
          </p:nvPr>
        </p:nvSpPr>
        <p:spPr/>
        <p:txBody>
          <a:bodyPr/>
          <a:lstStyle/>
          <a:p>
            <a:r>
              <a:rPr lang="en-US" dirty="0"/>
              <a:t>	0=False</a:t>
            </a:r>
          </a:p>
          <a:p>
            <a:r>
              <a:rPr lang="en-US" dirty="0"/>
              <a:t>	1=True</a:t>
            </a:r>
          </a:p>
          <a:p>
            <a:endParaRPr lang="en-US" dirty="0"/>
          </a:p>
        </p:txBody>
      </p:sp>
    </p:spTree>
    <p:extLst>
      <p:ext uri="{BB962C8B-B14F-4D97-AF65-F5344CB8AC3E}">
        <p14:creationId xmlns:p14="http://schemas.microsoft.com/office/powerpoint/2010/main" val="44629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CREATE TABLE</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3600" dirty="0"/>
          </a:p>
          <a:p>
            <a:pPr marL="457200" lvl="1" indent="0">
              <a:buNone/>
            </a:pPr>
            <a:r>
              <a:rPr lang="en-US" sz="3600" dirty="0"/>
              <a:t>CREATE TABLE [IF NOT EXISTS] table_name(</a:t>
            </a:r>
          </a:p>
          <a:p>
            <a:pPr marL="0" indent="0">
              <a:buNone/>
            </a:pPr>
            <a:r>
              <a:rPr lang="en-US" dirty="0"/>
              <a:t>        </a:t>
            </a:r>
            <a:r>
              <a:rPr lang="en-US" dirty="0" err="1"/>
              <a:t>column_name</a:t>
            </a:r>
            <a:r>
              <a:rPr lang="en-US" dirty="0"/>
              <a:t> </a:t>
            </a:r>
            <a:r>
              <a:rPr lang="en-US" dirty="0" err="1"/>
              <a:t>data_type</a:t>
            </a:r>
            <a:r>
              <a:rPr lang="en-US" dirty="0"/>
              <a:t>[size] [NOT NULL|NULL] </a:t>
            </a:r>
          </a:p>
          <a:p>
            <a:pPr marL="0" indent="0">
              <a:buNone/>
            </a:pPr>
            <a:r>
              <a:rPr lang="en-US" dirty="0"/>
              <a:t>		[DEFAULT </a:t>
            </a:r>
            <a:r>
              <a:rPr lang="en-US"/>
              <a:t>‘Value’] </a:t>
            </a:r>
            <a:r>
              <a:rPr lang="en-US" dirty="0"/>
              <a:t>[AUTO_INCREMENT][, …]</a:t>
            </a:r>
            <a:endParaRPr lang="en-US" sz="3600" dirty="0"/>
          </a:p>
          <a:p>
            <a:pPr marL="457200" lvl="1" indent="0">
              <a:buNone/>
            </a:pPr>
            <a:r>
              <a:rPr lang="en-US" sz="3600" dirty="0"/>
              <a:t> ) engine=</a:t>
            </a:r>
            <a:r>
              <a:rPr lang="en-US" sz="3600" dirty="0" err="1"/>
              <a:t>table_type</a:t>
            </a:r>
            <a:r>
              <a:rPr lang="en-US" sz="3600" dirty="0"/>
              <a:t>;</a:t>
            </a:r>
          </a:p>
        </p:txBody>
      </p:sp>
    </p:spTree>
    <p:extLst>
      <p:ext uri="{BB962C8B-B14F-4D97-AF65-F5344CB8AC3E}">
        <p14:creationId xmlns:p14="http://schemas.microsoft.com/office/powerpoint/2010/main" val="97905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MySQL CREATE TABLE statement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dirty="0"/>
              <a:t>CREATE TABLE IF NOT EXISTS tasks (</a:t>
            </a:r>
          </a:p>
          <a:p>
            <a:pPr marL="0" indent="0">
              <a:buNone/>
            </a:pPr>
            <a:r>
              <a:rPr lang="en-US" dirty="0"/>
              <a:t>  </a:t>
            </a:r>
            <a:r>
              <a:rPr lang="en-US" dirty="0" err="1"/>
              <a:t>task_id</a:t>
            </a:r>
            <a:r>
              <a:rPr lang="en-US" dirty="0"/>
              <a:t> int(11) NOT NULL,</a:t>
            </a:r>
          </a:p>
          <a:p>
            <a:pPr marL="0" indent="0">
              <a:buNone/>
            </a:pPr>
            <a:r>
              <a:rPr lang="en-US" dirty="0"/>
              <a:t>  subject varchar(45) DEFAULT NULL,</a:t>
            </a:r>
          </a:p>
          <a:p>
            <a:pPr marL="0" indent="0">
              <a:buNone/>
            </a:pPr>
            <a:r>
              <a:rPr lang="en-US" dirty="0"/>
              <a:t>  </a:t>
            </a:r>
            <a:r>
              <a:rPr lang="en-US" dirty="0" err="1"/>
              <a:t>start_date</a:t>
            </a:r>
            <a:r>
              <a:rPr lang="en-US" dirty="0"/>
              <a:t> DATE DEFAULT NULL,</a:t>
            </a:r>
          </a:p>
          <a:p>
            <a:pPr marL="0" indent="0">
              <a:buNone/>
            </a:pPr>
            <a:r>
              <a:rPr lang="en-US" dirty="0"/>
              <a:t>  </a:t>
            </a:r>
            <a:r>
              <a:rPr lang="en-US" dirty="0" err="1"/>
              <a:t>end_date</a:t>
            </a:r>
            <a:r>
              <a:rPr lang="en-US" dirty="0"/>
              <a:t> DATE DEFAULT NULL,</a:t>
            </a:r>
          </a:p>
          <a:p>
            <a:pPr marL="0" indent="0">
              <a:buNone/>
            </a:pPr>
            <a:r>
              <a:rPr lang="en-US" dirty="0"/>
              <a:t>  description varchar(200) DEFAULT NULL,</a:t>
            </a:r>
          </a:p>
          <a:p>
            <a:pPr marL="0" indent="0">
              <a:buNone/>
            </a:pPr>
            <a:r>
              <a:rPr lang="en-US" dirty="0"/>
              <a:t>  PRIMARY KEY (</a:t>
            </a:r>
            <a:r>
              <a:rPr lang="en-US" dirty="0" err="1"/>
              <a:t>task_id</a:t>
            </a:r>
            <a:r>
              <a:rPr lang="en-US" dirty="0"/>
              <a:t>)</a:t>
            </a:r>
          </a:p>
          <a:p>
            <a:pPr marL="0" indent="0">
              <a:buNone/>
            </a:pPr>
            <a:r>
              <a:rPr lang="en-US" dirty="0"/>
              <a:t>) ENGINE=</a:t>
            </a:r>
            <a:r>
              <a:rPr lang="en-US" dirty="0" err="1"/>
              <a:t>InnoDB</a:t>
            </a:r>
            <a:r>
              <a:rPr lang="en-US" dirty="0"/>
              <a:t>;</a:t>
            </a:r>
          </a:p>
        </p:txBody>
      </p:sp>
      <p:pic>
        <p:nvPicPr>
          <p:cNvPr id="5" name="Picture 4" descr="Tasks Table"/>
          <p:cNvPicPr/>
          <p:nvPr/>
        </p:nvPicPr>
        <p:blipFill>
          <a:blip r:embed="rId2">
            <a:extLst>
              <a:ext uri="{28A0092B-C50C-407E-A947-70E740481C1C}">
                <a14:useLocalDpi xmlns:a14="http://schemas.microsoft.com/office/drawing/2010/main" val="0"/>
              </a:ext>
            </a:extLst>
          </a:blip>
          <a:srcRect/>
          <a:stretch>
            <a:fillRect/>
          </a:stretch>
        </p:blipFill>
        <p:spPr bwMode="auto">
          <a:xfrm>
            <a:off x="7805531" y="1690688"/>
            <a:ext cx="4168670" cy="4193277"/>
          </a:xfrm>
          <a:prstGeom prst="rect">
            <a:avLst/>
          </a:prstGeom>
          <a:noFill/>
          <a:ln>
            <a:noFill/>
          </a:ln>
        </p:spPr>
      </p:pic>
    </p:spTree>
    <p:extLst>
      <p:ext uri="{BB962C8B-B14F-4D97-AF65-F5344CB8AC3E}">
        <p14:creationId xmlns:p14="http://schemas.microsoft.com/office/powerpoint/2010/main" val="354079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 TABLE </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a:p>
            <a:pPr marL="0" indent="0">
              <a:buNone/>
            </a:pPr>
            <a:r>
              <a:rPr lang="en-US" dirty="0"/>
              <a:t>ALTER TABLE </a:t>
            </a:r>
            <a:r>
              <a:rPr lang="en-US" dirty="0" err="1"/>
              <a:t>table_name</a:t>
            </a:r>
            <a:r>
              <a:rPr lang="en-US" dirty="0"/>
              <a:t> </a:t>
            </a:r>
          </a:p>
          <a:p>
            <a:pPr marL="0" indent="0">
              <a:buNone/>
            </a:pPr>
            <a:r>
              <a:rPr lang="en-US" dirty="0"/>
              <a:t>action1[,action2,…]</a:t>
            </a:r>
          </a:p>
          <a:p>
            <a:endParaRPr lang="en-US" dirty="0"/>
          </a:p>
        </p:txBody>
      </p:sp>
    </p:spTree>
    <p:extLst>
      <p:ext uri="{BB962C8B-B14F-4D97-AF65-F5344CB8AC3E}">
        <p14:creationId xmlns:p14="http://schemas.microsoft.com/office/powerpoint/2010/main" val="178275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New Column</a:t>
            </a:r>
            <a:endParaRPr lang="en-US" dirty="0"/>
          </a:p>
        </p:txBody>
      </p:sp>
      <p:sp>
        <p:nvSpPr>
          <p:cNvPr id="3" name="Content Placeholder 2"/>
          <p:cNvSpPr>
            <a:spLocks noGrp="1"/>
          </p:cNvSpPr>
          <p:nvPr>
            <p:ph idx="1"/>
          </p:nvPr>
        </p:nvSpPr>
        <p:spPr/>
        <p:txBody>
          <a:bodyPr/>
          <a:lstStyle/>
          <a:p>
            <a:pPr marL="0" indent="0">
              <a:buNone/>
            </a:pPr>
            <a:r>
              <a:rPr lang="en-US" dirty="0"/>
              <a:t>ALTER TABLE tasks </a:t>
            </a:r>
          </a:p>
          <a:p>
            <a:pPr marL="0" indent="0">
              <a:buNone/>
            </a:pPr>
            <a:r>
              <a:rPr lang="en-US" b="1" dirty="0"/>
              <a:t>ADD</a:t>
            </a:r>
            <a:r>
              <a:rPr lang="en-US" dirty="0"/>
              <a:t> [COLUMN] complete DECIMAL(2,1) NULL;</a:t>
            </a:r>
          </a:p>
          <a:p>
            <a:pPr marL="0" indent="0">
              <a:buNone/>
            </a:pPr>
            <a:endParaRPr lang="en-US" dirty="0"/>
          </a:p>
        </p:txBody>
      </p:sp>
    </p:spTree>
    <p:extLst>
      <p:ext uri="{BB962C8B-B14F-4D97-AF65-F5344CB8AC3E}">
        <p14:creationId xmlns:p14="http://schemas.microsoft.com/office/powerpoint/2010/main" val="60661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Database</a:t>
            </a:r>
            <a:endParaRPr lang="en-US" dirty="0"/>
          </a:p>
        </p:txBody>
      </p:sp>
      <p:sp>
        <p:nvSpPr>
          <p:cNvPr id="3" name="Content Placeholder 2"/>
          <p:cNvSpPr>
            <a:spLocks noGrp="1"/>
          </p:cNvSpPr>
          <p:nvPr>
            <p:ph idx="1"/>
          </p:nvPr>
        </p:nvSpPr>
        <p:spPr/>
        <p:txBody>
          <a:bodyPr/>
          <a:lstStyle/>
          <a:p>
            <a:pPr marL="0" indent="0">
              <a:buNone/>
            </a:pPr>
            <a:r>
              <a:rPr lang="en-US" dirty="0"/>
              <a:t>Before doing anything else with the data, you need to </a:t>
            </a:r>
            <a:r>
              <a:rPr lang="en-US" dirty="0">
                <a:solidFill>
                  <a:srgbClr val="FF0000"/>
                </a:solidFill>
              </a:rPr>
              <a:t>create a database</a:t>
            </a:r>
            <a:r>
              <a:rPr lang="en-US" dirty="0"/>
              <a:t>. A database is a </a:t>
            </a:r>
            <a:r>
              <a:rPr lang="en-US" dirty="0">
                <a:solidFill>
                  <a:srgbClr val="FF0000"/>
                </a:solidFill>
              </a:rPr>
              <a:t>container of data</a:t>
            </a:r>
            <a:r>
              <a:rPr lang="en-US" dirty="0"/>
              <a:t>. It stores contacts, vendors, customers or any kind of data that you can think of. In MySQL, a database is a </a:t>
            </a:r>
            <a:r>
              <a:rPr lang="en-US" dirty="0">
                <a:solidFill>
                  <a:srgbClr val="FF0000"/>
                </a:solidFill>
              </a:rPr>
              <a:t>collection of objects </a:t>
            </a:r>
            <a:r>
              <a:rPr lang="en-US" dirty="0"/>
              <a:t>that are used to store and manipulate data such as </a:t>
            </a:r>
            <a:r>
              <a:rPr lang="en-US" u="sng" dirty="0">
                <a:solidFill>
                  <a:srgbClr val="0070C0"/>
                </a:solidFill>
              </a:rPr>
              <a:t>tables</a:t>
            </a:r>
            <a:r>
              <a:rPr lang="en-US" dirty="0"/>
              <a:t>, </a:t>
            </a:r>
            <a:r>
              <a:rPr lang="en-US" dirty="0">
                <a:hlinkClick r:id="rId2" tooltip="MySQL Views"/>
              </a:rPr>
              <a:t>database ,views</a:t>
            </a:r>
            <a:r>
              <a:rPr lang="en-US" dirty="0"/>
              <a:t>, </a:t>
            </a:r>
            <a:r>
              <a:rPr lang="en-US" dirty="0">
                <a:hlinkClick r:id="rId3" tooltip="MySQL Triggers"/>
              </a:rPr>
              <a:t>triggers</a:t>
            </a:r>
            <a:r>
              <a:rPr lang="en-US" dirty="0"/>
              <a:t>, </a:t>
            </a:r>
            <a:r>
              <a:rPr lang="en-US" dirty="0">
                <a:hlinkClick r:id="rId4" tooltip="MySQL stored procedure"/>
              </a:rPr>
              <a:t>stored procedures</a:t>
            </a:r>
            <a:r>
              <a:rPr lang="en-US" dirty="0"/>
              <a:t>, etc.</a:t>
            </a:r>
          </a:p>
        </p:txBody>
      </p:sp>
    </p:spTree>
    <p:extLst>
      <p:ext uri="{BB962C8B-B14F-4D97-AF65-F5344CB8AC3E}">
        <p14:creationId xmlns:p14="http://schemas.microsoft.com/office/powerpoint/2010/main" val="98467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Column</a:t>
            </a:r>
          </a:p>
        </p:txBody>
      </p:sp>
      <p:sp>
        <p:nvSpPr>
          <p:cNvPr id="3" name="Content Placeholder 2"/>
          <p:cNvSpPr>
            <a:spLocks noGrp="1"/>
          </p:cNvSpPr>
          <p:nvPr>
            <p:ph idx="1"/>
          </p:nvPr>
        </p:nvSpPr>
        <p:spPr/>
        <p:txBody>
          <a:bodyPr/>
          <a:lstStyle/>
          <a:p>
            <a:pPr marL="0" indent="0">
              <a:buNone/>
            </a:pPr>
            <a:r>
              <a:rPr lang="en-US" dirty="0"/>
              <a:t>ALTER TABLE tasks</a:t>
            </a:r>
          </a:p>
          <a:p>
            <a:pPr marL="0" indent="0">
              <a:buNone/>
            </a:pPr>
            <a:r>
              <a:rPr lang="en-US" b="1" dirty="0"/>
              <a:t>CHANGE COLUMN</a:t>
            </a:r>
            <a:r>
              <a:rPr lang="en-US" dirty="0"/>
              <a:t> </a:t>
            </a:r>
            <a:r>
              <a:rPr lang="en-US" dirty="0" err="1"/>
              <a:t>task_id</a:t>
            </a:r>
            <a:r>
              <a:rPr lang="en-US" dirty="0"/>
              <a:t> </a:t>
            </a:r>
            <a:r>
              <a:rPr lang="en-US" dirty="0" err="1"/>
              <a:t>task_id</a:t>
            </a:r>
            <a:r>
              <a:rPr lang="en-US" dirty="0"/>
              <a:t> INT(11) NOT NULL AUTO_INCREMENT;</a:t>
            </a:r>
          </a:p>
          <a:p>
            <a:pPr marL="0" indent="0">
              <a:buNone/>
            </a:pPr>
            <a:endParaRPr lang="en-US" dirty="0"/>
          </a:p>
        </p:txBody>
      </p:sp>
    </p:spTree>
    <p:extLst>
      <p:ext uri="{BB962C8B-B14F-4D97-AF65-F5344CB8AC3E}">
        <p14:creationId xmlns:p14="http://schemas.microsoft.com/office/powerpoint/2010/main" val="49109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572"/>
            <a:ext cx="10515600" cy="1325563"/>
          </a:xfrm>
        </p:spPr>
        <p:txBody>
          <a:bodyPr/>
          <a:lstStyle/>
          <a:p>
            <a:r>
              <a:rPr lang="en-US" dirty="0"/>
              <a:t>Delete Column</a:t>
            </a:r>
          </a:p>
        </p:txBody>
      </p:sp>
      <p:sp>
        <p:nvSpPr>
          <p:cNvPr id="3" name="Content Placeholder 2"/>
          <p:cNvSpPr>
            <a:spLocks noGrp="1"/>
          </p:cNvSpPr>
          <p:nvPr>
            <p:ph idx="1"/>
          </p:nvPr>
        </p:nvSpPr>
        <p:spPr/>
        <p:txBody>
          <a:bodyPr/>
          <a:lstStyle/>
          <a:p>
            <a:pPr marL="0" indent="0">
              <a:buNone/>
            </a:pPr>
            <a:r>
              <a:rPr lang="en-US" dirty="0"/>
              <a:t>ALTER TABLE tasks</a:t>
            </a:r>
          </a:p>
          <a:p>
            <a:pPr marL="0" indent="0">
              <a:buNone/>
            </a:pPr>
            <a:r>
              <a:rPr lang="en-US" b="1" dirty="0"/>
              <a:t>DROP</a:t>
            </a:r>
            <a:r>
              <a:rPr lang="en-US" dirty="0"/>
              <a:t> COLUMN description;</a:t>
            </a:r>
          </a:p>
          <a:p>
            <a:pPr marL="0" indent="0">
              <a:buNone/>
            </a:pPr>
            <a:endParaRPr lang="en-US" dirty="0"/>
          </a:p>
        </p:txBody>
      </p:sp>
    </p:spTree>
    <p:extLst>
      <p:ext uri="{BB962C8B-B14F-4D97-AF65-F5344CB8AC3E}">
        <p14:creationId xmlns:p14="http://schemas.microsoft.com/office/powerpoint/2010/main" val="429337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Table Name</a:t>
            </a:r>
          </a:p>
        </p:txBody>
      </p:sp>
      <p:sp>
        <p:nvSpPr>
          <p:cNvPr id="3" name="Content Placeholder 2"/>
          <p:cNvSpPr>
            <a:spLocks noGrp="1"/>
          </p:cNvSpPr>
          <p:nvPr>
            <p:ph idx="1"/>
          </p:nvPr>
        </p:nvSpPr>
        <p:spPr/>
        <p:txBody>
          <a:bodyPr/>
          <a:lstStyle/>
          <a:p>
            <a:pPr marL="0" indent="0">
              <a:buNone/>
            </a:pPr>
            <a:r>
              <a:rPr lang="en-US" dirty="0"/>
              <a:t>ALTER TABLE </a:t>
            </a:r>
            <a:r>
              <a:rPr lang="en-US" dirty="0" err="1"/>
              <a:t>old_table_name</a:t>
            </a:r>
            <a:r>
              <a:rPr lang="en-US" dirty="0"/>
              <a:t> </a:t>
            </a:r>
          </a:p>
          <a:p>
            <a:pPr marL="0" indent="0">
              <a:buNone/>
            </a:pPr>
            <a:r>
              <a:rPr lang="en-US" b="1" dirty="0"/>
              <a:t>RENAME TO</a:t>
            </a:r>
            <a:r>
              <a:rPr lang="en-US" dirty="0"/>
              <a:t> </a:t>
            </a:r>
            <a:r>
              <a:rPr lang="en-US" dirty="0" err="1"/>
              <a:t>new_table_name</a:t>
            </a:r>
            <a:r>
              <a:rPr lang="en-US" dirty="0"/>
              <a:t>;</a:t>
            </a:r>
          </a:p>
          <a:p>
            <a:pPr marL="0" indent="0">
              <a:buNone/>
            </a:pPr>
            <a:endParaRPr lang="en-US" dirty="0"/>
          </a:p>
          <a:p>
            <a:pPr marL="0" indent="0">
              <a:buNone/>
            </a:pPr>
            <a:r>
              <a:rPr lang="en-US" dirty="0"/>
              <a:t>Or</a:t>
            </a:r>
          </a:p>
          <a:p>
            <a:pPr marL="0" indent="0">
              <a:buNone/>
            </a:pPr>
            <a:endParaRPr lang="en-US" dirty="0"/>
          </a:p>
          <a:p>
            <a:pPr marL="0" indent="0">
              <a:buNone/>
            </a:pPr>
            <a:r>
              <a:rPr lang="en-US" dirty="0"/>
              <a:t>RENAME TABLE </a:t>
            </a:r>
            <a:r>
              <a:rPr lang="en-US" dirty="0" err="1"/>
              <a:t>old_table_name</a:t>
            </a:r>
            <a:r>
              <a:rPr lang="en-US" dirty="0"/>
              <a:t> TO </a:t>
            </a:r>
            <a:r>
              <a:rPr lang="en-US" dirty="0" err="1"/>
              <a:t>new_table_name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532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Create</a:t>
            </a:r>
          </a:p>
          <a:p>
            <a:pPr marL="0" indent="0">
              <a:buNone/>
            </a:pPr>
            <a:r>
              <a:rPr lang="en-US" dirty="0"/>
              <a:t>	CREATE INDEX office ON employees(</a:t>
            </a:r>
            <a:r>
              <a:rPr lang="en-US" dirty="0" err="1"/>
              <a:t>officeCode</a:t>
            </a:r>
            <a:r>
              <a:rPr lang="en-US" dirty="0"/>
              <a:t>);</a:t>
            </a:r>
          </a:p>
          <a:p>
            <a:r>
              <a:rPr lang="en-US" dirty="0"/>
              <a:t>Show</a:t>
            </a:r>
          </a:p>
          <a:p>
            <a:pPr marL="0" indent="0">
              <a:buNone/>
            </a:pPr>
            <a:r>
              <a:rPr lang="en-US" dirty="0"/>
              <a:t>	SHOW INDEXES FROM </a:t>
            </a:r>
            <a:r>
              <a:rPr lang="en-US" dirty="0" err="1"/>
              <a:t>tablesname</a:t>
            </a:r>
            <a:r>
              <a:rPr lang="en-US" dirty="0"/>
              <a:t>;</a:t>
            </a:r>
          </a:p>
          <a:p>
            <a:r>
              <a:rPr lang="en-US" dirty="0"/>
              <a:t>Drop</a:t>
            </a:r>
          </a:p>
          <a:p>
            <a:pPr marL="0" indent="0">
              <a:buNone/>
            </a:pPr>
            <a:r>
              <a:rPr lang="en-US" dirty="0"/>
              <a:t>	DROP INDEX office ON employees;</a:t>
            </a:r>
          </a:p>
          <a:p>
            <a:pPr marL="0" indent="0">
              <a:buNone/>
            </a:pPr>
            <a:endParaRPr lang="en-US" dirty="0"/>
          </a:p>
          <a:p>
            <a:pPr marL="0" indent="0">
              <a:buNone/>
            </a:pPr>
            <a:r>
              <a:rPr lang="en-US" dirty="0"/>
              <a:t>(Index have Auto in constraint :Primary key, Foreign key, Unique)</a:t>
            </a:r>
          </a:p>
          <a:p>
            <a:pPr marL="0" indent="0">
              <a:buNone/>
            </a:pPr>
            <a:endParaRPr lang="en-US" dirty="0"/>
          </a:p>
        </p:txBody>
      </p:sp>
    </p:spTree>
    <p:extLst>
      <p:ext uri="{BB962C8B-B14F-4D97-AF65-F5344CB8AC3E}">
        <p14:creationId xmlns:p14="http://schemas.microsoft.com/office/powerpoint/2010/main" val="73529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lstStyle/>
          <a:p>
            <a:r>
              <a:rPr lang="en-US" dirty="0"/>
              <a:t>Syntax:</a:t>
            </a:r>
          </a:p>
          <a:p>
            <a:pPr marL="0" indent="0">
              <a:buNone/>
            </a:pPr>
            <a:r>
              <a:rPr lang="en-US" dirty="0"/>
              <a:t>	ALTER TABLE </a:t>
            </a:r>
            <a:r>
              <a:rPr lang="en-US" dirty="0" err="1"/>
              <a:t>table_name</a:t>
            </a:r>
            <a:endParaRPr lang="en-US" dirty="0"/>
          </a:p>
          <a:p>
            <a:pPr marL="0" indent="0">
              <a:buNone/>
            </a:pPr>
            <a:r>
              <a:rPr lang="en-US" b="1" dirty="0"/>
              <a:t>	ADD UNIQUE</a:t>
            </a:r>
            <a:r>
              <a:rPr lang="en-US" dirty="0"/>
              <a:t>  </a:t>
            </a:r>
            <a:r>
              <a:rPr lang="en-US" dirty="0" err="1"/>
              <a:t>name_unique</a:t>
            </a:r>
            <a:r>
              <a:rPr lang="en-US" dirty="0"/>
              <a:t> (</a:t>
            </a:r>
            <a:r>
              <a:rPr lang="en-US" dirty="0" err="1"/>
              <a:t>unique_key_colunmn</a:t>
            </a:r>
            <a:r>
              <a:rPr lang="en-US" dirty="0"/>
              <a:t>) ;</a:t>
            </a:r>
          </a:p>
          <a:p>
            <a:pPr marL="0" indent="0">
              <a:buNone/>
            </a:pPr>
            <a:endParaRPr lang="en-US" dirty="0"/>
          </a:p>
        </p:txBody>
      </p:sp>
    </p:spTree>
    <p:extLst>
      <p:ext uri="{BB962C8B-B14F-4D97-AF65-F5344CB8AC3E}">
        <p14:creationId xmlns:p14="http://schemas.microsoft.com/office/powerpoint/2010/main" val="4259023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NULL Constraint</a:t>
            </a:r>
          </a:p>
        </p:txBody>
      </p:sp>
      <p:sp>
        <p:nvSpPr>
          <p:cNvPr id="3" name="Content Placeholder 2"/>
          <p:cNvSpPr>
            <a:spLocks noGrp="1"/>
          </p:cNvSpPr>
          <p:nvPr>
            <p:ph idx="1"/>
          </p:nvPr>
        </p:nvSpPr>
        <p:spPr/>
        <p:txBody>
          <a:bodyPr/>
          <a:lstStyle/>
          <a:p>
            <a:pPr marL="0" indent="0">
              <a:buNone/>
            </a:pPr>
            <a:r>
              <a:rPr lang="en-US" dirty="0"/>
              <a:t>ALTER TABLE </a:t>
            </a:r>
            <a:r>
              <a:rPr lang="en-US" dirty="0" err="1"/>
              <a:t>table_name</a:t>
            </a:r>
            <a:endParaRPr lang="en-US" dirty="0"/>
          </a:p>
          <a:p>
            <a:pPr marL="0" indent="0">
              <a:buNone/>
            </a:pPr>
            <a:r>
              <a:rPr lang="en-US" dirty="0"/>
              <a:t>CHANGE </a:t>
            </a:r>
            <a:r>
              <a:rPr lang="en-US" dirty="0" err="1"/>
              <a:t>old_col</a:t>
            </a:r>
            <a:r>
              <a:rPr lang="en-US" dirty="0"/>
              <a:t> </a:t>
            </a:r>
            <a:r>
              <a:rPr lang="en-US" dirty="0" err="1"/>
              <a:t>new_col</a:t>
            </a:r>
            <a:r>
              <a:rPr lang="en-US" dirty="0"/>
              <a:t> datatype NOT NULL;</a:t>
            </a:r>
          </a:p>
        </p:txBody>
      </p:sp>
    </p:spTree>
    <p:extLst>
      <p:ext uri="{BB962C8B-B14F-4D97-AF65-F5344CB8AC3E}">
        <p14:creationId xmlns:p14="http://schemas.microsoft.com/office/powerpoint/2010/main" val="3322758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Constraint </a:t>
            </a:r>
          </a:p>
        </p:txBody>
      </p:sp>
      <p:sp>
        <p:nvSpPr>
          <p:cNvPr id="3" name="Content Placeholder 2"/>
          <p:cNvSpPr>
            <a:spLocks noGrp="1"/>
          </p:cNvSpPr>
          <p:nvPr>
            <p:ph idx="1"/>
          </p:nvPr>
        </p:nvSpPr>
        <p:spPr/>
        <p:txBody>
          <a:bodyPr>
            <a:normAutofit/>
          </a:bodyPr>
          <a:lstStyle/>
          <a:p>
            <a:r>
              <a:rPr lang="en-US" dirty="0"/>
              <a:t>A primary key is a column or a set of columns that uniquely identifies each row in the table. </a:t>
            </a:r>
          </a:p>
          <a:p>
            <a:r>
              <a:rPr lang="en-US" dirty="0"/>
              <a:t>You must follow the rules below when you define a primary key for a table:</a:t>
            </a:r>
          </a:p>
          <a:p>
            <a:pPr lvl="1"/>
            <a:r>
              <a:rPr lang="en-US" dirty="0"/>
              <a:t>A primary key must contain unique values. If the primary key consists of multiple columns, the combination of values in these columns must be unique.</a:t>
            </a:r>
          </a:p>
          <a:p>
            <a:pPr lvl="1"/>
            <a:r>
              <a:rPr lang="en-US" dirty="0"/>
              <a:t>A primary key column cannot contain NULL values. It means that you have to declare the primary key column with the NOT NULL  attribute. If you don’t, MySQL will force the primary key column as NOT NULL  implicitly.</a:t>
            </a:r>
          </a:p>
          <a:p>
            <a:pPr lvl="1"/>
            <a:r>
              <a:rPr lang="en-US" dirty="0"/>
              <a:t>A table has only one primary key.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158" y="399256"/>
            <a:ext cx="2381250" cy="1257300"/>
          </a:xfrm>
          <a:prstGeom prst="rect">
            <a:avLst/>
          </a:prstGeom>
        </p:spPr>
      </p:pic>
    </p:spTree>
    <p:extLst>
      <p:ext uri="{BB962C8B-B14F-4D97-AF65-F5344CB8AC3E}">
        <p14:creationId xmlns:p14="http://schemas.microsoft.com/office/powerpoint/2010/main" val="1355727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PRIMARY KEY Constraints</a:t>
            </a:r>
            <a:endParaRPr lang="en-US" dirty="0"/>
          </a:p>
        </p:txBody>
      </p:sp>
      <p:sp>
        <p:nvSpPr>
          <p:cNvPr id="3" name="Content Placeholder 2"/>
          <p:cNvSpPr>
            <a:spLocks noGrp="1"/>
          </p:cNvSpPr>
          <p:nvPr>
            <p:ph idx="1"/>
          </p:nvPr>
        </p:nvSpPr>
        <p:spPr/>
        <p:txBody>
          <a:bodyPr/>
          <a:lstStyle/>
          <a:p>
            <a:r>
              <a:rPr lang="en-US" dirty="0"/>
              <a:t>using CREATE TABLE statement</a:t>
            </a:r>
          </a:p>
          <a:p>
            <a:r>
              <a:rPr lang="en-US" dirty="0"/>
              <a:t>using ALTER TABLE statement</a:t>
            </a:r>
          </a:p>
        </p:txBody>
      </p:sp>
    </p:spTree>
    <p:extLst>
      <p:ext uri="{BB962C8B-B14F-4D97-AF65-F5344CB8AC3E}">
        <p14:creationId xmlns:p14="http://schemas.microsoft.com/office/powerpoint/2010/main" val="1733446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PRIMARY KEY constraints using CREATE TABLE statement</a:t>
            </a:r>
            <a:endParaRPr lang="en-US" dirty="0"/>
          </a:p>
        </p:txBody>
      </p:sp>
      <p:sp>
        <p:nvSpPr>
          <p:cNvPr id="3" name="Content Placeholder 2"/>
          <p:cNvSpPr>
            <a:spLocks noGrp="1"/>
          </p:cNvSpPr>
          <p:nvPr>
            <p:ph idx="1"/>
          </p:nvPr>
        </p:nvSpPr>
        <p:spPr/>
        <p:txBody>
          <a:bodyPr/>
          <a:lstStyle/>
          <a:p>
            <a:r>
              <a:rPr lang="en-US" dirty="0"/>
              <a:t>The following example creates users table whose primary key is </a:t>
            </a:r>
            <a:r>
              <a:rPr lang="en-US" dirty="0" err="1"/>
              <a:t>user_id</a:t>
            </a:r>
            <a:r>
              <a:rPr lang="en-US" dirty="0"/>
              <a:t> column:</a:t>
            </a:r>
          </a:p>
          <a:p>
            <a:pPr marL="0" indent="0">
              <a:buNone/>
            </a:pPr>
            <a:endParaRPr lang="en-US" dirty="0"/>
          </a:p>
          <a:p>
            <a:pPr marL="457200" lvl="1" indent="0">
              <a:buNone/>
            </a:pPr>
            <a:r>
              <a:rPr lang="en-US" dirty="0"/>
              <a:t>CREATE TABLE users(</a:t>
            </a:r>
          </a:p>
          <a:p>
            <a:pPr marL="457200" lvl="1" indent="0">
              <a:buNone/>
            </a:pPr>
            <a:r>
              <a:rPr lang="en-US" dirty="0"/>
              <a:t>   </a:t>
            </a:r>
            <a:r>
              <a:rPr lang="en-US" dirty="0" err="1"/>
              <a:t>user_id</a:t>
            </a:r>
            <a:r>
              <a:rPr lang="en-US" dirty="0"/>
              <a:t> INT AUTO_INCREMENT PRIMARY KEY,</a:t>
            </a:r>
          </a:p>
          <a:p>
            <a:pPr marL="457200" lvl="1" indent="0">
              <a:buNone/>
            </a:pPr>
            <a:r>
              <a:rPr lang="en-US" dirty="0"/>
              <a:t>   username VARCHAR(40) ,</a:t>
            </a:r>
          </a:p>
          <a:p>
            <a:pPr marL="457200" lvl="1" indent="0">
              <a:buNone/>
            </a:pPr>
            <a:r>
              <a:rPr lang="en-US" dirty="0"/>
              <a:t>   password VARCHAR(255),</a:t>
            </a:r>
          </a:p>
          <a:p>
            <a:pPr marL="457200" lvl="1" indent="0">
              <a:buNone/>
            </a:pPr>
            <a:r>
              <a:rPr lang="en-US" dirty="0"/>
              <a:t>   email VARCHAR(255)</a:t>
            </a:r>
          </a:p>
          <a:p>
            <a:pPr marL="457200" lvl="1" indent="0">
              <a:buNone/>
            </a:pPr>
            <a:r>
              <a:rPr lang="en-US" dirty="0"/>
              <a:t>);</a:t>
            </a:r>
          </a:p>
          <a:p>
            <a:endParaRPr lang="en-US" dirty="0"/>
          </a:p>
        </p:txBody>
      </p:sp>
    </p:spTree>
    <p:extLst>
      <p:ext uri="{BB962C8B-B14F-4D97-AF65-F5344CB8AC3E}">
        <p14:creationId xmlns:p14="http://schemas.microsoft.com/office/powerpoint/2010/main" val="3798861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PRIMARY KEY constraints using CREATE TABLE statement (Conti…)</a:t>
            </a:r>
            <a:endParaRPr lang="en-US" dirty="0"/>
          </a:p>
        </p:txBody>
      </p:sp>
      <p:sp>
        <p:nvSpPr>
          <p:cNvPr id="3" name="Content Placeholder 2"/>
          <p:cNvSpPr>
            <a:spLocks noGrp="1"/>
          </p:cNvSpPr>
          <p:nvPr>
            <p:ph idx="1"/>
          </p:nvPr>
        </p:nvSpPr>
        <p:spPr/>
        <p:txBody>
          <a:bodyPr/>
          <a:lstStyle/>
          <a:p>
            <a:r>
              <a:rPr lang="en-US" dirty="0"/>
              <a:t>You can also specify the PRIMARY KEY at the end of the CREATE TABLE  statement as follows:</a:t>
            </a:r>
          </a:p>
          <a:p>
            <a:pPr marL="0" indent="0">
              <a:buNone/>
            </a:pPr>
            <a:endParaRPr lang="en-US" dirty="0"/>
          </a:p>
          <a:p>
            <a:pPr marL="457200" lvl="1" indent="0">
              <a:buNone/>
            </a:pPr>
            <a:r>
              <a:rPr lang="en-US" dirty="0"/>
              <a:t>CREATE TABLE roles(</a:t>
            </a:r>
          </a:p>
          <a:p>
            <a:pPr marL="457200" lvl="1" indent="0">
              <a:buNone/>
            </a:pPr>
            <a:r>
              <a:rPr lang="en-US" dirty="0"/>
              <a:t>   </a:t>
            </a:r>
            <a:r>
              <a:rPr lang="en-US" dirty="0" err="1"/>
              <a:t>role_id</a:t>
            </a:r>
            <a:r>
              <a:rPr lang="en-US" dirty="0"/>
              <a:t> INT AUTO_INCREMENT,</a:t>
            </a:r>
          </a:p>
          <a:p>
            <a:pPr marL="457200" lvl="1" indent="0">
              <a:buNone/>
            </a:pPr>
            <a:r>
              <a:rPr lang="en-US" dirty="0"/>
              <a:t>   </a:t>
            </a:r>
            <a:r>
              <a:rPr lang="en-US" dirty="0" err="1"/>
              <a:t>role_name</a:t>
            </a:r>
            <a:r>
              <a:rPr lang="en-US" dirty="0"/>
              <a:t> VARCHAR(50),</a:t>
            </a:r>
          </a:p>
          <a:p>
            <a:pPr marL="457200" lvl="1" indent="0">
              <a:buNone/>
            </a:pPr>
            <a:r>
              <a:rPr lang="en-US" dirty="0"/>
              <a:t>   PRIMARY KEY(</a:t>
            </a:r>
            <a:r>
              <a:rPr lang="en-US" dirty="0" err="1"/>
              <a:t>role_id</a:t>
            </a:r>
            <a:r>
              <a:rPr lang="en-US" dirty="0"/>
              <a:t>)</a:t>
            </a:r>
          </a:p>
          <a:p>
            <a:pPr marL="457200" lvl="1" indent="0">
              <a:buNone/>
            </a:pPr>
            <a:r>
              <a:rPr lang="en-US" dirty="0"/>
              <a:t>);</a:t>
            </a:r>
          </a:p>
          <a:p>
            <a:endParaRPr lang="en-US" dirty="0"/>
          </a:p>
        </p:txBody>
      </p:sp>
    </p:spTree>
    <p:extLst>
      <p:ext uri="{BB962C8B-B14F-4D97-AF65-F5344CB8AC3E}">
        <p14:creationId xmlns:p14="http://schemas.microsoft.com/office/powerpoint/2010/main" val="301145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DB</a:t>
            </a:r>
          </a:p>
        </p:txBody>
      </p:sp>
      <p:sp>
        <p:nvSpPr>
          <p:cNvPr id="3" name="Content Placeholder 2"/>
          <p:cNvSpPr>
            <a:spLocks noGrp="1"/>
          </p:cNvSpPr>
          <p:nvPr>
            <p:ph idx="1"/>
          </p:nvPr>
        </p:nvSpPr>
        <p:spPr/>
        <p:txBody>
          <a:bodyPr>
            <a:normAutofit/>
          </a:bodyPr>
          <a:lstStyle/>
          <a:p>
            <a:r>
              <a:rPr lang="en-US" dirty="0"/>
              <a:t>To create a database in MySQL, you use the CREATE DATABASE  statement as follows:</a:t>
            </a:r>
          </a:p>
          <a:p>
            <a:pPr marL="0" indent="0">
              <a:buNone/>
            </a:pPr>
            <a:r>
              <a:rPr lang="en-US" dirty="0"/>
              <a:t>	</a:t>
            </a:r>
          </a:p>
          <a:p>
            <a:pPr marL="0" indent="0">
              <a:buNone/>
            </a:pPr>
            <a:r>
              <a:rPr lang="en-US" dirty="0"/>
              <a:t>	</a:t>
            </a:r>
            <a:r>
              <a:rPr lang="en-US" dirty="0">
                <a:solidFill>
                  <a:srgbClr val="FF0000"/>
                </a:solidFill>
              </a:rPr>
              <a:t>CREATE DATABASE [IF NOT EXISTS] </a:t>
            </a:r>
            <a:r>
              <a:rPr lang="en-US" dirty="0" err="1">
                <a:solidFill>
                  <a:srgbClr val="FF0000"/>
                </a:solidFill>
              </a:rPr>
              <a:t>database_name</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140963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PRIMARY KEY constraints using CREATE TABLE statement (Conti…)</a:t>
            </a:r>
            <a:endParaRPr lang="en-US" dirty="0"/>
          </a:p>
        </p:txBody>
      </p:sp>
      <p:sp>
        <p:nvSpPr>
          <p:cNvPr id="3" name="Content Placeholder 2"/>
          <p:cNvSpPr>
            <a:spLocks noGrp="1"/>
          </p:cNvSpPr>
          <p:nvPr>
            <p:ph idx="1"/>
          </p:nvPr>
        </p:nvSpPr>
        <p:spPr/>
        <p:txBody>
          <a:bodyPr>
            <a:normAutofit/>
          </a:bodyPr>
          <a:lstStyle/>
          <a:p>
            <a:r>
              <a:rPr lang="en-US" dirty="0"/>
              <a:t>In case the primary key consists of multiple columns, you must specify them at the end of the CREATE TABLE  statement. You put a coma-separated list of primary key columns inside parentheses followed the PRIMARY KEY  keywords.</a:t>
            </a:r>
          </a:p>
          <a:p>
            <a:pPr marL="0" indent="0">
              <a:buNone/>
            </a:pPr>
            <a:endParaRPr lang="en-US" dirty="0"/>
          </a:p>
          <a:p>
            <a:pPr marL="457200" lvl="1" indent="0">
              <a:buNone/>
            </a:pPr>
            <a:r>
              <a:rPr lang="en-US" dirty="0"/>
              <a:t>CREATE TABLE </a:t>
            </a:r>
            <a:r>
              <a:rPr lang="en-US" dirty="0" err="1"/>
              <a:t>userroles</a:t>
            </a:r>
            <a:r>
              <a:rPr lang="en-US" dirty="0"/>
              <a:t>(</a:t>
            </a:r>
          </a:p>
          <a:p>
            <a:pPr marL="457200" lvl="1" indent="0">
              <a:buNone/>
            </a:pPr>
            <a:r>
              <a:rPr lang="en-US" dirty="0"/>
              <a:t>   </a:t>
            </a:r>
            <a:r>
              <a:rPr lang="en-US" dirty="0" err="1"/>
              <a:t>user_id</a:t>
            </a:r>
            <a:r>
              <a:rPr lang="en-US" dirty="0"/>
              <a:t> INT NOT NULL,</a:t>
            </a:r>
          </a:p>
          <a:p>
            <a:pPr marL="457200" lvl="1" indent="0">
              <a:buNone/>
            </a:pPr>
            <a:r>
              <a:rPr lang="en-US" dirty="0"/>
              <a:t>   </a:t>
            </a:r>
            <a:r>
              <a:rPr lang="en-US" dirty="0" err="1"/>
              <a:t>role_id</a:t>
            </a:r>
            <a:r>
              <a:rPr lang="en-US" dirty="0"/>
              <a:t> INT NOT NULL,</a:t>
            </a:r>
          </a:p>
          <a:p>
            <a:pPr marL="457200" lvl="1" indent="0">
              <a:buNone/>
            </a:pPr>
            <a:r>
              <a:rPr lang="en-US" dirty="0"/>
              <a:t>   PRIMARY KEY(</a:t>
            </a:r>
            <a:r>
              <a:rPr lang="en-US" dirty="0" err="1"/>
              <a:t>user_id,role_id</a:t>
            </a:r>
            <a:r>
              <a:rPr lang="en-US" dirty="0"/>
              <a:t>)</a:t>
            </a:r>
          </a:p>
          <a:p>
            <a:pPr marL="457200" lvl="1" indent="0">
              <a:buNone/>
            </a:pPr>
            <a:r>
              <a:rPr lang="en-US" dirty="0"/>
              <a:t>);</a:t>
            </a:r>
          </a:p>
          <a:p>
            <a:endParaRPr lang="en-US" dirty="0"/>
          </a:p>
        </p:txBody>
      </p:sp>
    </p:spTree>
    <p:extLst>
      <p:ext uri="{BB962C8B-B14F-4D97-AF65-F5344CB8AC3E}">
        <p14:creationId xmlns:p14="http://schemas.microsoft.com/office/powerpoint/2010/main" val="64745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PRIMARY KEY constraints using ALTER TABLE statement</a:t>
            </a:r>
            <a:endParaRPr lang="en-US" dirty="0"/>
          </a:p>
        </p:txBody>
      </p:sp>
      <p:sp>
        <p:nvSpPr>
          <p:cNvPr id="3" name="Content Placeholder 2"/>
          <p:cNvSpPr>
            <a:spLocks noGrp="1"/>
          </p:cNvSpPr>
          <p:nvPr>
            <p:ph idx="1"/>
          </p:nvPr>
        </p:nvSpPr>
        <p:spPr>
          <a:xfrm>
            <a:off x="838200" y="1825625"/>
            <a:ext cx="10515600" cy="4667940"/>
          </a:xfrm>
        </p:spPr>
        <p:txBody>
          <a:bodyPr>
            <a:normAutofit/>
          </a:bodyPr>
          <a:lstStyle/>
          <a:p>
            <a:r>
              <a:rPr lang="en-US" dirty="0"/>
              <a:t>Syntax:</a:t>
            </a:r>
          </a:p>
          <a:p>
            <a:pPr marL="457200" lvl="1" indent="0">
              <a:buNone/>
            </a:pPr>
            <a:r>
              <a:rPr lang="en-US" dirty="0"/>
              <a:t>ALTER TABLE </a:t>
            </a:r>
            <a:r>
              <a:rPr lang="en-US" dirty="0" err="1"/>
              <a:t>table_name</a:t>
            </a:r>
            <a:endParaRPr lang="en-US" dirty="0"/>
          </a:p>
          <a:p>
            <a:pPr marL="457200" lvl="1" indent="0">
              <a:buNone/>
            </a:pPr>
            <a:r>
              <a:rPr lang="en-US" dirty="0"/>
              <a:t>ADD PRIMARY KEY(</a:t>
            </a:r>
            <a:r>
              <a:rPr lang="en-US" dirty="0" err="1"/>
              <a:t>primary_key_column</a:t>
            </a:r>
            <a:r>
              <a:rPr lang="en-US" dirty="0"/>
              <a:t>);</a:t>
            </a:r>
          </a:p>
          <a:p>
            <a:r>
              <a:rPr lang="en-US" dirty="0"/>
              <a:t>Example</a:t>
            </a:r>
          </a:p>
          <a:p>
            <a:pPr marL="457200" lvl="1" indent="0">
              <a:buNone/>
            </a:pPr>
            <a:r>
              <a:rPr lang="en-US" dirty="0"/>
              <a:t>CREATE TABLE t1(</a:t>
            </a:r>
          </a:p>
          <a:p>
            <a:pPr marL="457200" lvl="1" indent="0">
              <a:buNone/>
            </a:pPr>
            <a:r>
              <a:rPr lang="en-US" dirty="0"/>
              <a:t>   id </a:t>
            </a:r>
            <a:r>
              <a:rPr lang="en-US" dirty="0" err="1"/>
              <a:t>int</a:t>
            </a:r>
            <a:r>
              <a:rPr lang="en-US" dirty="0"/>
              <a:t>,</a:t>
            </a:r>
          </a:p>
          <a:p>
            <a:pPr marL="457200" lvl="1" indent="0">
              <a:buNone/>
            </a:pPr>
            <a:r>
              <a:rPr lang="en-US" dirty="0"/>
              <a:t>   title varchar(255) NOT NULL</a:t>
            </a:r>
          </a:p>
          <a:p>
            <a:pPr marL="457200" lvl="1" indent="0">
              <a:buNone/>
            </a:pPr>
            <a:r>
              <a:rPr lang="en-US" dirty="0"/>
              <a:t>);</a:t>
            </a:r>
          </a:p>
          <a:p>
            <a:pPr marL="457200" lvl="1" indent="0">
              <a:buNone/>
            </a:pPr>
            <a:endParaRPr lang="en-US" dirty="0"/>
          </a:p>
          <a:p>
            <a:pPr marL="457200" lvl="1" indent="0">
              <a:buNone/>
            </a:pPr>
            <a:r>
              <a:rPr lang="en-US" dirty="0"/>
              <a:t>ALTER TABLE t1</a:t>
            </a:r>
          </a:p>
          <a:p>
            <a:pPr marL="457200" lvl="1" indent="0">
              <a:buNone/>
            </a:pPr>
            <a:r>
              <a:rPr lang="en-US" dirty="0"/>
              <a:t>ADD PRIMARY KEY(id);</a:t>
            </a:r>
          </a:p>
          <a:p>
            <a:endParaRPr lang="en-US" dirty="0"/>
          </a:p>
        </p:txBody>
      </p:sp>
    </p:spTree>
    <p:extLst>
      <p:ext uri="{BB962C8B-B14F-4D97-AF65-F5344CB8AC3E}">
        <p14:creationId xmlns:p14="http://schemas.microsoft.com/office/powerpoint/2010/main" val="4057934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a:t>
            </a:r>
          </a:p>
        </p:txBody>
      </p:sp>
      <p:sp>
        <p:nvSpPr>
          <p:cNvPr id="3" name="Content Placeholder 2"/>
          <p:cNvSpPr>
            <a:spLocks noGrp="1"/>
          </p:cNvSpPr>
          <p:nvPr>
            <p:ph idx="1"/>
          </p:nvPr>
        </p:nvSpPr>
        <p:spPr>
          <a:xfrm>
            <a:off x="838201" y="1825625"/>
            <a:ext cx="5257800" cy="4351338"/>
          </a:xfrm>
        </p:spPr>
        <p:txBody>
          <a:bodyPr/>
          <a:lstStyle/>
          <a:p>
            <a:r>
              <a:rPr lang="en-US" dirty="0"/>
              <a:t>A foreign key is a field in a table that matches another field of another table. A foreign key places constraints on data in the related tables, which enables MySQL to maintain referential integrity.</a:t>
            </a:r>
          </a:p>
        </p:txBody>
      </p:sp>
      <p:pic>
        <p:nvPicPr>
          <p:cNvPr id="4" name="Picture 3" descr="MySQL Foreign Key - Customers &amp; Orders Tables"/>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35294"/>
            <a:ext cx="5654302" cy="4588427"/>
          </a:xfrm>
          <a:prstGeom prst="rect">
            <a:avLst/>
          </a:prstGeom>
          <a:noFill/>
          <a:ln>
            <a:noFill/>
          </a:ln>
        </p:spPr>
      </p:pic>
      <p:pic>
        <p:nvPicPr>
          <p:cNvPr id="5" name="Picture 4" descr="MySQL recursive foreign key"/>
          <p:cNvPicPr/>
          <p:nvPr/>
        </p:nvPicPr>
        <p:blipFill>
          <a:blip r:embed="rId4">
            <a:extLst>
              <a:ext uri="{28A0092B-C50C-407E-A947-70E740481C1C}">
                <a14:useLocalDpi xmlns:a14="http://schemas.microsoft.com/office/drawing/2010/main" val="0"/>
              </a:ext>
            </a:extLst>
          </a:blip>
          <a:srcRect/>
          <a:stretch>
            <a:fillRect/>
          </a:stretch>
        </p:blipFill>
        <p:spPr bwMode="auto">
          <a:xfrm>
            <a:off x="3287079" y="4335145"/>
            <a:ext cx="1872615" cy="2522855"/>
          </a:xfrm>
          <a:prstGeom prst="rect">
            <a:avLst/>
          </a:prstGeom>
          <a:noFill/>
          <a:ln>
            <a:noFill/>
          </a:ln>
        </p:spPr>
      </p:pic>
    </p:spTree>
    <p:extLst>
      <p:ext uri="{BB962C8B-B14F-4D97-AF65-F5344CB8AC3E}">
        <p14:creationId xmlns:p14="http://schemas.microsoft.com/office/powerpoint/2010/main" val="4480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FOREIGN KEY Constraints</a:t>
            </a:r>
            <a:endParaRPr lang="en-US" dirty="0"/>
          </a:p>
        </p:txBody>
      </p:sp>
      <p:sp>
        <p:nvSpPr>
          <p:cNvPr id="3" name="Content Placeholder 2"/>
          <p:cNvSpPr>
            <a:spLocks noGrp="1"/>
          </p:cNvSpPr>
          <p:nvPr>
            <p:ph idx="1"/>
          </p:nvPr>
        </p:nvSpPr>
        <p:spPr/>
        <p:txBody>
          <a:bodyPr>
            <a:normAutofit lnSpcReduction="10000"/>
          </a:bodyPr>
          <a:lstStyle/>
          <a:p>
            <a:r>
              <a:rPr lang="en-US" dirty="0"/>
              <a:t>using CREATE TABLE statement</a:t>
            </a:r>
          </a:p>
          <a:p>
            <a:r>
              <a:rPr lang="en-US" dirty="0"/>
              <a:t>using ALTER TABLE statement</a:t>
            </a:r>
          </a:p>
          <a:p>
            <a:endParaRPr lang="en-US" dirty="0"/>
          </a:p>
          <a:p>
            <a:r>
              <a:rPr lang="en-US" dirty="0"/>
              <a:t>Syntax: </a:t>
            </a:r>
          </a:p>
          <a:p>
            <a:pPr marL="457200" lvl="1" indent="0">
              <a:buNone/>
            </a:pPr>
            <a:endParaRPr lang="en-US" dirty="0"/>
          </a:p>
          <a:p>
            <a:pPr marL="457200" lvl="1" indent="0">
              <a:buNone/>
            </a:pPr>
            <a:r>
              <a:rPr lang="en-US" dirty="0"/>
              <a:t>FOREIGN KEY </a:t>
            </a:r>
            <a:r>
              <a:rPr lang="en-US" dirty="0" err="1"/>
              <a:t>foreign_key_name</a:t>
            </a:r>
            <a:r>
              <a:rPr lang="en-US" dirty="0"/>
              <a:t> (columns)</a:t>
            </a:r>
          </a:p>
          <a:p>
            <a:pPr marL="457200" lvl="1" indent="0">
              <a:buNone/>
            </a:pPr>
            <a:r>
              <a:rPr lang="en-US" dirty="0"/>
              <a:t>REFERENCES </a:t>
            </a:r>
            <a:r>
              <a:rPr lang="en-US" dirty="0" err="1"/>
              <a:t>parent_table</a:t>
            </a:r>
            <a:r>
              <a:rPr lang="en-US" dirty="0"/>
              <a:t>(columns)</a:t>
            </a:r>
          </a:p>
          <a:p>
            <a:pPr marL="457200" lvl="1" indent="0">
              <a:buNone/>
            </a:pPr>
            <a:r>
              <a:rPr lang="en-US" dirty="0"/>
              <a:t>ON DELETE CASCADE | ON DELETE SET NULL | ON DELETE RESTRICT</a:t>
            </a:r>
          </a:p>
          <a:p>
            <a:pPr marL="457200" lvl="1" indent="0">
              <a:buNone/>
            </a:pPr>
            <a:r>
              <a:rPr lang="en-US" dirty="0"/>
              <a:t>ON UPDATE CASCADE | ON UPDATE SET NULL | ON UPDATE RESTRICT</a:t>
            </a:r>
          </a:p>
          <a:p>
            <a:pPr marL="457200" lvl="1" indent="0">
              <a:buNone/>
            </a:pPr>
            <a:r>
              <a:rPr lang="en-US" dirty="0"/>
              <a:t> </a:t>
            </a:r>
          </a:p>
          <a:p>
            <a:endParaRPr lang="en-US" dirty="0"/>
          </a:p>
        </p:txBody>
      </p:sp>
    </p:spTree>
    <p:extLst>
      <p:ext uri="{BB962C8B-B14F-4D97-AF65-F5344CB8AC3E}">
        <p14:creationId xmlns:p14="http://schemas.microsoft.com/office/powerpoint/2010/main" val="3067720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FOREIGN KEY constraints using CREATE TABLE statement</a:t>
            </a:r>
            <a:endParaRPr lang="en-US" dirty="0"/>
          </a:p>
        </p:txBody>
      </p:sp>
      <p:sp>
        <p:nvSpPr>
          <p:cNvPr id="3" name="Content Placeholder 2"/>
          <p:cNvSpPr>
            <a:spLocks noGrp="1"/>
          </p:cNvSpPr>
          <p:nvPr>
            <p:ph idx="1"/>
          </p:nvPr>
        </p:nvSpPr>
        <p:spPr>
          <a:xfrm>
            <a:off x="569843" y="1905137"/>
            <a:ext cx="11622157" cy="4952863"/>
          </a:xfrm>
        </p:spPr>
        <p:txBody>
          <a:bodyPr numCol="2">
            <a:normAutofit fontScale="92500" lnSpcReduction="20000"/>
          </a:bodyPr>
          <a:lstStyle/>
          <a:p>
            <a:pPr marL="0" indent="0">
              <a:buNone/>
            </a:pPr>
            <a:r>
              <a:rPr lang="en-US" dirty="0"/>
              <a:t>CREATE DATABASE IF NOT EXISTS </a:t>
            </a:r>
            <a:r>
              <a:rPr lang="en-US" dirty="0" err="1"/>
              <a:t>dbdemo</a:t>
            </a:r>
            <a:r>
              <a:rPr lang="en-US" dirty="0"/>
              <a:t>; </a:t>
            </a:r>
          </a:p>
          <a:p>
            <a:pPr marL="0" indent="0">
              <a:buNone/>
            </a:pPr>
            <a:endParaRPr lang="en-US" dirty="0"/>
          </a:p>
          <a:p>
            <a:pPr marL="0" indent="0">
              <a:buNone/>
            </a:pPr>
            <a:r>
              <a:rPr lang="en-US" dirty="0"/>
              <a:t>USE </a:t>
            </a:r>
            <a:r>
              <a:rPr lang="en-US" dirty="0" err="1"/>
              <a:t>dbdemo</a:t>
            </a:r>
            <a:r>
              <a:rPr lang="en-US" dirty="0"/>
              <a:t>;</a:t>
            </a:r>
          </a:p>
          <a:p>
            <a:pPr marL="0" indent="0">
              <a:buNone/>
            </a:pPr>
            <a:r>
              <a:rPr lang="en-US" dirty="0"/>
              <a:t> </a:t>
            </a:r>
          </a:p>
          <a:p>
            <a:pPr marL="0" indent="0">
              <a:buNone/>
            </a:pPr>
            <a:r>
              <a:rPr lang="en-US" dirty="0"/>
              <a:t>CREATE TABLE categories(</a:t>
            </a:r>
          </a:p>
          <a:p>
            <a:pPr marL="0" indent="0">
              <a:buNone/>
            </a:pPr>
            <a:r>
              <a:rPr lang="en-US" dirty="0"/>
              <a:t>   </a:t>
            </a:r>
            <a:r>
              <a:rPr lang="en-US" dirty="0" err="1"/>
              <a:t>cat_id</a:t>
            </a:r>
            <a:r>
              <a:rPr lang="en-US" dirty="0"/>
              <a:t> </a:t>
            </a:r>
            <a:r>
              <a:rPr lang="en-US" dirty="0" err="1"/>
              <a:t>int</a:t>
            </a:r>
            <a:r>
              <a:rPr lang="en-US" dirty="0"/>
              <a:t> not null </a:t>
            </a:r>
            <a:r>
              <a:rPr lang="en-US" dirty="0" err="1"/>
              <a:t>auto_increment</a:t>
            </a:r>
            <a:r>
              <a:rPr lang="en-US" dirty="0"/>
              <a:t> </a:t>
            </a:r>
          </a:p>
          <a:p>
            <a:pPr marL="0" indent="0">
              <a:buNone/>
            </a:pPr>
            <a:r>
              <a:rPr lang="en-US" dirty="0"/>
              <a:t>      primary key,</a:t>
            </a:r>
          </a:p>
          <a:p>
            <a:pPr marL="0" indent="0">
              <a:buNone/>
            </a:pPr>
            <a:r>
              <a:rPr lang="en-US" dirty="0"/>
              <a:t>   </a:t>
            </a:r>
            <a:r>
              <a:rPr lang="en-US" dirty="0" err="1"/>
              <a:t>cat_name</a:t>
            </a:r>
            <a:r>
              <a:rPr lang="en-US" dirty="0"/>
              <a:t> varchar(255) not null,</a:t>
            </a:r>
          </a:p>
          <a:p>
            <a:pPr marL="0" indent="0">
              <a:buNone/>
            </a:pPr>
            <a:r>
              <a:rPr lang="en-US" dirty="0"/>
              <a:t>   </a:t>
            </a:r>
            <a:r>
              <a:rPr lang="en-US" dirty="0" err="1"/>
              <a:t>cat_description</a:t>
            </a:r>
            <a:r>
              <a:rPr lang="en-US" dirty="0"/>
              <a:t> text</a:t>
            </a:r>
          </a:p>
          <a:p>
            <a:pPr marL="0" indent="0">
              <a:buNone/>
            </a:pPr>
            <a:r>
              <a:rPr lang="en-US" dirty="0"/>
              <a:t>) ENGINE=</a:t>
            </a:r>
            <a:r>
              <a:rPr lang="en-US" dirty="0" err="1"/>
              <a:t>InnoDB</a:t>
            </a:r>
            <a:r>
              <a:rPr lang="en-US" dirty="0"/>
              <a:t>;</a:t>
            </a:r>
          </a:p>
          <a:p>
            <a:pPr marL="0" indent="0">
              <a:buNone/>
            </a:pPr>
            <a:r>
              <a:rPr lang="en-US" dirty="0"/>
              <a:t> </a:t>
            </a:r>
          </a:p>
          <a:p>
            <a:pPr marL="0" indent="0">
              <a:buNone/>
            </a:pPr>
            <a:br>
              <a:rPr lang="en-US" dirty="0"/>
            </a:br>
            <a:r>
              <a:rPr lang="en-US" dirty="0"/>
              <a:t>CREATE TABLE products(</a:t>
            </a:r>
          </a:p>
          <a:p>
            <a:pPr marL="0" indent="0">
              <a:buNone/>
            </a:pPr>
            <a:r>
              <a:rPr lang="en-US" dirty="0"/>
              <a:t>   </a:t>
            </a:r>
            <a:r>
              <a:rPr lang="en-US" dirty="0" err="1"/>
              <a:t>prd_id</a:t>
            </a:r>
            <a:r>
              <a:rPr lang="en-US" dirty="0"/>
              <a:t> </a:t>
            </a:r>
            <a:r>
              <a:rPr lang="en-US" dirty="0" err="1"/>
              <a:t>int</a:t>
            </a:r>
            <a:r>
              <a:rPr lang="en-US" dirty="0"/>
              <a:t> not null </a:t>
            </a:r>
            <a:r>
              <a:rPr lang="en-US" dirty="0" err="1"/>
              <a:t>auto_increment</a:t>
            </a:r>
            <a:r>
              <a:rPr lang="en-US" dirty="0"/>
              <a:t> </a:t>
            </a:r>
          </a:p>
          <a:p>
            <a:pPr marL="0" indent="0">
              <a:buNone/>
            </a:pPr>
            <a:r>
              <a:rPr lang="en-US" dirty="0"/>
              <a:t>        primary key,</a:t>
            </a:r>
          </a:p>
          <a:p>
            <a:pPr marL="0" indent="0">
              <a:buNone/>
            </a:pPr>
            <a:r>
              <a:rPr lang="en-US" dirty="0"/>
              <a:t>   </a:t>
            </a:r>
            <a:r>
              <a:rPr lang="en-US" dirty="0" err="1"/>
              <a:t>prd_name</a:t>
            </a:r>
            <a:r>
              <a:rPr lang="en-US" dirty="0"/>
              <a:t> varchar(355) not null,</a:t>
            </a:r>
          </a:p>
          <a:p>
            <a:pPr marL="0" indent="0">
              <a:buNone/>
            </a:pPr>
            <a:r>
              <a:rPr lang="en-US" dirty="0"/>
              <a:t>   </a:t>
            </a:r>
            <a:r>
              <a:rPr lang="en-US" dirty="0" err="1"/>
              <a:t>prd_price</a:t>
            </a:r>
            <a:r>
              <a:rPr lang="en-US" dirty="0"/>
              <a:t> decimal,</a:t>
            </a:r>
          </a:p>
          <a:p>
            <a:pPr marL="0" indent="0">
              <a:buNone/>
            </a:pPr>
            <a:r>
              <a:rPr lang="en-US" dirty="0"/>
              <a:t>   </a:t>
            </a:r>
            <a:r>
              <a:rPr lang="en-US" dirty="0" err="1"/>
              <a:t>cat_id</a:t>
            </a:r>
            <a:r>
              <a:rPr lang="en-US" dirty="0"/>
              <a:t> </a:t>
            </a:r>
            <a:r>
              <a:rPr lang="en-US" dirty="0" err="1"/>
              <a:t>int</a:t>
            </a:r>
            <a:r>
              <a:rPr lang="en-US" dirty="0"/>
              <a:t> not null,</a:t>
            </a:r>
          </a:p>
          <a:p>
            <a:pPr marL="0" indent="0">
              <a:buNone/>
            </a:pPr>
            <a:r>
              <a:rPr lang="en-US" dirty="0"/>
              <a:t>   FOREIGN KEY </a:t>
            </a:r>
            <a:r>
              <a:rPr lang="en-US" dirty="0" err="1"/>
              <a:t>fk_cat</a:t>
            </a:r>
            <a:r>
              <a:rPr lang="en-US" dirty="0"/>
              <a:t>(</a:t>
            </a:r>
            <a:r>
              <a:rPr lang="en-US" dirty="0" err="1"/>
              <a:t>cat_id</a:t>
            </a:r>
            <a:r>
              <a:rPr lang="en-US" dirty="0"/>
              <a:t>)</a:t>
            </a:r>
          </a:p>
          <a:p>
            <a:pPr marL="0" indent="0">
              <a:buNone/>
            </a:pPr>
            <a:r>
              <a:rPr lang="en-US" dirty="0"/>
              <a:t>   REFERENCES categories(</a:t>
            </a:r>
            <a:r>
              <a:rPr lang="en-US" dirty="0" err="1"/>
              <a:t>cat_id</a:t>
            </a:r>
            <a:r>
              <a:rPr lang="en-US" dirty="0"/>
              <a:t>)</a:t>
            </a:r>
          </a:p>
          <a:p>
            <a:pPr marL="0" indent="0">
              <a:buNone/>
            </a:pPr>
            <a:r>
              <a:rPr lang="en-US" dirty="0"/>
              <a:t>   ON UPDATE CASCADE</a:t>
            </a:r>
          </a:p>
          <a:p>
            <a:pPr marL="0" indent="0">
              <a:buNone/>
            </a:pPr>
            <a:r>
              <a:rPr lang="en-US" dirty="0"/>
              <a:t>   ON DELETE RESTRICT</a:t>
            </a:r>
          </a:p>
          <a:p>
            <a:pPr marL="0" indent="0">
              <a:buNone/>
            </a:pPr>
            <a:r>
              <a:rPr lang="en-US" dirty="0"/>
              <a:t>)ENGINE=</a:t>
            </a:r>
            <a:r>
              <a:rPr lang="en-US" dirty="0" err="1"/>
              <a:t>InnoDB</a:t>
            </a:r>
            <a:r>
              <a:rPr lang="en-US" dirty="0"/>
              <a:t>;</a:t>
            </a:r>
          </a:p>
          <a:p>
            <a:pPr marL="0" indent="0">
              <a:buNone/>
            </a:pPr>
            <a:endParaRPr lang="en-US" dirty="0"/>
          </a:p>
        </p:txBody>
      </p:sp>
    </p:spTree>
    <p:extLst>
      <p:ext uri="{BB962C8B-B14F-4D97-AF65-F5344CB8AC3E}">
        <p14:creationId xmlns:p14="http://schemas.microsoft.com/office/powerpoint/2010/main" val="904222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MySQL FOREIGN KEY constraints using ALTER TABLE statement</a:t>
            </a:r>
            <a:endParaRPr lang="en-US" dirty="0"/>
          </a:p>
        </p:txBody>
      </p:sp>
      <p:sp>
        <p:nvSpPr>
          <p:cNvPr id="3" name="Content Placeholder 2"/>
          <p:cNvSpPr>
            <a:spLocks noGrp="1"/>
          </p:cNvSpPr>
          <p:nvPr>
            <p:ph idx="1"/>
          </p:nvPr>
        </p:nvSpPr>
        <p:spPr>
          <a:xfrm>
            <a:off x="569843" y="1905137"/>
            <a:ext cx="11622157" cy="4952863"/>
          </a:xfrm>
        </p:spPr>
        <p:txBody>
          <a:bodyPr numCol="2">
            <a:normAutofit/>
          </a:bodyPr>
          <a:lstStyle/>
          <a:p>
            <a:pPr marL="0" indent="0">
              <a:buNone/>
            </a:pPr>
            <a:r>
              <a:rPr lang="en-US" dirty="0"/>
              <a:t>CREATE TABLE vendors(</a:t>
            </a:r>
          </a:p>
          <a:p>
            <a:pPr marL="0" indent="0">
              <a:buNone/>
            </a:pPr>
            <a:r>
              <a:rPr lang="en-US" dirty="0"/>
              <a:t>    </a:t>
            </a:r>
            <a:r>
              <a:rPr lang="en-US" dirty="0" err="1"/>
              <a:t>vdr_id</a:t>
            </a:r>
            <a:r>
              <a:rPr lang="en-US" dirty="0"/>
              <a:t> </a:t>
            </a:r>
            <a:r>
              <a:rPr lang="en-US" dirty="0" err="1"/>
              <a:t>int</a:t>
            </a:r>
            <a:r>
              <a:rPr lang="en-US" dirty="0"/>
              <a:t> not null </a:t>
            </a:r>
            <a:r>
              <a:rPr lang="en-US" dirty="0" err="1"/>
              <a:t>auto_increment</a:t>
            </a:r>
            <a:r>
              <a:rPr lang="en-US" dirty="0"/>
              <a:t> </a:t>
            </a:r>
          </a:p>
          <a:p>
            <a:pPr marL="0" indent="0">
              <a:buNone/>
            </a:pPr>
            <a:r>
              <a:rPr lang="en-US" dirty="0"/>
              <a:t>       primary key,</a:t>
            </a:r>
          </a:p>
          <a:p>
            <a:pPr marL="0" indent="0">
              <a:buNone/>
            </a:pPr>
            <a:r>
              <a:rPr lang="en-US" dirty="0"/>
              <a:t>    </a:t>
            </a:r>
            <a:r>
              <a:rPr lang="en-US" dirty="0" err="1"/>
              <a:t>vdr_name</a:t>
            </a:r>
            <a:r>
              <a:rPr lang="en-US" dirty="0"/>
              <a:t> varchar(255)</a:t>
            </a:r>
          </a:p>
          <a:p>
            <a:pPr marL="0" indent="0">
              <a:buNone/>
            </a:pPr>
            <a:r>
              <a:rPr lang="en-US" dirty="0"/>
              <a:t>)ENGINE=</a:t>
            </a:r>
            <a:r>
              <a:rPr lang="en-US" dirty="0" err="1"/>
              <a:t>InnoDB</a:t>
            </a:r>
            <a:r>
              <a:rPr lang="en-US" dirty="0"/>
              <a:t>;</a:t>
            </a:r>
          </a:p>
          <a:p>
            <a:pPr marL="0" indent="0">
              <a:buNone/>
            </a:pPr>
            <a:r>
              <a:rPr lang="en-US" dirty="0"/>
              <a:t> </a:t>
            </a:r>
          </a:p>
          <a:p>
            <a:pPr marL="0" indent="0">
              <a:buNone/>
            </a:pPr>
            <a:r>
              <a:rPr lang="en-US" dirty="0"/>
              <a:t>ALTER TABLE products </a:t>
            </a:r>
          </a:p>
          <a:p>
            <a:pPr marL="0" indent="0">
              <a:buNone/>
            </a:pPr>
            <a:r>
              <a:rPr lang="en-US" dirty="0"/>
              <a:t>ADD COLUMN </a:t>
            </a:r>
            <a:r>
              <a:rPr lang="en-US" dirty="0" err="1"/>
              <a:t>vdr_id</a:t>
            </a:r>
            <a:r>
              <a:rPr lang="en-US" dirty="0"/>
              <a:t> </a:t>
            </a:r>
            <a:r>
              <a:rPr lang="en-US" dirty="0" err="1"/>
              <a:t>int</a:t>
            </a:r>
            <a:r>
              <a:rPr lang="en-US" dirty="0"/>
              <a:t> not null </a:t>
            </a:r>
          </a:p>
          <a:p>
            <a:pPr marL="0" indent="0">
              <a:buNone/>
            </a:pPr>
            <a:r>
              <a:rPr lang="en-US" dirty="0"/>
              <a:t>AFTER </a:t>
            </a:r>
            <a:r>
              <a:rPr lang="en-US" dirty="0" err="1"/>
              <a:t>cat_id</a:t>
            </a:r>
            <a:r>
              <a:rPr lang="en-US" dirty="0"/>
              <a:t>;</a:t>
            </a:r>
          </a:p>
          <a:p>
            <a:pPr marL="0" indent="0">
              <a:buNone/>
            </a:pPr>
            <a:r>
              <a:rPr lang="en-US" dirty="0"/>
              <a:t> </a:t>
            </a:r>
          </a:p>
          <a:p>
            <a:pPr marL="0" indent="0">
              <a:buNone/>
            </a:pPr>
            <a:r>
              <a:rPr lang="en-US" dirty="0"/>
              <a:t>ALTER TABLE products</a:t>
            </a:r>
          </a:p>
          <a:p>
            <a:pPr marL="0" indent="0">
              <a:buNone/>
            </a:pPr>
            <a:r>
              <a:rPr lang="en-US" dirty="0"/>
              <a:t>ADD FOREIGN KEY </a:t>
            </a:r>
            <a:r>
              <a:rPr lang="en-US" dirty="0" err="1"/>
              <a:t>fk_vendor</a:t>
            </a:r>
            <a:r>
              <a:rPr lang="en-US" dirty="0"/>
              <a:t>(</a:t>
            </a:r>
            <a:r>
              <a:rPr lang="en-US" dirty="0" err="1"/>
              <a:t>vdr_id</a:t>
            </a:r>
            <a:r>
              <a:rPr lang="en-US" dirty="0"/>
              <a:t>)</a:t>
            </a:r>
          </a:p>
          <a:p>
            <a:pPr marL="0" indent="0">
              <a:buNone/>
            </a:pPr>
            <a:r>
              <a:rPr lang="en-US" dirty="0"/>
              <a:t>REFERENCES vendors(</a:t>
            </a:r>
            <a:r>
              <a:rPr lang="en-US" dirty="0" err="1"/>
              <a:t>vdr_id</a:t>
            </a:r>
            <a:r>
              <a:rPr lang="en-US" dirty="0"/>
              <a:t>)</a:t>
            </a:r>
          </a:p>
          <a:p>
            <a:pPr marL="0" indent="0">
              <a:buNone/>
            </a:pPr>
            <a:r>
              <a:rPr lang="en-US" dirty="0"/>
              <a:t>ON DELETE RESTRICT </a:t>
            </a:r>
          </a:p>
          <a:p>
            <a:pPr marL="0" indent="0">
              <a:buNone/>
            </a:pPr>
            <a:r>
              <a:rPr lang="en-US" dirty="0"/>
              <a:t>ON UPDATE CASCADE;</a:t>
            </a:r>
          </a:p>
          <a:p>
            <a:pPr marL="0" indent="0">
              <a:buNone/>
            </a:pPr>
            <a:endParaRPr lang="en-US" dirty="0"/>
          </a:p>
        </p:txBody>
      </p:sp>
    </p:spTree>
    <p:extLst>
      <p:ext uri="{BB962C8B-B14F-4D97-AF65-F5344CB8AC3E}">
        <p14:creationId xmlns:p14="http://schemas.microsoft.com/office/powerpoint/2010/main" val="4042950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Disable and</a:t>
            </a:r>
            <a:r>
              <a:rPr lang="km-KH" b="1" dirty="0"/>
              <a:t> </a:t>
            </a:r>
            <a:r>
              <a:rPr lang="en-US" b="1" dirty="0"/>
              <a:t>Enable Foreign key</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SET </a:t>
            </a:r>
            <a:r>
              <a:rPr lang="en-US" dirty="0" err="1"/>
              <a:t>foreign_key_checks</a:t>
            </a:r>
            <a:r>
              <a:rPr lang="en-US" dirty="0"/>
              <a:t> = 0; -- Disable foreign key</a:t>
            </a:r>
          </a:p>
          <a:p>
            <a:pPr marL="0" indent="0">
              <a:buNone/>
            </a:pPr>
            <a:r>
              <a:rPr lang="en-US" dirty="0"/>
              <a:t> </a:t>
            </a:r>
          </a:p>
          <a:p>
            <a:pPr marL="0" indent="0">
              <a:buNone/>
            </a:pPr>
            <a:r>
              <a:rPr lang="en-US" dirty="0"/>
              <a:t>SET </a:t>
            </a:r>
            <a:r>
              <a:rPr lang="en-US" dirty="0" err="1"/>
              <a:t>foreign_key_checks</a:t>
            </a:r>
            <a:r>
              <a:rPr lang="en-US" dirty="0"/>
              <a:t> = 1; -- Enable foreign key</a:t>
            </a:r>
          </a:p>
          <a:p>
            <a:endParaRPr lang="en-US" dirty="0"/>
          </a:p>
        </p:txBody>
      </p:sp>
    </p:spTree>
    <p:extLst>
      <p:ext uri="{BB962C8B-B14F-4D97-AF65-F5344CB8AC3E}">
        <p14:creationId xmlns:p14="http://schemas.microsoft.com/office/powerpoint/2010/main" val="2767302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Dropping MySQL foreign key</a:t>
            </a:r>
            <a:endParaRPr lang="en-US" dirty="0"/>
          </a:p>
        </p:txBody>
      </p:sp>
      <p:sp>
        <p:nvSpPr>
          <p:cNvPr id="3" name="Content Placeholder 2"/>
          <p:cNvSpPr>
            <a:spLocks noGrp="1"/>
          </p:cNvSpPr>
          <p:nvPr>
            <p:ph idx="1"/>
          </p:nvPr>
        </p:nvSpPr>
        <p:spPr/>
        <p:txBody>
          <a:bodyPr/>
          <a:lstStyle/>
          <a:p>
            <a:r>
              <a:rPr lang="en-US" dirty="0"/>
              <a:t>To obtain the generated constraint name of a table, you use the SHOW CREATE TABLE statement as follows:</a:t>
            </a:r>
          </a:p>
          <a:p>
            <a:pPr marL="0" indent="0">
              <a:buNone/>
            </a:pPr>
            <a:endParaRPr lang="en-US" dirty="0"/>
          </a:p>
          <a:p>
            <a:pPr marL="0" lvl="1" indent="0">
              <a:spcBef>
                <a:spcPts val="1000"/>
              </a:spcBef>
              <a:buNone/>
            </a:pPr>
            <a:r>
              <a:rPr lang="en-US" sz="2800" dirty="0"/>
              <a:t>	SHOW CREATE TABLE </a:t>
            </a:r>
            <a:r>
              <a:rPr lang="en-US" sz="2800" dirty="0" err="1"/>
              <a:t>table_name</a:t>
            </a:r>
            <a:r>
              <a:rPr lang="en-US" sz="2800" dirty="0"/>
              <a:t>;</a:t>
            </a:r>
          </a:p>
          <a:p>
            <a:pPr lvl="1"/>
            <a:endParaRPr lang="en-US" dirty="0"/>
          </a:p>
          <a:p>
            <a:r>
              <a:rPr lang="en-US" dirty="0"/>
              <a:t>Syntax:</a:t>
            </a:r>
          </a:p>
          <a:p>
            <a:endParaRPr lang="en-US" dirty="0"/>
          </a:p>
          <a:p>
            <a:pPr marL="0" indent="0">
              <a:buNone/>
            </a:pPr>
            <a:r>
              <a:rPr lang="en-US" dirty="0"/>
              <a:t>	ALTER TABLE </a:t>
            </a:r>
            <a:r>
              <a:rPr lang="en-US" dirty="0" err="1"/>
              <a:t>table_name</a:t>
            </a:r>
            <a:r>
              <a:rPr lang="en-US" dirty="0"/>
              <a:t> </a:t>
            </a:r>
          </a:p>
          <a:p>
            <a:pPr marL="0" indent="0">
              <a:buNone/>
            </a:pPr>
            <a:r>
              <a:rPr lang="en-US" dirty="0"/>
              <a:t>	DROP FOREIGN KEY </a:t>
            </a:r>
            <a:r>
              <a:rPr lang="en-US" dirty="0" err="1"/>
              <a:t>constraint_name</a:t>
            </a:r>
            <a:r>
              <a:rPr lang="en-US" dirty="0"/>
              <a:t>;</a:t>
            </a:r>
          </a:p>
          <a:p>
            <a:pPr marL="0" indent="0">
              <a:buNone/>
            </a:pPr>
            <a:endParaRPr lang="en-US" dirty="0"/>
          </a:p>
        </p:txBody>
      </p:sp>
    </p:spTree>
    <p:extLst>
      <p:ext uri="{BB962C8B-B14F-4D97-AF65-F5344CB8AC3E}">
        <p14:creationId xmlns:p14="http://schemas.microsoft.com/office/powerpoint/2010/main" val="4061115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a:t>
            </a:r>
          </a:p>
        </p:txBody>
      </p:sp>
      <p:sp>
        <p:nvSpPr>
          <p:cNvPr id="3" name="Content Placeholder 2"/>
          <p:cNvSpPr>
            <a:spLocks noGrp="1"/>
          </p:cNvSpPr>
          <p:nvPr>
            <p:ph idx="1"/>
          </p:nvPr>
        </p:nvSpPr>
        <p:spPr/>
        <p:txBody>
          <a:bodyPr/>
          <a:lstStyle/>
          <a:p>
            <a:r>
              <a:rPr lang="en-US" dirty="0"/>
              <a:t>Syntax:</a:t>
            </a:r>
          </a:p>
          <a:p>
            <a:pPr marL="457200" lvl="1" indent="0">
              <a:buNone/>
            </a:pPr>
            <a:r>
              <a:rPr lang="en-US" dirty="0"/>
              <a:t>DROP [TEMPORARY] TABLE [IF EXISTS] </a:t>
            </a:r>
            <a:r>
              <a:rPr lang="en-US" dirty="0" err="1"/>
              <a:t>table_name</a:t>
            </a:r>
            <a:r>
              <a:rPr lang="en-US" dirty="0"/>
              <a:t> [, </a:t>
            </a:r>
            <a:r>
              <a:rPr lang="en-US" dirty="0" err="1"/>
              <a:t>table_name</a:t>
            </a:r>
            <a:r>
              <a:rPr lang="en-US" dirty="0"/>
              <a:t>] ...</a:t>
            </a:r>
          </a:p>
          <a:p>
            <a:pPr marL="457200" lvl="1" indent="0">
              <a:buNone/>
            </a:pPr>
            <a:r>
              <a:rPr lang="en-US" dirty="0"/>
              <a:t>[RESTRICT | CASCADE]</a:t>
            </a:r>
          </a:p>
          <a:p>
            <a:pPr marL="457200" lvl="1" indent="0">
              <a:buNone/>
            </a:pPr>
            <a:endParaRPr lang="en-US" dirty="0"/>
          </a:p>
          <a:p>
            <a:r>
              <a:rPr lang="en-US" dirty="0"/>
              <a:t>To Check Message after drop table</a:t>
            </a:r>
          </a:p>
          <a:p>
            <a:pPr marL="457200" lvl="1" indent="0">
              <a:buNone/>
            </a:pPr>
            <a:r>
              <a:rPr lang="en-US" dirty="0"/>
              <a:t>SHOW WARNINGS;</a:t>
            </a:r>
          </a:p>
          <a:p>
            <a:pPr marL="457200" lvl="1" indent="0">
              <a:buNone/>
            </a:pPr>
            <a:endParaRPr lang="en-US" dirty="0"/>
          </a:p>
          <a:p>
            <a:r>
              <a:rPr lang="en-US" dirty="0"/>
              <a:t>You can use LIKE Operator to Drop table</a:t>
            </a:r>
          </a:p>
          <a:p>
            <a:pPr marL="457200" lvl="1" indent="0">
              <a:buNone/>
            </a:pPr>
            <a:r>
              <a:rPr lang="en-US" dirty="0"/>
              <a:t>DROP TABLE LIKE '%pattern%'</a:t>
            </a:r>
          </a:p>
          <a:p>
            <a:pPr marL="0" indent="0">
              <a:buNone/>
            </a:pPr>
            <a:endParaRPr lang="en-US" dirty="0"/>
          </a:p>
        </p:txBody>
      </p:sp>
    </p:spTree>
    <p:extLst>
      <p:ext uri="{BB962C8B-B14F-4D97-AF65-F5344CB8AC3E}">
        <p14:creationId xmlns:p14="http://schemas.microsoft.com/office/powerpoint/2010/main" val="257824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061"/>
            <a:ext cx="10515600" cy="6294782"/>
          </a:xfrm>
        </p:spPr>
        <p:txBody>
          <a:bodyPr>
            <a:normAutofit fontScale="70000" lnSpcReduction="20000"/>
          </a:bodyPr>
          <a:lstStyle/>
          <a:p>
            <a:pPr marL="0" indent="0">
              <a:buNone/>
            </a:pPr>
            <a:r>
              <a:rPr lang="en-US" dirty="0"/>
              <a:t>-- set table schema and pattern matching for tables</a:t>
            </a:r>
          </a:p>
          <a:p>
            <a:pPr marL="0" indent="0">
              <a:buNone/>
            </a:pPr>
            <a:r>
              <a:rPr lang="en-US" dirty="0"/>
              <a:t>SET @schema = '</a:t>
            </a:r>
            <a:r>
              <a:rPr lang="en-US" dirty="0" err="1"/>
              <a:t>classicmodels</a:t>
            </a:r>
            <a:r>
              <a:rPr lang="en-US" dirty="0"/>
              <a:t>';</a:t>
            </a:r>
          </a:p>
          <a:p>
            <a:pPr marL="0" indent="0">
              <a:buNone/>
            </a:pPr>
            <a:r>
              <a:rPr lang="en-US" dirty="0"/>
              <a:t>SET @pattern = 'test%';</a:t>
            </a:r>
          </a:p>
          <a:p>
            <a:pPr marL="0" indent="0">
              <a:buNone/>
            </a:pPr>
            <a:r>
              <a:rPr lang="en-US" dirty="0"/>
              <a:t> </a:t>
            </a:r>
          </a:p>
          <a:p>
            <a:pPr marL="0" indent="0">
              <a:buNone/>
            </a:pPr>
            <a:r>
              <a:rPr lang="en-US" dirty="0"/>
              <a:t>-- build dynamic </a:t>
            </a:r>
            <a:r>
              <a:rPr lang="en-US" dirty="0" err="1"/>
              <a:t>sql</a:t>
            </a:r>
            <a:r>
              <a:rPr lang="en-US" dirty="0"/>
              <a:t> (DROP TABLE tbl1, tbl2...;)</a:t>
            </a:r>
          </a:p>
          <a:p>
            <a:pPr marL="0" indent="0">
              <a:buNone/>
            </a:pPr>
            <a:r>
              <a:rPr lang="en-US" dirty="0"/>
              <a:t>SELECT CONCAT('DROP TABLE ',GROUP_CONCAT(distinct CONCAT(@schema,'.',</a:t>
            </a:r>
            <a:r>
              <a:rPr lang="en-US" dirty="0" err="1"/>
              <a:t>table_name</a:t>
            </a:r>
            <a:r>
              <a:rPr lang="en-US" dirty="0"/>
              <a:t>)),';')</a:t>
            </a:r>
          </a:p>
          <a:p>
            <a:pPr marL="0" indent="0">
              <a:buNone/>
            </a:pPr>
            <a:r>
              <a:rPr lang="en-US" dirty="0"/>
              <a:t>INTO @</a:t>
            </a:r>
            <a:r>
              <a:rPr lang="en-US" dirty="0" err="1"/>
              <a:t>droplike</a:t>
            </a:r>
            <a:endParaRPr lang="en-US" dirty="0"/>
          </a:p>
          <a:p>
            <a:pPr marL="0" indent="0">
              <a:buNone/>
            </a:pPr>
            <a:r>
              <a:rPr lang="en-US" dirty="0"/>
              <a:t>FROM </a:t>
            </a:r>
            <a:r>
              <a:rPr lang="en-US" dirty="0" err="1"/>
              <a:t>information_schema.tables</a:t>
            </a:r>
            <a:endParaRPr lang="en-US" dirty="0"/>
          </a:p>
          <a:p>
            <a:pPr marL="0" indent="0">
              <a:buNone/>
            </a:pPr>
            <a:r>
              <a:rPr lang="en-US" dirty="0"/>
              <a:t>WHERE @schema = database()</a:t>
            </a:r>
          </a:p>
          <a:p>
            <a:pPr marL="0" indent="0">
              <a:buNone/>
            </a:pPr>
            <a:r>
              <a:rPr lang="en-US" dirty="0"/>
              <a:t>AND </a:t>
            </a:r>
            <a:r>
              <a:rPr lang="en-US" dirty="0" err="1"/>
              <a:t>table_name</a:t>
            </a:r>
            <a:r>
              <a:rPr lang="en-US" dirty="0"/>
              <a:t> LIKE @pattern and </a:t>
            </a:r>
            <a:r>
              <a:rPr lang="en-US" dirty="0" err="1"/>
              <a:t>table_schema</a:t>
            </a:r>
            <a:r>
              <a:rPr lang="en-US" dirty="0"/>
              <a:t>=@schema;</a:t>
            </a:r>
          </a:p>
          <a:p>
            <a:pPr marL="0" indent="0">
              <a:buNone/>
            </a:pPr>
            <a:r>
              <a:rPr lang="en-US" dirty="0"/>
              <a:t> </a:t>
            </a:r>
          </a:p>
          <a:p>
            <a:pPr marL="0" indent="0">
              <a:buNone/>
            </a:pPr>
            <a:r>
              <a:rPr lang="en-US" dirty="0"/>
              <a:t>-- display the dynamic </a:t>
            </a:r>
            <a:r>
              <a:rPr lang="en-US" dirty="0" err="1"/>
              <a:t>sql</a:t>
            </a:r>
            <a:r>
              <a:rPr lang="en-US" dirty="0"/>
              <a:t> statement</a:t>
            </a:r>
          </a:p>
          <a:p>
            <a:pPr marL="0" indent="0">
              <a:buNone/>
            </a:pPr>
            <a:r>
              <a:rPr lang="en-US" dirty="0"/>
              <a:t>SELECT @</a:t>
            </a:r>
            <a:r>
              <a:rPr lang="en-US" dirty="0" err="1"/>
              <a:t>droplike</a:t>
            </a:r>
            <a:r>
              <a:rPr lang="en-US" dirty="0"/>
              <a:t>;</a:t>
            </a:r>
          </a:p>
          <a:p>
            <a:pPr marL="0" indent="0">
              <a:buNone/>
            </a:pPr>
            <a:r>
              <a:rPr lang="en-US" dirty="0"/>
              <a:t> </a:t>
            </a:r>
          </a:p>
          <a:p>
            <a:pPr marL="0" indent="0">
              <a:buNone/>
            </a:pPr>
            <a:r>
              <a:rPr lang="en-US" dirty="0"/>
              <a:t>-- execute dynamic </a:t>
            </a:r>
            <a:r>
              <a:rPr lang="en-US" dirty="0" err="1"/>
              <a:t>sql</a:t>
            </a:r>
            <a:endParaRPr lang="en-US" dirty="0"/>
          </a:p>
          <a:p>
            <a:pPr marL="0" indent="0">
              <a:buNone/>
            </a:pPr>
            <a:r>
              <a:rPr lang="en-US" dirty="0"/>
              <a:t>PREPARE </a:t>
            </a:r>
            <a:r>
              <a:rPr lang="en-US" dirty="0" err="1"/>
              <a:t>stmt</a:t>
            </a:r>
            <a:r>
              <a:rPr lang="en-US" dirty="0"/>
              <a:t> FROM @</a:t>
            </a:r>
            <a:r>
              <a:rPr lang="en-US" dirty="0" err="1"/>
              <a:t>droplike</a:t>
            </a:r>
            <a:r>
              <a:rPr lang="en-US" dirty="0"/>
              <a:t>;</a:t>
            </a:r>
          </a:p>
          <a:p>
            <a:pPr marL="0" indent="0">
              <a:buNone/>
            </a:pPr>
            <a:r>
              <a:rPr lang="en-US" dirty="0"/>
              <a:t>EXECUTE </a:t>
            </a:r>
            <a:r>
              <a:rPr lang="en-US" dirty="0" err="1"/>
              <a:t>stmt</a:t>
            </a:r>
            <a:r>
              <a:rPr lang="en-US" dirty="0"/>
              <a:t>;</a:t>
            </a:r>
          </a:p>
          <a:p>
            <a:pPr marL="0" indent="0">
              <a:buNone/>
            </a:pPr>
            <a:r>
              <a:rPr lang="en-US" dirty="0"/>
              <a:t>DEALLOCATE PREPARE </a:t>
            </a:r>
            <a:r>
              <a:rPr lang="en-US" dirty="0" err="1"/>
              <a:t>stmt</a:t>
            </a:r>
            <a:r>
              <a:rPr lang="en-US" dirty="0"/>
              <a:t>;</a:t>
            </a:r>
            <a:endParaRPr lang="en-US" dirty="0">
              <a:effectLst/>
            </a:endParaRPr>
          </a:p>
        </p:txBody>
      </p:sp>
    </p:spTree>
    <p:extLst>
      <p:ext uri="{BB962C8B-B14F-4D97-AF65-F5344CB8AC3E}">
        <p14:creationId xmlns:p14="http://schemas.microsoft.com/office/powerpoint/2010/main" val="42424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Databases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SHOW DATABASES statement displays all databases in the MySQL database server. You can use the SHOW DATABASES statement to check the database that you’ve created or to see all the databases on the database server before you create a new database, for example:</a:t>
            </a:r>
          </a:p>
          <a:p>
            <a:pPr marL="0" indent="0">
              <a:buNone/>
            </a:pPr>
            <a:endParaRPr lang="en-US" dirty="0"/>
          </a:p>
          <a:p>
            <a:pPr marL="0" indent="0">
              <a:buNone/>
            </a:pPr>
            <a:endParaRPr lang="en-US" dirty="0"/>
          </a:p>
          <a:p>
            <a:pPr marL="0" indent="0">
              <a:buNone/>
            </a:pPr>
            <a:r>
              <a:rPr lang="en-US" dirty="0"/>
              <a:t>	</a:t>
            </a:r>
            <a:r>
              <a:rPr lang="en-US" dirty="0">
                <a:solidFill>
                  <a:srgbClr val="FF0000"/>
                </a:solidFill>
              </a:rPr>
              <a:t>SHOW DATABASES;</a:t>
            </a:r>
          </a:p>
          <a:p>
            <a:pPr marL="0" indent="0">
              <a:buNone/>
            </a:pPr>
            <a:endParaRPr lang="en-US" dirty="0"/>
          </a:p>
        </p:txBody>
      </p:sp>
      <p:pic>
        <p:nvPicPr>
          <p:cNvPr id="2056" name="Picture 8" descr="show datab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898" y="3874729"/>
            <a:ext cx="3639015" cy="230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31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sp>
        <p:nvSpPr>
          <p:cNvPr id="3" name="Content Placeholder 2"/>
          <p:cNvSpPr>
            <a:spLocks noGrp="1"/>
          </p:cNvSpPr>
          <p:nvPr>
            <p:ph idx="1"/>
          </p:nvPr>
        </p:nvSpPr>
        <p:spPr>
          <a:xfrm>
            <a:off x="838200" y="1550504"/>
            <a:ext cx="10515600" cy="4626459"/>
          </a:xfrm>
        </p:spPr>
        <p:txBody>
          <a:bodyPr>
            <a:normAutofit lnSpcReduction="10000"/>
          </a:bodyPr>
          <a:lstStyle/>
          <a:p>
            <a:pPr marL="0" indent="0">
              <a:buNone/>
            </a:pPr>
            <a:r>
              <a:rPr lang="en-US" dirty="0"/>
              <a:t>To understand what a transaction in MySQL is, let’s take a look at an example of adding a new sales order in our sample database. The steps of adding a sales order are as described as follows:</a:t>
            </a:r>
          </a:p>
          <a:p>
            <a:pPr lvl="1"/>
            <a:r>
              <a:rPr lang="en-US" dirty="0"/>
              <a:t>Query the latest sales order number from the orders table, and use the next sales order number as the new sales order number.</a:t>
            </a:r>
          </a:p>
          <a:p>
            <a:pPr lvl="1"/>
            <a:r>
              <a:rPr lang="en-US" dirty="0"/>
              <a:t>Insert a new sales order into the orders table for a given customer.</a:t>
            </a:r>
          </a:p>
          <a:p>
            <a:pPr lvl="1"/>
            <a:r>
              <a:rPr lang="en-US" dirty="0"/>
              <a:t>Insert new sales order items into the </a:t>
            </a:r>
            <a:r>
              <a:rPr lang="en-US" dirty="0" err="1"/>
              <a:t>orderdetails</a:t>
            </a:r>
            <a:r>
              <a:rPr lang="en-US" dirty="0"/>
              <a:t> table.</a:t>
            </a:r>
          </a:p>
          <a:p>
            <a:pPr lvl="1"/>
            <a:r>
              <a:rPr lang="en-US" dirty="0"/>
              <a:t>Get data from both table orders and </a:t>
            </a:r>
            <a:r>
              <a:rPr lang="en-US" dirty="0" err="1"/>
              <a:t>orderdetails</a:t>
            </a:r>
            <a:r>
              <a:rPr lang="en-US" dirty="0"/>
              <a:t> tables to confirm the changes</a:t>
            </a:r>
          </a:p>
          <a:p>
            <a:pPr marL="0" indent="0">
              <a:buNone/>
            </a:pPr>
            <a:r>
              <a:rPr lang="en-US" dirty="0"/>
              <a:t>Now imagine what would happen to your data if one or more steps above fail because of database failure such as table lock security? If the step of adding order items into </a:t>
            </a:r>
            <a:r>
              <a:rPr lang="en-US" dirty="0" err="1"/>
              <a:t>orderdetails</a:t>
            </a:r>
            <a:r>
              <a:rPr lang="en-US" dirty="0"/>
              <a:t> table failed, you would have an empty sales order in your system without knowing it.</a:t>
            </a:r>
          </a:p>
        </p:txBody>
      </p:sp>
    </p:spTree>
    <p:extLst>
      <p:ext uri="{BB962C8B-B14F-4D97-AF65-F5344CB8AC3E}">
        <p14:creationId xmlns:p14="http://schemas.microsoft.com/office/powerpoint/2010/main" val="3967848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Transaction</a:t>
            </a:r>
          </a:p>
        </p:txBody>
      </p:sp>
      <p:sp>
        <p:nvSpPr>
          <p:cNvPr id="3" name="Content Placeholder 2"/>
          <p:cNvSpPr>
            <a:spLocks noGrp="1"/>
          </p:cNvSpPr>
          <p:nvPr>
            <p:ph idx="1"/>
          </p:nvPr>
        </p:nvSpPr>
        <p:spPr/>
        <p:txBody>
          <a:bodyPr>
            <a:normAutofit fontScale="92500" lnSpcReduction="20000"/>
          </a:bodyPr>
          <a:lstStyle/>
          <a:p>
            <a:r>
              <a:rPr lang="en-US" dirty="0"/>
              <a:t>To start a transaction</a:t>
            </a:r>
          </a:p>
          <a:p>
            <a:pPr marL="0" indent="0">
              <a:buNone/>
            </a:pPr>
            <a:r>
              <a:rPr lang="en-US" dirty="0"/>
              <a:t>	START TRANSACTION;</a:t>
            </a:r>
          </a:p>
          <a:p>
            <a:r>
              <a:rPr lang="en-US" dirty="0"/>
              <a:t>To undo MySQL statements </a:t>
            </a:r>
          </a:p>
          <a:p>
            <a:pPr marL="0" indent="0">
              <a:buNone/>
            </a:pPr>
            <a:r>
              <a:rPr lang="en-US" dirty="0"/>
              <a:t>	ROLLBACK;</a:t>
            </a:r>
          </a:p>
          <a:p>
            <a:r>
              <a:rPr lang="en-US" dirty="0"/>
              <a:t>To write the changes into the database within a transaction</a:t>
            </a:r>
          </a:p>
          <a:p>
            <a:pPr marL="0" indent="0">
              <a:buNone/>
            </a:pPr>
            <a:r>
              <a:rPr lang="en-US" dirty="0"/>
              <a:t>	COMMIT;</a:t>
            </a:r>
          </a:p>
          <a:p>
            <a:r>
              <a:rPr lang="en-US" dirty="0"/>
              <a:t>MySQL automatically commits the changes to the database by default. To force MySQL not to commit changes automatically, you use the following statement:</a:t>
            </a:r>
          </a:p>
          <a:p>
            <a:pPr marL="0" indent="0">
              <a:buNone/>
            </a:pPr>
            <a:r>
              <a:rPr lang="en-US" dirty="0"/>
              <a:t>	SET </a:t>
            </a:r>
            <a:r>
              <a:rPr lang="en-US" dirty="0" err="1"/>
              <a:t>autocommit</a:t>
            </a:r>
            <a:r>
              <a:rPr lang="en-US" dirty="0"/>
              <a:t> =0;</a:t>
            </a:r>
          </a:p>
          <a:p>
            <a:r>
              <a:rPr lang="en-US" b="1" dirty="0"/>
              <a:t>Note</a:t>
            </a:r>
            <a:r>
              <a:rPr lang="en-US" dirty="0"/>
              <a:t>: DDL Statement like Create/Alter/Drop table … can not use rollback.</a:t>
            </a:r>
          </a:p>
        </p:txBody>
      </p:sp>
    </p:spTree>
    <p:extLst>
      <p:ext uri="{BB962C8B-B14F-4D97-AF65-F5344CB8AC3E}">
        <p14:creationId xmlns:p14="http://schemas.microsoft.com/office/powerpoint/2010/main" val="2222979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98"/>
            <a:ext cx="10515600" cy="6347791"/>
          </a:xfrm>
        </p:spPr>
        <p:txBody>
          <a:bodyPr numCol="2">
            <a:normAutofit fontScale="62500" lnSpcReduction="20000"/>
          </a:bodyPr>
          <a:lstStyle/>
          <a:p>
            <a:pPr marL="0" indent="0">
              <a:buNone/>
            </a:pPr>
            <a:r>
              <a:rPr lang="en-US" dirty="0"/>
              <a:t>-- start a new transaction</a:t>
            </a:r>
          </a:p>
          <a:p>
            <a:pPr marL="0" indent="0">
              <a:buNone/>
            </a:pPr>
            <a:r>
              <a:rPr lang="en-US" dirty="0"/>
              <a:t>start transaction;</a:t>
            </a:r>
          </a:p>
          <a:p>
            <a:pPr marL="0" indent="0">
              <a:buNone/>
            </a:pPr>
            <a:r>
              <a:rPr lang="en-US" dirty="0"/>
              <a:t> </a:t>
            </a:r>
          </a:p>
          <a:p>
            <a:pPr marL="0" indent="0">
              <a:buNone/>
            </a:pPr>
            <a:r>
              <a:rPr lang="en-US" dirty="0">
                <a:solidFill>
                  <a:srgbClr val="FF0000"/>
                </a:solidFill>
              </a:rPr>
              <a:t>-- get latest order number</a:t>
            </a:r>
          </a:p>
          <a:p>
            <a:pPr marL="0" indent="0">
              <a:buNone/>
            </a:pPr>
            <a:r>
              <a:rPr lang="en-US" dirty="0">
                <a:solidFill>
                  <a:srgbClr val="FF0000"/>
                </a:solidFill>
              </a:rPr>
              <a:t>select @</a:t>
            </a:r>
            <a:r>
              <a:rPr lang="en-US" dirty="0" err="1">
                <a:solidFill>
                  <a:srgbClr val="FF0000"/>
                </a:solidFill>
              </a:rPr>
              <a:t>orderNumber</a:t>
            </a:r>
            <a:r>
              <a:rPr lang="en-US" dirty="0">
                <a:solidFill>
                  <a:srgbClr val="FF0000"/>
                </a:solidFill>
              </a:rPr>
              <a:t> :=max(</a:t>
            </a:r>
            <a:r>
              <a:rPr lang="en-US" dirty="0" err="1">
                <a:solidFill>
                  <a:srgbClr val="FF0000"/>
                </a:solidFill>
              </a:rPr>
              <a:t>orderNumber</a:t>
            </a:r>
            <a:r>
              <a:rPr lang="en-US" dirty="0">
                <a:solidFill>
                  <a:srgbClr val="FF0000"/>
                </a:solidFill>
              </a:rPr>
              <a:t>) </a:t>
            </a:r>
          </a:p>
          <a:p>
            <a:pPr marL="0" indent="0">
              <a:buNone/>
            </a:pPr>
            <a:r>
              <a:rPr lang="en-US" dirty="0">
                <a:solidFill>
                  <a:srgbClr val="FF0000"/>
                </a:solidFill>
              </a:rPr>
              <a:t>from orders;</a:t>
            </a:r>
          </a:p>
          <a:p>
            <a:pPr marL="0" indent="0">
              <a:buNone/>
            </a:pPr>
            <a:r>
              <a:rPr lang="en-US" dirty="0">
                <a:solidFill>
                  <a:srgbClr val="FF0000"/>
                </a:solidFill>
              </a:rPr>
              <a:t>-- set new order number</a:t>
            </a:r>
          </a:p>
          <a:p>
            <a:pPr marL="0" indent="0">
              <a:buNone/>
            </a:pPr>
            <a:r>
              <a:rPr lang="en-US" dirty="0">
                <a:solidFill>
                  <a:srgbClr val="FF0000"/>
                </a:solidFill>
              </a:rPr>
              <a:t>set @</a:t>
            </a:r>
            <a:r>
              <a:rPr lang="en-US" dirty="0" err="1">
                <a:solidFill>
                  <a:srgbClr val="FF0000"/>
                </a:solidFill>
              </a:rPr>
              <a:t>orderNumber</a:t>
            </a:r>
            <a:r>
              <a:rPr lang="en-US" dirty="0">
                <a:solidFill>
                  <a:srgbClr val="FF0000"/>
                </a:solidFill>
              </a:rPr>
              <a:t> = @</a:t>
            </a:r>
            <a:r>
              <a:rPr lang="en-US" dirty="0" err="1">
                <a:solidFill>
                  <a:srgbClr val="FF0000"/>
                </a:solidFill>
              </a:rPr>
              <a:t>orderNumber</a:t>
            </a:r>
            <a:r>
              <a:rPr lang="en-US" dirty="0">
                <a:solidFill>
                  <a:srgbClr val="FF0000"/>
                </a:solidFill>
              </a:rPr>
              <a:t>  + 1;</a:t>
            </a:r>
          </a:p>
          <a:p>
            <a:pPr marL="0" indent="0">
              <a:buNone/>
            </a:pPr>
            <a:r>
              <a:rPr lang="en-US" dirty="0"/>
              <a:t> </a:t>
            </a:r>
          </a:p>
          <a:p>
            <a:pPr marL="0" indent="0">
              <a:buNone/>
            </a:pPr>
            <a:r>
              <a:rPr lang="en-US" dirty="0">
                <a:solidFill>
                  <a:srgbClr val="00B0F0"/>
                </a:solidFill>
              </a:rPr>
              <a:t>-- insert a new order for customer 145</a:t>
            </a:r>
          </a:p>
          <a:p>
            <a:pPr marL="0" indent="0">
              <a:buNone/>
            </a:pPr>
            <a:r>
              <a:rPr lang="en-US" dirty="0">
                <a:solidFill>
                  <a:srgbClr val="00B0F0"/>
                </a:solidFill>
              </a:rPr>
              <a:t>insert into orders(</a:t>
            </a:r>
            <a:r>
              <a:rPr lang="en-US" dirty="0" err="1">
                <a:solidFill>
                  <a:srgbClr val="00B0F0"/>
                </a:solidFill>
              </a:rPr>
              <a:t>orderNumber</a:t>
            </a:r>
            <a:r>
              <a:rPr lang="en-US" dirty="0">
                <a:solidFill>
                  <a:srgbClr val="00B0F0"/>
                </a:solidFill>
              </a:rPr>
              <a:t>,</a:t>
            </a:r>
          </a:p>
          <a:p>
            <a:pPr marL="0" indent="0">
              <a:buNone/>
            </a:pPr>
            <a:r>
              <a:rPr lang="en-US" dirty="0">
                <a:solidFill>
                  <a:srgbClr val="00B0F0"/>
                </a:solidFill>
              </a:rPr>
              <a:t>                   </a:t>
            </a:r>
            <a:r>
              <a:rPr lang="en-US" dirty="0" err="1">
                <a:solidFill>
                  <a:srgbClr val="00B0F0"/>
                </a:solidFill>
              </a:rPr>
              <a:t>orderDate</a:t>
            </a:r>
            <a:r>
              <a:rPr lang="en-US" dirty="0">
                <a:solidFill>
                  <a:srgbClr val="00B0F0"/>
                </a:solidFill>
              </a:rPr>
              <a:t>,</a:t>
            </a:r>
          </a:p>
          <a:p>
            <a:pPr marL="0" indent="0">
              <a:buNone/>
            </a:pPr>
            <a:r>
              <a:rPr lang="en-US" dirty="0">
                <a:solidFill>
                  <a:srgbClr val="00B0F0"/>
                </a:solidFill>
              </a:rPr>
              <a:t>                   </a:t>
            </a:r>
            <a:r>
              <a:rPr lang="en-US" dirty="0" err="1">
                <a:solidFill>
                  <a:srgbClr val="00B0F0"/>
                </a:solidFill>
              </a:rPr>
              <a:t>requiredDate</a:t>
            </a:r>
            <a:r>
              <a:rPr lang="en-US" dirty="0">
                <a:solidFill>
                  <a:srgbClr val="00B0F0"/>
                </a:solidFill>
              </a:rPr>
              <a:t>,</a:t>
            </a:r>
          </a:p>
          <a:p>
            <a:pPr marL="0" indent="0">
              <a:buNone/>
            </a:pPr>
            <a:r>
              <a:rPr lang="en-US" dirty="0">
                <a:solidFill>
                  <a:srgbClr val="00B0F0"/>
                </a:solidFill>
              </a:rPr>
              <a:t>                   </a:t>
            </a:r>
            <a:r>
              <a:rPr lang="en-US" dirty="0" err="1">
                <a:solidFill>
                  <a:srgbClr val="00B0F0"/>
                </a:solidFill>
              </a:rPr>
              <a:t>shippedDate</a:t>
            </a:r>
            <a:r>
              <a:rPr lang="en-US" dirty="0">
                <a:solidFill>
                  <a:srgbClr val="00B0F0"/>
                </a:solidFill>
              </a:rPr>
              <a:t>,</a:t>
            </a:r>
          </a:p>
          <a:p>
            <a:pPr marL="0" indent="0">
              <a:buNone/>
            </a:pPr>
            <a:r>
              <a:rPr lang="en-US" dirty="0">
                <a:solidFill>
                  <a:srgbClr val="00B0F0"/>
                </a:solidFill>
              </a:rPr>
              <a:t>                   status,</a:t>
            </a:r>
          </a:p>
          <a:p>
            <a:pPr marL="0" indent="0">
              <a:buNone/>
            </a:pPr>
            <a:r>
              <a:rPr lang="en-US" dirty="0">
                <a:solidFill>
                  <a:srgbClr val="00B0F0"/>
                </a:solidFill>
              </a:rPr>
              <a:t>                   </a:t>
            </a:r>
            <a:r>
              <a:rPr lang="en-US" dirty="0" err="1">
                <a:solidFill>
                  <a:srgbClr val="00B0F0"/>
                </a:solidFill>
              </a:rPr>
              <a:t>customerNumber</a:t>
            </a:r>
            <a:r>
              <a:rPr lang="en-US" dirty="0">
                <a:solidFill>
                  <a:srgbClr val="00B0F0"/>
                </a:solidFill>
              </a:rPr>
              <a:t>)</a:t>
            </a:r>
          </a:p>
          <a:p>
            <a:pPr marL="0" indent="0">
              <a:buNone/>
            </a:pPr>
            <a:r>
              <a:rPr lang="en-US" dirty="0">
                <a:solidFill>
                  <a:srgbClr val="00B0F0"/>
                </a:solidFill>
              </a:rPr>
              <a:t>values(@</a:t>
            </a:r>
            <a:r>
              <a:rPr lang="en-US" dirty="0" err="1">
                <a:solidFill>
                  <a:srgbClr val="00B0F0"/>
                </a:solidFill>
              </a:rPr>
              <a:t>orderNumber</a:t>
            </a:r>
            <a:r>
              <a:rPr lang="en-US" dirty="0">
                <a:solidFill>
                  <a:srgbClr val="00B0F0"/>
                </a:solidFill>
              </a:rPr>
              <a:t>,</a:t>
            </a:r>
          </a:p>
          <a:p>
            <a:pPr marL="0" indent="0">
              <a:buNone/>
            </a:pPr>
            <a:r>
              <a:rPr lang="en-US" dirty="0">
                <a:solidFill>
                  <a:srgbClr val="00B0F0"/>
                </a:solidFill>
              </a:rPr>
              <a:t>       now(),</a:t>
            </a:r>
          </a:p>
          <a:p>
            <a:pPr marL="0" indent="0">
              <a:buNone/>
            </a:pPr>
            <a:r>
              <a:rPr lang="en-US" dirty="0">
                <a:solidFill>
                  <a:srgbClr val="00B0F0"/>
                </a:solidFill>
              </a:rPr>
              <a:t>       </a:t>
            </a:r>
            <a:r>
              <a:rPr lang="en-US" dirty="0" err="1">
                <a:solidFill>
                  <a:srgbClr val="00B0F0"/>
                </a:solidFill>
              </a:rPr>
              <a:t>date_add</a:t>
            </a:r>
            <a:r>
              <a:rPr lang="en-US" dirty="0">
                <a:solidFill>
                  <a:srgbClr val="00B0F0"/>
                </a:solidFill>
              </a:rPr>
              <a:t>(now(), INTERVAL 5 DAY),</a:t>
            </a:r>
          </a:p>
          <a:p>
            <a:pPr marL="0" indent="0">
              <a:buNone/>
            </a:pPr>
            <a:r>
              <a:rPr lang="en-US" dirty="0">
                <a:solidFill>
                  <a:srgbClr val="00B0F0"/>
                </a:solidFill>
              </a:rPr>
              <a:t>       </a:t>
            </a:r>
            <a:r>
              <a:rPr lang="en-US" dirty="0" err="1">
                <a:solidFill>
                  <a:srgbClr val="00B0F0"/>
                </a:solidFill>
              </a:rPr>
              <a:t>date_add</a:t>
            </a:r>
            <a:r>
              <a:rPr lang="en-US" dirty="0">
                <a:solidFill>
                  <a:srgbClr val="00B0F0"/>
                </a:solidFill>
              </a:rPr>
              <a:t>(now(), INTERVAL 2 DAY),</a:t>
            </a:r>
          </a:p>
          <a:p>
            <a:pPr marL="0" indent="0">
              <a:buNone/>
            </a:pPr>
            <a:r>
              <a:rPr lang="en-US" dirty="0">
                <a:solidFill>
                  <a:srgbClr val="00B0F0"/>
                </a:solidFill>
              </a:rPr>
              <a:t>       'In Process',</a:t>
            </a:r>
          </a:p>
          <a:p>
            <a:pPr marL="0" indent="0">
              <a:buNone/>
            </a:pPr>
            <a:r>
              <a:rPr lang="en-US" dirty="0">
                <a:solidFill>
                  <a:srgbClr val="00B0F0"/>
                </a:solidFill>
              </a:rPr>
              <a:t>        145);</a:t>
            </a:r>
          </a:p>
          <a:p>
            <a:pPr marL="0" indent="0">
              <a:buNone/>
            </a:pPr>
            <a:r>
              <a:rPr lang="en-US" dirty="0"/>
              <a:t>--</a:t>
            </a:r>
            <a:r>
              <a:rPr lang="en-US" dirty="0">
                <a:solidFill>
                  <a:schemeClr val="accent2">
                    <a:lumMod val="60000"/>
                    <a:lumOff val="40000"/>
                  </a:schemeClr>
                </a:solidFill>
              </a:rPr>
              <a:t> insert 2 order line items</a:t>
            </a:r>
          </a:p>
          <a:p>
            <a:pPr marL="0" indent="0">
              <a:buNone/>
            </a:pPr>
            <a:r>
              <a:rPr lang="en-US" dirty="0">
                <a:solidFill>
                  <a:schemeClr val="accent2">
                    <a:lumMod val="60000"/>
                    <a:lumOff val="40000"/>
                  </a:schemeClr>
                </a:solidFill>
              </a:rPr>
              <a:t>insert into </a:t>
            </a:r>
            <a:r>
              <a:rPr lang="en-US" dirty="0" err="1">
                <a:solidFill>
                  <a:schemeClr val="accent2">
                    <a:lumMod val="60000"/>
                    <a:lumOff val="40000"/>
                  </a:schemeClr>
                </a:solidFill>
              </a:rPr>
              <a:t>orderdetails</a:t>
            </a:r>
            <a:r>
              <a:rPr lang="en-US" dirty="0">
                <a:solidFill>
                  <a:schemeClr val="accent2">
                    <a:lumMod val="60000"/>
                    <a:lumOff val="40000"/>
                  </a:schemeClr>
                </a:solidFill>
              </a:rPr>
              <a:t>(</a:t>
            </a:r>
            <a:r>
              <a:rPr lang="en-US" dirty="0" err="1">
                <a:solidFill>
                  <a:schemeClr val="accent2">
                    <a:lumMod val="60000"/>
                    <a:lumOff val="40000"/>
                  </a:schemeClr>
                </a:solidFill>
              </a:rPr>
              <a:t>orderNumber</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                         </a:t>
            </a:r>
            <a:r>
              <a:rPr lang="en-US" dirty="0" err="1">
                <a:solidFill>
                  <a:schemeClr val="accent2">
                    <a:lumMod val="60000"/>
                    <a:lumOff val="40000"/>
                  </a:schemeClr>
                </a:solidFill>
              </a:rPr>
              <a:t>productCode</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                         </a:t>
            </a:r>
            <a:r>
              <a:rPr lang="en-US" dirty="0" err="1">
                <a:solidFill>
                  <a:schemeClr val="accent2">
                    <a:lumMod val="60000"/>
                    <a:lumOff val="40000"/>
                  </a:schemeClr>
                </a:solidFill>
              </a:rPr>
              <a:t>quantityOrdered</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                         </a:t>
            </a:r>
            <a:r>
              <a:rPr lang="en-US" dirty="0" err="1">
                <a:solidFill>
                  <a:schemeClr val="accent2">
                    <a:lumMod val="60000"/>
                    <a:lumOff val="40000"/>
                  </a:schemeClr>
                </a:solidFill>
              </a:rPr>
              <a:t>priceEach</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                         </a:t>
            </a:r>
            <a:r>
              <a:rPr lang="en-US" dirty="0" err="1">
                <a:solidFill>
                  <a:schemeClr val="accent2">
                    <a:lumMod val="60000"/>
                    <a:lumOff val="40000"/>
                  </a:schemeClr>
                </a:solidFill>
              </a:rPr>
              <a:t>orderLineNumber</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values(@orderNumber,'S18_1749', 30, '136', 1),</a:t>
            </a:r>
          </a:p>
          <a:p>
            <a:pPr marL="0" indent="0">
              <a:buNone/>
            </a:pPr>
            <a:r>
              <a:rPr lang="en-US" dirty="0">
                <a:solidFill>
                  <a:schemeClr val="accent2">
                    <a:lumMod val="60000"/>
                    <a:lumOff val="40000"/>
                  </a:schemeClr>
                </a:solidFill>
              </a:rPr>
              <a:t>      (@orderNumber,'S18_2248', 50, '55.09', 2); </a:t>
            </a:r>
          </a:p>
          <a:p>
            <a:pPr marL="0" indent="0">
              <a:buNone/>
            </a:pPr>
            <a:r>
              <a:rPr lang="en-US" dirty="0">
                <a:solidFill>
                  <a:schemeClr val="accent2">
                    <a:lumMod val="60000"/>
                    <a:lumOff val="40000"/>
                  </a:schemeClr>
                </a:solidFill>
              </a:rPr>
              <a:t>-- commit changes    </a:t>
            </a:r>
          </a:p>
          <a:p>
            <a:pPr marL="0" indent="0">
              <a:buNone/>
            </a:pPr>
            <a:r>
              <a:rPr lang="en-US" dirty="0"/>
              <a:t>commit;       </a:t>
            </a:r>
          </a:p>
          <a:p>
            <a:pPr marL="0" indent="0">
              <a:buNone/>
            </a:pPr>
            <a:r>
              <a:rPr lang="en-US" dirty="0"/>
              <a:t> </a:t>
            </a:r>
          </a:p>
          <a:p>
            <a:pPr marL="0" indent="0">
              <a:buNone/>
            </a:pPr>
            <a:r>
              <a:rPr lang="en-US" dirty="0"/>
              <a:t>-- get the new inserted order</a:t>
            </a:r>
          </a:p>
          <a:p>
            <a:pPr marL="0" indent="0">
              <a:buNone/>
            </a:pPr>
            <a:r>
              <a:rPr lang="en-US" dirty="0"/>
              <a:t>select * from orders a </a:t>
            </a:r>
          </a:p>
          <a:p>
            <a:pPr marL="0" indent="0">
              <a:buNone/>
            </a:pPr>
            <a:r>
              <a:rPr lang="en-US" dirty="0"/>
              <a:t>inner join </a:t>
            </a:r>
            <a:r>
              <a:rPr lang="en-US" dirty="0" err="1"/>
              <a:t>orderdetails</a:t>
            </a:r>
            <a:r>
              <a:rPr lang="en-US" dirty="0"/>
              <a:t> b on </a:t>
            </a:r>
            <a:r>
              <a:rPr lang="en-US" dirty="0" err="1"/>
              <a:t>a.ordernumber</a:t>
            </a:r>
            <a:r>
              <a:rPr lang="en-US" dirty="0"/>
              <a:t> = </a:t>
            </a:r>
            <a:r>
              <a:rPr lang="en-US" dirty="0" err="1"/>
              <a:t>b.ordernumber</a:t>
            </a:r>
            <a:endParaRPr lang="en-US" dirty="0"/>
          </a:p>
          <a:p>
            <a:pPr marL="0" indent="0">
              <a:buNone/>
            </a:pPr>
            <a:r>
              <a:rPr lang="en-US" dirty="0"/>
              <a:t>where </a:t>
            </a:r>
            <a:r>
              <a:rPr lang="en-US" dirty="0" err="1"/>
              <a:t>a.ordernumber</a:t>
            </a:r>
            <a:r>
              <a:rPr lang="en-US" dirty="0"/>
              <a:t> = @</a:t>
            </a:r>
            <a:r>
              <a:rPr lang="en-US" dirty="0" err="1"/>
              <a:t>ordernumber</a:t>
            </a:r>
            <a:r>
              <a:rPr lang="en-US" dirty="0"/>
              <a:t>;</a:t>
            </a:r>
          </a:p>
          <a:p>
            <a:pPr marL="0" indent="0">
              <a:buNone/>
            </a:pPr>
            <a:endParaRPr lang="en-US" dirty="0"/>
          </a:p>
        </p:txBody>
      </p:sp>
    </p:spTree>
    <p:extLst>
      <p:ext uri="{BB962C8B-B14F-4D97-AF65-F5344CB8AC3E}">
        <p14:creationId xmlns:p14="http://schemas.microsoft.com/office/powerpoint/2010/main" val="3889799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Table Lock</a:t>
            </a:r>
          </a:p>
        </p:txBody>
      </p:sp>
      <p:sp>
        <p:nvSpPr>
          <p:cNvPr id="3" name="Content Placeholder 2"/>
          <p:cNvSpPr>
            <a:spLocks noGrp="1"/>
          </p:cNvSpPr>
          <p:nvPr>
            <p:ph idx="1"/>
          </p:nvPr>
        </p:nvSpPr>
        <p:spPr>
          <a:xfrm>
            <a:off x="838200" y="1563757"/>
            <a:ext cx="10515600" cy="4613206"/>
          </a:xfrm>
        </p:spPr>
        <p:txBody>
          <a:bodyPr>
            <a:normAutofit fontScale="92500" lnSpcReduction="20000"/>
          </a:bodyPr>
          <a:lstStyle/>
          <a:p>
            <a:r>
              <a:rPr lang="en-US" dirty="0"/>
              <a:t>MySQL allows a client session to acquire a table lock explicitly for preventing other sessions from accessing the table during a specific period. A client session can acquire or release table locks only for itself. It cannot acquire or release table locks for other sessions.</a:t>
            </a:r>
          </a:p>
          <a:p>
            <a:r>
              <a:rPr lang="en-US" dirty="0"/>
              <a:t>Lock Syntax:</a:t>
            </a:r>
          </a:p>
          <a:p>
            <a:pPr marL="0" indent="0">
              <a:buNone/>
            </a:pPr>
            <a:r>
              <a:rPr lang="en-US" dirty="0"/>
              <a:t>	 LOCK TABLES </a:t>
            </a:r>
            <a:r>
              <a:rPr lang="en-US" dirty="0" err="1"/>
              <a:t>table_name</a:t>
            </a:r>
            <a:r>
              <a:rPr lang="en-US" dirty="0"/>
              <a:t> [READ | WRITE]</a:t>
            </a:r>
          </a:p>
          <a:p>
            <a:r>
              <a:rPr lang="en-US" dirty="0"/>
              <a:t>Unlock Syntax:</a:t>
            </a:r>
          </a:p>
          <a:p>
            <a:pPr marL="0" indent="0">
              <a:buNone/>
            </a:pPr>
            <a:r>
              <a:rPr lang="en-US" dirty="0"/>
              <a:t>	 UNLOCK TABLES;</a:t>
            </a:r>
          </a:p>
          <a:p>
            <a:r>
              <a:rPr lang="en-US" dirty="0"/>
              <a:t>To find out the current connection id</a:t>
            </a:r>
          </a:p>
          <a:p>
            <a:pPr marL="0" indent="0">
              <a:buNone/>
            </a:pPr>
            <a:r>
              <a:rPr lang="en-US" dirty="0"/>
              <a:t>	 SELECT CONNECTION_ID();</a:t>
            </a:r>
          </a:p>
          <a:p>
            <a:r>
              <a:rPr lang="en-US" dirty="0"/>
              <a:t>To see the detailed information from the SHOW PROCESSLIST statement</a:t>
            </a:r>
          </a:p>
          <a:p>
            <a:pPr marL="0" indent="0">
              <a:buNone/>
            </a:pPr>
            <a:r>
              <a:rPr lang="en-US" dirty="0"/>
              <a:t>	 SHOW PROCESSLIST;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642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a database to work with</a:t>
            </a:r>
            <a:endParaRPr lang="en-US" dirty="0"/>
          </a:p>
        </p:txBody>
      </p:sp>
      <p:sp>
        <p:nvSpPr>
          <p:cNvPr id="3" name="Content Placeholder 2"/>
          <p:cNvSpPr>
            <a:spLocks noGrp="1"/>
          </p:cNvSpPr>
          <p:nvPr>
            <p:ph idx="1"/>
          </p:nvPr>
        </p:nvSpPr>
        <p:spPr>
          <a:xfrm>
            <a:off x="838200" y="1690688"/>
            <a:ext cx="10515600" cy="5033497"/>
          </a:xfrm>
        </p:spPr>
        <p:txBody>
          <a:bodyPr>
            <a:normAutofit/>
          </a:bodyPr>
          <a:lstStyle/>
          <a:p>
            <a:pPr marL="0" indent="0">
              <a:buNone/>
            </a:pPr>
            <a:r>
              <a:rPr lang="en-US" dirty="0"/>
              <a:t>Before working with a particular database, you must tell MySQL which database you want to work with by using the USE  statement.</a:t>
            </a:r>
          </a:p>
          <a:p>
            <a:pPr marL="0" indent="0">
              <a:buNone/>
            </a:pPr>
            <a:endParaRPr lang="en-US" dirty="0"/>
          </a:p>
          <a:p>
            <a:pPr marL="0" indent="0">
              <a:buNone/>
            </a:pPr>
            <a:r>
              <a:rPr lang="en-US" dirty="0">
                <a:solidFill>
                  <a:srgbClr val="FF0000"/>
                </a:solidFill>
              </a:rPr>
              <a:t>USE </a:t>
            </a:r>
            <a:r>
              <a:rPr lang="en-US" dirty="0" err="1">
                <a:solidFill>
                  <a:srgbClr val="FF0000"/>
                </a:solidFill>
              </a:rPr>
              <a:t>database_name</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37712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Removing Databases</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Removing database means you delete the database physically. All the data and associated objects inside the database are permanently deleted and this cannot be undone. Therefore, it is very important to execute this query with extra cautions.</a:t>
            </a:r>
          </a:p>
          <a:p>
            <a:pPr marL="0" indent="0">
              <a:buNone/>
            </a:pPr>
            <a:r>
              <a:rPr lang="en-US" dirty="0"/>
              <a:t>To delete a database, you use the DROP DATABASE  statement as follows:</a:t>
            </a:r>
          </a:p>
          <a:p>
            <a:pPr marL="0" indent="0">
              <a:buNone/>
            </a:pPr>
            <a:endParaRPr lang="en-US" dirty="0"/>
          </a:p>
          <a:p>
            <a:pPr marL="0" indent="0">
              <a:buNone/>
            </a:pPr>
            <a:r>
              <a:rPr lang="en-US" dirty="0">
                <a:solidFill>
                  <a:srgbClr val="FF0000"/>
                </a:solidFill>
              </a:rPr>
              <a:t>DROP DATABASE [IF EXISTS] </a:t>
            </a:r>
            <a:r>
              <a:rPr lang="en-US" dirty="0" err="1">
                <a:solidFill>
                  <a:srgbClr val="FF0000"/>
                </a:solidFill>
              </a:rPr>
              <a:t>database_name</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37928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MySQL Table Types, or Storage Engines</a:t>
            </a:r>
            <a:endParaRPr lang="en-US" dirty="0"/>
          </a:p>
        </p:txBody>
      </p:sp>
      <p:sp>
        <p:nvSpPr>
          <p:cNvPr id="3" name="Text Placeholder 2"/>
          <p:cNvSpPr>
            <a:spLocks noGrp="1"/>
          </p:cNvSpPr>
          <p:nvPr>
            <p:ph type="body" idx="1"/>
          </p:nvPr>
        </p:nvSpPr>
        <p:spPr/>
        <p:txBody>
          <a:bodyPr/>
          <a:lstStyle/>
          <a:p>
            <a:r>
              <a:rPr lang="en-US" dirty="0"/>
              <a:t>in this tutorial, you will learn various </a:t>
            </a:r>
            <a:r>
              <a:rPr lang="en-US" b="1" dirty="0"/>
              <a:t>MySQL table types </a:t>
            </a:r>
            <a:r>
              <a:rPr lang="en-US" dirty="0"/>
              <a:t>or storage engines. It is essential to understand the features of each table type in MySQL so that you can use them effectively to maximize the performance of your databases.</a:t>
            </a:r>
          </a:p>
        </p:txBody>
      </p:sp>
    </p:spTree>
    <p:extLst>
      <p:ext uri="{BB962C8B-B14F-4D97-AF65-F5344CB8AC3E}">
        <p14:creationId xmlns:p14="http://schemas.microsoft.com/office/powerpoint/2010/main" val="386584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provides various storage engines for its tables as below:</a:t>
            </a:r>
          </a:p>
        </p:txBody>
      </p:sp>
      <p:sp>
        <p:nvSpPr>
          <p:cNvPr id="3" name="Content Placeholder 2"/>
          <p:cNvSpPr>
            <a:spLocks noGrp="1"/>
          </p:cNvSpPr>
          <p:nvPr>
            <p:ph idx="1"/>
          </p:nvPr>
        </p:nvSpPr>
        <p:spPr/>
        <p:txBody>
          <a:bodyPr>
            <a:normAutofit fontScale="92500" lnSpcReduction="20000"/>
          </a:bodyPr>
          <a:lstStyle/>
          <a:p>
            <a:r>
              <a:rPr lang="en-US" dirty="0" err="1">
                <a:hlinkClick r:id="rId3" action="ppaction://hlinkfile"/>
              </a:rPr>
              <a:t>MyISAM</a:t>
            </a:r>
            <a:endParaRPr lang="en-US" dirty="0">
              <a:hlinkClick r:id="rId3" action="ppaction://hlinkfile"/>
            </a:endParaRPr>
          </a:p>
          <a:p>
            <a:r>
              <a:rPr lang="en-US" b="1" i="1" dirty="0" err="1">
                <a:solidFill>
                  <a:srgbClr val="7030A0"/>
                </a:solidFill>
                <a:hlinkClick r:id="rId3" action="ppaction://hlinkfile"/>
              </a:rPr>
              <a:t>InnoDB</a:t>
            </a:r>
            <a:endParaRPr lang="en-US" b="1" i="1" dirty="0">
              <a:solidFill>
                <a:srgbClr val="7030A0"/>
              </a:solidFill>
              <a:hlinkClick r:id="rId3" action="ppaction://hlinkfile"/>
            </a:endParaRPr>
          </a:p>
          <a:p>
            <a:r>
              <a:rPr lang="en-US" dirty="0">
                <a:hlinkClick r:id="rId3" action="ppaction://hlinkfile"/>
              </a:rPr>
              <a:t>MERGE</a:t>
            </a:r>
          </a:p>
          <a:p>
            <a:r>
              <a:rPr lang="en-US" dirty="0">
                <a:hlinkClick r:id="rId3" action="ppaction://hlinkfile"/>
              </a:rPr>
              <a:t>MEMORY (HEAP)</a:t>
            </a:r>
          </a:p>
          <a:p>
            <a:r>
              <a:rPr lang="en-US" dirty="0">
                <a:hlinkClick r:id="rId3" action="ppaction://hlinkfile"/>
              </a:rPr>
              <a:t>ARCHIVE</a:t>
            </a:r>
          </a:p>
          <a:p>
            <a:r>
              <a:rPr lang="en-US" dirty="0">
                <a:hlinkClick r:id="rId3" action="ppaction://hlinkfile"/>
              </a:rPr>
              <a:t>CSV</a:t>
            </a:r>
          </a:p>
          <a:p>
            <a:r>
              <a:rPr lang="en-US" dirty="0">
                <a:hlinkClick r:id="rId3" action="ppaction://hlinkfile"/>
              </a:rPr>
              <a:t>FEDERATED</a:t>
            </a:r>
            <a:endParaRPr lang="en-US" dirty="0"/>
          </a:p>
          <a:p>
            <a:pPr marL="0" indent="0">
              <a:buNone/>
            </a:pPr>
            <a:r>
              <a:rPr lang="en-US" dirty="0"/>
              <a:t>Each storage engine has its own advantages and disadvantages. It is crucial to understand each storage engine features and choose the most appropriate one for your tables to maximize the performance of the database. In the following sections, we will discuss each storage engine and its features so that you can decide which one to use.</a:t>
            </a:r>
          </a:p>
        </p:txBody>
      </p:sp>
    </p:spTree>
    <p:extLst>
      <p:ext uri="{BB962C8B-B14F-4D97-AF65-F5344CB8AC3E}">
        <p14:creationId xmlns:p14="http://schemas.microsoft.com/office/powerpoint/2010/main" val="404375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MySQL Data Types</a:t>
            </a:r>
            <a:endParaRPr lang="en-US" dirty="0"/>
          </a:p>
        </p:txBody>
      </p:sp>
      <p:sp>
        <p:nvSpPr>
          <p:cNvPr id="3" name="Content Placeholder 2"/>
          <p:cNvSpPr>
            <a:spLocks noGrp="1"/>
          </p:cNvSpPr>
          <p:nvPr>
            <p:ph idx="1"/>
          </p:nvPr>
        </p:nvSpPr>
        <p:spPr/>
        <p:txBody>
          <a:bodyPr>
            <a:normAutofit lnSpcReduction="10000"/>
          </a:bodyPr>
          <a:lstStyle/>
          <a:p>
            <a:r>
              <a:rPr lang="en-US" dirty="0"/>
              <a:t>in this tutorial, you will learn about </a:t>
            </a:r>
            <a:r>
              <a:rPr lang="en-US" b="1" dirty="0"/>
              <a:t>MySQL data types </a:t>
            </a:r>
            <a:r>
              <a:rPr lang="en-US" dirty="0"/>
              <a:t>and how to use them effectively in designing database in MySQL.</a:t>
            </a:r>
          </a:p>
          <a:p>
            <a:r>
              <a:rPr lang="en-US" dirty="0"/>
              <a:t>A database table contains multiple columns with specific data types such as numeric or string. MySQL provides more data types other than just numeric or string. Each data type in MySQL can be determined by the following characteristics:</a:t>
            </a:r>
          </a:p>
          <a:p>
            <a:pPr lvl="1"/>
            <a:r>
              <a:rPr lang="en-US" dirty="0"/>
              <a:t>The kind of values it represents.</a:t>
            </a:r>
          </a:p>
          <a:p>
            <a:pPr lvl="1"/>
            <a:r>
              <a:rPr lang="en-US" dirty="0"/>
              <a:t>The space that takes up and whether the values is a fixed-length or variable length.</a:t>
            </a:r>
          </a:p>
          <a:p>
            <a:pPr lvl="1"/>
            <a:r>
              <a:rPr lang="en-US" dirty="0"/>
              <a:t>The values of the data type can be indexed or not.</a:t>
            </a:r>
          </a:p>
          <a:p>
            <a:pPr lvl="1"/>
            <a:r>
              <a:rPr lang="en-US" dirty="0"/>
              <a:t>How MySQL compares the values of a specific data type.</a:t>
            </a:r>
          </a:p>
          <a:p>
            <a:pPr marL="0" indent="0">
              <a:buNone/>
            </a:pPr>
            <a:endParaRPr lang="en-US" dirty="0"/>
          </a:p>
        </p:txBody>
      </p:sp>
    </p:spTree>
    <p:extLst>
      <p:ext uri="{BB962C8B-B14F-4D97-AF65-F5344CB8AC3E}">
        <p14:creationId xmlns:p14="http://schemas.microsoft.com/office/powerpoint/2010/main" val="403486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5950</Words>
  <Application>Microsoft Office PowerPoint</Application>
  <PresentationFormat>Widescreen</PresentationFormat>
  <Paragraphs>589</Paragraphs>
  <Slides>43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Algerian</vt:lpstr>
      <vt:lpstr>Arial</vt:lpstr>
      <vt:lpstr>Calibri</vt:lpstr>
      <vt:lpstr>Calibri Light</vt:lpstr>
      <vt:lpstr>Times New Roman</vt:lpstr>
      <vt:lpstr>Office Theme</vt:lpstr>
      <vt:lpstr>Manage Database in MySQL</vt:lpstr>
      <vt:lpstr>Creating Database</vt:lpstr>
      <vt:lpstr>How to Create DB</vt:lpstr>
      <vt:lpstr>Displaying Databases</vt:lpstr>
      <vt:lpstr>Selecting a database to work with</vt:lpstr>
      <vt:lpstr>Removing Databases</vt:lpstr>
      <vt:lpstr>Understanding MySQL Table Types, or Storage Engines</vt:lpstr>
      <vt:lpstr>MySQL provides various storage engines for its tables as below:</vt:lpstr>
      <vt:lpstr>MySQL Data Types</vt:lpstr>
      <vt:lpstr>Numeric Data Types</vt:lpstr>
      <vt:lpstr>String Data Types</vt:lpstr>
      <vt:lpstr>String Data Types (Conti…)</vt:lpstr>
      <vt:lpstr>Date and Time Data Types</vt:lpstr>
      <vt:lpstr>Date and Time Data Types (Conti…)</vt:lpstr>
      <vt:lpstr>BOOLEAN DATA TYPE </vt:lpstr>
      <vt:lpstr>CREATE TABLE</vt:lpstr>
      <vt:lpstr>Example of MySQL CREATE TABLE statement</vt:lpstr>
      <vt:lpstr>ALTER TABLE </vt:lpstr>
      <vt:lpstr>Add New Column</vt:lpstr>
      <vt:lpstr>CHANGE Column</vt:lpstr>
      <vt:lpstr>Delete Column</vt:lpstr>
      <vt:lpstr>Rename Table Name</vt:lpstr>
      <vt:lpstr>Index</vt:lpstr>
      <vt:lpstr>Unique Constraint</vt:lpstr>
      <vt:lpstr>NOT NULL Constraint</vt:lpstr>
      <vt:lpstr>Primary Key Constraint </vt:lpstr>
      <vt:lpstr>Defining MySQL PRIMARY KEY Constraints</vt:lpstr>
      <vt:lpstr>Defining MySQL PRIMARY KEY constraints using CREATE TABLE statement</vt:lpstr>
      <vt:lpstr>Defining MySQL PRIMARY KEY constraints using CREATE TABLE statement (Conti…)</vt:lpstr>
      <vt:lpstr>Defining MySQL PRIMARY KEY constraints using CREATE TABLE statement (Conti…)</vt:lpstr>
      <vt:lpstr>Defining MySQL PRIMARY KEY constraints using ALTER TABLE statement</vt:lpstr>
      <vt:lpstr>Foreign Key Constraint</vt:lpstr>
      <vt:lpstr>Defining MySQL FOREIGN KEY Constraints</vt:lpstr>
      <vt:lpstr>Defining MySQL FOREIGN KEY constraints using CREATE TABLE statement</vt:lpstr>
      <vt:lpstr>Defining MySQL FOREIGN KEY constraints using ALTER TABLE statement</vt:lpstr>
      <vt:lpstr>Disable and Enable Foreign key</vt:lpstr>
      <vt:lpstr>Dropping MySQL foreign key</vt:lpstr>
      <vt:lpstr>DROP TABLE</vt:lpstr>
      <vt:lpstr>PowerPoint Presentation</vt:lpstr>
      <vt:lpstr>Transaction</vt:lpstr>
      <vt:lpstr>How to Create Transaction</vt:lpstr>
      <vt:lpstr>PowerPoint Presentation</vt:lpstr>
      <vt:lpstr>MySQL Table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 Statement</dc:title>
  <dc:creator>math sein</dc:creator>
  <cp:lastModifiedBy>Vorleak</cp:lastModifiedBy>
  <cp:revision>95</cp:revision>
  <dcterms:created xsi:type="dcterms:W3CDTF">2016-12-09T09:50:00Z</dcterms:created>
  <dcterms:modified xsi:type="dcterms:W3CDTF">2022-02-16T04:33:49Z</dcterms:modified>
</cp:coreProperties>
</file>