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74" r:id="rId11"/>
    <p:sldId id="263" r:id="rId12"/>
    <p:sldId id="275" r:id="rId13"/>
    <p:sldId id="264" r:id="rId14"/>
    <p:sldId id="265" r:id="rId15"/>
    <p:sldId id="276" r:id="rId16"/>
    <p:sldId id="266" r:id="rId17"/>
    <p:sldId id="278" r:id="rId18"/>
    <p:sldId id="267" r:id="rId19"/>
    <p:sldId id="268" r:id="rId20"/>
    <p:sldId id="279" r:id="rId21"/>
    <p:sldId id="280" r:id="rId22"/>
    <p:sldId id="281" r:id="rId23"/>
    <p:sldId id="269" r:id="rId24"/>
    <p:sldId id="271" r:id="rId25"/>
    <p:sldId id="282" r:id="rId26"/>
    <p:sldId id="270" r:id="rId27"/>
    <p:sldId id="283" r:id="rId28"/>
    <p:sldId id="289" r:id="rId29"/>
    <p:sldId id="290" r:id="rId30"/>
    <p:sldId id="284" r:id="rId31"/>
    <p:sldId id="285" r:id="rId32"/>
    <p:sldId id="288" r:id="rId33"/>
    <p:sldId id="286" r:id="rId34"/>
    <p:sldId id="28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8882" autoAdjust="0"/>
  </p:normalViewPr>
  <p:slideViewPr>
    <p:cSldViewPr snapToGrid="0">
      <p:cViewPr varScale="1">
        <p:scale>
          <a:sx n="71" d="100"/>
          <a:sy n="71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50" d="100"/>
          <a:sy n="150" d="100"/>
        </p:scale>
        <p:origin x="1243" y="-121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0650D-BC6E-421A-A76F-D440B36F38FD}" type="datetimeFigureOut">
              <a:rPr lang="en-US" smtClean="0"/>
              <a:t>02-May-22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9ABBE-E7A5-48CD-A991-197BCB42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2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Cambria" panose="02040503050406030204" pitchFamily="18" charset="0"/>
              <a:buChar char="-"/>
            </a:pPr>
            <a:r>
              <a:rPr lang="km-KH" sz="1200" dirty="0">
                <a:solidFill>
                  <a:srgbClr val="FF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វាតំណើការលឿន</a:t>
            </a:r>
            <a:r>
              <a:rPr lang="km-KH" sz="12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​សម្រាប់ </a:t>
            </a:r>
            <a:r>
              <a:rPr lang="en-US" sz="12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Applications</a:t>
            </a:r>
            <a:r>
              <a:rPr lang="km-KH" sz="12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។ ប្រើសិនអ្នក​ប្រើ </a:t>
            </a:r>
            <a:r>
              <a:rPr lang="en-US" sz="12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Stored Procedures </a:t>
            </a:r>
            <a:r>
              <a:rPr lang="km-KH" sz="12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មួយច្រើនដងក្នុង​ </a:t>
            </a:r>
            <a:r>
              <a:rPr lang="en-US" sz="12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Connection </a:t>
            </a:r>
            <a:r>
              <a:rPr lang="km-KH" sz="12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តែមួយ វាមានដំណើការ​លឿន​ព្រោះវារក្សា​ទុក នៅក្នុង </a:t>
            </a:r>
            <a:r>
              <a:rPr lang="en-US" sz="1200" dirty="0">
                <a:solidFill>
                  <a:srgbClr val="FF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Cache</a:t>
            </a:r>
            <a:r>
              <a:rPr lang="km-KH" sz="12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។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  <a:cs typeface="Khmer OS Siemreap" panose="02000500000000020004" pitchFamily="2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Cambria" panose="02040503050406030204" pitchFamily="18" charset="0"/>
              <a:buChar char="-"/>
            </a:pPr>
            <a:r>
              <a:rPr lang="km-KH" sz="12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វាជួយ​កាត់បន្ថយដំណើការ​រវាង </a:t>
            </a:r>
            <a:r>
              <a:rPr lang="en-US" sz="12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Application </a:t>
            </a:r>
            <a:r>
              <a:rPr lang="km-KH" sz="12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និង </a:t>
            </a:r>
            <a:r>
              <a:rPr lang="en-US" sz="12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Database </a:t>
            </a:r>
            <a:r>
              <a:rPr lang="km-KH" sz="12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ក្នុងការ​ប្រើប្រាស់ </a:t>
            </a:r>
            <a:r>
              <a:rPr lang="en-US" sz="12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SQL Statement </a:t>
            </a:r>
            <a:r>
              <a:rPr lang="km-KH" sz="12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ដែលមានច្រើននិងស្មុគស្មាញ ព្រោះយើងប្រើតែឈ្មោះ </a:t>
            </a:r>
            <a:r>
              <a:rPr lang="en-US" sz="12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Stored Procedures </a:t>
            </a:r>
            <a:r>
              <a:rPr lang="km-KH" sz="12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នៅក្នុង </a:t>
            </a:r>
            <a:r>
              <a:rPr lang="en-US" sz="12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Application </a:t>
            </a:r>
            <a:r>
              <a:rPr lang="km-KH" sz="12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ដើម្បីប្រើប្រាស់</a:t>
            </a:r>
            <a:r>
              <a:rPr lang="en-US" sz="12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 Database</a:t>
            </a:r>
            <a:r>
              <a:rPr lang="km-KH" sz="12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។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  <a:cs typeface="Khmer OS Siemreap" panose="02000500000000020004" pitchFamily="2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Cambria" panose="02040503050406030204" pitchFamily="18" charset="0"/>
              <a:buChar char="-"/>
            </a:pPr>
            <a:r>
              <a:rPr lang="km-KH" sz="12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វាអាច</a:t>
            </a:r>
            <a:r>
              <a:rPr lang="km-KH" sz="1200" dirty="0">
                <a:solidFill>
                  <a:srgbClr val="FF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​ប្រើបាន​គ្រប់ </a:t>
            </a:r>
            <a:r>
              <a:rPr lang="en-US" sz="1200" dirty="0">
                <a:solidFill>
                  <a:srgbClr val="FF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Applications </a:t>
            </a:r>
            <a:r>
              <a:rPr lang="km-KH" sz="12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ទាំងអស់ដែលប្រើប្រាស់​ </a:t>
            </a:r>
            <a:r>
              <a:rPr lang="en-US" sz="12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MySQL Database </a:t>
            </a:r>
            <a:r>
              <a:rPr lang="km-KH" sz="12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តែមួយ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  <a:cs typeface="Khmer OS Siemreap" panose="02000500000000020004" pitchFamily="2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Cambria" panose="02040503050406030204" pitchFamily="18" charset="0"/>
              <a:buChar char="-"/>
            </a:pPr>
            <a:r>
              <a:rPr lang="km-KH" sz="12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វាមាន</a:t>
            </a:r>
            <a:r>
              <a:rPr lang="km-KH" sz="1200" dirty="0">
                <a:solidFill>
                  <a:srgbClr val="FF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សុវត្តិភាព </a:t>
            </a:r>
            <a:r>
              <a:rPr lang="km-KH" sz="12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ព្រោះ </a:t>
            </a:r>
            <a:r>
              <a:rPr lang="en-US" sz="12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Database Administrator </a:t>
            </a:r>
            <a:r>
              <a:rPr lang="km-KH" sz="12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អាច​ផ្តល់​សិទ្ធិទៅឱ្យ </a:t>
            </a:r>
            <a:r>
              <a:rPr lang="en-US" sz="12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Applications </a:t>
            </a:r>
            <a:r>
              <a:rPr lang="km-KH" sz="12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ក្នុងការ​ប្រើប្រាស់ </a:t>
            </a:r>
            <a:r>
              <a:rPr lang="en-US" sz="12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Stored Procedures </a:t>
            </a:r>
            <a:r>
              <a:rPr lang="km-KH" sz="12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បាន។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  <a:cs typeface="Khmer OS Siemreap" panose="02000500000000020004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26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DELIMITER $$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PROCEDURE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GetCustomerLevel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in 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p_customerNumber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(11),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out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p_customerLevel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varchar(10))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DECLARE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creditlim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double;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SELECT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creditlimit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creditlim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FROM customers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WHERE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customerNumber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p_customerNumber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IF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creditlim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50000 THEN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p_customerLevel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'PLATINUM';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ELSEIF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creditlim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&lt;= 50000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creditlim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&gt;= 10000) THEN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	SET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p_customerLevel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'GOLD';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ELSEIF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creditlim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10000 THEN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	SET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p_customerLevel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'SILVER';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END IF;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END$$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18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statement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វាមានលក្ខណៈដូចជាមួយនិង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Statement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ដែរ តែយើងប្រើប្រាស់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វាមាន​លក្ខណៈងាយស្រួលក្នុងមើលជា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STATEMENT SYNTAX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 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case_expression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WHEN when_expression_1 THEN commands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WHEN when_expression_2 THEN commands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...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ELSE commands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CASE;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27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DELIMITER $$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PROCEDURE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GetCustomerShipping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 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p_customerNumber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(11),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p_shiping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varchar(50))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DECLARE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customerCountry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varchar(50);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SELECT country INTO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customerCountry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customers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customerNumber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p_customerNumber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CASE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customerCountry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  'USA' THEN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		SET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p_shiping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'2-day Shipping';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'Canada' THEN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		SET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p_shiping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'3-day Shipping';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		SET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p_shiping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'5-day Shipping';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END CASE;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END$$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របៀបហៅ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Store Procedure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@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customerNo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112;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country into @country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customers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customernumber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@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customerNo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GetCustomerShipping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(@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customerNo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,@shipping);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@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customerNo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Customer,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 @country    AS Country,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 @shipping   AS Shipping;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ការប្រើប្រាស់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CASE Statement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DELIMITER $$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PROCEDURE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GetCustomerLevel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 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p_customerNumber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(11),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p_customerLevel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varchar(10))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DECLARE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creditlim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double;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SELECT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creditlimit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creditlim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customers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customerNumber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p_customerNumber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CASE 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creditlim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50000 THEN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		SET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p_customerLevel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'PLATINUM';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creditlim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&lt;= 50000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creditlim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&gt;= 10000) THEN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		SET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p_customerLevel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'GOLD';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creditlim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10000 THEN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		SET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p_customerLevel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'SILVER';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END CASE;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END$$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ការប្រើប្រាស់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GetCustomerLevel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(112,@level);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@level AS 'Customer Level';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32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បានផ្តល់ឱ្យអ្នកនូវ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 Statement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ដែលអាចដំណើការ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code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តាមផ្នែកៗ ទៅតាមលក្ខ​ខ័ណ្ឌដែលអ្នកកំណត់។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 Statement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ត្រូវបានគេបែងចែកជាបីផ្នែកគឺ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WHILE, REPEAT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និង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Loop SYNTAX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expression DO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	Statements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WHILE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កំណត់លក្ខខ័ណ្ឌ​ដែលពិត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កំណត់ប្រតិបត្តិការពេលលក្ខខ័ណ្ឌខាងលើពិត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ឧទាហរណ៍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DELIMITER $$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 PROCEDURE IF EXISTS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WhileLoopProc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$$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PROCEDURE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WhileLoopProc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 BEGIN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 DECLARE x  INT;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 DECLARE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VARCHAR(255);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 SET x = 1;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 SET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  '';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 WHILE x  &lt;= 5 DO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 SET 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CONCAT(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str,x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,',');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 SET  x = x + 1;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 END WHILE;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 SELECT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 END$$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DELIMITER 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 Loop SYNTAX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Statements;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UNTIL expression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REPEAT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កំណត់ប្រតិបត្តិការពេលមិនទាន់ជួបលក្ខខ័ណ្ឌ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កំណត់លក្ខខ័ណ្ឌពេលដែល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ត្រូវបញ្ឈប់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ឧទាហរណ៍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DELIMITER $$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 PROCEDURE IF EXISTS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RepeatLoopProc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$$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PROCEDURE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RepeatLoopProc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 BEGIN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 DECLARE x  INT;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 DECLARE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VARCHAR(255);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 SET x = 1;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 SET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  '';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 REPEAT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 SET 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CONCAT(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str,x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,',');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 SET  x = x + 1;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 UNTIL x  &gt; 5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 END REPEAT;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 SELECT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 END$$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DELIMITER 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49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17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LOOP, LEAVE and ITERATE Statement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DELIMITER $$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 PROCEDURE IF EXISTS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LOOPLoopProc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$$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PROCEDURE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LOOPLoopProc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 BEGIN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 DECLARE x  INT;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 DECLARE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VARCHAR(255);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 SET x = 1;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 SET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  '';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loop_label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 LOOP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 IF  x &gt; 10 THEN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 LEAVE 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loop_label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 END  IF;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 SET  x = x + 1;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 IF  (x mod 2) THEN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 ITERATE 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loop_label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 ELSE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 SET 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CONCAT(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str,x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,',');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 END  IF;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 END LOOP;   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 SELECT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 END$$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DELIMITER 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តាមឧទាហរណ៍ខាងលើយើងបង្កើត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Stored Procedure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ដើម្បីបង្កើតលេខគូ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យើងត្រូវបង្កើតឈ្មោះរបស់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នៅពីខាងមុខ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ប្រសិនបើ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x&gt;10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យើងនឹងបញ្ឈប់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ដោយប្រើប្រាស់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LEAVE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ប្រសិនបើ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ជាចំនួនសេសយើងនិងរំលងចោល ដោយប្រើ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តែបើគូយើងនឹងភ្ជាប់ឃ្លា។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52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ដើម្បីបង្ហាញលក្ខណៈរបស់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អ្នក​ត្រូវប្រើ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PROCEDURE STATUS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 តាម​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ដូចខាងក្រោម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PROCEDURE STATUS [LIKE 'pattern' | WHERE expr];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ឬ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ប្រើសម្រាប់ច្រោះយក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តាមលក្ខខ័ណ្ឌដែលអ្នកកំណត់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ដើម្បីបង្ហាញ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ទាំងអស់អ្នកត្រូវប្រើដូចខាងក្រោម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PROCEDURE STATUS;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អ្នកអាចបង្ហាញ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ជាក់លាក់ណាមួយបាន ដោយប្រើដូចខាងក្រោម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PROCEDURE STATUS WHERE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classicmodels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អ្នកអាចស្វែងរកតាមផ្នែកនៃ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ក៏បានដែរ តាមរយៈឃ្លាបញ្ជា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PROCEDURE STATUS WHERE name LIKE '%product%'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ការបង្ហាញ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Code </a:t>
            </a:r>
            <a:r>
              <a:rPr lang="km-K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របស់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អ្នកអាច​បង្ហាញ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Code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របស់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ណាដែលអ្នកស្គាល់ឈ្មោះបាន តាមរយៈ​ឃ្លា​បញ្ញា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CREATE PROCEDURE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CREATE PROCEDURE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GetAllProducts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1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Function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គីជាប្រភេទនៃ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Program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ពិសេសមួយ ដែលផ្តល់តម្លៃមកវិញតែមួយ។ វាត្រូវបានគេប្រើសម្រាប់​ការពាររូបមន្ត ឬ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rules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ដែលអាចយកមកប្រើប្រាស់ច្រើនសារបាន​នៅក្នុង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Statement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ឬ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Program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វាខុសគ្នានិង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ត្រង់ថា អ្នក​អាច​ប្រើ​ប្រាស់​វានៅក្នុង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Statement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បាន។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FUNCTION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(param1,param2,…)  RETURNS datatype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[NOT] DETERMINISTIC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DELIMITER $$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FUNCTION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CustomerLevel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p_creditLimit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double) RETURNS VARCHAR(10)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DETERMINISTIC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DECLARE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varchar(10);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IF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p_creditLimit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50000 THEN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'PLATINUM';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ELSEIF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p_creditLimit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&lt;= 50000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p_creditLimit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&gt;= 10000) THEN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	SET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'GOLD';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ELSEIF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p_creditLimit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10000 THEN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	SET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'SILVER';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END IF;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CustomerLevel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creditLimit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customers;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b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អ្នកអាច​ប្រើ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Function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នៅក្នុង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Stored Procedure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បានដែរ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DELIMITER $$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PROCEDURE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GetCustomerLevel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IN 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p_customerNumber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INT(11),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OUT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p_customerLevel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varchar(10)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DECLARE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creditlim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DOUBLE;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SELECT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creditlimit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creditlim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FROM customers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WHERE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customerNumber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p_customerNumber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SELECT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CUSTOMERLEVEL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creditlim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INTO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p_customerLevel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បញ្ជាក់ៈ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Function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វាផ្តល់តម្លៃមកវិញតែមួយតម្លៃប៉ុណ្ណោះ ដូចនេះប្រើសិនជាអ្នកប្រើ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ដោយគ្នាន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វានឹង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14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បានផ្តល់វិធីសាស្ត្រមួយសម្រាប់គ្រប់គ្រង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ដែលមានឈ្មោះថា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Handler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វាប្រើ​សម្រាប់គ្រប់គ្រង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ពេលដែលមាន​ការ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ណាមួយ អ្នកអាច​កំណត់ឱ្យវា បន្តរ ឬ​ក៏​បញ្ឈប់ក៏បាន។ ជាពិសេសវាអាចបង្ហាញសារនៃការ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នោះថែមទៀតផង។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ការប្រកាស់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 action HANDLER FOR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condition_value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ប្រសិនបើលក្ខខ័ណ្ឌពិត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វានិងដំណើការ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ហើយបន្តរទៅមុខ ឬបញ្ឈប់នៅក្នុង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ដែលកំពុងស្ថិតក្នុង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អាចជា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COUNTINUE: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ដំណើការ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បន្តរក្នុងចន្លោះ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និង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ប្រើសម្រាប់ចាកចេញ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Condition_value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ប្រើសម្រាប់ដាក់លក្ខខ័ណ្ឌជាក់​លាក់ណាមួយពេលដែលដំណើការ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ដែល​តម្លៃរបស់វាអាចជា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error code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SQLSTATE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ឬ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SQLWARNING, NOTFOUND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ឬជា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SQLEXCEPTION</a:t>
            </a: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ឈ្មោះរបស់លក្ខខ័ណ្ឌអាចជាប់ពាក់ព័ន្ធនិង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error code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ឬ តម្លៃរបស់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SQLSTATE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គឺជាឃ្លាបញ្ជាដែលត្រូវប្រើចន្លោះ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និង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keywords</a:t>
            </a:r>
          </a:p>
          <a:p>
            <a:r>
              <a:rPr lang="km-K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ឧទាហរណ៍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SQLEXCEPTION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យើងនឹងបង្កើត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មួយសម្រាប់បោះតម្លៃឱ្យ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has_error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នៅពេលដែលវាមាន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ហើយធ្វើការដំណើការ​បន្តរ។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 CONTINUE HANDLER FOR SQLEXCEPTION SET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has_error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នៅខាងក្រោមជាឧទាហរណ៍មួយទៀត​ ដែលប្រើសម្រាប់ នៅពេលដែលមាន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វានិង​​ឱ្យទិន្នន័យ​ត្រឡប់​ក្រោយវិញ និង បង្ហាញសារ​មកឱ្យអ្នក ហើយបញ្ឈប់ដំណើការ។ ដែលកិច្ចនេះអ្នក​ត្រូវប្រើចន្លោះ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និង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 EXIT HANDLER FOR SQLEXCEPTION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ROLLBACK;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'An error has occurred, operation rollbacked and the stored procedure was terminated';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FOUND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 CONTINUE HANDLER FOR NOT FOUND SET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no_row_found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SQLSTATE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 CONTINUE HANDLER FOR 1062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'Error, duplicate key occurred';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error 1062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ជាលេខកូដដែល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ដោយប្រើ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ស្ទួនគ្នា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ឧទាហរណ៍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article_tage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article_tags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article_id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tag_id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INT,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PRIMARY KEY(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article_id,tag_id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សម្រាប់បញ្ចូល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article_id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និង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tag_id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DELIMITER $$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PROCEDURE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insert_article_tags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article_id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INT,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tag_id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 CONTINUE HANDLER FOR 1062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CONCAT('duplicate keys (',article_id,',',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tag_id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,') found') AS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insert a new record into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article_tags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article_tags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article_id,tag_id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article_id,tag_id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return tag count for the article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COUNT(*) 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article_tags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សាកល្បងបញ្ចូលទិន្នន័យបី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insert_article_tags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(1,1);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insert_article_tags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(1,2);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insert_article_tags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(1,3);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សាកល្បងបញ្ចូលទិន្នន័យដែលស្ទួន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insert_article_tags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(1,3);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នៅពេលនេះវានិង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ដោយបង្ហាញសារដូចខាងក្រោម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ប្រសិនអ្នកកែពី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របស់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ទៅជា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អ្នកនិងឃើញ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ដូចខាងក្រោម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DELIMITER $$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PROCEDURE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insert_article_tags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article_id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INT,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tag_id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HANDLER FOR 1062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CONCAT('duplicate keys (',article_id,',',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tag_id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,') found') AS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insert a new record into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article_tags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article_tags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article_id,tag_id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article_id,tag_id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return tag count for the article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COUNT(*) 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article_tags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ការប្រើប្រាស់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 </a:t>
            </a:r>
            <a:r>
              <a:rPr lang="km-K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ច្រើនក្នុង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 </a:t>
            </a:r>
            <a:r>
              <a:rPr lang="km-K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តែមួយ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បើអ្នកប្រើដូចនេះវានឹង​បង្ហាញតែ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ណាដែលមានបញ្ហាប៉ុណ្ណោះ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DELIMITER $$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PROCEDURE insert_article_tags_3(IN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article_id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INT,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tag_id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 EXIT HANDLER FOR 1062 SELECT 'Duplicate keys error encountered';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 EXIT HANDLER FOR SQLEXCEPTION SELECT 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SQLException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encountered';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 EXIT HANDLER FOR SQLSTATE '23000' SELECT 'SQLSTATE 23000';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insert a new record into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article_tags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article_tags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article_id,tag_id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article_id,tag_id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return tag count for the article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COUNT(*) 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article_tags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9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នៅត្រង់ចំនុចនេះយើងនឹងបង្កើត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មួយឈ្មោះថា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GetAllProducts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ដើម្បីបង្ហាញ​ទិន្នន័យទាំងអស់​ចេញពី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Products Tables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បើក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client tool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រួចសរសេរ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ដូចខាងក្រោម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DELIMITER //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PROCEDURE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GetAllProducts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BEGIN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SELECT *  FROM products;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END //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DELIMITER ;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DELIMITER //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យើងប្រើសម្រាប់បំលែងពី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Semicolon (;)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ទៅជា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Double-slashes (//)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ហេតុអ្វីចាំបាច់បំលែង? ព្រោះដើម្បីយក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ទៅបញ្ចូលនៅ​ក្នុង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នីមួយៗនៅក្នុង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យើងប្រើសម្រាប់បញ្ចប់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 Syntax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បន្ទាប់មកយើងប្រើ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DELIMITER ;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ដើម្បីបំលែង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ទៅជា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វិញ។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PROCEDURE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ប្រើសម្រាប់បង្កើត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និង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ប្រើសម្រាប់ហៅ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របស់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នៅក្នុង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របស់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អ្នកអាចប្រើ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Statement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ទៅតាម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របស់អ្នកបានទាំងអស់។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អ្នកអាចប្រើប្រាស់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Workbench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ដើម្បីបង្កើត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បាន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រួចសរសេរ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ដូចខាងក្រោម រួចចុច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Finish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នៅពេលនោះអ្នកនឹងឃើញ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Routines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ដូចខាងក្រោម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របៀបហៅមកប្រើប្រាស់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ដើម្បីហៅ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GetAllProducts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មកប្រើអ្នក​ត្រូវប្រើ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ដូចខាងក្រោម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GetAllProducts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លទ្ធផល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78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ត្រូវបានគេហៅម្យ៉ាងទៀតថាជា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Object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ដែលអាចរក្សាទុកតម្លៃបានខណៈពេលដែល​យើងធ្វើការដំណើការ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យើងប្រើ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ដើម្បីចាប់​យក​តម្លៃភ្លាមៗ។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ទាំងនោះត្រូវសរសេរនៅក្នុង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ដើម្បីអាច​ប្រើ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បាន អ្នក​ត្រូវ​ប្រកាស​វាជាមុន​សិន។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របៀបប្រកាស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ដើម្បីប្រកាស់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អ្នក​ត្រូវ​ប្រើប្រាស់ឃ្លាបញ្ជា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ដូចខាងក្រោម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datatype(size) DEFAULT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default_value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កំណត់ឈ្មោះ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Datatype(size):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កំណត់ប្រភេទនៃការរក្សាទុកទិន្នន័យរបស់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Type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ដែលអាចប្រើបាន​មានដូចជា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ប្រភេទទិន្នន័យជាលេខ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ប្រភេទទិន្នន័យជា​អក្សរ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ប្រភេទិន្នន័យជាថ្ងៃខែឆ្នាំ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ប្រើសម្រាប់កំណត់ទិន្នន័យដើម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(Default Value)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Ex: DECLARE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total_sale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 DEFUALT 0;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អ្នកអាច​ប្រកាស់ប្រភេទដូចគ្នាច្រើន​ក្នុងពេលតែមួយបាន។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Ex: DECLARE x, y INT DEFAULT 0;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របៀបផ្តល់តម្លៃទៅឱ្យ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នៅពេលដែលអ្នកប្រកាស់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ហើយ អ្នក​អាច​ផ្តល់តម្លៃថ្មីទៅឱ្យវា​បាន ដោយ​ប្រើប្រាស់​ឃ្លាបញ្ជា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total_sale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 DEFUALT 0;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total_count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=10;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ក្នុងការផ្តល់តម្លៃទៅឱ្យ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អ្នកក៏អាចប្រើលទ្ធផលនៃ​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ដើម្បីផ្តល់​តម្លៃទៅឱ្យ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ក៏បាន​ដែរ ដោយប្រើឃ្លាបញ្ជា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INTO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total_products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 DEFAULT 0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COUNT(*) INTO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total_products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products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បញ្ជាក់ៈ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នីមួយៗវាមាន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(វិសាលភាព) របស់វា។ ប្រសិនបើអ្នក​ប្រកាស់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នៅក្នុង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BEGIN END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របស់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នោះ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នោះនឹង​បញ្ចប់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របស់ នៅ​ពេលដែលវាជួប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អ្នក​អាច​ប្រកាស់​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ដែលមានឈ្មោះដូចៗគ្នា នៅក្នុង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ផ្សេងៗគ្នា​បាន ប៉ុន្តែការធ្វើបែបនេះវា​មិន​ប្រសើ​ទេ​សម្រាប់អ្នក​សេរសេរ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ចំពោះ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ណា​ដែលអ្នកប្រកាស់​ដោយ​ប្រើសញ្ញ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នៅពីខាង​មុខវា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នោះអាច​ប្រើ​ប្រាស់​រហូត ទាល់តែ​បញ្ចប់នៃ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69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ស្ទើតែ​គ្រប់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ទាំងអស់​តែង​តែ​ត្រូវ​ការ​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ធ្វើ​ឱ្យ​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អាច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(បទបែនតាមកាលៈទេសៈ) និង មានប្រយោជន៍ថែម​ទៀត។ នៅក្នុង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MySQL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អ្នកអាច​ប្រើ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បានបី​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 (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វិធី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គឺ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វាជា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mode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នៅពេលអ្នក​ប្រើ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parameter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Procedure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ពេលនោះ រាល់​ការហៅ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មកប្រើ អ្នក​ត្រូវ​​ផ្តល់​តម្លៃ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(Argument)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ទៅ​​ឱ្យ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នោះ។ នៅក្នុងលក្ខណនេះ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Value(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តម្លៃ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ដែលយើង​ផ្តល់​ឱ្យ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Parameter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វានឹងមាន​សុវត្តិភាព។ មានន័យថាតម្លៃរបស់​មិន​ប្រែប្រួលទេ​ ទោះ​បីអ្នក​បាន​ផ្តល់​តម្លៃ​ថ្មីទៅ ឱ្យវាក៏ដោយ។ តម្លៃរបស់​វា​នឹង​ត្រូវ​បោះ​បង់​ចោល​នៅ​ពេលដែល​វាជួបឃ្លាបញ្ជា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របស់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តម្លៃរបស់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Parameter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អាច​ប្រែប្រូនៅក្នុង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បាន។ បញ្ជាក់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មិនអា​ច​ប្រើប្រាស់​តម្លៃរបស់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Parameter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បានទេនៅពេលដែល​វា​ចាប់​ផ្តើ​ម​ដំណើការ។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INOUT: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យើងអាច​ប្រើ​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និង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parameter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បញ្ចូលគ្នា​បាន។ មាន​ន័យ​ថា​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អាច​ផ្តល់​តម្លៃទៅ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នោះ ហើយ​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ក៏អាច​កែ​តម្លៃរបស់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INOUT parameter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ផង​ដែរ ហើយវា​នឹង​បោះ​តម្លៃថ្មី​នោះ​ទៅ​ឱ​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វិញ។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ខាង​ក្រោមជា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នៃការ​ប្រើប្រាស់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Procedure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param_type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param_size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អាចជា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IN, OUT, INOUT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Parametertype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ប្រភេទនៃ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វាមានលក្ខណៈដូចនិងប្រភេទនៃ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ដែរ។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បញ្ជាក់ៈ ប្រសិនបើ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មាន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ច្រើន នោះគ្រប់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នីមួយៗ​ ត្រូវ​តែ​ផ្តាច់ពីគ្នា​ដោយសញ្ញា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,)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br>
              <a:rPr lang="km-K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m-K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Cambria" panose="02040503050406030204" pitchFamily="18" charset="0"/>
              <a:buNone/>
            </a:pPr>
            <a:endParaRPr lang="en-US" sz="1200" dirty="0">
              <a:latin typeface="Cambria" panose="02040503050406030204" pitchFamily="18" charset="0"/>
              <a:ea typeface="Times New Roman" panose="02020603050405020304" pitchFamily="18" charset="0"/>
              <a:cs typeface="Khmer OS Siemreap" panose="02000500000000020004" pitchFamily="2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Cambria" panose="02040503050406030204" pitchFamily="18" charset="0"/>
              <a:buChar char="-"/>
            </a:pP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  <a:cs typeface="Khmer OS Siemreap" panose="02000500000000020004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90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វាជា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mode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នៅពេលអ្នក​ប្រើ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parameter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Procedure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ពេលនោះ រាល់​ការហៅ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មកប្រើ អ្នក​ត្រូវ​​ផ្តល់​តម្លៃ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(Argument)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ទៅ​​ឱ្យ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នោះ។ នៅក្នុងលក្ខណនេះ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Value(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តម្លៃ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ដែលយើង​ផ្តល់​ឱ្យ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Parameter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វានឹងមាន​សុវត្តិភាព។ មានន័យថាតម្លៃរបស់​មិន​ប្រែប្រួលទេ​ ទោះ​បីអ្នក​បាន​ផ្តល់​តម្លៃ​ថ្មីទៅ ឱ្យវាក៏ដោយ។ តម្លៃរបស់​វា​នឹង​ត្រូវ​បោះ​បង់​ចោល​នៅ​ពេលដែល​វាជួបឃ្លាបញ្ជា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របស់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</a:t>
            </a:r>
          </a:p>
          <a:p>
            <a:r>
              <a:rPr lang="km-K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ឧទាហរន៍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parameter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DELIMITER //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PROCEDURE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GetOfficeByCountry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countryName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VARCHAR(255))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offices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country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countryName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//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DELIMITER 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យើងនឹងធ្វើការហៅ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នោះមកប្រើ ដោយបង្ហាញតែព័ត៌មានការិយាល័យផ្នែកលក់​ណាដែលនៅប្រទេស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GetOfficeByCountry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('USA')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74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តម្លៃរបស់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Parameter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អាច​ប្រែប្រូនៅក្នុង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បាន។ បញ្ជាក់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មិនអា​ច​ប្រើប្រាស់​តម្លៃរបស់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Parameter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បានទេនៅពេលដែល​វា​ចាប់​ផ្តើ​ម​ដំណើការ។</a:t>
            </a:r>
          </a:p>
          <a:p>
            <a:r>
              <a:rPr lang="km-K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ឧទាហរន៍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parameter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ខាងក្រោមជាការបង្កើត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សម្រាប់រកចំនួនតាមរយៈ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OrderStatus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DELIMITER $$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PROCEDURE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CountOrderByStatus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orderStatus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VARCHAR(25),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total INT)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count(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orderNumber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total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orders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status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orderStatus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END$$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DELIMITER 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យើងនឹងរាប់ចំនួនរបស់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ប្រភេទ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Shipped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ដើម្បីទទួលតម្លៃពី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parameter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របស់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Procedure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វិញ យើងត្រូវប្រើសញ្ញា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នៅពីខាងមុខ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ដូចខាងក្រោម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CountOrderByStatus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Shipped',@total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@total;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62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INOUT: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យើងអាច​ប្រើ​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និង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parameter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បញ្ចូលគ្នា​បាន។ មាន​ន័យ​ថា​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អាច​ផ្តល់​តម្លៃទៅ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នោះ ហើយ​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ក៏អាច​កែ​តម្លៃរបស់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INOUT parameter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ផង​ដែរ ហើយវា​នឹង​បោះ​តម្លៃថ្មី​នោះ​ទៅ​ឱ​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វិញ។</a:t>
            </a:r>
          </a:p>
          <a:p>
            <a:r>
              <a:rPr lang="km-K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ឧទាហរន៍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INOUT parameter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DELIMITER $$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PROCEDURE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set_counter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(INOUT count INT(4),IN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INT(4))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count = count +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END$$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DELIMITER ;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យើងនឹងធ្វើការបោះតម្លៃទៅឱ្យ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INOUT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count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រួចយើងនិងទទួលតម្លៃថ្មីមកវិញតាមរយៈ​សញ្ញា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ដូចខាងក្រោម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@counter = 1;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set_counter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(@counter,1); -- 2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set_counter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(@counter,1); -- 3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set_counter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(@counter,5); -- 8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@counter; -- 8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40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នៅត្រង់ចំនុចនេះយើង​នឹងលើក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Orders Table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យកមកអនុវត្ត ដែល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នេះមាន​ព័ត៌មាន​ដូច​ខាង​ក្រោម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យើងនឹង​បង្កើត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ដែលបោះតម្លៃមកវិញដូចជា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customerNumber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total number of orders shipped, canceled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និង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disputed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DELIMITER $$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PROCEDURE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get_order_by_cust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cust_no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INT, OUT shipped INT,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canceled INT, OUT resolved INT, OUT disputed INT)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shipped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count(*) INTO shipped FROM orders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WHERE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customerNumber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cust_no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status = 'Shipped';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canceled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count(*) INTO canceled FROM orders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WHERE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customerNumber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cust_no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status = 'Canceled';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resolved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count(*) INTO resolved FROM orders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WHERE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customerNumber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cust_no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status = 'Resolved';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disputed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count(*) INTO disputed FROM orders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WHERE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customerNumber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cust_no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status = 'Disputed';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កាប្រើប្រាស់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get_order_by_cust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(141,@shipped,@canceled,@resolved,@disputed);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@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shipped,@canceled,@resolved,@disputed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5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IF Statement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អនុញ្ញាតិឱ្យអ្នកដំណើការសំណុំនៃ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statements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ដោយពឹងផ្អែក​ទៅ​នឹង​លក្ខខ័ណ្ឌ ឬ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of an expression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អ្នកអាចប្រើ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ជាមួយ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literals,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varaibles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operators,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និង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ជាមួយគ្នាបាន។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អាចនឹងផ្តល់ដូចជា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TRUE, FALSE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ឬ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STATEMENT SYNTAX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if_expression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THEN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[ELSEIF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elseif_expression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THEN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commands]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[ELSE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commands]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IF;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ខាងក្រោមជាឧទាហរណ៍ដើម្បីកំណត់កម្រិតនៃអតិថិជន ទៅតាម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creditlimit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របស់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ប្រសិន​បើ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cureditlim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&gt;50000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p_customerLevel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=PLATINUM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ប្រសិន​បើ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cureditlim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&gt;=10000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p_customerLevel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=GOLD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ប្រសិន​បើ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cureditlim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&lt;10000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p_customerLevel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=SILVER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DELIMITER $$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PROCEDURE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GetCustomerLevel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in 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p_customerNumber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(11),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out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p_customerLevel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varchar(10))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DECLARE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creditlim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double;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SELECT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creditlimit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creditlim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FROM customers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WHERE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customerNumber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p_customerNumber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IF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creditlim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50000 THEN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p_customerLevel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'PLATINUM';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ELSEIF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creditlim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&lt;= 50000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creditlim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&gt;= 10000) THEN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	SET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p_customerLevel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'GOLD';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ELSEIF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creditlim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10000 THEN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	SET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p_customerLevel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'SILVER';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END IF;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END$$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ខាងក្រោមជា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 Chart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នៃដំណើការរបស់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ខាងលើ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3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Algerian" panose="04020705040A02060702" pitchFamily="8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Monotype Corsiva" panose="03010101010201010101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02-May-22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87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02-May-22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54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02-May-22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04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02-May-22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6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cs typeface="Khmer OS Siemreap" panose="0200050000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cs typeface="Khmer OS Siemreap" panose="02000500000000020004" pitchFamily="2" charset="0"/>
              </a:defRPr>
            </a:lvl1pPr>
            <a:lvl2pPr>
              <a:defRPr baseline="0">
                <a:cs typeface="Khmer OS Siemreap" panose="02000500000000020004" pitchFamily="2" charset="0"/>
              </a:defRPr>
            </a:lvl2pPr>
            <a:lvl3pPr>
              <a:defRPr baseline="0">
                <a:cs typeface="Khmer OS Siemreap" panose="02000500000000020004" pitchFamily="2" charset="0"/>
              </a:defRPr>
            </a:lvl3pPr>
            <a:lvl4pPr>
              <a:defRPr baseline="0">
                <a:cs typeface="Khmer OS Siemreap" panose="02000500000000020004" pitchFamily="2" charset="0"/>
              </a:defRPr>
            </a:lvl4pPr>
            <a:lvl5pPr>
              <a:defRPr baseline="0">
                <a:cs typeface="Khmer OS Siemreap" panose="02000500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02-May-22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31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0664"/>
            <a:ext cx="10515600" cy="5436299"/>
          </a:xfrm>
        </p:spPr>
        <p:txBody>
          <a:bodyPr/>
          <a:lstStyle>
            <a:lvl1pPr>
              <a:defRPr baseline="0">
                <a:cs typeface="Khmer OS Siemreap" panose="02000500000000020004" pitchFamily="2" charset="0"/>
              </a:defRPr>
            </a:lvl1pPr>
            <a:lvl2pPr>
              <a:defRPr baseline="0">
                <a:cs typeface="Khmer OS Siemreap" panose="02000500000000020004" pitchFamily="2" charset="0"/>
              </a:defRPr>
            </a:lvl2pPr>
            <a:lvl3pPr>
              <a:defRPr baseline="0">
                <a:cs typeface="Khmer OS Siemreap" panose="02000500000000020004" pitchFamily="2" charset="0"/>
              </a:defRPr>
            </a:lvl3pPr>
            <a:lvl4pPr>
              <a:defRPr baseline="0">
                <a:cs typeface="Khmer OS Siemreap" panose="02000500000000020004" pitchFamily="2" charset="0"/>
              </a:defRPr>
            </a:lvl4pPr>
            <a:lvl5pPr>
              <a:defRPr baseline="0">
                <a:cs typeface="Khmer OS Siemreap" panose="02000500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02-May-22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02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02-May-22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8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02-May-22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46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02-May-22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80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02-May-22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67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02-May-22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6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02-May-22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87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3876C-BC1A-4C34-96BB-DCBDB4E6068A}" type="datetimeFigureOut">
              <a:rPr lang="en-US" smtClean="0"/>
              <a:t>02-May-22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303" y="85154"/>
            <a:ext cx="819688" cy="78352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80403" y="850392"/>
            <a:ext cx="47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E7B994-F93F-4A54-9231-EAA0C12BAB81}" type="slidenum">
              <a:rPr lang="en-US" b="0" i="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7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MySQL Stored Procedure and function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91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D918-9885-4CFD-AEA8-5BE4EEF2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InOut</a:t>
            </a:r>
            <a:r>
              <a:rPr lang="en-US" dirty="0"/>
              <a:t>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478A-2328-43E9-84D0-0182126C0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824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INOUT:</a:t>
            </a:r>
            <a:r>
              <a:rPr lang="km-KH" dirty="0"/>
              <a:t> ប្រើសម្រាប់បោះតម្លៃ</a:t>
            </a:r>
            <a:r>
              <a:rPr lang="km-KH" dirty="0">
                <a:solidFill>
                  <a:srgbClr val="FF0000"/>
                </a:solidFill>
              </a:rPr>
              <a:t>ចូល</a:t>
            </a:r>
            <a:r>
              <a:rPr lang="km-KH" dirty="0"/>
              <a:t> </a:t>
            </a:r>
            <a:r>
              <a:rPr lang="en-US" dirty="0"/>
              <a:t>Store Procedure </a:t>
            </a:r>
            <a:r>
              <a:rPr lang="km-KH" dirty="0"/>
              <a:t>ហើយទទួលតម្លៃ</a:t>
            </a:r>
            <a:r>
              <a:rPr lang="km-KH" dirty="0">
                <a:solidFill>
                  <a:srgbClr val="FF0000"/>
                </a:solidFill>
              </a:rPr>
              <a:t>ចេញ</a:t>
            </a:r>
            <a:r>
              <a:rPr lang="km-KH" dirty="0"/>
              <a:t>មកវិញ។</a:t>
            </a:r>
          </a:p>
          <a:p>
            <a:r>
              <a:rPr lang="km-KH" b="1" dirty="0"/>
              <a:t>ឧទាហរណ៍៖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DELIMITER $$</a:t>
            </a:r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set_counter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INOUT count INT(4)</a:t>
            </a:r>
            <a:r>
              <a:rPr lang="en-US" dirty="0"/>
              <a:t>,IN </a:t>
            </a:r>
            <a:r>
              <a:rPr lang="en-US" dirty="0" err="1"/>
              <a:t>inc</a:t>
            </a:r>
            <a:r>
              <a:rPr lang="en-US" dirty="0"/>
              <a:t> INT(4))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km-KH" dirty="0"/>
              <a:t>	</a:t>
            </a:r>
            <a:r>
              <a:rPr lang="en-US" dirty="0"/>
              <a:t>SET count = count + </a:t>
            </a:r>
            <a:r>
              <a:rPr lang="en-US" dirty="0" err="1"/>
              <a:t>inc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END$$</a:t>
            </a:r>
          </a:p>
          <a:p>
            <a:pPr marL="0" indent="0">
              <a:buNone/>
            </a:pPr>
            <a:r>
              <a:rPr lang="en-US" dirty="0"/>
              <a:t>DELIMITER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SET @counter = 1;</a:t>
            </a:r>
          </a:p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err="1"/>
              <a:t>set_counter</a:t>
            </a:r>
            <a:r>
              <a:rPr lang="en-US" dirty="0"/>
              <a:t>(@counter,1); -- 2</a:t>
            </a:r>
          </a:p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err="1"/>
              <a:t>set_counter</a:t>
            </a:r>
            <a:r>
              <a:rPr lang="en-US" dirty="0"/>
              <a:t>(@counter,1); -- 3</a:t>
            </a:r>
          </a:p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err="1"/>
              <a:t>set_counter</a:t>
            </a:r>
            <a:r>
              <a:rPr lang="en-US" dirty="0"/>
              <a:t>(@counter,5); -- 8</a:t>
            </a:r>
          </a:p>
          <a:p>
            <a:pPr marL="0" indent="0">
              <a:buNone/>
            </a:pPr>
            <a:r>
              <a:rPr lang="en-US" dirty="0"/>
              <a:t>SELECT @counter; -- 8</a:t>
            </a:r>
          </a:p>
        </p:txBody>
      </p:sp>
    </p:spTree>
    <p:extLst>
      <p:ext uri="{BB962C8B-B14F-4D97-AF65-F5344CB8AC3E}">
        <p14:creationId xmlns:p14="http://schemas.microsoft.com/office/powerpoint/2010/main" val="309483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Stored Procedures </a:t>
            </a:r>
            <a:r>
              <a:rPr lang="km-KH" dirty="0"/>
              <a:t>ដែលផ្តល់តម្លៃច្រើនមកវិញ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m-KH" dirty="0"/>
              <a:t>យើងនឹង​បង្កើត </a:t>
            </a:r>
            <a:r>
              <a:rPr lang="en-US" dirty="0"/>
              <a:t>Stored Procedure </a:t>
            </a:r>
            <a:r>
              <a:rPr lang="km-KH" dirty="0"/>
              <a:t>ដែលបោះតម្លៃមកវិញដូចជា </a:t>
            </a:r>
            <a:r>
              <a:rPr lang="en-US" dirty="0" err="1"/>
              <a:t>customerNumber</a:t>
            </a:r>
            <a:r>
              <a:rPr lang="en-US" dirty="0"/>
              <a:t>, total number of orders shipped, canceled </a:t>
            </a:r>
            <a:r>
              <a:rPr lang="km-KH" dirty="0"/>
              <a:t>និង </a:t>
            </a:r>
            <a:r>
              <a:rPr lang="en-US" dirty="0"/>
              <a:t>disputed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4" name="Picture 3" descr="orders tabl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544" y="3222504"/>
            <a:ext cx="2440761" cy="29544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912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1FA60-48F1-4207-A44F-6C0AB1145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0664"/>
            <a:ext cx="10515600" cy="602320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DELIMITER $$</a:t>
            </a:r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get_order_by_cust</a:t>
            </a:r>
            <a:r>
              <a:rPr lang="en-US" dirty="0"/>
              <a:t>(IN </a:t>
            </a:r>
            <a:r>
              <a:rPr lang="en-US" dirty="0" err="1"/>
              <a:t>cust_no</a:t>
            </a:r>
            <a:r>
              <a:rPr lang="en-US" dirty="0"/>
              <a:t> INT, OUT shipped INT, OUT canceled INT, OUT resolved INT, OUT disputed INT)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457200" lvl="1" indent="0">
              <a:buNone/>
            </a:pPr>
            <a:r>
              <a:rPr lang="en-US" dirty="0"/>
              <a:t>-- shipped</a:t>
            </a:r>
          </a:p>
          <a:p>
            <a:pPr marL="457200" lvl="1" indent="0">
              <a:buNone/>
            </a:pPr>
            <a:r>
              <a:rPr lang="en-US" dirty="0"/>
              <a:t>SELECT count(*) INTO shipped FROM orders</a:t>
            </a:r>
          </a:p>
          <a:p>
            <a:pPr marL="457200" lvl="1" indent="0">
              <a:buNone/>
            </a:pPr>
            <a:r>
              <a:rPr lang="en-US" dirty="0"/>
              <a:t>        WHERE </a:t>
            </a:r>
            <a:r>
              <a:rPr lang="en-US" dirty="0" err="1"/>
              <a:t>customerNumber</a:t>
            </a:r>
            <a:r>
              <a:rPr lang="en-US" dirty="0"/>
              <a:t> = </a:t>
            </a:r>
            <a:r>
              <a:rPr lang="en-US" dirty="0" err="1"/>
              <a:t>cust_no</a:t>
            </a:r>
            <a:r>
              <a:rPr lang="en-US" dirty="0"/>
              <a:t> AND status = 'Shipped';</a:t>
            </a:r>
          </a:p>
          <a:p>
            <a:pPr marL="457200" lvl="1" indent="0">
              <a:buNone/>
            </a:pPr>
            <a:r>
              <a:rPr lang="en-US" dirty="0"/>
              <a:t>-- canceled</a:t>
            </a:r>
          </a:p>
          <a:p>
            <a:pPr marL="457200" lvl="1" indent="0">
              <a:buNone/>
            </a:pPr>
            <a:r>
              <a:rPr lang="en-US" dirty="0"/>
              <a:t>SELECT count(*) INTO canceled FROM orders</a:t>
            </a:r>
          </a:p>
          <a:p>
            <a:pPr marL="457200" lvl="1" indent="0">
              <a:buNone/>
            </a:pPr>
            <a:r>
              <a:rPr lang="en-US" dirty="0"/>
              <a:t>        WHERE </a:t>
            </a:r>
            <a:r>
              <a:rPr lang="en-US" dirty="0" err="1"/>
              <a:t>customerNumber</a:t>
            </a:r>
            <a:r>
              <a:rPr lang="en-US" dirty="0"/>
              <a:t> = </a:t>
            </a:r>
            <a:r>
              <a:rPr lang="en-US" dirty="0" err="1"/>
              <a:t>cust_no</a:t>
            </a:r>
            <a:r>
              <a:rPr lang="en-US" dirty="0"/>
              <a:t> AND status = 'Canceled';</a:t>
            </a:r>
          </a:p>
          <a:p>
            <a:pPr marL="457200" lvl="1" indent="0">
              <a:buNone/>
            </a:pPr>
            <a:r>
              <a:rPr lang="en-US" dirty="0"/>
              <a:t>-- resolved</a:t>
            </a:r>
          </a:p>
          <a:p>
            <a:pPr marL="457200" lvl="1" indent="0">
              <a:buNone/>
            </a:pPr>
            <a:r>
              <a:rPr lang="en-US" dirty="0"/>
              <a:t>SELECT count(*) INTO resolved FROM orders</a:t>
            </a:r>
          </a:p>
          <a:p>
            <a:pPr marL="457200" lvl="1" indent="0">
              <a:buNone/>
            </a:pPr>
            <a:r>
              <a:rPr lang="en-US" dirty="0"/>
              <a:t>        WHERE </a:t>
            </a:r>
            <a:r>
              <a:rPr lang="en-US" dirty="0" err="1"/>
              <a:t>customerNumber</a:t>
            </a:r>
            <a:r>
              <a:rPr lang="en-US" dirty="0"/>
              <a:t> = </a:t>
            </a:r>
            <a:r>
              <a:rPr lang="en-US" dirty="0" err="1"/>
              <a:t>cust_no</a:t>
            </a:r>
            <a:r>
              <a:rPr lang="en-US" dirty="0"/>
              <a:t> AND status = 'Resolved';</a:t>
            </a:r>
          </a:p>
          <a:p>
            <a:pPr marL="457200" lvl="1" indent="0">
              <a:buNone/>
            </a:pPr>
            <a:r>
              <a:rPr lang="en-US" dirty="0"/>
              <a:t>-- disputed</a:t>
            </a:r>
          </a:p>
          <a:p>
            <a:pPr marL="457200" lvl="1" indent="0">
              <a:buNone/>
            </a:pPr>
            <a:r>
              <a:rPr lang="en-US" dirty="0"/>
              <a:t>SELECT count(*) INTO disputed FROM orders</a:t>
            </a:r>
          </a:p>
          <a:p>
            <a:pPr marL="457200" lvl="1" indent="0">
              <a:buNone/>
            </a:pPr>
            <a:r>
              <a:rPr lang="en-US" dirty="0"/>
              <a:t>        WHERE </a:t>
            </a:r>
            <a:r>
              <a:rPr lang="en-US" dirty="0" err="1"/>
              <a:t>customerNumber</a:t>
            </a:r>
            <a:r>
              <a:rPr lang="en-US" dirty="0"/>
              <a:t> = </a:t>
            </a:r>
            <a:r>
              <a:rPr lang="en-US" dirty="0" err="1"/>
              <a:t>cust_no</a:t>
            </a:r>
            <a:r>
              <a:rPr lang="en-US" dirty="0"/>
              <a:t> AND status = 'Disputed';</a:t>
            </a:r>
          </a:p>
          <a:p>
            <a:pPr marL="0" indent="0">
              <a:buNone/>
            </a:pPr>
            <a:r>
              <a:rPr lang="en-US" dirty="0"/>
              <a:t>END$$</a:t>
            </a:r>
          </a:p>
          <a:p>
            <a:pPr marL="0" indent="0">
              <a:buNone/>
            </a:pPr>
            <a:r>
              <a:rPr lang="en-US" dirty="0"/>
              <a:t>DELIMITER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err="1"/>
              <a:t>get_order_by_cust</a:t>
            </a:r>
            <a:r>
              <a:rPr lang="en-US" dirty="0"/>
              <a:t>(141,@shipped,@canceled,@resolved,@disputed);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SELECT @</a:t>
            </a:r>
            <a:r>
              <a:rPr lang="en-US" dirty="0" err="1"/>
              <a:t>shipped,@canceled,@resolved,@disputed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83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ការប្រើប្រាស់ឃ្លាបញ្ជា </a:t>
            </a:r>
            <a:r>
              <a:rPr lang="en-US" dirty="0"/>
              <a:t>IF </a:t>
            </a:r>
            <a:r>
              <a:rPr lang="km-KH" dirty="0"/>
              <a:t>របស់ </a:t>
            </a:r>
            <a:r>
              <a:rPr lang="en-US" dirty="0"/>
              <a:t>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074" y="21122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if_expression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THEN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commands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ELSEIF</a:t>
            </a:r>
            <a:r>
              <a:rPr lang="en-US" dirty="0"/>
              <a:t> </a:t>
            </a:r>
            <a:r>
              <a:rPr lang="en-US" dirty="0" err="1"/>
              <a:t>elseif_expression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THEN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commands]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commands]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END IF;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66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</a:t>
            </a:r>
          </a:p>
        </p:txBody>
      </p:sp>
      <p:pic>
        <p:nvPicPr>
          <p:cNvPr id="4" name="Picture 3" descr="MySQL IF statement flow char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482" y="365125"/>
            <a:ext cx="5287935" cy="61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1184"/>
            <a:ext cx="5821219" cy="4851746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dirty="0"/>
              <a:t>ខាងក្រោមជាឧទាហរណ៍ដើម្បីកំណត់កម្រិតនៃអតិថិជន ទៅតាម </a:t>
            </a:r>
            <a:r>
              <a:rPr lang="en-US" dirty="0" err="1"/>
              <a:t>creditlimit</a:t>
            </a:r>
            <a:r>
              <a:rPr lang="en-US" dirty="0"/>
              <a:t> </a:t>
            </a:r>
            <a:r>
              <a:rPr lang="km-KH" dirty="0"/>
              <a:t>របស់ </a:t>
            </a:r>
            <a:r>
              <a:rPr lang="en-US" dirty="0"/>
              <a:t>Customer</a:t>
            </a:r>
            <a:r>
              <a:rPr lang="km-KH" dirty="0"/>
              <a:t>។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m-KH" dirty="0"/>
              <a:t>ប្រសិន​បើ </a:t>
            </a:r>
            <a:r>
              <a:rPr lang="en-US" dirty="0" err="1"/>
              <a:t>cureditlim</a:t>
            </a:r>
            <a:r>
              <a:rPr lang="en-US" dirty="0"/>
              <a:t>&gt;50000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p_customerLevel</a:t>
            </a:r>
            <a:r>
              <a:rPr lang="en-US" dirty="0"/>
              <a:t>=PLATINUM</a:t>
            </a:r>
          </a:p>
          <a:p>
            <a:pPr>
              <a:lnSpc>
                <a:spcPct val="150000"/>
              </a:lnSpc>
            </a:pPr>
            <a:r>
              <a:rPr lang="km-KH" dirty="0"/>
              <a:t>ប្រសិន​បើ </a:t>
            </a:r>
            <a:r>
              <a:rPr lang="en-US" dirty="0" err="1"/>
              <a:t>cureditlim</a:t>
            </a:r>
            <a:r>
              <a:rPr lang="en-US" dirty="0"/>
              <a:t>&gt;=10000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p_customerLevel</a:t>
            </a:r>
            <a:r>
              <a:rPr lang="en-US" dirty="0"/>
              <a:t>=GOLD</a:t>
            </a:r>
          </a:p>
          <a:p>
            <a:pPr>
              <a:lnSpc>
                <a:spcPct val="150000"/>
              </a:lnSpc>
            </a:pPr>
            <a:r>
              <a:rPr lang="km-KH" dirty="0"/>
              <a:t>ប្រសិន​បើ </a:t>
            </a:r>
            <a:r>
              <a:rPr lang="en-US" dirty="0" err="1"/>
              <a:t>cureditlim</a:t>
            </a:r>
            <a:r>
              <a:rPr lang="en-US" dirty="0"/>
              <a:t>&lt;10000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p_customerLevel</a:t>
            </a:r>
            <a:r>
              <a:rPr lang="en-US" dirty="0"/>
              <a:t>=SILVER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92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401B8-61DB-4A69-A443-A1A01F7B2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1" y="740664"/>
            <a:ext cx="11353800" cy="61173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DELIMITER $$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GetCustomerLevel</a:t>
            </a:r>
            <a:r>
              <a:rPr lang="en-US" dirty="0"/>
              <a:t>( in </a:t>
            </a:r>
            <a:r>
              <a:rPr lang="en-US" dirty="0" err="1"/>
              <a:t>p_customerNumber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(11), out </a:t>
            </a:r>
            <a:r>
              <a:rPr lang="en-US" dirty="0" err="1"/>
              <a:t>p_customerLevel</a:t>
            </a:r>
            <a:r>
              <a:rPr lang="en-US" dirty="0"/>
              <a:t>  </a:t>
            </a:r>
            <a:r>
              <a:rPr lang="en-US" dirty="0" err="1"/>
              <a:t>varchar</a:t>
            </a:r>
            <a:r>
              <a:rPr lang="en-US" dirty="0"/>
              <a:t>(10))</a:t>
            </a:r>
          </a:p>
          <a:p>
            <a:pPr marL="0" indent="0">
              <a:buNone/>
            </a:pPr>
            <a:r>
              <a:rPr lang="en-US" dirty="0"/>
              <a:t> BEGIN</a:t>
            </a:r>
          </a:p>
          <a:p>
            <a:pPr marL="0" indent="0">
              <a:buNone/>
            </a:pPr>
            <a:r>
              <a:rPr lang="en-US" dirty="0"/>
              <a:t>    DECLARE </a:t>
            </a:r>
            <a:r>
              <a:rPr lang="en-US" dirty="0" err="1"/>
              <a:t>creditlim</a:t>
            </a:r>
            <a:r>
              <a:rPr lang="en-US" dirty="0"/>
              <a:t> double;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   SELECT </a:t>
            </a:r>
            <a:r>
              <a:rPr lang="en-US" dirty="0" err="1"/>
              <a:t>creditlimit</a:t>
            </a:r>
            <a:r>
              <a:rPr lang="en-US" dirty="0"/>
              <a:t> INTO </a:t>
            </a:r>
            <a:r>
              <a:rPr lang="en-US" dirty="0" err="1"/>
              <a:t>creditlim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FROM customers</a:t>
            </a:r>
          </a:p>
          <a:p>
            <a:pPr marL="0" indent="0">
              <a:buNone/>
            </a:pPr>
            <a:r>
              <a:rPr lang="en-US" dirty="0"/>
              <a:t>    WHERE </a:t>
            </a:r>
            <a:r>
              <a:rPr lang="en-US" dirty="0" err="1"/>
              <a:t>customerNumber</a:t>
            </a:r>
            <a:r>
              <a:rPr lang="en-US" dirty="0"/>
              <a:t> = </a:t>
            </a:r>
            <a:r>
              <a:rPr lang="en-US" dirty="0" err="1"/>
              <a:t>p_customerNumber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   IF </a:t>
            </a:r>
            <a:r>
              <a:rPr lang="en-US" dirty="0" err="1"/>
              <a:t>creditlim</a:t>
            </a:r>
            <a:r>
              <a:rPr lang="en-US" dirty="0"/>
              <a:t> &gt; 50000 THEN</a:t>
            </a:r>
          </a:p>
          <a:p>
            <a:pPr marL="0" indent="0">
              <a:buNone/>
            </a:pPr>
            <a:r>
              <a:rPr lang="en-US" dirty="0"/>
              <a:t>	SET </a:t>
            </a:r>
            <a:r>
              <a:rPr lang="en-US" dirty="0" err="1"/>
              <a:t>p_customerLevel</a:t>
            </a:r>
            <a:r>
              <a:rPr lang="en-US" dirty="0"/>
              <a:t> = 'PLATINUM';</a:t>
            </a:r>
          </a:p>
          <a:p>
            <a:pPr marL="0" indent="0">
              <a:buNone/>
            </a:pPr>
            <a:r>
              <a:rPr lang="en-US" dirty="0"/>
              <a:t>    ELSEIF (</a:t>
            </a:r>
            <a:r>
              <a:rPr lang="en-US" dirty="0" err="1"/>
              <a:t>creditlim</a:t>
            </a:r>
            <a:r>
              <a:rPr lang="en-US" dirty="0"/>
              <a:t> &lt;= 50000 AND </a:t>
            </a:r>
            <a:r>
              <a:rPr lang="en-US" dirty="0" err="1"/>
              <a:t>creditlim</a:t>
            </a:r>
            <a:r>
              <a:rPr lang="en-US" dirty="0"/>
              <a:t> &gt;= 10000) THEN</a:t>
            </a:r>
          </a:p>
          <a:p>
            <a:pPr marL="0" indent="0">
              <a:buNone/>
            </a:pPr>
            <a:r>
              <a:rPr lang="en-US" dirty="0"/>
              <a:t>        	SET </a:t>
            </a:r>
            <a:r>
              <a:rPr lang="en-US" dirty="0" err="1"/>
              <a:t>p_customerLevel</a:t>
            </a:r>
            <a:r>
              <a:rPr lang="en-US" dirty="0"/>
              <a:t> = 'GOLD';</a:t>
            </a:r>
          </a:p>
          <a:p>
            <a:pPr marL="0" indent="0">
              <a:buNone/>
            </a:pPr>
            <a:r>
              <a:rPr lang="en-US" dirty="0"/>
              <a:t>    ELSEIF </a:t>
            </a:r>
            <a:r>
              <a:rPr lang="en-US" dirty="0" err="1"/>
              <a:t>creditlim</a:t>
            </a:r>
            <a:r>
              <a:rPr lang="en-US" dirty="0"/>
              <a:t> &lt; 10000 THEN</a:t>
            </a:r>
          </a:p>
          <a:p>
            <a:pPr marL="0" indent="0">
              <a:buNone/>
            </a:pPr>
            <a:r>
              <a:rPr lang="en-US" dirty="0"/>
              <a:t>        	SET </a:t>
            </a:r>
            <a:r>
              <a:rPr lang="en-US" dirty="0" err="1"/>
              <a:t>p_customerLevel</a:t>
            </a:r>
            <a:r>
              <a:rPr lang="en-US" dirty="0"/>
              <a:t> = 'SILVER';</a:t>
            </a:r>
          </a:p>
          <a:p>
            <a:pPr marL="0" indent="0">
              <a:buNone/>
            </a:pPr>
            <a:r>
              <a:rPr lang="en-US" dirty="0"/>
              <a:t>    END IF;</a:t>
            </a:r>
          </a:p>
          <a:p>
            <a:pPr marL="0" indent="0">
              <a:buNone/>
            </a:pPr>
            <a:r>
              <a:rPr lang="en-US" dirty="0"/>
              <a:t>END$$</a:t>
            </a:r>
          </a:p>
          <a:p>
            <a:pPr marL="0" indent="0">
              <a:buNone/>
            </a:pPr>
            <a:r>
              <a:rPr lang="en-US" dirty="0"/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2216950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ការប្រើប្រាស់ឃ្លាបញ្ជា </a:t>
            </a:r>
            <a:r>
              <a:rPr lang="en-US" dirty="0"/>
              <a:t>CASE </a:t>
            </a:r>
            <a:r>
              <a:rPr lang="km-KH" dirty="0"/>
              <a:t>របស់ </a:t>
            </a:r>
            <a:r>
              <a:rPr lang="en-US" dirty="0"/>
              <a:t>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457200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Syntax1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CASE</a:t>
            </a:r>
            <a:r>
              <a:rPr lang="en-US" sz="2400" dirty="0"/>
              <a:t>  </a:t>
            </a:r>
            <a:r>
              <a:rPr lang="en-US" sz="2400" dirty="0" err="1"/>
              <a:t>case_expression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   </a:t>
            </a:r>
            <a:r>
              <a:rPr lang="en-US" sz="2400" dirty="0">
                <a:solidFill>
                  <a:srgbClr val="FF0000"/>
                </a:solidFill>
              </a:rPr>
              <a:t>WHEN</a:t>
            </a:r>
            <a:r>
              <a:rPr lang="en-US" sz="2400" dirty="0"/>
              <a:t> when_expression_1 </a:t>
            </a:r>
            <a:r>
              <a:rPr lang="en-US" sz="2400" dirty="0">
                <a:solidFill>
                  <a:srgbClr val="FF0000"/>
                </a:solidFill>
              </a:rPr>
              <a:t>THEN</a:t>
            </a:r>
            <a:r>
              <a:rPr lang="en-US" sz="2400" dirty="0"/>
              <a:t> 	commands</a:t>
            </a:r>
          </a:p>
          <a:p>
            <a:pPr marL="0" indent="0">
              <a:buNone/>
            </a:pPr>
            <a:r>
              <a:rPr lang="en-US" sz="2400" dirty="0"/>
              <a:t>   </a:t>
            </a:r>
            <a:r>
              <a:rPr lang="en-US" sz="2400" dirty="0">
                <a:solidFill>
                  <a:srgbClr val="FF0000"/>
                </a:solidFill>
              </a:rPr>
              <a:t>WHEN</a:t>
            </a:r>
            <a:r>
              <a:rPr lang="en-US" sz="2400" dirty="0"/>
              <a:t> when_expression_2 </a:t>
            </a:r>
            <a:r>
              <a:rPr lang="en-US" sz="2400" dirty="0">
                <a:solidFill>
                  <a:srgbClr val="FF0000"/>
                </a:solidFill>
              </a:rPr>
              <a:t>THEN</a:t>
            </a:r>
            <a:r>
              <a:rPr lang="en-US" sz="2400" dirty="0"/>
              <a:t> 	commands	</a:t>
            </a:r>
          </a:p>
          <a:p>
            <a:pPr marL="0" indent="0">
              <a:buNone/>
            </a:pPr>
            <a:r>
              <a:rPr lang="en-US" sz="2400" dirty="0"/>
              <a:t>   </a:t>
            </a:r>
            <a:r>
              <a:rPr lang="en-US" sz="2400" dirty="0">
                <a:solidFill>
                  <a:srgbClr val="FF000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sz="2400" dirty="0"/>
              <a:t>	commands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END CASE;</a:t>
            </a:r>
            <a:br>
              <a:rPr lang="km-KH" sz="2400" dirty="0">
                <a:solidFill>
                  <a:srgbClr val="FF0000"/>
                </a:solidFill>
              </a:rPr>
            </a:br>
            <a:endParaRPr lang="km-KH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m-KH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Syntax2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CASE</a:t>
            </a:r>
            <a:r>
              <a:rPr lang="en-US" sz="2400" dirty="0"/>
              <a:t>  </a:t>
            </a:r>
          </a:p>
          <a:p>
            <a:pPr marL="0" indent="0">
              <a:buNone/>
            </a:pPr>
            <a:r>
              <a:rPr lang="en-US" sz="2400" dirty="0"/>
              <a:t>   </a:t>
            </a:r>
            <a:r>
              <a:rPr lang="en-US" sz="2400" dirty="0">
                <a:solidFill>
                  <a:srgbClr val="FF0000"/>
                </a:solidFill>
              </a:rPr>
              <a:t>WHEN</a:t>
            </a:r>
            <a:r>
              <a:rPr lang="en-US" sz="2400" dirty="0"/>
              <a:t> condition </a:t>
            </a:r>
            <a:r>
              <a:rPr lang="en-US" sz="2400" dirty="0">
                <a:solidFill>
                  <a:srgbClr val="FF0000"/>
                </a:solidFill>
              </a:rPr>
              <a:t>THEN</a:t>
            </a:r>
            <a:r>
              <a:rPr lang="en-US" sz="2400" dirty="0"/>
              <a:t> 	commands</a:t>
            </a:r>
          </a:p>
          <a:p>
            <a:pPr marL="0" indent="0">
              <a:buNone/>
            </a:pPr>
            <a:r>
              <a:rPr lang="en-US" sz="2400" dirty="0"/>
              <a:t>   </a:t>
            </a:r>
            <a:r>
              <a:rPr lang="en-US" sz="2400" dirty="0">
                <a:solidFill>
                  <a:srgbClr val="FF0000"/>
                </a:solidFill>
              </a:rPr>
              <a:t>WHEN</a:t>
            </a:r>
            <a:r>
              <a:rPr lang="en-US" sz="2400" dirty="0"/>
              <a:t> condition </a:t>
            </a:r>
            <a:r>
              <a:rPr lang="en-US" sz="2400" dirty="0">
                <a:solidFill>
                  <a:srgbClr val="FF0000"/>
                </a:solidFill>
              </a:rPr>
              <a:t>THEN</a:t>
            </a:r>
            <a:r>
              <a:rPr lang="en-US" sz="2400" dirty="0"/>
              <a:t> 	commands</a:t>
            </a:r>
          </a:p>
          <a:p>
            <a:pPr marL="0" indent="0">
              <a:buNone/>
            </a:pPr>
            <a:r>
              <a:rPr lang="en-US" sz="2400" dirty="0"/>
              <a:t>   </a:t>
            </a:r>
            <a:r>
              <a:rPr lang="en-US" sz="2400" dirty="0">
                <a:solidFill>
                  <a:srgbClr val="FF0000"/>
                </a:solidFill>
              </a:rPr>
              <a:t>ELSE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	commands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END CASE;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7042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707CE9-C145-421F-B6BB-197D05390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188260"/>
            <a:ext cx="11376212" cy="65083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m-KH" b="1" dirty="0"/>
              <a:t>ការប្រើប្រាស់ </a:t>
            </a:r>
            <a:r>
              <a:rPr lang="en-US" b="1" dirty="0"/>
              <a:t>Search CASE Statement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DELIMITER $$</a:t>
            </a:r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GetCustomerLevel</a:t>
            </a:r>
            <a:r>
              <a:rPr lang="en-US" dirty="0"/>
              <a:t>(in  </a:t>
            </a:r>
            <a:r>
              <a:rPr lang="en-US" dirty="0" err="1"/>
              <a:t>p_customerNumber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(11), out </a:t>
            </a:r>
            <a:r>
              <a:rPr lang="en-US" dirty="0" err="1"/>
              <a:t>p_customerLevel</a:t>
            </a:r>
            <a:r>
              <a:rPr lang="en-US" dirty="0"/>
              <a:t>  varchar(10))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    	DECLARE </a:t>
            </a:r>
            <a:r>
              <a:rPr lang="en-US" dirty="0" err="1"/>
              <a:t>creditlim</a:t>
            </a:r>
            <a:r>
              <a:rPr lang="en-US" dirty="0"/>
              <a:t> double;</a:t>
            </a:r>
          </a:p>
          <a:p>
            <a:pPr marL="0" indent="0">
              <a:buNone/>
            </a:pPr>
            <a:r>
              <a:rPr lang="en-US" dirty="0"/>
              <a:t>    	SELECT </a:t>
            </a:r>
            <a:r>
              <a:rPr lang="en-US" dirty="0" err="1"/>
              <a:t>creditlimit</a:t>
            </a:r>
            <a:r>
              <a:rPr lang="en-US" dirty="0"/>
              <a:t> INTO </a:t>
            </a:r>
            <a:r>
              <a:rPr lang="en-US" dirty="0" err="1"/>
              <a:t>creditlim</a:t>
            </a:r>
            <a:r>
              <a:rPr lang="en-US" dirty="0"/>
              <a:t> FROM customers</a:t>
            </a:r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dirty="0" err="1"/>
              <a:t>customerNumber</a:t>
            </a:r>
            <a:r>
              <a:rPr lang="en-US" dirty="0"/>
              <a:t> = </a:t>
            </a:r>
            <a:r>
              <a:rPr lang="en-US" dirty="0" err="1"/>
              <a:t>p_customerNumber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   	CASE  </a:t>
            </a:r>
          </a:p>
          <a:p>
            <a:pPr marL="0" indent="0">
              <a:buNone/>
            </a:pPr>
            <a:r>
              <a:rPr lang="en-US" dirty="0"/>
              <a:t>	WHEN </a:t>
            </a:r>
            <a:r>
              <a:rPr lang="en-US" dirty="0" err="1"/>
              <a:t>creditlim</a:t>
            </a:r>
            <a:r>
              <a:rPr lang="en-US" dirty="0"/>
              <a:t> &gt; 50000 THEN </a:t>
            </a:r>
          </a:p>
          <a:p>
            <a:pPr marL="0" indent="0">
              <a:buNone/>
            </a:pPr>
            <a:r>
              <a:rPr lang="en-US" dirty="0"/>
              <a:t>   		SET </a:t>
            </a:r>
            <a:r>
              <a:rPr lang="en-US" dirty="0" err="1"/>
              <a:t>p_customerLevel</a:t>
            </a:r>
            <a:r>
              <a:rPr lang="en-US" dirty="0"/>
              <a:t> = 'PLATINUM’;</a:t>
            </a:r>
          </a:p>
          <a:p>
            <a:pPr marL="0" indent="0">
              <a:buNone/>
            </a:pPr>
            <a:r>
              <a:rPr lang="en-US" dirty="0"/>
              <a:t>	WHEN </a:t>
            </a:r>
            <a:r>
              <a:rPr lang="en-US" dirty="0" err="1"/>
              <a:t>creditlim</a:t>
            </a:r>
            <a:r>
              <a:rPr lang="en-US" dirty="0"/>
              <a:t> &lt;= 50000 AND </a:t>
            </a:r>
            <a:r>
              <a:rPr lang="en-US" dirty="0" err="1"/>
              <a:t>creditlim</a:t>
            </a:r>
            <a:r>
              <a:rPr lang="en-US" dirty="0"/>
              <a:t> &gt;= 10000) THEN</a:t>
            </a:r>
          </a:p>
          <a:p>
            <a:pPr marL="0" indent="0">
              <a:buNone/>
            </a:pPr>
            <a:r>
              <a:rPr lang="en-US" dirty="0"/>
              <a:t>   		SET </a:t>
            </a:r>
            <a:r>
              <a:rPr lang="en-US" dirty="0" err="1"/>
              <a:t>p_customerLevel</a:t>
            </a:r>
            <a:r>
              <a:rPr lang="en-US" dirty="0"/>
              <a:t> = 'GOLD’;</a:t>
            </a:r>
          </a:p>
          <a:p>
            <a:pPr marL="0" indent="0">
              <a:buNone/>
            </a:pPr>
            <a:r>
              <a:rPr lang="en-US" dirty="0"/>
              <a:t>	WHEN </a:t>
            </a:r>
            <a:r>
              <a:rPr lang="en-US" dirty="0" err="1"/>
              <a:t>creditlim</a:t>
            </a:r>
            <a:r>
              <a:rPr lang="en-US" dirty="0"/>
              <a:t> &lt; 10000 THEN</a:t>
            </a:r>
          </a:p>
          <a:p>
            <a:pPr marL="0" indent="0">
              <a:buNone/>
            </a:pPr>
            <a:r>
              <a:rPr lang="en-US" dirty="0"/>
              <a:t>   		SET </a:t>
            </a:r>
            <a:r>
              <a:rPr lang="en-US" dirty="0" err="1"/>
              <a:t>p_customerLevel</a:t>
            </a:r>
            <a:r>
              <a:rPr lang="en-US" dirty="0"/>
              <a:t> = 'SILVER';</a:t>
            </a:r>
          </a:p>
          <a:p>
            <a:pPr marL="0" indent="0">
              <a:buNone/>
            </a:pPr>
            <a:r>
              <a:rPr lang="en-US" dirty="0"/>
              <a:t>    	END CASE;</a:t>
            </a:r>
          </a:p>
          <a:p>
            <a:pPr marL="0" indent="0">
              <a:buNone/>
            </a:pPr>
            <a:r>
              <a:rPr lang="en-US" dirty="0"/>
              <a:t>END$$</a:t>
            </a:r>
          </a:p>
          <a:p>
            <a:pPr marL="0" indent="0">
              <a:buNone/>
            </a:pPr>
            <a:r>
              <a:rPr lang="en-US" dirty="0"/>
              <a:t>DELIMITER 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89CAB7-E9CA-4971-ACA1-BB5D6D224587}"/>
              </a:ext>
            </a:extLst>
          </p:cNvPr>
          <p:cNvSpPr/>
          <p:nvPr/>
        </p:nvSpPr>
        <p:spPr>
          <a:xfrm>
            <a:off x="7095564" y="5212994"/>
            <a:ext cx="5096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ការប្រើប្រាស់</a:t>
            </a:r>
            <a:endParaRPr lang="en-U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r>
              <a:rPr lang="en-US" sz="2400" dirty="0"/>
              <a:t>CALL </a:t>
            </a:r>
            <a:r>
              <a:rPr lang="en-US" sz="2400" dirty="0" err="1"/>
              <a:t>GetCustomerLevel</a:t>
            </a:r>
            <a:r>
              <a:rPr lang="en-US" sz="2400" dirty="0"/>
              <a:t>(112,@level);</a:t>
            </a:r>
          </a:p>
          <a:p>
            <a:r>
              <a:rPr lang="en-US" sz="2400" dirty="0"/>
              <a:t>SELECT @level AS 'Customer Level';</a:t>
            </a:r>
          </a:p>
        </p:txBody>
      </p:sp>
    </p:spTree>
    <p:extLst>
      <p:ext uri="{BB962C8B-B14F-4D97-AF65-F5344CB8AC3E}">
        <p14:creationId xmlns:p14="http://schemas.microsoft.com/office/powerpoint/2010/main" val="1977522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257798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dirty="0"/>
              <a:t>ចូរបង្កើត </a:t>
            </a:r>
            <a:r>
              <a:rPr lang="en-US" dirty="0"/>
              <a:t>Store Procedure ‘</a:t>
            </a:r>
            <a:r>
              <a:rPr lang="en-US" dirty="0" err="1"/>
              <a:t>GetCustomerShipping</a:t>
            </a:r>
            <a:r>
              <a:rPr lang="en-US" dirty="0"/>
              <a:t>’ </a:t>
            </a:r>
            <a:r>
              <a:rPr lang="km-KH" dirty="0"/>
              <a:t>ដើម្បីស្វែងរក </a:t>
            </a:r>
            <a:r>
              <a:rPr lang="en-US" dirty="0"/>
              <a:t>Country </a:t>
            </a:r>
            <a:r>
              <a:rPr lang="km-KH" dirty="0"/>
              <a:t>និង ចំនួនថ្ងៃ </a:t>
            </a:r>
            <a:r>
              <a:rPr lang="en-US" dirty="0"/>
              <a:t>Shipping </a:t>
            </a:r>
            <a:r>
              <a:rPr lang="km-KH" dirty="0"/>
              <a:t>ទៅតាម </a:t>
            </a:r>
            <a:r>
              <a:rPr lang="en-US" dirty="0"/>
              <a:t>Country </a:t>
            </a:r>
            <a:r>
              <a:rPr lang="km-KH" dirty="0"/>
              <a:t>របស់ </a:t>
            </a:r>
            <a:r>
              <a:rPr lang="en-US" dirty="0" err="1"/>
              <a:t>CustomerNumber</a:t>
            </a:r>
            <a:r>
              <a:rPr lang="en-US" dirty="0"/>
              <a:t> </a:t>
            </a:r>
            <a:r>
              <a:rPr lang="km-KH" dirty="0"/>
              <a:t>ណាម្នាក់។ ដោយដឹកថា៖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m-KH" dirty="0"/>
              <a:t>ប្រសិនបើ </a:t>
            </a:r>
            <a:r>
              <a:rPr lang="en-US" dirty="0" err="1"/>
              <a:t>cuctomerCountry</a:t>
            </a:r>
            <a:r>
              <a:rPr lang="en-US" dirty="0"/>
              <a:t>=USA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p_shiping</a:t>
            </a:r>
            <a:r>
              <a:rPr lang="en-US" dirty="0"/>
              <a:t>=2-day Shipping</a:t>
            </a:r>
          </a:p>
          <a:p>
            <a:pPr>
              <a:lnSpc>
                <a:spcPct val="150000"/>
              </a:lnSpc>
            </a:pPr>
            <a:r>
              <a:rPr lang="km-KH" dirty="0"/>
              <a:t>ប្រសិនបើ </a:t>
            </a:r>
            <a:r>
              <a:rPr lang="en-US" dirty="0" err="1"/>
              <a:t>cuctomerCountry</a:t>
            </a:r>
            <a:r>
              <a:rPr lang="en-US" dirty="0"/>
              <a:t>=Canada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p_shiping</a:t>
            </a:r>
            <a:r>
              <a:rPr lang="en-US" dirty="0"/>
              <a:t>=3-day Shipping</a:t>
            </a:r>
          </a:p>
          <a:p>
            <a:pPr>
              <a:lnSpc>
                <a:spcPct val="150000"/>
              </a:lnSpc>
            </a:pPr>
            <a:r>
              <a:rPr lang="km-KH" dirty="0"/>
              <a:t>តែបើខុសពីនេះ </a:t>
            </a:r>
            <a:r>
              <a:rPr lang="en-US" dirty="0" err="1"/>
              <a:t>p_shiping</a:t>
            </a:r>
            <a:r>
              <a:rPr lang="en-US" dirty="0"/>
              <a:t>=5-day Shipping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 descr="MySQL CASE statement flowchar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973" y="0"/>
            <a:ext cx="5258335" cy="51610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28DF0-5B7A-4717-9EDD-56B8EC3792DE}"/>
              </a:ext>
            </a:extLst>
          </p:cNvPr>
          <p:cNvSpPr/>
          <p:nvPr/>
        </p:nvSpPr>
        <p:spPr>
          <a:xfrm>
            <a:off x="6077960" y="5299725"/>
            <a:ext cx="563374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CALL </a:t>
            </a:r>
            <a:r>
              <a:rPr lang="en-US" dirty="0" err="1"/>
              <a:t>GetCustomerShipping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114</a:t>
            </a:r>
            <a:r>
              <a:rPr lang="en-US" dirty="0"/>
              <a:t>, @country, @shipping);</a:t>
            </a:r>
          </a:p>
          <a:p>
            <a:r>
              <a:rPr lang="en-US" dirty="0"/>
              <a:t>SELECT 114 as </a:t>
            </a:r>
            <a:r>
              <a:rPr lang="en-US" dirty="0" err="1"/>
              <a:t>CustNumber</a:t>
            </a:r>
            <a:r>
              <a:rPr lang="en-US" dirty="0"/>
              <a:t>, @country, @shipping;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85DCF5-8CD0-4FE1-89E0-1D638DB40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5983000"/>
            <a:ext cx="3633209" cy="76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59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ការប្រើប្រាស់</a:t>
            </a:r>
            <a:r>
              <a:rPr lang="en-US" dirty="0"/>
              <a:t> Loop </a:t>
            </a:r>
            <a:r>
              <a:rPr lang="km-KH" dirty="0"/>
              <a:t>នៅក្នុង </a:t>
            </a:r>
            <a:r>
              <a:rPr lang="en-US" dirty="0"/>
              <a:t>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395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WHILE Loop SYNTAX</a:t>
            </a:r>
          </a:p>
          <a:p>
            <a:endParaRPr lang="en-US" b="1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WHILE</a:t>
            </a:r>
            <a:r>
              <a:rPr lang="en-US" dirty="0"/>
              <a:t> expression </a:t>
            </a:r>
            <a:r>
              <a:rPr lang="en-US" dirty="0">
                <a:solidFill>
                  <a:srgbClr val="FF0000"/>
                </a:solidFill>
              </a:rPr>
              <a:t>DO</a:t>
            </a:r>
          </a:p>
          <a:p>
            <a:pPr marL="457200" lvl="1" indent="0">
              <a:buNone/>
            </a:pPr>
            <a:r>
              <a:rPr lang="en-US" dirty="0"/>
              <a:t>   	Statements;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WHILE;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REPEAT Loop SYNTAX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REPEAT</a:t>
            </a:r>
          </a:p>
          <a:p>
            <a:pPr marL="457200" lvl="1" indent="0">
              <a:buNone/>
            </a:pPr>
            <a:r>
              <a:rPr lang="en-US" dirty="0"/>
              <a:t>	Statements;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UNTIL</a:t>
            </a:r>
            <a:r>
              <a:rPr lang="en-US" dirty="0"/>
              <a:t> expression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END REPEAT;</a:t>
            </a:r>
          </a:p>
        </p:txBody>
      </p:sp>
    </p:spTree>
    <p:extLst>
      <p:ext uri="{BB962C8B-B14F-4D97-AF65-F5344CB8AC3E}">
        <p14:creationId xmlns:p14="http://schemas.microsoft.com/office/powerpoint/2010/main" val="270043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22843" cy="435133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Stored procedure </a:t>
            </a:r>
            <a:r>
              <a:rPr lang="km-KH" dirty="0"/>
              <a:t>គឺជាការបង្កើត </a:t>
            </a:r>
            <a:r>
              <a:rPr lang="en-US" dirty="0"/>
              <a:t>SQL statements </a:t>
            </a:r>
            <a:r>
              <a:rPr lang="km-KH" dirty="0"/>
              <a:t>ទុកនៅក្នុង </a:t>
            </a:r>
            <a:r>
              <a:rPr lang="en-US" dirty="0"/>
              <a:t>Database</a:t>
            </a:r>
            <a:r>
              <a:rPr lang="km-KH" dirty="0"/>
              <a:t>។ យើងអាចហៅវាមកប្រើតាមរយៈ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Triggers</a:t>
            </a:r>
          </a:p>
          <a:p>
            <a:pPr>
              <a:lnSpc>
                <a:spcPct val="150000"/>
              </a:lnSpc>
            </a:pPr>
            <a:r>
              <a:rPr lang="en-US" dirty="0"/>
              <a:t>stored procedures</a:t>
            </a:r>
            <a:r>
              <a:rPr lang="km-KH" dirty="0"/>
              <a:t> ផ្សេងទៀត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Applications(Java, Python, PHP, </a:t>
            </a:r>
            <a:r>
              <a:rPr lang="en-US" dirty="0" err="1"/>
              <a:t>etc</a:t>
            </a:r>
            <a:r>
              <a:rPr lang="km-KH" dirty="0"/>
              <a:t>​ 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3" y="2455604"/>
            <a:ext cx="51435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0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458F-4121-48D0-8B4A-620D37A2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ឧទាហរណ៍ </a:t>
            </a:r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D14D3-E2C4-4AC5-AED2-611C79113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DELIMITER $$</a:t>
            </a:r>
          </a:p>
          <a:p>
            <a:pPr marL="0" indent="0">
              <a:buNone/>
            </a:pPr>
            <a:r>
              <a:rPr lang="en-US" dirty="0"/>
              <a:t>DROP PROCEDURE IF EXISTS </a:t>
            </a:r>
            <a:r>
              <a:rPr lang="en-US" dirty="0" err="1"/>
              <a:t>WhileLoopProc</a:t>
            </a:r>
            <a:r>
              <a:rPr lang="en-US" dirty="0"/>
              <a:t>$$</a:t>
            </a:r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WhileLoopProc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       BEGIN</a:t>
            </a:r>
          </a:p>
          <a:p>
            <a:pPr marL="0" indent="0">
              <a:buNone/>
            </a:pPr>
            <a:r>
              <a:rPr lang="en-US" dirty="0"/>
              <a:t>               DECLARE x  INT;</a:t>
            </a:r>
          </a:p>
          <a:p>
            <a:pPr marL="0" indent="0">
              <a:buNone/>
            </a:pPr>
            <a:r>
              <a:rPr lang="en-US" dirty="0"/>
              <a:t>               DECLARE </a:t>
            </a:r>
            <a:r>
              <a:rPr lang="en-US" dirty="0" err="1"/>
              <a:t>str</a:t>
            </a:r>
            <a:r>
              <a:rPr lang="en-US" dirty="0"/>
              <a:t>  VARCHAR(255);</a:t>
            </a:r>
          </a:p>
          <a:p>
            <a:pPr marL="0" indent="0">
              <a:buNone/>
            </a:pPr>
            <a:r>
              <a:rPr lang="en-US" dirty="0"/>
              <a:t>               SET x = 0;</a:t>
            </a:r>
          </a:p>
          <a:p>
            <a:pPr marL="0" indent="0">
              <a:buNone/>
            </a:pPr>
            <a:r>
              <a:rPr lang="en-US" dirty="0"/>
              <a:t>               SET str =  '';</a:t>
            </a:r>
          </a:p>
          <a:p>
            <a:pPr marL="0" indent="0">
              <a:buNone/>
            </a:pPr>
            <a:r>
              <a:rPr lang="en-US" dirty="0"/>
              <a:t>               </a:t>
            </a:r>
            <a:r>
              <a:rPr lang="en-US" dirty="0">
                <a:solidFill>
                  <a:srgbClr val="FF0000"/>
                </a:solidFill>
              </a:rPr>
              <a:t>WHILE </a:t>
            </a:r>
            <a:r>
              <a:rPr lang="en-US">
                <a:solidFill>
                  <a:srgbClr val="FF0000"/>
                </a:solidFill>
              </a:rPr>
              <a:t>x  &lt;5 </a:t>
            </a:r>
            <a:r>
              <a:rPr lang="en-US" dirty="0">
                <a:solidFill>
                  <a:srgbClr val="FF0000"/>
                </a:solidFill>
              </a:rPr>
              <a:t>DO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 	SET  x = x + 1;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                       	SET  str = CONCAT(</a:t>
            </a:r>
            <a:r>
              <a:rPr lang="en-US" dirty="0" err="1">
                <a:solidFill>
                  <a:srgbClr val="FF0000"/>
                </a:solidFill>
              </a:rPr>
              <a:t>str,x</a:t>
            </a:r>
            <a:r>
              <a:rPr lang="en-US" dirty="0">
                <a:solidFill>
                  <a:srgbClr val="FF0000"/>
                </a:solidFill>
              </a:rPr>
              <a:t>,',’);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           END WHILE;</a:t>
            </a:r>
          </a:p>
          <a:p>
            <a:pPr marL="0" indent="0">
              <a:buNone/>
            </a:pPr>
            <a:r>
              <a:rPr lang="en-US" dirty="0"/>
              <a:t>               SELECT str;</a:t>
            </a:r>
          </a:p>
          <a:p>
            <a:pPr marL="0" indent="0">
              <a:buNone/>
            </a:pPr>
            <a:r>
              <a:rPr lang="en-US" dirty="0"/>
              <a:t>       END$$</a:t>
            </a:r>
          </a:p>
          <a:p>
            <a:pPr marL="0" indent="0">
              <a:buNone/>
            </a:pPr>
            <a:r>
              <a:rPr lang="en-US" dirty="0"/>
              <a:t>   DELIMITER ;</a:t>
            </a:r>
          </a:p>
        </p:txBody>
      </p:sp>
    </p:spTree>
    <p:extLst>
      <p:ext uri="{BB962C8B-B14F-4D97-AF65-F5344CB8AC3E}">
        <p14:creationId xmlns:p14="http://schemas.microsoft.com/office/powerpoint/2010/main" val="1543592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AFD5-3B58-4C8F-8E92-012E1758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ឧទាហរណ៍ </a:t>
            </a:r>
            <a:r>
              <a:rPr lang="en-US" dirty="0"/>
              <a:t>Repeat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28888-FE93-497E-9079-696F2780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69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DELIMITER $$</a:t>
            </a:r>
          </a:p>
          <a:p>
            <a:pPr marL="0" indent="0">
              <a:buNone/>
            </a:pPr>
            <a:r>
              <a:rPr lang="en-US" dirty="0"/>
              <a:t>DROP PROCEDURE IF EXISTS </a:t>
            </a:r>
            <a:r>
              <a:rPr lang="en-US" dirty="0" err="1"/>
              <a:t>RepeatLoopProc</a:t>
            </a:r>
            <a:r>
              <a:rPr lang="en-US" dirty="0"/>
              <a:t>$$</a:t>
            </a:r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RepeatLoopProc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       BEGIN</a:t>
            </a:r>
          </a:p>
          <a:p>
            <a:pPr marL="0" indent="0">
              <a:buNone/>
            </a:pPr>
            <a:r>
              <a:rPr lang="en-US" dirty="0"/>
              <a:t>               DECLARE x  INT;</a:t>
            </a:r>
          </a:p>
          <a:p>
            <a:pPr marL="0" indent="0">
              <a:buNone/>
            </a:pPr>
            <a:r>
              <a:rPr lang="en-US" dirty="0"/>
              <a:t>               DECLARE </a:t>
            </a:r>
            <a:r>
              <a:rPr lang="en-US" dirty="0" err="1"/>
              <a:t>str</a:t>
            </a:r>
            <a:r>
              <a:rPr lang="en-US" dirty="0"/>
              <a:t>  VARCHAR(255);</a:t>
            </a:r>
          </a:p>
          <a:p>
            <a:pPr marL="0" indent="0">
              <a:buNone/>
            </a:pPr>
            <a:r>
              <a:rPr lang="en-US" dirty="0"/>
              <a:t>               SET x = 0;</a:t>
            </a:r>
          </a:p>
          <a:p>
            <a:pPr marL="0" indent="0">
              <a:buNone/>
            </a:pPr>
            <a:r>
              <a:rPr lang="en-US" dirty="0"/>
              <a:t>               SET </a:t>
            </a:r>
            <a:r>
              <a:rPr lang="en-US" dirty="0" err="1"/>
              <a:t>str</a:t>
            </a:r>
            <a:r>
              <a:rPr lang="en-US" dirty="0"/>
              <a:t> =  '';</a:t>
            </a:r>
          </a:p>
          <a:p>
            <a:pPr marL="0" indent="0">
              <a:buNone/>
            </a:pPr>
            <a:r>
              <a:rPr lang="en-US" dirty="0"/>
              <a:t>               </a:t>
            </a:r>
            <a:r>
              <a:rPr lang="en-US" dirty="0">
                <a:solidFill>
                  <a:srgbClr val="FF0000"/>
                </a:solidFill>
              </a:rPr>
              <a:t>REPEAT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                       SET  x = x + 1;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                       SET  str = CONCAT(</a:t>
            </a:r>
            <a:r>
              <a:rPr lang="en-US" dirty="0" err="1">
                <a:solidFill>
                  <a:srgbClr val="FF0000"/>
                </a:solidFill>
              </a:rPr>
              <a:t>str,x</a:t>
            </a:r>
            <a:r>
              <a:rPr lang="en-US" dirty="0">
                <a:solidFill>
                  <a:srgbClr val="FF0000"/>
                </a:solidFill>
              </a:rPr>
              <a:t>,',’); -- 1,2,3,4,5,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           UNTIL x  &gt;= 5 END REPEAT;</a:t>
            </a:r>
          </a:p>
          <a:p>
            <a:pPr marL="0" indent="0">
              <a:buNone/>
            </a:pPr>
            <a:r>
              <a:rPr lang="en-US" dirty="0"/>
              <a:t>              SELECT str;</a:t>
            </a:r>
          </a:p>
          <a:p>
            <a:pPr marL="0" indent="0">
              <a:buNone/>
            </a:pPr>
            <a:r>
              <a:rPr lang="en-US" dirty="0"/>
              <a:t>       END$$</a:t>
            </a:r>
          </a:p>
          <a:p>
            <a:pPr marL="0" indent="0">
              <a:buNone/>
            </a:pPr>
            <a:r>
              <a:rPr lang="en-US" dirty="0"/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3355896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9657-C703-48A3-8C8A-D691DC93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LOOP, LEAVE and ITERATE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518C-0915-4063-A544-8AC007965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DELIMITER $$</a:t>
            </a:r>
          </a:p>
          <a:p>
            <a:pPr marL="0" indent="0">
              <a:buNone/>
            </a:pPr>
            <a:r>
              <a:rPr lang="en-US" dirty="0"/>
              <a:t>DROP PROCEDURE IF EXISTS </a:t>
            </a:r>
            <a:r>
              <a:rPr lang="en-US" dirty="0" err="1"/>
              <a:t>LOOPLoopProc</a:t>
            </a:r>
            <a:r>
              <a:rPr lang="en-US" dirty="0"/>
              <a:t>$$</a:t>
            </a:r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LOOPLoopProc</a:t>
            </a:r>
            <a:r>
              <a:rPr lang="en-US" dirty="0"/>
              <a:t>( in n int)</a:t>
            </a:r>
          </a:p>
          <a:p>
            <a:pPr marL="0" indent="0">
              <a:buNone/>
            </a:pPr>
            <a:r>
              <a:rPr lang="en-US" dirty="0"/>
              <a:t>       BEGIN</a:t>
            </a:r>
          </a:p>
          <a:p>
            <a:pPr marL="0" indent="0">
              <a:buNone/>
            </a:pPr>
            <a:r>
              <a:rPr lang="en-US" dirty="0"/>
              <a:t>               DECLARE x  INT;</a:t>
            </a:r>
          </a:p>
          <a:p>
            <a:pPr marL="0" indent="0">
              <a:buNone/>
            </a:pPr>
            <a:r>
              <a:rPr lang="en-US" dirty="0"/>
              <a:t>               DECLARE </a:t>
            </a:r>
            <a:r>
              <a:rPr lang="en-US" dirty="0" err="1"/>
              <a:t>str</a:t>
            </a:r>
            <a:r>
              <a:rPr lang="en-US" dirty="0"/>
              <a:t>  VARCHAR(255);</a:t>
            </a:r>
          </a:p>
          <a:p>
            <a:pPr marL="0" indent="0">
              <a:buNone/>
            </a:pPr>
            <a:r>
              <a:rPr lang="en-US" dirty="0"/>
              <a:t>               SET x = 1;</a:t>
            </a:r>
          </a:p>
          <a:p>
            <a:pPr marL="0" indent="0">
              <a:buNone/>
            </a:pPr>
            <a:r>
              <a:rPr lang="en-US" dirty="0"/>
              <a:t>               SET </a:t>
            </a:r>
            <a:r>
              <a:rPr lang="en-US" dirty="0" err="1"/>
              <a:t>str</a:t>
            </a:r>
            <a:r>
              <a:rPr lang="en-US" dirty="0"/>
              <a:t> =  '';</a:t>
            </a:r>
          </a:p>
          <a:p>
            <a:pPr marL="0" indent="0">
              <a:buNone/>
            </a:pPr>
            <a:r>
              <a:rPr lang="en-US" dirty="0"/>
              <a:t>               ……</a:t>
            </a:r>
          </a:p>
          <a:p>
            <a:pPr marL="0" indent="0">
              <a:buNone/>
            </a:pPr>
            <a:r>
              <a:rPr lang="en-US" dirty="0"/>
              <a:t>               SELECT </a:t>
            </a:r>
            <a:r>
              <a:rPr lang="en-US" dirty="0" err="1"/>
              <a:t>str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      END$$</a:t>
            </a:r>
          </a:p>
          <a:p>
            <a:pPr marL="0" indent="0">
              <a:buNone/>
            </a:pPr>
            <a:r>
              <a:rPr lang="en-US" dirty="0"/>
              <a:t>DELIMITER 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E4EB7982-66FF-4B78-9A17-261CF54A3F50}"/>
              </a:ext>
            </a:extLst>
          </p:cNvPr>
          <p:cNvSpPr/>
          <p:nvPr/>
        </p:nvSpPr>
        <p:spPr>
          <a:xfrm>
            <a:off x="7095836" y="1237129"/>
            <a:ext cx="4441740" cy="5357635"/>
          </a:xfrm>
          <a:prstGeom prst="wedgeRoundRectCallout">
            <a:avLst>
              <a:gd name="adj1" fmla="val -137774"/>
              <a:gd name="adj2" fmla="val 2024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aa: </a:t>
            </a:r>
            <a:r>
              <a:rPr lang="en-US" sz="2400" dirty="0">
                <a:solidFill>
                  <a:srgbClr val="FF0000"/>
                </a:solidFill>
              </a:rPr>
              <a:t>LOOP</a:t>
            </a:r>
          </a:p>
          <a:p>
            <a:pPr lvl="1"/>
            <a:r>
              <a:rPr lang="en-US" sz="2400" dirty="0"/>
              <a:t>IF  x &gt; n THEN</a:t>
            </a:r>
          </a:p>
          <a:p>
            <a:pPr lvl="1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LEAVE</a:t>
            </a:r>
            <a:r>
              <a:rPr lang="en-US" sz="2400" dirty="0"/>
              <a:t>  aa;</a:t>
            </a:r>
          </a:p>
          <a:p>
            <a:pPr lvl="1"/>
            <a:r>
              <a:rPr lang="en-US" sz="2400" dirty="0"/>
              <a:t>END  IF;</a:t>
            </a:r>
          </a:p>
          <a:p>
            <a:pPr lvl="1"/>
            <a:r>
              <a:rPr lang="en-US" sz="2400" dirty="0"/>
              <a:t>SET  x = x + 1;</a:t>
            </a:r>
          </a:p>
          <a:p>
            <a:pPr lvl="1"/>
            <a:r>
              <a:rPr lang="en-US" sz="2400" dirty="0"/>
              <a:t>IF  (x mod 2)=1 THEN</a:t>
            </a:r>
          </a:p>
          <a:p>
            <a:pPr lvl="1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ITERATE</a:t>
            </a:r>
            <a:r>
              <a:rPr lang="en-US" sz="2400" dirty="0"/>
              <a:t> aa;</a:t>
            </a:r>
          </a:p>
          <a:p>
            <a:pPr lvl="1"/>
            <a:r>
              <a:rPr lang="en-US" sz="2400" dirty="0"/>
              <a:t>	Set x=1;</a:t>
            </a:r>
          </a:p>
          <a:p>
            <a:pPr lvl="1"/>
            <a:r>
              <a:rPr lang="en-US" sz="2400" dirty="0"/>
              <a:t>	Select </a:t>
            </a:r>
            <a:r>
              <a:rPr lang="en-US" sz="2400" dirty="0" err="1"/>
              <a:t>st</a:t>
            </a:r>
            <a:r>
              <a:rPr lang="en-US" sz="2400" dirty="0"/>
              <a:t>;</a:t>
            </a:r>
          </a:p>
          <a:p>
            <a:pPr lvl="1"/>
            <a:r>
              <a:rPr lang="en-US" sz="2400" dirty="0"/>
              <a:t>ELSE</a:t>
            </a:r>
          </a:p>
          <a:p>
            <a:pPr lvl="1"/>
            <a:r>
              <a:rPr lang="en-US" sz="2400" dirty="0"/>
              <a:t>	</a:t>
            </a:r>
            <a:r>
              <a:rPr lang="en-US" sz="2000" dirty="0"/>
              <a:t>SET  str = CONCAT(</a:t>
            </a:r>
            <a:r>
              <a:rPr lang="en-US" sz="2000" dirty="0" err="1"/>
              <a:t>str,x</a:t>
            </a:r>
            <a:r>
              <a:rPr lang="en-US" sz="2000" dirty="0"/>
              <a:t>,',');</a:t>
            </a:r>
            <a:endParaRPr lang="en-US" sz="2400" dirty="0"/>
          </a:p>
          <a:p>
            <a:pPr lvl="1"/>
            <a:r>
              <a:rPr lang="en-US" sz="2400" dirty="0"/>
              <a:t>END  IF; </a:t>
            </a:r>
          </a:p>
          <a:p>
            <a:r>
              <a:rPr lang="en-US" sz="2400" dirty="0"/>
              <a:t>END LOOP;    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4555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m-KH" dirty="0"/>
              <a:t>ការបង្ហាញព័ត៌មាន </a:t>
            </a:r>
            <a:r>
              <a:rPr lang="en-US" dirty="0"/>
              <a:t>Stored Procedures</a:t>
            </a:r>
            <a:r>
              <a:rPr lang="km-KH" dirty="0"/>
              <a:t> ទាំងអស់នៅក្នុង </a:t>
            </a:r>
            <a:r>
              <a:rPr lang="en-US" dirty="0"/>
              <a:t>MySQL Database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SHOW PROCEDURE STATUS [LIKE 'pattern' | WHERE expr];</a:t>
            </a:r>
          </a:p>
          <a:p>
            <a:endParaRPr lang="en-US" dirty="0"/>
          </a:p>
          <a:p>
            <a:r>
              <a:rPr lang="en-US" dirty="0"/>
              <a:t>Show Structure of Procedure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SHOW CREATE PROCEDURE </a:t>
            </a:r>
            <a:r>
              <a:rPr lang="en-US" dirty="0" err="1"/>
              <a:t>GetAllProducts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36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ការប្រើ</a:t>
            </a:r>
            <a:r>
              <a:rPr lang="km-KH"/>
              <a:t>ប្រាស់ </a:t>
            </a:r>
            <a:r>
              <a:rPr lang="en-US"/>
              <a:t>Stored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21278" cy="493539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Stored Function </a:t>
            </a:r>
            <a:r>
              <a:rPr lang="km-KH" dirty="0"/>
              <a:t>ខុសគ្នានិង </a:t>
            </a:r>
            <a:r>
              <a:rPr lang="en-US" dirty="0"/>
              <a:t>Stored Procedure </a:t>
            </a:r>
            <a:r>
              <a:rPr lang="km-KH" dirty="0"/>
              <a:t>ត្រង់ថា អ្នក​អាច​ប្រើ​ប្រាស់​វានៅក្នុង </a:t>
            </a:r>
            <a:r>
              <a:rPr lang="en-US" dirty="0"/>
              <a:t>SQL Statement </a:t>
            </a:r>
            <a:r>
              <a:rPr lang="km-KH" dirty="0"/>
              <a:t>បាន</a:t>
            </a:r>
            <a:r>
              <a:rPr lang="en-US" dirty="0"/>
              <a:t> </a:t>
            </a:r>
            <a:r>
              <a:rPr lang="km-KH" dirty="0"/>
              <a:t>ព្រោះវាអាច </a:t>
            </a:r>
            <a:r>
              <a:rPr lang="en-US" dirty="0"/>
              <a:t>Return </a:t>
            </a:r>
            <a:r>
              <a:rPr lang="km-KH" dirty="0"/>
              <a:t>តម្លៃតាមរយៈ </a:t>
            </a:r>
            <a:r>
              <a:rPr lang="en-US" dirty="0"/>
              <a:t>Function</a:t>
            </a:r>
            <a:r>
              <a:rPr lang="km-KH" dirty="0"/>
              <a:t>។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SET GLOBAL </a:t>
            </a:r>
            <a:r>
              <a:rPr lang="en-US" dirty="0" err="1"/>
              <a:t>log_bin_trust_function_creators</a:t>
            </a:r>
            <a:r>
              <a:rPr lang="en-US" dirty="0"/>
              <a:t> = 1;</a:t>
            </a:r>
            <a:endParaRPr lang="km-KH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DELIMITER $$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CREATE FUNCTION </a:t>
            </a:r>
            <a:r>
              <a:rPr lang="en-US" dirty="0" err="1"/>
              <a:t>function_name</a:t>
            </a:r>
            <a:r>
              <a:rPr lang="en-US" dirty="0"/>
              <a:t>(param1,param2,…)  </a:t>
            </a:r>
            <a:r>
              <a:rPr lang="en-US" dirty="0">
                <a:solidFill>
                  <a:srgbClr val="FF0000"/>
                </a:solidFill>
              </a:rPr>
              <a:t>RETURNS datatype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 DETERMINISTIC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dirty="0"/>
              <a:t>	</a:t>
            </a:r>
            <a:r>
              <a:rPr lang="en-US" dirty="0"/>
              <a:t>statements</a:t>
            </a:r>
            <a:endParaRPr lang="km-KH" dirty="0"/>
          </a:p>
          <a:p>
            <a:pPr marL="0" indent="0">
              <a:lnSpc>
                <a:spcPct val="150000"/>
              </a:lnSpc>
              <a:buNone/>
            </a:pPr>
            <a:r>
              <a:rPr lang="km-KH" dirty="0"/>
              <a:t>	</a:t>
            </a:r>
            <a:r>
              <a:rPr lang="en-US" dirty="0">
                <a:solidFill>
                  <a:srgbClr val="FF0000"/>
                </a:solidFill>
              </a:rPr>
              <a:t>RETURN 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END $$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30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DBE85-10C8-4AFB-A2B7-3EBC4911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62F49-B002-49FF-8A3B-8440D7A46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DELIMITER $$</a:t>
            </a:r>
          </a:p>
          <a:p>
            <a:pPr marL="0" indent="0">
              <a:buNone/>
            </a:pPr>
            <a:r>
              <a:rPr lang="en-US" dirty="0"/>
              <a:t>CREATE FUNCTION </a:t>
            </a:r>
            <a:r>
              <a:rPr lang="en-US" dirty="0" err="1"/>
              <a:t>CustomerLevel</a:t>
            </a:r>
            <a:r>
              <a:rPr lang="en-US" dirty="0"/>
              <a:t>(</a:t>
            </a:r>
            <a:r>
              <a:rPr lang="en-US" dirty="0" err="1"/>
              <a:t>p_creditLimit</a:t>
            </a:r>
            <a:r>
              <a:rPr lang="en-US" dirty="0"/>
              <a:t> double) RETURNS </a:t>
            </a:r>
            <a:r>
              <a:rPr lang="en-US"/>
              <a:t>VARCHAR(10)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    DECLARE </a:t>
            </a:r>
            <a:r>
              <a:rPr lang="en-US" dirty="0" err="1"/>
              <a:t>lvl</a:t>
            </a:r>
            <a:r>
              <a:rPr lang="en-US" dirty="0"/>
              <a:t> varchar(10);</a:t>
            </a:r>
          </a:p>
          <a:p>
            <a:pPr marL="0" indent="0">
              <a:buNone/>
            </a:pPr>
            <a:r>
              <a:rPr lang="en-US" dirty="0"/>
              <a:t>    IF </a:t>
            </a:r>
            <a:r>
              <a:rPr lang="en-US" dirty="0" err="1"/>
              <a:t>p_creditLimit</a:t>
            </a:r>
            <a:r>
              <a:rPr lang="en-US" dirty="0"/>
              <a:t> &gt; 50000 THEN</a:t>
            </a:r>
          </a:p>
          <a:p>
            <a:pPr marL="0" indent="0">
              <a:buNone/>
            </a:pPr>
            <a:r>
              <a:rPr lang="en-US" dirty="0"/>
              <a:t>	SET </a:t>
            </a:r>
            <a:r>
              <a:rPr lang="en-US" dirty="0" err="1"/>
              <a:t>lvl</a:t>
            </a:r>
            <a:r>
              <a:rPr lang="en-US" dirty="0"/>
              <a:t> = 'PLATINUM';</a:t>
            </a:r>
          </a:p>
          <a:p>
            <a:pPr marL="0" indent="0">
              <a:buNone/>
            </a:pPr>
            <a:r>
              <a:rPr lang="en-US" dirty="0"/>
              <a:t>    ELSEIF (</a:t>
            </a:r>
            <a:r>
              <a:rPr lang="en-US" dirty="0" err="1"/>
              <a:t>p_creditLimit</a:t>
            </a:r>
            <a:r>
              <a:rPr lang="en-US" dirty="0"/>
              <a:t> &lt;= 50000 AND </a:t>
            </a:r>
            <a:r>
              <a:rPr lang="en-US" dirty="0" err="1"/>
              <a:t>p_creditLimit</a:t>
            </a:r>
            <a:r>
              <a:rPr lang="en-US" dirty="0"/>
              <a:t> &gt;= 10000) THEN</a:t>
            </a:r>
          </a:p>
          <a:p>
            <a:pPr marL="0" indent="0">
              <a:buNone/>
            </a:pPr>
            <a:r>
              <a:rPr lang="en-US" dirty="0"/>
              <a:t>        	SET </a:t>
            </a:r>
            <a:r>
              <a:rPr lang="en-US" dirty="0" err="1"/>
              <a:t>lvl</a:t>
            </a:r>
            <a:r>
              <a:rPr lang="en-US" dirty="0"/>
              <a:t> = 'GOLD';</a:t>
            </a:r>
          </a:p>
          <a:p>
            <a:pPr marL="0" indent="0">
              <a:buNone/>
            </a:pPr>
            <a:r>
              <a:rPr lang="en-US" dirty="0"/>
              <a:t>    ELSEIF </a:t>
            </a:r>
            <a:r>
              <a:rPr lang="en-US" dirty="0" err="1"/>
              <a:t>p_creditLimit</a:t>
            </a:r>
            <a:r>
              <a:rPr lang="en-US" dirty="0"/>
              <a:t> &lt; 10000 THEN</a:t>
            </a:r>
          </a:p>
          <a:p>
            <a:pPr marL="0" indent="0">
              <a:buNone/>
            </a:pPr>
            <a:r>
              <a:rPr lang="en-US" dirty="0"/>
              <a:t>        	SET </a:t>
            </a:r>
            <a:r>
              <a:rPr lang="en-US" dirty="0" err="1"/>
              <a:t>lvl</a:t>
            </a:r>
            <a:r>
              <a:rPr lang="en-US" dirty="0"/>
              <a:t> = 'SILVER';</a:t>
            </a:r>
          </a:p>
          <a:p>
            <a:pPr marL="0" indent="0">
              <a:buNone/>
            </a:pPr>
            <a:r>
              <a:rPr lang="en-US" dirty="0"/>
              <a:t>    END IF;</a:t>
            </a:r>
          </a:p>
          <a:p>
            <a:pPr marL="0" indent="0">
              <a:buNone/>
            </a:pPr>
            <a:r>
              <a:rPr lang="en-US" dirty="0"/>
              <a:t>	RETURN (</a:t>
            </a:r>
            <a:r>
              <a:rPr lang="en-US" dirty="0" err="1"/>
              <a:t>lvl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END $$</a:t>
            </a:r>
          </a:p>
        </p:txBody>
      </p:sp>
    </p:spTree>
    <p:extLst>
      <p:ext uri="{BB962C8B-B14F-4D97-AF65-F5344CB8AC3E}">
        <p14:creationId xmlns:p14="http://schemas.microsoft.com/office/powerpoint/2010/main" val="2789465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ការគ្រប់គ្រង </a:t>
            </a:r>
            <a:r>
              <a:rPr lang="en-US" dirty="0"/>
              <a:t>MySQL Error </a:t>
            </a:r>
            <a:r>
              <a:rPr lang="km-KH" dirty="0"/>
              <a:t>នៅក្នុង </a:t>
            </a:r>
            <a:r>
              <a:rPr lang="en-US" dirty="0"/>
              <a:t>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7582"/>
            <a:ext cx="10515600" cy="45189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DECLARE action HANDLER FOR </a:t>
            </a:r>
            <a:r>
              <a:rPr lang="en-US" dirty="0" err="1"/>
              <a:t>condition_value</a:t>
            </a:r>
            <a:r>
              <a:rPr lang="en-US" dirty="0"/>
              <a:t> statement;</a:t>
            </a:r>
          </a:p>
          <a:p>
            <a:endParaRPr lang="en-US" dirty="0"/>
          </a:p>
          <a:p>
            <a:pPr lvl="1"/>
            <a:r>
              <a:rPr lang="en-US" dirty="0"/>
              <a:t>Action </a:t>
            </a:r>
            <a:r>
              <a:rPr lang="km-KH" dirty="0"/>
              <a:t>អាចជា</a:t>
            </a:r>
            <a:endParaRPr lang="en-US" dirty="0"/>
          </a:p>
          <a:p>
            <a:pPr lvl="2"/>
            <a:r>
              <a:rPr lang="en-US" dirty="0"/>
              <a:t>COUNTINUE</a:t>
            </a:r>
          </a:p>
          <a:p>
            <a:pPr lvl="2"/>
            <a:r>
              <a:rPr lang="en-US" dirty="0"/>
              <a:t>EXIT</a:t>
            </a:r>
          </a:p>
          <a:p>
            <a:pPr lvl="1"/>
            <a:r>
              <a:rPr lang="en-US" dirty="0" err="1"/>
              <a:t>Condition_value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MySQL error code</a:t>
            </a:r>
          </a:p>
          <a:p>
            <a:pPr lvl="2"/>
            <a:r>
              <a:rPr lang="en-US" dirty="0"/>
              <a:t>SQLSTATE </a:t>
            </a:r>
            <a:r>
              <a:rPr lang="km-KH" dirty="0"/>
              <a:t>ឬ </a:t>
            </a:r>
            <a:r>
              <a:rPr lang="en-US" dirty="0"/>
              <a:t>SQLWARNING, NOT FOUND </a:t>
            </a:r>
            <a:r>
              <a:rPr lang="km-KH" dirty="0"/>
              <a:t>ឬជា </a:t>
            </a:r>
            <a:r>
              <a:rPr lang="en-US" dirty="0"/>
              <a:t>SQLEXCEPTION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Statement </a:t>
            </a:r>
            <a:r>
              <a:rPr lang="km-KH" dirty="0"/>
              <a:t>គឺជាឃ្លាបញ្ជាដែលត្រូវប្រើចន្លោះ </a:t>
            </a:r>
            <a:r>
              <a:rPr lang="en-US" dirty="0"/>
              <a:t>BEGIN </a:t>
            </a:r>
            <a:r>
              <a:rPr lang="km-KH" dirty="0"/>
              <a:t>និង </a:t>
            </a:r>
            <a:r>
              <a:rPr lang="en-US" dirty="0"/>
              <a:t>END keywords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25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CCBA6-DA5E-41EA-B3FC-24B46C90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SQLEXCEPTION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ECC73-3F0F-4CBF-B107-F7E54FD44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1800" dirty="0"/>
              <a:t>យើងនឹងបង្កើត </a:t>
            </a:r>
            <a:r>
              <a:rPr lang="en-US" sz="1800" dirty="0"/>
              <a:t>Handler </a:t>
            </a:r>
            <a:r>
              <a:rPr lang="km-KH" sz="1800" dirty="0"/>
              <a:t>មួយសម្រាប់បោះតម្លៃឱ្យ </a:t>
            </a:r>
            <a:r>
              <a:rPr lang="en-US" sz="1800" dirty="0" err="1"/>
              <a:t>has_error</a:t>
            </a:r>
            <a:r>
              <a:rPr lang="en-US" sz="1800" dirty="0"/>
              <a:t>=1 </a:t>
            </a:r>
            <a:r>
              <a:rPr lang="km-KH" sz="1800" dirty="0"/>
              <a:t>នៅពេលដែលវាមាន </a:t>
            </a:r>
            <a:r>
              <a:rPr lang="en-US" sz="1800" dirty="0"/>
              <a:t>Error </a:t>
            </a:r>
            <a:r>
              <a:rPr lang="km-KH" sz="1800" dirty="0"/>
              <a:t>ហើយធ្វើការដំណើការ​បន្តរ។</a:t>
            </a:r>
            <a:endParaRPr lang="en-US" sz="1800" dirty="0"/>
          </a:p>
          <a:p>
            <a:pPr marL="0" indent="0">
              <a:buNone/>
            </a:pPr>
            <a:endParaRPr lang="km-KH" sz="1800" dirty="0"/>
          </a:p>
          <a:p>
            <a:pPr marL="0" indent="0">
              <a:buNone/>
            </a:pPr>
            <a:r>
              <a:rPr lang="en-US" sz="1800" dirty="0"/>
              <a:t>DECLARE CONTINUE HANDLER FOR SQLEXCEPTION SET </a:t>
            </a:r>
            <a:r>
              <a:rPr lang="en-US" sz="1800" dirty="0" err="1"/>
              <a:t>has_error</a:t>
            </a:r>
            <a:r>
              <a:rPr lang="en-US" sz="1800" dirty="0"/>
              <a:t> = 1;</a:t>
            </a:r>
          </a:p>
          <a:p>
            <a:pPr marL="0" indent="0">
              <a:buNone/>
            </a:pPr>
            <a:r>
              <a:rPr lang="en-US" sz="1800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173755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ECC73-3F0F-4CBF-B107-F7E54FD44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0664"/>
            <a:ext cx="10515600" cy="60480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1800" dirty="0"/>
              <a:t>នៅខាងក្រោមជាឧទាហរណ៍មួយទៀត​ ដែលប្រើសម្រាប់ នៅពេលដែលមាន </a:t>
            </a:r>
            <a:r>
              <a:rPr lang="en-US" sz="1800" dirty="0"/>
              <a:t>Error </a:t>
            </a:r>
            <a:r>
              <a:rPr lang="km-KH" sz="1800" dirty="0"/>
              <a:t>វានិង​​ឱ្យទិន្នន័យ​ត្រឡប់​ក្រោយវិញ និង បង្ហាញសារ​មកឱ្យអ្នក ហើយបញ្ឈប់ដំណើការ។ ដែលកិច្ចនេះអ្នក​ត្រូវប្រើចន្លោះ </a:t>
            </a:r>
            <a:r>
              <a:rPr lang="en-US" sz="1800" dirty="0"/>
              <a:t>BEGIN </a:t>
            </a:r>
            <a:r>
              <a:rPr lang="km-KH" sz="1800" dirty="0"/>
              <a:t>និង </a:t>
            </a:r>
            <a:r>
              <a:rPr lang="en-US" sz="1800" dirty="0"/>
              <a:t>END</a:t>
            </a:r>
          </a:p>
          <a:p>
            <a:pPr marL="0" indent="0">
              <a:lnSpc>
                <a:spcPct val="150000"/>
              </a:lnSpc>
              <a:buNone/>
            </a:pPr>
            <a:endParaRPr lang="km-KH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DECLARE EXIT HANDLER FOR SQLEXCEPTION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BEGIN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1800" dirty="0"/>
              <a:t>	</a:t>
            </a:r>
            <a:r>
              <a:rPr lang="en-US" sz="1800" dirty="0"/>
              <a:t>ROLLBACK;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1800" dirty="0"/>
              <a:t>	</a:t>
            </a:r>
            <a:r>
              <a:rPr lang="en-US" sz="1800" dirty="0"/>
              <a:t>SELECT 'An error has occurred, operation rollbacked and the stored procedure was terminated';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END;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86173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B5F982-2223-480E-9E83-E1D786AB0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FOUND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B837C-9F89-437F-B25F-0352FAC3A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DECLARE CONTINUE HANDLER FOR NOT FOUND </a:t>
            </a:r>
            <a:endParaRPr lang="km-KH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SET </a:t>
            </a:r>
            <a:r>
              <a:rPr lang="en-US" dirty="0" err="1"/>
              <a:t>no_row_found</a:t>
            </a:r>
            <a:r>
              <a:rPr lang="en-US" dirty="0"/>
              <a:t> = 1;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3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គុណសម្បត្តិនៃ</a:t>
            </a:r>
            <a:r>
              <a:rPr lang="en-US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 Stored procedures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846179"/>
            <a:ext cx="103863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Cambria" panose="02040503050406030204" pitchFamily="18" charset="0"/>
              <a:buChar char="-"/>
            </a:pPr>
            <a:r>
              <a:rPr lang="km-KH" sz="2400" dirty="0">
                <a:solidFill>
                  <a:srgbClr val="FF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វាតំណើការលឿន</a:t>
            </a:r>
            <a:r>
              <a:rPr lang="km-KH" sz="24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​</a:t>
            </a:r>
            <a:r>
              <a:rPr lang="en-US" sz="24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 </a:t>
            </a:r>
            <a:r>
              <a:rPr lang="km-KH" sz="24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ព្រោះវារក្សា​ទុកនៅក្នុង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Cache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Khmer OS Siemreap" panose="02000500000000020004" pitchFamily="2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Cambria" panose="02040503050406030204" pitchFamily="18" charset="0"/>
              <a:buChar char="-"/>
            </a:pPr>
            <a:r>
              <a:rPr lang="km-KH" sz="24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វាជួយ​</a:t>
            </a:r>
            <a:r>
              <a:rPr lang="km-KH" sz="2400" dirty="0">
                <a:solidFill>
                  <a:srgbClr val="FF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សម្រួល</a:t>
            </a:r>
            <a:r>
              <a:rPr lang="km-KH" sz="24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កូដរបស់ </a:t>
            </a:r>
            <a:r>
              <a:rPr lang="en-US" sz="24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Application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Cambria" panose="02040503050406030204" pitchFamily="18" charset="0"/>
              <a:buChar char="-"/>
            </a:pPr>
            <a:r>
              <a:rPr lang="km-KH" sz="24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វាអាច</a:t>
            </a:r>
            <a:r>
              <a:rPr lang="km-KH" sz="2400" dirty="0">
                <a:solidFill>
                  <a:srgbClr val="FF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​ប្រើបាន​គ្រប់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Applications </a:t>
            </a:r>
            <a:r>
              <a:rPr lang="km-KH" sz="24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ទាំងអស់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Khmer OS Siemreap" panose="02000500000000020004" pitchFamily="2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Cambria" panose="02040503050406030204" pitchFamily="18" charset="0"/>
              <a:buChar char="-"/>
            </a:pPr>
            <a:r>
              <a:rPr lang="km-KH" sz="24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វាមាន</a:t>
            </a:r>
            <a:r>
              <a:rPr lang="km-KH" sz="2400" dirty="0">
                <a:solidFill>
                  <a:srgbClr val="FF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សុវត្តិភាព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205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F5C8C2-AD07-45BD-983D-2AAD2AC9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SQLSTATE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A46EC2-8DE5-445A-AB7A-9C92DD875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DECLARE CONTINUE HANDLER FOR 1062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SELECT 'Error, duplicate key occurred';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MySQL error 1062 </a:t>
            </a:r>
            <a:r>
              <a:rPr lang="km-KH" dirty="0"/>
              <a:t>ជាលេខកូដដែល</a:t>
            </a:r>
            <a:r>
              <a:rPr lang="en-US" dirty="0"/>
              <a:t>Error </a:t>
            </a:r>
            <a:r>
              <a:rPr lang="km-KH" dirty="0"/>
              <a:t>ដោយប្រើ </a:t>
            </a:r>
            <a:r>
              <a:rPr lang="en-US" dirty="0"/>
              <a:t>Key </a:t>
            </a:r>
            <a:r>
              <a:rPr lang="km-KH" dirty="0"/>
              <a:t>ស្ទួនគ្នា។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m-KH" b="1" dirty="0"/>
              <a:t>ឧទាហរណ៍៖ </a:t>
            </a:r>
            <a:r>
              <a:rPr lang="km-KH" dirty="0"/>
              <a:t>បង្កើត </a:t>
            </a:r>
            <a:r>
              <a:rPr lang="en-US" dirty="0"/>
              <a:t>Table: </a:t>
            </a:r>
            <a:r>
              <a:rPr lang="en-US" dirty="0" err="1"/>
              <a:t>article_tage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CREATE TABLE </a:t>
            </a:r>
            <a:r>
              <a:rPr lang="en-US" dirty="0" err="1"/>
              <a:t>article_tags</a:t>
            </a:r>
            <a:r>
              <a:rPr lang="en-US" dirty="0"/>
              <a:t>(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   </a:t>
            </a:r>
            <a:r>
              <a:rPr lang="en-US" dirty="0" err="1"/>
              <a:t>article_id</a:t>
            </a:r>
            <a:r>
              <a:rPr lang="en-US" dirty="0"/>
              <a:t> INT,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   </a:t>
            </a:r>
            <a:r>
              <a:rPr lang="en-US" dirty="0" err="1"/>
              <a:t>tag_id</a:t>
            </a:r>
            <a:r>
              <a:rPr lang="en-US" dirty="0"/>
              <a:t>     INT,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   PRIMARY KEY(</a:t>
            </a:r>
            <a:r>
              <a:rPr lang="en-US" dirty="0" err="1"/>
              <a:t>article_id,tag_id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29707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0712CC-3868-4C18-B202-A8B525271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0664"/>
            <a:ext cx="10515600" cy="611733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Ex: </a:t>
            </a:r>
            <a:r>
              <a:rPr lang="km-KH" dirty="0"/>
              <a:t>បង្កើត </a:t>
            </a:r>
            <a:r>
              <a:rPr lang="en-US" dirty="0"/>
              <a:t>Stored Procedure </a:t>
            </a:r>
            <a:r>
              <a:rPr lang="km-KH" dirty="0"/>
              <a:t>សម្រាប់បញ្ចូល </a:t>
            </a:r>
            <a:r>
              <a:rPr lang="en-US" dirty="0" err="1"/>
              <a:t>article_id</a:t>
            </a:r>
            <a:r>
              <a:rPr lang="en-US" dirty="0"/>
              <a:t> </a:t>
            </a:r>
            <a:r>
              <a:rPr lang="km-KH" dirty="0"/>
              <a:t>និង </a:t>
            </a:r>
            <a:r>
              <a:rPr lang="en-US" dirty="0" err="1"/>
              <a:t>tag_id</a:t>
            </a:r>
            <a:r>
              <a:rPr lang="km-KH" dirty="0"/>
              <a:t>។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DELIMITER $$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CREATE PROCEDURE </a:t>
            </a:r>
            <a:r>
              <a:rPr lang="en-US" dirty="0" err="1"/>
              <a:t>insert_article_tags</a:t>
            </a:r>
            <a:r>
              <a:rPr lang="en-US" dirty="0"/>
              <a:t>(IN </a:t>
            </a:r>
            <a:r>
              <a:rPr lang="en-US" dirty="0" err="1"/>
              <a:t>article_id</a:t>
            </a:r>
            <a:r>
              <a:rPr lang="en-US" dirty="0"/>
              <a:t> INT, IN </a:t>
            </a:r>
            <a:r>
              <a:rPr lang="en-US" dirty="0" err="1"/>
              <a:t>tag_id</a:t>
            </a:r>
            <a:r>
              <a:rPr lang="en-US" dirty="0"/>
              <a:t> INT)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BEGIN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DECLARE CONTINUE HANDLER FOR 1062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SELECT CONCAT('duplicate keys (',article_id,',',</a:t>
            </a:r>
            <a:r>
              <a:rPr lang="en-US" dirty="0" err="1"/>
              <a:t>tag_id</a:t>
            </a:r>
            <a:r>
              <a:rPr lang="en-US" dirty="0"/>
              <a:t>,') found') AS </a:t>
            </a:r>
            <a:r>
              <a:rPr lang="en-US" dirty="0" err="1"/>
              <a:t>msg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-- insert a new record into </a:t>
            </a:r>
            <a:r>
              <a:rPr lang="en-US" dirty="0" err="1"/>
              <a:t>article_tags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INSERT INTO </a:t>
            </a:r>
            <a:r>
              <a:rPr lang="en-US" dirty="0" err="1"/>
              <a:t>article_tags</a:t>
            </a:r>
            <a:r>
              <a:rPr lang="en-US" dirty="0"/>
              <a:t>(</a:t>
            </a:r>
            <a:r>
              <a:rPr lang="en-US" dirty="0" err="1"/>
              <a:t>article_id,tag_id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VALUES(</a:t>
            </a:r>
            <a:r>
              <a:rPr lang="en-US" dirty="0" err="1"/>
              <a:t>article_id,tag_id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-- return tag count for the article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SELECT COUNT(*) FROM </a:t>
            </a:r>
            <a:r>
              <a:rPr lang="en-US" dirty="0" err="1"/>
              <a:t>article_tags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91398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D0A5FD-0B5E-4ABB-808C-C60FA12A2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m-KH" dirty="0"/>
              <a:t>សាកល្បងបញ្ចូលទិន្នន័យបី </a:t>
            </a:r>
            <a:r>
              <a:rPr lang="en-US" dirty="0"/>
              <a:t>rows</a:t>
            </a:r>
          </a:p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err="1"/>
              <a:t>insert_article_tags</a:t>
            </a:r>
            <a:r>
              <a:rPr lang="en-US" dirty="0"/>
              <a:t>(1,1);</a:t>
            </a:r>
          </a:p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err="1"/>
              <a:t>insert_article_tags</a:t>
            </a:r>
            <a:r>
              <a:rPr lang="en-US" dirty="0"/>
              <a:t>(1,2);</a:t>
            </a:r>
          </a:p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err="1"/>
              <a:t>insert_article_tags</a:t>
            </a:r>
            <a:r>
              <a:rPr lang="en-US" dirty="0"/>
              <a:t>(1,3);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m-KH" dirty="0"/>
              <a:t>សាកល្បងបញ្ចូលទិន្នន័យដែលស្ទួន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err="1"/>
              <a:t>insert_article_tags</a:t>
            </a:r>
            <a:r>
              <a:rPr lang="en-US" dirty="0"/>
              <a:t>(1,3);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m-KH" dirty="0"/>
              <a:t>នៅពេលនេះវានិង </a:t>
            </a:r>
            <a:r>
              <a:rPr lang="en-US" dirty="0"/>
              <a:t>Error </a:t>
            </a:r>
            <a:r>
              <a:rPr lang="km-KH" dirty="0"/>
              <a:t>ដោយបង្ហាញសារ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84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698D37-0EC3-4296-95CB-A505051F7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0664"/>
            <a:ext cx="10515600" cy="60480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m-KH" dirty="0"/>
              <a:t>ប្រសិនអ្នកកែពី </a:t>
            </a:r>
            <a:r>
              <a:rPr lang="en-US" dirty="0"/>
              <a:t>CONTINUE </a:t>
            </a:r>
            <a:r>
              <a:rPr lang="km-KH" dirty="0"/>
              <a:t>របស់ </a:t>
            </a:r>
            <a:r>
              <a:rPr lang="en-US" dirty="0"/>
              <a:t>Handle </a:t>
            </a:r>
            <a:r>
              <a:rPr lang="km-KH" dirty="0"/>
              <a:t>ទៅជា </a:t>
            </a:r>
            <a:r>
              <a:rPr lang="en-US" dirty="0"/>
              <a:t>EXIT </a:t>
            </a:r>
            <a:r>
              <a:rPr lang="km-KH" dirty="0"/>
              <a:t>អ្នកនិងឃើញ </a:t>
            </a:r>
            <a:r>
              <a:rPr lang="en-US" dirty="0"/>
              <a:t>Error </a:t>
            </a:r>
            <a:r>
              <a:rPr lang="km-KH" dirty="0"/>
              <a:t>ដូចខាងក្រោម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DELIMITER $$</a:t>
            </a:r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insert_article_tags</a:t>
            </a:r>
            <a:r>
              <a:rPr lang="en-US" dirty="0"/>
              <a:t>(IN </a:t>
            </a:r>
            <a:r>
              <a:rPr lang="en-US" dirty="0" err="1"/>
              <a:t>article_id</a:t>
            </a:r>
            <a:r>
              <a:rPr lang="en-US" dirty="0"/>
              <a:t> INT, IN </a:t>
            </a:r>
            <a:r>
              <a:rPr lang="en-US" dirty="0" err="1"/>
              <a:t>tag_id</a:t>
            </a:r>
            <a:r>
              <a:rPr lang="en-US" dirty="0"/>
              <a:t> INT)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	DECLARE </a:t>
            </a:r>
            <a:r>
              <a:rPr lang="en-US" b="1" dirty="0"/>
              <a:t>EXIT</a:t>
            </a:r>
            <a:r>
              <a:rPr lang="en-US" dirty="0"/>
              <a:t> HANDLER FOR 1062</a:t>
            </a:r>
          </a:p>
          <a:p>
            <a:pPr marL="0" indent="0">
              <a:buNone/>
            </a:pPr>
            <a:r>
              <a:rPr lang="en-US" dirty="0"/>
              <a:t>	SELECT CONCAT('duplicate keys (',article_id,',',</a:t>
            </a:r>
            <a:r>
              <a:rPr lang="en-US" dirty="0" err="1"/>
              <a:t>tag_id</a:t>
            </a:r>
            <a:r>
              <a:rPr lang="en-US" dirty="0"/>
              <a:t>,') found') AS </a:t>
            </a:r>
            <a:r>
              <a:rPr lang="en-US" dirty="0" err="1"/>
              <a:t>msg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	-- insert a new record into </a:t>
            </a:r>
            <a:r>
              <a:rPr lang="en-US" dirty="0" err="1"/>
              <a:t>article_tags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INSERT INTO </a:t>
            </a:r>
            <a:r>
              <a:rPr lang="en-US" dirty="0" err="1"/>
              <a:t>article_tags</a:t>
            </a:r>
            <a:r>
              <a:rPr lang="en-US" dirty="0"/>
              <a:t>(</a:t>
            </a:r>
            <a:r>
              <a:rPr lang="en-US" dirty="0" err="1"/>
              <a:t>article_id,tag_id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VALUES(</a:t>
            </a:r>
            <a:r>
              <a:rPr lang="en-US" dirty="0" err="1"/>
              <a:t>article_id,tag_id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	-- return tag count for the article</a:t>
            </a:r>
          </a:p>
          <a:p>
            <a:pPr marL="0" indent="0">
              <a:buNone/>
            </a:pPr>
            <a:r>
              <a:rPr lang="en-US" dirty="0"/>
              <a:t>	SELECT COUNT(*) FROM </a:t>
            </a:r>
            <a:r>
              <a:rPr lang="en-US" dirty="0" err="1"/>
              <a:t>article_tags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761118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D1708D-2E9C-4F5A-ABD0-69738511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km-KH" dirty="0"/>
              <a:t>ការប្រើប្រាស់ </a:t>
            </a:r>
            <a:r>
              <a:rPr lang="en-US" dirty="0"/>
              <a:t>Handler </a:t>
            </a:r>
            <a:r>
              <a:rPr lang="km-KH" dirty="0"/>
              <a:t>ច្រើនក្នុង </a:t>
            </a:r>
            <a:r>
              <a:rPr lang="en-US" dirty="0"/>
              <a:t>Stored Procedure </a:t>
            </a:r>
            <a:r>
              <a:rPr lang="km-KH" dirty="0"/>
              <a:t>តែមួយ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144E36-E578-40AC-B914-A7A3D1082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m-KH" dirty="0"/>
              <a:t>បើអ្នកប្រើដូចនេះវានឹង​បង្ហាញតែ </a:t>
            </a:r>
            <a:r>
              <a:rPr lang="en-US" dirty="0"/>
              <a:t>Handler </a:t>
            </a:r>
            <a:r>
              <a:rPr lang="km-KH" dirty="0"/>
              <a:t>ណាដែលមានបញ្ហាប៉ុណ្ណោះ។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DELIMITER $$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CREATE PROCEDURE insert_article_tags_3(IN </a:t>
            </a:r>
            <a:r>
              <a:rPr lang="en-US" dirty="0" err="1"/>
              <a:t>article_id</a:t>
            </a:r>
            <a:r>
              <a:rPr lang="en-US" dirty="0"/>
              <a:t> INT, IN </a:t>
            </a:r>
            <a:r>
              <a:rPr lang="en-US" dirty="0" err="1"/>
              <a:t>tag_id</a:t>
            </a:r>
            <a:r>
              <a:rPr lang="en-US" dirty="0"/>
              <a:t> INT)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BEGIN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DECLARE EXIT HANDLER FOR 1062 SELECT 'Duplicate keys error encountered’;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DECLARE EXIT HANDLER FOR SQLEXCEPTION SELECT '</a:t>
            </a:r>
            <a:r>
              <a:rPr lang="en-US" dirty="0" err="1"/>
              <a:t>SQLException</a:t>
            </a:r>
            <a:r>
              <a:rPr lang="en-US" dirty="0"/>
              <a:t> encountered’;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DECLARE EXIT HANDLER FOR SQLSTATE '23000' SELECT 'SQLSTATE 23000';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-- insert a new record into </a:t>
            </a:r>
            <a:r>
              <a:rPr lang="en-US" dirty="0" err="1"/>
              <a:t>article_tags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INSERT INTO </a:t>
            </a:r>
            <a:r>
              <a:rPr lang="en-US" dirty="0" err="1"/>
              <a:t>article_tags</a:t>
            </a:r>
            <a:r>
              <a:rPr lang="en-US" dirty="0"/>
              <a:t>(</a:t>
            </a:r>
            <a:r>
              <a:rPr lang="en-US" dirty="0" err="1"/>
              <a:t>article_id,tag_id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VALUES(</a:t>
            </a:r>
            <a:r>
              <a:rPr lang="en-US" dirty="0" err="1"/>
              <a:t>article_id,tag_id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-- return tag count for the article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SELECT COUNT(*) FROM </a:t>
            </a:r>
            <a:r>
              <a:rPr lang="en-US" dirty="0" err="1"/>
              <a:t>article_tags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8340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គុណវិបត្តិនៃ </a:t>
            </a:r>
            <a:r>
              <a:rPr lang="en-US" dirty="0">
                <a:latin typeface="Cambria" panose="02040503050406030204" pitchFamily="18" charset="0"/>
                <a:ea typeface="Times New Roman" panose="02020603050405020304" pitchFamily="18" charset="0"/>
              </a:rPr>
              <a:t>S</a:t>
            </a:r>
            <a:r>
              <a:rPr lang="en-US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tored procedures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095286"/>
            <a:ext cx="105156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Cambria" panose="02040503050406030204" pitchFamily="18" charset="0"/>
              <a:buChar char="-"/>
            </a:pPr>
            <a:r>
              <a:rPr lang="en-US" sz="28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Stored Procedures </a:t>
            </a:r>
            <a:r>
              <a:rPr lang="km-KH" sz="28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ច្រើន ប្រើប្រាស់ </a:t>
            </a:r>
            <a:r>
              <a:rPr lang="en-US" sz="28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Memory </a:t>
            </a:r>
            <a:r>
              <a:rPr lang="km-KH" sz="28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ក៏ច្រើនដែរ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Khmer OS Siemreap" panose="02000500000000020004" pitchFamily="2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Cambria" panose="02040503050406030204" pitchFamily="18" charset="0"/>
              <a:buChar char="-"/>
            </a:pPr>
            <a:r>
              <a:rPr lang="km-KH" sz="28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វាមានការលំបាកក្នុងការបង្កើត </a:t>
            </a:r>
            <a:r>
              <a:rPr lang="en-US" sz="28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Stored Procedures </a:t>
            </a:r>
            <a:r>
              <a:rPr lang="km-KH" sz="28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ទៅលើ​ដំណើការ​ </a:t>
            </a:r>
            <a:r>
              <a:rPr lang="en-US" sz="28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Business </a:t>
            </a:r>
            <a:r>
              <a:rPr lang="km-KH" sz="28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ដែលស្មុគ​ស្មាញ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Khmer OS Siemreap" panose="02000500000000020004" pitchFamily="2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Cambria" panose="02040503050406030204" pitchFamily="18" charset="0"/>
              <a:buChar char="-"/>
            </a:pPr>
            <a:r>
              <a:rPr lang="km-KH" sz="28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វាពិបាកក្នុងការ​ត្រួតពិនិត្យ​កំហុស ពេលបង្កើត </a:t>
            </a:r>
            <a:r>
              <a:rPr lang="en-US" sz="28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Stored Procedures 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Khmer OS Siemreap" panose="02000500000000020004" pitchFamily="2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28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 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25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របៀបបង្កើត</a:t>
            </a:r>
            <a:r>
              <a:rPr lang="en-US" dirty="0"/>
              <a:t> </a:t>
            </a:r>
            <a:r>
              <a:rPr lang="km-KH" dirty="0"/>
              <a:t>និងប្រើប្រាស់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199" y="1690688"/>
            <a:ext cx="1021648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DELIMITER $$</a:t>
            </a:r>
          </a:p>
          <a:p>
            <a:pPr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PROCEDURE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GetAllProducts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</a:p>
          <a:p>
            <a:pPr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  BEGIN</a:t>
            </a:r>
          </a:p>
          <a:p>
            <a:pPr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  	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SELECT *  FROM products ;</a:t>
            </a:r>
          </a:p>
          <a:p>
            <a:pPr>
              <a:spcAft>
                <a:spcPts val="0"/>
              </a:spcAft>
            </a:pP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  END $$</a:t>
            </a:r>
          </a:p>
          <a:p>
            <a:pPr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DELIMITER ;</a:t>
            </a:r>
            <a:endParaRPr lang="km-KH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km-KH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</a:rPr>
              <a:t>CALL</a:t>
            </a:r>
            <a:r>
              <a:rPr lang="en-US" sz="2800" dirty="0"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</a:rPr>
              <a:t>GetAllProducts</a:t>
            </a:r>
            <a:r>
              <a:rPr lang="en-US" sz="2800" dirty="0">
                <a:latin typeface="Times New Roman" panose="02020603050405020304" pitchFamily="18" charset="0"/>
              </a:rPr>
              <a:t>();</a:t>
            </a:r>
          </a:p>
          <a:p>
            <a:pPr>
              <a:spcAft>
                <a:spcPts val="0"/>
              </a:spcAft>
            </a:pP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726" t="43210" r="82948" b="25188"/>
          <a:stretch/>
        </p:blipFill>
        <p:spPr bwMode="auto">
          <a:xfrm>
            <a:off x="8096251" y="497991"/>
            <a:ext cx="3257549" cy="35471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4"/>
          <a:srcRect l="1411"/>
          <a:stretch/>
        </p:blipFill>
        <p:spPr bwMode="auto">
          <a:xfrm>
            <a:off x="7052242" y="4045100"/>
            <a:ext cx="4556664" cy="25628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944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  <a:r>
              <a:rPr lang="km-KH" dirty="0"/>
              <a:t>​</a:t>
            </a:r>
            <a:r>
              <a:rPr lang="en-US" dirty="0"/>
              <a:t>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09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DECLARE</a:t>
            </a:r>
            <a:r>
              <a:rPr lang="en-US" dirty="0"/>
              <a:t> </a:t>
            </a:r>
            <a:r>
              <a:rPr lang="en-US" dirty="0" err="1"/>
              <a:t>variable_name</a:t>
            </a:r>
            <a:r>
              <a:rPr lang="en-US" dirty="0"/>
              <a:t> datatype(size);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</a:t>
            </a:r>
            <a:r>
              <a:rPr lang="en-US" dirty="0" err="1"/>
              <a:t>variable_name</a:t>
            </a:r>
            <a:r>
              <a:rPr lang="en-US" dirty="0"/>
              <a:t>=value;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COUNT(*) </a:t>
            </a:r>
            <a:r>
              <a:rPr lang="en-US" dirty="0">
                <a:solidFill>
                  <a:srgbClr val="FF0000"/>
                </a:solidFill>
              </a:rPr>
              <a:t>INTO</a:t>
            </a:r>
            <a:r>
              <a:rPr lang="en-US" dirty="0"/>
              <a:t> </a:t>
            </a:r>
            <a:r>
              <a:rPr lang="en-US" dirty="0" err="1"/>
              <a:t>variable_name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table_name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1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 Parameters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0661" y="1690688"/>
            <a:ext cx="103731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Parameter </a:t>
            </a:r>
            <a:r>
              <a:rPr lang="km-KH" sz="28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ធ្វើ​ឱ្យ​ </a:t>
            </a:r>
            <a:r>
              <a:rPr lang="en-US" sz="28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Stored Procedure </a:t>
            </a:r>
            <a:r>
              <a:rPr lang="km-KH" sz="28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អាច </a:t>
            </a:r>
            <a:r>
              <a:rPr lang="en-US" sz="28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Flexible</a:t>
            </a:r>
            <a:r>
              <a:rPr lang="km-KH" sz="28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។ នៅក្នុង</a:t>
            </a:r>
            <a:r>
              <a:rPr lang="en-US" sz="28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 MySQL </a:t>
            </a:r>
            <a:r>
              <a:rPr lang="km-KH" sz="28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អ្នកអាច​ប្រើ </a:t>
            </a:r>
            <a:r>
              <a:rPr lang="en-US" sz="28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Parameter </a:t>
            </a:r>
            <a:r>
              <a:rPr lang="km-KH" sz="28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បានបី​</a:t>
            </a:r>
            <a:r>
              <a:rPr lang="en-US" sz="28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 Mode (</a:t>
            </a:r>
            <a:r>
              <a:rPr lang="km-KH" sz="28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វិធី</a:t>
            </a:r>
            <a:r>
              <a:rPr lang="en-US" sz="28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)</a:t>
            </a:r>
            <a:r>
              <a:rPr lang="km-KH" sz="2800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គឺ </a:t>
            </a:r>
            <a:r>
              <a:rPr lang="en-US" sz="2800" dirty="0">
                <a:latin typeface="Cambria" panose="02040503050406030204" pitchFamily="18" charset="0"/>
                <a:cs typeface="Khmer OS Siemreap" panose="02000500000000020004" pitchFamily="2" charset="0"/>
              </a:rPr>
              <a:t>IN (Default), OUT </a:t>
            </a:r>
            <a:r>
              <a:rPr lang="km-KH" sz="2800" dirty="0">
                <a:latin typeface="Cambria" panose="02040503050406030204" pitchFamily="18" charset="0"/>
                <a:cs typeface="Khmer OS Siemreap" panose="02000500000000020004" pitchFamily="2" charset="0"/>
              </a:rPr>
              <a:t>និង </a:t>
            </a:r>
            <a:r>
              <a:rPr lang="en-US" sz="2800" dirty="0">
                <a:latin typeface="Cambria" panose="02040503050406030204" pitchFamily="18" charset="0"/>
                <a:cs typeface="Khmer OS Siemreap" panose="02000500000000020004" pitchFamily="2" charset="0"/>
              </a:rPr>
              <a:t>INOUT</a:t>
            </a:r>
            <a:endParaRPr lang="km-KH" sz="2800" dirty="0">
              <a:latin typeface="Cambria" panose="02040503050406030204" pitchFamily="18" charset="0"/>
              <a:cs typeface="Khmer OS Siemreap" panose="02000500000000020004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cs typeface="Khmer OS Siemreap" panose="02000500000000020004" pitchFamily="2" charset="0"/>
              </a:rPr>
              <a:t>Syntax:</a:t>
            </a:r>
            <a:endParaRPr lang="km-KH" sz="2800" dirty="0">
              <a:latin typeface="Cambria" panose="02040503050406030204" pitchFamily="18" charset="0"/>
              <a:cs typeface="Khmer OS Siemreap" panose="02000500000000020004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</a:rPr>
              <a:t>MODE</a:t>
            </a:r>
            <a:r>
              <a:rPr lang="km-KH" sz="2800" dirty="0"/>
              <a:t>   </a:t>
            </a:r>
            <a:r>
              <a:rPr lang="en-US" sz="2800" dirty="0"/>
              <a:t> </a:t>
            </a:r>
            <a:r>
              <a:rPr lang="en-US" sz="2800" dirty="0" err="1"/>
              <a:t>param_name</a:t>
            </a:r>
            <a:r>
              <a:rPr lang="en-US" sz="2800" dirty="0"/>
              <a:t> </a:t>
            </a:r>
            <a:r>
              <a:rPr lang="km-KH" sz="2800" dirty="0"/>
              <a:t>​​   </a:t>
            </a:r>
            <a:r>
              <a:rPr lang="en-US" sz="2800" dirty="0" err="1"/>
              <a:t>param_type</a:t>
            </a:r>
            <a:r>
              <a:rPr lang="en-US" sz="2800" dirty="0"/>
              <a:t>(</a:t>
            </a:r>
            <a:r>
              <a:rPr lang="en-US" sz="2800" dirty="0" err="1"/>
              <a:t>param_size</a:t>
            </a:r>
            <a:r>
              <a:rPr lang="en-US" sz="2800" dirty="0"/>
              <a:t>)</a:t>
            </a:r>
            <a:endParaRPr lang="km-KH" sz="2800" dirty="0"/>
          </a:p>
        </p:txBody>
      </p:sp>
    </p:spTree>
    <p:extLst>
      <p:ext uri="{BB962C8B-B14F-4D97-AF65-F5344CB8AC3E}">
        <p14:creationId xmlns:p14="http://schemas.microsoft.com/office/powerpoint/2010/main" val="291006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3F67-6EA3-4019-A9C0-255276A6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12592-4293-4B11-B440-3BA2538BA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</a:t>
            </a:r>
            <a:r>
              <a:rPr lang="km-KH" dirty="0"/>
              <a:t>(</a:t>
            </a:r>
            <a:r>
              <a:rPr lang="en-US" dirty="0"/>
              <a:t>Default mode</a:t>
            </a:r>
            <a:r>
              <a:rPr lang="km-KH" dirty="0"/>
              <a:t>)</a:t>
            </a:r>
            <a:r>
              <a:rPr lang="en-US" dirty="0"/>
              <a:t>:</a:t>
            </a:r>
            <a:r>
              <a:rPr lang="km-KH" dirty="0"/>
              <a:t> ប្រើសម្រាប់បោះតម្លៃ</a:t>
            </a:r>
            <a:r>
              <a:rPr lang="km-KH" dirty="0">
                <a:solidFill>
                  <a:srgbClr val="FF0000"/>
                </a:solidFill>
              </a:rPr>
              <a:t>ចូល</a:t>
            </a:r>
            <a:r>
              <a:rPr lang="km-KH" dirty="0"/>
              <a:t>ក្នុង </a:t>
            </a:r>
            <a:r>
              <a:rPr lang="en-US" dirty="0"/>
              <a:t>Store Procedure</a:t>
            </a:r>
            <a:r>
              <a:rPr lang="km-KH" dirty="0"/>
              <a:t>។</a:t>
            </a:r>
          </a:p>
          <a:p>
            <a:r>
              <a:rPr lang="km-KH" b="1" dirty="0"/>
              <a:t>ឧទាហរណ៍៖ </a:t>
            </a:r>
            <a:r>
              <a:rPr lang="km-KH" dirty="0"/>
              <a:t>បង្កើត </a:t>
            </a:r>
            <a:r>
              <a:rPr lang="en-US" dirty="0"/>
              <a:t>Store Procedure </a:t>
            </a:r>
            <a:r>
              <a:rPr lang="km-KH" dirty="0"/>
              <a:t>សម្រាប់បង្ហាញ </a:t>
            </a:r>
            <a:r>
              <a:rPr lang="en-US" dirty="0"/>
              <a:t>Offices </a:t>
            </a:r>
            <a:r>
              <a:rPr lang="km-KH" dirty="0"/>
              <a:t>តាមប្រទេស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DELIMITER //</a:t>
            </a:r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GetOfficeByCountry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dirty="0" err="1">
                <a:solidFill>
                  <a:srgbClr val="FF0000"/>
                </a:solidFill>
              </a:rPr>
              <a:t>countryName</a:t>
            </a:r>
            <a:r>
              <a:rPr lang="en-US" dirty="0">
                <a:solidFill>
                  <a:srgbClr val="FF0000"/>
                </a:solidFill>
              </a:rPr>
              <a:t> VARCHAR(255)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km-KH" dirty="0"/>
              <a:t>	</a:t>
            </a:r>
            <a:r>
              <a:rPr lang="en-US" dirty="0"/>
              <a:t>SELECT * FROM offices</a:t>
            </a:r>
          </a:p>
          <a:p>
            <a:pPr marL="0" indent="0">
              <a:buNone/>
            </a:pPr>
            <a:r>
              <a:rPr lang="km-KH" dirty="0"/>
              <a:t>	</a:t>
            </a:r>
            <a:r>
              <a:rPr lang="en-US" dirty="0"/>
              <a:t>WHERE country Like </a:t>
            </a:r>
            <a:r>
              <a:rPr lang="en-US" dirty="0" err="1">
                <a:solidFill>
                  <a:srgbClr val="FF0000"/>
                </a:solidFill>
              </a:rPr>
              <a:t>countryName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/>
              <a:t>END //</a:t>
            </a:r>
          </a:p>
          <a:p>
            <a:pPr marL="0" indent="0">
              <a:buNone/>
            </a:pPr>
            <a:r>
              <a:rPr lang="en-US" dirty="0"/>
              <a:t>DELIMITER 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err="1"/>
              <a:t>GetOfficeByCountry</a:t>
            </a:r>
            <a:r>
              <a:rPr lang="en-US" dirty="0"/>
              <a:t>('USA')</a:t>
            </a:r>
          </a:p>
        </p:txBody>
      </p:sp>
    </p:spTree>
    <p:extLst>
      <p:ext uri="{BB962C8B-B14F-4D97-AF65-F5344CB8AC3E}">
        <p14:creationId xmlns:p14="http://schemas.microsoft.com/office/powerpoint/2010/main" val="2222393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1BA1-1030-4007-9745-7D48254A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87AA1-70C3-41E8-B3FA-179F1E61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OUT: </a:t>
            </a:r>
            <a:r>
              <a:rPr lang="km-KH" dirty="0"/>
              <a:t>ប្រើសម្រាប់បោះតម្លៃ</a:t>
            </a:r>
            <a:r>
              <a:rPr lang="km-KH" dirty="0">
                <a:solidFill>
                  <a:srgbClr val="FF0000"/>
                </a:solidFill>
              </a:rPr>
              <a:t>ចេញ</a:t>
            </a:r>
            <a:r>
              <a:rPr lang="km-KH" dirty="0"/>
              <a:t>ពី </a:t>
            </a:r>
            <a:r>
              <a:rPr lang="en-US" dirty="0"/>
              <a:t>Store Procedure</a:t>
            </a:r>
            <a:r>
              <a:rPr lang="km-KH" dirty="0"/>
              <a:t>។</a:t>
            </a:r>
          </a:p>
          <a:p>
            <a:r>
              <a:rPr lang="km-KH" b="1" dirty="0"/>
              <a:t>ឧទាហរណ៍៖ </a:t>
            </a:r>
            <a:r>
              <a:rPr lang="km-KH" dirty="0"/>
              <a:t>បង្កើត </a:t>
            </a:r>
            <a:r>
              <a:rPr lang="en-US" dirty="0"/>
              <a:t>Procedure </a:t>
            </a:r>
            <a:r>
              <a:rPr lang="km-KH" dirty="0"/>
              <a:t>សម្រាប់រកចំនួនតាមរយៈ </a:t>
            </a:r>
            <a:r>
              <a:rPr lang="en-US" dirty="0" err="1"/>
              <a:t>OrderStatus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DELIMITER $$</a:t>
            </a:r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CountOrderByStatus</a:t>
            </a:r>
            <a:r>
              <a:rPr lang="en-US" dirty="0"/>
              <a:t>(IN </a:t>
            </a:r>
            <a:r>
              <a:rPr lang="en-US" dirty="0" err="1"/>
              <a:t>orderStatus</a:t>
            </a:r>
            <a:r>
              <a:rPr lang="en-US" dirty="0"/>
              <a:t> VARCHAR(25),</a:t>
            </a:r>
            <a:r>
              <a:rPr lang="km-KH" dirty="0"/>
              <a:t> </a:t>
            </a:r>
            <a:r>
              <a:rPr lang="en-US" dirty="0">
                <a:solidFill>
                  <a:srgbClr val="FF0000"/>
                </a:solidFill>
              </a:rPr>
              <a:t>OUT total INT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km-KH" dirty="0"/>
              <a:t>	</a:t>
            </a:r>
            <a:r>
              <a:rPr lang="en-US" dirty="0"/>
              <a:t>SELECT count(</a:t>
            </a:r>
            <a:r>
              <a:rPr lang="en-US" dirty="0" err="1"/>
              <a:t>orderNumber</a:t>
            </a:r>
            <a:r>
              <a:rPr lang="en-US" dirty="0"/>
              <a:t>)</a:t>
            </a:r>
            <a:r>
              <a:rPr lang="km-KH" dirty="0"/>
              <a:t> </a:t>
            </a:r>
            <a:r>
              <a:rPr lang="en-US" dirty="0"/>
              <a:t>INTO total</a:t>
            </a:r>
            <a:r>
              <a:rPr lang="km-KH" dirty="0"/>
              <a:t> </a:t>
            </a:r>
            <a:r>
              <a:rPr lang="en-US" dirty="0"/>
              <a:t>FROM orders</a:t>
            </a:r>
          </a:p>
          <a:p>
            <a:pPr marL="0" indent="0">
              <a:buNone/>
            </a:pPr>
            <a:r>
              <a:rPr lang="km-KH" dirty="0"/>
              <a:t>	</a:t>
            </a:r>
            <a:r>
              <a:rPr lang="en-US" dirty="0"/>
              <a:t>WHERE status = </a:t>
            </a:r>
            <a:r>
              <a:rPr lang="en-US" dirty="0" err="1"/>
              <a:t>orderStatus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END$$</a:t>
            </a:r>
          </a:p>
          <a:p>
            <a:pPr marL="0" indent="0">
              <a:buNone/>
            </a:pPr>
            <a:r>
              <a:rPr lang="en-US" dirty="0"/>
              <a:t>DELIMITER 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err="1"/>
              <a:t>CountOrderByStatus</a:t>
            </a:r>
            <a:r>
              <a:rPr lang="en-US" dirty="0"/>
              <a:t>('</a:t>
            </a:r>
            <a:r>
              <a:rPr lang="en-US" dirty="0" err="1"/>
              <a:t>Shipped',@total</a:t>
            </a:r>
            <a:r>
              <a:rPr lang="en-US" dirty="0"/>
              <a:t>);</a:t>
            </a:r>
            <a:endParaRPr lang="km-KH" dirty="0"/>
          </a:p>
          <a:p>
            <a:pPr marL="0" indent="0">
              <a:buNone/>
            </a:pPr>
            <a:r>
              <a:rPr lang="en-US" dirty="0"/>
              <a:t>SELECT @total;</a:t>
            </a:r>
          </a:p>
        </p:txBody>
      </p:sp>
    </p:spTree>
    <p:extLst>
      <p:ext uri="{BB962C8B-B14F-4D97-AF65-F5344CB8AC3E}">
        <p14:creationId xmlns:p14="http://schemas.microsoft.com/office/powerpoint/2010/main" val="2955704546"/>
      </p:ext>
    </p:extLst>
  </p:cSld>
  <p:clrMapOvr>
    <a:masterClrMapping/>
  </p:clrMapOvr>
</p:sld>
</file>

<file path=ppt/theme/theme1.xml><?xml version="1.0" encoding="utf-8"?>
<a:theme xmlns:a="http://schemas.openxmlformats.org/drawingml/2006/main" name="SETE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EC" id="{752ED1C8-4F0F-40AC-8F46-7EFE779CD390}" vid="{A5D54F7F-C7A0-4619-9249-20CCD2DBA6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SETEC</Template>
  <TotalTime>2266</TotalTime>
  <Words>8264</Words>
  <Application>Microsoft Office PowerPoint</Application>
  <PresentationFormat>Widescreen</PresentationFormat>
  <Paragraphs>922</Paragraphs>
  <Slides>34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Algerian</vt:lpstr>
      <vt:lpstr>Arial</vt:lpstr>
      <vt:lpstr>Calibri</vt:lpstr>
      <vt:lpstr>Calibri Light</vt:lpstr>
      <vt:lpstr>Cambria</vt:lpstr>
      <vt:lpstr>Khmer OS Siemreap</vt:lpstr>
      <vt:lpstr>Monotype Corsiva</vt:lpstr>
      <vt:lpstr>Times New Roman</vt:lpstr>
      <vt:lpstr>SETEC</vt:lpstr>
      <vt:lpstr>MySQL Stored Procedure and function</vt:lpstr>
      <vt:lpstr>Definition of stored procedures</vt:lpstr>
      <vt:lpstr>គុណសម្បត្តិនៃ Stored procedures</vt:lpstr>
      <vt:lpstr>គុណវិបត្តិនៃ Stored procedures</vt:lpstr>
      <vt:lpstr>របៀបបង្កើត និងប្រើប្រាស់</vt:lpstr>
      <vt:lpstr>Stored Procedures​ Variables</vt:lpstr>
      <vt:lpstr>Stored Procedures Parameters</vt:lpstr>
      <vt:lpstr>In Parameter</vt:lpstr>
      <vt:lpstr>Out Parameter</vt:lpstr>
      <vt:lpstr>InOut Parameter</vt:lpstr>
      <vt:lpstr>Stored Procedures ដែលផ្តល់តម្លៃច្រើនមកវិញ</vt:lpstr>
      <vt:lpstr>PowerPoint Presentation</vt:lpstr>
      <vt:lpstr>ការប្រើប្រាស់ឃ្លាបញ្ជា IF របស់ MySQL</vt:lpstr>
      <vt:lpstr>Ex:</vt:lpstr>
      <vt:lpstr>PowerPoint Presentation</vt:lpstr>
      <vt:lpstr>ការប្រើប្រាស់ឃ្លាបញ្ជា CASE របស់ MySQL</vt:lpstr>
      <vt:lpstr>PowerPoint Presentation</vt:lpstr>
      <vt:lpstr>Class Work</vt:lpstr>
      <vt:lpstr>ការប្រើប្រាស់ Loop នៅក្នុង Stored Procedures</vt:lpstr>
      <vt:lpstr>ឧទាហរណ៍ While Loop</vt:lpstr>
      <vt:lpstr>ឧទាហរណ៍ Repeat Loop</vt:lpstr>
      <vt:lpstr>LOOP, LEAVE and ITERATE Statement</vt:lpstr>
      <vt:lpstr>ការបង្ហាញព័ត៌មាន Stored Procedures ទាំងអស់នៅក្នុង MySQL Database</vt:lpstr>
      <vt:lpstr>ការប្រើប្រាស់ Stored Function</vt:lpstr>
      <vt:lpstr>Ex:</vt:lpstr>
      <vt:lpstr>ការគ្រប់គ្រង MySQL Error នៅក្នុង Stored Procedures</vt:lpstr>
      <vt:lpstr>SQLEXCEPTION </vt:lpstr>
      <vt:lpstr>PowerPoint Presentation</vt:lpstr>
      <vt:lpstr>NOT FOUND</vt:lpstr>
      <vt:lpstr>SQLSTATE</vt:lpstr>
      <vt:lpstr>PowerPoint Presentation</vt:lpstr>
      <vt:lpstr>PowerPoint Presentation</vt:lpstr>
      <vt:lpstr>PowerPoint Presentation</vt:lpstr>
      <vt:lpstr>ការប្រើប្រាស់ Handler ច្រើនក្នុង Stored Procedure តែមួយ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SQL Statement</dc:title>
  <dc:creator>math sein</dc:creator>
  <cp:lastModifiedBy>Vorleak</cp:lastModifiedBy>
  <cp:revision>153</cp:revision>
  <dcterms:created xsi:type="dcterms:W3CDTF">2016-12-09T09:50:00Z</dcterms:created>
  <dcterms:modified xsi:type="dcterms:W3CDTF">2022-05-02T00:14:34Z</dcterms:modified>
</cp:coreProperties>
</file>