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3" r:id="rId7"/>
    <p:sldId id="266" r:id="rId8"/>
    <p:sldId id="267" r:id="rId9"/>
    <p:sldId id="268" r:id="rId10"/>
    <p:sldId id="264" r:id="rId11"/>
    <p:sldId id="265" r:id="rId12"/>
    <p:sldId id="261"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71" d="100"/>
          <a:sy n="71" d="100"/>
        </p:scale>
        <p:origin x="594" y="54"/>
      </p:cViewPr>
      <p:guideLst/>
    </p:cSldViewPr>
  </p:slideViewPr>
  <p:notesTextViewPr>
    <p:cViewPr>
      <p:scale>
        <a:sx n="1" d="1"/>
        <a:sy n="1" d="1"/>
      </p:scale>
      <p:origin x="0" y="0"/>
    </p:cViewPr>
  </p:notesTextViewPr>
  <p:notesViewPr>
    <p:cSldViewPr snapToGrid="0">
      <p:cViewPr>
        <p:scale>
          <a:sx n="150" d="100"/>
          <a:sy n="150" d="100"/>
        </p:scale>
        <p:origin x="810" y="-26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0650D-BC6E-421A-A76F-D440B36F38FD}" type="datetimeFigureOut">
              <a:rPr lang="en-US" smtClean="0"/>
              <a:t>29-Jun-18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9ABBE-E7A5-48CD-A991-197BCB42E310}" type="slidenum">
              <a:rPr lang="en-US" smtClean="0"/>
              <a:t>‹#›</a:t>
            </a:fld>
            <a:endParaRPr lang="en-US"/>
          </a:p>
        </p:txBody>
      </p:sp>
    </p:spTree>
    <p:extLst>
      <p:ext uri="{BB962C8B-B14F-4D97-AF65-F5344CB8AC3E}">
        <p14:creationId xmlns:p14="http://schemas.microsoft.com/office/powerpoint/2010/main" val="86122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km-KH" sz="1200" kern="1200" dirty="0">
                <a:solidFill>
                  <a:schemeClr val="tx1"/>
                </a:solidFill>
                <a:effectLst/>
                <a:latin typeface="+mn-lt"/>
                <a:ea typeface="+mn-ea"/>
                <a:cs typeface="+mn-cs"/>
              </a:rPr>
              <a:t>រាល់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ណា​ដែលមាន​ការស្មុគស្មាញ​ក្នុង​ការប្រើ អ្នក​គួរតែបង្កើត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ដើម្បីងាយ​ស្រួលយក​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នោះ​មកប្រើប្រាស់​ម្តង​ទៀត</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Database view </a:t>
            </a:r>
            <a:r>
              <a:rPr lang="km-KH" sz="1200" kern="1200" dirty="0">
                <a:solidFill>
                  <a:schemeClr val="tx1"/>
                </a:solidFill>
                <a:effectLst/>
                <a:latin typeface="+mn-lt"/>
                <a:ea typeface="+mn-ea"/>
                <a:cs typeface="+mn-cs"/>
              </a:rPr>
              <a:t>វា​អាច​កម្រិតនៃទិន្នន័យ​ដែល </a:t>
            </a:r>
            <a:r>
              <a:rPr lang="en-US" sz="1200" kern="1200" dirty="0">
                <a:solidFill>
                  <a:schemeClr val="tx1"/>
                </a:solidFill>
                <a:effectLst/>
                <a:latin typeface="+mn-lt"/>
                <a:ea typeface="+mn-ea"/>
                <a:cs typeface="+mn-cs"/>
              </a:rPr>
              <a:t>User </a:t>
            </a:r>
            <a:r>
              <a:rPr lang="km-KH" sz="1200" kern="1200" dirty="0">
                <a:solidFill>
                  <a:schemeClr val="tx1"/>
                </a:solidFill>
                <a:effectLst/>
                <a:latin typeface="+mn-lt"/>
                <a:ea typeface="+mn-ea"/>
                <a:cs typeface="+mn-cs"/>
              </a:rPr>
              <a:t>អាច​ប្រើប្រាស់​បាន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Database View </a:t>
            </a:r>
            <a:r>
              <a:rPr lang="km-KH" sz="1200" kern="1200" dirty="0">
                <a:solidFill>
                  <a:schemeClr val="tx1"/>
                </a:solidFill>
                <a:effectLst/>
                <a:latin typeface="+mn-lt"/>
                <a:ea typeface="+mn-ea"/>
                <a:cs typeface="+mn-cs"/>
              </a:rPr>
              <a:t>វាមាន </a:t>
            </a:r>
            <a:r>
              <a:rPr lang="en-US" sz="1200" kern="1200" dirty="0">
                <a:solidFill>
                  <a:schemeClr val="tx1"/>
                </a:solidFill>
                <a:effectLst/>
                <a:latin typeface="+mn-lt"/>
                <a:ea typeface="+mn-ea"/>
                <a:cs typeface="+mn-cs"/>
              </a:rPr>
              <a:t>Extra security layer </a:t>
            </a:r>
            <a:r>
              <a:rPr lang="km-KH" sz="1200" kern="1200" dirty="0">
                <a:solidFill>
                  <a:schemeClr val="tx1"/>
                </a:solidFill>
                <a:effectLst/>
                <a:latin typeface="+mn-lt"/>
                <a:ea typeface="+mn-ea"/>
                <a:cs typeface="+mn-cs"/>
              </a:rPr>
              <a:t>ដូចជាយើង​អនុញ្ញាតិឱ្យ​អ្នក​ប្រើប្រាស់​ត្រឹមតែ </a:t>
            </a:r>
            <a:r>
              <a:rPr lang="en-US" sz="1200" kern="1200" dirty="0">
                <a:solidFill>
                  <a:schemeClr val="tx1"/>
                </a:solidFill>
                <a:effectLst/>
                <a:latin typeface="+mn-lt"/>
                <a:ea typeface="+mn-ea"/>
                <a:cs typeface="+mn-cs"/>
              </a:rPr>
              <a:t>Read Only </a:t>
            </a:r>
            <a:r>
              <a:rPr lang="km-KH" sz="1200" kern="1200" dirty="0">
                <a:solidFill>
                  <a:schemeClr val="tx1"/>
                </a:solidFill>
                <a:effectLst/>
                <a:latin typeface="+mn-lt"/>
                <a:ea typeface="+mn-ea"/>
                <a:cs typeface="+mn-cs"/>
              </a:rPr>
              <a:t>ទិន្នន័យ​នៅលើ​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ក៏បាន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Column </a:t>
            </a:r>
            <a:r>
              <a:rPr lang="km-KH" sz="1200" kern="1200" dirty="0">
                <a:solidFill>
                  <a:schemeClr val="tx1"/>
                </a:solidFill>
                <a:effectLst/>
                <a:latin typeface="+mn-lt"/>
                <a:ea typeface="+mn-ea"/>
                <a:cs typeface="+mn-cs"/>
              </a:rPr>
              <a:t>របស់ </a:t>
            </a:r>
            <a:r>
              <a:rPr lang="en-US" sz="1200" kern="1200" dirty="0">
                <a:solidFill>
                  <a:schemeClr val="tx1"/>
                </a:solidFill>
                <a:effectLst/>
                <a:latin typeface="+mn-lt"/>
                <a:ea typeface="+mn-ea"/>
                <a:cs typeface="+mn-cs"/>
              </a:rPr>
              <a:t>Database View </a:t>
            </a:r>
            <a:r>
              <a:rPr lang="km-KH" sz="1200" kern="1200" dirty="0">
                <a:solidFill>
                  <a:schemeClr val="tx1"/>
                </a:solidFill>
                <a:effectLst/>
                <a:latin typeface="+mn-lt"/>
                <a:ea typeface="+mn-ea"/>
                <a:cs typeface="+mn-cs"/>
              </a:rPr>
              <a:t>អ្នក​អាច​យកទិន្នន័យ​ពីការ​គណនា​ក៏បាន</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Database View </a:t>
            </a:r>
            <a:r>
              <a:rPr lang="km-KH" sz="1200" kern="1200" dirty="0">
                <a:solidFill>
                  <a:schemeClr val="tx1"/>
                </a:solidFill>
                <a:effectLst/>
                <a:latin typeface="+mn-lt"/>
                <a:ea typeface="+mn-ea"/>
                <a:cs typeface="+mn-cs"/>
              </a:rPr>
              <a:t>អ្នក​អាចប្រើជាលក្ខណៈ </a:t>
            </a:r>
            <a:r>
              <a:rPr lang="en-US" sz="1200" kern="1200" dirty="0">
                <a:solidFill>
                  <a:schemeClr val="tx1"/>
                </a:solidFill>
                <a:effectLst/>
                <a:latin typeface="+mn-lt"/>
                <a:ea typeface="+mn-ea"/>
                <a:cs typeface="+mn-cs"/>
              </a:rPr>
              <a:t>Backward </a:t>
            </a:r>
            <a:r>
              <a:rPr lang="km-KH" sz="1200" kern="1200" dirty="0">
                <a:solidFill>
                  <a:schemeClr val="tx1"/>
                </a:solidFill>
                <a:effectLst/>
                <a:latin typeface="+mn-lt"/>
                <a:ea typeface="+mn-ea"/>
                <a:cs typeface="+mn-cs"/>
              </a:rPr>
              <a:t>បាន។ មានន័យថា ប្រសិនបើ​អ្នមាន​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កណ្តាលមួយ ដែលប្រើដោយ </a:t>
            </a:r>
            <a:r>
              <a:rPr lang="en-US" sz="1200" kern="1200" dirty="0">
                <a:solidFill>
                  <a:schemeClr val="tx1"/>
                </a:solidFill>
                <a:effectLst/>
                <a:latin typeface="+mn-lt"/>
                <a:ea typeface="+mn-ea"/>
                <a:cs typeface="+mn-cs"/>
              </a:rPr>
              <a:t>Application </a:t>
            </a:r>
            <a:r>
              <a:rPr lang="km-KH" sz="1200" kern="1200" dirty="0">
                <a:solidFill>
                  <a:schemeClr val="tx1"/>
                </a:solidFill>
                <a:effectLst/>
                <a:latin typeface="+mn-lt"/>
                <a:ea typeface="+mn-ea"/>
                <a:cs typeface="+mn-cs"/>
              </a:rPr>
              <a:t>ជាច្រើន នៅពេលអ្នក​ត្រូវ​ការ​ </a:t>
            </a:r>
            <a:r>
              <a:rPr lang="en-US" sz="1200" kern="1200" dirty="0">
                <a:solidFill>
                  <a:schemeClr val="tx1"/>
                </a:solidFill>
                <a:effectLst/>
                <a:latin typeface="+mn-lt"/>
                <a:ea typeface="+mn-ea"/>
                <a:cs typeface="+mn-cs"/>
              </a:rPr>
              <a:t>Design </a:t>
            </a:r>
            <a:r>
              <a:rPr lang="km-KH" sz="1200" kern="1200" dirty="0">
                <a:solidFill>
                  <a:schemeClr val="tx1"/>
                </a:solidFill>
                <a:effectLst/>
                <a:latin typeface="+mn-lt"/>
                <a:ea typeface="+mn-ea"/>
                <a:cs typeface="+mn-cs"/>
              </a:rPr>
              <a:t>ទម្រង់​នៃ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ថ្មី ដោយ​លុបចោល និង​បង្កើតឡើងនូវ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ចំនួនថ្មីទៅតាមលក្ខខ័ណ្ឌ​នៃមុខជំនួញ​របស់អ្នក។ ដូចនេះករណីប្រសិនជាអ្នកប្រប្រាស់​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ដូចនឹង </a:t>
            </a:r>
            <a:r>
              <a:rPr lang="en-US" sz="1200" kern="1200" dirty="0">
                <a:solidFill>
                  <a:schemeClr val="tx1"/>
                </a:solidFill>
                <a:effectLst/>
                <a:latin typeface="+mn-lt"/>
                <a:ea typeface="+mn-ea"/>
                <a:cs typeface="+mn-cs"/>
              </a:rPr>
              <a:t>Schema </a:t>
            </a:r>
            <a:r>
              <a:rPr lang="km-KH" sz="1200" kern="1200" dirty="0">
                <a:solidFill>
                  <a:schemeClr val="tx1"/>
                </a:solidFill>
                <a:effectLst/>
                <a:latin typeface="+mn-lt"/>
                <a:ea typeface="+mn-ea"/>
                <a:cs typeface="+mn-cs"/>
              </a:rPr>
              <a:t>នៃ </a:t>
            </a:r>
            <a:r>
              <a:rPr lang="en-US" sz="1200" kern="1200" dirty="0">
                <a:solidFill>
                  <a:schemeClr val="tx1"/>
                </a:solidFill>
                <a:effectLst/>
                <a:latin typeface="+mn-lt"/>
                <a:ea typeface="+mn-ea"/>
                <a:cs typeface="+mn-cs"/>
              </a:rPr>
              <a:t>Table </a:t>
            </a:r>
            <a:r>
              <a:rPr lang="km-KH" sz="1200" kern="1200" dirty="0">
                <a:solidFill>
                  <a:schemeClr val="tx1"/>
                </a:solidFill>
                <a:effectLst/>
                <a:latin typeface="+mn-lt"/>
                <a:ea typeface="+mn-ea"/>
                <a:cs typeface="+mn-cs"/>
              </a:rPr>
              <a:t>នេះ នោះវានឹង​មិនប៉ះពាល់ជាមួយ</a:t>
            </a:r>
            <a:r>
              <a:rPr lang="en-US" sz="1200" kern="1200" dirty="0">
                <a:solidFill>
                  <a:schemeClr val="tx1"/>
                </a:solidFill>
                <a:effectLst/>
                <a:latin typeface="+mn-lt"/>
                <a:ea typeface="+mn-ea"/>
                <a:cs typeface="+mn-cs"/>
              </a:rPr>
              <a:t> Application </a:t>
            </a:r>
            <a:r>
              <a:rPr lang="km-KH" sz="1200" kern="1200" dirty="0">
                <a:solidFill>
                  <a:schemeClr val="tx1"/>
                </a:solidFill>
                <a:effectLst/>
                <a:latin typeface="+mn-lt"/>
                <a:ea typeface="+mn-ea"/>
                <a:cs typeface="+mn-cs"/>
              </a:rPr>
              <a:t>ដែលប្រើប្រាស់ពីមុនទេ។</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3</a:t>
            </a:fld>
            <a:endParaRPr lang="en-US"/>
          </a:p>
        </p:txBody>
      </p:sp>
    </p:spTree>
    <p:extLst>
      <p:ext uri="{BB962C8B-B14F-4D97-AF65-F5344CB8AC3E}">
        <p14:creationId xmlns:p14="http://schemas.microsoft.com/office/powerpoint/2010/main" val="417984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m-KH" sz="1200" kern="1200" dirty="0">
                <a:solidFill>
                  <a:schemeClr val="tx1"/>
                </a:solidFill>
                <a:effectLst/>
                <a:latin typeface="+mn-lt"/>
                <a:ea typeface="+mn-ea"/>
                <a:cs typeface="+mn-cs"/>
              </a:rPr>
              <a:t>រៀងរាល់ពេលដែលអ្នកកែប្រែ ឬជំនួស​ដោយ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ថ្មី វាតែង​តែ​ថតចម្លង​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ចាស់​ទុក​នៅក្នុង </a:t>
            </a:r>
            <a:r>
              <a:rPr lang="en-US" sz="1200" kern="1200" dirty="0">
                <a:solidFill>
                  <a:schemeClr val="tx1"/>
                </a:solidFill>
                <a:effectLst/>
                <a:latin typeface="+mn-lt"/>
                <a:ea typeface="+mn-ea"/>
                <a:cs typeface="+mn-cs"/>
              </a:rPr>
              <a:t>arc (archive) Folder </a:t>
            </a:r>
            <a:r>
              <a:rPr lang="km-KH" sz="1200" kern="1200" dirty="0">
                <a:solidFill>
                  <a:schemeClr val="tx1"/>
                </a:solidFill>
                <a:effectLst/>
                <a:latin typeface="+mn-lt"/>
                <a:ea typeface="+mn-ea"/>
                <a:cs typeface="+mn-cs"/>
              </a:rPr>
              <a:t>ដែលមានទីតាំងនៅក្នុង </a:t>
            </a:r>
            <a:r>
              <a:rPr lang="en-US" sz="1200" kern="1200" dirty="0">
                <a:solidFill>
                  <a:schemeClr val="tx1"/>
                </a:solidFill>
                <a:effectLst/>
                <a:latin typeface="+mn-lt"/>
                <a:ea typeface="+mn-ea"/>
                <a:cs typeface="+mn-cs"/>
              </a:rPr>
              <a:t>Database </a:t>
            </a:r>
            <a:r>
              <a:rPr lang="km-KH" sz="1200" kern="1200" dirty="0">
                <a:solidFill>
                  <a:schemeClr val="tx1"/>
                </a:solidFill>
                <a:effectLst/>
                <a:latin typeface="+mn-lt"/>
                <a:ea typeface="+mn-ea"/>
                <a:cs typeface="+mn-cs"/>
              </a:rPr>
              <a:t>របស់អ្នក។ </a:t>
            </a:r>
            <a:r>
              <a:rPr lang="en-US" sz="1200" kern="1200" dirty="0">
                <a:solidFill>
                  <a:schemeClr val="tx1"/>
                </a:solidFill>
                <a:effectLst/>
                <a:latin typeface="+mn-lt"/>
                <a:ea typeface="+mn-ea"/>
                <a:cs typeface="+mn-cs"/>
              </a:rPr>
              <a:t>MySQL </a:t>
            </a:r>
            <a:r>
              <a:rPr lang="km-KH" sz="1200" kern="1200" dirty="0">
                <a:solidFill>
                  <a:schemeClr val="tx1"/>
                </a:solidFill>
                <a:effectLst/>
                <a:latin typeface="+mn-lt"/>
                <a:ea typeface="+mn-ea"/>
                <a:cs typeface="+mn-cs"/>
              </a:rPr>
              <a:t>ក៏អនុញ្ញាតិឱ្យអ្នក​បង្កើត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ចេញពី​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ក៏បាន​ដែរ។ ប្រសិនបើអ្នក​បើក </a:t>
            </a:r>
            <a:r>
              <a:rPr lang="en-US" sz="1200" kern="1200" dirty="0">
                <a:solidFill>
                  <a:schemeClr val="tx1"/>
                </a:solidFill>
                <a:effectLst/>
                <a:latin typeface="+mn-lt"/>
                <a:ea typeface="+mn-ea"/>
                <a:cs typeface="+mn-cs"/>
              </a:rPr>
              <a:t>Cache </a:t>
            </a:r>
            <a:r>
              <a:rPr lang="km-KH" sz="1200" kern="1200" dirty="0">
                <a:solidFill>
                  <a:schemeClr val="tx1"/>
                </a:solidFill>
                <a:effectLst/>
                <a:latin typeface="+mn-lt"/>
                <a:ea typeface="+mn-ea"/>
                <a:cs typeface="+mn-cs"/>
              </a:rPr>
              <a:t>រួចអ្នក​ប្រើប្រាស់​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នេះម្តង​ទៀត ដំណើការរបស់វា​លឿនជាការ​ប្រើប្រាស់ </a:t>
            </a:r>
            <a:r>
              <a:rPr lang="en-US" sz="1200" kern="1200" dirty="0">
                <a:solidFill>
                  <a:schemeClr val="tx1"/>
                </a:solidFill>
                <a:effectLst/>
                <a:latin typeface="+mn-lt"/>
                <a:ea typeface="+mn-ea"/>
                <a:cs typeface="+mn-cs"/>
              </a:rPr>
              <a:t>Table</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4</a:t>
            </a:fld>
            <a:endParaRPr lang="en-US"/>
          </a:p>
        </p:txBody>
      </p:sp>
    </p:spTree>
    <p:extLst>
      <p:ext uri="{BB962C8B-B14F-4D97-AF65-F5344CB8AC3E}">
        <p14:creationId xmlns:p14="http://schemas.microsoft.com/office/powerpoint/2010/main" val="318634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ដើម្បីបង្កើត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អ្នក​ត្រូវ​ប្រើឃ្លាបញ្ជាដូចខាង​ក្រោម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[ALGORITHM = {MERGE  | TEMPTABLE | UNDEFINED}]</a:t>
            </a:r>
          </a:p>
          <a:p>
            <a:r>
              <a:rPr lang="en-US" sz="1200" kern="1200" dirty="0">
                <a:solidFill>
                  <a:schemeClr val="tx1"/>
                </a:solidFill>
                <a:effectLst/>
                <a:latin typeface="+mn-lt"/>
                <a:ea typeface="+mn-ea"/>
                <a:cs typeface="+mn-cs"/>
              </a:rPr>
              <a:t>VIEW [</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view_name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a:t>
            </a:r>
          </a:p>
          <a:p>
            <a:r>
              <a:rPr lang="en-US" sz="1200" kern="1200" dirty="0">
                <a:solidFill>
                  <a:schemeClr val="tx1"/>
                </a:solidFill>
                <a:effectLst/>
                <a:latin typeface="+mn-lt"/>
                <a:ea typeface="+mn-ea"/>
                <a:cs typeface="+mn-cs"/>
              </a:rPr>
              <a:t>[SELECT  statement]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MERGE: </a:t>
            </a:r>
            <a:r>
              <a:rPr lang="km-KH" sz="1200" kern="1200" dirty="0">
                <a:solidFill>
                  <a:schemeClr val="tx1"/>
                </a:solidFill>
                <a:effectLst/>
                <a:latin typeface="+mn-lt"/>
                <a:ea typeface="+mn-ea"/>
                <a:cs typeface="+mn-cs"/>
              </a:rPr>
              <a:t>មានន័យថារាល់ទិន្នន័យ​របស់វាទាញចេញពី </a:t>
            </a:r>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ដោយផ្ទាល់បន្ទាប់ពីទទួលបានពី </a:t>
            </a:r>
            <a:r>
              <a:rPr lang="en-US" sz="1200" kern="1200" dirty="0">
                <a:solidFill>
                  <a:schemeClr val="tx1"/>
                </a:solidFill>
                <a:effectLst/>
                <a:latin typeface="+mn-lt"/>
                <a:ea typeface="+mn-ea"/>
                <a:cs typeface="+mn-cs"/>
              </a:rPr>
              <a:t>Table</a:t>
            </a:r>
          </a:p>
          <a:p>
            <a:pPr lvl="0"/>
            <a:r>
              <a:rPr lang="en-US" sz="1200" kern="1200" dirty="0">
                <a:solidFill>
                  <a:schemeClr val="tx1"/>
                </a:solidFill>
                <a:effectLst/>
                <a:latin typeface="+mn-lt"/>
                <a:ea typeface="+mn-ea"/>
                <a:cs typeface="+mn-cs"/>
              </a:rPr>
              <a:t>TEMPTABLE: </a:t>
            </a:r>
            <a:r>
              <a:rPr lang="km-KH" sz="1200" kern="1200" dirty="0">
                <a:solidFill>
                  <a:schemeClr val="tx1"/>
                </a:solidFill>
                <a:effectLst/>
                <a:latin typeface="+mn-lt"/>
                <a:ea typeface="+mn-ea"/>
                <a:cs typeface="+mn-cs"/>
              </a:rPr>
              <a:t>ទិន្នន័យ​របស់វាទាញចេញពី </a:t>
            </a:r>
            <a:r>
              <a:rPr lang="en-US" sz="1200" kern="1200" dirty="0">
                <a:solidFill>
                  <a:schemeClr val="tx1"/>
                </a:solidFill>
                <a:effectLst/>
                <a:latin typeface="+mn-lt"/>
                <a:ea typeface="+mn-ea"/>
                <a:cs typeface="+mn-cs"/>
              </a:rPr>
              <a:t>Temporary Table </a:t>
            </a:r>
            <a:r>
              <a:rPr lang="km-KH" sz="1200" kern="1200" dirty="0">
                <a:solidFill>
                  <a:schemeClr val="tx1"/>
                </a:solidFill>
                <a:effectLst/>
                <a:latin typeface="+mn-lt"/>
                <a:ea typeface="+mn-ea"/>
                <a:cs typeface="+mn-cs"/>
              </a:rPr>
              <a:t>មានន័យថា ពេលយើងប្រើ</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ដំបូងវាបង្កើត </a:t>
            </a:r>
            <a:r>
              <a:rPr lang="en-US" sz="1200" kern="1200" dirty="0">
                <a:solidFill>
                  <a:schemeClr val="tx1"/>
                </a:solidFill>
                <a:effectLst/>
                <a:latin typeface="+mn-lt"/>
                <a:ea typeface="+mn-ea"/>
                <a:cs typeface="+mn-cs"/>
              </a:rPr>
              <a:t>Temporary Table </a:t>
            </a:r>
            <a:r>
              <a:rPr lang="km-KH" sz="1200" kern="1200" dirty="0">
                <a:solidFill>
                  <a:schemeClr val="tx1"/>
                </a:solidFill>
                <a:effectLst/>
                <a:latin typeface="+mn-lt"/>
                <a:ea typeface="+mn-ea"/>
                <a:cs typeface="+mn-cs"/>
              </a:rPr>
              <a:t>រួចទាញទិន្នន័យនេះពី </a:t>
            </a:r>
            <a:r>
              <a:rPr lang="en-US" sz="1200" kern="1200" dirty="0">
                <a:solidFill>
                  <a:schemeClr val="tx1"/>
                </a:solidFill>
                <a:effectLst/>
                <a:latin typeface="+mn-lt"/>
                <a:ea typeface="+mn-ea"/>
                <a:cs typeface="+mn-cs"/>
              </a:rPr>
              <a:t>Temporary </a:t>
            </a:r>
            <a:r>
              <a:rPr lang="km-KH" sz="1200" kern="1200" dirty="0">
                <a:solidFill>
                  <a:schemeClr val="tx1"/>
                </a:solidFill>
                <a:effectLst/>
                <a:latin typeface="+mn-lt"/>
                <a:ea typeface="+mn-ea"/>
                <a:cs typeface="+mn-cs"/>
              </a:rPr>
              <a:t>វិញ។ ដូចនេះ </a:t>
            </a:r>
            <a:r>
              <a:rPr lang="en-US" sz="1200" kern="1200" dirty="0" err="1">
                <a:solidFill>
                  <a:schemeClr val="tx1"/>
                </a:solidFill>
                <a:effectLst/>
                <a:latin typeface="+mn-lt"/>
                <a:ea typeface="+mn-ea"/>
                <a:cs typeface="+mn-cs"/>
              </a:rPr>
              <a:t>Temptable</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មិនអាច​ </a:t>
            </a:r>
            <a:r>
              <a:rPr lang="en-US" sz="1200" kern="1200" dirty="0">
                <a:solidFill>
                  <a:schemeClr val="tx1"/>
                </a:solidFill>
                <a:effectLst/>
                <a:latin typeface="+mn-lt"/>
                <a:ea typeface="+mn-ea"/>
                <a:cs typeface="+mn-cs"/>
              </a:rPr>
              <a:t>Update </a:t>
            </a:r>
            <a:r>
              <a:rPr lang="km-KH" sz="1200" kern="1200" dirty="0">
                <a:solidFill>
                  <a:schemeClr val="tx1"/>
                </a:solidFill>
                <a:effectLst/>
                <a:latin typeface="+mn-lt"/>
                <a:ea typeface="+mn-ea"/>
                <a:cs typeface="+mn-cs"/>
              </a:rPr>
              <a:t>ទិន្នន័យ​បានទេ</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UNDEFINED: </a:t>
            </a:r>
            <a:r>
              <a:rPr lang="km-KH" sz="1200" kern="1200" dirty="0">
                <a:solidFill>
                  <a:schemeClr val="tx1"/>
                </a:solidFill>
                <a:effectLst/>
                <a:latin typeface="+mn-lt"/>
                <a:ea typeface="+mn-ea"/>
                <a:cs typeface="+mn-cs"/>
              </a:rPr>
              <a:t>វាជា </a:t>
            </a:r>
            <a:r>
              <a:rPr lang="en-US" sz="1200" kern="1200" dirty="0">
                <a:solidFill>
                  <a:schemeClr val="tx1"/>
                </a:solidFill>
                <a:effectLst/>
                <a:latin typeface="+mn-lt"/>
                <a:ea typeface="+mn-ea"/>
                <a:cs typeface="+mn-cs"/>
              </a:rPr>
              <a:t>Default algorithm</a:t>
            </a:r>
            <a:r>
              <a:rPr lang="km-KH" sz="1200" kern="1200" dirty="0">
                <a:solidFill>
                  <a:schemeClr val="tx1"/>
                </a:solidFill>
                <a:effectLst/>
                <a:latin typeface="+mn-lt"/>
                <a:ea typeface="+mn-ea"/>
                <a:cs typeface="+mn-cs"/>
              </a:rPr>
              <a:t>។ នៅពេលដែលអ្នកបង្កើត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វានឹង​សម្រេចចិត្ត​ដោយ​ខ្លួនឯងថាតើ ប្រើប្រាស់ក្បួន </a:t>
            </a:r>
            <a:r>
              <a:rPr lang="en-US" sz="1200" kern="1200" dirty="0">
                <a:solidFill>
                  <a:schemeClr val="tx1"/>
                </a:solidFill>
                <a:effectLst/>
                <a:latin typeface="+mn-lt"/>
                <a:ea typeface="+mn-ea"/>
                <a:cs typeface="+mn-cs"/>
              </a:rPr>
              <a:t>MERGE </a:t>
            </a:r>
            <a:r>
              <a:rPr lang="km-KH" sz="1200" kern="1200" dirty="0">
                <a:solidFill>
                  <a:schemeClr val="tx1"/>
                </a:solidFill>
                <a:effectLst/>
                <a:latin typeface="+mn-lt"/>
                <a:ea typeface="+mn-ea"/>
                <a:cs typeface="+mn-cs"/>
              </a:rPr>
              <a:t>ឬក៏ </a:t>
            </a:r>
            <a:r>
              <a:rPr lang="en-US" sz="1200" kern="1200" dirty="0">
                <a:solidFill>
                  <a:schemeClr val="tx1"/>
                </a:solidFill>
                <a:effectLst/>
                <a:latin typeface="+mn-lt"/>
                <a:ea typeface="+mn-ea"/>
                <a:cs typeface="+mn-cs"/>
              </a:rPr>
              <a:t>TEMPTABLE</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អ្នក​អាចប្រើ </a:t>
            </a:r>
            <a:r>
              <a:rPr lang="en-US" sz="1200" kern="1200" dirty="0">
                <a:solidFill>
                  <a:schemeClr val="tx1"/>
                </a:solidFill>
                <a:effectLst/>
                <a:latin typeface="+mn-lt"/>
                <a:ea typeface="+mn-ea"/>
                <a:cs typeface="+mn-cs"/>
              </a:rPr>
              <a:t>Subquery </a:t>
            </a:r>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WHERE clause </a:t>
            </a:r>
            <a:r>
              <a:rPr lang="km-KH" sz="1200" kern="1200" dirty="0">
                <a:solidFill>
                  <a:schemeClr val="tx1"/>
                </a:solidFill>
                <a:effectLst/>
                <a:latin typeface="+mn-lt"/>
                <a:ea typeface="+mn-ea"/>
                <a:cs typeface="+mn-cs"/>
              </a:rPr>
              <a:t>បាន ប៉ុន្តែមិនអនុញ្ញាតិឱ្យ​ប្រើក្នុង </a:t>
            </a:r>
            <a:r>
              <a:rPr lang="en-US" sz="1200" kern="1200" dirty="0">
                <a:solidFill>
                  <a:schemeClr val="tx1"/>
                </a:solidFill>
                <a:effectLst/>
                <a:latin typeface="+mn-lt"/>
                <a:ea typeface="+mn-ea"/>
                <a:cs typeface="+mn-cs"/>
              </a:rPr>
              <a:t>FROM clause </a:t>
            </a:r>
            <a:r>
              <a:rPr lang="km-KH" sz="1200" kern="1200" dirty="0">
                <a:solidFill>
                  <a:schemeClr val="tx1"/>
                </a:solidFill>
                <a:effectLst/>
                <a:latin typeface="+mn-lt"/>
                <a:ea typeface="+mn-ea"/>
                <a:cs typeface="+mn-cs"/>
              </a:rPr>
              <a:t>ទេ។</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dirty="0">
                <a:effectLst/>
              </a:rPr>
              <a:t>[WITH [CASCADED | LOCAL] CHECK OPTION] : The WITH CHECK OPTION clause can be given for an updatable view to preventing inserts or updates to rows except those for which the WHERE clause in the </a:t>
            </a:r>
            <a:r>
              <a:rPr lang="en-US" dirty="0" err="1">
                <a:effectLst/>
              </a:rPr>
              <a:t>select_statement</a:t>
            </a:r>
            <a:r>
              <a:rPr lang="en-US" dirty="0">
                <a:effectLst/>
              </a:rPr>
              <a:t> is true. In a WITH CHECK OPTION clause for an updatable view, the LOCAL and CASCADED keywords determine the scope of check testing when the view is defined in terms of another view. The LOCAL keyword restricts the CHECK OPTION only to the view being defined. CASCADED causes the checks for underlying views to be evaluated as well. When neither keyword is given, the default is CASCADED.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5</a:t>
            </a:fld>
            <a:endParaRPr lang="en-US"/>
          </a:p>
        </p:txBody>
      </p:sp>
    </p:spTree>
    <p:extLst>
      <p:ext uri="{BB962C8B-B14F-4D97-AF65-F5344CB8AC3E}">
        <p14:creationId xmlns:p14="http://schemas.microsoft.com/office/powerpoint/2010/main" val="238216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យើងនឹងបង្កើត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មួយឈ្មោះថា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VIEW </a:t>
            </a:r>
            <a:r>
              <a:rPr lang="en-US" sz="1200" kern="1200" dirty="0" err="1">
                <a:solidFill>
                  <a:schemeClr val="tx1"/>
                </a:solidFill>
                <a:effectLst/>
                <a:latin typeface="+mn-lt"/>
                <a:ea typeface="+mn-ea"/>
                <a:cs typeface="+mn-cs"/>
              </a:rPr>
              <a:t>SalePerOrder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AS </a:t>
            </a:r>
          </a:p>
          <a:p>
            <a:r>
              <a:rPr lang="en-US" sz="1200" kern="1200" dirty="0">
                <a:solidFill>
                  <a:schemeClr val="tx1"/>
                </a:solidFill>
                <a:effectLst/>
                <a:latin typeface="+mn-lt"/>
                <a:ea typeface="+mn-ea"/>
                <a:cs typeface="+mn-cs"/>
              </a:rPr>
              <a:t>  SELECT </a:t>
            </a:r>
            <a:r>
              <a:rPr lang="en-US" sz="1200" kern="1200" dirty="0" err="1">
                <a:solidFill>
                  <a:schemeClr val="tx1"/>
                </a:solidFill>
                <a:effectLst/>
                <a:latin typeface="+mn-lt"/>
                <a:ea typeface="+mn-ea"/>
                <a:cs typeface="+mn-cs"/>
              </a:rPr>
              <a:t>orderNumber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SUM(</a:t>
            </a:r>
            <a:r>
              <a:rPr lang="en-US" sz="1200" kern="1200" dirty="0" err="1">
                <a:solidFill>
                  <a:schemeClr val="tx1"/>
                </a:solidFill>
                <a:effectLst/>
                <a:latin typeface="+mn-lt"/>
                <a:ea typeface="+mn-ea"/>
                <a:cs typeface="+mn-cs"/>
              </a:rPr>
              <a:t>quantityOrdered</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priceEach</a:t>
            </a:r>
            <a:r>
              <a:rPr lang="en-US" sz="1200" kern="1200" dirty="0">
                <a:solidFill>
                  <a:schemeClr val="tx1"/>
                </a:solidFill>
                <a:effectLst/>
                <a:latin typeface="+mn-lt"/>
                <a:ea typeface="+mn-ea"/>
                <a:cs typeface="+mn-cs"/>
              </a:rPr>
              <a:t>) total</a:t>
            </a:r>
          </a:p>
          <a:p>
            <a:r>
              <a:rPr lang="en-US" sz="1200" kern="1200" dirty="0">
                <a:solidFill>
                  <a:schemeClr val="tx1"/>
                </a:solidFill>
                <a:effectLst/>
                <a:latin typeface="+mn-lt"/>
                <a:ea typeface="+mn-ea"/>
                <a:cs typeface="+mn-cs"/>
              </a:rPr>
              <a:t>  FROM </a:t>
            </a:r>
            <a:r>
              <a:rPr lang="en-US" sz="1200" kern="1200" dirty="0" err="1">
                <a:solidFill>
                  <a:schemeClr val="tx1"/>
                </a:solidFill>
                <a:effectLst/>
                <a:latin typeface="+mn-lt"/>
                <a:ea typeface="+mn-ea"/>
                <a:cs typeface="+mn-cs"/>
              </a:rPr>
              <a:t>orderDetails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GROUP by </a:t>
            </a:r>
            <a:r>
              <a:rPr lang="en-US" sz="1200" kern="1200" dirty="0" err="1">
                <a:solidFill>
                  <a:schemeClr val="tx1"/>
                </a:solidFill>
                <a:effectLst/>
                <a:latin typeface="+mn-lt"/>
                <a:ea typeface="+mn-ea"/>
                <a:cs typeface="+mn-cs"/>
              </a:rPr>
              <a:t>orderNumber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ORDER BY total DESC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នៅពេលដែលអ្នកត្រូវការ </a:t>
            </a:r>
            <a:r>
              <a:rPr lang="en-US" sz="1200" kern="1200" dirty="0">
                <a:solidFill>
                  <a:schemeClr val="tx1"/>
                </a:solidFill>
                <a:effectLst/>
                <a:latin typeface="+mn-lt"/>
                <a:ea typeface="+mn-ea"/>
                <a:cs typeface="+mn-cs"/>
              </a:rPr>
              <a:t>Query </a:t>
            </a:r>
            <a:r>
              <a:rPr lang="km-KH" sz="1200" kern="1200" dirty="0">
                <a:solidFill>
                  <a:schemeClr val="tx1"/>
                </a:solidFill>
                <a:effectLst/>
                <a:latin typeface="+mn-lt"/>
                <a:ea typeface="+mn-ea"/>
                <a:cs typeface="+mn-cs"/>
              </a:rPr>
              <a:t>ទិន្នន័យរបស់ </a:t>
            </a:r>
            <a:r>
              <a:rPr lang="en-US" sz="1200" kern="1200" dirty="0">
                <a:solidFill>
                  <a:schemeClr val="tx1"/>
                </a:solidFill>
                <a:effectLst/>
                <a:latin typeface="+mn-lt"/>
                <a:ea typeface="+mn-ea"/>
                <a:cs typeface="+mn-cs"/>
              </a:rPr>
              <a:t>total</a:t>
            </a:r>
            <a:r>
              <a:rPr lang="km-KH"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Sale order </a:t>
            </a:r>
            <a:r>
              <a:rPr lang="km-KH" sz="1200" kern="1200" dirty="0">
                <a:solidFill>
                  <a:schemeClr val="tx1"/>
                </a:solidFill>
                <a:effectLst/>
                <a:latin typeface="+mn-lt"/>
                <a:ea typeface="+mn-ea"/>
                <a:cs typeface="+mn-cs"/>
              </a:rPr>
              <a:t>ណាមួយអ្នកអាច</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total </a:t>
            </a: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salePerOrder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orderNumber</a:t>
            </a:r>
            <a:r>
              <a:rPr lang="en-US" sz="1200" kern="1200" dirty="0">
                <a:solidFill>
                  <a:schemeClr val="tx1"/>
                </a:solidFill>
                <a:effectLst/>
                <a:latin typeface="+mn-lt"/>
                <a:ea typeface="+mn-ea"/>
                <a:cs typeface="+mn-cs"/>
              </a:rPr>
              <a:t> = 10102</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6</a:t>
            </a:fld>
            <a:endParaRPr lang="en-US"/>
          </a:p>
        </p:txBody>
      </p:sp>
    </p:spTree>
    <p:extLst>
      <p:ext uri="{BB962C8B-B14F-4D97-AF65-F5344CB8AC3E}">
        <p14:creationId xmlns:p14="http://schemas.microsoft.com/office/powerpoint/2010/main" val="3954730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7</a:t>
            </a:fld>
            <a:endParaRPr lang="en-US"/>
          </a:p>
        </p:txBody>
      </p:sp>
    </p:spTree>
    <p:extLst>
      <p:ext uri="{BB962C8B-B14F-4D97-AF65-F5344CB8AC3E}">
        <p14:creationId xmlns:p14="http://schemas.microsoft.com/office/powerpoint/2010/main" val="164021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Create view with join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VIEW </a:t>
            </a:r>
            <a:r>
              <a:rPr lang="en-US" sz="1200" kern="1200" dirty="0" err="1">
                <a:solidFill>
                  <a:schemeClr val="tx1"/>
                </a:solidFill>
                <a:effectLst/>
                <a:latin typeface="+mn-lt"/>
                <a:ea typeface="+mn-ea"/>
                <a:cs typeface="+mn-cs"/>
              </a:rPr>
              <a:t>customerOrders</a:t>
            </a:r>
            <a:r>
              <a:rPr lang="en-US" sz="1200" kern="1200" dirty="0">
                <a:solidFill>
                  <a:schemeClr val="tx1"/>
                </a:solidFill>
                <a:effectLst/>
                <a:latin typeface="+mn-lt"/>
                <a:ea typeface="+mn-ea"/>
                <a:cs typeface="+mn-cs"/>
              </a:rPr>
              <a:t> AS</a:t>
            </a:r>
          </a:p>
          <a:p>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D.orderNumber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customerName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SUM(</a:t>
            </a:r>
            <a:r>
              <a:rPr lang="en-US" sz="1200" kern="1200" dirty="0" err="1">
                <a:solidFill>
                  <a:schemeClr val="tx1"/>
                </a:solidFill>
                <a:effectLst/>
                <a:latin typeface="+mn-lt"/>
                <a:ea typeface="+mn-ea"/>
                <a:cs typeface="+mn-cs"/>
              </a:rPr>
              <a:t>quantityOrdered</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priceEach</a:t>
            </a:r>
            <a:r>
              <a:rPr lang="en-US" sz="1200" kern="1200" dirty="0">
                <a:solidFill>
                  <a:schemeClr val="tx1"/>
                </a:solidFill>
                <a:effectLst/>
                <a:latin typeface="+mn-lt"/>
                <a:ea typeface="+mn-ea"/>
                <a:cs typeface="+mn-cs"/>
              </a:rPr>
              <a:t>) total</a:t>
            </a: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orderDetails</a:t>
            </a:r>
            <a:r>
              <a:rPr lang="en-US" sz="1200" kern="1200" dirty="0">
                <a:solidFill>
                  <a:schemeClr val="tx1"/>
                </a:solidFill>
                <a:effectLst/>
                <a:latin typeface="+mn-lt"/>
                <a:ea typeface="+mn-ea"/>
                <a:cs typeface="+mn-cs"/>
              </a:rPr>
              <a:t> D</a:t>
            </a:r>
          </a:p>
          <a:p>
            <a:r>
              <a:rPr lang="en-US" sz="1200" kern="1200" dirty="0">
                <a:solidFill>
                  <a:schemeClr val="tx1"/>
                </a:solidFill>
                <a:effectLst/>
                <a:latin typeface="+mn-lt"/>
                <a:ea typeface="+mn-ea"/>
                <a:cs typeface="+mn-cs"/>
              </a:rPr>
              <a:t>INNER JOIN orders O ON </a:t>
            </a:r>
            <a:r>
              <a:rPr lang="en-US" sz="1200" kern="1200" dirty="0" err="1">
                <a:solidFill>
                  <a:schemeClr val="tx1"/>
                </a:solidFill>
                <a:effectLst/>
                <a:latin typeface="+mn-lt"/>
                <a:ea typeface="+mn-ea"/>
                <a:cs typeface="+mn-cs"/>
              </a:rPr>
              <a:t>O.orderNumber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D.orderNumber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INNER JOIN customers C ON </a:t>
            </a:r>
            <a:r>
              <a:rPr lang="en-US" sz="1200" kern="1200" dirty="0" err="1">
                <a:solidFill>
                  <a:schemeClr val="tx1"/>
                </a:solidFill>
                <a:effectLst/>
                <a:latin typeface="+mn-lt"/>
                <a:ea typeface="+mn-ea"/>
                <a:cs typeface="+mn-cs"/>
              </a:rPr>
              <a:t>O.customerNumber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C.customerNumber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GROUP BY </a:t>
            </a:r>
            <a:r>
              <a:rPr lang="en-US" sz="1200" kern="1200" dirty="0" err="1">
                <a:solidFill>
                  <a:schemeClr val="tx1"/>
                </a:solidFill>
                <a:effectLst/>
                <a:latin typeface="+mn-lt"/>
                <a:ea typeface="+mn-ea"/>
                <a:cs typeface="+mn-cs"/>
              </a:rPr>
              <a:t>D.orderNumber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ORDER BY total DESC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10</a:t>
            </a:fld>
            <a:endParaRPr lang="en-US"/>
          </a:p>
        </p:txBody>
      </p:sp>
    </p:spTree>
    <p:extLst>
      <p:ext uri="{BB962C8B-B14F-4D97-AF65-F5344CB8AC3E}">
        <p14:creationId xmlns:p14="http://schemas.microsoft.com/office/powerpoint/2010/main" val="211280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Create view with </a:t>
            </a:r>
            <a:r>
              <a:rPr lang="en-US" sz="1200" b="1" kern="1200" dirty="0" err="1">
                <a:solidFill>
                  <a:schemeClr val="tx1"/>
                </a:solidFill>
                <a:effectLst/>
                <a:latin typeface="+mn-lt"/>
                <a:ea typeface="+mn-ea"/>
                <a:cs typeface="+mn-cs"/>
              </a:rPr>
              <a:t>subjquery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VIEW </a:t>
            </a:r>
            <a:r>
              <a:rPr lang="en-US" sz="1200" kern="1200" dirty="0" err="1">
                <a:solidFill>
                  <a:schemeClr val="tx1"/>
                </a:solidFill>
                <a:effectLst/>
                <a:latin typeface="+mn-lt"/>
                <a:ea typeface="+mn-ea"/>
                <a:cs typeface="+mn-cs"/>
              </a:rPr>
              <a:t>vwProducts</a:t>
            </a:r>
            <a:r>
              <a:rPr lang="en-US" sz="1200" kern="1200" dirty="0">
                <a:solidFill>
                  <a:schemeClr val="tx1"/>
                </a:solidFill>
                <a:effectLst/>
                <a:latin typeface="+mn-lt"/>
                <a:ea typeface="+mn-ea"/>
                <a:cs typeface="+mn-cs"/>
              </a:rPr>
              <a:t>  AS </a:t>
            </a:r>
          </a:p>
          <a:p>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productCode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productName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buyPrice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FROM products</a:t>
            </a:r>
          </a:p>
          <a:p>
            <a:r>
              <a:rPr lang="en-US" sz="1200"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buyPrice</a:t>
            </a:r>
            <a:r>
              <a:rPr lang="en-US" sz="1200" kern="1200" dirty="0">
                <a:solidFill>
                  <a:schemeClr val="tx1"/>
                </a:solidFill>
                <a:effectLst/>
                <a:latin typeface="+mn-lt"/>
                <a:ea typeface="+mn-ea"/>
                <a:cs typeface="+mn-cs"/>
              </a:rPr>
              <a:t> &gt; (</a:t>
            </a:r>
          </a:p>
          <a:p>
            <a:r>
              <a:rPr lang="en-US" sz="1200" kern="1200" dirty="0">
                <a:solidFill>
                  <a:schemeClr val="tx1"/>
                </a:solidFill>
                <a:effectLst/>
                <a:latin typeface="+mn-lt"/>
                <a:ea typeface="+mn-ea"/>
                <a:cs typeface="+mn-cs"/>
              </a:rPr>
              <a:t>      SELECT AVG  (</a:t>
            </a:r>
            <a:r>
              <a:rPr lang="en-US" sz="1200" kern="1200" dirty="0" err="1">
                <a:solidFill>
                  <a:schemeClr val="tx1"/>
                </a:solidFill>
                <a:effectLst/>
                <a:latin typeface="+mn-lt"/>
                <a:ea typeface="+mn-ea"/>
                <a:cs typeface="+mn-cs"/>
              </a:rPr>
              <a:t>buyPrice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FROM  products</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ORDER BY </a:t>
            </a:r>
            <a:r>
              <a:rPr lang="en-US" sz="1200" kern="1200" dirty="0" err="1">
                <a:solidFill>
                  <a:schemeClr val="tx1"/>
                </a:solidFill>
                <a:effectLst/>
                <a:latin typeface="+mn-lt"/>
                <a:ea typeface="+mn-ea"/>
                <a:cs typeface="+mn-cs"/>
              </a:rPr>
              <a:t>buyPrice</a:t>
            </a:r>
            <a:r>
              <a:rPr lang="en-US" sz="1200" kern="1200" dirty="0">
                <a:solidFill>
                  <a:schemeClr val="tx1"/>
                </a:solidFill>
                <a:effectLst/>
                <a:latin typeface="+mn-lt"/>
                <a:ea typeface="+mn-ea"/>
                <a:cs typeface="+mn-cs"/>
              </a:rPr>
              <a:t> DESC</a:t>
            </a:r>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11</a:t>
            </a:fld>
            <a:endParaRPr lang="en-US"/>
          </a:p>
        </p:txBody>
      </p:sp>
    </p:spTree>
    <p:extLst>
      <p:ext uri="{BB962C8B-B14F-4D97-AF65-F5344CB8AC3E}">
        <p14:creationId xmlns:p14="http://schemas.microsoft.com/office/powerpoint/2010/main" val="188775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នៅក្នុង </a:t>
            </a:r>
            <a:r>
              <a:rPr lang="en-US" sz="1200" kern="1200" dirty="0">
                <a:solidFill>
                  <a:schemeClr val="tx1"/>
                </a:solidFill>
                <a:effectLst/>
                <a:latin typeface="+mn-lt"/>
                <a:ea typeface="+mn-ea"/>
                <a:cs typeface="+mn-cs"/>
              </a:rPr>
              <a:t>MySQL, View </a:t>
            </a:r>
            <a:r>
              <a:rPr lang="km-KH" sz="1200" kern="1200" dirty="0">
                <a:solidFill>
                  <a:schemeClr val="tx1"/>
                </a:solidFill>
                <a:effectLst/>
                <a:latin typeface="+mn-lt"/>
                <a:ea typeface="+mn-ea"/>
                <a:cs typeface="+mn-cs"/>
              </a:rPr>
              <a:t>អ្នក​អាចឱ្យ </a:t>
            </a:r>
            <a:r>
              <a:rPr lang="en-US" sz="1200" kern="1200" dirty="0">
                <a:solidFill>
                  <a:schemeClr val="tx1"/>
                </a:solidFill>
                <a:effectLst/>
                <a:latin typeface="+mn-lt"/>
                <a:ea typeface="+mn-ea"/>
                <a:cs typeface="+mn-cs"/>
              </a:rPr>
              <a:t>Read-only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Updateable </a:t>
            </a:r>
            <a:r>
              <a:rPr lang="km-KH" sz="1200" kern="1200" dirty="0">
                <a:solidFill>
                  <a:schemeClr val="tx1"/>
                </a:solidFill>
                <a:effectLst/>
                <a:latin typeface="+mn-lt"/>
                <a:ea typeface="+mn-ea"/>
                <a:cs typeface="+mn-cs"/>
              </a:rPr>
              <a:t>ក៏បាន។ ដើម្បីឱ្យ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អាច​កែប្រែទិន្នន័យ​បាន អ្នក​ត្រូវ​អនុវត្តិន៍​​តាមច្បាប់មួយចំនួន​ដូចខាងក្រោម</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ត្រូវតែប្រើតែមួយ </a:t>
            </a:r>
            <a:r>
              <a:rPr lang="en-US" sz="1200" kern="1200" dirty="0">
                <a:solidFill>
                  <a:schemeClr val="tx1"/>
                </a:solidFill>
                <a:effectLst/>
                <a:latin typeface="+mn-lt"/>
                <a:ea typeface="+mn-ea"/>
                <a:cs typeface="+mn-cs"/>
              </a:rPr>
              <a:t>Table</a:t>
            </a:r>
          </a:p>
          <a:p>
            <a:pPr lvl="0"/>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ត្រូវតែគ្មាន </a:t>
            </a:r>
            <a:r>
              <a:rPr lang="en-US" sz="1200" kern="1200" dirty="0">
                <a:solidFill>
                  <a:schemeClr val="tx1"/>
                </a:solidFill>
                <a:effectLst/>
                <a:latin typeface="+mn-lt"/>
                <a:ea typeface="+mn-ea"/>
                <a:cs typeface="+mn-cs"/>
              </a:rPr>
              <a:t>GROUP BY </a:t>
            </a:r>
            <a:r>
              <a:rPr lang="km-KH" sz="1200" kern="1200" dirty="0">
                <a:solidFill>
                  <a:schemeClr val="tx1"/>
                </a:solidFill>
                <a:effectLst/>
                <a:latin typeface="+mn-lt"/>
                <a:ea typeface="+mn-ea"/>
                <a:cs typeface="+mn-cs"/>
              </a:rPr>
              <a:t>ឬ </a:t>
            </a:r>
            <a:r>
              <a:rPr lang="en-US" sz="1200" kern="1200" dirty="0">
                <a:solidFill>
                  <a:schemeClr val="tx1"/>
                </a:solidFill>
                <a:effectLst/>
                <a:latin typeface="+mn-lt"/>
                <a:ea typeface="+mn-ea"/>
                <a:cs typeface="+mn-cs"/>
              </a:rPr>
              <a:t>HAVING Clause</a:t>
            </a:r>
          </a:p>
          <a:p>
            <a:pPr lvl="0"/>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ត្រូវតែគ្មាន </a:t>
            </a:r>
            <a:r>
              <a:rPr lang="en-US" sz="1200" kern="1200" dirty="0">
                <a:solidFill>
                  <a:schemeClr val="tx1"/>
                </a:solidFill>
                <a:effectLst/>
                <a:latin typeface="+mn-lt"/>
                <a:ea typeface="+mn-ea"/>
                <a:cs typeface="+mn-cs"/>
              </a:rPr>
              <a:t>DISTINCE</a:t>
            </a:r>
          </a:p>
          <a:p>
            <a:pPr lvl="0"/>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ត្រូវតែគ្មាន </a:t>
            </a:r>
            <a:r>
              <a:rPr lang="en-US" sz="1200" kern="1200" dirty="0">
                <a:solidFill>
                  <a:schemeClr val="tx1"/>
                </a:solidFill>
                <a:effectLst/>
                <a:latin typeface="+mn-lt"/>
                <a:ea typeface="+mn-ea"/>
                <a:cs typeface="+mn-cs"/>
              </a:rPr>
              <a:t>Read-only </a:t>
            </a:r>
            <a:r>
              <a:rPr lang="km-KH" sz="1200" kern="1200" dirty="0">
                <a:solidFill>
                  <a:schemeClr val="tx1"/>
                </a:solidFill>
                <a:effectLst/>
                <a:latin typeface="+mn-lt"/>
                <a:ea typeface="+mn-ea"/>
                <a:cs typeface="+mn-cs"/>
              </a:rPr>
              <a:t>លក្ខខ័ណ្ឌ</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SELECT Statement </a:t>
            </a:r>
            <a:r>
              <a:rPr lang="km-KH" sz="1200" kern="1200" dirty="0">
                <a:solidFill>
                  <a:schemeClr val="tx1"/>
                </a:solidFill>
                <a:effectLst/>
                <a:latin typeface="+mn-lt"/>
                <a:ea typeface="+mn-ea"/>
                <a:cs typeface="+mn-cs"/>
              </a:rPr>
              <a:t>ត្រូវតែគ្មាន </a:t>
            </a:r>
            <a:r>
              <a:rPr lang="en-US" sz="1200" kern="1200" dirty="0">
                <a:solidFill>
                  <a:schemeClr val="tx1"/>
                </a:solidFill>
                <a:effectLst/>
                <a:latin typeface="+mn-lt"/>
                <a:ea typeface="+mn-ea"/>
                <a:cs typeface="+mn-cs"/>
              </a:rPr>
              <a:t>Expression (aggregates, functions, computed column,…)</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 VIEW </a:t>
            </a:r>
            <a:r>
              <a:rPr lang="en-US" sz="1200" kern="1200" dirty="0" err="1">
                <a:solidFill>
                  <a:schemeClr val="tx1"/>
                </a:solidFill>
                <a:effectLst/>
                <a:latin typeface="+mn-lt"/>
                <a:ea typeface="+mn-ea"/>
                <a:cs typeface="+mn-cs"/>
              </a:rPr>
              <a:t>officeInfo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t>
            </a:r>
          </a:p>
          <a:p>
            <a:r>
              <a:rPr lang="en-US" sz="1200" kern="1200" dirty="0">
                <a:solidFill>
                  <a:schemeClr val="tx1"/>
                </a:solidFill>
                <a:effectLst/>
                <a:latin typeface="+mn-lt"/>
                <a:ea typeface="+mn-ea"/>
                <a:cs typeface="+mn-cs"/>
              </a:rPr>
              <a:t>   SELECT </a:t>
            </a:r>
            <a:r>
              <a:rPr lang="en-US" sz="1200" kern="1200" dirty="0" err="1">
                <a:solidFill>
                  <a:schemeClr val="tx1"/>
                </a:solidFill>
                <a:effectLst/>
                <a:latin typeface="+mn-lt"/>
                <a:ea typeface="+mn-ea"/>
                <a:cs typeface="+mn-cs"/>
              </a:rPr>
              <a:t>officeCode</a:t>
            </a:r>
            <a:r>
              <a:rPr lang="en-US" sz="1200" kern="1200" dirty="0">
                <a:solidFill>
                  <a:schemeClr val="tx1"/>
                </a:solidFill>
                <a:effectLst/>
                <a:latin typeface="+mn-lt"/>
                <a:ea typeface="+mn-ea"/>
                <a:cs typeface="+mn-cs"/>
              </a:rPr>
              <a:t>, phone, city</a:t>
            </a:r>
          </a:p>
          <a:p>
            <a:r>
              <a:rPr lang="en-US" sz="1200" kern="1200" dirty="0">
                <a:solidFill>
                  <a:schemeClr val="tx1"/>
                </a:solidFill>
                <a:effectLst/>
                <a:latin typeface="+mn-lt"/>
                <a:ea typeface="+mn-ea"/>
                <a:cs typeface="+mn-cs"/>
              </a:rPr>
              <a:t>   FROM offices</a:t>
            </a:r>
          </a:p>
          <a:p>
            <a:r>
              <a:rPr lang="en-US" sz="1200" kern="1200" dirty="0">
                <a:solidFill>
                  <a:schemeClr val="tx1"/>
                </a:solidFill>
                <a:effectLst/>
                <a:latin typeface="+mn-lt"/>
                <a:ea typeface="+mn-ea"/>
                <a:cs typeface="+mn-cs"/>
              </a:rPr>
              <a:t>ORDER BY </a:t>
            </a:r>
            <a:r>
              <a:rPr lang="en-US" sz="1200" kern="1200" dirty="0" err="1">
                <a:solidFill>
                  <a:schemeClr val="tx1"/>
                </a:solidFill>
                <a:effectLst/>
                <a:latin typeface="+mn-lt"/>
                <a:ea typeface="+mn-ea"/>
                <a:cs typeface="+mn-cs"/>
              </a:rPr>
              <a:t>buyPrice</a:t>
            </a:r>
            <a:r>
              <a:rPr lang="en-US" sz="1200" kern="1200" dirty="0">
                <a:solidFill>
                  <a:schemeClr val="tx1"/>
                </a:solidFill>
                <a:effectLst/>
                <a:latin typeface="+mn-lt"/>
                <a:ea typeface="+mn-ea"/>
                <a:cs typeface="+mn-cs"/>
              </a:rPr>
              <a:t> DESC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SELECT * FROM </a:t>
            </a:r>
            <a:r>
              <a:rPr lang="en-US" sz="1200" kern="1200" dirty="0" err="1">
                <a:solidFill>
                  <a:schemeClr val="tx1"/>
                </a:solidFill>
                <a:effectLst/>
                <a:latin typeface="+mn-lt"/>
                <a:ea typeface="+mn-ea"/>
                <a:cs typeface="+mn-cs"/>
              </a:rPr>
              <a:t>officeInfo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UPDATE </a:t>
            </a:r>
            <a:r>
              <a:rPr lang="en-US" sz="1200" kern="1200" dirty="0" err="1">
                <a:solidFill>
                  <a:schemeClr val="tx1"/>
                </a:solidFill>
                <a:effectLst/>
                <a:latin typeface="+mn-lt"/>
                <a:ea typeface="+mn-ea"/>
                <a:cs typeface="+mn-cs"/>
              </a:rPr>
              <a:t>officeInfo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 phone = '+33 14 723 5555'</a:t>
            </a:r>
          </a:p>
          <a:p>
            <a:r>
              <a:rPr lang="en-US" sz="1200" kern="1200" dirty="0">
                <a:solidFill>
                  <a:schemeClr val="tx1"/>
                </a:solidFill>
                <a:effectLst/>
                <a:latin typeface="+mn-lt"/>
                <a:ea typeface="+mn-ea"/>
                <a:cs typeface="+mn-cs"/>
              </a:rPr>
              <a:t>WHERE </a:t>
            </a:r>
            <a:r>
              <a:rPr lang="en-US" sz="1200" kern="1200" dirty="0" err="1">
                <a:solidFill>
                  <a:schemeClr val="tx1"/>
                </a:solidFill>
                <a:effectLst/>
                <a:latin typeface="+mn-lt"/>
                <a:ea typeface="+mn-ea"/>
                <a:cs typeface="+mn-cs"/>
              </a:rPr>
              <a:t>officeCode</a:t>
            </a:r>
            <a:r>
              <a:rPr lang="en-US" sz="1200" kern="1200" dirty="0">
                <a:solidFill>
                  <a:schemeClr val="tx1"/>
                </a:solidFill>
                <a:effectLst/>
                <a:latin typeface="+mn-lt"/>
                <a:ea typeface="+mn-ea"/>
                <a:cs typeface="+mn-cs"/>
              </a:rPr>
              <a:t> = 4</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12</a:t>
            </a:fld>
            <a:endParaRPr lang="en-US"/>
          </a:p>
        </p:txBody>
      </p:sp>
    </p:spTree>
    <p:extLst>
      <p:ext uri="{BB962C8B-B14F-4D97-AF65-F5344CB8AC3E}">
        <p14:creationId xmlns:p14="http://schemas.microsoft.com/office/powerpoint/2010/main" val="71645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m-KH" sz="1200" kern="1200" dirty="0">
                <a:solidFill>
                  <a:schemeClr val="tx1"/>
                </a:solidFill>
                <a:effectLst/>
                <a:latin typeface="+mn-lt"/>
                <a:ea typeface="+mn-ea"/>
                <a:cs typeface="+mn-cs"/>
              </a:rPr>
              <a:t>ដើម្បីបង្ហាញព័ត៌មានរបស់ </a:t>
            </a:r>
            <a:r>
              <a:rPr lang="en-US" sz="1200" kern="1200" dirty="0">
                <a:solidFill>
                  <a:schemeClr val="tx1"/>
                </a:solidFill>
                <a:effectLst/>
                <a:latin typeface="+mn-lt"/>
                <a:ea typeface="+mn-ea"/>
                <a:cs typeface="+mn-cs"/>
              </a:rPr>
              <a:t>View</a:t>
            </a:r>
            <a:r>
              <a:rPr lang="km-KH" sz="1200" kern="1200" dirty="0">
                <a:solidFill>
                  <a:schemeClr val="tx1"/>
                </a:solidFill>
                <a:effectLst/>
                <a:latin typeface="+mn-lt"/>
                <a:ea typeface="+mn-ea"/>
                <a:cs typeface="+mn-cs"/>
              </a:rPr>
              <a:t> អ្នកត្រូវ​ប្រើឃ្លាបញ្ជា </a:t>
            </a:r>
            <a:r>
              <a:rPr lang="en-US" sz="1200" kern="1200" dirty="0">
                <a:solidFill>
                  <a:schemeClr val="tx1"/>
                </a:solidFill>
                <a:effectLst/>
                <a:latin typeface="+mn-lt"/>
                <a:ea typeface="+mn-ea"/>
                <a:cs typeface="+mn-cs"/>
              </a:rPr>
              <a:t>SHOW CREAT VIEW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CREATE VIEW [</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].[view_ name];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CREATE VIEW</a:t>
            </a:r>
            <a:r>
              <a:rPr lang="km-KH"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classicmodels.officeInfo</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អ្នកអាច​បង្ហាញ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ជាមួយ </a:t>
            </a:r>
            <a:r>
              <a:rPr lang="en-US" sz="1200" kern="1200" dirty="0">
                <a:solidFill>
                  <a:schemeClr val="tx1"/>
                </a:solidFill>
                <a:effectLst/>
                <a:latin typeface="+mn-lt"/>
                <a:ea typeface="+mn-ea"/>
                <a:cs typeface="+mn-cs"/>
              </a:rPr>
              <a:t>Text Editor </a:t>
            </a:r>
            <a:r>
              <a:rPr lang="km-KH" sz="1200" kern="1200" dirty="0">
                <a:solidFill>
                  <a:schemeClr val="tx1"/>
                </a:solidFill>
                <a:effectLst/>
                <a:latin typeface="+mn-lt"/>
                <a:ea typeface="+mn-ea"/>
                <a:cs typeface="+mn-cs"/>
              </a:rPr>
              <a:t>បាន ដែលវារក្សាទុក </a:t>
            </a:r>
            <a:r>
              <a:rPr lang="en-US" sz="1200" kern="1200" dirty="0">
                <a:solidFill>
                  <a:schemeClr val="tx1"/>
                </a:solidFill>
                <a:effectLst/>
                <a:latin typeface="+mn-lt"/>
                <a:ea typeface="+mn-ea"/>
                <a:cs typeface="+mn-cs"/>
              </a:rPr>
              <a:t>File </a:t>
            </a:r>
            <a:r>
              <a:rPr lang="km-KH" sz="1200" kern="1200" dirty="0">
                <a:solidFill>
                  <a:schemeClr val="tx1"/>
                </a:solidFill>
                <a:effectLst/>
                <a:latin typeface="+mn-lt"/>
                <a:ea typeface="+mn-ea"/>
                <a:cs typeface="+mn-cs"/>
              </a:rPr>
              <a:t>នៅក្នុងទីតាំងរបស់ </a:t>
            </a:r>
            <a:r>
              <a:rPr lang="en-US" sz="1200" kern="1200" dirty="0">
                <a:solidFill>
                  <a:schemeClr val="tx1"/>
                </a:solidFill>
                <a:effectLst/>
                <a:latin typeface="+mn-lt"/>
                <a:ea typeface="+mn-ea"/>
                <a:cs typeface="+mn-cs"/>
              </a:rPr>
              <a:t>Database folder</a:t>
            </a:r>
            <a:r>
              <a:rPr lang="km-KH" sz="1200" kern="1200" dirty="0">
                <a:solidFill>
                  <a:schemeClr val="tx1"/>
                </a:solidFill>
                <a:effectLst/>
                <a:latin typeface="+mn-lt"/>
                <a:ea typeface="+mn-ea"/>
                <a:cs typeface="+mn-cs"/>
              </a:rPr>
              <a:t>។ ឩទាហរណ៍ យើងត្រូវការបង្ហាញព័ត៌មានរបស់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ឈ្មោះ </a:t>
            </a:r>
            <a:r>
              <a:rPr lang="en-US" sz="1200" kern="1200" dirty="0" err="1">
                <a:solidFill>
                  <a:schemeClr val="tx1"/>
                </a:solidFill>
                <a:effectLst/>
                <a:latin typeface="+mn-lt"/>
                <a:ea typeface="+mn-ea"/>
                <a:cs typeface="+mn-cs"/>
              </a:rPr>
              <a:t>officeInfo</a:t>
            </a:r>
            <a:r>
              <a:rPr lang="en-US" sz="1200" kern="1200" dirty="0">
                <a:solidFill>
                  <a:schemeClr val="tx1"/>
                </a:solidFill>
                <a:effectLst/>
                <a:latin typeface="+mn-lt"/>
                <a:ea typeface="+mn-ea"/>
                <a:cs typeface="+mn-cs"/>
              </a:rPr>
              <a:t> </a:t>
            </a:r>
            <a:r>
              <a:rPr lang="km-KH" sz="1200" kern="1200" dirty="0">
                <a:solidFill>
                  <a:schemeClr val="tx1"/>
                </a:solidFill>
                <a:effectLst/>
                <a:latin typeface="+mn-lt"/>
                <a:ea typeface="+mn-ea"/>
                <a:cs typeface="+mn-cs"/>
              </a:rPr>
              <a:t>ដូចនេះអ្នក​ត្រូវ​ចូលទៅកាន់ទីតាំង </a:t>
            </a:r>
            <a:r>
              <a:rPr lang="en-US" sz="1200" kern="1200" dirty="0">
                <a:solidFill>
                  <a:schemeClr val="tx1"/>
                </a:solidFill>
                <a:effectLst/>
                <a:latin typeface="+mn-lt"/>
                <a:ea typeface="+mn-ea"/>
                <a:cs typeface="+mn-cs"/>
              </a:rPr>
              <a:t>“\data\</a:t>
            </a:r>
            <a:r>
              <a:rPr lang="en-US" sz="1200" kern="1200" dirty="0" err="1">
                <a:solidFill>
                  <a:schemeClr val="tx1"/>
                </a:solidFill>
                <a:effectLst/>
                <a:latin typeface="+mn-lt"/>
                <a:ea typeface="+mn-ea"/>
                <a:cs typeface="+mn-cs"/>
              </a:rPr>
              <a:t>classicmodels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officeInfo.frm</a:t>
            </a:r>
            <a:r>
              <a:rPr lang="en-US" sz="1200" kern="1200" dirty="0">
                <a:solidFill>
                  <a:schemeClr val="tx1"/>
                </a:solidFill>
                <a:effectLst/>
                <a:latin typeface="+mn-lt"/>
                <a:ea typeface="+mn-ea"/>
                <a:cs typeface="+mn-cs"/>
              </a:rPr>
              <a:t>”</a:t>
            </a:r>
            <a:r>
              <a:rPr lang="km-KH"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ការកែប្រែ </a:t>
            </a:r>
            <a:r>
              <a:rPr lang="en-US" sz="1200" b="1" kern="1200" dirty="0">
                <a:solidFill>
                  <a:schemeClr val="tx1"/>
                </a:solidFill>
                <a:effectLst/>
                <a:latin typeface="+mn-lt"/>
                <a:ea typeface="+mn-ea"/>
                <a:cs typeface="+mn-cs"/>
              </a:rPr>
              <a:t>Views</a:t>
            </a:r>
            <a:endParaRPr lang="en-US" sz="1200" kern="1200" dirty="0">
              <a:solidFill>
                <a:schemeClr val="tx1"/>
              </a:solidFill>
              <a:effectLst/>
              <a:latin typeface="+mn-lt"/>
              <a:ea typeface="+mn-ea"/>
              <a:cs typeface="+mn-cs"/>
            </a:endParaRPr>
          </a:p>
          <a:p>
            <a:r>
              <a:rPr lang="km-KH" sz="1200" kern="1200" dirty="0">
                <a:solidFill>
                  <a:schemeClr val="tx1"/>
                </a:solidFill>
                <a:effectLst/>
                <a:latin typeface="+mn-lt"/>
                <a:ea typeface="+mn-ea"/>
                <a:cs typeface="+mn-cs"/>
              </a:rPr>
              <a:t>ដើម្បីកែប្រែ </a:t>
            </a:r>
            <a:r>
              <a:rPr lang="en-US" sz="1200" kern="1200" dirty="0">
                <a:solidFill>
                  <a:schemeClr val="tx1"/>
                </a:solidFill>
                <a:effectLst/>
                <a:latin typeface="+mn-lt"/>
                <a:ea typeface="+mn-ea"/>
                <a:cs typeface="+mn-cs"/>
              </a:rPr>
              <a:t>Views </a:t>
            </a:r>
            <a:r>
              <a:rPr lang="km-KH" sz="1200" kern="1200" dirty="0">
                <a:solidFill>
                  <a:schemeClr val="tx1"/>
                </a:solidFill>
                <a:effectLst/>
                <a:latin typeface="+mn-lt"/>
                <a:ea typeface="+mn-ea"/>
                <a:cs typeface="+mn-cs"/>
              </a:rPr>
              <a:t>អ្នក​ត្រូវ​ឃ្លាបញ្ជា </a:t>
            </a:r>
            <a:r>
              <a:rPr lang="en-US" sz="1200" kern="1200" dirty="0">
                <a:solidFill>
                  <a:schemeClr val="tx1"/>
                </a:solidFill>
                <a:effectLst/>
                <a:latin typeface="+mn-lt"/>
                <a:ea typeface="+mn-ea"/>
                <a:cs typeface="+mn-cs"/>
              </a:rPr>
              <a:t>ALTER VIEW </a:t>
            </a:r>
            <a:r>
              <a:rPr lang="km-KH" sz="1200" kern="1200" dirty="0">
                <a:solidFill>
                  <a:schemeClr val="tx1"/>
                </a:solidFill>
                <a:effectLst/>
                <a:latin typeface="+mn-lt"/>
                <a:ea typeface="+mn-ea"/>
                <a:cs typeface="+mn-cs"/>
              </a:rPr>
              <a:t>ដូចខាង​ក្រោម</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a:t>
            </a:r>
          </a:p>
          <a:p>
            <a:r>
              <a:rPr lang="en-US" sz="1200" kern="1200" dirty="0">
                <a:solidFill>
                  <a:schemeClr val="tx1"/>
                </a:solidFill>
                <a:effectLst/>
                <a:latin typeface="+mn-lt"/>
                <a:ea typeface="+mn-ea"/>
                <a:cs typeface="+mn-cs"/>
              </a:rPr>
              <a:t>[ALGORITHM =  {MERGE | TEMPTABLE | UNDEFINED}]</a:t>
            </a:r>
          </a:p>
          <a:p>
            <a:r>
              <a:rPr lang="en-US" sz="1200" kern="1200" dirty="0">
                <a:solidFill>
                  <a:schemeClr val="tx1"/>
                </a:solidFill>
                <a:effectLst/>
                <a:latin typeface="+mn-lt"/>
                <a:ea typeface="+mn-ea"/>
                <a:cs typeface="+mn-cs"/>
              </a:rPr>
              <a:t>  VIEW [</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view_name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AS </a:t>
            </a:r>
          </a:p>
          <a:p>
            <a:r>
              <a:rPr lang="en-US" sz="1200" kern="1200" dirty="0">
                <a:solidFill>
                  <a:schemeClr val="tx1"/>
                </a:solidFill>
                <a:effectLst/>
                <a:latin typeface="+mn-lt"/>
                <a:ea typeface="+mn-ea"/>
                <a:cs typeface="+mn-cs"/>
              </a:rPr>
              <a:t>[SELECT  statement]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ឩទាហរណ៍</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 VIEW organization</a:t>
            </a:r>
          </a:p>
          <a:p>
            <a:r>
              <a:rPr lang="en-US" sz="1200" kern="1200" dirty="0">
                <a:solidFill>
                  <a:schemeClr val="tx1"/>
                </a:solidFill>
                <a:effectLst/>
                <a:latin typeface="+mn-lt"/>
                <a:ea typeface="+mn-ea"/>
                <a:cs typeface="+mn-cs"/>
              </a:rPr>
              <a:t>  AS </a:t>
            </a:r>
          </a:p>
          <a:p>
            <a:r>
              <a:rPr lang="en-US" sz="1200" kern="1200" dirty="0">
                <a:solidFill>
                  <a:schemeClr val="tx1"/>
                </a:solidFill>
                <a:effectLst/>
                <a:latin typeface="+mn-lt"/>
                <a:ea typeface="+mn-ea"/>
                <a:cs typeface="+mn-cs"/>
              </a:rPr>
              <a:t>  SELECT CONCAT(</a:t>
            </a:r>
            <a:r>
              <a:rPr lang="en-US" sz="1200" kern="1200" dirty="0" err="1">
                <a:solidFill>
                  <a:schemeClr val="tx1"/>
                </a:solidFill>
                <a:effectLst/>
                <a:latin typeface="+mn-lt"/>
                <a:ea typeface="+mn-ea"/>
                <a:cs typeface="+mn-cs"/>
              </a:rPr>
              <a:t>E.lastname,E.firstname</a:t>
            </a:r>
            <a:r>
              <a:rPr lang="en-US" sz="1200" kern="1200" dirty="0">
                <a:solidFill>
                  <a:schemeClr val="tx1"/>
                </a:solidFill>
                <a:effectLst/>
                <a:latin typeface="+mn-lt"/>
                <a:ea typeface="+mn-ea"/>
                <a:cs typeface="+mn-cs"/>
              </a:rPr>
              <a:t>) AS Employee,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E.email</a:t>
            </a:r>
            <a:r>
              <a:rPr lang="en-US" sz="1200" kern="1200" dirty="0">
                <a:solidFill>
                  <a:schemeClr val="tx1"/>
                </a:solidFill>
                <a:effectLst/>
                <a:latin typeface="+mn-lt"/>
                <a:ea typeface="+mn-ea"/>
                <a:cs typeface="+mn-cs"/>
              </a:rPr>
              <a:t> AS  </a:t>
            </a:r>
            <a:r>
              <a:rPr lang="en-US" sz="1200" kern="1200" dirty="0" err="1">
                <a:solidFill>
                  <a:schemeClr val="tx1"/>
                </a:solidFill>
                <a:effectLst/>
                <a:latin typeface="+mn-lt"/>
                <a:ea typeface="+mn-ea"/>
                <a:cs typeface="+mn-cs"/>
              </a:rPr>
              <a:t>employeeEmail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CONCAT(</a:t>
            </a:r>
            <a:r>
              <a:rPr lang="en-US" sz="1200" kern="1200" dirty="0" err="1">
                <a:solidFill>
                  <a:schemeClr val="tx1"/>
                </a:solidFill>
                <a:effectLst/>
                <a:latin typeface="+mn-lt"/>
                <a:ea typeface="+mn-ea"/>
                <a:cs typeface="+mn-cs"/>
              </a:rPr>
              <a:t>M.lastname,M.firstname</a:t>
            </a:r>
            <a:r>
              <a:rPr lang="en-US" sz="1200" kern="1200" dirty="0">
                <a:solidFill>
                  <a:schemeClr val="tx1"/>
                </a:solidFill>
                <a:effectLst/>
                <a:latin typeface="+mn-lt"/>
                <a:ea typeface="+mn-ea"/>
                <a:cs typeface="+mn-cs"/>
              </a:rPr>
              <a:t>) AS Manager</a:t>
            </a:r>
          </a:p>
          <a:p>
            <a:r>
              <a:rPr lang="en-US" sz="1200" kern="1200" dirty="0">
                <a:solidFill>
                  <a:schemeClr val="tx1"/>
                </a:solidFill>
                <a:effectLst/>
                <a:latin typeface="+mn-lt"/>
                <a:ea typeface="+mn-ea"/>
                <a:cs typeface="+mn-cs"/>
              </a:rPr>
              <a:t>  FROM employees AS E</a:t>
            </a:r>
          </a:p>
          <a:p>
            <a:r>
              <a:rPr lang="en-US" sz="1200" kern="1200" dirty="0">
                <a:solidFill>
                  <a:schemeClr val="tx1"/>
                </a:solidFill>
                <a:effectLst/>
                <a:latin typeface="+mn-lt"/>
                <a:ea typeface="+mn-ea"/>
                <a:cs typeface="+mn-cs"/>
              </a:rPr>
              <a:t>  INNER JOIN employees AS M</a:t>
            </a:r>
          </a:p>
          <a:p>
            <a:r>
              <a:rPr lang="en-US" sz="1200" kern="1200" dirty="0">
                <a:solidFill>
                  <a:schemeClr val="tx1"/>
                </a:solidFill>
                <a:effectLst/>
                <a:latin typeface="+mn-lt"/>
                <a:ea typeface="+mn-ea"/>
                <a:cs typeface="+mn-cs"/>
              </a:rPr>
              <a:t>    ON </a:t>
            </a:r>
            <a:r>
              <a:rPr lang="en-US" sz="1200" kern="1200" dirty="0" err="1">
                <a:solidFill>
                  <a:schemeClr val="tx1"/>
                </a:solidFill>
                <a:effectLst/>
                <a:latin typeface="+mn-lt"/>
                <a:ea typeface="+mn-ea"/>
                <a:cs typeface="+mn-cs"/>
              </a:rPr>
              <a:t>M.employeeNumber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E.ReportsTo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ORDER BY Manager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km-KH" sz="1200" b="1" kern="1200" dirty="0">
                <a:solidFill>
                  <a:schemeClr val="tx1"/>
                </a:solidFill>
                <a:effectLst/>
                <a:latin typeface="+mn-lt"/>
                <a:ea typeface="+mn-ea"/>
                <a:cs typeface="+mn-cs"/>
              </a:rPr>
              <a:t>ការលុប </a:t>
            </a:r>
            <a:r>
              <a:rPr lang="en-US" sz="1200" b="1" kern="1200" dirty="0">
                <a:solidFill>
                  <a:schemeClr val="tx1"/>
                </a:solidFill>
                <a:effectLst/>
                <a:latin typeface="+mn-lt"/>
                <a:ea typeface="+mn-ea"/>
                <a:cs typeface="+mn-cs"/>
              </a:rPr>
              <a:t>Views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DROP VIEW IF EXISTS </a:t>
            </a:r>
            <a:r>
              <a:rPr lang="en-US" sz="1200" kern="1200" dirty="0" err="1">
                <a:solidFill>
                  <a:schemeClr val="tx1"/>
                </a:solidFill>
                <a:effectLst/>
                <a:latin typeface="+mn-lt"/>
                <a:ea typeface="+mn-ea"/>
                <a:cs typeface="+mn-cs"/>
              </a:rPr>
              <a:t>officeInfo</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km-KH" sz="1200" kern="1200" dirty="0">
                <a:solidFill>
                  <a:schemeClr val="tx1"/>
                </a:solidFill>
                <a:effectLst/>
                <a:latin typeface="+mn-lt"/>
                <a:ea typeface="+mn-ea"/>
                <a:cs typeface="+mn-cs"/>
              </a:rPr>
              <a:t>គ្រប់ពេលដែលអ្នក​កែប្រែ​ ឬលុប </a:t>
            </a:r>
            <a:r>
              <a:rPr lang="en-US" sz="1200" kern="1200" dirty="0">
                <a:solidFill>
                  <a:schemeClr val="tx1"/>
                </a:solidFill>
                <a:effectLst/>
                <a:latin typeface="+mn-lt"/>
                <a:ea typeface="+mn-ea"/>
                <a:cs typeface="+mn-cs"/>
              </a:rPr>
              <a:t>View </a:t>
            </a:r>
            <a:r>
              <a:rPr lang="km-KH" sz="1200" kern="1200" dirty="0">
                <a:solidFill>
                  <a:schemeClr val="tx1"/>
                </a:solidFill>
                <a:effectLst/>
                <a:latin typeface="+mn-lt"/>
                <a:ea typeface="+mn-ea"/>
                <a:cs typeface="+mn-cs"/>
              </a:rPr>
              <a:t>វា​តែង​តែ​ថត​ចម្លង​</a:t>
            </a:r>
            <a:r>
              <a:rPr lang="en-US" sz="1200" kern="1200" dirty="0">
                <a:solidFill>
                  <a:schemeClr val="tx1"/>
                </a:solidFill>
                <a:effectLst/>
                <a:latin typeface="+mn-lt"/>
                <a:ea typeface="+mn-ea"/>
                <a:cs typeface="+mn-cs"/>
              </a:rPr>
              <a:t> View </a:t>
            </a:r>
            <a:r>
              <a:rPr lang="km-KH" sz="1200" kern="1200" dirty="0">
                <a:solidFill>
                  <a:schemeClr val="tx1"/>
                </a:solidFill>
                <a:effectLst/>
                <a:latin typeface="+mn-lt"/>
                <a:ea typeface="+mn-ea"/>
                <a:cs typeface="+mn-cs"/>
              </a:rPr>
              <a:t>ចាស់​ចូលទៅក្នុងទីតាំងមួយឈ្មោះថា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database_name</a:t>
            </a:r>
            <a:r>
              <a:rPr lang="en-US" sz="1200" kern="1200" dirty="0">
                <a:solidFill>
                  <a:schemeClr val="tx1"/>
                </a:solidFill>
                <a:effectLst/>
                <a:latin typeface="+mn-lt"/>
                <a:ea typeface="+mn-ea"/>
                <a:cs typeface="+mn-cs"/>
              </a:rPr>
              <a:t>/arc/” </a:t>
            </a:r>
            <a:r>
              <a:rPr lang="km-KH"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59ABBE-E7A5-48CD-A991-197BCB42E310}" type="slidenum">
              <a:rPr lang="en-US" smtClean="0"/>
              <a:t>13</a:t>
            </a:fld>
            <a:endParaRPr lang="en-US"/>
          </a:p>
        </p:txBody>
      </p:sp>
    </p:spTree>
    <p:extLst>
      <p:ext uri="{BB962C8B-B14F-4D97-AF65-F5344CB8AC3E}">
        <p14:creationId xmlns:p14="http://schemas.microsoft.com/office/powerpoint/2010/main" val="126914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i="0">
                <a:latin typeface="Algerian" panose="04020705040A02060702"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atin typeface="Monotype Corsiva" panose="03010101010201010101" pitchFamily="66"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7" name="Straight Connector 6"/>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899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29-Jun-18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3813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3677932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spTree>
    <p:extLst>
      <p:ext uri="{BB962C8B-B14F-4D97-AF65-F5344CB8AC3E}">
        <p14:creationId xmlns:p14="http://schemas.microsoft.com/office/powerpoint/2010/main" val="6007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baseline="0">
                <a:cs typeface="Khmer OS Siemreap" panose="0200050000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baseline="0">
                <a:cs typeface="Khmer OS Siemreap" panose="02000500000000020004" pitchFamily="2" charset="0"/>
              </a:defRPr>
            </a:lvl1pPr>
            <a:lvl2pPr>
              <a:defRPr baseline="0">
                <a:cs typeface="Khmer OS Siemreap" panose="02000500000000020004" pitchFamily="2" charset="0"/>
              </a:defRPr>
            </a:lvl2pPr>
            <a:lvl3pPr>
              <a:defRPr baseline="0">
                <a:cs typeface="Khmer OS Siemreap" panose="02000500000000020004" pitchFamily="2" charset="0"/>
              </a:defRPr>
            </a:lvl3pPr>
            <a:lvl4pPr>
              <a:defRPr baseline="0">
                <a:cs typeface="Khmer OS Siemreap" panose="02000500000000020004" pitchFamily="2" charset="0"/>
              </a:defRPr>
            </a:lvl4pPr>
            <a:lvl5pPr>
              <a:defRPr baseline="0">
                <a:cs typeface="Khmer OS Siemreap" panose="0200050000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16" name="Straight Connector 1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17" name="Straight Connector 16"/>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589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0664"/>
            <a:ext cx="10515600" cy="5436299"/>
          </a:xfrm>
        </p:spPr>
        <p:txBody>
          <a:bodyPr/>
          <a:lstStyle>
            <a:lvl1pPr>
              <a:defRPr baseline="0">
                <a:cs typeface="Khmer OS Siemreap" panose="02000500000000020004" pitchFamily="2" charset="0"/>
              </a:defRPr>
            </a:lvl1pPr>
            <a:lvl2pPr>
              <a:defRPr baseline="0">
                <a:cs typeface="Khmer OS Siemreap" panose="02000500000000020004" pitchFamily="2" charset="0"/>
              </a:defRPr>
            </a:lvl2pPr>
            <a:lvl3pPr>
              <a:defRPr baseline="0">
                <a:cs typeface="Khmer OS Siemreap" panose="02000500000000020004" pitchFamily="2" charset="0"/>
              </a:defRPr>
            </a:lvl3pPr>
            <a:lvl4pPr>
              <a:defRPr baseline="0">
                <a:cs typeface="Khmer OS Siemreap" panose="02000500000000020004" pitchFamily="2" charset="0"/>
              </a:defRPr>
            </a:lvl4pPr>
            <a:lvl5pPr>
              <a:defRPr baseline="0">
                <a:cs typeface="Khmer OS Siemreap" panose="0200050000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16" name="Straight Connector 1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1824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3876C-BC1A-4C34-96BB-DCBDB4E6068A}" type="datetimeFigureOut">
              <a:rPr lang="en-US" smtClean="0"/>
              <a:t>29-Jun-18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C5D55-CBD2-4388-9B68-38D459AEB357}" type="slidenum">
              <a:rPr lang="en-US" smtClean="0"/>
              <a:t>‹#›</a:t>
            </a:fld>
            <a:endParaRPr lang="en-US"/>
          </a:p>
        </p:txBody>
      </p:sp>
      <p:cxnSp>
        <p:nvCxnSpPr>
          <p:cNvPr id="7" name="Straight Connector 6"/>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7520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73876C-BC1A-4C34-96BB-DCBDB4E6068A}" type="datetimeFigureOut">
              <a:rPr lang="en-US" smtClean="0"/>
              <a:t>29-Jun-18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9" name="Straight Connector 8"/>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8358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3876C-BC1A-4C34-96BB-DCBDB4E6068A}" type="datetimeFigureOut">
              <a:rPr lang="en-US" smtClean="0"/>
              <a:t>29-Jun-18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C5D55-CBD2-4388-9B68-38D459AEB357}" type="slidenum">
              <a:rPr lang="en-US" smtClean="0"/>
              <a:t>‹#›</a:t>
            </a:fld>
            <a:endParaRPr lang="en-US"/>
          </a:p>
        </p:txBody>
      </p:sp>
      <p:cxnSp>
        <p:nvCxnSpPr>
          <p:cNvPr id="10" name="Straight Connector 9"/>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11" name="Straight Connector 10"/>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6289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3876C-BC1A-4C34-96BB-DCBDB4E6068A}" type="datetimeFigureOut">
              <a:rPr lang="en-US" smtClean="0"/>
              <a:t>29-Jun-18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C5D55-CBD2-4388-9B68-38D459AEB357}" type="slidenum">
              <a:rPr lang="en-US" smtClean="0"/>
              <a:t>‹#›</a:t>
            </a:fld>
            <a:endParaRPr lang="en-US"/>
          </a:p>
        </p:txBody>
      </p:sp>
      <p:cxnSp>
        <p:nvCxnSpPr>
          <p:cNvPr id="6" name="Straight Connector 5"/>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cxnSp>
        <p:nvCxnSpPr>
          <p:cNvPr id="7" name="Straight Connector 6"/>
          <p:cNvCxnSpPr>
            <a:cxnSpLocks/>
          </p:cNvCxnSpPr>
          <p:nvPr/>
        </p:nvCxnSpPr>
        <p:spPr>
          <a:xfrm>
            <a:off x="838200" y="1690688"/>
            <a:ext cx="10515600" cy="0"/>
          </a:xfrm>
          <a:prstGeom prst="line">
            <a:avLst/>
          </a:prstGeom>
          <a:ln w="19050">
            <a:solidFill>
              <a:srgbClr val="92D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3455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3876C-BC1A-4C34-96BB-DCBDB4E6068A}" type="datetimeFigureOut">
              <a:rPr lang="en-US" smtClean="0"/>
              <a:t>29-Jun-18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C5D55-CBD2-4388-9B68-38D459AEB357}" type="slidenum">
              <a:rPr lang="en-US" smtClean="0"/>
              <a:t>‹#›</a:t>
            </a:fld>
            <a:endParaRPr lang="en-US"/>
          </a:p>
        </p:txBody>
      </p:sp>
      <p:cxnSp>
        <p:nvCxnSpPr>
          <p:cNvPr id="5" name="Straight Connector 4"/>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8818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3876C-BC1A-4C34-96BB-DCBDB4E6068A}" type="datetimeFigureOut">
              <a:rPr lang="en-US" smtClean="0"/>
              <a:t>29-Jun-18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C5D55-CBD2-4388-9B68-38D459AEB357}" type="slidenum">
              <a:rPr lang="en-US" smtClean="0"/>
              <a:t>‹#›</a:t>
            </a:fld>
            <a:endParaRPr lang="en-US"/>
          </a:p>
        </p:txBody>
      </p:sp>
      <p:cxnSp>
        <p:nvCxnSpPr>
          <p:cNvPr id="8" name="Straight Connector 7"/>
          <p:cNvCxnSpPr>
            <a:cxnSpLocks/>
          </p:cNvCxnSpPr>
          <p:nvPr/>
        </p:nvCxnSpPr>
        <p:spPr>
          <a:xfrm>
            <a:off x="-9144" y="6883047"/>
            <a:ext cx="12201144" cy="0"/>
          </a:xfrm>
          <a:prstGeom prst="line">
            <a:avLst/>
          </a:prstGeom>
          <a:ln w="1365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4574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3876C-BC1A-4C34-96BB-DCBDB4E6068A}" type="datetimeFigureOut">
              <a:rPr lang="en-US" smtClean="0"/>
              <a:t>29-Jun-18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C5D55-CBD2-4388-9B68-38D459AEB357}" type="slidenum">
              <a:rPr lang="en-US" smtClean="0"/>
              <a:t>‹#›</a:t>
            </a:fld>
            <a:endParaRPr lang="en-US"/>
          </a:p>
        </p:txBody>
      </p:sp>
      <p:pic>
        <p:nvPicPr>
          <p:cNvPr id="10" name="Picture 9"/>
          <p:cNvPicPr>
            <a:picLocks noChangeAspect="1"/>
          </p:cNvPicPr>
          <p:nvPr/>
        </p:nvPicPr>
        <p:blipFill>
          <a:blip r:embed="rId14" cstate="print">
            <a:extLst>
              <a:ext uri="{BEBA8EAE-BF5A-486C-A8C5-ECC9F3942E4B}">
                <a14:imgProps xmlns:a14="http://schemas.microsoft.com/office/drawing/2010/main">
                  <a14:imgLayer r:embed="rId15">
                    <a14:imgEffect>
                      <a14:backgroundRemoval t="0" b="99882" l="0" r="100000">
                        <a14:foregroundMark x1="36878" y1="11124" x2="47172" y2="70296"/>
                        <a14:foregroundMark x1="49434" y1="6154" x2="27489" y2="64615"/>
                        <a14:foregroundMark x1="26471" y1="6036" x2="27036" y2="51834"/>
                        <a14:foregroundMark x1="39027" y1="4379" x2="37670" y2="71006"/>
                        <a14:foregroundMark x1="42760" y1="11124" x2="45362" y2="79290"/>
                        <a14:foregroundMark x1="29186" y1="21775" x2="76697" y2="19172"/>
                        <a14:foregroundMark x1="51810" y1="11716" x2="51357" y2="29586"/>
                        <a14:foregroundMark x1="63462" y1="9231" x2="58937" y2="29822"/>
                        <a14:foregroundMark x1="72624" y1="8876" x2="68891" y2="31716"/>
                        <a14:foregroundMark x1="20928" y1="75266" x2="36312" y2="91361"/>
                      </a14:backgroundRemoval>
                    </a14:imgEffect>
                  </a14:imgLayer>
                </a14:imgProps>
              </a:ext>
              <a:ext uri="{28A0092B-C50C-407E-A947-70E740481C1C}">
                <a14:useLocalDpi xmlns:a14="http://schemas.microsoft.com/office/drawing/2010/main" val="0"/>
              </a:ext>
            </a:extLst>
          </a:blip>
          <a:stretch>
            <a:fillRect/>
          </a:stretch>
        </p:blipFill>
        <p:spPr>
          <a:xfrm>
            <a:off x="11308303" y="85154"/>
            <a:ext cx="819688" cy="783526"/>
          </a:xfrm>
          <a:prstGeom prst="rect">
            <a:avLst/>
          </a:prstGeom>
        </p:spPr>
      </p:pic>
      <p:sp>
        <p:nvSpPr>
          <p:cNvPr id="11" name="TextBox 10"/>
          <p:cNvSpPr txBox="1"/>
          <p:nvPr/>
        </p:nvSpPr>
        <p:spPr>
          <a:xfrm>
            <a:off x="11480403" y="850392"/>
            <a:ext cx="475488" cy="369332"/>
          </a:xfrm>
          <a:prstGeom prst="rect">
            <a:avLst/>
          </a:prstGeom>
          <a:noFill/>
        </p:spPr>
        <p:txBody>
          <a:bodyPr wrap="square" rtlCol="0">
            <a:spAutoFit/>
          </a:bodyPr>
          <a:lstStyle/>
          <a:p>
            <a:fld id="{FEE7B994-F93F-4A54-9231-EAA0C12BAB81}" type="slidenum">
              <a:rPr lang="en-US" b="0" i="0" smtClean="0">
                <a:latin typeface="Arial" panose="020B0604020202020204" pitchFamily="34" charset="0"/>
                <a:cs typeface="Arial" panose="020B0604020202020204" pitchFamily="34" charset="0"/>
              </a:rPr>
              <a:t>‹#›</a:t>
            </a:fld>
            <a:endParaRPr lang="en-US" b="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103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MySQL VIEW</a:t>
            </a:r>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 xmlns:a16="http://schemas.microsoft.com/office/drawing/2014/main" id="{E0D02F45-32E3-481C-BF4F-FD5EE319B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611" y="3602038"/>
            <a:ext cx="4902777" cy="3059889"/>
          </a:xfrm>
          <a:prstGeom prst="rect">
            <a:avLst/>
          </a:prstGeom>
        </p:spPr>
      </p:pic>
    </p:spTree>
    <p:extLst>
      <p:ext uri="{BB962C8B-B14F-4D97-AF65-F5344CB8AC3E}">
        <p14:creationId xmlns:p14="http://schemas.microsoft.com/office/powerpoint/2010/main" val="1655891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98DA30-2FC1-42E5-A990-A756A97D18D4}"/>
              </a:ext>
            </a:extLst>
          </p:cNvPr>
          <p:cNvSpPr>
            <a:spLocks noGrp="1"/>
          </p:cNvSpPr>
          <p:nvPr>
            <p:ph type="title"/>
          </p:nvPr>
        </p:nvSpPr>
        <p:spPr/>
        <p:txBody>
          <a:bodyPr/>
          <a:lstStyle/>
          <a:p>
            <a:r>
              <a:rPr lang="en-US" dirty="0"/>
              <a:t>Create view with join</a:t>
            </a:r>
          </a:p>
        </p:txBody>
      </p:sp>
      <p:sp>
        <p:nvSpPr>
          <p:cNvPr id="3" name="Content Placeholder 2">
            <a:extLst>
              <a:ext uri="{FF2B5EF4-FFF2-40B4-BE49-F238E27FC236}">
                <a16:creationId xmlns="" xmlns:a16="http://schemas.microsoft.com/office/drawing/2014/main" id="{F1D2FAAC-60B4-4196-8158-FA7537CD79A4}"/>
              </a:ext>
            </a:extLst>
          </p:cNvPr>
          <p:cNvSpPr>
            <a:spLocks noGrp="1"/>
          </p:cNvSpPr>
          <p:nvPr>
            <p:ph idx="1"/>
          </p:nvPr>
        </p:nvSpPr>
        <p:spPr/>
        <p:txBody>
          <a:bodyPr>
            <a:normAutofit fontScale="92500"/>
          </a:bodyPr>
          <a:lstStyle/>
          <a:p>
            <a:pPr marL="0" indent="0">
              <a:buNone/>
            </a:pPr>
            <a:r>
              <a:rPr lang="en-US" dirty="0"/>
              <a:t>CREATE VIEW </a:t>
            </a:r>
            <a:r>
              <a:rPr lang="en-US" dirty="0" err="1"/>
              <a:t>customerOrders</a:t>
            </a:r>
            <a:r>
              <a:rPr lang="en-US" dirty="0"/>
              <a:t> AS</a:t>
            </a:r>
          </a:p>
          <a:p>
            <a:pPr marL="0" indent="0">
              <a:buNone/>
            </a:pPr>
            <a:r>
              <a:rPr lang="en-US" dirty="0"/>
              <a:t>SELECT  </a:t>
            </a:r>
            <a:r>
              <a:rPr lang="en-US" dirty="0" err="1"/>
              <a:t>D.orderNumber</a:t>
            </a:r>
            <a:r>
              <a:rPr lang="en-US" dirty="0"/>
              <a:t>,</a:t>
            </a:r>
          </a:p>
          <a:p>
            <a:pPr marL="0" indent="0">
              <a:buNone/>
            </a:pPr>
            <a:r>
              <a:rPr lang="en-US" dirty="0"/>
              <a:t>         </a:t>
            </a:r>
            <a:r>
              <a:rPr lang="en-US" dirty="0" err="1"/>
              <a:t>customerName</a:t>
            </a:r>
            <a:r>
              <a:rPr lang="en-US" dirty="0"/>
              <a:t>,</a:t>
            </a:r>
          </a:p>
          <a:p>
            <a:pPr marL="0" indent="0">
              <a:buNone/>
            </a:pPr>
            <a:r>
              <a:rPr lang="en-US" dirty="0"/>
              <a:t>         SUM(</a:t>
            </a:r>
            <a:r>
              <a:rPr lang="en-US" dirty="0" err="1"/>
              <a:t>quantityOrdered</a:t>
            </a:r>
            <a:r>
              <a:rPr lang="en-US" dirty="0"/>
              <a:t> * </a:t>
            </a:r>
            <a:r>
              <a:rPr lang="en-US" dirty="0" err="1"/>
              <a:t>priceEach</a:t>
            </a:r>
            <a:r>
              <a:rPr lang="en-US" dirty="0"/>
              <a:t>) total</a:t>
            </a:r>
          </a:p>
          <a:p>
            <a:pPr marL="0" indent="0">
              <a:buNone/>
            </a:pPr>
            <a:r>
              <a:rPr lang="en-US" dirty="0"/>
              <a:t>FROM </a:t>
            </a:r>
            <a:r>
              <a:rPr lang="en-US" dirty="0" err="1"/>
              <a:t>orderDetails</a:t>
            </a:r>
            <a:r>
              <a:rPr lang="en-US" dirty="0"/>
              <a:t> D</a:t>
            </a:r>
          </a:p>
          <a:p>
            <a:pPr marL="0" indent="0">
              <a:buNone/>
            </a:pPr>
            <a:r>
              <a:rPr lang="en-US" dirty="0"/>
              <a:t>INNER JOIN orders O ON </a:t>
            </a:r>
            <a:r>
              <a:rPr lang="en-US" dirty="0" err="1"/>
              <a:t>O.orderNumber</a:t>
            </a:r>
            <a:r>
              <a:rPr lang="en-US" dirty="0"/>
              <a:t> = </a:t>
            </a:r>
            <a:r>
              <a:rPr lang="en-US" dirty="0" err="1"/>
              <a:t>D.orderNumber</a:t>
            </a:r>
            <a:endParaRPr lang="en-US" dirty="0"/>
          </a:p>
          <a:p>
            <a:pPr marL="0" indent="0">
              <a:buNone/>
            </a:pPr>
            <a:r>
              <a:rPr lang="en-US" dirty="0"/>
              <a:t>INNER JOIN customers C ON </a:t>
            </a:r>
            <a:r>
              <a:rPr lang="en-US" dirty="0" err="1"/>
              <a:t>O.customerNumber</a:t>
            </a:r>
            <a:r>
              <a:rPr lang="en-US" dirty="0"/>
              <a:t> =  </a:t>
            </a:r>
            <a:r>
              <a:rPr lang="en-US" dirty="0" err="1"/>
              <a:t>C.customerNumber</a:t>
            </a:r>
            <a:r>
              <a:rPr lang="en-US" dirty="0"/>
              <a:t>  </a:t>
            </a:r>
          </a:p>
          <a:p>
            <a:pPr marL="0" indent="0">
              <a:buNone/>
            </a:pPr>
            <a:r>
              <a:rPr lang="en-US" dirty="0"/>
              <a:t>GROUP BY </a:t>
            </a:r>
            <a:r>
              <a:rPr lang="en-US" dirty="0" err="1"/>
              <a:t>D.orderNumber</a:t>
            </a:r>
            <a:r>
              <a:rPr lang="en-US" dirty="0"/>
              <a:t> </a:t>
            </a:r>
          </a:p>
          <a:p>
            <a:pPr marL="0" indent="0">
              <a:buNone/>
            </a:pPr>
            <a:r>
              <a:rPr lang="en-US" dirty="0"/>
              <a:t>ORDER BY total DESC;</a:t>
            </a:r>
          </a:p>
        </p:txBody>
      </p:sp>
      <p:pic>
        <p:nvPicPr>
          <p:cNvPr id="4" name="Picture 3">
            <a:extLst>
              <a:ext uri="{FF2B5EF4-FFF2-40B4-BE49-F238E27FC236}">
                <a16:creationId xmlns="" xmlns:a16="http://schemas.microsoft.com/office/drawing/2014/main" id="{B7685375-DC7D-403F-9AD7-AA08798C25B0}"/>
              </a:ext>
            </a:extLst>
          </p:cNvPr>
          <p:cNvPicPr>
            <a:picLocks noChangeAspect="1"/>
          </p:cNvPicPr>
          <p:nvPr/>
        </p:nvPicPr>
        <p:blipFill>
          <a:blip r:embed="rId3"/>
          <a:stretch>
            <a:fillRect/>
          </a:stretch>
        </p:blipFill>
        <p:spPr>
          <a:xfrm>
            <a:off x="5791200" y="1690688"/>
            <a:ext cx="5562600" cy="1285875"/>
          </a:xfrm>
          <a:prstGeom prst="rect">
            <a:avLst/>
          </a:prstGeom>
        </p:spPr>
      </p:pic>
    </p:spTree>
    <p:extLst>
      <p:ext uri="{BB962C8B-B14F-4D97-AF65-F5344CB8AC3E}">
        <p14:creationId xmlns:p14="http://schemas.microsoft.com/office/powerpoint/2010/main" val="1248030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79409-7AED-46AB-8355-994916008F5E}"/>
              </a:ext>
            </a:extLst>
          </p:cNvPr>
          <p:cNvSpPr>
            <a:spLocks noGrp="1"/>
          </p:cNvSpPr>
          <p:nvPr>
            <p:ph type="title"/>
          </p:nvPr>
        </p:nvSpPr>
        <p:spPr/>
        <p:txBody>
          <a:bodyPr/>
          <a:lstStyle/>
          <a:p>
            <a:r>
              <a:rPr lang="en-US" dirty="0"/>
              <a:t>Create view with subquery</a:t>
            </a:r>
          </a:p>
        </p:txBody>
      </p:sp>
      <p:sp>
        <p:nvSpPr>
          <p:cNvPr id="3" name="Content Placeholder 2">
            <a:extLst>
              <a:ext uri="{FF2B5EF4-FFF2-40B4-BE49-F238E27FC236}">
                <a16:creationId xmlns="" xmlns:a16="http://schemas.microsoft.com/office/drawing/2014/main" id="{675D39EB-85C8-405A-BA0A-B0B175D87EC8}"/>
              </a:ext>
            </a:extLst>
          </p:cNvPr>
          <p:cNvSpPr>
            <a:spLocks noGrp="1"/>
          </p:cNvSpPr>
          <p:nvPr>
            <p:ph idx="1"/>
          </p:nvPr>
        </p:nvSpPr>
        <p:spPr/>
        <p:txBody>
          <a:bodyPr>
            <a:normAutofit fontScale="92500" lnSpcReduction="20000"/>
          </a:bodyPr>
          <a:lstStyle/>
          <a:p>
            <a:pPr marL="0" indent="0">
              <a:buNone/>
            </a:pPr>
            <a:r>
              <a:rPr lang="en-US" dirty="0"/>
              <a:t>CREATE VIEW </a:t>
            </a:r>
            <a:r>
              <a:rPr lang="en-US" dirty="0" err="1"/>
              <a:t>vwProducts</a:t>
            </a:r>
            <a:r>
              <a:rPr lang="en-US" dirty="0"/>
              <a:t>  AS </a:t>
            </a:r>
          </a:p>
          <a:p>
            <a:pPr marL="0" indent="0">
              <a:buNone/>
            </a:pPr>
            <a:r>
              <a:rPr lang="en-US" dirty="0"/>
              <a:t>SELECT </a:t>
            </a:r>
            <a:r>
              <a:rPr lang="en-US" dirty="0" err="1"/>
              <a:t>productCode</a:t>
            </a:r>
            <a:r>
              <a:rPr lang="en-US" dirty="0"/>
              <a:t>,</a:t>
            </a:r>
          </a:p>
          <a:p>
            <a:pPr marL="0" indent="0">
              <a:buNone/>
            </a:pPr>
            <a:r>
              <a:rPr lang="en-US" dirty="0"/>
              <a:t>        </a:t>
            </a:r>
            <a:r>
              <a:rPr lang="en-US" dirty="0" err="1"/>
              <a:t>productName</a:t>
            </a:r>
            <a:r>
              <a:rPr lang="en-US" dirty="0"/>
              <a:t>,</a:t>
            </a:r>
          </a:p>
          <a:p>
            <a:pPr marL="0" indent="0">
              <a:buNone/>
            </a:pPr>
            <a:r>
              <a:rPr lang="en-US" dirty="0"/>
              <a:t>        </a:t>
            </a:r>
            <a:r>
              <a:rPr lang="en-US" dirty="0" err="1"/>
              <a:t>buyPrice</a:t>
            </a:r>
            <a:r>
              <a:rPr lang="en-US" dirty="0"/>
              <a:t> </a:t>
            </a:r>
          </a:p>
          <a:p>
            <a:pPr marL="0" indent="0">
              <a:buNone/>
            </a:pPr>
            <a:r>
              <a:rPr lang="en-US" dirty="0"/>
              <a:t>FROM products</a:t>
            </a:r>
          </a:p>
          <a:p>
            <a:pPr marL="0" indent="0">
              <a:buNone/>
            </a:pPr>
            <a:r>
              <a:rPr lang="en-US" dirty="0"/>
              <a:t>WHERE </a:t>
            </a:r>
            <a:r>
              <a:rPr lang="en-US" dirty="0" err="1"/>
              <a:t>buyPrice</a:t>
            </a:r>
            <a:r>
              <a:rPr lang="en-US" dirty="0"/>
              <a:t> &gt; (</a:t>
            </a:r>
          </a:p>
          <a:p>
            <a:pPr marL="0" indent="0">
              <a:buNone/>
            </a:pPr>
            <a:r>
              <a:rPr lang="en-US" dirty="0"/>
              <a:t>      SELECT AVG  (</a:t>
            </a:r>
            <a:r>
              <a:rPr lang="en-US" dirty="0" err="1"/>
              <a:t>buyPrice</a:t>
            </a:r>
            <a:r>
              <a:rPr lang="en-US" dirty="0"/>
              <a:t>)</a:t>
            </a:r>
          </a:p>
          <a:p>
            <a:pPr marL="0" indent="0">
              <a:buNone/>
            </a:pPr>
            <a:r>
              <a:rPr lang="en-US" dirty="0"/>
              <a:t>      FROM  products</a:t>
            </a:r>
          </a:p>
          <a:p>
            <a:pPr marL="0" indent="0">
              <a:buNone/>
            </a:pPr>
            <a:r>
              <a:rPr lang="en-US" dirty="0"/>
              <a:t>)</a:t>
            </a:r>
          </a:p>
          <a:p>
            <a:pPr marL="0" indent="0">
              <a:buNone/>
            </a:pPr>
            <a:r>
              <a:rPr lang="en-US" dirty="0"/>
              <a:t>ORDER BY </a:t>
            </a:r>
            <a:r>
              <a:rPr lang="en-US" dirty="0" err="1"/>
              <a:t>buyPrice</a:t>
            </a:r>
            <a:r>
              <a:rPr lang="en-US" dirty="0"/>
              <a:t> DESC;</a:t>
            </a:r>
          </a:p>
        </p:txBody>
      </p:sp>
      <p:pic>
        <p:nvPicPr>
          <p:cNvPr id="4" name="Picture 3">
            <a:extLst>
              <a:ext uri="{FF2B5EF4-FFF2-40B4-BE49-F238E27FC236}">
                <a16:creationId xmlns="" xmlns:a16="http://schemas.microsoft.com/office/drawing/2014/main" id="{5E514C1D-6F0F-4DB8-9783-D78C53F3AF60}"/>
              </a:ext>
            </a:extLst>
          </p:cNvPr>
          <p:cNvPicPr>
            <a:picLocks noChangeAspect="1"/>
          </p:cNvPicPr>
          <p:nvPr/>
        </p:nvPicPr>
        <p:blipFill>
          <a:blip r:embed="rId3"/>
          <a:stretch>
            <a:fillRect/>
          </a:stretch>
        </p:blipFill>
        <p:spPr>
          <a:xfrm>
            <a:off x="5675168" y="1930832"/>
            <a:ext cx="4589402" cy="1191059"/>
          </a:xfrm>
          <a:prstGeom prst="rect">
            <a:avLst/>
          </a:prstGeom>
        </p:spPr>
      </p:pic>
    </p:spTree>
    <p:extLst>
      <p:ext uri="{BB962C8B-B14F-4D97-AF65-F5344CB8AC3E}">
        <p14:creationId xmlns:p14="http://schemas.microsoft.com/office/powerpoint/2010/main" val="4155021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ការបង្កើត </a:t>
            </a:r>
            <a:r>
              <a:rPr lang="en-US" dirty="0"/>
              <a:t>Updateable Views</a:t>
            </a:r>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km-KH" dirty="0"/>
              <a:t>ដើម្បីឱ្យ </a:t>
            </a:r>
            <a:r>
              <a:rPr lang="en-US" dirty="0"/>
              <a:t>View </a:t>
            </a:r>
            <a:r>
              <a:rPr lang="km-KH" dirty="0"/>
              <a:t>អាច​កែប្រែទិន្នន័យ​បាន អ្នក​ត្រូវ​អនុវត្តិន៍​​តាមច្បាប់មួយចំនួន​ដូចខាងក្រោម</a:t>
            </a:r>
            <a:endParaRPr lang="en-US" dirty="0"/>
          </a:p>
          <a:p>
            <a:pPr lvl="0">
              <a:lnSpc>
                <a:spcPct val="150000"/>
              </a:lnSpc>
            </a:pPr>
            <a:r>
              <a:rPr lang="en-US" dirty="0"/>
              <a:t>SELECT Statement </a:t>
            </a:r>
            <a:r>
              <a:rPr lang="km-KH" dirty="0"/>
              <a:t>ត្រូវតែប្រើតែមួយ </a:t>
            </a:r>
            <a:r>
              <a:rPr lang="en-US" dirty="0"/>
              <a:t>Table</a:t>
            </a:r>
          </a:p>
          <a:p>
            <a:pPr lvl="0">
              <a:lnSpc>
                <a:spcPct val="150000"/>
              </a:lnSpc>
            </a:pPr>
            <a:r>
              <a:rPr lang="en-US" dirty="0"/>
              <a:t>SELECT Statement </a:t>
            </a:r>
            <a:r>
              <a:rPr lang="km-KH" dirty="0"/>
              <a:t>ត្រូវតែគ្មាន </a:t>
            </a:r>
            <a:r>
              <a:rPr lang="en-US" dirty="0"/>
              <a:t>GROUP BY </a:t>
            </a:r>
            <a:r>
              <a:rPr lang="km-KH" dirty="0"/>
              <a:t>ឬ </a:t>
            </a:r>
            <a:r>
              <a:rPr lang="en-US" dirty="0"/>
              <a:t>HAVING Clause</a:t>
            </a:r>
          </a:p>
          <a:p>
            <a:pPr lvl="0">
              <a:lnSpc>
                <a:spcPct val="150000"/>
              </a:lnSpc>
            </a:pPr>
            <a:r>
              <a:rPr lang="en-US" dirty="0"/>
              <a:t>SELECT Statement </a:t>
            </a:r>
            <a:r>
              <a:rPr lang="km-KH" dirty="0"/>
              <a:t>ត្រូវតែគ្មាន </a:t>
            </a:r>
            <a:r>
              <a:rPr lang="en-US" dirty="0"/>
              <a:t>DISTINCE</a:t>
            </a:r>
          </a:p>
          <a:p>
            <a:pPr lvl="0">
              <a:lnSpc>
                <a:spcPct val="150000"/>
              </a:lnSpc>
            </a:pPr>
            <a:r>
              <a:rPr lang="en-US" dirty="0"/>
              <a:t>SELECT Statement </a:t>
            </a:r>
            <a:r>
              <a:rPr lang="km-KH" dirty="0"/>
              <a:t>ត្រូវតែគ្មាន </a:t>
            </a:r>
            <a:r>
              <a:rPr lang="en-US" dirty="0"/>
              <a:t>Read-only </a:t>
            </a:r>
            <a:r>
              <a:rPr lang="km-KH" dirty="0"/>
              <a:t>លក្ខខ័ណ្ឌ</a:t>
            </a:r>
            <a:endParaRPr lang="en-US" dirty="0"/>
          </a:p>
          <a:p>
            <a:pPr lvl="0">
              <a:lnSpc>
                <a:spcPct val="150000"/>
              </a:lnSpc>
            </a:pPr>
            <a:r>
              <a:rPr lang="en-US" dirty="0"/>
              <a:t>SELECT Statement </a:t>
            </a:r>
            <a:r>
              <a:rPr lang="km-KH" dirty="0"/>
              <a:t>ត្រូវតែគ្មាន </a:t>
            </a:r>
            <a:r>
              <a:rPr lang="en-US" dirty="0"/>
              <a:t>Expression (aggregates, functions, computed column,…)</a:t>
            </a:r>
          </a:p>
          <a:p>
            <a:pPr marL="0" indent="0">
              <a:lnSpc>
                <a:spcPct val="150000"/>
              </a:lnSpc>
              <a:buNone/>
            </a:pPr>
            <a:endParaRPr lang="en-US" dirty="0"/>
          </a:p>
        </p:txBody>
      </p:sp>
    </p:spTree>
    <p:extLst>
      <p:ext uri="{BB962C8B-B14F-4D97-AF65-F5344CB8AC3E}">
        <p14:creationId xmlns:p14="http://schemas.microsoft.com/office/powerpoint/2010/main" val="3962693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ការគ្រប់គ្រង </a:t>
            </a:r>
            <a:r>
              <a:rPr lang="en-US" dirty="0"/>
              <a:t>View </a:t>
            </a:r>
            <a:r>
              <a:rPr lang="km-KH" dirty="0"/>
              <a:t>នៅក្នុង </a:t>
            </a:r>
            <a:r>
              <a:rPr lang="en-US" dirty="0"/>
              <a:t>MySQL</a:t>
            </a:r>
          </a:p>
        </p:txBody>
      </p:sp>
      <p:sp>
        <p:nvSpPr>
          <p:cNvPr id="3" name="Content Placeholder 2"/>
          <p:cNvSpPr>
            <a:spLocks noGrp="1"/>
          </p:cNvSpPr>
          <p:nvPr>
            <p:ph idx="1"/>
          </p:nvPr>
        </p:nvSpPr>
        <p:spPr>
          <a:xfrm>
            <a:off x="838200" y="1825624"/>
            <a:ext cx="10515600" cy="5032375"/>
          </a:xfrm>
        </p:spPr>
        <p:txBody>
          <a:bodyPr>
            <a:normAutofit fontScale="62500" lnSpcReduction="20000"/>
          </a:bodyPr>
          <a:lstStyle/>
          <a:p>
            <a:r>
              <a:rPr lang="km-KH" dirty="0"/>
              <a:t>ដើម្បីបង្ហាញព័ត៌មានរបស់ </a:t>
            </a:r>
            <a:r>
              <a:rPr lang="en-US" dirty="0"/>
              <a:t>View</a:t>
            </a:r>
            <a:endParaRPr lang="km-KH" dirty="0"/>
          </a:p>
          <a:p>
            <a:pPr marL="0" indent="0">
              <a:buNone/>
            </a:pPr>
            <a:r>
              <a:rPr lang="km-KH" dirty="0"/>
              <a:t>	</a:t>
            </a:r>
            <a:r>
              <a:rPr lang="en-US" dirty="0"/>
              <a:t>SHOW CREATE VIEW [</a:t>
            </a:r>
            <a:r>
              <a:rPr lang="en-US" dirty="0" err="1"/>
              <a:t>database_name</a:t>
            </a:r>
            <a:r>
              <a:rPr lang="en-US" dirty="0"/>
              <a:t>].[view_ name];</a:t>
            </a:r>
            <a:endParaRPr lang="km-KH" dirty="0"/>
          </a:p>
          <a:p>
            <a:endParaRPr lang="km-KH" dirty="0"/>
          </a:p>
          <a:p>
            <a:r>
              <a:rPr lang="km-KH" dirty="0"/>
              <a:t>ការកែប្រែ </a:t>
            </a:r>
            <a:r>
              <a:rPr lang="en-US" dirty="0"/>
              <a:t>Views</a:t>
            </a:r>
          </a:p>
          <a:p>
            <a:pPr marL="0" indent="0">
              <a:buNone/>
            </a:pPr>
            <a:r>
              <a:rPr lang="km-KH" dirty="0"/>
              <a:t>	</a:t>
            </a:r>
            <a:r>
              <a:rPr lang="en-US" dirty="0"/>
              <a:t>ALTER</a:t>
            </a:r>
          </a:p>
          <a:p>
            <a:pPr marL="0" indent="0">
              <a:buNone/>
            </a:pPr>
            <a:r>
              <a:rPr lang="km-KH" dirty="0"/>
              <a:t>	</a:t>
            </a:r>
            <a:r>
              <a:rPr lang="en-US" dirty="0"/>
              <a:t>[ALGORITHM =  {MERGE | TEMPTABLE | UNDEFINED}]</a:t>
            </a:r>
          </a:p>
          <a:p>
            <a:pPr marL="0" indent="0">
              <a:buNone/>
            </a:pPr>
            <a:r>
              <a:rPr lang="en-US" dirty="0"/>
              <a:t>  </a:t>
            </a:r>
            <a:r>
              <a:rPr lang="km-KH" dirty="0"/>
              <a:t>	</a:t>
            </a:r>
            <a:r>
              <a:rPr lang="en-US" dirty="0"/>
              <a:t>VIEW [</a:t>
            </a:r>
            <a:r>
              <a:rPr lang="en-US" dirty="0" err="1"/>
              <a:t>database_name</a:t>
            </a:r>
            <a:r>
              <a:rPr lang="en-US" dirty="0"/>
              <a:t>].  [</a:t>
            </a:r>
            <a:r>
              <a:rPr lang="en-US" dirty="0" err="1"/>
              <a:t>view_name</a:t>
            </a:r>
            <a:r>
              <a:rPr lang="en-US" dirty="0"/>
              <a:t>]</a:t>
            </a:r>
          </a:p>
          <a:p>
            <a:pPr marL="0" indent="0">
              <a:buNone/>
            </a:pPr>
            <a:r>
              <a:rPr lang="en-US" dirty="0"/>
              <a:t>   </a:t>
            </a:r>
            <a:r>
              <a:rPr lang="km-KH" dirty="0"/>
              <a:t>	</a:t>
            </a:r>
            <a:r>
              <a:rPr lang="en-US" dirty="0"/>
              <a:t>AS </a:t>
            </a:r>
          </a:p>
          <a:p>
            <a:pPr marL="0" indent="0">
              <a:buNone/>
            </a:pPr>
            <a:r>
              <a:rPr lang="km-KH" dirty="0"/>
              <a:t>		</a:t>
            </a:r>
            <a:r>
              <a:rPr lang="en-US" dirty="0"/>
              <a:t>[SELECT  statement]</a:t>
            </a:r>
            <a:endParaRPr lang="km-KH" dirty="0"/>
          </a:p>
          <a:p>
            <a:pPr marL="0" indent="0">
              <a:buNone/>
            </a:pPr>
            <a:endParaRPr lang="en-US" dirty="0"/>
          </a:p>
          <a:p>
            <a:r>
              <a:rPr lang="km-KH" dirty="0"/>
              <a:t>ការលុប </a:t>
            </a:r>
            <a:r>
              <a:rPr lang="en-US" dirty="0"/>
              <a:t>Views</a:t>
            </a:r>
          </a:p>
          <a:p>
            <a:pPr marL="0" indent="0">
              <a:buNone/>
            </a:pPr>
            <a:r>
              <a:rPr lang="km-KH" dirty="0"/>
              <a:t>	</a:t>
            </a:r>
            <a:r>
              <a:rPr lang="en-US" dirty="0"/>
              <a:t>DROP VIEW IF EXISTS </a:t>
            </a:r>
            <a:r>
              <a:rPr lang="en-US" dirty="0" err="1"/>
              <a:t>officeInfo</a:t>
            </a:r>
            <a:r>
              <a:rPr lang="en-US" dirty="0"/>
              <a:t>;</a:t>
            </a:r>
          </a:p>
          <a:p>
            <a:pPr marL="0" indent="0">
              <a:buNone/>
            </a:pPr>
            <a:endParaRPr lang="en-US" dirty="0"/>
          </a:p>
          <a:p>
            <a:r>
              <a:rPr lang="km-KH" dirty="0"/>
              <a:t>ទីតាំង</a:t>
            </a:r>
            <a:r>
              <a:rPr lang="en-US" dirty="0"/>
              <a:t> </a:t>
            </a:r>
            <a:r>
              <a:rPr lang="km-KH" dirty="0"/>
              <a:t>​​​​​</a:t>
            </a:r>
            <a:r>
              <a:rPr lang="en-US" dirty="0"/>
              <a:t>View</a:t>
            </a:r>
            <a:r>
              <a:rPr lang="km-KH" dirty="0"/>
              <a:t> </a:t>
            </a:r>
            <a:endParaRPr lang="en-US" dirty="0"/>
          </a:p>
          <a:p>
            <a:pPr marL="0" indent="0">
              <a:buNone/>
            </a:pPr>
            <a:r>
              <a:rPr lang="en-US" dirty="0"/>
              <a:t>	“\data\</a:t>
            </a:r>
            <a:r>
              <a:rPr lang="en-US" dirty="0" err="1"/>
              <a:t>classicmodels</a:t>
            </a:r>
            <a:r>
              <a:rPr lang="en-US" dirty="0"/>
              <a:t>\</a:t>
            </a:r>
            <a:r>
              <a:rPr lang="en-US" dirty="0" err="1"/>
              <a:t>viewName.frm</a:t>
            </a:r>
            <a:r>
              <a:rPr lang="en-US" dirty="0"/>
              <a:t>”</a:t>
            </a:r>
          </a:p>
          <a:p>
            <a:endParaRPr lang="en-US" dirty="0"/>
          </a:p>
        </p:txBody>
      </p:sp>
    </p:spTree>
    <p:extLst>
      <p:ext uri="{BB962C8B-B14F-4D97-AF65-F5344CB8AC3E}">
        <p14:creationId xmlns:p14="http://schemas.microsoft.com/office/powerpoint/2010/main" val="3932906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C984A-FC57-41DB-ACFA-0BBC042F0DDF}"/>
              </a:ext>
            </a:extLst>
          </p:cNvPr>
          <p:cNvSpPr>
            <a:spLocks noGrp="1"/>
          </p:cNvSpPr>
          <p:nvPr>
            <p:ph type="title"/>
          </p:nvPr>
        </p:nvSpPr>
        <p:spPr/>
        <p:txBody>
          <a:bodyPr/>
          <a:lstStyle/>
          <a:p>
            <a:r>
              <a:rPr lang="en-US" dirty="0"/>
              <a:t>Summery</a:t>
            </a:r>
          </a:p>
        </p:txBody>
      </p:sp>
      <p:sp>
        <p:nvSpPr>
          <p:cNvPr id="3" name="Content Placeholder 2">
            <a:extLst>
              <a:ext uri="{FF2B5EF4-FFF2-40B4-BE49-F238E27FC236}">
                <a16:creationId xmlns="" xmlns:a16="http://schemas.microsoft.com/office/drawing/2014/main" id="{3F8D8FC8-326F-41E6-A7ED-C88E4D7B2B19}"/>
              </a:ext>
            </a:extLst>
          </p:cNvPr>
          <p:cNvSpPr>
            <a:spLocks noGrp="1"/>
          </p:cNvSpPr>
          <p:nvPr>
            <p:ph idx="1"/>
          </p:nvPr>
        </p:nvSpPr>
        <p:spPr>
          <a:xfrm>
            <a:off x="838200" y="1825624"/>
            <a:ext cx="10515600" cy="4720949"/>
          </a:xfrm>
        </p:spPr>
        <p:txBody>
          <a:bodyPr>
            <a:normAutofit/>
          </a:bodyPr>
          <a:lstStyle/>
          <a:p>
            <a:pPr marL="0" indent="0">
              <a:buNone/>
            </a:pPr>
            <a:r>
              <a:rPr lang="en-US" dirty="0"/>
              <a:t>CREATE OR REPLACE</a:t>
            </a:r>
          </a:p>
          <a:p>
            <a:pPr marL="0" indent="0">
              <a:buNone/>
            </a:pPr>
            <a:r>
              <a:rPr lang="en-US" dirty="0"/>
              <a:t>[ALGORITHM = {MERGE  | TEMPTABLE | UNDEFINED}]</a:t>
            </a:r>
          </a:p>
          <a:p>
            <a:pPr marL="0" indent="0">
              <a:buNone/>
            </a:pPr>
            <a:r>
              <a:rPr lang="en-US" dirty="0"/>
              <a:t>VIEW [</a:t>
            </a:r>
            <a:r>
              <a:rPr lang="en-US" dirty="0" err="1"/>
              <a:t>database_name</a:t>
            </a:r>
            <a:r>
              <a:rPr lang="en-US" dirty="0"/>
              <a:t>].[</a:t>
            </a:r>
            <a:r>
              <a:rPr lang="en-US" dirty="0" err="1"/>
              <a:t>view_name</a:t>
            </a:r>
            <a:r>
              <a:rPr lang="en-US" dirty="0"/>
              <a:t>] </a:t>
            </a:r>
          </a:p>
          <a:p>
            <a:pPr marL="0" indent="0">
              <a:buNone/>
            </a:pPr>
            <a:r>
              <a:rPr lang="en-US" dirty="0"/>
              <a:t>AS</a:t>
            </a:r>
          </a:p>
          <a:p>
            <a:pPr marL="0" indent="0">
              <a:buNone/>
            </a:pPr>
            <a:r>
              <a:rPr lang="km-KH" dirty="0"/>
              <a:t>	</a:t>
            </a:r>
            <a:r>
              <a:rPr lang="en-US" dirty="0"/>
              <a:t>[SELECT  statement]</a:t>
            </a:r>
          </a:p>
          <a:p>
            <a:pPr marL="0" indent="0">
              <a:buNone/>
            </a:pPr>
            <a:r>
              <a:rPr lang="en-US" dirty="0"/>
              <a:t>	[WITH [CASCADED | LOCAL] CHECK OPTION];</a:t>
            </a:r>
          </a:p>
          <a:p>
            <a:pPr marL="0" indent="0">
              <a:buNone/>
            </a:pPr>
            <a:endParaRPr lang="en-US" dirty="0"/>
          </a:p>
          <a:p>
            <a:r>
              <a:rPr lang="en-US" dirty="0"/>
              <a:t>SHOW CREATE VIEW [</a:t>
            </a:r>
            <a:r>
              <a:rPr lang="en-US" dirty="0" err="1"/>
              <a:t>database_name</a:t>
            </a:r>
            <a:r>
              <a:rPr lang="en-US" dirty="0"/>
              <a:t>].[view_ name];</a:t>
            </a:r>
          </a:p>
          <a:p>
            <a:r>
              <a:rPr lang="en-US" dirty="0"/>
              <a:t>DROP VIEW IF EXISTS </a:t>
            </a:r>
            <a:r>
              <a:rPr lang="en-US" dirty="0" err="1"/>
              <a:t>viewName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912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MySQL View</a:t>
            </a:r>
          </a:p>
        </p:txBody>
      </p:sp>
      <p:sp>
        <p:nvSpPr>
          <p:cNvPr id="3" name="Content Placeholder 2"/>
          <p:cNvSpPr>
            <a:spLocks noGrp="1"/>
          </p:cNvSpPr>
          <p:nvPr>
            <p:ph idx="1"/>
          </p:nvPr>
        </p:nvSpPr>
        <p:spPr>
          <a:xfrm>
            <a:off x="838200" y="1802296"/>
            <a:ext cx="6516757" cy="5055704"/>
          </a:xfrm>
        </p:spPr>
        <p:txBody>
          <a:bodyPr>
            <a:normAutofit fontScale="77500" lnSpcReduction="20000"/>
          </a:bodyPr>
          <a:lstStyle/>
          <a:p>
            <a:pPr algn="just">
              <a:lnSpc>
                <a:spcPct val="170000"/>
              </a:lnSpc>
            </a:pPr>
            <a:r>
              <a:rPr lang="en-US" dirty="0"/>
              <a:t>Database view </a:t>
            </a:r>
            <a:r>
              <a:rPr lang="km-KH" dirty="0"/>
              <a:t>គឺជា</a:t>
            </a:r>
            <a:r>
              <a:rPr lang="en-US" dirty="0"/>
              <a:t> Table </a:t>
            </a:r>
            <a:r>
              <a:rPr lang="km-KH" dirty="0">
                <a:solidFill>
                  <a:srgbClr val="FF0000"/>
                </a:solidFill>
              </a:rPr>
              <a:t>សាប្បនិមត្ត </a:t>
            </a:r>
            <a:r>
              <a:rPr lang="km-KH" dirty="0"/>
              <a:t>ដែលប្រើជាមួយ </a:t>
            </a:r>
            <a:r>
              <a:rPr lang="en-US" dirty="0"/>
              <a:t>SQL </a:t>
            </a:r>
            <a:r>
              <a:rPr lang="en-US" dirty="0">
                <a:solidFill>
                  <a:srgbClr val="FF0000"/>
                </a:solidFill>
              </a:rPr>
              <a:t>SELECT</a:t>
            </a:r>
            <a:r>
              <a:rPr lang="en-US" dirty="0"/>
              <a:t> Query </a:t>
            </a:r>
            <a:r>
              <a:rPr lang="km-KH" dirty="0"/>
              <a:t>និង </a:t>
            </a:r>
            <a:r>
              <a:rPr lang="en-US" dirty="0"/>
              <a:t>joins</a:t>
            </a:r>
            <a:r>
              <a:rPr lang="km-KH" dirty="0"/>
              <a:t>។ ព្រោះ </a:t>
            </a:r>
            <a:r>
              <a:rPr lang="en-US" dirty="0"/>
              <a:t>Database view </a:t>
            </a:r>
            <a:r>
              <a:rPr lang="km-KH" dirty="0"/>
              <a:t>វា​</a:t>
            </a:r>
            <a:r>
              <a:rPr lang="km-KH" dirty="0">
                <a:solidFill>
                  <a:srgbClr val="FF0000"/>
                </a:solidFill>
              </a:rPr>
              <a:t>ស្រដៀង</a:t>
            </a:r>
            <a:r>
              <a:rPr lang="km-KH" dirty="0"/>
              <a:t>គ្នានិង </a:t>
            </a:r>
            <a:r>
              <a:rPr lang="en-US" dirty="0"/>
              <a:t>Database Table </a:t>
            </a:r>
            <a:r>
              <a:rPr lang="km-KH" dirty="0"/>
              <a:t>ដែរ ដែលមាន </a:t>
            </a:r>
            <a:r>
              <a:rPr lang="en-US" dirty="0"/>
              <a:t>Row </a:t>
            </a:r>
            <a:r>
              <a:rPr lang="km-KH" dirty="0"/>
              <a:t>និង </a:t>
            </a:r>
            <a:r>
              <a:rPr lang="en-US" dirty="0"/>
              <a:t>Column </a:t>
            </a:r>
            <a:r>
              <a:rPr lang="km-KH" dirty="0"/>
              <a:t>ដូចគ្នា។ ដូចនេះ​ អ្នកអាច </a:t>
            </a:r>
            <a:r>
              <a:rPr lang="en-US" dirty="0"/>
              <a:t>Query </a:t>
            </a:r>
            <a:r>
              <a:rPr lang="km-KH" dirty="0"/>
              <a:t>ចេញពីវា​បាន។ </a:t>
            </a:r>
          </a:p>
          <a:p>
            <a:pPr algn="just">
              <a:lnSpc>
                <a:spcPct val="170000"/>
              </a:lnSpc>
            </a:pPr>
            <a:r>
              <a:rPr lang="en-US" dirty="0"/>
              <a:t>MySQL </a:t>
            </a:r>
            <a:r>
              <a:rPr lang="km-KH" dirty="0"/>
              <a:t>អនុញ្ញាតិឱ្យអ្នក​ធ្វើការ​</a:t>
            </a:r>
            <a:r>
              <a:rPr lang="km-KH" dirty="0">
                <a:solidFill>
                  <a:srgbClr val="FF0000"/>
                </a:solidFill>
              </a:rPr>
              <a:t>កែប្រែទិន្នន័យ</a:t>
            </a:r>
            <a:r>
              <a:rPr lang="km-KH" dirty="0"/>
              <a:t>​តាមរយៈ </a:t>
            </a:r>
            <a:r>
              <a:rPr lang="en-US" dirty="0"/>
              <a:t>View </a:t>
            </a:r>
            <a:r>
              <a:rPr lang="km-KH" dirty="0"/>
              <a:t>ទៅកាន់​</a:t>
            </a:r>
            <a:r>
              <a:rPr lang="en-US" dirty="0"/>
              <a:t> Table </a:t>
            </a:r>
            <a:r>
              <a:rPr lang="km-KH" dirty="0"/>
              <a:t>បាន។ </a:t>
            </a:r>
          </a:p>
          <a:p>
            <a:pPr algn="just">
              <a:lnSpc>
                <a:spcPct val="170000"/>
              </a:lnSpc>
            </a:pPr>
            <a:r>
              <a:rPr lang="km-KH" dirty="0"/>
              <a:t>រាល់ទិន្នន័យ​របស់ </a:t>
            </a:r>
            <a:r>
              <a:rPr lang="en-US" dirty="0"/>
              <a:t>View </a:t>
            </a:r>
            <a:r>
              <a:rPr lang="km-KH" dirty="0"/>
              <a:t>គឺវា​ទាញមកពី </a:t>
            </a:r>
            <a:r>
              <a:rPr lang="en-US" dirty="0"/>
              <a:t>Table </a:t>
            </a:r>
            <a:r>
              <a:rPr lang="km-KH" dirty="0"/>
              <a:t>ដូចនេះរាល់ពេលដែល</a:t>
            </a:r>
            <a:r>
              <a:rPr lang="km-KH" dirty="0">
                <a:solidFill>
                  <a:srgbClr val="FF0000"/>
                </a:solidFill>
              </a:rPr>
              <a:t>ទិន្នន័យ​របស់ </a:t>
            </a:r>
            <a:r>
              <a:rPr lang="en-US" dirty="0">
                <a:solidFill>
                  <a:srgbClr val="FF0000"/>
                </a:solidFill>
              </a:rPr>
              <a:t>Table </a:t>
            </a:r>
            <a:r>
              <a:rPr lang="km-KH" dirty="0">
                <a:solidFill>
                  <a:srgbClr val="FF0000"/>
                </a:solidFill>
              </a:rPr>
              <a:t>ដូរ </a:t>
            </a:r>
            <a:r>
              <a:rPr lang="km-KH" dirty="0"/>
              <a:t>ធ្វើឱ្យ​ទិន្នន័យ​របស់​</a:t>
            </a:r>
            <a:r>
              <a:rPr lang="en-US" dirty="0"/>
              <a:t> </a:t>
            </a:r>
            <a:r>
              <a:rPr lang="en-US" dirty="0">
                <a:solidFill>
                  <a:srgbClr val="FF0000"/>
                </a:solidFill>
              </a:rPr>
              <a:t>View </a:t>
            </a:r>
            <a:r>
              <a:rPr lang="km-KH" dirty="0">
                <a:solidFill>
                  <a:srgbClr val="FF0000"/>
                </a:solidFill>
              </a:rPr>
              <a:t>ក៏​ដូរដែរ។</a:t>
            </a:r>
            <a:endParaRPr lang="en-US" dirty="0">
              <a:solidFill>
                <a:srgbClr val="FF0000"/>
              </a:solidFill>
            </a:endParaRPr>
          </a:p>
        </p:txBody>
      </p:sp>
      <p:pic>
        <p:nvPicPr>
          <p:cNvPr id="4" name="Picture 3" descr="C:\Users\MATH SEIN\Desktop\New folder\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7354957" y="1802296"/>
            <a:ext cx="4549775" cy="2527935"/>
          </a:xfrm>
          <a:prstGeom prst="rect">
            <a:avLst/>
          </a:prstGeom>
          <a:noFill/>
          <a:ln>
            <a:noFill/>
          </a:ln>
        </p:spPr>
      </p:pic>
    </p:spTree>
    <p:extLst>
      <p:ext uri="{BB962C8B-B14F-4D97-AF65-F5344CB8AC3E}">
        <p14:creationId xmlns:p14="http://schemas.microsoft.com/office/powerpoint/2010/main" val="98467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គុណសម្បត្តិ</a:t>
            </a:r>
            <a:endParaRPr lang="en-US" dirty="0"/>
          </a:p>
        </p:txBody>
      </p:sp>
      <p:sp>
        <p:nvSpPr>
          <p:cNvPr id="3" name="Content Placeholder 2"/>
          <p:cNvSpPr>
            <a:spLocks noGrp="1"/>
          </p:cNvSpPr>
          <p:nvPr>
            <p:ph idx="1"/>
          </p:nvPr>
        </p:nvSpPr>
        <p:spPr>
          <a:xfrm>
            <a:off x="838200" y="1825625"/>
            <a:ext cx="10515600" cy="4932984"/>
          </a:xfrm>
        </p:spPr>
        <p:txBody>
          <a:bodyPr>
            <a:normAutofit/>
          </a:bodyPr>
          <a:lstStyle/>
          <a:p>
            <a:pPr lvl="0">
              <a:lnSpc>
                <a:spcPct val="170000"/>
              </a:lnSpc>
            </a:pPr>
            <a:r>
              <a:rPr lang="km-KH" dirty="0"/>
              <a:t>រាល់ </a:t>
            </a:r>
            <a:r>
              <a:rPr lang="en-US" dirty="0"/>
              <a:t>Query </a:t>
            </a:r>
            <a:r>
              <a:rPr lang="km-KH" dirty="0"/>
              <a:t>ណា​ដែលមាន​ការ</a:t>
            </a:r>
            <a:r>
              <a:rPr lang="km-KH" dirty="0">
                <a:solidFill>
                  <a:srgbClr val="FF0000"/>
                </a:solidFill>
              </a:rPr>
              <a:t>ស្មុគស្មាញ</a:t>
            </a:r>
            <a:r>
              <a:rPr lang="km-KH" dirty="0"/>
              <a:t>​ក្នុង​ការប្រើ អ្នក​គួរតែបង្កើត </a:t>
            </a:r>
            <a:r>
              <a:rPr lang="en-US" dirty="0"/>
              <a:t>View </a:t>
            </a:r>
            <a:r>
              <a:rPr lang="km-KH" dirty="0"/>
              <a:t>ដើម្បីងាយ​ស្រួលយក​ </a:t>
            </a:r>
            <a:r>
              <a:rPr lang="en-US" dirty="0"/>
              <a:t>Query </a:t>
            </a:r>
            <a:r>
              <a:rPr lang="km-KH" dirty="0"/>
              <a:t>នោះ​មកប្រើប្រាស់​ម្តង​ទៀត</a:t>
            </a:r>
            <a:endParaRPr lang="en-US" dirty="0"/>
          </a:p>
          <a:p>
            <a:pPr lvl="0">
              <a:lnSpc>
                <a:spcPct val="170000"/>
              </a:lnSpc>
            </a:pPr>
            <a:r>
              <a:rPr lang="en-US" dirty="0"/>
              <a:t>Database view </a:t>
            </a:r>
            <a:r>
              <a:rPr lang="km-KH" dirty="0"/>
              <a:t>អាច</a:t>
            </a:r>
            <a:r>
              <a:rPr lang="km-KH" dirty="0">
                <a:solidFill>
                  <a:srgbClr val="FF0000"/>
                </a:solidFill>
              </a:rPr>
              <a:t>​កំណត់ទិន្នន័យ</a:t>
            </a:r>
            <a:r>
              <a:rPr lang="km-KH" dirty="0"/>
              <a:t>ដែលត្រូវប្រើប្រាស់</a:t>
            </a:r>
            <a:r>
              <a:rPr lang="km-KH" dirty="0" smtClean="0"/>
              <a:t>បាន</a:t>
            </a:r>
            <a:endParaRPr lang="en-US" dirty="0"/>
          </a:p>
          <a:p>
            <a:pPr lvl="0">
              <a:lnSpc>
                <a:spcPct val="170000"/>
              </a:lnSpc>
            </a:pPr>
            <a:r>
              <a:rPr lang="km-KH" dirty="0"/>
              <a:t>អ្នកអាចបង្កើត </a:t>
            </a:r>
            <a:r>
              <a:rPr lang="en-US" dirty="0">
                <a:solidFill>
                  <a:srgbClr val="FF0000"/>
                </a:solidFill>
              </a:rPr>
              <a:t>Calculated(expression) column </a:t>
            </a:r>
            <a:r>
              <a:rPr lang="km-KH" dirty="0"/>
              <a:t>នៅលើ </a:t>
            </a:r>
            <a:r>
              <a:rPr lang="en-US" dirty="0"/>
              <a:t>View </a:t>
            </a:r>
            <a:r>
              <a:rPr lang="km-KH" dirty="0"/>
              <a:t>បាន</a:t>
            </a:r>
            <a:endParaRPr lang="en-US" dirty="0"/>
          </a:p>
        </p:txBody>
      </p:sp>
    </p:spTree>
    <p:extLst>
      <p:ext uri="{BB962C8B-B14F-4D97-AF65-F5344CB8AC3E}">
        <p14:creationId xmlns:p14="http://schemas.microsoft.com/office/powerpoint/2010/main" val="2750934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គុណវិបត្តិ</a:t>
            </a:r>
            <a:endParaRPr lang="en-US" dirty="0"/>
          </a:p>
        </p:txBody>
      </p:sp>
      <p:sp>
        <p:nvSpPr>
          <p:cNvPr id="3" name="Content Placeholder 2"/>
          <p:cNvSpPr>
            <a:spLocks noGrp="1"/>
          </p:cNvSpPr>
          <p:nvPr>
            <p:ph idx="1"/>
          </p:nvPr>
        </p:nvSpPr>
        <p:spPr/>
        <p:txBody>
          <a:bodyPr/>
          <a:lstStyle/>
          <a:p>
            <a:pPr lvl="0">
              <a:lnSpc>
                <a:spcPct val="150000"/>
              </a:lnSpc>
            </a:pPr>
            <a:r>
              <a:rPr lang="en-US" dirty="0"/>
              <a:t>Performance: </a:t>
            </a:r>
            <a:r>
              <a:rPr lang="km-KH" dirty="0"/>
              <a:t>នៅពេលដែល </a:t>
            </a:r>
            <a:r>
              <a:rPr lang="en-US" dirty="0"/>
              <a:t>Query </a:t>
            </a:r>
            <a:r>
              <a:rPr lang="km-KH" dirty="0"/>
              <a:t>ទិន្នន័យចេញពី </a:t>
            </a:r>
            <a:r>
              <a:rPr lang="en-US" dirty="0"/>
              <a:t>View </a:t>
            </a:r>
            <a:r>
              <a:rPr lang="km-KH" dirty="0"/>
              <a:t>គឺវា</a:t>
            </a:r>
            <a:r>
              <a:rPr lang="km-KH" dirty="0">
                <a:solidFill>
                  <a:srgbClr val="FF0000"/>
                </a:solidFill>
              </a:rPr>
              <a:t>យឺត</a:t>
            </a:r>
            <a:r>
              <a:rPr lang="km-KH" dirty="0"/>
              <a:t>ជាង </a:t>
            </a:r>
            <a:r>
              <a:rPr lang="en-US" dirty="0"/>
              <a:t>Query </a:t>
            </a:r>
            <a:r>
              <a:rPr lang="km-KH" dirty="0"/>
              <a:t>ចេញពី </a:t>
            </a:r>
            <a:r>
              <a:rPr lang="en-US" dirty="0"/>
              <a:t>Table </a:t>
            </a:r>
            <a:r>
              <a:rPr lang="km-KH" dirty="0"/>
              <a:t>ដោយផ្ទាល់</a:t>
            </a:r>
            <a:endParaRPr lang="en-US" dirty="0"/>
          </a:p>
          <a:p>
            <a:pPr lvl="0">
              <a:lnSpc>
                <a:spcPct val="150000"/>
              </a:lnSpc>
            </a:pPr>
            <a:r>
              <a:rPr lang="en-US" dirty="0"/>
              <a:t>Table Dependency: View </a:t>
            </a:r>
            <a:r>
              <a:rPr lang="km-KH" dirty="0"/>
              <a:t>យើងបង្កើតដោយ</a:t>
            </a:r>
            <a:r>
              <a:rPr lang="km-KH" dirty="0">
                <a:solidFill>
                  <a:srgbClr val="FF0000"/>
                </a:solidFill>
              </a:rPr>
              <a:t>ពឹងផ្អែកទម្រង់</a:t>
            </a:r>
            <a:r>
              <a:rPr lang="km-KH" dirty="0"/>
              <a:t>របស់ </a:t>
            </a:r>
            <a:r>
              <a:rPr lang="en-US" dirty="0"/>
              <a:t>Table </a:t>
            </a:r>
            <a:r>
              <a:rPr lang="km-KH" dirty="0"/>
              <a:t>។ ដូចនោះ​នៅពេលដែលអ្នក​</a:t>
            </a:r>
            <a:r>
              <a:rPr lang="km-KH" dirty="0">
                <a:solidFill>
                  <a:srgbClr val="FF0000"/>
                </a:solidFill>
              </a:rPr>
              <a:t>ដូរ​ទម្រង់របស់ </a:t>
            </a:r>
            <a:r>
              <a:rPr lang="en-US" dirty="0">
                <a:solidFill>
                  <a:srgbClr val="FF0000"/>
                </a:solidFill>
              </a:rPr>
              <a:t>Table </a:t>
            </a:r>
            <a:r>
              <a:rPr lang="km-KH" dirty="0"/>
              <a:t>អ្នក​ក៏​ត្រូវ​ទៅ​ដូរទម្រង់រ​បស់ </a:t>
            </a:r>
            <a:r>
              <a:rPr lang="en-US" dirty="0">
                <a:solidFill>
                  <a:srgbClr val="FF0000"/>
                </a:solidFill>
              </a:rPr>
              <a:t>View </a:t>
            </a:r>
            <a:r>
              <a:rPr lang="km-KH" dirty="0">
                <a:solidFill>
                  <a:srgbClr val="FF0000"/>
                </a:solidFill>
              </a:rPr>
              <a:t>ដែរ។</a:t>
            </a:r>
            <a:endParaRPr lang="en-US" dirty="0">
              <a:solidFill>
                <a:srgbClr val="FF0000"/>
              </a:solidFill>
            </a:endParaRPr>
          </a:p>
          <a:p>
            <a:pPr>
              <a:lnSpc>
                <a:spcPct val="150000"/>
              </a:lnSpc>
            </a:pPr>
            <a:endParaRPr lang="en-US" dirty="0"/>
          </a:p>
        </p:txBody>
      </p:sp>
    </p:spTree>
    <p:extLst>
      <p:ext uri="{BB962C8B-B14F-4D97-AF65-F5344CB8AC3E}">
        <p14:creationId xmlns:p14="http://schemas.microsoft.com/office/powerpoint/2010/main" val="425441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m-KH" dirty="0"/>
              <a:t>ការបង្កើត </a:t>
            </a:r>
            <a:r>
              <a:rPr lang="en-US" dirty="0"/>
              <a:t>View</a:t>
            </a:r>
          </a:p>
        </p:txBody>
      </p:sp>
      <p:sp>
        <p:nvSpPr>
          <p:cNvPr id="3" name="Content Placeholder 2"/>
          <p:cNvSpPr>
            <a:spLocks noGrp="1"/>
          </p:cNvSpPr>
          <p:nvPr>
            <p:ph idx="1"/>
          </p:nvPr>
        </p:nvSpPr>
        <p:spPr/>
        <p:txBody>
          <a:bodyPr/>
          <a:lstStyle/>
          <a:p>
            <a:pPr marL="0" indent="0">
              <a:buNone/>
            </a:pPr>
            <a:r>
              <a:rPr lang="en-US" dirty="0"/>
              <a:t>CREATE OR REPLACE</a:t>
            </a:r>
          </a:p>
          <a:p>
            <a:pPr marL="0" indent="0">
              <a:buNone/>
            </a:pPr>
            <a:r>
              <a:rPr lang="en-US" dirty="0"/>
              <a:t>[ALGORITHM = {MERGE  | TEMPTABLE | UNDEFINED}]</a:t>
            </a:r>
          </a:p>
          <a:p>
            <a:pPr marL="0" indent="0">
              <a:buNone/>
            </a:pPr>
            <a:r>
              <a:rPr lang="en-US" dirty="0"/>
              <a:t>VIEW [</a:t>
            </a:r>
            <a:r>
              <a:rPr lang="en-US" dirty="0" err="1"/>
              <a:t>database_name</a:t>
            </a:r>
            <a:r>
              <a:rPr lang="en-US" dirty="0"/>
              <a:t>].[</a:t>
            </a:r>
            <a:r>
              <a:rPr lang="en-US" dirty="0" err="1"/>
              <a:t>view_name</a:t>
            </a:r>
            <a:r>
              <a:rPr lang="en-US" dirty="0"/>
              <a:t>] </a:t>
            </a:r>
          </a:p>
          <a:p>
            <a:pPr marL="0" indent="0">
              <a:buNone/>
            </a:pPr>
            <a:r>
              <a:rPr lang="en-US" dirty="0"/>
              <a:t>AS</a:t>
            </a:r>
          </a:p>
          <a:p>
            <a:pPr marL="0" indent="0">
              <a:buNone/>
            </a:pPr>
            <a:r>
              <a:rPr lang="km-KH" dirty="0"/>
              <a:t>	</a:t>
            </a:r>
            <a:r>
              <a:rPr lang="en-US" dirty="0"/>
              <a:t>[SELECT  statement]</a:t>
            </a:r>
          </a:p>
          <a:p>
            <a:pPr marL="0" indent="0">
              <a:buNone/>
            </a:pPr>
            <a:r>
              <a:rPr lang="en-US" dirty="0"/>
              <a:t>	[ WITH CHECK OPTION </a:t>
            </a:r>
          </a:p>
          <a:p>
            <a:pPr marL="0" indent="0">
              <a:buNone/>
            </a:pPr>
            <a:r>
              <a:rPr lang="en-US" dirty="0"/>
              <a:t>	| WITH CASCADED CHECK OPTION </a:t>
            </a:r>
          </a:p>
          <a:p>
            <a:pPr marL="0" indent="0">
              <a:buNone/>
            </a:pPr>
            <a:r>
              <a:rPr lang="en-US" dirty="0"/>
              <a:t>	| WITH LOCAL CHECK OPTION]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9546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DFD8C-CBED-4553-B7D9-1CCFC359CE35}"/>
              </a:ext>
            </a:extLst>
          </p:cNvPr>
          <p:cNvSpPr>
            <a:spLocks noGrp="1"/>
          </p:cNvSpPr>
          <p:nvPr>
            <p:ph type="title"/>
          </p:nvPr>
        </p:nvSpPr>
        <p:spPr/>
        <p:txBody>
          <a:bodyPr/>
          <a:lstStyle/>
          <a:p>
            <a:r>
              <a:rPr lang="km-KH" dirty="0"/>
              <a:t>ឧ</a:t>
            </a:r>
            <a:r>
              <a:rPr lang="km-KH"/>
              <a:t>ទាហរណ៍</a:t>
            </a:r>
            <a:endParaRPr lang="en-US" dirty="0"/>
          </a:p>
        </p:txBody>
      </p:sp>
      <p:sp>
        <p:nvSpPr>
          <p:cNvPr id="3" name="Content Placeholder 2">
            <a:extLst>
              <a:ext uri="{FF2B5EF4-FFF2-40B4-BE49-F238E27FC236}">
                <a16:creationId xmlns="" xmlns:a16="http://schemas.microsoft.com/office/drawing/2014/main" id="{68EEE346-664F-4341-928C-3BFFFFD8BF87}"/>
              </a:ext>
            </a:extLst>
          </p:cNvPr>
          <p:cNvSpPr>
            <a:spLocks noGrp="1"/>
          </p:cNvSpPr>
          <p:nvPr>
            <p:ph idx="1"/>
          </p:nvPr>
        </p:nvSpPr>
        <p:spPr/>
        <p:txBody>
          <a:bodyPr/>
          <a:lstStyle/>
          <a:p>
            <a:pPr marL="0" indent="0">
              <a:buNone/>
            </a:pPr>
            <a:r>
              <a:rPr lang="km-KH" dirty="0"/>
              <a:t>យើងនឹងបង្កើត </a:t>
            </a:r>
            <a:r>
              <a:rPr lang="en-US" dirty="0"/>
              <a:t>View </a:t>
            </a:r>
            <a:r>
              <a:rPr lang="km-KH" dirty="0"/>
              <a:t>មួយឈ្មោះថា </a:t>
            </a:r>
            <a:r>
              <a:rPr lang="en-US" dirty="0" err="1"/>
              <a:t>orderDetails</a:t>
            </a:r>
            <a:r>
              <a:rPr lang="en-US" dirty="0"/>
              <a:t> </a:t>
            </a:r>
            <a:r>
              <a:rPr lang="km-KH" dirty="0"/>
              <a:t>ដូចខាងក្រោម</a:t>
            </a:r>
            <a:endParaRPr lang="en-US" dirty="0"/>
          </a:p>
          <a:p>
            <a:pPr marL="0" indent="0">
              <a:buNone/>
            </a:pPr>
            <a:r>
              <a:rPr lang="en-US" dirty="0"/>
              <a:t>CREATE VIEW </a:t>
            </a:r>
            <a:r>
              <a:rPr lang="en-US" dirty="0" err="1"/>
              <a:t>SalePerOrder</a:t>
            </a:r>
            <a:endParaRPr lang="km-KH" dirty="0"/>
          </a:p>
          <a:p>
            <a:pPr marL="0" indent="0">
              <a:buNone/>
            </a:pPr>
            <a:r>
              <a:rPr lang="en-US" dirty="0"/>
              <a:t>AS </a:t>
            </a:r>
          </a:p>
          <a:p>
            <a:pPr marL="0" indent="0">
              <a:buNone/>
            </a:pPr>
            <a:r>
              <a:rPr lang="en-US" dirty="0"/>
              <a:t>  </a:t>
            </a:r>
            <a:r>
              <a:rPr lang="km-KH" dirty="0"/>
              <a:t>	</a:t>
            </a:r>
            <a:r>
              <a:rPr lang="en-US" dirty="0"/>
              <a:t>SELECT </a:t>
            </a:r>
            <a:r>
              <a:rPr lang="en-US" dirty="0" err="1"/>
              <a:t>orderNumber</a:t>
            </a:r>
            <a:r>
              <a:rPr lang="en-US" dirty="0"/>
              <a:t>,</a:t>
            </a:r>
          </a:p>
          <a:p>
            <a:pPr marL="0" indent="0">
              <a:buNone/>
            </a:pPr>
            <a:r>
              <a:rPr lang="en-US" dirty="0"/>
              <a:t>  </a:t>
            </a:r>
            <a:r>
              <a:rPr lang="km-KH" dirty="0"/>
              <a:t>	</a:t>
            </a:r>
            <a:r>
              <a:rPr lang="en-US" dirty="0"/>
              <a:t>SUM(</a:t>
            </a:r>
            <a:r>
              <a:rPr lang="en-US" dirty="0" err="1"/>
              <a:t>quantityOrdered</a:t>
            </a:r>
            <a:r>
              <a:rPr lang="en-US" dirty="0"/>
              <a:t> * </a:t>
            </a:r>
            <a:r>
              <a:rPr lang="en-US" dirty="0" err="1"/>
              <a:t>priceEach</a:t>
            </a:r>
            <a:r>
              <a:rPr lang="en-US" dirty="0"/>
              <a:t>) total</a:t>
            </a:r>
          </a:p>
          <a:p>
            <a:pPr marL="0" indent="0">
              <a:buNone/>
            </a:pPr>
            <a:r>
              <a:rPr lang="en-US" dirty="0"/>
              <a:t>  </a:t>
            </a:r>
            <a:r>
              <a:rPr lang="km-KH" dirty="0"/>
              <a:t>	</a:t>
            </a:r>
            <a:r>
              <a:rPr lang="en-US" dirty="0"/>
              <a:t>FROM </a:t>
            </a:r>
            <a:r>
              <a:rPr lang="en-US" dirty="0" err="1"/>
              <a:t>orderDetails</a:t>
            </a:r>
            <a:endParaRPr lang="en-US" dirty="0"/>
          </a:p>
          <a:p>
            <a:pPr marL="0" indent="0">
              <a:buNone/>
            </a:pPr>
            <a:r>
              <a:rPr lang="en-US" dirty="0"/>
              <a:t>  </a:t>
            </a:r>
            <a:r>
              <a:rPr lang="km-KH" dirty="0"/>
              <a:t>	</a:t>
            </a:r>
            <a:r>
              <a:rPr lang="en-US" dirty="0"/>
              <a:t>GROUP by </a:t>
            </a:r>
            <a:r>
              <a:rPr lang="en-US" dirty="0" err="1"/>
              <a:t>orderNumber</a:t>
            </a:r>
            <a:endParaRPr lang="en-US" dirty="0"/>
          </a:p>
          <a:p>
            <a:pPr marL="0" indent="0">
              <a:buNone/>
            </a:pPr>
            <a:r>
              <a:rPr lang="en-US" dirty="0"/>
              <a:t>  </a:t>
            </a:r>
            <a:r>
              <a:rPr lang="km-KH" dirty="0"/>
              <a:t>	</a:t>
            </a:r>
            <a:r>
              <a:rPr lang="en-US" dirty="0"/>
              <a:t>ORDER BY total DESC;</a:t>
            </a:r>
          </a:p>
        </p:txBody>
      </p:sp>
      <p:sp>
        <p:nvSpPr>
          <p:cNvPr id="4" name="Rectangle 3">
            <a:extLst>
              <a:ext uri="{FF2B5EF4-FFF2-40B4-BE49-F238E27FC236}">
                <a16:creationId xmlns="" xmlns:a16="http://schemas.microsoft.com/office/drawing/2014/main" id="{418AF6BC-EB28-46AF-9755-E6A8763E7D2C}"/>
              </a:ext>
            </a:extLst>
          </p:cNvPr>
          <p:cNvSpPr/>
          <p:nvPr/>
        </p:nvSpPr>
        <p:spPr>
          <a:xfrm>
            <a:off x="6039678" y="4834572"/>
            <a:ext cx="531412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m-KH" dirty="0">
                <a:latin typeface="Khmer OS Siemreap" panose="02000500000000020004" pitchFamily="2" charset="0"/>
                <a:cs typeface="Khmer OS Siemreap" panose="02000500000000020004" pitchFamily="2" charset="0"/>
              </a:rPr>
              <a:t>នៅពេលដែលអ្នកត្រូវការ </a:t>
            </a:r>
            <a:r>
              <a:rPr lang="en-US" dirty="0">
                <a:latin typeface="Khmer OS Siemreap" panose="02000500000000020004" pitchFamily="2" charset="0"/>
                <a:cs typeface="Khmer OS Siemreap" panose="02000500000000020004" pitchFamily="2" charset="0"/>
              </a:rPr>
              <a:t>Query </a:t>
            </a:r>
            <a:r>
              <a:rPr lang="km-KH" dirty="0">
                <a:latin typeface="Khmer OS Siemreap" panose="02000500000000020004" pitchFamily="2" charset="0"/>
                <a:cs typeface="Khmer OS Siemreap" panose="02000500000000020004" pitchFamily="2" charset="0"/>
              </a:rPr>
              <a:t>ទិន្នន័យរបស់ </a:t>
            </a:r>
            <a:r>
              <a:rPr lang="en-US" dirty="0">
                <a:latin typeface="Khmer OS Siemreap" panose="02000500000000020004" pitchFamily="2" charset="0"/>
                <a:cs typeface="Khmer OS Siemreap" panose="02000500000000020004" pitchFamily="2" charset="0"/>
              </a:rPr>
              <a:t>total</a:t>
            </a:r>
            <a:r>
              <a:rPr lang="km-KH" dirty="0">
                <a:latin typeface="Khmer OS Siemreap" panose="02000500000000020004" pitchFamily="2" charset="0"/>
                <a:cs typeface="Khmer OS Siemreap" panose="02000500000000020004" pitchFamily="2" charset="0"/>
              </a:rPr>
              <a:t> </a:t>
            </a:r>
            <a:r>
              <a:rPr lang="en-US" dirty="0">
                <a:latin typeface="Khmer OS Siemreap" panose="02000500000000020004" pitchFamily="2" charset="0"/>
                <a:cs typeface="Khmer OS Siemreap" panose="02000500000000020004" pitchFamily="2" charset="0"/>
              </a:rPr>
              <a:t>Sale order </a:t>
            </a:r>
            <a:r>
              <a:rPr lang="km-KH" dirty="0">
                <a:latin typeface="Khmer OS Siemreap" panose="02000500000000020004" pitchFamily="2" charset="0"/>
                <a:cs typeface="Khmer OS Siemreap" panose="02000500000000020004" pitchFamily="2" charset="0"/>
              </a:rPr>
              <a:t>ណាមួយអ្នកអាច</a:t>
            </a:r>
            <a:endParaRPr lang="en-US" dirty="0">
              <a:latin typeface="Khmer OS Siemreap" panose="02000500000000020004" pitchFamily="2" charset="0"/>
              <a:cs typeface="Khmer OS Siemreap" panose="02000500000000020004" pitchFamily="2" charset="0"/>
            </a:endParaRPr>
          </a:p>
          <a:p>
            <a:r>
              <a:rPr lang="en-US" dirty="0">
                <a:latin typeface="Khmer OS Siemreap" panose="02000500000000020004" pitchFamily="2" charset="0"/>
                <a:cs typeface="Khmer OS Siemreap" panose="02000500000000020004" pitchFamily="2" charset="0"/>
              </a:rPr>
              <a:t>SELECT total </a:t>
            </a:r>
          </a:p>
          <a:p>
            <a:r>
              <a:rPr lang="en-US" dirty="0">
                <a:latin typeface="Khmer OS Siemreap" panose="02000500000000020004" pitchFamily="2" charset="0"/>
                <a:cs typeface="Khmer OS Siemreap" panose="02000500000000020004" pitchFamily="2" charset="0"/>
              </a:rPr>
              <a:t>FROM </a:t>
            </a:r>
            <a:r>
              <a:rPr lang="en-US" dirty="0" err="1">
                <a:latin typeface="Khmer OS Siemreap" panose="02000500000000020004" pitchFamily="2" charset="0"/>
                <a:cs typeface="Khmer OS Siemreap" panose="02000500000000020004" pitchFamily="2" charset="0"/>
              </a:rPr>
              <a:t>salePerOrder</a:t>
            </a:r>
            <a:endParaRPr lang="en-US" dirty="0">
              <a:latin typeface="Khmer OS Siemreap" panose="02000500000000020004" pitchFamily="2" charset="0"/>
              <a:cs typeface="Khmer OS Siemreap" panose="02000500000000020004" pitchFamily="2" charset="0"/>
            </a:endParaRPr>
          </a:p>
          <a:p>
            <a:r>
              <a:rPr lang="en-US" dirty="0">
                <a:latin typeface="Khmer OS Siemreap" panose="02000500000000020004" pitchFamily="2" charset="0"/>
                <a:cs typeface="Khmer OS Siemreap" panose="02000500000000020004" pitchFamily="2" charset="0"/>
              </a:rPr>
              <a:t>WHERE </a:t>
            </a:r>
            <a:r>
              <a:rPr lang="en-US" dirty="0" err="1">
                <a:latin typeface="Khmer OS Siemreap" panose="02000500000000020004" pitchFamily="2" charset="0"/>
                <a:cs typeface="Khmer OS Siemreap" panose="02000500000000020004" pitchFamily="2" charset="0"/>
              </a:rPr>
              <a:t>orderNumber</a:t>
            </a:r>
            <a:r>
              <a:rPr lang="en-US" dirty="0">
                <a:latin typeface="Khmer OS Siemreap" panose="02000500000000020004" pitchFamily="2" charset="0"/>
                <a:cs typeface="Khmer OS Siemreap" panose="02000500000000020004" pitchFamily="2" charset="0"/>
              </a:rPr>
              <a:t> = 10102</a:t>
            </a:r>
          </a:p>
        </p:txBody>
      </p:sp>
      <p:pic>
        <p:nvPicPr>
          <p:cNvPr id="5" name="Picture 4">
            <a:extLst>
              <a:ext uri="{FF2B5EF4-FFF2-40B4-BE49-F238E27FC236}">
                <a16:creationId xmlns="" xmlns:a16="http://schemas.microsoft.com/office/drawing/2014/main" id="{3440034B-6F2E-402C-93AF-7FEB718669B7}"/>
              </a:ext>
            </a:extLst>
          </p:cNvPr>
          <p:cNvPicPr>
            <a:picLocks noChangeAspect="1"/>
          </p:cNvPicPr>
          <p:nvPr/>
        </p:nvPicPr>
        <p:blipFill>
          <a:blip r:embed="rId3"/>
          <a:stretch>
            <a:fillRect/>
          </a:stretch>
        </p:blipFill>
        <p:spPr>
          <a:xfrm>
            <a:off x="8429625" y="2420461"/>
            <a:ext cx="2924175" cy="1819275"/>
          </a:xfrm>
          <a:prstGeom prst="rect">
            <a:avLst/>
          </a:prstGeom>
        </p:spPr>
      </p:pic>
    </p:spTree>
    <p:extLst>
      <p:ext uri="{BB962C8B-B14F-4D97-AF65-F5344CB8AC3E}">
        <p14:creationId xmlns:p14="http://schemas.microsoft.com/office/powerpoint/2010/main" val="3064810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DC3FB7-7FB1-4AB2-A359-89B87DB4A4DE}"/>
              </a:ext>
            </a:extLst>
          </p:cNvPr>
          <p:cNvSpPr>
            <a:spLocks noGrp="1"/>
          </p:cNvSpPr>
          <p:nvPr>
            <p:ph type="title"/>
          </p:nvPr>
        </p:nvSpPr>
        <p:spPr/>
        <p:txBody>
          <a:bodyPr/>
          <a:lstStyle/>
          <a:p>
            <a:r>
              <a:rPr lang="en-US" dirty="0"/>
              <a:t>WITH CHECK OPTION</a:t>
            </a:r>
          </a:p>
        </p:txBody>
      </p:sp>
      <p:sp>
        <p:nvSpPr>
          <p:cNvPr id="3" name="Content Placeholder 2">
            <a:extLst>
              <a:ext uri="{FF2B5EF4-FFF2-40B4-BE49-F238E27FC236}">
                <a16:creationId xmlns="" xmlns:a16="http://schemas.microsoft.com/office/drawing/2014/main" id="{0B32A5DF-64A8-4E7A-A29B-80E1306DE122}"/>
              </a:ext>
            </a:extLst>
          </p:cNvPr>
          <p:cNvSpPr>
            <a:spLocks noGrp="1"/>
          </p:cNvSpPr>
          <p:nvPr>
            <p:ph idx="1"/>
          </p:nvPr>
        </p:nvSpPr>
        <p:spPr>
          <a:xfrm>
            <a:off x="838200" y="1825624"/>
            <a:ext cx="10515600" cy="4561923"/>
          </a:xfrm>
        </p:spPr>
        <p:txBody>
          <a:bodyPr>
            <a:normAutofit lnSpcReduction="10000"/>
          </a:bodyPr>
          <a:lstStyle/>
          <a:p>
            <a:pPr marL="0" indent="0">
              <a:buNone/>
            </a:pPr>
            <a:r>
              <a:rPr lang="en-US" dirty="0"/>
              <a:t>create or replace view  </a:t>
            </a:r>
            <a:r>
              <a:rPr lang="en-US" dirty="0" err="1"/>
              <a:t>vu_Credit</a:t>
            </a:r>
            <a:r>
              <a:rPr lang="en-US" dirty="0"/>
              <a:t> as</a:t>
            </a:r>
          </a:p>
          <a:p>
            <a:pPr marL="0" indent="0">
              <a:buNone/>
            </a:pPr>
            <a:r>
              <a:rPr lang="en-US" dirty="0"/>
              <a:t>    select </a:t>
            </a:r>
            <a:r>
              <a:rPr lang="en-US" dirty="0" err="1"/>
              <a:t>customerNumber,customerName,creditLimit</a:t>
            </a:r>
            <a:endParaRPr lang="en-US" dirty="0"/>
          </a:p>
          <a:p>
            <a:pPr marL="0" indent="0">
              <a:buNone/>
            </a:pPr>
            <a:r>
              <a:rPr lang="en-US" dirty="0"/>
              <a:t>    from customers</a:t>
            </a:r>
          </a:p>
          <a:p>
            <a:pPr marL="0" indent="0">
              <a:buNone/>
            </a:pPr>
            <a:r>
              <a:rPr lang="en-US" dirty="0"/>
              <a:t>    where </a:t>
            </a:r>
            <a:r>
              <a:rPr lang="en-US" dirty="0" err="1"/>
              <a:t>creditLimit</a:t>
            </a:r>
            <a:r>
              <a:rPr lang="en-US" dirty="0"/>
              <a:t>&gt;=60000</a:t>
            </a:r>
          </a:p>
          <a:p>
            <a:pPr marL="0" indent="0">
              <a:buNone/>
            </a:pPr>
            <a:r>
              <a:rPr lang="en-US" dirty="0">
                <a:solidFill>
                  <a:srgbClr val="FF0000"/>
                </a:solidFill>
              </a:rPr>
              <a:t>    with check option;</a:t>
            </a:r>
          </a:p>
          <a:p>
            <a:pPr marL="0" indent="0">
              <a:buNone/>
            </a:pPr>
            <a:endParaRPr lang="en-US" dirty="0"/>
          </a:p>
          <a:p>
            <a:pPr marL="0" indent="0">
              <a:buNone/>
            </a:pPr>
            <a:r>
              <a:rPr lang="en-US" dirty="0"/>
              <a:t>update </a:t>
            </a:r>
            <a:r>
              <a:rPr lang="en-US" dirty="0" err="1"/>
              <a:t>vu_credit</a:t>
            </a:r>
            <a:r>
              <a:rPr lang="en-US" dirty="0"/>
              <a:t> </a:t>
            </a:r>
          </a:p>
          <a:p>
            <a:pPr marL="0" indent="0">
              <a:buNone/>
            </a:pPr>
            <a:r>
              <a:rPr lang="en-US" dirty="0"/>
              <a:t>set </a:t>
            </a:r>
            <a:r>
              <a:rPr lang="en-US" dirty="0" err="1"/>
              <a:t>creditLimit</a:t>
            </a:r>
            <a:r>
              <a:rPr lang="en-US" dirty="0"/>
              <a:t>=0       </a:t>
            </a:r>
            <a:r>
              <a:rPr lang="en-US" dirty="0">
                <a:solidFill>
                  <a:srgbClr val="FF0000"/>
                </a:solidFill>
              </a:rPr>
              <a:t>-- can’t update</a:t>
            </a:r>
          </a:p>
          <a:p>
            <a:pPr marL="0" indent="0">
              <a:buNone/>
            </a:pPr>
            <a:r>
              <a:rPr lang="en-US" dirty="0"/>
              <a:t>where </a:t>
            </a:r>
            <a:r>
              <a:rPr lang="en-US" dirty="0" err="1"/>
              <a:t>customerNumber</a:t>
            </a:r>
            <a:r>
              <a:rPr lang="en-US" dirty="0"/>
              <a:t>=112;</a:t>
            </a:r>
          </a:p>
        </p:txBody>
      </p:sp>
    </p:spTree>
    <p:extLst>
      <p:ext uri="{BB962C8B-B14F-4D97-AF65-F5344CB8AC3E}">
        <p14:creationId xmlns:p14="http://schemas.microsoft.com/office/powerpoint/2010/main" val="404108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C1034C-33CB-40E7-878F-7C74A2A4A072}"/>
              </a:ext>
            </a:extLst>
          </p:cNvPr>
          <p:cNvSpPr>
            <a:spLocks noGrp="1"/>
          </p:cNvSpPr>
          <p:nvPr>
            <p:ph type="title"/>
          </p:nvPr>
        </p:nvSpPr>
        <p:spPr/>
        <p:txBody>
          <a:bodyPr>
            <a:normAutofit/>
          </a:bodyPr>
          <a:lstStyle/>
          <a:p>
            <a:pPr algn="ctr">
              <a:lnSpc>
                <a:spcPct val="100000"/>
              </a:lnSpc>
            </a:pPr>
            <a:r>
              <a:rPr lang="en-US" dirty="0"/>
              <a:t>WITH LOCAL CHECK OPTION </a:t>
            </a:r>
            <a:r>
              <a:rPr lang="km-KH" dirty="0"/>
              <a:t/>
            </a:r>
            <a:br>
              <a:rPr lang="km-KH" dirty="0"/>
            </a:br>
            <a:r>
              <a:rPr lang="en-US" sz="2400" b="0" dirty="0"/>
              <a:t>(Check </a:t>
            </a:r>
            <a:r>
              <a:rPr lang="km-KH" sz="2400" b="0" dirty="0"/>
              <a:t>ខ្លួនឯង</a:t>
            </a:r>
            <a:r>
              <a:rPr lang="en-US" sz="2400" b="0" dirty="0"/>
              <a:t> </a:t>
            </a:r>
            <a:r>
              <a:rPr lang="km-KH" sz="2400" b="0" dirty="0"/>
              <a:t>មិន </a:t>
            </a:r>
            <a:r>
              <a:rPr lang="en-US" sz="2400" b="0" dirty="0"/>
              <a:t>Check View </a:t>
            </a:r>
            <a:r>
              <a:rPr lang="km-KH" sz="2400" b="0" dirty="0"/>
              <a:t>ដែលពាក់ព័ន្ធ)</a:t>
            </a:r>
            <a:endParaRPr lang="en-US" b="0" dirty="0"/>
          </a:p>
        </p:txBody>
      </p:sp>
      <p:sp>
        <p:nvSpPr>
          <p:cNvPr id="3" name="Content Placeholder 2">
            <a:extLst>
              <a:ext uri="{FF2B5EF4-FFF2-40B4-BE49-F238E27FC236}">
                <a16:creationId xmlns="" xmlns:a16="http://schemas.microsoft.com/office/drawing/2014/main" id="{D348C073-2783-4D5C-B70D-43555A036926}"/>
              </a:ext>
            </a:extLst>
          </p:cNvPr>
          <p:cNvSpPr>
            <a:spLocks noGrp="1"/>
          </p:cNvSpPr>
          <p:nvPr>
            <p:ph idx="1"/>
          </p:nvPr>
        </p:nvSpPr>
        <p:spPr/>
        <p:txBody>
          <a:bodyPr>
            <a:normAutofit lnSpcReduction="10000"/>
          </a:bodyPr>
          <a:lstStyle/>
          <a:p>
            <a:pPr marL="0" indent="0">
              <a:buNone/>
            </a:pPr>
            <a:r>
              <a:rPr lang="en-US" dirty="0"/>
              <a:t>Create or replace view vu_credit1 as</a:t>
            </a:r>
          </a:p>
          <a:p>
            <a:pPr marL="0" indent="0">
              <a:buNone/>
            </a:pPr>
            <a:r>
              <a:rPr lang="en-US" dirty="0"/>
              <a:t> 	select *</a:t>
            </a:r>
          </a:p>
          <a:p>
            <a:pPr marL="0" indent="0">
              <a:buNone/>
            </a:pPr>
            <a:r>
              <a:rPr lang="en-US" dirty="0"/>
              <a:t> 	from </a:t>
            </a:r>
            <a:r>
              <a:rPr lang="en-US" dirty="0" err="1"/>
              <a:t>vu_credit</a:t>
            </a:r>
            <a:endParaRPr lang="en-US" dirty="0"/>
          </a:p>
          <a:p>
            <a:pPr marL="0" indent="0">
              <a:buNone/>
            </a:pPr>
            <a:r>
              <a:rPr lang="en-US" dirty="0"/>
              <a:t>     	WHERE </a:t>
            </a:r>
            <a:r>
              <a:rPr lang="en-US" dirty="0" err="1"/>
              <a:t>creditLimit</a:t>
            </a:r>
            <a:r>
              <a:rPr lang="en-US" dirty="0"/>
              <a:t>&lt;100000</a:t>
            </a:r>
          </a:p>
          <a:p>
            <a:pPr marL="0" indent="0">
              <a:buNone/>
            </a:pPr>
            <a:r>
              <a:rPr lang="en-US" dirty="0"/>
              <a:t>    	</a:t>
            </a:r>
            <a:r>
              <a:rPr lang="en-US" dirty="0">
                <a:solidFill>
                  <a:srgbClr val="FF0000"/>
                </a:solidFill>
              </a:rPr>
              <a:t>with local check option;</a:t>
            </a:r>
          </a:p>
          <a:p>
            <a:pPr marL="0" indent="0">
              <a:buNone/>
            </a:pPr>
            <a:endParaRPr lang="en-US" dirty="0">
              <a:solidFill>
                <a:srgbClr val="FF0000"/>
              </a:solidFill>
            </a:endParaRPr>
          </a:p>
          <a:p>
            <a:pPr marL="0" indent="0">
              <a:buNone/>
            </a:pPr>
            <a:r>
              <a:rPr lang="en-US" dirty="0"/>
              <a:t>update </a:t>
            </a:r>
            <a:r>
              <a:rPr lang="en-US" dirty="0" smtClean="0"/>
              <a:t>vu_credit1 </a:t>
            </a:r>
            <a:endParaRPr lang="en-US" dirty="0"/>
          </a:p>
          <a:p>
            <a:pPr marL="0" indent="0">
              <a:buNone/>
            </a:pPr>
            <a:r>
              <a:rPr lang="en-US" dirty="0"/>
              <a:t>set </a:t>
            </a:r>
            <a:r>
              <a:rPr lang="en-US" dirty="0" err="1"/>
              <a:t>creditLimit</a:t>
            </a:r>
            <a:r>
              <a:rPr lang="en-US" dirty="0"/>
              <a:t>=0       </a:t>
            </a:r>
            <a:r>
              <a:rPr lang="en-US" dirty="0">
                <a:solidFill>
                  <a:srgbClr val="FF0000"/>
                </a:solidFill>
              </a:rPr>
              <a:t>-- can update</a:t>
            </a:r>
          </a:p>
          <a:p>
            <a:pPr marL="0" indent="0">
              <a:buNone/>
            </a:pPr>
            <a:r>
              <a:rPr lang="en-US" dirty="0"/>
              <a:t>where </a:t>
            </a:r>
            <a:r>
              <a:rPr lang="en-US" dirty="0" err="1"/>
              <a:t>customerNumber</a:t>
            </a:r>
            <a:r>
              <a:rPr lang="en-US" dirty="0"/>
              <a:t>=112;</a:t>
            </a:r>
          </a:p>
          <a:p>
            <a:pPr marL="0" indent="0">
              <a:buNone/>
            </a:pPr>
            <a:endParaRPr lang="en-US" dirty="0">
              <a:solidFill>
                <a:srgbClr val="FF0000"/>
              </a:solidFill>
            </a:endParaRPr>
          </a:p>
        </p:txBody>
      </p:sp>
    </p:spTree>
    <p:extLst>
      <p:ext uri="{BB962C8B-B14F-4D97-AF65-F5344CB8AC3E}">
        <p14:creationId xmlns:p14="http://schemas.microsoft.com/office/powerpoint/2010/main" val="3335865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186570-3442-4C7A-8822-544C9532D1D8}"/>
              </a:ext>
            </a:extLst>
          </p:cNvPr>
          <p:cNvSpPr>
            <a:spLocks noGrp="1"/>
          </p:cNvSpPr>
          <p:nvPr>
            <p:ph type="title"/>
          </p:nvPr>
        </p:nvSpPr>
        <p:spPr/>
        <p:txBody>
          <a:bodyPr>
            <a:normAutofit/>
          </a:bodyPr>
          <a:lstStyle/>
          <a:p>
            <a:pPr algn="ctr">
              <a:lnSpc>
                <a:spcPct val="100000"/>
              </a:lnSpc>
            </a:pPr>
            <a:r>
              <a:rPr lang="en-US" dirty="0"/>
              <a:t>WITH </a:t>
            </a:r>
            <a:r>
              <a:rPr lang="en-US" dirty="0" smtClean="0"/>
              <a:t>CASCADED CHECK </a:t>
            </a:r>
            <a:r>
              <a:rPr lang="en-US" dirty="0"/>
              <a:t>OPTION </a:t>
            </a:r>
            <a:r>
              <a:rPr lang="km-KH" dirty="0"/>
              <a:t/>
            </a:r>
            <a:br>
              <a:rPr lang="km-KH" dirty="0"/>
            </a:br>
            <a:r>
              <a:rPr lang="en-US" sz="2700" b="0" dirty="0"/>
              <a:t>(Check </a:t>
            </a:r>
            <a:r>
              <a:rPr lang="km-KH" sz="2700" b="0" dirty="0"/>
              <a:t>ខ្លួនឯង</a:t>
            </a:r>
            <a:r>
              <a:rPr lang="en-US" sz="2700" b="0" dirty="0"/>
              <a:t> </a:t>
            </a:r>
            <a:r>
              <a:rPr lang="km-KH" sz="2700" b="0" dirty="0"/>
              <a:t>និង </a:t>
            </a:r>
            <a:r>
              <a:rPr lang="en-US" sz="2700" b="0" dirty="0"/>
              <a:t>View </a:t>
            </a:r>
            <a:r>
              <a:rPr lang="km-KH" sz="2700" b="0" dirty="0"/>
              <a:t>ដែលពាក់ព័ន្ធ)</a:t>
            </a:r>
            <a:endParaRPr lang="en-US" sz="2700" b="0" dirty="0"/>
          </a:p>
        </p:txBody>
      </p:sp>
      <p:sp>
        <p:nvSpPr>
          <p:cNvPr id="3" name="Content Placeholder 2">
            <a:extLst>
              <a:ext uri="{FF2B5EF4-FFF2-40B4-BE49-F238E27FC236}">
                <a16:creationId xmlns="" xmlns:a16="http://schemas.microsoft.com/office/drawing/2014/main" id="{C89E2561-1964-44AD-ABCA-981FEB099E12}"/>
              </a:ext>
            </a:extLst>
          </p:cNvPr>
          <p:cNvSpPr>
            <a:spLocks noGrp="1"/>
          </p:cNvSpPr>
          <p:nvPr>
            <p:ph idx="1"/>
          </p:nvPr>
        </p:nvSpPr>
        <p:spPr>
          <a:xfrm>
            <a:off x="838200" y="1825624"/>
            <a:ext cx="10515600" cy="4760705"/>
          </a:xfrm>
        </p:spPr>
        <p:txBody>
          <a:bodyPr>
            <a:normAutofit fontScale="92500" lnSpcReduction="10000"/>
          </a:bodyPr>
          <a:lstStyle/>
          <a:p>
            <a:pPr marL="0" indent="0">
              <a:buNone/>
            </a:pPr>
            <a:r>
              <a:rPr lang="en-US" dirty="0"/>
              <a:t>Create or replace view vu_credit1 as</a:t>
            </a:r>
          </a:p>
          <a:p>
            <a:pPr marL="0" indent="0">
              <a:buNone/>
            </a:pPr>
            <a:r>
              <a:rPr lang="en-US" dirty="0"/>
              <a:t> 	select *</a:t>
            </a:r>
          </a:p>
          <a:p>
            <a:pPr marL="0" indent="0">
              <a:buNone/>
            </a:pPr>
            <a:r>
              <a:rPr lang="en-US" dirty="0"/>
              <a:t> 	from </a:t>
            </a:r>
            <a:r>
              <a:rPr lang="en-US" dirty="0" err="1"/>
              <a:t>vu_credit</a:t>
            </a:r>
            <a:endParaRPr lang="en-US" dirty="0"/>
          </a:p>
          <a:p>
            <a:pPr marL="0" indent="0">
              <a:buNone/>
            </a:pPr>
            <a:r>
              <a:rPr lang="en-US" dirty="0"/>
              <a:t>     	WHERE </a:t>
            </a:r>
            <a:r>
              <a:rPr lang="en-US" dirty="0" err="1"/>
              <a:t>creditLimit</a:t>
            </a:r>
            <a:r>
              <a:rPr lang="en-US" dirty="0"/>
              <a:t>&lt;100000</a:t>
            </a:r>
          </a:p>
          <a:p>
            <a:pPr marL="0" indent="0">
              <a:buNone/>
            </a:pPr>
            <a:r>
              <a:rPr lang="en-US" dirty="0"/>
              <a:t>    	</a:t>
            </a:r>
            <a:r>
              <a:rPr lang="en-US" dirty="0">
                <a:solidFill>
                  <a:srgbClr val="FF0000"/>
                </a:solidFill>
              </a:rPr>
              <a:t>with cascaded check option;</a:t>
            </a:r>
          </a:p>
          <a:p>
            <a:pPr marL="0" indent="0">
              <a:buNone/>
            </a:pPr>
            <a:endParaRPr lang="en-US" dirty="0">
              <a:solidFill>
                <a:srgbClr val="FF0000"/>
              </a:solidFill>
            </a:endParaRPr>
          </a:p>
          <a:p>
            <a:pPr marL="0" indent="0">
              <a:buNone/>
            </a:pPr>
            <a:r>
              <a:rPr lang="en-US" dirty="0"/>
              <a:t>update </a:t>
            </a:r>
            <a:r>
              <a:rPr lang="en-US" dirty="0" err="1"/>
              <a:t>vu_credit</a:t>
            </a:r>
            <a:r>
              <a:rPr lang="en-US" dirty="0"/>
              <a:t> </a:t>
            </a:r>
          </a:p>
          <a:p>
            <a:pPr marL="0" indent="0">
              <a:buNone/>
            </a:pPr>
            <a:r>
              <a:rPr lang="en-US" dirty="0"/>
              <a:t>set </a:t>
            </a:r>
            <a:r>
              <a:rPr lang="en-US" dirty="0" err="1"/>
              <a:t>creditLimit</a:t>
            </a:r>
            <a:r>
              <a:rPr lang="en-US" dirty="0"/>
              <a:t>=0       	</a:t>
            </a:r>
            <a:r>
              <a:rPr lang="en-US" dirty="0">
                <a:solidFill>
                  <a:srgbClr val="FF0000"/>
                </a:solidFill>
              </a:rPr>
              <a:t>-- can’t update</a:t>
            </a:r>
            <a:endParaRPr lang="km-KH" dirty="0">
              <a:solidFill>
                <a:srgbClr val="FF0000"/>
              </a:solidFill>
            </a:endParaRPr>
          </a:p>
          <a:p>
            <a:pPr marL="0" indent="0">
              <a:buNone/>
            </a:pPr>
            <a:r>
              <a:rPr lang="en-US" dirty="0"/>
              <a:t>set </a:t>
            </a:r>
            <a:r>
              <a:rPr lang="en-US" dirty="0" err="1"/>
              <a:t>creditLimit</a:t>
            </a:r>
            <a:r>
              <a:rPr lang="en-US" dirty="0"/>
              <a:t>=60000       	</a:t>
            </a:r>
            <a:r>
              <a:rPr lang="en-US" dirty="0">
                <a:solidFill>
                  <a:srgbClr val="FF0000"/>
                </a:solidFill>
              </a:rPr>
              <a:t>-- can update</a:t>
            </a:r>
          </a:p>
          <a:p>
            <a:pPr marL="0" indent="0">
              <a:buNone/>
            </a:pPr>
            <a:r>
              <a:rPr lang="en-US" dirty="0"/>
              <a:t>where </a:t>
            </a:r>
            <a:r>
              <a:rPr lang="en-US" dirty="0" err="1"/>
              <a:t>customerNumber</a:t>
            </a:r>
            <a:r>
              <a:rPr lang="en-US" dirty="0"/>
              <a:t>=112;</a:t>
            </a:r>
          </a:p>
          <a:p>
            <a:endParaRPr lang="en-US" dirty="0"/>
          </a:p>
        </p:txBody>
      </p:sp>
    </p:spTree>
    <p:extLst>
      <p:ext uri="{BB962C8B-B14F-4D97-AF65-F5344CB8AC3E}">
        <p14:creationId xmlns:p14="http://schemas.microsoft.com/office/powerpoint/2010/main" val="1781122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TE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TEC" id="{752ED1C8-4F0F-40AC-8F46-7EFE779CD390}" vid="{A5D54F7F-C7A0-4619-9249-20CCD2DBA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SETEC</Template>
  <TotalTime>698</TotalTime>
  <Words>963</Words>
  <Application>Microsoft Office PowerPoint</Application>
  <PresentationFormat>Widescreen</PresentationFormat>
  <Paragraphs>253</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Light</vt:lpstr>
      <vt:lpstr>DaunPenh</vt:lpstr>
      <vt:lpstr>Khmer OS Siemreap</vt:lpstr>
      <vt:lpstr>Monotype Corsiva</vt:lpstr>
      <vt:lpstr>SETEC</vt:lpstr>
      <vt:lpstr>MySQL VIEW</vt:lpstr>
      <vt:lpstr>Definition of MySQL View</vt:lpstr>
      <vt:lpstr>គុណសម្បត្តិ</vt:lpstr>
      <vt:lpstr>គុណវិបត្តិ</vt:lpstr>
      <vt:lpstr>ការបង្កើត View</vt:lpstr>
      <vt:lpstr>ឧទាហរណ៍</vt:lpstr>
      <vt:lpstr>WITH CHECK OPTION</vt:lpstr>
      <vt:lpstr>WITH LOCAL CHECK OPTION  (Check ខ្លួនឯង មិន Check View ដែលពាក់ព័ន្ធ)</vt:lpstr>
      <vt:lpstr>WITH CASCADED CHECK OPTION  (Check ខ្លួនឯង និង View ដែលពាក់ព័ន្ធ)</vt:lpstr>
      <vt:lpstr>Create view with join</vt:lpstr>
      <vt:lpstr>Create view with subquery</vt:lpstr>
      <vt:lpstr>ការបង្កើត Updateable Views</vt:lpstr>
      <vt:lpstr>ការគ្រប់គ្រង View នៅក្នុង MySQL</vt:lpstr>
      <vt:lpstr>Summery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 Statement</dc:title>
  <dc:creator>math sein</dc:creator>
  <cp:lastModifiedBy>Voleak</cp:lastModifiedBy>
  <cp:revision>102</cp:revision>
  <dcterms:created xsi:type="dcterms:W3CDTF">2016-12-09T09:50:00Z</dcterms:created>
  <dcterms:modified xsi:type="dcterms:W3CDTF">2018-06-29T04:01:39Z</dcterms:modified>
</cp:coreProperties>
</file>