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7" r:id="rId3"/>
    <p:sldId id="258" r:id="rId4"/>
    <p:sldId id="274" r:id="rId5"/>
    <p:sldId id="275" r:id="rId6"/>
    <p:sldId id="276" r:id="rId7"/>
    <p:sldId id="277" r:id="rId8"/>
    <p:sldId id="259" r:id="rId9"/>
    <p:sldId id="260" r:id="rId10"/>
    <p:sldId id="261" r:id="rId11"/>
    <p:sldId id="278" r:id="rId12"/>
    <p:sldId id="279" r:id="rId13"/>
    <p:sldId id="262" r:id="rId14"/>
    <p:sldId id="263" r:id="rId15"/>
    <p:sldId id="280" r:id="rId16"/>
    <p:sldId id="281" r:id="rId17"/>
    <p:sldId id="292" r:id="rId18"/>
    <p:sldId id="282" r:id="rId19"/>
    <p:sldId id="283" r:id="rId20"/>
    <p:sldId id="284" r:id="rId21"/>
    <p:sldId id="285" r:id="rId22"/>
    <p:sldId id="286" r:id="rId23"/>
    <p:sldId id="287" r:id="rId24"/>
    <p:sldId id="288" r:id="rId25"/>
    <p:sldId id="289" r:id="rId26"/>
    <p:sldId id="290" r:id="rId27"/>
    <p:sldId id="264" r:id="rId28"/>
    <p:sldId id="291" r:id="rId29"/>
    <p:sldId id="265" r:id="rId30"/>
    <p:sldId id="266" r:id="rId31"/>
    <p:sldId id="267" r:id="rId32"/>
    <p:sldId id="268" r:id="rId33"/>
    <p:sldId id="269" r:id="rId34"/>
    <p:sldId id="270" r:id="rId35"/>
    <p:sldId id="272" r:id="rId36"/>
    <p:sldId id="273" r:id="rId37"/>
    <p:sldId id="271" r:id="rId38"/>
    <p:sldId id="293" r:id="rId39"/>
    <p:sldId id="29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84740" autoAdjust="0"/>
  </p:normalViewPr>
  <p:slideViewPr>
    <p:cSldViewPr snapToGrid="0">
      <p:cViewPr varScale="1">
        <p:scale>
          <a:sx n="63" d="100"/>
          <a:sy n="63" d="100"/>
        </p:scale>
        <p:origin x="1014" y="48"/>
      </p:cViewPr>
      <p:guideLst/>
    </p:cSldViewPr>
  </p:slideViewPr>
  <p:notesTextViewPr>
    <p:cViewPr>
      <p:scale>
        <a:sx n="1" d="1"/>
        <a:sy n="1" d="1"/>
      </p:scale>
      <p:origin x="0" y="0"/>
    </p:cViewPr>
  </p:notesTextViewPr>
  <p:notesViewPr>
    <p:cSldViewPr snapToGrid="0">
      <p:cViewPr>
        <p:scale>
          <a:sx n="150" d="100"/>
          <a:sy n="150" d="100"/>
        </p:scale>
        <p:origin x="1243" y="-121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B0650D-BC6E-421A-A76F-D440B36F38FD}" type="datetimeFigureOut">
              <a:rPr lang="en-US" smtClean="0"/>
              <a:t>21-Dec-17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59ABBE-E7A5-48CD-A991-197BCB42E310}" type="slidenum">
              <a:rPr lang="en-US" smtClean="0"/>
              <a:t>‹#›</a:t>
            </a:fld>
            <a:endParaRPr lang="en-US"/>
          </a:p>
        </p:txBody>
      </p:sp>
    </p:spTree>
    <p:extLst>
      <p:ext uri="{BB962C8B-B14F-4D97-AF65-F5344CB8AC3E}">
        <p14:creationId xmlns:p14="http://schemas.microsoft.com/office/powerpoint/2010/main" val="861227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mysqltutorial.org/mysql-select-statement-query-data.aspx"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mysqltutorial.org/mysql-create-table/"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www.mysqltutorial.org/mysql-select-statement-query-data.aspx" TargetMode="External"/><Relationship Id="rId4" Type="http://schemas.openxmlformats.org/officeDocument/2006/relationships/hyperlink" Target="http://www.mysqltutorial.org/mysql-insert-statement.aspx"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mysqltutorial.org/mysql-create-user.aspx"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m-KH" sz="1200" kern="1200" dirty="0">
                <a:solidFill>
                  <a:schemeClr val="tx1"/>
                </a:solidFill>
                <a:effectLst/>
                <a:latin typeface="+mn-lt"/>
                <a:ea typeface="+mn-ea"/>
                <a:cs typeface="+mn-cs"/>
              </a:rPr>
              <a:t>នៅក្នុង​មេរៀននេះយើង​សិក្សាទៅលើ​បច្ចេកទេសសម្រាប់ </a:t>
            </a:r>
            <a:r>
              <a:rPr lang="en-US" sz="1200" kern="1200" dirty="0">
                <a:solidFill>
                  <a:schemeClr val="tx1"/>
                </a:solidFill>
                <a:effectLst/>
                <a:latin typeface="+mn-lt"/>
                <a:ea typeface="+mn-ea"/>
                <a:cs typeface="+mn-cs"/>
              </a:rPr>
              <a:t>Database Administrator </a:t>
            </a:r>
            <a:r>
              <a:rPr lang="km-KH" sz="1200" kern="1200" dirty="0">
                <a:solidFill>
                  <a:schemeClr val="tx1"/>
                </a:solidFill>
                <a:effectLst/>
                <a:latin typeface="+mn-lt"/>
                <a:ea typeface="+mn-ea"/>
                <a:cs typeface="+mn-cs"/>
              </a:rPr>
              <a:t>មួយចំនួន​ ដូចជា </a:t>
            </a:r>
            <a:r>
              <a:rPr lang="en-US" sz="1200" kern="1200" dirty="0">
                <a:solidFill>
                  <a:schemeClr val="tx1"/>
                </a:solidFill>
                <a:effectLst/>
                <a:latin typeface="+mn-lt"/>
                <a:ea typeface="+mn-ea"/>
                <a:cs typeface="+mn-cs"/>
              </a:rPr>
              <a:t>Startup </a:t>
            </a:r>
            <a:r>
              <a:rPr lang="km-KH" sz="1200" kern="1200" dirty="0">
                <a:solidFill>
                  <a:schemeClr val="tx1"/>
                </a:solidFill>
                <a:effectLst/>
                <a:latin typeface="+mn-lt"/>
                <a:ea typeface="+mn-ea"/>
                <a:cs typeface="+mn-cs"/>
              </a:rPr>
              <a:t>និង </a:t>
            </a:r>
            <a:r>
              <a:rPr lang="en-US" sz="1200" kern="1200" dirty="0">
                <a:solidFill>
                  <a:schemeClr val="tx1"/>
                </a:solidFill>
                <a:effectLst/>
                <a:latin typeface="+mn-lt"/>
                <a:ea typeface="+mn-ea"/>
                <a:cs typeface="+mn-cs"/>
              </a:rPr>
              <a:t>Shutdown MySQL Server, Security </a:t>
            </a:r>
            <a:r>
              <a:rPr lang="km-KH" sz="1200" kern="1200" dirty="0">
                <a:solidFill>
                  <a:schemeClr val="tx1"/>
                </a:solidFill>
                <a:effectLst/>
                <a:latin typeface="+mn-lt"/>
                <a:ea typeface="+mn-ea"/>
                <a:cs typeface="+mn-cs"/>
              </a:rPr>
              <a:t>របស់ </a:t>
            </a:r>
            <a:r>
              <a:rPr lang="en-US" sz="1200" kern="1200" dirty="0">
                <a:solidFill>
                  <a:schemeClr val="tx1"/>
                </a:solidFill>
                <a:effectLst/>
                <a:latin typeface="+mn-lt"/>
                <a:ea typeface="+mn-ea"/>
                <a:cs typeface="+mn-cs"/>
              </a:rPr>
              <a:t>MySQL Server, </a:t>
            </a:r>
            <a:r>
              <a:rPr lang="km-KH" sz="1200" kern="1200" dirty="0">
                <a:solidFill>
                  <a:schemeClr val="tx1"/>
                </a:solidFill>
                <a:effectLst/>
                <a:latin typeface="+mn-lt"/>
                <a:ea typeface="+mn-ea"/>
                <a:cs typeface="+mn-cs"/>
              </a:rPr>
              <a:t>ការថែទាំ </a:t>
            </a:r>
            <a:r>
              <a:rPr lang="en-US" sz="1200" kern="1200" dirty="0">
                <a:solidFill>
                  <a:schemeClr val="tx1"/>
                </a:solidFill>
                <a:effectLst/>
                <a:latin typeface="+mn-lt"/>
                <a:ea typeface="+mn-ea"/>
                <a:cs typeface="+mn-cs"/>
              </a:rPr>
              <a:t>Database </a:t>
            </a:r>
            <a:r>
              <a:rPr lang="km-KH" sz="1200" kern="1200" dirty="0">
                <a:solidFill>
                  <a:schemeClr val="tx1"/>
                </a:solidFill>
                <a:effectLst/>
                <a:latin typeface="+mn-lt"/>
                <a:ea typeface="+mn-ea"/>
                <a:cs typeface="+mn-cs"/>
              </a:rPr>
              <a:t>និងការ </a:t>
            </a:r>
            <a:r>
              <a:rPr lang="en-US" sz="1200" kern="1200" dirty="0">
                <a:solidFill>
                  <a:schemeClr val="tx1"/>
                </a:solidFill>
                <a:effectLst/>
                <a:latin typeface="+mn-lt"/>
                <a:ea typeface="+mn-ea"/>
                <a:cs typeface="+mn-cs"/>
              </a:rPr>
              <a:t>Backup Database </a:t>
            </a:r>
            <a:r>
              <a:rPr lang="km-KH" sz="1200" kern="1200" dirty="0">
                <a:solidFill>
                  <a:schemeClr val="tx1"/>
                </a:solidFill>
                <a:effectLst/>
                <a:latin typeface="+mn-lt"/>
                <a:ea typeface="+mn-ea"/>
                <a:cs typeface="+mn-cs"/>
              </a:rPr>
              <a:t>ជាដើម។</a:t>
            </a:r>
            <a:endParaRPr lang="en-US" sz="12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MySQL Access Control System</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MySQL </a:t>
            </a:r>
            <a:r>
              <a:rPr lang="km-KH" sz="1200" kern="1200" dirty="0">
                <a:solidFill>
                  <a:schemeClr val="tx1"/>
                </a:solidFill>
                <a:effectLst/>
                <a:latin typeface="+mn-lt"/>
                <a:ea typeface="+mn-ea"/>
                <a:cs typeface="+mn-cs"/>
              </a:rPr>
              <a:t>បានផ្តល់​នូវ​មុខងា​រ​ដ៏មាន​សារៈសំខាន់​មួយក្នុងការ​គ្រប់គ្រង​សិទ្ធិសម្រាប់​ការ​ប្រើប្រាស់ </a:t>
            </a:r>
            <a:r>
              <a:rPr lang="en-US" sz="1200" kern="1200" dirty="0">
                <a:solidFill>
                  <a:schemeClr val="tx1"/>
                </a:solidFill>
                <a:effectLst/>
                <a:latin typeface="+mn-lt"/>
                <a:ea typeface="+mn-ea"/>
                <a:cs typeface="+mn-cs"/>
              </a:rPr>
              <a:t>System</a:t>
            </a:r>
            <a:r>
              <a:rPr lang="km-KH" sz="1200" kern="1200" dirty="0">
                <a:solidFill>
                  <a:schemeClr val="tx1"/>
                </a:solidFill>
                <a:effectLst/>
                <a:latin typeface="+mn-lt"/>
                <a:ea typeface="+mn-ea"/>
                <a:cs typeface="+mn-cs"/>
              </a:rPr>
              <a:t>។ នៅពេល​ដែល </a:t>
            </a:r>
            <a:r>
              <a:rPr lang="en-US" sz="1200" kern="1200" dirty="0">
                <a:solidFill>
                  <a:schemeClr val="tx1"/>
                </a:solidFill>
                <a:effectLst/>
                <a:latin typeface="+mn-lt"/>
                <a:ea typeface="+mn-ea"/>
                <a:cs typeface="+mn-cs"/>
              </a:rPr>
              <a:t>Client </a:t>
            </a:r>
            <a:r>
              <a:rPr lang="km-KH" sz="1200" kern="1200" dirty="0">
                <a:solidFill>
                  <a:schemeClr val="tx1"/>
                </a:solidFill>
                <a:effectLst/>
                <a:latin typeface="+mn-lt"/>
                <a:ea typeface="+mn-ea"/>
                <a:cs typeface="+mn-cs"/>
              </a:rPr>
              <a:t>ចូលទៅប្រើប្រាស់ </a:t>
            </a:r>
            <a:r>
              <a:rPr lang="en-US" sz="1200" kern="1200" dirty="0">
                <a:solidFill>
                  <a:schemeClr val="tx1"/>
                </a:solidFill>
                <a:effectLst/>
                <a:latin typeface="+mn-lt"/>
                <a:ea typeface="+mn-ea"/>
                <a:cs typeface="+mn-cs"/>
              </a:rPr>
              <a:t>Server </a:t>
            </a:r>
            <a:r>
              <a:rPr lang="km-KH" sz="1200" kern="1200" dirty="0">
                <a:solidFill>
                  <a:schemeClr val="tx1"/>
                </a:solidFill>
                <a:effectLst/>
                <a:latin typeface="+mn-lt"/>
                <a:ea typeface="+mn-ea"/>
                <a:cs typeface="+mn-cs"/>
              </a:rPr>
              <a:t>ការ​ត្រួតពិនិត្យសិទ្ធិរបស់ </a:t>
            </a:r>
            <a:r>
              <a:rPr lang="en-US" sz="1200" kern="1200" dirty="0">
                <a:solidFill>
                  <a:schemeClr val="tx1"/>
                </a:solidFill>
                <a:effectLst/>
                <a:latin typeface="+mn-lt"/>
                <a:ea typeface="+mn-ea"/>
                <a:cs typeface="+mn-cs"/>
              </a:rPr>
              <a:t>MySQL </a:t>
            </a:r>
            <a:r>
              <a:rPr lang="km-KH" sz="1200" kern="1200" dirty="0">
                <a:solidFill>
                  <a:schemeClr val="tx1"/>
                </a:solidFill>
                <a:effectLst/>
                <a:latin typeface="+mn-lt"/>
                <a:ea typeface="+mn-ea"/>
                <a:cs typeface="+mn-cs"/>
              </a:rPr>
              <a:t>វាដំណើការ​តាមពីរជំហាន​ដូចខាងក្រោម៖</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Connection Verification: </a:t>
            </a:r>
            <a:r>
              <a:rPr lang="km-KH" sz="1200" kern="1200" dirty="0">
                <a:solidFill>
                  <a:schemeClr val="tx1"/>
                </a:solidFill>
                <a:effectLst/>
                <a:latin typeface="+mn-lt"/>
                <a:ea typeface="+mn-ea"/>
                <a:cs typeface="+mn-cs"/>
              </a:rPr>
              <a:t>វាត្រួតពិនិត្យ </a:t>
            </a:r>
            <a:r>
              <a:rPr lang="en-US" sz="1200" kern="1200" dirty="0">
                <a:solidFill>
                  <a:schemeClr val="tx1"/>
                </a:solidFill>
                <a:effectLst/>
                <a:latin typeface="+mn-lt"/>
                <a:ea typeface="+mn-ea"/>
                <a:cs typeface="+mn-cs"/>
              </a:rPr>
              <a:t>Username</a:t>
            </a:r>
            <a:r>
              <a:rPr lang="km-KH" sz="1200" kern="1200" dirty="0">
                <a:solidFill>
                  <a:schemeClr val="tx1"/>
                </a:solidFill>
                <a:effectLst/>
                <a:latin typeface="+mn-lt"/>
                <a:ea typeface="+mn-ea"/>
                <a:cs typeface="+mn-cs"/>
              </a:rPr>
              <a:t> និង </a:t>
            </a:r>
            <a:r>
              <a:rPr lang="en-US" sz="1200" kern="1200" dirty="0">
                <a:solidFill>
                  <a:schemeClr val="tx1"/>
                </a:solidFill>
                <a:effectLst/>
                <a:latin typeface="+mn-lt"/>
                <a:ea typeface="+mn-ea"/>
                <a:cs typeface="+mn-cs"/>
              </a:rPr>
              <a:t>Password</a:t>
            </a:r>
          </a:p>
          <a:p>
            <a:pPr lvl="0"/>
            <a:r>
              <a:rPr lang="en-US" sz="1200" kern="1200" dirty="0">
                <a:solidFill>
                  <a:schemeClr val="tx1"/>
                </a:solidFill>
                <a:effectLst/>
                <a:latin typeface="+mn-lt"/>
                <a:ea typeface="+mn-ea"/>
                <a:cs typeface="+mn-cs"/>
              </a:rPr>
              <a:t>Request verification: </a:t>
            </a:r>
            <a:r>
              <a:rPr lang="km-KH" sz="1200" kern="1200" dirty="0">
                <a:solidFill>
                  <a:schemeClr val="tx1"/>
                </a:solidFill>
                <a:effectLst/>
                <a:latin typeface="+mn-lt"/>
                <a:ea typeface="+mn-ea"/>
                <a:cs typeface="+mn-cs"/>
              </a:rPr>
              <a:t>នៅពេលត្រួតពិនិត្យដំណាក់កាលទីមួយជោគជ័យ​ហើយ </a:t>
            </a:r>
            <a:r>
              <a:rPr lang="en-US" sz="1200" kern="1200" dirty="0">
                <a:solidFill>
                  <a:schemeClr val="tx1"/>
                </a:solidFill>
                <a:effectLst/>
                <a:latin typeface="+mn-lt"/>
                <a:ea typeface="+mn-ea"/>
                <a:cs typeface="+mn-cs"/>
              </a:rPr>
              <a:t>MySQL </a:t>
            </a:r>
            <a:r>
              <a:rPr lang="km-KH" sz="1200" kern="1200" dirty="0">
                <a:solidFill>
                  <a:schemeClr val="tx1"/>
                </a:solidFill>
                <a:effectLst/>
                <a:latin typeface="+mn-lt"/>
                <a:ea typeface="+mn-ea"/>
                <a:cs typeface="+mn-cs"/>
              </a:rPr>
              <a:t>និងត្រួតពិនិត្យ​ទៅលើ​សិទ្ធិការ​ប្រើប្រាស់​ </a:t>
            </a:r>
            <a:r>
              <a:rPr lang="en-US" sz="1200" kern="1200" dirty="0">
                <a:solidFill>
                  <a:schemeClr val="tx1"/>
                </a:solidFill>
                <a:effectLst/>
                <a:latin typeface="+mn-lt"/>
                <a:ea typeface="+mn-ea"/>
                <a:cs typeface="+mn-cs"/>
              </a:rPr>
              <a:t>Statements </a:t>
            </a:r>
            <a:r>
              <a:rPr lang="km-KH" sz="1200" kern="1200" dirty="0">
                <a:solidFill>
                  <a:schemeClr val="tx1"/>
                </a:solidFill>
                <a:effectLst/>
                <a:latin typeface="+mn-lt"/>
                <a:ea typeface="+mn-ea"/>
                <a:cs typeface="+mn-cs"/>
              </a:rPr>
              <a:t>ទាំងអស់របស់ </a:t>
            </a:r>
            <a:r>
              <a:rPr lang="en-US" sz="1200" kern="1200" dirty="0">
                <a:solidFill>
                  <a:schemeClr val="tx1"/>
                </a:solidFill>
                <a:effectLst/>
                <a:latin typeface="+mn-lt"/>
                <a:ea typeface="+mn-ea"/>
                <a:cs typeface="+mn-cs"/>
              </a:rPr>
              <a:t>User </a:t>
            </a:r>
            <a:r>
              <a:rPr lang="km-KH" sz="1200" kern="1200" dirty="0">
                <a:solidFill>
                  <a:schemeClr val="tx1"/>
                </a:solidFill>
                <a:effectLst/>
                <a:latin typeface="+mn-lt"/>
                <a:ea typeface="+mn-ea"/>
                <a:cs typeface="+mn-cs"/>
              </a:rPr>
              <a:t>មួយ​នេះ ថាតើ​មាន​សិទ្ធិប្រើប្រាស់​កំរិតណា។</a:t>
            </a:r>
            <a:endParaRPr lang="en-US" sz="1200" kern="1200" dirty="0">
              <a:solidFill>
                <a:schemeClr val="tx1"/>
              </a:solidFill>
              <a:effectLst/>
              <a:latin typeface="+mn-lt"/>
              <a:ea typeface="+mn-ea"/>
              <a:cs typeface="+mn-cs"/>
            </a:endParaRPr>
          </a:p>
          <a:p>
            <a:r>
              <a:rPr lang="km-KH" sz="1200" kern="1200" dirty="0">
                <a:solidFill>
                  <a:schemeClr val="tx1"/>
                </a:solidFill>
                <a:effectLst/>
                <a:latin typeface="+mn-lt"/>
                <a:ea typeface="+mn-ea"/>
                <a:cs typeface="+mn-cs"/>
              </a:rPr>
              <a:t>នៅពេលអ្នក​ដំឡើង </a:t>
            </a:r>
            <a:r>
              <a:rPr lang="en-US" sz="1200" kern="1200" dirty="0">
                <a:solidFill>
                  <a:schemeClr val="tx1"/>
                </a:solidFill>
                <a:effectLst/>
                <a:latin typeface="+mn-lt"/>
                <a:ea typeface="+mn-ea"/>
                <a:cs typeface="+mn-cs"/>
              </a:rPr>
              <a:t>MySQL </a:t>
            </a:r>
            <a:r>
              <a:rPr lang="km-KH" sz="1200" kern="1200" dirty="0">
                <a:solidFill>
                  <a:schemeClr val="tx1"/>
                </a:solidFill>
                <a:effectLst/>
                <a:latin typeface="+mn-lt"/>
                <a:ea typeface="+mn-ea"/>
                <a:cs typeface="+mn-cs"/>
              </a:rPr>
              <a:t>វានិង​បង្កើត </a:t>
            </a:r>
            <a:r>
              <a:rPr lang="en-US" sz="1200" kern="1200" dirty="0">
                <a:solidFill>
                  <a:schemeClr val="tx1"/>
                </a:solidFill>
                <a:effectLst/>
                <a:latin typeface="+mn-lt"/>
                <a:ea typeface="+mn-ea"/>
                <a:cs typeface="+mn-cs"/>
              </a:rPr>
              <a:t>Database </a:t>
            </a:r>
            <a:r>
              <a:rPr lang="km-KH" sz="1200" kern="1200" dirty="0">
                <a:solidFill>
                  <a:schemeClr val="tx1"/>
                </a:solidFill>
                <a:effectLst/>
                <a:latin typeface="+mn-lt"/>
                <a:ea typeface="+mn-ea"/>
                <a:cs typeface="+mn-cs"/>
              </a:rPr>
              <a:t>មួយដោយ​ស្វ័យ​ប្រវត្តិ​ ដែល </a:t>
            </a:r>
            <a:r>
              <a:rPr lang="en-US" sz="1200" kern="1200" dirty="0">
                <a:solidFill>
                  <a:schemeClr val="tx1"/>
                </a:solidFill>
                <a:effectLst/>
                <a:latin typeface="+mn-lt"/>
                <a:ea typeface="+mn-ea"/>
                <a:cs typeface="+mn-cs"/>
              </a:rPr>
              <a:t>Database </a:t>
            </a:r>
            <a:r>
              <a:rPr lang="km-KH" sz="1200" kern="1200" dirty="0">
                <a:solidFill>
                  <a:schemeClr val="tx1"/>
                </a:solidFill>
                <a:effectLst/>
                <a:latin typeface="+mn-lt"/>
                <a:ea typeface="+mn-ea"/>
                <a:cs typeface="+mn-cs"/>
              </a:rPr>
              <a:t>នេះមាន​ឈ្មោះថា </a:t>
            </a:r>
            <a:r>
              <a:rPr lang="en-US" sz="1200" kern="1200" dirty="0" err="1">
                <a:solidFill>
                  <a:schemeClr val="tx1"/>
                </a:solidFill>
                <a:effectLst/>
                <a:latin typeface="+mn-lt"/>
                <a:ea typeface="+mn-ea"/>
                <a:cs typeface="+mn-cs"/>
              </a:rPr>
              <a:t>mysql</a:t>
            </a:r>
            <a:r>
              <a:rPr lang="km-KH"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mysql</a:t>
            </a:r>
            <a:r>
              <a:rPr lang="en-US" sz="1200" kern="1200" dirty="0">
                <a:solidFill>
                  <a:schemeClr val="tx1"/>
                </a:solidFill>
                <a:effectLst/>
                <a:latin typeface="+mn-lt"/>
                <a:ea typeface="+mn-ea"/>
                <a:cs typeface="+mn-cs"/>
              </a:rPr>
              <a:t> Database </a:t>
            </a:r>
            <a:r>
              <a:rPr lang="km-KH" sz="1200" kern="1200" dirty="0">
                <a:solidFill>
                  <a:schemeClr val="tx1"/>
                </a:solidFill>
                <a:effectLst/>
                <a:latin typeface="+mn-lt"/>
                <a:ea typeface="+mn-ea"/>
                <a:cs typeface="+mn-cs"/>
              </a:rPr>
              <a:t>មានសិទ្ធិទៅលើ </a:t>
            </a:r>
            <a:r>
              <a:rPr lang="en-US" sz="1200" kern="1200" dirty="0">
                <a:solidFill>
                  <a:schemeClr val="tx1"/>
                </a:solidFill>
                <a:effectLst/>
                <a:latin typeface="+mn-lt"/>
                <a:ea typeface="+mn-ea"/>
                <a:cs typeface="+mn-cs"/>
              </a:rPr>
              <a:t>Table </a:t>
            </a:r>
            <a:r>
              <a:rPr lang="km-KH" sz="1200" kern="1200" dirty="0">
                <a:solidFill>
                  <a:schemeClr val="tx1"/>
                </a:solidFill>
                <a:effectLst/>
                <a:latin typeface="+mn-lt"/>
                <a:ea typeface="+mn-ea"/>
                <a:cs typeface="+mn-cs"/>
              </a:rPr>
              <a:t>ធំៗ ៥ ដែលអ្នក​អាច​ប្រើប្រាស់ </a:t>
            </a:r>
            <a:r>
              <a:rPr lang="en-US" sz="1200" kern="1200" dirty="0">
                <a:solidFill>
                  <a:schemeClr val="tx1"/>
                </a:solidFill>
                <a:effectLst/>
                <a:latin typeface="+mn-lt"/>
                <a:ea typeface="+mn-ea"/>
                <a:cs typeface="+mn-cs"/>
              </a:rPr>
              <a:t>GRANT </a:t>
            </a:r>
            <a:r>
              <a:rPr lang="km-KH" sz="1200" kern="1200" dirty="0">
                <a:solidFill>
                  <a:schemeClr val="tx1"/>
                </a:solidFill>
                <a:effectLst/>
                <a:latin typeface="+mn-lt"/>
                <a:ea typeface="+mn-ea"/>
                <a:cs typeface="+mn-cs"/>
              </a:rPr>
              <a:t>សម្រាប់​ផ្តល់​សិទ្ធិ និង </a:t>
            </a:r>
            <a:r>
              <a:rPr lang="en-US" sz="1200" kern="1200" dirty="0">
                <a:solidFill>
                  <a:schemeClr val="tx1"/>
                </a:solidFill>
                <a:effectLst/>
                <a:latin typeface="+mn-lt"/>
                <a:ea typeface="+mn-ea"/>
                <a:cs typeface="+mn-cs"/>
              </a:rPr>
              <a:t>REVOKE </a:t>
            </a:r>
            <a:r>
              <a:rPr lang="km-KH" sz="1200" kern="1200" dirty="0">
                <a:solidFill>
                  <a:schemeClr val="tx1"/>
                </a:solidFill>
                <a:effectLst/>
                <a:latin typeface="+mn-lt"/>
                <a:ea typeface="+mn-ea"/>
                <a:cs typeface="+mn-cs"/>
              </a:rPr>
              <a:t>សម្រាប់​ដកសិទ្ធិបាន។ </a:t>
            </a:r>
            <a:r>
              <a:rPr lang="en-US" sz="1200" kern="1200" dirty="0">
                <a:solidFill>
                  <a:schemeClr val="tx1"/>
                </a:solidFill>
                <a:effectLst/>
                <a:latin typeface="+mn-lt"/>
                <a:ea typeface="+mn-ea"/>
                <a:cs typeface="+mn-cs"/>
              </a:rPr>
              <a:t>Table </a:t>
            </a:r>
            <a:r>
              <a:rPr lang="km-KH" sz="1200" kern="1200" dirty="0">
                <a:solidFill>
                  <a:schemeClr val="tx1"/>
                </a:solidFill>
                <a:effectLst/>
                <a:latin typeface="+mn-lt"/>
                <a:ea typeface="+mn-ea"/>
                <a:cs typeface="+mn-cs"/>
              </a:rPr>
              <a:t>ធំៗទាំង ៥​នោះមាន</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user: </a:t>
            </a:r>
            <a:r>
              <a:rPr lang="km-KH" sz="1200" kern="1200" dirty="0">
                <a:solidFill>
                  <a:schemeClr val="tx1"/>
                </a:solidFill>
                <a:effectLst/>
                <a:latin typeface="+mn-lt"/>
                <a:ea typeface="+mn-ea"/>
                <a:cs typeface="+mn-cs"/>
              </a:rPr>
              <a:t>ប្រើសម្រាប់​រក្សាទុក </a:t>
            </a:r>
            <a:r>
              <a:rPr lang="en-US" sz="1200" kern="1200" dirty="0">
                <a:solidFill>
                  <a:schemeClr val="tx1"/>
                </a:solidFill>
                <a:effectLst/>
                <a:latin typeface="+mn-lt"/>
                <a:ea typeface="+mn-ea"/>
                <a:cs typeface="+mn-cs"/>
              </a:rPr>
              <a:t>User Account </a:t>
            </a:r>
            <a:r>
              <a:rPr lang="km-KH" sz="1200" kern="1200" dirty="0">
                <a:solidFill>
                  <a:schemeClr val="tx1"/>
                </a:solidFill>
                <a:effectLst/>
                <a:latin typeface="+mn-lt"/>
                <a:ea typeface="+mn-ea"/>
                <a:cs typeface="+mn-cs"/>
              </a:rPr>
              <a:t>និង </a:t>
            </a:r>
            <a:r>
              <a:rPr lang="en-US" sz="1200" kern="1200" dirty="0">
                <a:solidFill>
                  <a:schemeClr val="tx1"/>
                </a:solidFill>
                <a:effectLst/>
                <a:latin typeface="+mn-lt"/>
                <a:ea typeface="+mn-ea"/>
                <a:cs typeface="+mn-cs"/>
              </a:rPr>
              <a:t>Global privileges</a:t>
            </a:r>
            <a:r>
              <a:rPr lang="km-KH"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MySQL </a:t>
            </a:r>
            <a:r>
              <a:rPr lang="km-KH" sz="1200" kern="1200" dirty="0">
                <a:solidFill>
                  <a:schemeClr val="tx1"/>
                </a:solidFill>
                <a:effectLst/>
                <a:latin typeface="+mn-lt"/>
                <a:ea typeface="+mn-ea"/>
                <a:cs typeface="+mn-cs"/>
              </a:rPr>
              <a:t>ប្រើប្រាស់ </a:t>
            </a:r>
            <a:r>
              <a:rPr lang="en-US" sz="1200" kern="1200" dirty="0">
                <a:solidFill>
                  <a:schemeClr val="tx1"/>
                </a:solidFill>
                <a:effectLst/>
                <a:latin typeface="+mn-lt"/>
                <a:ea typeface="+mn-ea"/>
                <a:cs typeface="+mn-cs"/>
              </a:rPr>
              <a:t>User table </a:t>
            </a:r>
            <a:r>
              <a:rPr lang="km-KH" sz="1200" kern="1200" dirty="0">
                <a:solidFill>
                  <a:schemeClr val="tx1"/>
                </a:solidFill>
                <a:effectLst/>
                <a:latin typeface="+mn-lt"/>
                <a:ea typeface="+mn-ea"/>
                <a:cs typeface="+mn-cs"/>
              </a:rPr>
              <a:t>សម្រាប់​អនុញ្ញាតិ ឬមិនអនុញ្ញាតិឱ្យប្រើប្រាស់ </a:t>
            </a:r>
            <a:r>
              <a:rPr lang="en-US" sz="1200" kern="1200" dirty="0">
                <a:solidFill>
                  <a:schemeClr val="tx1"/>
                </a:solidFill>
                <a:effectLst/>
                <a:latin typeface="+mn-lt"/>
                <a:ea typeface="+mn-ea"/>
                <a:cs typeface="+mn-cs"/>
              </a:rPr>
              <a:t>Connection </a:t>
            </a:r>
            <a:r>
              <a:rPr lang="km-KH" sz="1200" kern="1200" dirty="0">
                <a:solidFill>
                  <a:schemeClr val="tx1"/>
                </a:solidFill>
                <a:effectLst/>
                <a:latin typeface="+mn-lt"/>
                <a:ea typeface="+mn-ea"/>
                <a:cs typeface="+mn-cs"/>
              </a:rPr>
              <a:t>ពី </a:t>
            </a:r>
            <a:r>
              <a:rPr lang="en-US" sz="1200" kern="1200" dirty="0">
                <a:solidFill>
                  <a:schemeClr val="tx1"/>
                </a:solidFill>
                <a:effectLst/>
                <a:latin typeface="+mn-lt"/>
                <a:ea typeface="+mn-ea"/>
                <a:cs typeface="+mn-cs"/>
              </a:rPr>
              <a:t>Host</a:t>
            </a:r>
            <a:r>
              <a:rPr lang="km-KH" sz="1200" kern="1200" dirty="0">
                <a:solidFill>
                  <a:schemeClr val="tx1"/>
                </a:solidFill>
                <a:effectLst/>
                <a:latin typeface="+mn-lt"/>
                <a:ea typeface="+mn-ea"/>
                <a:cs typeface="+mn-cs"/>
              </a:rPr>
              <a:t>។ សិទ្ធិដែលផ្តល់​ឱ្យ​ </a:t>
            </a:r>
            <a:r>
              <a:rPr lang="en-US" sz="1200" kern="1200" dirty="0">
                <a:solidFill>
                  <a:schemeClr val="tx1"/>
                </a:solidFill>
                <a:effectLst/>
                <a:latin typeface="+mn-lt"/>
                <a:ea typeface="+mn-ea"/>
                <a:cs typeface="+mn-cs"/>
              </a:rPr>
              <a:t>User </a:t>
            </a:r>
            <a:r>
              <a:rPr lang="km-KH" sz="1200" kern="1200" dirty="0">
                <a:solidFill>
                  <a:schemeClr val="tx1"/>
                </a:solidFill>
                <a:effectLst/>
                <a:latin typeface="+mn-lt"/>
                <a:ea typeface="+mn-ea"/>
                <a:cs typeface="+mn-cs"/>
              </a:rPr>
              <a:t>វា​មានសពលភាពគ្រប់ </a:t>
            </a:r>
            <a:r>
              <a:rPr lang="en-US" sz="1200" kern="1200" dirty="0">
                <a:solidFill>
                  <a:schemeClr val="tx1"/>
                </a:solidFill>
                <a:effectLst/>
                <a:latin typeface="+mn-lt"/>
                <a:ea typeface="+mn-ea"/>
                <a:cs typeface="+mn-cs"/>
              </a:rPr>
              <a:t>Database </a:t>
            </a:r>
            <a:r>
              <a:rPr lang="km-KH" sz="1200" kern="1200" dirty="0">
                <a:solidFill>
                  <a:schemeClr val="tx1"/>
                </a:solidFill>
                <a:effectLst/>
                <a:latin typeface="+mn-lt"/>
                <a:ea typeface="+mn-ea"/>
                <a:cs typeface="+mn-cs"/>
              </a:rPr>
              <a:t>ទាំងអស់​ដែលមាន​នៅក្នុង </a:t>
            </a:r>
            <a:r>
              <a:rPr lang="en-US" sz="1200" kern="1200" dirty="0">
                <a:solidFill>
                  <a:schemeClr val="tx1"/>
                </a:solidFill>
                <a:effectLst/>
                <a:latin typeface="+mn-lt"/>
                <a:ea typeface="+mn-ea"/>
                <a:cs typeface="+mn-cs"/>
              </a:rPr>
              <a:t>MySQL Server</a:t>
            </a:r>
            <a:r>
              <a:rPr lang="km-KH"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pPr lvl="0"/>
            <a:r>
              <a:rPr lang="en-US" sz="1200" kern="1200" dirty="0" err="1">
                <a:solidFill>
                  <a:schemeClr val="tx1"/>
                </a:solidFill>
                <a:effectLst/>
                <a:latin typeface="+mn-lt"/>
                <a:ea typeface="+mn-ea"/>
                <a:cs typeface="+mn-cs"/>
              </a:rPr>
              <a:t>db</a:t>
            </a:r>
            <a:r>
              <a:rPr lang="en-US" sz="1200" kern="1200" dirty="0">
                <a:solidFill>
                  <a:schemeClr val="tx1"/>
                </a:solidFill>
                <a:effectLst/>
                <a:latin typeface="+mn-lt"/>
                <a:ea typeface="+mn-ea"/>
                <a:cs typeface="+mn-cs"/>
              </a:rPr>
              <a:t>: </a:t>
            </a:r>
            <a:r>
              <a:rPr lang="km-KH" sz="1200" kern="1200" dirty="0">
                <a:solidFill>
                  <a:schemeClr val="tx1"/>
                </a:solidFill>
                <a:effectLst/>
                <a:latin typeface="+mn-lt"/>
                <a:ea typeface="+mn-ea"/>
                <a:cs typeface="+mn-cs"/>
              </a:rPr>
              <a:t>រក្សាទុកនូវ​សិទ្ធិ​របស់​ </a:t>
            </a:r>
            <a:r>
              <a:rPr lang="en-US" sz="1200" kern="1200" dirty="0">
                <a:solidFill>
                  <a:schemeClr val="tx1"/>
                </a:solidFill>
                <a:effectLst/>
                <a:latin typeface="+mn-lt"/>
                <a:ea typeface="+mn-ea"/>
                <a:cs typeface="+mn-cs"/>
              </a:rPr>
              <a:t>Database</a:t>
            </a:r>
            <a:r>
              <a:rPr lang="km-KH" sz="1200" kern="1200" dirty="0">
                <a:solidFill>
                  <a:schemeClr val="tx1"/>
                </a:solidFill>
                <a:effectLst/>
                <a:latin typeface="+mn-lt"/>
                <a:ea typeface="+mn-ea"/>
                <a:cs typeface="+mn-cs"/>
              </a:rPr>
              <a:t>។ សិទ្ធិដែលយើង​ដាក់​លើ </a:t>
            </a:r>
            <a:r>
              <a:rPr lang="en-US" sz="1200" kern="1200" dirty="0" err="1">
                <a:solidFill>
                  <a:schemeClr val="tx1"/>
                </a:solidFill>
                <a:effectLst/>
                <a:latin typeface="+mn-lt"/>
                <a:ea typeface="+mn-ea"/>
                <a:cs typeface="+mn-cs"/>
              </a:rPr>
              <a:t>db</a:t>
            </a:r>
            <a:r>
              <a:rPr lang="en-US" sz="1200" kern="1200" dirty="0">
                <a:solidFill>
                  <a:schemeClr val="tx1"/>
                </a:solidFill>
                <a:effectLst/>
                <a:latin typeface="+mn-lt"/>
                <a:ea typeface="+mn-ea"/>
                <a:cs typeface="+mn-cs"/>
              </a:rPr>
              <a:t> table </a:t>
            </a:r>
            <a:r>
              <a:rPr lang="km-KH" sz="1200" kern="1200" dirty="0">
                <a:solidFill>
                  <a:schemeClr val="tx1"/>
                </a:solidFill>
                <a:effectLst/>
                <a:latin typeface="+mn-lt"/>
                <a:ea typeface="+mn-ea"/>
                <a:cs typeface="+mn-cs"/>
              </a:rPr>
              <a:t>គឺវាប៉ះពាល់​ទៅដល់គ្រប់ </a:t>
            </a:r>
            <a:r>
              <a:rPr lang="en-US" sz="1200" kern="1200" dirty="0">
                <a:solidFill>
                  <a:schemeClr val="tx1"/>
                </a:solidFill>
                <a:effectLst/>
                <a:latin typeface="+mn-lt"/>
                <a:ea typeface="+mn-ea"/>
                <a:cs typeface="+mn-cs"/>
              </a:rPr>
              <a:t>Object </a:t>
            </a:r>
            <a:r>
              <a:rPr lang="km-KH" sz="1200" kern="1200" dirty="0">
                <a:solidFill>
                  <a:schemeClr val="tx1"/>
                </a:solidFill>
                <a:effectLst/>
                <a:latin typeface="+mn-lt"/>
                <a:ea typeface="+mn-ea"/>
                <a:cs typeface="+mn-cs"/>
              </a:rPr>
              <a:t>ទាំងអស់​របស់ </a:t>
            </a:r>
            <a:r>
              <a:rPr lang="en-US" sz="1200" kern="1200" dirty="0">
                <a:solidFill>
                  <a:schemeClr val="tx1"/>
                </a:solidFill>
                <a:effectLst/>
                <a:latin typeface="+mn-lt"/>
                <a:ea typeface="+mn-ea"/>
                <a:cs typeface="+mn-cs"/>
              </a:rPr>
              <a:t>Database </a:t>
            </a:r>
            <a:r>
              <a:rPr lang="km-KH" sz="1200" kern="1200" dirty="0">
                <a:solidFill>
                  <a:schemeClr val="tx1"/>
                </a:solidFill>
                <a:effectLst/>
                <a:latin typeface="+mn-lt"/>
                <a:ea typeface="+mn-ea"/>
                <a:cs typeface="+mn-cs"/>
              </a:rPr>
              <a:t>ដូចជា </a:t>
            </a:r>
            <a:r>
              <a:rPr lang="en-US" sz="1200" kern="1200" dirty="0">
                <a:solidFill>
                  <a:schemeClr val="tx1"/>
                </a:solidFill>
                <a:effectLst/>
                <a:latin typeface="+mn-lt"/>
                <a:ea typeface="+mn-ea"/>
                <a:cs typeface="+mn-cs"/>
              </a:rPr>
              <a:t>table, triggers, views, stored procedures </a:t>
            </a:r>
            <a:r>
              <a:rPr lang="km-KH" sz="1200" kern="1200" dirty="0">
                <a:solidFill>
                  <a:schemeClr val="tx1"/>
                </a:solidFill>
                <a:effectLst/>
                <a:latin typeface="+mn-lt"/>
                <a:ea typeface="+mn-ea"/>
                <a:cs typeface="+mn-cs"/>
              </a:rPr>
              <a:t>។ល។</a:t>
            </a:r>
            <a:endParaRPr lang="en-US" sz="1200" kern="1200" dirty="0">
              <a:solidFill>
                <a:schemeClr val="tx1"/>
              </a:solidFill>
              <a:effectLst/>
              <a:latin typeface="+mn-lt"/>
              <a:ea typeface="+mn-ea"/>
              <a:cs typeface="+mn-cs"/>
            </a:endParaRPr>
          </a:p>
          <a:p>
            <a:pPr lvl="0"/>
            <a:r>
              <a:rPr lang="en-US" sz="1200" kern="1200" dirty="0" err="1">
                <a:solidFill>
                  <a:schemeClr val="tx1"/>
                </a:solidFill>
                <a:effectLst/>
                <a:latin typeface="+mn-lt"/>
                <a:ea typeface="+mn-ea"/>
                <a:cs typeface="+mn-cs"/>
              </a:rPr>
              <a:t>table_priv</a:t>
            </a:r>
            <a:r>
              <a:rPr lang="km-KH" sz="1200" kern="1200" dirty="0">
                <a:solidFill>
                  <a:schemeClr val="tx1"/>
                </a:solidFill>
                <a:effectLst/>
                <a:latin typeface="+mn-lt"/>
                <a:ea typeface="+mn-ea"/>
                <a:cs typeface="+mn-cs"/>
              </a:rPr>
              <a:t> និង </a:t>
            </a:r>
            <a:r>
              <a:rPr lang="en-US" sz="1200" kern="1200" dirty="0" err="1">
                <a:solidFill>
                  <a:schemeClr val="tx1"/>
                </a:solidFill>
                <a:effectLst/>
                <a:latin typeface="+mn-lt"/>
                <a:ea typeface="+mn-ea"/>
                <a:cs typeface="+mn-cs"/>
              </a:rPr>
              <a:t>columns_priv</a:t>
            </a:r>
            <a:r>
              <a:rPr lang="en-US" sz="1200" kern="1200" dirty="0">
                <a:solidFill>
                  <a:schemeClr val="tx1"/>
                </a:solidFill>
                <a:effectLst/>
                <a:latin typeface="+mn-lt"/>
                <a:ea typeface="+mn-ea"/>
                <a:cs typeface="+mn-cs"/>
              </a:rPr>
              <a:t>: </a:t>
            </a:r>
            <a:r>
              <a:rPr lang="km-KH" sz="1200" kern="1200" dirty="0">
                <a:solidFill>
                  <a:schemeClr val="tx1"/>
                </a:solidFill>
                <a:effectLst/>
                <a:latin typeface="+mn-lt"/>
                <a:ea typeface="+mn-ea"/>
                <a:cs typeface="+mn-cs"/>
              </a:rPr>
              <a:t>ប្រើសម្រាប់រក្សាទុកសិទ្ធិដែលកំណត់លើ </a:t>
            </a:r>
            <a:r>
              <a:rPr lang="en-US" sz="1200" kern="1200" dirty="0">
                <a:solidFill>
                  <a:schemeClr val="tx1"/>
                </a:solidFill>
                <a:effectLst/>
                <a:latin typeface="+mn-lt"/>
                <a:ea typeface="+mn-ea"/>
                <a:cs typeface="+mn-cs"/>
              </a:rPr>
              <a:t>Table </a:t>
            </a:r>
            <a:r>
              <a:rPr lang="km-KH" sz="1200" kern="1200" dirty="0">
                <a:solidFill>
                  <a:schemeClr val="tx1"/>
                </a:solidFill>
                <a:effectLst/>
                <a:latin typeface="+mn-lt"/>
                <a:ea typeface="+mn-ea"/>
                <a:cs typeface="+mn-cs"/>
              </a:rPr>
              <a:t>និង </a:t>
            </a:r>
            <a:r>
              <a:rPr lang="en-US" sz="1200" kern="1200" dirty="0">
                <a:solidFill>
                  <a:schemeClr val="tx1"/>
                </a:solidFill>
                <a:effectLst/>
                <a:latin typeface="+mn-lt"/>
                <a:ea typeface="+mn-ea"/>
                <a:cs typeface="+mn-cs"/>
              </a:rPr>
              <a:t>Columns</a:t>
            </a:r>
            <a:r>
              <a:rPr lang="km-KH"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pPr lvl="0"/>
            <a:r>
              <a:rPr lang="en-US" sz="1200" kern="1200" dirty="0" err="1">
                <a:solidFill>
                  <a:schemeClr val="tx1"/>
                </a:solidFill>
                <a:effectLst/>
                <a:latin typeface="+mn-lt"/>
                <a:ea typeface="+mn-ea"/>
                <a:cs typeface="+mn-cs"/>
              </a:rPr>
              <a:t>procs_priv</a:t>
            </a:r>
            <a:r>
              <a:rPr lang="en-US" sz="1200" kern="1200" dirty="0">
                <a:solidFill>
                  <a:schemeClr val="tx1"/>
                </a:solidFill>
                <a:effectLst/>
                <a:latin typeface="+mn-lt"/>
                <a:ea typeface="+mn-ea"/>
                <a:cs typeface="+mn-cs"/>
              </a:rPr>
              <a:t>:</a:t>
            </a:r>
            <a:r>
              <a:rPr lang="km-KH" sz="1200" kern="1200" dirty="0">
                <a:solidFill>
                  <a:schemeClr val="tx1"/>
                </a:solidFill>
                <a:effectLst/>
                <a:latin typeface="+mn-lt"/>
                <a:ea typeface="+mn-ea"/>
                <a:cs typeface="+mn-cs"/>
              </a:rPr>
              <a:t> រក្សាទុកសិទ្ធិរបស់ </a:t>
            </a:r>
            <a:r>
              <a:rPr lang="en-US" sz="1200" kern="1200" dirty="0">
                <a:solidFill>
                  <a:schemeClr val="tx1"/>
                </a:solidFill>
                <a:effectLst/>
                <a:latin typeface="+mn-lt"/>
                <a:ea typeface="+mn-ea"/>
                <a:cs typeface="+mn-cs"/>
              </a:rPr>
              <a:t>Stored Function </a:t>
            </a:r>
            <a:r>
              <a:rPr lang="km-KH" sz="1200" kern="1200" dirty="0">
                <a:solidFill>
                  <a:schemeClr val="tx1"/>
                </a:solidFill>
                <a:effectLst/>
                <a:latin typeface="+mn-lt"/>
                <a:ea typeface="+mn-ea"/>
                <a:cs typeface="+mn-cs"/>
              </a:rPr>
              <a:t>និង </a:t>
            </a:r>
            <a:r>
              <a:rPr lang="en-US" sz="1200" kern="1200" dirty="0">
                <a:solidFill>
                  <a:schemeClr val="tx1"/>
                </a:solidFill>
                <a:effectLst/>
                <a:latin typeface="+mn-lt"/>
                <a:ea typeface="+mn-ea"/>
                <a:cs typeface="+mn-cs"/>
              </a:rPr>
              <a:t>stored procedures</a:t>
            </a:r>
            <a:r>
              <a:rPr lang="km-KH"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MySQL </a:t>
            </a:r>
            <a:r>
              <a:rPr lang="km-KH" sz="1200" kern="1200" dirty="0">
                <a:solidFill>
                  <a:schemeClr val="tx1"/>
                </a:solidFill>
                <a:effectLst/>
                <a:latin typeface="+mn-lt"/>
                <a:ea typeface="+mn-ea"/>
                <a:cs typeface="+mn-cs"/>
              </a:rPr>
              <a:t>ប្រើប្រាស់ </a:t>
            </a:r>
            <a:r>
              <a:rPr lang="en-US" sz="1200" kern="1200" dirty="0">
                <a:solidFill>
                  <a:schemeClr val="tx1"/>
                </a:solidFill>
                <a:effectLst/>
                <a:latin typeface="+mn-lt"/>
                <a:ea typeface="+mn-ea"/>
                <a:cs typeface="+mn-cs"/>
              </a:rPr>
              <a:t>Table </a:t>
            </a:r>
            <a:r>
              <a:rPr lang="km-KH" sz="1200" kern="1200" dirty="0">
                <a:solidFill>
                  <a:schemeClr val="tx1"/>
                </a:solidFill>
                <a:effectLst/>
                <a:latin typeface="+mn-lt"/>
                <a:ea typeface="+mn-ea"/>
                <a:cs typeface="+mn-cs"/>
              </a:rPr>
              <a:t>ទាំងអស់នេះ​សម្រាប់គ្រប់គ្រង </a:t>
            </a:r>
            <a:r>
              <a:rPr lang="en-US" sz="1200" kern="1200" dirty="0">
                <a:solidFill>
                  <a:schemeClr val="tx1"/>
                </a:solidFill>
                <a:effectLst/>
                <a:latin typeface="+mn-lt"/>
                <a:ea typeface="+mn-ea"/>
                <a:cs typeface="+mn-cs"/>
              </a:rPr>
              <a:t>MySQL database server </a:t>
            </a:r>
            <a:r>
              <a:rPr lang="km-KH" sz="1200" kern="1200" dirty="0">
                <a:solidFill>
                  <a:schemeClr val="tx1"/>
                </a:solidFill>
                <a:effectLst/>
                <a:latin typeface="+mn-lt"/>
                <a:ea typeface="+mn-ea"/>
                <a:cs typeface="+mn-cs"/>
              </a:rPr>
              <a:t>ទាំងមូល។ ការស្វែងយល់​ឱ្យបាន​ច្បាស់ទៅលើ​ </a:t>
            </a:r>
            <a:r>
              <a:rPr lang="en-US" sz="1200" kern="1200" dirty="0">
                <a:solidFill>
                  <a:schemeClr val="tx1"/>
                </a:solidFill>
                <a:effectLst/>
                <a:latin typeface="+mn-lt"/>
                <a:ea typeface="+mn-ea"/>
                <a:cs typeface="+mn-cs"/>
              </a:rPr>
              <a:t>Table </a:t>
            </a:r>
            <a:r>
              <a:rPr lang="km-KH" sz="1200" kern="1200" dirty="0">
                <a:solidFill>
                  <a:schemeClr val="tx1"/>
                </a:solidFill>
                <a:effectLst/>
                <a:latin typeface="+mn-lt"/>
                <a:ea typeface="+mn-ea"/>
                <a:cs typeface="+mn-cs"/>
              </a:rPr>
              <a:t>ទាំង៥នេះ​ វាមាន​សារៈសំខាន់ណាស់​សម្រាប់អ្នក​ក្នុង​ការ​កំណត់​​សិទ្ធិនៅលើ</a:t>
            </a:r>
            <a:r>
              <a:rPr lang="en-US" sz="1200" kern="1200" dirty="0">
                <a:solidFill>
                  <a:schemeClr val="tx1"/>
                </a:solidFill>
                <a:effectLst/>
                <a:latin typeface="+mn-lt"/>
                <a:ea typeface="+mn-ea"/>
                <a:cs typeface="+mn-cs"/>
              </a:rPr>
              <a:t> Database </a:t>
            </a:r>
            <a:r>
              <a:rPr lang="km-KH" sz="1200" kern="1200" dirty="0">
                <a:solidFill>
                  <a:schemeClr val="tx1"/>
                </a:solidFill>
                <a:effectLst/>
                <a:latin typeface="+mn-lt"/>
                <a:ea typeface="+mn-ea"/>
                <a:cs typeface="+mn-cs"/>
              </a:rPr>
              <a:t>ឱ្យបាន​ត្រឹម​ត្រូ​វមួយ។</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2</a:t>
            </a:fld>
            <a:endParaRPr lang="en-US"/>
          </a:p>
        </p:txBody>
      </p:sp>
    </p:spTree>
    <p:extLst>
      <p:ext uri="{BB962C8B-B14F-4D97-AF65-F5344CB8AC3E}">
        <p14:creationId xmlns:p14="http://schemas.microsoft.com/office/powerpoint/2010/main" val="1718632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m-KH" sz="1200" kern="1200" dirty="0">
                <a:solidFill>
                  <a:schemeClr val="tx1"/>
                </a:solidFill>
                <a:effectLst/>
                <a:latin typeface="+mn-lt"/>
                <a:ea typeface="+mn-ea"/>
                <a:cs typeface="+mn-cs"/>
              </a:rPr>
              <a:t>អ្នកអាច​ផ្តល់​សិទ្ធិច្រើន​ប្រភេទក្នុងពេលតែមួយ​តាមរយៈឩទាហរណ៍​ដូចខាងក្រោម</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CREATE USER '</a:t>
            </a:r>
            <a:r>
              <a:rPr lang="en-US" sz="1200" kern="1200" dirty="0" err="1">
                <a:solidFill>
                  <a:schemeClr val="tx1"/>
                </a:solidFill>
                <a:effectLst/>
                <a:latin typeface="+mn-lt"/>
                <a:ea typeface="+mn-ea"/>
                <a:cs typeface="+mn-cs"/>
              </a:rPr>
              <a:t>rfc</a:t>
            </a:r>
            <a:r>
              <a:rPr lang="en-US" sz="1200" kern="1200" dirty="0">
                <a:solidFill>
                  <a:schemeClr val="tx1"/>
                </a:solidFill>
                <a:effectLst/>
                <a:latin typeface="+mn-lt"/>
                <a:ea typeface="+mn-ea"/>
                <a:cs typeface="+mn-cs"/>
              </a:rPr>
              <a:t>'@'%' IDENTIFIED BY 'SecurePass3';</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GRANT SELECT, UPDATE, DELETE ON  classicmodels.* TO '</a:t>
            </a:r>
            <a:r>
              <a:rPr lang="en-US" sz="1200" kern="1200" dirty="0" err="1">
                <a:solidFill>
                  <a:schemeClr val="tx1"/>
                </a:solidFill>
                <a:effectLst/>
                <a:latin typeface="+mn-lt"/>
                <a:ea typeface="+mn-ea"/>
                <a:cs typeface="+mn-cs"/>
              </a:rPr>
              <a:t>rfc</a:t>
            </a:r>
            <a:r>
              <a:rPr lang="en-US" sz="1200" kern="1200" dirty="0">
                <a:solidFill>
                  <a:schemeClr val="tx1"/>
                </a:solidFill>
                <a:effectLst/>
                <a:latin typeface="+mn-lt"/>
                <a:ea typeface="+mn-ea"/>
                <a:cs typeface="+mn-cs"/>
              </a:rPr>
              <a:t>'@'%';</a:t>
            </a:r>
            <a:endParaRPr lang="en-US" dirty="0"/>
          </a:p>
          <a:p>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12</a:t>
            </a:fld>
            <a:endParaRPr lang="en-US"/>
          </a:p>
        </p:txBody>
      </p:sp>
    </p:spTree>
    <p:extLst>
      <p:ext uri="{BB962C8B-B14F-4D97-AF65-F5344CB8AC3E}">
        <p14:creationId xmlns:p14="http://schemas.microsoft.com/office/powerpoint/2010/main" val="2395802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Privilege</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Description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ALL [PRIVILEGES]</a:t>
            </a:r>
          </a:p>
          <a:p>
            <a:r>
              <a:rPr lang="en-US" sz="1200" kern="1200" dirty="0">
                <a:solidFill>
                  <a:schemeClr val="tx1"/>
                </a:solidFill>
                <a:effectLst/>
                <a:latin typeface="+mn-lt"/>
                <a:ea typeface="+mn-ea"/>
                <a:cs typeface="+mn-cs"/>
              </a:rPr>
              <a:t>Grant all privileges at specified access level except GRANT OPTION</a:t>
            </a:r>
          </a:p>
          <a:p>
            <a:r>
              <a:rPr lang="en-US" sz="1200" kern="1200" dirty="0">
                <a:solidFill>
                  <a:schemeClr val="tx1"/>
                </a:solidFill>
                <a:effectLst/>
                <a:latin typeface="+mn-lt"/>
                <a:ea typeface="+mn-ea"/>
                <a:cs typeface="+mn-cs"/>
              </a:rPr>
              <a:t>ALTER</a:t>
            </a:r>
          </a:p>
          <a:p>
            <a:r>
              <a:rPr lang="en-US" sz="1200" kern="1200" dirty="0">
                <a:solidFill>
                  <a:schemeClr val="tx1"/>
                </a:solidFill>
                <a:effectLst/>
                <a:latin typeface="+mn-lt"/>
                <a:ea typeface="+mn-ea"/>
                <a:cs typeface="+mn-cs"/>
              </a:rPr>
              <a:t>Allow to use of ALTER TABLE statement</a:t>
            </a:r>
          </a:p>
          <a:p>
            <a:r>
              <a:rPr lang="en-US" sz="1200" kern="1200" dirty="0">
                <a:solidFill>
                  <a:schemeClr val="tx1"/>
                </a:solidFill>
                <a:effectLst/>
                <a:latin typeface="+mn-lt"/>
                <a:ea typeface="+mn-ea"/>
                <a:cs typeface="+mn-cs"/>
              </a:rPr>
              <a:t>ALTER ROUTINE</a:t>
            </a:r>
          </a:p>
          <a:p>
            <a:r>
              <a:rPr lang="en-US" sz="1200" kern="1200" dirty="0">
                <a:solidFill>
                  <a:schemeClr val="tx1"/>
                </a:solidFill>
                <a:effectLst/>
                <a:latin typeface="+mn-lt"/>
                <a:ea typeface="+mn-ea"/>
                <a:cs typeface="+mn-cs"/>
              </a:rPr>
              <a:t>Allow user to alter or drop stored routine</a:t>
            </a:r>
          </a:p>
          <a:p>
            <a:r>
              <a:rPr lang="en-US" sz="1200" kern="1200" dirty="0">
                <a:solidFill>
                  <a:schemeClr val="tx1"/>
                </a:solidFill>
                <a:effectLst/>
                <a:latin typeface="+mn-lt"/>
                <a:ea typeface="+mn-ea"/>
                <a:cs typeface="+mn-cs"/>
              </a:rPr>
              <a:t>CREATE</a:t>
            </a:r>
          </a:p>
          <a:p>
            <a:r>
              <a:rPr lang="en-US" sz="1200" kern="1200" dirty="0">
                <a:solidFill>
                  <a:schemeClr val="tx1"/>
                </a:solidFill>
                <a:effectLst/>
                <a:latin typeface="+mn-lt"/>
                <a:ea typeface="+mn-ea"/>
                <a:cs typeface="+mn-cs"/>
              </a:rPr>
              <a:t>Allow user to create database and table</a:t>
            </a:r>
          </a:p>
          <a:p>
            <a:r>
              <a:rPr lang="en-US" sz="1200" kern="1200" dirty="0">
                <a:solidFill>
                  <a:schemeClr val="tx1"/>
                </a:solidFill>
                <a:effectLst/>
                <a:latin typeface="+mn-lt"/>
                <a:ea typeface="+mn-ea"/>
                <a:cs typeface="+mn-cs"/>
              </a:rPr>
              <a:t>CREATE ROUTINE</a:t>
            </a:r>
          </a:p>
          <a:p>
            <a:r>
              <a:rPr lang="en-US" sz="1200" kern="1200" dirty="0">
                <a:solidFill>
                  <a:schemeClr val="tx1"/>
                </a:solidFill>
                <a:effectLst/>
                <a:latin typeface="+mn-lt"/>
                <a:ea typeface="+mn-ea"/>
                <a:cs typeface="+mn-cs"/>
              </a:rPr>
              <a:t>Allow user to create stored routine</a:t>
            </a:r>
          </a:p>
          <a:p>
            <a:r>
              <a:rPr lang="en-US" sz="1200" kern="1200" dirty="0">
                <a:solidFill>
                  <a:schemeClr val="tx1"/>
                </a:solidFill>
                <a:effectLst/>
                <a:latin typeface="+mn-lt"/>
                <a:ea typeface="+mn-ea"/>
                <a:cs typeface="+mn-cs"/>
              </a:rPr>
              <a:t>CREATE TABLESPACE</a:t>
            </a:r>
          </a:p>
          <a:p>
            <a:r>
              <a:rPr lang="en-US" sz="1200" kern="1200" dirty="0">
                <a:solidFill>
                  <a:schemeClr val="tx1"/>
                </a:solidFill>
                <a:effectLst/>
                <a:latin typeface="+mn-lt"/>
                <a:ea typeface="+mn-ea"/>
                <a:cs typeface="+mn-cs"/>
              </a:rPr>
              <a:t>Allow user to create, alter or drop tablespaces and log file groups</a:t>
            </a:r>
          </a:p>
          <a:p>
            <a:r>
              <a:rPr lang="en-US" sz="1200" kern="1200" dirty="0">
                <a:solidFill>
                  <a:schemeClr val="tx1"/>
                </a:solidFill>
                <a:effectLst/>
                <a:latin typeface="+mn-lt"/>
                <a:ea typeface="+mn-ea"/>
                <a:cs typeface="+mn-cs"/>
              </a:rPr>
              <a:t>CREATE TEMPORARY TABLES</a:t>
            </a:r>
          </a:p>
          <a:p>
            <a:r>
              <a:rPr lang="en-US" sz="1200" kern="1200" dirty="0">
                <a:solidFill>
                  <a:schemeClr val="tx1"/>
                </a:solidFill>
                <a:effectLst/>
                <a:latin typeface="+mn-lt"/>
                <a:ea typeface="+mn-ea"/>
                <a:cs typeface="+mn-cs"/>
              </a:rPr>
              <a:t>Allow user to create temporary table by using CREATE TEMPORARY TABLE</a:t>
            </a:r>
          </a:p>
          <a:p>
            <a:r>
              <a:rPr lang="en-US" sz="1200" kern="1200" dirty="0">
                <a:solidFill>
                  <a:schemeClr val="tx1"/>
                </a:solidFill>
                <a:effectLst/>
                <a:latin typeface="+mn-lt"/>
                <a:ea typeface="+mn-ea"/>
                <a:cs typeface="+mn-cs"/>
              </a:rPr>
              <a:t>CREATE USER</a:t>
            </a:r>
          </a:p>
          <a:p>
            <a:r>
              <a:rPr lang="en-US" sz="1200" kern="1200" dirty="0">
                <a:solidFill>
                  <a:schemeClr val="tx1"/>
                </a:solidFill>
                <a:effectLst/>
                <a:latin typeface="+mn-lt"/>
                <a:ea typeface="+mn-ea"/>
                <a:cs typeface="+mn-cs"/>
              </a:rPr>
              <a:t>Allow user to use the CREATE USER, DROP USER, RENAME USER, and REVOKE ALL PRIVILEGES statements.</a:t>
            </a:r>
          </a:p>
          <a:p>
            <a:r>
              <a:rPr lang="en-US" sz="1200" kern="1200" dirty="0">
                <a:solidFill>
                  <a:schemeClr val="tx1"/>
                </a:solidFill>
                <a:effectLst/>
                <a:latin typeface="+mn-lt"/>
                <a:ea typeface="+mn-ea"/>
                <a:cs typeface="+mn-cs"/>
              </a:rPr>
              <a:t>CREATE VIEW</a:t>
            </a:r>
          </a:p>
          <a:p>
            <a:r>
              <a:rPr lang="en-US" sz="1200" kern="1200" dirty="0">
                <a:solidFill>
                  <a:schemeClr val="tx1"/>
                </a:solidFill>
                <a:effectLst/>
                <a:latin typeface="+mn-lt"/>
                <a:ea typeface="+mn-ea"/>
                <a:cs typeface="+mn-cs"/>
              </a:rPr>
              <a:t>Allow user to create or modify view</a:t>
            </a:r>
          </a:p>
          <a:p>
            <a:r>
              <a:rPr lang="en-US" sz="1200" kern="1200" dirty="0">
                <a:solidFill>
                  <a:schemeClr val="tx1"/>
                </a:solidFill>
                <a:effectLst/>
                <a:latin typeface="+mn-lt"/>
                <a:ea typeface="+mn-ea"/>
                <a:cs typeface="+mn-cs"/>
              </a:rPr>
              <a:t>DELETE</a:t>
            </a:r>
          </a:p>
          <a:p>
            <a:r>
              <a:rPr lang="en-US" sz="1200" kern="1200" dirty="0">
                <a:solidFill>
                  <a:schemeClr val="tx1"/>
                </a:solidFill>
                <a:effectLst/>
                <a:latin typeface="+mn-lt"/>
                <a:ea typeface="+mn-ea"/>
                <a:cs typeface="+mn-cs"/>
              </a:rPr>
              <a:t>Allow user to use DELETE</a:t>
            </a:r>
          </a:p>
          <a:p>
            <a:r>
              <a:rPr lang="en-US" sz="1200" kern="1200" dirty="0">
                <a:solidFill>
                  <a:schemeClr val="tx1"/>
                </a:solidFill>
                <a:effectLst/>
                <a:latin typeface="+mn-lt"/>
                <a:ea typeface="+mn-ea"/>
                <a:cs typeface="+mn-cs"/>
              </a:rPr>
              <a:t>DROP</a:t>
            </a:r>
          </a:p>
          <a:p>
            <a:r>
              <a:rPr lang="en-US" sz="1200" kern="1200" dirty="0">
                <a:solidFill>
                  <a:schemeClr val="tx1"/>
                </a:solidFill>
                <a:effectLst/>
                <a:latin typeface="+mn-lt"/>
                <a:ea typeface="+mn-ea"/>
                <a:cs typeface="+mn-cs"/>
              </a:rPr>
              <a:t>Allow user to drop database, table and view</a:t>
            </a:r>
          </a:p>
          <a:p>
            <a:r>
              <a:rPr lang="en-US" sz="1200" kern="1200" dirty="0">
                <a:solidFill>
                  <a:schemeClr val="tx1"/>
                </a:solidFill>
                <a:effectLst/>
                <a:latin typeface="+mn-lt"/>
                <a:ea typeface="+mn-ea"/>
                <a:cs typeface="+mn-cs"/>
              </a:rPr>
              <a:t>EVENT</a:t>
            </a:r>
          </a:p>
          <a:p>
            <a:r>
              <a:rPr lang="en-US" sz="1200" kern="1200" dirty="0">
                <a:solidFill>
                  <a:schemeClr val="tx1"/>
                </a:solidFill>
                <a:effectLst/>
                <a:latin typeface="+mn-lt"/>
                <a:ea typeface="+mn-ea"/>
                <a:cs typeface="+mn-cs"/>
              </a:rPr>
              <a:t>Allow user to schedule events in Event Scheduler</a:t>
            </a:r>
          </a:p>
          <a:p>
            <a:r>
              <a:rPr lang="en-US" sz="1200" kern="1200" dirty="0">
                <a:solidFill>
                  <a:schemeClr val="tx1"/>
                </a:solidFill>
                <a:effectLst/>
                <a:latin typeface="+mn-lt"/>
                <a:ea typeface="+mn-ea"/>
                <a:cs typeface="+mn-cs"/>
              </a:rPr>
              <a:t>EXECUTE</a:t>
            </a:r>
          </a:p>
          <a:p>
            <a:r>
              <a:rPr lang="en-US" sz="1200" kern="1200" dirty="0">
                <a:solidFill>
                  <a:schemeClr val="tx1"/>
                </a:solidFill>
                <a:effectLst/>
                <a:latin typeface="+mn-lt"/>
                <a:ea typeface="+mn-ea"/>
                <a:cs typeface="+mn-cs"/>
              </a:rPr>
              <a:t>Allow user to execute stored routines</a:t>
            </a:r>
          </a:p>
          <a:p>
            <a:r>
              <a:rPr lang="en-US" sz="1200" kern="1200" dirty="0">
                <a:solidFill>
                  <a:schemeClr val="tx1"/>
                </a:solidFill>
                <a:effectLst/>
                <a:latin typeface="+mn-lt"/>
                <a:ea typeface="+mn-ea"/>
                <a:cs typeface="+mn-cs"/>
              </a:rPr>
              <a:t>FILE</a:t>
            </a:r>
          </a:p>
          <a:p>
            <a:r>
              <a:rPr lang="en-US" sz="1200" kern="1200" dirty="0">
                <a:solidFill>
                  <a:schemeClr val="tx1"/>
                </a:solidFill>
                <a:effectLst/>
                <a:latin typeface="+mn-lt"/>
                <a:ea typeface="+mn-ea"/>
                <a:cs typeface="+mn-cs"/>
              </a:rPr>
              <a:t>Allow user to read any file in the database directory.</a:t>
            </a:r>
          </a:p>
          <a:p>
            <a:r>
              <a:rPr lang="en-US" sz="1200" kern="1200" dirty="0">
                <a:solidFill>
                  <a:schemeClr val="tx1"/>
                </a:solidFill>
                <a:effectLst/>
                <a:latin typeface="+mn-lt"/>
                <a:ea typeface="+mn-ea"/>
                <a:cs typeface="+mn-cs"/>
              </a:rPr>
              <a:t>GRANT OPTION</a:t>
            </a:r>
          </a:p>
          <a:p>
            <a:r>
              <a:rPr lang="en-US" sz="1200" kern="1200" dirty="0">
                <a:solidFill>
                  <a:schemeClr val="tx1"/>
                </a:solidFill>
                <a:effectLst/>
                <a:latin typeface="+mn-lt"/>
                <a:ea typeface="+mn-ea"/>
                <a:cs typeface="+mn-cs"/>
              </a:rPr>
              <a:t>Allow user to have privileges to grant or revoke privileges from other accounts</a:t>
            </a:r>
          </a:p>
          <a:p>
            <a:r>
              <a:rPr lang="en-US" sz="1200" kern="1200" dirty="0">
                <a:solidFill>
                  <a:schemeClr val="tx1"/>
                </a:solidFill>
                <a:effectLst/>
                <a:latin typeface="+mn-lt"/>
                <a:ea typeface="+mn-ea"/>
                <a:cs typeface="+mn-cs"/>
              </a:rPr>
              <a:t>INDEX</a:t>
            </a:r>
          </a:p>
          <a:p>
            <a:r>
              <a:rPr lang="en-US" sz="1200" kern="1200" dirty="0">
                <a:solidFill>
                  <a:schemeClr val="tx1"/>
                </a:solidFill>
                <a:effectLst/>
                <a:latin typeface="+mn-lt"/>
                <a:ea typeface="+mn-ea"/>
                <a:cs typeface="+mn-cs"/>
              </a:rPr>
              <a:t>Allow user to create or remove indexes.</a:t>
            </a:r>
          </a:p>
          <a:p>
            <a:r>
              <a:rPr lang="en-US" sz="1200" kern="1200" dirty="0">
                <a:solidFill>
                  <a:schemeClr val="tx1"/>
                </a:solidFill>
                <a:effectLst/>
                <a:latin typeface="+mn-lt"/>
                <a:ea typeface="+mn-ea"/>
                <a:cs typeface="+mn-cs"/>
              </a:rPr>
              <a:t>INSERT</a:t>
            </a:r>
          </a:p>
          <a:p>
            <a:r>
              <a:rPr lang="en-US" sz="1200" kern="1200" dirty="0">
                <a:solidFill>
                  <a:schemeClr val="tx1"/>
                </a:solidFill>
                <a:effectLst/>
                <a:latin typeface="+mn-lt"/>
                <a:ea typeface="+mn-ea"/>
                <a:cs typeface="+mn-cs"/>
              </a:rPr>
              <a:t>Allow user to use INSERT statement</a:t>
            </a:r>
          </a:p>
          <a:p>
            <a:r>
              <a:rPr lang="en-US" sz="1200" kern="1200" dirty="0">
                <a:solidFill>
                  <a:schemeClr val="tx1"/>
                </a:solidFill>
                <a:effectLst/>
                <a:latin typeface="+mn-lt"/>
                <a:ea typeface="+mn-ea"/>
                <a:cs typeface="+mn-cs"/>
              </a:rPr>
              <a:t>LOCK TABLES</a:t>
            </a:r>
          </a:p>
          <a:p>
            <a:r>
              <a:rPr lang="en-US" sz="1200" kern="1200" dirty="0">
                <a:solidFill>
                  <a:schemeClr val="tx1"/>
                </a:solidFill>
                <a:effectLst/>
                <a:latin typeface="+mn-lt"/>
                <a:ea typeface="+mn-ea"/>
                <a:cs typeface="+mn-cs"/>
              </a:rPr>
              <a:t>Allow user to use LOCK TABLES on tables for which you have the SELECT privilege</a:t>
            </a:r>
          </a:p>
          <a:p>
            <a:r>
              <a:rPr lang="en-US" sz="1200" kern="1200" dirty="0">
                <a:solidFill>
                  <a:schemeClr val="tx1"/>
                </a:solidFill>
                <a:effectLst/>
                <a:latin typeface="+mn-lt"/>
                <a:ea typeface="+mn-ea"/>
                <a:cs typeface="+mn-cs"/>
              </a:rPr>
              <a:t>PROCESS</a:t>
            </a:r>
          </a:p>
          <a:p>
            <a:r>
              <a:rPr lang="en-US" sz="1200" kern="1200" dirty="0">
                <a:solidFill>
                  <a:schemeClr val="tx1"/>
                </a:solidFill>
                <a:effectLst/>
                <a:latin typeface="+mn-lt"/>
                <a:ea typeface="+mn-ea"/>
                <a:cs typeface="+mn-cs"/>
              </a:rPr>
              <a:t>Allow user to see all processes with SHOW PROCESSLIST statement.</a:t>
            </a:r>
          </a:p>
          <a:p>
            <a:r>
              <a:rPr lang="en-US" sz="1200" kern="1200" dirty="0">
                <a:solidFill>
                  <a:schemeClr val="tx1"/>
                </a:solidFill>
                <a:effectLst/>
                <a:latin typeface="+mn-lt"/>
                <a:ea typeface="+mn-ea"/>
                <a:cs typeface="+mn-cs"/>
              </a:rPr>
              <a:t>PROXY</a:t>
            </a:r>
          </a:p>
          <a:p>
            <a:r>
              <a:rPr lang="en-US" sz="1200" kern="1200" dirty="0">
                <a:solidFill>
                  <a:schemeClr val="tx1"/>
                </a:solidFill>
                <a:effectLst/>
                <a:latin typeface="+mn-lt"/>
                <a:ea typeface="+mn-ea"/>
                <a:cs typeface="+mn-cs"/>
              </a:rPr>
              <a:t>Enable user proxying</a:t>
            </a:r>
          </a:p>
          <a:p>
            <a:r>
              <a:rPr lang="en-US" sz="1200" kern="1200" dirty="0">
                <a:solidFill>
                  <a:schemeClr val="tx1"/>
                </a:solidFill>
                <a:effectLst/>
                <a:latin typeface="+mn-lt"/>
                <a:ea typeface="+mn-ea"/>
                <a:cs typeface="+mn-cs"/>
              </a:rPr>
              <a:t>REFERENCES</a:t>
            </a:r>
          </a:p>
          <a:p>
            <a:r>
              <a:rPr lang="en-US" sz="1200" kern="1200" dirty="0">
                <a:solidFill>
                  <a:schemeClr val="tx1"/>
                </a:solidFill>
                <a:effectLst/>
                <a:latin typeface="+mn-lt"/>
                <a:ea typeface="+mn-ea"/>
                <a:cs typeface="+mn-cs"/>
              </a:rPr>
              <a:t>Not implemented</a:t>
            </a:r>
          </a:p>
          <a:p>
            <a:r>
              <a:rPr lang="en-US" sz="1200" kern="1200" dirty="0">
                <a:solidFill>
                  <a:schemeClr val="tx1"/>
                </a:solidFill>
                <a:effectLst/>
                <a:latin typeface="+mn-lt"/>
                <a:ea typeface="+mn-ea"/>
                <a:cs typeface="+mn-cs"/>
              </a:rPr>
              <a:t>RELOAD</a:t>
            </a:r>
          </a:p>
          <a:p>
            <a:r>
              <a:rPr lang="en-US" sz="1200" kern="1200" dirty="0">
                <a:solidFill>
                  <a:schemeClr val="tx1"/>
                </a:solidFill>
                <a:effectLst/>
                <a:latin typeface="+mn-lt"/>
                <a:ea typeface="+mn-ea"/>
                <a:cs typeface="+mn-cs"/>
              </a:rPr>
              <a:t>Allow user to use FLUSH operations</a:t>
            </a:r>
          </a:p>
          <a:p>
            <a:r>
              <a:rPr lang="en-US" sz="1200" kern="1200" dirty="0">
                <a:solidFill>
                  <a:schemeClr val="tx1"/>
                </a:solidFill>
                <a:effectLst/>
                <a:latin typeface="+mn-lt"/>
                <a:ea typeface="+mn-ea"/>
                <a:cs typeface="+mn-cs"/>
              </a:rPr>
              <a:t>REPLICATION CLIENT</a:t>
            </a:r>
          </a:p>
          <a:p>
            <a:r>
              <a:rPr lang="en-US" sz="1200" kern="1200" dirty="0">
                <a:solidFill>
                  <a:schemeClr val="tx1"/>
                </a:solidFill>
                <a:effectLst/>
                <a:latin typeface="+mn-lt"/>
                <a:ea typeface="+mn-ea"/>
                <a:cs typeface="+mn-cs"/>
              </a:rPr>
              <a:t>Allow user to query to see where master or slave servers are</a:t>
            </a:r>
          </a:p>
          <a:p>
            <a:r>
              <a:rPr lang="en-US" sz="1200" kern="1200" dirty="0">
                <a:solidFill>
                  <a:schemeClr val="tx1"/>
                </a:solidFill>
                <a:effectLst/>
                <a:latin typeface="+mn-lt"/>
                <a:ea typeface="+mn-ea"/>
                <a:cs typeface="+mn-cs"/>
              </a:rPr>
              <a:t>REPLICATION SLAVE</a:t>
            </a:r>
          </a:p>
          <a:p>
            <a:r>
              <a:rPr lang="en-US" sz="1200" kern="1200" dirty="0">
                <a:solidFill>
                  <a:schemeClr val="tx1"/>
                </a:solidFill>
                <a:effectLst/>
                <a:latin typeface="+mn-lt"/>
                <a:ea typeface="+mn-ea"/>
                <a:cs typeface="+mn-cs"/>
              </a:rPr>
              <a:t>Allow user to use replicate slaves to read binary log events from the master.</a:t>
            </a:r>
          </a:p>
          <a:p>
            <a:r>
              <a:rPr lang="en-US" sz="1200" kern="1200" dirty="0">
                <a:solidFill>
                  <a:schemeClr val="tx1"/>
                </a:solidFill>
                <a:effectLst/>
                <a:latin typeface="+mn-lt"/>
                <a:ea typeface="+mn-ea"/>
                <a:cs typeface="+mn-cs"/>
              </a:rPr>
              <a:t>SELECT</a:t>
            </a:r>
          </a:p>
          <a:p>
            <a:r>
              <a:rPr lang="en-US" sz="1200" kern="1200" dirty="0">
                <a:solidFill>
                  <a:schemeClr val="tx1"/>
                </a:solidFill>
                <a:effectLst/>
                <a:latin typeface="+mn-lt"/>
                <a:ea typeface="+mn-ea"/>
                <a:cs typeface="+mn-cs"/>
              </a:rPr>
              <a:t>Allow user to use SELECT statement</a:t>
            </a:r>
          </a:p>
          <a:p>
            <a:r>
              <a:rPr lang="en-US" sz="1200" kern="1200" dirty="0">
                <a:solidFill>
                  <a:schemeClr val="tx1"/>
                </a:solidFill>
                <a:effectLst/>
                <a:latin typeface="+mn-lt"/>
                <a:ea typeface="+mn-ea"/>
                <a:cs typeface="+mn-cs"/>
              </a:rPr>
              <a:t>SHOW DATABASES</a:t>
            </a:r>
          </a:p>
          <a:p>
            <a:r>
              <a:rPr lang="en-US" sz="1200" kern="1200" dirty="0">
                <a:solidFill>
                  <a:schemeClr val="tx1"/>
                </a:solidFill>
                <a:effectLst/>
                <a:latin typeface="+mn-lt"/>
                <a:ea typeface="+mn-ea"/>
                <a:cs typeface="+mn-cs"/>
              </a:rPr>
              <a:t>Allow user to show all databases</a:t>
            </a:r>
          </a:p>
          <a:p>
            <a:r>
              <a:rPr lang="en-US" sz="1200" kern="1200" dirty="0">
                <a:solidFill>
                  <a:schemeClr val="tx1"/>
                </a:solidFill>
                <a:effectLst/>
                <a:latin typeface="+mn-lt"/>
                <a:ea typeface="+mn-ea"/>
                <a:cs typeface="+mn-cs"/>
              </a:rPr>
              <a:t>SHOW VIEW</a:t>
            </a:r>
          </a:p>
          <a:p>
            <a:r>
              <a:rPr lang="en-US" sz="1200" kern="1200" dirty="0">
                <a:solidFill>
                  <a:schemeClr val="tx1"/>
                </a:solidFill>
                <a:effectLst/>
                <a:latin typeface="+mn-lt"/>
                <a:ea typeface="+mn-ea"/>
                <a:cs typeface="+mn-cs"/>
              </a:rPr>
              <a:t>Allow user to use SHOW CREATE VIEW statement</a:t>
            </a:r>
          </a:p>
          <a:p>
            <a:r>
              <a:rPr lang="en-US" sz="1200" kern="1200" dirty="0">
                <a:solidFill>
                  <a:schemeClr val="tx1"/>
                </a:solidFill>
                <a:effectLst/>
                <a:latin typeface="+mn-lt"/>
                <a:ea typeface="+mn-ea"/>
                <a:cs typeface="+mn-cs"/>
              </a:rPr>
              <a:t>SHUTDOWN</a:t>
            </a:r>
          </a:p>
          <a:p>
            <a:r>
              <a:rPr lang="en-US" sz="1200" kern="1200" dirty="0">
                <a:solidFill>
                  <a:schemeClr val="tx1"/>
                </a:solidFill>
                <a:effectLst/>
                <a:latin typeface="+mn-lt"/>
                <a:ea typeface="+mn-ea"/>
                <a:cs typeface="+mn-cs"/>
              </a:rPr>
              <a:t>Allow user to use </a:t>
            </a:r>
            <a:r>
              <a:rPr lang="en-US" sz="1200" kern="1200" dirty="0" err="1">
                <a:solidFill>
                  <a:schemeClr val="tx1"/>
                </a:solidFill>
                <a:effectLst/>
                <a:latin typeface="+mn-lt"/>
                <a:ea typeface="+mn-ea"/>
                <a:cs typeface="+mn-cs"/>
              </a:rPr>
              <a:t>mysqladmin</a:t>
            </a:r>
            <a:r>
              <a:rPr lang="en-US" sz="1200" kern="1200" dirty="0">
                <a:solidFill>
                  <a:schemeClr val="tx1"/>
                </a:solidFill>
                <a:effectLst/>
                <a:latin typeface="+mn-lt"/>
                <a:ea typeface="+mn-ea"/>
                <a:cs typeface="+mn-cs"/>
              </a:rPr>
              <a:t> shutdown command</a:t>
            </a:r>
          </a:p>
          <a:p>
            <a:r>
              <a:rPr lang="en-US" sz="1200" kern="1200" dirty="0">
                <a:solidFill>
                  <a:schemeClr val="tx1"/>
                </a:solidFill>
                <a:effectLst/>
                <a:latin typeface="+mn-lt"/>
                <a:ea typeface="+mn-ea"/>
                <a:cs typeface="+mn-cs"/>
              </a:rPr>
              <a:t>SUPER</a:t>
            </a:r>
          </a:p>
          <a:p>
            <a:r>
              <a:rPr lang="en-US" sz="1200" kern="1200" dirty="0">
                <a:solidFill>
                  <a:schemeClr val="tx1"/>
                </a:solidFill>
                <a:effectLst/>
                <a:latin typeface="+mn-lt"/>
                <a:ea typeface="+mn-ea"/>
                <a:cs typeface="+mn-cs"/>
              </a:rPr>
              <a:t>Allow user to use other administrative operations such as CHANGE MASTER TO, KILL, PURGE BINARY LOGS, SET GLOBAL, and </a:t>
            </a:r>
            <a:r>
              <a:rPr lang="en-US" sz="1200" kern="1200" dirty="0" err="1">
                <a:solidFill>
                  <a:schemeClr val="tx1"/>
                </a:solidFill>
                <a:effectLst/>
                <a:latin typeface="+mn-lt"/>
                <a:ea typeface="+mn-ea"/>
                <a:cs typeface="+mn-cs"/>
              </a:rPr>
              <a:t>mysqladmin</a:t>
            </a:r>
            <a:r>
              <a:rPr lang="en-US" sz="1200" kern="1200" dirty="0">
                <a:solidFill>
                  <a:schemeClr val="tx1"/>
                </a:solidFill>
                <a:effectLst/>
                <a:latin typeface="+mn-lt"/>
                <a:ea typeface="+mn-ea"/>
                <a:cs typeface="+mn-cs"/>
              </a:rPr>
              <a:t> command</a:t>
            </a:r>
          </a:p>
          <a:p>
            <a:r>
              <a:rPr lang="en-US" sz="1200" kern="1200" dirty="0">
                <a:solidFill>
                  <a:schemeClr val="tx1"/>
                </a:solidFill>
                <a:effectLst/>
                <a:latin typeface="+mn-lt"/>
                <a:ea typeface="+mn-ea"/>
                <a:cs typeface="+mn-cs"/>
              </a:rPr>
              <a:t>TRIGGER</a:t>
            </a:r>
          </a:p>
          <a:p>
            <a:r>
              <a:rPr lang="en-US" sz="1200" kern="1200" dirty="0">
                <a:solidFill>
                  <a:schemeClr val="tx1"/>
                </a:solidFill>
                <a:effectLst/>
                <a:latin typeface="+mn-lt"/>
                <a:ea typeface="+mn-ea"/>
                <a:cs typeface="+mn-cs"/>
              </a:rPr>
              <a:t>Allow user to use TRIGGER operations.</a:t>
            </a:r>
          </a:p>
          <a:p>
            <a:r>
              <a:rPr lang="en-US" sz="1200" kern="1200" dirty="0">
                <a:solidFill>
                  <a:schemeClr val="tx1"/>
                </a:solidFill>
                <a:effectLst/>
                <a:latin typeface="+mn-lt"/>
                <a:ea typeface="+mn-ea"/>
                <a:cs typeface="+mn-cs"/>
              </a:rPr>
              <a:t>UPDATE</a:t>
            </a:r>
          </a:p>
          <a:p>
            <a:r>
              <a:rPr lang="en-US" sz="1200" kern="1200" dirty="0">
                <a:solidFill>
                  <a:schemeClr val="tx1"/>
                </a:solidFill>
                <a:effectLst/>
                <a:latin typeface="+mn-lt"/>
                <a:ea typeface="+mn-ea"/>
                <a:cs typeface="+mn-cs"/>
              </a:rPr>
              <a:t>Allow user to use UPDATE statement</a:t>
            </a:r>
          </a:p>
          <a:p>
            <a:r>
              <a:rPr lang="en-US" sz="1200" kern="1200" dirty="0">
                <a:solidFill>
                  <a:schemeClr val="tx1"/>
                </a:solidFill>
                <a:effectLst/>
                <a:latin typeface="+mn-lt"/>
                <a:ea typeface="+mn-ea"/>
                <a:cs typeface="+mn-cs"/>
              </a:rPr>
              <a:t>USAGE</a:t>
            </a:r>
          </a:p>
          <a:p>
            <a:r>
              <a:rPr lang="en-US" sz="1200" kern="1200" dirty="0">
                <a:solidFill>
                  <a:schemeClr val="tx1"/>
                </a:solidFill>
                <a:effectLst/>
                <a:latin typeface="+mn-lt"/>
                <a:ea typeface="+mn-ea"/>
                <a:cs typeface="+mn-cs"/>
              </a:rPr>
              <a:t>Equivalent to “no privileges”</a:t>
            </a:r>
          </a:p>
          <a:p>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13</a:t>
            </a:fld>
            <a:endParaRPr lang="en-US"/>
          </a:p>
        </p:txBody>
      </p:sp>
    </p:spTree>
    <p:extLst>
      <p:ext uri="{BB962C8B-B14F-4D97-AF65-F5344CB8AC3E}">
        <p14:creationId xmlns:p14="http://schemas.microsoft.com/office/powerpoint/2010/main" val="2140621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m-KH" sz="1200" kern="1200" dirty="0">
                <a:solidFill>
                  <a:schemeClr val="tx1"/>
                </a:solidFill>
                <a:effectLst/>
                <a:latin typeface="+mn-lt"/>
                <a:ea typeface="+mn-ea"/>
                <a:cs typeface="+mn-cs"/>
              </a:rPr>
              <a:t>ដើម្បីដកសិទ្ធិមក​វិញអ្នក​ត្រូវ​ប្រើឃ្លាបញ្ជា </a:t>
            </a:r>
            <a:r>
              <a:rPr lang="en-US" sz="1200" kern="1200" dirty="0">
                <a:solidFill>
                  <a:schemeClr val="tx1"/>
                </a:solidFill>
                <a:effectLst/>
                <a:latin typeface="+mn-lt"/>
                <a:ea typeface="+mn-ea"/>
                <a:cs typeface="+mn-cs"/>
              </a:rPr>
              <a:t>REVOKE statement </a:t>
            </a:r>
            <a:r>
              <a:rPr lang="km-KH" sz="1200" kern="1200" dirty="0">
                <a:solidFill>
                  <a:schemeClr val="tx1"/>
                </a:solidFill>
                <a:effectLst/>
                <a:latin typeface="+mn-lt"/>
                <a:ea typeface="+mn-ea"/>
                <a:cs typeface="+mn-cs"/>
              </a:rPr>
              <a:t>ដូចខាងក្រោម</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REVOKE   </a:t>
            </a:r>
            <a:r>
              <a:rPr lang="en-US" sz="1200" kern="1200" dirty="0" err="1">
                <a:solidFill>
                  <a:schemeClr val="tx1"/>
                </a:solidFill>
                <a:effectLst/>
                <a:latin typeface="+mn-lt"/>
                <a:ea typeface="+mn-ea"/>
                <a:cs typeface="+mn-cs"/>
              </a:rPr>
              <a:t>privilege_type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column_list</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priv_type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column_list</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ON [</a:t>
            </a:r>
            <a:r>
              <a:rPr lang="en-US" sz="1200" kern="1200" dirty="0" err="1">
                <a:solidFill>
                  <a:schemeClr val="tx1"/>
                </a:solidFill>
                <a:effectLst/>
                <a:latin typeface="+mn-lt"/>
                <a:ea typeface="+mn-ea"/>
                <a:cs typeface="+mn-cs"/>
              </a:rPr>
              <a:t>object_type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privilege_level</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FROM user [, user]...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km-KH" sz="1200" kern="1200" dirty="0">
                <a:solidFill>
                  <a:schemeClr val="tx1"/>
                </a:solidFill>
                <a:effectLst/>
                <a:latin typeface="+mn-lt"/>
                <a:ea typeface="+mn-ea"/>
                <a:cs typeface="+mn-cs"/>
              </a:rPr>
              <a:t>សម្រាប់ការដកសិទ្ធិទាំងអស់​មកវិញ​អ្នក​ត្រូវប្រើប្រាស់​ឃ្លា​បញ្ជា​ដូចខាងក្រោម</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REVOKE ALL PRIVILEGES, GRANT OPTION FROM user [, user]…</a:t>
            </a:r>
          </a:p>
          <a:p>
            <a:r>
              <a:rPr lang="km-KH" sz="1200" kern="1200" dirty="0">
                <a:solidFill>
                  <a:schemeClr val="tx1"/>
                </a:solidFill>
                <a:effectLst/>
                <a:latin typeface="+mn-lt"/>
                <a:ea typeface="+mn-ea"/>
                <a:cs typeface="+mn-cs"/>
              </a:rPr>
              <a:t>ដើម្បី​អាច​ប្រើប្រាស់​ឃ្លាបញ្ជា​ខាងលើ អ្នក​ត្រូវ​មានសិទ្ធិ </a:t>
            </a:r>
            <a:r>
              <a:rPr lang="en-US" sz="1200" kern="1200" dirty="0">
                <a:solidFill>
                  <a:schemeClr val="tx1"/>
                </a:solidFill>
                <a:effectLst/>
                <a:latin typeface="+mn-lt"/>
                <a:ea typeface="+mn-ea"/>
                <a:cs typeface="+mn-cs"/>
              </a:rPr>
              <a:t>global CRETAE USER </a:t>
            </a:r>
            <a:r>
              <a:rPr lang="km-KH" sz="1200" kern="1200" dirty="0">
                <a:solidFill>
                  <a:schemeClr val="tx1"/>
                </a:solidFill>
                <a:effectLst/>
                <a:latin typeface="+mn-lt"/>
                <a:ea typeface="+mn-ea"/>
                <a:cs typeface="+mn-cs"/>
              </a:rPr>
              <a:t>ឬ </a:t>
            </a:r>
            <a:r>
              <a:rPr lang="en-US" sz="1200" kern="1200" dirty="0">
                <a:solidFill>
                  <a:schemeClr val="tx1"/>
                </a:solidFill>
                <a:effectLst/>
                <a:latin typeface="+mn-lt"/>
                <a:ea typeface="+mn-ea"/>
                <a:cs typeface="+mn-cs"/>
              </a:rPr>
              <a:t>UPDATE privilege </a:t>
            </a:r>
            <a:r>
              <a:rPr lang="km-KH" sz="1200" kern="1200" dirty="0">
                <a:solidFill>
                  <a:schemeClr val="tx1"/>
                </a:solidFill>
                <a:effectLst/>
                <a:latin typeface="+mn-lt"/>
                <a:ea typeface="+mn-ea"/>
                <a:cs typeface="+mn-cs"/>
              </a:rPr>
              <a:t>នៅលើ </a:t>
            </a:r>
            <a:r>
              <a:rPr lang="en-US" sz="1200" b="1" kern="1200" dirty="0" err="1">
                <a:solidFill>
                  <a:schemeClr val="tx1"/>
                </a:solidFill>
                <a:effectLst/>
                <a:latin typeface="+mn-lt"/>
                <a:ea typeface="+mn-ea"/>
                <a:cs typeface="+mn-cs"/>
              </a:rPr>
              <a:t>mysql</a:t>
            </a:r>
            <a:r>
              <a:rPr lang="en-US" sz="1200" kern="1200" dirty="0">
                <a:solidFill>
                  <a:schemeClr val="tx1"/>
                </a:solidFill>
                <a:effectLst/>
                <a:latin typeface="+mn-lt"/>
                <a:ea typeface="+mn-ea"/>
                <a:cs typeface="+mn-cs"/>
              </a:rPr>
              <a:t> database</a:t>
            </a:r>
            <a:r>
              <a:rPr lang="km-KH"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km-KH" sz="1200" kern="1200" dirty="0">
                <a:solidFill>
                  <a:schemeClr val="tx1"/>
                </a:solidFill>
                <a:effectLst/>
                <a:latin typeface="+mn-lt"/>
                <a:ea typeface="+mn-ea"/>
                <a:cs typeface="+mn-cs"/>
              </a:rPr>
              <a:t>អ្នក​អាច​បង្ហាញព័ត៌មាននៃការ​ដកសិទ្ធិ​តាម </a:t>
            </a:r>
            <a:r>
              <a:rPr lang="en-US" sz="1200" kern="1200" dirty="0">
                <a:solidFill>
                  <a:schemeClr val="tx1"/>
                </a:solidFill>
                <a:effectLst/>
                <a:latin typeface="+mn-lt"/>
                <a:ea typeface="+mn-ea"/>
                <a:cs typeface="+mn-cs"/>
              </a:rPr>
              <a:t>Syntax </a:t>
            </a:r>
            <a:r>
              <a:rPr lang="km-KH" sz="1200" kern="1200" dirty="0">
                <a:solidFill>
                  <a:schemeClr val="tx1"/>
                </a:solidFill>
                <a:effectLst/>
                <a:latin typeface="+mn-lt"/>
                <a:ea typeface="+mn-ea"/>
                <a:cs typeface="+mn-cs"/>
              </a:rPr>
              <a:t>ដូចខាងក្រោម</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SHOW GRANTS FOR user;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endParaRPr lang="en-US" dirty="0"/>
          </a:p>
          <a:p>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14</a:t>
            </a:fld>
            <a:endParaRPr lang="en-US"/>
          </a:p>
        </p:txBody>
      </p:sp>
    </p:spTree>
    <p:extLst>
      <p:ext uri="{BB962C8B-B14F-4D97-AF65-F5344CB8AC3E}">
        <p14:creationId xmlns:p14="http://schemas.microsoft.com/office/powerpoint/2010/main" val="14139810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m-KH" sz="1200" b="1" kern="1200" dirty="0">
                <a:solidFill>
                  <a:schemeClr val="tx1"/>
                </a:solidFill>
                <a:effectLst/>
                <a:latin typeface="+mn-lt"/>
                <a:ea typeface="+mn-ea"/>
                <a:cs typeface="+mn-cs"/>
              </a:rPr>
              <a:t>ឩទាហរណ៍</a:t>
            </a:r>
            <a:endParaRPr lang="en-US" sz="1200" kern="1200" dirty="0">
              <a:solidFill>
                <a:schemeClr val="tx1"/>
              </a:solidFill>
              <a:effectLst/>
              <a:latin typeface="+mn-lt"/>
              <a:ea typeface="+mn-ea"/>
              <a:cs typeface="+mn-cs"/>
            </a:endParaRPr>
          </a:p>
          <a:p>
            <a:r>
              <a:rPr lang="km-KH" sz="1200" kern="1200" dirty="0">
                <a:solidFill>
                  <a:schemeClr val="tx1"/>
                </a:solidFill>
                <a:effectLst/>
                <a:latin typeface="+mn-lt"/>
                <a:ea typeface="+mn-ea"/>
                <a:cs typeface="+mn-cs"/>
              </a:rPr>
              <a:t>ដំបូង​អ្ន​កត្រូវ​មើលព័ត៌មាន​នៃ​ការផ្តល់​សិទ្ធិឱ្យ​ </a:t>
            </a:r>
            <a:r>
              <a:rPr lang="en-US" sz="1200" kern="1200" dirty="0">
                <a:solidFill>
                  <a:schemeClr val="tx1"/>
                </a:solidFill>
                <a:effectLst/>
                <a:latin typeface="+mn-lt"/>
                <a:ea typeface="+mn-ea"/>
                <a:cs typeface="+mn-cs"/>
              </a:rPr>
              <a:t>User </a:t>
            </a:r>
            <a:r>
              <a:rPr lang="km-KH" sz="1200" kern="1200" dirty="0">
                <a:solidFill>
                  <a:schemeClr val="tx1"/>
                </a:solidFill>
                <a:effectLst/>
                <a:latin typeface="+mn-lt"/>
                <a:ea typeface="+mn-ea"/>
                <a:cs typeface="+mn-cs"/>
              </a:rPr>
              <a:t>ណា​មួយសិន</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SHOW GRANTS FOR '</a:t>
            </a:r>
            <a:r>
              <a:rPr lang="en-US" sz="1200" kern="1200" dirty="0" err="1">
                <a:solidFill>
                  <a:schemeClr val="tx1"/>
                </a:solidFill>
                <a:effectLst/>
                <a:latin typeface="+mn-lt"/>
                <a:ea typeface="+mn-ea"/>
                <a:cs typeface="+mn-cs"/>
              </a:rPr>
              <a:t>rfc</a:t>
            </a:r>
            <a:r>
              <a:rPr lang="en-US" sz="1200" kern="1200" dirty="0">
                <a:solidFill>
                  <a:schemeClr val="tx1"/>
                </a:solidFill>
                <a:effectLst/>
                <a:latin typeface="+mn-lt"/>
                <a:ea typeface="+mn-ea"/>
                <a:cs typeface="+mn-cs"/>
              </a:rPr>
              <a:t>'@'localhost';</a:t>
            </a:r>
          </a:p>
          <a:p>
            <a:r>
              <a:rPr lang="en-US" sz="1200" kern="1200" dirty="0">
                <a:solidFill>
                  <a:schemeClr val="tx1"/>
                </a:solidFill>
                <a:effectLst/>
                <a:latin typeface="+mn-lt"/>
                <a:ea typeface="+mn-ea"/>
                <a:cs typeface="+mn-cs"/>
              </a:rPr>
              <a:t> </a:t>
            </a:r>
          </a:p>
          <a:p>
            <a:r>
              <a:rPr lang="km-KH" sz="1200" kern="1200" dirty="0">
                <a:solidFill>
                  <a:schemeClr val="tx1"/>
                </a:solidFill>
                <a:effectLst/>
                <a:latin typeface="+mn-lt"/>
                <a:ea typeface="+mn-ea"/>
                <a:cs typeface="+mn-cs"/>
              </a:rPr>
              <a:t>រួ​ចទើ​ប​ដកសិទ្ធិ</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GRANT SELECT, UPDATE, DELETE ON 'classicmodels'.* TO '</a:t>
            </a:r>
            <a:r>
              <a:rPr lang="en-US" sz="1200" kern="1200" dirty="0" err="1">
                <a:solidFill>
                  <a:schemeClr val="tx1"/>
                </a:solidFill>
                <a:effectLst/>
                <a:latin typeface="+mn-lt"/>
                <a:ea typeface="+mn-ea"/>
                <a:cs typeface="+mn-cs"/>
              </a:rPr>
              <a:t>rfc</a:t>
            </a:r>
            <a:r>
              <a:rPr lang="en-US" sz="1200" kern="1200" dirty="0">
                <a:solidFill>
                  <a:schemeClr val="tx1"/>
                </a:solidFill>
                <a:effectLst/>
                <a:latin typeface="+mn-lt"/>
                <a:ea typeface="+mn-ea"/>
                <a:cs typeface="+mn-cs"/>
              </a:rPr>
              <a:t>'@'localhost'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km-KH" sz="1200" kern="1200" dirty="0">
                <a:solidFill>
                  <a:schemeClr val="tx1"/>
                </a:solidFill>
                <a:effectLst/>
                <a:latin typeface="+mn-lt"/>
                <a:ea typeface="+mn-ea"/>
                <a:cs typeface="+mn-cs"/>
              </a:rPr>
              <a:t>ឩទាហរណ៍</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GRANT SELECT ON 'classicmodels'.* TO '</a:t>
            </a:r>
            <a:r>
              <a:rPr lang="en-US" sz="1200" kern="1200" dirty="0" err="1">
                <a:solidFill>
                  <a:schemeClr val="tx1"/>
                </a:solidFill>
                <a:effectLst/>
                <a:latin typeface="+mn-lt"/>
                <a:ea typeface="+mn-ea"/>
                <a:cs typeface="+mn-cs"/>
              </a:rPr>
              <a:t>rfc</a:t>
            </a:r>
            <a:r>
              <a:rPr lang="en-US" sz="1200" kern="1200" dirty="0">
                <a:solidFill>
                  <a:schemeClr val="tx1"/>
                </a:solidFill>
                <a:effectLst/>
                <a:latin typeface="+mn-lt"/>
                <a:ea typeface="+mn-ea"/>
                <a:cs typeface="+mn-cs"/>
              </a:rPr>
              <a:t>'@'localhost'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REVOKE ALL PRIVILEGES, GRANT OPTION FROM '</a:t>
            </a:r>
            <a:r>
              <a:rPr lang="en-US" sz="1200" kern="1200" dirty="0" err="1">
                <a:solidFill>
                  <a:schemeClr val="tx1"/>
                </a:solidFill>
                <a:effectLst/>
                <a:latin typeface="+mn-lt"/>
                <a:ea typeface="+mn-ea"/>
                <a:cs typeface="+mn-cs"/>
              </a:rPr>
              <a:t>rfc</a:t>
            </a:r>
            <a:r>
              <a:rPr lang="en-US" sz="1200" kern="1200" dirty="0">
                <a:solidFill>
                  <a:schemeClr val="tx1"/>
                </a:solidFill>
                <a:effectLst/>
                <a:latin typeface="+mn-lt"/>
                <a:ea typeface="+mn-ea"/>
                <a:cs typeface="+mn-cs"/>
              </a:rPr>
              <a:t>'@'localhost';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km-KH" sz="1200" kern="1200" dirty="0">
                <a:solidFill>
                  <a:schemeClr val="tx1"/>
                </a:solidFill>
                <a:effectLst/>
                <a:latin typeface="+mn-lt"/>
                <a:ea typeface="+mn-ea"/>
                <a:cs typeface="+mn-cs"/>
              </a:rPr>
              <a:t>ឩទាហរណ៍</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SHOW GRANTS FOR '</a:t>
            </a:r>
            <a:r>
              <a:rPr lang="en-US" sz="1200" kern="1200" dirty="0" err="1">
                <a:solidFill>
                  <a:schemeClr val="tx1"/>
                </a:solidFill>
                <a:effectLst/>
                <a:latin typeface="+mn-lt"/>
                <a:ea typeface="+mn-ea"/>
                <a:cs typeface="+mn-cs"/>
              </a:rPr>
              <a:t>rfc</a:t>
            </a:r>
            <a:r>
              <a:rPr lang="en-US" sz="1200" kern="1200" dirty="0">
                <a:solidFill>
                  <a:schemeClr val="tx1"/>
                </a:solidFill>
                <a:effectLst/>
                <a:latin typeface="+mn-lt"/>
                <a:ea typeface="+mn-ea"/>
                <a:cs typeface="+mn-cs"/>
              </a:rPr>
              <a:t>'@'localhost';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GRANT USAGE ON *.* TO '</a:t>
            </a:r>
            <a:r>
              <a:rPr lang="en-US" sz="1200" kern="1200" dirty="0" err="1">
                <a:solidFill>
                  <a:schemeClr val="tx1"/>
                </a:solidFill>
                <a:effectLst/>
                <a:latin typeface="+mn-lt"/>
                <a:ea typeface="+mn-ea"/>
                <a:cs typeface="+mn-cs"/>
              </a:rPr>
              <a:t>rfc</a:t>
            </a:r>
            <a:r>
              <a:rPr lang="en-US" sz="1200" kern="1200" dirty="0">
                <a:solidFill>
                  <a:schemeClr val="tx1"/>
                </a:solidFill>
                <a:effectLst/>
                <a:latin typeface="+mn-lt"/>
                <a:ea typeface="+mn-ea"/>
                <a:cs typeface="+mn-cs"/>
              </a:rPr>
              <a:t>'@'localhost'</a:t>
            </a:r>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15</a:t>
            </a:fld>
            <a:endParaRPr lang="en-US"/>
          </a:p>
        </p:txBody>
      </p:sp>
    </p:spTree>
    <p:extLst>
      <p:ext uri="{BB962C8B-B14F-4D97-AF65-F5344CB8AC3E}">
        <p14:creationId xmlns:p14="http://schemas.microsoft.com/office/powerpoint/2010/main" val="2126583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Removing user account examples</a:t>
            </a:r>
          </a:p>
          <a:p>
            <a:r>
              <a:rPr lang="en-US" dirty="0"/>
              <a:t>To view all users in the MySQL database server, you use the following </a:t>
            </a:r>
            <a:r>
              <a:rPr lang="en-US" dirty="0">
                <a:hlinkClick r:id="rId3"/>
              </a:rPr>
              <a:t>SELECT</a:t>
            </a:r>
            <a:r>
              <a:rPr lang="en-US" dirty="0"/>
              <a:t> statement:</a:t>
            </a:r>
          </a:p>
          <a:p>
            <a:r>
              <a:rPr lang="en-US" dirty="0">
                <a:effectLst/>
              </a:rPr>
              <a:t>1</a:t>
            </a:r>
          </a:p>
          <a:p>
            <a:r>
              <a:rPr lang="en-US" dirty="0">
                <a:effectLst/>
              </a:rPr>
              <a:t>SELECT user, host FROM </a:t>
            </a:r>
            <a:r>
              <a:rPr lang="en-US" dirty="0" err="1">
                <a:effectLst/>
              </a:rPr>
              <a:t>mysql.user</a:t>
            </a:r>
            <a:r>
              <a:rPr lang="en-US" dirty="0">
                <a:effectLst/>
              </a:rPr>
              <a:t>;</a:t>
            </a:r>
          </a:p>
          <a:p>
            <a:r>
              <a:rPr lang="en-US" dirty="0"/>
              <a:t>Here is the user account list in our database server:</a:t>
            </a:r>
          </a:p>
          <a:p>
            <a:endParaRPr lang="en-US" dirty="0">
              <a:effectLst/>
            </a:endParaRPr>
          </a:p>
          <a:p>
            <a:r>
              <a:rPr lang="en-US" dirty="0">
                <a:effectLst/>
              </a:rPr>
              <a:t>+---------------+-------------------+</a:t>
            </a:r>
          </a:p>
          <a:p>
            <a:r>
              <a:rPr lang="en-US" dirty="0">
                <a:effectLst/>
              </a:rPr>
              <a:t>| user          | host              |</a:t>
            </a:r>
          </a:p>
          <a:p>
            <a:r>
              <a:rPr lang="en-US" dirty="0">
                <a:effectLst/>
              </a:rPr>
              <a:t>+---------------+-------------------+</a:t>
            </a:r>
          </a:p>
          <a:p>
            <a:r>
              <a:rPr lang="en-US" dirty="0">
                <a:effectLst/>
              </a:rPr>
              <a:t>| </a:t>
            </a:r>
            <a:r>
              <a:rPr lang="en-US" dirty="0" err="1">
                <a:effectLst/>
              </a:rPr>
              <a:t>api@localhost</a:t>
            </a:r>
            <a:r>
              <a:rPr lang="en-US" dirty="0">
                <a:effectLst/>
              </a:rPr>
              <a:t> | %                 |</a:t>
            </a:r>
          </a:p>
          <a:p>
            <a:r>
              <a:rPr lang="en-US" dirty="0">
                <a:effectLst/>
              </a:rPr>
              <a:t>| remote        | %                 |</a:t>
            </a:r>
          </a:p>
          <a:p>
            <a:r>
              <a:rPr lang="en-US" dirty="0">
                <a:effectLst/>
              </a:rPr>
              <a:t>| </a:t>
            </a:r>
            <a:r>
              <a:rPr lang="en-US" dirty="0" err="1">
                <a:effectLst/>
              </a:rPr>
              <a:t>dbadmin</a:t>
            </a:r>
            <a:r>
              <a:rPr lang="en-US" dirty="0">
                <a:effectLst/>
              </a:rPr>
              <a:t>       | localhost         |</a:t>
            </a:r>
          </a:p>
          <a:p>
            <a:r>
              <a:rPr lang="en-US" dirty="0">
                <a:effectLst/>
              </a:rPr>
              <a:t>| mysql.sys     | localhost         |</a:t>
            </a:r>
          </a:p>
          <a:p>
            <a:r>
              <a:rPr lang="en-US" dirty="0">
                <a:effectLst/>
              </a:rPr>
              <a:t>| </a:t>
            </a:r>
            <a:r>
              <a:rPr lang="en-US" dirty="0" err="1">
                <a:effectLst/>
              </a:rPr>
              <a:t>mysqlxsys</a:t>
            </a:r>
            <a:r>
              <a:rPr lang="en-US" dirty="0">
                <a:effectLst/>
              </a:rPr>
              <a:t>     | localhost         |</a:t>
            </a:r>
          </a:p>
          <a:p>
            <a:r>
              <a:rPr lang="en-US" dirty="0">
                <a:effectLst/>
              </a:rPr>
              <a:t>| root          | localhost         |</a:t>
            </a:r>
          </a:p>
          <a:p>
            <a:r>
              <a:rPr lang="en-US" dirty="0">
                <a:effectLst/>
              </a:rPr>
              <a:t>| </a:t>
            </a:r>
            <a:r>
              <a:rPr lang="en-US" dirty="0" err="1">
                <a:effectLst/>
              </a:rPr>
              <a:t>dbadmin</a:t>
            </a:r>
            <a:r>
              <a:rPr lang="en-US" dirty="0">
                <a:effectLst/>
              </a:rPr>
              <a:t>       | mysqltutorial.org |</a:t>
            </a:r>
          </a:p>
          <a:p>
            <a:r>
              <a:rPr lang="en-US" dirty="0">
                <a:effectLst/>
              </a:rPr>
              <a:t>+---------------+-------------------+</a:t>
            </a:r>
          </a:p>
          <a:p>
            <a:r>
              <a:rPr lang="en-US" dirty="0">
                <a:effectLst/>
              </a:rPr>
              <a:t>7 rows in set (0.00 sec)</a:t>
            </a:r>
          </a:p>
          <a:p>
            <a:r>
              <a:rPr lang="en-US" dirty="0"/>
              <a:t>Suppose you want to remove user account dbadmin@mysqltutorial.org, you use the following statement:</a:t>
            </a:r>
          </a:p>
          <a:p>
            <a:r>
              <a:rPr lang="en-US" dirty="0">
                <a:effectLst/>
              </a:rPr>
              <a:t>1</a:t>
            </a:r>
          </a:p>
          <a:p>
            <a:r>
              <a:rPr lang="en-US" dirty="0">
                <a:effectLst/>
              </a:rPr>
              <a:t>DROP USER dbadmin@mysqltutorial.org;</a:t>
            </a:r>
          </a:p>
          <a:p>
            <a:r>
              <a:rPr lang="en-US" dirty="0"/>
              <a:t>Querying data from </a:t>
            </a:r>
            <a:r>
              <a:rPr lang="en-US" dirty="0" err="1"/>
              <a:t>mysql.user</a:t>
            </a:r>
            <a:r>
              <a:rPr lang="en-US" dirty="0"/>
              <a:t> table again, you will see that the dbadmin@mysqltutorial.org has been removed.</a:t>
            </a:r>
          </a:p>
          <a:p>
            <a:r>
              <a:rPr lang="en-US" dirty="0">
                <a:effectLst/>
              </a:rPr>
              <a:t>1</a:t>
            </a:r>
          </a:p>
          <a:p>
            <a:r>
              <a:rPr lang="en-US" dirty="0">
                <a:effectLst/>
              </a:rPr>
              <a:t>SELECT user, host FROM </a:t>
            </a:r>
            <a:r>
              <a:rPr lang="en-US" dirty="0" err="1">
                <a:effectLst/>
              </a:rPr>
              <a:t>mysql.user</a:t>
            </a:r>
            <a:r>
              <a:rPr lang="en-US" dirty="0">
                <a:effectLst/>
              </a:rPr>
              <a:t>;</a:t>
            </a:r>
          </a:p>
          <a:p>
            <a:r>
              <a:rPr lang="en-US" dirty="0"/>
              <a:t>The user account dbadmin@mysqltutorial.org has been removed as shown in the following result set:</a:t>
            </a:r>
          </a:p>
          <a:p>
            <a:endParaRPr lang="en-US" dirty="0">
              <a:effectLst/>
            </a:endParaRPr>
          </a:p>
          <a:p>
            <a:r>
              <a:rPr lang="en-US" dirty="0">
                <a:effectLst/>
              </a:rPr>
              <a:t>+---------------+-----------+</a:t>
            </a:r>
          </a:p>
          <a:p>
            <a:r>
              <a:rPr lang="en-US" dirty="0">
                <a:effectLst/>
              </a:rPr>
              <a:t>| user          | host      |</a:t>
            </a:r>
          </a:p>
          <a:p>
            <a:r>
              <a:rPr lang="en-US" dirty="0">
                <a:effectLst/>
              </a:rPr>
              <a:t>+---------------+-----------+</a:t>
            </a:r>
          </a:p>
          <a:p>
            <a:r>
              <a:rPr lang="en-US" dirty="0">
                <a:effectLst/>
              </a:rPr>
              <a:t>| </a:t>
            </a:r>
            <a:r>
              <a:rPr lang="en-US" dirty="0" err="1">
                <a:effectLst/>
              </a:rPr>
              <a:t>api@localhost</a:t>
            </a:r>
            <a:r>
              <a:rPr lang="en-US" dirty="0">
                <a:effectLst/>
              </a:rPr>
              <a:t> | %         |</a:t>
            </a:r>
          </a:p>
          <a:p>
            <a:r>
              <a:rPr lang="en-US" dirty="0">
                <a:effectLst/>
              </a:rPr>
              <a:t>| remote        | %         |</a:t>
            </a:r>
          </a:p>
          <a:p>
            <a:r>
              <a:rPr lang="en-US" dirty="0">
                <a:effectLst/>
              </a:rPr>
              <a:t>| </a:t>
            </a:r>
            <a:r>
              <a:rPr lang="en-US" dirty="0" err="1">
                <a:effectLst/>
              </a:rPr>
              <a:t>dbadmin</a:t>
            </a:r>
            <a:r>
              <a:rPr lang="en-US" dirty="0">
                <a:effectLst/>
              </a:rPr>
              <a:t>       | localhost |</a:t>
            </a:r>
          </a:p>
          <a:p>
            <a:r>
              <a:rPr lang="en-US" dirty="0">
                <a:effectLst/>
              </a:rPr>
              <a:t>| mysql.sys     | localhost |</a:t>
            </a:r>
          </a:p>
          <a:p>
            <a:r>
              <a:rPr lang="en-US" dirty="0">
                <a:effectLst/>
              </a:rPr>
              <a:t>| </a:t>
            </a:r>
            <a:r>
              <a:rPr lang="en-US" dirty="0" err="1">
                <a:effectLst/>
              </a:rPr>
              <a:t>mysqlxsys</a:t>
            </a:r>
            <a:r>
              <a:rPr lang="en-US" dirty="0">
                <a:effectLst/>
              </a:rPr>
              <a:t>     | localhost |</a:t>
            </a:r>
          </a:p>
          <a:p>
            <a:r>
              <a:rPr lang="en-US" dirty="0">
                <a:effectLst/>
              </a:rPr>
              <a:t>| root          | localhost |</a:t>
            </a:r>
          </a:p>
          <a:p>
            <a:r>
              <a:rPr lang="en-US" dirty="0">
                <a:effectLst/>
              </a:rPr>
              <a:t>+---------------+-----------+</a:t>
            </a:r>
          </a:p>
          <a:p>
            <a:r>
              <a:rPr lang="en-US" dirty="0">
                <a:effectLst/>
              </a:rPr>
              <a:t>6 rows in set (0.00 sec)</a:t>
            </a:r>
          </a:p>
          <a:p>
            <a:r>
              <a:rPr lang="en-US" dirty="0"/>
              <a:t>To remove user '</a:t>
            </a:r>
            <a:r>
              <a:rPr lang="en-US" dirty="0" err="1"/>
              <a:t>api@localhost</a:t>
            </a:r>
            <a:r>
              <a:rPr lang="en-US" dirty="0"/>
              <a:t>'@% and remote user accounts in a single DROP USER statement, you use the following statement:</a:t>
            </a:r>
          </a:p>
          <a:p>
            <a:r>
              <a:rPr lang="en-US" dirty="0">
                <a:effectLst/>
              </a:rPr>
              <a:t>1</a:t>
            </a:r>
          </a:p>
          <a:p>
            <a:r>
              <a:rPr lang="en-US" dirty="0">
                <a:effectLst/>
              </a:rPr>
              <a:t>DROP USER '</a:t>
            </a:r>
            <a:r>
              <a:rPr lang="en-US" dirty="0" err="1">
                <a:effectLst/>
              </a:rPr>
              <a:t>api@localhost</a:t>
            </a:r>
            <a:r>
              <a:rPr lang="en-US" dirty="0">
                <a:effectLst/>
              </a:rPr>
              <a:t>', remote;</a:t>
            </a:r>
          </a:p>
          <a:p>
            <a:r>
              <a:rPr lang="en-US" dirty="0"/>
              <a:t>Let’s verify the removal operation.</a:t>
            </a:r>
          </a:p>
          <a:p>
            <a:r>
              <a:rPr lang="en-US" dirty="0">
                <a:effectLst/>
              </a:rPr>
              <a:t>1</a:t>
            </a:r>
          </a:p>
          <a:p>
            <a:r>
              <a:rPr lang="en-US" dirty="0">
                <a:effectLst/>
              </a:rPr>
              <a:t>SELECT user, host FROM </a:t>
            </a:r>
            <a:r>
              <a:rPr lang="en-US" dirty="0" err="1">
                <a:effectLst/>
              </a:rPr>
              <a:t>mysql.user</a:t>
            </a:r>
            <a:r>
              <a:rPr lang="en-US" dirty="0">
                <a:effectLst/>
              </a:rPr>
              <a:t>;</a:t>
            </a:r>
          </a:p>
          <a:p>
            <a:r>
              <a:rPr lang="en-US" dirty="0"/>
              <a:t>We have four accounts left, the two accounts have been removed.</a:t>
            </a:r>
          </a:p>
          <a:p>
            <a:endParaRPr lang="en-US" dirty="0">
              <a:effectLst/>
            </a:endParaRPr>
          </a:p>
          <a:p>
            <a:r>
              <a:rPr lang="en-US" dirty="0">
                <a:effectLst/>
              </a:rPr>
              <a:t>+-----------+-----------+</a:t>
            </a:r>
          </a:p>
          <a:p>
            <a:r>
              <a:rPr lang="en-US" dirty="0">
                <a:effectLst/>
              </a:rPr>
              <a:t>| user      | host      |</a:t>
            </a:r>
          </a:p>
          <a:p>
            <a:r>
              <a:rPr lang="en-US" dirty="0">
                <a:effectLst/>
              </a:rPr>
              <a:t>+-----------+-----------+</a:t>
            </a:r>
          </a:p>
          <a:p>
            <a:r>
              <a:rPr lang="en-US" dirty="0">
                <a:effectLst/>
              </a:rPr>
              <a:t>| </a:t>
            </a:r>
            <a:r>
              <a:rPr lang="en-US" dirty="0" err="1">
                <a:effectLst/>
              </a:rPr>
              <a:t>dbadmin</a:t>
            </a:r>
            <a:r>
              <a:rPr lang="en-US" dirty="0">
                <a:effectLst/>
              </a:rPr>
              <a:t>   | localhost |</a:t>
            </a:r>
          </a:p>
          <a:p>
            <a:r>
              <a:rPr lang="en-US" dirty="0">
                <a:effectLst/>
              </a:rPr>
              <a:t>| mysql.sys | localhost |</a:t>
            </a:r>
          </a:p>
          <a:p>
            <a:r>
              <a:rPr lang="en-US" dirty="0">
                <a:effectLst/>
              </a:rPr>
              <a:t>| </a:t>
            </a:r>
            <a:r>
              <a:rPr lang="en-US" dirty="0" err="1">
                <a:effectLst/>
              </a:rPr>
              <a:t>mysqlxsys</a:t>
            </a:r>
            <a:r>
              <a:rPr lang="en-US" dirty="0">
                <a:effectLst/>
              </a:rPr>
              <a:t> | localhost |</a:t>
            </a:r>
          </a:p>
          <a:p>
            <a:r>
              <a:rPr lang="en-US" dirty="0">
                <a:effectLst/>
              </a:rPr>
              <a:t>| root      | localhost |</a:t>
            </a:r>
          </a:p>
          <a:p>
            <a:r>
              <a:rPr lang="en-US" dirty="0">
                <a:effectLst/>
              </a:rPr>
              <a:t>+-----------+-----------+</a:t>
            </a:r>
          </a:p>
          <a:p>
            <a:r>
              <a:rPr lang="en-US" dirty="0">
                <a:effectLst/>
              </a:rPr>
              <a:t>4 rows in set (0.00 sec)</a:t>
            </a:r>
          </a:p>
          <a:p>
            <a:r>
              <a:rPr lang="en-US" dirty="0"/>
              <a:t>Suppose a user account is logged in and has active session running. If you drop the user account, it won’t stop the open sessions. The active session will continue until user exits. Typically, in this case, you should shutdown user’s session immediately right before executing the DROP USER statement.</a:t>
            </a:r>
          </a:p>
          <a:p>
            <a:r>
              <a:rPr lang="en-US" dirty="0"/>
              <a:t>First, you need to identify the process id of the user by using the SHOW PROCESSLIST statement.</a:t>
            </a:r>
          </a:p>
          <a:p>
            <a:endParaRPr lang="en-US" dirty="0">
              <a:effectLst/>
            </a:endParaRPr>
          </a:p>
          <a:p>
            <a:r>
              <a:rPr lang="en-US" dirty="0">
                <a:effectLst/>
              </a:rPr>
              <a:t>+----+---------+-----------------+------+---------+------+------------+---------------------+</a:t>
            </a:r>
          </a:p>
          <a:p>
            <a:r>
              <a:rPr lang="en-US" dirty="0">
                <a:effectLst/>
              </a:rPr>
              <a:t>| Id | User    | Host            | </a:t>
            </a:r>
            <a:r>
              <a:rPr lang="en-US" dirty="0" err="1">
                <a:effectLst/>
              </a:rPr>
              <a:t>db</a:t>
            </a:r>
            <a:r>
              <a:rPr lang="en-US" dirty="0">
                <a:effectLst/>
              </a:rPr>
              <a:t>   | Command | Time | State      | Info                |</a:t>
            </a:r>
          </a:p>
          <a:p>
            <a:r>
              <a:rPr lang="en-US" dirty="0">
                <a:effectLst/>
              </a:rPr>
              <a:t>+----+---------+-----------------+------+---------+------+------------+---------------------+</a:t>
            </a:r>
          </a:p>
          <a:p>
            <a:r>
              <a:rPr lang="en-US" dirty="0">
                <a:effectLst/>
              </a:rPr>
              <a:t>| 30 | root    | localhost:54503 | NULL | Query   |  -14 | starting   | show </a:t>
            </a:r>
            <a:r>
              <a:rPr lang="en-US" dirty="0" err="1">
                <a:effectLst/>
              </a:rPr>
              <a:t>processlist</a:t>
            </a:r>
            <a:r>
              <a:rPr lang="en-US" dirty="0">
                <a:effectLst/>
              </a:rPr>
              <a:t>    |</a:t>
            </a:r>
          </a:p>
          <a:p>
            <a:r>
              <a:rPr lang="en-US" dirty="0">
                <a:effectLst/>
              </a:rPr>
              <a:t>| 40 | </a:t>
            </a:r>
            <a:r>
              <a:rPr lang="en-US" dirty="0" err="1">
                <a:effectLst/>
              </a:rPr>
              <a:t>dbadmin</a:t>
            </a:r>
            <a:r>
              <a:rPr lang="en-US" dirty="0">
                <a:effectLst/>
              </a:rPr>
              <a:t> | localhost:55350 | NULL | Query   |   48 | User sleep | select sleep(10000) |</a:t>
            </a:r>
          </a:p>
          <a:p>
            <a:r>
              <a:rPr lang="en-US" dirty="0">
                <a:effectLst/>
              </a:rPr>
              <a:t>+----+---------+-----------------+------+---------+------+------------+---------------------+</a:t>
            </a:r>
          </a:p>
          <a:p>
            <a:r>
              <a:rPr lang="en-US" dirty="0">
                <a:effectLst/>
              </a:rPr>
              <a:t>2 rows in set (0.00 sec)</a:t>
            </a:r>
          </a:p>
          <a:p>
            <a:r>
              <a:rPr lang="en-US" dirty="0"/>
              <a:t>As you see, the </a:t>
            </a:r>
            <a:r>
              <a:rPr lang="en-US" dirty="0" err="1"/>
              <a:t>dbadin@localhost</a:t>
            </a:r>
            <a:r>
              <a:rPr lang="en-US" dirty="0"/>
              <a:t> user account has the process id 40.</a:t>
            </a:r>
          </a:p>
          <a:p>
            <a:r>
              <a:rPr lang="en-US" dirty="0"/>
              <a:t>Second, you kill this process by using</a:t>
            </a:r>
          </a:p>
          <a:p>
            <a:r>
              <a:rPr lang="en-US" dirty="0">
                <a:effectLst/>
              </a:rPr>
              <a:t>1</a:t>
            </a:r>
          </a:p>
          <a:p>
            <a:r>
              <a:rPr lang="en-US" dirty="0">
                <a:effectLst/>
              </a:rPr>
              <a:t>KILL 40;</a:t>
            </a:r>
          </a:p>
          <a:p>
            <a:r>
              <a:rPr lang="en-US" dirty="0"/>
              <a:t>The user account </a:t>
            </a:r>
            <a:r>
              <a:rPr lang="en-US" dirty="0" err="1"/>
              <a:t>dbadmin@localhost</a:t>
            </a:r>
            <a:r>
              <a:rPr lang="en-US" dirty="0"/>
              <a:t> received an error message:</a:t>
            </a:r>
          </a:p>
          <a:p>
            <a:r>
              <a:rPr lang="en-US" dirty="0">
                <a:effectLst/>
              </a:rPr>
              <a:t>1</a:t>
            </a:r>
          </a:p>
          <a:p>
            <a:r>
              <a:rPr lang="en-US" dirty="0">
                <a:effectLst/>
              </a:rPr>
              <a:t>ERROR 2013 (HY000): Lost connection to MySQL server during query</a:t>
            </a:r>
          </a:p>
          <a:p>
            <a:r>
              <a:rPr lang="en-US" dirty="0"/>
              <a:t>Third, you execute DROP USER statement to remove user account </a:t>
            </a:r>
            <a:r>
              <a:rPr lang="en-US" dirty="0" err="1"/>
              <a:t>dbadmin@localhost</a:t>
            </a:r>
            <a:r>
              <a:rPr lang="en-US" dirty="0"/>
              <a:t>:</a:t>
            </a:r>
          </a:p>
          <a:p>
            <a:r>
              <a:rPr lang="en-US" dirty="0">
                <a:effectLst/>
              </a:rPr>
              <a:t>1</a:t>
            </a:r>
          </a:p>
          <a:p>
            <a:r>
              <a:rPr lang="en-US" dirty="0">
                <a:effectLst/>
              </a:rPr>
              <a:t>DROP USER </a:t>
            </a:r>
            <a:r>
              <a:rPr lang="en-US" dirty="0" err="1">
                <a:effectLst/>
              </a:rPr>
              <a:t>dbadmin@localhost</a:t>
            </a:r>
            <a:r>
              <a:rPr lang="en-US" dirty="0">
                <a:effectLst/>
              </a:rPr>
              <a:t>;</a:t>
            </a:r>
          </a:p>
          <a:p>
            <a:r>
              <a:rPr lang="en-US" dirty="0"/>
              <a:t>It’s important to note that if you don’t terminate the active sessions, the removed user, if connected to the database server, still can perform all operations until the session ends.</a:t>
            </a:r>
          </a:p>
          <a:p>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16</a:t>
            </a:fld>
            <a:endParaRPr lang="en-US"/>
          </a:p>
        </p:txBody>
      </p:sp>
    </p:spTree>
    <p:extLst>
      <p:ext uri="{BB962C8B-B14F-4D97-AF65-F5344CB8AC3E}">
        <p14:creationId xmlns:p14="http://schemas.microsoft.com/office/powerpoint/2010/main" val="74292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a:t>
            </a:r>
            <a:r>
              <a:rPr lang="en-US" dirty="0">
                <a:hlinkClick r:id="rId3"/>
              </a:rPr>
              <a:t>create a new database</a:t>
            </a:r>
            <a:r>
              <a:rPr lang="en-US" dirty="0"/>
              <a:t> named CRM, which stands for customer relationship management.</a:t>
            </a:r>
          </a:p>
          <a:p>
            <a:r>
              <a:rPr lang="en-US" dirty="0">
                <a:effectLst/>
              </a:rPr>
              <a:t>1</a:t>
            </a:r>
          </a:p>
          <a:p>
            <a:r>
              <a:rPr lang="en-US" dirty="0">
                <a:effectLst/>
              </a:rPr>
              <a:t>CREATE DATABASE </a:t>
            </a:r>
            <a:r>
              <a:rPr lang="en-US" dirty="0" err="1">
                <a:effectLst/>
              </a:rPr>
              <a:t>crm</a:t>
            </a:r>
            <a:r>
              <a:rPr lang="en-US" dirty="0">
                <a:effectLst/>
              </a:rPr>
              <a:t>;</a:t>
            </a:r>
          </a:p>
          <a:p>
            <a:r>
              <a:rPr lang="en-US" dirty="0"/>
              <a:t>Next, switch to the </a:t>
            </a:r>
            <a:r>
              <a:rPr lang="en-US" dirty="0" err="1"/>
              <a:t>crm</a:t>
            </a:r>
            <a:r>
              <a:rPr lang="en-US" dirty="0"/>
              <a:t> database:</a:t>
            </a:r>
          </a:p>
          <a:p>
            <a:r>
              <a:rPr lang="en-US" dirty="0">
                <a:effectLst/>
              </a:rPr>
              <a:t>1</a:t>
            </a:r>
          </a:p>
          <a:p>
            <a:r>
              <a:rPr lang="en-US" dirty="0">
                <a:effectLst/>
              </a:rPr>
              <a:t>USE </a:t>
            </a:r>
            <a:r>
              <a:rPr lang="en-US" dirty="0" err="1">
                <a:effectLst/>
              </a:rPr>
              <a:t>crm</a:t>
            </a:r>
            <a:r>
              <a:rPr lang="en-US" dirty="0">
                <a:effectLst/>
              </a:rPr>
              <a:t>;</a:t>
            </a:r>
          </a:p>
          <a:p>
            <a:r>
              <a:rPr lang="en-US" dirty="0"/>
              <a:t>Then, create customer table inside the CRM database.</a:t>
            </a:r>
          </a:p>
          <a:p>
            <a:r>
              <a:rPr lang="en-US" dirty="0">
                <a:effectLst/>
              </a:rPr>
              <a:t>CREATE TABLE customer(</a:t>
            </a:r>
          </a:p>
          <a:p>
            <a:r>
              <a:rPr lang="en-US" dirty="0">
                <a:effectLst/>
              </a:rPr>
              <a:t>    id INT PRIMARY KEY AUTO_INCREMENT,</a:t>
            </a:r>
          </a:p>
          <a:p>
            <a:r>
              <a:rPr lang="en-US" dirty="0">
                <a:effectLst/>
              </a:rPr>
              <a:t>    </a:t>
            </a:r>
            <a:r>
              <a:rPr lang="en-US" dirty="0" err="1">
                <a:effectLst/>
              </a:rPr>
              <a:t>first_name</a:t>
            </a:r>
            <a:r>
              <a:rPr lang="en-US" dirty="0">
                <a:effectLst/>
              </a:rPr>
              <a:t> varchar(255) NOT NULL, </a:t>
            </a:r>
          </a:p>
          <a:p>
            <a:r>
              <a:rPr lang="en-US" dirty="0">
                <a:effectLst/>
              </a:rPr>
              <a:t>    </a:t>
            </a:r>
            <a:r>
              <a:rPr lang="en-US" dirty="0" err="1">
                <a:effectLst/>
              </a:rPr>
              <a:t>last_name</a:t>
            </a:r>
            <a:r>
              <a:rPr lang="en-US" dirty="0">
                <a:effectLst/>
              </a:rPr>
              <a:t> VARCHAR(255) NOT NULL, </a:t>
            </a:r>
          </a:p>
          <a:p>
            <a:r>
              <a:rPr lang="en-US" dirty="0">
                <a:effectLst/>
              </a:rPr>
              <a:t>    phone VARCHAR(15) NOT NULL,</a:t>
            </a:r>
          </a:p>
          <a:p>
            <a:r>
              <a:rPr lang="en-US" dirty="0">
                <a:effectLst/>
              </a:rPr>
              <a:t>    email VARCHAR(255)</a:t>
            </a:r>
          </a:p>
          <a:p>
            <a:r>
              <a:rPr lang="en-US" dirty="0">
                <a:effectLst/>
              </a:rPr>
              <a:t>);</a:t>
            </a:r>
          </a:p>
          <a:p>
            <a:r>
              <a:rPr lang="en-US" dirty="0"/>
              <a:t>After that, </a:t>
            </a:r>
            <a:r>
              <a:rPr lang="en-US" dirty="0">
                <a:hlinkClick r:id="rId4"/>
              </a:rPr>
              <a:t>insert data</a:t>
            </a:r>
            <a:r>
              <a:rPr lang="en-US" dirty="0"/>
              <a:t> into the customer table.</a:t>
            </a:r>
          </a:p>
          <a:p>
            <a:r>
              <a:rPr lang="en-US" dirty="0">
                <a:effectLst/>
              </a:rPr>
              <a:t>INSERT INTO customer(</a:t>
            </a:r>
            <a:r>
              <a:rPr lang="en-US" dirty="0" err="1">
                <a:effectLst/>
              </a:rPr>
              <a:t>first_name,last_name,phone,email</a:t>
            </a:r>
            <a:r>
              <a:rPr lang="en-US" dirty="0">
                <a:effectLst/>
              </a:rPr>
              <a:t>)</a:t>
            </a:r>
          </a:p>
          <a:p>
            <a:r>
              <a:rPr lang="en-US" dirty="0">
                <a:effectLst/>
              </a:rPr>
              <a:t>VALUES('</a:t>
            </a:r>
            <a:r>
              <a:rPr lang="en-US" dirty="0" err="1">
                <a:effectLst/>
              </a:rPr>
              <a:t>John','Doe</a:t>
            </a:r>
            <a:r>
              <a:rPr lang="en-US" dirty="0">
                <a:effectLst/>
              </a:rPr>
              <a:t>','(408)-987-7654','john.doe@mysqltutorial.org'),</a:t>
            </a:r>
          </a:p>
          <a:p>
            <a:r>
              <a:rPr lang="en-US" dirty="0">
                <a:effectLst/>
              </a:rPr>
              <a:t>      ('</a:t>
            </a:r>
            <a:r>
              <a:rPr lang="en-US" dirty="0" err="1">
                <a:effectLst/>
              </a:rPr>
              <a:t>Lily','Bush</a:t>
            </a:r>
            <a:r>
              <a:rPr lang="en-US" dirty="0">
                <a:effectLst/>
              </a:rPr>
              <a:t>','(408)-987-7985','lily.bush@mysqltutorial.org');</a:t>
            </a:r>
          </a:p>
          <a:p>
            <a:r>
              <a:rPr lang="en-US" dirty="0"/>
              <a:t>Finally, verify the insert by using the following </a:t>
            </a:r>
            <a:r>
              <a:rPr lang="en-US" dirty="0">
                <a:hlinkClick r:id="rId5"/>
              </a:rPr>
              <a:t>SELECT</a:t>
            </a:r>
            <a:r>
              <a:rPr lang="en-US" dirty="0"/>
              <a:t> statement:</a:t>
            </a:r>
          </a:p>
          <a:p>
            <a:r>
              <a:rPr lang="en-US" dirty="0">
                <a:effectLst/>
              </a:rPr>
              <a:t>SELECT * FROM customer; </a:t>
            </a:r>
          </a:p>
          <a:p>
            <a:r>
              <a:rPr lang="en-US" dirty="0">
                <a:effectLst/>
              </a:rPr>
              <a:t> </a:t>
            </a:r>
          </a:p>
          <a:p>
            <a:r>
              <a:rPr lang="en-US" dirty="0">
                <a:effectLst/>
              </a:rPr>
              <a:t>+----+------------+-----------+----------------+-----------------------------+</a:t>
            </a:r>
          </a:p>
          <a:p>
            <a:r>
              <a:rPr lang="en-US" dirty="0">
                <a:effectLst/>
              </a:rPr>
              <a:t>| id | </a:t>
            </a:r>
            <a:r>
              <a:rPr lang="en-US" dirty="0" err="1">
                <a:effectLst/>
              </a:rPr>
              <a:t>first_name</a:t>
            </a:r>
            <a:r>
              <a:rPr lang="en-US" dirty="0">
                <a:effectLst/>
              </a:rPr>
              <a:t> | </a:t>
            </a:r>
            <a:r>
              <a:rPr lang="en-US" dirty="0" err="1">
                <a:effectLst/>
              </a:rPr>
              <a:t>last_name</a:t>
            </a:r>
            <a:r>
              <a:rPr lang="en-US" dirty="0">
                <a:effectLst/>
              </a:rPr>
              <a:t> | phone          | email                       |</a:t>
            </a:r>
          </a:p>
          <a:p>
            <a:r>
              <a:rPr lang="en-US" dirty="0">
                <a:effectLst/>
              </a:rPr>
              <a:t>+----+------------+-----------+----------------+-----------------------------+</a:t>
            </a:r>
          </a:p>
          <a:p>
            <a:r>
              <a:rPr lang="en-US" dirty="0">
                <a:effectLst/>
              </a:rPr>
              <a:t>|  1 | John       | Doe       | (408)-987-7654 | john.doe@mysqltutorial.org  |</a:t>
            </a:r>
          </a:p>
          <a:p>
            <a:r>
              <a:rPr lang="en-US" dirty="0">
                <a:effectLst/>
              </a:rPr>
              <a:t>|  2 | Lily       | Bush      | (408)-987-7985 | lily.bush@mysqltutorial.org |</a:t>
            </a:r>
          </a:p>
          <a:p>
            <a:r>
              <a:rPr lang="en-US" dirty="0">
                <a:effectLst/>
              </a:rPr>
              <a:t>+----+------------+-----------+----------------+-----------------------------+</a:t>
            </a:r>
          </a:p>
          <a:p>
            <a:r>
              <a:rPr lang="en-US" dirty="0">
                <a:effectLst/>
              </a:rPr>
              <a:t>2 rows in set (0.00 sec)</a:t>
            </a:r>
          </a:p>
          <a:p>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18</a:t>
            </a:fld>
            <a:endParaRPr lang="en-US"/>
          </a:p>
        </p:txBody>
      </p:sp>
    </p:spTree>
    <p:extLst>
      <p:ext uri="{BB962C8B-B14F-4D97-AF65-F5344CB8AC3E}">
        <p14:creationId xmlns:p14="http://schemas.microsoft.com/office/powerpoint/2010/main" val="10017564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19</a:t>
            </a:fld>
            <a:endParaRPr lang="en-US"/>
          </a:p>
        </p:txBody>
      </p:sp>
    </p:spTree>
    <p:extLst>
      <p:ext uri="{BB962C8B-B14F-4D97-AF65-F5344CB8AC3E}">
        <p14:creationId xmlns:p14="http://schemas.microsoft.com/office/powerpoint/2010/main" val="42309544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Assigning roles to user accounts</a:t>
            </a:r>
          </a:p>
          <a:p>
            <a:r>
              <a:rPr lang="en-US" dirty="0"/>
              <a:t>Suppose you need one user account as the developer, one user account that can have read-only access and two user accounts that can have read/write access.</a:t>
            </a:r>
          </a:p>
          <a:p>
            <a:r>
              <a:rPr lang="en-US" dirty="0"/>
              <a:t>To create new users, you use </a:t>
            </a:r>
            <a:r>
              <a:rPr lang="en-US" dirty="0">
                <a:hlinkClick r:id="rId3"/>
              </a:rPr>
              <a:t>CREATE USER</a:t>
            </a:r>
            <a:r>
              <a:rPr lang="en-US" dirty="0"/>
              <a:t> statements as follows:</a:t>
            </a:r>
          </a:p>
          <a:p>
            <a:r>
              <a:rPr lang="en-US" dirty="0">
                <a:effectLst/>
              </a:rPr>
              <a:t>-- developer user </a:t>
            </a:r>
          </a:p>
          <a:p>
            <a:r>
              <a:rPr lang="en-US" dirty="0">
                <a:effectLst/>
              </a:rPr>
              <a:t>CREATE USER crm_dev1@localhost IDENTIFIED BY 'Secure$1782';</a:t>
            </a:r>
          </a:p>
          <a:p>
            <a:r>
              <a:rPr lang="en-US" dirty="0">
                <a:effectLst/>
              </a:rPr>
              <a:t>-- read access user</a:t>
            </a:r>
          </a:p>
          <a:p>
            <a:r>
              <a:rPr lang="en-US" dirty="0">
                <a:effectLst/>
              </a:rPr>
              <a:t>CREATE USER crm_read1@localhost IDENTIFIED BY 'Secure$5432';    </a:t>
            </a:r>
          </a:p>
          <a:p>
            <a:r>
              <a:rPr lang="en-US" dirty="0">
                <a:effectLst/>
              </a:rPr>
              <a:t>-- read/write users</a:t>
            </a:r>
          </a:p>
          <a:p>
            <a:r>
              <a:rPr lang="en-US" dirty="0">
                <a:effectLst/>
              </a:rPr>
              <a:t>CREATE USER crm_write1@localhost IDENTIFIED BY 'Secure$9075';   </a:t>
            </a:r>
          </a:p>
          <a:p>
            <a:r>
              <a:rPr lang="en-US" dirty="0">
                <a:effectLst/>
              </a:rPr>
              <a:t>CREATE USER crm_write2@localhost IDENTIFIED BY 'Secure$3452';</a:t>
            </a:r>
          </a:p>
          <a:p>
            <a:r>
              <a:rPr lang="en-US" dirty="0"/>
              <a:t>To assign roles to users, you use GRANT statement:</a:t>
            </a:r>
          </a:p>
          <a:p>
            <a:r>
              <a:rPr lang="en-US" dirty="0">
                <a:effectLst/>
              </a:rPr>
              <a:t>GRANT </a:t>
            </a:r>
            <a:r>
              <a:rPr lang="en-US" dirty="0" err="1">
                <a:effectLst/>
              </a:rPr>
              <a:t>crm_dev</a:t>
            </a:r>
            <a:r>
              <a:rPr lang="en-US" dirty="0">
                <a:effectLst/>
              </a:rPr>
              <a:t> TO crm_dev1@localhost;</a:t>
            </a:r>
          </a:p>
          <a:p>
            <a:r>
              <a:rPr lang="en-US" dirty="0">
                <a:effectLst/>
              </a:rPr>
              <a:t> </a:t>
            </a:r>
          </a:p>
          <a:p>
            <a:r>
              <a:rPr lang="en-US" dirty="0">
                <a:effectLst/>
              </a:rPr>
              <a:t>GRANT </a:t>
            </a:r>
            <a:r>
              <a:rPr lang="en-US" dirty="0" err="1">
                <a:effectLst/>
              </a:rPr>
              <a:t>crm_read</a:t>
            </a:r>
            <a:r>
              <a:rPr lang="en-US" dirty="0">
                <a:effectLst/>
              </a:rPr>
              <a:t> TO crm_read1@localhost;</a:t>
            </a:r>
          </a:p>
          <a:p>
            <a:r>
              <a:rPr lang="en-US" dirty="0">
                <a:effectLst/>
              </a:rPr>
              <a:t> </a:t>
            </a:r>
          </a:p>
          <a:p>
            <a:r>
              <a:rPr lang="en-US" dirty="0">
                <a:effectLst/>
              </a:rPr>
              <a:t>GRANT </a:t>
            </a:r>
            <a:r>
              <a:rPr lang="en-US" dirty="0" err="1">
                <a:effectLst/>
              </a:rPr>
              <a:t>crm_read</a:t>
            </a:r>
            <a:r>
              <a:rPr lang="en-US" dirty="0">
                <a:effectLst/>
              </a:rPr>
              <a:t>, </a:t>
            </a:r>
            <a:r>
              <a:rPr lang="en-US" dirty="0" err="1">
                <a:effectLst/>
              </a:rPr>
              <a:t>crm_write</a:t>
            </a:r>
            <a:r>
              <a:rPr lang="en-US" dirty="0">
                <a:effectLst/>
              </a:rPr>
              <a:t> TO crm_write1@localhost, crm_write2@localhost;</a:t>
            </a:r>
          </a:p>
          <a:p>
            <a:r>
              <a:rPr lang="en-US" dirty="0"/>
              <a:t>Note that the GRANT statement for the crm_write1@localhost and crm_write2@localhost accounts grant both </a:t>
            </a:r>
            <a:r>
              <a:rPr lang="en-US" dirty="0" err="1"/>
              <a:t>crm_read</a:t>
            </a:r>
            <a:r>
              <a:rPr lang="en-US" dirty="0"/>
              <a:t> and </a:t>
            </a:r>
            <a:r>
              <a:rPr lang="en-US" dirty="0" err="1"/>
              <a:t>crm_write</a:t>
            </a:r>
            <a:r>
              <a:rPr lang="en-US" dirty="0"/>
              <a:t> roles.</a:t>
            </a:r>
          </a:p>
          <a:p>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20</a:t>
            </a:fld>
            <a:endParaRPr lang="en-US"/>
          </a:p>
        </p:txBody>
      </p:sp>
    </p:spTree>
    <p:extLst>
      <p:ext uri="{BB962C8B-B14F-4D97-AF65-F5344CB8AC3E}">
        <p14:creationId xmlns:p14="http://schemas.microsoft.com/office/powerpoint/2010/main" val="23746498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verify the role assignments, you use the SHOW GRANTS statement as the following example:</a:t>
            </a:r>
          </a:p>
          <a:p>
            <a:r>
              <a:rPr lang="en-US" dirty="0">
                <a:effectLst/>
              </a:rPr>
              <a:t>SHOW GRANTS FOR crm_dev1@localhost;</a:t>
            </a:r>
          </a:p>
          <a:p>
            <a:r>
              <a:rPr lang="en-US" dirty="0"/>
              <a:t>The statement returned the following result set:</a:t>
            </a:r>
          </a:p>
          <a:p>
            <a:r>
              <a:rPr lang="en-US" dirty="0">
                <a:effectLst/>
              </a:rPr>
              <a:t>+-----------------------------------------------+</a:t>
            </a:r>
          </a:p>
          <a:p>
            <a:r>
              <a:rPr lang="en-US" dirty="0">
                <a:effectLst/>
              </a:rPr>
              <a:t>| Grants for crm_dev1@localhost                 |</a:t>
            </a:r>
          </a:p>
          <a:p>
            <a:r>
              <a:rPr lang="en-US" dirty="0">
                <a:effectLst/>
              </a:rPr>
              <a:t>+-----------------------------------------------+</a:t>
            </a:r>
          </a:p>
          <a:p>
            <a:r>
              <a:rPr lang="en-US" dirty="0">
                <a:effectLst/>
              </a:rPr>
              <a:t>| GRANT USAGE ON *.* TO `crm_dev1`@`localhost`  |</a:t>
            </a:r>
          </a:p>
          <a:p>
            <a:r>
              <a:rPr lang="en-US" dirty="0">
                <a:effectLst/>
              </a:rPr>
              <a:t>| GRANT `</a:t>
            </a:r>
            <a:r>
              <a:rPr lang="en-US" dirty="0" err="1">
                <a:effectLst/>
              </a:rPr>
              <a:t>crm_dev</a:t>
            </a:r>
            <a:r>
              <a:rPr lang="en-US" dirty="0">
                <a:effectLst/>
              </a:rPr>
              <a:t>`@`%` TO `crm_dev1`@`localhost` |</a:t>
            </a:r>
          </a:p>
          <a:p>
            <a:r>
              <a:rPr lang="en-US" dirty="0">
                <a:effectLst/>
              </a:rPr>
              <a:t>+-----------------------------------------------+</a:t>
            </a:r>
          </a:p>
          <a:p>
            <a:r>
              <a:rPr lang="en-US" dirty="0">
                <a:effectLst/>
              </a:rPr>
              <a:t>2 rows in set (0.02 sec)</a:t>
            </a:r>
          </a:p>
          <a:p>
            <a:r>
              <a:rPr lang="en-US" dirty="0"/>
              <a:t>As you can see, it just returned granted roles. To show the privileges that roles represent, you use the USING clause with the name of the granted roles as follows:</a:t>
            </a:r>
          </a:p>
          <a:p>
            <a:endParaRPr lang="en-US" dirty="0">
              <a:effectLst/>
            </a:endParaRPr>
          </a:p>
          <a:p>
            <a:r>
              <a:rPr lang="en-US" dirty="0">
                <a:effectLst/>
              </a:rPr>
              <a:t>SHOW GRANTS FOR crm_write1@localhost USING </a:t>
            </a:r>
            <a:r>
              <a:rPr lang="en-US" dirty="0" err="1">
                <a:effectLst/>
              </a:rPr>
              <a:t>crm_write</a:t>
            </a:r>
            <a:r>
              <a:rPr lang="en-US" dirty="0">
                <a:effectLst/>
              </a:rPr>
              <a:t>;</a:t>
            </a:r>
          </a:p>
          <a:p>
            <a:r>
              <a:rPr lang="en-US" dirty="0"/>
              <a:t>The statement returns the following output:</a:t>
            </a:r>
          </a:p>
          <a:p>
            <a:r>
              <a:rPr lang="en-US" dirty="0">
                <a:effectLst/>
              </a:rPr>
              <a:t>+---------------------------------------------------------------------+</a:t>
            </a:r>
          </a:p>
          <a:p>
            <a:r>
              <a:rPr lang="en-US" dirty="0">
                <a:effectLst/>
              </a:rPr>
              <a:t>| Grants for crm_write1@localhost                                     |</a:t>
            </a:r>
          </a:p>
          <a:p>
            <a:r>
              <a:rPr lang="en-US" dirty="0">
                <a:effectLst/>
              </a:rPr>
              <a:t>+---------------------------------------------------------------------+</a:t>
            </a:r>
          </a:p>
          <a:p>
            <a:r>
              <a:rPr lang="en-US" dirty="0">
                <a:effectLst/>
              </a:rPr>
              <a:t>| GRANT USAGE ON *.* TO `crm_write1`@`localhost`                      |</a:t>
            </a:r>
          </a:p>
          <a:p>
            <a:r>
              <a:rPr lang="en-US" dirty="0">
                <a:effectLst/>
              </a:rPr>
              <a:t>| GRANT INSERT, UPDATE, DELETE ON `crm`.* TO `crm_write1`@`localhost` |</a:t>
            </a:r>
          </a:p>
          <a:p>
            <a:r>
              <a:rPr lang="en-US" dirty="0">
                <a:effectLst/>
              </a:rPr>
              <a:t>| GRANT `</a:t>
            </a:r>
            <a:r>
              <a:rPr lang="en-US" dirty="0" err="1">
                <a:effectLst/>
              </a:rPr>
              <a:t>crm_read</a:t>
            </a:r>
            <a:r>
              <a:rPr lang="en-US" dirty="0">
                <a:effectLst/>
              </a:rPr>
              <a:t>`@`%`,`</a:t>
            </a:r>
            <a:r>
              <a:rPr lang="en-US" dirty="0" err="1">
                <a:effectLst/>
              </a:rPr>
              <a:t>crm_write</a:t>
            </a:r>
            <a:r>
              <a:rPr lang="en-US" dirty="0">
                <a:effectLst/>
              </a:rPr>
              <a:t>`@`%` TO `crm_write1`@`localhost`    |</a:t>
            </a:r>
          </a:p>
          <a:p>
            <a:r>
              <a:rPr lang="en-US" dirty="0">
                <a:effectLst/>
              </a:rPr>
              <a:t>+---------------------------------------------------------------------+</a:t>
            </a:r>
          </a:p>
          <a:p>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21</a:t>
            </a:fld>
            <a:endParaRPr lang="en-US"/>
          </a:p>
        </p:txBody>
      </p:sp>
    </p:spTree>
    <p:extLst>
      <p:ext uri="{BB962C8B-B14F-4D97-AF65-F5344CB8AC3E}">
        <p14:creationId xmlns:p14="http://schemas.microsoft.com/office/powerpoint/2010/main" val="3531425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Setting default roles</a:t>
            </a:r>
          </a:p>
          <a:p>
            <a:r>
              <a:rPr lang="en-US" dirty="0"/>
              <a:t>Now if you connect to the MySQL using the crm_read1 user account and try to access the CRM database:</a:t>
            </a:r>
          </a:p>
          <a:p>
            <a:endParaRPr lang="en-US" dirty="0">
              <a:effectLst/>
            </a:endParaRPr>
          </a:p>
          <a:p>
            <a:r>
              <a:rPr lang="en-US" dirty="0">
                <a:effectLst/>
              </a:rPr>
              <a:t>&gt;</a:t>
            </a:r>
            <a:r>
              <a:rPr lang="en-US" dirty="0" err="1">
                <a:effectLst/>
              </a:rPr>
              <a:t>mysql</a:t>
            </a:r>
            <a:r>
              <a:rPr lang="en-US" dirty="0">
                <a:effectLst/>
              </a:rPr>
              <a:t> -u crm_read1 -p</a:t>
            </a:r>
          </a:p>
          <a:p>
            <a:r>
              <a:rPr lang="en-US" dirty="0">
                <a:effectLst/>
              </a:rPr>
              <a:t>Enter password: ***********</a:t>
            </a:r>
          </a:p>
          <a:p>
            <a:r>
              <a:rPr lang="en-US" dirty="0" err="1">
                <a:effectLst/>
              </a:rPr>
              <a:t>mysql</a:t>
            </a:r>
            <a:r>
              <a:rPr lang="en-US" dirty="0">
                <a:effectLst/>
              </a:rPr>
              <a:t>&gt;USE </a:t>
            </a:r>
            <a:r>
              <a:rPr lang="en-US" dirty="0" err="1">
                <a:effectLst/>
              </a:rPr>
              <a:t>crm</a:t>
            </a:r>
            <a:r>
              <a:rPr lang="en-US" dirty="0">
                <a:effectLst/>
              </a:rPr>
              <a:t>;</a:t>
            </a:r>
          </a:p>
          <a:p>
            <a:r>
              <a:rPr lang="en-US" dirty="0"/>
              <a:t>The statement issued the following error message:</a:t>
            </a:r>
          </a:p>
          <a:p>
            <a:r>
              <a:rPr lang="en-US" dirty="0">
                <a:effectLst/>
              </a:rPr>
              <a:t>1</a:t>
            </a:r>
          </a:p>
          <a:p>
            <a:r>
              <a:rPr lang="en-US" dirty="0">
                <a:effectLst/>
              </a:rPr>
              <a:t>ERROR 1044 (42000): Access denied for user 'crm_read1'@'localhost' to database '</a:t>
            </a:r>
            <a:r>
              <a:rPr lang="en-US" dirty="0" err="1">
                <a:effectLst/>
              </a:rPr>
              <a:t>crm</a:t>
            </a:r>
            <a:r>
              <a:rPr lang="en-US" dirty="0">
                <a:effectLst/>
              </a:rPr>
              <a:t>'</a:t>
            </a:r>
          </a:p>
          <a:p>
            <a:r>
              <a:rPr lang="en-US" dirty="0"/>
              <a:t>This is because when you granted roles to a user account, it did not automatically make the roles to become active when the user account connects to the database server.</a:t>
            </a:r>
          </a:p>
          <a:p>
            <a:r>
              <a:rPr lang="en-US" dirty="0"/>
              <a:t>If you invoke the CURRENT_ROLE() function:</a:t>
            </a:r>
          </a:p>
          <a:p>
            <a:endParaRPr lang="en-US" dirty="0">
              <a:effectLst/>
            </a:endParaRPr>
          </a:p>
          <a:p>
            <a:r>
              <a:rPr lang="en-US" dirty="0">
                <a:effectLst/>
              </a:rPr>
              <a:t>SELECT </a:t>
            </a:r>
            <a:r>
              <a:rPr lang="en-US" dirty="0" err="1">
                <a:effectLst/>
              </a:rPr>
              <a:t>current_role</a:t>
            </a:r>
            <a:r>
              <a:rPr lang="en-US" dirty="0">
                <a:effectLst/>
              </a:rPr>
              <a:t>();</a:t>
            </a:r>
          </a:p>
          <a:p>
            <a:r>
              <a:rPr lang="en-US" dirty="0">
                <a:effectLst/>
              </a:rPr>
              <a:t> </a:t>
            </a:r>
          </a:p>
          <a:p>
            <a:r>
              <a:rPr lang="en-US" dirty="0">
                <a:effectLst/>
              </a:rPr>
              <a:t>+----------------+</a:t>
            </a:r>
          </a:p>
          <a:p>
            <a:r>
              <a:rPr lang="en-US" dirty="0">
                <a:effectLst/>
              </a:rPr>
              <a:t>| </a:t>
            </a:r>
            <a:r>
              <a:rPr lang="en-US" dirty="0" err="1">
                <a:effectLst/>
              </a:rPr>
              <a:t>current_role</a:t>
            </a:r>
            <a:r>
              <a:rPr lang="en-US" dirty="0">
                <a:effectLst/>
              </a:rPr>
              <a:t>() |</a:t>
            </a:r>
          </a:p>
          <a:p>
            <a:r>
              <a:rPr lang="en-US" dirty="0">
                <a:effectLst/>
              </a:rPr>
              <a:t>+----------------+</a:t>
            </a:r>
          </a:p>
          <a:p>
            <a:r>
              <a:rPr lang="en-US" dirty="0">
                <a:effectLst/>
              </a:rPr>
              <a:t>| NONE           |</a:t>
            </a:r>
          </a:p>
          <a:p>
            <a:r>
              <a:rPr lang="en-US" dirty="0">
                <a:effectLst/>
              </a:rPr>
              <a:t>+----------------+</a:t>
            </a:r>
          </a:p>
          <a:p>
            <a:r>
              <a:rPr lang="en-US" dirty="0">
                <a:effectLst/>
              </a:rPr>
              <a:t>1 row in set (0.00 sec)</a:t>
            </a:r>
          </a:p>
          <a:p>
            <a:r>
              <a:rPr lang="en-US" dirty="0"/>
              <a:t>It returned NONE, meaning no active roles.</a:t>
            </a:r>
          </a:p>
          <a:p>
            <a:r>
              <a:rPr lang="en-US" dirty="0"/>
              <a:t>To specify which roles should be active each time a user account connects to the database server, you use the SET DEFAULT ROLE statement.</a:t>
            </a:r>
          </a:p>
          <a:p>
            <a:r>
              <a:rPr lang="en-US" dirty="0"/>
              <a:t>The following statement set the default for the crm_read1@localhost account all its assigned roles.</a:t>
            </a:r>
          </a:p>
          <a:p>
            <a:r>
              <a:rPr lang="en-US" dirty="0">
                <a:effectLst/>
              </a:rPr>
              <a:t>1</a:t>
            </a:r>
          </a:p>
          <a:p>
            <a:r>
              <a:rPr lang="en-US" dirty="0">
                <a:effectLst/>
              </a:rPr>
              <a:t>SET DEFAULT ROLE ALL TO crm_read1@localhost;</a:t>
            </a:r>
          </a:p>
          <a:p>
            <a:r>
              <a:rPr lang="en-US" dirty="0"/>
              <a:t>Now, if you connect to the MySQL database server using the crm_read1 user account and invoke the CURRENT_ROLE() function:</a:t>
            </a:r>
          </a:p>
          <a:p>
            <a:endParaRPr lang="en-US" dirty="0">
              <a:effectLst/>
            </a:endParaRPr>
          </a:p>
          <a:p>
            <a:r>
              <a:rPr lang="en-US" dirty="0">
                <a:effectLst/>
              </a:rPr>
              <a:t>&gt;</a:t>
            </a:r>
            <a:r>
              <a:rPr lang="en-US" dirty="0" err="1">
                <a:effectLst/>
              </a:rPr>
              <a:t>mysql</a:t>
            </a:r>
            <a:r>
              <a:rPr lang="en-US" dirty="0">
                <a:effectLst/>
              </a:rPr>
              <a:t> -u crm_read1 -p</a:t>
            </a:r>
          </a:p>
          <a:p>
            <a:r>
              <a:rPr lang="en-US" dirty="0">
                <a:effectLst/>
              </a:rPr>
              <a:t>Enter password: ***********</a:t>
            </a:r>
          </a:p>
          <a:p>
            <a:r>
              <a:rPr lang="en-US" dirty="0">
                <a:effectLst/>
              </a:rPr>
              <a:t>&gt;SELECT CURRENT_ROLE();</a:t>
            </a:r>
          </a:p>
          <a:p>
            <a:r>
              <a:rPr lang="en-US" dirty="0"/>
              <a:t>You will see the default roles for crm_read1 user account.</a:t>
            </a:r>
          </a:p>
          <a:p>
            <a:endParaRPr lang="en-US" dirty="0">
              <a:effectLst/>
            </a:endParaRPr>
          </a:p>
          <a:p>
            <a:r>
              <a:rPr lang="en-US" dirty="0">
                <a:effectLst/>
              </a:rPr>
              <a:t>+----------------+</a:t>
            </a:r>
          </a:p>
          <a:p>
            <a:r>
              <a:rPr lang="en-US" dirty="0">
                <a:effectLst/>
              </a:rPr>
              <a:t>| </a:t>
            </a:r>
            <a:r>
              <a:rPr lang="en-US" dirty="0" err="1">
                <a:effectLst/>
              </a:rPr>
              <a:t>current_role</a:t>
            </a:r>
            <a:r>
              <a:rPr lang="en-US" dirty="0">
                <a:effectLst/>
              </a:rPr>
              <a:t>() |</a:t>
            </a:r>
          </a:p>
          <a:p>
            <a:r>
              <a:rPr lang="en-US" dirty="0">
                <a:effectLst/>
              </a:rPr>
              <a:t>+----------------+</a:t>
            </a:r>
          </a:p>
          <a:p>
            <a:r>
              <a:rPr lang="en-US" dirty="0">
                <a:effectLst/>
              </a:rPr>
              <a:t>| `</a:t>
            </a:r>
            <a:r>
              <a:rPr lang="en-US" dirty="0" err="1">
                <a:effectLst/>
              </a:rPr>
              <a:t>crm_read</a:t>
            </a:r>
            <a:r>
              <a:rPr lang="en-US" dirty="0">
                <a:effectLst/>
              </a:rPr>
              <a:t>`@`%` |</a:t>
            </a:r>
          </a:p>
          <a:p>
            <a:r>
              <a:rPr lang="en-US" dirty="0">
                <a:effectLst/>
              </a:rPr>
              <a:t>+----------------+</a:t>
            </a:r>
          </a:p>
          <a:p>
            <a:r>
              <a:rPr lang="en-US" dirty="0">
                <a:effectLst/>
              </a:rPr>
              <a:t>1 row in set (0.00 sec)</a:t>
            </a:r>
          </a:p>
          <a:p>
            <a:r>
              <a:rPr lang="en-US" dirty="0"/>
              <a:t>You can test the privileges of </a:t>
            </a:r>
            <a:r>
              <a:rPr lang="en-US" dirty="0" err="1"/>
              <a:t>crm_read</a:t>
            </a:r>
            <a:r>
              <a:rPr lang="en-US" dirty="0"/>
              <a:t> account by switching the current database to CRM, executing a SELECT statement and a DELETE statement as follows:</a:t>
            </a:r>
          </a:p>
          <a:p>
            <a:endParaRPr lang="en-US" dirty="0">
              <a:effectLst/>
            </a:endParaRPr>
          </a:p>
          <a:p>
            <a:r>
              <a:rPr lang="en-US" dirty="0" err="1">
                <a:effectLst/>
              </a:rPr>
              <a:t>mysql</a:t>
            </a:r>
            <a:r>
              <a:rPr lang="en-US" dirty="0">
                <a:effectLst/>
              </a:rPr>
              <a:t>&gt; use </a:t>
            </a:r>
            <a:r>
              <a:rPr lang="en-US" dirty="0" err="1">
                <a:effectLst/>
              </a:rPr>
              <a:t>crm</a:t>
            </a:r>
            <a:r>
              <a:rPr lang="en-US" dirty="0">
                <a:effectLst/>
              </a:rPr>
              <a:t>;</a:t>
            </a:r>
          </a:p>
          <a:p>
            <a:r>
              <a:rPr lang="en-US" dirty="0">
                <a:effectLst/>
              </a:rPr>
              <a:t>Database changed</a:t>
            </a:r>
          </a:p>
          <a:p>
            <a:r>
              <a:rPr lang="en-US" dirty="0" err="1">
                <a:effectLst/>
              </a:rPr>
              <a:t>mysql</a:t>
            </a:r>
            <a:r>
              <a:rPr lang="en-US" dirty="0">
                <a:effectLst/>
              </a:rPr>
              <a:t>&gt; SELECT COUNT(*) FROM customer;</a:t>
            </a:r>
          </a:p>
          <a:p>
            <a:r>
              <a:rPr lang="en-US" dirty="0">
                <a:effectLst/>
              </a:rPr>
              <a:t>+----------+</a:t>
            </a:r>
          </a:p>
          <a:p>
            <a:r>
              <a:rPr lang="en-US" dirty="0">
                <a:effectLst/>
              </a:rPr>
              <a:t>| COUNT(*) |</a:t>
            </a:r>
          </a:p>
          <a:p>
            <a:r>
              <a:rPr lang="en-US" dirty="0">
                <a:effectLst/>
              </a:rPr>
              <a:t>+----------+</a:t>
            </a:r>
          </a:p>
          <a:p>
            <a:r>
              <a:rPr lang="en-US" dirty="0">
                <a:effectLst/>
              </a:rPr>
              <a:t>|        2 |</a:t>
            </a:r>
          </a:p>
          <a:p>
            <a:r>
              <a:rPr lang="en-US" dirty="0">
                <a:effectLst/>
              </a:rPr>
              <a:t>+----------+</a:t>
            </a:r>
          </a:p>
          <a:p>
            <a:r>
              <a:rPr lang="en-US" dirty="0">
                <a:effectLst/>
              </a:rPr>
              <a:t>1 row in set (0.00 sec)</a:t>
            </a:r>
          </a:p>
          <a:p>
            <a:r>
              <a:rPr lang="en-US" dirty="0">
                <a:effectLst/>
              </a:rPr>
              <a:t> </a:t>
            </a:r>
          </a:p>
          <a:p>
            <a:r>
              <a:rPr lang="en-US" dirty="0" err="1">
                <a:effectLst/>
              </a:rPr>
              <a:t>mysql</a:t>
            </a:r>
            <a:r>
              <a:rPr lang="en-US" dirty="0">
                <a:effectLst/>
              </a:rPr>
              <a:t>&gt; DELETE FROM customer;</a:t>
            </a:r>
          </a:p>
          <a:p>
            <a:r>
              <a:rPr lang="en-US" dirty="0">
                <a:effectLst/>
              </a:rPr>
              <a:t>ERROR 1142 (42000): DELETE command denied to user 'crm_read1'@'localhost' for table 'customer'</a:t>
            </a:r>
          </a:p>
          <a:p>
            <a:r>
              <a:rPr lang="en-US" dirty="0"/>
              <a:t>It worked as expected. When we issued the DELETE statement, we received an error because crm_read1 user account has read access only.</a:t>
            </a:r>
          </a:p>
          <a:p>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22</a:t>
            </a:fld>
            <a:endParaRPr lang="en-US"/>
          </a:p>
        </p:txBody>
      </p:sp>
    </p:spTree>
    <p:extLst>
      <p:ext uri="{BB962C8B-B14F-4D97-AF65-F5344CB8AC3E}">
        <p14:creationId xmlns:p14="http://schemas.microsoft.com/office/powerpoint/2010/main" val="664743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m-KH" sz="1200" kern="1200" dirty="0">
                <a:solidFill>
                  <a:schemeClr val="tx1"/>
                </a:solidFill>
                <a:effectLst/>
                <a:latin typeface="+mn-lt"/>
                <a:ea typeface="+mn-ea"/>
                <a:cs typeface="+mn-cs"/>
              </a:rPr>
              <a:t>ដើម្បីបង្កើត </a:t>
            </a:r>
            <a:r>
              <a:rPr lang="en-US" sz="1200" kern="1200" dirty="0">
                <a:solidFill>
                  <a:schemeClr val="tx1"/>
                </a:solidFill>
                <a:effectLst/>
                <a:latin typeface="+mn-lt"/>
                <a:ea typeface="+mn-ea"/>
                <a:cs typeface="+mn-cs"/>
              </a:rPr>
              <a:t>User </a:t>
            </a:r>
            <a:r>
              <a:rPr lang="km-KH" sz="1200" kern="1200" dirty="0">
                <a:solidFill>
                  <a:schemeClr val="tx1"/>
                </a:solidFill>
                <a:effectLst/>
                <a:latin typeface="+mn-lt"/>
                <a:ea typeface="+mn-ea"/>
                <a:cs typeface="+mn-cs"/>
              </a:rPr>
              <a:t>អ្នក​ត្រូវប្រើប្រាស់​ឃ្លាបញ្ជា​</a:t>
            </a:r>
            <a:r>
              <a:rPr lang="en-US" sz="1200" kern="1200" dirty="0">
                <a:solidFill>
                  <a:schemeClr val="tx1"/>
                </a:solidFill>
                <a:effectLst/>
                <a:latin typeface="+mn-lt"/>
                <a:ea typeface="+mn-ea"/>
                <a:cs typeface="+mn-cs"/>
              </a:rPr>
              <a:t> CREATE USER </a:t>
            </a:r>
            <a:r>
              <a:rPr lang="km-KH" sz="1200" kern="1200" dirty="0">
                <a:solidFill>
                  <a:schemeClr val="tx1"/>
                </a:solidFill>
                <a:effectLst/>
                <a:latin typeface="+mn-lt"/>
                <a:ea typeface="+mn-ea"/>
                <a:cs typeface="+mn-cs"/>
              </a:rPr>
              <a:t>ដូចខាងក្រោម</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CREATE USER </a:t>
            </a:r>
            <a:r>
              <a:rPr lang="en-US" sz="1200" kern="1200" dirty="0" err="1">
                <a:solidFill>
                  <a:schemeClr val="tx1"/>
                </a:solidFill>
                <a:effectLst/>
                <a:latin typeface="+mn-lt"/>
                <a:ea typeface="+mn-ea"/>
                <a:cs typeface="+mn-cs"/>
              </a:rPr>
              <a:t>user</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IDENTIFIED BY password</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km-KH" sz="1200" kern="1200" dirty="0">
                <a:solidFill>
                  <a:schemeClr val="tx1"/>
                </a:solidFill>
                <a:effectLst/>
                <a:latin typeface="+mn-lt"/>
                <a:ea typeface="+mn-ea"/>
                <a:cs typeface="+mn-cs"/>
              </a:rPr>
              <a:t>ទម្រង់ដើមរបស់ </a:t>
            </a:r>
            <a:r>
              <a:rPr lang="en-US" sz="1200" kern="1200" dirty="0">
                <a:solidFill>
                  <a:schemeClr val="tx1"/>
                </a:solidFill>
                <a:effectLst/>
                <a:latin typeface="+mn-lt"/>
                <a:ea typeface="+mn-ea"/>
                <a:cs typeface="+mn-cs"/>
              </a:rPr>
              <a:t>User </a:t>
            </a:r>
            <a:r>
              <a:rPr lang="km-KH" sz="1200" kern="1200" dirty="0">
                <a:solidFill>
                  <a:schemeClr val="tx1"/>
                </a:solidFill>
                <a:effectLst/>
                <a:latin typeface="+mn-lt"/>
                <a:ea typeface="+mn-ea"/>
                <a:cs typeface="+mn-cs"/>
              </a:rPr>
              <a:t>មានទម្រង់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username’@’hostname</a:t>
            </a:r>
            <a:r>
              <a:rPr lang="en-US" sz="1200" kern="1200" dirty="0">
                <a:solidFill>
                  <a:schemeClr val="tx1"/>
                </a:solidFill>
                <a:effectLst/>
                <a:latin typeface="+mn-lt"/>
                <a:ea typeface="+mn-ea"/>
                <a:cs typeface="+mn-cs"/>
              </a:rPr>
              <a:t>’</a:t>
            </a:r>
            <a:r>
              <a:rPr lang="km-KH"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km-KH" sz="1200" kern="1200" dirty="0">
                <a:solidFill>
                  <a:schemeClr val="tx1"/>
                </a:solidFill>
                <a:effectLst/>
                <a:latin typeface="+mn-lt"/>
                <a:ea typeface="+mn-ea"/>
                <a:cs typeface="+mn-cs"/>
              </a:rPr>
              <a:t>ឩទាហរណ៍ ដើម្បីបង្កើត </a:t>
            </a:r>
            <a:r>
              <a:rPr lang="en-US" sz="1200" kern="1200" dirty="0">
                <a:solidFill>
                  <a:schemeClr val="tx1"/>
                </a:solidFill>
                <a:effectLst/>
                <a:latin typeface="+mn-lt"/>
                <a:ea typeface="+mn-ea"/>
                <a:cs typeface="+mn-cs"/>
              </a:rPr>
              <a:t>user </a:t>
            </a:r>
            <a:r>
              <a:rPr lang="km-KH" sz="1200" kern="1200" dirty="0">
                <a:solidFill>
                  <a:schemeClr val="tx1"/>
                </a:solidFill>
                <a:effectLst/>
                <a:latin typeface="+mn-lt"/>
                <a:ea typeface="+mn-ea"/>
                <a:cs typeface="+mn-cs"/>
              </a:rPr>
              <a:t>មួយឈ្មោះថា </a:t>
            </a:r>
            <a:r>
              <a:rPr lang="en-US" sz="1200" kern="1200" dirty="0" err="1">
                <a:solidFill>
                  <a:schemeClr val="tx1"/>
                </a:solidFill>
                <a:effectLst/>
                <a:latin typeface="+mn-lt"/>
                <a:ea typeface="+mn-ea"/>
                <a:cs typeface="+mn-cs"/>
              </a:rPr>
              <a:t>dbadmin</a:t>
            </a:r>
            <a:r>
              <a:rPr lang="en-US" sz="1200" kern="1200" dirty="0">
                <a:solidFill>
                  <a:schemeClr val="tx1"/>
                </a:solidFill>
                <a:effectLst/>
                <a:latin typeface="+mn-lt"/>
                <a:ea typeface="+mn-ea"/>
                <a:cs typeface="+mn-cs"/>
              </a:rPr>
              <a:t> </a:t>
            </a:r>
            <a:r>
              <a:rPr lang="km-KH" sz="1200" kern="1200" dirty="0">
                <a:solidFill>
                  <a:schemeClr val="tx1"/>
                </a:solidFill>
                <a:effectLst/>
                <a:latin typeface="+mn-lt"/>
                <a:ea typeface="+mn-ea"/>
                <a:cs typeface="+mn-cs"/>
              </a:rPr>
              <a:t>សម្រាប់​</a:t>
            </a:r>
            <a:r>
              <a:rPr lang="en-US" sz="1200" kern="1200" dirty="0">
                <a:solidFill>
                  <a:schemeClr val="tx1"/>
                </a:solidFill>
                <a:effectLst/>
                <a:latin typeface="+mn-lt"/>
                <a:ea typeface="+mn-ea"/>
                <a:cs typeface="+mn-cs"/>
              </a:rPr>
              <a:t> Connect </a:t>
            </a:r>
            <a:r>
              <a:rPr lang="km-KH" sz="1200" kern="1200" dirty="0">
                <a:solidFill>
                  <a:schemeClr val="tx1"/>
                </a:solidFill>
                <a:effectLst/>
                <a:latin typeface="+mn-lt"/>
                <a:ea typeface="+mn-ea"/>
                <a:cs typeface="+mn-cs"/>
              </a:rPr>
              <a:t>ចូល </a:t>
            </a:r>
            <a:r>
              <a:rPr lang="en-US" sz="1200" kern="1200" dirty="0">
                <a:solidFill>
                  <a:schemeClr val="tx1"/>
                </a:solidFill>
                <a:effectLst/>
                <a:latin typeface="+mn-lt"/>
                <a:ea typeface="+mn-ea"/>
                <a:cs typeface="+mn-cs"/>
              </a:rPr>
              <a:t>localhost </a:t>
            </a:r>
            <a:r>
              <a:rPr lang="km-KH" sz="1200" kern="1200" dirty="0">
                <a:solidFill>
                  <a:schemeClr val="tx1"/>
                </a:solidFill>
                <a:effectLst/>
                <a:latin typeface="+mn-lt"/>
                <a:ea typeface="+mn-ea"/>
                <a:cs typeface="+mn-cs"/>
              </a:rPr>
              <a:t>ដែលមាន​លេខសម្ងាត់ </a:t>
            </a:r>
            <a:r>
              <a:rPr lang="en-US" sz="1200" kern="1200" dirty="0" err="1">
                <a:solidFill>
                  <a:schemeClr val="tx1"/>
                </a:solidFill>
                <a:effectLst/>
                <a:latin typeface="+mn-lt"/>
                <a:ea typeface="+mn-ea"/>
                <a:cs typeface="+mn-cs"/>
              </a:rPr>
              <a:t>CrEate</a:t>
            </a:r>
            <a:r>
              <a:rPr lang="en-US" sz="1200" kern="1200" dirty="0">
                <a:solidFill>
                  <a:schemeClr val="tx1"/>
                </a:solidFill>
                <a:effectLst/>
                <a:latin typeface="+mn-lt"/>
                <a:ea typeface="+mn-ea"/>
                <a:cs typeface="+mn-cs"/>
              </a:rPr>
              <a:t>-User</a:t>
            </a:r>
            <a:r>
              <a:rPr lang="km-KH" sz="1200" kern="1200" dirty="0">
                <a:solidFill>
                  <a:schemeClr val="tx1"/>
                </a:solidFill>
                <a:effectLst/>
                <a:latin typeface="+mn-lt"/>
                <a:ea typeface="+mn-ea"/>
                <a:cs typeface="+mn-cs"/>
              </a:rPr>
              <a:t> អ្នកត្រូវ​អនុវត្តិដូចខាងក្រោម</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CREATE USER </a:t>
            </a:r>
            <a:r>
              <a:rPr lang="en-US" sz="1200" kern="1200" dirty="0" err="1">
                <a:solidFill>
                  <a:schemeClr val="tx1"/>
                </a:solidFill>
                <a:effectLst/>
                <a:latin typeface="+mn-lt"/>
                <a:ea typeface="+mn-ea"/>
                <a:cs typeface="+mn-cs"/>
              </a:rPr>
              <a:t>dbadmin@localhost</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IDENTIFIED BY '</a:t>
            </a:r>
            <a:r>
              <a:rPr lang="en-US" sz="1200" kern="1200" dirty="0" err="1">
                <a:solidFill>
                  <a:schemeClr val="tx1"/>
                </a:solidFill>
                <a:effectLst/>
                <a:latin typeface="+mn-lt"/>
                <a:ea typeface="+mn-ea"/>
                <a:cs typeface="+mn-cs"/>
              </a:rPr>
              <a:t>CrEate</a:t>
            </a:r>
            <a:r>
              <a:rPr lang="en-US" sz="1200" kern="1200" dirty="0">
                <a:solidFill>
                  <a:schemeClr val="tx1"/>
                </a:solidFill>
                <a:effectLst/>
                <a:latin typeface="+mn-lt"/>
                <a:ea typeface="+mn-ea"/>
                <a:cs typeface="+mn-cs"/>
              </a:rPr>
              <a:t>-User'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km-KH" sz="1200" b="1" kern="1200" dirty="0">
                <a:solidFill>
                  <a:schemeClr val="tx1"/>
                </a:solidFill>
                <a:effectLst/>
                <a:latin typeface="+mn-lt"/>
                <a:ea typeface="+mn-ea"/>
                <a:cs typeface="+mn-cs"/>
              </a:rPr>
              <a:t>បង្កើត </a:t>
            </a:r>
            <a:r>
              <a:rPr lang="en-US" sz="1200" b="1" kern="1200" dirty="0">
                <a:solidFill>
                  <a:schemeClr val="tx1"/>
                </a:solidFill>
                <a:effectLst/>
                <a:latin typeface="+mn-lt"/>
                <a:ea typeface="+mn-ea"/>
                <a:cs typeface="+mn-cs"/>
              </a:rPr>
              <a:t>User </a:t>
            </a:r>
            <a:r>
              <a:rPr lang="km-KH" sz="1200" b="1" kern="1200" dirty="0">
                <a:solidFill>
                  <a:schemeClr val="tx1"/>
                </a:solidFill>
                <a:effectLst/>
                <a:latin typeface="+mn-lt"/>
                <a:ea typeface="+mn-ea"/>
                <a:cs typeface="+mn-cs"/>
              </a:rPr>
              <a:t>ដោយ​ប្រើប្រាស់ </a:t>
            </a:r>
            <a:r>
              <a:rPr lang="en-US" sz="1200" b="1" kern="1200" dirty="0">
                <a:solidFill>
                  <a:schemeClr val="tx1"/>
                </a:solidFill>
                <a:effectLst/>
                <a:latin typeface="+mn-lt"/>
                <a:ea typeface="+mn-ea"/>
                <a:cs typeface="+mn-cs"/>
              </a:rPr>
              <a:t>INSERT Statement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INSERT INTO user (</a:t>
            </a:r>
            <a:r>
              <a:rPr lang="en-US" sz="1200" kern="1200" dirty="0" err="1">
                <a:solidFill>
                  <a:schemeClr val="tx1"/>
                </a:solidFill>
                <a:effectLst/>
                <a:latin typeface="+mn-lt"/>
                <a:ea typeface="+mn-ea"/>
                <a:cs typeface="+mn-cs"/>
              </a:rPr>
              <a:t>host,user,password</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VALUES('localhost','</a:t>
            </a:r>
            <a:r>
              <a:rPr lang="en-US" sz="1200" kern="1200" dirty="0" err="1">
                <a:solidFill>
                  <a:schemeClr val="tx1"/>
                </a:solidFill>
                <a:effectLst/>
                <a:latin typeface="+mn-lt"/>
                <a:ea typeface="+mn-ea"/>
                <a:cs typeface="+mn-cs"/>
              </a:rPr>
              <a:t>dbadmin</a:t>
            </a:r>
            <a:r>
              <a:rPr lang="en-US" sz="1200" kern="1200" dirty="0">
                <a:solidFill>
                  <a:schemeClr val="tx1"/>
                </a:solidFill>
                <a:effectLst/>
                <a:latin typeface="+mn-lt"/>
                <a:ea typeface="+mn-ea"/>
                <a:cs typeface="+mn-cs"/>
              </a:rPr>
              <a:t>',PASSWORD('</a:t>
            </a:r>
            <a:r>
              <a:rPr lang="en-US" sz="1200" kern="1200" dirty="0" err="1">
                <a:solidFill>
                  <a:schemeClr val="tx1"/>
                </a:solidFill>
                <a:effectLst/>
                <a:latin typeface="+mn-lt"/>
                <a:ea typeface="+mn-ea"/>
                <a:cs typeface="+mn-cs"/>
              </a:rPr>
              <a:t>CrEate</a:t>
            </a:r>
            <a:r>
              <a:rPr lang="en-US" sz="1200" kern="1200" dirty="0">
                <a:solidFill>
                  <a:schemeClr val="tx1"/>
                </a:solidFill>
                <a:effectLst/>
                <a:latin typeface="+mn-lt"/>
                <a:ea typeface="+mn-ea"/>
                <a:cs typeface="+mn-cs"/>
              </a:rPr>
              <a:t>-User'));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3</a:t>
            </a:fld>
            <a:endParaRPr lang="en-US"/>
          </a:p>
        </p:txBody>
      </p:sp>
    </p:spTree>
    <p:extLst>
      <p:ext uri="{BB962C8B-B14F-4D97-AF65-F5344CB8AC3E}">
        <p14:creationId xmlns:p14="http://schemas.microsoft.com/office/powerpoint/2010/main" val="11175706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Setting active roles</a:t>
            </a:r>
          </a:p>
          <a:p>
            <a:r>
              <a:rPr lang="en-US" dirty="0"/>
              <a:t>A user account can modify the current user’s effective privileges within the current session by specifying which granted role are active.</a:t>
            </a:r>
          </a:p>
          <a:p>
            <a:r>
              <a:rPr lang="en-US" dirty="0"/>
              <a:t>The following statement set the active role to NONE, meaning no active role.</a:t>
            </a:r>
          </a:p>
          <a:p>
            <a:r>
              <a:rPr lang="en-US" dirty="0">
                <a:effectLst/>
              </a:rPr>
              <a:t>1</a:t>
            </a:r>
          </a:p>
          <a:p>
            <a:r>
              <a:rPr lang="en-US" dirty="0">
                <a:effectLst/>
              </a:rPr>
              <a:t>SET ROLE NONE;</a:t>
            </a:r>
          </a:p>
          <a:p>
            <a:r>
              <a:rPr lang="en-US" dirty="0"/>
              <a:t>To set active roles to all granted role, you use:</a:t>
            </a:r>
          </a:p>
          <a:p>
            <a:r>
              <a:rPr lang="en-US" dirty="0">
                <a:effectLst/>
              </a:rPr>
              <a:t>1</a:t>
            </a:r>
          </a:p>
          <a:p>
            <a:r>
              <a:rPr lang="en-US" dirty="0">
                <a:effectLst/>
              </a:rPr>
              <a:t>SET ROLE ALL;</a:t>
            </a:r>
          </a:p>
          <a:p>
            <a:r>
              <a:rPr lang="en-US" dirty="0"/>
              <a:t>To set active roles to default roles that set by the SET DEFAULT ROLE statement, you use:</a:t>
            </a:r>
          </a:p>
          <a:p>
            <a:r>
              <a:rPr lang="en-US" dirty="0">
                <a:effectLst/>
              </a:rPr>
              <a:t>1</a:t>
            </a:r>
          </a:p>
          <a:p>
            <a:r>
              <a:rPr lang="en-US" dirty="0">
                <a:effectLst/>
              </a:rPr>
              <a:t>SET ROLE DEFAULT;</a:t>
            </a:r>
          </a:p>
          <a:p>
            <a:r>
              <a:rPr lang="en-US" dirty="0"/>
              <a:t>To set active named roles, you use:</a:t>
            </a:r>
          </a:p>
          <a:p>
            <a:r>
              <a:rPr lang="en-US" dirty="0">
                <a:effectLst/>
              </a:rPr>
              <a:t>1</a:t>
            </a:r>
          </a:p>
          <a:p>
            <a:r>
              <a:rPr lang="en-US" dirty="0">
                <a:effectLst/>
              </a:rPr>
              <a:t>SET ROLE granted_role_1, granted_role_2, ...</a:t>
            </a:r>
          </a:p>
          <a:p>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23</a:t>
            </a:fld>
            <a:endParaRPr lang="en-US"/>
          </a:p>
        </p:txBody>
      </p:sp>
    </p:spTree>
    <p:extLst>
      <p:ext uri="{BB962C8B-B14F-4D97-AF65-F5344CB8AC3E}">
        <p14:creationId xmlns:p14="http://schemas.microsoft.com/office/powerpoint/2010/main" val="35498759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Revoking privileges from roles</a:t>
            </a:r>
          </a:p>
          <a:p>
            <a:r>
              <a:rPr lang="en-US" dirty="0"/>
              <a:t>To revoke privileges from a specific role, you use the REVOKE statement. The REVOKE statement takes effect not only the role but also any account granted the role.</a:t>
            </a:r>
          </a:p>
          <a:p>
            <a:r>
              <a:rPr lang="en-US" dirty="0"/>
              <a:t>For example, to temporarily make all read/write users read only, you change the </a:t>
            </a:r>
            <a:r>
              <a:rPr lang="en-US" dirty="0" err="1"/>
              <a:t>crm_write</a:t>
            </a:r>
            <a:r>
              <a:rPr lang="en-US" dirty="0"/>
              <a:t> role as follows:</a:t>
            </a:r>
          </a:p>
          <a:p>
            <a:r>
              <a:rPr lang="en-US" dirty="0">
                <a:effectLst/>
              </a:rPr>
              <a:t>1</a:t>
            </a:r>
          </a:p>
          <a:p>
            <a:r>
              <a:rPr lang="en-US" dirty="0">
                <a:effectLst/>
              </a:rPr>
              <a:t>REVOKE INSERT, UPDATE, DELETE ON crm.* FROM </a:t>
            </a:r>
            <a:r>
              <a:rPr lang="en-US" dirty="0" err="1">
                <a:effectLst/>
              </a:rPr>
              <a:t>crm_write</a:t>
            </a:r>
            <a:r>
              <a:rPr lang="en-US" dirty="0">
                <a:effectLst/>
              </a:rPr>
              <a:t>;</a:t>
            </a:r>
          </a:p>
          <a:p>
            <a:r>
              <a:rPr lang="en-US" dirty="0"/>
              <a:t>To restore the privileges, you need to re-grant them as follows:</a:t>
            </a:r>
          </a:p>
          <a:p>
            <a:r>
              <a:rPr lang="en-US" dirty="0">
                <a:effectLst/>
              </a:rPr>
              <a:t>1</a:t>
            </a:r>
          </a:p>
          <a:p>
            <a:r>
              <a:rPr lang="en-US" dirty="0">
                <a:effectLst/>
              </a:rPr>
              <a:t>GRANT INSERT, UPDATE, DELETE ON crm.* FOR </a:t>
            </a:r>
            <a:r>
              <a:rPr lang="en-US" dirty="0" err="1">
                <a:effectLst/>
              </a:rPr>
              <a:t>crm_write</a:t>
            </a:r>
            <a:r>
              <a:rPr lang="en-US" dirty="0">
                <a:effectLst/>
              </a:rPr>
              <a:t>;</a:t>
            </a:r>
          </a:p>
          <a:p>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24</a:t>
            </a:fld>
            <a:endParaRPr lang="en-US"/>
          </a:p>
        </p:txBody>
      </p:sp>
    </p:spTree>
    <p:extLst>
      <p:ext uri="{BB962C8B-B14F-4D97-AF65-F5344CB8AC3E}">
        <p14:creationId xmlns:p14="http://schemas.microsoft.com/office/powerpoint/2010/main" val="32396118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Removing roles</a:t>
            </a:r>
          </a:p>
          <a:p>
            <a:r>
              <a:rPr lang="en-US" dirty="0"/>
              <a:t>To remove one or more roles, you use the DROP ROLE statement as follows:</a:t>
            </a:r>
          </a:p>
          <a:p>
            <a:r>
              <a:rPr lang="en-US" dirty="0">
                <a:effectLst/>
              </a:rPr>
              <a:t>1</a:t>
            </a:r>
          </a:p>
          <a:p>
            <a:r>
              <a:rPr lang="en-US" dirty="0">
                <a:effectLst/>
              </a:rPr>
              <a:t>DROP ROLE </a:t>
            </a:r>
            <a:r>
              <a:rPr lang="en-US" dirty="0" err="1">
                <a:effectLst/>
              </a:rPr>
              <a:t>role_name</a:t>
            </a:r>
            <a:r>
              <a:rPr lang="en-US" dirty="0">
                <a:effectLst/>
              </a:rPr>
              <a:t>, </a:t>
            </a:r>
            <a:r>
              <a:rPr lang="en-US" dirty="0" err="1">
                <a:effectLst/>
              </a:rPr>
              <a:t>role_name</a:t>
            </a:r>
            <a:r>
              <a:rPr lang="en-US" dirty="0">
                <a:effectLst/>
              </a:rPr>
              <a:t>, ...;</a:t>
            </a:r>
          </a:p>
          <a:p>
            <a:r>
              <a:rPr lang="en-US" dirty="0"/>
              <a:t>Like REVOKE statement, the DROP ROLE statement revokes roles from every user account to which it was granted.</a:t>
            </a:r>
          </a:p>
          <a:p>
            <a:r>
              <a:rPr lang="en-US" dirty="0"/>
              <a:t>For example, to remove the </a:t>
            </a:r>
            <a:r>
              <a:rPr lang="en-US" dirty="0" err="1"/>
              <a:t>crm_read</a:t>
            </a:r>
            <a:r>
              <a:rPr lang="en-US" dirty="0"/>
              <a:t>, </a:t>
            </a:r>
            <a:r>
              <a:rPr lang="en-US" dirty="0" err="1"/>
              <a:t>crm_write</a:t>
            </a:r>
            <a:r>
              <a:rPr lang="en-US" dirty="0"/>
              <a:t> roles, you use the following statement:</a:t>
            </a:r>
          </a:p>
          <a:p>
            <a:r>
              <a:rPr lang="en-US" dirty="0">
                <a:effectLst/>
              </a:rPr>
              <a:t>1</a:t>
            </a:r>
          </a:p>
          <a:p>
            <a:r>
              <a:rPr lang="en-US" dirty="0">
                <a:effectLst/>
              </a:rPr>
              <a:t>DROP ROLE </a:t>
            </a:r>
            <a:r>
              <a:rPr lang="en-US" dirty="0" err="1">
                <a:effectLst/>
              </a:rPr>
              <a:t>crm_read</a:t>
            </a:r>
            <a:r>
              <a:rPr lang="en-US" dirty="0">
                <a:effectLst/>
              </a:rPr>
              <a:t>, </a:t>
            </a:r>
            <a:r>
              <a:rPr lang="en-US" dirty="0" err="1">
                <a:effectLst/>
              </a:rPr>
              <a:t>crm_write</a:t>
            </a:r>
            <a:r>
              <a:rPr lang="en-US" dirty="0">
                <a:effectLst/>
              </a:rPr>
              <a:t>;</a:t>
            </a:r>
          </a:p>
          <a:p>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25</a:t>
            </a:fld>
            <a:endParaRPr lang="en-US"/>
          </a:p>
        </p:txBody>
      </p:sp>
    </p:spTree>
    <p:extLst>
      <p:ext uri="{BB962C8B-B14F-4D97-AF65-F5344CB8AC3E}">
        <p14:creationId xmlns:p14="http://schemas.microsoft.com/office/powerpoint/2010/main" val="30261868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Copying privileges from a user account to another</a:t>
            </a:r>
          </a:p>
          <a:p>
            <a:r>
              <a:rPr lang="en-US" dirty="0"/>
              <a:t>MySQL treats user account like a role, therefore, you can grant a user account to another user account like granting a role to that user account. This allows you to copy privileges from a user to another user.</a:t>
            </a:r>
          </a:p>
          <a:p>
            <a:r>
              <a:rPr lang="en-US" dirty="0"/>
              <a:t>Suppose you need another developer account for the CRM database:</a:t>
            </a:r>
          </a:p>
          <a:p>
            <a:r>
              <a:rPr lang="en-US" dirty="0"/>
              <a:t>First, create the new user account:</a:t>
            </a:r>
          </a:p>
          <a:p>
            <a:r>
              <a:rPr lang="en-US" dirty="0">
                <a:effectLst/>
              </a:rPr>
              <a:t>1</a:t>
            </a:r>
          </a:p>
          <a:p>
            <a:r>
              <a:rPr lang="en-US" dirty="0">
                <a:effectLst/>
              </a:rPr>
              <a:t>CREATE USER crm_dev2@localhost IDENTIFIED BY 'Secure$6275';</a:t>
            </a:r>
          </a:p>
          <a:p>
            <a:r>
              <a:rPr lang="en-US" dirty="0"/>
              <a:t>Second, copy privileges from the crm_dev1 user account to crm_dev2 user account as follows:</a:t>
            </a:r>
          </a:p>
          <a:p>
            <a:r>
              <a:rPr lang="en-US" dirty="0">
                <a:effectLst/>
              </a:rPr>
              <a:t>1</a:t>
            </a:r>
          </a:p>
          <a:p>
            <a:r>
              <a:rPr lang="en-US" dirty="0">
                <a:effectLst/>
              </a:rPr>
              <a:t>GRANT crm_dev1@localhost TO crm_dev2@localhost;</a:t>
            </a:r>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26</a:t>
            </a:fld>
            <a:endParaRPr lang="en-US"/>
          </a:p>
        </p:txBody>
      </p:sp>
    </p:spTree>
    <p:extLst>
      <p:ext uri="{BB962C8B-B14F-4D97-AF65-F5344CB8AC3E}">
        <p14:creationId xmlns:p14="http://schemas.microsoft.com/office/powerpoint/2010/main" val="39766754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m-KH" sz="1200" kern="1200" dirty="0">
                <a:solidFill>
                  <a:schemeClr val="tx1"/>
                </a:solidFill>
                <a:effectLst/>
                <a:latin typeface="+mn-lt"/>
                <a:ea typeface="+mn-ea"/>
                <a:cs typeface="+mn-cs"/>
              </a:rPr>
              <a:t>នៅក្នុង </a:t>
            </a:r>
            <a:r>
              <a:rPr lang="en-US" sz="1200" kern="1200" dirty="0">
                <a:solidFill>
                  <a:schemeClr val="tx1"/>
                </a:solidFill>
                <a:effectLst/>
                <a:latin typeface="+mn-lt"/>
                <a:ea typeface="+mn-ea"/>
                <a:cs typeface="+mn-cs"/>
              </a:rPr>
              <a:t>Workbench </a:t>
            </a:r>
            <a:r>
              <a:rPr lang="km-KH" sz="1200" kern="1200" dirty="0">
                <a:solidFill>
                  <a:schemeClr val="tx1"/>
                </a:solidFill>
                <a:effectLst/>
                <a:latin typeface="+mn-lt"/>
                <a:ea typeface="+mn-ea"/>
                <a:cs typeface="+mn-cs"/>
              </a:rPr>
              <a:t>អ្នក​អាច​បង្ហាញ </a:t>
            </a:r>
            <a:r>
              <a:rPr lang="en-US" sz="1200" kern="1200" dirty="0">
                <a:solidFill>
                  <a:schemeClr val="tx1"/>
                </a:solidFill>
                <a:effectLst/>
                <a:latin typeface="+mn-lt"/>
                <a:ea typeface="+mn-ea"/>
                <a:cs typeface="+mn-cs"/>
              </a:rPr>
              <a:t>User </a:t>
            </a:r>
            <a:r>
              <a:rPr lang="km-KH" sz="1200" kern="1200" dirty="0">
                <a:solidFill>
                  <a:schemeClr val="tx1"/>
                </a:solidFill>
                <a:effectLst/>
                <a:latin typeface="+mn-lt"/>
                <a:ea typeface="+mn-ea"/>
                <a:cs typeface="+mn-cs"/>
              </a:rPr>
              <a:t>និងសិទ្ធិទាំងអស់​ដែលបាន​ប្រើនៅលើ​ </a:t>
            </a:r>
            <a:r>
              <a:rPr lang="en-US" sz="1200" kern="1200" dirty="0">
                <a:solidFill>
                  <a:schemeClr val="tx1"/>
                </a:solidFill>
                <a:effectLst/>
                <a:latin typeface="+mn-lt"/>
                <a:ea typeface="+mn-ea"/>
                <a:cs typeface="+mn-cs"/>
              </a:rPr>
              <a:t>User </a:t>
            </a:r>
            <a:r>
              <a:rPr lang="km-KH" sz="1200" kern="1200" dirty="0">
                <a:solidFill>
                  <a:schemeClr val="tx1"/>
                </a:solidFill>
                <a:effectLst/>
                <a:latin typeface="+mn-lt"/>
                <a:ea typeface="+mn-ea"/>
                <a:cs typeface="+mn-cs"/>
              </a:rPr>
              <a:t>នោះ។ អ្នក​ក៏​ជា​បន្ថែម កែប្រែ និងលុប</a:t>
            </a:r>
            <a:r>
              <a:rPr lang="en-US" sz="1200" kern="1200" dirty="0">
                <a:solidFill>
                  <a:schemeClr val="tx1"/>
                </a:solidFill>
                <a:effectLst/>
                <a:latin typeface="+mn-lt"/>
                <a:ea typeface="+mn-ea"/>
                <a:cs typeface="+mn-cs"/>
              </a:rPr>
              <a:t> User </a:t>
            </a:r>
            <a:r>
              <a:rPr lang="km-KH" sz="1200" kern="1200" dirty="0">
                <a:solidFill>
                  <a:schemeClr val="tx1"/>
                </a:solidFill>
                <a:effectLst/>
                <a:latin typeface="+mn-lt"/>
                <a:ea typeface="+mn-ea"/>
                <a:cs typeface="+mn-cs"/>
              </a:rPr>
              <a:t>ឬ </a:t>
            </a:r>
            <a:r>
              <a:rPr lang="en-US" sz="1200" kern="1200" dirty="0">
                <a:solidFill>
                  <a:schemeClr val="tx1"/>
                </a:solidFill>
                <a:effectLst/>
                <a:latin typeface="+mn-lt"/>
                <a:ea typeface="+mn-ea"/>
                <a:cs typeface="+mn-cs"/>
              </a:rPr>
              <a:t>Privileges</a:t>
            </a:r>
            <a:r>
              <a:rPr lang="km-KH" sz="1200" kern="1200" dirty="0">
                <a:solidFill>
                  <a:schemeClr val="tx1"/>
                </a:solidFill>
                <a:effectLst/>
                <a:latin typeface="+mn-lt"/>
                <a:ea typeface="+mn-ea"/>
                <a:cs typeface="+mn-cs"/>
              </a:rPr>
              <a:t>។ បន្ថែមពីនេះអ្នកក៏​អាច​កំណត់​សុពលភាពនៃលេខ​សម្ងាត់​ថែមទៀតផង។ នៅក្នុងផ្ទាំង </a:t>
            </a:r>
            <a:r>
              <a:rPr lang="en-US" sz="1200" kern="1200" dirty="0">
                <a:solidFill>
                  <a:schemeClr val="tx1"/>
                </a:solidFill>
                <a:effectLst/>
                <a:latin typeface="+mn-lt"/>
                <a:ea typeface="+mn-ea"/>
                <a:cs typeface="+mn-cs"/>
              </a:rPr>
              <a:t>Users and Privileges </a:t>
            </a:r>
            <a:r>
              <a:rPr lang="km-KH" sz="1200" kern="1200" dirty="0">
                <a:solidFill>
                  <a:schemeClr val="tx1"/>
                </a:solidFill>
                <a:effectLst/>
                <a:latin typeface="+mn-lt"/>
                <a:ea typeface="+mn-ea"/>
                <a:cs typeface="+mn-cs"/>
              </a:rPr>
              <a:t>ត្រូវ​បាន​គេបែងចែកជាផ្នែកៗ គឺ</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User Account: </a:t>
            </a:r>
            <a:r>
              <a:rPr lang="km-KH" sz="1200" kern="1200" dirty="0">
                <a:solidFill>
                  <a:schemeClr val="tx1"/>
                </a:solidFill>
                <a:effectLst/>
                <a:latin typeface="+mn-lt"/>
                <a:ea typeface="+mn-ea"/>
                <a:cs typeface="+mn-cs"/>
              </a:rPr>
              <a:t>សម្រាប់បង្ហាញ </a:t>
            </a:r>
            <a:r>
              <a:rPr lang="en-US" sz="1200" kern="1200" dirty="0">
                <a:solidFill>
                  <a:schemeClr val="tx1"/>
                </a:solidFill>
                <a:effectLst/>
                <a:latin typeface="+mn-lt"/>
                <a:ea typeface="+mn-ea"/>
                <a:cs typeface="+mn-cs"/>
              </a:rPr>
              <a:t>User </a:t>
            </a:r>
            <a:r>
              <a:rPr lang="km-KH" sz="1200" kern="1200" dirty="0">
                <a:solidFill>
                  <a:schemeClr val="tx1"/>
                </a:solidFill>
                <a:effectLst/>
                <a:latin typeface="+mn-lt"/>
                <a:ea typeface="+mn-ea"/>
                <a:cs typeface="+mn-cs"/>
              </a:rPr>
              <a:t>ទាំងអស់ដែលបានប្រើប្រាស់ </a:t>
            </a:r>
            <a:r>
              <a:rPr lang="en-US" sz="1200" kern="1200" dirty="0">
                <a:solidFill>
                  <a:schemeClr val="tx1"/>
                </a:solidFill>
                <a:effectLst/>
                <a:latin typeface="+mn-lt"/>
                <a:ea typeface="+mn-ea"/>
                <a:cs typeface="+mn-cs"/>
              </a:rPr>
              <a:t>MySQL Connection </a:t>
            </a:r>
            <a:r>
              <a:rPr lang="km-KH" sz="1200" kern="1200" dirty="0">
                <a:solidFill>
                  <a:schemeClr val="tx1"/>
                </a:solidFill>
                <a:effectLst/>
                <a:latin typeface="+mn-lt"/>
                <a:ea typeface="+mn-ea"/>
                <a:cs typeface="+mn-cs"/>
              </a:rPr>
              <a:t>នេះ</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Login: </a:t>
            </a:r>
            <a:r>
              <a:rPr lang="km-KH" sz="1200" kern="1200" dirty="0">
                <a:solidFill>
                  <a:schemeClr val="tx1"/>
                </a:solidFill>
                <a:effectLst/>
                <a:latin typeface="+mn-lt"/>
                <a:ea typeface="+mn-ea"/>
                <a:cs typeface="+mn-cs"/>
              </a:rPr>
              <a:t>ប្រើសម្រាប់មើលព័ត៌មានរបស់​ </a:t>
            </a:r>
            <a:r>
              <a:rPr lang="en-US" sz="1200" kern="1200" dirty="0">
                <a:solidFill>
                  <a:schemeClr val="tx1"/>
                </a:solidFill>
                <a:effectLst/>
                <a:latin typeface="+mn-lt"/>
                <a:ea typeface="+mn-ea"/>
                <a:cs typeface="+mn-cs"/>
              </a:rPr>
              <a:t>User </a:t>
            </a:r>
            <a:r>
              <a:rPr lang="km-KH" sz="1200" kern="1200" dirty="0">
                <a:solidFill>
                  <a:schemeClr val="tx1"/>
                </a:solidFill>
                <a:effectLst/>
                <a:latin typeface="+mn-lt"/>
                <a:ea typeface="+mn-ea"/>
                <a:cs typeface="+mn-cs"/>
              </a:rPr>
              <a:t>ណាមួយ</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Account Limits: </a:t>
            </a:r>
            <a:r>
              <a:rPr lang="km-KH" sz="1200" kern="1200" dirty="0">
                <a:solidFill>
                  <a:schemeClr val="tx1"/>
                </a:solidFill>
                <a:effectLst/>
                <a:latin typeface="+mn-lt"/>
                <a:ea typeface="+mn-ea"/>
                <a:cs typeface="+mn-cs"/>
              </a:rPr>
              <a:t>ប្រើសម្រាប់​កំណត់ចំនួននៃការប្រើប្រាស់ </a:t>
            </a:r>
            <a:r>
              <a:rPr lang="en-US" sz="1200" kern="1200" dirty="0">
                <a:solidFill>
                  <a:schemeClr val="tx1"/>
                </a:solidFill>
                <a:effectLst/>
                <a:latin typeface="+mn-lt"/>
                <a:ea typeface="+mn-ea"/>
                <a:cs typeface="+mn-cs"/>
              </a:rPr>
              <a:t>Query </a:t>
            </a:r>
            <a:r>
              <a:rPr lang="km-KH" sz="1200" kern="1200" dirty="0">
                <a:solidFill>
                  <a:schemeClr val="tx1"/>
                </a:solidFill>
                <a:effectLst/>
                <a:latin typeface="+mn-lt"/>
                <a:ea typeface="+mn-ea"/>
                <a:cs typeface="+mn-cs"/>
              </a:rPr>
              <a:t>របស់ </a:t>
            </a:r>
            <a:r>
              <a:rPr lang="en-US" sz="1200" kern="1200" dirty="0">
                <a:solidFill>
                  <a:schemeClr val="tx1"/>
                </a:solidFill>
                <a:effectLst/>
                <a:latin typeface="+mn-lt"/>
                <a:ea typeface="+mn-ea"/>
                <a:cs typeface="+mn-cs"/>
              </a:rPr>
              <a:t>User </a:t>
            </a:r>
            <a:r>
              <a:rPr lang="km-KH" sz="1200" kern="1200" dirty="0">
                <a:solidFill>
                  <a:schemeClr val="tx1"/>
                </a:solidFill>
                <a:effectLst/>
                <a:latin typeface="+mn-lt"/>
                <a:ea typeface="+mn-ea"/>
                <a:cs typeface="+mn-cs"/>
              </a:rPr>
              <a:t>ណាមួយក្នុងមួយម៉ោង</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Administrative Roles: </a:t>
            </a:r>
            <a:r>
              <a:rPr lang="km-KH" sz="1200" kern="1200" dirty="0">
                <a:solidFill>
                  <a:schemeClr val="tx1"/>
                </a:solidFill>
                <a:effectLst/>
                <a:latin typeface="+mn-lt"/>
                <a:ea typeface="+mn-ea"/>
                <a:cs typeface="+mn-cs"/>
              </a:rPr>
              <a:t>ប្រើសម្រាប់ផ្តស់សិទ្ធិជា </a:t>
            </a:r>
            <a:r>
              <a:rPr lang="en-US" sz="1200" kern="1200" dirty="0">
                <a:solidFill>
                  <a:schemeClr val="tx1"/>
                </a:solidFill>
                <a:effectLst/>
                <a:latin typeface="+mn-lt"/>
                <a:ea typeface="+mn-ea"/>
                <a:cs typeface="+mn-cs"/>
              </a:rPr>
              <a:t>Admin </a:t>
            </a:r>
            <a:r>
              <a:rPr lang="km-KH" sz="1200" kern="1200" dirty="0">
                <a:solidFill>
                  <a:schemeClr val="tx1"/>
                </a:solidFill>
                <a:effectLst/>
                <a:latin typeface="+mn-lt"/>
                <a:ea typeface="+mn-ea"/>
                <a:cs typeface="+mn-cs"/>
              </a:rPr>
              <a:t>ឱ្យ </a:t>
            </a:r>
            <a:r>
              <a:rPr lang="en-US" sz="1200" kern="1200" dirty="0">
                <a:solidFill>
                  <a:schemeClr val="tx1"/>
                </a:solidFill>
                <a:effectLst/>
                <a:latin typeface="+mn-lt"/>
                <a:ea typeface="+mn-ea"/>
                <a:cs typeface="+mn-cs"/>
              </a:rPr>
              <a:t>User</a:t>
            </a:r>
          </a:p>
          <a:p>
            <a:pPr lvl="1"/>
            <a:r>
              <a:rPr lang="en-US" sz="1200" kern="1200" dirty="0">
                <a:solidFill>
                  <a:schemeClr val="tx1"/>
                </a:solidFill>
                <a:effectLst/>
                <a:latin typeface="+mn-lt"/>
                <a:ea typeface="+mn-ea"/>
                <a:cs typeface="+mn-cs"/>
              </a:rPr>
              <a:t>DBA: </a:t>
            </a:r>
            <a:r>
              <a:rPr lang="km-KH" sz="1200" kern="1200" dirty="0">
                <a:solidFill>
                  <a:schemeClr val="tx1"/>
                </a:solidFill>
                <a:effectLst/>
                <a:latin typeface="+mn-lt"/>
                <a:ea typeface="+mn-ea"/>
                <a:cs typeface="+mn-cs"/>
              </a:rPr>
              <a:t>ផ្តល់សិទ្ធិទាំងអស់</a:t>
            </a:r>
            <a:endParaRPr lang="en-US" sz="1200" kern="1200" dirty="0">
              <a:solidFill>
                <a:schemeClr val="tx1"/>
              </a:solidFill>
              <a:effectLst/>
              <a:latin typeface="+mn-lt"/>
              <a:ea typeface="+mn-ea"/>
              <a:cs typeface="+mn-cs"/>
            </a:endParaRPr>
          </a:p>
          <a:p>
            <a:pPr lvl="1"/>
            <a:r>
              <a:rPr lang="en-US" sz="1200" kern="1200" dirty="0" err="1">
                <a:solidFill>
                  <a:schemeClr val="tx1"/>
                </a:solidFill>
                <a:effectLst/>
                <a:latin typeface="+mn-lt"/>
                <a:ea typeface="+mn-ea"/>
                <a:cs typeface="+mn-cs"/>
              </a:rPr>
              <a:t>MaintenanceAdmin</a:t>
            </a:r>
            <a:r>
              <a:rPr lang="en-US" sz="1200" kern="1200" dirty="0">
                <a:solidFill>
                  <a:schemeClr val="tx1"/>
                </a:solidFill>
                <a:effectLst/>
                <a:latin typeface="+mn-lt"/>
                <a:ea typeface="+mn-ea"/>
                <a:cs typeface="+mn-cs"/>
              </a:rPr>
              <a:t>: </a:t>
            </a:r>
            <a:r>
              <a:rPr lang="km-KH" sz="1200" kern="1200" dirty="0">
                <a:solidFill>
                  <a:schemeClr val="tx1"/>
                </a:solidFill>
                <a:effectLst/>
                <a:latin typeface="+mn-lt"/>
                <a:ea typeface="+mn-ea"/>
                <a:cs typeface="+mn-cs"/>
              </a:rPr>
              <a:t>សិទ្ធិសម្រាប់ជូសជុល </a:t>
            </a:r>
            <a:r>
              <a:rPr lang="en-US" sz="1200" kern="1200" dirty="0">
                <a:solidFill>
                  <a:schemeClr val="tx1"/>
                </a:solidFill>
                <a:effectLst/>
                <a:latin typeface="+mn-lt"/>
                <a:ea typeface="+mn-ea"/>
                <a:cs typeface="+mn-cs"/>
              </a:rPr>
              <a:t>MySQL server</a:t>
            </a:r>
          </a:p>
          <a:p>
            <a:pPr lvl="1"/>
            <a:r>
              <a:rPr lang="en-US" sz="1200" kern="1200" dirty="0" err="1">
                <a:solidFill>
                  <a:schemeClr val="tx1"/>
                </a:solidFill>
                <a:effectLst/>
                <a:latin typeface="+mn-lt"/>
                <a:ea typeface="+mn-ea"/>
                <a:cs typeface="+mn-cs"/>
              </a:rPr>
              <a:t>ProcessAdmin</a:t>
            </a:r>
            <a:r>
              <a:rPr lang="en-US" sz="1200" kern="1200" dirty="0">
                <a:solidFill>
                  <a:schemeClr val="tx1"/>
                </a:solidFill>
                <a:effectLst/>
                <a:latin typeface="+mn-lt"/>
                <a:ea typeface="+mn-ea"/>
                <a:cs typeface="+mn-cs"/>
              </a:rPr>
              <a:t>: </a:t>
            </a:r>
            <a:r>
              <a:rPr lang="km-KH" sz="1200" kern="1200" dirty="0">
                <a:solidFill>
                  <a:schemeClr val="tx1"/>
                </a:solidFill>
                <a:effectLst/>
                <a:latin typeface="+mn-lt"/>
                <a:ea typeface="+mn-ea"/>
                <a:cs typeface="+mn-cs"/>
              </a:rPr>
              <a:t>សិទ្ធិសម្រាប់គ្រប់គ្រង </a:t>
            </a:r>
            <a:r>
              <a:rPr lang="en-US" sz="1200" kern="1200" dirty="0">
                <a:solidFill>
                  <a:schemeClr val="tx1"/>
                </a:solidFill>
                <a:effectLst/>
                <a:latin typeface="+mn-lt"/>
                <a:ea typeface="+mn-ea"/>
                <a:cs typeface="+mn-cs"/>
              </a:rPr>
              <a:t>Process</a:t>
            </a:r>
          </a:p>
          <a:p>
            <a:pPr lvl="1"/>
            <a:r>
              <a:rPr lang="en-US" sz="1200" kern="1200" dirty="0" err="1">
                <a:solidFill>
                  <a:schemeClr val="tx1"/>
                </a:solidFill>
                <a:effectLst/>
                <a:latin typeface="+mn-lt"/>
                <a:ea typeface="+mn-ea"/>
                <a:cs typeface="+mn-cs"/>
              </a:rPr>
              <a:t>UserAdmin</a:t>
            </a:r>
            <a:r>
              <a:rPr lang="en-US" sz="1200" kern="1200" dirty="0">
                <a:solidFill>
                  <a:schemeClr val="tx1"/>
                </a:solidFill>
                <a:effectLst/>
                <a:latin typeface="+mn-lt"/>
                <a:ea typeface="+mn-ea"/>
                <a:cs typeface="+mn-cs"/>
              </a:rPr>
              <a:t>: </a:t>
            </a:r>
            <a:r>
              <a:rPr lang="km-KH" sz="1200" kern="1200" dirty="0">
                <a:solidFill>
                  <a:schemeClr val="tx1"/>
                </a:solidFill>
                <a:effectLst/>
                <a:latin typeface="+mn-lt"/>
                <a:ea typeface="+mn-ea"/>
                <a:cs typeface="+mn-cs"/>
              </a:rPr>
              <a:t>សិទ្ធិសម្រាប់បង្កើត </a:t>
            </a:r>
            <a:r>
              <a:rPr lang="en-US" sz="1200" kern="1200" dirty="0">
                <a:solidFill>
                  <a:schemeClr val="tx1"/>
                </a:solidFill>
                <a:effectLst/>
                <a:latin typeface="+mn-lt"/>
                <a:ea typeface="+mn-ea"/>
                <a:cs typeface="+mn-cs"/>
              </a:rPr>
              <a:t>User </a:t>
            </a:r>
            <a:r>
              <a:rPr lang="km-KH" sz="1200" kern="1200" dirty="0">
                <a:solidFill>
                  <a:schemeClr val="tx1"/>
                </a:solidFill>
                <a:effectLst/>
                <a:latin typeface="+mn-lt"/>
                <a:ea typeface="+mn-ea"/>
                <a:cs typeface="+mn-cs"/>
              </a:rPr>
              <a:t>និង ប្តូរ </a:t>
            </a:r>
            <a:r>
              <a:rPr lang="en-US" sz="1200" kern="1200" dirty="0">
                <a:solidFill>
                  <a:schemeClr val="tx1"/>
                </a:solidFill>
                <a:effectLst/>
                <a:latin typeface="+mn-lt"/>
                <a:ea typeface="+mn-ea"/>
                <a:cs typeface="+mn-cs"/>
              </a:rPr>
              <a:t>Password</a:t>
            </a:r>
          </a:p>
          <a:p>
            <a:pPr lvl="1"/>
            <a:r>
              <a:rPr lang="en-US" sz="1200" kern="1200" dirty="0" err="1">
                <a:solidFill>
                  <a:schemeClr val="tx1"/>
                </a:solidFill>
                <a:effectLst/>
                <a:latin typeface="+mn-lt"/>
                <a:ea typeface="+mn-ea"/>
                <a:cs typeface="+mn-cs"/>
              </a:rPr>
              <a:t>SecurityAdmin</a:t>
            </a:r>
            <a:r>
              <a:rPr lang="en-US" sz="1200" kern="1200" dirty="0">
                <a:solidFill>
                  <a:schemeClr val="tx1"/>
                </a:solidFill>
                <a:effectLst/>
                <a:latin typeface="+mn-lt"/>
                <a:ea typeface="+mn-ea"/>
                <a:cs typeface="+mn-cs"/>
              </a:rPr>
              <a:t>: </a:t>
            </a:r>
            <a:r>
              <a:rPr lang="km-KH" sz="1200" kern="1200" dirty="0">
                <a:solidFill>
                  <a:schemeClr val="tx1"/>
                </a:solidFill>
                <a:effectLst/>
                <a:latin typeface="+mn-lt"/>
                <a:ea typeface="+mn-ea"/>
                <a:cs typeface="+mn-cs"/>
              </a:rPr>
              <a:t>សិទ្ធិសម្រាប់ការ​គ្រប់គ្រង </a:t>
            </a:r>
            <a:r>
              <a:rPr lang="en-US" sz="1200" kern="1200" dirty="0">
                <a:solidFill>
                  <a:schemeClr val="tx1"/>
                </a:solidFill>
                <a:effectLst/>
                <a:latin typeface="+mn-lt"/>
                <a:ea typeface="+mn-ea"/>
                <a:cs typeface="+mn-cs"/>
              </a:rPr>
              <a:t>Login</a:t>
            </a:r>
          </a:p>
          <a:p>
            <a:pPr lvl="1"/>
            <a:r>
              <a:rPr lang="en-US" sz="1200" kern="1200" dirty="0" err="1">
                <a:solidFill>
                  <a:schemeClr val="tx1"/>
                </a:solidFill>
                <a:effectLst/>
                <a:latin typeface="+mn-lt"/>
                <a:ea typeface="+mn-ea"/>
                <a:cs typeface="+mn-cs"/>
              </a:rPr>
              <a:t>MonitorAdmin</a:t>
            </a:r>
            <a:r>
              <a:rPr lang="en-US" sz="1200" kern="1200" dirty="0">
                <a:solidFill>
                  <a:schemeClr val="tx1"/>
                </a:solidFill>
                <a:effectLst/>
                <a:latin typeface="+mn-lt"/>
                <a:ea typeface="+mn-ea"/>
                <a:cs typeface="+mn-cs"/>
              </a:rPr>
              <a:t>: </a:t>
            </a:r>
            <a:r>
              <a:rPr lang="km-KH" sz="1200" kern="1200" dirty="0">
                <a:solidFill>
                  <a:schemeClr val="tx1"/>
                </a:solidFill>
                <a:effectLst/>
                <a:latin typeface="+mn-lt"/>
                <a:ea typeface="+mn-ea"/>
                <a:cs typeface="+mn-cs"/>
              </a:rPr>
              <a:t>សិទ្ធិក្នុងការត្រួតពិនិត្យ </a:t>
            </a:r>
            <a:r>
              <a:rPr lang="en-US" sz="1200" kern="1200" dirty="0">
                <a:solidFill>
                  <a:schemeClr val="tx1"/>
                </a:solidFill>
                <a:effectLst/>
                <a:latin typeface="+mn-lt"/>
                <a:ea typeface="+mn-ea"/>
                <a:cs typeface="+mn-cs"/>
              </a:rPr>
              <a:t>MySQL server</a:t>
            </a:r>
          </a:p>
          <a:p>
            <a:pPr lvl="1"/>
            <a:r>
              <a:rPr lang="en-US" sz="1200" kern="1200" dirty="0" err="1">
                <a:solidFill>
                  <a:schemeClr val="tx1"/>
                </a:solidFill>
                <a:effectLst/>
                <a:latin typeface="+mn-lt"/>
                <a:ea typeface="+mn-ea"/>
                <a:cs typeface="+mn-cs"/>
              </a:rPr>
              <a:t>DBManager</a:t>
            </a:r>
            <a:r>
              <a:rPr lang="en-US" sz="1200" kern="1200" dirty="0">
                <a:solidFill>
                  <a:schemeClr val="tx1"/>
                </a:solidFill>
                <a:effectLst/>
                <a:latin typeface="+mn-lt"/>
                <a:ea typeface="+mn-ea"/>
                <a:cs typeface="+mn-cs"/>
              </a:rPr>
              <a:t>: </a:t>
            </a:r>
            <a:r>
              <a:rPr lang="km-KH" sz="1200" kern="1200" dirty="0">
                <a:solidFill>
                  <a:schemeClr val="tx1"/>
                </a:solidFill>
                <a:effectLst/>
                <a:latin typeface="+mn-lt"/>
                <a:ea typeface="+mn-ea"/>
                <a:cs typeface="+mn-cs"/>
              </a:rPr>
              <a:t>សិទ្ធិក្នុងការ​គ្រប់គ្រង </a:t>
            </a:r>
            <a:r>
              <a:rPr lang="en-US" sz="1200" kern="1200" dirty="0">
                <a:solidFill>
                  <a:schemeClr val="tx1"/>
                </a:solidFill>
                <a:effectLst/>
                <a:latin typeface="+mn-lt"/>
                <a:ea typeface="+mn-ea"/>
                <a:cs typeface="+mn-cs"/>
              </a:rPr>
              <a:t>Database</a:t>
            </a:r>
          </a:p>
          <a:p>
            <a:pPr lvl="1"/>
            <a:r>
              <a:rPr lang="en-US" sz="1200" kern="1200" dirty="0" err="1">
                <a:solidFill>
                  <a:schemeClr val="tx1"/>
                </a:solidFill>
                <a:effectLst/>
                <a:latin typeface="+mn-lt"/>
                <a:ea typeface="+mn-ea"/>
                <a:cs typeface="+mn-cs"/>
              </a:rPr>
              <a:t>DBDesigner</a:t>
            </a:r>
            <a:r>
              <a:rPr lang="en-US" sz="1200" kern="1200" dirty="0">
                <a:solidFill>
                  <a:schemeClr val="tx1"/>
                </a:solidFill>
                <a:effectLst/>
                <a:latin typeface="+mn-lt"/>
                <a:ea typeface="+mn-ea"/>
                <a:cs typeface="+mn-cs"/>
              </a:rPr>
              <a:t>: </a:t>
            </a:r>
            <a:r>
              <a:rPr lang="km-KH" sz="1200" kern="1200" dirty="0">
                <a:solidFill>
                  <a:schemeClr val="tx1"/>
                </a:solidFill>
                <a:effectLst/>
                <a:latin typeface="+mn-lt"/>
                <a:ea typeface="+mn-ea"/>
                <a:cs typeface="+mn-cs"/>
              </a:rPr>
              <a:t>សិទ្ធិក្នុង​ការ​បង្កើត </a:t>
            </a:r>
            <a:r>
              <a:rPr lang="en-US" sz="1200" kern="1200" dirty="0">
                <a:solidFill>
                  <a:schemeClr val="tx1"/>
                </a:solidFill>
                <a:effectLst/>
                <a:latin typeface="+mn-lt"/>
                <a:ea typeface="+mn-ea"/>
                <a:cs typeface="+mn-cs"/>
              </a:rPr>
              <a:t>Database Schema</a:t>
            </a:r>
          </a:p>
          <a:p>
            <a:pPr lvl="1"/>
            <a:r>
              <a:rPr lang="en-US" sz="1200" kern="1200" dirty="0" err="1">
                <a:solidFill>
                  <a:schemeClr val="tx1"/>
                </a:solidFill>
                <a:effectLst/>
                <a:latin typeface="+mn-lt"/>
                <a:ea typeface="+mn-ea"/>
                <a:cs typeface="+mn-cs"/>
              </a:rPr>
              <a:t>ReplicationAdmin</a:t>
            </a:r>
            <a:r>
              <a:rPr lang="en-US" sz="1200" kern="1200" dirty="0">
                <a:solidFill>
                  <a:schemeClr val="tx1"/>
                </a:solidFill>
                <a:effectLst/>
                <a:latin typeface="+mn-lt"/>
                <a:ea typeface="+mn-ea"/>
                <a:cs typeface="+mn-cs"/>
              </a:rPr>
              <a:t>: </a:t>
            </a:r>
            <a:r>
              <a:rPr lang="km-KH" sz="1200" kern="1200" dirty="0">
                <a:solidFill>
                  <a:schemeClr val="tx1"/>
                </a:solidFill>
                <a:effectLst/>
                <a:latin typeface="+mn-lt"/>
                <a:ea typeface="+mn-ea"/>
                <a:cs typeface="+mn-cs"/>
              </a:rPr>
              <a:t>សិទ្ធិក្នុងការ​គ្រប់គ្រង </a:t>
            </a:r>
            <a:r>
              <a:rPr lang="en-US" sz="1200" kern="1200" dirty="0">
                <a:solidFill>
                  <a:schemeClr val="tx1"/>
                </a:solidFill>
                <a:effectLst/>
                <a:latin typeface="+mn-lt"/>
                <a:ea typeface="+mn-ea"/>
                <a:cs typeface="+mn-cs"/>
              </a:rPr>
              <a:t>Replication</a:t>
            </a:r>
          </a:p>
          <a:p>
            <a:pPr lvl="1"/>
            <a:r>
              <a:rPr lang="en-US" sz="1200" kern="1200" dirty="0" err="1">
                <a:solidFill>
                  <a:schemeClr val="tx1"/>
                </a:solidFill>
                <a:effectLst/>
                <a:latin typeface="+mn-lt"/>
                <a:ea typeface="+mn-ea"/>
                <a:cs typeface="+mn-cs"/>
              </a:rPr>
              <a:t>BackupAdmin</a:t>
            </a:r>
            <a:r>
              <a:rPr lang="en-US" sz="1200" kern="1200" dirty="0">
                <a:solidFill>
                  <a:schemeClr val="tx1"/>
                </a:solidFill>
                <a:effectLst/>
                <a:latin typeface="+mn-lt"/>
                <a:ea typeface="+mn-ea"/>
                <a:cs typeface="+mn-cs"/>
              </a:rPr>
              <a:t>: </a:t>
            </a:r>
            <a:r>
              <a:rPr lang="km-KH" sz="1200" kern="1200" dirty="0">
                <a:solidFill>
                  <a:schemeClr val="tx1"/>
                </a:solidFill>
                <a:effectLst/>
                <a:latin typeface="+mn-lt"/>
                <a:ea typeface="+mn-ea"/>
                <a:cs typeface="+mn-cs"/>
              </a:rPr>
              <a:t>សិទ្ធិក្នុងការ​ </a:t>
            </a:r>
            <a:r>
              <a:rPr lang="en-US" sz="1200" kern="1200" dirty="0">
                <a:solidFill>
                  <a:schemeClr val="tx1"/>
                </a:solidFill>
                <a:effectLst/>
                <a:latin typeface="+mn-lt"/>
                <a:ea typeface="+mn-ea"/>
                <a:cs typeface="+mn-cs"/>
              </a:rPr>
              <a:t>Backup Database</a:t>
            </a:r>
          </a:p>
          <a:p>
            <a:pPr lvl="1"/>
            <a:r>
              <a:rPr lang="en-US" sz="1200" kern="1200" dirty="0">
                <a:solidFill>
                  <a:schemeClr val="tx1"/>
                </a:solidFill>
                <a:effectLst/>
                <a:latin typeface="+mn-lt"/>
                <a:ea typeface="+mn-ea"/>
                <a:cs typeface="+mn-cs"/>
              </a:rPr>
              <a:t>Custom: </a:t>
            </a:r>
            <a:r>
              <a:rPr lang="km-KH" sz="1200" kern="1200" dirty="0">
                <a:solidFill>
                  <a:schemeClr val="tx1"/>
                </a:solidFill>
                <a:effectLst/>
                <a:latin typeface="+mn-lt"/>
                <a:ea typeface="+mn-ea"/>
                <a:cs typeface="+mn-cs"/>
              </a:rPr>
              <a:t>សិទ្ធិក្នុងការ​មើលសិទ្ធិរបស់​ </a:t>
            </a:r>
            <a:r>
              <a:rPr lang="en-US" sz="1200" kern="1200" dirty="0">
                <a:solidFill>
                  <a:schemeClr val="tx1"/>
                </a:solidFill>
                <a:effectLst/>
                <a:latin typeface="+mn-lt"/>
                <a:ea typeface="+mn-ea"/>
                <a:cs typeface="+mn-cs"/>
              </a:rPr>
              <a:t>User </a:t>
            </a:r>
            <a:r>
              <a:rPr lang="km-KH" sz="1200" kern="1200" dirty="0">
                <a:solidFill>
                  <a:schemeClr val="tx1"/>
                </a:solidFill>
                <a:effectLst/>
                <a:latin typeface="+mn-lt"/>
                <a:ea typeface="+mn-ea"/>
                <a:cs typeface="+mn-cs"/>
              </a:rPr>
              <a:t>ដ៏ទៃ។</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Schema Privileges: </a:t>
            </a:r>
            <a:r>
              <a:rPr lang="km-KH" sz="1200" kern="1200" dirty="0">
                <a:solidFill>
                  <a:schemeClr val="tx1"/>
                </a:solidFill>
                <a:effectLst/>
                <a:latin typeface="+mn-lt"/>
                <a:ea typeface="+mn-ea"/>
                <a:cs typeface="+mn-cs"/>
              </a:rPr>
              <a:t>ប្រើសម្រាប់​កំណត់សិទ្ធិនៅលើ </a:t>
            </a:r>
            <a:r>
              <a:rPr lang="en-US" sz="1200" kern="1200" dirty="0">
                <a:solidFill>
                  <a:schemeClr val="tx1"/>
                </a:solidFill>
                <a:effectLst/>
                <a:latin typeface="+mn-lt"/>
                <a:ea typeface="+mn-ea"/>
                <a:cs typeface="+mn-cs"/>
              </a:rPr>
              <a:t>Database </a:t>
            </a:r>
            <a:r>
              <a:rPr lang="km-KH" sz="1200" kern="1200" dirty="0">
                <a:solidFill>
                  <a:schemeClr val="tx1"/>
                </a:solidFill>
                <a:effectLst/>
                <a:latin typeface="+mn-lt"/>
                <a:ea typeface="+mn-ea"/>
                <a:cs typeface="+mn-cs"/>
              </a:rPr>
              <a:t>ណាមួយ</a:t>
            </a:r>
            <a:endParaRPr lang="en-US" sz="120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27</a:t>
            </a:fld>
            <a:endParaRPr lang="en-US"/>
          </a:p>
        </p:txBody>
      </p:sp>
    </p:spTree>
    <p:extLst>
      <p:ext uri="{BB962C8B-B14F-4D97-AF65-F5344CB8AC3E}">
        <p14:creationId xmlns:p14="http://schemas.microsoft.com/office/powerpoint/2010/main" val="38701115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MySQL </a:t>
            </a:r>
            <a:r>
              <a:rPr lang="km-KH" sz="1200" kern="1200" dirty="0">
                <a:solidFill>
                  <a:schemeClr val="tx1"/>
                </a:solidFill>
                <a:effectLst/>
                <a:latin typeface="+mn-lt"/>
                <a:ea typeface="+mn-ea"/>
                <a:cs typeface="+mn-cs"/>
              </a:rPr>
              <a:t>បានផ្តល់​វិធីសាស្ត្រ​​ដែល​មាន​សារៈសំខាន់​មួយ​ក្នុង​ការ​ថែទាំ </a:t>
            </a:r>
            <a:r>
              <a:rPr lang="en-US" sz="1200" kern="1200" dirty="0">
                <a:solidFill>
                  <a:schemeClr val="tx1"/>
                </a:solidFill>
                <a:effectLst/>
                <a:latin typeface="+mn-lt"/>
                <a:ea typeface="+mn-ea"/>
                <a:cs typeface="+mn-cs"/>
              </a:rPr>
              <a:t>Database table </a:t>
            </a:r>
            <a:r>
              <a:rPr lang="km-KH" sz="1200" kern="1200" dirty="0">
                <a:solidFill>
                  <a:schemeClr val="tx1"/>
                </a:solidFill>
                <a:effectLst/>
                <a:latin typeface="+mn-lt"/>
                <a:ea typeface="+mn-ea"/>
                <a:cs typeface="+mn-cs"/>
              </a:rPr>
              <a:t>ដ៏មាន​ប្រសិទ្ធិភាព។ ចំពោះវិធីសាស្ត្រនេះ​អាច </a:t>
            </a:r>
            <a:r>
              <a:rPr lang="en-US" sz="1200" kern="1200" dirty="0">
                <a:solidFill>
                  <a:schemeClr val="tx1"/>
                </a:solidFill>
                <a:effectLst/>
                <a:latin typeface="+mn-lt"/>
                <a:ea typeface="+mn-ea"/>
                <a:cs typeface="+mn-cs"/>
              </a:rPr>
              <a:t>Analyze, optimize, check </a:t>
            </a:r>
            <a:r>
              <a:rPr lang="km-KH" sz="1200" kern="1200" dirty="0">
                <a:solidFill>
                  <a:schemeClr val="tx1"/>
                </a:solidFill>
                <a:effectLst/>
                <a:latin typeface="+mn-lt"/>
                <a:ea typeface="+mn-ea"/>
                <a:cs typeface="+mn-cs"/>
              </a:rPr>
              <a:t>និង​ </a:t>
            </a:r>
            <a:r>
              <a:rPr lang="en-US" sz="1200" kern="1200" dirty="0">
                <a:solidFill>
                  <a:schemeClr val="tx1"/>
                </a:solidFill>
                <a:effectLst/>
                <a:latin typeface="+mn-lt"/>
                <a:ea typeface="+mn-ea"/>
                <a:cs typeface="+mn-cs"/>
              </a:rPr>
              <a:t>repair Database tables </a:t>
            </a:r>
            <a:r>
              <a:rPr lang="km-KH" sz="1200" kern="1200" dirty="0">
                <a:solidFill>
                  <a:schemeClr val="tx1"/>
                </a:solidFill>
                <a:effectLst/>
                <a:latin typeface="+mn-lt"/>
                <a:ea typeface="+mn-ea"/>
                <a:cs typeface="+mn-cs"/>
              </a:rPr>
              <a:t>ជាដើម។</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km-KH" sz="1200" b="1" kern="1200" dirty="0">
                <a:solidFill>
                  <a:schemeClr val="tx1"/>
                </a:solidFill>
                <a:effectLst/>
                <a:latin typeface="+mn-lt"/>
                <a:ea typeface="+mn-ea"/>
                <a:cs typeface="+mn-cs"/>
              </a:rPr>
              <a:t>ការប្រើប្រាស់ </a:t>
            </a:r>
            <a:r>
              <a:rPr lang="en-US" sz="1200" b="1" kern="1200" dirty="0">
                <a:solidFill>
                  <a:schemeClr val="tx1"/>
                </a:solidFill>
                <a:effectLst/>
                <a:latin typeface="+mn-lt"/>
                <a:ea typeface="+mn-ea"/>
                <a:cs typeface="+mn-cs"/>
              </a:rPr>
              <a:t>Analyze table statement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MySQL query optimizer </a:t>
            </a:r>
            <a:r>
              <a:rPr lang="km-KH" sz="1200" kern="1200" dirty="0">
                <a:solidFill>
                  <a:schemeClr val="tx1"/>
                </a:solidFill>
                <a:effectLst/>
                <a:latin typeface="+mn-lt"/>
                <a:ea typeface="+mn-ea"/>
                <a:cs typeface="+mn-cs"/>
              </a:rPr>
              <a:t>វា​មាន​សារៈសំខាន់ណាស់​សម្រាប់ </a:t>
            </a:r>
            <a:r>
              <a:rPr lang="en-US" sz="1200" kern="1200" dirty="0">
                <a:solidFill>
                  <a:schemeClr val="tx1"/>
                </a:solidFill>
                <a:effectLst/>
                <a:latin typeface="+mn-lt"/>
                <a:ea typeface="+mn-ea"/>
                <a:cs typeface="+mn-cs"/>
              </a:rPr>
              <a:t>MySQL Server</a:t>
            </a:r>
            <a:r>
              <a:rPr lang="km-KH" sz="1200" kern="1200" dirty="0">
                <a:solidFill>
                  <a:schemeClr val="tx1"/>
                </a:solidFill>
                <a:effectLst/>
                <a:latin typeface="+mn-lt"/>
                <a:ea typeface="+mn-ea"/>
                <a:cs typeface="+mn-cs"/>
              </a:rPr>
              <a:t> ដែលប្រើសម្រាប់​ធ្វើឱ្យ​​ប្រសើ​ឡើង​នៃការ​ប្រើប្រាស់​ </a:t>
            </a:r>
            <a:r>
              <a:rPr lang="en-US" sz="1200" kern="1200" dirty="0">
                <a:solidFill>
                  <a:schemeClr val="tx1"/>
                </a:solidFill>
                <a:effectLst/>
                <a:latin typeface="+mn-lt"/>
                <a:ea typeface="+mn-ea"/>
                <a:cs typeface="+mn-cs"/>
              </a:rPr>
              <a:t>query</a:t>
            </a:r>
            <a:r>
              <a:rPr lang="km-KH" sz="1200" kern="1200" dirty="0">
                <a:solidFill>
                  <a:schemeClr val="tx1"/>
                </a:solidFill>
                <a:effectLst/>
                <a:latin typeface="+mn-lt"/>
                <a:ea typeface="+mn-ea"/>
                <a:cs typeface="+mn-cs"/>
              </a:rPr>
              <a:t>។ បញ្ហា​ដែល​តម្រូវ​ឱ្យ​ប្រើ </a:t>
            </a:r>
            <a:r>
              <a:rPr lang="en-US" sz="1200" kern="1200" dirty="0">
                <a:solidFill>
                  <a:schemeClr val="tx1"/>
                </a:solidFill>
                <a:effectLst/>
                <a:latin typeface="+mn-lt"/>
                <a:ea typeface="+mn-ea"/>
                <a:cs typeface="+mn-cs"/>
              </a:rPr>
              <a:t>Analyze  table </a:t>
            </a:r>
            <a:r>
              <a:rPr lang="km-KH" sz="1200" kern="1200" dirty="0">
                <a:solidFill>
                  <a:schemeClr val="tx1"/>
                </a:solidFill>
                <a:effectLst/>
                <a:latin typeface="+mn-lt"/>
                <a:ea typeface="+mn-ea"/>
                <a:cs typeface="+mn-cs"/>
              </a:rPr>
              <a:t>ច្រើន​កើត​មាន​ឡើង​នៅលើ </a:t>
            </a:r>
            <a:r>
              <a:rPr lang="en-US" sz="1200" kern="1200" dirty="0">
                <a:solidFill>
                  <a:schemeClr val="tx1"/>
                </a:solidFill>
                <a:effectLst/>
                <a:latin typeface="+mn-lt"/>
                <a:ea typeface="+mn-ea"/>
                <a:cs typeface="+mn-cs"/>
              </a:rPr>
              <a:t>Table </a:t>
            </a:r>
            <a:r>
              <a:rPr lang="km-KH" sz="1200" kern="1200" dirty="0">
                <a:solidFill>
                  <a:schemeClr val="tx1"/>
                </a:solidFill>
                <a:effectLst/>
                <a:latin typeface="+mn-lt"/>
                <a:ea typeface="+mn-ea"/>
                <a:cs typeface="+mn-cs"/>
              </a:rPr>
              <a:t>ដែល​មាន </a:t>
            </a:r>
            <a:r>
              <a:rPr lang="en-US" sz="1200" kern="1200" dirty="0">
                <a:solidFill>
                  <a:schemeClr val="tx1"/>
                </a:solidFill>
                <a:effectLst/>
                <a:latin typeface="+mn-lt"/>
                <a:ea typeface="+mn-ea"/>
                <a:cs typeface="+mn-cs"/>
              </a:rPr>
              <a:t>Key Distribution </a:t>
            </a:r>
            <a:r>
              <a:rPr lang="km-KH" sz="1200" kern="1200" dirty="0">
                <a:solidFill>
                  <a:schemeClr val="tx1"/>
                </a:solidFill>
                <a:effectLst/>
                <a:latin typeface="+mn-lt"/>
                <a:ea typeface="+mn-ea"/>
                <a:cs typeface="+mn-cs"/>
              </a:rPr>
              <a:t>ដែល​យើង​តែ​តែង​ប្រើ​ប្រមាន​វិធី </a:t>
            </a:r>
            <a:r>
              <a:rPr lang="en-US" sz="1200" kern="1200" dirty="0">
                <a:solidFill>
                  <a:schemeClr val="tx1"/>
                </a:solidFill>
                <a:effectLst/>
                <a:latin typeface="+mn-lt"/>
                <a:ea typeface="+mn-ea"/>
                <a:cs typeface="+mn-cs"/>
              </a:rPr>
              <a:t>Join </a:t>
            </a:r>
            <a:r>
              <a:rPr lang="km-KH" sz="1200" kern="1200" dirty="0">
                <a:solidFill>
                  <a:schemeClr val="tx1"/>
                </a:solidFill>
                <a:effectLst/>
                <a:latin typeface="+mn-lt"/>
                <a:ea typeface="+mn-ea"/>
                <a:cs typeface="+mn-cs"/>
              </a:rPr>
              <a:t>ក្នុង​ការ​ </a:t>
            </a:r>
            <a:r>
              <a:rPr lang="en-US" sz="1200" kern="1200" dirty="0">
                <a:solidFill>
                  <a:schemeClr val="tx1"/>
                </a:solidFill>
                <a:effectLst/>
                <a:latin typeface="+mn-lt"/>
                <a:ea typeface="+mn-ea"/>
                <a:cs typeface="+mn-cs"/>
              </a:rPr>
              <a:t>Query</a:t>
            </a:r>
            <a:r>
              <a:rPr lang="km-KH"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Table </a:t>
            </a:r>
            <a:r>
              <a:rPr lang="km-KH" sz="1200" kern="1200" dirty="0">
                <a:solidFill>
                  <a:schemeClr val="tx1"/>
                </a:solidFill>
                <a:effectLst/>
                <a:latin typeface="+mn-lt"/>
                <a:ea typeface="+mn-ea"/>
                <a:cs typeface="+mn-cs"/>
              </a:rPr>
              <a:t>ដែលមាន </a:t>
            </a:r>
            <a:r>
              <a:rPr lang="en-US" sz="1200" kern="1200" dirty="0">
                <a:solidFill>
                  <a:schemeClr val="tx1"/>
                </a:solidFill>
                <a:effectLst/>
                <a:latin typeface="+mn-lt"/>
                <a:ea typeface="+mn-ea"/>
                <a:cs typeface="+mn-cs"/>
              </a:rPr>
              <a:t>Key distributions </a:t>
            </a:r>
            <a:r>
              <a:rPr lang="km-KH" sz="1200" kern="1200" dirty="0">
                <a:solidFill>
                  <a:schemeClr val="tx1"/>
                </a:solidFill>
                <a:effectLst/>
                <a:latin typeface="+mn-lt"/>
                <a:ea typeface="+mn-ea"/>
                <a:cs typeface="+mn-cs"/>
              </a:rPr>
              <a:t>អាច​នឹង​មាន​ភាពមិន​ត្រឹមត្រូវ ​ប្រសិន​បើអ្នក​​ធ្វើការផ្លាស់ប្តូរ​ទិន្នន័យ​ច្រើន ដោយ​ការ </a:t>
            </a:r>
            <a:r>
              <a:rPr lang="en-US" sz="1200" kern="1200" dirty="0">
                <a:solidFill>
                  <a:schemeClr val="tx1"/>
                </a:solidFill>
                <a:effectLst/>
                <a:latin typeface="+mn-lt"/>
                <a:ea typeface="+mn-ea"/>
                <a:cs typeface="+mn-cs"/>
              </a:rPr>
              <a:t>Insert, Update, Delete </a:t>
            </a:r>
            <a:r>
              <a:rPr lang="km-KH" sz="1200" kern="1200" dirty="0">
                <a:solidFill>
                  <a:schemeClr val="tx1"/>
                </a:solidFill>
                <a:effectLst/>
                <a:latin typeface="+mn-lt"/>
                <a:ea typeface="+mn-ea"/>
                <a:cs typeface="+mn-cs"/>
              </a:rPr>
              <a:t>ជា​ដើម្បី ដែលបណ្តាល​ឱ្យ​ដំណើការ </a:t>
            </a:r>
            <a:r>
              <a:rPr lang="en-US" sz="1200" kern="1200" dirty="0">
                <a:solidFill>
                  <a:schemeClr val="tx1"/>
                </a:solidFill>
                <a:effectLst/>
                <a:latin typeface="+mn-lt"/>
                <a:ea typeface="+mn-ea"/>
                <a:cs typeface="+mn-cs"/>
              </a:rPr>
              <a:t>Server </a:t>
            </a:r>
            <a:r>
              <a:rPr lang="km-KH" sz="1200" kern="1200" dirty="0">
                <a:solidFill>
                  <a:schemeClr val="tx1"/>
                </a:solidFill>
                <a:effectLst/>
                <a:latin typeface="+mn-lt"/>
                <a:ea typeface="+mn-ea"/>
                <a:cs typeface="+mn-cs"/>
              </a:rPr>
              <a:t>របស់​អ្នក​អ្ន​ក​​ដំណើ​ការ​យឺត។ ដើម្បីដោះ​ស្រាយបញ្ហា​នេះអ្នកត្រូវ​ប្រើប្រាស់​ </a:t>
            </a:r>
            <a:r>
              <a:rPr lang="en-US" sz="1200" kern="1200" dirty="0">
                <a:solidFill>
                  <a:schemeClr val="tx1"/>
                </a:solidFill>
                <a:effectLst/>
                <a:latin typeface="+mn-lt"/>
                <a:ea typeface="+mn-ea"/>
                <a:cs typeface="+mn-cs"/>
              </a:rPr>
              <a:t>Analyze statement </a:t>
            </a:r>
            <a:r>
              <a:rPr lang="km-KH" sz="1200" kern="1200" dirty="0">
                <a:solidFill>
                  <a:schemeClr val="tx1"/>
                </a:solidFill>
                <a:effectLst/>
                <a:latin typeface="+mn-lt"/>
                <a:ea typeface="+mn-ea"/>
                <a:cs typeface="+mn-cs"/>
              </a:rPr>
              <a:t>ដូចខាងក្រោម</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ANALYZE TABLE payments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km-KH" sz="1200" b="1" kern="1200" dirty="0">
                <a:solidFill>
                  <a:schemeClr val="tx1"/>
                </a:solidFill>
                <a:effectLst/>
                <a:latin typeface="+mn-lt"/>
                <a:ea typeface="+mn-ea"/>
                <a:cs typeface="+mn-cs"/>
              </a:rPr>
              <a:t>ការប្រើប្រាស់ </a:t>
            </a:r>
            <a:r>
              <a:rPr lang="en-US" sz="1200" b="1" kern="1200" dirty="0">
                <a:solidFill>
                  <a:schemeClr val="tx1"/>
                </a:solidFill>
                <a:effectLst/>
                <a:latin typeface="+mn-lt"/>
                <a:ea typeface="+mn-ea"/>
                <a:cs typeface="+mn-cs"/>
              </a:rPr>
              <a:t>Optimize table statement</a:t>
            </a:r>
            <a:endParaRPr lang="en-US" sz="1200" kern="1200" dirty="0">
              <a:solidFill>
                <a:schemeClr val="tx1"/>
              </a:solidFill>
              <a:effectLst/>
              <a:latin typeface="+mn-lt"/>
              <a:ea typeface="+mn-ea"/>
              <a:cs typeface="+mn-cs"/>
            </a:endParaRPr>
          </a:p>
          <a:p>
            <a:r>
              <a:rPr lang="km-KH" sz="1200" kern="1200" dirty="0">
                <a:solidFill>
                  <a:schemeClr val="tx1"/>
                </a:solidFill>
                <a:effectLst/>
                <a:latin typeface="+mn-lt"/>
                <a:ea typeface="+mn-ea"/>
                <a:cs typeface="+mn-cs"/>
              </a:rPr>
              <a:t>នៅពេលដែលអ្នក​ធ្វើការ​កែប្រែ​ទិន្នន័យ​ច្រើនដោយ​ការ </a:t>
            </a:r>
            <a:r>
              <a:rPr lang="en-US" sz="1200" kern="1200" dirty="0">
                <a:solidFill>
                  <a:schemeClr val="tx1"/>
                </a:solidFill>
                <a:effectLst/>
                <a:latin typeface="+mn-lt"/>
                <a:ea typeface="+mn-ea"/>
                <a:cs typeface="+mn-cs"/>
              </a:rPr>
              <a:t>Insert, Update </a:t>
            </a:r>
            <a:r>
              <a:rPr lang="km-KH" sz="1200" kern="1200" dirty="0">
                <a:solidFill>
                  <a:schemeClr val="tx1"/>
                </a:solidFill>
                <a:effectLst/>
                <a:latin typeface="+mn-lt"/>
                <a:ea typeface="+mn-ea"/>
                <a:cs typeface="+mn-cs"/>
              </a:rPr>
              <a:t>ឬ </a:t>
            </a:r>
            <a:r>
              <a:rPr lang="en-US" sz="1200" kern="1200" dirty="0">
                <a:solidFill>
                  <a:schemeClr val="tx1"/>
                </a:solidFill>
                <a:effectLst/>
                <a:latin typeface="+mn-lt"/>
                <a:ea typeface="+mn-ea"/>
                <a:cs typeface="+mn-cs"/>
              </a:rPr>
              <a:t>Delete </a:t>
            </a:r>
            <a:r>
              <a:rPr lang="km-KH" sz="1200" kern="1200" dirty="0">
                <a:solidFill>
                  <a:schemeClr val="tx1"/>
                </a:solidFill>
                <a:effectLst/>
                <a:latin typeface="+mn-lt"/>
                <a:ea typeface="+mn-ea"/>
                <a:cs typeface="+mn-cs"/>
              </a:rPr>
              <a:t>នៅក្នុង​អំឡុងពេល​ដែល​អ្នក​កំពុង​តែ​ប្រើប្រាស់ </a:t>
            </a:r>
            <a:r>
              <a:rPr lang="en-US" sz="1200" kern="1200" dirty="0">
                <a:solidFill>
                  <a:schemeClr val="tx1"/>
                </a:solidFill>
                <a:effectLst/>
                <a:latin typeface="+mn-lt"/>
                <a:ea typeface="+mn-ea"/>
                <a:cs typeface="+mn-cs"/>
              </a:rPr>
              <a:t>Database </a:t>
            </a:r>
            <a:r>
              <a:rPr lang="km-KH" sz="1200" kern="1200" dirty="0">
                <a:solidFill>
                  <a:schemeClr val="tx1"/>
                </a:solidFill>
                <a:effectLst/>
                <a:latin typeface="+mn-lt"/>
                <a:ea typeface="+mn-ea"/>
                <a:cs typeface="+mn-cs"/>
              </a:rPr>
              <a:t>វា​នឹង​ធ្វើ​ឱ្យ​</a:t>
            </a:r>
            <a:r>
              <a:rPr lang="en-US" sz="1200" kern="1200" dirty="0">
                <a:solidFill>
                  <a:schemeClr val="tx1"/>
                </a:solidFill>
                <a:effectLst/>
                <a:latin typeface="+mn-lt"/>
                <a:ea typeface="+mn-ea"/>
                <a:cs typeface="+mn-cs"/>
              </a:rPr>
              <a:t> Physical storage </a:t>
            </a:r>
            <a:r>
              <a:rPr lang="km-KH" sz="1200" kern="1200" dirty="0">
                <a:solidFill>
                  <a:schemeClr val="tx1"/>
                </a:solidFill>
                <a:effectLst/>
                <a:latin typeface="+mn-lt"/>
                <a:ea typeface="+mn-ea"/>
                <a:cs typeface="+mn-cs"/>
              </a:rPr>
              <a:t>របស់</a:t>
            </a:r>
            <a:r>
              <a:rPr lang="en-US" sz="1200" kern="1200" dirty="0">
                <a:solidFill>
                  <a:schemeClr val="tx1"/>
                </a:solidFill>
                <a:effectLst/>
                <a:latin typeface="+mn-lt"/>
                <a:ea typeface="+mn-ea"/>
                <a:cs typeface="+mn-cs"/>
              </a:rPr>
              <a:t> Table </a:t>
            </a:r>
            <a:r>
              <a:rPr lang="km-KH" sz="1200" kern="1200" dirty="0">
                <a:solidFill>
                  <a:schemeClr val="tx1"/>
                </a:solidFill>
                <a:effectLst/>
                <a:latin typeface="+mn-lt"/>
                <a:ea typeface="+mn-ea"/>
                <a:cs typeface="+mn-cs"/>
              </a:rPr>
              <a:t>របស់អ្នក​វាមានទំហំធំ ដែល​បណ្តាល​ឱ្យ​ </a:t>
            </a:r>
            <a:r>
              <a:rPr lang="en-US" sz="1200" kern="1200" dirty="0">
                <a:solidFill>
                  <a:schemeClr val="tx1"/>
                </a:solidFill>
                <a:effectLst/>
                <a:latin typeface="+mn-lt"/>
                <a:ea typeface="+mn-ea"/>
                <a:cs typeface="+mn-cs"/>
              </a:rPr>
              <a:t>Database server </a:t>
            </a:r>
            <a:r>
              <a:rPr lang="km-KH" sz="1200" kern="1200" dirty="0">
                <a:solidFill>
                  <a:schemeClr val="tx1"/>
                </a:solidFill>
                <a:effectLst/>
                <a:latin typeface="+mn-lt"/>
                <a:ea typeface="+mn-ea"/>
                <a:cs typeface="+mn-cs"/>
              </a:rPr>
              <a:t>របស់អ្នក​មាន​បញ្ហា។ ដូច​នេះ​ដើម្បី​ដោះ​ស្រាយ​បញ្ហានេះ​អ្នក​ត្រូ​វ​ប្រើ​ប្រាស់​នូវ​ឃ្លា​បញ្ជា </a:t>
            </a:r>
            <a:r>
              <a:rPr lang="en-US" sz="1200" kern="1200" dirty="0">
                <a:solidFill>
                  <a:schemeClr val="tx1"/>
                </a:solidFill>
                <a:effectLst/>
                <a:latin typeface="+mn-lt"/>
                <a:ea typeface="+mn-ea"/>
                <a:cs typeface="+mn-cs"/>
              </a:rPr>
              <a:t>Optimize </a:t>
            </a:r>
            <a:r>
              <a:rPr lang="km-KH" sz="1200" kern="1200" dirty="0">
                <a:solidFill>
                  <a:schemeClr val="tx1"/>
                </a:solidFill>
                <a:effectLst/>
                <a:latin typeface="+mn-lt"/>
                <a:ea typeface="+mn-ea"/>
                <a:cs typeface="+mn-cs"/>
              </a:rPr>
              <a:t>ដូចខាងក្រោម</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OPTIMIZE TABLE orders;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km-KH" sz="1200" b="1" kern="1200" dirty="0">
                <a:solidFill>
                  <a:schemeClr val="tx1"/>
                </a:solidFill>
                <a:effectLst/>
                <a:latin typeface="+mn-lt"/>
                <a:ea typeface="+mn-ea"/>
                <a:cs typeface="+mn-cs"/>
              </a:rPr>
              <a:t>ការប្រើប្រាស់ </a:t>
            </a:r>
            <a:r>
              <a:rPr lang="en-US" sz="1200" b="1" kern="1200" dirty="0">
                <a:solidFill>
                  <a:schemeClr val="tx1"/>
                </a:solidFill>
                <a:effectLst/>
                <a:latin typeface="+mn-lt"/>
                <a:ea typeface="+mn-ea"/>
                <a:cs typeface="+mn-cs"/>
              </a:rPr>
              <a:t>Check Table Statement</a:t>
            </a:r>
            <a:endParaRPr lang="en-US" sz="1200" kern="1200" dirty="0">
              <a:solidFill>
                <a:schemeClr val="tx1"/>
              </a:solidFill>
              <a:effectLst/>
              <a:latin typeface="+mn-lt"/>
              <a:ea typeface="+mn-ea"/>
              <a:cs typeface="+mn-cs"/>
            </a:endParaRPr>
          </a:p>
          <a:p>
            <a:r>
              <a:rPr lang="km-KH" sz="1200" kern="1200" dirty="0">
                <a:solidFill>
                  <a:schemeClr val="tx1"/>
                </a:solidFill>
                <a:effectLst/>
                <a:latin typeface="+mn-lt"/>
                <a:ea typeface="+mn-ea"/>
                <a:cs typeface="+mn-cs"/>
              </a:rPr>
              <a:t>នៅពេលដែលមានអ្វីមួយមាន​បញ្ហា​ ក៏បណ្តាល​ឱ្យ​ </a:t>
            </a:r>
            <a:r>
              <a:rPr lang="en-US" sz="1200" kern="1200" dirty="0">
                <a:solidFill>
                  <a:schemeClr val="tx1"/>
                </a:solidFill>
                <a:effectLst/>
                <a:latin typeface="+mn-lt"/>
                <a:ea typeface="+mn-ea"/>
                <a:cs typeface="+mn-cs"/>
              </a:rPr>
              <a:t>Database Server </a:t>
            </a:r>
            <a:r>
              <a:rPr lang="km-KH" sz="1200" kern="1200" dirty="0">
                <a:solidFill>
                  <a:schemeClr val="tx1"/>
                </a:solidFill>
                <a:effectLst/>
                <a:latin typeface="+mn-lt"/>
                <a:ea typeface="+mn-ea"/>
                <a:cs typeface="+mn-cs"/>
              </a:rPr>
              <a:t>យើង​ក៏មាន​បញ្ហា​ដែល ដូចជាការ​ </a:t>
            </a:r>
            <a:r>
              <a:rPr lang="en-US" sz="1200" kern="1200" dirty="0">
                <a:solidFill>
                  <a:schemeClr val="tx1"/>
                </a:solidFill>
                <a:effectLst/>
                <a:latin typeface="+mn-lt"/>
                <a:ea typeface="+mn-ea"/>
                <a:cs typeface="+mn-cs"/>
              </a:rPr>
              <a:t>Shutdown Database Server </a:t>
            </a:r>
            <a:r>
              <a:rPr lang="km-KH" sz="1200" kern="1200" dirty="0">
                <a:solidFill>
                  <a:schemeClr val="tx1"/>
                </a:solidFill>
                <a:effectLst/>
                <a:latin typeface="+mn-lt"/>
                <a:ea typeface="+mn-ea"/>
                <a:cs typeface="+mn-cs"/>
              </a:rPr>
              <a:t>មិន​បាន​ត្រឹមត្រូវ</a:t>
            </a:r>
            <a:r>
              <a:rPr lang="en-US" sz="1200" kern="1200" dirty="0">
                <a:solidFill>
                  <a:schemeClr val="tx1"/>
                </a:solidFill>
                <a:effectLst/>
                <a:latin typeface="+mn-lt"/>
                <a:ea typeface="+mn-ea"/>
                <a:cs typeface="+mn-cs"/>
              </a:rPr>
              <a:t>, </a:t>
            </a:r>
            <a:r>
              <a:rPr lang="km-KH" sz="1200" kern="1200" dirty="0">
                <a:solidFill>
                  <a:schemeClr val="tx1"/>
                </a:solidFill>
                <a:effectLst/>
                <a:latin typeface="+mn-lt"/>
                <a:ea typeface="+mn-ea"/>
                <a:cs typeface="+mn-cs"/>
              </a:rPr>
              <a:t>ការ​បញ្ហាពេលដែល </a:t>
            </a:r>
            <a:r>
              <a:rPr lang="en-US" sz="1200" kern="1200" dirty="0">
                <a:solidFill>
                  <a:schemeClr val="tx1"/>
                </a:solidFill>
                <a:effectLst/>
                <a:latin typeface="+mn-lt"/>
                <a:ea typeface="+mn-ea"/>
                <a:cs typeface="+mn-cs"/>
              </a:rPr>
              <a:t>Write </a:t>
            </a:r>
            <a:r>
              <a:rPr lang="km-KH" sz="1200" kern="1200" dirty="0">
                <a:solidFill>
                  <a:schemeClr val="tx1"/>
                </a:solidFill>
                <a:effectLst/>
                <a:latin typeface="+mn-lt"/>
                <a:ea typeface="+mn-ea"/>
                <a:cs typeface="+mn-cs"/>
              </a:rPr>
              <a:t>ទិន្នន័យ​ចូលទៅក្នុង </a:t>
            </a:r>
            <a:r>
              <a:rPr lang="en-US" sz="1200" kern="1200" dirty="0">
                <a:solidFill>
                  <a:schemeClr val="tx1"/>
                </a:solidFill>
                <a:effectLst/>
                <a:latin typeface="+mn-lt"/>
                <a:ea typeface="+mn-ea"/>
                <a:cs typeface="+mn-cs"/>
              </a:rPr>
              <a:t>Hard Disk</a:t>
            </a:r>
            <a:r>
              <a:rPr lang="km-KH" sz="1200" kern="1200" dirty="0">
                <a:solidFill>
                  <a:schemeClr val="tx1"/>
                </a:solidFill>
                <a:effectLst/>
                <a:latin typeface="+mn-lt"/>
                <a:ea typeface="+mn-ea"/>
                <a:cs typeface="+mn-cs"/>
              </a:rPr>
              <a:t> ជាដើម។ ដែលការងារទាំងនេះអាច​បណ្តាលឱ្យ​ </a:t>
            </a:r>
            <a:r>
              <a:rPr lang="en-US" sz="1200" kern="1200" dirty="0">
                <a:solidFill>
                  <a:schemeClr val="tx1"/>
                </a:solidFill>
                <a:effectLst/>
                <a:latin typeface="+mn-lt"/>
                <a:ea typeface="+mn-ea"/>
                <a:cs typeface="+mn-cs"/>
              </a:rPr>
              <a:t>Database Server </a:t>
            </a:r>
            <a:r>
              <a:rPr lang="km-KH" sz="1200" kern="1200" dirty="0">
                <a:solidFill>
                  <a:schemeClr val="tx1"/>
                </a:solidFill>
                <a:effectLst/>
                <a:latin typeface="+mn-lt"/>
                <a:ea typeface="+mn-ea"/>
                <a:cs typeface="+mn-cs"/>
              </a:rPr>
              <a:t>វាមានបញ្ហា </a:t>
            </a:r>
            <a:r>
              <a:rPr lang="en-US" sz="1200" kern="1200" dirty="0">
                <a:solidFill>
                  <a:schemeClr val="tx1"/>
                </a:solidFill>
                <a:effectLst/>
                <a:latin typeface="+mn-lt"/>
                <a:ea typeface="+mn-ea"/>
                <a:cs typeface="+mn-cs"/>
              </a:rPr>
              <a:t>(Crash)</a:t>
            </a:r>
            <a:r>
              <a:rPr lang="km-KH" sz="1200" kern="1200" dirty="0">
                <a:solidFill>
                  <a:schemeClr val="tx1"/>
                </a:solidFill>
                <a:effectLst/>
                <a:latin typeface="+mn-lt"/>
                <a:ea typeface="+mn-ea"/>
                <a:cs typeface="+mn-cs"/>
              </a:rPr>
              <a:t>។ ដើម្បី​រក្សាបាន​នូវ​ស្ថេរភាពនៃ​</a:t>
            </a:r>
            <a:r>
              <a:rPr lang="en-US" sz="1200" kern="1200" dirty="0">
                <a:solidFill>
                  <a:schemeClr val="tx1"/>
                </a:solidFill>
                <a:effectLst/>
                <a:latin typeface="+mn-lt"/>
                <a:ea typeface="+mn-ea"/>
                <a:cs typeface="+mn-cs"/>
              </a:rPr>
              <a:t> Database </a:t>
            </a:r>
            <a:r>
              <a:rPr lang="km-KH" sz="1200" kern="1200" dirty="0">
                <a:solidFill>
                  <a:schemeClr val="tx1"/>
                </a:solidFill>
                <a:effectLst/>
                <a:latin typeface="+mn-lt"/>
                <a:ea typeface="+mn-ea"/>
                <a:cs typeface="+mn-cs"/>
              </a:rPr>
              <a:t>អ្នក​ត្រូវ​ </a:t>
            </a:r>
            <a:r>
              <a:rPr lang="en-US" sz="1200" kern="1200" dirty="0">
                <a:solidFill>
                  <a:schemeClr val="tx1"/>
                </a:solidFill>
                <a:effectLst/>
                <a:latin typeface="+mn-lt"/>
                <a:ea typeface="+mn-ea"/>
                <a:cs typeface="+mn-cs"/>
              </a:rPr>
              <a:t>Check Table</a:t>
            </a:r>
            <a:r>
              <a:rPr lang="km-KH" sz="1200" kern="1200" dirty="0">
                <a:solidFill>
                  <a:schemeClr val="tx1"/>
                </a:solidFill>
                <a:effectLst/>
                <a:latin typeface="+mn-lt"/>
                <a:ea typeface="+mn-ea"/>
                <a:cs typeface="+mn-cs"/>
              </a:rPr>
              <a:t> ដែលមាននៅក្នុង </a:t>
            </a:r>
            <a:r>
              <a:rPr lang="en-US" sz="1200" kern="1200" dirty="0">
                <a:solidFill>
                  <a:schemeClr val="tx1"/>
                </a:solidFill>
                <a:effectLst/>
                <a:latin typeface="+mn-lt"/>
                <a:ea typeface="+mn-ea"/>
                <a:cs typeface="+mn-cs"/>
              </a:rPr>
              <a:t>Database</a:t>
            </a:r>
            <a:r>
              <a:rPr lang="km-KH" sz="1200" kern="1200" dirty="0">
                <a:solidFill>
                  <a:schemeClr val="tx1"/>
                </a:solidFill>
                <a:effectLst/>
                <a:latin typeface="+mn-lt"/>
                <a:ea typeface="+mn-ea"/>
                <a:cs typeface="+mn-cs"/>
              </a:rPr>
              <a:t> របស់អ្នក ដោយ​ប្រើប្រាស់​ដូចខាងក្រោម</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CHECK TABLE orders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km-KH" sz="1200" kern="1200" dirty="0">
                <a:solidFill>
                  <a:schemeClr val="tx1"/>
                </a:solidFill>
                <a:effectLst/>
                <a:latin typeface="+mn-lt"/>
                <a:ea typeface="+mn-ea"/>
                <a:cs typeface="+mn-cs"/>
              </a:rPr>
              <a:t>ការ​ប្រើប្រាស់ឃ្លាបញ្ជា​ </a:t>
            </a:r>
            <a:r>
              <a:rPr lang="en-US" sz="1200" kern="1200" dirty="0">
                <a:solidFill>
                  <a:schemeClr val="tx1"/>
                </a:solidFill>
                <a:effectLst/>
                <a:latin typeface="+mn-lt"/>
                <a:ea typeface="+mn-ea"/>
                <a:cs typeface="+mn-cs"/>
              </a:rPr>
              <a:t>Check </a:t>
            </a:r>
            <a:r>
              <a:rPr lang="km-KH" sz="1200" kern="1200" dirty="0">
                <a:solidFill>
                  <a:schemeClr val="tx1"/>
                </a:solidFill>
                <a:effectLst/>
                <a:latin typeface="+mn-lt"/>
                <a:ea typeface="+mn-ea"/>
                <a:cs typeface="+mn-cs"/>
              </a:rPr>
              <a:t>វាគ្រាន់​តែបង្ហាញព័ត៌មាន​នៃបញ្ហា​ដែលកើតមានឡើងនៅលើ </a:t>
            </a:r>
            <a:r>
              <a:rPr lang="en-US" sz="1200" kern="1200" dirty="0">
                <a:solidFill>
                  <a:schemeClr val="tx1"/>
                </a:solidFill>
                <a:effectLst/>
                <a:latin typeface="+mn-lt"/>
                <a:ea typeface="+mn-ea"/>
                <a:cs typeface="+mn-cs"/>
              </a:rPr>
              <a:t>Table </a:t>
            </a:r>
            <a:r>
              <a:rPr lang="km-KH" sz="1200" kern="1200" dirty="0">
                <a:solidFill>
                  <a:schemeClr val="tx1"/>
                </a:solidFill>
                <a:effectLst/>
                <a:latin typeface="+mn-lt"/>
                <a:ea typeface="+mn-ea"/>
                <a:cs typeface="+mn-cs"/>
              </a:rPr>
              <a:t>ប៉ុណ្ណោះ ប៉ុន្តែវា​មិន​បាន​ដោះស្រាយ​បញ្ហានោះ​ទេ។ ដូចនេះ​ដើម្បីដោះស្រាយ​បញ្ហា​នេះ​អ្នក​ត្រូវ​ប្រើប្រាស់ឃ្លា​បញ្ជា​ </a:t>
            </a:r>
            <a:r>
              <a:rPr lang="en-US" sz="1200" kern="1200" dirty="0">
                <a:solidFill>
                  <a:schemeClr val="tx1"/>
                </a:solidFill>
                <a:effectLst/>
                <a:latin typeface="+mn-lt"/>
                <a:ea typeface="+mn-ea"/>
                <a:cs typeface="+mn-cs"/>
              </a:rPr>
              <a:t>REPAIR TABLE</a:t>
            </a:r>
            <a:r>
              <a:rPr lang="km-KH"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km-KH" sz="1200" b="1" kern="1200" dirty="0">
                <a:solidFill>
                  <a:schemeClr val="tx1"/>
                </a:solidFill>
                <a:effectLst/>
                <a:latin typeface="+mn-lt"/>
                <a:ea typeface="+mn-ea"/>
                <a:cs typeface="+mn-cs"/>
              </a:rPr>
              <a:t>ការ​ប្រើប្រាស់​ </a:t>
            </a:r>
            <a:r>
              <a:rPr lang="en-US" sz="1200" b="1" kern="1200" dirty="0">
                <a:solidFill>
                  <a:schemeClr val="tx1"/>
                </a:solidFill>
                <a:effectLst/>
                <a:latin typeface="+mn-lt"/>
                <a:ea typeface="+mn-ea"/>
                <a:cs typeface="+mn-cs"/>
              </a:rPr>
              <a:t>Repair Table Statement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REPAIR TABLE employees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29</a:t>
            </a:fld>
            <a:endParaRPr lang="en-US"/>
          </a:p>
        </p:txBody>
      </p:sp>
    </p:spTree>
    <p:extLst>
      <p:ext uri="{BB962C8B-B14F-4D97-AF65-F5344CB8AC3E}">
        <p14:creationId xmlns:p14="http://schemas.microsoft.com/office/powerpoint/2010/main" val="25215774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m-KH" sz="1200" kern="1200" dirty="0">
                <a:solidFill>
                  <a:schemeClr val="tx1"/>
                </a:solidFill>
                <a:effectLst/>
                <a:latin typeface="+mn-lt"/>
                <a:ea typeface="+mn-ea"/>
                <a:cs typeface="+mn-cs"/>
              </a:rPr>
              <a:t>នៅក្នុងផ្ទាំងនៃ </a:t>
            </a:r>
            <a:r>
              <a:rPr lang="en-US" sz="1200" kern="1200" dirty="0">
                <a:solidFill>
                  <a:schemeClr val="tx1"/>
                </a:solidFill>
                <a:effectLst/>
                <a:latin typeface="+mn-lt"/>
                <a:ea typeface="+mn-ea"/>
                <a:cs typeface="+mn-cs"/>
              </a:rPr>
              <a:t>Connection </a:t>
            </a:r>
            <a:r>
              <a:rPr lang="km-KH" sz="1200" kern="1200" dirty="0">
                <a:solidFill>
                  <a:schemeClr val="tx1"/>
                </a:solidFill>
                <a:effectLst/>
                <a:latin typeface="+mn-lt"/>
                <a:ea typeface="+mn-ea"/>
                <a:cs typeface="+mn-cs"/>
              </a:rPr>
              <a:t>អ្នក​អាច​មើលព័ត៌មាន​លំអិតផ្សេងៗទៀតបានដូចជា</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Details Tab: </a:t>
            </a:r>
            <a:r>
              <a:rPr lang="km-KH" sz="1200" kern="1200" dirty="0">
                <a:solidFill>
                  <a:schemeClr val="tx1"/>
                </a:solidFill>
                <a:effectLst/>
                <a:latin typeface="+mn-lt"/>
                <a:ea typeface="+mn-ea"/>
                <a:cs typeface="+mn-cs"/>
              </a:rPr>
              <a:t>មើលព័ត៌មាន​មួយចំនួ​ន​ដូចជា </a:t>
            </a:r>
            <a:r>
              <a:rPr lang="en-US" sz="1200" kern="1200" dirty="0">
                <a:solidFill>
                  <a:schemeClr val="tx1"/>
                </a:solidFill>
                <a:effectLst/>
                <a:latin typeface="+mn-lt"/>
                <a:ea typeface="+mn-ea"/>
                <a:cs typeface="+mn-cs"/>
              </a:rPr>
              <a:t>Process ID, Type, User, Host …</a:t>
            </a:r>
          </a:p>
          <a:p>
            <a:pPr lvl="0"/>
            <a:r>
              <a:rPr lang="en-US" sz="1200" kern="1200" dirty="0">
                <a:solidFill>
                  <a:schemeClr val="tx1"/>
                </a:solidFill>
                <a:effectLst/>
                <a:latin typeface="+mn-lt"/>
                <a:ea typeface="+mn-ea"/>
                <a:cs typeface="+mn-cs"/>
              </a:rPr>
              <a:t>Attributes Tab: </a:t>
            </a:r>
            <a:r>
              <a:rPr lang="km-KH" sz="1200" kern="1200" dirty="0">
                <a:solidFill>
                  <a:schemeClr val="tx1"/>
                </a:solidFill>
                <a:effectLst/>
                <a:latin typeface="+mn-lt"/>
                <a:ea typeface="+mn-ea"/>
                <a:cs typeface="+mn-cs"/>
              </a:rPr>
              <a:t>មើលព័ត៌មាន </a:t>
            </a:r>
            <a:r>
              <a:rPr lang="en-US" sz="1200" kern="1200" dirty="0">
                <a:solidFill>
                  <a:schemeClr val="tx1"/>
                </a:solidFill>
                <a:effectLst/>
                <a:latin typeface="+mn-lt"/>
                <a:ea typeface="+mn-ea"/>
                <a:cs typeface="+mn-cs"/>
              </a:rPr>
              <a:t>OS, </a:t>
            </a:r>
            <a:r>
              <a:rPr lang="km-KH" sz="1200" kern="1200" dirty="0">
                <a:solidFill>
                  <a:schemeClr val="tx1"/>
                </a:solidFill>
                <a:effectLst/>
                <a:latin typeface="+mn-lt"/>
                <a:ea typeface="+mn-ea"/>
                <a:cs typeface="+mn-cs"/>
              </a:rPr>
              <a:t>ឈ្មោះ </a:t>
            </a:r>
            <a:r>
              <a:rPr lang="en-US" sz="1200" kern="1200" dirty="0">
                <a:solidFill>
                  <a:schemeClr val="tx1"/>
                </a:solidFill>
                <a:effectLst/>
                <a:latin typeface="+mn-lt"/>
                <a:ea typeface="+mn-ea"/>
                <a:cs typeface="+mn-cs"/>
              </a:rPr>
              <a:t>Client</a:t>
            </a:r>
            <a:r>
              <a:rPr lang="km-KH" sz="1200" kern="1200" dirty="0">
                <a:solidFill>
                  <a:schemeClr val="tx1"/>
                </a:solidFill>
                <a:effectLst/>
                <a:latin typeface="+mn-lt"/>
                <a:ea typeface="+mn-ea"/>
                <a:cs typeface="+mn-cs"/>
              </a:rPr>
              <a:t> និង ជំនាន់​របស់ </a:t>
            </a:r>
            <a:r>
              <a:rPr lang="en-US" sz="1200" kern="1200" dirty="0">
                <a:solidFill>
                  <a:schemeClr val="tx1"/>
                </a:solidFill>
                <a:effectLst/>
                <a:latin typeface="+mn-lt"/>
                <a:ea typeface="+mn-ea"/>
                <a:cs typeface="+mn-cs"/>
              </a:rPr>
              <a:t>Client </a:t>
            </a:r>
            <a:r>
              <a:rPr lang="km-KH" sz="1200" kern="1200" dirty="0">
                <a:solidFill>
                  <a:schemeClr val="tx1"/>
                </a:solidFill>
                <a:effectLst/>
                <a:latin typeface="+mn-lt"/>
                <a:ea typeface="+mn-ea"/>
                <a:cs typeface="+mn-cs"/>
              </a:rPr>
              <a:t>ជាដើម</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30</a:t>
            </a:fld>
            <a:endParaRPr lang="en-US"/>
          </a:p>
        </p:txBody>
      </p:sp>
    </p:spTree>
    <p:extLst>
      <p:ext uri="{BB962C8B-B14F-4D97-AF65-F5344CB8AC3E}">
        <p14:creationId xmlns:p14="http://schemas.microsoft.com/office/powerpoint/2010/main" val="14845487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m-KH" sz="1200" kern="1200" dirty="0">
                <a:solidFill>
                  <a:schemeClr val="tx1"/>
                </a:solidFill>
                <a:effectLst/>
                <a:latin typeface="+mn-lt"/>
                <a:ea typeface="+mn-ea"/>
                <a:cs typeface="+mn-cs"/>
              </a:rPr>
              <a:t>ការ </a:t>
            </a:r>
            <a:r>
              <a:rPr lang="en-US" sz="1200" kern="1200" dirty="0">
                <a:solidFill>
                  <a:schemeClr val="tx1"/>
                </a:solidFill>
                <a:effectLst/>
                <a:latin typeface="+mn-lt"/>
                <a:ea typeface="+mn-ea"/>
                <a:cs typeface="+mn-cs"/>
              </a:rPr>
              <a:t>Export </a:t>
            </a:r>
            <a:r>
              <a:rPr lang="km-KH" sz="1200" kern="1200" dirty="0">
                <a:solidFill>
                  <a:schemeClr val="tx1"/>
                </a:solidFill>
                <a:effectLst/>
                <a:latin typeface="+mn-lt"/>
                <a:ea typeface="+mn-ea"/>
                <a:cs typeface="+mn-cs"/>
              </a:rPr>
              <a:t>និង </a:t>
            </a:r>
            <a:r>
              <a:rPr lang="en-US" sz="1200" kern="1200" dirty="0">
                <a:solidFill>
                  <a:schemeClr val="tx1"/>
                </a:solidFill>
                <a:effectLst/>
                <a:latin typeface="+mn-lt"/>
                <a:ea typeface="+mn-ea"/>
                <a:cs typeface="+mn-cs"/>
              </a:rPr>
              <a:t>Import Data Table </a:t>
            </a:r>
            <a:r>
              <a:rPr lang="km-KH" sz="1200" kern="1200" dirty="0">
                <a:solidFill>
                  <a:schemeClr val="tx1"/>
                </a:solidFill>
                <a:effectLst/>
                <a:latin typeface="+mn-lt"/>
                <a:ea typeface="+mn-ea"/>
                <a:cs typeface="+mn-cs"/>
              </a:rPr>
              <a:t>នេះ​អាច​ប្រើប្រាស់ </a:t>
            </a:r>
            <a:r>
              <a:rPr lang="en-US" sz="1200" kern="1200" dirty="0">
                <a:solidFill>
                  <a:schemeClr val="tx1"/>
                </a:solidFill>
                <a:effectLst/>
                <a:latin typeface="+mn-lt"/>
                <a:ea typeface="+mn-ea"/>
                <a:cs typeface="+mn-cs"/>
              </a:rPr>
              <a:t>CSV </a:t>
            </a:r>
            <a:r>
              <a:rPr lang="km-KH" sz="1200" kern="1200" dirty="0">
                <a:solidFill>
                  <a:schemeClr val="tx1"/>
                </a:solidFill>
                <a:effectLst/>
                <a:latin typeface="+mn-lt"/>
                <a:ea typeface="+mn-ea"/>
                <a:cs typeface="+mn-cs"/>
              </a:rPr>
              <a:t>និង </a:t>
            </a:r>
            <a:r>
              <a:rPr lang="en-US" sz="1200" kern="1200" dirty="0">
                <a:solidFill>
                  <a:schemeClr val="tx1"/>
                </a:solidFill>
                <a:effectLst/>
                <a:latin typeface="+mn-lt"/>
                <a:ea typeface="+mn-ea"/>
                <a:cs typeface="+mn-cs"/>
              </a:rPr>
              <a:t>JSON File </a:t>
            </a:r>
            <a:r>
              <a:rPr lang="km-KH" sz="1200" kern="1200" dirty="0">
                <a:solidFill>
                  <a:schemeClr val="tx1"/>
                </a:solidFill>
                <a:effectLst/>
                <a:latin typeface="+mn-lt"/>
                <a:ea typeface="+mn-ea"/>
                <a:cs typeface="+mn-cs"/>
              </a:rPr>
              <a:t>បាន ដែលបាន​បន្ថែម​នូវ​ជំរើស​ជា​ច្រើន​នៅក្នុង​នោះ ដូចជា </a:t>
            </a:r>
            <a:r>
              <a:rPr lang="en-US" sz="1200" kern="1200" dirty="0">
                <a:solidFill>
                  <a:schemeClr val="tx1"/>
                </a:solidFill>
                <a:effectLst/>
                <a:latin typeface="+mn-lt"/>
                <a:ea typeface="+mn-ea"/>
                <a:cs typeface="+mn-cs"/>
              </a:rPr>
              <a:t>(Separators, column selection, encoding selection, …)</a:t>
            </a:r>
            <a:r>
              <a:rPr lang="km-KH"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km-KH" sz="1200" b="1" kern="1200" dirty="0">
                <a:solidFill>
                  <a:schemeClr val="tx1"/>
                </a:solidFill>
                <a:effectLst/>
                <a:latin typeface="+mn-lt"/>
                <a:ea typeface="+mn-ea"/>
                <a:cs typeface="+mn-cs"/>
              </a:rPr>
              <a:t>ការប្រើប្រាស់ </a:t>
            </a:r>
            <a:r>
              <a:rPr lang="en-US" sz="1200" b="1" kern="1200" dirty="0">
                <a:solidFill>
                  <a:schemeClr val="tx1"/>
                </a:solidFill>
                <a:effectLst/>
                <a:latin typeface="+mn-lt"/>
                <a:ea typeface="+mn-ea"/>
                <a:cs typeface="+mn-cs"/>
              </a:rPr>
              <a:t>Table Data Export Wizard</a:t>
            </a:r>
            <a:endParaRPr lang="en-US" sz="1200" kern="1200" dirty="0">
              <a:solidFill>
                <a:schemeClr val="tx1"/>
              </a:solidFill>
              <a:effectLst/>
              <a:latin typeface="+mn-lt"/>
              <a:ea typeface="+mn-ea"/>
              <a:cs typeface="+mn-cs"/>
            </a:endParaRPr>
          </a:p>
          <a:p>
            <a:pPr lvl="0"/>
            <a:r>
              <a:rPr lang="km-KH" sz="1200" kern="1200" dirty="0">
                <a:solidFill>
                  <a:schemeClr val="tx1"/>
                </a:solidFill>
                <a:effectLst/>
                <a:latin typeface="+mn-lt"/>
                <a:ea typeface="+mn-ea"/>
                <a:cs typeface="+mn-cs"/>
              </a:rPr>
              <a:t>ជ្រើសរើស </a:t>
            </a:r>
            <a:r>
              <a:rPr lang="en-US" sz="1200" kern="1200" dirty="0">
                <a:solidFill>
                  <a:schemeClr val="tx1"/>
                </a:solidFill>
                <a:effectLst/>
                <a:latin typeface="+mn-lt"/>
                <a:ea typeface="+mn-ea"/>
                <a:cs typeface="+mn-cs"/>
              </a:rPr>
              <a:t>Column</a:t>
            </a:r>
          </a:p>
          <a:p>
            <a:r>
              <a:rPr lang="km-KH" sz="1200" kern="1200" dirty="0">
                <a:solidFill>
                  <a:schemeClr val="tx1"/>
                </a:solidFill>
                <a:effectLst/>
                <a:latin typeface="+mn-lt"/>
                <a:ea typeface="+mn-ea"/>
                <a:cs typeface="+mn-cs"/>
              </a:rPr>
              <a:t/>
            </a:r>
            <a:br>
              <a:rPr lang="km-KH" sz="1200" kern="1200" dirty="0">
                <a:solidFill>
                  <a:schemeClr val="tx1"/>
                </a:solidFill>
                <a:effectLst/>
                <a:latin typeface="+mn-lt"/>
                <a:ea typeface="+mn-ea"/>
                <a:cs typeface="+mn-cs"/>
              </a:rPr>
            </a:br>
            <a:r>
              <a:rPr lang="km-KH"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lvl="0"/>
            <a:r>
              <a:rPr lang="km-KH" sz="1200" kern="1200" dirty="0">
                <a:solidFill>
                  <a:schemeClr val="tx1"/>
                </a:solidFill>
                <a:effectLst/>
                <a:latin typeface="+mn-lt"/>
                <a:ea typeface="+mn-ea"/>
                <a:cs typeface="+mn-cs"/>
              </a:rPr>
              <a:t>កំណត់ទីតាំងនិងឈ្មោះ </a:t>
            </a:r>
            <a:r>
              <a:rPr lang="en-US" sz="1200" kern="1200" dirty="0">
                <a:solidFill>
                  <a:schemeClr val="tx1"/>
                </a:solidFill>
                <a:effectLst/>
                <a:latin typeface="+mn-lt"/>
                <a:ea typeface="+mn-ea"/>
                <a:cs typeface="+mn-cs"/>
              </a:rPr>
              <a:t>File </a:t>
            </a:r>
            <a:r>
              <a:rPr lang="km-KH" sz="1200" kern="1200" dirty="0">
                <a:solidFill>
                  <a:schemeClr val="tx1"/>
                </a:solidFill>
                <a:effectLst/>
                <a:latin typeface="+mn-lt"/>
                <a:ea typeface="+mn-ea"/>
                <a:cs typeface="+mn-cs"/>
              </a:rPr>
              <a:t>ព្រមទាំងជ្រើសរើស</a:t>
            </a:r>
            <a:r>
              <a:rPr lang="en-US" sz="1200" kern="1200" dirty="0">
                <a:solidFill>
                  <a:schemeClr val="tx1"/>
                </a:solidFill>
                <a:effectLst/>
                <a:latin typeface="+mn-lt"/>
                <a:ea typeface="+mn-ea"/>
                <a:cs typeface="+mn-cs"/>
              </a:rPr>
              <a:t> File</a:t>
            </a:r>
          </a:p>
          <a:p>
            <a:pPr lvl="0"/>
            <a:r>
              <a:rPr lang="km-KH" sz="1200" kern="1200" dirty="0">
                <a:solidFill>
                  <a:schemeClr val="tx1"/>
                </a:solidFill>
                <a:effectLst/>
                <a:latin typeface="+mn-lt"/>
                <a:ea typeface="+mn-ea"/>
                <a:cs typeface="+mn-cs"/>
              </a:rPr>
              <a:t>ចុចក្រោយអ្នកនឹងឃើញ </a:t>
            </a:r>
            <a:r>
              <a:rPr lang="en-US" sz="1200" kern="1200" dirty="0">
                <a:solidFill>
                  <a:schemeClr val="tx1"/>
                </a:solidFill>
                <a:effectLst/>
                <a:latin typeface="+mn-lt"/>
                <a:ea typeface="+mn-ea"/>
                <a:cs typeface="+mn-cs"/>
              </a:rPr>
              <a:t>Finished performing task </a:t>
            </a:r>
            <a:r>
              <a:rPr lang="km-KH" sz="1200" kern="1200" dirty="0">
                <a:solidFill>
                  <a:schemeClr val="tx1"/>
                </a:solidFill>
                <a:effectLst/>
                <a:latin typeface="+mn-lt"/>
                <a:ea typeface="+mn-ea"/>
                <a:cs typeface="+mn-cs"/>
              </a:rPr>
              <a:t>ដូចខាងក្រោម</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km-KH" sz="1200" b="1" kern="1200" dirty="0">
                <a:solidFill>
                  <a:schemeClr val="tx1"/>
                </a:solidFill>
                <a:effectLst/>
                <a:latin typeface="+mn-lt"/>
                <a:ea typeface="+mn-ea"/>
                <a:cs typeface="+mn-cs"/>
              </a:rPr>
              <a:t/>
            </a:r>
            <a:br>
              <a:rPr lang="km-KH" sz="1200" b="1" kern="1200" dirty="0">
                <a:solidFill>
                  <a:schemeClr val="tx1"/>
                </a:solidFill>
                <a:effectLst/>
                <a:latin typeface="+mn-lt"/>
                <a:ea typeface="+mn-ea"/>
                <a:cs typeface="+mn-cs"/>
              </a:rPr>
            </a:br>
            <a:r>
              <a:rPr lang="km-KH"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km-KH" sz="1200" b="1" kern="1200" dirty="0">
                <a:solidFill>
                  <a:schemeClr val="tx1"/>
                </a:solidFill>
                <a:effectLst/>
                <a:latin typeface="+mn-lt"/>
                <a:ea typeface="+mn-ea"/>
                <a:cs typeface="+mn-cs"/>
              </a:rPr>
              <a:t>ការប្រើប្រាស់ </a:t>
            </a:r>
            <a:r>
              <a:rPr lang="en-US" sz="1200" b="1" kern="1200" dirty="0">
                <a:solidFill>
                  <a:schemeClr val="tx1"/>
                </a:solidFill>
                <a:effectLst/>
                <a:latin typeface="+mn-lt"/>
                <a:ea typeface="+mn-ea"/>
                <a:cs typeface="+mn-cs"/>
              </a:rPr>
              <a:t>Table Data Import Wizard</a:t>
            </a:r>
            <a:endParaRPr lang="en-US" sz="1200" kern="1200" dirty="0">
              <a:solidFill>
                <a:schemeClr val="tx1"/>
              </a:solidFill>
              <a:effectLst/>
              <a:latin typeface="+mn-lt"/>
              <a:ea typeface="+mn-ea"/>
              <a:cs typeface="+mn-cs"/>
            </a:endParaRPr>
          </a:p>
          <a:p>
            <a:pPr lvl="0"/>
            <a:r>
              <a:rPr lang="km-KH" sz="1200" kern="1200" dirty="0">
                <a:solidFill>
                  <a:schemeClr val="tx1"/>
                </a:solidFill>
                <a:effectLst/>
                <a:latin typeface="+mn-lt"/>
                <a:ea typeface="+mn-ea"/>
                <a:cs typeface="+mn-cs"/>
              </a:rPr>
              <a:t>ជ្រើសរើសឯកសារដែលត្រូវ​ </a:t>
            </a:r>
            <a:r>
              <a:rPr lang="en-US" sz="1200" kern="1200" dirty="0">
                <a:solidFill>
                  <a:schemeClr val="tx1"/>
                </a:solidFill>
                <a:effectLst/>
                <a:latin typeface="+mn-lt"/>
                <a:ea typeface="+mn-ea"/>
                <a:cs typeface="+mn-cs"/>
              </a:rPr>
              <a:t>Import</a:t>
            </a:r>
          </a:p>
          <a:p>
            <a:pPr lvl="0"/>
            <a:r>
              <a:rPr lang="km-KH" sz="1200" kern="1200" dirty="0">
                <a:solidFill>
                  <a:schemeClr val="tx1"/>
                </a:solidFill>
                <a:effectLst/>
                <a:latin typeface="+mn-lt"/>
                <a:ea typeface="+mn-ea"/>
                <a:cs typeface="+mn-cs"/>
              </a:rPr>
              <a:t>ជ្រើសរើសទីតាំងផ្ទុក​ទិន្នន័យ​ដែលត្រូវ </a:t>
            </a:r>
            <a:r>
              <a:rPr lang="en-US" sz="1200" kern="1200" dirty="0">
                <a:solidFill>
                  <a:schemeClr val="tx1"/>
                </a:solidFill>
                <a:effectLst/>
                <a:latin typeface="+mn-lt"/>
                <a:ea typeface="+mn-ea"/>
                <a:cs typeface="+mn-cs"/>
              </a:rPr>
              <a:t>Import</a:t>
            </a:r>
          </a:p>
          <a:p>
            <a:r>
              <a:rPr lang="km-KH" sz="1200" kern="1200" dirty="0">
                <a:solidFill>
                  <a:schemeClr val="tx1"/>
                </a:solidFill>
                <a:effectLst/>
                <a:latin typeface="+mn-lt"/>
                <a:ea typeface="+mn-ea"/>
                <a:cs typeface="+mn-cs"/>
              </a:rPr>
              <a:t/>
            </a:r>
            <a:br>
              <a:rPr lang="km-KH" sz="1200" kern="1200" dirty="0">
                <a:solidFill>
                  <a:schemeClr val="tx1"/>
                </a:solidFill>
                <a:effectLst/>
                <a:latin typeface="+mn-lt"/>
                <a:ea typeface="+mn-ea"/>
                <a:cs typeface="+mn-cs"/>
              </a:rPr>
            </a:br>
            <a:r>
              <a:rPr lang="km-KH"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lvl="0"/>
            <a:r>
              <a:rPr lang="km-KH" sz="1200" kern="1200" dirty="0">
                <a:solidFill>
                  <a:schemeClr val="tx1"/>
                </a:solidFill>
                <a:effectLst/>
                <a:latin typeface="+mn-lt"/>
                <a:ea typeface="+mn-ea"/>
                <a:cs typeface="+mn-cs"/>
              </a:rPr>
              <a:t>ចុចក្រោយអ្នកនឹងឃើញ </a:t>
            </a:r>
            <a:r>
              <a:rPr lang="en-US" sz="1200" kern="1200" dirty="0">
                <a:solidFill>
                  <a:schemeClr val="tx1"/>
                </a:solidFill>
                <a:effectLst/>
                <a:latin typeface="+mn-lt"/>
                <a:ea typeface="+mn-ea"/>
                <a:cs typeface="+mn-cs"/>
              </a:rPr>
              <a:t>Finished performing task </a:t>
            </a:r>
            <a:r>
              <a:rPr lang="km-KH" sz="1200" kern="1200" dirty="0">
                <a:solidFill>
                  <a:schemeClr val="tx1"/>
                </a:solidFill>
                <a:effectLst/>
                <a:latin typeface="+mn-lt"/>
                <a:ea typeface="+mn-ea"/>
                <a:cs typeface="+mn-cs"/>
              </a:rPr>
              <a:t>ដូចខាងក្រោម</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km-KH" sz="1200" kern="1200" dirty="0">
                <a:solidFill>
                  <a:schemeClr val="tx1"/>
                </a:solidFill>
                <a:effectLst/>
                <a:latin typeface="+mn-lt"/>
                <a:ea typeface="+mn-ea"/>
                <a:cs typeface="+mn-cs"/>
              </a:rPr>
              <a:t>អ្នក​អាច​ប្រើប្រាស់ </a:t>
            </a:r>
            <a:r>
              <a:rPr lang="en-US" sz="1200" kern="1200" dirty="0">
                <a:solidFill>
                  <a:schemeClr val="tx1"/>
                </a:solidFill>
                <a:effectLst/>
                <a:latin typeface="+mn-lt"/>
                <a:ea typeface="+mn-ea"/>
                <a:cs typeface="+mn-cs"/>
              </a:rPr>
              <a:t>Query </a:t>
            </a:r>
            <a:r>
              <a:rPr lang="km-KH" sz="1200" kern="1200" dirty="0">
                <a:solidFill>
                  <a:schemeClr val="tx1"/>
                </a:solidFill>
                <a:effectLst/>
                <a:latin typeface="+mn-lt"/>
                <a:ea typeface="+mn-ea"/>
                <a:cs typeface="+mn-cs"/>
              </a:rPr>
              <a:t>រួចធ្វើការ​ </a:t>
            </a:r>
            <a:r>
              <a:rPr lang="en-US" sz="1200" kern="1200" dirty="0">
                <a:solidFill>
                  <a:schemeClr val="tx1"/>
                </a:solidFill>
                <a:effectLst/>
                <a:latin typeface="+mn-lt"/>
                <a:ea typeface="+mn-ea"/>
                <a:cs typeface="+mn-cs"/>
              </a:rPr>
              <a:t>Export/Import </a:t>
            </a:r>
            <a:r>
              <a:rPr lang="km-KH" sz="1200" kern="1200" dirty="0">
                <a:solidFill>
                  <a:schemeClr val="tx1"/>
                </a:solidFill>
                <a:effectLst/>
                <a:latin typeface="+mn-lt"/>
                <a:ea typeface="+mn-ea"/>
                <a:cs typeface="+mn-cs"/>
              </a:rPr>
              <a:t>ទិន្នន័យ​បាន​តាមរយៈរូបខាងក្រោម</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33</a:t>
            </a:fld>
            <a:endParaRPr lang="en-US"/>
          </a:p>
        </p:txBody>
      </p:sp>
    </p:spTree>
    <p:extLst>
      <p:ext uri="{BB962C8B-B14F-4D97-AF65-F5344CB8AC3E}">
        <p14:creationId xmlns:p14="http://schemas.microsoft.com/office/powerpoint/2010/main" val="4679405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km-KH" sz="1200" kern="1200" dirty="0">
                <a:solidFill>
                  <a:schemeClr val="tx1"/>
                </a:solidFill>
                <a:effectLst/>
                <a:latin typeface="+mn-lt"/>
                <a:ea typeface="+mn-ea"/>
                <a:cs typeface="+mn-cs"/>
              </a:rPr>
              <a:t>ជ្រើសរើស </a:t>
            </a:r>
            <a:r>
              <a:rPr lang="en-US" sz="1200" kern="1200" dirty="0">
                <a:solidFill>
                  <a:schemeClr val="tx1"/>
                </a:solidFill>
                <a:effectLst/>
                <a:latin typeface="+mn-lt"/>
                <a:ea typeface="+mn-ea"/>
                <a:cs typeface="+mn-cs"/>
              </a:rPr>
              <a:t>Database </a:t>
            </a:r>
            <a:r>
              <a:rPr lang="km-KH" sz="1200" kern="1200" dirty="0">
                <a:solidFill>
                  <a:schemeClr val="tx1"/>
                </a:solidFill>
                <a:effectLst/>
                <a:latin typeface="+mn-lt"/>
                <a:ea typeface="+mn-ea"/>
                <a:cs typeface="+mn-cs"/>
              </a:rPr>
              <a:t>និង </a:t>
            </a:r>
            <a:r>
              <a:rPr lang="en-US" sz="1200" kern="1200" dirty="0">
                <a:solidFill>
                  <a:schemeClr val="tx1"/>
                </a:solidFill>
                <a:effectLst/>
                <a:latin typeface="+mn-lt"/>
                <a:ea typeface="+mn-ea"/>
                <a:cs typeface="+mn-cs"/>
              </a:rPr>
              <a:t>Object </a:t>
            </a:r>
            <a:r>
              <a:rPr lang="km-KH" sz="1200" kern="1200" dirty="0">
                <a:solidFill>
                  <a:schemeClr val="tx1"/>
                </a:solidFill>
                <a:effectLst/>
                <a:latin typeface="+mn-lt"/>
                <a:ea typeface="+mn-ea"/>
                <a:cs typeface="+mn-cs"/>
              </a:rPr>
              <a:t>ដែលត្រូវ </a:t>
            </a:r>
            <a:r>
              <a:rPr lang="en-US" sz="1200" kern="1200" dirty="0">
                <a:solidFill>
                  <a:schemeClr val="tx1"/>
                </a:solidFill>
                <a:effectLst/>
                <a:latin typeface="+mn-lt"/>
                <a:ea typeface="+mn-ea"/>
                <a:cs typeface="+mn-cs"/>
              </a:rPr>
              <a:t>Export</a:t>
            </a:r>
          </a:p>
          <a:p>
            <a:pPr lvl="0"/>
            <a:r>
              <a:rPr lang="km-KH" sz="1200" kern="1200" dirty="0">
                <a:solidFill>
                  <a:schemeClr val="tx1"/>
                </a:solidFill>
                <a:effectLst/>
                <a:latin typeface="+mn-lt"/>
                <a:ea typeface="+mn-ea"/>
                <a:cs typeface="+mn-cs"/>
              </a:rPr>
              <a:t>ចុច </a:t>
            </a:r>
            <a:r>
              <a:rPr lang="en-US" sz="1200" kern="1200" dirty="0">
                <a:solidFill>
                  <a:schemeClr val="tx1"/>
                </a:solidFill>
                <a:effectLst/>
                <a:latin typeface="+mn-lt"/>
                <a:ea typeface="+mn-ea"/>
                <a:cs typeface="+mn-cs"/>
              </a:rPr>
              <a:t>Advanced Options…</a:t>
            </a:r>
          </a:p>
          <a:p>
            <a:pPr lvl="0"/>
            <a:r>
              <a:rPr lang="km-KH" sz="1200" kern="1200" dirty="0">
                <a:solidFill>
                  <a:schemeClr val="tx1"/>
                </a:solidFill>
                <a:effectLst/>
                <a:latin typeface="+mn-lt"/>
                <a:ea typeface="+mn-ea"/>
                <a:cs typeface="+mn-cs"/>
              </a:rPr>
              <a:t>ចុច </a:t>
            </a:r>
            <a:r>
              <a:rPr lang="en-US" sz="1200" kern="1200" dirty="0">
                <a:solidFill>
                  <a:schemeClr val="tx1"/>
                </a:solidFill>
                <a:effectLst/>
                <a:latin typeface="+mn-lt"/>
                <a:ea typeface="+mn-ea"/>
                <a:cs typeface="+mn-cs"/>
              </a:rPr>
              <a:t>Return </a:t>
            </a:r>
            <a:r>
              <a:rPr lang="en-US" sz="1200" kern="1200" dirty="0">
                <a:solidFill>
                  <a:schemeClr val="tx1"/>
                </a:solidFill>
                <a:effectLst/>
                <a:latin typeface="+mn-lt"/>
                <a:ea typeface="+mn-ea"/>
                <a:cs typeface="+mn-cs"/>
                <a:sym typeface="Wingdings" panose="05000000000000000000" pitchFamily="2" charset="2"/>
              </a:rPr>
              <a:t></a:t>
            </a:r>
            <a:r>
              <a:rPr lang="en-US" sz="1200" kern="1200" dirty="0">
                <a:solidFill>
                  <a:schemeClr val="tx1"/>
                </a:solidFill>
                <a:effectLst/>
                <a:latin typeface="+mn-lt"/>
                <a:ea typeface="+mn-ea"/>
                <a:cs typeface="+mn-cs"/>
              </a:rPr>
              <a:t> Start Export</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Data Import/Restore</a:t>
            </a:r>
            <a:endParaRPr lang="en-US" sz="1200" kern="1200" dirty="0">
              <a:solidFill>
                <a:schemeClr val="tx1"/>
              </a:solidFill>
              <a:effectLst/>
              <a:latin typeface="+mn-lt"/>
              <a:ea typeface="+mn-ea"/>
              <a:cs typeface="+mn-cs"/>
            </a:endParaRPr>
          </a:p>
          <a:p>
            <a:pPr lvl="0"/>
            <a:r>
              <a:rPr lang="km-KH" sz="1200" kern="1200" dirty="0">
                <a:solidFill>
                  <a:schemeClr val="tx1"/>
                </a:solidFill>
                <a:effectLst/>
                <a:latin typeface="+mn-lt"/>
                <a:ea typeface="+mn-ea"/>
                <a:cs typeface="+mn-cs"/>
              </a:rPr>
              <a:t>ជ្រើសរើស </a:t>
            </a:r>
            <a:r>
              <a:rPr lang="en-US" sz="1200" kern="1200" dirty="0">
                <a:solidFill>
                  <a:schemeClr val="tx1"/>
                </a:solidFill>
                <a:effectLst/>
                <a:latin typeface="+mn-lt"/>
                <a:ea typeface="+mn-ea"/>
                <a:cs typeface="+mn-cs"/>
              </a:rPr>
              <a:t>File </a:t>
            </a:r>
            <a:r>
              <a:rPr lang="km-KH" sz="1200" kern="1200" dirty="0">
                <a:solidFill>
                  <a:schemeClr val="tx1"/>
                </a:solidFill>
                <a:effectLst/>
                <a:latin typeface="+mn-lt"/>
                <a:ea typeface="+mn-ea"/>
                <a:cs typeface="+mn-cs"/>
              </a:rPr>
              <a:t>ដើម្បី </a:t>
            </a:r>
            <a:r>
              <a:rPr lang="en-US" sz="1200" kern="1200" dirty="0">
                <a:solidFill>
                  <a:schemeClr val="tx1"/>
                </a:solidFill>
                <a:effectLst/>
                <a:latin typeface="+mn-lt"/>
                <a:ea typeface="+mn-ea"/>
                <a:cs typeface="+mn-cs"/>
              </a:rPr>
              <a:t>Import/Restore</a:t>
            </a:r>
          </a:p>
          <a:p>
            <a:r>
              <a:rPr lang="km-KH" sz="1200" kern="1200" dirty="0">
                <a:solidFill>
                  <a:schemeClr val="tx1"/>
                </a:solidFill>
                <a:effectLst/>
                <a:latin typeface="+mn-lt"/>
                <a:ea typeface="+mn-ea"/>
                <a:cs typeface="+mn-cs"/>
              </a:rPr>
              <a:t/>
            </a:r>
            <a:br>
              <a:rPr lang="km-KH" sz="1200" kern="1200" dirty="0">
                <a:solidFill>
                  <a:schemeClr val="tx1"/>
                </a:solidFill>
                <a:effectLst/>
                <a:latin typeface="+mn-lt"/>
                <a:ea typeface="+mn-ea"/>
                <a:cs typeface="+mn-cs"/>
              </a:rPr>
            </a:br>
            <a:r>
              <a:rPr lang="km-KH"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lvl="0"/>
            <a:r>
              <a:rPr lang="km-KH" sz="1200" kern="1200" dirty="0">
                <a:solidFill>
                  <a:schemeClr val="tx1"/>
                </a:solidFill>
                <a:effectLst/>
                <a:latin typeface="+mn-lt"/>
                <a:ea typeface="+mn-ea"/>
                <a:cs typeface="+mn-cs"/>
              </a:rPr>
              <a:t>រួចុច </a:t>
            </a:r>
            <a:r>
              <a:rPr lang="en-US" sz="1200" kern="1200" dirty="0">
                <a:solidFill>
                  <a:schemeClr val="tx1"/>
                </a:solidFill>
                <a:effectLst/>
                <a:latin typeface="+mn-lt"/>
                <a:ea typeface="+mn-ea"/>
                <a:cs typeface="+mn-cs"/>
              </a:rPr>
              <a:t>Start Import</a:t>
            </a:r>
          </a:p>
          <a:p>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35</a:t>
            </a:fld>
            <a:endParaRPr lang="en-US"/>
          </a:p>
        </p:txBody>
      </p:sp>
    </p:spTree>
    <p:extLst>
      <p:ext uri="{BB962C8B-B14F-4D97-AF65-F5344CB8AC3E}">
        <p14:creationId xmlns:p14="http://schemas.microsoft.com/office/powerpoint/2010/main" val="31622842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m-KH" sz="1200" kern="1200" dirty="0">
                <a:solidFill>
                  <a:schemeClr val="tx1"/>
                </a:solidFill>
                <a:effectLst/>
                <a:latin typeface="+mn-lt"/>
                <a:ea typeface="+mn-ea"/>
                <a:cs typeface="+mn-cs"/>
              </a:rPr>
              <a:t>យើងប្រើប្រាស់ </a:t>
            </a:r>
            <a:r>
              <a:rPr lang="en-US" sz="1200" kern="1200" dirty="0">
                <a:solidFill>
                  <a:schemeClr val="tx1"/>
                </a:solidFill>
                <a:effectLst/>
                <a:latin typeface="+mn-lt"/>
                <a:ea typeface="+mn-ea"/>
                <a:cs typeface="+mn-cs"/>
              </a:rPr>
              <a:t>Performance Dashboard </a:t>
            </a:r>
            <a:r>
              <a:rPr lang="km-KH" sz="1200" kern="1200" dirty="0">
                <a:solidFill>
                  <a:schemeClr val="tx1"/>
                </a:solidFill>
                <a:effectLst/>
                <a:latin typeface="+mn-lt"/>
                <a:ea typeface="+mn-ea"/>
                <a:cs typeface="+mn-cs"/>
              </a:rPr>
              <a:t>សម្រាប់​មើលព័ត៌មាន​នៃដំណើ​ការ​របស់ </a:t>
            </a:r>
            <a:r>
              <a:rPr lang="en-US" sz="1200" kern="1200" dirty="0">
                <a:solidFill>
                  <a:schemeClr val="tx1"/>
                </a:solidFill>
                <a:effectLst/>
                <a:latin typeface="+mn-lt"/>
                <a:ea typeface="+mn-ea"/>
                <a:cs typeface="+mn-cs"/>
              </a:rPr>
              <a:t>Server </a:t>
            </a:r>
            <a:r>
              <a:rPr lang="km-KH" sz="1200" kern="1200" dirty="0">
                <a:solidFill>
                  <a:schemeClr val="tx1"/>
                </a:solidFill>
                <a:effectLst/>
                <a:latin typeface="+mn-lt"/>
                <a:ea typeface="+mn-ea"/>
                <a:cs typeface="+mn-cs"/>
              </a:rPr>
              <a:t>ជាលក្ខណៈ </a:t>
            </a:r>
            <a:r>
              <a:rPr lang="en-US" sz="1200" kern="1200" dirty="0">
                <a:solidFill>
                  <a:schemeClr val="tx1"/>
                </a:solidFill>
                <a:effectLst/>
                <a:latin typeface="+mn-lt"/>
                <a:ea typeface="+mn-ea"/>
                <a:cs typeface="+mn-cs"/>
              </a:rPr>
              <a:t>Graphical Dashboard </a:t>
            </a:r>
            <a:r>
              <a:rPr lang="km-KH" sz="1200" kern="1200" dirty="0">
                <a:solidFill>
                  <a:schemeClr val="tx1"/>
                </a:solidFill>
                <a:effectLst/>
                <a:latin typeface="+mn-lt"/>
                <a:ea typeface="+mn-ea"/>
                <a:cs typeface="+mn-cs"/>
              </a:rPr>
              <a:t>ដូចខាងក្រោម</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9159ABBE-E7A5-48CD-A991-197BCB42E310}" type="slidenum">
              <a:rPr lang="en-US" smtClean="0"/>
              <a:t>36</a:t>
            </a:fld>
            <a:endParaRPr lang="en-US"/>
          </a:p>
        </p:txBody>
      </p:sp>
    </p:spTree>
    <p:extLst>
      <p:ext uri="{BB962C8B-B14F-4D97-AF65-F5344CB8AC3E}">
        <p14:creationId xmlns:p14="http://schemas.microsoft.com/office/powerpoint/2010/main" val="284689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 in the result shows that the </a:t>
            </a:r>
            <a:r>
              <a:rPr lang="en-US" dirty="0" err="1"/>
              <a:t>dbadmin</a:t>
            </a:r>
            <a:r>
              <a:rPr lang="en-US" dirty="0"/>
              <a:t> user account was granted to all databases and tables. The part before the dot (.) represents the database and the part after the dot (.) represents the table e.g., </a:t>
            </a:r>
            <a:r>
              <a:rPr lang="en-US" dirty="0" err="1"/>
              <a:t>database.table</a:t>
            </a:r>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4</a:t>
            </a:fld>
            <a:endParaRPr lang="en-US"/>
          </a:p>
        </p:txBody>
      </p:sp>
    </p:spTree>
    <p:extLst>
      <p:ext uri="{BB962C8B-B14F-4D97-AF65-F5344CB8AC3E}">
        <p14:creationId xmlns:p14="http://schemas.microsoft.com/office/powerpoint/2010/main" val="20877621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a:t>
            </a:r>
            <a:r>
              <a:rPr lang="en-US" dirty="0" err="1"/>
              <a:t>cmd</a:t>
            </a:r>
            <a:r>
              <a:rPr lang="en-US" dirty="0"/>
              <a:t> as administrator</a:t>
            </a:r>
          </a:p>
          <a:p>
            <a:endParaRPr lang="en-US" dirty="0"/>
          </a:p>
          <a:p>
            <a:r>
              <a:rPr lang="en-US" dirty="0"/>
              <a:t>Cd </a:t>
            </a:r>
            <a:r>
              <a:rPr lang="km-KH" dirty="0"/>
              <a:t>ទៅកាន់ </a:t>
            </a:r>
            <a:r>
              <a:rPr lang="en-US" dirty="0"/>
              <a:t>C:\Program Files\MySQL\MySQL Server 5.7\bin</a:t>
            </a:r>
          </a:p>
        </p:txBody>
      </p:sp>
      <p:sp>
        <p:nvSpPr>
          <p:cNvPr id="4" name="Slide Number Placeholder 3"/>
          <p:cNvSpPr>
            <a:spLocks noGrp="1"/>
          </p:cNvSpPr>
          <p:nvPr>
            <p:ph type="sldNum" sz="quarter" idx="10"/>
          </p:nvPr>
        </p:nvSpPr>
        <p:spPr/>
        <p:txBody>
          <a:bodyPr/>
          <a:lstStyle/>
          <a:p>
            <a:fld id="{9159ABBE-E7A5-48CD-A991-197BCB42E310}" type="slidenum">
              <a:rPr lang="en-US" smtClean="0"/>
              <a:t>37</a:t>
            </a:fld>
            <a:endParaRPr lang="en-US"/>
          </a:p>
        </p:txBody>
      </p:sp>
    </p:spTree>
    <p:extLst>
      <p:ext uri="{BB962C8B-B14F-4D97-AF65-F5344CB8AC3E}">
        <p14:creationId xmlns:p14="http://schemas.microsoft.com/office/powerpoint/2010/main" val="14032857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SQL file </a:t>
            </a:r>
            <a:r>
              <a:rPr lang="km-KH" dirty="0"/>
              <a:t>ត្រូវនៅក្នុងទីតាំង </a:t>
            </a:r>
            <a:r>
              <a:rPr lang="en-US" dirty="0"/>
              <a:t>C:\Program Files\MySQL\MySQL Server 5.7\bin</a:t>
            </a:r>
            <a:endParaRPr lang="en-US" b="1" dirty="0"/>
          </a:p>
          <a:p>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38</a:t>
            </a:fld>
            <a:endParaRPr lang="en-US"/>
          </a:p>
        </p:txBody>
      </p:sp>
    </p:spTree>
    <p:extLst>
      <p:ext uri="{BB962C8B-B14F-4D97-AF65-F5344CB8AC3E}">
        <p14:creationId xmlns:p14="http://schemas.microsoft.com/office/powerpoint/2010/main" val="577231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omit the hostname part of the user account, MySQL will accept it and allow the user to connect from any host. For example, the following statement creates a new user account named remote that can connect to the database server from any host:</a:t>
            </a:r>
          </a:p>
        </p:txBody>
      </p:sp>
      <p:sp>
        <p:nvSpPr>
          <p:cNvPr id="4" name="Slide Number Placeholder 3"/>
          <p:cNvSpPr>
            <a:spLocks noGrp="1"/>
          </p:cNvSpPr>
          <p:nvPr>
            <p:ph type="sldNum" sz="quarter" idx="10"/>
          </p:nvPr>
        </p:nvSpPr>
        <p:spPr/>
        <p:txBody>
          <a:bodyPr/>
          <a:lstStyle/>
          <a:p>
            <a:fld id="{9159ABBE-E7A5-48CD-A991-197BCB42E310}" type="slidenum">
              <a:rPr lang="en-US" smtClean="0"/>
              <a:t>6</a:t>
            </a:fld>
            <a:endParaRPr lang="en-US"/>
          </a:p>
        </p:txBody>
      </p:sp>
    </p:spTree>
    <p:extLst>
      <p:ext uri="{BB962C8B-B14F-4D97-AF65-F5344CB8AC3E}">
        <p14:creationId xmlns:p14="http://schemas.microsoft.com/office/powerpoint/2010/main" val="2238553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7</a:t>
            </a:fld>
            <a:endParaRPr lang="en-US"/>
          </a:p>
        </p:txBody>
      </p:sp>
    </p:spTree>
    <p:extLst>
      <p:ext uri="{BB962C8B-B14F-4D97-AF65-F5344CB8AC3E}">
        <p14:creationId xmlns:p14="http://schemas.microsoft.com/office/powerpoint/2010/main" val="3860292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m-KH" sz="1200" kern="1200" dirty="0">
                <a:solidFill>
                  <a:schemeClr val="tx1"/>
                </a:solidFill>
                <a:effectLst/>
                <a:latin typeface="+mn-lt"/>
                <a:ea typeface="+mn-ea"/>
                <a:cs typeface="+mn-cs"/>
              </a:rPr>
              <a:t>ដើម្បីផ្លាស់​ប្តូរ​លេខ​សម្ងាត់ អ្នក​ត្រូវ​ប្រើប្រាស់​នូវឃ្លាបញ្ជា </a:t>
            </a:r>
            <a:r>
              <a:rPr lang="en-US" sz="1200" kern="1200" dirty="0">
                <a:solidFill>
                  <a:schemeClr val="tx1"/>
                </a:solidFill>
                <a:effectLst/>
                <a:latin typeface="+mn-lt"/>
                <a:ea typeface="+mn-ea"/>
                <a:cs typeface="+mn-cs"/>
              </a:rPr>
              <a:t>UPDATE, SET PASSWORD </a:t>
            </a:r>
            <a:r>
              <a:rPr lang="km-KH" sz="1200" kern="1200" dirty="0">
                <a:solidFill>
                  <a:schemeClr val="tx1"/>
                </a:solidFill>
                <a:effectLst/>
                <a:latin typeface="+mn-lt"/>
                <a:ea typeface="+mn-ea"/>
                <a:cs typeface="+mn-cs"/>
              </a:rPr>
              <a:t>និង </a:t>
            </a:r>
            <a:r>
              <a:rPr lang="en-US" sz="1200" kern="1200" dirty="0">
                <a:solidFill>
                  <a:schemeClr val="tx1"/>
                </a:solidFill>
                <a:effectLst/>
                <a:latin typeface="+mn-lt"/>
                <a:ea typeface="+mn-ea"/>
                <a:cs typeface="+mn-cs"/>
              </a:rPr>
              <a:t>GRANT Statement</a:t>
            </a:r>
            <a:r>
              <a:rPr lang="km-KH" sz="1200" kern="1200" dirty="0">
                <a:solidFill>
                  <a:schemeClr val="tx1"/>
                </a:solidFill>
                <a:effectLst/>
                <a:latin typeface="+mn-lt"/>
                <a:ea typeface="+mn-ea"/>
                <a:cs typeface="+mn-cs"/>
              </a:rPr>
              <a:t>។ មុននឹងអ្នក​ចាប់​ផ្តើម​ប្តូរលេខសម្ងាត់​អ្នកត្រូវ​ដឹង​ពីចំនុចមួយចំនួន​ខាង​ក្រោមនេះ​សិន</a:t>
            </a:r>
            <a:endParaRPr lang="en-US" sz="1200" kern="1200" dirty="0">
              <a:solidFill>
                <a:schemeClr val="tx1"/>
              </a:solidFill>
              <a:effectLst/>
              <a:latin typeface="+mn-lt"/>
              <a:ea typeface="+mn-ea"/>
              <a:cs typeface="+mn-cs"/>
            </a:endParaRPr>
          </a:p>
          <a:p>
            <a:pPr lvl="0"/>
            <a:r>
              <a:rPr lang="km-KH" sz="1200" kern="1200" dirty="0">
                <a:solidFill>
                  <a:schemeClr val="tx1"/>
                </a:solidFill>
                <a:effectLst/>
                <a:latin typeface="+mn-lt"/>
                <a:ea typeface="+mn-ea"/>
                <a:cs typeface="+mn-cs"/>
              </a:rPr>
              <a:t>អ្នកត្រូវ​ដឹងឈ្មោះរបស់ </a:t>
            </a:r>
            <a:r>
              <a:rPr lang="en-US" sz="1200" kern="1200" dirty="0">
                <a:solidFill>
                  <a:schemeClr val="tx1"/>
                </a:solidFill>
                <a:effectLst/>
                <a:latin typeface="+mn-lt"/>
                <a:ea typeface="+mn-ea"/>
                <a:cs typeface="+mn-cs"/>
              </a:rPr>
              <a:t>User </a:t>
            </a:r>
            <a:r>
              <a:rPr lang="km-KH" sz="1200" kern="1200" dirty="0">
                <a:solidFill>
                  <a:schemeClr val="tx1"/>
                </a:solidFill>
                <a:effectLst/>
                <a:latin typeface="+mn-lt"/>
                <a:ea typeface="+mn-ea"/>
                <a:cs typeface="+mn-cs"/>
              </a:rPr>
              <a:t>ដែលត្រូវ​ប្តូរ</a:t>
            </a:r>
            <a:endParaRPr lang="en-US" sz="1200" kern="1200" dirty="0">
              <a:solidFill>
                <a:schemeClr val="tx1"/>
              </a:solidFill>
              <a:effectLst/>
              <a:latin typeface="+mn-lt"/>
              <a:ea typeface="+mn-ea"/>
              <a:cs typeface="+mn-cs"/>
            </a:endParaRPr>
          </a:p>
          <a:p>
            <a:pPr lvl="0"/>
            <a:r>
              <a:rPr lang="km-KH" sz="1200" kern="1200" dirty="0">
                <a:solidFill>
                  <a:schemeClr val="tx1"/>
                </a:solidFill>
                <a:effectLst/>
                <a:latin typeface="+mn-lt"/>
                <a:ea typeface="+mn-ea"/>
                <a:cs typeface="+mn-cs"/>
              </a:rPr>
              <a:t>តើ </a:t>
            </a:r>
            <a:r>
              <a:rPr lang="en-US" sz="1200" kern="1200" dirty="0">
                <a:solidFill>
                  <a:schemeClr val="tx1"/>
                </a:solidFill>
                <a:effectLst/>
                <a:latin typeface="+mn-lt"/>
                <a:ea typeface="+mn-ea"/>
                <a:cs typeface="+mn-cs"/>
              </a:rPr>
              <a:t>User </a:t>
            </a:r>
            <a:r>
              <a:rPr lang="km-KH" sz="1200" kern="1200" dirty="0">
                <a:solidFill>
                  <a:schemeClr val="tx1"/>
                </a:solidFill>
                <a:effectLst/>
                <a:latin typeface="+mn-lt"/>
                <a:ea typeface="+mn-ea"/>
                <a:cs typeface="+mn-cs"/>
              </a:rPr>
              <a:t>ប្រើប្រាស់ </a:t>
            </a:r>
            <a:r>
              <a:rPr lang="en-US" sz="1200" kern="1200" dirty="0">
                <a:solidFill>
                  <a:schemeClr val="tx1"/>
                </a:solidFill>
                <a:effectLst/>
                <a:latin typeface="+mn-lt"/>
                <a:ea typeface="+mn-ea"/>
                <a:cs typeface="+mn-cs"/>
              </a:rPr>
              <a:t>Host </a:t>
            </a:r>
            <a:r>
              <a:rPr lang="km-KH" sz="1200" kern="1200" dirty="0">
                <a:solidFill>
                  <a:schemeClr val="tx1"/>
                </a:solidFill>
                <a:effectLst/>
                <a:latin typeface="+mn-lt"/>
                <a:ea typeface="+mn-ea"/>
                <a:cs typeface="+mn-cs"/>
              </a:rPr>
              <a:t>មួយណា</a:t>
            </a:r>
            <a:endParaRPr lang="en-US" sz="1200" kern="1200" dirty="0">
              <a:solidFill>
                <a:schemeClr val="tx1"/>
              </a:solidFill>
              <a:effectLst/>
              <a:latin typeface="+mn-lt"/>
              <a:ea typeface="+mn-ea"/>
              <a:cs typeface="+mn-cs"/>
            </a:endParaRPr>
          </a:p>
          <a:p>
            <a:pPr lvl="0"/>
            <a:r>
              <a:rPr lang="km-KH" sz="1200" kern="1200" dirty="0">
                <a:solidFill>
                  <a:schemeClr val="tx1"/>
                </a:solidFill>
                <a:effectLst/>
                <a:latin typeface="+mn-lt"/>
                <a:ea typeface="+mn-ea"/>
                <a:cs typeface="+mn-cs"/>
              </a:rPr>
              <a:t>តើ </a:t>
            </a:r>
            <a:r>
              <a:rPr lang="en-US" sz="1200" kern="1200" dirty="0">
                <a:solidFill>
                  <a:schemeClr val="tx1"/>
                </a:solidFill>
                <a:effectLst/>
                <a:latin typeface="+mn-lt"/>
                <a:ea typeface="+mn-ea"/>
                <a:cs typeface="+mn-cs"/>
              </a:rPr>
              <a:t>User </a:t>
            </a:r>
            <a:r>
              <a:rPr lang="km-KH" sz="1200" kern="1200" dirty="0">
                <a:solidFill>
                  <a:schemeClr val="tx1"/>
                </a:solidFill>
                <a:effectLst/>
                <a:latin typeface="+mn-lt"/>
                <a:ea typeface="+mn-ea"/>
                <a:cs typeface="+mn-cs"/>
              </a:rPr>
              <a:t>នេះបាន​ប្រើជាមួយ </a:t>
            </a:r>
            <a:r>
              <a:rPr lang="en-US" sz="1200" kern="1200" dirty="0">
                <a:solidFill>
                  <a:schemeClr val="tx1"/>
                </a:solidFill>
                <a:effectLst/>
                <a:latin typeface="+mn-lt"/>
                <a:ea typeface="+mn-ea"/>
                <a:cs typeface="+mn-cs"/>
              </a:rPr>
              <a:t>Application </a:t>
            </a:r>
            <a:r>
              <a:rPr lang="km-KH" sz="1200" kern="1200" dirty="0">
                <a:solidFill>
                  <a:schemeClr val="tx1"/>
                </a:solidFill>
                <a:effectLst/>
                <a:latin typeface="+mn-lt"/>
                <a:ea typeface="+mn-ea"/>
                <a:cs typeface="+mn-cs"/>
              </a:rPr>
              <a:t>ដែរឬទេ។​ ប្រើសិនបើអ្នក​មិនបាន​ត្រួតពិនិត្យ​ទៅលើ​ចំនុចនេះ​ទេ </a:t>
            </a:r>
            <a:r>
              <a:rPr lang="en-US" sz="1200" kern="1200" dirty="0">
                <a:solidFill>
                  <a:schemeClr val="tx1"/>
                </a:solidFill>
                <a:effectLst/>
                <a:latin typeface="+mn-lt"/>
                <a:ea typeface="+mn-ea"/>
                <a:cs typeface="+mn-cs"/>
              </a:rPr>
              <a:t>Application </a:t>
            </a:r>
            <a:r>
              <a:rPr lang="km-KH" sz="1200" kern="1200" dirty="0">
                <a:solidFill>
                  <a:schemeClr val="tx1"/>
                </a:solidFill>
                <a:effectLst/>
                <a:latin typeface="+mn-lt"/>
                <a:ea typeface="+mn-ea"/>
                <a:cs typeface="+mn-cs"/>
              </a:rPr>
              <a:t>នោះនឹង​ប្រើប្រាស់ </a:t>
            </a:r>
            <a:r>
              <a:rPr lang="en-US" sz="1200" kern="1200" dirty="0">
                <a:solidFill>
                  <a:schemeClr val="tx1"/>
                </a:solidFill>
                <a:effectLst/>
                <a:latin typeface="+mn-lt"/>
                <a:ea typeface="+mn-ea"/>
                <a:cs typeface="+mn-cs"/>
              </a:rPr>
              <a:t>Database </a:t>
            </a:r>
            <a:r>
              <a:rPr lang="km-KH" sz="1200" kern="1200" dirty="0">
                <a:solidFill>
                  <a:schemeClr val="tx1"/>
                </a:solidFill>
                <a:effectLst/>
                <a:latin typeface="+mn-lt"/>
                <a:ea typeface="+mn-ea"/>
                <a:cs typeface="+mn-cs"/>
              </a:rPr>
              <a:t>មិនបាន។​</a:t>
            </a:r>
            <a:endParaRPr lang="en-US" sz="1200" kern="1200" dirty="0">
              <a:solidFill>
                <a:schemeClr val="tx1"/>
              </a:solidFill>
              <a:effectLst/>
              <a:latin typeface="+mn-lt"/>
              <a:ea typeface="+mn-ea"/>
              <a:cs typeface="+mn-cs"/>
            </a:endParaRPr>
          </a:p>
          <a:p>
            <a:r>
              <a:rPr lang="km-KH" sz="1200" b="1" kern="1200" dirty="0">
                <a:solidFill>
                  <a:schemeClr val="tx1"/>
                </a:solidFill>
                <a:effectLst/>
                <a:latin typeface="+mn-lt"/>
                <a:ea typeface="+mn-ea"/>
                <a:cs typeface="+mn-cs"/>
              </a:rPr>
              <a:t>ការកែប្រែលេខសម្ងាត់ដោយ​ប្រើ </a:t>
            </a:r>
            <a:r>
              <a:rPr lang="en-US" sz="1200" b="1" kern="1200" dirty="0">
                <a:solidFill>
                  <a:schemeClr val="tx1"/>
                </a:solidFill>
                <a:effectLst/>
                <a:latin typeface="+mn-lt"/>
                <a:ea typeface="+mn-ea"/>
                <a:cs typeface="+mn-cs"/>
              </a:rPr>
              <a:t>UPDATE Statement</a:t>
            </a:r>
            <a:endParaRPr lang="en-US" sz="1200" kern="1200" dirty="0">
              <a:solidFill>
                <a:schemeClr val="tx1"/>
              </a:solidFill>
              <a:effectLst/>
              <a:latin typeface="+mn-lt"/>
              <a:ea typeface="+mn-ea"/>
              <a:cs typeface="+mn-cs"/>
            </a:endParaRPr>
          </a:p>
          <a:p>
            <a:r>
              <a:rPr lang="km-KH" sz="1200" kern="1200" dirty="0">
                <a:solidFill>
                  <a:schemeClr val="tx1"/>
                </a:solidFill>
                <a:effectLst/>
                <a:latin typeface="+mn-lt"/>
                <a:ea typeface="+mn-ea"/>
                <a:cs typeface="+mn-cs"/>
              </a:rPr>
              <a:t>ខាងក្រោមនេះជាឩទាហរណ៍​នៃការ​ផ្លាស់​ប្តូរ​លេខសម្ងាត់​របស់ </a:t>
            </a:r>
            <a:r>
              <a:rPr lang="en-US" sz="1200" kern="1200" dirty="0">
                <a:solidFill>
                  <a:schemeClr val="tx1"/>
                </a:solidFill>
                <a:effectLst/>
                <a:latin typeface="+mn-lt"/>
                <a:ea typeface="+mn-ea"/>
                <a:cs typeface="+mn-cs"/>
              </a:rPr>
              <a:t>User: </a:t>
            </a:r>
            <a:r>
              <a:rPr lang="en-US" sz="1200" kern="1200" dirty="0" err="1">
                <a:solidFill>
                  <a:schemeClr val="tx1"/>
                </a:solidFill>
                <a:effectLst/>
                <a:latin typeface="+mn-lt"/>
                <a:ea typeface="+mn-ea"/>
                <a:cs typeface="+mn-cs"/>
              </a:rPr>
              <a:t>mysqltutorial</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USE </a:t>
            </a:r>
            <a:r>
              <a:rPr lang="en-US" sz="1200" kern="1200" dirty="0" err="1">
                <a:solidFill>
                  <a:schemeClr val="tx1"/>
                </a:solidFill>
                <a:effectLst/>
                <a:latin typeface="+mn-lt"/>
                <a:ea typeface="+mn-ea"/>
                <a:cs typeface="+mn-cs"/>
              </a:rPr>
              <a:t>mysql</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UPDATE user </a:t>
            </a:r>
          </a:p>
          <a:p>
            <a:r>
              <a:rPr lang="en-US" sz="1200" kern="1200" dirty="0">
                <a:solidFill>
                  <a:schemeClr val="tx1"/>
                </a:solidFill>
                <a:effectLst/>
                <a:latin typeface="+mn-lt"/>
                <a:ea typeface="+mn-ea"/>
                <a:cs typeface="+mn-cs"/>
              </a:rPr>
              <a:t>SET password = PASSWORD('Secret1970')</a:t>
            </a:r>
          </a:p>
          <a:p>
            <a:r>
              <a:rPr lang="en-US" sz="1200" kern="1200" dirty="0">
                <a:solidFill>
                  <a:schemeClr val="tx1"/>
                </a:solidFill>
                <a:effectLst/>
                <a:latin typeface="+mn-lt"/>
                <a:ea typeface="+mn-ea"/>
                <a:cs typeface="+mn-cs"/>
              </a:rPr>
              <a:t>WHERE user = '</a:t>
            </a:r>
            <a:r>
              <a:rPr lang="en-US" sz="1200" kern="1200" dirty="0" err="1">
                <a:solidFill>
                  <a:schemeClr val="tx1"/>
                </a:solidFill>
                <a:effectLst/>
                <a:latin typeface="+mn-lt"/>
                <a:ea typeface="+mn-ea"/>
                <a:cs typeface="+mn-cs"/>
              </a:rPr>
              <a:t>mysqltutorial</a:t>
            </a:r>
            <a:r>
              <a:rPr lang="en-US" sz="1200" kern="1200" dirty="0">
                <a:solidFill>
                  <a:schemeClr val="tx1"/>
                </a:solidFill>
                <a:effectLst/>
                <a:latin typeface="+mn-lt"/>
                <a:ea typeface="+mn-ea"/>
                <a:cs typeface="+mn-cs"/>
              </a:rPr>
              <a:t>' AND </a:t>
            </a:r>
          </a:p>
          <a:p>
            <a:r>
              <a:rPr lang="en-US" sz="1200" kern="1200" dirty="0">
                <a:solidFill>
                  <a:schemeClr val="tx1"/>
                </a:solidFill>
                <a:effectLst/>
                <a:latin typeface="+mn-lt"/>
                <a:ea typeface="+mn-ea"/>
                <a:cs typeface="+mn-cs"/>
              </a:rPr>
              <a:t>      host = 'mysqltutorial.org';</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FLUSH PRIVILEGES;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km-KH" sz="1200" kern="1200" dirty="0">
                <a:solidFill>
                  <a:schemeClr val="tx1"/>
                </a:solidFill>
                <a:effectLst/>
                <a:latin typeface="+mn-lt"/>
                <a:ea typeface="+mn-ea"/>
                <a:cs typeface="+mn-cs"/>
              </a:rPr>
              <a:t>យើង​ប្រើ </a:t>
            </a:r>
            <a:r>
              <a:rPr lang="en-US" sz="1200" kern="1200" dirty="0">
                <a:solidFill>
                  <a:schemeClr val="tx1"/>
                </a:solidFill>
                <a:effectLst/>
                <a:latin typeface="+mn-lt"/>
                <a:ea typeface="+mn-ea"/>
                <a:cs typeface="+mn-cs"/>
              </a:rPr>
              <a:t>FLUSH PRIVILEGES </a:t>
            </a:r>
            <a:r>
              <a:rPr lang="km-KH" sz="1200" kern="1200" dirty="0">
                <a:solidFill>
                  <a:schemeClr val="tx1"/>
                </a:solidFill>
                <a:effectLst/>
                <a:latin typeface="+mn-lt"/>
                <a:ea typeface="+mn-ea"/>
                <a:cs typeface="+mn-cs"/>
              </a:rPr>
              <a:t>ដើម្បី </a:t>
            </a:r>
            <a:r>
              <a:rPr lang="en-US" sz="1200" kern="1200" dirty="0">
                <a:solidFill>
                  <a:schemeClr val="tx1"/>
                </a:solidFill>
                <a:effectLst/>
                <a:latin typeface="+mn-lt"/>
                <a:ea typeface="+mn-ea"/>
                <a:cs typeface="+mn-cs"/>
              </a:rPr>
              <a:t>Reload </a:t>
            </a:r>
            <a:r>
              <a:rPr lang="km-KH" sz="1200" kern="1200" dirty="0">
                <a:solidFill>
                  <a:schemeClr val="tx1"/>
                </a:solidFill>
                <a:effectLst/>
                <a:latin typeface="+mn-lt"/>
                <a:ea typeface="+mn-ea"/>
                <a:cs typeface="+mn-cs"/>
              </a:rPr>
              <a:t>សិទ្ធិឡើងវិញ។</a:t>
            </a:r>
            <a:endParaRPr lang="en-US" sz="1200" kern="1200" dirty="0">
              <a:solidFill>
                <a:schemeClr val="tx1"/>
              </a:solidFill>
              <a:effectLst/>
              <a:latin typeface="+mn-lt"/>
              <a:ea typeface="+mn-ea"/>
              <a:cs typeface="+mn-cs"/>
            </a:endParaRPr>
          </a:p>
          <a:p>
            <a:r>
              <a:rPr lang="km-KH" sz="1200" kern="1200" dirty="0">
                <a:solidFill>
                  <a:schemeClr val="tx1"/>
                </a:solidFill>
                <a:effectLst/>
                <a:latin typeface="+mn-lt"/>
                <a:ea typeface="+mn-ea"/>
                <a:cs typeface="+mn-cs"/>
              </a:rPr>
              <a:t>លេខសម្ងាត់​ដែលយើង​ប្រើ </a:t>
            </a:r>
            <a:r>
              <a:rPr lang="en-US" sz="1200" kern="1200" dirty="0">
                <a:solidFill>
                  <a:schemeClr val="tx1"/>
                </a:solidFill>
                <a:effectLst/>
                <a:latin typeface="+mn-lt"/>
                <a:ea typeface="+mn-ea"/>
                <a:cs typeface="+mn-cs"/>
              </a:rPr>
              <a:t>PASSWORD Function </a:t>
            </a:r>
            <a:r>
              <a:rPr lang="km-KH" sz="1200" kern="1200" dirty="0">
                <a:solidFill>
                  <a:schemeClr val="tx1"/>
                </a:solidFill>
                <a:effectLst/>
                <a:latin typeface="+mn-lt"/>
                <a:ea typeface="+mn-ea"/>
                <a:cs typeface="+mn-cs"/>
              </a:rPr>
              <a:t>វានឹង​ </a:t>
            </a:r>
            <a:r>
              <a:rPr lang="en-US" sz="1200" kern="1200" dirty="0">
                <a:solidFill>
                  <a:schemeClr val="tx1"/>
                </a:solidFill>
                <a:effectLst/>
                <a:latin typeface="+mn-lt"/>
                <a:ea typeface="+mn-ea"/>
                <a:cs typeface="+mn-cs"/>
              </a:rPr>
              <a:t>Encrypt </a:t>
            </a:r>
            <a:r>
              <a:rPr lang="km-KH" sz="1200" kern="1200" dirty="0">
                <a:solidFill>
                  <a:schemeClr val="tx1"/>
                </a:solidFill>
                <a:effectLst/>
                <a:latin typeface="+mn-lt"/>
                <a:ea typeface="+mn-ea"/>
                <a:cs typeface="+mn-cs"/>
              </a:rPr>
              <a:t>(ខ្ជប់) ឱ្យ​យើង​ មិនឱ្យ​អ្នក​ដទៃ​មើល​មិន​យល់។</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SELECT PASSWORD('Secret1970') AS </a:t>
            </a:r>
            <a:r>
              <a:rPr lang="en-US" sz="1200" kern="1200" dirty="0" err="1">
                <a:solidFill>
                  <a:schemeClr val="tx1"/>
                </a:solidFill>
                <a:effectLst/>
                <a:latin typeface="+mn-lt"/>
                <a:ea typeface="+mn-ea"/>
                <a:cs typeface="+mn-cs"/>
              </a:rPr>
              <a:t>encrypt_password</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*16A54B5EE15C823362FAE7F64409A8F8C8501DD6</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8</a:t>
            </a:fld>
            <a:endParaRPr lang="en-US"/>
          </a:p>
        </p:txBody>
      </p:sp>
    </p:spTree>
    <p:extLst>
      <p:ext uri="{BB962C8B-B14F-4D97-AF65-F5344CB8AC3E}">
        <p14:creationId xmlns:p14="http://schemas.microsoft.com/office/powerpoint/2010/main" val="2891915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m-KH" sz="1200" kern="1200" dirty="0">
                <a:solidFill>
                  <a:schemeClr val="tx1"/>
                </a:solidFill>
                <a:effectLst/>
                <a:latin typeface="+mn-lt"/>
                <a:ea typeface="+mn-ea"/>
                <a:cs typeface="+mn-cs"/>
              </a:rPr>
              <a:t>ប្រើសិន​បើ​អ្នក​ប្តូរលេខ​សម្ងាត់របស់ </a:t>
            </a:r>
            <a:r>
              <a:rPr lang="en-US" sz="1200" kern="1200" dirty="0">
                <a:solidFill>
                  <a:schemeClr val="tx1"/>
                </a:solidFill>
                <a:effectLst/>
                <a:latin typeface="+mn-lt"/>
                <a:ea typeface="+mn-ea"/>
                <a:cs typeface="+mn-cs"/>
              </a:rPr>
              <a:t>USER; root </a:t>
            </a:r>
            <a:r>
              <a:rPr lang="km-KH" sz="1200" kern="1200" dirty="0">
                <a:solidFill>
                  <a:schemeClr val="tx1"/>
                </a:solidFill>
                <a:effectLst/>
                <a:latin typeface="+mn-lt"/>
                <a:ea typeface="+mn-ea"/>
                <a:cs typeface="+mn-cs"/>
              </a:rPr>
              <a:t>នោះត្រូវ​ </a:t>
            </a:r>
            <a:r>
              <a:rPr lang="en-US" sz="1200" kern="1200" dirty="0">
                <a:solidFill>
                  <a:schemeClr val="tx1"/>
                </a:solidFill>
                <a:effectLst/>
                <a:latin typeface="+mn-lt"/>
                <a:ea typeface="+mn-ea"/>
                <a:cs typeface="+mn-cs"/>
              </a:rPr>
              <a:t>Stop </a:t>
            </a:r>
            <a:r>
              <a:rPr lang="km-KH" sz="1200" kern="1200" dirty="0">
                <a:solidFill>
                  <a:schemeClr val="tx1"/>
                </a:solidFill>
                <a:effectLst/>
                <a:latin typeface="+mn-lt"/>
                <a:ea typeface="+mn-ea"/>
                <a:cs typeface="+mn-cs"/>
              </a:rPr>
              <a:t>និង </a:t>
            </a:r>
            <a:r>
              <a:rPr lang="en-US" sz="1200" kern="1200" dirty="0">
                <a:solidFill>
                  <a:schemeClr val="tx1"/>
                </a:solidFill>
                <a:effectLst/>
                <a:latin typeface="+mn-lt"/>
                <a:ea typeface="+mn-ea"/>
                <a:cs typeface="+mn-cs"/>
              </a:rPr>
              <a:t>Start Database Server </a:t>
            </a:r>
            <a:r>
              <a:rPr lang="km-KH" sz="1200" kern="1200" dirty="0">
                <a:solidFill>
                  <a:schemeClr val="tx1"/>
                </a:solidFill>
                <a:effectLst/>
                <a:latin typeface="+mn-lt"/>
                <a:ea typeface="+mn-ea"/>
                <a:cs typeface="+mn-cs"/>
              </a:rPr>
              <a:t>សារជា​ថ្មី​ដើម្បីអាច​ប្រើប្រាស់​ </a:t>
            </a:r>
            <a:r>
              <a:rPr lang="en-US" sz="1200" kern="1200" dirty="0">
                <a:solidFill>
                  <a:schemeClr val="tx1"/>
                </a:solidFill>
                <a:effectLst/>
                <a:latin typeface="+mn-lt"/>
                <a:ea typeface="+mn-ea"/>
                <a:cs typeface="+mn-cs"/>
              </a:rPr>
              <a:t>Database Server </a:t>
            </a:r>
            <a:r>
              <a:rPr lang="km-KH" sz="1200" kern="1200" dirty="0">
                <a:solidFill>
                  <a:schemeClr val="tx1"/>
                </a:solidFill>
                <a:effectLst/>
                <a:latin typeface="+mn-lt"/>
                <a:ea typeface="+mn-ea"/>
                <a:cs typeface="+mn-cs"/>
              </a:rPr>
              <a:t>បាន​វិញ។</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9</a:t>
            </a:fld>
            <a:endParaRPr lang="en-US"/>
          </a:p>
        </p:txBody>
      </p:sp>
    </p:spTree>
    <p:extLst>
      <p:ext uri="{BB962C8B-B14F-4D97-AF65-F5344CB8AC3E}">
        <p14:creationId xmlns:p14="http://schemas.microsoft.com/office/powerpoint/2010/main" val="942223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MySQL </a:t>
            </a:r>
            <a:r>
              <a:rPr lang="km-KH" sz="1200" kern="1200" dirty="0">
                <a:solidFill>
                  <a:schemeClr val="tx1"/>
                </a:solidFill>
                <a:effectLst/>
                <a:latin typeface="+mn-lt"/>
                <a:ea typeface="+mn-ea"/>
                <a:cs typeface="+mn-cs"/>
              </a:rPr>
              <a:t>បានផ្តល់ </a:t>
            </a:r>
            <a:r>
              <a:rPr lang="en-US" sz="1200" kern="1200" dirty="0">
                <a:solidFill>
                  <a:schemeClr val="tx1"/>
                </a:solidFill>
                <a:effectLst/>
                <a:latin typeface="+mn-lt"/>
                <a:ea typeface="+mn-ea"/>
                <a:cs typeface="+mn-cs"/>
              </a:rPr>
              <a:t>statement </a:t>
            </a:r>
            <a:r>
              <a:rPr lang="km-KH" sz="1200" kern="1200" dirty="0">
                <a:solidFill>
                  <a:schemeClr val="tx1"/>
                </a:solidFill>
                <a:effectLst/>
                <a:latin typeface="+mn-lt"/>
                <a:ea typeface="+mn-ea"/>
                <a:cs typeface="+mn-cs"/>
              </a:rPr>
              <a:t>មួយ​សម្រាប់​ផ្តល់​សិទ្ធិទៅឱ្យ </a:t>
            </a:r>
            <a:r>
              <a:rPr lang="en-US" sz="1200" kern="1200" dirty="0">
                <a:solidFill>
                  <a:schemeClr val="tx1"/>
                </a:solidFill>
                <a:effectLst/>
                <a:latin typeface="+mn-lt"/>
                <a:ea typeface="+mn-ea"/>
                <a:cs typeface="+mn-cs"/>
              </a:rPr>
              <a:t>Database Account </a:t>
            </a:r>
            <a:r>
              <a:rPr lang="km-KH" sz="1200" kern="1200" dirty="0">
                <a:solidFill>
                  <a:schemeClr val="tx1"/>
                </a:solidFill>
                <a:effectLst/>
                <a:latin typeface="+mn-lt"/>
                <a:ea typeface="+mn-ea"/>
                <a:cs typeface="+mn-cs"/>
              </a:rPr>
              <a:t>ក្នុង​ការ​ប្រើប្រាស់ </a:t>
            </a:r>
            <a:r>
              <a:rPr lang="en-US" sz="1200" kern="1200" dirty="0">
                <a:solidFill>
                  <a:schemeClr val="tx1"/>
                </a:solidFill>
                <a:effectLst/>
                <a:latin typeface="+mn-lt"/>
                <a:ea typeface="+mn-ea"/>
                <a:cs typeface="+mn-cs"/>
              </a:rPr>
              <a:t>Database </a:t>
            </a:r>
            <a:r>
              <a:rPr lang="km-KH" sz="1200" kern="1200" dirty="0">
                <a:solidFill>
                  <a:schemeClr val="tx1"/>
                </a:solidFill>
                <a:effectLst/>
                <a:latin typeface="+mn-lt"/>
                <a:ea typeface="+mn-ea"/>
                <a:cs typeface="+mn-cs"/>
              </a:rPr>
              <a:t>នោះគឺ </a:t>
            </a:r>
            <a:r>
              <a:rPr lang="en-US" sz="1200" kern="1200" dirty="0">
                <a:solidFill>
                  <a:schemeClr val="tx1"/>
                </a:solidFill>
                <a:effectLst/>
                <a:latin typeface="+mn-lt"/>
                <a:ea typeface="+mn-ea"/>
                <a:cs typeface="+mn-cs"/>
              </a:rPr>
              <a:t>GRANT Statement</a:t>
            </a:r>
            <a:r>
              <a:rPr lang="km-KH"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GRANT privileges (</a:t>
            </a:r>
            <a:r>
              <a:rPr lang="en-US" sz="1200" kern="1200" dirty="0" err="1">
                <a:solidFill>
                  <a:schemeClr val="tx1"/>
                </a:solidFill>
                <a:effectLst/>
                <a:latin typeface="+mn-lt"/>
                <a:ea typeface="+mn-ea"/>
                <a:cs typeface="+mn-cs"/>
              </a:rPr>
              <a:t>column_list</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ON [</a:t>
            </a:r>
            <a:r>
              <a:rPr lang="en-US" sz="1200" kern="1200" dirty="0" err="1">
                <a:solidFill>
                  <a:schemeClr val="tx1"/>
                </a:solidFill>
                <a:effectLst/>
                <a:latin typeface="+mn-lt"/>
                <a:ea typeface="+mn-ea"/>
                <a:cs typeface="+mn-cs"/>
              </a:rPr>
              <a:t>object_type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privilege_level</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 account [IDENTIFIED BY 'password']</a:t>
            </a:r>
          </a:p>
          <a:p>
            <a:r>
              <a:rPr lang="en-US" sz="1200" kern="1200" dirty="0">
                <a:solidFill>
                  <a:schemeClr val="tx1"/>
                </a:solidFill>
                <a:effectLst/>
                <a:latin typeface="+mn-lt"/>
                <a:ea typeface="+mn-ea"/>
                <a:cs typeface="+mn-cs"/>
              </a:rPr>
              <a:t>[REQUIRE encryption]</a:t>
            </a:r>
          </a:p>
          <a:p>
            <a:r>
              <a:rPr lang="en-US" sz="1200" kern="1200" dirty="0">
                <a:solidFill>
                  <a:schemeClr val="tx1"/>
                </a:solidFill>
                <a:effectLst/>
                <a:latin typeface="+mn-lt"/>
                <a:ea typeface="+mn-ea"/>
                <a:cs typeface="+mn-cs"/>
              </a:rPr>
              <a:t>WITH GRANT OPTION</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Privileges: </a:t>
            </a:r>
            <a:r>
              <a:rPr lang="km-KH" sz="1200" kern="1200" dirty="0">
                <a:solidFill>
                  <a:schemeClr val="tx1"/>
                </a:solidFill>
                <a:effectLst/>
                <a:latin typeface="+mn-lt"/>
                <a:ea typeface="+mn-ea"/>
                <a:cs typeface="+mn-cs"/>
              </a:rPr>
              <a:t>កំណត់សិទ្ធិណាមួយដែលផ្តល់​ឱ្យ </a:t>
            </a:r>
            <a:r>
              <a:rPr lang="en-US" sz="1200" kern="1200" dirty="0">
                <a:solidFill>
                  <a:schemeClr val="tx1"/>
                </a:solidFill>
                <a:effectLst/>
                <a:latin typeface="+mn-lt"/>
                <a:ea typeface="+mn-ea"/>
                <a:cs typeface="+mn-cs"/>
              </a:rPr>
              <a:t>User</a:t>
            </a:r>
          </a:p>
          <a:p>
            <a:pPr lvl="0"/>
            <a:r>
              <a:rPr lang="en-US" sz="1200" kern="1200" dirty="0" err="1">
                <a:solidFill>
                  <a:schemeClr val="tx1"/>
                </a:solidFill>
                <a:effectLst/>
                <a:latin typeface="+mn-lt"/>
                <a:ea typeface="+mn-ea"/>
                <a:cs typeface="+mn-cs"/>
              </a:rPr>
              <a:t>Column_list</a:t>
            </a:r>
            <a:r>
              <a:rPr lang="en-US" sz="1200" kern="1200" dirty="0">
                <a:solidFill>
                  <a:schemeClr val="tx1"/>
                </a:solidFill>
                <a:effectLst/>
                <a:latin typeface="+mn-lt"/>
                <a:ea typeface="+mn-ea"/>
                <a:cs typeface="+mn-cs"/>
              </a:rPr>
              <a:t>: </a:t>
            </a:r>
            <a:r>
              <a:rPr lang="km-KH" sz="1200" kern="1200" dirty="0">
                <a:solidFill>
                  <a:schemeClr val="tx1"/>
                </a:solidFill>
                <a:effectLst/>
                <a:latin typeface="+mn-lt"/>
                <a:ea typeface="+mn-ea"/>
                <a:cs typeface="+mn-cs"/>
              </a:rPr>
              <a:t>ឈ្មោះរបស់​</a:t>
            </a:r>
            <a:r>
              <a:rPr lang="en-US" sz="1200" kern="1200" dirty="0">
                <a:solidFill>
                  <a:schemeClr val="tx1"/>
                </a:solidFill>
                <a:effectLst/>
                <a:latin typeface="+mn-lt"/>
                <a:ea typeface="+mn-ea"/>
                <a:cs typeface="+mn-cs"/>
              </a:rPr>
              <a:t> Column </a:t>
            </a:r>
            <a:r>
              <a:rPr lang="km-KH" sz="1200" kern="1200" dirty="0">
                <a:solidFill>
                  <a:schemeClr val="tx1"/>
                </a:solidFill>
                <a:effectLst/>
                <a:latin typeface="+mn-lt"/>
                <a:ea typeface="+mn-ea"/>
                <a:cs typeface="+mn-cs"/>
              </a:rPr>
              <a:t>ដែលត្រូវផ្តល់​សិទ្ធិលើ</a:t>
            </a:r>
            <a:endParaRPr lang="en-US" sz="1200" kern="1200" dirty="0">
              <a:solidFill>
                <a:schemeClr val="tx1"/>
              </a:solidFill>
              <a:effectLst/>
              <a:latin typeface="+mn-lt"/>
              <a:ea typeface="+mn-ea"/>
              <a:cs typeface="+mn-cs"/>
            </a:endParaRPr>
          </a:p>
          <a:p>
            <a:pPr lvl="0"/>
            <a:r>
              <a:rPr lang="en-US" sz="1200" kern="1200" dirty="0" err="1">
                <a:solidFill>
                  <a:schemeClr val="tx1"/>
                </a:solidFill>
                <a:effectLst/>
                <a:latin typeface="+mn-lt"/>
                <a:ea typeface="+mn-ea"/>
                <a:cs typeface="+mn-cs"/>
              </a:rPr>
              <a:t>Privilege_level</a:t>
            </a:r>
            <a:r>
              <a:rPr lang="en-US" sz="1200" kern="1200" dirty="0">
                <a:solidFill>
                  <a:schemeClr val="tx1"/>
                </a:solidFill>
                <a:effectLst/>
                <a:latin typeface="+mn-lt"/>
                <a:ea typeface="+mn-ea"/>
                <a:cs typeface="+mn-cs"/>
              </a:rPr>
              <a:t>: </a:t>
            </a:r>
            <a:r>
              <a:rPr lang="km-KH" sz="1200" kern="1200" dirty="0">
                <a:solidFill>
                  <a:schemeClr val="tx1"/>
                </a:solidFill>
                <a:effectLst/>
                <a:latin typeface="+mn-lt"/>
                <a:ea typeface="+mn-ea"/>
                <a:cs typeface="+mn-cs"/>
              </a:rPr>
              <a:t>កម្រិតនៃការ​ផ្តល់​សិទ្ធិជា </a:t>
            </a:r>
            <a:r>
              <a:rPr lang="en-US" sz="1200" kern="1200" dirty="0">
                <a:solidFill>
                  <a:schemeClr val="tx1"/>
                </a:solidFill>
                <a:effectLst/>
                <a:latin typeface="+mn-lt"/>
                <a:ea typeface="+mn-ea"/>
                <a:cs typeface="+mn-cs"/>
              </a:rPr>
              <a:t>global, database-specific, table-specific, </a:t>
            </a:r>
            <a:r>
              <a:rPr lang="km-KH" sz="1200" kern="1200" dirty="0">
                <a:solidFill>
                  <a:schemeClr val="tx1"/>
                </a:solidFill>
                <a:effectLst/>
                <a:latin typeface="+mn-lt"/>
                <a:ea typeface="+mn-ea"/>
                <a:cs typeface="+mn-cs"/>
              </a:rPr>
              <a:t>ឬ </a:t>
            </a:r>
            <a:r>
              <a:rPr lang="en-US" sz="1200" kern="1200" dirty="0">
                <a:solidFill>
                  <a:schemeClr val="tx1"/>
                </a:solidFill>
                <a:effectLst/>
                <a:latin typeface="+mn-lt"/>
                <a:ea typeface="+mn-ea"/>
                <a:cs typeface="+mn-cs"/>
              </a:rPr>
              <a:t>column-specific privileges</a:t>
            </a:r>
          </a:p>
          <a:p>
            <a:pPr lvl="0"/>
            <a:r>
              <a:rPr lang="en-US" sz="1200" kern="1200" dirty="0">
                <a:solidFill>
                  <a:schemeClr val="tx1"/>
                </a:solidFill>
                <a:effectLst/>
                <a:latin typeface="+mn-lt"/>
                <a:ea typeface="+mn-ea"/>
                <a:cs typeface="+mn-cs"/>
              </a:rPr>
              <a:t>Account: </a:t>
            </a:r>
            <a:r>
              <a:rPr lang="km-KH" sz="1200" kern="1200" dirty="0">
                <a:solidFill>
                  <a:schemeClr val="tx1"/>
                </a:solidFill>
                <a:effectLst/>
                <a:latin typeface="+mn-lt"/>
                <a:ea typeface="+mn-ea"/>
                <a:cs typeface="+mn-cs"/>
              </a:rPr>
              <a:t>ឈ្មោះរបស់ </a:t>
            </a:r>
            <a:r>
              <a:rPr lang="en-US" sz="1200" kern="1200" dirty="0">
                <a:solidFill>
                  <a:schemeClr val="tx1"/>
                </a:solidFill>
                <a:effectLst/>
                <a:latin typeface="+mn-lt"/>
                <a:ea typeface="+mn-ea"/>
                <a:cs typeface="+mn-cs"/>
              </a:rPr>
              <a:t>user account</a:t>
            </a:r>
          </a:p>
          <a:p>
            <a:pPr lvl="0"/>
            <a:r>
              <a:rPr lang="en-US" sz="1200" kern="1200" dirty="0">
                <a:solidFill>
                  <a:schemeClr val="tx1"/>
                </a:solidFill>
                <a:effectLst/>
                <a:latin typeface="+mn-lt"/>
                <a:ea typeface="+mn-ea"/>
                <a:cs typeface="+mn-cs"/>
              </a:rPr>
              <a:t>Password: </a:t>
            </a:r>
            <a:r>
              <a:rPr lang="km-KH" sz="1200" kern="1200" dirty="0">
                <a:solidFill>
                  <a:schemeClr val="tx1"/>
                </a:solidFill>
                <a:effectLst/>
                <a:latin typeface="+mn-lt"/>
                <a:ea typeface="+mn-ea"/>
                <a:cs typeface="+mn-cs"/>
              </a:rPr>
              <a:t>កំណត់​លេខសម្ងាត់។ ប្រសិន​បើ </a:t>
            </a:r>
            <a:r>
              <a:rPr lang="en-US" sz="1200" kern="1200" dirty="0">
                <a:solidFill>
                  <a:schemeClr val="tx1"/>
                </a:solidFill>
                <a:effectLst/>
                <a:latin typeface="+mn-lt"/>
                <a:ea typeface="+mn-ea"/>
                <a:cs typeface="+mn-cs"/>
              </a:rPr>
              <a:t>Account </a:t>
            </a:r>
            <a:r>
              <a:rPr lang="km-KH" sz="1200" kern="1200" dirty="0">
                <a:solidFill>
                  <a:schemeClr val="tx1"/>
                </a:solidFill>
                <a:effectLst/>
                <a:latin typeface="+mn-lt"/>
                <a:ea typeface="+mn-ea"/>
                <a:cs typeface="+mn-cs"/>
              </a:rPr>
              <a:t>មាន​ស្រាប់ វា​និង​ដូរលេខសម្ងាត់​ចាស់​ដោយ​យក​លេខ​សម្ងាត់​ថ្មីនេះ</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REQUIRE: </a:t>
            </a:r>
            <a:r>
              <a:rPr lang="km-KH" sz="1200" kern="1200" dirty="0">
                <a:solidFill>
                  <a:schemeClr val="tx1"/>
                </a:solidFill>
                <a:effectLst/>
                <a:latin typeface="+mn-lt"/>
                <a:ea typeface="+mn-ea"/>
                <a:cs typeface="+mn-cs"/>
              </a:rPr>
              <a:t>សម្រាប់​ </a:t>
            </a:r>
            <a:r>
              <a:rPr lang="en-US" sz="1200" kern="1200" dirty="0">
                <a:solidFill>
                  <a:schemeClr val="tx1"/>
                </a:solidFill>
                <a:effectLst/>
                <a:latin typeface="+mn-lt"/>
                <a:ea typeface="+mn-ea"/>
                <a:cs typeface="+mn-cs"/>
              </a:rPr>
              <a:t>account </a:t>
            </a:r>
            <a:r>
              <a:rPr lang="km-KH" sz="1200" kern="1200" dirty="0">
                <a:solidFill>
                  <a:schemeClr val="tx1"/>
                </a:solidFill>
                <a:effectLst/>
                <a:latin typeface="+mn-lt"/>
                <a:ea typeface="+mn-ea"/>
                <a:cs typeface="+mn-cs"/>
              </a:rPr>
              <a:t>ដែលត្រូវ​ </a:t>
            </a:r>
            <a:r>
              <a:rPr lang="en-US" sz="1200" kern="1200" dirty="0">
                <a:solidFill>
                  <a:schemeClr val="tx1"/>
                </a:solidFill>
                <a:effectLst/>
                <a:latin typeface="+mn-lt"/>
                <a:ea typeface="+mn-ea"/>
                <a:cs typeface="+mn-cs"/>
              </a:rPr>
              <a:t>Connect </a:t>
            </a:r>
            <a:r>
              <a:rPr lang="km-KH" sz="1200" kern="1200" dirty="0">
                <a:solidFill>
                  <a:schemeClr val="tx1"/>
                </a:solidFill>
                <a:effectLst/>
                <a:latin typeface="+mn-lt"/>
                <a:ea typeface="+mn-ea"/>
                <a:cs typeface="+mn-cs"/>
              </a:rPr>
              <a:t>ចូល </a:t>
            </a:r>
            <a:r>
              <a:rPr lang="en-US" sz="1200" kern="1200" dirty="0">
                <a:solidFill>
                  <a:schemeClr val="tx1"/>
                </a:solidFill>
                <a:effectLst/>
                <a:latin typeface="+mn-lt"/>
                <a:ea typeface="+mn-ea"/>
                <a:cs typeface="+mn-cs"/>
              </a:rPr>
              <a:t>Database Server </a:t>
            </a:r>
            <a:r>
              <a:rPr lang="km-KH" sz="1200" kern="1200" dirty="0">
                <a:solidFill>
                  <a:schemeClr val="tx1"/>
                </a:solidFill>
                <a:effectLst/>
                <a:latin typeface="+mn-lt"/>
                <a:ea typeface="+mn-ea"/>
                <a:cs typeface="+mn-cs"/>
              </a:rPr>
              <a:t>តាមរយៈ </a:t>
            </a:r>
            <a:r>
              <a:rPr lang="en-US" sz="1200" kern="1200" dirty="0">
                <a:solidFill>
                  <a:schemeClr val="tx1"/>
                </a:solidFill>
                <a:effectLst/>
                <a:latin typeface="+mn-lt"/>
                <a:ea typeface="+mn-ea"/>
                <a:cs typeface="+mn-cs"/>
              </a:rPr>
              <a:t>SSL</a:t>
            </a:r>
          </a:p>
          <a:p>
            <a:pPr lvl="0"/>
            <a:r>
              <a:rPr lang="en-US" sz="1200" kern="1200" dirty="0">
                <a:solidFill>
                  <a:schemeClr val="tx1"/>
                </a:solidFill>
                <a:effectLst/>
                <a:latin typeface="+mn-lt"/>
                <a:ea typeface="+mn-ea"/>
                <a:cs typeface="+mn-cs"/>
              </a:rPr>
              <a:t>WITH GRANT OPTION: </a:t>
            </a:r>
            <a:r>
              <a:rPr lang="km-KH" sz="1200" kern="1200" dirty="0">
                <a:solidFill>
                  <a:schemeClr val="tx1"/>
                </a:solidFill>
                <a:effectLst/>
                <a:latin typeface="+mn-lt"/>
                <a:ea typeface="+mn-ea"/>
                <a:cs typeface="+mn-cs"/>
              </a:rPr>
              <a:t>សម្រាប់​ឱ្យ </a:t>
            </a:r>
            <a:r>
              <a:rPr lang="en-US" sz="1200" kern="1200" dirty="0">
                <a:solidFill>
                  <a:schemeClr val="tx1"/>
                </a:solidFill>
                <a:effectLst/>
                <a:latin typeface="+mn-lt"/>
                <a:ea typeface="+mn-ea"/>
                <a:cs typeface="+mn-cs"/>
              </a:rPr>
              <a:t>User account </a:t>
            </a:r>
            <a:r>
              <a:rPr lang="km-KH" sz="1200" kern="1200" dirty="0">
                <a:solidFill>
                  <a:schemeClr val="tx1"/>
                </a:solidFill>
                <a:effectLst/>
                <a:latin typeface="+mn-lt"/>
                <a:ea typeface="+mn-ea"/>
                <a:cs typeface="+mn-cs"/>
              </a:rPr>
              <a:t>មួយនេះ​ផ្តល់​សិទ្ធិ​បន្តរ​នៅលើ​</a:t>
            </a:r>
            <a:r>
              <a:rPr lang="en-US" sz="1200" kern="1200" dirty="0">
                <a:solidFill>
                  <a:schemeClr val="tx1"/>
                </a:solidFill>
                <a:effectLst/>
                <a:latin typeface="+mn-lt"/>
                <a:ea typeface="+mn-ea"/>
                <a:cs typeface="+mn-cs"/>
              </a:rPr>
              <a:t> Object </a:t>
            </a:r>
            <a:r>
              <a:rPr lang="km-KH" sz="1200" kern="1200" dirty="0">
                <a:solidFill>
                  <a:schemeClr val="tx1"/>
                </a:solidFill>
                <a:effectLst/>
                <a:latin typeface="+mn-lt"/>
                <a:ea typeface="+mn-ea"/>
                <a:cs typeface="+mn-cs"/>
              </a:rPr>
              <a:t>មួយនេះ។</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GRANT statement </a:t>
            </a:r>
            <a:r>
              <a:rPr lang="km-KH" sz="1200" kern="1200" dirty="0">
                <a:solidFill>
                  <a:schemeClr val="tx1"/>
                </a:solidFill>
                <a:effectLst/>
                <a:latin typeface="+mn-lt"/>
                <a:ea typeface="+mn-ea"/>
                <a:cs typeface="+mn-cs"/>
              </a:rPr>
              <a:t>អាច​​មានផល​ប្រយោជន៍​មួយចំនួនទៀតក្នុងការ</a:t>
            </a:r>
            <a:endParaRPr lang="en-US" sz="1200" kern="1200" dirty="0">
              <a:solidFill>
                <a:schemeClr val="tx1"/>
              </a:solidFill>
              <a:effectLst/>
              <a:latin typeface="+mn-lt"/>
              <a:ea typeface="+mn-ea"/>
              <a:cs typeface="+mn-cs"/>
            </a:endParaRPr>
          </a:p>
          <a:p>
            <a:pPr lvl="0"/>
            <a:r>
              <a:rPr lang="km-KH" sz="1200" kern="1200" dirty="0">
                <a:solidFill>
                  <a:schemeClr val="tx1"/>
                </a:solidFill>
                <a:effectLst/>
                <a:latin typeface="+mn-lt"/>
                <a:ea typeface="+mn-ea"/>
                <a:cs typeface="+mn-cs"/>
              </a:rPr>
              <a:t>កំណត់​ចំនួន​ </a:t>
            </a:r>
            <a:r>
              <a:rPr lang="en-US" sz="1200" kern="1200" dirty="0">
                <a:solidFill>
                  <a:schemeClr val="tx1"/>
                </a:solidFill>
                <a:effectLst/>
                <a:latin typeface="+mn-lt"/>
                <a:ea typeface="+mn-ea"/>
                <a:cs typeface="+mn-cs"/>
              </a:rPr>
              <a:t>Account </a:t>
            </a:r>
            <a:r>
              <a:rPr lang="km-KH" sz="1200" kern="1200" dirty="0">
                <a:solidFill>
                  <a:schemeClr val="tx1"/>
                </a:solidFill>
                <a:effectLst/>
                <a:latin typeface="+mn-lt"/>
                <a:ea typeface="+mn-ea"/>
                <a:cs typeface="+mn-cs"/>
              </a:rPr>
              <a:t>ក្នុងការ​ </a:t>
            </a:r>
            <a:r>
              <a:rPr lang="en-US" sz="1200" kern="1200" dirty="0">
                <a:solidFill>
                  <a:schemeClr val="tx1"/>
                </a:solidFill>
                <a:effectLst/>
                <a:latin typeface="+mn-lt"/>
                <a:ea typeface="+mn-ea"/>
                <a:cs typeface="+mn-cs"/>
              </a:rPr>
              <a:t>Connect </a:t>
            </a:r>
            <a:r>
              <a:rPr lang="km-KH" sz="1200" kern="1200" dirty="0">
                <a:solidFill>
                  <a:schemeClr val="tx1"/>
                </a:solidFill>
                <a:effectLst/>
                <a:latin typeface="+mn-lt"/>
                <a:ea typeface="+mn-ea"/>
                <a:cs typeface="+mn-cs"/>
              </a:rPr>
              <a:t>ទៅ </a:t>
            </a:r>
            <a:r>
              <a:rPr lang="en-US" sz="1200" kern="1200" dirty="0">
                <a:solidFill>
                  <a:schemeClr val="tx1"/>
                </a:solidFill>
                <a:effectLst/>
                <a:latin typeface="+mn-lt"/>
                <a:ea typeface="+mn-ea"/>
                <a:cs typeface="+mn-cs"/>
              </a:rPr>
              <a:t>Database Server</a:t>
            </a:r>
          </a:p>
          <a:p>
            <a:pPr lvl="0"/>
            <a:r>
              <a:rPr lang="km-KH" sz="1200" kern="1200" dirty="0">
                <a:solidFill>
                  <a:schemeClr val="tx1"/>
                </a:solidFill>
                <a:effectLst/>
                <a:latin typeface="+mn-lt"/>
                <a:ea typeface="+mn-ea"/>
                <a:cs typeface="+mn-cs"/>
              </a:rPr>
              <a:t>កំណត់​ </a:t>
            </a:r>
            <a:r>
              <a:rPr lang="en-US" sz="1200" kern="1200" dirty="0">
                <a:solidFill>
                  <a:schemeClr val="tx1"/>
                </a:solidFill>
                <a:effectLst/>
                <a:latin typeface="+mn-lt"/>
                <a:ea typeface="+mn-ea"/>
                <a:cs typeface="+mn-cs"/>
              </a:rPr>
              <a:t>Account </a:t>
            </a:r>
            <a:r>
              <a:rPr lang="km-KH" sz="1200" kern="1200" dirty="0">
                <a:solidFill>
                  <a:schemeClr val="tx1"/>
                </a:solidFill>
                <a:effectLst/>
                <a:latin typeface="+mn-lt"/>
                <a:ea typeface="+mn-ea"/>
                <a:cs typeface="+mn-cs"/>
              </a:rPr>
              <a:t>ឱ្យមាន​សុវត្តិភាព​ក្នុង​ការ </a:t>
            </a:r>
            <a:r>
              <a:rPr lang="en-US" sz="1200" kern="1200" dirty="0">
                <a:solidFill>
                  <a:schemeClr val="tx1"/>
                </a:solidFill>
                <a:effectLst/>
                <a:latin typeface="+mn-lt"/>
                <a:ea typeface="+mn-ea"/>
                <a:cs typeface="+mn-cs"/>
              </a:rPr>
              <a:t>Connect </a:t>
            </a:r>
            <a:r>
              <a:rPr lang="km-KH" sz="1200" kern="1200" dirty="0">
                <a:solidFill>
                  <a:schemeClr val="tx1"/>
                </a:solidFill>
                <a:effectLst/>
                <a:latin typeface="+mn-lt"/>
                <a:ea typeface="+mn-ea"/>
                <a:cs typeface="+mn-cs"/>
              </a:rPr>
              <a:t>ចូលទៅក្នុង </a:t>
            </a:r>
            <a:r>
              <a:rPr lang="en-US" sz="1200" kern="1200" dirty="0">
                <a:solidFill>
                  <a:schemeClr val="tx1"/>
                </a:solidFill>
                <a:effectLst/>
                <a:latin typeface="+mn-lt"/>
                <a:ea typeface="+mn-ea"/>
                <a:cs typeface="+mn-cs"/>
              </a:rPr>
              <a:t>Database Server</a:t>
            </a:r>
          </a:p>
          <a:p>
            <a:r>
              <a:rPr lang="km-KH" sz="1200" kern="1200" dirty="0">
                <a:solidFill>
                  <a:schemeClr val="tx1"/>
                </a:solidFill>
                <a:effectLst/>
                <a:latin typeface="+mn-lt"/>
                <a:ea typeface="+mn-ea"/>
                <a:cs typeface="+mn-cs"/>
              </a:rPr>
              <a:t>អ្នក​អាច​ផ្តល់​សិទ្ធិទៅឱ្យ​ </a:t>
            </a:r>
            <a:r>
              <a:rPr lang="en-US" sz="1200" kern="1200" dirty="0">
                <a:solidFill>
                  <a:schemeClr val="tx1"/>
                </a:solidFill>
                <a:effectLst/>
                <a:latin typeface="+mn-lt"/>
                <a:ea typeface="+mn-ea"/>
                <a:cs typeface="+mn-cs"/>
              </a:rPr>
              <a:t>User account </a:t>
            </a:r>
            <a:r>
              <a:rPr lang="km-KH" sz="1200" kern="1200" dirty="0">
                <a:solidFill>
                  <a:schemeClr val="tx1"/>
                </a:solidFill>
                <a:effectLst/>
                <a:latin typeface="+mn-lt"/>
                <a:ea typeface="+mn-ea"/>
                <a:cs typeface="+mn-cs"/>
              </a:rPr>
              <a:t>ដ៏ទៃ​បាន លុះ​ត្រាតែអ្នកមានសិទ្ធិ ឬមាន </a:t>
            </a:r>
            <a:r>
              <a:rPr lang="en-US" sz="1200" kern="1200" dirty="0">
                <a:solidFill>
                  <a:schemeClr val="tx1"/>
                </a:solidFill>
                <a:effectLst/>
                <a:latin typeface="+mn-lt"/>
                <a:ea typeface="+mn-ea"/>
                <a:cs typeface="+mn-cs"/>
              </a:rPr>
              <a:t>GRANT OPTION privileges </a:t>
            </a:r>
            <a:r>
              <a:rPr lang="km-KH" sz="1200" kern="1200" dirty="0">
                <a:solidFill>
                  <a:schemeClr val="tx1"/>
                </a:solidFill>
                <a:effectLst/>
                <a:latin typeface="+mn-lt"/>
                <a:ea typeface="+mn-ea"/>
                <a:cs typeface="+mn-cs"/>
              </a:rPr>
              <a:t>ពីអ្នក​ដ៏ទៃលើ​</a:t>
            </a:r>
            <a:r>
              <a:rPr lang="en-US" sz="1200" kern="1200" dirty="0">
                <a:solidFill>
                  <a:schemeClr val="tx1"/>
                </a:solidFill>
                <a:effectLst/>
                <a:latin typeface="+mn-lt"/>
                <a:ea typeface="+mn-ea"/>
                <a:cs typeface="+mn-cs"/>
              </a:rPr>
              <a:t> Object </a:t>
            </a:r>
            <a:r>
              <a:rPr lang="km-KH" sz="1200" kern="1200" dirty="0">
                <a:solidFill>
                  <a:schemeClr val="tx1"/>
                </a:solidFill>
                <a:effectLst/>
                <a:latin typeface="+mn-lt"/>
                <a:ea typeface="+mn-ea"/>
                <a:cs typeface="+mn-cs"/>
              </a:rPr>
              <a:t>នេះ។</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10</a:t>
            </a:fld>
            <a:endParaRPr lang="en-US"/>
          </a:p>
        </p:txBody>
      </p:sp>
    </p:spTree>
    <p:extLst>
      <p:ext uri="{BB962C8B-B14F-4D97-AF65-F5344CB8AC3E}">
        <p14:creationId xmlns:p14="http://schemas.microsoft.com/office/powerpoint/2010/main" val="2087658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m-KH" sz="1200" b="1" kern="1200" dirty="0">
                <a:solidFill>
                  <a:schemeClr val="tx1"/>
                </a:solidFill>
                <a:effectLst/>
                <a:latin typeface="+mn-lt"/>
                <a:ea typeface="+mn-ea"/>
                <a:cs typeface="+mn-cs"/>
              </a:rPr>
              <a:t>ឩទាហរណ៍</a:t>
            </a:r>
            <a:endParaRPr lang="en-US" sz="1200" kern="1200" dirty="0">
              <a:solidFill>
                <a:schemeClr val="tx1"/>
              </a:solidFill>
              <a:effectLst/>
              <a:latin typeface="+mn-lt"/>
              <a:ea typeface="+mn-ea"/>
              <a:cs typeface="+mn-cs"/>
            </a:endParaRPr>
          </a:p>
          <a:p>
            <a:r>
              <a:rPr lang="km-KH" sz="1200" kern="1200" dirty="0">
                <a:solidFill>
                  <a:schemeClr val="tx1"/>
                </a:solidFill>
                <a:effectLst/>
                <a:latin typeface="+mn-lt"/>
                <a:ea typeface="+mn-ea"/>
                <a:cs typeface="+mn-cs"/>
              </a:rPr>
              <a:t>ប្រសិន​បើ​អ្នក​ត្រូវ​ការ​បង្កើត </a:t>
            </a:r>
            <a:r>
              <a:rPr lang="en-US" sz="1200" kern="1200" dirty="0">
                <a:solidFill>
                  <a:schemeClr val="tx1"/>
                </a:solidFill>
                <a:effectLst/>
                <a:latin typeface="+mn-lt"/>
                <a:ea typeface="+mn-ea"/>
                <a:cs typeface="+mn-cs"/>
              </a:rPr>
              <a:t>user </a:t>
            </a:r>
            <a:r>
              <a:rPr lang="km-KH" sz="1200" kern="1200" dirty="0">
                <a:solidFill>
                  <a:schemeClr val="tx1"/>
                </a:solidFill>
                <a:effectLst/>
                <a:latin typeface="+mn-lt"/>
                <a:ea typeface="+mn-ea"/>
                <a:cs typeface="+mn-cs"/>
              </a:rPr>
              <a:t>មួយ​ដែលមានសិទ្ធិ </a:t>
            </a:r>
            <a:r>
              <a:rPr lang="en-US" sz="1200" kern="1200" dirty="0">
                <a:solidFill>
                  <a:schemeClr val="tx1"/>
                </a:solidFill>
                <a:effectLst/>
                <a:latin typeface="+mn-lt"/>
                <a:ea typeface="+mn-ea"/>
                <a:cs typeface="+mn-cs"/>
              </a:rPr>
              <a:t>Full Control (super account) </a:t>
            </a:r>
            <a:r>
              <a:rPr lang="km-KH" sz="1200" kern="1200" dirty="0">
                <a:solidFill>
                  <a:schemeClr val="tx1"/>
                </a:solidFill>
                <a:effectLst/>
                <a:latin typeface="+mn-lt"/>
                <a:ea typeface="+mn-ea"/>
                <a:cs typeface="+mn-cs"/>
              </a:rPr>
              <a:t>ដូចជា​អាចផ្តល់​សិទ្ធិ​ទៅឱ្យ​ </a:t>
            </a:r>
            <a:r>
              <a:rPr lang="en-US" sz="1200" kern="1200" dirty="0">
                <a:solidFill>
                  <a:schemeClr val="tx1"/>
                </a:solidFill>
                <a:effectLst/>
                <a:latin typeface="+mn-lt"/>
                <a:ea typeface="+mn-ea"/>
                <a:cs typeface="+mn-cs"/>
              </a:rPr>
              <a:t>User </a:t>
            </a:r>
            <a:r>
              <a:rPr lang="km-KH" sz="1200" kern="1200" dirty="0">
                <a:solidFill>
                  <a:schemeClr val="tx1"/>
                </a:solidFill>
                <a:effectLst/>
                <a:latin typeface="+mn-lt"/>
                <a:ea typeface="+mn-ea"/>
                <a:cs typeface="+mn-cs"/>
              </a:rPr>
              <a:t>ដ៏ទៃអ្នក​ត្រូវ</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CREATE USER '</a:t>
            </a:r>
            <a:r>
              <a:rPr lang="en-US" sz="1200" kern="1200" dirty="0" err="1">
                <a:solidFill>
                  <a:schemeClr val="tx1"/>
                </a:solidFill>
                <a:effectLst/>
                <a:latin typeface="+mn-lt"/>
                <a:ea typeface="+mn-ea"/>
                <a:cs typeface="+mn-cs"/>
              </a:rPr>
              <a:t>super'@'localhost</a:t>
            </a:r>
            <a:r>
              <a:rPr lang="en-US" sz="1200" kern="1200" dirty="0">
                <a:solidFill>
                  <a:schemeClr val="tx1"/>
                </a:solidFill>
                <a:effectLst/>
                <a:latin typeface="+mn-lt"/>
                <a:ea typeface="+mn-ea"/>
                <a:cs typeface="+mn-cs"/>
              </a:rPr>
              <a:t>' IDENTIFIED BY 'SecurePass1';</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GRANT ALL ON *.* TO '</a:t>
            </a:r>
            <a:r>
              <a:rPr lang="en-US" sz="1200" kern="1200" dirty="0" err="1">
                <a:solidFill>
                  <a:schemeClr val="tx1"/>
                </a:solidFill>
                <a:effectLst/>
                <a:latin typeface="+mn-lt"/>
                <a:ea typeface="+mn-ea"/>
                <a:cs typeface="+mn-cs"/>
              </a:rPr>
              <a:t>super'@'localhost</a:t>
            </a:r>
            <a:r>
              <a:rPr lang="en-US" sz="1200" kern="1200" dirty="0">
                <a:solidFill>
                  <a:schemeClr val="tx1"/>
                </a:solidFill>
                <a:effectLst/>
                <a:latin typeface="+mn-lt"/>
                <a:ea typeface="+mn-ea"/>
                <a:cs typeface="+mn-cs"/>
              </a:rPr>
              <a:t>' WITH GRANT OPTION;</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GRANT ALL ON *.* TO '</a:t>
            </a:r>
            <a:r>
              <a:rPr lang="en-US" sz="1200" kern="1200" dirty="0" err="1">
                <a:solidFill>
                  <a:schemeClr val="tx1"/>
                </a:solidFill>
                <a:effectLst/>
                <a:latin typeface="+mn-lt"/>
                <a:ea typeface="+mn-ea"/>
                <a:cs typeface="+mn-cs"/>
              </a:rPr>
              <a:t>super'@'localhost</a:t>
            </a:r>
            <a:r>
              <a:rPr lang="en-US" sz="1200" kern="1200" dirty="0">
                <a:solidFill>
                  <a:schemeClr val="tx1"/>
                </a:solidFill>
                <a:effectLst/>
                <a:latin typeface="+mn-lt"/>
                <a:ea typeface="+mn-ea"/>
                <a:cs typeface="+mn-cs"/>
              </a:rPr>
              <a:t>' </a:t>
            </a:r>
            <a:r>
              <a:rPr lang="km-KH" sz="1200" kern="1200" dirty="0">
                <a:solidFill>
                  <a:schemeClr val="tx1"/>
                </a:solidFill>
                <a:effectLst/>
                <a:latin typeface="+mn-lt"/>
                <a:ea typeface="+mn-ea"/>
                <a:cs typeface="+mn-cs"/>
              </a:rPr>
              <a:t>​ប្រើសម្រាប់​ផ្តល់​សិទ្ធិទៅលើគ្រប់ </a:t>
            </a:r>
            <a:r>
              <a:rPr lang="en-US" sz="1200" kern="1200" dirty="0">
                <a:solidFill>
                  <a:schemeClr val="tx1"/>
                </a:solidFill>
                <a:effectLst/>
                <a:latin typeface="+mn-lt"/>
                <a:ea typeface="+mn-ea"/>
                <a:cs typeface="+mn-cs"/>
              </a:rPr>
              <a:t>Object </a:t>
            </a:r>
            <a:r>
              <a:rPr lang="km-KH" sz="1200" kern="1200" dirty="0">
                <a:solidFill>
                  <a:schemeClr val="tx1"/>
                </a:solidFill>
                <a:effectLst/>
                <a:latin typeface="+mn-lt"/>
                <a:ea typeface="+mn-ea"/>
                <a:cs typeface="+mn-cs"/>
              </a:rPr>
              <a:t>ទាំងអស់ ដែលភ្ជាប់ទៅ </a:t>
            </a:r>
            <a:r>
              <a:rPr lang="en-US" sz="1200" kern="1200" dirty="0">
                <a:solidFill>
                  <a:schemeClr val="tx1"/>
                </a:solidFill>
                <a:effectLst/>
                <a:latin typeface="+mn-lt"/>
                <a:ea typeface="+mn-ea"/>
                <a:cs typeface="+mn-cs"/>
              </a:rPr>
              <a:t>Database Server </a:t>
            </a:r>
            <a:r>
              <a:rPr lang="km-KH" sz="1200" kern="1200" dirty="0">
                <a:solidFill>
                  <a:schemeClr val="tx1"/>
                </a:solidFill>
                <a:effectLst/>
                <a:latin typeface="+mn-lt"/>
                <a:ea typeface="+mn-ea"/>
                <a:cs typeface="+mn-cs"/>
              </a:rPr>
              <a:t>តាមរយៈ </a:t>
            </a:r>
            <a:r>
              <a:rPr lang="en-US" sz="1200" kern="1200" dirty="0">
                <a:solidFill>
                  <a:schemeClr val="tx1"/>
                </a:solidFill>
                <a:effectLst/>
                <a:latin typeface="+mn-lt"/>
                <a:ea typeface="+mn-ea"/>
                <a:cs typeface="+mn-cs"/>
              </a:rPr>
              <a:t>localhost</a:t>
            </a:r>
            <a:r>
              <a:rPr lang="km-KH"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km-KH" sz="1200" kern="1200" dirty="0">
                <a:solidFill>
                  <a:schemeClr val="tx1"/>
                </a:solidFill>
                <a:effectLst/>
                <a:latin typeface="+mn-lt"/>
                <a:ea typeface="+mn-ea"/>
                <a:cs typeface="+mn-cs"/>
              </a:rPr>
              <a:t>ដើម្បីផ្តល់​សិទ្ធិ </a:t>
            </a:r>
            <a:r>
              <a:rPr lang="en-US" sz="1200" kern="1200" dirty="0">
                <a:solidFill>
                  <a:schemeClr val="tx1"/>
                </a:solidFill>
                <a:effectLst/>
                <a:latin typeface="+mn-lt"/>
                <a:ea typeface="+mn-ea"/>
                <a:cs typeface="+mn-cs"/>
              </a:rPr>
              <a:t>Full Control </a:t>
            </a:r>
            <a:r>
              <a:rPr lang="km-KH" sz="1200" kern="1200" dirty="0">
                <a:solidFill>
                  <a:schemeClr val="tx1"/>
                </a:solidFill>
                <a:effectLst/>
                <a:latin typeface="+mn-lt"/>
                <a:ea typeface="+mn-ea"/>
                <a:cs typeface="+mn-cs"/>
              </a:rPr>
              <a:t>នៅលើ </a:t>
            </a:r>
            <a:r>
              <a:rPr lang="en-US" sz="1200" kern="1200" dirty="0">
                <a:solidFill>
                  <a:schemeClr val="tx1"/>
                </a:solidFill>
                <a:effectLst/>
                <a:latin typeface="+mn-lt"/>
                <a:ea typeface="+mn-ea"/>
                <a:cs typeface="+mn-cs"/>
              </a:rPr>
              <a:t>Object </a:t>
            </a:r>
            <a:r>
              <a:rPr lang="km-KH" sz="1200" kern="1200" dirty="0">
                <a:solidFill>
                  <a:schemeClr val="tx1"/>
                </a:solidFill>
                <a:effectLst/>
                <a:latin typeface="+mn-lt"/>
                <a:ea typeface="+mn-ea"/>
                <a:cs typeface="+mn-cs"/>
              </a:rPr>
              <a:t>ទាំងអស់ ក្នុង </a:t>
            </a:r>
            <a:r>
              <a:rPr lang="en-US" sz="1200" kern="1200" dirty="0">
                <a:solidFill>
                  <a:schemeClr val="tx1"/>
                </a:solidFill>
                <a:effectLst/>
                <a:latin typeface="+mn-lt"/>
                <a:ea typeface="+mn-ea"/>
                <a:cs typeface="+mn-cs"/>
              </a:rPr>
              <a:t>Database </a:t>
            </a:r>
            <a:r>
              <a:rPr lang="km-KH" sz="1200" kern="1200" dirty="0">
                <a:solidFill>
                  <a:schemeClr val="tx1"/>
                </a:solidFill>
                <a:effectLst/>
                <a:latin typeface="+mn-lt"/>
                <a:ea typeface="+mn-ea"/>
                <a:cs typeface="+mn-cs"/>
              </a:rPr>
              <a:t>ជាក់លាក់​ណាមួយ តាមរយៈ </a:t>
            </a:r>
            <a:r>
              <a:rPr lang="en-US" sz="1200" kern="1200" dirty="0">
                <a:solidFill>
                  <a:schemeClr val="tx1"/>
                </a:solidFill>
                <a:effectLst/>
                <a:latin typeface="+mn-lt"/>
                <a:ea typeface="+mn-ea"/>
                <a:cs typeface="+mn-cs"/>
              </a:rPr>
              <a:t>Connection </a:t>
            </a:r>
            <a:r>
              <a:rPr lang="km-KH" sz="1200" kern="1200" dirty="0">
                <a:solidFill>
                  <a:schemeClr val="tx1"/>
                </a:solidFill>
                <a:effectLst/>
                <a:latin typeface="+mn-lt"/>
                <a:ea typeface="+mn-ea"/>
                <a:cs typeface="+mn-cs"/>
              </a:rPr>
              <a:t>ពី </a:t>
            </a:r>
            <a:r>
              <a:rPr lang="en-US" sz="1200" kern="1200" dirty="0">
                <a:solidFill>
                  <a:schemeClr val="tx1"/>
                </a:solidFill>
                <a:effectLst/>
                <a:latin typeface="+mn-lt"/>
                <a:ea typeface="+mn-ea"/>
                <a:cs typeface="+mn-cs"/>
              </a:rPr>
              <a:t>Host </a:t>
            </a:r>
            <a:r>
              <a:rPr lang="km-KH" sz="1200" kern="1200" dirty="0">
                <a:solidFill>
                  <a:schemeClr val="tx1"/>
                </a:solidFill>
                <a:effectLst/>
                <a:latin typeface="+mn-lt"/>
                <a:ea typeface="+mn-ea"/>
                <a:cs typeface="+mn-cs"/>
              </a:rPr>
              <a:t>ណាមួយអ្នក​ត្រូវ</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CREATE USER 'super2'@'%' IDENTIFIED BY 'SecurePass2';</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GRANT ALL classicmodels.* TO 'super2'@'%' WITH GRANT OPTION;</a:t>
            </a:r>
          </a:p>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9159ABBE-E7A5-48CD-A991-197BCB42E310}" type="slidenum">
              <a:rPr lang="en-US" smtClean="0"/>
              <a:t>11</a:t>
            </a:fld>
            <a:endParaRPr lang="en-US"/>
          </a:p>
        </p:txBody>
      </p:sp>
    </p:spTree>
    <p:extLst>
      <p:ext uri="{BB962C8B-B14F-4D97-AF65-F5344CB8AC3E}">
        <p14:creationId xmlns:p14="http://schemas.microsoft.com/office/powerpoint/2010/main" val="1732031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0" i="0">
                <a:latin typeface="Algerian" panose="04020705040A02060702" pitchFamily="82"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b="0" i="0">
                <a:latin typeface="Monotype Corsiva" panose="03010101010201010101" pitchFamily="66"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573876C-BC1A-4C34-96BB-DCBDB4E6068A}" type="datetimeFigureOut">
              <a:rPr lang="en-US" smtClean="0"/>
              <a:t>21-Dec-17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C5D55-CBD2-4388-9B68-38D459AEB357}" type="slidenum">
              <a:rPr lang="en-US" smtClean="0"/>
              <a:t>‹#›</a:t>
            </a:fld>
            <a:endParaRPr lang="en-US"/>
          </a:p>
        </p:txBody>
      </p:sp>
      <p:cxnSp>
        <p:nvCxnSpPr>
          <p:cNvPr id="7" name="Straight Connector 6"/>
          <p:cNvCxnSpPr>
            <a:cxnSpLocks/>
          </p:cNvCxnSpPr>
          <p:nvPr/>
        </p:nvCxnSpPr>
        <p:spPr>
          <a:xfrm>
            <a:off x="-9144" y="6883047"/>
            <a:ext cx="12201144" cy="0"/>
          </a:xfrm>
          <a:prstGeom prst="line">
            <a:avLst/>
          </a:prstGeom>
          <a:ln w="136525"/>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100845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73876C-BC1A-4C34-96BB-DCBDB4E6068A}" type="datetimeFigureOut">
              <a:rPr lang="en-US" smtClean="0"/>
              <a:t>21-Dec-17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C5D55-CBD2-4388-9B68-38D459AEB357}" type="slidenum">
              <a:rPr lang="en-US" smtClean="0"/>
              <a:t>‹#›</a:t>
            </a:fld>
            <a:endParaRPr lang="en-US"/>
          </a:p>
        </p:txBody>
      </p:sp>
      <p:cxnSp>
        <p:nvCxnSpPr>
          <p:cNvPr id="8" name="Straight Connector 7"/>
          <p:cNvCxnSpPr>
            <a:cxnSpLocks/>
          </p:cNvCxnSpPr>
          <p:nvPr/>
        </p:nvCxnSpPr>
        <p:spPr>
          <a:xfrm>
            <a:off x="-9144" y="6883047"/>
            <a:ext cx="12201144" cy="0"/>
          </a:xfrm>
          <a:prstGeom prst="line">
            <a:avLst/>
          </a:prstGeom>
          <a:ln w="136525"/>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620525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73876C-BC1A-4C34-96BB-DCBDB4E6068A}" type="datetimeFigureOut">
              <a:rPr lang="en-US" smtClean="0"/>
              <a:t>21-Dec-17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C5D55-CBD2-4388-9B68-38D459AEB357}" type="slidenum">
              <a:rPr lang="en-US" smtClean="0"/>
              <a:t>‹#›</a:t>
            </a:fld>
            <a:endParaRPr lang="en-US"/>
          </a:p>
        </p:txBody>
      </p:sp>
    </p:spTree>
    <p:extLst>
      <p:ext uri="{BB962C8B-B14F-4D97-AF65-F5344CB8AC3E}">
        <p14:creationId xmlns:p14="http://schemas.microsoft.com/office/powerpoint/2010/main" val="2612621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73876C-BC1A-4C34-96BB-DCBDB4E6068A}" type="datetimeFigureOut">
              <a:rPr lang="en-US" smtClean="0"/>
              <a:t>21-Dec-17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C5D55-CBD2-4388-9B68-38D459AEB357}" type="slidenum">
              <a:rPr lang="en-US" smtClean="0"/>
              <a:t>‹#›</a:t>
            </a:fld>
            <a:endParaRPr lang="en-US"/>
          </a:p>
        </p:txBody>
      </p:sp>
    </p:spTree>
    <p:extLst>
      <p:ext uri="{BB962C8B-B14F-4D97-AF65-F5344CB8AC3E}">
        <p14:creationId xmlns:p14="http://schemas.microsoft.com/office/powerpoint/2010/main" val="639365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baseline="0">
                <a:cs typeface="Khmer OS Siemreap" panose="02000500000000020004" pitchFamily="2" charset="0"/>
              </a:defRPr>
            </a:lvl1pPr>
          </a:lstStyle>
          <a:p>
            <a:r>
              <a:rPr lang="en-US"/>
              <a:t>Click to edit Master title style</a:t>
            </a:r>
          </a:p>
        </p:txBody>
      </p:sp>
      <p:sp>
        <p:nvSpPr>
          <p:cNvPr id="3" name="Content Placeholder 2"/>
          <p:cNvSpPr>
            <a:spLocks noGrp="1"/>
          </p:cNvSpPr>
          <p:nvPr>
            <p:ph idx="1"/>
          </p:nvPr>
        </p:nvSpPr>
        <p:spPr/>
        <p:txBody>
          <a:bodyPr/>
          <a:lstStyle>
            <a:lvl1pPr>
              <a:defRPr baseline="0">
                <a:cs typeface="Khmer OS Siemreap" panose="02000500000000020004" pitchFamily="2" charset="0"/>
              </a:defRPr>
            </a:lvl1pPr>
            <a:lvl2pPr>
              <a:defRPr baseline="0">
                <a:cs typeface="Khmer OS Siemreap" panose="02000500000000020004" pitchFamily="2" charset="0"/>
              </a:defRPr>
            </a:lvl2pPr>
            <a:lvl3pPr>
              <a:defRPr baseline="0">
                <a:cs typeface="Khmer OS Siemreap" panose="02000500000000020004" pitchFamily="2" charset="0"/>
              </a:defRPr>
            </a:lvl3pPr>
            <a:lvl4pPr>
              <a:defRPr baseline="0">
                <a:cs typeface="Khmer OS Siemreap" panose="02000500000000020004" pitchFamily="2" charset="0"/>
              </a:defRPr>
            </a:lvl4pPr>
            <a:lvl5pPr>
              <a:defRPr baseline="0">
                <a:cs typeface="Khmer OS Siemreap" panose="02000500000000020004"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73876C-BC1A-4C34-96BB-DCBDB4E6068A}" type="datetimeFigureOut">
              <a:rPr lang="en-US" smtClean="0"/>
              <a:t>21-Dec-17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C5D55-CBD2-4388-9B68-38D459AEB357}" type="slidenum">
              <a:rPr lang="en-US" smtClean="0"/>
              <a:t>‹#›</a:t>
            </a:fld>
            <a:endParaRPr lang="en-US"/>
          </a:p>
        </p:txBody>
      </p:sp>
      <p:cxnSp>
        <p:nvCxnSpPr>
          <p:cNvPr id="16" name="Straight Connector 15"/>
          <p:cNvCxnSpPr>
            <a:cxnSpLocks/>
          </p:cNvCxnSpPr>
          <p:nvPr/>
        </p:nvCxnSpPr>
        <p:spPr>
          <a:xfrm>
            <a:off x="-9144" y="6883047"/>
            <a:ext cx="12201144" cy="0"/>
          </a:xfrm>
          <a:prstGeom prst="line">
            <a:avLst/>
          </a:prstGeom>
          <a:ln w="136525"/>
        </p:spPr>
        <p:style>
          <a:lnRef idx="1">
            <a:schemeClr val="accent6"/>
          </a:lnRef>
          <a:fillRef idx="0">
            <a:schemeClr val="accent6"/>
          </a:fillRef>
          <a:effectRef idx="0">
            <a:schemeClr val="accent6"/>
          </a:effectRef>
          <a:fontRef idx="minor">
            <a:schemeClr val="tx1"/>
          </a:fontRef>
        </p:style>
      </p:cxnSp>
      <p:cxnSp>
        <p:nvCxnSpPr>
          <p:cNvPr id="17" name="Straight Connector 16"/>
          <p:cNvCxnSpPr>
            <a:cxnSpLocks/>
          </p:cNvCxnSpPr>
          <p:nvPr/>
        </p:nvCxnSpPr>
        <p:spPr>
          <a:xfrm>
            <a:off x="838200" y="1690688"/>
            <a:ext cx="10515600" cy="0"/>
          </a:xfrm>
          <a:prstGeom prst="line">
            <a:avLst/>
          </a:prstGeom>
          <a:ln w="19050">
            <a:solidFill>
              <a:srgbClr val="92D050"/>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4033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0664"/>
            <a:ext cx="10515600" cy="5436299"/>
          </a:xfrm>
        </p:spPr>
        <p:txBody>
          <a:bodyPr/>
          <a:lstStyle>
            <a:lvl1pPr>
              <a:defRPr baseline="0">
                <a:cs typeface="Khmer OS Siemreap" panose="02000500000000020004" pitchFamily="2" charset="0"/>
              </a:defRPr>
            </a:lvl1pPr>
            <a:lvl2pPr>
              <a:defRPr baseline="0">
                <a:cs typeface="Khmer OS Siemreap" panose="02000500000000020004" pitchFamily="2" charset="0"/>
              </a:defRPr>
            </a:lvl2pPr>
            <a:lvl3pPr>
              <a:defRPr baseline="0">
                <a:cs typeface="Khmer OS Siemreap" panose="02000500000000020004" pitchFamily="2" charset="0"/>
              </a:defRPr>
            </a:lvl3pPr>
            <a:lvl4pPr>
              <a:defRPr baseline="0">
                <a:cs typeface="Khmer OS Siemreap" panose="02000500000000020004" pitchFamily="2" charset="0"/>
              </a:defRPr>
            </a:lvl4pPr>
            <a:lvl5pPr>
              <a:defRPr baseline="0">
                <a:cs typeface="Khmer OS Siemreap" panose="02000500000000020004"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73876C-BC1A-4C34-96BB-DCBDB4E6068A}" type="datetimeFigureOut">
              <a:rPr lang="en-US" smtClean="0"/>
              <a:t>21-Dec-17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C5D55-CBD2-4388-9B68-38D459AEB357}" type="slidenum">
              <a:rPr lang="en-US" smtClean="0"/>
              <a:t>‹#›</a:t>
            </a:fld>
            <a:endParaRPr lang="en-US"/>
          </a:p>
        </p:txBody>
      </p:sp>
      <p:cxnSp>
        <p:nvCxnSpPr>
          <p:cNvPr id="16" name="Straight Connector 15"/>
          <p:cNvCxnSpPr>
            <a:cxnSpLocks/>
          </p:cNvCxnSpPr>
          <p:nvPr/>
        </p:nvCxnSpPr>
        <p:spPr>
          <a:xfrm>
            <a:off x="-9144" y="6883047"/>
            <a:ext cx="12201144" cy="0"/>
          </a:xfrm>
          <a:prstGeom prst="line">
            <a:avLst/>
          </a:prstGeom>
          <a:ln w="136525"/>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222409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73876C-BC1A-4C34-96BB-DCBDB4E6068A}" type="datetimeFigureOut">
              <a:rPr lang="en-US" smtClean="0"/>
              <a:t>21-Dec-17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C5D55-CBD2-4388-9B68-38D459AEB357}" type="slidenum">
              <a:rPr lang="en-US" smtClean="0"/>
              <a:t>‹#›</a:t>
            </a:fld>
            <a:endParaRPr lang="en-US"/>
          </a:p>
        </p:txBody>
      </p:sp>
      <p:cxnSp>
        <p:nvCxnSpPr>
          <p:cNvPr id="7" name="Straight Connector 6"/>
          <p:cNvCxnSpPr>
            <a:cxnSpLocks/>
          </p:cNvCxnSpPr>
          <p:nvPr/>
        </p:nvCxnSpPr>
        <p:spPr>
          <a:xfrm>
            <a:off x="-9144" y="6883047"/>
            <a:ext cx="12201144" cy="0"/>
          </a:xfrm>
          <a:prstGeom prst="line">
            <a:avLst/>
          </a:prstGeom>
          <a:ln w="136525"/>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46763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573876C-BC1A-4C34-96BB-DCBDB4E6068A}" type="datetimeFigureOut">
              <a:rPr lang="en-US" smtClean="0"/>
              <a:t>21-Dec-17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C5D55-CBD2-4388-9B68-38D459AEB357}" type="slidenum">
              <a:rPr lang="en-US" smtClean="0"/>
              <a:t>‹#›</a:t>
            </a:fld>
            <a:endParaRPr lang="en-US"/>
          </a:p>
        </p:txBody>
      </p:sp>
      <p:cxnSp>
        <p:nvCxnSpPr>
          <p:cNvPr id="8" name="Straight Connector 7"/>
          <p:cNvCxnSpPr>
            <a:cxnSpLocks/>
          </p:cNvCxnSpPr>
          <p:nvPr/>
        </p:nvCxnSpPr>
        <p:spPr>
          <a:xfrm>
            <a:off x="-9144" y="6883047"/>
            <a:ext cx="12201144" cy="0"/>
          </a:xfrm>
          <a:prstGeom prst="line">
            <a:avLst/>
          </a:prstGeom>
          <a:ln w="136525"/>
        </p:spPr>
        <p:style>
          <a:lnRef idx="1">
            <a:schemeClr val="accent6"/>
          </a:lnRef>
          <a:fillRef idx="0">
            <a:schemeClr val="accent6"/>
          </a:fillRef>
          <a:effectRef idx="0">
            <a:schemeClr val="accent6"/>
          </a:effectRef>
          <a:fontRef idx="minor">
            <a:schemeClr val="tx1"/>
          </a:fontRef>
        </p:style>
      </p:cxnSp>
      <p:cxnSp>
        <p:nvCxnSpPr>
          <p:cNvPr id="9" name="Straight Connector 8"/>
          <p:cNvCxnSpPr>
            <a:cxnSpLocks/>
          </p:cNvCxnSpPr>
          <p:nvPr/>
        </p:nvCxnSpPr>
        <p:spPr>
          <a:xfrm>
            <a:off x="838200" y="1690688"/>
            <a:ext cx="10515600" cy="0"/>
          </a:xfrm>
          <a:prstGeom prst="line">
            <a:avLst/>
          </a:prstGeom>
          <a:ln w="19050">
            <a:solidFill>
              <a:srgbClr val="92D050"/>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177999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73876C-BC1A-4C34-96BB-DCBDB4E6068A}" type="datetimeFigureOut">
              <a:rPr lang="en-US" smtClean="0"/>
              <a:t>21-Dec-17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8C5D55-CBD2-4388-9B68-38D459AEB357}" type="slidenum">
              <a:rPr lang="en-US" smtClean="0"/>
              <a:t>‹#›</a:t>
            </a:fld>
            <a:endParaRPr lang="en-US"/>
          </a:p>
        </p:txBody>
      </p:sp>
      <p:cxnSp>
        <p:nvCxnSpPr>
          <p:cNvPr id="10" name="Straight Connector 9"/>
          <p:cNvCxnSpPr>
            <a:cxnSpLocks/>
          </p:cNvCxnSpPr>
          <p:nvPr/>
        </p:nvCxnSpPr>
        <p:spPr>
          <a:xfrm>
            <a:off x="-9144" y="6883047"/>
            <a:ext cx="12201144" cy="0"/>
          </a:xfrm>
          <a:prstGeom prst="line">
            <a:avLst/>
          </a:prstGeom>
          <a:ln w="136525"/>
        </p:spPr>
        <p:style>
          <a:lnRef idx="1">
            <a:schemeClr val="accent6"/>
          </a:lnRef>
          <a:fillRef idx="0">
            <a:schemeClr val="accent6"/>
          </a:fillRef>
          <a:effectRef idx="0">
            <a:schemeClr val="accent6"/>
          </a:effectRef>
          <a:fontRef idx="minor">
            <a:schemeClr val="tx1"/>
          </a:fontRef>
        </p:style>
      </p:cxnSp>
      <p:cxnSp>
        <p:nvCxnSpPr>
          <p:cNvPr id="11" name="Straight Connector 10"/>
          <p:cNvCxnSpPr>
            <a:cxnSpLocks/>
          </p:cNvCxnSpPr>
          <p:nvPr/>
        </p:nvCxnSpPr>
        <p:spPr>
          <a:xfrm>
            <a:off x="838200" y="1690688"/>
            <a:ext cx="10515600" cy="0"/>
          </a:xfrm>
          <a:prstGeom prst="line">
            <a:avLst/>
          </a:prstGeom>
          <a:ln w="19050">
            <a:solidFill>
              <a:srgbClr val="92D050"/>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808070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573876C-BC1A-4C34-96BB-DCBDB4E6068A}" type="datetimeFigureOut">
              <a:rPr lang="en-US" smtClean="0"/>
              <a:t>21-Dec-17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8C5D55-CBD2-4388-9B68-38D459AEB357}" type="slidenum">
              <a:rPr lang="en-US" smtClean="0"/>
              <a:t>‹#›</a:t>
            </a:fld>
            <a:endParaRPr lang="en-US"/>
          </a:p>
        </p:txBody>
      </p:sp>
      <p:cxnSp>
        <p:nvCxnSpPr>
          <p:cNvPr id="6" name="Straight Connector 5"/>
          <p:cNvCxnSpPr>
            <a:cxnSpLocks/>
          </p:cNvCxnSpPr>
          <p:nvPr/>
        </p:nvCxnSpPr>
        <p:spPr>
          <a:xfrm>
            <a:off x="-9144" y="6883047"/>
            <a:ext cx="12201144" cy="0"/>
          </a:xfrm>
          <a:prstGeom prst="line">
            <a:avLst/>
          </a:prstGeom>
          <a:ln w="136525"/>
        </p:spPr>
        <p:style>
          <a:lnRef idx="1">
            <a:schemeClr val="accent6"/>
          </a:lnRef>
          <a:fillRef idx="0">
            <a:schemeClr val="accent6"/>
          </a:fillRef>
          <a:effectRef idx="0">
            <a:schemeClr val="accent6"/>
          </a:effectRef>
          <a:fontRef idx="minor">
            <a:schemeClr val="tx1"/>
          </a:fontRef>
        </p:style>
      </p:cxnSp>
      <p:cxnSp>
        <p:nvCxnSpPr>
          <p:cNvPr id="7" name="Straight Connector 6"/>
          <p:cNvCxnSpPr>
            <a:cxnSpLocks/>
          </p:cNvCxnSpPr>
          <p:nvPr/>
        </p:nvCxnSpPr>
        <p:spPr>
          <a:xfrm>
            <a:off x="838200" y="1690688"/>
            <a:ext cx="10515600" cy="0"/>
          </a:xfrm>
          <a:prstGeom prst="line">
            <a:avLst/>
          </a:prstGeom>
          <a:ln w="19050">
            <a:solidFill>
              <a:srgbClr val="92D050"/>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911807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73876C-BC1A-4C34-96BB-DCBDB4E6068A}" type="datetimeFigureOut">
              <a:rPr lang="en-US" smtClean="0"/>
              <a:t>21-Dec-17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8C5D55-CBD2-4388-9B68-38D459AEB357}" type="slidenum">
              <a:rPr lang="en-US" smtClean="0"/>
              <a:t>‹#›</a:t>
            </a:fld>
            <a:endParaRPr lang="en-US"/>
          </a:p>
        </p:txBody>
      </p:sp>
      <p:cxnSp>
        <p:nvCxnSpPr>
          <p:cNvPr id="5" name="Straight Connector 4"/>
          <p:cNvCxnSpPr>
            <a:cxnSpLocks/>
          </p:cNvCxnSpPr>
          <p:nvPr/>
        </p:nvCxnSpPr>
        <p:spPr>
          <a:xfrm>
            <a:off x="-9144" y="6883047"/>
            <a:ext cx="12201144" cy="0"/>
          </a:xfrm>
          <a:prstGeom prst="line">
            <a:avLst/>
          </a:prstGeom>
          <a:ln w="136525"/>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663969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73876C-BC1A-4C34-96BB-DCBDB4E6068A}" type="datetimeFigureOut">
              <a:rPr lang="en-US" smtClean="0"/>
              <a:t>21-Dec-17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C5D55-CBD2-4388-9B68-38D459AEB357}" type="slidenum">
              <a:rPr lang="en-US" smtClean="0"/>
              <a:t>‹#›</a:t>
            </a:fld>
            <a:endParaRPr lang="en-US"/>
          </a:p>
        </p:txBody>
      </p:sp>
      <p:cxnSp>
        <p:nvCxnSpPr>
          <p:cNvPr id="8" name="Straight Connector 7"/>
          <p:cNvCxnSpPr>
            <a:cxnSpLocks/>
          </p:cNvCxnSpPr>
          <p:nvPr/>
        </p:nvCxnSpPr>
        <p:spPr>
          <a:xfrm>
            <a:off x="-9144" y="6883047"/>
            <a:ext cx="12201144" cy="0"/>
          </a:xfrm>
          <a:prstGeom prst="line">
            <a:avLst/>
          </a:prstGeom>
          <a:ln w="136525"/>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018856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73876C-BC1A-4C34-96BB-DCBDB4E6068A}" type="datetimeFigureOut">
              <a:rPr lang="en-US" smtClean="0"/>
              <a:t>21-Dec-17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8C5D55-CBD2-4388-9B68-38D459AEB357}" type="slidenum">
              <a:rPr lang="en-US" smtClean="0"/>
              <a:t>‹#›</a:t>
            </a:fld>
            <a:endParaRPr lang="en-US"/>
          </a:p>
        </p:txBody>
      </p:sp>
      <p:pic>
        <p:nvPicPr>
          <p:cNvPr id="10" name="Picture 9"/>
          <p:cNvPicPr>
            <a:picLocks noChangeAspect="1"/>
          </p:cNvPicPr>
          <p:nvPr/>
        </p:nvPicPr>
        <p:blipFill>
          <a:blip r:embed="rId14" cstate="print">
            <a:extLst>
              <a:ext uri="{BEBA8EAE-BF5A-486C-A8C5-ECC9F3942E4B}">
                <a14:imgProps xmlns:a14="http://schemas.microsoft.com/office/drawing/2010/main">
                  <a14:imgLayer r:embed="rId15">
                    <a14:imgEffect>
                      <a14:backgroundRemoval t="0" b="99882" l="0" r="100000">
                        <a14:foregroundMark x1="36878" y1="11124" x2="47172" y2="70296"/>
                        <a14:foregroundMark x1="49434" y1="6154" x2="27489" y2="64615"/>
                        <a14:foregroundMark x1="26471" y1="6036" x2="27036" y2="51834"/>
                        <a14:foregroundMark x1="39027" y1="4379" x2="37670" y2="71006"/>
                        <a14:foregroundMark x1="42760" y1="11124" x2="45362" y2="79290"/>
                        <a14:foregroundMark x1="29186" y1="21775" x2="76697" y2="19172"/>
                        <a14:foregroundMark x1="51810" y1="11716" x2="51357" y2="29586"/>
                        <a14:foregroundMark x1="63462" y1="9231" x2="58937" y2="29822"/>
                        <a14:foregroundMark x1="72624" y1="8876" x2="68891" y2="31716"/>
                        <a14:foregroundMark x1="20928" y1="75266" x2="36312" y2="91361"/>
                      </a14:backgroundRemoval>
                    </a14:imgEffect>
                  </a14:imgLayer>
                </a14:imgProps>
              </a:ext>
              <a:ext uri="{28A0092B-C50C-407E-A947-70E740481C1C}">
                <a14:useLocalDpi xmlns:a14="http://schemas.microsoft.com/office/drawing/2010/main" val="0"/>
              </a:ext>
            </a:extLst>
          </a:blip>
          <a:stretch>
            <a:fillRect/>
          </a:stretch>
        </p:blipFill>
        <p:spPr>
          <a:xfrm>
            <a:off x="11308303" y="85154"/>
            <a:ext cx="819688" cy="783526"/>
          </a:xfrm>
          <a:prstGeom prst="rect">
            <a:avLst/>
          </a:prstGeom>
        </p:spPr>
      </p:pic>
      <p:sp>
        <p:nvSpPr>
          <p:cNvPr id="11" name="TextBox 10"/>
          <p:cNvSpPr txBox="1"/>
          <p:nvPr/>
        </p:nvSpPr>
        <p:spPr>
          <a:xfrm>
            <a:off x="11480403" y="850392"/>
            <a:ext cx="475488" cy="369332"/>
          </a:xfrm>
          <a:prstGeom prst="rect">
            <a:avLst/>
          </a:prstGeom>
          <a:noFill/>
        </p:spPr>
        <p:txBody>
          <a:bodyPr wrap="square" rtlCol="0">
            <a:spAutoFit/>
          </a:bodyPr>
          <a:lstStyle/>
          <a:p>
            <a:fld id="{FEE7B994-F93F-4A54-9231-EAA0C12BAB81}" type="slidenum">
              <a:rPr lang="en-US" b="0" i="0" smtClean="0">
                <a:latin typeface="Arial" panose="020B0604020202020204" pitchFamily="34" charset="0"/>
                <a:cs typeface="Arial" panose="020B0604020202020204" pitchFamily="34" charset="0"/>
              </a:rPr>
              <a:t>‹#›</a:t>
            </a:fld>
            <a:endParaRPr lang="en-US" b="0" i="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93208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MySQL Administration</a:t>
            </a:r>
          </a:p>
        </p:txBody>
      </p:sp>
      <p:sp>
        <p:nvSpPr>
          <p:cNvPr id="3" name="Subtitle 2"/>
          <p:cNvSpPr>
            <a:spLocks noGrp="1"/>
          </p:cNvSpPr>
          <p:nvPr>
            <p:ph type="subTitle" idx="1"/>
          </p:nvPr>
        </p:nvSpPr>
        <p:spPr/>
        <p:txBody>
          <a:bodyPr/>
          <a:lstStyle/>
          <a:p>
            <a:r>
              <a:rPr lang="en-US" dirty="0"/>
              <a:t>Manage user, Manage Privileges, Backup &amp; Restore Database</a:t>
            </a:r>
          </a:p>
        </p:txBody>
      </p:sp>
      <p:pic>
        <p:nvPicPr>
          <p:cNvPr id="5" name="Picture 4">
            <a:extLst>
              <a:ext uri="{FF2B5EF4-FFF2-40B4-BE49-F238E27FC236}">
                <a16:creationId xmlns="" xmlns:a16="http://schemas.microsoft.com/office/drawing/2014/main" id="{E6997BD2-F2EE-452D-88B3-251F2D5F39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184" y="4101349"/>
            <a:ext cx="2471631" cy="2312902"/>
          </a:xfrm>
          <a:prstGeom prst="rect">
            <a:avLst/>
          </a:prstGeom>
        </p:spPr>
      </p:pic>
    </p:spTree>
    <p:extLst>
      <p:ext uri="{BB962C8B-B14F-4D97-AF65-F5344CB8AC3E}">
        <p14:creationId xmlns:p14="http://schemas.microsoft.com/office/powerpoint/2010/main" val="1655891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m-KH" dirty="0"/>
              <a:t>ការផ្តល់សិទ្ធិទៅឱ្យ </a:t>
            </a:r>
            <a:r>
              <a:rPr lang="en-US" dirty="0"/>
              <a:t>User</a:t>
            </a:r>
          </a:p>
        </p:txBody>
      </p:sp>
      <p:sp>
        <p:nvSpPr>
          <p:cNvPr id="3" name="Content Placeholder 2"/>
          <p:cNvSpPr>
            <a:spLocks noGrp="1"/>
          </p:cNvSpPr>
          <p:nvPr>
            <p:ph idx="1"/>
          </p:nvPr>
        </p:nvSpPr>
        <p:spPr>
          <a:xfrm>
            <a:off x="838200" y="1825624"/>
            <a:ext cx="10515600" cy="5032375"/>
          </a:xfrm>
        </p:spPr>
        <p:txBody>
          <a:bodyPr/>
          <a:lstStyle/>
          <a:p>
            <a:pPr marL="0" indent="0">
              <a:buNone/>
            </a:pPr>
            <a:r>
              <a:rPr lang="en-US" dirty="0">
                <a:solidFill>
                  <a:srgbClr val="FF0000"/>
                </a:solidFill>
              </a:rPr>
              <a:t>GRANT</a:t>
            </a:r>
            <a:r>
              <a:rPr lang="en-US" dirty="0"/>
              <a:t> privileges (</a:t>
            </a:r>
            <a:r>
              <a:rPr lang="en-US" dirty="0" err="1"/>
              <a:t>column_list</a:t>
            </a:r>
            <a:r>
              <a:rPr lang="en-US" dirty="0"/>
              <a:t>)</a:t>
            </a:r>
          </a:p>
          <a:p>
            <a:pPr marL="0" indent="0">
              <a:buNone/>
            </a:pPr>
            <a:r>
              <a:rPr lang="en-US" dirty="0">
                <a:solidFill>
                  <a:srgbClr val="FF0000"/>
                </a:solidFill>
              </a:rPr>
              <a:t>ON</a:t>
            </a:r>
            <a:r>
              <a:rPr lang="en-US" dirty="0"/>
              <a:t> [</a:t>
            </a:r>
            <a:r>
              <a:rPr lang="en-US" dirty="0" err="1"/>
              <a:t>object_type</a:t>
            </a:r>
            <a:r>
              <a:rPr lang="en-US" dirty="0"/>
              <a:t>] </a:t>
            </a:r>
            <a:r>
              <a:rPr lang="en-US" dirty="0" err="1"/>
              <a:t>privilege_level</a:t>
            </a:r>
            <a:endParaRPr lang="en-US" dirty="0"/>
          </a:p>
          <a:p>
            <a:pPr marL="0" indent="0">
              <a:buNone/>
            </a:pPr>
            <a:r>
              <a:rPr lang="en-US" dirty="0">
                <a:solidFill>
                  <a:srgbClr val="FF0000"/>
                </a:solidFill>
              </a:rPr>
              <a:t>TO</a:t>
            </a:r>
            <a:r>
              <a:rPr lang="en-US" dirty="0"/>
              <a:t> account </a:t>
            </a:r>
          </a:p>
          <a:p>
            <a:pPr marL="0" indent="0">
              <a:buNone/>
            </a:pPr>
            <a:r>
              <a:rPr lang="en-US" dirty="0"/>
              <a:t>[IDENTIFIED BY 'password']</a:t>
            </a:r>
          </a:p>
          <a:p>
            <a:pPr marL="0" indent="0">
              <a:buNone/>
            </a:pPr>
            <a:r>
              <a:rPr lang="en-US" dirty="0" smtClean="0">
                <a:solidFill>
                  <a:srgbClr val="FF0000"/>
                </a:solidFill>
              </a:rPr>
              <a:t>WITH </a:t>
            </a:r>
            <a:r>
              <a:rPr lang="en-US" dirty="0">
                <a:solidFill>
                  <a:srgbClr val="FF0000"/>
                </a:solidFill>
              </a:rPr>
              <a:t>GRANT OPTION</a:t>
            </a:r>
          </a:p>
          <a:p>
            <a:pPr marL="0" indent="0">
              <a:buNone/>
            </a:pPr>
            <a:endParaRPr lang="en-US" dirty="0"/>
          </a:p>
        </p:txBody>
      </p:sp>
      <p:sp>
        <p:nvSpPr>
          <p:cNvPr id="4" name="Rectangle 3"/>
          <p:cNvSpPr/>
          <p:nvPr/>
        </p:nvSpPr>
        <p:spPr>
          <a:xfrm>
            <a:off x="5664200" y="1825624"/>
            <a:ext cx="5689600" cy="34163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marL="342900" lvl="0" indent="-342900" algn="just">
              <a:lnSpc>
                <a:spcPct val="150000"/>
              </a:lnSpc>
              <a:spcAft>
                <a:spcPts val="0"/>
              </a:spcAft>
              <a:buFont typeface="Cambria" panose="02040503050406030204" pitchFamily="18" charset="0"/>
              <a:buChar char="-"/>
            </a:pPr>
            <a:r>
              <a:rPr lang="en-US" sz="1600" dirty="0">
                <a:latin typeface="Cambria" panose="02040503050406030204" pitchFamily="18" charset="0"/>
                <a:ea typeface="Times New Roman" panose="02020603050405020304" pitchFamily="18" charset="0"/>
                <a:cs typeface="Khmer OS Siemreap" panose="02000500000000020004" pitchFamily="2" charset="0"/>
              </a:rPr>
              <a:t>Privileges: </a:t>
            </a:r>
            <a:r>
              <a:rPr lang="km-KH" sz="1600" dirty="0">
                <a:latin typeface="Cambria" panose="02040503050406030204" pitchFamily="18" charset="0"/>
                <a:ea typeface="Times New Roman" panose="02020603050405020304" pitchFamily="18" charset="0"/>
                <a:cs typeface="Khmer OS Siemreap" panose="02000500000000020004" pitchFamily="2" charset="0"/>
              </a:rPr>
              <a:t>កំណត់សិទ្ធិណាមួយដែលផ្តល់​ឱ្យ </a:t>
            </a:r>
            <a:r>
              <a:rPr lang="en-US" sz="1600" dirty="0">
                <a:latin typeface="Cambria" panose="02040503050406030204" pitchFamily="18" charset="0"/>
                <a:ea typeface="Times New Roman" panose="02020603050405020304" pitchFamily="18" charset="0"/>
                <a:cs typeface="Khmer OS Siemreap" panose="02000500000000020004" pitchFamily="2" charset="0"/>
              </a:rPr>
              <a:t>User</a:t>
            </a:r>
            <a:endParaRPr lang="en-US" sz="1600" dirty="0">
              <a:latin typeface="Times New Roman" panose="02020603050405020304" pitchFamily="18" charset="0"/>
              <a:ea typeface="Times New Roman" panose="02020603050405020304" pitchFamily="18" charset="0"/>
              <a:cs typeface="Khmer OS Siemreap" panose="02000500000000020004" pitchFamily="2" charset="0"/>
            </a:endParaRPr>
          </a:p>
          <a:p>
            <a:pPr marL="342900" lvl="0" indent="-342900" algn="just">
              <a:lnSpc>
                <a:spcPct val="150000"/>
              </a:lnSpc>
              <a:spcAft>
                <a:spcPts val="0"/>
              </a:spcAft>
              <a:buFont typeface="Cambria" panose="02040503050406030204" pitchFamily="18" charset="0"/>
              <a:buChar char="-"/>
            </a:pPr>
            <a:r>
              <a:rPr lang="en-US" sz="1600" dirty="0" err="1">
                <a:latin typeface="Cambria" panose="02040503050406030204" pitchFamily="18" charset="0"/>
                <a:ea typeface="Times New Roman" panose="02020603050405020304" pitchFamily="18" charset="0"/>
                <a:cs typeface="Khmer OS Siemreap" panose="02000500000000020004" pitchFamily="2" charset="0"/>
              </a:rPr>
              <a:t>Column_list</a:t>
            </a:r>
            <a:r>
              <a:rPr lang="en-US" sz="1600" dirty="0">
                <a:latin typeface="Cambria" panose="02040503050406030204" pitchFamily="18" charset="0"/>
                <a:ea typeface="Times New Roman" panose="02020603050405020304" pitchFamily="18" charset="0"/>
                <a:cs typeface="Khmer OS Siemreap" panose="02000500000000020004" pitchFamily="2" charset="0"/>
              </a:rPr>
              <a:t>: </a:t>
            </a:r>
            <a:r>
              <a:rPr lang="km-KH" sz="1600" dirty="0">
                <a:latin typeface="Cambria" panose="02040503050406030204" pitchFamily="18" charset="0"/>
                <a:ea typeface="Times New Roman" panose="02020603050405020304" pitchFamily="18" charset="0"/>
                <a:cs typeface="Khmer OS Siemreap" panose="02000500000000020004" pitchFamily="2" charset="0"/>
              </a:rPr>
              <a:t>ឈ្មោះរបស់​</a:t>
            </a:r>
            <a:r>
              <a:rPr lang="en-US" sz="1600" dirty="0">
                <a:latin typeface="Cambria" panose="02040503050406030204" pitchFamily="18" charset="0"/>
                <a:ea typeface="Times New Roman" panose="02020603050405020304" pitchFamily="18" charset="0"/>
                <a:cs typeface="Khmer OS Siemreap" panose="02000500000000020004" pitchFamily="2" charset="0"/>
              </a:rPr>
              <a:t> Column </a:t>
            </a:r>
            <a:r>
              <a:rPr lang="km-KH" sz="1600" dirty="0">
                <a:latin typeface="Cambria" panose="02040503050406030204" pitchFamily="18" charset="0"/>
                <a:ea typeface="Times New Roman" panose="02020603050405020304" pitchFamily="18" charset="0"/>
                <a:cs typeface="Khmer OS Siemreap" panose="02000500000000020004" pitchFamily="2" charset="0"/>
              </a:rPr>
              <a:t>ដែលត្រូវផ្តល់​សិទ្ធិលើ</a:t>
            </a:r>
            <a:endParaRPr lang="en-US" sz="1600" dirty="0">
              <a:latin typeface="Times New Roman" panose="02020603050405020304" pitchFamily="18" charset="0"/>
              <a:ea typeface="Times New Roman" panose="02020603050405020304" pitchFamily="18" charset="0"/>
              <a:cs typeface="Khmer OS Siemreap" panose="02000500000000020004" pitchFamily="2" charset="0"/>
            </a:endParaRPr>
          </a:p>
          <a:p>
            <a:pPr marL="342900" lvl="0" indent="-342900" algn="just">
              <a:lnSpc>
                <a:spcPct val="150000"/>
              </a:lnSpc>
              <a:spcAft>
                <a:spcPts val="0"/>
              </a:spcAft>
              <a:buFont typeface="Cambria" panose="02040503050406030204" pitchFamily="18" charset="0"/>
              <a:buChar char="-"/>
            </a:pPr>
            <a:r>
              <a:rPr lang="en-US" sz="1600" dirty="0" err="1">
                <a:latin typeface="Cambria" panose="02040503050406030204" pitchFamily="18" charset="0"/>
                <a:ea typeface="Times New Roman" panose="02020603050405020304" pitchFamily="18" charset="0"/>
                <a:cs typeface="Khmer OS Siemreap" panose="02000500000000020004" pitchFamily="2" charset="0"/>
              </a:rPr>
              <a:t>Privilege_level</a:t>
            </a:r>
            <a:r>
              <a:rPr lang="en-US" sz="1600" dirty="0">
                <a:latin typeface="Cambria" panose="02040503050406030204" pitchFamily="18" charset="0"/>
                <a:ea typeface="Times New Roman" panose="02020603050405020304" pitchFamily="18" charset="0"/>
                <a:cs typeface="Khmer OS Siemreap" panose="02000500000000020004" pitchFamily="2" charset="0"/>
              </a:rPr>
              <a:t>: </a:t>
            </a:r>
            <a:r>
              <a:rPr lang="km-KH" sz="1600" dirty="0">
                <a:latin typeface="Cambria" panose="02040503050406030204" pitchFamily="18" charset="0"/>
                <a:ea typeface="Times New Roman" panose="02020603050405020304" pitchFamily="18" charset="0"/>
                <a:cs typeface="Khmer OS Siemreap" panose="02000500000000020004" pitchFamily="2" charset="0"/>
              </a:rPr>
              <a:t>កម្រិតនៃការ​ផ្តល់​សិទ្ធិជា </a:t>
            </a:r>
            <a:r>
              <a:rPr lang="en-US" sz="1600" dirty="0">
                <a:latin typeface="Cambria" panose="02040503050406030204" pitchFamily="18" charset="0"/>
                <a:ea typeface="Times New Roman" panose="02020603050405020304" pitchFamily="18" charset="0"/>
                <a:cs typeface="Khmer OS Siemreap" panose="02000500000000020004" pitchFamily="2" charset="0"/>
              </a:rPr>
              <a:t>global, database-specific, table-specific, </a:t>
            </a:r>
            <a:r>
              <a:rPr lang="km-KH" sz="1600" dirty="0">
                <a:latin typeface="Cambria" panose="02040503050406030204" pitchFamily="18" charset="0"/>
                <a:ea typeface="Times New Roman" panose="02020603050405020304" pitchFamily="18" charset="0"/>
                <a:cs typeface="Khmer OS Siemreap" panose="02000500000000020004" pitchFamily="2" charset="0"/>
              </a:rPr>
              <a:t>ឬ </a:t>
            </a:r>
            <a:r>
              <a:rPr lang="en-US" sz="1600" dirty="0">
                <a:latin typeface="Cambria" panose="02040503050406030204" pitchFamily="18" charset="0"/>
                <a:ea typeface="Times New Roman" panose="02020603050405020304" pitchFamily="18" charset="0"/>
                <a:cs typeface="Khmer OS Siemreap" panose="02000500000000020004" pitchFamily="2" charset="0"/>
              </a:rPr>
              <a:t>column-specific privileges</a:t>
            </a:r>
            <a:endParaRPr lang="en-US" sz="1600" dirty="0">
              <a:latin typeface="Times New Roman" panose="02020603050405020304" pitchFamily="18" charset="0"/>
              <a:ea typeface="Times New Roman" panose="02020603050405020304" pitchFamily="18" charset="0"/>
              <a:cs typeface="Khmer OS Siemreap" panose="02000500000000020004" pitchFamily="2" charset="0"/>
            </a:endParaRPr>
          </a:p>
          <a:p>
            <a:pPr marL="342900" lvl="0" indent="-342900" algn="just">
              <a:lnSpc>
                <a:spcPct val="150000"/>
              </a:lnSpc>
              <a:spcAft>
                <a:spcPts val="0"/>
              </a:spcAft>
              <a:buFont typeface="Cambria" panose="02040503050406030204" pitchFamily="18" charset="0"/>
              <a:buChar char="-"/>
            </a:pPr>
            <a:r>
              <a:rPr lang="en-US" sz="1600" dirty="0">
                <a:latin typeface="Cambria" panose="02040503050406030204" pitchFamily="18" charset="0"/>
                <a:ea typeface="Times New Roman" panose="02020603050405020304" pitchFamily="18" charset="0"/>
                <a:cs typeface="Khmer OS Siemreap" panose="02000500000000020004" pitchFamily="2" charset="0"/>
              </a:rPr>
              <a:t>Account: </a:t>
            </a:r>
            <a:r>
              <a:rPr lang="km-KH" sz="1600" dirty="0">
                <a:latin typeface="Cambria" panose="02040503050406030204" pitchFamily="18" charset="0"/>
                <a:ea typeface="Times New Roman" panose="02020603050405020304" pitchFamily="18" charset="0"/>
                <a:cs typeface="Khmer OS Siemreap" panose="02000500000000020004" pitchFamily="2" charset="0"/>
              </a:rPr>
              <a:t>ឈ្មោះរបស់ </a:t>
            </a:r>
            <a:r>
              <a:rPr lang="en-US" sz="1600" dirty="0">
                <a:latin typeface="Cambria" panose="02040503050406030204" pitchFamily="18" charset="0"/>
                <a:ea typeface="Times New Roman" panose="02020603050405020304" pitchFamily="18" charset="0"/>
                <a:cs typeface="Khmer OS Siemreap" panose="02000500000000020004" pitchFamily="2" charset="0"/>
              </a:rPr>
              <a:t>user account</a:t>
            </a:r>
            <a:endParaRPr lang="en-US" sz="1600" dirty="0">
              <a:latin typeface="Times New Roman" panose="02020603050405020304" pitchFamily="18" charset="0"/>
              <a:ea typeface="Times New Roman" panose="02020603050405020304" pitchFamily="18" charset="0"/>
              <a:cs typeface="Khmer OS Siemreap" panose="02000500000000020004" pitchFamily="2" charset="0"/>
            </a:endParaRPr>
          </a:p>
          <a:p>
            <a:pPr marL="342900" lvl="0" indent="-342900" algn="just">
              <a:lnSpc>
                <a:spcPct val="150000"/>
              </a:lnSpc>
              <a:spcAft>
                <a:spcPts val="0"/>
              </a:spcAft>
              <a:buFont typeface="Cambria" panose="02040503050406030204" pitchFamily="18" charset="0"/>
              <a:buChar char="-"/>
            </a:pPr>
            <a:r>
              <a:rPr lang="en-US" sz="1600" dirty="0">
                <a:latin typeface="Cambria" panose="02040503050406030204" pitchFamily="18" charset="0"/>
                <a:ea typeface="Times New Roman" panose="02020603050405020304" pitchFamily="18" charset="0"/>
                <a:cs typeface="Khmer OS Siemreap" panose="02000500000000020004" pitchFamily="2" charset="0"/>
              </a:rPr>
              <a:t>Password: </a:t>
            </a:r>
            <a:r>
              <a:rPr lang="km-KH" sz="1600" dirty="0">
                <a:latin typeface="Cambria" panose="02040503050406030204" pitchFamily="18" charset="0"/>
                <a:ea typeface="Times New Roman" panose="02020603050405020304" pitchFamily="18" charset="0"/>
                <a:cs typeface="Khmer OS Siemreap" panose="02000500000000020004" pitchFamily="2" charset="0"/>
              </a:rPr>
              <a:t>កំណត់​លេខសម្ងាត់។ ប្រសិន​បើ </a:t>
            </a:r>
            <a:r>
              <a:rPr lang="en-US" sz="1600" dirty="0">
                <a:latin typeface="Cambria" panose="02040503050406030204" pitchFamily="18" charset="0"/>
                <a:ea typeface="Times New Roman" panose="02020603050405020304" pitchFamily="18" charset="0"/>
                <a:cs typeface="Khmer OS Siemreap" panose="02000500000000020004" pitchFamily="2" charset="0"/>
              </a:rPr>
              <a:t>Account </a:t>
            </a:r>
            <a:r>
              <a:rPr lang="km-KH" sz="1600" dirty="0">
                <a:latin typeface="Cambria" panose="02040503050406030204" pitchFamily="18" charset="0"/>
                <a:ea typeface="Times New Roman" panose="02020603050405020304" pitchFamily="18" charset="0"/>
                <a:cs typeface="Khmer OS Siemreap" panose="02000500000000020004" pitchFamily="2" charset="0"/>
              </a:rPr>
              <a:t>មាន​ស្រាប់ វា​និង​ដូរលេខសម្ងាត់​ចាស់​ដោយ​យក​លេខ​សម្ងាត់​ថ្មីនេះ</a:t>
            </a:r>
            <a:endParaRPr lang="en-US" sz="1600" dirty="0">
              <a:latin typeface="Times New Roman" panose="02020603050405020304" pitchFamily="18" charset="0"/>
              <a:ea typeface="Times New Roman" panose="02020603050405020304" pitchFamily="18" charset="0"/>
              <a:cs typeface="Khmer OS Siemreap" panose="02000500000000020004" pitchFamily="2" charset="0"/>
            </a:endParaRPr>
          </a:p>
          <a:p>
            <a:pPr marL="342900" lvl="0" indent="-342900" algn="just">
              <a:lnSpc>
                <a:spcPct val="150000"/>
              </a:lnSpc>
              <a:spcAft>
                <a:spcPts val="0"/>
              </a:spcAft>
              <a:buFont typeface="Cambria" panose="02040503050406030204" pitchFamily="18" charset="0"/>
              <a:buChar char="-"/>
            </a:pPr>
            <a:r>
              <a:rPr lang="en-US" sz="1600" dirty="0" smtClean="0">
                <a:latin typeface="Cambria" panose="02040503050406030204" pitchFamily="18" charset="0"/>
                <a:ea typeface="Times New Roman" panose="02020603050405020304" pitchFamily="18" charset="0"/>
                <a:cs typeface="Khmer OS Siemreap" panose="02000500000000020004" pitchFamily="2" charset="0"/>
              </a:rPr>
              <a:t>WITH </a:t>
            </a:r>
            <a:r>
              <a:rPr lang="en-US" sz="1600" dirty="0">
                <a:latin typeface="Cambria" panose="02040503050406030204" pitchFamily="18" charset="0"/>
                <a:ea typeface="Times New Roman" panose="02020603050405020304" pitchFamily="18" charset="0"/>
                <a:cs typeface="Khmer OS Siemreap" panose="02000500000000020004" pitchFamily="2" charset="0"/>
              </a:rPr>
              <a:t>GRANT OPTION: </a:t>
            </a:r>
            <a:r>
              <a:rPr lang="km-KH" sz="1600" dirty="0">
                <a:latin typeface="Cambria" panose="02040503050406030204" pitchFamily="18" charset="0"/>
                <a:ea typeface="Times New Roman" panose="02020603050405020304" pitchFamily="18" charset="0"/>
                <a:cs typeface="Khmer OS Siemreap" panose="02000500000000020004" pitchFamily="2" charset="0"/>
              </a:rPr>
              <a:t>សម្រាប់​ឱ្យ </a:t>
            </a:r>
            <a:r>
              <a:rPr lang="en-US" sz="1600" dirty="0">
                <a:latin typeface="Cambria" panose="02040503050406030204" pitchFamily="18" charset="0"/>
                <a:ea typeface="Times New Roman" panose="02020603050405020304" pitchFamily="18" charset="0"/>
                <a:cs typeface="Khmer OS Siemreap" panose="02000500000000020004" pitchFamily="2" charset="0"/>
              </a:rPr>
              <a:t>User account </a:t>
            </a:r>
            <a:r>
              <a:rPr lang="km-KH" sz="1600" dirty="0">
                <a:latin typeface="Cambria" panose="02040503050406030204" pitchFamily="18" charset="0"/>
                <a:ea typeface="Times New Roman" panose="02020603050405020304" pitchFamily="18" charset="0"/>
                <a:cs typeface="Khmer OS Siemreap" panose="02000500000000020004" pitchFamily="2" charset="0"/>
              </a:rPr>
              <a:t>មួយនេះ​ផ្តល់​សិទ្ធិ​បន្តរ​នៅលើ​</a:t>
            </a:r>
            <a:r>
              <a:rPr lang="en-US" sz="1600" dirty="0">
                <a:latin typeface="Cambria" panose="02040503050406030204" pitchFamily="18" charset="0"/>
                <a:ea typeface="Times New Roman" panose="02020603050405020304" pitchFamily="18" charset="0"/>
                <a:cs typeface="Khmer OS Siemreap" panose="02000500000000020004" pitchFamily="2" charset="0"/>
              </a:rPr>
              <a:t> Object </a:t>
            </a:r>
            <a:r>
              <a:rPr lang="km-KH" sz="1600" dirty="0">
                <a:latin typeface="Cambria" panose="02040503050406030204" pitchFamily="18" charset="0"/>
                <a:ea typeface="Times New Roman" panose="02020603050405020304" pitchFamily="18" charset="0"/>
                <a:cs typeface="Khmer OS Siemreap" panose="02000500000000020004" pitchFamily="2" charset="0"/>
              </a:rPr>
              <a:t>មួយនេះ។</a:t>
            </a:r>
            <a:endParaRPr lang="en-US" sz="1600" dirty="0">
              <a:latin typeface="Times New Roman" panose="02020603050405020304" pitchFamily="18" charset="0"/>
              <a:ea typeface="Times New Roman" panose="02020603050405020304" pitchFamily="18" charset="0"/>
              <a:cs typeface="Khmer OS Siemreap" panose="02000500000000020004" pitchFamily="2" charset="0"/>
            </a:endParaRPr>
          </a:p>
        </p:txBody>
      </p:sp>
      <p:pic>
        <p:nvPicPr>
          <p:cNvPr id="6" name="Picture 5">
            <a:extLst>
              <a:ext uri="{FF2B5EF4-FFF2-40B4-BE49-F238E27FC236}">
                <a16:creationId xmlns="" xmlns:a16="http://schemas.microsoft.com/office/drawing/2014/main" id="{7347B9C5-3291-4961-B79C-D88BAACAF6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7050" y="372269"/>
            <a:ext cx="2857500" cy="923925"/>
          </a:xfrm>
          <a:prstGeom prst="rect">
            <a:avLst/>
          </a:prstGeom>
        </p:spPr>
      </p:pic>
    </p:spTree>
    <p:extLst>
      <p:ext uri="{BB962C8B-B14F-4D97-AF65-F5344CB8AC3E}">
        <p14:creationId xmlns:p14="http://schemas.microsoft.com/office/powerpoint/2010/main" val="2724536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55C2E1-8ABC-43AC-925C-290D3B86850C}"/>
              </a:ext>
            </a:extLst>
          </p:cNvPr>
          <p:cNvSpPr>
            <a:spLocks noGrp="1"/>
          </p:cNvSpPr>
          <p:nvPr>
            <p:ph type="title"/>
          </p:nvPr>
        </p:nvSpPr>
        <p:spPr/>
        <p:txBody>
          <a:bodyPr/>
          <a:lstStyle/>
          <a:p>
            <a:r>
              <a:rPr lang="km-KH" dirty="0"/>
              <a:t>ឧទាហរណ៍</a:t>
            </a:r>
            <a:endParaRPr lang="en-US" dirty="0"/>
          </a:p>
        </p:txBody>
      </p:sp>
      <p:sp>
        <p:nvSpPr>
          <p:cNvPr id="3" name="Content Placeholder 2">
            <a:extLst>
              <a:ext uri="{FF2B5EF4-FFF2-40B4-BE49-F238E27FC236}">
                <a16:creationId xmlns="" xmlns:a16="http://schemas.microsoft.com/office/drawing/2014/main" id="{11D186BB-FEC5-4649-B31E-CD4718375042}"/>
              </a:ext>
            </a:extLst>
          </p:cNvPr>
          <p:cNvSpPr>
            <a:spLocks noGrp="1"/>
          </p:cNvSpPr>
          <p:nvPr>
            <p:ph idx="1"/>
          </p:nvPr>
        </p:nvSpPr>
        <p:spPr>
          <a:xfrm>
            <a:off x="838200" y="1825624"/>
            <a:ext cx="10515600" cy="4559133"/>
          </a:xfrm>
        </p:spPr>
        <p:txBody>
          <a:bodyPr>
            <a:normAutofit fontScale="92500" lnSpcReduction="10000"/>
          </a:bodyPr>
          <a:lstStyle/>
          <a:p>
            <a:r>
              <a:rPr lang="km-KH" dirty="0"/>
              <a:t>ប្រសិន​បើ​អ្នក​ត្រូវ​ការ​បង្កើត </a:t>
            </a:r>
            <a:r>
              <a:rPr lang="en-US" dirty="0"/>
              <a:t>user </a:t>
            </a:r>
            <a:r>
              <a:rPr lang="km-KH" dirty="0"/>
              <a:t>មួយ​ដែលមានសិទ្ធិ </a:t>
            </a:r>
            <a:r>
              <a:rPr lang="en-US" dirty="0"/>
              <a:t>Full Control (super account)</a:t>
            </a:r>
          </a:p>
          <a:p>
            <a:endParaRPr lang="en-US" dirty="0"/>
          </a:p>
          <a:p>
            <a:pPr marL="0" indent="0">
              <a:buNone/>
            </a:pPr>
            <a:r>
              <a:rPr lang="en-US" dirty="0"/>
              <a:t>CREATE USER '</a:t>
            </a:r>
            <a:r>
              <a:rPr lang="en-US" dirty="0" err="1"/>
              <a:t>super'@'localhost</a:t>
            </a:r>
            <a:r>
              <a:rPr lang="en-US" dirty="0"/>
              <a:t>' IDENTIFIED BY 'SecurePass1';</a:t>
            </a:r>
          </a:p>
          <a:p>
            <a:pPr marL="0" indent="0">
              <a:buNone/>
            </a:pPr>
            <a:r>
              <a:rPr lang="en-US" dirty="0"/>
              <a:t>GRANT ALL ON </a:t>
            </a:r>
            <a:r>
              <a:rPr lang="en-US" dirty="0">
                <a:solidFill>
                  <a:srgbClr val="FF0000"/>
                </a:solidFill>
              </a:rPr>
              <a:t>*.*</a:t>
            </a:r>
            <a:r>
              <a:rPr lang="en-US" dirty="0"/>
              <a:t> TO '</a:t>
            </a:r>
            <a:r>
              <a:rPr lang="en-US" dirty="0" err="1"/>
              <a:t>super'@'localhost</a:t>
            </a:r>
            <a:r>
              <a:rPr lang="en-US" dirty="0"/>
              <a:t>' WITH GRANT OPTION;</a:t>
            </a:r>
          </a:p>
          <a:p>
            <a:pPr marL="0" indent="0">
              <a:buNone/>
            </a:pPr>
            <a:endParaRPr lang="en-US" dirty="0"/>
          </a:p>
          <a:p>
            <a:r>
              <a:rPr lang="km-KH" dirty="0"/>
              <a:t>កំណត់លើ </a:t>
            </a:r>
            <a:r>
              <a:rPr lang="en-US" dirty="0"/>
              <a:t>Database </a:t>
            </a:r>
            <a:r>
              <a:rPr lang="km-KH" dirty="0"/>
              <a:t>ណាមួយ</a:t>
            </a:r>
          </a:p>
          <a:p>
            <a:pPr marL="0" indent="0">
              <a:buNone/>
            </a:pPr>
            <a:endParaRPr lang="km-KH" dirty="0"/>
          </a:p>
          <a:p>
            <a:pPr marL="0" indent="0">
              <a:buNone/>
            </a:pPr>
            <a:r>
              <a:rPr lang="en-US" dirty="0"/>
              <a:t>CREATE USER 'super2'@'%' IDENTIFIED BY 'SecurePass2';</a:t>
            </a:r>
          </a:p>
          <a:p>
            <a:pPr marL="0" indent="0">
              <a:buNone/>
            </a:pPr>
            <a:r>
              <a:rPr lang="en-US" dirty="0"/>
              <a:t>GRANT ALL ON </a:t>
            </a:r>
            <a:r>
              <a:rPr lang="en-US" dirty="0">
                <a:solidFill>
                  <a:srgbClr val="FF0000"/>
                </a:solidFill>
              </a:rPr>
              <a:t>classicmodels.* </a:t>
            </a:r>
            <a:r>
              <a:rPr lang="en-US" dirty="0"/>
              <a:t>TO 'super2'@'%' WITH GRANT OPTION;</a:t>
            </a:r>
          </a:p>
        </p:txBody>
      </p:sp>
    </p:spTree>
    <p:extLst>
      <p:ext uri="{BB962C8B-B14F-4D97-AF65-F5344CB8AC3E}">
        <p14:creationId xmlns:p14="http://schemas.microsoft.com/office/powerpoint/2010/main" val="2645568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6266D1-7872-44BD-AF1C-3D0A8FE78C01}"/>
              </a:ext>
            </a:extLst>
          </p:cNvPr>
          <p:cNvSpPr>
            <a:spLocks noGrp="1"/>
          </p:cNvSpPr>
          <p:nvPr>
            <p:ph type="title"/>
          </p:nvPr>
        </p:nvSpPr>
        <p:spPr/>
        <p:txBody>
          <a:bodyPr/>
          <a:lstStyle/>
          <a:p>
            <a:r>
              <a:rPr lang="km-KH" dirty="0"/>
              <a:t>ផ្តល់សិទ្ធិជាក់លាក់មួយចំនួនទៅកាន់ </a:t>
            </a:r>
            <a:r>
              <a:rPr lang="en-US" dirty="0"/>
              <a:t>Users</a:t>
            </a:r>
          </a:p>
        </p:txBody>
      </p:sp>
      <p:sp>
        <p:nvSpPr>
          <p:cNvPr id="3" name="Content Placeholder 2">
            <a:extLst>
              <a:ext uri="{FF2B5EF4-FFF2-40B4-BE49-F238E27FC236}">
                <a16:creationId xmlns="" xmlns:a16="http://schemas.microsoft.com/office/drawing/2014/main" id="{4C8E8487-25A2-4BC1-B055-B7865ED1C8E2}"/>
              </a:ext>
            </a:extLst>
          </p:cNvPr>
          <p:cNvSpPr>
            <a:spLocks noGrp="1"/>
          </p:cNvSpPr>
          <p:nvPr>
            <p:ph idx="1"/>
          </p:nvPr>
        </p:nvSpPr>
        <p:spPr/>
        <p:txBody>
          <a:bodyPr/>
          <a:lstStyle/>
          <a:p>
            <a:pPr marL="0" indent="0">
              <a:buNone/>
            </a:pPr>
            <a:r>
              <a:rPr lang="en-US" dirty="0"/>
              <a:t>CREATE USER '</a:t>
            </a:r>
            <a:r>
              <a:rPr lang="en-US" dirty="0" err="1"/>
              <a:t>rfc</a:t>
            </a:r>
            <a:r>
              <a:rPr lang="en-US" dirty="0"/>
              <a:t>'@'%' IDENTIFIED BY 'SecurePass3';</a:t>
            </a:r>
          </a:p>
          <a:p>
            <a:pPr marL="0" indent="0">
              <a:buNone/>
            </a:pPr>
            <a:r>
              <a:rPr lang="en-US" dirty="0"/>
              <a:t> </a:t>
            </a:r>
          </a:p>
          <a:p>
            <a:pPr marL="0" indent="0">
              <a:buNone/>
            </a:pPr>
            <a:r>
              <a:rPr lang="en-US" dirty="0"/>
              <a:t>GRANT </a:t>
            </a:r>
            <a:r>
              <a:rPr lang="en-US" dirty="0">
                <a:solidFill>
                  <a:srgbClr val="FF0000"/>
                </a:solidFill>
              </a:rPr>
              <a:t>SELECT, UPDATE, DELETE</a:t>
            </a:r>
            <a:r>
              <a:rPr lang="en-US" dirty="0"/>
              <a:t> ON classicmodels.* TO </a:t>
            </a:r>
            <a:r>
              <a:rPr lang="en-US" dirty="0" err="1"/>
              <a:t>rfc</a:t>
            </a:r>
            <a:r>
              <a:rPr lang="en-US" dirty="0"/>
              <a:t>;</a:t>
            </a:r>
          </a:p>
        </p:txBody>
      </p:sp>
    </p:spTree>
    <p:extLst>
      <p:ext uri="{BB962C8B-B14F-4D97-AF65-F5344CB8AC3E}">
        <p14:creationId xmlns:p14="http://schemas.microsoft.com/office/powerpoint/2010/main" val="3318580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m-KH" dirty="0"/>
              <a:t>សិទ្ធិដែលអ្នក​អាចប្រើប្រាស់​បាន​នៅក្នុង </a:t>
            </a:r>
            <a:r>
              <a:rPr lang="en-US" dirty="0"/>
              <a:t>MySQL GRANT </a:t>
            </a:r>
            <a:r>
              <a:rPr lang="km-KH" dirty="0"/>
              <a:t>មាន​ដូចខាងក្រោម</a:t>
            </a:r>
            <a:endParaRPr lang="en-US" dirty="0"/>
          </a:p>
        </p:txBody>
      </p:sp>
      <p:sp>
        <p:nvSpPr>
          <p:cNvPr id="3" name="Content Placeholder 2"/>
          <p:cNvSpPr>
            <a:spLocks noGrp="1"/>
          </p:cNvSpPr>
          <p:nvPr>
            <p:ph idx="1"/>
          </p:nvPr>
        </p:nvSpPr>
        <p:spPr/>
        <p:txBody>
          <a:bodyPr numCol="3">
            <a:normAutofit fontScale="85000" lnSpcReduction="20000"/>
          </a:bodyPr>
          <a:lstStyle/>
          <a:p>
            <a:r>
              <a:rPr lang="en-US" dirty="0"/>
              <a:t>ALL</a:t>
            </a:r>
          </a:p>
          <a:p>
            <a:r>
              <a:rPr lang="en-US" dirty="0"/>
              <a:t>ALTER</a:t>
            </a:r>
          </a:p>
          <a:p>
            <a:r>
              <a:rPr lang="en-US" dirty="0"/>
              <a:t>ALTER ROUTINE</a:t>
            </a:r>
          </a:p>
          <a:p>
            <a:r>
              <a:rPr lang="en-US" dirty="0"/>
              <a:t>CREATE</a:t>
            </a:r>
          </a:p>
          <a:p>
            <a:r>
              <a:rPr lang="en-US" dirty="0"/>
              <a:t>CREATE ROUTINE</a:t>
            </a:r>
          </a:p>
          <a:p>
            <a:r>
              <a:rPr lang="en-US" dirty="0"/>
              <a:t>CREATE TABLESPACE</a:t>
            </a:r>
          </a:p>
          <a:p>
            <a:r>
              <a:rPr lang="en-US" dirty="0"/>
              <a:t>CREATE TEMPORARY TABLES</a:t>
            </a:r>
          </a:p>
          <a:p>
            <a:r>
              <a:rPr lang="en-US" dirty="0"/>
              <a:t>CREATE USER</a:t>
            </a:r>
          </a:p>
          <a:p>
            <a:r>
              <a:rPr lang="en-US" dirty="0"/>
              <a:t>CREATE VIEW</a:t>
            </a:r>
          </a:p>
          <a:p>
            <a:r>
              <a:rPr lang="en-US" dirty="0"/>
              <a:t>DELETE</a:t>
            </a:r>
          </a:p>
          <a:p>
            <a:r>
              <a:rPr lang="en-US" dirty="0"/>
              <a:t>DROP</a:t>
            </a:r>
          </a:p>
          <a:p>
            <a:r>
              <a:rPr lang="en-US" dirty="0"/>
              <a:t>EVENT</a:t>
            </a:r>
          </a:p>
          <a:p>
            <a:r>
              <a:rPr lang="en-US" dirty="0"/>
              <a:t>EXECUTE</a:t>
            </a:r>
          </a:p>
          <a:p>
            <a:r>
              <a:rPr lang="en-US" dirty="0"/>
              <a:t>FILE</a:t>
            </a:r>
          </a:p>
          <a:p>
            <a:r>
              <a:rPr lang="en-US" dirty="0"/>
              <a:t>GRANT OPTION</a:t>
            </a:r>
          </a:p>
          <a:p>
            <a:r>
              <a:rPr lang="en-US" dirty="0"/>
              <a:t>INDEX</a:t>
            </a:r>
          </a:p>
          <a:p>
            <a:r>
              <a:rPr lang="en-US" dirty="0"/>
              <a:t>INSERT</a:t>
            </a:r>
          </a:p>
          <a:p>
            <a:r>
              <a:rPr lang="en-US" dirty="0"/>
              <a:t>LOCK TABLES</a:t>
            </a:r>
          </a:p>
          <a:p>
            <a:r>
              <a:rPr lang="en-US" dirty="0"/>
              <a:t>PROCESS</a:t>
            </a:r>
          </a:p>
          <a:p>
            <a:r>
              <a:rPr lang="en-US" dirty="0"/>
              <a:t>PROXY</a:t>
            </a:r>
          </a:p>
          <a:p>
            <a:r>
              <a:rPr lang="en-US" dirty="0"/>
              <a:t>REFERENCES</a:t>
            </a:r>
          </a:p>
          <a:p>
            <a:r>
              <a:rPr lang="en-US" dirty="0"/>
              <a:t>RELOAD</a:t>
            </a:r>
          </a:p>
          <a:p>
            <a:r>
              <a:rPr lang="en-US" dirty="0"/>
              <a:t>REPLICATION CLIENT</a:t>
            </a:r>
          </a:p>
          <a:p>
            <a:r>
              <a:rPr lang="en-US" dirty="0"/>
              <a:t>REPLICATION SLAVE</a:t>
            </a:r>
          </a:p>
          <a:p>
            <a:r>
              <a:rPr lang="en-US" dirty="0"/>
              <a:t>SELECT</a:t>
            </a:r>
          </a:p>
          <a:p>
            <a:r>
              <a:rPr lang="en-US" dirty="0"/>
              <a:t>SHOW DATABASES</a:t>
            </a:r>
          </a:p>
          <a:p>
            <a:r>
              <a:rPr lang="en-US" dirty="0"/>
              <a:t>SHOW VIEW</a:t>
            </a:r>
          </a:p>
          <a:p>
            <a:r>
              <a:rPr lang="en-US" dirty="0"/>
              <a:t>SHUTDOWN</a:t>
            </a:r>
          </a:p>
          <a:p>
            <a:r>
              <a:rPr lang="en-US" dirty="0"/>
              <a:t>SUPER</a:t>
            </a:r>
          </a:p>
          <a:p>
            <a:r>
              <a:rPr lang="en-US" dirty="0"/>
              <a:t>TRIGGER</a:t>
            </a:r>
          </a:p>
          <a:p>
            <a:r>
              <a:rPr lang="en-US" dirty="0"/>
              <a:t>UPDATE</a:t>
            </a:r>
          </a:p>
          <a:p>
            <a:r>
              <a:rPr lang="en-US" dirty="0"/>
              <a:t>USAGE</a:t>
            </a:r>
          </a:p>
        </p:txBody>
      </p:sp>
    </p:spTree>
    <p:extLst>
      <p:ext uri="{BB962C8B-B14F-4D97-AF65-F5344CB8AC3E}">
        <p14:creationId xmlns:p14="http://schemas.microsoft.com/office/powerpoint/2010/main" val="3845341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m-KH" dirty="0"/>
              <a:t>ការដកសិទ្ធិចេញពី </a:t>
            </a:r>
            <a:r>
              <a:rPr lang="en-US" dirty="0"/>
              <a:t>User</a:t>
            </a:r>
          </a:p>
        </p:txBody>
      </p:sp>
      <p:sp>
        <p:nvSpPr>
          <p:cNvPr id="3" name="Content Placeholder 2"/>
          <p:cNvSpPr>
            <a:spLocks noGrp="1"/>
          </p:cNvSpPr>
          <p:nvPr>
            <p:ph idx="1"/>
          </p:nvPr>
        </p:nvSpPr>
        <p:spPr/>
        <p:txBody>
          <a:bodyPr/>
          <a:lstStyle/>
          <a:p>
            <a:r>
              <a:rPr lang="en-US" dirty="0"/>
              <a:t>Syntax</a:t>
            </a:r>
          </a:p>
          <a:p>
            <a:pPr marL="0" indent="0">
              <a:buNone/>
            </a:pPr>
            <a:r>
              <a:rPr lang="en-US" dirty="0"/>
              <a:t>	REVOKE   </a:t>
            </a:r>
            <a:r>
              <a:rPr lang="en-US" dirty="0" err="1"/>
              <a:t>privilege_type</a:t>
            </a:r>
            <a:r>
              <a:rPr lang="en-US" dirty="0"/>
              <a:t> [(</a:t>
            </a:r>
            <a:r>
              <a:rPr lang="en-US" dirty="0" err="1"/>
              <a:t>column_list</a:t>
            </a:r>
            <a:r>
              <a:rPr lang="en-US" dirty="0"/>
              <a:t>)]      [, </a:t>
            </a:r>
            <a:r>
              <a:rPr lang="en-US" dirty="0" err="1"/>
              <a:t>priv_type</a:t>
            </a:r>
            <a:r>
              <a:rPr lang="en-US" dirty="0"/>
              <a:t> 	[(</a:t>
            </a:r>
            <a:r>
              <a:rPr lang="en-US" dirty="0" err="1"/>
              <a:t>column_list</a:t>
            </a:r>
            <a:r>
              <a:rPr lang="en-US" dirty="0"/>
              <a:t>)]]...</a:t>
            </a:r>
          </a:p>
          <a:p>
            <a:pPr marL="0" indent="0">
              <a:buNone/>
            </a:pPr>
            <a:r>
              <a:rPr lang="en-US" dirty="0"/>
              <a:t>	ON [</a:t>
            </a:r>
            <a:r>
              <a:rPr lang="en-US" dirty="0" err="1"/>
              <a:t>object_type</a:t>
            </a:r>
            <a:r>
              <a:rPr lang="en-US" dirty="0"/>
              <a:t>] </a:t>
            </a:r>
            <a:r>
              <a:rPr lang="en-US" dirty="0" err="1"/>
              <a:t>privilege_level</a:t>
            </a:r>
            <a:endParaRPr lang="en-US" dirty="0"/>
          </a:p>
          <a:p>
            <a:pPr marL="0" indent="0">
              <a:buNone/>
            </a:pPr>
            <a:r>
              <a:rPr lang="en-US" dirty="0"/>
              <a:t>	FROM user [, user]...</a:t>
            </a:r>
          </a:p>
          <a:p>
            <a:pPr marL="0" indent="0">
              <a:buNone/>
            </a:pPr>
            <a:endParaRPr lang="en-US" dirty="0"/>
          </a:p>
          <a:p>
            <a:r>
              <a:rPr lang="km-KH" dirty="0"/>
              <a:t>សម្រាប់ការដកសិទ្ធិទាំងអស់​មកវិញ​អ្នក​ត្រូវប្រើប្រាស់​ឃ្លា​បញ្ជា​ដូចខាងក្រោម</a:t>
            </a:r>
            <a:endParaRPr lang="en-US" dirty="0"/>
          </a:p>
          <a:p>
            <a:pPr marL="0" indent="0">
              <a:buNone/>
            </a:pPr>
            <a:r>
              <a:rPr lang="en-US" dirty="0"/>
              <a:t>	REVOKE ALL PRIVILEGES, GRANT OPTION FROM user [, user]…</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94039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552F5F-0BCE-4161-BC0B-A922E1F3EDEE}"/>
              </a:ext>
            </a:extLst>
          </p:cNvPr>
          <p:cNvSpPr>
            <a:spLocks noGrp="1"/>
          </p:cNvSpPr>
          <p:nvPr>
            <p:ph type="title"/>
          </p:nvPr>
        </p:nvSpPr>
        <p:spPr/>
        <p:txBody>
          <a:bodyPr/>
          <a:lstStyle/>
          <a:p>
            <a:r>
              <a:rPr lang="km-KH" dirty="0"/>
              <a:t>ឧទាហរណ៍</a:t>
            </a:r>
            <a:endParaRPr lang="en-US" dirty="0"/>
          </a:p>
        </p:txBody>
      </p:sp>
      <p:sp>
        <p:nvSpPr>
          <p:cNvPr id="3" name="Content Placeholder 2">
            <a:extLst>
              <a:ext uri="{FF2B5EF4-FFF2-40B4-BE49-F238E27FC236}">
                <a16:creationId xmlns="" xmlns:a16="http://schemas.microsoft.com/office/drawing/2014/main" id="{078CD44C-1533-421D-84E7-8D92D88AEAB9}"/>
              </a:ext>
            </a:extLst>
          </p:cNvPr>
          <p:cNvSpPr>
            <a:spLocks noGrp="1"/>
          </p:cNvSpPr>
          <p:nvPr>
            <p:ph idx="1"/>
          </p:nvPr>
        </p:nvSpPr>
        <p:spPr>
          <a:xfrm>
            <a:off x="838200" y="1825624"/>
            <a:ext cx="10515600" cy="5032375"/>
          </a:xfrm>
        </p:spPr>
        <p:txBody>
          <a:bodyPr>
            <a:normAutofit/>
          </a:bodyPr>
          <a:lstStyle/>
          <a:p>
            <a:pPr marL="0" indent="0">
              <a:buNone/>
            </a:pPr>
            <a:r>
              <a:rPr lang="en-US" dirty="0"/>
              <a:t>SHOW GRANTS FOR '</a:t>
            </a:r>
            <a:r>
              <a:rPr lang="en-US" dirty="0" err="1"/>
              <a:t>rfc</a:t>
            </a:r>
            <a:r>
              <a:rPr lang="en-US" dirty="0"/>
              <a:t>'@'localhost';</a:t>
            </a:r>
          </a:p>
          <a:p>
            <a:pPr marL="0" indent="0">
              <a:buNone/>
            </a:pPr>
            <a:r>
              <a:rPr lang="en-US" dirty="0"/>
              <a:t> </a:t>
            </a:r>
          </a:p>
          <a:p>
            <a:pPr marL="0" indent="0">
              <a:buNone/>
            </a:pPr>
            <a:r>
              <a:rPr lang="en-US" dirty="0"/>
              <a:t>REVOKE SELECT, UPDATE, DELETE </a:t>
            </a:r>
          </a:p>
          <a:p>
            <a:pPr marL="0" indent="0">
              <a:buNone/>
            </a:pPr>
            <a:r>
              <a:rPr lang="en-US" dirty="0"/>
              <a:t>ON 'classicmodels’.* FROM '</a:t>
            </a:r>
            <a:r>
              <a:rPr lang="en-US" dirty="0" err="1"/>
              <a:t>rfc</a:t>
            </a:r>
            <a:r>
              <a:rPr lang="en-US" dirty="0"/>
              <a:t>'@'localhost’;</a:t>
            </a:r>
          </a:p>
          <a:p>
            <a:pPr marL="0" indent="0">
              <a:buNone/>
            </a:pPr>
            <a:r>
              <a:rPr lang="en-US" dirty="0"/>
              <a:t> </a:t>
            </a:r>
          </a:p>
        </p:txBody>
      </p:sp>
    </p:spTree>
    <p:extLst>
      <p:ext uri="{BB962C8B-B14F-4D97-AF65-F5344CB8AC3E}">
        <p14:creationId xmlns:p14="http://schemas.microsoft.com/office/powerpoint/2010/main" val="352258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DCBF83-CCA2-4EF9-889C-7ED034357D0E}"/>
              </a:ext>
            </a:extLst>
          </p:cNvPr>
          <p:cNvSpPr>
            <a:spLocks noGrp="1"/>
          </p:cNvSpPr>
          <p:nvPr>
            <p:ph type="title"/>
          </p:nvPr>
        </p:nvSpPr>
        <p:spPr/>
        <p:txBody>
          <a:bodyPr/>
          <a:lstStyle/>
          <a:p>
            <a:r>
              <a:rPr lang="km-KH" dirty="0"/>
              <a:t>លុប </a:t>
            </a:r>
            <a:r>
              <a:rPr lang="en-US" dirty="0"/>
              <a:t>Users</a:t>
            </a:r>
          </a:p>
        </p:txBody>
      </p:sp>
      <p:sp>
        <p:nvSpPr>
          <p:cNvPr id="3" name="Content Placeholder 2">
            <a:extLst>
              <a:ext uri="{FF2B5EF4-FFF2-40B4-BE49-F238E27FC236}">
                <a16:creationId xmlns="" xmlns:a16="http://schemas.microsoft.com/office/drawing/2014/main" id="{123F402A-CFEB-40AC-9957-087377D48BFC}"/>
              </a:ext>
            </a:extLst>
          </p:cNvPr>
          <p:cNvSpPr>
            <a:spLocks noGrp="1"/>
          </p:cNvSpPr>
          <p:nvPr>
            <p:ph idx="1"/>
          </p:nvPr>
        </p:nvSpPr>
        <p:spPr>
          <a:xfrm>
            <a:off x="838200" y="1825625"/>
            <a:ext cx="10515600" cy="4351338"/>
          </a:xfrm>
        </p:spPr>
        <p:txBody>
          <a:bodyPr/>
          <a:lstStyle/>
          <a:p>
            <a:pPr marL="0" indent="0">
              <a:buNone/>
            </a:pPr>
            <a:r>
              <a:rPr lang="en-US" dirty="0"/>
              <a:t>DROP USER [IF EXISTS] user, [user],...;</a:t>
            </a:r>
          </a:p>
          <a:p>
            <a:pPr marL="0" indent="0">
              <a:buNone/>
            </a:pPr>
            <a:endParaRPr lang="en-US" dirty="0"/>
          </a:p>
          <a:p>
            <a:pPr marL="0" indent="0">
              <a:buNone/>
            </a:pPr>
            <a:r>
              <a:rPr lang="en-US" dirty="0"/>
              <a:t>SHOW PROCESSLIST;</a:t>
            </a:r>
          </a:p>
          <a:p>
            <a:pPr marL="0" indent="0">
              <a:buNone/>
            </a:pPr>
            <a:endParaRPr lang="en-US" dirty="0"/>
          </a:p>
          <a:p>
            <a:pPr marL="0" indent="0">
              <a:buNone/>
            </a:pPr>
            <a:r>
              <a:rPr lang="en-US" dirty="0"/>
              <a:t>KILL 40;</a:t>
            </a:r>
          </a:p>
        </p:txBody>
      </p:sp>
      <p:pic>
        <p:nvPicPr>
          <p:cNvPr id="5" name="Picture 4">
            <a:extLst>
              <a:ext uri="{FF2B5EF4-FFF2-40B4-BE49-F238E27FC236}">
                <a16:creationId xmlns="" xmlns:a16="http://schemas.microsoft.com/office/drawing/2014/main" id="{7C6DB7AC-74E9-428E-97A3-70896702D2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1032" y="1576389"/>
            <a:ext cx="4940968" cy="3944608"/>
          </a:xfrm>
          <a:prstGeom prst="rect">
            <a:avLst/>
          </a:prstGeom>
        </p:spPr>
      </p:pic>
    </p:spTree>
    <p:extLst>
      <p:ext uri="{BB962C8B-B14F-4D97-AF65-F5344CB8AC3E}">
        <p14:creationId xmlns:p14="http://schemas.microsoft.com/office/powerpoint/2010/main" val="1965745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4BD664-D58B-48E0-AA11-D6DA3F98027C}"/>
              </a:ext>
            </a:extLst>
          </p:cNvPr>
          <p:cNvSpPr>
            <a:spLocks noGrp="1"/>
          </p:cNvSpPr>
          <p:nvPr>
            <p:ph type="title"/>
          </p:nvPr>
        </p:nvSpPr>
        <p:spPr/>
        <p:txBody>
          <a:bodyPr/>
          <a:lstStyle/>
          <a:p>
            <a:r>
              <a:rPr lang="en-US" dirty="0"/>
              <a:t>Quiz (10</a:t>
            </a:r>
            <a:r>
              <a:rPr lang="km-KH" dirty="0"/>
              <a:t> </a:t>
            </a:r>
            <a:r>
              <a:rPr lang="en-US" dirty="0"/>
              <a:t>Marks)</a:t>
            </a:r>
            <a:r>
              <a:rPr lang="km-KH" dirty="0"/>
              <a:t> ?</a:t>
            </a:r>
            <a:endParaRPr lang="en-US" dirty="0"/>
          </a:p>
        </p:txBody>
      </p:sp>
      <p:sp>
        <p:nvSpPr>
          <p:cNvPr id="3" name="Content Placeholder 2">
            <a:extLst>
              <a:ext uri="{FF2B5EF4-FFF2-40B4-BE49-F238E27FC236}">
                <a16:creationId xmlns="" xmlns:a16="http://schemas.microsoft.com/office/drawing/2014/main" id="{912F5E1F-154A-4B6E-953F-E7186B334090}"/>
              </a:ext>
            </a:extLst>
          </p:cNvPr>
          <p:cNvSpPr>
            <a:spLocks noGrp="1"/>
          </p:cNvSpPr>
          <p:nvPr>
            <p:ph idx="1"/>
          </p:nvPr>
        </p:nvSpPr>
        <p:spPr/>
        <p:txBody>
          <a:bodyPr>
            <a:normAutofit fontScale="92500"/>
          </a:bodyPr>
          <a:lstStyle/>
          <a:p>
            <a:pPr marL="514350" indent="-514350">
              <a:lnSpc>
                <a:spcPct val="150000"/>
              </a:lnSpc>
              <a:buFont typeface="+mj-lt"/>
              <a:buAutoNum type="arabicPeriod"/>
            </a:pPr>
            <a:r>
              <a:rPr lang="km-KH" dirty="0"/>
              <a:t>ចូរបង្កើត </a:t>
            </a:r>
            <a:r>
              <a:rPr lang="en-US" dirty="0"/>
              <a:t>User </a:t>
            </a:r>
            <a:r>
              <a:rPr lang="en-US" dirty="0" smtClean="0"/>
              <a:t>SN </a:t>
            </a:r>
            <a:r>
              <a:rPr lang="km-KH" dirty="0"/>
              <a:t>និងដាក់ </a:t>
            </a:r>
            <a:r>
              <a:rPr lang="en-US" dirty="0"/>
              <a:t>Password</a:t>
            </a:r>
            <a:r>
              <a:rPr lang="km-KH" dirty="0"/>
              <a:t> អ្វីក៏បាន</a:t>
            </a:r>
            <a:r>
              <a:rPr lang="en-US" dirty="0"/>
              <a:t> </a:t>
            </a:r>
            <a:r>
              <a:rPr lang="km-KH" dirty="0"/>
              <a:t>ដោយប្រើ </a:t>
            </a:r>
            <a:r>
              <a:rPr lang="en-US" dirty="0"/>
              <a:t>host=localhost</a:t>
            </a:r>
            <a:r>
              <a:rPr lang="km-KH" dirty="0"/>
              <a:t>។</a:t>
            </a:r>
            <a:endParaRPr lang="en-US" dirty="0"/>
          </a:p>
          <a:p>
            <a:pPr marL="514350" indent="-514350">
              <a:lnSpc>
                <a:spcPct val="150000"/>
              </a:lnSpc>
              <a:buFont typeface="+mj-lt"/>
              <a:buAutoNum type="arabicPeriod"/>
            </a:pPr>
            <a:r>
              <a:rPr lang="km-KH" dirty="0"/>
              <a:t>ដូរ </a:t>
            </a:r>
            <a:r>
              <a:rPr lang="en-US" dirty="0"/>
              <a:t>Password </a:t>
            </a:r>
            <a:r>
              <a:rPr lang="km-KH" dirty="0"/>
              <a:t>ផ្សេង</a:t>
            </a:r>
          </a:p>
          <a:p>
            <a:pPr marL="514350" indent="-514350">
              <a:lnSpc>
                <a:spcPct val="150000"/>
              </a:lnSpc>
              <a:buFont typeface="+mj-lt"/>
              <a:buAutoNum type="arabicPeriod"/>
            </a:pPr>
            <a:r>
              <a:rPr lang="km-KH" dirty="0"/>
              <a:t>ចូរផ្តល់សិទ្ធិ </a:t>
            </a:r>
            <a:r>
              <a:rPr lang="en-US" dirty="0"/>
              <a:t>SELECT, INSERT, UPDATE, DELETE </a:t>
            </a:r>
            <a:r>
              <a:rPr lang="km-KH" dirty="0"/>
              <a:t>លើ </a:t>
            </a:r>
            <a:r>
              <a:rPr lang="en-US" dirty="0"/>
              <a:t>Objects </a:t>
            </a:r>
            <a:r>
              <a:rPr lang="km-KH" dirty="0"/>
              <a:t>ទាំងអស់របស់ </a:t>
            </a:r>
            <a:r>
              <a:rPr lang="en-US" dirty="0"/>
              <a:t>Database </a:t>
            </a:r>
            <a:r>
              <a:rPr lang="en-US" dirty="0" err="1"/>
              <a:t>classicmodels</a:t>
            </a:r>
            <a:r>
              <a:rPr lang="en-US" dirty="0"/>
              <a:t> </a:t>
            </a:r>
            <a:r>
              <a:rPr lang="km-KH" dirty="0"/>
              <a:t>ទៅឱ្យ </a:t>
            </a:r>
            <a:r>
              <a:rPr lang="en-US" dirty="0"/>
              <a:t>User </a:t>
            </a:r>
            <a:r>
              <a:rPr lang="en-US" dirty="0" smtClean="0"/>
              <a:t>SN</a:t>
            </a:r>
            <a:r>
              <a:rPr lang="km-KH" dirty="0" smtClean="0"/>
              <a:t>។</a:t>
            </a:r>
            <a:endParaRPr lang="en-US" dirty="0"/>
          </a:p>
          <a:p>
            <a:pPr marL="514350" indent="-514350">
              <a:lnSpc>
                <a:spcPct val="150000"/>
              </a:lnSpc>
              <a:buFont typeface="+mj-lt"/>
              <a:buAutoNum type="arabicPeriod"/>
            </a:pPr>
            <a:r>
              <a:rPr lang="km-KH" dirty="0"/>
              <a:t>ចូរដកសិទ្ធិ </a:t>
            </a:r>
            <a:r>
              <a:rPr lang="en-US" dirty="0"/>
              <a:t>DELETE </a:t>
            </a:r>
            <a:r>
              <a:rPr lang="km-KH" dirty="0"/>
              <a:t>ពី </a:t>
            </a:r>
            <a:r>
              <a:rPr lang="en-US" dirty="0"/>
              <a:t>User </a:t>
            </a:r>
            <a:r>
              <a:rPr lang="en-US" dirty="0" smtClean="0"/>
              <a:t>SN </a:t>
            </a:r>
            <a:r>
              <a:rPr lang="km-KH" dirty="0"/>
              <a:t>វិញ។</a:t>
            </a:r>
          </a:p>
          <a:p>
            <a:pPr marL="514350" indent="-514350">
              <a:lnSpc>
                <a:spcPct val="150000"/>
              </a:lnSpc>
              <a:buFont typeface="+mj-lt"/>
              <a:buAutoNum type="arabicPeriod"/>
            </a:pPr>
            <a:r>
              <a:rPr lang="km-KH" dirty="0"/>
              <a:t>លុប </a:t>
            </a:r>
            <a:r>
              <a:rPr lang="en-US"/>
              <a:t>User </a:t>
            </a:r>
            <a:r>
              <a:rPr lang="en-US" smtClean="0"/>
              <a:t>SN </a:t>
            </a:r>
            <a:r>
              <a:rPr lang="km-KH" dirty="0"/>
              <a:t>ចេញវិញ។</a:t>
            </a:r>
            <a:endParaRPr lang="en-US" dirty="0"/>
          </a:p>
        </p:txBody>
      </p:sp>
    </p:spTree>
    <p:extLst>
      <p:ext uri="{BB962C8B-B14F-4D97-AF65-F5344CB8AC3E}">
        <p14:creationId xmlns:p14="http://schemas.microsoft.com/office/powerpoint/2010/main" val="758222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A0492A-E62C-4759-9FE0-4250C9EBA6FE}"/>
              </a:ext>
            </a:extLst>
          </p:cNvPr>
          <p:cNvSpPr>
            <a:spLocks noGrp="1"/>
          </p:cNvSpPr>
          <p:nvPr>
            <p:ph type="title"/>
          </p:nvPr>
        </p:nvSpPr>
        <p:spPr/>
        <p:txBody>
          <a:bodyPr/>
          <a:lstStyle/>
          <a:p>
            <a:r>
              <a:rPr lang="km-KH" dirty="0"/>
              <a:t>ការបង្កើត </a:t>
            </a:r>
            <a:r>
              <a:rPr lang="en-US" dirty="0"/>
              <a:t>Role</a:t>
            </a:r>
          </a:p>
        </p:txBody>
      </p:sp>
      <p:sp>
        <p:nvSpPr>
          <p:cNvPr id="3" name="Content Placeholder 2">
            <a:extLst>
              <a:ext uri="{FF2B5EF4-FFF2-40B4-BE49-F238E27FC236}">
                <a16:creationId xmlns="" xmlns:a16="http://schemas.microsoft.com/office/drawing/2014/main" id="{C6694CD9-7548-4991-9C1E-DC77172F8E6A}"/>
              </a:ext>
            </a:extLst>
          </p:cNvPr>
          <p:cNvSpPr>
            <a:spLocks noGrp="1"/>
          </p:cNvSpPr>
          <p:nvPr>
            <p:ph idx="1"/>
          </p:nvPr>
        </p:nvSpPr>
        <p:spPr>
          <a:xfrm>
            <a:off x="938463" y="1690688"/>
            <a:ext cx="6312569" cy="4351338"/>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CREATE ROLE 	</a:t>
            </a:r>
            <a:r>
              <a:rPr lang="en-US" dirty="0" err="1"/>
              <a:t>crm_dev</a:t>
            </a:r>
            <a:r>
              <a:rPr lang="en-US" dirty="0"/>
              <a:t>, </a:t>
            </a:r>
          </a:p>
          <a:p>
            <a:pPr marL="0" indent="0">
              <a:buNone/>
            </a:pPr>
            <a:r>
              <a:rPr lang="en-US" dirty="0"/>
              <a:t>			</a:t>
            </a:r>
            <a:r>
              <a:rPr lang="en-US" dirty="0" err="1"/>
              <a:t>crm_read</a:t>
            </a:r>
            <a:r>
              <a:rPr lang="en-US" dirty="0"/>
              <a:t>, </a:t>
            </a:r>
          </a:p>
          <a:p>
            <a:pPr marL="0" indent="0">
              <a:buNone/>
            </a:pPr>
            <a:r>
              <a:rPr lang="en-US" dirty="0"/>
              <a:t>			</a:t>
            </a:r>
            <a:r>
              <a:rPr lang="en-US" dirty="0" err="1"/>
              <a:t>crm_write</a:t>
            </a:r>
            <a:r>
              <a:rPr lang="en-US" dirty="0"/>
              <a:t>;</a:t>
            </a:r>
          </a:p>
        </p:txBody>
      </p:sp>
      <p:pic>
        <p:nvPicPr>
          <p:cNvPr id="5" name="Picture 4">
            <a:extLst>
              <a:ext uri="{FF2B5EF4-FFF2-40B4-BE49-F238E27FC236}">
                <a16:creationId xmlns="" xmlns:a16="http://schemas.microsoft.com/office/drawing/2014/main" id="{AA0C28B5-54B8-4195-BF38-36E13D3128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1166" y="1493127"/>
            <a:ext cx="4762500" cy="4257675"/>
          </a:xfrm>
          <a:prstGeom prst="rect">
            <a:avLst/>
          </a:prstGeom>
        </p:spPr>
      </p:pic>
    </p:spTree>
    <p:extLst>
      <p:ext uri="{BB962C8B-B14F-4D97-AF65-F5344CB8AC3E}">
        <p14:creationId xmlns:p14="http://schemas.microsoft.com/office/powerpoint/2010/main" val="1348071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BF0DCE-7C92-4EED-AB0A-BCC89C2FF4EA}"/>
              </a:ext>
            </a:extLst>
          </p:cNvPr>
          <p:cNvSpPr>
            <a:spLocks noGrp="1"/>
          </p:cNvSpPr>
          <p:nvPr>
            <p:ph type="title"/>
          </p:nvPr>
        </p:nvSpPr>
        <p:spPr/>
        <p:txBody>
          <a:bodyPr/>
          <a:lstStyle/>
          <a:p>
            <a:r>
              <a:rPr lang="km-KH" dirty="0"/>
              <a:t>ផ្តល់សិទ្ធិទៅឱ្យ </a:t>
            </a:r>
            <a:r>
              <a:rPr lang="en-US" dirty="0"/>
              <a:t>Role</a:t>
            </a:r>
          </a:p>
        </p:txBody>
      </p:sp>
      <p:sp>
        <p:nvSpPr>
          <p:cNvPr id="3" name="Content Placeholder 2">
            <a:extLst>
              <a:ext uri="{FF2B5EF4-FFF2-40B4-BE49-F238E27FC236}">
                <a16:creationId xmlns="" xmlns:a16="http://schemas.microsoft.com/office/drawing/2014/main" id="{7F093531-2ED9-4945-AB89-C88C728D0E0B}"/>
              </a:ext>
            </a:extLst>
          </p:cNvPr>
          <p:cNvSpPr>
            <a:spLocks noGrp="1"/>
          </p:cNvSpPr>
          <p:nvPr>
            <p:ph idx="1"/>
          </p:nvPr>
        </p:nvSpPr>
        <p:spPr/>
        <p:txBody>
          <a:bodyPr>
            <a:normAutofit/>
          </a:bodyPr>
          <a:lstStyle/>
          <a:p>
            <a:pPr marL="0" indent="0">
              <a:buNone/>
            </a:pPr>
            <a:r>
              <a:rPr lang="en-US" dirty="0"/>
              <a:t>GRANT ALL ON crm.* TO </a:t>
            </a:r>
            <a:r>
              <a:rPr lang="en-US" dirty="0" err="1"/>
              <a:t>crm_dev</a:t>
            </a:r>
            <a:r>
              <a:rPr lang="en-US" dirty="0"/>
              <a:t>;</a:t>
            </a:r>
          </a:p>
          <a:p>
            <a:pPr marL="0" indent="0">
              <a:buNone/>
            </a:pPr>
            <a:endParaRPr lang="en-US" dirty="0"/>
          </a:p>
          <a:p>
            <a:pPr marL="0" indent="0">
              <a:buNone/>
            </a:pPr>
            <a:r>
              <a:rPr lang="en-US" dirty="0"/>
              <a:t>GRANT SELECT ON crm.* TO </a:t>
            </a:r>
            <a:r>
              <a:rPr lang="en-US" dirty="0" err="1"/>
              <a:t>crm_read</a:t>
            </a:r>
            <a:r>
              <a:rPr lang="en-US" dirty="0"/>
              <a:t>;</a:t>
            </a:r>
          </a:p>
          <a:p>
            <a:pPr marL="0" indent="0">
              <a:buNone/>
            </a:pPr>
            <a:r>
              <a:rPr lang="en-US" dirty="0"/>
              <a:t>	</a:t>
            </a:r>
          </a:p>
          <a:p>
            <a:pPr marL="0" indent="0">
              <a:buNone/>
            </a:pPr>
            <a:r>
              <a:rPr lang="en-US" dirty="0"/>
              <a:t>GRANT INSERT, UPDATE, DELETE ON crm.* TO </a:t>
            </a:r>
            <a:r>
              <a:rPr lang="en-US" dirty="0" err="1"/>
              <a:t>crm_write</a:t>
            </a:r>
            <a:r>
              <a:rPr lang="en-US" dirty="0"/>
              <a:t>;</a:t>
            </a:r>
          </a:p>
        </p:txBody>
      </p:sp>
    </p:spTree>
    <p:extLst>
      <p:ext uri="{BB962C8B-B14F-4D97-AF65-F5344CB8AC3E}">
        <p14:creationId xmlns:p14="http://schemas.microsoft.com/office/powerpoint/2010/main" val="4207800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MySQL Access Control System</a:t>
            </a:r>
          </a:p>
        </p:txBody>
      </p:sp>
      <p:sp>
        <p:nvSpPr>
          <p:cNvPr id="3" name="Content Placeholder 2"/>
          <p:cNvSpPr>
            <a:spLocks noGrp="1"/>
          </p:cNvSpPr>
          <p:nvPr>
            <p:ph idx="1"/>
          </p:nvPr>
        </p:nvSpPr>
        <p:spPr>
          <a:xfrm>
            <a:off x="838200" y="1690688"/>
            <a:ext cx="10797209" cy="5167312"/>
          </a:xfrm>
        </p:spPr>
        <p:txBody>
          <a:bodyPr>
            <a:normAutofit lnSpcReduction="10000"/>
          </a:bodyPr>
          <a:lstStyle/>
          <a:p>
            <a:pPr>
              <a:lnSpc>
                <a:spcPct val="150000"/>
              </a:lnSpc>
            </a:pPr>
            <a:r>
              <a:rPr lang="en-US" dirty="0"/>
              <a:t>Process of Client connect to Server</a:t>
            </a:r>
          </a:p>
          <a:p>
            <a:pPr lvl="1">
              <a:lnSpc>
                <a:spcPct val="150000"/>
              </a:lnSpc>
            </a:pPr>
            <a:r>
              <a:rPr lang="en-US" dirty="0"/>
              <a:t>Connection Verification (check username and password)</a:t>
            </a:r>
          </a:p>
          <a:p>
            <a:pPr lvl="1">
              <a:lnSpc>
                <a:spcPct val="150000"/>
              </a:lnSpc>
            </a:pPr>
            <a:r>
              <a:rPr lang="en-US" dirty="0"/>
              <a:t>Request verification (return privileges of user access)</a:t>
            </a:r>
          </a:p>
          <a:p>
            <a:pPr>
              <a:lnSpc>
                <a:spcPct val="150000"/>
              </a:lnSpc>
            </a:pPr>
            <a:r>
              <a:rPr lang="en-US" dirty="0"/>
              <a:t>Main 5 table in </a:t>
            </a:r>
            <a:r>
              <a:rPr lang="en-US" b="1" dirty="0"/>
              <a:t>MySQL</a:t>
            </a:r>
          </a:p>
          <a:p>
            <a:pPr lvl="1">
              <a:lnSpc>
                <a:spcPct val="150000"/>
              </a:lnSpc>
            </a:pPr>
            <a:r>
              <a:rPr lang="en-US" b="1" dirty="0"/>
              <a:t>user</a:t>
            </a:r>
            <a:r>
              <a:rPr lang="en-US" dirty="0"/>
              <a:t>: user account &amp; global privileges</a:t>
            </a:r>
          </a:p>
          <a:p>
            <a:pPr lvl="1">
              <a:lnSpc>
                <a:spcPct val="150000"/>
              </a:lnSpc>
            </a:pPr>
            <a:r>
              <a:rPr lang="en-US" b="1" dirty="0" err="1"/>
              <a:t>db</a:t>
            </a:r>
            <a:r>
              <a:rPr lang="en-US" dirty="0"/>
              <a:t>: object privileges (triggers, views, …)</a:t>
            </a:r>
          </a:p>
          <a:p>
            <a:pPr lvl="1">
              <a:lnSpc>
                <a:spcPct val="150000"/>
              </a:lnSpc>
            </a:pPr>
            <a:r>
              <a:rPr lang="en-US" b="1" dirty="0" err="1"/>
              <a:t>table_priv</a:t>
            </a:r>
            <a:r>
              <a:rPr lang="km-KH" b="1" dirty="0"/>
              <a:t> </a:t>
            </a:r>
            <a:r>
              <a:rPr lang="km-KH" dirty="0"/>
              <a:t>និង </a:t>
            </a:r>
            <a:r>
              <a:rPr lang="en-US" b="1" dirty="0" err="1"/>
              <a:t>columns_priv</a:t>
            </a:r>
            <a:endParaRPr lang="en-US" b="1" dirty="0"/>
          </a:p>
          <a:p>
            <a:pPr lvl="1">
              <a:lnSpc>
                <a:spcPct val="150000"/>
              </a:lnSpc>
            </a:pPr>
            <a:r>
              <a:rPr lang="en-US" b="1" dirty="0" err="1"/>
              <a:t>procs_priv</a:t>
            </a:r>
            <a:r>
              <a:rPr lang="en-US" dirty="0"/>
              <a:t>: stored function &amp; stored procedures privileges</a:t>
            </a:r>
          </a:p>
        </p:txBody>
      </p:sp>
    </p:spTree>
    <p:extLst>
      <p:ext uri="{BB962C8B-B14F-4D97-AF65-F5344CB8AC3E}">
        <p14:creationId xmlns:p14="http://schemas.microsoft.com/office/powerpoint/2010/main" val="984670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454693-71E9-420E-B286-06F9E9D76982}"/>
              </a:ext>
            </a:extLst>
          </p:cNvPr>
          <p:cNvSpPr>
            <a:spLocks noGrp="1"/>
          </p:cNvSpPr>
          <p:nvPr>
            <p:ph type="title"/>
          </p:nvPr>
        </p:nvSpPr>
        <p:spPr/>
        <p:txBody>
          <a:bodyPr/>
          <a:lstStyle/>
          <a:p>
            <a:r>
              <a:rPr lang="km-KH" dirty="0"/>
              <a:t>ផ្តល់</a:t>
            </a:r>
            <a:r>
              <a:rPr lang="en-US" dirty="0"/>
              <a:t> roles </a:t>
            </a:r>
            <a:r>
              <a:rPr lang="km-KH" dirty="0"/>
              <a:t>ទៅឱ្យ</a:t>
            </a:r>
            <a:r>
              <a:rPr lang="en-US" dirty="0"/>
              <a:t> user accounts</a:t>
            </a:r>
          </a:p>
        </p:txBody>
      </p:sp>
      <p:sp>
        <p:nvSpPr>
          <p:cNvPr id="3" name="Content Placeholder 2">
            <a:extLst>
              <a:ext uri="{FF2B5EF4-FFF2-40B4-BE49-F238E27FC236}">
                <a16:creationId xmlns="" xmlns:a16="http://schemas.microsoft.com/office/drawing/2014/main" id="{3C77B453-B731-4F8B-AE5F-04B90680D3E3}"/>
              </a:ext>
            </a:extLst>
          </p:cNvPr>
          <p:cNvSpPr>
            <a:spLocks noGrp="1"/>
          </p:cNvSpPr>
          <p:nvPr>
            <p:ph idx="1"/>
          </p:nvPr>
        </p:nvSpPr>
        <p:spPr/>
        <p:txBody>
          <a:bodyPr/>
          <a:lstStyle/>
          <a:p>
            <a:pPr marL="0" indent="0">
              <a:buNone/>
            </a:pPr>
            <a:r>
              <a:rPr lang="en-US" dirty="0"/>
              <a:t>GRANT </a:t>
            </a:r>
            <a:r>
              <a:rPr lang="en-US" dirty="0" err="1"/>
              <a:t>crm_dev</a:t>
            </a:r>
            <a:r>
              <a:rPr lang="en-US" dirty="0"/>
              <a:t> TO crm_dev1@localhost;</a:t>
            </a:r>
          </a:p>
          <a:p>
            <a:pPr marL="0" indent="0">
              <a:buNone/>
            </a:pPr>
            <a:r>
              <a:rPr lang="en-US" dirty="0"/>
              <a:t> </a:t>
            </a:r>
          </a:p>
          <a:p>
            <a:pPr marL="0" indent="0">
              <a:buNone/>
            </a:pPr>
            <a:r>
              <a:rPr lang="en-US" dirty="0"/>
              <a:t>GRANT </a:t>
            </a:r>
            <a:r>
              <a:rPr lang="en-US" dirty="0" err="1"/>
              <a:t>crm_read</a:t>
            </a:r>
            <a:r>
              <a:rPr lang="en-US" dirty="0"/>
              <a:t> TO crm_read1@localhost;</a:t>
            </a:r>
          </a:p>
          <a:p>
            <a:pPr marL="0" indent="0">
              <a:buNone/>
            </a:pPr>
            <a:r>
              <a:rPr lang="en-US" dirty="0"/>
              <a:t> </a:t>
            </a:r>
          </a:p>
          <a:p>
            <a:pPr marL="0" indent="0">
              <a:buNone/>
            </a:pPr>
            <a:r>
              <a:rPr lang="en-US" dirty="0"/>
              <a:t>GRANT </a:t>
            </a:r>
            <a:r>
              <a:rPr lang="en-US" dirty="0" err="1"/>
              <a:t>crm_read</a:t>
            </a:r>
            <a:r>
              <a:rPr lang="en-US" dirty="0"/>
              <a:t>, </a:t>
            </a:r>
            <a:r>
              <a:rPr lang="en-US" dirty="0" err="1"/>
              <a:t>crm_write</a:t>
            </a:r>
            <a:r>
              <a:rPr lang="en-US" dirty="0"/>
              <a:t> </a:t>
            </a:r>
          </a:p>
          <a:p>
            <a:pPr marL="0" indent="0">
              <a:buNone/>
            </a:pPr>
            <a:r>
              <a:rPr lang="en-US" dirty="0"/>
              <a:t>TO crm_write1@localhost, crm_write2@localhost;</a:t>
            </a:r>
          </a:p>
        </p:txBody>
      </p:sp>
    </p:spTree>
    <p:extLst>
      <p:ext uri="{BB962C8B-B14F-4D97-AF65-F5344CB8AC3E}">
        <p14:creationId xmlns:p14="http://schemas.microsoft.com/office/powerpoint/2010/main" val="2508368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50A196-0057-4597-A6C0-16ECBDA2663B}"/>
              </a:ext>
            </a:extLst>
          </p:cNvPr>
          <p:cNvSpPr>
            <a:spLocks noGrp="1"/>
          </p:cNvSpPr>
          <p:nvPr>
            <p:ph type="title"/>
          </p:nvPr>
        </p:nvSpPr>
        <p:spPr/>
        <p:txBody>
          <a:bodyPr/>
          <a:lstStyle/>
          <a:p>
            <a:r>
              <a:rPr lang="en-US" dirty="0"/>
              <a:t>Show Grant Roles &amp; Privileges of Roles</a:t>
            </a:r>
          </a:p>
        </p:txBody>
      </p:sp>
      <p:sp>
        <p:nvSpPr>
          <p:cNvPr id="3" name="Content Placeholder 2">
            <a:extLst>
              <a:ext uri="{FF2B5EF4-FFF2-40B4-BE49-F238E27FC236}">
                <a16:creationId xmlns="" xmlns:a16="http://schemas.microsoft.com/office/drawing/2014/main" id="{38482B80-78A7-4476-867E-738BE0D7FB9C}"/>
              </a:ext>
            </a:extLst>
          </p:cNvPr>
          <p:cNvSpPr>
            <a:spLocks noGrp="1"/>
          </p:cNvSpPr>
          <p:nvPr>
            <p:ph idx="1"/>
          </p:nvPr>
        </p:nvSpPr>
        <p:spPr/>
        <p:txBody>
          <a:bodyPr/>
          <a:lstStyle/>
          <a:p>
            <a:pPr marL="0" indent="0">
              <a:buNone/>
            </a:pPr>
            <a:r>
              <a:rPr lang="en-US" dirty="0"/>
              <a:t>SHOW GRANTS FOR crm_dev1@localhost;</a:t>
            </a:r>
          </a:p>
          <a:p>
            <a:pPr marL="0" indent="0">
              <a:buNone/>
            </a:pPr>
            <a:endParaRPr lang="en-US" dirty="0"/>
          </a:p>
          <a:p>
            <a:pPr marL="0" indent="0">
              <a:buNone/>
            </a:pPr>
            <a:r>
              <a:rPr lang="en-US" dirty="0"/>
              <a:t>SHOW GRANTS FOR crm_write1@localhost USING </a:t>
            </a:r>
            <a:r>
              <a:rPr lang="en-US" dirty="0" err="1"/>
              <a:t>crm_write</a:t>
            </a:r>
            <a:r>
              <a:rPr lang="en-US" dirty="0"/>
              <a:t>;</a:t>
            </a:r>
          </a:p>
        </p:txBody>
      </p:sp>
    </p:spTree>
    <p:extLst>
      <p:ext uri="{BB962C8B-B14F-4D97-AF65-F5344CB8AC3E}">
        <p14:creationId xmlns:p14="http://schemas.microsoft.com/office/powerpoint/2010/main" val="1436431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20B4D7-2332-4C2B-892B-2888AA97FB96}"/>
              </a:ext>
            </a:extLst>
          </p:cNvPr>
          <p:cNvSpPr>
            <a:spLocks noGrp="1"/>
          </p:cNvSpPr>
          <p:nvPr>
            <p:ph type="title"/>
          </p:nvPr>
        </p:nvSpPr>
        <p:spPr/>
        <p:txBody>
          <a:bodyPr/>
          <a:lstStyle/>
          <a:p>
            <a:r>
              <a:rPr lang="en-US" dirty="0"/>
              <a:t>Setting default roles</a:t>
            </a:r>
          </a:p>
        </p:txBody>
      </p:sp>
      <p:sp>
        <p:nvSpPr>
          <p:cNvPr id="3" name="Content Placeholder 2">
            <a:extLst>
              <a:ext uri="{FF2B5EF4-FFF2-40B4-BE49-F238E27FC236}">
                <a16:creationId xmlns="" xmlns:a16="http://schemas.microsoft.com/office/drawing/2014/main" id="{B378EDE1-6F4C-4B72-AEBB-D3B8B5458652}"/>
              </a:ext>
            </a:extLst>
          </p:cNvPr>
          <p:cNvSpPr>
            <a:spLocks noGrp="1"/>
          </p:cNvSpPr>
          <p:nvPr>
            <p:ph idx="1"/>
          </p:nvPr>
        </p:nvSpPr>
        <p:spPr/>
        <p:txBody>
          <a:bodyPr/>
          <a:lstStyle/>
          <a:p>
            <a:r>
              <a:rPr lang="en-US" dirty="0"/>
              <a:t>Now if you connect to the MySQL using the crm_read1 user account and try to access the CRM database (Access denied), because it did not automatically make the roles to become active when the user account connects to the database server</a:t>
            </a:r>
          </a:p>
          <a:p>
            <a:endParaRPr lang="en-US" dirty="0"/>
          </a:p>
          <a:p>
            <a:r>
              <a:rPr lang="en-US" dirty="0"/>
              <a:t>SELECT </a:t>
            </a:r>
            <a:r>
              <a:rPr lang="en-US" dirty="0" err="1"/>
              <a:t>current_role</a:t>
            </a:r>
            <a:r>
              <a:rPr lang="en-US" dirty="0"/>
              <a:t>();</a:t>
            </a:r>
          </a:p>
          <a:p>
            <a:endParaRPr lang="en-US" dirty="0"/>
          </a:p>
          <a:p>
            <a:r>
              <a:rPr lang="en-US" dirty="0"/>
              <a:t>SET DEFAULT ROLE ALL TO crm_read1@localhost;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84653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66073D-44AB-447E-A79B-CA24F14C30D3}"/>
              </a:ext>
            </a:extLst>
          </p:cNvPr>
          <p:cNvSpPr>
            <a:spLocks noGrp="1"/>
          </p:cNvSpPr>
          <p:nvPr>
            <p:ph type="title"/>
          </p:nvPr>
        </p:nvSpPr>
        <p:spPr/>
        <p:txBody>
          <a:bodyPr/>
          <a:lstStyle/>
          <a:p>
            <a:r>
              <a:rPr lang="en-US" dirty="0"/>
              <a:t>Setting active roles</a:t>
            </a:r>
          </a:p>
        </p:txBody>
      </p:sp>
      <p:sp>
        <p:nvSpPr>
          <p:cNvPr id="3" name="Content Placeholder 2">
            <a:extLst>
              <a:ext uri="{FF2B5EF4-FFF2-40B4-BE49-F238E27FC236}">
                <a16:creationId xmlns="" xmlns:a16="http://schemas.microsoft.com/office/drawing/2014/main" id="{D09F2AF8-A4C7-4374-ADB3-8A64DBE8C716}"/>
              </a:ext>
            </a:extLst>
          </p:cNvPr>
          <p:cNvSpPr>
            <a:spLocks noGrp="1"/>
          </p:cNvSpPr>
          <p:nvPr>
            <p:ph idx="1"/>
          </p:nvPr>
        </p:nvSpPr>
        <p:spPr/>
        <p:txBody>
          <a:bodyPr>
            <a:normAutofit lnSpcReduction="10000"/>
          </a:bodyPr>
          <a:lstStyle/>
          <a:p>
            <a:r>
              <a:rPr lang="en-US" dirty="0"/>
              <a:t>Set the active role to NONE, meaning no active role.</a:t>
            </a:r>
          </a:p>
          <a:p>
            <a:pPr marL="0" indent="0">
              <a:buNone/>
            </a:pPr>
            <a:r>
              <a:rPr lang="en-US" dirty="0"/>
              <a:t>	SET ROLE NONE;</a:t>
            </a:r>
          </a:p>
          <a:p>
            <a:r>
              <a:rPr lang="en-US" dirty="0"/>
              <a:t>To set active roles to all granted role, you use:</a:t>
            </a:r>
          </a:p>
          <a:p>
            <a:pPr marL="0" indent="0">
              <a:buNone/>
            </a:pPr>
            <a:r>
              <a:rPr lang="en-US" dirty="0"/>
              <a:t>	SET ROLE ALL;</a:t>
            </a:r>
          </a:p>
          <a:p>
            <a:r>
              <a:rPr lang="en-US" dirty="0"/>
              <a:t>To set active roles to default roles that set by the SET DEFAULT ROLE statement, you use:</a:t>
            </a:r>
          </a:p>
          <a:p>
            <a:pPr marL="0" indent="0">
              <a:buNone/>
            </a:pPr>
            <a:r>
              <a:rPr lang="en-US" dirty="0"/>
              <a:t>	SET ROLE DEFAULT;</a:t>
            </a:r>
          </a:p>
          <a:p>
            <a:r>
              <a:rPr lang="en-US" dirty="0"/>
              <a:t>To set active named roles, you use:</a:t>
            </a:r>
          </a:p>
          <a:p>
            <a:pPr marL="0" indent="0">
              <a:buNone/>
            </a:pPr>
            <a:r>
              <a:rPr lang="en-US" dirty="0"/>
              <a:t>	SET ROLE granted_role_1, granted_role_2, ...</a:t>
            </a:r>
          </a:p>
          <a:p>
            <a:endParaRPr lang="en-US" dirty="0"/>
          </a:p>
        </p:txBody>
      </p:sp>
    </p:spTree>
    <p:extLst>
      <p:ext uri="{BB962C8B-B14F-4D97-AF65-F5344CB8AC3E}">
        <p14:creationId xmlns:p14="http://schemas.microsoft.com/office/powerpoint/2010/main" val="3338859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52940A-EAC1-43CA-924F-5C087C2E5C7E}"/>
              </a:ext>
            </a:extLst>
          </p:cNvPr>
          <p:cNvSpPr>
            <a:spLocks noGrp="1"/>
          </p:cNvSpPr>
          <p:nvPr>
            <p:ph type="title"/>
          </p:nvPr>
        </p:nvSpPr>
        <p:spPr/>
        <p:txBody>
          <a:bodyPr/>
          <a:lstStyle/>
          <a:p>
            <a:r>
              <a:rPr lang="en-US" dirty="0"/>
              <a:t>Revoking privileges from roles</a:t>
            </a:r>
          </a:p>
        </p:txBody>
      </p:sp>
      <p:sp>
        <p:nvSpPr>
          <p:cNvPr id="3" name="Content Placeholder 2">
            <a:extLst>
              <a:ext uri="{FF2B5EF4-FFF2-40B4-BE49-F238E27FC236}">
                <a16:creationId xmlns="" xmlns:a16="http://schemas.microsoft.com/office/drawing/2014/main" id="{9FADA1B4-BAD3-4C36-BF28-F81A00B3DA90}"/>
              </a:ext>
            </a:extLst>
          </p:cNvPr>
          <p:cNvSpPr>
            <a:spLocks noGrp="1"/>
          </p:cNvSpPr>
          <p:nvPr>
            <p:ph idx="1"/>
          </p:nvPr>
        </p:nvSpPr>
        <p:spPr/>
        <p:txBody>
          <a:bodyPr/>
          <a:lstStyle/>
          <a:p>
            <a:r>
              <a:rPr lang="en-US" dirty="0"/>
              <a:t>Revoke</a:t>
            </a:r>
          </a:p>
          <a:p>
            <a:pPr marL="0" indent="0">
              <a:buNone/>
            </a:pPr>
            <a:r>
              <a:rPr lang="en-US" dirty="0"/>
              <a:t>	REVOKE INSERT, UPDATE, DELETE ON crm.* FROM </a:t>
            </a:r>
            <a:r>
              <a:rPr lang="en-US" dirty="0" err="1"/>
              <a:t>crm_write</a:t>
            </a:r>
            <a:r>
              <a:rPr lang="en-US" dirty="0"/>
              <a:t>;</a:t>
            </a:r>
          </a:p>
          <a:p>
            <a:pPr marL="0" indent="0">
              <a:buNone/>
            </a:pPr>
            <a:endParaRPr lang="en-US" dirty="0"/>
          </a:p>
          <a:p>
            <a:pPr marL="0" indent="0">
              <a:buNone/>
            </a:pPr>
            <a:endParaRPr lang="en-US" dirty="0"/>
          </a:p>
          <a:p>
            <a:r>
              <a:rPr lang="en-US" dirty="0"/>
              <a:t>To restore the privileges, you need to re-grant them as follows:</a:t>
            </a:r>
          </a:p>
          <a:p>
            <a:pPr marL="0" indent="0">
              <a:buNone/>
            </a:pPr>
            <a:r>
              <a:rPr lang="en-US" dirty="0"/>
              <a:t>	GRANT INSERT, UPDATE, DELETE ON crm.* FOR </a:t>
            </a:r>
            <a:r>
              <a:rPr lang="en-US" dirty="0" err="1"/>
              <a:t>crm_write</a:t>
            </a:r>
            <a:r>
              <a:rPr lang="en-US" dirty="0"/>
              <a:t>;</a:t>
            </a:r>
          </a:p>
          <a:p>
            <a:pPr marL="0" indent="0">
              <a:buNone/>
            </a:pPr>
            <a:endParaRPr lang="en-US" dirty="0"/>
          </a:p>
        </p:txBody>
      </p:sp>
    </p:spTree>
    <p:extLst>
      <p:ext uri="{BB962C8B-B14F-4D97-AF65-F5344CB8AC3E}">
        <p14:creationId xmlns:p14="http://schemas.microsoft.com/office/powerpoint/2010/main" val="3699300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72D242-5C6B-4BFB-A2E6-28C617168540}"/>
              </a:ext>
            </a:extLst>
          </p:cNvPr>
          <p:cNvSpPr>
            <a:spLocks noGrp="1"/>
          </p:cNvSpPr>
          <p:nvPr>
            <p:ph type="title"/>
          </p:nvPr>
        </p:nvSpPr>
        <p:spPr/>
        <p:txBody>
          <a:bodyPr/>
          <a:lstStyle/>
          <a:p>
            <a:r>
              <a:rPr lang="en-US" dirty="0"/>
              <a:t>Removing roles</a:t>
            </a:r>
          </a:p>
        </p:txBody>
      </p:sp>
      <p:sp>
        <p:nvSpPr>
          <p:cNvPr id="3" name="Content Placeholder 2">
            <a:extLst>
              <a:ext uri="{FF2B5EF4-FFF2-40B4-BE49-F238E27FC236}">
                <a16:creationId xmlns="" xmlns:a16="http://schemas.microsoft.com/office/drawing/2014/main" id="{350438AC-69A5-42B4-86C3-F9E7EBC30EBA}"/>
              </a:ext>
            </a:extLst>
          </p:cNvPr>
          <p:cNvSpPr>
            <a:spLocks noGrp="1"/>
          </p:cNvSpPr>
          <p:nvPr>
            <p:ph idx="1"/>
          </p:nvPr>
        </p:nvSpPr>
        <p:spPr/>
        <p:txBody>
          <a:bodyPr>
            <a:normAutofit/>
          </a:bodyPr>
          <a:lstStyle/>
          <a:p>
            <a:r>
              <a:rPr lang="en-US" dirty="0"/>
              <a:t>To remove one or more roles, you use the DROP ROLE statement as follows:</a:t>
            </a:r>
          </a:p>
          <a:p>
            <a:endParaRPr lang="en-US" dirty="0"/>
          </a:p>
          <a:p>
            <a:pPr marL="0" indent="0">
              <a:buNone/>
            </a:pPr>
            <a:r>
              <a:rPr lang="en-US" dirty="0"/>
              <a:t>	DROP ROLE </a:t>
            </a:r>
            <a:r>
              <a:rPr lang="en-US" dirty="0" err="1"/>
              <a:t>role_name</a:t>
            </a:r>
            <a:r>
              <a:rPr lang="en-US" dirty="0"/>
              <a:t>, </a:t>
            </a:r>
            <a:r>
              <a:rPr lang="en-US" dirty="0" err="1"/>
              <a:t>role_name</a:t>
            </a:r>
            <a:r>
              <a:rPr lang="en-US" dirty="0"/>
              <a:t>, ...;</a:t>
            </a:r>
          </a:p>
          <a:p>
            <a:endParaRPr lang="en-US" dirty="0"/>
          </a:p>
        </p:txBody>
      </p:sp>
    </p:spTree>
    <p:extLst>
      <p:ext uri="{BB962C8B-B14F-4D97-AF65-F5344CB8AC3E}">
        <p14:creationId xmlns:p14="http://schemas.microsoft.com/office/powerpoint/2010/main" val="424220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924762-15C7-463B-9CA2-7C526B1D6D9E}"/>
              </a:ext>
            </a:extLst>
          </p:cNvPr>
          <p:cNvSpPr>
            <a:spLocks noGrp="1"/>
          </p:cNvSpPr>
          <p:nvPr>
            <p:ph type="title"/>
          </p:nvPr>
        </p:nvSpPr>
        <p:spPr/>
        <p:txBody>
          <a:bodyPr>
            <a:normAutofit/>
          </a:bodyPr>
          <a:lstStyle/>
          <a:p>
            <a:r>
              <a:rPr lang="en-US" dirty="0"/>
              <a:t>Copying privileges from a user account to another</a:t>
            </a:r>
          </a:p>
        </p:txBody>
      </p:sp>
      <p:sp>
        <p:nvSpPr>
          <p:cNvPr id="3" name="Content Placeholder 2">
            <a:extLst>
              <a:ext uri="{FF2B5EF4-FFF2-40B4-BE49-F238E27FC236}">
                <a16:creationId xmlns="" xmlns:a16="http://schemas.microsoft.com/office/drawing/2014/main" id="{F6B63CD7-15B4-4A1C-BE43-A449CA026306}"/>
              </a:ext>
            </a:extLst>
          </p:cNvPr>
          <p:cNvSpPr>
            <a:spLocks noGrp="1"/>
          </p:cNvSpPr>
          <p:nvPr>
            <p:ph idx="1"/>
          </p:nvPr>
        </p:nvSpPr>
        <p:spPr/>
        <p:txBody>
          <a:bodyPr/>
          <a:lstStyle/>
          <a:p>
            <a:r>
              <a:rPr lang="en-US" dirty="0"/>
              <a:t>First, create the new user account:</a:t>
            </a:r>
          </a:p>
          <a:p>
            <a:pPr marL="0" indent="0">
              <a:buNone/>
            </a:pPr>
            <a:r>
              <a:rPr lang="en-US" dirty="0"/>
              <a:t>	CREATE USER crm_dev2@localhost IDENTIFIED BY 'Secure$6275’;</a:t>
            </a:r>
          </a:p>
          <a:p>
            <a:pPr marL="0" indent="0">
              <a:buNone/>
            </a:pPr>
            <a:endParaRPr lang="en-US" dirty="0"/>
          </a:p>
          <a:p>
            <a:pPr marL="0" indent="0">
              <a:buNone/>
            </a:pPr>
            <a:endParaRPr lang="en-US" dirty="0"/>
          </a:p>
          <a:p>
            <a:r>
              <a:rPr lang="en-US" dirty="0"/>
              <a:t>Second, copy privileges from the crm_dev1 user account to crm_dev2 user account as follows:</a:t>
            </a:r>
          </a:p>
          <a:p>
            <a:pPr marL="0" indent="0">
              <a:buNone/>
            </a:pPr>
            <a:r>
              <a:rPr lang="en-US" dirty="0"/>
              <a:t>	GRANT crm_dev1@localhost TO crm_dev2@localhost;</a:t>
            </a:r>
          </a:p>
        </p:txBody>
      </p:sp>
    </p:spTree>
    <p:extLst>
      <p:ext uri="{BB962C8B-B14F-4D97-AF65-F5344CB8AC3E}">
        <p14:creationId xmlns:p14="http://schemas.microsoft.com/office/powerpoint/2010/main" val="3244927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m-KH" dirty="0"/>
              <a:t>ការបង្កើ </a:t>
            </a:r>
            <a:r>
              <a:rPr lang="en-US" dirty="0"/>
              <a:t>User </a:t>
            </a:r>
            <a:r>
              <a:rPr lang="km-KH" dirty="0"/>
              <a:t>តាមរយៈ </a:t>
            </a:r>
            <a:r>
              <a:rPr lang="en-US" dirty="0"/>
              <a:t>MySQL Workbench Tool</a:t>
            </a:r>
          </a:p>
        </p:txBody>
      </p:sp>
      <p:sp>
        <p:nvSpPr>
          <p:cNvPr id="3" name="Content Placeholder 2"/>
          <p:cNvSpPr>
            <a:spLocks noGrp="1"/>
          </p:cNvSpPr>
          <p:nvPr>
            <p:ph idx="1"/>
          </p:nvPr>
        </p:nvSpPr>
        <p:spPr>
          <a:xfrm>
            <a:off x="732182" y="1825624"/>
            <a:ext cx="5178288" cy="4708179"/>
          </a:xfrm>
        </p:spPr>
        <p:txBody>
          <a:bodyPr>
            <a:normAutofit fontScale="77500" lnSpcReduction="20000"/>
          </a:bodyPr>
          <a:lstStyle/>
          <a:p>
            <a:pPr>
              <a:lnSpc>
                <a:spcPct val="150000"/>
              </a:lnSpc>
            </a:pPr>
            <a:r>
              <a:rPr lang="en-US" dirty="0"/>
              <a:t>Login: </a:t>
            </a:r>
            <a:r>
              <a:rPr lang="km-KH" dirty="0"/>
              <a:t>ប្រើសម្រាប់មើលព័ត៌មានរបស់​ </a:t>
            </a:r>
            <a:r>
              <a:rPr lang="en-US" dirty="0"/>
              <a:t>User </a:t>
            </a:r>
            <a:r>
              <a:rPr lang="km-KH" dirty="0"/>
              <a:t>ណាមួយ</a:t>
            </a:r>
            <a:endParaRPr lang="en-US" dirty="0"/>
          </a:p>
          <a:p>
            <a:pPr>
              <a:lnSpc>
                <a:spcPct val="150000"/>
              </a:lnSpc>
            </a:pPr>
            <a:r>
              <a:rPr lang="en-US" dirty="0"/>
              <a:t>Account Limits: </a:t>
            </a:r>
            <a:r>
              <a:rPr lang="km-KH" dirty="0"/>
              <a:t>ប្រើសម្រាប់​កំណត់ចំនួននៃការប្រើប្រាស់ </a:t>
            </a:r>
            <a:r>
              <a:rPr lang="en-US" dirty="0"/>
              <a:t>Query </a:t>
            </a:r>
            <a:r>
              <a:rPr lang="km-KH" dirty="0"/>
              <a:t>របស់ </a:t>
            </a:r>
            <a:r>
              <a:rPr lang="en-US" dirty="0"/>
              <a:t>User </a:t>
            </a:r>
            <a:r>
              <a:rPr lang="km-KH" dirty="0"/>
              <a:t>ណាមួយក្នុងមួយម៉ោង</a:t>
            </a:r>
            <a:endParaRPr lang="en-US" dirty="0"/>
          </a:p>
          <a:p>
            <a:pPr>
              <a:lnSpc>
                <a:spcPct val="150000"/>
              </a:lnSpc>
            </a:pPr>
            <a:r>
              <a:rPr lang="en-US" dirty="0"/>
              <a:t>Administrative Roles: </a:t>
            </a:r>
            <a:r>
              <a:rPr lang="km-KH" dirty="0"/>
              <a:t>ប្រើសម្រាប់ផ្តស់សិទ្ធិជា </a:t>
            </a:r>
            <a:r>
              <a:rPr lang="en-US" dirty="0"/>
              <a:t>Admin </a:t>
            </a:r>
            <a:r>
              <a:rPr lang="km-KH" dirty="0"/>
              <a:t>ឱ្យ </a:t>
            </a:r>
            <a:r>
              <a:rPr lang="en-US" dirty="0"/>
              <a:t>User</a:t>
            </a:r>
          </a:p>
          <a:p>
            <a:pPr>
              <a:lnSpc>
                <a:spcPct val="150000"/>
              </a:lnSpc>
            </a:pPr>
            <a:r>
              <a:rPr lang="en-US" dirty="0"/>
              <a:t>Schema Privileges: </a:t>
            </a:r>
            <a:r>
              <a:rPr lang="km-KH" dirty="0"/>
              <a:t>ប្រើសម្រាប់​កំណត់សិទ្ធិនៅលើ </a:t>
            </a:r>
            <a:r>
              <a:rPr lang="en-US" dirty="0"/>
              <a:t>Database </a:t>
            </a:r>
            <a:r>
              <a:rPr lang="km-KH" dirty="0"/>
              <a:t>ណាមួយ</a:t>
            </a:r>
            <a:endParaRPr lang="en-US" dirty="0"/>
          </a:p>
          <a:p>
            <a:pPr>
              <a:lnSpc>
                <a:spcPct val="150000"/>
              </a:lnSpc>
            </a:pPr>
            <a:endParaRPr lang="en-US" dirty="0"/>
          </a:p>
        </p:txBody>
      </p:sp>
      <p:pic>
        <p:nvPicPr>
          <p:cNvPr id="4" name="Picture 3" descr="Navigator Management: User And Privileges: Login"/>
          <p:cNvPicPr/>
          <p:nvPr/>
        </p:nvPicPr>
        <p:blipFill>
          <a:blip r:embed="rId3">
            <a:extLst>
              <a:ext uri="{28A0092B-C50C-407E-A947-70E740481C1C}">
                <a14:useLocalDpi xmlns:a14="http://schemas.microsoft.com/office/drawing/2010/main" val="0"/>
              </a:ext>
            </a:extLst>
          </a:blip>
          <a:srcRect/>
          <a:stretch>
            <a:fillRect/>
          </a:stretch>
        </p:blipFill>
        <p:spPr bwMode="auto">
          <a:xfrm>
            <a:off x="5910470" y="1825624"/>
            <a:ext cx="6096055" cy="4140270"/>
          </a:xfrm>
          <a:prstGeom prst="rect">
            <a:avLst/>
          </a:prstGeom>
          <a:noFill/>
          <a:ln>
            <a:noFill/>
          </a:ln>
        </p:spPr>
      </p:pic>
    </p:spTree>
    <p:extLst>
      <p:ext uri="{BB962C8B-B14F-4D97-AF65-F5344CB8AC3E}">
        <p14:creationId xmlns:p14="http://schemas.microsoft.com/office/powerpoint/2010/main" val="37314305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35BC25-88BC-46DE-9348-721EF82964EF}"/>
              </a:ext>
            </a:extLst>
          </p:cNvPr>
          <p:cNvSpPr>
            <a:spLocks noGrp="1"/>
          </p:cNvSpPr>
          <p:nvPr>
            <p:ph type="title"/>
          </p:nvPr>
        </p:nvSpPr>
        <p:spPr/>
        <p:txBody>
          <a:bodyPr>
            <a:normAutofit/>
          </a:bodyPr>
          <a:lstStyle/>
          <a:p>
            <a:r>
              <a:rPr lang="en-US" dirty="0"/>
              <a:t>Administrative Roles: </a:t>
            </a:r>
            <a:r>
              <a:rPr lang="km-KH" dirty="0"/>
              <a:t>ប្រើសម្រាប់ផ្តស់សិទ្ធិជា </a:t>
            </a:r>
            <a:r>
              <a:rPr lang="en-US" dirty="0"/>
              <a:t>Admin </a:t>
            </a:r>
            <a:r>
              <a:rPr lang="km-KH" dirty="0"/>
              <a:t>ឱ្យ </a:t>
            </a:r>
            <a:r>
              <a:rPr lang="en-US" dirty="0"/>
              <a:t>User</a:t>
            </a:r>
          </a:p>
        </p:txBody>
      </p:sp>
      <p:sp>
        <p:nvSpPr>
          <p:cNvPr id="3" name="Content Placeholder 2">
            <a:extLst>
              <a:ext uri="{FF2B5EF4-FFF2-40B4-BE49-F238E27FC236}">
                <a16:creationId xmlns="" xmlns:a16="http://schemas.microsoft.com/office/drawing/2014/main" id="{A5E842AE-7E5F-4CF1-8DEB-B452DE6B4546}"/>
              </a:ext>
            </a:extLst>
          </p:cNvPr>
          <p:cNvSpPr>
            <a:spLocks noGrp="1"/>
          </p:cNvSpPr>
          <p:nvPr>
            <p:ph idx="1"/>
          </p:nvPr>
        </p:nvSpPr>
        <p:spPr/>
        <p:txBody>
          <a:bodyPr>
            <a:normAutofit/>
          </a:bodyPr>
          <a:lstStyle/>
          <a:p>
            <a:r>
              <a:rPr lang="en-US" sz="1800" dirty="0"/>
              <a:t>DBA: </a:t>
            </a:r>
            <a:r>
              <a:rPr lang="km-KH" sz="1800" dirty="0"/>
              <a:t>ផ្តល់សិទ្ធិទាំងអស់</a:t>
            </a:r>
            <a:endParaRPr lang="en-US" sz="1800" dirty="0"/>
          </a:p>
          <a:p>
            <a:r>
              <a:rPr lang="en-US" sz="1800" dirty="0" err="1"/>
              <a:t>MaintenanceAdmin</a:t>
            </a:r>
            <a:r>
              <a:rPr lang="en-US" sz="1800" dirty="0"/>
              <a:t>: </a:t>
            </a:r>
            <a:r>
              <a:rPr lang="km-KH" sz="1800" dirty="0"/>
              <a:t>សិទ្ធិសម្រាប់ជូសជុល </a:t>
            </a:r>
            <a:r>
              <a:rPr lang="en-US" sz="1800" dirty="0"/>
              <a:t>MySQL server</a:t>
            </a:r>
          </a:p>
          <a:p>
            <a:r>
              <a:rPr lang="en-US" sz="1800" dirty="0" err="1"/>
              <a:t>ProcessAdmin</a:t>
            </a:r>
            <a:r>
              <a:rPr lang="en-US" sz="1800" dirty="0"/>
              <a:t>: </a:t>
            </a:r>
            <a:r>
              <a:rPr lang="km-KH" sz="1800" dirty="0"/>
              <a:t>សិទ្ធិសម្រាប់គ្រប់គ្រង </a:t>
            </a:r>
            <a:r>
              <a:rPr lang="en-US" sz="1800" dirty="0"/>
              <a:t>Process</a:t>
            </a:r>
          </a:p>
          <a:p>
            <a:r>
              <a:rPr lang="en-US" sz="1800" dirty="0" err="1"/>
              <a:t>UserAdmin</a:t>
            </a:r>
            <a:r>
              <a:rPr lang="en-US" sz="1800" dirty="0"/>
              <a:t>: </a:t>
            </a:r>
            <a:r>
              <a:rPr lang="km-KH" sz="1800" dirty="0"/>
              <a:t>សិទ្ធិសម្រាប់បង្កើត </a:t>
            </a:r>
            <a:r>
              <a:rPr lang="en-US" sz="1800" dirty="0"/>
              <a:t>User </a:t>
            </a:r>
            <a:r>
              <a:rPr lang="km-KH" sz="1800" dirty="0"/>
              <a:t>និង ប្តូរ </a:t>
            </a:r>
            <a:r>
              <a:rPr lang="en-US" sz="1800" dirty="0"/>
              <a:t>Password</a:t>
            </a:r>
          </a:p>
          <a:p>
            <a:r>
              <a:rPr lang="en-US" sz="1800" dirty="0" err="1"/>
              <a:t>SecurityAdmin</a:t>
            </a:r>
            <a:r>
              <a:rPr lang="en-US" sz="1800" dirty="0"/>
              <a:t>: </a:t>
            </a:r>
            <a:r>
              <a:rPr lang="km-KH" sz="1800" dirty="0"/>
              <a:t>សិទ្ធិសម្រាប់ការ​គ្រប់គ្រង </a:t>
            </a:r>
            <a:r>
              <a:rPr lang="en-US" sz="1800" dirty="0"/>
              <a:t>Login</a:t>
            </a:r>
          </a:p>
          <a:p>
            <a:r>
              <a:rPr lang="en-US" sz="1800" dirty="0" err="1"/>
              <a:t>MonitorAdmin</a:t>
            </a:r>
            <a:r>
              <a:rPr lang="en-US" sz="1800" dirty="0"/>
              <a:t>: </a:t>
            </a:r>
            <a:r>
              <a:rPr lang="km-KH" sz="1800" dirty="0"/>
              <a:t>សិទ្ធិក្នុងការត្រួតពិនិត្យ </a:t>
            </a:r>
            <a:r>
              <a:rPr lang="en-US" sz="1800" dirty="0"/>
              <a:t>MySQL server</a:t>
            </a:r>
          </a:p>
          <a:p>
            <a:r>
              <a:rPr lang="en-US" sz="1800" dirty="0" err="1"/>
              <a:t>DBManager</a:t>
            </a:r>
            <a:r>
              <a:rPr lang="en-US" sz="1800" dirty="0"/>
              <a:t>: </a:t>
            </a:r>
            <a:r>
              <a:rPr lang="km-KH" sz="1800" dirty="0"/>
              <a:t>សិទ្ធិក្នុងការ​គ្រប់គ្រង </a:t>
            </a:r>
            <a:r>
              <a:rPr lang="en-US" sz="1800" dirty="0"/>
              <a:t>Database</a:t>
            </a:r>
          </a:p>
          <a:p>
            <a:r>
              <a:rPr lang="en-US" sz="1800" dirty="0" err="1"/>
              <a:t>DBDesigner</a:t>
            </a:r>
            <a:r>
              <a:rPr lang="en-US" sz="1800" dirty="0"/>
              <a:t>: </a:t>
            </a:r>
            <a:r>
              <a:rPr lang="km-KH" sz="1800" dirty="0"/>
              <a:t>សិទ្ធិក្នុង​ការ​បង្កើត </a:t>
            </a:r>
            <a:r>
              <a:rPr lang="en-US" sz="1800" dirty="0"/>
              <a:t>Database Schema</a:t>
            </a:r>
          </a:p>
          <a:p>
            <a:r>
              <a:rPr lang="en-US" sz="1800" dirty="0" err="1"/>
              <a:t>ReplicationAdmin</a:t>
            </a:r>
            <a:r>
              <a:rPr lang="en-US" sz="1800" dirty="0"/>
              <a:t>: </a:t>
            </a:r>
            <a:r>
              <a:rPr lang="km-KH" sz="1800" dirty="0"/>
              <a:t>សិទ្ធិក្នុងការ​គ្រប់គ្រង </a:t>
            </a:r>
            <a:r>
              <a:rPr lang="en-US" sz="1800" dirty="0"/>
              <a:t>Replication</a:t>
            </a:r>
          </a:p>
          <a:p>
            <a:r>
              <a:rPr lang="en-US" sz="1800" dirty="0" err="1"/>
              <a:t>BackupAdmin</a:t>
            </a:r>
            <a:r>
              <a:rPr lang="en-US" sz="1800" dirty="0"/>
              <a:t>: </a:t>
            </a:r>
            <a:r>
              <a:rPr lang="km-KH" sz="1800" dirty="0"/>
              <a:t>សិទ្ធិក្នុងការ​ </a:t>
            </a:r>
            <a:r>
              <a:rPr lang="en-US" sz="1800" dirty="0"/>
              <a:t>Backup Database</a:t>
            </a:r>
          </a:p>
          <a:p>
            <a:r>
              <a:rPr lang="en-US" sz="1800" dirty="0"/>
              <a:t>Custom: </a:t>
            </a:r>
            <a:r>
              <a:rPr lang="km-KH" sz="1800" dirty="0"/>
              <a:t>សិទ្ធិក្នុងការ​មើលសិទ្ធិរបស់​ </a:t>
            </a:r>
            <a:r>
              <a:rPr lang="en-US" sz="1800" dirty="0"/>
              <a:t>User </a:t>
            </a:r>
            <a:r>
              <a:rPr lang="km-KH" sz="1800" dirty="0"/>
              <a:t>ដ៏ទៃ។</a:t>
            </a:r>
            <a:endParaRPr lang="en-US" sz="3200" dirty="0"/>
          </a:p>
        </p:txBody>
      </p:sp>
    </p:spTree>
    <p:extLst>
      <p:ext uri="{BB962C8B-B14F-4D97-AF65-F5344CB8AC3E}">
        <p14:creationId xmlns:p14="http://schemas.microsoft.com/office/powerpoint/2010/main" val="2407623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m-KH" dirty="0"/>
              <a:t>ការថែទាំ </a:t>
            </a:r>
            <a:r>
              <a:rPr lang="en-US" dirty="0"/>
              <a:t>MySQL Database Tables</a:t>
            </a:r>
          </a:p>
        </p:txBody>
      </p:sp>
      <p:sp>
        <p:nvSpPr>
          <p:cNvPr id="3" name="Content Placeholder 2"/>
          <p:cNvSpPr>
            <a:spLocks noGrp="1"/>
          </p:cNvSpPr>
          <p:nvPr>
            <p:ph idx="1"/>
          </p:nvPr>
        </p:nvSpPr>
        <p:spPr/>
        <p:txBody>
          <a:bodyPr>
            <a:normAutofit/>
          </a:bodyPr>
          <a:lstStyle/>
          <a:p>
            <a:r>
              <a:rPr lang="km-KH" b="1" dirty="0"/>
              <a:t>ការប្រើប្រាស់ </a:t>
            </a:r>
            <a:r>
              <a:rPr lang="en-US" b="1" dirty="0"/>
              <a:t>Analyze table (Error Data on Key Distribution)</a:t>
            </a:r>
            <a:endParaRPr lang="en-US" dirty="0"/>
          </a:p>
          <a:p>
            <a:pPr marL="0" indent="0">
              <a:buNone/>
            </a:pPr>
            <a:r>
              <a:rPr lang="en-US" dirty="0"/>
              <a:t>	ANALYZE TABLE payments</a:t>
            </a:r>
          </a:p>
          <a:p>
            <a:r>
              <a:rPr lang="km-KH" b="1" dirty="0"/>
              <a:t>ការប្រើប្រាស់ </a:t>
            </a:r>
            <a:r>
              <a:rPr lang="en-US" b="1" dirty="0"/>
              <a:t>Optimize table (Optimize Size of Database)</a:t>
            </a:r>
            <a:endParaRPr lang="en-US" dirty="0"/>
          </a:p>
          <a:p>
            <a:pPr marL="0" indent="0">
              <a:buNone/>
            </a:pPr>
            <a:r>
              <a:rPr lang="en-US" dirty="0"/>
              <a:t>	OPTIMIZE TABLE orders;</a:t>
            </a:r>
          </a:p>
          <a:p>
            <a:r>
              <a:rPr lang="km-KH" b="1" dirty="0"/>
              <a:t>ការប្រើប្រាស់ </a:t>
            </a:r>
            <a:r>
              <a:rPr lang="en-US" b="1" dirty="0"/>
              <a:t>Check Table (Check Error when database crash)</a:t>
            </a:r>
            <a:endParaRPr lang="en-US" dirty="0"/>
          </a:p>
          <a:p>
            <a:pPr marL="0" indent="0">
              <a:buNone/>
            </a:pPr>
            <a:r>
              <a:rPr lang="en-US" dirty="0"/>
              <a:t>	CHECK TABLE orders</a:t>
            </a:r>
          </a:p>
          <a:p>
            <a:r>
              <a:rPr lang="km-KH" b="1" dirty="0"/>
              <a:t>ការ​ប្រើប្រាស់​ </a:t>
            </a:r>
            <a:r>
              <a:rPr lang="en-US" b="1" dirty="0"/>
              <a:t>Repair Table Statement</a:t>
            </a:r>
            <a:endParaRPr lang="en-US" dirty="0"/>
          </a:p>
          <a:p>
            <a:pPr marL="0" indent="0">
              <a:buNone/>
            </a:pPr>
            <a:r>
              <a:rPr lang="en-US" dirty="0"/>
              <a:t>	REPAIR TABLE employees</a:t>
            </a:r>
          </a:p>
          <a:p>
            <a:endParaRPr lang="en-US" dirty="0"/>
          </a:p>
        </p:txBody>
      </p:sp>
    </p:spTree>
    <p:extLst>
      <p:ext uri="{BB962C8B-B14F-4D97-AF65-F5344CB8AC3E}">
        <p14:creationId xmlns:p14="http://schemas.microsoft.com/office/powerpoint/2010/main" val="2188898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User</a:t>
            </a:r>
          </a:p>
        </p:txBody>
      </p:sp>
      <p:sp>
        <p:nvSpPr>
          <p:cNvPr id="3" name="Content Placeholder 2"/>
          <p:cNvSpPr>
            <a:spLocks noGrp="1"/>
          </p:cNvSpPr>
          <p:nvPr>
            <p:ph idx="1"/>
          </p:nvPr>
        </p:nvSpPr>
        <p:spPr/>
        <p:txBody>
          <a:bodyPr/>
          <a:lstStyle/>
          <a:p>
            <a:pPr marL="0" indent="0">
              <a:buNone/>
            </a:pPr>
            <a:r>
              <a:rPr lang="en-US" dirty="0"/>
              <a:t>CREATE USER </a:t>
            </a:r>
            <a:r>
              <a:rPr lang="en-US" dirty="0" err="1"/>
              <a:t>user</a:t>
            </a:r>
            <a:r>
              <a:rPr lang="en-US" dirty="0"/>
              <a:t> </a:t>
            </a:r>
          </a:p>
          <a:p>
            <a:pPr marL="0" indent="0">
              <a:buNone/>
            </a:pPr>
            <a:r>
              <a:rPr lang="en-US" dirty="0"/>
              <a:t>IDENTIFIED BY password</a:t>
            </a:r>
          </a:p>
          <a:p>
            <a:pPr marL="0" indent="0">
              <a:buNone/>
            </a:pPr>
            <a:endParaRPr lang="en-US" dirty="0"/>
          </a:p>
          <a:p>
            <a:r>
              <a:rPr lang="en-US" dirty="0"/>
              <a:t>User format</a:t>
            </a:r>
          </a:p>
          <a:p>
            <a:pPr marL="0" indent="0">
              <a:buNone/>
            </a:pPr>
            <a:r>
              <a:rPr lang="en-US" dirty="0"/>
              <a:t>	</a:t>
            </a:r>
            <a:r>
              <a:rPr lang="en-US" dirty="0" err="1"/>
              <a:t>username@hostname</a:t>
            </a:r>
            <a:endParaRPr lang="en-US" dirty="0"/>
          </a:p>
          <a:p>
            <a:pPr marL="0" indent="0">
              <a:buNone/>
            </a:pPr>
            <a:r>
              <a:rPr lang="en-US" dirty="0"/>
              <a:t>	ex: </a:t>
            </a:r>
            <a:r>
              <a:rPr lang="en-US" dirty="0" err="1"/>
              <a:t>dbadmin@localhost</a:t>
            </a:r>
            <a:endParaRPr lang="en-US" dirty="0"/>
          </a:p>
        </p:txBody>
      </p:sp>
      <p:pic>
        <p:nvPicPr>
          <p:cNvPr id="5" name="Picture 4">
            <a:extLst>
              <a:ext uri="{FF2B5EF4-FFF2-40B4-BE49-F238E27FC236}">
                <a16:creationId xmlns="" xmlns:a16="http://schemas.microsoft.com/office/drawing/2014/main" id="{7D17A304-F41F-48BA-A9EB-DA881D2EE7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7850" y="365125"/>
            <a:ext cx="5695950" cy="3028950"/>
          </a:xfrm>
          <a:prstGeom prst="rect">
            <a:avLst/>
          </a:prstGeom>
        </p:spPr>
      </p:pic>
    </p:spTree>
    <p:extLst>
      <p:ext uri="{BB962C8B-B14F-4D97-AF65-F5344CB8AC3E}">
        <p14:creationId xmlns:p14="http://schemas.microsoft.com/office/powerpoint/2010/main" val="6368038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m-KH" dirty="0"/>
              <a:t>ការត្រួតពិនិត្យ</a:t>
            </a:r>
            <a:r>
              <a:rPr lang="en-US" dirty="0"/>
              <a:t>Client Connection</a:t>
            </a:r>
          </a:p>
        </p:txBody>
      </p:sp>
      <p:sp>
        <p:nvSpPr>
          <p:cNvPr id="3" name="Content Placeholder 2"/>
          <p:cNvSpPr>
            <a:spLocks noGrp="1"/>
          </p:cNvSpPr>
          <p:nvPr>
            <p:ph idx="1"/>
          </p:nvPr>
        </p:nvSpPr>
        <p:spPr>
          <a:xfrm>
            <a:off x="838200" y="1825625"/>
            <a:ext cx="4764578" cy="4351338"/>
          </a:xfrm>
        </p:spPr>
        <p:txBody>
          <a:bodyPr>
            <a:normAutofit fontScale="92500"/>
          </a:bodyPr>
          <a:lstStyle/>
          <a:p>
            <a:pPr>
              <a:lnSpc>
                <a:spcPct val="150000"/>
              </a:lnSpc>
            </a:pPr>
            <a:r>
              <a:rPr lang="en-US" dirty="0"/>
              <a:t>Client Connection </a:t>
            </a:r>
            <a:r>
              <a:rPr lang="km-KH" dirty="0"/>
              <a:t>ប្រើសម្រាប់​មើលព័ត៌មាន​របស់ </a:t>
            </a:r>
            <a:r>
              <a:rPr lang="en-US" dirty="0"/>
              <a:t>Client </a:t>
            </a:r>
            <a:r>
              <a:rPr lang="km-KH" dirty="0"/>
              <a:t>ដែលកំពុង </a:t>
            </a:r>
            <a:r>
              <a:rPr lang="en-US" dirty="0"/>
              <a:t>Connect </a:t>
            </a:r>
            <a:r>
              <a:rPr lang="km-KH" dirty="0"/>
              <a:t>ចូល​មក​ប្រើប្រាស់ </a:t>
            </a:r>
            <a:r>
              <a:rPr lang="en-US" dirty="0"/>
              <a:t>MySQL Server</a:t>
            </a:r>
            <a:r>
              <a:rPr lang="km-KH" dirty="0"/>
              <a:t>។ អ្នក​អាច​ផ្អាក </a:t>
            </a:r>
            <a:r>
              <a:rPr lang="en-US" dirty="0"/>
              <a:t>Connection, </a:t>
            </a:r>
            <a:r>
              <a:rPr lang="km-KH" dirty="0"/>
              <a:t>បញ្ឈប់ </a:t>
            </a:r>
            <a:r>
              <a:rPr lang="en-US" dirty="0"/>
              <a:t>Connection </a:t>
            </a:r>
            <a:r>
              <a:rPr lang="km-KH" dirty="0"/>
              <a:t>ឬ មើលព័ត៌មានដ៏ទៃទៀតរបស់ </a:t>
            </a:r>
            <a:r>
              <a:rPr lang="en-US" dirty="0"/>
              <a:t>Connection Client</a:t>
            </a:r>
            <a:r>
              <a:rPr lang="km-KH" dirty="0"/>
              <a:t>។</a:t>
            </a:r>
            <a:endParaRPr lang="en-US" dirty="0"/>
          </a:p>
          <a:p>
            <a:endParaRPr lang="en-US" dirty="0"/>
          </a:p>
        </p:txBody>
      </p:sp>
      <p:pic>
        <p:nvPicPr>
          <p:cNvPr id="4" name="Picture 3" descr="Client Connection Overview"/>
          <p:cNvPicPr/>
          <p:nvPr/>
        </p:nvPicPr>
        <p:blipFill>
          <a:blip r:embed="rId3">
            <a:extLst>
              <a:ext uri="{28A0092B-C50C-407E-A947-70E740481C1C}">
                <a14:useLocalDpi xmlns:a14="http://schemas.microsoft.com/office/drawing/2010/main" val="0"/>
              </a:ext>
            </a:extLst>
          </a:blip>
          <a:srcRect/>
          <a:stretch>
            <a:fillRect/>
          </a:stretch>
        </p:blipFill>
        <p:spPr bwMode="auto">
          <a:xfrm>
            <a:off x="5602778" y="1825625"/>
            <a:ext cx="6315288" cy="3577648"/>
          </a:xfrm>
          <a:prstGeom prst="rect">
            <a:avLst/>
          </a:prstGeom>
          <a:noFill/>
          <a:ln>
            <a:noFill/>
          </a:ln>
        </p:spPr>
      </p:pic>
    </p:spTree>
    <p:extLst>
      <p:ext uri="{BB962C8B-B14F-4D97-AF65-F5344CB8AC3E}">
        <p14:creationId xmlns:p14="http://schemas.microsoft.com/office/powerpoint/2010/main" val="34893723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m-KH" dirty="0"/>
              <a:t>ការប្រើប្រាស់ </a:t>
            </a:r>
            <a:r>
              <a:rPr lang="en-US" dirty="0"/>
              <a:t>Server Logs</a:t>
            </a:r>
          </a:p>
        </p:txBody>
      </p:sp>
      <p:sp>
        <p:nvSpPr>
          <p:cNvPr id="3" name="Content Placeholder 2"/>
          <p:cNvSpPr>
            <a:spLocks noGrp="1"/>
          </p:cNvSpPr>
          <p:nvPr>
            <p:ph idx="1"/>
          </p:nvPr>
        </p:nvSpPr>
        <p:spPr>
          <a:xfrm>
            <a:off x="838200" y="1825625"/>
            <a:ext cx="5313218" cy="4351338"/>
          </a:xfrm>
        </p:spPr>
        <p:txBody>
          <a:bodyPr/>
          <a:lstStyle/>
          <a:p>
            <a:pPr marL="0" indent="0">
              <a:lnSpc>
                <a:spcPct val="150000"/>
              </a:lnSpc>
              <a:buNone/>
            </a:pPr>
            <a:r>
              <a:rPr lang="en-US"/>
              <a:t>Server Logs </a:t>
            </a:r>
            <a:r>
              <a:rPr lang="km-KH"/>
              <a:t>ត្រូវ​បាន​គេបែងចែកជាពីរ </a:t>
            </a:r>
            <a:r>
              <a:rPr lang="en-US"/>
              <a:t>Tabs </a:t>
            </a:r>
            <a:r>
              <a:rPr lang="km-KH"/>
              <a:t>គឺ</a:t>
            </a:r>
            <a:endParaRPr lang="en-US"/>
          </a:p>
          <a:p>
            <a:pPr lvl="0">
              <a:lnSpc>
                <a:spcPct val="150000"/>
              </a:lnSpc>
            </a:pPr>
            <a:r>
              <a:rPr lang="en-US"/>
              <a:t>Slow Log File:  </a:t>
            </a:r>
            <a:r>
              <a:rPr lang="km-KH"/>
              <a:t>មើល </a:t>
            </a:r>
            <a:r>
              <a:rPr lang="en-US"/>
              <a:t>Slow Log File</a:t>
            </a:r>
          </a:p>
          <a:p>
            <a:pPr lvl="0">
              <a:lnSpc>
                <a:spcPct val="150000"/>
              </a:lnSpc>
            </a:pPr>
            <a:r>
              <a:rPr lang="en-US"/>
              <a:t>Error Log File: </a:t>
            </a:r>
            <a:r>
              <a:rPr lang="km-KH"/>
              <a:t>មើលព័ត៌មាន​នៃការ </a:t>
            </a:r>
            <a:r>
              <a:rPr lang="en-US"/>
              <a:t>Error </a:t>
            </a:r>
            <a:r>
              <a:rPr lang="km-KH"/>
              <a:t>របស់ </a:t>
            </a:r>
            <a:r>
              <a:rPr lang="en-US"/>
              <a:t>MySQL</a:t>
            </a:r>
            <a:r>
              <a:rPr lang="km-KH"/>
              <a:t>។</a:t>
            </a:r>
            <a:endParaRPr lang="en-US"/>
          </a:p>
          <a:p>
            <a:pPr>
              <a:lnSpc>
                <a:spcPct val="150000"/>
              </a:lnSpc>
            </a:pPr>
            <a:endParaRPr lang="en-US" dirty="0"/>
          </a:p>
        </p:txBody>
      </p:sp>
      <p:pic>
        <p:nvPicPr>
          <p:cNvPr id="4" name="Picture 3" descr="Navigator Management: Instance: Server Logs: Error Log"/>
          <p:cNvPicPr/>
          <p:nvPr/>
        </p:nvPicPr>
        <p:blipFill>
          <a:blip r:embed="rId2">
            <a:extLst>
              <a:ext uri="{28A0092B-C50C-407E-A947-70E740481C1C}">
                <a14:useLocalDpi xmlns:a14="http://schemas.microsoft.com/office/drawing/2010/main" val="0"/>
              </a:ext>
            </a:extLst>
          </a:blip>
          <a:srcRect/>
          <a:stretch>
            <a:fillRect/>
          </a:stretch>
        </p:blipFill>
        <p:spPr bwMode="auto">
          <a:xfrm>
            <a:off x="6151418" y="1825624"/>
            <a:ext cx="5771330" cy="3610899"/>
          </a:xfrm>
          <a:prstGeom prst="rect">
            <a:avLst/>
          </a:prstGeom>
          <a:noFill/>
          <a:ln>
            <a:noFill/>
          </a:ln>
        </p:spPr>
      </p:pic>
    </p:spTree>
    <p:extLst>
      <p:ext uri="{BB962C8B-B14F-4D97-AF65-F5344CB8AC3E}">
        <p14:creationId xmlns:p14="http://schemas.microsoft.com/office/powerpoint/2010/main" val="17726720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m-KH" dirty="0"/>
              <a:t>ការប្រើប្រាស់ </a:t>
            </a:r>
            <a:r>
              <a:rPr lang="en-US" dirty="0"/>
              <a:t>Server Status</a:t>
            </a:r>
          </a:p>
        </p:txBody>
      </p:sp>
      <p:sp>
        <p:nvSpPr>
          <p:cNvPr id="3" name="Content Placeholder 2"/>
          <p:cNvSpPr>
            <a:spLocks noGrp="1"/>
          </p:cNvSpPr>
          <p:nvPr>
            <p:ph idx="1"/>
          </p:nvPr>
        </p:nvSpPr>
        <p:spPr>
          <a:xfrm>
            <a:off x="838200" y="1825625"/>
            <a:ext cx="6161116" cy="4608426"/>
          </a:xfrm>
        </p:spPr>
        <p:txBody>
          <a:bodyPr>
            <a:normAutofit fontScale="92500"/>
          </a:bodyPr>
          <a:lstStyle/>
          <a:p>
            <a:pPr>
              <a:lnSpc>
                <a:spcPct val="150000"/>
              </a:lnSpc>
            </a:pPr>
            <a:r>
              <a:rPr lang="km-KH" dirty="0"/>
              <a:t>នៅលើ </a:t>
            </a:r>
            <a:r>
              <a:rPr lang="en-US" dirty="0"/>
              <a:t>Server Status </a:t>
            </a:r>
            <a:r>
              <a:rPr lang="km-KH" dirty="0"/>
              <a:t>យើង​អាចមើលព័ត៌មាន​មួយ​ចំនួន​របស់ </a:t>
            </a:r>
            <a:r>
              <a:rPr lang="en-US" dirty="0"/>
              <a:t>MySQL Server </a:t>
            </a:r>
            <a:r>
              <a:rPr lang="km-KH" dirty="0"/>
              <a:t>ដូចជា</a:t>
            </a:r>
            <a:endParaRPr lang="en-US" dirty="0"/>
          </a:p>
          <a:p>
            <a:pPr lvl="1">
              <a:lnSpc>
                <a:spcPct val="150000"/>
              </a:lnSpc>
            </a:pPr>
            <a:r>
              <a:rPr lang="en-US" dirty="0"/>
              <a:t>Server’s running state (stopped/running)</a:t>
            </a:r>
          </a:p>
          <a:p>
            <a:pPr lvl="1">
              <a:lnSpc>
                <a:spcPct val="150000"/>
              </a:lnSpc>
            </a:pPr>
            <a:r>
              <a:rPr lang="en-US" dirty="0"/>
              <a:t>Available Server Features: </a:t>
            </a:r>
            <a:r>
              <a:rPr lang="km-KH" dirty="0"/>
              <a:t>តើមាន​មុខងា​អ្វីខ្លះដែលអាចប្រើប្រាស់​បាន</a:t>
            </a:r>
            <a:endParaRPr lang="en-US" dirty="0"/>
          </a:p>
          <a:p>
            <a:pPr lvl="1">
              <a:lnSpc>
                <a:spcPct val="150000"/>
              </a:lnSpc>
            </a:pPr>
            <a:r>
              <a:rPr lang="en-US" dirty="0"/>
              <a:t>Server Directories: </a:t>
            </a:r>
            <a:r>
              <a:rPr lang="km-KH" dirty="0"/>
              <a:t>មើលទីតាំងរបស់ </a:t>
            </a:r>
            <a:r>
              <a:rPr lang="en-US" dirty="0"/>
              <a:t>MySQL Server</a:t>
            </a:r>
          </a:p>
          <a:p>
            <a:pPr lvl="1">
              <a:lnSpc>
                <a:spcPct val="150000"/>
              </a:lnSpc>
            </a:pPr>
            <a:r>
              <a:rPr lang="en-US" dirty="0"/>
              <a:t>…</a:t>
            </a:r>
          </a:p>
          <a:p>
            <a:pPr>
              <a:lnSpc>
                <a:spcPct val="150000"/>
              </a:lnSpc>
            </a:pPr>
            <a:endParaRPr lang="en-US" dirty="0"/>
          </a:p>
        </p:txBody>
      </p:sp>
      <p:pic>
        <p:nvPicPr>
          <p:cNvPr id="4" name="Picture 3" descr="Navigator Management: Server Status"/>
          <p:cNvPicPr/>
          <p:nvPr/>
        </p:nvPicPr>
        <p:blipFill>
          <a:blip r:embed="rId2">
            <a:extLst>
              <a:ext uri="{28A0092B-C50C-407E-A947-70E740481C1C}">
                <a14:useLocalDpi xmlns:a14="http://schemas.microsoft.com/office/drawing/2010/main" val="0"/>
              </a:ext>
            </a:extLst>
          </a:blip>
          <a:srcRect/>
          <a:stretch>
            <a:fillRect/>
          </a:stretch>
        </p:blipFill>
        <p:spPr bwMode="auto">
          <a:xfrm>
            <a:off x="6792595" y="1825625"/>
            <a:ext cx="5264415" cy="3527771"/>
          </a:xfrm>
          <a:prstGeom prst="rect">
            <a:avLst/>
          </a:prstGeom>
          <a:noFill/>
          <a:ln>
            <a:noFill/>
          </a:ln>
        </p:spPr>
      </p:pic>
    </p:spTree>
    <p:extLst>
      <p:ext uri="{BB962C8B-B14F-4D97-AF65-F5344CB8AC3E}">
        <p14:creationId xmlns:p14="http://schemas.microsoft.com/office/powerpoint/2010/main" val="20830986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m-KH" dirty="0"/>
              <a:t>ការ</a:t>
            </a:r>
            <a:r>
              <a:rPr lang="en-US" dirty="0"/>
              <a:t> Export </a:t>
            </a:r>
            <a:r>
              <a:rPr lang="km-KH" dirty="0"/>
              <a:t>និង </a:t>
            </a:r>
            <a:r>
              <a:rPr lang="en-US" dirty="0"/>
              <a:t>Import Data Table</a:t>
            </a:r>
          </a:p>
        </p:txBody>
      </p:sp>
      <p:sp>
        <p:nvSpPr>
          <p:cNvPr id="3" name="Content Placeholder 2"/>
          <p:cNvSpPr>
            <a:spLocks noGrp="1"/>
          </p:cNvSpPr>
          <p:nvPr>
            <p:ph idx="1"/>
          </p:nvPr>
        </p:nvSpPr>
        <p:spPr>
          <a:xfrm>
            <a:off x="838200" y="1825625"/>
            <a:ext cx="4215938" cy="4351338"/>
          </a:xfrm>
        </p:spPr>
        <p:txBody>
          <a:bodyPr>
            <a:normAutofit lnSpcReduction="10000"/>
          </a:bodyPr>
          <a:lstStyle/>
          <a:p>
            <a:pPr marL="0" indent="0">
              <a:lnSpc>
                <a:spcPct val="150000"/>
              </a:lnSpc>
              <a:buNone/>
            </a:pPr>
            <a:r>
              <a:rPr lang="km-KH" dirty="0"/>
              <a:t>ការ </a:t>
            </a:r>
            <a:r>
              <a:rPr lang="en-US" dirty="0"/>
              <a:t>Export </a:t>
            </a:r>
            <a:r>
              <a:rPr lang="km-KH" dirty="0"/>
              <a:t>និង </a:t>
            </a:r>
            <a:r>
              <a:rPr lang="en-US" dirty="0"/>
              <a:t>Import Data Table </a:t>
            </a:r>
            <a:r>
              <a:rPr lang="km-KH" dirty="0"/>
              <a:t>នេះ​អាច​ប្រើប្រាស់ </a:t>
            </a:r>
            <a:r>
              <a:rPr lang="en-US" dirty="0"/>
              <a:t>CSV </a:t>
            </a:r>
            <a:r>
              <a:rPr lang="km-KH" dirty="0"/>
              <a:t>និង </a:t>
            </a:r>
            <a:r>
              <a:rPr lang="en-US" dirty="0"/>
              <a:t>JSON File </a:t>
            </a:r>
            <a:r>
              <a:rPr lang="km-KH" dirty="0"/>
              <a:t>បាន ដែលបាន​បន្ថែម​នូវ​ជំរើស​ជា​ច្រើន​នៅក្នុង​នោះ ដូចជា </a:t>
            </a:r>
            <a:r>
              <a:rPr lang="en-US" dirty="0"/>
              <a:t>(Separators, column selection, encoding selection, …)</a:t>
            </a:r>
            <a:r>
              <a:rPr lang="km-KH" dirty="0"/>
              <a:t>។ </a:t>
            </a:r>
            <a:endParaRPr lang="en-US" dirty="0"/>
          </a:p>
          <a:p>
            <a:endParaRPr lang="en-US" dirty="0"/>
          </a:p>
        </p:txBody>
      </p:sp>
      <p:pic>
        <p:nvPicPr>
          <p:cNvPr id="4" name="Picture 3" descr="Table Data Wizards: Open"/>
          <p:cNvPicPr/>
          <p:nvPr/>
        </p:nvPicPr>
        <p:blipFill rotWithShape="1">
          <a:blip r:embed="rId3">
            <a:extLst>
              <a:ext uri="{28A0092B-C50C-407E-A947-70E740481C1C}">
                <a14:useLocalDpi xmlns:a14="http://schemas.microsoft.com/office/drawing/2010/main" val="0"/>
              </a:ext>
            </a:extLst>
          </a:blip>
          <a:srcRect b="35804"/>
          <a:stretch/>
        </p:blipFill>
        <p:spPr bwMode="auto">
          <a:xfrm>
            <a:off x="5831226" y="2075007"/>
            <a:ext cx="5522574" cy="435133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22865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5"/>
            <a:ext cx="3417916" cy="4351338"/>
          </a:xfrm>
        </p:spPr>
        <p:txBody>
          <a:bodyPr/>
          <a:lstStyle/>
          <a:p>
            <a:pPr marL="0" indent="0">
              <a:lnSpc>
                <a:spcPct val="150000"/>
              </a:lnSpc>
              <a:buNone/>
            </a:pPr>
            <a:r>
              <a:rPr lang="km-KH" dirty="0"/>
              <a:t>អ្នក​អាច​ប្រើប្រាស់ </a:t>
            </a:r>
            <a:r>
              <a:rPr lang="en-US" dirty="0"/>
              <a:t>Query </a:t>
            </a:r>
            <a:r>
              <a:rPr lang="km-KH" dirty="0"/>
              <a:t>រួចធ្វើការ​ </a:t>
            </a:r>
            <a:r>
              <a:rPr lang="en-US" dirty="0"/>
              <a:t>Export/Import </a:t>
            </a:r>
            <a:r>
              <a:rPr lang="km-KH" dirty="0"/>
              <a:t>ទិន្នន័យ​បាន​តាមរយៈរូបខាងក្រោម</a:t>
            </a:r>
            <a:endParaRPr lang="en-US" dirty="0"/>
          </a:p>
          <a:p>
            <a:pPr marL="0" indent="0">
              <a:lnSpc>
                <a:spcPct val="150000"/>
              </a:lnSpc>
              <a:buNone/>
            </a:pPr>
            <a:endParaRPr lang="en-US" dirty="0"/>
          </a:p>
        </p:txBody>
      </p:sp>
      <p:pic>
        <p:nvPicPr>
          <p:cNvPr id="4" name="Picture 3" descr="Exporting a Result Set"/>
          <p:cNvPicPr/>
          <p:nvPr/>
        </p:nvPicPr>
        <p:blipFill>
          <a:blip r:embed="rId2">
            <a:extLst>
              <a:ext uri="{28A0092B-C50C-407E-A947-70E740481C1C}">
                <a14:useLocalDpi xmlns:a14="http://schemas.microsoft.com/office/drawing/2010/main" val="0"/>
              </a:ext>
            </a:extLst>
          </a:blip>
          <a:srcRect/>
          <a:stretch>
            <a:fillRect/>
          </a:stretch>
        </p:blipFill>
        <p:spPr bwMode="auto">
          <a:xfrm>
            <a:off x="4256115" y="1825625"/>
            <a:ext cx="7549103" cy="4625051"/>
          </a:xfrm>
          <a:prstGeom prst="rect">
            <a:avLst/>
          </a:prstGeom>
          <a:noFill/>
          <a:ln>
            <a:noFill/>
          </a:ln>
        </p:spPr>
      </p:pic>
    </p:spTree>
    <p:extLst>
      <p:ext uri="{BB962C8B-B14F-4D97-AF65-F5344CB8AC3E}">
        <p14:creationId xmlns:p14="http://schemas.microsoft.com/office/powerpoint/2010/main" val="16449200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km-KH" dirty="0"/>
              <a:t>ការ</a:t>
            </a:r>
            <a:r>
              <a:rPr lang="en-US" dirty="0"/>
              <a:t> Export </a:t>
            </a:r>
            <a:r>
              <a:rPr lang="km-KH" dirty="0"/>
              <a:t>និង </a:t>
            </a:r>
            <a:r>
              <a:rPr lang="en-US" dirty="0"/>
              <a:t>Import Database </a:t>
            </a:r>
            <a:r>
              <a:rPr lang="km-KH" dirty="0"/>
              <a:t>ដោយប្រើ </a:t>
            </a:r>
            <a:r>
              <a:rPr lang="en-US" dirty="0"/>
              <a:t>MySQL Workbench</a:t>
            </a:r>
          </a:p>
        </p:txBody>
      </p:sp>
      <p:sp>
        <p:nvSpPr>
          <p:cNvPr id="3" name="Content Placeholder 2"/>
          <p:cNvSpPr>
            <a:spLocks noGrp="1"/>
          </p:cNvSpPr>
          <p:nvPr>
            <p:ph idx="1"/>
          </p:nvPr>
        </p:nvSpPr>
        <p:spPr/>
        <p:txBody>
          <a:bodyPr/>
          <a:lstStyle/>
          <a:p>
            <a:endParaRPr lang="en-US" dirty="0"/>
          </a:p>
        </p:txBody>
      </p:sp>
      <p:pic>
        <p:nvPicPr>
          <p:cNvPr id="4" name="Picture 3" descr="Navigator Management: Data Export: Object Selection"/>
          <p:cNvPicPr/>
          <p:nvPr/>
        </p:nvPicPr>
        <p:blipFill rotWithShape="1">
          <a:blip r:embed="rId3">
            <a:extLst>
              <a:ext uri="{28A0092B-C50C-407E-A947-70E740481C1C}">
                <a14:useLocalDpi xmlns:a14="http://schemas.microsoft.com/office/drawing/2010/main" val="0"/>
              </a:ext>
            </a:extLst>
          </a:blip>
          <a:srcRect t="13538" b="9940"/>
          <a:stretch/>
        </p:blipFill>
        <p:spPr bwMode="auto">
          <a:xfrm>
            <a:off x="2600498" y="1825625"/>
            <a:ext cx="7627967" cy="482455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901015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m-KH" dirty="0"/>
              <a:t>ការប្រើប្រាស់ </a:t>
            </a:r>
            <a:r>
              <a:rPr lang="en-US" dirty="0"/>
              <a:t>Performance Dashboard</a:t>
            </a:r>
          </a:p>
        </p:txBody>
      </p:sp>
      <p:sp>
        <p:nvSpPr>
          <p:cNvPr id="3" name="Content Placeholder 2"/>
          <p:cNvSpPr>
            <a:spLocks noGrp="1"/>
          </p:cNvSpPr>
          <p:nvPr>
            <p:ph idx="1"/>
          </p:nvPr>
        </p:nvSpPr>
        <p:spPr>
          <a:xfrm>
            <a:off x="838200" y="1825624"/>
            <a:ext cx="5961611" cy="5032376"/>
          </a:xfrm>
        </p:spPr>
        <p:txBody>
          <a:bodyPr>
            <a:normAutofit/>
          </a:bodyPr>
          <a:lstStyle/>
          <a:p>
            <a:pPr>
              <a:lnSpc>
                <a:spcPct val="170000"/>
              </a:lnSpc>
            </a:pPr>
            <a:r>
              <a:rPr lang="en-US" sz="1600" b="1"/>
              <a:t>Network Status</a:t>
            </a:r>
            <a:endParaRPr lang="en-US" sz="1600"/>
          </a:p>
          <a:p>
            <a:pPr marL="0" indent="0">
              <a:lnSpc>
                <a:spcPct val="170000"/>
              </a:lnSpc>
              <a:buNone/>
            </a:pPr>
            <a:r>
              <a:rPr lang="km-KH" sz="1600"/>
              <a:t>ប្រើសម្រាប់មើ​ល​ចរាចរណ៍នៃ </a:t>
            </a:r>
            <a:r>
              <a:rPr lang="en-US" sz="1600"/>
              <a:t>Network </a:t>
            </a:r>
            <a:r>
              <a:rPr lang="km-KH" sz="1600"/>
              <a:t>រវាង​ការបញ្ជួន​និង​ការ​ទទួល​ព័ត៌មាន​ពី </a:t>
            </a:r>
            <a:r>
              <a:rPr lang="en-US" sz="1600"/>
              <a:t>Client Connection</a:t>
            </a:r>
            <a:r>
              <a:rPr lang="km-KH" sz="1600"/>
              <a:t>។ </a:t>
            </a:r>
            <a:endParaRPr lang="en-US" sz="1600"/>
          </a:p>
          <a:p>
            <a:pPr>
              <a:lnSpc>
                <a:spcPct val="170000"/>
              </a:lnSpc>
            </a:pPr>
            <a:r>
              <a:rPr lang="en-US" sz="1600" b="1"/>
              <a:t>MySQL Status</a:t>
            </a:r>
            <a:endParaRPr lang="en-US" sz="1600"/>
          </a:p>
          <a:p>
            <a:pPr marL="0" indent="0">
              <a:lnSpc>
                <a:spcPct val="170000"/>
              </a:lnSpc>
              <a:buNone/>
            </a:pPr>
            <a:r>
              <a:rPr lang="km-KH" sz="1600"/>
              <a:t>មើលព័ត៌មាន​នៃការ​ប្រើប្រាស់ </a:t>
            </a:r>
            <a:r>
              <a:rPr lang="en-US" sz="1600"/>
              <a:t>Cache</a:t>
            </a:r>
            <a:r>
              <a:rPr lang="km-KH" sz="1600"/>
              <a:t>​ របស់ </a:t>
            </a:r>
            <a:r>
              <a:rPr lang="en-US" sz="1600"/>
              <a:t>Table, </a:t>
            </a:r>
            <a:r>
              <a:rPr lang="km-KH" sz="1600"/>
              <a:t>ដំណើការនៃ </a:t>
            </a:r>
            <a:r>
              <a:rPr lang="en-US" sz="1600"/>
              <a:t>SQL Statements </a:t>
            </a:r>
            <a:r>
              <a:rPr lang="km-KH" sz="1600"/>
              <a:t>និងចំនួនការ​ប្រើប្រាស់ </a:t>
            </a:r>
            <a:r>
              <a:rPr lang="en-US" sz="1600"/>
              <a:t>INSERT, UPDATE, DELETE, CREATE, ALTER </a:t>
            </a:r>
            <a:r>
              <a:rPr lang="km-KH" sz="1600"/>
              <a:t>និង </a:t>
            </a:r>
            <a:r>
              <a:rPr lang="en-US" sz="1600"/>
              <a:t>DROP Statements </a:t>
            </a:r>
            <a:r>
              <a:rPr lang="km-KH" sz="1600"/>
              <a:t>ក្នុងមួយ​វិនាទីនៅលើ​ </a:t>
            </a:r>
            <a:r>
              <a:rPr lang="en-US" sz="1600"/>
              <a:t>MySQL Server</a:t>
            </a:r>
            <a:r>
              <a:rPr lang="km-KH" sz="1600"/>
              <a:t>។ </a:t>
            </a:r>
            <a:endParaRPr lang="en-US" sz="1600"/>
          </a:p>
          <a:p>
            <a:pPr>
              <a:lnSpc>
                <a:spcPct val="170000"/>
              </a:lnSpc>
            </a:pPr>
            <a:r>
              <a:rPr lang="en-US" sz="1600" b="1"/>
              <a:t>InnoDB Status</a:t>
            </a:r>
            <a:endParaRPr lang="en-US" sz="1600"/>
          </a:p>
          <a:p>
            <a:pPr marL="0" indent="0">
              <a:lnSpc>
                <a:spcPct val="170000"/>
              </a:lnSpc>
              <a:buNone/>
            </a:pPr>
            <a:r>
              <a:rPr lang="km-KH" sz="1600"/>
              <a:t>មើលព័ត៌មាន​នៃ​ការ​ប្រើប្រាស់​</a:t>
            </a:r>
            <a:r>
              <a:rPr lang="en-US" sz="1600"/>
              <a:t> Buffer Pool </a:t>
            </a:r>
            <a:r>
              <a:rPr lang="km-KH" sz="1600"/>
              <a:t>នៅលើ </a:t>
            </a:r>
            <a:r>
              <a:rPr lang="en-US" sz="1600"/>
              <a:t>Disk </a:t>
            </a:r>
            <a:r>
              <a:rPr lang="km-KH" sz="1600"/>
              <a:t>ដែលទាក់ទង​និង​ការ </a:t>
            </a:r>
            <a:r>
              <a:rPr lang="en-US" sz="1600"/>
              <a:t>Read </a:t>
            </a:r>
            <a:r>
              <a:rPr lang="km-KH" sz="1600"/>
              <a:t>និង </a:t>
            </a:r>
            <a:r>
              <a:rPr lang="en-US" sz="1600"/>
              <a:t>Write </a:t>
            </a:r>
            <a:r>
              <a:rPr lang="km-KH" sz="1600"/>
              <a:t>ចូល។</a:t>
            </a:r>
            <a:endParaRPr lang="en-US" sz="1600"/>
          </a:p>
          <a:p>
            <a:pPr>
              <a:lnSpc>
                <a:spcPct val="170000"/>
              </a:lnSpc>
            </a:pPr>
            <a:endParaRPr lang="en-US" sz="1600" dirty="0"/>
          </a:p>
        </p:txBody>
      </p:sp>
      <p:pic>
        <p:nvPicPr>
          <p:cNvPr id="4" name="Picture 3" descr="Performance: Dashboard"/>
          <p:cNvPicPr/>
          <p:nvPr/>
        </p:nvPicPr>
        <p:blipFill>
          <a:blip r:embed="rId3">
            <a:extLst>
              <a:ext uri="{28A0092B-C50C-407E-A947-70E740481C1C}">
                <a14:useLocalDpi xmlns:a14="http://schemas.microsoft.com/office/drawing/2010/main" val="0"/>
              </a:ext>
            </a:extLst>
          </a:blip>
          <a:srcRect/>
          <a:stretch>
            <a:fillRect/>
          </a:stretch>
        </p:blipFill>
        <p:spPr bwMode="auto">
          <a:xfrm>
            <a:off x="6799811" y="1825624"/>
            <a:ext cx="5302176" cy="3447876"/>
          </a:xfrm>
          <a:prstGeom prst="rect">
            <a:avLst/>
          </a:prstGeom>
          <a:noFill/>
          <a:ln>
            <a:noFill/>
          </a:ln>
        </p:spPr>
      </p:pic>
    </p:spTree>
    <p:extLst>
      <p:ext uri="{BB962C8B-B14F-4D97-AF65-F5344CB8AC3E}">
        <p14:creationId xmlns:p14="http://schemas.microsoft.com/office/powerpoint/2010/main" val="32119621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km-KH" dirty="0"/>
              <a:t>ការ </a:t>
            </a:r>
            <a:r>
              <a:rPr lang="en-US" dirty="0"/>
              <a:t>Backup Database </a:t>
            </a:r>
            <a:r>
              <a:rPr lang="km-KH" dirty="0"/>
              <a:t>ដោយប្រើប្រាស់</a:t>
            </a:r>
            <a:r>
              <a:rPr lang="en-US" dirty="0"/>
              <a:t> </a:t>
            </a:r>
            <a:r>
              <a:rPr lang="en-US" dirty="0" err="1"/>
              <a:t>mysqldump</a:t>
            </a:r>
            <a:r>
              <a:rPr lang="en-US" dirty="0"/>
              <a:t> Tool</a:t>
            </a:r>
          </a:p>
        </p:txBody>
      </p:sp>
      <p:sp>
        <p:nvSpPr>
          <p:cNvPr id="3" name="Content Placeholder 2"/>
          <p:cNvSpPr>
            <a:spLocks noGrp="1"/>
          </p:cNvSpPr>
          <p:nvPr>
            <p:ph idx="1"/>
          </p:nvPr>
        </p:nvSpPr>
        <p:spPr>
          <a:xfrm>
            <a:off x="838199" y="1825624"/>
            <a:ext cx="11198629" cy="5032375"/>
          </a:xfrm>
        </p:spPr>
        <p:txBody>
          <a:bodyPr>
            <a:normAutofit fontScale="92500"/>
          </a:bodyPr>
          <a:lstStyle/>
          <a:p>
            <a:pPr marL="0" indent="0">
              <a:lnSpc>
                <a:spcPct val="120000"/>
              </a:lnSpc>
              <a:buNone/>
            </a:pPr>
            <a:r>
              <a:rPr lang="en-US" sz="2400" dirty="0"/>
              <a:t>“C:\Program Files\MySQL\MySQL Server 5.7\bin”</a:t>
            </a:r>
            <a:endParaRPr lang="en-US" sz="2400" b="1" dirty="0"/>
          </a:p>
          <a:p>
            <a:pPr marL="0" indent="0">
              <a:lnSpc>
                <a:spcPct val="120000"/>
              </a:lnSpc>
              <a:buNone/>
            </a:pPr>
            <a:r>
              <a:rPr lang="en-US" sz="2400" dirty="0" err="1"/>
              <a:t>mysqldump</a:t>
            </a:r>
            <a:r>
              <a:rPr lang="en-US" sz="2400" dirty="0"/>
              <a:t> -u [username] -p[password] -P [Port] [</a:t>
            </a:r>
            <a:r>
              <a:rPr lang="en-US" sz="2400" dirty="0" err="1"/>
              <a:t>database_name</a:t>
            </a:r>
            <a:r>
              <a:rPr lang="en-US" sz="2400" dirty="0"/>
              <a:t>] &gt; [</a:t>
            </a:r>
            <a:r>
              <a:rPr lang="en-US" sz="2400" dirty="0" err="1"/>
              <a:t>dump_file.sql</a:t>
            </a:r>
            <a:r>
              <a:rPr lang="en-US" sz="2400" dirty="0"/>
              <a:t>]</a:t>
            </a:r>
          </a:p>
          <a:p>
            <a:pPr>
              <a:lnSpc>
                <a:spcPct val="120000"/>
              </a:lnSpc>
            </a:pPr>
            <a:r>
              <a:rPr lang="km-KH" sz="2400" b="1" dirty="0"/>
              <a:t>ការ </a:t>
            </a:r>
            <a:r>
              <a:rPr lang="en-US" sz="2400" b="1" dirty="0"/>
              <a:t>Backup </a:t>
            </a:r>
            <a:r>
              <a:rPr lang="km-KH" sz="2400" b="1" dirty="0"/>
              <a:t>តែ </a:t>
            </a:r>
            <a:r>
              <a:rPr lang="en-US" sz="2400" b="1" dirty="0"/>
              <a:t>Structure</a:t>
            </a:r>
          </a:p>
          <a:p>
            <a:pPr marL="0" indent="0">
              <a:lnSpc>
                <a:spcPct val="120000"/>
              </a:lnSpc>
              <a:buNone/>
            </a:pPr>
            <a:r>
              <a:rPr lang="en-US" sz="2400" dirty="0" err="1"/>
              <a:t>mysqldump</a:t>
            </a:r>
            <a:r>
              <a:rPr lang="en-US" sz="2400" dirty="0"/>
              <a:t> -u </a:t>
            </a:r>
            <a:r>
              <a:rPr lang="en-US" sz="2400" dirty="0" err="1"/>
              <a:t>mysqltutorial</a:t>
            </a:r>
            <a:r>
              <a:rPr lang="en-US" sz="2400" dirty="0"/>
              <a:t> -</a:t>
            </a:r>
            <a:r>
              <a:rPr lang="en-US" sz="2400" dirty="0" err="1"/>
              <a:t>psecret</a:t>
            </a:r>
            <a:r>
              <a:rPr lang="en-US" sz="2400" dirty="0"/>
              <a:t> -P 3307  </a:t>
            </a:r>
            <a:r>
              <a:rPr lang="en-US" sz="2400" b="1" dirty="0"/>
              <a:t>--no-data=true</a:t>
            </a:r>
            <a:r>
              <a:rPr lang="en-US" sz="2400" dirty="0"/>
              <a:t> </a:t>
            </a:r>
            <a:r>
              <a:rPr lang="en-US" sz="2400" dirty="0" err="1"/>
              <a:t>classicmodels</a:t>
            </a:r>
            <a:r>
              <a:rPr lang="en-US" sz="2400" dirty="0"/>
              <a:t> &gt; backup002.sql</a:t>
            </a:r>
          </a:p>
          <a:p>
            <a:pPr>
              <a:lnSpc>
                <a:spcPct val="120000"/>
              </a:lnSpc>
            </a:pPr>
            <a:r>
              <a:rPr lang="km-KH" sz="2400" b="1" dirty="0"/>
              <a:t>ការ </a:t>
            </a:r>
            <a:r>
              <a:rPr lang="en-US" sz="2400" b="1" dirty="0"/>
              <a:t>Backup </a:t>
            </a:r>
            <a:r>
              <a:rPr lang="km-KH" sz="2400" b="1" dirty="0"/>
              <a:t>តែ </a:t>
            </a:r>
            <a:r>
              <a:rPr lang="en-US" sz="2400" b="1" dirty="0"/>
              <a:t>Data</a:t>
            </a:r>
            <a:endParaRPr lang="en-US" sz="2400" dirty="0"/>
          </a:p>
          <a:p>
            <a:pPr marL="0" indent="0">
              <a:lnSpc>
                <a:spcPct val="120000"/>
              </a:lnSpc>
              <a:buNone/>
            </a:pPr>
            <a:r>
              <a:rPr lang="en-US" sz="2400" dirty="0" err="1"/>
              <a:t>mysqldump</a:t>
            </a:r>
            <a:r>
              <a:rPr lang="en-US" sz="2400" dirty="0"/>
              <a:t> -u </a:t>
            </a:r>
            <a:r>
              <a:rPr lang="en-US" sz="2400" dirty="0" err="1"/>
              <a:t>mysqltutorial</a:t>
            </a:r>
            <a:r>
              <a:rPr lang="en-US" sz="2400" dirty="0"/>
              <a:t> -</a:t>
            </a:r>
            <a:r>
              <a:rPr lang="en-US" sz="2400" dirty="0" err="1"/>
              <a:t>psecret</a:t>
            </a:r>
            <a:r>
              <a:rPr lang="km-KH" sz="2400" dirty="0"/>
              <a:t>​</a:t>
            </a:r>
            <a:r>
              <a:rPr lang="en-US" sz="2400" dirty="0"/>
              <a:t> --</a:t>
            </a:r>
            <a:r>
              <a:rPr lang="en-US" sz="2400" b="1" dirty="0"/>
              <a:t>no-create-info=true</a:t>
            </a:r>
            <a:r>
              <a:rPr lang="en-US" sz="2400" dirty="0"/>
              <a:t> </a:t>
            </a:r>
            <a:r>
              <a:rPr lang="en-US" sz="2400" dirty="0" err="1"/>
              <a:t>classicmodels</a:t>
            </a:r>
            <a:r>
              <a:rPr lang="en-US" sz="2400" dirty="0"/>
              <a:t> &gt; backup002.sql</a:t>
            </a:r>
          </a:p>
          <a:p>
            <a:pPr>
              <a:lnSpc>
                <a:spcPct val="120000"/>
              </a:lnSpc>
            </a:pPr>
            <a:r>
              <a:rPr lang="km-KH" sz="2400" b="1" dirty="0"/>
              <a:t>ការ </a:t>
            </a:r>
            <a:r>
              <a:rPr lang="en-US" sz="2400" b="1" dirty="0"/>
              <a:t>Backup </a:t>
            </a:r>
            <a:r>
              <a:rPr lang="km-KH" sz="2400" b="1" dirty="0"/>
              <a:t>ច្រើន </a:t>
            </a:r>
            <a:r>
              <a:rPr lang="en-US" sz="2400" b="1" dirty="0"/>
              <a:t>Database </a:t>
            </a:r>
            <a:r>
              <a:rPr lang="km-KH" sz="2400" b="1" dirty="0"/>
              <a:t>ក្នុងពេលតែមួយ</a:t>
            </a:r>
            <a:endParaRPr lang="en-US" sz="2400" dirty="0"/>
          </a:p>
          <a:p>
            <a:pPr marL="0" indent="0">
              <a:lnSpc>
                <a:spcPct val="120000"/>
              </a:lnSpc>
              <a:buNone/>
            </a:pPr>
            <a:r>
              <a:rPr lang="en-US" sz="2400" dirty="0" err="1"/>
              <a:t>mysqldump</a:t>
            </a:r>
            <a:r>
              <a:rPr lang="en-US" sz="2400" dirty="0"/>
              <a:t> -u [username] -p[password]  </a:t>
            </a:r>
            <a:r>
              <a:rPr lang="en-US" sz="2400" b="1" dirty="0"/>
              <a:t>[dbname1,dbname2,…]</a:t>
            </a:r>
            <a:r>
              <a:rPr lang="en-US" sz="2400" dirty="0"/>
              <a:t> &gt; [</a:t>
            </a:r>
            <a:r>
              <a:rPr lang="en-US" sz="2400" dirty="0" err="1"/>
              <a:t>dump_file.sql</a:t>
            </a:r>
            <a:r>
              <a:rPr lang="en-US" sz="2400" dirty="0"/>
              <a:t>]</a:t>
            </a:r>
          </a:p>
          <a:p>
            <a:pPr marL="0" indent="0">
              <a:lnSpc>
                <a:spcPct val="120000"/>
              </a:lnSpc>
              <a:buNone/>
            </a:pPr>
            <a:r>
              <a:rPr lang="en-US" sz="2400" dirty="0" err="1"/>
              <a:t>mysqldump</a:t>
            </a:r>
            <a:r>
              <a:rPr lang="en-US" sz="2400" dirty="0"/>
              <a:t> -u [username] -p[password] </a:t>
            </a:r>
            <a:r>
              <a:rPr lang="en-US" sz="2400" b="1" dirty="0"/>
              <a:t>--all-database=true</a:t>
            </a:r>
            <a:r>
              <a:rPr lang="en-US" sz="2400" dirty="0"/>
              <a:t> &gt; [</a:t>
            </a:r>
            <a:r>
              <a:rPr lang="en-US" sz="2400" dirty="0" err="1"/>
              <a:t>dump_file.sql</a:t>
            </a:r>
            <a:r>
              <a:rPr lang="en-US" sz="2400" dirty="0"/>
              <a:t>]</a:t>
            </a:r>
          </a:p>
        </p:txBody>
      </p:sp>
    </p:spTree>
    <p:extLst>
      <p:ext uri="{BB962C8B-B14F-4D97-AF65-F5344CB8AC3E}">
        <p14:creationId xmlns:p14="http://schemas.microsoft.com/office/powerpoint/2010/main" val="20364750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D6D62C-88D2-45DF-97FA-75E8A3C58EE2}"/>
              </a:ext>
            </a:extLst>
          </p:cNvPr>
          <p:cNvSpPr>
            <a:spLocks noGrp="1"/>
          </p:cNvSpPr>
          <p:nvPr>
            <p:ph type="title"/>
          </p:nvPr>
        </p:nvSpPr>
        <p:spPr/>
        <p:txBody>
          <a:bodyPr/>
          <a:lstStyle/>
          <a:p>
            <a:r>
              <a:rPr lang="km-KH" dirty="0"/>
              <a:t>ការ </a:t>
            </a:r>
            <a:r>
              <a:rPr lang="en-US" dirty="0"/>
              <a:t>Restore Database </a:t>
            </a:r>
            <a:r>
              <a:rPr lang="km-KH" dirty="0"/>
              <a:t>ដោយប្រើប្រាស់</a:t>
            </a:r>
            <a:r>
              <a:rPr lang="en-US" dirty="0"/>
              <a:t> Command Line</a:t>
            </a:r>
          </a:p>
        </p:txBody>
      </p:sp>
      <p:sp>
        <p:nvSpPr>
          <p:cNvPr id="3" name="Content Placeholder 2">
            <a:extLst>
              <a:ext uri="{FF2B5EF4-FFF2-40B4-BE49-F238E27FC236}">
                <a16:creationId xmlns="" xmlns:a16="http://schemas.microsoft.com/office/drawing/2014/main" id="{2D434330-2514-45AE-B05D-43FBDB2B9501}"/>
              </a:ext>
            </a:extLst>
          </p:cNvPr>
          <p:cNvSpPr>
            <a:spLocks noGrp="1"/>
          </p:cNvSpPr>
          <p:nvPr>
            <p:ph idx="1"/>
          </p:nvPr>
        </p:nvSpPr>
        <p:spPr/>
        <p:txBody>
          <a:bodyPr/>
          <a:lstStyle/>
          <a:p>
            <a:pPr marL="0" indent="0">
              <a:buNone/>
            </a:pPr>
            <a:r>
              <a:rPr lang="en-US" dirty="0"/>
              <a:t>“C:\Program Files\MySQL\MySQL Server 5.7\bin”</a:t>
            </a:r>
            <a:endParaRPr lang="en-US" b="1" dirty="0"/>
          </a:p>
          <a:p>
            <a:pPr marL="0" indent="0">
              <a:buNone/>
            </a:pPr>
            <a:r>
              <a:rPr lang="en-US"/>
              <a:t>mysql </a:t>
            </a:r>
            <a:r>
              <a:rPr lang="en-US" dirty="0"/>
              <a:t>-u [username] -p[password] -P [Port];</a:t>
            </a:r>
          </a:p>
          <a:p>
            <a:pPr marL="0" indent="0">
              <a:buNone/>
            </a:pPr>
            <a:r>
              <a:rPr lang="en-US" dirty="0"/>
              <a:t>Create database if exists [</a:t>
            </a:r>
            <a:r>
              <a:rPr lang="en-US" dirty="0" err="1"/>
              <a:t>databasename</a:t>
            </a:r>
            <a:r>
              <a:rPr lang="en-US" dirty="0"/>
              <a:t>];</a:t>
            </a:r>
          </a:p>
          <a:p>
            <a:pPr marL="0" indent="0">
              <a:buNone/>
            </a:pPr>
            <a:r>
              <a:rPr lang="en-US" dirty="0"/>
              <a:t>Use [</a:t>
            </a:r>
            <a:r>
              <a:rPr lang="en-US" dirty="0" err="1"/>
              <a:t>databsename</a:t>
            </a:r>
            <a:r>
              <a:rPr lang="en-US" dirty="0"/>
              <a:t>];</a:t>
            </a:r>
          </a:p>
          <a:p>
            <a:pPr marL="0" indent="0">
              <a:buNone/>
            </a:pPr>
            <a:r>
              <a:rPr lang="en-US" dirty="0"/>
              <a:t>Source </a:t>
            </a:r>
            <a:r>
              <a:rPr lang="en-US" dirty="0" err="1"/>
              <a:t>backup.sql</a:t>
            </a:r>
            <a:r>
              <a:rPr lang="en-US" dirty="0"/>
              <a:t>;</a:t>
            </a:r>
          </a:p>
        </p:txBody>
      </p:sp>
    </p:spTree>
    <p:extLst>
      <p:ext uri="{BB962C8B-B14F-4D97-AF65-F5344CB8AC3E}">
        <p14:creationId xmlns:p14="http://schemas.microsoft.com/office/powerpoint/2010/main" val="21767771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96AAD8-B00E-4338-87CB-28AF47915AAE}"/>
              </a:ext>
            </a:extLst>
          </p:cNvPr>
          <p:cNvSpPr>
            <a:spLocks noGrp="1"/>
          </p:cNvSpPr>
          <p:nvPr>
            <p:ph type="title"/>
          </p:nvPr>
        </p:nvSpPr>
        <p:spPr/>
        <p:txBody>
          <a:bodyPr/>
          <a:lstStyle/>
          <a:p>
            <a:r>
              <a:rPr lang="en-US" dirty="0"/>
              <a:t>Summery</a:t>
            </a:r>
          </a:p>
        </p:txBody>
      </p:sp>
      <p:sp>
        <p:nvSpPr>
          <p:cNvPr id="3" name="Content Placeholder 2">
            <a:extLst>
              <a:ext uri="{FF2B5EF4-FFF2-40B4-BE49-F238E27FC236}">
                <a16:creationId xmlns="" xmlns:a16="http://schemas.microsoft.com/office/drawing/2014/main" id="{F2B43570-9D1B-4720-AF10-6A91C83E0E63}"/>
              </a:ext>
            </a:extLst>
          </p:cNvPr>
          <p:cNvSpPr>
            <a:spLocks noGrp="1"/>
          </p:cNvSpPr>
          <p:nvPr>
            <p:ph idx="1"/>
          </p:nvPr>
        </p:nvSpPr>
        <p:spPr/>
        <p:txBody>
          <a:bodyPr/>
          <a:lstStyle/>
          <a:p>
            <a:r>
              <a:rPr lang="en-US" dirty="0"/>
              <a:t>Create user</a:t>
            </a:r>
          </a:p>
          <a:p>
            <a:r>
              <a:rPr lang="en-US" dirty="0"/>
              <a:t>View Privileges</a:t>
            </a:r>
          </a:p>
          <a:p>
            <a:r>
              <a:rPr lang="en-US" dirty="0"/>
              <a:t>Change user password</a:t>
            </a:r>
          </a:p>
          <a:p>
            <a:r>
              <a:rPr lang="en-US" dirty="0"/>
              <a:t>Grant privileges to user</a:t>
            </a:r>
          </a:p>
          <a:p>
            <a:r>
              <a:rPr lang="en-US" dirty="0"/>
              <a:t>Revoke privileges from user</a:t>
            </a:r>
          </a:p>
          <a:p>
            <a:r>
              <a:rPr lang="en-US" dirty="0"/>
              <a:t>User </a:t>
            </a:r>
            <a:r>
              <a:rPr lang="en-US" dirty="0" err="1"/>
              <a:t>mysql</a:t>
            </a:r>
            <a:r>
              <a:rPr lang="en-US" dirty="0"/>
              <a:t> workbench to control user</a:t>
            </a:r>
          </a:p>
          <a:p>
            <a:r>
              <a:rPr lang="en-US" dirty="0"/>
              <a:t>Export and Import data with tool and command line</a:t>
            </a:r>
          </a:p>
        </p:txBody>
      </p:sp>
    </p:spTree>
    <p:extLst>
      <p:ext uri="{BB962C8B-B14F-4D97-AF65-F5344CB8AC3E}">
        <p14:creationId xmlns:p14="http://schemas.microsoft.com/office/powerpoint/2010/main" val="1530933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89AD86-4450-4A08-8824-E6126B8134B4}"/>
              </a:ext>
            </a:extLst>
          </p:cNvPr>
          <p:cNvSpPr>
            <a:spLocks noGrp="1"/>
          </p:cNvSpPr>
          <p:nvPr>
            <p:ph type="title"/>
          </p:nvPr>
        </p:nvSpPr>
        <p:spPr/>
        <p:txBody>
          <a:bodyPr/>
          <a:lstStyle/>
          <a:p>
            <a:r>
              <a:rPr lang="en-US" dirty="0"/>
              <a:t>View the privileges of a user account</a:t>
            </a:r>
          </a:p>
        </p:txBody>
      </p:sp>
      <p:sp>
        <p:nvSpPr>
          <p:cNvPr id="3" name="Content Placeholder 2">
            <a:extLst>
              <a:ext uri="{FF2B5EF4-FFF2-40B4-BE49-F238E27FC236}">
                <a16:creationId xmlns="" xmlns:a16="http://schemas.microsoft.com/office/drawing/2014/main" id="{ABDADA30-4931-4B14-95F4-361BBEF3F928}"/>
              </a:ext>
            </a:extLst>
          </p:cNvPr>
          <p:cNvSpPr>
            <a:spLocks noGrp="1"/>
          </p:cNvSpPr>
          <p:nvPr>
            <p:ph idx="1"/>
          </p:nvPr>
        </p:nvSpPr>
        <p:spPr/>
        <p:txBody>
          <a:bodyPr/>
          <a:lstStyle/>
          <a:p>
            <a:r>
              <a:rPr lang="en-US" dirty="0"/>
              <a:t>SHOW GRANTS FOR </a:t>
            </a:r>
            <a:r>
              <a:rPr lang="en-US" dirty="0" err="1"/>
              <a:t>dbadmin@localhost</a:t>
            </a:r>
            <a:r>
              <a:rPr lang="en-US" dirty="0"/>
              <a:t>;</a:t>
            </a:r>
          </a:p>
          <a:p>
            <a:endParaRPr lang="en-US" dirty="0"/>
          </a:p>
          <a:p>
            <a:endParaRPr lang="en-US" dirty="0"/>
          </a:p>
          <a:p>
            <a:endParaRPr lang="en-US" dirty="0"/>
          </a:p>
          <a:p>
            <a:r>
              <a:rPr lang="en-US" dirty="0"/>
              <a:t>To allow a user account to connect from any host, you use the percentage (%) wildcard</a:t>
            </a:r>
          </a:p>
          <a:p>
            <a:pPr marL="0" indent="0">
              <a:buNone/>
            </a:pPr>
            <a:r>
              <a:rPr lang="en-US" dirty="0"/>
              <a:t>	CREATE USER </a:t>
            </a:r>
            <a:r>
              <a:rPr lang="en-US" dirty="0" err="1"/>
              <a:t>superadmin</a:t>
            </a:r>
            <a:r>
              <a:rPr lang="en-US" dirty="0"/>
              <a:t>@</a:t>
            </a:r>
            <a:r>
              <a:rPr lang="en-US" dirty="0">
                <a:solidFill>
                  <a:srgbClr val="FF0000"/>
                </a:solidFill>
              </a:rPr>
              <a:t>'%'</a:t>
            </a:r>
          </a:p>
          <a:p>
            <a:pPr marL="0" indent="0">
              <a:buNone/>
            </a:pPr>
            <a:r>
              <a:rPr lang="en-US" dirty="0"/>
              <a:t>	IDENTIFIED BY 'secret';</a:t>
            </a:r>
          </a:p>
          <a:p>
            <a:pPr marL="0" indent="0">
              <a:buNone/>
            </a:pPr>
            <a:endParaRPr lang="en-US" dirty="0"/>
          </a:p>
        </p:txBody>
      </p:sp>
      <p:pic>
        <p:nvPicPr>
          <p:cNvPr id="4" name="Picture 3">
            <a:extLst>
              <a:ext uri="{FF2B5EF4-FFF2-40B4-BE49-F238E27FC236}">
                <a16:creationId xmlns="" xmlns:a16="http://schemas.microsoft.com/office/drawing/2014/main" id="{C67CCD3B-432B-41DB-BD7D-6DF6131A4736}"/>
              </a:ext>
            </a:extLst>
          </p:cNvPr>
          <p:cNvPicPr>
            <a:picLocks noChangeAspect="1"/>
          </p:cNvPicPr>
          <p:nvPr/>
        </p:nvPicPr>
        <p:blipFill>
          <a:blip r:embed="rId3"/>
          <a:stretch>
            <a:fillRect/>
          </a:stretch>
        </p:blipFill>
        <p:spPr>
          <a:xfrm>
            <a:off x="1157035" y="2589546"/>
            <a:ext cx="5316391" cy="987843"/>
          </a:xfrm>
          <a:prstGeom prst="rect">
            <a:avLst/>
          </a:prstGeom>
        </p:spPr>
      </p:pic>
      <p:sp>
        <p:nvSpPr>
          <p:cNvPr id="5" name="Arrow: Right 4">
            <a:extLst>
              <a:ext uri="{FF2B5EF4-FFF2-40B4-BE49-F238E27FC236}">
                <a16:creationId xmlns="" xmlns:a16="http://schemas.microsoft.com/office/drawing/2014/main" id="{FFB5561A-4536-4C5E-A9B8-C42D3F688109}"/>
              </a:ext>
            </a:extLst>
          </p:cNvPr>
          <p:cNvSpPr/>
          <p:nvPr/>
        </p:nvSpPr>
        <p:spPr>
          <a:xfrm flipH="1">
            <a:off x="6556733" y="3140364"/>
            <a:ext cx="471055" cy="3048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8127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54365B-F00D-4933-9C2E-1CD88B236650}"/>
              </a:ext>
            </a:extLst>
          </p:cNvPr>
          <p:cNvSpPr>
            <a:spLocks noGrp="1"/>
          </p:cNvSpPr>
          <p:nvPr>
            <p:ph type="title"/>
          </p:nvPr>
        </p:nvSpPr>
        <p:spPr/>
        <p:txBody>
          <a:bodyPr/>
          <a:lstStyle/>
          <a:p>
            <a:r>
              <a:rPr lang="en-US" dirty="0"/>
              <a:t>To connect to the database server from any subdomain</a:t>
            </a:r>
          </a:p>
        </p:txBody>
      </p:sp>
      <p:sp>
        <p:nvSpPr>
          <p:cNvPr id="3" name="Content Placeholder 2">
            <a:extLst>
              <a:ext uri="{FF2B5EF4-FFF2-40B4-BE49-F238E27FC236}">
                <a16:creationId xmlns="" xmlns:a16="http://schemas.microsoft.com/office/drawing/2014/main" id="{686FACE1-0ED2-4B29-A7B3-5AECE4FF8A07}"/>
              </a:ext>
            </a:extLst>
          </p:cNvPr>
          <p:cNvSpPr>
            <a:spLocks noGrp="1"/>
          </p:cNvSpPr>
          <p:nvPr>
            <p:ph idx="1"/>
          </p:nvPr>
        </p:nvSpPr>
        <p:spPr/>
        <p:txBody>
          <a:bodyPr/>
          <a:lstStyle/>
          <a:p>
            <a:pPr marL="0" indent="0">
              <a:buNone/>
            </a:pPr>
            <a:endParaRPr lang="en-US" dirty="0"/>
          </a:p>
          <a:p>
            <a:pPr marL="0" indent="0">
              <a:buNone/>
            </a:pPr>
            <a:r>
              <a:rPr lang="en-US" dirty="0"/>
              <a:t>CREATE USER </a:t>
            </a:r>
            <a:r>
              <a:rPr lang="en-US" dirty="0" err="1"/>
              <a:t>mysqladmin</a:t>
            </a:r>
            <a:r>
              <a:rPr lang="en-US" dirty="0"/>
              <a:t>@</a:t>
            </a:r>
            <a:r>
              <a:rPr lang="en-US" dirty="0">
                <a:solidFill>
                  <a:srgbClr val="FF0000"/>
                </a:solidFill>
              </a:rPr>
              <a:t>'%.mysqltutorial.org'</a:t>
            </a:r>
          </a:p>
          <a:p>
            <a:pPr marL="0" indent="0">
              <a:buNone/>
            </a:pPr>
            <a:r>
              <a:rPr lang="en-US" dirty="0"/>
              <a:t>IDENTIFIED by 'secret';</a:t>
            </a:r>
          </a:p>
        </p:txBody>
      </p:sp>
    </p:spTree>
    <p:extLst>
      <p:ext uri="{BB962C8B-B14F-4D97-AF65-F5344CB8AC3E}">
        <p14:creationId xmlns:p14="http://schemas.microsoft.com/office/powerpoint/2010/main" val="1215773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4D3377-8C0F-4AF5-B962-2998E35343BA}"/>
              </a:ext>
            </a:extLst>
          </p:cNvPr>
          <p:cNvSpPr>
            <a:spLocks noGrp="1"/>
          </p:cNvSpPr>
          <p:nvPr>
            <p:ph type="title"/>
          </p:nvPr>
        </p:nvSpPr>
        <p:spPr/>
        <p:txBody>
          <a:bodyPr/>
          <a:lstStyle/>
          <a:p>
            <a:r>
              <a:rPr lang="en-US" dirty="0"/>
              <a:t>Omit the hostname</a:t>
            </a:r>
          </a:p>
        </p:txBody>
      </p:sp>
      <p:sp>
        <p:nvSpPr>
          <p:cNvPr id="3" name="Content Placeholder 2">
            <a:extLst>
              <a:ext uri="{FF2B5EF4-FFF2-40B4-BE49-F238E27FC236}">
                <a16:creationId xmlns="" xmlns:a16="http://schemas.microsoft.com/office/drawing/2014/main" id="{6CACE29F-8271-4A79-893A-9879685319E5}"/>
              </a:ext>
            </a:extLst>
          </p:cNvPr>
          <p:cNvSpPr>
            <a:spLocks noGrp="1"/>
          </p:cNvSpPr>
          <p:nvPr>
            <p:ph idx="1"/>
          </p:nvPr>
        </p:nvSpPr>
        <p:spPr/>
        <p:txBody>
          <a:bodyPr/>
          <a:lstStyle/>
          <a:p>
            <a:pPr marL="0" indent="0">
              <a:buNone/>
            </a:pPr>
            <a:r>
              <a:rPr lang="en-US" dirty="0"/>
              <a:t>CREATE USER remote;</a:t>
            </a:r>
          </a:p>
          <a:p>
            <a:pPr marL="0" indent="0">
              <a:buNone/>
            </a:pPr>
            <a:endParaRPr lang="en-US" dirty="0"/>
          </a:p>
          <a:p>
            <a:pPr marL="0" indent="0">
              <a:buNone/>
            </a:pPr>
            <a:r>
              <a:rPr lang="en-US" dirty="0"/>
              <a:t>SHOW GRANTS FOR remote;</a:t>
            </a:r>
          </a:p>
        </p:txBody>
      </p:sp>
      <p:pic>
        <p:nvPicPr>
          <p:cNvPr id="4" name="Picture 3">
            <a:extLst>
              <a:ext uri="{FF2B5EF4-FFF2-40B4-BE49-F238E27FC236}">
                <a16:creationId xmlns="" xmlns:a16="http://schemas.microsoft.com/office/drawing/2014/main" id="{A66EAA20-5444-4B6B-9C11-EF2520CE3FD0}"/>
              </a:ext>
            </a:extLst>
          </p:cNvPr>
          <p:cNvPicPr>
            <a:picLocks noChangeAspect="1"/>
          </p:cNvPicPr>
          <p:nvPr/>
        </p:nvPicPr>
        <p:blipFill>
          <a:blip r:embed="rId3"/>
          <a:stretch>
            <a:fillRect/>
          </a:stretch>
        </p:blipFill>
        <p:spPr>
          <a:xfrm>
            <a:off x="1014663" y="3715543"/>
            <a:ext cx="5657752" cy="1305635"/>
          </a:xfrm>
          <a:prstGeom prst="rect">
            <a:avLst/>
          </a:prstGeom>
        </p:spPr>
      </p:pic>
      <p:sp>
        <p:nvSpPr>
          <p:cNvPr id="5" name="Arrow: Down 4">
            <a:extLst>
              <a:ext uri="{FF2B5EF4-FFF2-40B4-BE49-F238E27FC236}">
                <a16:creationId xmlns="" xmlns:a16="http://schemas.microsoft.com/office/drawing/2014/main" id="{44BD4868-9236-43B5-9C37-8CB44351AADE}"/>
              </a:ext>
            </a:extLst>
          </p:cNvPr>
          <p:cNvSpPr/>
          <p:nvPr/>
        </p:nvSpPr>
        <p:spPr>
          <a:xfrm>
            <a:off x="5934363" y="3841887"/>
            <a:ext cx="323273" cy="52647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9763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25EC5D-CF95-467F-A343-5EB7F886552E}"/>
              </a:ext>
            </a:extLst>
          </p:cNvPr>
          <p:cNvSpPr>
            <a:spLocks noGrp="1"/>
          </p:cNvSpPr>
          <p:nvPr>
            <p:ph type="title"/>
          </p:nvPr>
        </p:nvSpPr>
        <p:spPr/>
        <p:txBody>
          <a:bodyPr/>
          <a:lstStyle/>
          <a:p>
            <a:r>
              <a:rPr lang="en-US" dirty="0"/>
              <a:t>Naming User Name</a:t>
            </a:r>
          </a:p>
        </p:txBody>
      </p:sp>
      <p:sp>
        <p:nvSpPr>
          <p:cNvPr id="3" name="Content Placeholder 2">
            <a:extLst>
              <a:ext uri="{FF2B5EF4-FFF2-40B4-BE49-F238E27FC236}">
                <a16:creationId xmlns="" xmlns:a16="http://schemas.microsoft.com/office/drawing/2014/main" id="{E12BBA20-9F83-4220-8B56-FE52ADAA6026}"/>
              </a:ext>
            </a:extLst>
          </p:cNvPr>
          <p:cNvSpPr>
            <a:spLocks noGrp="1"/>
          </p:cNvSpPr>
          <p:nvPr>
            <p:ph idx="1"/>
          </p:nvPr>
        </p:nvSpPr>
        <p:spPr/>
        <p:txBody>
          <a:bodyPr/>
          <a:lstStyle/>
          <a:p>
            <a:pPr marL="0" indent="0">
              <a:buNone/>
            </a:pPr>
            <a:r>
              <a:rPr lang="en-US" dirty="0"/>
              <a:t>It’s important to note that the quote is very important especially when the user account contains special characters such as _  or % .</a:t>
            </a:r>
          </a:p>
          <a:p>
            <a:pPr marL="0" indent="0">
              <a:buNone/>
            </a:pPr>
            <a:endParaRPr lang="en-US" dirty="0"/>
          </a:p>
          <a:p>
            <a:pPr marL="0" indent="0">
              <a:buNone/>
            </a:pPr>
            <a:r>
              <a:rPr lang="en-US" dirty="0"/>
              <a:t>CREATE USER '</a:t>
            </a:r>
            <a:r>
              <a:rPr lang="en-US" dirty="0" err="1"/>
              <a:t>api@localhost</a:t>
            </a:r>
            <a:r>
              <a:rPr lang="en-US" dirty="0"/>
              <a:t>’;</a:t>
            </a:r>
          </a:p>
          <a:p>
            <a:pPr marL="0" indent="0">
              <a:buNone/>
            </a:pPr>
            <a:endParaRPr lang="en-US" dirty="0"/>
          </a:p>
          <a:p>
            <a:pPr marL="0" indent="0">
              <a:buNone/>
            </a:pPr>
            <a:r>
              <a:rPr lang="en-US" dirty="0"/>
              <a:t>SHOW GRANTS FOR '</a:t>
            </a:r>
            <a:r>
              <a:rPr lang="en-US" dirty="0" err="1"/>
              <a:t>api@localhost</a:t>
            </a:r>
            <a:r>
              <a:rPr lang="en-US" dirty="0"/>
              <a:t>';</a:t>
            </a:r>
          </a:p>
        </p:txBody>
      </p:sp>
      <p:pic>
        <p:nvPicPr>
          <p:cNvPr id="4" name="Picture 3">
            <a:extLst>
              <a:ext uri="{FF2B5EF4-FFF2-40B4-BE49-F238E27FC236}">
                <a16:creationId xmlns="" xmlns:a16="http://schemas.microsoft.com/office/drawing/2014/main" id="{2F811347-FECB-4843-B035-DEAE9794EF6B}"/>
              </a:ext>
            </a:extLst>
          </p:cNvPr>
          <p:cNvPicPr>
            <a:picLocks noChangeAspect="1"/>
          </p:cNvPicPr>
          <p:nvPr/>
        </p:nvPicPr>
        <p:blipFill>
          <a:blip r:embed="rId3"/>
          <a:stretch>
            <a:fillRect/>
          </a:stretch>
        </p:blipFill>
        <p:spPr>
          <a:xfrm>
            <a:off x="972301" y="4888330"/>
            <a:ext cx="6503320" cy="1206802"/>
          </a:xfrm>
          <a:prstGeom prst="rect">
            <a:avLst/>
          </a:prstGeom>
        </p:spPr>
      </p:pic>
      <p:sp>
        <p:nvSpPr>
          <p:cNvPr id="5" name="Rectangle: Rounded Corners 4">
            <a:extLst>
              <a:ext uri="{FF2B5EF4-FFF2-40B4-BE49-F238E27FC236}">
                <a16:creationId xmlns="" xmlns:a16="http://schemas.microsoft.com/office/drawing/2014/main" id="{0284D508-72E3-4CA7-A4F8-151385A94626}"/>
              </a:ext>
            </a:extLst>
          </p:cNvPr>
          <p:cNvSpPr/>
          <p:nvPr/>
        </p:nvSpPr>
        <p:spPr>
          <a:xfrm>
            <a:off x="4581236" y="5504873"/>
            <a:ext cx="2050473" cy="47105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8304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km-KH" dirty="0"/>
              <a:t>ការកែប្រែលេខសម្ងាត់ដោយ​ប្រើ </a:t>
            </a:r>
            <a:r>
              <a:rPr lang="en-US" dirty="0"/>
              <a:t>UPDATE Statement</a:t>
            </a:r>
          </a:p>
        </p:txBody>
      </p:sp>
      <p:sp>
        <p:nvSpPr>
          <p:cNvPr id="3" name="Content Placeholder 2"/>
          <p:cNvSpPr>
            <a:spLocks noGrp="1"/>
          </p:cNvSpPr>
          <p:nvPr>
            <p:ph idx="1"/>
          </p:nvPr>
        </p:nvSpPr>
        <p:spPr/>
        <p:txBody>
          <a:bodyPr/>
          <a:lstStyle/>
          <a:p>
            <a:pPr marL="0" indent="0">
              <a:buNone/>
            </a:pPr>
            <a:r>
              <a:rPr lang="en-US" dirty="0"/>
              <a:t>USE </a:t>
            </a:r>
            <a:r>
              <a:rPr lang="en-US" dirty="0" err="1"/>
              <a:t>mysql</a:t>
            </a:r>
            <a:r>
              <a:rPr lang="en-US" dirty="0"/>
              <a:t>;</a:t>
            </a:r>
          </a:p>
          <a:p>
            <a:pPr marL="0" indent="0">
              <a:buNone/>
            </a:pPr>
            <a:r>
              <a:rPr lang="en-US" dirty="0"/>
              <a:t> </a:t>
            </a:r>
          </a:p>
          <a:p>
            <a:pPr marL="0" indent="0">
              <a:buNone/>
            </a:pPr>
            <a:r>
              <a:rPr lang="en-US" dirty="0"/>
              <a:t>UPDATE user </a:t>
            </a:r>
          </a:p>
          <a:p>
            <a:pPr marL="0" indent="0">
              <a:buNone/>
            </a:pPr>
            <a:r>
              <a:rPr lang="en-US" dirty="0"/>
              <a:t>SET </a:t>
            </a:r>
            <a:r>
              <a:rPr lang="en-US" dirty="0" smtClean="0"/>
              <a:t>password </a:t>
            </a:r>
            <a:r>
              <a:rPr lang="en-US" dirty="0"/>
              <a:t>= PASSWORD('Secret1970')</a:t>
            </a:r>
          </a:p>
          <a:p>
            <a:pPr marL="0" indent="0">
              <a:buNone/>
            </a:pPr>
            <a:r>
              <a:rPr lang="en-US" dirty="0"/>
              <a:t>WHERE user = '</a:t>
            </a:r>
            <a:r>
              <a:rPr lang="en-US" dirty="0" err="1"/>
              <a:t>mysqltutorial</a:t>
            </a:r>
            <a:r>
              <a:rPr lang="en-US" dirty="0"/>
              <a:t>' AND </a:t>
            </a:r>
          </a:p>
          <a:p>
            <a:pPr marL="0" indent="0">
              <a:buNone/>
            </a:pPr>
            <a:r>
              <a:rPr lang="en-US" dirty="0"/>
              <a:t>      host = 'mysqltutorial.org';</a:t>
            </a:r>
          </a:p>
          <a:p>
            <a:pPr marL="0" indent="0">
              <a:buNone/>
            </a:pPr>
            <a:r>
              <a:rPr lang="en-US" dirty="0"/>
              <a:t> </a:t>
            </a:r>
          </a:p>
          <a:p>
            <a:pPr marL="0" indent="0">
              <a:buNone/>
            </a:pPr>
            <a:r>
              <a:rPr lang="en-US" dirty="0"/>
              <a:t>FLUSH PRIVILEGES;</a:t>
            </a:r>
          </a:p>
          <a:p>
            <a:pPr marL="0" indent="0">
              <a:buNone/>
            </a:pPr>
            <a:endParaRPr lang="en-US" dirty="0"/>
          </a:p>
        </p:txBody>
      </p:sp>
      <p:pic>
        <p:nvPicPr>
          <p:cNvPr id="5" name="Picture 4">
            <a:extLst>
              <a:ext uri="{FF2B5EF4-FFF2-40B4-BE49-F238E27FC236}">
                <a16:creationId xmlns="" xmlns:a16="http://schemas.microsoft.com/office/drawing/2014/main" id="{6C34F5A1-F60D-4D7A-8B5B-18E39E0DF5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0231" y="1125955"/>
            <a:ext cx="3520240" cy="1886849"/>
          </a:xfrm>
          <a:prstGeom prst="rect">
            <a:avLst/>
          </a:prstGeom>
        </p:spPr>
      </p:pic>
    </p:spTree>
    <p:extLst>
      <p:ext uri="{BB962C8B-B14F-4D97-AF65-F5344CB8AC3E}">
        <p14:creationId xmlns:p14="http://schemas.microsoft.com/office/powerpoint/2010/main" val="1119411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Continue…</a:t>
            </a:r>
          </a:p>
        </p:txBody>
      </p:sp>
      <p:sp>
        <p:nvSpPr>
          <p:cNvPr id="3" name="Content Placeholder 2"/>
          <p:cNvSpPr>
            <a:spLocks noGrp="1"/>
          </p:cNvSpPr>
          <p:nvPr>
            <p:ph idx="1"/>
          </p:nvPr>
        </p:nvSpPr>
        <p:spPr/>
        <p:txBody>
          <a:bodyPr>
            <a:normAutofit fontScale="92500"/>
          </a:bodyPr>
          <a:lstStyle/>
          <a:p>
            <a:pPr>
              <a:lnSpc>
                <a:spcPct val="150000"/>
              </a:lnSpc>
            </a:pPr>
            <a:r>
              <a:rPr lang="km-KH" b="1" dirty="0"/>
              <a:t>ការកែប្រែលេខសម្ងាត់ដោយ​ប្រើ </a:t>
            </a:r>
            <a:r>
              <a:rPr lang="en-US" b="1" dirty="0"/>
              <a:t>SET PASSWORD Statement</a:t>
            </a:r>
          </a:p>
          <a:p>
            <a:pPr marL="0" indent="0">
              <a:lnSpc>
                <a:spcPct val="150000"/>
              </a:lnSpc>
              <a:buNone/>
            </a:pPr>
            <a:r>
              <a:rPr lang="en-US" dirty="0"/>
              <a:t>	SET PASSWORD </a:t>
            </a:r>
          </a:p>
          <a:p>
            <a:pPr marL="0" indent="0">
              <a:lnSpc>
                <a:spcPct val="150000"/>
              </a:lnSpc>
              <a:buNone/>
            </a:pPr>
            <a:r>
              <a:rPr lang="en-US" dirty="0"/>
              <a:t>	FOR '</a:t>
            </a:r>
            <a:r>
              <a:rPr lang="en-US" dirty="0" err="1"/>
              <a:t>mysqltutorail</a:t>
            </a:r>
            <a:r>
              <a:rPr lang="en-US" dirty="0"/>
              <a:t>'@'mysqltutorial.org' = PASSWORD('Secret1970')</a:t>
            </a:r>
          </a:p>
          <a:p>
            <a:pPr>
              <a:lnSpc>
                <a:spcPct val="150000"/>
              </a:lnSpc>
            </a:pPr>
            <a:r>
              <a:rPr lang="km-KH" b="1" dirty="0"/>
              <a:t>ការកែប្រែលេខសម្ងាត់ដោយ​ប្រើ </a:t>
            </a:r>
            <a:r>
              <a:rPr lang="en-US" b="1" dirty="0"/>
              <a:t>GRANT USAGE Statement</a:t>
            </a:r>
            <a:endParaRPr lang="en-US" dirty="0"/>
          </a:p>
          <a:p>
            <a:pPr marL="0" indent="0">
              <a:lnSpc>
                <a:spcPct val="150000"/>
              </a:lnSpc>
              <a:buNone/>
            </a:pPr>
            <a:r>
              <a:rPr lang="en-US" dirty="0"/>
              <a:t>	GRANT USAGE ON *.* TO mysqltutorial@mysqltutorial.org </a:t>
            </a:r>
          </a:p>
          <a:p>
            <a:pPr marL="0" indent="0">
              <a:lnSpc>
                <a:spcPct val="150000"/>
              </a:lnSpc>
              <a:buNone/>
            </a:pPr>
            <a:r>
              <a:rPr lang="en-US" dirty="0"/>
              <a:t>	IDENTIFIED BY ‘Secret1970’</a:t>
            </a:r>
          </a:p>
          <a:p>
            <a:pPr>
              <a:lnSpc>
                <a:spcPct val="150000"/>
              </a:lnSpc>
            </a:pPr>
            <a:endParaRPr lang="en-US" dirty="0"/>
          </a:p>
        </p:txBody>
      </p:sp>
    </p:spTree>
    <p:extLst>
      <p:ext uri="{BB962C8B-B14F-4D97-AF65-F5344CB8AC3E}">
        <p14:creationId xmlns:p14="http://schemas.microsoft.com/office/powerpoint/2010/main" val="3425866115"/>
      </p:ext>
    </p:extLst>
  </p:cSld>
  <p:clrMapOvr>
    <a:masterClrMapping/>
  </p:clrMapOvr>
</p:sld>
</file>

<file path=ppt/theme/theme1.xml><?xml version="1.0" encoding="utf-8"?>
<a:theme xmlns:a="http://schemas.openxmlformats.org/drawingml/2006/main" name="SETEC">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ETEC" id="{752ED1C8-4F0F-40AC-8F46-7EFE779CD390}" vid="{A5D54F7F-C7A0-4619-9249-20CCD2DBA6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SETEC</Template>
  <TotalTime>1100</TotalTime>
  <Words>3720</Words>
  <Application>Microsoft Office PowerPoint</Application>
  <PresentationFormat>Widescreen</PresentationFormat>
  <Paragraphs>799</Paragraphs>
  <Slides>39</Slides>
  <Notes>31</Notes>
  <HiddenSlides>9</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39</vt:i4>
      </vt:variant>
    </vt:vector>
  </HeadingPairs>
  <TitlesOfParts>
    <vt:vector size="50" baseType="lpstr">
      <vt:lpstr>Algerian</vt:lpstr>
      <vt:lpstr>Arial</vt:lpstr>
      <vt:lpstr>Calibri</vt:lpstr>
      <vt:lpstr>Calibri Light</vt:lpstr>
      <vt:lpstr>Cambria</vt:lpstr>
      <vt:lpstr>DaunPenh</vt:lpstr>
      <vt:lpstr>Khmer OS Siemreap</vt:lpstr>
      <vt:lpstr>Monotype Corsiva</vt:lpstr>
      <vt:lpstr>Times New Roman</vt:lpstr>
      <vt:lpstr>Wingdings</vt:lpstr>
      <vt:lpstr>SETEC</vt:lpstr>
      <vt:lpstr>MySQL Administration</vt:lpstr>
      <vt:lpstr>MySQL Access Control System</vt:lpstr>
      <vt:lpstr>Create User</vt:lpstr>
      <vt:lpstr>View the privileges of a user account</vt:lpstr>
      <vt:lpstr>To connect to the database server from any subdomain</vt:lpstr>
      <vt:lpstr>Omit the hostname</vt:lpstr>
      <vt:lpstr>Naming User Name</vt:lpstr>
      <vt:lpstr>ការកែប្រែលេខសម្ងាត់ដោយ​ប្រើ UPDATE Statement</vt:lpstr>
      <vt:lpstr>Continue…</vt:lpstr>
      <vt:lpstr>ការផ្តល់សិទ្ធិទៅឱ្យ User</vt:lpstr>
      <vt:lpstr>ឧទាហរណ៍</vt:lpstr>
      <vt:lpstr>ផ្តល់សិទ្ធិជាក់លាក់មួយចំនួនទៅកាន់ Users</vt:lpstr>
      <vt:lpstr>សិទ្ធិដែលអ្នក​អាចប្រើប្រាស់​បាន​នៅក្នុង MySQL GRANT មាន​ដូចខាងក្រោម</vt:lpstr>
      <vt:lpstr>ការដកសិទ្ធិចេញពី User</vt:lpstr>
      <vt:lpstr>ឧទាហរណ៍</vt:lpstr>
      <vt:lpstr>លុប Users</vt:lpstr>
      <vt:lpstr>Quiz (10 Marks) ?</vt:lpstr>
      <vt:lpstr>ការបង្កើត Role</vt:lpstr>
      <vt:lpstr>ផ្តល់សិទ្ធិទៅឱ្យ Role</vt:lpstr>
      <vt:lpstr>ផ្តល់ roles ទៅឱ្យ user accounts</vt:lpstr>
      <vt:lpstr>Show Grant Roles &amp; Privileges of Roles</vt:lpstr>
      <vt:lpstr>Setting default roles</vt:lpstr>
      <vt:lpstr>Setting active roles</vt:lpstr>
      <vt:lpstr>Revoking privileges from roles</vt:lpstr>
      <vt:lpstr>Removing roles</vt:lpstr>
      <vt:lpstr>Copying privileges from a user account to another</vt:lpstr>
      <vt:lpstr>ការបង្កើ User តាមរយៈ MySQL Workbench Tool</vt:lpstr>
      <vt:lpstr>Administrative Roles: ប្រើសម្រាប់ផ្តស់សិទ្ធិជា Admin ឱ្យ User</vt:lpstr>
      <vt:lpstr>ការថែទាំ MySQL Database Tables</vt:lpstr>
      <vt:lpstr>ការត្រួតពិនិត្យClient Connection</vt:lpstr>
      <vt:lpstr>ការប្រើប្រាស់ Server Logs</vt:lpstr>
      <vt:lpstr>ការប្រើប្រាស់ Server Status</vt:lpstr>
      <vt:lpstr>ការ Export និង Import Data Table</vt:lpstr>
      <vt:lpstr>PowerPoint Presentation</vt:lpstr>
      <vt:lpstr>ការ Export និង Import Database ដោយប្រើ MySQL Workbench</vt:lpstr>
      <vt:lpstr>ការប្រើប្រាស់ Performance Dashboard</vt:lpstr>
      <vt:lpstr>ការ Backup Database ដោយប្រើប្រាស់ mysqldump Tool</vt:lpstr>
      <vt:lpstr>ការ Restore Database ដោយប្រើប្រាស់ Command Line</vt:lpstr>
      <vt:lpstr>Summery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SQL Statement</dc:title>
  <dc:creator>math sein</dc:creator>
  <cp:lastModifiedBy>Voleak</cp:lastModifiedBy>
  <cp:revision>142</cp:revision>
  <dcterms:created xsi:type="dcterms:W3CDTF">2016-12-09T09:50:00Z</dcterms:created>
  <dcterms:modified xsi:type="dcterms:W3CDTF">2017-12-21T10:17:59Z</dcterms:modified>
</cp:coreProperties>
</file>