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33"/>
  </p:notesMasterIdLst>
  <p:sldIdLst>
    <p:sldId id="257"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5" r:id="rId31"/>
    <p:sldId id="2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5171" autoAdjust="0"/>
  </p:normalViewPr>
  <p:slideViewPr>
    <p:cSldViewPr>
      <p:cViewPr varScale="1">
        <p:scale>
          <a:sx n="48" d="100"/>
          <a:sy n="48" d="100"/>
        </p:scale>
        <p:origin x="201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E8988-F7E6-48E6-A415-B4A8AFFBF96B}" type="datetimeFigureOut">
              <a:rPr lang="en-US" smtClean="0"/>
              <a:pPr/>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832B17-FF71-42B3-8944-1E9042D5ADAA}" type="slidenum">
              <a:rPr lang="en-US" smtClean="0"/>
              <a:pPr/>
              <a:t>‹#›</a:t>
            </a:fld>
            <a:endParaRPr lang="en-US"/>
          </a:p>
        </p:txBody>
      </p:sp>
    </p:spTree>
    <p:extLst>
      <p:ext uri="{BB962C8B-B14F-4D97-AF65-F5344CB8AC3E}">
        <p14:creationId xmlns:p14="http://schemas.microsoft.com/office/powerpoint/2010/main" val="400669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20" name="Rectangle 4"/>
          <p:cNvSpPr>
            <a:spLocks noGrp="1" noRot="1" noChangeAspect="1" noChangeArrowheads="1" noTextEdit="1"/>
          </p:cNvSpPr>
          <p:nvPr>
            <p:ph type="sldImg"/>
          </p:nvPr>
        </p:nvSpPr>
        <p:spPr>
          <a:ln/>
        </p:spPr>
      </p:sp>
      <p:sp>
        <p:nvSpPr>
          <p:cNvPr id="265221" name="Rectangle 5"/>
          <p:cNvSpPr>
            <a:spLocks noGrp="1" noChangeArrowheads="1"/>
          </p:cNvSpPr>
          <p:nvPr>
            <p:ph type="body" idx="1"/>
          </p:nvPr>
        </p:nvSpPr>
        <p:spPr/>
        <p:txBody>
          <a:bodyPr/>
          <a:lstStyle/>
          <a:p>
            <a:endParaRPr lang="en-US">
              <a:solidFill>
                <a:srgbClr val="0000FF"/>
              </a:solidFill>
            </a:endParaRPr>
          </a:p>
        </p:txBody>
      </p:sp>
    </p:spTree>
    <p:extLst>
      <p:ext uri="{BB962C8B-B14F-4D97-AF65-F5344CB8AC3E}">
        <p14:creationId xmlns:p14="http://schemas.microsoft.com/office/powerpoint/2010/main" val="1183294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Rot="1" noChangeAspect="1" noChangeArrowheads="1" noTextEdit="1"/>
          </p:cNvSpPr>
          <p:nvPr>
            <p:ph type="sldImg"/>
          </p:nvPr>
        </p:nvSpPr>
        <p:spPr>
          <a:ln/>
        </p:spPr>
      </p:sp>
      <p:sp>
        <p:nvSpPr>
          <p:cNvPr id="285701" name="Rectangle 5"/>
          <p:cNvSpPr>
            <a:spLocks noGrp="1" noChangeArrowheads="1"/>
          </p:cNvSpPr>
          <p:nvPr>
            <p:ph type="body" idx="1"/>
          </p:nvPr>
        </p:nvSpPr>
        <p:spPr/>
        <p:txBody>
          <a:bodyPr/>
          <a:lstStyle/>
          <a:p>
            <a:r>
              <a:rPr lang="en-US" dirty="0"/>
              <a:t>Entities and Sets</a:t>
            </a:r>
          </a:p>
          <a:p>
            <a:pPr lvl="1"/>
            <a:r>
              <a:rPr lang="en-US" dirty="0"/>
              <a:t>You can regard entities as sets. The illustration shows a set JOB and the set shows some of its instances. At the end of the entity modeling process entities are transformed into tables; the rows of those tables represent an individual instance. </a:t>
            </a:r>
          </a:p>
          <a:p>
            <a:pPr lvl="1"/>
            <a:r>
              <a:rPr lang="en-US" dirty="0"/>
              <a:t>During entity modeling you look for properties and rules that are true for the whole set. Often you can decide on the rules by thinking about example instances. The following lessons contain many examples of this.</a:t>
            </a:r>
          </a:p>
          <a:p>
            <a:pPr lvl="1"/>
            <a:r>
              <a:rPr lang="en-US" b="1" dirty="0"/>
              <a:t>Set Theory</a:t>
            </a:r>
          </a:p>
          <a:p>
            <a:pPr lvl="1"/>
            <a:r>
              <a:rPr lang="en-US" dirty="0"/>
              <a:t>Entity relationship modeling and the theory of relational databases are both based on a sound mathematical theory, that is, set theory</a:t>
            </a:r>
            <a:r>
              <a:rPr lang="en-US" dirty="0" smtClean="0"/>
              <a:t>.</a:t>
            </a:r>
          </a:p>
          <a:p>
            <a:pPr lvl="1"/>
            <a:endParaRPr lang="en-US" dirty="0" smtClean="0"/>
          </a:p>
          <a:p>
            <a:pPr lvl="1"/>
            <a:r>
              <a:rPr lang="en-US" dirty="0" smtClean="0"/>
              <a:t>Syntax: </a:t>
            </a:r>
            <a:r>
              <a:rPr lang="km-KH" dirty="0" smtClean="0"/>
              <a:t>គឺជាំសំនុំនៃក្បួនច្បាប់មួយដែលគេចងក្រងឡើងដើម្បីប្រើប្រាស់ធ្វើជាគំរោង។</a:t>
            </a:r>
            <a:endParaRPr lang="en-US" dirty="0"/>
          </a:p>
        </p:txBody>
      </p:sp>
    </p:spTree>
    <p:extLst>
      <p:ext uri="{BB962C8B-B14F-4D97-AF65-F5344CB8AC3E}">
        <p14:creationId xmlns:p14="http://schemas.microsoft.com/office/powerpoint/2010/main" val="4292751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pPr>
              <a:lnSpc>
                <a:spcPct val="90000"/>
              </a:lnSpc>
            </a:pPr>
            <a:r>
              <a:rPr lang="en-US"/>
              <a:t>What is an Attribute?</a:t>
            </a:r>
          </a:p>
          <a:p>
            <a:pPr lvl="1">
              <a:lnSpc>
                <a:spcPct val="90000"/>
              </a:lnSpc>
            </a:pPr>
            <a:r>
              <a:rPr lang="en-US"/>
              <a:t>An attribute is a piece of information that in some way describes an entity. An attribute is a property of the entity, a small detail about the entity.</a:t>
            </a:r>
          </a:p>
          <a:p>
            <a:pPr lvl="1">
              <a:lnSpc>
                <a:spcPct val="90000"/>
              </a:lnSpc>
            </a:pPr>
            <a:r>
              <a:rPr lang="en-US" b="1"/>
              <a:t>Entities Have Attributes</a:t>
            </a:r>
          </a:p>
          <a:p>
            <a:pPr lvl="1">
              <a:lnSpc>
                <a:spcPct val="90000"/>
              </a:lnSpc>
            </a:pPr>
            <a:r>
              <a:rPr lang="en-US"/>
              <a:t>For now, assume that all entities have at least one attribute. Later, you discover exceptions to this assumption. The attribute describes, quantifies, qualifies, classifies, and specifies an entity. Usually, there are many attributes for an entity, but again, we are only interested in those attributes that are of importance to the business.</a:t>
            </a:r>
          </a:p>
          <a:p>
            <a:pPr lvl="1">
              <a:lnSpc>
                <a:spcPct val="90000"/>
              </a:lnSpc>
            </a:pPr>
            <a:r>
              <a:rPr lang="en-US" b="1"/>
              <a:t>Values and Data Types</a:t>
            </a:r>
          </a:p>
          <a:p>
            <a:pPr lvl="1">
              <a:lnSpc>
                <a:spcPct val="90000"/>
              </a:lnSpc>
            </a:pPr>
            <a:r>
              <a:rPr lang="en-US"/>
              <a:t>Attributes have values. An attribute value can be a number, a character string, a date, an image, a sound, and even more. These are called data types or formats. Usually the values for a particular attribute of the instances of an entity all have the same data type. Every attribute has a data type.</a:t>
            </a:r>
          </a:p>
          <a:p>
            <a:pPr lvl="1">
              <a:lnSpc>
                <a:spcPct val="90000"/>
              </a:lnSpc>
            </a:pPr>
            <a:r>
              <a:rPr lang="en-US" b="1"/>
              <a:t>Attribute is Single Valued</a:t>
            </a:r>
          </a:p>
          <a:p>
            <a:pPr lvl="1">
              <a:lnSpc>
                <a:spcPct val="90000"/>
              </a:lnSpc>
            </a:pPr>
            <a:r>
              <a:rPr lang="en-US"/>
              <a:t>An attribute for an entity must be single valued. In more precise terms, an entity instance can have only one value for that attribute at any point in time. This is the most important characteristic of an attribute. </a:t>
            </a:r>
          </a:p>
          <a:p>
            <a:pPr lvl="1">
              <a:lnSpc>
                <a:spcPct val="90000"/>
              </a:lnSpc>
            </a:pPr>
            <a:r>
              <a:rPr lang="en-US"/>
              <a:t>The attribute value, however, may change over time.</a:t>
            </a:r>
          </a:p>
        </p:txBody>
      </p:sp>
    </p:spTree>
    <p:extLst>
      <p:ext uri="{BB962C8B-B14F-4D97-AF65-F5344CB8AC3E}">
        <p14:creationId xmlns:p14="http://schemas.microsoft.com/office/powerpoint/2010/main" val="268082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p:cNvSpPr>
            <a:spLocks noGrp="1" noRot="1" noChangeAspect="1" noChangeArrowheads="1" noTextEdit="1"/>
          </p:cNvSpPr>
          <p:nvPr>
            <p:ph type="sldImg"/>
          </p:nvPr>
        </p:nvSpPr>
        <p:spPr>
          <a:ln/>
        </p:spPr>
      </p:sp>
      <p:sp>
        <p:nvSpPr>
          <p:cNvPr id="289797" name="Rectangle 5"/>
          <p:cNvSpPr>
            <a:spLocks noGrp="1" noChangeArrowheads="1"/>
          </p:cNvSpPr>
          <p:nvPr>
            <p:ph type="body" idx="1"/>
          </p:nvPr>
        </p:nvSpPr>
        <p:spPr/>
        <p:txBody>
          <a:bodyPr/>
          <a:lstStyle/>
          <a:p>
            <a:r>
              <a:rPr lang="en-US"/>
              <a:t>Attribute Examples</a:t>
            </a:r>
          </a:p>
          <a:p>
            <a:pPr lvl="1"/>
            <a:r>
              <a:rPr lang="en-US" b="1"/>
              <a:t>Note:</a:t>
            </a:r>
          </a:p>
          <a:p>
            <a:pPr lvl="2"/>
            <a:r>
              <a:rPr lang="en-US"/>
              <a:t>Attribute Town of Residence for EMPLOYEE is an example of an attribute that is quite likely to change, but is probably single valued at any point in time.</a:t>
            </a:r>
          </a:p>
          <a:p>
            <a:pPr lvl="2"/>
            <a:r>
              <a:rPr lang="en-US"/>
              <a:t>Attribute Shoe Size may seem to be of no importance, but that depends on the business: if the business supplies industrial clothing to its employees, this may be a very sensible attribute to take.</a:t>
            </a:r>
          </a:p>
          <a:p>
            <a:pPr lvl="2"/>
            <a:r>
              <a:rPr lang="en-US"/>
              <a:t>Attribute Family Name may not seem to be single-valued for someone with a double name. This double name, however, can be regarded as a single string of characters that forms just one name. </a:t>
            </a:r>
          </a:p>
          <a:p>
            <a:pPr lvl="1"/>
            <a:r>
              <a:rPr lang="en-US" b="1"/>
              <a:t>Volatile Attributes</a:t>
            </a:r>
          </a:p>
          <a:p>
            <a:pPr lvl="1"/>
            <a:r>
              <a:rPr lang="en-US"/>
              <a:t>Some attributes are volatile (unstable). An example is the attribute Age. Always look for nonvolatile, stable, attributes. If there is a choice, use the nonvolatile one. For example, use the attribute Birth Date instead of Age.</a:t>
            </a:r>
          </a:p>
        </p:txBody>
      </p:sp>
    </p:spTree>
    <p:extLst>
      <p:ext uri="{BB962C8B-B14F-4D97-AF65-F5344CB8AC3E}">
        <p14:creationId xmlns:p14="http://schemas.microsoft.com/office/powerpoint/2010/main" val="2335434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Rot="1" noChangeAspect="1" noChangeArrowheads="1" noTextEdit="1"/>
          </p:cNvSpPr>
          <p:nvPr>
            <p:ph type="sldImg"/>
          </p:nvPr>
        </p:nvSpPr>
        <p:spPr>
          <a:ln/>
        </p:spPr>
      </p:sp>
      <p:sp>
        <p:nvSpPr>
          <p:cNvPr id="291845" name="Rectangle 5"/>
          <p:cNvSpPr>
            <a:spLocks noGrp="1" noChangeArrowheads="1"/>
          </p:cNvSpPr>
          <p:nvPr>
            <p:ph type="body" idx="1"/>
          </p:nvPr>
        </p:nvSpPr>
        <p:spPr/>
        <p:txBody>
          <a:bodyPr/>
          <a:lstStyle/>
          <a:p>
            <a:r>
              <a:rPr lang="en-US" dirty="0" smtClean="0"/>
              <a:t>Mutually</a:t>
            </a:r>
            <a:r>
              <a:rPr lang="en-US" baseline="0" dirty="0" smtClean="0"/>
              <a:t>  = each other</a:t>
            </a:r>
          </a:p>
          <a:p>
            <a:endParaRPr lang="en-US" dirty="0"/>
          </a:p>
        </p:txBody>
      </p:sp>
    </p:spTree>
    <p:extLst>
      <p:ext uri="{BB962C8B-B14F-4D97-AF65-F5344CB8AC3E}">
        <p14:creationId xmlns:p14="http://schemas.microsoft.com/office/powerpoint/2010/main" val="221130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Rectangle 6"/>
          <p:cNvSpPr>
            <a:spLocks noGrp="1" noRot="1" noChangeAspect="1" noChangeArrowheads="1" noTextEdit="1"/>
          </p:cNvSpPr>
          <p:nvPr>
            <p:ph type="sldImg"/>
          </p:nvPr>
        </p:nvSpPr>
        <p:spPr>
          <a:ln/>
        </p:spPr>
      </p:sp>
      <p:sp>
        <p:nvSpPr>
          <p:cNvPr id="293895" name="Rectangle 7"/>
          <p:cNvSpPr>
            <a:spLocks noGrp="1" noChangeArrowheads="1"/>
          </p:cNvSpPr>
          <p:nvPr>
            <p:ph type="body" idx="1"/>
          </p:nvPr>
        </p:nvSpPr>
        <p:spPr/>
        <p:txBody>
          <a:bodyPr/>
          <a:lstStyle/>
          <a:p>
            <a:r>
              <a:rPr lang="en-US"/>
              <a:t>Relationships</a:t>
            </a:r>
          </a:p>
          <a:p>
            <a:pPr lvl="1"/>
            <a:r>
              <a:rPr lang="en-US"/>
              <a:t>A relationship connects two entities. A relationship represents a significant dependency of two entities—always two entities. </a:t>
            </a:r>
          </a:p>
          <a:p>
            <a:pPr lvl="1"/>
            <a:r>
              <a:rPr lang="en-US"/>
              <a:t>A particular relationship can be worded in many ways: An EMPLOYEE has a JOB, or an EMPLOYEE performs a JOB, or an EMPLOYEE holds a JOB. </a:t>
            </a:r>
          </a:p>
          <a:p>
            <a:pPr lvl="1"/>
            <a:r>
              <a:rPr lang="en-US"/>
              <a:t>An EMPLOYEE applies for a JOB expresses a different relationship. Note that this example shows that two entities can have more than one relationship.</a:t>
            </a:r>
          </a:p>
        </p:txBody>
      </p:sp>
    </p:spTree>
    <p:extLst>
      <p:ext uri="{BB962C8B-B14F-4D97-AF65-F5344CB8AC3E}">
        <p14:creationId xmlns:p14="http://schemas.microsoft.com/office/powerpoint/2010/main" val="1572823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Rectangle 6"/>
          <p:cNvSpPr>
            <a:spLocks noGrp="1" noRot="1" noChangeAspect="1" noChangeArrowheads="1" noTextEdit="1"/>
          </p:cNvSpPr>
          <p:nvPr>
            <p:ph type="sldImg"/>
          </p:nvPr>
        </p:nvSpPr>
        <p:spPr>
          <a:ln/>
        </p:spPr>
      </p:sp>
      <p:sp>
        <p:nvSpPr>
          <p:cNvPr id="295943" name="Rectangle 7"/>
          <p:cNvSpPr>
            <a:spLocks noGrp="1" noChangeArrowheads="1"/>
          </p:cNvSpPr>
          <p:nvPr>
            <p:ph type="body" idx="1"/>
          </p:nvPr>
        </p:nvSpPr>
        <p:spPr/>
        <p:txBody>
          <a:bodyPr/>
          <a:lstStyle/>
          <a:p>
            <a:r>
              <a:rPr lang="en-US" dirty="0"/>
              <a:t>Employees have Jobs</a:t>
            </a:r>
          </a:p>
          <a:p>
            <a:pPr lvl="1"/>
            <a:r>
              <a:rPr lang="en-US" dirty="0"/>
              <a:t>Based on what you know about instances of the entities, you can decide on four questions:</a:t>
            </a:r>
          </a:p>
          <a:p>
            <a:pPr lvl="2"/>
            <a:r>
              <a:rPr lang="en-US" dirty="0"/>
              <a:t>Must every employee have a job? </a:t>
            </a:r>
          </a:p>
          <a:p>
            <a:pPr lvl="2"/>
            <a:r>
              <a:rPr lang="en-US" dirty="0"/>
              <a:t>In other words, is this a mandatory or optional relationship for an employee?</a:t>
            </a:r>
          </a:p>
          <a:p>
            <a:pPr lvl="2"/>
            <a:r>
              <a:rPr lang="en-US" dirty="0"/>
              <a:t>Can employees have more than one job?</a:t>
            </a:r>
          </a:p>
          <a:p>
            <a:pPr lvl="1"/>
            <a:r>
              <a:rPr lang="en-US" dirty="0"/>
              <a:t>and</a:t>
            </a:r>
          </a:p>
          <a:p>
            <a:pPr lvl="2"/>
            <a:r>
              <a:rPr lang="en-US" dirty="0"/>
              <a:t>Must every job be done by an employee?</a:t>
            </a:r>
          </a:p>
          <a:p>
            <a:pPr lvl="2"/>
            <a:r>
              <a:rPr lang="en-US" dirty="0"/>
              <a:t>In other words, is this a mandatory or optional relationship for a job?</a:t>
            </a:r>
          </a:p>
          <a:p>
            <a:pPr lvl="2"/>
            <a:r>
              <a:rPr lang="en-US" dirty="0"/>
              <a:t>Can a job be done by more than one employee?</a:t>
            </a:r>
          </a:p>
          <a:p>
            <a:pPr lvl="1"/>
            <a:r>
              <a:rPr lang="en-US" dirty="0"/>
              <a:t>Later on we will see why these questions are important and why (and how) the answers have an impact on the table design.</a:t>
            </a:r>
          </a:p>
        </p:txBody>
      </p:sp>
    </p:spTree>
    <p:extLst>
      <p:ext uri="{BB962C8B-B14F-4D97-AF65-F5344CB8AC3E}">
        <p14:creationId xmlns:p14="http://schemas.microsoft.com/office/powerpoint/2010/main" val="107362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0" name="Rectangle 6"/>
          <p:cNvSpPr>
            <a:spLocks noGrp="1" noRot="1" noChangeAspect="1" noChangeArrowheads="1" noTextEdit="1"/>
          </p:cNvSpPr>
          <p:nvPr>
            <p:ph type="sldImg"/>
          </p:nvPr>
        </p:nvSpPr>
        <p:spPr>
          <a:ln/>
        </p:spPr>
      </p:sp>
      <p:sp>
        <p:nvSpPr>
          <p:cNvPr id="297991" name="Rectangle 7"/>
          <p:cNvSpPr>
            <a:spLocks noGrp="1" noChangeArrowheads="1"/>
          </p:cNvSpPr>
          <p:nvPr>
            <p:ph type="body" idx="1"/>
          </p:nvPr>
        </p:nvSpPr>
        <p:spPr/>
        <p:txBody>
          <a:bodyPr/>
          <a:lstStyle/>
          <a:p>
            <a:r>
              <a:rPr lang="en-US"/>
              <a:t>Entity Relationship Models and Diagrams</a:t>
            </a:r>
          </a:p>
          <a:p>
            <a:pPr lvl="1"/>
            <a:r>
              <a:rPr lang="en-US"/>
              <a:t>An Entity Relationship Model (ER Model) is a list of all entities and attributes as well as all relationships between the entities that are of importance. The model also provides background information such as entity descriptions, data types and constraints. The model does not necessarily include a picture, but usually a diagram of the model is very valuable.</a:t>
            </a:r>
          </a:p>
          <a:p>
            <a:pPr lvl="1"/>
            <a:r>
              <a:rPr lang="en-US"/>
              <a:t>An Entity Relationship Diagram (ER Diagram) is a picture, a representation of the model or of a part of the model. Usually one model is represented in several diagrams, showing different business perspectives. </a:t>
            </a:r>
          </a:p>
        </p:txBody>
      </p:sp>
    </p:spTree>
    <p:extLst>
      <p:ext uri="{BB962C8B-B14F-4D97-AF65-F5344CB8AC3E}">
        <p14:creationId xmlns:p14="http://schemas.microsoft.com/office/powerpoint/2010/main" val="237162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8" name="Rectangle 6"/>
          <p:cNvSpPr>
            <a:spLocks noGrp="1" noRot="1" noChangeAspect="1" noChangeArrowheads="1" noTextEdit="1"/>
          </p:cNvSpPr>
          <p:nvPr>
            <p:ph type="sldImg"/>
          </p:nvPr>
        </p:nvSpPr>
        <p:spPr>
          <a:ln/>
        </p:spPr>
      </p:sp>
      <p:sp>
        <p:nvSpPr>
          <p:cNvPr id="300039" name="Rectangle 7"/>
          <p:cNvSpPr>
            <a:spLocks noGrp="1" noChangeArrowheads="1"/>
          </p:cNvSpPr>
          <p:nvPr>
            <p:ph type="body" idx="1"/>
          </p:nvPr>
        </p:nvSpPr>
        <p:spPr>
          <a:xfrm>
            <a:off x="448479" y="5104500"/>
            <a:ext cx="5979728" cy="3678243"/>
          </a:xfrm>
        </p:spPr>
        <p:txBody>
          <a:bodyPr>
            <a:normAutofit lnSpcReduction="10000"/>
          </a:bodyPr>
          <a:lstStyle/>
          <a:p>
            <a:r>
              <a:rPr lang="en-US" dirty="0"/>
              <a:t>Attribute Representation</a:t>
            </a:r>
          </a:p>
          <a:p>
            <a:pPr lvl="1"/>
            <a:r>
              <a:rPr lang="en-US" dirty="0"/>
              <a:t>Attributes are listed within the entity box. They may be preceded by a * or an O. These symbols mean that the attribute is mandatory or optional, respectively. Throughout this book attributes are printed in Initial Capital format.</a:t>
            </a:r>
          </a:p>
          <a:p>
            <a:pPr lvl="1">
              <a:spcBef>
                <a:spcPct val="30000"/>
              </a:spcBef>
            </a:pPr>
            <a:r>
              <a:rPr lang="en-US" b="1" dirty="0"/>
              <a:t>Mandatory: </a:t>
            </a:r>
          </a:p>
          <a:p>
            <a:pPr lvl="1"/>
            <a:r>
              <a:rPr lang="en-US" dirty="0"/>
              <a:t>It is realistic to assume that for every instance of the entity the attribute value is known and available when the entity instance is recorded and that there is a business need to record the value.</a:t>
            </a:r>
          </a:p>
          <a:p>
            <a:pPr lvl="1">
              <a:spcBef>
                <a:spcPct val="30000"/>
              </a:spcBef>
            </a:pPr>
            <a:r>
              <a:rPr lang="en-US" b="1" dirty="0"/>
              <a:t>Optional: </a:t>
            </a:r>
          </a:p>
          <a:p>
            <a:pPr lvl="1"/>
            <a:r>
              <a:rPr lang="en-US" dirty="0"/>
              <a:t>The value of the attribute for an instance of the entity may be unknown or unavailable when that instance is recorded or the value may be known but of no importance.</a:t>
            </a:r>
          </a:p>
          <a:p>
            <a:pPr lvl="1"/>
            <a:r>
              <a:rPr lang="en-US" dirty="0"/>
              <a:t>Not all attributes of an entity need to be present in the diagram, but all attributes must be known before making the table design. Often only a few attributes are shown in a diagram, for reasons of clarity and readability. Usually you choose those attributes that help understanding of what the entity is about and which more or less “define” the entity.</a:t>
            </a:r>
          </a:p>
          <a:p>
            <a:pPr lvl="1">
              <a:spcBef>
                <a:spcPct val="30000"/>
              </a:spcBef>
            </a:pPr>
            <a:r>
              <a:rPr lang="en-US" b="1" dirty="0"/>
              <a:t>Where Attributes Lead</a:t>
            </a:r>
          </a:p>
          <a:p>
            <a:pPr lvl="1"/>
            <a:r>
              <a:rPr lang="en-US" dirty="0"/>
              <a:t>During design an attribute usually leads to a column. A mandatory attribute leads to a not null column.</a:t>
            </a:r>
          </a:p>
        </p:txBody>
      </p:sp>
    </p:spTree>
    <p:extLst>
      <p:ext uri="{BB962C8B-B14F-4D97-AF65-F5344CB8AC3E}">
        <p14:creationId xmlns:p14="http://schemas.microsoft.com/office/powerpoint/2010/main" val="1436846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6" name="Rectangle 6"/>
          <p:cNvSpPr>
            <a:spLocks noGrp="1" noRot="1" noChangeAspect="1" noChangeArrowheads="1" noTextEdit="1"/>
          </p:cNvSpPr>
          <p:nvPr>
            <p:ph type="sldImg"/>
          </p:nvPr>
        </p:nvSpPr>
        <p:spPr>
          <a:ln/>
        </p:spPr>
      </p:sp>
      <p:sp>
        <p:nvSpPr>
          <p:cNvPr id="302087" name="Rectangle 7"/>
          <p:cNvSpPr>
            <a:spLocks noGrp="1" noChangeArrowheads="1"/>
          </p:cNvSpPr>
          <p:nvPr>
            <p:ph type="body" idx="1"/>
          </p:nvPr>
        </p:nvSpPr>
        <p:spPr/>
        <p:txBody>
          <a:bodyPr/>
          <a:lstStyle/>
          <a:p>
            <a:r>
              <a:rPr lang="en-US"/>
              <a:t>Relationship Representation</a:t>
            </a:r>
          </a:p>
          <a:p>
            <a:pPr lvl="1"/>
            <a:r>
              <a:rPr lang="en-US"/>
              <a:t>Relationships are represented by a line, connecting the entities. The name of the relationship, from either perspective, is printed near the starting point of the relationship line. </a:t>
            </a:r>
          </a:p>
          <a:p>
            <a:pPr lvl="1"/>
            <a:r>
              <a:rPr lang="en-US"/>
              <a:t>The shape of the end of the relationship line represents the degree of the relationship. This is either one or many. One means exactly one; many means one or more.</a:t>
            </a:r>
          </a:p>
          <a:p>
            <a:pPr lvl="1"/>
            <a:r>
              <a:rPr lang="en-US"/>
              <a:t>In the above example, it is assumed that JOBS are held by one or more EMPLOYEES. This is shown by the tripod (or crowsfoot), at EMPLOYEE. </a:t>
            </a:r>
          </a:p>
          <a:p>
            <a:pPr lvl="1"/>
            <a:r>
              <a:rPr lang="en-US"/>
              <a:t>An EMPLOYEE, on the other hand, is assumed here to have exactly one JOB. This is represented by the single line at JOB.</a:t>
            </a:r>
          </a:p>
          <a:p>
            <a:pPr lvl="1"/>
            <a:r>
              <a:rPr lang="en-US"/>
              <a:t>The relationship line may be straight, but may also be curved; curves have no special meaning, nor does the position of the starting point of the relationship line. The diagram below represents exactly the same model, but arguably less clearly.</a:t>
            </a:r>
          </a:p>
        </p:txBody>
      </p:sp>
    </p:spTree>
    <p:extLst>
      <p:ext uri="{BB962C8B-B14F-4D97-AF65-F5344CB8AC3E}">
        <p14:creationId xmlns:p14="http://schemas.microsoft.com/office/powerpoint/2010/main" val="33083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Rot="1" noChangeAspect="1" noChangeArrowheads="1" noTextEdit="1"/>
          </p:cNvSpPr>
          <p:nvPr>
            <p:ph type="sldImg"/>
          </p:nvPr>
        </p:nvSpPr>
        <p:spPr>
          <a:ln/>
        </p:spPr>
      </p:sp>
      <p:sp>
        <p:nvSpPr>
          <p:cNvPr id="306181" name="Rectangle 5"/>
          <p:cNvSpPr>
            <a:spLocks noGrp="1" noChangeArrowheads="1"/>
          </p:cNvSpPr>
          <p:nvPr>
            <p:ph type="body" idx="1"/>
          </p:nvPr>
        </p:nvSpPr>
        <p:spPr/>
        <p:txBody>
          <a:bodyPr/>
          <a:lstStyle/>
          <a:p>
            <a:r>
              <a:rPr lang="en-US"/>
              <a:t>Mandatory and Optional Relationships</a:t>
            </a:r>
          </a:p>
          <a:p>
            <a:pPr lvl="1"/>
            <a:r>
              <a:rPr lang="en-US"/>
              <a:t>Relationships can be mandatory or optional, in the same way as attributes. Mandatory relationships are drawn as a solid line; optional relationships as dotted lines.</a:t>
            </a:r>
          </a:p>
        </p:txBody>
      </p:sp>
    </p:spTree>
    <p:extLst>
      <p:ext uri="{BB962C8B-B14F-4D97-AF65-F5344CB8AC3E}">
        <p14:creationId xmlns:p14="http://schemas.microsoft.com/office/powerpoint/2010/main" val="6417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Grp="1" noRot="1" noChangeAspect="1" noChangeArrowheads="1" noTextEdit="1"/>
          </p:cNvSpPr>
          <p:nvPr>
            <p:ph type="sldImg"/>
          </p:nvPr>
        </p:nvSpPr>
        <p:spPr>
          <a:ln/>
        </p:spPr>
      </p:sp>
      <p:sp>
        <p:nvSpPr>
          <p:cNvPr id="267269" name="Rectangle 5"/>
          <p:cNvSpPr>
            <a:spLocks noGrp="1" noChangeArrowheads="1"/>
          </p:cNvSpPr>
          <p:nvPr>
            <p:ph type="body" idx="1"/>
          </p:nvPr>
        </p:nvSpPr>
        <p:spPr/>
        <p:txBody>
          <a:bodyPr/>
          <a:lstStyle/>
          <a:p>
            <a:r>
              <a:rPr lang="en-US"/>
              <a:t>Introduction</a:t>
            </a:r>
          </a:p>
          <a:p>
            <a:pPr lvl="1"/>
            <a:r>
              <a:rPr lang="en-US"/>
              <a:t>This lesson explains the reasons for conceptual modeling and introduces the key role players: entities, attributes, and relationships.</a:t>
            </a:r>
          </a:p>
          <a:p>
            <a:pPr lvl="1"/>
            <a:r>
              <a:rPr lang="en-US" b="1"/>
              <a:t>Objectives</a:t>
            </a:r>
          </a:p>
          <a:p>
            <a:pPr lvl="1"/>
            <a:r>
              <a:rPr lang="en-US"/>
              <a:t>At the end of this lesson, you should be able to do the following:</a:t>
            </a:r>
          </a:p>
          <a:p>
            <a:pPr lvl="2"/>
            <a:r>
              <a:rPr lang="en-US"/>
              <a:t>Explain why conceptual modeling is important</a:t>
            </a:r>
          </a:p>
          <a:p>
            <a:pPr lvl="2"/>
            <a:r>
              <a:rPr lang="en-US"/>
              <a:t>Describe what an entity is and give examples</a:t>
            </a:r>
          </a:p>
          <a:p>
            <a:pPr lvl="2"/>
            <a:r>
              <a:rPr lang="en-US"/>
              <a:t>Describe what an attribute is and give examples</a:t>
            </a:r>
          </a:p>
          <a:p>
            <a:pPr lvl="2"/>
            <a:r>
              <a:rPr lang="en-US"/>
              <a:t>Describe what a relationship is and give examples</a:t>
            </a:r>
          </a:p>
          <a:p>
            <a:pPr lvl="2"/>
            <a:r>
              <a:rPr lang="en-US"/>
              <a:t>Draw a simple diagram</a:t>
            </a:r>
          </a:p>
          <a:p>
            <a:pPr lvl="2"/>
            <a:r>
              <a:rPr lang="en-US"/>
              <a:t>Read a simple diagram</a:t>
            </a:r>
          </a:p>
        </p:txBody>
      </p:sp>
    </p:spTree>
    <p:extLst>
      <p:ext uri="{BB962C8B-B14F-4D97-AF65-F5344CB8AC3E}">
        <p14:creationId xmlns:p14="http://schemas.microsoft.com/office/powerpoint/2010/main" val="400351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a:t>Relationship and Relationship Ends</a:t>
            </a:r>
          </a:p>
          <a:p>
            <a:pPr lvl="1"/>
            <a:r>
              <a:rPr lang="en-US"/>
              <a:t>Here, the relationship between EMPLOYEE and JOB is modeled using the optional relationship end and mandatory relationship end notation.</a:t>
            </a:r>
          </a:p>
        </p:txBody>
      </p:sp>
    </p:spTree>
    <p:extLst>
      <p:ext uri="{BB962C8B-B14F-4D97-AF65-F5344CB8AC3E}">
        <p14:creationId xmlns:p14="http://schemas.microsoft.com/office/powerpoint/2010/main" val="3632969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Rot="1" noChangeAspect="1" noChangeArrowheads="1" noTextEdit="1"/>
          </p:cNvSpPr>
          <p:nvPr>
            <p:ph type="sldImg"/>
          </p:nvPr>
        </p:nvSpPr>
        <p:spPr>
          <a:ln/>
        </p:spPr>
      </p:sp>
      <p:sp>
        <p:nvSpPr>
          <p:cNvPr id="310279" name="Rectangle 7"/>
          <p:cNvSpPr>
            <a:spLocks noGrp="1" noChangeArrowheads="1"/>
          </p:cNvSpPr>
          <p:nvPr>
            <p:ph type="body" idx="1"/>
          </p:nvPr>
        </p:nvSpPr>
        <p:spPr/>
        <p:txBody>
          <a:bodyPr/>
          <a:lstStyle/>
          <a:p>
            <a:r>
              <a:rPr lang="en-US"/>
              <a:t>Relationship and Relationship Ends</a:t>
            </a:r>
          </a:p>
          <a:p>
            <a:pPr lvl="1"/>
            <a:r>
              <a:rPr lang="en-US"/>
              <a:t>When you read the relationship, imagine it split into two perspectives:</a:t>
            </a:r>
          </a:p>
        </p:txBody>
      </p:sp>
    </p:spTree>
    <p:extLst>
      <p:ext uri="{BB962C8B-B14F-4D97-AF65-F5344CB8AC3E}">
        <p14:creationId xmlns:p14="http://schemas.microsoft.com/office/powerpoint/2010/main" val="354340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Rot="1" noChangeAspect="1" noChangeArrowheads="1" noTextEdit="1"/>
          </p:cNvSpPr>
          <p:nvPr>
            <p:ph type="sldImg"/>
          </p:nvPr>
        </p:nvSpPr>
        <p:spPr>
          <a:ln/>
        </p:spPr>
      </p:sp>
      <p:sp>
        <p:nvSpPr>
          <p:cNvPr id="312325" name="Rectangle 5"/>
          <p:cNvSpPr>
            <a:spLocks noGrp="1" noChangeArrowheads="1"/>
          </p:cNvSpPr>
          <p:nvPr>
            <p:ph type="body" idx="1"/>
          </p:nvPr>
        </p:nvSpPr>
        <p:spPr/>
        <p:txBody>
          <a:bodyPr/>
          <a:lstStyle/>
          <a:p>
            <a:pPr>
              <a:spcBef>
                <a:spcPts val="1180"/>
              </a:spcBef>
              <a:spcAft>
                <a:spcPts val="295"/>
              </a:spcAft>
            </a:pPr>
            <a:r>
              <a:rPr lang="en-US" dirty="0"/>
              <a:t>Relationship and Relationship Ends (continued)</a:t>
            </a:r>
          </a:p>
          <a:p>
            <a:pPr lvl="2">
              <a:spcAft>
                <a:spcPts val="295"/>
              </a:spcAft>
            </a:pPr>
            <a:r>
              <a:rPr lang="en-US" dirty="0"/>
              <a:t>Every EMPLOYEE has exactly one JOB or, alternatively:</a:t>
            </a:r>
          </a:p>
          <a:p>
            <a:pPr lvl="2">
              <a:spcAft>
                <a:spcPts val="295"/>
              </a:spcAft>
            </a:pPr>
            <a:r>
              <a:rPr lang="en-US" dirty="0"/>
              <a:t>An EMPLOYEE </a:t>
            </a:r>
            <a:r>
              <a:rPr lang="en-US" i="1" dirty="0"/>
              <a:t>must</a:t>
            </a:r>
            <a:r>
              <a:rPr lang="en-US" dirty="0"/>
              <a:t> </a:t>
            </a:r>
            <a:r>
              <a:rPr lang="en-US" i="1" dirty="0"/>
              <a:t>have</a:t>
            </a:r>
            <a:r>
              <a:rPr lang="en-US" dirty="0"/>
              <a:t> exactly one JOB.</a:t>
            </a:r>
          </a:p>
        </p:txBody>
      </p:sp>
    </p:spTree>
    <p:extLst>
      <p:ext uri="{BB962C8B-B14F-4D97-AF65-F5344CB8AC3E}">
        <p14:creationId xmlns:p14="http://schemas.microsoft.com/office/powerpoint/2010/main" val="1568451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a:t>Reading a Relationship End</a:t>
            </a:r>
          </a:p>
          <a:p>
            <a:pPr lvl="1"/>
            <a:r>
              <a:rPr lang="en-US"/>
              <a:t>A relationship from </a:t>
            </a:r>
            <a:r>
              <a:rPr lang="en-US" b="1"/>
              <a:t>entity1</a:t>
            </a:r>
            <a:r>
              <a:rPr lang="en-US"/>
              <a:t> to </a:t>
            </a:r>
            <a:r>
              <a:rPr lang="en-US" b="1"/>
              <a:t>entity2</a:t>
            </a:r>
            <a:r>
              <a:rPr lang="en-US"/>
              <a:t> must be read:</a:t>
            </a:r>
          </a:p>
          <a:p>
            <a:pPr lvl="1"/>
            <a:r>
              <a:rPr lang="en-US"/>
              <a:t>Each </a:t>
            </a:r>
            <a:r>
              <a:rPr lang="en-US" b="1"/>
              <a:t>entity1</a:t>
            </a:r>
            <a:r>
              <a:rPr lang="en-US"/>
              <a:t> {must be | may be} </a:t>
            </a:r>
            <a:br>
              <a:rPr lang="en-US"/>
            </a:br>
            <a:r>
              <a:rPr lang="en-US"/>
              <a:t>		 	relationship_name </a:t>
            </a:r>
            <a:br>
              <a:rPr lang="en-US"/>
            </a:br>
            <a:r>
              <a:rPr lang="en-US"/>
              <a:t>				{one or more | exactly one} </a:t>
            </a:r>
            <a:r>
              <a:rPr lang="en-US" b="1"/>
              <a:t>entity2</a:t>
            </a:r>
          </a:p>
          <a:p>
            <a:pPr lvl="1"/>
            <a:r>
              <a:rPr lang="en-US" b="1"/>
              <a:t>Where Relationships Lead</a:t>
            </a:r>
          </a:p>
          <a:p>
            <a:pPr lvl="1"/>
            <a:r>
              <a:rPr lang="en-US"/>
              <a:t>During design relationships lead to foreign keys and foreign key columns. An optional relationship leads to non mandatory foreign key columns.</a:t>
            </a:r>
          </a:p>
          <a:p>
            <a:pPr lvl="1"/>
            <a:r>
              <a:rPr lang="en-US" b="1"/>
              <a:t>Relationship Name in the Diagram</a:t>
            </a:r>
          </a:p>
          <a:p>
            <a:pPr lvl="1"/>
            <a:r>
              <a:rPr lang="en-US"/>
              <a:t>Throughout this book relationship names in the diagrams are printed in lower case italics. </a:t>
            </a:r>
          </a:p>
          <a:p>
            <a:pPr lvl="1"/>
            <a:r>
              <a:rPr lang="en-US"/>
              <a:t>For reasons of space and readability of the diagrams in this book, relationship names are sometimes kept very short, and sometimes only a preposition is used.</a:t>
            </a:r>
          </a:p>
        </p:txBody>
      </p:sp>
    </p:spTree>
    <p:extLst>
      <p:ext uri="{BB962C8B-B14F-4D97-AF65-F5344CB8AC3E}">
        <p14:creationId xmlns:p14="http://schemas.microsoft.com/office/powerpoint/2010/main" val="387916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Rot="1" noChangeAspect="1" noChangeArrowheads="1" noTextEdit="1"/>
          </p:cNvSpPr>
          <p:nvPr>
            <p:ph type="sldImg"/>
          </p:nvPr>
        </p:nvSpPr>
        <p:spPr>
          <a:ln/>
        </p:spPr>
      </p:sp>
      <p:sp>
        <p:nvSpPr>
          <p:cNvPr id="344070" name="Rectangle 6"/>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726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Rot="1" noChangeAspect="1" noChangeArrowheads="1" noTextEdit="1"/>
          </p:cNvSpPr>
          <p:nvPr>
            <p:ph type="sldImg"/>
          </p:nvPr>
        </p:nvSpPr>
        <p:spPr>
          <a:ln/>
        </p:spPr>
      </p:sp>
      <p:sp>
        <p:nvSpPr>
          <p:cNvPr id="346118" name="Rectangle 6"/>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625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Rectangle 4"/>
          <p:cNvSpPr>
            <a:spLocks noGrp="1" noRot="1" noChangeAspect="1" noChangeArrowheads="1" noTextEdit="1"/>
          </p:cNvSpPr>
          <p:nvPr>
            <p:ph type="sldImg"/>
          </p:nvPr>
        </p:nvSpPr>
        <p:spPr>
          <a:ln/>
        </p:spPr>
      </p:sp>
      <p:sp>
        <p:nvSpPr>
          <p:cNvPr id="348166" name="Rectangle 6"/>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0352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Rectangle 4"/>
          <p:cNvSpPr>
            <a:spLocks noGrp="1" noRot="1" noChangeAspect="1" noChangeArrowheads="1" noTextEdit="1"/>
          </p:cNvSpPr>
          <p:nvPr>
            <p:ph type="sldImg"/>
          </p:nvPr>
        </p:nvSpPr>
        <p:spPr>
          <a:ln/>
        </p:spPr>
      </p:sp>
      <p:sp>
        <p:nvSpPr>
          <p:cNvPr id="350214" name="Rectangle 6"/>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1026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p:cNvSpPr>
            <a:spLocks noGrp="1" noRot="1" noChangeAspect="1" noChangeArrowheads="1" noTextEdit="1"/>
          </p:cNvSpPr>
          <p:nvPr>
            <p:ph type="sldImg"/>
          </p:nvPr>
        </p:nvSpPr>
        <p:spPr>
          <a:ln/>
        </p:spPr>
      </p:sp>
      <p:sp>
        <p:nvSpPr>
          <p:cNvPr id="352262" name="Rectangle 6"/>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1193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0" name="Rectangle 6"/>
          <p:cNvSpPr>
            <a:spLocks noGrp="1" noRot="1" noChangeAspect="1" noChangeArrowheads="1" noTextEdit="1"/>
          </p:cNvSpPr>
          <p:nvPr>
            <p:ph type="sldImg"/>
          </p:nvPr>
        </p:nvSpPr>
        <p:spPr>
          <a:ln/>
        </p:spPr>
      </p:sp>
      <p:sp>
        <p:nvSpPr>
          <p:cNvPr id="354312" name="Rectangle 8"/>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867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Rot="1" noChangeAspect="1" noChangeArrowheads="1" noTextEdit="1"/>
          </p:cNvSpPr>
          <p:nvPr>
            <p:ph type="sldImg"/>
          </p:nvPr>
        </p:nvSpPr>
        <p:spPr>
          <a:ln/>
        </p:spPr>
      </p:sp>
      <p:sp>
        <p:nvSpPr>
          <p:cNvPr id="269317" name="Rectangle 5"/>
          <p:cNvSpPr>
            <a:spLocks noGrp="1" noChangeArrowheads="1"/>
          </p:cNvSpPr>
          <p:nvPr>
            <p:ph type="body" idx="1"/>
          </p:nvPr>
        </p:nvSpPr>
        <p:spPr/>
        <p:txBody>
          <a:bodyPr/>
          <a:lstStyle/>
          <a:p>
            <a:r>
              <a:rPr lang="en-US" dirty="0"/>
              <a:t>Why Conceptual Modeling?</a:t>
            </a:r>
          </a:p>
          <a:p>
            <a:pPr lvl="1"/>
            <a:r>
              <a:rPr lang="en-US" dirty="0"/>
              <a:t>This is a course on conceptual data modeling and physical data modeling. Why do you need to learn this? Why invest time in creating entity models when you need tables? Why bother about business functionality and interviews and feedback sessions when you need programs? In this course you learn why. You learn why it is a wise decision to spend time in modeling and why it is a good investment. You will learn even more, including how to create, read, and understand models and how to check them, as well as how to derive table and key definitions from them.</a:t>
            </a:r>
          </a:p>
          <a:p>
            <a:pPr lvl="1"/>
            <a:r>
              <a:rPr lang="en-US" dirty="0"/>
              <a:t>This list shows the reasons for creating a conceptual model. The most important reason is that a conceptual model facilitates the discussion on the shape of the future system. It helps communication between you and your sponsor as well as you and your colleagues. A model also forms a basis for the default design of the physical database. Last but not least, it is relatively cheap to make and very cheap to </a:t>
            </a:r>
            <a:r>
              <a:rPr lang="en-US" dirty="0" smtClean="0"/>
              <a:t>change.</a:t>
            </a:r>
          </a:p>
          <a:p>
            <a:pPr lvl="1"/>
            <a:r>
              <a:rPr lang="km-KH" dirty="0" smtClean="0"/>
              <a:t>ការធ្វើ</a:t>
            </a:r>
            <a:r>
              <a:rPr lang="km-KH" baseline="0" dirty="0" smtClean="0"/>
              <a:t> </a:t>
            </a:r>
            <a:r>
              <a:rPr lang="en-US" baseline="0" dirty="0" smtClean="0"/>
              <a:t>Data Modeling </a:t>
            </a:r>
            <a:r>
              <a:rPr lang="km-KH" baseline="0" dirty="0" smtClean="0"/>
              <a:t>គឺជាការចំណាយពេល ដើម្បីសិក្សារទៅលើ </a:t>
            </a:r>
            <a:r>
              <a:rPr lang="en-US" baseline="0" dirty="0" err="1" smtClean="0"/>
              <a:t>Bussiness</a:t>
            </a:r>
            <a:r>
              <a:rPr lang="en-US" baseline="0" dirty="0" smtClean="0"/>
              <a:t> </a:t>
            </a:r>
            <a:r>
              <a:rPr lang="km-KH" baseline="0" dirty="0" smtClean="0"/>
              <a:t>ទាំងមូល </a:t>
            </a:r>
            <a:endParaRPr lang="en-US" dirty="0"/>
          </a:p>
        </p:txBody>
      </p:sp>
    </p:spTree>
    <p:extLst>
      <p:ext uri="{BB962C8B-B14F-4D97-AF65-F5344CB8AC3E}">
        <p14:creationId xmlns:p14="http://schemas.microsoft.com/office/powerpoint/2010/main" val="1385484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Rot="1" noChangeAspect="1" noChangeArrowheads="1" noTextEdit="1"/>
          </p:cNvSpPr>
          <p:nvPr>
            <p:ph type="sldImg"/>
          </p:nvPr>
        </p:nvSpPr>
        <p:spPr>
          <a:ln/>
        </p:spPr>
      </p:sp>
      <p:sp>
        <p:nvSpPr>
          <p:cNvPr id="324615" name="Rectangle 7"/>
          <p:cNvSpPr>
            <a:spLocks noGrp="1" noChangeArrowheads="1"/>
          </p:cNvSpPr>
          <p:nvPr>
            <p:ph type="body" idx="1"/>
          </p:nvPr>
        </p:nvSpPr>
        <p:spPr/>
        <p:txBody>
          <a:bodyPr/>
          <a:lstStyle/>
          <a:p>
            <a:r>
              <a:rPr lang="en-US"/>
              <a:t>Other Graphical Elements</a:t>
            </a:r>
          </a:p>
          <a:p>
            <a:pPr lvl="1"/>
            <a:r>
              <a:rPr lang="en-US"/>
              <a:t>The illustration shows all graphical elements you can encounter in a ER diagram. You saw earlier how to represent an entity, an attribute, and a relationship.</a:t>
            </a:r>
          </a:p>
          <a:p>
            <a:pPr lvl="1"/>
            <a:r>
              <a:rPr lang="en-US"/>
              <a:t>The lessons following this one discuss the remaining four types of elements:</a:t>
            </a:r>
          </a:p>
          <a:p>
            <a:pPr lvl="2"/>
            <a:r>
              <a:rPr lang="en-US"/>
              <a:t>Subtype, represented as an entity within the boundary of another entity</a:t>
            </a:r>
          </a:p>
          <a:p>
            <a:pPr lvl="2"/>
            <a:r>
              <a:rPr lang="en-US"/>
              <a:t>Unique identifier, represented as a # in front of an attribute or as a bar across a relationship line</a:t>
            </a:r>
          </a:p>
          <a:p>
            <a:pPr lvl="2"/>
            <a:r>
              <a:rPr lang="en-US"/>
              <a:t>Arc, represented as an arc-shaped line across two or more relationship lines</a:t>
            </a:r>
          </a:p>
          <a:p>
            <a:pPr lvl="2"/>
            <a:r>
              <a:rPr lang="en-US"/>
              <a:t>Nontransferability symbol, represented as a diamond across a relationship line</a:t>
            </a:r>
          </a:p>
          <a:p>
            <a:pPr lvl="1"/>
            <a:r>
              <a:rPr lang="en-US" b="1"/>
              <a:t>Limited Set of Graphical Elements</a:t>
            </a:r>
          </a:p>
          <a:p>
            <a:pPr lvl="1"/>
            <a:r>
              <a:rPr lang="en-US"/>
              <a:t>As you can see, the set of graphical elements in ER diagramming is very limited. The complexity of ER modeling is clearly not in the representation. The main complexity of ER modeling lies in the understanding of the business, in the recognition of the entities that play a role in that business, the relevant attributes that describe the entities, and the relationships that connect them.</a:t>
            </a:r>
          </a:p>
        </p:txBody>
      </p:sp>
    </p:spTree>
    <p:extLst>
      <p:ext uri="{BB962C8B-B14F-4D97-AF65-F5344CB8AC3E}">
        <p14:creationId xmlns:p14="http://schemas.microsoft.com/office/powerpoint/2010/main" val="447177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Rot="1" noChangeAspect="1" noChangeArrowheads="1" noTextEdit="1"/>
          </p:cNvSpPr>
          <p:nvPr>
            <p:ph type="sldImg"/>
          </p:nvPr>
        </p:nvSpPr>
        <p:spPr>
          <a:ln/>
        </p:spPr>
      </p:sp>
      <p:sp>
        <p:nvSpPr>
          <p:cNvPr id="326663" name="Rectangle 7"/>
          <p:cNvSpPr>
            <a:spLocks noGrp="1" noChangeArrowheads="1"/>
          </p:cNvSpPr>
          <p:nvPr>
            <p:ph type="body" idx="1"/>
          </p:nvPr>
        </p:nvSpPr>
        <p:spPr/>
        <p:txBody>
          <a:bodyPr/>
          <a:lstStyle/>
          <a:p>
            <a:r>
              <a:rPr lang="en-US"/>
              <a:t>Summary</a:t>
            </a:r>
          </a:p>
          <a:p>
            <a:pPr lvl="1"/>
            <a:r>
              <a:rPr lang="en-US"/>
              <a:t>Conceptual models are created to model the functional and information needs of a business. These models may be based on the current needs but can also be a reflection of future needs. This course is about modeling the information needs. Functional needs cannot be ignored while modeling data, as these form the only legitimate basis for the data model. Ideally, the conceptual models are created free of any consideration of the possible technical problems during implementation. Consequently the model is only concerned with what the business does and needs and not with how it can be realized.</a:t>
            </a:r>
          </a:p>
          <a:p>
            <a:pPr lvl="1"/>
            <a:r>
              <a:rPr lang="en-US"/>
              <a:t>Entity Relationship modeling is a well-established technique for catching the information needs. The ER model forms the basis for the technical data model. Technical considerations take place at that level.</a:t>
            </a:r>
          </a:p>
          <a:p>
            <a:pPr lvl="1"/>
            <a:r>
              <a:rPr lang="en-US"/>
              <a:t>Entity Relationship diagrams provide an easy-to-read and relatively easy-to-create diagrammatic representation of the ER model. These diagrams initially form the foundation for the discussion of business needs. Later they provide the best possible map of a future system. </a:t>
            </a:r>
          </a:p>
          <a:p>
            <a:pPr lvl="1"/>
            <a:r>
              <a:rPr lang="en-US"/>
              <a:t>The diagrams show a fair amount of detail, but are not too detailed to become cluttered. </a:t>
            </a:r>
          </a:p>
        </p:txBody>
      </p:sp>
    </p:spTree>
    <p:extLst>
      <p:ext uri="{BB962C8B-B14F-4D97-AF65-F5344CB8AC3E}">
        <p14:creationId xmlns:p14="http://schemas.microsoft.com/office/powerpoint/2010/main" val="183663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Rot="1" noChangeAspect="1" noChangeArrowheads="1" noTextEdit="1"/>
          </p:cNvSpPr>
          <p:nvPr>
            <p:ph type="sldImg"/>
          </p:nvPr>
        </p:nvSpPr>
        <p:spPr>
          <a:ln/>
        </p:spPr>
      </p:sp>
      <p:sp>
        <p:nvSpPr>
          <p:cNvPr id="271365" name="Rectangle 5"/>
          <p:cNvSpPr>
            <a:spLocks noGrp="1" noChangeArrowheads="1"/>
          </p:cNvSpPr>
          <p:nvPr>
            <p:ph type="body" idx="1"/>
          </p:nvPr>
        </p:nvSpPr>
        <p:spPr>
          <a:xfrm>
            <a:off x="571501" y="5143598"/>
            <a:ext cx="5781960" cy="3564079"/>
          </a:xfrm>
        </p:spPr>
        <p:txBody>
          <a:bodyPr>
            <a:normAutofit fontScale="92500"/>
          </a:bodyPr>
          <a:lstStyle/>
          <a:p>
            <a:pPr>
              <a:lnSpc>
                <a:spcPct val="90000"/>
              </a:lnSpc>
              <a:spcBef>
                <a:spcPct val="20000"/>
              </a:spcBef>
            </a:pPr>
            <a:r>
              <a:rPr lang="en-US" dirty="0"/>
              <a:t>The House Building Metaphor </a:t>
            </a:r>
          </a:p>
          <a:p>
            <a:pPr lvl="1">
              <a:spcBef>
                <a:spcPct val="20000"/>
              </a:spcBef>
            </a:pPr>
            <a:r>
              <a:rPr lang="en-US" dirty="0"/>
              <a:t>Imagine someone who wants to have a house built. Initially, the house only exists in the minds of the future home owners as ideas, or as pieces of various dreams. Sometimes the future inhabitants may not even know what they want, or know if what they want is even feasible. Dreams may be full of internal contradictions and </a:t>
            </a:r>
            <a:r>
              <a:rPr lang="en-US" dirty="0" err="1" smtClean="0"/>
              <a:t>impossibilities.This</a:t>
            </a:r>
            <a:r>
              <a:rPr lang="en-US" dirty="0" smtClean="0"/>
              <a:t> </a:t>
            </a:r>
            <a:r>
              <a:rPr lang="en-US" dirty="0"/>
              <a:t>is not a problem in the dream world, but in the physical realm any inconsistencies and obstacles need to be resolved before someone can construct the house. </a:t>
            </a:r>
          </a:p>
          <a:p>
            <a:pPr lvl="1">
              <a:spcBef>
                <a:spcPct val="20000"/>
              </a:spcBef>
            </a:pPr>
            <a:r>
              <a:rPr lang="en-US" dirty="0"/>
              <a:t>A building contractor needs a solid plan, a set of blueprints of the house with a description of the materials to be used, the size of the roof beams, the capacity of the plumbing and many, many other things. The contractor follows the plan, and has the knowledge to construct what is on the blueprint. But how do the ideas of the home owner become the blueprint for contractor? This is where the architect becomes involved.</a:t>
            </a:r>
          </a:p>
          <a:p>
            <a:pPr lvl="1">
              <a:spcBef>
                <a:spcPct val="20000"/>
              </a:spcBef>
            </a:pPr>
            <a:r>
              <a:rPr lang="en-US" b="1" dirty="0"/>
              <a:t>The Architect</a:t>
            </a:r>
          </a:p>
          <a:p>
            <a:pPr lvl="1">
              <a:spcBef>
                <a:spcPct val="20000"/>
              </a:spcBef>
            </a:pPr>
            <a:r>
              <a:rPr lang="en-US" dirty="0"/>
              <a:t>The architects are the intermediary between sponsor and constructor. They are trained in the skills of translating ideas into models. The architect listens to the description of the ideas and asks all kinds of questions. The architect’s skills in extracting the ideas, putting it down in a format that allows discussion and analysis, giving advice, describing sensible options, documenting it, and confirming it with the home owners, are the cornerstones to providing the future home-owner with a plan of the home they want.</a:t>
            </a:r>
          </a:p>
        </p:txBody>
      </p:sp>
    </p:spTree>
    <p:extLst>
      <p:ext uri="{BB962C8B-B14F-4D97-AF65-F5344CB8AC3E}">
        <p14:creationId xmlns:p14="http://schemas.microsoft.com/office/powerpoint/2010/main" val="170051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2" name="Rectangle 6"/>
          <p:cNvSpPr>
            <a:spLocks noGrp="1" noRot="1" noChangeAspect="1" noChangeArrowheads="1" noTextEdit="1"/>
          </p:cNvSpPr>
          <p:nvPr>
            <p:ph type="sldImg"/>
          </p:nvPr>
        </p:nvSpPr>
        <p:spPr>
          <a:ln/>
        </p:spPr>
      </p:sp>
      <p:sp>
        <p:nvSpPr>
          <p:cNvPr id="275463" name="Rectangle 7"/>
          <p:cNvSpPr>
            <a:spLocks noGrp="1" noChangeArrowheads="1"/>
          </p:cNvSpPr>
          <p:nvPr>
            <p:ph type="body" idx="1"/>
          </p:nvPr>
        </p:nvSpPr>
        <p:spPr/>
        <p:txBody>
          <a:bodyPr/>
          <a:lstStyle/>
          <a:p>
            <a:r>
              <a:rPr lang="en-US"/>
              <a:t>What is Involved in Modeling?</a:t>
            </a:r>
          </a:p>
          <a:p>
            <a:pPr lvl="1"/>
            <a:r>
              <a:rPr lang="en-US"/>
              <a:t>Entity Relationship modeling is about modeling a business. To be more precise: it is about modeling the data requirements for a business based on the current or desired functionality of the future system. </a:t>
            </a:r>
          </a:p>
          <a:p>
            <a:pPr lvl="1"/>
            <a:r>
              <a:rPr lang="en-US"/>
              <a:t>To model a business you have to understand to a fair degree of detail what the business is about.</a:t>
            </a:r>
          </a:p>
          <a:p>
            <a:pPr lvl="1"/>
            <a:r>
              <a:rPr lang="en-US"/>
              <a:t>Entity Relationship modeling is a technique used to describe the shared understanding of the information needs of a business. It is a well-established technique that leads to diagrams which are quite easy to read and therefore also easy to check.</a:t>
            </a:r>
          </a:p>
        </p:txBody>
      </p:sp>
    </p:spTree>
    <p:extLst>
      <p:ext uri="{BB962C8B-B14F-4D97-AF65-F5344CB8AC3E}">
        <p14:creationId xmlns:p14="http://schemas.microsoft.com/office/powerpoint/2010/main" val="193613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Rot="1" noChangeAspect="1" noChangeArrowheads="1" noTextEdit="1"/>
          </p:cNvSpPr>
          <p:nvPr>
            <p:ph type="sldImg"/>
          </p:nvPr>
        </p:nvSpPr>
        <p:spPr>
          <a:ln/>
        </p:spPr>
      </p:sp>
      <p:sp>
        <p:nvSpPr>
          <p:cNvPr id="277509" name="Rectangle 5"/>
          <p:cNvSpPr>
            <a:spLocks noGrp="1" noChangeArrowheads="1"/>
          </p:cNvSpPr>
          <p:nvPr>
            <p:ph type="body" idx="1"/>
          </p:nvPr>
        </p:nvSpPr>
        <p:spPr/>
        <p:txBody>
          <a:bodyPr/>
          <a:lstStyle/>
          <a:p>
            <a:r>
              <a:rPr lang="en-US"/>
              <a:t>Goals of Entity Relationship Modeling</a:t>
            </a:r>
          </a:p>
          <a:p>
            <a:pPr lvl="1"/>
            <a:r>
              <a:rPr lang="en-US"/>
              <a:t>The goals of conceptual data modeling are to ensure that:</a:t>
            </a:r>
          </a:p>
          <a:p>
            <a:pPr lvl="2"/>
            <a:r>
              <a:rPr lang="en-US"/>
              <a:t>All pieces of information that are required to run a business properly are recognized. </a:t>
            </a:r>
          </a:p>
          <a:p>
            <a:pPr lvl="2"/>
            <a:r>
              <a:rPr lang="en-US"/>
              <a:t>Models should be complete. Requirements should be known before you start implementing. Dependencies must be clear.</a:t>
            </a:r>
          </a:p>
          <a:p>
            <a:pPr lvl="2"/>
            <a:r>
              <a:rPr lang="en-US"/>
              <a:t>Every single piece of required information appears only once in the model.</a:t>
            </a:r>
          </a:p>
          <a:p>
            <a:pPr lvl="2"/>
            <a:r>
              <a:rPr lang="en-US"/>
              <a:t>This is an important goal. As soon as a system stores particular information twice, you run into the possibility that this information is not the same in both places. If you are a user of an information system and discover inconsistencies in the data, which information would you to trust?</a:t>
            </a:r>
          </a:p>
          <a:p>
            <a:pPr lvl="2"/>
            <a:r>
              <a:rPr lang="en-US"/>
              <a:t>This goal implies that an ideal system does not contain derivable information.</a:t>
            </a:r>
          </a:p>
          <a:p>
            <a:pPr lvl="2"/>
            <a:r>
              <a:rPr lang="en-US"/>
              <a:t>In the future system, the information is made available in a predictable, logical place; related information is kept together.</a:t>
            </a:r>
          </a:p>
          <a:p>
            <a:pPr lvl="2"/>
            <a:r>
              <a:rPr lang="en-US"/>
              <a:t>A proper Entity Relationship model leads to a set of logically coherent tables.</a:t>
            </a:r>
          </a:p>
        </p:txBody>
      </p:sp>
    </p:spTree>
    <p:extLst>
      <p:ext uri="{BB962C8B-B14F-4D97-AF65-F5344CB8AC3E}">
        <p14:creationId xmlns:p14="http://schemas.microsoft.com/office/powerpoint/2010/main" val="383610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Rot="1" noChangeAspect="1" noChangeArrowheads="1" noTextEdit="1"/>
          </p:cNvSpPr>
          <p:nvPr>
            <p:ph type="sldImg"/>
          </p:nvPr>
        </p:nvSpPr>
        <p:spPr>
          <a:ln/>
        </p:spPr>
      </p:sp>
      <p:sp>
        <p:nvSpPr>
          <p:cNvPr id="279557" name="Rectangle 5"/>
          <p:cNvSpPr>
            <a:spLocks noGrp="1" noChangeArrowheads="1"/>
          </p:cNvSpPr>
          <p:nvPr>
            <p:ph type="body" idx="1"/>
          </p:nvPr>
        </p:nvSpPr>
        <p:spPr/>
        <p:txBody>
          <a:bodyPr/>
          <a:lstStyle/>
          <a:p>
            <a:r>
              <a:rPr lang="en-US" dirty="0"/>
              <a:t>Database Types</a:t>
            </a:r>
          </a:p>
          <a:p>
            <a:pPr lvl="1"/>
            <a:r>
              <a:rPr lang="en-US" dirty="0"/>
              <a:t>Entity Relationship modeling is independent of the hardware or software used for implementation. Although you can use an Entity Relationship model as a basis for hierarchical databases, network databases, and relational databases, it is strongly connected to the latter.</a:t>
            </a:r>
          </a:p>
        </p:txBody>
      </p:sp>
    </p:spTree>
    <p:extLst>
      <p:ext uri="{BB962C8B-B14F-4D97-AF65-F5344CB8AC3E}">
        <p14:creationId xmlns:p14="http://schemas.microsoft.com/office/powerpoint/2010/main" val="196322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Rot="1" noChangeAspect="1" noChangeArrowheads="1" noTextEdit="1"/>
          </p:cNvSpPr>
          <p:nvPr>
            <p:ph type="sldImg"/>
          </p:nvPr>
        </p:nvSpPr>
        <p:spPr>
          <a:ln/>
        </p:spPr>
      </p:sp>
      <p:sp>
        <p:nvSpPr>
          <p:cNvPr id="281605" name="Rectangle 5"/>
          <p:cNvSpPr>
            <a:spLocks noGrp="1" noChangeArrowheads="1"/>
          </p:cNvSpPr>
          <p:nvPr>
            <p:ph type="body" idx="1"/>
          </p:nvPr>
        </p:nvSpPr>
        <p:spPr/>
        <p:txBody>
          <a:bodyPr/>
          <a:lstStyle/>
          <a:p>
            <a:r>
              <a:rPr lang="en-US"/>
              <a:t>Definition of an Entity</a:t>
            </a:r>
          </a:p>
          <a:p>
            <a:pPr lvl="1"/>
            <a:r>
              <a:rPr lang="en-US"/>
              <a:t>There are many definitions and descriptions of an entity. Here are a few; some are quite informal, some are very precise.</a:t>
            </a:r>
          </a:p>
          <a:p>
            <a:pPr lvl="2"/>
            <a:r>
              <a:rPr lang="en-US"/>
              <a:t>An entity is something of interest.</a:t>
            </a:r>
          </a:p>
          <a:p>
            <a:pPr lvl="2"/>
            <a:r>
              <a:rPr lang="en-US"/>
              <a:t>An entity is a category of things that are important for a business, about which information must be kept.</a:t>
            </a:r>
          </a:p>
          <a:p>
            <a:pPr lvl="2"/>
            <a:r>
              <a:rPr lang="en-US"/>
              <a:t>An entity is something you can make a list of, and which is important for the business.</a:t>
            </a:r>
          </a:p>
          <a:p>
            <a:pPr lvl="2"/>
            <a:r>
              <a:rPr lang="en-US"/>
              <a:t>An entity is a class or type of things.</a:t>
            </a:r>
          </a:p>
          <a:p>
            <a:pPr lvl="2"/>
            <a:r>
              <a:rPr lang="en-US"/>
              <a:t>An entity is a named thing, usually a noun.</a:t>
            </a:r>
          </a:p>
          <a:p>
            <a:pPr lvl="1"/>
            <a:r>
              <a:rPr lang="en-US"/>
              <a:t>Two important aspects of an entity are that it has instances and that the instances of the entity somehow are of interest to the business. </a:t>
            </a:r>
          </a:p>
          <a:p>
            <a:pPr lvl="1"/>
            <a:r>
              <a:rPr lang="en-US"/>
              <a:t>Note the difference between an entity and an instance of an entity.</a:t>
            </a:r>
          </a:p>
        </p:txBody>
      </p:sp>
    </p:spTree>
    <p:extLst>
      <p:ext uri="{BB962C8B-B14F-4D97-AF65-F5344CB8AC3E}">
        <p14:creationId xmlns:p14="http://schemas.microsoft.com/office/powerpoint/2010/main" val="4731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Grp="1" noRot="1" noChangeAspect="1" noChangeArrowheads="1" noTextEdit="1"/>
          </p:cNvSpPr>
          <p:nvPr>
            <p:ph type="sldImg"/>
          </p:nvPr>
        </p:nvSpPr>
        <p:spPr>
          <a:ln/>
        </p:spPr>
      </p:sp>
      <p:sp>
        <p:nvSpPr>
          <p:cNvPr id="283653" name="Rectangle 5"/>
          <p:cNvSpPr>
            <a:spLocks noGrp="1" noChangeArrowheads="1"/>
          </p:cNvSpPr>
          <p:nvPr>
            <p:ph type="body" idx="1"/>
          </p:nvPr>
        </p:nvSpPr>
        <p:spPr/>
        <p:txBody>
          <a:bodyPr/>
          <a:lstStyle/>
          <a:p>
            <a:r>
              <a:rPr lang="en-US"/>
              <a:t>More on Entities</a:t>
            </a:r>
          </a:p>
          <a:p>
            <a:pPr lvl="1"/>
            <a:r>
              <a:rPr lang="en-US"/>
              <a:t>The illustration shows examples of entities and examples of instances of those entities.</a:t>
            </a:r>
          </a:p>
          <a:p>
            <a:pPr lvl="1"/>
            <a:r>
              <a:rPr lang="en-US" b="1"/>
              <a:t>Note:</a:t>
            </a:r>
          </a:p>
          <a:p>
            <a:pPr lvl="2"/>
            <a:r>
              <a:rPr lang="en-US"/>
              <a:t>There are many entities. </a:t>
            </a:r>
          </a:p>
          <a:p>
            <a:pPr lvl="2"/>
            <a:r>
              <a:rPr lang="en-US"/>
              <a:t>Some entities have many instances, some have only a few.</a:t>
            </a:r>
          </a:p>
          <a:p>
            <a:pPr lvl="2"/>
            <a:r>
              <a:rPr lang="en-US"/>
              <a:t>Entities can be: </a:t>
            </a:r>
          </a:p>
          <a:p>
            <a:pPr lvl="3"/>
            <a:r>
              <a:rPr lang="en-US"/>
              <a:t>Tangible, like PERSON or PRODUCT. </a:t>
            </a:r>
          </a:p>
          <a:p>
            <a:pPr lvl="3"/>
            <a:r>
              <a:rPr lang="en-US"/>
              <a:t>Non-tangible, like REQUIRED SKILL LEVEL. </a:t>
            </a:r>
          </a:p>
          <a:p>
            <a:pPr lvl="3"/>
            <a:r>
              <a:rPr lang="en-US"/>
              <a:t>An event, like ELECTION.</a:t>
            </a:r>
          </a:p>
          <a:p>
            <a:pPr lvl="2"/>
            <a:r>
              <a:rPr lang="en-US"/>
              <a:t>An instance of one entity may be an entity in its own right: the instance “violinist” of entity JOB could be the name of another entity with instances like “David Oistrach”, “Kyung-Wha Chung.”</a:t>
            </a:r>
          </a:p>
        </p:txBody>
      </p:sp>
    </p:spTree>
    <p:extLst>
      <p:ext uri="{BB962C8B-B14F-4D97-AF65-F5344CB8AC3E}">
        <p14:creationId xmlns:p14="http://schemas.microsoft.com/office/powerpoint/2010/main" val="350364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A0E33D-25DF-7C40-90DF-5DD23385808E}" type="datetime1">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4398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EF6BB-AFEE-554B-BC84-1361BF9EDBD5}" type="datetime1">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42039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94907-637A-B347-8A39-07E80AAD3D51}" type="datetime1">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1282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9BBC2-EC50-A443-953D-CCFD4EDB33B0}" type="datetime1">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86668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8AAB9C-AB71-9542-8EA6-1A55EFD5689A}" type="datetime1">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80730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FE16F1-477C-3543-86A4-70EB940BCC0D}" type="datetime1">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58301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09294-A5FC-CB4D-9C29-E034EBE5775E}" type="datetime1">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93685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E4CEB-E1AA-9F4F-B656-3802CBB97B32}" type="datetime1">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23284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F25B1-5E7F-FC42-82FA-0B660C966A9C}" type="datetime1">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55560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FD98C-7696-A64F-B8CF-17B81D62F29E}" type="datetime1">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59684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84513-28B5-3740-A607-94D3DEAA7E99}" type="datetime1">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7263A-85A2-4237-BEEC-22CEB143D0FC}" type="slidenum">
              <a:rPr lang="en-US" smtClean="0"/>
              <a:pPr/>
              <a:t>‹#›</a:t>
            </a:fld>
            <a:endParaRPr lang="en-US"/>
          </a:p>
        </p:txBody>
      </p:sp>
    </p:spTree>
    <p:extLst>
      <p:ext uri="{BB962C8B-B14F-4D97-AF65-F5344CB8AC3E}">
        <p14:creationId xmlns:p14="http://schemas.microsoft.com/office/powerpoint/2010/main" val="108743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D0987A3-A026-8D42-9DDE-274CE12B6F9E}" type="datetime1">
              <a:rPr lang="en-US" smtClean="0"/>
              <a:t>10/10/2016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37263A-85A2-4237-BEEC-22CEB143D0FC}" type="slidenum">
              <a:rPr lang="en-US" smtClean="0"/>
              <a:pPr/>
              <a:t>‹#›</a:t>
            </a:fld>
            <a:endParaRPr lang="en-US"/>
          </a:p>
        </p:txBody>
      </p:sp>
    </p:spTree>
    <p:extLst>
      <p:ext uri="{BB962C8B-B14F-4D97-AF65-F5344CB8AC3E}">
        <p14:creationId xmlns:p14="http://schemas.microsoft.com/office/powerpoint/2010/main" val="153801419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Rectangle 11"/>
          <p:cNvSpPr>
            <a:spLocks noGrp="1" noChangeArrowheads="1"/>
          </p:cNvSpPr>
          <p:nvPr>
            <p:ph type="ctrTitle"/>
          </p:nvPr>
        </p:nvSpPr>
        <p:spPr/>
        <p:txBody>
          <a:bodyPr>
            <a:normAutofit/>
          </a:bodyPr>
          <a:lstStyle/>
          <a:p>
            <a:r>
              <a:rPr lang="en-US" dirty="0"/>
              <a:t>Introduction to Entities, </a:t>
            </a:r>
            <a:br>
              <a:rPr lang="en-US" dirty="0"/>
            </a:br>
            <a:r>
              <a:rPr lang="en-US" dirty="0"/>
              <a:t>Attributes, and Relationships </a:t>
            </a: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13" name="Rectangle 41"/>
          <p:cNvSpPr>
            <a:spLocks noGrp="1" noChangeArrowheads="1"/>
          </p:cNvSpPr>
          <p:nvPr>
            <p:ph type="title"/>
          </p:nvPr>
        </p:nvSpPr>
        <p:spPr/>
        <p:txBody>
          <a:bodyPr/>
          <a:lstStyle/>
          <a:p>
            <a:r>
              <a:rPr lang="en-US"/>
              <a:t>Entities and Sets</a:t>
            </a:r>
          </a:p>
        </p:txBody>
      </p:sp>
      <p:sp>
        <p:nvSpPr>
          <p:cNvPr id="284714" name="Rectangle 42"/>
          <p:cNvSpPr>
            <a:spLocks noGrp="1" noChangeArrowheads="1"/>
          </p:cNvSpPr>
          <p:nvPr>
            <p:ph idx="1"/>
          </p:nvPr>
        </p:nvSpPr>
        <p:spPr/>
        <p:txBody>
          <a:bodyPr/>
          <a:lstStyle/>
          <a:p>
            <a:r>
              <a:rPr lang="en-US"/>
              <a:t>An entity represents a set of instances that are of  interest to a particular business.</a:t>
            </a:r>
          </a:p>
          <a:p>
            <a:endParaRPr lang="en-US"/>
          </a:p>
        </p:txBody>
      </p:sp>
      <p:sp>
        <p:nvSpPr>
          <p:cNvPr id="284677" name="Rectangle 5"/>
          <p:cNvSpPr>
            <a:spLocks noChangeArrowheads="1"/>
          </p:cNvSpPr>
          <p:nvPr/>
        </p:nvSpPr>
        <p:spPr bwMode="auto">
          <a:xfrm>
            <a:off x="3886200" y="3336925"/>
            <a:ext cx="1060450" cy="39687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dirty="0">
                <a:solidFill>
                  <a:schemeClr val="tx1"/>
                </a:solidFill>
              </a:rPr>
              <a:t>JOB</a:t>
            </a:r>
          </a:p>
        </p:txBody>
      </p:sp>
      <p:grpSp>
        <p:nvGrpSpPr>
          <p:cNvPr id="2" name="Group 29"/>
          <p:cNvGrpSpPr>
            <a:grpSpLocks/>
          </p:cNvGrpSpPr>
          <p:nvPr/>
        </p:nvGrpSpPr>
        <p:grpSpPr bwMode="auto">
          <a:xfrm>
            <a:off x="1981200" y="3790950"/>
            <a:ext cx="5260975" cy="2533650"/>
            <a:chOff x="2232" y="2064"/>
            <a:chExt cx="3314" cy="1596"/>
          </a:xfrm>
        </p:grpSpPr>
        <p:sp>
          <p:nvSpPr>
            <p:cNvPr id="284674" name="Oval 2"/>
            <p:cNvSpPr>
              <a:spLocks noChangeArrowheads="1"/>
            </p:cNvSpPr>
            <p:nvPr/>
          </p:nvSpPr>
          <p:spPr bwMode="blackWhite">
            <a:xfrm>
              <a:off x="2232" y="2064"/>
              <a:ext cx="2892" cy="1596"/>
            </a:xfrm>
            <a:prstGeom prst="ellipse">
              <a:avLst/>
            </a:prstGeom>
            <a:solidFill>
              <a:srgbClr val="FFFF00"/>
            </a:solidFill>
            <a:ln w="9525">
              <a:noFill/>
              <a:round/>
              <a:headEnd/>
              <a:tailEnd/>
            </a:ln>
            <a:effectLst/>
          </p:spPr>
          <p:txBody>
            <a:bodyPr wrap="none" anchor="ctr"/>
            <a:lstStyle/>
            <a:p>
              <a:endParaRPr lang="en-US"/>
            </a:p>
          </p:txBody>
        </p:sp>
        <p:sp>
          <p:nvSpPr>
            <p:cNvPr id="284676" name="Rectangle 4"/>
            <p:cNvSpPr>
              <a:spLocks noChangeArrowheads="1"/>
            </p:cNvSpPr>
            <p:nvPr/>
          </p:nvSpPr>
          <p:spPr bwMode="auto">
            <a:xfrm>
              <a:off x="4136" y="2657"/>
              <a:ext cx="1410"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dish washer</a:t>
              </a:r>
            </a:p>
          </p:txBody>
        </p:sp>
        <p:sp>
          <p:nvSpPr>
            <p:cNvPr id="284678" name="AutoShape 6"/>
            <p:cNvSpPr>
              <a:spLocks noChangeArrowheads="1"/>
            </p:cNvSpPr>
            <p:nvPr/>
          </p:nvSpPr>
          <p:spPr bwMode="auto">
            <a:xfrm rot="660000">
              <a:off x="2732" y="3067"/>
              <a:ext cx="152" cy="182"/>
            </a:xfrm>
            <a:prstGeom prst="star5">
              <a:avLst/>
            </a:prstGeom>
            <a:solidFill>
              <a:srgbClr val="0000FF"/>
            </a:solidFill>
            <a:ln w="9525">
              <a:noFill/>
              <a:miter lim="800000"/>
              <a:headEnd/>
              <a:tailEnd/>
            </a:ln>
            <a:effectLst/>
          </p:spPr>
          <p:txBody>
            <a:bodyPr wrap="none" anchor="ctr"/>
            <a:lstStyle/>
            <a:p>
              <a:endParaRPr lang="en-US"/>
            </a:p>
          </p:txBody>
        </p:sp>
        <p:sp>
          <p:nvSpPr>
            <p:cNvPr id="284679" name="Rectangle 7"/>
            <p:cNvSpPr>
              <a:spLocks noChangeArrowheads="1"/>
            </p:cNvSpPr>
            <p:nvPr/>
          </p:nvSpPr>
          <p:spPr bwMode="auto">
            <a:xfrm>
              <a:off x="2851" y="3101"/>
              <a:ext cx="1009"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waiter</a:t>
              </a:r>
            </a:p>
          </p:txBody>
        </p:sp>
        <p:sp>
          <p:nvSpPr>
            <p:cNvPr id="284680" name="Rectangle 8"/>
            <p:cNvSpPr>
              <a:spLocks noChangeArrowheads="1"/>
            </p:cNvSpPr>
            <p:nvPr/>
          </p:nvSpPr>
          <p:spPr bwMode="white">
            <a:xfrm>
              <a:off x="4007" y="2360"/>
              <a:ext cx="53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cook</a:t>
              </a:r>
            </a:p>
          </p:txBody>
        </p:sp>
        <p:sp>
          <p:nvSpPr>
            <p:cNvPr id="284681" name="AutoShape 9"/>
            <p:cNvSpPr>
              <a:spLocks noChangeArrowheads="1"/>
            </p:cNvSpPr>
            <p:nvPr/>
          </p:nvSpPr>
          <p:spPr bwMode="auto">
            <a:xfrm rot="1260000">
              <a:off x="2565" y="2474"/>
              <a:ext cx="152" cy="183"/>
            </a:xfrm>
            <a:prstGeom prst="star5">
              <a:avLst/>
            </a:prstGeom>
            <a:solidFill>
              <a:srgbClr val="0000FF"/>
            </a:solidFill>
            <a:ln w="9525">
              <a:noFill/>
              <a:miter lim="800000"/>
              <a:headEnd/>
              <a:tailEnd/>
            </a:ln>
            <a:effectLst/>
          </p:spPr>
          <p:txBody>
            <a:bodyPr wrap="none" anchor="ctr"/>
            <a:lstStyle/>
            <a:p>
              <a:endParaRPr lang="en-US"/>
            </a:p>
          </p:txBody>
        </p:sp>
        <p:sp>
          <p:nvSpPr>
            <p:cNvPr id="284682" name="Rectangle 10"/>
            <p:cNvSpPr>
              <a:spLocks noChangeArrowheads="1"/>
            </p:cNvSpPr>
            <p:nvPr/>
          </p:nvSpPr>
          <p:spPr bwMode="auto">
            <a:xfrm>
              <a:off x="2716" y="2500"/>
              <a:ext cx="1016"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waitress</a:t>
              </a:r>
            </a:p>
          </p:txBody>
        </p:sp>
        <p:sp>
          <p:nvSpPr>
            <p:cNvPr id="284683" name="AutoShape 11"/>
            <p:cNvSpPr>
              <a:spLocks noChangeArrowheads="1"/>
            </p:cNvSpPr>
            <p:nvPr/>
          </p:nvSpPr>
          <p:spPr bwMode="auto">
            <a:xfrm rot="20820000">
              <a:off x="3954" y="2604"/>
              <a:ext cx="211" cy="183"/>
            </a:xfrm>
            <a:prstGeom prst="star5">
              <a:avLst/>
            </a:prstGeom>
            <a:solidFill>
              <a:srgbClr val="0000FF"/>
            </a:solidFill>
            <a:ln w="9525">
              <a:noFill/>
              <a:miter lim="800000"/>
              <a:headEnd/>
              <a:tailEnd/>
            </a:ln>
            <a:effectLst/>
          </p:spPr>
          <p:txBody>
            <a:bodyPr wrap="none" anchor="ctr"/>
            <a:lstStyle/>
            <a:p>
              <a:endParaRPr lang="en-US"/>
            </a:p>
          </p:txBody>
        </p:sp>
        <p:sp>
          <p:nvSpPr>
            <p:cNvPr id="284684" name="Rectangle 12"/>
            <p:cNvSpPr>
              <a:spLocks noChangeArrowheads="1"/>
            </p:cNvSpPr>
            <p:nvPr/>
          </p:nvSpPr>
          <p:spPr bwMode="auto">
            <a:xfrm>
              <a:off x="3320" y="2144"/>
              <a:ext cx="1016"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manager</a:t>
              </a:r>
            </a:p>
          </p:txBody>
        </p:sp>
        <p:sp>
          <p:nvSpPr>
            <p:cNvPr id="284685" name="Rectangle 13"/>
            <p:cNvSpPr>
              <a:spLocks noChangeArrowheads="1"/>
            </p:cNvSpPr>
            <p:nvPr/>
          </p:nvSpPr>
          <p:spPr bwMode="auto">
            <a:xfrm>
              <a:off x="2478" y="2805"/>
              <a:ext cx="1833"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solidFill>
                    <a:schemeClr val="tx1"/>
                  </a:solidFill>
                </a:rPr>
                <a:t>financial controller</a:t>
              </a:r>
            </a:p>
          </p:txBody>
        </p:sp>
        <p:sp>
          <p:nvSpPr>
            <p:cNvPr id="284686" name="AutoShape 14"/>
            <p:cNvSpPr>
              <a:spLocks noChangeArrowheads="1"/>
            </p:cNvSpPr>
            <p:nvPr/>
          </p:nvSpPr>
          <p:spPr bwMode="auto">
            <a:xfrm rot="1920000">
              <a:off x="4101" y="2995"/>
              <a:ext cx="153" cy="182"/>
            </a:xfrm>
            <a:prstGeom prst="star5">
              <a:avLst/>
            </a:prstGeom>
            <a:solidFill>
              <a:srgbClr val="0000FF"/>
            </a:solidFill>
            <a:ln w="9525">
              <a:noFill/>
              <a:miter lim="800000"/>
              <a:headEnd/>
              <a:tailEnd/>
            </a:ln>
            <a:effectLst/>
          </p:spPr>
          <p:txBody>
            <a:bodyPr wrap="none" anchor="ctr"/>
            <a:lstStyle/>
            <a:p>
              <a:endParaRPr lang="en-US"/>
            </a:p>
          </p:txBody>
        </p:sp>
        <p:sp>
          <p:nvSpPr>
            <p:cNvPr id="284687" name="Rectangle 15"/>
            <p:cNvSpPr>
              <a:spLocks noChangeArrowheads="1"/>
            </p:cNvSpPr>
            <p:nvPr/>
          </p:nvSpPr>
          <p:spPr bwMode="auto">
            <a:xfrm>
              <a:off x="4222" y="3017"/>
              <a:ext cx="712"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porter</a:t>
              </a:r>
            </a:p>
          </p:txBody>
        </p:sp>
        <p:sp>
          <p:nvSpPr>
            <p:cNvPr id="284688" name="Rectangle 16"/>
            <p:cNvSpPr>
              <a:spLocks noChangeArrowheads="1"/>
            </p:cNvSpPr>
            <p:nvPr/>
          </p:nvSpPr>
          <p:spPr bwMode="auto">
            <a:xfrm>
              <a:off x="3518" y="3318"/>
              <a:ext cx="1124" cy="231"/>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piano player</a:t>
              </a:r>
            </a:p>
          </p:txBody>
        </p:sp>
        <p:sp>
          <p:nvSpPr>
            <p:cNvPr id="284689" name="AutoShape 17"/>
            <p:cNvSpPr>
              <a:spLocks noChangeArrowheads="1"/>
            </p:cNvSpPr>
            <p:nvPr/>
          </p:nvSpPr>
          <p:spPr bwMode="auto">
            <a:xfrm>
              <a:off x="3192" y="2167"/>
              <a:ext cx="152" cy="181"/>
            </a:xfrm>
            <a:prstGeom prst="star5">
              <a:avLst/>
            </a:prstGeom>
            <a:solidFill>
              <a:srgbClr val="0000FF"/>
            </a:solidFill>
            <a:ln w="9525">
              <a:noFill/>
              <a:miter lim="800000"/>
              <a:headEnd/>
              <a:tailEnd/>
            </a:ln>
            <a:effectLst/>
          </p:spPr>
          <p:txBody>
            <a:bodyPr wrap="none" anchor="ctr"/>
            <a:lstStyle/>
            <a:p>
              <a:endParaRPr lang="en-US"/>
            </a:p>
          </p:txBody>
        </p:sp>
        <p:sp>
          <p:nvSpPr>
            <p:cNvPr id="284690" name="AutoShape 18"/>
            <p:cNvSpPr>
              <a:spLocks noChangeArrowheads="1"/>
            </p:cNvSpPr>
            <p:nvPr/>
          </p:nvSpPr>
          <p:spPr bwMode="auto">
            <a:xfrm>
              <a:off x="3891" y="2355"/>
              <a:ext cx="152" cy="182"/>
            </a:xfrm>
            <a:prstGeom prst="star5">
              <a:avLst/>
            </a:prstGeom>
            <a:solidFill>
              <a:srgbClr val="0000FF"/>
            </a:solidFill>
            <a:ln w="9525">
              <a:noFill/>
              <a:miter lim="800000"/>
              <a:headEnd/>
              <a:tailEnd/>
            </a:ln>
            <a:effectLst/>
          </p:spPr>
          <p:txBody>
            <a:bodyPr wrap="none" anchor="ctr"/>
            <a:lstStyle/>
            <a:p>
              <a:endParaRPr lang="en-US"/>
            </a:p>
          </p:txBody>
        </p:sp>
        <p:sp>
          <p:nvSpPr>
            <p:cNvPr id="284691" name="AutoShape 19"/>
            <p:cNvSpPr>
              <a:spLocks noChangeArrowheads="1"/>
            </p:cNvSpPr>
            <p:nvPr/>
          </p:nvSpPr>
          <p:spPr bwMode="auto">
            <a:xfrm rot="180000">
              <a:off x="2346" y="2759"/>
              <a:ext cx="146" cy="165"/>
            </a:xfrm>
            <a:prstGeom prst="star5">
              <a:avLst/>
            </a:prstGeom>
            <a:solidFill>
              <a:srgbClr val="0000FF"/>
            </a:solidFill>
            <a:ln w="9525">
              <a:noFill/>
              <a:miter lim="800000"/>
              <a:headEnd/>
              <a:tailEnd/>
            </a:ln>
            <a:effectLst/>
          </p:spPr>
          <p:txBody>
            <a:bodyPr wrap="none" anchor="ctr"/>
            <a:lstStyle/>
            <a:p>
              <a:endParaRPr lang="en-US"/>
            </a:p>
          </p:txBody>
        </p:sp>
        <p:sp>
          <p:nvSpPr>
            <p:cNvPr id="284692" name="AutoShape 20"/>
            <p:cNvSpPr>
              <a:spLocks noChangeArrowheads="1"/>
            </p:cNvSpPr>
            <p:nvPr/>
          </p:nvSpPr>
          <p:spPr bwMode="auto">
            <a:xfrm rot="720000">
              <a:off x="3354" y="3281"/>
              <a:ext cx="169" cy="182"/>
            </a:xfrm>
            <a:prstGeom prst="star5">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9" name="Rectangle 19"/>
          <p:cNvSpPr>
            <a:spLocks noGrp="1" noChangeArrowheads="1"/>
          </p:cNvSpPr>
          <p:nvPr>
            <p:ph type="title"/>
          </p:nvPr>
        </p:nvSpPr>
        <p:spPr/>
        <p:txBody>
          <a:bodyPr>
            <a:normAutofit/>
          </a:bodyPr>
          <a:lstStyle/>
          <a:p>
            <a:pPr algn="ctr"/>
            <a:r>
              <a:rPr lang="en-US" b="1" dirty="0"/>
              <a:t>Attribute</a:t>
            </a:r>
            <a:br>
              <a:rPr lang="en-US" b="1" dirty="0"/>
            </a:br>
            <a:endParaRPr lang="en-US" b="1" dirty="0"/>
          </a:p>
        </p:txBody>
      </p:sp>
      <p:sp>
        <p:nvSpPr>
          <p:cNvPr id="286740" name="Rectangle 20"/>
          <p:cNvSpPr>
            <a:spLocks noGrp="1" noChangeArrowheads="1"/>
          </p:cNvSpPr>
          <p:nvPr>
            <p:ph idx="1"/>
          </p:nvPr>
        </p:nvSpPr>
        <p:spPr>
          <a:xfrm>
            <a:off x="863600" y="1816100"/>
            <a:ext cx="7366000" cy="3324225"/>
          </a:xfrm>
        </p:spPr>
        <p:txBody>
          <a:bodyPr>
            <a:noAutofit/>
          </a:bodyPr>
          <a:lstStyle/>
          <a:p>
            <a:pPr lvl="1"/>
            <a:r>
              <a:rPr lang="en-US" sz="2400" dirty="0"/>
              <a:t>Also represents something of significance to the business</a:t>
            </a:r>
          </a:p>
          <a:p>
            <a:pPr lvl="1"/>
            <a:r>
              <a:rPr lang="en-US" sz="2400" dirty="0"/>
              <a:t>Is a </a:t>
            </a:r>
            <a:r>
              <a:rPr lang="en-US" sz="2400" i="1" dirty="0"/>
              <a:t>single valued</a:t>
            </a:r>
            <a:r>
              <a:rPr lang="en-US" sz="2400" dirty="0"/>
              <a:t> property detail of an entity</a:t>
            </a:r>
          </a:p>
          <a:p>
            <a:pPr lvl="1"/>
            <a:r>
              <a:rPr lang="en-US" sz="2400" dirty="0"/>
              <a:t>Is a specific piece of information that: </a:t>
            </a:r>
          </a:p>
          <a:p>
            <a:pPr lvl="2"/>
            <a:r>
              <a:rPr lang="en-US" sz="1800" dirty="0"/>
              <a:t>Describes</a:t>
            </a:r>
          </a:p>
          <a:p>
            <a:pPr lvl="2"/>
            <a:r>
              <a:rPr lang="en-US" sz="1800" dirty="0"/>
              <a:t>Quantifies</a:t>
            </a:r>
          </a:p>
          <a:p>
            <a:pPr lvl="2"/>
            <a:r>
              <a:rPr lang="en-US" sz="1800" dirty="0"/>
              <a:t>Qualifies </a:t>
            </a:r>
          </a:p>
          <a:p>
            <a:pPr lvl="2"/>
            <a:r>
              <a:rPr lang="en-US" sz="1800" dirty="0"/>
              <a:t>Classifies </a:t>
            </a:r>
          </a:p>
          <a:p>
            <a:pPr lvl="2"/>
            <a:r>
              <a:rPr lang="en-US" sz="1800" dirty="0"/>
              <a:t>Specifies an entity</a:t>
            </a: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noFill/>
          <a:ln/>
        </p:spPr>
        <p:txBody>
          <a:bodyPr lIns="92075" tIns="46038" rIns="92075" bIns="46038"/>
          <a:lstStyle/>
          <a:p>
            <a:r>
              <a:rPr lang="en-US"/>
              <a:t>Attribute Examples</a:t>
            </a:r>
          </a:p>
        </p:txBody>
      </p:sp>
      <p:sp>
        <p:nvSpPr>
          <p:cNvPr id="288771" name="Rectangle 3"/>
          <p:cNvSpPr>
            <a:spLocks noGrp="1" noChangeArrowheads="1"/>
          </p:cNvSpPr>
          <p:nvPr>
            <p:ph sz="half" idx="1"/>
          </p:nvPr>
        </p:nvSpPr>
        <p:spPr>
          <a:xfrm>
            <a:off x="860425" y="1814513"/>
            <a:ext cx="2508250" cy="3573462"/>
          </a:xfrm>
          <a:noFill/>
          <a:ln/>
        </p:spPr>
        <p:txBody>
          <a:bodyPr lIns="92075" tIns="46038" rIns="92075" bIns="46038">
            <a:normAutofit/>
          </a:bodyPr>
          <a:lstStyle/>
          <a:p>
            <a:pPr algn="r"/>
            <a:r>
              <a:rPr lang="en-US" sz="2200"/>
              <a:t>Entity</a:t>
            </a:r>
            <a:endParaRPr lang="en-US" sz="2200" u="sng"/>
          </a:p>
          <a:p>
            <a:pPr algn="r"/>
            <a:r>
              <a:rPr lang="en-US" sz="2200"/>
              <a:t>EMPLOYEE</a:t>
            </a:r>
          </a:p>
          <a:p>
            <a:pPr algn="r"/>
            <a:endParaRPr lang="en-US" sz="2200"/>
          </a:p>
          <a:p>
            <a:pPr algn="r"/>
            <a:r>
              <a:rPr lang="en-US" sz="2200"/>
              <a:t>CAR</a:t>
            </a:r>
          </a:p>
          <a:p>
            <a:pPr algn="r"/>
            <a:r>
              <a:rPr lang="en-US" sz="2200"/>
              <a:t>ORDER</a:t>
            </a:r>
          </a:p>
          <a:p>
            <a:pPr algn="r"/>
            <a:r>
              <a:rPr lang="en-US" sz="2200"/>
              <a:t>JOB</a:t>
            </a:r>
          </a:p>
          <a:p>
            <a:pPr algn="r"/>
            <a:r>
              <a:rPr lang="en-US" sz="2200"/>
              <a:t>TRANSACTION</a:t>
            </a:r>
          </a:p>
          <a:p>
            <a:pPr algn="r"/>
            <a:r>
              <a:rPr lang="en-US" sz="2200"/>
              <a:t>EMPLOYMENT CONTRACT</a:t>
            </a:r>
          </a:p>
        </p:txBody>
      </p:sp>
      <p:sp>
        <p:nvSpPr>
          <p:cNvPr id="288772" name="Rectangle 4"/>
          <p:cNvSpPr>
            <a:spLocks noGrp="1" noChangeArrowheads="1"/>
          </p:cNvSpPr>
          <p:nvPr>
            <p:ph sz="half" idx="2"/>
          </p:nvPr>
        </p:nvSpPr>
        <p:spPr>
          <a:xfrm>
            <a:off x="3533775" y="1824038"/>
            <a:ext cx="4575175" cy="3238500"/>
          </a:xfrm>
          <a:noFill/>
          <a:ln/>
        </p:spPr>
        <p:txBody>
          <a:bodyPr lIns="92075" tIns="46038" rIns="92075" bIns="46038">
            <a:normAutofit/>
          </a:bodyPr>
          <a:lstStyle/>
          <a:p>
            <a:r>
              <a:rPr lang="en-US" sz="2200"/>
              <a:t>Attribute</a:t>
            </a:r>
            <a:endParaRPr lang="en-US" sz="2200" u="sng"/>
          </a:p>
          <a:p>
            <a:r>
              <a:rPr lang="en-US" sz="2200"/>
              <a:t>Family Name, Age, Shoe Size, </a:t>
            </a:r>
          </a:p>
          <a:p>
            <a:r>
              <a:rPr lang="en-US" sz="2200"/>
              <a:t>Town of Residence, Email, ...</a:t>
            </a:r>
          </a:p>
          <a:p>
            <a:r>
              <a:rPr lang="en-US" sz="2200"/>
              <a:t>Model, Weight, Catalog Price, …</a:t>
            </a:r>
          </a:p>
          <a:p>
            <a:r>
              <a:rPr lang="en-US" sz="2200"/>
              <a:t>Order Date, Ship Date, …</a:t>
            </a:r>
          </a:p>
          <a:p>
            <a:r>
              <a:rPr lang="en-US" sz="2200"/>
              <a:t>Title, Description, ...</a:t>
            </a:r>
          </a:p>
          <a:p>
            <a:r>
              <a:rPr lang="en-US" sz="2200"/>
              <a:t>Amount, Transaction Date, …</a:t>
            </a:r>
          </a:p>
          <a:p>
            <a:r>
              <a:rPr lang="en-US" sz="2200"/>
              <a:t>Start Date, Salary, ...</a:t>
            </a:r>
          </a:p>
        </p:txBody>
      </p:sp>
      <p:sp>
        <p:nvSpPr>
          <p:cNvPr id="288773" name="Line 5"/>
          <p:cNvSpPr>
            <a:spLocks noChangeShapeType="1"/>
          </p:cNvSpPr>
          <p:nvPr/>
        </p:nvSpPr>
        <p:spPr bwMode="auto">
          <a:xfrm>
            <a:off x="3444875" y="1863725"/>
            <a:ext cx="0" cy="3621088"/>
          </a:xfrm>
          <a:prstGeom prst="line">
            <a:avLst/>
          </a:prstGeom>
          <a:noFill/>
          <a:ln w="25400">
            <a:solidFill>
              <a:schemeClr val="tx2"/>
            </a:solidFill>
            <a:round/>
            <a:headEnd type="none" w="sm" len="sm"/>
            <a:tailEnd type="none" w="sm" len="sm"/>
          </a:ln>
          <a:effectLst/>
        </p:spPr>
        <p:txBody>
          <a:bodyPr/>
          <a:lstStyle/>
          <a:p>
            <a:endParaRPr lang="en-US"/>
          </a:p>
        </p:txBody>
      </p:sp>
      <p:sp>
        <p:nvSpPr>
          <p:cNvPr id="288774" name="Line 6"/>
          <p:cNvSpPr>
            <a:spLocks noChangeShapeType="1"/>
          </p:cNvSpPr>
          <p:nvPr/>
        </p:nvSpPr>
        <p:spPr bwMode="auto">
          <a:xfrm>
            <a:off x="1238250" y="2227263"/>
            <a:ext cx="6667500" cy="0"/>
          </a:xfrm>
          <a:prstGeom prst="line">
            <a:avLst/>
          </a:prstGeom>
          <a:noFill/>
          <a:ln w="50800">
            <a:solidFill>
              <a:schemeClr val="tx2"/>
            </a:solidFill>
            <a:round/>
            <a:headEnd type="none" w="sm" len="sm"/>
            <a:tailEnd type="none" w="sm" len="sm"/>
          </a:ln>
          <a:effectLst/>
        </p:spPr>
        <p:txBody>
          <a:bodyPr/>
          <a:lstStyle/>
          <a:p>
            <a:endParaRPr lang="en-US"/>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5" name="Rectangle 19"/>
          <p:cNvSpPr>
            <a:spLocks noGrp="1" noChangeArrowheads="1"/>
          </p:cNvSpPr>
          <p:nvPr>
            <p:ph type="title"/>
          </p:nvPr>
        </p:nvSpPr>
        <p:spPr/>
        <p:txBody>
          <a:bodyPr/>
          <a:lstStyle/>
          <a:p>
            <a:pPr algn="ctr"/>
            <a:r>
              <a:rPr lang="en-US" b="1" dirty="0"/>
              <a:t>Relationships</a:t>
            </a:r>
          </a:p>
        </p:txBody>
      </p:sp>
      <p:sp>
        <p:nvSpPr>
          <p:cNvPr id="290836" name="Rectangle 20"/>
          <p:cNvSpPr>
            <a:spLocks noGrp="1" noChangeArrowheads="1"/>
          </p:cNvSpPr>
          <p:nvPr>
            <p:ph idx="1"/>
          </p:nvPr>
        </p:nvSpPr>
        <p:spPr>
          <a:xfrm>
            <a:off x="863600" y="1816100"/>
            <a:ext cx="7366000" cy="2636838"/>
          </a:xfrm>
        </p:spPr>
        <p:txBody>
          <a:bodyPr>
            <a:normAutofit/>
          </a:bodyPr>
          <a:lstStyle/>
          <a:p>
            <a:pPr lvl="1"/>
            <a:r>
              <a:rPr lang="en-US" sz="2200" dirty="0"/>
              <a:t>Also represent something of significance to the business</a:t>
            </a:r>
          </a:p>
          <a:p>
            <a:pPr lvl="1"/>
            <a:r>
              <a:rPr lang="en-US" sz="2200" dirty="0"/>
              <a:t>Express how entities are mutually </a:t>
            </a:r>
            <a:r>
              <a:rPr lang="en-US" sz="2200" i="1" dirty="0"/>
              <a:t>related</a:t>
            </a:r>
          </a:p>
          <a:p>
            <a:pPr lvl="1"/>
            <a:r>
              <a:rPr lang="en-US" sz="2200" dirty="0"/>
              <a:t>Always exist between </a:t>
            </a:r>
            <a:r>
              <a:rPr lang="en-US" sz="2200" i="1" dirty="0"/>
              <a:t>two</a:t>
            </a:r>
            <a:r>
              <a:rPr lang="en-US" sz="2200" dirty="0"/>
              <a:t> entities (or one entity </a:t>
            </a:r>
            <a:r>
              <a:rPr lang="en-US" sz="2200" i="1" dirty="0"/>
              <a:t>twice</a:t>
            </a:r>
            <a:r>
              <a:rPr lang="en-US" sz="2200" dirty="0"/>
              <a:t>) </a:t>
            </a:r>
          </a:p>
          <a:p>
            <a:pPr lvl="1"/>
            <a:r>
              <a:rPr lang="en-US" sz="2200" dirty="0"/>
              <a:t>Are named at both ends</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87" name="Rectangle 23"/>
          <p:cNvSpPr>
            <a:spLocks noGrp="1" noChangeArrowheads="1"/>
          </p:cNvSpPr>
          <p:nvPr>
            <p:ph type="title"/>
          </p:nvPr>
        </p:nvSpPr>
        <p:spPr/>
        <p:txBody>
          <a:bodyPr/>
          <a:lstStyle/>
          <a:p>
            <a:r>
              <a:rPr lang="en-US"/>
              <a:t>Relationship Examples</a:t>
            </a:r>
          </a:p>
        </p:txBody>
      </p:sp>
      <p:sp>
        <p:nvSpPr>
          <p:cNvPr id="292888" name="Rectangle 24"/>
          <p:cNvSpPr>
            <a:spLocks noGrp="1" noChangeArrowheads="1"/>
          </p:cNvSpPr>
          <p:nvPr>
            <p:ph idx="1"/>
          </p:nvPr>
        </p:nvSpPr>
        <p:spPr>
          <a:xfrm>
            <a:off x="863600" y="1816100"/>
            <a:ext cx="7366000" cy="762000"/>
          </a:xfrm>
        </p:spPr>
        <p:txBody>
          <a:bodyPr>
            <a:normAutofit lnSpcReduction="10000"/>
          </a:bodyPr>
          <a:lstStyle/>
          <a:p>
            <a:r>
              <a:rPr lang="en-US"/>
              <a:t>EMPLOYEES </a:t>
            </a:r>
            <a:r>
              <a:rPr lang="en-US" i="1"/>
              <a:t>have</a:t>
            </a:r>
            <a:r>
              <a:rPr lang="en-US"/>
              <a:t> JOBS</a:t>
            </a:r>
          </a:p>
          <a:p>
            <a:r>
              <a:rPr lang="en-US"/>
              <a:t>JOBS </a:t>
            </a:r>
            <a:r>
              <a:rPr lang="en-US" i="1"/>
              <a:t>are held by</a:t>
            </a:r>
            <a:r>
              <a:rPr lang="en-US"/>
              <a:t> EMPLOYEES </a:t>
            </a:r>
          </a:p>
        </p:txBody>
      </p:sp>
      <p:sp>
        <p:nvSpPr>
          <p:cNvPr id="292868" name="Rectangle 4"/>
          <p:cNvSpPr>
            <a:spLocks noChangeArrowheads="1"/>
          </p:cNvSpPr>
          <p:nvPr/>
        </p:nvSpPr>
        <p:spPr bwMode="auto">
          <a:xfrm>
            <a:off x="860425" y="3117850"/>
            <a:ext cx="7385050" cy="84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PRODUCTS </a:t>
            </a:r>
            <a:r>
              <a:rPr lang="en-US" sz="2200" i="1">
                <a:solidFill>
                  <a:schemeClr val="tx1"/>
                </a:solidFill>
              </a:rPr>
              <a:t>are classified by</a:t>
            </a:r>
            <a:r>
              <a:rPr lang="en-US" sz="2200" i="1">
                <a:solidFill>
                  <a:schemeClr val="accent2"/>
                </a:solidFill>
              </a:rPr>
              <a:t> </a:t>
            </a:r>
            <a:r>
              <a:rPr lang="en-US" sz="2200">
                <a:solidFill>
                  <a:schemeClr val="tx1"/>
                </a:solidFill>
              </a:rPr>
              <a:t>a PRODUCT TYPE</a:t>
            </a:r>
          </a:p>
          <a:p>
            <a:pPr marL="404813" indent="-404813" defTabSz="346075" eaLnBrk="0" hangingPunct="0">
              <a:lnSpc>
                <a:spcPct val="95000"/>
              </a:lnSpc>
              <a:spcBef>
                <a:spcPct val="35000"/>
              </a:spcBef>
              <a:buClrTx/>
              <a:buFontTx/>
              <a:buNone/>
              <a:tabLst>
                <a:tab pos="571500" algn="l"/>
              </a:tabLst>
            </a:pPr>
            <a:r>
              <a:rPr lang="en-US" sz="2200">
                <a:solidFill>
                  <a:schemeClr val="tx1"/>
                </a:solidFill>
              </a:rPr>
              <a:t>PRODUCT TYPE </a:t>
            </a:r>
            <a:r>
              <a:rPr lang="en-US" sz="2200" i="1">
                <a:solidFill>
                  <a:schemeClr val="tx1"/>
                </a:solidFill>
              </a:rPr>
              <a:t>is a classification for</a:t>
            </a:r>
            <a:r>
              <a:rPr lang="en-US" sz="2200">
                <a:solidFill>
                  <a:schemeClr val="tx1"/>
                </a:solidFill>
              </a:rPr>
              <a:t> a PRODUCT</a:t>
            </a:r>
          </a:p>
        </p:txBody>
      </p:sp>
      <p:sp>
        <p:nvSpPr>
          <p:cNvPr id="292869" name="Rectangle 5"/>
          <p:cNvSpPr>
            <a:spLocks noChangeArrowheads="1"/>
          </p:cNvSpPr>
          <p:nvPr/>
        </p:nvSpPr>
        <p:spPr bwMode="auto">
          <a:xfrm>
            <a:off x="860425" y="4421188"/>
            <a:ext cx="7385050" cy="84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PEOPLE </a:t>
            </a:r>
            <a:r>
              <a:rPr lang="en-US" sz="2200" i="1">
                <a:solidFill>
                  <a:schemeClr val="tx1"/>
                </a:solidFill>
              </a:rPr>
              <a:t>make</a:t>
            </a:r>
            <a:r>
              <a:rPr lang="en-US" sz="2200">
                <a:solidFill>
                  <a:schemeClr val="tx1"/>
                </a:solidFill>
              </a:rPr>
              <a:t> TICKET RESERVATIONS</a:t>
            </a:r>
          </a:p>
          <a:p>
            <a:pPr marL="404813" indent="-404813" defTabSz="346075" eaLnBrk="0" hangingPunct="0">
              <a:lnSpc>
                <a:spcPct val="95000"/>
              </a:lnSpc>
              <a:spcBef>
                <a:spcPct val="35000"/>
              </a:spcBef>
              <a:buClrTx/>
              <a:buFontTx/>
              <a:buNone/>
              <a:tabLst>
                <a:tab pos="571500" algn="l"/>
              </a:tabLst>
            </a:pPr>
            <a:r>
              <a:rPr lang="en-US" sz="2200">
                <a:solidFill>
                  <a:schemeClr val="tx1"/>
                </a:solidFill>
              </a:rPr>
              <a:t>TICKET RESERVATIONS </a:t>
            </a:r>
            <a:r>
              <a:rPr lang="en-US" sz="2200" i="1">
                <a:solidFill>
                  <a:schemeClr val="tx1"/>
                </a:solidFill>
              </a:rPr>
              <a:t>are made by </a:t>
            </a:r>
            <a:r>
              <a:rPr lang="en-US" sz="2200">
                <a:solidFill>
                  <a:schemeClr val="tx1"/>
                </a:solidFill>
              </a:rPr>
              <a:t>PEOPLE</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Oval 2"/>
          <p:cNvSpPr>
            <a:spLocks noChangeArrowheads="1"/>
          </p:cNvSpPr>
          <p:nvPr/>
        </p:nvSpPr>
        <p:spPr bwMode="blackWhite">
          <a:xfrm>
            <a:off x="928688" y="2006600"/>
            <a:ext cx="2563812" cy="1714500"/>
          </a:xfrm>
          <a:prstGeom prst="ellipse">
            <a:avLst/>
          </a:prstGeom>
          <a:noFill/>
          <a:ln w="9525">
            <a:solidFill>
              <a:schemeClr val="tx1"/>
            </a:solidFill>
            <a:round/>
            <a:headEnd/>
            <a:tailEnd/>
          </a:ln>
          <a:effectLst/>
        </p:spPr>
        <p:txBody>
          <a:bodyPr wrap="none" anchor="ctr"/>
          <a:lstStyle/>
          <a:p>
            <a:endParaRPr lang="en-US"/>
          </a:p>
        </p:txBody>
      </p:sp>
      <p:sp>
        <p:nvSpPr>
          <p:cNvPr id="294915" name="Oval 3"/>
          <p:cNvSpPr>
            <a:spLocks noChangeArrowheads="1"/>
          </p:cNvSpPr>
          <p:nvPr/>
        </p:nvSpPr>
        <p:spPr bwMode="blackWhite">
          <a:xfrm>
            <a:off x="3657600" y="1282700"/>
            <a:ext cx="4591050" cy="2533650"/>
          </a:xfrm>
          <a:prstGeom prst="ellipse">
            <a:avLst/>
          </a:prstGeom>
          <a:noFill/>
          <a:ln w="9525">
            <a:solidFill>
              <a:schemeClr val="tx1"/>
            </a:solidFill>
            <a:round/>
            <a:headEnd/>
            <a:tailEnd/>
          </a:ln>
          <a:effectLst/>
        </p:spPr>
        <p:txBody>
          <a:bodyPr wrap="none" anchor="ctr"/>
          <a:lstStyle/>
          <a:p>
            <a:endParaRPr lang="en-US"/>
          </a:p>
        </p:txBody>
      </p:sp>
      <p:sp>
        <p:nvSpPr>
          <p:cNvPr id="294916" name="Rectangle 4"/>
          <p:cNvSpPr>
            <a:spLocks noChangeArrowheads="1"/>
          </p:cNvSpPr>
          <p:nvPr/>
        </p:nvSpPr>
        <p:spPr bwMode="blackWhite">
          <a:xfrm>
            <a:off x="3582988" y="1289050"/>
            <a:ext cx="1060450" cy="39687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solidFill>
                  <a:schemeClr val="tx1"/>
                </a:solidFill>
              </a:rPr>
              <a:t>JOB</a:t>
            </a:r>
          </a:p>
        </p:txBody>
      </p:sp>
      <p:sp>
        <p:nvSpPr>
          <p:cNvPr id="294917" name="AutoShape 5"/>
          <p:cNvSpPr>
            <a:spLocks noChangeArrowheads="1"/>
          </p:cNvSpPr>
          <p:nvPr/>
        </p:nvSpPr>
        <p:spPr bwMode="blackWhite">
          <a:xfrm rot="660000">
            <a:off x="4457700" y="2881313"/>
            <a:ext cx="228600" cy="276225"/>
          </a:xfrm>
          <a:prstGeom prst="star5">
            <a:avLst/>
          </a:prstGeom>
          <a:solidFill>
            <a:srgbClr val="0066FF"/>
          </a:solidFill>
          <a:ln w="12700">
            <a:noFill/>
            <a:miter lim="800000"/>
            <a:headEnd/>
            <a:tailEnd/>
          </a:ln>
          <a:effectLst/>
        </p:spPr>
        <p:txBody>
          <a:bodyPr wrap="none" anchor="ctr"/>
          <a:lstStyle/>
          <a:p>
            <a:endParaRPr lang="en-US"/>
          </a:p>
        </p:txBody>
      </p:sp>
      <p:sp>
        <p:nvSpPr>
          <p:cNvPr id="294918" name="Rectangle 6"/>
          <p:cNvSpPr>
            <a:spLocks noChangeArrowheads="1"/>
          </p:cNvSpPr>
          <p:nvPr/>
        </p:nvSpPr>
        <p:spPr bwMode="blackWhite">
          <a:xfrm>
            <a:off x="4640263" y="2928938"/>
            <a:ext cx="160178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waiter</a:t>
            </a:r>
          </a:p>
        </p:txBody>
      </p:sp>
      <p:sp>
        <p:nvSpPr>
          <p:cNvPr id="294919" name="Rectangle 7"/>
          <p:cNvSpPr>
            <a:spLocks noChangeArrowheads="1"/>
          </p:cNvSpPr>
          <p:nvPr/>
        </p:nvSpPr>
        <p:spPr bwMode="blackWhite">
          <a:xfrm>
            <a:off x="6475413" y="1752600"/>
            <a:ext cx="84772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cook</a:t>
            </a:r>
          </a:p>
        </p:txBody>
      </p:sp>
      <p:sp>
        <p:nvSpPr>
          <p:cNvPr id="294920" name="AutoShape 8"/>
          <p:cNvSpPr>
            <a:spLocks noChangeArrowheads="1"/>
          </p:cNvSpPr>
          <p:nvPr/>
        </p:nvSpPr>
        <p:spPr bwMode="blackWhite">
          <a:xfrm rot="1260000">
            <a:off x="4192588" y="1939925"/>
            <a:ext cx="228600" cy="277813"/>
          </a:xfrm>
          <a:prstGeom prst="star5">
            <a:avLst/>
          </a:prstGeom>
          <a:solidFill>
            <a:srgbClr val="0066FF"/>
          </a:solidFill>
          <a:ln w="12700">
            <a:noFill/>
            <a:miter lim="800000"/>
            <a:headEnd/>
            <a:tailEnd/>
          </a:ln>
          <a:effectLst/>
        </p:spPr>
        <p:txBody>
          <a:bodyPr wrap="none" anchor="ctr"/>
          <a:lstStyle/>
          <a:p>
            <a:endParaRPr lang="en-US"/>
          </a:p>
        </p:txBody>
      </p:sp>
      <p:sp>
        <p:nvSpPr>
          <p:cNvPr id="294921" name="Rectangle 9"/>
          <p:cNvSpPr>
            <a:spLocks noChangeArrowheads="1"/>
          </p:cNvSpPr>
          <p:nvPr/>
        </p:nvSpPr>
        <p:spPr bwMode="blackWhite">
          <a:xfrm>
            <a:off x="4425950" y="1974850"/>
            <a:ext cx="161290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waitress</a:t>
            </a:r>
          </a:p>
        </p:txBody>
      </p:sp>
      <p:sp>
        <p:nvSpPr>
          <p:cNvPr id="294922" name="AutoShape 10"/>
          <p:cNvSpPr>
            <a:spLocks noChangeArrowheads="1"/>
          </p:cNvSpPr>
          <p:nvPr/>
        </p:nvSpPr>
        <p:spPr bwMode="blackWhite">
          <a:xfrm rot="20820000">
            <a:off x="6397625" y="2146300"/>
            <a:ext cx="322263" cy="277813"/>
          </a:xfrm>
          <a:prstGeom prst="star5">
            <a:avLst/>
          </a:prstGeom>
          <a:solidFill>
            <a:srgbClr val="0066FF"/>
          </a:solidFill>
          <a:ln w="12700">
            <a:noFill/>
            <a:miter lim="800000"/>
            <a:headEnd/>
            <a:tailEnd/>
          </a:ln>
          <a:effectLst/>
        </p:spPr>
        <p:txBody>
          <a:bodyPr wrap="none" anchor="ctr"/>
          <a:lstStyle/>
          <a:p>
            <a:endParaRPr lang="en-US"/>
          </a:p>
        </p:txBody>
      </p:sp>
      <p:sp>
        <p:nvSpPr>
          <p:cNvPr id="294923" name="Rectangle 11"/>
          <p:cNvSpPr>
            <a:spLocks noChangeArrowheads="1"/>
          </p:cNvSpPr>
          <p:nvPr/>
        </p:nvSpPr>
        <p:spPr bwMode="blackWhite">
          <a:xfrm>
            <a:off x="5384800" y="1409700"/>
            <a:ext cx="161290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manager</a:t>
            </a:r>
          </a:p>
        </p:txBody>
      </p:sp>
      <p:sp>
        <p:nvSpPr>
          <p:cNvPr id="294924" name="Rectangle 12"/>
          <p:cNvSpPr>
            <a:spLocks noChangeArrowheads="1"/>
          </p:cNvSpPr>
          <p:nvPr/>
        </p:nvSpPr>
        <p:spPr bwMode="blackWhite">
          <a:xfrm>
            <a:off x="4048125" y="2459038"/>
            <a:ext cx="2909888"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financial controller</a:t>
            </a:r>
          </a:p>
        </p:txBody>
      </p:sp>
      <p:sp>
        <p:nvSpPr>
          <p:cNvPr id="294925" name="AutoShape 13"/>
          <p:cNvSpPr>
            <a:spLocks noChangeArrowheads="1"/>
          </p:cNvSpPr>
          <p:nvPr/>
        </p:nvSpPr>
        <p:spPr bwMode="blackWhite">
          <a:xfrm rot="1920000">
            <a:off x="6629400" y="2767013"/>
            <a:ext cx="231775" cy="276225"/>
          </a:xfrm>
          <a:prstGeom prst="star5">
            <a:avLst/>
          </a:prstGeom>
          <a:solidFill>
            <a:srgbClr val="0066FF"/>
          </a:solidFill>
          <a:ln w="12700">
            <a:noFill/>
            <a:miter lim="800000"/>
            <a:headEnd/>
            <a:tailEnd/>
          </a:ln>
          <a:effectLst/>
        </p:spPr>
        <p:txBody>
          <a:bodyPr wrap="none" anchor="ctr"/>
          <a:lstStyle/>
          <a:p>
            <a:endParaRPr lang="en-US"/>
          </a:p>
        </p:txBody>
      </p:sp>
      <p:sp>
        <p:nvSpPr>
          <p:cNvPr id="294926" name="Rectangle 14"/>
          <p:cNvSpPr>
            <a:spLocks noChangeArrowheads="1"/>
          </p:cNvSpPr>
          <p:nvPr/>
        </p:nvSpPr>
        <p:spPr bwMode="blackWhite">
          <a:xfrm>
            <a:off x="6816725" y="2795588"/>
            <a:ext cx="1130300"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porter</a:t>
            </a:r>
          </a:p>
        </p:txBody>
      </p:sp>
      <p:sp>
        <p:nvSpPr>
          <p:cNvPr id="294927" name="Rectangle 15"/>
          <p:cNvSpPr>
            <a:spLocks noChangeArrowheads="1"/>
          </p:cNvSpPr>
          <p:nvPr/>
        </p:nvSpPr>
        <p:spPr bwMode="blackWhite">
          <a:xfrm>
            <a:off x="5699125" y="3273425"/>
            <a:ext cx="1784350"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piano player</a:t>
            </a:r>
          </a:p>
        </p:txBody>
      </p:sp>
      <p:sp>
        <p:nvSpPr>
          <p:cNvPr id="294928" name="AutoShape 16"/>
          <p:cNvSpPr>
            <a:spLocks noChangeArrowheads="1"/>
          </p:cNvSpPr>
          <p:nvPr/>
        </p:nvSpPr>
        <p:spPr bwMode="blackWhite">
          <a:xfrm>
            <a:off x="5187950" y="1452563"/>
            <a:ext cx="228600" cy="274637"/>
          </a:xfrm>
          <a:prstGeom prst="star5">
            <a:avLst/>
          </a:prstGeom>
          <a:solidFill>
            <a:srgbClr val="0066FF"/>
          </a:solidFill>
          <a:ln w="12700">
            <a:noFill/>
            <a:miter lim="800000"/>
            <a:headEnd/>
            <a:tailEnd/>
          </a:ln>
          <a:effectLst/>
        </p:spPr>
        <p:txBody>
          <a:bodyPr wrap="none" anchor="ctr"/>
          <a:lstStyle/>
          <a:p>
            <a:endParaRPr lang="en-US"/>
          </a:p>
        </p:txBody>
      </p:sp>
      <p:sp>
        <p:nvSpPr>
          <p:cNvPr id="294929" name="AutoShape 17"/>
          <p:cNvSpPr>
            <a:spLocks noChangeArrowheads="1"/>
          </p:cNvSpPr>
          <p:nvPr/>
        </p:nvSpPr>
        <p:spPr bwMode="blackWhite">
          <a:xfrm>
            <a:off x="6297613" y="1751013"/>
            <a:ext cx="228600" cy="276225"/>
          </a:xfrm>
          <a:prstGeom prst="star5">
            <a:avLst/>
          </a:prstGeom>
          <a:solidFill>
            <a:srgbClr val="0066FF"/>
          </a:solidFill>
          <a:ln w="12700">
            <a:noFill/>
            <a:miter lim="800000"/>
            <a:headEnd/>
            <a:tailEnd/>
          </a:ln>
          <a:effectLst/>
        </p:spPr>
        <p:txBody>
          <a:bodyPr wrap="none" anchor="ctr"/>
          <a:lstStyle/>
          <a:p>
            <a:endParaRPr lang="en-US"/>
          </a:p>
        </p:txBody>
      </p:sp>
      <p:sp>
        <p:nvSpPr>
          <p:cNvPr id="294930" name="AutoShape 18"/>
          <p:cNvSpPr>
            <a:spLocks noChangeArrowheads="1"/>
          </p:cNvSpPr>
          <p:nvPr/>
        </p:nvSpPr>
        <p:spPr bwMode="blackWhite">
          <a:xfrm rot="180000">
            <a:off x="3844925" y="2392363"/>
            <a:ext cx="219075" cy="249237"/>
          </a:xfrm>
          <a:prstGeom prst="star5">
            <a:avLst/>
          </a:prstGeom>
          <a:solidFill>
            <a:srgbClr val="0066FF"/>
          </a:solidFill>
          <a:ln w="12700">
            <a:noFill/>
            <a:miter lim="800000"/>
            <a:headEnd/>
            <a:tailEnd/>
          </a:ln>
          <a:effectLst/>
        </p:spPr>
        <p:txBody>
          <a:bodyPr wrap="none" anchor="ctr"/>
          <a:lstStyle/>
          <a:p>
            <a:endParaRPr lang="en-US"/>
          </a:p>
        </p:txBody>
      </p:sp>
      <p:sp>
        <p:nvSpPr>
          <p:cNvPr id="294931" name="AutoShape 19"/>
          <p:cNvSpPr>
            <a:spLocks noChangeArrowheads="1"/>
          </p:cNvSpPr>
          <p:nvPr/>
        </p:nvSpPr>
        <p:spPr bwMode="blackWhite">
          <a:xfrm rot="720000">
            <a:off x="5445125" y="3221038"/>
            <a:ext cx="255588" cy="276225"/>
          </a:xfrm>
          <a:prstGeom prst="star5">
            <a:avLst/>
          </a:prstGeom>
          <a:solidFill>
            <a:srgbClr val="0066FF"/>
          </a:solidFill>
          <a:ln w="12700">
            <a:noFill/>
            <a:miter lim="800000"/>
            <a:headEnd/>
            <a:tailEnd/>
          </a:ln>
          <a:effectLst/>
        </p:spPr>
        <p:txBody>
          <a:bodyPr wrap="none" anchor="ctr"/>
          <a:lstStyle/>
          <a:p>
            <a:endParaRPr lang="en-US"/>
          </a:p>
        </p:txBody>
      </p:sp>
      <p:sp>
        <p:nvSpPr>
          <p:cNvPr id="294984" name="Rectangle 72"/>
          <p:cNvSpPr>
            <a:spLocks noGrp="1" noChangeArrowheads="1"/>
          </p:cNvSpPr>
          <p:nvPr>
            <p:ph type="title"/>
          </p:nvPr>
        </p:nvSpPr>
        <p:spPr/>
        <p:txBody>
          <a:bodyPr/>
          <a:lstStyle/>
          <a:p>
            <a:r>
              <a:rPr lang="en-US"/>
              <a:t>Employees have Jobs</a:t>
            </a:r>
          </a:p>
        </p:txBody>
      </p:sp>
      <p:sp>
        <p:nvSpPr>
          <p:cNvPr id="294933" name="Rectangle 21"/>
          <p:cNvSpPr>
            <a:spLocks noChangeArrowheads="1"/>
          </p:cNvSpPr>
          <p:nvPr/>
        </p:nvSpPr>
        <p:spPr bwMode="auto">
          <a:xfrm>
            <a:off x="1100138" y="2809875"/>
            <a:ext cx="13033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Ahmed</a:t>
            </a:r>
          </a:p>
        </p:txBody>
      </p:sp>
      <p:sp>
        <p:nvSpPr>
          <p:cNvPr id="294934" name="Rectangle 22"/>
          <p:cNvSpPr>
            <a:spLocks noChangeArrowheads="1"/>
          </p:cNvSpPr>
          <p:nvPr/>
        </p:nvSpPr>
        <p:spPr bwMode="auto">
          <a:xfrm>
            <a:off x="1106488" y="2433638"/>
            <a:ext cx="681037"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Jill</a:t>
            </a:r>
          </a:p>
        </p:txBody>
      </p:sp>
      <p:sp>
        <p:nvSpPr>
          <p:cNvPr id="294935" name="Rectangle 23"/>
          <p:cNvSpPr>
            <a:spLocks noChangeArrowheads="1"/>
          </p:cNvSpPr>
          <p:nvPr/>
        </p:nvSpPr>
        <p:spPr bwMode="auto">
          <a:xfrm>
            <a:off x="2409825" y="2590800"/>
            <a:ext cx="1135063"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Adam</a:t>
            </a:r>
          </a:p>
        </p:txBody>
      </p:sp>
      <p:sp>
        <p:nvSpPr>
          <p:cNvPr id="294936" name="Rectangle 24"/>
          <p:cNvSpPr>
            <a:spLocks noChangeArrowheads="1"/>
          </p:cNvSpPr>
          <p:nvPr/>
        </p:nvSpPr>
        <p:spPr bwMode="auto">
          <a:xfrm>
            <a:off x="2251075" y="3105150"/>
            <a:ext cx="1146175"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Maria</a:t>
            </a:r>
          </a:p>
        </p:txBody>
      </p:sp>
      <p:sp>
        <p:nvSpPr>
          <p:cNvPr id="294937" name="Rectangle 25"/>
          <p:cNvSpPr>
            <a:spLocks noChangeArrowheads="1"/>
          </p:cNvSpPr>
          <p:nvPr/>
        </p:nvSpPr>
        <p:spPr bwMode="auto">
          <a:xfrm>
            <a:off x="912813" y="1687513"/>
            <a:ext cx="1933575" cy="39687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2000">
                <a:solidFill>
                  <a:schemeClr val="tx1"/>
                </a:solidFill>
              </a:rPr>
              <a:t>EMPLOYEE</a:t>
            </a:r>
          </a:p>
        </p:txBody>
      </p:sp>
      <p:grpSp>
        <p:nvGrpSpPr>
          <p:cNvPr id="2" name="Group 26"/>
          <p:cNvGrpSpPr>
            <a:grpSpLocks/>
          </p:cNvGrpSpPr>
          <p:nvPr/>
        </p:nvGrpSpPr>
        <p:grpSpPr bwMode="auto">
          <a:xfrm>
            <a:off x="1612900" y="1943100"/>
            <a:ext cx="4776788" cy="2008188"/>
            <a:chOff x="1016" y="1224"/>
            <a:chExt cx="3009" cy="1265"/>
          </a:xfrm>
        </p:grpSpPr>
        <p:sp>
          <p:nvSpPr>
            <p:cNvPr id="294939" name="Freeform 27"/>
            <p:cNvSpPr>
              <a:spLocks/>
            </p:cNvSpPr>
            <p:nvPr/>
          </p:nvSpPr>
          <p:spPr bwMode="auto">
            <a:xfrm>
              <a:off x="1720" y="1224"/>
              <a:ext cx="2305" cy="225"/>
            </a:xfrm>
            <a:custGeom>
              <a:avLst/>
              <a:gdLst/>
              <a:ahLst/>
              <a:cxnLst>
                <a:cxn ang="0">
                  <a:pos x="0" y="224"/>
                </a:cxn>
                <a:cxn ang="0">
                  <a:pos x="0" y="0"/>
                </a:cxn>
                <a:cxn ang="0">
                  <a:pos x="2304" y="0"/>
                </a:cxn>
              </a:cxnLst>
              <a:rect l="0" t="0" r="r" b="b"/>
              <a:pathLst>
                <a:path w="2305" h="225">
                  <a:moveTo>
                    <a:pt x="0" y="224"/>
                  </a:moveTo>
                  <a:lnTo>
                    <a:pt x="0" y="0"/>
                  </a:lnTo>
                  <a:lnTo>
                    <a:pt x="2304" y="0"/>
                  </a:lnTo>
                </a:path>
              </a:pathLst>
            </a:custGeom>
            <a:noFill/>
            <a:ln w="25400" cap="rnd" cmpd="sng">
              <a:solidFill>
                <a:schemeClr val="tx2"/>
              </a:solidFill>
              <a:prstDash val="solid"/>
              <a:round/>
              <a:headEnd type="none" w="sm" len="sm"/>
              <a:tailEnd type="stealth" w="med" len="lg"/>
            </a:ln>
            <a:effectLst/>
          </p:spPr>
          <p:txBody>
            <a:bodyPr/>
            <a:lstStyle/>
            <a:p>
              <a:endParaRPr lang="en-US"/>
            </a:p>
          </p:txBody>
        </p:sp>
        <p:sp>
          <p:nvSpPr>
            <p:cNvPr id="294940" name="Line 28"/>
            <p:cNvSpPr>
              <a:spLocks noChangeShapeType="1"/>
            </p:cNvSpPr>
            <p:nvPr/>
          </p:nvSpPr>
          <p:spPr bwMode="auto">
            <a:xfrm>
              <a:off x="1016" y="1608"/>
              <a:ext cx="1424" cy="0"/>
            </a:xfrm>
            <a:prstGeom prst="line">
              <a:avLst/>
            </a:prstGeom>
            <a:noFill/>
            <a:ln w="25400">
              <a:solidFill>
                <a:schemeClr val="tx2"/>
              </a:solidFill>
              <a:round/>
              <a:headEnd type="none" w="sm" len="sm"/>
              <a:tailEnd type="stealth" w="med" len="lg"/>
            </a:ln>
            <a:effectLst/>
          </p:spPr>
          <p:txBody>
            <a:bodyPr/>
            <a:lstStyle/>
            <a:p>
              <a:endParaRPr lang="en-US"/>
            </a:p>
          </p:txBody>
        </p:sp>
        <p:sp>
          <p:nvSpPr>
            <p:cNvPr id="294941" name="Freeform 29"/>
            <p:cNvSpPr>
              <a:spLocks/>
            </p:cNvSpPr>
            <p:nvPr/>
          </p:nvSpPr>
          <p:spPr bwMode="auto">
            <a:xfrm>
              <a:off x="2088" y="1736"/>
              <a:ext cx="769" cy="177"/>
            </a:xfrm>
            <a:custGeom>
              <a:avLst/>
              <a:gdLst/>
              <a:ahLst/>
              <a:cxnLst>
                <a:cxn ang="0">
                  <a:pos x="0" y="0"/>
                </a:cxn>
                <a:cxn ang="0">
                  <a:pos x="0" y="176"/>
                </a:cxn>
                <a:cxn ang="0">
                  <a:pos x="768" y="176"/>
                </a:cxn>
              </a:cxnLst>
              <a:rect l="0" t="0" r="r" b="b"/>
              <a:pathLst>
                <a:path w="769" h="177">
                  <a:moveTo>
                    <a:pt x="0" y="0"/>
                  </a:moveTo>
                  <a:lnTo>
                    <a:pt x="0" y="176"/>
                  </a:lnTo>
                  <a:lnTo>
                    <a:pt x="768" y="176"/>
                  </a:lnTo>
                </a:path>
              </a:pathLst>
            </a:custGeom>
            <a:noFill/>
            <a:ln w="25400" cap="rnd" cmpd="sng">
              <a:solidFill>
                <a:schemeClr val="tx2"/>
              </a:solidFill>
              <a:prstDash val="solid"/>
              <a:round/>
              <a:headEnd type="none" w="sm" len="sm"/>
              <a:tailEnd type="stealth" w="med" len="lg"/>
            </a:ln>
            <a:effectLst/>
          </p:spPr>
          <p:txBody>
            <a:bodyPr/>
            <a:lstStyle/>
            <a:p>
              <a:endParaRPr lang="en-US"/>
            </a:p>
          </p:txBody>
        </p:sp>
        <p:sp>
          <p:nvSpPr>
            <p:cNvPr id="294942" name="Line 30"/>
            <p:cNvSpPr>
              <a:spLocks noChangeShapeType="1"/>
            </p:cNvSpPr>
            <p:nvPr/>
          </p:nvSpPr>
          <p:spPr bwMode="auto">
            <a:xfrm>
              <a:off x="1960" y="2104"/>
              <a:ext cx="1488" cy="0"/>
            </a:xfrm>
            <a:prstGeom prst="line">
              <a:avLst/>
            </a:prstGeom>
            <a:noFill/>
            <a:ln w="25400">
              <a:solidFill>
                <a:schemeClr val="tx2"/>
              </a:solidFill>
              <a:round/>
              <a:headEnd type="none" w="sm" len="sm"/>
              <a:tailEnd type="stealth" w="med" len="lg"/>
            </a:ln>
            <a:effectLst/>
          </p:spPr>
          <p:txBody>
            <a:bodyPr/>
            <a:lstStyle/>
            <a:p>
              <a:endParaRPr lang="en-US"/>
            </a:p>
          </p:txBody>
        </p:sp>
        <p:sp>
          <p:nvSpPr>
            <p:cNvPr id="294943" name="Freeform 31"/>
            <p:cNvSpPr>
              <a:spLocks/>
            </p:cNvSpPr>
            <p:nvPr/>
          </p:nvSpPr>
          <p:spPr bwMode="auto">
            <a:xfrm>
              <a:off x="1328" y="1944"/>
              <a:ext cx="2146" cy="545"/>
            </a:xfrm>
            <a:custGeom>
              <a:avLst/>
              <a:gdLst/>
              <a:ahLst/>
              <a:cxnLst>
                <a:cxn ang="0">
                  <a:pos x="0" y="0"/>
                </a:cxn>
                <a:cxn ang="0">
                  <a:pos x="0" y="544"/>
                </a:cxn>
                <a:cxn ang="0">
                  <a:pos x="2145" y="544"/>
                </a:cxn>
                <a:cxn ang="0">
                  <a:pos x="2145" y="300"/>
                </a:cxn>
              </a:cxnLst>
              <a:rect l="0" t="0" r="r" b="b"/>
              <a:pathLst>
                <a:path w="2146" h="545">
                  <a:moveTo>
                    <a:pt x="0" y="0"/>
                  </a:moveTo>
                  <a:lnTo>
                    <a:pt x="0" y="544"/>
                  </a:lnTo>
                  <a:lnTo>
                    <a:pt x="2145" y="544"/>
                  </a:lnTo>
                  <a:lnTo>
                    <a:pt x="2145" y="300"/>
                  </a:lnTo>
                </a:path>
              </a:pathLst>
            </a:custGeom>
            <a:noFill/>
            <a:ln w="25400" cap="rnd" cmpd="sng">
              <a:solidFill>
                <a:schemeClr val="tx2"/>
              </a:solidFill>
              <a:prstDash val="solid"/>
              <a:round/>
              <a:headEnd type="none" w="sm" len="sm"/>
              <a:tailEnd type="stealth" w="med" len="lg"/>
            </a:ln>
            <a:effectLst/>
          </p:spPr>
          <p:txBody>
            <a:bodyPr/>
            <a:lstStyle/>
            <a:p>
              <a:endParaRPr lang="en-US"/>
            </a:p>
          </p:txBody>
        </p:sp>
      </p:grpSp>
      <p:sp>
        <p:nvSpPr>
          <p:cNvPr id="294944" name="Rectangle 32"/>
          <p:cNvSpPr>
            <a:spLocks noChangeArrowheads="1"/>
          </p:cNvSpPr>
          <p:nvPr/>
        </p:nvSpPr>
        <p:spPr bwMode="auto">
          <a:xfrm>
            <a:off x="874713" y="3998913"/>
            <a:ext cx="7712075" cy="21494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i="1">
                <a:solidFill>
                  <a:schemeClr val="tx1"/>
                </a:solidFill>
              </a:rPr>
              <a:t>Numerical observation:</a:t>
            </a:r>
            <a:endParaRPr lang="en-US" sz="2200">
              <a:solidFill>
                <a:schemeClr val="tx1"/>
              </a:solidFill>
            </a:endParaRPr>
          </a:p>
          <a:p>
            <a:pPr marL="404813" indent="-404813" defTabSz="346075" eaLnBrk="0" hangingPunct="0">
              <a:lnSpc>
                <a:spcPct val="95000"/>
              </a:lnSpc>
              <a:spcBef>
                <a:spcPct val="35000"/>
              </a:spcBef>
              <a:buClr>
                <a:schemeClr val="accent2"/>
              </a:buClr>
              <a:buFont typeface="Arial" pitchFamily="34" charset="0"/>
              <a:buChar char="•"/>
              <a:tabLst>
                <a:tab pos="571500" algn="l"/>
              </a:tabLst>
            </a:pPr>
            <a:r>
              <a:rPr lang="en-US" sz="2200" i="1">
                <a:solidFill>
                  <a:schemeClr val="tx1"/>
                </a:solidFill>
              </a:rPr>
              <a:t>All</a:t>
            </a:r>
            <a:r>
              <a:rPr lang="en-US" sz="2200">
                <a:solidFill>
                  <a:schemeClr val="tx1"/>
                </a:solidFill>
              </a:rPr>
              <a:t> EMPLOYEES have a JOB</a:t>
            </a:r>
          </a:p>
          <a:p>
            <a:pPr marL="404813" indent="-404813" defTabSz="346075" eaLnBrk="0" hangingPunct="0">
              <a:lnSpc>
                <a:spcPct val="95000"/>
              </a:lnSpc>
              <a:spcBef>
                <a:spcPct val="35000"/>
              </a:spcBef>
              <a:buClr>
                <a:schemeClr val="accent2"/>
              </a:buClr>
              <a:buFont typeface="Arial" pitchFamily="34" charset="0"/>
              <a:buChar char="•"/>
              <a:tabLst>
                <a:tab pos="571500" algn="l"/>
              </a:tabLst>
            </a:pPr>
            <a:r>
              <a:rPr lang="en-US" sz="2200">
                <a:solidFill>
                  <a:schemeClr val="tx1"/>
                </a:solidFill>
              </a:rPr>
              <a:t>No EMPLOYEE has </a:t>
            </a:r>
            <a:r>
              <a:rPr lang="en-US" sz="2200" i="1">
                <a:solidFill>
                  <a:schemeClr val="tx1"/>
                </a:solidFill>
              </a:rPr>
              <a:t>more than one</a:t>
            </a:r>
            <a:r>
              <a:rPr lang="en-US" sz="2200">
                <a:solidFill>
                  <a:schemeClr val="tx1"/>
                </a:solidFill>
              </a:rPr>
              <a:t> JOB</a:t>
            </a:r>
          </a:p>
          <a:p>
            <a:pPr marL="404813" indent="-404813" defTabSz="346075" eaLnBrk="0" hangingPunct="0">
              <a:lnSpc>
                <a:spcPct val="95000"/>
              </a:lnSpc>
              <a:spcBef>
                <a:spcPct val="35000"/>
              </a:spcBef>
              <a:buClr>
                <a:schemeClr val="accent2"/>
              </a:buClr>
              <a:buFont typeface="Arial" pitchFamily="34" charset="0"/>
              <a:buChar char="•"/>
              <a:tabLst>
                <a:tab pos="571500" algn="l"/>
              </a:tabLst>
            </a:pPr>
            <a:r>
              <a:rPr lang="en-US" sz="2200" i="1">
                <a:solidFill>
                  <a:schemeClr val="tx1"/>
                </a:solidFill>
              </a:rPr>
              <a:t>Not all</a:t>
            </a:r>
            <a:r>
              <a:rPr lang="en-US" sz="2200">
                <a:solidFill>
                  <a:schemeClr val="tx1"/>
                </a:solidFill>
              </a:rPr>
              <a:t> JOBS are held by an EMPLOYEE</a:t>
            </a:r>
          </a:p>
          <a:p>
            <a:pPr marL="404813" indent="-404813" defTabSz="346075" eaLnBrk="0" hangingPunct="0">
              <a:lnSpc>
                <a:spcPct val="95000"/>
              </a:lnSpc>
              <a:spcBef>
                <a:spcPct val="35000"/>
              </a:spcBef>
              <a:buClr>
                <a:schemeClr val="accent2"/>
              </a:buClr>
              <a:buFont typeface="Arial" pitchFamily="34" charset="0"/>
              <a:buChar char="•"/>
              <a:tabLst>
                <a:tab pos="571500" algn="l"/>
              </a:tabLst>
            </a:pPr>
            <a:r>
              <a:rPr lang="en-US" sz="2200">
                <a:solidFill>
                  <a:schemeClr val="tx1"/>
                </a:solidFill>
              </a:rPr>
              <a:t>Some JOBS are held by </a:t>
            </a:r>
            <a:r>
              <a:rPr lang="en-US" sz="2200" i="1">
                <a:solidFill>
                  <a:schemeClr val="tx1"/>
                </a:solidFill>
              </a:rPr>
              <a:t>more than one</a:t>
            </a:r>
            <a:r>
              <a:rPr lang="en-US" sz="2200">
                <a:solidFill>
                  <a:schemeClr val="tx1"/>
                </a:solidFill>
              </a:rPr>
              <a:t> EMPLOYEE </a:t>
            </a:r>
          </a:p>
        </p:txBody>
      </p:sp>
      <p:sp>
        <p:nvSpPr>
          <p:cNvPr id="294952" name="Rectangle 40"/>
          <p:cNvSpPr>
            <a:spLocks noChangeArrowheads="1"/>
          </p:cNvSpPr>
          <p:nvPr/>
        </p:nvSpPr>
        <p:spPr bwMode="auto">
          <a:xfrm>
            <a:off x="1571625" y="2085975"/>
            <a:ext cx="1408113"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Shintaro</a:t>
            </a:r>
          </a:p>
        </p:txBody>
      </p:sp>
      <p:sp>
        <p:nvSpPr>
          <p:cNvPr id="294953" name="AutoShape 41"/>
          <p:cNvSpPr>
            <a:spLocks noChangeArrowheads="1"/>
          </p:cNvSpPr>
          <p:nvPr/>
        </p:nvSpPr>
        <p:spPr bwMode="auto">
          <a:xfrm rot="21540000">
            <a:off x="2619375" y="2155825"/>
            <a:ext cx="198438" cy="227013"/>
          </a:xfrm>
          <a:prstGeom prst="plus">
            <a:avLst>
              <a:gd name="adj" fmla="val 29694"/>
            </a:avLst>
          </a:prstGeom>
          <a:solidFill>
            <a:srgbClr val="FF3300"/>
          </a:solidFill>
          <a:ln w="12700">
            <a:noFill/>
            <a:miter lim="800000"/>
            <a:headEnd/>
            <a:tailEnd/>
          </a:ln>
          <a:effectLst/>
        </p:spPr>
        <p:txBody>
          <a:bodyPr wrap="none" anchor="ctr"/>
          <a:lstStyle/>
          <a:p>
            <a:endParaRPr lang="en-US"/>
          </a:p>
        </p:txBody>
      </p:sp>
      <p:sp>
        <p:nvSpPr>
          <p:cNvPr id="294954" name="Rectangle 42"/>
          <p:cNvSpPr>
            <a:spLocks noChangeArrowheads="1"/>
          </p:cNvSpPr>
          <p:nvPr/>
        </p:nvSpPr>
        <p:spPr bwMode="auto">
          <a:xfrm>
            <a:off x="6731000" y="2198688"/>
            <a:ext cx="2238375"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dish washer</a:t>
            </a:r>
          </a:p>
        </p:txBody>
      </p:sp>
      <p:sp>
        <p:nvSpPr>
          <p:cNvPr id="294955" name="AutoShape 43"/>
          <p:cNvSpPr>
            <a:spLocks noChangeArrowheads="1"/>
          </p:cNvSpPr>
          <p:nvPr/>
        </p:nvSpPr>
        <p:spPr bwMode="auto">
          <a:xfrm rot="21540000">
            <a:off x="3000375" y="3184525"/>
            <a:ext cx="196850" cy="225425"/>
          </a:xfrm>
          <a:prstGeom prst="plus">
            <a:avLst>
              <a:gd name="adj" fmla="val 29694"/>
            </a:avLst>
          </a:prstGeom>
          <a:solidFill>
            <a:srgbClr val="FF3300"/>
          </a:solidFill>
          <a:ln w="12700">
            <a:noFill/>
            <a:miter lim="800000"/>
            <a:headEnd/>
            <a:tailEnd/>
          </a:ln>
          <a:effectLst/>
        </p:spPr>
        <p:txBody>
          <a:bodyPr wrap="none" anchor="ctr"/>
          <a:lstStyle/>
          <a:p>
            <a:endParaRPr lang="en-US"/>
          </a:p>
        </p:txBody>
      </p:sp>
      <p:sp>
        <p:nvSpPr>
          <p:cNvPr id="294956" name="AutoShape 44"/>
          <p:cNvSpPr>
            <a:spLocks noChangeArrowheads="1"/>
          </p:cNvSpPr>
          <p:nvPr/>
        </p:nvSpPr>
        <p:spPr bwMode="auto">
          <a:xfrm rot="21540000">
            <a:off x="2009775" y="2867025"/>
            <a:ext cx="198438" cy="225425"/>
          </a:xfrm>
          <a:prstGeom prst="plus">
            <a:avLst>
              <a:gd name="adj" fmla="val 29694"/>
            </a:avLst>
          </a:prstGeom>
          <a:solidFill>
            <a:srgbClr val="FF3300"/>
          </a:solidFill>
          <a:ln w="12700">
            <a:noFill/>
            <a:miter lim="800000"/>
            <a:headEnd/>
            <a:tailEnd/>
          </a:ln>
          <a:effectLst/>
        </p:spPr>
        <p:txBody>
          <a:bodyPr wrap="none" anchor="ctr"/>
          <a:lstStyle/>
          <a:p>
            <a:endParaRPr lang="en-US"/>
          </a:p>
        </p:txBody>
      </p:sp>
      <p:sp>
        <p:nvSpPr>
          <p:cNvPr id="294957" name="AutoShape 45"/>
          <p:cNvSpPr>
            <a:spLocks noChangeArrowheads="1"/>
          </p:cNvSpPr>
          <p:nvPr/>
        </p:nvSpPr>
        <p:spPr bwMode="auto">
          <a:xfrm rot="21540000">
            <a:off x="1557338" y="2435225"/>
            <a:ext cx="196850" cy="225425"/>
          </a:xfrm>
          <a:prstGeom prst="plus">
            <a:avLst>
              <a:gd name="adj" fmla="val 29694"/>
            </a:avLst>
          </a:prstGeom>
          <a:solidFill>
            <a:srgbClr val="FF3300"/>
          </a:solidFill>
          <a:ln w="12700">
            <a:noFill/>
            <a:miter lim="800000"/>
            <a:headEnd/>
            <a:tailEnd/>
          </a:ln>
          <a:effectLst/>
        </p:spPr>
        <p:txBody>
          <a:bodyPr wrap="none" anchor="ctr"/>
          <a:lstStyle/>
          <a:p>
            <a:endParaRPr lang="en-US"/>
          </a:p>
        </p:txBody>
      </p:sp>
      <p:sp>
        <p:nvSpPr>
          <p:cNvPr id="294958" name="AutoShape 46"/>
          <p:cNvSpPr>
            <a:spLocks noChangeArrowheads="1"/>
          </p:cNvSpPr>
          <p:nvPr/>
        </p:nvSpPr>
        <p:spPr bwMode="auto">
          <a:xfrm rot="21540000">
            <a:off x="3203575" y="2663825"/>
            <a:ext cx="198438" cy="227013"/>
          </a:xfrm>
          <a:prstGeom prst="plus">
            <a:avLst>
              <a:gd name="adj" fmla="val 29694"/>
            </a:avLst>
          </a:prstGeom>
          <a:solidFill>
            <a:srgbClr val="FF3300"/>
          </a:solidFill>
          <a:ln w="12700">
            <a:noFill/>
            <a:miter lim="800000"/>
            <a:headEnd/>
            <a:tailEnd/>
          </a:ln>
          <a:effectLst/>
        </p:spPr>
        <p:txBody>
          <a:bodyPr wrap="none" anchor="ctr"/>
          <a:lstStyle/>
          <a:p>
            <a:endParaRPr lang="en-US"/>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1" name="Rectangle 41"/>
          <p:cNvSpPr>
            <a:spLocks noGrp="1" noChangeArrowheads="1"/>
          </p:cNvSpPr>
          <p:nvPr>
            <p:ph type="title"/>
          </p:nvPr>
        </p:nvSpPr>
        <p:spPr/>
        <p:txBody>
          <a:bodyPr>
            <a:normAutofit/>
          </a:bodyPr>
          <a:lstStyle/>
          <a:p>
            <a:pPr algn="ctr"/>
            <a:r>
              <a:rPr lang="en-US" dirty="0"/>
              <a:t>Entity Representation in Diagram</a:t>
            </a:r>
          </a:p>
        </p:txBody>
      </p:sp>
      <p:sp>
        <p:nvSpPr>
          <p:cNvPr id="297002" name="Rectangle 42"/>
          <p:cNvSpPr>
            <a:spLocks noGrp="1" noChangeArrowheads="1"/>
          </p:cNvSpPr>
          <p:nvPr>
            <p:ph idx="1"/>
          </p:nvPr>
        </p:nvSpPr>
        <p:spPr>
          <a:xfrm>
            <a:off x="863600" y="1816100"/>
            <a:ext cx="7366000" cy="2570163"/>
          </a:xfrm>
        </p:spPr>
        <p:txBody>
          <a:bodyPr>
            <a:normAutofit/>
          </a:bodyPr>
          <a:lstStyle/>
          <a:p>
            <a:pPr lvl="1"/>
            <a:r>
              <a:rPr lang="en-US" sz="2000" dirty="0"/>
              <a:t>Drawn as a “</a:t>
            </a:r>
            <a:r>
              <a:rPr lang="en-US" sz="2000" dirty="0" err="1"/>
              <a:t>softbox</a:t>
            </a:r>
            <a:r>
              <a:rPr lang="en-US" sz="2000" dirty="0"/>
              <a:t>”</a:t>
            </a:r>
          </a:p>
          <a:p>
            <a:pPr lvl="1"/>
            <a:r>
              <a:rPr lang="en-US" sz="2000" dirty="0"/>
              <a:t>Name singular</a:t>
            </a:r>
          </a:p>
          <a:p>
            <a:pPr lvl="1"/>
            <a:r>
              <a:rPr lang="en-US" sz="2000" dirty="0"/>
              <a:t>Name inside</a:t>
            </a:r>
          </a:p>
          <a:p>
            <a:pPr lvl="1"/>
            <a:r>
              <a:rPr lang="en-US" sz="2000" dirty="0"/>
              <a:t>Neither size, </a:t>
            </a:r>
            <a:br>
              <a:rPr lang="en-US" sz="2000" dirty="0"/>
            </a:br>
            <a:r>
              <a:rPr lang="en-US" sz="2000" dirty="0"/>
              <a:t>nor position </a:t>
            </a:r>
            <a:br>
              <a:rPr lang="en-US" sz="2000" dirty="0"/>
            </a:br>
            <a:r>
              <a:rPr lang="en-US" sz="2000" dirty="0"/>
              <a:t>has a special </a:t>
            </a:r>
            <a:br>
              <a:rPr lang="en-US" sz="2000" dirty="0"/>
            </a:br>
            <a:r>
              <a:rPr lang="en-US" sz="2000" dirty="0"/>
              <a:t>meaning</a:t>
            </a:r>
          </a:p>
        </p:txBody>
      </p:sp>
      <p:sp>
        <p:nvSpPr>
          <p:cNvPr id="296977" name="Rectangle 17"/>
          <p:cNvSpPr>
            <a:spLocks noChangeArrowheads="1"/>
          </p:cNvSpPr>
          <p:nvPr/>
        </p:nvSpPr>
        <p:spPr bwMode="gray">
          <a:xfrm>
            <a:off x="860425" y="5029200"/>
            <a:ext cx="6992938"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tx1"/>
                </a:solidFill>
              </a:rPr>
              <a:t>During design, entities usually lead to tables.</a:t>
            </a:r>
          </a:p>
        </p:txBody>
      </p:sp>
      <p:grpSp>
        <p:nvGrpSpPr>
          <p:cNvPr id="2" name="Group 38"/>
          <p:cNvGrpSpPr>
            <a:grpSpLocks/>
          </p:cNvGrpSpPr>
          <p:nvPr/>
        </p:nvGrpSpPr>
        <p:grpSpPr bwMode="auto">
          <a:xfrm>
            <a:off x="4305300" y="1828800"/>
            <a:ext cx="4062413" cy="2701925"/>
            <a:chOff x="2366" y="1478"/>
            <a:chExt cx="2559" cy="1702"/>
          </a:xfrm>
        </p:grpSpPr>
        <p:sp>
          <p:nvSpPr>
            <p:cNvPr id="296986" name="AutoShape 26"/>
            <p:cNvSpPr>
              <a:spLocks noChangeArrowheads="1"/>
            </p:cNvSpPr>
            <p:nvPr/>
          </p:nvSpPr>
          <p:spPr bwMode="auto">
            <a:xfrm>
              <a:off x="2433" y="1495"/>
              <a:ext cx="359" cy="101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87" name="AutoShape 27"/>
            <p:cNvSpPr>
              <a:spLocks noChangeArrowheads="1"/>
            </p:cNvSpPr>
            <p:nvPr/>
          </p:nvSpPr>
          <p:spPr bwMode="auto">
            <a:xfrm>
              <a:off x="2867" y="1478"/>
              <a:ext cx="1356" cy="73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88" name="AutoShape 28"/>
            <p:cNvSpPr>
              <a:spLocks noChangeArrowheads="1"/>
            </p:cNvSpPr>
            <p:nvPr/>
          </p:nvSpPr>
          <p:spPr bwMode="auto">
            <a:xfrm>
              <a:off x="4301" y="1483"/>
              <a:ext cx="624" cy="1324"/>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89" name="AutoShape 29"/>
            <p:cNvSpPr>
              <a:spLocks noChangeArrowheads="1"/>
            </p:cNvSpPr>
            <p:nvPr/>
          </p:nvSpPr>
          <p:spPr bwMode="auto">
            <a:xfrm>
              <a:off x="2403" y="2879"/>
              <a:ext cx="2512" cy="301"/>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90" name="Rectangle 30"/>
            <p:cNvSpPr>
              <a:spLocks noChangeArrowheads="1"/>
            </p:cNvSpPr>
            <p:nvPr/>
          </p:nvSpPr>
          <p:spPr bwMode="auto">
            <a:xfrm>
              <a:off x="2886" y="1524"/>
              <a:ext cx="1219" cy="288"/>
            </a:xfrm>
            <a:prstGeom prst="rect">
              <a:avLst/>
            </a:prstGeom>
            <a:noFill/>
            <a:ln w="9525">
              <a:noFill/>
              <a:miter lim="800000"/>
              <a:headEnd/>
              <a:tailEnd/>
            </a:ln>
            <a:effectLst/>
          </p:spPr>
          <p:txBody>
            <a:bodyPr wrap="none" lIns="92075" tIns="46038" rIns="92075" bIns="46038" anchor="ctr"/>
            <a:lstStyle/>
            <a:p>
              <a:pPr defTabSz="762000" eaLnBrk="0" hangingPunct="0">
                <a:spcBef>
                  <a:spcPct val="50000"/>
                </a:spcBef>
                <a:buClrTx/>
                <a:buFontTx/>
                <a:buNone/>
              </a:pPr>
              <a:r>
                <a:rPr lang="en-US" sz="1800">
                  <a:solidFill>
                    <a:schemeClr val="tx1"/>
                  </a:solidFill>
                </a:rPr>
                <a:t>EMPLOYEE</a:t>
              </a:r>
            </a:p>
          </p:txBody>
        </p:sp>
        <p:sp>
          <p:nvSpPr>
            <p:cNvPr id="296991" name="AutoShape 31"/>
            <p:cNvSpPr>
              <a:spLocks noChangeArrowheads="1"/>
            </p:cNvSpPr>
            <p:nvPr/>
          </p:nvSpPr>
          <p:spPr bwMode="auto">
            <a:xfrm>
              <a:off x="3095" y="2322"/>
              <a:ext cx="1100" cy="474"/>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92" name="Rectangle 32"/>
            <p:cNvSpPr>
              <a:spLocks noChangeArrowheads="1"/>
            </p:cNvSpPr>
            <p:nvPr/>
          </p:nvSpPr>
          <p:spPr bwMode="auto">
            <a:xfrm>
              <a:off x="3073" y="2325"/>
              <a:ext cx="1280" cy="495"/>
            </a:xfrm>
            <a:prstGeom prst="rect">
              <a:avLst/>
            </a:prstGeom>
            <a:noFill/>
            <a:ln w="9525">
              <a:noFill/>
              <a:miter lim="800000"/>
              <a:headEnd/>
              <a:tailEnd/>
            </a:ln>
            <a:effectLst/>
          </p:spPr>
          <p:txBody>
            <a:bodyPr wrap="none" lIns="92075" tIns="46038" rIns="92075" bIns="46038" anchor="ctr"/>
            <a:lstStyle/>
            <a:p>
              <a:pPr defTabSz="762000" eaLnBrk="0" hangingPunct="0">
                <a:lnSpc>
                  <a:spcPct val="40000"/>
                </a:lnSpc>
                <a:spcBef>
                  <a:spcPct val="50000"/>
                </a:spcBef>
                <a:buClrTx/>
                <a:buFontTx/>
                <a:buNone/>
              </a:pPr>
              <a:r>
                <a:rPr lang="en-US" sz="1800">
                  <a:solidFill>
                    <a:schemeClr val="tx1"/>
                  </a:solidFill>
                </a:rPr>
                <a:t>TICKET</a:t>
              </a:r>
            </a:p>
            <a:p>
              <a:pPr defTabSz="762000" eaLnBrk="0" hangingPunct="0">
                <a:lnSpc>
                  <a:spcPct val="40000"/>
                </a:lnSpc>
                <a:spcBef>
                  <a:spcPct val="50000"/>
                </a:spcBef>
                <a:buClrTx/>
                <a:buFontTx/>
                <a:buNone/>
              </a:pPr>
              <a:r>
                <a:rPr lang="en-US" sz="1800">
                  <a:solidFill>
                    <a:schemeClr val="tx1"/>
                  </a:solidFill>
                </a:rPr>
                <a:t>RESERVATION</a:t>
              </a:r>
            </a:p>
          </p:txBody>
        </p:sp>
        <p:sp>
          <p:nvSpPr>
            <p:cNvPr id="296993" name="Rectangle 33"/>
            <p:cNvSpPr>
              <a:spLocks noChangeArrowheads="1"/>
            </p:cNvSpPr>
            <p:nvPr/>
          </p:nvSpPr>
          <p:spPr bwMode="auto">
            <a:xfrm>
              <a:off x="2412" y="2888"/>
              <a:ext cx="1664" cy="265"/>
            </a:xfrm>
            <a:prstGeom prst="rect">
              <a:avLst/>
            </a:prstGeom>
            <a:noFill/>
            <a:ln w="9525">
              <a:noFill/>
              <a:miter lim="800000"/>
              <a:headEnd/>
              <a:tailEnd/>
            </a:ln>
            <a:effectLst/>
          </p:spPr>
          <p:txBody>
            <a:bodyPr wrap="none" lIns="92075" tIns="46038" rIns="92075" bIns="46038" anchor="ctr"/>
            <a:lstStyle/>
            <a:p>
              <a:pPr defTabSz="762000" eaLnBrk="0" hangingPunct="0">
                <a:spcBef>
                  <a:spcPct val="50000"/>
                </a:spcBef>
                <a:buClrTx/>
                <a:buFontTx/>
                <a:buNone/>
              </a:pPr>
              <a:r>
                <a:rPr lang="en-US" sz="1800">
                  <a:solidFill>
                    <a:schemeClr val="tx1"/>
                  </a:solidFill>
                </a:rPr>
                <a:t>JOB ASSIGNMENT</a:t>
              </a:r>
            </a:p>
          </p:txBody>
        </p:sp>
        <p:sp>
          <p:nvSpPr>
            <p:cNvPr id="296994" name="Rectangle 34"/>
            <p:cNvSpPr>
              <a:spLocks noChangeArrowheads="1"/>
            </p:cNvSpPr>
            <p:nvPr/>
          </p:nvSpPr>
          <p:spPr bwMode="auto">
            <a:xfrm>
              <a:off x="4346" y="1548"/>
              <a:ext cx="500" cy="288"/>
            </a:xfrm>
            <a:prstGeom prst="rect">
              <a:avLst/>
            </a:prstGeom>
            <a:noFill/>
            <a:ln w="9525">
              <a:noFill/>
              <a:miter lim="800000"/>
              <a:headEnd/>
              <a:tailEnd/>
            </a:ln>
            <a:effectLst/>
          </p:spPr>
          <p:txBody>
            <a:bodyPr wrap="none" lIns="92075" tIns="46038" rIns="92075" bIns="46038" anchor="ctr"/>
            <a:lstStyle/>
            <a:p>
              <a:pPr defTabSz="762000" eaLnBrk="0" hangingPunct="0">
                <a:spcBef>
                  <a:spcPct val="50000"/>
                </a:spcBef>
                <a:buClrTx/>
                <a:buFontTx/>
                <a:buNone/>
              </a:pPr>
              <a:r>
                <a:rPr lang="en-US" sz="1800">
                  <a:solidFill>
                    <a:schemeClr val="tx1"/>
                  </a:solidFill>
                </a:rPr>
                <a:t>JOB</a:t>
              </a:r>
            </a:p>
          </p:txBody>
        </p:sp>
        <p:sp>
          <p:nvSpPr>
            <p:cNvPr id="296995" name="AutoShape 35"/>
            <p:cNvSpPr>
              <a:spLocks noChangeArrowheads="1"/>
            </p:cNvSpPr>
            <p:nvPr/>
          </p:nvSpPr>
          <p:spPr bwMode="auto">
            <a:xfrm>
              <a:off x="2411" y="2603"/>
              <a:ext cx="542" cy="179"/>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6996" name="Rectangle 36"/>
            <p:cNvSpPr>
              <a:spLocks noChangeArrowheads="1"/>
            </p:cNvSpPr>
            <p:nvPr/>
          </p:nvSpPr>
          <p:spPr bwMode="auto">
            <a:xfrm>
              <a:off x="2366" y="2571"/>
              <a:ext cx="599" cy="265"/>
            </a:xfrm>
            <a:prstGeom prst="rect">
              <a:avLst/>
            </a:prstGeom>
            <a:noFill/>
            <a:ln w="9525">
              <a:noFill/>
              <a:miter lim="800000"/>
              <a:headEnd/>
              <a:tailEnd/>
            </a:ln>
            <a:effectLst/>
          </p:spPr>
          <p:txBody>
            <a:bodyPr wrap="none" lIns="92075" tIns="46038" rIns="92075" bIns="46038" anchor="ctr"/>
            <a:lstStyle/>
            <a:p>
              <a:pPr defTabSz="762000" eaLnBrk="0" hangingPunct="0">
                <a:spcBef>
                  <a:spcPct val="50000"/>
                </a:spcBef>
                <a:buClrTx/>
                <a:buFontTx/>
                <a:buNone/>
              </a:pPr>
              <a:r>
                <a:rPr lang="en-US" sz="1800">
                  <a:solidFill>
                    <a:schemeClr val="tx1"/>
                  </a:solidFill>
                </a:rPr>
                <a:t>ORDER</a:t>
              </a:r>
            </a:p>
          </p:txBody>
        </p:sp>
        <p:sp>
          <p:nvSpPr>
            <p:cNvPr id="296997" name="Rectangle 37"/>
            <p:cNvSpPr>
              <a:spLocks noChangeArrowheads="1"/>
            </p:cNvSpPr>
            <p:nvPr/>
          </p:nvSpPr>
          <p:spPr bwMode="auto">
            <a:xfrm rot="16200000">
              <a:off x="2063" y="1904"/>
              <a:ext cx="945" cy="275"/>
            </a:xfrm>
            <a:prstGeom prst="rect">
              <a:avLst/>
            </a:prstGeom>
            <a:noFill/>
            <a:ln w="9525">
              <a:noFill/>
              <a:miter lim="800000"/>
              <a:headEnd/>
              <a:tailEnd/>
            </a:ln>
            <a:effectLst/>
          </p:spPr>
          <p:txBody>
            <a:bodyPr wrap="none" lIns="92075" tIns="46038" rIns="92075" bIns="46038" anchor="ctr"/>
            <a:lstStyle/>
            <a:p>
              <a:pPr defTabSz="762000" eaLnBrk="0" hangingPunct="0">
                <a:spcBef>
                  <a:spcPct val="50000"/>
                </a:spcBef>
                <a:buClrTx/>
                <a:buFontTx/>
                <a:buNone/>
              </a:pPr>
              <a:r>
                <a:rPr lang="en-US" sz="1800">
                  <a:solidFill>
                    <a:schemeClr val="tx1"/>
                  </a:solidFill>
                </a:rPr>
                <a:t>ELECTION</a:t>
              </a:r>
            </a:p>
          </p:txBody>
        </p:sp>
      </p:gr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36" name="Rectangle 28"/>
          <p:cNvSpPr>
            <a:spLocks noGrp="1" noChangeArrowheads="1"/>
          </p:cNvSpPr>
          <p:nvPr>
            <p:ph type="title"/>
          </p:nvPr>
        </p:nvSpPr>
        <p:spPr/>
        <p:txBody>
          <a:bodyPr/>
          <a:lstStyle/>
          <a:p>
            <a:pPr algn="ctr"/>
            <a:r>
              <a:rPr lang="en-US" b="1" dirty="0" smtClean="0"/>
              <a:t>Attributes </a:t>
            </a:r>
            <a:r>
              <a:rPr lang="en-US" b="1" dirty="0"/>
              <a:t>in Diagrams</a:t>
            </a:r>
          </a:p>
        </p:txBody>
      </p:sp>
      <p:sp>
        <p:nvSpPr>
          <p:cNvPr id="299037" name="Rectangle 29"/>
          <p:cNvSpPr>
            <a:spLocks noGrp="1" noChangeArrowheads="1"/>
          </p:cNvSpPr>
          <p:nvPr>
            <p:ph idx="1"/>
          </p:nvPr>
        </p:nvSpPr>
        <p:spPr>
          <a:xfrm>
            <a:off x="863600" y="1816100"/>
            <a:ext cx="7366000" cy="1412875"/>
          </a:xfrm>
        </p:spPr>
        <p:txBody>
          <a:bodyPr>
            <a:normAutofit lnSpcReduction="10000"/>
          </a:bodyPr>
          <a:lstStyle/>
          <a:p>
            <a:pPr eaLnBrk="0" hangingPunct="0">
              <a:lnSpc>
                <a:spcPct val="95000"/>
              </a:lnSpc>
              <a:spcBef>
                <a:spcPct val="35000"/>
              </a:spcBef>
              <a:buClrTx/>
              <a:buFontTx/>
              <a:buNone/>
            </a:pPr>
            <a:r>
              <a:rPr lang="en-US" dirty="0"/>
              <a:t>Mandatory </a:t>
            </a:r>
            <a:r>
              <a:rPr lang="en-US" dirty="0" smtClean="0"/>
              <a:t>attribute(*), </a:t>
            </a:r>
            <a:r>
              <a:rPr lang="en-US" dirty="0"/>
              <a:t>that is, known </a:t>
            </a:r>
            <a:r>
              <a:rPr lang="en-US" i="1" dirty="0"/>
              <a:t>and</a:t>
            </a:r>
            <a:r>
              <a:rPr lang="en-US" dirty="0"/>
              <a:t> available for every instance.</a:t>
            </a:r>
            <a:endParaRPr lang="en-US" baseline="-25000" dirty="0"/>
          </a:p>
          <a:p>
            <a:pPr eaLnBrk="0" hangingPunct="0">
              <a:lnSpc>
                <a:spcPct val="95000"/>
              </a:lnSpc>
              <a:spcBef>
                <a:spcPct val="35000"/>
              </a:spcBef>
              <a:buClrTx/>
              <a:buFontTx/>
              <a:buNone/>
            </a:pPr>
            <a:r>
              <a:rPr lang="en-US" dirty="0"/>
              <a:t>Optional </a:t>
            </a:r>
            <a:r>
              <a:rPr lang="en-US" dirty="0" smtClean="0"/>
              <a:t>attribute(0), </a:t>
            </a:r>
            <a:r>
              <a:rPr lang="en-US" dirty="0"/>
              <a:t>that is, unknown </a:t>
            </a:r>
            <a:r>
              <a:rPr lang="en-US" i="1" dirty="0"/>
              <a:t>or</a:t>
            </a:r>
            <a:r>
              <a:rPr lang="en-US" dirty="0"/>
              <a:t> unimportant to know for some instances.</a:t>
            </a:r>
          </a:p>
        </p:txBody>
      </p:sp>
      <p:sp>
        <p:nvSpPr>
          <p:cNvPr id="299011" name="AutoShape 3"/>
          <p:cNvSpPr>
            <a:spLocks noChangeArrowheads="1"/>
          </p:cNvSpPr>
          <p:nvPr/>
        </p:nvSpPr>
        <p:spPr bwMode="auto">
          <a:xfrm>
            <a:off x="1096963" y="3398838"/>
            <a:ext cx="2913062" cy="208756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9012" name="AutoShape 4"/>
          <p:cNvSpPr>
            <a:spLocks noChangeArrowheads="1"/>
          </p:cNvSpPr>
          <p:nvPr/>
        </p:nvSpPr>
        <p:spPr bwMode="auto">
          <a:xfrm>
            <a:off x="5908675" y="3411538"/>
            <a:ext cx="2044700" cy="127476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299015" name="Rectangle 7"/>
          <p:cNvSpPr>
            <a:spLocks noChangeArrowheads="1"/>
          </p:cNvSpPr>
          <p:nvPr/>
        </p:nvSpPr>
        <p:spPr bwMode="auto">
          <a:xfrm>
            <a:off x="1223963" y="3421063"/>
            <a:ext cx="2271712" cy="173990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solidFill>
                  <a:schemeClr val="tx1"/>
                </a:solidFill>
              </a:rPr>
              <a:t>EMPLOYEE</a:t>
            </a:r>
            <a:br>
              <a:rPr lang="en-US" sz="1800" dirty="0">
                <a:solidFill>
                  <a:schemeClr val="tx1"/>
                </a:solidFill>
              </a:rPr>
            </a:br>
            <a:r>
              <a:rPr lang="en-US" sz="1800" dirty="0">
                <a:solidFill>
                  <a:schemeClr val="tx1"/>
                </a:solidFill>
              </a:rPr>
              <a:t>  Family Name</a:t>
            </a:r>
            <a:br>
              <a:rPr lang="en-US" sz="1800" dirty="0">
                <a:solidFill>
                  <a:schemeClr val="tx1"/>
                </a:solidFill>
              </a:rPr>
            </a:br>
            <a:r>
              <a:rPr lang="en-US" sz="1800" dirty="0">
                <a:solidFill>
                  <a:schemeClr val="tx1"/>
                </a:solidFill>
              </a:rPr>
              <a:t>   Address</a:t>
            </a:r>
            <a:br>
              <a:rPr lang="en-US" sz="1800" dirty="0">
                <a:solidFill>
                  <a:schemeClr val="tx1"/>
                </a:solidFill>
              </a:rPr>
            </a:br>
            <a:r>
              <a:rPr lang="en-US" sz="1800" dirty="0">
                <a:solidFill>
                  <a:schemeClr val="tx1"/>
                </a:solidFill>
              </a:rPr>
              <a:t>o Birth Date</a:t>
            </a:r>
            <a:br>
              <a:rPr lang="en-US" sz="1800" dirty="0">
                <a:solidFill>
                  <a:schemeClr val="tx1"/>
                </a:solidFill>
              </a:rPr>
            </a:br>
            <a:r>
              <a:rPr lang="en-US" sz="1800" dirty="0">
                <a:solidFill>
                  <a:schemeClr val="tx1"/>
                </a:solidFill>
              </a:rPr>
              <a:t>o Shoe Size</a:t>
            </a:r>
            <a:br>
              <a:rPr lang="en-US" sz="1800" dirty="0">
                <a:solidFill>
                  <a:schemeClr val="tx1"/>
                </a:solidFill>
              </a:rPr>
            </a:br>
            <a:r>
              <a:rPr lang="en-US" sz="1800" dirty="0">
                <a:solidFill>
                  <a:schemeClr val="tx1"/>
                </a:solidFill>
              </a:rPr>
              <a:t>o Email</a:t>
            </a:r>
          </a:p>
        </p:txBody>
      </p:sp>
      <p:sp>
        <p:nvSpPr>
          <p:cNvPr id="299016" name="Rectangle 8"/>
          <p:cNvSpPr>
            <a:spLocks noChangeArrowheads="1"/>
          </p:cNvSpPr>
          <p:nvPr/>
        </p:nvSpPr>
        <p:spPr bwMode="auto">
          <a:xfrm>
            <a:off x="5916613" y="3429000"/>
            <a:ext cx="1897062"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solidFill>
                  <a:schemeClr val="tx1"/>
                </a:solidFill>
              </a:rPr>
              <a:t>JOB</a:t>
            </a:r>
            <a:br>
              <a:rPr lang="en-US" sz="1800" dirty="0">
                <a:solidFill>
                  <a:schemeClr val="tx1"/>
                </a:solidFill>
              </a:rPr>
            </a:br>
            <a:r>
              <a:rPr lang="en-US" sz="1800" dirty="0">
                <a:solidFill>
                  <a:schemeClr val="tx1"/>
                </a:solidFill>
              </a:rPr>
              <a:t>  Title</a:t>
            </a:r>
            <a:br>
              <a:rPr lang="en-US" sz="1800" dirty="0">
                <a:solidFill>
                  <a:schemeClr val="tx1"/>
                </a:solidFill>
              </a:rPr>
            </a:br>
            <a:r>
              <a:rPr lang="en-US" sz="1800" dirty="0">
                <a:solidFill>
                  <a:schemeClr val="tx1"/>
                </a:solidFill>
              </a:rPr>
              <a:t>o Description</a:t>
            </a:r>
          </a:p>
        </p:txBody>
      </p:sp>
      <p:sp>
        <p:nvSpPr>
          <p:cNvPr id="299017" name="Rectangle 9"/>
          <p:cNvSpPr>
            <a:spLocks noChangeArrowheads="1"/>
          </p:cNvSpPr>
          <p:nvPr/>
        </p:nvSpPr>
        <p:spPr bwMode="auto">
          <a:xfrm>
            <a:off x="904875" y="5699125"/>
            <a:ext cx="6992938"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tx1"/>
                </a:solidFill>
              </a:rPr>
              <a:t>During design, attributes lead to columns.</a:t>
            </a:r>
          </a:p>
        </p:txBody>
      </p:sp>
      <p:sp>
        <p:nvSpPr>
          <p:cNvPr id="299025" name="Rectangle 17"/>
          <p:cNvSpPr>
            <a:spLocks noChangeArrowheads="1"/>
          </p:cNvSpPr>
          <p:nvPr/>
        </p:nvSpPr>
        <p:spPr bwMode="auto">
          <a:xfrm>
            <a:off x="1197069" y="3733800"/>
            <a:ext cx="284162" cy="6413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smtClean="0">
                <a:solidFill>
                  <a:schemeClr val="tx1"/>
                </a:solidFill>
              </a:rPr>
              <a:t>**</a:t>
            </a:r>
            <a:endParaRPr lang="en-US" sz="1800" dirty="0">
              <a:solidFill>
                <a:schemeClr val="tx1"/>
              </a:solidFill>
            </a:endParaRPr>
          </a:p>
        </p:txBody>
      </p:sp>
      <p:sp>
        <p:nvSpPr>
          <p:cNvPr id="299026" name="Rectangle 18"/>
          <p:cNvSpPr>
            <a:spLocks noChangeArrowheads="1"/>
          </p:cNvSpPr>
          <p:nvPr/>
        </p:nvSpPr>
        <p:spPr bwMode="auto">
          <a:xfrm>
            <a:off x="5926138" y="3733800"/>
            <a:ext cx="28416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dirty="0">
                <a:solidFill>
                  <a:schemeClr val="tx1"/>
                </a:solidFill>
              </a:rPr>
              <a:t>*</a:t>
            </a: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3128963" y="4978400"/>
            <a:ext cx="5389562"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i="1" dirty="0">
                <a:solidFill>
                  <a:schemeClr val="tx1"/>
                </a:solidFill>
              </a:rPr>
              <a:t> </a:t>
            </a:r>
            <a:r>
              <a:rPr lang="en-US" sz="2000" dirty="0">
                <a:solidFill>
                  <a:schemeClr val="tx1"/>
                </a:solidFill>
              </a:rPr>
              <a:t>Jobs are held by one or more employees</a:t>
            </a:r>
          </a:p>
        </p:txBody>
      </p:sp>
      <p:sp>
        <p:nvSpPr>
          <p:cNvPr id="301059" name="Rectangle 3"/>
          <p:cNvSpPr>
            <a:spLocks noChangeArrowheads="1"/>
          </p:cNvSpPr>
          <p:nvPr/>
        </p:nvSpPr>
        <p:spPr bwMode="auto">
          <a:xfrm>
            <a:off x="950913" y="1676400"/>
            <a:ext cx="6354762"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dirty="0">
                <a:solidFill>
                  <a:schemeClr val="tx1"/>
                </a:solidFill>
              </a:rPr>
              <a:t>An employee has exactly one job.</a:t>
            </a:r>
          </a:p>
        </p:txBody>
      </p:sp>
      <p:grpSp>
        <p:nvGrpSpPr>
          <p:cNvPr id="2" name="Group 4"/>
          <p:cNvGrpSpPr>
            <a:grpSpLocks/>
          </p:cNvGrpSpPr>
          <p:nvPr/>
        </p:nvGrpSpPr>
        <p:grpSpPr bwMode="auto">
          <a:xfrm>
            <a:off x="2438400" y="1646694"/>
            <a:ext cx="669925" cy="411146"/>
            <a:chOff x="1642" y="968"/>
            <a:chExt cx="422" cy="292"/>
          </a:xfrm>
        </p:grpSpPr>
        <p:sp useBgFill="1">
          <p:nvSpPr>
            <p:cNvPr id="301061" name="Rectangle 5"/>
            <p:cNvSpPr>
              <a:spLocks noChangeArrowheads="1"/>
            </p:cNvSpPr>
            <p:nvPr/>
          </p:nvSpPr>
          <p:spPr bwMode="auto">
            <a:xfrm>
              <a:off x="1654" y="968"/>
              <a:ext cx="354" cy="292"/>
            </a:xfrm>
            <a:prstGeom prst="rect">
              <a:avLst/>
            </a:prstGeom>
            <a:ln w="9525">
              <a:noFill/>
              <a:miter lim="800000"/>
              <a:headEnd/>
              <a:tailEnd/>
            </a:ln>
            <a:effectLst/>
          </p:spPr>
          <p:txBody>
            <a:bodyPr wrap="none" anchor="ctr"/>
            <a:lstStyle/>
            <a:p>
              <a:endParaRPr lang="en-US"/>
            </a:p>
          </p:txBody>
        </p:sp>
        <p:sp>
          <p:nvSpPr>
            <p:cNvPr id="301062" name="Rectangle 6"/>
            <p:cNvSpPr>
              <a:spLocks noChangeArrowheads="1"/>
            </p:cNvSpPr>
            <p:nvPr/>
          </p:nvSpPr>
          <p:spPr bwMode="auto">
            <a:xfrm>
              <a:off x="1642" y="985"/>
              <a:ext cx="422" cy="24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i="1" dirty="0">
                  <a:solidFill>
                    <a:schemeClr val="tx1"/>
                  </a:solidFill>
                </a:rPr>
                <a:t>has</a:t>
              </a:r>
            </a:p>
          </p:txBody>
        </p:sp>
      </p:grpSp>
      <p:sp>
        <p:nvSpPr>
          <p:cNvPr id="301113" name="Rectangle 57"/>
          <p:cNvSpPr>
            <a:spLocks noGrp="1" noChangeArrowheads="1"/>
          </p:cNvSpPr>
          <p:nvPr>
            <p:ph type="title"/>
          </p:nvPr>
        </p:nvSpPr>
        <p:spPr/>
        <p:txBody>
          <a:bodyPr/>
          <a:lstStyle/>
          <a:p>
            <a:pPr algn="ctr"/>
            <a:r>
              <a:rPr lang="en-US" b="1" dirty="0"/>
              <a:t>Relationship in Diagrams</a:t>
            </a:r>
          </a:p>
        </p:txBody>
      </p:sp>
      <p:sp>
        <p:nvSpPr>
          <p:cNvPr id="301064" name="AutoShape 8"/>
          <p:cNvSpPr>
            <a:spLocks noChangeArrowheads="1"/>
          </p:cNvSpPr>
          <p:nvPr/>
        </p:nvSpPr>
        <p:spPr bwMode="auto">
          <a:xfrm>
            <a:off x="1119188" y="2544763"/>
            <a:ext cx="1604962" cy="191611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1065" name="Rectangle 9"/>
          <p:cNvSpPr>
            <a:spLocks noChangeArrowheads="1"/>
          </p:cNvSpPr>
          <p:nvPr/>
        </p:nvSpPr>
        <p:spPr bwMode="auto">
          <a:xfrm>
            <a:off x="1138238" y="2841625"/>
            <a:ext cx="1579562" cy="311150"/>
          </a:xfrm>
          <a:prstGeom prst="rect">
            <a:avLst/>
          </a:prstGeom>
          <a:noFill/>
          <a:ln w="9525">
            <a:noFill/>
            <a:miter lim="800000"/>
            <a:headEnd/>
            <a:tailEnd/>
          </a:ln>
          <a:effectLst/>
        </p:spPr>
        <p:txBody>
          <a:bodyPr wrap="none" lIns="92075" tIns="46038" rIns="92075" bIns="46038" anchor="ctr"/>
          <a:lstStyle/>
          <a:p>
            <a:pPr defTabSz="762000" eaLnBrk="0" hangingPunct="0">
              <a:lnSpc>
                <a:spcPct val="80000"/>
              </a:lnSpc>
              <a:spcBef>
                <a:spcPct val="50000"/>
              </a:spcBef>
              <a:buClrTx/>
              <a:buFontTx/>
              <a:buNone/>
            </a:pPr>
            <a:r>
              <a:rPr lang="en-US" sz="2000" b="0">
                <a:solidFill>
                  <a:schemeClr val="tx1"/>
                </a:solidFill>
              </a:rPr>
              <a:t>EMPLOYEE</a:t>
            </a:r>
          </a:p>
        </p:txBody>
      </p:sp>
      <p:sp>
        <p:nvSpPr>
          <p:cNvPr id="301066" name="AutoShape 10"/>
          <p:cNvSpPr>
            <a:spLocks noChangeArrowheads="1"/>
          </p:cNvSpPr>
          <p:nvPr/>
        </p:nvSpPr>
        <p:spPr bwMode="auto">
          <a:xfrm>
            <a:off x="6423025" y="2728913"/>
            <a:ext cx="1438275" cy="1570037"/>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1067" name="Rectangle 11"/>
          <p:cNvSpPr>
            <a:spLocks noChangeArrowheads="1"/>
          </p:cNvSpPr>
          <p:nvPr/>
        </p:nvSpPr>
        <p:spPr bwMode="auto">
          <a:xfrm>
            <a:off x="6488113" y="2868613"/>
            <a:ext cx="1233487" cy="311150"/>
          </a:xfrm>
          <a:prstGeom prst="rect">
            <a:avLst/>
          </a:prstGeom>
          <a:noFill/>
          <a:ln w="9525">
            <a:noFill/>
            <a:miter lim="800000"/>
            <a:headEnd/>
            <a:tailEnd/>
          </a:ln>
          <a:effectLst/>
        </p:spPr>
        <p:txBody>
          <a:bodyPr wrap="none" lIns="92075" tIns="46038" rIns="92075" bIns="46038" anchor="ctr"/>
          <a:lstStyle/>
          <a:p>
            <a:pPr defTabSz="762000" eaLnBrk="0" hangingPunct="0">
              <a:lnSpc>
                <a:spcPct val="80000"/>
              </a:lnSpc>
              <a:spcBef>
                <a:spcPct val="50000"/>
              </a:spcBef>
              <a:buClrTx/>
              <a:buFontTx/>
              <a:buNone/>
            </a:pPr>
            <a:r>
              <a:rPr lang="en-US" sz="2000" b="0">
                <a:solidFill>
                  <a:schemeClr val="tx1"/>
                </a:solidFill>
              </a:rPr>
              <a:t>JOB</a:t>
            </a:r>
          </a:p>
        </p:txBody>
      </p:sp>
      <p:sp>
        <p:nvSpPr>
          <p:cNvPr id="301068" name="Line 12"/>
          <p:cNvSpPr>
            <a:spLocks noChangeShapeType="1"/>
          </p:cNvSpPr>
          <p:nvPr/>
        </p:nvSpPr>
        <p:spPr bwMode="auto">
          <a:xfrm>
            <a:off x="2792413" y="3521075"/>
            <a:ext cx="3625850" cy="0"/>
          </a:xfrm>
          <a:prstGeom prst="line">
            <a:avLst/>
          </a:prstGeom>
          <a:noFill/>
          <a:ln w="25400">
            <a:solidFill>
              <a:schemeClr val="tx1"/>
            </a:solidFill>
            <a:prstDash val="sysDot"/>
            <a:round/>
            <a:headEnd type="none" w="sm" len="sm"/>
            <a:tailEnd type="none" w="sm" len="sm"/>
          </a:ln>
          <a:effectLst/>
        </p:spPr>
        <p:txBody>
          <a:bodyPr/>
          <a:lstStyle/>
          <a:p>
            <a:endParaRPr lang="en-US"/>
          </a:p>
        </p:txBody>
      </p:sp>
      <p:grpSp>
        <p:nvGrpSpPr>
          <p:cNvPr id="3" name="Group 13"/>
          <p:cNvGrpSpPr>
            <a:grpSpLocks/>
          </p:cNvGrpSpPr>
          <p:nvPr/>
        </p:nvGrpSpPr>
        <p:grpSpPr bwMode="auto">
          <a:xfrm>
            <a:off x="2705100" y="2038350"/>
            <a:ext cx="977900" cy="1447800"/>
            <a:chOff x="1704" y="1284"/>
            <a:chExt cx="616" cy="912"/>
          </a:xfrm>
        </p:grpSpPr>
        <p:sp>
          <p:nvSpPr>
            <p:cNvPr id="301070" name="Rectangle 14"/>
            <p:cNvSpPr>
              <a:spLocks noChangeArrowheads="1"/>
            </p:cNvSpPr>
            <p:nvPr/>
          </p:nvSpPr>
          <p:spPr bwMode="auto">
            <a:xfrm>
              <a:off x="1704" y="1982"/>
              <a:ext cx="616" cy="214"/>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0000"/>
                </a:lnSpc>
                <a:spcBef>
                  <a:spcPct val="50000"/>
                </a:spcBef>
                <a:buClrTx/>
                <a:buFontTx/>
                <a:buNone/>
              </a:pPr>
              <a:r>
                <a:rPr lang="en-US" sz="1800" i="1">
                  <a:solidFill>
                    <a:schemeClr val="accent2"/>
                  </a:solidFill>
                </a:rPr>
                <a:t>   </a:t>
              </a:r>
              <a:r>
                <a:rPr lang="en-US" sz="1800" i="1">
                  <a:solidFill>
                    <a:schemeClr val="tx1"/>
                  </a:solidFill>
                </a:rPr>
                <a:t>has</a:t>
              </a:r>
            </a:p>
          </p:txBody>
        </p:sp>
        <p:sp>
          <p:nvSpPr>
            <p:cNvPr id="301071" name="Freeform 15"/>
            <p:cNvSpPr>
              <a:spLocks/>
            </p:cNvSpPr>
            <p:nvPr/>
          </p:nvSpPr>
          <p:spPr bwMode="auto">
            <a:xfrm>
              <a:off x="1807" y="1284"/>
              <a:ext cx="257" cy="684"/>
            </a:xfrm>
            <a:custGeom>
              <a:avLst/>
              <a:gdLst/>
              <a:ahLst/>
              <a:cxnLst>
                <a:cxn ang="0">
                  <a:pos x="0" y="0"/>
                </a:cxn>
                <a:cxn ang="0">
                  <a:pos x="0" y="188"/>
                </a:cxn>
                <a:cxn ang="0">
                  <a:pos x="256" y="188"/>
                </a:cxn>
                <a:cxn ang="0">
                  <a:pos x="256" y="683"/>
                </a:cxn>
              </a:cxnLst>
              <a:rect l="0" t="0" r="r" b="b"/>
              <a:pathLst>
                <a:path w="257" h="684">
                  <a:moveTo>
                    <a:pt x="0" y="0"/>
                  </a:moveTo>
                  <a:lnTo>
                    <a:pt x="0" y="188"/>
                  </a:lnTo>
                  <a:lnTo>
                    <a:pt x="256" y="188"/>
                  </a:lnTo>
                  <a:lnTo>
                    <a:pt x="256" y="683"/>
                  </a:lnTo>
                </a:path>
              </a:pathLst>
            </a:custGeom>
            <a:noFill/>
            <a:ln w="25400" cap="rnd" cmpd="sng">
              <a:solidFill>
                <a:schemeClr val="tx2"/>
              </a:solidFill>
              <a:prstDash val="solid"/>
              <a:round/>
              <a:headEnd type="none" w="sm" len="sm"/>
              <a:tailEnd type="stealth" w="med" len="lg"/>
            </a:ln>
            <a:effectLst/>
          </p:spPr>
          <p:txBody>
            <a:bodyPr/>
            <a:lstStyle/>
            <a:p>
              <a:endParaRPr lang="en-US"/>
            </a:p>
          </p:txBody>
        </p:sp>
      </p:grpSp>
      <p:grpSp>
        <p:nvGrpSpPr>
          <p:cNvPr id="5" name="Group 19"/>
          <p:cNvGrpSpPr>
            <a:grpSpLocks/>
          </p:cNvGrpSpPr>
          <p:nvPr/>
        </p:nvGrpSpPr>
        <p:grpSpPr bwMode="auto">
          <a:xfrm>
            <a:off x="4572002" y="3575050"/>
            <a:ext cx="1833563" cy="1358900"/>
            <a:chOff x="2880" y="2252"/>
            <a:chExt cx="1155" cy="856"/>
          </a:xfrm>
        </p:grpSpPr>
        <p:sp>
          <p:nvSpPr>
            <p:cNvPr id="301076" name="Rectangle 20"/>
            <p:cNvSpPr>
              <a:spLocks noChangeArrowheads="1"/>
            </p:cNvSpPr>
            <p:nvPr/>
          </p:nvSpPr>
          <p:spPr bwMode="auto">
            <a:xfrm>
              <a:off x="3366" y="2252"/>
              <a:ext cx="669" cy="214"/>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0000"/>
                </a:lnSpc>
                <a:spcBef>
                  <a:spcPct val="50000"/>
                </a:spcBef>
                <a:buClrTx/>
                <a:buFontTx/>
                <a:buNone/>
              </a:pPr>
              <a:r>
                <a:rPr lang="en-US" sz="1800" i="1">
                  <a:solidFill>
                    <a:schemeClr val="tx1"/>
                  </a:solidFill>
                </a:rPr>
                <a:t>held by</a:t>
              </a:r>
            </a:p>
          </p:txBody>
        </p:sp>
        <p:sp>
          <p:nvSpPr>
            <p:cNvPr id="301077" name="Freeform 21"/>
            <p:cNvSpPr>
              <a:spLocks/>
            </p:cNvSpPr>
            <p:nvPr/>
          </p:nvSpPr>
          <p:spPr bwMode="auto">
            <a:xfrm>
              <a:off x="2880" y="2465"/>
              <a:ext cx="790" cy="643"/>
            </a:xfrm>
            <a:custGeom>
              <a:avLst/>
              <a:gdLst/>
              <a:ahLst/>
              <a:cxnLst>
                <a:cxn ang="0">
                  <a:pos x="0" y="642"/>
                </a:cxn>
                <a:cxn ang="0">
                  <a:pos x="0" y="508"/>
                </a:cxn>
                <a:cxn ang="0">
                  <a:pos x="789" y="508"/>
                </a:cxn>
                <a:cxn ang="0">
                  <a:pos x="789" y="0"/>
                </a:cxn>
              </a:cxnLst>
              <a:rect l="0" t="0" r="r" b="b"/>
              <a:pathLst>
                <a:path w="790" h="643">
                  <a:moveTo>
                    <a:pt x="0" y="642"/>
                  </a:moveTo>
                  <a:lnTo>
                    <a:pt x="0" y="508"/>
                  </a:lnTo>
                  <a:lnTo>
                    <a:pt x="789" y="508"/>
                  </a:lnTo>
                  <a:lnTo>
                    <a:pt x="789" y="0"/>
                  </a:lnTo>
                </a:path>
              </a:pathLst>
            </a:custGeom>
            <a:noFill/>
            <a:ln w="25400" cap="rnd" cmpd="sng">
              <a:solidFill>
                <a:schemeClr val="tx2"/>
              </a:solidFill>
              <a:prstDash val="solid"/>
              <a:round/>
              <a:headEnd type="none" w="sm" len="sm"/>
              <a:tailEnd type="stealth" w="med" len="lg"/>
            </a:ln>
            <a:effectLst/>
          </p:spPr>
          <p:txBody>
            <a:bodyPr/>
            <a:lstStyle/>
            <a:p>
              <a:endParaRPr lang="en-US"/>
            </a:p>
          </p:txBody>
        </p:sp>
      </p:grpSp>
      <p:grpSp>
        <p:nvGrpSpPr>
          <p:cNvPr id="6" name="Group 22"/>
          <p:cNvGrpSpPr>
            <a:grpSpLocks/>
          </p:cNvGrpSpPr>
          <p:nvPr/>
        </p:nvGrpSpPr>
        <p:grpSpPr bwMode="auto">
          <a:xfrm>
            <a:off x="2849622" y="1681162"/>
            <a:ext cx="1458853" cy="452438"/>
            <a:chOff x="1961" y="984"/>
            <a:chExt cx="1050" cy="285"/>
          </a:xfrm>
        </p:grpSpPr>
        <p:sp useBgFill="1">
          <p:nvSpPr>
            <p:cNvPr id="301079" name="Rectangle 23"/>
            <p:cNvSpPr>
              <a:spLocks noChangeArrowheads="1"/>
            </p:cNvSpPr>
            <p:nvPr/>
          </p:nvSpPr>
          <p:spPr bwMode="auto">
            <a:xfrm>
              <a:off x="1991" y="985"/>
              <a:ext cx="916" cy="284"/>
            </a:xfrm>
            <a:prstGeom prst="rect">
              <a:avLst/>
            </a:prstGeom>
            <a:ln w="9525">
              <a:noFill/>
              <a:miter lim="800000"/>
              <a:headEnd/>
              <a:tailEnd/>
            </a:ln>
            <a:effectLst/>
          </p:spPr>
          <p:txBody>
            <a:bodyPr wrap="none" anchor="ctr"/>
            <a:lstStyle/>
            <a:p>
              <a:endParaRPr lang="en-US"/>
            </a:p>
          </p:txBody>
        </p:sp>
        <p:sp>
          <p:nvSpPr>
            <p:cNvPr id="301080" name="Rectangle 24"/>
            <p:cNvSpPr>
              <a:spLocks noChangeArrowheads="1"/>
            </p:cNvSpPr>
            <p:nvPr/>
          </p:nvSpPr>
          <p:spPr bwMode="auto">
            <a:xfrm>
              <a:off x="1961" y="984"/>
              <a:ext cx="1050" cy="24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i="1" dirty="0">
                  <a:solidFill>
                    <a:schemeClr val="tx1"/>
                  </a:solidFill>
                </a:rPr>
                <a:t>exactly one</a:t>
              </a:r>
            </a:p>
          </p:txBody>
        </p:sp>
      </p:grpSp>
      <p:grpSp>
        <p:nvGrpSpPr>
          <p:cNvPr id="7" name="Group 25"/>
          <p:cNvGrpSpPr>
            <a:grpSpLocks/>
          </p:cNvGrpSpPr>
          <p:nvPr/>
        </p:nvGrpSpPr>
        <p:grpSpPr bwMode="auto">
          <a:xfrm>
            <a:off x="3983038" y="2051050"/>
            <a:ext cx="2419350" cy="1471613"/>
            <a:chOff x="2509" y="1292"/>
            <a:chExt cx="1524" cy="927"/>
          </a:xfrm>
        </p:grpSpPr>
        <p:sp>
          <p:nvSpPr>
            <p:cNvPr id="301082" name="Line 26"/>
            <p:cNvSpPr>
              <a:spLocks noChangeShapeType="1"/>
            </p:cNvSpPr>
            <p:nvPr/>
          </p:nvSpPr>
          <p:spPr bwMode="auto">
            <a:xfrm>
              <a:off x="3833" y="2219"/>
              <a:ext cx="200" cy="0"/>
            </a:xfrm>
            <a:prstGeom prst="line">
              <a:avLst/>
            </a:prstGeom>
            <a:noFill/>
            <a:ln w="76200">
              <a:solidFill>
                <a:schemeClr val="tx1"/>
              </a:solidFill>
              <a:round/>
              <a:headEnd type="none" w="sm" len="sm"/>
              <a:tailEnd type="none" w="sm" len="sm"/>
            </a:ln>
            <a:effectLst/>
          </p:spPr>
          <p:txBody>
            <a:bodyPr/>
            <a:lstStyle/>
            <a:p>
              <a:endParaRPr lang="en-US"/>
            </a:p>
          </p:txBody>
        </p:sp>
        <p:sp>
          <p:nvSpPr>
            <p:cNvPr id="301083" name="Freeform 27"/>
            <p:cNvSpPr>
              <a:spLocks/>
            </p:cNvSpPr>
            <p:nvPr/>
          </p:nvSpPr>
          <p:spPr bwMode="auto">
            <a:xfrm>
              <a:off x="2509" y="1292"/>
              <a:ext cx="1430" cy="782"/>
            </a:xfrm>
            <a:custGeom>
              <a:avLst/>
              <a:gdLst/>
              <a:ahLst/>
              <a:cxnLst>
                <a:cxn ang="0">
                  <a:pos x="0" y="0"/>
                </a:cxn>
                <a:cxn ang="0">
                  <a:pos x="0" y="73"/>
                </a:cxn>
                <a:cxn ang="0">
                  <a:pos x="30" y="73"/>
                </a:cxn>
                <a:cxn ang="0">
                  <a:pos x="1429" y="73"/>
                </a:cxn>
                <a:cxn ang="0">
                  <a:pos x="1429" y="781"/>
                </a:cxn>
              </a:cxnLst>
              <a:rect l="0" t="0" r="r" b="b"/>
              <a:pathLst>
                <a:path w="1430" h="782">
                  <a:moveTo>
                    <a:pt x="0" y="0"/>
                  </a:moveTo>
                  <a:lnTo>
                    <a:pt x="0" y="73"/>
                  </a:lnTo>
                  <a:lnTo>
                    <a:pt x="30" y="73"/>
                  </a:lnTo>
                  <a:lnTo>
                    <a:pt x="1429" y="73"/>
                  </a:lnTo>
                  <a:lnTo>
                    <a:pt x="1429" y="781"/>
                  </a:lnTo>
                </a:path>
              </a:pathLst>
            </a:custGeom>
            <a:noFill/>
            <a:ln w="25400" cap="rnd" cmpd="sng">
              <a:solidFill>
                <a:schemeClr val="tx1"/>
              </a:solidFill>
              <a:prstDash val="solid"/>
              <a:round/>
              <a:headEnd type="none" w="sm" len="sm"/>
              <a:tailEnd type="stealth" w="med" len="lg"/>
            </a:ln>
            <a:effectLst/>
          </p:spPr>
          <p:txBody>
            <a:bodyPr/>
            <a:lstStyle/>
            <a:p>
              <a:endParaRPr lang="en-US"/>
            </a:p>
          </p:txBody>
        </p:sp>
      </p:grpSp>
      <p:sp useBgFill="1">
        <p:nvSpPr>
          <p:cNvPr id="301085" name="Rectangle 29"/>
          <p:cNvSpPr>
            <a:spLocks noChangeArrowheads="1"/>
          </p:cNvSpPr>
          <p:nvPr/>
        </p:nvSpPr>
        <p:spPr bwMode="auto">
          <a:xfrm>
            <a:off x="5862639" y="4634651"/>
            <a:ext cx="989921" cy="169127"/>
          </a:xfrm>
          <a:prstGeom prst="rect">
            <a:avLst/>
          </a:prstGeom>
          <a:ln w="9525">
            <a:noFill/>
            <a:miter lim="800000"/>
            <a:headEnd/>
            <a:tailEnd/>
          </a:ln>
          <a:effectLst/>
        </p:spPr>
        <p:txBody>
          <a:bodyPr wrap="none" anchor="ctr"/>
          <a:lstStyle/>
          <a:p>
            <a:endParaRPr lang="en-US"/>
          </a:p>
        </p:txBody>
      </p:sp>
      <p:grpSp>
        <p:nvGrpSpPr>
          <p:cNvPr id="9" name="Group 31"/>
          <p:cNvGrpSpPr>
            <a:grpSpLocks/>
          </p:cNvGrpSpPr>
          <p:nvPr/>
        </p:nvGrpSpPr>
        <p:grpSpPr bwMode="auto">
          <a:xfrm>
            <a:off x="2760663" y="3384550"/>
            <a:ext cx="3316287" cy="1974850"/>
            <a:chOff x="1739" y="2132"/>
            <a:chExt cx="2089" cy="1244"/>
          </a:xfrm>
        </p:grpSpPr>
        <p:grpSp>
          <p:nvGrpSpPr>
            <p:cNvPr id="10" name="Group 32"/>
            <p:cNvGrpSpPr>
              <a:grpSpLocks/>
            </p:cNvGrpSpPr>
            <p:nvPr/>
          </p:nvGrpSpPr>
          <p:grpSpPr bwMode="auto">
            <a:xfrm>
              <a:off x="1739" y="2132"/>
              <a:ext cx="186" cy="166"/>
              <a:chOff x="1739" y="2132"/>
              <a:chExt cx="186" cy="166"/>
            </a:xfrm>
          </p:grpSpPr>
          <p:sp>
            <p:nvSpPr>
              <p:cNvPr id="301089" name="Line 33"/>
              <p:cNvSpPr>
                <a:spLocks noChangeShapeType="1"/>
              </p:cNvSpPr>
              <p:nvPr/>
            </p:nvSpPr>
            <p:spPr bwMode="auto">
              <a:xfrm flipH="1" flipV="1">
                <a:off x="1744" y="2132"/>
                <a:ext cx="181" cy="85"/>
              </a:xfrm>
              <a:prstGeom prst="line">
                <a:avLst/>
              </a:prstGeom>
              <a:noFill/>
              <a:ln w="76200">
                <a:solidFill>
                  <a:schemeClr val="tx1"/>
                </a:solidFill>
                <a:round/>
                <a:headEnd type="none" w="sm" len="sm"/>
                <a:tailEnd type="none" w="sm" len="sm"/>
              </a:ln>
              <a:effectLst/>
            </p:spPr>
            <p:txBody>
              <a:bodyPr/>
              <a:lstStyle/>
              <a:p>
                <a:endParaRPr lang="en-US"/>
              </a:p>
            </p:txBody>
          </p:sp>
          <p:sp>
            <p:nvSpPr>
              <p:cNvPr id="301090" name="Line 34"/>
              <p:cNvSpPr>
                <a:spLocks noChangeShapeType="1"/>
              </p:cNvSpPr>
              <p:nvPr/>
            </p:nvSpPr>
            <p:spPr bwMode="auto">
              <a:xfrm flipH="1">
                <a:off x="1739" y="2213"/>
                <a:ext cx="181" cy="85"/>
              </a:xfrm>
              <a:prstGeom prst="line">
                <a:avLst/>
              </a:prstGeom>
              <a:noFill/>
              <a:ln w="76200">
                <a:solidFill>
                  <a:schemeClr val="tx1"/>
                </a:solidFill>
                <a:round/>
                <a:headEnd type="none" w="sm" len="sm"/>
                <a:tailEnd type="none" w="sm" len="sm"/>
              </a:ln>
              <a:effectLst/>
            </p:spPr>
            <p:txBody>
              <a:bodyPr/>
              <a:lstStyle/>
              <a:p>
                <a:endParaRPr lang="en-US"/>
              </a:p>
            </p:txBody>
          </p:sp>
          <p:sp>
            <p:nvSpPr>
              <p:cNvPr id="301091" name="Line 35"/>
              <p:cNvSpPr>
                <a:spLocks noChangeShapeType="1"/>
              </p:cNvSpPr>
              <p:nvPr/>
            </p:nvSpPr>
            <p:spPr bwMode="auto">
              <a:xfrm>
                <a:off x="1752" y="2216"/>
                <a:ext cx="154" cy="0"/>
              </a:xfrm>
              <a:prstGeom prst="line">
                <a:avLst/>
              </a:prstGeom>
              <a:noFill/>
              <a:ln w="76200">
                <a:solidFill>
                  <a:schemeClr val="tx1"/>
                </a:solidFill>
                <a:round/>
                <a:headEnd type="none" w="sm" len="sm"/>
                <a:tailEnd type="none" w="sm" len="sm"/>
              </a:ln>
              <a:effectLst/>
            </p:spPr>
            <p:txBody>
              <a:bodyPr/>
              <a:lstStyle/>
              <a:p>
                <a:endParaRPr lang="en-US"/>
              </a:p>
            </p:txBody>
          </p:sp>
        </p:grpSp>
        <p:sp>
          <p:nvSpPr>
            <p:cNvPr id="301092" name="Freeform 36"/>
            <p:cNvSpPr>
              <a:spLocks/>
            </p:cNvSpPr>
            <p:nvPr/>
          </p:nvSpPr>
          <p:spPr bwMode="auto">
            <a:xfrm>
              <a:off x="1851" y="2325"/>
              <a:ext cx="1977" cy="1051"/>
            </a:xfrm>
            <a:custGeom>
              <a:avLst/>
              <a:gdLst/>
              <a:ahLst/>
              <a:cxnLst>
                <a:cxn ang="0">
                  <a:pos x="0" y="0"/>
                </a:cxn>
                <a:cxn ang="0">
                  <a:pos x="0" y="1050"/>
                </a:cxn>
                <a:cxn ang="0">
                  <a:pos x="1976" y="1050"/>
                </a:cxn>
                <a:cxn ang="0">
                  <a:pos x="1976" y="1001"/>
                </a:cxn>
              </a:cxnLst>
              <a:rect l="0" t="0" r="r" b="b"/>
              <a:pathLst>
                <a:path w="1977" h="1051">
                  <a:moveTo>
                    <a:pt x="0" y="0"/>
                  </a:moveTo>
                  <a:lnTo>
                    <a:pt x="0" y="1050"/>
                  </a:lnTo>
                  <a:lnTo>
                    <a:pt x="1976" y="1050"/>
                  </a:lnTo>
                  <a:lnTo>
                    <a:pt x="1976" y="1001"/>
                  </a:lnTo>
                </a:path>
              </a:pathLst>
            </a:custGeom>
            <a:noFill/>
            <a:ln w="25400" cap="rnd" cmpd="sng">
              <a:solidFill>
                <a:schemeClr val="tx1"/>
              </a:solidFill>
              <a:prstDash val="solid"/>
              <a:round/>
              <a:headEnd type="stealth" w="med" len="lg"/>
              <a:tailEnd type="none" w="sm" len="sm"/>
            </a:ln>
            <a:effectLst/>
          </p:spPr>
          <p:txBody>
            <a:bodyPr/>
            <a:lstStyle/>
            <a:p>
              <a:endParaRPr lang="en-US"/>
            </a:p>
          </p:txBody>
        </p:sp>
      </p:grpSp>
      <p:sp useBgFill="1">
        <p:nvSpPr>
          <p:cNvPr id="301100" name="Rectangle 44"/>
          <p:cNvSpPr>
            <a:spLocks noChangeArrowheads="1"/>
          </p:cNvSpPr>
          <p:nvPr/>
        </p:nvSpPr>
        <p:spPr bwMode="hidden">
          <a:xfrm>
            <a:off x="5862638" y="5270500"/>
            <a:ext cx="325437" cy="201613"/>
          </a:xfrm>
          <a:prstGeom prst="rect">
            <a:avLst/>
          </a:prstGeom>
          <a:ln w="28575">
            <a:noFill/>
            <a:miter lim="800000"/>
            <a:headEnd/>
            <a:tailEnd/>
          </a:ln>
          <a:effectLst/>
        </p:spPr>
        <p:txBody>
          <a:bodyPr wrap="none" anchor="ctr"/>
          <a:lstStyle/>
          <a:p>
            <a:endParaRPr lang="en-US"/>
          </a:p>
        </p:txBody>
      </p:sp>
      <p:sp>
        <p:nvSpPr>
          <p:cNvPr id="301102" name="Rectangle 46"/>
          <p:cNvSpPr>
            <a:spLocks noChangeArrowheads="1"/>
          </p:cNvSpPr>
          <p:nvPr/>
        </p:nvSpPr>
        <p:spPr bwMode="auto">
          <a:xfrm>
            <a:off x="904875" y="5534025"/>
            <a:ext cx="6992938"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tx1"/>
                </a:solidFill>
              </a:rPr>
              <a:t>During design, relationships lead to foreign keys.</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Line 3"/>
          <p:cNvSpPr>
            <a:spLocks noChangeShapeType="1"/>
          </p:cNvSpPr>
          <p:nvPr/>
        </p:nvSpPr>
        <p:spPr bwMode="auto">
          <a:xfrm>
            <a:off x="3027363" y="2911475"/>
            <a:ext cx="1601787" cy="0"/>
          </a:xfrm>
          <a:prstGeom prst="line">
            <a:avLst/>
          </a:prstGeom>
          <a:noFill/>
          <a:ln w="50800">
            <a:solidFill>
              <a:schemeClr val="tx1"/>
            </a:solidFill>
            <a:round/>
            <a:headEnd type="none" w="sm" len="sm"/>
            <a:tailEnd type="none" w="sm" len="sm"/>
          </a:ln>
          <a:effectLst/>
        </p:spPr>
        <p:txBody>
          <a:bodyPr/>
          <a:lstStyle/>
          <a:p>
            <a:endParaRPr lang="en-US"/>
          </a:p>
        </p:txBody>
      </p:sp>
      <p:sp>
        <p:nvSpPr>
          <p:cNvPr id="305156" name="Rectangle 4"/>
          <p:cNvSpPr>
            <a:spLocks noChangeArrowheads="1"/>
          </p:cNvSpPr>
          <p:nvPr/>
        </p:nvSpPr>
        <p:spPr bwMode="auto">
          <a:xfrm>
            <a:off x="1449388" y="2720975"/>
            <a:ext cx="1482725"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dirty="0">
                <a:solidFill>
                  <a:schemeClr val="tx1"/>
                </a:solidFill>
              </a:rPr>
              <a:t>mandatory:</a:t>
            </a:r>
          </a:p>
        </p:txBody>
      </p:sp>
      <p:sp>
        <p:nvSpPr>
          <p:cNvPr id="305157" name="Rectangle 5"/>
          <p:cNvSpPr>
            <a:spLocks noChangeArrowheads="1"/>
          </p:cNvSpPr>
          <p:nvPr/>
        </p:nvSpPr>
        <p:spPr bwMode="auto">
          <a:xfrm>
            <a:off x="5043488" y="2720975"/>
            <a:ext cx="1482725"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dirty="0">
                <a:solidFill>
                  <a:schemeClr val="tx1"/>
                </a:solidFill>
              </a:rPr>
              <a:t>optional:</a:t>
            </a:r>
          </a:p>
        </p:txBody>
      </p:sp>
      <p:sp>
        <p:nvSpPr>
          <p:cNvPr id="305158" name="Line 6"/>
          <p:cNvSpPr>
            <a:spLocks noChangeShapeType="1"/>
          </p:cNvSpPr>
          <p:nvPr/>
        </p:nvSpPr>
        <p:spPr bwMode="auto">
          <a:xfrm>
            <a:off x="6213475" y="2911475"/>
            <a:ext cx="1601788" cy="0"/>
          </a:xfrm>
          <a:prstGeom prst="line">
            <a:avLst/>
          </a:prstGeom>
          <a:noFill/>
          <a:ln w="50800">
            <a:solidFill>
              <a:schemeClr val="tx1"/>
            </a:solidFill>
            <a:prstDash val="dash"/>
            <a:round/>
            <a:headEnd type="none" w="sm" len="sm"/>
            <a:tailEnd type="none" w="sm" len="sm"/>
          </a:ln>
          <a:effectLst/>
        </p:spPr>
        <p:txBody>
          <a:bodyPr/>
          <a:lstStyle/>
          <a:p>
            <a:endParaRPr lang="en-US"/>
          </a:p>
        </p:txBody>
      </p:sp>
      <p:sp>
        <p:nvSpPr>
          <p:cNvPr id="305167" name="Rectangle 15"/>
          <p:cNvSpPr>
            <a:spLocks noGrp="1" noChangeArrowheads="1"/>
          </p:cNvSpPr>
          <p:nvPr>
            <p:ph type="title"/>
          </p:nvPr>
        </p:nvSpPr>
        <p:spPr>
          <a:noFill/>
          <a:ln/>
        </p:spPr>
        <p:txBody>
          <a:bodyPr>
            <a:normAutofit/>
          </a:bodyPr>
          <a:lstStyle/>
          <a:p>
            <a:pPr algn="ctr"/>
            <a:r>
              <a:rPr lang="en-US" b="1" dirty="0"/>
              <a:t>Characteristics Of The Relationship Line</a:t>
            </a:r>
          </a:p>
        </p:txBody>
      </p:sp>
    </p:spTree>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7" name="Rectangle 27"/>
          <p:cNvSpPr>
            <a:spLocks noGrp="1" noChangeArrowheads="1"/>
          </p:cNvSpPr>
          <p:nvPr>
            <p:ph type="title"/>
          </p:nvPr>
        </p:nvSpPr>
        <p:spPr/>
        <p:txBody>
          <a:bodyPr/>
          <a:lstStyle/>
          <a:p>
            <a:r>
              <a:rPr lang="en-US" dirty="0"/>
              <a:t>Overview</a:t>
            </a:r>
          </a:p>
        </p:txBody>
      </p:sp>
      <p:sp>
        <p:nvSpPr>
          <p:cNvPr id="266268" name="Rectangle 28"/>
          <p:cNvSpPr>
            <a:spLocks noGrp="1" noChangeArrowheads="1"/>
          </p:cNvSpPr>
          <p:nvPr>
            <p:ph idx="1"/>
          </p:nvPr>
        </p:nvSpPr>
        <p:spPr/>
        <p:txBody>
          <a:bodyPr/>
          <a:lstStyle/>
          <a:p>
            <a:pPr>
              <a:buFont typeface="Wingdings" charset="2"/>
              <a:buChar char="§"/>
            </a:pPr>
            <a:r>
              <a:rPr lang="en-US" dirty="0"/>
              <a:t>Why conceptual modeling?</a:t>
            </a:r>
          </a:p>
          <a:p>
            <a:pPr>
              <a:buFont typeface="Wingdings" charset="2"/>
              <a:buChar char="§"/>
            </a:pPr>
            <a:r>
              <a:rPr lang="en-US" dirty="0"/>
              <a:t>Introduction of the Key role players:</a:t>
            </a:r>
          </a:p>
          <a:p>
            <a:pPr lvl="1">
              <a:buFont typeface="Wingdings" charset="2"/>
              <a:buChar char="§"/>
            </a:pPr>
            <a:r>
              <a:rPr lang="en-US" dirty="0"/>
              <a:t>Entities</a:t>
            </a:r>
          </a:p>
          <a:p>
            <a:pPr lvl="1">
              <a:buFont typeface="Wingdings" charset="2"/>
              <a:buChar char="§"/>
            </a:pPr>
            <a:r>
              <a:rPr lang="en-US" dirty="0"/>
              <a:t>Attributes</a:t>
            </a:r>
          </a:p>
          <a:p>
            <a:pPr lvl="1">
              <a:buFont typeface="Wingdings" charset="2"/>
              <a:buChar char="§"/>
            </a:pPr>
            <a:r>
              <a:rPr lang="en-US" dirty="0"/>
              <a:t>Relationships</a:t>
            </a: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Line 2"/>
          <p:cNvSpPr>
            <a:spLocks noChangeShapeType="1"/>
          </p:cNvSpPr>
          <p:nvPr/>
        </p:nvSpPr>
        <p:spPr bwMode="auto">
          <a:xfrm>
            <a:off x="6040438" y="4162425"/>
            <a:ext cx="241300" cy="0"/>
          </a:xfrm>
          <a:prstGeom prst="line">
            <a:avLst/>
          </a:prstGeom>
          <a:noFill/>
          <a:ln w="76200">
            <a:solidFill>
              <a:schemeClr val="tx1"/>
            </a:solidFill>
            <a:prstDash val="dash"/>
            <a:round/>
            <a:headEnd type="none" w="sm" len="sm"/>
            <a:tailEnd type="none" w="sm" len="sm"/>
          </a:ln>
          <a:effectLst/>
        </p:spPr>
        <p:txBody>
          <a:bodyPr/>
          <a:lstStyle/>
          <a:p>
            <a:endParaRPr lang="en-US"/>
          </a:p>
        </p:txBody>
      </p:sp>
      <p:grpSp>
        <p:nvGrpSpPr>
          <p:cNvPr id="2" name="Group 3"/>
          <p:cNvGrpSpPr>
            <a:grpSpLocks/>
          </p:cNvGrpSpPr>
          <p:nvPr/>
        </p:nvGrpSpPr>
        <p:grpSpPr bwMode="auto">
          <a:xfrm>
            <a:off x="2924175" y="3930650"/>
            <a:ext cx="463550" cy="454025"/>
            <a:chOff x="1842" y="2476"/>
            <a:chExt cx="292" cy="286"/>
          </a:xfrm>
        </p:grpSpPr>
        <p:sp>
          <p:nvSpPr>
            <p:cNvPr id="307204" name="Line 4"/>
            <p:cNvSpPr>
              <a:spLocks noChangeShapeType="1"/>
            </p:cNvSpPr>
            <p:nvPr/>
          </p:nvSpPr>
          <p:spPr bwMode="auto">
            <a:xfrm>
              <a:off x="1842" y="2476"/>
              <a:ext cx="292" cy="140"/>
            </a:xfrm>
            <a:prstGeom prst="line">
              <a:avLst/>
            </a:prstGeom>
            <a:noFill/>
            <a:ln w="50800">
              <a:solidFill>
                <a:schemeClr val="tx1"/>
              </a:solidFill>
              <a:round/>
              <a:headEnd type="none" w="sm" len="sm"/>
              <a:tailEnd type="none" w="sm" len="sm"/>
            </a:ln>
            <a:effectLst/>
          </p:spPr>
          <p:txBody>
            <a:bodyPr/>
            <a:lstStyle/>
            <a:p>
              <a:endParaRPr lang="en-US"/>
            </a:p>
          </p:txBody>
        </p:sp>
        <p:sp>
          <p:nvSpPr>
            <p:cNvPr id="307205" name="Line 5"/>
            <p:cNvSpPr>
              <a:spLocks noChangeShapeType="1"/>
            </p:cNvSpPr>
            <p:nvPr/>
          </p:nvSpPr>
          <p:spPr bwMode="auto">
            <a:xfrm flipV="1">
              <a:off x="1842" y="2622"/>
              <a:ext cx="292" cy="140"/>
            </a:xfrm>
            <a:prstGeom prst="line">
              <a:avLst/>
            </a:prstGeom>
            <a:noFill/>
            <a:ln w="50800">
              <a:solidFill>
                <a:schemeClr val="tx1"/>
              </a:solidFill>
              <a:round/>
              <a:headEnd type="none" w="sm" len="sm"/>
              <a:tailEnd type="none" w="sm" len="sm"/>
            </a:ln>
            <a:effectLst/>
          </p:spPr>
          <p:txBody>
            <a:bodyPr/>
            <a:lstStyle/>
            <a:p>
              <a:endParaRPr lang="en-US"/>
            </a:p>
          </p:txBody>
        </p:sp>
      </p:grpSp>
      <p:sp>
        <p:nvSpPr>
          <p:cNvPr id="307206" name="Line 6"/>
          <p:cNvSpPr>
            <a:spLocks noChangeShapeType="1"/>
          </p:cNvSpPr>
          <p:nvPr/>
        </p:nvSpPr>
        <p:spPr bwMode="auto">
          <a:xfrm>
            <a:off x="2870200" y="4162425"/>
            <a:ext cx="1698625" cy="0"/>
          </a:xfrm>
          <a:prstGeom prst="line">
            <a:avLst/>
          </a:prstGeom>
          <a:noFill/>
          <a:ln w="76200">
            <a:solidFill>
              <a:schemeClr val="tx1"/>
            </a:solidFill>
            <a:round/>
            <a:headEnd type="none" w="sm" len="sm"/>
            <a:tailEnd type="none" w="sm" len="sm"/>
          </a:ln>
          <a:effectLst/>
        </p:spPr>
        <p:txBody>
          <a:bodyPr/>
          <a:lstStyle/>
          <a:p>
            <a:endParaRPr lang="en-US"/>
          </a:p>
        </p:txBody>
      </p:sp>
      <p:sp>
        <p:nvSpPr>
          <p:cNvPr id="307207" name="Line 7"/>
          <p:cNvSpPr>
            <a:spLocks noChangeShapeType="1"/>
          </p:cNvSpPr>
          <p:nvPr/>
        </p:nvSpPr>
        <p:spPr bwMode="auto">
          <a:xfrm>
            <a:off x="4832350" y="4162425"/>
            <a:ext cx="1060450" cy="0"/>
          </a:xfrm>
          <a:prstGeom prst="line">
            <a:avLst/>
          </a:prstGeom>
          <a:noFill/>
          <a:ln w="76200">
            <a:solidFill>
              <a:schemeClr val="tx1"/>
            </a:solidFill>
            <a:prstDash val="dash"/>
            <a:round/>
            <a:headEnd type="none" w="sm" len="sm"/>
            <a:tailEnd type="none" w="sm" len="sm"/>
          </a:ln>
          <a:effectLst/>
        </p:spPr>
        <p:txBody>
          <a:bodyPr/>
          <a:lstStyle/>
          <a:p>
            <a:endParaRPr lang="en-US"/>
          </a:p>
        </p:txBody>
      </p:sp>
      <p:sp>
        <p:nvSpPr>
          <p:cNvPr id="307208" name="AutoShape 8"/>
          <p:cNvSpPr>
            <a:spLocks noChangeArrowheads="1"/>
          </p:cNvSpPr>
          <p:nvPr/>
        </p:nvSpPr>
        <p:spPr bwMode="blackWhite">
          <a:xfrm>
            <a:off x="1282700" y="3486150"/>
            <a:ext cx="1612900" cy="146050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7209" name="AutoShape 9"/>
          <p:cNvSpPr>
            <a:spLocks noChangeArrowheads="1"/>
          </p:cNvSpPr>
          <p:nvPr/>
        </p:nvSpPr>
        <p:spPr bwMode="blackWhite">
          <a:xfrm>
            <a:off x="6311900" y="3486150"/>
            <a:ext cx="1460500" cy="146050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07210" name="Rectangle 10"/>
          <p:cNvSpPr>
            <a:spLocks noChangeArrowheads="1"/>
          </p:cNvSpPr>
          <p:nvPr/>
        </p:nvSpPr>
        <p:spPr bwMode="auto">
          <a:xfrm>
            <a:off x="1265238" y="3673475"/>
            <a:ext cx="1625600"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smtClean="0"/>
              <a:t>EMPLOYEE</a:t>
            </a:r>
            <a:endParaRPr lang="en-US" sz="2000" dirty="0">
              <a:solidFill>
                <a:schemeClr val="bg2"/>
              </a:solidFill>
            </a:endParaRPr>
          </a:p>
        </p:txBody>
      </p:sp>
      <p:sp>
        <p:nvSpPr>
          <p:cNvPr id="307211" name="Rectangle 11"/>
          <p:cNvSpPr>
            <a:spLocks noChangeArrowheads="1"/>
          </p:cNvSpPr>
          <p:nvPr/>
        </p:nvSpPr>
        <p:spPr bwMode="auto">
          <a:xfrm>
            <a:off x="6256338" y="3635375"/>
            <a:ext cx="762000"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a:t>JOB</a:t>
            </a:r>
          </a:p>
        </p:txBody>
      </p:sp>
      <p:sp>
        <p:nvSpPr>
          <p:cNvPr id="307229" name="Rectangle 29"/>
          <p:cNvSpPr>
            <a:spLocks noGrp="1" noChangeArrowheads="1"/>
          </p:cNvSpPr>
          <p:nvPr>
            <p:ph type="title"/>
          </p:nvPr>
        </p:nvSpPr>
        <p:spPr/>
        <p:txBody>
          <a:bodyPr/>
          <a:lstStyle/>
          <a:p>
            <a:pPr algn="ctr"/>
            <a:r>
              <a:rPr lang="en-US" b="1" dirty="0"/>
              <a:t>Two Perspectives</a:t>
            </a:r>
          </a:p>
        </p:txBody>
      </p:sp>
      <p:sp>
        <p:nvSpPr>
          <p:cNvPr id="307220" name="Rectangle 20"/>
          <p:cNvSpPr>
            <a:spLocks noChangeArrowheads="1"/>
          </p:cNvSpPr>
          <p:nvPr/>
        </p:nvSpPr>
        <p:spPr bwMode="auto">
          <a:xfrm>
            <a:off x="2916238" y="3613150"/>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has</a:t>
            </a:r>
          </a:p>
        </p:txBody>
      </p:sp>
      <p:sp>
        <p:nvSpPr>
          <p:cNvPr id="307221" name="Rectangle 21"/>
          <p:cNvSpPr>
            <a:spLocks noChangeArrowheads="1"/>
          </p:cNvSpPr>
          <p:nvPr/>
        </p:nvSpPr>
        <p:spPr bwMode="auto">
          <a:xfrm>
            <a:off x="5151438" y="4479925"/>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held by</a:t>
            </a:r>
          </a:p>
        </p:txBody>
      </p:sp>
      <p:sp>
        <p:nvSpPr>
          <p:cNvPr id="307223" name="Line 23"/>
          <p:cNvSpPr>
            <a:spLocks noChangeShapeType="1"/>
          </p:cNvSpPr>
          <p:nvPr/>
        </p:nvSpPr>
        <p:spPr bwMode="auto">
          <a:xfrm>
            <a:off x="2833688" y="2986088"/>
            <a:ext cx="1601787" cy="0"/>
          </a:xfrm>
          <a:prstGeom prst="line">
            <a:avLst/>
          </a:prstGeom>
          <a:noFill/>
          <a:ln w="50800">
            <a:solidFill>
              <a:schemeClr val="tx1"/>
            </a:solidFill>
            <a:round/>
            <a:headEnd type="none" w="sm" len="sm"/>
            <a:tailEnd type="none" w="sm" len="sm"/>
          </a:ln>
          <a:effectLst/>
        </p:spPr>
        <p:txBody>
          <a:bodyPr/>
          <a:lstStyle/>
          <a:p>
            <a:endParaRPr lang="en-US"/>
          </a:p>
        </p:txBody>
      </p:sp>
      <p:sp>
        <p:nvSpPr>
          <p:cNvPr id="307224" name="Rectangle 24"/>
          <p:cNvSpPr>
            <a:spLocks noChangeArrowheads="1"/>
          </p:cNvSpPr>
          <p:nvPr/>
        </p:nvSpPr>
        <p:spPr bwMode="auto">
          <a:xfrm>
            <a:off x="1298575" y="2819400"/>
            <a:ext cx="16732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mandatory:</a:t>
            </a:r>
          </a:p>
        </p:txBody>
      </p:sp>
      <p:sp>
        <p:nvSpPr>
          <p:cNvPr id="307225" name="Rectangle 25"/>
          <p:cNvSpPr>
            <a:spLocks noChangeArrowheads="1"/>
          </p:cNvSpPr>
          <p:nvPr/>
        </p:nvSpPr>
        <p:spPr bwMode="auto">
          <a:xfrm>
            <a:off x="4892675" y="2795588"/>
            <a:ext cx="14827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optional:</a:t>
            </a:r>
          </a:p>
        </p:txBody>
      </p:sp>
      <p:sp>
        <p:nvSpPr>
          <p:cNvPr id="307226" name="Line 26"/>
          <p:cNvSpPr>
            <a:spLocks noChangeShapeType="1"/>
          </p:cNvSpPr>
          <p:nvPr/>
        </p:nvSpPr>
        <p:spPr bwMode="auto">
          <a:xfrm>
            <a:off x="6062663" y="2986088"/>
            <a:ext cx="1601787" cy="0"/>
          </a:xfrm>
          <a:prstGeom prst="line">
            <a:avLst/>
          </a:prstGeom>
          <a:noFill/>
          <a:ln w="50800">
            <a:solidFill>
              <a:schemeClr val="tx1"/>
            </a:solidFill>
            <a:prstDash val="dash"/>
            <a:round/>
            <a:headEnd type="none" w="sm" len="sm"/>
            <a:tailEnd type="none" w="sm" len="sm"/>
          </a:ln>
          <a:effectLst/>
        </p:spPr>
        <p:txBody>
          <a:bodyPr/>
          <a:lstStyle/>
          <a:p>
            <a:endParaRPr lang="en-US"/>
          </a:p>
        </p:txBody>
      </p:sp>
    </p:spTree>
  </p:cSld>
  <p:clrMapOvr>
    <a:masterClrMapping/>
  </p:clrMapOvr>
  <p:transition spd="slow"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rrowheads="1"/>
          </p:cNvSpPr>
          <p:nvPr/>
        </p:nvSpPr>
        <p:spPr bwMode="blackWhite">
          <a:xfrm>
            <a:off x="1325563" y="5408613"/>
            <a:ext cx="644207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Every EMPLOYEE </a:t>
            </a:r>
            <a:r>
              <a:rPr lang="en-US" sz="2000" i="1">
                <a:solidFill>
                  <a:schemeClr val="tx1"/>
                </a:solidFill>
              </a:rPr>
              <a:t>has</a:t>
            </a:r>
            <a:r>
              <a:rPr lang="en-US" sz="2000">
                <a:solidFill>
                  <a:schemeClr val="tx1"/>
                </a:solidFill>
              </a:rPr>
              <a:t> exactly one JOB</a:t>
            </a:r>
          </a:p>
        </p:txBody>
      </p:sp>
      <p:sp>
        <p:nvSpPr>
          <p:cNvPr id="309273" name="Rectangle 25"/>
          <p:cNvSpPr>
            <a:spLocks noGrp="1" noChangeArrowheads="1"/>
          </p:cNvSpPr>
          <p:nvPr>
            <p:ph type="title"/>
          </p:nvPr>
        </p:nvSpPr>
        <p:spPr/>
        <p:txBody>
          <a:bodyPr/>
          <a:lstStyle/>
          <a:p>
            <a:r>
              <a:rPr lang="en-US"/>
              <a:t>One Way</a:t>
            </a:r>
          </a:p>
        </p:txBody>
      </p:sp>
      <p:sp>
        <p:nvSpPr>
          <p:cNvPr id="309259" name="AutoShape 11"/>
          <p:cNvSpPr>
            <a:spLocks noChangeArrowheads="1"/>
          </p:cNvSpPr>
          <p:nvPr/>
        </p:nvSpPr>
        <p:spPr bwMode="invGray">
          <a:xfrm>
            <a:off x="2903538" y="3743325"/>
            <a:ext cx="2641600" cy="1003300"/>
          </a:xfrm>
          <a:prstGeom prst="rightArrow">
            <a:avLst>
              <a:gd name="adj1" fmla="val 50000"/>
              <a:gd name="adj2" fmla="val 131658"/>
            </a:avLst>
          </a:prstGeom>
          <a:solidFill>
            <a:schemeClr val="accent2"/>
          </a:solidFill>
          <a:ln w="9525">
            <a:noFill/>
            <a:miter lim="800000"/>
            <a:headEnd/>
            <a:tailEnd/>
          </a:ln>
          <a:effectLst/>
        </p:spPr>
        <p:txBody>
          <a:bodyPr wrap="none" anchor="ctr"/>
          <a:lstStyle/>
          <a:p>
            <a:endParaRPr lang="en-US"/>
          </a:p>
        </p:txBody>
      </p:sp>
      <p:sp>
        <p:nvSpPr>
          <p:cNvPr id="309260" name="Line 12"/>
          <p:cNvSpPr>
            <a:spLocks noChangeShapeType="1"/>
          </p:cNvSpPr>
          <p:nvPr/>
        </p:nvSpPr>
        <p:spPr bwMode="auto">
          <a:xfrm>
            <a:off x="6040438" y="4249738"/>
            <a:ext cx="241300" cy="0"/>
          </a:xfrm>
          <a:prstGeom prst="line">
            <a:avLst/>
          </a:prstGeom>
          <a:noFill/>
          <a:ln w="76200">
            <a:solidFill>
              <a:schemeClr val="tx1"/>
            </a:solidFill>
            <a:prstDash val="dash"/>
            <a:round/>
            <a:headEnd type="none" w="sm" len="sm"/>
            <a:tailEnd type="none" w="sm" len="sm"/>
          </a:ln>
          <a:effectLst/>
        </p:spPr>
        <p:txBody>
          <a:bodyPr/>
          <a:lstStyle/>
          <a:p>
            <a:endParaRPr lang="en-US"/>
          </a:p>
        </p:txBody>
      </p:sp>
      <p:sp>
        <p:nvSpPr>
          <p:cNvPr id="309261" name="Line 13"/>
          <p:cNvSpPr>
            <a:spLocks noChangeShapeType="1"/>
          </p:cNvSpPr>
          <p:nvPr/>
        </p:nvSpPr>
        <p:spPr bwMode="auto">
          <a:xfrm>
            <a:off x="2870200" y="4249738"/>
            <a:ext cx="1698625" cy="0"/>
          </a:xfrm>
          <a:prstGeom prst="line">
            <a:avLst/>
          </a:prstGeom>
          <a:noFill/>
          <a:ln w="76200">
            <a:solidFill>
              <a:schemeClr val="tx1"/>
            </a:solidFill>
            <a:round/>
            <a:headEnd type="none" w="sm" len="sm"/>
            <a:tailEnd type="none" w="sm" len="sm"/>
          </a:ln>
          <a:effectLst/>
        </p:spPr>
        <p:txBody>
          <a:bodyPr/>
          <a:lstStyle/>
          <a:p>
            <a:endParaRPr lang="en-US"/>
          </a:p>
        </p:txBody>
      </p:sp>
      <p:sp>
        <p:nvSpPr>
          <p:cNvPr id="309262" name="Rectangle 14"/>
          <p:cNvSpPr>
            <a:spLocks noChangeArrowheads="1"/>
          </p:cNvSpPr>
          <p:nvPr/>
        </p:nvSpPr>
        <p:spPr bwMode="auto">
          <a:xfrm>
            <a:off x="2916238" y="3700463"/>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has</a:t>
            </a:r>
          </a:p>
        </p:txBody>
      </p:sp>
      <p:sp>
        <p:nvSpPr>
          <p:cNvPr id="309263" name="AutoShape 15"/>
          <p:cNvSpPr>
            <a:spLocks noChangeArrowheads="1"/>
          </p:cNvSpPr>
          <p:nvPr/>
        </p:nvSpPr>
        <p:spPr bwMode="blackWhite">
          <a:xfrm>
            <a:off x="1282700" y="3486150"/>
            <a:ext cx="1612900" cy="1460500"/>
          </a:xfrm>
          <a:prstGeom prst="roundRect">
            <a:avLst>
              <a:gd name="adj" fmla="val 12495"/>
            </a:avLst>
          </a:prstGeom>
          <a:solidFill>
            <a:srgbClr val="FFFF00"/>
          </a:solidFill>
          <a:ln w="25400">
            <a:noFill/>
            <a:round/>
            <a:headEnd/>
            <a:tailEnd/>
          </a:ln>
          <a:effectLst/>
        </p:spPr>
        <p:txBody>
          <a:bodyPr wrap="none" anchor="ctr"/>
          <a:lstStyle/>
          <a:p>
            <a:endParaRPr lang="en-US"/>
          </a:p>
        </p:txBody>
      </p:sp>
      <p:sp>
        <p:nvSpPr>
          <p:cNvPr id="309264" name="AutoShape 16"/>
          <p:cNvSpPr>
            <a:spLocks noChangeArrowheads="1"/>
          </p:cNvSpPr>
          <p:nvPr/>
        </p:nvSpPr>
        <p:spPr bwMode="blackWhite">
          <a:xfrm>
            <a:off x="6197600" y="3486150"/>
            <a:ext cx="1460500" cy="1460500"/>
          </a:xfrm>
          <a:prstGeom prst="roundRect">
            <a:avLst>
              <a:gd name="adj" fmla="val 12495"/>
            </a:avLst>
          </a:prstGeom>
          <a:solidFill>
            <a:srgbClr val="FFFF00"/>
          </a:solidFill>
          <a:ln w="25400">
            <a:noFill/>
            <a:round/>
            <a:headEnd/>
            <a:tailEnd/>
          </a:ln>
          <a:effectLst/>
        </p:spPr>
        <p:txBody>
          <a:bodyPr wrap="none" anchor="ctr"/>
          <a:lstStyle/>
          <a:p>
            <a:endParaRPr lang="en-US"/>
          </a:p>
        </p:txBody>
      </p:sp>
      <p:sp>
        <p:nvSpPr>
          <p:cNvPr id="309265" name="Rectangle 17"/>
          <p:cNvSpPr>
            <a:spLocks noChangeArrowheads="1"/>
          </p:cNvSpPr>
          <p:nvPr/>
        </p:nvSpPr>
        <p:spPr bwMode="auto">
          <a:xfrm>
            <a:off x="1198562" y="3673475"/>
            <a:ext cx="2078038" cy="385363"/>
          </a:xfrm>
          <a:prstGeom prst="rect">
            <a:avLst/>
          </a:prstGeom>
          <a:noFill/>
          <a:ln w="9525">
            <a:noFill/>
            <a:miter lim="800000"/>
            <a:headEnd/>
            <a:tailEnd/>
          </a:ln>
          <a:effectLst/>
        </p:spPr>
        <p:txBody>
          <a:bodyPr wrap="square"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a:t>EMPLOYEE</a:t>
            </a:r>
          </a:p>
        </p:txBody>
      </p:sp>
      <p:sp>
        <p:nvSpPr>
          <p:cNvPr id="309266" name="Rectangle 18"/>
          <p:cNvSpPr>
            <a:spLocks noChangeArrowheads="1"/>
          </p:cNvSpPr>
          <p:nvPr/>
        </p:nvSpPr>
        <p:spPr bwMode="auto">
          <a:xfrm>
            <a:off x="6256338" y="3635375"/>
            <a:ext cx="762000"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a:t>JOB</a:t>
            </a:r>
          </a:p>
        </p:txBody>
      </p:sp>
      <p:sp>
        <p:nvSpPr>
          <p:cNvPr id="309267" name="Rectangle 19"/>
          <p:cNvSpPr>
            <a:spLocks noChangeArrowheads="1"/>
          </p:cNvSpPr>
          <p:nvPr/>
        </p:nvSpPr>
        <p:spPr bwMode="auto">
          <a:xfrm>
            <a:off x="5151438" y="4479925"/>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held by</a:t>
            </a:r>
          </a:p>
        </p:txBody>
      </p:sp>
      <p:sp>
        <p:nvSpPr>
          <p:cNvPr id="309269" name="Line 21"/>
          <p:cNvSpPr>
            <a:spLocks noChangeShapeType="1"/>
          </p:cNvSpPr>
          <p:nvPr/>
        </p:nvSpPr>
        <p:spPr bwMode="auto">
          <a:xfrm>
            <a:off x="2805113" y="2986088"/>
            <a:ext cx="1601787" cy="0"/>
          </a:xfrm>
          <a:prstGeom prst="line">
            <a:avLst/>
          </a:prstGeom>
          <a:noFill/>
          <a:ln w="50800">
            <a:solidFill>
              <a:schemeClr val="tx1"/>
            </a:solidFill>
            <a:round/>
            <a:headEnd type="none" w="sm" len="sm"/>
            <a:tailEnd type="none" w="sm" len="sm"/>
          </a:ln>
          <a:effectLst/>
        </p:spPr>
        <p:txBody>
          <a:bodyPr/>
          <a:lstStyle/>
          <a:p>
            <a:endParaRPr lang="en-US"/>
          </a:p>
        </p:txBody>
      </p:sp>
      <p:sp>
        <p:nvSpPr>
          <p:cNvPr id="309270" name="Rectangle 22"/>
          <p:cNvSpPr>
            <a:spLocks noChangeArrowheads="1"/>
          </p:cNvSpPr>
          <p:nvPr/>
        </p:nvSpPr>
        <p:spPr bwMode="gray">
          <a:xfrm>
            <a:off x="1298575" y="2790825"/>
            <a:ext cx="15970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mandatory:</a:t>
            </a:r>
          </a:p>
        </p:txBody>
      </p:sp>
      <p:sp>
        <p:nvSpPr>
          <p:cNvPr id="309271" name="Rectangle 23"/>
          <p:cNvSpPr>
            <a:spLocks noChangeArrowheads="1"/>
          </p:cNvSpPr>
          <p:nvPr/>
        </p:nvSpPr>
        <p:spPr bwMode="gray">
          <a:xfrm>
            <a:off x="4892675" y="2795588"/>
            <a:ext cx="14827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optional:</a:t>
            </a:r>
          </a:p>
        </p:txBody>
      </p:sp>
      <p:sp>
        <p:nvSpPr>
          <p:cNvPr id="309272" name="Line 24"/>
          <p:cNvSpPr>
            <a:spLocks noChangeShapeType="1"/>
          </p:cNvSpPr>
          <p:nvPr/>
        </p:nvSpPr>
        <p:spPr bwMode="auto">
          <a:xfrm>
            <a:off x="6062663" y="2986088"/>
            <a:ext cx="1601787" cy="0"/>
          </a:xfrm>
          <a:prstGeom prst="line">
            <a:avLst/>
          </a:prstGeom>
          <a:noFill/>
          <a:ln w="50800">
            <a:solidFill>
              <a:schemeClr val="tx1"/>
            </a:solidFill>
            <a:prstDash val="dash"/>
            <a:round/>
            <a:headEnd type="none" w="sm" len="sm"/>
            <a:tailEnd type="none" w="sm" len="sm"/>
          </a:ln>
          <a:effectLst/>
        </p:spPr>
        <p:txBody>
          <a:bodyPr/>
          <a:lstStyle/>
          <a:p>
            <a:endParaRPr lang="en-US"/>
          </a:p>
        </p:txBody>
      </p:sp>
    </p:spTree>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28" name="Rectangle 32"/>
          <p:cNvSpPr>
            <a:spLocks noGrp="1" noChangeArrowheads="1"/>
          </p:cNvSpPr>
          <p:nvPr>
            <p:ph type="title"/>
          </p:nvPr>
        </p:nvSpPr>
        <p:spPr/>
        <p:txBody>
          <a:bodyPr/>
          <a:lstStyle/>
          <a:p>
            <a:r>
              <a:rPr lang="en-US"/>
              <a:t>The Other Way</a:t>
            </a:r>
          </a:p>
        </p:txBody>
      </p:sp>
      <p:sp>
        <p:nvSpPr>
          <p:cNvPr id="311306" name="AutoShape 10"/>
          <p:cNvSpPr>
            <a:spLocks noChangeArrowheads="1"/>
          </p:cNvSpPr>
          <p:nvPr/>
        </p:nvSpPr>
        <p:spPr bwMode="invGray">
          <a:xfrm>
            <a:off x="3627438" y="3652838"/>
            <a:ext cx="2641600" cy="1003300"/>
          </a:xfrm>
          <a:prstGeom prst="leftArrow">
            <a:avLst>
              <a:gd name="adj1" fmla="val 50000"/>
              <a:gd name="adj2" fmla="val 131633"/>
            </a:avLst>
          </a:prstGeom>
          <a:solidFill>
            <a:srgbClr val="336699"/>
          </a:solidFill>
          <a:ln w="9525">
            <a:noFill/>
            <a:miter lim="800000"/>
            <a:headEnd/>
            <a:tailEnd/>
          </a:ln>
          <a:effectLst/>
        </p:spPr>
        <p:txBody>
          <a:bodyPr wrap="none" anchor="ctr"/>
          <a:lstStyle/>
          <a:p>
            <a:endParaRPr lang="en-US"/>
          </a:p>
        </p:txBody>
      </p:sp>
      <p:sp>
        <p:nvSpPr>
          <p:cNvPr id="311311" name="Rectangle 15"/>
          <p:cNvSpPr>
            <a:spLocks noChangeArrowheads="1"/>
          </p:cNvSpPr>
          <p:nvPr/>
        </p:nvSpPr>
        <p:spPr bwMode="auto">
          <a:xfrm>
            <a:off x="2916238" y="3649663"/>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has</a:t>
            </a:r>
          </a:p>
        </p:txBody>
      </p:sp>
      <p:sp>
        <p:nvSpPr>
          <p:cNvPr id="311312" name="AutoShape 16"/>
          <p:cNvSpPr>
            <a:spLocks noChangeArrowheads="1"/>
          </p:cNvSpPr>
          <p:nvPr/>
        </p:nvSpPr>
        <p:spPr bwMode="auto">
          <a:xfrm>
            <a:off x="1143000" y="3486150"/>
            <a:ext cx="1752600" cy="1460500"/>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11313" name="AutoShape 17"/>
          <p:cNvSpPr>
            <a:spLocks noChangeArrowheads="1"/>
          </p:cNvSpPr>
          <p:nvPr/>
        </p:nvSpPr>
        <p:spPr bwMode="auto">
          <a:xfrm>
            <a:off x="6197600" y="3486150"/>
            <a:ext cx="1460500" cy="1460500"/>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11314" name="Rectangle 18"/>
          <p:cNvSpPr>
            <a:spLocks noChangeArrowheads="1"/>
          </p:cNvSpPr>
          <p:nvPr/>
        </p:nvSpPr>
        <p:spPr bwMode="auto">
          <a:xfrm>
            <a:off x="1143000" y="3673475"/>
            <a:ext cx="1900238" cy="385363"/>
          </a:xfrm>
          <a:prstGeom prst="rect">
            <a:avLst/>
          </a:prstGeom>
          <a:noFill/>
          <a:ln w="9525">
            <a:noFill/>
            <a:miter lim="800000"/>
            <a:headEnd/>
            <a:tailEnd/>
          </a:ln>
          <a:effectLst/>
        </p:spPr>
        <p:txBody>
          <a:bodyPr wrap="square"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a:t>EMPLOYEE</a:t>
            </a:r>
          </a:p>
        </p:txBody>
      </p:sp>
      <p:sp>
        <p:nvSpPr>
          <p:cNvPr id="311315" name="Rectangle 19"/>
          <p:cNvSpPr>
            <a:spLocks noChangeArrowheads="1"/>
          </p:cNvSpPr>
          <p:nvPr/>
        </p:nvSpPr>
        <p:spPr bwMode="auto">
          <a:xfrm>
            <a:off x="6256338" y="3635375"/>
            <a:ext cx="762000" cy="38536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000" b="1" dirty="0"/>
              <a:t>JOB</a:t>
            </a:r>
          </a:p>
        </p:txBody>
      </p:sp>
      <p:sp>
        <p:nvSpPr>
          <p:cNvPr id="311316" name="Rectangle 20"/>
          <p:cNvSpPr>
            <a:spLocks noChangeArrowheads="1"/>
          </p:cNvSpPr>
          <p:nvPr/>
        </p:nvSpPr>
        <p:spPr bwMode="auto">
          <a:xfrm>
            <a:off x="5151438" y="4479925"/>
            <a:ext cx="1485900" cy="3524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1800" i="1">
                <a:solidFill>
                  <a:schemeClr val="tx1"/>
                </a:solidFill>
              </a:rPr>
              <a:t>held by</a:t>
            </a:r>
          </a:p>
        </p:txBody>
      </p:sp>
      <p:grpSp>
        <p:nvGrpSpPr>
          <p:cNvPr id="2" name="Group 11"/>
          <p:cNvGrpSpPr>
            <a:grpSpLocks/>
          </p:cNvGrpSpPr>
          <p:nvPr/>
        </p:nvGrpSpPr>
        <p:grpSpPr bwMode="auto">
          <a:xfrm>
            <a:off x="2924175" y="3967163"/>
            <a:ext cx="463550" cy="454025"/>
            <a:chOff x="1842" y="2499"/>
            <a:chExt cx="292" cy="286"/>
          </a:xfrm>
        </p:grpSpPr>
        <p:sp>
          <p:nvSpPr>
            <p:cNvPr id="311308" name="Line 12"/>
            <p:cNvSpPr>
              <a:spLocks noChangeShapeType="1"/>
            </p:cNvSpPr>
            <p:nvPr/>
          </p:nvSpPr>
          <p:spPr bwMode="auto">
            <a:xfrm>
              <a:off x="1842" y="2499"/>
              <a:ext cx="292" cy="140"/>
            </a:xfrm>
            <a:prstGeom prst="line">
              <a:avLst/>
            </a:prstGeom>
            <a:noFill/>
            <a:ln w="50800">
              <a:solidFill>
                <a:schemeClr val="tx1"/>
              </a:solidFill>
              <a:round/>
              <a:headEnd type="none" w="sm" len="sm"/>
              <a:tailEnd type="none" w="sm" len="sm"/>
            </a:ln>
            <a:effectLst/>
          </p:spPr>
          <p:txBody>
            <a:bodyPr/>
            <a:lstStyle/>
            <a:p>
              <a:endParaRPr lang="en-US"/>
            </a:p>
          </p:txBody>
        </p:sp>
        <p:sp>
          <p:nvSpPr>
            <p:cNvPr id="311309" name="Line 13"/>
            <p:cNvSpPr>
              <a:spLocks noChangeShapeType="1"/>
            </p:cNvSpPr>
            <p:nvPr/>
          </p:nvSpPr>
          <p:spPr bwMode="auto">
            <a:xfrm flipV="1">
              <a:off x="1842" y="2645"/>
              <a:ext cx="292" cy="140"/>
            </a:xfrm>
            <a:prstGeom prst="line">
              <a:avLst/>
            </a:prstGeom>
            <a:noFill/>
            <a:ln w="50800">
              <a:solidFill>
                <a:schemeClr val="tx1"/>
              </a:solidFill>
              <a:round/>
              <a:headEnd type="none" w="sm" len="sm"/>
              <a:tailEnd type="none" w="sm" len="sm"/>
            </a:ln>
            <a:effectLst/>
          </p:spPr>
          <p:txBody>
            <a:bodyPr/>
            <a:lstStyle/>
            <a:p>
              <a:endParaRPr lang="en-US"/>
            </a:p>
          </p:txBody>
        </p:sp>
      </p:grpSp>
      <p:sp>
        <p:nvSpPr>
          <p:cNvPr id="311310" name="Line 14"/>
          <p:cNvSpPr>
            <a:spLocks noChangeShapeType="1"/>
          </p:cNvSpPr>
          <p:nvPr/>
        </p:nvSpPr>
        <p:spPr bwMode="auto">
          <a:xfrm>
            <a:off x="4832350" y="4198938"/>
            <a:ext cx="1060450" cy="0"/>
          </a:xfrm>
          <a:prstGeom prst="line">
            <a:avLst/>
          </a:prstGeom>
          <a:noFill/>
          <a:ln w="76200">
            <a:solidFill>
              <a:schemeClr val="tx1"/>
            </a:solidFill>
            <a:prstDash val="dash"/>
            <a:round/>
            <a:headEnd type="none" w="sm" len="sm"/>
            <a:tailEnd type="none" w="sm" len="sm"/>
          </a:ln>
          <a:effectLst/>
        </p:spPr>
        <p:txBody>
          <a:bodyPr/>
          <a:lstStyle/>
          <a:p>
            <a:endParaRPr lang="en-US"/>
          </a:p>
        </p:txBody>
      </p:sp>
      <p:sp>
        <p:nvSpPr>
          <p:cNvPr id="311318" name="Line 22"/>
          <p:cNvSpPr>
            <a:spLocks noChangeShapeType="1"/>
          </p:cNvSpPr>
          <p:nvPr/>
        </p:nvSpPr>
        <p:spPr bwMode="auto">
          <a:xfrm>
            <a:off x="2876550" y="2986088"/>
            <a:ext cx="1601788" cy="0"/>
          </a:xfrm>
          <a:prstGeom prst="line">
            <a:avLst/>
          </a:prstGeom>
          <a:noFill/>
          <a:ln w="50800">
            <a:solidFill>
              <a:schemeClr val="tx1"/>
            </a:solidFill>
            <a:round/>
            <a:headEnd type="none" w="sm" len="sm"/>
            <a:tailEnd type="none" w="sm" len="sm"/>
          </a:ln>
          <a:effectLst/>
        </p:spPr>
        <p:txBody>
          <a:bodyPr/>
          <a:lstStyle/>
          <a:p>
            <a:endParaRPr lang="en-US"/>
          </a:p>
        </p:txBody>
      </p:sp>
      <p:sp>
        <p:nvSpPr>
          <p:cNvPr id="311319" name="Rectangle 23"/>
          <p:cNvSpPr>
            <a:spLocks noChangeArrowheads="1"/>
          </p:cNvSpPr>
          <p:nvPr/>
        </p:nvSpPr>
        <p:spPr bwMode="auto">
          <a:xfrm>
            <a:off x="1298575" y="2795588"/>
            <a:ext cx="15970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mandatory:</a:t>
            </a:r>
          </a:p>
        </p:txBody>
      </p:sp>
      <p:sp>
        <p:nvSpPr>
          <p:cNvPr id="311320" name="Rectangle 24"/>
          <p:cNvSpPr>
            <a:spLocks noChangeArrowheads="1"/>
          </p:cNvSpPr>
          <p:nvPr/>
        </p:nvSpPr>
        <p:spPr bwMode="auto">
          <a:xfrm>
            <a:off x="4892675" y="2795588"/>
            <a:ext cx="1482725" cy="38100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000">
                <a:solidFill>
                  <a:schemeClr val="tx1"/>
                </a:solidFill>
              </a:rPr>
              <a:t>optional:</a:t>
            </a:r>
          </a:p>
        </p:txBody>
      </p:sp>
      <p:sp>
        <p:nvSpPr>
          <p:cNvPr id="311321" name="Line 25"/>
          <p:cNvSpPr>
            <a:spLocks noChangeShapeType="1"/>
          </p:cNvSpPr>
          <p:nvPr/>
        </p:nvSpPr>
        <p:spPr bwMode="auto">
          <a:xfrm>
            <a:off x="6062663" y="2986088"/>
            <a:ext cx="1601787" cy="0"/>
          </a:xfrm>
          <a:prstGeom prst="line">
            <a:avLst/>
          </a:prstGeom>
          <a:noFill/>
          <a:ln w="50800">
            <a:solidFill>
              <a:schemeClr val="tx1"/>
            </a:solidFill>
            <a:prstDash val="dash"/>
            <a:round/>
            <a:headEnd type="none" w="sm" len="sm"/>
            <a:tailEnd type="none" w="sm" len="sm"/>
          </a:ln>
          <a:effectLst/>
        </p:spPr>
        <p:txBody>
          <a:bodyPr/>
          <a:lstStyle/>
          <a:p>
            <a:endParaRPr lang="en-US"/>
          </a:p>
        </p:txBody>
      </p:sp>
      <p:sp>
        <p:nvSpPr>
          <p:cNvPr id="311322" name="Rectangle 26"/>
          <p:cNvSpPr>
            <a:spLocks noChangeArrowheads="1"/>
          </p:cNvSpPr>
          <p:nvPr/>
        </p:nvSpPr>
        <p:spPr bwMode="auto">
          <a:xfrm>
            <a:off x="1325563" y="5408613"/>
            <a:ext cx="6442075" cy="381000"/>
          </a:xfrm>
          <a:prstGeom prst="rect">
            <a:avLst/>
          </a:prstGeom>
          <a:noFill/>
          <a:ln w="9525">
            <a:noFill/>
            <a:miter lim="800000"/>
            <a:headEnd/>
            <a:tailEnd/>
          </a:ln>
          <a:effectLst/>
        </p:spPr>
        <p:txBody>
          <a:bodyPr lIns="92075" tIns="46038" rIns="92075" bIns="46038">
            <a:spAutoFit/>
          </a:bodyPr>
          <a:lstStyle/>
          <a:p>
            <a:pPr marL="404813" indent="-404813" algn="r" defTabSz="346075" eaLnBrk="0" hangingPunct="0">
              <a:lnSpc>
                <a:spcPct val="95000"/>
              </a:lnSpc>
              <a:spcBef>
                <a:spcPct val="35000"/>
              </a:spcBef>
              <a:buClrTx/>
              <a:buFontTx/>
              <a:buNone/>
              <a:tabLst>
                <a:tab pos="571500" algn="l"/>
              </a:tabLst>
            </a:pPr>
            <a:r>
              <a:rPr lang="en-US" sz="2000">
                <a:solidFill>
                  <a:schemeClr val="tx1"/>
                </a:solidFill>
              </a:rPr>
              <a:t>A JOB may be </a:t>
            </a:r>
            <a:r>
              <a:rPr lang="en-US" sz="2000" i="1">
                <a:solidFill>
                  <a:schemeClr val="tx1"/>
                </a:solidFill>
              </a:rPr>
              <a:t>held by</a:t>
            </a:r>
            <a:r>
              <a:rPr lang="en-US" sz="2000">
                <a:solidFill>
                  <a:schemeClr val="tx1"/>
                </a:solidFill>
              </a:rPr>
              <a:t> one or more EMPLOYEES</a:t>
            </a:r>
          </a:p>
        </p:txBody>
      </p:sp>
    </p:spTree>
  </p:cSld>
  <p:clrMapOvr>
    <a:masterClrMapping/>
  </p:clrMapOvr>
  <p:transition spd="slow"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10" name="Rectangle 66"/>
          <p:cNvSpPr>
            <a:spLocks noGrp="1" noChangeArrowheads="1"/>
          </p:cNvSpPr>
          <p:nvPr>
            <p:ph type="title"/>
          </p:nvPr>
        </p:nvSpPr>
        <p:spPr>
          <a:xfrm>
            <a:off x="457200" y="533400"/>
            <a:ext cx="7467600" cy="685800"/>
          </a:xfrm>
        </p:spPr>
        <p:txBody>
          <a:bodyPr>
            <a:normAutofit/>
          </a:bodyPr>
          <a:lstStyle/>
          <a:p>
            <a:pPr algn="ctr"/>
            <a:r>
              <a:rPr lang="en-US" b="1" dirty="0"/>
              <a:t>Reading a Relationship End</a:t>
            </a:r>
          </a:p>
        </p:txBody>
      </p:sp>
      <p:grpSp>
        <p:nvGrpSpPr>
          <p:cNvPr id="2" name="Group 44"/>
          <p:cNvGrpSpPr>
            <a:grpSpLocks/>
          </p:cNvGrpSpPr>
          <p:nvPr/>
        </p:nvGrpSpPr>
        <p:grpSpPr bwMode="auto">
          <a:xfrm>
            <a:off x="1193800" y="2870201"/>
            <a:ext cx="1397000" cy="703263"/>
            <a:chOff x="752" y="1070"/>
            <a:chExt cx="880" cy="443"/>
          </a:xfrm>
          <a:noFill/>
        </p:grpSpPr>
        <p:sp>
          <p:nvSpPr>
            <p:cNvPr id="313389" name="AutoShape 45"/>
            <p:cNvSpPr>
              <a:spLocks noChangeArrowheads="1"/>
            </p:cNvSpPr>
            <p:nvPr/>
          </p:nvSpPr>
          <p:spPr bwMode="auto">
            <a:xfrm>
              <a:off x="752" y="1091"/>
              <a:ext cx="880" cy="422"/>
            </a:xfrm>
            <a:prstGeom prst="roundRect">
              <a:avLst>
                <a:gd name="adj" fmla="val 12495"/>
              </a:avLst>
            </a:prstGeom>
            <a:grpFill/>
            <a:ln w="25400">
              <a:solidFill>
                <a:schemeClr val="tx1"/>
              </a:solidFill>
              <a:round/>
              <a:headEnd/>
              <a:tailEnd/>
            </a:ln>
            <a:effectLst/>
          </p:spPr>
          <p:txBody>
            <a:bodyPr wrap="none" anchor="ctr"/>
            <a:lstStyle/>
            <a:p>
              <a:endParaRPr lang="en-US"/>
            </a:p>
          </p:txBody>
        </p:sp>
        <p:sp>
          <p:nvSpPr>
            <p:cNvPr id="313390" name="Rectangle 46"/>
            <p:cNvSpPr>
              <a:spLocks noChangeArrowheads="1"/>
            </p:cNvSpPr>
            <p:nvPr/>
          </p:nvSpPr>
          <p:spPr bwMode="auto">
            <a:xfrm>
              <a:off x="758" y="1070"/>
              <a:ext cx="384" cy="261"/>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P</a:t>
              </a:r>
            </a:p>
          </p:txBody>
        </p:sp>
      </p:grpSp>
      <p:sp>
        <p:nvSpPr>
          <p:cNvPr id="313391" name="Rectangle 47"/>
          <p:cNvSpPr>
            <a:spLocks noChangeArrowheads="1"/>
          </p:cNvSpPr>
          <p:nvPr/>
        </p:nvSpPr>
        <p:spPr bwMode="auto">
          <a:xfrm>
            <a:off x="2603500" y="2916237"/>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13392" name="AutoShape 48"/>
          <p:cNvSpPr>
            <a:spLocks noChangeArrowheads="1"/>
          </p:cNvSpPr>
          <p:nvPr/>
        </p:nvSpPr>
        <p:spPr bwMode="auto">
          <a:xfrm>
            <a:off x="6553200" y="2924175"/>
            <a:ext cx="1397000" cy="66992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13393" name="Rectangle 49"/>
          <p:cNvSpPr>
            <a:spLocks noChangeArrowheads="1"/>
          </p:cNvSpPr>
          <p:nvPr/>
        </p:nvSpPr>
        <p:spPr bwMode="auto">
          <a:xfrm>
            <a:off x="6604000" y="2936875"/>
            <a:ext cx="609600" cy="41460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Q</a:t>
            </a:r>
          </a:p>
        </p:txBody>
      </p:sp>
      <p:sp>
        <p:nvSpPr>
          <p:cNvPr id="313394" name="Rectangle 50"/>
          <p:cNvSpPr>
            <a:spLocks noChangeArrowheads="1"/>
          </p:cNvSpPr>
          <p:nvPr/>
        </p:nvSpPr>
        <p:spPr bwMode="auto">
          <a:xfrm>
            <a:off x="5360988" y="32480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3" name="Group 51"/>
          <p:cNvGrpSpPr>
            <a:grpSpLocks/>
          </p:cNvGrpSpPr>
          <p:nvPr/>
        </p:nvGrpSpPr>
        <p:grpSpPr bwMode="auto">
          <a:xfrm>
            <a:off x="2632075" y="3106737"/>
            <a:ext cx="3913188" cy="319088"/>
            <a:chOff x="1658" y="1219"/>
            <a:chExt cx="2465" cy="201"/>
          </a:xfrm>
        </p:grpSpPr>
        <p:sp>
          <p:nvSpPr>
            <p:cNvPr id="313396" name="Line 52"/>
            <p:cNvSpPr>
              <a:spLocks noChangeShapeType="1"/>
            </p:cNvSpPr>
            <p:nvPr/>
          </p:nvSpPr>
          <p:spPr bwMode="auto">
            <a:xfrm flipH="1">
              <a:off x="2918" y="1322"/>
              <a:ext cx="1205"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4" name="Group 53"/>
            <p:cNvGrpSpPr>
              <a:grpSpLocks/>
            </p:cNvGrpSpPr>
            <p:nvPr/>
          </p:nvGrpSpPr>
          <p:grpSpPr bwMode="auto">
            <a:xfrm>
              <a:off x="3923" y="1219"/>
              <a:ext cx="197" cy="201"/>
              <a:chOff x="3923" y="1219"/>
              <a:chExt cx="197" cy="201"/>
            </a:xfrm>
          </p:grpSpPr>
          <p:sp>
            <p:nvSpPr>
              <p:cNvPr id="313398" name="Line 54"/>
              <p:cNvSpPr>
                <a:spLocks noChangeShapeType="1"/>
              </p:cNvSpPr>
              <p:nvPr/>
            </p:nvSpPr>
            <p:spPr bwMode="auto">
              <a:xfrm flipV="1">
                <a:off x="3923" y="1219"/>
                <a:ext cx="196" cy="103"/>
              </a:xfrm>
              <a:prstGeom prst="line">
                <a:avLst/>
              </a:prstGeom>
              <a:noFill/>
              <a:ln w="25400">
                <a:solidFill>
                  <a:schemeClr val="tx1"/>
                </a:solidFill>
                <a:round/>
                <a:headEnd type="none" w="sm" len="sm"/>
                <a:tailEnd type="none" w="sm" len="sm"/>
              </a:ln>
              <a:effectLst/>
            </p:spPr>
            <p:txBody>
              <a:bodyPr/>
              <a:lstStyle/>
              <a:p>
                <a:endParaRPr lang="en-US"/>
              </a:p>
            </p:txBody>
          </p:sp>
          <p:sp>
            <p:nvSpPr>
              <p:cNvPr id="313399" name="Line 55"/>
              <p:cNvSpPr>
                <a:spLocks noChangeShapeType="1"/>
              </p:cNvSpPr>
              <p:nvPr/>
            </p:nvSpPr>
            <p:spPr bwMode="auto">
              <a:xfrm>
                <a:off x="3924" y="1317"/>
                <a:ext cx="196" cy="10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13400" name="Line 56"/>
            <p:cNvSpPr>
              <a:spLocks noChangeShapeType="1"/>
            </p:cNvSpPr>
            <p:nvPr/>
          </p:nvSpPr>
          <p:spPr bwMode="auto">
            <a:xfrm flipH="1">
              <a:off x="1658" y="1322"/>
              <a:ext cx="226" cy="0"/>
            </a:xfrm>
            <a:prstGeom prst="line">
              <a:avLst/>
            </a:prstGeom>
            <a:noFill/>
            <a:ln w="25400">
              <a:solidFill>
                <a:schemeClr val="tx1"/>
              </a:solidFill>
              <a:round/>
              <a:headEnd type="none" w="sm" len="sm"/>
              <a:tailEnd type="none" w="sm" len="sm"/>
            </a:ln>
            <a:effectLst/>
          </p:spPr>
          <p:txBody>
            <a:bodyPr/>
            <a:lstStyle/>
            <a:p>
              <a:endParaRPr lang="en-US"/>
            </a:p>
          </p:txBody>
        </p:sp>
        <p:sp>
          <p:nvSpPr>
            <p:cNvPr id="313401" name="Line 57"/>
            <p:cNvSpPr>
              <a:spLocks noChangeShapeType="1"/>
            </p:cNvSpPr>
            <p:nvPr/>
          </p:nvSpPr>
          <p:spPr bwMode="auto">
            <a:xfrm flipH="1">
              <a:off x="1955" y="1320"/>
              <a:ext cx="872"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spTree>
  </p:cSld>
  <p:clrMapOvr>
    <a:masterClrMapping/>
  </p:clrMapOvr>
  <p:transition spd="slow"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AutoShape 2"/>
          <p:cNvSpPr>
            <a:spLocks noChangeArrowheads="1"/>
          </p:cNvSpPr>
          <p:nvPr/>
        </p:nvSpPr>
        <p:spPr bwMode="invGray">
          <a:xfrm>
            <a:off x="2617788" y="1046163"/>
            <a:ext cx="1879600" cy="1239837"/>
          </a:xfrm>
          <a:prstGeom prst="rightArrow">
            <a:avLst>
              <a:gd name="adj1" fmla="val 50000"/>
              <a:gd name="adj2" fmla="val 75807"/>
            </a:avLst>
          </a:prstGeom>
          <a:solidFill>
            <a:srgbClr val="336699"/>
          </a:solidFill>
          <a:ln w="9525">
            <a:noFill/>
            <a:miter lim="800000"/>
            <a:headEnd/>
            <a:tailEnd/>
          </a:ln>
          <a:effectLst/>
        </p:spPr>
        <p:txBody>
          <a:bodyPr wrap="none" anchor="ctr"/>
          <a:lstStyle/>
          <a:p>
            <a:endParaRPr lang="en-US"/>
          </a:p>
        </p:txBody>
      </p:sp>
      <p:sp>
        <p:nvSpPr>
          <p:cNvPr id="343098" name="Rectangle 58"/>
          <p:cNvSpPr>
            <a:spLocks noGrp="1" noChangeArrowheads="1"/>
          </p:cNvSpPr>
          <p:nvPr>
            <p:ph type="title"/>
          </p:nvPr>
        </p:nvSpPr>
        <p:spPr>
          <a:xfrm>
            <a:off x="457200" y="274638"/>
            <a:ext cx="7467600" cy="771525"/>
          </a:xfrm>
        </p:spPr>
        <p:txBody>
          <a:bodyPr/>
          <a:lstStyle/>
          <a:p>
            <a:r>
              <a:rPr lang="en-US" dirty="0"/>
              <a:t>Reading a Relationship End</a:t>
            </a:r>
          </a:p>
        </p:txBody>
      </p:sp>
      <p:grpSp>
        <p:nvGrpSpPr>
          <p:cNvPr id="2" name="Group 42"/>
          <p:cNvGrpSpPr>
            <a:grpSpLocks/>
          </p:cNvGrpSpPr>
          <p:nvPr/>
        </p:nvGrpSpPr>
        <p:grpSpPr bwMode="auto">
          <a:xfrm>
            <a:off x="1193800" y="1317625"/>
            <a:ext cx="1397000" cy="669925"/>
            <a:chOff x="752" y="1091"/>
            <a:chExt cx="880" cy="422"/>
          </a:xfrm>
        </p:grpSpPr>
        <p:sp>
          <p:nvSpPr>
            <p:cNvPr id="343083" name="AutoShape 43"/>
            <p:cNvSpPr>
              <a:spLocks noChangeArrowheads="1"/>
            </p:cNvSpPr>
            <p:nvPr/>
          </p:nvSpPr>
          <p:spPr bwMode="auto">
            <a:xfrm>
              <a:off x="752" y="1091"/>
              <a:ext cx="880" cy="422"/>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3084" name="Rectangle 44"/>
            <p:cNvSpPr>
              <a:spLocks noChangeArrowheads="1"/>
            </p:cNvSpPr>
            <p:nvPr/>
          </p:nvSpPr>
          <p:spPr bwMode="auto">
            <a:xfrm>
              <a:off x="752" y="1099"/>
              <a:ext cx="384" cy="261"/>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P</a:t>
              </a:r>
            </a:p>
          </p:txBody>
        </p:sp>
      </p:grpSp>
      <p:sp>
        <p:nvSpPr>
          <p:cNvPr id="343085" name="Rectangle 45"/>
          <p:cNvSpPr>
            <a:spLocks noChangeArrowheads="1"/>
          </p:cNvSpPr>
          <p:nvPr/>
        </p:nvSpPr>
        <p:spPr bwMode="auto">
          <a:xfrm>
            <a:off x="2603500" y="13303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43086" name="AutoShape 46"/>
          <p:cNvSpPr>
            <a:spLocks noChangeArrowheads="1"/>
          </p:cNvSpPr>
          <p:nvPr/>
        </p:nvSpPr>
        <p:spPr bwMode="auto">
          <a:xfrm>
            <a:off x="6553200" y="1338263"/>
            <a:ext cx="1397000" cy="669925"/>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3087" name="Rectangle 47"/>
          <p:cNvSpPr>
            <a:spLocks noChangeArrowheads="1"/>
          </p:cNvSpPr>
          <p:nvPr/>
        </p:nvSpPr>
        <p:spPr bwMode="auto">
          <a:xfrm>
            <a:off x="6604000" y="1350963"/>
            <a:ext cx="609600" cy="41460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Q</a:t>
            </a:r>
          </a:p>
        </p:txBody>
      </p:sp>
      <p:sp>
        <p:nvSpPr>
          <p:cNvPr id="343088" name="Rectangle 48"/>
          <p:cNvSpPr>
            <a:spLocks noChangeArrowheads="1"/>
          </p:cNvSpPr>
          <p:nvPr/>
        </p:nvSpPr>
        <p:spPr bwMode="auto">
          <a:xfrm>
            <a:off x="5360988" y="1662113"/>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3" name="Group 49"/>
          <p:cNvGrpSpPr>
            <a:grpSpLocks/>
          </p:cNvGrpSpPr>
          <p:nvPr/>
        </p:nvGrpSpPr>
        <p:grpSpPr bwMode="auto">
          <a:xfrm>
            <a:off x="2632075" y="1520825"/>
            <a:ext cx="3913188" cy="319088"/>
            <a:chOff x="1658" y="1219"/>
            <a:chExt cx="2465" cy="201"/>
          </a:xfrm>
        </p:grpSpPr>
        <p:sp>
          <p:nvSpPr>
            <p:cNvPr id="343090" name="Line 50"/>
            <p:cNvSpPr>
              <a:spLocks noChangeShapeType="1"/>
            </p:cNvSpPr>
            <p:nvPr/>
          </p:nvSpPr>
          <p:spPr bwMode="auto">
            <a:xfrm flipH="1">
              <a:off x="2918" y="1322"/>
              <a:ext cx="1205"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4" name="Group 51"/>
            <p:cNvGrpSpPr>
              <a:grpSpLocks/>
            </p:cNvGrpSpPr>
            <p:nvPr/>
          </p:nvGrpSpPr>
          <p:grpSpPr bwMode="auto">
            <a:xfrm>
              <a:off x="3923" y="1219"/>
              <a:ext cx="197" cy="201"/>
              <a:chOff x="3923" y="1219"/>
              <a:chExt cx="197" cy="201"/>
            </a:xfrm>
          </p:grpSpPr>
          <p:sp>
            <p:nvSpPr>
              <p:cNvPr id="343092" name="Line 52"/>
              <p:cNvSpPr>
                <a:spLocks noChangeShapeType="1"/>
              </p:cNvSpPr>
              <p:nvPr/>
            </p:nvSpPr>
            <p:spPr bwMode="auto">
              <a:xfrm flipV="1">
                <a:off x="3923" y="1219"/>
                <a:ext cx="196"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43093" name="Line 53"/>
              <p:cNvSpPr>
                <a:spLocks noChangeShapeType="1"/>
              </p:cNvSpPr>
              <p:nvPr/>
            </p:nvSpPr>
            <p:spPr bwMode="auto">
              <a:xfrm>
                <a:off x="3924" y="1317"/>
                <a:ext cx="196"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43094" name="Line 54"/>
            <p:cNvSpPr>
              <a:spLocks noChangeShapeType="1"/>
            </p:cNvSpPr>
            <p:nvPr/>
          </p:nvSpPr>
          <p:spPr bwMode="auto">
            <a:xfrm flipH="1">
              <a:off x="1658" y="1322"/>
              <a:ext cx="226" cy="0"/>
            </a:xfrm>
            <a:prstGeom prst="line">
              <a:avLst/>
            </a:prstGeom>
            <a:noFill/>
            <a:ln w="25400">
              <a:solidFill>
                <a:srgbClr val="FFCB65"/>
              </a:solidFill>
              <a:round/>
              <a:headEnd type="none" w="sm" len="sm"/>
              <a:tailEnd type="none" w="sm" len="sm"/>
            </a:ln>
            <a:effectLst/>
          </p:spPr>
          <p:txBody>
            <a:bodyPr/>
            <a:lstStyle/>
            <a:p>
              <a:endParaRPr lang="en-US"/>
            </a:p>
          </p:txBody>
        </p:sp>
        <p:sp>
          <p:nvSpPr>
            <p:cNvPr id="343095" name="Line 55"/>
            <p:cNvSpPr>
              <a:spLocks noChangeShapeType="1"/>
            </p:cNvSpPr>
            <p:nvPr/>
          </p:nvSpPr>
          <p:spPr bwMode="auto">
            <a:xfrm flipH="1">
              <a:off x="1955" y="1320"/>
              <a:ext cx="872"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spTree>
  </p:cSld>
  <p:clrMapOvr>
    <a:masterClrMapping/>
  </p:clrMapOvr>
  <p:transition spd="slow"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ChangeArrowheads="1"/>
          </p:cNvSpPr>
          <p:nvPr/>
        </p:nvSpPr>
        <p:spPr bwMode="auto">
          <a:xfrm>
            <a:off x="8096250" y="3200400"/>
            <a:ext cx="862013"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a:solidFill>
                  <a:schemeClr val="tx1"/>
                </a:solidFill>
              </a:rPr>
              <a:t>”</a:t>
            </a:r>
          </a:p>
        </p:txBody>
      </p:sp>
      <p:sp>
        <p:nvSpPr>
          <p:cNvPr id="345092" name="AutoShape 4"/>
          <p:cNvSpPr>
            <a:spLocks noChangeArrowheads="1"/>
          </p:cNvSpPr>
          <p:nvPr/>
        </p:nvSpPr>
        <p:spPr bwMode="ltGray">
          <a:xfrm>
            <a:off x="3236913" y="2965450"/>
            <a:ext cx="2779712" cy="1239838"/>
          </a:xfrm>
          <a:prstGeom prst="rightArrow">
            <a:avLst>
              <a:gd name="adj1" fmla="val 50000"/>
              <a:gd name="adj2" fmla="val 112110"/>
            </a:avLst>
          </a:prstGeom>
          <a:solidFill>
            <a:srgbClr val="336699"/>
          </a:solidFill>
          <a:ln w="9525">
            <a:noFill/>
            <a:miter lim="800000"/>
            <a:headEnd/>
            <a:tailEnd/>
          </a:ln>
          <a:effectLst/>
        </p:spPr>
        <p:txBody>
          <a:bodyPr wrap="none" anchor="ctr"/>
          <a:lstStyle/>
          <a:p>
            <a:endParaRPr lang="en-US"/>
          </a:p>
        </p:txBody>
      </p:sp>
      <p:sp>
        <p:nvSpPr>
          <p:cNvPr id="345093" name="Rectangle 5"/>
          <p:cNvSpPr>
            <a:spLocks noChangeArrowheads="1"/>
          </p:cNvSpPr>
          <p:nvPr/>
        </p:nvSpPr>
        <p:spPr bwMode="auto">
          <a:xfrm>
            <a:off x="661988" y="3200400"/>
            <a:ext cx="1624012"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a:solidFill>
                  <a:schemeClr val="tx1"/>
                </a:solidFill>
              </a:rPr>
              <a:t>“</a:t>
            </a:r>
            <a:r>
              <a:rPr lang="en-US" sz="2200" i="1">
                <a:solidFill>
                  <a:schemeClr val="tx1"/>
                </a:solidFill>
              </a:rPr>
              <a:t>Each</a:t>
            </a:r>
            <a:r>
              <a:rPr lang="en-US" sz="2200">
                <a:solidFill>
                  <a:schemeClr val="tx1"/>
                </a:solidFill>
              </a:rPr>
              <a:t> </a:t>
            </a:r>
            <a:r>
              <a:rPr lang="en-US" sz="2800">
                <a:solidFill>
                  <a:schemeClr val="tx1"/>
                </a:solidFill>
              </a:rPr>
              <a:t>P</a:t>
            </a:r>
          </a:p>
        </p:txBody>
      </p:sp>
      <p:sp>
        <p:nvSpPr>
          <p:cNvPr id="345094" name="Rectangle 6"/>
          <p:cNvSpPr>
            <a:spLocks noChangeArrowheads="1"/>
          </p:cNvSpPr>
          <p:nvPr/>
        </p:nvSpPr>
        <p:spPr bwMode="auto">
          <a:xfrm>
            <a:off x="4492625" y="3400425"/>
            <a:ext cx="1552575"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i="1">
                <a:solidFill>
                  <a:srgbClr val="FFCC66"/>
                </a:solidFill>
              </a:rPr>
              <a:t>split into</a:t>
            </a:r>
          </a:p>
        </p:txBody>
      </p:sp>
      <p:grpSp>
        <p:nvGrpSpPr>
          <p:cNvPr id="2" name="Group 7"/>
          <p:cNvGrpSpPr>
            <a:grpSpLocks/>
          </p:cNvGrpSpPr>
          <p:nvPr/>
        </p:nvGrpSpPr>
        <p:grpSpPr bwMode="auto">
          <a:xfrm>
            <a:off x="1719263" y="3184525"/>
            <a:ext cx="2352675" cy="427038"/>
            <a:chOff x="1179" y="1929"/>
            <a:chExt cx="1482" cy="269"/>
          </a:xfrm>
        </p:grpSpPr>
        <p:sp>
          <p:nvSpPr>
            <p:cNvPr id="345096" name="Line 8"/>
            <p:cNvSpPr>
              <a:spLocks noChangeShapeType="1"/>
            </p:cNvSpPr>
            <p:nvPr/>
          </p:nvSpPr>
          <p:spPr bwMode="auto">
            <a:xfrm>
              <a:off x="2156" y="2063"/>
              <a:ext cx="505" cy="0"/>
            </a:xfrm>
            <a:prstGeom prst="line">
              <a:avLst/>
            </a:prstGeom>
            <a:noFill/>
            <a:ln w="25400">
              <a:solidFill>
                <a:srgbClr val="FFCB65"/>
              </a:solidFill>
              <a:round/>
              <a:headEnd type="none" w="sm" len="sm"/>
              <a:tailEnd type="none" w="sm" len="sm"/>
            </a:ln>
            <a:effectLst/>
          </p:spPr>
          <p:txBody>
            <a:bodyPr/>
            <a:lstStyle/>
            <a:p>
              <a:endParaRPr lang="en-US"/>
            </a:p>
          </p:txBody>
        </p:sp>
        <p:sp>
          <p:nvSpPr>
            <p:cNvPr id="345097" name="Rectangle 9"/>
            <p:cNvSpPr>
              <a:spLocks noChangeArrowheads="1"/>
            </p:cNvSpPr>
            <p:nvPr/>
          </p:nvSpPr>
          <p:spPr bwMode="auto">
            <a:xfrm>
              <a:off x="1179" y="1929"/>
              <a:ext cx="1027" cy="269"/>
            </a:xfrm>
            <a:prstGeom prst="rect">
              <a:avLst/>
            </a:prstGeom>
            <a:noFill/>
            <a:ln w="9525">
              <a:noFill/>
              <a:miter lim="800000"/>
              <a:headEnd/>
              <a:tailEnd/>
            </a:ln>
            <a:effectLst/>
          </p:spPr>
          <p:txBody>
            <a:bodyPr lIns="190500" tIns="46038" rIns="190500" bIns="46038">
              <a:spAutoFit/>
            </a:bodyPr>
            <a:lstStyle/>
            <a:p>
              <a:pPr marL="404813" indent="-404813" algn="r" defTabSz="346075" eaLnBrk="0" hangingPunct="0">
                <a:spcBef>
                  <a:spcPct val="50000"/>
                </a:spcBef>
                <a:buClrTx/>
                <a:buFontTx/>
                <a:buNone/>
                <a:tabLst>
                  <a:tab pos="571500" algn="l"/>
                </a:tabLst>
              </a:pPr>
              <a:r>
                <a:rPr lang="en-US" sz="2200">
                  <a:solidFill>
                    <a:schemeClr val="tx1"/>
                  </a:solidFill>
                </a:rPr>
                <a:t>must be</a:t>
              </a:r>
            </a:p>
          </p:txBody>
        </p:sp>
      </p:grpSp>
      <p:sp>
        <p:nvSpPr>
          <p:cNvPr id="345098" name="Line 10"/>
          <p:cNvSpPr>
            <a:spLocks noChangeShapeType="1"/>
          </p:cNvSpPr>
          <p:nvPr/>
        </p:nvSpPr>
        <p:spPr bwMode="auto">
          <a:xfrm>
            <a:off x="3479800" y="3794125"/>
            <a:ext cx="804863" cy="0"/>
          </a:xfrm>
          <a:prstGeom prst="line">
            <a:avLst/>
          </a:prstGeom>
          <a:noFill/>
          <a:ln w="25400">
            <a:solidFill>
              <a:schemeClr val="accent2"/>
            </a:solidFill>
            <a:prstDash val="dash"/>
            <a:round/>
            <a:headEnd type="none" w="sm" len="sm"/>
            <a:tailEnd type="none" w="sm" len="sm"/>
          </a:ln>
          <a:effectLst/>
        </p:spPr>
        <p:txBody>
          <a:bodyPr/>
          <a:lstStyle/>
          <a:p>
            <a:endParaRPr lang="en-US"/>
          </a:p>
        </p:txBody>
      </p:sp>
      <p:sp>
        <p:nvSpPr>
          <p:cNvPr id="345099" name="Rectangle 11"/>
          <p:cNvSpPr>
            <a:spLocks noChangeArrowheads="1"/>
          </p:cNvSpPr>
          <p:nvPr/>
        </p:nvSpPr>
        <p:spPr bwMode="auto">
          <a:xfrm>
            <a:off x="1828800" y="3581400"/>
            <a:ext cx="1430338" cy="427038"/>
          </a:xfrm>
          <a:prstGeom prst="rect">
            <a:avLst/>
          </a:prstGeom>
          <a:noFill/>
          <a:ln w="9525">
            <a:noFill/>
            <a:miter lim="800000"/>
            <a:headEnd/>
            <a:tailEnd/>
          </a:ln>
          <a:effectLst/>
        </p:spPr>
        <p:txBody>
          <a:bodyPr lIns="190500" tIns="46038" rIns="190500" bIns="46038">
            <a:spAutoFit/>
          </a:bodyPr>
          <a:lstStyle/>
          <a:p>
            <a:pPr marL="404813" indent="-404813" algn="r" defTabSz="346075" eaLnBrk="0" hangingPunct="0">
              <a:spcBef>
                <a:spcPct val="50000"/>
              </a:spcBef>
              <a:buClrTx/>
              <a:buFontTx/>
              <a:buNone/>
              <a:tabLst>
                <a:tab pos="571500" algn="l"/>
              </a:tabLst>
            </a:pPr>
            <a:r>
              <a:rPr lang="en-US" sz="2200">
                <a:solidFill>
                  <a:schemeClr val="tx1"/>
                </a:solidFill>
              </a:rPr>
              <a:t>may be</a:t>
            </a:r>
          </a:p>
        </p:txBody>
      </p:sp>
      <p:sp>
        <p:nvSpPr>
          <p:cNvPr id="345100" name="Rectangle 12"/>
          <p:cNvSpPr>
            <a:spLocks noChangeArrowheads="1"/>
          </p:cNvSpPr>
          <p:nvPr/>
        </p:nvSpPr>
        <p:spPr bwMode="auto">
          <a:xfrm>
            <a:off x="5988050" y="3581400"/>
            <a:ext cx="2927350" cy="427038"/>
          </a:xfrm>
          <a:prstGeom prst="rect">
            <a:avLst/>
          </a:prstGeom>
          <a:noFill/>
          <a:ln w="9525">
            <a:noFill/>
            <a:miter lim="800000"/>
            <a:headEnd/>
            <a:tailEnd/>
          </a:ln>
          <a:effectLst/>
        </p:spPr>
        <p:txBody>
          <a:bodyPr lIns="190500" tIns="46038" rIns="190500" bIns="46038">
            <a:spAutoFit/>
          </a:bodyPr>
          <a:lstStyle/>
          <a:p>
            <a:pPr marL="404813" indent="-404813" defTabSz="346075" eaLnBrk="0" hangingPunct="0">
              <a:spcBef>
                <a:spcPct val="50000"/>
              </a:spcBef>
              <a:buClrTx/>
              <a:buFontTx/>
              <a:buNone/>
              <a:tabLst>
                <a:tab pos="571500" algn="l"/>
              </a:tabLst>
            </a:pPr>
            <a:r>
              <a:rPr lang="en-US" sz="2200">
                <a:solidFill>
                  <a:schemeClr val="tx1"/>
                </a:solidFill>
              </a:rPr>
              <a:t>one or more Qs</a:t>
            </a:r>
          </a:p>
        </p:txBody>
      </p:sp>
      <p:grpSp>
        <p:nvGrpSpPr>
          <p:cNvPr id="3" name="Group 13"/>
          <p:cNvGrpSpPr>
            <a:grpSpLocks/>
          </p:cNvGrpSpPr>
          <p:nvPr/>
        </p:nvGrpSpPr>
        <p:grpSpPr bwMode="auto">
          <a:xfrm>
            <a:off x="5767388" y="3635375"/>
            <a:ext cx="328612" cy="319088"/>
            <a:chOff x="3587" y="2213"/>
            <a:chExt cx="207" cy="201"/>
          </a:xfrm>
        </p:grpSpPr>
        <p:sp>
          <p:nvSpPr>
            <p:cNvPr id="345102" name="Line 14"/>
            <p:cNvSpPr>
              <a:spLocks noChangeShapeType="1"/>
            </p:cNvSpPr>
            <p:nvPr/>
          </p:nvSpPr>
          <p:spPr bwMode="auto">
            <a:xfrm flipV="1">
              <a:off x="3587" y="2213"/>
              <a:ext cx="206" cy="103"/>
            </a:xfrm>
            <a:prstGeom prst="line">
              <a:avLst/>
            </a:prstGeom>
            <a:noFill/>
            <a:ln w="25400">
              <a:solidFill>
                <a:schemeClr val="accent2"/>
              </a:solidFill>
              <a:round/>
              <a:headEnd type="none" w="sm" len="sm"/>
              <a:tailEnd type="none" w="sm" len="sm"/>
            </a:ln>
            <a:effectLst/>
          </p:spPr>
          <p:txBody>
            <a:bodyPr/>
            <a:lstStyle/>
            <a:p>
              <a:endParaRPr lang="en-US"/>
            </a:p>
          </p:txBody>
        </p:sp>
        <p:sp>
          <p:nvSpPr>
            <p:cNvPr id="345103" name="Line 15"/>
            <p:cNvSpPr>
              <a:spLocks noChangeShapeType="1"/>
            </p:cNvSpPr>
            <p:nvPr/>
          </p:nvSpPr>
          <p:spPr bwMode="auto">
            <a:xfrm>
              <a:off x="3588" y="2311"/>
              <a:ext cx="206" cy="103"/>
            </a:xfrm>
            <a:prstGeom prst="line">
              <a:avLst/>
            </a:prstGeom>
            <a:noFill/>
            <a:ln w="25400">
              <a:solidFill>
                <a:schemeClr val="accent2"/>
              </a:solidFill>
              <a:round/>
              <a:headEnd type="none" w="sm" len="sm"/>
              <a:tailEnd type="none" w="sm" len="sm"/>
            </a:ln>
            <a:effectLst/>
          </p:spPr>
          <p:txBody>
            <a:bodyPr/>
            <a:lstStyle/>
            <a:p>
              <a:endParaRPr lang="en-US"/>
            </a:p>
          </p:txBody>
        </p:sp>
      </p:grpSp>
      <p:grpSp>
        <p:nvGrpSpPr>
          <p:cNvPr id="4" name="Group 16"/>
          <p:cNvGrpSpPr>
            <a:grpSpLocks/>
          </p:cNvGrpSpPr>
          <p:nvPr/>
        </p:nvGrpSpPr>
        <p:grpSpPr bwMode="auto">
          <a:xfrm>
            <a:off x="5724525" y="3184525"/>
            <a:ext cx="2554288" cy="427038"/>
            <a:chOff x="3606" y="1929"/>
            <a:chExt cx="1609" cy="269"/>
          </a:xfrm>
        </p:grpSpPr>
        <p:sp>
          <p:nvSpPr>
            <p:cNvPr id="345105" name="Rectangle 17"/>
            <p:cNvSpPr>
              <a:spLocks noChangeArrowheads="1"/>
            </p:cNvSpPr>
            <p:nvPr/>
          </p:nvSpPr>
          <p:spPr bwMode="auto">
            <a:xfrm>
              <a:off x="3804" y="1929"/>
              <a:ext cx="1411" cy="269"/>
            </a:xfrm>
            <a:prstGeom prst="rect">
              <a:avLst/>
            </a:prstGeom>
            <a:noFill/>
            <a:ln w="9525">
              <a:noFill/>
              <a:miter lim="800000"/>
              <a:headEnd/>
              <a:tailEnd/>
            </a:ln>
            <a:effectLst/>
          </p:spPr>
          <p:txBody>
            <a:bodyPr lIns="190500" tIns="46038" rIns="190500" bIns="46038">
              <a:spAutoFit/>
            </a:bodyPr>
            <a:lstStyle/>
            <a:p>
              <a:pPr marL="404813" indent="-404813" defTabSz="346075" eaLnBrk="0" hangingPunct="0">
                <a:spcBef>
                  <a:spcPct val="50000"/>
                </a:spcBef>
                <a:buClrTx/>
                <a:buFontTx/>
                <a:buNone/>
                <a:tabLst>
                  <a:tab pos="571500" algn="l"/>
                </a:tabLst>
              </a:pPr>
              <a:r>
                <a:rPr lang="en-US" sz="2200">
                  <a:solidFill>
                    <a:schemeClr val="tx1"/>
                  </a:solidFill>
                </a:rPr>
                <a:t>exactly one Q</a:t>
              </a:r>
            </a:p>
          </p:txBody>
        </p:sp>
        <p:sp>
          <p:nvSpPr>
            <p:cNvPr id="345106" name="Line 18"/>
            <p:cNvSpPr>
              <a:spLocks noChangeShapeType="1"/>
            </p:cNvSpPr>
            <p:nvPr/>
          </p:nvSpPr>
          <p:spPr bwMode="auto">
            <a:xfrm>
              <a:off x="3606" y="2063"/>
              <a:ext cx="238" cy="0"/>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45145" name="Rectangle 57"/>
          <p:cNvSpPr>
            <a:spLocks noGrp="1" noChangeArrowheads="1"/>
          </p:cNvSpPr>
          <p:nvPr>
            <p:ph type="title"/>
          </p:nvPr>
        </p:nvSpPr>
        <p:spPr>
          <a:xfrm>
            <a:off x="457200" y="274638"/>
            <a:ext cx="7467600" cy="792162"/>
          </a:xfrm>
        </p:spPr>
        <p:txBody>
          <a:bodyPr/>
          <a:lstStyle/>
          <a:p>
            <a:r>
              <a:rPr lang="en-US" dirty="0"/>
              <a:t>Reading a Relationship End</a:t>
            </a:r>
          </a:p>
        </p:txBody>
      </p:sp>
      <p:grpSp>
        <p:nvGrpSpPr>
          <p:cNvPr id="5" name="Group 42"/>
          <p:cNvGrpSpPr>
            <a:grpSpLocks/>
          </p:cNvGrpSpPr>
          <p:nvPr/>
        </p:nvGrpSpPr>
        <p:grpSpPr bwMode="auto">
          <a:xfrm>
            <a:off x="1193800" y="1317625"/>
            <a:ext cx="1397000" cy="669925"/>
            <a:chOff x="752" y="1091"/>
            <a:chExt cx="880" cy="422"/>
          </a:xfrm>
        </p:grpSpPr>
        <p:sp>
          <p:nvSpPr>
            <p:cNvPr id="345131" name="AutoShape 43"/>
            <p:cNvSpPr>
              <a:spLocks noChangeArrowheads="1"/>
            </p:cNvSpPr>
            <p:nvPr/>
          </p:nvSpPr>
          <p:spPr bwMode="auto">
            <a:xfrm>
              <a:off x="752" y="1091"/>
              <a:ext cx="880" cy="422"/>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5132" name="Rectangle 44"/>
            <p:cNvSpPr>
              <a:spLocks noChangeArrowheads="1"/>
            </p:cNvSpPr>
            <p:nvPr/>
          </p:nvSpPr>
          <p:spPr bwMode="auto">
            <a:xfrm>
              <a:off x="752" y="1099"/>
              <a:ext cx="384" cy="261"/>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P</a:t>
              </a:r>
            </a:p>
          </p:txBody>
        </p:sp>
      </p:grpSp>
      <p:sp>
        <p:nvSpPr>
          <p:cNvPr id="345133" name="Rectangle 45"/>
          <p:cNvSpPr>
            <a:spLocks noChangeArrowheads="1"/>
          </p:cNvSpPr>
          <p:nvPr/>
        </p:nvSpPr>
        <p:spPr bwMode="auto">
          <a:xfrm>
            <a:off x="2603500" y="13303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45134" name="AutoShape 46"/>
          <p:cNvSpPr>
            <a:spLocks noChangeArrowheads="1"/>
          </p:cNvSpPr>
          <p:nvPr/>
        </p:nvSpPr>
        <p:spPr bwMode="auto">
          <a:xfrm>
            <a:off x="6553200" y="1338263"/>
            <a:ext cx="1397000" cy="669925"/>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5135" name="Rectangle 47"/>
          <p:cNvSpPr>
            <a:spLocks noChangeArrowheads="1"/>
          </p:cNvSpPr>
          <p:nvPr/>
        </p:nvSpPr>
        <p:spPr bwMode="auto">
          <a:xfrm>
            <a:off x="6604000" y="1350963"/>
            <a:ext cx="609600" cy="41460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Q</a:t>
            </a:r>
          </a:p>
        </p:txBody>
      </p:sp>
      <p:sp>
        <p:nvSpPr>
          <p:cNvPr id="345136" name="Rectangle 48"/>
          <p:cNvSpPr>
            <a:spLocks noChangeArrowheads="1"/>
          </p:cNvSpPr>
          <p:nvPr/>
        </p:nvSpPr>
        <p:spPr bwMode="auto">
          <a:xfrm>
            <a:off x="5360988" y="1662113"/>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6" name="Group 49"/>
          <p:cNvGrpSpPr>
            <a:grpSpLocks/>
          </p:cNvGrpSpPr>
          <p:nvPr/>
        </p:nvGrpSpPr>
        <p:grpSpPr bwMode="auto">
          <a:xfrm>
            <a:off x="2632075" y="1520825"/>
            <a:ext cx="3913188" cy="319088"/>
            <a:chOff x="1658" y="1219"/>
            <a:chExt cx="2465" cy="201"/>
          </a:xfrm>
        </p:grpSpPr>
        <p:sp>
          <p:nvSpPr>
            <p:cNvPr id="345138" name="Line 50"/>
            <p:cNvSpPr>
              <a:spLocks noChangeShapeType="1"/>
            </p:cNvSpPr>
            <p:nvPr/>
          </p:nvSpPr>
          <p:spPr bwMode="auto">
            <a:xfrm flipH="1">
              <a:off x="2918" y="1322"/>
              <a:ext cx="1205"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7" name="Group 51"/>
            <p:cNvGrpSpPr>
              <a:grpSpLocks/>
            </p:cNvGrpSpPr>
            <p:nvPr/>
          </p:nvGrpSpPr>
          <p:grpSpPr bwMode="auto">
            <a:xfrm>
              <a:off x="3923" y="1219"/>
              <a:ext cx="197" cy="201"/>
              <a:chOff x="3923" y="1219"/>
              <a:chExt cx="197" cy="201"/>
            </a:xfrm>
          </p:grpSpPr>
          <p:sp>
            <p:nvSpPr>
              <p:cNvPr id="345140" name="Line 52"/>
              <p:cNvSpPr>
                <a:spLocks noChangeShapeType="1"/>
              </p:cNvSpPr>
              <p:nvPr/>
            </p:nvSpPr>
            <p:spPr bwMode="auto">
              <a:xfrm flipV="1">
                <a:off x="3923" y="1219"/>
                <a:ext cx="196"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45141" name="Line 53"/>
              <p:cNvSpPr>
                <a:spLocks noChangeShapeType="1"/>
              </p:cNvSpPr>
              <p:nvPr/>
            </p:nvSpPr>
            <p:spPr bwMode="auto">
              <a:xfrm>
                <a:off x="3924" y="1317"/>
                <a:ext cx="196"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45142" name="Line 54"/>
            <p:cNvSpPr>
              <a:spLocks noChangeShapeType="1"/>
            </p:cNvSpPr>
            <p:nvPr/>
          </p:nvSpPr>
          <p:spPr bwMode="auto">
            <a:xfrm flipH="1">
              <a:off x="1658" y="1322"/>
              <a:ext cx="226" cy="0"/>
            </a:xfrm>
            <a:prstGeom prst="line">
              <a:avLst/>
            </a:prstGeom>
            <a:noFill/>
            <a:ln w="25400">
              <a:solidFill>
                <a:srgbClr val="FFCB65"/>
              </a:solidFill>
              <a:round/>
              <a:headEnd type="none" w="sm" len="sm"/>
              <a:tailEnd type="none" w="sm" len="sm"/>
            </a:ln>
            <a:effectLst/>
          </p:spPr>
          <p:txBody>
            <a:bodyPr/>
            <a:lstStyle/>
            <a:p>
              <a:endParaRPr lang="en-US"/>
            </a:p>
          </p:txBody>
        </p:sp>
        <p:sp>
          <p:nvSpPr>
            <p:cNvPr id="345143" name="Line 55"/>
            <p:cNvSpPr>
              <a:spLocks noChangeShapeType="1"/>
            </p:cNvSpPr>
            <p:nvPr/>
          </p:nvSpPr>
          <p:spPr bwMode="auto">
            <a:xfrm flipH="1">
              <a:off x="1955" y="1320"/>
              <a:ext cx="872"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spTree>
  </p:cSld>
  <p:clrMapOvr>
    <a:masterClrMapping/>
  </p:clrMapOvr>
  <p:transition spd="slow"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5" name="AutoShape 19"/>
          <p:cNvSpPr>
            <a:spLocks noChangeArrowheads="1"/>
          </p:cNvSpPr>
          <p:nvPr/>
        </p:nvSpPr>
        <p:spPr bwMode="invGray">
          <a:xfrm>
            <a:off x="3238500" y="2971800"/>
            <a:ext cx="2781300" cy="1239838"/>
          </a:xfrm>
          <a:prstGeom prst="rightArrow">
            <a:avLst>
              <a:gd name="adj1" fmla="val 50000"/>
              <a:gd name="adj2" fmla="val 112174"/>
            </a:avLst>
          </a:prstGeom>
          <a:solidFill>
            <a:srgbClr val="336699"/>
          </a:solidFill>
          <a:ln w="9525">
            <a:noFill/>
            <a:miter lim="800000"/>
            <a:headEnd/>
            <a:tailEnd/>
          </a:ln>
          <a:effectLst/>
        </p:spPr>
        <p:txBody>
          <a:bodyPr wrap="none" anchor="ctr"/>
          <a:lstStyle/>
          <a:p>
            <a:endParaRPr lang="en-US"/>
          </a:p>
        </p:txBody>
      </p:sp>
      <p:sp>
        <p:nvSpPr>
          <p:cNvPr id="347156" name="Rectangle 20"/>
          <p:cNvSpPr>
            <a:spLocks noChangeArrowheads="1"/>
          </p:cNvSpPr>
          <p:nvPr/>
        </p:nvSpPr>
        <p:spPr bwMode="auto">
          <a:xfrm>
            <a:off x="1406525" y="3159125"/>
            <a:ext cx="6442075"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a:solidFill>
                  <a:schemeClr val="tx1"/>
                </a:solidFill>
              </a:rPr>
              <a:t>“</a:t>
            </a:r>
            <a:r>
              <a:rPr lang="en-US" sz="2200" i="1">
                <a:solidFill>
                  <a:schemeClr val="tx1"/>
                </a:solidFill>
              </a:rPr>
              <a:t>Each</a:t>
            </a:r>
            <a:r>
              <a:rPr lang="en-US" sz="2200">
                <a:solidFill>
                  <a:schemeClr val="tx1"/>
                </a:solidFill>
              </a:rPr>
              <a:t> </a:t>
            </a:r>
            <a:r>
              <a:rPr lang="en-US" sz="2800">
                <a:solidFill>
                  <a:schemeClr val="tx1"/>
                </a:solidFill>
              </a:rPr>
              <a:t>P </a:t>
            </a:r>
            <a:r>
              <a:rPr lang="en-US" sz="2200">
                <a:solidFill>
                  <a:schemeClr val="tx1"/>
                </a:solidFill>
              </a:rPr>
              <a:t>may be </a:t>
            </a:r>
            <a:r>
              <a:rPr lang="en-US" sz="2200" i="1">
                <a:solidFill>
                  <a:srgbClr val="FFCC66"/>
                </a:solidFill>
              </a:rPr>
              <a:t>split into</a:t>
            </a:r>
            <a:r>
              <a:rPr lang="en-US" sz="2200">
                <a:solidFill>
                  <a:schemeClr val="tx1"/>
                </a:solidFill>
              </a:rPr>
              <a:t> one or more</a:t>
            </a:r>
            <a:r>
              <a:rPr lang="en-US" sz="2800">
                <a:solidFill>
                  <a:schemeClr val="tx1"/>
                </a:solidFill>
              </a:rPr>
              <a:t> Qs</a:t>
            </a:r>
            <a:r>
              <a:rPr lang="en-US" sz="4000" i="1">
                <a:solidFill>
                  <a:schemeClr val="tx1"/>
                </a:solidFill>
              </a:rPr>
              <a:t>”</a:t>
            </a:r>
            <a:r>
              <a:rPr lang="en-US" sz="2800">
                <a:solidFill>
                  <a:schemeClr val="tx1"/>
                </a:solidFill>
              </a:rPr>
              <a:t> </a:t>
            </a:r>
          </a:p>
        </p:txBody>
      </p:sp>
      <p:sp>
        <p:nvSpPr>
          <p:cNvPr id="347177" name="Rectangle 41"/>
          <p:cNvSpPr>
            <a:spLocks noGrp="1" noChangeArrowheads="1"/>
          </p:cNvSpPr>
          <p:nvPr>
            <p:ph type="title"/>
          </p:nvPr>
        </p:nvSpPr>
        <p:spPr>
          <a:noFill/>
          <a:ln/>
        </p:spPr>
        <p:txBody>
          <a:bodyPr lIns="92075" tIns="46038" rIns="92075" bIns="46038"/>
          <a:lstStyle/>
          <a:p>
            <a:r>
              <a:rPr lang="en-US"/>
              <a:t>Reading a Relationship End</a:t>
            </a:r>
          </a:p>
        </p:txBody>
      </p:sp>
      <p:grpSp>
        <p:nvGrpSpPr>
          <p:cNvPr id="2" name="Group 42"/>
          <p:cNvGrpSpPr>
            <a:grpSpLocks/>
          </p:cNvGrpSpPr>
          <p:nvPr/>
        </p:nvGrpSpPr>
        <p:grpSpPr bwMode="auto">
          <a:xfrm>
            <a:off x="1193800" y="1317625"/>
            <a:ext cx="1397000" cy="669925"/>
            <a:chOff x="752" y="1091"/>
            <a:chExt cx="880" cy="422"/>
          </a:xfrm>
        </p:grpSpPr>
        <p:sp>
          <p:nvSpPr>
            <p:cNvPr id="347179" name="AutoShape 43"/>
            <p:cNvSpPr>
              <a:spLocks noChangeArrowheads="1"/>
            </p:cNvSpPr>
            <p:nvPr/>
          </p:nvSpPr>
          <p:spPr bwMode="auto">
            <a:xfrm>
              <a:off x="752" y="1091"/>
              <a:ext cx="880" cy="422"/>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7180" name="Rectangle 44"/>
            <p:cNvSpPr>
              <a:spLocks noChangeArrowheads="1"/>
            </p:cNvSpPr>
            <p:nvPr/>
          </p:nvSpPr>
          <p:spPr bwMode="auto">
            <a:xfrm>
              <a:off x="752" y="1099"/>
              <a:ext cx="384" cy="2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bg2"/>
                  </a:solidFill>
                </a:rPr>
                <a:t>P</a:t>
              </a:r>
            </a:p>
          </p:txBody>
        </p:sp>
      </p:grpSp>
      <p:sp>
        <p:nvSpPr>
          <p:cNvPr id="347181" name="Rectangle 45"/>
          <p:cNvSpPr>
            <a:spLocks noChangeArrowheads="1"/>
          </p:cNvSpPr>
          <p:nvPr/>
        </p:nvSpPr>
        <p:spPr bwMode="auto">
          <a:xfrm>
            <a:off x="2603500" y="13303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47182" name="AutoShape 46"/>
          <p:cNvSpPr>
            <a:spLocks noChangeArrowheads="1"/>
          </p:cNvSpPr>
          <p:nvPr/>
        </p:nvSpPr>
        <p:spPr bwMode="auto">
          <a:xfrm>
            <a:off x="6553200" y="1338263"/>
            <a:ext cx="1397000" cy="669925"/>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7183" name="Rectangle 47"/>
          <p:cNvSpPr>
            <a:spLocks noChangeArrowheads="1"/>
          </p:cNvSpPr>
          <p:nvPr/>
        </p:nvSpPr>
        <p:spPr bwMode="auto">
          <a:xfrm>
            <a:off x="6604000" y="1350963"/>
            <a:ext cx="6096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bg2"/>
                </a:solidFill>
              </a:rPr>
              <a:t>Q</a:t>
            </a:r>
          </a:p>
        </p:txBody>
      </p:sp>
      <p:sp>
        <p:nvSpPr>
          <p:cNvPr id="347184" name="Rectangle 48"/>
          <p:cNvSpPr>
            <a:spLocks noChangeArrowheads="1"/>
          </p:cNvSpPr>
          <p:nvPr/>
        </p:nvSpPr>
        <p:spPr bwMode="auto">
          <a:xfrm>
            <a:off x="5360988" y="1662113"/>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3" name="Group 49"/>
          <p:cNvGrpSpPr>
            <a:grpSpLocks/>
          </p:cNvGrpSpPr>
          <p:nvPr/>
        </p:nvGrpSpPr>
        <p:grpSpPr bwMode="auto">
          <a:xfrm>
            <a:off x="2632075" y="1520825"/>
            <a:ext cx="3913188" cy="319088"/>
            <a:chOff x="1658" y="1219"/>
            <a:chExt cx="2465" cy="201"/>
          </a:xfrm>
        </p:grpSpPr>
        <p:sp>
          <p:nvSpPr>
            <p:cNvPr id="347186" name="Line 50"/>
            <p:cNvSpPr>
              <a:spLocks noChangeShapeType="1"/>
            </p:cNvSpPr>
            <p:nvPr/>
          </p:nvSpPr>
          <p:spPr bwMode="auto">
            <a:xfrm flipH="1">
              <a:off x="2918" y="1322"/>
              <a:ext cx="1205"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4" name="Group 51"/>
            <p:cNvGrpSpPr>
              <a:grpSpLocks/>
            </p:cNvGrpSpPr>
            <p:nvPr/>
          </p:nvGrpSpPr>
          <p:grpSpPr bwMode="auto">
            <a:xfrm>
              <a:off x="3923" y="1219"/>
              <a:ext cx="197" cy="201"/>
              <a:chOff x="3923" y="1219"/>
              <a:chExt cx="197" cy="201"/>
            </a:xfrm>
          </p:grpSpPr>
          <p:sp>
            <p:nvSpPr>
              <p:cNvPr id="347188" name="Line 52"/>
              <p:cNvSpPr>
                <a:spLocks noChangeShapeType="1"/>
              </p:cNvSpPr>
              <p:nvPr/>
            </p:nvSpPr>
            <p:spPr bwMode="auto">
              <a:xfrm flipV="1">
                <a:off x="3923" y="1219"/>
                <a:ext cx="196"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47189" name="Line 53"/>
              <p:cNvSpPr>
                <a:spLocks noChangeShapeType="1"/>
              </p:cNvSpPr>
              <p:nvPr/>
            </p:nvSpPr>
            <p:spPr bwMode="auto">
              <a:xfrm>
                <a:off x="3924" y="1317"/>
                <a:ext cx="196"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47190" name="Line 54"/>
            <p:cNvSpPr>
              <a:spLocks noChangeShapeType="1"/>
            </p:cNvSpPr>
            <p:nvPr/>
          </p:nvSpPr>
          <p:spPr bwMode="auto">
            <a:xfrm flipH="1">
              <a:off x="1658" y="1322"/>
              <a:ext cx="226" cy="0"/>
            </a:xfrm>
            <a:prstGeom prst="line">
              <a:avLst/>
            </a:prstGeom>
            <a:noFill/>
            <a:ln w="25400">
              <a:solidFill>
                <a:srgbClr val="FFCB65"/>
              </a:solidFill>
              <a:round/>
              <a:headEnd type="none" w="sm" len="sm"/>
              <a:tailEnd type="none" w="sm" len="sm"/>
            </a:ln>
            <a:effectLst/>
          </p:spPr>
          <p:txBody>
            <a:bodyPr/>
            <a:lstStyle/>
            <a:p>
              <a:endParaRPr lang="en-US"/>
            </a:p>
          </p:txBody>
        </p:sp>
        <p:sp>
          <p:nvSpPr>
            <p:cNvPr id="347191" name="Line 55"/>
            <p:cNvSpPr>
              <a:spLocks noChangeShapeType="1"/>
            </p:cNvSpPr>
            <p:nvPr/>
          </p:nvSpPr>
          <p:spPr bwMode="auto">
            <a:xfrm flipH="1">
              <a:off x="1955" y="1320"/>
              <a:ext cx="872"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spTree>
  </p:cSld>
  <p:clrMapOvr>
    <a:masterClrMapping/>
  </p:clrMapOvr>
  <p:transition spd="slow"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205" name="AutoShape 21"/>
          <p:cNvSpPr>
            <a:spLocks noChangeArrowheads="1"/>
          </p:cNvSpPr>
          <p:nvPr/>
        </p:nvSpPr>
        <p:spPr bwMode="invGray">
          <a:xfrm>
            <a:off x="4622800" y="1095375"/>
            <a:ext cx="1981200" cy="1165225"/>
          </a:xfrm>
          <a:prstGeom prst="leftArrow">
            <a:avLst>
              <a:gd name="adj1" fmla="val 50000"/>
              <a:gd name="adj2" fmla="val 85006"/>
            </a:avLst>
          </a:prstGeom>
          <a:solidFill>
            <a:srgbClr val="336699"/>
          </a:solidFill>
          <a:ln w="9525">
            <a:noFill/>
            <a:miter lim="800000"/>
            <a:headEnd/>
            <a:tailEnd/>
          </a:ln>
          <a:effectLst/>
        </p:spPr>
        <p:txBody>
          <a:bodyPr wrap="none" anchor="ctr"/>
          <a:lstStyle/>
          <a:p>
            <a:endParaRPr lang="en-US"/>
          </a:p>
        </p:txBody>
      </p:sp>
      <p:sp>
        <p:nvSpPr>
          <p:cNvPr id="349243" name="Rectangle 59"/>
          <p:cNvSpPr>
            <a:spLocks noGrp="1" noChangeArrowheads="1"/>
          </p:cNvSpPr>
          <p:nvPr>
            <p:ph type="title"/>
          </p:nvPr>
        </p:nvSpPr>
        <p:spPr/>
        <p:txBody>
          <a:bodyPr/>
          <a:lstStyle/>
          <a:p>
            <a:r>
              <a:rPr lang="en-US"/>
              <a:t>Reading a Relationship End</a:t>
            </a:r>
          </a:p>
        </p:txBody>
      </p:sp>
      <p:grpSp>
        <p:nvGrpSpPr>
          <p:cNvPr id="2" name="Group 42"/>
          <p:cNvGrpSpPr>
            <a:grpSpLocks/>
          </p:cNvGrpSpPr>
          <p:nvPr/>
        </p:nvGrpSpPr>
        <p:grpSpPr bwMode="auto">
          <a:xfrm>
            <a:off x="1193800" y="1317625"/>
            <a:ext cx="1397000" cy="669925"/>
            <a:chOff x="752" y="1091"/>
            <a:chExt cx="880" cy="422"/>
          </a:xfrm>
        </p:grpSpPr>
        <p:sp>
          <p:nvSpPr>
            <p:cNvPr id="349227" name="AutoShape 43"/>
            <p:cNvSpPr>
              <a:spLocks noChangeArrowheads="1"/>
            </p:cNvSpPr>
            <p:nvPr/>
          </p:nvSpPr>
          <p:spPr bwMode="auto">
            <a:xfrm>
              <a:off x="752" y="1091"/>
              <a:ext cx="880" cy="422"/>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9228" name="Rectangle 44"/>
            <p:cNvSpPr>
              <a:spLocks noChangeArrowheads="1"/>
            </p:cNvSpPr>
            <p:nvPr/>
          </p:nvSpPr>
          <p:spPr bwMode="auto">
            <a:xfrm>
              <a:off x="752" y="1099"/>
              <a:ext cx="384" cy="2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bg2"/>
                  </a:solidFill>
                </a:rPr>
                <a:t>P</a:t>
              </a:r>
            </a:p>
          </p:txBody>
        </p:sp>
      </p:grpSp>
      <p:sp>
        <p:nvSpPr>
          <p:cNvPr id="349229" name="Rectangle 45"/>
          <p:cNvSpPr>
            <a:spLocks noChangeArrowheads="1"/>
          </p:cNvSpPr>
          <p:nvPr/>
        </p:nvSpPr>
        <p:spPr bwMode="auto">
          <a:xfrm>
            <a:off x="2603500" y="13303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49230" name="AutoShape 46"/>
          <p:cNvSpPr>
            <a:spLocks noChangeArrowheads="1"/>
          </p:cNvSpPr>
          <p:nvPr/>
        </p:nvSpPr>
        <p:spPr bwMode="auto">
          <a:xfrm>
            <a:off x="6553200" y="1338263"/>
            <a:ext cx="1397000" cy="669925"/>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49231" name="Rectangle 47"/>
          <p:cNvSpPr>
            <a:spLocks noChangeArrowheads="1"/>
          </p:cNvSpPr>
          <p:nvPr/>
        </p:nvSpPr>
        <p:spPr bwMode="auto">
          <a:xfrm>
            <a:off x="6604000" y="1350963"/>
            <a:ext cx="6096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a:solidFill>
                  <a:schemeClr val="bg2"/>
                </a:solidFill>
              </a:rPr>
              <a:t>Q</a:t>
            </a:r>
          </a:p>
        </p:txBody>
      </p:sp>
      <p:sp>
        <p:nvSpPr>
          <p:cNvPr id="349232" name="Rectangle 48"/>
          <p:cNvSpPr>
            <a:spLocks noChangeArrowheads="1"/>
          </p:cNvSpPr>
          <p:nvPr/>
        </p:nvSpPr>
        <p:spPr bwMode="auto">
          <a:xfrm>
            <a:off x="5360988" y="1662113"/>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3" name="Group 49"/>
          <p:cNvGrpSpPr>
            <a:grpSpLocks/>
          </p:cNvGrpSpPr>
          <p:nvPr/>
        </p:nvGrpSpPr>
        <p:grpSpPr bwMode="auto">
          <a:xfrm>
            <a:off x="2632075" y="1520825"/>
            <a:ext cx="3913188" cy="319088"/>
            <a:chOff x="1658" y="1219"/>
            <a:chExt cx="2465" cy="201"/>
          </a:xfrm>
        </p:grpSpPr>
        <p:sp>
          <p:nvSpPr>
            <p:cNvPr id="349234" name="Line 50"/>
            <p:cNvSpPr>
              <a:spLocks noChangeShapeType="1"/>
            </p:cNvSpPr>
            <p:nvPr/>
          </p:nvSpPr>
          <p:spPr bwMode="auto">
            <a:xfrm flipH="1">
              <a:off x="2918" y="1322"/>
              <a:ext cx="1205"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4" name="Group 51"/>
            <p:cNvGrpSpPr>
              <a:grpSpLocks/>
            </p:cNvGrpSpPr>
            <p:nvPr/>
          </p:nvGrpSpPr>
          <p:grpSpPr bwMode="auto">
            <a:xfrm>
              <a:off x="3923" y="1219"/>
              <a:ext cx="197" cy="201"/>
              <a:chOff x="3923" y="1219"/>
              <a:chExt cx="197" cy="201"/>
            </a:xfrm>
          </p:grpSpPr>
          <p:sp>
            <p:nvSpPr>
              <p:cNvPr id="349236" name="Line 52"/>
              <p:cNvSpPr>
                <a:spLocks noChangeShapeType="1"/>
              </p:cNvSpPr>
              <p:nvPr/>
            </p:nvSpPr>
            <p:spPr bwMode="auto">
              <a:xfrm flipV="1">
                <a:off x="3923" y="1219"/>
                <a:ext cx="196"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49237" name="Line 53"/>
              <p:cNvSpPr>
                <a:spLocks noChangeShapeType="1"/>
              </p:cNvSpPr>
              <p:nvPr/>
            </p:nvSpPr>
            <p:spPr bwMode="auto">
              <a:xfrm>
                <a:off x="3924" y="1317"/>
                <a:ext cx="196"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49238" name="Line 54"/>
            <p:cNvSpPr>
              <a:spLocks noChangeShapeType="1"/>
            </p:cNvSpPr>
            <p:nvPr/>
          </p:nvSpPr>
          <p:spPr bwMode="auto">
            <a:xfrm flipH="1">
              <a:off x="1658" y="1322"/>
              <a:ext cx="226" cy="0"/>
            </a:xfrm>
            <a:prstGeom prst="line">
              <a:avLst/>
            </a:prstGeom>
            <a:noFill/>
            <a:ln w="25400">
              <a:solidFill>
                <a:srgbClr val="FFCB65"/>
              </a:solidFill>
              <a:round/>
              <a:headEnd type="none" w="sm" len="sm"/>
              <a:tailEnd type="none" w="sm" len="sm"/>
            </a:ln>
            <a:effectLst/>
          </p:spPr>
          <p:txBody>
            <a:bodyPr/>
            <a:lstStyle/>
            <a:p>
              <a:endParaRPr lang="en-US"/>
            </a:p>
          </p:txBody>
        </p:sp>
        <p:sp>
          <p:nvSpPr>
            <p:cNvPr id="349239" name="Line 55"/>
            <p:cNvSpPr>
              <a:spLocks noChangeShapeType="1"/>
            </p:cNvSpPr>
            <p:nvPr/>
          </p:nvSpPr>
          <p:spPr bwMode="auto">
            <a:xfrm flipH="1">
              <a:off x="1955" y="1320"/>
              <a:ext cx="872"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sp>
        <p:nvSpPr>
          <p:cNvPr id="349240" name="AutoShape 56"/>
          <p:cNvSpPr>
            <a:spLocks noChangeArrowheads="1"/>
          </p:cNvSpPr>
          <p:nvPr/>
        </p:nvSpPr>
        <p:spPr bwMode="invGray">
          <a:xfrm>
            <a:off x="3238500" y="2971800"/>
            <a:ext cx="2781300" cy="1239838"/>
          </a:xfrm>
          <a:prstGeom prst="rightArrow">
            <a:avLst>
              <a:gd name="adj1" fmla="val 50000"/>
              <a:gd name="adj2" fmla="val 112174"/>
            </a:avLst>
          </a:prstGeom>
          <a:solidFill>
            <a:srgbClr val="336699"/>
          </a:solidFill>
          <a:ln w="9525">
            <a:noFill/>
            <a:miter lim="800000"/>
            <a:headEnd/>
            <a:tailEnd/>
          </a:ln>
          <a:effectLst/>
        </p:spPr>
        <p:txBody>
          <a:bodyPr wrap="none" anchor="ctr"/>
          <a:lstStyle/>
          <a:p>
            <a:endParaRPr lang="en-US"/>
          </a:p>
        </p:txBody>
      </p:sp>
      <p:sp>
        <p:nvSpPr>
          <p:cNvPr id="349241" name="Rectangle 57"/>
          <p:cNvSpPr>
            <a:spLocks noChangeArrowheads="1"/>
          </p:cNvSpPr>
          <p:nvPr/>
        </p:nvSpPr>
        <p:spPr bwMode="auto">
          <a:xfrm>
            <a:off x="1406525" y="3159125"/>
            <a:ext cx="6442075"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a:solidFill>
                  <a:schemeClr val="tx1"/>
                </a:solidFill>
              </a:rPr>
              <a:t>“</a:t>
            </a:r>
            <a:r>
              <a:rPr lang="en-US" sz="2200" i="1">
                <a:solidFill>
                  <a:schemeClr val="tx1"/>
                </a:solidFill>
              </a:rPr>
              <a:t>Each</a:t>
            </a:r>
            <a:r>
              <a:rPr lang="en-US" sz="2200">
                <a:solidFill>
                  <a:schemeClr val="tx1"/>
                </a:solidFill>
              </a:rPr>
              <a:t> </a:t>
            </a:r>
            <a:r>
              <a:rPr lang="en-US" sz="2800">
                <a:solidFill>
                  <a:schemeClr val="tx1"/>
                </a:solidFill>
              </a:rPr>
              <a:t>P </a:t>
            </a:r>
            <a:r>
              <a:rPr lang="en-US" sz="2200">
                <a:solidFill>
                  <a:schemeClr val="tx1"/>
                </a:solidFill>
              </a:rPr>
              <a:t>may be </a:t>
            </a:r>
            <a:r>
              <a:rPr lang="en-US" sz="2200" i="1">
                <a:solidFill>
                  <a:srgbClr val="FFCC66"/>
                </a:solidFill>
              </a:rPr>
              <a:t>split into</a:t>
            </a:r>
            <a:r>
              <a:rPr lang="en-US" sz="2200">
                <a:solidFill>
                  <a:schemeClr val="tx1"/>
                </a:solidFill>
              </a:rPr>
              <a:t> one or more</a:t>
            </a:r>
            <a:r>
              <a:rPr lang="en-US" sz="2800">
                <a:solidFill>
                  <a:schemeClr val="tx1"/>
                </a:solidFill>
              </a:rPr>
              <a:t> Qs</a:t>
            </a:r>
            <a:r>
              <a:rPr lang="en-US" sz="4000" i="1">
                <a:solidFill>
                  <a:schemeClr val="tx1"/>
                </a:solidFill>
              </a:rPr>
              <a:t>”</a:t>
            </a:r>
            <a:r>
              <a:rPr lang="en-US" sz="2800">
                <a:solidFill>
                  <a:schemeClr val="tx1"/>
                </a:solidFill>
              </a:rPr>
              <a:t> </a:t>
            </a:r>
          </a:p>
        </p:txBody>
      </p:sp>
    </p:spTree>
  </p:cSld>
  <p:clrMapOvr>
    <a:masterClrMapping/>
  </p:clrMapOvr>
  <p:transition spd="slow"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55" name="Rectangle 23"/>
          <p:cNvSpPr>
            <a:spLocks noChangeArrowheads="1"/>
          </p:cNvSpPr>
          <p:nvPr/>
        </p:nvSpPr>
        <p:spPr bwMode="auto">
          <a:xfrm>
            <a:off x="685800" y="5011738"/>
            <a:ext cx="1587500" cy="67151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a:solidFill>
                  <a:schemeClr val="tx1"/>
                </a:solidFill>
              </a:rPr>
              <a:t>“</a:t>
            </a:r>
            <a:r>
              <a:rPr lang="en-US" sz="2200" i="1">
                <a:solidFill>
                  <a:schemeClr val="tx1"/>
                </a:solidFill>
              </a:rPr>
              <a:t>Each</a:t>
            </a:r>
            <a:r>
              <a:rPr lang="en-US" sz="2200">
                <a:solidFill>
                  <a:schemeClr val="tx1"/>
                </a:solidFill>
              </a:rPr>
              <a:t> </a:t>
            </a:r>
            <a:r>
              <a:rPr lang="en-US" sz="2800">
                <a:solidFill>
                  <a:schemeClr val="tx1"/>
                </a:solidFill>
              </a:rPr>
              <a:t>Q</a:t>
            </a:r>
          </a:p>
        </p:txBody>
      </p:sp>
      <p:sp>
        <p:nvSpPr>
          <p:cNvPr id="351256" name="Rectangle 24"/>
          <p:cNvSpPr>
            <a:spLocks noChangeArrowheads="1"/>
          </p:cNvSpPr>
          <p:nvPr/>
        </p:nvSpPr>
        <p:spPr bwMode="auto">
          <a:xfrm>
            <a:off x="4384675" y="5194300"/>
            <a:ext cx="15176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i="1">
                <a:solidFill>
                  <a:srgbClr val="FFCC66"/>
                </a:solidFill>
              </a:rPr>
              <a:t>part of</a:t>
            </a:r>
          </a:p>
        </p:txBody>
      </p:sp>
      <p:sp>
        <p:nvSpPr>
          <p:cNvPr id="351257" name="Rectangle 25"/>
          <p:cNvSpPr>
            <a:spLocks noChangeArrowheads="1"/>
          </p:cNvSpPr>
          <p:nvPr/>
        </p:nvSpPr>
        <p:spPr bwMode="auto">
          <a:xfrm>
            <a:off x="8058150" y="5011738"/>
            <a:ext cx="842963" cy="67151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a:solidFill>
                  <a:schemeClr val="tx1"/>
                </a:solidFill>
              </a:rPr>
              <a:t>”</a:t>
            </a:r>
          </a:p>
        </p:txBody>
      </p:sp>
      <p:sp>
        <p:nvSpPr>
          <p:cNvPr id="351259" name="AutoShape 27"/>
          <p:cNvSpPr>
            <a:spLocks noChangeArrowheads="1"/>
          </p:cNvSpPr>
          <p:nvPr/>
        </p:nvSpPr>
        <p:spPr bwMode="ltGray">
          <a:xfrm>
            <a:off x="3328988" y="4835525"/>
            <a:ext cx="2717800" cy="1165225"/>
          </a:xfrm>
          <a:prstGeom prst="leftArrow">
            <a:avLst>
              <a:gd name="adj1" fmla="val 50000"/>
              <a:gd name="adj2" fmla="val 116610"/>
            </a:avLst>
          </a:prstGeom>
          <a:solidFill>
            <a:srgbClr val="336699"/>
          </a:solidFill>
          <a:ln w="9525">
            <a:noFill/>
            <a:miter lim="800000"/>
            <a:headEnd/>
            <a:tailEnd/>
          </a:ln>
          <a:effectLst/>
        </p:spPr>
        <p:txBody>
          <a:bodyPr wrap="none" anchor="ctr"/>
          <a:lstStyle/>
          <a:p>
            <a:endParaRPr lang="en-US"/>
          </a:p>
        </p:txBody>
      </p:sp>
      <p:sp>
        <p:nvSpPr>
          <p:cNvPr id="351260" name="Line 28"/>
          <p:cNvSpPr>
            <a:spLocks noChangeShapeType="1"/>
          </p:cNvSpPr>
          <p:nvPr/>
        </p:nvSpPr>
        <p:spPr bwMode="auto">
          <a:xfrm>
            <a:off x="3382963" y="5214938"/>
            <a:ext cx="785812" cy="0"/>
          </a:xfrm>
          <a:prstGeom prst="line">
            <a:avLst/>
          </a:prstGeom>
          <a:noFill/>
          <a:ln w="25400">
            <a:solidFill>
              <a:srgbClr val="FFCB65"/>
            </a:solidFill>
            <a:round/>
            <a:headEnd type="none" w="sm" len="sm"/>
            <a:tailEnd type="none" w="sm" len="sm"/>
          </a:ln>
          <a:effectLst/>
        </p:spPr>
        <p:txBody>
          <a:bodyPr/>
          <a:lstStyle/>
          <a:p>
            <a:endParaRPr lang="en-US"/>
          </a:p>
        </p:txBody>
      </p:sp>
      <p:sp>
        <p:nvSpPr>
          <p:cNvPr id="351261" name="Rectangle 29"/>
          <p:cNvSpPr>
            <a:spLocks noChangeArrowheads="1"/>
          </p:cNvSpPr>
          <p:nvPr/>
        </p:nvSpPr>
        <p:spPr bwMode="auto">
          <a:xfrm>
            <a:off x="1868488" y="5002213"/>
            <a:ext cx="1593850" cy="427037"/>
          </a:xfrm>
          <a:prstGeom prst="rect">
            <a:avLst/>
          </a:prstGeom>
          <a:noFill/>
          <a:ln w="9525">
            <a:noFill/>
            <a:miter lim="800000"/>
            <a:headEnd/>
            <a:tailEnd/>
          </a:ln>
          <a:effectLst/>
        </p:spPr>
        <p:txBody>
          <a:bodyPr lIns="190500" tIns="46038" rIns="190500" bIns="46038">
            <a:spAutoFit/>
          </a:bodyPr>
          <a:lstStyle/>
          <a:p>
            <a:pPr marL="404813" indent="-404813" algn="r" defTabSz="346075" eaLnBrk="0" hangingPunct="0">
              <a:spcBef>
                <a:spcPct val="50000"/>
              </a:spcBef>
              <a:buClrTx/>
              <a:buFontTx/>
              <a:buNone/>
              <a:tabLst>
                <a:tab pos="571500" algn="l"/>
              </a:tabLst>
            </a:pPr>
            <a:r>
              <a:rPr lang="en-US" sz="2200">
                <a:solidFill>
                  <a:schemeClr val="tx1"/>
                </a:solidFill>
              </a:rPr>
              <a:t>must be</a:t>
            </a:r>
          </a:p>
        </p:txBody>
      </p:sp>
      <p:sp>
        <p:nvSpPr>
          <p:cNvPr id="351262" name="Line 30"/>
          <p:cNvSpPr>
            <a:spLocks noChangeShapeType="1"/>
          </p:cNvSpPr>
          <p:nvPr/>
        </p:nvSpPr>
        <p:spPr bwMode="auto">
          <a:xfrm>
            <a:off x="3370263" y="5595938"/>
            <a:ext cx="785812" cy="0"/>
          </a:xfrm>
          <a:prstGeom prst="line">
            <a:avLst/>
          </a:prstGeom>
          <a:noFill/>
          <a:ln w="25400">
            <a:solidFill>
              <a:srgbClr val="FFCB65"/>
            </a:solidFill>
            <a:prstDash val="dash"/>
            <a:round/>
            <a:headEnd type="none" w="sm" len="sm"/>
            <a:tailEnd type="none" w="sm" len="sm"/>
          </a:ln>
          <a:effectLst/>
        </p:spPr>
        <p:txBody>
          <a:bodyPr/>
          <a:lstStyle/>
          <a:p>
            <a:endParaRPr lang="en-US"/>
          </a:p>
        </p:txBody>
      </p:sp>
      <p:sp>
        <p:nvSpPr>
          <p:cNvPr id="351263" name="Rectangle 31"/>
          <p:cNvSpPr>
            <a:spLocks noChangeArrowheads="1"/>
          </p:cNvSpPr>
          <p:nvPr/>
        </p:nvSpPr>
        <p:spPr bwMode="auto">
          <a:xfrm>
            <a:off x="2063750" y="5383213"/>
            <a:ext cx="1398588" cy="427037"/>
          </a:xfrm>
          <a:prstGeom prst="rect">
            <a:avLst/>
          </a:prstGeom>
          <a:noFill/>
          <a:ln w="9525">
            <a:noFill/>
            <a:miter lim="800000"/>
            <a:headEnd/>
            <a:tailEnd/>
          </a:ln>
          <a:effectLst/>
        </p:spPr>
        <p:txBody>
          <a:bodyPr lIns="190500" tIns="46038" rIns="190500" bIns="46038">
            <a:spAutoFit/>
          </a:bodyPr>
          <a:lstStyle/>
          <a:p>
            <a:pPr marL="404813" indent="-404813" algn="r" defTabSz="346075" eaLnBrk="0" hangingPunct="0">
              <a:spcBef>
                <a:spcPct val="50000"/>
              </a:spcBef>
              <a:buClrTx/>
              <a:buFontTx/>
              <a:buNone/>
              <a:tabLst>
                <a:tab pos="571500" algn="l"/>
              </a:tabLst>
            </a:pPr>
            <a:r>
              <a:rPr lang="en-US" sz="2200">
                <a:solidFill>
                  <a:schemeClr val="tx1"/>
                </a:solidFill>
              </a:rPr>
              <a:t>may be</a:t>
            </a:r>
          </a:p>
        </p:txBody>
      </p:sp>
      <p:sp>
        <p:nvSpPr>
          <p:cNvPr id="351264" name="Rectangle 32"/>
          <p:cNvSpPr>
            <a:spLocks noChangeArrowheads="1"/>
          </p:cNvSpPr>
          <p:nvPr/>
        </p:nvSpPr>
        <p:spPr bwMode="auto">
          <a:xfrm>
            <a:off x="5943600" y="5383213"/>
            <a:ext cx="2462213" cy="427037"/>
          </a:xfrm>
          <a:prstGeom prst="rect">
            <a:avLst/>
          </a:prstGeom>
          <a:noFill/>
          <a:ln w="9525">
            <a:noFill/>
            <a:miter lim="800000"/>
            <a:headEnd/>
            <a:tailEnd/>
          </a:ln>
          <a:effectLst/>
        </p:spPr>
        <p:txBody>
          <a:bodyPr lIns="190500" tIns="46038" rIns="190500" bIns="46038">
            <a:spAutoFit/>
          </a:bodyPr>
          <a:lstStyle/>
          <a:p>
            <a:pPr marL="404813" indent="-404813" defTabSz="346075" eaLnBrk="0" hangingPunct="0">
              <a:spcBef>
                <a:spcPct val="50000"/>
              </a:spcBef>
              <a:buClrTx/>
              <a:buFontTx/>
              <a:buNone/>
              <a:tabLst>
                <a:tab pos="571500" algn="l"/>
              </a:tabLst>
            </a:pPr>
            <a:r>
              <a:rPr lang="en-US" sz="2200">
                <a:solidFill>
                  <a:schemeClr val="tx1"/>
                </a:solidFill>
              </a:rPr>
              <a:t>one or more Ps</a:t>
            </a:r>
          </a:p>
        </p:txBody>
      </p:sp>
      <p:grpSp>
        <p:nvGrpSpPr>
          <p:cNvPr id="2" name="Group 33"/>
          <p:cNvGrpSpPr>
            <a:grpSpLocks/>
          </p:cNvGrpSpPr>
          <p:nvPr/>
        </p:nvGrpSpPr>
        <p:grpSpPr bwMode="auto">
          <a:xfrm>
            <a:off x="5621338" y="5437188"/>
            <a:ext cx="361950" cy="319087"/>
            <a:chOff x="3512" y="3425"/>
            <a:chExt cx="221" cy="201"/>
          </a:xfrm>
        </p:grpSpPr>
        <p:sp>
          <p:nvSpPr>
            <p:cNvPr id="351266" name="Line 34"/>
            <p:cNvSpPr>
              <a:spLocks noChangeShapeType="1"/>
            </p:cNvSpPr>
            <p:nvPr/>
          </p:nvSpPr>
          <p:spPr bwMode="auto">
            <a:xfrm flipV="1">
              <a:off x="3512" y="3425"/>
              <a:ext cx="220"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51267" name="Line 35"/>
            <p:cNvSpPr>
              <a:spLocks noChangeShapeType="1"/>
            </p:cNvSpPr>
            <p:nvPr/>
          </p:nvSpPr>
          <p:spPr bwMode="auto">
            <a:xfrm>
              <a:off x="3513" y="3523"/>
              <a:ext cx="220"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51268" name="Rectangle 36"/>
          <p:cNvSpPr>
            <a:spLocks noChangeArrowheads="1"/>
          </p:cNvSpPr>
          <p:nvPr/>
        </p:nvSpPr>
        <p:spPr bwMode="auto">
          <a:xfrm>
            <a:off x="5986463" y="5002213"/>
            <a:ext cx="2190750" cy="427037"/>
          </a:xfrm>
          <a:prstGeom prst="rect">
            <a:avLst/>
          </a:prstGeom>
          <a:noFill/>
          <a:ln w="9525">
            <a:noFill/>
            <a:miter lim="800000"/>
            <a:headEnd/>
            <a:tailEnd/>
          </a:ln>
          <a:effectLst/>
        </p:spPr>
        <p:txBody>
          <a:bodyPr lIns="190500" tIns="46038" rIns="190500" bIns="46038">
            <a:spAutoFit/>
          </a:bodyPr>
          <a:lstStyle/>
          <a:p>
            <a:pPr marL="404813" indent="-404813" defTabSz="346075" eaLnBrk="0" hangingPunct="0">
              <a:spcBef>
                <a:spcPct val="50000"/>
              </a:spcBef>
              <a:buClrTx/>
              <a:buFontTx/>
              <a:buNone/>
              <a:tabLst>
                <a:tab pos="571500" algn="l"/>
              </a:tabLst>
            </a:pPr>
            <a:r>
              <a:rPr lang="en-US" sz="2200">
                <a:solidFill>
                  <a:schemeClr val="tx1"/>
                </a:solidFill>
              </a:rPr>
              <a:t>exactly one P</a:t>
            </a:r>
          </a:p>
        </p:txBody>
      </p:sp>
      <p:sp>
        <p:nvSpPr>
          <p:cNvPr id="351269" name="Line 37"/>
          <p:cNvSpPr>
            <a:spLocks noChangeShapeType="1"/>
          </p:cNvSpPr>
          <p:nvPr/>
        </p:nvSpPr>
        <p:spPr bwMode="auto">
          <a:xfrm>
            <a:off x="5678488" y="5214938"/>
            <a:ext cx="369887" cy="0"/>
          </a:xfrm>
          <a:prstGeom prst="line">
            <a:avLst/>
          </a:prstGeom>
          <a:noFill/>
          <a:ln w="25400">
            <a:solidFill>
              <a:srgbClr val="FFCB65"/>
            </a:solidFill>
            <a:round/>
            <a:headEnd type="none" w="sm" len="sm"/>
            <a:tailEnd type="none" w="sm" len="sm"/>
          </a:ln>
          <a:effectLst/>
        </p:spPr>
        <p:txBody>
          <a:bodyPr/>
          <a:lstStyle/>
          <a:p>
            <a:endParaRPr lang="en-US"/>
          </a:p>
        </p:txBody>
      </p:sp>
      <p:sp>
        <p:nvSpPr>
          <p:cNvPr id="351273" name="Rectangle 41"/>
          <p:cNvSpPr>
            <a:spLocks noGrp="1" noChangeArrowheads="1"/>
          </p:cNvSpPr>
          <p:nvPr>
            <p:ph type="title"/>
          </p:nvPr>
        </p:nvSpPr>
        <p:spPr>
          <a:xfrm>
            <a:off x="457200" y="274638"/>
            <a:ext cx="7467600" cy="868362"/>
          </a:xfrm>
          <a:noFill/>
          <a:ln/>
        </p:spPr>
        <p:txBody>
          <a:bodyPr lIns="92075" tIns="46038" rIns="92075" bIns="46038"/>
          <a:lstStyle/>
          <a:p>
            <a:r>
              <a:rPr lang="en-US" dirty="0"/>
              <a:t>Reading a Relationship End</a:t>
            </a:r>
          </a:p>
        </p:txBody>
      </p:sp>
      <p:grpSp>
        <p:nvGrpSpPr>
          <p:cNvPr id="3" name="Group 42"/>
          <p:cNvGrpSpPr>
            <a:grpSpLocks/>
          </p:cNvGrpSpPr>
          <p:nvPr/>
        </p:nvGrpSpPr>
        <p:grpSpPr bwMode="auto">
          <a:xfrm>
            <a:off x="1193800" y="1317625"/>
            <a:ext cx="1397000" cy="669925"/>
            <a:chOff x="752" y="1091"/>
            <a:chExt cx="880" cy="422"/>
          </a:xfrm>
        </p:grpSpPr>
        <p:sp>
          <p:nvSpPr>
            <p:cNvPr id="351275" name="AutoShape 43"/>
            <p:cNvSpPr>
              <a:spLocks noChangeArrowheads="1"/>
            </p:cNvSpPr>
            <p:nvPr/>
          </p:nvSpPr>
          <p:spPr bwMode="auto">
            <a:xfrm>
              <a:off x="752" y="1091"/>
              <a:ext cx="880" cy="422"/>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51276" name="Rectangle 44"/>
            <p:cNvSpPr>
              <a:spLocks noChangeArrowheads="1"/>
            </p:cNvSpPr>
            <p:nvPr/>
          </p:nvSpPr>
          <p:spPr bwMode="auto">
            <a:xfrm>
              <a:off x="752" y="1099"/>
              <a:ext cx="384" cy="261"/>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P</a:t>
              </a:r>
            </a:p>
          </p:txBody>
        </p:sp>
      </p:grpSp>
      <p:sp>
        <p:nvSpPr>
          <p:cNvPr id="351277" name="Rectangle 45"/>
          <p:cNvSpPr>
            <a:spLocks noChangeArrowheads="1"/>
          </p:cNvSpPr>
          <p:nvPr/>
        </p:nvSpPr>
        <p:spPr bwMode="auto">
          <a:xfrm>
            <a:off x="2603500" y="13303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51278" name="AutoShape 46"/>
          <p:cNvSpPr>
            <a:spLocks noChangeArrowheads="1"/>
          </p:cNvSpPr>
          <p:nvPr/>
        </p:nvSpPr>
        <p:spPr bwMode="auto">
          <a:xfrm>
            <a:off x="6553200" y="1338263"/>
            <a:ext cx="1397000" cy="669925"/>
          </a:xfrm>
          <a:prstGeom prst="roundRect">
            <a:avLst>
              <a:gd name="adj" fmla="val 12495"/>
            </a:avLst>
          </a:prstGeom>
          <a:solidFill>
            <a:srgbClr val="66FFFF"/>
          </a:solidFill>
          <a:ln w="25400">
            <a:solidFill>
              <a:srgbClr val="66FFFF"/>
            </a:solidFill>
            <a:round/>
            <a:headEnd/>
            <a:tailEnd/>
          </a:ln>
          <a:effectLst/>
        </p:spPr>
        <p:txBody>
          <a:bodyPr wrap="none" anchor="ctr"/>
          <a:lstStyle/>
          <a:p>
            <a:endParaRPr lang="en-US"/>
          </a:p>
        </p:txBody>
      </p:sp>
      <p:sp>
        <p:nvSpPr>
          <p:cNvPr id="351279" name="Rectangle 47"/>
          <p:cNvSpPr>
            <a:spLocks noChangeArrowheads="1"/>
          </p:cNvSpPr>
          <p:nvPr/>
        </p:nvSpPr>
        <p:spPr bwMode="auto">
          <a:xfrm>
            <a:off x="6604000" y="1350963"/>
            <a:ext cx="609600" cy="41460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Q</a:t>
            </a:r>
          </a:p>
        </p:txBody>
      </p:sp>
      <p:sp>
        <p:nvSpPr>
          <p:cNvPr id="351280" name="Rectangle 48"/>
          <p:cNvSpPr>
            <a:spLocks noChangeArrowheads="1"/>
          </p:cNvSpPr>
          <p:nvPr/>
        </p:nvSpPr>
        <p:spPr bwMode="auto">
          <a:xfrm>
            <a:off x="5360988" y="1662113"/>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4" name="Group 49"/>
          <p:cNvGrpSpPr>
            <a:grpSpLocks/>
          </p:cNvGrpSpPr>
          <p:nvPr/>
        </p:nvGrpSpPr>
        <p:grpSpPr bwMode="auto">
          <a:xfrm>
            <a:off x="2632075" y="1520825"/>
            <a:ext cx="3913188" cy="319088"/>
            <a:chOff x="1658" y="1219"/>
            <a:chExt cx="2465" cy="201"/>
          </a:xfrm>
        </p:grpSpPr>
        <p:sp>
          <p:nvSpPr>
            <p:cNvPr id="351282" name="Line 50"/>
            <p:cNvSpPr>
              <a:spLocks noChangeShapeType="1"/>
            </p:cNvSpPr>
            <p:nvPr/>
          </p:nvSpPr>
          <p:spPr bwMode="auto">
            <a:xfrm flipH="1">
              <a:off x="2918" y="1322"/>
              <a:ext cx="1205" cy="0"/>
            </a:xfrm>
            <a:prstGeom prst="line">
              <a:avLst/>
            </a:prstGeom>
            <a:noFill/>
            <a:ln w="25400">
              <a:solidFill>
                <a:srgbClr val="FFCB65"/>
              </a:solidFill>
              <a:round/>
              <a:headEnd type="none" w="sm" len="sm"/>
              <a:tailEnd type="none" w="sm" len="sm"/>
            </a:ln>
            <a:effectLst/>
          </p:spPr>
          <p:txBody>
            <a:bodyPr/>
            <a:lstStyle/>
            <a:p>
              <a:endParaRPr lang="en-US"/>
            </a:p>
          </p:txBody>
        </p:sp>
        <p:grpSp>
          <p:nvGrpSpPr>
            <p:cNvPr id="5" name="Group 51"/>
            <p:cNvGrpSpPr>
              <a:grpSpLocks/>
            </p:cNvGrpSpPr>
            <p:nvPr/>
          </p:nvGrpSpPr>
          <p:grpSpPr bwMode="auto">
            <a:xfrm>
              <a:off x="3923" y="1219"/>
              <a:ext cx="197" cy="201"/>
              <a:chOff x="3923" y="1219"/>
              <a:chExt cx="197" cy="201"/>
            </a:xfrm>
          </p:grpSpPr>
          <p:sp>
            <p:nvSpPr>
              <p:cNvPr id="351284" name="Line 52"/>
              <p:cNvSpPr>
                <a:spLocks noChangeShapeType="1"/>
              </p:cNvSpPr>
              <p:nvPr/>
            </p:nvSpPr>
            <p:spPr bwMode="auto">
              <a:xfrm flipV="1">
                <a:off x="3923" y="1219"/>
                <a:ext cx="196" cy="103"/>
              </a:xfrm>
              <a:prstGeom prst="line">
                <a:avLst/>
              </a:prstGeom>
              <a:noFill/>
              <a:ln w="25400">
                <a:solidFill>
                  <a:srgbClr val="FFCB65"/>
                </a:solidFill>
                <a:round/>
                <a:headEnd type="none" w="sm" len="sm"/>
                <a:tailEnd type="none" w="sm" len="sm"/>
              </a:ln>
              <a:effectLst/>
            </p:spPr>
            <p:txBody>
              <a:bodyPr/>
              <a:lstStyle/>
              <a:p>
                <a:endParaRPr lang="en-US"/>
              </a:p>
            </p:txBody>
          </p:sp>
          <p:sp>
            <p:nvSpPr>
              <p:cNvPr id="351285" name="Line 53"/>
              <p:cNvSpPr>
                <a:spLocks noChangeShapeType="1"/>
              </p:cNvSpPr>
              <p:nvPr/>
            </p:nvSpPr>
            <p:spPr bwMode="auto">
              <a:xfrm>
                <a:off x="3924" y="1317"/>
                <a:ext cx="196" cy="103"/>
              </a:xfrm>
              <a:prstGeom prst="line">
                <a:avLst/>
              </a:prstGeom>
              <a:noFill/>
              <a:ln w="25400">
                <a:solidFill>
                  <a:srgbClr val="FFCB65"/>
                </a:solidFill>
                <a:round/>
                <a:headEnd type="none" w="sm" len="sm"/>
                <a:tailEnd type="none" w="sm" len="sm"/>
              </a:ln>
              <a:effectLst/>
            </p:spPr>
            <p:txBody>
              <a:bodyPr/>
              <a:lstStyle/>
              <a:p>
                <a:endParaRPr lang="en-US"/>
              </a:p>
            </p:txBody>
          </p:sp>
        </p:grpSp>
        <p:sp>
          <p:nvSpPr>
            <p:cNvPr id="351286" name="Line 54"/>
            <p:cNvSpPr>
              <a:spLocks noChangeShapeType="1"/>
            </p:cNvSpPr>
            <p:nvPr/>
          </p:nvSpPr>
          <p:spPr bwMode="auto">
            <a:xfrm flipH="1">
              <a:off x="1658" y="1322"/>
              <a:ext cx="226" cy="0"/>
            </a:xfrm>
            <a:prstGeom prst="line">
              <a:avLst/>
            </a:prstGeom>
            <a:noFill/>
            <a:ln w="25400">
              <a:solidFill>
                <a:srgbClr val="FFCB65"/>
              </a:solidFill>
              <a:round/>
              <a:headEnd type="none" w="sm" len="sm"/>
              <a:tailEnd type="none" w="sm" len="sm"/>
            </a:ln>
            <a:effectLst/>
          </p:spPr>
          <p:txBody>
            <a:bodyPr/>
            <a:lstStyle/>
            <a:p>
              <a:endParaRPr lang="en-US"/>
            </a:p>
          </p:txBody>
        </p:sp>
        <p:sp>
          <p:nvSpPr>
            <p:cNvPr id="351287" name="Line 55"/>
            <p:cNvSpPr>
              <a:spLocks noChangeShapeType="1"/>
            </p:cNvSpPr>
            <p:nvPr/>
          </p:nvSpPr>
          <p:spPr bwMode="auto">
            <a:xfrm flipH="1">
              <a:off x="1955" y="1320"/>
              <a:ext cx="872" cy="0"/>
            </a:xfrm>
            <a:prstGeom prst="line">
              <a:avLst/>
            </a:prstGeom>
            <a:noFill/>
            <a:ln w="25400">
              <a:solidFill>
                <a:schemeClr val="accent2"/>
              </a:solidFill>
              <a:prstDash val="dash"/>
              <a:round/>
              <a:headEnd type="none" w="sm" len="sm"/>
              <a:tailEnd type="none" w="sm" len="sm"/>
            </a:ln>
            <a:effectLst/>
          </p:spPr>
          <p:txBody>
            <a:bodyPr/>
            <a:lstStyle/>
            <a:p>
              <a:endParaRPr lang="en-US"/>
            </a:p>
          </p:txBody>
        </p:sp>
      </p:grpSp>
      <p:sp>
        <p:nvSpPr>
          <p:cNvPr id="351288" name="AutoShape 56"/>
          <p:cNvSpPr>
            <a:spLocks noChangeArrowheads="1"/>
          </p:cNvSpPr>
          <p:nvPr/>
        </p:nvSpPr>
        <p:spPr bwMode="invGray">
          <a:xfrm>
            <a:off x="3238500" y="2971800"/>
            <a:ext cx="2781300" cy="1239838"/>
          </a:xfrm>
          <a:prstGeom prst="rightArrow">
            <a:avLst>
              <a:gd name="adj1" fmla="val 50000"/>
              <a:gd name="adj2" fmla="val 112174"/>
            </a:avLst>
          </a:prstGeom>
          <a:solidFill>
            <a:srgbClr val="336699"/>
          </a:solidFill>
          <a:ln w="9525">
            <a:noFill/>
            <a:miter lim="800000"/>
            <a:headEnd/>
            <a:tailEnd/>
          </a:ln>
          <a:effectLst/>
        </p:spPr>
        <p:txBody>
          <a:bodyPr wrap="none" anchor="ctr"/>
          <a:lstStyle/>
          <a:p>
            <a:endParaRPr lang="en-US"/>
          </a:p>
        </p:txBody>
      </p:sp>
      <p:sp>
        <p:nvSpPr>
          <p:cNvPr id="351289" name="Rectangle 57"/>
          <p:cNvSpPr>
            <a:spLocks noChangeArrowheads="1"/>
          </p:cNvSpPr>
          <p:nvPr/>
        </p:nvSpPr>
        <p:spPr bwMode="auto">
          <a:xfrm>
            <a:off x="1406525" y="3159125"/>
            <a:ext cx="6442075"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a:solidFill>
                  <a:schemeClr val="tx1"/>
                </a:solidFill>
              </a:rPr>
              <a:t>“</a:t>
            </a:r>
            <a:r>
              <a:rPr lang="en-US" sz="2200" i="1">
                <a:solidFill>
                  <a:schemeClr val="tx1"/>
                </a:solidFill>
              </a:rPr>
              <a:t>Each</a:t>
            </a:r>
            <a:r>
              <a:rPr lang="en-US" sz="2200">
                <a:solidFill>
                  <a:schemeClr val="tx1"/>
                </a:solidFill>
              </a:rPr>
              <a:t> </a:t>
            </a:r>
            <a:r>
              <a:rPr lang="en-US" sz="2800">
                <a:solidFill>
                  <a:schemeClr val="tx1"/>
                </a:solidFill>
              </a:rPr>
              <a:t>P </a:t>
            </a:r>
            <a:r>
              <a:rPr lang="en-US" sz="2200">
                <a:solidFill>
                  <a:schemeClr val="tx1"/>
                </a:solidFill>
              </a:rPr>
              <a:t>may be </a:t>
            </a:r>
            <a:r>
              <a:rPr lang="en-US" sz="2200" i="1">
                <a:solidFill>
                  <a:srgbClr val="FFCC66"/>
                </a:solidFill>
              </a:rPr>
              <a:t>split into</a:t>
            </a:r>
            <a:r>
              <a:rPr lang="en-US" sz="2200">
                <a:solidFill>
                  <a:schemeClr val="tx1"/>
                </a:solidFill>
              </a:rPr>
              <a:t> one or more</a:t>
            </a:r>
            <a:r>
              <a:rPr lang="en-US" sz="2800">
                <a:solidFill>
                  <a:schemeClr val="tx1"/>
                </a:solidFill>
              </a:rPr>
              <a:t> Qs</a:t>
            </a:r>
            <a:r>
              <a:rPr lang="en-US" sz="4000" i="1">
                <a:solidFill>
                  <a:schemeClr val="tx1"/>
                </a:solidFill>
              </a:rPr>
              <a:t>”</a:t>
            </a:r>
            <a:r>
              <a:rPr lang="en-US" sz="2800">
                <a:solidFill>
                  <a:schemeClr val="tx1"/>
                </a:solidFill>
              </a:rPr>
              <a:t> </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59"/>
                                        </p:tgtEl>
                                        <p:attrNameLst>
                                          <p:attrName>style.visibility</p:attrName>
                                        </p:attrNameLst>
                                      </p:cBhvr>
                                      <p:to>
                                        <p:strVal val="visible"/>
                                      </p:to>
                                    </p:set>
                                  </p:childTnLst>
                                  <p:subTnLst>
                                    <p:set>
                                      <p:cBhvr override="childStyle">
                                        <p:cTn dur="1" fill="hold" display="0" masterRel="nextClick" afterEffect="1"/>
                                        <p:tgtEl>
                                          <p:spTgt spid="3512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067030" y="4779963"/>
            <a:ext cx="6554558" cy="1163637"/>
            <a:chOff x="838" y="3035"/>
            <a:chExt cx="3637" cy="733"/>
          </a:xfrm>
        </p:grpSpPr>
        <p:sp>
          <p:nvSpPr>
            <p:cNvPr id="353319" name="AutoShape 39"/>
            <p:cNvSpPr>
              <a:spLocks noChangeArrowheads="1"/>
            </p:cNvSpPr>
            <p:nvPr/>
          </p:nvSpPr>
          <p:spPr bwMode="invGray">
            <a:xfrm>
              <a:off x="838" y="3035"/>
              <a:ext cx="2929" cy="733"/>
            </a:xfrm>
            <a:prstGeom prst="leftArrow">
              <a:avLst>
                <a:gd name="adj1" fmla="val 50000"/>
                <a:gd name="adj2" fmla="val 106520"/>
              </a:avLst>
            </a:prstGeom>
            <a:noFill/>
            <a:ln w="9525">
              <a:solidFill>
                <a:schemeClr val="tx1"/>
              </a:solidFill>
              <a:miter lim="800000"/>
              <a:headEnd/>
              <a:tailEnd/>
            </a:ln>
            <a:effectLst/>
          </p:spPr>
          <p:txBody>
            <a:bodyPr wrap="none" anchor="ctr"/>
            <a:lstStyle/>
            <a:p>
              <a:endParaRPr lang="en-US"/>
            </a:p>
          </p:txBody>
        </p:sp>
        <p:sp>
          <p:nvSpPr>
            <p:cNvPr id="353320" name="Rectangle 40"/>
            <p:cNvSpPr>
              <a:spLocks noChangeArrowheads="1"/>
            </p:cNvSpPr>
            <p:nvPr/>
          </p:nvSpPr>
          <p:spPr bwMode="auto">
            <a:xfrm>
              <a:off x="1007" y="3180"/>
              <a:ext cx="3468" cy="42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dirty="0">
                  <a:solidFill>
                    <a:schemeClr val="tx1"/>
                  </a:solidFill>
                </a:rPr>
                <a:t>“</a:t>
              </a:r>
              <a:r>
                <a:rPr lang="en-US" sz="2200" i="1" dirty="0">
                  <a:solidFill>
                    <a:schemeClr val="tx1"/>
                  </a:solidFill>
                </a:rPr>
                <a:t>Each</a:t>
              </a:r>
              <a:r>
                <a:rPr lang="en-US" sz="2200" dirty="0">
                  <a:solidFill>
                    <a:schemeClr val="tx1"/>
                  </a:solidFill>
                </a:rPr>
                <a:t> </a:t>
              </a:r>
              <a:r>
                <a:rPr lang="en-US" sz="2800" dirty="0">
                  <a:solidFill>
                    <a:schemeClr val="tx1"/>
                  </a:solidFill>
                </a:rPr>
                <a:t>Q </a:t>
              </a:r>
              <a:r>
                <a:rPr lang="en-US" sz="2200" dirty="0">
                  <a:solidFill>
                    <a:schemeClr val="tx1"/>
                  </a:solidFill>
                </a:rPr>
                <a:t>must be </a:t>
              </a:r>
              <a:r>
                <a:rPr lang="en-US" sz="2200" i="1" dirty="0"/>
                <a:t>part of </a:t>
              </a:r>
              <a:r>
                <a:rPr lang="en-US" sz="2200" dirty="0">
                  <a:solidFill>
                    <a:schemeClr val="tx1"/>
                  </a:solidFill>
                </a:rPr>
                <a:t>exactly one</a:t>
              </a:r>
              <a:r>
                <a:rPr lang="en-US" sz="2800" dirty="0">
                  <a:solidFill>
                    <a:schemeClr val="tx1"/>
                  </a:solidFill>
                </a:rPr>
                <a:t> P</a:t>
              </a:r>
              <a:r>
                <a:rPr lang="en-US" sz="4000" i="1" dirty="0">
                  <a:solidFill>
                    <a:schemeClr val="tx1"/>
                  </a:solidFill>
                </a:rPr>
                <a:t>”</a:t>
              </a:r>
              <a:r>
                <a:rPr lang="en-US" sz="2800" dirty="0">
                  <a:solidFill>
                    <a:schemeClr val="tx1"/>
                  </a:solidFill>
                </a:rPr>
                <a:t> </a:t>
              </a:r>
            </a:p>
          </p:txBody>
        </p:sp>
      </p:grpSp>
      <p:sp>
        <p:nvSpPr>
          <p:cNvPr id="353321" name="Rectangle 41"/>
          <p:cNvSpPr>
            <a:spLocks noGrp="1" noChangeArrowheads="1"/>
          </p:cNvSpPr>
          <p:nvPr>
            <p:ph type="title"/>
          </p:nvPr>
        </p:nvSpPr>
        <p:spPr>
          <a:xfrm>
            <a:off x="457200" y="274638"/>
            <a:ext cx="7467600" cy="715962"/>
          </a:xfrm>
          <a:noFill/>
          <a:ln/>
        </p:spPr>
        <p:txBody>
          <a:bodyPr lIns="92075" tIns="46038" rIns="92075" bIns="46038">
            <a:normAutofit/>
          </a:bodyPr>
          <a:lstStyle/>
          <a:p>
            <a:pPr algn="ctr"/>
            <a:r>
              <a:rPr lang="en-US" b="1" dirty="0"/>
              <a:t>Reading a Relationship End</a:t>
            </a:r>
          </a:p>
        </p:txBody>
      </p:sp>
      <p:grpSp>
        <p:nvGrpSpPr>
          <p:cNvPr id="3" name="Group 42"/>
          <p:cNvGrpSpPr>
            <a:grpSpLocks/>
          </p:cNvGrpSpPr>
          <p:nvPr/>
        </p:nvGrpSpPr>
        <p:grpSpPr bwMode="auto">
          <a:xfrm>
            <a:off x="1193800" y="1608137"/>
            <a:ext cx="1397000" cy="669925"/>
            <a:chOff x="752" y="1091"/>
            <a:chExt cx="880" cy="422"/>
          </a:xfrm>
        </p:grpSpPr>
        <p:sp>
          <p:nvSpPr>
            <p:cNvPr id="353323" name="AutoShape 43"/>
            <p:cNvSpPr>
              <a:spLocks noChangeArrowheads="1"/>
            </p:cNvSpPr>
            <p:nvPr/>
          </p:nvSpPr>
          <p:spPr bwMode="auto">
            <a:xfrm>
              <a:off x="752" y="1091"/>
              <a:ext cx="880" cy="422"/>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53324" name="Rectangle 44"/>
            <p:cNvSpPr>
              <a:spLocks noChangeArrowheads="1"/>
            </p:cNvSpPr>
            <p:nvPr/>
          </p:nvSpPr>
          <p:spPr bwMode="auto">
            <a:xfrm>
              <a:off x="752" y="1099"/>
              <a:ext cx="384" cy="261"/>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P</a:t>
              </a:r>
            </a:p>
          </p:txBody>
        </p:sp>
      </p:grpSp>
      <p:sp>
        <p:nvSpPr>
          <p:cNvPr id="353325" name="Rectangle 45"/>
          <p:cNvSpPr>
            <a:spLocks noChangeArrowheads="1"/>
          </p:cNvSpPr>
          <p:nvPr/>
        </p:nvSpPr>
        <p:spPr bwMode="auto">
          <a:xfrm>
            <a:off x="2603500" y="1620837"/>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split into</a:t>
            </a:r>
          </a:p>
        </p:txBody>
      </p:sp>
      <p:sp>
        <p:nvSpPr>
          <p:cNvPr id="353326" name="AutoShape 46"/>
          <p:cNvSpPr>
            <a:spLocks noChangeArrowheads="1"/>
          </p:cNvSpPr>
          <p:nvPr/>
        </p:nvSpPr>
        <p:spPr bwMode="auto">
          <a:xfrm>
            <a:off x="6553200" y="1628775"/>
            <a:ext cx="1397000" cy="66992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53327" name="Rectangle 47"/>
          <p:cNvSpPr>
            <a:spLocks noChangeArrowheads="1"/>
          </p:cNvSpPr>
          <p:nvPr/>
        </p:nvSpPr>
        <p:spPr bwMode="auto">
          <a:xfrm>
            <a:off x="6604000" y="1641475"/>
            <a:ext cx="609600" cy="41460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b="1" dirty="0"/>
              <a:t>Q</a:t>
            </a:r>
          </a:p>
        </p:txBody>
      </p:sp>
      <p:sp>
        <p:nvSpPr>
          <p:cNvPr id="353328" name="Rectangle 48"/>
          <p:cNvSpPr>
            <a:spLocks noChangeArrowheads="1"/>
          </p:cNvSpPr>
          <p:nvPr/>
        </p:nvSpPr>
        <p:spPr bwMode="auto">
          <a:xfrm>
            <a:off x="5360988" y="1952625"/>
            <a:ext cx="154940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sz="2200" i="1">
                <a:solidFill>
                  <a:schemeClr val="tx1"/>
                </a:solidFill>
              </a:rPr>
              <a:t>part of</a:t>
            </a:r>
          </a:p>
        </p:txBody>
      </p:sp>
      <p:grpSp>
        <p:nvGrpSpPr>
          <p:cNvPr id="4" name="Group 49"/>
          <p:cNvGrpSpPr>
            <a:grpSpLocks/>
          </p:cNvGrpSpPr>
          <p:nvPr/>
        </p:nvGrpSpPr>
        <p:grpSpPr bwMode="auto">
          <a:xfrm>
            <a:off x="2632075" y="1811337"/>
            <a:ext cx="3913188" cy="319088"/>
            <a:chOff x="1658" y="1219"/>
            <a:chExt cx="2465" cy="201"/>
          </a:xfrm>
        </p:grpSpPr>
        <p:sp>
          <p:nvSpPr>
            <p:cNvPr id="353330" name="Line 50"/>
            <p:cNvSpPr>
              <a:spLocks noChangeShapeType="1"/>
            </p:cNvSpPr>
            <p:nvPr/>
          </p:nvSpPr>
          <p:spPr bwMode="auto">
            <a:xfrm flipH="1">
              <a:off x="2918" y="1322"/>
              <a:ext cx="1205" cy="0"/>
            </a:xfrm>
            <a:prstGeom prst="line">
              <a:avLst/>
            </a:prstGeom>
            <a:noFill/>
            <a:ln w="25400">
              <a:solidFill>
                <a:schemeClr val="tx1"/>
              </a:solidFill>
              <a:round/>
              <a:headEnd type="none" w="sm" len="sm"/>
              <a:tailEnd type="none" w="sm" len="sm"/>
            </a:ln>
            <a:effectLst/>
          </p:spPr>
          <p:txBody>
            <a:bodyPr/>
            <a:lstStyle/>
            <a:p>
              <a:endParaRPr lang="en-US"/>
            </a:p>
          </p:txBody>
        </p:sp>
        <p:grpSp>
          <p:nvGrpSpPr>
            <p:cNvPr id="5" name="Group 51"/>
            <p:cNvGrpSpPr>
              <a:grpSpLocks/>
            </p:cNvGrpSpPr>
            <p:nvPr/>
          </p:nvGrpSpPr>
          <p:grpSpPr bwMode="auto">
            <a:xfrm>
              <a:off x="3923" y="1219"/>
              <a:ext cx="197" cy="201"/>
              <a:chOff x="3923" y="1219"/>
              <a:chExt cx="197" cy="201"/>
            </a:xfrm>
          </p:grpSpPr>
          <p:sp>
            <p:nvSpPr>
              <p:cNvPr id="353332" name="Line 52"/>
              <p:cNvSpPr>
                <a:spLocks noChangeShapeType="1"/>
              </p:cNvSpPr>
              <p:nvPr/>
            </p:nvSpPr>
            <p:spPr bwMode="auto">
              <a:xfrm flipV="1">
                <a:off x="3923" y="1219"/>
                <a:ext cx="196" cy="103"/>
              </a:xfrm>
              <a:prstGeom prst="line">
                <a:avLst/>
              </a:prstGeom>
              <a:noFill/>
              <a:ln w="25400">
                <a:solidFill>
                  <a:schemeClr val="tx1"/>
                </a:solidFill>
                <a:round/>
                <a:headEnd type="none" w="sm" len="sm"/>
                <a:tailEnd type="none" w="sm" len="sm"/>
              </a:ln>
              <a:effectLst/>
            </p:spPr>
            <p:txBody>
              <a:bodyPr/>
              <a:lstStyle/>
              <a:p>
                <a:endParaRPr lang="en-US"/>
              </a:p>
            </p:txBody>
          </p:sp>
          <p:sp>
            <p:nvSpPr>
              <p:cNvPr id="353333" name="Line 53"/>
              <p:cNvSpPr>
                <a:spLocks noChangeShapeType="1"/>
              </p:cNvSpPr>
              <p:nvPr/>
            </p:nvSpPr>
            <p:spPr bwMode="auto">
              <a:xfrm>
                <a:off x="3924" y="1317"/>
                <a:ext cx="196" cy="103"/>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53334" name="Line 54"/>
            <p:cNvSpPr>
              <a:spLocks noChangeShapeType="1"/>
            </p:cNvSpPr>
            <p:nvPr/>
          </p:nvSpPr>
          <p:spPr bwMode="auto">
            <a:xfrm flipH="1">
              <a:off x="1658" y="1322"/>
              <a:ext cx="226" cy="0"/>
            </a:xfrm>
            <a:prstGeom prst="line">
              <a:avLst/>
            </a:prstGeom>
            <a:noFill/>
            <a:ln w="25400">
              <a:solidFill>
                <a:schemeClr val="tx1"/>
              </a:solidFill>
              <a:round/>
              <a:headEnd type="none" w="sm" len="sm"/>
              <a:tailEnd type="none" w="sm" len="sm"/>
            </a:ln>
            <a:effectLst/>
          </p:spPr>
          <p:txBody>
            <a:bodyPr/>
            <a:lstStyle/>
            <a:p>
              <a:endParaRPr lang="en-US"/>
            </a:p>
          </p:txBody>
        </p:sp>
        <p:sp>
          <p:nvSpPr>
            <p:cNvPr id="353335" name="Line 55"/>
            <p:cNvSpPr>
              <a:spLocks noChangeShapeType="1"/>
            </p:cNvSpPr>
            <p:nvPr/>
          </p:nvSpPr>
          <p:spPr bwMode="auto">
            <a:xfrm flipH="1">
              <a:off x="1955" y="1320"/>
              <a:ext cx="872" cy="0"/>
            </a:xfrm>
            <a:prstGeom prst="line">
              <a:avLst/>
            </a:prstGeom>
            <a:noFill/>
            <a:ln w="25400">
              <a:solidFill>
                <a:schemeClr val="tx1"/>
              </a:solidFill>
              <a:prstDash val="dash"/>
              <a:round/>
              <a:headEnd type="none" w="sm" len="sm"/>
              <a:tailEnd type="none" w="sm" len="sm"/>
            </a:ln>
            <a:effectLst/>
          </p:spPr>
          <p:txBody>
            <a:bodyPr/>
            <a:lstStyle/>
            <a:p>
              <a:endParaRPr lang="en-US"/>
            </a:p>
          </p:txBody>
        </p:sp>
      </p:grpSp>
      <p:sp>
        <p:nvSpPr>
          <p:cNvPr id="353336" name="AutoShape 56"/>
          <p:cNvSpPr>
            <a:spLocks noChangeArrowheads="1"/>
          </p:cNvSpPr>
          <p:nvPr/>
        </p:nvSpPr>
        <p:spPr bwMode="invGray">
          <a:xfrm>
            <a:off x="1524000" y="2971800"/>
            <a:ext cx="5867400" cy="1142999"/>
          </a:xfrm>
          <a:prstGeom prst="rightArrow">
            <a:avLst>
              <a:gd name="adj1" fmla="val 50000"/>
              <a:gd name="adj2" fmla="val 112174"/>
            </a:avLst>
          </a:prstGeom>
          <a:noFill/>
          <a:ln w="9525">
            <a:solidFill>
              <a:schemeClr val="tx1"/>
            </a:solidFill>
            <a:miter lim="800000"/>
            <a:headEnd/>
            <a:tailEnd/>
          </a:ln>
          <a:effectLst/>
        </p:spPr>
        <p:txBody>
          <a:bodyPr wrap="none" anchor="ctr"/>
          <a:lstStyle/>
          <a:p>
            <a:endParaRPr lang="en-US"/>
          </a:p>
        </p:txBody>
      </p:sp>
      <p:sp>
        <p:nvSpPr>
          <p:cNvPr id="353337" name="Rectangle 57"/>
          <p:cNvSpPr>
            <a:spLocks noChangeArrowheads="1"/>
          </p:cNvSpPr>
          <p:nvPr/>
        </p:nvSpPr>
        <p:spPr bwMode="auto">
          <a:xfrm>
            <a:off x="1406525" y="3159125"/>
            <a:ext cx="6442075" cy="671513"/>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4000" i="1" dirty="0">
                <a:solidFill>
                  <a:schemeClr val="tx1"/>
                </a:solidFill>
              </a:rPr>
              <a:t>“</a:t>
            </a:r>
            <a:r>
              <a:rPr lang="en-US" sz="2200" i="1" dirty="0">
                <a:solidFill>
                  <a:schemeClr val="tx1"/>
                </a:solidFill>
              </a:rPr>
              <a:t>Each</a:t>
            </a:r>
            <a:r>
              <a:rPr lang="en-US" sz="2200" dirty="0">
                <a:solidFill>
                  <a:schemeClr val="tx1"/>
                </a:solidFill>
              </a:rPr>
              <a:t> </a:t>
            </a:r>
            <a:r>
              <a:rPr lang="en-US" sz="2800" dirty="0">
                <a:solidFill>
                  <a:schemeClr val="tx1"/>
                </a:solidFill>
              </a:rPr>
              <a:t>P </a:t>
            </a:r>
            <a:r>
              <a:rPr lang="en-US" sz="2200" dirty="0">
                <a:solidFill>
                  <a:schemeClr val="tx1"/>
                </a:solidFill>
              </a:rPr>
              <a:t>may be </a:t>
            </a:r>
            <a:r>
              <a:rPr lang="en-US" sz="2200" i="1" dirty="0"/>
              <a:t>split into</a:t>
            </a:r>
            <a:r>
              <a:rPr lang="en-US" sz="2200" dirty="0"/>
              <a:t> </a:t>
            </a:r>
            <a:r>
              <a:rPr lang="en-US" sz="2200" dirty="0">
                <a:solidFill>
                  <a:schemeClr val="tx1"/>
                </a:solidFill>
              </a:rPr>
              <a:t>one or more</a:t>
            </a:r>
            <a:r>
              <a:rPr lang="en-US" sz="2800" dirty="0">
                <a:solidFill>
                  <a:schemeClr val="tx1"/>
                </a:solidFill>
              </a:rPr>
              <a:t> Qs</a:t>
            </a:r>
            <a:r>
              <a:rPr lang="en-US" sz="4000" i="1" dirty="0">
                <a:solidFill>
                  <a:schemeClr val="tx1"/>
                </a:solidFill>
              </a:rPr>
              <a:t>”</a:t>
            </a:r>
            <a:r>
              <a:rPr lang="en-US" sz="2800" dirty="0">
                <a:solidFill>
                  <a:schemeClr val="tx1"/>
                </a:solidFill>
              </a:rPr>
              <a:t> </a:t>
            </a:r>
          </a:p>
        </p:txBody>
      </p:sp>
    </p:spTree>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07" name="Rectangle 19"/>
          <p:cNvSpPr>
            <a:spLocks noGrp="1" noChangeArrowheads="1"/>
          </p:cNvSpPr>
          <p:nvPr>
            <p:ph type="title"/>
          </p:nvPr>
        </p:nvSpPr>
        <p:spPr/>
        <p:txBody>
          <a:bodyPr>
            <a:normAutofit/>
          </a:bodyPr>
          <a:lstStyle/>
          <a:p>
            <a:r>
              <a:rPr lang="en-US"/>
              <a:t>Why Create a Conceptual Model?</a:t>
            </a:r>
          </a:p>
        </p:txBody>
      </p:sp>
      <p:sp>
        <p:nvSpPr>
          <p:cNvPr id="268308" name="Rectangle 20"/>
          <p:cNvSpPr>
            <a:spLocks noGrp="1" noChangeArrowheads="1"/>
          </p:cNvSpPr>
          <p:nvPr>
            <p:ph idx="1"/>
          </p:nvPr>
        </p:nvSpPr>
        <p:spPr/>
        <p:txBody>
          <a:bodyPr/>
          <a:lstStyle/>
          <a:p>
            <a:pPr lvl="1"/>
            <a:r>
              <a:rPr lang="en-US" dirty="0"/>
              <a:t>It describes exactly the information needs of the business</a:t>
            </a:r>
          </a:p>
          <a:p>
            <a:pPr lvl="1"/>
            <a:r>
              <a:rPr lang="en-US" dirty="0"/>
              <a:t>It facilitates discussion</a:t>
            </a:r>
          </a:p>
          <a:p>
            <a:pPr lvl="1"/>
            <a:r>
              <a:rPr lang="en-US" dirty="0"/>
              <a:t>It helps to prevent mistakes, misunderstanding</a:t>
            </a:r>
          </a:p>
          <a:p>
            <a:pPr lvl="1"/>
            <a:r>
              <a:rPr lang="en-US" dirty="0"/>
              <a:t>It forms important “ideal system” documentation</a:t>
            </a:r>
          </a:p>
          <a:p>
            <a:pPr lvl="1"/>
            <a:r>
              <a:rPr lang="en-US" dirty="0"/>
              <a:t>It forms a sound basis for physical database design</a:t>
            </a:r>
          </a:p>
          <a:p>
            <a:pPr lvl="1"/>
            <a:r>
              <a:rPr lang="en-US" dirty="0"/>
              <a:t>It is a very good practice with many practitioners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73" name="Rectangle 89"/>
          <p:cNvSpPr>
            <a:spLocks noGrp="1" noChangeArrowheads="1"/>
          </p:cNvSpPr>
          <p:nvPr>
            <p:ph type="title"/>
          </p:nvPr>
        </p:nvSpPr>
        <p:spPr/>
        <p:txBody>
          <a:bodyPr>
            <a:normAutofit/>
          </a:bodyPr>
          <a:lstStyle/>
          <a:p>
            <a:r>
              <a:rPr lang="en-US"/>
              <a:t>Graphical Elements of ER Diagram</a:t>
            </a:r>
          </a:p>
        </p:txBody>
      </p:sp>
      <p:sp>
        <p:nvSpPr>
          <p:cNvPr id="323587" name="AutoShape 3"/>
          <p:cNvSpPr>
            <a:spLocks noChangeArrowheads="1"/>
          </p:cNvSpPr>
          <p:nvPr/>
        </p:nvSpPr>
        <p:spPr bwMode="auto">
          <a:xfrm>
            <a:off x="3575050" y="2127250"/>
            <a:ext cx="2751138" cy="126047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23588" name="Line 4"/>
          <p:cNvSpPr>
            <a:spLocks noChangeShapeType="1"/>
          </p:cNvSpPr>
          <p:nvPr/>
        </p:nvSpPr>
        <p:spPr bwMode="auto">
          <a:xfrm>
            <a:off x="3762375" y="2263775"/>
            <a:ext cx="352425" cy="0"/>
          </a:xfrm>
          <a:prstGeom prst="line">
            <a:avLst/>
          </a:prstGeom>
          <a:noFill/>
          <a:ln w="101600">
            <a:solidFill>
              <a:schemeClr val="tx1"/>
            </a:solidFill>
            <a:round/>
            <a:headEnd type="none" w="sm" len="sm"/>
            <a:tailEnd type="none" w="sm" len="sm"/>
          </a:ln>
          <a:effectLst/>
        </p:spPr>
        <p:txBody>
          <a:bodyPr/>
          <a:lstStyle/>
          <a:p>
            <a:endParaRPr lang="en-US"/>
          </a:p>
        </p:txBody>
      </p:sp>
      <p:sp>
        <p:nvSpPr>
          <p:cNvPr id="323589" name="AutoShape 5"/>
          <p:cNvSpPr>
            <a:spLocks noChangeArrowheads="1"/>
          </p:cNvSpPr>
          <p:nvPr/>
        </p:nvSpPr>
        <p:spPr bwMode="auto">
          <a:xfrm>
            <a:off x="4718050" y="4718050"/>
            <a:ext cx="1866900" cy="103187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23590" name="Line 6"/>
          <p:cNvSpPr>
            <a:spLocks noChangeShapeType="1"/>
          </p:cNvSpPr>
          <p:nvPr/>
        </p:nvSpPr>
        <p:spPr bwMode="auto">
          <a:xfrm>
            <a:off x="4905375" y="4905375"/>
            <a:ext cx="352425" cy="0"/>
          </a:xfrm>
          <a:prstGeom prst="line">
            <a:avLst/>
          </a:prstGeom>
          <a:noFill/>
          <a:ln w="101600">
            <a:solidFill>
              <a:schemeClr val="tx1"/>
            </a:solidFill>
            <a:round/>
            <a:headEnd type="none" w="sm" len="sm"/>
            <a:tailEnd type="none" w="sm" len="sm"/>
          </a:ln>
          <a:effectLst/>
        </p:spPr>
        <p:txBody>
          <a:bodyPr/>
          <a:lstStyle/>
          <a:p>
            <a:endParaRPr lang="en-US"/>
          </a:p>
        </p:txBody>
      </p:sp>
      <p:sp>
        <p:nvSpPr>
          <p:cNvPr id="323591" name="Line 7"/>
          <p:cNvSpPr>
            <a:spLocks noChangeShapeType="1"/>
          </p:cNvSpPr>
          <p:nvPr/>
        </p:nvSpPr>
        <p:spPr bwMode="auto">
          <a:xfrm>
            <a:off x="5435600" y="3390900"/>
            <a:ext cx="0" cy="1323975"/>
          </a:xfrm>
          <a:prstGeom prst="line">
            <a:avLst/>
          </a:prstGeom>
          <a:noFill/>
          <a:ln w="25400">
            <a:solidFill>
              <a:schemeClr val="tx1"/>
            </a:solidFill>
            <a:round/>
            <a:headEnd type="none" w="sm" len="sm"/>
            <a:tailEnd type="none" w="sm" len="sm"/>
          </a:ln>
          <a:effectLst/>
        </p:spPr>
        <p:txBody>
          <a:bodyPr/>
          <a:lstStyle/>
          <a:p>
            <a:endParaRPr lang="en-US"/>
          </a:p>
        </p:txBody>
      </p:sp>
      <p:sp>
        <p:nvSpPr>
          <p:cNvPr id="323592" name="Line 8"/>
          <p:cNvSpPr>
            <a:spLocks noChangeShapeType="1"/>
          </p:cNvSpPr>
          <p:nvPr/>
        </p:nvSpPr>
        <p:spPr bwMode="auto">
          <a:xfrm>
            <a:off x="7467600" y="3352800"/>
            <a:ext cx="0" cy="1325563"/>
          </a:xfrm>
          <a:prstGeom prst="line">
            <a:avLst/>
          </a:prstGeom>
          <a:noFill/>
          <a:ln w="25400">
            <a:solidFill>
              <a:schemeClr val="tx1"/>
            </a:solidFill>
            <a:round/>
            <a:headEnd type="none" w="sm" len="sm"/>
            <a:tailEnd type="none" w="sm" len="sm"/>
          </a:ln>
          <a:effectLst/>
        </p:spPr>
        <p:txBody>
          <a:bodyPr/>
          <a:lstStyle/>
          <a:p>
            <a:endParaRPr lang="en-US"/>
          </a:p>
        </p:txBody>
      </p:sp>
      <p:grpSp>
        <p:nvGrpSpPr>
          <p:cNvPr id="2" name="Group 9"/>
          <p:cNvGrpSpPr>
            <a:grpSpLocks/>
          </p:cNvGrpSpPr>
          <p:nvPr/>
        </p:nvGrpSpPr>
        <p:grpSpPr bwMode="auto">
          <a:xfrm>
            <a:off x="7339013" y="4497388"/>
            <a:ext cx="265112" cy="220662"/>
            <a:chOff x="4623" y="2833"/>
            <a:chExt cx="167" cy="139"/>
          </a:xfrm>
        </p:grpSpPr>
        <p:sp>
          <p:nvSpPr>
            <p:cNvPr id="323594" name="Line 10"/>
            <p:cNvSpPr>
              <a:spLocks noChangeShapeType="1"/>
            </p:cNvSpPr>
            <p:nvPr/>
          </p:nvSpPr>
          <p:spPr bwMode="auto">
            <a:xfrm flipV="1">
              <a:off x="4623" y="2833"/>
              <a:ext cx="89" cy="137"/>
            </a:xfrm>
            <a:prstGeom prst="line">
              <a:avLst/>
            </a:prstGeom>
            <a:noFill/>
            <a:ln w="25400">
              <a:solidFill>
                <a:schemeClr val="tx1"/>
              </a:solidFill>
              <a:round/>
              <a:headEnd type="none" w="sm" len="sm"/>
              <a:tailEnd type="none" w="sm" len="sm"/>
            </a:ln>
            <a:effectLst/>
          </p:spPr>
          <p:txBody>
            <a:bodyPr/>
            <a:lstStyle/>
            <a:p>
              <a:endParaRPr lang="en-US"/>
            </a:p>
          </p:txBody>
        </p:sp>
        <p:sp>
          <p:nvSpPr>
            <p:cNvPr id="323595" name="Line 11"/>
            <p:cNvSpPr>
              <a:spLocks noChangeShapeType="1"/>
            </p:cNvSpPr>
            <p:nvPr/>
          </p:nvSpPr>
          <p:spPr bwMode="auto">
            <a:xfrm flipH="1" flipV="1">
              <a:off x="4708" y="2833"/>
              <a:ext cx="82" cy="139"/>
            </a:xfrm>
            <a:prstGeom prst="line">
              <a:avLst/>
            </a:prstGeom>
            <a:noFill/>
            <a:ln w="25400">
              <a:solidFill>
                <a:schemeClr val="tx1"/>
              </a:solidFill>
              <a:round/>
              <a:headEnd type="none" w="sm" len="sm"/>
              <a:tailEnd type="none" w="sm" len="sm"/>
            </a:ln>
            <a:effectLst/>
          </p:spPr>
          <p:txBody>
            <a:bodyPr/>
            <a:lstStyle/>
            <a:p>
              <a:endParaRPr lang="en-US"/>
            </a:p>
          </p:txBody>
        </p:sp>
      </p:grpSp>
      <p:sp>
        <p:nvSpPr>
          <p:cNvPr id="323596" name="AutoShape 12"/>
          <p:cNvSpPr>
            <a:spLocks noChangeArrowheads="1"/>
          </p:cNvSpPr>
          <p:nvPr/>
        </p:nvSpPr>
        <p:spPr bwMode="auto">
          <a:xfrm>
            <a:off x="6985000" y="4718050"/>
            <a:ext cx="927100" cy="584200"/>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23597" name="Line 13"/>
          <p:cNvSpPr>
            <a:spLocks noChangeShapeType="1"/>
          </p:cNvSpPr>
          <p:nvPr/>
        </p:nvSpPr>
        <p:spPr bwMode="auto">
          <a:xfrm>
            <a:off x="7124700" y="4848225"/>
            <a:ext cx="495300" cy="0"/>
          </a:xfrm>
          <a:prstGeom prst="line">
            <a:avLst/>
          </a:prstGeom>
          <a:noFill/>
          <a:ln w="101600">
            <a:solidFill>
              <a:schemeClr val="tx1"/>
            </a:solidFill>
            <a:round/>
            <a:headEnd type="none" w="sm" len="sm"/>
            <a:tailEnd type="none" w="sm" len="sm"/>
          </a:ln>
          <a:effectLst/>
        </p:spPr>
        <p:txBody>
          <a:bodyPr/>
          <a:lstStyle/>
          <a:p>
            <a:endParaRPr lang="en-US"/>
          </a:p>
        </p:txBody>
      </p:sp>
      <p:grpSp>
        <p:nvGrpSpPr>
          <p:cNvPr id="3" name="Group 14"/>
          <p:cNvGrpSpPr>
            <a:grpSpLocks/>
          </p:cNvGrpSpPr>
          <p:nvPr/>
        </p:nvGrpSpPr>
        <p:grpSpPr bwMode="auto">
          <a:xfrm>
            <a:off x="869950" y="2317750"/>
            <a:ext cx="5232400" cy="1373188"/>
            <a:chOff x="548" y="1460"/>
            <a:chExt cx="3296" cy="865"/>
          </a:xfrm>
        </p:grpSpPr>
        <p:grpSp>
          <p:nvGrpSpPr>
            <p:cNvPr id="4" name="Group 15"/>
            <p:cNvGrpSpPr>
              <a:grpSpLocks/>
            </p:cNvGrpSpPr>
            <p:nvPr/>
          </p:nvGrpSpPr>
          <p:grpSpPr bwMode="auto">
            <a:xfrm>
              <a:off x="2372" y="1460"/>
              <a:ext cx="1472" cy="590"/>
              <a:chOff x="2372" y="1460"/>
              <a:chExt cx="1472" cy="590"/>
            </a:xfrm>
          </p:grpSpPr>
          <p:sp>
            <p:nvSpPr>
              <p:cNvPr id="323600" name="AutoShape 16"/>
              <p:cNvSpPr>
                <a:spLocks noChangeArrowheads="1"/>
              </p:cNvSpPr>
              <p:nvPr/>
            </p:nvSpPr>
            <p:spPr bwMode="auto">
              <a:xfrm>
                <a:off x="2372" y="1682"/>
                <a:ext cx="584" cy="368"/>
              </a:xfrm>
              <a:prstGeom prst="roundRect">
                <a:avLst>
                  <a:gd name="adj" fmla="val 12495"/>
                </a:avLst>
              </a:prstGeom>
              <a:noFill/>
              <a:ln w="25400">
                <a:solidFill>
                  <a:srgbClr val="FF5050"/>
                </a:solidFill>
                <a:round/>
                <a:headEnd/>
                <a:tailEnd/>
              </a:ln>
              <a:effectLst/>
            </p:spPr>
            <p:txBody>
              <a:bodyPr wrap="none" anchor="ctr"/>
              <a:lstStyle/>
              <a:p>
                <a:endParaRPr lang="en-US"/>
              </a:p>
            </p:txBody>
          </p:sp>
          <p:sp>
            <p:nvSpPr>
              <p:cNvPr id="323601" name="Line 17"/>
              <p:cNvSpPr>
                <a:spLocks noChangeShapeType="1"/>
              </p:cNvSpPr>
              <p:nvPr/>
            </p:nvSpPr>
            <p:spPr bwMode="auto">
              <a:xfrm>
                <a:off x="2436" y="1782"/>
                <a:ext cx="126" cy="0"/>
              </a:xfrm>
              <a:prstGeom prst="line">
                <a:avLst/>
              </a:prstGeom>
              <a:noFill/>
              <a:ln w="101600">
                <a:solidFill>
                  <a:srgbClr val="FF5050"/>
                </a:solidFill>
                <a:round/>
                <a:headEnd type="none" w="sm" len="sm"/>
                <a:tailEnd type="none" w="sm" len="sm"/>
              </a:ln>
              <a:effectLst/>
            </p:spPr>
            <p:txBody>
              <a:bodyPr/>
              <a:lstStyle/>
              <a:p>
                <a:endParaRPr lang="en-US"/>
              </a:p>
            </p:txBody>
          </p:sp>
          <p:sp>
            <p:nvSpPr>
              <p:cNvPr id="323602" name="AutoShape 18"/>
              <p:cNvSpPr>
                <a:spLocks noChangeArrowheads="1"/>
              </p:cNvSpPr>
              <p:nvPr/>
            </p:nvSpPr>
            <p:spPr bwMode="auto">
              <a:xfrm>
                <a:off x="3260" y="1460"/>
                <a:ext cx="584" cy="590"/>
              </a:xfrm>
              <a:prstGeom prst="roundRect">
                <a:avLst>
                  <a:gd name="adj" fmla="val 12495"/>
                </a:avLst>
              </a:prstGeom>
              <a:noFill/>
              <a:ln w="25400">
                <a:solidFill>
                  <a:srgbClr val="FF5050"/>
                </a:solidFill>
                <a:round/>
                <a:headEnd/>
                <a:tailEnd/>
              </a:ln>
              <a:effectLst/>
            </p:spPr>
            <p:txBody>
              <a:bodyPr wrap="none" anchor="ctr"/>
              <a:lstStyle/>
              <a:p>
                <a:endParaRPr lang="en-US"/>
              </a:p>
            </p:txBody>
          </p:sp>
          <p:sp>
            <p:nvSpPr>
              <p:cNvPr id="323603" name="Line 19"/>
              <p:cNvSpPr>
                <a:spLocks noChangeShapeType="1"/>
              </p:cNvSpPr>
              <p:nvPr/>
            </p:nvSpPr>
            <p:spPr bwMode="auto">
              <a:xfrm>
                <a:off x="3324" y="1548"/>
                <a:ext cx="209" cy="0"/>
              </a:xfrm>
              <a:prstGeom prst="line">
                <a:avLst/>
              </a:prstGeom>
              <a:noFill/>
              <a:ln w="101600">
                <a:solidFill>
                  <a:srgbClr val="FF5050"/>
                </a:solidFill>
                <a:round/>
                <a:headEnd type="none" w="sm" len="sm"/>
                <a:tailEnd type="none" w="sm" len="sm"/>
              </a:ln>
              <a:effectLst/>
            </p:spPr>
            <p:txBody>
              <a:bodyPr/>
              <a:lstStyle/>
              <a:p>
                <a:endParaRPr lang="en-US"/>
              </a:p>
            </p:txBody>
          </p:sp>
        </p:grpSp>
        <p:sp>
          <p:nvSpPr>
            <p:cNvPr id="323604" name="Rectangle 20"/>
            <p:cNvSpPr>
              <a:spLocks noChangeArrowheads="1"/>
            </p:cNvSpPr>
            <p:nvPr/>
          </p:nvSpPr>
          <p:spPr bwMode="auto">
            <a:xfrm>
              <a:off x="548" y="2067"/>
              <a:ext cx="2308" cy="2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Subtype</a:t>
              </a:r>
            </a:p>
          </p:txBody>
        </p:sp>
      </p:grpSp>
      <p:grpSp>
        <p:nvGrpSpPr>
          <p:cNvPr id="5" name="Group 21"/>
          <p:cNvGrpSpPr>
            <a:grpSpLocks/>
          </p:cNvGrpSpPr>
          <p:nvPr/>
        </p:nvGrpSpPr>
        <p:grpSpPr bwMode="auto">
          <a:xfrm>
            <a:off x="869950" y="3690938"/>
            <a:ext cx="6726238" cy="1624012"/>
            <a:chOff x="548" y="2325"/>
            <a:chExt cx="4237" cy="1023"/>
          </a:xfrm>
        </p:grpSpPr>
        <p:sp>
          <p:nvSpPr>
            <p:cNvPr id="323606" name="Line 22"/>
            <p:cNvSpPr>
              <a:spLocks noChangeShapeType="1"/>
            </p:cNvSpPr>
            <p:nvPr/>
          </p:nvSpPr>
          <p:spPr bwMode="auto">
            <a:xfrm>
              <a:off x="4635" y="2787"/>
              <a:ext cx="150" cy="0"/>
            </a:xfrm>
            <a:prstGeom prst="line">
              <a:avLst/>
            </a:prstGeom>
            <a:noFill/>
            <a:ln w="25400">
              <a:solidFill>
                <a:srgbClr val="009900"/>
              </a:solidFill>
              <a:round/>
              <a:headEnd type="none" w="sm" len="sm"/>
              <a:tailEnd type="none" w="sm" len="sm"/>
            </a:ln>
            <a:effectLst/>
          </p:spPr>
          <p:txBody>
            <a:bodyPr/>
            <a:lstStyle/>
            <a:p>
              <a:endParaRPr lang="en-US"/>
            </a:p>
          </p:txBody>
        </p:sp>
        <p:sp>
          <p:nvSpPr>
            <p:cNvPr id="323607" name="Rectangle 23"/>
            <p:cNvSpPr>
              <a:spLocks noChangeArrowheads="1"/>
            </p:cNvSpPr>
            <p:nvPr/>
          </p:nvSpPr>
          <p:spPr bwMode="auto">
            <a:xfrm>
              <a:off x="4444" y="3082"/>
              <a:ext cx="196" cy="222"/>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1800" i="1">
                  <a:solidFill>
                    <a:srgbClr val="339966"/>
                  </a:solidFill>
                </a:rPr>
                <a:t>#</a:t>
              </a:r>
            </a:p>
          </p:txBody>
        </p:sp>
        <p:sp>
          <p:nvSpPr>
            <p:cNvPr id="323608" name="Rectangle 24"/>
            <p:cNvSpPr>
              <a:spLocks noChangeArrowheads="1"/>
            </p:cNvSpPr>
            <p:nvPr/>
          </p:nvSpPr>
          <p:spPr bwMode="auto">
            <a:xfrm>
              <a:off x="3060" y="3126"/>
              <a:ext cx="196" cy="222"/>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1800" i="1">
                  <a:solidFill>
                    <a:srgbClr val="339966"/>
                  </a:solidFill>
                </a:rPr>
                <a:t>#</a:t>
              </a:r>
            </a:p>
          </p:txBody>
        </p:sp>
        <p:sp>
          <p:nvSpPr>
            <p:cNvPr id="323609" name="Rectangle 25"/>
            <p:cNvSpPr>
              <a:spLocks noChangeArrowheads="1"/>
            </p:cNvSpPr>
            <p:nvPr/>
          </p:nvSpPr>
          <p:spPr bwMode="auto">
            <a:xfrm>
              <a:off x="548" y="2325"/>
              <a:ext cx="2308" cy="25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Unique identifier</a:t>
              </a:r>
            </a:p>
          </p:txBody>
        </p:sp>
      </p:grpSp>
      <p:sp>
        <p:nvSpPr>
          <p:cNvPr id="323611" name="Rectangle 27"/>
          <p:cNvSpPr>
            <a:spLocks noChangeArrowheads="1"/>
          </p:cNvSpPr>
          <p:nvPr/>
        </p:nvSpPr>
        <p:spPr bwMode="auto">
          <a:xfrm>
            <a:off x="869950" y="4119563"/>
            <a:ext cx="36639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Arc</a:t>
            </a:r>
          </a:p>
        </p:txBody>
      </p:sp>
      <p:grpSp>
        <p:nvGrpSpPr>
          <p:cNvPr id="6" name="Group 28"/>
          <p:cNvGrpSpPr>
            <a:grpSpLocks/>
          </p:cNvGrpSpPr>
          <p:nvPr/>
        </p:nvGrpSpPr>
        <p:grpSpPr bwMode="auto">
          <a:xfrm>
            <a:off x="5164138" y="4257675"/>
            <a:ext cx="1182687" cy="227013"/>
            <a:chOff x="3253" y="2682"/>
            <a:chExt cx="745" cy="143"/>
          </a:xfrm>
        </p:grpSpPr>
        <p:grpSp>
          <p:nvGrpSpPr>
            <p:cNvPr id="7" name="Group 29"/>
            <p:cNvGrpSpPr>
              <a:grpSpLocks/>
            </p:cNvGrpSpPr>
            <p:nvPr/>
          </p:nvGrpSpPr>
          <p:grpSpPr bwMode="auto">
            <a:xfrm>
              <a:off x="3780" y="2682"/>
              <a:ext cx="218" cy="142"/>
              <a:chOff x="3780" y="2682"/>
              <a:chExt cx="218" cy="142"/>
            </a:xfrm>
          </p:grpSpPr>
          <p:sp>
            <p:nvSpPr>
              <p:cNvPr id="323614" name="Oval 30"/>
              <p:cNvSpPr>
                <a:spLocks noChangeArrowheads="1"/>
              </p:cNvSpPr>
              <p:nvPr/>
            </p:nvSpPr>
            <p:spPr bwMode="auto">
              <a:xfrm>
                <a:off x="3780" y="2682"/>
                <a:ext cx="104" cy="104"/>
              </a:xfrm>
              <a:prstGeom prst="ellipse">
                <a:avLst/>
              </a:prstGeom>
              <a:noFill/>
              <a:ln w="25400">
                <a:solidFill>
                  <a:srgbClr val="0066FF"/>
                </a:solidFill>
                <a:round/>
                <a:headEnd/>
                <a:tailEnd/>
              </a:ln>
              <a:effectLst/>
            </p:spPr>
            <p:txBody>
              <a:bodyPr wrap="none" anchor="ctr"/>
              <a:lstStyle/>
              <a:p>
                <a:endParaRPr lang="en-US"/>
              </a:p>
            </p:txBody>
          </p:sp>
          <p:sp>
            <p:nvSpPr>
              <p:cNvPr id="323615" name="Arc 31"/>
              <p:cNvSpPr>
                <a:spLocks/>
              </p:cNvSpPr>
              <p:nvPr/>
            </p:nvSpPr>
            <p:spPr bwMode="auto">
              <a:xfrm>
                <a:off x="3891" y="2718"/>
                <a:ext cx="107" cy="106"/>
              </a:xfrm>
              <a:custGeom>
                <a:avLst/>
                <a:gdLst>
                  <a:gd name="G0" fmla="+- 204 0 0"/>
                  <a:gd name="G1" fmla="+- 21600 0 0"/>
                  <a:gd name="G2" fmla="+- 21600 0 0"/>
                  <a:gd name="T0" fmla="*/ 0 w 21804"/>
                  <a:gd name="T1" fmla="*/ 1 h 21600"/>
                  <a:gd name="T2" fmla="*/ 21804 w 21804"/>
                  <a:gd name="T3" fmla="*/ 21600 h 21600"/>
                  <a:gd name="T4" fmla="*/ 204 w 21804"/>
                  <a:gd name="T5" fmla="*/ 21600 h 21600"/>
                </a:gdLst>
                <a:ahLst/>
                <a:cxnLst>
                  <a:cxn ang="0">
                    <a:pos x="T0" y="T1"/>
                  </a:cxn>
                  <a:cxn ang="0">
                    <a:pos x="T2" y="T3"/>
                  </a:cxn>
                  <a:cxn ang="0">
                    <a:pos x="T4" y="T5"/>
                  </a:cxn>
                </a:cxnLst>
                <a:rect l="0" t="0" r="r" b="b"/>
                <a:pathLst>
                  <a:path w="21804" h="21600" fill="none" extrusionOk="0">
                    <a:moveTo>
                      <a:pt x="-1" y="0"/>
                    </a:moveTo>
                    <a:cubicBezTo>
                      <a:pt x="67" y="0"/>
                      <a:pt x="135" y="-1"/>
                      <a:pt x="204" y="0"/>
                    </a:cubicBezTo>
                    <a:cubicBezTo>
                      <a:pt x="12133" y="0"/>
                      <a:pt x="21804" y="9670"/>
                      <a:pt x="21804" y="21600"/>
                    </a:cubicBezTo>
                  </a:path>
                  <a:path w="21804" h="21600" stroke="0" extrusionOk="0">
                    <a:moveTo>
                      <a:pt x="-1" y="0"/>
                    </a:moveTo>
                    <a:cubicBezTo>
                      <a:pt x="67" y="0"/>
                      <a:pt x="135" y="-1"/>
                      <a:pt x="204" y="0"/>
                    </a:cubicBezTo>
                    <a:cubicBezTo>
                      <a:pt x="12133" y="0"/>
                      <a:pt x="21804" y="9670"/>
                      <a:pt x="21804" y="21600"/>
                    </a:cubicBezTo>
                    <a:lnTo>
                      <a:pt x="204" y="21600"/>
                    </a:lnTo>
                    <a:close/>
                  </a:path>
                </a:pathLst>
              </a:custGeom>
              <a:noFill/>
              <a:ln w="25400" cap="rnd">
                <a:solidFill>
                  <a:srgbClr val="0066FF"/>
                </a:solidFill>
                <a:round/>
                <a:headEnd type="none" w="sm" len="sm"/>
                <a:tailEnd type="none" w="sm" len="sm"/>
              </a:ln>
              <a:effectLst/>
            </p:spPr>
            <p:txBody>
              <a:bodyPr/>
              <a:lstStyle/>
              <a:p>
                <a:endParaRPr lang="en-US"/>
              </a:p>
            </p:txBody>
          </p:sp>
        </p:grpSp>
        <p:grpSp>
          <p:nvGrpSpPr>
            <p:cNvPr id="8" name="Group 32"/>
            <p:cNvGrpSpPr>
              <a:grpSpLocks/>
            </p:cNvGrpSpPr>
            <p:nvPr/>
          </p:nvGrpSpPr>
          <p:grpSpPr bwMode="auto">
            <a:xfrm>
              <a:off x="3253" y="2682"/>
              <a:ext cx="217" cy="143"/>
              <a:chOff x="3253" y="2682"/>
              <a:chExt cx="217" cy="143"/>
            </a:xfrm>
          </p:grpSpPr>
          <p:sp>
            <p:nvSpPr>
              <p:cNvPr id="323617" name="Oval 33"/>
              <p:cNvSpPr>
                <a:spLocks noChangeArrowheads="1"/>
              </p:cNvSpPr>
              <p:nvPr/>
            </p:nvSpPr>
            <p:spPr bwMode="auto">
              <a:xfrm>
                <a:off x="3366" y="2682"/>
                <a:ext cx="104" cy="104"/>
              </a:xfrm>
              <a:prstGeom prst="ellipse">
                <a:avLst/>
              </a:prstGeom>
              <a:noFill/>
              <a:ln w="25400">
                <a:solidFill>
                  <a:srgbClr val="0066FF"/>
                </a:solidFill>
                <a:round/>
                <a:headEnd/>
                <a:tailEnd/>
              </a:ln>
              <a:effectLst/>
            </p:spPr>
            <p:txBody>
              <a:bodyPr wrap="none" anchor="ctr"/>
              <a:lstStyle/>
              <a:p>
                <a:endParaRPr lang="en-US"/>
              </a:p>
            </p:txBody>
          </p:sp>
          <p:sp>
            <p:nvSpPr>
              <p:cNvPr id="323618" name="Arc 34"/>
              <p:cNvSpPr>
                <a:spLocks/>
              </p:cNvSpPr>
              <p:nvPr/>
            </p:nvSpPr>
            <p:spPr bwMode="auto">
              <a:xfrm>
                <a:off x="3253" y="2719"/>
                <a:ext cx="106" cy="106"/>
              </a:xfrm>
              <a:custGeom>
                <a:avLst/>
                <a:gdLst>
                  <a:gd name="G0" fmla="+- 21600 0 0"/>
                  <a:gd name="G1" fmla="+- 21599 0 0"/>
                  <a:gd name="G2" fmla="+- 21600 0 0"/>
                  <a:gd name="T0" fmla="*/ 0 w 21600"/>
                  <a:gd name="T1" fmla="*/ 21599 h 21599"/>
                  <a:gd name="T2" fmla="*/ 2139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49"/>
                      <a:pt x="9546" y="111"/>
                      <a:pt x="21395" y="-1"/>
                    </a:cubicBezTo>
                  </a:path>
                  <a:path w="21600" h="21599" stroke="0" extrusionOk="0">
                    <a:moveTo>
                      <a:pt x="0" y="21599"/>
                    </a:moveTo>
                    <a:cubicBezTo>
                      <a:pt x="0" y="9749"/>
                      <a:pt x="9546" y="111"/>
                      <a:pt x="21395" y="-1"/>
                    </a:cubicBezTo>
                    <a:lnTo>
                      <a:pt x="21600" y="21599"/>
                    </a:lnTo>
                    <a:close/>
                  </a:path>
                </a:pathLst>
              </a:custGeom>
              <a:noFill/>
              <a:ln w="25400" cap="rnd">
                <a:solidFill>
                  <a:srgbClr val="0066FF"/>
                </a:solidFill>
                <a:round/>
                <a:headEnd type="none" w="sm" len="sm"/>
                <a:tailEnd type="none" w="sm" len="sm"/>
              </a:ln>
              <a:effectLst/>
            </p:spPr>
            <p:txBody>
              <a:bodyPr/>
              <a:lstStyle/>
              <a:p>
                <a:endParaRPr lang="en-US"/>
              </a:p>
            </p:txBody>
          </p:sp>
        </p:grpSp>
        <p:sp>
          <p:nvSpPr>
            <p:cNvPr id="323619" name="Line 35"/>
            <p:cNvSpPr>
              <a:spLocks noChangeShapeType="1"/>
            </p:cNvSpPr>
            <p:nvPr/>
          </p:nvSpPr>
          <p:spPr bwMode="auto">
            <a:xfrm>
              <a:off x="3366" y="2728"/>
              <a:ext cx="522" cy="0"/>
            </a:xfrm>
            <a:prstGeom prst="line">
              <a:avLst/>
            </a:prstGeom>
            <a:noFill/>
            <a:ln w="25400">
              <a:solidFill>
                <a:srgbClr val="0066FF"/>
              </a:solidFill>
              <a:round/>
              <a:headEnd type="none" w="sm" len="sm"/>
              <a:tailEnd type="none" w="sm" len="sm"/>
            </a:ln>
            <a:effectLst/>
          </p:spPr>
          <p:txBody>
            <a:bodyPr/>
            <a:lstStyle/>
            <a:p>
              <a:endParaRPr lang="en-US"/>
            </a:p>
          </p:txBody>
        </p:sp>
      </p:grpSp>
      <p:sp>
        <p:nvSpPr>
          <p:cNvPr id="323621" name="Rectangle 37"/>
          <p:cNvSpPr>
            <a:spLocks noChangeArrowheads="1"/>
          </p:cNvSpPr>
          <p:nvPr/>
        </p:nvSpPr>
        <p:spPr bwMode="auto">
          <a:xfrm rot="2760000">
            <a:off x="7363619" y="4069556"/>
            <a:ext cx="192088" cy="193675"/>
          </a:xfrm>
          <a:prstGeom prst="rect">
            <a:avLst/>
          </a:prstGeom>
          <a:noFill/>
          <a:ln w="25400">
            <a:solidFill>
              <a:srgbClr val="FF9933"/>
            </a:solidFill>
            <a:miter lim="800000"/>
            <a:headEnd/>
            <a:tailEnd/>
          </a:ln>
          <a:effectLst/>
        </p:spPr>
        <p:txBody>
          <a:bodyPr rot="10800000" vert="eaVert" wrap="none" anchor="ctr"/>
          <a:lstStyle/>
          <a:p>
            <a:pPr algn="ctr" defTabSz="228600"/>
            <a:endParaRPr lang="en-US" sz="1800">
              <a:solidFill>
                <a:srgbClr val="FF9933"/>
              </a:solidFill>
            </a:endParaRPr>
          </a:p>
        </p:txBody>
      </p:sp>
      <p:sp>
        <p:nvSpPr>
          <p:cNvPr id="323622" name="Rectangle 38"/>
          <p:cNvSpPr>
            <a:spLocks noChangeArrowheads="1"/>
          </p:cNvSpPr>
          <p:nvPr/>
        </p:nvSpPr>
        <p:spPr bwMode="auto">
          <a:xfrm>
            <a:off x="869950" y="4548188"/>
            <a:ext cx="36639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Nontransferability</a:t>
            </a:r>
          </a:p>
        </p:txBody>
      </p:sp>
      <p:sp>
        <p:nvSpPr>
          <p:cNvPr id="323623" name="Line 39"/>
          <p:cNvSpPr>
            <a:spLocks noChangeShapeType="1"/>
          </p:cNvSpPr>
          <p:nvPr/>
        </p:nvSpPr>
        <p:spPr bwMode="auto">
          <a:xfrm>
            <a:off x="3927475" y="2425700"/>
            <a:ext cx="342900"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24" name="Line 40"/>
          <p:cNvSpPr>
            <a:spLocks noChangeShapeType="1"/>
          </p:cNvSpPr>
          <p:nvPr/>
        </p:nvSpPr>
        <p:spPr bwMode="auto">
          <a:xfrm>
            <a:off x="3927475" y="2530475"/>
            <a:ext cx="276225"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25" name="Line 41"/>
          <p:cNvSpPr>
            <a:spLocks noChangeShapeType="1"/>
          </p:cNvSpPr>
          <p:nvPr/>
        </p:nvSpPr>
        <p:spPr bwMode="auto">
          <a:xfrm>
            <a:off x="5143500" y="5118100"/>
            <a:ext cx="342900"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26" name="Line 42"/>
          <p:cNvSpPr>
            <a:spLocks noChangeShapeType="1"/>
          </p:cNvSpPr>
          <p:nvPr/>
        </p:nvSpPr>
        <p:spPr bwMode="auto">
          <a:xfrm>
            <a:off x="5153025" y="5238750"/>
            <a:ext cx="257175"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27" name="Line 43"/>
          <p:cNvSpPr>
            <a:spLocks noChangeShapeType="1"/>
          </p:cNvSpPr>
          <p:nvPr/>
        </p:nvSpPr>
        <p:spPr bwMode="auto">
          <a:xfrm>
            <a:off x="7315200" y="5029200"/>
            <a:ext cx="257175"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28" name="AutoShape 44"/>
          <p:cNvSpPr>
            <a:spLocks noChangeArrowheads="1"/>
          </p:cNvSpPr>
          <p:nvPr/>
        </p:nvSpPr>
        <p:spPr bwMode="auto">
          <a:xfrm>
            <a:off x="6613525" y="2127250"/>
            <a:ext cx="1279525" cy="1260475"/>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323629" name="Line 45"/>
          <p:cNvSpPr>
            <a:spLocks noChangeShapeType="1"/>
          </p:cNvSpPr>
          <p:nvPr/>
        </p:nvSpPr>
        <p:spPr bwMode="auto">
          <a:xfrm>
            <a:off x="6781800" y="2295525"/>
            <a:ext cx="352425" cy="0"/>
          </a:xfrm>
          <a:prstGeom prst="line">
            <a:avLst/>
          </a:prstGeom>
          <a:noFill/>
          <a:ln w="101600">
            <a:solidFill>
              <a:srgbClr val="FFFFCC"/>
            </a:solidFill>
            <a:round/>
            <a:headEnd type="none" w="sm" len="sm"/>
            <a:tailEnd type="none" w="sm" len="sm"/>
          </a:ln>
          <a:effectLst/>
        </p:spPr>
        <p:txBody>
          <a:bodyPr/>
          <a:lstStyle/>
          <a:p>
            <a:endParaRPr lang="en-US"/>
          </a:p>
        </p:txBody>
      </p:sp>
      <p:sp>
        <p:nvSpPr>
          <p:cNvPr id="323630" name="Line 46"/>
          <p:cNvSpPr>
            <a:spLocks noChangeShapeType="1"/>
          </p:cNvSpPr>
          <p:nvPr/>
        </p:nvSpPr>
        <p:spPr bwMode="auto">
          <a:xfrm>
            <a:off x="6896100" y="2457450"/>
            <a:ext cx="342900"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31" name="Line 47"/>
          <p:cNvSpPr>
            <a:spLocks noChangeShapeType="1"/>
          </p:cNvSpPr>
          <p:nvPr/>
        </p:nvSpPr>
        <p:spPr bwMode="auto">
          <a:xfrm>
            <a:off x="6896100" y="2562225"/>
            <a:ext cx="228600"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32" name="Line 48"/>
          <p:cNvSpPr>
            <a:spLocks noChangeShapeType="1"/>
          </p:cNvSpPr>
          <p:nvPr/>
        </p:nvSpPr>
        <p:spPr bwMode="auto">
          <a:xfrm>
            <a:off x="6896100" y="2676525"/>
            <a:ext cx="276225" cy="0"/>
          </a:xfrm>
          <a:prstGeom prst="line">
            <a:avLst/>
          </a:prstGeom>
          <a:noFill/>
          <a:ln w="76200">
            <a:solidFill>
              <a:schemeClr val="tx1"/>
            </a:solidFill>
            <a:round/>
            <a:headEnd type="none" w="sm" len="sm"/>
            <a:tailEnd type="none" w="sm" len="sm"/>
          </a:ln>
          <a:effectLst/>
        </p:spPr>
        <p:txBody>
          <a:bodyPr/>
          <a:lstStyle/>
          <a:p>
            <a:endParaRPr lang="en-US"/>
          </a:p>
        </p:txBody>
      </p:sp>
      <p:sp>
        <p:nvSpPr>
          <p:cNvPr id="323633" name="Line 49"/>
          <p:cNvSpPr>
            <a:spLocks noChangeShapeType="1"/>
          </p:cNvSpPr>
          <p:nvPr/>
        </p:nvSpPr>
        <p:spPr bwMode="auto">
          <a:xfrm flipH="1">
            <a:off x="6083300" y="3908425"/>
            <a:ext cx="3175" cy="809625"/>
          </a:xfrm>
          <a:prstGeom prst="line">
            <a:avLst/>
          </a:prstGeom>
          <a:noFill/>
          <a:ln w="25400">
            <a:solidFill>
              <a:schemeClr val="tx1"/>
            </a:solidFill>
            <a:round/>
            <a:headEnd type="none" w="sm" len="sm"/>
            <a:tailEnd type="none" w="sm" len="sm"/>
          </a:ln>
          <a:effectLst/>
        </p:spPr>
        <p:txBody>
          <a:bodyPr/>
          <a:lstStyle/>
          <a:p>
            <a:endParaRPr lang="en-US"/>
          </a:p>
        </p:txBody>
      </p:sp>
      <p:sp>
        <p:nvSpPr>
          <p:cNvPr id="323634" name="Line 50"/>
          <p:cNvSpPr>
            <a:spLocks noChangeShapeType="1"/>
          </p:cNvSpPr>
          <p:nvPr/>
        </p:nvSpPr>
        <p:spPr bwMode="auto">
          <a:xfrm flipV="1">
            <a:off x="6080125" y="3340100"/>
            <a:ext cx="581025" cy="571500"/>
          </a:xfrm>
          <a:prstGeom prst="line">
            <a:avLst/>
          </a:prstGeom>
          <a:noFill/>
          <a:ln w="25400">
            <a:solidFill>
              <a:schemeClr val="tx1"/>
            </a:solidFill>
            <a:round/>
            <a:headEnd type="none" w="sm" len="sm"/>
            <a:tailEnd type="none" w="sm" len="sm"/>
          </a:ln>
          <a:effectLst/>
        </p:spPr>
        <p:txBody>
          <a:bodyPr/>
          <a:lstStyle/>
          <a:p>
            <a:endParaRPr lang="en-US"/>
          </a:p>
        </p:txBody>
      </p:sp>
      <p:grpSp>
        <p:nvGrpSpPr>
          <p:cNvPr id="9" name="Group 51"/>
          <p:cNvGrpSpPr>
            <a:grpSpLocks/>
          </p:cNvGrpSpPr>
          <p:nvPr/>
        </p:nvGrpSpPr>
        <p:grpSpPr bwMode="auto">
          <a:xfrm>
            <a:off x="927100" y="1874838"/>
            <a:ext cx="250825" cy="1125537"/>
            <a:chOff x="584" y="1181"/>
            <a:chExt cx="158" cy="709"/>
          </a:xfrm>
        </p:grpSpPr>
        <p:grpSp>
          <p:nvGrpSpPr>
            <p:cNvPr id="10" name="Group 52"/>
            <p:cNvGrpSpPr>
              <a:grpSpLocks/>
            </p:cNvGrpSpPr>
            <p:nvPr/>
          </p:nvGrpSpPr>
          <p:grpSpPr bwMode="auto">
            <a:xfrm>
              <a:off x="584" y="1181"/>
              <a:ext cx="156" cy="163"/>
              <a:chOff x="584" y="1181"/>
              <a:chExt cx="156" cy="163"/>
            </a:xfrm>
          </p:grpSpPr>
          <p:sp>
            <p:nvSpPr>
              <p:cNvPr id="323637" name="Rectangle 53"/>
              <p:cNvSpPr>
                <a:spLocks noChangeArrowheads="1"/>
              </p:cNvSpPr>
              <p:nvPr/>
            </p:nvSpPr>
            <p:spPr bwMode="auto">
              <a:xfrm>
                <a:off x="584" y="1181"/>
                <a:ext cx="156" cy="163"/>
              </a:xfrm>
              <a:prstGeom prst="rect">
                <a:avLst/>
              </a:prstGeom>
              <a:solidFill>
                <a:srgbClr val="99FFFF"/>
              </a:solidFill>
              <a:ln w="25400">
                <a:solidFill>
                  <a:srgbClr val="3399FF"/>
                </a:solidFill>
                <a:miter lim="800000"/>
                <a:headEnd/>
                <a:tailEnd/>
              </a:ln>
              <a:effectLst/>
            </p:spPr>
            <p:txBody>
              <a:bodyPr wrap="none" anchor="ctr"/>
              <a:lstStyle/>
              <a:p>
                <a:endParaRPr lang="en-US"/>
              </a:p>
            </p:txBody>
          </p:sp>
          <p:grpSp>
            <p:nvGrpSpPr>
              <p:cNvPr id="11" name="Group 54"/>
              <p:cNvGrpSpPr>
                <a:grpSpLocks/>
              </p:cNvGrpSpPr>
              <p:nvPr/>
            </p:nvGrpSpPr>
            <p:grpSpPr bwMode="auto">
              <a:xfrm>
                <a:off x="610" y="1204"/>
                <a:ext cx="110" cy="110"/>
                <a:chOff x="610" y="1204"/>
                <a:chExt cx="110" cy="110"/>
              </a:xfrm>
            </p:grpSpPr>
            <p:sp>
              <p:nvSpPr>
                <p:cNvPr id="323639" name="Arc 55"/>
                <p:cNvSpPr>
                  <a:spLocks/>
                </p:cNvSpPr>
                <p:nvPr/>
              </p:nvSpPr>
              <p:spPr bwMode="auto">
                <a:xfrm rot="10800000">
                  <a:off x="610" y="1242"/>
                  <a:ext cx="43" cy="63"/>
                </a:xfrm>
                <a:custGeom>
                  <a:avLst/>
                  <a:gdLst>
                    <a:gd name="G0" fmla="+- 21600 0 0"/>
                    <a:gd name="G1" fmla="+- 346 0 0"/>
                    <a:gd name="G2" fmla="+- 21600 0 0"/>
                    <a:gd name="T0" fmla="*/ 18543 w 21600"/>
                    <a:gd name="T1" fmla="*/ 21729 h 21729"/>
                    <a:gd name="T2" fmla="*/ 3 w 21600"/>
                    <a:gd name="T3" fmla="*/ 0 h 21729"/>
                    <a:gd name="T4" fmla="*/ 21600 w 21600"/>
                    <a:gd name="T5" fmla="*/ 346 h 21729"/>
                  </a:gdLst>
                  <a:ahLst/>
                  <a:cxnLst>
                    <a:cxn ang="0">
                      <a:pos x="T0" y="T1"/>
                    </a:cxn>
                    <a:cxn ang="0">
                      <a:pos x="T2" y="T3"/>
                    </a:cxn>
                    <a:cxn ang="0">
                      <a:pos x="T4" y="T5"/>
                    </a:cxn>
                  </a:cxnLst>
                  <a:rect l="0" t="0" r="r" b="b"/>
                  <a:pathLst>
                    <a:path w="21600" h="21729" fill="none" extrusionOk="0">
                      <a:moveTo>
                        <a:pt x="18543" y="21728"/>
                      </a:moveTo>
                      <a:cubicBezTo>
                        <a:pt x="7902" y="20207"/>
                        <a:pt x="0" y="11094"/>
                        <a:pt x="0" y="346"/>
                      </a:cubicBezTo>
                      <a:cubicBezTo>
                        <a:pt x="-1" y="230"/>
                        <a:pt x="0" y="115"/>
                        <a:pt x="2" y="-1"/>
                      </a:cubicBezTo>
                    </a:path>
                    <a:path w="21600" h="21729" stroke="0" extrusionOk="0">
                      <a:moveTo>
                        <a:pt x="18543" y="21728"/>
                      </a:moveTo>
                      <a:cubicBezTo>
                        <a:pt x="7902" y="20207"/>
                        <a:pt x="0" y="11094"/>
                        <a:pt x="0" y="346"/>
                      </a:cubicBezTo>
                      <a:cubicBezTo>
                        <a:pt x="-1" y="230"/>
                        <a:pt x="0" y="115"/>
                        <a:pt x="2" y="-1"/>
                      </a:cubicBezTo>
                      <a:lnTo>
                        <a:pt x="21600" y="346"/>
                      </a:lnTo>
                      <a:close/>
                    </a:path>
                  </a:pathLst>
                </a:custGeom>
                <a:noFill/>
                <a:ln w="25400" cap="rnd">
                  <a:solidFill>
                    <a:srgbClr val="3399FF"/>
                  </a:solidFill>
                  <a:round/>
                  <a:headEnd type="none" w="sm" len="sm"/>
                  <a:tailEnd type="none" w="sm" len="sm"/>
                </a:ln>
                <a:effectLst/>
              </p:spPr>
              <p:txBody>
                <a:bodyPr/>
                <a:lstStyle/>
                <a:p>
                  <a:endParaRPr lang="en-US"/>
                </a:p>
              </p:txBody>
            </p:sp>
            <p:sp>
              <p:nvSpPr>
                <p:cNvPr id="323640" name="Line 56"/>
                <p:cNvSpPr>
                  <a:spLocks noChangeShapeType="1"/>
                </p:cNvSpPr>
                <p:nvPr/>
              </p:nvSpPr>
              <p:spPr bwMode="auto">
                <a:xfrm flipV="1">
                  <a:off x="644" y="1204"/>
                  <a:ext cx="76" cy="110"/>
                </a:xfrm>
                <a:prstGeom prst="line">
                  <a:avLst/>
                </a:prstGeom>
                <a:noFill/>
                <a:ln w="25400">
                  <a:solidFill>
                    <a:srgbClr val="3399FF"/>
                  </a:solidFill>
                  <a:round/>
                  <a:headEnd type="none" w="sm" len="sm"/>
                  <a:tailEnd type="none" w="sm" len="sm"/>
                </a:ln>
                <a:effectLst/>
              </p:spPr>
              <p:txBody>
                <a:bodyPr/>
                <a:lstStyle/>
                <a:p>
                  <a:endParaRPr lang="en-US"/>
                </a:p>
              </p:txBody>
            </p:sp>
          </p:grpSp>
        </p:grpSp>
        <p:grpSp>
          <p:nvGrpSpPr>
            <p:cNvPr id="12" name="Group 57"/>
            <p:cNvGrpSpPr>
              <a:grpSpLocks/>
            </p:cNvGrpSpPr>
            <p:nvPr/>
          </p:nvGrpSpPr>
          <p:grpSpPr bwMode="auto">
            <a:xfrm>
              <a:off x="584" y="1449"/>
              <a:ext cx="156" cy="163"/>
              <a:chOff x="584" y="1449"/>
              <a:chExt cx="156" cy="163"/>
            </a:xfrm>
          </p:grpSpPr>
          <p:sp>
            <p:nvSpPr>
              <p:cNvPr id="323642" name="Rectangle 58"/>
              <p:cNvSpPr>
                <a:spLocks noChangeArrowheads="1"/>
              </p:cNvSpPr>
              <p:nvPr/>
            </p:nvSpPr>
            <p:spPr bwMode="auto">
              <a:xfrm>
                <a:off x="584" y="1449"/>
                <a:ext cx="156" cy="163"/>
              </a:xfrm>
              <a:prstGeom prst="rect">
                <a:avLst/>
              </a:prstGeom>
              <a:solidFill>
                <a:srgbClr val="99FFFF"/>
              </a:solidFill>
              <a:ln w="25400">
                <a:solidFill>
                  <a:srgbClr val="3399FF"/>
                </a:solidFill>
                <a:miter lim="800000"/>
                <a:headEnd/>
                <a:tailEnd/>
              </a:ln>
              <a:effectLst/>
            </p:spPr>
            <p:txBody>
              <a:bodyPr wrap="none" anchor="ctr"/>
              <a:lstStyle/>
              <a:p>
                <a:endParaRPr lang="en-US"/>
              </a:p>
            </p:txBody>
          </p:sp>
          <p:grpSp>
            <p:nvGrpSpPr>
              <p:cNvPr id="13" name="Group 59"/>
              <p:cNvGrpSpPr>
                <a:grpSpLocks/>
              </p:cNvGrpSpPr>
              <p:nvPr/>
            </p:nvGrpSpPr>
            <p:grpSpPr bwMode="auto">
              <a:xfrm>
                <a:off x="610" y="1472"/>
                <a:ext cx="110" cy="110"/>
                <a:chOff x="610" y="1472"/>
                <a:chExt cx="110" cy="110"/>
              </a:xfrm>
            </p:grpSpPr>
            <p:sp>
              <p:nvSpPr>
                <p:cNvPr id="323644" name="Arc 60"/>
                <p:cNvSpPr>
                  <a:spLocks/>
                </p:cNvSpPr>
                <p:nvPr/>
              </p:nvSpPr>
              <p:spPr bwMode="auto">
                <a:xfrm rot="10800000">
                  <a:off x="610" y="1510"/>
                  <a:ext cx="43" cy="63"/>
                </a:xfrm>
                <a:custGeom>
                  <a:avLst/>
                  <a:gdLst>
                    <a:gd name="G0" fmla="+- 21600 0 0"/>
                    <a:gd name="G1" fmla="+- 346 0 0"/>
                    <a:gd name="G2" fmla="+- 21600 0 0"/>
                    <a:gd name="T0" fmla="*/ 18543 w 21600"/>
                    <a:gd name="T1" fmla="*/ 21729 h 21729"/>
                    <a:gd name="T2" fmla="*/ 3 w 21600"/>
                    <a:gd name="T3" fmla="*/ 0 h 21729"/>
                    <a:gd name="T4" fmla="*/ 21600 w 21600"/>
                    <a:gd name="T5" fmla="*/ 346 h 21729"/>
                  </a:gdLst>
                  <a:ahLst/>
                  <a:cxnLst>
                    <a:cxn ang="0">
                      <a:pos x="T0" y="T1"/>
                    </a:cxn>
                    <a:cxn ang="0">
                      <a:pos x="T2" y="T3"/>
                    </a:cxn>
                    <a:cxn ang="0">
                      <a:pos x="T4" y="T5"/>
                    </a:cxn>
                  </a:cxnLst>
                  <a:rect l="0" t="0" r="r" b="b"/>
                  <a:pathLst>
                    <a:path w="21600" h="21729" fill="none" extrusionOk="0">
                      <a:moveTo>
                        <a:pt x="18543" y="21728"/>
                      </a:moveTo>
                      <a:cubicBezTo>
                        <a:pt x="7902" y="20207"/>
                        <a:pt x="0" y="11094"/>
                        <a:pt x="0" y="346"/>
                      </a:cubicBezTo>
                      <a:cubicBezTo>
                        <a:pt x="-1" y="230"/>
                        <a:pt x="0" y="115"/>
                        <a:pt x="2" y="-1"/>
                      </a:cubicBezTo>
                    </a:path>
                    <a:path w="21600" h="21729" stroke="0" extrusionOk="0">
                      <a:moveTo>
                        <a:pt x="18543" y="21728"/>
                      </a:moveTo>
                      <a:cubicBezTo>
                        <a:pt x="7902" y="20207"/>
                        <a:pt x="0" y="11094"/>
                        <a:pt x="0" y="346"/>
                      </a:cubicBezTo>
                      <a:cubicBezTo>
                        <a:pt x="-1" y="230"/>
                        <a:pt x="0" y="115"/>
                        <a:pt x="2" y="-1"/>
                      </a:cubicBezTo>
                      <a:lnTo>
                        <a:pt x="21600" y="346"/>
                      </a:lnTo>
                      <a:close/>
                    </a:path>
                  </a:pathLst>
                </a:custGeom>
                <a:noFill/>
                <a:ln w="25400" cap="rnd">
                  <a:solidFill>
                    <a:srgbClr val="3399FF"/>
                  </a:solidFill>
                  <a:round/>
                  <a:headEnd type="none" w="sm" len="sm"/>
                  <a:tailEnd type="none" w="sm" len="sm"/>
                </a:ln>
                <a:effectLst/>
              </p:spPr>
              <p:txBody>
                <a:bodyPr/>
                <a:lstStyle/>
                <a:p>
                  <a:endParaRPr lang="en-US"/>
                </a:p>
              </p:txBody>
            </p:sp>
            <p:sp>
              <p:nvSpPr>
                <p:cNvPr id="323645" name="Line 61"/>
                <p:cNvSpPr>
                  <a:spLocks noChangeShapeType="1"/>
                </p:cNvSpPr>
                <p:nvPr/>
              </p:nvSpPr>
              <p:spPr bwMode="auto">
                <a:xfrm flipV="1">
                  <a:off x="644" y="1472"/>
                  <a:ext cx="76" cy="110"/>
                </a:xfrm>
                <a:prstGeom prst="line">
                  <a:avLst/>
                </a:prstGeom>
                <a:noFill/>
                <a:ln w="25400">
                  <a:solidFill>
                    <a:srgbClr val="3399FF"/>
                  </a:solidFill>
                  <a:round/>
                  <a:headEnd type="none" w="sm" len="sm"/>
                  <a:tailEnd type="none" w="sm" len="sm"/>
                </a:ln>
                <a:effectLst/>
              </p:spPr>
              <p:txBody>
                <a:bodyPr/>
                <a:lstStyle/>
                <a:p>
                  <a:endParaRPr lang="en-US"/>
                </a:p>
              </p:txBody>
            </p:sp>
          </p:grpSp>
        </p:grpSp>
        <p:grpSp>
          <p:nvGrpSpPr>
            <p:cNvPr id="14" name="Group 62"/>
            <p:cNvGrpSpPr>
              <a:grpSpLocks/>
            </p:cNvGrpSpPr>
            <p:nvPr/>
          </p:nvGrpSpPr>
          <p:grpSpPr bwMode="auto">
            <a:xfrm>
              <a:off x="586" y="1727"/>
              <a:ext cx="156" cy="163"/>
              <a:chOff x="586" y="1727"/>
              <a:chExt cx="156" cy="163"/>
            </a:xfrm>
          </p:grpSpPr>
          <p:sp>
            <p:nvSpPr>
              <p:cNvPr id="323647" name="Rectangle 63"/>
              <p:cNvSpPr>
                <a:spLocks noChangeArrowheads="1"/>
              </p:cNvSpPr>
              <p:nvPr/>
            </p:nvSpPr>
            <p:spPr bwMode="auto">
              <a:xfrm>
                <a:off x="586" y="1727"/>
                <a:ext cx="156" cy="163"/>
              </a:xfrm>
              <a:prstGeom prst="rect">
                <a:avLst/>
              </a:prstGeom>
              <a:solidFill>
                <a:srgbClr val="99FFFF"/>
              </a:solidFill>
              <a:ln w="25400">
                <a:solidFill>
                  <a:srgbClr val="3399FF"/>
                </a:solidFill>
                <a:miter lim="800000"/>
                <a:headEnd/>
                <a:tailEnd/>
              </a:ln>
              <a:effectLst/>
            </p:spPr>
            <p:txBody>
              <a:bodyPr wrap="none" anchor="ctr"/>
              <a:lstStyle/>
              <a:p>
                <a:endParaRPr lang="en-US"/>
              </a:p>
            </p:txBody>
          </p:sp>
          <p:grpSp>
            <p:nvGrpSpPr>
              <p:cNvPr id="15" name="Group 64"/>
              <p:cNvGrpSpPr>
                <a:grpSpLocks/>
              </p:cNvGrpSpPr>
              <p:nvPr/>
            </p:nvGrpSpPr>
            <p:grpSpPr bwMode="auto">
              <a:xfrm>
                <a:off x="612" y="1750"/>
                <a:ext cx="110" cy="110"/>
                <a:chOff x="612" y="1750"/>
                <a:chExt cx="110" cy="110"/>
              </a:xfrm>
            </p:grpSpPr>
            <p:sp>
              <p:nvSpPr>
                <p:cNvPr id="323649" name="Arc 65"/>
                <p:cNvSpPr>
                  <a:spLocks/>
                </p:cNvSpPr>
                <p:nvPr/>
              </p:nvSpPr>
              <p:spPr bwMode="auto">
                <a:xfrm rot="10800000">
                  <a:off x="612" y="1788"/>
                  <a:ext cx="43" cy="63"/>
                </a:xfrm>
                <a:custGeom>
                  <a:avLst/>
                  <a:gdLst>
                    <a:gd name="G0" fmla="+- 21600 0 0"/>
                    <a:gd name="G1" fmla="+- 346 0 0"/>
                    <a:gd name="G2" fmla="+- 21600 0 0"/>
                    <a:gd name="T0" fmla="*/ 18543 w 21600"/>
                    <a:gd name="T1" fmla="*/ 21729 h 21729"/>
                    <a:gd name="T2" fmla="*/ 3 w 21600"/>
                    <a:gd name="T3" fmla="*/ 0 h 21729"/>
                    <a:gd name="T4" fmla="*/ 21600 w 21600"/>
                    <a:gd name="T5" fmla="*/ 346 h 21729"/>
                  </a:gdLst>
                  <a:ahLst/>
                  <a:cxnLst>
                    <a:cxn ang="0">
                      <a:pos x="T0" y="T1"/>
                    </a:cxn>
                    <a:cxn ang="0">
                      <a:pos x="T2" y="T3"/>
                    </a:cxn>
                    <a:cxn ang="0">
                      <a:pos x="T4" y="T5"/>
                    </a:cxn>
                  </a:cxnLst>
                  <a:rect l="0" t="0" r="r" b="b"/>
                  <a:pathLst>
                    <a:path w="21600" h="21729" fill="none" extrusionOk="0">
                      <a:moveTo>
                        <a:pt x="18543" y="21728"/>
                      </a:moveTo>
                      <a:cubicBezTo>
                        <a:pt x="7902" y="20207"/>
                        <a:pt x="0" y="11094"/>
                        <a:pt x="0" y="346"/>
                      </a:cubicBezTo>
                      <a:cubicBezTo>
                        <a:pt x="-1" y="230"/>
                        <a:pt x="0" y="115"/>
                        <a:pt x="2" y="-1"/>
                      </a:cubicBezTo>
                    </a:path>
                    <a:path w="21600" h="21729" stroke="0" extrusionOk="0">
                      <a:moveTo>
                        <a:pt x="18543" y="21728"/>
                      </a:moveTo>
                      <a:cubicBezTo>
                        <a:pt x="7902" y="20207"/>
                        <a:pt x="0" y="11094"/>
                        <a:pt x="0" y="346"/>
                      </a:cubicBezTo>
                      <a:cubicBezTo>
                        <a:pt x="-1" y="230"/>
                        <a:pt x="0" y="115"/>
                        <a:pt x="2" y="-1"/>
                      </a:cubicBezTo>
                      <a:lnTo>
                        <a:pt x="21600" y="346"/>
                      </a:lnTo>
                      <a:close/>
                    </a:path>
                  </a:pathLst>
                </a:custGeom>
                <a:noFill/>
                <a:ln w="25400" cap="rnd">
                  <a:solidFill>
                    <a:srgbClr val="3399FF"/>
                  </a:solidFill>
                  <a:round/>
                  <a:headEnd type="none" w="sm" len="sm"/>
                  <a:tailEnd type="none" w="sm" len="sm"/>
                </a:ln>
                <a:effectLst/>
              </p:spPr>
              <p:txBody>
                <a:bodyPr/>
                <a:lstStyle/>
                <a:p>
                  <a:endParaRPr lang="en-US"/>
                </a:p>
              </p:txBody>
            </p:sp>
            <p:sp>
              <p:nvSpPr>
                <p:cNvPr id="323650" name="Line 66"/>
                <p:cNvSpPr>
                  <a:spLocks noChangeShapeType="1"/>
                </p:cNvSpPr>
                <p:nvPr/>
              </p:nvSpPr>
              <p:spPr bwMode="auto">
                <a:xfrm flipV="1">
                  <a:off x="646" y="1750"/>
                  <a:ext cx="76" cy="110"/>
                </a:xfrm>
                <a:prstGeom prst="line">
                  <a:avLst/>
                </a:prstGeom>
                <a:noFill/>
                <a:ln w="25400">
                  <a:solidFill>
                    <a:srgbClr val="3399FF"/>
                  </a:solidFill>
                  <a:round/>
                  <a:headEnd type="none" w="sm" len="sm"/>
                  <a:tailEnd type="none" w="sm" len="sm"/>
                </a:ln>
                <a:effectLst/>
              </p:spPr>
              <p:txBody>
                <a:bodyPr/>
                <a:lstStyle/>
                <a:p>
                  <a:endParaRPr lang="en-US"/>
                </a:p>
              </p:txBody>
            </p:sp>
          </p:grpSp>
        </p:grpSp>
      </p:grpSp>
      <p:sp>
        <p:nvSpPr>
          <p:cNvPr id="323651" name="Rectangle 67"/>
          <p:cNvSpPr>
            <a:spLocks noChangeArrowheads="1"/>
          </p:cNvSpPr>
          <p:nvPr/>
        </p:nvSpPr>
        <p:spPr bwMode="auto">
          <a:xfrm>
            <a:off x="3684588" y="2298700"/>
            <a:ext cx="2492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t>
            </a:r>
          </a:p>
        </p:txBody>
      </p:sp>
      <p:sp>
        <p:nvSpPr>
          <p:cNvPr id="323652" name="Rectangle 68"/>
          <p:cNvSpPr>
            <a:spLocks noChangeArrowheads="1"/>
          </p:cNvSpPr>
          <p:nvPr/>
        </p:nvSpPr>
        <p:spPr bwMode="auto">
          <a:xfrm>
            <a:off x="3684588" y="2400300"/>
            <a:ext cx="249237"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t>
            </a:r>
          </a:p>
        </p:txBody>
      </p:sp>
      <p:sp>
        <p:nvSpPr>
          <p:cNvPr id="323653" name="Line 69"/>
          <p:cNvSpPr>
            <a:spLocks noChangeShapeType="1"/>
          </p:cNvSpPr>
          <p:nvPr/>
        </p:nvSpPr>
        <p:spPr bwMode="auto">
          <a:xfrm>
            <a:off x="6811963" y="2298700"/>
            <a:ext cx="352425" cy="0"/>
          </a:xfrm>
          <a:prstGeom prst="line">
            <a:avLst/>
          </a:prstGeom>
          <a:noFill/>
          <a:ln w="101600">
            <a:solidFill>
              <a:schemeClr val="tx1"/>
            </a:solidFill>
            <a:round/>
            <a:headEnd type="none" w="sm" len="sm"/>
            <a:tailEnd type="none" w="sm" len="sm"/>
          </a:ln>
          <a:effectLst/>
        </p:spPr>
        <p:txBody>
          <a:bodyPr/>
          <a:lstStyle/>
          <a:p>
            <a:endParaRPr lang="en-US"/>
          </a:p>
        </p:txBody>
      </p:sp>
      <p:sp>
        <p:nvSpPr>
          <p:cNvPr id="323654" name="Rectangle 70"/>
          <p:cNvSpPr>
            <a:spLocks noChangeArrowheads="1"/>
          </p:cNvSpPr>
          <p:nvPr/>
        </p:nvSpPr>
        <p:spPr bwMode="auto">
          <a:xfrm>
            <a:off x="6683375" y="2333625"/>
            <a:ext cx="2492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t>
            </a:r>
          </a:p>
        </p:txBody>
      </p:sp>
      <p:sp>
        <p:nvSpPr>
          <p:cNvPr id="323655" name="Rectangle 71"/>
          <p:cNvSpPr>
            <a:spLocks noChangeArrowheads="1"/>
          </p:cNvSpPr>
          <p:nvPr/>
        </p:nvSpPr>
        <p:spPr bwMode="auto">
          <a:xfrm>
            <a:off x="6683375" y="2435225"/>
            <a:ext cx="249238" cy="3667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800">
                <a:solidFill>
                  <a:schemeClr val="tx1"/>
                </a:solidFill>
              </a:rPr>
              <a:t>*</a:t>
            </a:r>
          </a:p>
        </p:txBody>
      </p:sp>
      <p:sp>
        <p:nvSpPr>
          <p:cNvPr id="323656" name="Rectangle 72"/>
          <p:cNvSpPr>
            <a:spLocks noChangeArrowheads="1"/>
          </p:cNvSpPr>
          <p:nvPr/>
        </p:nvSpPr>
        <p:spPr bwMode="auto">
          <a:xfrm>
            <a:off x="6680200" y="2560638"/>
            <a:ext cx="439738" cy="24447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000">
                <a:solidFill>
                  <a:schemeClr val="tx1"/>
                </a:solidFill>
              </a:rPr>
              <a:t>o</a:t>
            </a:r>
          </a:p>
        </p:txBody>
      </p:sp>
      <p:sp>
        <p:nvSpPr>
          <p:cNvPr id="323657" name="Rectangle 73"/>
          <p:cNvSpPr>
            <a:spLocks noChangeArrowheads="1"/>
          </p:cNvSpPr>
          <p:nvPr/>
        </p:nvSpPr>
        <p:spPr bwMode="auto">
          <a:xfrm>
            <a:off x="4879975" y="5129213"/>
            <a:ext cx="439738" cy="244475"/>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sz="1000">
                <a:solidFill>
                  <a:schemeClr val="tx1"/>
                </a:solidFill>
              </a:rPr>
              <a:t>o</a:t>
            </a:r>
          </a:p>
        </p:txBody>
      </p:sp>
      <p:sp>
        <p:nvSpPr>
          <p:cNvPr id="323658" name="Rectangle 74"/>
          <p:cNvSpPr>
            <a:spLocks noChangeArrowheads="1"/>
          </p:cNvSpPr>
          <p:nvPr/>
        </p:nvSpPr>
        <p:spPr bwMode="auto">
          <a:xfrm>
            <a:off x="1212850" y="1803400"/>
            <a:ext cx="2443163" cy="127952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sz="2200">
                <a:solidFill>
                  <a:schemeClr val="tx1"/>
                </a:solidFill>
              </a:rPr>
              <a:t>Entity</a:t>
            </a:r>
          </a:p>
          <a:p>
            <a:pPr marL="404813" indent="-404813" defTabSz="346075" eaLnBrk="0" hangingPunct="0">
              <a:lnSpc>
                <a:spcPct val="95000"/>
              </a:lnSpc>
              <a:spcBef>
                <a:spcPct val="35000"/>
              </a:spcBef>
              <a:buClrTx/>
              <a:buFontTx/>
              <a:buNone/>
              <a:tabLst>
                <a:tab pos="571500" algn="l"/>
              </a:tabLst>
            </a:pPr>
            <a:r>
              <a:rPr lang="en-US" sz="2200">
                <a:solidFill>
                  <a:schemeClr val="tx1"/>
                </a:solidFill>
              </a:rPr>
              <a:t>Attribute</a:t>
            </a:r>
          </a:p>
          <a:p>
            <a:pPr marL="404813" indent="-404813" defTabSz="346075" eaLnBrk="0" hangingPunct="0">
              <a:lnSpc>
                <a:spcPct val="95000"/>
              </a:lnSpc>
              <a:spcBef>
                <a:spcPct val="35000"/>
              </a:spcBef>
              <a:buClrTx/>
              <a:buFontTx/>
              <a:buNone/>
              <a:tabLst>
                <a:tab pos="571500" algn="l"/>
              </a:tabLst>
            </a:pPr>
            <a:r>
              <a:rPr lang="en-US" sz="2200">
                <a:solidFill>
                  <a:schemeClr val="tx1"/>
                </a:solidFill>
              </a:rPr>
              <a:t>Relationship</a:t>
            </a:r>
          </a:p>
        </p:txBody>
      </p:sp>
      <p:grpSp>
        <p:nvGrpSpPr>
          <p:cNvPr id="16" name="Group 75"/>
          <p:cNvGrpSpPr>
            <a:grpSpLocks/>
          </p:cNvGrpSpPr>
          <p:nvPr/>
        </p:nvGrpSpPr>
        <p:grpSpPr bwMode="auto">
          <a:xfrm>
            <a:off x="5945188" y="4491038"/>
            <a:ext cx="265112" cy="220662"/>
            <a:chOff x="3745" y="2829"/>
            <a:chExt cx="167" cy="139"/>
          </a:xfrm>
        </p:grpSpPr>
        <p:sp>
          <p:nvSpPr>
            <p:cNvPr id="323660" name="Line 76"/>
            <p:cNvSpPr>
              <a:spLocks noChangeShapeType="1"/>
            </p:cNvSpPr>
            <p:nvPr/>
          </p:nvSpPr>
          <p:spPr bwMode="auto">
            <a:xfrm flipV="1">
              <a:off x="3745" y="2829"/>
              <a:ext cx="89" cy="137"/>
            </a:xfrm>
            <a:prstGeom prst="line">
              <a:avLst/>
            </a:prstGeom>
            <a:noFill/>
            <a:ln w="25400">
              <a:solidFill>
                <a:schemeClr val="tx1"/>
              </a:solidFill>
              <a:round/>
              <a:headEnd type="none" w="sm" len="sm"/>
              <a:tailEnd type="none" w="sm" len="sm"/>
            </a:ln>
            <a:effectLst/>
          </p:spPr>
          <p:txBody>
            <a:bodyPr/>
            <a:lstStyle/>
            <a:p>
              <a:endParaRPr lang="en-US"/>
            </a:p>
          </p:txBody>
        </p:sp>
        <p:sp>
          <p:nvSpPr>
            <p:cNvPr id="323661" name="Line 77"/>
            <p:cNvSpPr>
              <a:spLocks noChangeShapeType="1"/>
            </p:cNvSpPr>
            <p:nvPr/>
          </p:nvSpPr>
          <p:spPr bwMode="auto">
            <a:xfrm flipH="1" flipV="1">
              <a:off x="3830" y="2829"/>
              <a:ext cx="82" cy="139"/>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17" name="Group 78"/>
          <p:cNvGrpSpPr>
            <a:grpSpLocks/>
          </p:cNvGrpSpPr>
          <p:nvPr/>
        </p:nvGrpSpPr>
        <p:grpSpPr bwMode="auto">
          <a:xfrm>
            <a:off x="5297488" y="4487863"/>
            <a:ext cx="265112" cy="220662"/>
            <a:chOff x="3337" y="2827"/>
            <a:chExt cx="167" cy="139"/>
          </a:xfrm>
        </p:grpSpPr>
        <p:sp>
          <p:nvSpPr>
            <p:cNvPr id="323663" name="Line 79"/>
            <p:cNvSpPr>
              <a:spLocks noChangeShapeType="1"/>
            </p:cNvSpPr>
            <p:nvPr/>
          </p:nvSpPr>
          <p:spPr bwMode="auto">
            <a:xfrm flipV="1">
              <a:off x="3337" y="2827"/>
              <a:ext cx="89" cy="137"/>
            </a:xfrm>
            <a:prstGeom prst="line">
              <a:avLst/>
            </a:prstGeom>
            <a:noFill/>
            <a:ln w="25400">
              <a:solidFill>
                <a:schemeClr val="tx1"/>
              </a:solidFill>
              <a:round/>
              <a:headEnd type="none" w="sm" len="sm"/>
              <a:tailEnd type="none" w="sm" len="sm"/>
            </a:ln>
            <a:effectLst/>
          </p:spPr>
          <p:txBody>
            <a:bodyPr/>
            <a:lstStyle/>
            <a:p>
              <a:endParaRPr lang="en-US"/>
            </a:p>
          </p:txBody>
        </p:sp>
        <p:sp>
          <p:nvSpPr>
            <p:cNvPr id="323664" name="Line 80"/>
            <p:cNvSpPr>
              <a:spLocks noChangeShapeType="1"/>
            </p:cNvSpPr>
            <p:nvPr/>
          </p:nvSpPr>
          <p:spPr bwMode="auto">
            <a:xfrm flipH="1" flipV="1">
              <a:off x="3422" y="2827"/>
              <a:ext cx="82" cy="139"/>
            </a:xfrm>
            <a:prstGeom prst="line">
              <a:avLst/>
            </a:prstGeom>
            <a:noFill/>
            <a:ln w="25400">
              <a:solidFill>
                <a:schemeClr val="tx1"/>
              </a:solidFill>
              <a:round/>
              <a:headEnd type="none" w="sm" len="sm"/>
              <a:tailEnd type="none" w="sm" len="sm"/>
            </a:ln>
            <a:effectLst/>
          </p:spPr>
          <p:txBody>
            <a:bodyPr/>
            <a:lstStyle/>
            <a:p>
              <a:endParaRPr lang="en-US"/>
            </a:p>
          </p:txBody>
        </p:sp>
      </p:gr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52" name="Rectangle 20"/>
          <p:cNvSpPr>
            <a:spLocks noGrp="1" noChangeArrowheads="1"/>
          </p:cNvSpPr>
          <p:nvPr>
            <p:ph type="title"/>
          </p:nvPr>
        </p:nvSpPr>
        <p:spPr/>
        <p:txBody>
          <a:bodyPr/>
          <a:lstStyle/>
          <a:p>
            <a:r>
              <a:rPr lang="en-US"/>
              <a:t>Summary</a:t>
            </a:r>
          </a:p>
        </p:txBody>
      </p:sp>
      <p:sp>
        <p:nvSpPr>
          <p:cNvPr id="325653" name="Rectangle 21"/>
          <p:cNvSpPr>
            <a:spLocks noGrp="1" noChangeArrowheads="1"/>
          </p:cNvSpPr>
          <p:nvPr>
            <p:ph idx="1"/>
          </p:nvPr>
        </p:nvSpPr>
        <p:spPr/>
        <p:txBody>
          <a:bodyPr/>
          <a:lstStyle/>
          <a:p>
            <a:pPr lvl="1"/>
            <a:r>
              <a:rPr lang="en-US"/>
              <a:t>ER Modeling models information conceptually</a:t>
            </a:r>
          </a:p>
          <a:p>
            <a:pPr lvl="1"/>
            <a:r>
              <a:rPr lang="en-US"/>
              <a:t>Based on functional business needs</a:t>
            </a:r>
          </a:p>
          <a:p>
            <a:pPr lvl="1"/>
            <a:r>
              <a:rPr lang="en-US"/>
              <a:t>“What”, not “How”</a:t>
            </a:r>
          </a:p>
          <a:p>
            <a:pPr lvl="1"/>
            <a:r>
              <a:rPr lang="en-US"/>
              <a:t>Diagrams provide easy means of communication</a:t>
            </a:r>
          </a:p>
          <a:p>
            <a:pPr lvl="1"/>
            <a:r>
              <a:rPr lang="en-US"/>
              <a:t>Detailed, but not too much</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685800" y="914400"/>
            <a:ext cx="2971800" cy="2209800"/>
            <a:chOff x="8" y="355"/>
            <a:chExt cx="2100" cy="1681"/>
          </a:xfrm>
        </p:grpSpPr>
        <p:pic>
          <p:nvPicPr>
            <p:cNvPr id="270381" name="Picture 45"/>
            <p:cNvPicPr>
              <a:picLocks noChangeArrowheads="1"/>
            </p:cNvPicPr>
            <p:nvPr/>
          </p:nvPicPr>
          <p:blipFill>
            <a:blip r:embed="rId3"/>
            <a:srcRect r="50" b="70"/>
            <a:stretch>
              <a:fillRect/>
            </a:stretch>
          </p:blipFill>
          <p:spPr bwMode="ltGray">
            <a:xfrm>
              <a:off x="156" y="609"/>
              <a:ext cx="1826" cy="1364"/>
            </a:xfrm>
            <a:prstGeom prst="rect">
              <a:avLst/>
            </a:prstGeom>
            <a:noFill/>
            <a:ln w="9525">
              <a:noFill/>
              <a:miter lim="800000"/>
              <a:headEnd/>
              <a:tailEnd/>
            </a:ln>
            <a:effectLst/>
          </p:spPr>
        </p:pic>
        <p:sp useBgFill="1">
          <p:nvSpPr>
            <p:cNvPr id="270382" name="Freeform 46"/>
            <p:cNvSpPr>
              <a:spLocks/>
            </p:cNvSpPr>
            <p:nvPr/>
          </p:nvSpPr>
          <p:spPr bwMode="ltGray">
            <a:xfrm>
              <a:off x="8" y="355"/>
              <a:ext cx="2100" cy="1119"/>
            </a:xfrm>
            <a:custGeom>
              <a:avLst/>
              <a:gdLst/>
              <a:ahLst/>
              <a:cxnLst>
                <a:cxn ang="0">
                  <a:pos x="0" y="1111"/>
                </a:cxn>
                <a:cxn ang="0">
                  <a:pos x="126" y="1091"/>
                </a:cxn>
                <a:cxn ang="0">
                  <a:pos x="126" y="1049"/>
                </a:cxn>
                <a:cxn ang="0">
                  <a:pos x="126" y="995"/>
                </a:cxn>
                <a:cxn ang="0">
                  <a:pos x="150" y="947"/>
                </a:cxn>
                <a:cxn ang="0">
                  <a:pos x="189" y="906"/>
                </a:cxn>
                <a:cxn ang="0">
                  <a:pos x="229" y="886"/>
                </a:cxn>
                <a:cxn ang="0">
                  <a:pos x="276" y="879"/>
                </a:cxn>
                <a:cxn ang="0">
                  <a:pos x="323" y="858"/>
                </a:cxn>
                <a:cxn ang="0">
                  <a:pos x="347" y="832"/>
                </a:cxn>
                <a:cxn ang="0">
                  <a:pos x="323" y="790"/>
                </a:cxn>
                <a:cxn ang="0">
                  <a:pos x="315" y="743"/>
                </a:cxn>
                <a:cxn ang="0">
                  <a:pos x="315" y="688"/>
                </a:cxn>
                <a:cxn ang="0">
                  <a:pos x="323" y="634"/>
                </a:cxn>
                <a:cxn ang="0">
                  <a:pos x="355" y="579"/>
                </a:cxn>
                <a:cxn ang="0">
                  <a:pos x="394" y="545"/>
                </a:cxn>
                <a:cxn ang="0">
                  <a:pos x="434" y="504"/>
                </a:cxn>
                <a:cxn ang="0">
                  <a:pos x="473" y="476"/>
                </a:cxn>
                <a:cxn ang="0">
                  <a:pos x="521" y="450"/>
                </a:cxn>
                <a:cxn ang="0">
                  <a:pos x="568" y="436"/>
                </a:cxn>
                <a:cxn ang="0">
                  <a:pos x="615" y="415"/>
                </a:cxn>
                <a:cxn ang="0">
                  <a:pos x="663" y="415"/>
                </a:cxn>
                <a:cxn ang="0">
                  <a:pos x="694" y="395"/>
                </a:cxn>
                <a:cxn ang="0">
                  <a:pos x="726" y="361"/>
                </a:cxn>
                <a:cxn ang="0">
                  <a:pos x="757" y="333"/>
                </a:cxn>
                <a:cxn ang="0">
                  <a:pos x="797" y="306"/>
                </a:cxn>
                <a:cxn ang="0">
                  <a:pos x="852" y="285"/>
                </a:cxn>
                <a:cxn ang="0">
                  <a:pos x="907" y="279"/>
                </a:cxn>
                <a:cxn ang="0">
                  <a:pos x="971" y="259"/>
                </a:cxn>
                <a:cxn ang="0">
                  <a:pos x="1042" y="252"/>
                </a:cxn>
                <a:cxn ang="0">
                  <a:pos x="1097" y="252"/>
                </a:cxn>
                <a:cxn ang="0">
                  <a:pos x="1152" y="259"/>
                </a:cxn>
                <a:cxn ang="0">
                  <a:pos x="1215" y="266"/>
                </a:cxn>
                <a:cxn ang="0">
                  <a:pos x="1286" y="279"/>
                </a:cxn>
                <a:cxn ang="0">
                  <a:pos x="1342" y="306"/>
                </a:cxn>
                <a:cxn ang="0">
                  <a:pos x="1389" y="327"/>
                </a:cxn>
                <a:cxn ang="0">
                  <a:pos x="1436" y="361"/>
                </a:cxn>
                <a:cxn ang="0">
                  <a:pos x="1476" y="388"/>
                </a:cxn>
                <a:cxn ang="0">
                  <a:pos x="1523" y="368"/>
                </a:cxn>
                <a:cxn ang="0">
                  <a:pos x="1571" y="361"/>
                </a:cxn>
                <a:cxn ang="0">
                  <a:pos x="1642" y="354"/>
                </a:cxn>
                <a:cxn ang="0">
                  <a:pos x="1768" y="361"/>
                </a:cxn>
                <a:cxn ang="0">
                  <a:pos x="1923" y="449"/>
                </a:cxn>
                <a:cxn ang="0">
                  <a:pos x="1956" y="550"/>
                </a:cxn>
                <a:cxn ang="0">
                  <a:pos x="1920" y="739"/>
                </a:cxn>
                <a:cxn ang="0">
                  <a:pos x="1845" y="825"/>
                </a:cxn>
                <a:cxn ang="0">
                  <a:pos x="1836" y="918"/>
                </a:cxn>
                <a:cxn ang="0">
                  <a:pos x="1881" y="988"/>
                </a:cxn>
                <a:cxn ang="0">
                  <a:pos x="2099" y="26"/>
                </a:cxn>
              </a:cxnLst>
              <a:rect l="0" t="0" r="r" b="b"/>
              <a:pathLst>
                <a:path w="2100" h="1119">
                  <a:moveTo>
                    <a:pt x="0" y="0"/>
                  </a:moveTo>
                  <a:lnTo>
                    <a:pt x="0" y="1111"/>
                  </a:lnTo>
                  <a:lnTo>
                    <a:pt x="158" y="1118"/>
                  </a:lnTo>
                  <a:lnTo>
                    <a:pt x="126" y="1091"/>
                  </a:lnTo>
                  <a:lnTo>
                    <a:pt x="126" y="1070"/>
                  </a:lnTo>
                  <a:lnTo>
                    <a:pt x="126" y="1049"/>
                  </a:lnTo>
                  <a:lnTo>
                    <a:pt x="126" y="1022"/>
                  </a:lnTo>
                  <a:lnTo>
                    <a:pt x="126" y="995"/>
                  </a:lnTo>
                  <a:lnTo>
                    <a:pt x="134" y="974"/>
                  </a:lnTo>
                  <a:lnTo>
                    <a:pt x="150" y="947"/>
                  </a:lnTo>
                  <a:lnTo>
                    <a:pt x="165" y="927"/>
                  </a:lnTo>
                  <a:lnTo>
                    <a:pt x="189" y="906"/>
                  </a:lnTo>
                  <a:lnTo>
                    <a:pt x="213" y="906"/>
                  </a:lnTo>
                  <a:lnTo>
                    <a:pt x="229" y="886"/>
                  </a:lnTo>
                  <a:lnTo>
                    <a:pt x="252" y="879"/>
                  </a:lnTo>
                  <a:lnTo>
                    <a:pt x="276" y="879"/>
                  </a:lnTo>
                  <a:lnTo>
                    <a:pt x="300" y="872"/>
                  </a:lnTo>
                  <a:lnTo>
                    <a:pt x="323" y="858"/>
                  </a:lnTo>
                  <a:lnTo>
                    <a:pt x="347" y="858"/>
                  </a:lnTo>
                  <a:lnTo>
                    <a:pt x="347" y="832"/>
                  </a:lnTo>
                  <a:lnTo>
                    <a:pt x="339" y="811"/>
                  </a:lnTo>
                  <a:lnTo>
                    <a:pt x="323" y="790"/>
                  </a:lnTo>
                  <a:lnTo>
                    <a:pt x="315" y="770"/>
                  </a:lnTo>
                  <a:lnTo>
                    <a:pt x="315" y="743"/>
                  </a:lnTo>
                  <a:lnTo>
                    <a:pt x="315" y="715"/>
                  </a:lnTo>
                  <a:lnTo>
                    <a:pt x="315" y="688"/>
                  </a:lnTo>
                  <a:lnTo>
                    <a:pt x="315" y="667"/>
                  </a:lnTo>
                  <a:lnTo>
                    <a:pt x="323" y="634"/>
                  </a:lnTo>
                  <a:lnTo>
                    <a:pt x="339" y="613"/>
                  </a:lnTo>
                  <a:lnTo>
                    <a:pt x="355" y="579"/>
                  </a:lnTo>
                  <a:lnTo>
                    <a:pt x="379" y="565"/>
                  </a:lnTo>
                  <a:lnTo>
                    <a:pt x="394" y="545"/>
                  </a:lnTo>
                  <a:lnTo>
                    <a:pt x="410" y="524"/>
                  </a:lnTo>
                  <a:lnTo>
                    <a:pt x="434" y="504"/>
                  </a:lnTo>
                  <a:lnTo>
                    <a:pt x="458" y="497"/>
                  </a:lnTo>
                  <a:lnTo>
                    <a:pt x="473" y="476"/>
                  </a:lnTo>
                  <a:lnTo>
                    <a:pt x="505" y="470"/>
                  </a:lnTo>
                  <a:lnTo>
                    <a:pt x="521" y="450"/>
                  </a:lnTo>
                  <a:lnTo>
                    <a:pt x="544" y="443"/>
                  </a:lnTo>
                  <a:lnTo>
                    <a:pt x="568" y="436"/>
                  </a:lnTo>
                  <a:lnTo>
                    <a:pt x="592" y="429"/>
                  </a:lnTo>
                  <a:lnTo>
                    <a:pt x="615" y="415"/>
                  </a:lnTo>
                  <a:lnTo>
                    <a:pt x="639" y="415"/>
                  </a:lnTo>
                  <a:lnTo>
                    <a:pt x="663" y="415"/>
                  </a:lnTo>
                  <a:lnTo>
                    <a:pt x="686" y="415"/>
                  </a:lnTo>
                  <a:lnTo>
                    <a:pt x="694" y="395"/>
                  </a:lnTo>
                  <a:lnTo>
                    <a:pt x="718" y="381"/>
                  </a:lnTo>
                  <a:lnTo>
                    <a:pt x="726" y="361"/>
                  </a:lnTo>
                  <a:lnTo>
                    <a:pt x="750" y="354"/>
                  </a:lnTo>
                  <a:lnTo>
                    <a:pt x="757" y="333"/>
                  </a:lnTo>
                  <a:lnTo>
                    <a:pt x="781" y="327"/>
                  </a:lnTo>
                  <a:lnTo>
                    <a:pt x="797" y="306"/>
                  </a:lnTo>
                  <a:lnTo>
                    <a:pt x="821" y="306"/>
                  </a:lnTo>
                  <a:lnTo>
                    <a:pt x="852" y="285"/>
                  </a:lnTo>
                  <a:lnTo>
                    <a:pt x="876" y="279"/>
                  </a:lnTo>
                  <a:lnTo>
                    <a:pt x="907" y="279"/>
                  </a:lnTo>
                  <a:lnTo>
                    <a:pt x="947" y="266"/>
                  </a:lnTo>
                  <a:lnTo>
                    <a:pt x="971" y="259"/>
                  </a:lnTo>
                  <a:lnTo>
                    <a:pt x="1010" y="259"/>
                  </a:lnTo>
                  <a:lnTo>
                    <a:pt x="1042" y="252"/>
                  </a:lnTo>
                  <a:lnTo>
                    <a:pt x="1073" y="252"/>
                  </a:lnTo>
                  <a:lnTo>
                    <a:pt x="1097" y="252"/>
                  </a:lnTo>
                  <a:lnTo>
                    <a:pt x="1121" y="252"/>
                  </a:lnTo>
                  <a:lnTo>
                    <a:pt x="1152" y="259"/>
                  </a:lnTo>
                  <a:lnTo>
                    <a:pt x="1192" y="259"/>
                  </a:lnTo>
                  <a:lnTo>
                    <a:pt x="1215" y="266"/>
                  </a:lnTo>
                  <a:lnTo>
                    <a:pt x="1247" y="279"/>
                  </a:lnTo>
                  <a:lnTo>
                    <a:pt x="1286" y="279"/>
                  </a:lnTo>
                  <a:lnTo>
                    <a:pt x="1318" y="292"/>
                  </a:lnTo>
                  <a:lnTo>
                    <a:pt x="1342" y="306"/>
                  </a:lnTo>
                  <a:lnTo>
                    <a:pt x="1365" y="313"/>
                  </a:lnTo>
                  <a:lnTo>
                    <a:pt x="1389" y="327"/>
                  </a:lnTo>
                  <a:lnTo>
                    <a:pt x="1413" y="347"/>
                  </a:lnTo>
                  <a:lnTo>
                    <a:pt x="1436" y="361"/>
                  </a:lnTo>
                  <a:lnTo>
                    <a:pt x="1452" y="381"/>
                  </a:lnTo>
                  <a:lnTo>
                    <a:pt x="1476" y="388"/>
                  </a:lnTo>
                  <a:lnTo>
                    <a:pt x="1500" y="381"/>
                  </a:lnTo>
                  <a:lnTo>
                    <a:pt x="1523" y="368"/>
                  </a:lnTo>
                  <a:lnTo>
                    <a:pt x="1547" y="361"/>
                  </a:lnTo>
                  <a:lnTo>
                    <a:pt x="1571" y="361"/>
                  </a:lnTo>
                  <a:lnTo>
                    <a:pt x="1602" y="354"/>
                  </a:lnTo>
                  <a:lnTo>
                    <a:pt x="1642" y="354"/>
                  </a:lnTo>
                  <a:lnTo>
                    <a:pt x="1697" y="354"/>
                  </a:lnTo>
                  <a:lnTo>
                    <a:pt x="1768" y="361"/>
                  </a:lnTo>
                  <a:lnTo>
                    <a:pt x="1854" y="397"/>
                  </a:lnTo>
                  <a:lnTo>
                    <a:pt x="1923" y="449"/>
                  </a:lnTo>
                  <a:lnTo>
                    <a:pt x="1953" y="495"/>
                  </a:lnTo>
                  <a:lnTo>
                    <a:pt x="1956" y="550"/>
                  </a:lnTo>
                  <a:lnTo>
                    <a:pt x="1950" y="620"/>
                  </a:lnTo>
                  <a:lnTo>
                    <a:pt x="1920" y="739"/>
                  </a:lnTo>
                  <a:lnTo>
                    <a:pt x="1881" y="786"/>
                  </a:lnTo>
                  <a:lnTo>
                    <a:pt x="1845" y="825"/>
                  </a:lnTo>
                  <a:lnTo>
                    <a:pt x="1821" y="847"/>
                  </a:lnTo>
                  <a:lnTo>
                    <a:pt x="1836" y="918"/>
                  </a:lnTo>
                  <a:lnTo>
                    <a:pt x="1824" y="972"/>
                  </a:lnTo>
                  <a:lnTo>
                    <a:pt x="1881" y="988"/>
                  </a:lnTo>
                  <a:lnTo>
                    <a:pt x="2099" y="872"/>
                  </a:lnTo>
                  <a:lnTo>
                    <a:pt x="2099" y="26"/>
                  </a:lnTo>
                  <a:lnTo>
                    <a:pt x="0" y="33"/>
                  </a:lnTo>
                </a:path>
              </a:pathLst>
            </a:custGeom>
            <a:ln w="9525" cap="rnd">
              <a:noFill/>
              <a:round/>
              <a:headEnd type="none" w="sm" len="sm"/>
              <a:tailEnd type="none" w="sm" len="sm"/>
            </a:ln>
            <a:effectLst/>
          </p:spPr>
          <p:txBody>
            <a:bodyPr/>
            <a:lstStyle/>
            <a:p>
              <a:endParaRPr lang="en-US"/>
            </a:p>
          </p:txBody>
        </p:sp>
        <p:sp useBgFill="1">
          <p:nvSpPr>
            <p:cNvPr id="270383" name="Freeform 47"/>
            <p:cNvSpPr>
              <a:spLocks/>
            </p:cNvSpPr>
            <p:nvPr/>
          </p:nvSpPr>
          <p:spPr bwMode="ltGray">
            <a:xfrm>
              <a:off x="31" y="1143"/>
              <a:ext cx="1970" cy="893"/>
            </a:xfrm>
            <a:custGeom>
              <a:avLst/>
              <a:gdLst/>
              <a:ahLst/>
              <a:cxnLst>
                <a:cxn ang="0">
                  <a:pos x="98" y="267"/>
                </a:cxn>
                <a:cxn ang="0">
                  <a:pos x="131" y="322"/>
                </a:cxn>
                <a:cxn ang="0">
                  <a:pos x="146" y="370"/>
                </a:cxn>
                <a:cxn ang="0">
                  <a:pos x="196" y="417"/>
                </a:cxn>
                <a:cxn ang="0">
                  <a:pos x="236" y="464"/>
                </a:cxn>
                <a:cxn ang="0">
                  <a:pos x="294" y="488"/>
                </a:cxn>
                <a:cxn ang="0">
                  <a:pos x="343" y="496"/>
                </a:cxn>
                <a:cxn ang="0">
                  <a:pos x="383" y="520"/>
                </a:cxn>
                <a:cxn ang="0">
                  <a:pos x="425" y="551"/>
                </a:cxn>
                <a:cxn ang="0">
                  <a:pos x="457" y="591"/>
                </a:cxn>
                <a:cxn ang="0">
                  <a:pos x="498" y="622"/>
                </a:cxn>
                <a:cxn ang="0">
                  <a:pos x="555" y="654"/>
                </a:cxn>
                <a:cxn ang="0">
                  <a:pos x="603" y="677"/>
                </a:cxn>
                <a:cxn ang="0">
                  <a:pos x="653" y="685"/>
                </a:cxn>
                <a:cxn ang="0">
                  <a:pos x="702" y="685"/>
                </a:cxn>
                <a:cxn ang="0">
                  <a:pos x="751" y="685"/>
                </a:cxn>
                <a:cxn ang="0">
                  <a:pos x="808" y="685"/>
                </a:cxn>
                <a:cxn ang="0">
                  <a:pos x="857" y="693"/>
                </a:cxn>
                <a:cxn ang="0">
                  <a:pos x="914" y="685"/>
                </a:cxn>
                <a:cxn ang="0">
                  <a:pos x="972" y="685"/>
                </a:cxn>
                <a:cxn ang="0">
                  <a:pos x="1045" y="677"/>
                </a:cxn>
                <a:cxn ang="0">
                  <a:pos x="1102" y="654"/>
                </a:cxn>
                <a:cxn ang="0">
                  <a:pos x="1150" y="622"/>
                </a:cxn>
                <a:cxn ang="0">
                  <a:pos x="1200" y="583"/>
                </a:cxn>
                <a:cxn ang="0">
                  <a:pos x="1249" y="559"/>
                </a:cxn>
                <a:cxn ang="0">
                  <a:pos x="1306" y="591"/>
                </a:cxn>
                <a:cxn ang="0">
                  <a:pos x="1372" y="622"/>
                </a:cxn>
                <a:cxn ang="0">
                  <a:pos x="1429" y="646"/>
                </a:cxn>
                <a:cxn ang="0">
                  <a:pos x="1477" y="654"/>
                </a:cxn>
                <a:cxn ang="0">
                  <a:pos x="1534" y="677"/>
                </a:cxn>
                <a:cxn ang="0">
                  <a:pos x="1584" y="685"/>
                </a:cxn>
                <a:cxn ang="0">
                  <a:pos x="1641" y="685"/>
                </a:cxn>
                <a:cxn ang="0">
                  <a:pos x="1706" y="685"/>
                </a:cxn>
                <a:cxn ang="0">
                  <a:pos x="1755" y="662"/>
                </a:cxn>
                <a:cxn ang="0">
                  <a:pos x="1804" y="630"/>
                </a:cxn>
                <a:cxn ang="0">
                  <a:pos x="1836" y="567"/>
                </a:cxn>
                <a:cxn ang="0">
                  <a:pos x="1836" y="512"/>
                </a:cxn>
                <a:cxn ang="0">
                  <a:pos x="1915" y="441"/>
                </a:cxn>
                <a:cxn ang="0">
                  <a:pos x="1930" y="318"/>
                </a:cxn>
                <a:cxn ang="0">
                  <a:pos x="1875" y="210"/>
                </a:cxn>
                <a:cxn ang="0">
                  <a:pos x="1849" y="180"/>
                </a:cxn>
                <a:cxn ang="0">
                  <a:pos x="1969" y="28"/>
                </a:cxn>
                <a:cxn ang="0">
                  <a:pos x="0" y="891"/>
                </a:cxn>
                <a:cxn ang="0">
                  <a:pos x="89" y="235"/>
                </a:cxn>
              </a:cxnLst>
              <a:rect l="0" t="0" r="r" b="b"/>
              <a:pathLst>
                <a:path w="1970" h="893">
                  <a:moveTo>
                    <a:pt x="89" y="235"/>
                  </a:moveTo>
                  <a:lnTo>
                    <a:pt x="98" y="267"/>
                  </a:lnTo>
                  <a:lnTo>
                    <a:pt x="106" y="299"/>
                  </a:lnTo>
                  <a:lnTo>
                    <a:pt x="131" y="322"/>
                  </a:lnTo>
                  <a:lnTo>
                    <a:pt x="139" y="346"/>
                  </a:lnTo>
                  <a:lnTo>
                    <a:pt x="146" y="370"/>
                  </a:lnTo>
                  <a:lnTo>
                    <a:pt x="163" y="393"/>
                  </a:lnTo>
                  <a:lnTo>
                    <a:pt x="196" y="417"/>
                  </a:lnTo>
                  <a:lnTo>
                    <a:pt x="220" y="441"/>
                  </a:lnTo>
                  <a:lnTo>
                    <a:pt x="236" y="464"/>
                  </a:lnTo>
                  <a:lnTo>
                    <a:pt x="261" y="464"/>
                  </a:lnTo>
                  <a:lnTo>
                    <a:pt x="294" y="488"/>
                  </a:lnTo>
                  <a:lnTo>
                    <a:pt x="318" y="496"/>
                  </a:lnTo>
                  <a:lnTo>
                    <a:pt x="343" y="496"/>
                  </a:lnTo>
                  <a:lnTo>
                    <a:pt x="368" y="496"/>
                  </a:lnTo>
                  <a:lnTo>
                    <a:pt x="383" y="520"/>
                  </a:lnTo>
                  <a:lnTo>
                    <a:pt x="408" y="527"/>
                  </a:lnTo>
                  <a:lnTo>
                    <a:pt x="425" y="551"/>
                  </a:lnTo>
                  <a:lnTo>
                    <a:pt x="433" y="583"/>
                  </a:lnTo>
                  <a:lnTo>
                    <a:pt x="457" y="591"/>
                  </a:lnTo>
                  <a:lnTo>
                    <a:pt x="473" y="614"/>
                  </a:lnTo>
                  <a:lnTo>
                    <a:pt x="498" y="622"/>
                  </a:lnTo>
                  <a:lnTo>
                    <a:pt x="523" y="638"/>
                  </a:lnTo>
                  <a:lnTo>
                    <a:pt x="555" y="654"/>
                  </a:lnTo>
                  <a:lnTo>
                    <a:pt x="580" y="662"/>
                  </a:lnTo>
                  <a:lnTo>
                    <a:pt x="603" y="677"/>
                  </a:lnTo>
                  <a:lnTo>
                    <a:pt x="628" y="685"/>
                  </a:lnTo>
                  <a:lnTo>
                    <a:pt x="653" y="685"/>
                  </a:lnTo>
                  <a:lnTo>
                    <a:pt x="678" y="685"/>
                  </a:lnTo>
                  <a:lnTo>
                    <a:pt x="702" y="685"/>
                  </a:lnTo>
                  <a:lnTo>
                    <a:pt x="726" y="685"/>
                  </a:lnTo>
                  <a:lnTo>
                    <a:pt x="751" y="685"/>
                  </a:lnTo>
                  <a:lnTo>
                    <a:pt x="783" y="685"/>
                  </a:lnTo>
                  <a:lnTo>
                    <a:pt x="808" y="685"/>
                  </a:lnTo>
                  <a:lnTo>
                    <a:pt x="833" y="693"/>
                  </a:lnTo>
                  <a:lnTo>
                    <a:pt x="857" y="693"/>
                  </a:lnTo>
                  <a:lnTo>
                    <a:pt x="882" y="693"/>
                  </a:lnTo>
                  <a:lnTo>
                    <a:pt x="914" y="685"/>
                  </a:lnTo>
                  <a:lnTo>
                    <a:pt x="947" y="685"/>
                  </a:lnTo>
                  <a:lnTo>
                    <a:pt x="972" y="685"/>
                  </a:lnTo>
                  <a:lnTo>
                    <a:pt x="1012" y="685"/>
                  </a:lnTo>
                  <a:lnTo>
                    <a:pt x="1045" y="677"/>
                  </a:lnTo>
                  <a:lnTo>
                    <a:pt x="1077" y="662"/>
                  </a:lnTo>
                  <a:lnTo>
                    <a:pt x="1102" y="654"/>
                  </a:lnTo>
                  <a:lnTo>
                    <a:pt x="1127" y="638"/>
                  </a:lnTo>
                  <a:lnTo>
                    <a:pt x="1150" y="622"/>
                  </a:lnTo>
                  <a:lnTo>
                    <a:pt x="1175" y="606"/>
                  </a:lnTo>
                  <a:lnTo>
                    <a:pt x="1200" y="583"/>
                  </a:lnTo>
                  <a:lnTo>
                    <a:pt x="1217" y="559"/>
                  </a:lnTo>
                  <a:lnTo>
                    <a:pt x="1249" y="559"/>
                  </a:lnTo>
                  <a:lnTo>
                    <a:pt x="1282" y="583"/>
                  </a:lnTo>
                  <a:lnTo>
                    <a:pt x="1306" y="591"/>
                  </a:lnTo>
                  <a:lnTo>
                    <a:pt x="1339" y="614"/>
                  </a:lnTo>
                  <a:lnTo>
                    <a:pt x="1372" y="622"/>
                  </a:lnTo>
                  <a:lnTo>
                    <a:pt x="1396" y="630"/>
                  </a:lnTo>
                  <a:lnTo>
                    <a:pt x="1429" y="646"/>
                  </a:lnTo>
                  <a:lnTo>
                    <a:pt x="1452" y="654"/>
                  </a:lnTo>
                  <a:lnTo>
                    <a:pt x="1477" y="654"/>
                  </a:lnTo>
                  <a:lnTo>
                    <a:pt x="1502" y="662"/>
                  </a:lnTo>
                  <a:lnTo>
                    <a:pt x="1534" y="677"/>
                  </a:lnTo>
                  <a:lnTo>
                    <a:pt x="1559" y="685"/>
                  </a:lnTo>
                  <a:lnTo>
                    <a:pt x="1584" y="685"/>
                  </a:lnTo>
                  <a:lnTo>
                    <a:pt x="1608" y="685"/>
                  </a:lnTo>
                  <a:lnTo>
                    <a:pt x="1641" y="685"/>
                  </a:lnTo>
                  <a:lnTo>
                    <a:pt x="1665" y="685"/>
                  </a:lnTo>
                  <a:lnTo>
                    <a:pt x="1706" y="685"/>
                  </a:lnTo>
                  <a:lnTo>
                    <a:pt x="1731" y="685"/>
                  </a:lnTo>
                  <a:lnTo>
                    <a:pt x="1755" y="662"/>
                  </a:lnTo>
                  <a:lnTo>
                    <a:pt x="1779" y="654"/>
                  </a:lnTo>
                  <a:lnTo>
                    <a:pt x="1804" y="630"/>
                  </a:lnTo>
                  <a:lnTo>
                    <a:pt x="1821" y="606"/>
                  </a:lnTo>
                  <a:lnTo>
                    <a:pt x="1836" y="567"/>
                  </a:lnTo>
                  <a:lnTo>
                    <a:pt x="1836" y="535"/>
                  </a:lnTo>
                  <a:lnTo>
                    <a:pt x="1836" y="512"/>
                  </a:lnTo>
                  <a:lnTo>
                    <a:pt x="1882" y="474"/>
                  </a:lnTo>
                  <a:lnTo>
                    <a:pt x="1915" y="441"/>
                  </a:lnTo>
                  <a:lnTo>
                    <a:pt x="1930" y="375"/>
                  </a:lnTo>
                  <a:lnTo>
                    <a:pt x="1930" y="318"/>
                  </a:lnTo>
                  <a:lnTo>
                    <a:pt x="1912" y="261"/>
                  </a:lnTo>
                  <a:lnTo>
                    <a:pt x="1875" y="210"/>
                  </a:lnTo>
                  <a:lnTo>
                    <a:pt x="1831" y="171"/>
                  </a:lnTo>
                  <a:lnTo>
                    <a:pt x="1849" y="180"/>
                  </a:lnTo>
                  <a:lnTo>
                    <a:pt x="1849" y="0"/>
                  </a:lnTo>
                  <a:lnTo>
                    <a:pt x="1969" y="28"/>
                  </a:lnTo>
                  <a:lnTo>
                    <a:pt x="1969" y="892"/>
                  </a:lnTo>
                  <a:lnTo>
                    <a:pt x="0" y="891"/>
                  </a:lnTo>
                  <a:lnTo>
                    <a:pt x="0" y="235"/>
                  </a:lnTo>
                  <a:lnTo>
                    <a:pt x="89" y="235"/>
                  </a:lnTo>
                </a:path>
              </a:pathLst>
            </a:custGeom>
            <a:ln w="9525" cap="rnd">
              <a:noFill/>
              <a:round/>
              <a:headEnd/>
              <a:tailEnd/>
            </a:ln>
            <a:effectLst/>
          </p:spPr>
          <p:txBody>
            <a:bodyPr/>
            <a:lstStyle/>
            <a:p>
              <a:endParaRPr lang="en-US"/>
            </a:p>
          </p:txBody>
        </p:sp>
      </p:grpSp>
      <p:grpSp>
        <p:nvGrpSpPr>
          <p:cNvPr id="3" name="Group 2"/>
          <p:cNvGrpSpPr>
            <a:grpSpLocks/>
          </p:cNvGrpSpPr>
          <p:nvPr/>
        </p:nvGrpSpPr>
        <p:grpSpPr bwMode="auto">
          <a:xfrm>
            <a:off x="1398588" y="1308100"/>
            <a:ext cx="622300" cy="636588"/>
            <a:chOff x="881" y="824"/>
            <a:chExt cx="392" cy="401"/>
          </a:xfrm>
        </p:grpSpPr>
        <p:grpSp>
          <p:nvGrpSpPr>
            <p:cNvPr id="4" name="Group 3"/>
            <p:cNvGrpSpPr>
              <a:grpSpLocks/>
            </p:cNvGrpSpPr>
            <p:nvPr/>
          </p:nvGrpSpPr>
          <p:grpSpPr bwMode="auto">
            <a:xfrm>
              <a:off x="1042" y="1147"/>
              <a:ext cx="79" cy="78"/>
              <a:chOff x="1042" y="1147"/>
              <a:chExt cx="79" cy="78"/>
            </a:xfrm>
          </p:grpSpPr>
          <p:grpSp>
            <p:nvGrpSpPr>
              <p:cNvPr id="5" name="Group 4"/>
              <p:cNvGrpSpPr>
                <a:grpSpLocks/>
              </p:cNvGrpSpPr>
              <p:nvPr/>
            </p:nvGrpSpPr>
            <p:grpSpPr bwMode="auto">
              <a:xfrm>
                <a:off x="1042" y="1147"/>
                <a:ext cx="79" cy="78"/>
                <a:chOff x="1042" y="1147"/>
                <a:chExt cx="79" cy="78"/>
              </a:xfrm>
            </p:grpSpPr>
            <p:grpSp>
              <p:nvGrpSpPr>
                <p:cNvPr id="6" name="Group 5"/>
                <p:cNvGrpSpPr>
                  <a:grpSpLocks/>
                </p:cNvGrpSpPr>
                <p:nvPr/>
              </p:nvGrpSpPr>
              <p:grpSpPr bwMode="auto">
                <a:xfrm>
                  <a:off x="1062" y="1206"/>
                  <a:ext cx="42" cy="19"/>
                  <a:chOff x="1062" y="1206"/>
                  <a:chExt cx="42" cy="19"/>
                </a:xfrm>
              </p:grpSpPr>
              <p:sp>
                <p:nvSpPr>
                  <p:cNvPr id="270342" name="Freeform 6"/>
                  <p:cNvSpPr>
                    <a:spLocks/>
                  </p:cNvSpPr>
                  <p:nvPr/>
                </p:nvSpPr>
                <p:spPr bwMode="auto">
                  <a:xfrm>
                    <a:off x="1062" y="1206"/>
                    <a:ext cx="42" cy="19"/>
                  </a:xfrm>
                  <a:custGeom>
                    <a:avLst/>
                    <a:gdLst/>
                    <a:ahLst/>
                    <a:cxnLst>
                      <a:cxn ang="0">
                        <a:pos x="0" y="0"/>
                      </a:cxn>
                      <a:cxn ang="0">
                        <a:pos x="8" y="14"/>
                      </a:cxn>
                      <a:cxn ang="0">
                        <a:pos x="9" y="15"/>
                      </a:cxn>
                      <a:cxn ang="0">
                        <a:pos x="10" y="15"/>
                      </a:cxn>
                      <a:cxn ang="0">
                        <a:pos x="11" y="16"/>
                      </a:cxn>
                      <a:cxn ang="0">
                        <a:pos x="12" y="16"/>
                      </a:cxn>
                      <a:cxn ang="0">
                        <a:pos x="14" y="17"/>
                      </a:cxn>
                      <a:cxn ang="0">
                        <a:pos x="15" y="17"/>
                      </a:cxn>
                      <a:cxn ang="0">
                        <a:pos x="16" y="17"/>
                      </a:cxn>
                      <a:cxn ang="0">
                        <a:pos x="18" y="17"/>
                      </a:cxn>
                      <a:cxn ang="0">
                        <a:pos x="20" y="18"/>
                      </a:cxn>
                      <a:cxn ang="0">
                        <a:pos x="21" y="18"/>
                      </a:cxn>
                      <a:cxn ang="0">
                        <a:pos x="22" y="17"/>
                      </a:cxn>
                      <a:cxn ang="0">
                        <a:pos x="24" y="17"/>
                      </a:cxn>
                      <a:cxn ang="0">
                        <a:pos x="25" y="17"/>
                      </a:cxn>
                      <a:cxn ang="0">
                        <a:pos x="27" y="17"/>
                      </a:cxn>
                      <a:cxn ang="0">
                        <a:pos x="28" y="16"/>
                      </a:cxn>
                      <a:cxn ang="0">
                        <a:pos x="30" y="16"/>
                      </a:cxn>
                      <a:cxn ang="0">
                        <a:pos x="31" y="15"/>
                      </a:cxn>
                      <a:cxn ang="0">
                        <a:pos x="32" y="15"/>
                      </a:cxn>
                      <a:cxn ang="0">
                        <a:pos x="32" y="14"/>
                      </a:cxn>
                      <a:cxn ang="0">
                        <a:pos x="33" y="13"/>
                      </a:cxn>
                      <a:cxn ang="0">
                        <a:pos x="41" y="0"/>
                      </a:cxn>
                      <a:cxn ang="0">
                        <a:pos x="0" y="0"/>
                      </a:cxn>
                    </a:cxnLst>
                    <a:rect l="0" t="0" r="r" b="b"/>
                    <a:pathLst>
                      <a:path w="42" h="19">
                        <a:moveTo>
                          <a:pt x="0" y="0"/>
                        </a:moveTo>
                        <a:lnTo>
                          <a:pt x="8" y="14"/>
                        </a:lnTo>
                        <a:lnTo>
                          <a:pt x="9" y="15"/>
                        </a:lnTo>
                        <a:lnTo>
                          <a:pt x="10" y="15"/>
                        </a:lnTo>
                        <a:lnTo>
                          <a:pt x="11" y="16"/>
                        </a:lnTo>
                        <a:lnTo>
                          <a:pt x="12" y="16"/>
                        </a:lnTo>
                        <a:lnTo>
                          <a:pt x="14" y="17"/>
                        </a:lnTo>
                        <a:lnTo>
                          <a:pt x="15" y="17"/>
                        </a:lnTo>
                        <a:lnTo>
                          <a:pt x="16" y="17"/>
                        </a:lnTo>
                        <a:lnTo>
                          <a:pt x="18" y="17"/>
                        </a:lnTo>
                        <a:lnTo>
                          <a:pt x="20" y="18"/>
                        </a:lnTo>
                        <a:lnTo>
                          <a:pt x="21" y="18"/>
                        </a:lnTo>
                        <a:lnTo>
                          <a:pt x="22" y="17"/>
                        </a:lnTo>
                        <a:lnTo>
                          <a:pt x="24" y="17"/>
                        </a:lnTo>
                        <a:lnTo>
                          <a:pt x="25" y="17"/>
                        </a:lnTo>
                        <a:lnTo>
                          <a:pt x="27" y="17"/>
                        </a:lnTo>
                        <a:lnTo>
                          <a:pt x="28" y="16"/>
                        </a:lnTo>
                        <a:lnTo>
                          <a:pt x="30" y="16"/>
                        </a:lnTo>
                        <a:lnTo>
                          <a:pt x="31" y="15"/>
                        </a:lnTo>
                        <a:lnTo>
                          <a:pt x="32" y="15"/>
                        </a:lnTo>
                        <a:lnTo>
                          <a:pt x="32" y="14"/>
                        </a:lnTo>
                        <a:lnTo>
                          <a:pt x="33" y="13"/>
                        </a:lnTo>
                        <a:lnTo>
                          <a:pt x="41" y="0"/>
                        </a:lnTo>
                        <a:lnTo>
                          <a:pt x="0" y="0"/>
                        </a:lnTo>
                      </a:path>
                    </a:pathLst>
                  </a:custGeom>
                  <a:solidFill>
                    <a:srgbClr val="000000"/>
                  </a:solidFill>
                  <a:ln w="9525" cap="rnd">
                    <a:noFill/>
                    <a:round/>
                    <a:headEnd/>
                    <a:tailEnd/>
                  </a:ln>
                  <a:effectLst/>
                </p:spPr>
                <p:txBody>
                  <a:bodyPr/>
                  <a:lstStyle/>
                  <a:p>
                    <a:endParaRPr lang="en-US"/>
                  </a:p>
                </p:txBody>
              </p:sp>
              <p:sp>
                <p:nvSpPr>
                  <p:cNvPr id="270343" name="Freeform 7"/>
                  <p:cNvSpPr>
                    <a:spLocks/>
                  </p:cNvSpPr>
                  <p:nvPr/>
                </p:nvSpPr>
                <p:spPr bwMode="auto">
                  <a:xfrm>
                    <a:off x="1068" y="1206"/>
                    <a:ext cx="20" cy="19"/>
                  </a:xfrm>
                  <a:custGeom>
                    <a:avLst/>
                    <a:gdLst/>
                    <a:ahLst/>
                    <a:cxnLst>
                      <a:cxn ang="0">
                        <a:pos x="0" y="0"/>
                      </a:cxn>
                      <a:cxn ang="0">
                        <a:pos x="5" y="16"/>
                      </a:cxn>
                      <a:cxn ang="0">
                        <a:pos x="6" y="16"/>
                      </a:cxn>
                      <a:cxn ang="0">
                        <a:pos x="8" y="17"/>
                      </a:cxn>
                      <a:cxn ang="0">
                        <a:pos x="9" y="17"/>
                      </a:cxn>
                      <a:cxn ang="0">
                        <a:pos x="10" y="17"/>
                      </a:cxn>
                      <a:cxn ang="0">
                        <a:pos x="12" y="17"/>
                      </a:cxn>
                      <a:cxn ang="0">
                        <a:pos x="14" y="18"/>
                      </a:cxn>
                      <a:cxn ang="0">
                        <a:pos x="15" y="18"/>
                      </a:cxn>
                      <a:cxn ang="0">
                        <a:pos x="17" y="17"/>
                      </a:cxn>
                      <a:cxn ang="0">
                        <a:pos x="19" y="0"/>
                      </a:cxn>
                      <a:cxn ang="0">
                        <a:pos x="0" y="0"/>
                      </a:cxn>
                    </a:cxnLst>
                    <a:rect l="0" t="0" r="r" b="b"/>
                    <a:pathLst>
                      <a:path w="20" h="19">
                        <a:moveTo>
                          <a:pt x="0" y="0"/>
                        </a:moveTo>
                        <a:lnTo>
                          <a:pt x="5" y="16"/>
                        </a:lnTo>
                        <a:lnTo>
                          <a:pt x="6" y="16"/>
                        </a:lnTo>
                        <a:lnTo>
                          <a:pt x="8" y="17"/>
                        </a:lnTo>
                        <a:lnTo>
                          <a:pt x="9" y="17"/>
                        </a:lnTo>
                        <a:lnTo>
                          <a:pt x="10" y="17"/>
                        </a:lnTo>
                        <a:lnTo>
                          <a:pt x="12" y="17"/>
                        </a:lnTo>
                        <a:lnTo>
                          <a:pt x="14" y="18"/>
                        </a:lnTo>
                        <a:lnTo>
                          <a:pt x="15" y="18"/>
                        </a:lnTo>
                        <a:lnTo>
                          <a:pt x="17" y="17"/>
                        </a:lnTo>
                        <a:lnTo>
                          <a:pt x="19" y="0"/>
                        </a:lnTo>
                        <a:lnTo>
                          <a:pt x="0" y="0"/>
                        </a:lnTo>
                      </a:path>
                    </a:pathLst>
                  </a:custGeom>
                  <a:solidFill>
                    <a:srgbClr val="404040"/>
                  </a:solidFill>
                  <a:ln w="9525" cap="rnd">
                    <a:noFill/>
                    <a:round/>
                    <a:headEnd/>
                    <a:tailEnd/>
                  </a:ln>
                  <a:effectLst/>
                </p:spPr>
                <p:txBody>
                  <a:bodyPr/>
                  <a:lstStyle/>
                  <a:p>
                    <a:endParaRPr lang="en-US"/>
                  </a:p>
                </p:txBody>
              </p:sp>
            </p:grpSp>
            <p:grpSp>
              <p:nvGrpSpPr>
                <p:cNvPr id="7" name="Group 8"/>
                <p:cNvGrpSpPr>
                  <a:grpSpLocks/>
                </p:cNvGrpSpPr>
                <p:nvPr/>
              </p:nvGrpSpPr>
              <p:grpSpPr bwMode="auto">
                <a:xfrm>
                  <a:off x="1042" y="1147"/>
                  <a:ext cx="79" cy="65"/>
                  <a:chOff x="1042" y="1147"/>
                  <a:chExt cx="79" cy="65"/>
                </a:xfrm>
              </p:grpSpPr>
              <p:sp>
                <p:nvSpPr>
                  <p:cNvPr id="270345" name="Freeform 9"/>
                  <p:cNvSpPr>
                    <a:spLocks/>
                  </p:cNvSpPr>
                  <p:nvPr/>
                </p:nvSpPr>
                <p:spPr bwMode="auto">
                  <a:xfrm>
                    <a:off x="1042" y="1147"/>
                    <a:ext cx="79" cy="65"/>
                  </a:xfrm>
                  <a:custGeom>
                    <a:avLst/>
                    <a:gdLst/>
                    <a:ahLst/>
                    <a:cxnLst>
                      <a:cxn ang="0">
                        <a:pos x="1" y="1"/>
                      </a:cxn>
                      <a:cxn ang="0">
                        <a:pos x="2" y="3"/>
                      </a:cxn>
                      <a:cxn ang="0">
                        <a:pos x="1" y="6"/>
                      </a:cxn>
                      <a:cxn ang="0">
                        <a:pos x="0" y="8"/>
                      </a:cxn>
                      <a:cxn ang="0">
                        <a:pos x="0" y="11"/>
                      </a:cxn>
                      <a:cxn ang="0">
                        <a:pos x="1" y="13"/>
                      </a:cxn>
                      <a:cxn ang="0">
                        <a:pos x="2" y="15"/>
                      </a:cxn>
                      <a:cxn ang="0">
                        <a:pos x="2" y="17"/>
                      </a:cxn>
                      <a:cxn ang="0">
                        <a:pos x="1" y="19"/>
                      </a:cxn>
                      <a:cxn ang="0">
                        <a:pos x="0" y="20"/>
                      </a:cxn>
                      <a:cxn ang="0">
                        <a:pos x="1" y="23"/>
                      </a:cxn>
                      <a:cxn ang="0">
                        <a:pos x="2" y="24"/>
                      </a:cxn>
                      <a:cxn ang="0">
                        <a:pos x="2" y="26"/>
                      </a:cxn>
                      <a:cxn ang="0">
                        <a:pos x="0" y="28"/>
                      </a:cxn>
                      <a:cxn ang="0">
                        <a:pos x="0" y="31"/>
                      </a:cxn>
                      <a:cxn ang="0">
                        <a:pos x="1" y="33"/>
                      </a:cxn>
                      <a:cxn ang="0">
                        <a:pos x="2" y="35"/>
                      </a:cxn>
                      <a:cxn ang="0">
                        <a:pos x="2" y="38"/>
                      </a:cxn>
                      <a:cxn ang="0">
                        <a:pos x="1" y="40"/>
                      </a:cxn>
                      <a:cxn ang="0">
                        <a:pos x="1" y="42"/>
                      </a:cxn>
                      <a:cxn ang="0">
                        <a:pos x="3" y="44"/>
                      </a:cxn>
                      <a:cxn ang="0">
                        <a:pos x="9" y="51"/>
                      </a:cxn>
                      <a:cxn ang="0">
                        <a:pos x="14" y="56"/>
                      </a:cxn>
                      <a:cxn ang="0">
                        <a:pos x="18" y="58"/>
                      </a:cxn>
                      <a:cxn ang="0">
                        <a:pos x="26" y="62"/>
                      </a:cxn>
                      <a:cxn ang="0">
                        <a:pos x="34" y="63"/>
                      </a:cxn>
                      <a:cxn ang="0">
                        <a:pos x="44" y="63"/>
                      </a:cxn>
                      <a:cxn ang="0">
                        <a:pos x="53" y="62"/>
                      </a:cxn>
                      <a:cxn ang="0">
                        <a:pos x="59" y="61"/>
                      </a:cxn>
                      <a:cxn ang="0">
                        <a:pos x="63" y="58"/>
                      </a:cxn>
                      <a:cxn ang="0">
                        <a:pos x="66" y="56"/>
                      </a:cxn>
                      <a:cxn ang="0">
                        <a:pos x="74" y="44"/>
                      </a:cxn>
                      <a:cxn ang="0">
                        <a:pos x="76" y="39"/>
                      </a:cxn>
                      <a:cxn ang="0">
                        <a:pos x="76" y="38"/>
                      </a:cxn>
                      <a:cxn ang="0">
                        <a:pos x="75" y="36"/>
                      </a:cxn>
                      <a:cxn ang="0">
                        <a:pos x="75" y="34"/>
                      </a:cxn>
                      <a:cxn ang="0">
                        <a:pos x="76" y="32"/>
                      </a:cxn>
                      <a:cxn ang="0">
                        <a:pos x="77" y="30"/>
                      </a:cxn>
                      <a:cxn ang="0">
                        <a:pos x="77" y="28"/>
                      </a:cxn>
                      <a:cxn ang="0">
                        <a:pos x="76" y="26"/>
                      </a:cxn>
                      <a:cxn ang="0">
                        <a:pos x="75" y="24"/>
                      </a:cxn>
                      <a:cxn ang="0">
                        <a:pos x="75" y="22"/>
                      </a:cxn>
                      <a:cxn ang="0">
                        <a:pos x="77" y="20"/>
                      </a:cxn>
                      <a:cxn ang="0">
                        <a:pos x="77" y="17"/>
                      </a:cxn>
                      <a:cxn ang="0">
                        <a:pos x="76" y="15"/>
                      </a:cxn>
                      <a:cxn ang="0">
                        <a:pos x="75" y="13"/>
                      </a:cxn>
                      <a:cxn ang="0">
                        <a:pos x="76" y="11"/>
                      </a:cxn>
                      <a:cxn ang="0">
                        <a:pos x="77" y="10"/>
                      </a:cxn>
                      <a:cxn ang="0">
                        <a:pos x="78" y="7"/>
                      </a:cxn>
                      <a:cxn ang="0">
                        <a:pos x="77" y="6"/>
                      </a:cxn>
                      <a:cxn ang="0">
                        <a:pos x="75" y="3"/>
                      </a:cxn>
                      <a:cxn ang="0">
                        <a:pos x="76" y="1"/>
                      </a:cxn>
                      <a:cxn ang="0">
                        <a:pos x="2" y="0"/>
                      </a:cxn>
                    </a:cxnLst>
                    <a:rect l="0" t="0" r="r" b="b"/>
                    <a:pathLst>
                      <a:path w="79" h="65">
                        <a:moveTo>
                          <a:pt x="2" y="0"/>
                        </a:moveTo>
                        <a:lnTo>
                          <a:pt x="1" y="1"/>
                        </a:lnTo>
                        <a:lnTo>
                          <a:pt x="1" y="2"/>
                        </a:lnTo>
                        <a:lnTo>
                          <a:pt x="2" y="3"/>
                        </a:lnTo>
                        <a:lnTo>
                          <a:pt x="2" y="5"/>
                        </a:lnTo>
                        <a:lnTo>
                          <a:pt x="1" y="6"/>
                        </a:lnTo>
                        <a:lnTo>
                          <a:pt x="1" y="7"/>
                        </a:lnTo>
                        <a:lnTo>
                          <a:pt x="0" y="8"/>
                        </a:lnTo>
                        <a:lnTo>
                          <a:pt x="0" y="10"/>
                        </a:lnTo>
                        <a:lnTo>
                          <a:pt x="0" y="11"/>
                        </a:lnTo>
                        <a:lnTo>
                          <a:pt x="0" y="12"/>
                        </a:lnTo>
                        <a:lnTo>
                          <a:pt x="1" y="13"/>
                        </a:lnTo>
                        <a:lnTo>
                          <a:pt x="2" y="14"/>
                        </a:lnTo>
                        <a:lnTo>
                          <a:pt x="2" y="15"/>
                        </a:lnTo>
                        <a:lnTo>
                          <a:pt x="2" y="16"/>
                        </a:lnTo>
                        <a:lnTo>
                          <a:pt x="2" y="17"/>
                        </a:lnTo>
                        <a:lnTo>
                          <a:pt x="1" y="18"/>
                        </a:lnTo>
                        <a:lnTo>
                          <a:pt x="1" y="19"/>
                        </a:lnTo>
                        <a:lnTo>
                          <a:pt x="0" y="20"/>
                        </a:lnTo>
                        <a:lnTo>
                          <a:pt x="0" y="20"/>
                        </a:lnTo>
                        <a:lnTo>
                          <a:pt x="0" y="22"/>
                        </a:lnTo>
                        <a:lnTo>
                          <a:pt x="1" y="23"/>
                        </a:lnTo>
                        <a:lnTo>
                          <a:pt x="2" y="24"/>
                        </a:lnTo>
                        <a:lnTo>
                          <a:pt x="2" y="24"/>
                        </a:lnTo>
                        <a:lnTo>
                          <a:pt x="2" y="25"/>
                        </a:lnTo>
                        <a:lnTo>
                          <a:pt x="2" y="26"/>
                        </a:lnTo>
                        <a:lnTo>
                          <a:pt x="1" y="27"/>
                        </a:lnTo>
                        <a:lnTo>
                          <a:pt x="0" y="28"/>
                        </a:lnTo>
                        <a:lnTo>
                          <a:pt x="0" y="30"/>
                        </a:lnTo>
                        <a:lnTo>
                          <a:pt x="0" y="31"/>
                        </a:lnTo>
                        <a:lnTo>
                          <a:pt x="0" y="32"/>
                        </a:lnTo>
                        <a:lnTo>
                          <a:pt x="1" y="33"/>
                        </a:lnTo>
                        <a:lnTo>
                          <a:pt x="1" y="34"/>
                        </a:lnTo>
                        <a:lnTo>
                          <a:pt x="2" y="35"/>
                        </a:lnTo>
                        <a:lnTo>
                          <a:pt x="3" y="36"/>
                        </a:lnTo>
                        <a:lnTo>
                          <a:pt x="2" y="38"/>
                        </a:lnTo>
                        <a:lnTo>
                          <a:pt x="1" y="39"/>
                        </a:lnTo>
                        <a:lnTo>
                          <a:pt x="1" y="40"/>
                        </a:lnTo>
                        <a:lnTo>
                          <a:pt x="1" y="41"/>
                        </a:lnTo>
                        <a:lnTo>
                          <a:pt x="1" y="42"/>
                        </a:lnTo>
                        <a:lnTo>
                          <a:pt x="2" y="43"/>
                        </a:lnTo>
                        <a:lnTo>
                          <a:pt x="3" y="44"/>
                        </a:lnTo>
                        <a:lnTo>
                          <a:pt x="5" y="47"/>
                        </a:lnTo>
                        <a:lnTo>
                          <a:pt x="9" y="51"/>
                        </a:lnTo>
                        <a:lnTo>
                          <a:pt x="12" y="54"/>
                        </a:lnTo>
                        <a:lnTo>
                          <a:pt x="14" y="56"/>
                        </a:lnTo>
                        <a:lnTo>
                          <a:pt x="16" y="57"/>
                        </a:lnTo>
                        <a:lnTo>
                          <a:pt x="18" y="58"/>
                        </a:lnTo>
                        <a:lnTo>
                          <a:pt x="21" y="60"/>
                        </a:lnTo>
                        <a:lnTo>
                          <a:pt x="26" y="62"/>
                        </a:lnTo>
                        <a:lnTo>
                          <a:pt x="30" y="63"/>
                        </a:lnTo>
                        <a:lnTo>
                          <a:pt x="34" y="63"/>
                        </a:lnTo>
                        <a:lnTo>
                          <a:pt x="39" y="64"/>
                        </a:lnTo>
                        <a:lnTo>
                          <a:pt x="44" y="63"/>
                        </a:lnTo>
                        <a:lnTo>
                          <a:pt x="49" y="63"/>
                        </a:lnTo>
                        <a:lnTo>
                          <a:pt x="53" y="62"/>
                        </a:lnTo>
                        <a:lnTo>
                          <a:pt x="56" y="62"/>
                        </a:lnTo>
                        <a:lnTo>
                          <a:pt x="59" y="61"/>
                        </a:lnTo>
                        <a:lnTo>
                          <a:pt x="61" y="59"/>
                        </a:lnTo>
                        <a:lnTo>
                          <a:pt x="63" y="58"/>
                        </a:lnTo>
                        <a:lnTo>
                          <a:pt x="64" y="57"/>
                        </a:lnTo>
                        <a:lnTo>
                          <a:pt x="66" y="56"/>
                        </a:lnTo>
                        <a:lnTo>
                          <a:pt x="71" y="49"/>
                        </a:lnTo>
                        <a:lnTo>
                          <a:pt x="74" y="44"/>
                        </a:lnTo>
                        <a:lnTo>
                          <a:pt x="75" y="41"/>
                        </a:lnTo>
                        <a:lnTo>
                          <a:pt x="76" y="39"/>
                        </a:lnTo>
                        <a:lnTo>
                          <a:pt x="76" y="39"/>
                        </a:lnTo>
                        <a:lnTo>
                          <a:pt x="76" y="38"/>
                        </a:lnTo>
                        <a:lnTo>
                          <a:pt x="75" y="36"/>
                        </a:lnTo>
                        <a:lnTo>
                          <a:pt x="75" y="36"/>
                        </a:lnTo>
                        <a:lnTo>
                          <a:pt x="75" y="35"/>
                        </a:lnTo>
                        <a:lnTo>
                          <a:pt x="75" y="34"/>
                        </a:lnTo>
                        <a:lnTo>
                          <a:pt x="75" y="33"/>
                        </a:lnTo>
                        <a:lnTo>
                          <a:pt x="76" y="32"/>
                        </a:lnTo>
                        <a:lnTo>
                          <a:pt x="76" y="31"/>
                        </a:lnTo>
                        <a:lnTo>
                          <a:pt x="77" y="30"/>
                        </a:lnTo>
                        <a:lnTo>
                          <a:pt x="78" y="29"/>
                        </a:lnTo>
                        <a:lnTo>
                          <a:pt x="77" y="28"/>
                        </a:lnTo>
                        <a:lnTo>
                          <a:pt x="77" y="27"/>
                        </a:lnTo>
                        <a:lnTo>
                          <a:pt x="76" y="26"/>
                        </a:lnTo>
                        <a:lnTo>
                          <a:pt x="76" y="25"/>
                        </a:lnTo>
                        <a:lnTo>
                          <a:pt x="75" y="24"/>
                        </a:lnTo>
                        <a:lnTo>
                          <a:pt x="75" y="23"/>
                        </a:lnTo>
                        <a:lnTo>
                          <a:pt x="75" y="22"/>
                        </a:lnTo>
                        <a:lnTo>
                          <a:pt x="76" y="21"/>
                        </a:lnTo>
                        <a:lnTo>
                          <a:pt x="77" y="20"/>
                        </a:lnTo>
                        <a:lnTo>
                          <a:pt x="77" y="19"/>
                        </a:lnTo>
                        <a:lnTo>
                          <a:pt x="77" y="17"/>
                        </a:lnTo>
                        <a:lnTo>
                          <a:pt x="77" y="16"/>
                        </a:lnTo>
                        <a:lnTo>
                          <a:pt x="76" y="15"/>
                        </a:lnTo>
                        <a:lnTo>
                          <a:pt x="75" y="14"/>
                        </a:lnTo>
                        <a:lnTo>
                          <a:pt x="75" y="13"/>
                        </a:lnTo>
                        <a:lnTo>
                          <a:pt x="75" y="12"/>
                        </a:lnTo>
                        <a:lnTo>
                          <a:pt x="76" y="11"/>
                        </a:lnTo>
                        <a:lnTo>
                          <a:pt x="76" y="10"/>
                        </a:lnTo>
                        <a:lnTo>
                          <a:pt x="77" y="10"/>
                        </a:lnTo>
                        <a:lnTo>
                          <a:pt x="77" y="9"/>
                        </a:lnTo>
                        <a:lnTo>
                          <a:pt x="78" y="7"/>
                        </a:lnTo>
                        <a:lnTo>
                          <a:pt x="77" y="7"/>
                        </a:lnTo>
                        <a:lnTo>
                          <a:pt x="77" y="6"/>
                        </a:lnTo>
                        <a:lnTo>
                          <a:pt x="76" y="5"/>
                        </a:lnTo>
                        <a:lnTo>
                          <a:pt x="75" y="3"/>
                        </a:lnTo>
                        <a:lnTo>
                          <a:pt x="75" y="2"/>
                        </a:lnTo>
                        <a:lnTo>
                          <a:pt x="76" y="1"/>
                        </a:lnTo>
                        <a:lnTo>
                          <a:pt x="76" y="0"/>
                        </a:lnTo>
                        <a:lnTo>
                          <a:pt x="2" y="0"/>
                        </a:lnTo>
                      </a:path>
                    </a:pathLst>
                  </a:custGeom>
                  <a:solidFill>
                    <a:srgbClr val="FFC080"/>
                  </a:solidFill>
                  <a:ln w="9525" cap="rnd">
                    <a:noFill/>
                    <a:round/>
                    <a:headEnd/>
                    <a:tailEnd/>
                  </a:ln>
                  <a:effectLst/>
                </p:spPr>
                <p:txBody>
                  <a:bodyPr/>
                  <a:lstStyle/>
                  <a:p>
                    <a:endParaRPr lang="en-US"/>
                  </a:p>
                </p:txBody>
              </p:sp>
              <p:sp>
                <p:nvSpPr>
                  <p:cNvPr id="270346" name="Freeform 10"/>
                  <p:cNvSpPr>
                    <a:spLocks/>
                  </p:cNvSpPr>
                  <p:nvPr/>
                </p:nvSpPr>
                <p:spPr bwMode="auto">
                  <a:xfrm>
                    <a:off x="1043" y="1156"/>
                    <a:ext cx="18" cy="19"/>
                  </a:xfrm>
                  <a:custGeom>
                    <a:avLst/>
                    <a:gdLst/>
                    <a:ahLst/>
                    <a:cxnLst>
                      <a:cxn ang="0">
                        <a:pos x="1" y="0"/>
                      </a:cxn>
                      <a:cxn ang="0">
                        <a:pos x="1" y="2"/>
                      </a:cxn>
                      <a:cxn ang="0">
                        <a:pos x="3" y="4"/>
                      </a:cxn>
                      <a:cxn ang="0">
                        <a:pos x="6" y="7"/>
                      </a:cxn>
                      <a:cxn ang="0">
                        <a:pos x="10" y="10"/>
                      </a:cxn>
                      <a:cxn ang="0">
                        <a:pos x="13" y="12"/>
                      </a:cxn>
                      <a:cxn ang="0">
                        <a:pos x="17" y="12"/>
                      </a:cxn>
                      <a:cxn ang="0">
                        <a:pos x="15" y="15"/>
                      </a:cxn>
                      <a:cxn ang="0">
                        <a:pos x="11" y="15"/>
                      </a:cxn>
                      <a:cxn ang="0">
                        <a:pos x="6" y="15"/>
                      </a:cxn>
                      <a:cxn ang="0">
                        <a:pos x="3" y="18"/>
                      </a:cxn>
                      <a:cxn ang="0">
                        <a:pos x="4" y="15"/>
                      </a:cxn>
                      <a:cxn ang="0">
                        <a:pos x="4" y="14"/>
                      </a:cxn>
                      <a:cxn ang="0">
                        <a:pos x="3" y="11"/>
                      </a:cxn>
                      <a:cxn ang="0">
                        <a:pos x="1" y="9"/>
                      </a:cxn>
                      <a:cxn ang="0">
                        <a:pos x="0" y="6"/>
                      </a:cxn>
                      <a:cxn ang="0">
                        <a:pos x="0" y="3"/>
                      </a:cxn>
                      <a:cxn ang="0">
                        <a:pos x="1" y="0"/>
                      </a:cxn>
                    </a:cxnLst>
                    <a:rect l="0" t="0" r="r" b="b"/>
                    <a:pathLst>
                      <a:path w="18" h="19">
                        <a:moveTo>
                          <a:pt x="1" y="0"/>
                        </a:moveTo>
                        <a:lnTo>
                          <a:pt x="1" y="2"/>
                        </a:lnTo>
                        <a:lnTo>
                          <a:pt x="3" y="4"/>
                        </a:lnTo>
                        <a:lnTo>
                          <a:pt x="6" y="7"/>
                        </a:lnTo>
                        <a:lnTo>
                          <a:pt x="10" y="10"/>
                        </a:lnTo>
                        <a:lnTo>
                          <a:pt x="13" y="12"/>
                        </a:lnTo>
                        <a:lnTo>
                          <a:pt x="17" y="12"/>
                        </a:lnTo>
                        <a:lnTo>
                          <a:pt x="15" y="15"/>
                        </a:lnTo>
                        <a:lnTo>
                          <a:pt x="11" y="15"/>
                        </a:lnTo>
                        <a:lnTo>
                          <a:pt x="6" y="15"/>
                        </a:lnTo>
                        <a:lnTo>
                          <a:pt x="3" y="18"/>
                        </a:lnTo>
                        <a:lnTo>
                          <a:pt x="4" y="15"/>
                        </a:lnTo>
                        <a:lnTo>
                          <a:pt x="4" y="14"/>
                        </a:lnTo>
                        <a:lnTo>
                          <a:pt x="3" y="11"/>
                        </a:lnTo>
                        <a:lnTo>
                          <a:pt x="1" y="9"/>
                        </a:lnTo>
                        <a:lnTo>
                          <a:pt x="0" y="6"/>
                        </a:lnTo>
                        <a:lnTo>
                          <a:pt x="0" y="3"/>
                        </a:lnTo>
                        <a:lnTo>
                          <a:pt x="1" y="0"/>
                        </a:lnTo>
                      </a:path>
                    </a:pathLst>
                  </a:custGeom>
                  <a:solidFill>
                    <a:srgbClr val="FFA040"/>
                  </a:solidFill>
                  <a:ln w="9525" cap="rnd">
                    <a:noFill/>
                    <a:round/>
                    <a:headEnd/>
                    <a:tailEnd/>
                  </a:ln>
                  <a:effectLst/>
                </p:spPr>
                <p:txBody>
                  <a:bodyPr/>
                  <a:lstStyle/>
                  <a:p>
                    <a:endParaRPr lang="en-US"/>
                  </a:p>
                </p:txBody>
              </p:sp>
              <p:sp>
                <p:nvSpPr>
                  <p:cNvPr id="270347" name="Freeform 11"/>
                  <p:cNvSpPr>
                    <a:spLocks/>
                  </p:cNvSpPr>
                  <p:nvPr/>
                </p:nvSpPr>
                <p:spPr bwMode="auto">
                  <a:xfrm>
                    <a:off x="1043" y="1166"/>
                    <a:ext cx="18" cy="19"/>
                  </a:xfrm>
                  <a:custGeom>
                    <a:avLst/>
                    <a:gdLst/>
                    <a:ahLst/>
                    <a:cxnLst>
                      <a:cxn ang="0">
                        <a:pos x="0" y="2"/>
                      </a:cxn>
                      <a:cxn ang="0">
                        <a:pos x="0" y="0"/>
                      </a:cxn>
                      <a:cxn ang="0">
                        <a:pos x="1" y="2"/>
                      </a:cxn>
                      <a:cxn ang="0">
                        <a:pos x="2" y="3"/>
                      </a:cxn>
                      <a:cxn ang="0">
                        <a:pos x="4" y="5"/>
                      </a:cxn>
                      <a:cxn ang="0">
                        <a:pos x="7" y="6"/>
                      </a:cxn>
                      <a:cxn ang="0">
                        <a:pos x="11" y="8"/>
                      </a:cxn>
                      <a:cxn ang="0">
                        <a:pos x="15" y="9"/>
                      </a:cxn>
                      <a:cxn ang="0">
                        <a:pos x="17" y="17"/>
                      </a:cxn>
                      <a:cxn ang="0">
                        <a:pos x="12" y="14"/>
                      </a:cxn>
                      <a:cxn ang="0">
                        <a:pos x="8" y="14"/>
                      </a:cxn>
                      <a:cxn ang="0">
                        <a:pos x="4" y="15"/>
                      </a:cxn>
                      <a:cxn ang="0">
                        <a:pos x="2" y="18"/>
                      </a:cxn>
                      <a:cxn ang="0">
                        <a:pos x="2" y="15"/>
                      </a:cxn>
                      <a:cxn ang="0">
                        <a:pos x="2" y="13"/>
                      </a:cxn>
                      <a:cxn ang="0">
                        <a:pos x="2" y="11"/>
                      </a:cxn>
                      <a:cxn ang="0">
                        <a:pos x="1" y="8"/>
                      </a:cxn>
                      <a:cxn ang="0">
                        <a:pos x="0" y="5"/>
                      </a:cxn>
                      <a:cxn ang="0">
                        <a:pos x="0" y="2"/>
                      </a:cxn>
                    </a:cxnLst>
                    <a:rect l="0" t="0" r="r" b="b"/>
                    <a:pathLst>
                      <a:path w="18" h="19">
                        <a:moveTo>
                          <a:pt x="0" y="2"/>
                        </a:moveTo>
                        <a:lnTo>
                          <a:pt x="0" y="0"/>
                        </a:lnTo>
                        <a:lnTo>
                          <a:pt x="1" y="2"/>
                        </a:lnTo>
                        <a:lnTo>
                          <a:pt x="2" y="3"/>
                        </a:lnTo>
                        <a:lnTo>
                          <a:pt x="4" y="5"/>
                        </a:lnTo>
                        <a:lnTo>
                          <a:pt x="7" y="6"/>
                        </a:lnTo>
                        <a:lnTo>
                          <a:pt x="11" y="8"/>
                        </a:lnTo>
                        <a:lnTo>
                          <a:pt x="15" y="9"/>
                        </a:lnTo>
                        <a:lnTo>
                          <a:pt x="17" y="17"/>
                        </a:lnTo>
                        <a:lnTo>
                          <a:pt x="12" y="14"/>
                        </a:lnTo>
                        <a:lnTo>
                          <a:pt x="8" y="14"/>
                        </a:lnTo>
                        <a:lnTo>
                          <a:pt x="4" y="15"/>
                        </a:lnTo>
                        <a:lnTo>
                          <a:pt x="2" y="18"/>
                        </a:lnTo>
                        <a:lnTo>
                          <a:pt x="2" y="15"/>
                        </a:lnTo>
                        <a:lnTo>
                          <a:pt x="2" y="13"/>
                        </a:lnTo>
                        <a:lnTo>
                          <a:pt x="2" y="11"/>
                        </a:lnTo>
                        <a:lnTo>
                          <a:pt x="1" y="8"/>
                        </a:lnTo>
                        <a:lnTo>
                          <a:pt x="0" y="5"/>
                        </a:lnTo>
                        <a:lnTo>
                          <a:pt x="0" y="2"/>
                        </a:lnTo>
                      </a:path>
                    </a:pathLst>
                  </a:custGeom>
                  <a:solidFill>
                    <a:srgbClr val="FFA040"/>
                  </a:solidFill>
                  <a:ln w="9525" cap="rnd">
                    <a:noFill/>
                    <a:round/>
                    <a:headEnd/>
                    <a:tailEnd/>
                  </a:ln>
                  <a:effectLst/>
                </p:spPr>
                <p:txBody>
                  <a:bodyPr/>
                  <a:lstStyle/>
                  <a:p>
                    <a:endParaRPr lang="en-US"/>
                  </a:p>
                </p:txBody>
              </p:sp>
              <p:sp>
                <p:nvSpPr>
                  <p:cNvPr id="270348" name="Freeform 12"/>
                  <p:cNvSpPr>
                    <a:spLocks/>
                  </p:cNvSpPr>
                  <p:nvPr/>
                </p:nvSpPr>
                <p:spPr bwMode="auto">
                  <a:xfrm>
                    <a:off x="1042" y="1176"/>
                    <a:ext cx="18" cy="19"/>
                  </a:xfrm>
                  <a:custGeom>
                    <a:avLst/>
                    <a:gdLst/>
                    <a:ahLst/>
                    <a:cxnLst>
                      <a:cxn ang="0">
                        <a:pos x="0" y="2"/>
                      </a:cxn>
                      <a:cxn ang="0">
                        <a:pos x="1" y="0"/>
                      </a:cxn>
                      <a:cxn ang="0">
                        <a:pos x="2" y="2"/>
                      </a:cxn>
                      <a:cxn ang="0">
                        <a:pos x="3" y="4"/>
                      </a:cxn>
                      <a:cxn ang="0">
                        <a:pos x="4" y="5"/>
                      </a:cxn>
                      <a:cxn ang="0">
                        <a:pos x="6" y="7"/>
                      </a:cxn>
                      <a:cxn ang="0">
                        <a:pos x="9" y="8"/>
                      </a:cxn>
                      <a:cxn ang="0">
                        <a:pos x="12" y="9"/>
                      </a:cxn>
                      <a:cxn ang="0">
                        <a:pos x="16" y="12"/>
                      </a:cxn>
                      <a:cxn ang="0">
                        <a:pos x="17" y="18"/>
                      </a:cxn>
                      <a:cxn ang="0">
                        <a:pos x="12" y="15"/>
                      </a:cxn>
                      <a:cxn ang="0">
                        <a:pos x="10" y="12"/>
                      </a:cxn>
                      <a:cxn ang="0">
                        <a:pos x="7" y="12"/>
                      </a:cxn>
                      <a:cxn ang="0">
                        <a:pos x="5" y="12"/>
                      </a:cxn>
                      <a:cxn ang="0">
                        <a:pos x="4" y="13"/>
                      </a:cxn>
                      <a:cxn ang="0">
                        <a:pos x="3" y="15"/>
                      </a:cxn>
                      <a:cxn ang="0">
                        <a:pos x="3" y="13"/>
                      </a:cxn>
                      <a:cxn ang="0">
                        <a:pos x="2" y="9"/>
                      </a:cxn>
                      <a:cxn ang="0">
                        <a:pos x="1" y="7"/>
                      </a:cxn>
                      <a:cxn ang="0">
                        <a:pos x="0" y="5"/>
                      </a:cxn>
                      <a:cxn ang="0">
                        <a:pos x="0" y="2"/>
                      </a:cxn>
                    </a:cxnLst>
                    <a:rect l="0" t="0" r="r" b="b"/>
                    <a:pathLst>
                      <a:path w="18" h="19">
                        <a:moveTo>
                          <a:pt x="0" y="2"/>
                        </a:moveTo>
                        <a:lnTo>
                          <a:pt x="1" y="0"/>
                        </a:lnTo>
                        <a:lnTo>
                          <a:pt x="2" y="2"/>
                        </a:lnTo>
                        <a:lnTo>
                          <a:pt x="3" y="4"/>
                        </a:lnTo>
                        <a:lnTo>
                          <a:pt x="4" y="5"/>
                        </a:lnTo>
                        <a:lnTo>
                          <a:pt x="6" y="7"/>
                        </a:lnTo>
                        <a:lnTo>
                          <a:pt x="9" y="8"/>
                        </a:lnTo>
                        <a:lnTo>
                          <a:pt x="12" y="9"/>
                        </a:lnTo>
                        <a:lnTo>
                          <a:pt x="16" y="12"/>
                        </a:lnTo>
                        <a:lnTo>
                          <a:pt x="17" y="18"/>
                        </a:lnTo>
                        <a:lnTo>
                          <a:pt x="12" y="15"/>
                        </a:lnTo>
                        <a:lnTo>
                          <a:pt x="10" y="12"/>
                        </a:lnTo>
                        <a:lnTo>
                          <a:pt x="7" y="12"/>
                        </a:lnTo>
                        <a:lnTo>
                          <a:pt x="5" y="12"/>
                        </a:lnTo>
                        <a:lnTo>
                          <a:pt x="4" y="13"/>
                        </a:lnTo>
                        <a:lnTo>
                          <a:pt x="3" y="15"/>
                        </a:lnTo>
                        <a:lnTo>
                          <a:pt x="3" y="13"/>
                        </a:lnTo>
                        <a:lnTo>
                          <a:pt x="2" y="9"/>
                        </a:lnTo>
                        <a:lnTo>
                          <a:pt x="1" y="7"/>
                        </a:lnTo>
                        <a:lnTo>
                          <a:pt x="0" y="5"/>
                        </a:lnTo>
                        <a:lnTo>
                          <a:pt x="0" y="2"/>
                        </a:lnTo>
                      </a:path>
                    </a:pathLst>
                  </a:custGeom>
                  <a:solidFill>
                    <a:srgbClr val="FFA040"/>
                  </a:solidFill>
                  <a:ln w="9525" cap="rnd">
                    <a:noFill/>
                    <a:round/>
                    <a:headEnd/>
                    <a:tailEnd/>
                  </a:ln>
                  <a:effectLst/>
                </p:spPr>
                <p:txBody>
                  <a:bodyPr/>
                  <a:lstStyle/>
                  <a:p>
                    <a:endParaRPr lang="en-US"/>
                  </a:p>
                </p:txBody>
              </p:sp>
              <p:sp>
                <p:nvSpPr>
                  <p:cNvPr id="270349" name="Freeform 13"/>
                  <p:cNvSpPr>
                    <a:spLocks/>
                  </p:cNvSpPr>
                  <p:nvPr/>
                </p:nvSpPr>
                <p:spPr bwMode="auto">
                  <a:xfrm>
                    <a:off x="1044" y="1187"/>
                    <a:ext cx="19" cy="21"/>
                  </a:xfrm>
                  <a:custGeom>
                    <a:avLst/>
                    <a:gdLst/>
                    <a:ahLst/>
                    <a:cxnLst>
                      <a:cxn ang="0">
                        <a:pos x="0" y="2"/>
                      </a:cxn>
                      <a:cxn ang="0">
                        <a:pos x="0" y="1"/>
                      </a:cxn>
                      <a:cxn ang="0">
                        <a:pos x="0" y="0"/>
                      </a:cxn>
                      <a:cxn ang="0">
                        <a:pos x="0" y="0"/>
                      </a:cxn>
                      <a:cxn ang="0">
                        <a:pos x="1" y="1"/>
                      </a:cxn>
                      <a:cxn ang="0">
                        <a:pos x="4" y="2"/>
                      </a:cxn>
                      <a:cxn ang="0">
                        <a:pos x="6" y="3"/>
                      </a:cxn>
                      <a:cxn ang="0">
                        <a:pos x="9" y="4"/>
                      </a:cxn>
                      <a:cxn ang="0">
                        <a:pos x="13" y="5"/>
                      </a:cxn>
                      <a:cxn ang="0">
                        <a:pos x="14" y="7"/>
                      </a:cxn>
                      <a:cxn ang="0">
                        <a:pos x="12" y="7"/>
                      </a:cxn>
                      <a:cxn ang="0">
                        <a:pos x="9" y="6"/>
                      </a:cxn>
                      <a:cxn ang="0">
                        <a:pos x="8" y="7"/>
                      </a:cxn>
                      <a:cxn ang="0">
                        <a:pos x="8" y="8"/>
                      </a:cxn>
                      <a:cxn ang="0">
                        <a:pos x="9" y="9"/>
                      </a:cxn>
                      <a:cxn ang="0">
                        <a:pos x="9" y="11"/>
                      </a:cxn>
                      <a:cxn ang="0">
                        <a:pos x="11" y="13"/>
                      </a:cxn>
                      <a:cxn ang="0">
                        <a:pos x="14" y="15"/>
                      </a:cxn>
                      <a:cxn ang="0">
                        <a:pos x="18" y="18"/>
                      </a:cxn>
                      <a:cxn ang="0">
                        <a:pos x="18" y="20"/>
                      </a:cxn>
                      <a:cxn ang="0">
                        <a:pos x="16" y="19"/>
                      </a:cxn>
                      <a:cxn ang="0">
                        <a:pos x="14" y="17"/>
                      </a:cxn>
                      <a:cxn ang="0">
                        <a:pos x="11" y="15"/>
                      </a:cxn>
                      <a:cxn ang="0">
                        <a:pos x="9" y="12"/>
                      </a:cxn>
                      <a:cxn ang="0">
                        <a:pos x="6" y="11"/>
                      </a:cxn>
                      <a:cxn ang="0">
                        <a:pos x="4" y="8"/>
                      </a:cxn>
                      <a:cxn ang="0">
                        <a:pos x="2" y="6"/>
                      </a:cxn>
                      <a:cxn ang="0">
                        <a:pos x="1" y="4"/>
                      </a:cxn>
                      <a:cxn ang="0">
                        <a:pos x="0" y="2"/>
                      </a:cxn>
                    </a:cxnLst>
                    <a:rect l="0" t="0" r="r" b="b"/>
                    <a:pathLst>
                      <a:path w="19" h="21">
                        <a:moveTo>
                          <a:pt x="0" y="2"/>
                        </a:moveTo>
                        <a:lnTo>
                          <a:pt x="0" y="1"/>
                        </a:lnTo>
                        <a:lnTo>
                          <a:pt x="0" y="0"/>
                        </a:lnTo>
                        <a:lnTo>
                          <a:pt x="0" y="0"/>
                        </a:lnTo>
                        <a:lnTo>
                          <a:pt x="1" y="1"/>
                        </a:lnTo>
                        <a:lnTo>
                          <a:pt x="4" y="2"/>
                        </a:lnTo>
                        <a:lnTo>
                          <a:pt x="6" y="3"/>
                        </a:lnTo>
                        <a:lnTo>
                          <a:pt x="9" y="4"/>
                        </a:lnTo>
                        <a:lnTo>
                          <a:pt x="13" y="5"/>
                        </a:lnTo>
                        <a:lnTo>
                          <a:pt x="14" y="7"/>
                        </a:lnTo>
                        <a:lnTo>
                          <a:pt x="12" y="7"/>
                        </a:lnTo>
                        <a:lnTo>
                          <a:pt x="9" y="6"/>
                        </a:lnTo>
                        <a:lnTo>
                          <a:pt x="8" y="7"/>
                        </a:lnTo>
                        <a:lnTo>
                          <a:pt x="8" y="8"/>
                        </a:lnTo>
                        <a:lnTo>
                          <a:pt x="9" y="9"/>
                        </a:lnTo>
                        <a:lnTo>
                          <a:pt x="9" y="11"/>
                        </a:lnTo>
                        <a:lnTo>
                          <a:pt x="11" y="13"/>
                        </a:lnTo>
                        <a:lnTo>
                          <a:pt x="14" y="15"/>
                        </a:lnTo>
                        <a:lnTo>
                          <a:pt x="18" y="18"/>
                        </a:lnTo>
                        <a:lnTo>
                          <a:pt x="18" y="20"/>
                        </a:lnTo>
                        <a:lnTo>
                          <a:pt x="16" y="19"/>
                        </a:lnTo>
                        <a:lnTo>
                          <a:pt x="14" y="17"/>
                        </a:lnTo>
                        <a:lnTo>
                          <a:pt x="11" y="15"/>
                        </a:lnTo>
                        <a:lnTo>
                          <a:pt x="9" y="12"/>
                        </a:lnTo>
                        <a:lnTo>
                          <a:pt x="6" y="11"/>
                        </a:lnTo>
                        <a:lnTo>
                          <a:pt x="4" y="8"/>
                        </a:lnTo>
                        <a:lnTo>
                          <a:pt x="2" y="6"/>
                        </a:lnTo>
                        <a:lnTo>
                          <a:pt x="1" y="4"/>
                        </a:lnTo>
                        <a:lnTo>
                          <a:pt x="0" y="2"/>
                        </a:lnTo>
                      </a:path>
                    </a:pathLst>
                  </a:custGeom>
                  <a:solidFill>
                    <a:srgbClr val="FFA040"/>
                  </a:solidFill>
                  <a:ln w="9525" cap="rnd">
                    <a:noFill/>
                    <a:round/>
                    <a:headEnd/>
                    <a:tailEnd/>
                  </a:ln>
                  <a:effectLst/>
                </p:spPr>
                <p:txBody>
                  <a:bodyPr/>
                  <a:lstStyle/>
                  <a:p>
                    <a:endParaRPr lang="en-US"/>
                  </a:p>
                </p:txBody>
              </p:sp>
              <p:sp>
                <p:nvSpPr>
                  <p:cNvPr id="270350" name="Freeform 14"/>
                  <p:cNvSpPr>
                    <a:spLocks/>
                  </p:cNvSpPr>
                  <p:nvPr/>
                </p:nvSpPr>
                <p:spPr bwMode="auto">
                  <a:xfrm>
                    <a:off x="1045" y="1149"/>
                    <a:ext cx="18" cy="19"/>
                  </a:xfrm>
                  <a:custGeom>
                    <a:avLst/>
                    <a:gdLst/>
                    <a:ahLst/>
                    <a:cxnLst>
                      <a:cxn ang="0">
                        <a:pos x="0" y="0"/>
                      </a:cxn>
                      <a:cxn ang="0">
                        <a:pos x="1" y="2"/>
                      </a:cxn>
                      <a:cxn ang="0">
                        <a:pos x="4" y="5"/>
                      </a:cxn>
                      <a:cxn ang="0">
                        <a:pos x="8" y="8"/>
                      </a:cxn>
                      <a:cxn ang="0">
                        <a:pos x="11" y="11"/>
                      </a:cxn>
                      <a:cxn ang="0">
                        <a:pos x="15" y="14"/>
                      </a:cxn>
                      <a:cxn ang="0">
                        <a:pos x="17" y="16"/>
                      </a:cxn>
                      <a:cxn ang="0">
                        <a:pos x="12" y="18"/>
                      </a:cxn>
                      <a:cxn ang="0">
                        <a:pos x="8" y="16"/>
                      </a:cxn>
                      <a:cxn ang="0">
                        <a:pos x="3" y="13"/>
                      </a:cxn>
                      <a:cxn ang="0">
                        <a:pos x="0" y="11"/>
                      </a:cxn>
                      <a:cxn ang="0">
                        <a:pos x="0" y="8"/>
                      </a:cxn>
                      <a:cxn ang="0">
                        <a:pos x="0" y="4"/>
                      </a:cxn>
                      <a:cxn ang="0">
                        <a:pos x="0" y="0"/>
                      </a:cxn>
                    </a:cxnLst>
                    <a:rect l="0" t="0" r="r" b="b"/>
                    <a:pathLst>
                      <a:path w="18" h="19">
                        <a:moveTo>
                          <a:pt x="0" y="0"/>
                        </a:moveTo>
                        <a:lnTo>
                          <a:pt x="1" y="2"/>
                        </a:lnTo>
                        <a:lnTo>
                          <a:pt x="4" y="5"/>
                        </a:lnTo>
                        <a:lnTo>
                          <a:pt x="8" y="8"/>
                        </a:lnTo>
                        <a:lnTo>
                          <a:pt x="11" y="11"/>
                        </a:lnTo>
                        <a:lnTo>
                          <a:pt x="15" y="14"/>
                        </a:lnTo>
                        <a:lnTo>
                          <a:pt x="17" y="16"/>
                        </a:lnTo>
                        <a:lnTo>
                          <a:pt x="12" y="18"/>
                        </a:lnTo>
                        <a:lnTo>
                          <a:pt x="8" y="16"/>
                        </a:lnTo>
                        <a:lnTo>
                          <a:pt x="3" y="13"/>
                        </a:lnTo>
                        <a:lnTo>
                          <a:pt x="0" y="11"/>
                        </a:lnTo>
                        <a:lnTo>
                          <a:pt x="0" y="8"/>
                        </a:lnTo>
                        <a:lnTo>
                          <a:pt x="0" y="4"/>
                        </a:lnTo>
                        <a:lnTo>
                          <a:pt x="0" y="0"/>
                        </a:lnTo>
                      </a:path>
                    </a:pathLst>
                  </a:custGeom>
                  <a:solidFill>
                    <a:srgbClr val="FFA040"/>
                  </a:solidFill>
                  <a:ln w="9525" cap="rnd">
                    <a:noFill/>
                    <a:round/>
                    <a:headEnd/>
                    <a:tailEnd/>
                  </a:ln>
                  <a:effectLst/>
                </p:spPr>
                <p:txBody>
                  <a:bodyPr/>
                  <a:lstStyle/>
                  <a:p>
                    <a:endParaRPr lang="en-US"/>
                  </a:p>
                </p:txBody>
              </p:sp>
              <p:sp>
                <p:nvSpPr>
                  <p:cNvPr id="270351" name="Freeform 15"/>
                  <p:cNvSpPr>
                    <a:spLocks/>
                  </p:cNvSpPr>
                  <p:nvPr/>
                </p:nvSpPr>
                <p:spPr bwMode="auto">
                  <a:xfrm>
                    <a:off x="1057" y="1149"/>
                    <a:ext cx="64" cy="63"/>
                  </a:xfrm>
                  <a:custGeom>
                    <a:avLst/>
                    <a:gdLst/>
                    <a:ahLst/>
                    <a:cxnLst>
                      <a:cxn ang="0">
                        <a:pos x="30" y="14"/>
                      </a:cxn>
                      <a:cxn ang="0">
                        <a:pos x="25" y="16"/>
                      </a:cxn>
                      <a:cxn ang="0">
                        <a:pos x="15" y="18"/>
                      </a:cxn>
                      <a:cxn ang="0">
                        <a:pos x="0" y="18"/>
                      </a:cxn>
                      <a:cxn ang="0">
                        <a:pos x="17" y="21"/>
                      </a:cxn>
                      <a:cxn ang="0">
                        <a:pos x="37" y="20"/>
                      </a:cxn>
                      <a:cxn ang="0">
                        <a:pos x="51" y="15"/>
                      </a:cxn>
                      <a:cxn ang="0">
                        <a:pos x="55" y="15"/>
                      </a:cxn>
                      <a:cxn ang="0">
                        <a:pos x="53" y="18"/>
                      </a:cxn>
                      <a:cxn ang="0">
                        <a:pos x="43" y="23"/>
                      </a:cxn>
                      <a:cxn ang="0">
                        <a:pos x="26" y="27"/>
                      </a:cxn>
                      <a:cxn ang="0">
                        <a:pos x="15" y="31"/>
                      </a:cxn>
                      <a:cxn ang="0">
                        <a:pos x="35" y="31"/>
                      </a:cxn>
                      <a:cxn ang="0">
                        <a:pos x="48" y="27"/>
                      </a:cxn>
                      <a:cxn ang="0">
                        <a:pos x="56" y="24"/>
                      </a:cxn>
                      <a:cxn ang="0">
                        <a:pos x="56" y="26"/>
                      </a:cxn>
                      <a:cxn ang="0">
                        <a:pos x="50" y="31"/>
                      </a:cxn>
                      <a:cxn ang="0">
                        <a:pos x="37" y="36"/>
                      </a:cxn>
                      <a:cxn ang="0">
                        <a:pos x="20" y="39"/>
                      </a:cxn>
                      <a:cxn ang="0">
                        <a:pos x="26" y="41"/>
                      </a:cxn>
                      <a:cxn ang="0">
                        <a:pos x="41" y="41"/>
                      </a:cxn>
                      <a:cxn ang="0">
                        <a:pos x="54" y="37"/>
                      </a:cxn>
                      <a:cxn ang="0">
                        <a:pos x="55" y="38"/>
                      </a:cxn>
                      <a:cxn ang="0">
                        <a:pos x="51" y="42"/>
                      </a:cxn>
                      <a:cxn ang="0">
                        <a:pos x="42" y="46"/>
                      </a:cxn>
                      <a:cxn ang="0">
                        <a:pos x="31" y="48"/>
                      </a:cxn>
                      <a:cxn ang="0">
                        <a:pos x="14" y="49"/>
                      </a:cxn>
                      <a:cxn ang="0">
                        <a:pos x="26" y="52"/>
                      </a:cxn>
                      <a:cxn ang="0">
                        <a:pos x="36" y="52"/>
                      </a:cxn>
                      <a:cxn ang="0">
                        <a:pos x="46" y="50"/>
                      </a:cxn>
                      <a:cxn ang="0">
                        <a:pos x="50" y="50"/>
                      </a:cxn>
                      <a:cxn ang="0">
                        <a:pos x="48" y="53"/>
                      </a:cxn>
                      <a:cxn ang="0">
                        <a:pos x="42" y="56"/>
                      </a:cxn>
                      <a:cxn ang="0">
                        <a:pos x="21" y="58"/>
                      </a:cxn>
                      <a:cxn ang="0">
                        <a:pos x="38" y="59"/>
                      </a:cxn>
                      <a:cxn ang="0">
                        <a:pos x="40" y="61"/>
                      </a:cxn>
                      <a:cxn ang="0">
                        <a:pos x="46" y="59"/>
                      </a:cxn>
                      <a:cxn ang="0">
                        <a:pos x="51" y="55"/>
                      </a:cxn>
                      <a:cxn ang="0">
                        <a:pos x="60" y="40"/>
                      </a:cxn>
                      <a:cxn ang="0">
                        <a:pos x="61" y="37"/>
                      </a:cxn>
                      <a:cxn ang="0">
                        <a:pos x="60" y="34"/>
                      </a:cxn>
                      <a:cxn ang="0">
                        <a:pos x="61" y="31"/>
                      </a:cxn>
                      <a:cxn ang="0">
                        <a:pos x="63" y="29"/>
                      </a:cxn>
                      <a:cxn ang="0">
                        <a:pos x="61" y="25"/>
                      </a:cxn>
                      <a:cxn ang="0">
                        <a:pos x="60" y="22"/>
                      </a:cxn>
                      <a:cxn ang="0">
                        <a:pos x="62" y="19"/>
                      </a:cxn>
                      <a:cxn ang="0">
                        <a:pos x="62" y="16"/>
                      </a:cxn>
                      <a:cxn ang="0">
                        <a:pos x="60" y="13"/>
                      </a:cxn>
                      <a:cxn ang="0">
                        <a:pos x="61" y="10"/>
                      </a:cxn>
                      <a:cxn ang="0">
                        <a:pos x="63" y="7"/>
                      </a:cxn>
                      <a:cxn ang="0">
                        <a:pos x="61" y="4"/>
                      </a:cxn>
                      <a:cxn ang="0">
                        <a:pos x="54" y="4"/>
                      </a:cxn>
                      <a:cxn ang="0">
                        <a:pos x="40" y="9"/>
                      </a:cxn>
                      <a:cxn ang="0">
                        <a:pos x="25" y="12"/>
                      </a:cxn>
                    </a:cxnLst>
                    <a:rect l="0" t="0" r="r" b="b"/>
                    <a:pathLst>
                      <a:path w="64" h="63">
                        <a:moveTo>
                          <a:pt x="25" y="12"/>
                        </a:moveTo>
                        <a:lnTo>
                          <a:pt x="16" y="12"/>
                        </a:lnTo>
                        <a:lnTo>
                          <a:pt x="30" y="14"/>
                        </a:lnTo>
                        <a:lnTo>
                          <a:pt x="29" y="14"/>
                        </a:lnTo>
                        <a:lnTo>
                          <a:pt x="27" y="15"/>
                        </a:lnTo>
                        <a:lnTo>
                          <a:pt x="25" y="16"/>
                        </a:lnTo>
                        <a:lnTo>
                          <a:pt x="22" y="16"/>
                        </a:lnTo>
                        <a:lnTo>
                          <a:pt x="19" y="17"/>
                        </a:lnTo>
                        <a:lnTo>
                          <a:pt x="15" y="18"/>
                        </a:lnTo>
                        <a:lnTo>
                          <a:pt x="10" y="18"/>
                        </a:lnTo>
                        <a:lnTo>
                          <a:pt x="5" y="18"/>
                        </a:lnTo>
                        <a:lnTo>
                          <a:pt x="0" y="18"/>
                        </a:lnTo>
                        <a:lnTo>
                          <a:pt x="8" y="20"/>
                        </a:lnTo>
                        <a:lnTo>
                          <a:pt x="13" y="21"/>
                        </a:lnTo>
                        <a:lnTo>
                          <a:pt x="17" y="21"/>
                        </a:lnTo>
                        <a:lnTo>
                          <a:pt x="23" y="21"/>
                        </a:lnTo>
                        <a:lnTo>
                          <a:pt x="30" y="21"/>
                        </a:lnTo>
                        <a:lnTo>
                          <a:pt x="37" y="20"/>
                        </a:lnTo>
                        <a:lnTo>
                          <a:pt x="42" y="18"/>
                        </a:lnTo>
                        <a:lnTo>
                          <a:pt x="48" y="16"/>
                        </a:lnTo>
                        <a:lnTo>
                          <a:pt x="51" y="15"/>
                        </a:lnTo>
                        <a:lnTo>
                          <a:pt x="53" y="15"/>
                        </a:lnTo>
                        <a:lnTo>
                          <a:pt x="54" y="14"/>
                        </a:lnTo>
                        <a:lnTo>
                          <a:pt x="55" y="15"/>
                        </a:lnTo>
                        <a:lnTo>
                          <a:pt x="55" y="16"/>
                        </a:lnTo>
                        <a:lnTo>
                          <a:pt x="55" y="17"/>
                        </a:lnTo>
                        <a:lnTo>
                          <a:pt x="53" y="18"/>
                        </a:lnTo>
                        <a:lnTo>
                          <a:pt x="51" y="20"/>
                        </a:lnTo>
                        <a:lnTo>
                          <a:pt x="47" y="21"/>
                        </a:lnTo>
                        <a:lnTo>
                          <a:pt x="43" y="23"/>
                        </a:lnTo>
                        <a:lnTo>
                          <a:pt x="38" y="25"/>
                        </a:lnTo>
                        <a:lnTo>
                          <a:pt x="32" y="26"/>
                        </a:lnTo>
                        <a:lnTo>
                          <a:pt x="26" y="27"/>
                        </a:lnTo>
                        <a:lnTo>
                          <a:pt x="19" y="28"/>
                        </a:lnTo>
                        <a:lnTo>
                          <a:pt x="8" y="29"/>
                        </a:lnTo>
                        <a:lnTo>
                          <a:pt x="15" y="31"/>
                        </a:lnTo>
                        <a:lnTo>
                          <a:pt x="20" y="32"/>
                        </a:lnTo>
                        <a:lnTo>
                          <a:pt x="28" y="32"/>
                        </a:lnTo>
                        <a:lnTo>
                          <a:pt x="35" y="31"/>
                        </a:lnTo>
                        <a:lnTo>
                          <a:pt x="40" y="29"/>
                        </a:lnTo>
                        <a:lnTo>
                          <a:pt x="45" y="28"/>
                        </a:lnTo>
                        <a:lnTo>
                          <a:pt x="48" y="27"/>
                        </a:lnTo>
                        <a:lnTo>
                          <a:pt x="52" y="26"/>
                        </a:lnTo>
                        <a:lnTo>
                          <a:pt x="55" y="25"/>
                        </a:lnTo>
                        <a:lnTo>
                          <a:pt x="56" y="24"/>
                        </a:lnTo>
                        <a:lnTo>
                          <a:pt x="57" y="24"/>
                        </a:lnTo>
                        <a:lnTo>
                          <a:pt x="57" y="25"/>
                        </a:lnTo>
                        <a:lnTo>
                          <a:pt x="56" y="26"/>
                        </a:lnTo>
                        <a:lnTo>
                          <a:pt x="55" y="28"/>
                        </a:lnTo>
                        <a:lnTo>
                          <a:pt x="53" y="30"/>
                        </a:lnTo>
                        <a:lnTo>
                          <a:pt x="50" y="31"/>
                        </a:lnTo>
                        <a:lnTo>
                          <a:pt x="46" y="33"/>
                        </a:lnTo>
                        <a:lnTo>
                          <a:pt x="42" y="35"/>
                        </a:lnTo>
                        <a:lnTo>
                          <a:pt x="37" y="36"/>
                        </a:lnTo>
                        <a:lnTo>
                          <a:pt x="30" y="38"/>
                        </a:lnTo>
                        <a:lnTo>
                          <a:pt x="25" y="39"/>
                        </a:lnTo>
                        <a:lnTo>
                          <a:pt x="20" y="39"/>
                        </a:lnTo>
                        <a:lnTo>
                          <a:pt x="13" y="40"/>
                        </a:lnTo>
                        <a:lnTo>
                          <a:pt x="20" y="41"/>
                        </a:lnTo>
                        <a:lnTo>
                          <a:pt x="26" y="41"/>
                        </a:lnTo>
                        <a:lnTo>
                          <a:pt x="31" y="42"/>
                        </a:lnTo>
                        <a:lnTo>
                          <a:pt x="36" y="41"/>
                        </a:lnTo>
                        <a:lnTo>
                          <a:pt x="41" y="41"/>
                        </a:lnTo>
                        <a:lnTo>
                          <a:pt x="45" y="40"/>
                        </a:lnTo>
                        <a:lnTo>
                          <a:pt x="48" y="39"/>
                        </a:lnTo>
                        <a:lnTo>
                          <a:pt x="54" y="37"/>
                        </a:lnTo>
                        <a:lnTo>
                          <a:pt x="54" y="37"/>
                        </a:lnTo>
                        <a:lnTo>
                          <a:pt x="55" y="37"/>
                        </a:lnTo>
                        <a:lnTo>
                          <a:pt x="55" y="38"/>
                        </a:lnTo>
                        <a:lnTo>
                          <a:pt x="54" y="39"/>
                        </a:lnTo>
                        <a:lnTo>
                          <a:pt x="53" y="41"/>
                        </a:lnTo>
                        <a:lnTo>
                          <a:pt x="51" y="42"/>
                        </a:lnTo>
                        <a:lnTo>
                          <a:pt x="48" y="44"/>
                        </a:lnTo>
                        <a:lnTo>
                          <a:pt x="45" y="45"/>
                        </a:lnTo>
                        <a:lnTo>
                          <a:pt x="42" y="46"/>
                        </a:lnTo>
                        <a:lnTo>
                          <a:pt x="38" y="47"/>
                        </a:lnTo>
                        <a:lnTo>
                          <a:pt x="35" y="48"/>
                        </a:lnTo>
                        <a:lnTo>
                          <a:pt x="31" y="48"/>
                        </a:lnTo>
                        <a:lnTo>
                          <a:pt x="26" y="49"/>
                        </a:lnTo>
                        <a:lnTo>
                          <a:pt x="21" y="49"/>
                        </a:lnTo>
                        <a:lnTo>
                          <a:pt x="14" y="49"/>
                        </a:lnTo>
                        <a:lnTo>
                          <a:pt x="18" y="50"/>
                        </a:lnTo>
                        <a:lnTo>
                          <a:pt x="21" y="51"/>
                        </a:lnTo>
                        <a:lnTo>
                          <a:pt x="26" y="52"/>
                        </a:lnTo>
                        <a:lnTo>
                          <a:pt x="29" y="52"/>
                        </a:lnTo>
                        <a:lnTo>
                          <a:pt x="32" y="52"/>
                        </a:lnTo>
                        <a:lnTo>
                          <a:pt x="36" y="52"/>
                        </a:lnTo>
                        <a:lnTo>
                          <a:pt x="39" y="52"/>
                        </a:lnTo>
                        <a:lnTo>
                          <a:pt x="42" y="51"/>
                        </a:lnTo>
                        <a:lnTo>
                          <a:pt x="46" y="50"/>
                        </a:lnTo>
                        <a:lnTo>
                          <a:pt x="49" y="49"/>
                        </a:lnTo>
                        <a:lnTo>
                          <a:pt x="50" y="49"/>
                        </a:lnTo>
                        <a:lnTo>
                          <a:pt x="50" y="50"/>
                        </a:lnTo>
                        <a:lnTo>
                          <a:pt x="50" y="51"/>
                        </a:lnTo>
                        <a:lnTo>
                          <a:pt x="49" y="52"/>
                        </a:lnTo>
                        <a:lnTo>
                          <a:pt x="48" y="53"/>
                        </a:lnTo>
                        <a:lnTo>
                          <a:pt x="46" y="54"/>
                        </a:lnTo>
                        <a:lnTo>
                          <a:pt x="45" y="55"/>
                        </a:lnTo>
                        <a:lnTo>
                          <a:pt x="42" y="56"/>
                        </a:lnTo>
                        <a:lnTo>
                          <a:pt x="37" y="56"/>
                        </a:lnTo>
                        <a:lnTo>
                          <a:pt x="31" y="57"/>
                        </a:lnTo>
                        <a:lnTo>
                          <a:pt x="21" y="58"/>
                        </a:lnTo>
                        <a:lnTo>
                          <a:pt x="35" y="59"/>
                        </a:lnTo>
                        <a:lnTo>
                          <a:pt x="37" y="59"/>
                        </a:lnTo>
                        <a:lnTo>
                          <a:pt x="38" y="59"/>
                        </a:lnTo>
                        <a:lnTo>
                          <a:pt x="39" y="60"/>
                        </a:lnTo>
                        <a:lnTo>
                          <a:pt x="39" y="61"/>
                        </a:lnTo>
                        <a:lnTo>
                          <a:pt x="40" y="61"/>
                        </a:lnTo>
                        <a:lnTo>
                          <a:pt x="41" y="62"/>
                        </a:lnTo>
                        <a:lnTo>
                          <a:pt x="44" y="60"/>
                        </a:lnTo>
                        <a:lnTo>
                          <a:pt x="46" y="59"/>
                        </a:lnTo>
                        <a:lnTo>
                          <a:pt x="48" y="58"/>
                        </a:lnTo>
                        <a:lnTo>
                          <a:pt x="49" y="57"/>
                        </a:lnTo>
                        <a:lnTo>
                          <a:pt x="51" y="55"/>
                        </a:lnTo>
                        <a:lnTo>
                          <a:pt x="56" y="49"/>
                        </a:lnTo>
                        <a:lnTo>
                          <a:pt x="59" y="43"/>
                        </a:lnTo>
                        <a:lnTo>
                          <a:pt x="60" y="40"/>
                        </a:lnTo>
                        <a:lnTo>
                          <a:pt x="61" y="39"/>
                        </a:lnTo>
                        <a:lnTo>
                          <a:pt x="61" y="38"/>
                        </a:lnTo>
                        <a:lnTo>
                          <a:pt x="61" y="37"/>
                        </a:lnTo>
                        <a:lnTo>
                          <a:pt x="60" y="36"/>
                        </a:lnTo>
                        <a:lnTo>
                          <a:pt x="60" y="35"/>
                        </a:lnTo>
                        <a:lnTo>
                          <a:pt x="60" y="34"/>
                        </a:lnTo>
                        <a:lnTo>
                          <a:pt x="60" y="33"/>
                        </a:lnTo>
                        <a:lnTo>
                          <a:pt x="60" y="32"/>
                        </a:lnTo>
                        <a:lnTo>
                          <a:pt x="61" y="31"/>
                        </a:lnTo>
                        <a:lnTo>
                          <a:pt x="61" y="30"/>
                        </a:lnTo>
                        <a:lnTo>
                          <a:pt x="62" y="29"/>
                        </a:lnTo>
                        <a:lnTo>
                          <a:pt x="63" y="29"/>
                        </a:lnTo>
                        <a:lnTo>
                          <a:pt x="62" y="27"/>
                        </a:lnTo>
                        <a:lnTo>
                          <a:pt x="62" y="26"/>
                        </a:lnTo>
                        <a:lnTo>
                          <a:pt x="61" y="25"/>
                        </a:lnTo>
                        <a:lnTo>
                          <a:pt x="61" y="24"/>
                        </a:lnTo>
                        <a:lnTo>
                          <a:pt x="60" y="23"/>
                        </a:lnTo>
                        <a:lnTo>
                          <a:pt x="60" y="22"/>
                        </a:lnTo>
                        <a:lnTo>
                          <a:pt x="60" y="22"/>
                        </a:lnTo>
                        <a:lnTo>
                          <a:pt x="61" y="20"/>
                        </a:lnTo>
                        <a:lnTo>
                          <a:pt x="62" y="19"/>
                        </a:lnTo>
                        <a:lnTo>
                          <a:pt x="62" y="18"/>
                        </a:lnTo>
                        <a:lnTo>
                          <a:pt x="62" y="17"/>
                        </a:lnTo>
                        <a:lnTo>
                          <a:pt x="62" y="16"/>
                        </a:lnTo>
                        <a:lnTo>
                          <a:pt x="61" y="15"/>
                        </a:lnTo>
                        <a:lnTo>
                          <a:pt x="60" y="14"/>
                        </a:lnTo>
                        <a:lnTo>
                          <a:pt x="60" y="13"/>
                        </a:lnTo>
                        <a:lnTo>
                          <a:pt x="60" y="11"/>
                        </a:lnTo>
                        <a:lnTo>
                          <a:pt x="61" y="10"/>
                        </a:lnTo>
                        <a:lnTo>
                          <a:pt x="61" y="10"/>
                        </a:lnTo>
                        <a:lnTo>
                          <a:pt x="62" y="9"/>
                        </a:lnTo>
                        <a:lnTo>
                          <a:pt x="62" y="8"/>
                        </a:lnTo>
                        <a:lnTo>
                          <a:pt x="63" y="7"/>
                        </a:lnTo>
                        <a:lnTo>
                          <a:pt x="62" y="6"/>
                        </a:lnTo>
                        <a:lnTo>
                          <a:pt x="62" y="5"/>
                        </a:lnTo>
                        <a:lnTo>
                          <a:pt x="61" y="4"/>
                        </a:lnTo>
                        <a:lnTo>
                          <a:pt x="60" y="3"/>
                        </a:lnTo>
                        <a:lnTo>
                          <a:pt x="60" y="0"/>
                        </a:lnTo>
                        <a:lnTo>
                          <a:pt x="54" y="4"/>
                        </a:lnTo>
                        <a:lnTo>
                          <a:pt x="50" y="6"/>
                        </a:lnTo>
                        <a:lnTo>
                          <a:pt x="46" y="7"/>
                        </a:lnTo>
                        <a:lnTo>
                          <a:pt x="40" y="9"/>
                        </a:lnTo>
                        <a:lnTo>
                          <a:pt x="36" y="10"/>
                        </a:lnTo>
                        <a:lnTo>
                          <a:pt x="31" y="11"/>
                        </a:lnTo>
                        <a:lnTo>
                          <a:pt x="25" y="12"/>
                        </a:lnTo>
                      </a:path>
                    </a:pathLst>
                  </a:custGeom>
                  <a:solidFill>
                    <a:srgbClr val="FFA040"/>
                  </a:solidFill>
                  <a:ln w="9525" cap="rnd">
                    <a:noFill/>
                    <a:round/>
                    <a:headEnd/>
                    <a:tailEnd/>
                  </a:ln>
                  <a:effectLst/>
                </p:spPr>
                <p:txBody>
                  <a:bodyPr/>
                  <a:lstStyle/>
                  <a:p>
                    <a:endParaRPr lang="en-US"/>
                  </a:p>
                </p:txBody>
              </p:sp>
            </p:grpSp>
          </p:grpSp>
          <p:grpSp>
            <p:nvGrpSpPr>
              <p:cNvPr id="8" name="Group 16"/>
              <p:cNvGrpSpPr>
                <a:grpSpLocks/>
              </p:cNvGrpSpPr>
              <p:nvPr/>
            </p:nvGrpSpPr>
            <p:grpSpPr bwMode="auto">
              <a:xfrm>
                <a:off x="1094" y="1158"/>
                <a:ext cx="24" cy="50"/>
                <a:chOff x="1094" y="1158"/>
                <a:chExt cx="24" cy="50"/>
              </a:xfrm>
            </p:grpSpPr>
            <p:sp>
              <p:nvSpPr>
                <p:cNvPr id="270353" name="Freeform 17"/>
                <p:cNvSpPr>
                  <a:spLocks/>
                </p:cNvSpPr>
                <p:nvPr/>
              </p:nvSpPr>
              <p:spPr bwMode="auto">
                <a:xfrm>
                  <a:off x="1097" y="1169"/>
                  <a:ext cx="18" cy="19"/>
                </a:xfrm>
                <a:custGeom>
                  <a:avLst/>
                  <a:gdLst/>
                  <a:ahLst/>
                  <a:cxnLst>
                    <a:cxn ang="0">
                      <a:pos x="17" y="3"/>
                    </a:cxn>
                    <a:cxn ang="0">
                      <a:pos x="15" y="0"/>
                    </a:cxn>
                    <a:cxn ang="0">
                      <a:pos x="10" y="6"/>
                    </a:cxn>
                    <a:cxn ang="0">
                      <a:pos x="5" y="11"/>
                    </a:cxn>
                    <a:cxn ang="0">
                      <a:pos x="0" y="15"/>
                    </a:cxn>
                    <a:cxn ang="0">
                      <a:pos x="0" y="18"/>
                    </a:cxn>
                    <a:cxn ang="0">
                      <a:pos x="4" y="18"/>
                    </a:cxn>
                    <a:cxn ang="0">
                      <a:pos x="8" y="15"/>
                    </a:cxn>
                    <a:cxn ang="0">
                      <a:pos x="13" y="10"/>
                    </a:cxn>
                    <a:cxn ang="0">
                      <a:pos x="17" y="3"/>
                    </a:cxn>
                  </a:cxnLst>
                  <a:rect l="0" t="0" r="r" b="b"/>
                  <a:pathLst>
                    <a:path w="18" h="19">
                      <a:moveTo>
                        <a:pt x="17" y="3"/>
                      </a:moveTo>
                      <a:lnTo>
                        <a:pt x="15" y="0"/>
                      </a:lnTo>
                      <a:lnTo>
                        <a:pt x="10" y="6"/>
                      </a:lnTo>
                      <a:lnTo>
                        <a:pt x="5" y="11"/>
                      </a:lnTo>
                      <a:lnTo>
                        <a:pt x="0" y="15"/>
                      </a:lnTo>
                      <a:lnTo>
                        <a:pt x="0" y="18"/>
                      </a:lnTo>
                      <a:lnTo>
                        <a:pt x="4" y="18"/>
                      </a:lnTo>
                      <a:lnTo>
                        <a:pt x="8" y="15"/>
                      </a:lnTo>
                      <a:lnTo>
                        <a:pt x="13" y="10"/>
                      </a:lnTo>
                      <a:lnTo>
                        <a:pt x="17" y="3"/>
                      </a:lnTo>
                    </a:path>
                  </a:pathLst>
                </a:custGeom>
                <a:solidFill>
                  <a:srgbClr val="FFE0C0"/>
                </a:solidFill>
                <a:ln w="9525" cap="rnd">
                  <a:noFill/>
                  <a:round/>
                  <a:headEnd/>
                  <a:tailEnd/>
                </a:ln>
                <a:effectLst/>
              </p:spPr>
              <p:txBody>
                <a:bodyPr/>
                <a:lstStyle/>
                <a:p>
                  <a:endParaRPr lang="en-US"/>
                </a:p>
              </p:txBody>
            </p:sp>
            <p:sp>
              <p:nvSpPr>
                <p:cNvPr id="270354" name="Freeform 18"/>
                <p:cNvSpPr>
                  <a:spLocks/>
                </p:cNvSpPr>
                <p:nvPr/>
              </p:nvSpPr>
              <p:spPr bwMode="auto">
                <a:xfrm>
                  <a:off x="1100" y="1177"/>
                  <a:ext cx="18" cy="19"/>
                </a:xfrm>
                <a:custGeom>
                  <a:avLst/>
                  <a:gdLst/>
                  <a:ahLst/>
                  <a:cxnLst>
                    <a:cxn ang="0">
                      <a:pos x="17" y="3"/>
                    </a:cxn>
                    <a:cxn ang="0">
                      <a:pos x="16" y="0"/>
                    </a:cxn>
                    <a:cxn ang="0">
                      <a:pos x="10" y="7"/>
                    </a:cxn>
                    <a:cxn ang="0">
                      <a:pos x="5" y="11"/>
                    </a:cxn>
                    <a:cxn ang="0">
                      <a:pos x="0" y="15"/>
                    </a:cxn>
                    <a:cxn ang="0">
                      <a:pos x="1" y="18"/>
                    </a:cxn>
                    <a:cxn ang="0">
                      <a:pos x="4" y="18"/>
                    </a:cxn>
                    <a:cxn ang="0">
                      <a:pos x="8" y="15"/>
                    </a:cxn>
                    <a:cxn ang="0">
                      <a:pos x="13" y="10"/>
                    </a:cxn>
                    <a:cxn ang="0">
                      <a:pos x="17" y="3"/>
                    </a:cxn>
                  </a:cxnLst>
                  <a:rect l="0" t="0" r="r" b="b"/>
                  <a:pathLst>
                    <a:path w="18" h="19">
                      <a:moveTo>
                        <a:pt x="17" y="3"/>
                      </a:moveTo>
                      <a:lnTo>
                        <a:pt x="16" y="0"/>
                      </a:lnTo>
                      <a:lnTo>
                        <a:pt x="10" y="7"/>
                      </a:lnTo>
                      <a:lnTo>
                        <a:pt x="5" y="11"/>
                      </a:lnTo>
                      <a:lnTo>
                        <a:pt x="0" y="15"/>
                      </a:lnTo>
                      <a:lnTo>
                        <a:pt x="1" y="18"/>
                      </a:lnTo>
                      <a:lnTo>
                        <a:pt x="4" y="18"/>
                      </a:lnTo>
                      <a:lnTo>
                        <a:pt x="8" y="15"/>
                      </a:lnTo>
                      <a:lnTo>
                        <a:pt x="13" y="10"/>
                      </a:lnTo>
                      <a:lnTo>
                        <a:pt x="17" y="3"/>
                      </a:lnTo>
                    </a:path>
                  </a:pathLst>
                </a:custGeom>
                <a:solidFill>
                  <a:srgbClr val="FFE0C0"/>
                </a:solidFill>
                <a:ln w="9525" cap="rnd">
                  <a:noFill/>
                  <a:round/>
                  <a:headEnd/>
                  <a:tailEnd/>
                </a:ln>
                <a:effectLst/>
              </p:spPr>
              <p:txBody>
                <a:bodyPr/>
                <a:lstStyle/>
                <a:p>
                  <a:endParaRPr lang="en-US"/>
                </a:p>
              </p:txBody>
            </p:sp>
            <p:sp>
              <p:nvSpPr>
                <p:cNvPr id="270355" name="Freeform 19"/>
                <p:cNvSpPr>
                  <a:spLocks/>
                </p:cNvSpPr>
                <p:nvPr/>
              </p:nvSpPr>
              <p:spPr bwMode="auto">
                <a:xfrm>
                  <a:off x="1098" y="1189"/>
                  <a:ext cx="18" cy="19"/>
                </a:xfrm>
                <a:custGeom>
                  <a:avLst/>
                  <a:gdLst/>
                  <a:ahLst/>
                  <a:cxnLst>
                    <a:cxn ang="0">
                      <a:pos x="17" y="2"/>
                    </a:cxn>
                    <a:cxn ang="0">
                      <a:pos x="15" y="0"/>
                    </a:cxn>
                    <a:cxn ang="0">
                      <a:pos x="10" y="7"/>
                    </a:cxn>
                    <a:cxn ang="0">
                      <a:pos x="5" y="11"/>
                    </a:cxn>
                    <a:cxn ang="0">
                      <a:pos x="0" y="14"/>
                    </a:cxn>
                    <a:cxn ang="0">
                      <a:pos x="1" y="18"/>
                    </a:cxn>
                    <a:cxn ang="0">
                      <a:pos x="4" y="17"/>
                    </a:cxn>
                    <a:cxn ang="0">
                      <a:pos x="9" y="14"/>
                    </a:cxn>
                    <a:cxn ang="0">
                      <a:pos x="13" y="9"/>
                    </a:cxn>
                    <a:cxn ang="0">
                      <a:pos x="17" y="2"/>
                    </a:cxn>
                  </a:cxnLst>
                  <a:rect l="0" t="0" r="r" b="b"/>
                  <a:pathLst>
                    <a:path w="18" h="19">
                      <a:moveTo>
                        <a:pt x="17" y="2"/>
                      </a:moveTo>
                      <a:lnTo>
                        <a:pt x="15" y="0"/>
                      </a:lnTo>
                      <a:lnTo>
                        <a:pt x="10" y="7"/>
                      </a:lnTo>
                      <a:lnTo>
                        <a:pt x="5" y="11"/>
                      </a:lnTo>
                      <a:lnTo>
                        <a:pt x="0" y="14"/>
                      </a:lnTo>
                      <a:lnTo>
                        <a:pt x="1" y="18"/>
                      </a:lnTo>
                      <a:lnTo>
                        <a:pt x="4" y="17"/>
                      </a:lnTo>
                      <a:lnTo>
                        <a:pt x="9" y="14"/>
                      </a:lnTo>
                      <a:lnTo>
                        <a:pt x="13" y="9"/>
                      </a:lnTo>
                      <a:lnTo>
                        <a:pt x="17" y="2"/>
                      </a:lnTo>
                    </a:path>
                  </a:pathLst>
                </a:custGeom>
                <a:solidFill>
                  <a:srgbClr val="FFE0C0"/>
                </a:solidFill>
                <a:ln w="9525" cap="rnd">
                  <a:noFill/>
                  <a:round/>
                  <a:headEnd/>
                  <a:tailEnd/>
                </a:ln>
                <a:effectLst/>
              </p:spPr>
              <p:txBody>
                <a:bodyPr/>
                <a:lstStyle/>
                <a:p>
                  <a:endParaRPr lang="en-US"/>
                </a:p>
              </p:txBody>
            </p:sp>
            <p:sp>
              <p:nvSpPr>
                <p:cNvPr id="270356" name="Freeform 20"/>
                <p:cNvSpPr>
                  <a:spLocks/>
                </p:cNvSpPr>
                <p:nvPr/>
              </p:nvSpPr>
              <p:spPr bwMode="auto">
                <a:xfrm>
                  <a:off x="1094" y="1158"/>
                  <a:ext cx="18" cy="19"/>
                </a:xfrm>
                <a:custGeom>
                  <a:avLst/>
                  <a:gdLst/>
                  <a:ahLst/>
                  <a:cxnLst>
                    <a:cxn ang="0">
                      <a:pos x="17" y="3"/>
                    </a:cxn>
                    <a:cxn ang="0">
                      <a:pos x="15" y="0"/>
                    </a:cxn>
                    <a:cxn ang="0">
                      <a:pos x="9" y="7"/>
                    </a:cxn>
                    <a:cxn ang="0">
                      <a:pos x="4" y="11"/>
                    </a:cxn>
                    <a:cxn ang="0">
                      <a:pos x="0" y="14"/>
                    </a:cxn>
                    <a:cxn ang="0">
                      <a:pos x="0" y="18"/>
                    </a:cxn>
                    <a:cxn ang="0">
                      <a:pos x="4" y="18"/>
                    </a:cxn>
                    <a:cxn ang="0">
                      <a:pos x="8" y="15"/>
                    </a:cxn>
                    <a:cxn ang="0">
                      <a:pos x="12" y="11"/>
                    </a:cxn>
                    <a:cxn ang="0">
                      <a:pos x="17" y="3"/>
                    </a:cxn>
                  </a:cxnLst>
                  <a:rect l="0" t="0" r="r" b="b"/>
                  <a:pathLst>
                    <a:path w="18" h="19">
                      <a:moveTo>
                        <a:pt x="17" y="3"/>
                      </a:moveTo>
                      <a:lnTo>
                        <a:pt x="15" y="0"/>
                      </a:lnTo>
                      <a:lnTo>
                        <a:pt x="9" y="7"/>
                      </a:lnTo>
                      <a:lnTo>
                        <a:pt x="4" y="11"/>
                      </a:lnTo>
                      <a:lnTo>
                        <a:pt x="0" y="14"/>
                      </a:lnTo>
                      <a:lnTo>
                        <a:pt x="0" y="18"/>
                      </a:lnTo>
                      <a:lnTo>
                        <a:pt x="4" y="18"/>
                      </a:lnTo>
                      <a:lnTo>
                        <a:pt x="8" y="15"/>
                      </a:lnTo>
                      <a:lnTo>
                        <a:pt x="12" y="11"/>
                      </a:lnTo>
                      <a:lnTo>
                        <a:pt x="17" y="3"/>
                      </a:lnTo>
                    </a:path>
                  </a:pathLst>
                </a:custGeom>
                <a:solidFill>
                  <a:srgbClr val="FFE0C0"/>
                </a:solidFill>
                <a:ln w="9525" cap="rnd">
                  <a:noFill/>
                  <a:round/>
                  <a:headEnd/>
                  <a:tailEnd/>
                </a:ln>
                <a:effectLst/>
              </p:spPr>
              <p:txBody>
                <a:bodyPr/>
                <a:lstStyle/>
                <a:p>
                  <a:endParaRPr lang="en-US"/>
                </a:p>
              </p:txBody>
            </p:sp>
          </p:grpSp>
        </p:grpSp>
        <p:sp>
          <p:nvSpPr>
            <p:cNvPr id="270357" name="Freeform 21"/>
            <p:cNvSpPr>
              <a:spLocks/>
            </p:cNvSpPr>
            <p:nvPr/>
          </p:nvSpPr>
          <p:spPr bwMode="auto">
            <a:xfrm>
              <a:off x="997" y="899"/>
              <a:ext cx="170" cy="258"/>
            </a:xfrm>
            <a:custGeom>
              <a:avLst/>
              <a:gdLst/>
              <a:ahLst/>
              <a:cxnLst>
                <a:cxn ang="0">
                  <a:pos x="121" y="248"/>
                </a:cxn>
                <a:cxn ang="0">
                  <a:pos x="122" y="246"/>
                </a:cxn>
                <a:cxn ang="0">
                  <a:pos x="123" y="244"/>
                </a:cxn>
                <a:cxn ang="0">
                  <a:pos x="124" y="238"/>
                </a:cxn>
                <a:cxn ang="0">
                  <a:pos x="130" y="196"/>
                </a:cxn>
                <a:cxn ang="0">
                  <a:pos x="135" y="182"/>
                </a:cxn>
                <a:cxn ang="0">
                  <a:pos x="140" y="171"/>
                </a:cxn>
                <a:cxn ang="0">
                  <a:pos x="148" y="156"/>
                </a:cxn>
                <a:cxn ang="0">
                  <a:pos x="157" y="140"/>
                </a:cxn>
                <a:cxn ang="0">
                  <a:pos x="163" y="126"/>
                </a:cxn>
                <a:cxn ang="0">
                  <a:pos x="167" y="111"/>
                </a:cxn>
                <a:cxn ang="0">
                  <a:pos x="169" y="93"/>
                </a:cxn>
                <a:cxn ang="0">
                  <a:pos x="167" y="77"/>
                </a:cxn>
                <a:cxn ang="0">
                  <a:pos x="164" y="61"/>
                </a:cxn>
                <a:cxn ang="0">
                  <a:pos x="158" y="46"/>
                </a:cxn>
                <a:cxn ang="0">
                  <a:pos x="147" y="31"/>
                </a:cxn>
                <a:cxn ang="0">
                  <a:pos x="136" y="20"/>
                </a:cxn>
                <a:cxn ang="0">
                  <a:pos x="123" y="10"/>
                </a:cxn>
                <a:cxn ang="0">
                  <a:pos x="106" y="3"/>
                </a:cxn>
                <a:cxn ang="0">
                  <a:pos x="93" y="0"/>
                </a:cxn>
                <a:cxn ang="0">
                  <a:pos x="78" y="0"/>
                </a:cxn>
                <a:cxn ang="0">
                  <a:pos x="65" y="2"/>
                </a:cxn>
                <a:cxn ang="0">
                  <a:pos x="52" y="6"/>
                </a:cxn>
                <a:cxn ang="0">
                  <a:pos x="41" y="12"/>
                </a:cxn>
                <a:cxn ang="0">
                  <a:pos x="30" y="21"/>
                </a:cxn>
                <a:cxn ang="0">
                  <a:pos x="20" y="31"/>
                </a:cxn>
                <a:cxn ang="0">
                  <a:pos x="11" y="43"/>
                </a:cxn>
                <a:cxn ang="0">
                  <a:pos x="4" y="60"/>
                </a:cxn>
                <a:cxn ang="0">
                  <a:pos x="0" y="77"/>
                </a:cxn>
                <a:cxn ang="0">
                  <a:pos x="0" y="92"/>
                </a:cxn>
                <a:cxn ang="0">
                  <a:pos x="0" y="109"/>
                </a:cxn>
                <a:cxn ang="0">
                  <a:pos x="5" y="126"/>
                </a:cxn>
                <a:cxn ang="0">
                  <a:pos x="11" y="141"/>
                </a:cxn>
                <a:cxn ang="0">
                  <a:pos x="20" y="156"/>
                </a:cxn>
                <a:cxn ang="0">
                  <a:pos x="30" y="177"/>
                </a:cxn>
                <a:cxn ang="0">
                  <a:pos x="35" y="188"/>
                </a:cxn>
                <a:cxn ang="0">
                  <a:pos x="39" y="202"/>
                </a:cxn>
                <a:cxn ang="0">
                  <a:pos x="41" y="221"/>
                </a:cxn>
                <a:cxn ang="0">
                  <a:pos x="43" y="237"/>
                </a:cxn>
                <a:cxn ang="0">
                  <a:pos x="45" y="244"/>
                </a:cxn>
                <a:cxn ang="0">
                  <a:pos x="46" y="246"/>
                </a:cxn>
                <a:cxn ang="0">
                  <a:pos x="48" y="248"/>
                </a:cxn>
                <a:cxn ang="0">
                  <a:pos x="53" y="251"/>
                </a:cxn>
                <a:cxn ang="0">
                  <a:pos x="58" y="253"/>
                </a:cxn>
                <a:cxn ang="0">
                  <a:pos x="65" y="255"/>
                </a:cxn>
                <a:cxn ang="0">
                  <a:pos x="71" y="256"/>
                </a:cxn>
                <a:cxn ang="0">
                  <a:pos x="78" y="256"/>
                </a:cxn>
                <a:cxn ang="0">
                  <a:pos x="84" y="257"/>
                </a:cxn>
                <a:cxn ang="0">
                  <a:pos x="90" y="256"/>
                </a:cxn>
                <a:cxn ang="0">
                  <a:pos x="97" y="256"/>
                </a:cxn>
                <a:cxn ang="0">
                  <a:pos x="103" y="255"/>
                </a:cxn>
                <a:cxn ang="0">
                  <a:pos x="109" y="253"/>
                </a:cxn>
                <a:cxn ang="0">
                  <a:pos x="115" y="251"/>
                </a:cxn>
              </a:cxnLst>
              <a:rect l="0" t="0" r="r" b="b"/>
              <a:pathLst>
                <a:path w="170" h="258">
                  <a:moveTo>
                    <a:pt x="118" y="250"/>
                  </a:moveTo>
                  <a:lnTo>
                    <a:pt x="119" y="249"/>
                  </a:lnTo>
                  <a:lnTo>
                    <a:pt x="121" y="248"/>
                  </a:lnTo>
                  <a:lnTo>
                    <a:pt x="121" y="247"/>
                  </a:lnTo>
                  <a:lnTo>
                    <a:pt x="122" y="246"/>
                  </a:lnTo>
                  <a:lnTo>
                    <a:pt x="122" y="246"/>
                  </a:lnTo>
                  <a:lnTo>
                    <a:pt x="122" y="245"/>
                  </a:lnTo>
                  <a:lnTo>
                    <a:pt x="123" y="245"/>
                  </a:lnTo>
                  <a:lnTo>
                    <a:pt x="123" y="244"/>
                  </a:lnTo>
                  <a:lnTo>
                    <a:pt x="123" y="243"/>
                  </a:lnTo>
                  <a:lnTo>
                    <a:pt x="123" y="242"/>
                  </a:lnTo>
                  <a:lnTo>
                    <a:pt x="124" y="238"/>
                  </a:lnTo>
                  <a:lnTo>
                    <a:pt x="129" y="205"/>
                  </a:lnTo>
                  <a:lnTo>
                    <a:pt x="130" y="200"/>
                  </a:lnTo>
                  <a:lnTo>
                    <a:pt x="130" y="196"/>
                  </a:lnTo>
                  <a:lnTo>
                    <a:pt x="132" y="192"/>
                  </a:lnTo>
                  <a:lnTo>
                    <a:pt x="133" y="186"/>
                  </a:lnTo>
                  <a:lnTo>
                    <a:pt x="135" y="182"/>
                  </a:lnTo>
                  <a:lnTo>
                    <a:pt x="137" y="178"/>
                  </a:lnTo>
                  <a:lnTo>
                    <a:pt x="138" y="174"/>
                  </a:lnTo>
                  <a:lnTo>
                    <a:pt x="140" y="171"/>
                  </a:lnTo>
                  <a:lnTo>
                    <a:pt x="142" y="166"/>
                  </a:lnTo>
                  <a:lnTo>
                    <a:pt x="145" y="160"/>
                  </a:lnTo>
                  <a:lnTo>
                    <a:pt x="148" y="156"/>
                  </a:lnTo>
                  <a:lnTo>
                    <a:pt x="150" y="152"/>
                  </a:lnTo>
                  <a:lnTo>
                    <a:pt x="154" y="145"/>
                  </a:lnTo>
                  <a:lnTo>
                    <a:pt x="157" y="140"/>
                  </a:lnTo>
                  <a:lnTo>
                    <a:pt x="159" y="136"/>
                  </a:lnTo>
                  <a:lnTo>
                    <a:pt x="161" y="131"/>
                  </a:lnTo>
                  <a:lnTo>
                    <a:pt x="163" y="126"/>
                  </a:lnTo>
                  <a:lnTo>
                    <a:pt x="164" y="121"/>
                  </a:lnTo>
                  <a:lnTo>
                    <a:pt x="166" y="116"/>
                  </a:lnTo>
                  <a:lnTo>
                    <a:pt x="167" y="111"/>
                  </a:lnTo>
                  <a:lnTo>
                    <a:pt x="168" y="107"/>
                  </a:lnTo>
                  <a:lnTo>
                    <a:pt x="168" y="100"/>
                  </a:lnTo>
                  <a:lnTo>
                    <a:pt x="169" y="93"/>
                  </a:lnTo>
                  <a:lnTo>
                    <a:pt x="169" y="87"/>
                  </a:lnTo>
                  <a:lnTo>
                    <a:pt x="168" y="82"/>
                  </a:lnTo>
                  <a:lnTo>
                    <a:pt x="167" y="77"/>
                  </a:lnTo>
                  <a:lnTo>
                    <a:pt x="166" y="72"/>
                  </a:lnTo>
                  <a:lnTo>
                    <a:pt x="165" y="67"/>
                  </a:lnTo>
                  <a:lnTo>
                    <a:pt x="164" y="61"/>
                  </a:lnTo>
                  <a:lnTo>
                    <a:pt x="162" y="55"/>
                  </a:lnTo>
                  <a:lnTo>
                    <a:pt x="160" y="51"/>
                  </a:lnTo>
                  <a:lnTo>
                    <a:pt x="158" y="46"/>
                  </a:lnTo>
                  <a:lnTo>
                    <a:pt x="154" y="41"/>
                  </a:lnTo>
                  <a:lnTo>
                    <a:pt x="151" y="35"/>
                  </a:lnTo>
                  <a:lnTo>
                    <a:pt x="147" y="31"/>
                  </a:lnTo>
                  <a:lnTo>
                    <a:pt x="144" y="27"/>
                  </a:lnTo>
                  <a:lnTo>
                    <a:pt x="140" y="23"/>
                  </a:lnTo>
                  <a:lnTo>
                    <a:pt x="136" y="20"/>
                  </a:lnTo>
                  <a:lnTo>
                    <a:pt x="133" y="17"/>
                  </a:lnTo>
                  <a:lnTo>
                    <a:pt x="128" y="14"/>
                  </a:lnTo>
                  <a:lnTo>
                    <a:pt x="123" y="10"/>
                  </a:lnTo>
                  <a:lnTo>
                    <a:pt x="118" y="7"/>
                  </a:lnTo>
                  <a:lnTo>
                    <a:pt x="112" y="5"/>
                  </a:lnTo>
                  <a:lnTo>
                    <a:pt x="106" y="3"/>
                  </a:lnTo>
                  <a:lnTo>
                    <a:pt x="102" y="2"/>
                  </a:lnTo>
                  <a:lnTo>
                    <a:pt x="97" y="1"/>
                  </a:lnTo>
                  <a:lnTo>
                    <a:pt x="93" y="0"/>
                  </a:lnTo>
                  <a:lnTo>
                    <a:pt x="88" y="0"/>
                  </a:lnTo>
                  <a:lnTo>
                    <a:pt x="83" y="0"/>
                  </a:lnTo>
                  <a:lnTo>
                    <a:pt x="78" y="0"/>
                  </a:lnTo>
                  <a:lnTo>
                    <a:pt x="74" y="0"/>
                  </a:lnTo>
                  <a:lnTo>
                    <a:pt x="69" y="1"/>
                  </a:lnTo>
                  <a:lnTo>
                    <a:pt x="65" y="2"/>
                  </a:lnTo>
                  <a:lnTo>
                    <a:pt x="60" y="3"/>
                  </a:lnTo>
                  <a:lnTo>
                    <a:pt x="56" y="5"/>
                  </a:lnTo>
                  <a:lnTo>
                    <a:pt x="52" y="6"/>
                  </a:lnTo>
                  <a:lnTo>
                    <a:pt x="48" y="8"/>
                  </a:lnTo>
                  <a:lnTo>
                    <a:pt x="45" y="10"/>
                  </a:lnTo>
                  <a:lnTo>
                    <a:pt x="41" y="12"/>
                  </a:lnTo>
                  <a:lnTo>
                    <a:pt x="38" y="15"/>
                  </a:lnTo>
                  <a:lnTo>
                    <a:pt x="34" y="18"/>
                  </a:lnTo>
                  <a:lnTo>
                    <a:pt x="30" y="21"/>
                  </a:lnTo>
                  <a:lnTo>
                    <a:pt x="27" y="24"/>
                  </a:lnTo>
                  <a:lnTo>
                    <a:pt x="23" y="27"/>
                  </a:lnTo>
                  <a:lnTo>
                    <a:pt x="20" y="31"/>
                  </a:lnTo>
                  <a:lnTo>
                    <a:pt x="17" y="35"/>
                  </a:lnTo>
                  <a:lnTo>
                    <a:pt x="14" y="38"/>
                  </a:lnTo>
                  <a:lnTo>
                    <a:pt x="11" y="43"/>
                  </a:lnTo>
                  <a:lnTo>
                    <a:pt x="8" y="48"/>
                  </a:lnTo>
                  <a:lnTo>
                    <a:pt x="6" y="54"/>
                  </a:lnTo>
                  <a:lnTo>
                    <a:pt x="4" y="60"/>
                  </a:lnTo>
                  <a:lnTo>
                    <a:pt x="2" y="66"/>
                  </a:lnTo>
                  <a:lnTo>
                    <a:pt x="1" y="72"/>
                  </a:lnTo>
                  <a:lnTo>
                    <a:pt x="0" y="77"/>
                  </a:lnTo>
                  <a:lnTo>
                    <a:pt x="0" y="83"/>
                  </a:lnTo>
                  <a:lnTo>
                    <a:pt x="0" y="88"/>
                  </a:lnTo>
                  <a:lnTo>
                    <a:pt x="0" y="92"/>
                  </a:lnTo>
                  <a:lnTo>
                    <a:pt x="0" y="98"/>
                  </a:lnTo>
                  <a:lnTo>
                    <a:pt x="0" y="103"/>
                  </a:lnTo>
                  <a:lnTo>
                    <a:pt x="0" y="109"/>
                  </a:lnTo>
                  <a:lnTo>
                    <a:pt x="1" y="114"/>
                  </a:lnTo>
                  <a:lnTo>
                    <a:pt x="3" y="120"/>
                  </a:lnTo>
                  <a:lnTo>
                    <a:pt x="5" y="126"/>
                  </a:lnTo>
                  <a:lnTo>
                    <a:pt x="7" y="131"/>
                  </a:lnTo>
                  <a:lnTo>
                    <a:pt x="9" y="136"/>
                  </a:lnTo>
                  <a:lnTo>
                    <a:pt x="11" y="141"/>
                  </a:lnTo>
                  <a:lnTo>
                    <a:pt x="14" y="146"/>
                  </a:lnTo>
                  <a:lnTo>
                    <a:pt x="17" y="151"/>
                  </a:lnTo>
                  <a:lnTo>
                    <a:pt x="20" y="156"/>
                  </a:lnTo>
                  <a:lnTo>
                    <a:pt x="22" y="161"/>
                  </a:lnTo>
                  <a:lnTo>
                    <a:pt x="26" y="169"/>
                  </a:lnTo>
                  <a:lnTo>
                    <a:pt x="30" y="177"/>
                  </a:lnTo>
                  <a:lnTo>
                    <a:pt x="33" y="181"/>
                  </a:lnTo>
                  <a:lnTo>
                    <a:pt x="34" y="184"/>
                  </a:lnTo>
                  <a:lnTo>
                    <a:pt x="35" y="188"/>
                  </a:lnTo>
                  <a:lnTo>
                    <a:pt x="37" y="193"/>
                  </a:lnTo>
                  <a:lnTo>
                    <a:pt x="38" y="197"/>
                  </a:lnTo>
                  <a:lnTo>
                    <a:pt x="39" y="202"/>
                  </a:lnTo>
                  <a:lnTo>
                    <a:pt x="39" y="208"/>
                  </a:lnTo>
                  <a:lnTo>
                    <a:pt x="41" y="215"/>
                  </a:lnTo>
                  <a:lnTo>
                    <a:pt x="41" y="221"/>
                  </a:lnTo>
                  <a:lnTo>
                    <a:pt x="42" y="228"/>
                  </a:lnTo>
                  <a:lnTo>
                    <a:pt x="43" y="233"/>
                  </a:lnTo>
                  <a:lnTo>
                    <a:pt x="43" y="237"/>
                  </a:lnTo>
                  <a:lnTo>
                    <a:pt x="44" y="242"/>
                  </a:lnTo>
                  <a:lnTo>
                    <a:pt x="45" y="243"/>
                  </a:lnTo>
                  <a:lnTo>
                    <a:pt x="45" y="244"/>
                  </a:lnTo>
                  <a:lnTo>
                    <a:pt x="45" y="245"/>
                  </a:lnTo>
                  <a:lnTo>
                    <a:pt x="45" y="245"/>
                  </a:lnTo>
                  <a:lnTo>
                    <a:pt x="46" y="246"/>
                  </a:lnTo>
                  <a:lnTo>
                    <a:pt x="46" y="246"/>
                  </a:lnTo>
                  <a:lnTo>
                    <a:pt x="47" y="247"/>
                  </a:lnTo>
                  <a:lnTo>
                    <a:pt x="48" y="248"/>
                  </a:lnTo>
                  <a:lnTo>
                    <a:pt x="49" y="249"/>
                  </a:lnTo>
                  <a:lnTo>
                    <a:pt x="51" y="250"/>
                  </a:lnTo>
                  <a:lnTo>
                    <a:pt x="53" y="251"/>
                  </a:lnTo>
                  <a:lnTo>
                    <a:pt x="55" y="252"/>
                  </a:lnTo>
                  <a:lnTo>
                    <a:pt x="56" y="253"/>
                  </a:lnTo>
                  <a:lnTo>
                    <a:pt x="58" y="253"/>
                  </a:lnTo>
                  <a:lnTo>
                    <a:pt x="60" y="254"/>
                  </a:lnTo>
                  <a:lnTo>
                    <a:pt x="62" y="254"/>
                  </a:lnTo>
                  <a:lnTo>
                    <a:pt x="65" y="255"/>
                  </a:lnTo>
                  <a:lnTo>
                    <a:pt x="67" y="255"/>
                  </a:lnTo>
                  <a:lnTo>
                    <a:pt x="69" y="255"/>
                  </a:lnTo>
                  <a:lnTo>
                    <a:pt x="71" y="256"/>
                  </a:lnTo>
                  <a:lnTo>
                    <a:pt x="74" y="256"/>
                  </a:lnTo>
                  <a:lnTo>
                    <a:pt x="75" y="256"/>
                  </a:lnTo>
                  <a:lnTo>
                    <a:pt x="78" y="256"/>
                  </a:lnTo>
                  <a:lnTo>
                    <a:pt x="80" y="257"/>
                  </a:lnTo>
                  <a:lnTo>
                    <a:pt x="82" y="257"/>
                  </a:lnTo>
                  <a:lnTo>
                    <a:pt x="84" y="257"/>
                  </a:lnTo>
                  <a:lnTo>
                    <a:pt x="86" y="257"/>
                  </a:lnTo>
                  <a:lnTo>
                    <a:pt x="88" y="257"/>
                  </a:lnTo>
                  <a:lnTo>
                    <a:pt x="90" y="256"/>
                  </a:lnTo>
                  <a:lnTo>
                    <a:pt x="92" y="256"/>
                  </a:lnTo>
                  <a:lnTo>
                    <a:pt x="94" y="256"/>
                  </a:lnTo>
                  <a:lnTo>
                    <a:pt x="97" y="256"/>
                  </a:lnTo>
                  <a:lnTo>
                    <a:pt x="99" y="255"/>
                  </a:lnTo>
                  <a:lnTo>
                    <a:pt x="101" y="255"/>
                  </a:lnTo>
                  <a:lnTo>
                    <a:pt x="103" y="255"/>
                  </a:lnTo>
                  <a:lnTo>
                    <a:pt x="105" y="254"/>
                  </a:lnTo>
                  <a:lnTo>
                    <a:pt x="107" y="254"/>
                  </a:lnTo>
                  <a:lnTo>
                    <a:pt x="109" y="253"/>
                  </a:lnTo>
                  <a:lnTo>
                    <a:pt x="111" y="253"/>
                  </a:lnTo>
                  <a:lnTo>
                    <a:pt x="113" y="252"/>
                  </a:lnTo>
                  <a:lnTo>
                    <a:pt x="115" y="251"/>
                  </a:lnTo>
                  <a:lnTo>
                    <a:pt x="116" y="250"/>
                  </a:lnTo>
                  <a:lnTo>
                    <a:pt x="118" y="250"/>
                  </a:lnTo>
                </a:path>
              </a:pathLst>
            </a:custGeom>
            <a:solidFill>
              <a:srgbClr val="FFFF66"/>
            </a:solidFill>
            <a:ln w="12700" cap="rnd" cmpd="sng">
              <a:solidFill>
                <a:schemeClr val="bg2"/>
              </a:solidFill>
              <a:prstDash val="solid"/>
              <a:round/>
              <a:headEnd/>
              <a:tailEnd/>
            </a:ln>
            <a:effectLst/>
          </p:spPr>
          <p:txBody>
            <a:bodyPr/>
            <a:lstStyle/>
            <a:p>
              <a:endParaRPr lang="en-US"/>
            </a:p>
          </p:txBody>
        </p:sp>
        <p:grpSp>
          <p:nvGrpSpPr>
            <p:cNvPr id="9" name="Group 22"/>
            <p:cNvGrpSpPr>
              <a:grpSpLocks/>
            </p:cNvGrpSpPr>
            <p:nvPr/>
          </p:nvGrpSpPr>
          <p:grpSpPr bwMode="auto">
            <a:xfrm>
              <a:off x="1044" y="924"/>
              <a:ext cx="107" cy="230"/>
              <a:chOff x="1044" y="924"/>
              <a:chExt cx="107" cy="230"/>
            </a:xfrm>
          </p:grpSpPr>
          <p:sp>
            <p:nvSpPr>
              <p:cNvPr id="270359" name="Oval 23"/>
              <p:cNvSpPr>
                <a:spLocks noChangeArrowheads="1"/>
              </p:cNvSpPr>
              <p:nvPr/>
            </p:nvSpPr>
            <p:spPr bwMode="auto">
              <a:xfrm>
                <a:off x="1044" y="1127"/>
                <a:ext cx="75" cy="27"/>
              </a:xfrm>
              <a:prstGeom prst="ellipse">
                <a:avLst/>
              </a:prstGeom>
              <a:solidFill>
                <a:srgbClr val="A0A0A0"/>
              </a:solidFill>
              <a:ln w="9525">
                <a:noFill/>
                <a:round/>
                <a:headEnd/>
                <a:tailEnd/>
              </a:ln>
              <a:effectLst/>
            </p:spPr>
            <p:txBody>
              <a:bodyPr wrap="none" anchor="ctr"/>
              <a:lstStyle/>
              <a:p>
                <a:endParaRPr lang="en-US"/>
              </a:p>
            </p:txBody>
          </p:sp>
          <p:sp>
            <p:nvSpPr>
              <p:cNvPr id="270360" name="Freeform 24"/>
              <p:cNvSpPr>
                <a:spLocks/>
              </p:cNvSpPr>
              <p:nvPr/>
            </p:nvSpPr>
            <p:spPr bwMode="auto">
              <a:xfrm>
                <a:off x="1121" y="924"/>
                <a:ext cx="30" cy="39"/>
              </a:xfrm>
              <a:custGeom>
                <a:avLst/>
                <a:gdLst/>
                <a:ahLst/>
                <a:cxnLst>
                  <a:cxn ang="0">
                    <a:pos x="0" y="0"/>
                  </a:cxn>
                  <a:cxn ang="0">
                    <a:pos x="7" y="3"/>
                  </a:cxn>
                  <a:cxn ang="0">
                    <a:pos x="14" y="8"/>
                  </a:cxn>
                  <a:cxn ang="0">
                    <a:pos x="19" y="12"/>
                  </a:cxn>
                  <a:cxn ang="0">
                    <a:pos x="23" y="17"/>
                  </a:cxn>
                  <a:cxn ang="0">
                    <a:pos x="26" y="22"/>
                  </a:cxn>
                  <a:cxn ang="0">
                    <a:pos x="27" y="27"/>
                  </a:cxn>
                  <a:cxn ang="0">
                    <a:pos x="29" y="31"/>
                  </a:cxn>
                  <a:cxn ang="0">
                    <a:pos x="18" y="38"/>
                  </a:cxn>
                  <a:cxn ang="0">
                    <a:pos x="17" y="31"/>
                  </a:cxn>
                  <a:cxn ang="0">
                    <a:pos x="16" y="25"/>
                  </a:cxn>
                  <a:cxn ang="0">
                    <a:pos x="13" y="18"/>
                  </a:cxn>
                  <a:cxn ang="0">
                    <a:pos x="10" y="12"/>
                  </a:cxn>
                  <a:cxn ang="0">
                    <a:pos x="6" y="6"/>
                  </a:cxn>
                  <a:cxn ang="0">
                    <a:pos x="0" y="0"/>
                  </a:cxn>
                </a:cxnLst>
                <a:rect l="0" t="0" r="r" b="b"/>
                <a:pathLst>
                  <a:path w="30" h="39">
                    <a:moveTo>
                      <a:pt x="0" y="0"/>
                    </a:moveTo>
                    <a:lnTo>
                      <a:pt x="7" y="3"/>
                    </a:lnTo>
                    <a:lnTo>
                      <a:pt x="14" y="8"/>
                    </a:lnTo>
                    <a:lnTo>
                      <a:pt x="19" y="12"/>
                    </a:lnTo>
                    <a:lnTo>
                      <a:pt x="23" y="17"/>
                    </a:lnTo>
                    <a:lnTo>
                      <a:pt x="26" y="22"/>
                    </a:lnTo>
                    <a:lnTo>
                      <a:pt x="27" y="27"/>
                    </a:lnTo>
                    <a:lnTo>
                      <a:pt x="29" y="31"/>
                    </a:lnTo>
                    <a:lnTo>
                      <a:pt x="18" y="38"/>
                    </a:lnTo>
                    <a:lnTo>
                      <a:pt x="17" y="31"/>
                    </a:lnTo>
                    <a:lnTo>
                      <a:pt x="16" y="25"/>
                    </a:lnTo>
                    <a:lnTo>
                      <a:pt x="13" y="18"/>
                    </a:lnTo>
                    <a:lnTo>
                      <a:pt x="10" y="12"/>
                    </a:lnTo>
                    <a:lnTo>
                      <a:pt x="6" y="6"/>
                    </a:lnTo>
                    <a:lnTo>
                      <a:pt x="0" y="0"/>
                    </a:lnTo>
                  </a:path>
                </a:pathLst>
              </a:custGeom>
              <a:solidFill>
                <a:srgbClr val="FFFFFF"/>
              </a:solidFill>
              <a:ln w="9525" cap="rnd">
                <a:noFill/>
                <a:round/>
                <a:headEnd/>
                <a:tailEnd/>
              </a:ln>
              <a:effectLst/>
            </p:spPr>
            <p:txBody>
              <a:bodyPr/>
              <a:lstStyle/>
              <a:p>
                <a:endParaRPr lang="en-US"/>
              </a:p>
            </p:txBody>
          </p:sp>
          <p:grpSp>
            <p:nvGrpSpPr>
              <p:cNvPr id="10" name="Group 25"/>
              <p:cNvGrpSpPr>
                <a:grpSpLocks/>
              </p:cNvGrpSpPr>
              <p:nvPr/>
            </p:nvGrpSpPr>
            <p:grpSpPr bwMode="auto">
              <a:xfrm>
                <a:off x="1057" y="976"/>
                <a:ext cx="48" cy="161"/>
                <a:chOff x="1057" y="976"/>
                <a:chExt cx="48" cy="161"/>
              </a:xfrm>
            </p:grpSpPr>
            <p:sp>
              <p:nvSpPr>
                <p:cNvPr id="270362" name="Freeform 26"/>
                <p:cNvSpPr>
                  <a:spLocks/>
                </p:cNvSpPr>
                <p:nvPr/>
              </p:nvSpPr>
              <p:spPr bwMode="auto">
                <a:xfrm>
                  <a:off x="1066" y="1042"/>
                  <a:ext cx="31" cy="95"/>
                </a:xfrm>
                <a:custGeom>
                  <a:avLst/>
                  <a:gdLst/>
                  <a:ahLst/>
                  <a:cxnLst>
                    <a:cxn ang="0">
                      <a:pos x="0" y="7"/>
                    </a:cxn>
                    <a:cxn ang="0">
                      <a:pos x="0" y="22"/>
                    </a:cxn>
                    <a:cxn ang="0">
                      <a:pos x="2" y="24"/>
                    </a:cxn>
                    <a:cxn ang="0">
                      <a:pos x="1" y="87"/>
                    </a:cxn>
                    <a:cxn ang="0">
                      <a:pos x="3" y="94"/>
                    </a:cxn>
                    <a:cxn ang="0">
                      <a:pos x="8" y="94"/>
                    </a:cxn>
                    <a:cxn ang="0">
                      <a:pos x="12" y="90"/>
                    </a:cxn>
                    <a:cxn ang="0">
                      <a:pos x="17" y="90"/>
                    </a:cxn>
                    <a:cxn ang="0">
                      <a:pos x="21" y="94"/>
                    </a:cxn>
                    <a:cxn ang="0">
                      <a:pos x="26" y="94"/>
                    </a:cxn>
                    <a:cxn ang="0">
                      <a:pos x="28" y="87"/>
                    </a:cxn>
                    <a:cxn ang="0">
                      <a:pos x="27" y="24"/>
                    </a:cxn>
                    <a:cxn ang="0">
                      <a:pos x="29" y="22"/>
                    </a:cxn>
                    <a:cxn ang="0">
                      <a:pos x="30" y="7"/>
                    </a:cxn>
                    <a:cxn ang="0">
                      <a:pos x="23" y="1"/>
                    </a:cxn>
                    <a:cxn ang="0">
                      <a:pos x="20" y="1"/>
                    </a:cxn>
                    <a:cxn ang="0">
                      <a:pos x="18" y="0"/>
                    </a:cxn>
                    <a:cxn ang="0">
                      <a:pos x="10" y="0"/>
                    </a:cxn>
                    <a:cxn ang="0">
                      <a:pos x="9" y="1"/>
                    </a:cxn>
                    <a:cxn ang="0">
                      <a:pos x="6" y="1"/>
                    </a:cxn>
                    <a:cxn ang="0">
                      <a:pos x="0" y="7"/>
                    </a:cxn>
                  </a:cxnLst>
                  <a:rect l="0" t="0" r="r" b="b"/>
                  <a:pathLst>
                    <a:path w="31" h="95">
                      <a:moveTo>
                        <a:pt x="0" y="7"/>
                      </a:moveTo>
                      <a:lnTo>
                        <a:pt x="0" y="22"/>
                      </a:lnTo>
                      <a:lnTo>
                        <a:pt x="2" y="24"/>
                      </a:lnTo>
                      <a:lnTo>
                        <a:pt x="1" y="87"/>
                      </a:lnTo>
                      <a:lnTo>
                        <a:pt x="3" y="94"/>
                      </a:lnTo>
                      <a:lnTo>
                        <a:pt x="8" y="94"/>
                      </a:lnTo>
                      <a:lnTo>
                        <a:pt x="12" y="90"/>
                      </a:lnTo>
                      <a:lnTo>
                        <a:pt x="17" y="90"/>
                      </a:lnTo>
                      <a:lnTo>
                        <a:pt x="21" y="94"/>
                      </a:lnTo>
                      <a:lnTo>
                        <a:pt x="26" y="94"/>
                      </a:lnTo>
                      <a:lnTo>
                        <a:pt x="28" y="87"/>
                      </a:lnTo>
                      <a:lnTo>
                        <a:pt x="27" y="24"/>
                      </a:lnTo>
                      <a:lnTo>
                        <a:pt x="29" y="22"/>
                      </a:lnTo>
                      <a:lnTo>
                        <a:pt x="30" y="7"/>
                      </a:lnTo>
                      <a:lnTo>
                        <a:pt x="23" y="1"/>
                      </a:lnTo>
                      <a:lnTo>
                        <a:pt x="20" y="1"/>
                      </a:lnTo>
                      <a:lnTo>
                        <a:pt x="18" y="0"/>
                      </a:lnTo>
                      <a:lnTo>
                        <a:pt x="10" y="0"/>
                      </a:lnTo>
                      <a:lnTo>
                        <a:pt x="9" y="1"/>
                      </a:lnTo>
                      <a:lnTo>
                        <a:pt x="6" y="1"/>
                      </a:lnTo>
                      <a:lnTo>
                        <a:pt x="0" y="7"/>
                      </a:lnTo>
                    </a:path>
                  </a:pathLst>
                </a:custGeom>
                <a:solidFill>
                  <a:srgbClr val="C0C0C0"/>
                </a:solidFill>
                <a:ln w="9525" cap="rnd">
                  <a:noFill/>
                  <a:round/>
                  <a:headEnd/>
                  <a:tailEnd/>
                </a:ln>
                <a:effectLst/>
              </p:spPr>
              <p:txBody>
                <a:bodyPr/>
                <a:lstStyle/>
                <a:p>
                  <a:endParaRPr lang="en-US"/>
                </a:p>
              </p:txBody>
            </p:sp>
            <p:sp>
              <p:nvSpPr>
                <p:cNvPr id="270363" name="Oval 27"/>
                <p:cNvSpPr>
                  <a:spLocks noChangeArrowheads="1"/>
                </p:cNvSpPr>
                <p:nvPr/>
              </p:nvSpPr>
              <p:spPr bwMode="auto">
                <a:xfrm>
                  <a:off x="1082" y="1046"/>
                  <a:ext cx="16" cy="18"/>
                </a:xfrm>
                <a:prstGeom prst="ellipse">
                  <a:avLst/>
                </a:prstGeom>
                <a:solidFill>
                  <a:srgbClr val="E0E0E0"/>
                </a:solidFill>
                <a:ln w="9525">
                  <a:noFill/>
                  <a:round/>
                  <a:headEnd/>
                  <a:tailEnd/>
                </a:ln>
                <a:effectLst/>
              </p:spPr>
              <p:txBody>
                <a:bodyPr wrap="none" anchor="ctr"/>
                <a:lstStyle/>
                <a:p>
                  <a:endParaRPr lang="en-US"/>
                </a:p>
              </p:txBody>
            </p:sp>
            <p:grpSp>
              <p:nvGrpSpPr>
                <p:cNvPr id="11" name="Group 28"/>
                <p:cNvGrpSpPr>
                  <a:grpSpLocks/>
                </p:cNvGrpSpPr>
                <p:nvPr/>
              </p:nvGrpSpPr>
              <p:grpSpPr bwMode="auto">
                <a:xfrm>
                  <a:off x="1057" y="976"/>
                  <a:ext cx="48" cy="74"/>
                  <a:chOff x="1057" y="976"/>
                  <a:chExt cx="48" cy="74"/>
                </a:xfrm>
              </p:grpSpPr>
              <p:sp>
                <p:nvSpPr>
                  <p:cNvPr id="270365" name="Oval 29"/>
                  <p:cNvSpPr>
                    <a:spLocks noChangeArrowheads="1"/>
                  </p:cNvSpPr>
                  <p:nvPr/>
                </p:nvSpPr>
                <p:spPr bwMode="auto">
                  <a:xfrm>
                    <a:off x="1060" y="976"/>
                    <a:ext cx="43" cy="25"/>
                  </a:xfrm>
                  <a:prstGeom prst="ellipse">
                    <a:avLst/>
                  </a:prstGeom>
                  <a:solidFill>
                    <a:srgbClr val="FFFFFF"/>
                  </a:solidFill>
                  <a:ln w="9525">
                    <a:noFill/>
                    <a:round/>
                    <a:headEnd/>
                    <a:tailEnd/>
                  </a:ln>
                  <a:effectLst/>
                </p:spPr>
                <p:txBody>
                  <a:bodyPr wrap="none" anchor="ctr"/>
                  <a:lstStyle/>
                  <a:p>
                    <a:endParaRPr lang="en-US"/>
                  </a:p>
                </p:txBody>
              </p:sp>
              <p:sp>
                <p:nvSpPr>
                  <p:cNvPr id="270366" name="Freeform 30"/>
                  <p:cNvSpPr>
                    <a:spLocks/>
                  </p:cNvSpPr>
                  <p:nvPr/>
                </p:nvSpPr>
                <p:spPr bwMode="auto">
                  <a:xfrm>
                    <a:off x="1057" y="988"/>
                    <a:ext cx="48" cy="62"/>
                  </a:xfrm>
                  <a:custGeom>
                    <a:avLst/>
                    <a:gdLst/>
                    <a:ahLst/>
                    <a:cxnLst>
                      <a:cxn ang="0">
                        <a:pos x="29" y="61"/>
                      </a:cxn>
                      <a:cxn ang="0">
                        <a:pos x="47" y="5"/>
                      </a:cxn>
                      <a:cxn ang="0">
                        <a:pos x="44" y="4"/>
                      </a:cxn>
                      <a:cxn ang="0">
                        <a:pos x="40" y="3"/>
                      </a:cxn>
                      <a:cxn ang="0">
                        <a:pos x="36" y="1"/>
                      </a:cxn>
                      <a:cxn ang="0">
                        <a:pos x="32" y="0"/>
                      </a:cxn>
                      <a:cxn ang="0">
                        <a:pos x="28" y="0"/>
                      </a:cxn>
                      <a:cxn ang="0">
                        <a:pos x="24" y="0"/>
                      </a:cxn>
                      <a:cxn ang="0">
                        <a:pos x="20" y="0"/>
                      </a:cxn>
                      <a:cxn ang="0">
                        <a:pos x="15" y="0"/>
                      </a:cxn>
                      <a:cxn ang="0">
                        <a:pos x="11" y="1"/>
                      </a:cxn>
                      <a:cxn ang="0">
                        <a:pos x="6" y="3"/>
                      </a:cxn>
                      <a:cxn ang="0">
                        <a:pos x="2" y="5"/>
                      </a:cxn>
                      <a:cxn ang="0">
                        <a:pos x="0" y="6"/>
                      </a:cxn>
                      <a:cxn ang="0">
                        <a:pos x="16" y="61"/>
                      </a:cxn>
                    </a:cxnLst>
                    <a:rect l="0" t="0" r="r" b="b"/>
                    <a:pathLst>
                      <a:path w="48" h="62">
                        <a:moveTo>
                          <a:pt x="29" y="61"/>
                        </a:moveTo>
                        <a:lnTo>
                          <a:pt x="47" y="5"/>
                        </a:lnTo>
                        <a:lnTo>
                          <a:pt x="44" y="4"/>
                        </a:lnTo>
                        <a:lnTo>
                          <a:pt x="40" y="3"/>
                        </a:lnTo>
                        <a:lnTo>
                          <a:pt x="36" y="1"/>
                        </a:lnTo>
                        <a:lnTo>
                          <a:pt x="32" y="0"/>
                        </a:lnTo>
                        <a:lnTo>
                          <a:pt x="28" y="0"/>
                        </a:lnTo>
                        <a:lnTo>
                          <a:pt x="24" y="0"/>
                        </a:lnTo>
                        <a:lnTo>
                          <a:pt x="20" y="0"/>
                        </a:lnTo>
                        <a:lnTo>
                          <a:pt x="15" y="0"/>
                        </a:lnTo>
                        <a:lnTo>
                          <a:pt x="11" y="1"/>
                        </a:lnTo>
                        <a:lnTo>
                          <a:pt x="6" y="3"/>
                        </a:lnTo>
                        <a:lnTo>
                          <a:pt x="2" y="5"/>
                        </a:lnTo>
                        <a:lnTo>
                          <a:pt x="0" y="6"/>
                        </a:lnTo>
                        <a:lnTo>
                          <a:pt x="16" y="61"/>
                        </a:lnTo>
                      </a:path>
                    </a:pathLst>
                  </a:custGeom>
                  <a:noFill/>
                  <a:ln w="12700" cap="rnd" cmpd="sng">
                    <a:solidFill>
                      <a:srgbClr val="A0A0A0"/>
                    </a:solidFill>
                    <a:prstDash val="solid"/>
                    <a:round/>
                    <a:headEnd type="none" w="sm" len="sm"/>
                    <a:tailEnd type="none" w="sm" len="sm"/>
                  </a:ln>
                  <a:effectLst/>
                </p:spPr>
                <p:txBody>
                  <a:bodyPr/>
                  <a:lstStyle/>
                  <a:p>
                    <a:endParaRPr lang="en-US"/>
                  </a:p>
                </p:txBody>
              </p:sp>
            </p:grpSp>
            <p:grpSp>
              <p:nvGrpSpPr>
                <p:cNvPr id="12" name="Group 31"/>
                <p:cNvGrpSpPr>
                  <a:grpSpLocks/>
                </p:cNvGrpSpPr>
                <p:nvPr/>
              </p:nvGrpSpPr>
              <p:grpSpPr bwMode="auto">
                <a:xfrm>
                  <a:off x="1072" y="1056"/>
                  <a:ext cx="16" cy="71"/>
                  <a:chOff x="1072" y="1056"/>
                  <a:chExt cx="16" cy="71"/>
                </a:xfrm>
              </p:grpSpPr>
              <p:sp>
                <p:nvSpPr>
                  <p:cNvPr id="270368" name="Line 32"/>
                  <p:cNvSpPr>
                    <a:spLocks noChangeShapeType="1"/>
                  </p:cNvSpPr>
                  <p:nvPr/>
                </p:nvSpPr>
                <p:spPr bwMode="auto">
                  <a:xfrm>
                    <a:off x="1075" y="1058"/>
                    <a:ext cx="0" cy="69"/>
                  </a:xfrm>
                  <a:prstGeom prst="line">
                    <a:avLst/>
                  </a:prstGeom>
                  <a:noFill/>
                  <a:ln w="12700">
                    <a:solidFill>
                      <a:srgbClr val="808080"/>
                    </a:solidFill>
                    <a:round/>
                    <a:headEnd type="none" w="sm" len="sm"/>
                    <a:tailEnd type="none" w="sm" len="sm"/>
                  </a:ln>
                  <a:effectLst/>
                </p:spPr>
                <p:txBody>
                  <a:bodyPr/>
                  <a:lstStyle/>
                  <a:p>
                    <a:endParaRPr lang="en-US"/>
                  </a:p>
                </p:txBody>
              </p:sp>
              <p:sp>
                <p:nvSpPr>
                  <p:cNvPr id="270369" name="Line 33"/>
                  <p:cNvSpPr>
                    <a:spLocks noChangeShapeType="1"/>
                  </p:cNvSpPr>
                  <p:nvPr/>
                </p:nvSpPr>
                <p:spPr bwMode="auto">
                  <a:xfrm flipV="1">
                    <a:off x="1086" y="1058"/>
                    <a:ext cx="0" cy="69"/>
                  </a:xfrm>
                  <a:prstGeom prst="line">
                    <a:avLst/>
                  </a:prstGeom>
                  <a:noFill/>
                  <a:ln w="12700">
                    <a:solidFill>
                      <a:srgbClr val="808080"/>
                    </a:solidFill>
                    <a:round/>
                    <a:headEnd type="none" w="sm" len="sm"/>
                    <a:tailEnd type="none" w="sm" len="sm"/>
                  </a:ln>
                  <a:effectLst/>
                </p:spPr>
                <p:txBody>
                  <a:bodyPr/>
                  <a:lstStyle/>
                  <a:p>
                    <a:endParaRPr lang="en-US"/>
                  </a:p>
                </p:txBody>
              </p:sp>
              <p:sp>
                <p:nvSpPr>
                  <p:cNvPr id="270370" name="Line 34"/>
                  <p:cNvSpPr>
                    <a:spLocks noChangeShapeType="1"/>
                  </p:cNvSpPr>
                  <p:nvPr/>
                </p:nvSpPr>
                <p:spPr bwMode="auto">
                  <a:xfrm flipV="1">
                    <a:off x="1088" y="1056"/>
                    <a:ext cx="0" cy="70"/>
                  </a:xfrm>
                  <a:prstGeom prst="line">
                    <a:avLst/>
                  </a:prstGeom>
                  <a:noFill/>
                  <a:ln w="12700">
                    <a:solidFill>
                      <a:srgbClr val="FFFFFF"/>
                    </a:solidFill>
                    <a:round/>
                    <a:headEnd type="none" w="sm" len="sm"/>
                    <a:tailEnd type="none" w="sm" len="sm"/>
                  </a:ln>
                  <a:effectLst/>
                </p:spPr>
                <p:txBody>
                  <a:bodyPr/>
                  <a:lstStyle/>
                  <a:p>
                    <a:endParaRPr lang="en-US"/>
                  </a:p>
                </p:txBody>
              </p:sp>
              <p:sp>
                <p:nvSpPr>
                  <p:cNvPr id="270371" name="Line 35"/>
                  <p:cNvSpPr>
                    <a:spLocks noChangeShapeType="1"/>
                  </p:cNvSpPr>
                  <p:nvPr/>
                </p:nvSpPr>
                <p:spPr bwMode="auto">
                  <a:xfrm flipV="1">
                    <a:off x="1072" y="1056"/>
                    <a:ext cx="0" cy="70"/>
                  </a:xfrm>
                  <a:prstGeom prst="line">
                    <a:avLst/>
                  </a:prstGeom>
                  <a:noFill/>
                  <a:ln w="12700">
                    <a:solidFill>
                      <a:srgbClr val="FFFFFF"/>
                    </a:solidFill>
                    <a:round/>
                    <a:headEnd type="none" w="sm" len="sm"/>
                    <a:tailEnd type="none" w="sm" len="sm"/>
                  </a:ln>
                  <a:effectLst/>
                </p:spPr>
                <p:txBody>
                  <a:bodyPr/>
                  <a:lstStyle/>
                  <a:p>
                    <a:endParaRPr lang="en-US"/>
                  </a:p>
                </p:txBody>
              </p:sp>
            </p:grpSp>
          </p:grpSp>
          <p:sp>
            <p:nvSpPr>
              <p:cNvPr id="270372" name="Freeform 36"/>
              <p:cNvSpPr>
                <a:spLocks/>
              </p:cNvSpPr>
              <p:nvPr/>
            </p:nvSpPr>
            <p:spPr bwMode="auto">
              <a:xfrm>
                <a:off x="1079" y="1089"/>
                <a:ext cx="45" cy="61"/>
              </a:xfrm>
              <a:custGeom>
                <a:avLst/>
                <a:gdLst/>
                <a:ahLst/>
                <a:cxnLst>
                  <a:cxn ang="0">
                    <a:pos x="44" y="0"/>
                  </a:cxn>
                  <a:cxn ang="0">
                    <a:pos x="42" y="1"/>
                  </a:cxn>
                  <a:cxn ang="0">
                    <a:pos x="34" y="38"/>
                  </a:cxn>
                  <a:cxn ang="0">
                    <a:pos x="33" y="42"/>
                  </a:cxn>
                  <a:cxn ang="0">
                    <a:pos x="31" y="45"/>
                  </a:cxn>
                  <a:cxn ang="0">
                    <a:pos x="28" y="48"/>
                  </a:cxn>
                  <a:cxn ang="0">
                    <a:pos x="24" y="50"/>
                  </a:cxn>
                  <a:cxn ang="0">
                    <a:pos x="21" y="52"/>
                  </a:cxn>
                  <a:cxn ang="0">
                    <a:pos x="17" y="54"/>
                  </a:cxn>
                  <a:cxn ang="0">
                    <a:pos x="13" y="56"/>
                  </a:cxn>
                  <a:cxn ang="0">
                    <a:pos x="9" y="57"/>
                  </a:cxn>
                  <a:cxn ang="0">
                    <a:pos x="5" y="57"/>
                  </a:cxn>
                  <a:cxn ang="0">
                    <a:pos x="0" y="57"/>
                  </a:cxn>
                  <a:cxn ang="0">
                    <a:pos x="0" y="59"/>
                  </a:cxn>
                  <a:cxn ang="0">
                    <a:pos x="4" y="60"/>
                  </a:cxn>
                  <a:cxn ang="0">
                    <a:pos x="6" y="60"/>
                  </a:cxn>
                  <a:cxn ang="0">
                    <a:pos x="10" y="59"/>
                  </a:cxn>
                  <a:cxn ang="0">
                    <a:pos x="14" y="59"/>
                  </a:cxn>
                  <a:cxn ang="0">
                    <a:pos x="18" y="58"/>
                  </a:cxn>
                  <a:cxn ang="0">
                    <a:pos x="21" y="57"/>
                  </a:cxn>
                  <a:cxn ang="0">
                    <a:pos x="25" y="56"/>
                  </a:cxn>
                  <a:cxn ang="0">
                    <a:pos x="27" y="55"/>
                  </a:cxn>
                  <a:cxn ang="0">
                    <a:pos x="30" y="54"/>
                  </a:cxn>
                  <a:cxn ang="0">
                    <a:pos x="34" y="52"/>
                  </a:cxn>
                  <a:cxn ang="0">
                    <a:pos x="35" y="50"/>
                  </a:cxn>
                  <a:cxn ang="0">
                    <a:pos x="36" y="48"/>
                  </a:cxn>
                  <a:cxn ang="0">
                    <a:pos x="37" y="45"/>
                  </a:cxn>
                  <a:cxn ang="0">
                    <a:pos x="38" y="41"/>
                  </a:cxn>
                  <a:cxn ang="0">
                    <a:pos x="44" y="0"/>
                  </a:cxn>
                </a:cxnLst>
                <a:rect l="0" t="0" r="r" b="b"/>
                <a:pathLst>
                  <a:path w="45" h="61">
                    <a:moveTo>
                      <a:pt x="44" y="0"/>
                    </a:moveTo>
                    <a:lnTo>
                      <a:pt x="42" y="1"/>
                    </a:lnTo>
                    <a:lnTo>
                      <a:pt x="34" y="38"/>
                    </a:lnTo>
                    <a:lnTo>
                      <a:pt x="33" y="42"/>
                    </a:lnTo>
                    <a:lnTo>
                      <a:pt x="31" y="45"/>
                    </a:lnTo>
                    <a:lnTo>
                      <a:pt x="28" y="48"/>
                    </a:lnTo>
                    <a:lnTo>
                      <a:pt x="24" y="50"/>
                    </a:lnTo>
                    <a:lnTo>
                      <a:pt x="21" y="52"/>
                    </a:lnTo>
                    <a:lnTo>
                      <a:pt x="17" y="54"/>
                    </a:lnTo>
                    <a:lnTo>
                      <a:pt x="13" y="56"/>
                    </a:lnTo>
                    <a:lnTo>
                      <a:pt x="9" y="57"/>
                    </a:lnTo>
                    <a:lnTo>
                      <a:pt x="5" y="57"/>
                    </a:lnTo>
                    <a:lnTo>
                      <a:pt x="0" y="57"/>
                    </a:lnTo>
                    <a:lnTo>
                      <a:pt x="0" y="59"/>
                    </a:lnTo>
                    <a:lnTo>
                      <a:pt x="4" y="60"/>
                    </a:lnTo>
                    <a:lnTo>
                      <a:pt x="6" y="60"/>
                    </a:lnTo>
                    <a:lnTo>
                      <a:pt x="10" y="59"/>
                    </a:lnTo>
                    <a:lnTo>
                      <a:pt x="14" y="59"/>
                    </a:lnTo>
                    <a:lnTo>
                      <a:pt x="18" y="58"/>
                    </a:lnTo>
                    <a:lnTo>
                      <a:pt x="21" y="57"/>
                    </a:lnTo>
                    <a:lnTo>
                      <a:pt x="25" y="56"/>
                    </a:lnTo>
                    <a:lnTo>
                      <a:pt x="27" y="55"/>
                    </a:lnTo>
                    <a:lnTo>
                      <a:pt x="30" y="54"/>
                    </a:lnTo>
                    <a:lnTo>
                      <a:pt x="34" y="52"/>
                    </a:lnTo>
                    <a:lnTo>
                      <a:pt x="35" y="50"/>
                    </a:lnTo>
                    <a:lnTo>
                      <a:pt x="36" y="48"/>
                    </a:lnTo>
                    <a:lnTo>
                      <a:pt x="37" y="45"/>
                    </a:lnTo>
                    <a:lnTo>
                      <a:pt x="38" y="41"/>
                    </a:lnTo>
                    <a:lnTo>
                      <a:pt x="44" y="0"/>
                    </a:lnTo>
                  </a:path>
                </a:pathLst>
              </a:custGeom>
              <a:solidFill>
                <a:srgbClr val="FFFFFF"/>
              </a:solidFill>
              <a:ln w="9525" cap="rnd">
                <a:noFill/>
                <a:round/>
                <a:headEnd/>
                <a:tailEnd/>
              </a:ln>
              <a:effectLst/>
            </p:spPr>
            <p:txBody>
              <a:bodyPr/>
              <a:lstStyle/>
              <a:p>
                <a:endParaRPr lang="en-US"/>
              </a:p>
            </p:txBody>
          </p:sp>
        </p:grpSp>
        <p:sp>
          <p:nvSpPr>
            <p:cNvPr id="270373" name="Line 37"/>
            <p:cNvSpPr>
              <a:spLocks noChangeShapeType="1"/>
            </p:cNvSpPr>
            <p:nvPr/>
          </p:nvSpPr>
          <p:spPr bwMode="auto">
            <a:xfrm>
              <a:off x="881" y="1011"/>
              <a:ext cx="81" cy="0"/>
            </a:xfrm>
            <a:prstGeom prst="line">
              <a:avLst/>
            </a:prstGeom>
            <a:noFill/>
            <a:ln w="25400">
              <a:solidFill>
                <a:srgbClr val="FFFF66"/>
              </a:solidFill>
              <a:round/>
              <a:headEnd type="none" w="sm" len="sm"/>
              <a:tailEnd type="none" w="sm" len="sm"/>
            </a:ln>
            <a:effectLst/>
          </p:spPr>
          <p:txBody>
            <a:bodyPr/>
            <a:lstStyle/>
            <a:p>
              <a:endParaRPr lang="en-US"/>
            </a:p>
          </p:txBody>
        </p:sp>
        <p:sp>
          <p:nvSpPr>
            <p:cNvPr id="270374" name="Line 38"/>
            <p:cNvSpPr>
              <a:spLocks noChangeShapeType="1"/>
            </p:cNvSpPr>
            <p:nvPr/>
          </p:nvSpPr>
          <p:spPr bwMode="auto">
            <a:xfrm>
              <a:off x="1194" y="1009"/>
              <a:ext cx="79" cy="0"/>
            </a:xfrm>
            <a:prstGeom prst="line">
              <a:avLst/>
            </a:prstGeom>
            <a:noFill/>
            <a:ln w="25400">
              <a:solidFill>
                <a:srgbClr val="FFFF66"/>
              </a:solidFill>
              <a:round/>
              <a:headEnd type="none" w="sm" len="sm"/>
              <a:tailEnd type="none" w="sm" len="sm"/>
            </a:ln>
            <a:effectLst/>
          </p:spPr>
          <p:txBody>
            <a:bodyPr/>
            <a:lstStyle/>
            <a:p>
              <a:endParaRPr lang="en-US"/>
            </a:p>
          </p:txBody>
        </p:sp>
        <p:sp>
          <p:nvSpPr>
            <p:cNvPr id="270375" name="Line 39"/>
            <p:cNvSpPr>
              <a:spLocks noChangeShapeType="1"/>
            </p:cNvSpPr>
            <p:nvPr/>
          </p:nvSpPr>
          <p:spPr bwMode="auto">
            <a:xfrm flipV="1">
              <a:off x="1189" y="939"/>
              <a:ext cx="65" cy="14"/>
            </a:xfrm>
            <a:prstGeom prst="line">
              <a:avLst/>
            </a:prstGeom>
            <a:noFill/>
            <a:ln w="25400">
              <a:solidFill>
                <a:srgbClr val="FFFF66"/>
              </a:solidFill>
              <a:round/>
              <a:headEnd type="none" w="sm" len="sm"/>
              <a:tailEnd type="none" w="sm" len="sm"/>
            </a:ln>
            <a:effectLst/>
          </p:spPr>
          <p:txBody>
            <a:bodyPr/>
            <a:lstStyle/>
            <a:p>
              <a:endParaRPr lang="en-US"/>
            </a:p>
          </p:txBody>
        </p:sp>
        <p:sp>
          <p:nvSpPr>
            <p:cNvPr id="270376" name="Line 40"/>
            <p:cNvSpPr>
              <a:spLocks noChangeShapeType="1"/>
            </p:cNvSpPr>
            <p:nvPr/>
          </p:nvSpPr>
          <p:spPr bwMode="auto">
            <a:xfrm flipH="1" flipV="1">
              <a:off x="893" y="938"/>
              <a:ext cx="71" cy="13"/>
            </a:xfrm>
            <a:prstGeom prst="line">
              <a:avLst/>
            </a:prstGeom>
            <a:noFill/>
            <a:ln w="25400">
              <a:solidFill>
                <a:srgbClr val="FFFF66"/>
              </a:solidFill>
              <a:round/>
              <a:headEnd type="none" w="sm" len="sm"/>
              <a:tailEnd type="none" w="sm" len="sm"/>
            </a:ln>
            <a:effectLst/>
          </p:spPr>
          <p:txBody>
            <a:bodyPr/>
            <a:lstStyle/>
            <a:p>
              <a:endParaRPr lang="en-US"/>
            </a:p>
          </p:txBody>
        </p:sp>
        <p:sp>
          <p:nvSpPr>
            <p:cNvPr id="270377" name="Line 41"/>
            <p:cNvSpPr>
              <a:spLocks noChangeShapeType="1"/>
            </p:cNvSpPr>
            <p:nvPr/>
          </p:nvSpPr>
          <p:spPr bwMode="auto">
            <a:xfrm flipH="1" flipV="1">
              <a:off x="958" y="857"/>
              <a:ext cx="41" cy="39"/>
            </a:xfrm>
            <a:prstGeom prst="line">
              <a:avLst/>
            </a:prstGeom>
            <a:noFill/>
            <a:ln w="25400">
              <a:solidFill>
                <a:srgbClr val="FFFF66"/>
              </a:solidFill>
              <a:round/>
              <a:headEnd type="none" w="sm" len="sm"/>
              <a:tailEnd type="none" w="sm" len="sm"/>
            </a:ln>
            <a:effectLst/>
          </p:spPr>
          <p:txBody>
            <a:bodyPr/>
            <a:lstStyle/>
            <a:p>
              <a:endParaRPr lang="en-US"/>
            </a:p>
          </p:txBody>
        </p:sp>
        <p:sp>
          <p:nvSpPr>
            <p:cNvPr id="270378" name="Line 42"/>
            <p:cNvSpPr>
              <a:spLocks noChangeShapeType="1"/>
            </p:cNvSpPr>
            <p:nvPr/>
          </p:nvSpPr>
          <p:spPr bwMode="auto">
            <a:xfrm flipV="1">
              <a:off x="1155" y="855"/>
              <a:ext cx="41" cy="38"/>
            </a:xfrm>
            <a:prstGeom prst="line">
              <a:avLst/>
            </a:prstGeom>
            <a:noFill/>
            <a:ln w="25400">
              <a:solidFill>
                <a:srgbClr val="FFFF66"/>
              </a:solidFill>
              <a:round/>
              <a:headEnd type="none" w="sm" len="sm"/>
              <a:tailEnd type="none" w="sm" len="sm"/>
            </a:ln>
            <a:effectLst/>
          </p:spPr>
          <p:txBody>
            <a:bodyPr/>
            <a:lstStyle/>
            <a:p>
              <a:endParaRPr lang="en-US"/>
            </a:p>
          </p:txBody>
        </p:sp>
        <p:sp>
          <p:nvSpPr>
            <p:cNvPr id="270379" name="Line 43"/>
            <p:cNvSpPr>
              <a:spLocks noChangeShapeType="1"/>
            </p:cNvSpPr>
            <p:nvPr/>
          </p:nvSpPr>
          <p:spPr bwMode="auto">
            <a:xfrm flipV="1">
              <a:off x="1081" y="824"/>
              <a:ext cx="0" cy="51"/>
            </a:xfrm>
            <a:prstGeom prst="line">
              <a:avLst/>
            </a:prstGeom>
            <a:noFill/>
            <a:ln w="25400">
              <a:solidFill>
                <a:srgbClr val="FFFF66"/>
              </a:solidFill>
              <a:round/>
              <a:headEnd type="none" w="sm" len="sm"/>
              <a:tailEnd type="none" w="sm" len="sm"/>
            </a:ln>
            <a:effectLst/>
          </p:spPr>
          <p:txBody>
            <a:bodyPr/>
            <a:lstStyle/>
            <a:p>
              <a:endParaRPr lang="en-US"/>
            </a:p>
          </p:txBody>
        </p:sp>
      </p:grpSp>
      <p:sp>
        <p:nvSpPr>
          <p:cNvPr id="270384" name="Rectangle 48"/>
          <p:cNvSpPr>
            <a:spLocks noGrp="1" noChangeArrowheads="1"/>
          </p:cNvSpPr>
          <p:nvPr>
            <p:ph type="title"/>
          </p:nvPr>
        </p:nvSpPr>
        <p:spPr>
          <a:xfrm>
            <a:off x="457200" y="0"/>
            <a:ext cx="8229600" cy="1252728"/>
          </a:xfrm>
          <a:noFill/>
          <a:ln/>
        </p:spPr>
        <p:txBody>
          <a:bodyPr lIns="92075" tIns="46038" rIns="92075" bIns="46038"/>
          <a:lstStyle/>
          <a:p>
            <a:r>
              <a:rPr lang="en-US" dirty="0"/>
              <a:t>Between Dream and Reality...</a:t>
            </a:r>
          </a:p>
        </p:txBody>
      </p:sp>
      <p:sp>
        <p:nvSpPr>
          <p:cNvPr id="270385" name="Freeform 49"/>
          <p:cNvSpPr>
            <a:spLocks/>
          </p:cNvSpPr>
          <p:nvPr/>
        </p:nvSpPr>
        <p:spPr bwMode="auto">
          <a:xfrm>
            <a:off x="1816100" y="2005013"/>
            <a:ext cx="758825" cy="2054225"/>
          </a:xfrm>
          <a:custGeom>
            <a:avLst/>
            <a:gdLst/>
            <a:ahLst/>
            <a:cxnLst>
              <a:cxn ang="0">
                <a:pos x="465" y="742"/>
              </a:cxn>
              <a:cxn ang="0">
                <a:pos x="477" y="724"/>
              </a:cxn>
              <a:cxn ang="0">
                <a:pos x="467" y="687"/>
              </a:cxn>
              <a:cxn ang="0">
                <a:pos x="467" y="509"/>
              </a:cxn>
              <a:cxn ang="0">
                <a:pos x="455" y="378"/>
              </a:cxn>
              <a:cxn ang="0">
                <a:pos x="441" y="300"/>
              </a:cxn>
              <a:cxn ang="0">
                <a:pos x="429" y="276"/>
              </a:cxn>
              <a:cxn ang="0">
                <a:pos x="391" y="245"/>
              </a:cxn>
              <a:cxn ang="0">
                <a:pos x="341" y="216"/>
              </a:cxn>
              <a:cxn ang="0">
                <a:pos x="281" y="190"/>
              </a:cxn>
              <a:cxn ang="0">
                <a:pos x="310" y="118"/>
              </a:cxn>
              <a:cxn ang="0">
                <a:pos x="317" y="85"/>
              </a:cxn>
              <a:cxn ang="0">
                <a:pos x="312" y="61"/>
              </a:cxn>
              <a:cxn ang="0">
                <a:pos x="300" y="36"/>
              </a:cxn>
              <a:cxn ang="0">
                <a:pos x="286" y="22"/>
              </a:cxn>
              <a:cxn ang="0">
                <a:pos x="279" y="8"/>
              </a:cxn>
              <a:cxn ang="0">
                <a:pos x="262" y="0"/>
              </a:cxn>
              <a:cxn ang="0">
                <a:pos x="224" y="0"/>
              </a:cxn>
              <a:cxn ang="0">
                <a:pos x="174" y="2"/>
              </a:cxn>
              <a:cxn ang="0">
                <a:pos x="157" y="12"/>
              </a:cxn>
              <a:cxn ang="0">
                <a:pos x="138" y="28"/>
              </a:cxn>
              <a:cxn ang="0">
                <a:pos x="131" y="36"/>
              </a:cxn>
              <a:cxn ang="0">
                <a:pos x="126" y="61"/>
              </a:cxn>
              <a:cxn ang="0">
                <a:pos x="131" y="100"/>
              </a:cxn>
              <a:cxn ang="0">
                <a:pos x="169" y="167"/>
              </a:cxn>
              <a:cxn ang="0">
                <a:pos x="104" y="223"/>
              </a:cxn>
              <a:cxn ang="0">
                <a:pos x="42" y="261"/>
              </a:cxn>
              <a:cxn ang="0">
                <a:pos x="33" y="270"/>
              </a:cxn>
              <a:cxn ang="0">
                <a:pos x="19" y="378"/>
              </a:cxn>
              <a:cxn ang="0">
                <a:pos x="2" y="503"/>
              </a:cxn>
              <a:cxn ang="0">
                <a:pos x="0" y="603"/>
              </a:cxn>
              <a:cxn ang="0">
                <a:pos x="0" y="675"/>
              </a:cxn>
              <a:cxn ang="0">
                <a:pos x="7" y="726"/>
              </a:cxn>
              <a:cxn ang="0">
                <a:pos x="19" y="738"/>
              </a:cxn>
              <a:cxn ang="0">
                <a:pos x="33" y="746"/>
              </a:cxn>
              <a:cxn ang="0">
                <a:pos x="57" y="742"/>
              </a:cxn>
              <a:cxn ang="0">
                <a:pos x="76" y="472"/>
              </a:cxn>
              <a:cxn ang="0">
                <a:pos x="138" y="1205"/>
              </a:cxn>
              <a:cxn ang="0">
                <a:pos x="76" y="1293"/>
              </a:cxn>
              <a:cxn ang="0">
                <a:pos x="228" y="1250"/>
              </a:cxn>
              <a:cxn ang="0">
                <a:pos x="305" y="1282"/>
              </a:cxn>
              <a:cxn ang="0">
                <a:pos x="341" y="1293"/>
              </a:cxn>
              <a:cxn ang="0">
                <a:pos x="372" y="1288"/>
              </a:cxn>
              <a:cxn ang="0">
                <a:pos x="379" y="1237"/>
              </a:cxn>
              <a:cxn ang="0">
                <a:pos x="374" y="761"/>
              </a:cxn>
              <a:cxn ang="0">
                <a:pos x="367" y="450"/>
              </a:cxn>
              <a:cxn ang="0">
                <a:pos x="414" y="736"/>
              </a:cxn>
              <a:cxn ang="0">
                <a:pos x="453" y="752"/>
              </a:cxn>
            </a:cxnLst>
            <a:rect l="0" t="0" r="r" b="b"/>
            <a:pathLst>
              <a:path w="478" h="1294">
                <a:moveTo>
                  <a:pt x="453" y="752"/>
                </a:moveTo>
                <a:lnTo>
                  <a:pt x="465" y="742"/>
                </a:lnTo>
                <a:lnTo>
                  <a:pt x="472" y="732"/>
                </a:lnTo>
                <a:lnTo>
                  <a:pt x="477" y="724"/>
                </a:lnTo>
                <a:lnTo>
                  <a:pt x="467" y="687"/>
                </a:lnTo>
                <a:lnTo>
                  <a:pt x="467" y="687"/>
                </a:lnTo>
                <a:lnTo>
                  <a:pt x="472" y="546"/>
                </a:lnTo>
                <a:lnTo>
                  <a:pt x="467" y="509"/>
                </a:lnTo>
                <a:lnTo>
                  <a:pt x="465" y="425"/>
                </a:lnTo>
                <a:lnTo>
                  <a:pt x="455" y="378"/>
                </a:lnTo>
                <a:lnTo>
                  <a:pt x="453" y="335"/>
                </a:lnTo>
                <a:lnTo>
                  <a:pt x="441" y="300"/>
                </a:lnTo>
                <a:lnTo>
                  <a:pt x="436" y="286"/>
                </a:lnTo>
                <a:lnTo>
                  <a:pt x="429" y="276"/>
                </a:lnTo>
                <a:lnTo>
                  <a:pt x="414" y="263"/>
                </a:lnTo>
                <a:lnTo>
                  <a:pt x="391" y="245"/>
                </a:lnTo>
                <a:lnTo>
                  <a:pt x="367" y="233"/>
                </a:lnTo>
                <a:lnTo>
                  <a:pt x="341" y="216"/>
                </a:lnTo>
                <a:lnTo>
                  <a:pt x="300" y="198"/>
                </a:lnTo>
                <a:lnTo>
                  <a:pt x="281" y="190"/>
                </a:lnTo>
                <a:lnTo>
                  <a:pt x="286" y="155"/>
                </a:lnTo>
                <a:lnTo>
                  <a:pt x="310" y="118"/>
                </a:lnTo>
                <a:lnTo>
                  <a:pt x="312" y="108"/>
                </a:lnTo>
                <a:lnTo>
                  <a:pt x="317" y="85"/>
                </a:lnTo>
                <a:lnTo>
                  <a:pt x="317" y="73"/>
                </a:lnTo>
                <a:lnTo>
                  <a:pt x="312" y="61"/>
                </a:lnTo>
                <a:lnTo>
                  <a:pt x="310" y="49"/>
                </a:lnTo>
                <a:lnTo>
                  <a:pt x="300" y="36"/>
                </a:lnTo>
                <a:lnTo>
                  <a:pt x="290" y="28"/>
                </a:lnTo>
                <a:lnTo>
                  <a:pt x="286" y="22"/>
                </a:lnTo>
                <a:lnTo>
                  <a:pt x="281" y="12"/>
                </a:lnTo>
                <a:lnTo>
                  <a:pt x="279" y="8"/>
                </a:lnTo>
                <a:lnTo>
                  <a:pt x="269" y="2"/>
                </a:lnTo>
                <a:lnTo>
                  <a:pt x="262" y="0"/>
                </a:lnTo>
                <a:lnTo>
                  <a:pt x="243" y="0"/>
                </a:lnTo>
                <a:lnTo>
                  <a:pt x="224" y="0"/>
                </a:lnTo>
                <a:lnTo>
                  <a:pt x="181" y="0"/>
                </a:lnTo>
                <a:lnTo>
                  <a:pt x="174" y="2"/>
                </a:lnTo>
                <a:lnTo>
                  <a:pt x="166" y="2"/>
                </a:lnTo>
                <a:lnTo>
                  <a:pt x="157" y="12"/>
                </a:lnTo>
                <a:lnTo>
                  <a:pt x="150" y="18"/>
                </a:lnTo>
                <a:lnTo>
                  <a:pt x="138" y="28"/>
                </a:lnTo>
                <a:lnTo>
                  <a:pt x="135" y="30"/>
                </a:lnTo>
                <a:lnTo>
                  <a:pt x="131" y="36"/>
                </a:lnTo>
                <a:lnTo>
                  <a:pt x="126" y="47"/>
                </a:lnTo>
                <a:lnTo>
                  <a:pt x="126" y="61"/>
                </a:lnTo>
                <a:lnTo>
                  <a:pt x="126" y="73"/>
                </a:lnTo>
                <a:lnTo>
                  <a:pt x="131" y="100"/>
                </a:lnTo>
                <a:lnTo>
                  <a:pt x="135" y="108"/>
                </a:lnTo>
                <a:lnTo>
                  <a:pt x="169" y="167"/>
                </a:lnTo>
                <a:lnTo>
                  <a:pt x="174" y="190"/>
                </a:lnTo>
                <a:lnTo>
                  <a:pt x="104" y="223"/>
                </a:lnTo>
                <a:lnTo>
                  <a:pt x="57" y="251"/>
                </a:lnTo>
                <a:lnTo>
                  <a:pt x="42" y="261"/>
                </a:lnTo>
                <a:lnTo>
                  <a:pt x="38" y="263"/>
                </a:lnTo>
                <a:lnTo>
                  <a:pt x="33" y="270"/>
                </a:lnTo>
                <a:lnTo>
                  <a:pt x="31" y="306"/>
                </a:lnTo>
                <a:lnTo>
                  <a:pt x="19" y="378"/>
                </a:lnTo>
                <a:lnTo>
                  <a:pt x="11" y="456"/>
                </a:lnTo>
                <a:lnTo>
                  <a:pt x="2" y="503"/>
                </a:lnTo>
                <a:lnTo>
                  <a:pt x="2" y="538"/>
                </a:lnTo>
                <a:lnTo>
                  <a:pt x="0" y="603"/>
                </a:lnTo>
                <a:lnTo>
                  <a:pt x="0" y="640"/>
                </a:lnTo>
                <a:lnTo>
                  <a:pt x="0" y="675"/>
                </a:lnTo>
                <a:lnTo>
                  <a:pt x="0" y="705"/>
                </a:lnTo>
                <a:lnTo>
                  <a:pt x="7" y="726"/>
                </a:lnTo>
                <a:lnTo>
                  <a:pt x="11" y="732"/>
                </a:lnTo>
                <a:lnTo>
                  <a:pt x="19" y="738"/>
                </a:lnTo>
                <a:lnTo>
                  <a:pt x="26" y="742"/>
                </a:lnTo>
                <a:lnTo>
                  <a:pt x="33" y="746"/>
                </a:lnTo>
                <a:lnTo>
                  <a:pt x="54" y="746"/>
                </a:lnTo>
                <a:lnTo>
                  <a:pt x="57" y="742"/>
                </a:lnTo>
                <a:lnTo>
                  <a:pt x="31" y="711"/>
                </a:lnTo>
                <a:lnTo>
                  <a:pt x="76" y="472"/>
                </a:lnTo>
                <a:lnTo>
                  <a:pt x="73" y="730"/>
                </a:lnTo>
                <a:lnTo>
                  <a:pt x="138" y="1205"/>
                </a:lnTo>
                <a:lnTo>
                  <a:pt x="88" y="1258"/>
                </a:lnTo>
                <a:lnTo>
                  <a:pt x="76" y="1293"/>
                </a:lnTo>
                <a:lnTo>
                  <a:pt x="157" y="1288"/>
                </a:lnTo>
                <a:lnTo>
                  <a:pt x="228" y="1250"/>
                </a:lnTo>
                <a:lnTo>
                  <a:pt x="269" y="1268"/>
                </a:lnTo>
                <a:lnTo>
                  <a:pt x="305" y="1282"/>
                </a:lnTo>
                <a:lnTo>
                  <a:pt x="331" y="1293"/>
                </a:lnTo>
                <a:lnTo>
                  <a:pt x="341" y="1293"/>
                </a:lnTo>
                <a:lnTo>
                  <a:pt x="352" y="1293"/>
                </a:lnTo>
                <a:lnTo>
                  <a:pt x="372" y="1288"/>
                </a:lnTo>
                <a:lnTo>
                  <a:pt x="393" y="1286"/>
                </a:lnTo>
                <a:lnTo>
                  <a:pt x="379" y="1237"/>
                </a:lnTo>
                <a:lnTo>
                  <a:pt x="317" y="1209"/>
                </a:lnTo>
                <a:lnTo>
                  <a:pt x="374" y="761"/>
                </a:lnTo>
                <a:lnTo>
                  <a:pt x="398" y="707"/>
                </a:lnTo>
                <a:lnTo>
                  <a:pt x="367" y="450"/>
                </a:lnTo>
                <a:lnTo>
                  <a:pt x="434" y="714"/>
                </a:lnTo>
                <a:lnTo>
                  <a:pt x="414" y="736"/>
                </a:lnTo>
                <a:lnTo>
                  <a:pt x="429" y="748"/>
                </a:lnTo>
                <a:lnTo>
                  <a:pt x="453" y="752"/>
                </a:lnTo>
              </a:path>
            </a:pathLst>
          </a:custGeom>
          <a:solidFill>
            <a:schemeClr val="accent2"/>
          </a:solidFill>
          <a:ln w="9525" cap="rnd">
            <a:noFill/>
            <a:round/>
            <a:headEnd/>
            <a:tailEnd/>
          </a:ln>
          <a:effectLst/>
        </p:spPr>
        <p:txBody>
          <a:bodyPr/>
          <a:lstStyle/>
          <a:p>
            <a:endParaRPr lang="en-US"/>
          </a:p>
        </p:txBody>
      </p:sp>
      <p:grpSp>
        <p:nvGrpSpPr>
          <p:cNvPr id="13" name="Group 50"/>
          <p:cNvGrpSpPr>
            <a:grpSpLocks/>
          </p:cNvGrpSpPr>
          <p:nvPr/>
        </p:nvGrpSpPr>
        <p:grpSpPr bwMode="auto">
          <a:xfrm>
            <a:off x="1849438" y="1295400"/>
            <a:ext cx="622300" cy="636588"/>
            <a:chOff x="873" y="816"/>
            <a:chExt cx="392" cy="401"/>
          </a:xfrm>
        </p:grpSpPr>
        <p:grpSp>
          <p:nvGrpSpPr>
            <p:cNvPr id="14" name="Group 51"/>
            <p:cNvGrpSpPr>
              <a:grpSpLocks/>
            </p:cNvGrpSpPr>
            <p:nvPr/>
          </p:nvGrpSpPr>
          <p:grpSpPr bwMode="auto">
            <a:xfrm>
              <a:off x="1034" y="1139"/>
              <a:ext cx="79" cy="78"/>
              <a:chOff x="1034" y="1139"/>
              <a:chExt cx="79" cy="78"/>
            </a:xfrm>
          </p:grpSpPr>
          <p:grpSp>
            <p:nvGrpSpPr>
              <p:cNvPr id="15" name="Group 52"/>
              <p:cNvGrpSpPr>
                <a:grpSpLocks/>
              </p:cNvGrpSpPr>
              <p:nvPr/>
            </p:nvGrpSpPr>
            <p:grpSpPr bwMode="auto">
              <a:xfrm>
                <a:off x="1034" y="1139"/>
                <a:ext cx="79" cy="78"/>
                <a:chOff x="1034" y="1139"/>
                <a:chExt cx="79" cy="78"/>
              </a:xfrm>
            </p:grpSpPr>
            <p:grpSp>
              <p:nvGrpSpPr>
                <p:cNvPr id="16" name="Group 53"/>
                <p:cNvGrpSpPr>
                  <a:grpSpLocks/>
                </p:cNvGrpSpPr>
                <p:nvPr/>
              </p:nvGrpSpPr>
              <p:grpSpPr bwMode="auto">
                <a:xfrm>
                  <a:off x="1054" y="1198"/>
                  <a:ext cx="42" cy="19"/>
                  <a:chOff x="1054" y="1198"/>
                  <a:chExt cx="42" cy="19"/>
                </a:xfrm>
              </p:grpSpPr>
              <p:sp>
                <p:nvSpPr>
                  <p:cNvPr id="270390" name="Freeform 54"/>
                  <p:cNvSpPr>
                    <a:spLocks/>
                  </p:cNvSpPr>
                  <p:nvPr/>
                </p:nvSpPr>
                <p:spPr bwMode="hidden">
                  <a:xfrm>
                    <a:off x="1054" y="1198"/>
                    <a:ext cx="42" cy="19"/>
                  </a:xfrm>
                  <a:custGeom>
                    <a:avLst/>
                    <a:gdLst/>
                    <a:ahLst/>
                    <a:cxnLst>
                      <a:cxn ang="0">
                        <a:pos x="0" y="0"/>
                      </a:cxn>
                      <a:cxn ang="0">
                        <a:pos x="8" y="14"/>
                      </a:cxn>
                      <a:cxn ang="0">
                        <a:pos x="9" y="15"/>
                      </a:cxn>
                      <a:cxn ang="0">
                        <a:pos x="10" y="15"/>
                      </a:cxn>
                      <a:cxn ang="0">
                        <a:pos x="11" y="16"/>
                      </a:cxn>
                      <a:cxn ang="0">
                        <a:pos x="12" y="16"/>
                      </a:cxn>
                      <a:cxn ang="0">
                        <a:pos x="14" y="17"/>
                      </a:cxn>
                      <a:cxn ang="0">
                        <a:pos x="15" y="17"/>
                      </a:cxn>
                      <a:cxn ang="0">
                        <a:pos x="16" y="17"/>
                      </a:cxn>
                      <a:cxn ang="0">
                        <a:pos x="18" y="17"/>
                      </a:cxn>
                      <a:cxn ang="0">
                        <a:pos x="20" y="18"/>
                      </a:cxn>
                      <a:cxn ang="0">
                        <a:pos x="21" y="18"/>
                      </a:cxn>
                      <a:cxn ang="0">
                        <a:pos x="22" y="17"/>
                      </a:cxn>
                      <a:cxn ang="0">
                        <a:pos x="24" y="17"/>
                      </a:cxn>
                      <a:cxn ang="0">
                        <a:pos x="25" y="17"/>
                      </a:cxn>
                      <a:cxn ang="0">
                        <a:pos x="27" y="17"/>
                      </a:cxn>
                      <a:cxn ang="0">
                        <a:pos x="28" y="16"/>
                      </a:cxn>
                      <a:cxn ang="0">
                        <a:pos x="30" y="16"/>
                      </a:cxn>
                      <a:cxn ang="0">
                        <a:pos x="31" y="15"/>
                      </a:cxn>
                      <a:cxn ang="0">
                        <a:pos x="32" y="15"/>
                      </a:cxn>
                      <a:cxn ang="0">
                        <a:pos x="32" y="14"/>
                      </a:cxn>
                      <a:cxn ang="0">
                        <a:pos x="33" y="13"/>
                      </a:cxn>
                      <a:cxn ang="0">
                        <a:pos x="41" y="0"/>
                      </a:cxn>
                      <a:cxn ang="0">
                        <a:pos x="0" y="0"/>
                      </a:cxn>
                    </a:cxnLst>
                    <a:rect l="0" t="0" r="r" b="b"/>
                    <a:pathLst>
                      <a:path w="42" h="19">
                        <a:moveTo>
                          <a:pt x="0" y="0"/>
                        </a:moveTo>
                        <a:lnTo>
                          <a:pt x="8" y="14"/>
                        </a:lnTo>
                        <a:lnTo>
                          <a:pt x="9" y="15"/>
                        </a:lnTo>
                        <a:lnTo>
                          <a:pt x="10" y="15"/>
                        </a:lnTo>
                        <a:lnTo>
                          <a:pt x="11" y="16"/>
                        </a:lnTo>
                        <a:lnTo>
                          <a:pt x="12" y="16"/>
                        </a:lnTo>
                        <a:lnTo>
                          <a:pt x="14" y="17"/>
                        </a:lnTo>
                        <a:lnTo>
                          <a:pt x="15" y="17"/>
                        </a:lnTo>
                        <a:lnTo>
                          <a:pt x="16" y="17"/>
                        </a:lnTo>
                        <a:lnTo>
                          <a:pt x="18" y="17"/>
                        </a:lnTo>
                        <a:lnTo>
                          <a:pt x="20" y="18"/>
                        </a:lnTo>
                        <a:lnTo>
                          <a:pt x="21" y="18"/>
                        </a:lnTo>
                        <a:lnTo>
                          <a:pt x="22" y="17"/>
                        </a:lnTo>
                        <a:lnTo>
                          <a:pt x="24" y="17"/>
                        </a:lnTo>
                        <a:lnTo>
                          <a:pt x="25" y="17"/>
                        </a:lnTo>
                        <a:lnTo>
                          <a:pt x="27" y="17"/>
                        </a:lnTo>
                        <a:lnTo>
                          <a:pt x="28" y="16"/>
                        </a:lnTo>
                        <a:lnTo>
                          <a:pt x="30" y="16"/>
                        </a:lnTo>
                        <a:lnTo>
                          <a:pt x="31" y="15"/>
                        </a:lnTo>
                        <a:lnTo>
                          <a:pt x="32" y="15"/>
                        </a:lnTo>
                        <a:lnTo>
                          <a:pt x="32" y="14"/>
                        </a:lnTo>
                        <a:lnTo>
                          <a:pt x="33" y="13"/>
                        </a:lnTo>
                        <a:lnTo>
                          <a:pt x="41" y="0"/>
                        </a:lnTo>
                        <a:lnTo>
                          <a:pt x="0" y="0"/>
                        </a:lnTo>
                      </a:path>
                    </a:pathLst>
                  </a:custGeom>
                  <a:solidFill>
                    <a:srgbClr val="000000"/>
                  </a:solidFill>
                  <a:ln w="9525" cap="rnd">
                    <a:noFill/>
                    <a:round/>
                    <a:headEnd/>
                    <a:tailEnd/>
                  </a:ln>
                  <a:effectLst/>
                </p:spPr>
                <p:txBody>
                  <a:bodyPr/>
                  <a:lstStyle/>
                  <a:p>
                    <a:endParaRPr lang="en-US"/>
                  </a:p>
                </p:txBody>
              </p:sp>
              <p:sp>
                <p:nvSpPr>
                  <p:cNvPr id="270391" name="Freeform 55"/>
                  <p:cNvSpPr>
                    <a:spLocks/>
                  </p:cNvSpPr>
                  <p:nvPr/>
                </p:nvSpPr>
                <p:spPr bwMode="hidden">
                  <a:xfrm>
                    <a:off x="1060" y="1198"/>
                    <a:ext cx="20" cy="19"/>
                  </a:xfrm>
                  <a:custGeom>
                    <a:avLst/>
                    <a:gdLst/>
                    <a:ahLst/>
                    <a:cxnLst>
                      <a:cxn ang="0">
                        <a:pos x="0" y="0"/>
                      </a:cxn>
                      <a:cxn ang="0">
                        <a:pos x="5" y="16"/>
                      </a:cxn>
                      <a:cxn ang="0">
                        <a:pos x="6" y="16"/>
                      </a:cxn>
                      <a:cxn ang="0">
                        <a:pos x="8" y="17"/>
                      </a:cxn>
                      <a:cxn ang="0">
                        <a:pos x="9" y="17"/>
                      </a:cxn>
                      <a:cxn ang="0">
                        <a:pos x="10" y="17"/>
                      </a:cxn>
                      <a:cxn ang="0">
                        <a:pos x="12" y="17"/>
                      </a:cxn>
                      <a:cxn ang="0">
                        <a:pos x="14" y="18"/>
                      </a:cxn>
                      <a:cxn ang="0">
                        <a:pos x="15" y="18"/>
                      </a:cxn>
                      <a:cxn ang="0">
                        <a:pos x="17" y="17"/>
                      </a:cxn>
                      <a:cxn ang="0">
                        <a:pos x="19" y="0"/>
                      </a:cxn>
                      <a:cxn ang="0">
                        <a:pos x="0" y="0"/>
                      </a:cxn>
                    </a:cxnLst>
                    <a:rect l="0" t="0" r="r" b="b"/>
                    <a:pathLst>
                      <a:path w="20" h="19">
                        <a:moveTo>
                          <a:pt x="0" y="0"/>
                        </a:moveTo>
                        <a:lnTo>
                          <a:pt x="5" y="16"/>
                        </a:lnTo>
                        <a:lnTo>
                          <a:pt x="6" y="16"/>
                        </a:lnTo>
                        <a:lnTo>
                          <a:pt x="8" y="17"/>
                        </a:lnTo>
                        <a:lnTo>
                          <a:pt x="9" y="17"/>
                        </a:lnTo>
                        <a:lnTo>
                          <a:pt x="10" y="17"/>
                        </a:lnTo>
                        <a:lnTo>
                          <a:pt x="12" y="17"/>
                        </a:lnTo>
                        <a:lnTo>
                          <a:pt x="14" y="18"/>
                        </a:lnTo>
                        <a:lnTo>
                          <a:pt x="15" y="18"/>
                        </a:lnTo>
                        <a:lnTo>
                          <a:pt x="17" y="17"/>
                        </a:lnTo>
                        <a:lnTo>
                          <a:pt x="19" y="0"/>
                        </a:lnTo>
                        <a:lnTo>
                          <a:pt x="0" y="0"/>
                        </a:lnTo>
                      </a:path>
                    </a:pathLst>
                  </a:custGeom>
                  <a:solidFill>
                    <a:srgbClr val="404040"/>
                  </a:solidFill>
                  <a:ln w="9525" cap="rnd">
                    <a:noFill/>
                    <a:round/>
                    <a:headEnd/>
                    <a:tailEnd/>
                  </a:ln>
                  <a:effectLst/>
                </p:spPr>
                <p:txBody>
                  <a:bodyPr/>
                  <a:lstStyle/>
                  <a:p>
                    <a:endParaRPr lang="en-US"/>
                  </a:p>
                </p:txBody>
              </p:sp>
            </p:grpSp>
            <p:grpSp>
              <p:nvGrpSpPr>
                <p:cNvPr id="17" name="Group 56"/>
                <p:cNvGrpSpPr>
                  <a:grpSpLocks/>
                </p:cNvGrpSpPr>
                <p:nvPr/>
              </p:nvGrpSpPr>
              <p:grpSpPr bwMode="auto">
                <a:xfrm>
                  <a:off x="1034" y="1139"/>
                  <a:ext cx="79" cy="65"/>
                  <a:chOff x="1034" y="1139"/>
                  <a:chExt cx="79" cy="65"/>
                </a:xfrm>
              </p:grpSpPr>
              <p:sp>
                <p:nvSpPr>
                  <p:cNvPr id="270393" name="Freeform 57"/>
                  <p:cNvSpPr>
                    <a:spLocks/>
                  </p:cNvSpPr>
                  <p:nvPr/>
                </p:nvSpPr>
                <p:spPr bwMode="hidden">
                  <a:xfrm>
                    <a:off x="1034" y="1139"/>
                    <a:ext cx="79" cy="65"/>
                  </a:xfrm>
                  <a:custGeom>
                    <a:avLst/>
                    <a:gdLst/>
                    <a:ahLst/>
                    <a:cxnLst>
                      <a:cxn ang="0">
                        <a:pos x="1" y="1"/>
                      </a:cxn>
                      <a:cxn ang="0">
                        <a:pos x="2" y="3"/>
                      </a:cxn>
                      <a:cxn ang="0">
                        <a:pos x="1" y="6"/>
                      </a:cxn>
                      <a:cxn ang="0">
                        <a:pos x="0" y="8"/>
                      </a:cxn>
                      <a:cxn ang="0">
                        <a:pos x="0" y="11"/>
                      </a:cxn>
                      <a:cxn ang="0">
                        <a:pos x="1" y="13"/>
                      </a:cxn>
                      <a:cxn ang="0">
                        <a:pos x="2" y="15"/>
                      </a:cxn>
                      <a:cxn ang="0">
                        <a:pos x="2" y="17"/>
                      </a:cxn>
                      <a:cxn ang="0">
                        <a:pos x="1" y="19"/>
                      </a:cxn>
                      <a:cxn ang="0">
                        <a:pos x="0" y="20"/>
                      </a:cxn>
                      <a:cxn ang="0">
                        <a:pos x="1" y="23"/>
                      </a:cxn>
                      <a:cxn ang="0">
                        <a:pos x="2" y="24"/>
                      </a:cxn>
                      <a:cxn ang="0">
                        <a:pos x="2" y="26"/>
                      </a:cxn>
                      <a:cxn ang="0">
                        <a:pos x="0" y="28"/>
                      </a:cxn>
                      <a:cxn ang="0">
                        <a:pos x="0" y="31"/>
                      </a:cxn>
                      <a:cxn ang="0">
                        <a:pos x="1" y="33"/>
                      </a:cxn>
                      <a:cxn ang="0">
                        <a:pos x="2" y="35"/>
                      </a:cxn>
                      <a:cxn ang="0">
                        <a:pos x="2" y="38"/>
                      </a:cxn>
                      <a:cxn ang="0">
                        <a:pos x="1" y="40"/>
                      </a:cxn>
                      <a:cxn ang="0">
                        <a:pos x="1" y="42"/>
                      </a:cxn>
                      <a:cxn ang="0">
                        <a:pos x="3" y="44"/>
                      </a:cxn>
                      <a:cxn ang="0">
                        <a:pos x="9" y="51"/>
                      </a:cxn>
                      <a:cxn ang="0">
                        <a:pos x="14" y="56"/>
                      </a:cxn>
                      <a:cxn ang="0">
                        <a:pos x="18" y="58"/>
                      </a:cxn>
                      <a:cxn ang="0">
                        <a:pos x="26" y="62"/>
                      </a:cxn>
                      <a:cxn ang="0">
                        <a:pos x="34" y="63"/>
                      </a:cxn>
                      <a:cxn ang="0">
                        <a:pos x="44" y="63"/>
                      </a:cxn>
                      <a:cxn ang="0">
                        <a:pos x="53" y="62"/>
                      </a:cxn>
                      <a:cxn ang="0">
                        <a:pos x="59" y="61"/>
                      </a:cxn>
                      <a:cxn ang="0">
                        <a:pos x="63" y="58"/>
                      </a:cxn>
                      <a:cxn ang="0">
                        <a:pos x="66" y="56"/>
                      </a:cxn>
                      <a:cxn ang="0">
                        <a:pos x="74" y="44"/>
                      </a:cxn>
                      <a:cxn ang="0">
                        <a:pos x="76" y="39"/>
                      </a:cxn>
                      <a:cxn ang="0">
                        <a:pos x="76" y="38"/>
                      </a:cxn>
                      <a:cxn ang="0">
                        <a:pos x="75" y="36"/>
                      </a:cxn>
                      <a:cxn ang="0">
                        <a:pos x="75" y="34"/>
                      </a:cxn>
                      <a:cxn ang="0">
                        <a:pos x="76" y="32"/>
                      </a:cxn>
                      <a:cxn ang="0">
                        <a:pos x="77" y="30"/>
                      </a:cxn>
                      <a:cxn ang="0">
                        <a:pos x="77" y="28"/>
                      </a:cxn>
                      <a:cxn ang="0">
                        <a:pos x="76" y="26"/>
                      </a:cxn>
                      <a:cxn ang="0">
                        <a:pos x="75" y="24"/>
                      </a:cxn>
                      <a:cxn ang="0">
                        <a:pos x="75" y="22"/>
                      </a:cxn>
                      <a:cxn ang="0">
                        <a:pos x="77" y="20"/>
                      </a:cxn>
                      <a:cxn ang="0">
                        <a:pos x="77" y="17"/>
                      </a:cxn>
                      <a:cxn ang="0">
                        <a:pos x="76" y="15"/>
                      </a:cxn>
                      <a:cxn ang="0">
                        <a:pos x="75" y="13"/>
                      </a:cxn>
                      <a:cxn ang="0">
                        <a:pos x="76" y="11"/>
                      </a:cxn>
                      <a:cxn ang="0">
                        <a:pos x="77" y="10"/>
                      </a:cxn>
                      <a:cxn ang="0">
                        <a:pos x="78" y="7"/>
                      </a:cxn>
                      <a:cxn ang="0">
                        <a:pos x="77" y="6"/>
                      </a:cxn>
                      <a:cxn ang="0">
                        <a:pos x="75" y="3"/>
                      </a:cxn>
                      <a:cxn ang="0">
                        <a:pos x="76" y="1"/>
                      </a:cxn>
                      <a:cxn ang="0">
                        <a:pos x="2" y="0"/>
                      </a:cxn>
                    </a:cxnLst>
                    <a:rect l="0" t="0" r="r" b="b"/>
                    <a:pathLst>
                      <a:path w="79" h="65">
                        <a:moveTo>
                          <a:pt x="2" y="0"/>
                        </a:moveTo>
                        <a:lnTo>
                          <a:pt x="1" y="1"/>
                        </a:lnTo>
                        <a:lnTo>
                          <a:pt x="1" y="2"/>
                        </a:lnTo>
                        <a:lnTo>
                          <a:pt x="2" y="3"/>
                        </a:lnTo>
                        <a:lnTo>
                          <a:pt x="2" y="5"/>
                        </a:lnTo>
                        <a:lnTo>
                          <a:pt x="1" y="6"/>
                        </a:lnTo>
                        <a:lnTo>
                          <a:pt x="1" y="7"/>
                        </a:lnTo>
                        <a:lnTo>
                          <a:pt x="0" y="8"/>
                        </a:lnTo>
                        <a:lnTo>
                          <a:pt x="0" y="10"/>
                        </a:lnTo>
                        <a:lnTo>
                          <a:pt x="0" y="11"/>
                        </a:lnTo>
                        <a:lnTo>
                          <a:pt x="0" y="12"/>
                        </a:lnTo>
                        <a:lnTo>
                          <a:pt x="1" y="13"/>
                        </a:lnTo>
                        <a:lnTo>
                          <a:pt x="2" y="14"/>
                        </a:lnTo>
                        <a:lnTo>
                          <a:pt x="2" y="15"/>
                        </a:lnTo>
                        <a:lnTo>
                          <a:pt x="2" y="16"/>
                        </a:lnTo>
                        <a:lnTo>
                          <a:pt x="2" y="17"/>
                        </a:lnTo>
                        <a:lnTo>
                          <a:pt x="1" y="18"/>
                        </a:lnTo>
                        <a:lnTo>
                          <a:pt x="1" y="19"/>
                        </a:lnTo>
                        <a:lnTo>
                          <a:pt x="0" y="20"/>
                        </a:lnTo>
                        <a:lnTo>
                          <a:pt x="0" y="20"/>
                        </a:lnTo>
                        <a:lnTo>
                          <a:pt x="0" y="22"/>
                        </a:lnTo>
                        <a:lnTo>
                          <a:pt x="1" y="23"/>
                        </a:lnTo>
                        <a:lnTo>
                          <a:pt x="2" y="24"/>
                        </a:lnTo>
                        <a:lnTo>
                          <a:pt x="2" y="24"/>
                        </a:lnTo>
                        <a:lnTo>
                          <a:pt x="2" y="25"/>
                        </a:lnTo>
                        <a:lnTo>
                          <a:pt x="2" y="26"/>
                        </a:lnTo>
                        <a:lnTo>
                          <a:pt x="1" y="27"/>
                        </a:lnTo>
                        <a:lnTo>
                          <a:pt x="0" y="28"/>
                        </a:lnTo>
                        <a:lnTo>
                          <a:pt x="0" y="30"/>
                        </a:lnTo>
                        <a:lnTo>
                          <a:pt x="0" y="31"/>
                        </a:lnTo>
                        <a:lnTo>
                          <a:pt x="0" y="32"/>
                        </a:lnTo>
                        <a:lnTo>
                          <a:pt x="1" y="33"/>
                        </a:lnTo>
                        <a:lnTo>
                          <a:pt x="1" y="34"/>
                        </a:lnTo>
                        <a:lnTo>
                          <a:pt x="2" y="35"/>
                        </a:lnTo>
                        <a:lnTo>
                          <a:pt x="3" y="36"/>
                        </a:lnTo>
                        <a:lnTo>
                          <a:pt x="2" y="38"/>
                        </a:lnTo>
                        <a:lnTo>
                          <a:pt x="1" y="39"/>
                        </a:lnTo>
                        <a:lnTo>
                          <a:pt x="1" y="40"/>
                        </a:lnTo>
                        <a:lnTo>
                          <a:pt x="1" y="41"/>
                        </a:lnTo>
                        <a:lnTo>
                          <a:pt x="1" y="42"/>
                        </a:lnTo>
                        <a:lnTo>
                          <a:pt x="2" y="43"/>
                        </a:lnTo>
                        <a:lnTo>
                          <a:pt x="3" y="44"/>
                        </a:lnTo>
                        <a:lnTo>
                          <a:pt x="5" y="47"/>
                        </a:lnTo>
                        <a:lnTo>
                          <a:pt x="9" y="51"/>
                        </a:lnTo>
                        <a:lnTo>
                          <a:pt x="12" y="54"/>
                        </a:lnTo>
                        <a:lnTo>
                          <a:pt x="14" y="56"/>
                        </a:lnTo>
                        <a:lnTo>
                          <a:pt x="16" y="57"/>
                        </a:lnTo>
                        <a:lnTo>
                          <a:pt x="18" y="58"/>
                        </a:lnTo>
                        <a:lnTo>
                          <a:pt x="21" y="60"/>
                        </a:lnTo>
                        <a:lnTo>
                          <a:pt x="26" y="62"/>
                        </a:lnTo>
                        <a:lnTo>
                          <a:pt x="30" y="63"/>
                        </a:lnTo>
                        <a:lnTo>
                          <a:pt x="34" y="63"/>
                        </a:lnTo>
                        <a:lnTo>
                          <a:pt x="39" y="64"/>
                        </a:lnTo>
                        <a:lnTo>
                          <a:pt x="44" y="63"/>
                        </a:lnTo>
                        <a:lnTo>
                          <a:pt x="49" y="63"/>
                        </a:lnTo>
                        <a:lnTo>
                          <a:pt x="53" y="62"/>
                        </a:lnTo>
                        <a:lnTo>
                          <a:pt x="56" y="62"/>
                        </a:lnTo>
                        <a:lnTo>
                          <a:pt x="59" y="61"/>
                        </a:lnTo>
                        <a:lnTo>
                          <a:pt x="61" y="59"/>
                        </a:lnTo>
                        <a:lnTo>
                          <a:pt x="63" y="58"/>
                        </a:lnTo>
                        <a:lnTo>
                          <a:pt x="64" y="57"/>
                        </a:lnTo>
                        <a:lnTo>
                          <a:pt x="66" y="56"/>
                        </a:lnTo>
                        <a:lnTo>
                          <a:pt x="71" y="49"/>
                        </a:lnTo>
                        <a:lnTo>
                          <a:pt x="74" y="44"/>
                        </a:lnTo>
                        <a:lnTo>
                          <a:pt x="75" y="41"/>
                        </a:lnTo>
                        <a:lnTo>
                          <a:pt x="76" y="39"/>
                        </a:lnTo>
                        <a:lnTo>
                          <a:pt x="76" y="39"/>
                        </a:lnTo>
                        <a:lnTo>
                          <a:pt x="76" y="38"/>
                        </a:lnTo>
                        <a:lnTo>
                          <a:pt x="75" y="36"/>
                        </a:lnTo>
                        <a:lnTo>
                          <a:pt x="75" y="36"/>
                        </a:lnTo>
                        <a:lnTo>
                          <a:pt x="75" y="35"/>
                        </a:lnTo>
                        <a:lnTo>
                          <a:pt x="75" y="34"/>
                        </a:lnTo>
                        <a:lnTo>
                          <a:pt x="75" y="33"/>
                        </a:lnTo>
                        <a:lnTo>
                          <a:pt x="76" y="32"/>
                        </a:lnTo>
                        <a:lnTo>
                          <a:pt x="76" y="31"/>
                        </a:lnTo>
                        <a:lnTo>
                          <a:pt x="77" y="30"/>
                        </a:lnTo>
                        <a:lnTo>
                          <a:pt x="78" y="29"/>
                        </a:lnTo>
                        <a:lnTo>
                          <a:pt x="77" y="28"/>
                        </a:lnTo>
                        <a:lnTo>
                          <a:pt x="77" y="27"/>
                        </a:lnTo>
                        <a:lnTo>
                          <a:pt x="76" y="26"/>
                        </a:lnTo>
                        <a:lnTo>
                          <a:pt x="76" y="25"/>
                        </a:lnTo>
                        <a:lnTo>
                          <a:pt x="75" y="24"/>
                        </a:lnTo>
                        <a:lnTo>
                          <a:pt x="75" y="23"/>
                        </a:lnTo>
                        <a:lnTo>
                          <a:pt x="75" y="22"/>
                        </a:lnTo>
                        <a:lnTo>
                          <a:pt x="76" y="21"/>
                        </a:lnTo>
                        <a:lnTo>
                          <a:pt x="77" y="20"/>
                        </a:lnTo>
                        <a:lnTo>
                          <a:pt x="77" y="19"/>
                        </a:lnTo>
                        <a:lnTo>
                          <a:pt x="77" y="17"/>
                        </a:lnTo>
                        <a:lnTo>
                          <a:pt x="77" y="16"/>
                        </a:lnTo>
                        <a:lnTo>
                          <a:pt x="76" y="15"/>
                        </a:lnTo>
                        <a:lnTo>
                          <a:pt x="75" y="14"/>
                        </a:lnTo>
                        <a:lnTo>
                          <a:pt x="75" y="13"/>
                        </a:lnTo>
                        <a:lnTo>
                          <a:pt x="75" y="12"/>
                        </a:lnTo>
                        <a:lnTo>
                          <a:pt x="76" y="11"/>
                        </a:lnTo>
                        <a:lnTo>
                          <a:pt x="76" y="10"/>
                        </a:lnTo>
                        <a:lnTo>
                          <a:pt x="77" y="10"/>
                        </a:lnTo>
                        <a:lnTo>
                          <a:pt x="77" y="9"/>
                        </a:lnTo>
                        <a:lnTo>
                          <a:pt x="78" y="7"/>
                        </a:lnTo>
                        <a:lnTo>
                          <a:pt x="77" y="7"/>
                        </a:lnTo>
                        <a:lnTo>
                          <a:pt x="77" y="6"/>
                        </a:lnTo>
                        <a:lnTo>
                          <a:pt x="76" y="5"/>
                        </a:lnTo>
                        <a:lnTo>
                          <a:pt x="75" y="3"/>
                        </a:lnTo>
                        <a:lnTo>
                          <a:pt x="75" y="2"/>
                        </a:lnTo>
                        <a:lnTo>
                          <a:pt x="76" y="1"/>
                        </a:lnTo>
                        <a:lnTo>
                          <a:pt x="76" y="0"/>
                        </a:lnTo>
                        <a:lnTo>
                          <a:pt x="2" y="0"/>
                        </a:lnTo>
                      </a:path>
                    </a:pathLst>
                  </a:custGeom>
                  <a:solidFill>
                    <a:srgbClr val="FFC080"/>
                  </a:solidFill>
                  <a:ln w="9525" cap="rnd">
                    <a:noFill/>
                    <a:round/>
                    <a:headEnd/>
                    <a:tailEnd/>
                  </a:ln>
                  <a:effectLst/>
                </p:spPr>
                <p:txBody>
                  <a:bodyPr/>
                  <a:lstStyle/>
                  <a:p>
                    <a:endParaRPr lang="en-US"/>
                  </a:p>
                </p:txBody>
              </p:sp>
              <p:sp>
                <p:nvSpPr>
                  <p:cNvPr id="270394" name="Freeform 58"/>
                  <p:cNvSpPr>
                    <a:spLocks/>
                  </p:cNvSpPr>
                  <p:nvPr/>
                </p:nvSpPr>
                <p:spPr bwMode="hidden">
                  <a:xfrm>
                    <a:off x="1035" y="1148"/>
                    <a:ext cx="18" cy="19"/>
                  </a:xfrm>
                  <a:custGeom>
                    <a:avLst/>
                    <a:gdLst/>
                    <a:ahLst/>
                    <a:cxnLst>
                      <a:cxn ang="0">
                        <a:pos x="1" y="0"/>
                      </a:cxn>
                      <a:cxn ang="0">
                        <a:pos x="1" y="2"/>
                      </a:cxn>
                      <a:cxn ang="0">
                        <a:pos x="3" y="4"/>
                      </a:cxn>
                      <a:cxn ang="0">
                        <a:pos x="6" y="7"/>
                      </a:cxn>
                      <a:cxn ang="0">
                        <a:pos x="10" y="10"/>
                      </a:cxn>
                      <a:cxn ang="0">
                        <a:pos x="13" y="12"/>
                      </a:cxn>
                      <a:cxn ang="0">
                        <a:pos x="17" y="12"/>
                      </a:cxn>
                      <a:cxn ang="0">
                        <a:pos x="15" y="15"/>
                      </a:cxn>
                      <a:cxn ang="0">
                        <a:pos x="11" y="15"/>
                      </a:cxn>
                      <a:cxn ang="0">
                        <a:pos x="6" y="15"/>
                      </a:cxn>
                      <a:cxn ang="0">
                        <a:pos x="3" y="18"/>
                      </a:cxn>
                      <a:cxn ang="0">
                        <a:pos x="4" y="15"/>
                      </a:cxn>
                      <a:cxn ang="0">
                        <a:pos x="4" y="14"/>
                      </a:cxn>
                      <a:cxn ang="0">
                        <a:pos x="3" y="11"/>
                      </a:cxn>
                      <a:cxn ang="0">
                        <a:pos x="1" y="9"/>
                      </a:cxn>
                      <a:cxn ang="0">
                        <a:pos x="0" y="6"/>
                      </a:cxn>
                      <a:cxn ang="0">
                        <a:pos x="0" y="3"/>
                      </a:cxn>
                      <a:cxn ang="0">
                        <a:pos x="1" y="0"/>
                      </a:cxn>
                    </a:cxnLst>
                    <a:rect l="0" t="0" r="r" b="b"/>
                    <a:pathLst>
                      <a:path w="18" h="19">
                        <a:moveTo>
                          <a:pt x="1" y="0"/>
                        </a:moveTo>
                        <a:lnTo>
                          <a:pt x="1" y="2"/>
                        </a:lnTo>
                        <a:lnTo>
                          <a:pt x="3" y="4"/>
                        </a:lnTo>
                        <a:lnTo>
                          <a:pt x="6" y="7"/>
                        </a:lnTo>
                        <a:lnTo>
                          <a:pt x="10" y="10"/>
                        </a:lnTo>
                        <a:lnTo>
                          <a:pt x="13" y="12"/>
                        </a:lnTo>
                        <a:lnTo>
                          <a:pt x="17" y="12"/>
                        </a:lnTo>
                        <a:lnTo>
                          <a:pt x="15" y="15"/>
                        </a:lnTo>
                        <a:lnTo>
                          <a:pt x="11" y="15"/>
                        </a:lnTo>
                        <a:lnTo>
                          <a:pt x="6" y="15"/>
                        </a:lnTo>
                        <a:lnTo>
                          <a:pt x="3" y="18"/>
                        </a:lnTo>
                        <a:lnTo>
                          <a:pt x="4" y="15"/>
                        </a:lnTo>
                        <a:lnTo>
                          <a:pt x="4" y="14"/>
                        </a:lnTo>
                        <a:lnTo>
                          <a:pt x="3" y="11"/>
                        </a:lnTo>
                        <a:lnTo>
                          <a:pt x="1" y="9"/>
                        </a:lnTo>
                        <a:lnTo>
                          <a:pt x="0" y="6"/>
                        </a:lnTo>
                        <a:lnTo>
                          <a:pt x="0" y="3"/>
                        </a:lnTo>
                        <a:lnTo>
                          <a:pt x="1" y="0"/>
                        </a:lnTo>
                      </a:path>
                    </a:pathLst>
                  </a:custGeom>
                  <a:solidFill>
                    <a:srgbClr val="FFA040"/>
                  </a:solidFill>
                  <a:ln w="9525" cap="rnd">
                    <a:noFill/>
                    <a:round/>
                    <a:headEnd/>
                    <a:tailEnd/>
                  </a:ln>
                  <a:effectLst/>
                </p:spPr>
                <p:txBody>
                  <a:bodyPr/>
                  <a:lstStyle/>
                  <a:p>
                    <a:endParaRPr lang="en-US"/>
                  </a:p>
                </p:txBody>
              </p:sp>
              <p:sp>
                <p:nvSpPr>
                  <p:cNvPr id="270395" name="Freeform 59"/>
                  <p:cNvSpPr>
                    <a:spLocks/>
                  </p:cNvSpPr>
                  <p:nvPr/>
                </p:nvSpPr>
                <p:spPr bwMode="hidden">
                  <a:xfrm>
                    <a:off x="1035" y="1158"/>
                    <a:ext cx="18" cy="19"/>
                  </a:xfrm>
                  <a:custGeom>
                    <a:avLst/>
                    <a:gdLst/>
                    <a:ahLst/>
                    <a:cxnLst>
                      <a:cxn ang="0">
                        <a:pos x="0" y="2"/>
                      </a:cxn>
                      <a:cxn ang="0">
                        <a:pos x="0" y="0"/>
                      </a:cxn>
                      <a:cxn ang="0">
                        <a:pos x="1" y="2"/>
                      </a:cxn>
                      <a:cxn ang="0">
                        <a:pos x="2" y="3"/>
                      </a:cxn>
                      <a:cxn ang="0">
                        <a:pos x="4" y="5"/>
                      </a:cxn>
                      <a:cxn ang="0">
                        <a:pos x="7" y="6"/>
                      </a:cxn>
                      <a:cxn ang="0">
                        <a:pos x="11" y="8"/>
                      </a:cxn>
                      <a:cxn ang="0">
                        <a:pos x="15" y="9"/>
                      </a:cxn>
                      <a:cxn ang="0">
                        <a:pos x="17" y="17"/>
                      </a:cxn>
                      <a:cxn ang="0">
                        <a:pos x="12" y="14"/>
                      </a:cxn>
                      <a:cxn ang="0">
                        <a:pos x="8" y="14"/>
                      </a:cxn>
                      <a:cxn ang="0">
                        <a:pos x="4" y="15"/>
                      </a:cxn>
                      <a:cxn ang="0">
                        <a:pos x="2" y="18"/>
                      </a:cxn>
                      <a:cxn ang="0">
                        <a:pos x="2" y="15"/>
                      </a:cxn>
                      <a:cxn ang="0">
                        <a:pos x="2" y="13"/>
                      </a:cxn>
                      <a:cxn ang="0">
                        <a:pos x="2" y="11"/>
                      </a:cxn>
                      <a:cxn ang="0">
                        <a:pos x="1" y="8"/>
                      </a:cxn>
                      <a:cxn ang="0">
                        <a:pos x="0" y="5"/>
                      </a:cxn>
                      <a:cxn ang="0">
                        <a:pos x="0" y="2"/>
                      </a:cxn>
                    </a:cxnLst>
                    <a:rect l="0" t="0" r="r" b="b"/>
                    <a:pathLst>
                      <a:path w="18" h="19">
                        <a:moveTo>
                          <a:pt x="0" y="2"/>
                        </a:moveTo>
                        <a:lnTo>
                          <a:pt x="0" y="0"/>
                        </a:lnTo>
                        <a:lnTo>
                          <a:pt x="1" y="2"/>
                        </a:lnTo>
                        <a:lnTo>
                          <a:pt x="2" y="3"/>
                        </a:lnTo>
                        <a:lnTo>
                          <a:pt x="4" y="5"/>
                        </a:lnTo>
                        <a:lnTo>
                          <a:pt x="7" y="6"/>
                        </a:lnTo>
                        <a:lnTo>
                          <a:pt x="11" y="8"/>
                        </a:lnTo>
                        <a:lnTo>
                          <a:pt x="15" y="9"/>
                        </a:lnTo>
                        <a:lnTo>
                          <a:pt x="17" y="17"/>
                        </a:lnTo>
                        <a:lnTo>
                          <a:pt x="12" y="14"/>
                        </a:lnTo>
                        <a:lnTo>
                          <a:pt x="8" y="14"/>
                        </a:lnTo>
                        <a:lnTo>
                          <a:pt x="4" y="15"/>
                        </a:lnTo>
                        <a:lnTo>
                          <a:pt x="2" y="18"/>
                        </a:lnTo>
                        <a:lnTo>
                          <a:pt x="2" y="15"/>
                        </a:lnTo>
                        <a:lnTo>
                          <a:pt x="2" y="13"/>
                        </a:lnTo>
                        <a:lnTo>
                          <a:pt x="2" y="11"/>
                        </a:lnTo>
                        <a:lnTo>
                          <a:pt x="1" y="8"/>
                        </a:lnTo>
                        <a:lnTo>
                          <a:pt x="0" y="5"/>
                        </a:lnTo>
                        <a:lnTo>
                          <a:pt x="0" y="2"/>
                        </a:lnTo>
                      </a:path>
                    </a:pathLst>
                  </a:custGeom>
                  <a:solidFill>
                    <a:srgbClr val="FFA040"/>
                  </a:solidFill>
                  <a:ln w="9525" cap="rnd">
                    <a:noFill/>
                    <a:round/>
                    <a:headEnd/>
                    <a:tailEnd/>
                  </a:ln>
                  <a:effectLst/>
                </p:spPr>
                <p:txBody>
                  <a:bodyPr/>
                  <a:lstStyle/>
                  <a:p>
                    <a:endParaRPr lang="en-US"/>
                  </a:p>
                </p:txBody>
              </p:sp>
              <p:sp>
                <p:nvSpPr>
                  <p:cNvPr id="270396" name="Freeform 60"/>
                  <p:cNvSpPr>
                    <a:spLocks/>
                  </p:cNvSpPr>
                  <p:nvPr/>
                </p:nvSpPr>
                <p:spPr bwMode="hidden">
                  <a:xfrm>
                    <a:off x="1034" y="1168"/>
                    <a:ext cx="18" cy="19"/>
                  </a:xfrm>
                  <a:custGeom>
                    <a:avLst/>
                    <a:gdLst/>
                    <a:ahLst/>
                    <a:cxnLst>
                      <a:cxn ang="0">
                        <a:pos x="0" y="2"/>
                      </a:cxn>
                      <a:cxn ang="0">
                        <a:pos x="1" y="0"/>
                      </a:cxn>
                      <a:cxn ang="0">
                        <a:pos x="2" y="2"/>
                      </a:cxn>
                      <a:cxn ang="0">
                        <a:pos x="3" y="4"/>
                      </a:cxn>
                      <a:cxn ang="0">
                        <a:pos x="4" y="5"/>
                      </a:cxn>
                      <a:cxn ang="0">
                        <a:pos x="6" y="7"/>
                      </a:cxn>
                      <a:cxn ang="0">
                        <a:pos x="9" y="8"/>
                      </a:cxn>
                      <a:cxn ang="0">
                        <a:pos x="12" y="9"/>
                      </a:cxn>
                      <a:cxn ang="0">
                        <a:pos x="16" y="12"/>
                      </a:cxn>
                      <a:cxn ang="0">
                        <a:pos x="17" y="18"/>
                      </a:cxn>
                      <a:cxn ang="0">
                        <a:pos x="12" y="15"/>
                      </a:cxn>
                      <a:cxn ang="0">
                        <a:pos x="10" y="12"/>
                      </a:cxn>
                      <a:cxn ang="0">
                        <a:pos x="7" y="12"/>
                      </a:cxn>
                      <a:cxn ang="0">
                        <a:pos x="5" y="12"/>
                      </a:cxn>
                      <a:cxn ang="0">
                        <a:pos x="4" y="13"/>
                      </a:cxn>
                      <a:cxn ang="0">
                        <a:pos x="3" y="15"/>
                      </a:cxn>
                      <a:cxn ang="0">
                        <a:pos x="3" y="13"/>
                      </a:cxn>
                      <a:cxn ang="0">
                        <a:pos x="2" y="9"/>
                      </a:cxn>
                      <a:cxn ang="0">
                        <a:pos x="1" y="7"/>
                      </a:cxn>
                      <a:cxn ang="0">
                        <a:pos x="0" y="5"/>
                      </a:cxn>
                      <a:cxn ang="0">
                        <a:pos x="0" y="2"/>
                      </a:cxn>
                    </a:cxnLst>
                    <a:rect l="0" t="0" r="r" b="b"/>
                    <a:pathLst>
                      <a:path w="18" h="19">
                        <a:moveTo>
                          <a:pt x="0" y="2"/>
                        </a:moveTo>
                        <a:lnTo>
                          <a:pt x="1" y="0"/>
                        </a:lnTo>
                        <a:lnTo>
                          <a:pt x="2" y="2"/>
                        </a:lnTo>
                        <a:lnTo>
                          <a:pt x="3" y="4"/>
                        </a:lnTo>
                        <a:lnTo>
                          <a:pt x="4" y="5"/>
                        </a:lnTo>
                        <a:lnTo>
                          <a:pt x="6" y="7"/>
                        </a:lnTo>
                        <a:lnTo>
                          <a:pt x="9" y="8"/>
                        </a:lnTo>
                        <a:lnTo>
                          <a:pt x="12" y="9"/>
                        </a:lnTo>
                        <a:lnTo>
                          <a:pt x="16" y="12"/>
                        </a:lnTo>
                        <a:lnTo>
                          <a:pt x="17" y="18"/>
                        </a:lnTo>
                        <a:lnTo>
                          <a:pt x="12" y="15"/>
                        </a:lnTo>
                        <a:lnTo>
                          <a:pt x="10" y="12"/>
                        </a:lnTo>
                        <a:lnTo>
                          <a:pt x="7" y="12"/>
                        </a:lnTo>
                        <a:lnTo>
                          <a:pt x="5" y="12"/>
                        </a:lnTo>
                        <a:lnTo>
                          <a:pt x="4" y="13"/>
                        </a:lnTo>
                        <a:lnTo>
                          <a:pt x="3" y="15"/>
                        </a:lnTo>
                        <a:lnTo>
                          <a:pt x="3" y="13"/>
                        </a:lnTo>
                        <a:lnTo>
                          <a:pt x="2" y="9"/>
                        </a:lnTo>
                        <a:lnTo>
                          <a:pt x="1" y="7"/>
                        </a:lnTo>
                        <a:lnTo>
                          <a:pt x="0" y="5"/>
                        </a:lnTo>
                        <a:lnTo>
                          <a:pt x="0" y="2"/>
                        </a:lnTo>
                      </a:path>
                    </a:pathLst>
                  </a:custGeom>
                  <a:solidFill>
                    <a:srgbClr val="FFA040"/>
                  </a:solidFill>
                  <a:ln w="9525" cap="rnd">
                    <a:noFill/>
                    <a:round/>
                    <a:headEnd/>
                    <a:tailEnd/>
                  </a:ln>
                  <a:effectLst/>
                </p:spPr>
                <p:txBody>
                  <a:bodyPr/>
                  <a:lstStyle/>
                  <a:p>
                    <a:endParaRPr lang="en-US"/>
                  </a:p>
                </p:txBody>
              </p:sp>
              <p:sp>
                <p:nvSpPr>
                  <p:cNvPr id="270397" name="Freeform 61"/>
                  <p:cNvSpPr>
                    <a:spLocks/>
                  </p:cNvSpPr>
                  <p:nvPr/>
                </p:nvSpPr>
                <p:spPr bwMode="hidden">
                  <a:xfrm>
                    <a:off x="1036" y="1179"/>
                    <a:ext cx="19" cy="21"/>
                  </a:xfrm>
                  <a:custGeom>
                    <a:avLst/>
                    <a:gdLst/>
                    <a:ahLst/>
                    <a:cxnLst>
                      <a:cxn ang="0">
                        <a:pos x="0" y="2"/>
                      </a:cxn>
                      <a:cxn ang="0">
                        <a:pos x="0" y="1"/>
                      </a:cxn>
                      <a:cxn ang="0">
                        <a:pos x="0" y="0"/>
                      </a:cxn>
                      <a:cxn ang="0">
                        <a:pos x="0" y="0"/>
                      </a:cxn>
                      <a:cxn ang="0">
                        <a:pos x="1" y="1"/>
                      </a:cxn>
                      <a:cxn ang="0">
                        <a:pos x="4" y="2"/>
                      </a:cxn>
                      <a:cxn ang="0">
                        <a:pos x="6" y="3"/>
                      </a:cxn>
                      <a:cxn ang="0">
                        <a:pos x="9" y="4"/>
                      </a:cxn>
                      <a:cxn ang="0">
                        <a:pos x="13" y="5"/>
                      </a:cxn>
                      <a:cxn ang="0">
                        <a:pos x="14" y="7"/>
                      </a:cxn>
                      <a:cxn ang="0">
                        <a:pos x="12" y="7"/>
                      </a:cxn>
                      <a:cxn ang="0">
                        <a:pos x="9" y="6"/>
                      </a:cxn>
                      <a:cxn ang="0">
                        <a:pos x="8" y="7"/>
                      </a:cxn>
                      <a:cxn ang="0">
                        <a:pos x="8" y="8"/>
                      </a:cxn>
                      <a:cxn ang="0">
                        <a:pos x="9" y="9"/>
                      </a:cxn>
                      <a:cxn ang="0">
                        <a:pos x="9" y="11"/>
                      </a:cxn>
                      <a:cxn ang="0">
                        <a:pos x="11" y="13"/>
                      </a:cxn>
                      <a:cxn ang="0">
                        <a:pos x="14" y="15"/>
                      </a:cxn>
                      <a:cxn ang="0">
                        <a:pos x="18" y="18"/>
                      </a:cxn>
                      <a:cxn ang="0">
                        <a:pos x="18" y="20"/>
                      </a:cxn>
                      <a:cxn ang="0">
                        <a:pos x="16" y="19"/>
                      </a:cxn>
                      <a:cxn ang="0">
                        <a:pos x="14" y="17"/>
                      </a:cxn>
                      <a:cxn ang="0">
                        <a:pos x="11" y="15"/>
                      </a:cxn>
                      <a:cxn ang="0">
                        <a:pos x="9" y="12"/>
                      </a:cxn>
                      <a:cxn ang="0">
                        <a:pos x="6" y="11"/>
                      </a:cxn>
                      <a:cxn ang="0">
                        <a:pos x="4" y="8"/>
                      </a:cxn>
                      <a:cxn ang="0">
                        <a:pos x="2" y="6"/>
                      </a:cxn>
                      <a:cxn ang="0">
                        <a:pos x="1" y="4"/>
                      </a:cxn>
                      <a:cxn ang="0">
                        <a:pos x="0" y="2"/>
                      </a:cxn>
                    </a:cxnLst>
                    <a:rect l="0" t="0" r="r" b="b"/>
                    <a:pathLst>
                      <a:path w="19" h="21">
                        <a:moveTo>
                          <a:pt x="0" y="2"/>
                        </a:moveTo>
                        <a:lnTo>
                          <a:pt x="0" y="1"/>
                        </a:lnTo>
                        <a:lnTo>
                          <a:pt x="0" y="0"/>
                        </a:lnTo>
                        <a:lnTo>
                          <a:pt x="0" y="0"/>
                        </a:lnTo>
                        <a:lnTo>
                          <a:pt x="1" y="1"/>
                        </a:lnTo>
                        <a:lnTo>
                          <a:pt x="4" y="2"/>
                        </a:lnTo>
                        <a:lnTo>
                          <a:pt x="6" y="3"/>
                        </a:lnTo>
                        <a:lnTo>
                          <a:pt x="9" y="4"/>
                        </a:lnTo>
                        <a:lnTo>
                          <a:pt x="13" y="5"/>
                        </a:lnTo>
                        <a:lnTo>
                          <a:pt x="14" y="7"/>
                        </a:lnTo>
                        <a:lnTo>
                          <a:pt x="12" y="7"/>
                        </a:lnTo>
                        <a:lnTo>
                          <a:pt x="9" y="6"/>
                        </a:lnTo>
                        <a:lnTo>
                          <a:pt x="8" y="7"/>
                        </a:lnTo>
                        <a:lnTo>
                          <a:pt x="8" y="8"/>
                        </a:lnTo>
                        <a:lnTo>
                          <a:pt x="9" y="9"/>
                        </a:lnTo>
                        <a:lnTo>
                          <a:pt x="9" y="11"/>
                        </a:lnTo>
                        <a:lnTo>
                          <a:pt x="11" y="13"/>
                        </a:lnTo>
                        <a:lnTo>
                          <a:pt x="14" y="15"/>
                        </a:lnTo>
                        <a:lnTo>
                          <a:pt x="18" y="18"/>
                        </a:lnTo>
                        <a:lnTo>
                          <a:pt x="18" y="20"/>
                        </a:lnTo>
                        <a:lnTo>
                          <a:pt x="16" y="19"/>
                        </a:lnTo>
                        <a:lnTo>
                          <a:pt x="14" y="17"/>
                        </a:lnTo>
                        <a:lnTo>
                          <a:pt x="11" y="15"/>
                        </a:lnTo>
                        <a:lnTo>
                          <a:pt x="9" y="12"/>
                        </a:lnTo>
                        <a:lnTo>
                          <a:pt x="6" y="11"/>
                        </a:lnTo>
                        <a:lnTo>
                          <a:pt x="4" y="8"/>
                        </a:lnTo>
                        <a:lnTo>
                          <a:pt x="2" y="6"/>
                        </a:lnTo>
                        <a:lnTo>
                          <a:pt x="1" y="4"/>
                        </a:lnTo>
                        <a:lnTo>
                          <a:pt x="0" y="2"/>
                        </a:lnTo>
                      </a:path>
                    </a:pathLst>
                  </a:custGeom>
                  <a:solidFill>
                    <a:srgbClr val="FFA040"/>
                  </a:solidFill>
                  <a:ln w="9525" cap="rnd">
                    <a:noFill/>
                    <a:round/>
                    <a:headEnd/>
                    <a:tailEnd/>
                  </a:ln>
                  <a:effectLst/>
                </p:spPr>
                <p:txBody>
                  <a:bodyPr/>
                  <a:lstStyle/>
                  <a:p>
                    <a:endParaRPr lang="en-US"/>
                  </a:p>
                </p:txBody>
              </p:sp>
              <p:sp>
                <p:nvSpPr>
                  <p:cNvPr id="270398" name="Freeform 62"/>
                  <p:cNvSpPr>
                    <a:spLocks/>
                  </p:cNvSpPr>
                  <p:nvPr/>
                </p:nvSpPr>
                <p:spPr bwMode="hidden">
                  <a:xfrm>
                    <a:off x="1037" y="1141"/>
                    <a:ext cx="18" cy="19"/>
                  </a:xfrm>
                  <a:custGeom>
                    <a:avLst/>
                    <a:gdLst/>
                    <a:ahLst/>
                    <a:cxnLst>
                      <a:cxn ang="0">
                        <a:pos x="0" y="0"/>
                      </a:cxn>
                      <a:cxn ang="0">
                        <a:pos x="1" y="2"/>
                      </a:cxn>
                      <a:cxn ang="0">
                        <a:pos x="4" y="5"/>
                      </a:cxn>
                      <a:cxn ang="0">
                        <a:pos x="8" y="8"/>
                      </a:cxn>
                      <a:cxn ang="0">
                        <a:pos x="11" y="11"/>
                      </a:cxn>
                      <a:cxn ang="0">
                        <a:pos x="15" y="14"/>
                      </a:cxn>
                      <a:cxn ang="0">
                        <a:pos x="17" y="16"/>
                      </a:cxn>
                      <a:cxn ang="0">
                        <a:pos x="12" y="18"/>
                      </a:cxn>
                      <a:cxn ang="0">
                        <a:pos x="8" y="16"/>
                      </a:cxn>
                      <a:cxn ang="0">
                        <a:pos x="3" y="13"/>
                      </a:cxn>
                      <a:cxn ang="0">
                        <a:pos x="0" y="11"/>
                      </a:cxn>
                      <a:cxn ang="0">
                        <a:pos x="0" y="8"/>
                      </a:cxn>
                      <a:cxn ang="0">
                        <a:pos x="0" y="4"/>
                      </a:cxn>
                      <a:cxn ang="0">
                        <a:pos x="0" y="0"/>
                      </a:cxn>
                    </a:cxnLst>
                    <a:rect l="0" t="0" r="r" b="b"/>
                    <a:pathLst>
                      <a:path w="18" h="19">
                        <a:moveTo>
                          <a:pt x="0" y="0"/>
                        </a:moveTo>
                        <a:lnTo>
                          <a:pt x="1" y="2"/>
                        </a:lnTo>
                        <a:lnTo>
                          <a:pt x="4" y="5"/>
                        </a:lnTo>
                        <a:lnTo>
                          <a:pt x="8" y="8"/>
                        </a:lnTo>
                        <a:lnTo>
                          <a:pt x="11" y="11"/>
                        </a:lnTo>
                        <a:lnTo>
                          <a:pt x="15" y="14"/>
                        </a:lnTo>
                        <a:lnTo>
                          <a:pt x="17" y="16"/>
                        </a:lnTo>
                        <a:lnTo>
                          <a:pt x="12" y="18"/>
                        </a:lnTo>
                        <a:lnTo>
                          <a:pt x="8" y="16"/>
                        </a:lnTo>
                        <a:lnTo>
                          <a:pt x="3" y="13"/>
                        </a:lnTo>
                        <a:lnTo>
                          <a:pt x="0" y="11"/>
                        </a:lnTo>
                        <a:lnTo>
                          <a:pt x="0" y="8"/>
                        </a:lnTo>
                        <a:lnTo>
                          <a:pt x="0" y="4"/>
                        </a:lnTo>
                        <a:lnTo>
                          <a:pt x="0" y="0"/>
                        </a:lnTo>
                      </a:path>
                    </a:pathLst>
                  </a:custGeom>
                  <a:solidFill>
                    <a:srgbClr val="FFA040"/>
                  </a:solidFill>
                  <a:ln w="9525" cap="rnd">
                    <a:noFill/>
                    <a:round/>
                    <a:headEnd/>
                    <a:tailEnd/>
                  </a:ln>
                  <a:effectLst/>
                </p:spPr>
                <p:txBody>
                  <a:bodyPr/>
                  <a:lstStyle/>
                  <a:p>
                    <a:endParaRPr lang="en-US"/>
                  </a:p>
                </p:txBody>
              </p:sp>
              <p:sp>
                <p:nvSpPr>
                  <p:cNvPr id="270399" name="Freeform 63"/>
                  <p:cNvSpPr>
                    <a:spLocks/>
                  </p:cNvSpPr>
                  <p:nvPr/>
                </p:nvSpPr>
                <p:spPr bwMode="hidden">
                  <a:xfrm>
                    <a:off x="1049" y="1141"/>
                    <a:ext cx="64" cy="63"/>
                  </a:xfrm>
                  <a:custGeom>
                    <a:avLst/>
                    <a:gdLst/>
                    <a:ahLst/>
                    <a:cxnLst>
                      <a:cxn ang="0">
                        <a:pos x="30" y="14"/>
                      </a:cxn>
                      <a:cxn ang="0">
                        <a:pos x="25" y="16"/>
                      </a:cxn>
                      <a:cxn ang="0">
                        <a:pos x="15" y="18"/>
                      </a:cxn>
                      <a:cxn ang="0">
                        <a:pos x="0" y="18"/>
                      </a:cxn>
                      <a:cxn ang="0">
                        <a:pos x="17" y="21"/>
                      </a:cxn>
                      <a:cxn ang="0">
                        <a:pos x="37" y="20"/>
                      </a:cxn>
                      <a:cxn ang="0">
                        <a:pos x="51" y="15"/>
                      </a:cxn>
                      <a:cxn ang="0">
                        <a:pos x="55" y="15"/>
                      </a:cxn>
                      <a:cxn ang="0">
                        <a:pos x="53" y="18"/>
                      </a:cxn>
                      <a:cxn ang="0">
                        <a:pos x="43" y="23"/>
                      </a:cxn>
                      <a:cxn ang="0">
                        <a:pos x="26" y="27"/>
                      </a:cxn>
                      <a:cxn ang="0">
                        <a:pos x="15" y="31"/>
                      </a:cxn>
                      <a:cxn ang="0">
                        <a:pos x="35" y="31"/>
                      </a:cxn>
                      <a:cxn ang="0">
                        <a:pos x="48" y="27"/>
                      </a:cxn>
                      <a:cxn ang="0">
                        <a:pos x="56" y="24"/>
                      </a:cxn>
                      <a:cxn ang="0">
                        <a:pos x="56" y="26"/>
                      </a:cxn>
                      <a:cxn ang="0">
                        <a:pos x="50" y="31"/>
                      </a:cxn>
                      <a:cxn ang="0">
                        <a:pos x="37" y="36"/>
                      </a:cxn>
                      <a:cxn ang="0">
                        <a:pos x="20" y="39"/>
                      </a:cxn>
                      <a:cxn ang="0">
                        <a:pos x="26" y="41"/>
                      </a:cxn>
                      <a:cxn ang="0">
                        <a:pos x="41" y="41"/>
                      </a:cxn>
                      <a:cxn ang="0">
                        <a:pos x="54" y="37"/>
                      </a:cxn>
                      <a:cxn ang="0">
                        <a:pos x="55" y="38"/>
                      </a:cxn>
                      <a:cxn ang="0">
                        <a:pos x="51" y="42"/>
                      </a:cxn>
                      <a:cxn ang="0">
                        <a:pos x="42" y="46"/>
                      </a:cxn>
                      <a:cxn ang="0">
                        <a:pos x="31" y="48"/>
                      </a:cxn>
                      <a:cxn ang="0">
                        <a:pos x="14" y="49"/>
                      </a:cxn>
                      <a:cxn ang="0">
                        <a:pos x="26" y="52"/>
                      </a:cxn>
                      <a:cxn ang="0">
                        <a:pos x="36" y="52"/>
                      </a:cxn>
                      <a:cxn ang="0">
                        <a:pos x="46" y="50"/>
                      </a:cxn>
                      <a:cxn ang="0">
                        <a:pos x="50" y="50"/>
                      </a:cxn>
                      <a:cxn ang="0">
                        <a:pos x="48" y="53"/>
                      </a:cxn>
                      <a:cxn ang="0">
                        <a:pos x="42" y="56"/>
                      </a:cxn>
                      <a:cxn ang="0">
                        <a:pos x="21" y="58"/>
                      </a:cxn>
                      <a:cxn ang="0">
                        <a:pos x="38" y="59"/>
                      </a:cxn>
                      <a:cxn ang="0">
                        <a:pos x="40" y="61"/>
                      </a:cxn>
                      <a:cxn ang="0">
                        <a:pos x="46" y="59"/>
                      </a:cxn>
                      <a:cxn ang="0">
                        <a:pos x="51" y="55"/>
                      </a:cxn>
                      <a:cxn ang="0">
                        <a:pos x="60" y="40"/>
                      </a:cxn>
                      <a:cxn ang="0">
                        <a:pos x="61" y="37"/>
                      </a:cxn>
                      <a:cxn ang="0">
                        <a:pos x="60" y="34"/>
                      </a:cxn>
                      <a:cxn ang="0">
                        <a:pos x="61" y="31"/>
                      </a:cxn>
                      <a:cxn ang="0">
                        <a:pos x="63" y="29"/>
                      </a:cxn>
                      <a:cxn ang="0">
                        <a:pos x="61" y="25"/>
                      </a:cxn>
                      <a:cxn ang="0">
                        <a:pos x="60" y="22"/>
                      </a:cxn>
                      <a:cxn ang="0">
                        <a:pos x="62" y="19"/>
                      </a:cxn>
                      <a:cxn ang="0">
                        <a:pos x="62" y="16"/>
                      </a:cxn>
                      <a:cxn ang="0">
                        <a:pos x="60" y="13"/>
                      </a:cxn>
                      <a:cxn ang="0">
                        <a:pos x="61" y="10"/>
                      </a:cxn>
                      <a:cxn ang="0">
                        <a:pos x="63" y="7"/>
                      </a:cxn>
                      <a:cxn ang="0">
                        <a:pos x="61" y="4"/>
                      </a:cxn>
                      <a:cxn ang="0">
                        <a:pos x="54" y="4"/>
                      </a:cxn>
                      <a:cxn ang="0">
                        <a:pos x="40" y="9"/>
                      </a:cxn>
                      <a:cxn ang="0">
                        <a:pos x="25" y="12"/>
                      </a:cxn>
                    </a:cxnLst>
                    <a:rect l="0" t="0" r="r" b="b"/>
                    <a:pathLst>
                      <a:path w="64" h="63">
                        <a:moveTo>
                          <a:pt x="25" y="12"/>
                        </a:moveTo>
                        <a:lnTo>
                          <a:pt x="16" y="12"/>
                        </a:lnTo>
                        <a:lnTo>
                          <a:pt x="30" y="14"/>
                        </a:lnTo>
                        <a:lnTo>
                          <a:pt x="29" y="14"/>
                        </a:lnTo>
                        <a:lnTo>
                          <a:pt x="27" y="15"/>
                        </a:lnTo>
                        <a:lnTo>
                          <a:pt x="25" y="16"/>
                        </a:lnTo>
                        <a:lnTo>
                          <a:pt x="22" y="16"/>
                        </a:lnTo>
                        <a:lnTo>
                          <a:pt x="19" y="17"/>
                        </a:lnTo>
                        <a:lnTo>
                          <a:pt x="15" y="18"/>
                        </a:lnTo>
                        <a:lnTo>
                          <a:pt x="10" y="18"/>
                        </a:lnTo>
                        <a:lnTo>
                          <a:pt x="5" y="18"/>
                        </a:lnTo>
                        <a:lnTo>
                          <a:pt x="0" y="18"/>
                        </a:lnTo>
                        <a:lnTo>
                          <a:pt x="8" y="20"/>
                        </a:lnTo>
                        <a:lnTo>
                          <a:pt x="13" y="21"/>
                        </a:lnTo>
                        <a:lnTo>
                          <a:pt x="17" y="21"/>
                        </a:lnTo>
                        <a:lnTo>
                          <a:pt x="23" y="21"/>
                        </a:lnTo>
                        <a:lnTo>
                          <a:pt x="30" y="21"/>
                        </a:lnTo>
                        <a:lnTo>
                          <a:pt x="37" y="20"/>
                        </a:lnTo>
                        <a:lnTo>
                          <a:pt x="42" y="18"/>
                        </a:lnTo>
                        <a:lnTo>
                          <a:pt x="48" y="16"/>
                        </a:lnTo>
                        <a:lnTo>
                          <a:pt x="51" y="15"/>
                        </a:lnTo>
                        <a:lnTo>
                          <a:pt x="53" y="15"/>
                        </a:lnTo>
                        <a:lnTo>
                          <a:pt x="54" y="14"/>
                        </a:lnTo>
                        <a:lnTo>
                          <a:pt x="55" y="15"/>
                        </a:lnTo>
                        <a:lnTo>
                          <a:pt x="55" y="16"/>
                        </a:lnTo>
                        <a:lnTo>
                          <a:pt x="55" y="17"/>
                        </a:lnTo>
                        <a:lnTo>
                          <a:pt x="53" y="18"/>
                        </a:lnTo>
                        <a:lnTo>
                          <a:pt x="51" y="20"/>
                        </a:lnTo>
                        <a:lnTo>
                          <a:pt x="47" y="21"/>
                        </a:lnTo>
                        <a:lnTo>
                          <a:pt x="43" y="23"/>
                        </a:lnTo>
                        <a:lnTo>
                          <a:pt x="38" y="25"/>
                        </a:lnTo>
                        <a:lnTo>
                          <a:pt x="32" y="26"/>
                        </a:lnTo>
                        <a:lnTo>
                          <a:pt x="26" y="27"/>
                        </a:lnTo>
                        <a:lnTo>
                          <a:pt x="19" y="28"/>
                        </a:lnTo>
                        <a:lnTo>
                          <a:pt x="8" y="29"/>
                        </a:lnTo>
                        <a:lnTo>
                          <a:pt x="15" y="31"/>
                        </a:lnTo>
                        <a:lnTo>
                          <a:pt x="20" y="32"/>
                        </a:lnTo>
                        <a:lnTo>
                          <a:pt x="28" y="32"/>
                        </a:lnTo>
                        <a:lnTo>
                          <a:pt x="35" y="31"/>
                        </a:lnTo>
                        <a:lnTo>
                          <a:pt x="40" y="29"/>
                        </a:lnTo>
                        <a:lnTo>
                          <a:pt x="45" y="28"/>
                        </a:lnTo>
                        <a:lnTo>
                          <a:pt x="48" y="27"/>
                        </a:lnTo>
                        <a:lnTo>
                          <a:pt x="52" y="26"/>
                        </a:lnTo>
                        <a:lnTo>
                          <a:pt x="55" y="25"/>
                        </a:lnTo>
                        <a:lnTo>
                          <a:pt x="56" y="24"/>
                        </a:lnTo>
                        <a:lnTo>
                          <a:pt x="57" y="24"/>
                        </a:lnTo>
                        <a:lnTo>
                          <a:pt x="57" y="25"/>
                        </a:lnTo>
                        <a:lnTo>
                          <a:pt x="56" y="26"/>
                        </a:lnTo>
                        <a:lnTo>
                          <a:pt x="55" y="28"/>
                        </a:lnTo>
                        <a:lnTo>
                          <a:pt x="53" y="30"/>
                        </a:lnTo>
                        <a:lnTo>
                          <a:pt x="50" y="31"/>
                        </a:lnTo>
                        <a:lnTo>
                          <a:pt x="46" y="33"/>
                        </a:lnTo>
                        <a:lnTo>
                          <a:pt x="42" y="35"/>
                        </a:lnTo>
                        <a:lnTo>
                          <a:pt x="37" y="36"/>
                        </a:lnTo>
                        <a:lnTo>
                          <a:pt x="30" y="38"/>
                        </a:lnTo>
                        <a:lnTo>
                          <a:pt x="25" y="39"/>
                        </a:lnTo>
                        <a:lnTo>
                          <a:pt x="20" y="39"/>
                        </a:lnTo>
                        <a:lnTo>
                          <a:pt x="13" y="40"/>
                        </a:lnTo>
                        <a:lnTo>
                          <a:pt x="20" y="41"/>
                        </a:lnTo>
                        <a:lnTo>
                          <a:pt x="26" y="41"/>
                        </a:lnTo>
                        <a:lnTo>
                          <a:pt x="31" y="42"/>
                        </a:lnTo>
                        <a:lnTo>
                          <a:pt x="36" y="41"/>
                        </a:lnTo>
                        <a:lnTo>
                          <a:pt x="41" y="41"/>
                        </a:lnTo>
                        <a:lnTo>
                          <a:pt x="45" y="40"/>
                        </a:lnTo>
                        <a:lnTo>
                          <a:pt x="48" y="39"/>
                        </a:lnTo>
                        <a:lnTo>
                          <a:pt x="54" y="37"/>
                        </a:lnTo>
                        <a:lnTo>
                          <a:pt x="54" y="37"/>
                        </a:lnTo>
                        <a:lnTo>
                          <a:pt x="55" y="37"/>
                        </a:lnTo>
                        <a:lnTo>
                          <a:pt x="55" y="38"/>
                        </a:lnTo>
                        <a:lnTo>
                          <a:pt x="54" y="39"/>
                        </a:lnTo>
                        <a:lnTo>
                          <a:pt x="53" y="41"/>
                        </a:lnTo>
                        <a:lnTo>
                          <a:pt x="51" y="42"/>
                        </a:lnTo>
                        <a:lnTo>
                          <a:pt x="48" y="44"/>
                        </a:lnTo>
                        <a:lnTo>
                          <a:pt x="45" y="45"/>
                        </a:lnTo>
                        <a:lnTo>
                          <a:pt x="42" y="46"/>
                        </a:lnTo>
                        <a:lnTo>
                          <a:pt x="38" y="47"/>
                        </a:lnTo>
                        <a:lnTo>
                          <a:pt x="35" y="48"/>
                        </a:lnTo>
                        <a:lnTo>
                          <a:pt x="31" y="48"/>
                        </a:lnTo>
                        <a:lnTo>
                          <a:pt x="26" y="49"/>
                        </a:lnTo>
                        <a:lnTo>
                          <a:pt x="21" y="49"/>
                        </a:lnTo>
                        <a:lnTo>
                          <a:pt x="14" y="49"/>
                        </a:lnTo>
                        <a:lnTo>
                          <a:pt x="18" y="50"/>
                        </a:lnTo>
                        <a:lnTo>
                          <a:pt x="21" y="51"/>
                        </a:lnTo>
                        <a:lnTo>
                          <a:pt x="26" y="52"/>
                        </a:lnTo>
                        <a:lnTo>
                          <a:pt x="29" y="52"/>
                        </a:lnTo>
                        <a:lnTo>
                          <a:pt x="32" y="52"/>
                        </a:lnTo>
                        <a:lnTo>
                          <a:pt x="36" y="52"/>
                        </a:lnTo>
                        <a:lnTo>
                          <a:pt x="39" y="52"/>
                        </a:lnTo>
                        <a:lnTo>
                          <a:pt x="42" y="51"/>
                        </a:lnTo>
                        <a:lnTo>
                          <a:pt x="46" y="50"/>
                        </a:lnTo>
                        <a:lnTo>
                          <a:pt x="49" y="49"/>
                        </a:lnTo>
                        <a:lnTo>
                          <a:pt x="50" y="49"/>
                        </a:lnTo>
                        <a:lnTo>
                          <a:pt x="50" y="50"/>
                        </a:lnTo>
                        <a:lnTo>
                          <a:pt x="50" y="51"/>
                        </a:lnTo>
                        <a:lnTo>
                          <a:pt x="49" y="52"/>
                        </a:lnTo>
                        <a:lnTo>
                          <a:pt x="48" y="53"/>
                        </a:lnTo>
                        <a:lnTo>
                          <a:pt x="46" y="54"/>
                        </a:lnTo>
                        <a:lnTo>
                          <a:pt x="45" y="55"/>
                        </a:lnTo>
                        <a:lnTo>
                          <a:pt x="42" y="56"/>
                        </a:lnTo>
                        <a:lnTo>
                          <a:pt x="37" y="56"/>
                        </a:lnTo>
                        <a:lnTo>
                          <a:pt x="31" y="57"/>
                        </a:lnTo>
                        <a:lnTo>
                          <a:pt x="21" y="58"/>
                        </a:lnTo>
                        <a:lnTo>
                          <a:pt x="35" y="59"/>
                        </a:lnTo>
                        <a:lnTo>
                          <a:pt x="37" y="59"/>
                        </a:lnTo>
                        <a:lnTo>
                          <a:pt x="38" y="59"/>
                        </a:lnTo>
                        <a:lnTo>
                          <a:pt x="39" y="60"/>
                        </a:lnTo>
                        <a:lnTo>
                          <a:pt x="39" y="61"/>
                        </a:lnTo>
                        <a:lnTo>
                          <a:pt x="40" y="61"/>
                        </a:lnTo>
                        <a:lnTo>
                          <a:pt x="41" y="62"/>
                        </a:lnTo>
                        <a:lnTo>
                          <a:pt x="44" y="60"/>
                        </a:lnTo>
                        <a:lnTo>
                          <a:pt x="46" y="59"/>
                        </a:lnTo>
                        <a:lnTo>
                          <a:pt x="48" y="58"/>
                        </a:lnTo>
                        <a:lnTo>
                          <a:pt x="49" y="57"/>
                        </a:lnTo>
                        <a:lnTo>
                          <a:pt x="51" y="55"/>
                        </a:lnTo>
                        <a:lnTo>
                          <a:pt x="56" y="49"/>
                        </a:lnTo>
                        <a:lnTo>
                          <a:pt x="59" y="43"/>
                        </a:lnTo>
                        <a:lnTo>
                          <a:pt x="60" y="40"/>
                        </a:lnTo>
                        <a:lnTo>
                          <a:pt x="61" y="39"/>
                        </a:lnTo>
                        <a:lnTo>
                          <a:pt x="61" y="38"/>
                        </a:lnTo>
                        <a:lnTo>
                          <a:pt x="61" y="37"/>
                        </a:lnTo>
                        <a:lnTo>
                          <a:pt x="60" y="36"/>
                        </a:lnTo>
                        <a:lnTo>
                          <a:pt x="60" y="35"/>
                        </a:lnTo>
                        <a:lnTo>
                          <a:pt x="60" y="34"/>
                        </a:lnTo>
                        <a:lnTo>
                          <a:pt x="60" y="33"/>
                        </a:lnTo>
                        <a:lnTo>
                          <a:pt x="60" y="32"/>
                        </a:lnTo>
                        <a:lnTo>
                          <a:pt x="61" y="31"/>
                        </a:lnTo>
                        <a:lnTo>
                          <a:pt x="61" y="30"/>
                        </a:lnTo>
                        <a:lnTo>
                          <a:pt x="62" y="29"/>
                        </a:lnTo>
                        <a:lnTo>
                          <a:pt x="63" y="29"/>
                        </a:lnTo>
                        <a:lnTo>
                          <a:pt x="62" y="27"/>
                        </a:lnTo>
                        <a:lnTo>
                          <a:pt x="62" y="26"/>
                        </a:lnTo>
                        <a:lnTo>
                          <a:pt x="61" y="25"/>
                        </a:lnTo>
                        <a:lnTo>
                          <a:pt x="61" y="24"/>
                        </a:lnTo>
                        <a:lnTo>
                          <a:pt x="60" y="23"/>
                        </a:lnTo>
                        <a:lnTo>
                          <a:pt x="60" y="22"/>
                        </a:lnTo>
                        <a:lnTo>
                          <a:pt x="60" y="22"/>
                        </a:lnTo>
                        <a:lnTo>
                          <a:pt x="61" y="20"/>
                        </a:lnTo>
                        <a:lnTo>
                          <a:pt x="62" y="19"/>
                        </a:lnTo>
                        <a:lnTo>
                          <a:pt x="62" y="18"/>
                        </a:lnTo>
                        <a:lnTo>
                          <a:pt x="62" y="17"/>
                        </a:lnTo>
                        <a:lnTo>
                          <a:pt x="62" y="16"/>
                        </a:lnTo>
                        <a:lnTo>
                          <a:pt x="61" y="15"/>
                        </a:lnTo>
                        <a:lnTo>
                          <a:pt x="60" y="14"/>
                        </a:lnTo>
                        <a:lnTo>
                          <a:pt x="60" y="13"/>
                        </a:lnTo>
                        <a:lnTo>
                          <a:pt x="60" y="11"/>
                        </a:lnTo>
                        <a:lnTo>
                          <a:pt x="61" y="10"/>
                        </a:lnTo>
                        <a:lnTo>
                          <a:pt x="61" y="10"/>
                        </a:lnTo>
                        <a:lnTo>
                          <a:pt x="62" y="9"/>
                        </a:lnTo>
                        <a:lnTo>
                          <a:pt x="62" y="8"/>
                        </a:lnTo>
                        <a:lnTo>
                          <a:pt x="63" y="7"/>
                        </a:lnTo>
                        <a:lnTo>
                          <a:pt x="62" y="6"/>
                        </a:lnTo>
                        <a:lnTo>
                          <a:pt x="62" y="5"/>
                        </a:lnTo>
                        <a:lnTo>
                          <a:pt x="61" y="4"/>
                        </a:lnTo>
                        <a:lnTo>
                          <a:pt x="60" y="3"/>
                        </a:lnTo>
                        <a:lnTo>
                          <a:pt x="60" y="0"/>
                        </a:lnTo>
                        <a:lnTo>
                          <a:pt x="54" y="4"/>
                        </a:lnTo>
                        <a:lnTo>
                          <a:pt x="50" y="6"/>
                        </a:lnTo>
                        <a:lnTo>
                          <a:pt x="46" y="7"/>
                        </a:lnTo>
                        <a:lnTo>
                          <a:pt x="40" y="9"/>
                        </a:lnTo>
                        <a:lnTo>
                          <a:pt x="36" y="10"/>
                        </a:lnTo>
                        <a:lnTo>
                          <a:pt x="31" y="11"/>
                        </a:lnTo>
                        <a:lnTo>
                          <a:pt x="25" y="12"/>
                        </a:lnTo>
                      </a:path>
                    </a:pathLst>
                  </a:custGeom>
                  <a:solidFill>
                    <a:srgbClr val="FFA040"/>
                  </a:solidFill>
                  <a:ln w="9525" cap="rnd">
                    <a:noFill/>
                    <a:round/>
                    <a:headEnd/>
                    <a:tailEnd/>
                  </a:ln>
                  <a:effectLst/>
                </p:spPr>
                <p:txBody>
                  <a:bodyPr/>
                  <a:lstStyle/>
                  <a:p>
                    <a:endParaRPr lang="en-US"/>
                  </a:p>
                </p:txBody>
              </p:sp>
            </p:grpSp>
          </p:grpSp>
          <p:grpSp>
            <p:nvGrpSpPr>
              <p:cNvPr id="18" name="Group 64"/>
              <p:cNvGrpSpPr>
                <a:grpSpLocks/>
              </p:cNvGrpSpPr>
              <p:nvPr/>
            </p:nvGrpSpPr>
            <p:grpSpPr bwMode="auto">
              <a:xfrm>
                <a:off x="1086" y="1150"/>
                <a:ext cx="24" cy="50"/>
                <a:chOff x="1086" y="1150"/>
                <a:chExt cx="24" cy="50"/>
              </a:xfrm>
            </p:grpSpPr>
            <p:sp>
              <p:nvSpPr>
                <p:cNvPr id="270401" name="Freeform 65"/>
                <p:cNvSpPr>
                  <a:spLocks/>
                </p:cNvSpPr>
                <p:nvPr/>
              </p:nvSpPr>
              <p:spPr bwMode="hidden">
                <a:xfrm>
                  <a:off x="1089" y="1161"/>
                  <a:ext cx="18" cy="19"/>
                </a:xfrm>
                <a:custGeom>
                  <a:avLst/>
                  <a:gdLst/>
                  <a:ahLst/>
                  <a:cxnLst>
                    <a:cxn ang="0">
                      <a:pos x="17" y="3"/>
                    </a:cxn>
                    <a:cxn ang="0">
                      <a:pos x="15" y="0"/>
                    </a:cxn>
                    <a:cxn ang="0">
                      <a:pos x="10" y="6"/>
                    </a:cxn>
                    <a:cxn ang="0">
                      <a:pos x="5" y="11"/>
                    </a:cxn>
                    <a:cxn ang="0">
                      <a:pos x="0" y="15"/>
                    </a:cxn>
                    <a:cxn ang="0">
                      <a:pos x="0" y="18"/>
                    </a:cxn>
                    <a:cxn ang="0">
                      <a:pos x="4" y="18"/>
                    </a:cxn>
                    <a:cxn ang="0">
                      <a:pos x="8" y="15"/>
                    </a:cxn>
                    <a:cxn ang="0">
                      <a:pos x="13" y="10"/>
                    </a:cxn>
                    <a:cxn ang="0">
                      <a:pos x="17" y="3"/>
                    </a:cxn>
                  </a:cxnLst>
                  <a:rect l="0" t="0" r="r" b="b"/>
                  <a:pathLst>
                    <a:path w="18" h="19">
                      <a:moveTo>
                        <a:pt x="17" y="3"/>
                      </a:moveTo>
                      <a:lnTo>
                        <a:pt x="15" y="0"/>
                      </a:lnTo>
                      <a:lnTo>
                        <a:pt x="10" y="6"/>
                      </a:lnTo>
                      <a:lnTo>
                        <a:pt x="5" y="11"/>
                      </a:lnTo>
                      <a:lnTo>
                        <a:pt x="0" y="15"/>
                      </a:lnTo>
                      <a:lnTo>
                        <a:pt x="0" y="18"/>
                      </a:lnTo>
                      <a:lnTo>
                        <a:pt x="4" y="18"/>
                      </a:lnTo>
                      <a:lnTo>
                        <a:pt x="8" y="15"/>
                      </a:lnTo>
                      <a:lnTo>
                        <a:pt x="13" y="10"/>
                      </a:lnTo>
                      <a:lnTo>
                        <a:pt x="17" y="3"/>
                      </a:lnTo>
                    </a:path>
                  </a:pathLst>
                </a:custGeom>
                <a:solidFill>
                  <a:srgbClr val="FFE0C0"/>
                </a:solidFill>
                <a:ln w="9525" cap="rnd">
                  <a:noFill/>
                  <a:round/>
                  <a:headEnd/>
                  <a:tailEnd/>
                </a:ln>
                <a:effectLst/>
              </p:spPr>
              <p:txBody>
                <a:bodyPr/>
                <a:lstStyle/>
                <a:p>
                  <a:endParaRPr lang="en-US"/>
                </a:p>
              </p:txBody>
            </p:sp>
            <p:sp>
              <p:nvSpPr>
                <p:cNvPr id="270402" name="Freeform 66"/>
                <p:cNvSpPr>
                  <a:spLocks/>
                </p:cNvSpPr>
                <p:nvPr/>
              </p:nvSpPr>
              <p:spPr bwMode="hidden">
                <a:xfrm>
                  <a:off x="1092" y="1169"/>
                  <a:ext cx="18" cy="19"/>
                </a:xfrm>
                <a:custGeom>
                  <a:avLst/>
                  <a:gdLst/>
                  <a:ahLst/>
                  <a:cxnLst>
                    <a:cxn ang="0">
                      <a:pos x="17" y="3"/>
                    </a:cxn>
                    <a:cxn ang="0">
                      <a:pos x="16" y="0"/>
                    </a:cxn>
                    <a:cxn ang="0">
                      <a:pos x="10" y="7"/>
                    </a:cxn>
                    <a:cxn ang="0">
                      <a:pos x="5" y="11"/>
                    </a:cxn>
                    <a:cxn ang="0">
                      <a:pos x="0" y="15"/>
                    </a:cxn>
                    <a:cxn ang="0">
                      <a:pos x="1" y="18"/>
                    </a:cxn>
                    <a:cxn ang="0">
                      <a:pos x="4" y="18"/>
                    </a:cxn>
                    <a:cxn ang="0">
                      <a:pos x="8" y="15"/>
                    </a:cxn>
                    <a:cxn ang="0">
                      <a:pos x="13" y="10"/>
                    </a:cxn>
                    <a:cxn ang="0">
                      <a:pos x="17" y="3"/>
                    </a:cxn>
                  </a:cxnLst>
                  <a:rect l="0" t="0" r="r" b="b"/>
                  <a:pathLst>
                    <a:path w="18" h="19">
                      <a:moveTo>
                        <a:pt x="17" y="3"/>
                      </a:moveTo>
                      <a:lnTo>
                        <a:pt x="16" y="0"/>
                      </a:lnTo>
                      <a:lnTo>
                        <a:pt x="10" y="7"/>
                      </a:lnTo>
                      <a:lnTo>
                        <a:pt x="5" y="11"/>
                      </a:lnTo>
                      <a:lnTo>
                        <a:pt x="0" y="15"/>
                      </a:lnTo>
                      <a:lnTo>
                        <a:pt x="1" y="18"/>
                      </a:lnTo>
                      <a:lnTo>
                        <a:pt x="4" y="18"/>
                      </a:lnTo>
                      <a:lnTo>
                        <a:pt x="8" y="15"/>
                      </a:lnTo>
                      <a:lnTo>
                        <a:pt x="13" y="10"/>
                      </a:lnTo>
                      <a:lnTo>
                        <a:pt x="17" y="3"/>
                      </a:lnTo>
                    </a:path>
                  </a:pathLst>
                </a:custGeom>
                <a:solidFill>
                  <a:srgbClr val="FFE0C0"/>
                </a:solidFill>
                <a:ln w="9525" cap="rnd">
                  <a:noFill/>
                  <a:round/>
                  <a:headEnd/>
                  <a:tailEnd/>
                </a:ln>
                <a:effectLst/>
              </p:spPr>
              <p:txBody>
                <a:bodyPr/>
                <a:lstStyle/>
                <a:p>
                  <a:endParaRPr lang="en-US"/>
                </a:p>
              </p:txBody>
            </p:sp>
            <p:sp>
              <p:nvSpPr>
                <p:cNvPr id="270403" name="Freeform 67"/>
                <p:cNvSpPr>
                  <a:spLocks/>
                </p:cNvSpPr>
                <p:nvPr/>
              </p:nvSpPr>
              <p:spPr bwMode="hidden">
                <a:xfrm>
                  <a:off x="1090" y="1181"/>
                  <a:ext cx="18" cy="19"/>
                </a:xfrm>
                <a:custGeom>
                  <a:avLst/>
                  <a:gdLst/>
                  <a:ahLst/>
                  <a:cxnLst>
                    <a:cxn ang="0">
                      <a:pos x="17" y="2"/>
                    </a:cxn>
                    <a:cxn ang="0">
                      <a:pos x="15" y="0"/>
                    </a:cxn>
                    <a:cxn ang="0">
                      <a:pos x="10" y="7"/>
                    </a:cxn>
                    <a:cxn ang="0">
                      <a:pos x="5" y="11"/>
                    </a:cxn>
                    <a:cxn ang="0">
                      <a:pos x="0" y="14"/>
                    </a:cxn>
                    <a:cxn ang="0">
                      <a:pos x="1" y="18"/>
                    </a:cxn>
                    <a:cxn ang="0">
                      <a:pos x="4" y="17"/>
                    </a:cxn>
                    <a:cxn ang="0">
                      <a:pos x="9" y="14"/>
                    </a:cxn>
                    <a:cxn ang="0">
                      <a:pos x="13" y="9"/>
                    </a:cxn>
                    <a:cxn ang="0">
                      <a:pos x="17" y="2"/>
                    </a:cxn>
                  </a:cxnLst>
                  <a:rect l="0" t="0" r="r" b="b"/>
                  <a:pathLst>
                    <a:path w="18" h="19">
                      <a:moveTo>
                        <a:pt x="17" y="2"/>
                      </a:moveTo>
                      <a:lnTo>
                        <a:pt x="15" y="0"/>
                      </a:lnTo>
                      <a:lnTo>
                        <a:pt x="10" y="7"/>
                      </a:lnTo>
                      <a:lnTo>
                        <a:pt x="5" y="11"/>
                      </a:lnTo>
                      <a:lnTo>
                        <a:pt x="0" y="14"/>
                      </a:lnTo>
                      <a:lnTo>
                        <a:pt x="1" y="18"/>
                      </a:lnTo>
                      <a:lnTo>
                        <a:pt x="4" y="17"/>
                      </a:lnTo>
                      <a:lnTo>
                        <a:pt x="9" y="14"/>
                      </a:lnTo>
                      <a:lnTo>
                        <a:pt x="13" y="9"/>
                      </a:lnTo>
                      <a:lnTo>
                        <a:pt x="17" y="2"/>
                      </a:lnTo>
                    </a:path>
                  </a:pathLst>
                </a:custGeom>
                <a:solidFill>
                  <a:srgbClr val="FFE0C0"/>
                </a:solidFill>
                <a:ln w="9525" cap="rnd">
                  <a:noFill/>
                  <a:round/>
                  <a:headEnd/>
                  <a:tailEnd/>
                </a:ln>
                <a:effectLst/>
              </p:spPr>
              <p:txBody>
                <a:bodyPr/>
                <a:lstStyle/>
                <a:p>
                  <a:endParaRPr lang="en-US"/>
                </a:p>
              </p:txBody>
            </p:sp>
            <p:sp>
              <p:nvSpPr>
                <p:cNvPr id="270404" name="Freeform 68"/>
                <p:cNvSpPr>
                  <a:spLocks/>
                </p:cNvSpPr>
                <p:nvPr/>
              </p:nvSpPr>
              <p:spPr bwMode="hidden">
                <a:xfrm>
                  <a:off x="1086" y="1150"/>
                  <a:ext cx="18" cy="19"/>
                </a:xfrm>
                <a:custGeom>
                  <a:avLst/>
                  <a:gdLst/>
                  <a:ahLst/>
                  <a:cxnLst>
                    <a:cxn ang="0">
                      <a:pos x="17" y="3"/>
                    </a:cxn>
                    <a:cxn ang="0">
                      <a:pos x="15" y="0"/>
                    </a:cxn>
                    <a:cxn ang="0">
                      <a:pos x="9" y="7"/>
                    </a:cxn>
                    <a:cxn ang="0">
                      <a:pos x="4" y="11"/>
                    </a:cxn>
                    <a:cxn ang="0">
                      <a:pos x="0" y="14"/>
                    </a:cxn>
                    <a:cxn ang="0">
                      <a:pos x="0" y="18"/>
                    </a:cxn>
                    <a:cxn ang="0">
                      <a:pos x="4" y="18"/>
                    </a:cxn>
                    <a:cxn ang="0">
                      <a:pos x="8" y="15"/>
                    </a:cxn>
                    <a:cxn ang="0">
                      <a:pos x="12" y="11"/>
                    </a:cxn>
                    <a:cxn ang="0">
                      <a:pos x="17" y="3"/>
                    </a:cxn>
                  </a:cxnLst>
                  <a:rect l="0" t="0" r="r" b="b"/>
                  <a:pathLst>
                    <a:path w="18" h="19">
                      <a:moveTo>
                        <a:pt x="17" y="3"/>
                      </a:moveTo>
                      <a:lnTo>
                        <a:pt x="15" y="0"/>
                      </a:lnTo>
                      <a:lnTo>
                        <a:pt x="9" y="7"/>
                      </a:lnTo>
                      <a:lnTo>
                        <a:pt x="4" y="11"/>
                      </a:lnTo>
                      <a:lnTo>
                        <a:pt x="0" y="14"/>
                      </a:lnTo>
                      <a:lnTo>
                        <a:pt x="0" y="18"/>
                      </a:lnTo>
                      <a:lnTo>
                        <a:pt x="4" y="18"/>
                      </a:lnTo>
                      <a:lnTo>
                        <a:pt x="8" y="15"/>
                      </a:lnTo>
                      <a:lnTo>
                        <a:pt x="12" y="11"/>
                      </a:lnTo>
                      <a:lnTo>
                        <a:pt x="17" y="3"/>
                      </a:lnTo>
                    </a:path>
                  </a:pathLst>
                </a:custGeom>
                <a:solidFill>
                  <a:srgbClr val="FFE0C0"/>
                </a:solidFill>
                <a:ln w="9525" cap="rnd">
                  <a:noFill/>
                  <a:round/>
                  <a:headEnd/>
                  <a:tailEnd/>
                </a:ln>
                <a:effectLst/>
              </p:spPr>
              <p:txBody>
                <a:bodyPr/>
                <a:lstStyle/>
                <a:p>
                  <a:endParaRPr lang="en-US"/>
                </a:p>
              </p:txBody>
            </p:sp>
          </p:grpSp>
        </p:grpSp>
        <p:sp>
          <p:nvSpPr>
            <p:cNvPr id="270405" name="Freeform 69"/>
            <p:cNvSpPr>
              <a:spLocks/>
            </p:cNvSpPr>
            <p:nvPr/>
          </p:nvSpPr>
          <p:spPr bwMode="hidden">
            <a:xfrm>
              <a:off x="989" y="891"/>
              <a:ext cx="170" cy="258"/>
            </a:xfrm>
            <a:custGeom>
              <a:avLst/>
              <a:gdLst/>
              <a:ahLst/>
              <a:cxnLst>
                <a:cxn ang="0">
                  <a:pos x="121" y="248"/>
                </a:cxn>
                <a:cxn ang="0">
                  <a:pos x="122" y="246"/>
                </a:cxn>
                <a:cxn ang="0">
                  <a:pos x="123" y="244"/>
                </a:cxn>
                <a:cxn ang="0">
                  <a:pos x="124" y="238"/>
                </a:cxn>
                <a:cxn ang="0">
                  <a:pos x="130" y="196"/>
                </a:cxn>
                <a:cxn ang="0">
                  <a:pos x="135" y="182"/>
                </a:cxn>
                <a:cxn ang="0">
                  <a:pos x="140" y="171"/>
                </a:cxn>
                <a:cxn ang="0">
                  <a:pos x="148" y="156"/>
                </a:cxn>
                <a:cxn ang="0">
                  <a:pos x="157" y="140"/>
                </a:cxn>
                <a:cxn ang="0">
                  <a:pos x="163" y="126"/>
                </a:cxn>
                <a:cxn ang="0">
                  <a:pos x="167" y="111"/>
                </a:cxn>
                <a:cxn ang="0">
                  <a:pos x="169" y="93"/>
                </a:cxn>
                <a:cxn ang="0">
                  <a:pos x="167" y="77"/>
                </a:cxn>
                <a:cxn ang="0">
                  <a:pos x="164" y="61"/>
                </a:cxn>
                <a:cxn ang="0">
                  <a:pos x="158" y="46"/>
                </a:cxn>
                <a:cxn ang="0">
                  <a:pos x="147" y="31"/>
                </a:cxn>
                <a:cxn ang="0">
                  <a:pos x="136" y="20"/>
                </a:cxn>
                <a:cxn ang="0">
                  <a:pos x="123" y="10"/>
                </a:cxn>
                <a:cxn ang="0">
                  <a:pos x="106" y="3"/>
                </a:cxn>
                <a:cxn ang="0">
                  <a:pos x="93" y="0"/>
                </a:cxn>
                <a:cxn ang="0">
                  <a:pos x="78" y="0"/>
                </a:cxn>
                <a:cxn ang="0">
                  <a:pos x="65" y="2"/>
                </a:cxn>
                <a:cxn ang="0">
                  <a:pos x="52" y="6"/>
                </a:cxn>
                <a:cxn ang="0">
                  <a:pos x="41" y="12"/>
                </a:cxn>
                <a:cxn ang="0">
                  <a:pos x="30" y="21"/>
                </a:cxn>
                <a:cxn ang="0">
                  <a:pos x="20" y="31"/>
                </a:cxn>
                <a:cxn ang="0">
                  <a:pos x="11" y="43"/>
                </a:cxn>
                <a:cxn ang="0">
                  <a:pos x="4" y="60"/>
                </a:cxn>
                <a:cxn ang="0">
                  <a:pos x="0" y="77"/>
                </a:cxn>
                <a:cxn ang="0">
                  <a:pos x="0" y="92"/>
                </a:cxn>
                <a:cxn ang="0">
                  <a:pos x="0" y="109"/>
                </a:cxn>
                <a:cxn ang="0">
                  <a:pos x="5" y="126"/>
                </a:cxn>
                <a:cxn ang="0">
                  <a:pos x="11" y="141"/>
                </a:cxn>
                <a:cxn ang="0">
                  <a:pos x="20" y="156"/>
                </a:cxn>
                <a:cxn ang="0">
                  <a:pos x="30" y="177"/>
                </a:cxn>
                <a:cxn ang="0">
                  <a:pos x="35" y="188"/>
                </a:cxn>
                <a:cxn ang="0">
                  <a:pos x="39" y="202"/>
                </a:cxn>
                <a:cxn ang="0">
                  <a:pos x="41" y="221"/>
                </a:cxn>
                <a:cxn ang="0">
                  <a:pos x="43" y="237"/>
                </a:cxn>
                <a:cxn ang="0">
                  <a:pos x="45" y="244"/>
                </a:cxn>
                <a:cxn ang="0">
                  <a:pos x="46" y="246"/>
                </a:cxn>
                <a:cxn ang="0">
                  <a:pos x="48" y="248"/>
                </a:cxn>
                <a:cxn ang="0">
                  <a:pos x="53" y="251"/>
                </a:cxn>
                <a:cxn ang="0">
                  <a:pos x="58" y="253"/>
                </a:cxn>
                <a:cxn ang="0">
                  <a:pos x="65" y="255"/>
                </a:cxn>
                <a:cxn ang="0">
                  <a:pos x="71" y="256"/>
                </a:cxn>
                <a:cxn ang="0">
                  <a:pos x="78" y="256"/>
                </a:cxn>
                <a:cxn ang="0">
                  <a:pos x="84" y="257"/>
                </a:cxn>
                <a:cxn ang="0">
                  <a:pos x="90" y="256"/>
                </a:cxn>
                <a:cxn ang="0">
                  <a:pos x="97" y="256"/>
                </a:cxn>
                <a:cxn ang="0">
                  <a:pos x="103" y="255"/>
                </a:cxn>
                <a:cxn ang="0">
                  <a:pos x="109" y="253"/>
                </a:cxn>
                <a:cxn ang="0">
                  <a:pos x="115" y="251"/>
                </a:cxn>
              </a:cxnLst>
              <a:rect l="0" t="0" r="r" b="b"/>
              <a:pathLst>
                <a:path w="170" h="258">
                  <a:moveTo>
                    <a:pt x="118" y="250"/>
                  </a:moveTo>
                  <a:lnTo>
                    <a:pt x="119" y="249"/>
                  </a:lnTo>
                  <a:lnTo>
                    <a:pt x="121" y="248"/>
                  </a:lnTo>
                  <a:lnTo>
                    <a:pt x="121" y="247"/>
                  </a:lnTo>
                  <a:lnTo>
                    <a:pt x="122" y="246"/>
                  </a:lnTo>
                  <a:lnTo>
                    <a:pt x="122" y="246"/>
                  </a:lnTo>
                  <a:lnTo>
                    <a:pt x="122" y="245"/>
                  </a:lnTo>
                  <a:lnTo>
                    <a:pt x="123" y="245"/>
                  </a:lnTo>
                  <a:lnTo>
                    <a:pt x="123" y="244"/>
                  </a:lnTo>
                  <a:lnTo>
                    <a:pt x="123" y="243"/>
                  </a:lnTo>
                  <a:lnTo>
                    <a:pt x="123" y="242"/>
                  </a:lnTo>
                  <a:lnTo>
                    <a:pt x="124" y="238"/>
                  </a:lnTo>
                  <a:lnTo>
                    <a:pt x="129" y="205"/>
                  </a:lnTo>
                  <a:lnTo>
                    <a:pt x="130" y="200"/>
                  </a:lnTo>
                  <a:lnTo>
                    <a:pt x="130" y="196"/>
                  </a:lnTo>
                  <a:lnTo>
                    <a:pt x="132" y="192"/>
                  </a:lnTo>
                  <a:lnTo>
                    <a:pt x="133" y="186"/>
                  </a:lnTo>
                  <a:lnTo>
                    <a:pt x="135" y="182"/>
                  </a:lnTo>
                  <a:lnTo>
                    <a:pt x="137" y="178"/>
                  </a:lnTo>
                  <a:lnTo>
                    <a:pt x="138" y="174"/>
                  </a:lnTo>
                  <a:lnTo>
                    <a:pt x="140" y="171"/>
                  </a:lnTo>
                  <a:lnTo>
                    <a:pt x="142" y="166"/>
                  </a:lnTo>
                  <a:lnTo>
                    <a:pt x="145" y="160"/>
                  </a:lnTo>
                  <a:lnTo>
                    <a:pt x="148" y="156"/>
                  </a:lnTo>
                  <a:lnTo>
                    <a:pt x="150" y="152"/>
                  </a:lnTo>
                  <a:lnTo>
                    <a:pt x="154" y="145"/>
                  </a:lnTo>
                  <a:lnTo>
                    <a:pt x="157" y="140"/>
                  </a:lnTo>
                  <a:lnTo>
                    <a:pt x="159" y="136"/>
                  </a:lnTo>
                  <a:lnTo>
                    <a:pt x="161" y="131"/>
                  </a:lnTo>
                  <a:lnTo>
                    <a:pt x="163" y="126"/>
                  </a:lnTo>
                  <a:lnTo>
                    <a:pt x="164" y="121"/>
                  </a:lnTo>
                  <a:lnTo>
                    <a:pt x="166" y="116"/>
                  </a:lnTo>
                  <a:lnTo>
                    <a:pt x="167" y="111"/>
                  </a:lnTo>
                  <a:lnTo>
                    <a:pt x="168" y="107"/>
                  </a:lnTo>
                  <a:lnTo>
                    <a:pt x="168" y="100"/>
                  </a:lnTo>
                  <a:lnTo>
                    <a:pt x="169" y="93"/>
                  </a:lnTo>
                  <a:lnTo>
                    <a:pt x="169" y="87"/>
                  </a:lnTo>
                  <a:lnTo>
                    <a:pt x="168" y="82"/>
                  </a:lnTo>
                  <a:lnTo>
                    <a:pt x="167" y="77"/>
                  </a:lnTo>
                  <a:lnTo>
                    <a:pt x="166" y="72"/>
                  </a:lnTo>
                  <a:lnTo>
                    <a:pt x="165" y="67"/>
                  </a:lnTo>
                  <a:lnTo>
                    <a:pt x="164" y="61"/>
                  </a:lnTo>
                  <a:lnTo>
                    <a:pt x="162" y="55"/>
                  </a:lnTo>
                  <a:lnTo>
                    <a:pt x="160" y="51"/>
                  </a:lnTo>
                  <a:lnTo>
                    <a:pt x="158" y="46"/>
                  </a:lnTo>
                  <a:lnTo>
                    <a:pt x="154" y="41"/>
                  </a:lnTo>
                  <a:lnTo>
                    <a:pt x="151" y="35"/>
                  </a:lnTo>
                  <a:lnTo>
                    <a:pt x="147" y="31"/>
                  </a:lnTo>
                  <a:lnTo>
                    <a:pt x="144" y="27"/>
                  </a:lnTo>
                  <a:lnTo>
                    <a:pt x="140" y="23"/>
                  </a:lnTo>
                  <a:lnTo>
                    <a:pt x="136" y="20"/>
                  </a:lnTo>
                  <a:lnTo>
                    <a:pt x="133" y="17"/>
                  </a:lnTo>
                  <a:lnTo>
                    <a:pt x="128" y="14"/>
                  </a:lnTo>
                  <a:lnTo>
                    <a:pt x="123" y="10"/>
                  </a:lnTo>
                  <a:lnTo>
                    <a:pt x="118" y="7"/>
                  </a:lnTo>
                  <a:lnTo>
                    <a:pt x="112" y="5"/>
                  </a:lnTo>
                  <a:lnTo>
                    <a:pt x="106" y="3"/>
                  </a:lnTo>
                  <a:lnTo>
                    <a:pt x="102" y="2"/>
                  </a:lnTo>
                  <a:lnTo>
                    <a:pt x="97" y="1"/>
                  </a:lnTo>
                  <a:lnTo>
                    <a:pt x="93" y="0"/>
                  </a:lnTo>
                  <a:lnTo>
                    <a:pt x="88" y="0"/>
                  </a:lnTo>
                  <a:lnTo>
                    <a:pt x="83" y="0"/>
                  </a:lnTo>
                  <a:lnTo>
                    <a:pt x="78" y="0"/>
                  </a:lnTo>
                  <a:lnTo>
                    <a:pt x="74" y="0"/>
                  </a:lnTo>
                  <a:lnTo>
                    <a:pt x="69" y="1"/>
                  </a:lnTo>
                  <a:lnTo>
                    <a:pt x="65" y="2"/>
                  </a:lnTo>
                  <a:lnTo>
                    <a:pt x="60" y="3"/>
                  </a:lnTo>
                  <a:lnTo>
                    <a:pt x="56" y="5"/>
                  </a:lnTo>
                  <a:lnTo>
                    <a:pt x="52" y="6"/>
                  </a:lnTo>
                  <a:lnTo>
                    <a:pt x="48" y="8"/>
                  </a:lnTo>
                  <a:lnTo>
                    <a:pt x="45" y="10"/>
                  </a:lnTo>
                  <a:lnTo>
                    <a:pt x="41" y="12"/>
                  </a:lnTo>
                  <a:lnTo>
                    <a:pt x="38" y="15"/>
                  </a:lnTo>
                  <a:lnTo>
                    <a:pt x="34" y="18"/>
                  </a:lnTo>
                  <a:lnTo>
                    <a:pt x="30" y="21"/>
                  </a:lnTo>
                  <a:lnTo>
                    <a:pt x="27" y="24"/>
                  </a:lnTo>
                  <a:lnTo>
                    <a:pt x="23" y="27"/>
                  </a:lnTo>
                  <a:lnTo>
                    <a:pt x="20" y="31"/>
                  </a:lnTo>
                  <a:lnTo>
                    <a:pt x="17" y="35"/>
                  </a:lnTo>
                  <a:lnTo>
                    <a:pt x="14" y="38"/>
                  </a:lnTo>
                  <a:lnTo>
                    <a:pt x="11" y="43"/>
                  </a:lnTo>
                  <a:lnTo>
                    <a:pt x="8" y="48"/>
                  </a:lnTo>
                  <a:lnTo>
                    <a:pt x="6" y="54"/>
                  </a:lnTo>
                  <a:lnTo>
                    <a:pt x="4" y="60"/>
                  </a:lnTo>
                  <a:lnTo>
                    <a:pt x="2" y="66"/>
                  </a:lnTo>
                  <a:lnTo>
                    <a:pt x="1" y="72"/>
                  </a:lnTo>
                  <a:lnTo>
                    <a:pt x="0" y="77"/>
                  </a:lnTo>
                  <a:lnTo>
                    <a:pt x="0" y="83"/>
                  </a:lnTo>
                  <a:lnTo>
                    <a:pt x="0" y="88"/>
                  </a:lnTo>
                  <a:lnTo>
                    <a:pt x="0" y="92"/>
                  </a:lnTo>
                  <a:lnTo>
                    <a:pt x="0" y="98"/>
                  </a:lnTo>
                  <a:lnTo>
                    <a:pt x="0" y="103"/>
                  </a:lnTo>
                  <a:lnTo>
                    <a:pt x="0" y="109"/>
                  </a:lnTo>
                  <a:lnTo>
                    <a:pt x="1" y="114"/>
                  </a:lnTo>
                  <a:lnTo>
                    <a:pt x="3" y="120"/>
                  </a:lnTo>
                  <a:lnTo>
                    <a:pt x="5" y="126"/>
                  </a:lnTo>
                  <a:lnTo>
                    <a:pt x="7" y="131"/>
                  </a:lnTo>
                  <a:lnTo>
                    <a:pt x="9" y="136"/>
                  </a:lnTo>
                  <a:lnTo>
                    <a:pt x="11" y="141"/>
                  </a:lnTo>
                  <a:lnTo>
                    <a:pt x="14" y="146"/>
                  </a:lnTo>
                  <a:lnTo>
                    <a:pt x="17" y="151"/>
                  </a:lnTo>
                  <a:lnTo>
                    <a:pt x="20" y="156"/>
                  </a:lnTo>
                  <a:lnTo>
                    <a:pt x="22" y="161"/>
                  </a:lnTo>
                  <a:lnTo>
                    <a:pt x="26" y="169"/>
                  </a:lnTo>
                  <a:lnTo>
                    <a:pt x="30" y="177"/>
                  </a:lnTo>
                  <a:lnTo>
                    <a:pt x="33" y="181"/>
                  </a:lnTo>
                  <a:lnTo>
                    <a:pt x="34" y="184"/>
                  </a:lnTo>
                  <a:lnTo>
                    <a:pt x="35" y="188"/>
                  </a:lnTo>
                  <a:lnTo>
                    <a:pt x="37" y="193"/>
                  </a:lnTo>
                  <a:lnTo>
                    <a:pt x="38" y="197"/>
                  </a:lnTo>
                  <a:lnTo>
                    <a:pt x="39" y="202"/>
                  </a:lnTo>
                  <a:lnTo>
                    <a:pt x="39" y="208"/>
                  </a:lnTo>
                  <a:lnTo>
                    <a:pt x="41" y="215"/>
                  </a:lnTo>
                  <a:lnTo>
                    <a:pt x="41" y="221"/>
                  </a:lnTo>
                  <a:lnTo>
                    <a:pt x="42" y="228"/>
                  </a:lnTo>
                  <a:lnTo>
                    <a:pt x="43" y="233"/>
                  </a:lnTo>
                  <a:lnTo>
                    <a:pt x="43" y="237"/>
                  </a:lnTo>
                  <a:lnTo>
                    <a:pt x="44" y="242"/>
                  </a:lnTo>
                  <a:lnTo>
                    <a:pt x="45" y="243"/>
                  </a:lnTo>
                  <a:lnTo>
                    <a:pt x="45" y="244"/>
                  </a:lnTo>
                  <a:lnTo>
                    <a:pt x="45" y="245"/>
                  </a:lnTo>
                  <a:lnTo>
                    <a:pt x="45" y="245"/>
                  </a:lnTo>
                  <a:lnTo>
                    <a:pt x="46" y="246"/>
                  </a:lnTo>
                  <a:lnTo>
                    <a:pt x="46" y="246"/>
                  </a:lnTo>
                  <a:lnTo>
                    <a:pt x="47" y="247"/>
                  </a:lnTo>
                  <a:lnTo>
                    <a:pt x="48" y="248"/>
                  </a:lnTo>
                  <a:lnTo>
                    <a:pt x="49" y="249"/>
                  </a:lnTo>
                  <a:lnTo>
                    <a:pt x="51" y="250"/>
                  </a:lnTo>
                  <a:lnTo>
                    <a:pt x="53" y="251"/>
                  </a:lnTo>
                  <a:lnTo>
                    <a:pt x="55" y="252"/>
                  </a:lnTo>
                  <a:lnTo>
                    <a:pt x="56" y="253"/>
                  </a:lnTo>
                  <a:lnTo>
                    <a:pt x="58" y="253"/>
                  </a:lnTo>
                  <a:lnTo>
                    <a:pt x="60" y="254"/>
                  </a:lnTo>
                  <a:lnTo>
                    <a:pt x="62" y="254"/>
                  </a:lnTo>
                  <a:lnTo>
                    <a:pt x="65" y="255"/>
                  </a:lnTo>
                  <a:lnTo>
                    <a:pt x="67" y="255"/>
                  </a:lnTo>
                  <a:lnTo>
                    <a:pt x="69" y="255"/>
                  </a:lnTo>
                  <a:lnTo>
                    <a:pt x="71" y="256"/>
                  </a:lnTo>
                  <a:lnTo>
                    <a:pt x="74" y="256"/>
                  </a:lnTo>
                  <a:lnTo>
                    <a:pt x="75" y="256"/>
                  </a:lnTo>
                  <a:lnTo>
                    <a:pt x="78" y="256"/>
                  </a:lnTo>
                  <a:lnTo>
                    <a:pt x="80" y="257"/>
                  </a:lnTo>
                  <a:lnTo>
                    <a:pt x="82" y="257"/>
                  </a:lnTo>
                  <a:lnTo>
                    <a:pt x="84" y="257"/>
                  </a:lnTo>
                  <a:lnTo>
                    <a:pt x="86" y="257"/>
                  </a:lnTo>
                  <a:lnTo>
                    <a:pt x="88" y="257"/>
                  </a:lnTo>
                  <a:lnTo>
                    <a:pt x="90" y="256"/>
                  </a:lnTo>
                  <a:lnTo>
                    <a:pt x="92" y="256"/>
                  </a:lnTo>
                  <a:lnTo>
                    <a:pt x="94" y="256"/>
                  </a:lnTo>
                  <a:lnTo>
                    <a:pt x="97" y="256"/>
                  </a:lnTo>
                  <a:lnTo>
                    <a:pt x="99" y="255"/>
                  </a:lnTo>
                  <a:lnTo>
                    <a:pt x="101" y="255"/>
                  </a:lnTo>
                  <a:lnTo>
                    <a:pt x="103" y="255"/>
                  </a:lnTo>
                  <a:lnTo>
                    <a:pt x="105" y="254"/>
                  </a:lnTo>
                  <a:lnTo>
                    <a:pt x="107" y="254"/>
                  </a:lnTo>
                  <a:lnTo>
                    <a:pt x="109" y="253"/>
                  </a:lnTo>
                  <a:lnTo>
                    <a:pt x="111" y="253"/>
                  </a:lnTo>
                  <a:lnTo>
                    <a:pt x="113" y="252"/>
                  </a:lnTo>
                  <a:lnTo>
                    <a:pt x="115" y="251"/>
                  </a:lnTo>
                  <a:lnTo>
                    <a:pt x="116" y="250"/>
                  </a:lnTo>
                  <a:lnTo>
                    <a:pt x="118" y="250"/>
                  </a:lnTo>
                </a:path>
              </a:pathLst>
            </a:custGeom>
            <a:solidFill>
              <a:srgbClr val="FFFF66"/>
            </a:solidFill>
            <a:ln w="12700" cap="rnd" cmpd="sng">
              <a:solidFill>
                <a:schemeClr val="bg2"/>
              </a:solidFill>
              <a:prstDash val="solid"/>
              <a:round/>
              <a:headEnd/>
              <a:tailEnd/>
            </a:ln>
            <a:effectLst/>
          </p:spPr>
          <p:txBody>
            <a:bodyPr/>
            <a:lstStyle/>
            <a:p>
              <a:endParaRPr lang="en-US"/>
            </a:p>
          </p:txBody>
        </p:sp>
        <p:grpSp>
          <p:nvGrpSpPr>
            <p:cNvPr id="19" name="Group 70"/>
            <p:cNvGrpSpPr>
              <a:grpSpLocks/>
            </p:cNvGrpSpPr>
            <p:nvPr/>
          </p:nvGrpSpPr>
          <p:grpSpPr bwMode="auto">
            <a:xfrm>
              <a:off x="1036" y="916"/>
              <a:ext cx="107" cy="230"/>
              <a:chOff x="1036" y="916"/>
              <a:chExt cx="107" cy="230"/>
            </a:xfrm>
          </p:grpSpPr>
          <p:sp>
            <p:nvSpPr>
              <p:cNvPr id="270407" name="Oval 71"/>
              <p:cNvSpPr>
                <a:spLocks noChangeArrowheads="1"/>
              </p:cNvSpPr>
              <p:nvPr/>
            </p:nvSpPr>
            <p:spPr bwMode="hidden">
              <a:xfrm>
                <a:off x="1036" y="1119"/>
                <a:ext cx="75" cy="27"/>
              </a:xfrm>
              <a:prstGeom prst="ellipse">
                <a:avLst/>
              </a:prstGeom>
              <a:solidFill>
                <a:srgbClr val="A0A0A0"/>
              </a:solidFill>
              <a:ln w="9525">
                <a:noFill/>
                <a:round/>
                <a:headEnd/>
                <a:tailEnd/>
              </a:ln>
              <a:effectLst/>
            </p:spPr>
            <p:txBody>
              <a:bodyPr wrap="none" anchor="ctr"/>
              <a:lstStyle/>
              <a:p>
                <a:endParaRPr lang="en-US"/>
              </a:p>
            </p:txBody>
          </p:sp>
          <p:sp>
            <p:nvSpPr>
              <p:cNvPr id="270408" name="Freeform 72"/>
              <p:cNvSpPr>
                <a:spLocks/>
              </p:cNvSpPr>
              <p:nvPr/>
            </p:nvSpPr>
            <p:spPr bwMode="hidden">
              <a:xfrm>
                <a:off x="1113" y="916"/>
                <a:ext cx="30" cy="39"/>
              </a:xfrm>
              <a:custGeom>
                <a:avLst/>
                <a:gdLst/>
                <a:ahLst/>
                <a:cxnLst>
                  <a:cxn ang="0">
                    <a:pos x="0" y="0"/>
                  </a:cxn>
                  <a:cxn ang="0">
                    <a:pos x="7" y="3"/>
                  </a:cxn>
                  <a:cxn ang="0">
                    <a:pos x="14" y="8"/>
                  </a:cxn>
                  <a:cxn ang="0">
                    <a:pos x="19" y="12"/>
                  </a:cxn>
                  <a:cxn ang="0">
                    <a:pos x="23" y="17"/>
                  </a:cxn>
                  <a:cxn ang="0">
                    <a:pos x="26" y="22"/>
                  </a:cxn>
                  <a:cxn ang="0">
                    <a:pos x="27" y="27"/>
                  </a:cxn>
                  <a:cxn ang="0">
                    <a:pos x="29" y="31"/>
                  </a:cxn>
                  <a:cxn ang="0">
                    <a:pos x="18" y="38"/>
                  </a:cxn>
                  <a:cxn ang="0">
                    <a:pos x="17" y="31"/>
                  </a:cxn>
                  <a:cxn ang="0">
                    <a:pos x="16" y="25"/>
                  </a:cxn>
                  <a:cxn ang="0">
                    <a:pos x="13" y="18"/>
                  </a:cxn>
                  <a:cxn ang="0">
                    <a:pos x="10" y="12"/>
                  </a:cxn>
                  <a:cxn ang="0">
                    <a:pos x="6" y="6"/>
                  </a:cxn>
                  <a:cxn ang="0">
                    <a:pos x="0" y="0"/>
                  </a:cxn>
                </a:cxnLst>
                <a:rect l="0" t="0" r="r" b="b"/>
                <a:pathLst>
                  <a:path w="30" h="39">
                    <a:moveTo>
                      <a:pt x="0" y="0"/>
                    </a:moveTo>
                    <a:lnTo>
                      <a:pt x="7" y="3"/>
                    </a:lnTo>
                    <a:lnTo>
                      <a:pt x="14" y="8"/>
                    </a:lnTo>
                    <a:lnTo>
                      <a:pt x="19" y="12"/>
                    </a:lnTo>
                    <a:lnTo>
                      <a:pt x="23" y="17"/>
                    </a:lnTo>
                    <a:lnTo>
                      <a:pt x="26" y="22"/>
                    </a:lnTo>
                    <a:lnTo>
                      <a:pt x="27" y="27"/>
                    </a:lnTo>
                    <a:lnTo>
                      <a:pt x="29" y="31"/>
                    </a:lnTo>
                    <a:lnTo>
                      <a:pt x="18" y="38"/>
                    </a:lnTo>
                    <a:lnTo>
                      <a:pt x="17" y="31"/>
                    </a:lnTo>
                    <a:lnTo>
                      <a:pt x="16" y="25"/>
                    </a:lnTo>
                    <a:lnTo>
                      <a:pt x="13" y="18"/>
                    </a:lnTo>
                    <a:lnTo>
                      <a:pt x="10" y="12"/>
                    </a:lnTo>
                    <a:lnTo>
                      <a:pt x="6" y="6"/>
                    </a:lnTo>
                    <a:lnTo>
                      <a:pt x="0" y="0"/>
                    </a:lnTo>
                  </a:path>
                </a:pathLst>
              </a:custGeom>
              <a:solidFill>
                <a:srgbClr val="FFFFFF"/>
              </a:solidFill>
              <a:ln w="9525" cap="rnd">
                <a:noFill/>
                <a:round/>
                <a:headEnd/>
                <a:tailEnd/>
              </a:ln>
              <a:effectLst/>
            </p:spPr>
            <p:txBody>
              <a:bodyPr/>
              <a:lstStyle/>
              <a:p>
                <a:endParaRPr lang="en-US"/>
              </a:p>
            </p:txBody>
          </p:sp>
          <p:grpSp>
            <p:nvGrpSpPr>
              <p:cNvPr id="20" name="Group 73"/>
              <p:cNvGrpSpPr>
                <a:grpSpLocks/>
              </p:cNvGrpSpPr>
              <p:nvPr/>
            </p:nvGrpSpPr>
            <p:grpSpPr bwMode="auto">
              <a:xfrm>
                <a:off x="1049" y="968"/>
                <a:ext cx="48" cy="161"/>
                <a:chOff x="1049" y="968"/>
                <a:chExt cx="48" cy="161"/>
              </a:xfrm>
            </p:grpSpPr>
            <p:sp>
              <p:nvSpPr>
                <p:cNvPr id="270410" name="Freeform 74"/>
                <p:cNvSpPr>
                  <a:spLocks/>
                </p:cNvSpPr>
                <p:nvPr/>
              </p:nvSpPr>
              <p:spPr bwMode="hidden">
                <a:xfrm>
                  <a:off x="1058" y="1034"/>
                  <a:ext cx="31" cy="95"/>
                </a:xfrm>
                <a:custGeom>
                  <a:avLst/>
                  <a:gdLst/>
                  <a:ahLst/>
                  <a:cxnLst>
                    <a:cxn ang="0">
                      <a:pos x="0" y="7"/>
                    </a:cxn>
                    <a:cxn ang="0">
                      <a:pos x="0" y="22"/>
                    </a:cxn>
                    <a:cxn ang="0">
                      <a:pos x="2" y="24"/>
                    </a:cxn>
                    <a:cxn ang="0">
                      <a:pos x="1" y="87"/>
                    </a:cxn>
                    <a:cxn ang="0">
                      <a:pos x="3" y="94"/>
                    </a:cxn>
                    <a:cxn ang="0">
                      <a:pos x="8" y="94"/>
                    </a:cxn>
                    <a:cxn ang="0">
                      <a:pos x="12" y="90"/>
                    </a:cxn>
                    <a:cxn ang="0">
                      <a:pos x="17" y="90"/>
                    </a:cxn>
                    <a:cxn ang="0">
                      <a:pos x="21" y="94"/>
                    </a:cxn>
                    <a:cxn ang="0">
                      <a:pos x="26" y="94"/>
                    </a:cxn>
                    <a:cxn ang="0">
                      <a:pos x="28" y="87"/>
                    </a:cxn>
                    <a:cxn ang="0">
                      <a:pos x="27" y="24"/>
                    </a:cxn>
                    <a:cxn ang="0">
                      <a:pos x="29" y="22"/>
                    </a:cxn>
                    <a:cxn ang="0">
                      <a:pos x="30" y="7"/>
                    </a:cxn>
                    <a:cxn ang="0">
                      <a:pos x="23" y="1"/>
                    </a:cxn>
                    <a:cxn ang="0">
                      <a:pos x="20" y="1"/>
                    </a:cxn>
                    <a:cxn ang="0">
                      <a:pos x="18" y="0"/>
                    </a:cxn>
                    <a:cxn ang="0">
                      <a:pos x="10" y="0"/>
                    </a:cxn>
                    <a:cxn ang="0">
                      <a:pos x="9" y="1"/>
                    </a:cxn>
                    <a:cxn ang="0">
                      <a:pos x="6" y="1"/>
                    </a:cxn>
                    <a:cxn ang="0">
                      <a:pos x="0" y="7"/>
                    </a:cxn>
                  </a:cxnLst>
                  <a:rect l="0" t="0" r="r" b="b"/>
                  <a:pathLst>
                    <a:path w="31" h="95">
                      <a:moveTo>
                        <a:pt x="0" y="7"/>
                      </a:moveTo>
                      <a:lnTo>
                        <a:pt x="0" y="22"/>
                      </a:lnTo>
                      <a:lnTo>
                        <a:pt x="2" y="24"/>
                      </a:lnTo>
                      <a:lnTo>
                        <a:pt x="1" y="87"/>
                      </a:lnTo>
                      <a:lnTo>
                        <a:pt x="3" y="94"/>
                      </a:lnTo>
                      <a:lnTo>
                        <a:pt x="8" y="94"/>
                      </a:lnTo>
                      <a:lnTo>
                        <a:pt x="12" y="90"/>
                      </a:lnTo>
                      <a:lnTo>
                        <a:pt x="17" y="90"/>
                      </a:lnTo>
                      <a:lnTo>
                        <a:pt x="21" y="94"/>
                      </a:lnTo>
                      <a:lnTo>
                        <a:pt x="26" y="94"/>
                      </a:lnTo>
                      <a:lnTo>
                        <a:pt x="28" y="87"/>
                      </a:lnTo>
                      <a:lnTo>
                        <a:pt x="27" y="24"/>
                      </a:lnTo>
                      <a:lnTo>
                        <a:pt x="29" y="22"/>
                      </a:lnTo>
                      <a:lnTo>
                        <a:pt x="30" y="7"/>
                      </a:lnTo>
                      <a:lnTo>
                        <a:pt x="23" y="1"/>
                      </a:lnTo>
                      <a:lnTo>
                        <a:pt x="20" y="1"/>
                      </a:lnTo>
                      <a:lnTo>
                        <a:pt x="18" y="0"/>
                      </a:lnTo>
                      <a:lnTo>
                        <a:pt x="10" y="0"/>
                      </a:lnTo>
                      <a:lnTo>
                        <a:pt x="9" y="1"/>
                      </a:lnTo>
                      <a:lnTo>
                        <a:pt x="6" y="1"/>
                      </a:lnTo>
                      <a:lnTo>
                        <a:pt x="0" y="7"/>
                      </a:lnTo>
                    </a:path>
                  </a:pathLst>
                </a:custGeom>
                <a:solidFill>
                  <a:srgbClr val="C0C0C0"/>
                </a:solidFill>
                <a:ln w="9525" cap="rnd">
                  <a:noFill/>
                  <a:round/>
                  <a:headEnd/>
                  <a:tailEnd/>
                </a:ln>
                <a:effectLst/>
              </p:spPr>
              <p:txBody>
                <a:bodyPr/>
                <a:lstStyle/>
                <a:p>
                  <a:endParaRPr lang="en-US"/>
                </a:p>
              </p:txBody>
            </p:sp>
            <p:sp>
              <p:nvSpPr>
                <p:cNvPr id="270411" name="Oval 75"/>
                <p:cNvSpPr>
                  <a:spLocks noChangeArrowheads="1"/>
                </p:cNvSpPr>
                <p:nvPr/>
              </p:nvSpPr>
              <p:spPr bwMode="hidden">
                <a:xfrm>
                  <a:off x="1074" y="1038"/>
                  <a:ext cx="16" cy="18"/>
                </a:xfrm>
                <a:prstGeom prst="ellipse">
                  <a:avLst/>
                </a:prstGeom>
                <a:solidFill>
                  <a:srgbClr val="E0E0E0"/>
                </a:solidFill>
                <a:ln w="9525">
                  <a:noFill/>
                  <a:round/>
                  <a:headEnd/>
                  <a:tailEnd/>
                </a:ln>
                <a:effectLst/>
              </p:spPr>
              <p:txBody>
                <a:bodyPr wrap="none" anchor="ctr"/>
                <a:lstStyle/>
                <a:p>
                  <a:endParaRPr lang="en-US"/>
                </a:p>
              </p:txBody>
            </p:sp>
            <p:grpSp>
              <p:nvGrpSpPr>
                <p:cNvPr id="21" name="Group 76"/>
                <p:cNvGrpSpPr>
                  <a:grpSpLocks/>
                </p:cNvGrpSpPr>
                <p:nvPr/>
              </p:nvGrpSpPr>
              <p:grpSpPr bwMode="auto">
                <a:xfrm>
                  <a:off x="1049" y="968"/>
                  <a:ext cx="48" cy="74"/>
                  <a:chOff x="1049" y="968"/>
                  <a:chExt cx="48" cy="74"/>
                </a:xfrm>
              </p:grpSpPr>
              <p:sp>
                <p:nvSpPr>
                  <p:cNvPr id="270413" name="Oval 77"/>
                  <p:cNvSpPr>
                    <a:spLocks noChangeArrowheads="1"/>
                  </p:cNvSpPr>
                  <p:nvPr/>
                </p:nvSpPr>
                <p:spPr bwMode="hidden">
                  <a:xfrm>
                    <a:off x="1052" y="968"/>
                    <a:ext cx="43" cy="25"/>
                  </a:xfrm>
                  <a:prstGeom prst="ellipse">
                    <a:avLst/>
                  </a:prstGeom>
                  <a:solidFill>
                    <a:srgbClr val="FFFFFF"/>
                  </a:solidFill>
                  <a:ln w="9525">
                    <a:noFill/>
                    <a:round/>
                    <a:headEnd/>
                    <a:tailEnd/>
                  </a:ln>
                  <a:effectLst/>
                </p:spPr>
                <p:txBody>
                  <a:bodyPr wrap="none" anchor="ctr"/>
                  <a:lstStyle/>
                  <a:p>
                    <a:endParaRPr lang="en-US"/>
                  </a:p>
                </p:txBody>
              </p:sp>
              <p:sp>
                <p:nvSpPr>
                  <p:cNvPr id="270414" name="Freeform 78"/>
                  <p:cNvSpPr>
                    <a:spLocks/>
                  </p:cNvSpPr>
                  <p:nvPr/>
                </p:nvSpPr>
                <p:spPr bwMode="hidden">
                  <a:xfrm>
                    <a:off x="1049" y="980"/>
                    <a:ext cx="48" cy="62"/>
                  </a:xfrm>
                  <a:custGeom>
                    <a:avLst/>
                    <a:gdLst/>
                    <a:ahLst/>
                    <a:cxnLst>
                      <a:cxn ang="0">
                        <a:pos x="29" y="61"/>
                      </a:cxn>
                      <a:cxn ang="0">
                        <a:pos x="47" y="5"/>
                      </a:cxn>
                      <a:cxn ang="0">
                        <a:pos x="44" y="4"/>
                      </a:cxn>
                      <a:cxn ang="0">
                        <a:pos x="40" y="3"/>
                      </a:cxn>
                      <a:cxn ang="0">
                        <a:pos x="36" y="1"/>
                      </a:cxn>
                      <a:cxn ang="0">
                        <a:pos x="32" y="0"/>
                      </a:cxn>
                      <a:cxn ang="0">
                        <a:pos x="28" y="0"/>
                      </a:cxn>
                      <a:cxn ang="0">
                        <a:pos x="24" y="0"/>
                      </a:cxn>
                      <a:cxn ang="0">
                        <a:pos x="20" y="0"/>
                      </a:cxn>
                      <a:cxn ang="0">
                        <a:pos x="15" y="0"/>
                      </a:cxn>
                      <a:cxn ang="0">
                        <a:pos x="11" y="1"/>
                      </a:cxn>
                      <a:cxn ang="0">
                        <a:pos x="6" y="3"/>
                      </a:cxn>
                      <a:cxn ang="0">
                        <a:pos x="2" y="5"/>
                      </a:cxn>
                      <a:cxn ang="0">
                        <a:pos x="0" y="6"/>
                      </a:cxn>
                      <a:cxn ang="0">
                        <a:pos x="16" y="61"/>
                      </a:cxn>
                    </a:cxnLst>
                    <a:rect l="0" t="0" r="r" b="b"/>
                    <a:pathLst>
                      <a:path w="48" h="62">
                        <a:moveTo>
                          <a:pt x="29" y="61"/>
                        </a:moveTo>
                        <a:lnTo>
                          <a:pt x="47" y="5"/>
                        </a:lnTo>
                        <a:lnTo>
                          <a:pt x="44" y="4"/>
                        </a:lnTo>
                        <a:lnTo>
                          <a:pt x="40" y="3"/>
                        </a:lnTo>
                        <a:lnTo>
                          <a:pt x="36" y="1"/>
                        </a:lnTo>
                        <a:lnTo>
                          <a:pt x="32" y="0"/>
                        </a:lnTo>
                        <a:lnTo>
                          <a:pt x="28" y="0"/>
                        </a:lnTo>
                        <a:lnTo>
                          <a:pt x="24" y="0"/>
                        </a:lnTo>
                        <a:lnTo>
                          <a:pt x="20" y="0"/>
                        </a:lnTo>
                        <a:lnTo>
                          <a:pt x="15" y="0"/>
                        </a:lnTo>
                        <a:lnTo>
                          <a:pt x="11" y="1"/>
                        </a:lnTo>
                        <a:lnTo>
                          <a:pt x="6" y="3"/>
                        </a:lnTo>
                        <a:lnTo>
                          <a:pt x="2" y="5"/>
                        </a:lnTo>
                        <a:lnTo>
                          <a:pt x="0" y="6"/>
                        </a:lnTo>
                        <a:lnTo>
                          <a:pt x="16" y="61"/>
                        </a:lnTo>
                      </a:path>
                    </a:pathLst>
                  </a:custGeom>
                  <a:noFill/>
                  <a:ln w="12700" cap="rnd" cmpd="sng">
                    <a:solidFill>
                      <a:srgbClr val="A0A0A0"/>
                    </a:solidFill>
                    <a:prstDash val="solid"/>
                    <a:round/>
                    <a:headEnd type="none" w="sm" len="sm"/>
                    <a:tailEnd type="none" w="sm" len="sm"/>
                  </a:ln>
                  <a:effectLst/>
                </p:spPr>
                <p:txBody>
                  <a:bodyPr/>
                  <a:lstStyle/>
                  <a:p>
                    <a:endParaRPr lang="en-US"/>
                  </a:p>
                </p:txBody>
              </p:sp>
            </p:grpSp>
            <p:grpSp>
              <p:nvGrpSpPr>
                <p:cNvPr id="22" name="Group 79"/>
                <p:cNvGrpSpPr>
                  <a:grpSpLocks/>
                </p:cNvGrpSpPr>
                <p:nvPr/>
              </p:nvGrpSpPr>
              <p:grpSpPr bwMode="auto">
                <a:xfrm>
                  <a:off x="1064" y="1048"/>
                  <a:ext cx="16" cy="71"/>
                  <a:chOff x="1064" y="1048"/>
                  <a:chExt cx="16" cy="71"/>
                </a:xfrm>
              </p:grpSpPr>
              <p:sp>
                <p:nvSpPr>
                  <p:cNvPr id="270416" name="Line 80"/>
                  <p:cNvSpPr>
                    <a:spLocks noChangeShapeType="1"/>
                  </p:cNvSpPr>
                  <p:nvPr/>
                </p:nvSpPr>
                <p:spPr bwMode="hidden">
                  <a:xfrm>
                    <a:off x="1067" y="1050"/>
                    <a:ext cx="0" cy="69"/>
                  </a:xfrm>
                  <a:prstGeom prst="line">
                    <a:avLst/>
                  </a:prstGeom>
                  <a:noFill/>
                  <a:ln w="12700">
                    <a:solidFill>
                      <a:srgbClr val="808080"/>
                    </a:solidFill>
                    <a:round/>
                    <a:headEnd type="none" w="sm" len="sm"/>
                    <a:tailEnd type="none" w="sm" len="sm"/>
                  </a:ln>
                  <a:effectLst/>
                </p:spPr>
                <p:txBody>
                  <a:bodyPr/>
                  <a:lstStyle/>
                  <a:p>
                    <a:endParaRPr lang="en-US"/>
                  </a:p>
                </p:txBody>
              </p:sp>
              <p:sp>
                <p:nvSpPr>
                  <p:cNvPr id="270417" name="Line 81"/>
                  <p:cNvSpPr>
                    <a:spLocks noChangeShapeType="1"/>
                  </p:cNvSpPr>
                  <p:nvPr/>
                </p:nvSpPr>
                <p:spPr bwMode="hidden">
                  <a:xfrm flipV="1">
                    <a:off x="1078" y="1050"/>
                    <a:ext cx="0" cy="69"/>
                  </a:xfrm>
                  <a:prstGeom prst="line">
                    <a:avLst/>
                  </a:prstGeom>
                  <a:noFill/>
                  <a:ln w="12700">
                    <a:solidFill>
                      <a:srgbClr val="808080"/>
                    </a:solidFill>
                    <a:round/>
                    <a:headEnd type="none" w="sm" len="sm"/>
                    <a:tailEnd type="none" w="sm" len="sm"/>
                  </a:ln>
                  <a:effectLst/>
                </p:spPr>
                <p:txBody>
                  <a:bodyPr/>
                  <a:lstStyle/>
                  <a:p>
                    <a:endParaRPr lang="en-US"/>
                  </a:p>
                </p:txBody>
              </p:sp>
              <p:sp>
                <p:nvSpPr>
                  <p:cNvPr id="270418" name="Line 82"/>
                  <p:cNvSpPr>
                    <a:spLocks noChangeShapeType="1"/>
                  </p:cNvSpPr>
                  <p:nvPr/>
                </p:nvSpPr>
                <p:spPr bwMode="hidden">
                  <a:xfrm flipV="1">
                    <a:off x="1080" y="1048"/>
                    <a:ext cx="0" cy="70"/>
                  </a:xfrm>
                  <a:prstGeom prst="line">
                    <a:avLst/>
                  </a:prstGeom>
                  <a:noFill/>
                  <a:ln w="12700">
                    <a:solidFill>
                      <a:srgbClr val="FFFFFF"/>
                    </a:solidFill>
                    <a:round/>
                    <a:headEnd type="none" w="sm" len="sm"/>
                    <a:tailEnd type="none" w="sm" len="sm"/>
                  </a:ln>
                  <a:effectLst/>
                </p:spPr>
                <p:txBody>
                  <a:bodyPr/>
                  <a:lstStyle/>
                  <a:p>
                    <a:endParaRPr lang="en-US"/>
                  </a:p>
                </p:txBody>
              </p:sp>
              <p:sp>
                <p:nvSpPr>
                  <p:cNvPr id="270419" name="Line 83"/>
                  <p:cNvSpPr>
                    <a:spLocks noChangeShapeType="1"/>
                  </p:cNvSpPr>
                  <p:nvPr/>
                </p:nvSpPr>
                <p:spPr bwMode="hidden">
                  <a:xfrm flipV="1">
                    <a:off x="1064" y="1048"/>
                    <a:ext cx="0" cy="70"/>
                  </a:xfrm>
                  <a:prstGeom prst="line">
                    <a:avLst/>
                  </a:prstGeom>
                  <a:noFill/>
                  <a:ln w="12700">
                    <a:solidFill>
                      <a:srgbClr val="FFFFFF"/>
                    </a:solidFill>
                    <a:round/>
                    <a:headEnd type="none" w="sm" len="sm"/>
                    <a:tailEnd type="none" w="sm" len="sm"/>
                  </a:ln>
                  <a:effectLst/>
                </p:spPr>
                <p:txBody>
                  <a:bodyPr/>
                  <a:lstStyle/>
                  <a:p>
                    <a:endParaRPr lang="en-US"/>
                  </a:p>
                </p:txBody>
              </p:sp>
            </p:grpSp>
          </p:grpSp>
          <p:sp>
            <p:nvSpPr>
              <p:cNvPr id="270420" name="Freeform 84"/>
              <p:cNvSpPr>
                <a:spLocks/>
              </p:cNvSpPr>
              <p:nvPr/>
            </p:nvSpPr>
            <p:spPr bwMode="hidden">
              <a:xfrm>
                <a:off x="1071" y="1081"/>
                <a:ext cx="45" cy="61"/>
              </a:xfrm>
              <a:custGeom>
                <a:avLst/>
                <a:gdLst/>
                <a:ahLst/>
                <a:cxnLst>
                  <a:cxn ang="0">
                    <a:pos x="44" y="0"/>
                  </a:cxn>
                  <a:cxn ang="0">
                    <a:pos x="42" y="1"/>
                  </a:cxn>
                  <a:cxn ang="0">
                    <a:pos x="34" y="38"/>
                  </a:cxn>
                  <a:cxn ang="0">
                    <a:pos x="33" y="42"/>
                  </a:cxn>
                  <a:cxn ang="0">
                    <a:pos x="31" y="45"/>
                  </a:cxn>
                  <a:cxn ang="0">
                    <a:pos x="28" y="48"/>
                  </a:cxn>
                  <a:cxn ang="0">
                    <a:pos x="24" y="50"/>
                  </a:cxn>
                  <a:cxn ang="0">
                    <a:pos x="21" y="52"/>
                  </a:cxn>
                  <a:cxn ang="0">
                    <a:pos x="17" y="54"/>
                  </a:cxn>
                  <a:cxn ang="0">
                    <a:pos x="13" y="56"/>
                  </a:cxn>
                  <a:cxn ang="0">
                    <a:pos x="9" y="57"/>
                  </a:cxn>
                  <a:cxn ang="0">
                    <a:pos x="5" y="57"/>
                  </a:cxn>
                  <a:cxn ang="0">
                    <a:pos x="0" y="57"/>
                  </a:cxn>
                  <a:cxn ang="0">
                    <a:pos x="0" y="59"/>
                  </a:cxn>
                  <a:cxn ang="0">
                    <a:pos x="4" y="60"/>
                  </a:cxn>
                  <a:cxn ang="0">
                    <a:pos x="6" y="60"/>
                  </a:cxn>
                  <a:cxn ang="0">
                    <a:pos x="10" y="59"/>
                  </a:cxn>
                  <a:cxn ang="0">
                    <a:pos x="14" y="59"/>
                  </a:cxn>
                  <a:cxn ang="0">
                    <a:pos x="18" y="58"/>
                  </a:cxn>
                  <a:cxn ang="0">
                    <a:pos x="21" y="57"/>
                  </a:cxn>
                  <a:cxn ang="0">
                    <a:pos x="25" y="56"/>
                  </a:cxn>
                  <a:cxn ang="0">
                    <a:pos x="27" y="55"/>
                  </a:cxn>
                  <a:cxn ang="0">
                    <a:pos x="30" y="54"/>
                  </a:cxn>
                  <a:cxn ang="0">
                    <a:pos x="34" y="52"/>
                  </a:cxn>
                  <a:cxn ang="0">
                    <a:pos x="35" y="50"/>
                  </a:cxn>
                  <a:cxn ang="0">
                    <a:pos x="36" y="48"/>
                  </a:cxn>
                  <a:cxn ang="0">
                    <a:pos x="37" y="45"/>
                  </a:cxn>
                  <a:cxn ang="0">
                    <a:pos x="38" y="41"/>
                  </a:cxn>
                  <a:cxn ang="0">
                    <a:pos x="44" y="0"/>
                  </a:cxn>
                </a:cxnLst>
                <a:rect l="0" t="0" r="r" b="b"/>
                <a:pathLst>
                  <a:path w="45" h="61">
                    <a:moveTo>
                      <a:pt x="44" y="0"/>
                    </a:moveTo>
                    <a:lnTo>
                      <a:pt x="42" y="1"/>
                    </a:lnTo>
                    <a:lnTo>
                      <a:pt x="34" y="38"/>
                    </a:lnTo>
                    <a:lnTo>
                      <a:pt x="33" y="42"/>
                    </a:lnTo>
                    <a:lnTo>
                      <a:pt x="31" y="45"/>
                    </a:lnTo>
                    <a:lnTo>
                      <a:pt x="28" y="48"/>
                    </a:lnTo>
                    <a:lnTo>
                      <a:pt x="24" y="50"/>
                    </a:lnTo>
                    <a:lnTo>
                      <a:pt x="21" y="52"/>
                    </a:lnTo>
                    <a:lnTo>
                      <a:pt x="17" y="54"/>
                    </a:lnTo>
                    <a:lnTo>
                      <a:pt x="13" y="56"/>
                    </a:lnTo>
                    <a:lnTo>
                      <a:pt x="9" y="57"/>
                    </a:lnTo>
                    <a:lnTo>
                      <a:pt x="5" y="57"/>
                    </a:lnTo>
                    <a:lnTo>
                      <a:pt x="0" y="57"/>
                    </a:lnTo>
                    <a:lnTo>
                      <a:pt x="0" y="59"/>
                    </a:lnTo>
                    <a:lnTo>
                      <a:pt x="4" y="60"/>
                    </a:lnTo>
                    <a:lnTo>
                      <a:pt x="6" y="60"/>
                    </a:lnTo>
                    <a:lnTo>
                      <a:pt x="10" y="59"/>
                    </a:lnTo>
                    <a:lnTo>
                      <a:pt x="14" y="59"/>
                    </a:lnTo>
                    <a:lnTo>
                      <a:pt x="18" y="58"/>
                    </a:lnTo>
                    <a:lnTo>
                      <a:pt x="21" y="57"/>
                    </a:lnTo>
                    <a:lnTo>
                      <a:pt x="25" y="56"/>
                    </a:lnTo>
                    <a:lnTo>
                      <a:pt x="27" y="55"/>
                    </a:lnTo>
                    <a:lnTo>
                      <a:pt x="30" y="54"/>
                    </a:lnTo>
                    <a:lnTo>
                      <a:pt x="34" y="52"/>
                    </a:lnTo>
                    <a:lnTo>
                      <a:pt x="35" y="50"/>
                    </a:lnTo>
                    <a:lnTo>
                      <a:pt x="36" y="48"/>
                    </a:lnTo>
                    <a:lnTo>
                      <a:pt x="37" y="45"/>
                    </a:lnTo>
                    <a:lnTo>
                      <a:pt x="38" y="41"/>
                    </a:lnTo>
                    <a:lnTo>
                      <a:pt x="44" y="0"/>
                    </a:lnTo>
                  </a:path>
                </a:pathLst>
              </a:custGeom>
              <a:solidFill>
                <a:srgbClr val="FFFFFF"/>
              </a:solidFill>
              <a:ln w="9525" cap="rnd">
                <a:noFill/>
                <a:round/>
                <a:headEnd/>
                <a:tailEnd/>
              </a:ln>
              <a:effectLst/>
            </p:spPr>
            <p:txBody>
              <a:bodyPr/>
              <a:lstStyle/>
              <a:p>
                <a:endParaRPr lang="en-US"/>
              </a:p>
            </p:txBody>
          </p:sp>
        </p:grpSp>
        <p:sp>
          <p:nvSpPr>
            <p:cNvPr id="270421" name="Line 85"/>
            <p:cNvSpPr>
              <a:spLocks noChangeShapeType="1"/>
            </p:cNvSpPr>
            <p:nvPr/>
          </p:nvSpPr>
          <p:spPr bwMode="hidden">
            <a:xfrm>
              <a:off x="873" y="1003"/>
              <a:ext cx="81" cy="0"/>
            </a:xfrm>
            <a:prstGeom prst="line">
              <a:avLst/>
            </a:prstGeom>
            <a:noFill/>
            <a:ln w="25400">
              <a:solidFill>
                <a:srgbClr val="FFFF66"/>
              </a:solidFill>
              <a:round/>
              <a:headEnd type="none" w="sm" len="sm"/>
              <a:tailEnd type="none" w="sm" len="sm"/>
            </a:ln>
            <a:effectLst/>
          </p:spPr>
          <p:txBody>
            <a:bodyPr/>
            <a:lstStyle/>
            <a:p>
              <a:endParaRPr lang="en-US"/>
            </a:p>
          </p:txBody>
        </p:sp>
        <p:sp>
          <p:nvSpPr>
            <p:cNvPr id="270422" name="Line 86"/>
            <p:cNvSpPr>
              <a:spLocks noChangeShapeType="1"/>
            </p:cNvSpPr>
            <p:nvPr/>
          </p:nvSpPr>
          <p:spPr bwMode="hidden">
            <a:xfrm>
              <a:off x="1186" y="1001"/>
              <a:ext cx="79" cy="0"/>
            </a:xfrm>
            <a:prstGeom prst="line">
              <a:avLst/>
            </a:prstGeom>
            <a:noFill/>
            <a:ln w="25400">
              <a:solidFill>
                <a:srgbClr val="FFFF66"/>
              </a:solidFill>
              <a:round/>
              <a:headEnd type="none" w="sm" len="sm"/>
              <a:tailEnd type="none" w="sm" len="sm"/>
            </a:ln>
            <a:effectLst/>
          </p:spPr>
          <p:txBody>
            <a:bodyPr/>
            <a:lstStyle/>
            <a:p>
              <a:endParaRPr lang="en-US"/>
            </a:p>
          </p:txBody>
        </p:sp>
        <p:sp>
          <p:nvSpPr>
            <p:cNvPr id="270423" name="Line 87"/>
            <p:cNvSpPr>
              <a:spLocks noChangeShapeType="1"/>
            </p:cNvSpPr>
            <p:nvPr/>
          </p:nvSpPr>
          <p:spPr bwMode="hidden">
            <a:xfrm flipV="1">
              <a:off x="1181" y="931"/>
              <a:ext cx="65" cy="14"/>
            </a:xfrm>
            <a:prstGeom prst="line">
              <a:avLst/>
            </a:prstGeom>
            <a:noFill/>
            <a:ln w="25400">
              <a:solidFill>
                <a:srgbClr val="FFFF66"/>
              </a:solidFill>
              <a:round/>
              <a:headEnd type="none" w="sm" len="sm"/>
              <a:tailEnd type="none" w="sm" len="sm"/>
            </a:ln>
            <a:effectLst/>
          </p:spPr>
          <p:txBody>
            <a:bodyPr/>
            <a:lstStyle/>
            <a:p>
              <a:endParaRPr lang="en-US"/>
            </a:p>
          </p:txBody>
        </p:sp>
        <p:sp>
          <p:nvSpPr>
            <p:cNvPr id="270424" name="Line 88"/>
            <p:cNvSpPr>
              <a:spLocks noChangeShapeType="1"/>
            </p:cNvSpPr>
            <p:nvPr/>
          </p:nvSpPr>
          <p:spPr bwMode="hidden">
            <a:xfrm flipH="1" flipV="1">
              <a:off x="885" y="930"/>
              <a:ext cx="71" cy="13"/>
            </a:xfrm>
            <a:prstGeom prst="line">
              <a:avLst/>
            </a:prstGeom>
            <a:noFill/>
            <a:ln w="25400">
              <a:solidFill>
                <a:srgbClr val="FFFF66"/>
              </a:solidFill>
              <a:round/>
              <a:headEnd type="none" w="sm" len="sm"/>
              <a:tailEnd type="none" w="sm" len="sm"/>
            </a:ln>
            <a:effectLst/>
          </p:spPr>
          <p:txBody>
            <a:bodyPr/>
            <a:lstStyle/>
            <a:p>
              <a:endParaRPr lang="en-US"/>
            </a:p>
          </p:txBody>
        </p:sp>
        <p:sp>
          <p:nvSpPr>
            <p:cNvPr id="270425" name="Line 89"/>
            <p:cNvSpPr>
              <a:spLocks noChangeShapeType="1"/>
            </p:cNvSpPr>
            <p:nvPr/>
          </p:nvSpPr>
          <p:spPr bwMode="hidden">
            <a:xfrm flipH="1" flipV="1">
              <a:off x="950" y="849"/>
              <a:ext cx="41" cy="39"/>
            </a:xfrm>
            <a:prstGeom prst="line">
              <a:avLst/>
            </a:prstGeom>
            <a:noFill/>
            <a:ln w="25400">
              <a:solidFill>
                <a:srgbClr val="FFFF66"/>
              </a:solidFill>
              <a:round/>
              <a:headEnd type="none" w="sm" len="sm"/>
              <a:tailEnd type="none" w="sm" len="sm"/>
            </a:ln>
            <a:effectLst/>
          </p:spPr>
          <p:txBody>
            <a:bodyPr/>
            <a:lstStyle/>
            <a:p>
              <a:endParaRPr lang="en-US"/>
            </a:p>
          </p:txBody>
        </p:sp>
        <p:sp>
          <p:nvSpPr>
            <p:cNvPr id="270426" name="Line 90"/>
            <p:cNvSpPr>
              <a:spLocks noChangeShapeType="1"/>
            </p:cNvSpPr>
            <p:nvPr/>
          </p:nvSpPr>
          <p:spPr bwMode="hidden">
            <a:xfrm flipV="1">
              <a:off x="1147" y="847"/>
              <a:ext cx="41" cy="38"/>
            </a:xfrm>
            <a:prstGeom prst="line">
              <a:avLst/>
            </a:prstGeom>
            <a:noFill/>
            <a:ln w="25400">
              <a:solidFill>
                <a:srgbClr val="FFFF66"/>
              </a:solidFill>
              <a:round/>
              <a:headEnd type="none" w="sm" len="sm"/>
              <a:tailEnd type="none" w="sm" len="sm"/>
            </a:ln>
            <a:effectLst/>
          </p:spPr>
          <p:txBody>
            <a:bodyPr/>
            <a:lstStyle/>
            <a:p>
              <a:endParaRPr lang="en-US"/>
            </a:p>
          </p:txBody>
        </p:sp>
        <p:sp>
          <p:nvSpPr>
            <p:cNvPr id="270427" name="Line 91"/>
            <p:cNvSpPr>
              <a:spLocks noChangeShapeType="1"/>
            </p:cNvSpPr>
            <p:nvPr/>
          </p:nvSpPr>
          <p:spPr bwMode="hidden">
            <a:xfrm flipV="1">
              <a:off x="1073" y="816"/>
              <a:ext cx="0" cy="51"/>
            </a:xfrm>
            <a:prstGeom prst="line">
              <a:avLst/>
            </a:prstGeom>
            <a:noFill/>
            <a:ln w="25400">
              <a:solidFill>
                <a:srgbClr val="FFFF66"/>
              </a:solidFill>
              <a:round/>
              <a:headEnd type="none" w="sm" len="sm"/>
              <a:tailEnd type="none" w="sm" len="sm"/>
            </a:ln>
            <a:effectLst/>
          </p:spPr>
          <p:txBody>
            <a:bodyPr/>
            <a:lstStyle/>
            <a:p>
              <a:endParaRPr lang="en-US"/>
            </a:p>
          </p:txBody>
        </p:sp>
      </p:grpSp>
      <p:grpSp>
        <p:nvGrpSpPr>
          <p:cNvPr id="23" name="Group 92"/>
          <p:cNvGrpSpPr>
            <a:grpSpLocks/>
          </p:cNvGrpSpPr>
          <p:nvPr/>
        </p:nvGrpSpPr>
        <p:grpSpPr bwMode="auto">
          <a:xfrm>
            <a:off x="3568700" y="2557463"/>
            <a:ext cx="1460500" cy="2281237"/>
            <a:chOff x="2179" y="1611"/>
            <a:chExt cx="920" cy="1437"/>
          </a:xfrm>
        </p:grpSpPr>
        <p:sp>
          <p:nvSpPr>
            <p:cNvPr id="270429" name="Freeform 93"/>
            <p:cNvSpPr>
              <a:spLocks/>
            </p:cNvSpPr>
            <p:nvPr/>
          </p:nvSpPr>
          <p:spPr bwMode="hidden">
            <a:xfrm>
              <a:off x="2388" y="1611"/>
              <a:ext cx="711" cy="487"/>
            </a:xfrm>
            <a:custGeom>
              <a:avLst/>
              <a:gdLst/>
              <a:ahLst/>
              <a:cxnLst>
                <a:cxn ang="0">
                  <a:pos x="7" y="0"/>
                </a:cxn>
                <a:cxn ang="0">
                  <a:pos x="710" y="0"/>
                </a:cxn>
                <a:cxn ang="0">
                  <a:pos x="710" y="87"/>
                </a:cxn>
                <a:cxn ang="0">
                  <a:pos x="710" y="486"/>
                </a:cxn>
                <a:cxn ang="0">
                  <a:pos x="0" y="486"/>
                </a:cxn>
                <a:cxn ang="0">
                  <a:pos x="7" y="0"/>
                </a:cxn>
              </a:cxnLst>
              <a:rect l="0" t="0" r="r" b="b"/>
              <a:pathLst>
                <a:path w="711" h="487">
                  <a:moveTo>
                    <a:pt x="7" y="0"/>
                  </a:moveTo>
                  <a:lnTo>
                    <a:pt x="710" y="0"/>
                  </a:lnTo>
                  <a:lnTo>
                    <a:pt x="710" y="87"/>
                  </a:lnTo>
                  <a:lnTo>
                    <a:pt x="710" y="486"/>
                  </a:lnTo>
                  <a:lnTo>
                    <a:pt x="0" y="486"/>
                  </a:lnTo>
                  <a:lnTo>
                    <a:pt x="7" y="0"/>
                  </a:lnTo>
                </a:path>
              </a:pathLst>
            </a:custGeom>
            <a:solidFill>
              <a:srgbClr val="FFFFFF"/>
            </a:solidFill>
            <a:ln w="9525" cap="rnd">
              <a:noFill/>
              <a:round/>
              <a:headEnd/>
              <a:tailEnd/>
            </a:ln>
            <a:effectLst/>
          </p:spPr>
          <p:txBody>
            <a:bodyPr/>
            <a:lstStyle/>
            <a:p>
              <a:endParaRPr lang="en-US"/>
            </a:p>
          </p:txBody>
        </p:sp>
        <p:sp>
          <p:nvSpPr>
            <p:cNvPr id="270430" name="Rectangle 94"/>
            <p:cNvSpPr>
              <a:spLocks noChangeArrowheads="1"/>
            </p:cNvSpPr>
            <p:nvPr/>
          </p:nvSpPr>
          <p:spPr bwMode="hidden">
            <a:xfrm>
              <a:off x="2570" y="1796"/>
              <a:ext cx="383" cy="191"/>
            </a:xfrm>
            <a:prstGeom prst="rect">
              <a:avLst/>
            </a:prstGeom>
            <a:noFill/>
            <a:ln w="12700">
              <a:solidFill>
                <a:srgbClr val="000000"/>
              </a:solidFill>
              <a:miter lim="800000"/>
              <a:headEnd/>
              <a:tailEnd/>
            </a:ln>
            <a:effectLst/>
          </p:spPr>
          <p:txBody>
            <a:bodyPr wrap="none" anchor="ctr"/>
            <a:lstStyle/>
            <a:p>
              <a:endParaRPr lang="en-US"/>
            </a:p>
          </p:txBody>
        </p:sp>
        <p:sp>
          <p:nvSpPr>
            <p:cNvPr id="270431" name="Rectangle 95"/>
            <p:cNvSpPr>
              <a:spLocks noChangeArrowheads="1"/>
            </p:cNvSpPr>
            <p:nvPr/>
          </p:nvSpPr>
          <p:spPr bwMode="hidden">
            <a:xfrm>
              <a:off x="2639" y="1690"/>
              <a:ext cx="26" cy="33"/>
            </a:xfrm>
            <a:prstGeom prst="rect">
              <a:avLst/>
            </a:prstGeom>
            <a:noFill/>
            <a:ln w="12700">
              <a:solidFill>
                <a:srgbClr val="000000"/>
              </a:solidFill>
              <a:miter lim="800000"/>
              <a:headEnd/>
              <a:tailEnd/>
            </a:ln>
            <a:effectLst/>
          </p:spPr>
          <p:txBody>
            <a:bodyPr wrap="none" anchor="ctr"/>
            <a:lstStyle/>
            <a:p>
              <a:endParaRPr lang="en-US"/>
            </a:p>
          </p:txBody>
        </p:sp>
        <p:sp>
          <p:nvSpPr>
            <p:cNvPr id="270432" name="Freeform 96"/>
            <p:cNvSpPr>
              <a:spLocks/>
            </p:cNvSpPr>
            <p:nvPr/>
          </p:nvSpPr>
          <p:spPr bwMode="hidden">
            <a:xfrm>
              <a:off x="2536" y="1705"/>
              <a:ext cx="437" cy="81"/>
            </a:xfrm>
            <a:custGeom>
              <a:avLst/>
              <a:gdLst/>
              <a:ahLst/>
              <a:cxnLst>
                <a:cxn ang="0">
                  <a:pos x="0" y="78"/>
                </a:cxn>
                <a:cxn ang="0">
                  <a:pos x="436" y="78"/>
                </a:cxn>
                <a:cxn ang="0">
                  <a:pos x="358" y="0"/>
                </a:cxn>
                <a:cxn ang="0">
                  <a:pos x="87" y="0"/>
                </a:cxn>
                <a:cxn ang="0">
                  <a:pos x="7" y="80"/>
                </a:cxn>
              </a:cxnLst>
              <a:rect l="0" t="0" r="r" b="b"/>
              <a:pathLst>
                <a:path w="437" h="81">
                  <a:moveTo>
                    <a:pt x="0" y="78"/>
                  </a:moveTo>
                  <a:lnTo>
                    <a:pt x="436" y="78"/>
                  </a:lnTo>
                  <a:lnTo>
                    <a:pt x="358" y="0"/>
                  </a:lnTo>
                  <a:lnTo>
                    <a:pt x="87" y="0"/>
                  </a:lnTo>
                  <a:lnTo>
                    <a:pt x="7" y="8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70433" name="Rectangle 97"/>
            <p:cNvSpPr>
              <a:spLocks noChangeArrowheads="1"/>
            </p:cNvSpPr>
            <p:nvPr/>
          </p:nvSpPr>
          <p:spPr bwMode="hidden">
            <a:xfrm>
              <a:off x="2732" y="1884"/>
              <a:ext cx="52" cy="103"/>
            </a:xfrm>
            <a:prstGeom prst="rect">
              <a:avLst/>
            </a:prstGeom>
            <a:noFill/>
            <a:ln w="12700">
              <a:solidFill>
                <a:srgbClr val="000000"/>
              </a:solidFill>
              <a:miter lim="800000"/>
              <a:headEnd/>
              <a:tailEnd/>
            </a:ln>
            <a:effectLst/>
          </p:spPr>
          <p:txBody>
            <a:bodyPr wrap="none" anchor="ctr"/>
            <a:lstStyle/>
            <a:p>
              <a:endParaRPr lang="en-US"/>
            </a:p>
          </p:txBody>
        </p:sp>
        <p:sp>
          <p:nvSpPr>
            <p:cNvPr id="270434" name="Rectangle 98"/>
            <p:cNvSpPr>
              <a:spLocks noChangeArrowheads="1"/>
            </p:cNvSpPr>
            <p:nvPr/>
          </p:nvSpPr>
          <p:spPr bwMode="hidden">
            <a:xfrm>
              <a:off x="2822" y="1898"/>
              <a:ext cx="109" cy="62"/>
            </a:xfrm>
            <a:prstGeom prst="rect">
              <a:avLst/>
            </a:prstGeom>
            <a:noFill/>
            <a:ln w="12700">
              <a:solidFill>
                <a:srgbClr val="000000"/>
              </a:solidFill>
              <a:miter lim="800000"/>
              <a:headEnd/>
              <a:tailEnd/>
            </a:ln>
            <a:effectLst/>
          </p:spPr>
          <p:txBody>
            <a:bodyPr wrap="none" anchor="ctr"/>
            <a:lstStyle/>
            <a:p>
              <a:endParaRPr lang="en-US"/>
            </a:p>
          </p:txBody>
        </p:sp>
        <p:sp>
          <p:nvSpPr>
            <p:cNvPr id="270435" name="Rectangle 99"/>
            <p:cNvSpPr>
              <a:spLocks noChangeArrowheads="1"/>
            </p:cNvSpPr>
            <p:nvPr/>
          </p:nvSpPr>
          <p:spPr bwMode="hidden">
            <a:xfrm>
              <a:off x="2735" y="1814"/>
              <a:ext cx="44" cy="47"/>
            </a:xfrm>
            <a:prstGeom prst="rect">
              <a:avLst/>
            </a:prstGeom>
            <a:noFill/>
            <a:ln w="12700">
              <a:solidFill>
                <a:srgbClr val="000000"/>
              </a:solidFill>
              <a:miter lim="800000"/>
              <a:headEnd/>
              <a:tailEnd/>
            </a:ln>
            <a:effectLst/>
          </p:spPr>
          <p:txBody>
            <a:bodyPr wrap="none" anchor="ctr"/>
            <a:lstStyle/>
            <a:p>
              <a:endParaRPr lang="en-US"/>
            </a:p>
          </p:txBody>
        </p:sp>
        <p:sp>
          <p:nvSpPr>
            <p:cNvPr id="270436" name="Rectangle 100"/>
            <p:cNvSpPr>
              <a:spLocks noChangeArrowheads="1"/>
            </p:cNvSpPr>
            <p:nvPr/>
          </p:nvSpPr>
          <p:spPr bwMode="hidden">
            <a:xfrm>
              <a:off x="2820" y="1814"/>
              <a:ext cx="44" cy="47"/>
            </a:xfrm>
            <a:prstGeom prst="rect">
              <a:avLst/>
            </a:prstGeom>
            <a:noFill/>
            <a:ln w="12700">
              <a:solidFill>
                <a:srgbClr val="000000"/>
              </a:solidFill>
              <a:miter lim="800000"/>
              <a:headEnd/>
              <a:tailEnd/>
            </a:ln>
            <a:effectLst/>
          </p:spPr>
          <p:txBody>
            <a:bodyPr wrap="none" anchor="ctr"/>
            <a:lstStyle/>
            <a:p>
              <a:endParaRPr lang="en-US"/>
            </a:p>
          </p:txBody>
        </p:sp>
        <p:sp>
          <p:nvSpPr>
            <p:cNvPr id="270437" name="Rectangle 101"/>
            <p:cNvSpPr>
              <a:spLocks noChangeArrowheads="1"/>
            </p:cNvSpPr>
            <p:nvPr/>
          </p:nvSpPr>
          <p:spPr bwMode="hidden">
            <a:xfrm>
              <a:off x="2885" y="1814"/>
              <a:ext cx="44" cy="47"/>
            </a:xfrm>
            <a:prstGeom prst="rect">
              <a:avLst/>
            </a:prstGeom>
            <a:noFill/>
            <a:ln w="12700">
              <a:solidFill>
                <a:srgbClr val="000000"/>
              </a:solidFill>
              <a:miter lim="800000"/>
              <a:headEnd/>
              <a:tailEnd/>
            </a:ln>
            <a:effectLst/>
          </p:spPr>
          <p:txBody>
            <a:bodyPr wrap="none" anchor="ctr"/>
            <a:lstStyle/>
            <a:p>
              <a:endParaRPr lang="en-US"/>
            </a:p>
          </p:txBody>
        </p:sp>
        <p:sp>
          <p:nvSpPr>
            <p:cNvPr id="270438" name="Rectangle 102"/>
            <p:cNvSpPr>
              <a:spLocks noChangeArrowheads="1"/>
            </p:cNvSpPr>
            <p:nvPr/>
          </p:nvSpPr>
          <p:spPr bwMode="hidden">
            <a:xfrm>
              <a:off x="2593" y="1898"/>
              <a:ext cx="109" cy="58"/>
            </a:xfrm>
            <a:prstGeom prst="rect">
              <a:avLst/>
            </a:prstGeom>
            <a:noFill/>
            <a:ln w="12700">
              <a:solidFill>
                <a:srgbClr val="000000"/>
              </a:solidFill>
              <a:miter lim="800000"/>
              <a:headEnd/>
              <a:tailEnd/>
            </a:ln>
            <a:effectLst/>
          </p:spPr>
          <p:txBody>
            <a:bodyPr wrap="none" anchor="ctr"/>
            <a:lstStyle/>
            <a:p>
              <a:endParaRPr lang="en-US"/>
            </a:p>
          </p:txBody>
        </p:sp>
        <p:sp>
          <p:nvSpPr>
            <p:cNvPr id="270439" name="Rectangle 103"/>
            <p:cNvSpPr>
              <a:spLocks noChangeArrowheads="1"/>
            </p:cNvSpPr>
            <p:nvPr/>
          </p:nvSpPr>
          <p:spPr bwMode="hidden">
            <a:xfrm>
              <a:off x="2591" y="1814"/>
              <a:ext cx="44" cy="47"/>
            </a:xfrm>
            <a:prstGeom prst="rect">
              <a:avLst/>
            </a:prstGeom>
            <a:noFill/>
            <a:ln w="12700">
              <a:solidFill>
                <a:srgbClr val="000000"/>
              </a:solidFill>
              <a:miter lim="800000"/>
              <a:headEnd/>
              <a:tailEnd/>
            </a:ln>
            <a:effectLst/>
          </p:spPr>
          <p:txBody>
            <a:bodyPr wrap="none" anchor="ctr"/>
            <a:lstStyle/>
            <a:p>
              <a:endParaRPr lang="en-US"/>
            </a:p>
          </p:txBody>
        </p:sp>
        <p:sp>
          <p:nvSpPr>
            <p:cNvPr id="270440" name="Rectangle 104"/>
            <p:cNvSpPr>
              <a:spLocks noChangeArrowheads="1"/>
            </p:cNvSpPr>
            <p:nvPr/>
          </p:nvSpPr>
          <p:spPr bwMode="hidden">
            <a:xfrm>
              <a:off x="2656" y="1814"/>
              <a:ext cx="44" cy="47"/>
            </a:xfrm>
            <a:prstGeom prst="rect">
              <a:avLst/>
            </a:prstGeom>
            <a:noFill/>
            <a:ln w="12700">
              <a:solidFill>
                <a:srgbClr val="000000"/>
              </a:solidFill>
              <a:miter lim="800000"/>
              <a:headEnd/>
              <a:tailEnd/>
            </a:ln>
            <a:effectLst/>
          </p:spPr>
          <p:txBody>
            <a:bodyPr wrap="none" anchor="ctr"/>
            <a:lstStyle/>
            <a:p>
              <a:endParaRPr lang="en-US"/>
            </a:p>
          </p:txBody>
        </p:sp>
        <p:sp>
          <p:nvSpPr>
            <p:cNvPr id="270441" name="Freeform 105"/>
            <p:cNvSpPr>
              <a:spLocks/>
            </p:cNvSpPr>
            <p:nvPr/>
          </p:nvSpPr>
          <p:spPr bwMode="hidden">
            <a:xfrm>
              <a:off x="2179" y="1670"/>
              <a:ext cx="673" cy="1378"/>
            </a:xfrm>
            <a:custGeom>
              <a:avLst/>
              <a:gdLst/>
              <a:ahLst/>
              <a:cxnLst>
                <a:cxn ang="0">
                  <a:pos x="496" y="551"/>
                </a:cxn>
                <a:cxn ang="0">
                  <a:pos x="635" y="470"/>
                </a:cxn>
                <a:cxn ang="0">
                  <a:pos x="662" y="433"/>
                </a:cxn>
                <a:cxn ang="0">
                  <a:pos x="635" y="416"/>
                </a:cxn>
                <a:cxn ang="0">
                  <a:pos x="585" y="433"/>
                </a:cxn>
                <a:cxn ang="0">
                  <a:pos x="467" y="453"/>
                </a:cxn>
                <a:cxn ang="0">
                  <a:pos x="455" y="357"/>
                </a:cxn>
                <a:cxn ang="0">
                  <a:pos x="438" y="305"/>
                </a:cxn>
                <a:cxn ang="0">
                  <a:pos x="416" y="281"/>
                </a:cxn>
                <a:cxn ang="0">
                  <a:pos x="368" y="248"/>
                </a:cxn>
                <a:cxn ang="0">
                  <a:pos x="301" y="211"/>
                </a:cxn>
                <a:cxn ang="0">
                  <a:pos x="286" y="165"/>
                </a:cxn>
                <a:cxn ang="0">
                  <a:pos x="313" y="115"/>
                </a:cxn>
                <a:cxn ang="0">
                  <a:pos x="317" y="78"/>
                </a:cxn>
                <a:cxn ang="0">
                  <a:pos x="310" y="52"/>
                </a:cxn>
                <a:cxn ang="0">
                  <a:pos x="291" y="30"/>
                </a:cxn>
                <a:cxn ang="0">
                  <a:pos x="281" y="13"/>
                </a:cxn>
                <a:cxn ang="0">
                  <a:pos x="269" y="2"/>
                </a:cxn>
                <a:cxn ang="0">
                  <a:pos x="243" y="0"/>
                </a:cxn>
                <a:cxn ang="0">
                  <a:pos x="180" y="0"/>
                </a:cxn>
                <a:cxn ang="0">
                  <a:pos x="166" y="2"/>
                </a:cxn>
                <a:cxn ang="0">
                  <a:pos x="149" y="19"/>
                </a:cxn>
                <a:cxn ang="0">
                  <a:pos x="134" y="32"/>
                </a:cxn>
                <a:cxn ang="0">
                  <a:pos x="125" y="50"/>
                </a:cxn>
                <a:cxn ang="0">
                  <a:pos x="125" y="78"/>
                </a:cxn>
                <a:cxn ang="0">
                  <a:pos x="134" y="115"/>
                </a:cxn>
                <a:cxn ang="0">
                  <a:pos x="173" y="202"/>
                </a:cxn>
                <a:cxn ang="0">
                  <a:pos x="55" y="267"/>
                </a:cxn>
                <a:cxn ang="0">
                  <a:pos x="36" y="281"/>
                </a:cxn>
                <a:cxn ang="0">
                  <a:pos x="28" y="326"/>
                </a:cxn>
                <a:cxn ang="0">
                  <a:pos x="9" y="485"/>
                </a:cxn>
                <a:cxn ang="0">
                  <a:pos x="36" y="559"/>
                </a:cxn>
                <a:cxn ang="0">
                  <a:pos x="74" y="503"/>
                </a:cxn>
                <a:cxn ang="0">
                  <a:pos x="86" y="1339"/>
                </a:cxn>
                <a:cxn ang="0">
                  <a:pos x="156" y="1372"/>
                </a:cxn>
                <a:cxn ang="0">
                  <a:pos x="269" y="1350"/>
                </a:cxn>
                <a:cxn ang="0">
                  <a:pos x="332" y="1377"/>
                </a:cxn>
                <a:cxn ang="0">
                  <a:pos x="354" y="1377"/>
                </a:cxn>
                <a:cxn ang="0">
                  <a:pos x="395" y="1370"/>
                </a:cxn>
                <a:cxn ang="0">
                  <a:pos x="317" y="1287"/>
                </a:cxn>
                <a:cxn ang="0">
                  <a:pos x="399" y="753"/>
                </a:cxn>
                <a:cxn ang="0">
                  <a:pos x="438" y="573"/>
                </a:cxn>
              </a:cxnLst>
              <a:rect l="0" t="0" r="r" b="b"/>
              <a:pathLst>
                <a:path w="673" h="1378">
                  <a:moveTo>
                    <a:pt x="438" y="573"/>
                  </a:moveTo>
                  <a:lnTo>
                    <a:pt x="496" y="551"/>
                  </a:lnTo>
                  <a:lnTo>
                    <a:pt x="561" y="514"/>
                  </a:lnTo>
                  <a:lnTo>
                    <a:pt x="635" y="470"/>
                  </a:lnTo>
                  <a:lnTo>
                    <a:pt x="672" y="405"/>
                  </a:lnTo>
                  <a:lnTo>
                    <a:pt x="662" y="433"/>
                  </a:lnTo>
                  <a:lnTo>
                    <a:pt x="667" y="398"/>
                  </a:lnTo>
                  <a:lnTo>
                    <a:pt x="635" y="416"/>
                  </a:lnTo>
                  <a:lnTo>
                    <a:pt x="599" y="400"/>
                  </a:lnTo>
                  <a:lnTo>
                    <a:pt x="585" y="433"/>
                  </a:lnTo>
                  <a:lnTo>
                    <a:pt x="496" y="481"/>
                  </a:lnTo>
                  <a:lnTo>
                    <a:pt x="467" y="453"/>
                  </a:lnTo>
                  <a:lnTo>
                    <a:pt x="457" y="403"/>
                  </a:lnTo>
                  <a:lnTo>
                    <a:pt x="455" y="357"/>
                  </a:lnTo>
                  <a:lnTo>
                    <a:pt x="443" y="320"/>
                  </a:lnTo>
                  <a:lnTo>
                    <a:pt x="438" y="305"/>
                  </a:lnTo>
                  <a:lnTo>
                    <a:pt x="431" y="294"/>
                  </a:lnTo>
                  <a:lnTo>
                    <a:pt x="416" y="281"/>
                  </a:lnTo>
                  <a:lnTo>
                    <a:pt x="392" y="261"/>
                  </a:lnTo>
                  <a:lnTo>
                    <a:pt x="368" y="248"/>
                  </a:lnTo>
                  <a:lnTo>
                    <a:pt x="342" y="230"/>
                  </a:lnTo>
                  <a:lnTo>
                    <a:pt x="301" y="211"/>
                  </a:lnTo>
                  <a:lnTo>
                    <a:pt x="281" y="202"/>
                  </a:lnTo>
                  <a:lnTo>
                    <a:pt x="286" y="165"/>
                  </a:lnTo>
                  <a:lnTo>
                    <a:pt x="310" y="126"/>
                  </a:lnTo>
                  <a:lnTo>
                    <a:pt x="313" y="115"/>
                  </a:lnTo>
                  <a:lnTo>
                    <a:pt x="317" y="91"/>
                  </a:lnTo>
                  <a:lnTo>
                    <a:pt x="317" y="78"/>
                  </a:lnTo>
                  <a:lnTo>
                    <a:pt x="313" y="65"/>
                  </a:lnTo>
                  <a:lnTo>
                    <a:pt x="310" y="52"/>
                  </a:lnTo>
                  <a:lnTo>
                    <a:pt x="301" y="39"/>
                  </a:lnTo>
                  <a:lnTo>
                    <a:pt x="291" y="30"/>
                  </a:lnTo>
                  <a:lnTo>
                    <a:pt x="286" y="23"/>
                  </a:lnTo>
                  <a:lnTo>
                    <a:pt x="281" y="13"/>
                  </a:lnTo>
                  <a:lnTo>
                    <a:pt x="279" y="8"/>
                  </a:lnTo>
                  <a:lnTo>
                    <a:pt x="269" y="2"/>
                  </a:lnTo>
                  <a:lnTo>
                    <a:pt x="262" y="0"/>
                  </a:lnTo>
                  <a:lnTo>
                    <a:pt x="243" y="0"/>
                  </a:lnTo>
                  <a:lnTo>
                    <a:pt x="224" y="0"/>
                  </a:lnTo>
                  <a:lnTo>
                    <a:pt x="180" y="0"/>
                  </a:lnTo>
                  <a:lnTo>
                    <a:pt x="173" y="2"/>
                  </a:lnTo>
                  <a:lnTo>
                    <a:pt x="166" y="2"/>
                  </a:lnTo>
                  <a:lnTo>
                    <a:pt x="156" y="13"/>
                  </a:lnTo>
                  <a:lnTo>
                    <a:pt x="149" y="19"/>
                  </a:lnTo>
                  <a:lnTo>
                    <a:pt x="137" y="30"/>
                  </a:lnTo>
                  <a:lnTo>
                    <a:pt x="134" y="32"/>
                  </a:lnTo>
                  <a:lnTo>
                    <a:pt x="130" y="39"/>
                  </a:lnTo>
                  <a:lnTo>
                    <a:pt x="125" y="50"/>
                  </a:lnTo>
                  <a:lnTo>
                    <a:pt x="125" y="65"/>
                  </a:lnTo>
                  <a:lnTo>
                    <a:pt x="125" y="78"/>
                  </a:lnTo>
                  <a:lnTo>
                    <a:pt x="130" y="106"/>
                  </a:lnTo>
                  <a:lnTo>
                    <a:pt x="134" y="115"/>
                  </a:lnTo>
                  <a:lnTo>
                    <a:pt x="168" y="178"/>
                  </a:lnTo>
                  <a:lnTo>
                    <a:pt x="173" y="202"/>
                  </a:lnTo>
                  <a:lnTo>
                    <a:pt x="103" y="237"/>
                  </a:lnTo>
                  <a:lnTo>
                    <a:pt x="55" y="267"/>
                  </a:lnTo>
                  <a:lnTo>
                    <a:pt x="40" y="278"/>
                  </a:lnTo>
                  <a:lnTo>
                    <a:pt x="36" y="281"/>
                  </a:lnTo>
                  <a:lnTo>
                    <a:pt x="31" y="287"/>
                  </a:lnTo>
                  <a:lnTo>
                    <a:pt x="28" y="326"/>
                  </a:lnTo>
                  <a:lnTo>
                    <a:pt x="16" y="403"/>
                  </a:lnTo>
                  <a:lnTo>
                    <a:pt x="9" y="485"/>
                  </a:lnTo>
                  <a:lnTo>
                    <a:pt x="0" y="535"/>
                  </a:lnTo>
                  <a:lnTo>
                    <a:pt x="36" y="559"/>
                  </a:lnTo>
                  <a:lnTo>
                    <a:pt x="77" y="555"/>
                  </a:lnTo>
                  <a:lnTo>
                    <a:pt x="74" y="503"/>
                  </a:lnTo>
                  <a:lnTo>
                    <a:pt x="137" y="1283"/>
                  </a:lnTo>
                  <a:lnTo>
                    <a:pt x="86" y="1339"/>
                  </a:lnTo>
                  <a:lnTo>
                    <a:pt x="74" y="1377"/>
                  </a:lnTo>
                  <a:lnTo>
                    <a:pt x="156" y="1372"/>
                  </a:lnTo>
                  <a:lnTo>
                    <a:pt x="228" y="1331"/>
                  </a:lnTo>
                  <a:lnTo>
                    <a:pt x="269" y="1350"/>
                  </a:lnTo>
                  <a:lnTo>
                    <a:pt x="305" y="1366"/>
                  </a:lnTo>
                  <a:lnTo>
                    <a:pt x="332" y="1377"/>
                  </a:lnTo>
                  <a:lnTo>
                    <a:pt x="342" y="1377"/>
                  </a:lnTo>
                  <a:lnTo>
                    <a:pt x="354" y="1377"/>
                  </a:lnTo>
                  <a:lnTo>
                    <a:pt x="373" y="1372"/>
                  </a:lnTo>
                  <a:lnTo>
                    <a:pt x="395" y="1370"/>
                  </a:lnTo>
                  <a:lnTo>
                    <a:pt x="380" y="1318"/>
                  </a:lnTo>
                  <a:lnTo>
                    <a:pt x="317" y="1287"/>
                  </a:lnTo>
                  <a:lnTo>
                    <a:pt x="375" y="810"/>
                  </a:lnTo>
                  <a:lnTo>
                    <a:pt x="399" y="753"/>
                  </a:lnTo>
                  <a:lnTo>
                    <a:pt x="368" y="479"/>
                  </a:lnTo>
                  <a:lnTo>
                    <a:pt x="438" y="573"/>
                  </a:lnTo>
                </a:path>
              </a:pathLst>
            </a:custGeom>
            <a:solidFill>
              <a:srgbClr val="99CCFF"/>
            </a:solidFill>
            <a:ln w="9525" cap="rnd">
              <a:noFill/>
              <a:round/>
              <a:headEnd/>
              <a:tailEnd/>
            </a:ln>
            <a:effectLst/>
          </p:spPr>
          <p:txBody>
            <a:bodyPr/>
            <a:lstStyle/>
            <a:p>
              <a:endParaRPr lang="en-US"/>
            </a:p>
          </p:txBody>
        </p:sp>
      </p:grpSp>
      <p:grpSp>
        <p:nvGrpSpPr>
          <p:cNvPr id="24" name="Group 106"/>
          <p:cNvGrpSpPr>
            <a:grpSpLocks/>
          </p:cNvGrpSpPr>
          <p:nvPr/>
        </p:nvGrpSpPr>
        <p:grpSpPr bwMode="auto">
          <a:xfrm>
            <a:off x="3570288" y="2559050"/>
            <a:ext cx="1403350" cy="2281238"/>
            <a:chOff x="2180" y="1612"/>
            <a:chExt cx="884" cy="1437"/>
          </a:xfrm>
        </p:grpSpPr>
        <p:sp>
          <p:nvSpPr>
            <p:cNvPr id="270443" name="Freeform 107"/>
            <p:cNvSpPr>
              <a:spLocks/>
            </p:cNvSpPr>
            <p:nvPr/>
          </p:nvSpPr>
          <p:spPr bwMode="hidden">
            <a:xfrm>
              <a:off x="2353" y="1612"/>
              <a:ext cx="711" cy="487"/>
            </a:xfrm>
            <a:custGeom>
              <a:avLst/>
              <a:gdLst/>
              <a:ahLst/>
              <a:cxnLst>
                <a:cxn ang="0">
                  <a:pos x="7" y="0"/>
                </a:cxn>
                <a:cxn ang="0">
                  <a:pos x="710" y="0"/>
                </a:cxn>
                <a:cxn ang="0">
                  <a:pos x="710" y="87"/>
                </a:cxn>
                <a:cxn ang="0">
                  <a:pos x="710" y="486"/>
                </a:cxn>
                <a:cxn ang="0">
                  <a:pos x="0" y="486"/>
                </a:cxn>
                <a:cxn ang="0">
                  <a:pos x="7" y="0"/>
                </a:cxn>
              </a:cxnLst>
              <a:rect l="0" t="0" r="r" b="b"/>
              <a:pathLst>
                <a:path w="711" h="487">
                  <a:moveTo>
                    <a:pt x="7" y="0"/>
                  </a:moveTo>
                  <a:lnTo>
                    <a:pt x="710" y="0"/>
                  </a:lnTo>
                  <a:lnTo>
                    <a:pt x="710" y="87"/>
                  </a:lnTo>
                  <a:lnTo>
                    <a:pt x="710" y="486"/>
                  </a:lnTo>
                  <a:lnTo>
                    <a:pt x="0" y="486"/>
                  </a:lnTo>
                  <a:lnTo>
                    <a:pt x="7" y="0"/>
                  </a:lnTo>
                </a:path>
              </a:pathLst>
            </a:custGeom>
            <a:solidFill>
              <a:srgbClr val="FFFFFF"/>
            </a:solidFill>
            <a:ln w="9525" cap="rnd">
              <a:noFill/>
              <a:round/>
              <a:headEnd/>
              <a:tailEnd/>
            </a:ln>
            <a:effectLst/>
          </p:spPr>
          <p:txBody>
            <a:bodyPr/>
            <a:lstStyle/>
            <a:p>
              <a:endParaRPr lang="en-US"/>
            </a:p>
          </p:txBody>
        </p:sp>
        <p:sp>
          <p:nvSpPr>
            <p:cNvPr id="270444" name="Rectangle 108"/>
            <p:cNvSpPr>
              <a:spLocks noChangeArrowheads="1"/>
            </p:cNvSpPr>
            <p:nvPr/>
          </p:nvSpPr>
          <p:spPr bwMode="hidden">
            <a:xfrm>
              <a:off x="2590" y="1787"/>
              <a:ext cx="331" cy="193"/>
            </a:xfrm>
            <a:prstGeom prst="rect">
              <a:avLst/>
            </a:prstGeom>
            <a:gradFill rotWithShape="0">
              <a:gsLst>
                <a:gs pos="0">
                  <a:srgbClr val="FFFFCC"/>
                </a:gs>
                <a:gs pos="100000">
                  <a:srgbClr val="FFCC00"/>
                </a:gs>
              </a:gsLst>
              <a:lin ang="5400000" scaled="1"/>
            </a:gradFill>
            <a:ln w="9525">
              <a:noFill/>
              <a:miter lim="800000"/>
              <a:headEnd/>
              <a:tailEnd/>
            </a:ln>
            <a:effectLst/>
          </p:spPr>
          <p:txBody>
            <a:bodyPr wrap="none" anchor="ctr"/>
            <a:lstStyle/>
            <a:p>
              <a:endParaRPr lang="en-US"/>
            </a:p>
          </p:txBody>
        </p:sp>
        <p:sp>
          <p:nvSpPr>
            <p:cNvPr id="270445" name="Freeform 109"/>
            <p:cNvSpPr>
              <a:spLocks/>
            </p:cNvSpPr>
            <p:nvPr/>
          </p:nvSpPr>
          <p:spPr bwMode="hidden">
            <a:xfrm>
              <a:off x="2793" y="1811"/>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46" name="Rectangle 110"/>
            <p:cNvSpPr>
              <a:spLocks noChangeArrowheads="1"/>
            </p:cNvSpPr>
            <p:nvPr/>
          </p:nvSpPr>
          <p:spPr bwMode="hidden">
            <a:xfrm>
              <a:off x="2798" y="1812"/>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47" name="Rectangle 111"/>
            <p:cNvSpPr>
              <a:spLocks noChangeArrowheads="1"/>
            </p:cNvSpPr>
            <p:nvPr/>
          </p:nvSpPr>
          <p:spPr bwMode="hidden">
            <a:xfrm>
              <a:off x="2729" y="1882"/>
              <a:ext cx="44" cy="95"/>
            </a:xfrm>
            <a:prstGeom prst="rect">
              <a:avLst/>
            </a:prstGeom>
            <a:solidFill>
              <a:srgbClr val="006666"/>
            </a:solidFill>
            <a:ln w="12700">
              <a:solidFill>
                <a:srgbClr val="FFFFCC"/>
              </a:solidFill>
              <a:miter lim="800000"/>
              <a:headEnd/>
              <a:tailEnd/>
            </a:ln>
            <a:effectLst/>
          </p:spPr>
          <p:txBody>
            <a:bodyPr wrap="none" anchor="ctr"/>
            <a:lstStyle/>
            <a:p>
              <a:endParaRPr lang="en-US"/>
            </a:p>
          </p:txBody>
        </p:sp>
        <p:sp>
          <p:nvSpPr>
            <p:cNvPr id="270448" name="Freeform 112"/>
            <p:cNvSpPr>
              <a:spLocks/>
            </p:cNvSpPr>
            <p:nvPr/>
          </p:nvSpPr>
          <p:spPr bwMode="hidden">
            <a:xfrm>
              <a:off x="2793" y="1811"/>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49" name="Freeform 113"/>
            <p:cNvSpPr>
              <a:spLocks/>
            </p:cNvSpPr>
            <p:nvPr/>
          </p:nvSpPr>
          <p:spPr bwMode="hidden">
            <a:xfrm>
              <a:off x="2588" y="1664"/>
              <a:ext cx="333" cy="133"/>
            </a:xfrm>
            <a:custGeom>
              <a:avLst/>
              <a:gdLst/>
              <a:ahLst/>
              <a:cxnLst>
                <a:cxn ang="0">
                  <a:pos x="0" y="132"/>
                </a:cxn>
                <a:cxn ang="0">
                  <a:pos x="68" y="0"/>
                </a:cxn>
                <a:cxn ang="0">
                  <a:pos x="261" y="0"/>
                </a:cxn>
                <a:cxn ang="0">
                  <a:pos x="332" y="126"/>
                </a:cxn>
                <a:cxn ang="0">
                  <a:pos x="0" y="132"/>
                </a:cxn>
              </a:cxnLst>
              <a:rect l="0" t="0" r="r" b="b"/>
              <a:pathLst>
                <a:path w="333" h="133">
                  <a:moveTo>
                    <a:pt x="0" y="132"/>
                  </a:moveTo>
                  <a:lnTo>
                    <a:pt x="68" y="0"/>
                  </a:lnTo>
                  <a:lnTo>
                    <a:pt x="261" y="0"/>
                  </a:lnTo>
                  <a:lnTo>
                    <a:pt x="332" y="126"/>
                  </a:lnTo>
                  <a:lnTo>
                    <a:pt x="0" y="132"/>
                  </a:lnTo>
                </a:path>
              </a:pathLst>
            </a:custGeom>
            <a:solidFill>
              <a:srgbClr val="CC0000"/>
            </a:solidFill>
            <a:ln w="9525" cap="rnd">
              <a:noFill/>
              <a:round/>
              <a:headEnd/>
              <a:tailEnd/>
            </a:ln>
            <a:effectLst/>
          </p:spPr>
          <p:txBody>
            <a:bodyPr/>
            <a:lstStyle/>
            <a:p>
              <a:endParaRPr lang="en-US"/>
            </a:p>
          </p:txBody>
        </p:sp>
        <p:sp>
          <p:nvSpPr>
            <p:cNvPr id="270450" name="Freeform 114"/>
            <p:cNvSpPr>
              <a:spLocks/>
            </p:cNvSpPr>
            <p:nvPr/>
          </p:nvSpPr>
          <p:spPr bwMode="hidden">
            <a:xfrm>
              <a:off x="2846" y="1811"/>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51" name="Rectangle 115"/>
            <p:cNvSpPr>
              <a:spLocks noChangeArrowheads="1"/>
            </p:cNvSpPr>
            <p:nvPr/>
          </p:nvSpPr>
          <p:spPr bwMode="hidden">
            <a:xfrm>
              <a:off x="2851" y="1812"/>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52" name="Freeform 116"/>
            <p:cNvSpPr>
              <a:spLocks/>
            </p:cNvSpPr>
            <p:nvPr/>
          </p:nvSpPr>
          <p:spPr bwMode="hidden">
            <a:xfrm>
              <a:off x="2846" y="1811"/>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53" name="Freeform 117"/>
            <p:cNvSpPr>
              <a:spLocks/>
            </p:cNvSpPr>
            <p:nvPr/>
          </p:nvSpPr>
          <p:spPr bwMode="hidden">
            <a:xfrm>
              <a:off x="2793" y="1898"/>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54" name="Rectangle 118"/>
            <p:cNvSpPr>
              <a:spLocks noChangeArrowheads="1"/>
            </p:cNvSpPr>
            <p:nvPr/>
          </p:nvSpPr>
          <p:spPr bwMode="hidden">
            <a:xfrm>
              <a:off x="2798" y="1899"/>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55" name="Freeform 119"/>
            <p:cNvSpPr>
              <a:spLocks/>
            </p:cNvSpPr>
            <p:nvPr/>
          </p:nvSpPr>
          <p:spPr bwMode="hidden">
            <a:xfrm>
              <a:off x="2793" y="1898"/>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56" name="Freeform 120"/>
            <p:cNvSpPr>
              <a:spLocks/>
            </p:cNvSpPr>
            <p:nvPr/>
          </p:nvSpPr>
          <p:spPr bwMode="hidden">
            <a:xfrm>
              <a:off x="2846" y="1898"/>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57" name="Rectangle 121"/>
            <p:cNvSpPr>
              <a:spLocks noChangeArrowheads="1"/>
            </p:cNvSpPr>
            <p:nvPr/>
          </p:nvSpPr>
          <p:spPr bwMode="hidden">
            <a:xfrm>
              <a:off x="2851" y="1899"/>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58" name="Freeform 122"/>
            <p:cNvSpPr>
              <a:spLocks/>
            </p:cNvSpPr>
            <p:nvPr/>
          </p:nvSpPr>
          <p:spPr bwMode="hidden">
            <a:xfrm>
              <a:off x="2846" y="1898"/>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59" name="Freeform 123"/>
            <p:cNvSpPr>
              <a:spLocks/>
            </p:cNvSpPr>
            <p:nvPr/>
          </p:nvSpPr>
          <p:spPr bwMode="hidden">
            <a:xfrm>
              <a:off x="2614" y="1811"/>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60" name="Rectangle 124"/>
            <p:cNvSpPr>
              <a:spLocks noChangeArrowheads="1"/>
            </p:cNvSpPr>
            <p:nvPr/>
          </p:nvSpPr>
          <p:spPr bwMode="hidden">
            <a:xfrm>
              <a:off x="2619" y="1812"/>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61" name="Freeform 125"/>
            <p:cNvSpPr>
              <a:spLocks/>
            </p:cNvSpPr>
            <p:nvPr/>
          </p:nvSpPr>
          <p:spPr bwMode="hidden">
            <a:xfrm>
              <a:off x="2614" y="1811"/>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62" name="Freeform 126"/>
            <p:cNvSpPr>
              <a:spLocks/>
            </p:cNvSpPr>
            <p:nvPr/>
          </p:nvSpPr>
          <p:spPr bwMode="hidden">
            <a:xfrm>
              <a:off x="2667" y="1811"/>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63" name="Rectangle 127"/>
            <p:cNvSpPr>
              <a:spLocks noChangeArrowheads="1"/>
            </p:cNvSpPr>
            <p:nvPr/>
          </p:nvSpPr>
          <p:spPr bwMode="hidden">
            <a:xfrm>
              <a:off x="2672" y="1812"/>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64" name="Freeform 128"/>
            <p:cNvSpPr>
              <a:spLocks/>
            </p:cNvSpPr>
            <p:nvPr/>
          </p:nvSpPr>
          <p:spPr bwMode="hidden">
            <a:xfrm>
              <a:off x="2667" y="1811"/>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65" name="Freeform 129"/>
            <p:cNvSpPr>
              <a:spLocks/>
            </p:cNvSpPr>
            <p:nvPr/>
          </p:nvSpPr>
          <p:spPr bwMode="hidden">
            <a:xfrm>
              <a:off x="2616" y="1898"/>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66" name="Rectangle 130"/>
            <p:cNvSpPr>
              <a:spLocks noChangeArrowheads="1"/>
            </p:cNvSpPr>
            <p:nvPr/>
          </p:nvSpPr>
          <p:spPr bwMode="hidden">
            <a:xfrm>
              <a:off x="2621" y="1899"/>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67" name="Freeform 131"/>
            <p:cNvSpPr>
              <a:spLocks/>
            </p:cNvSpPr>
            <p:nvPr/>
          </p:nvSpPr>
          <p:spPr bwMode="hidden">
            <a:xfrm>
              <a:off x="2616" y="1898"/>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68" name="Freeform 132"/>
            <p:cNvSpPr>
              <a:spLocks/>
            </p:cNvSpPr>
            <p:nvPr/>
          </p:nvSpPr>
          <p:spPr bwMode="hidden">
            <a:xfrm>
              <a:off x="2669" y="1898"/>
              <a:ext cx="41" cy="53"/>
            </a:xfrm>
            <a:custGeom>
              <a:avLst/>
              <a:gdLst/>
              <a:ahLst/>
              <a:cxnLst>
                <a:cxn ang="0">
                  <a:pos x="0" y="0"/>
                </a:cxn>
                <a:cxn ang="0">
                  <a:pos x="0" y="52"/>
                </a:cxn>
                <a:cxn ang="0">
                  <a:pos x="40" y="52"/>
                </a:cxn>
              </a:cxnLst>
              <a:rect l="0" t="0" r="r" b="b"/>
              <a:pathLst>
                <a:path w="41" h="53">
                  <a:moveTo>
                    <a:pt x="0" y="0"/>
                  </a:moveTo>
                  <a:lnTo>
                    <a:pt x="0" y="52"/>
                  </a:lnTo>
                  <a:lnTo>
                    <a:pt x="40"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69" name="Rectangle 133"/>
            <p:cNvSpPr>
              <a:spLocks noChangeArrowheads="1"/>
            </p:cNvSpPr>
            <p:nvPr/>
          </p:nvSpPr>
          <p:spPr bwMode="hidden">
            <a:xfrm>
              <a:off x="2674" y="1899"/>
              <a:ext cx="33" cy="4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70" name="Freeform 134"/>
            <p:cNvSpPr>
              <a:spLocks/>
            </p:cNvSpPr>
            <p:nvPr/>
          </p:nvSpPr>
          <p:spPr bwMode="hidden">
            <a:xfrm>
              <a:off x="2669" y="1898"/>
              <a:ext cx="41" cy="53"/>
            </a:xfrm>
            <a:custGeom>
              <a:avLst/>
              <a:gdLst/>
              <a:ahLst/>
              <a:cxnLst>
                <a:cxn ang="0">
                  <a:pos x="40" y="52"/>
                </a:cxn>
                <a:cxn ang="0">
                  <a:pos x="40" y="0"/>
                </a:cxn>
                <a:cxn ang="0">
                  <a:pos x="0" y="0"/>
                </a:cxn>
              </a:cxnLst>
              <a:rect l="0" t="0" r="r" b="b"/>
              <a:pathLst>
                <a:path w="41" h="53">
                  <a:moveTo>
                    <a:pt x="40" y="52"/>
                  </a:moveTo>
                  <a:lnTo>
                    <a:pt x="40"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471" name="Freeform 135"/>
            <p:cNvSpPr>
              <a:spLocks/>
            </p:cNvSpPr>
            <p:nvPr/>
          </p:nvSpPr>
          <p:spPr bwMode="hidden">
            <a:xfrm>
              <a:off x="2522" y="1775"/>
              <a:ext cx="456" cy="26"/>
            </a:xfrm>
            <a:custGeom>
              <a:avLst/>
              <a:gdLst/>
              <a:ahLst/>
              <a:cxnLst>
                <a:cxn ang="0">
                  <a:pos x="0" y="25"/>
                </a:cxn>
                <a:cxn ang="0">
                  <a:pos x="94" y="0"/>
                </a:cxn>
                <a:cxn ang="0">
                  <a:pos x="357" y="0"/>
                </a:cxn>
                <a:cxn ang="0">
                  <a:pos x="455" y="24"/>
                </a:cxn>
                <a:cxn ang="0">
                  <a:pos x="0" y="25"/>
                </a:cxn>
              </a:cxnLst>
              <a:rect l="0" t="0" r="r" b="b"/>
              <a:pathLst>
                <a:path w="456" h="26">
                  <a:moveTo>
                    <a:pt x="0" y="25"/>
                  </a:moveTo>
                  <a:lnTo>
                    <a:pt x="94" y="0"/>
                  </a:lnTo>
                  <a:lnTo>
                    <a:pt x="357" y="0"/>
                  </a:lnTo>
                  <a:lnTo>
                    <a:pt x="455" y="24"/>
                  </a:lnTo>
                  <a:lnTo>
                    <a:pt x="0" y="25"/>
                  </a:lnTo>
                </a:path>
              </a:pathLst>
            </a:custGeom>
            <a:solidFill>
              <a:srgbClr val="CC0000"/>
            </a:solidFill>
            <a:ln w="9525" cap="rnd">
              <a:noFill/>
              <a:round/>
              <a:headEnd/>
              <a:tailEnd/>
            </a:ln>
            <a:effectLst/>
          </p:spPr>
          <p:txBody>
            <a:bodyPr/>
            <a:lstStyle/>
            <a:p>
              <a:endParaRPr lang="en-US"/>
            </a:p>
          </p:txBody>
        </p:sp>
        <p:sp>
          <p:nvSpPr>
            <p:cNvPr id="270472" name="Freeform 136"/>
            <p:cNvSpPr>
              <a:spLocks/>
            </p:cNvSpPr>
            <p:nvPr/>
          </p:nvSpPr>
          <p:spPr bwMode="hidden">
            <a:xfrm>
              <a:off x="2180" y="1671"/>
              <a:ext cx="673" cy="1378"/>
            </a:xfrm>
            <a:custGeom>
              <a:avLst/>
              <a:gdLst/>
              <a:ahLst/>
              <a:cxnLst>
                <a:cxn ang="0">
                  <a:pos x="496" y="551"/>
                </a:cxn>
                <a:cxn ang="0">
                  <a:pos x="635" y="470"/>
                </a:cxn>
                <a:cxn ang="0">
                  <a:pos x="662" y="433"/>
                </a:cxn>
                <a:cxn ang="0">
                  <a:pos x="635" y="416"/>
                </a:cxn>
                <a:cxn ang="0">
                  <a:pos x="585" y="433"/>
                </a:cxn>
                <a:cxn ang="0">
                  <a:pos x="467" y="453"/>
                </a:cxn>
                <a:cxn ang="0">
                  <a:pos x="455" y="357"/>
                </a:cxn>
                <a:cxn ang="0">
                  <a:pos x="438" y="305"/>
                </a:cxn>
                <a:cxn ang="0">
                  <a:pos x="416" y="281"/>
                </a:cxn>
                <a:cxn ang="0">
                  <a:pos x="368" y="248"/>
                </a:cxn>
                <a:cxn ang="0">
                  <a:pos x="301" y="211"/>
                </a:cxn>
                <a:cxn ang="0">
                  <a:pos x="286" y="165"/>
                </a:cxn>
                <a:cxn ang="0">
                  <a:pos x="313" y="115"/>
                </a:cxn>
                <a:cxn ang="0">
                  <a:pos x="317" y="78"/>
                </a:cxn>
                <a:cxn ang="0">
                  <a:pos x="310" y="52"/>
                </a:cxn>
                <a:cxn ang="0">
                  <a:pos x="291" y="30"/>
                </a:cxn>
                <a:cxn ang="0">
                  <a:pos x="281" y="13"/>
                </a:cxn>
                <a:cxn ang="0">
                  <a:pos x="269" y="2"/>
                </a:cxn>
                <a:cxn ang="0">
                  <a:pos x="243" y="0"/>
                </a:cxn>
                <a:cxn ang="0">
                  <a:pos x="180" y="0"/>
                </a:cxn>
                <a:cxn ang="0">
                  <a:pos x="166" y="2"/>
                </a:cxn>
                <a:cxn ang="0">
                  <a:pos x="149" y="19"/>
                </a:cxn>
                <a:cxn ang="0">
                  <a:pos x="134" y="32"/>
                </a:cxn>
                <a:cxn ang="0">
                  <a:pos x="125" y="50"/>
                </a:cxn>
                <a:cxn ang="0">
                  <a:pos x="125" y="78"/>
                </a:cxn>
                <a:cxn ang="0">
                  <a:pos x="134" y="115"/>
                </a:cxn>
                <a:cxn ang="0">
                  <a:pos x="173" y="202"/>
                </a:cxn>
                <a:cxn ang="0">
                  <a:pos x="55" y="267"/>
                </a:cxn>
                <a:cxn ang="0">
                  <a:pos x="36" y="281"/>
                </a:cxn>
                <a:cxn ang="0">
                  <a:pos x="28" y="326"/>
                </a:cxn>
                <a:cxn ang="0">
                  <a:pos x="9" y="485"/>
                </a:cxn>
                <a:cxn ang="0">
                  <a:pos x="36" y="559"/>
                </a:cxn>
                <a:cxn ang="0">
                  <a:pos x="74" y="503"/>
                </a:cxn>
                <a:cxn ang="0">
                  <a:pos x="86" y="1339"/>
                </a:cxn>
                <a:cxn ang="0">
                  <a:pos x="156" y="1372"/>
                </a:cxn>
                <a:cxn ang="0">
                  <a:pos x="269" y="1350"/>
                </a:cxn>
                <a:cxn ang="0">
                  <a:pos x="332" y="1377"/>
                </a:cxn>
                <a:cxn ang="0">
                  <a:pos x="354" y="1377"/>
                </a:cxn>
                <a:cxn ang="0">
                  <a:pos x="395" y="1370"/>
                </a:cxn>
                <a:cxn ang="0">
                  <a:pos x="317" y="1287"/>
                </a:cxn>
                <a:cxn ang="0">
                  <a:pos x="399" y="753"/>
                </a:cxn>
                <a:cxn ang="0">
                  <a:pos x="438" y="573"/>
                </a:cxn>
              </a:cxnLst>
              <a:rect l="0" t="0" r="r" b="b"/>
              <a:pathLst>
                <a:path w="673" h="1378">
                  <a:moveTo>
                    <a:pt x="438" y="573"/>
                  </a:moveTo>
                  <a:lnTo>
                    <a:pt x="496" y="551"/>
                  </a:lnTo>
                  <a:lnTo>
                    <a:pt x="561" y="514"/>
                  </a:lnTo>
                  <a:lnTo>
                    <a:pt x="635" y="470"/>
                  </a:lnTo>
                  <a:lnTo>
                    <a:pt x="672" y="405"/>
                  </a:lnTo>
                  <a:lnTo>
                    <a:pt x="662" y="433"/>
                  </a:lnTo>
                  <a:lnTo>
                    <a:pt x="667" y="398"/>
                  </a:lnTo>
                  <a:lnTo>
                    <a:pt x="635" y="416"/>
                  </a:lnTo>
                  <a:lnTo>
                    <a:pt x="599" y="400"/>
                  </a:lnTo>
                  <a:lnTo>
                    <a:pt x="585" y="433"/>
                  </a:lnTo>
                  <a:lnTo>
                    <a:pt x="496" y="481"/>
                  </a:lnTo>
                  <a:lnTo>
                    <a:pt x="467" y="453"/>
                  </a:lnTo>
                  <a:lnTo>
                    <a:pt x="457" y="403"/>
                  </a:lnTo>
                  <a:lnTo>
                    <a:pt x="455" y="357"/>
                  </a:lnTo>
                  <a:lnTo>
                    <a:pt x="443" y="320"/>
                  </a:lnTo>
                  <a:lnTo>
                    <a:pt x="438" y="305"/>
                  </a:lnTo>
                  <a:lnTo>
                    <a:pt x="431" y="294"/>
                  </a:lnTo>
                  <a:lnTo>
                    <a:pt x="416" y="281"/>
                  </a:lnTo>
                  <a:lnTo>
                    <a:pt x="392" y="261"/>
                  </a:lnTo>
                  <a:lnTo>
                    <a:pt x="368" y="248"/>
                  </a:lnTo>
                  <a:lnTo>
                    <a:pt x="342" y="230"/>
                  </a:lnTo>
                  <a:lnTo>
                    <a:pt x="301" y="211"/>
                  </a:lnTo>
                  <a:lnTo>
                    <a:pt x="281" y="202"/>
                  </a:lnTo>
                  <a:lnTo>
                    <a:pt x="286" y="165"/>
                  </a:lnTo>
                  <a:lnTo>
                    <a:pt x="310" y="126"/>
                  </a:lnTo>
                  <a:lnTo>
                    <a:pt x="313" y="115"/>
                  </a:lnTo>
                  <a:lnTo>
                    <a:pt x="317" y="91"/>
                  </a:lnTo>
                  <a:lnTo>
                    <a:pt x="317" y="78"/>
                  </a:lnTo>
                  <a:lnTo>
                    <a:pt x="313" y="65"/>
                  </a:lnTo>
                  <a:lnTo>
                    <a:pt x="310" y="52"/>
                  </a:lnTo>
                  <a:lnTo>
                    <a:pt x="301" y="39"/>
                  </a:lnTo>
                  <a:lnTo>
                    <a:pt x="291" y="30"/>
                  </a:lnTo>
                  <a:lnTo>
                    <a:pt x="286" y="23"/>
                  </a:lnTo>
                  <a:lnTo>
                    <a:pt x="281" y="13"/>
                  </a:lnTo>
                  <a:lnTo>
                    <a:pt x="279" y="8"/>
                  </a:lnTo>
                  <a:lnTo>
                    <a:pt x="269" y="2"/>
                  </a:lnTo>
                  <a:lnTo>
                    <a:pt x="262" y="0"/>
                  </a:lnTo>
                  <a:lnTo>
                    <a:pt x="243" y="0"/>
                  </a:lnTo>
                  <a:lnTo>
                    <a:pt x="224" y="0"/>
                  </a:lnTo>
                  <a:lnTo>
                    <a:pt x="180" y="0"/>
                  </a:lnTo>
                  <a:lnTo>
                    <a:pt x="173" y="2"/>
                  </a:lnTo>
                  <a:lnTo>
                    <a:pt x="166" y="2"/>
                  </a:lnTo>
                  <a:lnTo>
                    <a:pt x="156" y="13"/>
                  </a:lnTo>
                  <a:lnTo>
                    <a:pt x="149" y="19"/>
                  </a:lnTo>
                  <a:lnTo>
                    <a:pt x="137" y="30"/>
                  </a:lnTo>
                  <a:lnTo>
                    <a:pt x="134" y="32"/>
                  </a:lnTo>
                  <a:lnTo>
                    <a:pt x="130" y="39"/>
                  </a:lnTo>
                  <a:lnTo>
                    <a:pt x="125" y="50"/>
                  </a:lnTo>
                  <a:lnTo>
                    <a:pt x="125" y="65"/>
                  </a:lnTo>
                  <a:lnTo>
                    <a:pt x="125" y="78"/>
                  </a:lnTo>
                  <a:lnTo>
                    <a:pt x="130" y="106"/>
                  </a:lnTo>
                  <a:lnTo>
                    <a:pt x="134" y="115"/>
                  </a:lnTo>
                  <a:lnTo>
                    <a:pt x="168" y="178"/>
                  </a:lnTo>
                  <a:lnTo>
                    <a:pt x="173" y="202"/>
                  </a:lnTo>
                  <a:lnTo>
                    <a:pt x="103" y="237"/>
                  </a:lnTo>
                  <a:lnTo>
                    <a:pt x="55" y="267"/>
                  </a:lnTo>
                  <a:lnTo>
                    <a:pt x="40" y="278"/>
                  </a:lnTo>
                  <a:lnTo>
                    <a:pt x="36" y="281"/>
                  </a:lnTo>
                  <a:lnTo>
                    <a:pt x="31" y="287"/>
                  </a:lnTo>
                  <a:lnTo>
                    <a:pt x="28" y="326"/>
                  </a:lnTo>
                  <a:lnTo>
                    <a:pt x="16" y="403"/>
                  </a:lnTo>
                  <a:lnTo>
                    <a:pt x="9" y="485"/>
                  </a:lnTo>
                  <a:lnTo>
                    <a:pt x="0" y="535"/>
                  </a:lnTo>
                  <a:lnTo>
                    <a:pt x="36" y="559"/>
                  </a:lnTo>
                  <a:lnTo>
                    <a:pt x="77" y="555"/>
                  </a:lnTo>
                  <a:lnTo>
                    <a:pt x="74" y="503"/>
                  </a:lnTo>
                  <a:lnTo>
                    <a:pt x="137" y="1283"/>
                  </a:lnTo>
                  <a:lnTo>
                    <a:pt x="86" y="1339"/>
                  </a:lnTo>
                  <a:lnTo>
                    <a:pt x="74" y="1377"/>
                  </a:lnTo>
                  <a:lnTo>
                    <a:pt x="156" y="1372"/>
                  </a:lnTo>
                  <a:lnTo>
                    <a:pt x="228" y="1331"/>
                  </a:lnTo>
                  <a:lnTo>
                    <a:pt x="269" y="1350"/>
                  </a:lnTo>
                  <a:lnTo>
                    <a:pt x="305" y="1366"/>
                  </a:lnTo>
                  <a:lnTo>
                    <a:pt x="332" y="1377"/>
                  </a:lnTo>
                  <a:lnTo>
                    <a:pt x="342" y="1377"/>
                  </a:lnTo>
                  <a:lnTo>
                    <a:pt x="354" y="1377"/>
                  </a:lnTo>
                  <a:lnTo>
                    <a:pt x="373" y="1372"/>
                  </a:lnTo>
                  <a:lnTo>
                    <a:pt x="395" y="1370"/>
                  </a:lnTo>
                  <a:lnTo>
                    <a:pt x="380" y="1318"/>
                  </a:lnTo>
                  <a:lnTo>
                    <a:pt x="317" y="1287"/>
                  </a:lnTo>
                  <a:lnTo>
                    <a:pt x="375" y="810"/>
                  </a:lnTo>
                  <a:lnTo>
                    <a:pt x="399" y="753"/>
                  </a:lnTo>
                  <a:lnTo>
                    <a:pt x="368" y="479"/>
                  </a:lnTo>
                  <a:lnTo>
                    <a:pt x="438" y="573"/>
                  </a:lnTo>
                </a:path>
              </a:pathLst>
            </a:custGeom>
            <a:solidFill>
              <a:srgbClr val="99CCFF"/>
            </a:solidFill>
            <a:ln w="9525" cap="rnd">
              <a:noFill/>
              <a:round/>
              <a:headEnd/>
              <a:tailEnd/>
            </a:ln>
            <a:effectLst/>
          </p:spPr>
          <p:txBody>
            <a:bodyPr/>
            <a:lstStyle/>
            <a:p>
              <a:endParaRPr lang="en-US"/>
            </a:p>
          </p:txBody>
        </p:sp>
      </p:grpSp>
      <p:grpSp>
        <p:nvGrpSpPr>
          <p:cNvPr id="25" name="Group 137"/>
          <p:cNvGrpSpPr>
            <a:grpSpLocks/>
          </p:cNvGrpSpPr>
          <p:nvPr/>
        </p:nvGrpSpPr>
        <p:grpSpPr bwMode="auto">
          <a:xfrm>
            <a:off x="3538538" y="2559050"/>
            <a:ext cx="1460500" cy="2281238"/>
            <a:chOff x="2180" y="1612"/>
            <a:chExt cx="920" cy="1437"/>
          </a:xfrm>
        </p:grpSpPr>
        <p:grpSp>
          <p:nvGrpSpPr>
            <p:cNvPr id="26" name="Group 138"/>
            <p:cNvGrpSpPr>
              <a:grpSpLocks/>
            </p:cNvGrpSpPr>
            <p:nvPr/>
          </p:nvGrpSpPr>
          <p:grpSpPr bwMode="auto">
            <a:xfrm>
              <a:off x="2389" y="1612"/>
              <a:ext cx="711" cy="487"/>
              <a:chOff x="2389" y="1612"/>
              <a:chExt cx="711" cy="487"/>
            </a:xfrm>
          </p:grpSpPr>
          <p:sp>
            <p:nvSpPr>
              <p:cNvPr id="270475" name="Freeform 139"/>
              <p:cNvSpPr>
                <a:spLocks/>
              </p:cNvSpPr>
              <p:nvPr/>
            </p:nvSpPr>
            <p:spPr bwMode="blackWhite">
              <a:xfrm>
                <a:off x="2389" y="1612"/>
                <a:ext cx="711" cy="487"/>
              </a:xfrm>
              <a:custGeom>
                <a:avLst/>
                <a:gdLst/>
                <a:ahLst/>
                <a:cxnLst>
                  <a:cxn ang="0">
                    <a:pos x="7" y="0"/>
                  </a:cxn>
                  <a:cxn ang="0">
                    <a:pos x="710" y="0"/>
                  </a:cxn>
                  <a:cxn ang="0">
                    <a:pos x="710" y="87"/>
                  </a:cxn>
                  <a:cxn ang="0">
                    <a:pos x="710" y="486"/>
                  </a:cxn>
                  <a:cxn ang="0">
                    <a:pos x="0" y="486"/>
                  </a:cxn>
                  <a:cxn ang="0">
                    <a:pos x="7" y="0"/>
                  </a:cxn>
                </a:cxnLst>
                <a:rect l="0" t="0" r="r" b="b"/>
                <a:pathLst>
                  <a:path w="711" h="487">
                    <a:moveTo>
                      <a:pt x="7" y="0"/>
                    </a:moveTo>
                    <a:lnTo>
                      <a:pt x="710" y="0"/>
                    </a:lnTo>
                    <a:lnTo>
                      <a:pt x="710" y="87"/>
                    </a:lnTo>
                    <a:lnTo>
                      <a:pt x="710" y="486"/>
                    </a:lnTo>
                    <a:lnTo>
                      <a:pt x="0" y="486"/>
                    </a:lnTo>
                    <a:lnTo>
                      <a:pt x="7" y="0"/>
                    </a:lnTo>
                  </a:path>
                </a:pathLst>
              </a:custGeom>
              <a:solidFill>
                <a:srgbClr val="FFFFFF"/>
              </a:solidFill>
              <a:ln w="9525" cap="rnd">
                <a:noFill/>
                <a:round/>
                <a:headEnd/>
                <a:tailEnd/>
              </a:ln>
              <a:effectLst/>
            </p:spPr>
            <p:txBody>
              <a:bodyPr/>
              <a:lstStyle/>
              <a:p>
                <a:endParaRPr lang="en-US"/>
              </a:p>
            </p:txBody>
          </p:sp>
          <p:grpSp>
            <p:nvGrpSpPr>
              <p:cNvPr id="27" name="Group 140"/>
              <p:cNvGrpSpPr>
                <a:grpSpLocks/>
              </p:cNvGrpSpPr>
              <p:nvPr/>
            </p:nvGrpSpPr>
            <p:grpSpPr bwMode="auto">
              <a:xfrm>
                <a:off x="2523" y="1688"/>
                <a:ext cx="465" cy="308"/>
                <a:chOff x="2523" y="1688"/>
                <a:chExt cx="465" cy="308"/>
              </a:xfrm>
            </p:grpSpPr>
            <p:sp>
              <p:nvSpPr>
                <p:cNvPr id="270477" name="Rectangle 141"/>
                <p:cNvSpPr>
                  <a:spLocks noChangeArrowheads="1"/>
                </p:cNvSpPr>
                <p:nvPr/>
              </p:nvSpPr>
              <p:spPr bwMode="auto">
                <a:xfrm>
                  <a:off x="2567" y="1787"/>
                  <a:ext cx="391" cy="199"/>
                </a:xfrm>
                <a:prstGeom prst="rect">
                  <a:avLst/>
                </a:prstGeom>
                <a:gradFill rotWithShape="0">
                  <a:gsLst>
                    <a:gs pos="0">
                      <a:srgbClr val="FFFFCC"/>
                    </a:gs>
                    <a:gs pos="100000">
                      <a:srgbClr val="FFCC00"/>
                    </a:gs>
                  </a:gsLst>
                  <a:lin ang="5400000" scaled="1"/>
                </a:gradFill>
                <a:ln w="9525">
                  <a:noFill/>
                  <a:miter lim="800000"/>
                  <a:headEnd/>
                  <a:tailEnd/>
                </a:ln>
                <a:effectLst/>
              </p:spPr>
              <p:txBody>
                <a:bodyPr wrap="none" anchor="ctr"/>
                <a:lstStyle/>
                <a:p>
                  <a:endParaRPr lang="en-US"/>
                </a:p>
              </p:txBody>
            </p:sp>
            <p:sp>
              <p:nvSpPr>
                <p:cNvPr id="270478" name="Freeform 142"/>
                <p:cNvSpPr>
                  <a:spLocks/>
                </p:cNvSpPr>
                <p:nvPr/>
              </p:nvSpPr>
              <p:spPr bwMode="auto">
                <a:xfrm>
                  <a:off x="2819" y="1811"/>
                  <a:ext cx="85" cy="53"/>
                </a:xfrm>
                <a:custGeom>
                  <a:avLst/>
                  <a:gdLst/>
                  <a:ahLst/>
                  <a:cxnLst>
                    <a:cxn ang="0">
                      <a:pos x="0" y="0"/>
                    </a:cxn>
                    <a:cxn ang="0">
                      <a:pos x="0" y="52"/>
                    </a:cxn>
                    <a:cxn ang="0">
                      <a:pos x="84" y="52"/>
                    </a:cxn>
                  </a:cxnLst>
                  <a:rect l="0" t="0" r="r" b="b"/>
                  <a:pathLst>
                    <a:path w="85" h="53">
                      <a:moveTo>
                        <a:pt x="0" y="0"/>
                      </a:moveTo>
                      <a:lnTo>
                        <a:pt x="0" y="52"/>
                      </a:lnTo>
                      <a:lnTo>
                        <a:pt x="84"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79" name="Freeform 143"/>
                <p:cNvSpPr>
                  <a:spLocks/>
                </p:cNvSpPr>
                <p:nvPr/>
              </p:nvSpPr>
              <p:spPr bwMode="auto">
                <a:xfrm>
                  <a:off x="2608" y="1810"/>
                  <a:ext cx="86" cy="53"/>
                </a:xfrm>
                <a:custGeom>
                  <a:avLst/>
                  <a:gdLst/>
                  <a:ahLst/>
                  <a:cxnLst>
                    <a:cxn ang="0">
                      <a:pos x="85" y="52"/>
                    </a:cxn>
                    <a:cxn ang="0">
                      <a:pos x="85" y="0"/>
                    </a:cxn>
                    <a:cxn ang="0">
                      <a:pos x="0" y="0"/>
                    </a:cxn>
                  </a:cxnLst>
                  <a:rect l="0" t="0" r="r" b="b"/>
                  <a:pathLst>
                    <a:path w="86" h="53">
                      <a:moveTo>
                        <a:pt x="85" y="52"/>
                      </a:moveTo>
                      <a:lnTo>
                        <a:pt x="85" y="0"/>
                      </a:lnTo>
                      <a:lnTo>
                        <a:pt x="0" y="0"/>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80" name="Freeform 144"/>
                <p:cNvSpPr>
                  <a:spLocks/>
                </p:cNvSpPr>
                <p:nvPr/>
              </p:nvSpPr>
              <p:spPr bwMode="auto">
                <a:xfrm>
                  <a:off x="2608" y="1810"/>
                  <a:ext cx="86" cy="53"/>
                </a:xfrm>
                <a:custGeom>
                  <a:avLst/>
                  <a:gdLst/>
                  <a:ahLst/>
                  <a:cxnLst>
                    <a:cxn ang="0">
                      <a:pos x="0" y="0"/>
                    </a:cxn>
                    <a:cxn ang="0">
                      <a:pos x="0" y="52"/>
                    </a:cxn>
                    <a:cxn ang="0">
                      <a:pos x="85" y="52"/>
                    </a:cxn>
                  </a:cxnLst>
                  <a:rect l="0" t="0" r="r" b="b"/>
                  <a:pathLst>
                    <a:path w="86" h="53">
                      <a:moveTo>
                        <a:pt x="0" y="0"/>
                      </a:moveTo>
                      <a:lnTo>
                        <a:pt x="0" y="52"/>
                      </a:lnTo>
                      <a:lnTo>
                        <a:pt x="85"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481" name="Rectangle 145"/>
                <p:cNvSpPr>
                  <a:spLocks noChangeArrowheads="1"/>
                </p:cNvSpPr>
                <p:nvPr/>
              </p:nvSpPr>
              <p:spPr bwMode="auto">
                <a:xfrm>
                  <a:off x="2820" y="1812"/>
                  <a:ext cx="83" cy="51"/>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82" name="Rectangle 146"/>
                <p:cNvSpPr>
                  <a:spLocks noChangeArrowheads="1"/>
                </p:cNvSpPr>
                <p:nvPr/>
              </p:nvSpPr>
              <p:spPr bwMode="auto">
                <a:xfrm>
                  <a:off x="2728" y="1882"/>
                  <a:ext cx="44" cy="95"/>
                </a:xfrm>
                <a:prstGeom prst="rect">
                  <a:avLst/>
                </a:prstGeom>
                <a:solidFill>
                  <a:srgbClr val="FF3300"/>
                </a:solidFill>
                <a:ln w="12700">
                  <a:solidFill>
                    <a:srgbClr val="FFFFCC"/>
                  </a:solidFill>
                  <a:miter lim="800000"/>
                  <a:headEnd/>
                  <a:tailEnd/>
                </a:ln>
                <a:effectLst/>
              </p:spPr>
              <p:txBody>
                <a:bodyPr wrap="none" anchor="ctr"/>
                <a:lstStyle/>
                <a:p>
                  <a:endParaRPr lang="en-US"/>
                </a:p>
              </p:txBody>
            </p:sp>
            <p:sp>
              <p:nvSpPr>
                <p:cNvPr id="270483" name="Rectangle 147"/>
                <p:cNvSpPr>
                  <a:spLocks noChangeArrowheads="1"/>
                </p:cNvSpPr>
                <p:nvPr/>
              </p:nvSpPr>
              <p:spPr bwMode="auto">
                <a:xfrm>
                  <a:off x="2732" y="1889"/>
                  <a:ext cx="16" cy="29"/>
                </a:xfrm>
                <a:prstGeom prst="rect">
                  <a:avLst/>
                </a:prstGeom>
                <a:solidFill>
                  <a:srgbClr val="CC3300"/>
                </a:solidFill>
                <a:ln w="9525">
                  <a:noFill/>
                  <a:miter lim="800000"/>
                  <a:headEnd/>
                  <a:tailEnd/>
                </a:ln>
                <a:effectLst/>
              </p:spPr>
              <p:txBody>
                <a:bodyPr wrap="none" anchor="ctr"/>
                <a:lstStyle/>
                <a:p>
                  <a:endParaRPr lang="en-US"/>
                </a:p>
              </p:txBody>
            </p:sp>
            <p:sp>
              <p:nvSpPr>
                <p:cNvPr id="270484" name="Rectangle 148"/>
                <p:cNvSpPr>
                  <a:spLocks noChangeArrowheads="1"/>
                </p:cNvSpPr>
                <p:nvPr/>
              </p:nvSpPr>
              <p:spPr bwMode="auto">
                <a:xfrm>
                  <a:off x="2754" y="1889"/>
                  <a:ext cx="16" cy="29"/>
                </a:xfrm>
                <a:prstGeom prst="rect">
                  <a:avLst/>
                </a:prstGeom>
                <a:solidFill>
                  <a:srgbClr val="CC3300"/>
                </a:solidFill>
                <a:ln w="9525">
                  <a:noFill/>
                  <a:miter lim="800000"/>
                  <a:headEnd/>
                  <a:tailEnd/>
                </a:ln>
                <a:effectLst/>
              </p:spPr>
              <p:txBody>
                <a:bodyPr wrap="none" anchor="ctr"/>
                <a:lstStyle/>
                <a:p>
                  <a:endParaRPr lang="en-US"/>
                </a:p>
              </p:txBody>
            </p:sp>
            <p:sp>
              <p:nvSpPr>
                <p:cNvPr id="270485" name="Rectangle 149"/>
                <p:cNvSpPr>
                  <a:spLocks noChangeArrowheads="1"/>
                </p:cNvSpPr>
                <p:nvPr/>
              </p:nvSpPr>
              <p:spPr bwMode="auto">
                <a:xfrm>
                  <a:off x="2734" y="1932"/>
                  <a:ext cx="16" cy="39"/>
                </a:xfrm>
                <a:prstGeom prst="rect">
                  <a:avLst/>
                </a:prstGeom>
                <a:solidFill>
                  <a:srgbClr val="CC3300"/>
                </a:solidFill>
                <a:ln w="9525">
                  <a:noFill/>
                  <a:miter lim="800000"/>
                  <a:headEnd/>
                  <a:tailEnd/>
                </a:ln>
                <a:effectLst/>
              </p:spPr>
              <p:txBody>
                <a:bodyPr wrap="none" anchor="ctr"/>
                <a:lstStyle/>
                <a:p>
                  <a:endParaRPr lang="en-US"/>
                </a:p>
              </p:txBody>
            </p:sp>
            <p:sp>
              <p:nvSpPr>
                <p:cNvPr id="270486" name="Rectangle 150"/>
                <p:cNvSpPr>
                  <a:spLocks noChangeArrowheads="1"/>
                </p:cNvSpPr>
                <p:nvPr/>
              </p:nvSpPr>
              <p:spPr bwMode="auto">
                <a:xfrm>
                  <a:off x="2756" y="1932"/>
                  <a:ext cx="16" cy="39"/>
                </a:xfrm>
                <a:prstGeom prst="rect">
                  <a:avLst/>
                </a:prstGeom>
                <a:solidFill>
                  <a:srgbClr val="CC3300"/>
                </a:solidFill>
                <a:ln w="9525">
                  <a:noFill/>
                  <a:miter lim="800000"/>
                  <a:headEnd/>
                  <a:tailEnd/>
                </a:ln>
                <a:effectLst/>
              </p:spPr>
              <p:txBody>
                <a:bodyPr wrap="none" anchor="ctr"/>
                <a:lstStyle/>
                <a:p>
                  <a:endParaRPr lang="en-US"/>
                </a:p>
              </p:txBody>
            </p:sp>
            <p:sp>
              <p:nvSpPr>
                <p:cNvPr id="270487" name="Rectangle 151"/>
                <p:cNvSpPr>
                  <a:spLocks noChangeArrowheads="1"/>
                </p:cNvSpPr>
                <p:nvPr/>
              </p:nvSpPr>
              <p:spPr bwMode="auto">
                <a:xfrm>
                  <a:off x="2741" y="1922"/>
                  <a:ext cx="19" cy="16"/>
                </a:xfrm>
                <a:prstGeom prst="rect">
                  <a:avLst/>
                </a:prstGeom>
                <a:gradFill rotWithShape="0">
                  <a:gsLst>
                    <a:gs pos="0">
                      <a:srgbClr val="FFCC66">
                        <a:gamma/>
                        <a:shade val="89804"/>
                        <a:invGamma/>
                      </a:srgbClr>
                    </a:gs>
                    <a:gs pos="100000">
                      <a:srgbClr val="FFCC66"/>
                    </a:gs>
                  </a:gsLst>
                  <a:lin ang="5400000" scaled="1"/>
                </a:gradFill>
                <a:ln w="9525">
                  <a:noFill/>
                  <a:miter lim="800000"/>
                  <a:headEnd/>
                  <a:tailEnd/>
                </a:ln>
                <a:effectLst/>
              </p:spPr>
              <p:txBody>
                <a:bodyPr wrap="none" anchor="ctr"/>
                <a:lstStyle/>
                <a:p>
                  <a:endParaRPr lang="en-US"/>
                </a:p>
              </p:txBody>
            </p:sp>
            <p:sp>
              <p:nvSpPr>
                <p:cNvPr id="270488" name="Rectangle 152"/>
                <p:cNvSpPr>
                  <a:spLocks noChangeArrowheads="1"/>
                </p:cNvSpPr>
                <p:nvPr/>
              </p:nvSpPr>
              <p:spPr bwMode="auto">
                <a:xfrm>
                  <a:off x="2716" y="1980"/>
                  <a:ext cx="69" cy="16"/>
                </a:xfrm>
                <a:prstGeom prst="rect">
                  <a:avLst/>
                </a:prstGeom>
                <a:solidFill>
                  <a:srgbClr val="993300"/>
                </a:solidFill>
                <a:ln w="9525">
                  <a:noFill/>
                  <a:miter lim="800000"/>
                  <a:headEnd/>
                  <a:tailEnd/>
                </a:ln>
                <a:effectLst/>
              </p:spPr>
              <p:txBody>
                <a:bodyPr wrap="none" anchor="ctr"/>
                <a:lstStyle/>
                <a:p>
                  <a:endParaRPr lang="en-US"/>
                </a:p>
              </p:txBody>
            </p:sp>
            <p:sp>
              <p:nvSpPr>
                <p:cNvPr id="270489" name="Rectangle 153"/>
                <p:cNvSpPr>
                  <a:spLocks noChangeArrowheads="1"/>
                </p:cNvSpPr>
                <p:nvPr/>
              </p:nvSpPr>
              <p:spPr bwMode="auto">
                <a:xfrm>
                  <a:off x="2703" y="1881"/>
                  <a:ext cx="94" cy="16"/>
                </a:xfrm>
                <a:prstGeom prst="rect">
                  <a:avLst/>
                </a:prstGeom>
                <a:solidFill>
                  <a:srgbClr val="993300">
                    <a:alpha val="50000"/>
                  </a:srgbClr>
                </a:solidFill>
                <a:ln w="9525">
                  <a:noFill/>
                  <a:miter lim="800000"/>
                  <a:headEnd/>
                  <a:tailEnd/>
                </a:ln>
                <a:effectLst/>
              </p:spPr>
              <p:txBody>
                <a:bodyPr wrap="none" anchor="ctr"/>
                <a:lstStyle/>
                <a:p>
                  <a:endParaRPr lang="en-US"/>
                </a:p>
              </p:txBody>
            </p:sp>
            <p:sp>
              <p:nvSpPr>
                <p:cNvPr id="270490" name="Rectangle 154"/>
                <p:cNvSpPr>
                  <a:spLocks noChangeArrowheads="1"/>
                </p:cNvSpPr>
                <p:nvPr/>
              </p:nvSpPr>
              <p:spPr bwMode="auto">
                <a:xfrm>
                  <a:off x="2708" y="1878"/>
                  <a:ext cx="16" cy="107"/>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491" name="Rectangle 155"/>
                <p:cNvSpPr>
                  <a:spLocks noChangeArrowheads="1"/>
                </p:cNvSpPr>
                <p:nvPr/>
              </p:nvSpPr>
              <p:spPr bwMode="auto">
                <a:xfrm>
                  <a:off x="2702" y="1980"/>
                  <a:ext cx="17" cy="1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492" name="Rectangle 156"/>
                <p:cNvSpPr>
                  <a:spLocks noChangeArrowheads="1"/>
                </p:cNvSpPr>
                <p:nvPr/>
              </p:nvSpPr>
              <p:spPr bwMode="auto">
                <a:xfrm>
                  <a:off x="2706" y="1881"/>
                  <a:ext cx="16" cy="1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493" name="Rectangle 157"/>
                <p:cNvSpPr>
                  <a:spLocks noChangeArrowheads="1"/>
                </p:cNvSpPr>
                <p:nvPr/>
              </p:nvSpPr>
              <p:spPr bwMode="auto">
                <a:xfrm>
                  <a:off x="2786" y="1878"/>
                  <a:ext cx="16" cy="107"/>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494" name="Rectangle 158"/>
                <p:cNvSpPr>
                  <a:spLocks noChangeArrowheads="1"/>
                </p:cNvSpPr>
                <p:nvPr/>
              </p:nvSpPr>
              <p:spPr bwMode="auto">
                <a:xfrm>
                  <a:off x="2784" y="1881"/>
                  <a:ext cx="16" cy="1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495" name="Freeform 159"/>
                <p:cNvSpPr>
                  <a:spLocks/>
                </p:cNvSpPr>
                <p:nvPr/>
              </p:nvSpPr>
              <p:spPr bwMode="auto">
                <a:xfrm>
                  <a:off x="2698" y="1867"/>
                  <a:ext cx="105" cy="17"/>
                </a:xfrm>
                <a:custGeom>
                  <a:avLst/>
                  <a:gdLst/>
                  <a:ahLst/>
                  <a:cxnLst>
                    <a:cxn ang="0">
                      <a:pos x="0" y="16"/>
                    </a:cxn>
                    <a:cxn ang="0">
                      <a:pos x="28" y="0"/>
                    </a:cxn>
                    <a:cxn ang="0">
                      <a:pos x="74" y="0"/>
                    </a:cxn>
                    <a:cxn ang="0">
                      <a:pos x="104" y="15"/>
                    </a:cxn>
                    <a:cxn ang="0">
                      <a:pos x="0" y="16"/>
                    </a:cxn>
                  </a:cxnLst>
                  <a:rect l="0" t="0" r="r" b="b"/>
                  <a:pathLst>
                    <a:path w="105" h="17">
                      <a:moveTo>
                        <a:pt x="0" y="16"/>
                      </a:moveTo>
                      <a:lnTo>
                        <a:pt x="28" y="0"/>
                      </a:lnTo>
                      <a:lnTo>
                        <a:pt x="74" y="0"/>
                      </a:lnTo>
                      <a:lnTo>
                        <a:pt x="104" y="15"/>
                      </a:lnTo>
                      <a:lnTo>
                        <a:pt x="0" y="16"/>
                      </a:lnTo>
                    </a:path>
                  </a:pathLst>
                </a:custGeom>
                <a:solidFill>
                  <a:srgbClr val="993300"/>
                </a:solidFill>
                <a:ln w="9525" cap="rnd">
                  <a:noFill/>
                  <a:round/>
                  <a:headEnd/>
                  <a:tailEnd/>
                </a:ln>
                <a:effectLst/>
              </p:spPr>
              <p:txBody>
                <a:bodyPr/>
                <a:lstStyle/>
                <a:p>
                  <a:endParaRPr lang="en-US"/>
                </a:p>
              </p:txBody>
            </p:sp>
            <p:sp>
              <p:nvSpPr>
                <p:cNvPr id="270496" name="Rectangle 160"/>
                <p:cNvSpPr>
                  <a:spLocks noChangeArrowheads="1"/>
                </p:cNvSpPr>
                <p:nvPr/>
              </p:nvSpPr>
              <p:spPr bwMode="auto">
                <a:xfrm>
                  <a:off x="2609" y="1810"/>
                  <a:ext cx="82" cy="53"/>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97" name="Rectangle 161"/>
                <p:cNvSpPr>
                  <a:spLocks noChangeArrowheads="1"/>
                </p:cNvSpPr>
                <p:nvPr/>
              </p:nvSpPr>
              <p:spPr bwMode="auto">
                <a:xfrm>
                  <a:off x="2820" y="1906"/>
                  <a:ext cx="83" cy="51"/>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98" name="Rectangle 162"/>
                <p:cNvSpPr>
                  <a:spLocks noChangeArrowheads="1"/>
                </p:cNvSpPr>
                <p:nvPr/>
              </p:nvSpPr>
              <p:spPr bwMode="auto">
                <a:xfrm>
                  <a:off x="2609" y="1904"/>
                  <a:ext cx="82" cy="52"/>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499" name="Rectangle 163"/>
                <p:cNvSpPr>
                  <a:spLocks noChangeArrowheads="1"/>
                </p:cNvSpPr>
                <p:nvPr/>
              </p:nvSpPr>
              <p:spPr bwMode="auto">
                <a:xfrm>
                  <a:off x="2780" y="1980"/>
                  <a:ext cx="17" cy="1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00" name="Freeform 164"/>
                <p:cNvSpPr>
                  <a:spLocks/>
                </p:cNvSpPr>
                <p:nvPr/>
              </p:nvSpPr>
              <p:spPr bwMode="auto">
                <a:xfrm>
                  <a:off x="2819" y="1811"/>
                  <a:ext cx="85" cy="53"/>
                </a:xfrm>
                <a:custGeom>
                  <a:avLst/>
                  <a:gdLst/>
                  <a:ahLst/>
                  <a:cxnLst>
                    <a:cxn ang="0">
                      <a:pos x="84" y="52"/>
                    </a:cxn>
                    <a:cxn ang="0">
                      <a:pos x="84" y="0"/>
                    </a:cxn>
                    <a:cxn ang="0">
                      <a:pos x="0" y="0"/>
                    </a:cxn>
                  </a:cxnLst>
                  <a:rect l="0" t="0" r="r" b="b"/>
                  <a:pathLst>
                    <a:path w="85" h="53">
                      <a:moveTo>
                        <a:pt x="84" y="52"/>
                      </a:moveTo>
                      <a:lnTo>
                        <a:pt x="84"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01" name="Freeform 165"/>
                <p:cNvSpPr>
                  <a:spLocks/>
                </p:cNvSpPr>
                <p:nvPr/>
              </p:nvSpPr>
              <p:spPr bwMode="auto">
                <a:xfrm>
                  <a:off x="2819" y="1906"/>
                  <a:ext cx="85" cy="53"/>
                </a:xfrm>
                <a:custGeom>
                  <a:avLst/>
                  <a:gdLst/>
                  <a:ahLst/>
                  <a:cxnLst>
                    <a:cxn ang="0">
                      <a:pos x="0" y="0"/>
                    </a:cxn>
                    <a:cxn ang="0">
                      <a:pos x="0" y="52"/>
                    </a:cxn>
                    <a:cxn ang="0">
                      <a:pos x="84" y="52"/>
                    </a:cxn>
                  </a:cxnLst>
                  <a:rect l="0" t="0" r="r" b="b"/>
                  <a:pathLst>
                    <a:path w="85" h="53">
                      <a:moveTo>
                        <a:pt x="0" y="0"/>
                      </a:moveTo>
                      <a:lnTo>
                        <a:pt x="0" y="52"/>
                      </a:lnTo>
                      <a:lnTo>
                        <a:pt x="84"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02" name="Freeform 166"/>
                <p:cNvSpPr>
                  <a:spLocks/>
                </p:cNvSpPr>
                <p:nvPr/>
              </p:nvSpPr>
              <p:spPr bwMode="auto">
                <a:xfrm>
                  <a:off x="2819" y="1906"/>
                  <a:ext cx="85" cy="53"/>
                </a:xfrm>
                <a:custGeom>
                  <a:avLst/>
                  <a:gdLst/>
                  <a:ahLst/>
                  <a:cxnLst>
                    <a:cxn ang="0">
                      <a:pos x="84" y="52"/>
                    </a:cxn>
                    <a:cxn ang="0">
                      <a:pos x="84" y="0"/>
                    </a:cxn>
                    <a:cxn ang="0">
                      <a:pos x="0" y="0"/>
                    </a:cxn>
                  </a:cxnLst>
                  <a:rect l="0" t="0" r="r" b="b"/>
                  <a:pathLst>
                    <a:path w="85" h="53">
                      <a:moveTo>
                        <a:pt x="84" y="52"/>
                      </a:moveTo>
                      <a:lnTo>
                        <a:pt x="84"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03" name="Freeform 167"/>
                <p:cNvSpPr>
                  <a:spLocks/>
                </p:cNvSpPr>
                <p:nvPr/>
              </p:nvSpPr>
              <p:spPr bwMode="auto">
                <a:xfrm>
                  <a:off x="2609" y="1810"/>
                  <a:ext cx="85" cy="53"/>
                </a:xfrm>
                <a:custGeom>
                  <a:avLst/>
                  <a:gdLst/>
                  <a:ahLst/>
                  <a:cxnLst>
                    <a:cxn ang="0">
                      <a:pos x="0" y="0"/>
                    </a:cxn>
                    <a:cxn ang="0">
                      <a:pos x="0" y="52"/>
                    </a:cxn>
                    <a:cxn ang="0">
                      <a:pos x="84" y="52"/>
                    </a:cxn>
                  </a:cxnLst>
                  <a:rect l="0" t="0" r="r" b="b"/>
                  <a:pathLst>
                    <a:path w="85" h="53">
                      <a:moveTo>
                        <a:pt x="0" y="0"/>
                      </a:moveTo>
                      <a:lnTo>
                        <a:pt x="0" y="52"/>
                      </a:lnTo>
                      <a:lnTo>
                        <a:pt x="84"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04" name="Freeform 168"/>
                <p:cNvSpPr>
                  <a:spLocks/>
                </p:cNvSpPr>
                <p:nvPr/>
              </p:nvSpPr>
              <p:spPr bwMode="auto">
                <a:xfrm>
                  <a:off x="2609" y="1810"/>
                  <a:ext cx="85" cy="53"/>
                </a:xfrm>
                <a:custGeom>
                  <a:avLst/>
                  <a:gdLst/>
                  <a:ahLst/>
                  <a:cxnLst>
                    <a:cxn ang="0">
                      <a:pos x="84" y="52"/>
                    </a:cxn>
                    <a:cxn ang="0">
                      <a:pos x="84" y="0"/>
                    </a:cxn>
                    <a:cxn ang="0">
                      <a:pos x="0" y="0"/>
                    </a:cxn>
                  </a:cxnLst>
                  <a:rect l="0" t="0" r="r" b="b"/>
                  <a:pathLst>
                    <a:path w="85" h="53">
                      <a:moveTo>
                        <a:pt x="84" y="52"/>
                      </a:moveTo>
                      <a:lnTo>
                        <a:pt x="84"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05" name="Freeform 169"/>
                <p:cNvSpPr>
                  <a:spLocks/>
                </p:cNvSpPr>
                <p:nvPr/>
              </p:nvSpPr>
              <p:spPr bwMode="auto">
                <a:xfrm>
                  <a:off x="2609" y="1904"/>
                  <a:ext cx="85" cy="53"/>
                </a:xfrm>
                <a:custGeom>
                  <a:avLst/>
                  <a:gdLst/>
                  <a:ahLst/>
                  <a:cxnLst>
                    <a:cxn ang="0">
                      <a:pos x="0" y="0"/>
                    </a:cxn>
                    <a:cxn ang="0">
                      <a:pos x="0" y="52"/>
                    </a:cxn>
                    <a:cxn ang="0">
                      <a:pos x="84" y="52"/>
                    </a:cxn>
                  </a:cxnLst>
                  <a:rect l="0" t="0" r="r" b="b"/>
                  <a:pathLst>
                    <a:path w="85" h="53">
                      <a:moveTo>
                        <a:pt x="0" y="0"/>
                      </a:moveTo>
                      <a:lnTo>
                        <a:pt x="0" y="52"/>
                      </a:lnTo>
                      <a:lnTo>
                        <a:pt x="84" y="52"/>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06" name="Freeform 170"/>
                <p:cNvSpPr>
                  <a:spLocks/>
                </p:cNvSpPr>
                <p:nvPr/>
              </p:nvSpPr>
              <p:spPr bwMode="auto">
                <a:xfrm>
                  <a:off x="2609" y="1904"/>
                  <a:ext cx="85" cy="53"/>
                </a:xfrm>
                <a:custGeom>
                  <a:avLst/>
                  <a:gdLst/>
                  <a:ahLst/>
                  <a:cxnLst>
                    <a:cxn ang="0">
                      <a:pos x="84" y="52"/>
                    </a:cxn>
                    <a:cxn ang="0">
                      <a:pos x="84" y="0"/>
                    </a:cxn>
                    <a:cxn ang="0">
                      <a:pos x="0" y="0"/>
                    </a:cxn>
                  </a:cxnLst>
                  <a:rect l="0" t="0" r="r" b="b"/>
                  <a:pathLst>
                    <a:path w="85" h="53">
                      <a:moveTo>
                        <a:pt x="84" y="52"/>
                      </a:moveTo>
                      <a:lnTo>
                        <a:pt x="84"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grpSp>
              <p:nvGrpSpPr>
                <p:cNvPr id="28" name="Group 171"/>
                <p:cNvGrpSpPr>
                  <a:grpSpLocks/>
                </p:cNvGrpSpPr>
                <p:nvPr/>
              </p:nvGrpSpPr>
              <p:grpSpPr bwMode="auto">
                <a:xfrm>
                  <a:off x="2523" y="1688"/>
                  <a:ext cx="465" cy="109"/>
                  <a:chOff x="2523" y="1688"/>
                  <a:chExt cx="465" cy="109"/>
                </a:xfrm>
              </p:grpSpPr>
              <p:sp>
                <p:nvSpPr>
                  <p:cNvPr id="270508" name="Rectangle 172"/>
                  <p:cNvSpPr>
                    <a:spLocks noChangeArrowheads="1"/>
                  </p:cNvSpPr>
                  <p:nvPr/>
                </p:nvSpPr>
                <p:spPr bwMode="auto">
                  <a:xfrm>
                    <a:off x="2636" y="1695"/>
                    <a:ext cx="34" cy="41"/>
                  </a:xfrm>
                  <a:prstGeom prst="rect">
                    <a:avLst/>
                  </a:prstGeom>
                  <a:gradFill rotWithShape="0">
                    <a:gsLst>
                      <a:gs pos="0">
                        <a:srgbClr val="CC6600">
                          <a:gamma/>
                          <a:shade val="60000"/>
                          <a:invGamma/>
                        </a:srgbClr>
                      </a:gs>
                      <a:gs pos="50000">
                        <a:srgbClr val="CC6600"/>
                      </a:gs>
                      <a:gs pos="100000">
                        <a:srgbClr val="CC6600">
                          <a:gamma/>
                          <a:shade val="60000"/>
                          <a:invGamma/>
                        </a:srgbClr>
                      </a:gs>
                    </a:gsLst>
                    <a:lin ang="18900000" scaled="1"/>
                  </a:gradFill>
                  <a:ln w="9525">
                    <a:noFill/>
                    <a:miter lim="800000"/>
                    <a:headEnd/>
                    <a:tailEnd/>
                  </a:ln>
                  <a:effectLst/>
                </p:spPr>
                <p:txBody>
                  <a:bodyPr wrap="none" anchor="ctr"/>
                  <a:lstStyle/>
                  <a:p>
                    <a:endParaRPr lang="en-US"/>
                  </a:p>
                </p:txBody>
              </p:sp>
              <p:sp>
                <p:nvSpPr>
                  <p:cNvPr id="270509" name="Freeform 173"/>
                  <p:cNvSpPr>
                    <a:spLocks/>
                  </p:cNvSpPr>
                  <p:nvPr/>
                </p:nvSpPr>
                <p:spPr bwMode="auto">
                  <a:xfrm>
                    <a:off x="2523" y="1727"/>
                    <a:ext cx="465" cy="70"/>
                  </a:xfrm>
                  <a:custGeom>
                    <a:avLst/>
                    <a:gdLst/>
                    <a:ahLst/>
                    <a:cxnLst>
                      <a:cxn ang="0">
                        <a:pos x="0" y="69"/>
                      </a:cxn>
                      <a:cxn ang="0">
                        <a:pos x="95" y="0"/>
                      </a:cxn>
                      <a:cxn ang="0">
                        <a:pos x="365" y="0"/>
                      </a:cxn>
                      <a:cxn ang="0">
                        <a:pos x="464" y="66"/>
                      </a:cxn>
                      <a:cxn ang="0">
                        <a:pos x="0" y="69"/>
                      </a:cxn>
                    </a:cxnLst>
                    <a:rect l="0" t="0" r="r" b="b"/>
                    <a:pathLst>
                      <a:path w="465" h="70">
                        <a:moveTo>
                          <a:pt x="0" y="69"/>
                        </a:moveTo>
                        <a:lnTo>
                          <a:pt x="95" y="0"/>
                        </a:lnTo>
                        <a:lnTo>
                          <a:pt x="365" y="0"/>
                        </a:lnTo>
                        <a:lnTo>
                          <a:pt x="464" y="66"/>
                        </a:lnTo>
                        <a:lnTo>
                          <a:pt x="0" y="69"/>
                        </a:lnTo>
                      </a:path>
                    </a:pathLst>
                  </a:custGeom>
                  <a:solidFill>
                    <a:srgbClr val="993300"/>
                  </a:solidFill>
                  <a:ln w="9525" cap="rnd">
                    <a:noFill/>
                    <a:round/>
                    <a:headEnd/>
                    <a:tailEnd/>
                  </a:ln>
                  <a:effectLst/>
                </p:spPr>
                <p:txBody>
                  <a:bodyPr/>
                  <a:lstStyle/>
                  <a:p>
                    <a:endParaRPr lang="en-US"/>
                  </a:p>
                </p:txBody>
              </p:sp>
              <p:sp>
                <p:nvSpPr>
                  <p:cNvPr id="270510" name="Rectangle 174"/>
                  <p:cNvSpPr>
                    <a:spLocks noChangeArrowheads="1"/>
                  </p:cNvSpPr>
                  <p:nvPr/>
                </p:nvSpPr>
                <p:spPr bwMode="auto">
                  <a:xfrm>
                    <a:off x="2630" y="1688"/>
                    <a:ext cx="44" cy="16"/>
                  </a:xfrm>
                  <a:prstGeom prst="rect">
                    <a:avLst/>
                  </a:prstGeom>
                  <a:solidFill>
                    <a:srgbClr val="663300"/>
                  </a:solidFill>
                  <a:ln w="9525">
                    <a:noFill/>
                    <a:miter lim="800000"/>
                    <a:headEnd/>
                    <a:tailEnd/>
                  </a:ln>
                  <a:effectLst/>
                </p:spPr>
                <p:txBody>
                  <a:bodyPr wrap="none" anchor="ctr"/>
                  <a:lstStyle/>
                  <a:p>
                    <a:endParaRPr lang="en-US"/>
                  </a:p>
                </p:txBody>
              </p:sp>
            </p:grpSp>
          </p:grpSp>
        </p:grpSp>
        <p:sp>
          <p:nvSpPr>
            <p:cNvPr id="270511" name="Freeform 175"/>
            <p:cNvSpPr>
              <a:spLocks/>
            </p:cNvSpPr>
            <p:nvPr/>
          </p:nvSpPr>
          <p:spPr bwMode="auto">
            <a:xfrm>
              <a:off x="2180" y="1671"/>
              <a:ext cx="673" cy="1378"/>
            </a:xfrm>
            <a:custGeom>
              <a:avLst/>
              <a:gdLst/>
              <a:ahLst/>
              <a:cxnLst>
                <a:cxn ang="0">
                  <a:pos x="496" y="551"/>
                </a:cxn>
                <a:cxn ang="0">
                  <a:pos x="635" y="470"/>
                </a:cxn>
                <a:cxn ang="0">
                  <a:pos x="662" y="433"/>
                </a:cxn>
                <a:cxn ang="0">
                  <a:pos x="635" y="416"/>
                </a:cxn>
                <a:cxn ang="0">
                  <a:pos x="585" y="433"/>
                </a:cxn>
                <a:cxn ang="0">
                  <a:pos x="467" y="453"/>
                </a:cxn>
                <a:cxn ang="0">
                  <a:pos x="455" y="357"/>
                </a:cxn>
                <a:cxn ang="0">
                  <a:pos x="438" y="305"/>
                </a:cxn>
                <a:cxn ang="0">
                  <a:pos x="416" y="281"/>
                </a:cxn>
                <a:cxn ang="0">
                  <a:pos x="368" y="248"/>
                </a:cxn>
                <a:cxn ang="0">
                  <a:pos x="301" y="211"/>
                </a:cxn>
                <a:cxn ang="0">
                  <a:pos x="286" y="165"/>
                </a:cxn>
                <a:cxn ang="0">
                  <a:pos x="313" y="115"/>
                </a:cxn>
                <a:cxn ang="0">
                  <a:pos x="317" y="78"/>
                </a:cxn>
                <a:cxn ang="0">
                  <a:pos x="310" y="52"/>
                </a:cxn>
                <a:cxn ang="0">
                  <a:pos x="291" y="30"/>
                </a:cxn>
                <a:cxn ang="0">
                  <a:pos x="281" y="13"/>
                </a:cxn>
                <a:cxn ang="0">
                  <a:pos x="269" y="2"/>
                </a:cxn>
                <a:cxn ang="0">
                  <a:pos x="243" y="0"/>
                </a:cxn>
                <a:cxn ang="0">
                  <a:pos x="180" y="0"/>
                </a:cxn>
                <a:cxn ang="0">
                  <a:pos x="166" y="2"/>
                </a:cxn>
                <a:cxn ang="0">
                  <a:pos x="149" y="19"/>
                </a:cxn>
                <a:cxn ang="0">
                  <a:pos x="134" y="32"/>
                </a:cxn>
                <a:cxn ang="0">
                  <a:pos x="125" y="50"/>
                </a:cxn>
                <a:cxn ang="0">
                  <a:pos x="125" y="78"/>
                </a:cxn>
                <a:cxn ang="0">
                  <a:pos x="134" y="115"/>
                </a:cxn>
                <a:cxn ang="0">
                  <a:pos x="173" y="202"/>
                </a:cxn>
                <a:cxn ang="0">
                  <a:pos x="55" y="267"/>
                </a:cxn>
                <a:cxn ang="0">
                  <a:pos x="36" y="281"/>
                </a:cxn>
                <a:cxn ang="0">
                  <a:pos x="28" y="326"/>
                </a:cxn>
                <a:cxn ang="0">
                  <a:pos x="9" y="485"/>
                </a:cxn>
                <a:cxn ang="0">
                  <a:pos x="36" y="559"/>
                </a:cxn>
                <a:cxn ang="0">
                  <a:pos x="74" y="503"/>
                </a:cxn>
                <a:cxn ang="0">
                  <a:pos x="86" y="1339"/>
                </a:cxn>
                <a:cxn ang="0">
                  <a:pos x="156" y="1372"/>
                </a:cxn>
                <a:cxn ang="0">
                  <a:pos x="269" y="1350"/>
                </a:cxn>
                <a:cxn ang="0">
                  <a:pos x="332" y="1377"/>
                </a:cxn>
                <a:cxn ang="0">
                  <a:pos x="354" y="1377"/>
                </a:cxn>
                <a:cxn ang="0">
                  <a:pos x="395" y="1370"/>
                </a:cxn>
                <a:cxn ang="0">
                  <a:pos x="317" y="1287"/>
                </a:cxn>
                <a:cxn ang="0">
                  <a:pos x="399" y="753"/>
                </a:cxn>
                <a:cxn ang="0">
                  <a:pos x="438" y="573"/>
                </a:cxn>
              </a:cxnLst>
              <a:rect l="0" t="0" r="r" b="b"/>
              <a:pathLst>
                <a:path w="673" h="1378">
                  <a:moveTo>
                    <a:pt x="438" y="573"/>
                  </a:moveTo>
                  <a:lnTo>
                    <a:pt x="496" y="551"/>
                  </a:lnTo>
                  <a:lnTo>
                    <a:pt x="561" y="514"/>
                  </a:lnTo>
                  <a:lnTo>
                    <a:pt x="635" y="470"/>
                  </a:lnTo>
                  <a:lnTo>
                    <a:pt x="672" y="405"/>
                  </a:lnTo>
                  <a:lnTo>
                    <a:pt x="662" y="433"/>
                  </a:lnTo>
                  <a:lnTo>
                    <a:pt x="667" y="398"/>
                  </a:lnTo>
                  <a:lnTo>
                    <a:pt x="635" y="416"/>
                  </a:lnTo>
                  <a:lnTo>
                    <a:pt x="599" y="400"/>
                  </a:lnTo>
                  <a:lnTo>
                    <a:pt x="585" y="433"/>
                  </a:lnTo>
                  <a:lnTo>
                    <a:pt x="496" y="481"/>
                  </a:lnTo>
                  <a:lnTo>
                    <a:pt x="467" y="453"/>
                  </a:lnTo>
                  <a:lnTo>
                    <a:pt x="457" y="403"/>
                  </a:lnTo>
                  <a:lnTo>
                    <a:pt x="455" y="357"/>
                  </a:lnTo>
                  <a:lnTo>
                    <a:pt x="443" y="320"/>
                  </a:lnTo>
                  <a:lnTo>
                    <a:pt x="438" y="305"/>
                  </a:lnTo>
                  <a:lnTo>
                    <a:pt x="431" y="294"/>
                  </a:lnTo>
                  <a:lnTo>
                    <a:pt x="416" y="281"/>
                  </a:lnTo>
                  <a:lnTo>
                    <a:pt x="392" y="261"/>
                  </a:lnTo>
                  <a:lnTo>
                    <a:pt x="368" y="248"/>
                  </a:lnTo>
                  <a:lnTo>
                    <a:pt x="342" y="230"/>
                  </a:lnTo>
                  <a:lnTo>
                    <a:pt x="301" y="211"/>
                  </a:lnTo>
                  <a:lnTo>
                    <a:pt x="281" y="202"/>
                  </a:lnTo>
                  <a:lnTo>
                    <a:pt x="286" y="165"/>
                  </a:lnTo>
                  <a:lnTo>
                    <a:pt x="310" y="126"/>
                  </a:lnTo>
                  <a:lnTo>
                    <a:pt x="313" y="115"/>
                  </a:lnTo>
                  <a:lnTo>
                    <a:pt x="317" y="91"/>
                  </a:lnTo>
                  <a:lnTo>
                    <a:pt x="317" y="78"/>
                  </a:lnTo>
                  <a:lnTo>
                    <a:pt x="313" y="65"/>
                  </a:lnTo>
                  <a:lnTo>
                    <a:pt x="310" y="52"/>
                  </a:lnTo>
                  <a:lnTo>
                    <a:pt x="301" y="39"/>
                  </a:lnTo>
                  <a:lnTo>
                    <a:pt x="291" y="30"/>
                  </a:lnTo>
                  <a:lnTo>
                    <a:pt x="286" y="23"/>
                  </a:lnTo>
                  <a:lnTo>
                    <a:pt x="281" y="13"/>
                  </a:lnTo>
                  <a:lnTo>
                    <a:pt x="279" y="8"/>
                  </a:lnTo>
                  <a:lnTo>
                    <a:pt x="269" y="2"/>
                  </a:lnTo>
                  <a:lnTo>
                    <a:pt x="262" y="0"/>
                  </a:lnTo>
                  <a:lnTo>
                    <a:pt x="243" y="0"/>
                  </a:lnTo>
                  <a:lnTo>
                    <a:pt x="224" y="0"/>
                  </a:lnTo>
                  <a:lnTo>
                    <a:pt x="180" y="0"/>
                  </a:lnTo>
                  <a:lnTo>
                    <a:pt x="173" y="2"/>
                  </a:lnTo>
                  <a:lnTo>
                    <a:pt x="166" y="2"/>
                  </a:lnTo>
                  <a:lnTo>
                    <a:pt x="156" y="13"/>
                  </a:lnTo>
                  <a:lnTo>
                    <a:pt x="149" y="19"/>
                  </a:lnTo>
                  <a:lnTo>
                    <a:pt x="137" y="30"/>
                  </a:lnTo>
                  <a:lnTo>
                    <a:pt x="134" y="32"/>
                  </a:lnTo>
                  <a:lnTo>
                    <a:pt x="130" y="39"/>
                  </a:lnTo>
                  <a:lnTo>
                    <a:pt x="125" y="50"/>
                  </a:lnTo>
                  <a:lnTo>
                    <a:pt x="125" y="65"/>
                  </a:lnTo>
                  <a:lnTo>
                    <a:pt x="125" y="78"/>
                  </a:lnTo>
                  <a:lnTo>
                    <a:pt x="130" y="106"/>
                  </a:lnTo>
                  <a:lnTo>
                    <a:pt x="134" y="115"/>
                  </a:lnTo>
                  <a:lnTo>
                    <a:pt x="168" y="178"/>
                  </a:lnTo>
                  <a:lnTo>
                    <a:pt x="173" y="202"/>
                  </a:lnTo>
                  <a:lnTo>
                    <a:pt x="103" y="237"/>
                  </a:lnTo>
                  <a:lnTo>
                    <a:pt x="55" y="267"/>
                  </a:lnTo>
                  <a:lnTo>
                    <a:pt x="40" y="278"/>
                  </a:lnTo>
                  <a:lnTo>
                    <a:pt x="36" y="281"/>
                  </a:lnTo>
                  <a:lnTo>
                    <a:pt x="31" y="287"/>
                  </a:lnTo>
                  <a:lnTo>
                    <a:pt x="28" y="326"/>
                  </a:lnTo>
                  <a:lnTo>
                    <a:pt x="16" y="403"/>
                  </a:lnTo>
                  <a:lnTo>
                    <a:pt x="9" y="485"/>
                  </a:lnTo>
                  <a:lnTo>
                    <a:pt x="0" y="535"/>
                  </a:lnTo>
                  <a:lnTo>
                    <a:pt x="36" y="559"/>
                  </a:lnTo>
                  <a:lnTo>
                    <a:pt x="77" y="555"/>
                  </a:lnTo>
                  <a:lnTo>
                    <a:pt x="74" y="503"/>
                  </a:lnTo>
                  <a:lnTo>
                    <a:pt x="137" y="1283"/>
                  </a:lnTo>
                  <a:lnTo>
                    <a:pt x="86" y="1339"/>
                  </a:lnTo>
                  <a:lnTo>
                    <a:pt x="74" y="1377"/>
                  </a:lnTo>
                  <a:lnTo>
                    <a:pt x="156" y="1372"/>
                  </a:lnTo>
                  <a:lnTo>
                    <a:pt x="228" y="1331"/>
                  </a:lnTo>
                  <a:lnTo>
                    <a:pt x="269" y="1350"/>
                  </a:lnTo>
                  <a:lnTo>
                    <a:pt x="305" y="1366"/>
                  </a:lnTo>
                  <a:lnTo>
                    <a:pt x="332" y="1377"/>
                  </a:lnTo>
                  <a:lnTo>
                    <a:pt x="342" y="1377"/>
                  </a:lnTo>
                  <a:lnTo>
                    <a:pt x="354" y="1377"/>
                  </a:lnTo>
                  <a:lnTo>
                    <a:pt x="373" y="1372"/>
                  </a:lnTo>
                  <a:lnTo>
                    <a:pt x="395" y="1370"/>
                  </a:lnTo>
                  <a:lnTo>
                    <a:pt x="380" y="1318"/>
                  </a:lnTo>
                  <a:lnTo>
                    <a:pt x="317" y="1287"/>
                  </a:lnTo>
                  <a:lnTo>
                    <a:pt x="375" y="810"/>
                  </a:lnTo>
                  <a:lnTo>
                    <a:pt x="399" y="753"/>
                  </a:lnTo>
                  <a:lnTo>
                    <a:pt x="368" y="479"/>
                  </a:lnTo>
                  <a:lnTo>
                    <a:pt x="438" y="573"/>
                  </a:lnTo>
                </a:path>
              </a:pathLst>
            </a:custGeom>
            <a:solidFill>
              <a:srgbClr val="99CCFF"/>
            </a:solidFill>
            <a:ln w="9525" cap="rnd">
              <a:noFill/>
              <a:round/>
              <a:headEnd/>
              <a:tailEnd/>
            </a:ln>
            <a:effectLst/>
          </p:spPr>
          <p:txBody>
            <a:bodyPr/>
            <a:lstStyle/>
            <a:p>
              <a:endParaRPr lang="en-US"/>
            </a:p>
          </p:txBody>
        </p:sp>
      </p:grpSp>
      <p:grpSp>
        <p:nvGrpSpPr>
          <p:cNvPr id="29" name="Group 176"/>
          <p:cNvGrpSpPr>
            <a:grpSpLocks/>
          </p:cNvGrpSpPr>
          <p:nvPr/>
        </p:nvGrpSpPr>
        <p:grpSpPr bwMode="auto">
          <a:xfrm>
            <a:off x="4762500" y="3289300"/>
            <a:ext cx="3924300" cy="2832100"/>
            <a:chOff x="3103" y="2072"/>
            <a:chExt cx="2472" cy="1784"/>
          </a:xfrm>
        </p:grpSpPr>
        <p:sp useBgFill="1">
          <p:nvSpPr>
            <p:cNvPr id="270513" name="Rectangle 177"/>
            <p:cNvSpPr>
              <a:spLocks noChangeArrowheads="1"/>
            </p:cNvSpPr>
            <p:nvPr/>
          </p:nvSpPr>
          <p:spPr bwMode="auto">
            <a:xfrm>
              <a:off x="3103" y="2072"/>
              <a:ext cx="2472" cy="1784"/>
            </a:xfrm>
            <a:prstGeom prst="rect">
              <a:avLst/>
            </a:prstGeom>
            <a:ln w="9525">
              <a:noFill/>
              <a:miter lim="800000"/>
              <a:headEnd/>
              <a:tailEnd/>
            </a:ln>
            <a:effectLst/>
          </p:spPr>
          <p:txBody>
            <a:bodyPr wrap="none" anchor="ctr"/>
            <a:lstStyle/>
            <a:p>
              <a:endParaRPr lang="en-US"/>
            </a:p>
          </p:txBody>
        </p:sp>
        <p:sp>
          <p:nvSpPr>
            <p:cNvPr id="270514" name="Freeform 178"/>
            <p:cNvSpPr>
              <a:spLocks/>
            </p:cNvSpPr>
            <p:nvPr/>
          </p:nvSpPr>
          <p:spPr bwMode="auto">
            <a:xfrm>
              <a:off x="4623" y="2269"/>
              <a:ext cx="177" cy="1523"/>
            </a:xfrm>
            <a:custGeom>
              <a:avLst/>
              <a:gdLst/>
              <a:ahLst/>
              <a:cxnLst>
                <a:cxn ang="0">
                  <a:pos x="0" y="1522"/>
                </a:cxn>
                <a:cxn ang="0">
                  <a:pos x="0" y="566"/>
                </a:cxn>
                <a:cxn ang="0">
                  <a:pos x="21" y="530"/>
                </a:cxn>
                <a:cxn ang="0">
                  <a:pos x="21" y="255"/>
                </a:cxn>
                <a:cxn ang="0">
                  <a:pos x="37" y="255"/>
                </a:cxn>
                <a:cxn ang="0">
                  <a:pos x="37" y="0"/>
                </a:cxn>
                <a:cxn ang="0">
                  <a:pos x="133" y="0"/>
                </a:cxn>
                <a:cxn ang="0">
                  <a:pos x="133" y="255"/>
                </a:cxn>
                <a:cxn ang="0">
                  <a:pos x="154" y="255"/>
                </a:cxn>
                <a:cxn ang="0">
                  <a:pos x="154" y="530"/>
                </a:cxn>
                <a:cxn ang="0">
                  <a:pos x="176" y="557"/>
                </a:cxn>
                <a:cxn ang="0">
                  <a:pos x="176" y="1522"/>
                </a:cxn>
                <a:cxn ang="0">
                  <a:pos x="0" y="1288"/>
                </a:cxn>
                <a:cxn ang="0">
                  <a:pos x="165" y="1042"/>
                </a:cxn>
                <a:cxn ang="0">
                  <a:pos x="0" y="795"/>
                </a:cxn>
                <a:cxn ang="0">
                  <a:pos x="165" y="566"/>
                </a:cxn>
                <a:cxn ang="0">
                  <a:pos x="21" y="365"/>
                </a:cxn>
                <a:cxn ang="0">
                  <a:pos x="133" y="182"/>
                </a:cxn>
                <a:cxn ang="0">
                  <a:pos x="37" y="9"/>
                </a:cxn>
                <a:cxn ang="0">
                  <a:pos x="48" y="18"/>
                </a:cxn>
              </a:cxnLst>
              <a:rect l="0" t="0" r="r" b="b"/>
              <a:pathLst>
                <a:path w="177" h="1523">
                  <a:moveTo>
                    <a:pt x="0" y="1522"/>
                  </a:moveTo>
                  <a:lnTo>
                    <a:pt x="0" y="566"/>
                  </a:lnTo>
                  <a:lnTo>
                    <a:pt x="21" y="530"/>
                  </a:lnTo>
                  <a:lnTo>
                    <a:pt x="21" y="255"/>
                  </a:lnTo>
                  <a:lnTo>
                    <a:pt x="37" y="255"/>
                  </a:lnTo>
                  <a:lnTo>
                    <a:pt x="37" y="0"/>
                  </a:lnTo>
                  <a:lnTo>
                    <a:pt x="133" y="0"/>
                  </a:lnTo>
                  <a:lnTo>
                    <a:pt x="133" y="255"/>
                  </a:lnTo>
                  <a:lnTo>
                    <a:pt x="154" y="255"/>
                  </a:lnTo>
                  <a:lnTo>
                    <a:pt x="154" y="530"/>
                  </a:lnTo>
                  <a:lnTo>
                    <a:pt x="176" y="557"/>
                  </a:lnTo>
                  <a:lnTo>
                    <a:pt x="176" y="1522"/>
                  </a:lnTo>
                  <a:lnTo>
                    <a:pt x="0" y="1288"/>
                  </a:lnTo>
                  <a:lnTo>
                    <a:pt x="165" y="1042"/>
                  </a:lnTo>
                  <a:lnTo>
                    <a:pt x="0" y="795"/>
                  </a:lnTo>
                  <a:lnTo>
                    <a:pt x="165" y="566"/>
                  </a:lnTo>
                  <a:lnTo>
                    <a:pt x="21" y="365"/>
                  </a:lnTo>
                  <a:lnTo>
                    <a:pt x="133" y="182"/>
                  </a:lnTo>
                  <a:lnTo>
                    <a:pt x="37" y="9"/>
                  </a:lnTo>
                  <a:lnTo>
                    <a:pt x="48" y="18"/>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270515" name="Freeform 179"/>
            <p:cNvSpPr>
              <a:spLocks/>
            </p:cNvSpPr>
            <p:nvPr/>
          </p:nvSpPr>
          <p:spPr bwMode="auto">
            <a:xfrm>
              <a:off x="3247" y="2251"/>
              <a:ext cx="1985" cy="202"/>
            </a:xfrm>
            <a:custGeom>
              <a:avLst/>
              <a:gdLst/>
              <a:ahLst/>
              <a:cxnLst>
                <a:cxn ang="0">
                  <a:pos x="64" y="54"/>
                </a:cxn>
                <a:cxn ang="0">
                  <a:pos x="1736" y="54"/>
                </a:cxn>
                <a:cxn ang="0">
                  <a:pos x="1736" y="0"/>
                </a:cxn>
                <a:cxn ang="0">
                  <a:pos x="1888" y="0"/>
                </a:cxn>
                <a:cxn ang="0">
                  <a:pos x="1888" y="54"/>
                </a:cxn>
                <a:cxn ang="0">
                  <a:pos x="1984" y="54"/>
                </a:cxn>
                <a:cxn ang="0">
                  <a:pos x="1984" y="127"/>
                </a:cxn>
                <a:cxn ang="0">
                  <a:pos x="1888" y="127"/>
                </a:cxn>
                <a:cxn ang="0">
                  <a:pos x="1888" y="201"/>
                </a:cxn>
                <a:cxn ang="0">
                  <a:pos x="1736" y="201"/>
                </a:cxn>
                <a:cxn ang="0">
                  <a:pos x="1736" y="127"/>
                </a:cxn>
                <a:cxn ang="0">
                  <a:pos x="1424" y="127"/>
                </a:cxn>
                <a:cxn ang="0">
                  <a:pos x="1424" y="118"/>
                </a:cxn>
                <a:cxn ang="0">
                  <a:pos x="0" y="118"/>
                </a:cxn>
                <a:cxn ang="0">
                  <a:pos x="64" y="54"/>
                </a:cxn>
              </a:cxnLst>
              <a:rect l="0" t="0" r="r" b="b"/>
              <a:pathLst>
                <a:path w="1985" h="202">
                  <a:moveTo>
                    <a:pt x="64" y="54"/>
                  </a:moveTo>
                  <a:lnTo>
                    <a:pt x="1736" y="54"/>
                  </a:lnTo>
                  <a:lnTo>
                    <a:pt x="1736" y="0"/>
                  </a:lnTo>
                  <a:lnTo>
                    <a:pt x="1888" y="0"/>
                  </a:lnTo>
                  <a:lnTo>
                    <a:pt x="1888" y="54"/>
                  </a:lnTo>
                  <a:lnTo>
                    <a:pt x="1984" y="54"/>
                  </a:lnTo>
                  <a:lnTo>
                    <a:pt x="1984" y="127"/>
                  </a:lnTo>
                  <a:lnTo>
                    <a:pt x="1888" y="127"/>
                  </a:lnTo>
                  <a:lnTo>
                    <a:pt x="1888" y="201"/>
                  </a:lnTo>
                  <a:lnTo>
                    <a:pt x="1736" y="201"/>
                  </a:lnTo>
                  <a:lnTo>
                    <a:pt x="1736" y="127"/>
                  </a:lnTo>
                  <a:lnTo>
                    <a:pt x="1424" y="127"/>
                  </a:lnTo>
                  <a:lnTo>
                    <a:pt x="1424" y="118"/>
                  </a:lnTo>
                  <a:lnTo>
                    <a:pt x="0" y="118"/>
                  </a:lnTo>
                  <a:lnTo>
                    <a:pt x="64" y="54"/>
                  </a:lnTo>
                </a:path>
              </a:pathLst>
            </a:custGeom>
            <a:noFill/>
            <a:ln w="25400" cap="rnd" cmpd="sng">
              <a:solidFill>
                <a:schemeClr val="tx2"/>
              </a:solidFill>
              <a:prstDash val="solid"/>
              <a:round/>
              <a:headEnd/>
              <a:tailEnd/>
            </a:ln>
            <a:effectLst/>
          </p:spPr>
          <p:txBody>
            <a:bodyPr/>
            <a:lstStyle/>
            <a:p>
              <a:endParaRPr lang="en-US"/>
            </a:p>
          </p:txBody>
        </p:sp>
        <p:sp>
          <p:nvSpPr>
            <p:cNvPr id="270516" name="Rectangle 180"/>
            <p:cNvSpPr>
              <a:spLocks noChangeArrowheads="1"/>
            </p:cNvSpPr>
            <p:nvPr/>
          </p:nvSpPr>
          <p:spPr bwMode="auto">
            <a:xfrm>
              <a:off x="5011" y="2269"/>
              <a:ext cx="92" cy="153"/>
            </a:xfrm>
            <a:prstGeom prst="rect">
              <a:avLst/>
            </a:prstGeom>
            <a:gradFill rotWithShape="0">
              <a:gsLst>
                <a:gs pos="0">
                  <a:srgbClr val="F8F8F8"/>
                </a:gs>
                <a:gs pos="100000">
                  <a:srgbClr val="F8F8F8">
                    <a:gamma/>
                    <a:shade val="69804"/>
                    <a:invGamma/>
                  </a:srgbClr>
                </a:gs>
              </a:gsLst>
              <a:lin ang="5400000" scaled="1"/>
            </a:gradFill>
            <a:ln w="9525">
              <a:noFill/>
              <a:miter lim="800000"/>
              <a:headEnd/>
              <a:tailEnd/>
            </a:ln>
            <a:effectLst/>
          </p:spPr>
          <p:txBody>
            <a:bodyPr wrap="none" anchor="ctr"/>
            <a:lstStyle/>
            <a:p>
              <a:endParaRPr lang="en-US"/>
            </a:p>
          </p:txBody>
        </p:sp>
        <p:sp>
          <p:nvSpPr>
            <p:cNvPr id="270517" name="Freeform 181"/>
            <p:cNvSpPr>
              <a:spLocks/>
            </p:cNvSpPr>
            <p:nvPr/>
          </p:nvSpPr>
          <p:spPr bwMode="auto">
            <a:xfrm>
              <a:off x="3313" y="2299"/>
              <a:ext cx="1663" cy="76"/>
            </a:xfrm>
            <a:custGeom>
              <a:avLst/>
              <a:gdLst/>
              <a:ahLst/>
              <a:cxnLst>
                <a:cxn ang="0">
                  <a:pos x="0" y="9"/>
                </a:cxn>
                <a:cxn ang="0">
                  <a:pos x="36" y="70"/>
                </a:cxn>
                <a:cxn ang="0">
                  <a:pos x="109" y="0"/>
                </a:cxn>
                <a:cxn ang="0">
                  <a:pos x="173" y="70"/>
                </a:cxn>
                <a:cxn ang="0">
                  <a:pos x="235" y="4"/>
                </a:cxn>
                <a:cxn ang="0">
                  <a:pos x="310" y="73"/>
                </a:cxn>
                <a:cxn ang="0">
                  <a:pos x="374" y="8"/>
                </a:cxn>
                <a:cxn ang="0">
                  <a:pos x="432" y="70"/>
                </a:cxn>
                <a:cxn ang="0">
                  <a:pos x="504" y="9"/>
                </a:cxn>
                <a:cxn ang="0">
                  <a:pos x="568" y="70"/>
                </a:cxn>
                <a:cxn ang="0">
                  <a:pos x="653" y="2"/>
                </a:cxn>
                <a:cxn ang="0">
                  <a:pos x="720" y="70"/>
                </a:cxn>
                <a:cxn ang="0">
                  <a:pos x="809" y="5"/>
                </a:cxn>
                <a:cxn ang="0">
                  <a:pos x="875" y="68"/>
                </a:cxn>
                <a:cxn ang="0">
                  <a:pos x="965" y="5"/>
                </a:cxn>
                <a:cxn ang="0">
                  <a:pos x="1051" y="72"/>
                </a:cxn>
                <a:cxn ang="0">
                  <a:pos x="1148" y="5"/>
                </a:cxn>
                <a:cxn ang="0">
                  <a:pos x="1241" y="72"/>
                </a:cxn>
                <a:cxn ang="0">
                  <a:pos x="1355" y="8"/>
                </a:cxn>
                <a:cxn ang="0">
                  <a:pos x="1448" y="73"/>
                </a:cxn>
                <a:cxn ang="0">
                  <a:pos x="1531" y="4"/>
                </a:cxn>
                <a:cxn ang="0">
                  <a:pos x="1607" y="75"/>
                </a:cxn>
                <a:cxn ang="0">
                  <a:pos x="1662" y="75"/>
                </a:cxn>
              </a:cxnLst>
              <a:rect l="0" t="0" r="r" b="b"/>
              <a:pathLst>
                <a:path w="1663" h="76">
                  <a:moveTo>
                    <a:pt x="0" y="9"/>
                  </a:moveTo>
                  <a:lnTo>
                    <a:pt x="36" y="70"/>
                  </a:lnTo>
                  <a:lnTo>
                    <a:pt x="109" y="0"/>
                  </a:lnTo>
                  <a:lnTo>
                    <a:pt x="173" y="70"/>
                  </a:lnTo>
                  <a:lnTo>
                    <a:pt x="235" y="4"/>
                  </a:lnTo>
                  <a:lnTo>
                    <a:pt x="310" y="73"/>
                  </a:lnTo>
                  <a:lnTo>
                    <a:pt x="374" y="8"/>
                  </a:lnTo>
                  <a:lnTo>
                    <a:pt x="432" y="70"/>
                  </a:lnTo>
                  <a:lnTo>
                    <a:pt x="504" y="9"/>
                  </a:lnTo>
                  <a:lnTo>
                    <a:pt x="568" y="70"/>
                  </a:lnTo>
                  <a:lnTo>
                    <a:pt x="653" y="2"/>
                  </a:lnTo>
                  <a:lnTo>
                    <a:pt x="720" y="70"/>
                  </a:lnTo>
                  <a:lnTo>
                    <a:pt x="809" y="5"/>
                  </a:lnTo>
                  <a:lnTo>
                    <a:pt x="875" y="68"/>
                  </a:lnTo>
                  <a:lnTo>
                    <a:pt x="965" y="5"/>
                  </a:lnTo>
                  <a:lnTo>
                    <a:pt x="1051" y="72"/>
                  </a:lnTo>
                  <a:lnTo>
                    <a:pt x="1148" y="5"/>
                  </a:lnTo>
                  <a:lnTo>
                    <a:pt x="1241" y="72"/>
                  </a:lnTo>
                  <a:lnTo>
                    <a:pt x="1355" y="8"/>
                  </a:lnTo>
                  <a:lnTo>
                    <a:pt x="1448" y="73"/>
                  </a:lnTo>
                  <a:lnTo>
                    <a:pt x="1531" y="4"/>
                  </a:lnTo>
                  <a:lnTo>
                    <a:pt x="1607" y="75"/>
                  </a:lnTo>
                  <a:lnTo>
                    <a:pt x="1662" y="75"/>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270518" name="Freeform 182"/>
            <p:cNvSpPr>
              <a:spLocks/>
            </p:cNvSpPr>
            <p:nvPr/>
          </p:nvSpPr>
          <p:spPr bwMode="auto">
            <a:xfrm>
              <a:off x="3991" y="3056"/>
              <a:ext cx="97" cy="745"/>
            </a:xfrm>
            <a:custGeom>
              <a:avLst/>
              <a:gdLst/>
              <a:ahLst/>
              <a:cxnLst>
                <a:cxn ang="0">
                  <a:pos x="0" y="96"/>
                </a:cxn>
                <a:cxn ang="0">
                  <a:pos x="96" y="0"/>
                </a:cxn>
                <a:cxn ang="0">
                  <a:pos x="96" y="520"/>
                </a:cxn>
                <a:cxn ang="0">
                  <a:pos x="0" y="744"/>
                </a:cxn>
                <a:cxn ang="0">
                  <a:pos x="0" y="96"/>
                </a:cxn>
              </a:cxnLst>
              <a:rect l="0" t="0" r="r" b="b"/>
              <a:pathLst>
                <a:path w="97" h="745">
                  <a:moveTo>
                    <a:pt x="0" y="96"/>
                  </a:moveTo>
                  <a:lnTo>
                    <a:pt x="96" y="0"/>
                  </a:lnTo>
                  <a:lnTo>
                    <a:pt x="96" y="520"/>
                  </a:lnTo>
                  <a:lnTo>
                    <a:pt x="0" y="744"/>
                  </a:lnTo>
                  <a:lnTo>
                    <a:pt x="0" y="96"/>
                  </a:lnTo>
                </a:path>
              </a:pathLst>
            </a:custGeom>
            <a:gradFill rotWithShape="0">
              <a:gsLst>
                <a:gs pos="0">
                  <a:srgbClr val="FFCC00"/>
                </a:gs>
                <a:gs pos="100000">
                  <a:srgbClr val="FFCC00">
                    <a:gamma/>
                    <a:tint val="0"/>
                    <a:invGamma/>
                  </a:srgbClr>
                </a:gs>
              </a:gsLst>
              <a:lin ang="2700000" scaled="1"/>
            </a:gradFill>
            <a:ln w="9525" cap="rnd">
              <a:noFill/>
              <a:round/>
              <a:headEnd/>
              <a:tailEnd/>
            </a:ln>
            <a:effectLst/>
          </p:spPr>
          <p:txBody>
            <a:bodyPr/>
            <a:lstStyle/>
            <a:p>
              <a:endParaRPr lang="en-US"/>
            </a:p>
          </p:txBody>
        </p:sp>
        <p:sp>
          <p:nvSpPr>
            <p:cNvPr id="270519" name="Rectangle 183"/>
            <p:cNvSpPr>
              <a:spLocks noChangeArrowheads="1"/>
            </p:cNvSpPr>
            <p:nvPr/>
          </p:nvSpPr>
          <p:spPr bwMode="auto">
            <a:xfrm>
              <a:off x="3992" y="3158"/>
              <a:ext cx="1094" cy="640"/>
            </a:xfrm>
            <a:prstGeom prst="rect">
              <a:avLst/>
            </a:prstGeom>
            <a:gradFill rotWithShape="0">
              <a:gsLst>
                <a:gs pos="0">
                  <a:srgbClr val="FFFFCC"/>
                </a:gs>
                <a:gs pos="100000">
                  <a:srgbClr val="FFCC00"/>
                </a:gs>
              </a:gsLst>
              <a:lin ang="5400000" scaled="1"/>
            </a:gradFill>
            <a:ln w="9525">
              <a:noFill/>
              <a:miter lim="800000"/>
              <a:headEnd/>
              <a:tailEnd/>
            </a:ln>
            <a:effectLst/>
          </p:spPr>
          <p:txBody>
            <a:bodyPr wrap="none" anchor="ctr"/>
            <a:lstStyle/>
            <a:p>
              <a:endParaRPr lang="en-US"/>
            </a:p>
          </p:txBody>
        </p:sp>
        <p:sp>
          <p:nvSpPr>
            <p:cNvPr id="270520" name="Freeform 184"/>
            <p:cNvSpPr>
              <a:spLocks/>
            </p:cNvSpPr>
            <p:nvPr/>
          </p:nvSpPr>
          <p:spPr bwMode="auto">
            <a:xfrm>
              <a:off x="4698" y="3236"/>
              <a:ext cx="236" cy="166"/>
            </a:xfrm>
            <a:custGeom>
              <a:avLst/>
              <a:gdLst/>
              <a:ahLst/>
              <a:cxnLst>
                <a:cxn ang="0">
                  <a:pos x="0" y="0"/>
                </a:cxn>
                <a:cxn ang="0">
                  <a:pos x="0" y="165"/>
                </a:cxn>
                <a:cxn ang="0">
                  <a:pos x="235" y="165"/>
                </a:cxn>
              </a:cxnLst>
              <a:rect l="0" t="0" r="r" b="b"/>
              <a:pathLst>
                <a:path w="236" h="166">
                  <a:moveTo>
                    <a:pt x="0" y="0"/>
                  </a:moveTo>
                  <a:lnTo>
                    <a:pt x="0" y="165"/>
                  </a:lnTo>
                  <a:lnTo>
                    <a:pt x="235" y="165"/>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21" name="Freeform 185"/>
            <p:cNvSpPr>
              <a:spLocks/>
            </p:cNvSpPr>
            <p:nvPr/>
          </p:nvSpPr>
          <p:spPr bwMode="auto">
            <a:xfrm>
              <a:off x="4108" y="3232"/>
              <a:ext cx="238" cy="169"/>
            </a:xfrm>
            <a:custGeom>
              <a:avLst/>
              <a:gdLst/>
              <a:ahLst/>
              <a:cxnLst>
                <a:cxn ang="0">
                  <a:pos x="237" y="168"/>
                </a:cxn>
                <a:cxn ang="0">
                  <a:pos x="237" y="0"/>
                </a:cxn>
                <a:cxn ang="0">
                  <a:pos x="0" y="0"/>
                </a:cxn>
              </a:cxnLst>
              <a:rect l="0" t="0" r="r" b="b"/>
              <a:pathLst>
                <a:path w="238" h="169">
                  <a:moveTo>
                    <a:pt x="237" y="168"/>
                  </a:moveTo>
                  <a:lnTo>
                    <a:pt x="237" y="0"/>
                  </a:lnTo>
                  <a:lnTo>
                    <a:pt x="0" y="0"/>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22" name="Freeform 186"/>
            <p:cNvSpPr>
              <a:spLocks/>
            </p:cNvSpPr>
            <p:nvPr/>
          </p:nvSpPr>
          <p:spPr bwMode="auto">
            <a:xfrm>
              <a:off x="4108" y="3232"/>
              <a:ext cx="238" cy="169"/>
            </a:xfrm>
            <a:custGeom>
              <a:avLst/>
              <a:gdLst/>
              <a:ahLst/>
              <a:cxnLst>
                <a:cxn ang="0">
                  <a:pos x="0" y="0"/>
                </a:cxn>
                <a:cxn ang="0">
                  <a:pos x="0" y="168"/>
                </a:cxn>
                <a:cxn ang="0">
                  <a:pos x="237" y="168"/>
                </a:cxn>
              </a:cxnLst>
              <a:rect l="0" t="0" r="r" b="b"/>
              <a:pathLst>
                <a:path w="238" h="169">
                  <a:moveTo>
                    <a:pt x="0" y="0"/>
                  </a:moveTo>
                  <a:lnTo>
                    <a:pt x="0" y="168"/>
                  </a:lnTo>
                  <a:lnTo>
                    <a:pt x="237" y="168"/>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23" name="Rectangle 187"/>
            <p:cNvSpPr>
              <a:spLocks noChangeArrowheads="1"/>
            </p:cNvSpPr>
            <p:nvPr/>
          </p:nvSpPr>
          <p:spPr bwMode="auto">
            <a:xfrm>
              <a:off x="4701" y="3239"/>
              <a:ext cx="230" cy="164"/>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524" name="Rectangle 188"/>
            <p:cNvSpPr>
              <a:spLocks noChangeArrowheads="1"/>
            </p:cNvSpPr>
            <p:nvPr/>
          </p:nvSpPr>
          <p:spPr bwMode="auto">
            <a:xfrm>
              <a:off x="4436" y="3454"/>
              <a:ext cx="138" cy="325"/>
            </a:xfrm>
            <a:prstGeom prst="rect">
              <a:avLst/>
            </a:prstGeom>
            <a:solidFill>
              <a:srgbClr val="FF3300"/>
            </a:solidFill>
            <a:ln w="12700">
              <a:solidFill>
                <a:srgbClr val="FFFFCC"/>
              </a:solidFill>
              <a:miter lim="800000"/>
              <a:headEnd/>
              <a:tailEnd/>
            </a:ln>
            <a:effectLst/>
          </p:spPr>
          <p:txBody>
            <a:bodyPr wrap="none" anchor="ctr"/>
            <a:lstStyle/>
            <a:p>
              <a:endParaRPr lang="en-US"/>
            </a:p>
          </p:txBody>
        </p:sp>
        <p:sp>
          <p:nvSpPr>
            <p:cNvPr id="270525" name="Rectangle 189"/>
            <p:cNvSpPr>
              <a:spLocks noChangeArrowheads="1"/>
            </p:cNvSpPr>
            <p:nvPr/>
          </p:nvSpPr>
          <p:spPr bwMode="auto">
            <a:xfrm>
              <a:off x="4455" y="3488"/>
              <a:ext cx="36" cy="91"/>
            </a:xfrm>
            <a:prstGeom prst="rect">
              <a:avLst/>
            </a:prstGeom>
            <a:solidFill>
              <a:srgbClr val="CC3300"/>
            </a:solidFill>
            <a:ln w="9525">
              <a:noFill/>
              <a:miter lim="800000"/>
              <a:headEnd/>
              <a:tailEnd/>
            </a:ln>
            <a:effectLst/>
          </p:spPr>
          <p:txBody>
            <a:bodyPr wrap="none" anchor="ctr"/>
            <a:lstStyle/>
            <a:p>
              <a:endParaRPr lang="en-US"/>
            </a:p>
          </p:txBody>
        </p:sp>
        <p:sp>
          <p:nvSpPr>
            <p:cNvPr id="270526" name="Rectangle 190"/>
            <p:cNvSpPr>
              <a:spLocks noChangeArrowheads="1"/>
            </p:cNvSpPr>
            <p:nvPr/>
          </p:nvSpPr>
          <p:spPr bwMode="auto">
            <a:xfrm>
              <a:off x="4517" y="3488"/>
              <a:ext cx="35" cy="91"/>
            </a:xfrm>
            <a:prstGeom prst="rect">
              <a:avLst/>
            </a:prstGeom>
            <a:solidFill>
              <a:srgbClr val="CC3300"/>
            </a:solidFill>
            <a:ln w="9525">
              <a:noFill/>
              <a:miter lim="800000"/>
              <a:headEnd/>
              <a:tailEnd/>
            </a:ln>
            <a:effectLst/>
          </p:spPr>
          <p:txBody>
            <a:bodyPr wrap="none" anchor="ctr"/>
            <a:lstStyle/>
            <a:p>
              <a:endParaRPr lang="en-US"/>
            </a:p>
          </p:txBody>
        </p:sp>
        <p:sp>
          <p:nvSpPr>
            <p:cNvPr id="270527" name="Rectangle 191"/>
            <p:cNvSpPr>
              <a:spLocks noChangeArrowheads="1"/>
            </p:cNvSpPr>
            <p:nvPr/>
          </p:nvSpPr>
          <p:spPr bwMode="auto">
            <a:xfrm>
              <a:off x="4459" y="3625"/>
              <a:ext cx="29" cy="125"/>
            </a:xfrm>
            <a:prstGeom prst="rect">
              <a:avLst/>
            </a:prstGeom>
            <a:solidFill>
              <a:srgbClr val="CC3300"/>
            </a:solidFill>
            <a:ln w="9525">
              <a:noFill/>
              <a:miter lim="800000"/>
              <a:headEnd/>
              <a:tailEnd/>
            </a:ln>
            <a:effectLst/>
          </p:spPr>
          <p:txBody>
            <a:bodyPr wrap="none" anchor="ctr"/>
            <a:lstStyle/>
            <a:p>
              <a:endParaRPr lang="en-US"/>
            </a:p>
          </p:txBody>
        </p:sp>
        <p:sp>
          <p:nvSpPr>
            <p:cNvPr id="270528" name="Rectangle 192"/>
            <p:cNvSpPr>
              <a:spLocks noChangeArrowheads="1"/>
            </p:cNvSpPr>
            <p:nvPr/>
          </p:nvSpPr>
          <p:spPr bwMode="auto">
            <a:xfrm>
              <a:off x="4520" y="3625"/>
              <a:ext cx="29" cy="125"/>
            </a:xfrm>
            <a:prstGeom prst="rect">
              <a:avLst/>
            </a:prstGeom>
            <a:solidFill>
              <a:srgbClr val="CC3300"/>
            </a:solidFill>
            <a:ln w="9525">
              <a:noFill/>
              <a:miter lim="800000"/>
              <a:headEnd/>
              <a:tailEnd/>
            </a:ln>
            <a:effectLst/>
          </p:spPr>
          <p:txBody>
            <a:bodyPr wrap="none" anchor="ctr"/>
            <a:lstStyle/>
            <a:p>
              <a:endParaRPr lang="en-US"/>
            </a:p>
          </p:txBody>
        </p:sp>
        <p:sp>
          <p:nvSpPr>
            <p:cNvPr id="270529" name="Rectangle 193"/>
            <p:cNvSpPr>
              <a:spLocks noChangeArrowheads="1"/>
            </p:cNvSpPr>
            <p:nvPr/>
          </p:nvSpPr>
          <p:spPr bwMode="auto">
            <a:xfrm>
              <a:off x="4481" y="3592"/>
              <a:ext cx="52" cy="19"/>
            </a:xfrm>
            <a:prstGeom prst="rect">
              <a:avLst/>
            </a:prstGeom>
            <a:gradFill rotWithShape="0">
              <a:gsLst>
                <a:gs pos="0">
                  <a:srgbClr val="FFCC66">
                    <a:gamma/>
                    <a:shade val="89804"/>
                    <a:invGamma/>
                  </a:srgbClr>
                </a:gs>
                <a:gs pos="100000">
                  <a:srgbClr val="FFCC66"/>
                </a:gs>
              </a:gsLst>
              <a:lin ang="5400000" scaled="1"/>
            </a:gradFill>
            <a:ln w="9525">
              <a:noFill/>
              <a:miter lim="800000"/>
              <a:headEnd/>
              <a:tailEnd/>
            </a:ln>
            <a:effectLst/>
          </p:spPr>
          <p:txBody>
            <a:bodyPr wrap="none" anchor="ctr"/>
            <a:lstStyle/>
            <a:p>
              <a:endParaRPr lang="en-US"/>
            </a:p>
          </p:txBody>
        </p:sp>
        <p:sp>
          <p:nvSpPr>
            <p:cNvPr id="270530" name="Rectangle 194"/>
            <p:cNvSpPr>
              <a:spLocks noChangeArrowheads="1"/>
            </p:cNvSpPr>
            <p:nvPr/>
          </p:nvSpPr>
          <p:spPr bwMode="auto">
            <a:xfrm>
              <a:off x="4410" y="3779"/>
              <a:ext cx="192" cy="19"/>
            </a:xfrm>
            <a:prstGeom prst="rect">
              <a:avLst/>
            </a:prstGeom>
            <a:solidFill>
              <a:srgbClr val="993300"/>
            </a:solidFill>
            <a:ln w="9525">
              <a:noFill/>
              <a:miter lim="800000"/>
              <a:headEnd/>
              <a:tailEnd/>
            </a:ln>
            <a:effectLst/>
          </p:spPr>
          <p:txBody>
            <a:bodyPr wrap="none" anchor="ctr"/>
            <a:lstStyle/>
            <a:p>
              <a:endParaRPr lang="en-US"/>
            </a:p>
          </p:txBody>
        </p:sp>
        <p:sp>
          <p:nvSpPr>
            <p:cNvPr id="270531" name="Rectangle 195"/>
            <p:cNvSpPr>
              <a:spLocks noChangeArrowheads="1"/>
            </p:cNvSpPr>
            <p:nvPr/>
          </p:nvSpPr>
          <p:spPr bwMode="auto">
            <a:xfrm>
              <a:off x="4374" y="3460"/>
              <a:ext cx="263" cy="30"/>
            </a:xfrm>
            <a:prstGeom prst="rect">
              <a:avLst/>
            </a:prstGeom>
            <a:solidFill>
              <a:srgbClr val="993300">
                <a:alpha val="50000"/>
              </a:srgbClr>
            </a:solidFill>
            <a:ln w="9525">
              <a:noFill/>
              <a:miter lim="800000"/>
              <a:headEnd/>
              <a:tailEnd/>
            </a:ln>
            <a:effectLst/>
          </p:spPr>
          <p:txBody>
            <a:bodyPr wrap="none" anchor="ctr"/>
            <a:lstStyle/>
            <a:p>
              <a:endParaRPr lang="en-US"/>
            </a:p>
          </p:txBody>
        </p:sp>
        <p:sp>
          <p:nvSpPr>
            <p:cNvPr id="270532" name="Rectangle 196"/>
            <p:cNvSpPr>
              <a:spLocks noChangeArrowheads="1"/>
            </p:cNvSpPr>
            <p:nvPr/>
          </p:nvSpPr>
          <p:spPr bwMode="auto">
            <a:xfrm>
              <a:off x="4387" y="3450"/>
              <a:ext cx="19" cy="34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33" name="Rectangle 197"/>
            <p:cNvSpPr>
              <a:spLocks noChangeArrowheads="1"/>
            </p:cNvSpPr>
            <p:nvPr/>
          </p:nvSpPr>
          <p:spPr bwMode="auto">
            <a:xfrm>
              <a:off x="4370" y="3780"/>
              <a:ext cx="49" cy="20"/>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34" name="Rectangle 198"/>
            <p:cNvSpPr>
              <a:spLocks noChangeArrowheads="1"/>
            </p:cNvSpPr>
            <p:nvPr/>
          </p:nvSpPr>
          <p:spPr bwMode="auto">
            <a:xfrm>
              <a:off x="4382" y="3461"/>
              <a:ext cx="28" cy="19"/>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35" name="Rectangle 199"/>
            <p:cNvSpPr>
              <a:spLocks noChangeArrowheads="1"/>
            </p:cNvSpPr>
            <p:nvPr/>
          </p:nvSpPr>
          <p:spPr bwMode="auto">
            <a:xfrm>
              <a:off x="4604" y="3450"/>
              <a:ext cx="20" cy="346"/>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36" name="Rectangle 200"/>
            <p:cNvSpPr>
              <a:spLocks noChangeArrowheads="1"/>
            </p:cNvSpPr>
            <p:nvPr/>
          </p:nvSpPr>
          <p:spPr bwMode="auto">
            <a:xfrm>
              <a:off x="4600" y="3461"/>
              <a:ext cx="28" cy="19"/>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37" name="Freeform 201"/>
            <p:cNvSpPr>
              <a:spLocks/>
            </p:cNvSpPr>
            <p:nvPr/>
          </p:nvSpPr>
          <p:spPr bwMode="auto">
            <a:xfrm>
              <a:off x="4360" y="3415"/>
              <a:ext cx="290" cy="51"/>
            </a:xfrm>
            <a:custGeom>
              <a:avLst/>
              <a:gdLst/>
              <a:ahLst/>
              <a:cxnLst>
                <a:cxn ang="0">
                  <a:pos x="0" y="50"/>
                </a:cxn>
                <a:cxn ang="0">
                  <a:pos x="79" y="0"/>
                </a:cxn>
                <a:cxn ang="0">
                  <a:pos x="205" y="0"/>
                </a:cxn>
                <a:cxn ang="0">
                  <a:pos x="289" y="47"/>
                </a:cxn>
                <a:cxn ang="0">
                  <a:pos x="0" y="50"/>
                </a:cxn>
              </a:cxnLst>
              <a:rect l="0" t="0" r="r" b="b"/>
              <a:pathLst>
                <a:path w="290" h="51">
                  <a:moveTo>
                    <a:pt x="0" y="50"/>
                  </a:moveTo>
                  <a:lnTo>
                    <a:pt x="79" y="0"/>
                  </a:lnTo>
                  <a:lnTo>
                    <a:pt x="205" y="0"/>
                  </a:lnTo>
                  <a:lnTo>
                    <a:pt x="289" y="47"/>
                  </a:lnTo>
                  <a:lnTo>
                    <a:pt x="0" y="50"/>
                  </a:lnTo>
                </a:path>
              </a:pathLst>
            </a:custGeom>
            <a:solidFill>
              <a:srgbClr val="993300"/>
            </a:solidFill>
            <a:ln w="9525" cap="rnd">
              <a:noFill/>
              <a:round/>
              <a:headEnd/>
              <a:tailEnd/>
            </a:ln>
            <a:effectLst/>
          </p:spPr>
          <p:txBody>
            <a:bodyPr/>
            <a:lstStyle/>
            <a:p>
              <a:endParaRPr lang="en-US"/>
            </a:p>
          </p:txBody>
        </p:sp>
        <p:sp>
          <p:nvSpPr>
            <p:cNvPr id="270538" name="Rectangle 202"/>
            <p:cNvSpPr>
              <a:spLocks noChangeArrowheads="1"/>
            </p:cNvSpPr>
            <p:nvPr/>
          </p:nvSpPr>
          <p:spPr bwMode="auto">
            <a:xfrm>
              <a:off x="4111" y="3233"/>
              <a:ext cx="228" cy="16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539" name="Rectangle 203"/>
            <p:cNvSpPr>
              <a:spLocks noChangeArrowheads="1"/>
            </p:cNvSpPr>
            <p:nvPr/>
          </p:nvSpPr>
          <p:spPr bwMode="auto">
            <a:xfrm>
              <a:off x="4701" y="3541"/>
              <a:ext cx="230" cy="164"/>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540" name="Rectangle 204"/>
            <p:cNvSpPr>
              <a:spLocks noChangeArrowheads="1"/>
            </p:cNvSpPr>
            <p:nvPr/>
          </p:nvSpPr>
          <p:spPr bwMode="auto">
            <a:xfrm>
              <a:off x="4111" y="3535"/>
              <a:ext cx="228" cy="168"/>
            </a:xfrm>
            <a:prstGeom prst="rect">
              <a:avLst/>
            </a:prstGeom>
            <a:gradFill rotWithShape="0">
              <a:gsLst>
                <a:gs pos="0">
                  <a:schemeClr val="accent1">
                    <a:gamma/>
                    <a:shade val="89804"/>
                    <a:invGamma/>
                  </a:schemeClr>
                </a:gs>
                <a:gs pos="100000">
                  <a:schemeClr val="accent1"/>
                </a:gs>
              </a:gsLst>
              <a:lin ang="5400000" scaled="1"/>
            </a:gradFill>
            <a:ln w="9525">
              <a:noFill/>
              <a:miter lim="800000"/>
              <a:headEnd/>
              <a:tailEnd/>
            </a:ln>
            <a:effectLst/>
          </p:spPr>
          <p:txBody>
            <a:bodyPr wrap="none" anchor="ctr"/>
            <a:lstStyle/>
            <a:p>
              <a:endParaRPr lang="en-US"/>
            </a:p>
          </p:txBody>
        </p:sp>
        <p:sp>
          <p:nvSpPr>
            <p:cNvPr id="270541" name="Rectangle 205"/>
            <p:cNvSpPr>
              <a:spLocks noChangeArrowheads="1"/>
            </p:cNvSpPr>
            <p:nvPr/>
          </p:nvSpPr>
          <p:spPr bwMode="auto">
            <a:xfrm>
              <a:off x="4588" y="3780"/>
              <a:ext cx="49" cy="20"/>
            </a:xfrm>
            <a:prstGeom prst="rect">
              <a:avLst/>
            </a:prstGeom>
            <a:gradFill rotWithShape="0">
              <a:gsLst>
                <a:gs pos="0">
                  <a:srgbClr val="F8F8F8"/>
                </a:gs>
                <a:gs pos="100000">
                  <a:srgbClr val="F8F8F8">
                    <a:gamma/>
                    <a:shade val="89804"/>
                    <a:invGamma/>
                  </a:srgbClr>
                </a:gs>
              </a:gsLst>
              <a:lin ang="0" scaled="1"/>
            </a:gradFill>
            <a:ln w="9525">
              <a:noFill/>
              <a:miter lim="800000"/>
              <a:headEnd/>
              <a:tailEnd/>
            </a:ln>
            <a:effectLst/>
          </p:spPr>
          <p:txBody>
            <a:bodyPr wrap="none" anchor="ctr"/>
            <a:lstStyle/>
            <a:p>
              <a:endParaRPr lang="en-US"/>
            </a:p>
          </p:txBody>
        </p:sp>
        <p:sp>
          <p:nvSpPr>
            <p:cNvPr id="270542" name="Freeform 206"/>
            <p:cNvSpPr>
              <a:spLocks/>
            </p:cNvSpPr>
            <p:nvPr/>
          </p:nvSpPr>
          <p:spPr bwMode="auto">
            <a:xfrm>
              <a:off x="3983" y="3058"/>
              <a:ext cx="1201" cy="101"/>
            </a:xfrm>
            <a:custGeom>
              <a:avLst/>
              <a:gdLst/>
              <a:ahLst/>
              <a:cxnLst>
                <a:cxn ang="0">
                  <a:pos x="96" y="0"/>
                </a:cxn>
                <a:cxn ang="0">
                  <a:pos x="1200" y="0"/>
                </a:cxn>
                <a:cxn ang="0">
                  <a:pos x="1120" y="100"/>
                </a:cxn>
                <a:cxn ang="0">
                  <a:pos x="0" y="100"/>
                </a:cxn>
                <a:cxn ang="0">
                  <a:pos x="96" y="0"/>
                </a:cxn>
              </a:cxnLst>
              <a:rect l="0" t="0" r="r" b="b"/>
              <a:pathLst>
                <a:path w="1201" h="101">
                  <a:moveTo>
                    <a:pt x="96" y="0"/>
                  </a:moveTo>
                  <a:lnTo>
                    <a:pt x="1200" y="0"/>
                  </a:lnTo>
                  <a:lnTo>
                    <a:pt x="1120" y="100"/>
                  </a:lnTo>
                  <a:lnTo>
                    <a:pt x="0" y="100"/>
                  </a:lnTo>
                  <a:lnTo>
                    <a:pt x="96" y="0"/>
                  </a:lnTo>
                </a:path>
              </a:pathLst>
            </a:custGeom>
            <a:solidFill>
              <a:srgbClr val="969696"/>
            </a:solidFill>
            <a:ln w="9525" cap="rnd">
              <a:noFill/>
              <a:round/>
              <a:headEnd/>
              <a:tailEnd/>
            </a:ln>
            <a:effectLst/>
          </p:spPr>
          <p:txBody>
            <a:bodyPr/>
            <a:lstStyle/>
            <a:p>
              <a:endParaRPr lang="en-US"/>
            </a:p>
          </p:txBody>
        </p:sp>
        <p:sp>
          <p:nvSpPr>
            <p:cNvPr id="270543" name="Freeform 207"/>
            <p:cNvSpPr>
              <a:spLocks/>
            </p:cNvSpPr>
            <p:nvPr/>
          </p:nvSpPr>
          <p:spPr bwMode="auto">
            <a:xfrm>
              <a:off x="4698" y="3236"/>
              <a:ext cx="236" cy="166"/>
            </a:xfrm>
            <a:custGeom>
              <a:avLst/>
              <a:gdLst/>
              <a:ahLst/>
              <a:cxnLst>
                <a:cxn ang="0">
                  <a:pos x="235" y="165"/>
                </a:cxn>
                <a:cxn ang="0">
                  <a:pos x="235" y="0"/>
                </a:cxn>
                <a:cxn ang="0">
                  <a:pos x="0" y="0"/>
                </a:cxn>
              </a:cxnLst>
              <a:rect l="0" t="0" r="r" b="b"/>
              <a:pathLst>
                <a:path w="236" h="166">
                  <a:moveTo>
                    <a:pt x="235" y="165"/>
                  </a:moveTo>
                  <a:lnTo>
                    <a:pt x="235"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44" name="Freeform 208"/>
            <p:cNvSpPr>
              <a:spLocks/>
            </p:cNvSpPr>
            <p:nvPr/>
          </p:nvSpPr>
          <p:spPr bwMode="auto">
            <a:xfrm>
              <a:off x="4698" y="3542"/>
              <a:ext cx="236" cy="166"/>
            </a:xfrm>
            <a:custGeom>
              <a:avLst/>
              <a:gdLst/>
              <a:ahLst/>
              <a:cxnLst>
                <a:cxn ang="0">
                  <a:pos x="0" y="0"/>
                </a:cxn>
                <a:cxn ang="0">
                  <a:pos x="0" y="165"/>
                </a:cxn>
                <a:cxn ang="0">
                  <a:pos x="235" y="165"/>
                </a:cxn>
              </a:cxnLst>
              <a:rect l="0" t="0" r="r" b="b"/>
              <a:pathLst>
                <a:path w="236" h="166">
                  <a:moveTo>
                    <a:pt x="0" y="0"/>
                  </a:moveTo>
                  <a:lnTo>
                    <a:pt x="0" y="165"/>
                  </a:lnTo>
                  <a:lnTo>
                    <a:pt x="235" y="165"/>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45" name="Freeform 209"/>
            <p:cNvSpPr>
              <a:spLocks/>
            </p:cNvSpPr>
            <p:nvPr/>
          </p:nvSpPr>
          <p:spPr bwMode="auto">
            <a:xfrm>
              <a:off x="4698" y="3542"/>
              <a:ext cx="236" cy="166"/>
            </a:xfrm>
            <a:custGeom>
              <a:avLst/>
              <a:gdLst/>
              <a:ahLst/>
              <a:cxnLst>
                <a:cxn ang="0">
                  <a:pos x="235" y="165"/>
                </a:cxn>
                <a:cxn ang="0">
                  <a:pos x="235" y="0"/>
                </a:cxn>
                <a:cxn ang="0">
                  <a:pos x="0" y="0"/>
                </a:cxn>
              </a:cxnLst>
              <a:rect l="0" t="0" r="r" b="b"/>
              <a:pathLst>
                <a:path w="236" h="166">
                  <a:moveTo>
                    <a:pt x="235" y="165"/>
                  </a:moveTo>
                  <a:lnTo>
                    <a:pt x="235"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46" name="Freeform 210"/>
            <p:cNvSpPr>
              <a:spLocks/>
            </p:cNvSpPr>
            <p:nvPr/>
          </p:nvSpPr>
          <p:spPr bwMode="auto">
            <a:xfrm>
              <a:off x="4110" y="3234"/>
              <a:ext cx="236" cy="166"/>
            </a:xfrm>
            <a:custGeom>
              <a:avLst/>
              <a:gdLst/>
              <a:ahLst/>
              <a:cxnLst>
                <a:cxn ang="0">
                  <a:pos x="0" y="0"/>
                </a:cxn>
                <a:cxn ang="0">
                  <a:pos x="0" y="165"/>
                </a:cxn>
                <a:cxn ang="0">
                  <a:pos x="235" y="165"/>
                </a:cxn>
              </a:cxnLst>
              <a:rect l="0" t="0" r="r" b="b"/>
              <a:pathLst>
                <a:path w="236" h="166">
                  <a:moveTo>
                    <a:pt x="0" y="0"/>
                  </a:moveTo>
                  <a:lnTo>
                    <a:pt x="0" y="165"/>
                  </a:lnTo>
                  <a:lnTo>
                    <a:pt x="235" y="165"/>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47" name="Freeform 211"/>
            <p:cNvSpPr>
              <a:spLocks/>
            </p:cNvSpPr>
            <p:nvPr/>
          </p:nvSpPr>
          <p:spPr bwMode="auto">
            <a:xfrm>
              <a:off x="4110" y="3234"/>
              <a:ext cx="236" cy="166"/>
            </a:xfrm>
            <a:custGeom>
              <a:avLst/>
              <a:gdLst/>
              <a:ahLst/>
              <a:cxnLst>
                <a:cxn ang="0">
                  <a:pos x="235" y="165"/>
                </a:cxn>
                <a:cxn ang="0">
                  <a:pos x="235" y="0"/>
                </a:cxn>
                <a:cxn ang="0">
                  <a:pos x="0" y="0"/>
                </a:cxn>
              </a:cxnLst>
              <a:rect l="0" t="0" r="r" b="b"/>
              <a:pathLst>
                <a:path w="236" h="166">
                  <a:moveTo>
                    <a:pt x="235" y="165"/>
                  </a:moveTo>
                  <a:lnTo>
                    <a:pt x="235"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48" name="Freeform 212"/>
            <p:cNvSpPr>
              <a:spLocks/>
            </p:cNvSpPr>
            <p:nvPr/>
          </p:nvSpPr>
          <p:spPr bwMode="auto">
            <a:xfrm>
              <a:off x="4110" y="3536"/>
              <a:ext cx="236" cy="166"/>
            </a:xfrm>
            <a:custGeom>
              <a:avLst/>
              <a:gdLst/>
              <a:ahLst/>
              <a:cxnLst>
                <a:cxn ang="0">
                  <a:pos x="0" y="0"/>
                </a:cxn>
                <a:cxn ang="0">
                  <a:pos x="0" y="165"/>
                </a:cxn>
                <a:cxn ang="0">
                  <a:pos x="235" y="165"/>
                </a:cxn>
              </a:cxnLst>
              <a:rect l="0" t="0" r="r" b="b"/>
              <a:pathLst>
                <a:path w="236" h="166">
                  <a:moveTo>
                    <a:pt x="0" y="0"/>
                  </a:moveTo>
                  <a:lnTo>
                    <a:pt x="0" y="165"/>
                  </a:lnTo>
                  <a:lnTo>
                    <a:pt x="235" y="165"/>
                  </a:lnTo>
                </a:path>
              </a:pathLst>
            </a:custGeom>
            <a:noFill/>
            <a:ln w="12700" cap="rnd" cmpd="sng">
              <a:solidFill>
                <a:srgbClr val="FFFFFF"/>
              </a:solidFill>
              <a:prstDash val="solid"/>
              <a:round/>
              <a:headEnd type="none" w="sm" len="sm"/>
              <a:tailEnd type="none" w="sm" len="sm"/>
            </a:ln>
            <a:effectLst/>
          </p:spPr>
          <p:txBody>
            <a:bodyPr/>
            <a:lstStyle/>
            <a:p>
              <a:endParaRPr lang="en-US"/>
            </a:p>
          </p:txBody>
        </p:sp>
        <p:sp>
          <p:nvSpPr>
            <p:cNvPr id="270549" name="Freeform 213"/>
            <p:cNvSpPr>
              <a:spLocks/>
            </p:cNvSpPr>
            <p:nvPr/>
          </p:nvSpPr>
          <p:spPr bwMode="auto">
            <a:xfrm>
              <a:off x="4110" y="3536"/>
              <a:ext cx="236" cy="166"/>
            </a:xfrm>
            <a:custGeom>
              <a:avLst/>
              <a:gdLst/>
              <a:ahLst/>
              <a:cxnLst>
                <a:cxn ang="0">
                  <a:pos x="235" y="165"/>
                </a:cxn>
                <a:cxn ang="0">
                  <a:pos x="235" y="0"/>
                </a:cxn>
                <a:cxn ang="0">
                  <a:pos x="0" y="0"/>
                </a:cxn>
              </a:cxnLst>
              <a:rect l="0" t="0" r="r" b="b"/>
              <a:pathLst>
                <a:path w="236" h="166">
                  <a:moveTo>
                    <a:pt x="235" y="165"/>
                  </a:moveTo>
                  <a:lnTo>
                    <a:pt x="235" y="0"/>
                  </a:lnTo>
                  <a:lnTo>
                    <a:pt x="0" y="0"/>
                  </a:lnTo>
                </a:path>
              </a:pathLst>
            </a:custGeom>
            <a:noFill/>
            <a:ln w="12700" cap="rnd" cmpd="sng">
              <a:solidFill>
                <a:srgbClr val="993300"/>
              </a:solidFill>
              <a:prstDash val="solid"/>
              <a:round/>
              <a:headEnd type="none" w="sm" len="sm"/>
              <a:tailEnd type="none" w="sm" len="sm"/>
            </a:ln>
            <a:effectLst/>
          </p:spPr>
          <p:txBody>
            <a:bodyPr/>
            <a:lstStyle/>
            <a:p>
              <a:endParaRPr lang="en-US"/>
            </a:p>
          </p:txBody>
        </p:sp>
        <p:sp>
          <p:nvSpPr>
            <p:cNvPr id="270550" name="Freeform 214"/>
            <p:cNvSpPr>
              <a:spLocks/>
            </p:cNvSpPr>
            <p:nvPr/>
          </p:nvSpPr>
          <p:spPr bwMode="auto">
            <a:xfrm>
              <a:off x="3967" y="2547"/>
              <a:ext cx="113" cy="385"/>
            </a:xfrm>
            <a:custGeom>
              <a:avLst/>
              <a:gdLst/>
              <a:ahLst/>
              <a:cxnLst>
                <a:cxn ang="0">
                  <a:pos x="0" y="0"/>
                </a:cxn>
                <a:cxn ang="0">
                  <a:pos x="88" y="296"/>
                </a:cxn>
                <a:cxn ang="0">
                  <a:pos x="112" y="384"/>
                </a:cxn>
              </a:cxnLst>
              <a:rect l="0" t="0" r="r" b="b"/>
              <a:pathLst>
                <a:path w="113" h="385">
                  <a:moveTo>
                    <a:pt x="0" y="0"/>
                  </a:moveTo>
                  <a:lnTo>
                    <a:pt x="88" y="296"/>
                  </a:lnTo>
                  <a:lnTo>
                    <a:pt x="112" y="384"/>
                  </a:lnTo>
                </a:path>
              </a:pathLst>
            </a:custGeom>
            <a:noFill/>
            <a:ln w="25400" cap="rnd" cmpd="sng">
              <a:solidFill>
                <a:srgbClr val="F8F8F8"/>
              </a:solidFill>
              <a:prstDash val="solid"/>
              <a:round/>
              <a:headEnd type="none" w="sm" len="sm"/>
              <a:tailEnd type="none" w="sm" len="sm"/>
            </a:ln>
            <a:effectLst/>
          </p:spPr>
          <p:txBody>
            <a:bodyPr/>
            <a:lstStyle/>
            <a:p>
              <a:endParaRPr lang="en-US"/>
            </a:p>
          </p:txBody>
        </p:sp>
        <p:sp>
          <p:nvSpPr>
            <p:cNvPr id="270551" name="Freeform 215"/>
            <p:cNvSpPr>
              <a:spLocks/>
            </p:cNvSpPr>
            <p:nvPr/>
          </p:nvSpPr>
          <p:spPr bwMode="auto">
            <a:xfrm>
              <a:off x="3663" y="2547"/>
              <a:ext cx="113" cy="385"/>
            </a:xfrm>
            <a:custGeom>
              <a:avLst/>
              <a:gdLst/>
              <a:ahLst/>
              <a:cxnLst>
                <a:cxn ang="0">
                  <a:pos x="0" y="0"/>
                </a:cxn>
                <a:cxn ang="0">
                  <a:pos x="88" y="296"/>
                </a:cxn>
                <a:cxn ang="0">
                  <a:pos x="112" y="384"/>
                </a:cxn>
              </a:cxnLst>
              <a:rect l="0" t="0" r="r" b="b"/>
              <a:pathLst>
                <a:path w="113" h="385">
                  <a:moveTo>
                    <a:pt x="0" y="0"/>
                  </a:moveTo>
                  <a:lnTo>
                    <a:pt x="88" y="296"/>
                  </a:lnTo>
                  <a:lnTo>
                    <a:pt x="112" y="384"/>
                  </a:lnTo>
                </a:path>
              </a:pathLst>
            </a:custGeom>
            <a:noFill/>
            <a:ln w="25400" cap="rnd" cmpd="sng">
              <a:solidFill>
                <a:srgbClr val="F8F8F8"/>
              </a:solidFill>
              <a:prstDash val="solid"/>
              <a:round/>
              <a:headEnd type="none" w="sm" len="sm"/>
              <a:tailEnd type="none" w="sm" len="sm"/>
            </a:ln>
            <a:effectLst/>
          </p:spPr>
          <p:txBody>
            <a:bodyPr/>
            <a:lstStyle/>
            <a:p>
              <a:endParaRPr lang="en-US"/>
            </a:p>
          </p:txBody>
        </p:sp>
        <p:grpSp>
          <p:nvGrpSpPr>
            <p:cNvPr id="30" name="Group 216"/>
            <p:cNvGrpSpPr>
              <a:grpSpLocks/>
            </p:cNvGrpSpPr>
            <p:nvPr/>
          </p:nvGrpSpPr>
          <p:grpSpPr bwMode="auto">
            <a:xfrm>
              <a:off x="3191" y="2728"/>
              <a:ext cx="1297" cy="348"/>
              <a:chOff x="3191" y="2728"/>
              <a:chExt cx="1297" cy="348"/>
            </a:xfrm>
          </p:grpSpPr>
          <p:sp>
            <p:nvSpPr>
              <p:cNvPr id="270553" name="Rectangle 217"/>
              <p:cNvSpPr>
                <a:spLocks noChangeArrowheads="1"/>
              </p:cNvSpPr>
              <p:nvPr/>
            </p:nvSpPr>
            <p:spPr bwMode="auto">
              <a:xfrm>
                <a:off x="3506" y="2749"/>
                <a:ext cx="95" cy="133"/>
              </a:xfrm>
              <a:prstGeom prst="rect">
                <a:avLst/>
              </a:prstGeom>
              <a:gradFill rotWithShape="0">
                <a:gsLst>
                  <a:gs pos="0">
                    <a:srgbClr val="CC6600">
                      <a:gamma/>
                      <a:shade val="60000"/>
                      <a:invGamma/>
                    </a:srgbClr>
                  </a:gs>
                  <a:gs pos="50000">
                    <a:srgbClr val="CC6600"/>
                  </a:gs>
                  <a:gs pos="100000">
                    <a:srgbClr val="CC6600">
                      <a:gamma/>
                      <a:shade val="60000"/>
                      <a:invGamma/>
                    </a:srgbClr>
                  </a:gs>
                </a:gsLst>
                <a:lin ang="18900000" scaled="1"/>
              </a:gradFill>
              <a:ln w="9525">
                <a:noFill/>
                <a:miter lim="800000"/>
                <a:headEnd/>
                <a:tailEnd/>
              </a:ln>
              <a:effectLst/>
            </p:spPr>
            <p:txBody>
              <a:bodyPr wrap="none" anchor="ctr"/>
              <a:lstStyle/>
              <a:p>
                <a:endParaRPr lang="en-US"/>
              </a:p>
            </p:txBody>
          </p:sp>
          <p:sp>
            <p:nvSpPr>
              <p:cNvPr id="270554" name="Freeform 218"/>
              <p:cNvSpPr>
                <a:spLocks/>
              </p:cNvSpPr>
              <p:nvPr/>
            </p:nvSpPr>
            <p:spPr bwMode="auto">
              <a:xfrm>
                <a:off x="3191" y="2851"/>
                <a:ext cx="1297" cy="225"/>
              </a:xfrm>
              <a:custGeom>
                <a:avLst/>
                <a:gdLst/>
                <a:ahLst/>
                <a:cxnLst>
                  <a:cxn ang="0">
                    <a:pos x="0" y="224"/>
                  </a:cxn>
                  <a:cxn ang="0">
                    <a:pos x="267" y="0"/>
                  </a:cxn>
                  <a:cxn ang="0">
                    <a:pos x="1019" y="0"/>
                  </a:cxn>
                  <a:cxn ang="0">
                    <a:pos x="1296" y="215"/>
                  </a:cxn>
                  <a:cxn ang="0">
                    <a:pos x="0" y="224"/>
                  </a:cxn>
                </a:cxnLst>
                <a:rect l="0" t="0" r="r" b="b"/>
                <a:pathLst>
                  <a:path w="1297" h="225">
                    <a:moveTo>
                      <a:pt x="0" y="224"/>
                    </a:moveTo>
                    <a:lnTo>
                      <a:pt x="267" y="0"/>
                    </a:lnTo>
                    <a:lnTo>
                      <a:pt x="1019" y="0"/>
                    </a:lnTo>
                    <a:lnTo>
                      <a:pt x="1296" y="215"/>
                    </a:lnTo>
                    <a:lnTo>
                      <a:pt x="0" y="224"/>
                    </a:lnTo>
                  </a:path>
                </a:pathLst>
              </a:custGeom>
              <a:solidFill>
                <a:srgbClr val="993300"/>
              </a:solidFill>
              <a:ln w="9525" cap="rnd">
                <a:noFill/>
                <a:round/>
                <a:headEnd/>
                <a:tailEnd/>
              </a:ln>
              <a:effectLst/>
            </p:spPr>
            <p:txBody>
              <a:bodyPr/>
              <a:lstStyle/>
              <a:p>
                <a:endParaRPr lang="en-US"/>
              </a:p>
            </p:txBody>
          </p:sp>
          <p:sp>
            <p:nvSpPr>
              <p:cNvPr id="270555" name="Rectangle 219"/>
              <p:cNvSpPr>
                <a:spLocks noChangeArrowheads="1"/>
              </p:cNvSpPr>
              <p:nvPr/>
            </p:nvSpPr>
            <p:spPr bwMode="auto">
              <a:xfrm>
                <a:off x="3488" y="2728"/>
                <a:ext cx="125" cy="21"/>
              </a:xfrm>
              <a:prstGeom prst="rect">
                <a:avLst/>
              </a:prstGeom>
              <a:solidFill>
                <a:srgbClr val="663300"/>
              </a:solidFill>
              <a:ln w="9525">
                <a:noFill/>
                <a:miter lim="800000"/>
                <a:headEnd/>
                <a:tailEnd/>
              </a:ln>
              <a:effectLst/>
            </p:spPr>
            <p:txBody>
              <a:bodyPr wrap="none" anchor="ctr"/>
              <a:lstStyle/>
              <a:p>
                <a:endParaRPr lang="en-US"/>
              </a:p>
            </p:txBody>
          </p:sp>
        </p:grpSp>
        <p:sp>
          <p:nvSpPr>
            <p:cNvPr id="270556" name="Freeform 220"/>
            <p:cNvSpPr>
              <a:spLocks/>
            </p:cNvSpPr>
            <p:nvPr/>
          </p:nvSpPr>
          <p:spPr bwMode="auto">
            <a:xfrm>
              <a:off x="3551" y="2547"/>
              <a:ext cx="113" cy="521"/>
            </a:xfrm>
            <a:custGeom>
              <a:avLst/>
              <a:gdLst/>
              <a:ahLst/>
              <a:cxnLst>
                <a:cxn ang="0">
                  <a:pos x="112" y="0"/>
                </a:cxn>
                <a:cxn ang="0">
                  <a:pos x="0" y="304"/>
                </a:cxn>
                <a:cxn ang="0">
                  <a:pos x="0" y="520"/>
                </a:cxn>
              </a:cxnLst>
              <a:rect l="0" t="0" r="r" b="b"/>
              <a:pathLst>
                <a:path w="113" h="521">
                  <a:moveTo>
                    <a:pt x="112" y="0"/>
                  </a:moveTo>
                  <a:lnTo>
                    <a:pt x="0" y="304"/>
                  </a:lnTo>
                  <a:lnTo>
                    <a:pt x="0" y="520"/>
                  </a:lnTo>
                </a:path>
              </a:pathLst>
            </a:custGeom>
            <a:noFill/>
            <a:ln w="25400" cap="rnd" cmpd="sng">
              <a:solidFill>
                <a:srgbClr val="F8F8F8"/>
              </a:solidFill>
              <a:prstDash val="solid"/>
              <a:round/>
              <a:headEnd type="none" w="sm" len="sm"/>
              <a:tailEnd type="none" w="sm" len="sm"/>
            </a:ln>
            <a:effectLst/>
          </p:spPr>
          <p:txBody>
            <a:bodyPr/>
            <a:lstStyle/>
            <a:p>
              <a:endParaRPr lang="en-US"/>
            </a:p>
          </p:txBody>
        </p:sp>
        <p:sp>
          <p:nvSpPr>
            <p:cNvPr id="270557" name="Freeform 221"/>
            <p:cNvSpPr>
              <a:spLocks/>
            </p:cNvSpPr>
            <p:nvPr/>
          </p:nvSpPr>
          <p:spPr bwMode="auto">
            <a:xfrm>
              <a:off x="3855" y="2547"/>
              <a:ext cx="113" cy="521"/>
            </a:xfrm>
            <a:custGeom>
              <a:avLst/>
              <a:gdLst/>
              <a:ahLst/>
              <a:cxnLst>
                <a:cxn ang="0">
                  <a:pos x="112" y="0"/>
                </a:cxn>
                <a:cxn ang="0">
                  <a:pos x="0" y="304"/>
                </a:cxn>
                <a:cxn ang="0">
                  <a:pos x="0" y="520"/>
                </a:cxn>
              </a:cxnLst>
              <a:rect l="0" t="0" r="r" b="b"/>
              <a:pathLst>
                <a:path w="113" h="521">
                  <a:moveTo>
                    <a:pt x="112" y="0"/>
                  </a:moveTo>
                  <a:lnTo>
                    <a:pt x="0" y="304"/>
                  </a:lnTo>
                  <a:lnTo>
                    <a:pt x="0" y="520"/>
                  </a:lnTo>
                </a:path>
              </a:pathLst>
            </a:custGeom>
            <a:noFill/>
            <a:ln w="25400" cap="rnd" cmpd="sng">
              <a:solidFill>
                <a:srgbClr val="F8F8F8"/>
              </a:solidFill>
              <a:prstDash val="solid"/>
              <a:round/>
              <a:headEnd type="none" w="sm" len="sm"/>
              <a:tailEnd type="none" w="sm" len="sm"/>
            </a:ln>
            <a:effectLst/>
          </p:spPr>
          <p:txBody>
            <a:bodyPr/>
            <a:lstStyle/>
            <a:p>
              <a:endParaRPr lang="en-US"/>
            </a:p>
          </p:txBody>
        </p:sp>
        <p:sp>
          <p:nvSpPr>
            <p:cNvPr id="270558" name="Freeform 222"/>
            <p:cNvSpPr>
              <a:spLocks/>
            </p:cNvSpPr>
            <p:nvPr/>
          </p:nvSpPr>
          <p:spPr bwMode="auto">
            <a:xfrm>
              <a:off x="3655" y="2507"/>
              <a:ext cx="305" cy="57"/>
            </a:xfrm>
            <a:custGeom>
              <a:avLst/>
              <a:gdLst/>
              <a:ahLst/>
              <a:cxnLst>
                <a:cxn ang="0">
                  <a:pos x="0" y="48"/>
                </a:cxn>
                <a:cxn ang="0">
                  <a:pos x="152" y="0"/>
                </a:cxn>
                <a:cxn ang="0">
                  <a:pos x="304" y="56"/>
                </a:cxn>
              </a:cxnLst>
              <a:rect l="0" t="0" r="r" b="b"/>
              <a:pathLst>
                <a:path w="305" h="57">
                  <a:moveTo>
                    <a:pt x="0" y="48"/>
                  </a:moveTo>
                  <a:lnTo>
                    <a:pt x="152" y="0"/>
                  </a:lnTo>
                  <a:lnTo>
                    <a:pt x="304" y="56"/>
                  </a:lnTo>
                </a:path>
              </a:pathLst>
            </a:custGeom>
            <a:noFill/>
            <a:ln w="50800" cap="rnd" cmpd="sng">
              <a:solidFill>
                <a:srgbClr val="F8F8F8"/>
              </a:solidFill>
              <a:prstDash val="solid"/>
              <a:round/>
              <a:headEnd type="none" w="sm" len="sm"/>
              <a:tailEnd type="none" w="sm" len="sm"/>
            </a:ln>
            <a:effectLst/>
          </p:spPr>
          <p:txBody>
            <a:bodyPr/>
            <a:lstStyle/>
            <a:p>
              <a:endParaRPr lang="en-US"/>
            </a:p>
          </p:txBody>
        </p:sp>
        <p:sp>
          <p:nvSpPr>
            <p:cNvPr id="270559" name="Line 223"/>
            <p:cNvSpPr>
              <a:spLocks noChangeShapeType="1"/>
            </p:cNvSpPr>
            <p:nvPr/>
          </p:nvSpPr>
          <p:spPr bwMode="auto">
            <a:xfrm flipV="1">
              <a:off x="3807" y="2379"/>
              <a:ext cx="0" cy="136"/>
            </a:xfrm>
            <a:prstGeom prst="line">
              <a:avLst/>
            </a:prstGeom>
            <a:noFill/>
            <a:ln w="50800">
              <a:solidFill>
                <a:srgbClr val="F8F8F8"/>
              </a:solidFill>
              <a:round/>
              <a:headEnd type="none" w="sm" len="sm"/>
              <a:tailEnd type="none" w="sm" len="sm"/>
            </a:ln>
            <a:effectLst/>
          </p:spPr>
          <p:txBody>
            <a:bodyPr/>
            <a:lstStyle/>
            <a:p>
              <a:endParaRPr lang="en-US"/>
            </a:p>
          </p:txBody>
        </p:sp>
        <p:sp>
          <p:nvSpPr>
            <p:cNvPr id="270560" name="Freeform 224"/>
            <p:cNvSpPr>
              <a:spLocks/>
            </p:cNvSpPr>
            <p:nvPr/>
          </p:nvSpPr>
          <p:spPr bwMode="auto">
            <a:xfrm>
              <a:off x="5087" y="3056"/>
              <a:ext cx="97" cy="745"/>
            </a:xfrm>
            <a:custGeom>
              <a:avLst/>
              <a:gdLst/>
              <a:ahLst/>
              <a:cxnLst>
                <a:cxn ang="0">
                  <a:pos x="0" y="96"/>
                </a:cxn>
                <a:cxn ang="0">
                  <a:pos x="96" y="0"/>
                </a:cxn>
                <a:cxn ang="0">
                  <a:pos x="96" y="520"/>
                </a:cxn>
                <a:cxn ang="0">
                  <a:pos x="0" y="744"/>
                </a:cxn>
                <a:cxn ang="0">
                  <a:pos x="0" y="96"/>
                </a:cxn>
              </a:cxnLst>
              <a:rect l="0" t="0" r="r" b="b"/>
              <a:pathLst>
                <a:path w="97" h="745">
                  <a:moveTo>
                    <a:pt x="0" y="96"/>
                  </a:moveTo>
                  <a:lnTo>
                    <a:pt x="96" y="0"/>
                  </a:lnTo>
                  <a:lnTo>
                    <a:pt x="96" y="520"/>
                  </a:lnTo>
                  <a:lnTo>
                    <a:pt x="0" y="744"/>
                  </a:lnTo>
                  <a:lnTo>
                    <a:pt x="0" y="96"/>
                  </a:lnTo>
                </a:path>
              </a:pathLst>
            </a:custGeom>
            <a:gradFill rotWithShape="0">
              <a:gsLst>
                <a:gs pos="0">
                  <a:srgbClr val="FFFFCC"/>
                </a:gs>
                <a:gs pos="100000">
                  <a:srgbClr val="FFCC00"/>
                </a:gs>
              </a:gsLst>
              <a:lin ang="2700000" scaled="1"/>
            </a:gradFill>
            <a:ln w="9525" cap="rnd">
              <a:noFill/>
              <a:round/>
              <a:headEnd/>
              <a:tailEnd/>
            </a:ln>
            <a:effectLst/>
          </p:spPr>
          <p:txBody>
            <a:bodyPr/>
            <a:lstStyle/>
            <a:p>
              <a:endParaRPr lang="en-US"/>
            </a:p>
          </p:txBody>
        </p:sp>
      </p:grpSp>
      <p:sp>
        <p:nvSpPr>
          <p:cNvPr id="270568" name="Freeform 232"/>
          <p:cNvSpPr>
            <a:spLocks/>
          </p:cNvSpPr>
          <p:nvPr/>
        </p:nvSpPr>
        <p:spPr bwMode="auto">
          <a:xfrm>
            <a:off x="180975" y="323850"/>
            <a:ext cx="3016250" cy="2116138"/>
          </a:xfrm>
          <a:custGeom>
            <a:avLst/>
            <a:gdLst/>
            <a:ahLst/>
            <a:cxnLst>
              <a:cxn ang="0">
                <a:pos x="1305" y="96"/>
              </a:cxn>
              <a:cxn ang="0">
                <a:pos x="1221" y="51"/>
              </a:cxn>
              <a:cxn ang="0">
                <a:pos x="1119" y="21"/>
              </a:cxn>
              <a:cxn ang="0">
                <a:pos x="1023" y="0"/>
              </a:cxn>
              <a:cxn ang="0">
                <a:pos x="933" y="12"/>
              </a:cxn>
              <a:cxn ang="0">
                <a:pos x="837" y="24"/>
              </a:cxn>
              <a:cxn ang="0">
                <a:pos x="753" y="51"/>
              </a:cxn>
              <a:cxn ang="0">
                <a:pos x="660" y="90"/>
              </a:cxn>
              <a:cxn ang="0">
                <a:pos x="597" y="144"/>
              </a:cxn>
              <a:cxn ang="0">
                <a:pos x="564" y="177"/>
              </a:cxn>
              <a:cxn ang="0">
                <a:pos x="477" y="192"/>
              </a:cxn>
              <a:cxn ang="0">
                <a:pos x="393" y="195"/>
              </a:cxn>
              <a:cxn ang="0">
                <a:pos x="297" y="240"/>
              </a:cxn>
              <a:cxn ang="0">
                <a:pos x="216" y="333"/>
              </a:cxn>
              <a:cxn ang="0">
                <a:pos x="180" y="429"/>
              </a:cxn>
              <a:cxn ang="0">
                <a:pos x="168" y="528"/>
              </a:cxn>
              <a:cxn ang="0">
                <a:pos x="174" y="618"/>
              </a:cxn>
              <a:cxn ang="0">
                <a:pos x="96" y="663"/>
              </a:cxn>
              <a:cxn ang="0">
                <a:pos x="27" y="708"/>
              </a:cxn>
              <a:cxn ang="0">
                <a:pos x="3" y="786"/>
              </a:cxn>
              <a:cxn ang="0">
                <a:pos x="21" y="873"/>
              </a:cxn>
              <a:cxn ang="0">
                <a:pos x="48" y="960"/>
              </a:cxn>
              <a:cxn ang="0">
                <a:pos x="117" y="1044"/>
              </a:cxn>
              <a:cxn ang="0">
                <a:pos x="189" y="1104"/>
              </a:cxn>
              <a:cxn ang="0">
                <a:pos x="273" y="1164"/>
              </a:cxn>
              <a:cxn ang="0">
                <a:pos x="360" y="1206"/>
              </a:cxn>
              <a:cxn ang="0">
                <a:pos x="426" y="1248"/>
              </a:cxn>
              <a:cxn ang="0">
                <a:pos x="525" y="1287"/>
              </a:cxn>
              <a:cxn ang="0">
                <a:pos x="615" y="1320"/>
              </a:cxn>
              <a:cxn ang="0">
                <a:pos x="699" y="1332"/>
              </a:cxn>
              <a:cxn ang="0">
                <a:pos x="789" y="1332"/>
              </a:cxn>
              <a:cxn ang="0">
                <a:pos x="879" y="1332"/>
              </a:cxn>
              <a:cxn ang="0">
                <a:pos x="957" y="1296"/>
              </a:cxn>
              <a:cxn ang="0">
                <a:pos x="1017" y="1251"/>
              </a:cxn>
              <a:cxn ang="0">
                <a:pos x="1077" y="1200"/>
              </a:cxn>
              <a:cxn ang="0">
                <a:pos x="1134" y="1158"/>
              </a:cxn>
              <a:cxn ang="0">
                <a:pos x="1212" y="1185"/>
              </a:cxn>
              <a:cxn ang="0">
                <a:pos x="1290" y="1233"/>
              </a:cxn>
              <a:cxn ang="0">
                <a:pos x="1380" y="1272"/>
              </a:cxn>
              <a:cxn ang="0">
                <a:pos x="1461" y="1287"/>
              </a:cxn>
              <a:cxn ang="0">
                <a:pos x="1554" y="1311"/>
              </a:cxn>
              <a:cxn ang="0">
                <a:pos x="1638" y="1308"/>
              </a:cxn>
              <a:cxn ang="0">
                <a:pos x="1722" y="1296"/>
              </a:cxn>
              <a:cxn ang="0">
                <a:pos x="1764" y="1203"/>
              </a:cxn>
              <a:cxn ang="0">
                <a:pos x="1797" y="1110"/>
              </a:cxn>
              <a:cxn ang="0">
                <a:pos x="1857" y="1044"/>
              </a:cxn>
              <a:cxn ang="0">
                <a:pos x="1893" y="936"/>
              </a:cxn>
              <a:cxn ang="0">
                <a:pos x="1899" y="753"/>
              </a:cxn>
              <a:cxn ang="0">
                <a:pos x="1896" y="534"/>
              </a:cxn>
              <a:cxn ang="0">
                <a:pos x="1881" y="444"/>
              </a:cxn>
              <a:cxn ang="0">
                <a:pos x="1857" y="345"/>
              </a:cxn>
              <a:cxn ang="0">
                <a:pos x="1845" y="252"/>
              </a:cxn>
              <a:cxn ang="0">
                <a:pos x="1809" y="177"/>
              </a:cxn>
              <a:cxn ang="0">
                <a:pos x="1719" y="147"/>
              </a:cxn>
              <a:cxn ang="0">
                <a:pos x="1614" y="129"/>
              </a:cxn>
              <a:cxn ang="0">
                <a:pos x="1521" y="117"/>
              </a:cxn>
              <a:cxn ang="0">
                <a:pos x="1425" y="117"/>
              </a:cxn>
              <a:cxn ang="0">
                <a:pos x="1347" y="132"/>
              </a:cxn>
            </a:cxnLst>
            <a:rect l="0" t="0" r="r" b="b"/>
            <a:pathLst>
              <a:path w="1900" h="1333">
                <a:moveTo>
                  <a:pt x="1368" y="156"/>
                </a:moveTo>
                <a:lnTo>
                  <a:pt x="1362" y="144"/>
                </a:lnTo>
                <a:lnTo>
                  <a:pt x="1350" y="132"/>
                </a:lnTo>
                <a:lnTo>
                  <a:pt x="1341" y="129"/>
                </a:lnTo>
                <a:lnTo>
                  <a:pt x="1332" y="120"/>
                </a:lnTo>
                <a:lnTo>
                  <a:pt x="1323" y="108"/>
                </a:lnTo>
                <a:lnTo>
                  <a:pt x="1314" y="102"/>
                </a:lnTo>
                <a:lnTo>
                  <a:pt x="1305" y="96"/>
                </a:lnTo>
                <a:lnTo>
                  <a:pt x="1293" y="84"/>
                </a:lnTo>
                <a:lnTo>
                  <a:pt x="1284" y="84"/>
                </a:lnTo>
                <a:lnTo>
                  <a:pt x="1278" y="75"/>
                </a:lnTo>
                <a:lnTo>
                  <a:pt x="1269" y="72"/>
                </a:lnTo>
                <a:lnTo>
                  <a:pt x="1257" y="69"/>
                </a:lnTo>
                <a:lnTo>
                  <a:pt x="1248" y="63"/>
                </a:lnTo>
                <a:lnTo>
                  <a:pt x="1233" y="60"/>
                </a:lnTo>
                <a:lnTo>
                  <a:pt x="1221" y="51"/>
                </a:lnTo>
                <a:lnTo>
                  <a:pt x="1206" y="48"/>
                </a:lnTo>
                <a:lnTo>
                  <a:pt x="1194" y="48"/>
                </a:lnTo>
                <a:lnTo>
                  <a:pt x="1185" y="42"/>
                </a:lnTo>
                <a:lnTo>
                  <a:pt x="1176" y="36"/>
                </a:lnTo>
                <a:lnTo>
                  <a:pt x="1161" y="33"/>
                </a:lnTo>
                <a:lnTo>
                  <a:pt x="1149" y="27"/>
                </a:lnTo>
                <a:lnTo>
                  <a:pt x="1131" y="24"/>
                </a:lnTo>
                <a:lnTo>
                  <a:pt x="1119" y="21"/>
                </a:lnTo>
                <a:lnTo>
                  <a:pt x="1110" y="18"/>
                </a:lnTo>
                <a:lnTo>
                  <a:pt x="1101" y="12"/>
                </a:lnTo>
                <a:lnTo>
                  <a:pt x="1089" y="12"/>
                </a:lnTo>
                <a:lnTo>
                  <a:pt x="1080" y="12"/>
                </a:lnTo>
                <a:lnTo>
                  <a:pt x="1065" y="3"/>
                </a:lnTo>
                <a:lnTo>
                  <a:pt x="1050" y="0"/>
                </a:lnTo>
                <a:lnTo>
                  <a:pt x="1032" y="0"/>
                </a:lnTo>
                <a:lnTo>
                  <a:pt x="1023" y="0"/>
                </a:lnTo>
                <a:lnTo>
                  <a:pt x="1014" y="0"/>
                </a:lnTo>
                <a:lnTo>
                  <a:pt x="1005" y="0"/>
                </a:lnTo>
                <a:lnTo>
                  <a:pt x="996" y="0"/>
                </a:lnTo>
                <a:lnTo>
                  <a:pt x="984" y="3"/>
                </a:lnTo>
                <a:lnTo>
                  <a:pt x="969" y="9"/>
                </a:lnTo>
                <a:lnTo>
                  <a:pt x="957" y="12"/>
                </a:lnTo>
                <a:lnTo>
                  <a:pt x="945" y="12"/>
                </a:lnTo>
                <a:lnTo>
                  <a:pt x="933" y="12"/>
                </a:lnTo>
                <a:lnTo>
                  <a:pt x="921" y="12"/>
                </a:lnTo>
                <a:lnTo>
                  <a:pt x="909" y="15"/>
                </a:lnTo>
                <a:lnTo>
                  <a:pt x="900" y="15"/>
                </a:lnTo>
                <a:lnTo>
                  <a:pt x="885" y="21"/>
                </a:lnTo>
                <a:lnTo>
                  <a:pt x="876" y="21"/>
                </a:lnTo>
                <a:lnTo>
                  <a:pt x="864" y="24"/>
                </a:lnTo>
                <a:lnTo>
                  <a:pt x="855" y="24"/>
                </a:lnTo>
                <a:lnTo>
                  <a:pt x="837" y="24"/>
                </a:lnTo>
                <a:lnTo>
                  <a:pt x="828" y="24"/>
                </a:lnTo>
                <a:lnTo>
                  <a:pt x="819" y="27"/>
                </a:lnTo>
                <a:lnTo>
                  <a:pt x="801" y="36"/>
                </a:lnTo>
                <a:lnTo>
                  <a:pt x="792" y="36"/>
                </a:lnTo>
                <a:lnTo>
                  <a:pt x="777" y="36"/>
                </a:lnTo>
                <a:lnTo>
                  <a:pt x="771" y="45"/>
                </a:lnTo>
                <a:lnTo>
                  <a:pt x="762" y="48"/>
                </a:lnTo>
                <a:lnTo>
                  <a:pt x="753" y="51"/>
                </a:lnTo>
                <a:lnTo>
                  <a:pt x="741" y="60"/>
                </a:lnTo>
                <a:lnTo>
                  <a:pt x="732" y="63"/>
                </a:lnTo>
                <a:lnTo>
                  <a:pt x="720" y="72"/>
                </a:lnTo>
                <a:lnTo>
                  <a:pt x="708" y="72"/>
                </a:lnTo>
                <a:lnTo>
                  <a:pt x="696" y="78"/>
                </a:lnTo>
                <a:lnTo>
                  <a:pt x="681" y="84"/>
                </a:lnTo>
                <a:lnTo>
                  <a:pt x="672" y="84"/>
                </a:lnTo>
                <a:lnTo>
                  <a:pt x="660" y="90"/>
                </a:lnTo>
                <a:lnTo>
                  <a:pt x="648" y="96"/>
                </a:lnTo>
                <a:lnTo>
                  <a:pt x="636" y="108"/>
                </a:lnTo>
                <a:lnTo>
                  <a:pt x="627" y="111"/>
                </a:lnTo>
                <a:lnTo>
                  <a:pt x="621" y="120"/>
                </a:lnTo>
                <a:lnTo>
                  <a:pt x="612" y="120"/>
                </a:lnTo>
                <a:lnTo>
                  <a:pt x="606" y="129"/>
                </a:lnTo>
                <a:lnTo>
                  <a:pt x="597" y="135"/>
                </a:lnTo>
                <a:lnTo>
                  <a:pt x="597" y="144"/>
                </a:lnTo>
                <a:lnTo>
                  <a:pt x="594" y="156"/>
                </a:lnTo>
                <a:lnTo>
                  <a:pt x="588" y="168"/>
                </a:lnTo>
                <a:lnTo>
                  <a:pt x="579" y="174"/>
                </a:lnTo>
                <a:lnTo>
                  <a:pt x="570" y="180"/>
                </a:lnTo>
                <a:lnTo>
                  <a:pt x="561" y="183"/>
                </a:lnTo>
                <a:lnTo>
                  <a:pt x="570" y="180"/>
                </a:lnTo>
                <a:lnTo>
                  <a:pt x="573" y="171"/>
                </a:lnTo>
                <a:lnTo>
                  <a:pt x="564" y="177"/>
                </a:lnTo>
                <a:lnTo>
                  <a:pt x="555" y="180"/>
                </a:lnTo>
                <a:lnTo>
                  <a:pt x="543" y="186"/>
                </a:lnTo>
                <a:lnTo>
                  <a:pt x="534" y="189"/>
                </a:lnTo>
                <a:lnTo>
                  <a:pt x="525" y="192"/>
                </a:lnTo>
                <a:lnTo>
                  <a:pt x="516" y="192"/>
                </a:lnTo>
                <a:lnTo>
                  <a:pt x="501" y="192"/>
                </a:lnTo>
                <a:lnTo>
                  <a:pt x="489" y="192"/>
                </a:lnTo>
                <a:lnTo>
                  <a:pt x="477" y="192"/>
                </a:lnTo>
                <a:lnTo>
                  <a:pt x="468" y="192"/>
                </a:lnTo>
                <a:lnTo>
                  <a:pt x="456" y="192"/>
                </a:lnTo>
                <a:lnTo>
                  <a:pt x="444" y="192"/>
                </a:lnTo>
                <a:lnTo>
                  <a:pt x="435" y="192"/>
                </a:lnTo>
                <a:lnTo>
                  <a:pt x="426" y="192"/>
                </a:lnTo>
                <a:lnTo>
                  <a:pt x="417" y="192"/>
                </a:lnTo>
                <a:lnTo>
                  <a:pt x="408" y="192"/>
                </a:lnTo>
                <a:lnTo>
                  <a:pt x="393" y="195"/>
                </a:lnTo>
                <a:lnTo>
                  <a:pt x="384" y="198"/>
                </a:lnTo>
                <a:lnTo>
                  <a:pt x="369" y="204"/>
                </a:lnTo>
                <a:lnTo>
                  <a:pt x="360" y="207"/>
                </a:lnTo>
                <a:lnTo>
                  <a:pt x="345" y="216"/>
                </a:lnTo>
                <a:lnTo>
                  <a:pt x="336" y="219"/>
                </a:lnTo>
                <a:lnTo>
                  <a:pt x="327" y="222"/>
                </a:lnTo>
                <a:lnTo>
                  <a:pt x="309" y="228"/>
                </a:lnTo>
                <a:lnTo>
                  <a:pt x="297" y="240"/>
                </a:lnTo>
                <a:lnTo>
                  <a:pt x="279" y="255"/>
                </a:lnTo>
                <a:lnTo>
                  <a:pt x="270" y="267"/>
                </a:lnTo>
                <a:lnTo>
                  <a:pt x="261" y="276"/>
                </a:lnTo>
                <a:lnTo>
                  <a:pt x="252" y="288"/>
                </a:lnTo>
                <a:lnTo>
                  <a:pt x="240" y="300"/>
                </a:lnTo>
                <a:lnTo>
                  <a:pt x="234" y="309"/>
                </a:lnTo>
                <a:lnTo>
                  <a:pt x="225" y="321"/>
                </a:lnTo>
                <a:lnTo>
                  <a:pt x="216" y="333"/>
                </a:lnTo>
                <a:lnTo>
                  <a:pt x="213" y="348"/>
                </a:lnTo>
                <a:lnTo>
                  <a:pt x="207" y="360"/>
                </a:lnTo>
                <a:lnTo>
                  <a:pt x="201" y="372"/>
                </a:lnTo>
                <a:lnTo>
                  <a:pt x="198" y="384"/>
                </a:lnTo>
                <a:lnTo>
                  <a:pt x="192" y="396"/>
                </a:lnTo>
                <a:lnTo>
                  <a:pt x="189" y="405"/>
                </a:lnTo>
                <a:lnTo>
                  <a:pt x="189" y="417"/>
                </a:lnTo>
                <a:lnTo>
                  <a:pt x="180" y="429"/>
                </a:lnTo>
                <a:lnTo>
                  <a:pt x="177" y="444"/>
                </a:lnTo>
                <a:lnTo>
                  <a:pt x="174" y="456"/>
                </a:lnTo>
                <a:lnTo>
                  <a:pt x="174" y="468"/>
                </a:lnTo>
                <a:lnTo>
                  <a:pt x="174" y="480"/>
                </a:lnTo>
                <a:lnTo>
                  <a:pt x="171" y="489"/>
                </a:lnTo>
                <a:lnTo>
                  <a:pt x="168" y="501"/>
                </a:lnTo>
                <a:lnTo>
                  <a:pt x="168" y="516"/>
                </a:lnTo>
                <a:lnTo>
                  <a:pt x="168" y="528"/>
                </a:lnTo>
                <a:lnTo>
                  <a:pt x="171" y="540"/>
                </a:lnTo>
                <a:lnTo>
                  <a:pt x="171" y="549"/>
                </a:lnTo>
                <a:lnTo>
                  <a:pt x="171" y="564"/>
                </a:lnTo>
                <a:lnTo>
                  <a:pt x="171" y="576"/>
                </a:lnTo>
                <a:lnTo>
                  <a:pt x="171" y="585"/>
                </a:lnTo>
                <a:lnTo>
                  <a:pt x="174" y="600"/>
                </a:lnTo>
                <a:lnTo>
                  <a:pt x="174" y="609"/>
                </a:lnTo>
                <a:lnTo>
                  <a:pt x="174" y="618"/>
                </a:lnTo>
                <a:lnTo>
                  <a:pt x="165" y="624"/>
                </a:lnTo>
                <a:lnTo>
                  <a:pt x="156" y="633"/>
                </a:lnTo>
                <a:lnTo>
                  <a:pt x="147" y="636"/>
                </a:lnTo>
                <a:lnTo>
                  <a:pt x="141" y="645"/>
                </a:lnTo>
                <a:lnTo>
                  <a:pt x="129" y="648"/>
                </a:lnTo>
                <a:lnTo>
                  <a:pt x="117" y="660"/>
                </a:lnTo>
                <a:lnTo>
                  <a:pt x="105" y="660"/>
                </a:lnTo>
                <a:lnTo>
                  <a:pt x="96" y="663"/>
                </a:lnTo>
                <a:lnTo>
                  <a:pt x="90" y="672"/>
                </a:lnTo>
                <a:lnTo>
                  <a:pt x="81" y="672"/>
                </a:lnTo>
                <a:lnTo>
                  <a:pt x="72" y="678"/>
                </a:lnTo>
                <a:lnTo>
                  <a:pt x="63" y="684"/>
                </a:lnTo>
                <a:lnTo>
                  <a:pt x="54" y="690"/>
                </a:lnTo>
                <a:lnTo>
                  <a:pt x="45" y="696"/>
                </a:lnTo>
                <a:lnTo>
                  <a:pt x="36" y="705"/>
                </a:lnTo>
                <a:lnTo>
                  <a:pt x="27" y="708"/>
                </a:lnTo>
                <a:lnTo>
                  <a:pt x="21" y="720"/>
                </a:lnTo>
                <a:lnTo>
                  <a:pt x="12" y="726"/>
                </a:lnTo>
                <a:lnTo>
                  <a:pt x="9" y="735"/>
                </a:lnTo>
                <a:lnTo>
                  <a:pt x="6" y="744"/>
                </a:lnTo>
                <a:lnTo>
                  <a:pt x="3" y="756"/>
                </a:lnTo>
                <a:lnTo>
                  <a:pt x="0" y="765"/>
                </a:lnTo>
                <a:lnTo>
                  <a:pt x="0" y="777"/>
                </a:lnTo>
                <a:lnTo>
                  <a:pt x="3" y="786"/>
                </a:lnTo>
                <a:lnTo>
                  <a:pt x="3" y="795"/>
                </a:lnTo>
                <a:lnTo>
                  <a:pt x="6" y="804"/>
                </a:lnTo>
                <a:lnTo>
                  <a:pt x="9" y="816"/>
                </a:lnTo>
                <a:lnTo>
                  <a:pt x="12" y="828"/>
                </a:lnTo>
                <a:lnTo>
                  <a:pt x="15" y="840"/>
                </a:lnTo>
                <a:lnTo>
                  <a:pt x="15" y="852"/>
                </a:lnTo>
                <a:lnTo>
                  <a:pt x="21" y="864"/>
                </a:lnTo>
                <a:lnTo>
                  <a:pt x="21" y="873"/>
                </a:lnTo>
                <a:lnTo>
                  <a:pt x="24" y="888"/>
                </a:lnTo>
                <a:lnTo>
                  <a:pt x="30" y="900"/>
                </a:lnTo>
                <a:lnTo>
                  <a:pt x="33" y="912"/>
                </a:lnTo>
                <a:lnTo>
                  <a:pt x="36" y="924"/>
                </a:lnTo>
                <a:lnTo>
                  <a:pt x="42" y="933"/>
                </a:lnTo>
                <a:lnTo>
                  <a:pt x="45" y="942"/>
                </a:lnTo>
                <a:lnTo>
                  <a:pt x="48" y="951"/>
                </a:lnTo>
                <a:lnTo>
                  <a:pt x="48" y="960"/>
                </a:lnTo>
                <a:lnTo>
                  <a:pt x="54" y="969"/>
                </a:lnTo>
                <a:lnTo>
                  <a:pt x="60" y="981"/>
                </a:lnTo>
                <a:lnTo>
                  <a:pt x="69" y="996"/>
                </a:lnTo>
                <a:lnTo>
                  <a:pt x="78" y="1008"/>
                </a:lnTo>
                <a:lnTo>
                  <a:pt x="90" y="1017"/>
                </a:lnTo>
                <a:lnTo>
                  <a:pt x="99" y="1029"/>
                </a:lnTo>
                <a:lnTo>
                  <a:pt x="108" y="1038"/>
                </a:lnTo>
                <a:lnTo>
                  <a:pt x="117" y="1044"/>
                </a:lnTo>
                <a:lnTo>
                  <a:pt x="120" y="1053"/>
                </a:lnTo>
                <a:lnTo>
                  <a:pt x="132" y="1059"/>
                </a:lnTo>
                <a:lnTo>
                  <a:pt x="141" y="1068"/>
                </a:lnTo>
                <a:lnTo>
                  <a:pt x="153" y="1080"/>
                </a:lnTo>
                <a:lnTo>
                  <a:pt x="165" y="1092"/>
                </a:lnTo>
                <a:lnTo>
                  <a:pt x="174" y="1095"/>
                </a:lnTo>
                <a:lnTo>
                  <a:pt x="180" y="1104"/>
                </a:lnTo>
                <a:lnTo>
                  <a:pt x="189" y="1104"/>
                </a:lnTo>
                <a:lnTo>
                  <a:pt x="201" y="1116"/>
                </a:lnTo>
                <a:lnTo>
                  <a:pt x="213" y="1119"/>
                </a:lnTo>
                <a:lnTo>
                  <a:pt x="222" y="1128"/>
                </a:lnTo>
                <a:lnTo>
                  <a:pt x="237" y="1140"/>
                </a:lnTo>
                <a:lnTo>
                  <a:pt x="249" y="1143"/>
                </a:lnTo>
                <a:lnTo>
                  <a:pt x="252" y="1152"/>
                </a:lnTo>
                <a:lnTo>
                  <a:pt x="261" y="1155"/>
                </a:lnTo>
                <a:lnTo>
                  <a:pt x="273" y="1164"/>
                </a:lnTo>
                <a:lnTo>
                  <a:pt x="288" y="1170"/>
                </a:lnTo>
                <a:lnTo>
                  <a:pt x="297" y="1176"/>
                </a:lnTo>
                <a:lnTo>
                  <a:pt x="309" y="1179"/>
                </a:lnTo>
                <a:lnTo>
                  <a:pt x="318" y="1188"/>
                </a:lnTo>
                <a:lnTo>
                  <a:pt x="330" y="1191"/>
                </a:lnTo>
                <a:lnTo>
                  <a:pt x="342" y="1200"/>
                </a:lnTo>
                <a:lnTo>
                  <a:pt x="351" y="1200"/>
                </a:lnTo>
                <a:lnTo>
                  <a:pt x="360" y="1206"/>
                </a:lnTo>
                <a:lnTo>
                  <a:pt x="369" y="1212"/>
                </a:lnTo>
                <a:lnTo>
                  <a:pt x="378" y="1218"/>
                </a:lnTo>
                <a:lnTo>
                  <a:pt x="387" y="1224"/>
                </a:lnTo>
                <a:lnTo>
                  <a:pt x="396" y="1233"/>
                </a:lnTo>
                <a:lnTo>
                  <a:pt x="405" y="1236"/>
                </a:lnTo>
                <a:lnTo>
                  <a:pt x="414" y="1236"/>
                </a:lnTo>
                <a:lnTo>
                  <a:pt x="417" y="1245"/>
                </a:lnTo>
                <a:lnTo>
                  <a:pt x="426" y="1248"/>
                </a:lnTo>
                <a:lnTo>
                  <a:pt x="438" y="1251"/>
                </a:lnTo>
                <a:lnTo>
                  <a:pt x="450" y="1260"/>
                </a:lnTo>
                <a:lnTo>
                  <a:pt x="465" y="1260"/>
                </a:lnTo>
                <a:lnTo>
                  <a:pt x="477" y="1269"/>
                </a:lnTo>
                <a:lnTo>
                  <a:pt x="486" y="1272"/>
                </a:lnTo>
                <a:lnTo>
                  <a:pt x="498" y="1275"/>
                </a:lnTo>
                <a:lnTo>
                  <a:pt x="513" y="1284"/>
                </a:lnTo>
                <a:lnTo>
                  <a:pt x="525" y="1287"/>
                </a:lnTo>
                <a:lnTo>
                  <a:pt x="537" y="1296"/>
                </a:lnTo>
                <a:lnTo>
                  <a:pt x="546" y="1296"/>
                </a:lnTo>
                <a:lnTo>
                  <a:pt x="558" y="1305"/>
                </a:lnTo>
                <a:lnTo>
                  <a:pt x="570" y="1308"/>
                </a:lnTo>
                <a:lnTo>
                  <a:pt x="582" y="1308"/>
                </a:lnTo>
                <a:lnTo>
                  <a:pt x="594" y="1311"/>
                </a:lnTo>
                <a:lnTo>
                  <a:pt x="603" y="1317"/>
                </a:lnTo>
                <a:lnTo>
                  <a:pt x="615" y="1320"/>
                </a:lnTo>
                <a:lnTo>
                  <a:pt x="624" y="1320"/>
                </a:lnTo>
                <a:lnTo>
                  <a:pt x="633" y="1320"/>
                </a:lnTo>
                <a:lnTo>
                  <a:pt x="642" y="1320"/>
                </a:lnTo>
                <a:lnTo>
                  <a:pt x="654" y="1320"/>
                </a:lnTo>
                <a:lnTo>
                  <a:pt x="669" y="1323"/>
                </a:lnTo>
                <a:lnTo>
                  <a:pt x="681" y="1326"/>
                </a:lnTo>
                <a:lnTo>
                  <a:pt x="690" y="1329"/>
                </a:lnTo>
                <a:lnTo>
                  <a:pt x="699" y="1332"/>
                </a:lnTo>
                <a:lnTo>
                  <a:pt x="708" y="1332"/>
                </a:lnTo>
                <a:lnTo>
                  <a:pt x="717" y="1332"/>
                </a:lnTo>
                <a:lnTo>
                  <a:pt x="726" y="1332"/>
                </a:lnTo>
                <a:lnTo>
                  <a:pt x="741" y="1332"/>
                </a:lnTo>
                <a:lnTo>
                  <a:pt x="753" y="1332"/>
                </a:lnTo>
                <a:lnTo>
                  <a:pt x="765" y="1332"/>
                </a:lnTo>
                <a:lnTo>
                  <a:pt x="777" y="1332"/>
                </a:lnTo>
                <a:lnTo>
                  <a:pt x="789" y="1332"/>
                </a:lnTo>
                <a:lnTo>
                  <a:pt x="801" y="1332"/>
                </a:lnTo>
                <a:lnTo>
                  <a:pt x="810" y="1332"/>
                </a:lnTo>
                <a:lnTo>
                  <a:pt x="822" y="1332"/>
                </a:lnTo>
                <a:lnTo>
                  <a:pt x="837" y="1332"/>
                </a:lnTo>
                <a:lnTo>
                  <a:pt x="846" y="1332"/>
                </a:lnTo>
                <a:lnTo>
                  <a:pt x="858" y="1332"/>
                </a:lnTo>
                <a:lnTo>
                  <a:pt x="870" y="1332"/>
                </a:lnTo>
                <a:lnTo>
                  <a:pt x="879" y="1332"/>
                </a:lnTo>
                <a:lnTo>
                  <a:pt x="888" y="1329"/>
                </a:lnTo>
                <a:lnTo>
                  <a:pt x="897" y="1329"/>
                </a:lnTo>
                <a:lnTo>
                  <a:pt x="906" y="1323"/>
                </a:lnTo>
                <a:lnTo>
                  <a:pt x="918" y="1320"/>
                </a:lnTo>
                <a:lnTo>
                  <a:pt x="930" y="1308"/>
                </a:lnTo>
                <a:lnTo>
                  <a:pt x="939" y="1308"/>
                </a:lnTo>
                <a:lnTo>
                  <a:pt x="948" y="1299"/>
                </a:lnTo>
                <a:lnTo>
                  <a:pt x="957" y="1296"/>
                </a:lnTo>
                <a:lnTo>
                  <a:pt x="960" y="1287"/>
                </a:lnTo>
                <a:lnTo>
                  <a:pt x="969" y="1284"/>
                </a:lnTo>
                <a:lnTo>
                  <a:pt x="972" y="1275"/>
                </a:lnTo>
                <a:lnTo>
                  <a:pt x="981" y="1272"/>
                </a:lnTo>
                <a:lnTo>
                  <a:pt x="990" y="1263"/>
                </a:lnTo>
                <a:lnTo>
                  <a:pt x="999" y="1260"/>
                </a:lnTo>
                <a:lnTo>
                  <a:pt x="1008" y="1257"/>
                </a:lnTo>
                <a:lnTo>
                  <a:pt x="1017" y="1251"/>
                </a:lnTo>
                <a:lnTo>
                  <a:pt x="1026" y="1248"/>
                </a:lnTo>
                <a:lnTo>
                  <a:pt x="1032" y="1239"/>
                </a:lnTo>
                <a:lnTo>
                  <a:pt x="1041" y="1236"/>
                </a:lnTo>
                <a:lnTo>
                  <a:pt x="1044" y="1227"/>
                </a:lnTo>
                <a:lnTo>
                  <a:pt x="1053" y="1224"/>
                </a:lnTo>
                <a:lnTo>
                  <a:pt x="1059" y="1215"/>
                </a:lnTo>
                <a:lnTo>
                  <a:pt x="1068" y="1206"/>
                </a:lnTo>
                <a:lnTo>
                  <a:pt x="1077" y="1200"/>
                </a:lnTo>
                <a:lnTo>
                  <a:pt x="1080" y="1191"/>
                </a:lnTo>
                <a:lnTo>
                  <a:pt x="1089" y="1188"/>
                </a:lnTo>
                <a:lnTo>
                  <a:pt x="1089" y="1179"/>
                </a:lnTo>
                <a:lnTo>
                  <a:pt x="1098" y="1176"/>
                </a:lnTo>
                <a:lnTo>
                  <a:pt x="1104" y="1167"/>
                </a:lnTo>
                <a:lnTo>
                  <a:pt x="1113" y="1164"/>
                </a:lnTo>
                <a:lnTo>
                  <a:pt x="1125" y="1161"/>
                </a:lnTo>
                <a:lnTo>
                  <a:pt x="1134" y="1158"/>
                </a:lnTo>
                <a:lnTo>
                  <a:pt x="1146" y="1158"/>
                </a:lnTo>
                <a:lnTo>
                  <a:pt x="1158" y="1161"/>
                </a:lnTo>
                <a:lnTo>
                  <a:pt x="1173" y="1164"/>
                </a:lnTo>
                <a:lnTo>
                  <a:pt x="1182" y="1164"/>
                </a:lnTo>
                <a:lnTo>
                  <a:pt x="1188" y="1173"/>
                </a:lnTo>
                <a:lnTo>
                  <a:pt x="1197" y="1176"/>
                </a:lnTo>
                <a:lnTo>
                  <a:pt x="1206" y="1176"/>
                </a:lnTo>
                <a:lnTo>
                  <a:pt x="1212" y="1185"/>
                </a:lnTo>
                <a:lnTo>
                  <a:pt x="1221" y="1185"/>
                </a:lnTo>
                <a:lnTo>
                  <a:pt x="1233" y="1188"/>
                </a:lnTo>
                <a:lnTo>
                  <a:pt x="1242" y="1194"/>
                </a:lnTo>
                <a:lnTo>
                  <a:pt x="1254" y="1203"/>
                </a:lnTo>
                <a:lnTo>
                  <a:pt x="1263" y="1212"/>
                </a:lnTo>
                <a:lnTo>
                  <a:pt x="1272" y="1215"/>
                </a:lnTo>
                <a:lnTo>
                  <a:pt x="1281" y="1224"/>
                </a:lnTo>
                <a:lnTo>
                  <a:pt x="1290" y="1233"/>
                </a:lnTo>
                <a:lnTo>
                  <a:pt x="1299" y="1236"/>
                </a:lnTo>
                <a:lnTo>
                  <a:pt x="1308" y="1245"/>
                </a:lnTo>
                <a:lnTo>
                  <a:pt x="1320" y="1248"/>
                </a:lnTo>
                <a:lnTo>
                  <a:pt x="1329" y="1248"/>
                </a:lnTo>
                <a:lnTo>
                  <a:pt x="1341" y="1257"/>
                </a:lnTo>
                <a:lnTo>
                  <a:pt x="1353" y="1260"/>
                </a:lnTo>
                <a:lnTo>
                  <a:pt x="1365" y="1260"/>
                </a:lnTo>
                <a:lnTo>
                  <a:pt x="1380" y="1272"/>
                </a:lnTo>
                <a:lnTo>
                  <a:pt x="1389" y="1272"/>
                </a:lnTo>
                <a:lnTo>
                  <a:pt x="1401" y="1275"/>
                </a:lnTo>
                <a:lnTo>
                  <a:pt x="1413" y="1284"/>
                </a:lnTo>
                <a:lnTo>
                  <a:pt x="1425" y="1284"/>
                </a:lnTo>
                <a:lnTo>
                  <a:pt x="1434" y="1284"/>
                </a:lnTo>
                <a:lnTo>
                  <a:pt x="1443" y="1284"/>
                </a:lnTo>
                <a:lnTo>
                  <a:pt x="1452" y="1287"/>
                </a:lnTo>
                <a:lnTo>
                  <a:pt x="1461" y="1287"/>
                </a:lnTo>
                <a:lnTo>
                  <a:pt x="1470" y="1293"/>
                </a:lnTo>
                <a:lnTo>
                  <a:pt x="1482" y="1296"/>
                </a:lnTo>
                <a:lnTo>
                  <a:pt x="1497" y="1296"/>
                </a:lnTo>
                <a:lnTo>
                  <a:pt x="1509" y="1305"/>
                </a:lnTo>
                <a:lnTo>
                  <a:pt x="1521" y="1308"/>
                </a:lnTo>
                <a:lnTo>
                  <a:pt x="1533" y="1308"/>
                </a:lnTo>
                <a:lnTo>
                  <a:pt x="1545" y="1311"/>
                </a:lnTo>
                <a:lnTo>
                  <a:pt x="1554" y="1311"/>
                </a:lnTo>
                <a:lnTo>
                  <a:pt x="1566" y="1311"/>
                </a:lnTo>
                <a:lnTo>
                  <a:pt x="1575" y="1311"/>
                </a:lnTo>
                <a:lnTo>
                  <a:pt x="1584" y="1311"/>
                </a:lnTo>
                <a:lnTo>
                  <a:pt x="1596" y="1311"/>
                </a:lnTo>
                <a:lnTo>
                  <a:pt x="1605" y="1308"/>
                </a:lnTo>
                <a:lnTo>
                  <a:pt x="1617" y="1308"/>
                </a:lnTo>
                <a:lnTo>
                  <a:pt x="1626" y="1308"/>
                </a:lnTo>
                <a:lnTo>
                  <a:pt x="1638" y="1308"/>
                </a:lnTo>
                <a:lnTo>
                  <a:pt x="1653" y="1308"/>
                </a:lnTo>
                <a:lnTo>
                  <a:pt x="1662" y="1308"/>
                </a:lnTo>
                <a:lnTo>
                  <a:pt x="1677" y="1308"/>
                </a:lnTo>
                <a:lnTo>
                  <a:pt x="1686" y="1305"/>
                </a:lnTo>
                <a:lnTo>
                  <a:pt x="1695" y="1299"/>
                </a:lnTo>
                <a:lnTo>
                  <a:pt x="1704" y="1299"/>
                </a:lnTo>
                <a:lnTo>
                  <a:pt x="1713" y="1296"/>
                </a:lnTo>
                <a:lnTo>
                  <a:pt x="1722" y="1296"/>
                </a:lnTo>
                <a:lnTo>
                  <a:pt x="1734" y="1284"/>
                </a:lnTo>
                <a:lnTo>
                  <a:pt x="1743" y="1272"/>
                </a:lnTo>
                <a:lnTo>
                  <a:pt x="1749" y="1260"/>
                </a:lnTo>
                <a:lnTo>
                  <a:pt x="1752" y="1251"/>
                </a:lnTo>
                <a:lnTo>
                  <a:pt x="1758" y="1242"/>
                </a:lnTo>
                <a:lnTo>
                  <a:pt x="1761" y="1227"/>
                </a:lnTo>
                <a:lnTo>
                  <a:pt x="1761" y="1215"/>
                </a:lnTo>
                <a:lnTo>
                  <a:pt x="1764" y="1203"/>
                </a:lnTo>
                <a:lnTo>
                  <a:pt x="1767" y="1188"/>
                </a:lnTo>
                <a:lnTo>
                  <a:pt x="1770" y="1176"/>
                </a:lnTo>
                <a:lnTo>
                  <a:pt x="1773" y="1164"/>
                </a:lnTo>
                <a:lnTo>
                  <a:pt x="1776" y="1155"/>
                </a:lnTo>
                <a:lnTo>
                  <a:pt x="1782" y="1143"/>
                </a:lnTo>
                <a:lnTo>
                  <a:pt x="1785" y="1128"/>
                </a:lnTo>
                <a:lnTo>
                  <a:pt x="1791" y="1119"/>
                </a:lnTo>
                <a:lnTo>
                  <a:pt x="1797" y="1110"/>
                </a:lnTo>
                <a:lnTo>
                  <a:pt x="1806" y="1104"/>
                </a:lnTo>
                <a:lnTo>
                  <a:pt x="1809" y="1095"/>
                </a:lnTo>
                <a:lnTo>
                  <a:pt x="1818" y="1089"/>
                </a:lnTo>
                <a:lnTo>
                  <a:pt x="1821" y="1080"/>
                </a:lnTo>
                <a:lnTo>
                  <a:pt x="1830" y="1077"/>
                </a:lnTo>
                <a:lnTo>
                  <a:pt x="1833" y="1068"/>
                </a:lnTo>
                <a:lnTo>
                  <a:pt x="1842" y="1059"/>
                </a:lnTo>
                <a:lnTo>
                  <a:pt x="1857" y="1044"/>
                </a:lnTo>
                <a:lnTo>
                  <a:pt x="1860" y="1035"/>
                </a:lnTo>
                <a:lnTo>
                  <a:pt x="1866" y="1026"/>
                </a:lnTo>
                <a:lnTo>
                  <a:pt x="1869" y="1011"/>
                </a:lnTo>
                <a:lnTo>
                  <a:pt x="1878" y="996"/>
                </a:lnTo>
                <a:lnTo>
                  <a:pt x="1881" y="984"/>
                </a:lnTo>
                <a:lnTo>
                  <a:pt x="1887" y="966"/>
                </a:lnTo>
                <a:lnTo>
                  <a:pt x="1890" y="948"/>
                </a:lnTo>
                <a:lnTo>
                  <a:pt x="1893" y="936"/>
                </a:lnTo>
                <a:lnTo>
                  <a:pt x="1893" y="921"/>
                </a:lnTo>
                <a:lnTo>
                  <a:pt x="1896" y="879"/>
                </a:lnTo>
                <a:lnTo>
                  <a:pt x="1896" y="867"/>
                </a:lnTo>
                <a:lnTo>
                  <a:pt x="1899" y="849"/>
                </a:lnTo>
                <a:lnTo>
                  <a:pt x="1899" y="831"/>
                </a:lnTo>
                <a:lnTo>
                  <a:pt x="1899" y="813"/>
                </a:lnTo>
                <a:lnTo>
                  <a:pt x="1899" y="795"/>
                </a:lnTo>
                <a:lnTo>
                  <a:pt x="1899" y="753"/>
                </a:lnTo>
                <a:lnTo>
                  <a:pt x="1899" y="735"/>
                </a:lnTo>
                <a:lnTo>
                  <a:pt x="1899" y="693"/>
                </a:lnTo>
                <a:lnTo>
                  <a:pt x="1899" y="645"/>
                </a:lnTo>
                <a:lnTo>
                  <a:pt x="1899" y="597"/>
                </a:lnTo>
                <a:lnTo>
                  <a:pt x="1899" y="579"/>
                </a:lnTo>
                <a:lnTo>
                  <a:pt x="1899" y="561"/>
                </a:lnTo>
                <a:lnTo>
                  <a:pt x="1896" y="549"/>
                </a:lnTo>
                <a:lnTo>
                  <a:pt x="1896" y="534"/>
                </a:lnTo>
                <a:lnTo>
                  <a:pt x="1896" y="522"/>
                </a:lnTo>
                <a:lnTo>
                  <a:pt x="1893" y="513"/>
                </a:lnTo>
                <a:lnTo>
                  <a:pt x="1893" y="504"/>
                </a:lnTo>
                <a:lnTo>
                  <a:pt x="1893" y="492"/>
                </a:lnTo>
                <a:lnTo>
                  <a:pt x="1893" y="480"/>
                </a:lnTo>
                <a:lnTo>
                  <a:pt x="1887" y="465"/>
                </a:lnTo>
                <a:lnTo>
                  <a:pt x="1884" y="456"/>
                </a:lnTo>
                <a:lnTo>
                  <a:pt x="1881" y="444"/>
                </a:lnTo>
                <a:lnTo>
                  <a:pt x="1881" y="429"/>
                </a:lnTo>
                <a:lnTo>
                  <a:pt x="1878" y="417"/>
                </a:lnTo>
                <a:lnTo>
                  <a:pt x="1875" y="405"/>
                </a:lnTo>
                <a:lnTo>
                  <a:pt x="1872" y="396"/>
                </a:lnTo>
                <a:lnTo>
                  <a:pt x="1869" y="381"/>
                </a:lnTo>
                <a:lnTo>
                  <a:pt x="1866" y="372"/>
                </a:lnTo>
                <a:lnTo>
                  <a:pt x="1860" y="357"/>
                </a:lnTo>
                <a:lnTo>
                  <a:pt x="1857" y="345"/>
                </a:lnTo>
                <a:lnTo>
                  <a:pt x="1857" y="333"/>
                </a:lnTo>
                <a:lnTo>
                  <a:pt x="1854" y="321"/>
                </a:lnTo>
                <a:lnTo>
                  <a:pt x="1851" y="309"/>
                </a:lnTo>
                <a:lnTo>
                  <a:pt x="1851" y="297"/>
                </a:lnTo>
                <a:lnTo>
                  <a:pt x="1848" y="288"/>
                </a:lnTo>
                <a:lnTo>
                  <a:pt x="1845" y="273"/>
                </a:lnTo>
                <a:lnTo>
                  <a:pt x="1845" y="264"/>
                </a:lnTo>
                <a:lnTo>
                  <a:pt x="1845" y="252"/>
                </a:lnTo>
                <a:lnTo>
                  <a:pt x="1845" y="240"/>
                </a:lnTo>
                <a:lnTo>
                  <a:pt x="1845" y="228"/>
                </a:lnTo>
                <a:lnTo>
                  <a:pt x="1842" y="213"/>
                </a:lnTo>
                <a:lnTo>
                  <a:pt x="1839" y="204"/>
                </a:lnTo>
                <a:lnTo>
                  <a:pt x="1836" y="195"/>
                </a:lnTo>
                <a:lnTo>
                  <a:pt x="1830" y="186"/>
                </a:lnTo>
                <a:lnTo>
                  <a:pt x="1821" y="177"/>
                </a:lnTo>
                <a:lnTo>
                  <a:pt x="1809" y="177"/>
                </a:lnTo>
                <a:lnTo>
                  <a:pt x="1800" y="171"/>
                </a:lnTo>
                <a:lnTo>
                  <a:pt x="1785" y="165"/>
                </a:lnTo>
                <a:lnTo>
                  <a:pt x="1773" y="165"/>
                </a:lnTo>
                <a:lnTo>
                  <a:pt x="1761" y="162"/>
                </a:lnTo>
                <a:lnTo>
                  <a:pt x="1749" y="153"/>
                </a:lnTo>
                <a:lnTo>
                  <a:pt x="1740" y="153"/>
                </a:lnTo>
                <a:lnTo>
                  <a:pt x="1728" y="150"/>
                </a:lnTo>
                <a:lnTo>
                  <a:pt x="1719" y="147"/>
                </a:lnTo>
                <a:lnTo>
                  <a:pt x="1701" y="141"/>
                </a:lnTo>
                <a:lnTo>
                  <a:pt x="1689" y="141"/>
                </a:lnTo>
                <a:lnTo>
                  <a:pt x="1680" y="141"/>
                </a:lnTo>
                <a:lnTo>
                  <a:pt x="1665" y="135"/>
                </a:lnTo>
                <a:lnTo>
                  <a:pt x="1653" y="129"/>
                </a:lnTo>
                <a:lnTo>
                  <a:pt x="1638" y="129"/>
                </a:lnTo>
                <a:lnTo>
                  <a:pt x="1626" y="129"/>
                </a:lnTo>
                <a:lnTo>
                  <a:pt x="1614" y="129"/>
                </a:lnTo>
                <a:lnTo>
                  <a:pt x="1605" y="126"/>
                </a:lnTo>
                <a:lnTo>
                  <a:pt x="1593" y="123"/>
                </a:lnTo>
                <a:lnTo>
                  <a:pt x="1584" y="120"/>
                </a:lnTo>
                <a:lnTo>
                  <a:pt x="1572" y="120"/>
                </a:lnTo>
                <a:lnTo>
                  <a:pt x="1557" y="117"/>
                </a:lnTo>
                <a:lnTo>
                  <a:pt x="1545" y="117"/>
                </a:lnTo>
                <a:lnTo>
                  <a:pt x="1533" y="117"/>
                </a:lnTo>
                <a:lnTo>
                  <a:pt x="1521" y="117"/>
                </a:lnTo>
                <a:lnTo>
                  <a:pt x="1509" y="117"/>
                </a:lnTo>
                <a:lnTo>
                  <a:pt x="1497" y="117"/>
                </a:lnTo>
                <a:lnTo>
                  <a:pt x="1482" y="117"/>
                </a:lnTo>
                <a:lnTo>
                  <a:pt x="1473" y="117"/>
                </a:lnTo>
                <a:lnTo>
                  <a:pt x="1464" y="117"/>
                </a:lnTo>
                <a:lnTo>
                  <a:pt x="1452" y="114"/>
                </a:lnTo>
                <a:lnTo>
                  <a:pt x="1434" y="114"/>
                </a:lnTo>
                <a:lnTo>
                  <a:pt x="1425" y="117"/>
                </a:lnTo>
                <a:lnTo>
                  <a:pt x="1413" y="117"/>
                </a:lnTo>
                <a:lnTo>
                  <a:pt x="1401" y="117"/>
                </a:lnTo>
                <a:lnTo>
                  <a:pt x="1392" y="117"/>
                </a:lnTo>
                <a:lnTo>
                  <a:pt x="1383" y="117"/>
                </a:lnTo>
                <a:lnTo>
                  <a:pt x="1374" y="123"/>
                </a:lnTo>
                <a:lnTo>
                  <a:pt x="1365" y="126"/>
                </a:lnTo>
                <a:lnTo>
                  <a:pt x="1356" y="129"/>
                </a:lnTo>
                <a:lnTo>
                  <a:pt x="1347" y="132"/>
                </a:lnTo>
                <a:lnTo>
                  <a:pt x="1341" y="117"/>
                </a:lnTo>
              </a:path>
            </a:pathLst>
          </a:custGeom>
          <a:noFill/>
          <a:ln w="9525" cap="rnd">
            <a:noFill/>
            <a:round/>
            <a:headEnd type="none" w="sm" len="sm"/>
            <a:tailEnd type="none" w="sm" len="sm"/>
          </a:ln>
          <a:effectLst/>
        </p:spPr>
        <p:txBody>
          <a:bodyPr/>
          <a:lstStyle/>
          <a:p>
            <a:endParaRPr 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66" name="Rectangle 34"/>
          <p:cNvSpPr>
            <a:spLocks noGrp="1" noChangeArrowheads="1"/>
          </p:cNvSpPr>
          <p:nvPr>
            <p:ph type="title"/>
          </p:nvPr>
        </p:nvSpPr>
        <p:spPr/>
        <p:txBody>
          <a:bodyPr/>
          <a:lstStyle/>
          <a:p>
            <a:r>
              <a:rPr lang="en-US"/>
              <a:t>Entity Relationship Modeling</a:t>
            </a:r>
          </a:p>
        </p:txBody>
      </p:sp>
      <p:sp>
        <p:nvSpPr>
          <p:cNvPr id="274467" name="Rectangle 35"/>
          <p:cNvSpPr>
            <a:spLocks noGrp="1" noChangeArrowheads="1"/>
          </p:cNvSpPr>
          <p:nvPr>
            <p:ph idx="1"/>
          </p:nvPr>
        </p:nvSpPr>
        <p:spPr>
          <a:xfrm>
            <a:off x="863600" y="1816100"/>
            <a:ext cx="7366000" cy="4779963"/>
          </a:xfrm>
        </p:spPr>
        <p:txBody>
          <a:bodyPr>
            <a:normAutofit/>
          </a:bodyPr>
          <a:lstStyle/>
          <a:p>
            <a:pPr lvl="1"/>
            <a:r>
              <a:rPr lang="en-US"/>
              <a:t>Models business,</a:t>
            </a:r>
            <a:br>
              <a:rPr lang="en-US"/>
            </a:br>
            <a:r>
              <a:rPr lang="en-US"/>
              <a:t>not implementation</a:t>
            </a:r>
          </a:p>
          <a:p>
            <a:pPr lvl="1"/>
            <a:r>
              <a:rPr lang="en-US"/>
              <a:t>Is a well-established </a:t>
            </a:r>
            <a:br>
              <a:rPr lang="en-US"/>
            </a:br>
            <a:r>
              <a:rPr lang="en-US"/>
              <a:t>technique</a:t>
            </a:r>
          </a:p>
          <a:p>
            <a:pPr lvl="1"/>
            <a:r>
              <a:rPr lang="en-US"/>
              <a:t>Has a robust syntax</a:t>
            </a:r>
          </a:p>
          <a:p>
            <a:pPr lvl="1"/>
            <a:r>
              <a:rPr lang="en-US"/>
              <a:t>Results in easy-to-read</a:t>
            </a:r>
          </a:p>
          <a:p>
            <a:pPr lvl="1">
              <a:spcBef>
                <a:spcPct val="0"/>
              </a:spcBef>
              <a:buFont typeface="Arial" pitchFamily="34" charset="0"/>
              <a:buNone/>
            </a:pPr>
            <a:r>
              <a:rPr lang="en-US"/>
              <a:t>      diagrams…</a:t>
            </a:r>
          </a:p>
          <a:p>
            <a:r>
              <a:rPr lang="en-US"/>
              <a:t/>
            </a:r>
            <a:br>
              <a:rPr lang="en-US"/>
            </a:br>
            <a:r>
              <a:rPr lang="en-US"/>
              <a:t>...although they may</a:t>
            </a:r>
            <a:br>
              <a:rPr lang="en-US"/>
            </a:br>
            <a:r>
              <a:rPr lang="en-US"/>
              <a:t>look rather complex </a:t>
            </a:r>
            <a:br>
              <a:rPr lang="en-US"/>
            </a:br>
            <a:r>
              <a:rPr lang="en-US"/>
              <a:t>at first sight</a:t>
            </a:r>
          </a:p>
          <a:p>
            <a:endParaRPr lang="en-US"/>
          </a:p>
          <a:p>
            <a:endParaRPr lang="en-US"/>
          </a:p>
        </p:txBody>
      </p:sp>
      <p:grpSp>
        <p:nvGrpSpPr>
          <p:cNvPr id="2" name="Group 4"/>
          <p:cNvGrpSpPr>
            <a:grpSpLocks/>
          </p:cNvGrpSpPr>
          <p:nvPr/>
        </p:nvGrpSpPr>
        <p:grpSpPr bwMode="auto">
          <a:xfrm>
            <a:off x="4643438" y="1398588"/>
            <a:ext cx="3484562" cy="4748212"/>
            <a:chOff x="2925" y="881"/>
            <a:chExt cx="2195" cy="2991"/>
          </a:xfrm>
        </p:grpSpPr>
        <p:sp>
          <p:nvSpPr>
            <p:cNvPr id="274437" name="Rectangle 5"/>
            <p:cNvSpPr>
              <a:spLocks noChangeArrowheads="1"/>
            </p:cNvSpPr>
            <p:nvPr/>
          </p:nvSpPr>
          <p:spPr bwMode="auto">
            <a:xfrm>
              <a:off x="2925" y="881"/>
              <a:ext cx="2195" cy="2991"/>
            </a:xfrm>
            <a:prstGeom prst="rect">
              <a:avLst/>
            </a:prstGeom>
            <a:solidFill>
              <a:srgbClr val="FFFFCC"/>
            </a:solidFill>
            <a:ln w="9525">
              <a:noFill/>
              <a:miter lim="800000"/>
              <a:headEnd/>
              <a:tailEnd/>
            </a:ln>
            <a:effectLst/>
          </p:spPr>
          <p:txBody>
            <a:bodyPr wrap="none" anchor="ctr"/>
            <a:lstStyle/>
            <a:p>
              <a:endParaRPr lang="en-US"/>
            </a:p>
          </p:txBody>
        </p:sp>
        <p:graphicFrame>
          <p:nvGraphicFramePr>
            <p:cNvPr id="274438" name="Object 6"/>
            <p:cNvGraphicFramePr>
              <a:graphicFrameLocks/>
            </p:cNvGraphicFramePr>
            <p:nvPr/>
          </p:nvGraphicFramePr>
          <p:xfrm>
            <a:off x="3100" y="904"/>
            <a:ext cx="1916" cy="2931"/>
          </p:xfrm>
          <a:graphic>
            <a:graphicData uri="http://schemas.openxmlformats.org/presentationml/2006/ole">
              <mc:AlternateContent xmlns:mc="http://schemas.openxmlformats.org/markup-compatibility/2006">
                <mc:Choice xmlns:v="urn:schemas-microsoft-com:vml" Requires="v">
                  <p:oleObj spid="_x0000_s1063" name="Awe Document" r:id="rId4" imgW="7086240" imgH="10258200" progId="">
                    <p:embed/>
                  </p:oleObj>
                </mc:Choice>
                <mc:Fallback>
                  <p:oleObj name="Awe Document" r:id="rId4" imgW="7086240" imgH="1025820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 y="904"/>
                          <a:ext cx="1916" cy="29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7"/>
            <p:cNvGrpSpPr>
              <a:grpSpLocks/>
            </p:cNvGrpSpPr>
            <p:nvPr/>
          </p:nvGrpSpPr>
          <p:grpSpPr bwMode="auto">
            <a:xfrm>
              <a:off x="3745" y="1316"/>
              <a:ext cx="955" cy="426"/>
              <a:chOff x="3745" y="1316"/>
              <a:chExt cx="955" cy="426"/>
            </a:xfrm>
          </p:grpSpPr>
          <p:sp>
            <p:nvSpPr>
              <p:cNvPr id="274440" name="AutoShape 8"/>
              <p:cNvSpPr>
                <a:spLocks noChangeArrowheads="1"/>
              </p:cNvSpPr>
              <p:nvPr/>
            </p:nvSpPr>
            <p:spPr bwMode="auto">
              <a:xfrm>
                <a:off x="4354" y="1424"/>
                <a:ext cx="340" cy="201"/>
              </a:xfrm>
              <a:prstGeom prst="roundRect">
                <a:avLst>
                  <a:gd name="adj" fmla="val 12495"/>
                </a:avLst>
              </a:prstGeom>
              <a:noFill/>
              <a:ln w="12700">
                <a:solidFill>
                  <a:srgbClr val="000000"/>
                </a:solidFill>
                <a:round/>
                <a:headEnd/>
                <a:tailEnd/>
              </a:ln>
              <a:effectLst/>
            </p:spPr>
            <p:txBody>
              <a:bodyPr wrap="none" anchor="ctr"/>
              <a:lstStyle/>
              <a:p>
                <a:endParaRPr lang="en-US"/>
              </a:p>
            </p:txBody>
          </p:sp>
          <p:sp>
            <p:nvSpPr>
              <p:cNvPr id="274441" name="AutoShape 9"/>
              <p:cNvSpPr>
                <a:spLocks noChangeArrowheads="1"/>
              </p:cNvSpPr>
              <p:nvPr/>
            </p:nvSpPr>
            <p:spPr bwMode="auto">
              <a:xfrm>
                <a:off x="4360" y="1667"/>
                <a:ext cx="340" cy="75"/>
              </a:xfrm>
              <a:prstGeom prst="roundRect">
                <a:avLst>
                  <a:gd name="adj" fmla="val 12495"/>
                </a:avLst>
              </a:prstGeom>
              <a:noFill/>
              <a:ln w="12700">
                <a:solidFill>
                  <a:srgbClr val="000000"/>
                </a:solidFill>
                <a:round/>
                <a:headEnd/>
                <a:tailEnd/>
              </a:ln>
              <a:effectLst/>
            </p:spPr>
            <p:txBody>
              <a:bodyPr wrap="none" anchor="ctr"/>
              <a:lstStyle/>
              <a:p>
                <a:endParaRPr lang="en-US"/>
              </a:p>
            </p:txBody>
          </p:sp>
          <p:sp>
            <p:nvSpPr>
              <p:cNvPr id="274442" name="AutoShape 10"/>
              <p:cNvSpPr>
                <a:spLocks noChangeArrowheads="1"/>
              </p:cNvSpPr>
              <p:nvPr/>
            </p:nvSpPr>
            <p:spPr bwMode="auto">
              <a:xfrm>
                <a:off x="3745" y="1316"/>
                <a:ext cx="172" cy="201"/>
              </a:xfrm>
              <a:prstGeom prst="roundRect">
                <a:avLst>
                  <a:gd name="adj" fmla="val 12495"/>
                </a:avLst>
              </a:prstGeom>
              <a:noFill/>
              <a:ln w="12700">
                <a:solidFill>
                  <a:srgbClr val="000000"/>
                </a:solidFill>
                <a:round/>
                <a:headEnd/>
                <a:tailEnd/>
              </a:ln>
              <a:effectLst/>
            </p:spPr>
            <p:txBody>
              <a:bodyPr wrap="none" anchor="ctr"/>
              <a:lstStyle/>
              <a:p>
                <a:endParaRPr lang="en-US"/>
              </a:p>
            </p:txBody>
          </p:sp>
          <p:sp>
            <p:nvSpPr>
              <p:cNvPr id="274443" name="AutoShape 11"/>
              <p:cNvSpPr>
                <a:spLocks noChangeArrowheads="1"/>
              </p:cNvSpPr>
              <p:nvPr/>
            </p:nvSpPr>
            <p:spPr bwMode="auto">
              <a:xfrm>
                <a:off x="3946" y="1319"/>
                <a:ext cx="172" cy="201"/>
              </a:xfrm>
              <a:prstGeom prst="roundRect">
                <a:avLst>
                  <a:gd name="adj" fmla="val 12495"/>
                </a:avLst>
              </a:prstGeom>
              <a:noFill/>
              <a:ln w="12700">
                <a:solidFill>
                  <a:srgbClr val="000000"/>
                </a:solidFill>
                <a:round/>
                <a:headEnd/>
                <a:tailEnd/>
              </a:ln>
              <a:effectLst/>
            </p:spPr>
            <p:txBody>
              <a:bodyPr wrap="none" anchor="ctr"/>
              <a:lstStyle/>
              <a:p>
                <a:endParaRPr lang="en-US"/>
              </a:p>
            </p:txBody>
          </p:sp>
          <p:sp>
            <p:nvSpPr>
              <p:cNvPr id="274444" name="Line 12"/>
              <p:cNvSpPr>
                <a:spLocks noChangeShapeType="1"/>
              </p:cNvSpPr>
              <p:nvPr/>
            </p:nvSpPr>
            <p:spPr bwMode="auto">
              <a:xfrm>
                <a:off x="4404" y="1464"/>
                <a:ext cx="90" cy="0"/>
              </a:xfrm>
              <a:prstGeom prst="line">
                <a:avLst/>
              </a:prstGeom>
              <a:noFill/>
              <a:ln w="12700">
                <a:solidFill>
                  <a:srgbClr val="000000"/>
                </a:solidFill>
                <a:round/>
                <a:headEnd type="none" w="sm" len="sm"/>
                <a:tailEnd type="none" w="sm" len="sm"/>
              </a:ln>
              <a:effectLst/>
            </p:spPr>
            <p:txBody>
              <a:bodyPr/>
              <a:lstStyle/>
              <a:p>
                <a:endParaRPr lang="en-US"/>
              </a:p>
            </p:txBody>
          </p:sp>
          <p:sp>
            <p:nvSpPr>
              <p:cNvPr id="274445" name="Line 13"/>
              <p:cNvSpPr>
                <a:spLocks noChangeShapeType="1"/>
              </p:cNvSpPr>
              <p:nvPr/>
            </p:nvSpPr>
            <p:spPr bwMode="auto">
              <a:xfrm>
                <a:off x="4386" y="1686"/>
                <a:ext cx="60" cy="0"/>
              </a:xfrm>
              <a:prstGeom prst="line">
                <a:avLst/>
              </a:prstGeom>
              <a:noFill/>
              <a:ln w="12700">
                <a:solidFill>
                  <a:srgbClr val="000000"/>
                </a:solidFill>
                <a:round/>
                <a:headEnd type="none" w="sm" len="sm"/>
                <a:tailEnd type="none" w="sm" len="sm"/>
              </a:ln>
              <a:effectLst/>
            </p:spPr>
            <p:txBody>
              <a:bodyPr/>
              <a:lstStyle/>
              <a:p>
                <a:endParaRPr lang="en-US"/>
              </a:p>
            </p:txBody>
          </p:sp>
          <p:sp>
            <p:nvSpPr>
              <p:cNvPr id="274446" name="Line 14"/>
              <p:cNvSpPr>
                <a:spLocks noChangeShapeType="1"/>
              </p:cNvSpPr>
              <p:nvPr/>
            </p:nvSpPr>
            <p:spPr bwMode="auto">
              <a:xfrm>
                <a:off x="3969" y="1350"/>
                <a:ext cx="60" cy="0"/>
              </a:xfrm>
              <a:prstGeom prst="line">
                <a:avLst/>
              </a:prstGeom>
              <a:noFill/>
              <a:ln w="12700">
                <a:solidFill>
                  <a:srgbClr val="000000"/>
                </a:solidFill>
                <a:round/>
                <a:headEnd type="none" w="sm" len="sm"/>
                <a:tailEnd type="none" w="sm" len="sm"/>
              </a:ln>
              <a:effectLst/>
            </p:spPr>
            <p:txBody>
              <a:bodyPr/>
              <a:lstStyle/>
              <a:p>
                <a:endParaRPr lang="en-US"/>
              </a:p>
            </p:txBody>
          </p:sp>
          <p:sp>
            <p:nvSpPr>
              <p:cNvPr id="274447" name="Line 15"/>
              <p:cNvSpPr>
                <a:spLocks noChangeShapeType="1"/>
              </p:cNvSpPr>
              <p:nvPr/>
            </p:nvSpPr>
            <p:spPr bwMode="auto">
              <a:xfrm>
                <a:off x="3771" y="1347"/>
                <a:ext cx="36" cy="0"/>
              </a:xfrm>
              <a:prstGeom prst="line">
                <a:avLst/>
              </a:prstGeom>
              <a:noFill/>
              <a:ln w="12700">
                <a:solidFill>
                  <a:srgbClr val="000000"/>
                </a:solidFill>
                <a:round/>
                <a:headEnd type="none" w="sm" len="sm"/>
                <a:tailEnd type="none" w="sm" len="sm"/>
              </a:ln>
              <a:effectLst/>
            </p:spPr>
            <p:txBody>
              <a:bodyPr/>
              <a:lstStyle/>
              <a:p>
                <a:endParaRPr lang="en-US"/>
              </a:p>
            </p:txBody>
          </p:sp>
        </p:grpSp>
      </p:gr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9" name="Rectangle 19"/>
          <p:cNvSpPr>
            <a:spLocks noGrp="1" noChangeArrowheads="1"/>
          </p:cNvSpPr>
          <p:nvPr>
            <p:ph type="title"/>
          </p:nvPr>
        </p:nvSpPr>
        <p:spPr/>
        <p:txBody>
          <a:bodyPr>
            <a:normAutofit/>
          </a:bodyPr>
          <a:lstStyle/>
          <a:p>
            <a:r>
              <a:rPr lang="en-US" b="1" dirty="0"/>
              <a:t>Goals of Entity Relationship Modeling</a:t>
            </a:r>
          </a:p>
        </p:txBody>
      </p:sp>
      <p:sp>
        <p:nvSpPr>
          <p:cNvPr id="276500" name="Rectangle 20"/>
          <p:cNvSpPr>
            <a:spLocks noGrp="1" noChangeArrowheads="1"/>
          </p:cNvSpPr>
          <p:nvPr>
            <p:ph idx="1"/>
          </p:nvPr>
        </p:nvSpPr>
        <p:spPr>
          <a:xfrm>
            <a:off x="863600" y="1816100"/>
            <a:ext cx="7366000" cy="1900238"/>
          </a:xfrm>
        </p:spPr>
        <p:txBody>
          <a:bodyPr>
            <a:normAutofit/>
          </a:bodyPr>
          <a:lstStyle/>
          <a:p>
            <a:pPr lvl="1"/>
            <a:r>
              <a:rPr lang="en-US" sz="2000" dirty="0"/>
              <a:t>Capture </a:t>
            </a:r>
            <a:r>
              <a:rPr lang="en-US" sz="2000" i="1" dirty="0"/>
              <a:t>all</a:t>
            </a:r>
            <a:r>
              <a:rPr lang="en-US" sz="2000" dirty="0"/>
              <a:t> required information </a:t>
            </a:r>
          </a:p>
          <a:p>
            <a:pPr lvl="1"/>
            <a:r>
              <a:rPr lang="en-US" sz="2000" dirty="0"/>
              <a:t>Information appears </a:t>
            </a:r>
            <a:r>
              <a:rPr lang="en-US" sz="2000" i="1" dirty="0"/>
              <a:t>only </a:t>
            </a:r>
            <a:r>
              <a:rPr lang="en-US" sz="2000" dirty="0"/>
              <a:t>once</a:t>
            </a:r>
          </a:p>
          <a:p>
            <a:pPr lvl="1"/>
            <a:r>
              <a:rPr lang="en-US" sz="2000" dirty="0"/>
              <a:t>Model </a:t>
            </a:r>
            <a:r>
              <a:rPr lang="en-US" sz="2000" i="1" dirty="0"/>
              <a:t>no</a:t>
            </a:r>
            <a:r>
              <a:rPr lang="en-US" sz="2000" dirty="0"/>
              <a:t> information that is derivable from other information already modeled</a:t>
            </a:r>
          </a:p>
          <a:p>
            <a:pPr lvl="1"/>
            <a:r>
              <a:rPr lang="en-US" sz="2000" dirty="0"/>
              <a:t>Information is in a predictable, logical place</a:t>
            </a: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noFill/>
          <a:ln/>
        </p:spPr>
        <p:txBody>
          <a:bodyPr lIns="92075" tIns="46038" rIns="92075" bIns="46038"/>
          <a:lstStyle/>
          <a:p>
            <a:pPr algn="ctr"/>
            <a:r>
              <a:rPr lang="en-US" b="1" dirty="0"/>
              <a:t>Database Types</a:t>
            </a:r>
          </a:p>
        </p:txBody>
      </p:sp>
      <p:sp>
        <p:nvSpPr>
          <p:cNvPr id="278531" name="Rectangle 3"/>
          <p:cNvSpPr>
            <a:spLocks noChangeArrowheads="1"/>
          </p:cNvSpPr>
          <p:nvPr/>
        </p:nvSpPr>
        <p:spPr bwMode="auto">
          <a:xfrm>
            <a:off x="3557588" y="1906588"/>
            <a:ext cx="1682750" cy="1206500"/>
          </a:xfrm>
          <a:prstGeom prst="rect">
            <a:avLst/>
          </a:prstGeom>
          <a:noFill/>
          <a:ln w="25400">
            <a:solidFill>
              <a:srgbClr val="000000"/>
            </a:solidFill>
            <a:miter lim="800000"/>
            <a:headEnd/>
            <a:tailEnd/>
          </a:ln>
          <a:effectLst>
            <a:outerShdw algn="ctr" rotWithShape="0">
              <a:srgbClr val="000000"/>
            </a:outerShdw>
          </a:effectLst>
        </p:spPr>
        <p:txBody>
          <a:bodyPr wrap="none" anchor="ctr"/>
          <a:lstStyle/>
          <a:p>
            <a:endParaRPr lang="en-US"/>
          </a:p>
        </p:txBody>
      </p:sp>
      <p:sp>
        <p:nvSpPr>
          <p:cNvPr id="278532" name="Rectangle 4"/>
          <p:cNvSpPr>
            <a:spLocks noChangeArrowheads="1"/>
          </p:cNvSpPr>
          <p:nvPr/>
        </p:nvSpPr>
        <p:spPr bwMode="auto">
          <a:xfrm>
            <a:off x="1155700" y="3451225"/>
            <a:ext cx="1974850" cy="1511300"/>
          </a:xfrm>
          <a:prstGeom prst="rect">
            <a:avLst/>
          </a:prstGeom>
          <a:noFill/>
          <a:ln w="25400">
            <a:solidFill>
              <a:srgbClr val="000000"/>
            </a:solidFill>
            <a:miter lim="800000"/>
            <a:headEnd/>
            <a:tailEnd/>
          </a:ln>
          <a:effectLst/>
        </p:spPr>
        <p:txBody>
          <a:bodyPr wrap="none" anchor="ctr"/>
          <a:lstStyle/>
          <a:p>
            <a:endParaRPr lang="en-US"/>
          </a:p>
        </p:txBody>
      </p:sp>
      <p:sp>
        <p:nvSpPr>
          <p:cNvPr id="278533" name="Rectangle 5"/>
          <p:cNvSpPr>
            <a:spLocks noChangeArrowheads="1"/>
          </p:cNvSpPr>
          <p:nvPr/>
        </p:nvSpPr>
        <p:spPr bwMode="auto">
          <a:xfrm>
            <a:off x="3317875" y="3771900"/>
            <a:ext cx="2216150" cy="1524000"/>
          </a:xfrm>
          <a:prstGeom prst="rect">
            <a:avLst/>
          </a:prstGeom>
          <a:noFill/>
          <a:ln w="25400">
            <a:solidFill>
              <a:srgbClr val="000000"/>
            </a:solidFill>
            <a:miter lim="800000"/>
            <a:headEnd/>
            <a:tailEnd/>
          </a:ln>
          <a:effectLst/>
        </p:spPr>
        <p:txBody>
          <a:bodyPr wrap="none" anchor="ctr"/>
          <a:lstStyle/>
          <a:p>
            <a:endParaRPr lang="en-US"/>
          </a:p>
        </p:txBody>
      </p:sp>
      <p:sp>
        <p:nvSpPr>
          <p:cNvPr id="278534" name="Rectangle 6"/>
          <p:cNvSpPr>
            <a:spLocks noChangeArrowheads="1"/>
          </p:cNvSpPr>
          <p:nvPr/>
        </p:nvSpPr>
        <p:spPr bwMode="auto">
          <a:xfrm>
            <a:off x="5810250" y="3451225"/>
            <a:ext cx="2279650" cy="1473200"/>
          </a:xfrm>
          <a:prstGeom prst="rect">
            <a:avLst/>
          </a:prstGeom>
          <a:noFill/>
          <a:ln w="25400">
            <a:solidFill>
              <a:srgbClr val="000000"/>
            </a:solidFill>
            <a:miter lim="800000"/>
            <a:headEnd/>
            <a:tailEnd/>
          </a:ln>
          <a:effectLst/>
        </p:spPr>
        <p:txBody>
          <a:bodyPr wrap="none" anchor="ctr"/>
          <a:lstStyle/>
          <a:p>
            <a:endParaRPr lang="en-US"/>
          </a:p>
        </p:txBody>
      </p:sp>
      <p:sp>
        <p:nvSpPr>
          <p:cNvPr id="278535" name="AutoShape 7"/>
          <p:cNvSpPr>
            <a:spLocks noChangeArrowheads="1"/>
          </p:cNvSpPr>
          <p:nvPr/>
        </p:nvSpPr>
        <p:spPr bwMode="auto">
          <a:xfrm>
            <a:off x="3644900" y="2065338"/>
            <a:ext cx="717550" cy="285750"/>
          </a:xfrm>
          <a:prstGeom prst="roundRect">
            <a:avLst>
              <a:gd name="adj" fmla="val 16648"/>
            </a:avLst>
          </a:prstGeom>
          <a:solidFill>
            <a:schemeClr val="accent1"/>
          </a:solidFill>
          <a:ln w="12700">
            <a:solidFill>
              <a:srgbClr val="000000"/>
            </a:solidFill>
            <a:round/>
            <a:headEnd/>
            <a:tailEnd/>
          </a:ln>
          <a:effectLst/>
        </p:spPr>
        <p:txBody>
          <a:bodyPr wrap="none" anchor="ctr"/>
          <a:lstStyle/>
          <a:p>
            <a:endParaRPr lang="en-US"/>
          </a:p>
        </p:txBody>
      </p:sp>
      <p:sp>
        <p:nvSpPr>
          <p:cNvPr id="278536" name="Line 8"/>
          <p:cNvSpPr>
            <a:spLocks noChangeShapeType="1"/>
          </p:cNvSpPr>
          <p:nvPr/>
        </p:nvSpPr>
        <p:spPr bwMode="auto">
          <a:xfrm>
            <a:off x="4003675" y="2349500"/>
            <a:ext cx="0" cy="341313"/>
          </a:xfrm>
          <a:prstGeom prst="line">
            <a:avLst/>
          </a:prstGeom>
          <a:noFill/>
          <a:ln w="25400">
            <a:solidFill>
              <a:srgbClr val="000000"/>
            </a:solidFill>
            <a:round/>
            <a:headEnd type="none" w="sm" len="sm"/>
            <a:tailEnd type="none" w="sm" len="sm"/>
          </a:ln>
          <a:effectLst/>
        </p:spPr>
        <p:txBody>
          <a:bodyPr/>
          <a:lstStyle/>
          <a:p>
            <a:endParaRPr lang="en-US"/>
          </a:p>
        </p:txBody>
      </p:sp>
      <p:sp>
        <p:nvSpPr>
          <p:cNvPr id="278537" name="Line 9"/>
          <p:cNvSpPr>
            <a:spLocks noChangeShapeType="1"/>
          </p:cNvSpPr>
          <p:nvPr/>
        </p:nvSpPr>
        <p:spPr bwMode="auto">
          <a:xfrm>
            <a:off x="4375150" y="2243138"/>
            <a:ext cx="392113" cy="0"/>
          </a:xfrm>
          <a:prstGeom prst="line">
            <a:avLst/>
          </a:prstGeom>
          <a:noFill/>
          <a:ln w="25400">
            <a:solidFill>
              <a:srgbClr val="000000"/>
            </a:solidFill>
            <a:prstDash val="dash"/>
            <a:round/>
            <a:headEnd type="none" w="sm" len="sm"/>
            <a:tailEnd type="none" w="sm" len="sm"/>
          </a:ln>
          <a:effectLst/>
        </p:spPr>
        <p:txBody>
          <a:bodyPr/>
          <a:lstStyle/>
          <a:p>
            <a:endParaRPr lang="en-US"/>
          </a:p>
        </p:txBody>
      </p:sp>
      <p:sp>
        <p:nvSpPr>
          <p:cNvPr id="278538" name="Line 10"/>
          <p:cNvSpPr>
            <a:spLocks noChangeShapeType="1"/>
          </p:cNvSpPr>
          <p:nvPr/>
        </p:nvSpPr>
        <p:spPr bwMode="auto">
          <a:xfrm>
            <a:off x="4770438" y="2238375"/>
            <a:ext cx="0" cy="452438"/>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 name="Group 11"/>
          <p:cNvGrpSpPr>
            <a:grpSpLocks/>
          </p:cNvGrpSpPr>
          <p:nvPr/>
        </p:nvGrpSpPr>
        <p:grpSpPr bwMode="auto">
          <a:xfrm>
            <a:off x="4687888" y="2573338"/>
            <a:ext cx="163512" cy="136525"/>
            <a:chOff x="2953" y="1621"/>
            <a:chExt cx="103" cy="86"/>
          </a:xfrm>
        </p:grpSpPr>
        <p:sp>
          <p:nvSpPr>
            <p:cNvPr id="278540" name="Line 12"/>
            <p:cNvSpPr>
              <a:spLocks noChangeShapeType="1"/>
            </p:cNvSpPr>
            <p:nvPr/>
          </p:nvSpPr>
          <p:spPr bwMode="auto">
            <a:xfrm flipH="1">
              <a:off x="2953" y="1625"/>
              <a:ext cx="51" cy="82"/>
            </a:xfrm>
            <a:prstGeom prst="line">
              <a:avLst/>
            </a:prstGeom>
            <a:noFill/>
            <a:ln w="25400">
              <a:solidFill>
                <a:srgbClr val="000000"/>
              </a:solidFill>
              <a:round/>
              <a:headEnd type="none" w="sm" len="sm"/>
              <a:tailEnd type="none" w="sm" len="sm"/>
            </a:ln>
            <a:effectLst/>
          </p:spPr>
          <p:txBody>
            <a:bodyPr/>
            <a:lstStyle/>
            <a:p>
              <a:endParaRPr lang="en-US"/>
            </a:p>
          </p:txBody>
        </p:sp>
        <p:sp>
          <p:nvSpPr>
            <p:cNvPr id="278541" name="Line 13"/>
            <p:cNvSpPr>
              <a:spLocks noChangeShapeType="1"/>
            </p:cNvSpPr>
            <p:nvPr/>
          </p:nvSpPr>
          <p:spPr bwMode="auto">
            <a:xfrm flipH="1" flipV="1">
              <a:off x="3005" y="1621"/>
              <a:ext cx="51" cy="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78542" name="Rectangle 14"/>
          <p:cNvSpPr>
            <a:spLocks noChangeArrowheads="1"/>
          </p:cNvSpPr>
          <p:nvPr/>
        </p:nvSpPr>
        <p:spPr bwMode="auto">
          <a:xfrm>
            <a:off x="1778000" y="3576638"/>
            <a:ext cx="514350" cy="24765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43" name="Line 15"/>
          <p:cNvSpPr>
            <a:spLocks noChangeShapeType="1"/>
          </p:cNvSpPr>
          <p:nvPr/>
        </p:nvSpPr>
        <p:spPr bwMode="auto">
          <a:xfrm>
            <a:off x="2047875" y="3833813"/>
            <a:ext cx="0" cy="32702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3" name="Group 16"/>
          <p:cNvGrpSpPr>
            <a:grpSpLocks/>
          </p:cNvGrpSpPr>
          <p:nvPr/>
        </p:nvGrpSpPr>
        <p:grpSpPr bwMode="auto">
          <a:xfrm>
            <a:off x="1238250" y="4305300"/>
            <a:ext cx="717550" cy="450850"/>
            <a:chOff x="780" y="2712"/>
            <a:chExt cx="452" cy="284"/>
          </a:xfrm>
        </p:grpSpPr>
        <p:sp>
          <p:nvSpPr>
            <p:cNvPr id="278545" name="Rectangle 17"/>
            <p:cNvSpPr>
              <a:spLocks noChangeArrowheads="1"/>
            </p:cNvSpPr>
            <p:nvPr/>
          </p:nvSpPr>
          <p:spPr bwMode="auto">
            <a:xfrm>
              <a:off x="908" y="2840"/>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46" name="Rectangle 18"/>
            <p:cNvSpPr>
              <a:spLocks noChangeArrowheads="1"/>
            </p:cNvSpPr>
            <p:nvPr/>
          </p:nvSpPr>
          <p:spPr bwMode="auto">
            <a:xfrm>
              <a:off x="876" y="2808"/>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47" name="Rectangle 19"/>
            <p:cNvSpPr>
              <a:spLocks noChangeArrowheads="1"/>
            </p:cNvSpPr>
            <p:nvPr/>
          </p:nvSpPr>
          <p:spPr bwMode="auto">
            <a:xfrm>
              <a:off x="844" y="2776"/>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48" name="Rectangle 20"/>
            <p:cNvSpPr>
              <a:spLocks noChangeArrowheads="1"/>
            </p:cNvSpPr>
            <p:nvPr/>
          </p:nvSpPr>
          <p:spPr bwMode="auto">
            <a:xfrm>
              <a:off x="812" y="2744"/>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49" name="Rectangle 21"/>
            <p:cNvSpPr>
              <a:spLocks noChangeArrowheads="1"/>
            </p:cNvSpPr>
            <p:nvPr/>
          </p:nvSpPr>
          <p:spPr bwMode="auto">
            <a:xfrm>
              <a:off x="780" y="2712"/>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grpSp>
      <p:sp>
        <p:nvSpPr>
          <p:cNvPr id="278550" name="Line 22"/>
          <p:cNvSpPr>
            <a:spLocks noChangeShapeType="1"/>
          </p:cNvSpPr>
          <p:nvPr/>
        </p:nvSpPr>
        <p:spPr bwMode="auto">
          <a:xfrm>
            <a:off x="1508125" y="4151313"/>
            <a:ext cx="10414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8551" name="Line 23"/>
          <p:cNvSpPr>
            <a:spLocks noChangeShapeType="1"/>
          </p:cNvSpPr>
          <p:nvPr/>
        </p:nvSpPr>
        <p:spPr bwMode="auto">
          <a:xfrm>
            <a:off x="1517650" y="4140200"/>
            <a:ext cx="0" cy="160338"/>
          </a:xfrm>
          <a:prstGeom prst="line">
            <a:avLst/>
          </a:prstGeom>
          <a:noFill/>
          <a:ln w="25400">
            <a:solidFill>
              <a:srgbClr val="000000"/>
            </a:solidFill>
            <a:round/>
            <a:headEnd type="none" w="sm" len="sm"/>
            <a:tailEnd type="none" w="sm" len="sm"/>
          </a:ln>
          <a:effectLst/>
        </p:spPr>
        <p:txBody>
          <a:bodyPr/>
          <a:lstStyle/>
          <a:p>
            <a:endParaRPr lang="en-US"/>
          </a:p>
        </p:txBody>
      </p:sp>
      <p:sp>
        <p:nvSpPr>
          <p:cNvPr id="278552" name="Rectangle 24"/>
          <p:cNvSpPr>
            <a:spLocks noChangeArrowheads="1"/>
          </p:cNvSpPr>
          <p:nvPr/>
        </p:nvSpPr>
        <p:spPr bwMode="auto">
          <a:xfrm>
            <a:off x="1311275" y="5008563"/>
            <a:ext cx="14922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sz="1800">
                <a:solidFill>
                  <a:schemeClr val="tx1"/>
                </a:solidFill>
              </a:rPr>
              <a:t>Hierarchical</a:t>
            </a:r>
          </a:p>
        </p:txBody>
      </p:sp>
      <p:sp>
        <p:nvSpPr>
          <p:cNvPr id="278553" name="Rectangle 25"/>
          <p:cNvSpPr>
            <a:spLocks noChangeArrowheads="1"/>
          </p:cNvSpPr>
          <p:nvPr/>
        </p:nvSpPr>
        <p:spPr bwMode="auto">
          <a:xfrm>
            <a:off x="6007100" y="3614738"/>
            <a:ext cx="514350" cy="24765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54" name="Rectangle 26"/>
          <p:cNvSpPr>
            <a:spLocks noChangeArrowheads="1"/>
          </p:cNvSpPr>
          <p:nvPr/>
        </p:nvSpPr>
        <p:spPr bwMode="auto">
          <a:xfrm>
            <a:off x="7391400" y="4491038"/>
            <a:ext cx="514350" cy="24765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55" name="Rectangle 27"/>
          <p:cNvSpPr>
            <a:spLocks noChangeArrowheads="1"/>
          </p:cNvSpPr>
          <p:nvPr/>
        </p:nvSpPr>
        <p:spPr bwMode="auto">
          <a:xfrm>
            <a:off x="6007100" y="4491038"/>
            <a:ext cx="514350" cy="24765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56" name="Rectangle 28"/>
          <p:cNvSpPr>
            <a:spLocks noChangeArrowheads="1"/>
          </p:cNvSpPr>
          <p:nvPr/>
        </p:nvSpPr>
        <p:spPr bwMode="auto">
          <a:xfrm>
            <a:off x="7378700" y="3614738"/>
            <a:ext cx="514350" cy="24765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57" name="Line 29"/>
          <p:cNvSpPr>
            <a:spLocks noChangeShapeType="1"/>
          </p:cNvSpPr>
          <p:nvPr/>
        </p:nvSpPr>
        <p:spPr bwMode="auto">
          <a:xfrm>
            <a:off x="6530975" y="3757613"/>
            <a:ext cx="825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8558" name="Line 30"/>
          <p:cNvSpPr>
            <a:spLocks noChangeShapeType="1"/>
          </p:cNvSpPr>
          <p:nvPr/>
        </p:nvSpPr>
        <p:spPr bwMode="auto">
          <a:xfrm>
            <a:off x="6534150" y="4646613"/>
            <a:ext cx="857250" cy="1587"/>
          </a:xfrm>
          <a:prstGeom prst="line">
            <a:avLst/>
          </a:prstGeom>
          <a:noFill/>
          <a:ln w="25400">
            <a:solidFill>
              <a:srgbClr val="000000"/>
            </a:solidFill>
            <a:round/>
            <a:headEnd type="none" w="sm" len="sm"/>
            <a:tailEnd type="none" w="sm" len="sm"/>
          </a:ln>
          <a:effectLst/>
        </p:spPr>
        <p:txBody>
          <a:bodyPr/>
          <a:lstStyle/>
          <a:p>
            <a:endParaRPr lang="en-US"/>
          </a:p>
        </p:txBody>
      </p:sp>
      <p:sp>
        <p:nvSpPr>
          <p:cNvPr id="278559" name="Line 31"/>
          <p:cNvSpPr>
            <a:spLocks noChangeShapeType="1"/>
          </p:cNvSpPr>
          <p:nvPr/>
        </p:nvSpPr>
        <p:spPr bwMode="auto">
          <a:xfrm>
            <a:off x="6264275" y="3887788"/>
            <a:ext cx="0" cy="606425"/>
          </a:xfrm>
          <a:prstGeom prst="line">
            <a:avLst/>
          </a:prstGeom>
          <a:noFill/>
          <a:ln w="25400">
            <a:solidFill>
              <a:srgbClr val="000000"/>
            </a:solidFill>
            <a:round/>
            <a:headEnd type="none" w="sm" len="sm"/>
            <a:tailEnd type="none" w="sm" len="sm"/>
          </a:ln>
          <a:effectLst/>
        </p:spPr>
        <p:txBody>
          <a:bodyPr/>
          <a:lstStyle/>
          <a:p>
            <a:endParaRPr lang="en-US"/>
          </a:p>
        </p:txBody>
      </p:sp>
      <p:sp>
        <p:nvSpPr>
          <p:cNvPr id="278560" name="Line 32"/>
          <p:cNvSpPr>
            <a:spLocks noChangeShapeType="1"/>
          </p:cNvSpPr>
          <p:nvPr/>
        </p:nvSpPr>
        <p:spPr bwMode="auto">
          <a:xfrm>
            <a:off x="7623175" y="3875088"/>
            <a:ext cx="0" cy="593725"/>
          </a:xfrm>
          <a:prstGeom prst="line">
            <a:avLst/>
          </a:prstGeom>
          <a:noFill/>
          <a:ln w="25400">
            <a:solidFill>
              <a:srgbClr val="000000"/>
            </a:solidFill>
            <a:round/>
            <a:headEnd type="none" w="sm" len="sm"/>
            <a:tailEnd type="none" w="sm" len="sm"/>
          </a:ln>
          <a:effectLst/>
        </p:spPr>
        <p:txBody>
          <a:bodyPr/>
          <a:lstStyle/>
          <a:p>
            <a:endParaRPr lang="en-US"/>
          </a:p>
        </p:txBody>
      </p:sp>
      <p:sp>
        <p:nvSpPr>
          <p:cNvPr id="278561" name="Rectangle 33"/>
          <p:cNvSpPr>
            <a:spLocks noChangeArrowheads="1"/>
          </p:cNvSpPr>
          <p:nvPr/>
        </p:nvSpPr>
        <p:spPr bwMode="auto">
          <a:xfrm>
            <a:off x="3556000" y="4057650"/>
            <a:ext cx="679450" cy="80803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62" name="Line 34"/>
          <p:cNvSpPr>
            <a:spLocks noChangeShapeType="1"/>
          </p:cNvSpPr>
          <p:nvPr/>
        </p:nvSpPr>
        <p:spPr bwMode="auto">
          <a:xfrm>
            <a:off x="3562350" y="4173538"/>
            <a:ext cx="673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8563" name="Line 35"/>
          <p:cNvSpPr>
            <a:spLocks noChangeShapeType="1"/>
          </p:cNvSpPr>
          <p:nvPr/>
        </p:nvSpPr>
        <p:spPr bwMode="auto">
          <a:xfrm>
            <a:off x="3673475" y="4059238"/>
            <a:ext cx="0" cy="792162"/>
          </a:xfrm>
          <a:prstGeom prst="line">
            <a:avLst/>
          </a:prstGeom>
          <a:noFill/>
          <a:ln w="12700">
            <a:solidFill>
              <a:srgbClr val="000000"/>
            </a:solidFill>
            <a:round/>
            <a:headEnd type="none" w="sm" len="sm"/>
            <a:tailEnd type="none" w="sm" len="sm"/>
          </a:ln>
          <a:effectLst/>
        </p:spPr>
        <p:txBody>
          <a:bodyPr/>
          <a:lstStyle/>
          <a:p>
            <a:endParaRPr lang="en-US"/>
          </a:p>
        </p:txBody>
      </p:sp>
      <p:sp>
        <p:nvSpPr>
          <p:cNvPr id="278564" name="Line 36"/>
          <p:cNvSpPr>
            <a:spLocks noChangeShapeType="1"/>
          </p:cNvSpPr>
          <p:nvPr/>
        </p:nvSpPr>
        <p:spPr bwMode="auto">
          <a:xfrm>
            <a:off x="3783013" y="4059238"/>
            <a:ext cx="0" cy="792162"/>
          </a:xfrm>
          <a:prstGeom prst="line">
            <a:avLst/>
          </a:prstGeom>
          <a:noFill/>
          <a:ln w="12700">
            <a:solidFill>
              <a:srgbClr val="000000"/>
            </a:solidFill>
            <a:round/>
            <a:headEnd type="none" w="sm" len="sm"/>
            <a:tailEnd type="none" w="sm" len="sm"/>
          </a:ln>
          <a:effectLst/>
        </p:spPr>
        <p:txBody>
          <a:bodyPr/>
          <a:lstStyle/>
          <a:p>
            <a:endParaRPr lang="en-US"/>
          </a:p>
        </p:txBody>
      </p:sp>
      <p:sp>
        <p:nvSpPr>
          <p:cNvPr id="278565" name="Line 37"/>
          <p:cNvSpPr>
            <a:spLocks noChangeShapeType="1"/>
          </p:cNvSpPr>
          <p:nvPr/>
        </p:nvSpPr>
        <p:spPr bwMode="auto">
          <a:xfrm>
            <a:off x="3892550" y="4059238"/>
            <a:ext cx="0" cy="792162"/>
          </a:xfrm>
          <a:prstGeom prst="line">
            <a:avLst/>
          </a:prstGeom>
          <a:noFill/>
          <a:ln w="12700">
            <a:solidFill>
              <a:srgbClr val="000000"/>
            </a:solidFill>
            <a:round/>
            <a:headEnd type="none" w="sm" len="sm"/>
            <a:tailEnd type="none" w="sm" len="sm"/>
          </a:ln>
          <a:effectLst/>
        </p:spPr>
        <p:txBody>
          <a:bodyPr/>
          <a:lstStyle/>
          <a:p>
            <a:endParaRPr lang="en-US"/>
          </a:p>
        </p:txBody>
      </p:sp>
      <p:sp>
        <p:nvSpPr>
          <p:cNvPr id="278566" name="Line 38"/>
          <p:cNvSpPr>
            <a:spLocks noChangeShapeType="1"/>
          </p:cNvSpPr>
          <p:nvPr/>
        </p:nvSpPr>
        <p:spPr bwMode="auto">
          <a:xfrm>
            <a:off x="4002088" y="4059238"/>
            <a:ext cx="0" cy="792162"/>
          </a:xfrm>
          <a:prstGeom prst="line">
            <a:avLst/>
          </a:prstGeom>
          <a:noFill/>
          <a:ln w="12700">
            <a:solidFill>
              <a:srgbClr val="000000"/>
            </a:solidFill>
            <a:round/>
            <a:headEnd type="none" w="sm" len="sm"/>
            <a:tailEnd type="none" w="sm" len="sm"/>
          </a:ln>
          <a:effectLst/>
        </p:spPr>
        <p:txBody>
          <a:bodyPr/>
          <a:lstStyle/>
          <a:p>
            <a:endParaRPr lang="en-US"/>
          </a:p>
        </p:txBody>
      </p:sp>
      <p:sp>
        <p:nvSpPr>
          <p:cNvPr id="278567" name="Line 39"/>
          <p:cNvSpPr>
            <a:spLocks noChangeShapeType="1"/>
          </p:cNvSpPr>
          <p:nvPr/>
        </p:nvSpPr>
        <p:spPr bwMode="auto">
          <a:xfrm>
            <a:off x="4111625" y="4059238"/>
            <a:ext cx="0" cy="792162"/>
          </a:xfrm>
          <a:prstGeom prst="line">
            <a:avLst/>
          </a:prstGeom>
          <a:noFill/>
          <a:ln w="12700">
            <a:solidFill>
              <a:srgbClr val="000000"/>
            </a:solidFill>
            <a:round/>
            <a:headEnd type="none" w="sm" len="sm"/>
            <a:tailEnd type="none" w="sm" len="sm"/>
          </a:ln>
          <a:effectLst/>
        </p:spPr>
        <p:txBody>
          <a:bodyPr/>
          <a:lstStyle/>
          <a:p>
            <a:endParaRPr lang="en-US"/>
          </a:p>
        </p:txBody>
      </p:sp>
      <p:sp>
        <p:nvSpPr>
          <p:cNvPr id="278568" name="Rectangle 40"/>
          <p:cNvSpPr>
            <a:spLocks noChangeArrowheads="1"/>
          </p:cNvSpPr>
          <p:nvPr/>
        </p:nvSpPr>
        <p:spPr bwMode="auto">
          <a:xfrm>
            <a:off x="4670425" y="4337050"/>
            <a:ext cx="679450" cy="800100"/>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69" name="Line 41"/>
          <p:cNvSpPr>
            <a:spLocks noChangeShapeType="1"/>
          </p:cNvSpPr>
          <p:nvPr/>
        </p:nvSpPr>
        <p:spPr bwMode="auto">
          <a:xfrm>
            <a:off x="4676775" y="4470400"/>
            <a:ext cx="673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8570" name="Line 42"/>
          <p:cNvSpPr>
            <a:spLocks noChangeShapeType="1"/>
          </p:cNvSpPr>
          <p:nvPr/>
        </p:nvSpPr>
        <p:spPr bwMode="auto">
          <a:xfrm>
            <a:off x="4787900" y="4330700"/>
            <a:ext cx="0" cy="792163"/>
          </a:xfrm>
          <a:prstGeom prst="line">
            <a:avLst/>
          </a:prstGeom>
          <a:noFill/>
          <a:ln w="12700">
            <a:solidFill>
              <a:srgbClr val="000000"/>
            </a:solidFill>
            <a:round/>
            <a:headEnd type="none" w="sm" len="sm"/>
            <a:tailEnd type="none" w="sm" len="sm"/>
          </a:ln>
          <a:effectLst/>
        </p:spPr>
        <p:txBody>
          <a:bodyPr/>
          <a:lstStyle/>
          <a:p>
            <a:endParaRPr lang="en-US"/>
          </a:p>
        </p:txBody>
      </p:sp>
      <p:sp>
        <p:nvSpPr>
          <p:cNvPr id="278571" name="Line 43"/>
          <p:cNvSpPr>
            <a:spLocks noChangeShapeType="1"/>
          </p:cNvSpPr>
          <p:nvPr/>
        </p:nvSpPr>
        <p:spPr bwMode="auto">
          <a:xfrm>
            <a:off x="4897438" y="4330700"/>
            <a:ext cx="0" cy="792163"/>
          </a:xfrm>
          <a:prstGeom prst="line">
            <a:avLst/>
          </a:prstGeom>
          <a:noFill/>
          <a:ln w="12700">
            <a:solidFill>
              <a:srgbClr val="000000"/>
            </a:solidFill>
            <a:round/>
            <a:headEnd type="none" w="sm" len="sm"/>
            <a:tailEnd type="none" w="sm" len="sm"/>
          </a:ln>
          <a:effectLst/>
        </p:spPr>
        <p:txBody>
          <a:bodyPr/>
          <a:lstStyle/>
          <a:p>
            <a:endParaRPr lang="en-US"/>
          </a:p>
        </p:txBody>
      </p:sp>
      <p:sp>
        <p:nvSpPr>
          <p:cNvPr id="278572" name="Line 44"/>
          <p:cNvSpPr>
            <a:spLocks noChangeShapeType="1"/>
          </p:cNvSpPr>
          <p:nvPr/>
        </p:nvSpPr>
        <p:spPr bwMode="auto">
          <a:xfrm>
            <a:off x="5006975" y="4330700"/>
            <a:ext cx="0" cy="792163"/>
          </a:xfrm>
          <a:prstGeom prst="line">
            <a:avLst/>
          </a:prstGeom>
          <a:noFill/>
          <a:ln w="12700">
            <a:solidFill>
              <a:srgbClr val="000000"/>
            </a:solidFill>
            <a:round/>
            <a:headEnd type="none" w="sm" len="sm"/>
            <a:tailEnd type="none" w="sm" len="sm"/>
          </a:ln>
          <a:effectLst/>
        </p:spPr>
        <p:txBody>
          <a:bodyPr/>
          <a:lstStyle/>
          <a:p>
            <a:endParaRPr lang="en-US"/>
          </a:p>
        </p:txBody>
      </p:sp>
      <p:sp>
        <p:nvSpPr>
          <p:cNvPr id="278573" name="Line 45"/>
          <p:cNvSpPr>
            <a:spLocks noChangeShapeType="1"/>
          </p:cNvSpPr>
          <p:nvPr/>
        </p:nvSpPr>
        <p:spPr bwMode="auto">
          <a:xfrm>
            <a:off x="5116513" y="4330700"/>
            <a:ext cx="0" cy="792163"/>
          </a:xfrm>
          <a:prstGeom prst="line">
            <a:avLst/>
          </a:prstGeom>
          <a:noFill/>
          <a:ln w="12700">
            <a:solidFill>
              <a:srgbClr val="000000"/>
            </a:solidFill>
            <a:round/>
            <a:headEnd type="none" w="sm" len="sm"/>
            <a:tailEnd type="none" w="sm" len="sm"/>
          </a:ln>
          <a:effectLst/>
        </p:spPr>
        <p:txBody>
          <a:bodyPr/>
          <a:lstStyle/>
          <a:p>
            <a:endParaRPr lang="en-US"/>
          </a:p>
        </p:txBody>
      </p:sp>
      <p:sp>
        <p:nvSpPr>
          <p:cNvPr id="278574" name="Line 46"/>
          <p:cNvSpPr>
            <a:spLocks noChangeShapeType="1"/>
          </p:cNvSpPr>
          <p:nvPr/>
        </p:nvSpPr>
        <p:spPr bwMode="auto">
          <a:xfrm>
            <a:off x="5226050" y="4330700"/>
            <a:ext cx="0" cy="792163"/>
          </a:xfrm>
          <a:prstGeom prst="line">
            <a:avLst/>
          </a:prstGeom>
          <a:noFill/>
          <a:ln w="12700">
            <a:solidFill>
              <a:srgbClr val="000000"/>
            </a:solidFill>
            <a:round/>
            <a:headEnd type="none" w="sm" len="sm"/>
            <a:tailEnd type="none" w="sm" len="sm"/>
          </a:ln>
          <a:effectLst/>
        </p:spPr>
        <p:txBody>
          <a:bodyPr/>
          <a:lstStyle/>
          <a:p>
            <a:endParaRPr lang="en-US"/>
          </a:p>
        </p:txBody>
      </p:sp>
      <p:sp>
        <p:nvSpPr>
          <p:cNvPr id="278575" name="Rectangle 47"/>
          <p:cNvSpPr>
            <a:spLocks noChangeArrowheads="1"/>
          </p:cNvSpPr>
          <p:nvPr/>
        </p:nvSpPr>
        <p:spPr bwMode="auto">
          <a:xfrm>
            <a:off x="3800475" y="5326063"/>
            <a:ext cx="12763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sz="1800">
                <a:solidFill>
                  <a:schemeClr val="tx1"/>
                </a:solidFill>
              </a:rPr>
              <a:t>Relational</a:t>
            </a:r>
          </a:p>
        </p:txBody>
      </p:sp>
      <p:sp>
        <p:nvSpPr>
          <p:cNvPr id="278576" name="Rectangle 48"/>
          <p:cNvSpPr>
            <a:spLocks noChangeArrowheads="1"/>
          </p:cNvSpPr>
          <p:nvPr/>
        </p:nvSpPr>
        <p:spPr bwMode="auto">
          <a:xfrm>
            <a:off x="6416675" y="4970463"/>
            <a:ext cx="10858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sz="1800">
                <a:solidFill>
                  <a:schemeClr val="tx1"/>
                </a:solidFill>
              </a:rPr>
              <a:t>Network</a:t>
            </a:r>
          </a:p>
        </p:txBody>
      </p:sp>
      <p:sp>
        <p:nvSpPr>
          <p:cNvPr id="278577" name="Rectangle 49"/>
          <p:cNvSpPr>
            <a:spLocks noChangeArrowheads="1"/>
          </p:cNvSpPr>
          <p:nvPr/>
        </p:nvSpPr>
        <p:spPr bwMode="auto">
          <a:xfrm>
            <a:off x="3736975" y="1503363"/>
            <a:ext cx="12255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sz="1800">
                <a:solidFill>
                  <a:schemeClr val="tx1"/>
                </a:solidFill>
              </a:rPr>
              <a:t>ER Model</a:t>
            </a:r>
          </a:p>
        </p:txBody>
      </p:sp>
      <p:grpSp>
        <p:nvGrpSpPr>
          <p:cNvPr id="4" name="Group 50"/>
          <p:cNvGrpSpPr>
            <a:grpSpLocks/>
          </p:cNvGrpSpPr>
          <p:nvPr/>
        </p:nvGrpSpPr>
        <p:grpSpPr bwMode="auto">
          <a:xfrm>
            <a:off x="3924300" y="2571750"/>
            <a:ext cx="157163" cy="138113"/>
            <a:chOff x="2472" y="1620"/>
            <a:chExt cx="99" cy="87"/>
          </a:xfrm>
        </p:grpSpPr>
        <p:sp>
          <p:nvSpPr>
            <p:cNvPr id="278579" name="Line 51"/>
            <p:cNvSpPr>
              <a:spLocks noChangeShapeType="1"/>
            </p:cNvSpPr>
            <p:nvPr/>
          </p:nvSpPr>
          <p:spPr bwMode="auto">
            <a:xfrm flipH="1">
              <a:off x="2472" y="1624"/>
              <a:ext cx="49" cy="83"/>
            </a:xfrm>
            <a:prstGeom prst="line">
              <a:avLst/>
            </a:prstGeom>
            <a:noFill/>
            <a:ln w="25400">
              <a:solidFill>
                <a:srgbClr val="000000"/>
              </a:solidFill>
              <a:round/>
              <a:headEnd type="none" w="sm" len="sm"/>
              <a:tailEnd type="none" w="sm" len="sm"/>
            </a:ln>
            <a:effectLst/>
          </p:spPr>
          <p:txBody>
            <a:bodyPr/>
            <a:lstStyle/>
            <a:p>
              <a:endParaRPr lang="en-US"/>
            </a:p>
          </p:txBody>
        </p:sp>
        <p:sp>
          <p:nvSpPr>
            <p:cNvPr id="278580" name="Line 52"/>
            <p:cNvSpPr>
              <a:spLocks noChangeShapeType="1"/>
            </p:cNvSpPr>
            <p:nvPr/>
          </p:nvSpPr>
          <p:spPr bwMode="auto">
            <a:xfrm flipH="1" flipV="1">
              <a:off x="2522" y="1620"/>
              <a:ext cx="49" cy="83"/>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78581" name="AutoShape 53"/>
          <p:cNvSpPr>
            <a:spLocks noChangeArrowheads="1"/>
          </p:cNvSpPr>
          <p:nvPr/>
        </p:nvSpPr>
        <p:spPr bwMode="auto">
          <a:xfrm>
            <a:off x="3632200" y="2687638"/>
            <a:ext cx="717550" cy="285750"/>
          </a:xfrm>
          <a:prstGeom prst="roundRect">
            <a:avLst>
              <a:gd name="adj" fmla="val 16648"/>
            </a:avLst>
          </a:prstGeom>
          <a:solidFill>
            <a:schemeClr val="accent1"/>
          </a:solidFill>
          <a:ln w="12700">
            <a:solidFill>
              <a:srgbClr val="000000"/>
            </a:solidFill>
            <a:round/>
            <a:headEnd/>
            <a:tailEnd/>
          </a:ln>
          <a:effectLst/>
        </p:spPr>
        <p:txBody>
          <a:bodyPr wrap="none" anchor="ctr"/>
          <a:lstStyle/>
          <a:p>
            <a:endParaRPr lang="en-US"/>
          </a:p>
        </p:txBody>
      </p:sp>
      <p:sp>
        <p:nvSpPr>
          <p:cNvPr id="278582" name="AutoShape 54"/>
          <p:cNvSpPr>
            <a:spLocks noChangeArrowheads="1"/>
          </p:cNvSpPr>
          <p:nvPr/>
        </p:nvSpPr>
        <p:spPr bwMode="auto">
          <a:xfrm>
            <a:off x="4432300" y="2687638"/>
            <a:ext cx="717550" cy="285750"/>
          </a:xfrm>
          <a:prstGeom prst="roundRect">
            <a:avLst>
              <a:gd name="adj" fmla="val 16648"/>
            </a:avLst>
          </a:prstGeom>
          <a:solidFill>
            <a:schemeClr val="accent1"/>
          </a:solidFill>
          <a:ln w="12700">
            <a:solidFill>
              <a:srgbClr val="000000"/>
            </a:solidFill>
            <a:round/>
            <a:headEnd/>
            <a:tailEnd/>
          </a:ln>
          <a:effectLst/>
        </p:spPr>
        <p:txBody>
          <a:bodyPr wrap="none" anchor="ctr"/>
          <a:lstStyle/>
          <a:p>
            <a:endParaRPr lang="en-US"/>
          </a:p>
        </p:txBody>
      </p:sp>
      <p:grpSp>
        <p:nvGrpSpPr>
          <p:cNvPr id="5" name="Group 58"/>
          <p:cNvGrpSpPr>
            <a:grpSpLocks/>
          </p:cNvGrpSpPr>
          <p:nvPr/>
        </p:nvGrpSpPr>
        <p:grpSpPr bwMode="auto">
          <a:xfrm>
            <a:off x="2262188" y="4338638"/>
            <a:ext cx="717550" cy="450850"/>
            <a:chOff x="1425" y="2733"/>
            <a:chExt cx="452" cy="284"/>
          </a:xfrm>
        </p:grpSpPr>
        <p:sp>
          <p:nvSpPr>
            <p:cNvPr id="278587" name="Rectangle 59"/>
            <p:cNvSpPr>
              <a:spLocks noChangeArrowheads="1"/>
            </p:cNvSpPr>
            <p:nvPr/>
          </p:nvSpPr>
          <p:spPr bwMode="auto">
            <a:xfrm>
              <a:off x="1553" y="2861"/>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88" name="Rectangle 60"/>
            <p:cNvSpPr>
              <a:spLocks noChangeArrowheads="1"/>
            </p:cNvSpPr>
            <p:nvPr/>
          </p:nvSpPr>
          <p:spPr bwMode="auto">
            <a:xfrm>
              <a:off x="1521" y="2829"/>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89" name="Rectangle 61"/>
            <p:cNvSpPr>
              <a:spLocks noChangeArrowheads="1"/>
            </p:cNvSpPr>
            <p:nvPr/>
          </p:nvSpPr>
          <p:spPr bwMode="auto">
            <a:xfrm>
              <a:off x="1489" y="2797"/>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90" name="Rectangle 62"/>
            <p:cNvSpPr>
              <a:spLocks noChangeArrowheads="1"/>
            </p:cNvSpPr>
            <p:nvPr/>
          </p:nvSpPr>
          <p:spPr bwMode="auto">
            <a:xfrm>
              <a:off x="1457" y="2765"/>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78591" name="Rectangle 63"/>
            <p:cNvSpPr>
              <a:spLocks noChangeArrowheads="1"/>
            </p:cNvSpPr>
            <p:nvPr/>
          </p:nvSpPr>
          <p:spPr bwMode="auto">
            <a:xfrm>
              <a:off x="1425" y="2733"/>
              <a:ext cx="324" cy="156"/>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grpSp>
      <p:sp>
        <p:nvSpPr>
          <p:cNvPr id="278592" name="Line 64"/>
          <p:cNvSpPr>
            <a:spLocks noChangeShapeType="1"/>
          </p:cNvSpPr>
          <p:nvPr/>
        </p:nvSpPr>
        <p:spPr bwMode="auto">
          <a:xfrm>
            <a:off x="2538413" y="4151313"/>
            <a:ext cx="0" cy="187325"/>
          </a:xfrm>
          <a:prstGeom prst="line">
            <a:avLst/>
          </a:prstGeom>
          <a:noFill/>
          <a:ln w="25400">
            <a:solidFill>
              <a:srgbClr val="000000"/>
            </a:solidFill>
            <a:round/>
            <a:headEnd type="none" w="sm" len="sm"/>
            <a:tailEnd type="none" w="sm" len="sm"/>
          </a:ln>
          <a:effectLst/>
        </p:spPr>
        <p:txBody>
          <a:bodyPr/>
          <a:lstStyle/>
          <a:p>
            <a:endParaRPr lang="en-US"/>
          </a:p>
        </p:txBody>
      </p:sp>
      <p:sp>
        <p:nvSpPr>
          <p:cNvPr id="278593" name="Line 65"/>
          <p:cNvSpPr>
            <a:spLocks noChangeShapeType="1"/>
          </p:cNvSpPr>
          <p:nvPr/>
        </p:nvSpPr>
        <p:spPr bwMode="auto">
          <a:xfrm flipV="1">
            <a:off x="6519863" y="3894138"/>
            <a:ext cx="909637" cy="608012"/>
          </a:xfrm>
          <a:prstGeom prst="line">
            <a:avLst/>
          </a:prstGeom>
          <a:noFill/>
          <a:ln w="25400">
            <a:solidFill>
              <a:srgbClr val="000000"/>
            </a:solidFill>
            <a:round/>
            <a:headEnd type="none" w="sm" len="sm"/>
            <a:tailEnd type="none" w="sm" len="sm"/>
          </a:ln>
          <a:effectLst/>
        </p:spPr>
        <p:txBody>
          <a:bodyPr/>
          <a:lstStyle/>
          <a:p>
            <a:endParaRPr lang="en-US"/>
          </a:p>
        </p:txBody>
      </p:sp>
      <p:sp>
        <p:nvSpPr>
          <p:cNvPr id="278601" name="AutoShape 73"/>
          <p:cNvSpPr>
            <a:spLocks noChangeArrowheads="1"/>
          </p:cNvSpPr>
          <p:nvPr/>
        </p:nvSpPr>
        <p:spPr bwMode="black">
          <a:xfrm rot="5400000" flipH="1">
            <a:off x="4259263" y="4579937"/>
            <a:ext cx="203200" cy="187325"/>
          </a:xfrm>
          <a:prstGeom prst="triangle">
            <a:avLst>
              <a:gd name="adj" fmla="val 49995"/>
            </a:avLst>
          </a:prstGeom>
          <a:solidFill>
            <a:schemeClr val="tx1"/>
          </a:solidFill>
          <a:ln w="9525">
            <a:solidFill>
              <a:schemeClr val="tx1"/>
            </a:solidFill>
            <a:miter lim="800000"/>
            <a:headEnd/>
            <a:tailEnd/>
          </a:ln>
          <a:effectLst/>
        </p:spPr>
        <p:txBody>
          <a:bodyPr wrap="none" anchor="ctr"/>
          <a:lstStyle/>
          <a:p>
            <a:endParaRPr lang="en-US"/>
          </a:p>
        </p:txBody>
      </p:sp>
      <p:sp>
        <p:nvSpPr>
          <p:cNvPr id="278602" name="Line 74"/>
          <p:cNvSpPr>
            <a:spLocks noChangeShapeType="1"/>
          </p:cNvSpPr>
          <p:nvPr/>
        </p:nvSpPr>
        <p:spPr bwMode="auto">
          <a:xfrm>
            <a:off x="4310063" y="4687888"/>
            <a:ext cx="377825" cy="0"/>
          </a:xfrm>
          <a:prstGeom prst="line">
            <a:avLst/>
          </a:prstGeom>
          <a:noFill/>
          <a:ln w="25400">
            <a:solidFill>
              <a:schemeClr val="tx1"/>
            </a:solidFill>
            <a:round/>
            <a:headEnd type="none" w="sm" len="sm"/>
            <a:tailEnd type="none" w="sm" len="sm"/>
          </a:ln>
          <a:effectLst/>
        </p:spPr>
        <p:txBody>
          <a:bodyPr/>
          <a:lstStyle/>
          <a:p>
            <a:endParaRPr lang="en-US"/>
          </a:p>
        </p:txBody>
      </p:sp>
      <p:sp>
        <p:nvSpPr>
          <p:cNvPr id="278603" name="Line 75"/>
          <p:cNvSpPr>
            <a:spLocks noChangeShapeType="1"/>
          </p:cNvSpPr>
          <p:nvPr/>
        </p:nvSpPr>
        <p:spPr bwMode="auto">
          <a:xfrm>
            <a:off x="4419600" y="3124200"/>
            <a:ext cx="0" cy="685800"/>
          </a:xfrm>
          <a:prstGeom prst="line">
            <a:avLst/>
          </a:prstGeom>
          <a:noFill/>
          <a:ln w="28575">
            <a:solidFill>
              <a:schemeClr val="tx1"/>
            </a:solidFill>
            <a:round/>
            <a:headEnd/>
            <a:tailEnd type="stealth" w="med" len="lg"/>
          </a:ln>
          <a:effectLst/>
        </p:spPr>
        <p:txBody>
          <a:bodyPr lIns="12700" tIns="12700" rIns="12700" bIns="12700">
            <a:spAutoFit/>
          </a:bodyPr>
          <a:lstStyle/>
          <a:p>
            <a:endParaRPr lang="en-US"/>
          </a:p>
        </p:txBody>
      </p:sp>
      <p:sp>
        <p:nvSpPr>
          <p:cNvPr id="278604" name="Freeform 76"/>
          <p:cNvSpPr>
            <a:spLocks/>
          </p:cNvSpPr>
          <p:nvPr/>
        </p:nvSpPr>
        <p:spPr bwMode="auto">
          <a:xfrm>
            <a:off x="2133600" y="3048000"/>
            <a:ext cx="1447800" cy="381000"/>
          </a:xfrm>
          <a:custGeom>
            <a:avLst/>
            <a:gdLst/>
            <a:ahLst/>
            <a:cxnLst>
              <a:cxn ang="0">
                <a:pos x="912" y="0"/>
              </a:cxn>
              <a:cxn ang="0">
                <a:pos x="0" y="0"/>
              </a:cxn>
              <a:cxn ang="0">
                <a:pos x="0" y="240"/>
              </a:cxn>
            </a:cxnLst>
            <a:rect l="0" t="0" r="r" b="b"/>
            <a:pathLst>
              <a:path w="912" h="240">
                <a:moveTo>
                  <a:pt x="912" y="0"/>
                </a:moveTo>
                <a:lnTo>
                  <a:pt x="0" y="0"/>
                </a:lnTo>
                <a:lnTo>
                  <a:pt x="0" y="240"/>
                </a:lnTo>
              </a:path>
            </a:pathLst>
          </a:custGeom>
          <a:noFill/>
          <a:ln w="28575" cap="flat" cmpd="sng">
            <a:solidFill>
              <a:schemeClr val="tx1"/>
            </a:solidFill>
            <a:prstDash val="solid"/>
            <a:round/>
            <a:headEnd/>
            <a:tailEnd type="stealth" w="med" len="lg"/>
          </a:ln>
          <a:effectLst/>
        </p:spPr>
        <p:txBody>
          <a:bodyPr lIns="12700" tIns="12700" rIns="12700" bIns="12700">
            <a:spAutoFit/>
          </a:bodyPr>
          <a:lstStyle/>
          <a:p>
            <a:endParaRPr lang="en-US"/>
          </a:p>
        </p:txBody>
      </p:sp>
      <p:sp>
        <p:nvSpPr>
          <p:cNvPr id="278605" name="Freeform 77"/>
          <p:cNvSpPr>
            <a:spLocks/>
          </p:cNvSpPr>
          <p:nvPr/>
        </p:nvSpPr>
        <p:spPr bwMode="auto">
          <a:xfrm flipH="1">
            <a:off x="5257800" y="3048000"/>
            <a:ext cx="1676400" cy="381000"/>
          </a:xfrm>
          <a:custGeom>
            <a:avLst/>
            <a:gdLst/>
            <a:ahLst/>
            <a:cxnLst>
              <a:cxn ang="0">
                <a:pos x="912" y="0"/>
              </a:cxn>
              <a:cxn ang="0">
                <a:pos x="0" y="0"/>
              </a:cxn>
              <a:cxn ang="0">
                <a:pos x="0" y="240"/>
              </a:cxn>
            </a:cxnLst>
            <a:rect l="0" t="0" r="r" b="b"/>
            <a:pathLst>
              <a:path w="912" h="240">
                <a:moveTo>
                  <a:pt x="912" y="0"/>
                </a:moveTo>
                <a:lnTo>
                  <a:pt x="0" y="0"/>
                </a:lnTo>
                <a:lnTo>
                  <a:pt x="0" y="240"/>
                </a:lnTo>
              </a:path>
            </a:pathLst>
          </a:custGeom>
          <a:noFill/>
          <a:ln w="28575" cap="flat" cmpd="sng">
            <a:solidFill>
              <a:schemeClr val="tx1"/>
            </a:solidFill>
            <a:prstDash val="solid"/>
            <a:round/>
            <a:headEnd/>
            <a:tailEnd type="stealth" w="med" len="lg"/>
          </a:ln>
          <a:effectLst/>
        </p:spPr>
        <p:txBody>
          <a:bodyPr lIns="12700" tIns="12700" rIns="12700" bIns="12700">
            <a:spAutoFit/>
          </a:bodyPr>
          <a:lstStyle/>
          <a:p>
            <a:endParaRPr lang="en-US"/>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95" name="Rectangle 19"/>
          <p:cNvSpPr>
            <a:spLocks noGrp="1" noChangeArrowheads="1"/>
          </p:cNvSpPr>
          <p:nvPr>
            <p:ph type="title"/>
          </p:nvPr>
        </p:nvSpPr>
        <p:spPr/>
        <p:txBody>
          <a:bodyPr/>
          <a:lstStyle/>
          <a:p>
            <a:pPr algn="ctr"/>
            <a:r>
              <a:rPr lang="en-US" b="1" dirty="0"/>
              <a:t>Entity</a:t>
            </a:r>
          </a:p>
        </p:txBody>
      </p:sp>
      <p:sp>
        <p:nvSpPr>
          <p:cNvPr id="280596" name="Rectangle 20"/>
          <p:cNvSpPr>
            <a:spLocks noGrp="1" noChangeArrowheads="1"/>
          </p:cNvSpPr>
          <p:nvPr>
            <p:ph idx="1"/>
          </p:nvPr>
        </p:nvSpPr>
        <p:spPr>
          <a:xfrm>
            <a:off x="863600" y="1816100"/>
            <a:ext cx="7366000" cy="3213100"/>
          </a:xfrm>
        </p:spPr>
        <p:txBody>
          <a:bodyPr>
            <a:normAutofit/>
          </a:bodyPr>
          <a:lstStyle/>
          <a:p>
            <a:pPr lvl="1"/>
            <a:r>
              <a:rPr lang="en-US" sz="2400" dirty="0" smtClean="0"/>
              <a:t>An Entity is:</a:t>
            </a:r>
          </a:p>
          <a:p>
            <a:pPr lvl="2"/>
            <a:r>
              <a:rPr lang="en-US" sz="2000" dirty="0" smtClean="0"/>
              <a:t>“Something” of significance to the business about which data must be known</a:t>
            </a:r>
          </a:p>
          <a:p>
            <a:pPr lvl="2"/>
            <a:r>
              <a:rPr lang="en-US" sz="2000" dirty="0" smtClean="0"/>
              <a:t>A name for the things that you can list</a:t>
            </a:r>
          </a:p>
          <a:p>
            <a:pPr lvl="2"/>
            <a:r>
              <a:rPr lang="en-US" sz="2000" dirty="0" smtClean="0"/>
              <a:t>Usually a noun</a:t>
            </a:r>
          </a:p>
          <a:p>
            <a:pPr lvl="1"/>
            <a:r>
              <a:rPr lang="en-US" sz="2400" dirty="0" smtClean="0"/>
              <a:t>Examples: objects, events</a:t>
            </a:r>
          </a:p>
          <a:p>
            <a:pPr lvl="1"/>
            <a:r>
              <a:rPr lang="en-US" sz="2400" dirty="0" smtClean="0"/>
              <a:t>Entities have instances</a:t>
            </a:r>
            <a:endParaRPr lang="en-US" sz="2400"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42" name="Rectangle 18"/>
          <p:cNvSpPr>
            <a:spLocks noGrp="1" noChangeArrowheads="1"/>
          </p:cNvSpPr>
          <p:nvPr>
            <p:ph type="title"/>
          </p:nvPr>
        </p:nvSpPr>
        <p:spPr/>
        <p:txBody>
          <a:bodyPr/>
          <a:lstStyle/>
          <a:p>
            <a:r>
              <a:rPr lang="en-US" dirty="0"/>
              <a:t>Entities and Instances</a:t>
            </a:r>
          </a:p>
        </p:txBody>
      </p:sp>
      <p:sp>
        <p:nvSpPr>
          <p:cNvPr id="282643" name="Rectangle 19"/>
          <p:cNvSpPr>
            <a:spLocks noGrp="1" noChangeArrowheads="1"/>
          </p:cNvSpPr>
          <p:nvPr>
            <p:ph idx="1"/>
          </p:nvPr>
        </p:nvSpPr>
        <p:spPr>
          <a:xfrm>
            <a:off x="863600" y="1816100"/>
            <a:ext cx="7366000" cy="3981450"/>
          </a:xfrm>
        </p:spPr>
        <p:txBody>
          <a:bodyPr>
            <a:normAutofit lnSpcReduction="10000"/>
          </a:bodyPr>
          <a:lstStyle/>
          <a:p>
            <a:r>
              <a:rPr lang="en-US" sz="2000" dirty="0"/>
              <a:t>PERSON</a:t>
            </a:r>
          </a:p>
          <a:p>
            <a:r>
              <a:rPr lang="en-US" sz="2000" dirty="0"/>
              <a:t>PRODUCT</a:t>
            </a:r>
          </a:p>
          <a:p>
            <a:r>
              <a:rPr lang="en-US" sz="2000" dirty="0"/>
              <a:t>PRODUCT TYPE</a:t>
            </a:r>
          </a:p>
          <a:p>
            <a:r>
              <a:rPr lang="en-US" sz="2000" dirty="0"/>
              <a:t>EMPLOYMENT CONTRACT</a:t>
            </a:r>
          </a:p>
          <a:p>
            <a:r>
              <a:rPr lang="en-US" sz="2000" dirty="0"/>
              <a:t>JOB</a:t>
            </a:r>
          </a:p>
          <a:p>
            <a:r>
              <a:rPr lang="en-US" sz="2000" dirty="0"/>
              <a:t>SKILL LEVEL</a:t>
            </a:r>
          </a:p>
          <a:p>
            <a:r>
              <a:rPr lang="en-US" sz="2000" dirty="0"/>
              <a:t>TICKET RESERVATION</a:t>
            </a:r>
          </a:p>
          <a:p>
            <a:r>
              <a:rPr lang="en-US" sz="2000" dirty="0"/>
              <a:t>PURCHASE</a:t>
            </a:r>
          </a:p>
          <a:p>
            <a:r>
              <a:rPr lang="en-US" sz="2000" dirty="0"/>
              <a:t>ELECTION</a:t>
            </a:r>
          </a:p>
          <a:p>
            <a:r>
              <a:rPr lang="en-US" sz="2000" dirty="0"/>
              <a:t>PRINTER PREFERENCE</a:t>
            </a:r>
          </a:p>
          <a:p>
            <a:r>
              <a:rPr lang="en-US" sz="2000" dirty="0"/>
              <a:t>DOCUMENT VERSION</a:t>
            </a:r>
          </a:p>
        </p:txBody>
      </p:sp>
      <p:sp>
        <p:nvSpPr>
          <p:cNvPr id="282628" name="Rectangle 4"/>
          <p:cNvSpPr>
            <a:spLocks noGrp="1" noChangeArrowheads="1"/>
          </p:cNvSpPr>
          <p:nvPr>
            <p:ph type="body" sz="half" idx="4294967295"/>
          </p:nvPr>
        </p:nvSpPr>
        <p:spPr>
          <a:xfrm>
            <a:off x="5527675" y="1828800"/>
            <a:ext cx="3616325" cy="4048125"/>
          </a:xfrm>
          <a:noFill/>
          <a:ln/>
        </p:spPr>
        <p:txBody>
          <a:bodyPr lIns="92075" tIns="46038" rIns="92075" bIns="46038">
            <a:normAutofit lnSpcReduction="10000"/>
          </a:bodyPr>
          <a:lstStyle/>
          <a:p>
            <a:r>
              <a:rPr lang="en-US" sz="2000"/>
              <a:t>Mahatma Gandhi</a:t>
            </a:r>
          </a:p>
          <a:p>
            <a:r>
              <a:rPr lang="en-US" sz="2000"/>
              <a:t>2.5 x 35 mm copper nail</a:t>
            </a:r>
          </a:p>
          <a:p>
            <a:r>
              <a:rPr lang="en-US" sz="2000"/>
              <a:t>nail</a:t>
            </a:r>
          </a:p>
          <a:p>
            <a:r>
              <a:rPr lang="en-US" sz="2000"/>
              <a:t>my previous contract</a:t>
            </a:r>
          </a:p>
          <a:p>
            <a:r>
              <a:rPr lang="en-US" sz="2000"/>
              <a:t>violinist</a:t>
            </a:r>
          </a:p>
          <a:p>
            <a:r>
              <a:rPr lang="en-US" sz="2000"/>
              <a:t>fluent</a:t>
            </a:r>
          </a:p>
          <a:p>
            <a:r>
              <a:rPr lang="en-US" sz="2000"/>
              <a:t>tonight: Hamlet in the Royal</a:t>
            </a:r>
          </a:p>
          <a:p>
            <a:r>
              <a:rPr lang="en-US" sz="2000"/>
              <a:t>the CD I bought yesterday</a:t>
            </a:r>
          </a:p>
          <a:p>
            <a:r>
              <a:rPr lang="en-US" sz="2000"/>
              <a:t>for parliament next fall</a:t>
            </a:r>
          </a:p>
          <a:p>
            <a:r>
              <a:rPr lang="en-US" sz="2000"/>
              <a:t>…</a:t>
            </a:r>
          </a:p>
          <a:p>
            <a:r>
              <a:rPr lang="en-US" sz="2000"/>
              <a:t>...</a:t>
            </a: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TotalTime>
  <Words>3664</Words>
  <Application>Microsoft Office PowerPoint</Application>
  <PresentationFormat>On-screen Show (4:3)</PresentationFormat>
  <Paragraphs>405</Paragraphs>
  <Slides>31</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Calibri Light</vt:lpstr>
      <vt:lpstr>DaunPenh</vt:lpstr>
      <vt:lpstr>Wingdings</vt:lpstr>
      <vt:lpstr>Office Theme</vt:lpstr>
      <vt:lpstr>Awe Document</vt:lpstr>
      <vt:lpstr>Introduction to Entities,  Attributes, and Relationships </vt:lpstr>
      <vt:lpstr>Overview</vt:lpstr>
      <vt:lpstr>Why Create a Conceptual Model?</vt:lpstr>
      <vt:lpstr>Between Dream and Reality...</vt:lpstr>
      <vt:lpstr>Entity Relationship Modeling</vt:lpstr>
      <vt:lpstr>Goals of Entity Relationship Modeling</vt:lpstr>
      <vt:lpstr>Database Types</vt:lpstr>
      <vt:lpstr>Entity</vt:lpstr>
      <vt:lpstr>Entities and Instances</vt:lpstr>
      <vt:lpstr>Entities and Sets</vt:lpstr>
      <vt:lpstr>Attribute </vt:lpstr>
      <vt:lpstr>Attribute Examples</vt:lpstr>
      <vt:lpstr>Relationships</vt:lpstr>
      <vt:lpstr>Relationship Examples</vt:lpstr>
      <vt:lpstr>Employees have Jobs</vt:lpstr>
      <vt:lpstr>Entity Representation in Diagram</vt:lpstr>
      <vt:lpstr>Attributes in Diagrams</vt:lpstr>
      <vt:lpstr>Relationship in Diagrams</vt:lpstr>
      <vt:lpstr>Characteristics Of The Relationship Line</vt:lpstr>
      <vt:lpstr>Two Perspectives</vt:lpstr>
      <vt:lpstr>One Way</vt:lpstr>
      <vt:lpstr>The Other Way</vt:lpstr>
      <vt:lpstr>Reading a Relationship End</vt:lpstr>
      <vt:lpstr>Reading a Relationship End</vt:lpstr>
      <vt:lpstr>Reading a Relationship End</vt:lpstr>
      <vt:lpstr>Reading a Relationship End</vt:lpstr>
      <vt:lpstr>Reading a Relationship End</vt:lpstr>
      <vt:lpstr>Reading a Relationship End</vt:lpstr>
      <vt:lpstr>Reading a Relationship End</vt:lpstr>
      <vt:lpstr>Graphical Elements of ER Diagram</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Veasna</dc:creator>
  <cp:lastModifiedBy>USER</cp:lastModifiedBy>
  <cp:revision>40</cp:revision>
  <dcterms:created xsi:type="dcterms:W3CDTF">2010-12-12T02:43:55Z</dcterms:created>
  <dcterms:modified xsi:type="dcterms:W3CDTF">2016-10-10T05:38:13Z</dcterms:modified>
</cp:coreProperties>
</file>