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7" r:id="rId2"/>
    <p:sldId id="258" r:id="rId3"/>
    <p:sldId id="259" r:id="rId4"/>
    <p:sldId id="260" r:id="rId5"/>
    <p:sldId id="262" r:id="rId6"/>
    <p:sldId id="264" r:id="rId7"/>
    <p:sldId id="275" r:id="rId8"/>
    <p:sldId id="278" r:id="rId9"/>
    <p:sldId id="279" r:id="rId10"/>
    <p:sldId id="280" r:id="rId11"/>
    <p:sldId id="281" r:id="rId12"/>
    <p:sldId id="282" r:id="rId13"/>
    <p:sldId id="284" r:id="rId14"/>
    <p:sldId id="285" r:id="rId15"/>
    <p:sldId id="28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165" autoAdjust="0"/>
  </p:normalViewPr>
  <p:slideViewPr>
    <p:cSldViewPr>
      <p:cViewPr varScale="1">
        <p:scale>
          <a:sx n="91" d="100"/>
          <a:sy n="91" d="100"/>
        </p:scale>
        <p:origin x="22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2B11E4-82C4-42AA-9EAC-7A1B716EA051}" type="datetimeFigureOut">
              <a:rPr lang="en-US" smtClean="0"/>
              <a:pPr/>
              <a:t>7/13/16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6A3C2-E03A-46C0-9558-8438EFF7EEA3}" type="slidenum">
              <a:rPr lang="en-US" smtClean="0"/>
              <a:pPr/>
              <a:t>‹#›</a:t>
            </a:fld>
            <a:endParaRPr lang="en-US"/>
          </a:p>
        </p:txBody>
      </p:sp>
    </p:spTree>
    <p:extLst>
      <p:ext uri="{BB962C8B-B14F-4D97-AF65-F5344CB8AC3E}">
        <p14:creationId xmlns:p14="http://schemas.microsoft.com/office/powerpoint/2010/main" val="291262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50" name="Rectangle 10"/>
          <p:cNvSpPr>
            <a:spLocks noGrp="1" noRot="1" noChangeAspect="1" noChangeArrowheads="1" noTextEdit="1"/>
          </p:cNvSpPr>
          <p:nvPr>
            <p:ph type="sldImg"/>
          </p:nvPr>
        </p:nvSpPr>
        <p:spPr>
          <a:ln/>
        </p:spPr>
      </p:sp>
      <p:sp>
        <p:nvSpPr>
          <p:cNvPr id="266251" name="Rectangle 11"/>
          <p:cNvSpPr>
            <a:spLocks noGrp="1" noChangeArrowheads="1"/>
          </p:cNvSpPr>
          <p:nvPr>
            <p:ph type="body" idx="1"/>
          </p:nvPr>
        </p:nvSpPr>
        <p:spPr/>
        <p:txBody>
          <a:bodyPr/>
          <a:lstStyle/>
          <a:p>
            <a:endParaRPr lang="en-US">
              <a:solidFill>
                <a:srgbClr val="0000FF"/>
              </a:solidFill>
            </a:endParaRPr>
          </a:p>
        </p:txBody>
      </p:sp>
    </p:spTree>
    <p:extLst>
      <p:ext uri="{BB962C8B-B14F-4D97-AF65-F5344CB8AC3E}">
        <p14:creationId xmlns:p14="http://schemas.microsoft.com/office/powerpoint/2010/main" val="96042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8" name="Rectangle 6"/>
          <p:cNvSpPr>
            <a:spLocks noGrp="1" noRot="1" noChangeAspect="1" noChangeArrowheads="1" noTextEdit="1"/>
          </p:cNvSpPr>
          <p:nvPr>
            <p:ph type="sldImg"/>
          </p:nvPr>
        </p:nvSpPr>
        <p:spPr>
          <a:ln/>
        </p:spPr>
      </p:sp>
      <p:sp>
        <p:nvSpPr>
          <p:cNvPr id="305159" name="Rectangle 7"/>
          <p:cNvSpPr>
            <a:spLocks noGrp="1" noChangeArrowheads="1"/>
          </p:cNvSpPr>
          <p:nvPr>
            <p:ph type="body" idx="1"/>
          </p:nvPr>
        </p:nvSpPr>
        <p:spPr/>
        <p:txBody>
          <a:bodyPr/>
          <a:lstStyle/>
          <a:p>
            <a:r>
              <a:rPr lang="en-US"/>
              <a:t>Redundancy</a:t>
            </a:r>
          </a:p>
          <a:p>
            <a:pPr lvl="1"/>
            <a:r>
              <a:rPr lang="en-US"/>
              <a:t>You should take special care to prevent using redundant attributes, that is, attribute values that can be derived from the values of others. An example is shown below. Using derivable information is typically a physical design decision. This is also true for audit type attributes such as Date Instance Created, and User Who Modified.</a:t>
            </a:r>
          </a:p>
        </p:txBody>
      </p:sp>
    </p:spTree>
    <p:extLst>
      <p:ext uri="{BB962C8B-B14F-4D97-AF65-F5344CB8AC3E}">
        <p14:creationId xmlns:p14="http://schemas.microsoft.com/office/powerpoint/2010/main" val="750630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6" name="Rectangle 6"/>
          <p:cNvSpPr>
            <a:spLocks noGrp="1" noRot="1" noChangeAspect="1" noChangeArrowheads="1" noTextEdit="1"/>
          </p:cNvSpPr>
          <p:nvPr>
            <p:ph type="sldImg"/>
          </p:nvPr>
        </p:nvSpPr>
        <p:spPr>
          <a:ln/>
        </p:spPr>
      </p:sp>
      <p:sp>
        <p:nvSpPr>
          <p:cNvPr id="307207" name="Rectangle 7"/>
          <p:cNvSpPr>
            <a:spLocks noGrp="1" noChangeArrowheads="1"/>
          </p:cNvSpPr>
          <p:nvPr>
            <p:ph type="body" idx="1"/>
          </p:nvPr>
        </p:nvSpPr>
        <p:spPr/>
        <p:txBody>
          <a:bodyPr/>
          <a:lstStyle/>
          <a:p>
            <a:r>
              <a:rPr lang="en-US"/>
              <a:t>Subtypes and Supertypes</a:t>
            </a:r>
          </a:p>
          <a:p>
            <a:pPr lvl="1"/>
            <a:r>
              <a:rPr lang="en-US"/>
              <a:t>Sometimes it makes sense to subdivide an entity X into subtypes. This may be the case when a group of instances has special properties, such as attributes or relationships that only exist for that group, or a fixed value for one of the attributes, or when there is some functionality that only applies to the group. Such a group is called a subtype of X. Entity X is called the supertype as a consequence. Subtypes are also modeled when particular constraints apply to the subtype only. This is discussed further in the lesson on Constraints.</a:t>
            </a:r>
          </a:p>
          <a:p>
            <a:pPr lvl="1"/>
            <a:r>
              <a:rPr lang="en-US"/>
              <a:t>Subtypes have all properties of X and usually have additional ones. In the example, supertype ADDRESS is divided into two subtypes, USER and LIST. One thing USER and LIST have in common is an attribute NAME and the functional fact that they can both be used in the To field when writing a message.</a:t>
            </a:r>
          </a:p>
          <a:p>
            <a:pPr lvl="1"/>
            <a:r>
              <a:rPr lang="en-US" b="1"/>
              <a:t>Inheritance</a:t>
            </a:r>
          </a:p>
          <a:p>
            <a:pPr lvl="1"/>
            <a:r>
              <a:rPr lang="en-US"/>
              <a:t>In the next illustration, is a new entity, COMPOSITION, as a supertype of MESSAGE, DRAFT, and TEMPLATE. The subtypes have several attributes in common. These common attributes are listed at the supertype level. The same applies to relationships. Subtypes inherit all attributes and relationships of the supertype entity.</a:t>
            </a:r>
          </a:p>
        </p:txBody>
      </p:sp>
    </p:spTree>
    <p:extLst>
      <p:ext uri="{BB962C8B-B14F-4D97-AF65-F5344CB8AC3E}">
        <p14:creationId xmlns:p14="http://schemas.microsoft.com/office/powerpoint/2010/main" val="2416853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4" name="Rectangle 6"/>
          <p:cNvSpPr>
            <a:spLocks noGrp="1" noRot="1" noChangeAspect="1" noChangeArrowheads="1" noTextEdit="1"/>
          </p:cNvSpPr>
          <p:nvPr>
            <p:ph type="sldImg"/>
          </p:nvPr>
        </p:nvSpPr>
        <p:spPr>
          <a:ln/>
        </p:spPr>
      </p:sp>
      <p:sp>
        <p:nvSpPr>
          <p:cNvPr id="309255" name="Rectangle 7"/>
          <p:cNvSpPr>
            <a:spLocks noGrp="1" noChangeArrowheads="1"/>
          </p:cNvSpPr>
          <p:nvPr>
            <p:ph type="body" idx="1"/>
          </p:nvPr>
        </p:nvSpPr>
        <p:spPr/>
        <p:txBody>
          <a:bodyPr/>
          <a:lstStyle/>
          <a:p>
            <a:r>
              <a:rPr lang="en-US"/>
              <a:t>Subtype: Example</a:t>
            </a:r>
          </a:p>
          <a:p>
            <a:pPr lvl="1"/>
            <a:r>
              <a:rPr lang="en-US"/>
              <a:t>Read the diagram as: </a:t>
            </a:r>
          </a:p>
          <a:p>
            <a:pPr lvl="2"/>
            <a:r>
              <a:rPr lang="en-US"/>
              <a:t>Every MESSAGE (DRAFT, or TEMPLATE) is a COMPOSITION </a:t>
            </a:r>
          </a:p>
          <a:p>
            <a:pPr lvl="1"/>
            <a:r>
              <a:rPr lang="en-US"/>
              <a:t>and thus has attributes like Subject and Text. Conversely: </a:t>
            </a:r>
          </a:p>
          <a:p>
            <a:pPr lvl="2"/>
            <a:r>
              <a:rPr lang="en-US"/>
              <a:t>Every COMPOSITION is either a MESSAGE, a DRAFT, or a TEMPLATE</a:t>
            </a:r>
          </a:p>
        </p:txBody>
      </p:sp>
    </p:spTree>
    <p:extLst>
      <p:ext uri="{BB962C8B-B14F-4D97-AF65-F5344CB8AC3E}">
        <p14:creationId xmlns:p14="http://schemas.microsoft.com/office/powerpoint/2010/main" val="193303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0" name="Rectangle 6"/>
          <p:cNvSpPr>
            <a:spLocks noGrp="1" noRot="1" noChangeAspect="1" noChangeArrowheads="1" noTextEdit="1"/>
          </p:cNvSpPr>
          <p:nvPr>
            <p:ph type="sldImg"/>
          </p:nvPr>
        </p:nvSpPr>
        <p:spPr>
          <a:ln/>
        </p:spPr>
      </p:sp>
      <p:sp>
        <p:nvSpPr>
          <p:cNvPr id="313351" name="Rectangle 7"/>
          <p:cNvSpPr>
            <a:spLocks noGrp="1" noChangeArrowheads="1"/>
          </p:cNvSpPr>
          <p:nvPr>
            <p:ph type="body" idx="1"/>
          </p:nvPr>
        </p:nvSpPr>
        <p:spPr/>
        <p:txBody>
          <a:bodyPr/>
          <a:lstStyle/>
          <a:p>
            <a:r>
              <a:rPr lang="en-US"/>
              <a:t>Nested Subtypes</a:t>
            </a:r>
          </a:p>
          <a:p>
            <a:pPr lvl="1"/>
            <a:r>
              <a:rPr lang="en-US"/>
              <a:t>You can nest Subtypes. For readability, you would not usually subtype to more than two levels, but there is no major reason not to do so. Reconsider the placement of the attributes and relationships after creating a new level.</a:t>
            </a:r>
          </a:p>
        </p:txBody>
      </p:sp>
    </p:spTree>
    <p:extLst>
      <p:ext uri="{BB962C8B-B14F-4D97-AF65-F5344CB8AC3E}">
        <p14:creationId xmlns:p14="http://schemas.microsoft.com/office/powerpoint/2010/main" val="560560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8" name="Rectangle 6"/>
          <p:cNvSpPr>
            <a:spLocks noGrp="1" noRot="1" noChangeAspect="1" noChangeArrowheads="1" noTextEdit="1"/>
          </p:cNvSpPr>
          <p:nvPr>
            <p:ph type="sldImg"/>
          </p:nvPr>
        </p:nvSpPr>
        <p:spPr>
          <a:ln/>
        </p:spPr>
      </p:sp>
      <p:sp>
        <p:nvSpPr>
          <p:cNvPr id="315399" name="Rectangle 7"/>
          <p:cNvSpPr>
            <a:spLocks noGrp="1" noChangeArrowheads="1"/>
          </p:cNvSpPr>
          <p:nvPr>
            <p:ph type="body" idx="1"/>
          </p:nvPr>
        </p:nvSpPr>
        <p:spPr/>
        <p:txBody>
          <a:bodyPr/>
          <a:lstStyle/>
          <a:p>
            <a:r>
              <a:rPr lang="en-US"/>
              <a:t>Subtypes Always Exist</a:t>
            </a:r>
          </a:p>
          <a:p>
            <a:pPr lvl="1"/>
            <a:r>
              <a:rPr lang="en-US"/>
              <a:t>Every entity can always be subtyped. You can always make up a rule to subdivide the instances in groups, but that is not the issue. The reason for subtyping should always be that there is a business need to show similarities and differences at the same time.</a:t>
            </a:r>
          </a:p>
          <a:p>
            <a:pPr lvl="1"/>
            <a:r>
              <a:rPr lang="en-US" b="1"/>
              <a:t>Implementing Subtypes</a:t>
            </a:r>
            <a:r>
              <a:rPr lang="en-US"/>
              <a:t> </a:t>
            </a:r>
          </a:p>
          <a:p>
            <a:pPr lvl="1"/>
            <a:r>
              <a:rPr lang="en-US" noProof="1"/>
              <a:t>You can implement subtype entities in various ways, for example, as separate tables or as a single table, based on the super entity.</a:t>
            </a:r>
            <a:endParaRPr lang="en-US"/>
          </a:p>
        </p:txBody>
      </p:sp>
    </p:spTree>
    <p:extLst>
      <p:ext uri="{BB962C8B-B14F-4D97-AF65-F5344CB8AC3E}">
        <p14:creationId xmlns:p14="http://schemas.microsoft.com/office/powerpoint/2010/main" val="2370147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Rot="1" noChangeAspect="1" noChangeArrowheads="1" noTextEdit="1"/>
          </p:cNvSpPr>
          <p:nvPr>
            <p:ph type="sldImg"/>
          </p:nvPr>
        </p:nvSpPr>
        <p:spPr>
          <a:ln/>
        </p:spPr>
      </p:sp>
      <p:sp>
        <p:nvSpPr>
          <p:cNvPr id="317447" name="Rectangle 7"/>
          <p:cNvSpPr>
            <a:spLocks noGrp="1" noChangeArrowheads="1"/>
          </p:cNvSpPr>
          <p:nvPr>
            <p:ph type="body" idx="1"/>
          </p:nvPr>
        </p:nvSpPr>
        <p:spPr/>
        <p:txBody>
          <a:bodyPr/>
          <a:lstStyle/>
          <a:p>
            <a:r>
              <a:rPr lang="en-US"/>
              <a:t>Summary</a:t>
            </a:r>
          </a:p>
          <a:p>
            <a:pPr lvl="1"/>
            <a:r>
              <a:rPr lang="en-US"/>
              <a:t>Entities can often be recognized as nouns in texts that functionally describe a business. Entities can be tangible, intangible, and events. Subtypes of an entity share all attributes and relationships of that entity, but may have additional ones.</a:t>
            </a:r>
          </a:p>
          <a:p>
            <a:pPr lvl="1"/>
            <a:r>
              <a:rPr lang="en-US"/>
              <a:t>Attributes are single-valued elementary pieces of information that describe, qualify, quantify, classify, specify or give a status of the entity they belong to.</a:t>
            </a:r>
          </a:p>
          <a:p>
            <a:pPr lvl="1"/>
            <a:r>
              <a:rPr lang="en-US"/>
              <a:t>Most entities have attributes.</a:t>
            </a:r>
          </a:p>
          <a:p>
            <a:pPr lvl="1"/>
            <a:r>
              <a:rPr lang="en-US"/>
              <a:t>Every attribute can be promoted to a separate entity which is related to the entity the attribute initially belonged to. You must do this when you discover that the attribute is not single valued, for example, when names must be kept in multiple languages or values in multiple currencies.</a:t>
            </a:r>
          </a:p>
        </p:txBody>
      </p:sp>
    </p:spTree>
    <p:extLst>
      <p:ext uri="{BB962C8B-B14F-4D97-AF65-F5344CB8AC3E}">
        <p14:creationId xmlns:p14="http://schemas.microsoft.com/office/powerpoint/2010/main" val="385246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4" name="Rectangle 6"/>
          <p:cNvSpPr>
            <a:spLocks noGrp="1" noRot="1" noChangeAspect="1" noChangeArrowheads="1" noTextEdit="1"/>
          </p:cNvSpPr>
          <p:nvPr>
            <p:ph type="sldImg"/>
          </p:nvPr>
        </p:nvSpPr>
        <p:spPr>
          <a:ln/>
        </p:spPr>
      </p:sp>
      <p:sp>
        <p:nvSpPr>
          <p:cNvPr id="268295" name="Rectangle 7"/>
          <p:cNvSpPr>
            <a:spLocks noGrp="1" noChangeArrowheads="1"/>
          </p:cNvSpPr>
          <p:nvPr>
            <p:ph type="body" idx="1"/>
          </p:nvPr>
        </p:nvSpPr>
        <p:spPr/>
        <p:txBody>
          <a:bodyPr/>
          <a:lstStyle/>
          <a:p>
            <a:r>
              <a:rPr lang="en-US"/>
              <a:t>Introduction</a:t>
            </a:r>
          </a:p>
          <a:p>
            <a:pPr lvl="1"/>
            <a:r>
              <a:rPr lang="en-US"/>
              <a:t>This lesson provides you with a detailed discussion about entities and attributes and how you can track these in various sources of information. The lesson looks at the evolution of an entity definition and the concept of subtype and supertype entity. The lesson also introduces the imaginary business of ElectronicMail Inc.which is used in many examples throughout this book.</a:t>
            </a:r>
          </a:p>
          <a:p>
            <a:pPr lvl="1"/>
            <a:r>
              <a:rPr lang="en-US" b="1"/>
              <a:t>Objectives</a:t>
            </a:r>
          </a:p>
          <a:p>
            <a:pPr lvl="1"/>
            <a:r>
              <a:rPr lang="en-US"/>
              <a:t>At the end of this lesson, you should be able to do the following:</a:t>
            </a:r>
          </a:p>
          <a:p>
            <a:pPr lvl="2"/>
            <a:r>
              <a:rPr lang="en-US"/>
              <a:t>Track entities from various sources</a:t>
            </a:r>
          </a:p>
          <a:p>
            <a:pPr lvl="2"/>
            <a:r>
              <a:rPr lang="en-US"/>
              <a:t>Track attributes from various sources</a:t>
            </a:r>
          </a:p>
          <a:p>
            <a:pPr lvl="2"/>
            <a:r>
              <a:rPr lang="en-US"/>
              <a:t>Decide when you should model a piece of information as an entity or an attribute</a:t>
            </a:r>
          </a:p>
          <a:p>
            <a:pPr lvl="2"/>
            <a:r>
              <a:rPr lang="en-US"/>
              <a:t>Model subtypes and supertypes</a:t>
            </a:r>
          </a:p>
        </p:txBody>
      </p:sp>
    </p:spTree>
    <p:extLst>
      <p:ext uri="{BB962C8B-B14F-4D97-AF65-F5344CB8AC3E}">
        <p14:creationId xmlns:p14="http://schemas.microsoft.com/office/powerpoint/2010/main" val="116105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2" name="Rectangle 6"/>
          <p:cNvSpPr>
            <a:spLocks noGrp="1" noRot="1" noChangeAspect="1" noChangeArrowheads="1" noTextEdit="1"/>
          </p:cNvSpPr>
          <p:nvPr>
            <p:ph type="sldImg"/>
          </p:nvPr>
        </p:nvSpPr>
        <p:spPr>
          <a:ln/>
        </p:spPr>
      </p:sp>
      <p:sp>
        <p:nvSpPr>
          <p:cNvPr id="270343" name="Rectangle 7"/>
          <p:cNvSpPr>
            <a:spLocks noGrp="1" noChangeArrowheads="1"/>
          </p:cNvSpPr>
          <p:nvPr>
            <p:ph type="body" idx="1"/>
          </p:nvPr>
        </p:nvSpPr>
        <p:spPr/>
        <p:txBody>
          <a:bodyPr/>
          <a:lstStyle/>
          <a:p>
            <a:r>
              <a:rPr lang="en-US"/>
              <a:t>Data Compared to Information</a:t>
            </a:r>
          </a:p>
          <a:p>
            <a:pPr lvl="1"/>
            <a:r>
              <a:rPr lang="en-US"/>
              <a:t>The words data and information are often used as if they are synonyms. Nevertheless, they have a different meaning.</a:t>
            </a:r>
          </a:p>
          <a:p>
            <a:pPr lvl="1"/>
            <a:r>
              <a:rPr lang="en-US" b="1"/>
              <a:t>Data:</a:t>
            </a:r>
            <a:r>
              <a:rPr lang="en-US"/>
              <a:t> </a:t>
            </a:r>
          </a:p>
          <a:p>
            <a:pPr lvl="1"/>
            <a:r>
              <a:rPr lang="en-US"/>
              <a:t>Raw material, from which you can draw conclusions. Facts from which you can infer new facts. A typical example is a telephone directory. This is a huge collection of facts with some internal structure. </a:t>
            </a:r>
          </a:p>
          <a:p>
            <a:pPr lvl="1"/>
            <a:r>
              <a:rPr lang="en-US" b="1"/>
              <a:t>Information:</a:t>
            </a:r>
          </a:p>
          <a:p>
            <a:pPr lvl="1"/>
            <a:r>
              <a:rPr lang="en-US"/>
              <a:t>Knowledge, intelligence, a particular piece of data with a special meaning or function. Often information leads to data. In reverse, information is often the result of the deriving process from data—this may be a particular piece of data. If data is structured in some way, this is very helpful in the process of finding information. To expand the telephone directory data example, information is the telephone number of your dentist or the home address of a colleague.</a:t>
            </a:r>
          </a:p>
        </p:txBody>
      </p:sp>
    </p:spTree>
    <p:extLst>
      <p:ext uri="{BB962C8B-B14F-4D97-AF65-F5344CB8AC3E}">
        <p14:creationId xmlns:p14="http://schemas.microsoft.com/office/powerpoint/2010/main" val="261608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90" name="Rectangle 6"/>
          <p:cNvSpPr>
            <a:spLocks noGrp="1" noRot="1" noChangeAspect="1" noChangeArrowheads="1" noTextEdit="1"/>
          </p:cNvSpPr>
          <p:nvPr>
            <p:ph type="sldImg"/>
          </p:nvPr>
        </p:nvSpPr>
        <p:spPr>
          <a:ln/>
        </p:spPr>
      </p:sp>
      <p:sp>
        <p:nvSpPr>
          <p:cNvPr id="272391" name="Rectangle 7"/>
          <p:cNvSpPr>
            <a:spLocks noGrp="1" noChangeArrowheads="1"/>
          </p:cNvSpPr>
          <p:nvPr>
            <p:ph type="body" idx="1"/>
          </p:nvPr>
        </p:nvSpPr>
        <p:spPr/>
        <p:txBody>
          <a:bodyPr/>
          <a:lstStyle/>
          <a:p>
            <a:r>
              <a:rPr lang="en-US"/>
              <a:t>Data</a:t>
            </a:r>
          </a:p>
          <a:p>
            <a:pPr lvl="1"/>
            <a:r>
              <a:rPr lang="en-US" b="1"/>
              <a:t>Conceptual Data Modeling</a:t>
            </a:r>
            <a:r>
              <a:rPr lang="en-US"/>
              <a:t> </a:t>
            </a:r>
          </a:p>
          <a:p>
            <a:pPr lvl="1"/>
            <a:r>
              <a:rPr lang="en-US"/>
              <a:t>Conceptual data modeling is the examination of a business and business data in order to determine the structure of business information and the rules that govern it. This structure can later be used as the basis for the definition of the storage of the business data. Conceptual data modeling is independent of possible technical implementations. For that reason, a conceptual data model is relatively stable over longer periods of time, as businesses change, often only gradually, over a period of time. Conceptual Data modeling is also called Information Engineering.</a:t>
            </a:r>
          </a:p>
          <a:p>
            <a:pPr lvl="1"/>
            <a:r>
              <a:rPr lang="en-US" b="1"/>
              <a:t>Physical Data Modeling</a:t>
            </a:r>
          </a:p>
          <a:p>
            <a:pPr lvl="1"/>
            <a:r>
              <a:rPr lang="en-US"/>
              <a:t>Physical data modeling is concerned with implementation in a given technical software and hardware environment. The physical implementation is highly dependent on the current state of technology and is subject to change as available technologies rapidly change. A technical design made five years ago is likely to be quite outdated today. </a:t>
            </a:r>
          </a:p>
          <a:p>
            <a:pPr lvl="1"/>
            <a:r>
              <a:rPr lang="en-US"/>
              <a:t>By distinguishing between the conceptual and physical models, you separate the rather stable from the rather unstable parts of a design. This is true for both data models and functional specifications.</a:t>
            </a:r>
          </a:p>
        </p:txBody>
      </p:sp>
    </p:spTree>
    <p:extLst>
      <p:ext uri="{BB962C8B-B14F-4D97-AF65-F5344CB8AC3E}">
        <p14:creationId xmlns:p14="http://schemas.microsoft.com/office/powerpoint/2010/main" val="407846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6" name="Rectangle 6"/>
          <p:cNvSpPr>
            <a:spLocks noGrp="1" noRot="1" noChangeAspect="1" noChangeArrowheads="1" noTextEdit="1"/>
          </p:cNvSpPr>
          <p:nvPr>
            <p:ph type="sldImg"/>
          </p:nvPr>
        </p:nvSpPr>
        <p:spPr>
          <a:ln/>
        </p:spPr>
      </p:sp>
      <p:sp>
        <p:nvSpPr>
          <p:cNvPr id="276487" name="Rectangle 7"/>
          <p:cNvSpPr>
            <a:spLocks noGrp="1" noChangeArrowheads="1"/>
          </p:cNvSpPr>
          <p:nvPr>
            <p:ph type="body" idx="1"/>
          </p:nvPr>
        </p:nvSpPr>
        <p:spPr>
          <a:xfrm>
            <a:off x="448479" y="5104500"/>
            <a:ext cx="5979728" cy="3678243"/>
          </a:xfrm>
        </p:spPr>
        <p:txBody>
          <a:bodyPr/>
          <a:lstStyle/>
          <a:p>
            <a:pPr>
              <a:lnSpc>
                <a:spcPct val="90000"/>
              </a:lnSpc>
            </a:pPr>
            <a:r>
              <a:rPr lang="en-US"/>
              <a:t>Tracking Entities</a:t>
            </a:r>
          </a:p>
          <a:p>
            <a:pPr lvl="1">
              <a:lnSpc>
                <a:spcPct val="90000"/>
              </a:lnSpc>
            </a:pPr>
            <a:r>
              <a:rPr lang="en-US"/>
              <a:t>The nouns in, for example, the texts, notes, brochures, and screens you see concerning a business often refer to entities, attributes of entities, or instances of entities.</a:t>
            </a:r>
          </a:p>
          <a:p>
            <a:pPr lvl="1">
              <a:lnSpc>
                <a:spcPct val="90000"/>
              </a:lnSpc>
            </a:pPr>
            <a:r>
              <a:rPr lang="en-US" b="1"/>
              <a:t>Naming an Entity Uniquely</a:t>
            </a:r>
          </a:p>
          <a:p>
            <a:pPr lvl="1">
              <a:lnSpc>
                <a:spcPct val="90000"/>
              </a:lnSpc>
            </a:pPr>
            <a:r>
              <a:rPr lang="en-US"/>
              <a:t>First distinguish an entity by outlining the concept in your mind. Next, try to find a unique and clear name for an entity. This is not always easy as there are far more concepts than clear names. Use your imagination. Use a dictionary. Use a combination of words, use ‘X’ if necessary, but do not let the lack of a good name stop you from modeling. Good names evolve over time.</a:t>
            </a:r>
          </a:p>
          <a:p>
            <a:pPr lvl="1">
              <a:lnSpc>
                <a:spcPct val="90000"/>
              </a:lnSpc>
            </a:pPr>
            <a:r>
              <a:rPr lang="en-US"/>
              <a:t>Check the names you used every now and then. The implicit definition of an entity may change during analysis, for instance, as a result of adding an attribute or changing the optionality of a relationship.</a:t>
            </a:r>
          </a:p>
          <a:p>
            <a:pPr lvl="1">
              <a:lnSpc>
                <a:spcPct val="90000"/>
              </a:lnSpc>
            </a:pPr>
            <a:r>
              <a:rPr lang="en-US" b="1"/>
              <a:t>Creating a Formal Description</a:t>
            </a:r>
          </a:p>
          <a:p>
            <a:pPr lvl="1">
              <a:lnSpc>
                <a:spcPct val="90000"/>
              </a:lnSpc>
            </a:pPr>
            <a:r>
              <a:rPr lang="en-US"/>
              <a:t>Create a formal description of the entity. This is usually not difficult and the writing helps clarify your thinking about what you are talking about. Check this description regularly. Sometimes concepts evolve during the modeling process. The definitions, of course, should follow that evolution. </a:t>
            </a:r>
          </a:p>
          <a:p>
            <a:pPr lvl="1">
              <a:lnSpc>
                <a:spcPct val="90000"/>
              </a:lnSpc>
            </a:pPr>
            <a:r>
              <a:rPr lang="en-US" b="1"/>
              <a:t>Be Aware of Synonyms</a:t>
            </a:r>
          </a:p>
          <a:p>
            <a:pPr lvl="1">
              <a:lnSpc>
                <a:spcPct val="90000"/>
              </a:lnSpc>
            </a:pPr>
            <a:r>
              <a:rPr lang="en-US"/>
              <a:t>In many business contexts one and the same concept is known under different names. Select one and mention the synonyms in the description: “...also known as ...”.</a:t>
            </a:r>
          </a:p>
        </p:txBody>
      </p:sp>
    </p:spTree>
    <p:extLst>
      <p:ext uri="{BB962C8B-B14F-4D97-AF65-F5344CB8AC3E}">
        <p14:creationId xmlns:p14="http://schemas.microsoft.com/office/powerpoint/2010/main" val="16723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2" name="Rectangle 6"/>
          <p:cNvSpPr>
            <a:spLocks noGrp="1" noRot="1" noChangeAspect="1" noChangeArrowheads="1" noTextEdit="1"/>
          </p:cNvSpPr>
          <p:nvPr>
            <p:ph type="sldImg"/>
          </p:nvPr>
        </p:nvSpPr>
        <p:spPr>
          <a:ln/>
        </p:spPr>
      </p:sp>
      <p:sp>
        <p:nvSpPr>
          <p:cNvPr id="280583" name="Rectangle 7"/>
          <p:cNvSpPr>
            <a:spLocks noGrp="1" noChangeArrowheads="1"/>
          </p:cNvSpPr>
          <p:nvPr>
            <p:ph type="body" idx="1"/>
          </p:nvPr>
        </p:nvSpPr>
        <p:spPr/>
        <p:txBody>
          <a:bodyPr/>
          <a:lstStyle/>
          <a:p>
            <a:r>
              <a:rPr lang="en-US"/>
              <a:t>Remove Relationship Name from Entity Name</a:t>
            </a:r>
          </a:p>
          <a:p>
            <a:pPr lvl="1"/>
            <a:r>
              <a:rPr lang="en-US"/>
              <a:t>Often you can select entity names in a more or less generic way. In the example, both diagrams model the same context. In the first the “guest” aspect is part of the entity name as well as part of the relationship name.</a:t>
            </a:r>
          </a:p>
          <a:p>
            <a:pPr lvl="1"/>
            <a:r>
              <a:rPr lang="en-US"/>
              <a:t>The second model is more general in its naming. There a guest is seen as a PERSON playing the role of being a guest. </a:t>
            </a:r>
          </a:p>
          <a:p>
            <a:pPr lvl="1"/>
            <a:r>
              <a:rPr lang="en-US"/>
              <a:t>As a rule, if there is choice take the more general name. It allows, for example, for the addition of a second relationship between the same entities that shows, for example, person is working for or is owning shares in the accommodation. The first model would require new entities.</a:t>
            </a:r>
          </a:p>
          <a:p>
            <a:pPr lvl="1"/>
            <a:r>
              <a:rPr lang="en-US"/>
              <a:t>This subject is closely related to the concept of subtypes and roles. You find more on this later in this lesson and when we discuss Patterns.</a:t>
            </a:r>
          </a:p>
        </p:txBody>
      </p:sp>
    </p:spTree>
    <p:extLst>
      <p:ext uri="{BB962C8B-B14F-4D97-AF65-F5344CB8AC3E}">
        <p14:creationId xmlns:p14="http://schemas.microsoft.com/office/powerpoint/2010/main" val="354159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6" name="Rectangle 6"/>
          <p:cNvSpPr>
            <a:spLocks noGrp="1" noRot="1" noChangeAspect="1" noChangeArrowheads="1" noTextEdit="1"/>
          </p:cNvSpPr>
          <p:nvPr>
            <p:ph type="sldImg"/>
          </p:nvPr>
        </p:nvSpPr>
        <p:spPr>
          <a:ln/>
        </p:spPr>
      </p:sp>
      <p:sp>
        <p:nvSpPr>
          <p:cNvPr id="296967" name="Rectangle 7"/>
          <p:cNvSpPr>
            <a:spLocks noGrp="1" noChangeArrowheads="1"/>
          </p:cNvSpPr>
          <p:nvPr>
            <p:ph type="body" idx="1"/>
          </p:nvPr>
        </p:nvSpPr>
        <p:spPr/>
        <p:txBody>
          <a:bodyPr/>
          <a:lstStyle/>
          <a:p>
            <a:r>
              <a:rPr lang="en-US"/>
              <a:t>Tracking Attributes</a:t>
            </a:r>
          </a:p>
          <a:p>
            <a:pPr lvl="1"/>
            <a:r>
              <a:rPr lang="en-US"/>
              <a:t>As discussed earlier, the nouns in, for example, the texts, notes, brochures, and screens you see used in a business often refer to entities, attributes of entities, or instances of entities. You can usually easily recognize attributes by asking the questions “Of what?” and “Of what format?”. Attributes describe, quantify, qualify, classify, specify or give a status of the entity they belong to. We define an attribute as a property of an entity; this implies there is no concept of a standalone attribute.</a:t>
            </a:r>
          </a:p>
          <a:p>
            <a:pPr lvl="1"/>
            <a:r>
              <a:rPr lang="en-US"/>
              <a:t>In the background information text on ElectronicMail that is shown below, the first occurrence of the (probable) entities are capitalized, the attributes are boxed and instances are shown in italics.</a:t>
            </a:r>
          </a:p>
        </p:txBody>
      </p:sp>
    </p:spTree>
    <p:extLst>
      <p:ext uri="{BB962C8B-B14F-4D97-AF65-F5344CB8AC3E}">
        <p14:creationId xmlns:p14="http://schemas.microsoft.com/office/powerpoint/2010/main" val="428911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2" name="Rectangle 6"/>
          <p:cNvSpPr>
            <a:spLocks noGrp="1" noRot="1" noChangeAspect="1" noChangeArrowheads="1" noTextEdit="1"/>
          </p:cNvSpPr>
          <p:nvPr>
            <p:ph type="sldImg"/>
          </p:nvPr>
        </p:nvSpPr>
        <p:spPr>
          <a:ln/>
        </p:spPr>
      </p:sp>
      <p:sp>
        <p:nvSpPr>
          <p:cNvPr id="301063" name="Rectangle 7"/>
          <p:cNvSpPr>
            <a:spLocks noGrp="1" noChangeArrowheads="1"/>
          </p:cNvSpPr>
          <p:nvPr>
            <p:ph type="body" idx="1"/>
          </p:nvPr>
        </p:nvSpPr>
        <p:spPr/>
        <p:txBody>
          <a:bodyPr/>
          <a:lstStyle/>
          <a:p>
            <a:r>
              <a:rPr lang="en-US"/>
              <a:t>Naming Attributes</a:t>
            </a:r>
          </a:p>
          <a:p>
            <a:pPr lvl="1"/>
            <a:r>
              <a:rPr lang="en-US"/>
              <a:t>Attribute names become the candidate column names at a later stage. Column names must follow conventions. Try to name attributes avoiding the use of reserved words. </a:t>
            </a:r>
          </a:p>
          <a:p>
            <a:pPr lvl="1"/>
            <a:r>
              <a:rPr lang="en-US"/>
              <a:t>Do not use abbreviations, unless these were decided beforehand. Examples of frequently-used abbreviations are Id, No, Descr, Ind(icator).</a:t>
            </a:r>
          </a:p>
          <a:p>
            <a:pPr lvl="1"/>
            <a:r>
              <a:rPr lang="en-US"/>
              <a:t>Do not use attribute names like Amount, Value, Number. Always add an explanation of the meaning of the attribute name: Amount Paid, Estimated Value, Licence No.</a:t>
            </a:r>
          </a:p>
          <a:p>
            <a:pPr lvl="1"/>
            <a:r>
              <a:rPr lang="en-US"/>
              <a:t>Always put frequently-used name components, such as “date” or “indicator”, of attribute names in the same position, for example, at the end—Start Date, Creation Date, and Purchase Date.</a:t>
            </a:r>
          </a:p>
          <a:p>
            <a:pPr lvl="1"/>
            <a:r>
              <a:rPr lang="en-US"/>
              <a:t>Do not use underscores in attribute names that consist of more than one word. Keep in mind that attribute names, like entity names, must be as clear and understandable as possible.</a:t>
            </a:r>
          </a:p>
        </p:txBody>
      </p:sp>
    </p:spTree>
    <p:extLst>
      <p:ext uri="{BB962C8B-B14F-4D97-AF65-F5344CB8AC3E}">
        <p14:creationId xmlns:p14="http://schemas.microsoft.com/office/powerpoint/2010/main" val="111804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Rot="1" noChangeAspect="1" noChangeArrowheads="1" noTextEdit="1"/>
          </p:cNvSpPr>
          <p:nvPr>
            <p:ph type="sldImg"/>
          </p:nvPr>
        </p:nvSpPr>
        <p:spPr>
          <a:ln/>
        </p:spPr>
      </p:sp>
      <p:sp>
        <p:nvSpPr>
          <p:cNvPr id="303111" name="Rectangle 7"/>
          <p:cNvSpPr>
            <a:spLocks noGrp="1" noChangeArrowheads="1"/>
          </p:cNvSpPr>
          <p:nvPr>
            <p:ph type="body" idx="1"/>
          </p:nvPr>
        </p:nvSpPr>
        <p:spPr/>
        <p:txBody>
          <a:bodyPr/>
          <a:lstStyle/>
          <a:p>
            <a:r>
              <a:rPr lang="en-US"/>
              <a:t>Entities Compared to Attributes</a:t>
            </a:r>
          </a:p>
          <a:p>
            <a:pPr lvl="1"/>
            <a:r>
              <a:rPr lang="en-US"/>
              <a:t>Sometimes a piece of information that is an attribute in one context is an entity in another context. This is purely specific to the business. A typical attribute, like Name, may need to be modeled as an entity. This happens, for example, when the model needs an extra dimension, such as the language. If product names must be kept in several languages and prices must be kept in various currencies, you may suddenly find one product has several names. For example: “This particular article of clothing is named ‘Acapulco swimming trunks’ in English, and ‘Akapulko Badehose’ in German.” </a:t>
            </a:r>
          </a:p>
          <a:p>
            <a:pPr lvl="1"/>
            <a:r>
              <a:rPr lang="en-US"/>
              <a:t>A commonly encountered dimension is time. This is discussed later.</a:t>
            </a:r>
          </a:p>
        </p:txBody>
      </p:sp>
    </p:spTree>
    <p:extLst>
      <p:ext uri="{BB962C8B-B14F-4D97-AF65-F5344CB8AC3E}">
        <p14:creationId xmlns:p14="http://schemas.microsoft.com/office/powerpoint/2010/main" val="414637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8F5690-E6C0-D445-91B2-EDCA0D677FAE}" type="datetime1">
              <a:rPr lang="en-US" smtClean="0"/>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100446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4C02F-5EC1-A943-A584-39E47C95D3B5}" type="datetime1">
              <a:rPr lang="en-US" smtClean="0"/>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16902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EF9B2-2F9D-D946-ACA7-FDEDCF67AFDA}" type="datetime1">
              <a:rPr lang="en-US" smtClean="0"/>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180207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7C49D-019C-1F4A-AB3A-34799612274E}" type="datetime1">
              <a:rPr lang="en-US" smtClean="0"/>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6114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C6562-4779-844B-9CC7-566247532265}" type="datetime1">
              <a:rPr lang="en-US" smtClean="0"/>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145808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8C0BA2-CDCE-514D-8AF3-470C1C67ED1A}" type="datetime1">
              <a:rPr lang="en-US" smtClean="0"/>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108649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CD527A-3A22-2346-903D-4F224641BBB5}" type="datetime1">
              <a:rPr lang="en-US" smtClean="0"/>
              <a:t>7/13/16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7050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DBB7E-3BB5-9B40-9428-BBBE71FA395E}" type="datetime1">
              <a:rPr lang="en-US" smtClean="0"/>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138143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2CE9B-FEE8-4349-8F6A-8BFA9FF99CF5}" type="datetime1">
              <a:rPr lang="en-US" smtClean="0"/>
              <a:t>7/13/16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134348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B4AD0-0405-E041-BAB3-B87DDEACCE96}" type="datetime1">
              <a:rPr lang="en-US" smtClean="0"/>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123074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7B030C-891A-1D43-9693-E0BFC8247800}" type="datetime1">
              <a:rPr lang="en-US" smtClean="0"/>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BE6B7-E75B-4325-A2D6-4D39A5A36E49}" type="slidenum">
              <a:rPr lang="en-US" smtClean="0"/>
              <a:pPr/>
              <a:t>‹#›</a:t>
            </a:fld>
            <a:endParaRPr lang="en-US"/>
          </a:p>
        </p:txBody>
      </p:sp>
    </p:spTree>
    <p:extLst>
      <p:ext uri="{BB962C8B-B14F-4D97-AF65-F5344CB8AC3E}">
        <p14:creationId xmlns:p14="http://schemas.microsoft.com/office/powerpoint/2010/main" val="499986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0A48FEB-5122-3845-911E-383D7F886B78}" type="datetime1">
              <a:rPr lang="en-US" smtClean="0"/>
              <a:t>7/13/16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0BE6B7-E75B-4325-A2D6-4D39A5A36E49}" type="slidenum">
              <a:rPr lang="en-US" smtClean="0"/>
              <a:pPr/>
              <a:t>‹#›</a:t>
            </a:fld>
            <a:endParaRPr lang="en-US"/>
          </a:p>
        </p:txBody>
      </p:sp>
    </p:spTree>
    <p:extLst>
      <p:ext uri="{BB962C8B-B14F-4D97-AF65-F5344CB8AC3E}">
        <p14:creationId xmlns:p14="http://schemas.microsoft.com/office/powerpoint/2010/main" val="11431185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9" name="Rectangle 13"/>
          <p:cNvSpPr>
            <a:spLocks noGrp="1" noChangeArrowheads="1"/>
          </p:cNvSpPr>
          <p:nvPr>
            <p:ph type="ctrTitle"/>
          </p:nvPr>
        </p:nvSpPr>
        <p:spPr/>
        <p:txBody>
          <a:bodyPr/>
          <a:lstStyle/>
          <a:p>
            <a:r>
              <a:rPr lang="en-US"/>
              <a:t>Entities and Attributes in Detail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41" name="Rectangle 13"/>
          <p:cNvSpPr>
            <a:spLocks noGrp="1" noChangeArrowheads="1"/>
          </p:cNvSpPr>
          <p:nvPr>
            <p:ph type="title"/>
          </p:nvPr>
        </p:nvSpPr>
        <p:spPr/>
        <p:txBody>
          <a:bodyPr/>
          <a:lstStyle/>
          <a:p>
            <a:pPr algn="ctr"/>
            <a:r>
              <a:rPr lang="en-US" b="1" dirty="0"/>
              <a:t>Redundancy</a:t>
            </a:r>
          </a:p>
        </p:txBody>
      </p:sp>
      <p:sp>
        <p:nvSpPr>
          <p:cNvPr id="304131" name="AutoShape 3"/>
          <p:cNvSpPr>
            <a:spLocks noChangeArrowheads="1"/>
          </p:cNvSpPr>
          <p:nvPr/>
        </p:nvSpPr>
        <p:spPr bwMode="auto">
          <a:xfrm>
            <a:off x="3192463" y="2125663"/>
            <a:ext cx="2657475" cy="1716087"/>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4132" name="Rectangle 4"/>
          <p:cNvSpPr>
            <a:spLocks noChangeArrowheads="1"/>
          </p:cNvSpPr>
          <p:nvPr/>
        </p:nvSpPr>
        <p:spPr bwMode="auto">
          <a:xfrm>
            <a:off x="3263900" y="2155825"/>
            <a:ext cx="2986088" cy="17399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COMMODITY</a:t>
            </a:r>
            <a:br>
              <a:rPr lang="en-US" sz="1800" dirty="0"/>
            </a:br>
            <a:r>
              <a:rPr lang="en-US" sz="1800" dirty="0"/>
              <a:t>* Name</a:t>
            </a:r>
            <a:br>
              <a:rPr lang="en-US" sz="1800" dirty="0"/>
            </a:br>
            <a:r>
              <a:rPr lang="en-US" sz="1800" dirty="0"/>
              <a:t>* Price exclusive VAT </a:t>
            </a:r>
            <a:br>
              <a:rPr lang="en-US" sz="1800" dirty="0"/>
            </a:br>
            <a:r>
              <a:rPr lang="en-US" sz="1800" dirty="0"/>
              <a:t>* Price inclusive VAT</a:t>
            </a:r>
            <a:br>
              <a:rPr lang="en-US" sz="1800" dirty="0"/>
            </a:br>
            <a:r>
              <a:rPr lang="en-US" sz="1800" dirty="0"/>
              <a:t>* VAT %</a:t>
            </a:r>
            <a:br>
              <a:rPr lang="en-US" sz="1800" dirty="0"/>
            </a:b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04" name="Rectangle 28"/>
          <p:cNvSpPr>
            <a:spLocks noGrp="1" noChangeArrowheads="1"/>
          </p:cNvSpPr>
          <p:nvPr>
            <p:ph type="title"/>
          </p:nvPr>
        </p:nvSpPr>
        <p:spPr/>
        <p:txBody>
          <a:bodyPr/>
          <a:lstStyle/>
          <a:p>
            <a:pPr algn="ctr"/>
            <a:r>
              <a:rPr lang="en-US" b="1" dirty="0"/>
              <a:t>A Subtype ...</a:t>
            </a:r>
          </a:p>
        </p:txBody>
      </p:sp>
      <p:sp>
        <p:nvSpPr>
          <p:cNvPr id="306205" name="Rectangle 29"/>
          <p:cNvSpPr>
            <a:spLocks noGrp="1" noChangeArrowheads="1"/>
          </p:cNvSpPr>
          <p:nvPr>
            <p:ph idx="1"/>
          </p:nvPr>
        </p:nvSpPr>
        <p:spPr>
          <a:xfrm>
            <a:off x="863600" y="1816100"/>
            <a:ext cx="7366000" cy="3105150"/>
          </a:xfrm>
        </p:spPr>
        <p:txBody>
          <a:bodyPr>
            <a:normAutofit/>
          </a:bodyPr>
          <a:lstStyle/>
          <a:p>
            <a:pPr lvl="1"/>
            <a:r>
              <a:rPr lang="en-US" sz="2000" dirty="0"/>
              <a:t>Inherits all attributes of </a:t>
            </a:r>
            <a:r>
              <a:rPr lang="en-US" sz="2000" dirty="0" err="1"/>
              <a:t>supertype</a:t>
            </a:r>
            <a:r>
              <a:rPr lang="en-US" sz="2000" dirty="0"/>
              <a:t> </a:t>
            </a:r>
          </a:p>
          <a:p>
            <a:pPr lvl="1"/>
            <a:r>
              <a:rPr lang="en-US" sz="2000" dirty="0"/>
              <a:t>Inherits all relationships of </a:t>
            </a:r>
            <a:r>
              <a:rPr lang="en-US" sz="2000" dirty="0" err="1"/>
              <a:t>supertype</a:t>
            </a:r>
            <a:r>
              <a:rPr lang="en-US" sz="2000" dirty="0"/>
              <a:t> </a:t>
            </a:r>
          </a:p>
          <a:p>
            <a:pPr lvl="1"/>
            <a:r>
              <a:rPr lang="en-US" sz="2000" dirty="0"/>
              <a:t>Usually has its own attributes or </a:t>
            </a:r>
            <a:br>
              <a:rPr lang="en-US" sz="2000" dirty="0"/>
            </a:br>
            <a:r>
              <a:rPr lang="en-US" sz="2000" dirty="0"/>
              <a:t>relationships or business functions</a:t>
            </a:r>
          </a:p>
          <a:p>
            <a:pPr lvl="1"/>
            <a:r>
              <a:rPr lang="en-US" sz="2000" dirty="0"/>
              <a:t>Is drawn within </a:t>
            </a:r>
            <a:r>
              <a:rPr lang="en-US" sz="2000" dirty="0" err="1"/>
              <a:t>supertype</a:t>
            </a:r>
            <a:endParaRPr lang="en-US" sz="2000" dirty="0"/>
          </a:p>
          <a:p>
            <a:pPr lvl="1"/>
            <a:r>
              <a:rPr lang="en-US" sz="2000" dirty="0"/>
              <a:t>Never exists alone</a:t>
            </a:r>
          </a:p>
          <a:p>
            <a:pPr lvl="1"/>
            <a:r>
              <a:rPr lang="en-US" sz="2000" dirty="0"/>
              <a:t>May have subtypes of its own</a:t>
            </a:r>
          </a:p>
          <a:p>
            <a:pPr lvl="1"/>
            <a:r>
              <a:rPr lang="en-US" sz="2000" dirty="0"/>
              <a:t>Is also known as “</a:t>
            </a:r>
            <a:r>
              <a:rPr lang="en-US" sz="2000" dirty="0" err="1"/>
              <a:t>Subentity</a:t>
            </a:r>
            <a:r>
              <a:rPr lang="en-US" sz="2000" dirty="0"/>
              <a:t>”</a:t>
            </a:r>
          </a:p>
        </p:txBody>
      </p:sp>
      <p:grpSp>
        <p:nvGrpSpPr>
          <p:cNvPr id="2" name="Group 3"/>
          <p:cNvGrpSpPr>
            <a:grpSpLocks/>
          </p:cNvGrpSpPr>
          <p:nvPr/>
        </p:nvGrpSpPr>
        <p:grpSpPr bwMode="auto">
          <a:xfrm>
            <a:off x="6016625" y="3776663"/>
            <a:ext cx="2187575" cy="2179637"/>
            <a:chOff x="3790" y="2379"/>
            <a:chExt cx="1378" cy="1373"/>
          </a:xfrm>
          <a:noFill/>
        </p:grpSpPr>
        <p:sp>
          <p:nvSpPr>
            <p:cNvPr id="306180" name="AutoShape 4"/>
            <p:cNvSpPr>
              <a:spLocks noChangeArrowheads="1"/>
            </p:cNvSpPr>
            <p:nvPr/>
          </p:nvSpPr>
          <p:spPr bwMode="auto">
            <a:xfrm>
              <a:off x="3791" y="2380"/>
              <a:ext cx="1377" cy="1372"/>
            </a:xfrm>
            <a:prstGeom prst="roundRect">
              <a:avLst>
                <a:gd name="adj" fmla="val 12495"/>
              </a:avLst>
            </a:prstGeom>
            <a:grpFill/>
            <a:ln w="25400">
              <a:solidFill>
                <a:schemeClr val="tx1"/>
              </a:solidFill>
              <a:round/>
              <a:headEnd/>
              <a:tailEnd/>
            </a:ln>
            <a:effectLst/>
          </p:spPr>
          <p:txBody>
            <a:bodyPr wrap="none" anchor="ctr"/>
            <a:lstStyle/>
            <a:p>
              <a:endParaRPr lang="en-US"/>
            </a:p>
          </p:txBody>
        </p:sp>
        <p:sp>
          <p:nvSpPr>
            <p:cNvPr id="306181" name="Rectangle 5"/>
            <p:cNvSpPr>
              <a:spLocks noChangeArrowheads="1"/>
            </p:cNvSpPr>
            <p:nvPr/>
          </p:nvSpPr>
          <p:spPr bwMode="auto">
            <a:xfrm>
              <a:off x="3790" y="2379"/>
              <a:ext cx="1093" cy="231"/>
            </a:xfrm>
            <a:prstGeom prst="rect">
              <a:avLst/>
            </a:prstGeom>
            <a:grp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ADDRESS</a:t>
              </a:r>
            </a:p>
          </p:txBody>
        </p:sp>
      </p:grpSp>
      <p:sp>
        <p:nvSpPr>
          <p:cNvPr id="306183" name="AutoShape 7"/>
          <p:cNvSpPr>
            <a:spLocks noChangeArrowheads="1"/>
          </p:cNvSpPr>
          <p:nvPr/>
        </p:nvSpPr>
        <p:spPr bwMode="auto">
          <a:xfrm>
            <a:off x="6132513" y="4254500"/>
            <a:ext cx="1425575" cy="561975"/>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306184" name="Rectangle 8"/>
          <p:cNvSpPr>
            <a:spLocks noChangeArrowheads="1"/>
          </p:cNvSpPr>
          <p:nvPr/>
        </p:nvSpPr>
        <p:spPr bwMode="auto">
          <a:xfrm>
            <a:off x="6194425" y="4264025"/>
            <a:ext cx="892175" cy="366713"/>
          </a:xfrm>
          <a:prstGeom prst="rect">
            <a:avLst/>
          </a:prstGeom>
          <a:solidFill>
            <a:schemeClr val="bg1"/>
          </a:solid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USER</a:t>
            </a:r>
          </a:p>
        </p:txBody>
      </p:sp>
      <p:sp>
        <p:nvSpPr>
          <p:cNvPr id="306186" name="AutoShape 10"/>
          <p:cNvSpPr>
            <a:spLocks noChangeArrowheads="1"/>
          </p:cNvSpPr>
          <p:nvPr/>
        </p:nvSpPr>
        <p:spPr bwMode="auto">
          <a:xfrm>
            <a:off x="6132513" y="5037138"/>
            <a:ext cx="1905000" cy="776287"/>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306187" name="Rectangle 11"/>
          <p:cNvSpPr>
            <a:spLocks noChangeArrowheads="1"/>
          </p:cNvSpPr>
          <p:nvPr/>
        </p:nvSpPr>
        <p:spPr bwMode="auto">
          <a:xfrm>
            <a:off x="6194425" y="5056188"/>
            <a:ext cx="739775" cy="366712"/>
          </a:xfrm>
          <a:prstGeom prst="rect">
            <a:avLst/>
          </a:prstGeom>
          <a:solidFill>
            <a:schemeClr val="bg1"/>
          </a:solid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LIST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45" name="Rectangle 21"/>
          <p:cNvSpPr>
            <a:spLocks noGrp="1" noChangeArrowheads="1"/>
          </p:cNvSpPr>
          <p:nvPr>
            <p:ph type="title"/>
          </p:nvPr>
        </p:nvSpPr>
        <p:spPr/>
        <p:txBody>
          <a:bodyPr/>
          <a:lstStyle/>
          <a:p>
            <a:pPr algn="ctr"/>
            <a:r>
              <a:rPr lang="en-US" b="1" dirty="0"/>
              <a:t>Subtype: Example</a:t>
            </a:r>
          </a:p>
        </p:txBody>
      </p:sp>
      <p:grpSp>
        <p:nvGrpSpPr>
          <p:cNvPr id="2" name="Group 3"/>
          <p:cNvGrpSpPr>
            <a:grpSpLocks/>
          </p:cNvGrpSpPr>
          <p:nvPr/>
        </p:nvGrpSpPr>
        <p:grpSpPr bwMode="auto">
          <a:xfrm>
            <a:off x="2497138" y="2630488"/>
            <a:ext cx="4227512" cy="2528887"/>
            <a:chOff x="1573" y="1657"/>
            <a:chExt cx="2663" cy="1593"/>
          </a:xfrm>
          <a:noFill/>
        </p:grpSpPr>
        <p:sp>
          <p:nvSpPr>
            <p:cNvPr id="308228" name="AutoShape 4"/>
            <p:cNvSpPr>
              <a:spLocks noChangeArrowheads="1"/>
            </p:cNvSpPr>
            <p:nvPr/>
          </p:nvSpPr>
          <p:spPr bwMode="auto">
            <a:xfrm>
              <a:off x="1573" y="1657"/>
              <a:ext cx="2663" cy="1593"/>
            </a:xfrm>
            <a:prstGeom prst="roundRect">
              <a:avLst>
                <a:gd name="adj" fmla="val 12495"/>
              </a:avLst>
            </a:prstGeom>
            <a:grpFill/>
            <a:ln w="25400">
              <a:solidFill>
                <a:schemeClr val="tx1"/>
              </a:solidFill>
              <a:round/>
              <a:headEnd/>
              <a:tailEnd/>
            </a:ln>
            <a:effectLst/>
          </p:spPr>
          <p:txBody>
            <a:bodyPr wrap="none" anchor="ctr"/>
            <a:lstStyle/>
            <a:p>
              <a:endParaRPr lang="en-US"/>
            </a:p>
          </p:txBody>
        </p:sp>
        <p:sp>
          <p:nvSpPr>
            <p:cNvPr id="308229" name="Rectangle 5"/>
            <p:cNvSpPr>
              <a:spLocks noChangeArrowheads="1"/>
            </p:cNvSpPr>
            <p:nvPr/>
          </p:nvSpPr>
          <p:spPr bwMode="auto">
            <a:xfrm>
              <a:off x="1644" y="1682"/>
              <a:ext cx="2498" cy="923"/>
            </a:xfrm>
            <a:prstGeom prst="rect">
              <a:avLst/>
            </a:prstGeom>
            <a:grp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COMPOSITION</a:t>
              </a:r>
              <a:br>
                <a:rPr lang="en-US" sz="1800" dirty="0"/>
              </a:br>
              <a:r>
                <a:rPr lang="en-US" sz="1800" dirty="0"/>
                <a:t>o Subject</a:t>
              </a:r>
              <a:br>
                <a:rPr lang="en-US" sz="1800" dirty="0"/>
              </a:br>
              <a:r>
                <a:rPr lang="en-US" sz="1800" dirty="0"/>
                <a:t>o Cc</a:t>
              </a:r>
              <a:br>
                <a:rPr lang="en-US" sz="1800" dirty="0"/>
              </a:br>
              <a:r>
                <a:rPr lang="en-US" sz="1800" dirty="0"/>
                <a:t>o Bcc</a:t>
              </a:r>
              <a:br>
                <a:rPr lang="en-US" sz="1800" dirty="0"/>
              </a:br>
              <a:r>
                <a:rPr lang="en-US" sz="1800" dirty="0"/>
                <a:t>o Text</a:t>
              </a:r>
            </a:p>
          </p:txBody>
        </p:sp>
      </p:grpSp>
      <p:sp>
        <p:nvSpPr>
          <p:cNvPr id="308230" name="AutoShape 6"/>
          <p:cNvSpPr>
            <a:spLocks noChangeArrowheads="1"/>
          </p:cNvSpPr>
          <p:nvPr/>
        </p:nvSpPr>
        <p:spPr bwMode="blackWhite">
          <a:xfrm>
            <a:off x="2724150" y="4308475"/>
            <a:ext cx="1731963" cy="763588"/>
          </a:xfrm>
          <a:prstGeom prst="roundRect">
            <a:avLst>
              <a:gd name="adj" fmla="val 12495"/>
            </a:avLst>
          </a:prstGeom>
          <a:solidFill>
            <a:schemeClr val="bg1"/>
          </a:solidFill>
          <a:ln w="9525">
            <a:solidFill>
              <a:schemeClr val="tx1"/>
            </a:solidFill>
            <a:round/>
            <a:headEnd/>
            <a:tailEnd/>
          </a:ln>
          <a:effectLst/>
        </p:spPr>
        <p:txBody>
          <a:bodyPr wrap="none" anchor="ctr"/>
          <a:lstStyle/>
          <a:p>
            <a:endParaRPr lang="en-US"/>
          </a:p>
        </p:txBody>
      </p:sp>
      <p:sp>
        <p:nvSpPr>
          <p:cNvPr id="308231" name="Rectangle 7"/>
          <p:cNvSpPr>
            <a:spLocks noChangeArrowheads="1"/>
          </p:cNvSpPr>
          <p:nvPr/>
        </p:nvSpPr>
        <p:spPr bwMode="auto">
          <a:xfrm>
            <a:off x="2730500" y="4310063"/>
            <a:ext cx="1365250"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MESSAGE</a:t>
            </a:r>
          </a:p>
        </p:txBody>
      </p:sp>
      <p:sp>
        <p:nvSpPr>
          <p:cNvPr id="308232" name="AutoShape 8"/>
          <p:cNvSpPr>
            <a:spLocks noChangeArrowheads="1"/>
          </p:cNvSpPr>
          <p:nvPr/>
        </p:nvSpPr>
        <p:spPr bwMode="blackWhite">
          <a:xfrm>
            <a:off x="4630738" y="3521075"/>
            <a:ext cx="1704975" cy="711200"/>
          </a:xfrm>
          <a:prstGeom prst="roundRect">
            <a:avLst>
              <a:gd name="adj" fmla="val 12495"/>
            </a:avLst>
          </a:prstGeom>
          <a:solidFill>
            <a:schemeClr val="bg1"/>
          </a:solidFill>
          <a:ln w="9525">
            <a:solidFill>
              <a:schemeClr val="tx1"/>
            </a:solidFill>
            <a:round/>
            <a:headEnd/>
            <a:tailEnd/>
          </a:ln>
          <a:effectLst/>
        </p:spPr>
        <p:txBody>
          <a:bodyPr wrap="none" anchor="ctr"/>
          <a:lstStyle/>
          <a:p>
            <a:endParaRPr lang="en-US"/>
          </a:p>
        </p:txBody>
      </p:sp>
      <p:sp>
        <p:nvSpPr>
          <p:cNvPr id="308233" name="Rectangle 9"/>
          <p:cNvSpPr>
            <a:spLocks noChangeArrowheads="1"/>
          </p:cNvSpPr>
          <p:nvPr/>
        </p:nvSpPr>
        <p:spPr bwMode="auto">
          <a:xfrm>
            <a:off x="4637088" y="3521075"/>
            <a:ext cx="1458912" cy="646973"/>
          </a:xfrm>
          <a:prstGeom prst="rect">
            <a:avLst/>
          </a:prstGeom>
          <a:noFill/>
          <a:ln w="9525">
            <a:noFill/>
            <a:miter lim="800000"/>
            <a:headEnd/>
            <a:tailEnd/>
          </a:ln>
          <a:effectLst/>
        </p:spPr>
        <p:txBody>
          <a:bodyPr wrap="square" lIns="92075" tIns="46038" rIns="92075" bIns="46038">
            <a:spAutoFit/>
          </a:bodyPr>
          <a:lstStyle/>
          <a:p>
            <a:pPr defTabSz="822325" eaLnBrk="0" hangingPunct="0">
              <a:spcBef>
                <a:spcPct val="50000"/>
              </a:spcBef>
              <a:buClrTx/>
              <a:buFontTx/>
              <a:buNone/>
            </a:pPr>
            <a:r>
              <a:rPr lang="en-US" sz="1800" dirty="0"/>
              <a:t>DRAFT</a:t>
            </a:r>
            <a:br>
              <a:rPr lang="en-US" sz="1800" dirty="0"/>
            </a:br>
            <a:r>
              <a:rPr lang="en-US" sz="1800" dirty="0"/>
              <a:t>* Name</a:t>
            </a:r>
          </a:p>
        </p:txBody>
      </p:sp>
      <p:sp>
        <p:nvSpPr>
          <p:cNvPr id="308234" name="AutoShape 10"/>
          <p:cNvSpPr>
            <a:spLocks noChangeArrowheads="1"/>
          </p:cNvSpPr>
          <p:nvPr/>
        </p:nvSpPr>
        <p:spPr bwMode="blackWhite">
          <a:xfrm>
            <a:off x="4637088" y="4332288"/>
            <a:ext cx="1711325" cy="714375"/>
          </a:xfrm>
          <a:prstGeom prst="roundRect">
            <a:avLst>
              <a:gd name="adj" fmla="val 12495"/>
            </a:avLst>
          </a:prstGeom>
          <a:solidFill>
            <a:schemeClr val="bg1"/>
          </a:solidFill>
          <a:ln w="9525">
            <a:solidFill>
              <a:schemeClr val="tx1"/>
            </a:solidFill>
            <a:round/>
            <a:headEnd/>
            <a:tailEnd/>
          </a:ln>
          <a:effectLst/>
        </p:spPr>
        <p:txBody>
          <a:bodyPr wrap="none" anchor="ctr"/>
          <a:lstStyle/>
          <a:p>
            <a:endParaRPr lang="en-US"/>
          </a:p>
        </p:txBody>
      </p:sp>
      <p:sp>
        <p:nvSpPr>
          <p:cNvPr id="308235" name="Rectangle 11"/>
          <p:cNvSpPr>
            <a:spLocks noChangeArrowheads="1"/>
          </p:cNvSpPr>
          <p:nvPr/>
        </p:nvSpPr>
        <p:spPr bwMode="auto">
          <a:xfrm>
            <a:off x="4657725" y="4332288"/>
            <a:ext cx="1816100"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TEMPLATE</a:t>
            </a:r>
            <a:br>
              <a:rPr lang="en-US" sz="1800" dirty="0"/>
            </a:br>
            <a:r>
              <a:rPr lang="en-US" sz="1800" dirty="0"/>
              <a:t>* Name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AutoShape 2"/>
          <p:cNvSpPr>
            <a:spLocks noChangeArrowheads="1"/>
          </p:cNvSpPr>
          <p:nvPr/>
        </p:nvSpPr>
        <p:spPr bwMode="auto">
          <a:xfrm>
            <a:off x="2471738" y="2630488"/>
            <a:ext cx="4402137" cy="2614612"/>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12347" name="Rectangle 27"/>
          <p:cNvSpPr>
            <a:spLocks noGrp="1" noChangeArrowheads="1"/>
          </p:cNvSpPr>
          <p:nvPr>
            <p:ph type="title"/>
          </p:nvPr>
        </p:nvSpPr>
        <p:spPr/>
        <p:txBody>
          <a:bodyPr/>
          <a:lstStyle/>
          <a:p>
            <a:pPr algn="ctr"/>
            <a:r>
              <a:rPr lang="en-US" b="1" dirty="0"/>
              <a:t>Subtypes: Three Levels</a:t>
            </a:r>
          </a:p>
        </p:txBody>
      </p:sp>
      <p:sp>
        <p:nvSpPr>
          <p:cNvPr id="312324" name="Rectangle 4"/>
          <p:cNvSpPr>
            <a:spLocks noChangeArrowheads="1"/>
          </p:cNvSpPr>
          <p:nvPr/>
        </p:nvSpPr>
        <p:spPr bwMode="auto">
          <a:xfrm>
            <a:off x="2546350" y="2735263"/>
            <a:ext cx="2046288" cy="146526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COMPOSITION</a:t>
            </a:r>
            <a:br>
              <a:rPr lang="en-US" sz="1800" dirty="0"/>
            </a:br>
            <a:r>
              <a:rPr lang="en-US" sz="1800" dirty="0"/>
              <a:t>o Subject</a:t>
            </a:r>
            <a:br>
              <a:rPr lang="en-US" sz="1800" dirty="0"/>
            </a:br>
            <a:r>
              <a:rPr lang="en-US" sz="1800" dirty="0"/>
              <a:t>o Cc</a:t>
            </a:r>
            <a:br>
              <a:rPr lang="en-US" sz="1800" dirty="0"/>
            </a:br>
            <a:r>
              <a:rPr lang="en-US" sz="1800" dirty="0"/>
              <a:t>o Bcc</a:t>
            </a:r>
            <a:br>
              <a:rPr lang="en-US" sz="1800" dirty="0"/>
            </a:br>
            <a:r>
              <a:rPr lang="en-US" sz="1800" dirty="0"/>
              <a:t>o Text</a:t>
            </a:r>
          </a:p>
        </p:txBody>
      </p:sp>
      <p:sp>
        <p:nvSpPr>
          <p:cNvPr id="312325" name="AutoShape 5"/>
          <p:cNvSpPr>
            <a:spLocks noChangeArrowheads="1"/>
          </p:cNvSpPr>
          <p:nvPr/>
        </p:nvSpPr>
        <p:spPr bwMode="blackWhite">
          <a:xfrm>
            <a:off x="2646363" y="4308475"/>
            <a:ext cx="1731962" cy="763588"/>
          </a:xfrm>
          <a:prstGeom prst="roundRect">
            <a:avLst>
              <a:gd name="adj" fmla="val 12495"/>
            </a:avLst>
          </a:prstGeom>
          <a:solidFill>
            <a:schemeClr val="bg1"/>
          </a:solidFill>
          <a:ln w="9525">
            <a:solidFill>
              <a:schemeClr val="tx1"/>
            </a:solidFill>
            <a:round/>
            <a:headEnd/>
            <a:tailEnd/>
          </a:ln>
          <a:effectLst/>
        </p:spPr>
        <p:txBody>
          <a:bodyPr wrap="none" anchor="ctr"/>
          <a:lstStyle/>
          <a:p>
            <a:endParaRPr lang="en-US"/>
          </a:p>
        </p:txBody>
      </p:sp>
      <p:sp>
        <p:nvSpPr>
          <p:cNvPr id="312326" name="Rectangle 6"/>
          <p:cNvSpPr>
            <a:spLocks noChangeArrowheads="1"/>
          </p:cNvSpPr>
          <p:nvPr/>
        </p:nvSpPr>
        <p:spPr bwMode="auto">
          <a:xfrm>
            <a:off x="2641600" y="4310063"/>
            <a:ext cx="1365250"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MESSAGE</a:t>
            </a:r>
          </a:p>
        </p:txBody>
      </p:sp>
      <p:sp>
        <p:nvSpPr>
          <p:cNvPr id="312337" name="Rectangle 17"/>
          <p:cNvSpPr>
            <a:spLocks noChangeArrowheads="1"/>
          </p:cNvSpPr>
          <p:nvPr/>
        </p:nvSpPr>
        <p:spPr bwMode="auto">
          <a:xfrm>
            <a:off x="4721225" y="4332288"/>
            <a:ext cx="1816100"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b="0">
                <a:solidFill>
                  <a:schemeClr val="bg2"/>
                </a:solidFill>
              </a:rPr>
              <a:t>TEMPLATE</a:t>
            </a:r>
            <a:br>
              <a:rPr lang="en-US" sz="1800" b="0">
                <a:solidFill>
                  <a:schemeClr val="bg2"/>
                </a:solidFill>
              </a:rPr>
            </a:br>
            <a:r>
              <a:rPr lang="en-US" sz="1800">
                <a:solidFill>
                  <a:schemeClr val="bg2"/>
                </a:solidFill>
              </a:rPr>
              <a:t>*</a:t>
            </a:r>
            <a:r>
              <a:rPr lang="en-US" sz="1800" b="0">
                <a:solidFill>
                  <a:schemeClr val="bg2"/>
                </a:solidFill>
              </a:rPr>
              <a:t> Name</a:t>
            </a:r>
          </a:p>
        </p:txBody>
      </p:sp>
      <p:sp>
        <p:nvSpPr>
          <p:cNvPr id="312339" name="AutoShape 19"/>
          <p:cNvSpPr>
            <a:spLocks noChangeArrowheads="1"/>
          </p:cNvSpPr>
          <p:nvPr/>
        </p:nvSpPr>
        <p:spPr bwMode="invGray">
          <a:xfrm>
            <a:off x="4557713" y="2714625"/>
            <a:ext cx="2016125" cy="2417763"/>
          </a:xfrm>
          <a:prstGeom prst="roundRect">
            <a:avLst>
              <a:gd name="adj" fmla="val 12495"/>
            </a:avLst>
          </a:prstGeom>
          <a:noFill/>
          <a:ln w="9525">
            <a:solidFill>
              <a:schemeClr val="tx1"/>
            </a:solidFill>
            <a:round/>
            <a:headEnd/>
            <a:tailEnd/>
          </a:ln>
          <a:effectLst/>
        </p:spPr>
        <p:txBody>
          <a:bodyPr wrap="none" anchor="ctr"/>
          <a:lstStyle/>
          <a:p>
            <a:endParaRPr lang="en-US"/>
          </a:p>
        </p:txBody>
      </p:sp>
      <p:sp>
        <p:nvSpPr>
          <p:cNvPr id="312340" name="AutoShape 20"/>
          <p:cNvSpPr>
            <a:spLocks noChangeArrowheads="1"/>
          </p:cNvSpPr>
          <p:nvPr/>
        </p:nvSpPr>
        <p:spPr bwMode="blackWhite">
          <a:xfrm>
            <a:off x="4746625" y="3779838"/>
            <a:ext cx="1654175" cy="452437"/>
          </a:xfrm>
          <a:prstGeom prst="roundRect">
            <a:avLst>
              <a:gd name="adj" fmla="val 12495"/>
            </a:avLst>
          </a:prstGeom>
          <a:solidFill>
            <a:schemeClr val="bg1"/>
          </a:solidFill>
          <a:ln w="9525">
            <a:solidFill>
              <a:schemeClr val="tx1"/>
            </a:solidFill>
            <a:round/>
            <a:headEnd/>
            <a:tailEnd/>
          </a:ln>
          <a:effectLst/>
        </p:spPr>
        <p:txBody>
          <a:bodyPr wrap="none" anchor="ctr"/>
          <a:lstStyle/>
          <a:p>
            <a:endParaRPr lang="en-US"/>
          </a:p>
        </p:txBody>
      </p:sp>
      <p:sp>
        <p:nvSpPr>
          <p:cNvPr id="312341" name="Rectangle 21"/>
          <p:cNvSpPr>
            <a:spLocks noChangeArrowheads="1"/>
          </p:cNvSpPr>
          <p:nvPr/>
        </p:nvSpPr>
        <p:spPr bwMode="auto">
          <a:xfrm>
            <a:off x="4752974" y="3800475"/>
            <a:ext cx="1343025" cy="369974"/>
          </a:xfrm>
          <a:prstGeom prst="rect">
            <a:avLst/>
          </a:prstGeom>
          <a:noFill/>
          <a:ln w="9525">
            <a:noFill/>
            <a:miter lim="800000"/>
            <a:headEnd/>
            <a:tailEnd/>
          </a:ln>
          <a:effectLst/>
        </p:spPr>
        <p:txBody>
          <a:bodyPr wrap="square" lIns="92075" tIns="46038" rIns="92075" bIns="46038">
            <a:spAutoFit/>
          </a:bodyPr>
          <a:lstStyle/>
          <a:p>
            <a:pPr defTabSz="822325" eaLnBrk="0" hangingPunct="0">
              <a:spcBef>
                <a:spcPct val="50000"/>
              </a:spcBef>
              <a:buClrTx/>
              <a:buFontTx/>
              <a:buNone/>
            </a:pPr>
            <a:r>
              <a:rPr lang="en-US" sz="1800" dirty="0"/>
              <a:t>DRAFT</a:t>
            </a:r>
          </a:p>
        </p:txBody>
      </p:sp>
      <p:sp>
        <p:nvSpPr>
          <p:cNvPr id="312342" name="AutoShape 22"/>
          <p:cNvSpPr>
            <a:spLocks noChangeArrowheads="1"/>
          </p:cNvSpPr>
          <p:nvPr/>
        </p:nvSpPr>
        <p:spPr bwMode="blackWhite">
          <a:xfrm>
            <a:off x="4752975" y="4332288"/>
            <a:ext cx="1647825" cy="650875"/>
          </a:xfrm>
          <a:prstGeom prst="roundRect">
            <a:avLst>
              <a:gd name="adj" fmla="val 12495"/>
            </a:avLst>
          </a:prstGeom>
          <a:solidFill>
            <a:schemeClr val="bg1"/>
          </a:solidFill>
          <a:ln w="9525">
            <a:solidFill>
              <a:schemeClr val="tx1"/>
            </a:solidFill>
            <a:round/>
            <a:headEnd/>
            <a:tailEnd/>
          </a:ln>
          <a:effectLst/>
        </p:spPr>
        <p:txBody>
          <a:bodyPr wrap="none" anchor="ctr"/>
          <a:lstStyle/>
          <a:p>
            <a:endParaRPr lang="en-US"/>
          </a:p>
        </p:txBody>
      </p:sp>
      <p:sp>
        <p:nvSpPr>
          <p:cNvPr id="312343" name="Rectangle 23"/>
          <p:cNvSpPr>
            <a:spLocks noChangeArrowheads="1"/>
          </p:cNvSpPr>
          <p:nvPr/>
        </p:nvSpPr>
        <p:spPr bwMode="auto">
          <a:xfrm>
            <a:off x="4773613" y="4332288"/>
            <a:ext cx="1816100"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TEMPLATE</a:t>
            </a:r>
          </a:p>
        </p:txBody>
      </p:sp>
      <p:sp>
        <p:nvSpPr>
          <p:cNvPr id="312344" name="Rectangle 24"/>
          <p:cNvSpPr>
            <a:spLocks noChangeArrowheads="1"/>
          </p:cNvSpPr>
          <p:nvPr/>
        </p:nvSpPr>
        <p:spPr bwMode="white">
          <a:xfrm>
            <a:off x="4543425" y="2735263"/>
            <a:ext cx="2046288" cy="915987"/>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OTHER</a:t>
            </a:r>
            <a:br>
              <a:rPr lang="en-US" sz="1800" dirty="0"/>
            </a:br>
            <a:r>
              <a:rPr lang="en-US" sz="1800" dirty="0"/>
              <a:t>COMPOSITION</a:t>
            </a:r>
            <a:br>
              <a:rPr lang="en-US" sz="1800" dirty="0"/>
            </a:br>
            <a:r>
              <a:rPr lang="en-US" sz="1800" dirty="0"/>
              <a:t>* Name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96" name="Rectangle 28"/>
          <p:cNvSpPr>
            <a:spLocks noGrp="1" noChangeArrowheads="1"/>
          </p:cNvSpPr>
          <p:nvPr>
            <p:ph type="title"/>
          </p:nvPr>
        </p:nvSpPr>
        <p:spPr/>
        <p:txBody>
          <a:bodyPr/>
          <a:lstStyle/>
          <a:p>
            <a:r>
              <a:rPr lang="en-US"/>
              <a:t>More on Subtypes</a:t>
            </a:r>
          </a:p>
        </p:txBody>
      </p:sp>
      <p:sp>
        <p:nvSpPr>
          <p:cNvPr id="314371" name="AutoShape 3"/>
          <p:cNvSpPr>
            <a:spLocks noChangeArrowheads="1"/>
          </p:cNvSpPr>
          <p:nvPr/>
        </p:nvSpPr>
        <p:spPr bwMode="auto">
          <a:xfrm>
            <a:off x="2024063" y="2417763"/>
            <a:ext cx="4773612" cy="1379537"/>
          </a:xfrm>
          <a:prstGeom prst="roundRect">
            <a:avLst>
              <a:gd name="adj" fmla="val 12495"/>
            </a:avLst>
          </a:prstGeom>
          <a:solidFill>
            <a:srgbClr val="FFFFCC"/>
          </a:solidFill>
          <a:ln w="25400">
            <a:solidFill>
              <a:srgbClr val="FFCC66"/>
            </a:solidFill>
            <a:round/>
            <a:headEnd/>
            <a:tailEnd/>
          </a:ln>
          <a:effectLst/>
        </p:spPr>
        <p:txBody>
          <a:bodyPr wrap="none" anchor="ctr"/>
          <a:lstStyle/>
          <a:p>
            <a:endParaRPr lang="en-US"/>
          </a:p>
        </p:txBody>
      </p:sp>
      <p:sp>
        <p:nvSpPr>
          <p:cNvPr id="314372" name="Rectangle 4"/>
          <p:cNvSpPr>
            <a:spLocks noChangeArrowheads="1"/>
          </p:cNvSpPr>
          <p:nvPr/>
        </p:nvSpPr>
        <p:spPr bwMode="auto">
          <a:xfrm>
            <a:off x="2025650" y="2425700"/>
            <a:ext cx="346075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EMPLOYEE</a:t>
            </a:r>
          </a:p>
        </p:txBody>
      </p:sp>
      <p:sp>
        <p:nvSpPr>
          <p:cNvPr id="314373" name="Rectangle 5"/>
          <p:cNvSpPr>
            <a:spLocks noChangeArrowheads="1"/>
          </p:cNvSpPr>
          <p:nvPr/>
        </p:nvSpPr>
        <p:spPr bwMode="auto">
          <a:xfrm>
            <a:off x="860425" y="1814513"/>
            <a:ext cx="738505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a:solidFill>
                  <a:schemeClr val="tx1"/>
                </a:solidFill>
              </a:rPr>
              <a:t>Subtypes </a:t>
            </a:r>
            <a:r>
              <a:rPr lang="en-US" sz="2200" i="1">
                <a:solidFill>
                  <a:schemeClr val="tx1"/>
                </a:solidFill>
              </a:rPr>
              <a:t>always</a:t>
            </a:r>
            <a:r>
              <a:rPr lang="en-US" sz="2200">
                <a:solidFill>
                  <a:schemeClr val="tx1"/>
                </a:solidFill>
              </a:rPr>
              <a:t> exist...</a:t>
            </a:r>
          </a:p>
        </p:txBody>
      </p:sp>
      <p:sp>
        <p:nvSpPr>
          <p:cNvPr id="314374" name="AutoShape 6"/>
          <p:cNvSpPr>
            <a:spLocks noChangeArrowheads="1"/>
          </p:cNvSpPr>
          <p:nvPr/>
        </p:nvSpPr>
        <p:spPr bwMode="auto">
          <a:xfrm>
            <a:off x="2166938" y="2889250"/>
            <a:ext cx="2379662" cy="796925"/>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314375" name="AutoShape 7"/>
          <p:cNvSpPr>
            <a:spLocks noChangeArrowheads="1"/>
          </p:cNvSpPr>
          <p:nvPr/>
        </p:nvSpPr>
        <p:spPr bwMode="auto">
          <a:xfrm>
            <a:off x="4668838" y="2913063"/>
            <a:ext cx="1890712" cy="635000"/>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314376" name="Rectangle 8"/>
          <p:cNvSpPr>
            <a:spLocks noChangeArrowheads="1"/>
          </p:cNvSpPr>
          <p:nvPr/>
        </p:nvSpPr>
        <p:spPr bwMode="auto">
          <a:xfrm>
            <a:off x="4668838" y="2897188"/>
            <a:ext cx="2225675"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OTHER</a:t>
            </a:r>
            <a:br>
              <a:rPr lang="en-US" sz="1800" dirty="0"/>
            </a:br>
            <a:r>
              <a:rPr lang="en-US" sz="1800" dirty="0"/>
              <a:t>EMPLOYEE</a:t>
            </a:r>
          </a:p>
        </p:txBody>
      </p:sp>
      <p:sp>
        <p:nvSpPr>
          <p:cNvPr id="314377" name="Rectangle 9"/>
          <p:cNvSpPr>
            <a:spLocks noChangeArrowheads="1"/>
          </p:cNvSpPr>
          <p:nvPr/>
        </p:nvSpPr>
        <p:spPr bwMode="auto">
          <a:xfrm>
            <a:off x="2378075" y="2889250"/>
            <a:ext cx="1931988"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CURRENT</a:t>
            </a:r>
            <a:br>
              <a:rPr lang="en-US" sz="1800" dirty="0"/>
            </a:br>
            <a:r>
              <a:rPr lang="en-US" sz="1800" dirty="0"/>
              <a:t>EMPLOYEE</a:t>
            </a:r>
          </a:p>
        </p:txBody>
      </p:sp>
      <p:sp>
        <p:nvSpPr>
          <p:cNvPr id="314378" name="AutoShape 10"/>
          <p:cNvSpPr>
            <a:spLocks noChangeArrowheads="1"/>
          </p:cNvSpPr>
          <p:nvPr/>
        </p:nvSpPr>
        <p:spPr bwMode="auto">
          <a:xfrm>
            <a:off x="2017713" y="4621213"/>
            <a:ext cx="4813300" cy="1450975"/>
          </a:xfrm>
          <a:prstGeom prst="roundRect">
            <a:avLst>
              <a:gd name="adj" fmla="val 12495"/>
            </a:avLst>
          </a:prstGeom>
          <a:solidFill>
            <a:srgbClr val="FFFFCC"/>
          </a:solidFill>
          <a:ln w="25400">
            <a:solidFill>
              <a:srgbClr val="FFCC66"/>
            </a:solidFill>
            <a:round/>
            <a:headEnd/>
            <a:tailEnd/>
          </a:ln>
          <a:effectLst/>
        </p:spPr>
        <p:txBody>
          <a:bodyPr wrap="none" anchor="ctr"/>
          <a:lstStyle/>
          <a:p>
            <a:endParaRPr lang="en-US"/>
          </a:p>
        </p:txBody>
      </p:sp>
      <p:sp>
        <p:nvSpPr>
          <p:cNvPr id="314379" name="Rectangle 11"/>
          <p:cNvSpPr>
            <a:spLocks noChangeArrowheads="1"/>
          </p:cNvSpPr>
          <p:nvPr/>
        </p:nvSpPr>
        <p:spPr bwMode="auto">
          <a:xfrm>
            <a:off x="2058988" y="4618038"/>
            <a:ext cx="3460750"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EMPLOYEE</a:t>
            </a:r>
          </a:p>
        </p:txBody>
      </p:sp>
      <p:sp>
        <p:nvSpPr>
          <p:cNvPr id="314380" name="AutoShape 12"/>
          <p:cNvSpPr>
            <a:spLocks noChangeArrowheads="1"/>
          </p:cNvSpPr>
          <p:nvPr/>
        </p:nvSpPr>
        <p:spPr bwMode="auto">
          <a:xfrm>
            <a:off x="2190750" y="5094288"/>
            <a:ext cx="2332038" cy="796925"/>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314381" name="AutoShape 13"/>
          <p:cNvSpPr>
            <a:spLocks noChangeArrowheads="1"/>
          </p:cNvSpPr>
          <p:nvPr/>
        </p:nvSpPr>
        <p:spPr bwMode="auto">
          <a:xfrm>
            <a:off x="4702175" y="5118100"/>
            <a:ext cx="1890713" cy="655638"/>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314382" name="Rectangle 14"/>
          <p:cNvSpPr>
            <a:spLocks noChangeArrowheads="1"/>
          </p:cNvSpPr>
          <p:nvPr/>
        </p:nvSpPr>
        <p:spPr bwMode="auto">
          <a:xfrm>
            <a:off x="4702175" y="5102225"/>
            <a:ext cx="2225675"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OTHER</a:t>
            </a:r>
            <a:br>
              <a:rPr lang="en-US" sz="1800" dirty="0"/>
            </a:br>
            <a:r>
              <a:rPr lang="en-US" sz="1800" dirty="0"/>
              <a:t>EMPLOYEE</a:t>
            </a:r>
          </a:p>
        </p:txBody>
      </p:sp>
      <p:sp>
        <p:nvSpPr>
          <p:cNvPr id="314383" name="Rectangle 15"/>
          <p:cNvSpPr>
            <a:spLocks noChangeArrowheads="1"/>
          </p:cNvSpPr>
          <p:nvPr/>
        </p:nvSpPr>
        <p:spPr bwMode="auto">
          <a:xfrm>
            <a:off x="2130425" y="5094288"/>
            <a:ext cx="2393950" cy="64135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EMPLOYEE WITH SHOE SIZE &gt; 45</a:t>
            </a:r>
          </a:p>
        </p:txBody>
      </p:sp>
      <p:sp>
        <p:nvSpPr>
          <p:cNvPr id="314384" name="Rectangle 16"/>
          <p:cNvSpPr>
            <a:spLocks noChangeArrowheads="1"/>
          </p:cNvSpPr>
          <p:nvPr/>
        </p:nvSpPr>
        <p:spPr bwMode="auto">
          <a:xfrm>
            <a:off x="863600" y="4044950"/>
            <a:ext cx="738505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a:solidFill>
                  <a:schemeClr val="tx1"/>
                </a:solidFill>
              </a:rPr>
              <a:t>... but do not all make sense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5" name="Rectangle 19"/>
          <p:cNvSpPr>
            <a:spLocks noGrp="1" noChangeArrowheads="1"/>
          </p:cNvSpPr>
          <p:nvPr>
            <p:ph type="title"/>
          </p:nvPr>
        </p:nvSpPr>
        <p:spPr/>
        <p:txBody>
          <a:bodyPr/>
          <a:lstStyle/>
          <a:p>
            <a:r>
              <a:rPr lang="en-US"/>
              <a:t>Summary</a:t>
            </a:r>
          </a:p>
        </p:txBody>
      </p:sp>
      <p:sp>
        <p:nvSpPr>
          <p:cNvPr id="316436" name="Rectangle 20"/>
          <p:cNvSpPr>
            <a:spLocks noGrp="1" noChangeArrowheads="1"/>
          </p:cNvSpPr>
          <p:nvPr>
            <p:ph idx="1"/>
          </p:nvPr>
        </p:nvSpPr>
        <p:spPr>
          <a:xfrm>
            <a:off x="863600" y="1816100"/>
            <a:ext cx="7366000" cy="3171825"/>
          </a:xfrm>
        </p:spPr>
        <p:txBody>
          <a:bodyPr>
            <a:normAutofit/>
          </a:bodyPr>
          <a:lstStyle/>
          <a:p>
            <a:r>
              <a:rPr lang="en-US"/>
              <a:t>Entities </a:t>
            </a:r>
          </a:p>
          <a:p>
            <a:pPr lvl="1"/>
            <a:r>
              <a:rPr lang="en-US"/>
              <a:t>Nouns in texts</a:t>
            </a:r>
          </a:p>
          <a:p>
            <a:pPr lvl="1"/>
            <a:r>
              <a:rPr lang="en-US"/>
              <a:t>Tangible, intangible, events</a:t>
            </a:r>
          </a:p>
          <a:p>
            <a:r>
              <a:rPr lang="en-US"/>
              <a:t>Attributes </a:t>
            </a:r>
          </a:p>
          <a:p>
            <a:pPr lvl="1"/>
            <a:r>
              <a:rPr lang="en-US"/>
              <a:t>Single-valued qualifiers of entities</a:t>
            </a:r>
          </a:p>
          <a:p>
            <a:r>
              <a:rPr lang="en-US"/>
              <a:t>Subtypes </a:t>
            </a:r>
          </a:p>
          <a:p>
            <a:pPr lvl="1"/>
            <a:r>
              <a:rPr lang="en-US"/>
              <a:t>Inherit all attributes and relationships of supertype </a:t>
            </a:r>
          </a:p>
          <a:p>
            <a:pPr lvl="1"/>
            <a:r>
              <a:rPr lang="en-US"/>
              <a:t>May have their own attributes and relationships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83" name="Rectangle 19"/>
          <p:cNvSpPr>
            <a:spLocks noGrp="1" noChangeArrowheads="1"/>
          </p:cNvSpPr>
          <p:nvPr>
            <p:ph type="title"/>
          </p:nvPr>
        </p:nvSpPr>
        <p:spPr/>
        <p:txBody>
          <a:bodyPr/>
          <a:lstStyle/>
          <a:p>
            <a:pPr algn="ctr"/>
            <a:r>
              <a:rPr lang="en-US" b="1" dirty="0"/>
              <a:t>Overview</a:t>
            </a:r>
          </a:p>
        </p:txBody>
      </p:sp>
      <p:sp>
        <p:nvSpPr>
          <p:cNvPr id="267284" name="Rectangle 20"/>
          <p:cNvSpPr>
            <a:spLocks noGrp="1" noChangeArrowheads="1"/>
          </p:cNvSpPr>
          <p:nvPr>
            <p:ph idx="1"/>
          </p:nvPr>
        </p:nvSpPr>
        <p:spPr>
          <a:xfrm>
            <a:off x="863600" y="1816100"/>
            <a:ext cx="7366000" cy="1565275"/>
          </a:xfrm>
        </p:spPr>
        <p:txBody>
          <a:bodyPr>
            <a:normAutofit/>
          </a:bodyPr>
          <a:lstStyle/>
          <a:p>
            <a:pPr lvl="1"/>
            <a:r>
              <a:rPr lang="en-US" sz="2000" dirty="0"/>
              <a:t>Data compared to information</a:t>
            </a:r>
          </a:p>
          <a:p>
            <a:pPr lvl="1"/>
            <a:r>
              <a:rPr lang="en-US" sz="2000" dirty="0"/>
              <a:t>Entities and how to track them down</a:t>
            </a:r>
          </a:p>
          <a:p>
            <a:pPr lvl="1"/>
            <a:r>
              <a:rPr lang="en-US" sz="2000" dirty="0"/>
              <a:t>Attributes</a:t>
            </a:r>
          </a:p>
          <a:p>
            <a:pPr lvl="1"/>
            <a:r>
              <a:rPr lang="en-US" sz="2000" dirty="0"/>
              <a:t>Subtypes and </a:t>
            </a:r>
            <a:r>
              <a:rPr lang="en-US" sz="2000" dirty="0" err="1"/>
              <a:t>supertypes</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31" name="Rectangle 19"/>
          <p:cNvSpPr>
            <a:spLocks noGrp="1" noChangeArrowheads="1"/>
          </p:cNvSpPr>
          <p:nvPr>
            <p:ph type="title"/>
          </p:nvPr>
        </p:nvSpPr>
        <p:spPr/>
        <p:txBody>
          <a:bodyPr/>
          <a:lstStyle/>
          <a:p>
            <a:pPr algn="ctr"/>
            <a:r>
              <a:rPr lang="en-US" b="1" dirty="0"/>
              <a:t>Data Compared to Information</a:t>
            </a:r>
          </a:p>
        </p:txBody>
      </p:sp>
      <p:sp>
        <p:nvSpPr>
          <p:cNvPr id="269332" name="Rectangle 20"/>
          <p:cNvSpPr>
            <a:spLocks noGrp="1" noChangeArrowheads="1"/>
          </p:cNvSpPr>
          <p:nvPr>
            <p:ph idx="1"/>
          </p:nvPr>
        </p:nvSpPr>
        <p:spPr>
          <a:xfrm>
            <a:off x="863600" y="1816100"/>
            <a:ext cx="7366000" cy="3506788"/>
          </a:xfrm>
        </p:spPr>
        <p:txBody>
          <a:bodyPr>
            <a:normAutofit/>
          </a:bodyPr>
          <a:lstStyle/>
          <a:p>
            <a:r>
              <a:rPr lang="en-US" dirty="0"/>
              <a:t>Data</a:t>
            </a:r>
          </a:p>
          <a:p>
            <a:pPr lvl="1"/>
            <a:r>
              <a:rPr lang="en-US" i="1" dirty="0"/>
              <a:t>Facts given from which other facts may be inferred</a:t>
            </a:r>
          </a:p>
          <a:p>
            <a:pPr lvl="1"/>
            <a:r>
              <a:rPr lang="en-US" i="1" dirty="0"/>
              <a:t>Raw material</a:t>
            </a:r>
          </a:p>
          <a:p>
            <a:pPr lvl="1"/>
            <a:r>
              <a:rPr lang="en-US" dirty="0"/>
              <a:t>Example: Telephone Directory</a:t>
            </a:r>
          </a:p>
          <a:p>
            <a:endParaRPr lang="en-US" dirty="0"/>
          </a:p>
          <a:p>
            <a:r>
              <a:rPr lang="en-US" dirty="0"/>
              <a:t>Information</a:t>
            </a:r>
          </a:p>
          <a:p>
            <a:pPr lvl="1"/>
            <a:r>
              <a:rPr lang="en-US" i="1" dirty="0"/>
              <a:t>Knowledge, intelligence</a:t>
            </a:r>
          </a:p>
          <a:p>
            <a:pPr lvl="1"/>
            <a:r>
              <a:rPr lang="en-US" dirty="0"/>
              <a:t>Example: Telephone number of florist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79" name="Rectangle 19"/>
          <p:cNvSpPr>
            <a:spLocks noGrp="1" noChangeArrowheads="1"/>
          </p:cNvSpPr>
          <p:nvPr>
            <p:ph type="title"/>
          </p:nvPr>
        </p:nvSpPr>
        <p:spPr/>
        <p:txBody>
          <a:bodyPr/>
          <a:lstStyle/>
          <a:p>
            <a:pPr algn="ctr"/>
            <a:r>
              <a:rPr lang="en-US" b="1" dirty="0"/>
              <a:t>Data</a:t>
            </a:r>
          </a:p>
        </p:txBody>
      </p:sp>
      <p:sp>
        <p:nvSpPr>
          <p:cNvPr id="271380" name="Rectangle 20"/>
          <p:cNvSpPr>
            <a:spLocks noGrp="1" noChangeArrowheads="1"/>
          </p:cNvSpPr>
          <p:nvPr>
            <p:ph idx="1"/>
          </p:nvPr>
        </p:nvSpPr>
        <p:spPr>
          <a:xfrm>
            <a:off x="685800" y="1371600"/>
            <a:ext cx="7543800" cy="4311650"/>
          </a:xfrm>
        </p:spPr>
        <p:txBody>
          <a:bodyPr>
            <a:normAutofit/>
          </a:bodyPr>
          <a:lstStyle/>
          <a:p>
            <a:endParaRPr lang="en-US" dirty="0"/>
          </a:p>
          <a:p>
            <a:pPr lvl="1"/>
            <a:r>
              <a:rPr lang="en-US" sz="2000" i="1" dirty="0"/>
              <a:t>Modeling, Conceptual</a:t>
            </a:r>
            <a:r>
              <a:rPr lang="en-US" sz="2000" dirty="0"/>
              <a:t> </a:t>
            </a:r>
            <a:br>
              <a:rPr lang="en-US" sz="2000" dirty="0"/>
            </a:br>
            <a:r>
              <a:rPr lang="en-US" sz="2000" dirty="0"/>
              <a:t>Structuring data concepts into logical, coherent, and mutually related groups</a:t>
            </a:r>
          </a:p>
          <a:p>
            <a:pPr lvl="1"/>
            <a:r>
              <a:rPr lang="en-US" sz="2000" i="1" dirty="0"/>
              <a:t>Modeling, Physical</a:t>
            </a:r>
            <a:r>
              <a:rPr lang="en-US" sz="2000" dirty="0"/>
              <a:t> </a:t>
            </a:r>
            <a:br>
              <a:rPr lang="en-US" sz="2000" dirty="0"/>
            </a:br>
            <a:r>
              <a:rPr lang="en-US" sz="2000" dirty="0"/>
              <a:t>Modeling the structure of the (future) physical database</a:t>
            </a:r>
          </a:p>
          <a:p>
            <a:pPr lvl="1"/>
            <a:r>
              <a:rPr lang="en-US" sz="2000" i="1" dirty="0"/>
              <a:t>Base</a:t>
            </a:r>
            <a:r>
              <a:rPr lang="en-US" sz="2000" dirty="0"/>
              <a:t> </a:t>
            </a:r>
            <a:br>
              <a:rPr lang="en-US" sz="2000" dirty="0"/>
            </a:br>
            <a:r>
              <a:rPr lang="en-US" sz="2000" dirty="0"/>
              <a:t>A set of data, usually in a variety of formats, such as paper and electronically-based</a:t>
            </a:r>
          </a:p>
          <a:p>
            <a:pPr lvl="1"/>
            <a:r>
              <a:rPr lang="en-US" sz="2000" i="1" dirty="0"/>
              <a:t>Warehouse </a:t>
            </a:r>
            <a:br>
              <a:rPr lang="en-US" sz="2000" i="1" dirty="0"/>
            </a:br>
            <a:r>
              <a:rPr lang="en-US" sz="2000" dirty="0"/>
              <a:t>A huge set of organized information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AutoShape 2"/>
          <p:cNvSpPr>
            <a:spLocks noChangeArrowheads="1"/>
          </p:cNvSpPr>
          <p:nvPr/>
        </p:nvSpPr>
        <p:spPr bwMode="auto">
          <a:xfrm>
            <a:off x="5772150" y="1860550"/>
            <a:ext cx="1314450" cy="1417638"/>
          </a:xfrm>
          <a:prstGeom prst="roundRect">
            <a:avLst>
              <a:gd name="adj" fmla="val 12495"/>
            </a:avLst>
          </a:prstGeom>
          <a:solidFill>
            <a:srgbClr val="FFCC66"/>
          </a:solidFill>
          <a:ln w="25400">
            <a:solidFill>
              <a:schemeClr val="tx2"/>
            </a:solidFill>
            <a:round/>
            <a:headEnd/>
            <a:tailEnd/>
          </a:ln>
          <a:effectLst/>
        </p:spPr>
        <p:txBody>
          <a:bodyPr wrap="none" anchor="ctr"/>
          <a:lstStyle/>
          <a:p>
            <a:endParaRPr lang="en-US"/>
          </a:p>
        </p:txBody>
      </p:sp>
      <p:sp>
        <p:nvSpPr>
          <p:cNvPr id="275508" name="Rectangle 52"/>
          <p:cNvSpPr>
            <a:spLocks noGrp="1" noChangeArrowheads="1"/>
          </p:cNvSpPr>
          <p:nvPr>
            <p:ph type="title"/>
          </p:nvPr>
        </p:nvSpPr>
        <p:spPr/>
        <p:txBody>
          <a:bodyPr/>
          <a:lstStyle/>
          <a:p>
            <a:pPr algn="ctr"/>
            <a:r>
              <a:rPr lang="en-US" b="1" dirty="0"/>
              <a:t>Entities</a:t>
            </a:r>
          </a:p>
        </p:txBody>
      </p:sp>
      <p:sp>
        <p:nvSpPr>
          <p:cNvPr id="275509" name="Rectangle 53"/>
          <p:cNvSpPr>
            <a:spLocks noGrp="1" noChangeArrowheads="1"/>
          </p:cNvSpPr>
          <p:nvPr>
            <p:ph idx="1"/>
          </p:nvPr>
        </p:nvSpPr>
        <p:spPr/>
        <p:txBody>
          <a:bodyPr>
            <a:normAutofit/>
          </a:bodyPr>
          <a:lstStyle/>
          <a:p>
            <a:pPr lvl="1"/>
            <a:r>
              <a:rPr lang="en-US" sz="2000" dirty="0"/>
              <a:t>Give the entity a unique name</a:t>
            </a:r>
          </a:p>
          <a:p>
            <a:pPr lvl="1"/>
            <a:r>
              <a:rPr lang="en-US" sz="2000" dirty="0"/>
              <a:t>Create a formal description of </a:t>
            </a:r>
            <a:br>
              <a:rPr lang="en-US" sz="2000" dirty="0"/>
            </a:br>
            <a:r>
              <a:rPr lang="en-US" sz="2000" dirty="0"/>
              <a:t>the entity</a:t>
            </a:r>
          </a:p>
          <a:p>
            <a:pPr lvl="1"/>
            <a:r>
              <a:rPr lang="en-US" sz="2000" dirty="0"/>
              <a:t>Add a few attributes, if possible</a:t>
            </a:r>
          </a:p>
          <a:p>
            <a:pPr lvl="1"/>
            <a:r>
              <a:rPr lang="en-US" sz="2000" dirty="0"/>
              <a:t>Be aware of homonyms</a:t>
            </a:r>
          </a:p>
          <a:p>
            <a:pPr lvl="1"/>
            <a:r>
              <a:rPr lang="en-US" sz="2000" dirty="0"/>
              <a:t>Check entity names and descriptions regularly</a:t>
            </a:r>
          </a:p>
          <a:p>
            <a:pPr lvl="1"/>
            <a:r>
              <a:rPr lang="en-US" sz="2000" dirty="0"/>
              <a:t>Avoid use of reserved words</a:t>
            </a:r>
          </a:p>
          <a:p>
            <a:pPr lvl="1"/>
            <a:r>
              <a:rPr lang="en-US" sz="2000" dirty="0"/>
              <a:t>Remove relationship name from entity name</a:t>
            </a:r>
          </a:p>
        </p:txBody>
      </p:sp>
      <p:sp>
        <p:nvSpPr>
          <p:cNvPr id="275461" name="Line 5"/>
          <p:cNvSpPr>
            <a:spLocks noChangeShapeType="1"/>
          </p:cNvSpPr>
          <p:nvPr/>
        </p:nvSpPr>
        <p:spPr bwMode="auto">
          <a:xfrm>
            <a:off x="5946775" y="2063750"/>
            <a:ext cx="739775" cy="0"/>
          </a:xfrm>
          <a:prstGeom prst="line">
            <a:avLst/>
          </a:prstGeom>
          <a:noFill/>
          <a:ln w="127000">
            <a:solidFill>
              <a:srgbClr val="777777"/>
            </a:solidFill>
            <a:round/>
            <a:headEnd type="none" w="sm" len="sm"/>
            <a:tailEnd type="none" w="sm" len="sm"/>
          </a:ln>
          <a:effectLst/>
        </p:spPr>
        <p:txBody>
          <a:bodyPr/>
          <a:lstStyle/>
          <a:p>
            <a:endParaRPr lang="en-US"/>
          </a:p>
        </p:txBody>
      </p:sp>
      <p:grpSp>
        <p:nvGrpSpPr>
          <p:cNvPr id="2" name="Group 7"/>
          <p:cNvGrpSpPr>
            <a:grpSpLocks/>
          </p:cNvGrpSpPr>
          <p:nvPr/>
        </p:nvGrpSpPr>
        <p:grpSpPr bwMode="auto">
          <a:xfrm>
            <a:off x="7178675" y="2552700"/>
            <a:ext cx="923925" cy="1141413"/>
            <a:chOff x="4522" y="1608"/>
            <a:chExt cx="582" cy="719"/>
          </a:xfrm>
        </p:grpSpPr>
        <p:sp>
          <p:nvSpPr>
            <p:cNvPr id="275464" name="Freeform 8"/>
            <p:cNvSpPr>
              <a:spLocks/>
            </p:cNvSpPr>
            <p:nvPr/>
          </p:nvSpPr>
          <p:spPr bwMode="blackWhite">
            <a:xfrm>
              <a:off x="4522" y="1608"/>
              <a:ext cx="582" cy="719"/>
            </a:xfrm>
            <a:custGeom>
              <a:avLst/>
              <a:gdLst/>
              <a:ahLst/>
              <a:cxnLst>
                <a:cxn ang="0">
                  <a:pos x="559" y="13"/>
                </a:cxn>
                <a:cxn ang="0">
                  <a:pos x="0" y="0"/>
                </a:cxn>
                <a:cxn ang="0">
                  <a:pos x="0" y="694"/>
                </a:cxn>
                <a:cxn ang="0">
                  <a:pos x="463" y="718"/>
                </a:cxn>
                <a:cxn ang="0">
                  <a:pos x="571" y="613"/>
                </a:cxn>
                <a:cxn ang="0">
                  <a:pos x="581" y="10"/>
                </a:cxn>
              </a:cxnLst>
              <a:rect l="0" t="0" r="r" b="b"/>
              <a:pathLst>
                <a:path w="582" h="719">
                  <a:moveTo>
                    <a:pt x="559" y="13"/>
                  </a:moveTo>
                  <a:lnTo>
                    <a:pt x="0" y="0"/>
                  </a:lnTo>
                  <a:lnTo>
                    <a:pt x="0" y="694"/>
                  </a:lnTo>
                  <a:lnTo>
                    <a:pt x="463" y="718"/>
                  </a:lnTo>
                  <a:lnTo>
                    <a:pt x="571" y="613"/>
                  </a:lnTo>
                  <a:lnTo>
                    <a:pt x="581" y="10"/>
                  </a:lnTo>
                </a:path>
              </a:pathLst>
            </a:custGeom>
            <a:solidFill>
              <a:schemeClr val="tx1"/>
            </a:solidFill>
            <a:ln w="12700" cap="rnd" cmpd="sng">
              <a:solidFill>
                <a:schemeClr val="bg2"/>
              </a:solidFill>
              <a:prstDash val="solid"/>
              <a:round/>
              <a:headEnd type="none" w="sm" len="sm"/>
              <a:tailEnd type="none" w="sm" len="sm"/>
            </a:ln>
            <a:effectLst/>
          </p:spPr>
          <p:txBody>
            <a:bodyPr/>
            <a:lstStyle/>
            <a:p>
              <a:endParaRPr lang="en-US"/>
            </a:p>
          </p:txBody>
        </p:sp>
        <p:sp>
          <p:nvSpPr>
            <p:cNvPr id="275465" name="Freeform 9"/>
            <p:cNvSpPr>
              <a:spLocks/>
            </p:cNvSpPr>
            <p:nvPr/>
          </p:nvSpPr>
          <p:spPr bwMode="blackWhite">
            <a:xfrm>
              <a:off x="4943" y="2192"/>
              <a:ext cx="152" cy="134"/>
            </a:xfrm>
            <a:custGeom>
              <a:avLst/>
              <a:gdLst/>
              <a:ahLst/>
              <a:cxnLst>
                <a:cxn ang="0">
                  <a:pos x="0" y="133"/>
                </a:cxn>
                <a:cxn ang="0">
                  <a:pos x="10" y="133"/>
                </a:cxn>
                <a:cxn ang="0">
                  <a:pos x="17" y="133"/>
                </a:cxn>
                <a:cxn ang="0">
                  <a:pos x="25" y="133"/>
                </a:cxn>
                <a:cxn ang="0">
                  <a:pos x="33" y="130"/>
                </a:cxn>
                <a:cxn ang="0">
                  <a:pos x="40" y="130"/>
                </a:cxn>
                <a:cxn ang="0">
                  <a:pos x="48" y="128"/>
                </a:cxn>
                <a:cxn ang="0">
                  <a:pos x="56" y="125"/>
                </a:cxn>
                <a:cxn ang="0">
                  <a:pos x="63" y="123"/>
                </a:cxn>
                <a:cxn ang="0">
                  <a:pos x="71" y="123"/>
                </a:cxn>
                <a:cxn ang="0">
                  <a:pos x="79" y="121"/>
                </a:cxn>
                <a:cxn ang="0">
                  <a:pos x="87" y="116"/>
                </a:cxn>
                <a:cxn ang="0">
                  <a:pos x="94" y="114"/>
                </a:cxn>
                <a:cxn ang="0">
                  <a:pos x="102" y="109"/>
                </a:cxn>
                <a:cxn ang="0">
                  <a:pos x="110" y="104"/>
                </a:cxn>
                <a:cxn ang="0">
                  <a:pos x="115" y="97"/>
                </a:cxn>
                <a:cxn ang="0">
                  <a:pos x="122" y="92"/>
                </a:cxn>
                <a:cxn ang="0">
                  <a:pos x="127" y="85"/>
                </a:cxn>
                <a:cxn ang="0">
                  <a:pos x="130" y="78"/>
                </a:cxn>
                <a:cxn ang="0">
                  <a:pos x="135" y="71"/>
                </a:cxn>
                <a:cxn ang="0">
                  <a:pos x="138" y="64"/>
                </a:cxn>
                <a:cxn ang="0">
                  <a:pos x="140" y="57"/>
                </a:cxn>
                <a:cxn ang="0">
                  <a:pos x="143" y="49"/>
                </a:cxn>
                <a:cxn ang="0">
                  <a:pos x="145" y="42"/>
                </a:cxn>
                <a:cxn ang="0">
                  <a:pos x="148" y="35"/>
                </a:cxn>
                <a:cxn ang="0">
                  <a:pos x="151" y="28"/>
                </a:cxn>
                <a:cxn ang="0">
                  <a:pos x="151" y="21"/>
                </a:cxn>
                <a:cxn ang="0">
                  <a:pos x="151" y="14"/>
                </a:cxn>
                <a:cxn ang="0">
                  <a:pos x="151" y="7"/>
                </a:cxn>
                <a:cxn ang="0">
                  <a:pos x="151" y="0"/>
                </a:cxn>
                <a:cxn ang="0">
                  <a:pos x="148" y="7"/>
                </a:cxn>
                <a:cxn ang="0">
                  <a:pos x="140" y="16"/>
                </a:cxn>
                <a:cxn ang="0">
                  <a:pos x="138" y="23"/>
                </a:cxn>
                <a:cxn ang="0">
                  <a:pos x="130" y="28"/>
                </a:cxn>
                <a:cxn ang="0">
                  <a:pos x="122" y="35"/>
                </a:cxn>
                <a:cxn ang="0">
                  <a:pos x="115" y="38"/>
                </a:cxn>
                <a:cxn ang="0">
                  <a:pos x="107" y="40"/>
                </a:cxn>
                <a:cxn ang="0">
                  <a:pos x="99" y="40"/>
                </a:cxn>
                <a:cxn ang="0">
                  <a:pos x="89" y="45"/>
                </a:cxn>
                <a:cxn ang="0">
                  <a:pos x="81" y="47"/>
                </a:cxn>
                <a:cxn ang="0">
                  <a:pos x="74" y="47"/>
                </a:cxn>
                <a:cxn ang="0">
                  <a:pos x="66" y="47"/>
                </a:cxn>
                <a:cxn ang="0">
                  <a:pos x="61" y="54"/>
                </a:cxn>
                <a:cxn ang="0">
                  <a:pos x="61" y="64"/>
                </a:cxn>
                <a:cxn ang="0">
                  <a:pos x="58" y="71"/>
                </a:cxn>
                <a:cxn ang="0">
                  <a:pos x="58" y="78"/>
                </a:cxn>
                <a:cxn ang="0">
                  <a:pos x="58" y="85"/>
                </a:cxn>
                <a:cxn ang="0">
                  <a:pos x="58" y="92"/>
                </a:cxn>
                <a:cxn ang="0">
                  <a:pos x="51" y="97"/>
                </a:cxn>
                <a:cxn ang="0">
                  <a:pos x="48" y="104"/>
                </a:cxn>
                <a:cxn ang="0">
                  <a:pos x="40" y="109"/>
                </a:cxn>
                <a:cxn ang="0">
                  <a:pos x="35" y="116"/>
                </a:cxn>
                <a:cxn ang="0">
                  <a:pos x="30" y="123"/>
                </a:cxn>
                <a:cxn ang="0">
                  <a:pos x="23" y="123"/>
                </a:cxn>
                <a:cxn ang="0">
                  <a:pos x="17" y="130"/>
                </a:cxn>
                <a:cxn ang="0">
                  <a:pos x="10" y="133"/>
                </a:cxn>
                <a:cxn ang="0">
                  <a:pos x="0" y="133"/>
                </a:cxn>
                <a:cxn ang="0">
                  <a:pos x="0" y="133"/>
                </a:cxn>
              </a:cxnLst>
              <a:rect l="0" t="0" r="r" b="b"/>
              <a:pathLst>
                <a:path w="152" h="134">
                  <a:moveTo>
                    <a:pt x="0" y="133"/>
                  </a:moveTo>
                  <a:lnTo>
                    <a:pt x="10" y="133"/>
                  </a:lnTo>
                  <a:lnTo>
                    <a:pt x="17" y="133"/>
                  </a:lnTo>
                  <a:lnTo>
                    <a:pt x="25" y="133"/>
                  </a:lnTo>
                  <a:lnTo>
                    <a:pt x="33" y="130"/>
                  </a:lnTo>
                  <a:lnTo>
                    <a:pt x="40" y="130"/>
                  </a:lnTo>
                  <a:lnTo>
                    <a:pt x="48" y="128"/>
                  </a:lnTo>
                  <a:lnTo>
                    <a:pt x="56" y="125"/>
                  </a:lnTo>
                  <a:lnTo>
                    <a:pt x="63" y="123"/>
                  </a:lnTo>
                  <a:lnTo>
                    <a:pt x="71" y="123"/>
                  </a:lnTo>
                  <a:lnTo>
                    <a:pt x="79" y="121"/>
                  </a:lnTo>
                  <a:lnTo>
                    <a:pt x="87" y="116"/>
                  </a:lnTo>
                  <a:lnTo>
                    <a:pt x="94" y="114"/>
                  </a:lnTo>
                  <a:lnTo>
                    <a:pt x="102" y="109"/>
                  </a:lnTo>
                  <a:lnTo>
                    <a:pt x="110" y="104"/>
                  </a:lnTo>
                  <a:lnTo>
                    <a:pt x="115" y="97"/>
                  </a:lnTo>
                  <a:lnTo>
                    <a:pt x="122" y="92"/>
                  </a:lnTo>
                  <a:lnTo>
                    <a:pt x="127" y="85"/>
                  </a:lnTo>
                  <a:lnTo>
                    <a:pt x="130" y="78"/>
                  </a:lnTo>
                  <a:lnTo>
                    <a:pt x="135" y="71"/>
                  </a:lnTo>
                  <a:lnTo>
                    <a:pt x="138" y="64"/>
                  </a:lnTo>
                  <a:lnTo>
                    <a:pt x="140" y="57"/>
                  </a:lnTo>
                  <a:lnTo>
                    <a:pt x="143" y="49"/>
                  </a:lnTo>
                  <a:lnTo>
                    <a:pt x="145" y="42"/>
                  </a:lnTo>
                  <a:lnTo>
                    <a:pt x="148" y="35"/>
                  </a:lnTo>
                  <a:lnTo>
                    <a:pt x="151" y="28"/>
                  </a:lnTo>
                  <a:lnTo>
                    <a:pt x="151" y="21"/>
                  </a:lnTo>
                  <a:lnTo>
                    <a:pt x="151" y="14"/>
                  </a:lnTo>
                  <a:lnTo>
                    <a:pt x="151" y="7"/>
                  </a:lnTo>
                  <a:lnTo>
                    <a:pt x="151" y="0"/>
                  </a:lnTo>
                  <a:lnTo>
                    <a:pt x="148" y="7"/>
                  </a:lnTo>
                  <a:lnTo>
                    <a:pt x="140" y="16"/>
                  </a:lnTo>
                  <a:lnTo>
                    <a:pt x="138" y="23"/>
                  </a:lnTo>
                  <a:lnTo>
                    <a:pt x="130" y="28"/>
                  </a:lnTo>
                  <a:lnTo>
                    <a:pt x="122" y="35"/>
                  </a:lnTo>
                  <a:lnTo>
                    <a:pt x="115" y="38"/>
                  </a:lnTo>
                  <a:lnTo>
                    <a:pt x="107" y="40"/>
                  </a:lnTo>
                  <a:lnTo>
                    <a:pt x="99" y="40"/>
                  </a:lnTo>
                  <a:lnTo>
                    <a:pt x="89" y="45"/>
                  </a:lnTo>
                  <a:lnTo>
                    <a:pt x="81" y="47"/>
                  </a:lnTo>
                  <a:lnTo>
                    <a:pt x="74" y="47"/>
                  </a:lnTo>
                  <a:lnTo>
                    <a:pt x="66" y="47"/>
                  </a:lnTo>
                  <a:lnTo>
                    <a:pt x="61" y="54"/>
                  </a:lnTo>
                  <a:lnTo>
                    <a:pt x="61" y="64"/>
                  </a:lnTo>
                  <a:lnTo>
                    <a:pt x="58" y="71"/>
                  </a:lnTo>
                  <a:lnTo>
                    <a:pt x="58" y="78"/>
                  </a:lnTo>
                  <a:lnTo>
                    <a:pt x="58" y="85"/>
                  </a:lnTo>
                  <a:lnTo>
                    <a:pt x="58" y="92"/>
                  </a:lnTo>
                  <a:lnTo>
                    <a:pt x="51" y="97"/>
                  </a:lnTo>
                  <a:lnTo>
                    <a:pt x="48" y="104"/>
                  </a:lnTo>
                  <a:lnTo>
                    <a:pt x="40" y="109"/>
                  </a:lnTo>
                  <a:lnTo>
                    <a:pt x="35" y="116"/>
                  </a:lnTo>
                  <a:lnTo>
                    <a:pt x="30" y="123"/>
                  </a:lnTo>
                  <a:lnTo>
                    <a:pt x="23" y="123"/>
                  </a:lnTo>
                  <a:lnTo>
                    <a:pt x="17" y="130"/>
                  </a:lnTo>
                  <a:lnTo>
                    <a:pt x="10" y="133"/>
                  </a:lnTo>
                  <a:lnTo>
                    <a:pt x="0" y="133"/>
                  </a:lnTo>
                  <a:lnTo>
                    <a:pt x="0" y="133"/>
                  </a:lnTo>
                </a:path>
              </a:pathLst>
            </a:custGeom>
            <a:solidFill>
              <a:schemeClr val="accent2"/>
            </a:solidFill>
            <a:ln w="12700" cap="rnd" cmpd="sng">
              <a:solidFill>
                <a:schemeClr val="bg2"/>
              </a:solidFill>
              <a:prstDash val="solid"/>
              <a:round/>
              <a:headEnd/>
              <a:tailEnd/>
            </a:ln>
            <a:effectLst/>
          </p:spPr>
          <p:txBody>
            <a:bodyPr/>
            <a:lstStyle/>
            <a:p>
              <a:endParaRPr lang="en-US"/>
            </a:p>
          </p:txBody>
        </p:sp>
        <p:grpSp>
          <p:nvGrpSpPr>
            <p:cNvPr id="3" name="Group 10"/>
            <p:cNvGrpSpPr>
              <a:grpSpLocks/>
            </p:cNvGrpSpPr>
            <p:nvPr/>
          </p:nvGrpSpPr>
          <p:grpSpPr bwMode="auto">
            <a:xfrm>
              <a:off x="4607" y="1773"/>
              <a:ext cx="429" cy="467"/>
              <a:chOff x="4607" y="1773"/>
              <a:chExt cx="429" cy="467"/>
            </a:xfrm>
          </p:grpSpPr>
          <p:sp>
            <p:nvSpPr>
              <p:cNvPr id="275467" name="Line 11"/>
              <p:cNvSpPr>
                <a:spLocks noChangeShapeType="1"/>
              </p:cNvSpPr>
              <p:nvPr/>
            </p:nvSpPr>
            <p:spPr bwMode="blackWhite">
              <a:xfrm>
                <a:off x="4623" y="1773"/>
                <a:ext cx="397" cy="24"/>
              </a:xfrm>
              <a:prstGeom prst="line">
                <a:avLst/>
              </a:prstGeom>
              <a:noFill/>
              <a:ln w="25400">
                <a:solidFill>
                  <a:schemeClr val="bg2"/>
                </a:solidFill>
                <a:round/>
                <a:headEnd type="none" w="sm" len="sm"/>
                <a:tailEnd type="none" w="sm" len="sm"/>
              </a:ln>
              <a:effectLst/>
            </p:spPr>
            <p:txBody>
              <a:bodyPr/>
              <a:lstStyle/>
              <a:p>
                <a:endParaRPr lang="en-US"/>
              </a:p>
            </p:txBody>
          </p:sp>
          <p:sp>
            <p:nvSpPr>
              <p:cNvPr id="275468" name="Line 12"/>
              <p:cNvSpPr>
                <a:spLocks noChangeShapeType="1"/>
              </p:cNvSpPr>
              <p:nvPr/>
            </p:nvSpPr>
            <p:spPr bwMode="blackWhite">
              <a:xfrm>
                <a:off x="4623" y="1820"/>
                <a:ext cx="397" cy="23"/>
              </a:xfrm>
              <a:prstGeom prst="line">
                <a:avLst/>
              </a:prstGeom>
              <a:noFill/>
              <a:ln w="25400">
                <a:solidFill>
                  <a:schemeClr val="bg2"/>
                </a:solidFill>
                <a:round/>
                <a:headEnd type="none" w="sm" len="sm"/>
                <a:tailEnd type="none" w="sm" len="sm"/>
              </a:ln>
              <a:effectLst/>
            </p:spPr>
            <p:txBody>
              <a:bodyPr/>
              <a:lstStyle/>
              <a:p>
                <a:endParaRPr lang="en-US"/>
              </a:p>
            </p:txBody>
          </p:sp>
          <p:sp>
            <p:nvSpPr>
              <p:cNvPr id="275469" name="Line 13"/>
              <p:cNvSpPr>
                <a:spLocks noChangeShapeType="1"/>
              </p:cNvSpPr>
              <p:nvPr/>
            </p:nvSpPr>
            <p:spPr bwMode="blackWhite">
              <a:xfrm>
                <a:off x="4607" y="1866"/>
                <a:ext cx="397" cy="24"/>
              </a:xfrm>
              <a:prstGeom prst="line">
                <a:avLst/>
              </a:prstGeom>
              <a:noFill/>
              <a:ln w="25400">
                <a:solidFill>
                  <a:schemeClr val="bg2"/>
                </a:solidFill>
                <a:round/>
                <a:headEnd type="none" w="sm" len="sm"/>
                <a:tailEnd type="none" w="sm" len="sm"/>
              </a:ln>
              <a:effectLst/>
            </p:spPr>
            <p:txBody>
              <a:bodyPr/>
              <a:lstStyle/>
              <a:p>
                <a:endParaRPr lang="en-US"/>
              </a:p>
            </p:txBody>
          </p:sp>
          <p:sp>
            <p:nvSpPr>
              <p:cNvPr id="275470" name="Line 14"/>
              <p:cNvSpPr>
                <a:spLocks noChangeShapeType="1"/>
              </p:cNvSpPr>
              <p:nvPr/>
            </p:nvSpPr>
            <p:spPr bwMode="blackWhite">
              <a:xfrm>
                <a:off x="4639" y="1920"/>
                <a:ext cx="397" cy="24"/>
              </a:xfrm>
              <a:prstGeom prst="line">
                <a:avLst/>
              </a:prstGeom>
              <a:noFill/>
              <a:ln w="25400">
                <a:solidFill>
                  <a:schemeClr val="bg2"/>
                </a:solidFill>
                <a:round/>
                <a:headEnd type="none" w="sm" len="sm"/>
                <a:tailEnd type="none" w="sm" len="sm"/>
              </a:ln>
              <a:effectLst/>
            </p:spPr>
            <p:txBody>
              <a:bodyPr/>
              <a:lstStyle/>
              <a:p>
                <a:endParaRPr lang="en-US"/>
              </a:p>
            </p:txBody>
          </p:sp>
          <p:sp>
            <p:nvSpPr>
              <p:cNvPr id="275471" name="Line 15"/>
              <p:cNvSpPr>
                <a:spLocks noChangeShapeType="1"/>
              </p:cNvSpPr>
              <p:nvPr/>
            </p:nvSpPr>
            <p:spPr bwMode="blackWhite">
              <a:xfrm>
                <a:off x="4623" y="1974"/>
                <a:ext cx="397" cy="24"/>
              </a:xfrm>
              <a:prstGeom prst="line">
                <a:avLst/>
              </a:prstGeom>
              <a:noFill/>
              <a:ln w="25400">
                <a:solidFill>
                  <a:schemeClr val="bg2"/>
                </a:solidFill>
                <a:round/>
                <a:headEnd type="none" w="sm" len="sm"/>
                <a:tailEnd type="none" w="sm" len="sm"/>
              </a:ln>
              <a:effectLst/>
            </p:spPr>
            <p:txBody>
              <a:bodyPr/>
              <a:lstStyle/>
              <a:p>
                <a:endParaRPr lang="en-US"/>
              </a:p>
            </p:txBody>
          </p:sp>
          <p:sp>
            <p:nvSpPr>
              <p:cNvPr id="275472" name="Line 16"/>
              <p:cNvSpPr>
                <a:spLocks noChangeShapeType="1"/>
              </p:cNvSpPr>
              <p:nvPr/>
            </p:nvSpPr>
            <p:spPr bwMode="blackWhite">
              <a:xfrm>
                <a:off x="4607" y="2021"/>
                <a:ext cx="397" cy="23"/>
              </a:xfrm>
              <a:prstGeom prst="line">
                <a:avLst/>
              </a:prstGeom>
              <a:noFill/>
              <a:ln w="25400">
                <a:solidFill>
                  <a:schemeClr val="bg2"/>
                </a:solidFill>
                <a:round/>
                <a:headEnd type="none" w="sm" len="sm"/>
                <a:tailEnd type="none" w="sm" len="sm"/>
              </a:ln>
              <a:effectLst/>
            </p:spPr>
            <p:txBody>
              <a:bodyPr/>
              <a:lstStyle/>
              <a:p>
                <a:endParaRPr lang="en-US"/>
              </a:p>
            </p:txBody>
          </p:sp>
          <p:sp>
            <p:nvSpPr>
              <p:cNvPr id="275473" name="Line 17"/>
              <p:cNvSpPr>
                <a:spLocks noChangeShapeType="1"/>
              </p:cNvSpPr>
              <p:nvPr/>
            </p:nvSpPr>
            <p:spPr bwMode="blackWhite">
              <a:xfrm>
                <a:off x="4623" y="2067"/>
                <a:ext cx="286" cy="25"/>
              </a:xfrm>
              <a:prstGeom prst="line">
                <a:avLst/>
              </a:prstGeom>
              <a:noFill/>
              <a:ln w="25400">
                <a:solidFill>
                  <a:schemeClr val="bg2"/>
                </a:solidFill>
                <a:round/>
                <a:headEnd type="none" w="sm" len="sm"/>
                <a:tailEnd type="none" w="sm" len="sm"/>
              </a:ln>
              <a:effectLst/>
            </p:spPr>
            <p:txBody>
              <a:bodyPr/>
              <a:lstStyle/>
              <a:p>
                <a:endParaRPr lang="en-US"/>
              </a:p>
            </p:txBody>
          </p:sp>
          <p:sp>
            <p:nvSpPr>
              <p:cNvPr id="275474" name="Line 18"/>
              <p:cNvSpPr>
                <a:spLocks noChangeShapeType="1"/>
              </p:cNvSpPr>
              <p:nvPr/>
            </p:nvSpPr>
            <p:spPr bwMode="blackWhite">
              <a:xfrm>
                <a:off x="4623" y="2122"/>
                <a:ext cx="397" cy="24"/>
              </a:xfrm>
              <a:prstGeom prst="line">
                <a:avLst/>
              </a:prstGeom>
              <a:noFill/>
              <a:ln w="25400">
                <a:solidFill>
                  <a:schemeClr val="bg2"/>
                </a:solidFill>
                <a:round/>
                <a:headEnd type="none" w="sm" len="sm"/>
                <a:tailEnd type="none" w="sm" len="sm"/>
              </a:ln>
              <a:effectLst/>
            </p:spPr>
            <p:txBody>
              <a:bodyPr/>
              <a:lstStyle/>
              <a:p>
                <a:endParaRPr lang="en-US"/>
              </a:p>
            </p:txBody>
          </p:sp>
          <p:sp>
            <p:nvSpPr>
              <p:cNvPr id="275475" name="Line 19"/>
              <p:cNvSpPr>
                <a:spLocks noChangeShapeType="1"/>
              </p:cNvSpPr>
              <p:nvPr/>
            </p:nvSpPr>
            <p:spPr bwMode="blackWhite">
              <a:xfrm>
                <a:off x="4623" y="2169"/>
                <a:ext cx="397" cy="23"/>
              </a:xfrm>
              <a:prstGeom prst="line">
                <a:avLst/>
              </a:prstGeom>
              <a:noFill/>
              <a:ln w="25400">
                <a:solidFill>
                  <a:schemeClr val="bg2"/>
                </a:solidFill>
                <a:round/>
                <a:headEnd type="none" w="sm" len="sm"/>
                <a:tailEnd type="none" w="sm" len="sm"/>
              </a:ln>
              <a:effectLst/>
            </p:spPr>
            <p:txBody>
              <a:bodyPr/>
              <a:lstStyle/>
              <a:p>
                <a:endParaRPr lang="en-US"/>
              </a:p>
            </p:txBody>
          </p:sp>
          <p:sp>
            <p:nvSpPr>
              <p:cNvPr id="275476" name="Line 20"/>
              <p:cNvSpPr>
                <a:spLocks noChangeShapeType="1"/>
              </p:cNvSpPr>
              <p:nvPr/>
            </p:nvSpPr>
            <p:spPr bwMode="blackWhite">
              <a:xfrm>
                <a:off x="4631" y="2223"/>
                <a:ext cx="207" cy="17"/>
              </a:xfrm>
              <a:prstGeom prst="line">
                <a:avLst/>
              </a:prstGeom>
              <a:noFill/>
              <a:ln w="25400">
                <a:solidFill>
                  <a:schemeClr val="bg2"/>
                </a:solidFill>
                <a:round/>
                <a:headEnd type="none" w="sm" len="sm"/>
                <a:tailEnd type="none" w="sm" len="sm"/>
              </a:ln>
              <a:effectLst/>
            </p:spPr>
            <p:txBody>
              <a:bodyPr/>
              <a:lstStyle/>
              <a:p>
                <a:endParaRPr lang="en-US"/>
              </a:p>
            </p:txBody>
          </p:sp>
        </p:grpSp>
        <p:sp>
          <p:nvSpPr>
            <p:cNvPr id="275477" name="Line 21"/>
            <p:cNvSpPr>
              <a:spLocks noChangeShapeType="1"/>
            </p:cNvSpPr>
            <p:nvPr/>
          </p:nvSpPr>
          <p:spPr bwMode="blackWhite">
            <a:xfrm>
              <a:off x="4621" y="1693"/>
              <a:ext cx="277" cy="23"/>
            </a:xfrm>
            <a:prstGeom prst="line">
              <a:avLst/>
            </a:prstGeom>
            <a:noFill/>
            <a:ln w="127000">
              <a:solidFill>
                <a:srgbClr val="777777"/>
              </a:solidFill>
              <a:round/>
              <a:headEnd type="none" w="sm" len="sm"/>
              <a:tailEnd type="none" w="sm" len="sm"/>
            </a:ln>
            <a:effectLst/>
          </p:spPr>
          <p:txBody>
            <a:bodyPr/>
            <a:lstStyle/>
            <a:p>
              <a:endParaRPr lang="en-US"/>
            </a:p>
          </p:txBody>
        </p:sp>
      </p:grpSp>
      <p:grpSp>
        <p:nvGrpSpPr>
          <p:cNvPr id="4" name="Group 23"/>
          <p:cNvGrpSpPr>
            <a:grpSpLocks/>
          </p:cNvGrpSpPr>
          <p:nvPr/>
        </p:nvGrpSpPr>
        <p:grpSpPr bwMode="auto">
          <a:xfrm>
            <a:off x="5953125" y="2338388"/>
            <a:ext cx="720725" cy="452437"/>
            <a:chOff x="3750" y="1473"/>
            <a:chExt cx="454" cy="285"/>
          </a:xfrm>
        </p:grpSpPr>
        <p:sp>
          <p:nvSpPr>
            <p:cNvPr id="275480" name="Line 24"/>
            <p:cNvSpPr>
              <a:spLocks noChangeShapeType="1"/>
            </p:cNvSpPr>
            <p:nvPr/>
          </p:nvSpPr>
          <p:spPr bwMode="auto">
            <a:xfrm>
              <a:off x="3842" y="1473"/>
              <a:ext cx="149" cy="0"/>
            </a:xfrm>
            <a:prstGeom prst="line">
              <a:avLst/>
            </a:prstGeom>
            <a:noFill/>
            <a:ln w="76200">
              <a:solidFill>
                <a:srgbClr val="CC0000"/>
              </a:solidFill>
              <a:round/>
              <a:headEnd type="none" w="sm" len="sm"/>
              <a:tailEnd type="none" w="sm" len="sm"/>
            </a:ln>
            <a:effectLst/>
          </p:spPr>
          <p:txBody>
            <a:bodyPr/>
            <a:lstStyle/>
            <a:p>
              <a:endParaRPr lang="en-US"/>
            </a:p>
          </p:txBody>
        </p:sp>
        <p:sp>
          <p:nvSpPr>
            <p:cNvPr id="275481" name="Line 25"/>
            <p:cNvSpPr>
              <a:spLocks noChangeShapeType="1"/>
            </p:cNvSpPr>
            <p:nvPr/>
          </p:nvSpPr>
          <p:spPr bwMode="auto">
            <a:xfrm>
              <a:off x="3842" y="1568"/>
              <a:ext cx="362" cy="0"/>
            </a:xfrm>
            <a:prstGeom prst="line">
              <a:avLst/>
            </a:prstGeom>
            <a:noFill/>
            <a:ln w="76200">
              <a:solidFill>
                <a:srgbClr val="CC0000"/>
              </a:solidFill>
              <a:round/>
              <a:headEnd type="none" w="sm" len="sm"/>
              <a:tailEnd type="none" w="sm" len="sm"/>
            </a:ln>
            <a:effectLst/>
          </p:spPr>
          <p:txBody>
            <a:bodyPr/>
            <a:lstStyle/>
            <a:p>
              <a:endParaRPr lang="en-US"/>
            </a:p>
          </p:txBody>
        </p:sp>
        <p:sp>
          <p:nvSpPr>
            <p:cNvPr id="275482" name="Line 26"/>
            <p:cNvSpPr>
              <a:spLocks noChangeShapeType="1"/>
            </p:cNvSpPr>
            <p:nvPr/>
          </p:nvSpPr>
          <p:spPr bwMode="auto">
            <a:xfrm>
              <a:off x="3842" y="1663"/>
              <a:ext cx="229" cy="0"/>
            </a:xfrm>
            <a:prstGeom prst="line">
              <a:avLst/>
            </a:prstGeom>
            <a:noFill/>
            <a:ln w="76200">
              <a:solidFill>
                <a:srgbClr val="CC0000"/>
              </a:solidFill>
              <a:round/>
              <a:headEnd type="none" w="sm" len="sm"/>
              <a:tailEnd type="none" w="sm" len="sm"/>
            </a:ln>
            <a:effectLst/>
          </p:spPr>
          <p:txBody>
            <a:bodyPr/>
            <a:lstStyle/>
            <a:p>
              <a:endParaRPr lang="en-US"/>
            </a:p>
          </p:txBody>
        </p:sp>
        <p:sp>
          <p:nvSpPr>
            <p:cNvPr id="275483" name="Line 27"/>
            <p:cNvSpPr>
              <a:spLocks noChangeShapeType="1"/>
            </p:cNvSpPr>
            <p:nvPr/>
          </p:nvSpPr>
          <p:spPr bwMode="auto">
            <a:xfrm>
              <a:off x="3842" y="1758"/>
              <a:ext cx="307" cy="0"/>
            </a:xfrm>
            <a:prstGeom prst="line">
              <a:avLst/>
            </a:prstGeom>
            <a:noFill/>
            <a:ln w="76200">
              <a:solidFill>
                <a:srgbClr val="CC0000"/>
              </a:solidFill>
              <a:round/>
              <a:headEnd type="none" w="sm" len="sm"/>
              <a:tailEnd type="none" w="sm" len="sm"/>
            </a:ln>
            <a:effectLst/>
          </p:spPr>
          <p:txBody>
            <a:bodyPr/>
            <a:lstStyle/>
            <a:p>
              <a:endParaRPr lang="en-US"/>
            </a:p>
          </p:txBody>
        </p:sp>
        <p:sp>
          <p:nvSpPr>
            <p:cNvPr id="275484" name="Line 28"/>
            <p:cNvSpPr>
              <a:spLocks noChangeShapeType="1"/>
            </p:cNvSpPr>
            <p:nvPr/>
          </p:nvSpPr>
          <p:spPr bwMode="auto">
            <a:xfrm>
              <a:off x="3750" y="1473"/>
              <a:ext cx="46" cy="0"/>
            </a:xfrm>
            <a:prstGeom prst="line">
              <a:avLst/>
            </a:prstGeom>
            <a:noFill/>
            <a:ln w="76200">
              <a:solidFill>
                <a:srgbClr val="CC0000"/>
              </a:solidFill>
              <a:round/>
              <a:headEnd type="none" w="sm" len="sm"/>
              <a:tailEnd type="none" w="sm" len="sm"/>
            </a:ln>
            <a:effectLst/>
          </p:spPr>
          <p:txBody>
            <a:bodyPr/>
            <a:lstStyle/>
            <a:p>
              <a:endParaRPr lang="en-US"/>
            </a:p>
          </p:txBody>
        </p:sp>
        <p:sp>
          <p:nvSpPr>
            <p:cNvPr id="275485" name="Line 29"/>
            <p:cNvSpPr>
              <a:spLocks noChangeShapeType="1"/>
            </p:cNvSpPr>
            <p:nvPr/>
          </p:nvSpPr>
          <p:spPr bwMode="auto">
            <a:xfrm>
              <a:off x="3750" y="1568"/>
              <a:ext cx="46" cy="0"/>
            </a:xfrm>
            <a:prstGeom prst="line">
              <a:avLst/>
            </a:prstGeom>
            <a:noFill/>
            <a:ln w="76200">
              <a:solidFill>
                <a:srgbClr val="CC0000"/>
              </a:solidFill>
              <a:round/>
              <a:headEnd type="none" w="sm" len="sm"/>
              <a:tailEnd type="none" w="sm" len="sm"/>
            </a:ln>
            <a:effectLst/>
          </p:spPr>
          <p:txBody>
            <a:bodyPr/>
            <a:lstStyle/>
            <a:p>
              <a:endParaRPr lang="en-US"/>
            </a:p>
          </p:txBody>
        </p:sp>
        <p:sp>
          <p:nvSpPr>
            <p:cNvPr id="275486" name="Line 30"/>
            <p:cNvSpPr>
              <a:spLocks noChangeShapeType="1"/>
            </p:cNvSpPr>
            <p:nvPr/>
          </p:nvSpPr>
          <p:spPr bwMode="auto">
            <a:xfrm>
              <a:off x="3750" y="1663"/>
              <a:ext cx="46" cy="0"/>
            </a:xfrm>
            <a:prstGeom prst="line">
              <a:avLst/>
            </a:prstGeom>
            <a:noFill/>
            <a:ln w="76200">
              <a:solidFill>
                <a:srgbClr val="CC0000"/>
              </a:solidFill>
              <a:round/>
              <a:headEnd type="none" w="sm" len="sm"/>
              <a:tailEnd type="none" w="sm" len="sm"/>
            </a:ln>
            <a:effectLst/>
          </p:spPr>
          <p:txBody>
            <a:bodyPr/>
            <a:lstStyle/>
            <a:p>
              <a:endParaRPr lang="en-US"/>
            </a:p>
          </p:txBody>
        </p:sp>
        <p:sp>
          <p:nvSpPr>
            <p:cNvPr id="275487" name="Line 31"/>
            <p:cNvSpPr>
              <a:spLocks noChangeShapeType="1"/>
            </p:cNvSpPr>
            <p:nvPr/>
          </p:nvSpPr>
          <p:spPr bwMode="auto">
            <a:xfrm>
              <a:off x="3750" y="1758"/>
              <a:ext cx="46" cy="0"/>
            </a:xfrm>
            <a:prstGeom prst="line">
              <a:avLst/>
            </a:prstGeom>
            <a:noFill/>
            <a:ln w="76200">
              <a:solidFill>
                <a:srgbClr val="CC0000"/>
              </a:solidFill>
              <a:round/>
              <a:headEnd type="none" w="sm" len="sm"/>
              <a:tailEnd type="none" w="sm" len="sm"/>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5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509" grpId="0" autoUpdateAnimBg="0"/>
      <p:bldP spid="2754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881688" y="1933575"/>
            <a:ext cx="1819275" cy="1303338"/>
            <a:chOff x="3705" y="1218"/>
            <a:chExt cx="1146" cy="821"/>
          </a:xfrm>
        </p:grpSpPr>
        <p:sp>
          <p:nvSpPr>
            <p:cNvPr id="279555" name="AutoShape 3"/>
            <p:cNvSpPr>
              <a:spLocks noChangeArrowheads="1"/>
            </p:cNvSpPr>
            <p:nvPr/>
          </p:nvSpPr>
          <p:spPr bwMode="auto">
            <a:xfrm>
              <a:off x="3707" y="1222"/>
              <a:ext cx="1144" cy="817"/>
            </a:xfrm>
            <a:prstGeom prst="roundRect">
              <a:avLst>
                <a:gd name="adj" fmla="val 12495"/>
              </a:avLst>
            </a:prstGeom>
            <a:solidFill>
              <a:srgbClr val="FFCC66"/>
            </a:solidFill>
            <a:ln w="25400">
              <a:solidFill>
                <a:srgbClr val="FFCC00"/>
              </a:solidFill>
              <a:round/>
              <a:headEnd/>
              <a:tailEnd/>
            </a:ln>
            <a:effectLst/>
          </p:spPr>
          <p:txBody>
            <a:bodyPr wrap="none" anchor="ctr"/>
            <a:lstStyle/>
            <a:p>
              <a:endParaRPr lang="en-US"/>
            </a:p>
          </p:txBody>
        </p:sp>
        <p:sp>
          <p:nvSpPr>
            <p:cNvPr id="279556" name="Rectangle 4"/>
            <p:cNvSpPr>
              <a:spLocks noChangeArrowheads="1"/>
            </p:cNvSpPr>
            <p:nvPr/>
          </p:nvSpPr>
          <p:spPr bwMode="auto">
            <a:xfrm>
              <a:off x="3705" y="1218"/>
              <a:ext cx="910" cy="231"/>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HOTEL</a:t>
              </a:r>
            </a:p>
          </p:txBody>
        </p:sp>
      </p:grpSp>
      <p:sp>
        <p:nvSpPr>
          <p:cNvPr id="279557" name="AutoShape 5"/>
          <p:cNvSpPr>
            <a:spLocks noChangeArrowheads="1"/>
          </p:cNvSpPr>
          <p:nvPr/>
        </p:nvSpPr>
        <p:spPr bwMode="auto">
          <a:xfrm>
            <a:off x="1189038" y="1936750"/>
            <a:ext cx="1577975" cy="1308100"/>
          </a:xfrm>
          <a:prstGeom prst="roundRect">
            <a:avLst>
              <a:gd name="adj" fmla="val 12495"/>
            </a:avLst>
          </a:prstGeom>
          <a:solidFill>
            <a:srgbClr val="FFCC66"/>
          </a:solidFill>
          <a:ln w="25400">
            <a:solidFill>
              <a:srgbClr val="FFCC00"/>
            </a:solidFill>
            <a:round/>
            <a:headEnd/>
            <a:tailEnd/>
          </a:ln>
          <a:effectLst/>
        </p:spPr>
        <p:txBody>
          <a:bodyPr wrap="none" anchor="ctr"/>
          <a:lstStyle/>
          <a:p>
            <a:endParaRPr lang="en-US"/>
          </a:p>
        </p:txBody>
      </p:sp>
      <p:sp>
        <p:nvSpPr>
          <p:cNvPr id="279558" name="Rectangle 6"/>
          <p:cNvSpPr>
            <a:spLocks noChangeArrowheads="1"/>
          </p:cNvSpPr>
          <p:nvPr/>
        </p:nvSpPr>
        <p:spPr bwMode="auto">
          <a:xfrm>
            <a:off x="1184275" y="1930400"/>
            <a:ext cx="1744663"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t>GUEST</a:t>
            </a:r>
          </a:p>
        </p:txBody>
      </p:sp>
      <p:sp>
        <p:nvSpPr>
          <p:cNvPr id="279559" name="Line 7"/>
          <p:cNvSpPr>
            <a:spLocks noChangeShapeType="1"/>
          </p:cNvSpPr>
          <p:nvPr/>
        </p:nvSpPr>
        <p:spPr bwMode="auto">
          <a:xfrm>
            <a:off x="2792413" y="2593975"/>
            <a:ext cx="3087687" cy="0"/>
          </a:xfrm>
          <a:prstGeom prst="line">
            <a:avLst/>
          </a:prstGeom>
          <a:noFill/>
          <a:ln w="25400">
            <a:solidFill>
              <a:srgbClr val="FFCC66"/>
            </a:solidFill>
            <a:prstDash val="dash"/>
            <a:round/>
            <a:headEnd type="none" w="sm" len="sm"/>
            <a:tailEnd type="none" w="sm" len="sm"/>
          </a:ln>
          <a:effectLst/>
        </p:spPr>
        <p:txBody>
          <a:bodyPr/>
          <a:lstStyle/>
          <a:p>
            <a:endParaRPr lang="en-US"/>
          </a:p>
        </p:txBody>
      </p:sp>
      <p:grpSp>
        <p:nvGrpSpPr>
          <p:cNvPr id="3" name="Group 8"/>
          <p:cNvGrpSpPr>
            <a:grpSpLocks/>
          </p:cNvGrpSpPr>
          <p:nvPr/>
        </p:nvGrpSpPr>
        <p:grpSpPr bwMode="auto">
          <a:xfrm>
            <a:off x="5583238" y="2439988"/>
            <a:ext cx="296862" cy="273050"/>
            <a:chOff x="3517" y="1537"/>
            <a:chExt cx="187" cy="172"/>
          </a:xfrm>
        </p:grpSpPr>
        <p:sp>
          <p:nvSpPr>
            <p:cNvPr id="279561" name="Line 9"/>
            <p:cNvSpPr>
              <a:spLocks noChangeShapeType="1"/>
            </p:cNvSpPr>
            <p:nvPr/>
          </p:nvSpPr>
          <p:spPr bwMode="auto">
            <a:xfrm flipV="1">
              <a:off x="3524" y="1537"/>
              <a:ext cx="173" cy="90"/>
            </a:xfrm>
            <a:prstGeom prst="line">
              <a:avLst/>
            </a:prstGeom>
            <a:noFill/>
            <a:ln w="25400">
              <a:solidFill>
                <a:srgbClr val="FFCC66"/>
              </a:solidFill>
              <a:round/>
              <a:headEnd type="none" w="sm" len="sm"/>
              <a:tailEnd type="none" w="sm" len="sm"/>
            </a:ln>
            <a:effectLst/>
          </p:spPr>
          <p:txBody>
            <a:bodyPr/>
            <a:lstStyle/>
            <a:p>
              <a:endParaRPr lang="en-US"/>
            </a:p>
          </p:txBody>
        </p:sp>
        <p:sp>
          <p:nvSpPr>
            <p:cNvPr id="279562" name="Line 10"/>
            <p:cNvSpPr>
              <a:spLocks noChangeShapeType="1"/>
            </p:cNvSpPr>
            <p:nvPr/>
          </p:nvSpPr>
          <p:spPr bwMode="auto">
            <a:xfrm>
              <a:off x="3517" y="1634"/>
              <a:ext cx="187" cy="75"/>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79563" name="Rectangle 11"/>
          <p:cNvSpPr>
            <a:spLocks noChangeArrowheads="1"/>
          </p:cNvSpPr>
          <p:nvPr/>
        </p:nvSpPr>
        <p:spPr bwMode="auto">
          <a:xfrm>
            <a:off x="2809875" y="2141538"/>
            <a:ext cx="1595438"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guest of</a:t>
            </a:r>
          </a:p>
        </p:txBody>
      </p:sp>
      <p:sp>
        <p:nvSpPr>
          <p:cNvPr id="279564" name="Rectangle 12"/>
          <p:cNvSpPr>
            <a:spLocks noChangeArrowheads="1"/>
          </p:cNvSpPr>
          <p:nvPr/>
        </p:nvSpPr>
        <p:spPr bwMode="auto">
          <a:xfrm>
            <a:off x="4270375" y="2687638"/>
            <a:ext cx="1595438" cy="366712"/>
          </a:xfrm>
          <a:prstGeom prst="rect">
            <a:avLst/>
          </a:prstGeom>
          <a:noFill/>
          <a:ln w="9525">
            <a:noFill/>
            <a:miter lim="800000"/>
            <a:headEnd/>
            <a:tailEnd/>
          </a:ln>
          <a:effectLst/>
        </p:spPr>
        <p:txBody>
          <a:bodyPr lIns="92075" tIns="46038" rIns="92075" bIns="46038">
            <a:spAutoFit/>
          </a:bodyPr>
          <a:lstStyle/>
          <a:p>
            <a:pPr algn="r" defTabSz="822325" eaLnBrk="0" hangingPunct="0">
              <a:spcBef>
                <a:spcPct val="50000"/>
              </a:spcBef>
              <a:buClrTx/>
              <a:buFontTx/>
              <a:buNone/>
            </a:pPr>
            <a:r>
              <a:rPr lang="en-US" sz="1800">
                <a:solidFill>
                  <a:schemeClr val="tx1"/>
                </a:solidFill>
              </a:rPr>
              <a:t>host of</a:t>
            </a:r>
          </a:p>
        </p:txBody>
      </p:sp>
      <p:grpSp>
        <p:nvGrpSpPr>
          <p:cNvPr id="4" name="Group 13"/>
          <p:cNvGrpSpPr>
            <a:grpSpLocks/>
          </p:cNvGrpSpPr>
          <p:nvPr/>
        </p:nvGrpSpPr>
        <p:grpSpPr bwMode="auto">
          <a:xfrm>
            <a:off x="2778125" y="2459038"/>
            <a:ext cx="296863" cy="273050"/>
            <a:chOff x="1750" y="1549"/>
            <a:chExt cx="187" cy="172"/>
          </a:xfrm>
        </p:grpSpPr>
        <p:sp>
          <p:nvSpPr>
            <p:cNvPr id="279566" name="Line 14"/>
            <p:cNvSpPr>
              <a:spLocks noChangeShapeType="1"/>
            </p:cNvSpPr>
            <p:nvPr/>
          </p:nvSpPr>
          <p:spPr bwMode="auto">
            <a:xfrm flipH="1">
              <a:off x="1757" y="1631"/>
              <a:ext cx="173" cy="90"/>
            </a:xfrm>
            <a:prstGeom prst="line">
              <a:avLst/>
            </a:prstGeom>
            <a:noFill/>
            <a:ln w="25400">
              <a:solidFill>
                <a:srgbClr val="FFCC66"/>
              </a:solidFill>
              <a:round/>
              <a:headEnd type="none" w="sm" len="sm"/>
              <a:tailEnd type="none" w="sm" len="sm"/>
            </a:ln>
            <a:effectLst/>
          </p:spPr>
          <p:txBody>
            <a:bodyPr/>
            <a:lstStyle/>
            <a:p>
              <a:endParaRPr lang="en-US"/>
            </a:p>
          </p:txBody>
        </p:sp>
        <p:sp>
          <p:nvSpPr>
            <p:cNvPr id="279567" name="Line 15"/>
            <p:cNvSpPr>
              <a:spLocks noChangeShapeType="1"/>
            </p:cNvSpPr>
            <p:nvPr/>
          </p:nvSpPr>
          <p:spPr bwMode="auto">
            <a:xfrm flipH="1" flipV="1">
              <a:off x="1750" y="1549"/>
              <a:ext cx="187" cy="75"/>
            </a:xfrm>
            <a:prstGeom prst="line">
              <a:avLst/>
            </a:prstGeom>
            <a:noFill/>
            <a:ln w="25400">
              <a:solidFill>
                <a:srgbClr val="FFCC66"/>
              </a:solidFill>
              <a:round/>
              <a:headEnd type="none" w="sm" len="sm"/>
              <a:tailEnd type="none" w="sm" len="sm"/>
            </a:ln>
            <a:effectLst/>
          </p:spPr>
          <p:txBody>
            <a:bodyPr/>
            <a:lstStyle/>
            <a:p>
              <a:endParaRPr lang="en-US"/>
            </a:p>
          </p:txBody>
        </p:sp>
      </p:grpSp>
      <p:grpSp>
        <p:nvGrpSpPr>
          <p:cNvPr id="5" name="Group 17"/>
          <p:cNvGrpSpPr>
            <a:grpSpLocks/>
          </p:cNvGrpSpPr>
          <p:nvPr/>
        </p:nvGrpSpPr>
        <p:grpSpPr bwMode="auto">
          <a:xfrm>
            <a:off x="1198563" y="3784600"/>
            <a:ext cx="6691312" cy="1308100"/>
            <a:chOff x="755" y="2384"/>
            <a:chExt cx="4215" cy="824"/>
          </a:xfrm>
        </p:grpSpPr>
        <p:sp>
          <p:nvSpPr>
            <p:cNvPr id="279570" name="Line 18"/>
            <p:cNvSpPr>
              <a:spLocks noChangeShapeType="1"/>
            </p:cNvSpPr>
            <p:nvPr/>
          </p:nvSpPr>
          <p:spPr bwMode="auto">
            <a:xfrm>
              <a:off x="3046" y="2798"/>
              <a:ext cx="187" cy="75"/>
            </a:xfrm>
            <a:prstGeom prst="line">
              <a:avLst/>
            </a:prstGeom>
            <a:noFill/>
            <a:ln w="25400">
              <a:solidFill>
                <a:srgbClr val="FFCC66"/>
              </a:solidFill>
              <a:round/>
              <a:headEnd type="none" w="sm" len="sm"/>
              <a:tailEnd type="none" w="sm" len="sm"/>
            </a:ln>
            <a:effectLst/>
          </p:spPr>
          <p:txBody>
            <a:bodyPr/>
            <a:lstStyle/>
            <a:p>
              <a:endParaRPr lang="en-US"/>
            </a:p>
          </p:txBody>
        </p:sp>
        <p:sp>
          <p:nvSpPr>
            <p:cNvPr id="279571" name="Line 19"/>
            <p:cNvSpPr>
              <a:spLocks noChangeShapeType="1"/>
            </p:cNvSpPr>
            <p:nvPr/>
          </p:nvSpPr>
          <p:spPr bwMode="auto">
            <a:xfrm>
              <a:off x="1789" y="2797"/>
              <a:ext cx="1429" cy="0"/>
            </a:xfrm>
            <a:prstGeom prst="line">
              <a:avLst/>
            </a:prstGeom>
            <a:noFill/>
            <a:ln w="25400">
              <a:solidFill>
                <a:srgbClr val="FFCC66"/>
              </a:solidFill>
              <a:prstDash val="dash"/>
              <a:round/>
              <a:headEnd type="none" w="sm" len="sm"/>
              <a:tailEnd type="none" w="sm" len="sm"/>
            </a:ln>
            <a:effectLst/>
          </p:spPr>
          <p:txBody>
            <a:bodyPr/>
            <a:lstStyle/>
            <a:p>
              <a:endParaRPr lang="en-US"/>
            </a:p>
          </p:txBody>
        </p:sp>
        <p:grpSp>
          <p:nvGrpSpPr>
            <p:cNvPr id="6" name="Group 20"/>
            <p:cNvGrpSpPr>
              <a:grpSpLocks/>
            </p:cNvGrpSpPr>
            <p:nvPr/>
          </p:nvGrpSpPr>
          <p:grpSpPr bwMode="auto">
            <a:xfrm>
              <a:off x="1787" y="2718"/>
              <a:ext cx="187" cy="172"/>
              <a:chOff x="1787" y="2718"/>
              <a:chExt cx="187" cy="172"/>
            </a:xfrm>
          </p:grpSpPr>
          <p:sp>
            <p:nvSpPr>
              <p:cNvPr id="279573" name="Line 21"/>
              <p:cNvSpPr>
                <a:spLocks noChangeShapeType="1"/>
              </p:cNvSpPr>
              <p:nvPr/>
            </p:nvSpPr>
            <p:spPr bwMode="auto">
              <a:xfrm flipH="1">
                <a:off x="1794" y="2800"/>
                <a:ext cx="173" cy="90"/>
              </a:xfrm>
              <a:prstGeom prst="line">
                <a:avLst/>
              </a:prstGeom>
              <a:noFill/>
              <a:ln w="25400">
                <a:solidFill>
                  <a:srgbClr val="FFCC66"/>
                </a:solidFill>
                <a:round/>
                <a:headEnd type="none" w="sm" len="sm"/>
                <a:tailEnd type="none" w="sm" len="sm"/>
              </a:ln>
              <a:effectLst/>
            </p:spPr>
            <p:txBody>
              <a:bodyPr/>
              <a:lstStyle/>
              <a:p>
                <a:endParaRPr lang="en-US"/>
              </a:p>
            </p:txBody>
          </p:sp>
          <p:sp>
            <p:nvSpPr>
              <p:cNvPr id="279574" name="Line 22"/>
              <p:cNvSpPr>
                <a:spLocks noChangeShapeType="1"/>
              </p:cNvSpPr>
              <p:nvPr/>
            </p:nvSpPr>
            <p:spPr bwMode="auto">
              <a:xfrm flipH="1" flipV="1">
                <a:off x="1787" y="2718"/>
                <a:ext cx="187" cy="75"/>
              </a:xfrm>
              <a:prstGeom prst="line">
                <a:avLst/>
              </a:prstGeom>
              <a:noFill/>
              <a:ln w="25400">
                <a:solidFill>
                  <a:srgbClr val="FFCC66"/>
                </a:solidFill>
                <a:round/>
                <a:headEnd type="none" w="sm" len="sm"/>
                <a:tailEnd type="none" w="sm" len="sm"/>
              </a:ln>
              <a:effectLst/>
            </p:spPr>
            <p:txBody>
              <a:bodyPr/>
              <a:lstStyle/>
              <a:p>
                <a:endParaRPr lang="en-US"/>
              </a:p>
            </p:txBody>
          </p:sp>
        </p:grpSp>
        <p:sp>
          <p:nvSpPr>
            <p:cNvPr id="279575" name="AutoShape 23"/>
            <p:cNvSpPr>
              <a:spLocks noChangeArrowheads="1"/>
            </p:cNvSpPr>
            <p:nvPr/>
          </p:nvSpPr>
          <p:spPr bwMode="auto">
            <a:xfrm>
              <a:off x="3226" y="2386"/>
              <a:ext cx="1657" cy="817"/>
            </a:xfrm>
            <a:prstGeom prst="roundRect">
              <a:avLst>
                <a:gd name="adj" fmla="val 12495"/>
              </a:avLst>
            </a:prstGeom>
            <a:solidFill>
              <a:srgbClr val="FFCC66"/>
            </a:solidFill>
            <a:ln w="25400">
              <a:solidFill>
                <a:srgbClr val="FFCC00"/>
              </a:solidFill>
              <a:round/>
              <a:headEnd/>
              <a:tailEnd/>
            </a:ln>
            <a:effectLst/>
          </p:spPr>
          <p:txBody>
            <a:bodyPr wrap="none" anchor="ctr"/>
            <a:lstStyle/>
            <a:p>
              <a:endParaRPr lang="en-US"/>
            </a:p>
          </p:txBody>
        </p:sp>
        <p:sp>
          <p:nvSpPr>
            <p:cNvPr id="279576" name="Rectangle 24"/>
            <p:cNvSpPr>
              <a:spLocks noChangeArrowheads="1"/>
            </p:cNvSpPr>
            <p:nvPr/>
          </p:nvSpPr>
          <p:spPr bwMode="auto">
            <a:xfrm>
              <a:off x="3208" y="2401"/>
              <a:ext cx="1762" cy="231"/>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ACCOMMODATION</a:t>
              </a:r>
            </a:p>
          </p:txBody>
        </p:sp>
        <p:sp>
          <p:nvSpPr>
            <p:cNvPr id="279577" name="AutoShape 25"/>
            <p:cNvSpPr>
              <a:spLocks noChangeArrowheads="1"/>
            </p:cNvSpPr>
            <p:nvPr/>
          </p:nvSpPr>
          <p:spPr bwMode="auto">
            <a:xfrm>
              <a:off x="758" y="2384"/>
              <a:ext cx="1040" cy="824"/>
            </a:xfrm>
            <a:prstGeom prst="roundRect">
              <a:avLst>
                <a:gd name="adj" fmla="val 12495"/>
              </a:avLst>
            </a:prstGeom>
            <a:solidFill>
              <a:srgbClr val="FFCC66"/>
            </a:solidFill>
            <a:ln w="25400">
              <a:solidFill>
                <a:srgbClr val="FFCC00"/>
              </a:solidFill>
              <a:round/>
              <a:headEnd/>
              <a:tailEnd/>
            </a:ln>
            <a:effectLst/>
          </p:spPr>
          <p:txBody>
            <a:bodyPr wrap="none" anchor="ctr"/>
            <a:lstStyle/>
            <a:p>
              <a:endParaRPr lang="en-US"/>
            </a:p>
          </p:txBody>
        </p:sp>
        <p:sp>
          <p:nvSpPr>
            <p:cNvPr id="279578" name="Rectangle 26"/>
            <p:cNvSpPr>
              <a:spLocks noChangeArrowheads="1"/>
            </p:cNvSpPr>
            <p:nvPr/>
          </p:nvSpPr>
          <p:spPr bwMode="auto">
            <a:xfrm>
              <a:off x="755" y="2401"/>
              <a:ext cx="930" cy="231"/>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PERSON</a:t>
              </a:r>
            </a:p>
          </p:txBody>
        </p:sp>
        <p:sp>
          <p:nvSpPr>
            <p:cNvPr id="279579" name="Line 27"/>
            <p:cNvSpPr>
              <a:spLocks noChangeShapeType="1"/>
            </p:cNvSpPr>
            <p:nvPr/>
          </p:nvSpPr>
          <p:spPr bwMode="auto">
            <a:xfrm flipV="1">
              <a:off x="3053" y="2701"/>
              <a:ext cx="173" cy="90"/>
            </a:xfrm>
            <a:prstGeom prst="line">
              <a:avLst/>
            </a:prstGeom>
            <a:noFill/>
            <a:ln w="25400">
              <a:solidFill>
                <a:srgbClr val="FFCC66"/>
              </a:solidFill>
              <a:round/>
              <a:headEnd type="none" w="sm" len="sm"/>
              <a:tailEnd type="none" w="sm" len="sm"/>
            </a:ln>
            <a:effectLst/>
          </p:spPr>
          <p:txBody>
            <a:bodyPr/>
            <a:lstStyle/>
            <a:p>
              <a:endParaRPr lang="en-US"/>
            </a:p>
          </p:txBody>
        </p:sp>
        <p:sp>
          <p:nvSpPr>
            <p:cNvPr id="279580" name="Rectangle 28"/>
            <p:cNvSpPr>
              <a:spLocks noChangeArrowheads="1"/>
            </p:cNvSpPr>
            <p:nvPr/>
          </p:nvSpPr>
          <p:spPr bwMode="auto">
            <a:xfrm>
              <a:off x="1803" y="2513"/>
              <a:ext cx="1005" cy="231"/>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guest of</a:t>
              </a:r>
            </a:p>
          </p:txBody>
        </p:sp>
        <p:sp>
          <p:nvSpPr>
            <p:cNvPr id="279581" name="Rectangle 29"/>
            <p:cNvSpPr>
              <a:spLocks noChangeArrowheads="1"/>
            </p:cNvSpPr>
            <p:nvPr/>
          </p:nvSpPr>
          <p:spPr bwMode="auto">
            <a:xfrm>
              <a:off x="2219" y="2857"/>
              <a:ext cx="1005" cy="231"/>
            </a:xfrm>
            <a:prstGeom prst="rect">
              <a:avLst/>
            </a:prstGeom>
            <a:noFill/>
            <a:ln w="9525">
              <a:noFill/>
              <a:miter lim="800000"/>
              <a:headEnd/>
              <a:tailEnd/>
            </a:ln>
            <a:effectLst/>
          </p:spPr>
          <p:txBody>
            <a:bodyPr lIns="92075" tIns="46038" rIns="92075" bIns="46038">
              <a:spAutoFit/>
            </a:bodyPr>
            <a:lstStyle/>
            <a:p>
              <a:pPr algn="r" defTabSz="822325" eaLnBrk="0" hangingPunct="0">
                <a:spcBef>
                  <a:spcPct val="50000"/>
                </a:spcBef>
                <a:buClrTx/>
                <a:buFontTx/>
                <a:buNone/>
              </a:pPr>
              <a:r>
                <a:rPr lang="en-US" sz="1800">
                  <a:solidFill>
                    <a:schemeClr val="tx1"/>
                  </a:solidFill>
                </a:rPr>
                <a:t>host of</a:t>
              </a:r>
            </a:p>
          </p:txBody>
        </p:sp>
      </p:grpSp>
      <p:sp>
        <p:nvSpPr>
          <p:cNvPr id="279582" name="Rectangle 30"/>
          <p:cNvSpPr>
            <a:spLocks noChangeArrowheads="1"/>
          </p:cNvSpPr>
          <p:nvPr/>
        </p:nvSpPr>
        <p:spPr bwMode="auto">
          <a:xfrm>
            <a:off x="922338" y="530225"/>
            <a:ext cx="7299325" cy="881063"/>
          </a:xfrm>
          <a:prstGeom prst="rect">
            <a:avLst/>
          </a:prstGeom>
          <a:noFill/>
          <a:ln w="9525">
            <a:noFill/>
            <a:miter lim="800000"/>
            <a:headEnd/>
            <a:tailEnd/>
          </a:ln>
          <a:effectLst/>
        </p:spPr>
        <p:txBody>
          <a:bodyPr lIns="92075" tIns="46038" rIns="92075" bIns="46038"/>
          <a:lstStyle/>
          <a:p>
            <a:pPr algn="ctr" eaLnBrk="0" hangingPunct="0">
              <a:spcBef>
                <a:spcPct val="0"/>
              </a:spcBef>
              <a:buClrTx/>
              <a:buFontTx/>
              <a:buNone/>
            </a:pPr>
            <a:r>
              <a:rPr lang="en-US" sz="2800">
                <a:solidFill>
                  <a:schemeClr val="tx2"/>
                </a:solidFill>
              </a:rPr>
              <a:t>Relationship Name in Entity Name</a:t>
            </a:r>
          </a:p>
        </p:txBody>
      </p:sp>
      <p:sp>
        <p:nvSpPr>
          <p:cNvPr id="279590" name="Line 38"/>
          <p:cNvSpPr>
            <a:spLocks noChangeShapeType="1"/>
          </p:cNvSpPr>
          <p:nvPr/>
        </p:nvSpPr>
        <p:spPr bwMode="auto">
          <a:xfrm>
            <a:off x="4038600" y="3048000"/>
            <a:ext cx="0" cy="685800"/>
          </a:xfrm>
          <a:prstGeom prst="line">
            <a:avLst/>
          </a:prstGeom>
          <a:noFill/>
          <a:ln w="28575">
            <a:solidFill>
              <a:schemeClr val="tx1"/>
            </a:solidFill>
            <a:round/>
            <a:headEnd/>
            <a:tailEnd type="stealth" w="med" len="lg"/>
          </a:ln>
          <a:effectLst/>
        </p:spPr>
        <p:txBody>
          <a:bodyPr lIns="12700" tIns="12700" rIns="12700" bIns="12700">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57" name="Rectangle 21"/>
          <p:cNvSpPr>
            <a:spLocks noGrp="1" noChangeArrowheads="1"/>
          </p:cNvSpPr>
          <p:nvPr>
            <p:ph type="title"/>
          </p:nvPr>
        </p:nvSpPr>
        <p:spPr/>
        <p:txBody>
          <a:bodyPr/>
          <a:lstStyle/>
          <a:p>
            <a:pPr algn="ctr"/>
            <a:r>
              <a:rPr lang="en-US" b="1" dirty="0"/>
              <a:t>An Attribute...</a:t>
            </a:r>
          </a:p>
        </p:txBody>
      </p:sp>
      <p:sp>
        <p:nvSpPr>
          <p:cNvPr id="295958" name="Rectangle 22"/>
          <p:cNvSpPr>
            <a:spLocks noGrp="1" noChangeArrowheads="1"/>
          </p:cNvSpPr>
          <p:nvPr>
            <p:ph idx="1"/>
          </p:nvPr>
        </p:nvSpPr>
        <p:spPr/>
        <p:txBody>
          <a:bodyPr>
            <a:normAutofit/>
          </a:bodyPr>
          <a:lstStyle/>
          <a:p>
            <a:pPr lvl="1"/>
            <a:r>
              <a:rPr lang="en-US" sz="2000" dirty="0"/>
              <a:t>Always answers “of what?”</a:t>
            </a:r>
          </a:p>
          <a:p>
            <a:pPr lvl="1"/>
            <a:r>
              <a:rPr lang="en-US" sz="2000" dirty="0"/>
              <a:t>Is the property of entity, not of relationship</a:t>
            </a:r>
          </a:p>
          <a:p>
            <a:pPr lvl="1"/>
            <a:r>
              <a:rPr lang="en-US" sz="2000" dirty="0"/>
              <a:t>Must be single valued</a:t>
            </a:r>
          </a:p>
          <a:p>
            <a:pPr lvl="1"/>
            <a:r>
              <a:rPr lang="en-US" sz="2000" dirty="0"/>
              <a:t>Has format, for example:</a:t>
            </a:r>
          </a:p>
          <a:p>
            <a:pPr lvl="2"/>
            <a:r>
              <a:rPr lang="en-US" sz="2000" dirty="0"/>
              <a:t>Character string</a:t>
            </a:r>
          </a:p>
          <a:p>
            <a:pPr lvl="2"/>
            <a:r>
              <a:rPr lang="en-US" sz="2000" dirty="0"/>
              <a:t>Number</a:t>
            </a:r>
          </a:p>
          <a:p>
            <a:pPr lvl="2"/>
            <a:r>
              <a:rPr lang="en-US" sz="2000" dirty="0"/>
              <a:t>Date</a:t>
            </a:r>
          </a:p>
          <a:p>
            <a:pPr lvl="2"/>
            <a:r>
              <a:rPr lang="en-US" sz="2000" dirty="0"/>
              <a:t>Picture</a:t>
            </a:r>
          </a:p>
          <a:p>
            <a:pPr lvl="2"/>
            <a:r>
              <a:rPr lang="en-US" sz="2000" dirty="0"/>
              <a:t>Sound</a:t>
            </a:r>
          </a:p>
          <a:p>
            <a:pPr lvl="1"/>
            <a:r>
              <a:rPr lang="en-US" sz="2000" dirty="0"/>
              <a:t>Is an elementary piece of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55" name="Rectangle 23"/>
          <p:cNvSpPr>
            <a:spLocks noGrp="1" noChangeArrowheads="1"/>
          </p:cNvSpPr>
          <p:nvPr>
            <p:ph type="title"/>
          </p:nvPr>
        </p:nvSpPr>
        <p:spPr>
          <a:xfrm>
            <a:off x="457200" y="274638"/>
            <a:ext cx="7467600" cy="792162"/>
          </a:xfrm>
        </p:spPr>
        <p:txBody>
          <a:bodyPr/>
          <a:lstStyle/>
          <a:p>
            <a:r>
              <a:rPr lang="en-US" dirty="0"/>
              <a:t>EM Entities and Attributes</a:t>
            </a:r>
          </a:p>
        </p:txBody>
      </p:sp>
      <p:sp>
        <p:nvSpPr>
          <p:cNvPr id="300035" name="Rectangle 3"/>
          <p:cNvSpPr>
            <a:spLocks noChangeArrowheads="1"/>
          </p:cNvSpPr>
          <p:nvPr/>
        </p:nvSpPr>
        <p:spPr bwMode="auto">
          <a:xfrm>
            <a:off x="955675" y="1752600"/>
            <a:ext cx="1900238" cy="4511675"/>
          </a:xfrm>
          <a:prstGeom prst="rect">
            <a:avLst/>
          </a:prstGeom>
          <a:noFill/>
          <a:ln w="25400">
            <a:solidFill>
              <a:schemeClr val="tx1"/>
            </a:solid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user</a:t>
            </a:r>
            <a:br>
              <a:rPr lang="en-US" sz="1800">
                <a:solidFill>
                  <a:schemeClr val="tx1"/>
                </a:solidFill>
              </a:rPr>
            </a:br>
            <a:r>
              <a:rPr lang="en-US" sz="1800">
                <a:solidFill>
                  <a:schemeClr val="tx1"/>
                </a:solidFill>
              </a:rPr>
              <a:t>address </a:t>
            </a:r>
            <a:br>
              <a:rPr lang="en-US" sz="1800">
                <a:solidFill>
                  <a:schemeClr val="tx1"/>
                </a:solidFill>
              </a:rPr>
            </a:br>
            <a:r>
              <a:rPr lang="en-US" sz="1800">
                <a:solidFill>
                  <a:schemeClr val="tx1"/>
                </a:solidFill>
              </a:rPr>
              <a:t>password</a:t>
            </a:r>
            <a:br>
              <a:rPr lang="en-US" sz="1800">
                <a:solidFill>
                  <a:schemeClr val="tx1"/>
                </a:solidFill>
              </a:rPr>
            </a:br>
            <a:r>
              <a:rPr lang="en-US" sz="1800">
                <a:solidFill>
                  <a:schemeClr val="tx1"/>
                </a:solidFill>
              </a:rPr>
              <a:t>person</a:t>
            </a:r>
            <a:br>
              <a:rPr lang="en-US" sz="1800">
                <a:solidFill>
                  <a:schemeClr val="tx1"/>
                </a:solidFill>
              </a:rPr>
            </a:br>
            <a:r>
              <a:rPr lang="en-US" sz="1800">
                <a:solidFill>
                  <a:schemeClr val="tx1"/>
                </a:solidFill>
              </a:rPr>
              <a:t>name </a:t>
            </a:r>
            <a:br>
              <a:rPr lang="en-US" sz="1800">
                <a:solidFill>
                  <a:schemeClr val="tx1"/>
                </a:solidFill>
              </a:rPr>
            </a:br>
            <a:r>
              <a:rPr lang="en-US" sz="1800">
                <a:solidFill>
                  <a:schemeClr val="tx1"/>
                </a:solidFill>
              </a:rPr>
              <a:t>country </a:t>
            </a:r>
            <a:br>
              <a:rPr lang="en-US" sz="1800">
                <a:solidFill>
                  <a:schemeClr val="tx1"/>
                </a:solidFill>
              </a:rPr>
            </a:br>
            <a:r>
              <a:rPr lang="en-US" sz="1800">
                <a:solidFill>
                  <a:schemeClr val="tx1"/>
                </a:solidFill>
              </a:rPr>
              <a:t>birth date </a:t>
            </a:r>
            <a:br>
              <a:rPr lang="en-US" sz="1800">
                <a:solidFill>
                  <a:schemeClr val="tx1"/>
                </a:solidFill>
              </a:rPr>
            </a:br>
            <a:r>
              <a:rPr lang="en-US" sz="1800">
                <a:solidFill>
                  <a:schemeClr val="tx1"/>
                </a:solidFill>
              </a:rPr>
              <a:t>occupation </a:t>
            </a:r>
            <a:br>
              <a:rPr lang="en-US" sz="1800">
                <a:solidFill>
                  <a:schemeClr val="tx1"/>
                </a:solidFill>
              </a:rPr>
            </a:br>
            <a:r>
              <a:rPr lang="en-US" sz="1800">
                <a:solidFill>
                  <a:schemeClr val="tx1"/>
                </a:solidFill>
              </a:rPr>
              <a:t>message </a:t>
            </a:r>
            <a:br>
              <a:rPr lang="en-US" sz="1800">
                <a:solidFill>
                  <a:schemeClr val="tx1"/>
                </a:solidFill>
              </a:rPr>
            </a:br>
            <a:r>
              <a:rPr lang="en-US" sz="1800">
                <a:solidFill>
                  <a:schemeClr val="tx1"/>
                </a:solidFill>
              </a:rPr>
              <a:t>text </a:t>
            </a:r>
            <a:br>
              <a:rPr lang="en-US" sz="1800">
                <a:solidFill>
                  <a:schemeClr val="tx1"/>
                </a:solidFill>
              </a:rPr>
            </a:br>
            <a:r>
              <a:rPr lang="en-US" sz="1800">
                <a:solidFill>
                  <a:schemeClr val="tx1"/>
                </a:solidFill>
              </a:rPr>
              <a:t>attachment </a:t>
            </a:r>
            <a:br>
              <a:rPr lang="en-US" sz="1800">
                <a:solidFill>
                  <a:schemeClr val="tx1"/>
                </a:solidFill>
              </a:rPr>
            </a:br>
            <a:r>
              <a:rPr lang="en-US" sz="1800">
                <a:solidFill>
                  <a:schemeClr val="tx1"/>
                </a:solidFill>
              </a:rPr>
              <a:t>file </a:t>
            </a:r>
            <a:br>
              <a:rPr lang="en-US" sz="1800">
                <a:solidFill>
                  <a:schemeClr val="tx1"/>
                </a:solidFill>
              </a:rPr>
            </a:br>
            <a:r>
              <a:rPr lang="en-US" sz="1800">
                <a:solidFill>
                  <a:schemeClr val="tx1"/>
                </a:solidFill>
              </a:rPr>
              <a:t>folder </a:t>
            </a:r>
            <a:br>
              <a:rPr lang="en-US" sz="1800">
                <a:solidFill>
                  <a:schemeClr val="tx1"/>
                </a:solidFill>
              </a:rPr>
            </a:br>
            <a:r>
              <a:rPr lang="en-US" sz="1800">
                <a:solidFill>
                  <a:schemeClr val="tx1"/>
                </a:solidFill>
              </a:rPr>
              <a:t>inbox </a:t>
            </a:r>
            <a:br>
              <a:rPr lang="en-US" sz="1800">
                <a:solidFill>
                  <a:schemeClr val="tx1"/>
                </a:solidFill>
              </a:rPr>
            </a:br>
            <a:r>
              <a:rPr lang="en-US" sz="1800">
                <a:solidFill>
                  <a:schemeClr val="tx1"/>
                </a:solidFill>
              </a:rPr>
              <a:t>outbox </a:t>
            </a:r>
            <a:br>
              <a:rPr lang="en-US" sz="1800">
                <a:solidFill>
                  <a:schemeClr val="tx1"/>
                </a:solidFill>
              </a:rPr>
            </a:br>
            <a:r>
              <a:rPr lang="en-US" sz="1800">
                <a:solidFill>
                  <a:schemeClr val="tx1"/>
                </a:solidFill>
              </a:rPr>
              <a:t>wastebasket</a:t>
            </a:r>
          </a:p>
        </p:txBody>
      </p:sp>
      <p:sp>
        <p:nvSpPr>
          <p:cNvPr id="300036" name="Rectangle 4"/>
          <p:cNvSpPr>
            <a:spLocks noChangeArrowheads="1"/>
          </p:cNvSpPr>
          <p:nvPr/>
        </p:nvSpPr>
        <p:spPr bwMode="auto">
          <a:xfrm>
            <a:off x="885825" y="1235075"/>
            <a:ext cx="1655763"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Nouns</a:t>
            </a:r>
          </a:p>
        </p:txBody>
      </p:sp>
      <p:sp>
        <p:nvSpPr>
          <p:cNvPr id="300038" name="Rectangle 6"/>
          <p:cNvSpPr>
            <a:spLocks noChangeArrowheads="1"/>
          </p:cNvSpPr>
          <p:nvPr/>
        </p:nvSpPr>
        <p:spPr bwMode="auto">
          <a:xfrm>
            <a:off x="3548063" y="1760538"/>
            <a:ext cx="1954212" cy="4511675"/>
          </a:xfrm>
          <a:prstGeom prst="rect">
            <a:avLst/>
          </a:prstGeom>
          <a:noFill/>
          <a:ln w="25400">
            <a:solidFill>
              <a:schemeClr val="tx1"/>
            </a:solid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USER</a:t>
            </a:r>
            <a:br>
              <a:rPr lang="en-US" sz="1800">
                <a:solidFill>
                  <a:schemeClr val="tx1"/>
                </a:solidFill>
              </a:rPr>
            </a:br>
            <a:r>
              <a:rPr lang="en-US" sz="1800">
                <a:solidFill>
                  <a:schemeClr val="tx1"/>
                </a:solidFill>
              </a:rPr>
              <a:t>Address </a:t>
            </a:r>
            <a:br>
              <a:rPr lang="en-US" sz="1800">
                <a:solidFill>
                  <a:schemeClr val="tx1"/>
                </a:solidFill>
              </a:rPr>
            </a:br>
            <a:r>
              <a:rPr lang="en-US" sz="1800">
                <a:solidFill>
                  <a:schemeClr val="tx1"/>
                </a:solidFill>
              </a:rPr>
              <a:t>Password</a:t>
            </a:r>
            <a:br>
              <a:rPr lang="en-US" sz="1800">
                <a:solidFill>
                  <a:schemeClr val="tx1"/>
                </a:solidFill>
              </a:rPr>
            </a:br>
            <a:r>
              <a:rPr lang="en-US" sz="1800">
                <a:solidFill>
                  <a:schemeClr val="tx1"/>
                </a:solidFill>
              </a:rPr>
              <a:t>PERSON</a:t>
            </a:r>
            <a:br>
              <a:rPr lang="en-US" sz="1800">
                <a:solidFill>
                  <a:schemeClr val="tx1"/>
                </a:solidFill>
              </a:rPr>
            </a:br>
            <a:r>
              <a:rPr lang="en-US" sz="1800">
                <a:solidFill>
                  <a:schemeClr val="tx1"/>
                </a:solidFill>
              </a:rPr>
              <a:t>Name</a:t>
            </a:r>
            <a:br>
              <a:rPr lang="en-US" sz="1800">
                <a:solidFill>
                  <a:schemeClr val="tx1"/>
                </a:solidFill>
              </a:rPr>
            </a:br>
            <a:r>
              <a:rPr lang="en-US" sz="1800">
                <a:solidFill>
                  <a:schemeClr val="tx1"/>
                </a:solidFill>
              </a:rPr>
              <a:t>COUNTRY</a:t>
            </a:r>
            <a:br>
              <a:rPr lang="en-US" sz="1800">
                <a:solidFill>
                  <a:schemeClr val="tx1"/>
                </a:solidFill>
              </a:rPr>
            </a:br>
            <a:r>
              <a:rPr lang="en-US" sz="1800">
                <a:solidFill>
                  <a:schemeClr val="tx1"/>
                </a:solidFill>
              </a:rPr>
              <a:t>Birth Date </a:t>
            </a:r>
            <a:br>
              <a:rPr lang="en-US" sz="1800">
                <a:solidFill>
                  <a:schemeClr val="tx1"/>
                </a:solidFill>
              </a:rPr>
            </a:br>
            <a:r>
              <a:rPr lang="en-US" sz="1800">
                <a:solidFill>
                  <a:schemeClr val="tx1"/>
                </a:solidFill>
              </a:rPr>
              <a:t>Occupation </a:t>
            </a:r>
            <a:br>
              <a:rPr lang="en-US" sz="1800">
                <a:solidFill>
                  <a:schemeClr val="tx1"/>
                </a:solidFill>
              </a:rPr>
            </a:br>
            <a:r>
              <a:rPr lang="en-US" sz="1800">
                <a:solidFill>
                  <a:schemeClr val="tx1"/>
                </a:solidFill>
              </a:rPr>
              <a:t>MESSAGE </a:t>
            </a:r>
            <a:br>
              <a:rPr lang="en-US" sz="1800">
                <a:solidFill>
                  <a:schemeClr val="tx1"/>
                </a:solidFill>
              </a:rPr>
            </a:br>
            <a:r>
              <a:rPr lang="en-US" sz="1800">
                <a:solidFill>
                  <a:schemeClr val="tx1"/>
                </a:solidFill>
              </a:rPr>
              <a:t>Text </a:t>
            </a:r>
            <a:br>
              <a:rPr lang="en-US" sz="1800">
                <a:solidFill>
                  <a:schemeClr val="tx1"/>
                </a:solidFill>
              </a:rPr>
            </a:br>
            <a:r>
              <a:rPr lang="en-US" sz="1800">
                <a:solidFill>
                  <a:schemeClr val="tx1"/>
                </a:solidFill>
              </a:rPr>
              <a:t>ATTACHMENT </a:t>
            </a:r>
            <a:br>
              <a:rPr lang="en-US" sz="1800">
                <a:solidFill>
                  <a:schemeClr val="tx1"/>
                </a:solidFill>
              </a:rPr>
            </a:br>
            <a:r>
              <a:rPr lang="en-US" sz="1800">
                <a:solidFill>
                  <a:schemeClr val="tx1"/>
                </a:solidFill>
              </a:rPr>
              <a:t>File </a:t>
            </a:r>
            <a:br>
              <a:rPr lang="en-US" sz="1800">
                <a:solidFill>
                  <a:schemeClr val="tx1"/>
                </a:solidFill>
              </a:rPr>
            </a:br>
            <a:r>
              <a:rPr lang="en-US" sz="1800">
                <a:solidFill>
                  <a:schemeClr val="tx1"/>
                </a:solidFill>
              </a:rPr>
              <a:t>FOLDER </a:t>
            </a:r>
            <a:br>
              <a:rPr lang="en-US" sz="1800">
                <a:solidFill>
                  <a:schemeClr val="tx1"/>
                </a:solidFill>
              </a:rPr>
            </a:br>
            <a:r>
              <a:rPr lang="en-US" sz="1800" i="1">
                <a:solidFill>
                  <a:schemeClr val="tx1"/>
                </a:solidFill>
              </a:rPr>
              <a:t>Inbox </a:t>
            </a:r>
            <a:br>
              <a:rPr lang="en-US" sz="1800" i="1">
                <a:solidFill>
                  <a:schemeClr val="tx1"/>
                </a:solidFill>
              </a:rPr>
            </a:br>
            <a:r>
              <a:rPr lang="en-US" sz="1800" i="1">
                <a:solidFill>
                  <a:schemeClr val="tx1"/>
                </a:solidFill>
              </a:rPr>
              <a:t>Outbox </a:t>
            </a:r>
            <a:br>
              <a:rPr lang="en-US" sz="1800" i="1">
                <a:solidFill>
                  <a:schemeClr val="tx1"/>
                </a:solidFill>
              </a:rPr>
            </a:br>
            <a:r>
              <a:rPr lang="en-US" sz="1800" i="1">
                <a:solidFill>
                  <a:schemeClr val="tx1"/>
                </a:solidFill>
              </a:rPr>
              <a:t>Wastebasket</a:t>
            </a:r>
          </a:p>
        </p:txBody>
      </p:sp>
      <p:sp>
        <p:nvSpPr>
          <p:cNvPr id="300039" name="Rectangle 7"/>
          <p:cNvSpPr>
            <a:spLocks noChangeArrowheads="1"/>
          </p:cNvSpPr>
          <p:nvPr/>
        </p:nvSpPr>
        <p:spPr bwMode="auto">
          <a:xfrm>
            <a:off x="3432175" y="1235075"/>
            <a:ext cx="2435225" cy="530225"/>
          </a:xfrm>
          <a:prstGeom prst="rect">
            <a:avLst/>
          </a:prstGeom>
          <a:noFill/>
          <a:ln w="9525">
            <a:noFill/>
            <a:miter lim="800000"/>
            <a:headEnd/>
            <a:tailEnd/>
          </a:ln>
          <a:effectLst/>
        </p:spPr>
        <p:txBody>
          <a:bodyPr lIns="92075" tIns="46038" rIns="92075" bIns="46038">
            <a:spAutoFit/>
          </a:bodyPr>
          <a:lstStyle/>
          <a:p>
            <a:pPr defTabSz="822325" eaLnBrk="0" hangingPunct="0">
              <a:lnSpc>
                <a:spcPct val="80000"/>
              </a:lnSpc>
              <a:spcBef>
                <a:spcPct val="50000"/>
              </a:spcBef>
              <a:buClrTx/>
              <a:buFontTx/>
              <a:buNone/>
            </a:pPr>
            <a:r>
              <a:rPr lang="en-US" sz="1800">
                <a:solidFill>
                  <a:schemeClr val="tx1"/>
                </a:solidFill>
              </a:rPr>
              <a:t>Entities/Attributes/</a:t>
            </a:r>
            <a:br>
              <a:rPr lang="en-US" sz="1800">
                <a:solidFill>
                  <a:schemeClr val="tx1"/>
                </a:solidFill>
              </a:rPr>
            </a:br>
            <a:r>
              <a:rPr lang="en-US" sz="1800">
                <a:solidFill>
                  <a:schemeClr val="tx1"/>
                </a:solidFill>
              </a:rPr>
              <a:t>Instances</a:t>
            </a:r>
          </a:p>
        </p:txBody>
      </p:sp>
      <p:sp>
        <p:nvSpPr>
          <p:cNvPr id="300041" name="Rectangle 9"/>
          <p:cNvSpPr>
            <a:spLocks noChangeArrowheads="1"/>
          </p:cNvSpPr>
          <p:nvPr/>
        </p:nvSpPr>
        <p:spPr bwMode="auto">
          <a:xfrm>
            <a:off x="6248400" y="1752600"/>
            <a:ext cx="1981200" cy="4495800"/>
          </a:xfrm>
          <a:prstGeom prst="rect">
            <a:avLst/>
          </a:prstGeom>
          <a:noFill/>
          <a:ln w="25400">
            <a:solidFill>
              <a:schemeClr val="tx1"/>
            </a:solidFill>
            <a:miter lim="800000"/>
            <a:headEnd/>
            <a:tailEnd/>
          </a:ln>
          <a:effectLst/>
        </p:spPr>
        <p:txBody>
          <a:bodyPr lIns="92075" tIns="46038" rIns="92075" bIns="46038"/>
          <a:lstStyle/>
          <a:p>
            <a:pPr defTabSz="822325" eaLnBrk="0" hangingPunct="0">
              <a:spcBef>
                <a:spcPct val="50000"/>
              </a:spcBef>
              <a:buClrTx/>
              <a:buFontTx/>
              <a:buNone/>
            </a:pPr>
            <a:r>
              <a:rPr lang="en-US" sz="1800">
                <a:solidFill>
                  <a:schemeClr val="tx1"/>
                </a:solidFill>
              </a:rPr>
              <a:t>USER</a:t>
            </a:r>
            <a:br>
              <a:rPr lang="en-US" sz="1800">
                <a:solidFill>
                  <a:schemeClr val="tx1"/>
                </a:solidFill>
              </a:rPr>
            </a:br>
            <a:r>
              <a:rPr lang="en-US" sz="1800">
                <a:solidFill>
                  <a:schemeClr val="tx1"/>
                </a:solidFill>
              </a:rPr>
              <a:t> - Address</a:t>
            </a:r>
            <a:br>
              <a:rPr lang="en-US" sz="1800">
                <a:solidFill>
                  <a:schemeClr val="tx1"/>
                </a:solidFill>
              </a:rPr>
            </a:br>
            <a:r>
              <a:rPr lang="en-US" sz="1800">
                <a:solidFill>
                  <a:schemeClr val="tx1"/>
                </a:solidFill>
              </a:rPr>
              <a:t> - Password</a:t>
            </a:r>
            <a:br>
              <a:rPr lang="en-US" sz="1800">
                <a:solidFill>
                  <a:schemeClr val="tx1"/>
                </a:solidFill>
              </a:rPr>
            </a:br>
            <a:r>
              <a:rPr lang="en-US" sz="1800">
                <a:solidFill>
                  <a:schemeClr val="tx1"/>
                </a:solidFill>
              </a:rPr>
              <a:t>PERSON</a:t>
            </a:r>
            <a:br>
              <a:rPr lang="en-US" sz="1800">
                <a:solidFill>
                  <a:schemeClr val="tx1"/>
                </a:solidFill>
              </a:rPr>
            </a:br>
            <a:r>
              <a:rPr lang="en-US" sz="1800">
                <a:solidFill>
                  <a:schemeClr val="tx1"/>
                </a:solidFill>
              </a:rPr>
              <a:t> - Name </a:t>
            </a:r>
            <a:br>
              <a:rPr lang="en-US" sz="1800">
                <a:solidFill>
                  <a:schemeClr val="tx1"/>
                </a:solidFill>
              </a:rPr>
            </a:br>
            <a:r>
              <a:rPr lang="en-US" sz="1800">
                <a:solidFill>
                  <a:schemeClr val="tx1"/>
                </a:solidFill>
              </a:rPr>
              <a:t> - Birth Date </a:t>
            </a:r>
            <a:br>
              <a:rPr lang="en-US" sz="1800">
                <a:solidFill>
                  <a:schemeClr val="tx1"/>
                </a:solidFill>
              </a:rPr>
            </a:br>
            <a:r>
              <a:rPr lang="en-US" sz="1800">
                <a:solidFill>
                  <a:schemeClr val="tx1"/>
                </a:solidFill>
              </a:rPr>
              <a:t> - Occupation </a:t>
            </a:r>
            <a:br>
              <a:rPr lang="en-US" sz="1800">
                <a:solidFill>
                  <a:schemeClr val="tx1"/>
                </a:solidFill>
              </a:rPr>
            </a:br>
            <a:r>
              <a:rPr lang="en-US" sz="1800">
                <a:solidFill>
                  <a:schemeClr val="tx1"/>
                </a:solidFill>
              </a:rPr>
              <a:t> COUNTRY</a:t>
            </a:r>
            <a:br>
              <a:rPr lang="en-US" sz="1800">
                <a:solidFill>
                  <a:schemeClr val="tx1"/>
                </a:solidFill>
              </a:rPr>
            </a:br>
            <a:r>
              <a:rPr lang="en-US" sz="1800">
                <a:solidFill>
                  <a:schemeClr val="tx1"/>
                </a:solidFill>
              </a:rPr>
              <a:t> - Name</a:t>
            </a:r>
            <a:br>
              <a:rPr lang="en-US" sz="1800">
                <a:solidFill>
                  <a:schemeClr val="tx1"/>
                </a:solidFill>
              </a:rPr>
            </a:br>
            <a:r>
              <a:rPr lang="en-US" sz="1800">
                <a:solidFill>
                  <a:schemeClr val="tx1"/>
                </a:solidFill>
              </a:rPr>
              <a:t>MESSAGE </a:t>
            </a:r>
            <a:br>
              <a:rPr lang="en-US" sz="1800">
                <a:solidFill>
                  <a:schemeClr val="tx1"/>
                </a:solidFill>
              </a:rPr>
            </a:br>
            <a:r>
              <a:rPr lang="en-US" sz="1800">
                <a:solidFill>
                  <a:schemeClr val="tx1"/>
                </a:solidFill>
              </a:rPr>
              <a:t> - Text </a:t>
            </a:r>
            <a:br>
              <a:rPr lang="en-US" sz="1800">
                <a:solidFill>
                  <a:schemeClr val="tx1"/>
                </a:solidFill>
              </a:rPr>
            </a:br>
            <a:r>
              <a:rPr lang="en-US" sz="1800">
                <a:solidFill>
                  <a:schemeClr val="tx1"/>
                </a:solidFill>
              </a:rPr>
              <a:t>ATTACHMENT </a:t>
            </a:r>
            <a:br>
              <a:rPr lang="en-US" sz="1800">
                <a:solidFill>
                  <a:schemeClr val="tx1"/>
                </a:solidFill>
              </a:rPr>
            </a:br>
            <a:r>
              <a:rPr lang="en-US" sz="1800">
                <a:solidFill>
                  <a:schemeClr val="tx1"/>
                </a:solidFill>
              </a:rPr>
              <a:t> - Filename</a:t>
            </a:r>
            <a:br>
              <a:rPr lang="en-US" sz="1800">
                <a:solidFill>
                  <a:schemeClr val="tx1"/>
                </a:solidFill>
              </a:rPr>
            </a:br>
            <a:r>
              <a:rPr lang="en-US" sz="1800">
                <a:solidFill>
                  <a:schemeClr val="tx1"/>
                </a:solidFill>
              </a:rPr>
              <a:t>FOLDER </a:t>
            </a:r>
            <a:br>
              <a:rPr lang="en-US" sz="1800">
                <a:solidFill>
                  <a:schemeClr val="tx1"/>
                </a:solidFill>
              </a:rPr>
            </a:br>
            <a:r>
              <a:rPr lang="en-US" sz="1800">
                <a:solidFill>
                  <a:schemeClr val="tx1"/>
                </a:solidFill>
              </a:rPr>
              <a:t> - Name</a:t>
            </a:r>
          </a:p>
          <a:p>
            <a:pPr defTabSz="822325" eaLnBrk="0" hangingPunct="0">
              <a:spcBef>
                <a:spcPct val="50000"/>
              </a:spcBef>
              <a:buClrTx/>
              <a:buFontTx/>
              <a:buNone/>
            </a:pPr>
            <a:endParaRPr lang="en-US" sz="1800">
              <a:solidFill>
                <a:schemeClr val="tx1"/>
              </a:solidFill>
            </a:endParaRPr>
          </a:p>
        </p:txBody>
      </p:sp>
      <p:sp>
        <p:nvSpPr>
          <p:cNvPr id="300042" name="Rectangle 10"/>
          <p:cNvSpPr>
            <a:spLocks noChangeArrowheads="1"/>
          </p:cNvSpPr>
          <p:nvPr/>
        </p:nvSpPr>
        <p:spPr bwMode="auto">
          <a:xfrm>
            <a:off x="6162675" y="1235075"/>
            <a:ext cx="2098675" cy="476250"/>
          </a:xfrm>
          <a:prstGeom prst="rect">
            <a:avLst/>
          </a:prstGeom>
          <a:noFill/>
          <a:ln w="9525">
            <a:noFill/>
            <a:miter lim="800000"/>
            <a:headEnd/>
            <a:tailEnd/>
          </a:ln>
          <a:effectLst/>
        </p:spPr>
        <p:txBody>
          <a:bodyPr lIns="92075" tIns="46038" rIns="92075" bIns="46038">
            <a:spAutoFit/>
          </a:bodyPr>
          <a:lstStyle/>
          <a:p>
            <a:pPr defTabSz="822325" eaLnBrk="0" hangingPunct="0">
              <a:lnSpc>
                <a:spcPct val="70000"/>
              </a:lnSpc>
              <a:spcBef>
                <a:spcPct val="50000"/>
              </a:spcBef>
              <a:buClrTx/>
              <a:buFontTx/>
              <a:buNone/>
            </a:pPr>
            <a:r>
              <a:rPr lang="en-US" sz="1800">
                <a:solidFill>
                  <a:schemeClr val="tx1"/>
                </a:solidFill>
              </a:rPr>
              <a:t>Entities with their Attributes</a:t>
            </a:r>
          </a:p>
        </p:txBody>
      </p:sp>
      <p:grpSp>
        <p:nvGrpSpPr>
          <p:cNvPr id="2" name="Group 11"/>
          <p:cNvGrpSpPr>
            <a:grpSpLocks/>
          </p:cNvGrpSpPr>
          <p:nvPr/>
        </p:nvGrpSpPr>
        <p:grpSpPr bwMode="auto">
          <a:xfrm>
            <a:off x="4448175" y="3277268"/>
            <a:ext cx="1965325" cy="2818732"/>
            <a:chOff x="2802" y="1923"/>
            <a:chExt cx="1238" cy="1625"/>
          </a:xfrm>
        </p:grpSpPr>
        <p:sp>
          <p:nvSpPr>
            <p:cNvPr id="300044" name="Freeform 12"/>
            <p:cNvSpPr>
              <a:spLocks/>
            </p:cNvSpPr>
            <p:nvPr/>
          </p:nvSpPr>
          <p:spPr bwMode="auto">
            <a:xfrm>
              <a:off x="2997" y="1923"/>
              <a:ext cx="1037" cy="467"/>
            </a:xfrm>
            <a:custGeom>
              <a:avLst/>
              <a:gdLst/>
              <a:ahLst/>
              <a:cxnLst>
                <a:cxn ang="0">
                  <a:pos x="0" y="0"/>
                </a:cxn>
                <a:cxn ang="0">
                  <a:pos x="608" y="0"/>
                </a:cxn>
                <a:cxn ang="0">
                  <a:pos x="608" y="466"/>
                </a:cxn>
                <a:cxn ang="0">
                  <a:pos x="1036" y="466"/>
                </a:cxn>
              </a:cxnLst>
              <a:rect l="0" t="0" r="r" b="b"/>
              <a:pathLst>
                <a:path w="1037" h="467">
                  <a:moveTo>
                    <a:pt x="0" y="0"/>
                  </a:moveTo>
                  <a:lnTo>
                    <a:pt x="608" y="0"/>
                  </a:lnTo>
                  <a:lnTo>
                    <a:pt x="608" y="466"/>
                  </a:lnTo>
                  <a:lnTo>
                    <a:pt x="1036" y="466"/>
                  </a:lnTo>
                </a:path>
              </a:pathLst>
            </a:custGeom>
            <a:noFill/>
            <a:ln w="25400" cap="rnd" cmpd="sng">
              <a:solidFill>
                <a:schemeClr val="tx1"/>
              </a:solidFill>
              <a:prstDash val="solid"/>
              <a:round/>
              <a:headEnd type="none" w="sm" len="sm"/>
              <a:tailEnd type="stealth" w="med" len="lg"/>
            </a:ln>
            <a:effectLst/>
          </p:spPr>
          <p:txBody>
            <a:bodyPr/>
            <a:lstStyle/>
            <a:p>
              <a:endParaRPr lang="en-US"/>
            </a:p>
          </p:txBody>
        </p:sp>
        <p:sp>
          <p:nvSpPr>
            <p:cNvPr id="300045" name="Line 13"/>
            <p:cNvSpPr>
              <a:spLocks noChangeShapeType="1"/>
            </p:cNvSpPr>
            <p:nvPr/>
          </p:nvSpPr>
          <p:spPr bwMode="auto">
            <a:xfrm>
              <a:off x="3612" y="2230"/>
              <a:ext cx="41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300046" name="Freeform 14"/>
            <p:cNvSpPr>
              <a:spLocks/>
            </p:cNvSpPr>
            <p:nvPr/>
          </p:nvSpPr>
          <p:spPr bwMode="auto">
            <a:xfrm>
              <a:off x="2802" y="3217"/>
              <a:ext cx="803" cy="331"/>
            </a:xfrm>
            <a:custGeom>
              <a:avLst/>
              <a:gdLst/>
              <a:ahLst/>
              <a:cxnLst>
                <a:cxn ang="0">
                  <a:pos x="0" y="0"/>
                </a:cxn>
                <a:cxn ang="0">
                  <a:pos x="802" y="0"/>
                </a:cxn>
                <a:cxn ang="0">
                  <a:pos x="802" y="330"/>
                </a:cxn>
                <a:cxn ang="0">
                  <a:pos x="334" y="330"/>
                </a:cxn>
              </a:cxnLst>
              <a:rect l="0" t="0" r="r" b="b"/>
              <a:pathLst>
                <a:path w="803" h="331">
                  <a:moveTo>
                    <a:pt x="0" y="0"/>
                  </a:moveTo>
                  <a:lnTo>
                    <a:pt x="802" y="0"/>
                  </a:lnTo>
                  <a:lnTo>
                    <a:pt x="802" y="330"/>
                  </a:lnTo>
                  <a:lnTo>
                    <a:pt x="334" y="330"/>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300047" name="Line 15"/>
            <p:cNvSpPr>
              <a:spLocks noChangeShapeType="1"/>
            </p:cNvSpPr>
            <p:nvPr/>
          </p:nvSpPr>
          <p:spPr bwMode="auto">
            <a:xfrm>
              <a:off x="2842" y="3375"/>
              <a:ext cx="1198" cy="0"/>
            </a:xfrm>
            <a:prstGeom prst="line">
              <a:avLst/>
            </a:prstGeom>
            <a:noFill/>
            <a:ln w="25400">
              <a:solidFill>
                <a:schemeClr val="tx1"/>
              </a:solidFill>
              <a:round/>
              <a:headEnd type="none" w="sm" len="sm"/>
              <a:tailEnd type="stealth" w="med"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autoUpdateAnimBg="0"/>
      <p:bldP spid="30004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46675" y="4510088"/>
            <a:ext cx="285750" cy="758825"/>
            <a:chOff x="3242" y="2841"/>
            <a:chExt cx="180" cy="478"/>
          </a:xfrm>
        </p:grpSpPr>
        <p:grpSp>
          <p:nvGrpSpPr>
            <p:cNvPr id="3" name="Group 3"/>
            <p:cNvGrpSpPr>
              <a:grpSpLocks/>
            </p:cNvGrpSpPr>
            <p:nvPr/>
          </p:nvGrpSpPr>
          <p:grpSpPr bwMode="auto">
            <a:xfrm>
              <a:off x="3242" y="3219"/>
              <a:ext cx="180" cy="100"/>
              <a:chOff x="3242" y="3219"/>
              <a:chExt cx="180" cy="100"/>
            </a:xfrm>
          </p:grpSpPr>
          <p:sp>
            <p:nvSpPr>
              <p:cNvPr id="302084" name="Line 4"/>
              <p:cNvSpPr>
                <a:spLocks noChangeShapeType="1"/>
              </p:cNvSpPr>
              <p:nvPr/>
            </p:nvSpPr>
            <p:spPr bwMode="auto">
              <a:xfrm flipH="1">
                <a:off x="3242" y="3219"/>
                <a:ext cx="89" cy="98"/>
              </a:xfrm>
              <a:prstGeom prst="line">
                <a:avLst/>
              </a:prstGeom>
              <a:noFill/>
              <a:ln w="25400">
                <a:solidFill>
                  <a:schemeClr val="tx2"/>
                </a:solidFill>
                <a:round/>
                <a:headEnd type="none" w="sm" len="sm"/>
                <a:tailEnd type="none" w="sm" len="sm"/>
              </a:ln>
              <a:effectLst/>
            </p:spPr>
            <p:txBody>
              <a:bodyPr/>
              <a:lstStyle/>
              <a:p>
                <a:endParaRPr lang="en-US"/>
              </a:p>
            </p:txBody>
          </p:sp>
          <p:sp>
            <p:nvSpPr>
              <p:cNvPr id="302085" name="Line 5"/>
              <p:cNvSpPr>
                <a:spLocks noChangeShapeType="1"/>
              </p:cNvSpPr>
              <p:nvPr/>
            </p:nvSpPr>
            <p:spPr bwMode="auto">
              <a:xfrm flipH="1" flipV="1">
                <a:off x="3330" y="3220"/>
                <a:ext cx="92" cy="99"/>
              </a:xfrm>
              <a:prstGeom prst="line">
                <a:avLst/>
              </a:prstGeom>
              <a:noFill/>
              <a:ln w="25400">
                <a:solidFill>
                  <a:schemeClr val="tx2"/>
                </a:solidFill>
                <a:round/>
                <a:headEnd type="none" w="sm" len="sm"/>
                <a:tailEnd type="none" w="sm" len="sm"/>
              </a:ln>
              <a:effectLst/>
            </p:spPr>
            <p:txBody>
              <a:bodyPr/>
              <a:lstStyle/>
              <a:p>
                <a:endParaRPr lang="en-US"/>
              </a:p>
            </p:txBody>
          </p:sp>
        </p:grpSp>
        <p:sp>
          <p:nvSpPr>
            <p:cNvPr id="302086" name="Line 6"/>
            <p:cNvSpPr>
              <a:spLocks noChangeShapeType="1"/>
            </p:cNvSpPr>
            <p:nvPr/>
          </p:nvSpPr>
          <p:spPr bwMode="auto">
            <a:xfrm>
              <a:off x="3333" y="2841"/>
              <a:ext cx="0" cy="235"/>
            </a:xfrm>
            <a:prstGeom prst="line">
              <a:avLst/>
            </a:prstGeom>
            <a:noFill/>
            <a:ln w="25400">
              <a:solidFill>
                <a:schemeClr val="tx2"/>
              </a:solidFill>
              <a:prstDash val="dash"/>
              <a:round/>
              <a:headEnd type="none" w="sm" len="sm"/>
              <a:tailEnd type="none" w="sm" len="sm"/>
            </a:ln>
            <a:effectLst/>
          </p:spPr>
          <p:txBody>
            <a:bodyPr/>
            <a:lstStyle/>
            <a:p>
              <a:endParaRPr lang="en-US"/>
            </a:p>
          </p:txBody>
        </p:sp>
        <p:sp>
          <p:nvSpPr>
            <p:cNvPr id="302087" name="Line 7"/>
            <p:cNvSpPr>
              <a:spLocks noChangeShapeType="1"/>
            </p:cNvSpPr>
            <p:nvPr/>
          </p:nvSpPr>
          <p:spPr bwMode="auto">
            <a:xfrm flipV="1">
              <a:off x="3333" y="3098"/>
              <a:ext cx="0" cy="218"/>
            </a:xfrm>
            <a:prstGeom prst="line">
              <a:avLst/>
            </a:prstGeom>
            <a:noFill/>
            <a:ln w="25400">
              <a:solidFill>
                <a:schemeClr val="tx2"/>
              </a:solidFill>
              <a:round/>
              <a:headEnd type="none" w="sm" len="sm"/>
              <a:tailEnd type="none" w="sm" len="sm"/>
            </a:ln>
            <a:effectLst/>
          </p:spPr>
          <p:txBody>
            <a:bodyPr/>
            <a:lstStyle/>
            <a:p>
              <a:endParaRPr lang="en-US"/>
            </a:p>
          </p:txBody>
        </p:sp>
      </p:grpSp>
      <p:sp>
        <p:nvSpPr>
          <p:cNvPr id="302127" name="Rectangle 47"/>
          <p:cNvSpPr>
            <a:spLocks noGrp="1" noChangeArrowheads="1"/>
          </p:cNvSpPr>
          <p:nvPr>
            <p:ph type="title"/>
          </p:nvPr>
        </p:nvSpPr>
        <p:spPr>
          <a:xfrm>
            <a:off x="457200" y="274638"/>
            <a:ext cx="7467600" cy="944562"/>
          </a:xfrm>
        </p:spPr>
        <p:txBody>
          <a:bodyPr/>
          <a:lstStyle/>
          <a:p>
            <a:pPr algn="ctr"/>
            <a:r>
              <a:rPr lang="en-US" b="1" dirty="0"/>
              <a:t>Attribute and Entity </a:t>
            </a:r>
          </a:p>
        </p:txBody>
      </p:sp>
      <p:sp>
        <p:nvSpPr>
          <p:cNvPr id="302128" name="Rectangle 48"/>
          <p:cNvSpPr>
            <a:spLocks noGrp="1" noChangeArrowheads="1"/>
          </p:cNvSpPr>
          <p:nvPr>
            <p:ph idx="1"/>
          </p:nvPr>
        </p:nvSpPr>
        <p:spPr>
          <a:xfrm>
            <a:off x="863600" y="2992438"/>
            <a:ext cx="7366000" cy="360362"/>
          </a:xfrm>
        </p:spPr>
        <p:txBody>
          <a:bodyPr>
            <a:normAutofit lnSpcReduction="10000"/>
          </a:bodyPr>
          <a:lstStyle/>
          <a:p>
            <a:r>
              <a:rPr lang="en-US"/>
              <a:t>Attributes in one model can be entities in another.</a:t>
            </a:r>
          </a:p>
        </p:txBody>
      </p:sp>
      <p:sp>
        <p:nvSpPr>
          <p:cNvPr id="302090" name="AutoShape 10"/>
          <p:cNvSpPr>
            <a:spLocks noChangeArrowheads="1"/>
          </p:cNvSpPr>
          <p:nvPr/>
        </p:nvSpPr>
        <p:spPr bwMode="auto">
          <a:xfrm>
            <a:off x="3690938" y="3919538"/>
            <a:ext cx="1892300" cy="604837"/>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2091" name="Rectangle 11"/>
          <p:cNvSpPr>
            <a:spLocks noChangeArrowheads="1"/>
          </p:cNvSpPr>
          <p:nvPr/>
        </p:nvSpPr>
        <p:spPr bwMode="auto">
          <a:xfrm>
            <a:off x="3810000" y="4014788"/>
            <a:ext cx="1512888"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GARMENT</a:t>
            </a:r>
          </a:p>
        </p:txBody>
      </p:sp>
      <p:sp>
        <p:nvSpPr>
          <p:cNvPr id="302093" name="AutoShape 13"/>
          <p:cNvSpPr>
            <a:spLocks noChangeArrowheads="1"/>
          </p:cNvSpPr>
          <p:nvPr/>
        </p:nvSpPr>
        <p:spPr bwMode="auto">
          <a:xfrm>
            <a:off x="900113" y="5267325"/>
            <a:ext cx="1397000" cy="604838"/>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2094" name="Rectangle 14"/>
          <p:cNvSpPr>
            <a:spLocks noChangeArrowheads="1"/>
          </p:cNvSpPr>
          <p:nvPr/>
        </p:nvSpPr>
        <p:spPr bwMode="auto">
          <a:xfrm flipH="1">
            <a:off x="847725" y="5254625"/>
            <a:ext cx="1704975"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CURRENCY</a:t>
            </a:r>
          </a:p>
        </p:txBody>
      </p:sp>
      <p:sp>
        <p:nvSpPr>
          <p:cNvPr id="302095" name="AutoShape 15"/>
          <p:cNvSpPr>
            <a:spLocks noChangeArrowheads="1"/>
          </p:cNvSpPr>
          <p:nvPr/>
        </p:nvSpPr>
        <p:spPr bwMode="auto">
          <a:xfrm>
            <a:off x="3095625" y="5284788"/>
            <a:ext cx="1243013" cy="569912"/>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2096" name="Rectangle 16"/>
          <p:cNvSpPr>
            <a:spLocks noChangeArrowheads="1"/>
          </p:cNvSpPr>
          <p:nvPr/>
        </p:nvSpPr>
        <p:spPr bwMode="auto">
          <a:xfrm flipH="1">
            <a:off x="3100388" y="5294313"/>
            <a:ext cx="933450"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PRICE</a:t>
            </a:r>
          </a:p>
        </p:txBody>
      </p:sp>
      <p:grpSp>
        <p:nvGrpSpPr>
          <p:cNvPr id="4" name="Group 17"/>
          <p:cNvGrpSpPr>
            <a:grpSpLocks/>
          </p:cNvGrpSpPr>
          <p:nvPr/>
        </p:nvGrpSpPr>
        <p:grpSpPr bwMode="auto">
          <a:xfrm>
            <a:off x="3898900" y="5135563"/>
            <a:ext cx="285750" cy="158750"/>
            <a:chOff x="2456" y="3235"/>
            <a:chExt cx="180" cy="100"/>
          </a:xfrm>
        </p:grpSpPr>
        <p:sp>
          <p:nvSpPr>
            <p:cNvPr id="302098" name="Line 18"/>
            <p:cNvSpPr>
              <a:spLocks noChangeShapeType="1"/>
            </p:cNvSpPr>
            <p:nvPr/>
          </p:nvSpPr>
          <p:spPr bwMode="auto">
            <a:xfrm flipH="1">
              <a:off x="2456" y="3235"/>
              <a:ext cx="89" cy="98"/>
            </a:xfrm>
            <a:prstGeom prst="line">
              <a:avLst/>
            </a:prstGeom>
            <a:noFill/>
            <a:ln w="25400">
              <a:solidFill>
                <a:schemeClr val="tx1"/>
              </a:solidFill>
              <a:round/>
              <a:headEnd type="none" w="sm" len="sm"/>
              <a:tailEnd type="none" w="sm" len="sm"/>
            </a:ln>
            <a:effectLst/>
          </p:spPr>
          <p:txBody>
            <a:bodyPr/>
            <a:lstStyle/>
            <a:p>
              <a:endParaRPr lang="en-US"/>
            </a:p>
          </p:txBody>
        </p:sp>
        <p:sp>
          <p:nvSpPr>
            <p:cNvPr id="302099" name="Line 19"/>
            <p:cNvSpPr>
              <a:spLocks noChangeShapeType="1"/>
            </p:cNvSpPr>
            <p:nvPr/>
          </p:nvSpPr>
          <p:spPr bwMode="auto">
            <a:xfrm flipH="1" flipV="1">
              <a:off x="2544" y="3236"/>
              <a:ext cx="92" cy="99"/>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2100" name="Line 20"/>
          <p:cNvSpPr>
            <a:spLocks noChangeShapeType="1"/>
          </p:cNvSpPr>
          <p:nvPr/>
        </p:nvSpPr>
        <p:spPr bwMode="auto">
          <a:xfrm>
            <a:off x="4043363" y="4535488"/>
            <a:ext cx="0" cy="373062"/>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2101" name="Line 21"/>
          <p:cNvSpPr>
            <a:spLocks noChangeShapeType="1"/>
          </p:cNvSpPr>
          <p:nvPr/>
        </p:nvSpPr>
        <p:spPr bwMode="auto">
          <a:xfrm flipV="1">
            <a:off x="4043363" y="4943475"/>
            <a:ext cx="0" cy="346075"/>
          </a:xfrm>
          <a:prstGeom prst="line">
            <a:avLst/>
          </a:prstGeom>
          <a:noFill/>
          <a:ln w="25400">
            <a:solidFill>
              <a:schemeClr val="tx1"/>
            </a:solidFill>
            <a:round/>
            <a:headEnd type="none" w="sm" len="sm"/>
            <a:tailEnd type="none" w="sm" len="sm"/>
          </a:ln>
          <a:effectLst/>
        </p:spPr>
        <p:txBody>
          <a:bodyPr/>
          <a:lstStyle/>
          <a:p>
            <a:endParaRPr lang="en-US"/>
          </a:p>
        </p:txBody>
      </p:sp>
      <p:grpSp>
        <p:nvGrpSpPr>
          <p:cNvPr id="5" name="Group 22"/>
          <p:cNvGrpSpPr>
            <a:grpSpLocks/>
          </p:cNvGrpSpPr>
          <p:nvPr/>
        </p:nvGrpSpPr>
        <p:grpSpPr bwMode="auto">
          <a:xfrm>
            <a:off x="2357438" y="5434013"/>
            <a:ext cx="717550" cy="269875"/>
            <a:chOff x="1485" y="3423"/>
            <a:chExt cx="452" cy="170"/>
          </a:xfrm>
        </p:grpSpPr>
        <p:grpSp>
          <p:nvGrpSpPr>
            <p:cNvPr id="6" name="Group 23"/>
            <p:cNvGrpSpPr>
              <a:grpSpLocks/>
            </p:cNvGrpSpPr>
            <p:nvPr/>
          </p:nvGrpSpPr>
          <p:grpSpPr bwMode="auto">
            <a:xfrm>
              <a:off x="1813" y="3423"/>
              <a:ext cx="124" cy="170"/>
              <a:chOff x="1813" y="3423"/>
              <a:chExt cx="124" cy="170"/>
            </a:xfrm>
          </p:grpSpPr>
          <p:sp>
            <p:nvSpPr>
              <p:cNvPr id="302104" name="Line 24"/>
              <p:cNvSpPr>
                <a:spLocks noChangeShapeType="1"/>
              </p:cNvSpPr>
              <p:nvPr/>
            </p:nvSpPr>
            <p:spPr bwMode="auto">
              <a:xfrm>
                <a:off x="1813" y="3509"/>
                <a:ext cx="123" cy="84"/>
              </a:xfrm>
              <a:prstGeom prst="line">
                <a:avLst/>
              </a:prstGeom>
              <a:noFill/>
              <a:ln w="25400">
                <a:solidFill>
                  <a:schemeClr val="tx1"/>
                </a:solidFill>
                <a:round/>
                <a:headEnd type="none" w="sm" len="sm"/>
                <a:tailEnd type="none" w="sm" len="sm"/>
              </a:ln>
              <a:effectLst/>
            </p:spPr>
            <p:txBody>
              <a:bodyPr/>
              <a:lstStyle/>
              <a:p>
                <a:endParaRPr lang="en-US"/>
              </a:p>
            </p:txBody>
          </p:sp>
          <p:sp>
            <p:nvSpPr>
              <p:cNvPr id="302105" name="Line 25"/>
              <p:cNvSpPr>
                <a:spLocks noChangeShapeType="1"/>
              </p:cNvSpPr>
              <p:nvPr/>
            </p:nvSpPr>
            <p:spPr bwMode="auto">
              <a:xfrm flipH="1">
                <a:off x="1815" y="3423"/>
                <a:ext cx="122" cy="87"/>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2106" name="Line 26"/>
            <p:cNvSpPr>
              <a:spLocks noChangeShapeType="1"/>
            </p:cNvSpPr>
            <p:nvPr/>
          </p:nvSpPr>
          <p:spPr bwMode="auto">
            <a:xfrm>
              <a:off x="1485" y="3508"/>
              <a:ext cx="255" cy="0"/>
            </a:xfrm>
            <a:prstGeom prst="line">
              <a:avLst/>
            </a:prstGeom>
            <a:noFill/>
            <a:ln w="25400">
              <a:solidFill>
                <a:schemeClr val="tx1"/>
              </a:solidFill>
              <a:prstDash val="dash"/>
              <a:round/>
              <a:headEnd type="none" w="sm" len="sm"/>
              <a:tailEnd type="none" w="sm" len="sm"/>
            </a:ln>
            <a:effectLst/>
          </p:spPr>
          <p:txBody>
            <a:bodyPr/>
            <a:lstStyle/>
            <a:p>
              <a:endParaRPr lang="en-US"/>
            </a:p>
          </p:txBody>
        </p:sp>
        <p:sp>
          <p:nvSpPr>
            <p:cNvPr id="302107" name="Line 27"/>
            <p:cNvSpPr>
              <a:spLocks noChangeShapeType="1"/>
            </p:cNvSpPr>
            <p:nvPr/>
          </p:nvSpPr>
          <p:spPr bwMode="auto">
            <a:xfrm flipH="1">
              <a:off x="1736" y="3508"/>
              <a:ext cx="201"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2108" name="AutoShape 28"/>
          <p:cNvSpPr>
            <a:spLocks noChangeArrowheads="1"/>
          </p:cNvSpPr>
          <p:nvPr/>
        </p:nvSpPr>
        <p:spPr bwMode="auto">
          <a:xfrm>
            <a:off x="6896100" y="5295900"/>
            <a:ext cx="1485900" cy="546100"/>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2109" name="Rectangle 29"/>
          <p:cNvSpPr>
            <a:spLocks noChangeArrowheads="1"/>
          </p:cNvSpPr>
          <p:nvPr/>
        </p:nvSpPr>
        <p:spPr bwMode="auto">
          <a:xfrm>
            <a:off x="6853238" y="5308600"/>
            <a:ext cx="168910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LANGUAGE</a:t>
            </a:r>
          </a:p>
        </p:txBody>
      </p:sp>
      <p:sp>
        <p:nvSpPr>
          <p:cNvPr id="302110" name="AutoShape 30"/>
          <p:cNvSpPr>
            <a:spLocks noChangeArrowheads="1"/>
          </p:cNvSpPr>
          <p:nvPr/>
        </p:nvSpPr>
        <p:spPr bwMode="auto">
          <a:xfrm>
            <a:off x="4953000" y="5283200"/>
            <a:ext cx="1058863" cy="573088"/>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2111" name="Rectangle 31"/>
          <p:cNvSpPr>
            <a:spLocks noChangeArrowheads="1"/>
          </p:cNvSpPr>
          <p:nvPr/>
        </p:nvSpPr>
        <p:spPr bwMode="auto">
          <a:xfrm>
            <a:off x="4949825" y="5284788"/>
            <a:ext cx="933450"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a:solidFill>
                  <a:schemeClr val="tx1"/>
                </a:solidFill>
              </a:rPr>
              <a:t>NAME</a:t>
            </a:r>
          </a:p>
        </p:txBody>
      </p:sp>
      <p:sp>
        <p:nvSpPr>
          <p:cNvPr id="302113" name="Line 33"/>
          <p:cNvSpPr>
            <a:spLocks noChangeShapeType="1"/>
          </p:cNvSpPr>
          <p:nvPr/>
        </p:nvSpPr>
        <p:spPr bwMode="auto">
          <a:xfrm>
            <a:off x="6508750" y="5573713"/>
            <a:ext cx="396875"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nvGrpSpPr>
          <p:cNvPr id="7" name="Group 34"/>
          <p:cNvGrpSpPr>
            <a:grpSpLocks/>
          </p:cNvGrpSpPr>
          <p:nvPr/>
        </p:nvGrpSpPr>
        <p:grpSpPr bwMode="auto">
          <a:xfrm>
            <a:off x="6054725" y="5426075"/>
            <a:ext cx="381000" cy="285750"/>
            <a:chOff x="3814" y="3418"/>
            <a:chExt cx="240" cy="180"/>
          </a:xfrm>
        </p:grpSpPr>
        <p:sp>
          <p:nvSpPr>
            <p:cNvPr id="302115" name="Line 35"/>
            <p:cNvSpPr>
              <a:spLocks noChangeShapeType="1"/>
            </p:cNvSpPr>
            <p:nvPr/>
          </p:nvSpPr>
          <p:spPr bwMode="auto">
            <a:xfrm flipH="1">
              <a:off x="3815" y="3509"/>
              <a:ext cx="116" cy="89"/>
            </a:xfrm>
            <a:prstGeom prst="line">
              <a:avLst/>
            </a:prstGeom>
            <a:noFill/>
            <a:ln w="25400">
              <a:solidFill>
                <a:schemeClr val="tx1"/>
              </a:solidFill>
              <a:round/>
              <a:headEnd type="none" w="sm" len="sm"/>
              <a:tailEnd type="none" w="sm" len="sm"/>
            </a:ln>
            <a:effectLst/>
          </p:spPr>
          <p:txBody>
            <a:bodyPr/>
            <a:lstStyle/>
            <a:p>
              <a:endParaRPr lang="en-US"/>
            </a:p>
          </p:txBody>
        </p:sp>
        <p:sp>
          <p:nvSpPr>
            <p:cNvPr id="302116" name="Line 36"/>
            <p:cNvSpPr>
              <a:spLocks noChangeShapeType="1"/>
            </p:cNvSpPr>
            <p:nvPr/>
          </p:nvSpPr>
          <p:spPr bwMode="auto">
            <a:xfrm>
              <a:off x="3814" y="3418"/>
              <a:ext cx="115" cy="92"/>
            </a:xfrm>
            <a:prstGeom prst="line">
              <a:avLst/>
            </a:prstGeom>
            <a:noFill/>
            <a:ln w="25400">
              <a:solidFill>
                <a:schemeClr val="tx1"/>
              </a:solidFill>
              <a:round/>
              <a:headEnd type="none" w="sm" len="sm"/>
              <a:tailEnd type="none" w="sm" len="sm"/>
            </a:ln>
            <a:effectLst/>
          </p:spPr>
          <p:txBody>
            <a:bodyPr/>
            <a:lstStyle/>
            <a:p>
              <a:endParaRPr lang="en-US"/>
            </a:p>
          </p:txBody>
        </p:sp>
        <p:sp>
          <p:nvSpPr>
            <p:cNvPr id="302117" name="Line 37"/>
            <p:cNvSpPr>
              <a:spLocks noChangeShapeType="1"/>
            </p:cNvSpPr>
            <p:nvPr/>
          </p:nvSpPr>
          <p:spPr bwMode="auto">
            <a:xfrm>
              <a:off x="3819" y="3511"/>
              <a:ext cx="235"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02118" name="AutoShape 38"/>
          <p:cNvSpPr>
            <a:spLocks noChangeArrowheads="1"/>
          </p:cNvSpPr>
          <p:nvPr/>
        </p:nvSpPr>
        <p:spPr bwMode="auto">
          <a:xfrm>
            <a:off x="3879850" y="1404938"/>
            <a:ext cx="1462088" cy="1274762"/>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2119" name="Rectangle 39"/>
          <p:cNvSpPr>
            <a:spLocks noChangeArrowheads="1"/>
          </p:cNvSpPr>
          <p:nvPr/>
        </p:nvSpPr>
        <p:spPr bwMode="auto">
          <a:xfrm>
            <a:off x="3890963" y="1427163"/>
            <a:ext cx="1512887" cy="915987"/>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1800" dirty="0">
                <a:solidFill>
                  <a:schemeClr val="tx1"/>
                </a:solidFill>
              </a:rPr>
              <a:t>GARMENT</a:t>
            </a:r>
            <a:br>
              <a:rPr lang="en-US" sz="1800" dirty="0">
                <a:solidFill>
                  <a:schemeClr val="tx1"/>
                </a:solidFill>
              </a:rPr>
            </a:br>
            <a:r>
              <a:rPr lang="en-US" sz="1800" dirty="0">
                <a:solidFill>
                  <a:schemeClr val="tx1"/>
                </a:solidFill>
              </a:rPr>
              <a:t>Name</a:t>
            </a:r>
            <a:br>
              <a:rPr lang="en-US" sz="1800" dirty="0">
                <a:solidFill>
                  <a:schemeClr val="tx1"/>
                </a:solidFill>
              </a:rPr>
            </a:br>
            <a:r>
              <a:rPr lang="en-US" sz="1800" dirty="0">
                <a:solidFill>
                  <a:schemeClr val="tx1"/>
                </a:solidFill>
              </a:rPr>
              <a:t>Price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2152</Words>
  <Application>Microsoft Macintosh PowerPoint</Application>
  <PresentationFormat>On-screen Show (4:3)</PresentationFormat>
  <Paragraphs>176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Arial</vt:lpstr>
      <vt:lpstr>Office Theme</vt:lpstr>
      <vt:lpstr>Entities and Attributes in Detail</vt:lpstr>
      <vt:lpstr>Overview</vt:lpstr>
      <vt:lpstr>Data Compared to Information</vt:lpstr>
      <vt:lpstr>Data</vt:lpstr>
      <vt:lpstr>Entities</vt:lpstr>
      <vt:lpstr>PowerPoint Presentation</vt:lpstr>
      <vt:lpstr>An Attribute...</vt:lpstr>
      <vt:lpstr>EM Entities and Attributes</vt:lpstr>
      <vt:lpstr>Attribute and Entity </vt:lpstr>
      <vt:lpstr>Redundancy</vt:lpstr>
      <vt:lpstr>A Subtype ...</vt:lpstr>
      <vt:lpstr>Subtype: Example</vt:lpstr>
      <vt:lpstr>Subtypes: Three Levels</vt:lpstr>
      <vt:lpstr>More on Subtypes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dc:title>
  <dc:creator>Veasna</dc:creator>
  <cp:lastModifiedBy>Microsoft Office User</cp:lastModifiedBy>
  <cp:revision>17</cp:revision>
  <dcterms:created xsi:type="dcterms:W3CDTF">2010-12-12T03:09:51Z</dcterms:created>
  <dcterms:modified xsi:type="dcterms:W3CDTF">2016-07-13T07:18:31Z</dcterms:modified>
</cp:coreProperties>
</file>