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5" r:id="rId36"/>
    <p:sldId id="296" r:id="rId37"/>
    <p:sldId id="297" r:id="rId38"/>
    <p:sldId id="298"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191" autoAdjust="0"/>
  </p:normalViewPr>
  <p:slideViewPr>
    <p:cSldViewPr>
      <p:cViewPr varScale="1">
        <p:scale>
          <a:sx n="61" d="100"/>
          <a:sy n="61" d="100"/>
        </p:scale>
        <p:origin x="714"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60A432-CB04-41F0-883C-0E31C974512D}" type="datetimeFigureOut">
              <a:rPr lang="en-US" smtClean="0"/>
              <a:pPr/>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8C2D09-4E63-446D-B38C-AB0F667CBE60}" type="slidenum">
              <a:rPr lang="en-US" smtClean="0"/>
              <a:pPr/>
              <a:t>‹#›</a:t>
            </a:fld>
            <a:endParaRPr lang="en-US"/>
          </a:p>
        </p:txBody>
      </p:sp>
    </p:spTree>
    <p:extLst>
      <p:ext uri="{BB962C8B-B14F-4D97-AF65-F5344CB8AC3E}">
        <p14:creationId xmlns:p14="http://schemas.microsoft.com/office/powerpoint/2010/main" val="346929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226" name="Rectangle 10"/>
          <p:cNvSpPr>
            <a:spLocks noGrp="1" noRot="1" noChangeAspect="1" noChangeArrowheads="1" noTextEdit="1"/>
          </p:cNvSpPr>
          <p:nvPr>
            <p:ph type="sldImg"/>
          </p:nvPr>
        </p:nvSpPr>
        <p:spPr>
          <a:ln/>
        </p:spPr>
      </p:sp>
      <p:sp>
        <p:nvSpPr>
          <p:cNvPr id="265227" name="Rectangle 11"/>
          <p:cNvSpPr>
            <a:spLocks noGrp="1" noChangeArrowheads="1"/>
          </p:cNvSpPr>
          <p:nvPr>
            <p:ph type="body" idx="1"/>
          </p:nvPr>
        </p:nvSpPr>
        <p:spPr/>
        <p:txBody>
          <a:bodyPr/>
          <a:lstStyle/>
          <a:p>
            <a:endParaRPr lang="en-US">
              <a:solidFill>
                <a:srgbClr val="0000FF"/>
              </a:solidFill>
            </a:endParaRPr>
          </a:p>
        </p:txBody>
      </p:sp>
    </p:spTree>
    <p:extLst>
      <p:ext uri="{BB962C8B-B14F-4D97-AF65-F5344CB8AC3E}">
        <p14:creationId xmlns:p14="http://schemas.microsoft.com/office/powerpoint/2010/main" val="3959873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Rectangle 4"/>
          <p:cNvSpPr>
            <a:spLocks noGrp="1" noRot="1" noChangeAspect="1" noChangeArrowheads="1" noTextEdit="1"/>
          </p:cNvSpPr>
          <p:nvPr>
            <p:ph type="sldImg"/>
          </p:nvPr>
        </p:nvSpPr>
        <p:spPr>
          <a:ln/>
        </p:spPr>
      </p:sp>
      <p:sp>
        <p:nvSpPr>
          <p:cNvPr id="283653" name="Rectangle 5"/>
          <p:cNvSpPr>
            <a:spLocks noGrp="1" noChangeArrowheads="1"/>
          </p:cNvSpPr>
          <p:nvPr>
            <p:ph type="body" idx="1"/>
          </p:nvPr>
        </p:nvSpPr>
        <p:spPr/>
        <p:txBody>
          <a:bodyPr/>
          <a:lstStyle/>
          <a:p>
            <a:pPr>
              <a:spcAft>
                <a:spcPts val="295"/>
              </a:spcAft>
            </a:pPr>
            <a:r>
              <a:rPr lang="en-US" dirty="0"/>
              <a:t>Degree</a:t>
            </a:r>
          </a:p>
          <a:p>
            <a:pPr lvl="2">
              <a:spcAft>
                <a:spcPts val="295"/>
              </a:spcAft>
            </a:pPr>
            <a:r>
              <a:rPr lang="en-US" dirty="0"/>
              <a:t>An </a:t>
            </a:r>
            <a:r>
              <a:rPr lang="en-US" b="1" i="1" dirty="0"/>
              <a:t>optional “many”</a:t>
            </a:r>
            <a:r>
              <a:rPr lang="en-US" dirty="0"/>
              <a:t> relationship end means </a:t>
            </a:r>
            <a:r>
              <a:rPr lang="en-US" i="1" dirty="0"/>
              <a:t>zero</a:t>
            </a:r>
            <a:r>
              <a:rPr lang="en-US" dirty="0"/>
              <a:t>, one or more. In the e-mail example a USER can be author of 0,1 or more MESSAGES.</a:t>
            </a:r>
          </a:p>
          <a:p>
            <a:pPr lvl="2">
              <a:spcAft>
                <a:spcPts val="295"/>
              </a:spcAft>
            </a:pPr>
            <a:r>
              <a:rPr lang="en-US" dirty="0"/>
              <a:t>Sometimes the degree is a fixed value, or there is a maximum number. Assume a MESSAGE may be </a:t>
            </a:r>
            <a:r>
              <a:rPr lang="en-US" i="1" dirty="0"/>
              <a:t>containing</a:t>
            </a:r>
            <a:r>
              <a:rPr lang="en-US" dirty="0"/>
              <a:t> one or more ATTACHMENTS, but for some business reason, the number of ATTACHMENTS per MESSAGE may not exceed 4. The degree then is &lt;5. The diagram, however, shows a </a:t>
            </a:r>
            <a:r>
              <a:rPr lang="en-US" dirty="0" err="1"/>
              <a:t>crowsfoot</a:t>
            </a:r>
            <a:r>
              <a:rPr lang="en-US" dirty="0"/>
              <a:t>.</a:t>
            </a:r>
          </a:p>
        </p:txBody>
      </p:sp>
    </p:spTree>
    <p:extLst>
      <p:ext uri="{BB962C8B-B14F-4D97-AF65-F5344CB8AC3E}">
        <p14:creationId xmlns:p14="http://schemas.microsoft.com/office/powerpoint/2010/main" val="29297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Grp="1" noRot="1" noChangeAspect="1" noChangeArrowheads="1" noTextEdit="1"/>
          </p:cNvSpPr>
          <p:nvPr>
            <p:ph type="sldImg"/>
          </p:nvPr>
        </p:nvSpPr>
        <p:spPr>
          <a:ln/>
        </p:spPr>
      </p:sp>
      <p:sp>
        <p:nvSpPr>
          <p:cNvPr id="285701" name="Rectangle 5"/>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0764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Grp="1" noRot="1" noChangeAspect="1" noChangeArrowheads="1" noTextEdit="1"/>
          </p:cNvSpPr>
          <p:nvPr>
            <p:ph type="sldImg"/>
          </p:nvPr>
        </p:nvSpPr>
        <p:spPr>
          <a:ln/>
        </p:spPr>
      </p:sp>
      <p:sp>
        <p:nvSpPr>
          <p:cNvPr id="287749" name="Rectangle 5"/>
          <p:cNvSpPr>
            <a:spLocks noGrp="1" noChangeArrowheads="1"/>
          </p:cNvSpPr>
          <p:nvPr>
            <p:ph type="body" idx="1"/>
          </p:nvPr>
        </p:nvSpPr>
        <p:spPr/>
        <p:txBody>
          <a:bodyPr/>
          <a:lstStyle/>
          <a:p>
            <a:r>
              <a:rPr lang="en-US" dirty="0"/>
              <a:t>Determine </a:t>
            </a:r>
            <a:r>
              <a:rPr lang="en-US" dirty="0" err="1"/>
              <a:t>Nontransferability</a:t>
            </a:r>
            <a:r>
              <a:rPr lang="en-US" dirty="0"/>
              <a:t> of Both the Relationship Ends</a:t>
            </a:r>
          </a:p>
          <a:p>
            <a:pPr lvl="2"/>
            <a:r>
              <a:rPr lang="en-US" dirty="0"/>
              <a:t>When a MESSAGE is created, the USER who is the author of the MESSAGE is a fact. It would be strange if a mail system allowed you to change the author after the MESSAGE is completed. </a:t>
            </a:r>
          </a:p>
          <a:p>
            <a:pPr lvl="2"/>
            <a:r>
              <a:rPr lang="en-US" dirty="0"/>
              <a:t>Often relationships have the following property: you cannot change the connection, once made. That property is called </a:t>
            </a:r>
            <a:r>
              <a:rPr lang="en-US" dirty="0" err="1"/>
              <a:t>nontransferability</a:t>
            </a:r>
            <a:r>
              <a:rPr lang="en-US" dirty="0"/>
              <a:t>. </a:t>
            </a:r>
            <a:r>
              <a:rPr lang="en-US" dirty="0" err="1"/>
              <a:t>Nontransferability</a:t>
            </a:r>
            <a:r>
              <a:rPr lang="en-US" dirty="0"/>
              <a:t> leads to </a:t>
            </a:r>
            <a:r>
              <a:rPr lang="en-US" dirty="0" err="1"/>
              <a:t>nonupdatable</a:t>
            </a:r>
            <a:r>
              <a:rPr lang="en-US" dirty="0"/>
              <a:t> foreign keys. </a:t>
            </a:r>
            <a:r>
              <a:rPr lang="en-US" dirty="0" err="1"/>
              <a:t>Nontransferability</a:t>
            </a:r>
            <a:r>
              <a:rPr lang="en-US" dirty="0"/>
              <a:t> is shown in the diagram with a little diamond-shaped symbol through the line of the relationship end.</a:t>
            </a:r>
          </a:p>
          <a:p>
            <a:pPr lvl="2"/>
            <a:r>
              <a:rPr lang="en-US" dirty="0"/>
              <a:t>Not all relationships are nontransferable. Assume the mail system allows a user to file a MESSAGE in a FOLDER. This is only a valuable functionality if the user is allowed to change the FOLDER in which a MESSAGE is filed.</a:t>
            </a:r>
          </a:p>
        </p:txBody>
      </p:sp>
    </p:spTree>
    <p:extLst>
      <p:ext uri="{BB962C8B-B14F-4D97-AF65-F5344CB8AC3E}">
        <p14:creationId xmlns:p14="http://schemas.microsoft.com/office/powerpoint/2010/main" val="2894704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8" name="Rectangle 6"/>
          <p:cNvSpPr>
            <a:spLocks noGrp="1" noRot="1" noChangeAspect="1" noChangeArrowheads="1" noTextEdit="1"/>
          </p:cNvSpPr>
          <p:nvPr>
            <p:ph type="sldImg"/>
          </p:nvPr>
        </p:nvSpPr>
        <p:spPr>
          <a:ln/>
        </p:spPr>
      </p:sp>
      <p:sp>
        <p:nvSpPr>
          <p:cNvPr id="289799" name="Rectangle 7"/>
          <p:cNvSpPr>
            <a:spLocks noGrp="1" noChangeArrowheads="1"/>
          </p:cNvSpPr>
          <p:nvPr>
            <p:ph type="body" idx="1"/>
          </p:nvPr>
        </p:nvSpPr>
        <p:spPr/>
        <p:txBody>
          <a:bodyPr/>
          <a:lstStyle/>
          <a:p>
            <a:r>
              <a:rPr lang="en-US"/>
              <a:t>Relationship Types</a:t>
            </a:r>
          </a:p>
          <a:p>
            <a:pPr lvl="1"/>
            <a:r>
              <a:rPr lang="en-US"/>
              <a:t>There are three main groups of relationships, named after their degrees:</a:t>
            </a:r>
          </a:p>
          <a:p>
            <a:pPr lvl="2"/>
            <a:r>
              <a:rPr lang="en-US"/>
              <a:t>One to many (1:m)</a:t>
            </a:r>
          </a:p>
          <a:p>
            <a:pPr lvl="2"/>
            <a:r>
              <a:rPr lang="en-US"/>
              <a:t>Many to many (m:m)</a:t>
            </a:r>
          </a:p>
          <a:p>
            <a:pPr lvl="2"/>
            <a:r>
              <a:rPr lang="en-US"/>
              <a:t>One to one (1:1) </a:t>
            </a:r>
          </a:p>
          <a:p>
            <a:pPr lvl="1"/>
            <a:r>
              <a:rPr lang="en-US"/>
              <a:t>This paragraph discusses the various types and gives some examples of their variants.</a:t>
            </a:r>
          </a:p>
          <a:p>
            <a:pPr lvl="1"/>
            <a:r>
              <a:rPr lang="en-US" b="1"/>
              <a:t>Relationships—1:m </a:t>
            </a:r>
          </a:p>
          <a:p>
            <a:pPr lvl="1"/>
            <a:r>
              <a:rPr lang="en-US"/>
              <a:t>The various types of 1:m relationships are most common in an ER Model. You have seen several examples already.</a:t>
            </a:r>
          </a:p>
          <a:p>
            <a:pPr lvl="2">
              <a:buFontTx/>
              <a:buNone/>
            </a:pPr>
            <a:r>
              <a:rPr lang="en-US"/>
              <a:t>1.	Mandatory at both ends. This type of relationship typically models entities that cannot exist without each other. Often the existence of mandatory details for a master is more wishful thinking than a strict business rule. Often the relationship expresses that an entity is always split into details. Seen from the other perspective, it often expresses an entity that is always classified, assigned. </a:t>
            </a:r>
          </a:p>
        </p:txBody>
      </p:sp>
    </p:spTree>
    <p:extLst>
      <p:ext uri="{BB962C8B-B14F-4D97-AF65-F5344CB8AC3E}">
        <p14:creationId xmlns:p14="http://schemas.microsoft.com/office/powerpoint/2010/main" val="4208513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8" name="Rectangle 8"/>
          <p:cNvSpPr>
            <a:spLocks noGrp="1" noRot="1" noChangeAspect="1" noChangeArrowheads="1" noTextEdit="1"/>
          </p:cNvSpPr>
          <p:nvPr>
            <p:ph type="sldImg"/>
          </p:nvPr>
        </p:nvSpPr>
        <p:spPr>
          <a:ln/>
        </p:spPr>
      </p:sp>
      <p:sp>
        <p:nvSpPr>
          <p:cNvPr id="291849" name="Rectangle 9"/>
          <p:cNvSpPr>
            <a:spLocks noGrp="1" noChangeArrowheads="1"/>
          </p:cNvSpPr>
          <p:nvPr>
            <p:ph type="body" idx="1"/>
          </p:nvPr>
        </p:nvSpPr>
        <p:spPr/>
        <p:txBody>
          <a:bodyPr/>
          <a:lstStyle/>
          <a:p>
            <a:r>
              <a:rPr lang="en-US"/>
              <a:t>Relationship Types</a:t>
            </a:r>
          </a:p>
          <a:p>
            <a:pPr lvl="1"/>
            <a:r>
              <a:rPr lang="en-US" b="1"/>
              <a:t>Why Circumvent?</a:t>
            </a:r>
          </a:p>
          <a:p>
            <a:pPr lvl="1"/>
            <a:r>
              <a:rPr lang="en-US"/>
              <a:t>Implementing a 1:m relationship that is mandatory at both ends causes technical problems.</a:t>
            </a:r>
          </a:p>
          <a:p>
            <a:pPr lvl="1"/>
            <a:r>
              <a:rPr lang="en-US"/>
              <a:t>In particular it is difficult to make sure details exist for a newly-created record. In most relational database environments it is even impossible. </a:t>
            </a:r>
          </a:p>
          <a:p>
            <a:pPr lvl="3">
              <a:buFont typeface="New Times Roman"/>
              <a:buNone/>
            </a:pPr>
            <a:r>
              <a:rPr lang="en-US"/>
              <a:t>2.	Optional 1: mandatory m. This is a very common type of relationship, together with (d). Normally, at least 90% all relationships are of type (b) and (d). The relationship expresses that the entity at the 1-end can stand alone, whereas the entity at the many end can only exist in the context of the other entity.</a:t>
            </a:r>
          </a:p>
          <a:p>
            <a:pPr lvl="3">
              <a:buFont typeface="New Times Roman"/>
              <a:buNone/>
            </a:pPr>
            <a:r>
              <a:rPr lang="en-US"/>
              <a:t>3.	Mandatory 1: optional m. This is not common. You will see it only when the relationship expresses that an entity instance only exists when it is a non-empty set, and where the elements of the set can exist independently. In the example below a PRODUCT may be part of one BUNDLE. According to the model, a BUNDLE is of no interest if it is empty.</a:t>
            </a:r>
          </a:p>
          <a:p>
            <a:pPr lvl="3">
              <a:buFont typeface="New Times Roman"/>
              <a:buNone/>
            </a:pPr>
            <a:r>
              <a:rPr lang="en-US"/>
              <a:t>4.	Optional at both ends. See remarks for (b).</a:t>
            </a:r>
          </a:p>
        </p:txBody>
      </p:sp>
    </p:spTree>
    <p:extLst>
      <p:ext uri="{BB962C8B-B14F-4D97-AF65-F5344CB8AC3E}">
        <p14:creationId xmlns:p14="http://schemas.microsoft.com/office/powerpoint/2010/main" val="2411269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8" name="Rectangle 10"/>
          <p:cNvSpPr>
            <a:spLocks noGrp="1" noRot="1" noChangeAspect="1" noChangeArrowheads="1" noTextEdit="1"/>
          </p:cNvSpPr>
          <p:nvPr>
            <p:ph type="sldImg"/>
          </p:nvPr>
        </p:nvSpPr>
        <p:spPr>
          <a:ln/>
        </p:spPr>
      </p:sp>
      <p:sp>
        <p:nvSpPr>
          <p:cNvPr id="293899" name="Rectangle 11"/>
          <p:cNvSpPr>
            <a:spLocks noGrp="1" noChangeArrowheads="1"/>
          </p:cNvSpPr>
          <p:nvPr>
            <p:ph type="body" idx="1"/>
          </p:nvPr>
        </p:nvSpPr>
        <p:spPr/>
        <p:txBody>
          <a:bodyPr/>
          <a:lstStyle/>
          <a:p>
            <a:r>
              <a:rPr lang="en-US"/>
              <a:t>Relationship Types </a:t>
            </a:r>
          </a:p>
          <a:p>
            <a:pPr lvl="1"/>
            <a:r>
              <a:rPr lang="en-US" b="1"/>
              <a:t>Relationships—m:m </a:t>
            </a:r>
          </a:p>
          <a:p>
            <a:pPr lvl="1"/>
            <a:r>
              <a:rPr lang="en-US"/>
              <a:t>The various types of m:m relationships are common in a first version of an ER Model. In later stages of the model most m:m relationships, and possibly all, will disappear.</a:t>
            </a:r>
          </a:p>
          <a:p>
            <a:pPr lvl="2">
              <a:buFontTx/>
              <a:buNone/>
            </a:pPr>
            <a:r>
              <a:rPr lang="en-US"/>
              <a:t>5.	Mandatory at both sides is very uncommon in normal circumstances. This relationship seems to mean that an entity instance can only be created if it is immediately assigned to an instance of the other entity, as well as conversely. But how can this occur when we do not have an instance of either entity? Enforcing the mandatory rule from scratch leads to a conflict.</a:t>
            </a:r>
          </a:p>
          <a:p>
            <a:pPr lvl="2">
              <a:buFontTx/>
              <a:buNone/>
            </a:pPr>
            <a:r>
              <a:rPr lang="en-US"/>
              <a:t>	The relationship can, however, be part of a model of a theoretical nature, like the mathematical: a LINE always consists of many POINTS and a POINT is always part of many LINES. It can also describe an existing situation: a DEPARTMENT always has EMPLOYEES and an EMPLOYEE is always assigned to a DEPARTMENT. Here the question may arise if it is guaranteed that the situation will always remain this way.</a:t>
            </a:r>
          </a:p>
          <a:p>
            <a:pPr lvl="2">
              <a:buFontTx/>
              <a:buNone/>
            </a:pPr>
            <a:r>
              <a:rPr lang="en-US"/>
              <a:t>	A m:m relationship that is mandatory at both sides can occur when the relationship is part of an arc. See the lesson on Constraints for more details.</a:t>
            </a:r>
          </a:p>
        </p:txBody>
      </p:sp>
    </p:spTree>
    <p:extLst>
      <p:ext uri="{BB962C8B-B14F-4D97-AF65-F5344CB8AC3E}">
        <p14:creationId xmlns:p14="http://schemas.microsoft.com/office/powerpoint/2010/main" val="4029378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0" name="Rectangle 4"/>
          <p:cNvSpPr>
            <a:spLocks noGrp="1" noRot="1" noChangeAspect="1" noChangeArrowheads="1" noTextEdit="1"/>
          </p:cNvSpPr>
          <p:nvPr>
            <p:ph type="sldImg"/>
          </p:nvPr>
        </p:nvSpPr>
        <p:spPr>
          <a:ln/>
        </p:spPr>
      </p:sp>
      <p:sp>
        <p:nvSpPr>
          <p:cNvPr id="295941" name="Rectangle 5"/>
          <p:cNvSpPr>
            <a:spLocks noGrp="1" noChangeArrowheads="1"/>
          </p:cNvSpPr>
          <p:nvPr>
            <p:ph type="body" idx="1"/>
          </p:nvPr>
        </p:nvSpPr>
        <p:spPr/>
        <p:txBody>
          <a:bodyPr/>
          <a:lstStyle/>
          <a:p>
            <a:pPr marL="224782" indent="-224782">
              <a:spcBef>
                <a:spcPts val="1180"/>
              </a:spcBef>
              <a:spcAft>
                <a:spcPts val="393"/>
              </a:spcAft>
            </a:pPr>
            <a:r>
              <a:rPr lang="en-US" sz="1300" dirty="0"/>
              <a:t>Relationship Types</a:t>
            </a:r>
            <a:endParaRPr lang="en-US" dirty="0"/>
          </a:p>
          <a:p>
            <a:pPr lvl="2">
              <a:spcAft>
                <a:spcPts val="295"/>
              </a:spcAft>
            </a:pPr>
            <a:r>
              <a:rPr lang="en-US" dirty="0"/>
              <a:t>6.	Mandatory at one end is not uncommon in early versions of a model although they usually disappear at a later stage.</a:t>
            </a:r>
          </a:p>
          <a:p>
            <a:pPr lvl="2">
              <a:spcAft>
                <a:spcPts val="295"/>
              </a:spcAft>
            </a:pPr>
            <a:r>
              <a:rPr lang="en-US" dirty="0"/>
              <a:t>7.	Optional at both ends is common in early versions of a model. These also usually disappear at a later stage.</a:t>
            </a:r>
          </a:p>
        </p:txBody>
      </p:sp>
    </p:spTree>
    <p:extLst>
      <p:ext uri="{BB962C8B-B14F-4D97-AF65-F5344CB8AC3E}">
        <p14:creationId xmlns:p14="http://schemas.microsoft.com/office/powerpoint/2010/main" val="2448164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90" name="Rectangle 6"/>
          <p:cNvSpPr>
            <a:spLocks noGrp="1" noRot="1" noChangeAspect="1" noChangeArrowheads="1" noTextEdit="1"/>
          </p:cNvSpPr>
          <p:nvPr>
            <p:ph type="sldImg"/>
          </p:nvPr>
        </p:nvSpPr>
        <p:spPr>
          <a:ln/>
        </p:spPr>
      </p:sp>
      <p:sp>
        <p:nvSpPr>
          <p:cNvPr id="297991" name="Rectangle 7"/>
          <p:cNvSpPr>
            <a:spLocks noGrp="1" noChangeArrowheads="1"/>
          </p:cNvSpPr>
          <p:nvPr>
            <p:ph type="body" idx="1"/>
          </p:nvPr>
        </p:nvSpPr>
        <p:spPr/>
        <p:txBody>
          <a:bodyPr/>
          <a:lstStyle/>
          <a:p>
            <a:r>
              <a:rPr lang="en-US"/>
              <a:t>Relationship Types</a:t>
            </a:r>
          </a:p>
          <a:p>
            <a:pPr lvl="1"/>
            <a:r>
              <a:rPr lang="en-US" b="1"/>
              <a:t>Relationships—1:1 </a:t>
            </a:r>
          </a:p>
          <a:p>
            <a:pPr lvl="1"/>
            <a:r>
              <a:rPr lang="en-US"/>
              <a:t>Usually you will find just a few of the various types of 1:1 relationships in every ER Model.</a:t>
            </a:r>
          </a:p>
          <a:p>
            <a:pPr lvl="2">
              <a:buFontTx/>
              <a:buNone/>
            </a:pPr>
            <a:r>
              <a:rPr lang="en-US"/>
              <a:t>8.	A 1:1 relationship, mandatory at both ends, tightly connects two entities: when you create an instance of one entity there must be exactly one dedicated instance for the other simultaneously; for example, entity PERSON and entity BIRTH. This leads to the question why you want to make a distinction between the two entities anyway. The only acceptable answer is: only if there is a functional need.</a:t>
            </a:r>
          </a:p>
          <a:p>
            <a:pPr lvl="2">
              <a:buFontTx/>
              <a:buNone/>
            </a:pPr>
            <a:r>
              <a:rPr lang="en-US"/>
              <a:t>	If you have this relationship in your model, it is often, possibly always, part of an arc.</a:t>
            </a:r>
          </a:p>
          <a:p>
            <a:pPr lvl="2">
              <a:buFontTx/>
              <a:buNone/>
            </a:pPr>
            <a:r>
              <a:rPr lang="en-US"/>
              <a:t>9.	Mandatory at one end is often in a model where roles are modeled, for example, in this hospital model.</a:t>
            </a:r>
          </a:p>
        </p:txBody>
      </p:sp>
    </p:spTree>
    <p:extLst>
      <p:ext uri="{BB962C8B-B14F-4D97-AF65-F5344CB8AC3E}">
        <p14:creationId xmlns:p14="http://schemas.microsoft.com/office/powerpoint/2010/main" val="2834437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40" name="Rectangle 8"/>
          <p:cNvSpPr>
            <a:spLocks noGrp="1" noRot="1" noChangeAspect="1" noChangeArrowheads="1" noTextEdit="1"/>
          </p:cNvSpPr>
          <p:nvPr>
            <p:ph type="sldImg"/>
          </p:nvPr>
        </p:nvSpPr>
        <p:spPr>
          <a:ln/>
        </p:spPr>
      </p:sp>
      <p:sp>
        <p:nvSpPr>
          <p:cNvPr id="300041" name="Rectangle 9"/>
          <p:cNvSpPr>
            <a:spLocks noGrp="1" noChangeArrowheads="1"/>
          </p:cNvSpPr>
          <p:nvPr>
            <p:ph type="body" idx="1"/>
          </p:nvPr>
        </p:nvSpPr>
        <p:spPr/>
        <p:txBody>
          <a:bodyPr/>
          <a:lstStyle/>
          <a:p>
            <a:r>
              <a:rPr lang="en-US" dirty="0"/>
              <a:t>Relationship Roles </a:t>
            </a:r>
          </a:p>
          <a:p>
            <a:pPr lvl="1"/>
            <a:r>
              <a:rPr lang="en-US" b="1" dirty="0"/>
              <a:t>Note:</a:t>
            </a:r>
            <a:r>
              <a:rPr lang="en-US" dirty="0"/>
              <a:t> These role-based relationships are often named is/is type of or simply is/is.</a:t>
            </a:r>
          </a:p>
          <a:p>
            <a:pPr lvl="1"/>
            <a:r>
              <a:rPr lang="en-US" dirty="0"/>
              <a:t>Both PATIENT and EMPLOYEE are roles played by a PERSON. The attribute BLOOD TYPE is, according to this model, only of interest when this person is a PATIENT. Note that PATIENT and EMPLOYEE cannot be modeled as subtypes of PERSON, as a PERSON may play both roles. You meet the concept of roles again in a later lesson.</a:t>
            </a:r>
          </a:p>
          <a:p>
            <a:pPr lvl="1"/>
            <a:endParaRPr lang="en-US" sz="800" dirty="0"/>
          </a:p>
          <a:p>
            <a:pPr lvl="2">
              <a:buFontTx/>
              <a:buNone/>
            </a:pPr>
            <a:r>
              <a:rPr lang="en-US" dirty="0"/>
              <a:t>10.	Optional at both ends is uncommon. However, they can occur, for example, when there is a relationship between two entities that are conceptually the same but exist in different systems. An example of this is entity EMPLOYEE in one system and entity PERSON in a different, possibly a third-party, system.</a:t>
            </a:r>
          </a:p>
          <a:p>
            <a:pPr lvl="1"/>
            <a:r>
              <a:rPr lang="en-US" dirty="0"/>
              <a:t>Many 1:1 relationships (of all three variants) do occur when some of the entities represent various stages in a process, such as in the next example. Relationship names in this case can always be leads to / result of or something similar.</a:t>
            </a:r>
          </a:p>
        </p:txBody>
      </p:sp>
    </p:spTree>
    <p:extLst>
      <p:ext uri="{BB962C8B-B14F-4D97-AF65-F5344CB8AC3E}">
        <p14:creationId xmlns:p14="http://schemas.microsoft.com/office/powerpoint/2010/main" val="4045819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6" name="Rectangle 6"/>
          <p:cNvSpPr>
            <a:spLocks noGrp="1" noRot="1" noChangeAspect="1" noChangeArrowheads="1" noTextEdit="1"/>
          </p:cNvSpPr>
          <p:nvPr>
            <p:ph type="sldImg"/>
          </p:nvPr>
        </p:nvSpPr>
        <p:spPr>
          <a:ln/>
        </p:spPr>
      </p:sp>
      <p:sp>
        <p:nvSpPr>
          <p:cNvPr id="302087" name="Rectangle 7"/>
          <p:cNvSpPr>
            <a:spLocks noGrp="1" noChangeArrowheads="1"/>
          </p:cNvSpPr>
          <p:nvPr>
            <p:ph type="body" idx="1"/>
          </p:nvPr>
        </p:nvSpPr>
        <p:spPr/>
        <p:txBody>
          <a:bodyPr/>
          <a:lstStyle/>
          <a:p>
            <a:r>
              <a:rPr lang="en-US"/>
              <a:t>Relationship Roles</a:t>
            </a:r>
          </a:p>
          <a:p>
            <a:pPr lvl="1"/>
            <a:r>
              <a:rPr lang="en-US"/>
              <a:t>If you consider a person to be a process as well, the earlier example of BIRTH and PERSON fit nicely into this general idea.</a:t>
            </a:r>
          </a:p>
        </p:txBody>
      </p:sp>
    </p:spTree>
    <p:extLst>
      <p:ext uri="{BB962C8B-B14F-4D97-AF65-F5344CB8AC3E}">
        <p14:creationId xmlns:p14="http://schemas.microsoft.com/office/powerpoint/2010/main" val="188069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70" name="Rectangle 6"/>
          <p:cNvSpPr>
            <a:spLocks noGrp="1" noRot="1" noChangeAspect="1" noChangeArrowheads="1" noTextEdit="1"/>
          </p:cNvSpPr>
          <p:nvPr>
            <p:ph type="sldImg"/>
          </p:nvPr>
        </p:nvSpPr>
        <p:spPr>
          <a:ln/>
        </p:spPr>
      </p:sp>
      <p:sp>
        <p:nvSpPr>
          <p:cNvPr id="267271" name="Rectangle 7"/>
          <p:cNvSpPr>
            <a:spLocks noGrp="1" noChangeArrowheads="1"/>
          </p:cNvSpPr>
          <p:nvPr>
            <p:ph type="body" idx="1"/>
          </p:nvPr>
        </p:nvSpPr>
        <p:spPr/>
        <p:txBody>
          <a:bodyPr/>
          <a:lstStyle/>
          <a:p>
            <a:r>
              <a:rPr lang="en-US"/>
              <a:t>Introduction</a:t>
            </a:r>
          </a:p>
          <a:p>
            <a:pPr lvl="1"/>
            <a:r>
              <a:rPr lang="en-US"/>
              <a:t>This lesson discusses in detail how to establish a relationship between two entities. You meet the ten types of relationship and examples of the less frequent types. This lesson looks at nontransferable relationships and discusses the differences and similarities between relationships and attributes. It also provides a solution for the situation where a relationship seems to have an attribute. Finally, the rules of normalization are discussed in the context of conceptual models.</a:t>
            </a:r>
            <a:endParaRPr lang="en-US" b="1"/>
          </a:p>
          <a:p>
            <a:pPr lvl="1"/>
            <a:r>
              <a:rPr lang="en-US" b="1"/>
              <a:t>Objectives</a:t>
            </a:r>
          </a:p>
          <a:p>
            <a:pPr lvl="1"/>
            <a:r>
              <a:rPr lang="en-US"/>
              <a:t>At the end of this lesson, you should be able to do the following:</a:t>
            </a:r>
          </a:p>
          <a:p>
            <a:pPr lvl="2"/>
            <a:r>
              <a:rPr lang="en-US"/>
              <a:t>Create a well-defined relationship between entities</a:t>
            </a:r>
          </a:p>
          <a:p>
            <a:pPr lvl="2"/>
            <a:r>
              <a:rPr lang="en-US"/>
              <a:t>Identify which relationship types are common and which are not</a:t>
            </a:r>
          </a:p>
          <a:p>
            <a:pPr lvl="2"/>
            <a:r>
              <a:rPr lang="en-US"/>
              <a:t>Give real-life examples of uncommon relationship types</a:t>
            </a:r>
          </a:p>
          <a:p>
            <a:pPr lvl="2"/>
            <a:r>
              <a:rPr lang="en-US"/>
              <a:t>Choose between using an attribute or a relationship to model particular information</a:t>
            </a:r>
          </a:p>
          <a:p>
            <a:pPr lvl="2"/>
            <a:r>
              <a:rPr lang="en-US"/>
              <a:t>Resolve a m:m relationship into an intersection entity and two relationships</a:t>
            </a:r>
          </a:p>
          <a:p>
            <a:pPr lvl="2"/>
            <a:r>
              <a:rPr lang="en-US"/>
              <a:t>Resolve other relationships and know when to do so</a:t>
            </a:r>
          </a:p>
          <a:p>
            <a:pPr lvl="2"/>
            <a:r>
              <a:rPr lang="en-US"/>
              <a:t>Rules of Normalization</a:t>
            </a:r>
          </a:p>
        </p:txBody>
      </p:sp>
    </p:spTree>
    <p:extLst>
      <p:ext uri="{BB962C8B-B14F-4D97-AF65-F5344CB8AC3E}">
        <p14:creationId xmlns:p14="http://schemas.microsoft.com/office/powerpoint/2010/main" val="3976224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4" name="Rectangle 6"/>
          <p:cNvSpPr>
            <a:spLocks noGrp="1" noRot="1" noChangeAspect="1" noChangeArrowheads="1" noTextEdit="1"/>
          </p:cNvSpPr>
          <p:nvPr>
            <p:ph type="sldImg"/>
          </p:nvPr>
        </p:nvSpPr>
        <p:spPr>
          <a:ln/>
        </p:spPr>
      </p:sp>
      <p:sp>
        <p:nvSpPr>
          <p:cNvPr id="304135" name="Rectangle 7"/>
          <p:cNvSpPr>
            <a:spLocks noGrp="1" noChangeArrowheads="1"/>
          </p:cNvSpPr>
          <p:nvPr>
            <p:ph type="body" idx="1"/>
          </p:nvPr>
        </p:nvSpPr>
        <p:spPr/>
        <p:txBody>
          <a:bodyPr/>
          <a:lstStyle/>
          <a:p>
            <a:r>
              <a:rPr lang="en-US"/>
              <a:t>Redundancy</a:t>
            </a:r>
          </a:p>
          <a:p>
            <a:pPr lvl="1"/>
            <a:r>
              <a:rPr lang="en-US"/>
              <a:t>Like attributes, relationships can be redundant.</a:t>
            </a:r>
          </a:p>
          <a:p>
            <a:pPr lvl="1"/>
            <a:r>
              <a:rPr lang="en-US"/>
              <a:t>In the left-hand example you can derive the relationship from PERSON to COUNTRY from the other two relationships and you should remove them from the model. </a:t>
            </a:r>
          </a:p>
          <a:p>
            <a:pPr lvl="1"/>
            <a:r>
              <a:rPr lang="en-US"/>
              <a:t>This is a semantic issue and cannot be concluded from the structure alone, as the right-hand example shows.</a:t>
            </a:r>
          </a:p>
        </p:txBody>
      </p:sp>
    </p:spTree>
    <p:extLst>
      <p:ext uri="{BB962C8B-B14F-4D97-AF65-F5344CB8AC3E}">
        <p14:creationId xmlns:p14="http://schemas.microsoft.com/office/powerpoint/2010/main" val="63354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Rot="1" noChangeAspect="1" noChangeArrowheads="1" noTextEdit="1"/>
          </p:cNvSpPr>
          <p:nvPr>
            <p:ph type="sldImg"/>
          </p:nvPr>
        </p:nvSpPr>
        <p:spPr>
          <a:ln/>
        </p:spPr>
      </p:sp>
      <p:sp>
        <p:nvSpPr>
          <p:cNvPr id="306183" name="Rectangle 7"/>
          <p:cNvSpPr>
            <a:spLocks noGrp="1" noChangeArrowheads="1"/>
          </p:cNvSpPr>
          <p:nvPr>
            <p:ph type="body" idx="1"/>
          </p:nvPr>
        </p:nvSpPr>
        <p:spPr/>
        <p:txBody>
          <a:bodyPr/>
          <a:lstStyle/>
          <a:p>
            <a:r>
              <a:rPr lang="en-US" dirty="0"/>
              <a:t>Relationships and Attributes</a:t>
            </a:r>
          </a:p>
          <a:p>
            <a:pPr lvl="1">
              <a:spcAft>
                <a:spcPts val="295"/>
              </a:spcAft>
            </a:pPr>
            <a:r>
              <a:rPr lang="en-US" dirty="0"/>
              <a:t>Attributes can hide a relationship. In fact, any attribute can hide a relationship.</a:t>
            </a:r>
          </a:p>
          <a:p>
            <a:pPr lvl="1">
              <a:spcAft>
                <a:spcPts val="295"/>
              </a:spcAft>
            </a:pPr>
            <a:r>
              <a:rPr lang="en-US" dirty="0"/>
              <a:t>In the example, attribute TYPE of entity ATTACHMENT can be replaced by an entity ATTACHMENT TYPE plus a relationship from ATTACHMENT to ATTACHMENT TYPE. </a:t>
            </a:r>
          </a:p>
          <a:p>
            <a:pPr lvl="1">
              <a:spcAft>
                <a:spcPts val="295"/>
              </a:spcAft>
            </a:pPr>
            <a:r>
              <a:rPr lang="en-US" dirty="0"/>
              <a:t>You would have no choice other than to model it this way as soon as you need to keep extra attributes for ATTACHMENT TYPE. If there are no important attributes for ATTACHMENT TYPE to keep other than the Name of the type, you could consider removing the entity and take Type as an attribute of ATTACHMENT.</a:t>
            </a:r>
          </a:p>
          <a:p>
            <a:pPr lvl="1">
              <a:spcAft>
                <a:spcPts val="295"/>
              </a:spcAft>
            </a:pPr>
            <a:r>
              <a:rPr lang="en-US" dirty="0"/>
              <a:t>You could also consider using the left-hand option when the number of types is a </a:t>
            </a:r>
            <a:r>
              <a:rPr lang="en-US" i="1" dirty="0"/>
              <a:t>fixed</a:t>
            </a:r>
            <a:r>
              <a:rPr lang="en-US" dirty="0"/>
              <a:t> and </a:t>
            </a:r>
            <a:r>
              <a:rPr lang="en-US" i="1" dirty="0"/>
              <a:t>small</a:t>
            </a:r>
            <a:r>
              <a:rPr lang="en-US" dirty="0"/>
              <a:t> amount, such as in the context of a chain of hotels where there are only three types of rooms: single, double, and suite.</a:t>
            </a:r>
          </a:p>
        </p:txBody>
      </p:sp>
    </p:spTree>
    <p:extLst>
      <p:ext uri="{BB962C8B-B14F-4D97-AF65-F5344CB8AC3E}">
        <p14:creationId xmlns:p14="http://schemas.microsoft.com/office/powerpoint/2010/main" val="961494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30" name="Rectangle 6"/>
          <p:cNvSpPr>
            <a:spLocks noGrp="1" noRot="1" noChangeAspect="1" noChangeArrowheads="1" noTextEdit="1"/>
          </p:cNvSpPr>
          <p:nvPr>
            <p:ph type="sldImg"/>
          </p:nvPr>
        </p:nvSpPr>
        <p:spPr>
          <a:ln/>
        </p:spPr>
      </p:sp>
      <p:sp>
        <p:nvSpPr>
          <p:cNvPr id="308231" name="Rectangle 7"/>
          <p:cNvSpPr>
            <a:spLocks noGrp="1" noChangeArrowheads="1"/>
          </p:cNvSpPr>
          <p:nvPr>
            <p:ph type="body" idx="1"/>
          </p:nvPr>
        </p:nvSpPr>
        <p:spPr/>
        <p:txBody>
          <a:bodyPr/>
          <a:lstStyle/>
          <a:p>
            <a:r>
              <a:rPr lang="en-US" dirty="0"/>
              <a:t>Attribute Compared to Relationship</a:t>
            </a:r>
          </a:p>
          <a:p>
            <a:pPr lvl="1">
              <a:spcAft>
                <a:spcPts val="295"/>
              </a:spcAft>
            </a:pPr>
            <a:r>
              <a:rPr lang="en-US" dirty="0"/>
              <a:t>The table based on entity ATTACHMENT would contain the same columns in both situations, but the Attachment Type Name column would be a foreign key column in the second implementation. This would mean that an Attachment Type Name entered for an ATTACHMENT can only be taken from the types listed in the table based on entity ATTACHMENT TYPE. The list serves as a pick list and spelling check.</a:t>
            </a:r>
          </a:p>
          <a:p>
            <a:pPr lvl="1">
              <a:spcAft>
                <a:spcPts val="295"/>
              </a:spcAft>
            </a:pPr>
            <a:r>
              <a:rPr lang="en-US" dirty="0"/>
              <a:t>There are advantages and disadvantages for both models. </a:t>
            </a:r>
          </a:p>
          <a:p>
            <a:pPr lvl="1">
              <a:spcAft>
                <a:spcPts val="295"/>
              </a:spcAft>
            </a:pPr>
            <a:r>
              <a:rPr lang="en-US" dirty="0"/>
              <a:t>The one entity model is somewhat easier to read because it is less packed with lines. In the table implementation you would need no joins to get the required information. </a:t>
            </a:r>
          </a:p>
          <a:p>
            <a:pPr lvl="1">
              <a:spcAft>
                <a:spcPts val="295"/>
              </a:spcAft>
            </a:pPr>
            <a:r>
              <a:rPr lang="en-US" dirty="0"/>
              <a:t>However, a two-entity model is usually far more flexible. It leaves the option open to create relationships from other entities to the new entity. You would have control over the values entered as they are checked against a given set. Usually, the two-table implementation takes less (sometimes even much less) space in the database. </a:t>
            </a:r>
          </a:p>
          <a:p>
            <a:pPr lvl="1">
              <a:spcAft>
                <a:spcPts val="295"/>
              </a:spcAft>
            </a:pPr>
            <a:r>
              <a:rPr lang="en-US" dirty="0"/>
              <a:t>Use your common sense when you select the attributes and entities.</a:t>
            </a:r>
          </a:p>
        </p:txBody>
      </p:sp>
    </p:spTree>
    <p:extLst>
      <p:ext uri="{BB962C8B-B14F-4D97-AF65-F5344CB8AC3E}">
        <p14:creationId xmlns:p14="http://schemas.microsoft.com/office/powerpoint/2010/main" val="2298665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4"/>
          <p:cNvSpPr>
            <a:spLocks noGrp="1" noRot="1" noChangeAspect="1" noChangeArrowheads="1" noTextEdit="1"/>
          </p:cNvSpPr>
          <p:nvPr>
            <p:ph type="sldImg"/>
          </p:nvPr>
        </p:nvSpPr>
        <p:spPr>
          <a:ln/>
        </p:spPr>
      </p:sp>
      <p:sp>
        <p:nvSpPr>
          <p:cNvPr id="310277" name="Rectangle 5"/>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1945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p:cNvSpPr>
            <a:spLocks noGrp="1" noRot="1" noChangeAspect="1" noChangeArrowheads="1" noTextEdit="1"/>
          </p:cNvSpPr>
          <p:nvPr>
            <p:ph type="sldImg"/>
          </p:nvPr>
        </p:nvSpPr>
        <p:spPr>
          <a:ln/>
        </p:spPr>
      </p:sp>
      <p:sp>
        <p:nvSpPr>
          <p:cNvPr id="312325" name="Rectangle 5"/>
          <p:cNvSpPr>
            <a:spLocks noGrp="1" noChangeArrowheads="1"/>
          </p:cNvSpPr>
          <p:nvPr>
            <p:ph type="body" idx="1"/>
          </p:nvPr>
        </p:nvSpPr>
        <p:spPr>
          <a:xfrm>
            <a:off x="448479" y="5029434"/>
            <a:ext cx="5979728" cy="3753309"/>
          </a:xfrm>
        </p:spPr>
        <p:txBody>
          <a:bodyPr>
            <a:normAutofit fontScale="92500"/>
          </a:bodyPr>
          <a:lstStyle/>
          <a:p>
            <a:pPr>
              <a:lnSpc>
                <a:spcPct val="80000"/>
              </a:lnSpc>
              <a:spcBef>
                <a:spcPct val="15000"/>
              </a:spcBef>
              <a:spcAft>
                <a:spcPts val="590"/>
              </a:spcAft>
            </a:pPr>
            <a:r>
              <a:rPr lang="en-US" sz="1300" dirty="0"/>
              <a:t>Attribute Compared to Relationship</a:t>
            </a:r>
          </a:p>
          <a:p>
            <a:pPr lvl="1">
              <a:lnSpc>
                <a:spcPct val="80000"/>
              </a:lnSpc>
              <a:spcBef>
                <a:spcPct val="15000"/>
              </a:spcBef>
              <a:spcAft>
                <a:spcPts val="295"/>
              </a:spcAft>
            </a:pPr>
            <a:r>
              <a:rPr lang="en-US" b="1" dirty="0"/>
              <a:t>Nonexistence of Foreign Key Attributes</a:t>
            </a:r>
            <a:r>
              <a:rPr lang="en-US" dirty="0"/>
              <a:t> </a:t>
            </a:r>
          </a:p>
          <a:p>
            <a:pPr lvl="1">
              <a:lnSpc>
                <a:spcPct val="90000"/>
              </a:lnSpc>
              <a:spcBef>
                <a:spcPct val="15000"/>
              </a:spcBef>
              <a:spcAft>
                <a:spcPts val="295"/>
              </a:spcAft>
            </a:pPr>
            <a:r>
              <a:rPr lang="en-US" dirty="0"/>
              <a:t>Be aware of foreign key attributes such as attribute Folder Name of entity MESSAGE in the example. In ER modeling there is no such thing as a foreign key attribute. The future foreign key is represented by the relationship between MESSAGE and FOLDER. A foreign key column (or columns) will result from the primary unique identifier of the entity FOLDER. See the lesson on CONSTRAINTS for more details on unique identifiers.</a:t>
            </a:r>
          </a:p>
          <a:p>
            <a:pPr lvl="1">
              <a:lnSpc>
                <a:spcPct val="80000"/>
              </a:lnSpc>
              <a:spcBef>
                <a:spcPct val="15000"/>
              </a:spcBef>
              <a:spcAft>
                <a:spcPts val="295"/>
              </a:spcAft>
            </a:pPr>
            <a:r>
              <a:rPr lang="en-US" b="1" dirty="0"/>
              <a:t>No Entity Name in Attribute Name</a:t>
            </a:r>
          </a:p>
          <a:p>
            <a:pPr lvl="1">
              <a:lnSpc>
                <a:spcPct val="80000"/>
              </a:lnSpc>
              <a:spcBef>
                <a:spcPct val="15000"/>
              </a:spcBef>
              <a:spcAft>
                <a:spcPts val="295"/>
              </a:spcAft>
            </a:pPr>
            <a:r>
              <a:rPr lang="en-US" dirty="0"/>
              <a:t>When an attribute name contains an entity name, it usually comes from one of the following situations:</a:t>
            </a:r>
          </a:p>
          <a:p>
            <a:pPr lvl="2">
              <a:lnSpc>
                <a:spcPct val="90000"/>
              </a:lnSpc>
              <a:spcBef>
                <a:spcPct val="15000"/>
              </a:spcBef>
              <a:spcAft>
                <a:spcPts val="295"/>
              </a:spcAft>
            </a:pPr>
            <a:r>
              <a:rPr lang="en-US" dirty="0"/>
              <a:t>The attribute hides a relationship to an entity, as in the above example. The second entity was probably added in a later stage.</a:t>
            </a:r>
            <a:endParaRPr lang="en-US" b="1" dirty="0"/>
          </a:p>
          <a:p>
            <a:pPr lvl="2">
              <a:lnSpc>
                <a:spcPct val="90000"/>
              </a:lnSpc>
              <a:spcBef>
                <a:spcPct val="15000"/>
              </a:spcBef>
              <a:spcAft>
                <a:spcPts val="295"/>
              </a:spcAft>
            </a:pPr>
            <a:r>
              <a:rPr lang="en-US" dirty="0"/>
              <a:t>The attribute hides an entity. A typical example is an attribute Employment Date</a:t>
            </a:r>
            <a:r>
              <a:rPr lang="en-US" i="1" dirty="0"/>
              <a:t> </a:t>
            </a:r>
            <a:r>
              <a:rPr lang="en-US" dirty="0"/>
              <a:t>of entity EMPLOYEE. This might hide the entity EMPLOYMENT, as there is probably no rule that an employee may be employed by the same company only once.</a:t>
            </a:r>
          </a:p>
          <a:p>
            <a:pPr lvl="2">
              <a:lnSpc>
                <a:spcPct val="90000"/>
              </a:lnSpc>
              <a:spcBef>
                <a:spcPct val="15000"/>
              </a:spcBef>
              <a:spcAft>
                <a:spcPts val="295"/>
              </a:spcAft>
            </a:pPr>
            <a:r>
              <a:rPr lang="en-US" dirty="0"/>
              <a:t>The entity name in the attribute name is redundant. A typical example is attribute Message Id</a:t>
            </a:r>
            <a:r>
              <a:rPr lang="en-US" i="1" dirty="0"/>
              <a:t> </a:t>
            </a:r>
            <a:r>
              <a:rPr lang="en-US" dirty="0"/>
              <a:t>of entity MESSAGE. The name “Id” would suffice.</a:t>
            </a:r>
          </a:p>
          <a:p>
            <a:pPr lvl="2">
              <a:lnSpc>
                <a:spcPct val="90000"/>
              </a:lnSpc>
              <a:spcBef>
                <a:spcPct val="15000"/>
              </a:spcBef>
              <a:spcAft>
                <a:spcPts val="295"/>
              </a:spcAft>
            </a:pPr>
            <a:r>
              <a:rPr lang="en-US" dirty="0"/>
              <a:t>The attribute is the result of a one-to-one relationship that is not modeled, for example, attributes Birth Date and Birthplace of entity EMPLOYEE. These are in fact attributes of an entity BIRTH that is not (and probably will never be) modeled.</a:t>
            </a:r>
          </a:p>
        </p:txBody>
      </p:sp>
    </p:spTree>
    <p:extLst>
      <p:ext uri="{BB962C8B-B14F-4D97-AF65-F5344CB8AC3E}">
        <p14:creationId xmlns:p14="http://schemas.microsoft.com/office/powerpoint/2010/main" val="548995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4" name="Rectangle 6"/>
          <p:cNvSpPr>
            <a:spLocks noGrp="1" noRot="1" noChangeAspect="1" noChangeArrowheads="1" noTextEdit="1"/>
          </p:cNvSpPr>
          <p:nvPr>
            <p:ph type="sldImg"/>
          </p:nvPr>
        </p:nvSpPr>
        <p:spPr>
          <a:ln/>
        </p:spPr>
      </p:sp>
      <p:sp>
        <p:nvSpPr>
          <p:cNvPr id="314375" name="Rectangle 7"/>
          <p:cNvSpPr>
            <a:spLocks noGrp="1" noChangeArrowheads="1"/>
          </p:cNvSpPr>
          <p:nvPr>
            <p:ph type="body" idx="1"/>
          </p:nvPr>
        </p:nvSpPr>
        <p:spPr/>
        <p:txBody>
          <a:bodyPr/>
          <a:lstStyle/>
          <a:p>
            <a:r>
              <a:rPr lang="en-US" dirty="0"/>
              <a:t>Relationship Compared to Attribute</a:t>
            </a:r>
          </a:p>
          <a:p>
            <a:pPr lvl="1">
              <a:spcAft>
                <a:spcPts val="295"/>
              </a:spcAft>
            </a:pPr>
            <a:r>
              <a:rPr lang="en-US" dirty="0"/>
              <a:t>Sometimes a piece of information looks like a relationship between entities, but actually is not a relationship. </a:t>
            </a:r>
          </a:p>
          <a:p>
            <a:pPr lvl="1">
              <a:spcAft>
                <a:spcPts val="295"/>
              </a:spcAft>
            </a:pPr>
            <a:r>
              <a:rPr lang="en-US" dirty="0"/>
              <a:t>In </a:t>
            </a:r>
            <a:r>
              <a:rPr lang="en-US" dirty="0" err="1"/>
              <a:t>ElectronicMail’s</a:t>
            </a:r>
            <a:r>
              <a:rPr lang="en-US" dirty="0"/>
              <a:t> Compose Message screen there is a field labeled “To” where the user is supposed to enter the names of the addressees. Initially you may want to model that as a relationship </a:t>
            </a:r>
            <a:r>
              <a:rPr lang="en-US" i="1" dirty="0"/>
              <a:t>addressed to / addressee of </a:t>
            </a:r>
            <a:r>
              <a:rPr lang="en-US" dirty="0"/>
              <a:t>between MESSAGE and USER, but this is a questionable approach. If a message is sent to an external user would it make sense for </a:t>
            </a:r>
            <a:r>
              <a:rPr lang="en-US" dirty="0" err="1"/>
              <a:t>ElectronicMail</a:t>
            </a:r>
            <a:r>
              <a:rPr lang="en-US" dirty="0"/>
              <a:t> to keep track of all external user addresses that were used to send messages to, just for the sake of maintaining the relationship? Would this be possible?</a:t>
            </a:r>
          </a:p>
          <a:p>
            <a:pPr lvl="1">
              <a:spcAft>
                <a:spcPts val="295"/>
              </a:spcAft>
            </a:pPr>
            <a:r>
              <a:rPr lang="en-US" dirty="0"/>
              <a:t>In this case it would be a better choice to see the Addressee as an attribute of the MESSAGE. This attribute </a:t>
            </a:r>
            <a:r>
              <a:rPr lang="en-US" i="1" dirty="0"/>
              <a:t>may</a:t>
            </a:r>
            <a:r>
              <a:rPr lang="en-US" dirty="0"/>
              <a:t> contain a value that is also known as a USER. In other words, entity USER contains only suggestions for addressees.</a:t>
            </a:r>
          </a:p>
          <a:p>
            <a:pPr lvl="1">
              <a:spcAft>
                <a:spcPts val="295"/>
              </a:spcAft>
            </a:pPr>
            <a:r>
              <a:rPr lang="en-US" dirty="0"/>
              <a:t>Another possibility is to do both—model an optional relationship and an optional attribute that cooperatively handle the addressee. An extra constraint (which cannot be shown in the diagram) must then make sure that </a:t>
            </a:r>
            <a:r>
              <a:rPr lang="en-US" i="1" dirty="0"/>
              <a:t>at least one of the attribute and the relationship</a:t>
            </a:r>
            <a:r>
              <a:rPr lang="en-US" dirty="0"/>
              <a:t> is actually given a value for a MESSAGE.</a:t>
            </a:r>
          </a:p>
        </p:txBody>
      </p:sp>
    </p:spTree>
    <p:extLst>
      <p:ext uri="{BB962C8B-B14F-4D97-AF65-F5344CB8AC3E}">
        <p14:creationId xmlns:p14="http://schemas.microsoft.com/office/powerpoint/2010/main" val="2034711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2" name="Rectangle 6"/>
          <p:cNvSpPr>
            <a:spLocks noGrp="1" noRot="1" noChangeAspect="1" noChangeArrowheads="1" noTextEdit="1"/>
          </p:cNvSpPr>
          <p:nvPr>
            <p:ph type="sldImg"/>
          </p:nvPr>
        </p:nvSpPr>
        <p:spPr>
          <a:ln/>
        </p:spPr>
      </p:sp>
      <p:sp>
        <p:nvSpPr>
          <p:cNvPr id="316423" name="Rectangle 7"/>
          <p:cNvSpPr>
            <a:spLocks noGrp="1" noChangeArrowheads="1"/>
          </p:cNvSpPr>
          <p:nvPr>
            <p:ph type="body" idx="1"/>
          </p:nvPr>
        </p:nvSpPr>
        <p:spPr/>
        <p:txBody>
          <a:bodyPr/>
          <a:lstStyle/>
          <a:p>
            <a:r>
              <a:rPr lang="en-US" dirty="0"/>
              <a:t>m:m Relationships May Hide Something</a:t>
            </a:r>
          </a:p>
          <a:p>
            <a:pPr lvl="1">
              <a:spcAft>
                <a:spcPts val="295"/>
              </a:spcAft>
            </a:pPr>
            <a:r>
              <a:rPr lang="en-US" dirty="0"/>
              <a:t>During the process of modeling you will find many relationships to be of type m:m. Often this is a temporary thing. After you have been able to add more details to the model, a lot of the m:m relationships will disappear as, after consideration, they simply do not model the business properly.</a:t>
            </a:r>
          </a:p>
          <a:p>
            <a:pPr lvl="1">
              <a:spcAft>
                <a:spcPts val="295"/>
              </a:spcAft>
            </a:pPr>
            <a:r>
              <a:rPr lang="en-US" dirty="0"/>
              <a:t>A typical example is about the CUSTOMER/PRODUCT relationship.</a:t>
            </a:r>
          </a:p>
          <a:p>
            <a:pPr lvl="1">
              <a:spcAft>
                <a:spcPts val="295"/>
              </a:spcAft>
            </a:pPr>
            <a:r>
              <a:rPr lang="en-US" dirty="0"/>
              <a:t>Suppose you make a model for a retail company that sells PRODUCTS. A CUSTOMER </a:t>
            </a:r>
            <a:r>
              <a:rPr lang="en-US" i="1" dirty="0"/>
              <a:t>buys</a:t>
            </a:r>
            <a:r>
              <a:rPr lang="en-US" dirty="0"/>
              <a:t> PRODUCTS. Suppose future customers are accepted into the system as well. This would mean:</a:t>
            </a:r>
          </a:p>
          <a:p>
            <a:pPr lvl="2">
              <a:spcAft>
                <a:spcPts val="295"/>
              </a:spcAft>
            </a:pPr>
            <a:r>
              <a:rPr lang="en-US" dirty="0"/>
              <a:t>A CUSTOMER may </a:t>
            </a:r>
            <a:r>
              <a:rPr lang="en-US" i="1" dirty="0"/>
              <a:t>buy</a:t>
            </a:r>
            <a:r>
              <a:rPr lang="en-US" dirty="0"/>
              <a:t> one or more PRODUCTS</a:t>
            </a:r>
          </a:p>
          <a:p>
            <a:pPr lvl="2">
              <a:spcAft>
                <a:spcPts val="295"/>
              </a:spcAft>
            </a:pPr>
            <a:r>
              <a:rPr lang="en-US" dirty="0"/>
              <a:t>A PRODUCT may be </a:t>
            </a:r>
            <a:r>
              <a:rPr lang="en-US" i="1" dirty="0"/>
              <a:t>bought</a:t>
            </a:r>
            <a:r>
              <a:rPr lang="en-US" dirty="0"/>
              <a:t> </a:t>
            </a:r>
            <a:r>
              <a:rPr lang="en-US" i="1" dirty="0"/>
              <a:t>by</a:t>
            </a:r>
            <a:r>
              <a:rPr lang="en-US" dirty="0"/>
              <a:t> one or more CUSTOMERS</a:t>
            </a:r>
          </a:p>
          <a:p>
            <a:pPr lvl="1">
              <a:spcAft>
                <a:spcPts val="295"/>
              </a:spcAft>
            </a:pPr>
            <a:r>
              <a:rPr lang="en-US" dirty="0"/>
              <a:t>A typical event for this company would be customer Nick Sanchez buying two shirts. “Nick Sanchez” is a CUSTOMER Name, “shirt” is a PRODUCT Name. This leaves the question of where to put the “two”, the quantity information.</a:t>
            </a:r>
          </a:p>
        </p:txBody>
      </p:sp>
    </p:spTree>
    <p:extLst>
      <p:ext uri="{BB962C8B-B14F-4D97-AF65-F5344CB8AC3E}">
        <p14:creationId xmlns:p14="http://schemas.microsoft.com/office/powerpoint/2010/main" val="203598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0" name="Rectangle 6"/>
          <p:cNvSpPr>
            <a:spLocks noGrp="1" noRot="1" noChangeAspect="1" noChangeArrowheads="1" noTextEdit="1"/>
          </p:cNvSpPr>
          <p:nvPr>
            <p:ph type="sldImg"/>
          </p:nvPr>
        </p:nvSpPr>
        <p:spPr>
          <a:ln/>
        </p:spPr>
      </p:sp>
      <p:sp>
        <p:nvSpPr>
          <p:cNvPr id="318471" name="Rectangle 7"/>
          <p:cNvSpPr>
            <a:spLocks noGrp="1" noChangeArrowheads="1"/>
          </p:cNvSpPr>
          <p:nvPr>
            <p:ph type="body" idx="1"/>
          </p:nvPr>
        </p:nvSpPr>
        <p:spPr/>
        <p:txBody>
          <a:bodyPr/>
          <a:lstStyle/>
          <a:p>
            <a:r>
              <a:rPr lang="en-US"/>
              <a:t>Quantity</a:t>
            </a:r>
          </a:p>
          <a:p>
            <a:pPr lvl="1"/>
            <a:r>
              <a:rPr lang="en-US"/>
              <a:t>It is clear that Quantity is neither a property of CUSTOMER nor of PRODUCT. Quantity seems to be an attribute of the relationship between CUSTOMER and PRODUCT.</a:t>
            </a:r>
          </a:p>
        </p:txBody>
      </p:sp>
    </p:spTree>
    <p:extLst>
      <p:ext uri="{BB962C8B-B14F-4D97-AF65-F5344CB8AC3E}">
        <p14:creationId xmlns:p14="http://schemas.microsoft.com/office/powerpoint/2010/main" val="361711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8" name="Rectangle 6"/>
          <p:cNvSpPr>
            <a:spLocks noGrp="1" noRot="1" noChangeAspect="1" noChangeArrowheads="1" noTextEdit="1"/>
          </p:cNvSpPr>
          <p:nvPr>
            <p:ph type="sldImg"/>
          </p:nvPr>
        </p:nvSpPr>
        <p:spPr>
          <a:ln/>
        </p:spPr>
      </p:sp>
      <p:sp>
        <p:nvSpPr>
          <p:cNvPr id="320519" name="Rectangle 7"/>
          <p:cNvSpPr>
            <a:spLocks noGrp="1" noChangeArrowheads="1"/>
          </p:cNvSpPr>
          <p:nvPr>
            <p:ph type="body" idx="1"/>
          </p:nvPr>
        </p:nvSpPr>
        <p:spPr/>
        <p:txBody>
          <a:bodyPr/>
          <a:lstStyle/>
          <a:p>
            <a:r>
              <a:rPr lang="en-US"/>
              <a:t>Attribute of Relationship ?</a:t>
            </a:r>
          </a:p>
          <a:p>
            <a:pPr lvl="1"/>
            <a:r>
              <a:rPr lang="en-US"/>
              <a:t>Relationships do not and cannot have attributes. Apparently an entity of which quantity is a property, is missing. For that reason we need to change the model. Entity ORDER (or SALE or PURCHASE) enters the scene.</a:t>
            </a:r>
          </a:p>
        </p:txBody>
      </p:sp>
    </p:spTree>
    <p:extLst>
      <p:ext uri="{BB962C8B-B14F-4D97-AF65-F5344CB8AC3E}">
        <p14:creationId xmlns:p14="http://schemas.microsoft.com/office/powerpoint/2010/main" val="1118946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6" name="Rectangle 6"/>
          <p:cNvSpPr>
            <a:spLocks noGrp="1" noRot="1" noChangeAspect="1" noChangeArrowheads="1" noTextEdit="1"/>
          </p:cNvSpPr>
          <p:nvPr>
            <p:ph type="sldImg"/>
          </p:nvPr>
        </p:nvSpPr>
        <p:spPr>
          <a:ln/>
        </p:spPr>
      </p:sp>
      <p:sp>
        <p:nvSpPr>
          <p:cNvPr id="322567" name="Rectangle 7"/>
          <p:cNvSpPr>
            <a:spLocks noGrp="1" noChangeArrowheads="1"/>
          </p:cNvSpPr>
          <p:nvPr>
            <p:ph type="body" idx="1"/>
          </p:nvPr>
        </p:nvSpPr>
        <p:spPr/>
        <p:txBody>
          <a:bodyPr/>
          <a:lstStyle/>
          <a:p>
            <a:r>
              <a:rPr lang="en-US"/>
              <a:t>New Entity Order</a:t>
            </a:r>
          </a:p>
          <a:p>
            <a:pPr lvl="1"/>
            <a:r>
              <a:rPr lang="en-US"/>
              <a:t>The table design here is the default design for implementing the model. Note the two foreign key columns in the ORDERS table, Ctr_id (foreign key to CUSTOMERS) and Pdt_code (to PRODUCTS).</a:t>
            </a:r>
          </a:p>
          <a:p>
            <a:pPr lvl="1"/>
            <a:r>
              <a:rPr lang="en-US"/>
              <a:t>Now suppose Pepe Yomita enters the store and buys one pair of jeans, two shirts, and one silk tie. Given the current model this would mean that Pepe places three orders: one for the jeans, one for the shirts and one for the tie. Three orders, all at the same time, from one and the same customer. No problem so far as the model allows for this. </a:t>
            </a:r>
          </a:p>
          <a:p>
            <a:pPr lvl="1"/>
            <a:r>
              <a:rPr lang="en-US"/>
              <a:t>Now suppose the store wants to automate the billing of the orders. (This is probably one of the reasons for making the model anyway.) Using the above model, this would mean three orders and, as a consequence, three bills, as the system has no way of knowing these three orders somehow belong to each other. </a:t>
            </a:r>
          </a:p>
          <a:p>
            <a:pPr lvl="1"/>
            <a:r>
              <a:rPr lang="en-US"/>
              <a:t>It is better to change the model in such a way that one order can be for more than one product. That means we should have a m:m relationship between ORDER and PRODUCT, which we should investigate next.</a:t>
            </a:r>
          </a:p>
        </p:txBody>
      </p:sp>
    </p:spTree>
    <p:extLst>
      <p:ext uri="{BB962C8B-B14F-4D97-AF65-F5344CB8AC3E}">
        <p14:creationId xmlns:p14="http://schemas.microsoft.com/office/powerpoint/2010/main" val="3361223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Grp="1" noRot="1" noChangeAspect="1" noChangeArrowheads="1" noTextEdit="1"/>
          </p:cNvSpPr>
          <p:nvPr>
            <p:ph type="sldImg"/>
          </p:nvPr>
        </p:nvSpPr>
        <p:spPr>
          <a:ln/>
        </p:spPr>
      </p:sp>
      <p:sp>
        <p:nvSpPr>
          <p:cNvPr id="269317" name="Rectangle 5"/>
          <p:cNvSpPr>
            <a:spLocks noGrp="1" noChangeArrowheads="1"/>
          </p:cNvSpPr>
          <p:nvPr>
            <p:ph type="body" idx="1"/>
          </p:nvPr>
        </p:nvSpPr>
        <p:spPr/>
        <p:txBody>
          <a:bodyPr/>
          <a:lstStyle/>
          <a:p>
            <a:pPr>
              <a:spcBef>
                <a:spcPts val="1180"/>
              </a:spcBef>
              <a:spcAft>
                <a:spcPts val="295"/>
              </a:spcAft>
            </a:pPr>
            <a:r>
              <a:rPr lang="en-US" dirty="0"/>
              <a:t>Determining the Existence of a Relationship </a:t>
            </a:r>
            <a:endParaRPr lang="en-US" b="0" dirty="0"/>
          </a:p>
          <a:p>
            <a:pPr lvl="2">
              <a:spcAft>
                <a:spcPts val="295"/>
              </a:spcAft>
            </a:pPr>
            <a:r>
              <a:rPr lang="en-US" dirty="0"/>
              <a:t>Ask, for each of your entities, if it is somehow related to one or more of the entities in your model, and, if so, draw a dotted “skeleton” relationship line.</a:t>
            </a:r>
            <a:endParaRPr lang="en-US" b="1" dirty="0"/>
          </a:p>
          <a:p>
            <a:pPr lvl="2">
              <a:spcAft>
                <a:spcPts val="295"/>
              </a:spcAft>
            </a:pPr>
            <a:r>
              <a:rPr lang="en-US" dirty="0"/>
              <a:t>Usually all entities in a model are related to at least one other entity. Exceptions are rare, but they do exist.</a:t>
            </a:r>
            <a:endParaRPr lang="en-US" b="1" dirty="0"/>
          </a:p>
          <a:p>
            <a:pPr lvl="2">
              <a:spcAft>
                <a:spcPts val="295"/>
              </a:spcAft>
            </a:pPr>
            <a:r>
              <a:rPr lang="en-US" dirty="0"/>
              <a:t>Two entities can be related more than once. For example, in the Electronic Mail system there are two relationships between entities MESSAGE and USER, one is about who is </a:t>
            </a:r>
            <a:r>
              <a:rPr lang="en-US" i="1" dirty="0"/>
              <a:t>sending</a:t>
            </a:r>
            <a:r>
              <a:rPr lang="en-US" dirty="0"/>
              <a:t> a MESSAGE and one about who </a:t>
            </a:r>
            <a:r>
              <a:rPr lang="en-US" i="1" dirty="0"/>
              <a:t>receives</a:t>
            </a:r>
            <a:r>
              <a:rPr lang="en-US" dirty="0"/>
              <a:t> a MESSAGE.</a:t>
            </a:r>
          </a:p>
          <a:p>
            <a:pPr lvl="2">
              <a:spcAft>
                <a:spcPts val="295"/>
              </a:spcAft>
            </a:pPr>
            <a:r>
              <a:rPr lang="en-US" dirty="0"/>
              <a:t>An entity can be related to itself. This is called a recursive relationship. For example, a MESSAGE can be a reply to another MESSAGE. See the paragraph on recursive relationships for more details on this.</a:t>
            </a:r>
          </a:p>
        </p:txBody>
      </p:sp>
    </p:spTree>
    <p:extLst>
      <p:ext uri="{BB962C8B-B14F-4D97-AF65-F5344CB8AC3E}">
        <p14:creationId xmlns:p14="http://schemas.microsoft.com/office/powerpoint/2010/main" val="3341908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4" name="Rectangle 6"/>
          <p:cNvSpPr>
            <a:spLocks noGrp="1" noRot="1" noChangeAspect="1" noChangeArrowheads="1" noTextEdit="1"/>
          </p:cNvSpPr>
          <p:nvPr>
            <p:ph type="sldImg"/>
          </p:nvPr>
        </p:nvSpPr>
        <p:spPr>
          <a:ln/>
        </p:spPr>
      </p:sp>
      <p:sp>
        <p:nvSpPr>
          <p:cNvPr id="324615" name="Rectangle 7"/>
          <p:cNvSpPr>
            <a:spLocks noGrp="1" noChangeArrowheads="1"/>
          </p:cNvSpPr>
          <p:nvPr>
            <p:ph type="body" idx="1"/>
          </p:nvPr>
        </p:nvSpPr>
        <p:spPr/>
        <p:txBody>
          <a:bodyPr/>
          <a:lstStyle/>
          <a:p>
            <a:r>
              <a:rPr lang="en-US"/>
              <a:t>Multiple Products for an Order</a:t>
            </a:r>
          </a:p>
          <a:p>
            <a:pPr lvl="1"/>
            <a:r>
              <a:rPr lang="en-US"/>
              <a:t>Then there is the question again: where do you put quantity? Quantity can now no longer be an attribute of an order because the attribute must be single-valued and cannot contain three values 1, 2 and 1 at the same time. Quantity has become a property of the m:m relationship between PRODUCT and ORDER.</a:t>
            </a:r>
          </a:p>
        </p:txBody>
      </p:sp>
    </p:spTree>
    <p:extLst>
      <p:ext uri="{BB962C8B-B14F-4D97-AF65-F5344CB8AC3E}">
        <p14:creationId xmlns:p14="http://schemas.microsoft.com/office/powerpoint/2010/main" val="3195043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2" name="Rectangle 6"/>
          <p:cNvSpPr>
            <a:spLocks noGrp="1" noRot="1" noChangeAspect="1" noChangeArrowheads="1" noTextEdit="1"/>
          </p:cNvSpPr>
          <p:nvPr>
            <p:ph type="sldImg"/>
          </p:nvPr>
        </p:nvSpPr>
        <p:spPr>
          <a:ln/>
        </p:spPr>
      </p:sp>
      <p:sp>
        <p:nvSpPr>
          <p:cNvPr id="326663" name="Rectangle 7"/>
          <p:cNvSpPr>
            <a:spLocks noGrp="1" noChangeArrowheads="1"/>
          </p:cNvSpPr>
          <p:nvPr>
            <p:ph type="body" idx="1"/>
          </p:nvPr>
        </p:nvSpPr>
        <p:spPr/>
        <p:txBody>
          <a:bodyPr/>
          <a:lstStyle/>
          <a:p>
            <a:r>
              <a:rPr lang="en-US"/>
              <a:t>Another New Entity: ORDER ITEM</a:t>
            </a:r>
          </a:p>
          <a:p>
            <a:pPr lvl="1"/>
            <a:r>
              <a:rPr lang="en-US"/>
              <a:t>Note the name change from ORDER to ORDER_HEADER, to avoid the 1: m relationship that is mandatory at both ends. The set of tables for this model could be:</a:t>
            </a:r>
          </a:p>
        </p:txBody>
      </p:sp>
    </p:spTree>
    <p:extLst>
      <p:ext uri="{BB962C8B-B14F-4D97-AF65-F5344CB8AC3E}">
        <p14:creationId xmlns:p14="http://schemas.microsoft.com/office/powerpoint/2010/main" val="3886314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Rectangle 4"/>
          <p:cNvSpPr>
            <a:spLocks noGrp="1" noRot="1" noChangeAspect="1" noChangeArrowheads="1" noTextEdit="1"/>
          </p:cNvSpPr>
          <p:nvPr>
            <p:ph type="sldImg"/>
          </p:nvPr>
        </p:nvSpPr>
        <p:spPr>
          <a:ln/>
        </p:spPr>
      </p:sp>
      <p:sp>
        <p:nvSpPr>
          <p:cNvPr id="328709" name="Rectangle 5"/>
          <p:cNvSpPr>
            <a:spLocks noGrp="1" noChangeArrowheads="1"/>
          </p:cNvSpPr>
          <p:nvPr>
            <p:ph type="body" idx="1"/>
          </p:nvPr>
        </p:nvSpPr>
        <p:spPr/>
        <p:txBody>
          <a:bodyPr/>
          <a:lstStyle/>
          <a:p>
            <a:r>
              <a:rPr lang="en-US" dirty="0"/>
              <a:t>Tables</a:t>
            </a:r>
          </a:p>
          <a:p>
            <a:pPr lvl="1">
              <a:spcAft>
                <a:spcPts val="295"/>
              </a:spcAft>
            </a:pPr>
            <a:r>
              <a:rPr lang="en-US" dirty="0"/>
              <a:t>Note the name change from ORDER to ORDER_HEADER, to avoid the 1: m relationship that is mandatory at both ends. The set of tables for this model could be:</a:t>
            </a:r>
          </a:p>
        </p:txBody>
      </p:sp>
    </p:spTree>
    <p:extLst>
      <p:ext uri="{BB962C8B-B14F-4D97-AF65-F5344CB8AC3E}">
        <p14:creationId xmlns:p14="http://schemas.microsoft.com/office/powerpoint/2010/main" val="1700577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6" name="Rectangle 4"/>
          <p:cNvSpPr>
            <a:spLocks noGrp="1" noRot="1" noChangeAspect="1" noChangeArrowheads="1" noTextEdit="1"/>
          </p:cNvSpPr>
          <p:nvPr>
            <p:ph type="sldImg"/>
          </p:nvPr>
        </p:nvSpPr>
        <p:spPr>
          <a:ln/>
        </p:spPr>
      </p:sp>
      <p:sp>
        <p:nvSpPr>
          <p:cNvPr id="330757" name="Rectangle 5"/>
          <p:cNvSpPr>
            <a:spLocks noGrp="1" noChangeArrowheads="1"/>
          </p:cNvSpPr>
          <p:nvPr>
            <p:ph type="body" idx="1"/>
          </p:nvPr>
        </p:nvSpPr>
        <p:spPr>
          <a:xfrm>
            <a:off x="571501" y="5143598"/>
            <a:ext cx="5715000" cy="3564079"/>
          </a:xfrm>
        </p:spPr>
        <p:txBody>
          <a:bodyPr>
            <a:normAutofit lnSpcReduction="10000"/>
          </a:bodyPr>
          <a:lstStyle/>
          <a:p>
            <a:pPr>
              <a:lnSpc>
                <a:spcPct val="85000"/>
              </a:lnSpc>
              <a:spcBef>
                <a:spcPct val="20000"/>
              </a:spcBef>
              <a:spcAft>
                <a:spcPts val="590"/>
              </a:spcAft>
            </a:pPr>
            <a:r>
              <a:rPr lang="en-US" dirty="0"/>
              <a:t>Resolving Relationships </a:t>
            </a:r>
            <a:endParaRPr lang="en-US" dirty="0">
              <a:solidFill>
                <a:srgbClr val="FF0000"/>
              </a:solidFill>
            </a:endParaRPr>
          </a:p>
          <a:p>
            <a:pPr lvl="1">
              <a:lnSpc>
                <a:spcPct val="85000"/>
              </a:lnSpc>
              <a:spcBef>
                <a:spcPct val="20000"/>
              </a:spcBef>
              <a:spcAft>
                <a:spcPts val="295"/>
              </a:spcAft>
            </a:pPr>
            <a:r>
              <a:rPr lang="en-US" b="1" dirty="0"/>
              <a:t>Relationships and Intersection Entities</a:t>
            </a:r>
          </a:p>
          <a:p>
            <a:pPr lvl="1">
              <a:lnSpc>
                <a:spcPct val="85000"/>
              </a:lnSpc>
              <a:spcBef>
                <a:spcPct val="20000"/>
              </a:spcBef>
              <a:spcAft>
                <a:spcPts val="295"/>
              </a:spcAft>
            </a:pPr>
            <a:r>
              <a:rPr lang="en-US" dirty="0"/>
              <a:t>Earlier in this lesson you saw a typical example of relationships seeming to have attributes. The relationships in the example were many-to-many relationships. You deal with the situation by creating a new entity, an intersection entity, that replaces the relationship and can hold attributes.</a:t>
            </a:r>
          </a:p>
          <a:p>
            <a:pPr lvl="1">
              <a:lnSpc>
                <a:spcPct val="85000"/>
              </a:lnSpc>
              <a:spcBef>
                <a:spcPct val="20000"/>
              </a:spcBef>
              <a:spcAft>
                <a:spcPts val="295"/>
              </a:spcAft>
            </a:pPr>
            <a:r>
              <a:rPr lang="en-US" dirty="0"/>
              <a:t>This leads to the following questions: </a:t>
            </a:r>
          </a:p>
          <a:p>
            <a:pPr lvl="2">
              <a:lnSpc>
                <a:spcPct val="85000"/>
              </a:lnSpc>
              <a:spcBef>
                <a:spcPct val="20000"/>
              </a:spcBef>
              <a:spcAft>
                <a:spcPts val="295"/>
              </a:spcAft>
            </a:pPr>
            <a:r>
              <a:rPr lang="en-US" dirty="0"/>
              <a:t>What are the steps in resolving a relationship in general?</a:t>
            </a:r>
            <a:endParaRPr lang="en-US" b="1" dirty="0"/>
          </a:p>
          <a:p>
            <a:pPr lvl="2">
              <a:lnSpc>
                <a:spcPct val="85000"/>
              </a:lnSpc>
              <a:spcBef>
                <a:spcPct val="20000"/>
              </a:spcBef>
              <a:spcAft>
                <a:spcPts val="295"/>
              </a:spcAft>
            </a:pPr>
            <a:r>
              <a:rPr lang="en-US" dirty="0"/>
              <a:t>Should every m:m relationship be resolved?</a:t>
            </a:r>
            <a:endParaRPr lang="en-US" b="1" dirty="0"/>
          </a:p>
          <a:p>
            <a:pPr lvl="2">
              <a:lnSpc>
                <a:spcPct val="85000"/>
              </a:lnSpc>
              <a:spcBef>
                <a:spcPct val="20000"/>
              </a:spcBef>
              <a:spcAft>
                <a:spcPts val="295"/>
              </a:spcAft>
            </a:pPr>
            <a:r>
              <a:rPr lang="en-US" dirty="0"/>
              <a:t>Can other relationships than m:m be resolved?</a:t>
            </a:r>
            <a:endParaRPr lang="en-US" b="1" dirty="0"/>
          </a:p>
          <a:p>
            <a:pPr lvl="1">
              <a:lnSpc>
                <a:spcPct val="85000"/>
              </a:lnSpc>
              <a:spcBef>
                <a:spcPct val="20000"/>
              </a:spcBef>
              <a:spcAft>
                <a:spcPts val="295"/>
              </a:spcAft>
            </a:pPr>
            <a:r>
              <a:rPr lang="en-US" b="1" dirty="0"/>
              <a:t>Resolving a Relationship</a:t>
            </a:r>
          </a:p>
          <a:p>
            <a:pPr lvl="1">
              <a:lnSpc>
                <a:spcPct val="85000"/>
              </a:lnSpc>
              <a:spcBef>
                <a:spcPct val="20000"/>
              </a:spcBef>
              <a:spcAft>
                <a:spcPts val="295"/>
              </a:spcAft>
            </a:pPr>
            <a:r>
              <a:rPr lang="en-US" dirty="0"/>
              <a:t>Suppose we want to resolve the m:m relationship between entities A and B. </a:t>
            </a:r>
          </a:p>
          <a:p>
            <a:pPr lvl="2">
              <a:lnSpc>
                <a:spcPct val="95000"/>
              </a:lnSpc>
              <a:spcBef>
                <a:spcPct val="20000"/>
              </a:spcBef>
              <a:spcAft>
                <a:spcPts val="295"/>
              </a:spcAft>
              <a:buFontTx/>
              <a:buAutoNum type="arabicPeriod"/>
            </a:pPr>
            <a:r>
              <a:rPr lang="en-US" dirty="0"/>
              <a:t>First create a new intersection entity. You will experience that sometimes there is no suitable word available for the concept you are modeling. The new entity can always be named with the neologism “A/B COMBINATION”, or a name that is somehow derived from the name of the original m:m relationship. Do not let the unavailability of a proper name for the entity stop you from modeling it.</a:t>
            </a:r>
          </a:p>
        </p:txBody>
      </p:sp>
    </p:spTree>
    <p:extLst>
      <p:ext uri="{BB962C8B-B14F-4D97-AF65-F5344CB8AC3E}">
        <p14:creationId xmlns:p14="http://schemas.microsoft.com/office/powerpoint/2010/main" val="4112235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Rectangle 4"/>
          <p:cNvSpPr>
            <a:spLocks noGrp="1" noRot="1" noChangeAspect="1" noChangeArrowheads="1" noTextEdit="1"/>
          </p:cNvSpPr>
          <p:nvPr>
            <p:ph type="sldImg"/>
          </p:nvPr>
        </p:nvSpPr>
        <p:spPr>
          <a:ln/>
        </p:spPr>
      </p:sp>
      <p:sp>
        <p:nvSpPr>
          <p:cNvPr id="334853" name="Rectangle 5"/>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6576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00" name="Rectangle 8"/>
          <p:cNvSpPr>
            <a:spLocks noGrp="1" noRot="1" noChangeAspect="1" noChangeArrowheads="1" noTextEdit="1"/>
          </p:cNvSpPr>
          <p:nvPr>
            <p:ph type="sldImg"/>
          </p:nvPr>
        </p:nvSpPr>
        <p:spPr>
          <a:ln/>
        </p:spPr>
      </p:sp>
      <p:sp>
        <p:nvSpPr>
          <p:cNvPr id="341001" name="Rectangle 9"/>
          <p:cNvSpPr>
            <a:spLocks noGrp="1" noChangeArrowheads="1"/>
          </p:cNvSpPr>
          <p:nvPr>
            <p:ph type="body" idx="1"/>
          </p:nvPr>
        </p:nvSpPr>
        <p:spPr/>
        <p:txBody>
          <a:bodyPr/>
          <a:lstStyle/>
          <a:p>
            <a:r>
              <a:rPr lang="en-US"/>
              <a:t>Normalization During Data Modeling</a:t>
            </a:r>
          </a:p>
          <a:p>
            <a:pPr lvl="1"/>
            <a:r>
              <a:rPr lang="en-US"/>
              <a:t>Normalization is a relational database concept. However, if you have created a correct entity model, then the tables created during design will conform to the rules of normalization. Each formal normalization rule from relational database design has a corresponding data model interpretation. The interpretations which can be used to validate the placement of attributes in an ER Model are as follows.</a:t>
            </a:r>
          </a:p>
        </p:txBody>
      </p:sp>
    </p:spTree>
    <p:extLst>
      <p:ext uri="{BB962C8B-B14F-4D97-AF65-F5344CB8AC3E}">
        <p14:creationId xmlns:p14="http://schemas.microsoft.com/office/powerpoint/2010/main" val="2476147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4" name="Rectangle 4"/>
          <p:cNvSpPr>
            <a:spLocks noGrp="1" noRot="1" noChangeAspect="1" noChangeArrowheads="1" noTextEdit="1"/>
          </p:cNvSpPr>
          <p:nvPr>
            <p:ph type="sldImg"/>
          </p:nvPr>
        </p:nvSpPr>
        <p:spPr>
          <a:ln/>
        </p:spPr>
      </p:sp>
      <p:sp>
        <p:nvSpPr>
          <p:cNvPr id="343045" name="Rectangle 5"/>
          <p:cNvSpPr>
            <a:spLocks noGrp="1" noChangeArrowheads="1"/>
          </p:cNvSpPr>
          <p:nvPr>
            <p:ph type="body" idx="1"/>
          </p:nvPr>
        </p:nvSpPr>
        <p:spPr/>
        <p:txBody>
          <a:bodyPr/>
          <a:lstStyle/>
          <a:p>
            <a:r>
              <a:rPr lang="en-US" dirty="0"/>
              <a:t>First Normal Form in Data Modeling</a:t>
            </a:r>
            <a:endParaRPr lang="en-US" b="0" dirty="0"/>
          </a:p>
          <a:p>
            <a:pPr lvl="1">
              <a:spcAft>
                <a:spcPts val="295"/>
              </a:spcAft>
            </a:pPr>
            <a:r>
              <a:rPr lang="en-US" dirty="0"/>
              <a:t>All attributes must be single-valued.</a:t>
            </a:r>
            <a:endParaRPr lang="en-US" b="1" dirty="0"/>
          </a:p>
          <a:p>
            <a:pPr lvl="1">
              <a:spcAft>
                <a:spcPts val="295"/>
              </a:spcAft>
            </a:pPr>
            <a:r>
              <a:rPr lang="en-US" dirty="0"/>
              <a:t>Validate that each attribute has a single value for each occurrence of the entity. No attribute should have repeating values. </a:t>
            </a:r>
            <a:endParaRPr lang="en-US" b="1" dirty="0"/>
          </a:p>
          <a:p>
            <a:pPr lvl="1">
              <a:spcAft>
                <a:spcPts val="295"/>
              </a:spcAft>
            </a:pPr>
            <a:r>
              <a:rPr lang="en-US" dirty="0"/>
              <a:t>You can often recognize the misplaced attributes by the fact that there is the same (entity) name in the attribute name, such as </a:t>
            </a:r>
            <a:r>
              <a:rPr lang="en-US" b="1" i="1" dirty="0"/>
              <a:t>Message</a:t>
            </a:r>
            <a:r>
              <a:rPr lang="en-US" b="1" dirty="0"/>
              <a:t> Subject and </a:t>
            </a:r>
            <a:r>
              <a:rPr lang="en-US" b="1" i="1" dirty="0"/>
              <a:t>Message</a:t>
            </a:r>
            <a:r>
              <a:rPr lang="en-US" b="1" dirty="0"/>
              <a:t> Text. </a:t>
            </a:r>
          </a:p>
          <a:p>
            <a:pPr lvl="1">
              <a:spcAft>
                <a:spcPts val="295"/>
              </a:spcAft>
            </a:pPr>
            <a:r>
              <a:rPr lang="en-US" dirty="0"/>
              <a:t>If the attribute has multiple values, create an additional entity and relate it to the original entity with a m:1 relationship.</a:t>
            </a:r>
          </a:p>
        </p:txBody>
      </p:sp>
    </p:spTree>
    <p:extLst>
      <p:ext uri="{BB962C8B-B14F-4D97-AF65-F5344CB8AC3E}">
        <p14:creationId xmlns:p14="http://schemas.microsoft.com/office/powerpoint/2010/main" val="42362467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4" name="Rectangle 6"/>
          <p:cNvSpPr>
            <a:spLocks noGrp="1" noRot="1" noChangeAspect="1" noChangeArrowheads="1" noTextEdit="1"/>
          </p:cNvSpPr>
          <p:nvPr>
            <p:ph type="sldImg"/>
          </p:nvPr>
        </p:nvSpPr>
        <p:spPr>
          <a:ln/>
        </p:spPr>
      </p:sp>
      <p:sp>
        <p:nvSpPr>
          <p:cNvPr id="345095" name="Rectangle 7"/>
          <p:cNvSpPr>
            <a:spLocks noGrp="1" noChangeArrowheads="1"/>
          </p:cNvSpPr>
          <p:nvPr>
            <p:ph type="body" idx="1"/>
          </p:nvPr>
        </p:nvSpPr>
        <p:spPr/>
        <p:txBody>
          <a:bodyPr/>
          <a:lstStyle/>
          <a:p>
            <a:r>
              <a:rPr lang="en-US"/>
              <a:t>Second Normal Form in Data Modeling</a:t>
            </a:r>
          </a:p>
          <a:p>
            <a:pPr lvl="1"/>
            <a:r>
              <a:rPr lang="en-US"/>
              <a:t>An attribute must be dependent upon its entity’s entire unique identifier.</a:t>
            </a:r>
          </a:p>
          <a:p>
            <a:pPr lvl="1"/>
            <a:r>
              <a:rPr lang="en-US"/>
              <a:t>Validate that each attribute is dependent upon its entity’s entire unique identifier. Each specific instance of the UID must determine a single instance of each attribute. Validate that an attribute does not depend upon only part of its entity’s UID. If it does, then it is misplaced and you must move it.</a:t>
            </a:r>
          </a:p>
        </p:txBody>
      </p:sp>
    </p:spTree>
    <p:extLst>
      <p:ext uri="{BB962C8B-B14F-4D97-AF65-F5344CB8AC3E}">
        <p14:creationId xmlns:p14="http://schemas.microsoft.com/office/powerpoint/2010/main" val="16436771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2" name="Rectangle 6"/>
          <p:cNvSpPr>
            <a:spLocks noGrp="1" noRot="1" noChangeAspect="1" noChangeArrowheads="1" noTextEdit="1"/>
          </p:cNvSpPr>
          <p:nvPr>
            <p:ph type="sldImg"/>
          </p:nvPr>
        </p:nvSpPr>
        <p:spPr>
          <a:ln/>
        </p:spPr>
      </p:sp>
      <p:sp>
        <p:nvSpPr>
          <p:cNvPr id="347143" name="Rectangle 7"/>
          <p:cNvSpPr>
            <a:spLocks noGrp="1" noChangeArrowheads="1"/>
          </p:cNvSpPr>
          <p:nvPr>
            <p:ph type="body" idx="1"/>
          </p:nvPr>
        </p:nvSpPr>
        <p:spPr/>
        <p:txBody>
          <a:bodyPr/>
          <a:lstStyle/>
          <a:p>
            <a:r>
              <a:rPr lang="en-US"/>
              <a:t>Third Normal Form in Data Modeling</a:t>
            </a:r>
          </a:p>
          <a:p>
            <a:pPr lvl="1"/>
            <a:r>
              <a:rPr lang="en-US"/>
              <a:t>No non-UID attribute can be dependent upon another non-UID attribute. If an attribute is dependent upon a non-UID attribute, then move both the dependent attribute and the attribute it is dependent upon to a new, related entity.</a:t>
            </a:r>
          </a:p>
        </p:txBody>
      </p:sp>
    </p:spTree>
    <p:extLst>
      <p:ext uri="{BB962C8B-B14F-4D97-AF65-F5344CB8AC3E}">
        <p14:creationId xmlns:p14="http://schemas.microsoft.com/office/powerpoint/2010/main" val="1258035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0" name="Rectangle 6"/>
          <p:cNvSpPr>
            <a:spLocks noGrp="1" noRot="1" noChangeAspect="1" noChangeArrowheads="1" noTextEdit="1"/>
          </p:cNvSpPr>
          <p:nvPr>
            <p:ph type="sldImg"/>
          </p:nvPr>
        </p:nvSpPr>
        <p:spPr>
          <a:ln/>
        </p:spPr>
      </p:sp>
      <p:sp>
        <p:nvSpPr>
          <p:cNvPr id="349191" name="Rectangle 7"/>
          <p:cNvSpPr>
            <a:spLocks noGrp="1" noChangeArrowheads="1"/>
          </p:cNvSpPr>
          <p:nvPr>
            <p:ph type="body" idx="1"/>
          </p:nvPr>
        </p:nvSpPr>
        <p:spPr/>
        <p:txBody>
          <a:bodyPr/>
          <a:lstStyle/>
          <a:p>
            <a:r>
              <a:rPr lang="en-US"/>
              <a:t>Summary</a:t>
            </a:r>
          </a:p>
          <a:p>
            <a:pPr lvl="1"/>
            <a:r>
              <a:rPr lang="en-US"/>
              <a:t>Relationships connect entities and express how they are connected. There are ten types of relationships, 4 of type1:m, 3 of type m:m and 3 of type 1:1. </a:t>
            </a:r>
          </a:p>
          <a:p>
            <a:pPr lvl="1"/>
            <a:r>
              <a:rPr lang="en-US"/>
              <a:t>The m:1 relationship that is optional at the 1 side is by far the most common type in finished ER models. This one is very easy to implement in a relational database. </a:t>
            </a:r>
          </a:p>
          <a:p>
            <a:pPr lvl="1"/>
            <a:r>
              <a:rPr lang="en-US"/>
              <a:t>At the beginning of the process of creating an ER model there are often many m:m relationships. Many of these disappear after closer investigation. </a:t>
            </a:r>
          </a:p>
          <a:p>
            <a:pPr lvl="1"/>
            <a:r>
              <a:rPr lang="en-US"/>
              <a:t>Relationships cannot have attributes. If this seems to be the case, you need to resolve the relationship into an intersection entity plus two relationships.</a:t>
            </a:r>
          </a:p>
          <a:p>
            <a:pPr lvl="1"/>
            <a:r>
              <a:rPr lang="en-US"/>
              <a:t>The other types are less common—some express more a desired situation rather than reality, such as the m:1 relationship that is mandatory at both ends.</a:t>
            </a:r>
          </a:p>
          <a:p>
            <a:pPr lvl="1"/>
            <a:r>
              <a:rPr lang="en-US"/>
              <a:t>A normalized data model yields a normalized relational database design. Third normal form is the generally accepted standard.</a:t>
            </a:r>
          </a:p>
        </p:txBody>
      </p:sp>
    </p:spTree>
    <p:extLst>
      <p:ext uri="{BB962C8B-B14F-4D97-AF65-F5344CB8AC3E}">
        <p14:creationId xmlns:p14="http://schemas.microsoft.com/office/powerpoint/2010/main" val="4133159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Grp="1" noRot="1" noChangeAspect="1" noChangeArrowheads="1" noTextEdit="1"/>
          </p:cNvSpPr>
          <p:nvPr>
            <p:ph type="sldImg"/>
          </p:nvPr>
        </p:nvSpPr>
        <p:spPr>
          <a:ln/>
        </p:spPr>
      </p:sp>
      <p:sp>
        <p:nvSpPr>
          <p:cNvPr id="271365" name="Rectangle 5"/>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366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Grp="1" noRot="1" noChangeAspect="1" noChangeArrowheads="1" noTextEdit="1"/>
          </p:cNvSpPr>
          <p:nvPr>
            <p:ph type="sldImg"/>
          </p:nvPr>
        </p:nvSpPr>
        <p:spPr>
          <a:ln/>
        </p:spPr>
      </p:sp>
      <p:sp>
        <p:nvSpPr>
          <p:cNvPr id="273413" name="Rectangle 5"/>
          <p:cNvSpPr>
            <a:spLocks noGrp="1" noChangeArrowheads="1"/>
          </p:cNvSpPr>
          <p:nvPr>
            <p:ph type="body" idx="1"/>
          </p:nvPr>
        </p:nvSpPr>
        <p:spPr/>
        <p:txBody>
          <a:bodyPr/>
          <a:lstStyle/>
          <a:p>
            <a:pPr>
              <a:spcBef>
                <a:spcPts val="1180"/>
              </a:spcBef>
              <a:spcAft>
                <a:spcPts val="295"/>
              </a:spcAft>
            </a:pPr>
            <a:r>
              <a:rPr lang="en-US" dirty="0"/>
              <a:t>Choosing a Name for the Relationship </a:t>
            </a:r>
            <a:endParaRPr lang="en-US" b="0" dirty="0"/>
          </a:p>
          <a:p>
            <a:pPr lvl="2">
              <a:spcAft>
                <a:spcPts val="295"/>
              </a:spcAft>
            </a:pPr>
            <a:r>
              <a:rPr lang="en-US" dirty="0"/>
              <a:t>Sometimes the relationship name for the second perspective is simply the passive tense of the other one, such as </a:t>
            </a:r>
            <a:r>
              <a:rPr lang="en-US" i="1" dirty="0"/>
              <a:t>is owner of </a:t>
            </a:r>
            <a:r>
              <a:rPr lang="en-US" dirty="0"/>
              <a:t>and</a:t>
            </a:r>
            <a:r>
              <a:rPr lang="en-US" i="1" dirty="0"/>
              <a:t> is owned by. </a:t>
            </a:r>
            <a:r>
              <a:rPr lang="en-US" dirty="0"/>
              <a:t>Sometimes there are distinct words for both concepts, such as </a:t>
            </a:r>
            <a:r>
              <a:rPr lang="en-US" i="1" dirty="0"/>
              <a:t>parent of / child of </a:t>
            </a:r>
            <a:r>
              <a:rPr lang="en-US" dirty="0"/>
              <a:t>or</a:t>
            </a:r>
            <a:r>
              <a:rPr lang="en-US" i="1" dirty="0"/>
              <a:t> composed of / part of.</a:t>
            </a:r>
            <a:endParaRPr lang="en-US" dirty="0"/>
          </a:p>
          <a:p>
            <a:pPr lvl="2">
              <a:spcAft>
                <a:spcPts val="295"/>
              </a:spcAft>
            </a:pPr>
            <a:r>
              <a:rPr lang="en-US" i="1" dirty="0"/>
              <a:t>Try to use names that end in a preposition.</a:t>
            </a:r>
            <a:endParaRPr lang="en-US" dirty="0"/>
          </a:p>
          <a:p>
            <a:pPr lvl="2">
              <a:spcAft>
                <a:spcPts val="295"/>
              </a:spcAft>
            </a:pPr>
            <a:r>
              <a:rPr lang="en-US" i="1" dirty="0"/>
              <a:t>If you cannot find a name, you may find these relationship names useful:</a:t>
            </a:r>
            <a:endParaRPr lang="en-US" dirty="0"/>
          </a:p>
          <a:p>
            <a:pPr lvl="3">
              <a:spcAft>
                <a:spcPts val="295"/>
              </a:spcAft>
            </a:pPr>
            <a:r>
              <a:rPr lang="en-US" i="1" dirty="0"/>
              <a:t>Consists of / is part of</a:t>
            </a:r>
            <a:endParaRPr lang="en-US" dirty="0"/>
          </a:p>
          <a:p>
            <a:pPr lvl="3">
              <a:spcAft>
                <a:spcPts val="295"/>
              </a:spcAft>
            </a:pPr>
            <a:r>
              <a:rPr lang="en-US" i="1" dirty="0"/>
              <a:t>Is classified as / is classification for</a:t>
            </a:r>
            <a:endParaRPr lang="en-US" dirty="0"/>
          </a:p>
          <a:p>
            <a:pPr lvl="3">
              <a:spcAft>
                <a:spcPts val="295"/>
              </a:spcAft>
            </a:pPr>
            <a:r>
              <a:rPr lang="en-US" i="1" dirty="0"/>
              <a:t>Is assigned to / is assignment of</a:t>
            </a:r>
            <a:endParaRPr lang="en-US" dirty="0"/>
          </a:p>
          <a:p>
            <a:pPr lvl="3">
              <a:spcAft>
                <a:spcPts val="295"/>
              </a:spcAft>
            </a:pPr>
            <a:r>
              <a:rPr lang="en-US" i="1" dirty="0"/>
              <a:t>Is referred to / referring to</a:t>
            </a:r>
            <a:endParaRPr lang="en-US" dirty="0"/>
          </a:p>
          <a:p>
            <a:pPr lvl="3">
              <a:spcAft>
                <a:spcPts val="295"/>
              </a:spcAft>
            </a:pPr>
            <a:r>
              <a:rPr lang="en-US" i="1" dirty="0"/>
              <a:t>Responsible for / the responsibility of</a:t>
            </a:r>
            <a:endParaRPr lang="en-US" dirty="0"/>
          </a:p>
          <a:p>
            <a:pPr lvl="2">
              <a:spcAft>
                <a:spcPts val="295"/>
              </a:spcAft>
            </a:pPr>
            <a:r>
              <a:rPr lang="en-US" i="1" dirty="0"/>
              <a:t>Sometimes a very short name is sufficient, for example, with, in, of, for, by, about, at, into.</a:t>
            </a:r>
            <a:endParaRPr lang="en-US" dirty="0"/>
          </a:p>
        </p:txBody>
      </p:sp>
    </p:spTree>
    <p:extLst>
      <p:ext uri="{BB962C8B-B14F-4D97-AF65-F5344CB8AC3E}">
        <p14:creationId xmlns:p14="http://schemas.microsoft.com/office/powerpoint/2010/main" val="4199305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Rot="1" noChangeAspect="1" noChangeArrowheads="1" noTextEdit="1"/>
          </p:cNvSpPr>
          <p:nvPr>
            <p:ph type="sldImg"/>
          </p:nvPr>
        </p:nvSpPr>
        <p:spPr>
          <a:ln/>
        </p:spPr>
      </p:sp>
      <p:sp>
        <p:nvSpPr>
          <p:cNvPr id="275461" name="Rectangle 5"/>
          <p:cNvSpPr>
            <a:spLocks noGrp="1" noChangeArrowheads="1"/>
          </p:cNvSpPr>
          <p:nvPr>
            <p:ph type="body" idx="1"/>
          </p:nvPr>
        </p:nvSpPr>
        <p:spPr/>
        <p:txBody>
          <a:bodyPr/>
          <a:lstStyle/>
          <a:p>
            <a:pPr>
              <a:spcAft>
                <a:spcPts val="295"/>
              </a:spcAft>
            </a:pPr>
            <a:r>
              <a:rPr lang="en-US" sz="1300" dirty="0"/>
              <a:t>Naming the Relationship</a:t>
            </a:r>
          </a:p>
          <a:p>
            <a:pPr lvl="1">
              <a:spcAft>
                <a:spcPts val="295"/>
              </a:spcAft>
            </a:pPr>
            <a:r>
              <a:rPr lang="en-US" dirty="0"/>
              <a:t>Are </a:t>
            </a:r>
            <a:r>
              <a:rPr lang="en-US" i="1" dirty="0"/>
              <a:t>sent to</a:t>
            </a:r>
            <a:r>
              <a:rPr lang="en-US" dirty="0"/>
              <a:t> and </a:t>
            </a:r>
            <a:r>
              <a:rPr lang="en-US" i="1" dirty="0"/>
              <a:t>receiver of</a:t>
            </a:r>
            <a:r>
              <a:rPr lang="en-US" dirty="0"/>
              <a:t> really opposite? If so, the assumption is that if a MESSAGE is sent to a USER, it also arrives. Maybe it is safer to name the relationship </a:t>
            </a:r>
            <a:r>
              <a:rPr lang="en-US" i="1" dirty="0"/>
              <a:t>received by</a:t>
            </a:r>
            <a:r>
              <a:rPr lang="en-US" dirty="0"/>
              <a:t> / </a:t>
            </a:r>
            <a:r>
              <a:rPr lang="en-US" i="1" dirty="0"/>
              <a:t>receiver of</a:t>
            </a:r>
            <a:r>
              <a:rPr lang="en-US" dirty="0"/>
              <a:t>...</a:t>
            </a:r>
          </a:p>
        </p:txBody>
      </p:sp>
    </p:spTree>
    <p:extLst>
      <p:ext uri="{BB962C8B-B14F-4D97-AF65-F5344CB8AC3E}">
        <p14:creationId xmlns:p14="http://schemas.microsoft.com/office/powerpoint/2010/main" val="10276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Rectangle 4"/>
          <p:cNvSpPr>
            <a:spLocks noGrp="1" noRot="1" noChangeAspect="1" noChangeArrowheads="1" noTextEdit="1"/>
          </p:cNvSpPr>
          <p:nvPr>
            <p:ph type="sldImg"/>
          </p:nvPr>
        </p:nvSpPr>
        <p:spPr>
          <a:ln/>
        </p:spPr>
      </p:sp>
      <p:sp>
        <p:nvSpPr>
          <p:cNvPr id="277509" name="Rectangle 5"/>
          <p:cNvSpPr>
            <a:spLocks noGrp="1" noChangeArrowheads="1"/>
          </p:cNvSpPr>
          <p:nvPr>
            <p:ph type="body" idx="1"/>
          </p:nvPr>
        </p:nvSpPr>
        <p:spPr/>
        <p:txBody>
          <a:bodyPr/>
          <a:lstStyle/>
          <a:p>
            <a:r>
              <a:rPr lang="en-US" dirty="0"/>
              <a:t>Determining </a:t>
            </a:r>
            <a:r>
              <a:rPr lang="en-US" dirty="0" err="1"/>
              <a:t>Optionality</a:t>
            </a:r>
            <a:r>
              <a:rPr lang="en-US" dirty="0"/>
              <a:t> of Both the Relationship Ends</a:t>
            </a:r>
            <a:endParaRPr lang="en-US" b="0" dirty="0"/>
          </a:p>
          <a:p>
            <a:pPr lvl="2">
              <a:spcAft>
                <a:spcPts val="295"/>
              </a:spcAft>
            </a:pPr>
            <a:r>
              <a:rPr lang="en-US" dirty="0"/>
              <a:t>Answer the questions: </a:t>
            </a:r>
            <a:endParaRPr lang="en-US" b="1" dirty="0"/>
          </a:p>
          <a:p>
            <a:pPr lvl="3">
              <a:spcAft>
                <a:spcPts val="295"/>
              </a:spcAft>
            </a:pPr>
            <a:r>
              <a:rPr lang="en-US" dirty="0"/>
              <a:t>Must every MESSAGE be sent by a USER?</a:t>
            </a:r>
            <a:endParaRPr lang="en-US" b="1" dirty="0"/>
          </a:p>
          <a:p>
            <a:pPr lvl="3">
              <a:spcAft>
                <a:spcPts val="295"/>
              </a:spcAft>
            </a:pPr>
            <a:r>
              <a:rPr lang="en-US" dirty="0"/>
              <a:t>Must every USER be sender of an MESSAGE?</a:t>
            </a:r>
            <a:endParaRPr lang="en-US" b="1" dirty="0"/>
          </a:p>
          <a:p>
            <a:pPr lvl="3">
              <a:spcAft>
                <a:spcPts val="295"/>
              </a:spcAft>
            </a:pPr>
            <a:r>
              <a:rPr lang="en-US" dirty="0"/>
              <a:t>Must every MESSAGE be sent to a USER?</a:t>
            </a:r>
            <a:endParaRPr lang="en-US" b="1" dirty="0"/>
          </a:p>
          <a:p>
            <a:pPr lvl="3">
              <a:spcAft>
                <a:spcPts val="295"/>
              </a:spcAft>
            </a:pPr>
            <a:r>
              <a:rPr lang="en-US" dirty="0"/>
              <a:t>Must every USER be addressed in a MESSAGE?</a:t>
            </a:r>
            <a:endParaRPr lang="en-US" b="1" dirty="0"/>
          </a:p>
          <a:p>
            <a:pPr lvl="2">
              <a:spcAft>
                <a:spcPts val="295"/>
              </a:spcAft>
            </a:pPr>
            <a:r>
              <a:rPr lang="en-US" dirty="0"/>
              <a:t>When an answer is Yes the relationship end is mandatory, otherwise it is optional.</a:t>
            </a:r>
            <a:endParaRPr lang="en-US" b="1" dirty="0"/>
          </a:p>
          <a:p>
            <a:pPr lvl="2">
              <a:spcAft>
                <a:spcPts val="295"/>
              </a:spcAft>
            </a:pPr>
            <a:r>
              <a:rPr lang="en-US" dirty="0"/>
              <a:t>Be careful at this point. Often a relationship end </a:t>
            </a:r>
            <a:r>
              <a:rPr lang="en-US" i="1" dirty="0"/>
              <a:t>seems</a:t>
            </a:r>
            <a:r>
              <a:rPr lang="en-US" dirty="0"/>
              <a:t> to be mandatory, but actually it is not. In the </a:t>
            </a:r>
            <a:r>
              <a:rPr lang="en-US" dirty="0" err="1"/>
              <a:t>ElectronicMail</a:t>
            </a:r>
            <a:r>
              <a:rPr lang="en-US" dirty="0"/>
              <a:t> example it seems that every MESSAGE </a:t>
            </a:r>
            <a:r>
              <a:rPr lang="en-US" i="1" dirty="0"/>
              <a:t>must</a:t>
            </a:r>
            <a:r>
              <a:rPr lang="en-US" dirty="0"/>
              <a:t> be sent by a USER. But a MESSAGE that was sent by an external user to an internal USER has no relationship to a USER, unless the system were to keep external users as well.</a:t>
            </a:r>
          </a:p>
          <a:p>
            <a:pPr lvl="2">
              <a:spcAft>
                <a:spcPts val="295"/>
              </a:spcAft>
            </a:pPr>
            <a:r>
              <a:rPr lang="en-US" dirty="0"/>
              <a:t>Sometimes a relationship is ultimately mandatory, but not initially. Such a relationship should be modeled as optional.</a:t>
            </a:r>
          </a:p>
        </p:txBody>
      </p:sp>
    </p:spTree>
    <p:extLst>
      <p:ext uri="{BB962C8B-B14F-4D97-AF65-F5344CB8AC3E}">
        <p14:creationId xmlns:p14="http://schemas.microsoft.com/office/powerpoint/2010/main" val="365943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Grp="1" noRot="1" noChangeAspect="1" noChangeArrowheads="1" noTextEdit="1"/>
          </p:cNvSpPr>
          <p:nvPr>
            <p:ph type="sldImg"/>
          </p:nvPr>
        </p:nvSpPr>
        <p:spPr>
          <a:ln/>
        </p:spPr>
      </p:sp>
      <p:sp>
        <p:nvSpPr>
          <p:cNvPr id="279557" name="Rectangle 5"/>
          <p:cNvSpPr>
            <a:spLocks noGrp="1" noChangeArrowheads="1"/>
          </p:cNvSpPr>
          <p:nvPr>
            <p:ph type="body" idx="1"/>
          </p:nvPr>
        </p:nvSpPr>
        <p:spPr/>
        <p:txBody>
          <a:bodyPr/>
          <a:lstStyle/>
          <a:p>
            <a:pPr>
              <a:spcBef>
                <a:spcPts val="1180"/>
              </a:spcBef>
              <a:spcAft>
                <a:spcPts val="295"/>
              </a:spcAft>
            </a:pPr>
            <a:r>
              <a:rPr lang="en-US" dirty="0"/>
              <a:t>Determining Degree of Both the Relationship Ends</a:t>
            </a:r>
            <a:endParaRPr lang="en-US" b="0" dirty="0"/>
          </a:p>
          <a:p>
            <a:pPr lvl="2">
              <a:spcAft>
                <a:spcPts val="295"/>
              </a:spcAft>
            </a:pPr>
            <a:r>
              <a:rPr lang="en-US" dirty="0"/>
              <a:t>Answer the questions:</a:t>
            </a:r>
            <a:endParaRPr lang="en-US" b="1" dirty="0"/>
          </a:p>
          <a:p>
            <a:pPr lvl="3">
              <a:spcAft>
                <a:spcPts val="295"/>
              </a:spcAft>
            </a:pPr>
            <a:r>
              <a:rPr lang="en-US" dirty="0"/>
              <a:t>Can a MESSAGE be written by more than one USER?</a:t>
            </a:r>
            <a:endParaRPr lang="en-US" b="1" dirty="0"/>
          </a:p>
          <a:p>
            <a:pPr lvl="3">
              <a:spcAft>
                <a:spcPts val="295"/>
              </a:spcAft>
            </a:pPr>
            <a:r>
              <a:rPr lang="en-US" dirty="0"/>
              <a:t>Can a USER be author of more than one MESSAGE?</a:t>
            </a:r>
            <a:endParaRPr lang="en-US" b="1" dirty="0"/>
          </a:p>
          <a:p>
            <a:pPr lvl="2">
              <a:spcAft>
                <a:spcPts val="295"/>
              </a:spcAft>
            </a:pPr>
            <a:r>
              <a:rPr lang="en-US" dirty="0"/>
              <a:t>If the answer is No the degree is called “1”.</a:t>
            </a:r>
            <a:endParaRPr lang="en-US" b="1" dirty="0"/>
          </a:p>
          <a:p>
            <a:pPr lvl="2">
              <a:spcAft>
                <a:spcPts val="295"/>
              </a:spcAft>
            </a:pPr>
            <a:r>
              <a:rPr lang="en-US" dirty="0"/>
              <a:t>If the answer is Yes the degree is called “many” or just “m”.</a:t>
            </a:r>
            <a:endParaRPr lang="en-US" b="1" dirty="0"/>
          </a:p>
          <a:p>
            <a:pPr lvl="2">
              <a:spcAft>
                <a:spcPts val="295"/>
              </a:spcAft>
            </a:pPr>
            <a:r>
              <a:rPr lang="en-US" dirty="0"/>
              <a:t>This must be determined for all relationship ends.</a:t>
            </a:r>
            <a:endParaRPr lang="en-US" b="1" dirty="0"/>
          </a:p>
          <a:p>
            <a:pPr lvl="2">
              <a:spcAft>
                <a:spcPts val="295"/>
              </a:spcAft>
            </a:pPr>
            <a:r>
              <a:rPr lang="en-US" dirty="0"/>
              <a:t>Note that a </a:t>
            </a:r>
            <a:r>
              <a:rPr lang="en-US" b="1" i="1" dirty="0"/>
              <a:t>mandatory “many”</a:t>
            </a:r>
            <a:r>
              <a:rPr lang="en-US" dirty="0"/>
              <a:t> relationship end from A to B does not mean that it is mandatory for A to be </a:t>
            </a:r>
            <a:r>
              <a:rPr lang="en-US" i="1" dirty="0"/>
              <a:t>split into</a:t>
            </a:r>
            <a:r>
              <a:rPr lang="en-US" dirty="0"/>
              <a:t> </a:t>
            </a:r>
            <a:r>
              <a:rPr lang="en-US" b="1" i="1" dirty="0"/>
              <a:t>more</a:t>
            </a:r>
            <a:r>
              <a:rPr lang="en-US" dirty="0"/>
              <a:t> than on</a:t>
            </a:r>
          </a:p>
        </p:txBody>
      </p:sp>
    </p:spTree>
    <p:extLst>
      <p:ext uri="{BB962C8B-B14F-4D97-AF65-F5344CB8AC3E}">
        <p14:creationId xmlns:p14="http://schemas.microsoft.com/office/powerpoint/2010/main" val="3511197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Grp="1" noRot="1" noChangeAspect="1" noChangeArrowheads="1" noTextEdit="1"/>
          </p:cNvSpPr>
          <p:nvPr>
            <p:ph type="sldImg"/>
          </p:nvPr>
        </p:nvSpPr>
        <p:spPr>
          <a:ln/>
        </p:spPr>
      </p:sp>
      <p:sp>
        <p:nvSpPr>
          <p:cNvPr id="281605" name="Rectangle 5"/>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7074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4A85DF-E897-9049-955A-B2005F914A59}"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A551D-5839-4C13-8825-0FF7C95F095E}" type="slidenum">
              <a:rPr lang="en-US" smtClean="0"/>
              <a:pPr/>
              <a:t>‹#›</a:t>
            </a:fld>
            <a:endParaRPr lang="en-US"/>
          </a:p>
        </p:txBody>
      </p:sp>
    </p:spTree>
    <p:extLst>
      <p:ext uri="{BB962C8B-B14F-4D97-AF65-F5344CB8AC3E}">
        <p14:creationId xmlns:p14="http://schemas.microsoft.com/office/powerpoint/2010/main" val="78748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47CE70-58DC-3046-AF1F-B759E7F125DA}"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A551D-5839-4C13-8825-0FF7C95F095E}" type="slidenum">
              <a:rPr lang="en-US" smtClean="0"/>
              <a:pPr/>
              <a:t>‹#›</a:t>
            </a:fld>
            <a:endParaRPr lang="en-US"/>
          </a:p>
        </p:txBody>
      </p:sp>
    </p:spTree>
    <p:extLst>
      <p:ext uri="{BB962C8B-B14F-4D97-AF65-F5344CB8AC3E}">
        <p14:creationId xmlns:p14="http://schemas.microsoft.com/office/powerpoint/2010/main" val="110196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52349-8898-6D4A-AB41-31950F801321}"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A551D-5839-4C13-8825-0FF7C95F095E}" type="slidenum">
              <a:rPr lang="en-US" smtClean="0"/>
              <a:pPr/>
              <a:t>‹#›</a:t>
            </a:fld>
            <a:endParaRPr lang="en-US"/>
          </a:p>
        </p:txBody>
      </p:sp>
    </p:spTree>
    <p:extLst>
      <p:ext uri="{BB962C8B-B14F-4D97-AF65-F5344CB8AC3E}">
        <p14:creationId xmlns:p14="http://schemas.microsoft.com/office/powerpoint/2010/main" val="85192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AF110-56F4-B04E-A02C-2F11D2103389}"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A551D-5839-4C13-8825-0FF7C95F095E}" type="slidenum">
              <a:rPr lang="en-US" smtClean="0"/>
              <a:pPr/>
              <a:t>‹#›</a:t>
            </a:fld>
            <a:endParaRPr lang="en-US"/>
          </a:p>
        </p:txBody>
      </p:sp>
    </p:spTree>
    <p:extLst>
      <p:ext uri="{BB962C8B-B14F-4D97-AF65-F5344CB8AC3E}">
        <p14:creationId xmlns:p14="http://schemas.microsoft.com/office/powerpoint/2010/main" val="38836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AFB006-B380-0F41-807C-15456E6C01EA}"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A551D-5839-4C13-8825-0FF7C95F095E}" type="slidenum">
              <a:rPr lang="en-US" smtClean="0"/>
              <a:pPr/>
              <a:t>‹#›</a:t>
            </a:fld>
            <a:endParaRPr lang="en-US"/>
          </a:p>
        </p:txBody>
      </p:sp>
    </p:spTree>
    <p:extLst>
      <p:ext uri="{BB962C8B-B14F-4D97-AF65-F5344CB8AC3E}">
        <p14:creationId xmlns:p14="http://schemas.microsoft.com/office/powerpoint/2010/main" val="96978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23518D-E51E-D14D-981A-839C4BE20CE6}" type="datetime1">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A551D-5839-4C13-8825-0FF7C95F095E}" type="slidenum">
              <a:rPr lang="en-US" smtClean="0"/>
              <a:pPr/>
              <a:t>‹#›</a:t>
            </a:fld>
            <a:endParaRPr lang="en-US"/>
          </a:p>
        </p:txBody>
      </p:sp>
    </p:spTree>
    <p:extLst>
      <p:ext uri="{BB962C8B-B14F-4D97-AF65-F5344CB8AC3E}">
        <p14:creationId xmlns:p14="http://schemas.microsoft.com/office/powerpoint/2010/main" val="190787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711053-5ABE-4A43-973B-C9F734994EFB}" type="datetime1">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A551D-5839-4C13-8825-0FF7C95F095E}" type="slidenum">
              <a:rPr lang="en-US" smtClean="0"/>
              <a:pPr/>
              <a:t>‹#›</a:t>
            </a:fld>
            <a:endParaRPr lang="en-US"/>
          </a:p>
        </p:txBody>
      </p:sp>
    </p:spTree>
    <p:extLst>
      <p:ext uri="{BB962C8B-B14F-4D97-AF65-F5344CB8AC3E}">
        <p14:creationId xmlns:p14="http://schemas.microsoft.com/office/powerpoint/2010/main" val="150578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3BE78E-32ED-E84B-913A-FC29C143FF5F}" type="datetime1">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A551D-5839-4C13-8825-0FF7C95F095E}" type="slidenum">
              <a:rPr lang="en-US" smtClean="0"/>
              <a:pPr/>
              <a:t>‹#›</a:t>
            </a:fld>
            <a:endParaRPr lang="en-US"/>
          </a:p>
        </p:txBody>
      </p:sp>
    </p:spTree>
    <p:extLst>
      <p:ext uri="{BB962C8B-B14F-4D97-AF65-F5344CB8AC3E}">
        <p14:creationId xmlns:p14="http://schemas.microsoft.com/office/powerpoint/2010/main" val="173192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7C025-9F7E-6940-8189-7565844257D0}" type="datetime1">
              <a:rPr lang="en-US" smtClean="0"/>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1A551D-5839-4C13-8825-0FF7C95F095E}" type="slidenum">
              <a:rPr lang="en-US" smtClean="0"/>
              <a:pPr/>
              <a:t>‹#›</a:t>
            </a:fld>
            <a:endParaRPr lang="en-US"/>
          </a:p>
        </p:txBody>
      </p:sp>
    </p:spTree>
    <p:extLst>
      <p:ext uri="{BB962C8B-B14F-4D97-AF65-F5344CB8AC3E}">
        <p14:creationId xmlns:p14="http://schemas.microsoft.com/office/powerpoint/2010/main" val="139664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AF21D-D1F8-994B-A510-14CD198B95AA}" type="datetime1">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A551D-5839-4C13-8825-0FF7C95F095E}" type="slidenum">
              <a:rPr lang="en-US" smtClean="0"/>
              <a:pPr/>
              <a:t>‹#›</a:t>
            </a:fld>
            <a:endParaRPr lang="en-US"/>
          </a:p>
        </p:txBody>
      </p:sp>
    </p:spTree>
    <p:extLst>
      <p:ext uri="{BB962C8B-B14F-4D97-AF65-F5344CB8AC3E}">
        <p14:creationId xmlns:p14="http://schemas.microsoft.com/office/powerpoint/2010/main" val="1388656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3B705-620F-CC43-B3C0-403CDA172D24}" type="datetime1">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A551D-5839-4C13-8825-0FF7C95F095E}" type="slidenum">
              <a:rPr lang="en-US" smtClean="0"/>
              <a:pPr/>
              <a:t>‹#›</a:t>
            </a:fld>
            <a:endParaRPr lang="en-US"/>
          </a:p>
        </p:txBody>
      </p:sp>
    </p:spTree>
    <p:extLst>
      <p:ext uri="{BB962C8B-B14F-4D97-AF65-F5344CB8AC3E}">
        <p14:creationId xmlns:p14="http://schemas.microsoft.com/office/powerpoint/2010/main" val="29241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97ACFE7-59E3-B842-9616-D53E09237219}" type="datetime1">
              <a:rPr lang="en-US" smtClean="0"/>
              <a:t>11/8/2016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1A551D-5839-4C13-8825-0FF7C95F095E}" type="slidenum">
              <a:rPr lang="en-US" smtClean="0"/>
              <a:pPr/>
              <a:t>‹#›</a:t>
            </a:fld>
            <a:endParaRPr lang="en-US"/>
          </a:p>
        </p:txBody>
      </p:sp>
    </p:spTree>
    <p:extLst>
      <p:ext uri="{BB962C8B-B14F-4D97-AF65-F5344CB8AC3E}">
        <p14:creationId xmlns:p14="http://schemas.microsoft.com/office/powerpoint/2010/main" val="721109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9" name="Rectangle 7"/>
          <p:cNvSpPr>
            <a:spLocks noGrp="1" noChangeArrowheads="1"/>
          </p:cNvSpPr>
          <p:nvPr>
            <p:ph type="ctrTitle"/>
          </p:nvPr>
        </p:nvSpPr>
        <p:spPr/>
        <p:txBody>
          <a:bodyPr/>
          <a:lstStyle/>
          <a:p>
            <a:r>
              <a:rPr lang="en-US"/>
              <a:t>Relationships in Detail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75" name="Rectangle 51"/>
          <p:cNvSpPr>
            <a:spLocks noGrp="1" noChangeArrowheads="1"/>
          </p:cNvSpPr>
          <p:nvPr>
            <p:ph type="title"/>
          </p:nvPr>
        </p:nvSpPr>
        <p:spPr/>
        <p:txBody>
          <a:bodyPr/>
          <a:lstStyle/>
          <a:p>
            <a:pPr algn="ctr"/>
            <a:r>
              <a:rPr lang="en-US" b="1" dirty="0"/>
              <a:t>Degree</a:t>
            </a:r>
          </a:p>
        </p:txBody>
      </p:sp>
      <p:sp>
        <p:nvSpPr>
          <p:cNvPr id="282627" name="AutoShape 3"/>
          <p:cNvSpPr>
            <a:spLocks noChangeArrowheads="1"/>
          </p:cNvSpPr>
          <p:nvPr/>
        </p:nvSpPr>
        <p:spPr bwMode="auto">
          <a:xfrm>
            <a:off x="6372225" y="2330450"/>
            <a:ext cx="909638" cy="2130425"/>
          </a:xfrm>
          <a:prstGeom prst="roundRect">
            <a:avLst>
              <a:gd name="adj" fmla="val 12486"/>
            </a:avLst>
          </a:prstGeom>
          <a:noFill/>
          <a:ln w="25400">
            <a:solidFill>
              <a:schemeClr val="tx1"/>
            </a:solidFill>
            <a:round/>
            <a:headEnd/>
            <a:tailEnd/>
          </a:ln>
          <a:effectLst/>
        </p:spPr>
        <p:txBody>
          <a:bodyPr wrap="none" anchor="ctr"/>
          <a:lstStyle/>
          <a:p>
            <a:endParaRPr lang="en-US"/>
          </a:p>
        </p:txBody>
      </p:sp>
      <p:sp>
        <p:nvSpPr>
          <p:cNvPr id="282628" name="Rectangle 4"/>
          <p:cNvSpPr>
            <a:spLocks noChangeArrowheads="1"/>
          </p:cNvSpPr>
          <p:nvPr/>
        </p:nvSpPr>
        <p:spPr bwMode="auto">
          <a:xfrm>
            <a:off x="6356350" y="2408238"/>
            <a:ext cx="91757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USER</a:t>
            </a:r>
          </a:p>
        </p:txBody>
      </p:sp>
      <p:sp>
        <p:nvSpPr>
          <p:cNvPr id="282629" name="Line 5"/>
          <p:cNvSpPr>
            <a:spLocks noChangeShapeType="1"/>
          </p:cNvSpPr>
          <p:nvPr/>
        </p:nvSpPr>
        <p:spPr bwMode="auto">
          <a:xfrm>
            <a:off x="3713163" y="2876550"/>
            <a:ext cx="2657475" cy="4763"/>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2" name="Group 6"/>
          <p:cNvGrpSpPr>
            <a:grpSpLocks/>
          </p:cNvGrpSpPr>
          <p:nvPr/>
        </p:nvGrpSpPr>
        <p:grpSpPr bwMode="auto">
          <a:xfrm>
            <a:off x="3692525" y="3519488"/>
            <a:ext cx="2674938" cy="0"/>
            <a:chOff x="2326" y="2217"/>
            <a:chExt cx="1685" cy="0"/>
          </a:xfrm>
        </p:grpSpPr>
        <p:sp>
          <p:nvSpPr>
            <p:cNvPr id="282631" name="Line 7"/>
            <p:cNvSpPr>
              <a:spLocks noChangeShapeType="1"/>
            </p:cNvSpPr>
            <p:nvPr/>
          </p:nvSpPr>
          <p:spPr bwMode="auto">
            <a:xfrm>
              <a:off x="2326" y="2217"/>
              <a:ext cx="850" cy="0"/>
            </a:xfrm>
            <a:prstGeom prst="line">
              <a:avLst/>
            </a:prstGeom>
            <a:noFill/>
            <a:ln w="25400">
              <a:solidFill>
                <a:schemeClr val="tx1"/>
              </a:solidFill>
              <a:round/>
              <a:headEnd type="none" w="sm" len="sm"/>
              <a:tailEnd type="none" w="sm" len="sm"/>
            </a:ln>
            <a:effectLst/>
          </p:spPr>
          <p:txBody>
            <a:bodyPr/>
            <a:lstStyle/>
            <a:p>
              <a:endParaRPr lang="en-US"/>
            </a:p>
          </p:txBody>
        </p:sp>
        <p:sp>
          <p:nvSpPr>
            <p:cNvPr id="282632" name="Line 8"/>
            <p:cNvSpPr>
              <a:spLocks noChangeShapeType="1"/>
            </p:cNvSpPr>
            <p:nvPr/>
          </p:nvSpPr>
          <p:spPr bwMode="auto">
            <a:xfrm>
              <a:off x="3161" y="2217"/>
              <a:ext cx="850"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grpSp>
        <p:nvGrpSpPr>
          <p:cNvPr id="3" name="Group 9"/>
          <p:cNvGrpSpPr>
            <a:grpSpLocks/>
          </p:cNvGrpSpPr>
          <p:nvPr/>
        </p:nvGrpSpPr>
        <p:grpSpPr bwMode="auto">
          <a:xfrm>
            <a:off x="3703638" y="3355975"/>
            <a:ext cx="295275" cy="314325"/>
            <a:chOff x="2333" y="2114"/>
            <a:chExt cx="186" cy="198"/>
          </a:xfrm>
        </p:grpSpPr>
        <p:sp>
          <p:nvSpPr>
            <p:cNvPr id="282634" name="Line 10"/>
            <p:cNvSpPr>
              <a:spLocks noChangeShapeType="1"/>
            </p:cNvSpPr>
            <p:nvPr/>
          </p:nvSpPr>
          <p:spPr bwMode="auto">
            <a:xfrm>
              <a:off x="2333" y="2114"/>
              <a:ext cx="186" cy="105"/>
            </a:xfrm>
            <a:prstGeom prst="line">
              <a:avLst/>
            </a:prstGeom>
            <a:noFill/>
            <a:ln w="25400">
              <a:solidFill>
                <a:schemeClr val="tx1"/>
              </a:solidFill>
              <a:round/>
              <a:headEnd type="none" w="sm" len="sm"/>
              <a:tailEnd type="none" w="sm" len="sm"/>
            </a:ln>
            <a:effectLst/>
          </p:spPr>
          <p:txBody>
            <a:bodyPr/>
            <a:lstStyle/>
            <a:p>
              <a:endParaRPr lang="en-US"/>
            </a:p>
          </p:txBody>
        </p:sp>
        <p:sp>
          <p:nvSpPr>
            <p:cNvPr id="282635" name="Line 11"/>
            <p:cNvSpPr>
              <a:spLocks noChangeShapeType="1"/>
            </p:cNvSpPr>
            <p:nvPr/>
          </p:nvSpPr>
          <p:spPr bwMode="auto">
            <a:xfrm flipV="1">
              <a:off x="2333" y="2218"/>
              <a:ext cx="184" cy="94"/>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2636" name="Line 12"/>
          <p:cNvSpPr>
            <a:spLocks noChangeShapeType="1"/>
          </p:cNvSpPr>
          <p:nvPr/>
        </p:nvSpPr>
        <p:spPr bwMode="auto">
          <a:xfrm>
            <a:off x="3703638" y="2714625"/>
            <a:ext cx="314325" cy="179388"/>
          </a:xfrm>
          <a:prstGeom prst="line">
            <a:avLst/>
          </a:prstGeom>
          <a:noFill/>
          <a:ln w="25400">
            <a:solidFill>
              <a:schemeClr val="tx1"/>
            </a:solidFill>
            <a:round/>
            <a:headEnd type="none" w="sm" len="sm"/>
            <a:tailEnd type="none" w="sm" len="sm"/>
          </a:ln>
          <a:effectLst/>
        </p:spPr>
        <p:txBody>
          <a:bodyPr/>
          <a:lstStyle/>
          <a:p>
            <a:endParaRPr lang="en-US"/>
          </a:p>
        </p:txBody>
      </p:sp>
      <p:sp>
        <p:nvSpPr>
          <p:cNvPr id="282637" name="Line 13"/>
          <p:cNvSpPr>
            <a:spLocks noChangeShapeType="1"/>
          </p:cNvSpPr>
          <p:nvPr/>
        </p:nvSpPr>
        <p:spPr bwMode="auto">
          <a:xfrm flipV="1">
            <a:off x="3725863" y="2884488"/>
            <a:ext cx="273050" cy="163512"/>
          </a:xfrm>
          <a:prstGeom prst="line">
            <a:avLst/>
          </a:prstGeom>
          <a:noFill/>
          <a:ln w="25400">
            <a:solidFill>
              <a:schemeClr val="tx1"/>
            </a:solidFill>
            <a:round/>
            <a:headEnd type="none" w="sm" len="sm"/>
            <a:tailEnd type="none" w="sm" len="sm"/>
          </a:ln>
          <a:effectLst/>
        </p:spPr>
        <p:txBody>
          <a:bodyPr/>
          <a:lstStyle/>
          <a:p>
            <a:endParaRPr lang="en-US"/>
          </a:p>
        </p:txBody>
      </p:sp>
      <p:grpSp>
        <p:nvGrpSpPr>
          <p:cNvPr id="4" name="Group 14"/>
          <p:cNvGrpSpPr>
            <a:grpSpLocks/>
          </p:cNvGrpSpPr>
          <p:nvPr/>
        </p:nvGrpSpPr>
        <p:grpSpPr bwMode="auto">
          <a:xfrm>
            <a:off x="6064250" y="3357563"/>
            <a:ext cx="295275" cy="314325"/>
            <a:chOff x="3820" y="2115"/>
            <a:chExt cx="186" cy="198"/>
          </a:xfrm>
        </p:grpSpPr>
        <p:sp>
          <p:nvSpPr>
            <p:cNvPr id="282639" name="Line 15"/>
            <p:cNvSpPr>
              <a:spLocks noChangeShapeType="1"/>
            </p:cNvSpPr>
            <p:nvPr/>
          </p:nvSpPr>
          <p:spPr bwMode="auto">
            <a:xfrm flipH="1">
              <a:off x="3820" y="2115"/>
              <a:ext cx="186" cy="105"/>
            </a:xfrm>
            <a:prstGeom prst="line">
              <a:avLst/>
            </a:prstGeom>
            <a:noFill/>
            <a:ln w="25400">
              <a:solidFill>
                <a:schemeClr val="tx1"/>
              </a:solidFill>
              <a:round/>
              <a:headEnd type="none" w="sm" len="sm"/>
              <a:tailEnd type="none" w="sm" len="sm"/>
            </a:ln>
            <a:effectLst/>
          </p:spPr>
          <p:txBody>
            <a:bodyPr/>
            <a:lstStyle/>
            <a:p>
              <a:endParaRPr lang="en-US"/>
            </a:p>
          </p:txBody>
        </p:sp>
        <p:sp>
          <p:nvSpPr>
            <p:cNvPr id="282640" name="Line 16"/>
            <p:cNvSpPr>
              <a:spLocks noChangeShapeType="1"/>
            </p:cNvSpPr>
            <p:nvPr/>
          </p:nvSpPr>
          <p:spPr bwMode="auto">
            <a:xfrm flipH="1" flipV="1">
              <a:off x="3822" y="2219"/>
              <a:ext cx="184" cy="94"/>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2641" name="Rectangle 17"/>
          <p:cNvSpPr>
            <a:spLocks noChangeArrowheads="1"/>
          </p:cNvSpPr>
          <p:nvPr/>
        </p:nvSpPr>
        <p:spPr bwMode="auto">
          <a:xfrm>
            <a:off x="3763963" y="2528888"/>
            <a:ext cx="15589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written by</a:t>
            </a:r>
          </a:p>
        </p:txBody>
      </p:sp>
      <p:sp>
        <p:nvSpPr>
          <p:cNvPr id="282642" name="Rectangle 18"/>
          <p:cNvSpPr>
            <a:spLocks noChangeArrowheads="1"/>
          </p:cNvSpPr>
          <p:nvPr/>
        </p:nvSpPr>
        <p:spPr bwMode="auto">
          <a:xfrm>
            <a:off x="5373688" y="2254250"/>
            <a:ext cx="992187"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author of</a:t>
            </a:r>
          </a:p>
        </p:txBody>
      </p:sp>
      <p:sp>
        <p:nvSpPr>
          <p:cNvPr id="282643" name="Arc 19"/>
          <p:cNvSpPr>
            <a:spLocks/>
          </p:cNvSpPr>
          <p:nvPr/>
        </p:nvSpPr>
        <p:spPr bwMode="auto">
          <a:xfrm>
            <a:off x="3084513" y="3960813"/>
            <a:ext cx="1177925" cy="1003300"/>
          </a:xfrm>
          <a:custGeom>
            <a:avLst/>
            <a:gdLst>
              <a:gd name="G0" fmla="+- 21600 0 0"/>
              <a:gd name="G1" fmla="+- 19494 0 0"/>
              <a:gd name="G2" fmla="+- 21600 0 0"/>
              <a:gd name="T0" fmla="*/ 30904 w 43200"/>
              <a:gd name="T1" fmla="*/ 0 h 41094"/>
              <a:gd name="T2" fmla="*/ 2 w 43200"/>
              <a:gd name="T3" fmla="*/ 19234 h 41094"/>
              <a:gd name="T4" fmla="*/ 21600 w 43200"/>
              <a:gd name="T5" fmla="*/ 19494 h 41094"/>
            </a:gdLst>
            <a:ahLst/>
            <a:cxnLst>
              <a:cxn ang="0">
                <a:pos x="T0" y="T1"/>
              </a:cxn>
              <a:cxn ang="0">
                <a:pos x="T2" y="T3"/>
              </a:cxn>
              <a:cxn ang="0">
                <a:pos x="T4" y="T5"/>
              </a:cxn>
            </a:cxnLst>
            <a:rect l="0" t="0" r="r" b="b"/>
            <a:pathLst>
              <a:path w="43200" h="41094" fill="none" extrusionOk="0">
                <a:moveTo>
                  <a:pt x="30903" y="0"/>
                </a:moveTo>
                <a:cubicBezTo>
                  <a:pt x="38416" y="3586"/>
                  <a:pt x="43200" y="11169"/>
                  <a:pt x="43200" y="19494"/>
                </a:cubicBezTo>
                <a:cubicBezTo>
                  <a:pt x="43200" y="31423"/>
                  <a:pt x="33529" y="41094"/>
                  <a:pt x="21600" y="41094"/>
                </a:cubicBezTo>
                <a:cubicBezTo>
                  <a:pt x="9670" y="41094"/>
                  <a:pt x="0" y="31423"/>
                  <a:pt x="0" y="19494"/>
                </a:cubicBezTo>
                <a:cubicBezTo>
                  <a:pt x="-1" y="19407"/>
                  <a:pt x="0" y="19320"/>
                  <a:pt x="1" y="19233"/>
                </a:cubicBezTo>
              </a:path>
              <a:path w="43200" h="41094" stroke="0" extrusionOk="0">
                <a:moveTo>
                  <a:pt x="30903" y="0"/>
                </a:moveTo>
                <a:cubicBezTo>
                  <a:pt x="38416" y="3586"/>
                  <a:pt x="43200" y="11169"/>
                  <a:pt x="43200" y="19494"/>
                </a:cubicBezTo>
                <a:cubicBezTo>
                  <a:pt x="43200" y="31423"/>
                  <a:pt x="33529" y="41094"/>
                  <a:pt x="21600" y="41094"/>
                </a:cubicBezTo>
                <a:cubicBezTo>
                  <a:pt x="9670" y="41094"/>
                  <a:pt x="0" y="31423"/>
                  <a:pt x="0" y="19494"/>
                </a:cubicBezTo>
                <a:cubicBezTo>
                  <a:pt x="-1" y="19407"/>
                  <a:pt x="0" y="19320"/>
                  <a:pt x="1" y="19233"/>
                </a:cubicBezTo>
                <a:lnTo>
                  <a:pt x="21600" y="19494"/>
                </a:lnTo>
                <a:close/>
              </a:path>
            </a:pathLst>
          </a:custGeom>
          <a:noFill/>
          <a:ln w="25400" cap="rnd">
            <a:solidFill>
              <a:schemeClr val="tx1"/>
            </a:solidFill>
            <a:prstDash val="dash"/>
            <a:round/>
            <a:headEnd type="none" w="sm" len="sm"/>
            <a:tailEnd type="none" w="sm" len="sm"/>
          </a:ln>
          <a:effectLst/>
        </p:spPr>
        <p:txBody>
          <a:bodyPr/>
          <a:lstStyle/>
          <a:p>
            <a:endParaRPr lang="en-US"/>
          </a:p>
        </p:txBody>
      </p:sp>
      <p:sp>
        <p:nvSpPr>
          <p:cNvPr id="282644" name="Rectangle 20"/>
          <p:cNvSpPr>
            <a:spLocks noChangeArrowheads="1"/>
          </p:cNvSpPr>
          <p:nvPr/>
        </p:nvSpPr>
        <p:spPr bwMode="auto">
          <a:xfrm>
            <a:off x="4114800" y="3871913"/>
            <a:ext cx="11239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reply of</a:t>
            </a:r>
          </a:p>
        </p:txBody>
      </p:sp>
      <p:sp>
        <p:nvSpPr>
          <p:cNvPr id="282645" name="Rectangle 21"/>
          <p:cNvSpPr>
            <a:spLocks noChangeArrowheads="1"/>
          </p:cNvSpPr>
          <p:nvPr/>
        </p:nvSpPr>
        <p:spPr bwMode="auto">
          <a:xfrm>
            <a:off x="3225800" y="4340225"/>
            <a:ext cx="979488"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replied to by </a:t>
            </a:r>
          </a:p>
        </p:txBody>
      </p:sp>
      <p:sp>
        <p:nvSpPr>
          <p:cNvPr id="282646" name="AutoShape 22"/>
          <p:cNvSpPr>
            <a:spLocks noChangeArrowheads="1"/>
          </p:cNvSpPr>
          <p:nvPr/>
        </p:nvSpPr>
        <p:spPr bwMode="auto">
          <a:xfrm>
            <a:off x="1019175" y="5191125"/>
            <a:ext cx="2220913" cy="514350"/>
          </a:xfrm>
          <a:prstGeom prst="roundRect">
            <a:avLst>
              <a:gd name="adj" fmla="val 12486"/>
            </a:avLst>
          </a:prstGeom>
          <a:noFill/>
          <a:ln w="25400">
            <a:solidFill>
              <a:schemeClr val="tx1"/>
            </a:solidFill>
            <a:round/>
            <a:headEnd/>
            <a:tailEnd/>
          </a:ln>
          <a:effectLst/>
        </p:spPr>
        <p:txBody>
          <a:bodyPr wrap="none" anchor="ctr"/>
          <a:lstStyle/>
          <a:p>
            <a:endParaRPr lang="en-US"/>
          </a:p>
        </p:txBody>
      </p:sp>
      <p:sp>
        <p:nvSpPr>
          <p:cNvPr id="282647" name="Rectangle 23"/>
          <p:cNvSpPr>
            <a:spLocks noChangeArrowheads="1"/>
          </p:cNvSpPr>
          <p:nvPr/>
        </p:nvSpPr>
        <p:spPr bwMode="auto">
          <a:xfrm>
            <a:off x="1058863" y="5233988"/>
            <a:ext cx="2208212"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ATTACHMENT</a:t>
            </a:r>
          </a:p>
        </p:txBody>
      </p:sp>
      <p:sp>
        <p:nvSpPr>
          <p:cNvPr id="282648" name="Line 24"/>
          <p:cNvSpPr>
            <a:spLocks noChangeShapeType="1"/>
          </p:cNvSpPr>
          <p:nvPr/>
        </p:nvSpPr>
        <p:spPr bwMode="auto">
          <a:xfrm flipV="1">
            <a:off x="2182813" y="4762500"/>
            <a:ext cx="0" cy="415925"/>
          </a:xfrm>
          <a:prstGeom prst="line">
            <a:avLst/>
          </a:prstGeom>
          <a:noFill/>
          <a:ln w="25400">
            <a:solidFill>
              <a:schemeClr val="tx1"/>
            </a:solidFill>
            <a:round/>
            <a:headEnd type="none" w="sm" len="sm"/>
            <a:tailEnd type="none" w="sm" len="sm"/>
          </a:ln>
          <a:effectLst/>
        </p:spPr>
        <p:txBody>
          <a:bodyPr/>
          <a:lstStyle/>
          <a:p>
            <a:endParaRPr lang="en-US"/>
          </a:p>
        </p:txBody>
      </p:sp>
      <p:sp>
        <p:nvSpPr>
          <p:cNvPr id="282649" name="Line 25"/>
          <p:cNvSpPr>
            <a:spLocks noChangeShapeType="1"/>
          </p:cNvSpPr>
          <p:nvPr/>
        </p:nvSpPr>
        <p:spPr bwMode="auto">
          <a:xfrm flipV="1">
            <a:off x="2179638" y="4392613"/>
            <a:ext cx="0" cy="246062"/>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82650" name="Line 26"/>
          <p:cNvSpPr>
            <a:spLocks noChangeShapeType="1"/>
          </p:cNvSpPr>
          <p:nvPr/>
        </p:nvSpPr>
        <p:spPr bwMode="auto">
          <a:xfrm flipV="1">
            <a:off x="2039938" y="4972050"/>
            <a:ext cx="146050" cy="220663"/>
          </a:xfrm>
          <a:prstGeom prst="line">
            <a:avLst/>
          </a:prstGeom>
          <a:noFill/>
          <a:ln w="25400">
            <a:solidFill>
              <a:schemeClr val="tx1"/>
            </a:solidFill>
            <a:round/>
            <a:headEnd type="none" w="sm" len="sm"/>
            <a:tailEnd type="none" w="sm" len="sm"/>
          </a:ln>
          <a:effectLst/>
        </p:spPr>
        <p:txBody>
          <a:bodyPr/>
          <a:lstStyle/>
          <a:p>
            <a:endParaRPr lang="en-US"/>
          </a:p>
        </p:txBody>
      </p:sp>
      <p:sp>
        <p:nvSpPr>
          <p:cNvPr id="282651" name="Line 27"/>
          <p:cNvSpPr>
            <a:spLocks noChangeShapeType="1"/>
          </p:cNvSpPr>
          <p:nvPr/>
        </p:nvSpPr>
        <p:spPr bwMode="auto">
          <a:xfrm flipH="1" flipV="1">
            <a:off x="2182813" y="4973638"/>
            <a:ext cx="133350" cy="214312"/>
          </a:xfrm>
          <a:prstGeom prst="line">
            <a:avLst/>
          </a:prstGeom>
          <a:noFill/>
          <a:ln w="25400">
            <a:solidFill>
              <a:schemeClr val="tx1"/>
            </a:solidFill>
            <a:round/>
            <a:headEnd type="none" w="sm" len="sm"/>
            <a:tailEnd type="none" w="sm" len="sm"/>
          </a:ln>
          <a:effectLst/>
        </p:spPr>
        <p:txBody>
          <a:bodyPr/>
          <a:lstStyle/>
          <a:p>
            <a:endParaRPr lang="en-US"/>
          </a:p>
        </p:txBody>
      </p:sp>
      <p:sp>
        <p:nvSpPr>
          <p:cNvPr id="282652" name="Rectangle 28"/>
          <p:cNvSpPr>
            <a:spLocks noChangeArrowheads="1"/>
          </p:cNvSpPr>
          <p:nvPr/>
        </p:nvSpPr>
        <p:spPr bwMode="auto">
          <a:xfrm>
            <a:off x="1465263" y="4835525"/>
            <a:ext cx="1023937"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with</a:t>
            </a:r>
          </a:p>
        </p:txBody>
      </p:sp>
      <p:sp>
        <p:nvSpPr>
          <p:cNvPr id="282653" name="Rectangle 29"/>
          <p:cNvSpPr>
            <a:spLocks noChangeArrowheads="1"/>
          </p:cNvSpPr>
          <p:nvPr/>
        </p:nvSpPr>
        <p:spPr bwMode="auto">
          <a:xfrm>
            <a:off x="725488" y="4384675"/>
            <a:ext cx="1447800" cy="366713"/>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containing</a:t>
            </a:r>
          </a:p>
        </p:txBody>
      </p:sp>
      <p:sp>
        <p:nvSpPr>
          <p:cNvPr id="282654" name="Rectangle 30"/>
          <p:cNvSpPr>
            <a:spLocks noChangeArrowheads="1"/>
          </p:cNvSpPr>
          <p:nvPr/>
        </p:nvSpPr>
        <p:spPr bwMode="auto">
          <a:xfrm>
            <a:off x="2354263" y="4829175"/>
            <a:ext cx="465137" cy="366713"/>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&lt;5</a:t>
            </a:r>
          </a:p>
        </p:txBody>
      </p:sp>
      <p:sp>
        <p:nvSpPr>
          <p:cNvPr id="282655" name="Rectangle 31"/>
          <p:cNvSpPr>
            <a:spLocks noChangeArrowheads="1"/>
          </p:cNvSpPr>
          <p:nvPr/>
        </p:nvSpPr>
        <p:spPr bwMode="auto">
          <a:xfrm>
            <a:off x="3763963" y="3148013"/>
            <a:ext cx="15589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received by</a:t>
            </a:r>
          </a:p>
        </p:txBody>
      </p:sp>
      <p:sp>
        <p:nvSpPr>
          <p:cNvPr id="282656" name="Rectangle 32"/>
          <p:cNvSpPr>
            <a:spLocks noChangeArrowheads="1"/>
          </p:cNvSpPr>
          <p:nvPr/>
        </p:nvSpPr>
        <p:spPr bwMode="auto">
          <a:xfrm>
            <a:off x="4735513" y="3532188"/>
            <a:ext cx="1558925"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receiver </a:t>
            </a:r>
            <a:br>
              <a:rPr lang="en-US" sz="1800" i="1">
                <a:solidFill>
                  <a:schemeClr val="tx1"/>
                </a:solidFill>
              </a:rPr>
            </a:br>
            <a:r>
              <a:rPr lang="en-US" sz="1800" i="1">
                <a:solidFill>
                  <a:schemeClr val="tx1"/>
                </a:solidFill>
              </a:rPr>
              <a:t>of</a:t>
            </a:r>
          </a:p>
        </p:txBody>
      </p:sp>
      <p:grpSp>
        <p:nvGrpSpPr>
          <p:cNvPr id="5" name="Group 33"/>
          <p:cNvGrpSpPr>
            <a:grpSpLocks/>
          </p:cNvGrpSpPr>
          <p:nvPr/>
        </p:nvGrpSpPr>
        <p:grpSpPr bwMode="auto">
          <a:xfrm>
            <a:off x="3702050" y="3824288"/>
            <a:ext cx="228600" cy="174625"/>
            <a:chOff x="2332" y="2409"/>
            <a:chExt cx="144" cy="110"/>
          </a:xfrm>
        </p:grpSpPr>
        <p:sp>
          <p:nvSpPr>
            <p:cNvPr id="282658" name="Line 34"/>
            <p:cNvSpPr>
              <a:spLocks noChangeShapeType="1"/>
            </p:cNvSpPr>
            <p:nvPr/>
          </p:nvSpPr>
          <p:spPr bwMode="auto">
            <a:xfrm>
              <a:off x="2336" y="2409"/>
              <a:ext cx="140" cy="98"/>
            </a:xfrm>
            <a:prstGeom prst="line">
              <a:avLst/>
            </a:prstGeom>
            <a:noFill/>
            <a:ln w="25400">
              <a:solidFill>
                <a:schemeClr val="tx1"/>
              </a:solidFill>
              <a:round/>
              <a:headEnd type="none" w="sm" len="sm"/>
              <a:tailEnd type="none" w="sm" len="sm"/>
            </a:ln>
            <a:effectLst/>
          </p:spPr>
          <p:txBody>
            <a:bodyPr/>
            <a:lstStyle/>
            <a:p>
              <a:endParaRPr lang="en-US"/>
            </a:p>
          </p:txBody>
        </p:sp>
        <p:sp>
          <p:nvSpPr>
            <p:cNvPr id="282659" name="Line 35"/>
            <p:cNvSpPr>
              <a:spLocks noChangeShapeType="1"/>
            </p:cNvSpPr>
            <p:nvPr/>
          </p:nvSpPr>
          <p:spPr bwMode="auto">
            <a:xfrm flipV="1">
              <a:off x="2334" y="2502"/>
              <a:ext cx="133" cy="17"/>
            </a:xfrm>
            <a:prstGeom prst="line">
              <a:avLst/>
            </a:prstGeom>
            <a:noFill/>
            <a:ln w="25400">
              <a:solidFill>
                <a:schemeClr val="tx1"/>
              </a:solidFill>
              <a:round/>
              <a:headEnd type="none" w="sm" len="sm"/>
              <a:tailEnd type="none" w="sm" len="sm"/>
            </a:ln>
            <a:effectLst/>
          </p:spPr>
          <p:txBody>
            <a:bodyPr/>
            <a:lstStyle/>
            <a:p>
              <a:endParaRPr lang="en-US"/>
            </a:p>
          </p:txBody>
        </p:sp>
        <p:sp>
          <p:nvSpPr>
            <p:cNvPr id="282660" name="Line 36"/>
            <p:cNvSpPr>
              <a:spLocks noChangeShapeType="1"/>
            </p:cNvSpPr>
            <p:nvPr/>
          </p:nvSpPr>
          <p:spPr bwMode="auto">
            <a:xfrm flipH="1" flipV="1">
              <a:off x="2332" y="2462"/>
              <a:ext cx="120" cy="36"/>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2661" name="AutoShape 37"/>
          <p:cNvSpPr>
            <a:spLocks noChangeArrowheads="1"/>
          </p:cNvSpPr>
          <p:nvPr/>
        </p:nvSpPr>
        <p:spPr bwMode="auto">
          <a:xfrm>
            <a:off x="2012950" y="2435225"/>
            <a:ext cx="1689100" cy="1970088"/>
          </a:xfrm>
          <a:prstGeom prst="roundRect">
            <a:avLst>
              <a:gd name="adj" fmla="val 12486"/>
            </a:avLst>
          </a:prstGeom>
          <a:noFill/>
          <a:ln w="25400">
            <a:solidFill>
              <a:schemeClr val="tx1"/>
            </a:solidFill>
            <a:round/>
            <a:headEnd/>
            <a:tailEnd/>
          </a:ln>
          <a:effectLst/>
        </p:spPr>
        <p:txBody>
          <a:bodyPr wrap="none" anchor="ctr"/>
          <a:lstStyle/>
          <a:p>
            <a:endParaRPr lang="en-US"/>
          </a:p>
        </p:txBody>
      </p:sp>
      <p:sp>
        <p:nvSpPr>
          <p:cNvPr id="282662" name="Rectangle 38"/>
          <p:cNvSpPr>
            <a:spLocks noChangeArrowheads="1"/>
          </p:cNvSpPr>
          <p:nvPr/>
        </p:nvSpPr>
        <p:spPr bwMode="auto">
          <a:xfrm>
            <a:off x="2008188" y="2471738"/>
            <a:ext cx="15716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MESSAGE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noFill/>
          <a:ln/>
        </p:spPr>
        <p:txBody>
          <a:bodyPr lIns="92075" tIns="46038" rIns="92075" bIns="46038"/>
          <a:lstStyle/>
          <a:p>
            <a:pPr algn="ctr"/>
            <a:r>
              <a:rPr lang="en-US" b="1" dirty="0"/>
              <a:t>Degree</a:t>
            </a:r>
          </a:p>
        </p:txBody>
      </p:sp>
      <p:sp>
        <p:nvSpPr>
          <p:cNvPr id="284675" name="Line 3"/>
          <p:cNvSpPr>
            <a:spLocks noChangeShapeType="1"/>
          </p:cNvSpPr>
          <p:nvPr/>
        </p:nvSpPr>
        <p:spPr bwMode="auto">
          <a:xfrm>
            <a:off x="3103563" y="2970213"/>
            <a:ext cx="1268412" cy="0"/>
          </a:xfrm>
          <a:prstGeom prst="line">
            <a:avLst/>
          </a:prstGeom>
          <a:noFill/>
          <a:ln w="50800">
            <a:solidFill>
              <a:schemeClr val="tx1"/>
            </a:solidFill>
            <a:round/>
            <a:headEnd type="none" w="sm" len="sm"/>
            <a:tailEnd type="none" w="sm" len="sm"/>
          </a:ln>
          <a:effectLst/>
        </p:spPr>
        <p:txBody>
          <a:bodyPr/>
          <a:lstStyle/>
          <a:p>
            <a:endParaRPr lang="en-US"/>
          </a:p>
        </p:txBody>
      </p:sp>
      <p:sp useBgFill="1">
        <p:nvSpPr>
          <p:cNvPr id="284677" name="Rectangle 5"/>
          <p:cNvSpPr>
            <a:spLocks noChangeArrowheads="1"/>
          </p:cNvSpPr>
          <p:nvPr/>
        </p:nvSpPr>
        <p:spPr bwMode="auto">
          <a:xfrm>
            <a:off x="4373563" y="2903538"/>
            <a:ext cx="1270000" cy="114300"/>
          </a:xfrm>
          <a:prstGeom prst="rect">
            <a:avLst/>
          </a:prstGeom>
          <a:ln w="9525">
            <a:noFill/>
            <a:miter lim="800000"/>
            <a:headEnd/>
            <a:tailEnd/>
          </a:ln>
          <a:effectLst/>
        </p:spPr>
        <p:txBody>
          <a:bodyPr wrap="none" anchor="ctr"/>
          <a:lstStyle/>
          <a:p>
            <a:endParaRPr lang="en-US"/>
          </a:p>
        </p:txBody>
      </p:sp>
      <p:sp>
        <p:nvSpPr>
          <p:cNvPr id="284678" name="Line 6"/>
          <p:cNvSpPr>
            <a:spLocks noChangeShapeType="1"/>
          </p:cNvSpPr>
          <p:nvPr/>
        </p:nvSpPr>
        <p:spPr bwMode="auto">
          <a:xfrm>
            <a:off x="4643438" y="2974975"/>
            <a:ext cx="1025525" cy="0"/>
          </a:xfrm>
          <a:prstGeom prst="line">
            <a:avLst/>
          </a:prstGeom>
          <a:noFill/>
          <a:ln w="50800">
            <a:solidFill>
              <a:schemeClr val="tx1"/>
            </a:solidFill>
            <a:prstDash val="dash"/>
            <a:round/>
            <a:headEnd type="none" w="sm" len="sm"/>
            <a:tailEnd type="none" w="sm" len="sm"/>
          </a:ln>
          <a:effectLst/>
        </p:spPr>
        <p:txBody>
          <a:bodyPr/>
          <a:lstStyle/>
          <a:p>
            <a:endParaRPr lang="en-US"/>
          </a:p>
        </p:txBody>
      </p:sp>
      <p:sp>
        <p:nvSpPr>
          <p:cNvPr id="284679" name="AutoShape 7"/>
          <p:cNvSpPr>
            <a:spLocks noChangeArrowheads="1"/>
          </p:cNvSpPr>
          <p:nvPr/>
        </p:nvSpPr>
        <p:spPr bwMode="auto">
          <a:xfrm>
            <a:off x="1477963" y="2541588"/>
            <a:ext cx="1654175" cy="890587"/>
          </a:xfrm>
          <a:prstGeom prst="roundRect">
            <a:avLst>
              <a:gd name="adj" fmla="val 12486"/>
            </a:avLst>
          </a:prstGeom>
          <a:noFill/>
          <a:ln w="25400">
            <a:solidFill>
              <a:schemeClr val="tx1"/>
            </a:solidFill>
            <a:round/>
            <a:headEnd/>
            <a:tailEnd/>
          </a:ln>
          <a:effectLst/>
        </p:spPr>
        <p:txBody>
          <a:bodyPr wrap="none" anchor="ctr"/>
          <a:lstStyle/>
          <a:p>
            <a:endParaRPr lang="en-US"/>
          </a:p>
        </p:txBody>
      </p:sp>
      <p:sp>
        <p:nvSpPr>
          <p:cNvPr id="284680" name="Rectangle 8"/>
          <p:cNvSpPr>
            <a:spLocks noChangeArrowheads="1"/>
          </p:cNvSpPr>
          <p:nvPr/>
        </p:nvSpPr>
        <p:spPr bwMode="auto">
          <a:xfrm>
            <a:off x="1457325" y="2540000"/>
            <a:ext cx="161925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MESSAGE</a:t>
            </a:r>
          </a:p>
        </p:txBody>
      </p:sp>
      <p:sp>
        <p:nvSpPr>
          <p:cNvPr id="284681" name="Rectangle 9"/>
          <p:cNvSpPr>
            <a:spLocks noChangeArrowheads="1"/>
          </p:cNvSpPr>
          <p:nvPr/>
        </p:nvSpPr>
        <p:spPr bwMode="auto">
          <a:xfrm>
            <a:off x="3090863" y="2509838"/>
            <a:ext cx="1620837"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received by</a:t>
            </a:r>
          </a:p>
        </p:txBody>
      </p:sp>
      <p:sp>
        <p:nvSpPr>
          <p:cNvPr id="284682" name="Rectangle 10"/>
          <p:cNvSpPr>
            <a:spLocks noChangeArrowheads="1"/>
          </p:cNvSpPr>
          <p:nvPr/>
        </p:nvSpPr>
        <p:spPr bwMode="auto">
          <a:xfrm>
            <a:off x="4229100" y="3016250"/>
            <a:ext cx="1430338" cy="366713"/>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receiver of</a:t>
            </a:r>
          </a:p>
        </p:txBody>
      </p:sp>
      <p:sp>
        <p:nvSpPr>
          <p:cNvPr id="284683" name="Rectangle 11"/>
          <p:cNvSpPr>
            <a:spLocks noChangeArrowheads="1"/>
          </p:cNvSpPr>
          <p:nvPr/>
        </p:nvSpPr>
        <p:spPr bwMode="auto">
          <a:xfrm>
            <a:off x="965200" y="4287838"/>
            <a:ext cx="6134100" cy="7270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accent2"/>
              </a:buClr>
              <a:buSzPct val="125000"/>
              <a:buFont typeface="Arial" pitchFamily="34" charset="0"/>
              <a:buChar char="•"/>
              <a:tabLst>
                <a:tab pos="571500" algn="l"/>
              </a:tabLst>
            </a:pPr>
            <a:r>
              <a:rPr lang="en-US" sz="2200" i="1">
                <a:solidFill>
                  <a:schemeClr val="tx1"/>
                </a:solidFill>
              </a:rPr>
              <a:t>Can</a:t>
            </a:r>
            <a:r>
              <a:rPr lang="en-US" sz="2200">
                <a:solidFill>
                  <a:schemeClr val="tx1"/>
                </a:solidFill>
              </a:rPr>
              <a:t> a MESSAGE be received by </a:t>
            </a:r>
            <a:r>
              <a:rPr lang="en-US" sz="2200" i="1">
                <a:solidFill>
                  <a:schemeClr val="tx1"/>
                </a:solidFill>
              </a:rPr>
              <a:t>more than one</a:t>
            </a:r>
            <a:r>
              <a:rPr lang="en-US" sz="2200">
                <a:solidFill>
                  <a:schemeClr val="tx1"/>
                </a:solidFill>
              </a:rPr>
              <a:t> USER?</a:t>
            </a:r>
          </a:p>
        </p:txBody>
      </p:sp>
      <p:sp>
        <p:nvSpPr>
          <p:cNvPr id="284684" name="Rectangle 12"/>
          <p:cNvSpPr>
            <a:spLocks noChangeArrowheads="1"/>
          </p:cNvSpPr>
          <p:nvPr/>
        </p:nvSpPr>
        <p:spPr bwMode="auto">
          <a:xfrm>
            <a:off x="7380288" y="4524375"/>
            <a:ext cx="763587" cy="45720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2400" i="1">
                <a:solidFill>
                  <a:schemeClr val="tx1"/>
                </a:solidFill>
              </a:rPr>
              <a:t>Yes</a:t>
            </a:r>
          </a:p>
        </p:txBody>
      </p:sp>
      <p:grpSp>
        <p:nvGrpSpPr>
          <p:cNvPr id="2" name="Group 13"/>
          <p:cNvGrpSpPr>
            <a:grpSpLocks/>
          </p:cNvGrpSpPr>
          <p:nvPr/>
        </p:nvGrpSpPr>
        <p:grpSpPr bwMode="auto">
          <a:xfrm>
            <a:off x="5368925" y="2806700"/>
            <a:ext cx="323850" cy="342900"/>
            <a:chOff x="3382" y="1768"/>
            <a:chExt cx="204" cy="216"/>
          </a:xfrm>
        </p:grpSpPr>
        <p:sp>
          <p:nvSpPr>
            <p:cNvPr id="284686" name="Line 14"/>
            <p:cNvSpPr>
              <a:spLocks noChangeShapeType="1"/>
            </p:cNvSpPr>
            <p:nvPr/>
          </p:nvSpPr>
          <p:spPr bwMode="auto">
            <a:xfrm flipV="1">
              <a:off x="3382" y="1768"/>
              <a:ext cx="201" cy="110"/>
            </a:xfrm>
            <a:prstGeom prst="line">
              <a:avLst/>
            </a:prstGeom>
            <a:noFill/>
            <a:ln w="76200">
              <a:solidFill>
                <a:srgbClr val="F10415"/>
              </a:solidFill>
              <a:round/>
              <a:headEnd type="none" w="sm" len="sm"/>
              <a:tailEnd type="none" w="sm" len="sm"/>
            </a:ln>
            <a:effectLst/>
          </p:spPr>
          <p:txBody>
            <a:bodyPr/>
            <a:lstStyle/>
            <a:p>
              <a:endParaRPr lang="en-US"/>
            </a:p>
          </p:txBody>
        </p:sp>
        <p:sp>
          <p:nvSpPr>
            <p:cNvPr id="284687" name="Line 15"/>
            <p:cNvSpPr>
              <a:spLocks noChangeShapeType="1"/>
            </p:cNvSpPr>
            <p:nvPr/>
          </p:nvSpPr>
          <p:spPr bwMode="auto">
            <a:xfrm>
              <a:off x="3393" y="1878"/>
              <a:ext cx="193" cy="0"/>
            </a:xfrm>
            <a:prstGeom prst="line">
              <a:avLst/>
            </a:prstGeom>
            <a:noFill/>
            <a:ln w="76200">
              <a:solidFill>
                <a:srgbClr val="F10415"/>
              </a:solidFill>
              <a:round/>
              <a:headEnd type="none" w="sm" len="sm"/>
              <a:tailEnd type="none" w="sm" len="sm"/>
            </a:ln>
            <a:effectLst/>
          </p:spPr>
          <p:txBody>
            <a:bodyPr/>
            <a:lstStyle/>
            <a:p>
              <a:endParaRPr lang="en-US"/>
            </a:p>
          </p:txBody>
        </p:sp>
        <p:sp>
          <p:nvSpPr>
            <p:cNvPr id="284688" name="Line 16"/>
            <p:cNvSpPr>
              <a:spLocks noChangeShapeType="1"/>
            </p:cNvSpPr>
            <p:nvPr/>
          </p:nvSpPr>
          <p:spPr bwMode="auto">
            <a:xfrm>
              <a:off x="3383" y="1876"/>
              <a:ext cx="200" cy="108"/>
            </a:xfrm>
            <a:prstGeom prst="line">
              <a:avLst/>
            </a:prstGeom>
            <a:noFill/>
            <a:ln w="76200">
              <a:solidFill>
                <a:srgbClr val="F10415"/>
              </a:solidFill>
              <a:round/>
              <a:headEnd type="none" w="sm" len="sm"/>
              <a:tailEnd type="none" w="sm" len="sm"/>
            </a:ln>
            <a:effectLst/>
          </p:spPr>
          <p:txBody>
            <a:bodyPr/>
            <a:lstStyle/>
            <a:p>
              <a:endParaRPr lang="en-US"/>
            </a:p>
          </p:txBody>
        </p:sp>
      </p:grpSp>
      <p:sp>
        <p:nvSpPr>
          <p:cNvPr id="284689" name="Rectangle 17"/>
          <p:cNvSpPr>
            <a:spLocks noChangeArrowheads="1"/>
          </p:cNvSpPr>
          <p:nvPr/>
        </p:nvSpPr>
        <p:spPr bwMode="auto">
          <a:xfrm>
            <a:off x="962025" y="4995863"/>
            <a:ext cx="7385050" cy="7270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accent2"/>
              </a:buClr>
              <a:buSzPct val="125000"/>
              <a:buFont typeface="Arial" pitchFamily="34" charset="0"/>
              <a:buChar char="•"/>
              <a:tabLst>
                <a:tab pos="571500" algn="l"/>
              </a:tabLst>
            </a:pPr>
            <a:r>
              <a:rPr lang="en-US" sz="2200" i="1">
                <a:solidFill>
                  <a:schemeClr val="tx1"/>
                </a:solidFill>
              </a:rPr>
              <a:t>Can</a:t>
            </a:r>
            <a:r>
              <a:rPr lang="en-US" sz="2200">
                <a:solidFill>
                  <a:schemeClr val="tx1"/>
                </a:solidFill>
              </a:rPr>
              <a:t> a USER be the receiver of </a:t>
            </a:r>
            <a:r>
              <a:rPr lang="en-US" sz="2200" i="1">
                <a:solidFill>
                  <a:schemeClr val="tx1"/>
                </a:solidFill>
              </a:rPr>
              <a:t>more than one</a:t>
            </a:r>
            <a:r>
              <a:rPr lang="en-US" sz="2200">
                <a:solidFill>
                  <a:schemeClr val="tx1"/>
                </a:solidFill>
              </a:rPr>
              <a:t> MESSAGE ? </a:t>
            </a:r>
          </a:p>
        </p:txBody>
      </p:sp>
      <p:sp>
        <p:nvSpPr>
          <p:cNvPr id="284690" name="Rectangle 18"/>
          <p:cNvSpPr>
            <a:spLocks noChangeArrowheads="1"/>
          </p:cNvSpPr>
          <p:nvPr/>
        </p:nvSpPr>
        <p:spPr bwMode="auto">
          <a:xfrm>
            <a:off x="7380288" y="5187950"/>
            <a:ext cx="763587" cy="45720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2400" i="1">
                <a:solidFill>
                  <a:schemeClr val="tx1"/>
                </a:solidFill>
              </a:rPr>
              <a:t>Yes</a:t>
            </a:r>
          </a:p>
        </p:txBody>
      </p:sp>
      <p:grpSp>
        <p:nvGrpSpPr>
          <p:cNvPr id="3" name="Group 19"/>
          <p:cNvGrpSpPr>
            <a:grpSpLocks/>
          </p:cNvGrpSpPr>
          <p:nvPr/>
        </p:nvGrpSpPr>
        <p:grpSpPr bwMode="auto">
          <a:xfrm>
            <a:off x="6119813" y="1471613"/>
            <a:ext cx="490537" cy="447675"/>
            <a:chOff x="3855" y="927"/>
            <a:chExt cx="309" cy="282"/>
          </a:xfrm>
        </p:grpSpPr>
        <p:sp>
          <p:nvSpPr>
            <p:cNvPr id="284692" name="Line 20"/>
            <p:cNvSpPr>
              <a:spLocks noChangeShapeType="1"/>
            </p:cNvSpPr>
            <p:nvPr/>
          </p:nvSpPr>
          <p:spPr bwMode="auto">
            <a:xfrm flipV="1">
              <a:off x="3855" y="927"/>
              <a:ext cx="306" cy="143"/>
            </a:xfrm>
            <a:prstGeom prst="line">
              <a:avLst/>
            </a:prstGeom>
            <a:noFill/>
            <a:ln w="50800">
              <a:solidFill>
                <a:schemeClr val="tx1"/>
              </a:solidFill>
              <a:round/>
              <a:headEnd type="none" w="sm" len="sm"/>
              <a:tailEnd type="none" w="sm" len="sm"/>
            </a:ln>
            <a:effectLst/>
          </p:spPr>
          <p:txBody>
            <a:bodyPr/>
            <a:lstStyle/>
            <a:p>
              <a:endParaRPr lang="en-US"/>
            </a:p>
          </p:txBody>
        </p:sp>
        <p:sp>
          <p:nvSpPr>
            <p:cNvPr id="284693" name="Line 21"/>
            <p:cNvSpPr>
              <a:spLocks noChangeShapeType="1"/>
            </p:cNvSpPr>
            <p:nvPr/>
          </p:nvSpPr>
          <p:spPr bwMode="auto">
            <a:xfrm>
              <a:off x="3870" y="1071"/>
              <a:ext cx="294" cy="0"/>
            </a:xfrm>
            <a:prstGeom prst="line">
              <a:avLst/>
            </a:prstGeom>
            <a:noFill/>
            <a:ln w="50800">
              <a:solidFill>
                <a:schemeClr val="tx1"/>
              </a:solidFill>
              <a:round/>
              <a:headEnd type="none" w="sm" len="sm"/>
              <a:tailEnd type="none" w="sm" len="sm"/>
            </a:ln>
            <a:effectLst/>
          </p:spPr>
          <p:txBody>
            <a:bodyPr/>
            <a:lstStyle/>
            <a:p>
              <a:endParaRPr lang="en-US"/>
            </a:p>
          </p:txBody>
        </p:sp>
        <p:sp>
          <p:nvSpPr>
            <p:cNvPr id="284694" name="Line 22"/>
            <p:cNvSpPr>
              <a:spLocks noChangeShapeType="1"/>
            </p:cNvSpPr>
            <p:nvPr/>
          </p:nvSpPr>
          <p:spPr bwMode="auto">
            <a:xfrm>
              <a:off x="3855" y="1069"/>
              <a:ext cx="304" cy="140"/>
            </a:xfrm>
            <a:prstGeom prst="line">
              <a:avLst/>
            </a:prstGeom>
            <a:noFill/>
            <a:ln w="50800">
              <a:solidFill>
                <a:schemeClr val="tx1"/>
              </a:solidFill>
              <a:round/>
              <a:headEnd type="none" w="sm" len="sm"/>
              <a:tailEnd type="none" w="sm" len="sm"/>
            </a:ln>
            <a:effectLst/>
          </p:spPr>
          <p:txBody>
            <a:bodyPr/>
            <a:lstStyle/>
            <a:p>
              <a:endParaRPr lang="en-US"/>
            </a:p>
          </p:txBody>
        </p:sp>
      </p:grpSp>
      <p:sp>
        <p:nvSpPr>
          <p:cNvPr id="284695" name="Line 23"/>
          <p:cNvSpPr>
            <a:spLocks noChangeShapeType="1"/>
          </p:cNvSpPr>
          <p:nvPr/>
        </p:nvSpPr>
        <p:spPr bwMode="auto">
          <a:xfrm>
            <a:off x="3157538" y="1695450"/>
            <a:ext cx="466725" cy="0"/>
          </a:xfrm>
          <a:prstGeom prst="line">
            <a:avLst/>
          </a:prstGeom>
          <a:noFill/>
          <a:ln w="50800">
            <a:solidFill>
              <a:schemeClr val="tx1"/>
            </a:solidFill>
            <a:round/>
            <a:headEnd type="none" w="sm" len="sm"/>
            <a:tailEnd type="none" w="sm" len="sm"/>
          </a:ln>
          <a:effectLst/>
        </p:spPr>
        <p:txBody>
          <a:bodyPr/>
          <a:lstStyle/>
          <a:p>
            <a:endParaRPr lang="en-US"/>
          </a:p>
        </p:txBody>
      </p:sp>
      <p:sp>
        <p:nvSpPr>
          <p:cNvPr id="284696" name="Rectangle 24"/>
          <p:cNvSpPr>
            <a:spLocks noChangeArrowheads="1"/>
          </p:cNvSpPr>
          <p:nvPr/>
        </p:nvSpPr>
        <p:spPr bwMode="auto">
          <a:xfrm>
            <a:off x="2359025" y="1466850"/>
            <a:ext cx="95567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One:</a:t>
            </a:r>
          </a:p>
        </p:txBody>
      </p:sp>
      <p:sp>
        <p:nvSpPr>
          <p:cNvPr id="284697" name="Rectangle 25"/>
          <p:cNvSpPr>
            <a:spLocks noChangeArrowheads="1"/>
          </p:cNvSpPr>
          <p:nvPr/>
        </p:nvSpPr>
        <p:spPr bwMode="auto">
          <a:xfrm>
            <a:off x="4022725" y="1466850"/>
            <a:ext cx="2106613"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One or more:</a:t>
            </a:r>
          </a:p>
        </p:txBody>
      </p:sp>
      <p:sp>
        <p:nvSpPr>
          <p:cNvPr id="284698" name="AutoShape 26"/>
          <p:cNvSpPr>
            <a:spLocks noChangeArrowheads="1"/>
          </p:cNvSpPr>
          <p:nvPr/>
        </p:nvSpPr>
        <p:spPr bwMode="auto">
          <a:xfrm>
            <a:off x="5705475" y="2541588"/>
            <a:ext cx="2024063" cy="938212"/>
          </a:xfrm>
          <a:prstGeom prst="roundRect">
            <a:avLst>
              <a:gd name="adj" fmla="val 12486"/>
            </a:avLst>
          </a:prstGeom>
          <a:noFill/>
          <a:ln w="25400">
            <a:solidFill>
              <a:schemeClr val="tx1"/>
            </a:solidFill>
            <a:round/>
            <a:headEnd/>
            <a:tailEnd/>
          </a:ln>
          <a:effectLst/>
        </p:spPr>
        <p:txBody>
          <a:bodyPr wrap="none" anchor="ctr"/>
          <a:lstStyle/>
          <a:p>
            <a:endParaRPr lang="en-US"/>
          </a:p>
        </p:txBody>
      </p:sp>
      <p:grpSp>
        <p:nvGrpSpPr>
          <p:cNvPr id="4" name="Group 27"/>
          <p:cNvGrpSpPr>
            <a:grpSpLocks/>
          </p:cNvGrpSpPr>
          <p:nvPr/>
        </p:nvGrpSpPr>
        <p:grpSpPr bwMode="auto">
          <a:xfrm>
            <a:off x="3149600" y="2806700"/>
            <a:ext cx="322263" cy="342900"/>
            <a:chOff x="1984" y="1768"/>
            <a:chExt cx="203" cy="216"/>
          </a:xfrm>
        </p:grpSpPr>
        <p:sp>
          <p:nvSpPr>
            <p:cNvPr id="284700" name="Line 28"/>
            <p:cNvSpPr>
              <a:spLocks noChangeShapeType="1"/>
            </p:cNvSpPr>
            <p:nvPr/>
          </p:nvSpPr>
          <p:spPr bwMode="auto">
            <a:xfrm flipH="1" flipV="1">
              <a:off x="1985" y="1768"/>
              <a:ext cx="201" cy="110"/>
            </a:xfrm>
            <a:prstGeom prst="line">
              <a:avLst/>
            </a:prstGeom>
            <a:noFill/>
            <a:ln w="76200">
              <a:solidFill>
                <a:srgbClr val="F10415"/>
              </a:solidFill>
              <a:round/>
              <a:headEnd type="none" w="sm" len="sm"/>
              <a:tailEnd type="none" w="sm" len="sm"/>
            </a:ln>
            <a:effectLst/>
          </p:spPr>
          <p:txBody>
            <a:bodyPr/>
            <a:lstStyle/>
            <a:p>
              <a:endParaRPr lang="en-US"/>
            </a:p>
          </p:txBody>
        </p:sp>
        <p:sp>
          <p:nvSpPr>
            <p:cNvPr id="284701" name="Line 29"/>
            <p:cNvSpPr>
              <a:spLocks noChangeShapeType="1"/>
            </p:cNvSpPr>
            <p:nvPr/>
          </p:nvSpPr>
          <p:spPr bwMode="auto">
            <a:xfrm flipH="1">
              <a:off x="1984" y="1878"/>
              <a:ext cx="193" cy="0"/>
            </a:xfrm>
            <a:prstGeom prst="line">
              <a:avLst/>
            </a:prstGeom>
            <a:noFill/>
            <a:ln w="76200">
              <a:solidFill>
                <a:srgbClr val="F10415"/>
              </a:solidFill>
              <a:round/>
              <a:headEnd type="none" w="sm" len="sm"/>
              <a:tailEnd type="none" w="sm" len="sm"/>
            </a:ln>
            <a:effectLst/>
          </p:spPr>
          <p:txBody>
            <a:bodyPr/>
            <a:lstStyle/>
            <a:p>
              <a:endParaRPr lang="en-US"/>
            </a:p>
          </p:txBody>
        </p:sp>
        <p:sp>
          <p:nvSpPr>
            <p:cNvPr id="284702" name="Line 30"/>
            <p:cNvSpPr>
              <a:spLocks noChangeShapeType="1"/>
            </p:cNvSpPr>
            <p:nvPr/>
          </p:nvSpPr>
          <p:spPr bwMode="auto">
            <a:xfrm flipH="1">
              <a:off x="1987" y="1876"/>
              <a:ext cx="200" cy="108"/>
            </a:xfrm>
            <a:prstGeom prst="line">
              <a:avLst/>
            </a:prstGeom>
            <a:noFill/>
            <a:ln w="76200">
              <a:solidFill>
                <a:srgbClr val="F10415"/>
              </a:solidFill>
              <a:round/>
              <a:headEnd type="none" w="sm" len="sm"/>
              <a:tailEnd type="none" w="sm" len="sm"/>
            </a:ln>
            <a:effectLst/>
          </p:spPr>
          <p:txBody>
            <a:bodyPr/>
            <a:lstStyle/>
            <a:p>
              <a:endParaRPr lang="en-US"/>
            </a:p>
          </p:txBody>
        </p:sp>
      </p:grpSp>
      <p:sp>
        <p:nvSpPr>
          <p:cNvPr id="284703" name="Rectangle 31"/>
          <p:cNvSpPr>
            <a:spLocks noChangeArrowheads="1"/>
          </p:cNvSpPr>
          <p:nvPr/>
        </p:nvSpPr>
        <p:spPr bwMode="auto">
          <a:xfrm>
            <a:off x="5711825" y="2532063"/>
            <a:ext cx="20542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USER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8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468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469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3" grpId="0" build="p" autoUpdateAnimBg="0"/>
      <p:bldP spid="284684" grpId="0" build="p" autoUpdateAnimBg="0"/>
      <p:bldP spid="284689" grpId="0" build="p" autoUpdateAnimBg="0"/>
      <p:bldP spid="28469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Arc 2"/>
          <p:cNvSpPr>
            <a:spLocks/>
          </p:cNvSpPr>
          <p:nvPr/>
        </p:nvSpPr>
        <p:spPr bwMode="auto">
          <a:xfrm>
            <a:off x="3003550" y="4689475"/>
            <a:ext cx="1282700" cy="1112838"/>
          </a:xfrm>
          <a:custGeom>
            <a:avLst/>
            <a:gdLst>
              <a:gd name="G0" fmla="+- 21600 0 0"/>
              <a:gd name="G1" fmla="+- 20060 0 0"/>
              <a:gd name="G2" fmla="+- 21600 0 0"/>
              <a:gd name="T0" fmla="*/ 29610 w 43200"/>
              <a:gd name="T1" fmla="*/ 0 h 41660"/>
              <a:gd name="T2" fmla="*/ 1 w 43200"/>
              <a:gd name="T3" fmla="*/ 19822 h 41660"/>
              <a:gd name="T4" fmla="*/ 21600 w 43200"/>
              <a:gd name="T5" fmla="*/ 20060 h 41660"/>
            </a:gdLst>
            <a:ahLst/>
            <a:cxnLst>
              <a:cxn ang="0">
                <a:pos x="T0" y="T1"/>
              </a:cxn>
              <a:cxn ang="0">
                <a:pos x="T2" y="T3"/>
              </a:cxn>
              <a:cxn ang="0">
                <a:pos x="T4" y="T5"/>
              </a:cxn>
            </a:cxnLst>
            <a:rect l="0" t="0" r="r" b="b"/>
            <a:pathLst>
              <a:path w="43200" h="41660" fill="none" extrusionOk="0">
                <a:moveTo>
                  <a:pt x="29609" y="0"/>
                </a:moveTo>
                <a:cubicBezTo>
                  <a:pt x="37816" y="3277"/>
                  <a:pt x="43200" y="11222"/>
                  <a:pt x="43200" y="20060"/>
                </a:cubicBezTo>
                <a:cubicBezTo>
                  <a:pt x="43200" y="31989"/>
                  <a:pt x="33529" y="41660"/>
                  <a:pt x="21600" y="41660"/>
                </a:cubicBezTo>
                <a:cubicBezTo>
                  <a:pt x="9670" y="41660"/>
                  <a:pt x="0" y="31989"/>
                  <a:pt x="0" y="20060"/>
                </a:cubicBezTo>
                <a:cubicBezTo>
                  <a:pt x="-1" y="19980"/>
                  <a:pt x="0" y="19901"/>
                  <a:pt x="1" y="19822"/>
                </a:cubicBezTo>
              </a:path>
              <a:path w="43200" h="41660" stroke="0" extrusionOk="0">
                <a:moveTo>
                  <a:pt x="29609" y="0"/>
                </a:moveTo>
                <a:cubicBezTo>
                  <a:pt x="37816" y="3277"/>
                  <a:pt x="43200" y="11222"/>
                  <a:pt x="43200" y="20060"/>
                </a:cubicBezTo>
                <a:cubicBezTo>
                  <a:pt x="43200" y="31989"/>
                  <a:pt x="33529" y="41660"/>
                  <a:pt x="21600" y="41660"/>
                </a:cubicBezTo>
                <a:cubicBezTo>
                  <a:pt x="9670" y="41660"/>
                  <a:pt x="0" y="31989"/>
                  <a:pt x="0" y="20060"/>
                </a:cubicBezTo>
                <a:cubicBezTo>
                  <a:pt x="-1" y="19980"/>
                  <a:pt x="0" y="19901"/>
                  <a:pt x="1" y="19822"/>
                </a:cubicBezTo>
                <a:lnTo>
                  <a:pt x="21600" y="20060"/>
                </a:lnTo>
                <a:close/>
              </a:path>
            </a:pathLst>
          </a:custGeom>
          <a:noFill/>
          <a:ln w="25400" cap="rnd">
            <a:solidFill>
              <a:schemeClr val="tx1"/>
            </a:solidFill>
            <a:prstDash val="dash"/>
            <a:round/>
            <a:headEnd type="none" w="sm" len="sm"/>
            <a:tailEnd type="none" w="sm" len="sm"/>
          </a:ln>
          <a:effectLst/>
        </p:spPr>
        <p:txBody>
          <a:bodyPr/>
          <a:lstStyle/>
          <a:p>
            <a:endParaRPr lang="en-US"/>
          </a:p>
        </p:txBody>
      </p:sp>
      <p:sp>
        <p:nvSpPr>
          <p:cNvPr id="286777" name="Rectangle 57"/>
          <p:cNvSpPr>
            <a:spLocks noGrp="1" noChangeArrowheads="1"/>
          </p:cNvSpPr>
          <p:nvPr>
            <p:ph type="title"/>
          </p:nvPr>
        </p:nvSpPr>
        <p:spPr/>
        <p:txBody>
          <a:bodyPr/>
          <a:lstStyle/>
          <a:p>
            <a:r>
              <a:rPr lang="en-US"/>
              <a:t>Nontransferability</a:t>
            </a:r>
          </a:p>
        </p:txBody>
      </p:sp>
      <p:sp>
        <p:nvSpPr>
          <p:cNvPr id="286724" name="AutoShape 4"/>
          <p:cNvSpPr>
            <a:spLocks noChangeArrowheads="1"/>
          </p:cNvSpPr>
          <p:nvPr/>
        </p:nvSpPr>
        <p:spPr bwMode="auto">
          <a:xfrm>
            <a:off x="6372225" y="3068638"/>
            <a:ext cx="909638" cy="21304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86725" name="Rectangle 5"/>
          <p:cNvSpPr>
            <a:spLocks noChangeArrowheads="1"/>
          </p:cNvSpPr>
          <p:nvPr/>
        </p:nvSpPr>
        <p:spPr bwMode="auto">
          <a:xfrm>
            <a:off x="6356350" y="3146425"/>
            <a:ext cx="91757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USER</a:t>
            </a:r>
          </a:p>
        </p:txBody>
      </p:sp>
      <p:sp>
        <p:nvSpPr>
          <p:cNvPr id="286726" name="AutoShape 6"/>
          <p:cNvSpPr>
            <a:spLocks noChangeArrowheads="1"/>
          </p:cNvSpPr>
          <p:nvPr/>
        </p:nvSpPr>
        <p:spPr bwMode="auto">
          <a:xfrm>
            <a:off x="2012950" y="3173413"/>
            <a:ext cx="1689100" cy="1970087"/>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86727" name="Rectangle 7"/>
          <p:cNvSpPr>
            <a:spLocks noChangeArrowheads="1"/>
          </p:cNvSpPr>
          <p:nvPr/>
        </p:nvSpPr>
        <p:spPr bwMode="auto">
          <a:xfrm>
            <a:off x="2008188" y="3209925"/>
            <a:ext cx="15716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MESSAGE</a:t>
            </a:r>
          </a:p>
        </p:txBody>
      </p:sp>
      <p:sp>
        <p:nvSpPr>
          <p:cNvPr id="286728" name="Line 8"/>
          <p:cNvSpPr>
            <a:spLocks noChangeShapeType="1"/>
          </p:cNvSpPr>
          <p:nvPr/>
        </p:nvSpPr>
        <p:spPr bwMode="auto">
          <a:xfrm flipV="1">
            <a:off x="3689350" y="3624263"/>
            <a:ext cx="2668588" cy="6350"/>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2" name="Group 9"/>
          <p:cNvGrpSpPr>
            <a:grpSpLocks/>
          </p:cNvGrpSpPr>
          <p:nvPr/>
        </p:nvGrpSpPr>
        <p:grpSpPr bwMode="auto">
          <a:xfrm>
            <a:off x="3703638" y="4268788"/>
            <a:ext cx="2674937" cy="0"/>
            <a:chOff x="2333" y="2689"/>
            <a:chExt cx="1685" cy="0"/>
          </a:xfrm>
        </p:grpSpPr>
        <p:sp>
          <p:nvSpPr>
            <p:cNvPr id="286730" name="Line 10"/>
            <p:cNvSpPr>
              <a:spLocks noChangeShapeType="1"/>
            </p:cNvSpPr>
            <p:nvPr/>
          </p:nvSpPr>
          <p:spPr bwMode="auto">
            <a:xfrm>
              <a:off x="2333" y="2689"/>
              <a:ext cx="850" cy="0"/>
            </a:xfrm>
            <a:prstGeom prst="line">
              <a:avLst/>
            </a:prstGeom>
            <a:noFill/>
            <a:ln w="25400">
              <a:solidFill>
                <a:schemeClr val="tx1"/>
              </a:solidFill>
              <a:round/>
              <a:headEnd type="none" w="sm" len="sm"/>
              <a:tailEnd type="none" w="sm" len="sm"/>
            </a:ln>
            <a:effectLst/>
          </p:spPr>
          <p:txBody>
            <a:bodyPr/>
            <a:lstStyle/>
            <a:p>
              <a:endParaRPr lang="en-US"/>
            </a:p>
          </p:txBody>
        </p:sp>
        <p:sp>
          <p:nvSpPr>
            <p:cNvPr id="286731" name="Line 11"/>
            <p:cNvSpPr>
              <a:spLocks noChangeShapeType="1"/>
            </p:cNvSpPr>
            <p:nvPr/>
          </p:nvSpPr>
          <p:spPr bwMode="auto">
            <a:xfrm>
              <a:off x="3168" y="2689"/>
              <a:ext cx="850"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sp>
        <p:nvSpPr>
          <p:cNvPr id="286732" name="Line 12"/>
          <p:cNvSpPr>
            <a:spLocks noChangeShapeType="1"/>
          </p:cNvSpPr>
          <p:nvPr/>
        </p:nvSpPr>
        <p:spPr bwMode="auto">
          <a:xfrm>
            <a:off x="3703638" y="4106863"/>
            <a:ext cx="295275" cy="166687"/>
          </a:xfrm>
          <a:prstGeom prst="line">
            <a:avLst/>
          </a:prstGeom>
          <a:noFill/>
          <a:ln w="25400">
            <a:solidFill>
              <a:schemeClr val="tx1"/>
            </a:solidFill>
            <a:round/>
            <a:headEnd type="none" w="sm" len="sm"/>
            <a:tailEnd type="none" w="sm" len="sm"/>
          </a:ln>
          <a:effectLst/>
        </p:spPr>
        <p:txBody>
          <a:bodyPr/>
          <a:lstStyle/>
          <a:p>
            <a:endParaRPr lang="en-US"/>
          </a:p>
        </p:txBody>
      </p:sp>
      <p:sp>
        <p:nvSpPr>
          <p:cNvPr id="286733" name="Line 13"/>
          <p:cNvSpPr>
            <a:spLocks noChangeShapeType="1"/>
          </p:cNvSpPr>
          <p:nvPr/>
        </p:nvSpPr>
        <p:spPr bwMode="auto">
          <a:xfrm flipV="1">
            <a:off x="3703638" y="4271963"/>
            <a:ext cx="292100" cy="149225"/>
          </a:xfrm>
          <a:prstGeom prst="line">
            <a:avLst/>
          </a:prstGeom>
          <a:noFill/>
          <a:ln w="25400">
            <a:solidFill>
              <a:schemeClr val="tx1"/>
            </a:solidFill>
            <a:round/>
            <a:headEnd type="none" w="sm" len="sm"/>
            <a:tailEnd type="none" w="sm" len="sm"/>
          </a:ln>
          <a:effectLst/>
        </p:spPr>
        <p:txBody>
          <a:bodyPr/>
          <a:lstStyle/>
          <a:p>
            <a:endParaRPr lang="en-US"/>
          </a:p>
        </p:txBody>
      </p:sp>
      <p:sp>
        <p:nvSpPr>
          <p:cNvPr id="286734" name="Line 14"/>
          <p:cNvSpPr>
            <a:spLocks noChangeShapeType="1"/>
          </p:cNvSpPr>
          <p:nvPr/>
        </p:nvSpPr>
        <p:spPr bwMode="auto">
          <a:xfrm>
            <a:off x="3703638" y="3452813"/>
            <a:ext cx="314325" cy="179387"/>
          </a:xfrm>
          <a:prstGeom prst="line">
            <a:avLst/>
          </a:prstGeom>
          <a:noFill/>
          <a:ln w="25400">
            <a:solidFill>
              <a:schemeClr val="tx1"/>
            </a:solidFill>
            <a:round/>
            <a:headEnd type="none" w="sm" len="sm"/>
            <a:tailEnd type="none" w="sm" len="sm"/>
          </a:ln>
          <a:effectLst/>
        </p:spPr>
        <p:txBody>
          <a:bodyPr/>
          <a:lstStyle/>
          <a:p>
            <a:endParaRPr lang="en-US"/>
          </a:p>
        </p:txBody>
      </p:sp>
      <p:sp>
        <p:nvSpPr>
          <p:cNvPr id="286735" name="Line 15"/>
          <p:cNvSpPr>
            <a:spLocks noChangeShapeType="1"/>
          </p:cNvSpPr>
          <p:nvPr/>
        </p:nvSpPr>
        <p:spPr bwMode="auto">
          <a:xfrm flipV="1">
            <a:off x="3725863" y="3622675"/>
            <a:ext cx="273050" cy="163513"/>
          </a:xfrm>
          <a:prstGeom prst="line">
            <a:avLst/>
          </a:prstGeom>
          <a:noFill/>
          <a:ln w="25400">
            <a:solidFill>
              <a:schemeClr val="tx1"/>
            </a:solidFill>
            <a:round/>
            <a:headEnd type="none" w="sm" len="sm"/>
            <a:tailEnd type="none" w="sm" len="sm"/>
          </a:ln>
          <a:effectLst/>
        </p:spPr>
        <p:txBody>
          <a:bodyPr/>
          <a:lstStyle/>
          <a:p>
            <a:endParaRPr lang="en-US"/>
          </a:p>
        </p:txBody>
      </p:sp>
      <p:grpSp>
        <p:nvGrpSpPr>
          <p:cNvPr id="3" name="Group 16"/>
          <p:cNvGrpSpPr>
            <a:grpSpLocks/>
          </p:cNvGrpSpPr>
          <p:nvPr/>
        </p:nvGrpSpPr>
        <p:grpSpPr bwMode="auto">
          <a:xfrm>
            <a:off x="6064250" y="4095750"/>
            <a:ext cx="295275" cy="314325"/>
            <a:chOff x="3820" y="2580"/>
            <a:chExt cx="186" cy="198"/>
          </a:xfrm>
        </p:grpSpPr>
        <p:sp>
          <p:nvSpPr>
            <p:cNvPr id="286737" name="Line 17"/>
            <p:cNvSpPr>
              <a:spLocks noChangeShapeType="1"/>
            </p:cNvSpPr>
            <p:nvPr/>
          </p:nvSpPr>
          <p:spPr bwMode="auto">
            <a:xfrm flipH="1">
              <a:off x="3820" y="2580"/>
              <a:ext cx="186" cy="105"/>
            </a:xfrm>
            <a:prstGeom prst="line">
              <a:avLst/>
            </a:prstGeom>
            <a:noFill/>
            <a:ln w="25400">
              <a:solidFill>
                <a:schemeClr val="tx1"/>
              </a:solidFill>
              <a:round/>
              <a:headEnd type="none" w="sm" len="sm"/>
              <a:tailEnd type="none" w="sm" len="sm"/>
            </a:ln>
            <a:effectLst/>
          </p:spPr>
          <p:txBody>
            <a:bodyPr/>
            <a:lstStyle/>
            <a:p>
              <a:endParaRPr lang="en-US"/>
            </a:p>
          </p:txBody>
        </p:sp>
        <p:sp>
          <p:nvSpPr>
            <p:cNvPr id="286738" name="Line 18"/>
            <p:cNvSpPr>
              <a:spLocks noChangeShapeType="1"/>
            </p:cNvSpPr>
            <p:nvPr/>
          </p:nvSpPr>
          <p:spPr bwMode="auto">
            <a:xfrm flipH="1" flipV="1">
              <a:off x="3822" y="2684"/>
              <a:ext cx="184" cy="94"/>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6739" name="Rectangle 19"/>
          <p:cNvSpPr>
            <a:spLocks noChangeArrowheads="1"/>
          </p:cNvSpPr>
          <p:nvPr/>
        </p:nvSpPr>
        <p:spPr bwMode="auto">
          <a:xfrm>
            <a:off x="3763963" y="3216275"/>
            <a:ext cx="15589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written by</a:t>
            </a:r>
          </a:p>
        </p:txBody>
      </p:sp>
      <p:sp>
        <p:nvSpPr>
          <p:cNvPr id="286740" name="Rectangle 20"/>
          <p:cNvSpPr>
            <a:spLocks noChangeArrowheads="1"/>
          </p:cNvSpPr>
          <p:nvPr/>
        </p:nvSpPr>
        <p:spPr bwMode="auto">
          <a:xfrm>
            <a:off x="5411788" y="3043238"/>
            <a:ext cx="992187"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author of</a:t>
            </a:r>
          </a:p>
        </p:txBody>
      </p:sp>
      <p:sp>
        <p:nvSpPr>
          <p:cNvPr id="286741" name="Rectangle 21"/>
          <p:cNvSpPr>
            <a:spLocks noChangeArrowheads="1"/>
          </p:cNvSpPr>
          <p:nvPr/>
        </p:nvSpPr>
        <p:spPr bwMode="auto">
          <a:xfrm>
            <a:off x="4019550" y="4562475"/>
            <a:ext cx="112395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reply of</a:t>
            </a:r>
          </a:p>
        </p:txBody>
      </p:sp>
      <p:sp>
        <p:nvSpPr>
          <p:cNvPr id="286742" name="Rectangle 22"/>
          <p:cNvSpPr>
            <a:spLocks noChangeArrowheads="1"/>
          </p:cNvSpPr>
          <p:nvPr/>
        </p:nvSpPr>
        <p:spPr bwMode="auto">
          <a:xfrm>
            <a:off x="3178175" y="5114925"/>
            <a:ext cx="979488"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replied to by </a:t>
            </a:r>
          </a:p>
        </p:txBody>
      </p:sp>
      <p:sp>
        <p:nvSpPr>
          <p:cNvPr id="286743" name="AutoShape 23"/>
          <p:cNvSpPr>
            <a:spLocks noChangeArrowheads="1"/>
          </p:cNvSpPr>
          <p:nvPr/>
        </p:nvSpPr>
        <p:spPr bwMode="auto">
          <a:xfrm>
            <a:off x="1587500" y="1697038"/>
            <a:ext cx="1492250" cy="51435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86744" name="Rectangle 24"/>
          <p:cNvSpPr>
            <a:spLocks noChangeArrowheads="1"/>
          </p:cNvSpPr>
          <p:nvPr/>
        </p:nvSpPr>
        <p:spPr bwMode="auto">
          <a:xfrm>
            <a:off x="1593850" y="1704975"/>
            <a:ext cx="149225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FOLDER</a:t>
            </a:r>
          </a:p>
        </p:txBody>
      </p:sp>
      <p:sp>
        <p:nvSpPr>
          <p:cNvPr id="286745" name="Line 25"/>
          <p:cNvSpPr>
            <a:spLocks noChangeShapeType="1"/>
          </p:cNvSpPr>
          <p:nvPr/>
        </p:nvSpPr>
        <p:spPr bwMode="auto">
          <a:xfrm flipV="1">
            <a:off x="2332038" y="2733675"/>
            <a:ext cx="0" cy="415925"/>
          </a:xfrm>
          <a:prstGeom prst="line">
            <a:avLst/>
          </a:prstGeom>
          <a:noFill/>
          <a:ln w="25400">
            <a:solidFill>
              <a:schemeClr val="tx1"/>
            </a:solidFill>
            <a:round/>
            <a:headEnd type="none" w="sm" len="sm"/>
            <a:tailEnd type="none" w="sm" len="sm"/>
          </a:ln>
          <a:effectLst/>
        </p:spPr>
        <p:txBody>
          <a:bodyPr/>
          <a:lstStyle/>
          <a:p>
            <a:endParaRPr lang="en-US"/>
          </a:p>
        </p:txBody>
      </p:sp>
      <p:sp>
        <p:nvSpPr>
          <p:cNvPr id="286746" name="Line 26"/>
          <p:cNvSpPr>
            <a:spLocks noChangeShapeType="1"/>
          </p:cNvSpPr>
          <p:nvPr/>
        </p:nvSpPr>
        <p:spPr bwMode="auto">
          <a:xfrm flipV="1">
            <a:off x="2328863" y="2246313"/>
            <a:ext cx="0" cy="415925"/>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86747" name="Line 27"/>
          <p:cNvSpPr>
            <a:spLocks noChangeShapeType="1"/>
          </p:cNvSpPr>
          <p:nvPr/>
        </p:nvSpPr>
        <p:spPr bwMode="auto">
          <a:xfrm flipV="1">
            <a:off x="2189163" y="2936875"/>
            <a:ext cx="146050" cy="220663"/>
          </a:xfrm>
          <a:prstGeom prst="line">
            <a:avLst/>
          </a:prstGeom>
          <a:noFill/>
          <a:ln w="25400">
            <a:solidFill>
              <a:schemeClr val="tx1"/>
            </a:solidFill>
            <a:round/>
            <a:headEnd type="none" w="sm" len="sm"/>
            <a:tailEnd type="none" w="sm" len="sm"/>
          </a:ln>
          <a:effectLst/>
        </p:spPr>
        <p:txBody>
          <a:bodyPr/>
          <a:lstStyle/>
          <a:p>
            <a:endParaRPr lang="en-US"/>
          </a:p>
        </p:txBody>
      </p:sp>
      <p:sp>
        <p:nvSpPr>
          <p:cNvPr id="286748" name="Line 28"/>
          <p:cNvSpPr>
            <a:spLocks noChangeShapeType="1"/>
          </p:cNvSpPr>
          <p:nvPr/>
        </p:nvSpPr>
        <p:spPr bwMode="auto">
          <a:xfrm flipH="1" flipV="1">
            <a:off x="2332038" y="2938463"/>
            <a:ext cx="130175" cy="223837"/>
          </a:xfrm>
          <a:prstGeom prst="line">
            <a:avLst/>
          </a:prstGeom>
          <a:noFill/>
          <a:ln w="25400">
            <a:solidFill>
              <a:schemeClr val="tx1"/>
            </a:solidFill>
            <a:round/>
            <a:headEnd type="none" w="sm" len="sm"/>
            <a:tailEnd type="none" w="sm" len="sm"/>
          </a:ln>
          <a:effectLst/>
        </p:spPr>
        <p:txBody>
          <a:bodyPr/>
          <a:lstStyle/>
          <a:p>
            <a:endParaRPr lang="en-US"/>
          </a:p>
        </p:txBody>
      </p:sp>
      <p:sp>
        <p:nvSpPr>
          <p:cNvPr id="286749" name="Rectangle 29"/>
          <p:cNvSpPr>
            <a:spLocks noChangeArrowheads="1"/>
          </p:cNvSpPr>
          <p:nvPr/>
        </p:nvSpPr>
        <p:spPr bwMode="auto">
          <a:xfrm>
            <a:off x="2381250" y="2789238"/>
            <a:ext cx="15589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filed in</a:t>
            </a:r>
          </a:p>
        </p:txBody>
      </p:sp>
      <p:sp>
        <p:nvSpPr>
          <p:cNvPr id="286750" name="Rectangle 30"/>
          <p:cNvSpPr>
            <a:spLocks noChangeArrowheads="1"/>
          </p:cNvSpPr>
          <p:nvPr/>
        </p:nvSpPr>
        <p:spPr bwMode="auto">
          <a:xfrm>
            <a:off x="2368550" y="2274888"/>
            <a:ext cx="15589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containing</a:t>
            </a:r>
          </a:p>
        </p:txBody>
      </p:sp>
      <p:sp>
        <p:nvSpPr>
          <p:cNvPr id="286751" name="Rectangle 31"/>
          <p:cNvSpPr>
            <a:spLocks noChangeArrowheads="1"/>
          </p:cNvSpPr>
          <p:nvPr/>
        </p:nvSpPr>
        <p:spPr bwMode="auto">
          <a:xfrm>
            <a:off x="3792538" y="3898900"/>
            <a:ext cx="15589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received by</a:t>
            </a:r>
          </a:p>
        </p:txBody>
      </p:sp>
      <p:sp>
        <p:nvSpPr>
          <p:cNvPr id="286752" name="Rectangle 32"/>
          <p:cNvSpPr>
            <a:spLocks noChangeArrowheads="1"/>
          </p:cNvSpPr>
          <p:nvPr/>
        </p:nvSpPr>
        <p:spPr bwMode="auto">
          <a:xfrm>
            <a:off x="4811713" y="4308475"/>
            <a:ext cx="1558925"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receiver </a:t>
            </a:r>
            <a:br>
              <a:rPr lang="en-US" sz="1800" i="1">
                <a:solidFill>
                  <a:schemeClr val="tx1"/>
                </a:solidFill>
              </a:rPr>
            </a:br>
            <a:r>
              <a:rPr lang="en-US" sz="1800" i="1">
                <a:solidFill>
                  <a:schemeClr val="tx1"/>
                </a:solidFill>
              </a:rPr>
              <a:t>of</a:t>
            </a:r>
          </a:p>
        </p:txBody>
      </p:sp>
      <p:grpSp>
        <p:nvGrpSpPr>
          <p:cNvPr id="4" name="Group 33"/>
          <p:cNvGrpSpPr>
            <a:grpSpLocks/>
          </p:cNvGrpSpPr>
          <p:nvPr/>
        </p:nvGrpSpPr>
        <p:grpSpPr bwMode="auto">
          <a:xfrm>
            <a:off x="4084638" y="3529013"/>
            <a:ext cx="1814512" cy="1544637"/>
            <a:chOff x="2573" y="2223"/>
            <a:chExt cx="1143" cy="973"/>
          </a:xfrm>
        </p:grpSpPr>
        <p:sp>
          <p:nvSpPr>
            <p:cNvPr id="286754" name="AutoShape 34"/>
            <p:cNvSpPr>
              <a:spLocks noChangeArrowheads="1"/>
            </p:cNvSpPr>
            <p:nvPr/>
          </p:nvSpPr>
          <p:spPr bwMode="auto">
            <a:xfrm>
              <a:off x="2626" y="2223"/>
              <a:ext cx="133" cy="128"/>
            </a:xfrm>
            <a:prstGeom prst="diamond">
              <a:avLst/>
            </a:prstGeom>
            <a:noFill/>
            <a:ln w="25400">
              <a:solidFill>
                <a:srgbClr val="F10415"/>
              </a:solidFill>
              <a:miter lim="800000"/>
              <a:headEnd/>
              <a:tailEnd/>
            </a:ln>
            <a:effectLst/>
          </p:spPr>
          <p:txBody>
            <a:bodyPr wrap="none" anchor="ctr"/>
            <a:lstStyle/>
            <a:p>
              <a:endParaRPr lang="en-US"/>
            </a:p>
          </p:txBody>
        </p:sp>
        <p:sp>
          <p:nvSpPr>
            <p:cNvPr id="286755" name="AutoShape 35"/>
            <p:cNvSpPr>
              <a:spLocks noChangeArrowheads="1"/>
            </p:cNvSpPr>
            <p:nvPr/>
          </p:nvSpPr>
          <p:spPr bwMode="auto">
            <a:xfrm>
              <a:off x="2627" y="2625"/>
              <a:ext cx="133" cy="128"/>
            </a:xfrm>
            <a:prstGeom prst="diamond">
              <a:avLst/>
            </a:prstGeom>
            <a:noFill/>
            <a:ln w="25400">
              <a:solidFill>
                <a:srgbClr val="F10415"/>
              </a:solidFill>
              <a:miter lim="800000"/>
              <a:headEnd/>
              <a:tailEnd/>
            </a:ln>
            <a:effectLst/>
          </p:spPr>
          <p:txBody>
            <a:bodyPr wrap="none" anchor="ctr"/>
            <a:lstStyle/>
            <a:p>
              <a:endParaRPr lang="en-US"/>
            </a:p>
          </p:txBody>
        </p:sp>
        <p:sp>
          <p:nvSpPr>
            <p:cNvPr id="286756" name="AutoShape 36"/>
            <p:cNvSpPr>
              <a:spLocks noChangeArrowheads="1"/>
            </p:cNvSpPr>
            <p:nvPr/>
          </p:nvSpPr>
          <p:spPr bwMode="auto">
            <a:xfrm>
              <a:off x="3583" y="2625"/>
              <a:ext cx="133" cy="128"/>
            </a:xfrm>
            <a:prstGeom prst="diamond">
              <a:avLst/>
            </a:prstGeom>
            <a:noFill/>
            <a:ln w="25400">
              <a:solidFill>
                <a:srgbClr val="F10415"/>
              </a:solidFill>
              <a:miter lim="800000"/>
              <a:headEnd/>
              <a:tailEnd/>
            </a:ln>
            <a:effectLst/>
          </p:spPr>
          <p:txBody>
            <a:bodyPr wrap="none" anchor="ctr"/>
            <a:lstStyle/>
            <a:p>
              <a:endParaRPr lang="en-US"/>
            </a:p>
          </p:txBody>
        </p:sp>
        <p:sp>
          <p:nvSpPr>
            <p:cNvPr id="286757" name="AutoShape 37"/>
            <p:cNvSpPr>
              <a:spLocks noChangeArrowheads="1"/>
            </p:cNvSpPr>
            <p:nvPr/>
          </p:nvSpPr>
          <p:spPr bwMode="auto">
            <a:xfrm rot="19920000">
              <a:off x="2573" y="3067"/>
              <a:ext cx="134" cy="129"/>
            </a:xfrm>
            <a:prstGeom prst="diamond">
              <a:avLst/>
            </a:prstGeom>
            <a:noFill/>
            <a:ln w="25400">
              <a:solidFill>
                <a:srgbClr val="F10415"/>
              </a:solidFill>
              <a:miter lim="800000"/>
              <a:headEnd/>
              <a:tailEnd/>
            </a:ln>
            <a:effectLst/>
          </p:spPr>
          <p:txBody>
            <a:bodyPr wrap="none" anchor="ctr"/>
            <a:lstStyle/>
            <a:p>
              <a:endParaRPr lang="en-US"/>
            </a:p>
          </p:txBody>
        </p:sp>
      </p:grpSp>
      <p:grpSp>
        <p:nvGrpSpPr>
          <p:cNvPr id="5" name="Group 38"/>
          <p:cNvGrpSpPr>
            <a:grpSpLocks/>
          </p:cNvGrpSpPr>
          <p:nvPr/>
        </p:nvGrpSpPr>
        <p:grpSpPr bwMode="auto">
          <a:xfrm>
            <a:off x="3708400" y="4562475"/>
            <a:ext cx="222250" cy="244475"/>
            <a:chOff x="2336" y="2874"/>
            <a:chExt cx="140" cy="154"/>
          </a:xfrm>
        </p:grpSpPr>
        <p:sp>
          <p:nvSpPr>
            <p:cNvPr id="286759" name="Line 39"/>
            <p:cNvSpPr>
              <a:spLocks noChangeShapeType="1"/>
            </p:cNvSpPr>
            <p:nvPr/>
          </p:nvSpPr>
          <p:spPr bwMode="auto">
            <a:xfrm>
              <a:off x="2336" y="2874"/>
              <a:ext cx="140" cy="98"/>
            </a:xfrm>
            <a:prstGeom prst="line">
              <a:avLst/>
            </a:prstGeom>
            <a:noFill/>
            <a:ln w="25400">
              <a:solidFill>
                <a:srgbClr val="FFCC66"/>
              </a:solidFill>
              <a:round/>
              <a:headEnd type="none" w="sm" len="sm"/>
              <a:tailEnd type="none" w="sm" len="sm"/>
            </a:ln>
            <a:effectLst/>
          </p:spPr>
          <p:txBody>
            <a:bodyPr/>
            <a:lstStyle/>
            <a:p>
              <a:endParaRPr lang="en-US"/>
            </a:p>
          </p:txBody>
        </p:sp>
        <p:sp>
          <p:nvSpPr>
            <p:cNvPr id="286760" name="Line 40"/>
            <p:cNvSpPr>
              <a:spLocks noChangeShapeType="1"/>
            </p:cNvSpPr>
            <p:nvPr/>
          </p:nvSpPr>
          <p:spPr bwMode="auto">
            <a:xfrm flipV="1">
              <a:off x="2338" y="2968"/>
              <a:ext cx="129" cy="60"/>
            </a:xfrm>
            <a:prstGeom prst="line">
              <a:avLst/>
            </a:prstGeom>
            <a:noFill/>
            <a:ln w="25400">
              <a:solidFill>
                <a:srgbClr val="FFCC66"/>
              </a:solidFill>
              <a:round/>
              <a:headEnd type="none" w="sm" len="sm"/>
              <a:tailEnd type="none" w="sm" len="sm"/>
            </a:ln>
            <a:effectLst/>
          </p:spPr>
          <p:txBody>
            <a:bodyPr/>
            <a:lstStyle/>
            <a:p>
              <a:endParaRPr lang="en-US"/>
            </a:p>
          </p:txBody>
        </p:sp>
      </p:grpSp>
      <p:grpSp>
        <p:nvGrpSpPr>
          <p:cNvPr id="6" name="Group 48"/>
          <p:cNvGrpSpPr>
            <a:grpSpLocks/>
          </p:cNvGrpSpPr>
          <p:nvPr/>
        </p:nvGrpSpPr>
        <p:grpSpPr bwMode="auto">
          <a:xfrm>
            <a:off x="3706813" y="4559300"/>
            <a:ext cx="222250" cy="244475"/>
            <a:chOff x="2335" y="2872"/>
            <a:chExt cx="140" cy="154"/>
          </a:xfrm>
        </p:grpSpPr>
        <p:sp>
          <p:nvSpPr>
            <p:cNvPr id="286769" name="Line 49"/>
            <p:cNvSpPr>
              <a:spLocks noChangeShapeType="1"/>
            </p:cNvSpPr>
            <p:nvPr/>
          </p:nvSpPr>
          <p:spPr bwMode="auto">
            <a:xfrm>
              <a:off x="2335" y="2872"/>
              <a:ext cx="140" cy="98"/>
            </a:xfrm>
            <a:prstGeom prst="line">
              <a:avLst/>
            </a:prstGeom>
            <a:noFill/>
            <a:ln w="25400">
              <a:solidFill>
                <a:schemeClr val="tx1"/>
              </a:solidFill>
              <a:round/>
              <a:headEnd type="none" w="sm" len="sm"/>
              <a:tailEnd type="none" w="sm" len="sm"/>
            </a:ln>
            <a:effectLst/>
          </p:spPr>
          <p:txBody>
            <a:bodyPr/>
            <a:lstStyle/>
            <a:p>
              <a:endParaRPr lang="en-US"/>
            </a:p>
          </p:txBody>
        </p:sp>
        <p:sp>
          <p:nvSpPr>
            <p:cNvPr id="286770" name="Line 50"/>
            <p:cNvSpPr>
              <a:spLocks noChangeShapeType="1"/>
            </p:cNvSpPr>
            <p:nvPr/>
          </p:nvSpPr>
          <p:spPr bwMode="auto">
            <a:xfrm flipV="1">
              <a:off x="2337" y="2966"/>
              <a:ext cx="129" cy="6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6771" name="Line 51"/>
          <p:cNvSpPr>
            <a:spLocks noChangeShapeType="1"/>
          </p:cNvSpPr>
          <p:nvPr/>
        </p:nvSpPr>
        <p:spPr bwMode="auto">
          <a:xfrm>
            <a:off x="3711575" y="4657725"/>
            <a:ext cx="185738" cy="55563"/>
          </a:xfrm>
          <a:prstGeom prst="line">
            <a:avLst/>
          </a:prstGeom>
          <a:noFill/>
          <a:ln w="25400">
            <a:solidFill>
              <a:schemeClr val="tx1"/>
            </a:solidFill>
            <a:round/>
            <a:headEnd type="none" w="sm" len="sm"/>
            <a:tailEnd type="none" w="sm" len="sm"/>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803" name="Rectangle 35"/>
          <p:cNvSpPr>
            <a:spLocks noGrp="1" noChangeArrowheads="1"/>
          </p:cNvSpPr>
          <p:nvPr>
            <p:ph type="title"/>
          </p:nvPr>
        </p:nvSpPr>
        <p:spPr/>
        <p:txBody>
          <a:bodyPr>
            <a:normAutofit/>
          </a:bodyPr>
          <a:lstStyle/>
          <a:p>
            <a:pPr algn="ctr"/>
            <a:r>
              <a:rPr lang="en-US" b="1" dirty="0"/>
              <a:t>Relationship Types</a:t>
            </a:r>
            <a:br>
              <a:rPr lang="en-US" b="1" dirty="0"/>
            </a:br>
            <a:r>
              <a:rPr lang="en-US" b="1" dirty="0"/>
              <a:t>1:m</a:t>
            </a:r>
          </a:p>
        </p:txBody>
      </p:sp>
      <p:sp>
        <p:nvSpPr>
          <p:cNvPr id="288772" name="Line 4"/>
          <p:cNvSpPr>
            <a:spLocks noChangeShapeType="1"/>
          </p:cNvSpPr>
          <p:nvPr/>
        </p:nvSpPr>
        <p:spPr bwMode="auto">
          <a:xfrm flipH="1">
            <a:off x="4945063" y="2819400"/>
            <a:ext cx="1976437" cy="0"/>
          </a:xfrm>
          <a:prstGeom prst="line">
            <a:avLst/>
          </a:prstGeom>
          <a:noFill/>
          <a:ln w="25400">
            <a:solidFill>
              <a:schemeClr val="tx1"/>
            </a:solidFill>
            <a:round/>
            <a:headEnd type="none" w="sm" len="sm"/>
            <a:tailEnd type="none" w="sm" len="sm"/>
          </a:ln>
          <a:effectLst/>
        </p:spPr>
        <p:txBody>
          <a:bodyPr/>
          <a:lstStyle/>
          <a:p>
            <a:endParaRPr lang="en-US"/>
          </a:p>
        </p:txBody>
      </p:sp>
      <p:sp>
        <p:nvSpPr>
          <p:cNvPr id="288773" name="Line 5"/>
          <p:cNvSpPr>
            <a:spLocks noChangeShapeType="1"/>
          </p:cNvSpPr>
          <p:nvPr/>
        </p:nvSpPr>
        <p:spPr bwMode="auto">
          <a:xfrm flipH="1">
            <a:off x="2960688" y="2819400"/>
            <a:ext cx="1976437" cy="0"/>
          </a:xfrm>
          <a:prstGeom prst="line">
            <a:avLst/>
          </a:prstGeom>
          <a:noFill/>
          <a:ln w="25400">
            <a:solidFill>
              <a:schemeClr val="tx1"/>
            </a:solidFill>
            <a:round/>
            <a:headEnd type="none" w="sm" len="sm"/>
            <a:tailEnd type="none" w="sm" len="sm"/>
          </a:ln>
          <a:effectLst/>
        </p:spPr>
        <p:txBody>
          <a:bodyPr/>
          <a:lstStyle/>
          <a:p>
            <a:endParaRPr lang="en-US"/>
          </a:p>
        </p:txBody>
      </p:sp>
      <p:sp>
        <p:nvSpPr>
          <p:cNvPr id="288774" name="Line 6"/>
          <p:cNvSpPr>
            <a:spLocks noChangeShapeType="1"/>
          </p:cNvSpPr>
          <p:nvPr/>
        </p:nvSpPr>
        <p:spPr bwMode="auto">
          <a:xfrm flipH="1">
            <a:off x="4945063" y="3403600"/>
            <a:ext cx="1976437" cy="0"/>
          </a:xfrm>
          <a:prstGeom prst="line">
            <a:avLst/>
          </a:prstGeom>
          <a:noFill/>
          <a:ln w="25400">
            <a:solidFill>
              <a:schemeClr val="tx1"/>
            </a:solidFill>
            <a:round/>
            <a:headEnd type="none" w="sm" len="sm"/>
            <a:tailEnd type="none" w="sm" len="sm"/>
          </a:ln>
          <a:effectLst/>
        </p:spPr>
        <p:txBody>
          <a:bodyPr/>
          <a:lstStyle/>
          <a:p>
            <a:endParaRPr lang="en-US"/>
          </a:p>
        </p:txBody>
      </p:sp>
      <p:sp>
        <p:nvSpPr>
          <p:cNvPr id="288775" name="Line 7"/>
          <p:cNvSpPr>
            <a:spLocks noChangeShapeType="1"/>
          </p:cNvSpPr>
          <p:nvPr/>
        </p:nvSpPr>
        <p:spPr bwMode="auto">
          <a:xfrm flipH="1">
            <a:off x="2960688" y="3403600"/>
            <a:ext cx="1976437"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88776" name="Line 8"/>
          <p:cNvSpPr>
            <a:spLocks noChangeShapeType="1"/>
          </p:cNvSpPr>
          <p:nvPr/>
        </p:nvSpPr>
        <p:spPr bwMode="auto">
          <a:xfrm flipH="1">
            <a:off x="4945063" y="3975100"/>
            <a:ext cx="1976437"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88777" name="Line 9"/>
          <p:cNvSpPr>
            <a:spLocks noChangeShapeType="1"/>
          </p:cNvSpPr>
          <p:nvPr/>
        </p:nvSpPr>
        <p:spPr bwMode="auto">
          <a:xfrm flipH="1">
            <a:off x="2960688" y="3975100"/>
            <a:ext cx="1865312" cy="0"/>
          </a:xfrm>
          <a:prstGeom prst="line">
            <a:avLst/>
          </a:prstGeom>
          <a:noFill/>
          <a:ln w="25400">
            <a:solidFill>
              <a:schemeClr val="tx1"/>
            </a:solidFill>
            <a:round/>
            <a:headEnd type="none" w="sm" len="sm"/>
            <a:tailEnd type="none" w="sm" len="sm"/>
          </a:ln>
          <a:effectLst/>
        </p:spPr>
        <p:txBody>
          <a:bodyPr/>
          <a:lstStyle/>
          <a:p>
            <a:endParaRPr lang="en-US"/>
          </a:p>
        </p:txBody>
      </p:sp>
      <p:grpSp>
        <p:nvGrpSpPr>
          <p:cNvPr id="2" name="Group 10"/>
          <p:cNvGrpSpPr>
            <a:grpSpLocks/>
          </p:cNvGrpSpPr>
          <p:nvPr/>
        </p:nvGrpSpPr>
        <p:grpSpPr bwMode="auto">
          <a:xfrm>
            <a:off x="6592888" y="3762375"/>
            <a:ext cx="330200" cy="377825"/>
            <a:chOff x="4153" y="2370"/>
            <a:chExt cx="208" cy="238"/>
          </a:xfrm>
        </p:grpSpPr>
        <p:sp>
          <p:nvSpPr>
            <p:cNvPr id="288779" name="Line 11"/>
            <p:cNvSpPr>
              <a:spLocks noChangeShapeType="1"/>
            </p:cNvSpPr>
            <p:nvPr/>
          </p:nvSpPr>
          <p:spPr bwMode="auto">
            <a:xfrm flipH="1">
              <a:off x="4159" y="2370"/>
              <a:ext cx="202" cy="120"/>
            </a:xfrm>
            <a:prstGeom prst="line">
              <a:avLst/>
            </a:prstGeom>
            <a:noFill/>
            <a:ln w="25400">
              <a:solidFill>
                <a:schemeClr val="tx1"/>
              </a:solidFill>
              <a:round/>
              <a:headEnd type="none" w="sm" len="sm"/>
              <a:tailEnd type="none" w="sm" len="sm"/>
            </a:ln>
            <a:effectLst/>
          </p:spPr>
          <p:txBody>
            <a:bodyPr/>
            <a:lstStyle/>
            <a:p>
              <a:endParaRPr lang="en-US"/>
            </a:p>
          </p:txBody>
        </p:sp>
        <p:sp>
          <p:nvSpPr>
            <p:cNvPr id="288780" name="Line 12"/>
            <p:cNvSpPr>
              <a:spLocks noChangeShapeType="1"/>
            </p:cNvSpPr>
            <p:nvPr/>
          </p:nvSpPr>
          <p:spPr bwMode="auto">
            <a:xfrm flipH="1" flipV="1">
              <a:off x="4153" y="2488"/>
              <a:ext cx="202" cy="12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3" name="Group 13"/>
          <p:cNvGrpSpPr>
            <a:grpSpLocks/>
          </p:cNvGrpSpPr>
          <p:nvPr/>
        </p:nvGrpSpPr>
        <p:grpSpPr bwMode="auto">
          <a:xfrm>
            <a:off x="6592888" y="2628900"/>
            <a:ext cx="330200" cy="377825"/>
            <a:chOff x="4153" y="1656"/>
            <a:chExt cx="208" cy="238"/>
          </a:xfrm>
        </p:grpSpPr>
        <p:sp>
          <p:nvSpPr>
            <p:cNvPr id="288782" name="Line 14"/>
            <p:cNvSpPr>
              <a:spLocks noChangeShapeType="1"/>
            </p:cNvSpPr>
            <p:nvPr/>
          </p:nvSpPr>
          <p:spPr bwMode="auto">
            <a:xfrm flipH="1">
              <a:off x="4159" y="1656"/>
              <a:ext cx="202" cy="120"/>
            </a:xfrm>
            <a:prstGeom prst="line">
              <a:avLst/>
            </a:prstGeom>
            <a:noFill/>
            <a:ln w="25400">
              <a:solidFill>
                <a:schemeClr val="tx1"/>
              </a:solidFill>
              <a:round/>
              <a:headEnd type="none" w="sm" len="sm"/>
              <a:tailEnd type="none" w="sm" len="sm"/>
            </a:ln>
            <a:effectLst/>
          </p:spPr>
          <p:txBody>
            <a:bodyPr/>
            <a:lstStyle/>
            <a:p>
              <a:endParaRPr lang="en-US"/>
            </a:p>
          </p:txBody>
        </p:sp>
        <p:sp>
          <p:nvSpPr>
            <p:cNvPr id="288783" name="Line 15"/>
            <p:cNvSpPr>
              <a:spLocks noChangeShapeType="1"/>
            </p:cNvSpPr>
            <p:nvPr/>
          </p:nvSpPr>
          <p:spPr bwMode="auto">
            <a:xfrm flipH="1" flipV="1">
              <a:off x="4153" y="1774"/>
              <a:ext cx="202" cy="12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4" name="Group 16"/>
          <p:cNvGrpSpPr>
            <a:grpSpLocks/>
          </p:cNvGrpSpPr>
          <p:nvPr/>
        </p:nvGrpSpPr>
        <p:grpSpPr bwMode="auto">
          <a:xfrm>
            <a:off x="6592888" y="3211513"/>
            <a:ext cx="330200" cy="377825"/>
            <a:chOff x="4153" y="2023"/>
            <a:chExt cx="208" cy="238"/>
          </a:xfrm>
        </p:grpSpPr>
        <p:sp>
          <p:nvSpPr>
            <p:cNvPr id="288785" name="Line 17"/>
            <p:cNvSpPr>
              <a:spLocks noChangeShapeType="1"/>
            </p:cNvSpPr>
            <p:nvPr/>
          </p:nvSpPr>
          <p:spPr bwMode="auto">
            <a:xfrm flipH="1">
              <a:off x="4159" y="2023"/>
              <a:ext cx="202" cy="120"/>
            </a:xfrm>
            <a:prstGeom prst="line">
              <a:avLst/>
            </a:prstGeom>
            <a:noFill/>
            <a:ln w="25400">
              <a:solidFill>
                <a:schemeClr val="tx1"/>
              </a:solidFill>
              <a:round/>
              <a:headEnd type="none" w="sm" len="sm"/>
              <a:tailEnd type="none" w="sm" len="sm"/>
            </a:ln>
            <a:effectLst/>
          </p:spPr>
          <p:txBody>
            <a:bodyPr/>
            <a:lstStyle/>
            <a:p>
              <a:endParaRPr lang="en-US"/>
            </a:p>
          </p:txBody>
        </p:sp>
        <p:sp>
          <p:nvSpPr>
            <p:cNvPr id="288786" name="Line 18"/>
            <p:cNvSpPr>
              <a:spLocks noChangeShapeType="1"/>
            </p:cNvSpPr>
            <p:nvPr/>
          </p:nvSpPr>
          <p:spPr bwMode="auto">
            <a:xfrm flipH="1" flipV="1">
              <a:off x="4153" y="2141"/>
              <a:ext cx="202" cy="12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8787" name="Line 19"/>
          <p:cNvSpPr>
            <a:spLocks noChangeShapeType="1"/>
          </p:cNvSpPr>
          <p:nvPr/>
        </p:nvSpPr>
        <p:spPr bwMode="auto">
          <a:xfrm flipH="1">
            <a:off x="2944813" y="4559300"/>
            <a:ext cx="3976687"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5" name="Group 20"/>
          <p:cNvGrpSpPr>
            <a:grpSpLocks/>
          </p:cNvGrpSpPr>
          <p:nvPr/>
        </p:nvGrpSpPr>
        <p:grpSpPr bwMode="auto">
          <a:xfrm>
            <a:off x="6592888" y="4346575"/>
            <a:ext cx="330200" cy="377825"/>
            <a:chOff x="4153" y="2738"/>
            <a:chExt cx="208" cy="238"/>
          </a:xfrm>
        </p:grpSpPr>
        <p:sp>
          <p:nvSpPr>
            <p:cNvPr id="288789" name="Line 21"/>
            <p:cNvSpPr>
              <a:spLocks noChangeShapeType="1"/>
            </p:cNvSpPr>
            <p:nvPr/>
          </p:nvSpPr>
          <p:spPr bwMode="auto">
            <a:xfrm flipH="1">
              <a:off x="4159" y="2738"/>
              <a:ext cx="202" cy="120"/>
            </a:xfrm>
            <a:prstGeom prst="line">
              <a:avLst/>
            </a:prstGeom>
            <a:noFill/>
            <a:ln w="25400">
              <a:solidFill>
                <a:schemeClr val="tx1"/>
              </a:solidFill>
              <a:round/>
              <a:headEnd type="none" w="sm" len="sm"/>
              <a:tailEnd type="none" w="sm" len="sm"/>
            </a:ln>
            <a:effectLst/>
          </p:spPr>
          <p:txBody>
            <a:bodyPr/>
            <a:lstStyle/>
            <a:p>
              <a:endParaRPr lang="en-US"/>
            </a:p>
          </p:txBody>
        </p:sp>
        <p:sp>
          <p:nvSpPr>
            <p:cNvPr id="288790" name="Line 22"/>
            <p:cNvSpPr>
              <a:spLocks noChangeShapeType="1"/>
            </p:cNvSpPr>
            <p:nvPr/>
          </p:nvSpPr>
          <p:spPr bwMode="auto">
            <a:xfrm flipH="1" flipV="1">
              <a:off x="4153" y="2856"/>
              <a:ext cx="202" cy="12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8791" name="Rectangle 23"/>
          <p:cNvSpPr>
            <a:spLocks noChangeArrowheads="1"/>
          </p:cNvSpPr>
          <p:nvPr/>
        </p:nvSpPr>
        <p:spPr bwMode="auto">
          <a:xfrm>
            <a:off x="2200275" y="2647950"/>
            <a:ext cx="1047750" cy="2043113"/>
          </a:xfrm>
          <a:prstGeom prst="rect">
            <a:avLst/>
          </a:prstGeom>
          <a:noFill/>
          <a:ln w="9525">
            <a:noFill/>
            <a:miter lim="800000"/>
            <a:headEnd/>
            <a:tailEnd/>
          </a:ln>
          <a:effectLst/>
        </p:spPr>
        <p:txBody>
          <a:bodyPr lIns="92075" tIns="46038" rIns="92075" bIns="46038">
            <a:spAutoFit/>
          </a:bodyPr>
          <a:lstStyle/>
          <a:p>
            <a:pPr defTabSz="762000" eaLnBrk="0" hangingPunct="0">
              <a:lnSpc>
                <a:spcPct val="140000"/>
              </a:lnSpc>
              <a:spcBef>
                <a:spcPct val="50000"/>
              </a:spcBef>
              <a:buClrTx/>
              <a:buFontTx/>
              <a:buNone/>
            </a:pPr>
            <a:r>
              <a:rPr lang="en-US" sz="1800">
                <a:solidFill>
                  <a:schemeClr val="tx1"/>
                </a:solidFill>
              </a:rPr>
              <a:t>(a)</a:t>
            </a:r>
          </a:p>
          <a:p>
            <a:pPr defTabSz="762000" eaLnBrk="0" hangingPunct="0">
              <a:lnSpc>
                <a:spcPct val="140000"/>
              </a:lnSpc>
              <a:spcBef>
                <a:spcPct val="50000"/>
              </a:spcBef>
              <a:buClrTx/>
              <a:buFontTx/>
              <a:buNone/>
            </a:pPr>
            <a:r>
              <a:rPr lang="en-US" sz="1800">
                <a:solidFill>
                  <a:schemeClr val="tx1"/>
                </a:solidFill>
              </a:rPr>
              <a:t>(b)</a:t>
            </a:r>
          </a:p>
          <a:p>
            <a:pPr defTabSz="762000" eaLnBrk="0" hangingPunct="0">
              <a:lnSpc>
                <a:spcPct val="140000"/>
              </a:lnSpc>
              <a:spcBef>
                <a:spcPct val="50000"/>
              </a:spcBef>
              <a:buClrTx/>
              <a:buFontTx/>
              <a:buNone/>
            </a:pPr>
            <a:r>
              <a:rPr lang="en-US" sz="1800">
                <a:solidFill>
                  <a:schemeClr val="tx1"/>
                </a:solidFill>
              </a:rPr>
              <a:t>(c)</a:t>
            </a:r>
          </a:p>
          <a:p>
            <a:pPr defTabSz="762000" eaLnBrk="0" hangingPunct="0">
              <a:lnSpc>
                <a:spcPct val="140000"/>
              </a:lnSpc>
              <a:spcBef>
                <a:spcPct val="50000"/>
              </a:spcBef>
              <a:buClrTx/>
              <a:buFontTx/>
              <a:buNone/>
            </a:pPr>
            <a:r>
              <a:rPr lang="en-US" sz="1800">
                <a:solidFill>
                  <a:schemeClr val="tx1"/>
                </a:solidFill>
              </a:rPr>
              <a:t>(d)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AutoShape 2"/>
          <p:cNvSpPr>
            <a:spLocks noChangeArrowheads="1"/>
          </p:cNvSpPr>
          <p:nvPr/>
        </p:nvSpPr>
        <p:spPr bwMode="auto">
          <a:xfrm>
            <a:off x="2370138" y="2187575"/>
            <a:ext cx="1695450" cy="198755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90819" name="Rectangle 3"/>
          <p:cNvSpPr>
            <a:spLocks noChangeArrowheads="1"/>
          </p:cNvSpPr>
          <p:nvPr/>
        </p:nvSpPr>
        <p:spPr bwMode="auto">
          <a:xfrm>
            <a:off x="2413000" y="2220913"/>
            <a:ext cx="158750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PRODUCT</a:t>
            </a:r>
          </a:p>
        </p:txBody>
      </p:sp>
      <p:sp>
        <p:nvSpPr>
          <p:cNvPr id="290820" name="AutoShape 4"/>
          <p:cNvSpPr>
            <a:spLocks noChangeArrowheads="1"/>
          </p:cNvSpPr>
          <p:nvPr/>
        </p:nvSpPr>
        <p:spPr bwMode="auto">
          <a:xfrm>
            <a:off x="5359400" y="3005138"/>
            <a:ext cx="1570038" cy="992187"/>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90821" name="Rectangle 5"/>
          <p:cNvSpPr>
            <a:spLocks noChangeArrowheads="1"/>
          </p:cNvSpPr>
          <p:nvPr/>
        </p:nvSpPr>
        <p:spPr bwMode="auto">
          <a:xfrm>
            <a:off x="5354638" y="2994025"/>
            <a:ext cx="15589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BUNDLE</a:t>
            </a:r>
          </a:p>
        </p:txBody>
      </p:sp>
      <p:sp>
        <p:nvSpPr>
          <p:cNvPr id="290822" name="Rectangle 6"/>
          <p:cNvSpPr>
            <a:spLocks noChangeArrowheads="1"/>
          </p:cNvSpPr>
          <p:nvPr/>
        </p:nvSpPr>
        <p:spPr bwMode="auto">
          <a:xfrm>
            <a:off x="4198938" y="3446463"/>
            <a:ext cx="1189037"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consists of</a:t>
            </a:r>
          </a:p>
        </p:txBody>
      </p:sp>
      <p:sp>
        <p:nvSpPr>
          <p:cNvPr id="290823" name="Rectangle 7"/>
          <p:cNvSpPr>
            <a:spLocks noChangeArrowheads="1"/>
          </p:cNvSpPr>
          <p:nvPr/>
        </p:nvSpPr>
        <p:spPr bwMode="auto">
          <a:xfrm>
            <a:off x="4022725" y="2752725"/>
            <a:ext cx="641350"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part of</a:t>
            </a:r>
          </a:p>
        </p:txBody>
      </p:sp>
      <p:sp>
        <p:nvSpPr>
          <p:cNvPr id="290824" name="Line 8"/>
          <p:cNvSpPr>
            <a:spLocks noChangeShapeType="1"/>
          </p:cNvSpPr>
          <p:nvPr/>
        </p:nvSpPr>
        <p:spPr bwMode="auto">
          <a:xfrm flipH="1">
            <a:off x="4706938" y="3384550"/>
            <a:ext cx="649287" cy="0"/>
          </a:xfrm>
          <a:prstGeom prst="line">
            <a:avLst/>
          </a:prstGeom>
          <a:noFill/>
          <a:ln w="25400">
            <a:solidFill>
              <a:schemeClr val="tx1"/>
            </a:solidFill>
            <a:round/>
            <a:headEnd type="none" w="sm" len="sm"/>
            <a:tailEnd type="none" w="sm" len="sm"/>
          </a:ln>
          <a:effectLst/>
        </p:spPr>
        <p:txBody>
          <a:bodyPr/>
          <a:lstStyle/>
          <a:p>
            <a:endParaRPr lang="en-US"/>
          </a:p>
        </p:txBody>
      </p:sp>
      <p:sp>
        <p:nvSpPr>
          <p:cNvPr id="290825" name="Line 9"/>
          <p:cNvSpPr>
            <a:spLocks noChangeShapeType="1"/>
          </p:cNvSpPr>
          <p:nvPr/>
        </p:nvSpPr>
        <p:spPr bwMode="auto">
          <a:xfrm>
            <a:off x="4067175" y="3384550"/>
            <a:ext cx="649288"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2" name="Group 10"/>
          <p:cNvGrpSpPr>
            <a:grpSpLocks/>
          </p:cNvGrpSpPr>
          <p:nvPr/>
        </p:nvGrpSpPr>
        <p:grpSpPr bwMode="auto">
          <a:xfrm>
            <a:off x="4054475" y="3213100"/>
            <a:ext cx="314325" cy="333375"/>
            <a:chOff x="2554" y="2024"/>
            <a:chExt cx="198" cy="210"/>
          </a:xfrm>
        </p:grpSpPr>
        <p:sp>
          <p:nvSpPr>
            <p:cNvPr id="290827" name="Line 11"/>
            <p:cNvSpPr>
              <a:spLocks noChangeShapeType="1"/>
            </p:cNvSpPr>
            <p:nvPr/>
          </p:nvSpPr>
          <p:spPr bwMode="auto">
            <a:xfrm>
              <a:off x="2554" y="2024"/>
              <a:ext cx="198" cy="113"/>
            </a:xfrm>
            <a:prstGeom prst="line">
              <a:avLst/>
            </a:prstGeom>
            <a:noFill/>
            <a:ln w="25400">
              <a:solidFill>
                <a:schemeClr val="tx1"/>
              </a:solidFill>
              <a:round/>
              <a:headEnd type="none" w="sm" len="sm"/>
              <a:tailEnd type="none" w="sm" len="sm"/>
            </a:ln>
            <a:effectLst/>
          </p:spPr>
          <p:txBody>
            <a:bodyPr/>
            <a:lstStyle/>
            <a:p>
              <a:endParaRPr lang="en-US"/>
            </a:p>
          </p:txBody>
        </p:sp>
        <p:sp>
          <p:nvSpPr>
            <p:cNvPr id="290828" name="Line 12"/>
            <p:cNvSpPr>
              <a:spLocks noChangeShapeType="1"/>
            </p:cNvSpPr>
            <p:nvPr/>
          </p:nvSpPr>
          <p:spPr bwMode="auto">
            <a:xfrm flipV="1">
              <a:off x="2568" y="2131"/>
              <a:ext cx="172" cy="103"/>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0845" name="Rectangle 29"/>
          <p:cNvSpPr>
            <a:spLocks noGrp="1" noChangeArrowheads="1"/>
          </p:cNvSpPr>
          <p:nvPr>
            <p:ph type="title"/>
          </p:nvPr>
        </p:nvSpPr>
        <p:spPr/>
        <p:txBody>
          <a:bodyPr>
            <a:normAutofit/>
          </a:bodyPr>
          <a:lstStyle/>
          <a:p>
            <a:r>
              <a:rPr lang="en-US">
                <a:solidFill>
                  <a:schemeClr val="tx2"/>
                </a:solidFill>
              </a:rPr>
              <a:t>Relationship Types</a:t>
            </a:r>
            <a:br>
              <a:rPr lang="en-US">
                <a:solidFill>
                  <a:schemeClr val="tx2"/>
                </a:solidFill>
              </a:rPr>
            </a:br>
            <a:r>
              <a:rPr lang="en-US">
                <a:solidFill>
                  <a:schemeClr val="tx2"/>
                </a:solidFill>
              </a:rPr>
              <a:t>m:</a:t>
            </a:r>
            <a:r>
              <a:rPr lang="en-US" u="sng">
                <a:solidFill>
                  <a:schemeClr val="tx2"/>
                </a:solidFill>
              </a:rPr>
              <a:t>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903" name="Rectangle 39"/>
          <p:cNvSpPr>
            <a:spLocks noGrp="1" noChangeArrowheads="1"/>
          </p:cNvSpPr>
          <p:nvPr>
            <p:ph type="title"/>
          </p:nvPr>
        </p:nvSpPr>
        <p:spPr/>
        <p:txBody>
          <a:bodyPr>
            <a:normAutofit/>
          </a:bodyPr>
          <a:lstStyle/>
          <a:p>
            <a:pPr algn="ctr"/>
            <a:r>
              <a:rPr lang="en-US" b="1" dirty="0"/>
              <a:t>Relationship Types</a:t>
            </a:r>
            <a:br>
              <a:rPr lang="en-US" b="1" dirty="0"/>
            </a:br>
            <a:r>
              <a:rPr lang="en-US" b="1" dirty="0" err="1"/>
              <a:t>m:m</a:t>
            </a:r>
            <a:endParaRPr lang="en-US" b="1" dirty="0"/>
          </a:p>
        </p:txBody>
      </p:sp>
      <p:sp>
        <p:nvSpPr>
          <p:cNvPr id="292867" name="Line 3"/>
          <p:cNvSpPr>
            <a:spLocks noChangeShapeType="1"/>
          </p:cNvSpPr>
          <p:nvPr/>
        </p:nvSpPr>
        <p:spPr bwMode="auto">
          <a:xfrm>
            <a:off x="2882900" y="2819400"/>
            <a:ext cx="1976438" cy="0"/>
          </a:xfrm>
          <a:prstGeom prst="line">
            <a:avLst/>
          </a:prstGeom>
          <a:noFill/>
          <a:ln w="25400">
            <a:solidFill>
              <a:schemeClr val="tx1"/>
            </a:solidFill>
            <a:round/>
            <a:headEnd type="none" w="sm" len="sm"/>
            <a:tailEnd type="none" w="sm" len="sm"/>
          </a:ln>
          <a:effectLst/>
        </p:spPr>
        <p:txBody>
          <a:bodyPr/>
          <a:lstStyle/>
          <a:p>
            <a:endParaRPr lang="en-US"/>
          </a:p>
        </p:txBody>
      </p:sp>
      <p:sp>
        <p:nvSpPr>
          <p:cNvPr id="292868" name="Line 4"/>
          <p:cNvSpPr>
            <a:spLocks noChangeShapeType="1"/>
          </p:cNvSpPr>
          <p:nvPr/>
        </p:nvSpPr>
        <p:spPr bwMode="auto">
          <a:xfrm>
            <a:off x="4867275" y="2819400"/>
            <a:ext cx="1976438" cy="0"/>
          </a:xfrm>
          <a:prstGeom prst="line">
            <a:avLst/>
          </a:prstGeom>
          <a:noFill/>
          <a:ln w="25400">
            <a:solidFill>
              <a:schemeClr val="tx1"/>
            </a:solidFill>
            <a:round/>
            <a:headEnd type="none" w="sm" len="sm"/>
            <a:tailEnd type="none" w="sm" len="sm"/>
          </a:ln>
          <a:effectLst/>
        </p:spPr>
        <p:txBody>
          <a:bodyPr/>
          <a:lstStyle/>
          <a:p>
            <a:endParaRPr lang="en-US"/>
          </a:p>
        </p:txBody>
      </p:sp>
      <p:sp>
        <p:nvSpPr>
          <p:cNvPr id="292869" name="Line 5"/>
          <p:cNvSpPr>
            <a:spLocks noChangeShapeType="1"/>
          </p:cNvSpPr>
          <p:nvPr/>
        </p:nvSpPr>
        <p:spPr bwMode="auto">
          <a:xfrm>
            <a:off x="2882900" y="3403600"/>
            <a:ext cx="1976438" cy="0"/>
          </a:xfrm>
          <a:prstGeom prst="line">
            <a:avLst/>
          </a:prstGeom>
          <a:noFill/>
          <a:ln w="25400">
            <a:solidFill>
              <a:schemeClr val="tx1"/>
            </a:solidFill>
            <a:round/>
            <a:headEnd type="none" w="sm" len="sm"/>
            <a:tailEnd type="none" w="sm" len="sm"/>
          </a:ln>
          <a:effectLst/>
        </p:spPr>
        <p:txBody>
          <a:bodyPr/>
          <a:lstStyle/>
          <a:p>
            <a:endParaRPr lang="en-US"/>
          </a:p>
        </p:txBody>
      </p:sp>
      <p:sp>
        <p:nvSpPr>
          <p:cNvPr id="292870" name="Line 6"/>
          <p:cNvSpPr>
            <a:spLocks noChangeShapeType="1"/>
          </p:cNvSpPr>
          <p:nvPr/>
        </p:nvSpPr>
        <p:spPr bwMode="auto">
          <a:xfrm>
            <a:off x="4867275" y="3403600"/>
            <a:ext cx="1976438"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92871" name="Line 7"/>
          <p:cNvSpPr>
            <a:spLocks noChangeShapeType="1"/>
          </p:cNvSpPr>
          <p:nvPr/>
        </p:nvSpPr>
        <p:spPr bwMode="auto">
          <a:xfrm>
            <a:off x="2882900" y="3975100"/>
            <a:ext cx="1976438"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92872" name="Line 8"/>
          <p:cNvSpPr>
            <a:spLocks noChangeShapeType="1"/>
          </p:cNvSpPr>
          <p:nvPr/>
        </p:nvSpPr>
        <p:spPr bwMode="auto">
          <a:xfrm>
            <a:off x="4978400" y="3975100"/>
            <a:ext cx="1865313"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2" name="Group 9"/>
          <p:cNvGrpSpPr>
            <a:grpSpLocks/>
          </p:cNvGrpSpPr>
          <p:nvPr/>
        </p:nvGrpSpPr>
        <p:grpSpPr bwMode="auto">
          <a:xfrm>
            <a:off x="2881313" y="3775075"/>
            <a:ext cx="330200" cy="377825"/>
            <a:chOff x="1815" y="2378"/>
            <a:chExt cx="208" cy="238"/>
          </a:xfrm>
        </p:grpSpPr>
        <p:sp>
          <p:nvSpPr>
            <p:cNvPr id="292874" name="Line 10"/>
            <p:cNvSpPr>
              <a:spLocks noChangeShapeType="1"/>
            </p:cNvSpPr>
            <p:nvPr/>
          </p:nvSpPr>
          <p:spPr bwMode="auto">
            <a:xfrm>
              <a:off x="1815" y="2378"/>
              <a:ext cx="202" cy="120"/>
            </a:xfrm>
            <a:prstGeom prst="line">
              <a:avLst/>
            </a:prstGeom>
            <a:noFill/>
            <a:ln w="25400">
              <a:solidFill>
                <a:schemeClr val="tx1"/>
              </a:solidFill>
              <a:round/>
              <a:headEnd type="none" w="sm" len="sm"/>
              <a:tailEnd type="none" w="sm" len="sm"/>
            </a:ln>
            <a:effectLst/>
          </p:spPr>
          <p:txBody>
            <a:bodyPr/>
            <a:lstStyle/>
            <a:p>
              <a:endParaRPr lang="en-US"/>
            </a:p>
          </p:txBody>
        </p:sp>
        <p:sp>
          <p:nvSpPr>
            <p:cNvPr id="292875" name="Line 11"/>
            <p:cNvSpPr>
              <a:spLocks noChangeShapeType="1"/>
            </p:cNvSpPr>
            <p:nvPr/>
          </p:nvSpPr>
          <p:spPr bwMode="auto">
            <a:xfrm flipV="1">
              <a:off x="1821" y="2496"/>
              <a:ext cx="202" cy="12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3" name="Group 12"/>
          <p:cNvGrpSpPr>
            <a:grpSpLocks/>
          </p:cNvGrpSpPr>
          <p:nvPr/>
        </p:nvGrpSpPr>
        <p:grpSpPr bwMode="auto">
          <a:xfrm>
            <a:off x="2881313" y="2628900"/>
            <a:ext cx="330200" cy="377825"/>
            <a:chOff x="1815" y="1656"/>
            <a:chExt cx="208" cy="238"/>
          </a:xfrm>
        </p:grpSpPr>
        <p:sp>
          <p:nvSpPr>
            <p:cNvPr id="292877" name="Line 13"/>
            <p:cNvSpPr>
              <a:spLocks noChangeShapeType="1"/>
            </p:cNvSpPr>
            <p:nvPr/>
          </p:nvSpPr>
          <p:spPr bwMode="auto">
            <a:xfrm>
              <a:off x="1815" y="1656"/>
              <a:ext cx="202" cy="120"/>
            </a:xfrm>
            <a:prstGeom prst="line">
              <a:avLst/>
            </a:prstGeom>
            <a:noFill/>
            <a:ln w="25400">
              <a:solidFill>
                <a:schemeClr val="tx1"/>
              </a:solidFill>
              <a:round/>
              <a:headEnd type="none" w="sm" len="sm"/>
              <a:tailEnd type="none" w="sm" len="sm"/>
            </a:ln>
            <a:effectLst/>
          </p:spPr>
          <p:txBody>
            <a:bodyPr/>
            <a:lstStyle/>
            <a:p>
              <a:endParaRPr lang="en-US"/>
            </a:p>
          </p:txBody>
        </p:sp>
        <p:sp>
          <p:nvSpPr>
            <p:cNvPr id="292878" name="Line 14"/>
            <p:cNvSpPr>
              <a:spLocks noChangeShapeType="1"/>
            </p:cNvSpPr>
            <p:nvPr/>
          </p:nvSpPr>
          <p:spPr bwMode="auto">
            <a:xfrm flipV="1">
              <a:off x="1821" y="1774"/>
              <a:ext cx="202" cy="12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4" name="Group 15"/>
          <p:cNvGrpSpPr>
            <a:grpSpLocks/>
          </p:cNvGrpSpPr>
          <p:nvPr/>
        </p:nvGrpSpPr>
        <p:grpSpPr bwMode="auto">
          <a:xfrm>
            <a:off x="2881313" y="3211513"/>
            <a:ext cx="330200" cy="377825"/>
            <a:chOff x="1815" y="2023"/>
            <a:chExt cx="208" cy="238"/>
          </a:xfrm>
        </p:grpSpPr>
        <p:sp>
          <p:nvSpPr>
            <p:cNvPr id="292880" name="Line 16"/>
            <p:cNvSpPr>
              <a:spLocks noChangeShapeType="1"/>
            </p:cNvSpPr>
            <p:nvPr/>
          </p:nvSpPr>
          <p:spPr bwMode="auto">
            <a:xfrm>
              <a:off x="1815" y="2023"/>
              <a:ext cx="202" cy="120"/>
            </a:xfrm>
            <a:prstGeom prst="line">
              <a:avLst/>
            </a:prstGeom>
            <a:noFill/>
            <a:ln w="25400">
              <a:solidFill>
                <a:schemeClr val="tx1"/>
              </a:solidFill>
              <a:round/>
              <a:headEnd type="none" w="sm" len="sm"/>
              <a:tailEnd type="none" w="sm" len="sm"/>
            </a:ln>
            <a:effectLst/>
          </p:spPr>
          <p:txBody>
            <a:bodyPr/>
            <a:lstStyle/>
            <a:p>
              <a:endParaRPr lang="en-US"/>
            </a:p>
          </p:txBody>
        </p:sp>
        <p:sp>
          <p:nvSpPr>
            <p:cNvPr id="292881" name="Line 17"/>
            <p:cNvSpPr>
              <a:spLocks noChangeShapeType="1"/>
            </p:cNvSpPr>
            <p:nvPr/>
          </p:nvSpPr>
          <p:spPr bwMode="auto">
            <a:xfrm flipV="1">
              <a:off x="1821" y="2141"/>
              <a:ext cx="202" cy="12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5" name="Group 18"/>
          <p:cNvGrpSpPr>
            <a:grpSpLocks/>
          </p:cNvGrpSpPr>
          <p:nvPr/>
        </p:nvGrpSpPr>
        <p:grpSpPr bwMode="auto">
          <a:xfrm>
            <a:off x="6486525" y="2627313"/>
            <a:ext cx="330200" cy="377825"/>
            <a:chOff x="4086" y="1655"/>
            <a:chExt cx="208" cy="238"/>
          </a:xfrm>
        </p:grpSpPr>
        <p:sp>
          <p:nvSpPr>
            <p:cNvPr id="292883" name="Line 19"/>
            <p:cNvSpPr>
              <a:spLocks noChangeShapeType="1"/>
            </p:cNvSpPr>
            <p:nvPr/>
          </p:nvSpPr>
          <p:spPr bwMode="auto">
            <a:xfrm flipH="1">
              <a:off x="4092" y="1655"/>
              <a:ext cx="202" cy="120"/>
            </a:xfrm>
            <a:prstGeom prst="line">
              <a:avLst/>
            </a:prstGeom>
            <a:noFill/>
            <a:ln w="25400">
              <a:solidFill>
                <a:schemeClr val="tx1"/>
              </a:solidFill>
              <a:round/>
              <a:headEnd type="none" w="sm" len="sm"/>
              <a:tailEnd type="none" w="sm" len="sm"/>
            </a:ln>
            <a:effectLst/>
          </p:spPr>
          <p:txBody>
            <a:bodyPr/>
            <a:lstStyle/>
            <a:p>
              <a:endParaRPr lang="en-US"/>
            </a:p>
          </p:txBody>
        </p:sp>
        <p:sp>
          <p:nvSpPr>
            <p:cNvPr id="292884" name="Line 20"/>
            <p:cNvSpPr>
              <a:spLocks noChangeShapeType="1"/>
            </p:cNvSpPr>
            <p:nvPr/>
          </p:nvSpPr>
          <p:spPr bwMode="auto">
            <a:xfrm flipH="1" flipV="1">
              <a:off x="4086" y="1773"/>
              <a:ext cx="202" cy="12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6" name="Group 21"/>
          <p:cNvGrpSpPr>
            <a:grpSpLocks/>
          </p:cNvGrpSpPr>
          <p:nvPr/>
        </p:nvGrpSpPr>
        <p:grpSpPr bwMode="auto">
          <a:xfrm>
            <a:off x="6486525" y="3209925"/>
            <a:ext cx="330200" cy="377825"/>
            <a:chOff x="4086" y="2022"/>
            <a:chExt cx="208" cy="238"/>
          </a:xfrm>
        </p:grpSpPr>
        <p:sp>
          <p:nvSpPr>
            <p:cNvPr id="292886" name="Line 22"/>
            <p:cNvSpPr>
              <a:spLocks noChangeShapeType="1"/>
            </p:cNvSpPr>
            <p:nvPr/>
          </p:nvSpPr>
          <p:spPr bwMode="auto">
            <a:xfrm flipH="1">
              <a:off x="4092" y="2022"/>
              <a:ext cx="202" cy="120"/>
            </a:xfrm>
            <a:prstGeom prst="line">
              <a:avLst/>
            </a:prstGeom>
            <a:noFill/>
            <a:ln w="25400">
              <a:solidFill>
                <a:schemeClr val="tx1"/>
              </a:solidFill>
              <a:round/>
              <a:headEnd type="none" w="sm" len="sm"/>
              <a:tailEnd type="none" w="sm" len="sm"/>
            </a:ln>
            <a:effectLst/>
          </p:spPr>
          <p:txBody>
            <a:bodyPr/>
            <a:lstStyle/>
            <a:p>
              <a:endParaRPr lang="en-US"/>
            </a:p>
          </p:txBody>
        </p:sp>
        <p:sp>
          <p:nvSpPr>
            <p:cNvPr id="292887" name="Line 23"/>
            <p:cNvSpPr>
              <a:spLocks noChangeShapeType="1"/>
            </p:cNvSpPr>
            <p:nvPr/>
          </p:nvSpPr>
          <p:spPr bwMode="auto">
            <a:xfrm flipH="1" flipV="1">
              <a:off x="4086" y="2140"/>
              <a:ext cx="202" cy="12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7" name="Group 24"/>
          <p:cNvGrpSpPr>
            <a:grpSpLocks/>
          </p:cNvGrpSpPr>
          <p:nvPr/>
        </p:nvGrpSpPr>
        <p:grpSpPr bwMode="auto">
          <a:xfrm>
            <a:off x="6486525" y="3778250"/>
            <a:ext cx="330200" cy="377825"/>
            <a:chOff x="4086" y="2380"/>
            <a:chExt cx="208" cy="238"/>
          </a:xfrm>
        </p:grpSpPr>
        <p:sp>
          <p:nvSpPr>
            <p:cNvPr id="292889" name="Line 25"/>
            <p:cNvSpPr>
              <a:spLocks noChangeShapeType="1"/>
            </p:cNvSpPr>
            <p:nvPr/>
          </p:nvSpPr>
          <p:spPr bwMode="auto">
            <a:xfrm flipH="1">
              <a:off x="4092" y="2380"/>
              <a:ext cx="202" cy="120"/>
            </a:xfrm>
            <a:prstGeom prst="line">
              <a:avLst/>
            </a:prstGeom>
            <a:noFill/>
            <a:ln w="25400">
              <a:solidFill>
                <a:schemeClr val="tx1"/>
              </a:solidFill>
              <a:round/>
              <a:headEnd type="none" w="sm" len="sm"/>
              <a:tailEnd type="none" w="sm" len="sm"/>
            </a:ln>
            <a:effectLst/>
          </p:spPr>
          <p:txBody>
            <a:bodyPr/>
            <a:lstStyle/>
            <a:p>
              <a:endParaRPr lang="en-US"/>
            </a:p>
          </p:txBody>
        </p:sp>
        <p:sp>
          <p:nvSpPr>
            <p:cNvPr id="292890" name="Line 26"/>
            <p:cNvSpPr>
              <a:spLocks noChangeShapeType="1"/>
            </p:cNvSpPr>
            <p:nvPr/>
          </p:nvSpPr>
          <p:spPr bwMode="auto">
            <a:xfrm flipH="1" flipV="1">
              <a:off x="4086" y="2498"/>
              <a:ext cx="202" cy="12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2891" name="Rectangle 27"/>
          <p:cNvSpPr>
            <a:spLocks noChangeArrowheads="1"/>
          </p:cNvSpPr>
          <p:nvPr/>
        </p:nvSpPr>
        <p:spPr bwMode="auto">
          <a:xfrm>
            <a:off x="2238375" y="2514600"/>
            <a:ext cx="1047750" cy="1606550"/>
          </a:xfrm>
          <a:prstGeom prst="rect">
            <a:avLst/>
          </a:prstGeom>
          <a:noFill/>
          <a:ln w="9525">
            <a:noFill/>
            <a:miter lim="800000"/>
            <a:headEnd/>
            <a:tailEnd/>
          </a:ln>
          <a:effectLst/>
        </p:spPr>
        <p:txBody>
          <a:bodyPr lIns="92075" tIns="46038" rIns="92075" bIns="46038">
            <a:spAutoFit/>
          </a:bodyPr>
          <a:lstStyle/>
          <a:p>
            <a:pPr defTabSz="762000" eaLnBrk="0" hangingPunct="0">
              <a:lnSpc>
                <a:spcPct val="150000"/>
              </a:lnSpc>
              <a:spcBef>
                <a:spcPct val="50000"/>
              </a:spcBef>
              <a:buClrTx/>
              <a:buFontTx/>
              <a:buNone/>
            </a:pPr>
            <a:r>
              <a:rPr lang="en-US" sz="1800">
                <a:solidFill>
                  <a:schemeClr val="tx1"/>
                </a:solidFill>
              </a:rPr>
              <a:t>(e)</a:t>
            </a:r>
          </a:p>
          <a:p>
            <a:pPr defTabSz="762000" eaLnBrk="0" hangingPunct="0">
              <a:lnSpc>
                <a:spcPct val="150000"/>
              </a:lnSpc>
              <a:spcBef>
                <a:spcPct val="50000"/>
              </a:spcBef>
              <a:buClrTx/>
              <a:buFontTx/>
              <a:buNone/>
            </a:pPr>
            <a:r>
              <a:rPr lang="en-US" sz="1800">
                <a:solidFill>
                  <a:schemeClr val="tx1"/>
                </a:solidFill>
              </a:rPr>
              <a:t>(f)</a:t>
            </a:r>
          </a:p>
          <a:p>
            <a:pPr defTabSz="762000" eaLnBrk="0" hangingPunct="0">
              <a:lnSpc>
                <a:spcPct val="150000"/>
              </a:lnSpc>
              <a:spcBef>
                <a:spcPct val="50000"/>
              </a:spcBef>
              <a:buClrTx/>
              <a:buFontTx/>
              <a:buNone/>
            </a:pPr>
            <a:r>
              <a:rPr lang="en-US" sz="1800">
                <a:solidFill>
                  <a:schemeClr val="tx1"/>
                </a:solidFill>
              </a:rPr>
              <a:t>(g)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78225" y="3213100"/>
            <a:ext cx="314325" cy="333375"/>
            <a:chOff x="2254" y="2024"/>
            <a:chExt cx="198" cy="210"/>
          </a:xfrm>
        </p:grpSpPr>
        <p:sp>
          <p:nvSpPr>
            <p:cNvPr id="294915" name="Line 3"/>
            <p:cNvSpPr>
              <a:spLocks noChangeShapeType="1"/>
            </p:cNvSpPr>
            <p:nvPr/>
          </p:nvSpPr>
          <p:spPr bwMode="auto">
            <a:xfrm>
              <a:off x="2254" y="2024"/>
              <a:ext cx="198" cy="113"/>
            </a:xfrm>
            <a:prstGeom prst="line">
              <a:avLst/>
            </a:prstGeom>
            <a:noFill/>
            <a:ln w="25400">
              <a:solidFill>
                <a:schemeClr val="tx1"/>
              </a:solidFill>
              <a:round/>
              <a:headEnd type="none" w="sm" len="sm"/>
              <a:tailEnd type="none" w="sm" len="sm"/>
            </a:ln>
            <a:effectLst/>
          </p:spPr>
          <p:txBody>
            <a:bodyPr/>
            <a:lstStyle/>
            <a:p>
              <a:endParaRPr lang="en-US"/>
            </a:p>
          </p:txBody>
        </p:sp>
        <p:sp>
          <p:nvSpPr>
            <p:cNvPr id="294916" name="Line 4"/>
            <p:cNvSpPr>
              <a:spLocks noChangeShapeType="1"/>
            </p:cNvSpPr>
            <p:nvPr/>
          </p:nvSpPr>
          <p:spPr bwMode="auto">
            <a:xfrm flipV="1">
              <a:off x="2268" y="2131"/>
              <a:ext cx="172" cy="103"/>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4941" name="Rectangle 29"/>
          <p:cNvSpPr>
            <a:spLocks noGrp="1" noChangeArrowheads="1"/>
          </p:cNvSpPr>
          <p:nvPr>
            <p:ph type="title"/>
          </p:nvPr>
        </p:nvSpPr>
        <p:spPr/>
        <p:txBody>
          <a:bodyPr>
            <a:normAutofit/>
          </a:bodyPr>
          <a:lstStyle/>
          <a:p>
            <a:r>
              <a:rPr lang="en-US"/>
              <a:t>Relationship Types</a:t>
            </a:r>
            <a:br>
              <a:rPr lang="en-US"/>
            </a:br>
            <a:r>
              <a:rPr lang="en-US"/>
              <a:t>m:m</a:t>
            </a:r>
          </a:p>
        </p:txBody>
      </p:sp>
      <p:sp>
        <p:nvSpPr>
          <p:cNvPr id="294918" name="AutoShape 6"/>
          <p:cNvSpPr>
            <a:spLocks noChangeArrowheads="1"/>
          </p:cNvSpPr>
          <p:nvPr/>
        </p:nvSpPr>
        <p:spPr bwMode="auto">
          <a:xfrm>
            <a:off x="2679700" y="2187575"/>
            <a:ext cx="909638" cy="1987550"/>
          </a:xfrm>
          <a:prstGeom prst="roundRect">
            <a:avLst>
              <a:gd name="adj" fmla="val 12486"/>
            </a:avLst>
          </a:prstGeom>
          <a:solidFill>
            <a:srgbClr val="FFCC66"/>
          </a:solidFill>
          <a:ln w="25400">
            <a:solidFill>
              <a:srgbClr val="FFCC66"/>
            </a:solidFill>
            <a:round/>
            <a:headEnd/>
            <a:tailEnd/>
          </a:ln>
          <a:effectLst/>
        </p:spPr>
        <p:txBody>
          <a:bodyPr wrap="none" anchor="ctr"/>
          <a:lstStyle/>
          <a:p>
            <a:endParaRPr lang="en-US"/>
          </a:p>
        </p:txBody>
      </p:sp>
      <p:sp>
        <p:nvSpPr>
          <p:cNvPr id="294919" name="Rectangle 7"/>
          <p:cNvSpPr>
            <a:spLocks noChangeArrowheads="1"/>
          </p:cNvSpPr>
          <p:nvPr/>
        </p:nvSpPr>
        <p:spPr bwMode="auto">
          <a:xfrm>
            <a:off x="2679700" y="2205038"/>
            <a:ext cx="91757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USER</a:t>
            </a:r>
          </a:p>
        </p:txBody>
      </p:sp>
      <p:sp>
        <p:nvSpPr>
          <p:cNvPr id="294920" name="AutoShape 8"/>
          <p:cNvSpPr>
            <a:spLocks noChangeArrowheads="1"/>
          </p:cNvSpPr>
          <p:nvPr/>
        </p:nvSpPr>
        <p:spPr bwMode="auto">
          <a:xfrm>
            <a:off x="4870450" y="3005138"/>
            <a:ext cx="890588" cy="992187"/>
          </a:xfrm>
          <a:prstGeom prst="roundRect">
            <a:avLst>
              <a:gd name="adj" fmla="val 12486"/>
            </a:avLst>
          </a:prstGeom>
          <a:solidFill>
            <a:srgbClr val="FFCC66"/>
          </a:solidFill>
          <a:ln w="25400">
            <a:solidFill>
              <a:srgbClr val="FFCC66"/>
            </a:solidFill>
            <a:round/>
            <a:headEnd/>
            <a:tailEnd/>
          </a:ln>
          <a:effectLst/>
        </p:spPr>
        <p:txBody>
          <a:bodyPr wrap="none" anchor="ctr"/>
          <a:lstStyle/>
          <a:p>
            <a:endParaRPr lang="en-US"/>
          </a:p>
        </p:txBody>
      </p:sp>
      <p:sp>
        <p:nvSpPr>
          <p:cNvPr id="294921" name="Rectangle 9"/>
          <p:cNvSpPr>
            <a:spLocks noChangeArrowheads="1"/>
          </p:cNvSpPr>
          <p:nvPr/>
        </p:nvSpPr>
        <p:spPr bwMode="auto">
          <a:xfrm>
            <a:off x="4862513" y="2994025"/>
            <a:ext cx="89535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LIST</a:t>
            </a:r>
          </a:p>
        </p:txBody>
      </p:sp>
      <p:sp>
        <p:nvSpPr>
          <p:cNvPr id="294922" name="Rectangle 10"/>
          <p:cNvSpPr>
            <a:spLocks noChangeArrowheads="1"/>
          </p:cNvSpPr>
          <p:nvPr/>
        </p:nvSpPr>
        <p:spPr bwMode="auto">
          <a:xfrm>
            <a:off x="3740150" y="3446463"/>
            <a:ext cx="1144588"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consists of</a:t>
            </a:r>
          </a:p>
        </p:txBody>
      </p:sp>
      <p:sp>
        <p:nvSpPr>
          <p:cNvPr id="294923" name="Rectangle 11"/>
          <p:cNvSpPr>
            <a:spLocks noChangeArrowheads="1"/>
          </p:cNvSpPr>
          <p:nvPr/>
        </p:nvSpPr>
        <p:spPr bwMode="auto">
          <a:xfrm>
            <a:off x="3533775" y="2765425"/>
            <a:ext cx="641350"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part of</a:t>
            </a:r>
          </a:p>
        </p:txBody>
      </p:sp>
      <p:sp>
        <p:nvSpPr>
          <p:cNvPr id="294924" name="Line 12"/>
          <p:cNvSpPr>
            <a:spLocks noChangeShapeType="1"/>
          </p:cNvSpPr>
          <p:nvPr/>
        </p:nvSpPr>
        <p:spPr bwMode="auto">
          <a:xfrm flipH="1">
            <a:off x="4230688" y="3384550"/>
            <a:ext cx="649287" cy="0"/>
          </a:xfrm>
          <a:prstGeom prst="line">
            <a:avLst/>
          </a:prstGeom>
          <a:noFill/>
          <a:ln w="25400">
            <a:solidFill>
              <a:schemeClr val="tx1"/>
            </a:solidFill>
            <a:round/>
            <a:headEnd type="none" w="sm" len="sm"/>
            <a:tailEnd type="none" w="sm" len="sm"/>
          </a:ln>
          <a:effectLst/>
        </p:spPr>
        <p:txBody>
          <a:bodyPr/>
          <a:lstStyle/>
          <a:p>
            <a:endParaRPr lang="en-US"/>
          </a:p>
        </p:txBody>
      </p:sp>
      <p:sp>
        <p:nvSpPr>
          <p:cNvPr id="294925" name="Line 13"/>
          <p:cNvSpPr>
            <a:spLocks noChangeShapeType="1"/>
          </p:cNvSpPr>
          <p:nvPr/>
        </p:nvSpPr>
        <p:spPr bwMode="auto">
          <a:xfrm>
            <a:off x="3590925" y="3384550"/>
            <a:ext cx="649288"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3" name="Group 14"/>
          <p:cNvGrpSpPr>
            <a:grpSpLocks/>
          </p:cNvGrpSpPr>
          <p:nvPr/>
        </p:nvGrpSpPr>
        <p:grpSpPr bwMode="auto">
          <a:xfrm>
            <a:off x="4554538" y="3208338"/>
            <a:ext cx="314325" cy="333375"/>
            <a:chOff x="2869" y="2021"/>
            <a:chExt cx="198" cy="210"/>
          </a:xfrm>
        </p:grpSpPr>
        <p:sp>
          <p:nvSpPr>
            <p:cNvPr id="294927" name="Line 15"/>
            <p:cNvSpPr>
              <a:spLocks noChangeShapeType="1"/>
            </p:cNvSpPr>
            <p:nvPr/>
          </p:nvSpPr>
          <p:spPr bwMode="auto">
            <a:xfrm flipH="1" flipV="1">
              <a:off x="2869" y="2118"/>
              <a:ext cx="198" cy="113"/>
            </a:xfrm>
            <a:prstGeom prst="line">
              <a:avLst/>
            </a:prstGeom>
            <a:noFill/>
            <a:ln w="25400">
              <a:solidFill>
                <a:schemeClr val="tx1"/>
              </a:solidFill>
              <a:round/>
              <a:headEnd type="none" w="sm" len="sm"/>
              <a:tailEnd type="none" w="sm" len="sm"/>
            </a:ln>
            <a:effectLst/>
          </p:spPr>
          <p:txBody>
            <a:bodyPr/>
            <a:lstStyle/>
            <a:p>
              <a:endParaRPr lang="en-US"/>
            </a:p>
          </p:txBody>
        </p:sp>
        <p:sp>
          <p:nvSpPr>
            <p:cNvPr id="294928" name="Line 16"/>
            <p:cNvSpPr>
              <a:spLocks noChangeShapeType="1"/>
            </p:cNvSpPr>
            <p:nvPr/>
          </p:nvSpPr>
          <p:spPr bwMode="auto">
            <a:xfrm flipH="1">
              <a:off x="2881" y="2021"/>
              <a:ext cx="172" cy="103"/>
            </a:xfrm>
            <a:prstGeom prst="line">
              <a:avLst/>
            </a:prstGeom>
            <a:noFill/>
            <a:ln w="25400">
              <a:solidFill>
                <a:schemeClr val="tx1"/>
              </a:solidFill>
              <a:round/>
              <a:headEnd type="none" w="sm" len="sm"/>
              <a:tailEnd type="none" w="sm" len="sm"/>
            </a:ln>
            <a:effectLst/>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0" name="Rectangle 20"/>
          <p:cNvSpPr>
            <a:spLocks noGrp="1" noChangeArrowheads="1"/>
          </p:cNvSpPr>
          <p:nvPr>
            <p:ph type="title"/>
          </p:nvPr>
        </p:nvSpPr>
        <p:spPr/>
        <p:txBody>
          <a:bodyPr>
            <a:normAutofit/>
          </a:bodyPr>
          <a:lstStyle/>
          <a:p>
            <a:pPr algn="ctr"/>
            <a:r>
              <a:rPr lang="en-US" b="1" dirty="0"/>
              <a:t>Relationship Types</a:t>
            </a:r>
            <a:br>
              <a:rPr lang="en-US" b="1" dirty="0"/>
            </a:br>
            <a:r>
              <a:rPr lang="en-US" b="1" dirty="0"/>
              <a:t>1:1</a:t>
            </a:r>
          </a:p>
        </p:txBody>
      </p:sp>
      <p:sp>
        <p:nvSpPr>
          <p:cNvPr id="296963" name="Line 3"/>
          <p:cNvSpPr>
            <a:spLocks noChangeShapeType="1"/>
          </p:cNvSpPr>
          <p:nvPr/>
        </p:nvSpPr>
        <p:spPr bwMode="auto">
          <a:xfrm>
            <a:off x="2882900" y="2819400"/>
            <a:ext cx="1976438" cy="0"/>
          </a:xfrm>
          <a:prstGeom prst="line">
            <a:avLst/>
          </a:prstGeom>
          <a:noFill/>
          <a:ln w="25400">
            <a:solidFill>
              <a:schemeClr val="tx1"/>
            </a:solidFill>
            <a:round/>
            <a:headEnd type="none" w="sm" len="sm"/>
            <a:tailEnd type="none" w="sm" len="sm"/>
          </a:ln>
          <a:effectLst/>
        </p:spPr>
        <p:txBody>
          <a:bodyPr/>
          <a:lstStyle/>
          <a:p>
            <a:endParaRPr lang="en-US"/>
          </a:p>
        </p:txBody>
      </p:sp>
      <p:sp>
        <p:nvSpPr>
          <p:cNvPr id="296964" name="Line 4"/>
          <p:cNvSpPr>
            <a:spLocks noChangeShapeType="1"/>
          </p:cNvSpPr>
          <p:nvPr/>
        </p:nvSpPr>
        <p:spPr bwMode="auto">
          <a:xfrm>
            <a:off x="4867275" y="2819400"/>
            <a:ext cx="1976438" cy="0"/>
          </a:xfrm>
          <a:prstGeom prst="line">
            <a:avLst/>
          </a:prstGeom>
          <a:noFill/>
          <a:ln w="25400">
            <a:solidFill>
              <a:schemeClr val="tx1"/>
            </a:solidFill>
            <a:round/>
            <a:headEnd type="none" w="sm" len="sm"/>
            <a:tailEnd type="none" w="sm" len="sm"/>
          </a:ln>
          <a:effectLst/>
        </p:spPr>
        <p:txBody>
          <a:bodyPr/>
          <a:lstStyle/>
          <a:p>
            <a:endParaRPr lang="en-US"/>
          </a:p>
        </p:txBody>
      </p:sp>
      <p:sp>
        <p:nvSpPr>
          <p:cNvPr id="296965" name="Line 5"/>
          <p:cNvSpPr>
            <a:spLocks noChangeShapeType="1"/>
          </p:cNvSpPr>
          <p:nvPr/>
        </p:nvSpPr>
        <p:spPr bwMode="auto">
          <a:xfrm>
            <a:off x="2882900" y="3403600"/>
            <a:ext cx="1976438" cy="0"/>
          </a:xfrm>
          <a:prstGeom prst="line">
            <a:avLst/>
          </a:prstGeom>
          <a:noFill/>
          <a:ln w="25400">
            <a:solidFill>
              <a:schemeClr val="tx1"/>
            </a:solidFill>
            <a:round/>
            <a:headEnd type="none" w="sm" len="sm"/>
            <a:tailEnd type="none" w="sm" len="sm"/>
          </a:ln>
          <a:effectLst/>
        </p:spPr>
        <p:txBody>
          <a:bodyPr/>
          <a:lstStyle/>
          <a:p>
            <a:endParaRPr lang="en-US"/>
          </a:p>
        </p:txBody>
      </p:sp>
      <p:sp>
        <p:nvSpPr>
          <p:cNvPr id="296966" name="Line 6"/>
          <p:cNvSpPr>
            <a:spLocks noChangeShapeType="1"/>
          </p:cNvSpPr>
          <p:nvPr/>
        </p:nvSpPr>
        <p:spPr bwMode="auto">
          <a:xfrm>
            <a:off x="4867275" y="3403600"/>
            <a:ext cx="1976438"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96967" name="Line 7"/>
          <p:cNvSpPr>
            <a:spLocks noChangeShapeType="1"/>
          </p:cNvSpPr>
          <p:nvPr/>
        </p:nvSpPr>
        <p:spPr bwMode="auto">
          <a:xfrm>
            <a:off x="2882900" y="3975100"/>
            <a:ext cx="3952875"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96968" name="Rectangle 8"/>
          <p:cNvSpPr>
            <a:spLocks noChangeArrowheads="1"/>
          </p:cNvSpPr>
          <p:nvPr/>
        </p:nvSpPr>
        <p:spPr bwMode="auto">
          <a:xfrm>
            <a:off x="2276475" y="2590800"/>
            <a:ext cx="1047750" cy="1520825"/>
          </a:xfrm>
          <a:prstGeom prst="rect">
            <a:avLst/>
          </a:prstGeom>
          <a:noFill/>
          <a:ln w="9525">
            <a:noFill/>
            <a:miter lim="800000"/>
            <a:headEnd/>
            <a:tailEnd/>
          </a:ln>
          <a:effectLst/>
        </p:spPr>
        <p:txBody>
          <a:bodyPr lIns="92075" tIns="46038" rIns="92075" bIns="46038">
            <a:spAutoFit/>
          </a:bodyPr>
          <a:lstStyle/>
          <a:p>
            <a:pPr defTabSz="762000" eaLnBrk="0" hangingPunct="0">
              <a:lnSpc>
                <a:spcPct val="140000"/>
              </a:lnSpc>
              <a:spcBef>
                <a:spcPct val="50000"/>
              </a:spcBef>
              <a:buClrTx/>
              <a:buFontTx/>
              <a:buNone/>
            </a:pPr>
            <a:r>
              <a:rPr lang="en-US" sz="1800">
                <a:solidFill>
                  <a:schemeClr val="tx1"/>
                </a:solidFill>
              </a:rPr>
              <a:t>(h)</a:t>
            </a:r>
          </a:p>
          <a:p>
            <a:pPr defTabSz="762000" eaLnBrk="0" hangingPunct="0">
              <a:lnSpc>
                <a:spcPct val="140000"/>
              </a:lnSpc>
              <a:spcBef>
                <a:spcPct val="50000"/>
              </a:spcBef>
              <a:buClrTx/>
              <a:buFontTx/>
              <a:buNone/>
            </a:pPr>
            <a:r>
              <a:rPr lang="en-US" sz="1800">
                <a:solidFill>
                  <a:schemeClr val="tx1"/>
                </a:solidFill>
              </a:rPr>
              <a:t>( i)</a:t>
            </a:r>
          </a:p>
          <a:p>
            <a:pPr defTabSz="762000" eaLnBrk="0" hangingPunct="0">
              <a:lnSpc>
                <a:spcPct val="140000"/>
              </a:lnSpc>
              <a:spcBef>
                <a:spcPct val="50000"/>
              </a:spcBef>
              <a:buClrTx/>
              <a:buFontTx/>
              <a:buNone/>
            </a:pPr>
            <a:r>
              <a:rPr lang="en-US" sz="1800">
                <a:solidFill>
                  <a:schemeClr val="tx1"/>
                </a:solidFill>
              </a:rPr>
              <a:t>( j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37" name="Rectangle 29"/>
          <p:cNvSpPr>
            <a:spLocks noGrp="1" noChangeArrowheads="1"/>
          </p:cNvSpPr>
          <p:nvPr>
            <p:ph type="title"/>
          </p:nvPr>
        </p:nvSpPr>
        <p:spPr/>
        <p:txBody>
          <a:bodyPr>
            <a:normAutofit/>
          </a:bodyPr>
          <a:lstStyle/>
          <a:p>
            <a:r>
              <a:rPr lang="en-US"/>
              <a:t>1:1 Relationships </a:t>
            </a:r>
            <a:br>
              <a:rPr lang="en-US"/>
            </a:br>
            <a:r>
              <a:rPr lang="en-US"/>
              <a:t>Roles</a:t>
            </a:r>
          </a:p>
        </p:txBody>
      </p:sp>
      <p:sp>
        <p:nvSpPr>
          <p:cNvPr id="299011" name="AutoShape 3"/>
          <p:cNvSpPr>
            <a:spLocks noChangeArrowheads="1"/>
          </p:cNvSpPr>
          <p:nvPr/>
        </p:nvSpPr>
        <p:spPr bwMode="auto">
          <a:xfrm>
            <a:off x="1404938" y="2439988"/>
            <a:ext cx="1522412" cy="1790700"/>
          </a:xfrm>
          <a:prstGeom prst="roundRect">
            <a:avLst>
              <a:gd name="adj" fmla="val 12486"/>
            </a:avLst>
          </a:prstGeom>
          <a:solidFill>
            <a:srgbClr val="FFCC66"/>
          </a:solidFill>
          <a:ln w="25400">
            <a:solidFill>
              <a:srgbClr val="FFCC00"/>
            </a:solidFill>
            <a:round/>
            <a:headEnd/>
            <a:tailEnd/>
          </a:ln>
          <a:effectLst/>
        </p:spPr>
        <p:txBody>
          <a:bodyPr wrap="none" anchor="ctr"/>
          <a:lstStyle/>
          <a:p>
            <a:endParaRPr lang="en-US"/>
          </a:p>
        </p:txBody>
      </p:sp>
      <p:sp>
        <p:nvSpPr>
          <p:cNvPr id="299012" name="AutoShape 4"/>
          <p:cNvSpPr>
            <a:spLocks noChangeArrowheads="1"/>
          </p:cNvSpPr>
          <p:nvPr/>
        </p:nvSpPr>
        <p:spPr bwMode="auto">
          <a:xfrm>
            <a:off x="5702300" y="2436813"/>
            <a:ext cx="1881188" cy="830262"/>
          </a:xfrm>
          <a:prstGeom prst="roundRect">
            <a:avLst>
              <a:gd name="adj" fmla="val 12486"/>
            </a:avLst>
          </a:prstGeom>
          <a:solidFill>
            <a:srgbClr val="FFCC66"/>
          </a:solidFill>
          <a:ln w="25400">
            <a:solidFill>
              <a:srgbClr val="FFCC00"/>
            </a:solidFill>
            <a:round/>
            <a:headEnd/>
            <a:tailEnd/>
          </a:ln>
          <a:effectLst/>
        </p:spPr>
        <p:txBody>
          <a:bodyPr wrap="none" anchor="ctr"/>
          <a:lstStyle/>
          <a:p>
            <a:endParaRPr lang="en-US"/>
          </a:p>
        </p:txBody>
      </p:sp>
      <p:sp>
        <p:nvSpPr>
          <p:cNvPr id="299013" name="AutoShape 5"/>
          <p:cNvSpPr>
            <a:spLocks noChangeArrowheads="1"/>
          </p:cNvSpPr>
          <p:nvPr/>
        </p:nvSpPr>
        <p:spPr bwMode="auto">
          <a:xfrm>
            <a:off x="5732463" y="3525838"/>
            <a:ext cx="1881187" cy="793750"/>
          </a:xfrm>
          <a:prstGeom prst="roundRect">
            <a:avLst>
              <a:gd name="adj" fmla="val 12486"/>
            </a:avLst>
          </a:prstGeom>
          <a:solidFill>
            <a:srgbClr val="FFCC66"/>
          </a:solidFill>
          <a:ln w="25400">
            <a:solidFill>
              <a:srgbClr val="FFCC00"/>
            </a:solidFill>
            <a:round/>
            <a:headEnd/>
            <a:tailEnd/>
          </a:ln>
          <a:effectLst/>
        </p:spPr>
        <p:txBody>
          <a:bodyPr wrap="none" anchor="ctr"/>
          <a:lstStyle/>
          <a:p>
            <a:endParaRPr lang="en-US"/>
          </a:p>
        </p:txBody>
      </p:sp>
      <p:sp>
        <p:nvSpPr>
          <p:cNvPr id="299014" name="Line 6"/>
          <p:cNvSpPr>
            <a:spLocks noChangeShapeType="1"/>
          </p:cNvSpPr>
          <p:nvPr/>
        </p:nvSpPr>
        <p:spPr bwMode="auto">
          <a:xfrm>
            <a:off x="2940050" y="2870200"/>
            <a:ext cx="1309688"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99015" name="Line 7"/>
          <p:cNvSpPr>
            <a:spLocks noChangeShapeType="1"/>
          </p:cNvSpPr>
          <p:nvPr/>
        </p:nvSpPr>
        <p:spPr bwMode="auto">
          <a:xfrm>
            <a:off x="2940050" y="3937000"/>
            <a:ext cx="1370013"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99016" name="Rectangle 8"/>
          <p:cNvSpPr>
            <a:spLocks noChangeArrowheads="1"/>
          </p:cNvSpPr>
          <p:nvPr/>
        </p:nvSpPr>
        <p:spPr bwMode="auto">
          <a:xfrm>
            <a:off x="1430338" y="2471738"/>
            <a:ext cx="1476375"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PERSON</a:t>
            </a:r>
            <a:br>
              <a:rPr lang="en-US" sz="1800">
                <a:solidFill>
                  <a:schemeClr val="tx1"/>
                </a:solidFill>
              </a:rPr>
            </a:br>
            <a:r>
              <a:rPr lang="en-US" sz="1800">
                <a:solidFill>
                  <a:schemeClr val="tx1"/>
                </a:solidFill>
              </a:rPr>
              <a:t>* Name</a:t>
            </a:r>
          </a:p>
        </p:txBody>
      </p:sp>
      <p:sp>
        <p:nvSpPr>
          <p:cNvPr id="299017" name="Rectangle 9"/>
          <p:cNvSpPr>
            <a:spLocks noChangeArrowheads="1"/>
          </p:cNvSpPr>
          <p:nvPr/>
        </p:nvSpPr>
        <p:spPr bwMode="auto">
          <a:xfrm>
            <a:off x="5718175" y="2459038"/>
            <a:ext cx="1865313"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PATIENT</a:t>
            </a:r>
            <a:br>
              <a:rPr lang="en-US" sz="1800">
                <a:solidFill>
                  <a:schemeClr val="tx1"/>
                </a:solidFill>
              </a:rPr>
            </a:br>
            <a:r>
              <a:rPr lang="en-US" sz="1800">
                <a:solidFill>
                  <a:schemeClr val="tx1"/>
                </a:solidFill>
              </a:rPr>
              <a:t>* Blood Type</a:t>
            </a:r>
          </a:p>
        </p:txBody>
      </p:sp>
      <p:sp>
        <p:nvSpPr>
          <p:cNvPr id="299018" name="Rectangle 10"/>
          <p:cNvSpPr>
            <a:spLocks noChangeArrowheads="1"/>
          </p:cNvSpPr>
          <p:nvPr/>
        </p:nvSpPr>
        <p:spPr bwMode="auto">
          <a:xfrm>
            <a:off x="5738813" y="3532188"/>
            <a:ext cx="1916112"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EMPLOYEE</a:t>
            </a:r>
            <a:br>
              <a:rPr lang="en-US" sz="1800">
                <a:solidFill>
                  <a:schemeClr val="tx1"/>
                </a:solidFill>
              </a:rPr>
            </a:br>
            <a:r>
              <a:rPr lang="en-US" sz="1800">
                <a:solidFill>
                  <a:schemeClr val="tx1"/>
                </a:solidFill>
              </a:rPr>
              <a:t>* Job</a:t>
            </a:r>
          </a:p>
        </p:txBody>
      </p:sp>
      <p:sp>
        <p:nvSpPr>
          <p:cNvPr id="299019" name="Line 11"/>
          <p:cNvSpPr>
            <a:spLocks noChangeShapeType="1"/>
          </p:cNvSpPr>
          <p:nvPr/>
        </p:nvSpPr>
        <p:spPr bwMode="auto">
          <a:xfrm>
            <a:off x="4238625" y="2865438"/>
            <a:ext cx="1452563" cy="0"/>
          </a:xfrm>
          <a:prstGeom prst="line">
            <a:avLst/>
          </a:prstGeom>
          <a:noFill/>
          <a:ln w="25400">
            <a:solidFill>
              <a:schemeClr val="tx1"/>
            </a:solidFill>
            <a:round/>
            <a:headEnd type="none" w="sm" len="sm"/>
            <a:tailEnd type="none" w="sm" len="sm"/>
          </a:ln>
          <a:effectLst/>
        </p:spPr>
        <p:txBody>
          <a:bodyPr/>
          <a:lstStyle/>
          <a:p>
            <a:endParaRPr lang="en-US"/>
          </a:p>
        </p:txBody>
      </p:sp>
      <p:sp>
        <p:nvSpPr>
          <p:cNvPr id="299020" name="Line 12"/>
          <p:cNvSpPr>
            <a:spLocks noChangeShapeType="1"/>
          </p:cNvSpPr>
          <p:nvPr/>
        </p:nvSpPr>
        <p:spPr bwMode="auto">
          <a:xfrm>
            <a:off x="4262438" y="3933825"/>
            <a:ext cx="1452562" cy="0"/>
          </a:xfrm>
          <a:prstGeom prst="line">
            <a:avLst/>
          </a:prstGeom>
          <a:noFill/>
          <a:ln w="25400">
            <a:solidFill>
              <a:schemeClr val="tx1"/>
            </a:solidFill>
            <a:round/>
            <a:headEnd type="none" w="sm" len="sm"/>
            <a:tailEnd type="none" w="sm" len="sm"/>
          </a:ln>
          <a:effectLst/>
        </p:spPr>
        <p:txBody>
          <a:bodyPr/>
          <a:lstStyle/>
          <a:p>
            <a:endParaRPr lang="en-US"/>
          </a:p>
        </p:txBody>
      </p:sp>
      <p:sp>
        <p:nvSpPr>
          <p:cNvPr id="299021" name="Rectangle 13"/>
          <p:cNvSpPr>
            <a:spLocks noChangeArrowheads="1"/>
          </p:cNvSpPr>
          <p:nvPr/>
        </p:nvSpPr>
        <p:spPr bwMode="auto">
          <a:xfrm>
            <a:off x="2940050" y="2449513"/>
            <a:ext cx="1570038"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acting as</a:t>
            </a:r>
          </a:p>
        </p:txBody>
      </p:sp>
      <p:sp>
        <p:nvSpPr>
          <p:cNvPr id="299022" name="Rectangle 14"/>
          <p:cNvSpPr>
            <a:spLocks noChangeArrowheads="1"/>
          </p:cNvSpPr>
          <p:nvPr/>
        </p:nvSpPr>
        <p:spPr bwMode="auto">
          <a:xfrm>
            <a:off x="4697413" y="2871788"/>
            <a:ext cx="1022350" cy="366712"/>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role of</a:t>
            </a:r>
          </a:p>
        </p:txBody>
      </p:sp>
      <p:sp>
        <p:nvSpPr>
          <p:cNvPr id="299030" name="Rectangle 22"/>
          <p:cNvSpPr>
            <a:spLocks noChangeArrowheads="1"/>
          </p:cNvSpPr>
          <p:nvPr/>
        </p:nvSpPr>
        <p:spPr bwMode="auto">
          <a:xfrm>
            <a:off x="2940050" y="3524250"/>
            <a:ext cx="1570038"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acting as</a:t>
            </a:r>
          </a:p>
        </p:txBody>
      </p:sp>
      <p:sp>
        <p:nvSpPr>
          <p:cNvPr id="299031" name="Rectangle 23"/>
          <p:cNvSpPr>
            <a:spLocks noChangeArrowheads="1"/>
          </p:cNvSpPr>
          <p:nvPr/>
        </p:nvSpPr>
        <p:spPr bwMode="auto">
          <a:xfrm>
            <a:off x="4697413" y="3971925"/>
            <a:ext cx="1022350" cy="366713"/>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role of</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AutoShape 2"/>
          <p:cNvSpPr>
            <a:spLocks noChangeArrowheads="1"/>
          </p:cNvSpPr>
          <p:nvPr/>
        </p:nvSpPr>
        <p:spPr bwMode="auto">
          <a:xfrm>
            <a:off x="5589588" y="2349500"/>
            <a:ext cx="1417637" cy="2320925"/>
          </a:xfrm>
          <a:prstGeom prst="roundRect">
            <a:avLst>
              <a:gd name="adj" fmla="val 12486"/>
            </a:avLst>
          </a:prstGeom>
          <a:solidFill>
            <a:srgbClr val="FFCC66"/>
          </a:solidFill>
          <a:ln w="25400">
            <a:solidFill>
              <a:srgbClr val="FFCC00"/>
            </a:solidFill>
            <a:round/>
            <a:headEnd/>
            <a:tailEnd/>
          </a:ln>
          <a:effectLst/>
        </p:spPr>
        <p:txBody>
          <a:bodyPr wrap="none" anchor="ctr"/>
          <a:lstStyle/>
          <a:p>
            <a:endParaRPr lang="en-US"/>
          </a:p>
        </p:txBody>
      </p:sp>
      <p:sp>
        <p:nvSpPr>
          <p:cNvPr id="301078" name="Rectangle 22"/>
          <p:cNvSpPr>
            <a:spLocks noGrp="1" noChangeArrowheads="1"/>
          </p:cNvSpPr>
          <p:nvPr>
            <p:ph type="title"/>
          </p:nvPr>
        </p:nvSpPr>
        <p:spPr/>
        <p:txBody>
          <a:bodyPr>
            <a:normAutofit/>
          </a:bodyPr>
          <a:lstStyle/>
          <a:p>
            <a:r>
              <a:rPr lang="en-US"/>
              <a:t>1:1 Relationships </a:t>
            </a:r>
            <a:br>
              <a:rPr lang="en-US"/>
            </a:br>
            <a:r>
              <a:rPr lang="en-US"/>
              <a:t> Process</a:t>
            </a:r>
          </a:p>
        </p:txBody>
      </p:sp>
      <p:sp>
        <p:nvSpPr>
          <p:cNvPr id="301060" name="AutoShape 4"/>
          <p:cNvSpPr>
            <a:spLocks noChangeArrowheads="1"/>
          </p:cNvSpPr>
          <p:nvPr/>
        </p:nvSpPr>
        <p:spPr bwMode="auto">
          <a:xfrm>
            <a:off x="1965325" y="2663825"/>
            <a:ext cx="1243013" cy="1746250"/>
          </a:xfrm>
          <a:prstGeom prst="roundRect">
            <a:avLst>
              <a:gd name="adj" fmla="val 12486"/>
            </a:avLst>
          </a:prstGeom>
          <a:solidFill>
            <a:srgbClr val="FFCC66"/>
          </a:solidFill>
          <a:ln w="25400">
            <a:solidFill>
              <a:srgbClr val="FFCC00"/>
            </a:solidFill>
            <a:round/>
            <a:headEnd/>
            <a:tailEnd/>
          </a:ln>
          <a:effectLst/>
        </p:spPr>
        <p:txBody>
          <a:bodyPr wrap="none" anchor="ctr"/>
          <a:lstStyle/>
          <a:p>
            <a:endParaRPr lang="en-US"/>
          </a:p>
        </p:txBody>
      </p:sp>
      <p:sp>
        <p:nvSpPr>
          <p:cNvPr id="301061" name="Rectangle 5"/>
          <p:cNvSpPr>
            <a:spLocks noChangeArrowheads="1"/>
          </p:cNvSpPr>
          <p:nvPr/>
        </p:nvSpPr>
        <p:spPr bwMode="auto">
          <a:xfrm>
            <a:off x="5580063" y="2381250"/>
            <a:ext cx="147637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MESSAGE</a:t>
            </a:r>
          </a:p>
        </p:txBody>
      </p:sp>
      <p:sp>
        <p:nvSpPr>
          <p:cNvPr id="301062" name="Rectangle 6"/>
          <p:cNvSpPr>
            <a:spLocks noChangeArrowheads="1"/>
          </p:cNvSpPr>
          <p:nvPr/>
        </p:nvSpPr>
        <p:spPr bwMode="auto">
          <a:xfrm>
            <a:off x="2039938" y="2711450"/>
            <a:ext cx="1192212"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DRAFT</a:t>
            </a:r>
          </a:p>
        </p:txBody>
      </p:sp>
      <p:sp>
        <p:nvSpPr>
          <p:cNvPr id="301063" name="Line 7"/>
          <p:cNvSpPr>
            <a:spLocks noChangeShapeType="1"/>
          </p:cNvSpPr>
          <p:nvPr/>
        </p:nvSpPr>
        <p:spPr bwMode="auto">
          <a:xfrm>
            <a:off x="3268663" y="3541713"/>
            <a:ext cx="2368550"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1064" name="Rectangle 8"/>
          <p:cNvSpPr>
            <a:spLocks noChangeArrowheads="1"/>
          </p:cNvSpPr>
          <p:nvPr/>
        </p:nvSpPr>
        <p:spPr bwMode="auto">
          <a:xfrm>
            <a:off x="3238500" y="3124200"/>
            <a:ext cx="1182688"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basis for </a:t>
            </a:r>
          </a:p>
        </p:txBody>
      </p:sp>
      <p:sp>
        <p:nvSpPr>
          <p:cNvPr id="301065" name="Rectangle 9"/>
          <p:cNvSpPr>
            <a:spLocks noChangeArrowheads="1"/>
          </p:cNvSpPr>
          <p:nvPr/>
        </p:nvSpPr>
        <p:spPr bwMode="auto">
          <a:xfrm>
            <a:off x="3794125" y="3597275"/>
            <a:ext cx="1809750" cy="366713"/>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result of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4" name="Rectangle 14"/>
          <p:cNvSpPr>
            <a:spLocks noGrp="1" noChangeArrowheads="1"/>
          </p:cNvSpPr>
          <p:nvPr>
            <p:ph type="title"/>
          </p:nvPr>
        </p:nvSpPr>
        <p:spPr/>
        <p:txBody>
          <a:bodyPr/>
          <a:lstStyle/>
          <a:p>
            <a:pPr algn="ctr"/>
            <a:r>
              <a:rPr lang="en-US" b="1" dirty="0"/>
              <a:t>Overview</a:t>
            </a:r>
          </a:p>
        </p:txBody>
      </p:sp>
      <p:sp>
        <p:nvSpPr>
          <p:cNvPr id="266255" name="Rectangle 15"/>
          <p:cNvSpPr>
            <a:spLocks noGrp="1" noChangeArrowheads="1"/>
          </p:cNvSpPr>
          <p:nvPr>
            <p:ph idx="1"/>
          </p:nvPr>
        </p:nvSpPr>
        <p:spPr/>
        <p:txBody>
          <a:bodyPr>
            <a:normAutofit/>
          </a:bodyPr>
          <a:lstStyle/>
          <a:p>
            <a:pPr lvl="1"/>
            <a:r>
              <a:rPr lang="en-US" sz="2200" dirty="0"/>
              <a:t>Relationships</a:t>
            </a:r>
          </a:p>
          <a:p>
            <a:pPr lvl="1"/>
            <a:r>
              <a:rPr lang="en-US" sz="2200" dirty="0"/>
              <a:t>Ten different relationship types</a:t>
            </a:r>
          </a:p>
          <a:p>
            <a:pPr lvl="1"/>
            <a:r>
              <a:rPr lang="en-US" sz="2200" dirty="0" err="1"/>
              <a:t>Nontransferability</a:t>
            </a:r>
            <a:endParaRPr lang="en-US" sz="2200" dirty="0"/>
          </a:p>
          <a:p>
            <a:pPr lvl="1"/>
            <a:r>
              <a:rPr lang="en-US" sz="2200" dirty="0"/>
              <a:t>Relationships that seem to have attributes</a:t>
            </a:r>
          </a:p>
          <a:p>
            <a:pPr lvl="1"/>
            <a:r>
              <a:rPr lang="en-US" sz="2200" dirty="0"/>
              <a:t>Rules of Normalization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80" name="Rectangle 76"/>
          <p:cNvSpPr>
            <a:spLocks noGrp="1" noChangeArrowheads="1"/>
          </p:cNvSpPr>
          <p:nvPr>
            <p:ph type="title"/>
          </p:nvPr>
        </p:nvSpPr>
        <p:spPr/>
        <p:txBody>
          <a:bodyPr/>
          <a:lstStyle/>
          <a:p>
            <a:r>
              <a:rPr lang="en-US"/>
              <a:t>Redundant Relationships</a:t>
            </a:r>
          </a:p>
        </p:txBody>
      </p:sp>
      <p:sp>
        <p:nvSpPr>
          <p:cNvPr id="303107" name="AutoShape 3"/>
          <p:cNvSpPr>
            <a:spLocks noChangeArrowheads="1"/>
          </p:cNvSpPr>
          <p:nvPr/>
        </p:nvSpPr>
        <p:spPr bwMode="auto">
          <a:xfrm>
            <a:off x="1512888" y="4975225"/>
            <a:ext cx="2257425" cy="671513"/>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3108" name="Rectangle 4"/>
          <p:cNvSpPr>
            <a:spLocks noChangeArrowheads="1"/>
          </p:cNvSpPr>
          <p:nvPr/>
        </p:nvSpPr>
        <p:spPr bwMode="auto">
          <a:xfrm>
            <a:off x="1527175" y="4994275"/>
            <a:ext cx="1503363"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PERSON</a:t>
            </a:r>
          </a:p>
        </p:txBody>
      </p:sp>
      <p:sp>
        <p:nvSpPr>
          <p:cNvPr id="303109" name="AutoShape 5"/>
          <p:cNvSpPr>
            <a:spLocks noChangeArrowheads="1"/>
          </p:cNvSpPr>
          <p:nvPr/>
        </p:nvSpPr>
        <p:spPr bwMode="auto">
          <a:xfrm>
            <a:off x="1563688" y="3533775"/>
            <a:ext cx="1130300" cy="471488"/>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3110" name="Rectangle 6"/>
          <p:cNvSpPr>
            <a:spLocks noChangeArrowheads="1"/>
          </p:cNvSpPr>
          <p:nvPr/>
        </p:nvSpPr>
        <p:spPr bwMode="auto">
          <a:xfrm>
            <a:off x="1570038" y="3551238"/>
            <a:ext cx="14922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TOWN</a:t>
            </a:r>
          </a:p>
        </p:txBody>
      </p:sp>
      <p:grpSp>
        <p:nvGrpSpPr>
          <p:cNvPr id="2" name="Group 7"/>
          <p:cNvGrpSpPr>
            <a:grpSpLocks/>
          </p:cNvGrpSpPr>
          <p:nvPr/>
        </p:nvGrpSpPr>
        <p:grpSpPr bwMode="auto">
          <a:xfrm>
            <a:off x="1987550" y="4048125"/>
            <a:ext cx="273050" cy="915988"/>
            <a:chOff x="1252" y="2550"/>
            <a:chExt cx="172" cy="577"/>
          </a:xfrm>
        </p:grpSpPr>
        <p:sp>
          <p:nvSpPr>
            <p:cNvPr id="303112" name="Line 8"/>
            <p:cNvSpPr>
              <a:spLocks noChangeShapeType="1"/>
            </p:cNvSpPr>
            <p:nvPr/>
          </p:nvSpPr>
          <p:spPr bwMode="auto">
            <a:xfrm flipV="1">
              <a:off x="1342" y="2857"/>
              <a:ext cx="0" cy="262"/>
            </a:xfrm>
            <a:prstGeom prst="line">
              <a:avLst/>
            </a:prstGeom>
            <a:noFill/>
            <a:ln w="25400">
              <a:solidFill>
                <a:schemeClr val="tx1"/>
              </a:solidFill>
              <a:round/>
              <a:headEnd type="none" w="sm" len="sm"/>
              <a:tailEnd type="none" w="sm" len="sm"/>
            </a:ln>
            <a:effectLst/>
          </p:spPr>
          <p:txBody>
            <a:bodyPr/>
            <a:lstStyle/>
            <a:p>
              <a:endParaRPr lang="en-US"/>
            </a:p>
          </p:txBody>
        </p:sp>
        <p:sp>
          <p:nvSpPr>
            <p:cNvPr id="303113" name="Line 9"/>
            <p:cNvSpPr>
              <a:spLocks noChangeShapeType="1"/>
            </p:cNvSpPr>
            <p:nvPr/>
          </p:nvSpPr>
          <p:spPr bwMode="auto">
            <a:xfrm flipV="1">
              <a:off x="1340" y="2550"/>
              <a:ext cx="0" cy="262"/>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3114" name="Line 10"/>
            <p:cNvSpPr>
              <a:spLocks noChangeShapeType="1"/>
            </p:cNvSpPr>
            <p:nvPr/>
          </p:nvSpPr>
          <p:spPr bwMode="auto">
            <a:xfrm flipV="1">
              <a:off x="1252" y="2985"/>
              <a:ext cx="92" cy="139"/>
            </a:xfrm>
            <a:prstGeom prst="line">
              <a:avLst/>
            </a:prstGeom>
            <a:noFill/>
            <a:ln w="25400">
              <a:solidFill>
                <a:schemeClr val="tx1"/>
              </a:solidFill>
              <a:round/>
              <a:headEnd type="none" w="sm" len="sm"/>
              <a:tailEnd type="none" w="sm" len="sm"/>
            </a:ln>
            <a:effectLst/>
          </p:spPr>
          <p:txBody>
            <a:bodyPr/>
            <a:lstStyle/>
            <a:p>
              <a:endParaRPr lang="en-US"/>
            </a:p>
          </p:txBody>
        </p:sp>
        <p:sp>
          <p:nvSpPr>
            <p:cNvPr id="303115" name="Line 11"/>
            <p:cNvSpPr>
              <a:spLocks noChangeShapeType="1"/>
            </p:cNvSpPr>
            <p:nvPr/>
          </p:nvSpPr>
          <p:spPr bwMode="auto">
            <a:xfrm flipH="1" flipV="1">
              <a:off x="1342" y="2986"/>
              <a:ext cx="82" cy="141"/>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3116" name="Rectangle 12"/>
          <p:cNvSpPr>
            <a:spLocks noChangeArrowheads="1"/>
          </p:cNvSpPr>
          <p:nvPr/>
        </p:nvSpPr>
        <p:spPr bwMode="ltGray">
          <a:xfrm>
            <a:off x="3271838" y="4379913"/>
            <a:ext cx="1087437"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living</a:t>
            </a:r>
            <a:br>
              <a:rPr lang="en-US" sz="1800" i="1">
                <a:solidFill>
                  <a:schemeClr val="tx1"/>
                </a:solidFill>
              </a:rPr>
            </a:br>
            <a:r>
              <a:rPr lang="en-US" sz="1800" i="1">
                <a:solidFill>
                  <a:schemeClr val="tx1"/>
                </a:solidFill>
              </a:rPr>
              <a:t> in</a:t>
            </a:r>
          </a:p>
        </p:txBody>
      </p:sp>
      <p:sp>
        <p:nvSpPr>
          <p:cNvPr id="303117" name="Rectangle 13"/>
          <p:cNvSpPr>
            <a:spLocks noChangeArrowheads="1"/>
          </p:cNvSpPr>
          <p:nvPr/>
        </p:nvSpPr>
        <p:spPr bwMode="ltGray">
          <a:xfrm>
            <a:off x="3279775" y="2551113"/>
            <a:ext cx="979488"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 of</a:t>
            </a:r>
          </a:p>
        </p:txBody>
      </p:sp>
      <p:sp>
        <p:nvSpPr>
          <p:cNvPr id="303118" name="AutoShape 14"/>
          <p:cNvSpPr>
            <a:spLocks noChangeArrowheads="1"/>
          </p:cNvSpPr>
          <p:nvPr/>
        </p:nvSpPr>
        <p:spPr bwMode="auto">
          <a:xfrm>
            <a:off x="1552575" y="2105025"/>
            <a:ext cx="2068513" cy="46990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3119" name="Rectangle 15"/>
          <p:cNvSpPr>
            <a:spLocks noChangeArrowheads="1"/>
          </p:cNvSpPr>
          <p:nvPr/>
        </p:nvSpPr>
        <p:spPr bwMode="auto">
          <a:xfrm>
            <a:off x="1584325" y="2114550"/>
            <a:ext cx="203517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COUNTRY</a:t>
            </a:r>
          </a:p>
        </p:txBody>
      </p:sp>
      <p:sp>
        <p:nvSpPr>
          <p:cNvPr id="303120" name="Line 16"/>
          <p:cNvSpPr>
            <a:spLocks noChangeShapeType="1"/>
          </p:cNvSpPr>
          <p:nvPr/>
        </p:nvSpPr>
        <p:spPr bwMode="auto">
          <a:xfrm flipV="1">
            <a:off x="2132013" y="3095625"/>
            <a:ext cx="0" cy="415925"/>
          </a:xfrm>
          <a:prstGeom prst="line">
            <a:avLst/>
          </a:prstGeom>
          <a:noFill/>
          <a:ln w="25400">
            <a:solidFill>
              <a:schemeClr val="tx1"/>
            </a:solidFill>
            <a:round/>
            <a:headEnd type="none" w="sm" len="sm"/>
            <a:tailEnd type="none" w="sm" len="sm"/>
          </a:ln>
          <a:effectLst/>
        </p:spPr>
        <p:txBody>
          <a:bodyPr/>
          <a:lstStyle/>
          <a:p>
            <a:endParaRPr lang="en-US"/>
          </a:p>
        </p:txBody>
      </p:sp>
      <p:sp>
        <p:nvSpPr>
          <p:cNvPr id="303121" name="Line 17"/>
          <p:cNvSpPr>
            <a:spLocks noChangeShapeType="1"/>
          </p:cNvSpPr>
          <p:nvPr/>
        </p:nvSpPr>
        <p:spPr bwMode="auto">
          <a:xfrm flipV="1">
            <a:off x="2128838" y="2608263"/>
            <a:ext cx="0" cy="415925"/>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3122" name="Line 18"/>
          <p:cNvSpPr>
            <a:spLocks noChangeShapeType="1"/>
          </p:cNvSpPr>
          <p:nvPr/>
        </p:nvSpPr>
        <p:spPr bwMode="auto">
          <a:xfrm flipV="1">
            <a:off x="1989138" y="3298825"/>
            <a:ext cx="146050" cy="220663"/>
          </a:xfrm>
          <a:prstGeom prst="line">
            <a:avLst/>
          </a:prstGeom>
          <a:noFill/>
          <a:ln w="25400">
            <a:solidFill>
              <a:schemeClr val="tx1"/>
            </a:solidFill>
            <a:round/>
            <a:headEnd type="none" w="sm" len="sm"/>
            <a:tailEnd type="none" w="sm" len="sm"/>
          </a:ln>
          <a:effectLst/>
        </p:spPr>
        <p:txBody>
          <a:bodyPr/>
          <a:lstStyle/>
          <a:p>
            <a:endParaRPr lang="en-US"/>
          </a:p>
        </p:txBody>
      </p:sp>
      <p:sp>
        <p:nvSpPr>
          <p:cNvPr id="303123" name="Line 19"/>
          <p:cNvSpPr>
            <a:spLocks noChangeShapeType="1"/>
          </p:cNvSpPr>
          <p:nvPr/>
        </p:nvSpPr>
        <p:spPr bwMode="auto">
          <a:xfrm flipH="1" flipV="1">
            <a:off x="2132013" y="3300413"/>
            <a:ext cx="130175" cy="223837"/>
          </a:xfrm>
          <a:prstGeom prst="line">
            <a:avLst/>
          </a:prstGeom>
          <a:noFill/>
          <a:ln w="25400">
            <a:solidFill>
              <a:schemeClr val="tx1"/>
            </a:solidFill>
            <a:round/>
            <a:headEnd type="none" w="sm" len="sm"/>
            <a:tailEnd type="none" w="sm" len="sm"/>
          </a:ln>
          <a:effectLst/>
        </p:spPr>
        <p:txBody>
          <a:bodyPr/>
          <a:lstStyle/>
          <a:p>
            <a:endParaRPr lang="en-US"/>
          </a:p>
        </p:txBody>
      </p:sp>
      <p:grpSp>
        <p:nvGrpSpPr>
          <p:cNvPr id="3" name="Group 20"/>
          <p:cNvGrpSpPr>
            <a:grpSpLocks/>
          </p:cNvGrpSpPr>
          <p:nvPr/>
        </p:nvGrpSpPr>
        <p:grpSpPr bwMode="auto">
          <a:xfrm>
            <a:off x="3144838" y="2620963"/>
            <a:ext cx="273050" cy="2333625"/>
            <a:chOff x="1981" y="1651"/>
            <a:chExt cx="172" cy="1470"/>
          </a:xfrm>
        </p:grpSpPr>
        <p:sp>
          <p:nvSpPr>
            <p:cNvPr id="303125" name="Line 21"/>
            <p:cNvSpPr>
              <a:spLocks noChangeShapeType="1"/>
            </p:cNvSpPr>
            <p:nvPr/>
          </p:nvSpPr>
          <p:spPr bwMode="auto">
            <a:xfrm flipV="1">
              <a:off x="2071" y="2419"/>
              <a:ext cx="0" cy="693"/>
            </a:xfrm>
            <a:prstGeom prst="line">
              <a:avLst/>
            </a:prstGeom>
            <a:noFill/>
            <a:ln w="25400">
              <a:solidFill>
                <a:srgbClr val="FFCC66"/>
              </a:solidFill>
              <a:round/>
              <a:headEnd type="none" w="sm" len="sm"/>
              <a:tailEnd type="none" w="sm" len="sm"/>
            </a:ln>
            <a:effectLst/>
          </p:spPr>
          <p:txBody>
            <a:bodyPr/>
            <a:lstStyle/>
            <a:p>
              <a:endParaRPr lang="en-US"/>
            </a:p>
          </p:txBody>
        </p:sp>
        <p:sp>
          <p:nvSpPr>
            <p:cNvPr id="303126" name="Line 22"/>
            <p:cNvSpPr>
              <a:spLocks noChangeShapeType="1"/>
            </p:cNvSpPr>
            <p:nvPr/>
          </p:nvSpPr>
          <p:spPr bwMode="auto">
            <a:xfrm flipV="1">
              <a:off x="2069" y="1651"/>
              <a:ext cx="0" cy="762"/>
            </a:xfrm>
            <a:prstGeom prst="line">
              <a:avLst/>
            </a:prstGeom>
            <a:noFill/>
            <a:ln w="25400">
              <a:solidFill>
                <a:srgbClr val="FFCC66"/>
              </a:solidFill>
              <a:prstDash val="dash"/>
              <a:round/>
              <a:headEnd type="none" w="sm" len="sm"/>
              <a:tailEnd type="none" w="sm" len="sm"/>
            </a:ln>
            <a:effectLst/>
          </p:spPr>
          <p:txBody>
            <a:bodyPr/>
            <a:lstStyle/>
            <a:p>
              <a:endParaRPr lang="en-US"/>
            </a:p>
          </p:txBody>
        </p:sp>
        <p:sp>
          <p:nvSpPr>
            <p:cNvPr id="303127" name="Line 23"/>
            <p:cNvSpPr>
              <a:spLocks noChangeShapeType="1"/>
            </p:cNvSpPr>
            <p:nvPr/>
          </p:nvSpPr>
          <p:spPr bwMode="auto">
            <a:xfrm flipV="1">
              <a:off x="1981" y="2979"/>
              <a:ext cx="92" cy="139"/>
            </a:xfrm>
            <a:prstGeom prst="line">
              <a:avLst/>
            </a:prstGeom>
            <a:noFill/>
            <a:ln w="25400">
              <a:solidFill>
                <a:srgbClr val="FFCC66"/>
              </a:solidFill>
              <a:round/>
              <a:headEnd type="none" w="sm" len="sm"/>
              <a:tailEnd type="none" w="sm" len="sm"/>
            </a:ln>
            <a:effectLst/>
          </p:spPr>
          <p:txBody>
            <a:bodyPr/>
            <a:lstStyle/>
            <a:p>
              <a:endParaRPr lang="en-US"/>
            </a:p>
          </p:txBody>
        </p:sp>
        <p:sp>
          <p:nvSpPr>
            <p:cNvPr id="303128" name="Line 24"/>
            <p:cNvSpPr>
              <a:spLocks noChangeShapeType="1"/>
            </p:cNvSpPr>
            <p:nvPr/>
          </p:nvSpPr>
          <p:spPr bwMode="auto">
            <a:xfrm flipH="1" flipV="1">
              <a:off x="2071" y="2980"/>
              <a:ext cx="82" cy="141"/>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303129" name="Rectangle 25"/>
          <p:cNvSpPr>
            <a:spLocks noChangeArrowheads="1"/>
          </p:cNvSpPr>
          <p:nvPr/>
        </p:nvSpPr>
        <p:spPr bwMode="auto">
          <a:xfrm>
            <a:off x="2159000" y="4341813"/>
            <a:ext cx="1087438"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living</a:t>
            </a:r>
            <a:br>
              <a:rPr lang="en-US" sz="1800" i="1">
                <a:solidFill>
                  <a:schemeClr val="tx1"/>
                </a:solidFill>
              </a:rPr>
            </a:br>
            <a:r>
              <a:rPr lang="en-US" sz="1800" i="1">
                <a:solidFill>
                  <a:schemeClr val="tx1"/>
                </a:solidFill>
              </a:rPr>
              <a:t> in</a:t>
            </a:r>
          </a:p>
        </p:txBody>
      </p:sp>
      <p:sp>
        <p:nvSpPr>
          <p:cNvPr id="303130" name="Rectangle 26"/>
          <p:cNvSpPr>
            <a:spLocks noChangeArrowheads="1"/>
          </p:cNvSpPr>
          <p:nvPr/>
        </p:nvSpPr>
        <p:spPr bwMode="auto">
          <a:xfrm>
            <a:off x="2173288" y="2951163"/>
            <a:ext cx="1087437"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located in</a:t>
            </a:r>
          </a:p>
        </p:txBody>
      </p:sp>
      <p:sp>
        <p:nvSpPr>
          <p:cNvPr id="303131" name="Rectangle 27"/>
          <p:cNvSpPr>
            <a:spLocks noChangeArrowheads="1"/>
          </p:cNvSpPr>
          <p:nvPr/>
        </p:nvSpPr>
        <p:spPr bwMode="auto">
          <a:xfrm>
            <a:off x="803275" y="4000500"/>
            <a:ext cx="1352550"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hometown of</a:t>
            </a:r>
          </a:p>
        </p:txBody>
      </p:sp>
      <p:sp>
        <p:nvSpPr>
          <p:cNvPr id="303132" name="Rectangle 28"/>
          <p:cNvSpPr>
            <a:spLocks noChangeArrowheads="1"/>
          </p:cNvSpPr>
          <p:nvPr/>
        </p:nvSpPr>
        <p:spPr bwMode="auto">
          <a:xfrm>
            <a:off x="1016000" y="2551113"/>
            <a:ext cx="1130300"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location of</a:t>
            </a:r>
          </a:p>
        </p:txBody>
      </p:sp>
      <p:sp>
        <p:nvSpPr>
          <p:cNvPr id="303133" name="AutoShape 29"/>
          <p:cNvSpPr>
            <a:spLocks noChangeArrowheads="1"/>
          </p:cNvSpPr>
          <p:nvPr/>
        </p:nvSpPr>
        <p:spPr bwMode="auto">
          <a:xfrm>
            <a:off x="5135563" y="4962525"/>
            <a:ext cx="2257425" cy="671513"/>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3134" name="AutoShape 30"/>
          <p:cNvSpPr>
            <a:spLocks noChangeArrowheads="1"/>
          </p:cNvSpPr>
          <p:nvPr/>
        </p:nvSpPr>
        <p:spPr bwMode="auto">
          <a:xfrm>
            <a:off x="5186363" y="3521075"/>
            <a:ext cx="1130300" cy="471488"/>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grpSp>
        <p:nvGrpSpPr>
          <p:cNvPr id="4" name="Group 31"/>
          <p:cNvGrpSpPr>
            <a:grpSpLocks/>
          </p:cNvGrpSpPr>
          <p:nvPr/>
        </p:nvGrpSpPr>
        <p:grpSpPr bwMode="auto">
          <a:xfrm>
            <a:off x="5610225" y="4035425"/>
            <a:ext cx="273050" cy="915988"/>
            <a:chOff x="3534" y="2542"/>
            <a:chExt cx="172" cy="577"/>
          </a:xfrm>
        </p:grpSpPr>
        <p:sp>
          <p:nvSpPr>
            <p:cNvPr id="303136" name="Line 32"/>
            <p:cNvSpPr>
              <a:spLocks noChangeShapeType="1"/>
            </p:cNvSpPr>
            <p:nvPr/>
          </p:nvSpPr>
          <p:spPr bwMode="auto">
            <a:xfrm flipV="1">
              <a:off x="3624" y="2849"/>
              <a:ext cx="0" cy="262"/>
            </a:xfrm>
            <a:prstGeom prst="line">
              <a:avLst/>
            </a:prstGeom>
            <a:noFill/>
            <a:ln w="25400">
              <a:solidFill>
                <a:schemeClr val="tx1"/>
              </a:solidFill>
              <a:round/>
              <a:headEnd type="none" w="sm" len="sm"/>
              <a:tailEnd type="none" w="sm" len="sm"/>
            </a:ln>
            <a:effectLst/>
          </p:spPr>
          <p:txBody>
            <a:bodyPr/>
            <a:lstStyle/>
            <a:p>
              <a:endParaRPr lang="en-US"/>
            </a:p>
          </p:txBody>
        </p:sp>
        <p:sp>
          <p:nvSpPr>
            <p:cNvPr id="303137" name="Line 33"/>
            <p:cNvSpPr>
              <a:spLocks noChangeShapeType="1"/>
            </p:cNvSpPr>
            <p:nvPr/>
          </p:nvSpPr>
          <p:spPr bwMode="auto">
            <a:xfrm flipV="1">
              <a:off x="3622" y="2542"/>
              <a:ext cx="0" cy="262"/>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3138" name="Line 34"/>
            <p:cNvSpPr>
              <a:spLocks noChangeShapeType="1"/>
            </p:cNvSpPr>
            <p:nvPr/>
          </p:nvSpPr>
          <p:spPr bwMode="auto">
            <a:xfrm flipV="1">
              <a:off x="3534" y="2977"/>
              <a:ext cx="92" cy="139"/>
            </a:xfrm>
            <a:prstGeom prst="line">
              <a:avLst/>
            </a:prstGeom>
            <a:noFill/>
            <a:ln w="25400">
              <a:solidFill>
                <a:schemeClr val="tx1"/>
              </a:solidFill>
              <a:round/>
              <a:headEnd type="none" w="sm" len="sm"/>
              <a:tailEnd type="none" w="sm" len="sm"/>
            </a:ln>
            <a:effectLst/>
          </p:spPr>
          <p:txBody>
            <a:bodyPr/>
            <a:lstStyle/>
            <a:p>
              <a:endParaRPr lang="en-US"/>
            </a:p>
          </p:txBody>
        </p:sp>
        <p:sp>
          <p:nvSpPr>
            <p:cNvPr id="303139" name="Line 35"/>
            <p:cNvSpPr>
              <a:spLocks noChangeShapeType="1"/>
            </p:cNvSpPr>
            <p:nvPr/>
          </p:nvSpPr>
          <p:spPr bwMode="auto">
            <a:xfrm flipH="1" flipV="1">
              <a:off x="3624" y="2978"/>
              <a:ext cx="82" cy="141"/>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3140" name="Rectangle 36"/>
          <p:cNvSpPr>
            <a:spLocks noChangeArrowheads="1"/>
          </p:cNvSpPr>
          <p:nvPr/>
        </p:nvSpPr>
        <p:spPr bwMode="auto">
          <a:xfrm>
            <a:off x="6932613" y="4352925"/>
            <a:ext cx="1087437"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born</a:t>
            </a:r>
            <a:br>
              <a:rPr lang="en-US" sz="1800" i="1">
                <a:solidFill>
                  <a:schemeClr val="tx1"/>
                </a:solidFill>
              </a:rPr>
            </a:br>
            <a:r>
              <a:rPr lang="en-US" sz="1800" i="1">
                <a:solidFill>
                  <a:schemeClr val="tx1"/>
                </a:solidFill>
              </a:rPr>
              <a:t> in</a:t>
            </a:r>
          </a:p>
        </p:txBody>
      </p:sp>
      <p:sp>
        <p:nvSpPr>
          <p:cNvPr id="303141" name="Rectangle 37"/>
          <p:cNvSpPr>
            <a:spLocks noChangeArrowheads="1"/>
          </p:cNvSpPr>
          <p:nvPr/>
        </p:nvSpPr>
        <p:spPr bwMode="auto">
          <a:xfrm>
            <a:off x="6902450" y="2633663"/>
            <a:ext cx="979488"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of birth of</a:t>
            </a:r>
          </a:p>
        </p:txBody>
      </p:sp>
      <p:sp>
        <p:nvSpPr>
          <p:cNvPr id="303142" name="AutoShape 38"/>
          <p:cNvSpPr>
            <a:spLocks noChangeArrowheads="1"/>
          </p:cNvSpPr>
          <p:nvPr/>
        </p:nvSpPr>
        <p:spPr bwMode="auto">
          <a:xfrm>
            <a:off x="5175250" y="2092325"/>
            <a:ext cx="2068513" cy="46990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3143" name="Line 39"/>
          <p:cNvSpPr>
            <a:spLocks noChangeShapeType="1"/>
          </p:cNvSpPr>
          <p:nvPr/>
        </p:nvSpPr>
        <p:spPr bwMode="auto">
          <a:xfrm flipV="1">
            <a:off x="5754688" y="3082925"/>
            <a:ext cx="0" cy="415925"/>
          </a:xfrm>
          <a:prstGeom prst="line">
            <a:avLst/>
          </a:prstGeom>
          <a:noFill/>
          <a:ln w="25400">
            <a:solidFill>
              <a:schemeClr val="tx1"/>
            </a:solidFill>
            <a:round/>
            <a:headEnd type="none" w="sm" len="sm"/>
            <a:tailEnd type="none" w="sm" len="sm"/>
          </a:ln>
          <a:effectLst/>
        </p:spPr>
        <p:txBody>
          <a:bodyPr/>
          <a:lstStyle/>
          <a:p>
            <a:endParaRPr lang="en-US"/>
          </a:p>
        </p:txBody>
      </p:sp>
      <p:sp>
        <p:nvSpPr>
          <p:cNvPr id="303144" name="Line 40"/>
          <p:cNvSpPr>
            <a:spLocks noChangeShapeType="1"/>
          </p:cNvSpPr>
          <p:nvPr/>
        </p:nvSpPr>
        <p:spPr bwMode="auto">
          <a:xfrm flipV="1">
            <a:off x="5751513" y="2595563"/>
            <a:ext cx="0" cy="415925"/>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3145" name="Line 41"/>
          <p:cNvSpPr>
            <a:spLocks noChangeShapeType="1"/>
          </p:cNvSpPr>
          <p:nvPr/>
        </p:nvSpPr>
        <p:spPr bwMode="auto">
          <a:xfrm flipV="1">
            <a:off x="5611813" y="3286125"/>
            <a:ext cx="146050" cy="220663"/>
          </a:xfrm>
          <a:prstGeom prst="line">
            <a:avLst/>
          </a:prstGeom>
          <a:noFill/>
          <a:ln w="25400">
            <a:solidFill>
              <a:schemeClr val="tx1"/>
            </a:solidFill>
            <a:round/>
            <a:headEnd type="none" w="sm" len="sm"/>
            <a:tailEnd type="none" w="sm" len="sm"/>
          </a:ln>
          <a:effectLst/>
        </p:spPr>
        <p:txBody>
          <a:bodyPr/>
          <a:lstStyle/>
          <a:p>
            <a:endParaRPr lang="en-US"/>
          </a:p>
        </p:txBody>
      </p:sp>
      <p:sp>
        <p:nvSpPr>
          <p:cNvPr id="303146" name="Line 42"/>
          <p:cNvSpPr>
            <a:spLocks noChangeShapeType="1"/>
          </p:cNvSpPr>
          <p:nvPr/>
        </p:nvSpPr>
        <p:spPr bwMode="auto">
          <a:xfrm flipH="1" flipV="1">
            <a:off x="5754688" y="3287713"/>
            <a:ext cx="130175" cy="223837"/>
          </a:xfrm>
          <a:prstGeom prst="line">
            <a:avLst/>
          </a:prstGeom>
          <a:noFill/>
          <a:ln w="25400">
            <a:solidFill>
              <a:schemeClr val="tx1"/>
            </a:solidFill>
            <a:round/>
            <a:headEnd type="none" w="sm" len="sm"/>
            <a:tailEnd type="none" w="sm" len="sm"/>
          </a:ln>
          <a:effectLst/>
        </p:spPr>
        <p:txBody>
          <a:bodyPr/>
          <a:lstStyle/>
          <a:p>
            <a:endParaRPr lang="en-US"/>
          </a:p>
        </p:txBody>
      </p:sp>
      <p:sp>
        <p:nvSpPr>
          <p:cNvPr id="303147" name="Line 43"/>
          <p:cNvSpPr>
            <a:spLocks noChangeShapeType="1"/>
          </p:cNvSpPr>
          <p:nvPr/>
        </p:nvSpPr>
        <p:spPr bwMode="auto">
          <a:xfrm flipV="1">
            <a:off x="6908800" y="3827463"/>
            <a:ext cx="0" cy="1100137"/>
          </a:xfrm>
          <a:prstGeom prst="line">
            <a:avLst/>
          </a:prstGeom>
          <a:noFill/>
          <a:ln w="25400">
            <a:solidFill>
              <a:schemeClr val="tx1"/>
            </a:solidFill>
            <a:round/>
            <a:headEnd type="none" w="sm" len="sm"/>
            <a:tailEnd type="none" w="sm" len="sm"/>
          </a:ln>
          <a:effectLst/>
        </p:spPr>
        <p:txBody>
          <a:bodyPr/>
          <a:lstStyle/>
          <a:p>
            <a:endParaRPr lang="en-US"/>
          </a:p>
        </p:txBody>
      </p:sp>
      <p:sp>
        <p:nvSpPr>
          <p:cNvPr id="303148" name="Line 44"/>
          <p:cNvSpPr>
            <a:spLocks noChangeShapeType="1"/>
          </p:cNvSpPr>
          <p:nvPr/>
        </p:nvSpPr>
        <p:spPr bwMode="auto">
          <a:xfrm flipV="1">
            <a:off x="6908800" y="2608263"/>
            <a:ext cx="0" cy="1209675"/>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3149" name="Line 45"/>
          <p:cNvSpPr>
            <a:spLocks noChangeShapeType="1"/>
          </p:cNvSpPr>
          <p:nvPr/>
        </p:nvSpPr>
        <p:spPr bwMode="auto">
          <a:xfrm flipV="1">
            <a:off x="6767513" y="4716463"/>
            <a:ext cx="146050" cy="220662"/>
          </a:xfrm>
          <a:prstGeom prst="line">
            <a:avLst/>
          </a:prstGeom>
          <a:noFill/>
          <a:ln w="25400">
            <a:solidFill>
              <a:schemeClr val="tx1"/>
            </a:solidFill>
            <a:round/>
            <a:headEnd type="none" w="sm" len="sm"/>
            <a:tailEnd type="none" w="sm" len="sm"/>
          </a:ln>
          <a:effectLst/>
        </p:spPr>
        <p:txBody>
          <a:bodyPr/>
          <a:lstStyle/>
          <a:p>
            <a:endParaRPr lang="en-US"/>
          </a:p>
        </p:txBody>
      </p:sp>
      <p:sp>
        <p:nvSpPr>
          <p:cNvPr id="303150" name="Line 46"/>
          <p:cNvSpPr>
            <a:spLocks noChangeShapeType="1"/>
          </p:cNvSpPr>
          <p:nvPr/>
        </p:nvSpPr>
        <p:spPr bwMode="auto">
          <a:xfrm flipH="1" flipV="1">
            <a:off x="6910388" y="4718050"/>
            <a:ext cx="130175" cy="223838"/>
          </a:xfrm>
          <a:prstGeom prst="line">
            <a:avLst/>
          </a:prstGeom>
          <a:noFill/>
          <a:ln w="25400">
            <a:solidFill>
              <a:schemeClr val="tx1"/>
            </a:solidFill>
            <a:round/>
            <a:headEnd type="none" w="sm" len="sm"/>
            <a:tailEnd type="none" w="sm" len="sm"/>
          </a:ln>
          <a:effectLst/>
        </p:spPr>
        <p:txBody>
          <a:bodyPr/>
          <a:lstStyle/>
          <a:p>
            <a:endParaRPr lang="en-US"/>
          </a:p>
        </p:txBody>
      </p:sp>
      <p:sp>
        <p:nvSpPr>
          <p:cNvPr id="303151" name="Rectangle 47"/>
          <p:cNvSpPr>
            <a:spLocks noChangeArrowheads="1"/>
          </p:cNvSpPr>
          <p:nvPr/>
        </p:nvSpPr>
        <p:spPr bwMode="auto">
          <a:xfrm>
            <a:off x="5745163" y="2913063"/>
            <a:ext cx="1087437"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located in</a:t>
            </a:r>
          </a:p>
        </p:txBody>
      </p:sp>
      <p:sp>
        <p:nvSpPr>
          <p:cNvPr id="303152" name="Rectangle 48"/>
          <p:cNvSpPr>
            <a:spLocks noChangeArrowheads="1"/>
          </p:cNvSpPr>
          <p:nvPr/>
        </p:nvSpPr>
        <p:spPr bwMode="auto">
          <a:xfrm>
            <a:off x="4667250" y="2587625"/>
            <a:ext cx="1100138"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location of</a:t>
            </a:r>
          </a:p>
        </p:txBody>
      </p:sp>
      <p:sp>
        <p:nvSpPr>
          <p:cNvPr id="303153" name="Rectangle 49"/>
          <p:cNvSpPr>
            <a:spLocks noChangeArrowheads="1"/>
          </p:cNvSpPr>
          <p:nvPr/>
        </p:nvSpPr>
        <p:spPr bwMode="auto">
          <a:xfrm>
            <a:off x="5156200" y="2116138"/>
            <a:ext cx="203517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COUNTRY</a:t>
            </a:r>
          </a:p>
        </p:txBody>
      </p:sp>
      <p:sp>
        <p:nvSpPr>
          <p:cNvPr id="303154" name="Rectangle 50"/>
          <p:cNvSpPr>
            <a:spLocks noChangeArrowheads="1"/>
          </p:cNvSpPr>
          <p:nvPr/>
        </p:nvSpPr>
        <p:spPr bwMode="auto">
          <a:xfrm>
            <a:off x="5126038" y="4972050"/>
            <a:ext cx="1503362"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PERSON</a:t>
            </a:r>
          </a:p>
        </p:txBody>
      </p:sp>
      <p:sp>
        <p:nvSpPr>
          <p:cNvPr id="303155" name="Rectangle 51"/>
          <p:cNvSpPr>
            <a:spLocks noChangeArrowheads="1"/>
          </p:cNvSpPr>
          <p:nvPr/>
        </p:nvSpPr>
        <p:spPr bwMode="auto">
          <a:xfrm>
            <a:off x="5168900" y="3529013"/>
            <a:ext cx="14922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TOWN</a:t>
            </a:r>
          </a:p>
        </p:txBody>
      </p:sp>
      <p:sp>
        <p:nvSpPr>
          <p:cNvPr id="303156" name="Rectangle 52"/>
          <p:cNvSpPr>
            <a:spLocks noChangeArrowheads="1"/>
          </p:cNvSpPr>
          <p:nvPr/>
        </p:nvSpPr>
        <p:spPr bwMode="auto">
          <a:xfrm>
            <a:off x="5781675" y="4344988"/>
            <a:ext cx="1087438"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living</a:t>
            </a:r>
            <a:br>
              <a:rPr lang="en-US" sz="1800" i="1">
                <a:solidFill>
                  <a:schemeClr val="tx1"/>
                </a:solidFill>
              </a:rPr>
            </a:br>
            <a:r>
              <a:rPr lang="en-US" sz="1800" i="1">
                <a:solidFill>
                  <a:schemeClr val="tx1"/>
                </a:solidFill>
              </a:rPr>
              <a:t> in</a:t>
            </a:r>
          </a:p>
        </p:txBody>
      </p:sp>
      <p:sp>
        <p:nvSpPr>
          <p:cNvPr id="303157" name="Rectangle 53"/>
          <p:cNvSpPr>
            <a:spLocks noChangeArrowheads="1"/>
          </p:cNvSpPr>
          <p:nvPr/>
        </p:nvSpPr>
        <p:spPr bwMode="auto">
          <a:xfrm>
            <a:off x="4392613" y="4041775"/>
            <a:ext cx="1347787"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hometown of</a:t>
            </a:r>
          </a:p>
        </p:txBody>
      </p:sp>
      <p:grpSp>
        <p:nvGrpSpPr>
          <p:cNvPr id="5" name="Group 54"/>
          <p:cNvGrpSpPr>
            <a:grpSpLocks/>
          </p:cNvGrpSpPr>
          <p:nvPr/>
        </p:nvGrpSpPr>
        <p:grpSpPr bwMode="auto">
          <a:xfrm>
            <a:off x="4240213" y="1477963"/>
            <a:ext cx="238125" cy="4605337"/>
            <a:chOff x="2671" y="931"/>
            <a:chExt cx="150" cy="2901"/>
          </a:xfrm>
        </p:grpSpPr>
        <p:grpSp>
          <p:nvGrpSpPr>
            <p:cNvPr id="6" name="Group 55"/>
            <p:cNvGrpSpPr>
              <a:grpSpLocks/>
            </p:cNvGrpSpPr>
            <p:nvPr/>
          </p:nvGrpSpPr>
          <p:grpSpPr bwMode="auto">
            <a:xfrm>
              <a:off x="2671" y="1894"/>
              <a:ext cx="150" cy="1938"/>
              <a:chOff x="2671" y="1894"/>
              <a:chExt cx="150" cy="1938"/>
            </a:xfrm>
          </p:grpSpPr>
          <p:sp>
            <p:nvSpPr>
              <p:cNvPr id="303160" name="Freeform 56"/>
              <p:cNvSpPr>
                <a:spLocks/>
              </p:cNvSpPr>
              <p:nvPr/>
            </p:nvSpPr>
            <p:spPr bwMode="auto">
              <a:xfrm>
                <a:off x="2671" y="1894"/>
                <a:ext cx="150" cy="973"/>
              </a:xfrm>
              <a:custGeom>
                <a:avLst/>
                <a:gdLst/>
                <a:ahLst/>
                <a:cxnLst>
                  <a:cxn ang="0">
                    <a:pos x="149" y="0"/>
                  </a:cxn>
                  <a:cxn ang="0">
                    <a:pos x="0" y="142"/>
                  </a:cxn>
                  <a:cxn ang="0">
                    <a:pos x="149" y="279"/>
                  </a:cxn>
                  <a:cxn ang="0">
                    <a:pos x="0" y="415"/>
                  </a:cxn>
                  <a:cxn ang="0">
                    <a:pos x="149" y="551"/>
                  </a:cxn>
                  <a:cxn ang="0">
                    <a:pos x="0" y="695"/>
                  </a:cxn>
                  <a:cxn ang="0">
                    <a:pos x="149" y="831"/>
                  </a:cxn>
                  <a:cxn ang="0">
                    <a:pos x="0" y="972"/>
                  </a:cxn>
                </a:cxnLst>
                <a:rect l="0" t="0" r="r" b="b"/>
                <a:pathLst>
                  <a:path w="150" h="973">
                    <a:moveTo>
                      <a:pt x="149" y="0"/>
                    </a:moveTo>
                    <a:lnTo>
                      <a:pt x="0" y="142"/>
                    </a:lnTo>
                    <a:lnTo>
                      <a:pt x="149" y="279"/>
                    </a:lnTo>
                    <a:lnTo>
                      <a:pt x="0" y="415"/>
                    </a:lnTo>
                    <a:lnTo>
                      <a:pt x="149" y="551"/>
                    </a:lnTo>
                    <a:lnTo>
                      <a:pt x="0" y="695"/>
                    </a:lnTo>
                    <a:lnTo>
                      <a:pt x="149" y="831"/>
                    </a:lnTo>
                    <a:lnTo>
                      <a:pt x="0" y="972"/>
                    </a:lnTo>
                  </a:path>
                </a:pathLst>
              </a:custGeom>
              <a:noFill/>
              <a:ln w="254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endParaRPr lang="en-US"/>
              </a:p>
            </p:txBody>
          </p:sp>
          <p:sp>
            <p:nvSpPr>
              <p:cNvPr id="303161" name="Freeform 57"/>
              <p:cNvSpPr>
                <a:spLocks/>
              </p:cNvSpPr>
              <p:nvPr/>
            </p:nvSpPr>
            <p:spPr bwMode="auto">
              <a:xfrm>
                <a:off x="2671" y="2859"/>
                <a:ext cx="150" cy="973"/>
              </a:xfrm>
              <a:custGeom>
                <a:avLst/>
                <a:gdLst/>
                <a:ahLst/>
                <a:cxnLst>
                  <a:cxn ang="0">
                    <a:pos x="149" y="972"/>
                  </a:cxn>
                  <a:cxn ang="0">
                    <a:pos x="0" y="829"/>
                  </a:cxn>
                  <a:cxn ang="0">
                    <a:pos x="149" y="693"/>
                  </a:cxn>
                  <a:cxn ang="0">
                    <a:pos x="0" y="557"/>
                  </a:cxn>
                  <a:cxn ang="0">
                    <a:pos x="149" y="421"/>
                  </a:cxn>
                  <a:cxn ang="0">
                    <a:pos x="0" y="276"/>
                  </a:cxn>
                  <a:cxn ang="0">
                    <a:pos x="149" y="140"/>
                  </a:cxn>
                  <a:cxn ang="0">
                    <a:pos x="0" y="0"/>
                  </a:cxn>
                </a:cxnLst>
                <a:rect l="0" t="0" r="r" b="b"/>
                <a:pathLst>
                  <a:path w="150" h="973">
                    <a:moveTo>
                      <a:pt x="149" y="972"/>
                    </a:moveTo>
                    <a:lnTo>
                      <a:pt x="0" y="829"/>
                    </a:lnTo>
                    <a:lnTo>
                      <a:pt x="149" y="693"/>
                    </a:lnTo>
                    <a:lnTo>
                      <a:pt x="0" y="557"/>
                    </a:lnTo>
                    <a:lnTo>
                      <a:pt x="149" y="421"/>
                    </a:lnTo>
                    <a:lnTo>
                      <a:pt x="0" y="276"/>
                    </a:lnTo>
                    <a:lnTo>
                      <a:pt x="149" y="140"/>
                    </a:lnTo>
                    <a:lnTo>
                      <a:pt x="0" y="0"/>
                    </a:lnTo>
                  </a:path>
                </a:pathLst>
              </a:custGeom>
              <a:noFill/>
              <a:ln w="254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endParaRPr lang="en-US"/>
              </a:p>
            </p:txBody>
          </p:sp>
        </p:grpSp>
        <p:sp>
          <p:nvSpPr>
            <p:cNvPr id="303162" name="Freeform 58"/>
            <p:cNvSpPr>
              <a:spLocks/>
            </p:cNvSpPr>
            <p:nvPr/>
          </p:nvSpPr>
          <p:spPr bwMode="auto">
            <a:xfrm>
              <a:off x="2671" y="931"/>
              <a:ext cx="150" cy="973"/>
            </a:xfrm>
            <a:custGeom>
              <a:avLst/>
              <a:gdLst/>
              <a:ahLst/>
              <a:cxnLst>
                <a:cxn ang="0">
                  <a:pos x="149" y="972"/>
                </a:cxn>
                <a:cxn ang="0">
                  <a:pos x="0" y="829"/>
                </a:cxn>
                <a:cxn ang="0">
                  <a:pos x="149" y="693"/>
                </a:cxn>
                <a:cxn ang="0">
                  <a:pos x="0" y="557"/>
                </a:cxn>
                <a:cxn ang="0">
                  <a:pos x="149" y="421"/>
                </a:cxn>
                <a:cxn ang="0">
                  <a:pos x="0" y="276"/>
                </a:cxn>
                <a:cxn ang="0">
                  <a:pos x="149" y="140"/>
                </a:cxn>
                <a:cxn ang="0">
                  <a:pos x="0" y="0"/>
                </a:cxn>
              </a:cxnLst>
              <a:rect l="0" t="0" r="r" b="b"/>
              <a:pathLst>
                <a:path w="150" h="973">
                  <a:moveTo>
                    <a:pt x="149" y="972"/>
                  </a:moveTo>
                  <a:lnTo>
                    <a:pt x="0" y="829"/>
                  </a:lnTo>
                  <a:lnTo>
                    <a:pt x="149" y="693"/>
                  </a:lnTo>
                  <a:lnTo>
                    <a:pt x="0" y="557"/>
                  </a:lnTo>
                  <a:lnTo>
                    <a:pt x="149" y="421"/>
                  </a:lnTo>
                  <a:lnTo>
                    <a:pt x="0" y="276"/>
                  </a:lnTo>
                  <a:lnTo>
                    <a:pt x="149" y="140"/>
                  </a:lnTo>
                  <a:lnTo>
                    <a:pt x="0" y="0"/>
                  </a:lnTo>
                </a:path>
              </a:pathLst>
            </a:custGeom>
            <a:noFill/>
            <a:ln w="254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endParaRPr lang="en-US"/>
            </a:p>
          </p:txBody>
        </p:sp>
      </p:grpSp>
      <p:grpSp>
        <p:nvGrpSpPr>
          <p:cNvPr id="7" name="Group 66"/>
          <p:cNvGrpSpPr>
            <a:grpSpLocks/>
          </p:cNvGrpSpPr>
          <p:nvPr/>
        </p:nvGrpSpPr>
        <p:grpSpPr bwMode="auto">
          <a:xfrm>
            <a:off x="3144838" y="2620963"/>
            <a:ext cx="273050" cy="2333625"/>
            <a:chOff x="1981" y="1651"/>
            <a:chExt cx="172" cy="1470"/>
          </a:xfrm>
        </p:grpSpPr>
        <p:sp>
          <p:nvSpPr>
            <p:cNvPr id="303171" name="Line 67"/>
            <p:cNvSpPr>
              <a:spLocks noChangeShapeType="1"/>
            </p:cNvSpPr>
            <p:nvPr/>
          </p:nvSpPr>
          <p:spPr bwMode="ltGray">
            <a:xfrm flipV="1">
              <a:off x="2071" y="2419"/>
              <a:ext cx="0" cy="693"/>
            </a:xfrm>
            <a:prstGeom prst="line">
              <a:avLst/>
            </a:prstGeom>
            <a:noFill/>
            <a:ln w="25400">
              <a:solidFill>
                <a:srgbClr val="0066CC"/>
              </a:solidFill>
              <a:round/>
              <a:headEnd type="none" w="sm" len="sm"/>
              <a:tailEnd type="none" w="sm" len="sm"/>
            </a:ln>
            <a:effectLst/>
          </p:spPr>
          <p:txBody>
            <a:bodyPr/>
            <a:lstStyle/>
            <a:p>
              <a:endParaRPr lang="en-US"/>
            </a:p>
          </p:txBody>
        </p:sp>
        <p:sp>
          <p:nvSpPr>
            <p:cNvPr id="303172" name="Line 68"/>
            <p:cNvSpPr>
              <a:spLocks noChangeShapeType="1"/>
            </p:cNvSpPr>
            <p:nvPr/>
          </p:nvSpPr>
          <p:spPr bwMode="ltGray">
            <a:xfrm flipV="1">
              <a:off x="2069" y="1651"/>
              <a:ext cx="0" cy="762"/>
            </a:xfrm>
            <a:prstGeom prst="line">
              <a:avLst/>
            </a:prstGeom>
            <a:noFill/>
            <a:ln w="25400">
              <a:solidFill>
                <a:srgbClr val="0066CC"/>
              </a:solidFill>
              <a:prstDash val="dash"/>
              <a:round/>
              <a:headEnd type="none" w="sm" len="sm"/>
              <a:tailEnd type="none" w="sm" len="sm"/>
            </a:ln>
            <a:effectLst/>
          </p:spPr>
          <p:txBody>
            <a:bodyPr/>
            <a:lstStyle/>
            <a:p>
              <a:endParaRPr lang="en-US"/>
            </a:p>
          </p:txBody>
        </p:sp>
        <p:sp>
          <p:nvSpPr>
            <p:cNvPr id="303173" name="Line 69"/>
            <p:cNvSpPr>
              <a:spLocks noChangeShapeType="1"/>
            </p:cNvSpPr>
            <p:nvPr/>
          </p:nvSpPr>
          <p:spPr bwMode="ltGray">
            <a:xfrm flipV="1">
              <a:off x="1981" y="2979"/>
              <a:ext cx="92" cy="139"/>
            </a:xfrm>
            <a:prstGeom prst="line">
              <a:avLst/>
            </a:prstGeom>
            <a:noFill/>
            <a:ln w="25400">
              <a:solidFill>
                <a:srgbClr val="0066CC"/>
              </a:solidFill>
              <a:round/>
              <a:headEnd type="none" w="sm" len="sm"/>
              <a:tailEnd type="none" w="sm" len="sm"/>
            </a:ln>
            <a:effectLst/>
          </p:spPr>
          <p:txBody>
            <a:bodyPr/>
            <a:lstStyle/>
            <a:p>
              <a:endParaRPr lang="en-US"/>
            </a:p>
          </p:txBody>
        </p:sp>
        <p:sp>
          <p:nvSpPr>
            <p:cNvPr id="303174" name="Line 70"/>
            <p:cNvSpPr>
              <a:spLocks noChangeShapeType="1"/>
            </p:cNvSpPr>
            <p:nvPr/>
          </p:nvSpPr>
          <p:spPr bwMode="ltGray">
            <a:xfrm flipH="1" flipV="1">
              <a:off x="2071" y="2980"/>
              <a:ext cx="82" cy="141"/>
            </a:xfrm>
            <a:prstGeom prst="line">
              <a:avLst/>
            </a:prstGeom>
            <a:noFill/>
            <a:ln w="25400">
              <a:solidFill>
                <a:srgbClr val="0066CC"/>
              </a:solidFill>
              <a:round/>
              <a:headEnd type="none" w="sm" len="sm"/>
              <a:tailEnd type="none" w="sm" len="sm"/>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99" name="Rectangle 47"/>
          <p:cNvSpPr>
            <a:spLocks noGrp="1" noChangeArrowheads="1"/>
          </p:cNvSpPr>
          <p:nvPr>
            <p:ph type="title"/>
          </p:nvPr>
        </p:nvSpPr>
        <p:spPr/>
        <p:txBody>
          <a:bodyPr/>
          <a:lstStyle/>
          <a:p>
            <a:r>
              <a:rPr lang="en-US"/>
              <a:t>Relationships and Attributes</a:t>
            </a:r>
          </a:p>
        </p:txBody>
      </p:sp>
      <p:sp>
        <p:nvSpPr>
          <p:cNvPr id="305200" name="Rectangle 48"/>
          <p:cNvSpPr>
            <a:spLocks noGrp="1" noChangeArrowheads="1"/>
          </p:cNvSpPr>
          <p:nvPr>
            <p:ph idx="1"/>
          </p:nvPr>
        </p:nvSpPr>
        <p:spPr>
          <a:xfrm>
            <a:off x="872067" y="2057400"/>
            <a:ext cx="7408333" cy="3450696"/>
          </a:xfrm>
        </p:spPr>
        <p:txBody>
          <a:bodyPr/>
          <a:lstStyle/>
          <a:p>
            <a:pPr lvl="1"/>
            <a:r>
              <a:rPr lang="en-US" dirty="0"/>
              <a:t>An attribute can hide a relationship</a:t>
            </a:r>
          </a:p>
          <a:p>
            <a:pPr lvl="1"/>
            <a:r>
              <a:rPr lang="en-US" dirty="0"/>
              <a:t>Relationship can be “downgraded” to attribute</a:t>
            </a:r>
          </a:p>
          <a:p>
            <a:endParaRPr lang="en-US" dirty="0"/>
          </a:p>
        </p:txBody>
      </p:sp>
      <p:sp>
        <p:nvSpPr>
          <p:cNvPr id="305157" name="AutoShape 5"/>
          <p:cNvSpPr>
            <a:spLocks noChangeArrowheads="1"/>
          </p:cNvSpPr>
          <p:nvPr/>
        </p:nvSpPr>
        <p:spPr bwMode="auto">
          <a:xfrm>
            <a:off x="4960938" y="4935538"/>
            <a:ext cx="1887537" cy="900112"/>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5158" name="Rectangle 6"/>
          <p:cNvSpPr>
            <a:spLocks noChangeArrowheads="1"/>
          </p:cNvSpPr>
          <p:nvPr/>
        </p:nvSpPr>
        <p:spPr bwMode="auto">
          <a:xfrm>
            <a:off x="4935538" y="4940300"/>
            <a:ext cx="2030412"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ATTACHMENT</a:t>
            </a:r>
            <a:br>
              <a:rPr lang="en-US" sz="1800">
                <a:solidFill>
                  <a:schemeClr val="tx1"/>
                </a:solidFill>
              </a:rPr>
            </a:br>
            <a:r>
              <a:rPr lang="en-US" sz="1800">
                <a:solidFill>
                  <a:schemeClr val="tx1"/>
                </a:solidFill>
              </a:rPr>
              <a:t>* Content</a:t>
            </a:r>
          </a:p>
        </p:txBody>
      </p:sp>
      <p:sp>
        <p:nvSpPr>
          <p:cNvPr id="305159" name="AutoShape 7"/>
          <p:cNvSpPr>
            <a:spLocks noChangeArrowheads="1"/>
          </p:cNvSpPr>
          <p:nvPr/>
        </p:nvSpPr>
        <p:spPr bwMode="auto">
          <a:xfrm>
            <a:off x="5573713" y="3197225"/>
            <a:ext cx="2674937" cy="720725"/>
          </a:xfrm>
          <a:prstGeom prst="roundRect">
            <a:avLst>
              <a:gd name="adj" fmla="val 12486"/>
            </a:avLst>
          </a:prstGeom>
          <a:solidFill>
            <a:srgbClr val="66CCFF"/>
          </a:solidFill>
          <a:ln w="25400">
            <a:solidFill>
              <a:srgbClr val="66FFFF"/>
            </a:solidFill>
            <a:round/>
            <a:headEnd/>
            <a:tailEnd/>
          </a:ln>
          <a:effectLst/>
        </p:spPr>
        <p:txBody>
          <a:bodyPr wrap="none" anchor="ctr"/>
          <a:lstStyle/>
          <a:p>
            <a:endParaRPr lang="en-US"/>
          </a:p>
        </p:txBody>
      </p:sp>
      <p:sp>
        <p:nvSpPr>
          <p:cNvPr id="305160" name="Rectangle 8"/>
          <p:cNvSpPr>
            <a:spLocks noChangeArrowheads="1"/>
          </p:cNvSpPr>
          <p:nvPr/>
        </p:nvSpPr>
        <p:spPr bwMode="auto">
          <a:xfrm>
            <a:off x="5529263" y="3178175"/>
            <a:ext cx="2965450"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ATTACHMENT TYPE</a:t>
            </a:r>
            <a:br>
              <a:rPr lang="en-US" sz="1800">
                <a:solidFill>
                  <a:schemeClr val="tx1"/>
                </a:solidFill>
              </a:rPr>
            </a:br>
            <a:r>
              <a:rPr lang="en-US" sz="1800">
                <a:solidFill>
                  <a:schemeClr val="tx1"/>
                </a:solidFill>
              </a:rPr>
              <a:t>* Name</a:t>
            </a:r>
          </a:p>
        </p:txBody>
      </p:sp>
      <p:grpSp>
        <p:nvGrpSpPr>
          <p:cNvPr id="2" name="Group 9"/>
          <p:cNvGrpSpPr>
            <a:grpSpLocks/>
          </p:cNvGrpSpPr>
          <p:nvPr/>
        </p:nvGrpSpPr>
        <p:grpSpPr bwMode="auto">
          <a:xfrm>
            <a:off x="6461125" y="3916363"/>
            <a:ext cx="249238" cy="1017587"/>
            <a:chOff x="4070" y="2467"/>
            <a:chExt cx="157" cy="641"/>
          </a:xfrm>
        </p:grpSpPr>
        <p:sp>
          <p:nvSpPr>
            <p:cNvPr id="305162" name="Line 10"/>
            <p:cNvSpPr>
              <a:spLocks noChangeShapeType="1"/>
            </p:cNvSpPr>
            <p:nvPr/>
          </p:nvSpPr>
          <p:spPr bwMode="auto">
            <a:xfrm flipV="1">
              <a:off x="4152" y="2730"/>
              <a:ext cx="0" cy="378"/>
            </a:xfrm>
            <a:prstGeom prst="line">
              <a:avLst/>
            </a:prstGeom>
            <a:noFill/>
            <a:ln w="25400">
              <a:solidFill>
                <a:schemeClr val="tx1"/>
              </a:solidFill>
              <a:round/>
              <a:headEnd type="none" w="sm" len="sm"/>
              <a:tailEnd type="none" w="sm" len="sm"/>
            </a:ln>
            <a:effectLst/>
          </p:spPr>
          <p:txBody>
            <a:bodyPr/>
            <a:lstStyle/>
            <a:p>
              <a:endParaRPr lang="en-US"/>
            </a:p>
          </p:txBody>
        </p:sp>
        <p:sp>
          <p:nvSpPr>
            <p:cNvPr id="305163" name="Line 11"/>
            <p:cNvSpPr>
              <a:spLocks noChangeShapeType="1"/>
            </p:cNvSpPr>
            <p:nvPr/>
          </p:nvSpPr>
          <p:spPr bwMode="auto">
            <a:xfrm flipV="1">
              <a:off x="4152" y="2467"/>
              <a:ext cx="0" cy="171"/>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5164" name="Line 12"/>
            <p:cNvSpPr>
              <a:spLocks noChangeShapeType="1"/>
            </p:cNvSpPr>
            <p:nvPr/>
          </p:nvSpPr>
          <p:spPr bwMode="auto">
            <a:xfrm flipV="1">
              <a:off x="4070" y="2960"/>
              <a:ext cx="73" cy="138"/>
            </a:xfrm>
            <a:prstGeom prst="line">
              <a:avLst/>
            </a:prstGeom>
            <a:noFill/>
            <a:ln w="25400">
              <a:solidFill>
                <a:schemeClr val="tx1"/>
              </a:solidFill>
              <a:round/>
              <a:headEnd type="none" w="sm" len="sm"/>
              <a:tailEnd type="none" w="sm" len="sm"/>
            </a:ln>
            <a:effectLst/>
          </p:spPr>
          <p:txBody>
            <a:bodyPr/>
            <a:lstStyle/>
            <a:p>
              <a:endParaRPr lang="en-US"/>
            </a:p>
          </p:txBody>
        </p:sp>
        <p:sp>
          <p:nvSpPr>
            <p:cNvPr id="305165" name="Line 13"/>
            <p:cNvSpPr>
              <a:spLocks noChangeShapeType="1"/>
            </p:cNvSpPr>
            <p:nvPr/>
          </p:nvSpPr>
          <p:spPr bwMode="auto">
            <a:xfrm flipH="1" flipV="1">
              <a:off x="4152" y="2960"/>
              <a:ext cx="75" cy="138"/>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5166" name="Rectangle 14"/>
          <p:cNvSpPr>
            <a:spLocks noChangeArrowheads="1"/>
          </p:cNvSpPr>
          <p:nvPr/>
        </p:nvSpPr>
        <p:spPr bwMode="auto">
          <a:xfrm>
            <a:off x="5849938" y="4462463"/>
            <a:ext cx="1166812"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with</a:t>
            </a:r>
          </a:p>
        </p:txBody>
      </p:sp>
      <p:sp>
        <p:nvSpPr>
          <p:cNvPr id="305167" name="Rectangle 15"/>
          <p:cNvSpPr>
            <a:spLocks noChangeArrowheads="1"/>
          </p:cNvSpPr>
          <p:nvPr/>
        </p:nvSpPr>
        <p:spPr bwMode="auto">
          <a:xfrm>
            <a:off x="6640513" y="3989388"/>
            <a:ext cx="658812"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of</a:t>
            </a:r>
          </a:p>
        </p:txBody>
      </p:sp>
      <p:sp>
        <p:nvSpPr>
          <p:cNvPr id="305168" name="AutoShape 16"/>
          <p:cNvSpPr>
            <a:spLocks noChangeArrowheads="1"/>
          </p:cNvSpPr>
          <p:nvPr/>
        </p:nvSpPr>
        <p:spPr bwMode="auto">
          <a:xfrm>
            <a:off x="1403350" y="4745038"/>
            <a:ext cx="2003425" cy="1093787"/>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5169" name="Rectangle 17"/>
          <p:cNvSpPr>
            <a:spLocks noChangeArrowheads="1"/>
          </p:cNvSpPr>
          <p:nvPr/>
        </p:nvSpPr>
        <p:spPr bwMode="auto">
          <a:xfrm>
            <a:off x="1414463" y="4748213"/>
            <a:ext cx="2105025" cy="915987"/>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ATTACHMENT</a:t>
            </a:r>
            <a:br>
              <a:rPr lang="en-US" sz="1800">
                <a:solidFill>
                  <a:schemeClr val="tx1"/>
                </a:solidFill>
              </a:rPr>
            </a:br>
            <a:r>
              <a:rPr lang="en-US" sz="1800">
                <a:solidFill>
                  <a:schemeClr val="tx1"/>
                </a:solidFill>
              </a:rPr>
              <a:t>* Type</a:t>
            </a:r>
            <a:br>
              <a:rPr lang="en-US" sz="1800">
                <a:solidFill>
                  <a:schemeClr val="tx1"/>
                </a:solidFill>
              </a:rPr>
            </a:br>
            <a:r>
              <a:rPr lang="en-US" sz="1800">
                <a:solidFill>
                  <a:schemeClr val="tx1"/>
                </a:solidFill>
              </a:rPr>
              <a:t>* Content</a:t>
            </a:r>
          </a:p>
        </p:txBody>
      </p:sp>
      <p:sp>
        <p:nvSpPr>
          <p:cNvPr id="305171" name="Freeform 19"/>
          <p:cNvSpPr>
            <a:spLocks/>
          </p:cNvSpPr>
          <p:nvPr/>
        </p:nvSpPr>
        <p:spPr bwMode="auto">
          <a:xfrm>
            <a:off x="2516188" y="3490913"/>
            <a:ext cx="2884487" cy="1755775"/>
          </a:xfrm>
          <a:custGeom>
            <a:avLst/>
            <a:gdLst/>
            <a:ahLst/>
            <a:cxnLst>
              <a:cxn ang="0">
                <a:pos x="0" y="1105"/>
              </a:cxn>
              <a:cxn ang="0">
                <a:pos x="900" y="1105"/>
              </a:cxn>
              <a:cxn ang="0">
                <a:pos x="900" y="0"/>
              </a:cxn>
              <a:cxn ang="0">
                <a:pos x="1816" y="0"/>
              </a:cxn>
            </a:cxnLst>
            <a:rect l="0" t="0" r="r" b="b"/>
            <a:pathLst>
              <a:path w="1817" h="1106">
                <a:moveTo>
                  <a:pt x="0" y="1105"/>
                </a:moveTo>
                <a:lnTo>
                  <a:pt x="900" y="1105"/>
                </a:lnTo>
                <a:lnTo>
                  <a:pt x="900" y="0"/>
                </a:lnTo>
                <a:lnTo>
                  <a:pt x="1816" y="0"/>
                </a:lnTo>
              </a:path>
            </a:pathLst>
          </a:custGeom>
          <a:noFill/>
          <a:ln w="50800" cap="rnd" cmpd="sng">
            <a:solidFill>
              <a:schemeClr val="tx1"/>
            </a:solidFill>
            <a:prstDash val="solid"/>
            <a:round/>
            <a:headEnd type="stealth" w="med" len="lg"/>
            <a:tailEnd type="stealth" w="med" len="lg"/>
          </a:ln>
          <a:effectLst/>
        </p:spPr>
        <p:txBody>
          <a:bodyPr/>
          <a:lstStyle/>
          <a:p>
            <a:endParaRPr lang="en-US"/>
          </a:p>
        </p:txBody>
      </p:sp>
      <p:sp>
        <p:nvSpPr>
          <p:cNvPr id="305172" name="Line 20"/>
          <p:cNvSpPr>
            <a:spLocks noChangeShapeType="1"/>
          </p:cNvSpPr>
          <p:nvPr/>
        </p:nvSpPr>
        <p:spPr bwMode="auto">
          <a:xfrm>
            <a:off x="3944938" y="4256088"/>
            <a:ext cx="2406650" cy="0"/>
          </a:xfrm>
          <a:prstGeom prst="line">
            <a:avLst/>
          </a:prstGeom>
          <a:noFill/>
          <a:ln w="50800">
            <a:solidFill>
              <a:schemeClr val="tx1"/>
            </a:solidFill>
            <a:round/>
            <a:headEnd type="none" w="sm" len="sm"/>
            <a:tailEnd type="stealth" w="med" len="lg"/>
          </a:ln>
          <a:effectLst/>
        </p:spPr>
        <p:txBody>
          <a:bodyPr/>
          <a:lstStyle/>
          <a:p>
            <a:endParaRPr lang="en-US"/>
          </a:p>
        </p:txBody>
      </p:sp>
      <p:grpSp>
        <p:nvGrpSpPr>
          <p:cNvPr id="3" name="Group 25"/>
          <p:cNvGrpSpPr>
            <a:grpSpLocks/>
          </p:cNvGrpSpPr>
          <p:nvPr/>
        </p:nvGrpSpPr>
        <p:grpSpPr bwMode="auto">
          <a:xfrm>
            <a:off x="4121150" y="3043238"/>
            <a:ext cx="238125" cy="3076575"/>
            <a:chOff x="2596" y="1917"/>
            <a:chExt cx="150" cy="1938"/>
          </a:xfrm>
        </p:grpSpPr>
        <p:sp>
          <p:nvSpPr>
            <p:cNvPr id="305178" name="Freeform 26"/>
            <p:cNvSpPr>
              <a:spLocks/>
            </p:cNvSpPr>
            <p:nvPr/>
          </p:nvSpPr>
          <p:spPr bwMode="auto">
            <a:xfrm>
              <a:off x="2596" y="1917"/>
              <a:ext cx="150" cy="973"/>
            </a:xfrm>
            <a:custGeom>
              <a:avLst/>
              <a:gdLst/>
              <a:ahLst/>
              <a:cxnLst>
                <a:cxn ang="0">
                  <a:pos x="149" y="0"/>
                </a:cxn>
                <a:cxn ang="0">
                  <a:pos x="0" y="142"/>
                </a:cxn>
                <a:cxn ang="0">
                  <a:pos x="149" y="279"/>
                </a:cxn>
                <a:cxn ang="0">
                  <a:pos x="0" y="415"/>
                </a:cxn>
                <a:cxn ang="0">
                  <a:pos x="149" y="551"/>
                </a:cxn>
                <a:cxn ang="0">
                  <a:pos x="0" y="695"/>
                </a:cxn>
                <a:cxn ang="0">
                  <a:pos x="149" y="831"/>
                </a:cxn>
                <a:cxn ang="0">
                  <a:pos x="0" y="972"/>
                </a:cxn>
              </a:cxnLst>
              <a:rect l="0" t="0" r="r" b="b"/>
              <a:pathLst>
                <a:path w="150" h="973">
                  <a:moveTo>
                    <a:pt x="149" y="0"/>
                  </a:moveTo>
                  <a:lnTo>
                    <a:pt x="0" y="142"/>
                  </a:lnTo>
                  <a:lnTo>
                    <a:pt x="149" y="279"/>
                  </a:lnTo>
                  <a:lnTo>
                    <a:pt x="0" y="415"/>
                  </a:lnTo>
                  <a:lnTo>
                    <a:pt x="149" y="551"/>
                  </a:lnTo>
                  <a:lnTo>
                    <a:pt x="0" y="695"/>
                  </a:lnTo>
                  <a:lnTo>
                    <a:pt x="149" y="831"/>
                  </a:lnTo>
                  <a:lnTo>
                    <a:pt x="0" y="972"/>
                  </a:lnTo>
                </a:path>
              </a:pathLst>
            </a:custGeom>
            <a:noFill/>
            <a:ln w="254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endParaRPr lang="en-US"/>
            </a:p>
          </p:txBody>
        </p:sp>
        <p:sp>
          <p:nvSpPr>
            <p:cNvPr id="305179" name="Freeform 27"/>
            <p:cNvSpPr>
              <a:spLocks/>
            </p:cNvSpPr>
            <p:nvPr/>
          </p:nvSpPr>
          <p:spPr bwMode="auto">
            <a:xfrm>
              <a:off x="2596" y="2882"/>
              <a:ext cx="150" cy="973"/>
            </a:xfrm>
            <a:custGeom>
              <a:avLst/>
              <a:gdLst/>
              <a:ahLst/>
              <a:cxnLst>
                <a:cxn ang="0">
                  <a:pos x="149" y="972"/>
                </a:cxn>
                <a:cxn ang="0">
                  <a:pos x="0" y="829"/>
                </a:cxn>
                <a:cxn ang="0">
                  <a:pos x="149" y="693"/>
                </a:cxn>
                <a:cxn ang="0">
                  <a:pos x="0" y="557"/>
                </a:cxn>
                <a:cxn ang="0">
                  <a:pos x="149" y="421"/>
                </a:cxn>
                <a:cxn ang="0">
                  <a:pos x="0" y="276"/>
                </a:cxn>
                <a:cxn ang="0">
                  <a:pos x="149" y="140"/>
                </a:cxn>
                <a:cxn ang="0">
                  <a:pos x="0" y="0"/>
                </a:cxn>
              </a:cxnLst>
              <a:rect l="0" t="0" r="r" b="b"/>
              <a:pathLst>
                <a:path w="150" h="973">
                  <a:moveTo>
                    <a:pt x="149" y="972"/>
                  </a:moveTo>
                  <a:lnTo>
                    <a:pt x="0" y="829"/>
                  </a:lnTo>
                  <a:lnTo>
                    <a:pt x="149" y="693"/>
                  </a:lnTo>
                  <a:lnTo>
                    <a:pt x="0" y="557"/>
                  </a:lnTo>
                  <a:lnTo>
                    <a:pt x="149" y="421"/>
                  </a:lnTo>
                  <a:lnTo>
                    <a:pt x="0" y="276"/>
                  </a:lnTo>
                  <a:lnTo>
                    <a:pt x="149" y="140"/>
                  </a:lnTo>
                  <a:lnTo>
                    <a:pt x="0" y="0"/>
                  </a:lnTo>
                </a:path>
              </a:pathLst>
            </a:custGeom>
            <a:noFill/>
            <a:ln w="254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0" name="Rectangle 40"/>
          <p:cNvSpPr>
            <a:spLocks noGrp="1" noChangeArrowheads="1"/>
          </p:cNvSpPr>
          <p:nvPr>
            <p:ph type="title"/>
          </p:nvPr>
        </p:nvSpPr>
        <p:spPr/>
        <p:txBody>
          <a:bodyPr>
            <a:normAutofit/>
          </a:bodyPr>
          <a:lstStyle/>
          <a:p>
            <a:r>
              <a:rPr lang="en-US"/>
              <a:t>Attribute Compared to Relationship</a:t>
            </a:r>
          </a:p>
        </p:txBody>
      </p:sp>
      <p:sp>
        <p:nvSpPr>
          <p:cNvPr id="307241" name="Rectangle 41"/>
          <p:cNvSpPr>
            <a:spLocks noGrp="1" noChangeArrowheads="1"/>
          </p:cNvSpPr>
          <p:nvPr>
            <p:ph idx="1"/>
          </p:nvPr>
        </p:nvSpPr>
        <p:spPr/>
        <p:txBody>
          <a:bodyPr/>
          <a:lstStyle/>
          <a:p>
            <a:pPr lvl="1"/>
            <a:r>
              <a:rPr lang="en-US"/>
              <a:t>Easy model</a:t>
            </a:r>
          </a:p>
          <a:p>
            <a:pPr lvl="1"/>
            <a:r>
              <a:rPr lang="en-US"/>
              <a:t>Fewer tables</a:t>
            </a:r>
          </a:p>
          <a:p>
            <a:pPr lvl="1"/>
            <a:r>
              <a:rPr lang="en-US"/>
              <a:t>No join</a:t>
            </a:r>
          </a:p>
        </p:txBody>
      </p:sp>
      <p:sp>
        <p:nvSpPr>
          <p:cNvPr id="307231" name="Rectangle 31"/>
          <p:cNvSpPr>
            <a:spLocks noGrp="1" noChangeArrowheads="1"/>
          </p:cNvSpPr>
          <p:nvPr>
            <p:ph type="body" sz="half" idx="4294967295"/>
          </p:nvPr>
        </p:nvSpPr>
        <p:spPr>
          <a:xfrm>
            <a:off x="5537200" y="1816100"/>
            <a:ext cx="3606800" cy="1060450"/>
          </a:xfrm>
        </p:spPr>
        <p:txBody>
          <a:bodyPr>
            <a:normAutofit/>
          </a:bodyPr>
          <a:lstStyle/>
          <a:p>
            <a:pPr lvl="1"/>
            <a:r>
              <a:rPr lang="en-US" sz="2000"/>
              <a:t>Value control</a:t>
            </a:r>
          </a:p>
          <a:p>
            <a:pPr lvl="1"/>
            <a:r>
              <a:rPr lang="en-US" sz="2000"/>
              <a:t>List of values</a:t>
            </a:r>
          </a:p>
          <a:p>
            <a:pPr lvl="1"/>
            <a:r>
              <a:rPr lang="en-US" sz="2000"/>
              <a:t>Other relationships</a:t>
            </a:r>
          </a:p>
        </p:txBody>
      </p:sp>
      <p:sp>
        <p:nvSpPr>
          <p:cNvPr id="307205" name="AutoShape 5"/>
          <p:cNvSpPr>
            <a:spLocks noChangeArrowheads="1"/>
          </p:cNvSpPr>
          <p:nvPr/>
        </p:nvSpPr>
        <p:spPr bwMode="auto">
          <a:xfrm>
            <a:off x="1403350" y="4745038"/>
            <a:ext cx="2003425" cy="1093787"/>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7206" name="Rectangle 6"/>
          <p:cNvSpPr>
            <a:spLocks noChangeArrowheads="1"/>
          </p:cNvSpPr>
          <p:nvPr/>
        </p:nvSpPr>
        <p:spPr bwMode="auto">
          <a:xfrm>
            <a:off x="1414463" y="4748213"/>
            <a:ext cx="2105025" cy="915987"/>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ATTACHMENT</a:t>
            </a:r>
            <a:br>
              <a:rPr lang="en-US" sz="1800">
                <a:solidFill>
                  <a:schemeClr val="tx1"/>
                </a:solidFill>
              </a:rPr>
            </a:br>
            <a:r>
              <a:rPr lang="en-US" sz="1800">
                <a:solidFill>
                  <a:schemeClr val="tx1"/>
                </a:solidFill>
              </a:rPr>
              <a:t>* Type</a:t>
            </a:r>
            <a:br>
              <a:rPr lang="en-US" sz="1800">
                <a:solidFill>
                  <a:schemeClr val="tx1"/>
                </a:solidFill>
              </a:rPr>
            </a:br>
            <a:r>
              <a:rPr lang="en-US" sz="1800">
                <a:solidFill>
                  <a:schemeClr val="tx1"/>
                </a:solidFill>
              </a:rPr>
              <a:t>* Content</a:t>
            </a:r>
          </a:p>
        </p:txBody>
      </p:sp>
      <p:sp>
        <p:nvSpPr>
          <p:cNvPr id="307207" name="AutoShape 7"/>
          <p:cNvSpPr>
            <a:spLocks noChangeArrowheads="1"/>
          </p:cNvSpPr>
          <p:nvPr/>
        </p:nvSpPr>
        <p:spPr bwMode="auto">
          <a:xfrm>
            <a:off x="4960938" y="4935538"/>
            <a:ext cx="1887537" cy="900112"/>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7208" name="Rectangle 8"/>
          <p:cNvSpPr>
            <a:spLocks noChangeArrowheads="1"/>
          </p:cNvSpPr>
          <p:nvPr/>
        </p:nvSpPr>
        <p:spPr bwMode="auto">
          <a:xfrm>
            <a:off x="4935538" y="4940300"/>
            <a:ext cx="2030412"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ATTACHMENT</a:t>
            </a:r>
            <a:br>
              <a:rPr lang="en-US" sz="1800">
                <a:solidFill>
                  <a:schemeClr val="tx1"/>
                </a:solidFill>
              </a:rPr>
            </a:br>
            <a:r>
              <a:rPr lang="en-US" sz="1800">
                <a:solidFill>
                  <a:schemeClr val="tx1"/>
                </a:solidFill>
              </a:rPr>
              <a:t>* Content</a:t>
            </a:r>
          </a:p>
        </p:txBody>
      </p:sp>
      <p:sp>
        <p:nvSpPr>
          <p:cNvPr id="307209" name="AutoShape 9"/>
          <p:cNvSpPr>
            <a:spLocks noChangeArrowheads="1"/>
          </p:cNvSpPr>
          <p:nvPr/>
        </p:nvSpPr>
        <p:spPr bwMode="auto">
          <a:xfrm>
            <a:off x="5573713" y="3197225"/>
            <a:ext cx="2674937" cy="720725"/>
          </a:xfrm>
          <a:prstGeom prst="roundRect">
            <a:avLst>
              <a:gd name="adj" fmla="val 12486"/>
            </a:avLst>
          </a:prstGeom>
          <a:solidFill>
            <a:srgbClr val="66CCFF"/>
          </a:solidFill>
          <a:ln w="25400">
            <a:solidFill>
              <a:srgbClr val="66FFFF"/>
            </a:solidFill>
            <a:round/>
            <a:headEnd/>
            <a:tailEnd/>
          </a:ln>
          <a:effectLst/>
        </p:spPr>
        <p:txBody>
          <a:bodyPr wrap="none" anchor="ctr"/>
          <a:lstStyle/>
          <a:p>
            <a:endParaRPr lang="en-US"/>
          </a:p>
        </p:txBody>
      </p:sp>
      <p:sp>
        <p:nvSpPr>
          <p:cNvPr id="307210" name="Rectangle 10"/>
          <p:cNvSpPr>
            <a:spLocks noChangeArrowheads="1"/>
          </p:cNvSpPr>
          <p:nvPr/>
        </p:nvSpPr>
        <p:spPr bwMode="auto">
          <a:xfrm>
            <a:off x="5529263" y="3178175"/>
            <a:ext cx="2965450"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ATTACHMENT TYPE</a:t>
            </a:r>
            <a:br>
              <a:rPr lang="en-US" sz="1800">
                <a:solidFill>
                  <a:schemeClr val="tx1"/>
                </a:solidFill>
              </a:rPr>
            </a:br>
            <a:r>
              <a:rPr lang="en-US" sz="1800">
                <a:solidFill>
                  <a:schemeClr val="tx1"/>
                </a:solidFill>
              </a:rPr>
              <a:t>* Name</a:t>
            </a:r>
          </a:p>
        </p:txBody>
      </p:sp>
      <p:grpSp>
        <p:nvGrpSpPr>
          <p:cNvPr id="2" name="Group 11"/>
          <p:cNvGrpSpPr>
            <a:grpSpLocks/>
          </p:cNvGrpSpPr>
          <p:nvPr/>
        </p:nvGrpSpPr>
        <p:grpSpPr bwMode="auto">
          <a:xfrm>
            <a:off x="6461125" y="3916363"/>
            <a:ext cx="249238" cy="1017587"/>
            <a:chOff x="4070" y="2467"/>
            <a:chExt cx="157" cy="641"/>
          </a:xfrm>
        </p:grpSpPr>
        <p:sp>
          <p:nvSpPr>
            <p:cNvPr id="307212" name="Line 12"/>
            <p:cNvSpPr>
              <a:spLocks noChangeShapeType="1"/>
            </p:cNvSpPr>
            <p:nvPr/>
          </p:nvSpPr>
          <p:spPr bwMode="auto">
            <a:xfrm flipV="1">
              <a:off x="4152" y="2730"/>
              <a:ext cx="0" cy="378"/>
            </a:xfrm>
            <a:prstGeom prst="line">
              <a:avLst/>
            </a:prstGeom>
            <a:noFill/>
            <a:ln w="25400">
              <a:solidFill>
                <a:schemeClr val="tx1"/>
              </a:solidFill>
              <a:round/>
              <a:headEnd type="none" w="sm" len="sm"/>
              <a:tailEnd type="none" w="sm" len="sm"/>
            </a:ln>
            <a:effectLst/>
          </p:spPr>
          <p:txBody>
            <a:bodyPr/>
            <a:lstStyle/>
            <a:p>
              <a:endParaRPr lang="en-US"/>
            </a:p>
          </p:txBody>
        </p:sp>
        <p:sp>
          <p:nvSpPr>
            <p:cNvPr id="307213" name="Line 13"/>
            <p:cNvSpPr>
              <a:spLocks noChangeShapeType="1"/>
            </p:cNvSpPr>
            <p:nvPr/>
          </p:nvSpPr>
          <p:spPr bwMode="auto">
            <a:xfrm flipV="1">
              <a:off x="4152" y="2467"/>
              <a:ext cx="0" cy="171"/>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7214" name="Line 14"/>
            <p:cNvSpPr>
              <a:spLocks noChangeShapeType="1"/>
            </p:cNvSpPr>
            <p:nvPr/>
          </p:nvSpPr>
          <p:spPr bwMode="auto">
            <a:xfrm flipV="1">
              <a:off x="4070" y="2960"/>
              <a:ext cx="73" cy="138"/>
            </a:xfrm>
            <a:prstGeom prst="line">
              <a:avLst/>
            </a:prstGeom>
            <a:noFill/>
            <a:ln w="25400">
              <a:solidFill>
                <a:schemeClr val="tx1"/>
              </a:solidFill>
              <a:round/>
              <a:headEnd type="none" w="sm" len="sm"/>
              <a:tailEnd type="none" w="sm" len="sm"/>
            </a:ln>
            <a:effectLst/>
          </p:spPr>
          <p:txBody>
            <a:bodyPr/>
            <a:lstStyle/>
            <a:p>
              <a:endParaRPr lang="en-US"/>
            </a:p>
          </p:txBody>
        </p:sp>
        <p:sp>
          <p:nvSpPr>
            <p:cNvPr id="307215" name="Line 15"/>
            <p:cNvSpPr>
              <a:spLocks noChangeShapeType="1"/>
            </p:cNvSpPr>
            <p:nvPr/>
          </p:nvSpPr>
          <p:spPr bwMode="auto">
            <a:xfrm flipH="1" flipV="1">
              <a:off x="4152" y="2960"/>
              <a:ext cx="75" cy="138"/>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7216" name="Rectangle 16"/>
          <p:cNvSpPr>
            <a:spLocks noChangeArrowheads="1"/>
          </p:cNvSpPr>
          <p:nvPr/>
        </p:nvSpPr>
        <p:spPr bwMode="auto">
          <a:xfrm>
            <a:off x="5849938" y="4462463"/>
            <a:ext cx="1166812"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with</a:t>
            </a:r>
          </a:p>
        </p:txBody>
      </p:sp>
      <p:sp>
        <p:nvSpPr>
          <p:cNvPr id="307217" name="Rectangle 17"/>
          <p:cNvSpPr>
            <a:spLocks noChangeArrowheads="1"/>
          </p:cNvSpPr>
          <p:nvPr/>
        </p:nvSpPr>
        <p:spPr bwMode="auto">
          <a:xfrm>
            <a:off x="6640513" y="3989388"/>
            <a:ext cx="658812"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of</a:t>
            </a:r>
          </a:p>
        </p:txBody>
      </p:sp>
      <p:grpSp>
        <p:nvGrpSpPr>
          <p:cNvPr id="3" name="Group 18"/>
          <p:cNvGrpSpPr>
            <a:grpSpLocks/>
          </p:cNvGrpSpPr>
          <p:nvPr/>
        </p:nvGrpSpPr>
        <p:grpSpPr bwMode="auto">
          <a:xfrm>
            <a:off x="4121150" y="3043238"/>
            <a:ext cx="238125" cy="3076575"/>
            <a:chOff x="2596" y="1917"/>
            <a:chExt cx="150" cy="1938"/>
          </a:xfrm>
        </p:grpSpPr>
        <p:sp>
          <p:nvSpPr>
            <p:cNvPr id="307219" name="Freeform 19"/>
            <p:cNvSpPr>
              <a:spLocks/>
            </p:cNvSpPr>
            <p:nvPr/>
          </p:nvSpPr>
          <p:spPr bwMode="auto">
            <a:xfrm>
              <a:off x="2596" y="1917"/>
              <a:ext cx="150" cy="973"/>
            </a:xfrm>
            <a:custGeom>
              <a:avLst/>
              <a:gdLst/>
              <a:ahLst/>
              <a:cxnLst>
                <a:cxn ang="0">
                  <a:pos x="149" y="0"/>
                </a:cxn>
                <a:cxn ang="0">
                  <a:pos x="0" y="142"/>
                </a:cxn>
                <a:cxn ang="0">
                  <a:pos x="149" y="279"/>
                </a:cxn>
                <a:cxn ang="0">
                  <a:pos x="0" y="415"/>
                </a:cxn>
                <a:cxn ang="0">
                  <a:pos x="149" y="551"/>
                </a:cxn>
                <a:cxn ang="0">
                  <a:pos x="0" y="695"/>
                </a:cxn>
                <a:cxn ang="0">
                  <a:pos x="149" y="831"/>
                </a:cxn>
                <a:cxn ang="0">
                  <a:pos x="0" y="972"/>
                </a:cxn>
              </a:cxnLst>
              <a:rect l="0" t="0" r="r" b="b"/>
              <a:pathLst>
                <a:path w="150" h="973">
                  <a:moveTo>
                    <a:pt x="149" y="0"/>
                  </a:moveTo>
                  <a:lnTo>
                    <a:pt x="0" y="142"/>
                  </a:lnTo>
                  <a:lnTo>
                    <a:pt x="149" y="279"/>
                  </a:lnTo>
                  <a:lnTo>
                    <a:pt x="0" y="415"/>
                  </a:lnTo>
                  <a:lnTo>
                    <a:pt x="149" y="551"/>
                  </a:lnTo>
                  <a:lnTo>
                    <a:pt x="0" y="695"/>
                  </a:lnTo>
                  <a:lnTo>
                    <a:pt x="149" y="831"/>
                  </a:lnTo>
                  <a:lnTo>
                    <a:pt x="0" y="972"/>
                  </a:lnTo>
                </a:path>
              </a:pathLst>
            </a:custGeom>
            <a:noFill/>
            <a:ln w="254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endParaRPr lang="en-US"/>
            </a:p>
          </p:txBody>
        </p:sp>
        <p:sp>
          <p:nvSpPr>
            <p:cNvPr id="307220" name="Freeform 20"/>
            <p:cNvSpPr>
              <a:spLocks/>
            </p:cNvSpPr>
            <p:nvPr/>
          </p:nvSpPr>
          <p:spPr bwMode="auto">
            <a:xfrm>
              <a:off x="2596" y="2882"/>
              <a:ext cx="150" cy="973"/>
            </a:xfrm>
            <a:custGeom>
              <a:avLst/>
              <a:gdLst/>
              <a:ahLst/>
              <a:cxnLst>
                <a:cxn ang="0">
                  <a:pos x="149" y="972"/>
                </a:cxn>
                <a:cxn ang="0">
                  <a:pos x="0" y="829"/>
                </a:cxn>
                <a:cxn ang="0">
                  <a:pos x="149" y="693"/>
                </a:cxn>
                <a:cxn ang="0">
                  <a:pos x="0" y="557"/>
                </a:cxn>
                <a:cxn ang="0">
                  <a:pos x="149" y="421"/>
                </a:cxn>
                <a:cxn ang="0">
                  <a:pos x="0" y="276"/>
                </a:cxn>
                <a:cxn ang="0">
                  <a:pos x="149" y="140"/>
                </a:cxn>
                <a:cxn ang="0">
                  <a:pos x="0" y="0"/>
                </a:cxn>
              </a:cxnLst>
              <a:rect l="0" t="0" r="r" b="b"/>
              <a:pathLst>
                <a:path w="150" h="973">
                  <a:moveTo>
                    <a:pt x="149" y="972"/>
                  </a:moveTo>
                  <a:lnTo>
                    <a:pt x="0" y="829"/>
                  </a:lnTo>
                  <a:lnTo>
                    <a:pt x="149" y="693"/>
                  </a:lnTo>
                  <a:lnTo>
                    <a:pt x="0" y="557"/>
                  </a:lnTo>
                  <a:lnTo>
                    <a:pt x="149" y="421"/>
                  </a:lnTo>
                  <a:lnTo>
                    <a:pt x="0" y="276"/>
                  </a:lnTo>
                  <a:lnTo>
                    <a:pt x="149" y="140"/>
                  </a:lnTo>
                  <a:lnTo>
                    <a:pt x="0" y="0"/>
                  </a:lnTo>
                </a:path>
              </a:pathLst>
            </a:custGeom>
            <a:noFill/>
            <a:ln w="254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AutoShape 2"/>
          <p:cNvSpPr>
            <a:spLocks noChangeArrowheads="1"/>
          </p:cNvSpPr>
          <p:nvPr/>
        </p:nvSpPr>
        <p:spPr bwMode="auto">
          <a:xfrm>
            <a:off x="6218238" y="2574925"/>
            <a:ext cx="1438275" cy="40640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9251" name="Rectangle 3"/>
          <p:cNvSpPr>
            <a:spLocks noChangeArrowheads="1"/>
          </p:cNvSpPr>
          <p:nvPr/>
        </p:nvSpPr>
        <p:spPr bwMode="auto">
          <a:xfrm>
            <a:off x="6205538" y="2593975"/>
            <a:ext cx="15716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t>JOB</a:t>
            </a:r>
          </a:p>
        </p:txBody>
      </p:sp>
      <p:sp>
        <p:nvSpPr>
          <p:cNvPr id="309252" name="AutoShape 4"/>
          <p:cNvSpPr>
            <a:spLocks noChangeArrowheads="1"/>
          </p:cNvSpPr>
          <p:nvPr/>
        </p:nvSpPr>
        <p:spPr bwMode="auto">
          <a:xfrm>
            <a:off x="3590925" y="2576513"/>
            <a:ext cx="1647825" cy="2119312"/>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9253" name="Rectangle 5"/>
          <p:cNvSpPr>
            <a:spLocks noChangeArrowheads="1"/>
          </p:cNvSpPr>
          <p:nvPr/>
        </p:nvSpPr>
        <p:spPr bwMode="auto">
          <a:xfrm>
            <a:off x="3602038" y="2620963"/>
            <a:ext cx="1831975"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t>EMPLOYEE</a:t>
            </a:r>
            <a:br>
              <a:rPr lang="en-US" sz="1800"/>
            </a:br>
            <a:r>
              <a:rPr lang="en-US" sz="1800"/>
              <a:t>* Id</a:t>
            </a:r>
          </a:p>
        </p:txBody>
      </p:sp>
      <p:sp>
        <p:nvSpPr>
          <p:cNvPr id="309254" name="AutoShape 6"/>
          <p:cNvSpPr>
            <a:spLocks noChangeArrowheads="1"/>
          </p:cNvSpPr>
          <p:nvPr/>
        </p:nvSpPr>
        <p:spPr bwMode="auto">
          <a:xfrm>
            <a:off x="6218238" y="3171825"/>
            <a:ext cx="1438275" cy="34925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9255" name="Rectangle 7"/>
          <p:cNvSpPr>
            <a:spLocks noChangeArrowheads="1"/>
          </p:cNvSpPr>
          <p:nvPr/>
        </p:nvSpPr>
        <p:spPr bwMode="auto">
          <a:xfrm>
            <a:off x="6205538" y="3170238"/>
            <a:ext cx="15716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t>BADGE</a:t>
            </a:r>
          </a:p>
        </p:txBody>
      </p:sp>
      <p:sp>
        <p:nvSpPr>
          <p:cNvPr id="309256" name="AutoShape 8"/>
          <p:cNvSpPr>
            <a:spLocks noChangeArrowheads="1"/>
          </p:cNvSpPr>
          <p:nvPr/>
        </p:nvSpPr>
        <p:spPr bwMode="auto">
          <a:xfrm>
            <a:off x="6218238" y="3700463"/>
            <a:ext cx="1901825" cy="38735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9257" name="Rectangle 9"/>
          <p:cNvSpPr>
            <a:spLocks noChangeArrowheads="1"/>
          </p:cNvSpPr>
          <p:nvPr/>
        </p:nvSpPr>
        <p:spPr bwMode="auto">
          <a:xfrm>
            <a:off x="6205538" y="3694113"/>
            <a:ext cx="21526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t>NATIONALITY</a:t>
            </a:r>
          </a:p>
        </p:txBody>
      </p:sp>
      <p:sp>
        <p:nvSpPr>
          <p:cNvPr id="309258" name="AutoShape 10"/>
          <p:cNvSpPr>
            <a:spLocks noChangeArrowheads="1"/>
          </p:cNvSpPr>
          <p:nvPr/>
        </p:nvSpPr>
        <p:spPr bwMode="auto">
          <a:xfrm>
            <a:off x="6218238" y="4248150"/>
            <a:ext cx="1438275" cy="38735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9259" name="Rectangle 11"/>
          <p:cNvSpPr>
            <a:spLocks noChangeArrowheads="1"/>
          </p:cNvSpPr>
          <p:nvPr/>
        </p:nvSpPr>
        <p:spPr bwMode="auto">
          <a:xfrm>
            <a:off x="6205538" y="4241800"/>
            <a:ext cx="15716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t>ADDRESS</a:t>
            </a:r>
          </a:p>
        </p:txBody>
      </p:sp>
      <p:grpSp>
        <p:nvGrpSpPr>
          <p:cNvPr id="2" name="Group 12"/>
          <p:cNvGrpSpPr>
            <a:grpSpLocks/>
          </p:cNvGrpSpPr>
          <p:nvPr/>
        </p:nvGrpSpPr>
        <p:grpSpPr bwMode="auto">
          <a:xfrm>
            <a:off x="5233988" y="3209925"/>
            <a:ext cx="839787" cy="234950"/>
            <a:chOff x="3297" y="2022"/>
            <a:chExt cx="529" cy="148"/>
          </a:xfrm>
        </p:grpSpPr>
        <p:sp>
          <p:nvSpPr>
            <p:cNvPr id="309261" name="Line 13"/>
            <p:cNvSpPr>
              <a:spLocks noChangeShapeType="1"/>
            </p:cNvSpPr>
            <p:nvPr/>
          </p:nvSpPr>
          <p:spPr bwMode="auto">
            <a:xfrm>
              <a:off x="3297" y="2099"/>
              <a:ext cx="359" cy="0"/>
            </a:xfrm>
            <a:prstGeom prst="line">
              <a:avLst/>
            </a:prstGeom>
            <a:noFill/>
            <a:ln w="25400">
              <a:solidFill>
                <a:schemeClr val="tx1"/>
              </a:solidFill>
              <a:round/>
              <a:headEnd type="none" w="sm" len="sm"/>
              <a:tailEnd type="none" w="sm" len="sm"/>
            </a:ln>
            <a:effectLst/>
          </p:spPr>
          <p:txBody>
            <a:bodyPr/>
            <a:lstStyle/>
            <a:p>
              <a:endParaRPr lang="en-US"/>
            </a:p>
          </p:txBody>
        </p:sp>
        <p:sp>
          <p:nvSpPr>
            <p:cNvPr id="309262" name="Line 14"/>
            <p:cNvSpPr>
              <a:spLocks noChangeShapeType="1"/>
            </p:cNvSpPr>
            <p:nvPr/>
          </p:nvSpPr>
          <p:spPr bwMode="auto">
            <a:xfrm>
              <a:off x="3664" y="2099"/>
              <a:ext cx="162"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9263" name="Line 15"/>
            <p:cNvSpPr>
              <a:spLocks noChangeShapeType="1"/>
            </p:cNvSpPr>
            <p:nvPr/>
          </p:nvSpPr>
          <p:spPr bwMode="auto">
            <a:xfrm>
              <a:off x="3306" y="2022"/>
              <a:ext cx="131" cy="70"/>
            </a:xfrm>
            <a:prstGeom prst="line">
              <a:avLst/>
            </a:prstGeom>
            <a:noFill/>
            <a:ln w="25400">
              <a:solidFill>
                <a:schemeClr val="tx1"/>
              </a:solidFill>
              <a:round/>
              <a:headEnd type="none" w="sm" len="sm"/>
              <a:tailEnd type="none" w="sm" len="sm"/>
            </a:ln>
            <a:effectLst/>
          </p:spPr>
          <p:txBody>
            <a:bodyPr/>
            <a:lstStyle/>
            <a:p>
              <a:endParaRPr lang="en-US"/>
            </a:p>
          </p:txBody>
        </p:sp>
        <p:sp>
          <p:nvSpPr>
            <p:cNvPr id="309264" name="Line 16"/>
            <p:cNvSpPr>
              <a:spLocks noChangeShapeType="1"/>
            </p:cNvSpPr>
            <p:nvPr/>
          </p:nvSpPr>
          <p:spPr bwMode="auto">
            <a:xfrm flipV="1">
              <a:off x="3305" y="2099"/>
              <a:ext cx="131" cy="71"/>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3" name="Group 17"/>
          <p:cNvGrpSpPr>
            <a:grpSpLocks/>
          </p:cNvGrpSpPr>
          <p:nvPr/>
        </p:nvGrpSpPr>
        <p:grpSpPr bwMode="auto">
          <a:xfrm>
            <a:off x="5233988" y="3806825"/>
            <a:ext cx="963612" cy="234950"/>
            <a:chOff x="3297" y="2398"/>
            <a:chExt cx="607" cy="148"/>
          </a:xfrm>
        </p:grpSpPr>
        <p:sp>
          <p:nvSpPr>
            <p:cNvPr id="309266" name="Line 18"/>
            <p:cNvSpPr>
              <a:spLocks noChangeShapeType="1"/>
            </p:cNvSpPr>
            <p:nvPr/>
          </p:nvSpPr>
          <p:spPr bwMode="auto">
            <a:xfrm>
              <a:off x="3297" y="2475"/>
              <a:ext cx="359" cy="0"/>
            </a:xfrm>
            <a:prstGeom prst="line">
              <a:avLst/>
            </a:prstGeom>
            <a:noFill/>
            <a:ln w="25400">
              <a:solidFill>
                <a:schemeClr val="tx1"/>
              </a:solidFill>
              <a:round/>
              <a:headEnd type="none" w="sm" len="sm"/>
              <a:tailEnd type="none" w="sm" len="sm"/>
            </a:ln>
            <a:effectLst/>
          </p:spPr>
          <p:txBody>
            <a:bodyPr/>
            <a:lstStyle/>
            <a:p>
              <a:endParaRPr lang="en-US"/>
            </a:p>
          </p:txBody>
        </p:sp>
        <p:sp>
          <p:nvSpPr>
            <p:cNvPr id="309267" name="Line 19"/>
            <p:cNvSpPr>
              <a:spLocks noChangeShapeType="1"/>
            </p:cNvSpPr>
            <p:nvPr/>
          </p:nvSpPr>
          <p:spPr bwMode="auto">
            <a:xfrm>
              <a:off x="3742" y="2475"/>
              <a:ext cx="162"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9268" name="Line 20"/>
            <p:cNvSpPr>
              <a:spLocks noChangeShapeType="1"/>
            </p:cNvSpPr>
            <p:nvPr/>
          </p:nvSpPr>
          <p:spPr bwMode="auto">
            <a:xfrm>
              <a:off x="3306" y="2398"/>
              <a:ext cx="131" cy="70"/>
            </a:xfrm>
            <a:prstGeom prst="line">
              <a:avLst/>
            </a:prstGeom>
            <a:noFill/>
            <a:ln w="25400">
              <a:solidFill>
                <a:schemeClr val="tx1"/>
              </a:solidFill>
              <a:round/>
              <a:headEnd type="none" w="sm" len="sm"/>
              <a:tailEnd type="none" w="sm" len="sm"/>
            </a:ln>
            <a:effectLst/>
          </p:spPr>
          <p:txBody>
            <a:bodyPr/>
            <a:lstStyle/>
            <a:p>
              <a:endParaRPr lang="en-US"/>
            </a:p>
          </p:txBody>
        </p:sp>
        <p:sp>
          <p:nvSpPr>
            <p:cNvPr id="309269" name="Line 21"/>
            <p:cNvSpPr>
              <a:spLocks noChangeShapeType="1"/>
            </p:cNvSpPr>
            <p:nvPr/>
          </p:nvSpPr>
          <p:spPr bwMode="auto">
            <a:xfrm flipV="1">
              <a:off x="3305" y="2475"/>
              <a:ext cx="131" cy="71"/>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4" name="Group 22"/>
          <p:cNvGrpSpPr>
            <a:grpSpLocks/>
          </p:cNvGrpSpPr>
          <p:nvPr/>
        </p:nvGrpSpPr>
        <p:grpSpPr bwMode="auto">
          <a:xfrm>
            <a:off x="5233988" y="4329113"/>
            <a:ext cx="963612" cy="234950"/>
            <a:chOff x="3297" y="2727"/>
            <a:chExt cx="607" cy="148"/>
          </a:xfrm>
        </p:grpSpPr>
        <p:sp>
          <p:nvSpPr>
            <p:cNvPr id="309271" name="Line 23"/>
            <p:cNvSpPr>
              <a:spLocks noChangeShapeType="1"/>
            </p:cNvSpPr>
            <p:nvPr/>
          </p:nvSpPr>
          <p:spPr bwMode="auto">
            <a:xfrm>
              <a:off x="3297" y="2804"/>
              <a:ext cx="359" cy="0"/>
            </a:xfrm>
            <a:prstGeom prst="line">
              <a:avLst/>
            </a:prstGeom>
            <a:noFill/>
            <a:ln w="25400">
              <a:solidFill>
                <a:schemeClr val="tx1"/>
              </a:solidFill>
              <a:round/>
              <a:headEnd type="none" w="sm" len="sm"/>
              <a:tailEnd type="none" w="sm" len="sm"/>
            </a:ln>
            <a:effectLst/>
          </p:spPr>
          <p:txBody>
            <a:bodyPr/>
            <a:lstStyle/>
            <a:p>
              <a:endParaRPr lang="en-US"/>
            </a:p>
          </p:txBody>
        </p:sp>
        <p:sp>
          <p:nvSpPr>
            <p:cNvPr id="309272" name="Line 24"/>
            <p:cNvSpPr>
              <a:spLocks noChangeShapeType="1"/>
            </p:cNvSpPr>
            <p:nvPr/>
          </p:nvSpPr>
          <p:spPr bwMode="auto">
            <a:xfrm>
              <a:off x="3742" y="2804"/>
              <a:ext cx="162"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9273" name="Line 25"/>
            <p:cNvSpPr>
              <a:spLocks noChangeShapeType="1"/>
            </p:cNvSpPr>
            <p:nvPr/>
          </p:nvSpPr>
          <p:spPr bwMode="auto">
            <a:xfrm>
              <a:off x="3306" y="2727"/>
              <a:ext cx="131" cy="70"/>
            </a:xfrm>
            <a:prstGeom prst="line">
              <a:avLst/>
            </a:prstGeom>
            <a:noFill/>
            <a:ln w="25400">
              <a:solidFill>
                <a:schemeClr val="tx1"/>
              </a:solidFill>
              <a:round/>
              <a:headEnd type="none" w="sm" len="sm"/>
              <a:tailEnd type="none" w="sm" len="sm"/>
            </a:ln>
            <a:effectLst/>
          </p:spPr>
          <p:txBody>
            <a:bodyPr/>
            <a:lstStyle/>
            <a:p>
              <a:endParaRPr lang="en-US"/>
            </a:p>
          </p:txBody>
        </p:sp>
        <p:sp>
          <p:nvSpPr>
            <p:cNvPr id="309274" name="Line 26"/>
            <p:cNvSpPr>
              <a:spLocks noChangeShapeType="1"/>
            </p:cNvSpPr>
            <p:nvPr/>
          </p:nvSpPr>
          <p:spPr bwMode="auto">
            <a:xfrm flipV="1">
              <a:off x="3305" y="2804"/>
              <a:ext cx="131" cy="71"/>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9275" name="Line 27"/>
          <p:cNvSpPr>
            <a:spLocks noChangeShapeType="1"/>
          </p:cNvSpPr>
          <p:nvPr/>
        </p:nvSpPr>
        <p:spPr bwMode="auto">
          <a:xfrm flipH="1">
            <a:off x="3021013" y="2828925"/>
            <a:ext cx="569912" cy="0"/>
          </a:xfrm>
          <a:prstGeom prst="line">
            <a:avLst/>
          </a:prstGeom>
          <a:noFill/>
          <a:ln w="25400">
            <a:solidFill>
              <a:schemeClr val="tx1"/>
            </a:solidFill>
            <a:round/>
            <a:headEnd type="none" w="sm" len="sm"/>
            <a:tailEnd type="none" w="sm" len="sm"/>
          </a:ln>
          <a:effectLst/>
        </p:spPr>
        <p:txBody>
          <a:bodyPr/>
          <a:lstStyle/>
          <a:p>
            <a:endParaRPr lang="en-US"/>
          </a:p>
        </p:txBody>
      </p:sp>
      <p:sp>
        <p:nvSpPr>
          <p:cNvPr id="309276" name="Line 28"/>
          <p:cNvSpPr>
            <a:spLocks noChangeShapeType="1"/>
          </p:cNvSpPr>
          <p:nvPr/>
        </p:nvSpPr>
        <p:spPr bwMode="auto">
          <a:xfrm flipH="1">
            <a:off x="2652713" y="2828925"/>
            <a:ext cx="257175"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9277" name="Line 29"/>
          <p:cNvSpPr>
            <a:spLocks noChangeShapeType="1"/>
          </p:cNvSpPr>
          <p:nvPr/>
        </p:nvSpPr>
        <p:spPr bwMode="auto">
          <a:xfrm flipH="1">
            <a:off x="3381375" y="2713038"/>
            <a:ext cx="207963" cy="111125"/>
          </a:xfrm>
          <a:prstGeom prst="line">
            <a:avLst/>
          </a:prstGeom>
          <a:noFill/>
          <a:ln w="25400">
            <a:solidFill>
              <a:schemeClr val="tx1"/>
            </a:solidFill>
            <a:round/>
            <a:headEnd type="none" w="sm" len="sm"/>
            <a:tailEnd type="none" w="sm" len="sm"/>
          </a:ln>
          <a:effectLst/>
        </p:spPr>
        <p:txBody>
          <a:bodyPr/>
          <a:lstStyle/>
          <a:p>
            <a:endParaRPr lang="en-US"/>
          </a:p>
        </p:txBody>
      </p:sp>
      <p:sp>
        <p:nvSpPr>
          <p:cNvPr id="309278" name="Line 30"/>
          <p:cNvSpPr>
            <a:spLocks noChangeShapeType="1"/>
          </p:cNvSpPr>
          <p:nvPr/>
        </p:nvSpPr>
        <p:spPr bwMode="auto">
          <a:xfrm flipH="1" flipV="1">
            <a:off x="3379788" y="2835275"/>
            <a:ext cx="207962" cy="112713"/>
          </a:xfrm>
          <a:prstGeom prst="line">
            <a:avLst/>
          </a:prstGeom>
          <a:noFill/>
          <a:ln w="25400">
            <a:solidFill>
              <a:schemeClr val="tx1"/>
            </a:solidFill>
            <a:round/>
            <a:headEnd type="none" w="sm" len="sm"/>
            <a:tailEnd type="none" w="sm" len="sm"/>
          </a:ln>
          <a:effectLst/>
        </p:spPr>
        <p:txBody>
          <a:bodyPr/>
          <a:lstStyle/>
          <a:p>
            <a:endParaRPr lang="en-US"/>
          </a:p>
        </p:txBody>
      </p:sp>
      <p:sp>
        <p:nvSpPr>
          <p:cNvPr id="309279" name="Line 31"/>
          <p:cNvSpPr>
            <a:spLocks noChangeShapeType="1"/>
          </p:cNvSpPr>
          <p:nvPr/>
        </p:nvSpPr>
        <p:spPr bwMode="auto">
          <a:xfrm flipH="1">
            <a:off x="3019425" y="3322638"/>
            <a:ext cx="569913" cy="0"/>
          </a:xfrm>
          <a:prstGeom prst="line">
            <a:avLst/>
          </a:prstGeom>
          <a:noFill/>
          <a:ln w="25400">
            <a:solidFill>
              <a:schemeClr val="tx1"/>
            </a:solidFill>
            <a:round/>
            <a:headEnd type="none" w="sm" len="sm"/>
            <a:tailEnd type="none" w="sm" len="sm"/>
          </a:ln>
          <a:effectLst/>
        </p:spPr>
        <p:txBody>
          <a:bodyPr/>
          <a:lstStyle/>
          <a:p>
            <a:endParaRPr lang="en-US"/>
          </a:p>
        </p:txBody>
      </p:sp>
      <p:sp>
        <p:nvSpPr>
          <p:cNvPr id="309280" name="Line 32"/>
          <p:cNvSpPr>
            <a:spLocks noChangeShapeType="1"/>
          </p:cNvSpPr>
          <p:nvPr/>
        </p:nvSpPr>
        <p:spPr bwMode="auto">
          <a:xfrm flipH="1">
            <a:off x="2665413" y="3322638"/>
            <a:ext cx="257175"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9281" name="Line 33"/>
          <p:cNvSpPr>
            <a:spLocks noChangeShapeType="1"/>
          </p:cNvSpPr>
          <p:nvPr/>
        </p:nvSpPr>
        <p:spPr bwMode="auto">
          <a:xfrm flipH="1">
            <a:off x="3367088" y="3200400"/>
            <a:ext cx="207962" cy="111125"/>
          </a:xfrm>
          <a:prstGeom prst="line">
            <a:avLst/>
          </a:prstGeom>
          <a:noFill/>
          <a:ln w="25400">
            <a:solidFill>
              <a:schemeClr val="tx1"/>
            </a:solidFill>
            <a:round/>
            <a:headEnd type="none" w="sm" len="sm"/>
            <a:tailEnd type="none" w="sm" len="sm"/>
          </a:ln>
          <a:effectLst/>
        </p:spPr>
        <p:txBody>
          <a:bodyPr/>
          <a:lstStyle/>
          <a:p>
            <a:endParaRPr lang="en-US"/>
          </a:p>
        </p:txBody>
      </p:sp>
      <p:sp>
        <p:nvSpPr>
          <p:cNvPr id="309282" name="Line 34"/>
          <p:cNvSpPr>
            <a:spLocks noChangeShapeType="1"/>
          </p:cNvSpPr>
          <p:nvPr/>
        </p:nvSpPr>
        <p:spPr bwMode="auto">
          <a:xfrm flipH="1" flipV="1">
            <a:off x="3365500" y="3322638"/>
            <a:ext cx="207963" cy="112712"/>
          </a:xfrm>
          <a:prstGeom prst="line">
            <a:avLst/>
          </a:prstGeom>
          <a:noFill/>
          <a:ln w="25400">
            <a:solidFill>
              <a:schemeClr val="tx1"/>
            </a:solidFill>
            <a:round/>
            <a:headEnd type="none" w="sm" len="sm"/>
            <a:tailEnd type="none" w="sm" len="sm"/>
          </a:ln>
          <a:effectLst/>
        </p:spPr>
        <p:txBody>
          <a:bodyPr/>
          <a:lstStyle/>
          <a:p>
            <a:endParaRPr lang="en-US"/>
          </a:p>
        </p:txBody>
      </p:sp>
      <p:sp>
        <p:nvSpPr>
          <p:cNvPr id="309283" name="Line 35"/>
          <p:cNvSpPr>
            <a:spLocks noChangeShapeType="1"/>
          </p:cNvSpPr>
          <p:nvPr/>
        </p:nvSpPr>
        <p:spPr bwMode="auto">
          <a:xfrm flipH="1">
            <a:off x="3019425" y="3919538"/>
            <a:ext cx="569913" cy="0"/>
          </a:xfrm>
          <a:prstGeom prst="line">
            <a:avLst/>
          </a:prstGeom>
          <a:noFill/>
          <a:ln w="25400">
            <a:solidFill>
              <a:schemeClr val="tx1"/>
            </a:solidFill>
            <a:round/>
            <a:headEnd type="none" w="sm" len="sm"/>
            <a:tailEnd type="none" w="sm" len="sm"/>
          </a:ln>
          <a:effectLst/>
        </p:spPr>
        <p:txBody>
          <a:bodyPr/>
          <a:lstStyle/>
          <a:p>
            <a:endParaRPr lang="en-US"/>
          </a:p>
        </p:txBody>
      </p:sp>
      <p:sp>
        <p:nvSpPr>
          <p:cNvPr id="309284" name="Line 36"/>
          <p:cNvSpPr>
            <a:spLocks noChangeShapeType="1"/>
          </p:cNvSpPr>
          <p:nvPr/>
        </p:nvSpPr>
        <p:spPr bwMode="auto">
          <a:xfrm flipH="1">
            <a:off x="2625725" y="3919538"/>
            <a:ext cx="257175"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9285" name="Line 37"/>
          <p:cNvSpPr>
            <a:spLocks noChangeShapeType="1"/>
          </p:cNvSpPr>
          <p:nvPr/>
        </p:nvSpPr>
        <p:spPr bwMode="auto">
          <a:xfrm flipH="1">
            <a:off x="3367088" y="3797300"/>
            <a:ext cx="207962" cy="111125"/>
          </a:xfrm>
          <a:prstGeom prst="line">
            <a:avLst/>
          </a:prstGeom>
          <a:noFill/>
          <a:ln w="25400">
            <a:solidFill>
              <a:schemeClr val="tx1"/>
            </a:solidFill>
            <a:round/>
            <a:headEnd type="none" w="sm" len="sm"/>
            <a:tailEnd type="none" w="sm" len="sm"/>
          </a:ln>
          <a:effectLst/>
        </p:spPr>
        <p:txBody>
          <a:bodyPr/>
          <a:lstStyle/>
          <a:p>
            <a:endParaRPr lang="en-US"/>
          </a:p>
        </p:txBody>
      </p:sp>
      <p:sp>
        <p:nvSpPr>
          <p:cNvPr id="309286" name="Line 38"/>
          <p:cNvSpPr>
            <a:spLocks noChangeShapeType="1"/>
          </p:cNvSpPr>
          <p:nvPr/>
        </p:nvSpPr>
        <p:spPr bwMode="auto">
          <a:xfrm flipH="1" flipV="1">
            <a:off x="3365500" y="3919538"/>
            <a:ext cx="207963" cy="112712"/>
          </a:xfrm>
          <a:prstGeom prst="line">
            <a:avLst/>
          </a:prstGeom>
          <a:noFill/>
          <a:ln w="25400">
            <a:solidFill>
              <a:schemeClr val="tx1"/>
            </a:solidFill>
            <a:round/>
            <a:headEnd type="none" w="sm" len="sm"/>
            <a:tailEnd type="none" w="sm" len="sm"/>
          </a:ln>
          <a:effectLst/>
        </p:spPr>
        <p:txBody>
          <a:bodyPr/>
          <a:lstStyle/>
          <a:p>
            <a:endParaRPr lang="en-US"/>
          </a:p>
        </p:txBody>
      </p:sp>
      <p:sp>
        <p:nvSpPr>
          <p:cNvPr id="309287" name="Line 39"/>
          <p:cNvSpPr>
            <a:spLocks noChangeShapeType="1"/>
          </p:cNvSpPr>
          <p:nvPr/>
        </p:nvSpPr>
        <p:spPr bwMode="auto">
          <a:xfrm flipH="1">
            <a:off x="3019425" y="4416425"/>
            <a:ext cx="569913" cy="0"/>
          </a:xfrm>
          <a:prstGeom prst="line">
            <a:avLst/>
          </a:prstGeom>
          <a:noFill/>
          <a:ln w="25400">
            <a:solidFill>
              <a:schemeClr val="tx1"/>
            </a:solidFill>
            <a:round/>
            <a:headEnd type="none" w="sm" len="sm"/>
            <a:tailEnd type="none" w="sm" len="sm"/>
          </a:ln>
          <a:effectLst/>
        </p:spPr>
        <p:txBody>
          <a:bodyPr/>
          <a:lstStyle/>
          <a:p>
            <a:endParaRPr lang="en-US"/>
          </a:p>
        </p:txBody>
      </p:sp>
      <p:sp>
        <p:nvSpPr>
          <p:cNvPr id="309288" name="Line 40"/>
          <p:cNvSpPr>
            <a:spLocks noChangeShapeType="1"/>
          </p:cNvSpPr>
          <p:nvPr/>
        </p:nvSpPr>
        <p:spPr bwMode="auto">
          <a:xfrm flipH="1">
            <a:off x="2665413" y="4416425"/>
            <a:ext cx="257175"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9289" name="Line 41"/>
          <p:cNvSpPr>
            <a:spLocks noChangeShapeType="1"/>
          </p:cNvSpPr>
          <p:nvPr/>
        </p:nvSpPr>
        <p:spPr bwMode="auto">
          <a:xfrm flipH="1">
            <a:off x="3367088" y="4294188"/>
            <a:ext cx="207962" cy="111125"/>
          </a:xfrm>
          <a:prstGeom prst="line">
            <a:avLst/>
          </a:prstGeom>
          <a:noFill/>
          <a:ln w="25400">
            <a:solidFill>
              <a:schemeClr val="tx1"/>
            </a:solidFill>
            <a:round/>
            <a:headEnd type="none" w="sm" len="sm"/>
            <a:tailEnd type="none" w="sm" len="sm"/>
          </a:ln>
          <a:effectLst/>
        </p:spPr>
        <p:txBody>
          <a:bodyPr/>
          <a:lstStyle/>
          <a:p>
            <a:endParaRPr lang="en-US"/>
          </a:p>
        </p:txBody>
      </p:sp>
      <p:sp>
        <p:nvSpPr>
          <p:cNvPr id="309290" name="Line 42"/>
          <p:cNvSpPr>
            <a:spLocks noChangeShapeType="1"/>
          </p:cNvSpPr>
          <p:nvPr/>
        </p:nvSpPr>
        <p:spPr bwMode="auto">
          <a:xfrm flipH="1" flipV="1">
            <a:off x="3365500" y="4416425"/>
            <a:ext cx="207963" cy="112713"/>
          </a:xfrm>
          <a:prstGeom prst="line">
            <a:avLst/>
          </a:prstGeom>
          <a:noFill/>
          <a:ln w="25400">
            <a:solidFill>
              <a:schemeClr val="tx1"/>
            </a:solidFill>
            <a:round/>
            <a:headEnd type="none" w="sm" len="sm"/>
            <a:tailEnd type="none" w="sm" len="sm"/>
          </a:ln>
          <a:effectLst/>
        </p:spPr>
        <p:txBody>
          <a:bodyPr/>
          <a:lstStyle/>
          <a:p>
            <a:endParaRPr lang="en-US"/>
          </a:p>
        </p:txBody>
      </p:sp>
      <p:sp>
        <p:nvSpPr>
          <p:cNvPr id="309291" name="AutoShape 43"/>
          <p:cNvSpPr>
            <a:spLocks noChangeArrowheads="1"/>
          </p:cNvSpPr>
          <p:nvPr/>
        </p:nvSpPr>
        <p:spPr bwMode="auto">
          <a:xfrm>
            <a:off x="1131888" y="2562225"/>
            <a:ext cx="1438275" cy="40640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9292" name="Rectangle 44"/>
          <p:cNvSpPr>
            <a:spLocks noChangeArrowheads="1"/>
          </p:cNvSpPr>
          <p:nvPr/>
        </p:nvSpPr>
        <p:spPr bwMode="auto">
          <a:xfrm>
            <a:off x="1119188" y="2581275"/>
            <a:ext cx="15716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t>NAME</a:t>
            </a:r>
          </a:p>
        </p:txBody>
      </p:sp>
      <p:sp>
        <p:nvSpPr>
          <p:cNvPr id="309293" name="AutoShape 45"/>
          <p:cNvSpPr>
            <a:spLocks noChangeArrowheads="1"/>
          </p:cNvSpPr>
          <p:nvPr/>
        </p:nvSpPr>
        <p:spPr bwMode="auto">
          <a:xfrm>
            <a:off x="1131888" y="3121025"/>
            <a:ext cx="1438275" cy="34925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9294" name="Rectangle 46"/>
          <p:cNvSpPr>
            <a:spLocks noChangeArrowheads="1"/>
          </p:cNvSpPr>
          <p:nvPr/>
        </p:nvSpPr>
        <p:spPr bwMode="auto">
          <a:xfrm>
            <a:off x="1119188" y="3119438"/>
            <a:ext cx="15716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t>SALARY</a:t>
            </a:r>
          </a:p>
        </p:txBody>
      </p:sp>
      <p:sp>
        <p:nvSpPr>
          <p:cNvPr id="309295" name="AutoShape 47"/>
          <p:cNvSpPr>
            <a:spLocks noChangeArrowheads="1"/>
          </p:cNvSpPr>
          <p:nvPr/>
        </p:nvSpPr>
        <p:spPr bwMode="auto">
          <a:xfrm>
            <a:off x="1131888" y="3649663"/>
            <a:ext cx="1438275" cy="38735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9296" name="Rectangle 48"/>
          <p:cNvSpPr>
            <a:spLocks noChangeArrowheads="1"/>
          </p:cNvSpPr>
          <p:nvPr/>
        </p:nvSpPr>
        <p:spPr bwMode="auto">
          <a:xfrm>
            <a:off x="1119188" y="3643313"/>
            <a:ext cx="15716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t>GENDER</a:t>
            </a:r>
          </a:p>
        </p:txBody>
      </p:sp>
      <p:sp>
        <p:nvSpPr>
          <p:cNvPr id="309297" name="AutoShape 49"/>
          <p:cNvSpPr>
            <a:spLocks noChangeArrowheads="1"/>
          </p:cNvSpPr>
          <p:nvPr/>
        </p:nvSpPr>
        <p:spPr bwMode="auto">
          <a:xfrm>
            <a:off x="1143000" y="4197350"/>
            <a:ext cx="1427163" cy="38735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09298" name="Rectangle 50"/>
          <p:cNvSpPr>
            <a:spLocks noChangeArrowheads="1"/>
          </p:cNvSpPr>
          <p:nvPr/>
        </p:nvSpPr>
        <p:spPr bwMode="auto">
          <a:xfrm>
            <a:off x="1143000" y="4191000"/>
            <a:ext cx="1392238"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t>TEAM</a:t>
            </a:r>
          </a:p>
        </p:txBody>
      </p:sp>
      <p:grpSp>
        <p:nvGrpSpPr>
          <p:cNvPr id="5" name="Group 52"/>
          <p:cNvGrpSpPr>
            <a:grpSpLocks/>
          </p:cNvGrpSpPr>
          <p:nvPr/>
        </p:nvGrpSpPr>
        <p:grpSpPr bwMode="auto">
          <a:xfrm>
            <a:off x="5233988" y="2693988"/>
            <a:ext cx="839787" cy="234950"/>
            <a:chOff x="3297" y="1697"/>
            <a:chExt cx="529" cy="148"/>
          </a:xfrm>
        </p:grpSpPr>
        <p:sp>
          <p:nvSpPr>
            <p:cNvPr id="309301" name="Line 53"/>
            <p:cNvSpPr>
              <a:spLocks noChangeShapeType="1"/>
            </p:cNvSpPr>
            <p:nvPr/>
          </p:nvSpPr>
          <p:spPr bwMode="auto">
            <a:xfrm>
              <a:off x="3297" y="1774"/>
              <a:ext cx="359" cy="0"/>
            </a:xfrm>
            <a:prstGeom prst="line">
              <a:avLst/>
            </a:prstGeom>
            <a:noFill/>
            <a:ln w="25400">
              <a:solidFill>
                <a:schemeClr val="tx1"/>
              </a:solidFill>
              <a:round/>
              <a:headEnd type="none" w="sm" len="sm"/>
              <a:tailEnd type="none" w="sm" len="sm"/>
            </a:ln>
            <a:effectLst/>
          </p:spPr>
          <p:txBody>
            <a:bodyPr/>
            <a:lstStyle/>
            <a:p>
              <a:endParaRPr lang="en-US"/>
            </a:p>
          </p:txBody>
        </p:sp>
        <p:sp>
          <p:nvSpPr>
            <p:cNvPr id="309302" name="Line 54"/>
            <p:cNvSpPr>
              <a:spLocks noChangeShapeType="1"/>
            </p:cNvSpPr>
            <p:nvPr/>
          </p:nvSpPr>
          <p:spPr bwMode="auto">
            <a:xfrm>
              <a:off x="3664" y="1774"/>
              <a:ext cx="162"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9303" name="Line 55"/>
            <p:cNvSpPr>
              <a:spLocks noChangeShapeType="1"/>
            </p:cNvSpPr>
            <p:nvPr/>
          </p:nvSpPr>
          <p:spPr bwMode="auto">
            <a:xfrm>
              <a:off x="3306" y="1697"/>
              <a:ext cx="131" cy="70"/>
            </a:xfrm>
            <a:prstGeom prst="line">
              <a:avLst/>
            </a:prstGeom>
            <a:noFill/>
            <a:ln w="25400">
              <a:solidFill>
                <a:schemeClr val="tx1"/>
              </a:solidFill>
              <a:round/>
              <a:headEnd type="none" w="sm" len="sm"/>
              <a:tailEnd type="none" w="sm" len="sm"/>
            </a:ln>
            <a:effectLst/>
          </p:spPr>
          <p:txBody>
            <a:bodyPr/>
            <a:lstStyle/>
            <a:p>
              <a:endParaRPr lang="en-US"/>
            </a:p>
          </p:txBody>
        </p:sp>
        <p:sp>
          <p:nvSpPr>
            <p:cNvPr id="309304" name="Line 56"/>
            <p:cNvSpPr>
              <a:spLocks noChangeShapeType="1"/>
            </p:cNvSpPr>
            <p:nvPr/>
          </p:nvSpPr>
          <p:spPr bwMode="auto">
            <a:xfrm flipV="1">
              <a:off x="3305" y="1774"/>
              <a:ext cx="131" cy="71"/>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9318" name="Rectangle 70"/>
          <p:cNvSpPr>
            <a:spLocks noGrp="1" noChangeArrowheads="1"/>
          </p:cNvSpPr>
          <p:nvPr>
            <p:ph type="title"/>
          </p:nvPr>
        </p:nvSpPr>
        <p:spPr/>
        <p:txBody>
          <a:bodyPr/>
          <a:lstStyle/>
          <a:p>
            <a:r>
              <a:rPr lang="en-US">
                <a:solidFill>
                  <a:schemeClr val="tx2"/>
                </a:solidFill>
              </a:rPr>
              <a:t>Attribute or Entity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29" name="Rectangle 33"/>
          <p:cNvSpPr>
            <a:spLocks noGrp="1" noChangeArrowheads="1"/>
          </p:cNvSpPr>
          <p:nvPr>
            <p:ph type="title"/>
          </p:nvPr>
        </p:nvSpPr>
        <p:spPr/>
        <p:txBody>
          <a:bodyPr>
            <a:normAutofit/>
          </a:bodyPr>
          <a:lstStyle/>
          <a:p>
            <a:r>
              <a:rPr lang="en-US"/>
              <a:t>Attribute Compared to Relationship</a:t>
            </a:r>
          </a:p>
        </p:txBody>
      </p:sp>
      <p:sp>
        <p:nvSpPr>
          <p:cNvPr id="311330" name="Rectangle 34"/>
          <p:cNvSpPr>
            <a:spLocks noGrp="1" noChangeArrowheads="1"/>
          </p:cNvSpPr>
          <p:nvPr>
            <p:ph idx="1"/>
          </p:nvPr>
        </p:nvSpPr>
        <p:spPr>
          <a:xfrm>
            <a:off x="872067" y="1752600"/>
            <a:ext cx="7408333" cy="3450696"/>
          </a:xfrm>
        </p:spPr>
        <p:txBody>
          <a:bodyPr/>
          <a:lstStyle/>
          <a:p>
            <a:pPr lvl="1"/>
            <a:r>
              <a:rPr lang="en-US" dirty="0"/>
              <a:t>There is no such thing as a foreign key attribute</a:t>
            </a:r>
          </a:p>
          <a:p>
            <a:pPr lvl="1"/>
            <a:r>
              <a:rPr lang="en-US" dirty="0"/>
              <a:t>Usually, the attribute name should not contain an entity name</a:t>
            </a:r>
          </a:p>
        </p:txBody>
      </p:sp>
      <p:sp>
        <p:nvSpPr>
          <p:cNvPr id="311300" name="AutoShape 4"/>
          <p:cNvSpPr>
            <a:spLocks noChangeArrowheads="1"/>
          </p:cNvSpPr>
          <p:nvPr/>
        </p:nvSpPr>
        <p:spPr bwMode="auto">
          <a:xfrm>
            <a:off x="2901950" y="4398963"/>
            <a:ext cx="2559050" cy="13557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1301" name="Rectangle 5"/>
          <p:cNvSpPr>
            <a:spLocks noChangeArrowheads="1"/>
          </p:cNvSpPr>
          <p:nvPr/>
        </p:nvSpPr>
        <p:spPr bwMode="auto">
          <a:xfrm>
            <a:off x="2897188" y="4435475"/>
            <a:ext cx="2433637" cy="1190625"/>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MESSAGE</a:t>
            </a:r>
            <a:br>
              <a:rPr lang="en-US" sz="1800">
                <a:solidFill>
                  <a:schemeClr val="tx1"/>
                </a:solidFill>
              </a:rPr>
            </a:br>
            <a:r>
              <a:rPr lang="en-US" sz="1800">
                <a:solidFill>
                  <a:schemeClr val="tx1"/>
                </a:solidFill>
              </a:rPr>
              <a:t>* Message Id</a:t>
            </a:r>
            <a:br>
              <a:rPr lang="en-US" sz="1800">
                <a:solidFill>
                  <a:schemeClr val="tx1"/>
                </a:solidFill>
              </a:rPr>
            </a:br>
            <a:r>
              <a:rPr lang="en-US" sz="1800">
                <a:solidFill>
                  <a:schemeClr val="tx1"/>
                </a:solidFill>
              </a:rPr>
              <a:t>* Text</a:t>
            </a:r>
            <a:br>
              <a:rPr lang="en-US" sz="1800">
                <a:solidFill>
                  <a:schemeClr val="tx1"/>
                </a:solidFill>
              </a:rPr>
            </a:br>
            <a:r>
              <a:rPr lang="en-US" sz="1800">
                <a:solidFill>
                  <a:schemeClr val="tx1"/>
                </a:solidFill>
              </a:rPr>
              <a:t>* Folder Name</a:t>
            </a:r>
          </a:p>
        </p:txBody>
      </p:sp>
      <p:sp>
        <p:nvSpPr>
          <p:cNvPr id="311302" name="AutoShape 6"/>
          <p:cNvSpPr>
            <a:spLocks noChangeArrowheads="1"/>
          </p:cNvSpPr>
          <p:nvPr/>
        </p:nvSpPr>
        <p:spPr bwMode="auto">
          <a:xfrm>
            <a:off x="4381500" y="2657475"/>
            <a:ext cx="1492250" cy="779463"/>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1303" name="Rectangle 7"/>
          <p:cNvSpPr>
            <a:spLocks noChangeArrowheads="1"/>
          </p:cNvSpPr>
          <p:nvPr/>
        </p:nvSpPr>
        <p:spPr bwMode="auto">
          <a:xfrm>
            <a:off x="4387850" y="2674938"/>
            <a:ext cx="1492250"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FOLDER</a:t>
            </a:r>
            <a:br>
              <a:rPr lang="en-US" sz="1800">
                <a:solidFill>
                  <a:schemeClr val="tx1"/>
                </a:solidFill>
              </a:rPr>
            </a:br>
            <a:r>
              <a:rPr lang="en-US" sz="1800">
                <a:solidFill>
                  <a:schemeClr val="tx1"/>
                </a:solidFill>
              </a:rPr>
              <a:t>* Name</a:t>
            </a:r>
          </a:p>
        </p:txBody>
      </p:sp>
      <p:sp>
        <p:nvSpPr>
          <p:cNvPr id="311304" name="Line 8"/>
          <p:cNvSpPr>
            <a:spLocks noChangeShapeType="1"/>
          </p:cNvSpPr>
          <p:nvPr/>
        </p:nvSpPr>
        <p:spPr bwMode="auto">
          <a:xfrm flipV="1">
            <a:off x="5126038" y="3959225"/>
            <a:ext cx="0" cy="415925"/>
          </a:xfrm>
          <a:prstGeom prst="line">
            <a:avLst/>
          </a:prstGeom>
          <a:noFill/>
          <a:ln w="25400">
            <a:solidFill>
              <a:schemeClr val="tx1"/>
            </a:solidFill>
            <a:round/>
            <a:headEnd type="none" w="sm" len="sm"/>
            <a:tailEnd type="none" w="sm" len="sm"/>
          </a:ln>
          <a:effectLst/>
        </p:spPr>
        <p:txBody>
          <a:bodyPr/>
          <a:lstStyle/>
          <a:p>
            <a:endParaRPr lang="en-US"/>
          </a:p>
        </p:txBody>
      </p:sp>
      <p:sp>
        <p:nvSpPr>
          <p:cNvPr id="311305" name="Line 9"/>
          <p:cNvSpPr>
            <a:spLocks noChangeShapeType="1"/>
          </p:cNvSpPr>
          <p:nvPr/>
        </p:nvSpPr>
        <p:spPr bwMode="auto">
          <a:xfrm flipV="1">
            <a:off x="5122863" y="3471863"/>
            <a:ext cx="0" cy="415925"/>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11306" name="Line 10"/>
          <p:cNvSpPr>
            <a:spLocks noChangeShapeType="1"/>
          </p:cNvSpPr>
          <p:nvPr/>
        </p:nvSpPr>
        <p:spPr bwMode="auto">
          <a:xfrm flipV="1">
            <a:off x="4983163" y="4162425"/>
            <a:ext cx="146050" cy="220663"/>
          </a:xfrm>
          <a:prstGeom prst="line">
            <a:avLst/>
          </a:prstGeom>
          <a:noFill/>
          <a:ln w="25400">
            <a:solidFill>
              <a:schemeClr val="tx1"/>
            </a:solidFill>
            <a:round/>
            <a:headEnd type="none" w="sm" len="sm"/>
            <a:tailEnd type="none" w="sm" len="sm"/>
          </a:ln>
          <a:effectLst/>
        </p:spPr>
        <p:txBody>
          <a:bodyPr/>
          <a:lstStyle/>
          <a:p>
            <a:endParaRPr lang="en-US"/>
          </a:p>
        </p:txBody>
      </p:sp>
      <p:sp>
        <p:nvSpPr>
          <p:cNvPr id="311307" name="Line 11"/>
          <p:cNvSpPr>
            <a:spLocks noChangeShapeType="1"/>
          </p:cNvSpPr>
          <p:nvPr/>
        </p:nvSpPr>
        <p:spPr bwMode="auto">
          <a:xfrm flipH="1" flipV="1">
            <a:off x="5126038" y="4164013"/>
            <a:ext cx="130175" cy="223837"/>
          </a:xfrm>
          <a:prstGeom prst="line">
            <a:avLst/>
          </a:prstGeom>
          <a:noFill/>
          <a:ln w="25400">
            <a:solidFill>
              <a:schemeClr val="tx1"/>
            </a:solidFill>
            <a:round/>
            <a:headEnd type="none" w="sm" len="sm"/>
            <a:tailEnd type="none" w="sm" len="sm"/>
          </a:ln>
          <a:effectLst/>
        </p:spPr>
        <p:txBody>
          <a:bodyPr/>
          <a:lstStyle/>
          <a:p>
            <a:endParaRPr lang="en-US"/>
          </a:p>
        </p:txBody>
      </p:sp>
      <p:sp>
        <p:nvSpPr>
          <p:cNvPr id="311308" name="Rectangle 12"/>
          <p:cNvSpPr>
            <a:spLocks noChangeArrowheads="1"/>
          </p:cNvSpPr>
          <p:nvPr/>
        </p:nvSpPr>
        <p:spPr bwMode="auto">
          <a:xfrm>
            <a:off x="5175250" y="4014788"/>
            <a:ext cx="15589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placed in</a:t>
            </a:r>
          </a:p>
        </p:txBody>
      </p:sp>
      <p:sp>
        <p:nvSpPr>
          <p:cNvPr id="311309" name="Rectangle 13"/>
          <p:cNvSpPr>
            <a:spLocks noChangeArrowheads="1"/>
          </p:cNvSpPr>
          <p:nvPr/>
        </p:nvSpPr>
        <p:spPr bwMode="auto">
          <a:xfrm>
            <a:off x="3775075" y="3462338"/>
            <a:ext cx="15589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containing</a:t>
            </a:r>
          </a:p>
        </p:txBody>
      </p:sp>
      <p:sp>
        <p:nvSpPr>
          <p:cNvPr id="311310" name="Freeform 14"/>
          <p:cNvSpPr>
            <a:spLocks/>
          </p:cNvSpPr>
          <p:nvPr/>
        </p:nvSpPr>
        <p:spPr bwMode="auto">
          <a:xfrm>
            <a:off x="2986088" y="5486400"/>
            <a:ext cx="1743075" cy="157163"/>
          </a:xfrm>
          <a:custGeom>
            <a:avLst/>
            <a:gdLst/>
            <a:ahLst/>
            <a:cxnLst>
              <a:cxn ang="0">
                <a:pos x="0" y="58"/>
              </a:cxn>
              <a:cxn ang="0">
                <a:pos x="39" y="58"/>
              </a:cxn>
              <a:cxn ang="0">
                <a:pos x="62" y="52"/>
              </a:cxn>
              <a:cxn ang="0">
                <a:pos x="86" y="39"/>
              </a:cxn>
              <a:cxn ang="0">
                <a:pos x="109" y="26"/>
              </a:cxn>
              <a:cxn ang="0">
                <a:pos x="109" y="52"/>
              </a:cxn>
              <a:cxn ang="0">
                <a:pos x="133" y="58"/>
              </a:cxn>
              <a:cxn ang="0">
                <a:pos x="165" y="52"/>
              </a:cxn>
              <a:cxn ang="0">
                <a:pos x="188" y="39"/>
              </a:cxn>
              <a:cxn ang="0">
                <a:pos x="196" y="58"/>
              </a:cxn>
              <a:cxn ang="0">
                <a:pos x="227" y="39"/>
              </a:cxn>
              <a:cxn ang="0">
                <a:pos x="259" y="26"/>
              </a:cxn>
              <a:cxn ang="0">
                <a:pos x="290" y="6"/>
              </a:cxn>
              <a:cxn ang="0">
                <a:pos x="297" y="26"/>
              </a:cxn>
              <a:cxn ang="0">
                <a:pos x="297" y="45"/>
              </a:cxn>
              <a:cxn ang="0">
                <a:pos x="321" y="45"/>
              </a:cxn>
              <a:cxn ang="0">
                <a:pos x="344" y="26"/>
              </a:cxn>
              <a:cxn ang="0">
                <a:pos x="368" y="19"/>
              </a:cxn>
              <a:cxn ang="0">
                <a:pos x="400" y="26"/>
              </a:cxn>
              <a:cxn ang="0">
                <a:pos x="431" y="26"/>
              </a:cxn>
              <a:cxn ang="0">
                <a:pos x="462" y="13"/>
              </a:cxn>
              <a:cxn ang="0">
                <a:pos x="494" y="0"/>
              </a:cxn>
              <a:cxn ang="0">
                <a:pos x="517" y="0"/>
              </a:cxn>
              <a:cxn ang="0">
                <a:pos x="517" y="26"/>
              </a:cxn>
              <a:cxn ang="0">
                <a:pos x="517" y="45"/>
              </a:cxn>
              <a:cxn ang="0">
                <a:pos x="541" y="45"/>
              </a:cxn>
              <a:cxn ang="0">
                <a:pos x="556" y="26"/>
              </a:cxn>
              <a:cxn ang="0">
                <a:pos x="579" y="19"/>
              </a:cxn>
              <a:cxn ang="0">
                <a:pos x="579" y="45"/>
              </a:cxn>
              <a:cxn ang="0">
                <a:pos x="611" y="45"/>
              </a:cxn>
              <a:cxn ang="0">
                <a:pos x="635" y="32"/>
              </a:cxn>
              <a:cxn ang="0">
                <a:pos x="635" y="52"/>
              </a:cxn>
              <a:cxn ang="0">
                <a:pos x="635" y="78"/>
              </a:cxn>
              <a:cxn ang="0">
                <a:pos x="635" y="98"/>
              </a:cxn>
              <a:cxn ang="0">
                <a:pos x="666" y="58"/>
              </a:cxn>
              <a:cxn ang="0">
                <a:pos x="689" y="39"/>
              </a:cxn>
              <a:cxn ang="0">
                <a:pos x="713" y="19"/>
              </a:cxn>
              <a:cxn ang="0">
                <a:pos x="729" y="45"/>
              </a:cxn>
              <a:cxn ang="0">
                <a:pos x="752" y="32"/>
              </a:cxn>
              <a:cxn ang="0">
                <a:pos x="783" y="6"/>
              </a:cxn>
              <a:cxn ang="0">
                <a:pos x="791" y="26"/>
              </a:cxn>
              <a:cxn ang="0">
                <a:pos x="791" y="52"/>
              </a:cxn>
              <a:cxn ang="0">
                <a:pos x="791" y="71"/>
              </a:cxn>
              <a:cxn ang="0">
                <a:pos x="814" y="78"/>
              </a:cxn>
              <a:cxn ang="0">
                <a:pos x="830" y="58"/>
              </a:cxn>
              <a:cxn ang="0">
                <a:pos x="854" y="45"/>
              </a:cxn>
              <a:cxn ang="0">
                <a:pos x="877" y="32"/>
              </a:cxn>
              <a:cxn ang="0">
                <a:pos x="885" y="52"/>
              </a:cxn>
              <a:cxn ang="0">
                <a:pos x="885" y="71"/>
              </a:cxn>
              <a:cxn ang="0">
                <a:pos x="917" y="52"/>
              </a:cxn>
              <a:cxn ang="0">
                <a:pos x="940" y="45"/>
              </a:cxn>
              <a:cxn ang="0">
                <a:pos x="955" y="65"/>
              </a:cxn>
              <a:cxn ang="0">
                <a:pos x="995" y="52"/>
              </a:cxn>
              <a:cxn ang="0">
                <a:pos x="1011" y="32"/>
              </a:cxn>
              <a:cxn ang="0">
                <a:pos x="1034" y="26"/>
              </a:cxn>
              <a:cxn ang="0">
                <a:pos x="1034" y="52"/>
              </a:cxn>
              <a:cxn ang="0">
                <a:pos x="1034" y="71"/>
              </a:cxn>
              <a:cxn ang="0">
                <a:pos x="1049" y="52"/>
              </a:cxn>
              <a:cxn ang="0">
                <a:pos x="1065" y="32"/>
              </a:cxn>
              <a:cxn ang="0">
                <a:pos x="1097" y="19"/>
              </a:cxn>
              <a:cxn ang="0">
                <a:pos x="1074" y="26"/>
              </a:cxn>
            </a:cxnLst>
            <a:rect l="0" t="0" r="r" b="b"/>
            <a:pathLst>
              <a:path w="1098" h="99">
                <a:moveTo>
                  <a:pt x="0" y="58"/>
                </a:moveTo>
                <a:lnTo>
                  <a:pt x="39" y="58"/>
                </a:lnTo>
                <a:lnTo>
                  <a:pt x="62" y="52"/>
                </a:lnTo>
                <a:lnTo>
                  <a:pt x="86" y="39"/>
                </a:lnTo>
                <a:lnTo>
                  <a:pt x="109" y="26"/>
                </a:lnTo>
                <a:lnTo>
                  <a:pt x="109" y="52"/>
                </a:lnTo>
                <a:lnTo>
                  <a:pt x="133" y="58"/>
                </a:lnTo>
                <a:lnTo>
                  <a:pt x="165" y="52"/>
                </a:lnTo>
                <a:lnTo>
                  <a:pt x="188" y="39"/>
                </a:lnTo>
                <a:lnTo>
                  <a:pt x="196" y="58"/>
                </a:lnTo>
                <a:lnTo>
                  <a:pt x="227" y="39"/>
                </a:lnTo>
                <a:lnTo>
                  <a:pt x="259" y="26"/>
                </a:lnTo>
                <a:lnTo>
                  <a:pt x="290" y="6"/>
                </a:lnTo>
                <a:lnTo>
                  <a:pt x="297" y="26"/>
                </a:lnTo>
                <a:lnTo>
                  <a:pt x="297" y="45"/>
                </a:lnTo>
                <a:lnTo>
                  <a:pt x="321" y="45"/>
                </a:lnTo>
                <a:lnTo>
                  <a:pt x="344" y="26"/>
                </a:lnTo>
                <a:lnTo>
                  <a:pt x="368" y="19"/>
                </a:lnTo>
                <a:lnTo>
                  <a:pt x="400" y="26"/>
                </a:lnTo>
                <a:lnTo>
                  <a:pt x="431" y="26"/>
                </a:lnTo>
                <a:lnTo>
                  <a:pt x="462" y="13"/>
                </a:lnTo>
                <a:lnTo>
                  <a:pt x="494" y="0"/>
                </a:lnTo>
                <a:lnTo>
                  <a:pt x="517" y="0"/>
                </a:lnTo>
                <a:lnTo>
                  <a:pt x="517" y="26"/>
                </a:lnTo>
                <a:lnTo>
                  <a:pt x="517" y="45"/>
                </a:lnTo>
                <a:lnTo>
                  <a:pt x="541" y="45"/>
                </a:lnTo>
                <a:lnTo>
                  <a:pt x="556" y="26"/>
                </a:lnTo>
                <a:lnTo>
                  <a:pt x="579" y="19"/>
                </a:lnTo>
                <a:lnTo>
                  <a:pt x="579" y="45"/>
                </a:lnTo>
                <a:lnTo>
                  <a:pt x="611" y="45"/>
                </a:lnTo>
                <a:lnTo>
                  <a:pt x="635" y="32"/>
                </a:lnTo>
                <a:lnTo>
                  <a:pt x="635" y="52"/>
                </a:lnTo>
                <a:lnTo>
                  <a:pt x="635" y="78"/>
                </a:lnTo>
                <a:lnTo>
                  <a:pt x="635" y="98"/>
                </a:lnTo>
                <a:lnTo>
                  <a:pt x="666" y="58"/>
                </a:lnTo>
                <a:lnTo>
                  <a:pt x="689" y="39"/>
                </a:lnTo>
                <a:lnTo>
                  <a:pt x="713" y="19"/>
                </a:lnTo>
                <a:lnTo>
                  <a:pt x="729" y="45"/>
                </a:lnTo>
                <a:lnTo>
                  <a:pt x="752" y="32"/>
                </a:lnTo>
                <a:lnTo>
                  <a:pt x="783" y="6"/>
                </a:lnTo>
                <a:lnTo>
                  <a:pt x="791" y="26"/>
                </a:lnTo>
                <a:lnTo>
                  <a:pt x="791" y="52"/>
                </a:lnTo>
                <a:lnTo>
                  <a:pt x="791" y="71"/>
                </a:lnTo>
                <a:lnTo>
                  <a:pt x="814" y="78"/>
                </a:lnTo>
                <a:lnTo>
                  <a:pt x="830" y="58"/>
                </a:lnTo>
                <a:lnTo>
                  <a:pt x="854" y="45"/>
                </a:lnTo>
                <a:lnTo>
                  <a:pt x="877" y="32"/>
                </a:lnTo>
                <a:lnTo>
                  <a:pt x="885" y="52"/>
                </a:lnTo>
                <a:lnTo>
                  <a:pt x="885" y="71"/>
                </a:lnTo>
                <a:lnTo>
                  <a:pt x="917" y="52"/>
                </a:lnTo>
                <a:lnTo>
                  <a:pt x="940" y="45"/>
                </a:lnTo>
                <a:lnTo>
                  <a:pt x="955" y="65"/>
                </a:lnTo>
                <a:lnTo>
                  <a:pt x="995" y="52"/>
                </a:lnTo>
                <a:lnTo>
                  <a:pt x="1011" y="32"/>
                </a:lnTo>
                <a:lnTo>
                  <a:pt x="1034" y="26"/>
                </a:lnTo>
                <a:lnTo>
                  <a:pt x="1034" y="52"/>
                </a:lnTo>
                <a:lnTo>
                  <a:pt x="1034" y="71"/>
                </a:lnTo>
                <a:lnTo>
                  <a:pt x="1049" y="52"/>
                </a:lnTo>
                <a:lnTo>
                  <a:pt x="1065" y="32"/>
                </a:lnTo>
                <a:lnTo>
                  <a:pt x="1097" y="19"/>
                </a:lnTo>
                <a:lnTo>
                  <a:pt x="1074" y="26"/>
                </a:lnTo>
              </a:path>
            </a:pathLst>
          </a:custGeom>
          <a:noFill/>
          <a:ln w="25400" cap="rnd" cmpd="sng">
            <a:solidFill>
              <a:srgbClr val="FF0033"/>
            </a:solidFill>
            <a:prstDash val="solid"/>
            <a:round/>
            <a:headEnd type="none" w="sm" len="sm"/>
            <a:tailEnd type="none" w="sm" len="sm"/>
          </a:ln>
          <a:effectLst/>
        </p:spPr>
        <p:txBody>
          <a:bodyPr/>
          <a:lstStyle/>
          <a:p>
            <a:endParaRPr lang="en-US"/>
          </a:p>
        </p:txBody>
      </p:sp>
      <p:sp>
        <p:nvSpPr>
          <p:cNvPr id="311311" name="Freeform 15"/>
          <p:cNvSpPr>
            <a:spLocks/>
          </p:cNvSpPr>
          <p:nvPr/>
        </p:nvSpPr>
        <p:spPr bwMode="auto">
          <a:xfrm>
            <a:off x="3167063" y="4832350"/>
            <a:ext cx="1042987" cy="152400"/>
          </a:xfrm>
          <a:custGeom>
            <a:avLst/>
            <a:gdLst/>
            <a:ahLst/>
            <a:cxnLst>
              <a:cxn ang="0">
                <a:pos x="0" y="55"/>
              </a:cxn>
              <a:cxn ang="0">
                <a:pos x="32" y="55"/>
              </a:cxn>
              <a:cxn ang="0">
                <a:pos x="56" y="55"/>
              </a:cxn>
              <a:cxn ang="0">
                <a:pos x="87" y="48"/>
              </a:cxn>
              <a:cxn ang="0">
                <a:pos x="119" y="48"/>
              </a:cxn>
              <a:cxn ang="0">
                <a:pos x="150" y="48"/>
              </a:cxn>
              <a:cxn ang="0">
                <a:pos x="142" y="71"/>
              </a:cxn>
              <a:cxn ang="0">
                <a:pos x="190" y="63"/>
              </a:cxn>
              <a:cxn ang="0">
                <a:pos x="221" y="63"/>
              </a:cxn>
              <a:cxn ang="0">
                <a:pos x="245" y="55"/>
              </a:cxn>
              <a:cxn ang="0">
                <a:pos x="237" y="87"/>
              </a:cxn>
              <a:cxn ang="0">
                <a:pos x="277" y="71"/>
              </a:cxn>
              <a:cxn ang="0">
                <a:pos x="308" y="63"/>
              </a:cxn>
              <a:cxn ang="0">
                <a:pos x="332" y="48"/>
              </a:cxn>
              <a:cxn ang="0">
                <a:pos x="316" y="71"/>
              </a:cxn>
              <a:cxn ang="0">
                <a:pos x="308" y="95"/>
              </a:cxn>
              <a:cxn ang="0">
                <a:pos x="364" y="87"/>
              </a:cxn>
              <a:cxn ang="0">
                <a:pos x="403" y="63"/>
              </a:cxn>
              <a:cxn ang="0">
                <a:pos x="435" y="63"/>
              </a:cxn>
              <a:cxn ang="0">
                <a:pos x="458" y="48"/>
              </a:cxn>
              <a:cxn ang="0">
                <a:pos x="442" y="95"/>
              </a:cxn>
              <a:cxn ang="0">
                <a:pos x="466" y="63"/>
              </a:cxn>
              <a:cxn ang="0">
                <a:pos x="506" y="48"/>
              </a:cxn>
              <a:cxn ang="0">
                <a:pos x="545" y="24"/>
              </a:cxn>
              <a:cxn ang="0">
                <a:pos x="561" y="0"/>
              </a:cxn>
              <a:cxn ang="0">
                <a:pos x="569" y="32"/>
              </a:cxn>
              <a:cxn ang="0">
                <a:pos x="553" y="63"/>
              </a:cxn>
              <a:cxn ang="0">
                <a:pos x="592" y="40"/>
              </a:cxn>
              <a:cxn ang="0">
                <a:pos x="624" y="32"/>
              </a:cxn>
              <a:cxn ang="0">
                <a:pos x="624" y="55"/>
              </a:cxn>
              <a:cxn ang="0">
                <a:pos x="656" y="48"/>
              </a:cxn>
            </a:cxnLst>
            <a:rect l="0" t="0" r="r" b="b"/>
            <a:pathLst>
              <a:path w="657" h="96">
                <a:moveTo>
                  <a:pt x="0" y="55"/>
                </a:moveTo>
                <a:lnTo>
                  <a:pt x="32" y="55"/>
                </a:lnTo>
                <a:lnTo>
                  <a:pt x="56" y="55"/>
                </a:lnTo>
                <a:lnTo>
                  <a:pt x="87" y="48"/>
                </a:lnTo>
                <a:lnTo>
                  <a:pt x="119" y="48"/>
                </a:lnTo>
                <a:lnTo>
                  <a:pt x="150" y="48"/>
                </a:lnTo>
                <a:lnTo>
                  <a:pt x="142" y="71"/>
                </a:lnTo>
                <a:lnTo>
                  <a:pt x="190" y="63"/>
                </a:lnTo>
                <a:lnTo>
                  <a:pt x="221" y="63"/>
                </a:lnTo>
                <a:lnTo>
                  <a:pt x="245" y="55"/>
                </a:lnTo>
                <a:lnTo>
                  <a:pt x="237" y="87"/>
                </a:lnTo>
                <a:lnTo>
                  <a:pt x="277" y="71"/>
                </a:lnTo>
                <a:lnTo>
                  <a:pt x="308" y="63"/>
                </a:lnTo>
                <a:lnTo>
                  <a:pt x="332" y="48"/>
                </a:lnTo>
                <a:lnTo>
                  <a:pt x="316" y="71"/>
                </a:lnTo>
                <a:lnTo>
                  <a:pt x="308" y="95"/>
                </a:lnTo>
                <a:lnTo>
                  <a:pt x="364" y="87"/>
                </a:lnTo>
                <a:lnTo>
                  <a:pt x="403" y="63"/>
                </a:lnTo>
                <a:lnTo>
                  <a:pt x="435" y="63"/>
                </a:lnTo>
                <a:lnTo>
                  <a:pt x="458" y="48"/>
                </a:lnTo>
                <a:lnTo>
                  <a:pt x="442" y="95"/>
                </a:lnTo>
                <a:lnTo>
                  <a:pt x="466" y="63"/>
                </a:lnTo>
                <a:lnTo>
                  <a:pt x="506" y="48"/>
                </a:lnTo>
                <a:lnTo>
                  <a:pt x="545" y="24"/>
                </a:lnTo>
                <a:lnTo>
                  <a:pt x="561" y="0"/>
                </a:lnTo>
                <a:lnTo>
                  <a:pt x="569" y="32"/>
                </a:lnTo>
                <a:lnTo>
                  <a:pt x="553" y="63"/>
                </a:lnTo>
                <a:lnTo>
                  <a:pt x="592" y="40"/>
                </a:lnTo>
                <a:lnTo>
                  <a:pt x="624" y="32"/>
                </a:lnTo>
                <a:lnTo>
                  <a:pt x="624" y="55"/>
                </a:lnTo>
                <a:lnTo>
                  <a:pt x="656" y="48"/>
                </a:lnTo>
              </a:path>
            </a:pathLst>
          </a:custGeom>
          <a:noFill/>
          <a:ln w="25400" cap="rnd" cmpd="sng">
            <a:solidFill>
              <a:srgbClr val="FF0033"/>
            </a:solidFill>
            <a:prstDash val="solid"/>
            <a:round/>
            <a:headEnd type="none" w="sm" len="sm"/>
            <a:tailEnd type="none" w="sm" len="sm"/>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310"/>
                                        </p:tgtEl>
                                        <p:attrNameLst>
                                          <p:attrName>style.visibility</p:attrName>
                                        </p:attrNameLst>
                                      </p:cBhvr>
                                      <p:to>
                                        <p:strVal val="visible"/>
                                      </p:to>
                                    </p:set>
                                    <p:animEffect transition="in" filter="wipe(left)">
                                      <p:cBhvr>
                                        <p:cTn id="7" dur="500"/>
                                        <p:tgtEl>
                                          <p:spTgt spid="3113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311"/>
                                        </p:tgtEl>
                                        <p:attrNameLst>
                                          <p:attrName>style.visibility</p:attrName>
                                        </p:attrNameLst>
                                      </p:cBhvr>
                                      <p:to>
                                        <p:strVal val="visible"/>
                                      </p:to>
                                    </p:set>
                                    <p:animEffect transition="in" filter="wipe(left)">
                                      <p:cBhvr>
                                        <p:cTn id="12" dur="500"/>
                                        <p:tgtEl>
                                          <p:spTgt spid="311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10" grpId="0" animBg="1"/>
      <p:bldP spid="3113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09" name="Rectangle 65"/>
          <p:cNvSpPr>
            <a:spLocks noGrp="1" noChangeArrowheads="1"/>
          </p:cNvSpPr>
          <p:nvPr>
            <p:ph type="title"/>
          </p:nvPr>
        </p:nvSpPr>
        <p:spPr/>
        <p:txBody>
          <a:bodyPr>
            <a:normAutofit/>
          </a:bodyPr>
          <a:lstStyle/>
          <a:p>
            <a:r>
              <a:rPr lang="en-US"/>
              <a:t>Relationship Compared to Attribute</a:t>
            </a:r>
          </a:p>
        </p:txBody>
      </p:sp>
      <p:sp>
        <p:nvSpPr>
          <p:cNvPr id="313364" name="AutoShape 20"/>
          <p:cNvSpPr>
            <a:spLocks noChangeArrowheads="1"/>
          </p:cNvSpPr>
          <p:nvPr/>
        </p:nvSpPr>
        <p:spPr bwMode="auto">
          <a:xfrm>
            <a:off x="1849438" y="3262313"/>
            <a:ext cx="1746250" cy="98425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3365" name="Rectangle 21"/>
          <p:cNvSpPr>
            <a:spLocks noChangeArrowheads="1"/>
          </p:cNvSpPr>
          <p:nvPr/>
        </p:nvSpPr>
        <p:spPr bwMode="auto">
          <a:xfrm>
            <a:off x="1933575" y="3348038"/>
            <a:ext cx="2433638"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MESSAGE</a:t>
            </a:r>
            <a:br>
              <a:rPr lang="en-US" sz="1800">
                <a:solidFill>
                  <a:schemeClr val="tx1"/>
                </a:solidFill>
              </a:rPr>
            </a:br>
            <a:r>
              <a:rPr lang="en-US" sz="1800">
                <a:solidFill>
                  <a:schemeClr val="tx1"/>
                </a:solidFill>
              </a:rPr>
              <a:t>* Addressee</a:t>
            </a:r>
          </a:p>
        </p:txBody>
      </p:sp>
      <p:sp>
        <p:nvSpPr>
          <p:cNvPr id="313366" name="AutoShape 22"/>
          <p:cNvSpPr>
            <a:spLocks noChangeArrowheads="1"/>
          </p:cNvSpPr>
          <p:nvPr/>
        </p:nvSpPr>
        <p:spPr bwMode="auto">
          <a:xfrm>
            <a:off x="5873750" y="3387725"/>
            <a:ext cx="1492250" cy="779463"/>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3367" name="Rectangle 23"/>
          <p:cNvSpPr>
            <a:spLocks noChangeArrowheads="1"/>
          </p:cNvSpPr>
          <p:nvPr/>
        </p:nvSpPr>
        <p:spPr bwMode="auto">
          <a:xfrm>
            <a:off x="5880100" y="3405188"/>
            <a:ext cx="14922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USER</a:t>
            </a:r>
          </a:p>
        </p:txBody>
      </p:sp>
      <p:sp>
        <p:nvSpPr>
          <p:cNvPr id="313369" name="AutoShape 25"/>
          <p:cNvSpPr>
            <a:spLocks noChangeArrowheads="1"/>
          </p:cNvSpPr>
          <p:nvPr/>
        </p:nvSpPr>
        <p:spPr bwMode="blackWhite">
          <a:xfrm>
            <a:off x="1931988" y="1752600"/>
            <a:ext cx="1746250" cy="984250"/>
          </a:xfrm>
          <a:prstGeom prst="roundRect">
            <a:avLst>
              <a:gd name="adj" fmla="val 12486"/>
            </a:avLst>
          </a:prstGeom>
          <a:solidFill>
            <a:schemeClr val="accent2"/>
          </a:solidFill>
          <a:ln w="25400">
            <a:noFill/>
            <a:round/>
            <a:headEnd/>
            <a:tailEnd/>
          </a:ln>
          <a:effectLst/>
        </p:spPr>
        <p:txBody>
          <a:bodyPr wrap="none" anchor="ctr"/>
          <a:lstStyle/>
          <a:p>
            <a:endParaRPr lang="en-US"/>
          </a:p>
        </p:txBody>
      </p:sp>
      <p:sp>
        <p:nvSpPr>
          <p:cNvPr id="313370" name="Rectangle 26"/>
          <p:cNvSpPr>
            <a:spLocks noChangeArrowheads="1"/>
          </p:cNvSpPr>
          <p:nvPr/>
        </p:nvSpPr>
        <p:spPr bwMode="auto">
          <a:xfrm>
            <a:off x="2016125" y="1838325"/>
            <a:ext cx="2433638"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MESSAGE</a:t>
            </a:r>
          </a:p>
        </p:txBody>
      </p:sp>
      <p:sp>
        <p:nvSpPr>
          <p:cNvPr id="313371" name="AutoShape 27"/>
          <p:cNvSpPr>
            <a:spLocks noChangeArrowheads="1"/>
          </p:cNvSpPr>
          <p:nvPr/>
        </p:nvSpPr>
        <p:spPr bwMode="blackWhite">
          <a:xfrm>
            <a:off x="5956300" y="1878013"/>
            <a:ext cx="1492250" cy="779462"/>
          </a:xfrm>
          <a:prstGeom prst="roundRect">
            <a:avLst>
              <a:gd name="adj" fmla="val 12486"/>
            </a:avLst>
          </a:prstGeom>
          <a:solidFill>
            <a:schemeClr val="accent2"/>
          </a:solidFill>
          <a:ln w="25400">
            <a:noFill/>
            <a:round/>
            <a:headEnd/>
            <a:tailEnd/>
          </a:ln>
          <a:effectLst/>
        </p:spPr>
        <p:txBody>
          <a:bodyPr wrap="none" anchor="ctr"/>
          <a:lstStyle/>
          <a:p>
            <a:endParaRPr lang="en-US"/>
          </a:p>
        </p:txBody>
      </p:sp>
      <p:sp>
        <p:nvSpPr>
          <p:cNvPr id="313372" name="Rectangle 28"/>
          <p:cNvSpPr>
            <a:spLocks noChangeArrowheads="1"/>
          </p:cNvSpPr>
          <p:nvPr/>
        </p:nvSpPr>
        <p:spPr bwMode="auto">
          <a:xfrm>
            <a:off x="5975350" y="1895475"/>
            <a:ext cx="149225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USER</a:t>
            </a:r>
          </a:p>
        </p:txBody>
      </p:sp>
      <p:sp>
        <p:nvSpPr>
          <p:cNvPr id="313373" name="Line 29"/>
          <p:cNvSpPr>
            <a:spLocks noChangeShapeType="1"/>
          </p:cNvSpPr>
          <p:nvPr/>
        </p:nvSpPr>
        <p:spPr bwMode="auto">
          <a:xfrm>
            <a:off x="3687763" y="2216150"/>
            <a:ext cx="1497012" cy="0"/>
          </a:xfrm>
          <a:prstGeom prst="line">
            <a:avLst/>
          </a:prstGeom>
          <a:noFill/>
          <a:ln w="25400">
            <a:solidFill>
              <a:schemeClr val="accent2"/>
            </a:solidFill>
            <a:round/>
            <a:headEnd type="none" w="sm" len="sm"/>
            <a:tailEnd type="none" w="sm" len="sm"/>
          </a:ln>
          <a:effectLst/>
        </p:spPr>
        <p:txBody>
          <a:bodyPr/>
          <a:lstStyle/>
          <a:p>
            <a:endParaRPr lang="en-US"/>
          </a:p>
        </p:txBody>
      </p:sp>
      <p:sp>
        <p:nvSpPr>
          <p:cNvPr id="313374" name="Line 30"/>
          <p:cNvSpPr>
            <a:spLocks noChangeShapeType="1"/>
          </p:cNvSpPr>
          <p:nvPr/>
        </p:nvSpPr>
        <p:spPr bwMode="auto">
          <a:xfrm>
            <a:off x="5289550" y="2216150"/>
            <a:ext cx="657225" cy="0"/>
          </a:xfrm>
          <a:prstGeom prst="line">
            <a:avLst/>
          </a:prstGeom>
          <a:noFill/>
          <a:ln w="25400">
            <a:solidFill>
              <a:schemeClr val="accent2"/>
            </a:solidFill>
            <a:prstDash val="dash"/>
            <a:round/>
            <a:headEnd type="none" w="sm" len="sm"/>
            <a:tailEnd type="none" w="sm" len="sm"/>
          </a:ln>
          <a:effectLst/>
        </p:spPr>
        <p:txBody>
          <a:bodyPr/>
          <a:lstStyle/>
          <a:p>
            <a:endParaRPr lang="en-US"/>
          </a:p>
        </p:txBody>
      </p:sp>
      <p:grpSp>
        <p:nvGrpSpPr>
          <p:cNvPr id="2" name="Group 31"/>
          <p:cNvGrpSpPr>
            <a:grpSpLocks/>
          </p:cNvGrpSpPr>
          <p:nvPr/>
        </p:nvGrpSpPr>
        <p:grpSpPr bwMode="auto">
          <a:xfrm>
            <a:off x="5738813" y="2085975"/>
            <a:ext cx="227012" cy="273050"/>
            <a:chOff x="3570" y="1276"/>
            <a:chExt cx="143" cy="172"/>
          </a:xfrm>
        </p:grpSpPr>
        <p:sp>
          <p:nvSpPr>
            <p:cNvPr id="313376" name="Line 32"/>
            <p:cNvSpPr>
              <a:spLocks noChangeShapeType="1"/>
            </p:cNvSpPr>
            <p:nvPr/>
          </p:nvSpPr>
          <p:spPr bwMode="auto">
            <a:xfrm flipH="1" flipV="1">
              <a:off x="3570" y="1356"/>
              <a:ext cx="139" cy="92"/>
            </a:xfrm>
            <a:prstGeom prst="line">
              <a:avLst/>
            </a:prstGeom>
            <a:noFill/>
            <a:ln w="25400">
              <a:solidFill>
                <a:schemeClr val="accent2"/>
              </a:solidFill>
              <a:round/>
              <a:headEnd type="none" w="sm" len="sm"/>
              <a:tailEnd type="none" w="sm" len="sm"/>
            </a:ln>
            <a:effectLst/>
          </p:spPr>
          <p:txBody>
            <a:bodyPr/>
            <a:lstStyle/>
            <a:p>
              <a:endParaRPr lang="en-US"/>
            </a:p>
          </p:txBody>
        </p:sp>
        <p:sp>
          <p:nvSpPr>
            <p:cNvPr id="313377" name="Line 33"/>
            <p:cNvSpPr>
              <a:spLocks noChangeShapeType="1"/>
            </p:cNvSpPr>
            <p:nvPr/>
          </p:nvSpPr>
          <p:spPr bwMode="auto">
            <a:xfrm flipH="1">
              <a:off x="3572" y="1276"/>
              <a:ext cx="141" cy="82"/>
            </a:xfrm>
            <a:prstGeom prst="line">
              <a:avLst/>
            </a:prstGeom>
            <a:noFill/>
            <a:ln w="25400">
              <a:solidFill>
                <a:schemeClr val="accent2"/>
              </a:solidFill>
              <a:round/>
              <a:headEnd type="none" w="sm" len="sm"/>
              <a:tailEnd type="none" w="sm" len="sm"/>
            </a:ln>
            <a:effectLst/>
          </p:spPr>
          <p:txBody>
            <a:bodyPr/>
            <a:lstStyle/>
            <a:p>
              <a:endParaRPr lang="en-US"/>
            </a:p>
          </p:txBody>
        </p:sp>
      </p:grpSp>
      <p:sp>
        <p:nvSpPr>
          <p:cNvPr id="313378" name="Rectangle 34"/>
          <p:cNvSpPr>
            <a:spLocks noChangeArrowheads="1"/>
          </p:cNvSpPr>
          <p:nvPr/>
        </p:nvSpPr>
        <p:spPr bwMode="auto">
          <a:xfrm>
            <a:off x="4352925" y="2266950"/>
            <a:ext cx="162560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addressee of</a:t>
            </a:r>
          </a:p>
        </p:txBody>
      </p:sp>
      <p:sp>
        <p:nvSpPr>
          <p:cNvPr id="313379" name="Rectangle 35"/>
          <p:cNvSpPr>
            <a:spLocks noChangeArrowheads="1"/>
          </p:cNvSpPr>
          <p:nvPr/>
        </p:nvSpPr>
        <p:spPr bwMode="auto">
          <a:xfrm>
            <a:off x="3676650" y="1868488"/>
            <a:ext cx="16700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addressed to</a:t>
            </a:r>
          </a:p>
        </p:txBody>
      </p:sp>
      <p:grpSp>
        <p:nvGrpSpPr>
          <p:cNvPr id="3" name="Group 36"/>
          <p:cNvGrpSpPr>
            <a:grpSpLocks/>
          </p:cNvGrpSpPr>
          <p:nvPr/>
        </p:nvGrpSpPr>
        <p:grpSpPr bwMode="auto">
          <a:xfrm>
            <a:off x="3678238" y="2089150"/>
            <a:ext cx="223837" cy="273050"/>
            <a:chOff x="2272" y="1278"/>
            <a:chExt cx="141" cy="172"/>
          </a:xfrm>
        </p:grpSpPr>
        <p:sp>
          <p:nvSpPr>
            <p:cNvPr id="313381" name="Line 37"/>
            <p:cNvSpPr>
              <a:spLocks noChangeShapeType="1"/>
            </p:cNvSpPr>
            <p:nvPr/>
          </p:nvSpPr>
          <p:spPr bwMode="auto">
            <a:xfrm flipV="1">
              <a:off x="2274" y="1358"/>
              <a:ext cx="139" cy="92"/>
            </a:xfrm>
            <a:prstGeom prst="line">
              <a:avLst/>
            </a:prstGeom>
            <a:noFill/>
            <a:ln w="25400">
              <a:solidFill>
                <a:schemeClr val="accent2"/>
              </a:solidFill>
              <a:round/>
              <a:headEnd type="none" w="sm" len="sm"/>
              <a:tailEnd type="none" w="sm" len="sm"/>
            </a:ln>
            <a:effectLst/>
          </p:spPr>
          <p:txBody>
            <a:bodyPr/>
            <a:lstStyle/>
            <a:p>
              <a:endParaRPr lang="en-US"/>
            </a:p>
          </p:txBody>
        </p:sp>
        <p:sp>
          <p:nvSpPr>
            <p:cNvPr id="313382" name="Line 38"/>
            <p:cNvSpPr>
              <a:spLocks noChangeShapeType="1"/>
            </p:cNvSpPr>
            <p:nvPr/>
          </p:nvSpPr>
          <p:spPr bwMode="auto">
            <a:xfrm>
              <a:off x="2272" y="1278"/>
              <a:ext cx="141" cy="82"/>
            </a:xfrm>
            <a:prstGeom prst="line">
              <a:avLst/>
            </a:prstGeom>
            <a:noFill/>
            <a:ln w="25400">
              <a:solidFill>
                <a:schemeClr val="accent2"/>
              </a:solidFill>
              <a:round/>
              <a:headEnd type="none" w="sm" len="sm"/>
              <a:tailEnd type="none" w="sm" len="sm"/>
            </a:ln>
            <a:effectLst/>
          </p:spPr>
          <p:txBody>
            <a:bodyPr/>
            <a:lstStyle/>
            <a:p>
              <a:endParaRPr lang="en-US"/>
            </a:p>
          </p:txBody>
        </p:sp>
      </p:grpSp>
      <p:sp>
        <p:nvSpPr>
          <p:cNvPr id="313384" name="AutoShape 40"/>
          <p:cNvSpPr>
            <a:spLocks noChangeArrowheads="1"/>
          </p:cNvSpPr>
          <p:nvPr/>
        </p:nvSpPr>
        <p:spPr bwMode="auto">
          <a:xfrm>
            <a:off x="1849438" y="4714875"/>
            <a:ext cx="1746250" cy="984250"/>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3385" name="Rectangle 41"/>
          <p:cNvSpPr>
            <a:spLocks noChangeArrowheads="1"/>
          </p:cNvSpPr>
          <p:nvPr/>
        </p:nvSpPr>
        <p:spPr bwMode="auto">
          <a:xfrm>
            <a:off x="1933575" y="4800600"/>
            <a:ext cx="2433638"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MESSAGE</a:t>
            </a:r>
            <a:br>
              <a:rPr lang="en-US" sz="1800" dirty="0"/>
            </a:br>
            <a:r>
              <a:rPr lang="en-US" sz="1800" dirty="0"/>
              <a:t>o Addressee</a:t>
            </a:r>
          </a:p>
        </p:txBody>
      </p:sp>
      <p:sp>
        <p:nvSpPr>
          <p:cNvPr id="313386" name="AutoShape 42"/>
          <p:cNvSpPr>
            <a:spLocks noChangeArrowheads="1"/>
          </p:cNvSpPr>
          <p:nvPr/>
        </p:nvSpPr>
        <p:spPr bwMode="auto">
          <a:xfrm>
            <a:off x="5873750" y="4840288"/>
            <a:ext cx="1492250" cy="779462"/>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3387" name="Rectangle 43"/>
          <p:cNvSpPr>
            <a:spLocks noChangeArrowheads="1"/>
          </p:cNvSpPr>
          <p:nvPr/>
        </p:nvSpPr>
        <p:spPr bwMode="auto">
          <a:xfrm>
            <a:off x="5880100" y="4857750"/>
            <a:ext cx="132397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USER</a:t>
            </a:r>
          </a:p>
        </p:txBody>
      </p:sp>
      <p:sp>
        <p:nvSpPr>
          <p:cNvPr id="313388" name="Line 44"/>
          <p:cNvSpPr>
            <a:spLocks noChangeShapeType="1"/>
          </p:cNvSpPr>
          <p:nvPr/>
        </p:nvSpPr>
        <p:spPr bwMode="auto">
          <a:xfrm>
            <a:off x="3605213" y="5216525"/>
            <a:ext cx="1497012"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13389" name="Line 45"/>
          <p:cNvSpPr>
            <a:spLocks noChangeShapeType="1"/>
          </p:cNvSpPr>
          <p:nvPr/>
        </p:nvSpPr>
        <p:spPr bwMode="auto">
          <a:xfrm>
            <a:off x="5207000" y="5216525"/>
            <a:ext cx="657225"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4" name="Group 46"/>
          <p:cNvGrpSpPr>
            <a:grpSpLocks/>
          </p:cNvGrpSpPr>
          <p:nvPr/>
        </p:nvGrpSpPr>
        <p:grpSpPr bwMode="auto">
          <a:xfrm>
            <a:off x="5656263" y="5086350"/>
            <a:ext cx="227012" cy="273050"/>
            <a:chOff x="3563" y="3204"/>
            <a:chExt cx="143" cy="172"/>
          </a:xfrm>
        </p:grpSpPr>
        <p:sp>
          <p:nvSpPr>
            <p:cNvPr id="313391" name="Line 47"/>
            <p:cNvSpPr>
              <a:spLocks noChangeShapeType="1"/>
            </p:cNvSpPr>
            <p:nvPr/>
          </p:nvSpPr>
          <p:spPr bwMode="auto">
            <a:xfrm flipH="1" flipV="1">
              <a:off x="3563" y="3284"/>
              <a:ext cx="139" cy="92"/>
            </a:xfrm>
            <a:prstGeom prst="line">
              <a:avLst/>
            </a:prstGeom>
            <a:noFill/>
            <a:ln w="25400">
              <a:solidFill>
                <a:schemeClr val="tx1"/>
              </a:solidFill>
              <a:round/>
              <a:headEnd type="none" w="sm" len="sm"/>
              <a:tailEnd type="none" w="sm" len="sm"/>
            </a:ln>
            <a:effectLst/>
          </p:spPr>
          <p:txBody>
            <a:bodyPr/>
            <a:lstStyle/>
            <a:p>
              <a:endParaRPr lang="en-US"/>
            </a:p>
          </p:txBody>
        </p:sp>
        <p:sp>
          <p:nvSpPr>
            <p:cNvPr id="313392" name="Line 48"/>
            <p:cNvSpPr>
              <a:spLocks noChangeShapeType="1"/>
            </p:cNvSpPr>
            <p:nvPr/>
          </p:nvSpPr>
          <p:spPr bwMode="auto">
            <a:xfrm flipH="1">
              <a:off x="3565" y="3204"/>
              <a:ext cx="141" cy="82"/>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13393" name="Rectangle 49"/>
          <p:cNvSpPr>
            <a:spLocks noChangeArrowheads="1"/>
          </p:cNvSpPr>
          <p:nvPr/>
        </p:nvSpPr>
        <p:spPr bwMode="auto">
          <a:xfrm>
            <a:off x="4283075" y="5281613"/>
            <a:ext cx="1719263"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addressee of</a:t>
            </a:r>
          </a:p>
        </p:txBody>
      </p:sp>
      <p:sp>
        <p:nvSpPr>
          <p:cNvPr id="313394" name="Rectangle 50"/>
          <p:cNvSpPr>
            <a:spLocks noChangeArrowheads="1"/>
          </p:cNvSpPr>
          <p:nvPr/>
        </p:nvSpPr>
        <p:spPr bwMode="auto">
          <a:xfrm>
            <a:off x="3594100" y="4868863"/>
            <a:ext cx="173990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addressed to</a:t>
            </a:r>
          </a:p>
        </p:txBody>
      </p:sp>
      <p:grpSp>
        <p:nvGrpSpPr>
          <p:cNvPr id="5" name="Group 51"/>
          <p:cNvGrpSpPr>
            <a:grpSpLocks/>
          </p:cNvGrpSpPr>
          <p:nvPr/>
        </p:nvGrpSpPr>
        <p:grpSpPr bwMode="auto">
          <a:xfrm>
            <a:off x="3595688" y="5089525"/>
            <a:ext cx="223837" cy="273050"/>
            <a:chOff x="2265" y="3206"/>
            <a:chExt cx="141" cy="172"/>
          </a:xfrm>
        </p:grpSpPr>
        <p:sp>
          <p:nvSpPr>
            <p:cNvPr id="313396" name="Line 52"/>
            <p:cNvSpPr>
              <a:spLocks noChangeShapeType="1"/>
            </p:cNvSpPr>
            <p:nvPr/>
          </p:nvSpPr>
          <p:spPr bwMode="auto">
            <a:xfrm flipV="1">
              <a:off x="2267" y="3286"/>
              <a:ext cx="139" cy="92"/>
            </a:xfrm>
            <a:prstGeom prst="line">
              <a:avLst/>
            </a:prstGeom>
            <a:noFill/>
            <a:ln w="25400">
              <a:solidFill>
                <a:schemeClr val="tx1"/>
              </a:solidFill>
              <a:round/>
              <a:headEnd type="none" w="sm" len="sm"/>
              <a:tailEnd type="none" w="sm" len="sm"/>
            </a:ln>
            <a:effectLst/>
          </p:spPr>
          <p:txBody>
            <a:bodyPr/>
            <a:lstStyle/>
            <a:p>
              <a:endParaRPr lang="en-US"/>
            </a:p>
          </p:txBody>
        </p:sp>
        <p:sp>
          <p:nvSpPr>
            <p:cNvPr id="313397" name="Line 53"/>
            <p:cNvSpPr>
              <a:spLocks noChangeShapeType="1"/>
            </p:cNvSpPr>
            <p:nvPr/>
          </p:nvSpPr>
          <p:spPr bwMode="auto">
            <a:xfrm>
              <a:off x="2265" y="3206"/>
              <a:ext cx="141" cy="82"/>
            </a:xfrm>
            <a:prstGeom prst="line">
              <a:avLst/>
            </a:prstGeom>
            <a:noFill/>
            <a:ln w="25400">
              <a:solidFill>
                <a:schemeClr val="tx1"/>
              </a:solidFill>
              <a:round/>
              <a:headEnd type="none" w="sm" len="sm"/>
              <a:tailEnd type="none" w="sm" len="sm"/>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3364"/>
                                        </p:tgtEl>
                                        <p:attrNameLst>
                                          <p:attrName>style.visibility</p:attrName>
                                        </p:attrNameLst>
                                      </p:cBhvr>
                                      <p:to>
                                        <p:strVal val="visible"/>
                                      </p:to>
                                    </p:set>
                                  </p:childTnLst>
                                  <p:subTnLst>
                                    <p:animClr clrSpc="rgb" dir="cw">
                                      <p:cBhvr override="childStyle">
                                        <p:cTn dur="1" fill="hold" display="0" masterRel="nextClick" afterEffect="1"/>
                                        <p:tgtEl>
                                          <p:spTgt spid="313364"/>
                                        </p:tgtEl>
                                        <p:attrNameLst>
                                          <p:attrName>ppt_c</p:attrName>
                                        </p:attrNameLst>
                                      </p:cBhvr>
                                      <p:to>
                                        <a:srgbClr val="336699"/>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336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13365">
                                            <p:txEl>
                                              <p:pRg st="0" end="0"/>
                                            </p:txEl>
                                          </p:spTgt>
                                        </p:tgtEl>
                                        <p:attrNameLst>
                                          <p:attrName>ppt_c</p:attrName>
                                        </p:attrNameLst>
                                      </p:cBhvr>
                                      <p:to>
                                        <a:srgbClr val="33669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3369"/>
                                        </p:tgtEl>
                                        <p:attrNameLst>
                                          <p:attrName>style.visibility</p:attrName>
                                        </p:attrNameLst>
                                      </p:cBhvr>
                                      <p:to>
                                        <p:strVal val="visible"/>
                                      </p:to>
                                    </p:set>
                                  </p:childTnLst>
                                  <p:subTnLst>
                                    <p:animClr clrSpc="rgb" dir="cw">
                                      <p:cBhvr override="childStyle">
                                        <p:cTn dur="1" fill="hold" display="0" masterRel="nextClick" afterEffect="1"/>
                                        <p:tgtEl>
                                          <p:spTgt spid="313369"/>
                                        </p:tgtEl>
                                        <p:attrNameLst>
                                          <p:attrName>ppt_c</p:attrName>
                                        </p:attrNameLst>
                                      </p:cBhvr>
                                      <p:to>
                                        <a:srgbClr val="33669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337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13370">
                                            <p:txEl>
                                              <p:pRg st="0" end="0"/>
                                            </p:txEl>
                                          </p:spTgt>
                                        </p:tgtEl>
                                        <p:attrNameLst>
                                          <p:attrName>ppt_c</p:attrName>
                                        </p:attrNameLst>
                                      </p:cBhvr>
                                      <p:to>
                                        <a:srgbClr val="336699"/>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3373"/>
                                        </p:tgtEl>
                                        <p:attrNameLst>
                                          <p:attrName>style.visibility</p:attrName>
                                        </p:attrNameLst>
                                      </p:cBhvr>
                                      <p:to>
                                        <p:strVal val="visible"/>
                                      </p:to>
                                    </p:set>
                                  </p:childTnLst>
                                  <p:subTnLst>
                                    <p:animClr clrSpc="rgb" dir="cw">
                                      <p:cBhvr override="childStyle">
                                        <p:cTn dur="1" fill="hold" display="0" masterRel="nextClick" afterEffect="1"/>
                                        <p:tgtEl>
                                          <p:spTgt spid="313373"/>
                                        </p:tgtEl>
                                        <p:attrNameLst>
                                          <p:attrName>ppt_c</p:attrName>
                                        </p:attrNameLst>
                                      </p:cBhvr>
                                      <p:to>
                                        <a:srgbClr val="336699"/>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3374"/>
                                        </p:tgtEl>
                                        <p:attrNameLst>
                                          <p:attrName>style.visibility</p:attrName>
                                        </p:attrNameLst>
                                      </p:cBhvr>
                                      <p:to>
                                        <p:strVal val="visible"/>
                                      </p:to>
                                    </p:set>
                                  </p:childTnLst>
                                  <p:subTnLst>
                                    <p:animClr clrSpc="rgb" dir="cw">
                                      <p:cBhvr override="childStyle">
                                        <p:cTn dur="1" fill="hold" display="0" masterRel="nextClick" afterEffect="1"/>
                                        <p:tgtEl>
                                          <p:spTgt spid="313374"/>
                                        </p:tgtEl>
                                        <p:attrNameLst>
                                          <p:attrName>ppt_c</p:attrName>
                                        </p:attrNameLst>
                                      </p:cBhvr>
                                      <p:to>
                                        <a:srgbClr val="336699"/>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336699"/>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337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13378">
                                            <p:txEl>
                                              <p:pRg st="0" end="0"/>
                                            </p:txEl>
                                          </p:spTgt>
                                        </p:tgtEl>
                                        <p:attrNameLst>
                                          <p:attrName>ppt_c</p:attrName>
                                        </p:attrNameLst>
                                      </p:cBhvr>
                                      <p:to>
                                        <a:srgbClr val="336699"/>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33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13379">
                                            <p:txEl>
                                              <p:pRg st="0" end="0"/>
                                            </p:txEl>
                                          </p:spTgt>
                                        </p:tgtEl>
                                        <p:attrNameLst>
                                          <p:attrName>ppt_c</p:attrName>
                                        </p:attrNameLst>
                                      </p:cBhvr>
                                      <p:to>
                                        <a:srgbClr val="336699"/>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3366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64" grpId="0" animBg="1"/>
      <p:bldP spid="313365" grpId="0" build="p" autoUpdateAnimBg="0"/>
      <p:bldP spid="313369" grpId="0" animBg="1"/>
      <p:bldP spid="313370" grpId="0" build="p" autoUpdateAnimBg="0"/>
      <p:bldP spid="313373" grpId="0" animBg="1"/>
      <p:bldP spid="313374" grpId="0" animBg="1"/>
      <p:bldP spid="313378" grpId="0" build="p" autoUpdateAnimBg="0"/>
      <p:bldP spid="31337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AutoShape 2"/>
          <p:cNvSpPr>
            <a:spLocks noChangeArrowheads="1"/>
          </p:cNvSpPr>
          <p:nvPr/>
        </p:nvSpPr>
        <p:spPr bwMode="auto">
          <a:xfrm>
            <a:off x="1087438" y="2874963"/>
            <a:ext cx="2027237" cy="152717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5395" name="AutoShape 3"/>
          <p:cNvSpPr>
            <a:spLocks noChangeArrowheads="1"/>
          </p:cNvSpPr>
          <p:nvPr/>
        </p:nvSpPr>
        <p:spPr bwMode="auto">
          <a:xfrm>
            <a:off x="5822950" y="2844800"/>
            <a:ext cx="2043113" cy="15589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5396" name="Line 4"/>
          <p:cNvSpPr>
            <a:spLocks noChangeShapeType="1"/>
          </p:cNvSpPr>
          <p:nvPr/>
        </p:nvSpPr>
        <p:spPr bwMode="auto">
          <a:xfrm flipV="1">
            <a:off x="4425950" y="3582988"/>
            <a:ext cx="1398588" cy="1587"/>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2" name="Group 5"/>
          <p:cNvGrpSpPr>
            <a:grpSpLocks/>
          </p:cNvGrpSpPr>
          <p:nvPr/>
        </p:nvGrpSpPr>
        <p:grpSpPr bwMode="auto">
          <a:xfrm>
            <a:off x="3141663" y="3446463"/>
            <a:ext cx="323850" cy="279400"/>
            <a:chOff x="1979" y="2171"/>
            <a:chExt cx="204" cy="176"/>
          </a:xfrm>
        </p:grpSpPr>
        <p:sp>
          <p:nvSpPr>
            <p:cNvPr id="315398" name="Line 6"/>
            <p:cNvSpPr>
              <a:spLocks noChangeShapeType="1"/>
            </p:cNvSpPr>
            <p:nvPr/>
          </p:nvSpPr>
          <p:spPr bwMode="auto">
            <a:xfrm flipV="1">
              <a:off x="1979" y="2260"/>
              <a:ext cx="203" cy="87"/>
            </a:xfrm>
            <a:prstGeom prst="line">
              <a:avLst/>
            </a:prstGeom>
            <a:noFill/>
            <a:ln w="25400">
              <a:solidFill>
                <a:schemeClr val="tx1"/>
              </a:solidFill>
              <a:round/>
              <a:headEnd type="none" w="sm" len="sm"/>
              <a:tailEnd type="none" w="sm" len="sm"/>
            </a:ln>
            <a:effectLst/>
          </p:spPr>
          <p:txBody>
            <a:bodyPr/>
            <a:lstStyle/>
            <a:p>
              <a:endParaRPr lang="en-US"/>
            </a:p>
          </p:txBody>
        </p:sp>
        <p:sp>
          <p:nvSpPr>
            <p:cNvPr id="315399" name="Line 7"/>
            <p:cNvSpPr>
              <a:spLocks noChangeShapeType="1"/>
            </p:cNvSpPr>
            <p:nvPr/>
          </p:nvSpPr>
          <p:spPr bwMode="auto">
            <a:xfrm>
              <a:off x="1980" y="2171"/>
              <a:ext cx="203" cy="87"/>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15400" name="Line 8"/>
          <p:cNvSpPr>
            <a:spLocks noChangeShapeType="1"/>
          </p:cNvSpPr>
          <p:nvPr/>
        </p:nvSpPr>
        <p:spPr bwMode="auto">
          <a:xfrm flipH="1">
            <a:off x="3111500" y="3579813"/>
            <a:ext cx="1201738" cy="7937"/>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3" name="Group 9"/>
          <p:cNvGrpSpPr>
            <a:grpSpLocks/>
          </p:cNvGrpSpPr>
          <p:nvPr/>
        </p:nvGrpSpPr>
        <p:grpSpPr bwMode="auto">
          <a:xfrm>
            <a:off x="5429250" y="3425825"/>
            <a:ext cx="381000" cy="331788"/>
            <a:chOff x="3420" y="2158"/>
            <a:chExt cx="240" cy="209"/>
          </a:xfrm>
        </p:grpSpPr>
        <p:sp>
          <p:nvSpPr>
            <p:cNvPr id="315402" name="Line 10"/>
            <p:cNvSpPr>
              <a:spLocks noChangeShapeType="1"/>
            </p:cNvSpPr>
            <p:nvPr/>
          </p:nvSpPr>
          <p:spPr bwMode="auto">
            <a:xfrm flipH="1" flipV="1">
              <a:off x="3456" y="2264"/>
              <a:ext cx="189" cy="103"/>
            </a:xfrm>
            <a:prstGeom prst="line">
              <a:avLst/>
            </a:prstGeom>
            <a:noFill/>
            <a:ln w="25400">
              <a:solidFill>
                <a:schemeClr val="tx1"/>
              </a:solidFill>
              <a:round/>
              <a:headEnd type="none" w="sm" len="sm"/>
              <a:tailEnd type="none" w="sm" len="sm"/>
            </a:ln>
            <a:effectLst/>
          </p:spPr>
          <p:txBody>
            <a:bodyPr/>
            <a:lstStyle/>
            <a:p>
              <a:endParaRPr lang="en-US"/>
            </a:p>
          </p:txBody>
        </p:sp>
        <p:sp>
          <p:nvSpPr>
            <p:cNvPr id="315403" name="Line 11"/>
            <p:cNvSpPr>
              <a:spLocks noChangeShapeType="1"/>
            </p:cNvSpPr>
            <p:nvPr/>
          </p:nvSpPr>
          <p:spPr bwMode="auto">
            <a:xfrm flipH="1">
              <a:off x="3457" y="2158"/>
              <a:ext cx="189" cy="103"/>
            </a:xfrm>
            <a:prstGeom prst="line">
              <a:avLst/>
            </a:prstGeom>
            <a:noFill/>
            <a:ln w="25400">
              <a:solidFill>
                <a:schemeClr val="tx1"/>
              </a:solidFill>
              <a:round/>
              <a:headEnd type="none" w="sm" len="sm"/>
              <a:tailEnd type="none" w="sm" len="sm"/>
            </a:ln>
            <a:effectLst/>
          </p:spPr>
          <p:txBody>
            <a:bodyPr/>
            <a:lstStyle/>
            <a:p>
              <a:endParaRPr lang="en-US"/>
            </a:p>
          </p:txBody>
        </p:sp>
        <p:sp>
          <p:nvSpPr>
            <p:cNvPr id="315404" name="Line 12"/>
            <p:cNvSpPr>
              <a:spLocks noChangeShapeType="1"/>
            </p:cNvSpPr>
            <p:nvPr/>
          </p:nvSpPr>
          <p:spPr bwMode="auto">
            <a:xfrm flipH="1">
              <a:off x="3420" y="2261"/>
              <a:ext cx="24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15405" name="Rectangle 13"/>
          <p:cNvSpPr>
            <a:spLocks noChangeArrowheads="1"/>
          </p:cNvSpPr>
          <p:nvPr/>
        </p:nvSpPr>
        <p:spPr bwMode="auto">
          <a:xfrm>
            <a:off x="5832475" y="2862263"/>
            <a:ext cx="1946275" cy="915987"/>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PRODUCT</a:t>
            </a:r>
            <a:br>
              <a:rPr lang="en-US" sz="1800" dirty="0"/>
            </a:br>
            <a:r>
              <a:rPr lang="en-US" sz="1800" dirty="0"/>
              <a:t> * Code</a:t>
            </a:r>
            <a:br>
              <a:rPr lang="en-US" sz="1800" dirty="0"/>
            </a:br>
            <a:r>
              <a:rPr lang="en-US" sz="1800" dirty="0"/>
              <a:t> * Name</a:t>
            </a:r>
          </a:p>
        </p:txBody>
      </p:sp>
      <p:sp>
        <p:nvSpPr>
          <p:cNvPr id="315406" name="Rectangle 14"/>
          <p:cNvSpPr>
            <a:spLocks noChangeArrowheads="1"/>
          </p:cNvSpPr>
          <p:nvPr/>
        </p:nvSpPr>
        <p:spPr bwMode="auto">
          <a:xfrm>
            <a:off x="1081088" y="2873375"/>
            <a:ext cx="1982787" cy="94456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CUSTOMER</a:t>
            </a:r>
            <a:br>
              <a:rPr lang="en-US" sz="1800" dirty="0"/>
            </a:br>
            <a:r>
              <a:rPr lang="en-US" sz="1800" dirty="0"/>
              <a:t>* Id</a:t>
            </a:r>
          </a:p>
          <a:p>
            <a:pPr defTabSz="822325" eaLnBrk="0" hangingPunct="0">
              <a:lnSpc>
                <a:spcPct val="60000"/>
              </a:lnSpc>
              <a:spcBef>
                <a:spcPct val="50000"/>
              </a:spcBef>
              <a:buClrTx/>
              <a:buFontTx/>
              <a:buNone/>
            </a:pPr>
            <a:r>
              <a:rPr lang="en-US" sz="1800" dirty="0"/>
              <a:t>* Name</a:t>
            </a:r>
          </a:p>
        </p:txBody>
      </p:sp>
      <p:sp>
        <p:nvSpPr>
          <p:cNvPr id="315407" name="Line 15"/>
          <p:cNvSpPr>
            <a:spLocks noChangeShapeType="1"/>
          </p:cNvSpPr>
          <p:nvPr/>
        </p:nvSpPr>
        <p:spPr bwMode="auto">
          <a:xfrm flipH="1">
            <a:off x="3105150" y="3590925"/>
            <a:ext cx="360363" cy="0"/>
          </a:xfrm>
          <a:prstGeom prst="line">
            <a:avLst/>
          </a:prstGeom>
          <a:noFill/>
          <a:ln w="25400">
            <a:solidFill>
              <a:schemeClr val="tx1"/>
            </a:solidFill>
            <a:round/>
            <a:headEnd type="none" w="sm" len="sm"/>
            <a:tailEnd type="none" w="sm" len="sm"/>
          </a:ln>
          <a:effectLst/>
        </p:spPr>
        <p:txBody>
          <a:bodyPr/>
          <a:lstStyle/>
          <a:p>
            <a:endParaRPr lang="en-US"/>
          </a:p>
        </p:txBody>
      </p:sp>
      <p:sp>
        <p:nvSpPr>
          <p:cNvPr id="315408" name="Line 16"/>
          <p:cNvSpPr>
            <a:spLocks noChangeShapeType="1"/>
          </p:cNvSpPr>
          <p:nvPr/>
        </p:nvSpPr>
        <p:spPr bwMode="auto">
          <a:xfrm flipH="1">
            <a:off x="5475288" y="3584575"/>
            <a:ext cx="336550" cy="0"/>
          </a:xfrm>
          <a:prstGeom prst="line">
            <a:avLst/>
          </a:prstGeom>
          <a:noFill/>
          <a:ln w="25400">
            <a:solidFill>
              <a:schemeClr val="tx1"/>
            </a:solidFill>
            <a:round/>
            <a:headEnd type="none" w="sm" len="sm"/>
            <a:tailEnd type="none" w="sm" len="sm"/>
          </a:ln>
          <a:effectLst/>
        </p:spPr>
        <p:txBody>
          <a:bodyPr/>
          <a:lstStyle/>
          <a:p>
            <a:endParaRPr lang="en-US"/>
          </a:p>
        </p:txBody>
      </p:sp>
      <p:sp>
        <p:nvSpPr>
          <p:cNvPr id="315409" name="Rectangle 17"/>
          <p:cNvSpPr>
            <a:spLocks noChangeArrowheads="1"/>
          </p:cNvSpPr>
          <p:nvPr/>
        </p:nvSpPr>
        <p:spPr bwMode="auto">
          <a:xfrm>
            <a:off x="4073525" y="3717925"/>
            <a:ext cx="1727200" cy="339725"/>
          </a:xfrm>
          <a:prstGeom prst="rect">
            <a:avLst/>
          </a:prstGeom>
          <a:noFill/>
          <a:ln w="9525">
            <a:noFill/>
            <a:miter lim="800000"/>
            <a:headEnd/>
            <a:tailEnd/>
          </a:ln>
          <a:effectLst/>
        </p:spPr>
        <p:txBody>
          <a:bodyPr lIns="92075" tIns="46038" rIns="92075" bIns="46038">
            <a:spAutoFit/>
          </a:bodyPr>
          <a:lstStyle/>
          <a:p>
            <a:pPr algn="r" defTabSz="822325" eaLnBrk="0" hangingPunct="0">
              <a:lnSpc>
                <a:spcPct val="90000"/>
              </a:lnSpc>
              <a:spcBef>
                <a:spcPct val="50000"/>
              </a:spcBef>
              <a:buClrTx/>
              <a:buFontTx/>
              <a:buNone/>
            </a:pPr>
            <a:r>
              <a:rPr lang="en-US" sz="1800" i="1">
                <a:solidFill>
                  <a:schemeClr val="tx1"/>
                </a:solidFill>
              </a:rPr>
              <a:t>bought by</a:t>
            </a:r>
          </a:p>
        </p:txBody>
      </p:sp>
      <p:sp>
        <p:nvSpPr>
          <p:cNvPr id="315410" name="Rectangle 18"/>
          <p:cNvSpPr>
            <a:spLocks noChangeArrowheads="1"/>
          </p:cNvSpPr>
          <p:nvPr/>
        </p:nvSpPr>
        <p:spPr bwMode="auto">
          <a:xfrm>
            <a:off x="3105150" y="3132138"/>
            <a:ext cx="1727200"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buyer of</a:t>
            </a:r>
          </a:p>
        </p:txBody>
      </p:sp>
      <p:sp>
        <p:nvSpPr>
          <p:cNvPr id="315424" name="Rectangle 32"/>
          <p:cNvSpPr>
            <a:spLocks noGrp="1" noChangeArrowheads="1"/>
          </p:cNvSpPr>
          <p:nvPr>
            <p:ph type="title"/>
          </p:nvPr>
        </p:nvSpPr>
        <p:spPr/>
        <p:txBody>
          <a:bodyPr>
            <a:normAutofit/>
          </a:bodyPr>
          <a:lstStyle/>
          <a:p>
            <a:r>
              <a:rPr lang="en-US"/>
              <a:t>m:m Relationships May Hide Something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AutoShape 2"/>
          <p:cNvSpPr>
            <a:spLocks noChangeArrowheads="1"/>
          </p:cNvSpPr>
          <p:nvPr/>
        </p:nvSpPr>
        <p:spPr bwMode="auto">
          <a:xfrm>
            <a:off x="5822950" y="1543050"/>
            <a:ext cx="2043113" cy="15589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7443" name="AutoShape 3"/>
          <p:cNvSpPr>
            <a:spLocks noChangeArrowheads="1"/>
          </p:cNvSpPr>
          <p:nvPr/>
        </p:nvSpPr>
        <p:spPr bwMode="auto">
          <a:xfrm>
            <a:off x="1087438" y="1573213"/>
            <a:ext cx="2027237" cy="152717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7445" name="Arc 5"/>
          <p:cNvSpPr>
            <a:spLocks/>
          </p:cNvSpPr>
          <p:nvPr/>
        </p:nvSpPr>
        <p:spPr bwMode="auto">
          <a:xfrm>
            <a:off x="2606675" y="1743075"/>
            <a:ext cx="1947863" cy="1139825"/>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hlink"/>
            </a:solidFill>
            <a:round/>
            <a:headEnd type="none" w="sm" len="sm"/>
            <a:tailEnd type="stealth" w="med" len="lg"/>
          </a:ln>
          <a:effectLst/>
        </p:spPr>
        <p:txBody>
          <a:bodyPr/>
          <a:lstStyle/>
          <a:p>
            <a:endParaRPr lang="en-US"/>
          </a:p>
        </p:txBody>
      </p:sp>
      <p:sp>
        <p:nvSpPr>
          <p:cNvPr id="317446" name="Rectangle 6"/>
          <p:cNvSpPr>
            <a:spLocks noChangeArrowheads="1"/>
          </p:cNvSpPr>
          <p:nvPr/>
        </p:nvSpPr>
        <p:spPr bwMode="auto">
          <a:xfrm>
            <a:off x="4427538" y="1309688"/>
            <a:ext cx="649287"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a:t>
            </a:r>
          </a:p>
        </p:txBody>
      </p:sp>
      <p:sp>
        <p:nvSpPr>
          <p:cNvPr id="317448" name="Freeform 8"/>
          <p:cNvSpPr>
            <a:spLocks/>
          </p:cNvSpPr>
          <p:nvPr/>
        </p:nvSpPr>
        <p:spPr bwMode="auto">
          <a:xfrm>
            <a:off x="1089025" y="2649538"/>
            <a:ext cx="1441450" cy="376237"/>
          </a:xfrm>
          <a:custGeom>
            <a:avLst/>
            <a:gdLst/>
            <a:ahLst/>
            <a:cxnLst>
              <a:cxn ang="0">
                <a:pos x="157" y="1"/>
              </a:cxn>
              <a:cxn ang="0">
                <a:pos x="907" y="0"/>
              </a:cxn>
              <a:cxn ang="0">
                <a:pos x="905" y="235"/>
              </a:cxn>
              <a:cxn ang="0">
                <a:pos x="193" y="236"/>
              </a:cxn>
              <a:cxn ang="0">
                <a:pos x="0" y="118"/>
              </a:cxn>
              <a:cxn ang="0">
                <a:pos x="157" y="1"/>
              </a:cxn>
            </a:cxnLst>
            <a:rect l="0" t="0" r="r" b="b"/>
            <a:pathLst>
              <a:path w="908" h="237">
                <a:moveTo>
                  <a:pt x="157" y="1"/>
                </a:moveTo>
                <a:lnTo>
                  <a:pt x="907" y="0"/>
                </a:lnTo>
                <a:lnTo>
                  <a:pt x="905" y="235"/>
                </a:lnTo>
                <a:lnTo>
                  <a:pt x="193" y="236"/>
                </a:lnTo>
                <a:lnTo>
                  <a:pt x="0" y="118"/>
                </a:lnTo>
                <a:lnTo>
                  <a:pt x="157" y="1"/>
                </a:lnTo>
              </a:path>
            </a:pathLst>
          </a:custGeom>
          <a:noFill/>
          <a:ln w="28575" cap="rnd" cmpd="sng">
            <a:solidFill>
              <a:schemeClr val="tx1"/>
            </a:solidFill>
            <a:prstDash val="solid"/>
            <a:round/>
            <a:headEnd type="none" w="sm" len="sm"/>
            <a:tailEnd type="none" w="sm" len="sm"/>
          </a:ln>
          <a:effectLst/>
        </p:spPr>
        <p:txBody>
          <a:bodyPr/>
          <a:lstStyle/>
          <a:p>
            <a:endParaRPr lang="en-US"/>
          </a:p>
        </p:txBody>
      </p:sp>
      <p:sp>
        <p:nvSpPr>
          <p:cNvPr id="317449" name="Rectangle 9"/>
          <p:cNvSpPr>
            <a:spLocks noChangeArrowheads="1"/>
          </p:cNvSpPr>
          <p:nvPr/>
        </p:nvSpPr>
        <p:spPr bwMode="auto">
          <a:xfrm>
            <a:off x="1265238" y="2636838"/>
            <a:ext cx="1174750"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Quantity</a:t>
            </a:r>
          </a:p>
        </p:txBody>
      </p:sp>
      <p:sp>
        <p:nvSpPr>
          <p:cNvPr id="317450" name="Line 10"/>
          <p:cNvSpPr>
            <a:spLocks noChangeShapeType="1"/>
          </p:cNvSpPr>
          <p:nvPr/>
        </p:nvSpPr>
        <p:spPr bwMode="auto">
          <a:xfrm flipV="1">
            <a:off x="4425950" y="2281238"/>
            <a:ext cx="1398588" cy="1587"/>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17452" name="Line 12"/>
          <p:cNvSpPr>
            <a:spLocks noChangeShapeType="1"/>
          </p:cNvSpPr>
          <p:nvPr/>
        </p:nvSpPr>
        <p:spPr bwMode="auto">
          <a:xfrm flipV="1">
            <a:off x="3141663" y="2286000"/>
            <a:ext cx="322262" cy="138113"/>
          </a:xfrm>
          <a:prstGeom prst="line">
            <a:avLst/>
          </a:prstGeom>
          <a:noFill/>
          <a:ln w="25400">
            <a:solidFill>
              <a:schemeClr val="tx1"/>
            </a:solidFill>
            <a:round/>
            <a:headEnd type="none" w="sm" len="sm"/>
            <a:tailEnd type="none" w="sm" len="sm"/>
          </a:ln>
          <a:effectLst/>
        </p:spPr>
        <p:txBody>
          <a:bodyPr/>
          <a:lstStyle/>
          <a:p>
            <a:endParaRPr lang="en-US"/>
          </a:p>
        </p:txBody>
      </p:sp>
      <p:sp>
        <p:nvSpPr>
          <p:cNvPr id="317453" name="Line 13"/>
          <p:cNvSpPr>
            <a:spLocks noChangeShapeType="1"/>
          </p:cNvSpPr>
          <p:nvPr/>
        </p:nvSpPr>
        <p:spPr bwMode="auto">
          <a:xfrm>
            <a:off x="3143250" y="2144713"/>
            <a:ext cx="322263" cy="138112"/>
          </a:xfrm>
          <a:prstGeom prst="line">
            <a:avLst/>
          </a:prstGeom>
          <a:noFill/>
          <a:ln w="25400">
            <a:solidFill>
              <a:schemeClr val="tx1"/>
            </a:solidFill>
            <a:round/>
            <a:headEnd type="none" w="sm" len="sm"/>
            <a:tailEnd type="none" w="sm" len="sm"/>
          </a:ln>
          <a:effectLst/>
        </p:spPr>
        <p:txBody>
          <a:bodyPr/>
          <a:lstStyle/>
          <a:p>
            <a:endParaRPr lang="en-US"/>
          </a:p>
        </p:txBody>
      </p:sp>
      <p:sp>
        <p:nvSpPr>
          <p:cNvPr id="317454" name="Line 14"/>
          <p:cNvSpPr>
            <a:spLocks noChangeShapeType="1"/>
          </p:cNvSpPr>
          <p:nvPr/>
        </p:nvSpPr>
        <p:spPr bwMode="auto">
          <a:xfrm flipH="1">
            <a:off x="3111500" y="2278063"/>
            <a:ext cx="1201738" cy="7937"/>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17456" name="Line 16"/>
          <p:cNvSpPr>
            <a:spLocks noChangeShapeType="1"/>
          </p:cNvSpPr>
          <p:nvPr/>
        </p:nvSpPr>
        <p:spPr bwMode="auto">
          <a:xfrm flipH="1" flipV="1">
            <a:off x="5486400" y="2292350"/>
            <a:ext cx="300038" cy="163513"/>
          </a:xfrm>
          <a:prstGeom prst="line">
            <a:avLst/>
          </a:prstGeom>
          <a:noFill/>
          <a:ln w="25400">
            <a:solidFill>
              <a:schemeClr val="tx1"/>
            </a:solidFill>
            <a:round/>
            <a:headEnd type="none" w="sm" len="sm"/>
            <a:tailEnd type="none" w="sm" len="sm"/>
          </a:ln>
          <a:effectLst/>
        </p:spPr>
        <p:txBody>
          <a:bodyPr/>
          <a:lstStyle/>
          <a:p>
            <a:endParaRPr lang="en-US"/>
          </a:p>
        </p:txBody>
      </p:sp>
      <p:sp>
        <p:nvSpPr>
          <p:cNvPr id="317457" name="Line 17"/>
          <p:cNvSpPr>
            <a:spLocks noChangeShapeType="1"/>
          </p:cNvSpPr>
          <p:nvPr/>
        </p:nvSpPr>
        <p:spPr bwMode="auto">
          <a:xfrm flipH="1">
            <a:off x="5487988" y="2124075"/>
            <a:ext cx="300037" cy="163513"/>
          </a:xfrm>
          <a:prstGeom prst="line">
            <a:avLst/>
          </a:prstGeom>
          <a:noFill/>
          <a:ln w="25400">
            <a:solidFill>
              <a:schemeClr val="tx1"/>
            </a:solidFill>
            <a:round/>
            <a:headEnd type="none" w="sm" len="sm"/>
            <a:tailEnd type="none" w="sm" len="sm"/>
          </a:ln>
          <a:effectLst/>
        </p:spPr>
        <p:txBody>
          <a:bodyPr/>
          <a:lstStyle/>
          <a:p>
            <a:endParaRPr lang="en-US"/>
          </a:p>
        </p:txBody>
      </p:sp>
      <p:sp>
        <p:nvSpPr>
          <p:cNvPr id="317458" name="Line 18"/>
          <p:cNvSpPr>
            <a:spLocks noChangeShapeType="1"/>
          </p:cNvSpPr>
          <p:nvPr/>
        </p:nvSpPr>
        <p:spPr bwMode="auto">
          <a:xfrm flipH="1">
            <a:off x="5429250" y="2287588"/>
            <a:ext cx="381000" cy="0"/>
          </a:xfrm>
          <a:prstGeom prst="line">
            <a:avLst/>
          </a:prstGeom>
          <a:noFill/>
          <a:ln w="25400">
            <a:solidFill>
              <a:schemeClr val="tx1"/>
            </a:solidFill>
            <a:round/>
            <a:headEnd type="none" w="sm" len="sm"/>
            <a:tailEnd type="none" w="sm" len="sm"/>
          </a:ln>
          <a:effectLst/>
        </p:spPr>
        <p:txBody>
          <a:bodyPr/>
          <a:lstStyle/>
          <a:p>
            <a:endParaRPr lang="en-US"/>
          </a:p>
        </p:txBody>
      </p:sp>
      <p:sp>
        <p:nvSpPr>
          <p:cNvPr id="317459" name="Rectangle 19"/>
          <p:cNvSpPr>
            <a:spLocks noChangeArrowheads="1"/>
          </p:cNvSpPr>
          <p:nvPr/>
        </p:nvSpPr>
        <p:spPr bwMode="auto">
          <a:xfrm>
            <a:off x="5832475" y="1560513"/>
            <a:ext cx="1946275"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PRODUCT</a:t>
            </a:r>
          </a:p>
        </p:txBody>
      </p:sp>
      <p:sp>
        <p:nvSpPr>
          <p:cNvPr id="317460" name="Rectangle 20"/>
          <p:cNvSpPr>
            <a:spLocks noChangeArrowheads="1"/>
          </p:cNvSpPr>
          <p:nvPr/>
        </p:nvSpPr>
        <p:spPr bwMode="auto">
          <a:xfrm>
            <a:off x="1081088" y="1571625"/>
            <a:ext cx="1982787"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CUSTOMER</a:t>
            </a:r>
          </a:p>
        </p:txBody>
      </p:sp>
      <p:sp>
        <p:nvSpPr>
          <p:cNvPr id="317461" name="Rectangle 21"/>
          <p:cNvSpPr>
            <a:spLocks noChangeArrowheads="1"/>
          </p:cNvSpPr>
          <p:nvPr/>
        </p:nvSpPr>
        <p:spPr bwMode="auto">
          <a:xfrm>
            <a:off x="1125538" y="1974850"/>
            <a:ext cx="1335087" cy="669925"/>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 Id</a:t>
            </a:r>
          </a:p>
          <a:p>
            <a:pPr defTabSz="822325" eaLnBrk="0" hangingPunct="0">
              <a:lnSpc>
                <a:spcPct val="60000"/>
              </a:lnSpc>
              <a:spcBef>
                <a:spcPct val="50000"/>
              </a:spcBef>
              <a:buClrTx/>
              <a:buFontTx/>
              <a:buNone/>
            </a:pPr>
            <a:r>
              <a:rPr lang="en-US" sz="1800">
                <a:solidFill>
                  <a:schemeClr val="tx1"/>
                </a:solidFill>
              </a:rPr>
              <a:t>* Name</a:t>
            </a:r>
          </a:p>
        </p:txBody>
      </p:sp>
      <p:sp>
        <p:nvSpPr>
          <p:cNvPr id="317462" name="Line 22"/>
          <p:cNvSpPr>
            <a:spLocks noChangeShapeType="1"/>
          </p:cNvSpPr>
          <p:nvPr/>
        </p:nvSpPr>
        <p:spPr bwMode="auto">
          <a:xfrm flipH="1">
            <a:off x="3105150" y="2289175"/>
            <a:ext cx="360363" cy="0"/>
          </a:xfrm>
          <a:prstGeom prst="line">
            <a:avLst/>
          </a:prstGeom>
          <a:noFill/>
          <a:ln w="25400">
            <a:solidFill>
              <a:schemeClr val="tx1"/>
            </a:solidFill>
            <a:round/>
            <a:headEnd type="none" w="sm" len="sm"/>
            <a:tailEnd type="none" w="sm" len="sm"/>
          </a:ln>
          <a:effectLst/>
        </p:spPr>
        <p:txBody>
          <a:bodyPr/>
          <a:lstStyle/>
          <a:p>
            <a:endParaRPr lang="en-US"/>
          </a:p>
        </p:txBody>
      </p:sp>
      <p:sp>
        <p:nvSpPr>
          <p:cNvPr id="317463" name="Line 23"/>
          <p:cNvSpPr>
            <a:spLocks noChangeShapeType="1"/>
          </p:cNvSpPr>
          <p:nvPr/>
        </p:nvSpPr>
        <p:spPr bwMode="auto">
          <a:xfrm flipH="1">
            <a:off x="5475288" y="2282825"/>
            <a:ext cx="336550" cy="0"/>
          </a:xfrm>
          <a:prstGeom prst="line">
            <a:avLst/>
          </a:prstGeom>
          <a:noFill/>
          <a:ln w="25400">
            <a:solidFill>
              <a:schemeClr val="tx1"/>
            </a:solidFill>
            <a:round/>
            <a:headEnd type="none" w="sm" len="sm"/>
            <a:tailEnd type="none" w="sm" len="sm"/>
          </a:ln>
          <a:effectLst/>
        </p:spPr>
        <p:txBody>
          <a:bodyPr/>
          <a:lstStyle/>
          <a:p>
            <a:endParaRPr lang="en-US"/>
          </a:p>
        </p:txBody>
      </p:sp>
      <p:sp>
        <p:nvSpPr>
          <p:cNvPr id="317464" name="Rectangle 24"/>
          <p:cNvSpPr>
            <a:spLocks noChangeArrowheads="1"/>
          </p:cNvSpPr>
          <p:nvPr/>
        </p:nvSpPr>
        <p:spPr bwMode="auto">
          <a:xfrm>
            <a:off x="5910263" y="2066925"/>
            <a:ext cx="1335087" cy="669925"/>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 Code</a:t>
            </a:r>
          </a:p>
          <a:p>
            <a:pPr defTabSz="822325" eaLnBrk="0" hangingPunct="0">
              <a:lnSpc>
                <a:spcPct val="60000"/>
              </a:lnSpc>
              <a:spcBef>
                <a:spcPct val="50000"/>
              </a:spcBef>
              <a:buClrTx/>
              <a:buFontTx/>
              <a:buNone/>
            </a:pPr>
            <a:r>
              <a:rPr lang="en-US" sz="1800">
                <a:solidFill>
                  <a:schemeClr val="tx1"/>
                </a:solidFill>
              </a:rPr>
              <a:t>* Name</a:t>
            </a:r>
          </a:p>
        </p:txBody>
      </p:sp>
      <p:sp>
        <p:nvSpPr>
          <p:cNvPr id="317465" name="Rectangle 25"/>
          <p:cNvSpPr>
            <a:spLocks noChangeArrowheads="1"/>
          </p:cNvSpPr>
          <p:nvPr/>
        </p:nvSpPr>
        <p:spPr bwMode="auto">
          <a:xfrm>
            <a:off x="4097338" y="2381250"/>
            <a:ext cx="1727200" cy="339725"/>
          </a:xfrm>
          <a:prstGeom prst="rect">
            <a:avLst/>
          </a:prstGeom>
          <a:noFill/>
          <a:ln w="9525">
            <a:noFill/>
            <a:miter lim="800000"/>
            <a:headEnd/>
            <a:tailEnd/>
          </a:ln>
          <a:effectLst/>
        </p:spPr>
        <p:txBody>
          <a:bodyPr lIns="92075" tIns="46038" rIns="92075" bIns="46038">
            <a:spAutoFit/>
          </a:bodyPr>
          <a:lstStyle/>
          <a:p>
            <a:pPr algn="r" defTabSz="822325" eaLnBrk="0" hangingPunct="0">
              <a:lnSpc>
                <a:spcPct val="90000"/>
              </a:lnSpc>
              <a:spcBef>
                <a:spcPct val="50000"/>
              </a:spcBef>
              <a:buClrTx/>
              <a:buFontTx/>
              <a:buNone/>
            </a:pPr>
            <a:r>
              <a:rPr lang="en-US" sz="1800" i="1">
                <a:solidFill>
                  <a:schemeClr val="tx1"/>
                </a:solidFill>
              </a:rPr>
              <a:t>bought by</a:t>
            </a:r>
          </a:p>
        </p:txBody>
      </p:sp>
      <p:sp>
        <p:nvSpPr>
          <p:cNvPr id="317466" name="Rectangle 26"/>
          <p:cNvSpPr>
            <a:spLocks noChangeArrowheads="1"/>
          </p:cNvSpPr>
          <p:nvPr/>
        </p:nvSpPr>
        <p:spPr bwMode="auto">
          <a:xfrm>
            <a:off x="3205163" y="1841500"/>
            <a:ext cx="1727200"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buyer of</a:t>
            </a:r>
          </a:p>
        </p:txBody>
      </p:sp>
      <p:sp>
        <p:nvSpPr>
          <p:cNvPr id="317505" name="Rectangle 65"/>
          <p:cNvSpPr>
            <a:spLocks noGrp="1" noChangeArrowheads="1"/>
          </p:cNvSpPr>
          <p:nvPr>
            <p:ph type="title"/>
          </p:nvPr>
        </p:nvSpPr>
        <p:spPr/>
        <p:txBody>
          <a:bodyPr/>
          <a:lstStyle/>
          <a:p>
            <a:r>
              <a:rPr lang="en-US"/>
              <a:t>Quantity Is Attribute of ...</a:t>
            </a:r>
          </a:p>
        </p:txBody>
      </p:sp>
      <p:sp>
        <p:nvSpPr>
          <p:cNvPr id="317469" name="AutoShape 29"/>
          <p:cNvSpPr>
            <a:spLocks noChangeArrowheads="1"/>
          </p:cNvSpPr>
          <p:nvPr/>
        </p:nvSpPr>
        <p:spPr bwMode="auto">
          <a:xfrm>
            <a:off x="5953125" y="3905250"/>
            <a:ext cx="2043113" cy="1643063"/>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7470" name="AutoShape 30"/>
          <p:cNvSpPr>
            <a:spLocks noChangeArrowheads="1"/>
          </p:cNvSpPr>
          <p:nvPr/>
        </p:nvSpPr>
        <p:spPr bwMode="auto">
          <a:xfrm>
            <a:off x="1089025" y="3935413"/>
            <a:ext cx="2027238" cy="152717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7471" name="Line 31"/>
          <p:cNvSpPr>
            <a:spLocks noChangeShapeType="1"/>
          </p:cNvSpPr>
          <p:nvPr/>
        </p:nvSpPr>
        <p:spPr bwMode="auto">
          <a:xfrm flipV="1">
            <a:off x="4556125" y="4618038"/>
            <a:ext cx="1398588" cy="1587"/>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2" name="Group 32"/>
          <p:cNvGrpSpPr>
            <a:grpSpLocks/>
          </p:cNvGrpSpPr>
          <p:nvPr/>
        </p:nvGrpSpPr>
        <p:grpSpPr bwMode="auto">
          <a:xfrm>
            <a:off x="3128963" y="4481513"/>
            <a:ext cx="323850" cy="279400"/>
            <a:chOff x="1971" y="2823"/>
            <a:chExt cx="204" cy="176"/>
          </a:xfrm>
        </p:grpSpPr>
        <p:sp>
          <p:nvSpPr>
            <p:cNvPr id="317473" name="Line 33"/>
            <p:cNvSpPr>
              <a:spLocks noChangeShapeType="1"/>
            </p:cNvSpPr>
            <p:nvPr/>
          </p:nvSpPr>
          <p:spPr bwMode="auto">
            <a:xfrm flipV="1">
              <a:off x="1971" y="2912"/>
              <a:ext cx="203" cy="87"/>
            </a:xfrm>
            <a:prstGeom prst="line">
              <a:avLst/>
            </a:prstGeom>
            <a:noFill/>
            <a:ln w="25400">
              <a:solidFill>
                <a:schemeClr val="tx1"/>
              </a:solidFill>
              <a:round/>
              <a:headEnd type="none" w="sm" len="sm"/>
              <a:tailEnd type="none" w="sm" len="sm"/>
            </a:ln>
            <a:effectLst/>
          </p:spPr>
          <p:txBody>
            <a:bodyPr/>
            <a:lstStyle/>
            <a:p>
              <a:endParaRPr lang="en-US"/>
            </a:p>
          </p:txBody>
        </p:sp>
        <p:sp>
          <p:nvSpPr>
            <p:cNvPr id="317474" name="Line 34"/>
            <p:cNvSpPr>
              <a:spLocks noChangeShapeType="1"/>
            </p:cNvSpPr>
            <p:nvPr/>
          </p:nvSpPr>
          <p:spPr bwMode="auto">
            <a:xfrm>
              <a:off x="1972" y="2823"/>
              <a:ext cx="203" cy="87"/>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17475" name="Line 35"/>
          <p:cNvSpPr>
            <a:spLocks noChangeShapeType="1"/>
          </p:cNvSpPr>
          <p:nvPr/>
        </p:nvSpPr>
        <p:spPr bwMode="auto">
          <a:xfrm flipH="1">
            <a:off x="3241675" y="4614863"/>
            <a:ext cx="1201738" cy="7937"/>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3" name="Group 36"/>
          <p:cNvGrpSpPr>
            <a:grpSpLocks/>
          </p:cNvGrpSpPr>
          <p:nvPr/>
        </p:nvGrpSpPr>
        <p:grpSpPr bwMode="auto">
          <a:xfrm>
            <a:off x="5559425" y="4460875"/>
            <a:ext cx="381000" cy="331788"/>
            <a:chOff x="3502" y="2810"/>
            <a:chExt cx="240" cy="209"/>
          </a:xfrm>
        </p:grpSpPr>
        <p:sp>
          <p:nvSpPr>
            <p:cNvPr id="317477" name="Line 37"/>
            <p:cNvSpPr>
              <a:spLocks noChangeShapeType="1"/>
            </p:cNvSpPr>
            <p:nvPr/>
          </p:nvSpPr>
          <p:spPr bwMode="auto">
            <a:xfrm flipH="1" flipV="1">
              <a:off x="3538" y="2916"/>
              <a:ext cx="189" cy="103"/>
            </a:xfrm>
            <a:prstGeom prst="line">
              <a:avLst/>
            </a:prstGeom>
            <a:noFill/>
            <a:ln w="25400">
              <a:solidFill>
                <a:schemeClr val="tx1"/>
              </a:solidFill>
              <a:round/>
              <a:headEnd type="none" w="sm" len="sm"/>
              <a:tailEnd type="none" w="sm" len="sm"/>
            </a:ln>
            <a:effectLst/>
          </p:spPr>
          <p:txBody>
            <a:bodyPr/>
            <a:lstStyle/>
            <a:p>
              <a:endParaRPr lang="en-US"/>
            </a:p>
          </p:txBody>
        </p:sp>
        <p:sp>
          <p:nvSpPr>
            <p:cNvPr id="317478" name="Line 38"/>
            <p:cNvSpPr>
              <a:spLocks noChangeShapeType="1"/>
            </p:cNvSpPr>
            <p:nvPr/>
          </p:nvSpPr>
          <p:spPr bwMode="auto">
            <a:xfrm flipH="1">
              <a:off x="3539" y="2810"/>
              <a:ext cx="189" cy="103"/>
            </a:xfrm>
            <a:prstGeom prst="line">
              <a:avLst/>
            </a:prstGeom>
            <a:noFill/>
            <a:ln w="25400">
              <a:solidFill>
                <a:schemeClr val="tx1"/>
              </a:solidFill>
              <a:round/>
              <a:headEnd type="none" w="sm" len="sm"/>
              <a:tailEnd type="none" w="sm" len="sm"/>
            </a:ln>
            <a:effectLst/>
          </p:spPr>
          <p:txBody>
            <a:bodyPr/>
            <a:lstStyle/>
            <a:p>
              <a:endParaRPr lang="en-US"/>
            </a:p>
          </p:txBody>
        </p:sp>
        <p:sp>
          <p:nvSpPr>
            <p:cNvPr id="317479" name="Line 39"/>
            <p:cNvSpPr>
              <a:spLocks noChangeShapeType="1"/>
            </p:cNvSpPr>
            <p:nvPr/>
          </p:nvSpPr>
          <p:spPr bwMode="auto">
            <a:xfrm flipH="1">
              <a:off x="3502" y="2913"/>
              <a:ext cx="24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17480" name="Rectangle 40"/>
          <p:cNvSpPr>
            <a:spLocks noChangeArrowheads="1"/>
          </p:cNvSpPr>
          <p:nvPr/>
        </p:nvSpPr>
        <p:spPr bwMode="auto">
          <a:xfrm>
            <a:off x="5962650" y="3922713"/>
            <a:ext cx="1946275"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PRODUCT</a:t>
            </a:r>
          </a:p>
        </p:txBody>
      </p:sp>
      <p:sp>
        <p:nvSpPr>
          <p:cNvPr id="317481" name="Rectangle 41"/>
          <p:cNvSpPr>
            <a:spLocks noChangeArrowheads="1"/>
          </p:cNvSpPr>
          <p:nvPr/>
        </p:nvSpPr>
        <p:spPr bwMode="auto">
          <a:xfrm>
            <a:off x="1211263" y="3933825"/>
            <a:ext cx="1982787"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CUSTOMER</a:t>
            </a:r>
          </a:p>
        </p:txBody>
      </p:sp>
      <p:sp>
        <p:nvSpPr>
          <p:cNvPr id="317482" name="Rectangle 42"/>
          <p:cNvSpPr>
            <a:spLocks noChangeArrowheads="1"/>
          </p:cNvSpPr>
          <p:nvPr/>
        </p:nvSpPr>
        <p:spPr bwMode="auto">
          <a:xfrm>
            <a:off x="1255713" y="4337050"/>
            <a:ext cx="1335087" cy="669925"/>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 Id</a:t>
            </a:r>
          </a:p>
          <a:p>
            <a:pPr defTabSz="822325" eaLnBrk="0" hangingPunct="0">
              <a:lnSpc>
                <a:spcPct val="60000"/>
              </a:lnSpc>
              <a:spcBef>
                <a:spcPct val="50000"/>
              </a:spcBef>
              <a:buClrTx/>
              <a:buFontTx/>
              <a:buNone/>
            </a:pPr>
            <a:r>
              <a:rPr lang="en-US" sz="1800">
                <a:solidFill>
                  <a:schemeClr val="tx1"/>
                </a:solidFill>
              </a:rPr>
              <a:t>* Name</a:t>
            </a:r>
          </a:p>
        </p:txBody>
      </p:sp>
      <p:sp>
        <p:nvSpPr>
          <p:cNvPr id="317483" name="Line 43"/>
          <p:cNvSpPr>
            <a:spLocks noChangeShapeType="1"/>
          </p:cNvSpPr>
          <p:nvPr/>
        </p:nvSpPr>
        <p:spPr bwMode="auto">
          <a:xfrm flipH="1">
            <a:off x="3092450" y="4625975"/>
            <a:ext cx="360363" cy="0"/>
          </a:xfrm>
          <a:prstGeom prst="line">
            <a:avLst/>
          </a:prstGeom>
          <a:noFill/>
          <a:ln w="25400">
            <a:solidFill>
              <a:schemeClr val="tx1"/>
            </a:solidFill>
            <a:round/>
            <a:headEnd type="none" w="sm" len="sm"/>
            <a:tailEnd type="none" w="sm" len="sm"/>
          </a:ln>
          <a:effectLst/>
        </p:spPr>
        <p:txBody>
          <a:bodyPr/>
          <a:lstStyle/>
          <a:p>
            <a:endParaRPr lang="en-US"/>
          </a:p>
        </p:txBody>
      </p:sp>
      <p:sp>
        <p:nvSpPr>
          <p:cNvPr id="317484" name="Line 44"/>
          <p:cNvSpPr>
            <a:spLocks noChangeShapeType="1"/>
          </p:cNvSpPr>
          <p:nvPr/>
        </p:nvSpPr>
        <p:spPr bwMode="auto">
          <a:xfrm flipH="1">
            <a:off x="5605463" y="4619625"/>
            <a:ext cx="336550" cy="0"/>
          </a:xfrm>
          <a:prstGeom prst="line">
            <a:avLst/>
          </a:prstGeom>
          <a:noFill/>
          <a:ln w="25400">
            <a:solidFill>
              <a:schemeClr val="tx1"/>
            </a:solidFill>
            <a:round/>
            <a:headEnd type="none" w="sm" len="sm"/>
            <a:tailEnd type="none" w="sm" len="sm"/>
          </a:ln>
          <a:effectLst/>
        </p:spPr>
        <p:txBody>
          <a:bodyPr/>
          <a:lstStyle/>
          <a:p>
            <a:endParaRPr lang="en-US"/>
          </a:p>
        </p:txBody>
      </p:sp>
      <p:sp>
        <p:nvSpPr>
          <p:cNvPr id="317485" name="Rectangle 45"/>
          <p:cNvSpPr>
            <a:spLocks noChangeArrowheads="1"/>
          </p:cNvSpPr>
          <p:nvPr/>
        </p:nvSpPr>
        <p:spPr bwMode="auto">
          <a:xfrm>
            <a:off x="6040438" y="4429125"/>
            <a:ext cx="1335087" cy="669925"/>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 Code</a:t>
            </a:r>
          </a:p>
          <a:p>
            <a:pPr defTabSz="822325" eaLnBrk="0" hangingPunct="0">
              <a:lnSpc>
                <a:spcPct val="60000"/>
              </a:lnSpc>
              <a:spcBef>
                <a:spcPct val="50000"/>
              </a:spcBef>
              <a:buClrTx/>
              <a:buFontTx/>
              <a:buNone/>
            </a:pPr>
            <a:r>
              <a:rPr lang="en-US" sz="1800">
                <a:solidFill>
                  <a:schemeClr val="tx1"/>
                </a:solidFill>
              </a:rPr>
              <a:t>* Name</a:t>
            </a:r>
          </a:p>
        </p:txBody>
      </p:sp>
      <p:sp>
        <p:nvSpPr>
          <p:cNvPr id="317486" name="Rectangle 46"/>
          <p:cNvSpPr>
            <a:spLocks noChangeArrowheads="1"/>
          </p:cNvSpPr>
          <p:nvPr/>
        </p:nvSpPr>
        <p:spPr bwMode="auto">
          <a:xfrm>
            <a:off x="3205163" y="4178300"/>
            <a:ext cx="1727200"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buyer of</a:t>
            </a:r>
          </a:p>
        </p:txBody>
      </p:sp>
      <p:sp>
        <p:nvSpPr>
          <p:cNvPr id="317487" name="Arc 47"/>
          <p:cNvSpPr>
            <a:spLocks/>
          </p:cNvSpPr>
          <p:nvPr/>
        </p:nvSpPr>
        <p:spPr bwMode="auto">
          <a:xfrm rot="10800000">
            <a:off x="4497388" y="4083050"/>
            <a:ext cx="1444625" cy="1206500"/>
          </a:xfrm>
          <a:custGeom>
            <a:avLst/>
            <a:gdLst>
              <a:gd name="G0" fmla="+- 192 0 0"/>
              <a:gd name="G1" fmla="+- 21600 0 0"/>
              <a:gd name="G2" fmla="+- 21600 0 0"/>
              <a:gd name="T0" fmla="*/ 0 w 21792"/>
              <a:gd name="T1" fmla="*/ 1 h 21600"/>
              <a:gd name="T2" fmla="*/ 21792 w 21792"/>
              <a:gd name="T3" fmla="*/ 21600 h 21600"/>
              <a:gd name="T4" fmla="*/ 192 w 21792"/>
              <a:gd name="T5" fmla="*/ 21600 h 21600"/>
            </a:gdLst>
            <a:ahLst/>
            <a:cxnLst>
              <a:cxn ang="0">
                <a:pos x="T0" y="T1"/>
              </a:cxn>
              <a:cxn ang="0">
                <a:pos x="T2" y="T3"/>
              </a:cxn>
              <a:cxn ang="0">
                <a:pos x="T4" y="T5"/>
              </a:cxn>
            </a:cxnLst>
            <a:rect l="0" t="0" r="r" b="b"/>
            <a:pathLst>
              <a:path w="21792" h="21600" fill="none" extrusionOk="0">
                <a:moveTo>
                  <a:pt x="-1" y="0"/>
                </a:moveTo>
                <a:cubicBezTo>
                  <a:pt x="63" y="0"/>
                  <a:pt x="127" y="-1"/>
                  <a:pt x="192" y="0"/>
                </a:cubicBezTo>
                <a:cubicBezTo>
                  <a:pt x="12121" y="0"/>
                  <a:pt x="21792" y="9670"/>
                  <a:pt x="21792" y="21600"/>
                </a:cubicBezTo>
              </a:path>
              <a:path w="21792" h="21600" stroke="0" extrusionOk="0">
                <a:moveTo>
                  <a:pt x="-1" y="0"/>
                </a:moveTo>
                <a:cubicBezTo>
                  <a:pt x="63" y="0"/>
                  <a:pt x="127" y="-1"/>
                  <a:pt x="192" y="0"/>
                </a:cubicBezTo>
                <a:cubicBezTo>
                  <a:pt x="12121" y="0"/>
                  <a:pt x="21792" y="9670"/>
                  <a:pt x="21792" y="21600"/>
                </a:cubicBezTo>
                <a:lnTo>
                  <a:pt x="192" y="21600"/>
                </a:lnTo>
                <a:close/>
              </a:path>
            </a:pathLst>
          </a:custGeom>
          <a:noFill/>
          <a:ln w="50800" cap="rnd">
            <a:solidFill>
              <a:schemeClr val="hlink"/>
            </a:solidFill>
            <a:round/>
            <a:headEnd type="stealth" w="med" len="lg"/>
            <a:tailEnd type="none" w="sm" len="sm"/>
          </a:ln>
          <a:effectLst/>
        </p:spPr>
        <p:txBody>
          <a:bodyPr/>
          <a:lstStyle/>
          <a:p>
            <a:endParaRPr lang="en-US"/>
          </a:p>
        </p:txBody>
      </p:sp>
      <p:sp>
        <p:nvSpPr>
          <p:cNvPr id="317488" name="Rectangle 48"/>
          <p:cNvSpPr>
            <a:spLocks noChangeArrowheads="1"/>
          </p:cNvSpPr>
          <p:nvPr/>
        </p:nvSpPr>
        <p:spPr bwMode="auto">
          <a:xfrm>
            <a:off x="4286250" y="3479800"/>
            <a:ext cx="663575"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a:t>
            </a:r>
          </a:p>
        </p:txBody>
      </p:sp>
      <p:sp>
        <p:nvSpPr>
          <p:cNvPr id="317490" name="AutoShape 50"/>
          <p:cNvSpPr>
            <a:spLocks noChangeArrowheads="1"/>
          </p:cNvSpPr>
          <p:nvPr/>
        </p:nvSpPr>
        <p:spPr bwMode="auto">
          <a:xfrm>
            <a:off x="6067425" y="5099050"/>
            <a:ext cx="1427163" cy="428625"/>
          </a:xfrm>
          <a:prstGeom prst="leftArrow">
            <a:avLst>
              <a:gd name="adj1" fmla="val 75009"/>
              <a:gd name="adj2" fmla="val 93523"/>
            </a:avLst>
          </a:prstGeom>
          <a:noFill/>
          <a:ln w="28575">
            <a:solidFill>
              <a:schemeClr val="tx1"/>
            </a:solidFill>
            <a:miter lim="800000"/>
            <a:headEnd/>
            <a:tailEnd/>
          </a:ln>
          <a:effectLst/>
        </p:spPr>
        <p:txBody>
          <a:bodyPr wrap="none" anchor="ctr"/>
          <a:lstStyle/>
          <a:p>
            <a:endParaRPr lang="en-US"/>
          </a:p>
        </p:txBody>
      </p:sp>
      <p:sp>
        <p:nvSpPr>
          <p:cNvPr id="317491" name="Rectangle 51"/>
          <p:cNvSpPr>
            <a:spLocks noChangeArrowheads="1"/>
          </p:cNvSpPr>
          <p:nvPr/>
        </p:nvSpPr>
        <p:spPr bwMode="auto">
          <a:xfrm>
            <a:off x="6303963" y="5110163"/>
            <a:ext cx="1174750"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Quantity</a:t>
            </a:r>
          </a:p>
        </p:txBody>
      </p:sp>
      <p:sp useBgFill="1">
        <p:nvSpPr>
          <p:cNvPr id="317492" name="Rectangle 52"/>
          <p:cNvSpPr>
            <a:spLocks noChangeArrowheads="1"/>
          </p:cNvSpPr>
          <p:nvPr/>
        </p:nvSpPr>
        <p:spPr bwMode="auto">
          <a:xfrm>
            <a:off x="4203700" y="4805363"/>
            <a:ext cx="1727200" cy="339725"/>
          </a:xfrm>
          <a:prstGeom prst="rect">
            <a:avLst/>
          </a:prstGeom>
          <a:ln w="9525">
            <a:noFill/>
            <a:miter lim="800000"/>
            <a:headEnd/>
            <a:tailEnd/>
          </a:ln>
          <a:effectLst/>
        </p:spPr>
        <p:txBody>
          <a:bodyPr lIns="92075" tIns="46038" rIns="92075" bIns="46038">
            <a:spAutoFit/>
          </a:bodyPr>
          <a:lstStyle/>
          <a:p>
            <a:pPr algn="r" defTabSz="822325" eaLnBrk="0" hangingPunct="0">
              <a:lnSpc>
                <a:spcPct val="90000"/>
              </a:lnSpc>
              <a:spcBef>
                <a:spcPct val="50000"/>
              </a:spcBef>
              <a:buClrTx/>
              <a:buFontTx/>
              <a:buNone/>
            </a:pPr>
            <a:r>
              <a:rPr lang="en-US" sz="1800" i="1">
                <a:solidFill>
                  <a:schemeClr val="tx1"/>
                </a:solidFill>
              </a:rPr>
              <a:t>bought by</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AutoShape 2"/>
          <p:cNvSpPr>
            <a:spLocks noChangeArrowheads="1"/>
          </p:cNvSpPr>
          <p:nvPr/>
        </p:nvSpPr>
        <p:spPr bwMode="auto">
          <a:xfrm>
            <a:off x="1174750" y="2484438"/>
            <a:ext cx="2027238" cy="152717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9491" name="AutoShape 3"/>
          <p:cNvSpPr>
            <a:spLocks noChangeArrowheads="1"/>
          </p:cNvSpPr>
          <p:nvPr/>
        </p:nvSpPr>
        <p:spPr bwMode="auto">
          <a:xfrm>
            <a:off x="5910263" y="2454275"/>
            <a:ext cx="2043112" cy="15589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19492" name="Line 4"/>
          <p:cNvSpPr>
            <a:spLocks noChangeShapeType="1"/>
          </p:cNvSpPr>
          <p:nvPr/>
        </p:nvSpPr>
        <p:spPr bwMode="auto">
          <a:xfrm flipV="1">
            <a:off x="4513263" y="3192463"/>
            <a:ext cx="1398587" cy="1587"/>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2" name="Group 5"/>
          <p:cNvGrpSpPr>
            <a:grpSpLocks/>
          </p:cNvGrpSpPr>
          <p:nvPr/>
        </p:nvGrpSpPr>
        <p:grpSpPr bwMode="auto">
          <a:xfrm>
            <a:off x="3228975" y="3055938"/>
            <a:ext cx="323850" cy="279400"/>
            <a:chOff x="2034" y="1925"/>
            <a:chExt cx="204" cy="176"/>
          </a:xfrm>
        </p:grpSpPr>
        <p:sp>
          <p:nvSpPr>
            <p:cNvPr id="319494" name="Line 6"/>
            <p:cNvSpPr>
              <a:spLocks noChangeShapeType="1"/>
            </p:cNvSpPr>
            <p:nvPr/>
          </p:nvSpPr>
          <p:spPr bwMode="auto">
            <a:xfrm flipV="1">
              <a:off x="2034" y="2014"/>
              <a:ext cx="203" cy="87"/>
            </a:xfrm>
            <a:prstGeom prst="line">
              <a:avLst/>
            </a:prstGeom>
            <a:noFill/>
            <a:ln w="25400">
              <a:solidFill>
                <a:schemeClr val="tx1"/>
              </a:solidFill>
              <a:round/>
              <a:headEnd type="none" w="sm" len="sm"/>
              <a:tailEnd type="none" w="sm" len="sm"/>
            </a:ln>
            <a:effectLst/>
          </p:spPr>
          <p:txBody>
            <a:bodyPr/>
            <a:lstStyle/>
            <a:p>
              <a:endParaRPr lang="en-US"/>
            </a:p>
          </p:txBody>
        </p:sp>
        <p:sp>
          <p:nvSpPr>
            <p:cNvPr id="319495" name="Line 7"/>
            <p:cNvSpPr>
              <a:spLocks noChangeShapeType="1"/>
            </p:cNvSpPr>
            <p:nvPr/>
          </p:nvSpPr>
          <p:spPr bwMode="auto">
            <a:xfrm>
              <a:off x="2035" y="1925"/>
              <a:ext cx="203" cy="87"/>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19496" name="Line 8"/>
          <p:cNvSpPr>
            <a:spLocks noChangeShapeType="1"/>
          </p:cNvSpPr>
          <p:nvPr/>
        </p:nvSpPr>
        <p:spPr bwMode="auto">
          <a:xfrm flipH="1">
            <a:off x="3198813" y="3189288"/>
            <a:ext cx="1201737" cy="7937"/>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3" name="Group 9"/>
          <p:cNvGrpSpPr>
            <a:grpSpLocks/>
          </p:cNvGrpSpPr>
          <p:nvPr/>
        </p:nvGrpSpPr>
        <p:grpSpPr bwMode="auto">
          <a:xfrm>
            <a:off x="5516563" y="3035300"/>
            <a:ext cx="381000" cy="331788"/>
            <a:chOff x="3475" y="1912"/>
            <a:chExt cx="240" cy="209"/>
          </a:xfrm>
        </p:grpSpPr>
        <p:sp>
          <p:nvSpPr>
            <p:cNvPr id="319498" name="Line 10"/>
            <p:cNvSpPr>
              <a:spLocks noChangeShapeType="1"/>
            </p:cNvSpPr>
            <p:nvPr/>
          </p:nvSpPr>
          <p:spPr bwMode="auto">
            <a:xfrm flipH="1" flipV="1">
              <a:off x="3511" y="2018"/>
              <a:ext cx="189" cy="103"/>
            </a:xfrm>
            <a:prstGeom prst="line">
              <a:avLst/>
            </a:prstGeom>
            <a:noFill/>
            <a:ln w="25400">
              <a:solidFill>
                <a:schemeClr val="tx1"/>
              </a:solidFill>
              <a:round/>
              <a:headEnd type="none" w="sm" len="sm"/>
              <a:tailEnd type="none" w="sm" len="sm"/>
            </a:ln>
            <a:effectLst/>
          </p:spPr>
          <p:txBody>
            <a:bodyPr/>
            <a:lstStyle/>
            <a:p>
              <a:endParaRPr lang="en-US"/>
            </a:p>
          </p:txBody>
        </p:sp>
        <p:sp>
          <p:nvSpPr>
            <p:cNvPr id="319499" name="Line 11"/>
            <p:cNvSpPr>
              <a:spLocks noChangeShapeType="1"/>
            </p:cNvSpPr>
            <p:nvPr/>
          </p:nvSpPr>
          <p:spPr bwMode="auto">
            <a:xfrm flipH="1">
              <a:off x="3512" y="1912"/>
              <a:ext cx="189" cy="103"/>
            </a:xfrm>
            <a:prstGeom prst="line">
              <a:avLst/>
            </a:prstGeom>
            <a:noFill/>
            <a:ln w="25400">
              <a:solidFill>
                <a:schemeClr val="tx1"/>
              </a:solidFill>
              <a:round/>
              <a:headEnd type="none" w="sm" len="sm"/>
              <a:tailEnd type="none" w="sm" len="sm"/>
            </a:ln>
            <a:effectLst/>
          </p:spPr>
          <p:txBody>
            <a:bodyPr/>
            <a:lstStyle/>
            <a:p>
              <a:endParaRPr lang="en-US"/>
            </a:p>
          </p:txBody>
        </p:sp>
        <p:sp>
          <p:nvSpPr>
            <p:cNvPr id="319500" name="Line 12"/>
            <p:cNvSpPr>
              <a:spLocks noChangeShapeType="1"/>
            </p:cNvSpPr>
            <p:nvPr/>
          </p:nvSpPr>
          <p:spPr bwMode="auto">
            <a:xfrm flipH="1">
              <a:off x="3475" y="2015"/>
              <a:ext cx="24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19501" name="Rectangle 13"/>
          <p:cNvSpPr>
            <a:spLocks noChangeArrowheads="1"/>
          </p:cNvSpPr>
          <p:nvPr/>
        </p:nvSpPr>
        <p:spPr bwMode="auto">
          <a:xfrm>
            <a:off x="5919788" y="2471738"/>
            <a:ext cx="1946275"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PRODUCT</a:t>
            </a:r>
          </a:p>
        </p:txBody>
      </p:sp>
      <p:sp>
        <p:nvSpPr>
          <p:cNvPr id="319502" name="Rectangle 14"/>
          <p:cNvSpPr>
            <a:spLocks noChangeArrowheads="1"/>
          </p:cNvSpPr>
          <p:nvPr/>
        </p:nvSpPr>
        <p:spPr bwMode="auto">
          <a:xfrm>
            <a:off x="1168400" y="2482850"/>
            <a:ext cx="1982788"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CUSTOMER</a:t>
            </a:r>
          </a:p>
        </p:txBody>
      </p:sp>
      <p:sp>
        <p:nvSpPr>
          <p:cNvPr id="319503" name="Rectangle 15"/>
          <p:cNvSpPr>
            <a:spLocks noChangeArrowheads="1"/>
          </p:cNvSpPr>
          <p:nvPr/>
        </p:nvSpPr>
        <p:spPr bwMode="auto">
          <a:xfrm>
            <a:off x="1212850" y="2886075"/>
            <a:ext cx="1335088" cy="669925"/>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 Id</a:t>
            </a:r>
          </a:p>
          <a:p>
            <a:pPr defTabSz="822325" eaLnBrk="0" hangingPunct="0">
              <a:lnSpc>
                <a:spcPct val="60000"/>
              </a:lnSpc>
              <a:spcBef>
                <a:spcPct val="50000"/>
              </a:spcBef>
              <a:buClrTx/>
              <a:buFontTx/>
              <a:buNone/>
            </a:pPr>
            <a:r>
              <a:rPr lang="en-US" sz="1800">
                <a:solidFill>
                  <a:schemeClr val="tx1"/>
                </a:solidFill>
              </a:rPr>
              <a:t>* Name</a:t>
            </a:r>
          </a:p>
        </p:txBody>
      </p:sp>
      <p:sp>
        <p:nvSpPr>
          <p:cNvPr id="319504" name="Line 16"/>
          <p:cNvSpPr>
            <a:spLocks noChangeShapeType="1"/>
          </p:cNvSpPr>
          <p:nvPr/>
        </p:nvSpPr>
        <p:spPr bwMode="auto">
          <a:xfrm flipH="1">
            <a:off x="3192463" y="3200400"/>
            <a:ext cx="360362" cy="0"/>
          </a:xfrm>
          <a:prstGeom prst="line">
            <a:avLst/>
          </a:prstGeom>
          <a:noFill/>
          <a:ln w="25400">
            <a:solidFill>
              <a:schemeClr val="tx1"/>
            </a:solidFill>
            <a:round/>
            <a:headEnd type="none" w="sm" len="sm"/>
            <a:tailEnd type="none" w="sm" len="sm"/>
          </a:ln>
          <a:effectLst/>
        </p:spPr>
        <p:txBody>
          <a:bodyPr/>
          <a:lstStyle/>
          <a:p>
            <a:endParaRPr lang="en-US"/>
          </a:p>
        </p:txBody>
      </p:sp>
      <p:sp>
        <p:nvSpPr>
          <p:cNvPr id="319505" name="Line 17"/>
          <p:cNvSpPr>
            <a:spLocks noChangeShapeType="1"/>
          </p:cNvSpPr>
          <p:nvPr/>
        </p:nvSpPr>
        <p:spPr bwMode="auto">
          <a:xfrm flipH="1">
            <a:off x="5562600" y="3194050"/>
            <a:ext cx="336550" cy="0"/>
          </a:xfrm>
          <a:prstGeom prst="line">
            <a:avLst/>
          </a:prstGeom>
          <a:noFill/>
          <a:ln w="25400">
            <a:solidFill>
              <a:schemeClr val="tx1"/>
            </a:solidFill>
            <a:round/>
            <a:headEnd type="none" w="sm" len="sm"/>
            <a:tailEnd type="none" w="sm" len="sm"/>
          </a:ln>
          <a:effectLst/>
        </p:spPr>
        <p:txBody>
          <a:bodyPr/>
          <a:lstStyle/>
          <a:p>
            <a:endParaRPr lang="en-US"/>
          </a:p>
        </p:txBody>
      </p:sp>
      <p:sp>
        <p:nvSpPr>
          <p:cNvPr id="319506" name="Rectangle 18"/>
          <p:cNvSpPr>
            <a:spLocks noChangeArrowheads="1"/>
          </p:cNvSpPr>
          <p:nvPr/>
        </p:nvSpPr>
        <p:spPr bwMode="auto">
          <a:xfrm>
            <a:off x="5997575" y="2978150"/>
            <a:ext cx="1335088" cy="669925"/>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 Code</a:t>
            </a:r>
          </a:p>
          <a:p>
            <a:pPr defTabSz="822325" eaLnBrk="0" hangingPunct="0">
              <a:lnSpc>
                <a:spcPct val="60000"/>
              </a:lnSpc>
              <a:spcBef>
                <a:spcPct val="50000"/>
              </a:spcBef>
              <a:buClrTx/>
              <a:buFontTx/>
              <a:buNone/>
            </a:pPr>
            <a:r>
              <a:rPr lang="en-US" sz="1800">
                <a:solidFill>
                  <a:schemeClr val="tx1"/>
                </a:solidFill>
              </a:rPr>
              <a:t>* Name</a:t>
            </a:r>
          </a:p>
        </p:txBody>
      </p:sp>
      <p:sp>
        <p:nvSpPr>
          <p:cNvPr id="319507" name="Rectangle 19"/>
          <p:cNvSpPr>
            <a:spLocks noChangeArrowheads="1"/>
          </p:cNvSpPr>
          <p:nvPr/>
        </p:nvSpPr>
        <p:spPr bwMode="auto">
          <a:xfrm>
            <a:off x="4186238" y="3387725"/>
            <a:ext cx="1727200" cy="339725"/>
          </a:xfrm>
          <a:prstGeom prst="rect">
            <a:avLst/>
          </a:prstGeom>
          <a:noFill/>
          <a:ln w="9525">
            <a:noFill/>
            <a:miter lim="800000"/>
            <a:headEnd/>
            <a:tailEnd/>
          </a:ln>
          <a:effectLst/>
        </p:spPr>
        <p:txBody>
          <a:bodyPr lIns="92075" tIns="46038" rIns="92075" bIns="46038">
            <a:spAutoFit/>
          </a:bodyPr>
          <a:lstStyle/>
          <a:p>
            <a:pPr algn="r" defTabSz="822325" eaLnBrk="0" hangingPunct="0">
              <a:lnSpc>
                <a:spcPct val="90000"/>
              </a:lnSpc>
              <a:spcBef>
                <a:spcPct val="50000"/>
              </a:spcBef>
              <a:buClrTx/>
              <a:buFontTx/>
              <a:buNone/>
            </a:pPr>
            <a:r>
              <a:rPr lang="en-US" sz="1800" i="1">
                <a:solidFill>
                  <a:schemeClr val="tx1"/>
                </a:solidFill>
              </a:rPr>
              <a:t>bought by</a:t>
            </a:r>
          </a:p>
        </p:txBody>
      </p:sp>
      <p:sp>
        <p:nvSpPr>
          <p:cNvPr id="319508" name="Rectangle 20"/>
          <p:cNvSpPr>
            <a:spLocks noChangeArrowheads="1"/>
          </p:cNvSpPr>
          <p:nvPr/>
        </p:nvSpPr>
        <p:spPr bwMode="auto">
          <a:xfrm>
            <a:off x="3203575" y="2752725"/>
            <a:ext cx="1727200"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buyer of</a:t>
            </a:r>
          </a:p>
        </p:txBody>
      </p:sp>
      <p:sp>
        <p:nvSpPr>
          <p:cNvPr id="319526" name="Rectangle 38"/>
          <p:cNvSpPr>
            <a:spLocks noGrp="1" noChangeArrowheads="1"/>
          </p:cNvSpPr>
          <p:nvPr>
            <p:ph type="title"/>
          </p:nvPr>
        </p:nvSpPr>
        <p:spPr/>
        <p:txBody>
          <a:bodyPr/>
          <a:lstStyle/>
          <a:p>
            <a:r>
              <a:rPr lang="en-US"/>
              <a:t>Attribute of Relationship ?</a:t>
            </a:r>
          </a:p>
        </p:txBody>
      </p:sp>
      <p:sp>
        <p:nvSpPr>
          <p:cNvPr id="319511" name="AutoShape 23"/>
          <p:cNvSpPr>
            <a:spLocks noChangeArrowheads="1"/>
          </p:cNvSpPr>
          <p:nvPr/>
        </p:nvSpPr>
        <p:spPr bwMode="auto">
          <a:xfrm>
            <a:off x="4364038" y="3979863"/>
            <a:ext cx="1427162" cy="428625"/>
          </a:xfrm>
          <a:prstGeom prst="leftArrow">
            <a:avLst>
              <a:gd name="adj1" fmla="val 75009"/>
              <a:gd name="adj2" fmla="val 93522"/>
            </a:avLst>
          </a:prstGeom>
          <a:noFill/>
          <a:ln w="28575">
            <a:solidFill>
              <a:srgbClr val="663300"/>
            </a:solidFill>
            <a:miter lim="800000"/>
            <a:headEnd/>
            <a:tailEnd/>
          </a:ln>
          <a:effectLst/>
        </p:spPr>
        <p:txBody>
          <a:bodyPr wrap="none" anchor="ctr"/>
          <a:lstStyle/>
          <a:p>
            <a:endParaRPr lang="en-US"/>
          </a:p>
        </p:txBody>
      </p:sp>
      <p:sp>
        <p:nvSpPr>
          <p:cNvPr id="319512" name="Rectangle 24"/>
          <p:cNvSpPr>
            <a:spLocks noChangeArrowheads="1"/>
          </p:cNvSpPr>
          <p:nvPr/>
        </p:nvSpPr>
        <p:spPr bwMode="auto">
          <a:xfrm>
            <a:off x="4600575" y="3990975"/>
            <a:ext cx="117475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Quantity</a:t>
            </a:r>
          </a:p>
        </p:txBody>
      </p:sp>
      <p:sp>
        <p:nvSpPr>
          <p:cNvPr id="319520" name="Line 32"/>
          <p:cNvSpPr>
            <a:spLocks noChangeShapeType="1"/>
          </p:cNvSpPr>
          <p:nvPr/>
        </p:nvSpPr>
        <p:spPr bwMode="auto">
          <a:xfrm flipV="1">
            <a:off x="4381500" y="3200400"/>
            <a:ext cx="0" cy="990600"/>
          </a:xfrm>
          <a:prstGeom prst="line">
            <a:avLst/>
          </a:prstGeom>
          <a:noFill/>
          <a:ln w="25400">
            <a:solidFill>
              <a:schemeClr val="tx2"/>
            </a:solidFill>
            <a:round/>
            <a:headEnd type="none" w="sm" len="sm"/>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AutoShape 2"/>
          <p:cNvSpPr>
            <a:spLocks noChangeArrowheads="1"/>
          </p:cNvSpPr>
          <p:nvPr/>
        </p:nvSpPr>
        <p:spPr bwMode="auto">
          <a:xfrm>
            <a:off x="1608138" y="1549400"/>
            <a:ext cx="2051050" cy="992188"/>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1539" name="Rectangle 3"/>
          <p:cNvSpPr>
            <a:spLocks noChangeArrowheads="1"/>
          </p:cNvSpPr>
          <p:nvPr/>
        </p:nvSpPr>
        <p:spPr bwMode="auto">
          <a:xfrm>
            <a:off x="1604963" y="1528763"/>
            <a:ext cx="2011362" cy="915987"/>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CUSTOMER</a:t>
            </a:r>
            <a:br>
              <a:rPr lang="en-US" sz="1800">
                <a:solidFill>
                  <a:schemeClr val="tx1"/>
                </a:solidFill>
              </a:rPr>
            </a:br>
            <a:r>
              <a:rPr lang="en-US" sz="1800">
                <a:solidFill>
                  <a:schemeClr val="tx1"/>
                </a:solidFill>
              </a:rPr>
              <a:t>* Id</a:t>
            </a:r>
            <a:br>
              <a:rPr lang="en-US" sz="1800">
                <a:solidFill>
                  <a:schemeClr val="tx1"/>
                </a:solidFill>
              </a:rPr>
            </a:br>
            <a:r>
              <a:rPr lang="en-US" sz="1800">
                <a:solidFill>
                  <a:schemeClr val="tx1"/>
                </a:solidFill>
              </a:rPr>
              <a:t>* Name</a:t>
            </a:r>
          </a:p>
        </p:txBody>
      </p:sp>
      <p:sp>
        <p:nvSpPr>
          <p:cNvPr id="321540" name="AutoShape 4"/>
          <p:cNvSpPr>
            <a:spLocks noChangeArrowheads="1"/>
          </p:cNvSpPr>
          <p:nvPr/>
        </p:nvSpPr>
        <p:spPr bwMode="auto">
          <a:xfrm>
            <a:off x="1652588" y="2693988"/>
            <a:ext cx="2014537" cy="995362"/>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1541" name="Rectangle 5"/>
          <p:cNvSpPr>
            <a:spLocks noChangeArrowheads="1"/>
          </p:cNvSpPr>
          <p:nvPr/>
        </p:nvSpPr>
        <p:spPr bwMode="auto">
          <a:xfrm>
            <a:off x="1631950" y="2665413"/>
            <a:ext cx="1739900"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PRODUCT</a:t>
            </a:r>
            <a:br>
              <a:rPr lang="en-US" sz="1800">
                <a:solidFill>
                  <a:schemeClr val="tx1"/>
                </a:solidFill>
              </a:rPr>
            </a:br>
            <a:r>
              <a:rPr lang="en-US" sz="1800">
                <a:solidFill>
                  <a:schemeClr val="tx1"/>
                </a:solidFill>
              </a:rPr>
              <a:t>* Code</a:t>
            </a:r>
            <a:br>
              <a:rPr lang="en-US" sz="1800">
                <a:solidFill>
                  <a:schemeClr val="tx1"/>
                </a:solidFill>
              </a:rPr>
            </a:br>
            <a:r>
              <a:rPr lang="en-US" sz="1800">
                <a:solidFill>
                  <a:schemeClr val="tx1"/>
                </a:solidFill>
              </a:rPr>
              <a:t>* Name </a:t>
            </a:r>
          </a:p>
        </p:txBody>
      </p:sp>
      <p:sp>
        <p:nvSpPr>
          <p:cNvPr id="321542" name="AutoShape 6"/>
          <p:cNvSpPr>
            <a:spLocks noChangeArrowheads="1"/>
          </p:cNvSpPr>
          <p:nvPr/>
        </p:nvSpPr>
        <p:spPr bwMode="auto">
          <a:xfrm>
            <a:off x="5232400" y="1911350"/>
            <a:ext cx="2941638" cy="1604963"/>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1543" name="Rectangle 7"/>
          <p:cNvSpPr>
            <a:spLocks noChangeArrowheads="1"/>
          </p:cNvSpPr>
          <p:nvPr/>
        </p:nvSpPr>
        <p:spPr bwMode="auto">
          <a:xfrm>
            <a:off x="5313363" y="2100263"/>
            <a:ext cx="14065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ORDER</a:t>
            </a:r>
          </a:p>
        </p:txBody>
      </p:sp>
      <p:grpSp>
        <p:nvGrpSpPr>
          <p:cNvPr id="2" name="Group 8"/>
          <p:cNvGrpSpPr>
            <a:grpSpLocks/>
          </p:cNvGrpSpPr>
          <p:nvPr/>
        </p:nvGrpSpPr>
        <p:grpSpPr bwMode="auto">
          <a:xfrm>
            <a:off x="5033963" y="3003550"/>
            <a:ext cx="187325" cy="209550"/>
            <a:chOff x="3171" y="1892"/>
            <a:chExt cx="118" cy="132"/>
          </a:xfrm>
        </p:grpSpPr>
        <p:grpSp>
          <p:nvGrpSpPr>
            <p:cNvPr id="3" name="Group 9"/>
            <p:cNvGrpSpPr>
              <a:grpSpLocks/>
            </p:cNvGrpSpPr>
            <p:nvPr/>
          </p:nvGrpSpPr>
          <p:grpSpPr bwMode="auto">
            <a:xfrm>
              <a:off x="3171" y="1892"/>
              <a:ext cx="106" cy="132"/>
              <a:chOff x="3171" y="1892"/>
              <a:chExt cx="106" cy="132"/>
            </a:xfrm>
          </p:grpSpPr>
          <p:sp>
            <p:nvSpPr>
              <p:cNvPr id="321546" name="Line 10"/>
              <p:cNvSpPr>
                <a:spLocks noChangeShapeType="1"/>
              </p:cNvSpPr>
              <p:nvPr/>
            </p:nvSpPr>
            <p:spPr bwMode="auto">
              <a:xfrm flipH="1" flipV="1">
                <a:off x="3171" y="1959"/>
                <a:ext cx="105" cy="65"/>
              </a:xfrm>
              <a:prstGeom prst="line">
                <a:avLst/>
              </a:prstGeom>
              <a:noFill/>
              <a:ln w="25400">
                <a:solidFill>
                  <a:srgbClr val="FFCB65"/>
                </a:solidFill>
                <a:round/>
                <a:headEnd type="none" w="sm" len="sm"/>
                <a:tailEnd type="none" w="sm" len="sm"/>
              </a:ln>
              <a:effectLst/>
            </p:spPr>
            <p:txBody>
              <a:bodyPr/>
              <a:lstStyle/>
              <a:p>
                <a:endParaRPr lang="en-US"/>
              </a:p>
            </p:txBody>
          </p:sp>
          <p:sp>
            <p:nvSpPr>
              <p:cNvPr id="321547" name="Line 11"/>
              <p:cNvSpPr>
                <a:spLocks noChangeShapeType="1"/>
              </p:cNvSpPr>
              <p:nvPr/>
            </p:nvSpPr>
            <p:spPr bwMode="auto">
              <a:xfrm flipH="1">
                <a:off x="3172" y="1892"/>
                <a:ext cx="105" cy="65"/>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21548" name="Line 12"/>
            <p:cNvSpPr>
              <a:spLocks noChangeShapeType="1"/>
            </p:cNvSpPr>
            <p:nvPr/>
          </p:nvSpPr>
          <p:spPr bwMode="auto">
            <a:xfrm>
              <a:off x="3181" y="1957"/>
              <a:ext cx="108" cy="0"/>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21549" name="Line 13"/>
          <p:cNvSpPr>
            <a:spLocks noChangeShapeType="1"/>
          </p:cNvSpPr>
          <p:nvPr/>
        </p:nvSpPr>
        <p:spPr bwMode="auto">
          <a:xfrm flipH="1">
            <a:off x="3675063" y="2200275"/>
            <a:ext cx="750887" cy="0"/>
          </a:xfrm>
          <a:prstGeom prst="line">
            <a:avLst/>
          </a:prstGeom>
          <a:noFill/>
          <a:ln w="25400">
            <a:solidFill>
              <a:srgbClr val="FFCB65"/>
            </a:solidFill>
            <a:prstDash val="dash"/>
            <a:round/>
            <a:headEnd type="none" w="sm" len="sm"/>
            <a:tailEnd type="none" w="sm" len="sm"/>
          </a:ln>
          <a:effectLst/>
        </p:spPr>
        <p:txBody>
          <a:bodyPr/>
          <a:lstStyle/>
          <a:p>
            <a:endParaRPr lang="en-US"/>
          </a:p>
        </p:txBody>
      </p:sp>
      <p:sp>
        <p:nvSpPr>
          <p:cNvPr id="321550" name="Line 14"/>
          <p:cNvSpPr>
            <a:spLocks noChangeShapeType="1"/>
          </p:cNvSpPr>
          <p:nvPr/>
        </p:nvSpPr>
        <p:spPr bwMode="auto">
          <a:xfrm flipH="1">
            <a:off x="3675063" y="3111500"/>
            <a:ext cx="750887" cy="0"/>
          </a:xfrm>
          <a:prstGeom prst="line">
            <a:avLst/>
          </a:prstGeom>
          <a:noFill/>
          <a:ln w="25400">
            <a:solidFill>
              <a:srgbClr val="FFCB65"/>
            </a:solidFill>
            <a:prstDash val="dash"/>
            <a:round/>
            <a:headEnd type="none" w="sm" len="sm"/>
            <a:tailEnd type="none" w="sm" len="sm"/>
          </a:ln>
          <a:effectLst/>
        </p:spPr>
        <p:txBody>
          <a:bodyPr/>
          <a:lstStyle/>
          <a:p>
            <a:endParaRPr lang="en-US"/>
          </a:p>
        </p:txBody>
      </p:sp>
      <p:sp>
        <p:nvSpPr>
          <p:cNvPr id="321551" name="Rectangle 15"/>
          <p:cNvSpPr>
            <a:spLocks noChangeArrowheads="1"/>
          </p:cNvSpPr>
          <p:nvPr/>
        </p:nvSpPr>
        <p:spPr bwMode="auto">
          <a:xfrm>
            <a:off x="3625850" y="1798638"/>
            <a:ext cx="1025525"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with</a:t>
            </a:r>
          </a:p>
        </p:txBody>
      </p:sp>
      <p:sp>
        <p:nvSpPr>
          <p:cNvPr id="321552" name="Rectangle 16"/>
          <p:cNvSpPr>
            <a:spLocks noChangeArrowheads="1"/>
          </p:cNvSpPr>
          <p:nvPr/>
        </p:nvSpPr>
        <p:spPr bwMode="auto">
          <a:xfrm>
            <a:off x="3625850" y="2716213"/>
            <a:ext cx="958850" cy="339725"/>
          </a:xfrm>
          <a:prstGeom prst="rect">
            <a:avLst/>
          </a:prstGeom>
          <a:noFill/>
          <a:ln w="9525">
            <a:noFill/>
            <a:miter lim="800000"/>
            <a:headEnd/>
            <a:tailEnd/>
          </a:ln>
          <a:effectLst/>
        </p:spPr>
        <p:txBody>
          <a:bodyPr wrap="none" lIns="92075" tIns="46038" rIns="92075" bIns="46038" anchor="ctr"/>
          <a:lstStyle/>
          <a:p>
            <a:pPr defTabSz="822325" eaLnBrk="0" hangingPunct="0">
              <a:lnSpc>
                <a:spcPct val="90000"/>
              </a:lnSpc>
              <a:spcBef>
                <a:spcPct val="50000"/>
              </a:spcBef>
              <a:buClrTx/>
              <a:buFontTx/>
              <a:buNone/>
            </a:pPr>
            <a:r>
              <a:rPr lang="en-US" sz="1800" i="1">
                <a:solidFill>
                  <a:schemeClr val="tx1"/>
                </a:solidFill>
              </a:rPr>
              <a:t>with</a:t>
            </a:r>
          </a:p>
        </p:txBody>
      </p:sp>
      <p:sp>
        <p:nvSpPr>
          <p:cNvPr id="321553" name="Rectangle 17"/>
          <p:cNvSpPr>
            <a:spLocks noChangeArrowheads="1"/>
          </p:cNvSpPr>
          <p:nvPr/>
        </p:nvSpPr>
        <p:spPr bwMode="auto">
          <a:xfrm>
            <a:off x="4702175" y="3167063"/>
            <a:ext cx="736600"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for</a:t>
            </a:r>
          </a:p>
        </p:txBody>
      </p:sp>
      <p:sp>
        <p:nvSpPr>
          <p:cNvPr id="321554" name="Rectangle 18"/>
          <p:cNvSpPr>
            <a:spLocks noChangeArrowheads="1"/>
          </p:cNvSpPr>
          <p:nvPr/>
        </p:nvSpPr>
        <p:spPr bwMode="auto">
          <a:xfrm>
            <a:off x="4813300" y="2259013"/>
            <a:ext cx="561975" cy="339725"/>
          </a:xfrm>
          <a:prstGeom prst="rect">
            <a:avLst/>
          </a:prstGeom>
          <a:noFill/>
          <a:ln w="9525">
            <a:noFill/>
            <a:miter lim="800000"/>
            <a:headEnd/>
            <a:tailEnd/>
          </a:ln>
          <a:effectLst/>
        </p:spPr>
        <p:txBody>
          <a:bodyPr wrap="none" lIns="92075" tIns="46038" rIns="92075" bIns="46038" anchor="ctr"/>
          <a:lstStyle/>
          <a:p>
            <a:pPr defTabSz="822325" eaLnBrk="0" hangingPunct="0">
              <a:lnSpc>
                <a:spcPct val="90000"/>
              </a:lnSpc>
              <a:spcBef>
                <a:spcPct val="50000"/>
              </a:spcBef>
              <a:buClrTx/>
              <a:buFontTx/>
              <a:buNone/>
            </a:pPr>
            <a:r>
              <a:rPr lang="en-US" sz="1800" i="1">
                <a:solidFill>
                  <a:schemeClr val="tx1"/>
                </a:solidFill>
              </a:rPr>
              <a:t>of</a:t>
            </a:r>
          </a:p>
        </p:txBody>
      </p:sp>
      <p:sp>
        <p:nvSpPr>
          <p:cNvPr id="321555" name="Line 19"/>
          <p:cNvSpPr>
            <a:spLocks noChangeShapeType="1"/>
          </p:cNvSpPr>
          <p:nvPr/>
        </p:nvSpPr>
        <p:spPr bwMode="auto">
          <a:xfrm>
            <a:off x="4492625" y="3109913"/>
            <a:ext cx="576263" cy="0"/>
          </a:xfrm>
          <a:prstGeom prst="line">
            <a:avLst/>
          </a:prstGeom>
          <a:noFill/>
          <a:ln w="25400">
            <a:solidFill>
              <a:srgbClr val="FFCB65"/>
            </a:solidFill>
            <a:round/>
            <a:headEnd type="none" w="sm" len="sm"/>
            <a:tailEnd type="none" w="sm" len="sm"/>
          </a:ln>
          <a:effectLst/>
        </p:spPr>
        <p:txBody>
          <a:bodyPr/>
          <a:lstStyle/>
          <a:p>
            <a:endParaRPr lang="en-US"/>
          </a:p>
        </p:txBody>
      </p:sp>
      <p:grpSp>
        <p:nvGrpSpPr>
          <p:cNvPr id="4" name="Group 20"/>
          <p:cNvGrpSpPr>
            <a:grpSpLocks/>
          </p:cNvGrpSpPr>
          <p:nvPr/>
        </p:nvGrpSpPr>
        <p:grpSpPr bwMode="auto">
          <a:xfrm>
            <a:off x="5043488" y="2093913"/>
            <a:ext cx="187325" cy="209550"/>
            <a:chOff x="3177" y="1319"/>
            <a:chExt cx="118" cy="132"/>
          </a:xfrm>
        </p:grpSpPr>
        <p:grpSp>
          <p:nvGrpSpPr>
            <p:cNvPr id="5" name="Group 21"/>
            <p:cNvGrpSpPr>
              <a:grpSpLocks/>
            </p:cNvGrpSpPr>
            <p:nvPr/>
          </p:nvGrpSpPr>
          <p:grpSpPr bwMode="auto">
            <a:xfrm>
              <a:off x="3177" y="1319"/>
              <a:ext cx="106" cy="132"/>
              <a:chOff x="3177" y="1319"/>
              <a:chExt cx="106" cy="132"/>
            </a:xfrm>
          </p:grpSpPr>
          <p:sp>
            <p:nvSpPr>
              <p:cNvPr id="321558" name="Line 22"/>
              <p:cNvSpPr>
                <a:spLocks noChangeShapeType="1"/>
              </p:cNvSpPr>
              <p:nvPr/>
            </p:nvSpPr>
            <p:spPr bwMode="auto">
              <a:xfrm flipH="1" flipV="1">
                <a:off x="3177" y="1386"/>
                <a:ext cx="105" cy="65"/>
              </a:xfrm>
              <a:prstGeom prst="line">
                <a:avLst/>
              </a:prstGeom>
              <a:noFill/>
              <a:ln w="25400">
                <a:solidFill>
                  <a:srgbClr val="FFCB65"/>
                </a:solidFill>
                <a:round/>
                <a:headEnd type="none" w="sm" len="sm"/>
                <a:tailEnd type="none" w="sm" len="sm"/>
              </a:ln>
              <a:effectLst/>
            </p:spPr>
            <p:txBody>
              <a:bodyPr/>
              <a:lstStyle/>
              <a:p>
                <a:endParaRPr lang="en-US"/>
              </a:p>
            </p:txBody>
          </p:sp>
          <p:sp>
            <p:nvSpPr>
              <p:cNvPr id="321559" name="Line 23"/>
              <p:cNvSpPr>
                <a:spLocks noChangeShapeType="1"/>
              </p:cNvSpPr>
              <p:nvPr/>
            </p:nvSpPr>
            <p:spPr bwMode="auto">
              <a:xfrm flipH="1">
                <a:off x="3178" y="1319"/>
                <a:ext cx="105" cy="65"/>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21560" name="Line 24"/>
            <p:cNvSpPr>
              <a:spLocks noChangeShapeType="1"/>
            </p:cNvSpPr>
            <p:nvPr/>
          </p:nvSpPr>
          <p:spPr bwMode="auto">
            <a:xfrm>
              <a:off x="3187" y="1384"/>
              <a:ext cx="108" cy="0"/>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21561" name="Line 25"/>
          <p:cNvSpPr>
            <a:spLocks noChangeShapeType="1"/>
          </p:cNvSpPr>
          <p:nvPr/>
        </p:nvSpPr>
        <p:spPr bwMode="auto">
          <a:xfrm>
            <a:off x="4492625" y="2200275"/>
            <a:ext cx="576263" cy="0"/>
          </a:xfrm>
          <a:prstGeom prst="line">
            <a:avLst/>
          </a:prstGeom>
          <a:noFill/>
          <a:ln w="25400">
            <a:solidFill>
              <a:srgbClr val="FFCB65"/>
            </a:solidFill>
            <a:round/>
            <a:headEnd type="none" w="sm" len="sm"/>
            <a:tailEnd type="none" w="sm" len="sm"/>
          </a:ln>
          <a:effectLst/>
        </p:spPr>
        <p:txBody>
          <a:bodyPr/>
          <a:lstStyle/>
          <a:p>
            <a:endParaRPr lang="en-US"/>
          </a:p>
        </p:txBody>
      </p:sp>
      <p:sp>
        <p:nvSpPr>
          <p:cNvPr id="321603" name="Rectangle 67"/>
          <p:cNvSpPr>
            <a:spLocks noGrp="1" noChangeArrowheads="1"/>
          </p:cNvSpPr>
          <p:nvPr>
            <p:ph type="title"/>
          </p:nvPr>
        </p:nvSpPr>
        <p:spPr/>
        <p:txBody>
          <a:bodyPr/>
          <a:lstStyle/>
          <a:p>
            <a:r>
              <a:rPr lang="en-US"/>
              <a:t>New Entity ORDER</a:t>
            </a:r>
          </a:p>
        </p:txBody>
      </p:sp>
      <p:sp>
        <p:nvSpPr>
          <p:cNvPr id="321564" name="AutoShape 28"/>
          <p:cNvSpPr>
            <a:spLocks noChangeArrowheads="1"/>
          </p:cNvSpPr>
          <p:nvPr/>
        </p:nvSpPr>
        <p:spPr bwMode="auto">
          <a:xfrm>
            <a:off x="5246688" y="2657475"/>
            <a:ext cx="2189162" cy="428625"/>
          </a:xfrm>
          <a:prstGeom prst="leftArrow">
            <a:avLst>
              <a:gd name="adj1" fmla="val 75009"/>
              <a:gd name="adj2" fmla="val 102148"/>
            </a:avLst>
          </a:prstGeom>
          <a:noFill/>
          <a:ln w="28575">
            <a:solidFill>
              <a:schemeClr val="tx1"/>
            </a:solidFill>
            <a:miter lim="800000"/>
            <a:headEnd/>
            <a:tailEnd/>
          </a:ln>
          <a:effectLst/>
        </p:spPr>
        <p:txBody>
          <a:bodyPr wrap="none" anchor="ctr"/>
          <a:lstStyle/>
          <a:p>
            <a:endParaRPr lang="en-US"/>
          </a:p>
        </p:txBody>
      </p:sp>
      <p:sp>
        <p:nvSpPr>
          <p:cNvPr id="321565" name="Rectangle 29"/>
          <p:cNvSpPr>
            <a:spLocks noChangeArrowheads="1"/>
          </p:cNvSpPr>
          <p:nvPr/>
        </p:nvSpPr>
        <p:spPr bwMode="auto">
          <a:xfrm>
            <a:off x="5483225" y="2668588"/>
            <a:ext cx="18510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*Quantity Sold</a:t>
            </a:r>
          </a:p>
        </p:txBody>
      </p:sp>
      <p:sp>
        <p:nvSpPr>
          <p:cNvPr id="321567" name="Rectangle 31"/>
          <p:cNvSpPr>
            <a:spLocks noChangeArrowheads="1"/>
          </p:cNvSpPr>
          <p:nvPr/>
        </p:nvSpPr>
        <p:spPr bwMode="invGray">
          <a:xfrm>
            <a:off x="1404938" y="4289425"/>
            <a:ext cx="1365250" cy="1557338"/>
          </a:xfrm>
          <a:prstGeom prst="rect">
            <a:avLst/>
          </a:prstGeom>
          <a:solidFill>
            <a:srgbClr val="009999"/>
          </a:solidFill>
          <a:ln w="25400">
            <a:solidFill>
              <a:schemeClr val="bg2"/>
            </a:solidFill>
            <a:miter lim="800000"/>
            <a:headEnd/>
            <a:tailEnd/>
          </a:ln>
          <a:effectLst/>
        </p:spPr>
        <p:txBody>
          <a:bodyPr wrap="none" anchor="ctr"/>
          <a:lstStyle/>
          <a:p>
            <a:endParaRPr lang="en-US"/>
          </a:p>
        </p:txBody>
      </p:sp>
      <p:sp>
        <p:nvSpPr>
          <p:cNvPr id="321568" name="Rectangle 32"/>
          <p:cNvSpPr>
            <a:spLocks noChangeArrowheads="1"/>
          </p:cNvSpPr>
          <p:nvPr/>
        </p:nvSpPr>
        <p:spPr bwMode="invGray">
          <a:xfrm>
            <a:off x="1755775" y="4349750"/>
            <a:ext cx="1190625" cy="132873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dirty="0">
                <a:solidFill>
                  <a:srgbClr val="FF0000"/>
                </a:solidFill>
              </a:rPr>
              <a:t>Name</a:t>
            </a:r>
          </a:p>
          <a:p>
            <a:pPr eaLnBrk="0" hangingPunct="0">
              <a:spcBef>
                <a:spcPct val="50000"/>
              </a:spcBef>
              <a:buClrTx/>
              <a:buFontTx/>
              <a:buNone/>
            </a:pPr>
            <a:r>
              <a:rPr lang="en-US" sz="1800" b="0" dirty="0">
                <a:solidFill>
                  <a:srgbClr val="FF0000"/>
                </a:solidFill>
              </a:rPr>
              <a:t>Sanchez</a:t>
            </a:r>
            <a:br>
              <a:rPr lang="en-US" sz="1800" b="0" dirty="0">
                <a:solidFill>
                  <a:srgbClr val="FF0000"/>
                </a:solidFill>
              </a:rPr>
            </a:br>
            <a:r>
              <a:rPr lang="en-US" sz="1800" b="0" dirty="0" err="1">
                <a:solidFill>
                  <a:srgbClr val="FF0000"/>
                </a:solidFill>
              </a:rPr>
              <a:t>Lowitch</a:t>
            </a:r>
            <a:r>
              <a:rPr lang="en-US" sz="1800" b="0" dirty="0">
                <a:solidFill>
                  <a:srgbClr val="FF0000"/>
                </a:solidFill>
              </a:rPr>
              <a:t/>
            </a:r>
            <a:br>
              <a:rPr lang="en-US" sz="1800" b="0" dirty="0">
                <a:solidFill>
                  <a:srgbClr val="FF0000"/>
                </a:solidFill>
              </a:rPr>
            </a:br>
            <a:r>
              <a:rPr lang="en-US" sz="1800" b="0" dirty="0" err="1">
                <a:solidFill>
                  <a:srgbClr val="FF0000"/>
                </a:solidFill>
              </a:rPr>
              <a:t>Yomita</a:t>
            </a:r>
            <a:endParaRPr lang="en-US" sz="1800" b="0" dirty="0">
              <a:solidFill>
                <a:srgbClr val="FF0000"/>
              </a:solidFill>
            </a:endParaRPr>
          </a:p>
        </p:txBody>
      </p:sp>
      <p:sp>
        <p:nvSpPr>
          <p:cNvPr id="321569" name="Rectangle 33"/>
          <p:cNvSpPr>
            <a:spLocks noChangeArrowheads="1"/>
          </p:cNvSpPr>
          <p:nvPr/>
        </p:nvSpPr>
        <p:spPr bwMode="auto">
          <a:xfrm>
            <a:off x="1219200" y="3976688"/>
            <a:ext cx="1900238"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CUSTOMERS</a:t>
            </a:r>
          </a:p>
        </p:txBody>
      </p:sp>
      <p:sp>
        <p:nvSpPr>
          <p:cNvPr id="321570" name="Line 34"/>
          <p:cNvSpPr>
            <a:spLocks noChangeShapeType="1"/>
          </p:cNvSpPr>
          <p:nvPr/>
        </p:nvSpPr>
        <p:spPr bwMode="invGray">
          <a:xfrm>
            <a:off x="1793875" y="4313238"/>
            <a:ext cx="0" cy="1547812"/>
          </a:xfrm>
          <a:prstGeom prst="line">
            <a:avLst/>
          </a:prstGeom>
          <a:noFill/>
          <a:ln w="25400">
            <a:solidFill>
              <a:schemeClr val="bg2"/>
            </a:solidFill>
            <a:round/>
            <a:headEnd type="none" w="sm" len="sm"/>
            <a:tailEnd type="none" w="sm" len="sm"/>
          </a:ln>
          <a:effectLst/>
        </p:spPr>
        <p:txBody>
          <a:bodyPr/>
          <a:lstStyle/>
          <a:p>
            <a:endParaRPr lang="en-US"/>
          </a:p>
        </p:txBody>
      </p:sp>
      <p:sp>
        <p:nvSpPr>
          <p:cNvPr id="321571" name="Line 35"/>
          <p:cNvSpPr>
            <a:spLocks noChangeShapeType="1"/>
          </p:cNvSpPr>
          <p:nvPr/>
        </p:nvSpPr>
        <p:spPr bwMode="invGray">
          <a:xfrm>
            <a:off x="1409700" y="4683125"/>
            <a:ext cx="1360488" cy="0"/>
          </a:xfrm>
          <a:prstGeom prst="line">
            <a:avLst/>
          </a:prstGeom>
          <a:noFill/>
          <a:ln w="25400">
            <a:solidFill>
              <a:schemeClr val="bg2"/>
            </a:solidFill>
            <a:round/>
            <a:headEnd type="none" w="sm" len="sm"/>
            <a:tailEnd type="none" w="sm" len="sm"/>
          </a:ln>
          <a:effectLst/>
        </p:spPr>
        <p:txBody>
          <a:bodyPr/>
          <a:lstStyle/>
          <a:p>
            <a:endParaRPr lang="en-US"/>
          </a:p>
        </p:txBody>
      </p:sp>
      <p:sp>
        <p:nvSpPr>
          <p:cNvPr id="321572" name="Rectangle 36"/>
          <p:cNvSpPr>
            <a:spLocks noChangeArrowheads="1"/>
          </p:cNvSpPr>
          <p:nvPr/>
        </p:nvSpPr>
        <p:spPr bwMode="invGray">
          <a:xfrm>
            <a:off x="1312863" y="4349750"/>
            <a:ext cx="473075" cy="1062471"/>
          </a:xfrm>
          <a:prstGeom prst="rect">
            <a:avLst/>
          </a:prstGeom>
          <a:noFill/>
          <a:ln w="9525">
            <a:noFill/>
            <a:miter lim="800000"/>
            <a:headEnd/>
            <a:tailEnd/>
          </a:ln>
          <a:effectLst/>
        </p:spPr>
        <p:txBody>
          <a:bodyPr lIns="92075" tIns="46038" rIns="92075" bIns="46038">
            <a:spAutoFit/>
          </a:bodyPr>
          <a:lstStyle/>
          <a:p>
            <a:pPr algn="r" eaLnBrk="0" hangingPunct="0">
              <a:spcBef>
                <a:spcPct val="50000"/>
              </a:spcBef>
              <a:buClrTx/>
              <a:buFontTx/>
              <a:buNone/>
            </a:pPr>
            <a:r>
              <a:rPr lang="en-US" dirty="0">
                <a:solidFill>
                  <a:srgbClr val="FF0000"/>
                </a:solidFill>
              </a:rPr>
              <a:t>Id</a:t>
            </a:r>
          </a:p>
          <a:p>
            <a:pPr algn="r" eaLnBrk="0" hangingPunct="0">
              <a:spcBef>
                <a:spcPct val="50000"/>
              </a:spcBef>
              <a:buClrTx/>
              <a:buFontTx/>
              <a:buNone/>
            </a:pPr>
            <a:r>
              <a:rPr lang="en-US" dirty="0">
                <a:solidFill>
                  <a:srgbClr val="FF0000"/>
                </a:solidFill>
              </a:rPr>
              <a:t>1 2 3 4</a:t>
            </a:r>
          </a:p>
        </p:txBody>
      </p:sp>
      <p:sp>
        <p:nvSpPr>
          <p:cNvPr id="321573" name="Rectangle 37"/>
          <p:cNvSpPr>
            <a:spLocks noChangeArrowheads="1"/>
          </p:cNvSpPr>
          <p:nvPr/>
        </p:nvSpPr>
        <p:spPr bwMode="auto">
          <a:xfrm>
            <a:off x="2924175" y="3962400"/>
            <a:ext cx="1563688"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PRODUCTS</a:t>
            </a:r>
          </a:p>
        </p:txBody>
      </p:sp>
      <p:sp>
        <p:nvSpPr>
          <p:cNvPr id="321574" name="Rectangle 38"/>
          <p:cNvSpPr>
            <a:spLocks noChangeArrowheads="1"/>
          </p:cNvSpPr>
          <p:nvPr/>
        </p:nvSpPr>
        <p:spPr bwMode="invGray">
          <a:xfrm>
            <a:off x="2984500" y="4287838"/>
            <a:ext cx="1603375" cy="1557337"/>
          </a:xfrm>
          <a:prstGeom prst="rect">
            <a:avLst/>
          </a:prstGeom>
          <a:solidFill>
            <a:srgbClr val="009999"/>
          </a:solidFill>
          <a:ln w="25400">
            <a:solidFill>
              <a:schemeClr val="bg2"/>
            </a:solidFill>
            <a:miter lim="800000"/>
            <a:headEnd/>
            <a:tailEnd/>
          </a:ln>
          <a:effectLst/>
        </p:spPr>
        <p:txBody>
          <a:bodyPr wrap="none" anchor="ctr"/>
          <a:lstStyle/>
          <a:p>
            <a:endParaRPr lang="en-US"/>
          </a:p>
        </p:txBody>
      </p:sp>
      <p:sp>
        <p:nvSpPr>
          <p:cNvPr id="321575" name="Rectangle 39"/>
          <p:cNvSpPr>
            <a:spLocks noChangeArrowheads="1"/>
          </p:cNvSpPr>
          <p:nvPr/>
        </p:nvSpPr>
        <p:spPr bwMode="invGray">
          <a:xfrm>
            <a:off x="3252788" y="4718050"/>
            <a:ext cx="249237" cy="366713"/>
          </a:xfrm>
          <a:prstGeom prst="rect">
            <a:avLst/>
          </a:prstGeom>
          <a:noFill/>
          <a:ln w="9525">
            <a:noFill/>
            <a:miter lim="800000"/>
            <a:headEnd/>
            <a:tailEnd/>
          </a:ln>
          <a:effectLst/>
        </p:spPr>
        <p:txBody>
          <a:bodyPr wrap="none" anchor="ctr"/>
          <a:lstStyle/>
          <a:p>
            <a:endParaRPr lang="en-US"/>
          </a:p>
        </p:txBody>
      </p:sp>
      <p:sp>
        <p:nvSpPr>
          <p:cNvPr id="321576" name="Line 40"/>
          <p:cNvSpPr>
            <a:spLocks noChangeShapeType="1"/>
          </p:cNvSpPr>
          <p:nvPr/>
        </p:nvSpPr>
        <p:spPr bwMode="invGray">
          <a:xfrm>
            <a:off x="3752850" y="4298950"/>
            <a:ext cx="0" cy="1547813"/>
          </a:xfrm>
          <a:prstGeom prst="line">
            <a:avLst/>
          </a:prstGeom>
          <a:noFill/>
          <a:ln w="25400">
            <a:solidFill>
              <a:schemeClr val="bg2"/>
            </a:solidFill>
            <a:round/>
            <a:headEnd type="none" w="sm" len="sm"/>
            <a:tailEnd type="none" w="sm" len="sm"/>
          </a:ln>
          <a:effectLst/>
        </p:spPr>
        <p:txBody>
          <a:bodyPr/>
          <a:lstStyle/>
          <a:p>
            <a:endParaRPr lang="en-US"/>
          </a:p>
        </p:txBody>
      </p:sp>
      <p:sp>
        <p:nvSpPr>
          <p:cNvPr id="321577" name="Line 41"/>
          <p:cNvSpPr>
            <a:spLocks noChangeShapeType="1"/>
          </p:cNvSpPr>
          <p:nvPr/>
        </p:nvSpPr>
        <p:spPr bwMode="invGray">
          <a:xfrm>
            <a:off x="2968625" y="4668838"/>
            <a:ext cx="1606550" cy="0"/>
          </a:xfrm>
          <a:prstGeom prst="line">
            <a:avLst/>
          </a:prstGeom>
          <a:noFill/>
          <a:ln w="25400">
            <a:solidFill>
              <a:schemeClr val="bg2"/>
            </a:solidFill>
            <a:round/>
            <a:headEnd type="none" w="sm" len="sm"/>
            <a:tailEnd type="none" w="sm" len="sm"/>
          </a:ln>
          <a:effectLst/>
        </p:spPr>
        <p:txBody>
          <a:bodyPr/>
          <a:lstStyle/>
          <a:p>
            <a:endParaRPr lang="en-US"/>
          </a:p>
        </p:txBody>
      </p:sp>
      <p:sp>
        <p:nvSpPr>
          <p:cNvPr id="321578" name="Rectangle 42"/>
          <p:cNvSpPr>
            <a:spLocks noChangeArrowheads="1"/>
          </p:cNvSpPr>
          <p:nvPr/>
        </p:nvSpPr>
        <p:spPr bwMode="invGray">
          <a:xfrm>
            <a:off x="2886075" y="4335463"/>
            <a:ext cx="868363" cy="1603375"/>
          </a:xfrm>
          <a:prstGeom prst="rect">
            <a:avLst/>
          </a:prstGeom>
          <a:noFill/>
          <a:ln w="9525">
            <a:noFill/>
            <a:miter lim="800000"/>
            <a:headEnd/>
            <a:tailEnd/>
          </a:ln>
          <a:effectLst/>
        </p:spPr>
        <p:txBody>
          <a:bodyPr lIns="92075" tIns="46038" rIns="92075" bIns="46038">
            <a:spAutoFit/>
          </a:bodyPr>
          <a:lstStyle/>
          <a:p>
            <a:pPr algn="r" eaLnBrk="0" hangingPunct="0">
              <a:spcBef>
                <a:spcPct val="50000"/>
              </a:spcBef>
              <a:buClrTx/>
              <a:buFontTx/>
              <a:buNone/>
            </a:pPr>
            <a:r>
              <a:rPr lang="en-US" dirty="0">
                <a:solidFill>
                  <a:srgbClr val="FF0000"/>
                </a:solidFill>
              </a:rPr>
              <a:t>Code</a:t>
            </a:r>
          </a:p>
          <a:p>
            <a:pPr algn="r" eaLnBrk="0" hangingPunct="0">
              <a:spcBef>
                <a:spcPct val="50000"/>
              </a:spcBef>
              <a:buClrTx/>
              <a:buFontTx/>
              <a:buNone/>
            </a:pPr>
            <a:r>
              <a:rPr lang="en-US" dirty="0">
                <a:solidFill>
                  <a:srgbClr val="FF0000"/>
                </a:solidFill>
              </a:rPr>
              <a:t>1</a:t>
            </a:r>
            <a:br>
              <a:rPr lang="en-US" dirty="0">
                <a:solidFill>
                  <a:srgbClr val="FF0000"/>
                </a:solidFill>
              </a:rPr>
            </a:br>
            <a:r>
              <a:rPr lang="en-US" dirty="0">
                <a:solidFill>
                  <a:srgbClr val="FF0000"/>
                </a:solidFill>
              </a:rPr>
              <a:t>2 </a:t>
            </a:r>
            <a:br>
              <a:rPr lang="en-US" dirty="0">
                <a:solidFill>
                  <a:srgbClr val="FF0000"/>
                </a:solidFill>
              </a:rPr>
            </a:br>
            <a:r>
              <a:rPr lang="en-US" dirty="0">
                <a:solidFill>
                  <a:srgbClr val="FF0000"/>
                </a:solidFill>
              </a:rPr>
              <a:t>3 </a:t>
            </a:r>
            <a:br>
              <a:rPr lang="en-US" dirty="0">
                <a:solidFill>
                  <a:srgbClr val="FF0000"/>
                </a:solidFill>
              </a:rPr>
            </a:br>
            <a:r>
              <a:rPr lang="en-US" dirty="0">
                <a:solidFill>
                  <a:srgbClr val="FF0000"/>
                </a:solidFill>
              </a:rPr>
              <a:t>4</a:t>
            </a:r>
          </a:p>
        </p:txBody>
      </p:sp>
      <p:sp>
        <p:nvSpPr>
          <p:cNvPr id="321579" name="Rectangle 43"/>
          <p:cNvSpPr>
            <a:spLocks noChangeArrowheads="1"/>
          </p:cNvSpPr>
          <p:nvPr/>
        </p:nvSpPr>
        <p:spPr bwMode="invGray">
          <a:xfrm>
            <a:off x="3714750" y="4335463"/>
            <a:ext cx="1065213" cy="132873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solidFill>
                  <a:srgbClr val="FF0000"/>
                </a:solidFill>
              </a:rPr>
              <a:t>Name</a:t>
            </a:r>
          </a:p>
          <a:p>
            <a:pPr eaLnBrk="0" hangingPunct="0">
              <a:spcBef>
                <a:spcPct val="50000"/>
              </a:spcBef>
              <a:buClrTx/>
              <a:buFontTx/>
              <a:buNone/>
            </a:pPr>
            <a:r>
              <a:rPr lang="en-US" dirty="0">
                <a:solidFill>
                  <a:srgbClr val="FF0000"/>
                </a:solidFill>
              </a:rPr>
              <a:t>Jeans</a:t>
            </a:r>
            <a:br>
              <a:rPr lang="en-US" dirty="0">
                <a:solidFill>
                  <a:srgbClr val="FF0000"/>
                </a:solidFill>
              </a:rPr>
            </a:br>
            <a:r>
              <a:rPr lang="en-US" dirty="0">
                <a:solidFill>
                  <a:srgbClr val="FF0000"/>
                </a:solidFill>
              </a:rPr>
              <a:t>Shirt</a:t>
            </a:r>
            <a:br>
              <a:rPr lang="en-US" dirty="0">
                <a:solidFill>
                  <a:srgbClr val="FF0000"/>
                </a:solidFill>
              </a:rPr>
            </a:br>
            <a:r>
              <a:rPr lang="en-US" dirty="0">
                <a:solidFill>
                  <a:srgbClr val="FF0000"/>
                </a:solidFill>
              </a:rPr>
              <a:t>Tie</a:t>
            </a:r>
          </a:p>
        </p:txBody>
      </p:sp>
      <p:sp>
        <p:nvSpPr>
          <p:cNvPr id="321580" name="Rectangle 44"/>
          <p:cNvSpPr>
            <a:spLocks noChangeArrowheads="1"/>
          </p:cNvSpPr>
          <p:nvPr/>
        </p:nvSpPr>
        <p:spPr bwMode="invGray">
          <a:xfrm>
            <a:off x="4765675" y="4295775"/>
            <a:ext cx="3357563" cy="1557338"/>
          </a:xfrm>
          <a:prstGeom prst="rect">
            <a:avLst/>
          </a:prstGeom>
          <a:solidFill>
            <a:srgbClr val="009999"/>
          </a:solidFill>
          <a:ln w="25400">
            <a:solidFill>
              <a:schemeClr val="bg2"/>
            </a:solidFill>
            <a:miter lim="800000"/>
            <a:headEnd/>
            <a:tailEnd/>
          </a:ln>
          <a:effectLst/>
        </p:spPr>
        <p:txBody>
          <a:bodyPr wrap="none" anchor="ctr"/>
          <a:lstStyle/>
          <a:p>
            <a:endParaRPr lang="en-US"/>
          </a:p>
        </p:txBody>
      </p:sp>
      <p:sp>
        <p:nvSpPr>
          <p:cNvPr id="321581" name="Rectangle 45"/>
          <p:cNvSpPr>
            <a:spLocks noChangeArrowheads="1"/>
          </p:cNvSpPr>
          <p:nvPr/>
        </p:nvSpPr>
        <p:spPr bwMode="auto">
          <a:xfrm>
            <a:off x="4643438" y="3962400"/>
            <a:ext cx="1900237"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ORDERS</a:t>
            </a:r>
          </a:p>
        </p:txBody>
      </p:sp>
      <p:sp>
        <p:nvSpPr>
          <p:cNvPr id="321582" name="Line 46"/>
          <p:cNvSpPr>
            <a:spLocks noChangeShapeType="1"/>
          </p:cNvSpPr>
          <p:nvPr/>
        </p:nvSpPr>
        <p:spPr bwMode="invGray">
          <a:xfrm>
            <a:off x="6602413" y="4294188"/>
            <a:ext cx="0" cy="1547812"/>
          </a:xfrm>
          <a:prstGeom prst="line">
            <a:avLst/>
          </a:prstGeom>
          <a:noFill/>
          <a:ln w="25400">
            <a:solidFill>
              <a:schemeClr val="bg2"/>
            </a:solidFill>
            <a:round/>
            <a:headEnd type="none" w="sm" len="sm"/>
            <a:tailEnd type="none" w="sm" len="sm"/>
          </a:ln>
          <a:effectLst/>
        </p:spPr>
        <p:txBody>
          <a:bodyPr/>
          <a:lstStyle/>
          <a:p>
            <a:endParaRPr lang="en-US"/>
          </a:p>
        </p:txBody>
      </p:sp>
      <p:sp>
        <p:nvSpPr>
          <p:cNvPr id="321583" name="Line 47"/>
          <p:cNvSpPr>
            <a:spLocks noChangeShapeType="1"/>
          </p:cNvSpPr>
          <p:nvPr/>
        </p:nvSpPr>
        <p:spPr bwMode="invGray">
          <a:xfrm>
            <a:off x="4765675" y="4664075"/>
            <a:ext cx="3370263" cy="0"/>
          </a:xfrm>
          <a:prstGeom prst="line">
            <a:avLst/>
          </a:prstGeom>
          <a:noFill/>
          <a:ln w="25400">
            <a:solidFill>
              <a:schemeClr val="bg2"/>
            </a:solidFill>
            <a:round/>
            <a:headEnd type="none" w="sm" len="sm"/>
            <a:tailEnd type="none" w="sm" len="sm"/>
          </a:ln>
          <a:effectLst/>
        </p:spPr>
        <p:txBody>
          <a:bodyPr/>
          <a:lstStyle/>
          <a:p>
            <a:endParaRPr lang="en-US"/>
          </a:p>
        </p:txBody>
      </p:sp>
      <p:sp>
        <p:nvSpPr>
          <p:cNvPr id="321584" name="Rectangle 48"/>
          <p:cNvSpPr>
            <a:spLocks noChangeArrowheads="1"/>
          </p:cNvSpPr>
          <p:nvPr/>
        </p:nvSpPr>
        <p:spPr bwMode="invGray">
          <a:xfrm>
            <a:off x="4457700" y="4330700"/>
            <a:ext cx="1073150" cy="1603375"/>
          </a:xfrm>
          <a:prstGeom prst="rect">
            <a:avLst/>
          </a:prstGeom>
          <a:noFill/>
          <a:ln w="9525">
            <a:noFill/>
            <a:miter lim="800000"/>
            <a:headEnd/>
            <a:tailEnd/>
          </a:ln>
          <a:effectLst/>
        </p:spPr>
        <p:txBody>
          <a:bodyPr lIns="92075" tIns="46038" rIns="92075" bIns="46038">
            <a:spAutoFit/>
          </a:bodyPr>
          <a:lstStyle/>
          <a:p>
            <a:pPr algn="r" eaLnBrk="0" hangingPunct="0">
              <a:spcBef>
                <a:spcPct val="50000"/>
              </a:spcBef>
              <a:buClrTx/>
              <a:buFontTx/>
              <a:buNone/>
            </a:pPr>
            <a:r>
              <a:rPr lang="en-US" dirty="0" err="1">
                <a:solidFill>
                  <a:srgbClr val="FF0000"/>
                </a:solidFill>
              </a:rPr>
              <a:t>Ctr_id</a:t>
            </a:r>
            <a:endParaRPr lang="en-US" dirty="0">
              <a:solidFill>
                <a:srgbClr val="FF0000"/>
              </a:solidFill>
            </a:endParaRPr>
          </a:p>
          <a:p>
            <a:pPr algn="r" eaLnBrk="0" hangingPunct="0">
              <a:spcBef>
                <a:spcPct val="50000"/>
              </a:spcBef>
              <a:buClrTx/>
              <a:buFontTx/>
              <a:buNone/>
            </a:pPr>
            <a:r>
              <a:rPr lang="en-US" dirty="0">
                <a:solidFill>
                  <a:srgbClr val="FF0000"/>
                </a:solidFill>
              </a:rPr>
              <a:t>1</a:t>
            </a:r>
            <a:br>
              <a:rPr lang="en-US" dirty="0">
                <a:solidFill>
                  <a:srgbClr val="FF0000"/>
                </a:solidFill>
              </a:rPr>
            </a:br>
            <a:r>
              <a:rPr lang="en-US" dirty="0">
                <a:solidFill>
                  <a:srgbClr val="FF0000"/>
                </a:solidFill>
              </a:rPr>
              <a:t>1</a:t>
            </a:r>
            <a:br>
              <a:rPr lang="en-US" dirty="0">
                <a:solidFill>
                  <a:srgbClr val="FF0000"/>
                </a:solidFill>
              </a:rPr>
            </a:br>
            <a:r>
              <a:rPr lang="en-US" dirty="0">
                <a:solidFill>
                  <a:srgbClr val="FF0000"/>
                </a:solidFill>
              </a:rPr>
              <a:t>2</a:t>
            </a:r>
            <a:br>
              <a:rPr lang="en-US" dirty="0">
                <a:solidFill>
                  <a:srgbClr val="FF0000"/>
                </a:solidFill>
              </a:rPr>
            </a:br>
            <a:r>
              <a:rPr lang="en-US" dirty="0">
                <a:solidFill>
                  <a:srgbClr val="FF0000"/>
                </a:solidFill>
              </a:rPr>
              <a:t>3</a:t>
            </a:r>
          </a:p>
        </p:txBody>
      </p:sp>
      <p:sp>
        <p:nvSpPr>
          <p:cNvPr id="321585" name="Rectangle 49"/>
          <p:cNvSpPr>
            <a:spLocks noChangeArrowheads="1"/>
          </p:cNvSpPr>
          <p:nvPr/>
        </p:nvSpPr>
        <p:spPr bwMode="invGray">
          <a:xfrm>
            <a:off x="5167313" y="4330700"/>
            <a:ext cx="1446212" cy="1328738"/>
          </a:xfrm>
          <a:prstGeom prst="rect">
            <a:avLst/>
          </a:prstGeom>
          <a:noFill/>
          <a:ln w="9525">
            <a:noFill/>
            <a:miter lim="800000"/>
            <a:headEnd/>
            <a:tailEnd/>
          </a:ln>
          <a:effectLst/>
        </p:spPr>
        <p:txBody>
          <a:bodyPr lIns="92075" tIns="46038" rIns="92075" bIns="46038">
            <a:spAutoFit/>
          </a:bodyPr>
          <a:lstStyle/>
          <a:p>
            <a:pPr algn="r" eaLnBrk="0" hangingPunct="0">
              <a:spcBef>
                <a:spcPct val="50000"/>
              </a:spcBef>
              <a:buClrTx/>
              <a:buFontTx/>
              <a:buNone/>
            </a:pPr>
            <a:r>
              <a:rPr lang="en-US" dirty="0" err="1">
                <a:solidFill>
                  <a:srgbClr val="FF0000"/>
                </a:solidFill>
              </a:rPr>
              <a:t>Pdt_code</a:t>
            </a:r>
            <a:endParaRPr lang="en-US" dirty="0">
              <a:solidFill>
                <a:srgbClr val="FF0000"/>
              </a:solidFill>
            </a:endParaRPr>
          </a:p>
          <a:p>
            <a:pPr algn="r" eaLnBrk="0" hangingPunct="0">
              <a:spcBef>
                <a:spcPct val="50000"/>
              </a:spcBef>
              <a:buClrTx/>
              <a:buFontTx/>
              <a:buNone/>
            </a:pPr>
            <a:r>
              <a:rPr lang="en-US" dirty="0">
                <a:solidFill>
                  <a:srgbClr val="FF0000"/>
                </a:solidFill>
              </a:rPr>
              <a:t>2 </a:t>
            </a:r>
            <a:br>
              <a:rPr lang="en-US" dirty="0">
                <a:solidFill>
                  <a:srgbClr val="FF0000"/>
                </a:solidFill>
              </a:rPr>
            </a:br>
            <a:r>
              <a:rPr lang="en-US" dirty="0">
                <a:solidFill>
                  <a:srgbClr val="FF0000"/>
                </a:solidFill>
              </a:rPr>
              <a:t>3 </a:t>
            </a:r>
            <a:br>
              <a:rPr lang="en-US" dirty="0">
                <a:solidFill>
                  <a:srgbClr val="FF0000"/>
                </a:solidFill>
              </a:rPr>
            </a:br>
            <a:r>
              <a:rPr lang="en-US" dirty="0">
                <a:solidFill>
                  <a:srgbClr val="FF0000"/>
                </a:solidFill>
              </a:rPr>
              <a:t>2</a:t>
            </a:r>
          </a:p>
        </p:txBody>
      </p:sp>
      <p:sp>
        <p:nvSpPr>
          <p:cNvPr id="321586" name="Line 50"/>
          <p:cNvSpPr>
            <a:spLocks noChangeShapeType="1"/>
          </p:cNvSpPr>
          <p:nvPr/>
        </p:nvSpPr>
        <p:spPr bwMode="invGray">
          <a:xfrm>
            <a:off x="5487988" y="4291013"/>
            <a:ext cx="0" cy="1547812"/>
          </a:xfrm>
          <a:prstGeom prst="line">
            <a:avLst/>
          </a:prstGeom>
          <a:noFill/>
          <a:ln w="25400">
            <a:solidFill>
              <a:schemeClr val="bg2"/>
            </a:solidFill>
            <a:round/>
            <a:headEnd type="none" w="sm" len="sm"/>
            <a:tailEnd type="none" w="sm" len="sm"/>
          </a:ln>
          <a:effectLst/>
        </p:spPr>
        <p:txBody>
          <a:bodyPr/>
          <a:lstStyle/>
          <a:p>
            <a:endParaRPr lang="en-US"/>
          </a:p>
        </p:txBody>
      </p:sp>
      <p:sp>
        <p:nvSpPr>
          <p:cNvPr id="321587" name="Rectangle 51"/>
          <p:cNvSpPr>
            <a:spLocks noChangeArrowheads="1"/>
          </p:cNvSpPr>
          <p:nvPr/>
        </p:nvSpPr>
        <p:spPr bwMode="invGray">
          <a:xfrm>
            <a:off x="6045200" y="4329113"/>
            <a:ext cx="2116138" cy="1328737"/>
          </a:xfrm>
          <a:prstGeom prst="rect">
            <a:avLst/>
          </a:prstGeom>
          <a:noFill/>
          <a:ln w="9525">
            <a:noFill/>
            <a:miter lim="800000"/>
            <a:headEnd/>
            <a:tailEnd/>
          </a:ln>
          <a:effectLst/>
        </p:spPr>
        <p:txBody>
          <a:bodyPr lIns="92075" tIns="46038" rIns="92075" bIns="46038">
            <a:spAutoFit/>
          </a:bodyPr>
          <a:lstStyle/>
          <a:p>
            <a:pPr algn="r" eaLnBrk="0" hangingPunct="0">
              <a:spcBef>
                <a:spcPct val="50000"/>
              </a:spcBef>
              <a:buClrTx/>
              <a:buFontTx/>
              <a:buNone/>
            </a:pPr>
            <a:r>
              <a:rPr lang="en-US" dirty="0" err="1">
                <a:solidFill>
                  <a:srgbClr val="FF0000"/>
                </a:solidFill>
              </a:rPr>
              <a:t>Quantity_sold</a:t>
            </a:r>
            <a:endParaRPr lang="en-US" dirty="0">
              <a:solidFill>
                <a:srgbClr val="FF0000"/>
              </a:solidFill>
            </a:endParaRPr>
          </a:p>
          <a:p>
            <a:pPr algn="r" eaLnBrk="0" hangingPunct="0">
              <a:spcBef>
                <a:spcPct val="50000"/>
              </a:spcBef>
              <a:buClrTx/>
              <a:buFontTx/>
              <a:buNone/>
            </a:pPr>
            <a:r>
              <a:rPr lang="en-US" dirty="0">
                <a:solidFill>
                  <a:srgbClr val="FF0000"/>
                </a:solidFill>
              </a:rPr>
              <a:t>2</a:t>
            </a:r>
            <a:br>
              <a:rPr lang="en-US" dirty="0">
                <a:solidFill>
                  <a:srgbClr val="FF0000"/>
                </a:solidFill>
              </a:rPr>
            </a:br>
            <a:r>
              <a:rPr lang="en-US" dirty="0">
                <a:solidFill>
                  <a:srgbClr val="FF0000"/>
                </a:solidFill>
              </a:rPr>
              <a:t>2</a:t>
            </a:r>
            <a:br>
              <a:rPr lang="en-US" dirty="0">
                <a:solidFill>
                  <a:srgbClr val="FF0000"/>
                </a:solidFill>
              </a:rPr>
            </a:br>
            <a:r>
              <a:rPr lang="en-US" dirty="0">
                <a:solidFill>
                  <a:srgbClr val="FF0000"/>
                </a:solidFill>
              </a:rPr>
              <a:t>1</a:t>
            </a:r>
          </a:p>
        </p:txBody>
      </p:sp>
      <p:sp useBgFill="1">
        <p:nvSpPr>
          <p:cNvPr id="321588" name="Freeform 52"/>
          <p:cNvSpPr>
            <a:spLocks/>
          </p:cNvSpPr>
          <p:nvPr/>
        </p:nvSpPr>
        <p:spPr bwMode="auto">
          <a:xfrm>
            <a:off x="1420813" y="5543550"/>
            <a:ext cx="1384300" cy="358775"/>
          </a:xfrm>
          <a:custGeom>
            <a:avLst/>
            <a:gdLst/>
            <a:ahLst/>
            <a:cxnLst>
              <a:cxn ang="0">
                <a:pos x="0" y="195"/>
              </a:cxn>
              <a:cxn ang="0">
                <a:pos x="31" y="180"/>
              </a:cxn>
              <a:cxn ang="0">
                <a:pos x="54" y="180"/>
              </a:cxn>
              <a:cxn ang="0">
                <a:pos x="77" y="180"/>
              </a:cxn>
              <a:cxn ang="0">
                <a:pos x="101" y="187"/>
              </a:cxn>
              <a:cxn ang="0">
                <a:pos x="124" y="187"/>
              </a:cxn>
              <a:cxn ang="0">
                <a:pos x="148" y="187"/>
              </a:cxn>
              <a:cxn ang="0">
                <a:pos x="171" y="180"/>
              </a:cxn>
              <a:cxn ang="0">
                <a:pos x="194" y="165"/>
              </a:cxn>
              <a:cxn ang="0">
                <a:pos x="217" y="150"/>
              </a:cxn>
              <a:cxn ang="0">
                <a:pos x="241" y="142"/>
              </a:cxn>
              <a:cxn ang="0">
                <a:pos x="264" y="142"/>
              </a:cxn>
              <a:cxn ang="0">
                <a:pos x="327" y="142"/>
              </a:cxn>
              <a:cxn ang="0">
                <a:pos x="327" y="135"/>
              </a:cxn>
              <a:cxn ang="0">
                <a:pos x="327" y="127"/>
              </a:cxn>
              <a:cxn ang="0">
                <a:pos x="327" y="120"/>
              </a:cxn>
              <a:cxn ang="0">
                <a:pos x="397" y="112"/>
              </a:cxn>
              <a:cxn ang="0">
                <a:pos x="419" y="112"/>
              </a:cxn>
              <a:cxn ang="0">
                <a:pos x="443" y="105"/>
              </a:cxn>
              <a:cxn ang="0">
                <a:pos x="466" y="97"/>
              </a:cxn>
              <a:cxn ang="0">
                <a:pos x="490" y="90"/>
              </a:cxn>
              <a:cxn ang="0">
                <a:pos x="513" y="82"/>
              </a:cxn>
              <a:cxn ang="0">
                <a:pos x="537" y="82"/>
              </a:cxn>
              <a:cxn ang="0">
                <a:pos x="559" y="82"/>
              </a:cxn>
              <a:cxn ang="0">
                <a:pos x="583" y="75"/>
              </a:cxn>
              <a:cxn ang="0">
                <a:pos x="606" y="75"/>
              </a:cxn>
              <a:cxn ang="0">
                <a:pos x="630" y="75"/>
              </a:cxn>
              <a:cxn ang="0">
                <a:pos x="653" y="75"/>
              </a:cxn>
              <a:cxn ang="0">
                <a:pos x="677" y="75"/>
              </a:cxn>
              <a:cxn ang="0">
                <a:pos x="708" y="75"/>
              </a:cxn>
              <a:cxn ang="0">
                <a:pos x="731" y="75"/>
              </a:cxn>
              <a:cxn ang="0">
                <a:pos x="754" y="75"/>
              </a:cxn>
              <a:cxn ang="0">
                <a:pos x="777" y="67"/>
              </a:cxn>
              <a:cxn ang="0">
                <a:pos x="793" y="45"/>
              </a:cxn>
              <a:cxn ang="0">
                <a:pos x="817" y="30"/>
              </a:cxn>
              <a:cxn ang="0">
                <a:pos x="848" y="15"/>
              </a:cxn>
              <a:cxn ang="0">
                <a:pos x="871" y="0"/>
              </a:cxn>
              <a:cxn ang="0">
                <a:pos x="871" y="225"/>
              </a:cxn>
              <a:cxn ang="0">
                <a:pos x="8" y="225"/>
              </a:cxn>
              <a:cxn ang="0">
                <a:pos x="0" y="195"/>
              </a:cxn>
            </a:cxnLst>
            <a:rect l="0" t="0" r="r" b="b"/>
            <a:pathLst>
              <a:path w="872" h="226">
                <a:moveTo>
                  <a:pt x="0" y="195"/>
                </a:moveTo>
                <a:lnTo>
                  <a:pt x="31" y="180"/>
                </a:lnTo>
                <a:lnTo>
                  <a:pt x="54" y="180"/>
                </a:lnTo>
                <a:lnTo>
                  <a:pt x="77" y="180"/>
                </a:lnTo>
                <a:lnTo>
                  <a:pt x="101" y="187"/>
                </a:lnTo>
                <a:lnTo>
                  <a:pt x="124" y="187"/>
                </a:lnTo>
                <a:lnTo>
                  <a:pt x="148" y="187"/>
                </a:lnTo>
                <a:lnTo>
                  <a:pt x="171" y="180"/>
                </a:lnTo>
                <a:lnTo>
                  <a:pt x="194" y="165"/>
                </a:lnTo>
                <a:lnTo>
                  <a:pt x="217" y="150"/>
                </a:lnTo>
                <a:lnTo>
                  <a:pt x="241" y="142"/>
                </a:lnTo>
                <a:lnTo>
                  <a:pt x="264" y="142"/>
                </a:lnTo>
                <a:lnTo>
                  <a:pt x="327" y="142"/>
                </a:lnTo>
                <a:lnTo>
                  <a:pt x="327" y="135"/>
                </a:lnTo>
                <a:lnTo>
                  <a:pt x="327" y="127"/>
                </a:lnTo>
                <a:lnTo>
                  <a:pt x="327" y="120"/>
                </a:lnTo>
                <a:lnTo>
                  <a:pt x="397" y="112"/>
                </a:lnTo>
                <a:lnTo>
                  <a:pt x="419" y="112"/>
                </a:lnTo>
                <a:lnTo>
                  <a:pt x="443" y="105"/>
                </a:lnTo>
                <a:lnTo>
                  <a:pt x="466" y="97"/>
                </a:lnTo>
                <a:lnTo>
                  <a:pt x="490" y="90"/>
                </a:lnTo>
                <a:lnTo>
                  <a:pt x="513" y="82"/>
                </a:lnTo>
                <a:lnTo>
                  <a:pt x="537" y="82"/>
                </a:lnTo>
                <a:lnTo>
                  <a:pt x="559" y="82"/>
                </a:lnTo>
                <a:lnTo>
                  <a:pt x="583" y="75"/>
                </a:lnTo>
                <a:lnTo>
                  <a:pt x="606" y="75"/>
                </a:lnTo>
                <a:lnTo>
                  <a:pt x="630" y="75"/>
                </a:lnTo>
                <a:lnTo>
                  <a:pt x="653" y="75"/>
                </a:lnTo>
                <a:lnTo>
                  <a:pt x="677" y="75"/>
                </a:lnTo>
                <a:lnTo>
                  <a:pt x="708" y="75"/>
                </a:lnTo>
                <a:lnTo>
                  <a:pt x="731" y="75"/>
                </a:lnTo>
                <a:lnTo>
                  <a:pt x="754" y="75"/>
                </a:lnTo>
                <a:lnTo>
                  <a:pt x="777" y="67"/>
                </a:lnTo>
                <a:lnTo>
                  <a:pt x="793" y="45"/>
                </a:lnTo>
                <a:lnTo>
                  <a:pt x="817" y="30"/>
                </a:lnTo>
                <a:lnTo>
                  <a:pt x="848" y="15"/>
                </a:lnTo>
                <a:lnTo>
                  <a:pt x="871" y="0"/>
                </a:lnTo>
                <a:lnTo>
                  <a:pt x="871" y="225"/>
                </a:lnTo>
                <a:lnTo>
                  <a:pt x="8" y="225"/>
                </a:lnTo>
                <a:lnTo>
                  <a:pt x="0" y="195"/>
                </a:lnTo>
              </a:path>
            </a:pathLst>
          </a:custGeom>
          <a:ln w="9525" cap="rnd">
            <a:noFill/>
            <a:round/>
            <a:headEnd type="none" w="sm" len="sm"/>
            <a:tailEnd type="none" w="sm" len="sm"/>
          </a:ln>
          <a:effectLst/>
        </p:spPr>
        <p:txBody>
          <a:bodyPr/>
          <a:lstStyle/>
          <a:p>
            <a:endParaRPr lang="en-US"/>
          </a:p>
        </p:txBody>
      </p:sp>
      <p:sp useBgFill="1">
        <p:nvSpPr>
          <p:cNvPr id="321589" name="Freeform 53"/>
          <p:cNvSpPr>
            <a:spLocks/>
          </p:cNvSpPr>
          <p:nvPr/>
        </p:nvSpPr>
        <p:spPr bwMode="auto">
          <a:xfrm>
            <a:off x="2976563" y="5462588"/>
            <a:ext cx="1641475" cy="490537"/>
          </a:xfrm>
          <a:custGeom>
            <a:avLst/>
            <a:gdLst/>
            <a:ahLst/>
            <a:cxnLst>
              <a:cxn ang="0">
                <a:pos x="0" y="266"/>
              </a:cxn>
              <a:cxn ang="0">
                <a:pos x="36" y="246"/>
              </a:cxn>
              <a:cxn ang="0">
                <a:pos x="65" y="246"/>
              </a:cxn>
              <a:cxn ang="0">
                <a:pos x="92" y="246"/>
              </a:cxn>
              <a:cxn ang="0">
                <a:pos x="120" y="255"/>
              </a:cxn>
              <a:cxn ang="0">
                <a:pos x="147" y="255"/>
              </a:cxn>
              <a:cxn ang="0">
                <a:pos x="175" y="255"/>
              </a:cxn>
              <a:cxn ang="0">
                <a:pos x="202" y="246"/>
              </a:cxn>
              <a:cxn ang="0">
                <a:pos x="231" y="225"/>
              </a:cxn>
              <a:cxn ang="0">
                <a:pos x="258" y="205"/>
              </a:cxn>
              <a:cxn ang="0">
                <a:pos x="286" y="194"/>
              </a:cxn>
              <a:cxn ang="0">
                <a:pos x="313" y="194"/>
              </a:cxn>
              <a:cxn ang="0">
                <a:pos x="388" y="194"/>
              </a:cxn>
              <a:cxn ang="0">
                <a:pos x="388" y="184"/>
              </a:cxn>
              <a:cxn ang="0">
                <a:pos x="388" y="173"/>
              </a:cxn>
              <a:cxn ang="0">
                <a:pos x="388" y="164"/>
              </a:cxn>
              <a:cxn ang="0">
                <a:pos x="470" y="153"/>
              </a:cxn>
              <a:cxn ang="0">
                <a:pos x="498" y="153"/>
              </a:cxn>
              <a:cxn ang="0">
                <a:pos x="526" y="143"/>
              </a:cxn>
              <a:cxn ang="0">
                <a:pos x="553" y="132"/>
              </a:cxn>
              <a:cxn ang="0">
                <a:pos x="581" y="123"/>
              </a:cxn>
              <a:cxn ang="0">
                <a:pos x="608" y="112"/>
              </a:cxn>
              <a:cxn ang="0">
                <a:pos x="637" y="112"/>
              </a:cxn>
              <a:cxn ang="0">
                <a:pos x="664" y="112"/>
              </a:cxn>
              <a:cxn ang="0">
                <a:pos x="692" y="102"/>
              </a:cxn>
              <a:cxn ang="0">
                <a:pos x="719" y="102"/>
              </a:cxn>
              <a:cxn ang="0">
                <a:pos x="747" y="102"/>
              </a:cxn>
              <a:cxn ang="0">
                <a:pos x="774" y="102"/>
              </a:cxn>
              <a:cxn ang="0">
                <a:pos x="803" y="102"/>
              </a:cxn>
              <a:cxn ang="0">
                <a:pos x="839" y="102"/>
              </a:cxn>
              <a:cxn ang="0">
                <a:pos x="866" y="102"/>
              </a:cxn>
              <a:cxn ang="0">
                <a:pos x="895" y="102"/>
              </a:cxn>
              <a:cxn ang="0">
                <a:pos x="922" y="91"/>
              </a:cxn>
              <a:cxn ang="0">
                <a:pos x="940" y="61"/>
              </a:cxn>
              <a:cxn ang="0">
                <a:pos x="969" y="41"/>
              </a:cxn>
              <a:cxn ang="0">
                <a:pos x="1005" y="20"/>
              </a:cxn>
              <a:cxn ang="0">
                <a:pos x="1033" y="0"/>
              </a:cxn>
              <a:cxn ang="0">
                <a:pos x="1033" y="308"/>
              </a:cxn>
              <a:cxn ang="0">
                <a:pos x="9" y="308"/>
              </a:cxn>
              <a:cxn ang="0">
                <a:pos x="0" y="266"/>
              </a:cxn>
            </a:cxnLst>
            <a:rect l="0" t="0" r="r" b="b"/>
            <a:pathLst>
              <a:path w="1034" h="309">
                <a:moveTo>
                  <a:pt x="0" y="266"/>
                </a:moveTo>
                <a:lnTo>
                  <a:pt x="36" y="246"/>
                </a:lnTo>
                <a:lnTo>
                  <a:pt x="65" y="246"/>
                </a:lnTo>
                <a:lnTo>
                  <a:pt x="92" y="246"/>
                </a:lnTo>
                <a:lnTo>
                  <a:pt x="120" y="255"/>
                </a:lnTo>
                <a:lnTo>
                  <a:pt x="147" y="255"/>
                </a:lnTo>
                <a:lnTo>
                  <a:pt x="175" y="255"/>
                </a:lnTo>
                <a:lnTo>
                  <a:pt x="202" y="246"/>
                </a:lnTo>
                <a:lnTo>
                  <a:pt x="231" y="225"/>
                </a:lnTo>
                <a:lnTo>
                  <a:pt x="258" y="205"/>
                </a:lnTo>
                <a:lnTo>
                  <a:pt x="286" y="194"/>
                </a:lnTo>
                <a:lnTo>
                  <a:pt x="313" y="194"/>
                </a:lnTo>
                <a:lnTo>
                  <a:pt x="388" y="194"/>
                </a:lnTo>
                <a:lnTo>
                  <a:pt x="388" y="184"/>
                </a:lnTo>
                <a:lnTo>
                  <a:pt x="388" y="173"/>
                </a:lnTo>
                <a:lnTo>
                  <a:pt x="388" y="164"/>
                </a:lnTo>
                <a:lnTo>
                  <a:pt x="470" y="153"/>
                </a:lnTo>
                <a:lnTo>
                  <a:pt x="498" y="153"/>
                </a:lnTo>
                <a:lnTo>
                  <a:pt x="526" y="143"/>
                </a:lnTo>
                <a:lnTo>
                  <a:pt x="553" y="132"/>
                </a:lnTo>
                <a:lnTo>
                  <a:pt x="581" y="123"/>
                </a:lnTo>
                <a:lnTo>
                  <a:pt x="608" y="112"/>
                </a:lnTo>
                <a:lnTo>
                  <a:pt x="637" y="112"/>
                </a:lnTo>
                <a:lnTo>
                  <a:pt x="664" y="112"/>
                </a:lnTo>
                <a:lnTo>
                  <a:pt x="692" y="102"/>
                </a:lnTo>
                <a:lnTo>
                  <a:pt x="719" y="102"/>
                </a:lnTo>
                <a:lnTo>
                  <a:pt x="747" y="102"/>
                </a:lnTo>
                <a:lnTo>
                  <a:pt x="774" y="102"/>
                </a:lnTo>
                <a:lnTo>
                  <a:pt x="803" y="102"/>
                </a:lnTo>
                <a:lnTo>
                  <a:pt x="839" y="102"/>
                </a:lnTo>
                <a:lnTo>
                  <a:pt x="866" y="102"/>
                </a:lnTo>
                <a:lnTo>
                  <a:pt x="895" y="102"/>
                </a:lnTo>
                <a:lnTo>
                  <a:pt x="922" y="91"/>
                </a:lnTo>
                <a:lnTo>
                  <a:pt x="940" y="61"/>
                </a:lnTo>
                <a:lnTo>
                  <a:pt x="969" y="41"/>
                </a:lnTo>
                <a:lnTo>
                  <a:pt x="1005" y="20"/>
                </a:lnTo>
                <a:lnTo>
                  <a:pt x="1033" y="0"/>
                </a:lnTo>
                <a:lnTo>
                  <a:pt x="1033" y="308"/>
                </a:lnTo>
                <a:lnTo>
                  <a:pt x="9" y="308"/>
                </a:lnTo>
                <a:lnTo>
                  <a:pt x="0" y="266"/>
                </a:lnTo>
              </a:path>
            </a:pathLst>
          </a:custGeom>
          <a:ln w="9525" cap="rnd">
            <a:noFill/>
            <a:round/>
            <a:headEnd type="none" w="sm" len="sm"/>
            <a:tailEnd type="none" w="sm" len="sm"/>
          </a:ln>
          <a:effectLst/>
        </p:spPr>
        <p:txBody>
          <a:bodyPr/>
          <a:lstStyle/>
          <a:p>
            <a:endParaRPr lang="en-US"/>
          </a:p>
        </p:txBody>
      </p:sp>
      <p:sp useBgFill="1">
        <p:nvSpPr>
          <p:cNvPr id="321590" name="Freeform 54"/>
          <p:cNvSpPr>
            <a:spLocks/>
          </p:cNvSpPr>
          <p:nvPr/>
        </p:nvSpPr>
        <p:spPr bwMode="auto">
          <a:xfrm>
            <a:off x="4581525" y="5349875"/>
            <a:ext cx="3995738" cy="620713"/>
          </a:xfrm>
          <a:custGeom>
            <a:avLst/>
            <a:gdLst/>
            <a:ahLst/>
            <a:cxnLst>
              <a:cxn ang="0">
                <a:pos x="48" y="293"/>
              </a:cxn>
              <a:cxn ang="0">
                <a:pos x="98" y="285"/>
              </a:cxn>
              <a:cxn ang="0">
                <a:pos x="140" y="300"/>
              </a:cxn>
              <a:cxn ang="0">
                <a:pos x="182" y="300"/>
              </a:cxn>
              <a:cxn ang="0">
                <a:pos x="224" y="300"/>
              </a:cxn>
              <a:cxn ang="0">
                <a:pos x="267" y="315"/>
              </a:cxn>
              <a:cxn ang="0">
                <a:pos x="309" y="323"/>
              </a:cxn>
              <a:cxn ang="0">
                <a:pos x="351" y="330"/>
              </a:cxn>
              <a:cxn ang="0">
                <a:pos x="393" y="330"/>
              </a:cxn>
              <a:cxn ang="0">
                <a:pos x="435" y="323"/>
              </a:cxn>
              <a:cxn ang="0">
                <a:pos x="477" y="315"/>
              </a:cxn>
              <a:cxn ang="0">
                <a:pos x="520" y="293"/>
              </a:cxn>
              <a:cxn ang="0">
                <a:pos x="562" y="270"/>
              </a:cxn>
              <a:cxn ang="0">
                <a:pos x="604" y="255"/>
              </a:cxn>
              <a:cxn ang="0">
                <a:pos x="646" y="248"/>
              </a:cxn>
              <a:cxn ang="0">
                <a:pos x="688" y="248"/>
              </a:cxn>
              <a:cxn ang="0">
                <a:pos x="730" y="248"/>
              </a:cxn>
              <a:cxn ang="0">
                <a:pos x="780" y="255"/>
              </a:cxn>
              <a:cxn ang="0">
                <a:pos x="829" y="255"/>
              </a:cxn>
              <a:cxn ang="0">
                <a:pos x="871" y="248"/>
              </a:cxn>
              <a:cxn ang="0">
                <a:pos x="913" y="233"/>
              </a:cxn>
              <a:cxn ang="0">
                <a:pos x="955" y="218"/>
              </a:cxn>
              <a:cxn ang="0">
                <a:pos x="997" y="203"/>
              </a:cxn>
              <a:cxn ang="0">
                <a:pos x="1040" y="195"/>
              </a:cxn>
              <a:cxn ang="0">
                <a:pos x="1082" y="173"/>
              </a:cxn>
              <a:cxn ang="0">
                <a:pos x="1131" y="165"/>
              </a:cxn>
              <a:cxn ang="0">
                <a:pos x="1180" y="143"/>
              </a:cxn>
              <a:cxn ang="0">
                <a:pos x="1222" y="143"/>
              </a:cxn>
              <a:cxn ang="0">
                <a:pos x="1265" y="143"/>
              </a:cxn>
              <a:cxn ang="0">
                <a:pos x="1307" y="143"/>
              </a:cxn>
              <a:cxn ang="0">
                <a:pos x="1349" y="128"/>
              </a:cxn>
              <a:cxn ang="0">
                <a:pos x="1399" y="105"/>
              </a:cxn>
              <a:cxn ang="0">
                <a:pos x="1433" y="75"/>
              </a:cxn>
              <a:cxn ang="0">
                <a:pos x="1475" y="53"/>
              </a:cxn>
              <a:cxn ang="0">
                <a:pos x="1525" y="23"/>
              </a:cxn>
              <a:cxn ang="0">
                <a:pos x="1581" y="8"/>
              </a:cxn>
              <a:cxn ang="0">
                <a:pos x="1623" y="0"/>
              </a:cxn>
              <a:cxn ang="0">
                <a:pos x="1672" y="15"/>
              </a:cxn>
              <a:cxn ang="0">
                <a:pos x="1714" y="30"/>
              </a:cxn>
              <a:cxn ang="0">
                <a:pos x="1756" y="45"/>
              </a:cxn>
              <a:cxn ang="0">
                <a:pos x="1799" y="53"/>
              </a:cxn>
              <a:cxn ang="0">
                <a:pos x="1848" y="68"/>
              </a:cxn>
              <a:cxn ang="0">
                <a:pos x="1897" y="68"/>
              </a:cxn>
              <a:cxn ang="0">
                <a:pos x="1953" y="60"/>
              </a:cxn>
              <a:cxn ang="0">
                <a:pos x="2009" y="53"/>
              </a:cxn>
              <a:cxn ang="0">
                <a:pos x="2059" y="68"/>
              </a:cxn>
              <a:cxn ang="0">
                <a:pos x="2108" y="98"/>
              </a:cxn>
              <a:cxn ang="0">
                <a:pos x="2150" y="105"/>
              </a:cxn>
              <a:cxn ang="0">
                <a:pos x="2200" y="120"/>
              </a:cxn>
              <a:cxn ang="0">
                <a:pos x="2242" y="128"/>
              </a:cxn>
              <a:cxn ang="0">
                <a:pos x="2284" y="128"/>
              </a:cxn>
              <a:cxn ang="0">
                <a:pos x="2326" y="128"/>
              </a:cxn>
              <a:cxn ang="0">
                <a:pos x="2368" y="128"/>
              </a:cxn>
              <a:cxn ang="0">
                <a:pos x="2411" y="128"/>
              </a:cxn>
              <a:cxn ang="0">
                <a:pos x="2453" y="128"/>
              </a:cxn>
              <a:cxn ang="0">
                <a:pos x="2495" y="128"/>
              </a:cxn>
              <a:cxn ang="0">
                <a:pos x="2516" y="270"/>
              </a:cxn>
              <a:cxn ang="0">
                <a:pos x="0" y="390"/>
              </a:cxn>
            </a:cxnLst>
            <a:rect l="0" t="0" r="r" b="b"/>
            <a:pathLst>
              <a:path w="2517" h="391">
                <a:moveTo>
                  <a:pt x="20" y="308"/>
                </a:moveTo>
                <a:lnTo>
                  <a:pt x="48" y="293"/>
                </a:lnTo>
                <a:lnTo>
                  <a:pt x="70" y="285"/>
                </a:lnTo>
                <a:lnTo>
                  <a:pt x="98" y="285"/>
                </a:lnTo>
                <a:lnTo>
                  <a:pt x="119" y="293"/>
                </a:lnTo>
                <a:lnTo>
                  <a:pt x="140" y="300"/>
                </a:lnTo>
                <a:lnTo>
                  <a:pt x="161" y="300"/>
                </a:lnTo>
                <a:lnTo>
                  <a:pt x="182" y="300"/>
                </a:lnTo>
                <a:lnTo>
                  <a:pt x="203" y="300"/>
                </a:lnTo>
                <a:lnTo>
                  <a:pt x="224" y="300"/>
                </a:lnTo>
                <a:lnTo>
                  <a:pt x="245" y="308"/>
                </a:lnTo>
                <a:lnTo>
                  <a:pt x="267" y="315"/>
                </a:lnTo>
                <a:lnTo>
                  <a:pt x="287" y="315"/>
                </a:lnTo>
                <a:lnTo>
                  <a:pt x="309" y="323"/>
                </a:lnTo>
                <a:lnTo>
                  <a:pt x="330" y="330"/>
                </a:lnTo>
                <a:lnTo>
                  <a:pt x="351" y="330"/>
                </a:lnTo>
                <a:lnTo>
                  <a:pt x="372" y="330"/>
                </a:lnTo>
                <a:lnTo>
                  <a:pt x="393" y="330"/>
                </a:lnTo>
                <a:lnTo>
                  <a:pt x="415" y="323"/>
                </a:lnTo>
                <a:lnTo>
                  <a:pt x="435" y="323"/>
                </a:lnTo>
                <a:lnTo>
                  <a:pt x="457" y="315"/>
                </a:lnTo>
                <a:lnTo>
                  <a:pt x="477" y="315"/>
                </a:lnTo>
                <a:lnTo>
                  <a:pt x="499" y="308"/>
                </a:lnTo>
                <a:lnTo>
                  <a:pt x="520" y="293"/>
                </a:lnTo>
                <a:lnTo>
                  <a:pt x="541" y="285"/>
                </a:lnTo>
                <a:lnTo>
                  <a:pt x="562" y="270"/>
                </a:lnTo>
                <a:lnTo>
                  <a:pt x="583" y="263"/>
                </a:lnTo>
                <a:lnTo>
                  <a:pt x="604" y="255"/>
                </a:lnTo>
                <a:lnTo>
                  <a:pt x="625" y="248"/>
                </a:lnTo>
                <a:lnTo>
                  <a:pt x="646" y="248"/>
                </a:lnTo>
                <a:lnTo>
                  <a:pt x="668" y="248"/>
                </a:lnTo>
                <a:lnTo>
                  <a:pt x="688" y="248"/>
                </a:lnTo>
                <a:lnTo>
                  <a:pt x="710" y="248"/>
                </a:lnTo>
                <a:lnTo>
                  <a:pt x="730" y="248"/>
                </a:lnTo>
                <a:lnTo>
                  <a:pt x="752" y="248"/>
                </a:lnTo>
                <a:lnTo>
                  <a:pt x="780" y="255"/>
                </a:lnTo>
                <a:lnTo>
                  <a:pt x="801" y="255"/>
                </a:lnTo>
                <a:lnTo>
                  <a:pt x="829" y="255"/>
                </a:lnTo>
                <a:lnTo>
                  <a:pt x="850" y="255"/>
                </a:lnTo>
                <a:lnTo>
                  <a:pt x="871" y="248"/>
                </a:lnTo>
                <a:lnTo>
                  <a:pt x="893" y="233"/>
                </a:lnTo>
                <a:lnTo>
                  <a:pt x="913" y="233"/>
                </a:lnTo>
                <a:lnTo>
                  <a:pt x="935" y="225"/>
                </a:lnTo>
                <a:lnTo>
                  <a:pt x="955" y="218"/>
                </a:lnTo>
                <a:lnTo>
                  <a:pt x="977" y="210"/>
                </a:lnTo>
                <a:lnTo>
                  <a:pt x="997" y="203"/>
                </a:lnTo>
                <a:lnTo>
                  <a:pt x="1019" y="195"/>
                </a:lnTo>
                <a:lnTo>
                  <a:pt x="1040" y="195"/>
                </a:lnTo>
                <a:lnTo>
                  <a:pt x="1061" y="188"/>
                </a:lnTo>
                <a:lnTo>
                  <a:pt x="1082" y="173"/>
                </a:lnTo>
                <a:lnTo>
                  <a:pt x="1103" y="173"/>
                </a:lnTo>
                <a:lnTo>
                  <a:pt x="1131" y="165"/>
                </a:lnTo>
                <a:lnTo>
                  <a:pt x="1152" y="150"/>
                </a:lnTo>
                <a:lnTo>
                  <a:pt x="1180" y="143"/>
                </a:lnTo>
                <a:lnTo>
                  <a:pt x="1202" y="143"/>
                </a:lnTo>
                <a:lnTo>
                  <a:pt x="1222" y="143"/>
                </a:lnTo>
                <a:lnTo>
                  <a:pt x="1244" y="143"/>
                </a:lnTo>
                <a:lnTo>
                  <a:pt x="1265" y="143"/>
                </a:lnTo>
                <a:lnTo>
                  <a:pt x="1286" y="143"/>
                </a:lnTo>
                <a:lnTo>
                  <a:pt x="1307" y="143"/>
                </a:lnTo>
                <a:lnTo>
                  <a:pt x="1328" y="135"/>
                </a:lnTo>
                <a:lnTo>
                  <a:pt x="1349" y="128"/>
                </a:lnTo>
                <a:lnTo>
                  <a:pt x="1377" y="113"/>
                </a:lnTo>
                <a:lnTo>
                  <a:pt x="1399" y="105"/>
                </a:lnTo>
                <a:lnTo>
                  <a:pt x="1413" y="83"/>
                </a:lnTo>
                <a:lnTo>
                  <a:pt x="1433" y="75"/>
                </a:lnTo>
                <a:lnTo>
                  <a:pt x="1455" y="60"/>
                </a:lnTo>
                <a:lnTo>
                  <a:pt x="1475" y="53"/>
                </a:lnTo>
                <a:lnTo>
                  <a:pt x="1497" y="45"/>
                </a:lnTo>
                <a:lnTo>
                  <a:pt x="1525" y="23"/>
                </a:lnTo>
                <a:lnTo>
                  <a:pt x="1560" y="15"/>
                </a:lnTo>
                <a:lnTo>
                  <a:pt x="1581" y="8"/>
                </a:lnTo>
                <a:lnTo>
                  <a:pt x="1602" y="0"/>
                </a:lnTo>
                <a:lnTo>
                  <a:pt x="1623" y="0"/>
                </a:lnTo>
                <a:lnTo>
                  <a:pt x="1644" y="8"/>
                </a:lnTo>
                <a:lnTo>
                  <a:pt x="1672" y="15"/>
                </a:lnTo>
                <a:lnTo>
                  <a:pt x="1694" y="23"/>
                </a:lnTo>
                <a:lnTo>
                  <a:pt x="1714" y="30"/>
                </a:lnTo>
                <a:lnTo>
                  <a:pt x="1736" y="38"/>
                </a:lnTo>
                <a:lnTo>
                  <a:pt x="1756" y="45"/>
                </a:lnTo>
                <a:lnTo>
                  <a:pt x="1778" y="53"/>
                </a:lnTo>
                <a:lnTo>
                  <a:pt x="1799" y="53"/>
                </a:lnTo>
                <a:lnTo>
                  <a:pt x="1827" y="60"/>
                </a:lnTo>
                <a:lnTo>
                  <a:pt x="1848" y="68"/>
                </a:lnTo>
                <a:lnTo>
                  <a:pt x="1876" y="68"/>
                </a:lnTo>
                <a:lnTo>
                  <a:pt x="1897" y="68"/>
                </a:lnTo>
                <a:lnTo>
                  <a:pt x="1925" y="68"/>
                </a:lnTo>
                <a:lnTo>
                  <a:pt x="1953" y="60"/>
                </a:lnTo>
                <a:lnTo>
                  <a:pt x="1989" y="53"/>
                </a:lnTo>
                <a:lnTo>
                  <a:pt x="2009" y="53"/>
                </a:lnTo>
                <a:lnTo>
                  <a:pt x="2038" y="53"/>
                </a:lnTo>
                <a:lnTo>
                  <a:pt x="2059" y="68"/>
                </a:lnTo>
                <a:lnTo>
                  <a:pt x="2087" y="83"/>
                </a:lnTo>
                <a:lnTo>
                  <a:pt x="2108" y="98"/>
                </a:lnTo>
                <a:lnTo>
                  <a:pt x="2129" y="105"/>
                </a:lnTo>
                <a:lnTo>
                  <a:pt x="2150" y="105"/>
                </a:lnTo>
                <a:lnTo>
                  <a:pt x="2178" y="120"/>
                </a:lnTo>
                <a:lnTo>
                  <a:pt x="2200" y="120"/>
                </a:lnTo>
                <a:lnTo>
                  <a:pt x="2220" y="128"/>
                </a:lnTo>
                <a:lnTo>
                  <a:pt x="2242" y="128"/>
                </a:lnTo>
                <a:lnTo>
                  <a:pt x="2262" y="128"/>
                </a:lnTo>
                <a:lnTo>
                  <a:pt x="2284" y="128"/>
                </a:lnTo>
                <a:lnTo>
                  <a:pt x="2305" y="128"/>
                </a:lnTo>
                <a:lnTo>
                  <a:pt x="2326" y="128"/>
                </a:lnTo>
                <a:lnTo>
                  <a:pt x="2347" y="128"/>
                </a:lnTo>
                <a:lnTo>
                  <a:pt x="2368" y="128"/>
                </a:lnTo>
                <a:lnTo>
                  <a:pt x="2389" y="128"/>
                </a:lnTo>
                <a:lnTo>
                  <a:pt x="2411" y="128"/>
                </a:lnTo>
                <a:lnTo>
                  <a:pt x="2431" y="128"/>
                </a:lnTo>
                <a:lnTo>
                  <a:pt x="2453" y="128"/>
                </a:lnTo>
                <a:lnTo>
                  <a:pt x="2473" y="128"/>
                </a:lnTo>
                <a:lnTo>
                  <a:pt x="2495" y="128"/>
                </a:lnTo>
                <a:lnTo>
                  <a:pt x="2516" y="128"/>
                </a:lnTo>
                <a:lnTo>
                  <a:pt x="2516" y="270"/>
                </a:lnTo>
                <a:lnTo>
                  <a:pt x="2516" y="390"/>
                </a:lnTo>
                <a:lnTo>
                  <a:pt x="0" y="390"/>
                </a:lnTo>
                <a:lnTo>
                  <a:pt x="20" y="308"/>
                </a:lnTo>
              </a:path>
            </a:pathLst>
          </a:custGeom>
          <a:ln w="9525" cap="rnd">
            <a:noFill/>
            <a:round/>
            <a:headEnd type="none" w="sm" len="sm"/>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12" name="Rectangle 24"/>
          <p:cNvSpPr>
            <a:spLocks noGrp="1" noChangeArrowheads="1"/>
          </p:cNvSpPr>
          <p:nvPr>
            <p:ph type="title"/>
          </p:nvPr>
        </p:nvSpPr>
        <p:spPr/>
        <p:txBody>
          <a:bodyPr/>
          <a:lstStyle/>
          <a:p>
            <a:pPr algn="ctr"/>
            <a:r>
              <a:rPr lang="en-US" b="1" dirty="0"/>
              <a:t>Establishing a Relationship</a:t>
            </a:r>
          </a:p>
        </p:txBody>
      </p:sp>
      <p:sp>
        <p:nvSpPr>
          <p:cNvPr id="268313" name="Rectangle 25"/>
          <p:cNvSpPr>
            <a:spLocks noGrp="1" noChangeArrowheads="1"/>
          </p:cNvSpPr>
          <p:nvPr>
            <p:ph idx="1"/>
          </p:nvPr>
        </p:nvSpPr>
        <p:spPr/>
        <p:txBody>
          <a:bodyPr/>
          <a:lstStyle/>
          <a:p>
            <a:pPr lvl="1"/>
            <a:r>
              <a:rPr lang="en-US" sz="2200" dirty="0"/>
              <a:t>Determine the existence of a relationship </a:t>
            </a:r>
          </a:p>
          <a:p>
            <a:pPr lvl="1"/>
            <a:r>
              <a:rPr lang="en-US" sz="2200" dirty="0"/>
              <a:t>Choose a name for the relationship from both perspectives</a:t>
            </a:r>
          </a:p>
          <a:p>
            <a:pPr lvl="1"/>
            <a:r>
              <a:rPr lang="en-US" sz="2200" dirty="0"/>
              <a:t>Determine optionality</a:t>
            </a:r>
          </a:p>
          <a:p>
            <a:pPr lvl="1"/>
            <a:r>
              <a:rPr lang="en-US" sz="2200" dirty="0"/>
              <a:t>Determine degree</a:t>
            </a:r>
          </a:p>
          <a:p>
            <a:pPr lvl="1"/>
            <a:r>
              <a:rPr lang="en-US" sz="2200" dirty="0"/>
              <a:t>Determine </a:t>
            </a:r>
            <a:r>
              <a:rPr lang="en-US" sz="2200" dirty="0" err="1"/>
              <a:t>nontransferability</a:t>
            </a:r>
            <a:endParaRPr lang="en-US" sz="2200" dirty="0"/>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AutoShape 2"/>
          <p:cNvSpPr>
            <a:spLocks noChangeArrowheads="1"/>
          </p:cNvSpPr>
          <p:nvPr/>
        </p:nvSpPr>
        <p:spPr bwMode="auto">
          <a:xfrm>
            <a:off x="1960563" y="2201863"/>
            <a:ext cx="2051050" cy="992187"/>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3587" name="AutoShape 3"/>
          <p:cNvSpPr>
            <a:spLocks noChangeArrowheads="1"/>
          </p:cNvSpPr>
          <p:nvPr/>
        </p:nvSpPr>
        <p:spPr bwMode="auto">
          <a:xfrm>
            <a:off x="2005013" y="3346450"/>
            <a:ext cx="2014537" cy="995363"/>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3588" name="AutoShape 4"/>
          <p:cNvSpPr>
            <a:spLocks noChangeArrowheads="1"/>
          </p:cNvSpPr>
          <p:nvPr/>
        </p:nvSpPr>
        <p:spPr bwMode="auto">
          <a:xfrm>
            <a:off x="5584825" y="2563813"/>
            <a:ext cx="1535113" cy="1604962"/>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3589" name="Rectangle 5"/>
          <p:cNvSpPr>
            <a:spLocks noChangeArrowheads="1"/>
          </p:cNvSpPr>
          <p:nvPr/>
        </p:nvSpPr>
        <p:spPr bwMode="auto">
          <a:xfrm>
            <a:off x="5665788" y="2752725"/>
            <a:ext cx="1406525"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ORDER</a:t>
            </a:r>
            <a:br>
              <a:rPr lang="en-US" sz="1800">
                <a:solidFill>
                  <a:schemeClr val="tx1"/>
                </a:solidFill>
              </a:rPr>
            </a:br>
            <a:r>
              <a:rPr lang="en-US" sz="1800">
                <a:solidFill>
                  <a:schemeClr val="tx1"/>
                </a:solidFill>
              </a:rPr>
              <a:t>* Id</a:t>
            </a:r>
            <a:br>
              <a:rPr lang="en-US" sz="1800">
                <a:solidFill>
                  <a:schemeClr val="tx1"/>
                </a:solidFill>
              </a:rPr>
            </a:br>
            <a:r>
              <a:rPr lang="en-US" sz="1800">
                <a:solidFill>
                  <a:schemeClr val="tx1"/>
                </a:solidFill>
              </a:rPr>
              <a:t>* Date</a:t>
            </a:r>
          </a:p>
        </p:txBody>
      </p:sp>
      <p:grpSp>
        <p:nvGrpSpPr>
          <p:cNvPr id="2" name="Group 6"/>
          <p:cNvGrpSpPr>
            <a:grpSpLocks/>
          </p:cNvGrpSpPr>
          <p:nvPr/>
        </p:nvGrpSpPr>
        <p:grpSpPr bwMode="auto">
          <a:xfrm>
            <a:off x="5386388" y="3656013"/>
            <a:ext cx="187325" cy="209550"/>
            <a:chOff x="3393" y="2303"/>
            <a:chExt cx="118" cy="132"/>
          </a:xfrm>
        </p:grpSpPr>
        <p:grpSp>
          <p:nvGrpSpPr>
            <p:cNvPr id="3" name="Group 7"/>
            <p:cNvGrpSpPr>
              <a:grpSpLocks/>
            </p:cNvGrpSpPr>
            <p:nvPr/>
          </p:nvGrpSpPr>
          <p:grpSpPr bwMode="auto">
            <a:xfrm>
              <a:off x="3393" y="2303"/>
              <a:ext cx="106" cy="132"/>
              <a:chOff x="3393" y="2303"/>
              <a:chExt cx="106" cy="132"/>
            </a:xfrm>
          </p:grpSpPr>
          <p:sp>
            <p:nvSpPr>
              <p:cNvPr id="323592" name="Line 8"/>
              <p:cNvSpPr>
                <a:spLocks noChangeShapeType="1"/>
              </p:cNvSpPr>
              <p:nvPr/>
            </p:nvSpPr>
            <p:spPr bwMode="auto">
              <a:xfrm flipH="1" flipV="1">
                <a:off x="3393" y="2370"/>
                <a:ext cx="105" cy="65"/>
              </a:xfrm>
              <a:prstGeom prst="line">
                <a:avLst/>
              </a:prstGeom>
              <a:noFill/>
              <a:ln w="25400">
                <a:solidFill>
                  <a:schemeClr val="tx1"/>
                </a:solidFill>
                <a:round/>
                <a:headEnd type="none" w="sm" len="sm"/>
                <a:tailEnd type="none" w="sm" len="sm"/>
              </a:ln>
              <a:effectLst/>
            </p:spPr>
            <p:txBody>
              <a:bodyPr/>
              <a:lstStyle/>
              <a:p>
                <a:endParaRPr lang="en-US"/>
              </a:p>
            </p:txBody>
          </p:sp>
          <p:sp>
            <p:nvSpPr>
              <p:cNvPr id="323593" name="Line 9"/>
              <p:cNvSpPr>
                <a:spLocks noChangeShapeType="1"/>
              </p:cNvSpPr>
              <p:nvPr/>
            </p:nvSpPr>
            <p:spPr bwMode="auto">
              <a:xfrm flipH="1">
                <a:off x="3394" y="2303"/>
                <a:ext cx="105" cy="65"/>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23594" name="Line 10"/>
            <p:cNvSpPr>
              <a:spLocks noChangeShapeType="1"/>
            </p:cNvSpPr>
            <p:nvPr/>
          </p:nvSpPr>
          <p:spPr bwMode="auto">
            <a:xfrm>
              <a:off x="3403" y="2368"/>
              <a:ext cx="108"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23595" name="Line 11"/>
          <p:cNvSpPr>
            <a:spLocks noChangeShapeType="1"/>
          </p:cNvSpPr>
          <p:nvPr/>
        </p:nvSpPr>
        <p:spPr bwMode="auto">
          <a:xfrm flipH="1">
            <a:off x="4027488" y="2852738"/>
            <a:ext cx="750887"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23596" name="Line 12"/>
          <p:cNvSpPr>
            <a:spLocks noChangeShapeType="1"/>
          </p:cNvSpPr>
          <p:nvPr/>
        </p:nvSpPr>
        <p:spPr bwMode="auto">
          <a:xfrm flipH="1">
            <a:off x="4027488" y="3763963"/>
            <a:ext cx="750887"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23597" name="Rectangle 13"/>
          <p:cNvSpPr>
            <a:spLocks noChangeArrowheads="1"/>
          </p:cNvSpPr>
          <p:nvPr/>
        </p:nvSpPr>
        <p:spPr bwMode="auto">
          <a:xfrm>
            <a:off x="4027488" y="2451100"/>
            <a:ext cx="1025525"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with</a:t>
            </a:r>
          </a:p>
        </p:txBody>
      </p:sp>
      <p:sp>
        <p:nvSpPr>
          <p:cNvPr id="323598" name="Rectangle 14"/>
          <p:cNvSpPr>
            <a:spLocks noChangeArrowheads="1"/>
          </p:cNvSpPr>
          <p:nvPr/>
        </p:nvSpPr>
        <p:spPr bwMode="auto">
          <a:xfrm>
            <a:off x="4027488" y="3286125"/>
            <a:ext cx="958850" cy="339725"/>
          </a:xfrm>
          <a:prstGeom prst="rect">
            <a:avLst/>
          </a:prstGeom>
          <a:noFill/>
          <a:ln w="9525">
            <a:noFill/>
            <a:miter lim="800000"/>
            <a:headEnd/>
            <a:tailEnd/>
          </a:ln>
          <a:effectLst/>
        </p:spPr>
        <p:txBody>
          <a:bodyPr wrap="none" lIns="92075" tIns="46038" rIns="92075" bIns="46038" anchor="ctr"/>
          <a:lstStyle/>
          <a:p>
            <a:pPr defTabSz="822325" eaLnBrk="0" hangingPunct="0">
              <a:lnSpc>
                <a:spcPct val="90000"/>
              </a:lnSpc>
              <a:spcBef>
                <a:spcPct val="50000"/>
              </a:spcBef>
              <a:buClrTx/>
              <a:buFontTx/>
              <a:buNone/>
            </a:pPr>
            <a:r>
              <a:rPr lang="en-US" sz="1800" i="1">
                <a:solidFill>
                  <a:schemeClr val="tx1"/>
                </a:solidFill>
              </a:rPr>
              <a:t>with</a:t>
            </a:r>
          </a:p>
        </p:txBody>
      </p:sp>
      <p:sp>
        <p:nvSpPr>
          <p:cNvPr id="323599" name="Rectangle 15"/>
          <p:cNvSpPr>
            <a:spLocks noChangeArrowheads="1"/>
          </p:cNvSpPr>
          <p:nvPr/>
        </p:nvSpPr>
        <p:spPr bwMode="auto">
          <a:xfrm>
            <a:off x="5070475" y="3819525"/>
            <a:ext cx="558800"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for</a:t>
            </a:r>
          </a:p>
        </p:txBody>
      </p:sp>
      <p:sp>
        <p:nvSpPr>
          <p:cNvPr id="323600" name="Rectangle 16"/>
          <p:cNvSpPr>
            <a:spLocks noChangeArrowheads="1"/>
          </p:cNvSpPr>
          <p:nvPr/>
        </p:nvSpPr>
        <p:spPr bwMode="auto">
          <a:xfrm>
            <a:off x="5143500" y="2911475"/>
            <a:ext cx="561975" cy="339725"/>
          </a:xfrm>
          <a:prstGeom prst="rect">
            <a:avLst/>
          </a:prstGeom>
          <a:noFill/>
          <a:ln w="9525">
            <a:noFill/>
            <a:miter lim="800000"/>
            <a:headEnd/>
            <a:tailEnd/>
          </a:ln>
          <a:effectLst/>
        </p:spPr>
        <p:txBody>
          <a:bodyPr wrap="none" lIns="92075" tIns="46038" rIns="92075" bIns="46038" anchor="ctr"/>
          <a:lstStyle/>
          <a:p>
            <a:pPr defTabSz="822325" eaLnBrk="0" hangingPunct="0">
              <a:lnSpc>
                <a:spcPct val="90000"/>
              </a:lnSpc>
              <a:spcBef>
                <a:spcPct val="50000"/>
              </a:spcBef>
              <a:buClrTx/>
              <a:buFontTx/>
              <a:buNone/>
            </a:pPr>
            <a:r>
              <a:rPr lang="en-US" sz="1800" i="1">
                <a:solidFill>
                  <a:schemeClr val="tx1"/>
                </a:solidFill>
              </a:rPr>
              <a:t>of</a:t>
            </a:r>
          </a:p>
        </p:txBody>
      </p:sp>
      <p:sp>
        <p:nvSpPr>
          <p:cNvPr id="323601" name="Line 17"/>
          <p:cNvSpPr>
            <a:spLocks noChangeShapeType="1"/>
          </p:cNvSpPr>
          <p:nvPr/>
        </p:nvSpPr>
        <p:spPr bwMode="auto">
          <a:xfrm>
            <a:off x="4845050" y="3762375"/>
            <a:ext cx="576263" cy="0"/>
          </a:xfrm>
          <a:prstGeom prst="line">
            <a:avLst/>
          </a:prstGeom>
          <a:noFill/>
          <a:ln w="25400">
            <a:solidFill>
              <a:schemeClr val="tx1"/>
            </a:solidFill>
            <a:round/>
            <a:headEnd type="none" w="sm" len="sm"/>
            <a:tailEnd type="none" w="sm" len="sm"/>
          </a:ln>
          <a:effectLst/>
        </p:spPr>
        <p:txBody>
          <a:bodyPr/>
          <a:lstStyle/>
          <a:p>
            <a:endParaRPr lang="en-US"/>
          </a:p>
        </p:txBody>
      </p:sp>
      <p:grpSp>
        <p:nvGrpSpPr>
          <p:cNvPr id="4" name="Group 18"/>
          <p:cNvGrpSpPr>
            <a:grpSpLocks/>
          </p:cNvGrpSpPr>
          <p:nvPr/>
        </p:nvGrpSpPr>
        <p:grpSpPr bwMode="auto">
          <a:xfrm>
            <a:off x="5395913" y="2746375"/>
            <a:ext cx="187325" cy="209550"/>
            <a:chOff x="3399" y="1730"/>
            <a:chExt cx="118" cy="132"/>
          </a:xfrm>
        </p:grpSpPr>
        <p:grpSp>
          <p:nvGrpSpPr>
            <p:cNvPr id="5" name="Group 19"/>
            <p:cNvGrpSpPr>
              <a:grpSpLocks/>
            </p:cNvGrpSpPr>
            <p:nvPr/>
          </p:nvGrpSpPr>
          <p:grpSpPr bwMode="auto">
            <a:xfrm>
              <a:off x="3399" y="1730"/>
              <a:ext cx="106" cy="132"/>
              <a:chOff x="3399" y="1730"/>
              <a:chExt cx="106" cy="132"/>
            </a:xfrm>
          </p:grpSpPr>
          <p:sp>
            <p:nvSpPr>
              <p:cNvPr id="323604" name="Line 20"/>
              <p:cNvSpPr>
                <a:spLocks noChangeShapeType="1"/>
              </p:cNvSpPr>
              <p:nvPr/>
            </p:nvSpPr>
            <p:spPr bwMode="auto">
              <a:xfrm flipH="1" flipV="1">
                <a:off x="3399" y="1797"/>
                <a:ext cx="105" cy="65"/>
              </a:xfrm>
              <a:prstGeom prst="line">
                <a:avLst/>
              </a:prstGeom>
              <a:noFill/>
              <a:ln w="25400">
                <a:solidFill>
                  <a:schemeClr val="tx1"/>
                </a:solidFill>
                <a:round/>
                <a:headEnd type="none" w="sm" len="sm"/>
                <a:tailEnd type="none" w="sm" len="sm"/>
              </a:ln>
              <a:effectLst/>
            </p:spPr>
            <p:txBody>
              <a:bodyPr/>
              <a:lstStyle/>
              <a:p>
                <a:endParaRPr lang="en-US"/>
              </a:p>
            </p:txBody>
          </p:sp>
          <p:sp>
            <p:nvSpPr>
              <p:cNvPr id="323605" name="Line 21"/>
              <p:cNvSpPr>
                <a:spLocks noChangeShapeType="1"/>
              </p:cNvSpPr>
              <p:nvPr/>
            </p:nvSpPr>
            <p:spPr bwMode="auto">
              <a:xfrm flipH="1">
                <a:off x="3400" y="1730"/>
                <a:ext cx="105" cy="65"/>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23606" name="Line 22"/>
            <p:cNvSpPr>
              <a:spLocks noChangeShapeType="1"/>
            </p:cNvSpPr>
            <p:nvPr/>
          </p:nvSpPr>
          <p:spPr bwMode="auto">
            <a:xfrm>
              <a:off x="3409" y="1795"/>
              <a:ext cx="108"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23607" name="Line 23"/>
          <p:cNvSpPr>
            <a:spLocks noChangeShapeType="1"/>
          </p:cNvSpPr>
          <p:nvPr/>
        </p:nvSpPr>
        <p:spPr bwMode="auto">
          <a:xfrm>
            <a:off x="4845050" y="2852738"/>
            <a:ext cx="576263" cy="0"/>
          </a:xfrm>
          <a:prstGeom prst="line">
            <a:avLst/>
          </a:prstGeom>
          <a:noFill/>
          <a:ln w="25400">
            <a:solidFill>
              <a:schemeClr val="tx1"/>
            </a:solidFill>
            <a:round/>
            <a:headEnd type="none" w="sm" len="sm"/>
            <a:tailEnd type="none" w="sm" len="sm"/>
          </a:ln>
          <a:effectLst/>
        </p:spPr>
        <p:txBody>
          <a:bodyPr/>
          <a:lstStyle/>
          <a:p>
            <a:endParaRPr lang="en-US"/>
          </a:p>
        </p:txBody>
      </p:sp>
      <p:grpSp>
        <p:nvGrpSpPr>
          <p:cNvPr id="6" name="Group 24"/>
          <p:cNvGrpSpPr>
            <a:grpSpLocks/>
          </p:cNvGrpSpPr>
          <p:nvPr/>
        </p:nvGrpSpPr>
        <p:grpSpPr bwMode="auto">
          <a:xfrm>
            <a:off x="4024313" y="3565525"/>
            <a:ext cx="365125" cy="401638"/>
            <a:chOff x="2535" y="2246"/>
            <a:chExt cx="230" cy="253"/>
          </a:xfrm>
        </p:grpSpPr>
        <p:grpSp>
          <p:nvGrpSpPr>
            <p:cNvPr id="7" name="Group 25"/>
            <p:cNvGrpSpPr>
              <a:grpSpLocks/>
            </p:cNvGrpSpPr>
            <p:nvPr/>
          </p:nvGrpSpPr>
          <p:grpSpPr bwMode="auto">
            <a:xfrm>
              <a:off x="2535" y="2246"/>
              <a:ext cx="230" cy="253"/>
              <a:chOff x="2535" y="2246"/>
              <a:chExt cx="230" cy="253"/>
            </a:xfrm>
          </p:grpSpPr>
          <p:sp>
            <p:nvSpPr>
              <p:cNvPr id="323610" name="Line 26"/>
              <p:cNvSpPr>
                <a:spLocks noChangeShapeType="1"/>
              </p:cNvSpPr>
              <p:nvPr/>
            </p:nvSpPr>
            <p:spPr bwMode="auto">
              <a:xfrm flipV="1">
                <a:off x="2535" y="2376"/>
                <a:ext cx="229" cy="123"/>
              </a:xfrm>
              <a:prstGeom prst="line">
                <a:avLst/>
              </a:prstGeom>
              <a:noFill/>
              <a:ln w="76200">
                <a:solidFill>
                  <a:schemeClr val="tx1"/>
                </a:solidFill>
                <a:round/>
                <a:headEnd type="none" w="sm" len="sm"/>
                <a:tailEnd type="none" w="sm" len="sm"/>
              </a:ln>
              <a:effectLst/>
            </p:spPr>
            <p:txBody>
              <a:bodyPr/>
              <a:lstStyle/>
              <a:p>
                <a:endParaRPr lang="en-US"/>
              </a:p>
            </p:txBody>
          </p:sp>
          <p:sp>
            <p:nvSpPr>
              <p:cNvPr id="323611" name="Line 27"/>
              <p:cNvSpPr>
                <a:spLocks noChangeShapeType="1"/>
              </p:cNvSpPr>
              <p:nvPr/>
            </p:nvSpPr>
            <p:spPr bwMode="auto">
              <a:xfrm>
                <a:off x="2536" y="2246"/>
                <a:ext cx="229" cy="123"/>
              </a:xfrm>
              <a:prstGeom prst="line">
                <a:avLst/>
              </a:prstGeom>
              <a:noFill/>
              <a:ln w="76200">
                <a:solidFill>
                  <a:schemeClr val="tx1"/>
                </a:solidFill>
                <a:round/>
                <a:headEnd type="none" w="sm" len="sm"/>
                <a:tailEnd type="none" w="sm" len="sm"/>
              </a:ln>
              <a:effectLst/>
            </p:spPr>
            <p:txBody>
              <a:bodyPr/>
              <a:lstStyle/>
              <a:p>
                <a:endParaRPr lang="en-US"/>
              </a:p>
            </p:txBody>
          </p:sp>
        </p:grpSp>
        <p:sp>
          <p:nvSpPr>
            <p:cNvPr id="323612" name="Line 28"/>
            <p:cNvSpPr>
              <a:spLocks noChangeShapeType="1"/>
            </p:cNvSpPr>
            <p:nvPr/>
          </p:nvSpPr>
          <p:spPr bwMode="auto">
            <a:xfrm flipH="1">
              <a:off x="2539" y="2369"/>
              <a:ext cx="206" cy="0"/>
            </a:xfrm>
            <a:prstGeom prst="line">
              <a:avLst/>
            </a:prstGeom>
            <a:noFill/>
            <a:ln w="76200">
              <a:solidFill>
                <a:schemeClr val="tx1"/>
              </a:solidFill>
              <a:round/>
              <a:headEnd type="none" w="sm" len="sm"/>
              <a:tailEnd type="none" w="sm" len="sm"/>
            </a:ln>
            <a:effectLst/>
          </p:spPr>
          <p:txBody>
            <a:bodyPr/>
            <a:lstStyle/>
            <a:p>
              <a:endParaRPr lang="en-US"/>
            </a:p>
          </p:txBody>
        </p:sp>
      </p:grpSp>
      <p:sp>
        <p:nvSpPr>
          <p:cNvPr id="323613" name="Rectangle 29"/>
          <p:cNvSpPr>
            <a:spLocks noChangeArrowheads="1"/>
          </p:cNvSpPr>
          <p:nvPr/>
        </p:nvSpPr>
        <p:spPr bwMode="auto">
          <a:xfrm>
            <a:off x="1957388" y="2181225"/>
            <a:ext cx="2011362" cy="915988"/>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CUSTOMER</a:t>
            </a:r>
            <a:br>
              <a:rPr lang="en-US" sz="1800">
                <a:solidFill>
                  <a:schemeClr val="tx1"/>
                </a:solidFill>
              </a:rPr>
            </a:br>
            <a:r>
              <a:rPr lang="en-US" sz="1800">
                <a:solidFill>
                  <a:schemeClr val="tx1"/>
                </a:solidFill>
              </a:rPr>
              <a:t>* Id</a:t>
            </a:r>
            <a:br>
              <a:rPr lang="en-US" sz="1800">
                <a:solidFill>
                  <a:schemeClr val="tx1"/>
                </a:solidFill>
              </a:rPr>
            </a:br>
            <a:r>
              <a:rPr lang="en-US" sz="1800">
                <a:solidFill>
                  <a:schemeClr val="tx1"/>
                </a:solidFill>
              </a:rPr>
              <a:t>* Name</a:t>
            </a:r>
          </a:p>
        </p:txBody>
      </p:sp>
      <p:sp>
        <p:nvSpPr>
          <p:cNvPr id="323614" name="Rectangle 30"/>
          <p:cNvSpPr>
            <a:spLocks noChangeArrowheads="1"/>
          </p:cNvSpPr>
          <p:nvPr/>
        </p:nvSpPr>
        <p:spPr bwMode="auto">
          <a:xfrm>
            <a:off x="1984375" y="3317875"/>
            <a:ext cx="17399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PRODUCT</a:t>
            </a:r>
            <a:br>
              <a:rPr lang="en-US" sz="1800">
                <a:solidFill>
                  <a:schemeClr val="tx1"/>
                </a:solidFill>
              </a:rPr>
            </a:br>
            <a:r>
              <a:rPr lang="en-US" sz="1800">
                <a:solidFill>
                  <a:schemeClr val="tx1"/>
                </a:solidFill>
              </a:rPr>
              <a:t>* Code</a:t>
            </a:r>
            <a:br>
              <a:rPr lang="en-US" sz="1800">
                <a:solidFill>
                  <a:schemeClr val="tx1"/>
                </a:solidFill>
              </a:rPr>
            </a:br>
            <a:r>
              <a:rPr lang="en-US" sz="1800">
                <a:solidFill>
                  <a:schemeClr val="tx1"/>
                </a:solidFill>
              </a:rPr>
              <a:t>* Name </a:t>
            </a:r>
          </a:p>
        </p:txBody>
      </p:sp>
      <p:sp>
        <p:nvSpPr>
          <p:cNvPr id="323633" name="Rectangle 49"/>
          <p:cNvSpPr>
            <a:spLocks noGrp="1" noChangeArrowheads="1"/>
          </p:cNvSpPr>
          <p:nvPr>
            <p:ph type="title"/>
          </p:nvPr>
        </p:nvSpPr>
        <p:spPr/>
        <p:txBody>
          <a:bodyPr>
            <a:normAutofit/>
          </a:bodyPr>
          <a:lstStyle/>
          <a:p>
            <a:r>
              <a:rPr lang="en-US"/>
              <a:t>Multiple PRODUCTS for an ORDER</a:t>
            </a:r>
          </a:p>
        </p:txBody>
      </p:sp>
      <p:grpSp>
        <p:nvGrpSpPr>
          <p:cNvPr id="8" name="Group 32"/>
          <p:cNvGrpSpPr>
            <a:grpSpLocks/>
          </p:cNvGrpSpPr>
          <p:nvPr/>
        </p:nvGrpSpPr>
        <p:grpSpPr bwMode="auto">
          <a:xfrm>
            <a:off x="4764088" y="3771900"/>
            <a:ext cx="1427162" cy="1352550"/>
            <a:chOff x="3001" y="2376"/>
            <a:chExt cx="899" cy="852"/>
          </a:xfrm>
        </p:grpSpPr>
        <p:sp>
          <p:nvSpPr>
            <p:cNvPr id="323617" name="AutoShape 33"/>
            <p:cNvSpPr>
              <a:spLocks noChangeArrowheads="1"/>
            </p:cNvSpPr>
            <p:nvPr/>
          </p:nvSpPr>
          <p:spPr bwMode="auto">
            <a:xfrm rot="1380000">
              <a:off x="3001" y="2784"/>
              <a:ext cx="899" cy="270"/>
            </a:xfrm>
            <a:prstGeom prst="leftArrow">
              <a:avLst>
                <a:gd name="adj1" fmla="val 75009"/>
                <a:gd name="adj2" fmla="val 93523"/>
              </a:avLst>
            </a:prstGeom>
            <a:gradFill rotWithShape="0">
              <a:gsLst>
                <a:gs pos="0">
                  <a:srgbClr val="FFCC66">
                    <a:gamma/>
                    <a:shade val="40000"/>
                    <a:invGamma/>
                  </a:srgbClr>
                </a:gs>
                <a:gs pos="50000">
                  <a:srgbClr val="FFCC66"/>
                </a:gs>
                <a:gs pos="100000">
                  <a:srgbClr val="FFCC66">
                    <a:gamma/>
                    <a:shade val="40000"/>
                    <a:invGamma/>
                  </a:srgbClr>
                </a:gs>
              </a:gsLst>
              <a:lin ang="18900000" scaled="1"/>
            </a:gradFill>
            <a:ln w="12700">
              <a:solidFill>
                <a:srgbClr val="663300"/>
              </a:solidFill>
              <a:miter lim="800000"/>
              <a:headEnd/>
              <a:tailEnd/>
            </a:ln>
            <a:effectLst/>
          </p:spPr>
          <p:txBody>
            <a:bodyPr wrap="none" anchor="ctr"/>
            <a:lstStyle/>
            <a:p>
              <a:endParaRPr lang="en-US"/>
            </a:p>
          </p:txBody>
        </p:sp>
        <p:sp>
          <p:nvSpPr>
            <p:cNvPr id="323618" name="Rectangle 34"/>
            <p:cNvSpPr>
              <a:spLocks noChangeArrowheads="1"/>
            </p:cNvSpPr>
            <p:nvPr/>
          </p:nvSpPr>
          <p:spPr bwMode="auto">
            <a:xfrm rot="1380000">
              <a:off x="3119" y="2814"/>
              <a:ext cx="740" cy="231"/>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rgbClr val="000066"/>
                  </a:solidFill>
                </a:rPr>
                <a:t>Quantity</a:t>
              </a:r>
            </a:p>
          </p:txBody>
        </p:sp>
        <p:sp>
          <p:nvSpPr>
            <p:cNvPr id="323619" name="Rectangle 35"/>
            <p:cNvSpPr>
              <a:spLocks noChangeArrowheads="1"/>
            </p:cNvSpPr>
            <p:nvPr/>
          </p:nvSpPr>
          <p:spPr bwMode="gray">
            <a:xfrm>
              <a:off x="3470" y="2786"/>
              <a:ext cx="409" cy="44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4000">
                  <a:solidFill>
                    <a:srgbClr val="FF3300"/>
                  </a:solidFill>
                </a:rPr>
                <a:t>?</a:t>
              </a:r>
            </a:p>
          </p:txBody>
        </p:sp>
        <p:sp>
          <p:nvSpPr>
            <p:cNvPr id="323620" name="Line 36"/>
            <p:cNvSpPr>
              <a:spLocks noChangeShapeType="1"/>
            </p:cNvSpPr>
            <p:nvPr/>
          </p:nvSpPr>
          <p:spPr bwMode="auto">
            <a:xfrm flipV="1">
              <a:off x="3048" y="2376"/>
              <a:ext cx="0" cy="368"/>
            </a:xfrm>
            <a:prstGeom prst="line">
              <a:avLst/>
            </a:prstGeom>
            <a:noFill/>
            <a:ln w="25400">
              <a:solidFill>
                <a:schemeClr val="tx2"/>
              </a:solidFill>
              <a:round/>
              <a:headEnd type="none" w="sm" len="sm"/>
              <a:tailEnd type="none" w="sm" len="sm"/>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AutoShape 2"/>
          <p:cNvSpPr>
            <a:spLocks noChangeArrowheads="1"/>
          </p:cNvSpPr>
          <p:nvPr/>
        </p:nvSpPr>
        <p:spPr bwMode="auto">
          <a:xfrm>
            <a:off x="2833688" y="4976813"/>
            <a:ext cx="3702050" cy="877887"/>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grpSp>
        <p:nvGrpSpPr>
          <p:cNvPr id="2" name="Group 3"/>
          <p:cNvGrpSpPr>
            <a:grpSpLocks/>
          </p:cNvGrpSpPr>
          <p:nvPr/>
        </p:nvGrpSpPr>
        <p:grpSpPr bwMode="auto">
          <a:xfrm>
            <a:off x="5916613" y="4794250"/>
            <a:ext cx="185737" cy="173038"/>
            <a:chOff x="3727" y="3020"/>
            <a:chExt cx="117" cy="109"/>
          </a:xfrm>
        </p:grpSpPr>
        <p:sp>
          <p:nvSpPr>
            <p:cNvPr id="325636" name="Line 4"/>
            <p:cNvSpPr>
              <a:spLocks noChangeShapeType="1"/>
            </p:cNvSpPr>
            <p:nvPr/>
          </p:nvSpPr>
          <p:spPr bwMode="auto">
            <a:xfrm flipV="1">
              <a:off x="3727" y="3020"/>
              <a:ext cx="56" cy="109"/>
            </a:xfrm>
            <a:prstGeom prst="line">
              <a:avLst/>
            </a:prstGeom>
            <a:noFill/>
            <a:ln w="25400">
              <a:solidFill>
                <a:schemeClr val="tx1"/>
              </a:solidFill>
              <a:round/>
              <a:headEnd type="none" w="sm" len="sm"/>
              <a:tailEnd type="none" w="sm" len="sm"/>
            </a:ln>
            <a:effectLst/>
          </p:spPr>
          <p:txBody>
            <a:bodyPr/>
            <a:lstStyle/>
            <a:p>
              <a:endParaRPr lang="en-US"/>
            </a:p>
          </p:txBody>
        </p:sp>
        <p:sp>
          <p:nvSpPr>
            <p:cNvPr id="325637" name="Line 5"/>
            <p:cNvSpPr>
              <a:spLocks noChangeShapeType="1"/>
            </p:cNvSpPr>
            <p:nvPr/>
          </p:nvSpPr>
          <p:spPr bwMode="auto">
            <a:xfrm flipH="1" flipV="1">
              <a:off x="3788" y="3020"/>
              <a:ext cx="56" cy="109"/>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25638" name="Line 6"/>
          <p:cNvSpPr>
            <a:spLocks noChangeShapeType="1"/>
          </p:cNvSpPr>
          <p:nvPr/>
        </p:nvSpPr>
        <p:spPr bwMode="auto">
          <a:xfrm>
            <a:off x="6008688" y="4251325"/>
            <a:ext cx="1587" cy="727075"/>
          </a:xfrm>
          <a:prstGeom prst="line">
            <a:avLst/>
          </a:prstGeom>
          <a:noFill/>
          <a:ln w="25400">
            <a:solidFill>
              <a:schemeClr val="tx1"/>
            </a:solidFill>
            <a:round/>
            <a:headEnd type="none" w="sm" len="sm"/>
            <a:tailEnd type="none" w="sm" len="sm"/>
          </a:ln>
          <a:effectLst/>
        </p:spPr>
        <p:txBody>
          <a:bodyPr/>
          <a:lstStyle/>
          <a:p>
            <a:endParaRPr lang="en-US"/>
          </a:p>
        </p:txBody>
      </p:sp>
      <p:sp>
        <p:nvSpPr>
          <p:cNvPr id="325639" name="Rectangle 7"/>
          <p:cNvSpPr>
            <a:spLocks noChangeArrowheads="1"/>
          </p:cNvSpPr>
          <p:nvPr/>
        </p:nvSpPr>
        <p:spPr bwMode="auto">
          <a:xfrm>
            <a:off x="3378200" y="4578350"/>
            <a:ext cx="779463" cy="339725"/>
          </a:xfrm>
          <a:prstGeom prst="rect">
            <a:avLst/>
          </a:prstGeom>
          <a:noFill/>
          <a:ln w="9525">
            <a:noFill/>
            <a:miter lim="800000"/>
            <a:headEnd/>
            <a:tailEnd/>
          </a:ln>
          <a:effectLst/>
        </p:spPr>
        <p:txBody>
          <a:bodyPr wrap="none" lIns="92075" tIns="46038" rIns="92075" bIns="46038" anchor="ctr"/>
          <a:lstStyle/>
          <a:p>
            <a:pPr defTabSz="822325" eaLnBrk="0" hangingPunct="0">
              <a:lnSpc>
                <a:spcPct val="90000"/>
              </a:lnSpc>
              <a:spcBef>
                <a:spcPct val="50000"/>
              </a:spcBef>
              <a:buClrTx/>
              <a:buFontTx/>
              <a:buNone/>
            </a:pPr>
            <a:r>
              <a:rPr lang="en-US" sz="1800" i="1">
                <a:solidFill>
                  <a:schemeClr val="tx1"/>
                </a:solidFill>
              </a:rPr>
              <a:t>for</a:t>
            </a:r>
          </a:p>
        </p:txBody>
      </p:sp>
      <p:sp>
        <p:nvSpPr>
          <p:cNvPr id="325640" name="Rectangle 8"/>
          <p:cNvSpPr>
            <a:spLocks noChangeArrowheads="1"/>
          </p:cNvSpPr>
          <p:nvPr/>
        </p:nvSpPr>
        <p:spPr bwMode="auto">
          <a:xfrm>
            <a:off x="5384800" y="4529138"/>
            <a:ext cx="762000" cy="339725"/>
          </a:xfrm>
          <a:prstGeom prst="rect">
            <a:avLst/>
          </a:prstGeom>
          <a:noFill/>
          <a:ln w="9525">
            <a:noFill/>
            <a:miter lim="800000"/>
            <a:headEnd/>
            <a:tailEnd/>
          </a:ln>
          <a:effectLst/>
        </p:spPr>
        <p:txBody>
          <a:bodyPr wrap="none" lIns="92075" tIns="46038" rIns="92075" bIns="46038" anchor="ctr"/>
          <a:lstStyle/>
          <a:p>
            <a:pPr defTabSz="822325" eaLnBrk="0" hangingPunct="0">
              <a:lnSpc>
                <a:spcPct val="90000"/>
              </a:lnSpc>
              <a:spcBef>
                <a:spcPct val="50000"/>
              </a:spcBef>
              <a:buClrTx/>
              <a:buFontTx/>
              <a:buNone/>
            </a:pPr>
            <a:r>
              <a:rPr lang="en-US" sz="1800" i="1">
                <a:solidFill>
                  <a:schemeClr val="tx1"/>
                </a:solidFill>
              </a:rPr>
              <a:t>for</a:t>
            </a:r>
          </a:p>
        </p:txBody>
      </p:sp>
      <p:sp>
        <p:nvSpPr>
          <p:cNvPr id="325641" name="Line 9"/>
          <p:cNvSpPr>
            <a:spLocks noChangeShapeType="1"/>
          </p:cNvSpPr>
          <p:nvPr/>
        </p:nvSpPr>
        <p:spPr bwMode="auto">
          <a:xfrm flipH="1" flipV="1">
            <a:off x="3298825" y="3714750"/>
            <a:ext cx="1588" cy="825500"/>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3" name="Group 10"/>
          <p:cNvGrpSpPr>
            <a:grpSpLocks/>
          </p:cNvGrpSpPr>
          <p:nvPr/>
        </p:nvGrpSpPr>
        <p:grpSpPr bwMode="auto">
          <a:xfrm>
            <a:off x="3213100" y="4797425"/>
            <a:ext cx="177800" cy="163513"/>
            <a:chOff x="2024" y="3022"/>
            <a:chExt cx="112" cy="103"/>
          </a:xfrm>
        </p:grpSpPr>
        <p:sp>
          <p:nvSpPr>
            <p:cNvPr id="325643" name="Line 11"/>
            <p:cNvSpPr>
              <a:spLocks noChangeShapeType="1"/>
            </p:cNvSpPr>
            <p:nvPr/>
          </p:nvSpPr>
          <p:spPr bwMode="auto">
            <a:xfrm flipH="1" flipV="1">
              <a:off x="2081" y="3022"/>
              <a:ext cx="55" cy="103"/>
            </a:xfrm>
            <a:prstGeom prst="line">
              <a:avLst/>
            </a:prstGeom>
            <a:noFill/>
            <a:ln w="25400">
              <a:solidFill>
                <a:schemeClr val="tx1"/>
              </a:solidFill>
              <a:round/>
              <a:headEnd type="none" w="sm" len="sm"/>
              <a:tailEnd type="none" w="sm" len="sm"/>
            </a:ln>
            <a:effectLst/>
          </p:spPr>
          <p:txBody>
            <a:bodyPr/>
            <a:lstStyle/>
            <a:p>
              <a:endParaRPr lang="en-US"/>
            </a:p>
          </p:txBody>
        </p:sp>
        <p:sp>
          <p:nvSpPr>
            <p:cNvPr id="325644" name="Line 12"/>
            <p:cNvSpPr>
              <a:spLocks noChangeShapeType="1"/>
            </p:cNvSpPr>
            <p:nvPr/>
          </p:nvSpPr>
          <p:spPr bwMode="auto">
            <a:xfrm flipV="1">
              <a:off x="2024" y="3022"/>
              <a:ext cx="55" cy="103"/>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25645" name="Line 13"/>
          <p:cNvSpPr>
            <a:spLocks noChangeShapeType="1"/>
          </p:cNvSpPr>
          <p:nvPr/>
        </p:nvSpPr>
        <p:spPr bwMode="auto">
          <a:xfrm>
            <a:off x="3302000" y="4421188"/>
            <a:ext cx="0" cy="541337"/>
          </a:xfrm>
          <a:prstGeom prst="line">
            <a:avLst/>
          </a:prstGeom>
          <a:noFill/>
          <a:ln w="25400">
            <a:solidFill>
              <a:schemeClr val="tx1"/>
            </a:solidFill>
            <a:round/>
            <a:headEnd type="none" w="sm" len="sm"/>
            <a:tailEnd type="none" w="sm" len="sm"/>
          </a:ln>
          <a:effectLst/>
        </p:spPr>
        <p:txBody>
          <a:bodyPr/>
          <a:lstStyle/>
          <a:p>
            <a:endParaRPr lang="en-US"/>
          </a:p>
        </p:txBody>
      </p:sp>
      <p:sp>
        <p:nvSpPr>
          <p:cNvPr id="325646" name="Rectangle 14"/>
          <p:cNvSpPr>
            <a:spLocks noChangeArrowheads="1"/>
          </p:cNvSpPr>
          <p:nvPr/>
        </p:nvSpPr>
        <p:spPr bwMode="auto">
          <a:xfrm>
            <a:off x="2794000" y="4949825"/>
            <a:ext cx="4073525"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bg2"/>
                </a:solidFill>
              </a:rPr>
              <a:t>ORDER ITEM</a:t>
            </a:r>
          </a:p>
        </p:txBody>
      </p:sp>
      <p:sp>
        <p:nvSpPr>
          <p:cNvPr id="325647" name="Rectangle 15"/>
          <p:cNvSpPr>
            <a:spLocks noChangeArrowheads="1"/>
          </p:cNvSpPr>
          <p:nvPr/>
        </p:nvSpPr>
        <p:spPr bwMode="auto">
          <a:xfrm>
            <a:off x="2527300" y="4146550"/>
            <a:ext cx="977900" cy="339725"/>
          </a:xfrm>
          <a:prstGeom prst="rect">
            <a:avLst/>
          </a:prstGeom>
          <a:noFill/>
          <a:ln w="9525">
            <a:noFill/>
            <a:miter lim="800000"/>
            <a:headEnd/>
            <a:tailEnd/>
          </a:ln>
          <a:effectLst/>
        </p:spPr>
        <p:txBody>
          <a:bodyPr wrap="none" lIns="92075" tIns="46038" rIns="92075" bIns="46038" anchor="ctr"/>
          <a:lstStyle/>
          <a:p>
            <a:pPr defTabSz="822325" eaLnBrk="0" hangingPunct="0">
              <a:lnSpc>
                <a:spcPct val="90000"/>
              </a:lnSpc>
              <a:spcBef>
                <a:spcPct val="50000"/>
              </a:spcBef>
              <a:buClrTx/>
              <a:buFontTx/>
              <a:buNone/>
            </a:pPr>
            <a:r>
              <a:rPr lang="en-US" sz="1800" i="1">
                <a:solidFill>
                  <a:schemeClr val="tx1"/>
                </a:solidFill>
              </a:rPr>
              <a:t>with</a:t>
            </a:r>
          </a:p>
        </p:txBody>
      </p:sp>
      <p:sp>
        <p:nvSpPr>
          <p:cNvPr id="325649" name="Line 17"/>
          <p:cNvSpPr>
            <a:spLocks noChangeShapeType="1"/>
          </p:cNvSpPr>
          <p:nvPr/>
        </p:nvSpPr>
        <p:spPr bwMode="auto">
          <a:xfrm>
            <a:off x="5994400" y="3516313"/>
            <a:ext cx="14288" cy="59055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25650" name="AutoShape 18"/>
          <p:cNvSpPr>
            <a:spLocks noChangeArrowheads="1"/>
          </p:cNvSpPr>
          <p:nvPr/>
        </p:nvSpPr>
        <p:spPr bwMode="auto">
          <a:xfrm>
            <a:off x="1697038" y="1549400"/>
            <a:ext cx="2051050" cy="992188"/>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5651" name="AutoShape 19"/>
          <p:cNvSpPr>
            <a:spLocks noChangeArrowheads="1"/>
          </p:cNvSpPr>
          <p:nvPr/>
        </p:nvSpPr>
        <p:spPr bwMode="auto">
          <a:xfrm>
            <a:off x="1741488" y="2693988"/>
            <a:ext cx="2014537" cy="995362"/>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5652" name="AutoShape 20"/>
          <p:cNvSpPr>
            <a:spLocks noChangeArrowheads="1"/>
          </p:cNvSpPr>
          <p:nvPr/>
        </p:nvSpPr>
        <p:spPr bwMode="auto">
          <a:xfrm>
            <a:off x="5321300" y="1911350"/>
            <a:ext cx="1535113" cy="1604963"/>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5653" name="Line 21"/>
          <p:cNvSpPr>
            <a:spLocks noChangeShapeType="1"/>
          </p:cNvSpPr>
          <p:nvPr/>
        </p:nvSpPr>
        <p:spPr bwMode="auto">
          <a:xfrm flipH="1">
            <a:off x="3763963" y="2200275"/>
            <a:ext cx="750887"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25654" name="Rectangle 22"/>
          <p:cNvSpPr>
            <a:spLocks noChangeArrowheads="1"/>
          </p:cNvSpPr>
          <p:nvPr/>
        </p:nvSpPr>
        <p:spPr bwMode="auto">
          <a:xfrm>
            <a:off x="3763963" y="1798638"/>
            <a:ext cx="1025525"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with</a:t>
            </a:r>
          </a:p>
        </p:txBody>
      </p:sp>
      <p:sp>
        <p:nvSpPr>
          <p:cNvPr id="325655" name="Rectangle 23"/>
          <p:cNvSpPr>
            <a:spLocks noChangeArrowheads="1"/>
          </p:cNvSpPr>
          <p:nvPr/>
        </p:nvSpPr>
        <p:spPr bwMode="auto">
          <a:xfrm>
            <a:off x="4803775" y="2259013"/>
            <a:ext cx="561975" cy="339725"/>
          </a:xfrm>
          <a:prstGeom prst="rect">
            <a:avLst/>
          </a:prstGeom>
          <a:noFill/>
          <a:ln w="9525">
            <a:noFill/>
            <a:miter lim="800000"/>
            <a:headEnd/>
            <a:tailEnd/>
          </a:ln>
          <a:effectLst/>
        </p:spPr>
        <p:txBody>
          <a:bodyPr wrap="none" lIns="92075" tIns="46038" rIns="92075" bIns="46038" anchor="ctr"/>
          <a:lstStyle/>
          <a:p>
            <a:pPr defTabSz="822325" eaLnBrk="0" hangingPunct="0">
              <a:lnSpc>
                <a:spcPct val="90000"/>
              </a:lnSpc>
              <a:spcBef>
                <a:spcPct val="50000"/>
              </a:spcBef>
              <a:buClrTx/>
              <a:buFontTx/>
              <a:buNone/>
            </a:pPr>
            <a:r>
              <a:rPr lang="en-US" sz="1800" i="1">
                <a:solidFill>
                  <a:schemeClr val="tx1"/>
                </a:solidFill>
              </a:rPr>
              <a:t>of</a:t>
            </a:r>
          </a:p>
        </p:txBody>
      </p:sp>
      <p:grpSp>
        <p:nvGrpSpPr>
          <p:cNvPr id="4" name="Group 24"/>
          <p:cNvGrpSpPr>
            <a:grpSpLocks/>
          </p:cNvGrpSpPr>
          <p:nvPr/>
        </p:nvGrpSpPr>
        <p:grpSpPr bwMode="auto">
          <a:xfrm>
            <a:off x="5132388" y="2093913"/>
            <a:ext cx="187325" cy="209550"/>
            <a:chOff x="3233" y="1319"/>
            <a:chExt cx="118" cy="132"/>
          </a:xfrm>
        </p:grpSpPr>
        <p:grpSp>
          <p:nvGrpSpPr>
            <p:cNvPr id="5" name="Group 25"/>
            <p:cNvGrpSpPr>
              <a:grpSpLocks/>
            </p:cNvGrpSpPr>
            <p:nvPr/>
          </p:nvGrpSpPr>
          <p:grpSpPr bwMode="auto">
            <a:xfrm>
              <a:off x="3233" y="1319"/>
              <a:ext cx="106" cy="132"/>
              <a:chOff x="3233" y="1319"/>
              <a:chExt cx="106" cy="132"/>
            </a:xfrm>
          </p:grpSpPr>
          <p:sp>
            <p:nvSpPr>
              <p:cNvPr id="325658" name="Line 26"/>
              <p:cNvSpPr>
                <a:spLocks noChangeShapeType="1"/>
              </p:cNvSpPr>
              <p:nvPr/>
            </p:nvSpPr>
            <p:spPr bwMode="auto">
              <a:xfrm flipH="1" flipV="1">
                <a:off x="3233" y="1386"/>
                <a:ext cx="105" cy="65"/>
              </a:xfrm>
              <a:prstGeom prst="line">
                <a:avLst/>
              </a:prstGeom>
              <a:noFill/>
              <a:ln w="25400">
                <a:solidFill>
                  <a:schemeClr val="tx1"/>
                </a:solidFill>
                <a:round/>
                <a:headEnd type="none" w="sm" len="sm"/>
                <a:tailEnd type="none" w="sm" len="sm"/>
              </a:ln>
              <a:effectLst/>
            </p:spPr>
            <p:txBody>
              <a:bodyPr/>
              <a:lstStyle/>
              <a:p>
                <a:endParaRPr lang="en-US"/>
              </a:p>
            </p:txBody>
          </p:sp>
          <p:sp>
            <p:nvSpPr>
              <p:cNvPr id="325659" name="Line 27"/>
              <p:cNvSpPr>
                <a:spLocks noChangeShapeType="1"/>
              </p:cNvSpPr>
              <p:nvPr/>
            </p:nvSpPr>
            <p:spPr bwMode="auto">
              <a:xfrm flipH="1">
                <a:off x="3234" y="1319"/>
                <a:ext cx="105" cy="65"/>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25660" name="Line 28"/>
            <p:cNvSpPr>
              <a:spLocks noChangeShapeType="1"/>
            </p:cNvSpPr>
            <p:nvPr/>
          </p:nvSpPr>
          <p:spPr bwMode="auto">
            <a:xfrm>
              <a:off x="3243" y="1384"/>
              <a:ext cx="108"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25661" name="Line 29"/>
          <p:cNvSpPr>
            <a:spLocks noChangeShapeType="1"/>
          </p:cNvSpPr>
          <p:nvPr/>
        </p:nvSpPr>
        <p:spPr bwMode="auto">
          <a:xfrm>
            <a:off x="4581525" y="2200275"/>
            <a:ext cx="576263" cy="0"/>
          </a:xfrm>
          <a:prstGeom prst="line">
            <a:avLst/>
          </a:prstGeom>
          <a:noFill/>
          <a:ln w="25400">
            <a:solidFill>
              <a:schemeClr val="tx1"/>
            </a:solidFill>
            <a:round/>
            <a:headEnd type="none" w="sm" len="sm"/>
            <a:tailEnd type="none" w="sm" len="sm"/>
          </a:ln>
          <a:effectLst/>
        </p:spPr>
        <p:txBody>
          <a:bodyPr/>
          <a:lstStyle/>
          <a:p>
            <a:endParaRPr lang="en-US"/>
          </a:p>
        </p:txBody>
      </p:sp>
      <p:sp>
        <p:nvSpPr>
          <p:cNvPr id="325662" name="Rectangle 30"/>
          <p:cNvSpPr>
            <a:spLocks noChangeArrowheads="1"/>
          </p:cNvSpPr>
          <p:nvPr/>
        </p:nvSpPr>
        <p:spPr bwMode="auto">
          <a:xfrm>
            <a:off x="6108700" y="3633788"/>
            <a:ext cx="762000" cy="339725"/>
          </a:xfrm>
          <a:prstGeom prst="rect">
            <a:avLst/>
          </a:prstGeom>
          <a:noFill/>
          <a:ln w="9525">
            <a:noFill/>
            <a:miter lim="800000"/>
            <a:headEnd/>
            <a:tailEnd/>
          </a:ln>
          <a:effectLst/>
        </p:spPr>
        <p:txBody>
          <a:bodyPr wrap="none" lIns="92075" tIns="46038" rIns="92075" bIns="46038" anchor="ctr"/>
          <a:lstStyle/>
          <a:p>
            <a:pPr defTabSz="822325" eaLnBrk="0" hangingPunct="0">
              <a:lnSpc>
                <a:spcPct val="90000"/>
              </a:lnSpc>
              <a:spcBef>
                <a:spcPct val="50000"/>
              </a:spcBef>
              <a:buClrTx/>
              <a:buFontTx/>
              <a:buNone/>
            </a:pPr>
            <a:r>
              <a:rPr lang="en-US" sz="1800" i="1">
                <a:solidFill>
                  <a:schemeClr val="tx1"/>
                </a:solidFill>
              </a:rPr>
              <a:t>with</a:t>
            </a:r>
          </a:p>
        </p:txBody>
      </p:sp>
      <p:sp>
        <p:nvSpPr>
          <p:cNvPr id="325663" name="Rectangle 31"/>
          <p:cNvSpPr>
            <a:spLocks noChangeArrowheads="1"/>
          </p:cNvSpPr>
          <p:nvPr/>
        </p:nvSpPr>
        <p:spPr bwMode="auto">
          <a:xfrm>
            <a:off x="1693863" y="1528763"/>
            <a:ext cx="2011362" cy="915987"/>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CUSTOMER</a:t>
            </a:r>
            <a:br>
              <a:rPr lang="en-US" sz="1800">
                <a:solidFill>
                  <a:schemeClr val="tx1"/>
                </a:solidFill>
              </a:rPr>
            </a:br>
            <a:r>
              <a:rPr lang="en-US" sz="1800">
                <a:solidFill>
                  <a:schemeClr val="tx1"/>
                </a:solidFill>
              </a:rPr>
              <a:t>* Id</a:t>
            </a:r>
            <a:br>
              <a:rPr lang="en-US" sz="1800">
                <a:solidFill>
                  <a:schemeClr val="tx1"/>
                </a:solidFill>
              </a:rPr>
            </a:br>
            <a:r>
              <a:rPr lang="en-US" sz="1800">
                <a:solidFill>
                  <a:schemeClr val="tx1"/>
                </a:solidFill>
              </a:rPr>
              <a:t>* Name</a:t>
            </a:r>
          </a:p>
        </p:txBody>
      </p:sp>
      <p:sp>
        <p:nvSpPr>
          <p:cNvPr id="325664" name="Rectangle 32"/>
          <p:cNvSpPr>
            <a:spLocks noChangeArrowheads="1"/>
          </p:cNvSpPr>
          <p:nvPr/>
        </p:nvSpPr>
        <p:spPr bwMode="auto">
          <a:xfrm>
            <a:off x="1720850" y="2665413"/>
            <a:ext cx="1739900"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PRODUCT</a:t>
            </a:r>
            <a:br>
              <a:rPr lang="en-US" sz="1800">
                <a:solidFill>
                  <a:schemeClr val="tx1"/>
                </a:solidFill>
              </a:rPr>
            </a:br>
            <a:r>
              <a:rPr lang="en-US" sz="1800">
                <a:solidFill>
                  <a:schemeClr val="tx1"/>
                </a:solidFill>
              </a:rPr>
              <a:t>* Code</a:t>
            </a:r>
            <a:br>
              <a:rPr lang="en-US" sz="1800">
                <a:solidFill>
                  <a:schemeClr val="tx1"/>
                </a:solidFill>
              </a:rPr>
            </a:br>
            <a:r>
              <a:rPr lang="en-US" sz="1800">
                <a:solidFill>
                  <a:schemeClr val="tx1"/>
                </a:solidFill>
              </a:rPr>
              <a:t>* Name </a:t>
            </a:r>
          </a:p>
        </p:txBody>
      </p:sp>
      <p:sp>
        <p:nvSpPr>
          <p:cNvPr id="325665" name="Rectangle 33"/>
          <p:cNvSpPr>
            <a:spLocks noChangeArrowheads="1"/>
          </p:cNvSpPr>
          <p:nvPr/>
        </p:nvSpPr>
        <p:spPr bwMode="auto">
          <a:xfrm>
            <a:off x="5402263" y="1922463"/>
            <a:ext cx="1406525"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ORDER </a:t>
            </a:r>
            <a:br>
              <a:rPr lang="en-US" sz="1800">
                <a:solidFill>
                  <a:schemeClr val="tx1"/>
                </a:solidFill>
              </a:rPr>
            </a:br>
            <a:r>
              <a:rPr lang="en-US" sz="1800">
                <a:solidFill>
                  <a:schemeClr val="tx1"/>
                </a:solidFill>
              </a:rPr>
              <a:t>HEADER</a:t>
            </a:r>
            <a:br>
              <a:rPr lang="en-US" sz="1800">
                <a:solidFill>
                  <a:schemeClr val="tx1"/>
                </a:solidFill>
              </a:rPr>
            </a:br>
            <a:r>
              <a:rPr lang="en-US" sz="1800">
                <a:solidFill>
                  <a:schemeClr val="tx1"/>
                </a:solidFill>
              </a:rPr>
              <a:t>* Id</a:t>
            </a:r>
            <a:br>
              <a:rPr lang="en-US" sz="1800">
                <a:solidFill>
                  <a:schemeClr val="tx1"/>
                </a:solidFill>
              </a:rPr>
            </a:br>
            <a:r>
              <a:rPr lang="en-US" sz="1800">
                <a:solidFill>
                  <a:schemeClr val="tx1"/>
                </a:solidFill>
              </a:rPr>
              <a:t>* Date</a:t>
            </a:r>
          </a:p>
        </p:txBody>
      </p:sp>
      <p:sp>
        <p:nvSpPr>
          <p:cNvPr id="325681" name="Rectangle 49"/>
          <p:cNvSpPr>
            <a:spLocks noGrp="1" noChangeArrowheads="1"/>
          </p:cNvSpPr>
          <p:nvPr>
            <p:ph type="title"/>
          </p:nvPr>
        </p:nvSpPr>
        <p:spPr/>
        <p:txBody>
          <a:bodyPr/>
          <a:lstStyle/>
          <a:p>
            <a:r>
              <a:rPr lang="en-US"/>
              <a:t>Another New Entity: ORDER ITEM</a:t>
            </a:r>
          </a:p>
        </p:txBody>
      </p:sp>
      <p:sp>
        <p:nvSpPr>
          <p:cNvPr id="325667" name="AutoShape 35"/>
          <p:cNvSpPr>
            <a:spLocks noChangeArrowheads="1"/>
          </p:cNvSpPr>
          <p:nvPr/>
        </p:nvSpPr>
        <p:spPr bwMode="auto">
          <a:xfrm>
            <a:off x="3048000" y="5384800"/>
            <a:ext cx="2590800" cy="428625"/>
          </a:xfrm>
          <a:prstGeom prst="leftArrow">
            <a:avLst>
              <a:gd name="adj1" fmla="val 75009"/>
              <a:gd name="adj2" fmla="val 105694"/>
            </a:avLst>
          </a:prstGeom>
          <a:noFill/>
          <a:ln w="28575">
            <a:solidFill>
              <a:srgbClr val="663300"/>
            </a:solidFill>
            <a:miter lim="800000"/>
            <a:headEnd/>
            <a:tailEnd/>
          </a:ln>
          <a:effectLst/>
        </p:spPr>
        <p:txBody>
          <a:bodyPr wrap="none" anchor="ctr"/>
          <a:lstStyle/>
          <a:p>
            <a:endParaRPr lang="en-US"/>
          </a:p>
        </p:txBody>
      </p:sp>
      <p:sp>
        <p:nvSpPr>
          <p:cNvPr id="325668" name="Rectangle 36"/>
          <p:cNvSpPr>
            <a:spLocks noChangeArrowheads="1"/>
          </p:cNvSpPr>
          <p:nvPr/>
        </p:nvSpPr>
        <p:spPr bwMode="auto">
          <a:xfrm>
            <a:off x="3249613" y="5395913"/>
            <a:ext cx="2119312"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*Quantity Sold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1203325" y="1439863"/>
            <a:ext cx="1900238"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t>CUSTOMERS</a:t>
            </a:r>
          </a:p>
        </p:txBody>
      </p:sp>
      <p:sp>
        <p:nvSpPr>
          <p:cNvPr id="327683" name="Rectangle 3"/>
          <p:cNvSpPr>
            <a:spLocks noChangeArrowheads="1"/>
          </p:cNvSpPr>
          <p:nvPr/>
        </p:nvSpPr>
        <p:spPr bwMode="invGray">
          <a:xfrm>
            <a:off x="1289050" y="1792288"/>
            <a:ext cx="1439863" cy="1557337"/>
          </a:xfrm>
          <a:prstGeom prst="rect">
            <a:avLst/>
          </a:prstGeom>
          <a:solidFill>
            <a:srgbClr val="009999"/>
          </a:solidFill>
          <a:ln w="25400">
            <a:solidFill>
              <a:schemeClr val="bg2"/>
            </a:solidFill>
            <a:miter lim="800000"/>
            <a:headEnd/>
            <a:tailEnd/>
          </a:ln>
          <a:effectLst/>
        </p:spPr>
        <p:txBody>
          <a:bodyPr wrap="none" anchor="ctr"/>
          <a:lstStyle/>
          <a:p>
            <a:endParaRPr lang="en-US"/>
          </a:p>
        </p:txBody>
      </p:sp>
      <p:sp>
        <p:nvSpPr>
          <p:cNvPr id="327684" name="Rectangle 4"/>
          <p:cNvSpPr>
            <a:spLocks noChangeArrowheads="1"/>
          </p:cNvSpPr>
          <p:nvPr/>
        </p:nvSpPr>
        <p:spPr bwMode="invGray">
          <a:xfrm>
            <a:off x="1392238" y="2209800"/>
            <a:ext cx="249237"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1 2</a:t>
            </a:r>
          </a:p>
        </p:txBody>
      </p:sp>
      <p:sp>
        <p:nvSpPr>
          <p:cNvPr id="327685" name="Rectangle 5"/>
          <p:cNvSpPr>
            <a:spLocks noChangeArrowheads="1"/>
          </p:cNvSpPr>
          <p:nvPr/>
        </p:nvSpPr>
        <p:spPr bwMode="invGray">
          <a:xfrm>
            <a:off x="1708150" y="2209800"/>
            <a:ext cx="1169988"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Sanchez</a:t>
            </a:r>
            <a:br>
              <a:rPr lang="en-US" sz="1800" b="0"/>
            </a:br>
            <a:r>
              <a:rPr lang="en-US" sz="1800" b="0"/>
              <a:t>Lowitch</a:t>
            </a:r>
            <a:br>
              <a:rPr lang="en-US" sz="1800" b="0"/>
            </a:br>
            <a:r>
              <a:rPr lang="en-US" sz="1800" b="0"/>
              <a:t>Yomita</a:t>
            </a:r>
          </a:p>
        </p:txBody>
      </p:sp>
      <p:sp>
        <p:nvSpPr>
          <p:cNvPr id="327686" name="Line 6"/>
          <p:cNvSpPr>
            <a:spLocks noChangeShapeType="1"/>
          </p:cNvSpPr>
          <p:nvPr/>
        </p:nvSpPr>
        <p:spPr bwMode="invGray">
          <a:xfrm>
            <a:off x="1765300" y="1790700"/>
            <a:ext cx="0" cy="1547813"/>
          </a:xfrm>
          <a:prstGeom prst="line">
            <a:avLst/>
          </a:prstGeom>
          <a:noFill/>
          <a:ln w="25400">
            <a:solidFill>
              <a:schemeClr val="bg2"/>
            </a:solidFill>
            <a:round/>
            <a:headEnd type="none" w="sm" len="sm"/>
            <a:tailEnd type="none" w="sm" len="sm"/>
          </a:ln>
          <a:effectLst/>
        </p:spPr>
        <p:txBody>
          <a:bodyPr/>
          <a:lstStyle/>
          <a:p>
            <a:endParaRPr lang="en-US"/>
          </a:p>
        </p:txBody>
      </p:sp>
      <p:sp>
        <p:nvSpPr>
          <p:cNvPr id="327687" name="Line 7"/>
          <p:cNvSpPr>
            <a:spLocks noChangeShapeType="1"/>
          </p:cNvSpPr>
          <p:nvPr/>
        </p:nvSpPr>
        <p:spPr bwMode="invGray">
          <a:xfrm>
            <a:off x="1289050" y="2160588"/>
            <a:ext cx="1439863" cy="0"/>
          </a:xfrm>
          <a:prstGeom prst="line">
            <a:avLst/>
          </a:prstGeom>
          <a:noFill/>
          <a:ln w="25400">
            <a:solidFill>
              <a:schemeClr val="bg2"/>
            </a:solidFill>
            <a:round/>
            <a:headEnd type="none" w="sm" len="sm"/>
            <a:tailEnd type="none" w="sm" len="sm"/>
          </a:ln>
          <a:effectLst/>
        </p:spPr>
        <p:txBody>
          <a:bodyPr/>
          <a:lstStyle/>
          <a:p>
            <a:endParaRPr lang="en-US"/>
          </a:p>
        </p:txBody>
      </p:sp>
      <p:sp>
        <p:nvSpPr>
          <p:cNvPr id="327688" name="Rectangle 8"/>
          <p:cNvSpPr>
            <a:spLocks noChangeArrowheads="1"/>
          </p:cNvSpPr>
          <p:nvPr/>
        </p:nvSpPr>
        <p:spPr bwMode="invGray">
          <a:xfrm>
            <a:off x="1322388" y="1827213"/>
            <a:ext cx="47307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dirty="0"/>
              <a:t>Id</a:t>
            </a:r>
          </a:p>
        </p:txBody>
      </p:sp>
      <p:sp>
        <p:nvSpPr>
          <p:cNvPr id="327689" name="Rectangle 9"/>
          <p:cNvSpPr>
            <a:spLocks noChangeArrowheads="1"/>
          </p:cNvSpPr>
          <p:nvPr/>
        </p:nvSpPr>
        <p:spPr bwMode="invGray">
          <a:xfrm>
            <a:off x="1752600" y="1827213"/>
            <a:ext cx="1065213"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dirty="0"/>
              <a:t>Name</a:t>
            </a:r>
          </a:p>
        </p:txBody>
      </p:sp>
      <p:sp>
        <p:nvSpPr>
          <p:cNvPr id="327690" name="Rectangle 10"/>
          <p:cNvSpPr>
            <a:spLocks noChangeArrowheads="1"/>
          </p:cNvSpPr>
          <p:nvPr/>
        </p:nvSpPr>
        <p:spPr bwMode="invGray">
          <a:xfrm>
            <a:off x="4083050" y="2154238"/>
            <a:ext cx="3095625" cy="1557337"/>
          </a:xfrm>
          <a:prstGeom prst="rect">
            <a:avLst/>
          </a:prstGeom>
          <a:solidFill>
            <a:srgbClr val="009999"/>
          </a:solidFill>
          <a:ln w="25400">
            <a:solidFill>
              <a:schemeClr val="bg2"/>
            </a:solidFill>
            <a:miter lim="800000"/>
            <a:headEnd/>
            <a:tailEnd/>
          </a:ln>
          <a:effectLst/>
        </p:spPr>
        <p:txBody>
          <a:bodyPr wrap="none" anchor="ctr"/>
          <a:lstStyle/>
          <a:p>
            <a:endParaRPr lang="en-US"/>
          </a:p>
        </p:txBody>
      </p:sp>
      <p:sp>
        <p:nvSpPr>
          <p:cNvPr id="327691" name="Rectangle 11"/>
          <p:cNvSpPr>
            <a:spLocks noChangeArrowheads="1"/>
          </p:cNvSpPr>
          <p:nvPr/>
        </p:nvSpPr>
        <p:spPr bwMode="auto">
          <a:xfrm>
            <a:off x="3997325" y="1820863"/>
            <a:ext cx="24987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t>ORDER_HEADERS</a:t>
            </a:r>
          </a:p>
        </p:txBody>
      </p:sp>
      <p:sp>
        <p:nvSpPr>
          <p:cNvPr id="327692" name="Rectangle 12"/>
          <p:cNvSpPr>
            <a:spLocks noChangeArrowheads="1"/>
          </p:cNvSpPr>
          <p:nvPr/>
        </p:nvSpPr>
        <p:spPr bwMode="invGray">
          <a:xfrm>
            <a:off x="4191000" y="2571750"/>
            <a:ext cx="249238"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1 2</a:t>
            </a:r>
          </a:p>
        </p:txBody>
      </p:sp>
      <p:sp>
        <p:nvSpPr>
          <p:cNvPr id="327693" name="Line 13"/>
          <p:cNvSpPr>
            <a:spLocks noChangeShapeType="1"/>
          </p:cNvSpPr>
          <p:nvPr/>
        </p:nvSpPr>
        <p:spPr bwMode="invGray">
          <a:xfrm>
            <a:off x="5630863" y="2139950"/>
            <a:ext cx="0" cy="1547813"/>
          </a:xfrm>
          <a:prstGeom prst="line">
            <a:avLst/>
          </a:prstGeom>
          <a:noFill/>
          <a:ln w="25400">
            <a:solidFill>
              <a:schemeClr val="bg2"/>
            </a:solidFill>
            <a:round/>
            <a:headEnd type="none" w="sm" len="sm"/>
            <a:tailEnd type="none" w="sm" len="sm"/>
          </a:ln>
          <a:effectLst/>
        </p:spPr>
        <p:txBody>
          <a:bodyPr/>
          <a:lstStyle/>
          <a:p>
            <a:endParaRPr lang="en-US"/>
          </a:p>
        </p:txBody>
      </p:sp>
      <p:sp>
        <p:nvSpPr>
          <p:cNvPr id="327694" name="Line 14"/>
          <p:cNvSpPr>
            <a:spLocks noChangeShapeType="1"/>
          </p:cNvSpPr>
          <p:nvPr/>
        </p:nvSpPr>
        <p:spPr bwMode="invGray">
          <a:xfrm>
            <a:off x="4070350" y="2522538"/>
            <a:ext cx="3095625" cy="0"/>
          </a:xfrm>
          <a:prstGeom prst="line">
            <a:avLst/>
          </a:prstGeom>
          <a:noFill/>
          <a:ln w="25400">
            <a:solidFill>
              <a:schemeClr val="bg2"/>
            </a:solidFill>
            <a:round/>
            <a:headEnd type="none" w="sm" len="sm"/>
            <a:tailEnd type="none" w="sm" len="sm"/>
          </a:ln>
          <a:effectLst/>
        </p:spPr>
        <p:txBody>
          <a:bodyPr/>
          <a:lstStyle/>
          <a:p>
            <a:endParaRPr lang="en-US"/>
          </a:p>
        </p:txBody>
      </p:sp>
      <p:sp>
        <p:nvSpPr>
          <p:cNvPr id="327695" name="Rectangle 15"/>
          <p:cNvSpPr>
            <a:spLocks noChangeArrowheads="1"/>
          </p:cNvSpPr>
          <p:nvPr/>
        </p:nvSpPr>
        <p:spPr bwMode="invGray">
          <a:xfrm>
            <a:off x="4210050" y="2189163"/>
            <a:ext cx="1073150"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Id</a:t>
            </a:r>
          </a:p>
        </p:txBody>
      </p:sp>
      <p:sp>
        <p:nvSpPr>
          <p:cNvPr id="327696" name="Rectangle 16"/>
          <p:cNvSpPr>
            <a:spLocks noChangeArrowheads="1"/>
          </p:cNvSpPr>
          <p:nvPr/>
        </p:nvSpPr>
        <p:spPr bwMode="invGray">
          <a:xfrm>
            <a:off x="4614863" y="2189163"/>
            <a:ext cx="1065212"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Ctr_id</a:t>
            </a:r>
          </a:p>
        </p:txBody>
      </p:sp>
      <p:sp>
        <p:nvSpPr>
          <p:cNvPr id="327697" name="Line 17"/>
          <p:cNvSpPr>
            <a:spLocks noChangeShapeType="1"/>
          </p:cNvSpPr>
          <p:nvPr/>
        </p:nvSpPr>
        <p:spPr bwMode="invGray">
          <a:xfrm>
            <a:off x="4656138" y="2136775"/>
            <a:ext cx="0" cy="1547813"/>
          </a:xfrm>
          <a:prstGeom prst="line">
            <a:avLst/>
          </a:prstGeom>
          <a:noFill/>
          <a:ln w="25400">
            <a:solidFill>
              <a:schemeClr val="bg2"/>
            </a:solidFill>
            <a:round/>
            <a:headEnd type="none" w="sm" len="sm"/>
            <a:tailEnd type="none" w="sm" len="sm"/>
          </a:ln>
          <a:effectLst/>
        </p:spPr>
        <p:txBody>
          <a:bodyPr/>
          <a:lstStyle/>
          <a:p>
            <a:endParaRPr lang="en-US"/>
          </a:p>
        </p:txBody>
      </p:sp>
      <p:sp>
        <p:nvSpPr>
          <p:cNvPr id="327698" name="Rectangle 18"/>
          <p:cNvSpPr>
            <a:spLocks noChangeArrowheads="1"/>
          </p:cNvSpPr>
          <p:nvPr/>
        </p:nvSpPr>
        <p:spPr bwMode="invGray">
          <a:xfrm>
            <a:off x="5257800" y="2571750"/>
            <a:ext cx="249238"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1 2</a:t>
            </a:r>
          </a:p>
        </p:txBody>
      </p:sp>
      <p:sp>
        <p:nvSpPr>
          <p:cNvPr id="327699" name="Rectangle 19"/>
          <p:cNvSpPr>
            <a:spLocks noChangeArrowheads="1"/>
          </p:cNvSpPr>
          <p:nvPr/>
        </p:nvSpPr>
        <p:spPr bwMode="invGray">
          <a:xfrm>
            <a:off x="5578475" y="2174875"/>
            <a:ext cx="2122488"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Date_ordered</a:t>
            </a:r>
          </a:p>
        </p:txBody>
      </p:sp>
      <p:sp>
        <p:nvSpPr>
          <p:cNvPr id="327700" name="Rectangle 20"/>
          <p:cNvSpPr>
            <a:spLocks noChangeArrowheads="1"/>
          </p:cNvSpPr>
          <p:nvPr/>
        </p:nvSpPr>
        <p:spPr bwMode="invGray">
          <a:xfrm>
            <a:off x="5651500" y="2690813"/>
            <a:ext cx="1622425" cy="1200971"/>
          </a:xfrm>
          <a:prstGeom prst="rect">
            <a:avLst/>
          </a:prstGeom>
          <a:noFill/>
          <a:ln w="9525">
            <a:noFill/>
            <a:miter lim="800000"/>
            <a:headEnd/>
            <a:tailEnd/>
          </a:ln>
          <a:effectLst/>
        </p:spPr>
        <p:txBody>
          <a:bodyPr lIns="92075" tIns="46038" rIns="92075" bIns="46038">
            <a:spAutoFit/>
          </a:bodyPr>
          <a:lstStyle/>
          <a:p>
            <a:pPr eaLnBrk="0" hangingPunct="0">
              <a:lnSpc>
                <a:spcPct val="50000"/>
              </a:lnSpc>
              <a:spcBef>
                <a:spcPct val="50000"/>
              </a:spcBef>
              <a:buClrTx/>
              <a:buFontTx/>
              <a:buNone/>
            </a:pPr>
            <a:r>
              <a:rPr lang="en-US" sz="1800" b="0"/>
              <a:t>25-MAY-1999 </a:t>
            </a:r>
          </a:p>
          <a:p>
            <a:pPr eaLnBrk="0" hangingPunct="0">
              <a:lnSpc>
                <a:spcPct val="50000"/>
              </a:lnSpc>
              <a:spcBef>
                <a:spcPct val="50000"/>
              </a:spcBef>
              <a:buClrTx/>
              <a:buFontTx/>
              <a:buNone/>
            </a:pPr>
            <a:r>
              <a:rPr lang="en-US" sz="1800" b="0"/>
              <a:t>25-MAY-1999</a:t>
            </a:r>
          </a:p>
          <a:p>
            <a:pPr eaLnBrk="0" hangingPunct="0">
              <a:lnSpc>
                <a:spcPct val="50000"/>
              </a:lnSpc>
              <a:spcBef>
                <a:spcPct val="50000"/>
              </a:spcBef>
              <a:buClrTx/>
              <a:buFontTx/>
              <a:buNone/>
            </a:pPr>
            <a:r>
              <a:rPr lang="en-US" sz="1800" b="0"/>
              <a:t>25-MAY-1999</a:t>
            </a:r>
          </a:p>
        </p:txBody>
      </p:sp>
      <p:sp>
        <p:nvSpPr>
          <p:cNvPr id="327701" name="Rectangle 21"/>
          <p:cNvSpPr>
            <a:spLocks noChangeArrowheads="1"/>
          </p:cNvSpPr>
          <p:nvPr/>
        </p:nvSpPr>
        <p:spPr bwMode="invGray">
          <a:xfrm>
            <a:off x="1289050" y="4318000"/>
            <a:ext cx="3621088" cy="1557338"/>
          </a:xfrm>
          <a:prstGeom prst="rect">
            <a:avLst/>
          </a:prstGeom>
          <a:solidFill>
            <a:srgbClr val="009999"/>
          </a:solidFill>
          <a:ln w="25400">
            <a:solidFill>
              <a:schemeClr val="bg2"/>
            </a:solidFill>
            <a:miter lim="800000"/>
            <a:headEnd/>
            <a:tailEnd/>
          </a:ln>
          <a:effectLst/>
        </p:spPr>
        <p:txBody>
          <a:bodyPr wrap="none" anchor="ctr"/>
          <a:lstStyle/>
          <a:p>
            <a:endParaRPr lang="en-US"/>
          </a:p>
        </p:txBody>
      </p:sp>
      <p:sp>
        <p:nvSpPr>
          <p:cNvPr id="327702" name="Rectangle 22"/>
          <p:cNvSpPr>
            <a:spLocks noChangeArrowheads="1"/>
          </p:cNvSpPr>
          <p:nvPr/>
        </p:nvSpPr>
        <p:spPr bwMode="auto">
          <a:xfrm>
            <a:off x="1219200" y="3984625"/>
            <a:ext cx="2498725"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t>ORDER_ITEMS</a:t>
            </a:r>
          </a:p>
        </p:txBody>
      </p:sp>
      <p:sp>
        <p:nvSpPr>
          <p:cNvPr id="327703" name="Rectangle 23"/>
          <p:cNvSpPr>
            <a:spLocks noChangeArrowheads="1"/>
          </p:cNvSpPr>
          <p:nvPr/>
        </p:nvSpPr>
        <p:spPr bwMode="invGray">
          <a:xfrm>
            <a:off x="1828800" y="4735513"/>
            <a:ext cx="249238"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1 2</a:t>
            </a:r>
          </a:p>
        </p:txBody>
      </p:sp>
      <p:sp>
        <p:nvSpPr>
          <p:cNvPr id="327704" name="Line 24"/>
          <p:cNvSpPr>
            <a:spLocks noChangeShapeType="1"/>
          </p:cNvSpPr>
          <p:nvPr/>
        </p:nvSpPr>
        <p:spPr bwMode="invGray">
          <a:xfrm>
            <a:off x="3355975" y="4303713"/>
            <a:ext cx="0" cy="1547812"/>
          </a:xfrm>
          <a:prstGeom prst="line">
            <a:avLst/>
          </a:prstGeom>
          <a:noFill/>
          <a:ln w="25400">
            <a:solidFill>
              <a:schemeClr val="bg2"/>
            </a:solidFill>
            <a:round/>
            <a:headEnd type="none" w="sm" len="sm"/>
            <a:tailEnd type="none" w="sm" len="sm"/>
          </a:ln>
          <a:effectLst/>
        </p:spPr>
        <p:txBody>
          <a:bodyPr/>
          <a:lstStyle/>
          <a:p>
            <a:endParaRPr lang="en-US"/>
          </a:p>
        </p:txBody>
      </p:sp>
      <p:sp>
        <p:nvSpPr>
          <p:cNvPr id="327705" name="Line 25"/>
          <p:cNvSpPr>
            <a:spLocks noChangeShapeType="1"/>
          </p:cNvSpPr>
          <p:nvPr/>
        </p:nvSpPr>
        <p:spPr bwMode="invGray">
          <a:xfrm>
            <a:off x="1289050" y="4686300"/>
            <a:ext cx="3621088" cy="0"/>
          </a:xfrm>
          <a:prstGeom prst="line">
            <a:avLst/>
          </a:prstGeom>
          <a:noFill/>
          <a:ln w="25400">
            <a:solidFill>
              <a:schemeClr val="bg2"/>
            </a:solidFill>
            <a:round/>
            <a:headEnd type="none" w="sm" len="sm"/>
            <a:tailEnd type="none" w="sm" len="sm"/>
          </a:ln>
          <a:effectLst/>
        </p:spPr>
        <p:txBody>
          <a:bodyPr/>
          <a:lstStyle/>
          <a:p>
            <a:endParaRPr lang="en-US"/>
          </a:p>
        </p:txBody>
      </p:sp>
      <p:sp>
        <p:nvSpPr>
          <p:cNvPr id="327706" name="Rectangle 26"/>
          <p:cNvSpPr>
            <a:spLocks noChangeArrowheads="1"/>
          </p:cNvSpPr>
          <p:nvPr/>
        </p:nvSpPr>
        <p:spPr bwMode="invGray">
          <a:xfrm>
            <a:off x="1249363" y="4352925"/>
            <a:ext cx="107315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Ohd_id</a:t>
            </a:r>
          </a:p>
        </p:txBody>
      </p:sp>
      <p:sp>
        <p:nvSpPr>
          <p:cNvPr id="327707" name="Rectangle 27"/>
          <p:cNvSpPr>
            <a:spLocks noChangeArrowheads="1"/>
          </p:cNvSpPr>
          <p:nvPr/>
        </p:nvSpPr>
        <p:spPr bwMode="invGray">
          <a:xfrm>
            <a:off x="2212975" y="4352925"/>
            <a:ext cx="169545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Pdt_code</a:t>
            </a:r>
          </a:p>
        </p:txBody>
      </p:sp>
      <p:sp>
        <p:nvSpPr>
          <p:cNvPr id="327708" name="Line 28"/>
          <p:cNvSpPr>
            <a:spLocks noChangeShapeType="1"/>
          </p:cNvSpPr>
          <p:nvPr/>
        </p:nvSpPr>
        <p:spPr bwMode="invGray">
          <a:xfrm>
            <a:off x="2216150" y="4300538"/>
            <a:ext cx="0" cy="1547812"/>
          </a:xfrm>
          <a:prstGeom prst="line">
            <a:avLst/>
          </a:prstGeom>
          <a:noFill/>
          <a:ln w="25400">
            <a:solidFill>
              <a:schemeClr val="bg2"/>
            </a:solidFill>
            <a:round/>
            <a:headEnd type="none" w="sm" len="sm"/>
            <a:tailEnd type="none" w="sm" len="sm"/>
          </a:ln>
          <a:effectLst/>
        </p:spPr>
        <p:txBody>
          <a:bodyPr/>
          <a:lstStyle/>
          <a:p>
            <a:endParaRPr lang="en-US"/>
          </a:p>
        </p:txBody>
      </p:sp>
      <p:sp>
        <p:nvSpPr>
          <p:cNvPr id="327709" name="Rectangle 29"/>
          <p:cNvSpPr>
            <a:spLocks noChangeArrowheads="1"/>
          </p:cNvSpPr>
          <p:nvPr/>
        </p:nvSpPr>
        <p:spPr bwMode="invGray">
          <a:xfrm>
            <a:off x="3033713" y="4735513"/>
            <a:ext cx="249237"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2 2</a:t>
            </a:r>
          </a:p>
        </p:txBody>
      </p:sp>
      <p:sp>
        <p:nvSpPr>
          <p:cNvPr id="327710" name="Rectangle 30"/>
          <p:cNvSpPr>
            <a:spLocks noChangeArrowheads="1"/>
          </p:cNvSpPr>
          <p:nvPr/>
        </p:nvSpPr>
        <p:spPr bwMode="invGray">
          <a:xfrm>
            <a:off x="3276600" y="4338638"/>
            <a:ext cx="2133600"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dirty="0" err="1"/>
              <a:t>Quantity_sold</a:t>
            </a:r>
            <a:endParaRPr lang="en-US" sz="1800" b="0" dirty="0"/>
          </a:p>
        </p:txBody>
      </p:sp>
      <p:sp>
        <p:nvSpPr>
          <p:cNvPr id="327711" name="Rectangle 31"/>
          <p:cNvSpPr>
            <a:spLocks noChangeArrowheads="1"/>
          </p:cNvSpPr>
          <p:nvPr/>
        </p:nvSpPr>
        <p:spPr bwMode="invGray">
          <a:xfrm>
            <a:off x="4627563" y="4854575"/>
            <a:ext cx="368300" cy="782638"/>
          </a:xfrm>
          <a:prstGeom prst="rect">
            <a:avLst/>
          </a:prstGeom>
          <a:noFill/>
          <a:ln w="9525">
            <a:noFill/>
            <a:miter lim="800000"/>
            <a:headEnd/>
            <a:tailEnd/>
          </a:ln>
          <a:effectLst/>
        </p:spPr>
        <p:txBody>
          <a:bodyPr lIns="92075" tIns="46038" rIns="92075" bIns="46038">
            <a:spAutoFit/>
          </a:bodyPr>
          <a:lstStyle/>
          <a:p>
            <a:pPr eaLnBrk="0" hangingPunct="0">
              <a:lnSpc>
                <a:spcPct val="50000"/>
              </a:lnSpc>
              <a:spcBef>
                <a:spcPct val="50000"/>
              </a:spcBef>
              <a:buClrTx/>
              <a:buFontTx/>
              <a:buNone/>
            </a:pPr>
            <a:r>
              <a:rPr lang="en-US" sz="1800" b="0"/>
              <a:t>2</a:t>
            </a:r>
          </a:p>
          <a:p>
            <a:pPr eaLnBrk="0" hangingPunct="0">
              <a:lnSpc>
                <a:spcPct val="50000"/>
              </a:lnSpc>
              <a:spcBef>
                <a:spcPct val="50000"/>
              </a:spcBef>
              <a:buClrTx/>
              <a:buFontTx/>
              <a:buNone/>
            </a:pPr>
            <a:r>
              <a:rPr lang="en-US" sz="1800" b="0"/>
              <a:t>2</a:t>
            </a:r>
          </a:p>
          <a:p>
            <a:pPr eaLnBrk="0" hangingPunct="0">
              <a:lnSpc>
                <a:spcPct val="50000"/>
              </a:lnSpc>
              <a:spcBef>
                <a:spcPct val="50000"/>
              </a:spcBef>
              <a:buClrTx/>
              <a:buFontTx/>
              <a:buNone/>
            </a:pPr>
            <a:r>
              <a:rPr lang="en-US" sz="1800" b="0"/>
              <a:t>1</a:t>
            </a:r>
          </a:p>
        </p:txBody>
      </p:sp>
      <p:sp>
        <p:nvSpPr>
          <p:cNvPr id="327712" name="Rectangle 32"/>
          <p:cNvSpPr>
            <a:spLocks noChangeArrowheads="1"/>
          </p:cNvSpPr>
          <p:nvPr/>
        </p:nvSpPr>
        <p:spPr bwMode="auto">
          <a:xfrm>
            <a:off x="5981700" y="3968750"/>
            <a:ext cx="1900238"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t>PRODUCTS</a:t>
            </a:r>
          </a:p>
        </p:txBody>
      </p:sp>
      <p:sp>
        <p:nvSpPr>
          <p:cNvPr id="327713" name="Rectangle 33"/>
          <p:cNvSpPr>
            <a:spLocks noChangeArrowheads="1"/>
          </p:cNvSpPr>
          <p:nvPr/>
        </p:nvSpPr>
        <p:spPr bwMode="invGray">
          <a:xfrm>
            <a:off x="6042025" y="4305300"/>
            <a:ext cx="1603375" cy="1557338"/>
          </a:xfrm>
          <a:prstGeom prst="rect">
            <a:avLst/>
          </a:prstGeom>
          <a:solidFill>
            <a:srgbClr val="009999"/>
          </a:solidFill>
          <a:ln w="25400">
            <a:solidFill>
              <a:schemeClr val="bg2"/>
            </a:solidFill>
            <a:miter lim="800000"/>
            <a:headEnd/>
            <a:tailEnd/>
          </a:ln>
          <a:effectLst/>
        </p:spPr>
        <p:txBody>
          <a:bodyPr wrap="none" anchor="ctr"/>
          <a:lstStyle/>
          <a:p>
            <a:endParaRPr lang="en-US"/>
          </a:p>
        </p:txBody>
      </p:sp>
      <p:sp>
        <p:nvSpPr>
          <p:cNvPr id="327714" name="Rectangle 34"/>
          <p:cNvSpPr>
            <a:spLocks noChangeArrowheads="1"/>
          </p:cNvSpPr>
          <p:nvPr/>
        </p:nvSpPr>
        <p:spPr bwMode="invGray">
          <a:xfrm>
            <a:off x="6310313" y="4722813"/>
            <a:ext cx="249237" cy="366712"/>
          </a:xfrm>
          <a:prstGeom prst="rect">
            <a:avLst/>
          </a:prstGeom>
          <a:noFill/>
          <a:ln w="9525">
            <a:noFill/>
            <a:miter lim="800000"/>
            <a:headEnd/>
            <a:tailEnd/>
          </a:ln>
          <a:effectLst/>
        </p:spPr>
        <p:txBody>
          <a:bodyPr wrap="none" anchor="ctr"/>
          <a:lstStyle/>
          <a:p>
            <a:endParaRPr lang="en-US"/>
          </a:p>
        </p:txBody>
      </p:sp>
      <p:sp>
        <p:nvSpPr>
          <p:cNvPr id="327715" name="Line 35"/>
          <p:cNvSpPr>
            <a:spLocks noChangeShapeType="1"/>
          </p:cNvSpPr>
          <p:nvPr/>
        </p:nvSpPr>
        <p:spPr bwMode="invGray">
          <a:xfrm>
            <a:off x="6784975" y="4303713"/>
            <a:ext cx="0" cy="1547812"/>
          </a:xfrm>
          <a:prstGeom prst="line">
            <a:avLst/>
          </a:prstGeom>
          <a:noFill/>
          <a:ln w="25400">
            <a:solidFill>
              <a:schemeClr val="bg2"/>
            </a:solidFill>
            <a:round/>
            <a:headEnd type="none" w="sm" len="sm"/>
            <a:tailEnd type="none" w="sm" len="sm"/>
          </a:ln>
          <a:effectLst/>
        </p:spPr>
        <p:txBody>
          <a:bodyPr/>
          <a:lstStyle/>
          <a:p>
            <a:endParaRPr lang="en-US"/>
          </a:p>
        </p:txBody>
      </p:sp>
      <p:sp>
        <p:nvSpPr>
          <p:cNvPr id="327716" name="Line 36"/>
          <p:cNvSpPr>
            <a:spLocks noChangeShapeType="1"/>
          </p:cNvSpPr>
          <p:nvPr/>
        </p:nvSpPr>
        <p:spPr bwMode="invGray">
          <a:xfrm>
            <a:off x="6026150" y="4673600"/>
            <a:ext cx="1606550" cy="0"/>
          </a:xfrm>
          <a:prstGeom prst="line">
            <a:avLst/>
          </a:prstGeom>
          <a:noFill/>
          <a:ln w="25400">
            <a:solidFill>
              <a:schemeClr val="bg2"/>
            </a:solidFill>
            <a:round/>
            <a:headEnd type="none" w="sm" len="sm"/>
            <a:tailEnd type="none" w="sm" len="sm"/>
          </a:ln>
          <a:effectLst/>
        </p:spPr>
        <p:txBody>
          <a:bodyPr/>
          <a:lstStyle/>
          <a:p>
            <a:endParaRPr lang="en-US"/>
          </a:p>
        </p:txBody>
      </p:sp>
      <p:sp>
        <p:nvSpPr>
          <p:cNvPr id="327717" name="Rectangle 37"/>
          <p:cNvSpPr>
            <a:spLocks noChangeArrowheads="1"/>
          </p:cNvSpPr>
          <p:nvPr/>
        </p:nvSpPr>
        <p:spPr bwMode="invGray">
          <a:xfrm>
            <a:off x="5957888" y="4340225"/>
            <a:ext cx="879475" cy="1603375"/>
          </a:xfrm>
          <a:prstGeom prst="rect">
            <a:avLst/>
          </a:prstGeom>
          <a:noFill/>
          <a:ln w="9525">
            <a:noFill/>
            <a:miter lim="800000"/>
            <a:headEnd/>
            <a:tailEnd/>
          </a:ln>
          <a:effectLst/>
        </p:spPr>
        <p:txBody>
          <a:bodyPr lIns="92075" tIns="46038" rIns="92075" bIns="46038">
            <a:spAutoFit/>
          </a:bodyPr>
          <a:lstStyle/>
          <a:p>
            <a:pPr algn="r" eaLnBrk="0" hangingPunct="0">
              <a:spcBef>
                <a:spcPct val="50000"/>
              </a:spcBef>
              <a:buClrTx/>
              <a:buFontTx/>
              <a:buNone/>
            </a:pPr>
            <a:r>
              <a:rPr lang="en-US" sz="1800" b="0"/>
              <a:t>Code</a:t>
            </a:r>
          </a:p>
          <a:p>
            <a:pPr algn="r" eaLnBrk="0" hangingPunct="0">
              <a:spcBef>
                <a:spcPct val="50000"/>
              </a:spcBef>
              <a:buClrTx/>
              <a:buFontTx/>
              <a:buNone/>
            </a:pPr>
            <a:r>
              <a:rPr lang="en-US" sz="1800" b="0"/>
              <a:t>1</a:t>
            </a:r>
            <a:br>
              <a:rPr lang="en-US" sz="1800" b="0"/>
            </a:br>
            <a:r>
              <a:rPr lang="en-US" sz="1800" b="0"/>
              <a:t>2 </a:t>
            </a:r>
            <a:br>
              <a:rPr lang="en-US" sz="1800" b="0"/>
            </a:br>
            <a:r>
              <a:rPr lang="en-US" sz="1800" b="0"/>
              <a:t>3 </a:t>
            </a:r>
            <a:br>
              <a:rPr lang="en-US" sz="1800" b="0"/>
            </a:br>
            <a:r>
              <a:rPr lang="en-US" sz="1800" b="0"/>
              <a:t>4</a:t>
            </a:r>
          </a:p>
        </p:txBody>
      </p:sp>
      <p:sp>
        <p:nvSpPr>
          <p:cNvPr id="327718" name="Rectangle 38"/>
          <p:cNvSpPr>
            <a:spLocks noChangeArrowheads="1"/>
          </p:cNvSpPr>
          <p:nvPr/>
        </p:nvSpPr>
        <p:spPr bwMode="invGray">
          <a:xfrm>
            <a:off x="6762750" y="4340225"/>
            <a:ext cx="1065213" cy="132873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b="0"/>
              <a:t>Name</a:t>
            </a:r>
          </a:p>
          <a:p>
            <a:pPr eaLnBrk="0" hangingPunct="0">
              <a:spcBef>
                <a:spcPct val="50000"/>
              </a:spcBef>
              <a:buClrTx/>
              <a:buFontTx/>
              <a:buNone/>
            </a:pPr>
            <a:r>
              <a:rPr lang="en-US" sz="1800" b="0"/>
              <a:t>Jeans</a:t>
            </a:r>
            <a:br>
              <a:rPr lang="en-US" sz="1800" b="0"/>
            </a:br>
            <a:r>
              <a:rPr lang="en-US" sz="1800" b="0"/>
              <a:t>Shirt</a:t>
            </a:r>
            <a:br>
              <a:rPr lang="en-US" sz="1800" b="0"/>
            </a:br>
            <a:r>
              <a:rPr lang="en-US" sz="1800" b="0"/>
              <a:t>Tie</a:t>
            </a:r>
          </a:p>
        </p:txBody>
      </p:sp>
      <p:sp>
        <p:nvSpPr>
          <p:cNvPr id="327719" name="Freeform 39"/>
          <p:cNvSpPr>
            <a:spLocks/>
          </p:cNvSpPr>
          <p:nvPr/>
        </p:nvSpPr>
        <p:spPr bwMode="auto">
          <a:xfrm>
            <a:off x="1227138" y="3013075"/>
            <a:ext cx="1525587" cy="407988"/>
          </a:xfrm>
          <a:custGeom>
            <a:avLst/>
            <a:gdLst/>
            <a:ahLst/>
            <a:cxnLst>
              <a:cxn ang="0">
                <a:pos x="0" y="211"/>
              </a:cxn>
              <a:cxn ang="0">
                <a:pos x="37" y="248"/>
              </a:cxn>
              <a:cxn ang="0">
                <a:pos x="52" y="188"/>
              </a:cxn>
              <a:cxn ang="0">
                <a:pos x="75" y="173"/>
              </a:cxn>
              <a:cxn ang="0">
                <a:pos x="97" y="173"/>
              </a:cxn>
              <a:cxn ang="0">
                <a:pos x="120" y="173"/>
              </a:cxn>
              <a:cxn ang="0">
                <a:pos x="142" y="173"/>
              </a:cxn>
              <a:cxn ang="0">
                <a:pos x="165" y="173"/>
              </a:cxn>
              <a:cxn ang="0">
                <a:pos x="187" y="173"/>
              </a:cxn>
              <a:cxn ang="0">
                <a:pos x="210" y="173"/>
              </a:cxn>
              <a:cxn ang="0">
                <a:pos x="232" y="173"/>
              </a:cxn>
              <a:cxn ang="0">
                <a:pos x="255" y="173"/>
              </a:cxn>
              <a:cxn ang="0">
                <a:pos x="277" y="158"/>
              </a:cxn>
              <a:cxn ang="0">
                <a:pos x="300" y="143"/>
              </a:cxn>
              <a:cxn ang="0">
                <a:pos x="322" y="143"/>
              </a:cxn>
              <a:cxn ang="0">
                <a:pos x="345" y="143"/>
              </a:cxn>
              <a:cxn ang="0">
                <a:pos x="367" y="158"/>
              </a:cxn>
              <a:cxn ang="0">
                <a:pos x="390" y="158"/>
              </a:cxn>
              <a:cxn ang="0">
                <a:pos x="412" y="150"/>
              </a:cxn>
              <a:cxn ang="0">
                <a:pos x="435" y="143"/>
              </a:cxn>
              <a:cxn ang="0">
                <a:pos x="457" y="128"/>
              </a:cxn>
              <a:cxn ang="0">
                <a:pos x="480" y="120"/>
              </a:cxn>
              <a:cxn ang="0">
                <a:pos x="502" y="105"/>
              </a:cxn>
              <a:cxn ang="0">
                <a:pos x="525" y="98"/>
              </a:cxn>
              <a:cxn ang="0">
                <a:pos x="547" y="98"/>
              </a:cxn>
              <a:cxn ang="0">
                <a:pos x="570" y="98"/>
              </a:cxn>
              <a:cxn ang="0">
                <a:pos x="592" y="98"/>
              </a:cxn>
              <a:cxn ang="0">
                <a:pos x="615" y="98"/>
              </a:cxn>
              <a:cxn ang="0">
                <a:pos x="637" y="90"/>
              </a:cxn>
              <a:cxn ang="0">
                <a:pos x="660" y="83"/>
              </a:cxn>
              <a:cxn ang="0">
                <a:pos x="682" y="75"/>
              </a:cxn>
              <a:cxn ang="0">
                <a:pos x="705" y="68"/>
              </a:cxn>
              <a:cxn ang="0">
                <a:pos x="727" y="68"/>
              </a:cxn>
              <a:cxn ang="0">
                <a:pos x="757" y="68"/>
              </a:cxn>
              <a:cxn ang="0">
                <a:pos x="780" y="60"/>
              </a:cxn>
              <a:cxn ang="0">
                <a:pos x="802" y="53"/>
              </a:cxn>
              <a:cxn ang="0">
                <a:pos x="825" y="38"/>
              </a:cxn>
              <a:cxn ang="0">
                <a:pos x="847" y="30"/>
              </a:cxn>
              <a:cxn ang="0">
                <a:pos x="870" y="15"/>
              </a:cxn>
              <a:cxn ang="0">
                <a:pos x="892" y="8"/>
              </a:cxn>
              <a:cxn ang="0">
                <a:pos x="915" y="8"/>
              </a:cxn>
              <a:cxn ang="0">
                <a:pos x="937" y="0"/>
              </a:cxn>
              <a:cxn ang="0">
                <a:pos x="960" y="0"/>
              </a:cxn>
              <a:cxn ang="0">
                <a:pos x="960" y="256"/>
              </a:cxn>
              <a:cxn ang="0">
                <a:pos x="37" y="256"/>
              </a:cxn>
              <a:cxn ang="0">
                <a:pos x="0" y="211"/>
              </a:cxn>
            </a:cxnLst>
            <a:rect l="0" t="0" r="r" b="b"/>
            <a:pathLst>
              <a:path w="961" h="257">
                <a:moveTo>
                  <a:pt x="0" y="211"/>
                </a:moveTo>
                <a:lnTo>
                  <a:pt x="37" y="248"/>
                </a:lnTo>
                <a:lnTo>
                  <a:pt x="52" y="188"/>
                </a:lnTo>
                <a:lnTo>
                  <a:pt x="75" y="173"/>
                </a:lnTo>
                <a:lnTo>
                  <a:pt x="97" y="173"/>
                </a:lnTo>
                <a:lnTo>
                  <a:pt x="120" y="173"/>
                </a:lnTo>
                <a:lnTo>
                  <a:pt x="142" y="173"/>
                </a:lnTo>
                <a:lnTo>
                  <a:pt x="165" y="173"/>
                </a:lnTo>
                <a:lnTo>
                  <a:pt x="187" y="173"/>
                </a:lnTo>
                <a:lnTo>
                  <a:pt x="210" y="173"/>
                </a:lnTo>
                <a:lnTo>
                  <a:pt x="232" y="173"/>
                </a:lnTo>
                <a:lnTo>
                  <a:pt x="255" y="173"/>
                </a:lnTo>
                <a:lnTo>
                  <a:pt x="277" y="158"/>
                </a:lnTo>
                <a:lnTo>
                  <a:pt x="300" y="143"/>
                </a:lnTo>
                <a:lnTo>
                  <a:pt x="322" y="143"/>
                </a:lnTo>
                <a:lnTo>
                  <a:pt x="345" y="143"/>
                </a:lnTo>
                <a:lnTo>
                  <a:pt x="367" y="158"/>
                </a:lnTo>
                <a:lnTo>
                  <a:pt x="390" y="158"/>
                </a:lnTo>
                <a:lnTo>
                  <a:pt x="412" y="150"/>
                </a:lnTo>
                <a:lnTo>
                  <a:pt x="435" y="143"/>
                </a:lnTo>
                <a:lnTo>
                  <a:pt x="457" y="128"/>
                </a:lnTo>
                <a:lnTo>
                  <a:pt x="480" y="120"/>
                </a:lnTo>
                <a:lnTo>
                  <a:pt x="502" y="105"/>
                </a:lnTo>
                <a:lnTo>
                  <a:pt x="525" y="98"/>
                </a:lnTo>
                <a:lnTo>
                  <a:pt x="547" y="98"/>
                </a:lnTo>
                <a:lnTo>
                  <a:pt x="570" y="98"/>
                </a:lnTo>
                <a:lnTo>
                  <a:pt x="592" y="98"/>
                </a:lnTo>
                <a:lnTo>
                  <a:pt x="615" y="98"/>
                </a:lnTo>
                <a:lnTo>
                  <a:pt x="637" y="90"/>
                </a:lnTo>
                <a:lnTo>
                  <a:pt x="660" y="83"/>
                </a:lnTo>
                <a:lnTo>
                  <a:pt x="682" y="75"/>
                </a:lnTo>
                <a:lnTo>
                  <a:pt x="705" y="68"/>
                </a:lnTo>
                <a:lnTo>
                  <a:pt x="727" y="68"/>
                </a:lnTo>
                <a:lnTo>
                  <a:pt x="757" y="68"/>
                </a:lnTo>
                <a:lnTo>
                  <a:pt x="780" y="60"/>
                </a:lnTo>
                <a:lnTo>
                  <a:pt x="802" y="53"/>
                </a:lnTo>
                <a:lnTo>
                  <a:pt x="825" y="38"/>
                </a:lnTo>
                <a:lnTo>
                  <a:pt x="847" y="30"/>
                </a:lnTo>
                <a:lnTo>
                  <a:pt x="870" y="15"/>
                </a:lnTo>
                <a:lnTo>
                  <a:pt x="892" y="8"/>
                </a:lnTo>
                <a:lnTo>
                  <a:pt x="915" y="8"/>
                </a:lnTo>
                <a:lnTo>
                  <a:pt x="937" y="0"/>
                </a:lnTo>
                <a:lnTo>
                  <a:pt x="960" y="0"/>
                </a:lnTo>
                <a:lnTo>
                  <a:pt x="960" y="256"/>
                </a:lnTo>
                <a:lnTo>
                  <a:pt x="37" y="256"/>
                </a:lnTo>
                <a:lnTo>
                  <a:pt x="0" y="211"/>
                </a:lnTo>
              </a:path>
            </a:pathLst>
          </a:custGeom>
          <a:ln w="9525" cap="rnd">
            <a:noFill/>
            <a:round/>
            <a:headEnd type="none" w="sm" len="sm"/>
            <a:tailEnd type="none" w="sm" len="sm"/>
          </a:ln>
          <a:effectLst/>
        </p:spPr>
        <p:txBody>
          <a:bodyPr/>
          <a:lstStyle/>
          <a:p>
            <a:endParaRPr lang="en-US"/>
          </a:p>
        </p:txBody>
      </p:sp>
      <p:sp>
        <p:nvSpPr>
          <p:cNvPr id="327720" name="Freeform 40"/>
          <p:cNvSpPr>
            <a:spLocks/>
          </p:cNvSpPr>
          <p:nvPr/>
        </p:nvSpPr>
        <p:spPr bwMode="auto">
          <a:xfrm>
            <a:off x="3619500" y="3082925"/>
            <a:ext cx="4110038" cy="765175"/>
          </a:xfrm>
          <a:custGeom>
            <a:avLst/>
            <a:gdLst/>
            <a:ahLst/>
            <a:cxnLst>
              <a:cxn ang="0">
                <a:pos x="37" y="390"/>
              </a:cxn>
              <a:cxn ang="0">
                <a:pos x="82" y="371"/>
              </a:cxn>
              <a:cxn ang="0">
                <a:pos x="127" y="380"/>
              </a:cxn>
              <a:cxn ang="0">
                <a:pos x="172" y="409"/>
              </a:cxn>
              <a:cxn ang="0">
                <a:pos x="307" y="371"/>
              </a:cxn>
              <a:cxn ang="0">
                <a:pos x="375" y="352"/>
              </a:cxn>
              <a:cxn ang="0">
                <a:pos x="420" y="323"/>
              </a:cxn>
              <a:cxn ang="0">
                <a:pos x="465" y="314"/>
              </a:cxn>
              <a:cxn ang="0">
                <a:pos x="510" y="352"/>
              </a:cxn>
              <a:cxn ang="0">
                <a:pos x="555" y="361"/>
              </a:cxn>
              <a:cxn ang="0">
                <a:pos x="600" y="361"/>
              </a:cxn>
              <a:cxn ang="0">
                <a:pos x="653" y="342"/>
              </a:cxn>
              <a:cxn ang="0">
                <a:pos x="698" y="342"/>
              </a:cxn>
              <a:cxn ang="0">
                <a:pos x="743" y="342"/>
              </a:cxn>
              <a:cxn ang="0">
                <a:pos x="803" y="323"/>
              </a:cxn>
              <a:cxn ang="0">
                <a:pos x="848" y="295"/>
              </a:cxn>
              <a:cxn ang="0">
                <a:pos x="900" y="285"/>
              </a:cxn>
              <a:cxn ang="0">
                <a:pos x="960" y="276"/>
              </a:cxn>
              <a:cxn ang="0">
                <a:pos x="1013" y="257"/>
              </a:cxn>
              <a:cxn ang="0">
                <a:pos x="1058" y="209"/>
              </a:cxn>
              <a:cxn ang="0">
                <a:pos x="1103" y="190"/>
              </a:cxn>
              <a:cxn ang="0">
                <a:pos x="1140" y="238"/>
              </a:cxn>
              <a:cxn ang="0">
                <a:pos x="1193" y="247"/>
              </a:cxn>
              <a:cxn ang="0">
                <a:pos x="1253" y="228"/>
              </a:cxn>
              <a:cxn ang="0">
                <a:pos x="1298" y="257"/>
              </a:cxn>
              <a:cxn ang="0">
                <a:pos x="1358" y="257"/>
              </a:cxn>
              <a:cxn ang="0">
                <a:pos x="1418" y="257"/>
              </a:cxn>
              <a:cxn ang="0">
                <a:pos x="1463" y="257"/>
              </a:cxn>
              <a:cxn ang="0">
                <a:pos x="1508" y="276"/>
              </a:cxn>
              <a:cxn ang="0">
                <a:pos x="1538" y="314"/>
              </a:cxn>
              <a:cxn ang="0">
                <a:pos x="1583" y="333"/>
              </a:cxn>
              <a:cxn ang="0">
                <a:pos x="1628" y="295"/>
              </a:cxn>
              <a:cxn ang="0">
                <a:pos x="1680" y="257"/>
              </a:cxn>
              <a:cxn ang="0">
                <a:pos x="1725" y="238"/>
              </a:cxn>
              <a:cxn ang="0">
                <a:pos x="1770" y="228"/>
              </a:cxn>
              <a:cxn ang="0">
                <a:pos x="1815" y="228"/>
              </a:cxn>
              <a:cxn ang="0">
                <a:pos x="1868" y="219"/>
              </a:cxn>
              <a:cxn ang="0">
                <a:pos x="1905" y="180"/>
              </a:cxn>
              <a:cxn ang="0">
                <a:pos x="1950" y="161"/>
              </a:cxn>
              <a:cxn ang="0">
                <a:pos x="1995" y="142"/>
              </a:cxn>
              <a:cxn ang="0">
                <a:pos x="2048" y="123"/>
              </a:cxn>
              <a:cxn ang="0">
                <a:pos x="2093" y="95"/>
              </a:cxn>
              <a:cxn ang="0">
                <a:pos x="2123" y="38"/>
              </a:cxn>
              <a:cxn ang="0">
                <a:pos x="2175" y="0"/>
              </a:cxn>
              <a:cxn ang="0">
                <a:pos x="2213" y="76"/>
              </a:cxn>
              <a:cxn ang="0">
                <a:pos x="2265" y="133"/>
              </a:cxn>
              <a:cxn ang="0">
                <a:pos x="2303" y="171"/>
              </a:cxn>
              <a:cxn ang="0">
                <a:pos x="2348" y="180"/>
              </a:cxn>
              <a:cxn ang="0">
                <a:pos x="2408" y="180"/>
              </a:cxn>
              <a:cxn ang="0">
                <a:pos x="2453" y="171"/>
              </a:cxn>
              <a:cxn ang="0">
                <a:pos x="2490" y="123"/>
              </a:cxn>
              <a:cxn ang="0">
                <a:pos x="2535" y="95"/>
              </a:cxn>
              <a:cxn ang="0">
                <a:pos x="2580" y="65"/>
              </a:cxn>
              <a:cxn ang="0">
                <a:pos x="0" y="481"/>
              </a:cxn>
            </a:cxnLst>
            <a:rect l="0" t="0" r="r" b="b"/>
            <a:pathLst>
              <a:path w="2589" h="482">
                <a:moveTo>
                  <a:pt x="7" y="418"/>
                </a:moveTo>
                <a:lnTo>
                  <a:pt x="37" y="390"/>
                </a:lnTo>
                <a:lnTo>
                  <a:pt x="60" y="371"/>
                </a:lnTo>
                <a:lnTo>
                  <a:pt x="82" y="371"/>
                </a:lnTo>
                <a:lnTo>
                  <a:pt x="105" y="371"/>
                </a:lnTo>
                <a:lnTo>
                  <a:pt x="127" y="380"/>
                </a:lnTo>
                <a:lnTo>
                  <a:pt x="150" y="390"/>
                </a:lnTo>
                <a:lnTo>
                  <a:pt x="172" y="409"/>
                </a:lnTo>
                <a:lnTo>
                  <a:pt x="195" y="409"/>
                </a:lnTo>
                <a:lnTo>
                  <a:pt x="307" y="371"/>
                </a:lnTo>
                <a:lnTo>
                  <a:pt x="352" y="371"/>
                </a:lnTo>
                <a:lnTo>
                  <a:pt x="375" y="352"/>
                </a:lnTo>
                <a:lnTo>
                  <a:pt x="397" y="333"/>
                </a:lnTo>
                <a:lnTo>
                  <a:pt x="420" y="323"/>
                </a:lnTo>
                <a:lnTo>
                  <a:pt x="442" y="314"/>
                </a:lnTo>
                <a:lnTo>
                  <a:pt x="465" y="314"/>
                </a:lnTo>
                <a:lnTo>
                  <a:pt x="487" y="333"/>
                </a:lnTo>
                <a:lnTo>
                  <a:pt x="510" y="352"/>
                </a:lnTo>
                <a:lnTo>
                  <a:pt x="532" y="361"/>
                </a:lnTo>
                <a:lnTo>
                  <a:pt x="555" y="361"/>
                </a:lnTo>
                <a:lnTo>
                  <a:pt x="577" y="361"/>
                </a:lnTo>
                <a:lnTo>
                  <a:pt x="600" y="361"/>
                </a:lnTo>
                <a:lnTo>
                  <a:pt x="630" y="352"/>
                </a:lnTo>
                <a:lnTo>
                  <a:pt x="653" y="342"/>
                </a:lnTo>
                <a:lnTo>
                  <a:pt x="675" y="342"/>
                </a:lnTo>
                <a:lnTo>
                  <a:pt x="698" y="342"/>
                </a:lnTo>
                <a:lnTo>
                  <a:pt x="720" y="342"/>
                </a:lnTo>
                <a:lnTo>
                  <a:pt x="743" y="342"/>
                </a:lnTo>
                <a:lnTo>
                  <a:pt x="780" y="333"/>
                </a:lnTo>
                <a:lnTo>
                  <a:pt x="803" y="323"/>
                </a:lnTo>
                <a:lnTo>
                  <a:pt x="825" y="304"/>
                </a:lnTo>
                <a:lnTo>
                  <a:pt x="848" y="295"/>
                </a:lnTo>
                <a:lnTo>
                  <a:pt x="870" y="285"/>
                </a:lnTo>
                <a:lnTo>
                  <a:pt x="900" y="285"/>
                </a:lnTo>
                <a:lnTo>
                  <a:pt x="938" y="285"/>
                </a:lnTo>
                <a:lnTo>
                  <a:pt x="960" y="276"/>
                </a:lnTo>
                <a:lnTo>
                  <a:pt x="990" y="266"/>
                </a:lnTo>
                <a:lnTo>
                  <a:pt x="1013" y="257"/>
                </a:lnTo>
                <a:lnTo>
                  <a:pt x="1035" y="228"/>
                </a:lnTo>
                <a:lnTo>
                  <a:pt x="1058" y="209"/>
                </a:lnTo>
                <a:lnTo>
                  <a:pt x="1080" y="180"/>
                </a:lnTo>
                <a:lnTo>
                  <a:pt x="1103" y="190"/>
                </a:lnTo>
                <a:lnTo>
                  <a:pt x="1118" y="219"/>
                </a:lnTo>
                <a:lnTo>
                  <a:pt x="1140" y="238"/>
                </a:lnTo>
                <a:lnTo>
                  <a:pt x="1170" y="247"/>
                </a:lnTo>
                <a:lnTo>
                  <a:pt x="1193" y="247"/>
                </a:lnTo>
                <a:lnTo>
                  <a:pt x="1223" y="247"/>
                </a:lnTo>
                <a:lnTo>
                  <a:pt x="1253" y="228"/>
                </a:lnTo>
                <a:lnTo>
                  <a:pt x="1275" y="238"/>
                </a:lnTo>
                <a:lnTo>
                  <a:pt x="1298" y="257"/>
                </a:lnTo>
                <a:lnTo>
                  <a:pt x="1328" y="257"/>
                </a:lnTo>
                <a:lnTo>
                  <a:pt x="1358" y="257"/>
                </a:lnTo>
                <a:lnTo>
                  <a:pt x="1380" y="257"/>
                </a:lnTo>
                <a:lnTo>
                  <a:pt x="1418" y="257"/>
                </a:lnTo>
                <a:lnTo>
                  <a:pt x="1440" y="257"/>
                </a:lnTo>
                <a:lnTo>
                  <a:pt x="1463" y="257"/>
                </a:lnTo>
                <a:lnTo>
                  <a:pt x="1485" y="266"/>
                </a:lnTo>
                <a:lnTo>
                  <a:pt x="1508" y="276"/>
                </a:lnTo>
                <a:lnTo>
                  <a:pt x="1530" y="276"/>
                </a:lnTo>
                <a:lnTo>
                  <a:pt x="1538" y="314"/>
                </a:lnTo>
                <a:lnTo>
                  <a:pt x="1560" y="333"/>
                </a:lnTo>
                <a:lnTo>
                  <a:pt x="1583" y="333"/>
                </a:lnTo>
                <a:lnTo>
                  <a:pt x="1605" y="304"/>
                </a:lnTo>
                <a:lnTo>
                  <a:pt x="1628" y="295"/>
                </a:lnTo>
                <a:lnTo>
                  <a:pt x="1650" y="285"/>
                </a:lnTo>
                <a:lnTo>
                  <a:pt x="1680" y="257"/>
                </a:lnTo>
                <a:lnTo>
                  <a:pt x="1703" y="247"/>
                </a:lnTo>
                <a:lnTo>
                  <a:pt x="1725" y="238"/>
                </a:lnTo>
                <a:lnTo>
                  <a:pt x="1748" y="228"/>
                </a:lnTo>
                <a:lnTo>
                  <a:pt x="1770" y="228"/>
                </a:lnTo>
                <a:lnTo>
                  <a:pt x="1793" y="228"/>
                </a:lnTo>
                <a:lnTo>
                  <a:pt x="1815" y="228"/>
                </a:lnTo>
                <a:lnTo>
                  <a:pt x="1838" y="228"/>
                </a:lnTo>
                <a:lnTo>
                  <a:pt x="1868" y="219"/>
                </a:lnTo>
                <a:lnTo>
                  <a:pt x="1890" y="200"/>
                </a:lnTo>
                <a:lnTo>
                  <a:pt x="1905" y="180"/>
                </a:lnTo>
                <a:lnTo>
                  <a:pt x="1928" y="171"/>
                </a:lnTo>
                <a:lnTo>
                  <a:pt x="1950" y="161"/>
                </a:lnTo>
                <a:lnTo>
                  <a:pt x="1973" y="142"/>
                </a:lnTo>
                <a:lnTo>
                  <a:pt x="1995" y="142"/>
                </a:lnTo>
                <a:lnTo>
                  <a:pt x="2025" y="133"/>
                </a:lnTo>
                <a:lnTo>
                  <a:pt x="2048" y="123"/>
                </a:lnTo>
                <a:lnTo>
                  <a:pt x="2070" y="114"/>
                </a:lnTo>
                <a:lnTo>
                  <a:pt x="2093" y="95"/>
                </a:lnTo>
                <a:lnTo>
                  <a:pt x="2108" y="65"/>
                </a:lnTo>
                <a:lnTo>
                  <a:pt x="2123" y="38"/>
                </a:lnTo>
                <a:lnTo>
                  <a:pt x="2153" y="0"/>
                </a:lnTo>
                <a:lnTo>
                  <a:pt x="2175" y="0"/>
                </a:lnTo>
                <a:lnTo>
                  <a:pt x="2190" y="27"/>
                </a:lnTo>
                <a:lnTo>
                  <a:pt x="2213" y="76"/>
                </a:lnTo>
                <a:lnTo>
                  <a:pt x="2235" y="104"/>
                </a:lnTo>
                <a:lnTo>
                  <a:pt x="2265" y="133"/>
                </a:lnTo>
                <a:lnTo>
                  <a:pt x="2288" y="133"/>
                </a:lnTo>
                <a:lnTo>
                  <a:pt x="2303" y="171"/>
                </a:lnTo>
                <a:lnTo>
                  <a:pt x="2325" y="180"/>
                </a:lnTo>
                <a:lnTo>
                  <a:pt x="2348" y="180"/>
                </a:lnTo>
                <a:lnTo>
                  <a:pt x="2378" y="180"/>
                </a:lnTo>
                <a:lnTo>
                  <a:pt x="2408" y="180"/>
                </a:lnTo>
                <a:lnTo>
                  <a:pt x="2430" y="180"/>
                </a:lnTo>
                <a:lnTo>
                  <a:pt x="2453" y="171"/>
                </a:lnTo>
                <a:lnTo>
                  <a:pt x="2468" y="142"/>
                </a:lnTo>
                <a:lnTo>
                  <a:pt x="2490" y="123"/>
                </a:lnTo>
                <a:lnTo>
                  <a:pt x="2513" y="104"/>
                </a:lnTo>
                <a:lnTo>
                  <a:pt x="2535" y="95"/>
                </a:lnTo>
                <a:lnTo>
                  <a:pt x="2558" y="65"/>
                </a:lnTo>
                <a:lnTo>
                  <a:pt x="2580" y="65"/>
                </a:lnTo>
                <a:lnTo>
                  <a:pt x="2588" y="481"/>
                </a:lnTo>
                <a:lnTo>
                  <a:pt x="0" y="481"/>
                </a:lnTo>
                <a:lnTo>
                  <a:pt x="7" y="418"/>
                </a:lnTo>
              </a:path>
            </a:pathLst>
          </a:custGeom>
          <a:ln w="9525" cap="rnd">
            <a:noFill/>
            <a:round/>
            <a:headEnd type="none" w="sm" len="sm"/>
            <a:tailEnd type="none" w="sm" len="sm"/>
          </a:ln>
          <a:effectLst/>
        </p:spPr>
        <p:txBody>
          <a:bodyPr/>
          <a:lstStyle/>
          <a:p>
            <a:endParaRPr lang="en-US"/>
          </a:p>
        </p:txBody>
      </p:sp>
      <p:sp>
        <p:nvSpPr>
          <p:cNvPr id="327721" name="Freeform 41"/>
          <p:cNvSpPr>
            <a:spLocks/>
          </p:cNvSpPr>
          <p:nvPr/>
        </p:nvSpPr>
        <p:spPr bwMode="auto">
          <a:xfrm>
            <a:off x="1165225" y="5341938"/>
            <a:ext cx="4551363" cy="660400"/>
          </a:xfrm>
          <a:custGeom>
            <a:avLst/>
            <a:gdLst/>
            <a:ahLst/>
            <a:cxnLst>
              <a:cxn ang="0">
                <a:pos x="40" y="324"/>
              </a:cxn>
              <a:cxn ang="0">
                <a:pos x="90" y="305"/>
              </a:cxn>
              <a:cxn ang="0">
                <a:pos x="140" y="314"/>
              </a:cxn>
              <a:cxn ang="0">
                <a:pos x="190" y="343"/>
              </a:cxn>
              <a:cxn ang="0">
                <a:pos x="240" y="333"/>
              </a:cxn>
              <a:cxn ang="0">
                <a:pos x="256" y="327"/>
              </a:cxn>
              <a:cxn ang="0">
                <a:pos x="488" y="309"/>
              </a:cxn>
              <a:cxn ang="0">
                <a:pos x="539" y="267"/>
              </a:cxn>
              <a:cxn ang="0">
                <a:pos x="589" y="295"/>
              </a:cxn>
              <a:cxn ang="0">
                <a:pos x="638" y="295"/>
              </a:cxn>
              <a:cxn ang="0">
                <a:pos x="697" y="286"/>
              </a:cxn>
              <a:cxn ang="0">
                <a:pos x="747" y="276"/>
              </a:cxn>
              <a:cxn ang="0">
                <a:pos x="797" y="276"/>
              </a:cxn>
              <a:cxn ang="0">
                <a:pos x="863" y="267"/>
              </a:cxn>
              <a:cxn ang="0">
                <a:pos x="913" y="238"/>
              </a:cxn>
              <a:cxn ang="0">
                <a:pos x="963" y="219"/>
              </a:cxn>
              <a:cxn ang="0">
                <a:pos x="1038" y="219"/>
              </a:cxn>
              <a:cxn ang="0">
                <a:pos x="1096" y="200"/>
              </a:cxn>
              <a:cxn ang="0">
                <a:pos x="1146" y="162"/>
              </a:cxn>
              <a:cxn ang="0">
                <a:pos x="1196" y="114"/>
              </a:cxn>
              <a:cxn ang="0">
                <a:pos x="1238" y="153"/>
              </a:cxn>
              <a:cxn ang="0">
                <a:pos x="1295" y="181"/>
              </a:cxn>
              <a:cxn ang="0">
                <a:pos x="1354" y="181"/>
              </a:cxn>
              <a:cxn ang="0">
                <a:pos x="1411" y="172"/>
              </a:cxn>
              <a:cxn ang="0">
                <a:pos x="1470" y="191"/>
              </a:cxn>
              <a:cxn ang="0">
                <a:pos x="1528" y="191"/>
              </a:cxn>
              <a:cxn ang="0">
                <a:pos x="1594" y="191"/>
              </a:cxn>
              <a:cxn ang="0">
                <a:pos x="1644" y="200"/>
              </a:cxn>
              <a:cxn ang="0">
                <a:pos x="1694" y="210"/>
              </a:cxn>
              <a:cxn ang="0">
                <a:pos x="1727" y="267"/>
              </a:cxn>
              <a:cxn ang="0">
                <a:pos x="1777" y="238"/>
              </a:cxn>
              <a:cxn ang="0">
                <a:pos x="1827" y="219"/>
              </a:cxn>
              <a:cxn ang="0">
                <a:pos x="1885" y="181"/>
              </a:cxn>
              <a:cxn ang="0">
                <a:pos x="1935" y="162"/>
              </a:cxn>
              <a:cxn ang="0">
                <a:pos x="1985" y="162"/>
              </a:cxn>
              <a:cxn ang="0">
                <a:pos x="2035" y="162"/>
              </a:cxn>
              <a:cxn ang="0">
                <a:pos x="2093" y="134"/>
              </a:cxn>
              <a:cxn ang="0">
                <a:pos x="2135" y="105"/>
              </a:cxn>
              <a:cxn ang="0">
                <a:pos x="2184" y="76"/>
              </a:cxn>
              <a:cxn ang="0">
                <a:pos x="2355" y="115"/>
              </a:cxn>
              <a:cxn ang="0">
                <a:pos x="2446" y="159"/>
              </a:cxn>
              <a:cxn ang="0">
                <a:pos x="2685" y="197"/>
              </a:cxn>
              <a:cxn ang="0">
                <a:pos x="2716" y="105"/>
              </a:cxn>
              <a:cxn ang="0">
                <a:pos x="2757" y="57"/>
              </a:cxn>
              <a:cxn ang="0">
                <a:pos x="2807" y="29"/>
              </a:cxn>
              <a:cxn ang="0">
                <a:pos x="2857" y="0"/>
              </a:cxn>
              <a:cxn ang="0">
                <a:pos x="0" y="415"/>
              </a:cxn>
            </a:cxnLst>
            <a:rect l="0" t="0" r="r" b="b"/>
            <a:pathLst>
              <a:path w="2867" h="416">
                <a:moveTo>
                  <a:pt x="7" y="352"/>
                </a:moveTo>
                <a:lnTo>
                  <a:pt x="40" y="324"/>
                </a:lnTo>
                <a:lnTo>
                  <a:pt x="66" y="305"/>
                </a:lnTo>
                <a:lnTo>
                  <a:pt x="90" y="305"/>
                </a:lnTo>
                <a:lnTo>
                  <a:pt x="116" y="305"/>
                </a:lnTo>
                <a:lnTo>
                  <a:pt x="140" y="314"/>
                </a:lnTo>
                <a:lnTo>
                  <a:pt x="166" y="324"/>
                </a:lnTo>
                <a:lnTo>
                  <a:pt x="190" y="343"/>
                </a:lnTo>
                <a:lnTo>
                  <a:pt x="215" y="343"/>
                </a:lnTo>
                <a:lnTo>
                  <a:pt x="240" y="333"/>
                </a:lnTo>
                <a:lnTo>
                  <a:pt x="265" y="333"/>
                </a:lnTo>
                <a:lnTo>
                  <a:pt x="256" y="327"/>
                </a:lnTo>
                <a:lnTo>
                  <a:pt x="420" y="332"/>
                </a:lnTo>
                <a:lnTo>
                  <a:pt x="488" y="309"/>
                </a:lnTo>
                <a:lnTo>
                  <a:pt x="514" y="248"/>
                </a:lnTo>
                <a:lnTo>
                  <a:pt x="539" y="267"/>
                </a:lnTo>
                <a:lnTo>
                  <a:pt x="564" y="286"/>
                </a:lnTo>
                <a:lnTo>
                  <a:pt x="589" y="295"/>
                </a:lnTo>
                <a:lnTo>
                  <a:pt x="614" y="295"/>
                </a:lnTo>
                <a:lnTo>
                  <a:pt x="638" y="295"/>
                </a:lnTo>
                <a:lnTo>
                  <a:pt x="664" y="295"/>
                </a:lnTo>
                <a:lnTo>
                  <a:pt x="697" y="286"/>
                </a:lnTo>
                <a:lnTo>
                  <a:pt x="723" y="276"/>
                </a:lnTo>
                <a:lnTo>
                  <a:pt x="747" y="276"/>
                </a:lnTo>
                <a:lnTo>
                  <a:pt x="772" y="276"/>
                </a:lnTo>
                <a:lnTo>
                  <a:pt x="797" y="276"/>
                </a:lnTo>
                <a:lnTo>
                  <a:pt x="822" y="276"/>
                </a:lnTo>
                <a:lnTo>
                  <a:pt x="863" y="267"/>
                </a:lnTo>
                <a:lnTo>
                  <a:pt x="889" y="257"/>
                </a:lnTo>
                <a:lnTo>
                  <a:pt x="913" y="238"/>
                </a:lnTo>
                <a:lnTo>
                  <a:pt x="939" y="229"/>
                </a:lnTo>
                <a:lnTo>
                  <a:pt x="963" y="219"/>
                </a:lnTo>
                <a:lnTo>
                  <a:pt x="996" y="219"/>
                </a:lnTo>
                <a:lnTo>
                  <a:pt x="1038" y="219"/>
                </a:lnTo>
                <a:lnTo>
                  <a:pt x="1063" y="210"/>
                </a:lnTo>
                <a:lnTo>
                  <a:pt x="1096" y="200"/>
                </a:lnTo>
                <a:lnTo>
                  <a:pt x="1121" y="191"/>
                </a:lnTo>
                <a:lnTo>
                  <a:pt x="1146" y="162"/>
                </a:lnTo>
                <a:lnTo>
                  <a:pt x="1171" y="143"/>
                </a:lnTo>
                <a:lnTo>
                  <a:pt x="1196" y="114"/>
                </a:lnTo>
                <a:lnTo>
                  <a:pt x="1221" y="124"/>
                </a:lnTo>
                <a:lnTo>
                  <a:pt x="1238" y="153"/>
                </a:lnTo>
                <a:lnTo>
                  <a:pt x="1262" y="172"/>
                </a:lnTo>
                <a:lnTo>
                  <a:pt x="1295" y="181"/>
                </a:lnTo>
                <a:lnTo>
                  <a:pt x="1321" y="181"/>
                </a:lnTo>
                <a:lnTo>
                  <a:pt x="1354" y="181"/>
                </a:lnTo>
                <a:lnTo>
                  <a:pt x="1387" y="162"/>
                </a:lnTo>
                <a:lnTo>
                  <a:pt x="1411" y="172"/>
                </a:lnTo>
                <a:lnTo>
                  <a:pt x="1437" y="191"/>
                </a:lnTo>
                <a:lnTo>
                  <a:pt x="1470" y="191"/>
                </a:lnTo>
                <a:lnTo>
                  <a:pt x="1503" y="191"/>
                </a:lnTo>
                <a:lnTo>
                  <a:pt x="1528" y="191"/>
                </a:lnTo>
                <a:lnTo>
                  <a:pt x="1570" y="191"/>
                </a:lnTo>
                <a:lnTo>
                  <a:pt x="1594" y="191"/>
                </a:lnTo>
                <a:lnTo>
                  <a:pt x="1620" y="191"/>
                </a:lnTo>
                <a:lnTo>
                  <a:pt x="1644" y="200"/>
                </a:lnTo>
                <a:lnTo>
                  <a:pt x="1669" y="210"/>
                </a:lnTo>
                <a:lnTo>
                  <a:pt x="1694" y="210"/>
                </a:lnTo>
                <a:lnTo>
                  <a:pt x="1703" y="248"/>
                </a:lnTo>
                <a:lnTo>
                  <a:pt x="1727" y="267"/>
                </a:lnTo>
                <a:lnTo>
                  <a:pt x="1753" y="267"/>
                </a:lnTo>
                <a:lnTo>
                  <a:pt x="1777" y="238"/>
                </a:lnTo>
                <a:lnTo>
                  <a:pt x="1802" y="229"/>
                </a:lnTo>
                <a:lnTo>
                  <a:pt x="1827" y="219"/>
                </a:lnTo>
                <a:lnTo>
                  <a:pt x="1860" y="191"/>
                </a:lnTo>
                <a:lnTo>
                  <a:pt x="1885" y="181"/>
                </a:lnTo>
                <a:lnTo>
                  <a:pt x="1910" y="172"/>
                </a:lnTo>
                <a:lnTo>
                  <a:pt x="1935" y="162"/>
                </a:lnTo>
                <a:lnTo>
                  <a:pt x="1960" y="162"/>
                </a:lnTo>
                <a:lnTo>
                  <a:pt x="1985" y="162"/>
                </a:lnTo>
                <a:lnTo>
                  <a:pt x="2009" y="162"/>
                </a:lnTo>
                <a:lnTo>
                  <a:pt x="2035" y="162"/>
                </a:lnTo>
                <a:lnTo>
                  <a:pt x="2068" y="153"/>
                </a:lnTo>
                <a:lnTo>
                  <a:pt x="2093" y="134"/>
                </a:lnTo>
                <a:lnTo>
                  <a:pt x="2109" y="114"/>
                </a:lnTo>
                <a:lnTo>
                  <a:pt x="2135" y="105"/>
                </a:lnTo>
                <a:lnTo>
                  <a:pt x="2159" y="95"/>
                </a:lnTo>
                <a:lnTo>
                  <a:pt x="2184" y="76"/>
                </a:lnTo>
                <a:lnTo>
                  <a:pt x="2259" y="144"/>
                </a:lnTo>
                <a:lnTo>
                  <a:pt x="2355" y="115"/>
                </a:lnTo>
                <a:lnTo>
                  <a:pt x="2394" y="197"/>
                </a:lnTo>
                <a:lnTo>
                  <a:pt x="2446" y="159"/>
                </a:lnTo>
                <a:lnTo>
                  <a:pt x="2543" y="197"/>
                </a:lnTo>
                <a:lnTo>
                  <a:pt x="2685" y="197"/>
                </a:lnTo>
                <a:lnTo>
                  <a:pt x="2691" y="114"/>
                </a:lnTo>
                <a:lnTo>
                  <a:pt x="2716" y="105"/>
                </a:lnTo>
                <a:lnTo>
                  <a:pt x="2733" y="76"/>
                </a:lnTo>
                <a:lnTo>
                  <a:pt x="2757" y="57"/>
                </a:lnTo>
                <a:lnTo>
                  <a:pt x="2782" y="38"/>
                </a:lnTo>
                <a:lnTo>
                  <a:pt x="2807" y="29"/>
                </a:lnTo>
                <a:lnTo>
                  <a:pt x="2832" y="0"/>
                </a:lnTo>
                <a:lnTo>
                  <a:pt x="2857" y="0"/>
                </a:lnTo>
                <a:lnTo>
                  <a:pt x="2866" y="415"/>
                </a:lnTo>
                <a:lnTo>
                  <a:pt x="0" y="415"/>
                </a:lnTo>
                <a:lnTo>
                  <a:pt x="7" y="352"/>
                </a:lnTo>
              </a:path>
            </a:pathLst>
          </a:custGeom>
          <a:ln w="9525" cap="rnd">
            <a:noFill/>
            <a:round/>
            <a:headEnd type="none" w="sm" len="sm"/>
            <a:tailEnd type="none" w="sm" len="sm"/>
          </a:ln>
          <a:effectLst/>
        </p:spPr>
        <p:txBody>
          <a:bodyPr/>
          <a:lstStyle/>
          <a:p>
            <a:endParaRPr lang="en-US"/>
          </a:p>
        </p:txBody>
      </p:sp>
      <p:sp>
        <p:nvSpPr>
          <p:cNvPr id="327722" name="Freeform 42"/>
          <p:cNvSpPr>
            <a:spLocks/>
          </p:cNvSpPr>
          <p:nvPr/>
        </p:nvSpPr>
        <p:spPr bwMode="auto">
          <a:xfrm>
            <a:off x="5883275" y="5392738"/>
            <a:ext cx="1798638" cy="488950"/>
          </a:xfrm>
          <a:custGeom>
            <a:avLst/>
            <a:gdLst/>
            <a:ahLst/>
            <a:cxnLst>
              <a:cxn ang="0">
                <a:pos x="0" y="253"/>
              </a:cxn>
              <a:cxn ang="0">
                <a:pos x="43" y="297"/>
              </a:cxn>
              <a:cxn ang="0">
                <a:pos x="61" y="225"/>
              </a:cxn>
              <a:cxn ang="0">
                <a:pos x="88" y="207"/>
              </a:cxn>
              <a:cxn ang="0">
                <a:pos x="114" y="207"/>
              </a:cxn>
              <a:cxn ang="0">
                <a:pos x="141" y="207"/>
              </a:cxn>
              <a:cxn ang="0">
                <a:pos x="167" y="207"/>
              </a:cxn>
              <a:cxn ang="0">
                <a:pos x="194" y="207"/>
              </a:cxn>
              <a:cxn ang="0">
                <a:pos x="220" y="207"/>
              </a:cxn>
              <a:cxn ang="0">
                <a:pos x="247" y="207"/>
              </a:cxn>
              <a:cxn ang="0">
                <a:pos x="273" y="207"/>
              </a:cxn>
              <a:cxn ang="0">
                <a:pos x="300" y="207"/>
              </a:cxn>
              <a:cxn ang="0">
                <a:pos x="326" y="189"/>
              </a:cxn>
              <a:cxn ang="0">
                <a:pos x="353" y="171"/>
              </a:cxn>
              <a:cxn ang="0">
                <a:pos x="379" y="171"/>
              </a:cxn>
              <a:cxn ang="0">
                <a:pos x="406" y="171"/>
              </a:cxn>
              <a:cxn ang="0">
                <a:pos x="432" y="189"/>
              </a:cxn>
              <a:cxn ang="0">
                <a:pos x="459" y="189"/>
              </a:cxn>
              <a:cxn ang="0">
                <a:pos x="485" y="179"/>
              </a:cxn>
              <a:cxn ang="0">
                <a:pos x="512" y="171"/>
              </a:cxn>
              <a:cxn ang="0">
                <a:pos x="538" y="153"/>
              </a:cxn>
              <a:cxn ang="0">
                <a:pos x="566" y="143"/>
              </a:cxn>
              <a:cxn ang="0">
                <a:pos x="591" y="125"/>
              </a:cxn>
              <a:cxn ang="0">
                <a:pos x="619" y="117"/>
              </a:cxn>
              <a:cxn ang="0">
                <a:pos x="645" y="117"/>
              </a:cxn>
              <a:cxn ang="0">
                <a:pos x="672" y="117"/>
              </a:cxn>
              <a:cxn ang="0">
                <a:pos x="698" y="117"/>
              </a:cxn>
              <a:cxn ang="0">
                <a:pos x="725" y="117"/>
              </a:cxn>
              <a:cxn ang="0">
                <a:pos x="751" y="107"/>
              </a:cxn>
              <a:cxn ang="0">
                <a:pos x="778" y="99"/>
              </a:cxn>
              <a:cxn ang="0">
                <a:pos x="804" y="89"/>
              </a:cxn>
              <a:cxn ang="0">
                <a:pos x="831" y="81"/>
              </a:cxn>
              <a:cxn ang="0">
                <a:pos x="857" y="81"/>
              </a:cxn>
              <a:cxn ang="0">
                <a:pos x="892" y="81"/>
              </a:cxn>
              <a:cxn ang="0">
                <a:pos x="919" y="71"/>
              </a:cxn>
              <a:cxn ang="0">
                <a:pos x="945" y="63"/>
              </a:cxn>
              <a:cxn ang="0">
                <a:pos x="972" y="45"/>
              </a:cxn>
              <a:cxn ang="0">
                <a:pos x="998" y="35"/>
              </a:cxn>
              <a:cxn ang="0">
                <a:pos x="1025" y="17"/>
              </a:cxn>
              <a:cxn ang="0">
                <a:pos x="1051" y="9"/>
              </a:cxn>
              <a:cxn ang="0">
                <a:pos x="1078" y="9"/>
              </a:cxn>
              <a:cxn ang="0">
                <a:pos x="1104" y="0"/>
              </a:cxn>
              <a:cxn ang="0">
                <a:pos x="1132" y="0"/>
              </a:cxn>
              <a:cxn ang="0">
                <a:pos x="1132" y="307"/>
              </a:cxn>
              <a:cxn ang="0">
                <a:pos x="43" y="307"/>
              </a:cxn>
              <a:cxn ang="0">
                <a:pos x="0" y="253"/>
              </a:cxn>
            </a:cxnLst>
            <a:rect l="0" t="0" r="r" b="b"/>
            <a:pathLst>
              <a:path w="1133" h="308">
                <a:moveTo>
                  <a:pt x="0" y="253"/>
                </a:moveTo>
                <a:lnTo>
                  <a:pt x="43" y="297"/>
                </a:lnTo>
                <a:lnTo>
                  <a:pt x="61" y="225"/>
                </a:lnTo>
                <a:lnTo>
                  <a:pt x="88" y="207"/>
                </a:lnTo>
                <a:lnTo>
                  <a:pt x="114" y="207"/>
                </a:lnTo>
                <a:lnTo>
                  <a:pt x="141" y="207"/>
                </a:lnTo>
                <a:lnTo>
                  <a:pt x="167" y="207"/>
                </a:lnTo>
                <a:lnTo>
                  <a:pt x="194" y="207"/>
                </a:lnTo>
                <a:lnTo>
                  <a:pt x="220" y="207"/>
                </a:lnTo>
                <a:lnTo>
                  <a:pt x="247" y="207"/>
                </a:lnTo>
                <a:lnTo>
                  <a:pt x="273" y="207"/>
                </a:lnTo>
                <a:lnTo>
                  <a:pt x="300" y="207"/>
                </a:lnTo>
                <a:lnTo>
                  <a:pt x="326" y="189"/>
                </a:lnTo>
                <a:lnTo>
                  <a:pt x="353" y="171"/>
                </a:lnTo>
                <a:lnTo>
                  <a:pt x="379" y="171"/>
                </a:lnTo>
                <a:lnTo>
                  <a:pt x="406" y="171"/>
                </a:lnTo>
                <a:lnTo>
                  <a:pt x="432" y="189"/>
                </a:lnTo>
                <a:lnTo>
                  <a:pt x="459" y="189"/>
                </a:lnTo>
                <a:lnTo>
                  <a:pt x="485" y="179"/>
                </a:lnTo>
                <a:lnTo>
                  <a:pt x="512" y="171"/>
                </a:lnTo>
                <a:lnTo>
                  <a:pt x="538" y="153"/>
                </a:lnTo>
                <a:lnTo>
                  <a:pt x="566" y="143"/>
                </a:lnTo>
                <a:lnTo>
                  <a:pt x="591" y="125"/>
                </a:lnTo>
                <a:lnTo>
                  <a:pt x="619" y="117"/>
                </a:lnTo>
                <a:lnTo>
                  <a:pt x="645" y="117"/>
                </a:lnTo>
                <a:lnTo>
                  <a:pt x="672" y="117"/>
                </a:lnTo>
                <a:lnTo>
                  <a:pt x="698" y="117"/>
                </a:lnTo>
                <a:lnTo>
                  <a:pt x="725" y="117"/>
                </a:lnTo>
                <a:lnTo>
                  <a:pt x="751" y="107"/>
                </a:lnTo>
                <a:lnTo>
                  <a:pt x="778" y="99"/>
                </a:lnTo>
                <a:lnTo>
                  <a:pt x="804" y="89"/>
                </a:lnTo>
                <a:lnTo>
                  <a:pt x="831" y="81"/>
                </a:lnTo>
                <a:lnTo>
                  <a:pt x="857" y="81"/>
                </a:lnTo>
                <a:lnTo>
                  <a:pt x="892" y="81"/>
                </a:lnTo>
                <a:lnTo>
                  <a:pt x="919" y="71"/>
                </a:lnTo>
                <a:lnTo>
                  <a:pt x="945" y="63"/>
                </a:lnTo>
                <a:lnTo>
                  <a:pt x="972" y="45"/>
                </a:lnTo>
                <a:lnTo>
                  <a:pt x="998" y="35"/>
                </a:lnTo>
                <a:lnTo>
                  <a:pt x="1025" y="17"/>
                </a:lnTo>
                <a:lnTo>
                  <a:pt x="1051" y="9"/>
                </a:lnTo>
                <a:lnTo>
                  <a:pt x="1078" y="9"/>
                </a:lnTo>
                <a:lnTo>
                  <a:pt x="1104" y="0"/>
                </a:lnTo>
                <a:lnTo>
                  <a:pt x="1132" y="0"/>
                </a:lnTo>
                <a:lnTo>
                  <a:pt x="1132" y="307"/>
                </a:lnTo>
                <a:lnTo>
                  <a:pt x="43" y="307"/>
                </a:lnTo>
                <a:lnTo>
                  <a:pt x="0" y="253"/>
                </a:lnTo>
              </a:path>
            </a:pathLst>
          </a:custGeom>
          <a:ln w="9525" cap="rnd">
            <a:noFill/>
            <a:round/>
            <a:headEnd type="none" w="sm" len="sm"/>
            <a:tailEnd type="none" w="sm" len="sm"/>
          </a:ln>
          <a:effectLst/>
        </p:spPr>
        <p:txBody>
          <a:bodyPr/>
          <a:lstStyle/>
          <a:p>
            <a:endParaRPr lang="en-US"/>
          </a:p>
        </p:txBody>
      </p:sp>
      <p:sp>
        <p:nvSpPr>
          <p:cNvPr id="327736" name="Rectangle 56"/>
          <p:cNvSpPr>
            <a:spLocks noGrp="1" noChangeArrowheads="1"/>
          </p:cNvSpPr>
          <p:nvPr>
            <p:ph type="title"/>
          </p:nvPr>
        </p:nvSpPr>
        <p:spPr/>
        <p:txBody>
          <a:bodyPr/>
          <a:lstStyle/>
          <a:p>
            <a:r>
              <a:rPr lang="en-US"/>
              <a:t>Tables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AutoShape 2"/>
          <p:cNvSpPr>
            <a:spLocks noChangeArrowheads="1"/>
          </p:cNvSpPr>
          <p:nvPr/>
        </p:nvSpPr>
        <p:spPr bwMode="auto">
          <a:xfrm>
            <a:off x="5737225" y="3140075"/>
            <a:ext cx="2386013" cy="29559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9780" name="Rectangle 52"/>
          <p:cNvSpPr>
            <a:spLocks noGrp="1" noChangeArrowheads="1"/>
          </p:cNvSpPr>
          <p:nvPr>
            <p:ph type="title"/>
          </p:nvPr>
        </p:nvSpPr>
        <p:spPr/>
        <p:txBody>
          <a:bodyPr/>
          <a:lstStyle/>
          <a:p>
            <a:r>
              <a:rPr lang="en-US"/>
              <a:t>Resolving m:m Relationship</a:t>
            </a:r>
          </a:p>
        </p:txBody>
      </p:sp>
      <p:sp>
        <p:nvSpPr>
          <p:cNvPr id="329781" name="Rectangle 53"/>
          <p:cNvSpPr>
            <a:spLocks noGrp="1" noChangeArrowheads="1"/>
          </p:cNvSpPr>
          <p:nvPr>
            <p:ph idx="1"/>
          </p:nvPr>
        </p:nvSpPr>
        <p:spPr>
          <a:xfrm>
            <a:off x="872067" y="1600200"/>
            <a:ext cx="7408333" cy="3450696"/>
          </a:xfrm>
        </p:spPr>
        <p:txBody>
          <a:bodyPr/>
          <a:lstStyle/>
          <a:p>
            <a:pPr lvl="1"/>
            <a:r>
              <a:rPr lang="en-US" dirty="0"/>
              <a:t>Create new intersection entity</a:t>
            </a:r>
          </a:p>
          <a:p>
            <a:pPr lvl="1"/>
            <a:r>
              <a:rPr lang="en-US" dirty="0"/>
              <a:t>Create two m:1 relationships, derive optionality</a:t>
            </a:r>
          </a:p>
          <a:p>
            <a:pPr lvl="1"/>
            <a:r>
              <a:rPr lang="en-US" dirty="0"/>
              <a:t>Remove m:m relationship</a:t>
            </a:r>
          </a:p>
        </p:txBody>
      </p:sp>
      <p:sp>
        <p:nvSpPr>
          <p:cNvPr id="329733" name="AutoShape 5"/>
          <p:cNvSpPr>
            <a:spLocks noChangeArrowheads="1"/>
          </p:cNvSpPr>
          <p:nvPr/>
        </p:nvSpPr>
        <p:spPr bwMode="auto">
          <a:xfrm>
            <a:off x="1395413" y="3086100"/>
            <a:ext cx="950912" cy="877888"/>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9734" name="Rectangle 6"/>
          <p:cNvSpPr>
            <a:spLocks noChangeArrowheads="1"/>
          </p:cNvSpPr>
          <p:nvPr/>
        </p:nvSpPr>
        <p:spPr bwMode="auto">
          <a:xfrm>
            <a:off x="1519238" y="3194050"/>
            <a:ext cx="614362"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A</a:t>
            </a:r>
          </a:p>
        </p:txBody>
      </p:sp>
      <p:sp>
        <p:nvSpPr>
          <p:cNvPr id="329735" name="AutoShape 7"/>
          <p:cNvSpPr>
            <a:spLocks noChangeArrowheads="1"/>
          </p:cNvSpPr>
          <p:nvPr/>
        </p:nvSpPr>
        <p:spPr bwMode="auto">
          <a:xfrm>
            <a:off x="1408113" y="5170488"/>
            <a:ext cx="963612" cy="8858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9736" name="Rectangle 8"/>
          <p:cNvSpPr>
            <a:spLocks noChangeArrowheads="1"/>
          </p:cNvSpPr>
          <p:nvPr/>
        </p:nvSpPr>
        <p:spPr bwMode="auto">
          <a:xfrm>
            <a:off x="1425575" y="5222875"/>
            <a:ext cx="757238"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B</a:t>
            </a:r>
          </a:p>
        </p:txBody>
      </p:sp>
      <p:sp>
        <p:nvSpPr>
          <p:cNvPr id="329737" name="Rectangle 9"/>
          <p:cNvSpPr>
            <a:spLocks noChangeArrowheads="1"/>
          </p:cNvSpPr>
          <p:nvPr/>
        </p:nvSpPr>
        <p:spPr bwMode="auto">
          <a:xfrm>
            <a:off x="1319213" y="4117975"/>
            <a:ext cx="671512"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xxx</a:t>
            </a:r>
          </a:p>
        </p:txBody>
      </p:sp>
      <p:sp>
        <p:nvSpPr>
          <p:cNvPr id="329738" name="Rectangle 10"/>
          <p:cNvSpPr>
            <a:spLocks noChangeArrowheads="1"/>
          </p:cNvSpPr>
          <p:nvPr/>
        </p:nvSpPr>
        <p:spPr bwMode="auto">
          <a:xfrm>
            <a:off x="1847850" y="4779963"/>
            <a:ext cx="561975" cy="339725"/>
          </a:xfrm>
          <a:prstGeom prst="rect">
            <a:avLst/>
          </a:prstGeom>
          <a:noFill/>
          <a:ln w="9525">
            <a:noFill/>
            <a:miter lim="800000"/>
            <a:headEnd/>
            <a:tailEnd/>
          </a:ln>
          <a:effectLst/>
        </p:spPr>
        <p:txBody>
          <a:bodyPr wrap="none" lIns="92075" tIns="46038" rIns="92075" bIns="46038" anchor="ctr"/>
          <a:lstStyle/>
          <a:p>
            <a:pPr defTabSz="822325" eaLnBrk="0" hangingPunct="0">
              <a:lnSpc>
                <a:spcPct val="90000"/>
              </a:lnSpc>
              <a:spcBef>
                <a:spcPct val="50000"/>
              </a:spcBef>
              <a:buClrTx/>
              <a:buFontTx/>
              <a:buNone/>
            </a:pPr>
            <a:r>
              <a:rPr lang="en-US" sz="1800" i="1">
                <a:solidFill>
                  <a:schemeClr val="tx1"/>
                </a:solidFill>
              </a:rPr>
              <a:t>yyy</a:t>
            </a:r>
          </a:p>
        </p:txBody>
      </p:sp>
      <p:sp>
        <p:nvSpPr>
          <p:cNvPr id="329739" name="Line 11"/>
          <p:cNvSpPr>
            <a:spLocks noChangeShapeType="1"/>
          </p:cNvSpPr>
          <p:nvPr/>
        </p:nvSpPr>
        <p:spPr bwMode="auto">
          <a:xfrm flipH="1">
            <a:off x="1854200" y="3994150"/>
            <a:ext cx="101600" cy="122238"/>
          </a:xfrm>
          <a:prstGeom prst="line">
            <a:avLst/>
          </a:prstGeom>
          <a:noFill/>
          <a:ln w="25400">
            <a:solidFill>
              <a:schemeClr val="tx1"/>
            </a:solidFill>
            <a:round/>
            <a:headEnd type="none" w="sm" len="sm"/>
            <a:tailEnd type="none" w="sm" len="sm"/>
          </a:ln>
          <a:effectLst/>
        </p:spPr>
        <p:txBody>
          <a:bodyPr/>
          <a:lstStyle/>
          <a:p>
            <a:endParaRPr lang="en-US"/>
          </a:p>
        </p:txBody>
      </p:sp>
      <p:sp>
        <p:nvSpPr>
          <p:cNvPr id="329740" name="Line 12"/>
          <p:cNvSpPr>
            <a:spLocks noChangeShapeType="1"/>
          </p:cNvSpPr>
          <p:nvPr/>
        </p:nvSpPr>
        <p:spPr bwMode="auto">
          <a:xfrm>
            <a:off x="1749425" y="3994150"/>
            <a:ext cx="100013" cy="122238"/>
          </a:xfrm>
          <a:prstGeom prst="line">
            <a:avLst/>
          </a:prstGeom>
          <a:noFill/>
          <a:ln w="25400">
            <a:solidFill>
              <a:schemeClr val="tx1"/>
            </a:solidFill>
            <a:round/>
            <a:headEnd type="none" w="sm" len="sm"/>
            <a:tailEnd type="none" w="sm" len="sm"/>
          </a:ln>
          <a:effectLst/>
        </p:spPr>
        <p:txBody>
          <a:bodyPr/>
          <a:lstStyle/>
          <a:p>
            <a:endParaRPr lang="en-US"/>
          </a:p>
        </p:txBody>
      </p:sp>
      <p:sp>
        <p:nvSpPr>
          <p:cNvPr id="329741" name="Line 13"/>
          <p:cNvSpPr>
            <a:spLocks noChangeShapeType="1"/>
          </p:cNvSpPr>
          <p:nvPr/>
        </p:nvSpPr>
        <p:spPr bwMode="auto">
          <a:xfrm flipV="1">
            <a:off x="1849438" y="3979863"/>
            <a:ext cx="0" cy="127000"/>
          </a:xfrm>
          <a:prstGeom prst="line">
            <a:avLst/>
          </a:prstGeom>
          <a:noFill/>
          <a:ln w="25400">
            <a:solidFill>
              <a:schemeClr val="tx1"/>
            </a:solidFill>
            <a:round/>
            <a:headEnd type="none" w="sm" len="sm"/>
            <a:tailEnd type="none" w="sm" len="sm"/>
          </a:ln>
          <a:effectLst/>
        </p:spPr>
        <p:txBody>
          <a:bodyPr/>
          <a:lstStyle/>
          <a:p>
            <a:endParaRPr lang="en-US"/>
          </a:p>
        </p:txBody>
      </p:sp>
      <p:sp>
        <p:nvSpPr>
          <p:cNvPr id="329742" name="Line 14"/>
          <p:cNvSpPr>
            <a:spLocks noChangeShapeType="1"/>
          </p:cNvSpPr>
          <p:nvPr/>
        </p:nvSpPr>
        <p:spPr bwMode="auto">
          <a:xfrm flipV="1">
            <a:off x="1744663" y="5022850"/>
            <a:ext cx="101600" cy="122238"/>
          </a:xfrm>
          <a:prstGeom prst="line">
            <a:avLst/>
          </a:prstGeom>
          <a:noFill/>
          <a:ln w="25400">
            <a:solidFill>
              <a:schemeClr val="tx1"/>
            </a:solidFill>
            <a:round/>
            <a:headEnd type="none" w="sm" len="sm"/>
            <a:tailEnd type="none" w="sm" len="sm"/>
          </a:ln>
          <a:effectLst/>
        </p:spPr>
        <p:txBody>
          <a:bodyPr/>
          <a:lstStyle/>
          <a:p>
            <a:endParaRPr lang="en-US"/>
          </a:p>
        </p:txBody>
      </p:sp>
      <p:sp>
        <p:nvSpPr>
          <p:cNvPr id="329743" name="Line 15"/>
          <p:cNvSpPr>
            <a:spLocks noChangeShapeType="1"/>
          </p:cNvSpPr>
          <p:nvPr/>
        </p:nvSpPr>
        <p:spPr bwMode="auto">
          <a:xfrm flipH="1" flipV="1">
            <a:off x="1849438" y="5022850"/>
            <a:ext cx="101600" cy="122238"/>
          </a:xfrm>
          <a:prstGeom prst="line">
            <a:avLst/>
          </a:prstGeom>
          <a:noFill/>
          <a:ln w="25400">
            <a:solidFill>
              <a:schemeClr val="tx1"/>
            </a:solidFill>
            <a:round/>
            <a:headEnd type="none" w="sm" len="sm"/>
            <a:tailEnd type="none" w="sm" len="sm"/>
          </a:ln>
          <a:effectLst/>
        </p:spPr>
        <p:txBody>
          <a:bodyPr/>
          <a:lstStyle/>
          <a:p>
            <a:endParaRPr lang="en-US"/>
          </a:p>
        </p:txBody>
      </p:sp>
      <p:sp>
        <p:nvSpPr>
          <p:cNvPr id="329744" name="Line 16"/>
          <p:cNvSpPr>
            <a:spLocks noChangeShapeType="1"/>
          </p:cNvSpPr>
          <p:nvPr/>
        </p:nvSpPr>
        <p:spPr bwMode="auto">
          <a:xfrm>
            <a:off x="1849438" y="5029200"/>
            <a:ext cx="0" cy="127000"/>
          </a:xfrm>
          <a:prstGeom prst="line">
            <a:avLst/>
          </a:prstGeom>
          <a:noFill/>
          <a:ln w="25400">
            <a:solidFill>
              <a:srgbClr val="FFCB65"/>
            </a:solidFill>
            <a:round/>
            <a:headEnd type="none" w="sm" len="sm"/>
            <a:tailEnd type="none" w="sm" len="sm"/>
          </a:ln>
          <a:effectLst/>
        </p:spPr>
        <p:txBody>
          <a:bodyPr/>
          <a:lstStyle/>
          <a:p>
            <a:endParaRPr lang="en-US"/>
          </a:p>
        </p:txBody>
      </p:sp>
      <p:sp>
        <p:nvSpPr>
          <p:cNvPr id="329745" name="Rectangle 17"/>
          <p:cNvSpPr>
            <a:spLocks noChangeArrowheads="1"/>
          </p:cNvSpPr>
          <p:nvPr/>
        </p:nvSpPr>
        <p:spPr bwMode="auto">
          <a:xfrm>
            <a:off x="5819775" y="3646488"/>
            <a:ext cx="23336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A/B COMBINATION</a:t>
            </a:r>
          </a:p>
        </p:txBody>
      </p:sp>
      <p:sp>
        <p:nvSpPr>
          <p:cNvPr id="329746" name="AutoShape 18"/>
          <p:cNvSpPr>
            <a:spLocks noChangeArrowheads="1"/>
          </p:cNvSpPr>
          <p:nvPr/>
        </p:nvSpPr>
        <p:spPr bwMode="auto">
          <a:xfrm>
            <a:off x="3560763" y="3119438"/>
            <a:ext cx="950912" cy="877887"/>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9747" name="Rectangle 19"/>
          <p:cNvSpPr>
            <a:spLocks noChangeArrowheads="1"/>
          </p:cNvSpPr>
          <p:nvPr/>
        </p:nvSpPr>
        <p:spPr bwMode="auto">
          <a:xfrm>
            <a:off x="3684588" y="3227388"/>
            <a:ext cx="614362"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A</a:t>
            </a:r>
          </a:p>
        </p:txBody>
      </p:sp>
      <p:sp>
        <p:nvSpPr>
          <p:cNvPr id="329748" name="AutoShape 20"/>
          <p:cNvSpPr>
            <a:spLocks noChangeArrowheads="1"/>
          </p:cNvSpPr>
          <p:nvPr/>
        </p:nvSpPr>
        <p:spPr bwMode="auto">
          <a:xfrm>
            <a:off x="3573463" y="5203825"/>
            <a:ext cx="963612" cy="8858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29749" name="Rectangle 21"/>
          <p:cNvSpPr>
            <a:spLocks noChangeArrowheads="1"/>
          </p:cNvSpPr>
          <p:nvPr/>
        </p:nvSpPr>
        <p:spPr bwMode="auto">
          <a:xfrm>
            <a:off x="3590925" y="5256213"/>
            <a:ext cx="757238"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B</a:t>
            </a:r>
          </a:p>
        </p:txBody>
      </p:sp>
      <p:sp>
        <p:nvSpPr>
          <p:cNvPr id="329750" name="Line 22"/>
          <p:cNvSpPr>
            <a:spLocks noChangeShapeType="1"/>
          </p:cNvSpPr>
          <p:nvPr/>
        </p:nvSpPr>
        <p:spPr bwMode="auto">
          <a:xfrm flipV="1">
            <a:off x="1847850" y="5018088"/>
            <a:ext cx="0" cy="136525"/>
          </a:xfrm>
          <a:prstGeom prst="line">
            <a:avLst/>
          </a:prstGeom>
          <a:noFill/>
          <a:ln w="25400">
            <a:solidFill>
              <a:schemeClr val="tx1"/>
            </a:solidFill>
            <a:round/>
            <a:headEnd type="none" w="sm" len="sm"/>
            <a:tailEnd type="none" w="sm" len="sm"/>
          </a:ln>
          <a:effectLst/>
        </p:spPr>
        <p:txBody>
          <a:bodyPr/>
          <a:lstStyle/>
          <a:p>
            <a:endParaRPr lang="en-US"/>
          </a:p>
        </p:txBody>
      </p:sp>
      <p:sp>
        <p:nvSpPr>
          <p:cNvPr id="329751" name="Line 23"/>
          <p:cNvSpPr>
            <a:spLocks noChangeShapeType="1"/>
          </p:cNvSpPr>
          <p:nvPr/>
        </p:nvSpPr>
        <p:spPr bwMode="auto">
          <a:xfrm flipH="1" flipV="1">
            <a:off x="5605463" y="3549650"/>
            <a:ext cx="122237" cy="101600"/>
          </a:xfrm>
          <a:prstGeom prst="line">
            <a:avLst/>
          </a:prstGeom>
          <a:noFill/>
          <a:ln w="25400">
            <a:solidFill>
              <a:schemeClr val="tx1"/>
            </a:solidFill>
            <a:round/>
            <a:headEnd type="none" w="sm" len="sm"/>
            <a:tailEnd type="none" w="sm" len="sm"/>
          </a:ln>
          <a:effectLst/>
        </p:spPr>
        <p:txBody>
          <a:bodyPr/>
          <a:lstStyle/>
          <a:p>
            <a:endParaRPr lang="en-US"/>
          </a:p>
        </p:txBody>
      </p:sp>
      <p:sp>
        <p:nvSpPr>
          <p:cNvPr id="329752" name="Line 24"/>
          <p:cNvSpPr>
            <a:spLocks noChangeShapeType="1"/>
          </p:cNvSpPr>
          <p:nvPr/>
        </p:nvSpPr>
        <p:spPr bwMode="auto">
          <a:xfrm flipH="1">
            <a:off x="5607050" y="3444875"/>
            <a:ext cx="122238" cy="100013"/>
          </a:xfrm>
          <a:prstGeom prst="line">
            <a:avLst/>
          </a:prstGeom>
          <a:noFill/>
          <a:ln w="25400">
            <a:solidFill>
              <a:schemeClr val="tx1"/>
            </a:solidFill>
            <a:round/>
            <a:headEnd type="none" w="sm" len="sm"/>
            <a:tailEnd type="none" w="sm" len="sm"/>
          </a:ln>
          <a:effectLst/>
        </p:spPr>
        <p:txBody>
          <a:bodyPr/>
          <a:lstStyle/>
          <a:p>
            <a:endParaRPr lang="en-US"/>
          </a:p>
        </p:txBody>
      </p:sp>
      <p:sp>
        <p:nvSpPr>
          <p:cNvPr id="329753" name="Line 25"/>
          <p:cNvSpPr>
            <a:spLocks noChangeShapeType="1"/>
          </p:cNvSpPr>
          <p:nvPr/>
        </p:nvSpPr>
        <p:spPr bwMode="auto">
          <a:xfrm>
            <a:off x="5616575" y="3544888"/>
            <a:ext cx="127000" cy="0"/>
          </a:xfrm>
          <a:prstGeom prst="line">
            <a:avLst/>
          </a:prstGeom>
          <a:noFill/>
          <a:ln w="25400">
            <a:solidFill>
              <a:schemeClr val="tx1"/>
            </a:solidFill>
            <a:round/>
            <a:headEnd type="none" w="sm" len="sm"/>
            <a:tailEnd type="none" w="sm" len="sm"/>
          </a:ln>
          <a:effectLst/>
        </p:spPr>
        <p:txBody>
          <a:bodyPr/>
          <a:lstStyle/>
          <a:p>
            <a:endParaRPr lang="en-US"/>
          </a:p>
        </p:txBody>
      </p:sp>
      <p:sp>
        <p:nvSpPr>
          <p:cNvPr id="329754" name="Line 26"/>
          <p:cNvSpPr>
            <a:spLocks noChangeShapeType="1"/>
          </p:cNvSpPr>
          <p:nvPr/>
        </p:nvSpPr>
        <p:spPr bwMode="auto">
          <a:xfrm>
            <a:off x="5049838" y="3548063"/>
            <a:ext cx="574675" cy="0"/>
          </a:xfrm>
          <a:prstGeom prst="line">
            <a:avLst/>
          </a:prstGeom>
          <a:noFill/>
          <a:ln w="25400">
            <a:solidFill>
              <a:schemeClr val="tx1"/>
            </a:solidFill>
            <a:round/>
            <a:headEnd type="none" w="sm" len="sm"/>
            <a:tailEnd type="none" w="sm" len="sm"/>
          </a:ln>
          <a:effectLst/>
        </p:spPr>
        <p:txBody>
          <a:bodyPr/>
          <a:lstStyle/>
          <a:p>
            <a:endParaRPr lang="en-US"/>
          </a:p>
        </p:txBody>
      </p:sp>
      <p:sp>
        <p:nvSpPr>
          <p:cNvPr id="329755" name="Rectangle 27"/>
          <p:cNvSpPr>
            <a:spLocks noChangeArrowheads="1"/>
          </p:cNvSpPr>
          <p:nvPr/>
        </p:nvSpPr>
        <p:spPr bwMode="auto">
          <a:xfrm>
            <a:off x="5300663" y="3587750"/>
            <a:ext cx="671512"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of</a:t>
            </a:r>
          </a:p>
        </p:txBody>
      </p:sp>
      <p:sp>
        <p:nvSpPr>
          <p:cNvPr id="329756" name="Rectangle 28"/>
          <p:cNvSpPr>
            <a:spLocks noChangeArrowheads="1"/>
          </p:cNvSpPr>
          <p:nvPr/>
        </p:nvSpPr>
        <p:spPr bwMode="auto">
          <a:xfrm>
            <a:off x="5311775" y="5251450"/>
            <a:ext cx="671513"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of</a:t>
            </a:r>
          </a:p>
        </p:txBody>
      </p:sp>
      <p:sp>
        <p:nvSpPr>
          <p:cNvPr id="329757" name="Line 29"/>
          <p:cNvSpPr>
            <a:spLocks noChangeShapeType="1"/>
          </p:cNvSpPr>
          <p:nvPr/>
        </p:nvSpPr>
        <p:spPr bwMode="auto">
          <a:xfrm flipH="1" flipV="1">
            <a:off x="5605463" y="5607050"/>
            <a:ext cx="122237" cy="101600"/>
          </a:xfrm>
          <a:prstGeom prst="line">
            <a:avLst/>
          </a:prstGeom>
          <a:noFill/>
          <a:ln w="25400">
            <a:solidFill>
              <a:schemeClr val="tx1"/>
            </a:solidFill>
            <a:round/>
            <a:headEnd type="none" w="sm" len="sm"/>
            <a:tailEnd type="none" w="sm" len="sm"/>
          </a:ln>
          <a:effectLst/>
        </p:spPr>
        <p:txBody>
          <a:bodyPr/>
          <a:lstStyle/>
          <a:p>
            <a:endParaRPr lang="en-US"/>
          </a:p>
        </p:txBody>
      </p:sp>
      <p:sp>
        <p:nvSpPr>
          <p:cNvPr id="329758" name="Line 30"/>
          <p:cNvSpPr>
            <a:spLocks noChangeShapeType="1"/>
          </p:cNvSpPr>
          <p:nvPr/>
        </p:nvSpPr>
        <p:spPr bwMode="auto">
          <a:xfrm flipH="1">
            <a:off x="5607050" y="5502275"/>
            <a:ext cx="122238" cy="100013"/>
          </a:xfrm>
          <a:prstGeom prst="line">
            <a:avLst/>
          </a:prstGeom>
          <a:noFill/>
          <a:ln w="25400">
            <a:solidFill>
              <a:schemeClr val="tx1"/>
            </a:solidFill>
            <a:round/>
            <a:headEnd type="none" w="sm" len="sm"/>
            <a:tailEnd type="none" w="sm" len="sm"/>
          </a:ln>
          <a:effectLst/>
        </p:spPr>
        <p:txBody>
          <a:bodyPr/>
          <a:lstStyle/>
          <a:p>
            <a:endParaRPr lang="en-US"/>
          </a:p>
        </p:txBody>
      </p:sp>
      <p:sp>
        <p:nvSpPr>
          <p:cNvPr id="329759" name="Line 31"/>
          <p:cNvSpPr>
            <a:spLocks noChangeShapeType="1"/>
          </p:cNvSpPr>
          <p:nvPr/>
        </p:nvSpPr>
        <p:spPr bwMode="auto">
          <a:xfrm>
            <a:off x="5616575" y="5602288"/>
            <a:ext cx="127000" cy="0"/>
          </a:xfrm>
          <a:prstGeom prst="line">
            <a:avLst/>
          </a:prstGeom>
          <a:noFill/>
          <a:ln w="25400">
            <a:solidFill>
              <a:schemeClr val="tx1"/>
            </a:solidFill>
            <a:round/>
            <a:headEnd type="none" w="sm" len="sm"/>
            <a:tailEnd type="none" w="sm" len="sm"/>
          </a:ln>
          <a:effectLst/>
        </p:spPr>
        <p:txBody>
          <a:bodyPr/>
          <a:lstStyle/>
          <a:p>
            <a:endParaRPr lang="en-US"/>
          </a:p>
        </p:txBody>
      </p:sp>
      <p:sp>
        <p:nvSpPr>
          <p:cNvPr id="329760" name="Line 32"/>
          <p:cNvSpPr>
            <a:spLocks noChangeShapeType="1"/>
          </p:cNvSpPr>
          <p:nvPr/>
        </p:nvSpPr>
        <p:spPr bwMode="auto">
          <a:xfrm>
            <a:off x="5049838" y="5605463"/>
            <a:ext cx="574675" cy="0"/>
          </a:xfrm>
          <a:prstGeom prst="line">
            <a:avLst/>
          </a:prstGeom>
          <a:noFill/>
          <a:ln w="25400">
            <a:solidFill>
              <a:schemeClr val="tx1"/>
            </a:solidFill>
            <a:round/>
            <a:headEnd type="none" w="sm" len="sm"/>
            <a:tailEnd type="none" w="sm" len="sm"/>
          </a:ln>
          <a:effectLst/>
        </p:spPr>
        <p:txBody>
          <a:bodyPr/>
          <a:lstStyle/>
          <a:p>
            <a:endParaRPr lang="en-US"/>
          </a:p>
        </p:txBody>
      </p:sp>
      <p:sp>
        <p:nvSpPr>
          <p:cNvPr id="329761" name="Rectangle 33"/>
          <p:cNvSpPr>
            <a:spLocks noChangeArrowheads="1"/>
          </p:cNvSpPr>
          <p:nvPr/>
        </p:nvSpPr>
        <p:spPr bwMode="auto">
          <a:xfrm>
            <a:off x="4530725" y="3113088"/>
            <a:ext cx="671513"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in</a:t>
            </a:r>
          </a:p>
        </p:txBody>
      </p:sp>
      <p:sp>
        <p:nvSpPr>
          <p:cNvPr id="329762" name="Rectangle 34"/>
          <p:cNvSpPr>
            <a:spLocks noChangeArrowheads="1"/>
          </p:cNvSpPr>
          <p:nvPr/>
        </p:nvSpPr>
        <p:spPr bwMode="auto">
          <a:xfrm>
            <a:off x="4551363" y="5707063"/>
            <a:ext cx="671512"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in</a:t>
            </a:r>
          </a:p>
        </p:txBody>
      </p:sp>
      <p:sp>
        <p:nvSpPr>
          <p:cNvPr id="329764" name="Rectangle 36"/>
          <p:cNvSpPr>
            <a:spLocks noChangeArrowheads="1"/>
          </p:cNvSpPr>
          <p:nvPr/>
        </p:nvSpPr>
        <p:spPr bwMode="auto">
          <a:xfrm>
            <a:off x="4527550" y="3513138"/>
            <a:ext cx="544513" cy="66675"/>
          </a:xfrm>
          <a:prstGeom prst="rect">
            <a:avLst/>
          </a:prstGeom>
          <a:pattFill prst="wdUpDiag">
            <a:fgClr>
              <a:srgbClr val="000000"/>
            </a:fgClr>
            <a:bgClr>
              <a:srgbClr val="B2B2B2"/>
            </a:bgClr>
          </a:pattFill>
          <a:ln w="9525">
            <a:noFill/>
            <a:miter lim="800000"/>
            <a:headEnd/>
            <a:tailEnd/>
          </a:ln>
          <a:effectLst/>
        </p:spPr>
        <p:txBody>
          <a:bodyPr wrap="none" anchor="ctr"/>
          <a:lstStyle/>
          <a:p>
            <a:endParaRPr lang="en-US"/>
          </a:p>
        </p:txBody>
      </p:sp>
      <p:sp>
        <p:nvSpPr>
          <p:cNvPr id="329765" name="Rectangle 37"/>
          <p:cNvSpPr>
            <a:spLocks noChangeArrowheads="1"/>
          </p:cNvSpPr>
          <p:nvPr/>
        </p:nvSpPr>
        <p:spPr bwMode="auto">
          <a:xfrm>
            <a:off x="1808163" y="4116388"/>
            <a:ext cx="80962" cy="406400"/>
          </a:xfrm>
          <a:prstGeom prst="rect">
            <a:avLst/>
          </a:prstGeom>
          <a:pattFill prst="wdUpDiag">
            <a:fgClr>
              <a:srgbClr val="000000"/>
            </a:fgClr>
            <a:bgClr>
              <a:srgbClr val="B2B2B2"/>
            </a:bgClr>
          </a:pattFill>
          <a:ln w="9525">
            <a:noFill/>
            <a:miter lim="800000"/>
            <a:headEnd/>
            <a:tailEnd/>
          </a:ln>
          <a:effectLst/>
        </p:spPr>
        <p:txBody>
          <a:bodyPr wrap="none" anchor="ctr"/>
          <a:lstStyle/>
          <a:p>
            <a:endParaRPr lang="en-US"/>
          </a:p>
        </p:txBody>
      </p:sp>
      <p:sp>
        <p:nvSpPr>
          <p:cNvPr id="329766" name="Rectangle 38"/>
          <p:cNvSpPr>
            <a:spLocks noChangeArrowheads="1"/>
          </p:cNvSpPr>
          <p:nvPr/>
        </p:nvSpPr>
        <p:spPr bwMode="auto">
          <a:xfrm>
            <a:off x="1808163" y="4603750"/>
            <a:ext cx="77787" cy="153988"/>
          </a:xfrm>
          <a:prstGeom prst="rect">
            <a:avLst/>
          </a:prstGeom>
          <a:pattFill prst="wdDnDiag">
            <a:fgClr>
              <a:srgbClr val="000000"/>
            </a:fgClr>
            <a:bgClr>
              <a:srgbClr val="B2B2B2"/>
            </a:bgClr>
          </a:pattFill>
          <a:ln w="9525">
            <a:noFill/>
            <a:miter lim="800000"/>
            <a:headEnd/>
            <a:tailEnd/>
          </a:ln>
          <a:effectLst/>
        </p:spPr>
        <p:txBody>
          <a:bodyPr wrap="none" anchor="ctr"/>
          <a:lstStyle/>
          <a:p>
            <a:endParaRPr lang="en-US"/>
          </a:p>
        </p:txBody>
      </p:sp>
      <p:sp>
        <p:nvSpPr>
          <p:cNvPr id="329767" name="Rectangle 39"/>
          <p:cNvSpPr>
            <a:spLocks noChangeArrowheads="1"/>
          </p:cNvSpPr>
          <p:nvPr/>
        </p:nvSpPr>
        <p:spPr bwMode="auto">
          <a:xfrm>
            <a:off x="1812925" y="4813300"/>
            <a:ext cx="76200" cy="153988"/>
          </a:xfrm>
          <a:prstGeom prst="rect">
            <a:avLst/>
          </a:prstGeom>
          <a:pattFill prst="wdDnDiag">
            <a:fgClr>
              <a:srgbClr val="000000"/>
            </a:fgClr>
            <a:bgClr>
              <a:srgbClr val="B2B2B2"/>
            </a:bgClr>
          </a:pattFill>
          <a:ln w="9525">
            <a:noFill/>
            <a:miter lim="800000"/>
            <a:headEnd/>
            <a:tailEnd/>
          </a:ln>
          <a:effectLst/>
        </p:spPr>
        <p:txBody>
          <a:bodyPr wrap="none" anchor="ctr"/>
          <a:lstStyle/>
          <a:p>
            <a:endParaRPr lang="en-US"/>
          </a:p>
        </p:txBody>
      </p:sp>
      <p:grpSp>
        <p:nvGrpSpPr>
          <p:cNvPr id="2" name="Group 40"/>
          <p:cNvGrpSpPr>
            <a:grpSpLocks/>
          </p:cNvGrpSpPr>
          <p:nvPr/>
        </p:nvGrpSpPr>
        <p:grpSpPr bwMode="auto">
          <a:xfrm>
            <a:off x="4548188" y="5568950"/>
            <a:ext cx="574675" cy="76200"/>
            <a:chOff x="2668" y="2390"/>
            <a:chExt cx="362" cy="48"/>
          </a:xfrm>
        </p:grpSpPr>
        <p:sp>
          <p:nvSpPr>
            <p:cNvPr id="329769" name="Rectangle 41"/>
            <p:cNvSpPr>
              <a:spLocks noChangeArrowheads="1"/>
            </p:cNvSpPr>
            <p:nvPr/>
          </p:nvSpPr>
          <p:spPr bwMode="auto">
            <a:xfrm>
              <a:off x="2668" y="2390"/>
              <a:ext cx="97" cy="48"/>
            </a:xfrm>
            <a:prstGeom prst="rect">
              <a:avLst/>
            </a:prstGeom>
            <a:pattFill prst="wdDnDiag">
              <a:fgClr>
                <a:srgbClr val="000000"/>
              </a:fgClr>
              <a:bgClr>
                <a:srgbClr val="B2B2B2"/>
              </a:bgClr>
            </a:pattFill>
            <a:ln w="9525">
              <a:noFill/>
              <a:miter lim="800000"/>
              <a:headEnd/>
              <a:tailEnd/>
            </a:ln>
            <a:effectLst/>
          </p:spPr>
          <p:txBody>
            <a:bodyPr wrap="none" anchor="ctr"/>
            <a:lstStyle/>
            <a:p>
              <a:endParaRPr lang="en-US"/>
            </a:p>
          </p:txBody>
        </p:sp>
        <p:sp>
          <p:nvSpPr>
            <p:cNvPr id="329770" name="Rectangle 42"/>
            <p:cNvSpPr>
              <a:spLocks noChangeArrowheads="1"/>
            </p:cNvSpPr>
            <p:nvPr/>
          </p:nvSpPr>
          <p:spPr bwMode="auto">
            <a:xfrm>
              <a:off x="2933" y="2390"/>
              <a:ext cx="97" cy="45"/>
            </a:xfrm>
            <a:prstGeom prst="rect">
              <a:avLst/>
            </a:prstGeom>
            <a:pattFill prst="wdDnDiag">
              <a:fgClr>
                <a:srgbClr val="000000"/>
              </a:fgClr>
              <a:bgClr>
                <a:srgbClr val="B2B2B2"/>
              </a:bgClr>
            </a:pattFill>
            <a:ln w="9525">
              <a:noFill/>
              <a:miter lim="800000"/>
              <a:headEnd/>
              <a:tailEnd/>
            </a:ln>
            <a:effectLst/>
          </p:spPr>
          <p:txBody>
            <a:bodyPr wrap="none" anchor="ctr"/>
            <a:lstStyle/>
            <a:p>
              <a:endParaRPr lang="en-US"/>
            </a:p>
          </p:txBody>
        </p:sp>
        <p:sp>
          <p:nvSpPr>
            <p:cNvPr id="329771" name="Rectangle 43"/>
            <p:cNvSpPr>
              <a:spLocks noChangeArrowheads="1"/>
            </p:cNvSpPr>
            <p:nvPr/>
          </p:nvSpPr>
          <p:spPr bwMode="auto">
            <a:xfrm>
              <a:off x="2801" y="2390"/>
              <a:ext cx="97" cy="48"/>
            </a:xfrm>
            <a:prstGeom prst="rect">
              <a:avLst/>
            </a:prstGeom>
            <a:pattFill prst="wdDnDiag">
              <a:fgClr>
                <a:srgbClr val="000000"/>
              </a:fgClr>
              <a:bgClr>
                <a:srgbClr val="B2B2B2"/>
              </a:bgClr>
            </a:pattFill>
            <a:ln w="9525">
              <a:noFill/>
              <a:miter lim="800000"/>
              <a:headEnd/>
              <a:tailEnd/>
            </a:ln>
            <a:effectLst/>
          </p:spPr>
          <p:txBody>
            <a:bodyPr wrap="none" anchor="ctr"/>
            <a:lstStyle/>
            <a:p>
              <a:endParaRPr lang="en-US"/>
            </a:p>
          </p:txBody>
        </p:sp>
      </p:grpSp>
      <p:sp>
        <p:nvSpPr>
          <p:cNvPr id="329779" name="Line 51"/>
          <p:cNvSpPr>
            <a:spLocks noChangeShapeType="1"/>
          </p:cNvSpPr>
          <p:nvPr/>
        </p:nvSpPr>
        <p:spPr bwMode="auto">
          <a:xfrm>
            <a:off x="2598738" y="4518025"/>
            <a:ext cx="1828800" cy="0"/>
          </a:xfrm>
          <a:prstGeom prst="line">
            <a:avLst/>
          </a:prstGeom>
          <a:noFill/>
          <a:ln w="28575">
            <a:solidFill>
              <a:schemeClr val="tx1"/>
            </a:solidFill>
            <a:round/>
            <a:headEnd/>
            <a:tailEnd type="stealth" w="med" len="lg"/>
          </a:ln>
          <a:effectLst/>
        </p:spPr>
        <p:txBody>
          <a:bodyPr lIns="12700" tIns="12700" rIns="12700" bIns="12700">
            <a:spAutoFit/>
          </a:bodyPr>
          <a:lstStyle/>
          <a:p>
            <a:endParaRPr lang="en-US"/>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912" name="Rectangle 88"/>
          <p:cNvSpPr>
            <a:spLocks noGrp="1" noChangeArrowheads="1"/>
          </p:cNvSpPr>
          <p:nvPr>
            <p:ph type="title"/>
          </p:nvPr>
        </p:nvSpPr>
        <p:spPr/>
        <p:txBody>
          <a:bodyPr/>
          <a:lstStyle/>
          <a:p>
            <a:r>
              <a:rPr lang="en-US"/>
              <a:t>Resolving m:m Relationship</a:t>
            </a:r>
          </a:p>
        </p:txBody>
      </p:sp>
      <p:sp>
        <p:nvSpPr>
          <p:cNvPr id="333913" name="Rectangle 89"/>
          <p:cNvSpPr>
            <a:spLocks noGrp="1" noChangeArrowheads="1"/>
          </p:cNvSpPr>
          <p:nvPr>
            <p:ph idx="1"/>
          </p:nvPr>
        </p:nvSpPr>
        <p:spPr>
          <a:xfrm>
            <a:off x="838200" y="1600200"/>
            <a:ext cx="7366000" cy="1163638"/>
          </a:xfrm>
        </p:spPr>
        <p:txBody>
          <a:bodyPr>
            <a:normAutofit/>
          </a:bodyPr>
          <a:lstStyle/>
          <a:p>
            <a:pPr lvl="1"/>
            <a:r>
              <a:rPr lang="en-US"/>
              <a:t>Create new intersection entity</a:t>
            </a:r>
          </a:p>
          <a:p>
            <a:pPr lvl="1"/>
            <a:r>
              <a:rPr lang="en-US"/>
              <a:t>Create two m:1 relationships, derive optionality</a:t>
            </a:r>
          </a:p>
          <a:p>
            <a:pPr lvl="1"/>
            <a:r>
              <a:rPr lang="en-US"/>
              <a:t>Remove m:m relationship</a:t>
            </a:r>
          </a:p>
        </p:txBody>
      </p:sp>
      <p:sp>
        <p:nvSpPr>
          <p:cNvPr id="333827" name="Rectangle 3"/>
          <p:cNvSpPr>
            <a:spLocks noChangeArrowheads="1"/>
          </p:cNvSpPr>
          <p:nvPr/>
        </p:nvSpPr>
        <p:spPr bwMode="auto">
          <a:xfrm>
            <a:off x="2316163" y="4241800"/>
            <a:ext cx="671512"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b="0">
                <a:solidFill>
                  <a:schemeClr val="folHlink"/>
                </a:solidFill>
                <a:effectLst>
                  <a:outerShdw blurRad="38100" dist="38100" dir="2700000" algn="tl">
                    <a:srgbClr val="C0C0C0"/>
                  </a:outerShdw>
                </a:effectLst>
              </a:rPr>
              <a:t>xxx</a:t>
            </a:r>
          </a:p>
        </p:txBody>
      </p:sp>
      <p:sp>
        <p:nvSpPr>
          <p:cNvPr id="333828" name="Rectangle 4"/>
          <p:cNvSpPr>
            <a:spLocks noChangeArrowheads="1"/>
          </p:cNvSpPr>
          <p:nvPr/>
        </p:nvSpPr>
        <p:spPr bwMode="auto">
          <a:xfrm>
            <a:off x="2844800" y="4903788"/>
            <a:ext cx="561975" cy="339725"/>
          </a:xfrm>
          <a:prstGeom prst="rect">
            <a:avLst/>
          </a:prstGeom>
          <a:noFill/>
          <a:ln w="9525">
            <a:noFill/>
            <a:miter lim="800000"/>
            <a:headEnd/>
            <a:tailEnd/>
          </a:ln>
          <a:effectLst/>
        </p:spPr>
        <p:txBody>
          <a:bodyPr wrap="none" lIns="92075" tIns="46038" rIns="92075" bIns="46038" anchor="ctr"/>
          <a:lstStyle/>
          <a:p>
            <a:pPr defTabSz="822325" eaLnBrk="0" hangingPunct="0">
              <a:lnSpc>
                <a:spcPct val="90000"/>
              </a:lnSpc>
              <a:spcBef>
                <a:spcPct val="50000"/>
              </a:spcBef>
              <a:buClrTx/>
              <a:buFontTx/>
              <a:buNone/>
            </a:pPr>
            <a:r>
              <a:rPr lang="en-US" sz="1800" b="0">
                <a:solidFill>
                  <a:schemeClr val="folHlink"/>
                </a:solidFill>
                <a:effectLst>
                  <a:outerShdw blurRad="38100" dist="38100" dir="2700000" algn="tl">
                    <a:srgbClr val="C0C0C0"/>
                  </a:outerShdw>
                </a:effectLst>
              </a:rPr>
              <a:t>yyy</a:t>
            </a:r>
          </a:p>
        </p:txBody>
      </p:sp>
      <p:grpSp>
        <p:nvGrpSpPr>
          <p:cNvPr id="2" name="Group 5"/>
          <p:cNvGrpSpPr>
            <a:grpSpLocks/>
          </p:cNvGrpSpPr>
          <p:nvPr/>
        </p:nvGrpSpPr>
        <p:grpSpPr bwMode="auto">
          <a:xfrm>
            <a:off x="2746375" y="4084638"/>
            <a:ext cx="206375" cy="136525"/>
            <a:chOff x="1730" y="1407"/>
            <a:chExt cx="130" cy="86"/>
          </a:xfrm>
        </p:grpSpPr>
        <p:grpSp>
          <p:nvGrpSpPr>
            <p:cNvPr id="3" name="Group 6"/>
            <p:cNvGrpSpPr>
              <a:grpSpLocks/>
            </p:cNvGrpSpPr>
            <p:nvPr/>
          </p:nvGrpSpPr>
          <p:grpSpPr bwMode="auto">
            <a:xfrm>
              <a:off x="1730" y="1416"/>
              <a:ext cx="130" cy="77"/>
              <a:chOff x="1730" y="1416"/>
              <a:chExt cx="130" cy="77"/>
            </a:xfrm>
          </p:grpSpPr>
          <p:sp>
            <p:nvSpPr>
              <p:cNvPr id="333831" name="Line 7"/>
              <p:cNvSpPr>
                <a:spLocks noChangeShapeType="1"/>
              </p:cNvSpPr>
              <p:nvPr/>
            </p:nvSpPr>
            <p:spPr bwMode="auto">
              <a:xfrm flipH="1">
                <a:off x="1796" y="1416"/>
                <a:ext cx="64" cy="77"/>
              </a:xfrm>
              <a:prstGeom prst="line">
                <a:avLst/>
              </a:prstGeom>
              <a:noFill/>
              <a:ln w="25400">
                <a:solidFill>
                  <a:srgbClr val="FFCB65"/>
                </a:solidFill>
                <a:round/>
                <a:headEnd type="none" w="sm" len="sm"/>
                <a:tailEnd type="none" w="sm" len="sm"/>
              </a:ln>
              <a:effectLst/>
            </p:spPr>
            <p:txBody>
              <a:bodyPr/>
              <a:lstStyle/>
              <a:p>
                <a:endParaRPr lang="en-US"/>
              </a:p>
            </p:txBody>
          </p:sp>
          <p:sp>
            <p:nvSpPr>
              <p:cNvPr id="333832" name="Line 8"/>
              <p:cNvSpPr>
                <a:spLocks noChangeShapeType="1"/>
              </p:cNvSpPr>
              <p:nvPr/>
            </p:nvSpPr>
            <p:spPr bwMode="auto">
              <a:xfrm>
                <a:off x="1730" y="1416"/>
                <a:ext cx="63" cy="77"/>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33833" name="Line 9"/>
            <p:cNvSpPr>
              <a:spLocks noChangeShapeType="1"/>
            </p:cNvSpPr>
            <p:nvPr/>
          </p:nvSpPr>
          <p:spPr bwMode="auto">
            <a:xfrm flipV="1">
              <a:off x="1793" y="1407"/>
              <a:ext cx="0" cy="80"/>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33834" name="Line 10"/>
          <p:cNvSpPr>
            <a:spLocks noChangeShapeType="1"/>
          </p:cNvSpPr>
          <p:nvPr/>
        </p:nvSpPr>
        <p:spPr bwMode="auto">
          <a:xfrm flipV="1">
            <a:off x="2849563" y="4221163"/>
            <a:ext cx="0" cy="404812"/>
          </a:xfrm>
          <a:prstGeom prst="line">
            <a:avLst/>
          </a:prstGeom>
          <a:noFill/>
          <a:ln w="25400">
            <a:solidFill>
              <a:srgbClr val="FFCB65"/>
            </a:solidFill>
            <a:round/>
            <a:headEnd type="none" w="sm" len="sm"/>
            <a:tailEnd type="none" w="sm" len="sm"/>
          </a:ln>
          <a:effectLst/>
        </p:spPr>
        <p:txBody>
          <a:bodyPr/>
          <a:lstStyle/>
          <a:p>
            <a:endParaRPr lang="en-US"/>
          </a:p>
        </p:txBody>
      </p:sp>
      <p:grpSp>
        <p:nvGrpSpPr>
          <p:cNvPr id="4" name="Group 11"/>
          <p:cNvGrpSpPr>
            <a:grpSpLocks/>
          </p:cNvGrpSpPr>
          <p:nvPr/>
        </p:nvGrpSpPr>
        <p:grpSpPr bwMode="auto">
          <a:xfrm>
            <a:off x="2378075" y="3195638"/>
            <a:ext cx="950913" cy="877887"/>
            <a:chOff x="1498" y="847"/>
            <a:chExt cx="599" cy="553"/>
          </a:xfrm>
        </p:grpSpPr>
        <p:sp>
          <p:nvSpPr>
            <p:cNvPr id="333836" name="AutoShape 12"/>
            <p:cNvSpPr>
              <a:spLocks noChangeArrowheads="1"/>
            </p:cNvSpPr>
            <p:nvPr/>
          </p:nvSpPr>
          <p:spPr bwMode="auto">
            <a:xfrm>
              <a:off x="1498" y="847"/>
              <a:ext cx="599" cy="553"/>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33837" name="Rectangle 13"/>
            <p:cNvSpPr>
              <a:spLocks noChangeArrowheads="1"/>
            </p:cNvSpPr>
            <p:nvPr/>
          </p:nvSpPr>
          <p:spPr bwMode="auto">
            <a:xfrm>
              <a:off x="1576" y="915"/>
              <a:ext cx="387" cy="231"/>
            </a:xfrm>
            <a:prstGeom prst="rect">
              <a:avLst/>
            </a:prstGeom>
            <a:solidFill>
              <a:srgbClr val="FFCC66"/>
            </a:solid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A</a:t>
              </a:r>
            </a:p>
          </p:txBody>
        </p:sp>
      </p:grpSp>
      <p:sp>
        <p:nvSpPr>
          <p:cNvPr id="333839" name="AutoShape 15"/>
          <p:cNvSpPr>
            <a:spLocks noChangeArrowheads="1"/>
          </p:cNvSpPr>
          <p:nvPr/>
        </p:nvSpPr>
        <p:spPr bwMode="auto">
          <a:xfrm>
            <a:off x="2390775" y="5280025"/>
            <a:ext cx="963613" cy="8858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33840" name="Rectangle 16"/>
          <p:cNvSpPr>
            <a:spLocks noChangeArrowheads="1"/>
          </p:cNvSpPr>
          <p:nvPr/>
        </p:nvSpPr>
        <p:spPr bwMode="auto">
          <a:xfrm>
            <a:off x="2408238" y="5332413"/>
            <a:ext cx="757237" cy="366712"/>
          </a:xfrm>
          <a:prstGeom prst="rect">
            <a:avLst/>
          </a:prstGeom>
          <a:solidFill>
            <a:srgbClr val="FFCC66"/>
          </a:solid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B</a:t>
            </a:r>
          </a:p>
        </p:txBody>
      </p:sp>
      <p:grpSp>
        <p:nvGrpSpPr>
          <p:cNvPr id="5" name="Group 17"/>
          <p:cNvGrpSpPr>
            <a:grpSpLocks/>
          </p:cNvGrpSpPr>
          <p:nvPr/>
        </p:nvGrpSpPr>
        <p:grpSpPr bwMode="auto">
          <a:xfrm>
            <a:off x="2844800" y="4660900"/>
            <a:ext cx="0" cy="598488"/>
            <a:chOff x="1792" y="1770"/>
            <a:chExt cx="0" cy="377"/>
          </a:xfrm>
        </p:grpSpPr>
        <p:sp>
          <p:nvSpPr>
            <p:cNvPr id="333842" name="Line 18"/>
            <p:cNvSpPr>
              <a:spLocks noChangeShapeType="1"/>
            </p:cNvSpPr>
            <p:nvPr/>
          </p:nvSpPr>
          <p:spPr bwMode="auto">
            <a:xfrm flipV="1">
              <a:off x="1792" y="1911"/>
              <a:ext cx="0" cy="86"/>
            </a:xfrm>
            <a:prstGeom prst="line">
              <a:avLst/>
            </a:prstGeom>
            <a:noFill/>
            <a:ln w="25400">
              <a:solidFill>
                <a:srgbClr val="FFCB65"/>
              </a:solidFill>
              <a:round/>
              <a:headEnd type="none" w="sm" len="sm"/>
              <a:tailEnd type="none" w="sm" len="sm"/>
            </a:ln>
            <a:effectLst/>
          </p:spPr>
          <p:txBody>
            <a:bodyPr/>
            <a:lstStyle/>
            <a:p>
              <a:endParaRPr lang="en-US"/>
            </a:p>
          </p:txBody>
        </p:sp>
        <p:sp>
          <p:nvSpPr>
            <p:cNvPr id="333843" name="Line 19"/>
            <p:cNvSpPr>
              <a:spLocks noChangeShapeType="1"/>
            </p:cNvSpPr>
            <p:nvPr/>
          </p:nvSpPr>
          <p:spPr bwMode="auto">
            <a:xfrm flipV="1">
              <a:off x="1792" y="1770"/>
              <a:ext cx="0" cy="86"/>
            </a:xfrm>
            <a:prstGeom prst="line">
              <a:avLst/>
            </a:prstGeom>
            <a:noFill/>
            <a:ln w="25400">
              <a:solidFill>
                <a:srgbClr val="FFCB65"/>
              </a:solidFill>
              <a:round/>
              <a:headEnd type="none" w="sm" len="sm"/>
              <a:tailEnd type="none" w="sm" len="sm"/>
            </a:ln>
            <a:effectLst/>
          </p:spPr>
          <p:txBody>
            <a:bodyPr/>
            <a:lstStyle/>
            <a:p>
              <a:endParaRPr lang="en-US"/>
            </a:p>
          </p:txBody>
        </p:sp>
        <p:sp>
          <p:nvSpPr>
            <p:cNvPr id="333844" name="Line 20"/>
            <p:cNvSpPr>
              <a:spLocks noChangeShapeType="1"/>
            </p:cNvSpPr>
            <p:nvPr/>
          </p:nvSpPr>
          <p:spPr bwMode="auto">
            <a:xfrm flipV="1">
              <a:off x="1792" y="2061"/>
              <a:ext cx="0" cy="86"/>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33847" name="AutoShape 23"/>
          <p:cNvSpPr>
            <a:spLocks noChangeArrowheads="1"/>
          </p:cNvSpPr>
          <p:nvPr/>
        </p:nvSpPr>
        <p:spPr bwMode="auto">
          <a:xfrm>
            <a:off x="4554538" y="3216275"/>
            <a:ext cx="2386012" cy="29559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333848" name="Rectangle 24"/>
          <p:cNvSpPr>
            <a:spLocks noChangeArrowheads="1"/>
          </p:cNvSpPr>
          <p:nvPr/>
        </p:nvSpPr>
        <p:spPr bwMode="auto">
          <a:xfrm>
            <a:off x="4637088" y="3722688"/>
            <a:ext cx="23336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sz="1800">
                <a:solidFill>
                  <a:schemeClr val="tx1"/>
                </a:solidFill>
              </a:rPr>
              <a:t>A/B COMBINATION</a:t>
            </a:r>
          </a:p>
        </p:txBody>
      </p:sp>
      <p:grpSp>
        <p:nvGrpSpPr>
          <p:cNvPr id="6" name="Group 27"/>
          <p:cNvGrpSpPr>
            <a:grpSpLocks/>
          </p:cNvGrpSpPr>
          <p:nvPr/>
        </p:nvGrpSpPr>
        <p:grpSpPr bwMode="auto">
          <a:xfrm>
            <a:off x="3867150" y="3521075"/>
            <a:ext cx="693738" cy="206375"/>
            <a:chOff x="2436" y="1052"/>
            <a:chExt cx="437" cy="130"/>
          </a:xfrm>
        </p:grpSpPr>
        <p:grpSp>
          <p:nvGrpSpPr>
            <p:cNvPr id="7" name="Group 28"/>
            <p:cNvGrpSpPr>
              <a:grpSpLocks/>
            </p:cNvGrpSpPr>
            <p:nvPr/>
          </p:nvGrpSpPr>
          <p:grpSpPr bwMode="auto">
            <a:xfrm>
              <a:off x="2786" y="1052"/>
              <a:ext cx="87" cy="130"/>
              <a:chOff x="2786" y="1052"/>
              <a:chExt cx="87" cy="130"/>
            </a:xfrm>
          </p:grpSpPr>
          <p:grpSp>
            <p:nvGrpSpPr>
              <p:cNvPr id="8" name="Group 29"/>
              <p:cNvGrpSpPr>
                <a:grpSpLocks/>
              </p:cNvGrpSpPr>
              <p:nvPr/>
            </p:nvGrpSpPr>
            <p:grpSpPr bwMode="auto">
              <a:xfrm>
                <a:off x="2786" y="1052"/>
                <a:ext cx="78" cy="130"/>
                <a:chOff x="2786" y="1052"/>
                <a:chExt cx="78" cy="130"/>
              </a:xfrm>
            </p:grpSpPr>
            <p:sp>
              <p:nvSpPr>
                <p:cNvPr id="333854" name="Line 30"/>
                <p:cNvSpPr>
                  <a:spLocks noChangeShapeType="1"/>
                </p:cNvSpPr>
                <p:nvPr/>
              </p:nvSpPr>
              <p:spPr bwMode="auto">
                <a:xfrm flipH="1" flipV="1">
                  <a:off x="2786" y="1118"/>
                  <a:ext cx="77" cy="64"/>
                </a:xfrm>
                <a:prstGeom prst="line">
                  <a:avLst/>
                </a:prstGeom>
                <a:noFill/>
                <a:ln w="25400">
                  <a:solidFill>
                    <a:schemeClr val="tx1"/>
                  </a:solidFill>
                  <a:round/>
                  <a:headEnd type="none" w="sm" len="sm"/>
                  <a:tailEnd type="none" w="sm" len="sm"/>
                </a:ln>
                <a:effectLst/>
              </p:spPr>
              <p:txBody>
                <a:bodyPr/>
                <a:lstStyle/>
                <a:p>
                  <a:endParaRPr lang="en-US"/>
                </a:p>
              </p:txBody>
            </p:sp>
            <p:sp>
              <p:nvSpPr>
                <p:cNvPr id="333855" name="Line 31"/>
                <p:cNvSpPr>
                  <a:spLocks noChangeShapeType="1"/>
                </p:cNvSpPr>
                <p:nvPr/>
              </p:nvSpPr>
              <p:spPr bwMode="auto">
                <a:xfrm flipH="1">
                  <a:off x="2787" y="1052"/>
                  <a:ext cx="77" cy="63"/>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33856" name="Line 32"/>
              <p:cNvSpPr>
                <a:spLocks noChangeShapeType="1"/>
              </p:cNvSpPr>
              <p:nvPr/>
            </p:nvSpPr>
            <p:spPr bwMode="auto">
              <a:xfrm>
                <a:off x="2793" y="1115"/>
                <a:ext cx="8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33857" name="Line 33"/>
            <p:cNvSpPr>
              <a:spLocks noChangeShapeType="1"/>
            </p:cNvSpPr>
            <p:nvPr/>
          </p:nvSpPr>
          <p:spPr bwMode="auto">
            <a:xfrm>
              <a:off x="2436" y="1117"/>
              <a:ext cx="362"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33858" name="Rectangle 34"/>
          <p:cNvSpPr>
            <a:spLocks noChangeArrowheads="1"/>
          </p:cNvSpPr>
          <p:nvPr/>
        </p:nvSpPr>
        <p:spPr bwMode="auto">
          <a:xfrm>
            <a:off x="4117975" y="3663950"/>
            <a:ext cx="671513"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of</a:t>
            </a:r>
          </a:p>
        </p:txBody>
      </p:sp>
      <p:sp>
        <p:nvSpPr>
          <p:cNvPr id="333859" name="Rectangle 35"/>
          <p:cNvSpPr>
            <a:spLocks noChangeArrowheads="1"/>
          </p:cNvSpPr>
          <p:nvPr/>
        </p:nvSpPr>
        <p:spPr bwMode="auto">
          <a:xfrm>
            <a:off x="4129088" y="5327650"/>
            <a:ext cx="671512"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of</a:t>
            </a:r>
          </a:p>
        </p:txBody>
      </p:sp>
      <p:grpSp>
        <p:nvGrpSpPr>
          <p:cNvPr id="9" name="Group 36"/>
          <p:cNvGrpSpPr>
            <a:grpSpLocks/>
          </p:cNvGrpSpPr>
          <p:nvPr/>
        </p:nvGrpSpPr>
        <p:grpSpPr bwMode="auto">
          <a:xfrm>
            <a:off x="3867150" y="5578475"/>
            <a:ext cx="693738" cy="206375"/>
            <a:chOff x="2436" y="2348"/>
            <a:chExt cx="437" cy="130"/>
          </a:xfrm>
        </p:grpSpPr>
        <p:grpSp>
          <p:nvGrpSpPr>
            <p:cNvPr id="10" name="Group 37"/>
            <p:cNvGrpSpPr>
              <a:grpSpLocks/>
            </p:cNvGrpSpPr>
            <p:nvPr/>
          </p:nvGrpSpPr>
          <p:grpSpPr bwMode="auto">
            <a:xfrm>
              <a:off x="2786" y="2348"/>
              <a:ext cx="87" cy="130"/>
              <a:chOff x="2786" y="2348"/>
              <a:chExt cx="87" cy="130"/>
            </a:xfrm>
          </p:grpSpPr>
          <p:grpSp>
            <p:nvGrpSpPr>
              <p:cNvPr id="11" name="Group 38"/>
              <p:cNvGrpSpPr>
                <a:grpSpLocks/>
              </p:cNvGrpSpPr>
              <p:nvPr/>
            </p:nvGrpSpPr>
            <p:grpSpPr bwMode="auto">
              <a:xfrm>
                <a:off x="2786" y="2348"/>
                <a:ext cx="78" cy="130"/>
                <a:chOff x="2786" y="2348"/>
                <a:chExt cx="78" cy="130"/>
              </a:xfrm>
            </p:grpSpPr>
            <p:sp>
              <p:nvSpPr>
                <p:cNvPr id="333863" name="Line 39"/>
                <p:cNvSpPr>
                  <a:spLocks noChangeShapeType="1"/>
                </p:cNvSpPr>
                <p:nvPr/>
              </p:nvSpPr>
              <p:spPr bwMode="auto">
                <a:xfrm flipH="1" flipV="1">
                  <a:off x="2786" y="2414"/>
                  <a:ext cx="77" cy="64"/>
                </a:xfrm>
                <a:prstGeom prst="line">
                  <a:avLst/>
                </a:prstGeom>
                <a:noFill/>
                <a:ln w="25400">
                  <a:solidFill>
                    <a:schemeClr val="tx1"/>
                  </a:solidFill>
                  <a:round/>
                  <a:headEnd type="none" w="sm" len="sm"/>
                  <a:tailEnd type="none" w="sm" len="sm"/>
                </a:ln>
                <a:effectLst/>
              </p:spPr>
              <p:txBody>
                <a:bodyPr/>
                <a:lstStyle/>
                <a:p>
                  <a:endParaRPr lang="en-US"/>
                </a:p>
              </p:txBody>
            </p:sp>
            <p:sp>
              <p:nvSpPr>
                <p:cNvPr id="333864" name="Line 40"/>
                <p:cNvSpPr>
                  <a:spLocks noChangeShapeType="1"/>
                </p:cNvSpPr>
                <p:nvPr/>
              </p:nvSpPr>
              <p:spPr bwMode="auto">
                <a:xfrm flipH="1">
                  <a:off x="2787" y="2348"/>
                  <a:ext cx="77" cy="63"/>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33865" name="Line 41"/>
              <p:cNvSpPr>
                <a:spLocks noChangeShapeType="1"/>
              </p:cNvSpPr>
              <p:nvPr/>
            </p:nvSpPr>
            <p:spPr bwMode="auto">
              <a:xfrm>
                <a:off x="2793" y="2411"/>
                <a:ext cx="8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33866" name="Line 42"/>
            <p:cNvSpPr>
              <a:spLocks noChangeShapeType="1"/>
            </p:cNvSpPr>
            <p:nvPr/>
          </p:nvSpPr>
          <p:spPr bwMode="auto">
            <a:xfrm>
              <a:off x="2436" y="2413"/>
              <a:ext cx="362"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33867" name="Rectangle 43"/>
          <p:cNvSpPr>
            <a:spLocks noChangeArrowheads="1"/>
          </p:cNvSpPr>
          <p:nvPr/>
        </p:nvSpPr>
        <p:spPr bwMode="auto">
          <a:xfrm>
            <a:off x="2803525" y="4222750"/>
            <a:ext cx="80963" cy="406400"/>
          </a:xfrm>
          <a:prstGeom prst="rect">
            <a:avLst/>
          </a:prstGeom>
          <a:pattFill prst="wdUpDiag">
            <a:fgClr>
              <a:srgbClr val="000000"/>
            </a:fgClr>
            <a:bgClr>
              <a:srgbClr val="FF3300"/>
            </a:bgClr>
          </a:pattFill>
          <a:ln w="9525">
            <a:noFill/>
            <a:miter lim="800000"/>
            <a:headEnd/>
            <a:tailEnd/>
          </a:ln>
          <a:effectLst/>
        </p:spPr>
        <p:txBody>
          <a:bodyPr wrap="none" anchor="ctr"/>
          <a:lstStyle/>
          <a:p>
            <a:endParaRPr lang="en-US"/>
          </a:p>
        </p:txBody>
      </p:sp>
      <p:sp>
        <p:nvSpPr>
          <p:cNvPr id="333869" name="Freeform 45"/>
          <p:cNvSpPr>
            <a:spLocks/>
          </p:cNvSpPr>
          <p:nvPr/>
        </p:nvSpPr>
        <p:spPr bwMode="auto">
          <a:xfrm>
            <a:off x="2854325" y="3695700"/>
            <a:ext cx="754063" cy="690563"/>
          </a:xfrm>
          <a:custGeom>
            <a:avLst/>
            <a:gdLst/>
            <a:ahLst/>
            <a:cxnLst>
              <a:cxn ang="0">
                <a:pos x="0" y="434"/>
              </a:cxn>
              <a:cxn ang="0">
                <a:pos x="474" y="434"/>
              </a:cxn>
              <a:cxn ang="0">
                <a:pos x="474" y="0"/>
              </a:cxn>
            </a:cxnLst>
            <a:rect l="0" t="0" r="r" b="b"/>
            <a:pathLst>
              <a:path w="475" h="435">
                <a:moveTo>
                  <a:pt x="0" y="434"/>
                </a:moveTo>
                <a:lnTo>
                  <a:pt x="474" y="434"/>
                </a:lnTo>
                <a:lnTo>
                  <a:pt x="474" y="0"/>
                </a:lnTo>
              </a:path>
            </a:pathLst>
          </a:custGeom>
          <a:noFill/>
          <a:ln w="50800" cap="rnd" cmpd="sng">
            <a:solidFill>
              <a:schemeClr val="hlink"/>
            </a:solidFill>
            <a:prstDash val="solid"/>
            <a:round/>
            <a:headEnd type="none" w="sm" len="sm"/>
            <a:tailEnd type="stealth" w="med" len="lg"/>
          </a:ln>
          <a:effectLst>
            <a:outerShdw dist="35921" dir="2700000" algn="ctr" rotWithShape="0">
              <a:schemeClr val="bg2"/>
            </a:outerShdw>
          </a:effectLst>
        </p:spPr>
        <p:txBody>
          <a:bodyPr/>
          <a:lstStyle/>
          <a:p>
            <a:endParaRPr lang="en-US"/>
          </a:p>
        </p:txBody>
      </p:sp>
      <p:sp>
        <p:nvSpPr>
          <p:cNvPr id="333870" name="Rectangle 46"/>
          <p:cNvSpPr>
            <a:spLocks noChangeArrowheads="1"/>
          </p:cNvSpPr>
          <p:nvPr/>
        </p:nvSpPr>
        <p:spPr bwMode="auto">
          <a:xfrm>
            <a:off x="3348038" y="3189288"/>
            <a:ext cx="671512"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with</a:t>
            </a:r>
          </a:p>
        </p:txBody>
      </p:sp>
      <p:sp>
        <p:nvSpPr>
          <p:cNvPr id="333871" name="Rectangle 47"/>
          <p:cNvSpPr>
            <a:spLocks noChangeArrowheads="1"/>
          </p:cNvSpPr>
          <p:nvPr/>
        </p:nvSpPr>
        <p:spPr bwMode="auto">
          <a:xfrm>
            <a:off x="3341688" y="3589338"/>
            <a:ext cx="544512" cy="66675"/>
          </a:xfrm>
          <a:prstGeom prst="rect">
            <a:avLst/>
          </a:prstGeom>
          <a:pattFill prst="wdUpDiag">
            <a:fgClr>
              <a:srgbClr val="000000"/>
            </a:fgClr>
            <a:bgClr>
              <a:srgbClr val="FF3300"/>
            </a:bgClr>
          </a:pattFill>
          <a:ln w="9525">
            <a:noFill/>
            <a:miter lim="800000"/>
            <a:headEnd/>
            <a:tailEnd/>
          </a:ln>
          <a:effectLst/>
        </p:spPr>
        <p:txBody>
          <a:bodyPr wrap="none" anchor="ctr"/>
          <a:lstStyle/>
          <a:p>
            <a:endParaRPr lang="en-US"/>
          </a:p>
        </p:txBody>
      </p:sp>
      <p:grpSp>
        <p:nvGrpSpPr>
          <p:cNvPr id="12" name="Group 48"/>
          <p:cNvGrpSpPr>
            <a:grpSpLocks/>
          </p:cNvGrpSpPr>
          <p:nvPr/>
        </p:nvGrpSpPr>
        <p:grpSpPr bwMode="auto">
          <a:xfrm>
            <a:off x="2741613" y="5137150"/>
            <a:ext cx="206375" cy="138113"/>
            <a:chOff x="1727" y="2070"/>
            <a:chExt cx="130" cy="87"/>
          </a:xfrm>
        </p:grpSpPr>
        <p:grpSp>
          <p:nvGrpSpPr>
            <p:cNvPr id="13" name="Group 49"/>
            <p:cNvGrpSpPr>
              <a:grpSpLocks/>
            </p:cNvGrpSpPr>
            <p:nvPr/>
          </p:nvGrpSpPr>
          <p:grpSpPr bwMode="auto">
            <a:xfrm>
              <a:off x="1727" y="2070"/>
              <a:ext cx="130" cy="77"/>
              <a:chOff x="1727" y="2070"/>
              <a:chExt cx="130" cy="77"/>
            </a:xfrm>
          </p:grpSpPr>
          <p:sp>
            <p:nvSpPr>
              <p:cNvPr id="333874" name="Line 50"/>
              <p:cNvSpPr>
                <a:spLocks noChangeShapeType="1"/>
              </p:cNvSpPr>
              <p:nvPr/>
            </p:nvSpPr>
            <p:spPr bwMode="auto">
              <a:xfrm flipV="1">
                <a:off x="1727" y="2070"/>
                <a:ext cx="64" cy="77"/>
              </a:xfrm>
              <a:prstGeom prst="line">
                <a:avLst/>
              </a:prstGeom>
              <a:noFill/>
              <a:ln w="25400">
                <a:solidFill>
                  <a:srgbClr val="FFCB65"/>
                </a:solidFill>
                <a:round/>
                <a:headEnd type="none" w="sm" len="sm"/>
                <a:tailEnd type="none" w="sm" len="sm"/>
              </a:ln>
              <a:effectLst/>
            </p:spPr>
            <p:txBody>
              <a:bodyPr/>
              <a:lstStyle/>
              <a:p>
                <a:endParaRPr lang="en-US"/>
              </a:p>
            </p:txBody>
          </p:sp>
          <p:sp>
            <p:nvSpPr>
              <p:cNvPr id="333875" name="Line 51"/>
              <p:cNvSpPr>
                <a:spLocks noChangeShapeType="1"/>
              </p:cNvSpPr>
              <p:nvPr/>
            </p:nvSpPr>
            <p:spPr bwMode="auto">
              <a:xfrm flipH="1" flipV="1">
                <a:off x="1793" y="2070"/>
                <a:ext cx="64" cy="77"/>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33876" name="Line 52"/>
            <p:cNvSpPr>
              <a:spLocks noChangeShapeType="1"/>
            </p:cNvSpPr>
            <p:nvPr/>
          </p:nvSpPr>
          <p:spPr bwMode="auto">
            <a:xfrm>
              <a:off x="1793" y="2077"/>
              <a:ext cx="0" cy="80"/>
            </a:xfrm>
            <a:prstGeom prst="line">
              <a:avLst/>
            </a:prstGeom>
            <a:noFill/>
            <a:ln w="25400">
              <a:solidFill>
                <a:srgbClr val="FFCB65"/>
              </a:solidFill>
              <a:round/>
              <a:headEnd type="none" w="sm" len="sm"/>
              <a:tailEnd type="none" w="sm" len="sm"/>
            </a:ln>
            <a:effectLst/>
          </p:spPr>
          <p:txBody>
            <a:bodyPr/>
            <a:lstStyle/>
            <a:p>
              <a:endParaRPr lang="en-US"/>
            </a:p>
          </p:txBody>
        </p:sp>
      </p:grpSp>
      <p:grpSp>
        <p:nvGrpSpPr>
          <p:cNvPr id="14" name="Group 53"/>
          <p:cNvGrpSpPr>
            <a:grpSpLocks/>
          </p:cNvGrpSpPr>
          <p:nvPr/>
        </p:nvGrpSpPr>
        <p:grpSpPr bwMode="auto">
          <a:xfrm>
            <a:off x="2809875" y="4660900"/>
            <a:ext cx="76200" cy="604838"/>
            <a:chOff x="1770" y="1770"/>
            <a:chExt cx="48" cy="381"/>
          </a:xfrm>
        </p:grpSpPr>
        <p:sp>
          <p:nvSpPr>
            <p:cNvPr id="333878" name="Rectangle 54"/>
            <p:cNvSpPr>
              <a:spLocks noChangeArrowheads="1"/>
            </p:cNvSpPr>
            <p:nvPr/>
          </p:nvSpPr>
          <p:spPr bwMode="auto">
            <a:xfrm>
              <a:off x="1770" y="2049"/>
              <a:ext cx="48" cy="102"/>
            </a:xfrm>
            <a:prstGeom prst="rect">
              <a:avLst/>
            </a:prstGeom>
            <a:pattFill prst="wdDnDiag">
              <a:fgClr>
                <a:srgbClr val="000000"/>
              </a:fgClr>
              <a:bgClr>
                <a:srgbClr val="00CC00"/>
              </a:bgClr>
            </a:pattFill>
            <a:ln w="9525">
              <a:noFill/>
              <a:miter lim="800000"/>
              <a:headEnd/>
              <a:tailEnd/>
            </a:ln>
            <a:effectLst/>
          </p:spPr>
          <p:txBody>
            <a:bodyPr wrap="none" anchor="ctr"/>
            <a:lstStyle/>
            <a:p>
              <a:endParaRPr lang="en-US"/>
            </a:p>
          </p:txBody>
        </p:sp>
        <p:sp>
          <p:nvSpPr>
            <p:cNvPr id="333879" name="Rectangle 55"/>
            <p:cNvSpPr>
              <a:spLocks noChangeArrowheads="1"/>
            </p:cNvSpPr>
            <p:nvPr/>
          </p:nvSpPr>
          <p:spPr bwMode="auto">
            <a:xfrm>
              <a:off x="1770" y="1770"/>
              <a:ext cx="45" cy="102"/>
            </a:xfrm>
            <a:prstGeom prst="rect">
              <a:avLst/>
            </a:prstGeom>
            <a:pattFill prst="wdDnDiag">
              <a:fgClr>
                <a:srgbClr val="000000"/>
              </a:fgClr>
              <a:bgClr>
                <a:srgbClr val="00CC00"/>
              </a:bgClr>
            </a:pattFill>
            <a:ln w="9525">
              <a:noFill/>
              <a:miter lim="800000"/>
              <a:headEnd/>
              <a:tailEnd/>
            </a:ln>
            <a:effectLst/>
          </p:spPr>
          <p:txBody>
            <a:bodyPr wrap="none" anchor="ctr"/>
            <a:lstStyle/>
            <a:p>
              <a:endParaRPr lang="en-US"/>
            </a:p>
          </p:txBody>
        </p:sp>
        <p:sp>
          <p:nvSpPr>
            <p:cNvPr id="333880" name="Rectangle 56"/>
            <p:cNvSpPr>
              <a:spLocks noChangeArrowheads="1"/>
            </p:cNvSpPr>
            <p:nvPr/>
          </p:nvSpPr>
          <p:spPr bwMode="auto">
            <a:xfrm>
              <a:off x="1770" y="1909"/>
              <a:ext cx="48" cy="102"/>
            </a:xfrm>
            <a:prstGeom prst="rect">
              <a:avLst/>
            </a:prstGeom>
            <a:pattFill prst="wdDnDiag">
              <a:fgClr>
                <a:srgbClr val="000000"/>
              </a:fgClr>
              <a:bgClr>
                <a:srgbClr val="00CC00"/>
              </a:bgClr>
            </a:pattFill>
            <a:ln w="9525">
              <a:noFill/>
              <a:miter lim="800000"/>
              <a:headEnd/>
              <a:tailEnd/>
            </a:ln>
            <a:effectLst/>
          </p:spPr>
          <p:txBody>
            <a:bodyPr wrap="none" anchor="ctr"/>
            <a:lstStyle/>
            <a:p>
              <a:endParaRPr lang="en-US"/>
            </a:p>
          </p:txBody>
        </p:sp>
      </p:grpSp>
      <p:sp>
        <p:nvSpPr>
          <p:cNvPr id="333882" name="Rectangle 58"/>
          <p:cNvSpPr>
            <a:spLocks noChangeArrowheads="1"/>
          </p:cNvSpPr>
          <p:nvPr/>
        </p:nvSpPr>
        <p:spPr bwMode="auto">
          <a:xfrm>
            <a:off x="3406775" y="5705475"/>
            <a:ext cx="647700" cy="339725"/>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50000"/>
              </a:spcBef>
              <a:buClrTx/>
              <a:buFontTx/>
              <a:buNone/>
            </a:pPr>
            <a:r>
              <a:rPr lang="en-US" sz="1800" i="1">
                <a:solidFill>
                  <a:schemeClr val="tx1"/>
                </a:solidFill>
              </a:rPr>
              <a:t>with</a:t>
            </a:r>
          </a:p>
        </p:txBody>
      </p:sp>
      <p:sp>
        <p:nvSpPr>
          <p:cNvPr id="333883" name="Freeform 59"/>
          <p:cNvSpPr>
            <a:spLocks/>
          </p:cNvSpPr>
          <p:nvPr/>
        </p:nvSpPr>
        <p:spPr bwMode="auto">
          <a:xfrm>
            <a:off x="2868613" y="4918075"/>
            <a:ext cx="800100" cy="628650"/>
          </a:xfrm>
          <a:custGeom>
            <a:avLst/>
            <a:gdLst/>
            <a:ahLst/>
            <a:cxnLst>
              <a:cxn ang="0">
                <a:pos x="0" y="0"/>
              </a:cxn>
              <a:cxn ang="0">
                <a:pos x="503" y="0"/>
              </a:cxn>
              <a:cxn ang="0">
                <a:pos x="503" y="395"/>
              </a:cxn>
            </a:cxnLst>
            <a:rect l="0" t="0" r="r" b="b"/>
            <a:pathLst>
              <a:path w="504" h="396">
                <a:moveTo>
                  <a:pt x="0" y="0"/>
                </a:moveTo>
                <a:lnTo>
                  <a:pt x="503" y="0"/>
                </a:lnTo>
                <a:lnTo>
                  <a:pt x="503" y="395"/>
                </a:lnTo>
              </a:path>
            </a:pathLst>
          </a:custGeom>
          <a:noFill/>
          <a:ln w="50800" cap="rnd" cmpd="sng">
            <a:solidFill>
              <a:schemeClr val="hlink"/>
            </a:solidFill>
            <a:prstDash val="solid"/>
            <a:round/>
            <a:headEnd type="none" w="sm" len="sm"/>
            <a:tailEnd type="stealth" w="med" len="lg"/>
          </a:ln>
          <a:effectLst>
            <a:outerShdw dist="35921" dir="2700000" algn="ctr" rotWithShape="0">
              <a:schemeClr val="bg2"/>
            </a:outerShdw>
          </a:effectLst>
        </p:spPr>
        <p:txBody>
          <a:bodyPr/>
          <a:lstStyle/>
          <a:p>
            <a:endParaRPr lang="en-US"/>
          </a:p>
        </p:txBody>
      </p:sp>
      <p:grpSp>
        <p:nvGrpSpPr>
          <p:cNvPr id="15" name="Group 60"/>
          <p:cNvGrpSpPr>
            <a:grpSpLocks/>
          </p:cNvGrpSpPr>
          <p:nvPr/>
        </p:nvGrpSpPr>
        <p:grpSpPr bwMode="auto">
          <a:xfrm>
            <a:off x="3373438" y="5645150"/>
            <a:ext cx="574675" cy="76200"/>
            <a:chOff x="2125" y="2390"/>
            <a:chExt cx="362" cy="48"/>
          </a:xfrm>
        </p:grpSpPr>
        <p:sp>
          <p:nvSpPr>
            <p:cNvPr id="333885" name="Rectangle 61"/>
            <p:cNvSpPr>
              <a:spLocks noChangeArrowheads="1"/>
            </p:cNvSpPr>
            <p:nvPr/>
          </p:nvSpPr>
          <p:spPr bwMode="auto">
            <a:xfrm>
              <a:off x="2125" y="2390"/>
              <a:ext cx="97" cy="48"/>
            </a:xfrm>
            <a:prstGeom prst="rect">
              <a:avLst/>
            </a:prstGeom>
            <a:pattFill prst="wdDnDiag">
              <a:fgClr>
                <a:srgbClr val="000000"/>
              </a:fgClr>
              <a:bgClr>
                <a:srgbClr val="00CC00"/>
              </a:bgClr>
            </a:pattFill>
            <a:ln w="9525">
              <a:noFill/>
              <a:miter lim="800000"/>
              <a:headEnd/>
              <a:tailEnd/>
            </a:ln>
            <a:effectLst/>
          </p:spPr>
          <p:txBody>
            <a:bodyPr wrap="none" anchor="ctr"/>
            <a:lstStyle/>
            <a:p>
              <a:endParaRPr lang="en-US"/>
            </a:p>
          </p:txBody>
        </p:sp>
        <p:sp>
          <p:nvSpPr>
            <p:cNvPr id="333886" name="Rectangle 62"/>
            <p:cNvSpPr>
              <a:spLocks noChangeArrowheads="1"/>
            </p:cNvSpPr>
            <p:nvPr/>
          </p:nvSpPr>
          <p:spPr bwMode="auto">
            <a:xfrm>
              <a:off x="2390" y="2390"/>
              <a:ext cx="97" cy="45"/>
            </a:xfrm>
            <a:prstGeom prst="rect">
              <a:avLst/>
            </a:prstGeom>
            <a:pattFill prst="wdDnDiag">
              <a:fgClr>
                <a:srgbClr val="000000"/>
              </a:fgClr>
              <a:bgClr>
                <a:srgbClr val="00CC00"/>
              </a:bgClr>
            </a:pattFill>
            <a:ln w="9525">
              <a:noFill/>
              <a:miter lim="800000"/>
              <a:headEnd/>
              <a:tailEnd/>
            </a:ln>
            <a:effectLst/>
          </p:spPr>
          <p:txBody>
            <a:bodyPr wrap="none" anchor="ctr"/>
            <a:lstStyle/>
            <a:p>
              <a:endParaRPr lang="en-US"/>
            </a:p>
          </p:txBody>
        </p:sp>
        <p:sp>
          <p:nvSpPr>
            <p:cNvPr id="333887" name="Rectangle 63"/>
            <p:cNvSpPr>
              <a:spLocks noChangeArrowheads="1"/>
            </p:cNvSpPr>
            <p:nvPr/>
          </p:nvSpPr>
          <p:spPr bwMode="auto">
            <a:xfrm>
              <a:off x="2258" y="2390"/>
              <a:ext cx="97" cy="48"/>
            </a:xfrm>
            <a:prstGeom prst="rect">
              <a:avLst/>
            </a:prstGeom>
            <a:pattFill prst="wdDnDiag">
              <a:fgClr>
                <a:srgbClr val="000000"/>
              </a:fgClr>
              <a:bgClr>
                <a:srgbClr val="00CC00"/>
              </a:bgClr>
            </a:pattFill>
            <a:ln w="9525">
              <a:noFill/>
              <a:miter lim="800000"/>
              <a:headEnd/>
              <a:tailEnd/>
            </a:ln>
            <a:effectLst/>
          </p:spPr>
          <p:txBody>
            <a:bodyPr wrap="none" anchor="ctr"/>
            <a:lstStyle/>
            <a:p>
              <a:endParaRPr lang="en-US"/>
            </a:p>
          </p:txBody>
        </p:sp>
      </p:grpSp>
      <p:grpSp>
        <p:nvGrpSpPr>
          <p:cNvPr id="16" name="Group 65"/>
          <p:cNvGrpSpPr>
            <a:grpSpLocks/>
          </p:cNvGrpSpPr>
          <p:nvPr/>
        </p:nvGrpSpPr>
        <p:grpSpPr bwMode="auto">
          <a:xfrm>
            <a:off x="2197100" y="3711575"/>
            <a:ext cx="1974850" cy="1892300"/>
            <a:chOff x="1384" y="1172"/>
            <a:chExt cx="1244" cy="1192"/>
          </a:xfrm>
        </p:grpSpPr>
        <p:sp useBgFill="1">
          <p:nvSpPr>
            <p:cNvPr id="333890" name="Rectangle 66"/>
            <p:cNvSpPr>
              <a:spLocks noChangeArrowheads="1"/>
            </p:cNvSpPr>
            <p:nvPr/>
          </p:nvSpPr>
          <p:spPr bwMode="auto">
            <a:xfrm>
              <a:off x="1384" y="1416"/>
              <a:ext cx="1058" cy="732"/>
            </a:xfrm>
            <a:prstGeom prst="rect">
              <a:avLst/>
            </a:prstGeom>
            <a:ln w="9525">
              <a:noFill/>
              <a:miter lim="800000"/>
              <a:headEnd/>
              <a:tailEnd/>
            </a:ln>
            <a:effectLst/>
          </p:spPr>
          <p:txBody>
            <a:bodyPr wrap="none" anchor="ctr"/>
            <a:lstStyle/>
            <a:p>
              <a:endParaRPr lang="en-US"/>
            </a:p>
          </p:txBody>
        </p:sp>
        <p:sp useBgFill="1">
          <p:nvSpPr>
            <p:cNvPr id="333891" name="Rectangle 67"/>
            <p:cNvSpPr>
              <a:spLocks noChangeArrowheads="1"/>
            </p:cNvSpPr>
            <p:nvPr/>
          </p:nvSpPr>
          <p:spPr bwMode="auto">
            <a:xfrm>
              <a:off x="2157" y="1172"/>
              <a:ext cx="471" cy="1192"/>
            </a:xfrm>
            <a:prstGeom prst="rect">
              <a:avLst/>
            </a:prstGeom>
            <a:ln w="9525">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3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6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81" name="Rectangle 13"/>
          <p:cNvSpPr>
            <a:spLocks noGrp="1" noChangeArrowheads="1"/>
          </p:cNvSpPr>
          <p:nvPr>
            <p:ph type="title"/>
          </p:nvPr>
        </p:nvSpPr>
        <p:spPr/>
        <p:txBody>
          <a:bodyPr/>
          <a:lstStyle/>
          <a:p>
            <a:r>
              <a:rPr lang="en-US"/>
              <a:t>Normalization Rules</a:t>
            </a:r>
          </a:p>
        </p:txBody>
      </p:sp>
      <p:sp>
        <p:nvSpPr>
          <p:cNvPr id="339971" name="Rectangle 3"/>
          <p:cNvSpPr>
            <a:spLocks noChangeArrowheads="1"/>
          </p:cNvSpPr>
          <p:nvPr/>
        </p:nvSpPr>
        <p:spPr bwMode="auto">
          <a:xfrm>
            <a:off x="550863" y="1541463"/>
            <a:ext cx="5213350" cy="366712"/>
          </a:xfrm>
          <a:prstGeom prst="rect">
            <a:avLst/>
          </a:prstGeom>
          <a:noFill/>
          <a:ln w="9525">
            <a:noFill/>
            <a:miter lim="800000"/>
            <a:headEnd/>
            <a:tailEnd/>
          </a:ln>
          <a:effectLst/>
        </p:spPr>
        <p:txBody>
          <a:bodyPr wrap="none" lIns="92075" tIns="46038" rIns="92075" bIns="46038">
            <a:spAutoFit/>
          </a:bodyPr>
          <a:lstStyle/>
          <a:p>
            <a:pPr defTabSz="114300">
              <a:spcBef>
                <a:spcPct val="0"/>
              </a:spcBef>
              <a:buClrTx/>
              <a:buFontTx/>
              <a:buNone/>
            </a:pPr>
            <a:r>
              <a:rPr lang="en-US" sz="1800">
                <a:solidFill>
                  <a:schemeClr val="tx1"/>
                </a:solidFill>
              </a:rPr>
              <a:t>Normal Form Rule																Description</a:t>
            </a:r>
          </a:p>
        </p:txBody>
      </p:sp>
      <p:sp>
        <p:nvSpPr>
          <p:cNvPr id="339972" name="Rectangle 4"/>
          <p:cNvSpPr>
            <a:spLocks noChangeArrowheads="1"/>
          </p:cNvSpPr>
          <p:nvPr/>
        </p:nvSpPr>
        <p:spPr bwMode="auto">
          <a:xfrm>
            <a:off x="550863" y="2024063"/>
            <a:ext cx="8261350" cy="2014537"/>
          </a:xfrm>
          <a:prstGeom prst="rect">
            <a:avLst/>
          </a:prstGeom>
          <a:noFill/>
          <a:ln w="9525">
            <a:noFill/>
            <a:miter lim="800000"/>
            <a:headEnd/>
            <a:tailEnd/>
          </a:ln>
          <a:effectLst/>
        </p:spPr>
        <p:txBody>
          <a:bodyPr wrap="none" lIns="92075" tIns="46038" rIns="92075" bIns="46038">
            <a:spAutoFit/>
          </a:bodyPr>
          <a:lstStyle/>
          <a:p>
            <a:pPr defTabSz="1257300">
              <a:spcBef>
                <a:spcPct val="0"/>
              </a:spcBef>
              <a:buClrTx/>
              <a:buFontTx/>
              <a:buNone/>
            </a:pPr>
            <a:r>
              <a:rPr lang="en-US" sz="1800">
                <a:solidFill>
                  <a:schemeClr val="tx1"/>
                </a:solidFill>
              </a:rPr>
              <a:t>First Normal Form  		All attributes are single valued.  </a:t>
            </a:r>
          </a:p>
          <a:p>
            <a:pPr defTabSz="1257300">
              <a:spcBef>
                <a:spcPct val="0"/>
              </a:spcBef>
              <a:buClrTx/>
              <a:buFontTx/>
              <a:buNone/>
            </a:pPr>
            <a:endParaRPr lang="en-US" sz="1800">
              <a:solidFill>
                <a:schemeClr val="tx1"/>
              </a:solidFill>
            </a:endParaRPr>
          </a:p>
          <a:p>
            <a:pPr defTabSz="1257300">
              <a:spcBef>
                <a:spcPct val="0"/>
              </a:spcBef>
              <a:buClrTx/>
              <a:buFontTx/>
              <a:buNone/>
            </a:pPr>
            <a:r>
              <a:rPr lang="en-US" sz="1800">
                <a:solidFill>
                  <a:schemeClr val="tx1"/>
                </a:solidFill>
              </a:rPr>
              <a:t>Second Normal Form (2NF)	An attribute must be dependent upon </a:t>
            </a:r>
          </a:p>
          <a:p>
            <a:pPr defTabSz="1257300">
              <a:spcBef>
                <a:spcPct val="0"/>
              </a:spcBef>
              <a:buClrTx/>
              <a:buFontTx/>
              <a:buNone/>
            </a:pPr>
            <a:r>
              <a:rPr lang="en-US" sz="1800">
                <a:solidFill>
                  <a:schemeClr val="tx1"/>
                </a:solidFill>
              </a:rPr>
              <a:t>			entity’s entire unique identifier.</a:t>
            </a:r>
          </a:p>
          <a:p>
            <a:pPr defTabSz="1257300">
              <a:spcBef>
                <a:spcPct val="0"/>
              </a:spcBef>
              <a:buClrTx/>
              <a:buFontTx/>
              <a:buNone/>
            </a:pPr>
            <a:endParaRPr lang="en-US" sz="1800">
              <a:solidFill>
                <a:schemeClr val="tx1"/>
              </a:solidFill>
            </a:endParaRPr>
          </a:p>
          <a:p>
            <a:pPr defTabSz="1257300">
              <a:spcBef>
                <a:spcPct val="0"/>
              </a:spcBef>
              <a:buClrTx/>
              <a:buFontTx/>
              <a:buNone/>
            </a:pPr>
            <a:r>
              <a:rPr lang="en-US" sz="1800">
                <a:solidFill>
                  <a:schemeClr val="tx1"/>
                </a:solidFill>
              </a:rPr>
              <a:t>Third Normal Form (3NF)	No non-UID attribute can be dependent </a:t>
            </a:r>
          </a:p>
          <a:p>
            <a:pPr defTabSz="1257300">
              <a:spcBef>
                <a:spcPct val="0"/>
              </a:spcBef>
              <a:buClrTx/>
              <a:buFontTx/>
              <a:buNone/>
            </a:pPr>
            <a:r>
              <a:rPr lang="en-US" sz="1800">
                <a:solidFill>
                  <a:schemeClr val="tx1"/>
                </a:solidFill>
              </a:rPr>
              <a:t>			on another non-UID attribute.</a:t>
            </a:r>
          </a:p>
        </p:txBody>
      </p:sp>
      <p:sp>
        <p:nvSpPr>
          <p:cNvPr id="339973" name="Line 5"/>
          <p:cNvSpPr>
            <a:spLocks noChangeShapeType="1"/>
          </p:cNvSpPr>
          <p:nvPr/>
        </p:nvSpPr>
        <p:spPr bwMode="auto">
          <a:xfrm>
            <a:off x="669925" y="1911350"/>
            <a:ext cx="7632700" cy="0"/>
          </a:xfrm>
          <a:prstGeom prst="line">
            <a:avLst/>
          </a:prstGeom>
          <a:noFill/>
          <a:ln w="25400">
            <a:solidFill>
              <a:schemeClr val="hlink"/>
            </a:solidFill>
            <a:round/>
            <a:headEnd type="none" w="sm" len="sm"/>
            <a:tailEnd type="none" w="sm" len="sm"/>
          </a:ln>
          <a:effectLst/>
        </p:spPr>
        <p:txBody>
          <a:bodyPr/>
          <a:lstStyle/>
          <a:p>
            <a:endParaRPr lang="en-US"/>
          </a:p>
        </p:txBody>
      </p:sp>
      <p:sp>
        <p:nvSpPr>
          <p:cNvPr id="339974" name="Rectangle 6"/>
          <p:cNvSpPr>
            <a:spLocks noChangeArrowheads="1"/>
          </p:cNvSpPr>
          <p:nvPr/>
        </p:nvSpPr>
        <p:spPr bwMode="auto">
          <a:xfrm>
            <a:off x="685800" y="4419600"/>
            <a:ext cx="7823200" cy="641350"/>
          </a:xfrm>
          <a:prstGeom prst="rect">
            <a:avLst/>
          </a:prstGeom>
          <a:noFill/>
          <a:ln w="9525">
            <a:noFill/>
            <a:miter lim="800000"/>
            <a:headEnd/>
            <a:tailEnd/>
          </a:ln>
          <a:effectLst/>
        </p:spPr>
        <p:txBody>
          <a:bodyPr lIns="92075" tIns="46038" rIns="92075" bIns="46038">
            <a:spAutoFit/>
          </a:bodyPr>
          <a:lstStyle/>
          <a:p>
            <a:pPr>
              <a:spcBef>
                <a:spcPct val="0"/>
              </a:spcBef>
              <a:buClrTx/>
              <a:buFontTx/>
              <a:buNone/>
            </a:pPr>
            <a:r>
              <a:rPr lang="en-US" sz="1800" i="1">
                <a:solidFill>
                  <a:schemeClr val="tx1"/>
                </a:solidFill>
              </a:rPr>
              <a:t>“</a:t>
            </a:r>
            <a:r>
              <a:rPr lang="en-US" sz="1800">
                <a:solidFill>
                  <a:schemeClr val="tx1"/>
                </a:solidFill>
              </a:rPr>
              <a:t>A normalized entity-relationship data model automatically translates into a normalized relational database design”</a:t>
            </a:r>
          </a:p>
        </p:txBody>
      </p:sp>
      <p:sp>
        <p:nvSpPr>
          <p:cNvPr id="339975" name="Rectangle 7"/>
          <p:cNvSpPr>
            <a:spLocks noChangeArrowheads="1"/>
          </p:cNvSpPr>
          <p:nvPr/>
        </p:nvSpPr>
        <p:spPr bwMode="auto">
          <a:xfrm>
            <a:off x="685800" y="5384800"/>
            <a:ext cx="7823200" cy="641350"/>
          </a:xfrm>
          <a:prstGeom prst="rect">
            <a:avLst/>
          </a:prstGeom>
          <a:noFill/>
          <a:ln w="9525">
            <a:noFill/>
            <a:miter lim="800000"/>
            <a:headEnd/>
            <a:tailEnd/>
          </a:ln>
          <a:effectLst/>
        </p:spPr>
        <p:txBody>
          <a:bodyPr lIns="92075" tIns="46038" rIns="92075" bIns="46038">
            <a:spAutoFit/>
          </a:bodyPr>
          <a:lstStyle/>
          <a:p>
            <a:pPr>
              <a:spcBef>
                <a:spcPct val="0"/>
              </a:spcBef>
              <a:buClrTx/>
              <a:buFontTx/>
              <a:buNone/>
            </a:pPr>
            <a:r>
              <a:rPr lang="en-US" sz="1800" i="1">
                <a:solidFill>
                  <a:schemeClr val="tx1"/>
                </a:solidFill>
              </a:rPr>
              <a:t>“</a:t>
            </a:r>
            <a:r>
              <a:rPr lang="en-US" sz="1800">
                <a:solidFill>
                  <a:schemeClr val="tx1"/>
                </a:solidFill>
              </a:rPr>
              <a:t>Third normal form is the generally accepted goal for a database design that eliminated redundancy”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Line 2"/>
          <p:cNvSpPr>
            <a:spLocks noChangeShapeType="1"/>
          </p:cNvSpPr>
          <p:nvPr/>
        </p:nvSpPr>
        <p:spPr bwMode="auto">
          <a:xfrm>
            <a:off x="4297363" y="4651375"/>
            <a:ext cx="1135062" cy="0"/>
          </a:xfrm>
          <a:prstGeom prst="line">
            <a:avLst/>
          </a:prstGeom>
          <a:noFill/>
          <a:ln w="25400">
            <a:solidFill>
              <a:schemeClr val="tx2"/>
            </a:solidFill>
            <a:prstDash val="dash"/>
            <a:round/>
            <a:headEnd type="none" w="sm" len="sm"/>
            <a:tailEnd type="none" w="sm" len="sm"/>
          </a:ln>
          <a:effectLst/>
        </p:spPr>
        <p:txBody>
          <a:bodyPr/>
          <a:lstStyle/>
          <a:p>
            <a:endParaRPr lang="en-US"/>
          </a:p>
        </p:txBody>
      </p:sp>
      <p:sp>
        <p:nvSpPr>
          <p:cNvPr id="342040" name="Rectangle 24"/>
          <p:cNvSpPr>
            <a:spLocks noGrp="1" noChangeArrowheads="1"/>
          </p:cNvSpPr>
          <p:nvPr>
            <p:ph type="title"/>
          </p:nvPr>
        </p:nvSpPr>
        <p:spPr/>
        <p:txBody>
          <a:bodyPr>
            <a:normAutofit/>
          </a:bodyPr>
          <a:lstStyle/>
          <a:p>
            <a:r>
              <a:rPr lang="en-US"/>
              <a:t>First Normal Form in Data Modeling</a:t>
            </a:r>
          </a:p>
        </p:txBody>
      </p:sp>
      <p:sp>
        <p:nvSpPr>
          <p:cNvPr id="342020" name="Line 4"/>
          <p:cNvSpPr>
            <a:spLocks noChangeShapeType="1"/>
          </p:cNvSpPr>
          <p:nvPr/>
        </p:nvSpPr>
        <p:spPr bwMode="auto">
          <a:xfrm flipV="1">
            <a:off x="3043238" y="4648200"/>
            <a:ext cx="1252537" cy="4763"/>
          </a:xfrm>
          <a:prstGeom prst="line">
            <a:avLst/>
          </a:prstGeom>
          <a:noFill/>
          <a:ln w="25400">
            <a:solidFill>
              <a:schemeClr val="tx2"/>
            </a:solidFill>
            <a:round/>
            <a:headEnd type="none" w="sm" len="sm"/>
            <a:tailEnd type="none" w="sm" len="sm"/>
          </a:ln>
          <a:effectLst/>
        </p:spPr>
        <p:txBody>
          <a:bodyPr/>
          <a:lstStyle/>
          <a:p>
            <a:endParaRPr lang="en-US"/>
          </a:p>
        </p:txBody>
      </p:sp>
      <p:sp>
        <p:nvSpPr>
          <p:cNvPr id="342021" name="AutoShape 5"/>
          <p:cNvSpPr>
            <a:spLocks noChangeArrowheads="1"/>
          </p:cNvSpPr>
          <p:nvPr/>
        </p:nvSpPr>
        <p:spPr bwMode="auto">
          <a:xfrm>
            <a:off x="5154613" y="4079875"/>
            <a:ext cx="2600325" cy="1127125"/>
          </a:xfrm>
          <a:prstGeom prst="roundRect">
            <a:avLst>
              <a:gd name="adj" fmla="val 12440"/>
            </a:avLst>
          </a:prstGeom>
          <a:solidFill>
            <a:srgbClr val="FFCC66"/>
          </a:solidFill>
          <a:ln w="12700">
            <a:solidFill>
              <a:srgbClr val="000000"/>
            </a:solidFill>
            <a:round/>
            <a:headEnd/>
            <a:tailEnd/>
          </a:ln>
          <a:effectLst/>
        </p:spPr>
        <p:txBody>
          <a:bodyPr wrap="none" anchor="ctr"/>
          <a:lstStyle/>
          <a:p>
            <a:endParaRPr lang="en-US"/>
          </a:p>
        </p:txBody>
      </p:sp>
      <p:grpSp>
        <p:nvGrpSpPr>
          <p:cNvPr id="2" name="Group 6"/>
          <p:cNvGrpSpPr>
            <a:grpSpLocks/>
          </p:cNvGrpSpPr>
          <p:nvPr/>
        </p:nvGrpSpPr>
        <p:grpSpPr bwMode="auto">
          <a:xfrm>
            <a:off x="3392488" y="4495800"/>
            <a:ext cx="301625" cy="301625"/>
            <a:chOff x="2137" y="3235"/>
            <a:chExt cx="190" cy="190"/>
          </a:xfrm>
        </p:grpSpPr>
        <p:sp>
          <p:nvSpPr>
            <p:cNvPr id="342023" name="Line 7"/>
            <p:cNvSpPr>
              <a:spLocks noChangeShapeType="1"/>
            </p:cNvSpPr>
            <p:nvPr/>
          </p:nvSpPr>
          <p:spPr bwMode="auto">
            <a:xfrm flipH="1" flipV="1">
              <a:off x="2137" y="3235"/>
              <a:ext cx="187" cy="91"/>
            </a:xfrm>
            <a:prstGeom prst="line">
              <a:avLst/>
            </a:prstGeom>
            <a:noFill/>
            <a:ln w="25400">
              <a:solidFill>
                <a:schemeClr val="tx2"/>
              </a:solidFill>
              <a:round/>
              <a:headEnd type="none" w="sm" len="sm"/>
              <a:tailEnd type="none" w="sm" len="sm"/>
            </a:ln>
            <a:effectLst/>
          </p:spPr>
          <p:txBody>
            <a:bodyPr/>
            <a:lstStyle/>
            <a:p>
              <a:endParaRPr lang="en-US"/>
            </a:p>
          </p:txBody>
        </p:sp>
        <p:sp>
          <p:nvSpPr>
            <p:cNvPr id="342024" name="Line 8"/>
            <p:cNvSpPr>
              <a:spLocks noChangeShapeType="1"/>
            </p:cNvSpPr>
            <p:nvPr/>
          </p:nvSpPr>
          <p:spPr bwMode="auto">
            <a:xfrm flipH="1">
              <a:off x="2140" y="3334"/>
              <a:ext cx="187" cy="91"/>
            </a:xfrm>
            <a:prstGeom prst="line">
              <a:avLst/>
            </a:prstGeom>
            <a:noFill/>
            <a:ln w="25400">
              <a:solidFill>
                <a:schemeClr val="tx2"/>
              </a:solidFill>
              <a:round/>
              <a:headEnd type="none" w="sm" len="sm"/>
              <a:tailEnd type="none" w="sm" len="sm"/>
            </a:ln>
            <a:effectLst/>
          </p:spPr>
          <p:txBody>
            <a:bodyPr/>
            <a:lstStyle/>
            <a:p>
              <a:endParaRPr lang="en-US"/>
            </a:p>
          </p:txBody>
        </p:sp>
      </p:grpSp>
      <p:sp>
        <p:nvSpPr>
          <p:cNvPr id="342025" name="AutoShape 9"/>
          <p:cNvSpPr>
            <a:spLocks noChangeArrowheads="1"/>
          </p:cNvSpPr>
          <p:nvPr/>
        </p:nvSpPr>
        <p:spPr bwMode="auto">
          <a:xfrm>
            <a:off x="1303338" y="3959225"/>
            <a:ext cx="2093912" cy="1428750"/>
          </a:xfrm>
          <a:prstGeom prst="roundRect">
            <a:avLst>
              <a:gd name="adj" fmla="val 12440"/>
            </a:avLst>
          </a:prstGeom>
          <a:solidFill>
            <a:srgbClr val="FFCC66"/>
          </a:solidFill>
          <a:ln w="12700">
            <a:solidFill>
              <a:srgbClr val="000000"/>
            </a:solidFill>
            <a:round/>
            <a:headEnd/>
            <a:tailEnd/>
          </a:ln>
          <a:effectLst/>
        </p:spPr>
        <p:txBody>
          <a:bodyPr wrap="none" anchor="ctr"/>
          <a:lstStyle/>
          <a:p>
            <a:endParaRPr lang="en-US"/>
          </a:p>
        </p:txBody>
      </p:sp>
      <p:sp>
        <p:nvSpPr>
          <p:cNvPr id="342026" name="Rectangle 10"/>
          <p:cNvSpPr>
            <a:spLocks noChangeArrowheads="1"/>
          </p:cNvSpPr>
          <p:nvPr/>
        </p:nvSpPr>
        <p:spPr bwMode="gray">
          <a:xfrm>
            <a:off x="1381125" y="3933825"/>
            <a:ext cx="1900238" cy="1465263"/>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1800" i="1">
                <a:solidFill>
                  <a:schemeClr val="tx1"/>
                </a:solidFill>
              </a:rPr>
              <a:t>RECEIVED MESSAGE</a:t>
            </a:r>
            <a:br>
              <a:rPr lang="en-US" sz="1800" i="1">
                <a:solidFill>
                  <a:schemeClr val="tx1"/>
                </a:solidFill>
              </a:rPr>
            </a:br>
            <a:r>
              <a:rPr lang="en-US" sz="1800" i="1">
                <a:solidFill>
                  <a:schemeClr val="tx1"/>
                </a:solidFill>
              </a:rPr>
              <a:t># Receive Date</a:t>
            </a:r>
          </a:p>
          <a:p>
            <a:pPr eaLnBrk="0" hangingPunct="0">
              <a:spcBef>
                <a:spcPct val="0"/>
              </a:spcBef>
              <a:buClrTx/>
              <a:buFontTx/>
              <a:buNone/>
            </a:pPr>
            <a:r>
              <a:rPr lang="en-US" sz="1800" i="1">
                <a:solidFill>
                  <a:schemeClr val="tx1"/>
                </a:solidFill>
              </a:rPr>
              <a:t>o Subject</a:t>
            </a:r>
          </a:p>
          <a:p>
            <a:pPr eaLnBrk="0" hangingPunct="0">
              <a:spcBef>
                <a:spcPct val="0"/>
              </a:spcBef>
              <a:buClrTx/>
              <a:buFontTx/>
              <a:buNone/>
            </a:pPr>
            <a:r>
              <a:rPr lang="en-US" sz="1800" i="1">
                <a:solidFill>
                  <a:schemeClr val="tx1"/>
                </a:solidFill>
              </a:rPr>
              <a:t>o Text</a:t>
            </a:r>
          </a:p>
        </p:txBody>
      </p:sp>
      <p:sp>
        <p:nvSpPr>
          <p:cNvPr id="342027" name="Rectangle 11"/>
          <p:cNvSpPr>
            <a:spLocks noChangeArrowheads="1"/>
          </p:cNvSpPr>
          <p:nvPr/>
        </p:nvSpPr>
        <p:spPr bwMode="auto">
          <a:xfrm>
            <a:off x="3433763" y="4143375"/>
            <a:ext cx="1441450" cy="366713"/>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1800" i="1">
                <a:solidFill>
                  <a:schemeClr val="tx1"/>
                </a:solidFill>
              </a:rPr>
              <a:t>received by</a:t>
            </a:r>
          </a:p>
        </p:txBody>
      </p:sp>
      <p:sp>
        <p:nvSpPr>
          <p:cNvPr id="342028" name="Rectangle 12"/>
          <p:cNvSpPr>
            <a:spLocks noChangeArrowheads="1"/>
          </p:cNvSpPr>
          <p:nvPr/>
        </p:nvSpPr>
        <p:spPr bwMode="auto">
          <a:xfrm>
            <a:off x="3937000" y="4654550"/>
            <a:ext cx="1150938" cy="641350"/>
          </a:xfrm>
          <a:prstGeom prst="rect">
            <a:avLst/>
          </a:prstGeom>
          <a:noFill/>
          <a:ln w="9525">
            <a:noFill/>
            <a:miter lim="800000"/>
            <a:headEnd/>
            <a:tailEnd/>
          </a:ln>
          <a:effectLst/>
        </p:spPr>
        <p:txBody>
          <a:bodyPr lIns="92075" tIns="46038" rIns="92075" bIns="46038">
            <a:spAutoFit/>
          </a:bodyPr>
          <a:lstStyle/>
          <a:p>
            <a:pPr algn="r" eaLnBrk="0" hangingPunct="0">
              <a:spcBef>
                <a:spcPct val="0"/>
              </a:spcBef>
              <a:buClrTx/>
              <a:buFontTx/>
              <a:buNone/>
            </a:pPr>
            <a:r>
              <a:rPr lang="en-US" sz="1800" i="1">
                <a:solidFill>
                  <a:schemeClr val="tx1"/>
                </a:solidFill>
              </a:rPr>
              <a:t>receiver of</a:t>
            </a:r>
          </a:p>
        </p:txBody>
      </p:sp>
      <p:sp>
        <p:nvSpPr>
          <p:cNvPr id="342029" name="Line 13"/>
          <p:cNvSpPr>
            <a:spLocks noChangeShapeType="1"/>
          </p:cNvSpPr>
          <p:nvPr/>
        </p:nvSpPr>
        <p:spPr bwMode="auto">
          <a:xfrm flipV="1">
            <a:off x="3824288" y="4491038"/>
            <a:ext cx="0" cy="350837"/>
          </a:xfrm>
          <a:prstGeom prst="line">
            <a:avLst/>
          </a:prstGeom>
          <a:noFill/>
          <a:ln w="50800">
            <a:solidFill>
              <a:schemeClr val="tx2"/>
            </a:solidFill>
            <a:round/>
            <a:headEnd type="none" w="sm" len="sm"/>
            <a:tailEnd type="none" w="sm" len="sm"/>
          </a:ln>
          <a:effectLst/>
        </p:spPr>
        <p:txBody>
          <a:bodyPr/>
          <a:lstStyle/>
          <a:p>
            <a:endParaRPr lang="en-US"/>
          </a:p>
        </p:txBody>
      </p:sp>
      <p:sp>
        <p:nvSpPr>
          <p:cNvPr id="342030" name="AutoShape 14"/>
          <p:cNvSpPr>
            <a:spLocks noChangeArrowheads="1"/>
          </p:cNvSpPr>
          <p:nvPr/>
        </p:nvSpPr>
        <p:spPr bwMode="auto">
          <a:xfrm>
            <a:off x="3592513" y="1471613"/>
            <a:ext cx="2652712" cy="1804987"/>
          </a:xfrm>
          <a:prstGeom prst="roundRect">
            <a:avLst>
              <a:gd name="adj" fmla="val 12440"/>
            </a:avLst>
          </a:prstGeom>
          <a:solidFill>
            <a:srgbClr val="FFCC66"/>
          </a:solidFill>
          <a:ln w="12700">
            <a:solidFill>
              <a:srgbClr val="000000"/>
            </a:solidFill>
            <a:round/>
            <a:headEnd/>
            <a:tailEnd/>
          </a:ln>
          <a:effectLst/>
        </p:spPr>
        <p:txBody>
          <a:bodyPr wrap="none" anchor="ctr"/>
          <a:lstStyle/>
          <a:p>
            <a:endParaRPr lang="en-US"/>
          </a:p>
        </p:txBody>
      </p:sp>
      <p:sp>
        <p:nvSpPr>
          <p:cNvPr id="342031" name="Rectangle 15"/>
          <p:cNvSpPr>
            <a:spLocks noChangeArrowheads="1"/>
          </p:cNvSpPr>
          <p:nvPr/>
        </p:nvSpPr>
        <p:spPr bwMode="auto">
          <a:xfrm>
            <a:off x="3706813" y="1801813"/>
            <a:ext cx="2266950" cy="517525"/>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endParaRPr lang="en-US" sz="1400" b="0">
              <a:solidFill>
                <a:schemeClr val="bg1"/>
              </a:solidFill>
            </a:endParaRPr>
          </a:p>
          <a:p>
            <a:pPr eaLnBrk="0" hangingPunct="0">
              <a:spcBef>
                <a:spcPct val="0"/>
              </a:spcBef>
              <a:buClrTx/>
              <a:buFontTx/>
              <a:buNone/>
            </a:pPr>
            <a:r>
              <a:rPr lang="en-US" sz="1400" b="0">
                <a:solidFill>
                  <a:schemeClr val="bg1"/>
                </a:solidFill>
              </a:rPr>
              <a:t>  </a:t>
            </a:r>
          </a:p>
        </p:txBody>
      </p:sp>
      <p:sp>
        <p:nvSpPr>
          <p:cNvPr id="342032" name="Rectangle 16"/>
          <p:cNvSpPr>
            <a:spLocks noChangeArrowheads="1"/>
          </p:cNvSpPr>
          <p:nvPr/>
        </p:nvSpPr>
        <p:spPr bwMode="auto">
          <a:xfrm>
            <a:off x="1247775" y="3440113"/>
            <a:ext cx="50228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sz="1800">
                <a:solidFill>
                  <a:schemeClr val="tx1"/>
                </a:solidFill>
              </a:rPr>
              <a:t>	All attributes must be single-valued.</a:t>
            </a:r>
          </a:p>
        </p:txBody>
      </p:sp>
      <p:sp>
        <p:nvSpPr>
          <p:cNvPr id="342033" name="Rectangle 17"/>
          <p:cNvSpPr>
            <a:spLocks noChangeArrowheads="1"/>
          </p:cNvSpPr>
          <p:nvPr/>
        </p:nvSpPr>
        <p:spPr bwMode="auto">
          <a:xfrm>
            <a:off x="3584575" y="1476375"/>
            <a:ext cx="2792413" cy="1739900"/>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1800">
                <a:solidFill>
                  <a:schemeClr val="tx1"/>
                </a:solidFill>
              </a:rPr>
              <a:t>USER</a:t>
            </a:r>
          </a:p>
          <a:p>
            <a:pPr eaLnBrk="0" hangingPunct="0">
              <a:spcBef>
                <a:spcPct val="0"/>
              </a:spcBef>
              <a:buClrTx/>
              <a:buFontTx/>
              <a:buNone/>
            </a:pPr>
            <a:r>
              <a:rPr lang="en-US" sz="1800">
                <a:solidFill>
                  <a:schemeClr val="tx1"/>
                </a:solidFill>
              </a:rPr>
              <a:t># Name</a:t>
            </a:r>
          </a:p>
          <a:p>
            <a:pPr eaLnBrk="0" hangingPunct="0">
              <a:spcBef>
                <a:spcPct val="0"/>
              </a:spcBef>
              <a:buClrTx/>
              <a:buFontTx/>
              <a:buNone/>
            </a:pPr>
            <a:r>
              <a:rPr lang="en-US" sz="1800">
                <a:solidFill>
                  <a:schemeClr val="tx1"/>
                </a:solidFill>
              </a:rPr>
              <a:t>* Person Name</a:t>
            </a:r>
            <a:br>
              <a:rPr lang="en-US" sz="1800">
                <a:solidFill>
                  <a:schemeClr val="tx1"/>
                </a:solidFill>
              </a:rPr>
            </a:br>
            <a:r>
              <a:rPr lang="en-US" sz="1800">
                <a:solidFill>
                  <a:schemeClr val="tx1"/>
                </a:solidFill>
              </a:rPr>
              <a:t>* Message Receive Date</a:t>
            </a:r>
            <a:br>
              <a:rPr lang="en-US" sz="1800">
                <a:solidFill>
                  <a:schemeClr val="tx1"/>
                </a:solidFill>
              </a:rPr>
            </a:br>
            <a:r>
              <a:rPr lang="en-US" sz="1800">
                <a:solidFill>
                  <a:schemeClr val="tx1"/>
                </a:solidFill>
              </a:rPr>
              <a:t>o Message Subject</a:t>
            </a:r>
            <a:br>
              <a:rPr lang="en-US" sz="1800">
                <a:solidFill>
                  <a:schemeClr val="tx1"/>
                </a:solidFill>
              </a:rPr>
            </a:br>
            <a:r>
              <a:rPr lang="en-US" sz="1800">
                <a:solidFill>
                  <a:schemeClr val="tx1"/>
                </a:solidFill>
              </a:rPr>
              <a:t>o MessageText</a:t>
            </a:r>
          </a:p>
        </p:txBody>
      </p:sp>
      <p:sp>
        <p:nvSpPr>
          <p:cNvPr id="342034" name="Rectangle 18"/>
          <p:cNvSpPr>
            <a:spLocks noChangeArrowheads="1"/>
          </p:cNvSpPr>
          <p:nvPr/>
        </p:nvSpPr>
        <p:spPr bwMode="auto">
          <a:xfrm>
            <a:off x="5189538" y="4130675"/>
            <a:ext cx="1797050" cy="915988"/>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1800">
                <a:solidFill>
                  <a:schemeClr val="tx1"/>
                </a:solidFill>
              </a:rPr>
              <a:t>USER</a:t>
            </a:r>
          </a:p>
          <a:p>
            <a:pPr eaLnBrk="0" hangingPunct="0">
              <a:spcBef>
                <a:spcPct val="0"/>
              </a:spcBef>
              <a:buClrTx/>
              <a:buFontTx/>
              <a:buNone/>
            </a:pPr>
            <a:r>
              <a:rPr lang="en-US" sz="1800">
                <a:solidFill>
                  <a:schemeClr val="tx1"/>
                </a:solidFill>
              </a:rPr>
              <a:t># Name</a:t>
            </a:r>
          </a:p>
          <a:p>
            <a:pPr eaLnBrk="0" hangingPunct="0">
              <a:spcBef>
                <a:spcPct val="0"/>
              </a:spcBef>
              <a:buClrTx/>
              <a:buFontTx/>
              <a:buNone/>
            </a:pPr>
            <a:r>
              <a:rPr lang="en-US" sz="1800">
                <a:solidFill>
                  <a:schemeClr val="tx1"/>
                </a:solidFill>
              </a:rPr>
              <a:t>* Person Name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11550" y="4929188"/>
            <a:ext cx="301625" cy="301625"/>
            <a:chOff x="2212" y="3105"/>
            <a:chExt cx="190" cy="190"/>
          </a:xfrm>
        </p:grpSpPr>
        <p:sp>
          <p:nvSpPr>
            <p:cNvPr id="344067" name="Line 3"/>
            <p:cNvSpPr>
              <a:spLocks noChangeShapeType="1"/>
            </p:cNvSpPr>
            <p:nvPr/>
          </p:nvSpPr>
          <p:spPr bwMode="auto">
            <a:xfrm flipH="1" flipV="1">
              <a:off x="2212" y="3105"/>
              <a:ext cx="187" cy="91"/>
            </a:xfrm>
            <a:prstGeom prst="line">
              <a:avLst/>
            </a:prstGeom>
            <a:noFill/>
            <a:ln w="25400">
              <a:solidFill>
                <a:schemeClr val="tx1"/>
              </a:solidFill>
              <a:round/>
              <a:headEnd type="none" w="sm" len="sm"/>
              <a:tailEnd type="none" w="sm" len="sm"/>
            </a:ln>
            <a:effectLst/>
          </p:spPr>
          <p:txBody>
            <a:bodyPr/>
            <a:lstStyle/>
            <a:p>
              <a:endParaRPr lang="en-US"/>
            </a:p>
          </p:txBody>
        </p:sp>
        <p:sp>
          <p:nvSpPr>
            <p:cNvPr id="344068" name="Line 4"/>
            <p:cNvSpPr>
              <a:spLocks noChangeShapeType="1"/>
            </p:cNvSpPr>
            <p:nvPr/>
          </p:nvSpPr>
          <p:spPr bwMode="auto">
            <a:xfrm flipH="1">
              <a:off x="2215" y="3204"/>
              <a:ext cx="187" cy="91"/>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44098" name="Rectangle 34"/>
          <p:cNvSpPr>
            <a:spLocks noGrp="1" noChangeArrowheads="1"/>
          </p:cNvSpPr>
          <p:nvPr>
            <p:ph type="title"/>
          </p:nvPr>
        </p:nvSpPr>
        <p:spPr/>
        <p:txBody>
          <a:bodyPr>
            <a:normAutofit/>
          </a:bodyPr>
          <a:lstStyle/>
          <a:p>
            <a:r>
              <a:rPr lang="en-US"/>
              <a:t>Second Normal Form in Data Modeling</a:t>
            </a:r>
          </a:p>
        </p:txBody>
      </p:sp>
      <p:sp>
        <p:nvSpPr>
          <p:cNvPr id="344070" name="Line 6"/>
          <p:cNvSpPr>
            <a:spLocks noChangeShapeType="1"/>
          </p:cNvSpPr>
          <p:nvPr/>
        </p:nvSpPr>
        <p:spPr bwMode="auto">
          <a:xfrm>
            <a:off x="4289425" y="3324225"/>
            <a:ext cx="1135063"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44071" name="Line 7"/>
          <p:cNvSpPr>
            <a:spLocks noChangeShapeType="1"/>
          </p:cNvSpPr>
          <p:nvPr/>
        </p:nvSpPr>
        <p:spPr bwMode="auto">
          <a:xfrm>
            <a:off x="3146425" y="3324225"/>
            <a:ext cx="1135063" cy="0"/>
          </a:xfrm>
          <a:prstGeom prst="line">
            <a:avLst/>
          </a:prstGeom>
          <a:noFill/>
          <a:ln w="25400">
            <a:solidFill>
              <a:schemeClr val="tx1"/>
            </a:solidFill>
            <a:round/>
            <a:headEnd type="none" w="sm" len="sm"/>
            <a:tailEnd type="none" w="sm" len="sm"/>
          </a:ln>
          <a:effectLst/>
        </p:spPr>
        <p:txBody>
          <a:bodyPr/>
          <a:lstStyle/>
          <a:p>
            <a:endParaRPr lang="en-US"/>
          </a:p>
        </p:txBody>
      </p:sp>
      <p:sp>
        <p:nvSpPr>
          <p:cNvPr id="344072" name="AutoShape 8"/>
          <p:cNvSpPr>
            <a:spLocks noChangeArrowheads="1"/>
          </p:cNvSpPr>
          <p:nvPr/>
        </p:nvSpPr>
        <p:spPr bwMode="auto">
          <a:xfrm>
            <a:off x="1400175" y="2619375"/>
            <a:ext cx="2112963" cy="1550988"/>
          </a:xfrm>
          <a:prstGeom prst="roundRect">
            <a:avLst>
              <a:gd name="adj" fmla="val 12440"/>
            </a:avLst>
          </a:prstGeom>
          <a:solidFill>
            <a:srgbClr val="FFCC66"/>
          </a:solidFill>
          <a:ln w="12700">
            <a:solidFill>
              <a:srgbClr val="000000"/>
            </a:solidFill>
            <a:round/>
            <a:headEnd/>
            <a:tailEnd/>
          </a:ln>
          <a:effectLst/>
        </p:spPr>
        <p:txBody>
          <a:bodyPr wrap="none" anchor="ctr"/>
          <a:lstStyle/>
          <a:p>
            <a:endParaRPr lang="en-US"/>
          </a:p>
        </p:txBody>
      </p:sp>
      <p:sp>
        <p:nvSpPr>
          <p:cNvPr id="344073" name="AutoShape 9"/>
          <p:cNvSpPr>
            <a:spLocks noChangeArrowheads="1"/>
          </p:cNvSpPr>
          <p:nvPr/>
        </p:nvSpPr>
        <p:spPr bwMode="auto">
          <a:xfrm>
            <a:off x="5270500" y="2635250"/>
            <a:ext cx="2197100" cy="1206500"/>
          </a:xfrm>
          <a:prstGeom prst="roundRect">
            <a:avLst>
              <a:gd name="adj" fmla="val 12440"/>
            </a:avLst>
          </a:prstGeom>
          <a:solidFill>
            <a:srgbClr val="FFCC66"/>
          </a:solidFill>
          <a:ln w="12700">
            <a:solidFill>
              <a:srgbClr val="000000"/>
            </a:solidFill>
            <a:round/>
            <a:headEnd/>
            <a:tailEnd/>
          </a:ln>
          <a:effectLst/>
        </p:spPr>
        <p:txBody>
          <a:bodyPr wrap="none" anchor="ctr"/>
          <a:lstStyle/>
          <a:p>
            <a:endParaRPr lang="en-US"/>
          </a:p>
        </p:txBody>
      </p:sp>
      <p:sp>
        <p:nvSpPr>
          <p:cNvPr id="344074" name="Rectangle 10"/>
          <p:cNvSpPr>
            <a:spLocks noChangeArrowheads="1"/>
          </p:cNvSpPr>
          <p:nvPr/>
        </p:nvSpPr>
        <p:spPr bwMode="auto">
          <a:xfrm>
            <a:off x="5299075" y="2663825"/>
            <a:ext cx="1327150" cy="915988"/>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1800">
                <a:solidFill>
                  <a:schemeClr val="tx1"/>
                </a:solidFill>
              </a:rPr>
              <a:t>MESSAGE</a:t>
            </a:r>
            <a:br>
              <a:rPr lang="en-US" sz="1800">
                <a:solidFill>
                  <a:schemeClr val="tx1"/>
                </a:solidFill>
              </a:rPr>
            </a:br>
            <a:r>
              <a:rPr lang="en-US" sz="1800">
                <a:solidFill>
                  <a:schemeClr val="tx1"/>
                </a:solidFill>
              </a:rPr>
              <a:t># Id</a:t>
            </a:r>
          </a:p>
          <a:p>
            <a:pPr eaLnBrk="0" hangingPunct="0">
              <a:spcBef>
                <a:spcPct val="0"/>
              </a:spcBef>
              <a:buClrTx/>
              <a:buFontTx/>
              <a:buNone/>
            </a:pPr>
            <a:r>
              <a:rPr lang="en-US" sz="1800">
                <a:solidFill>
                  <a:schemeClr val="tx1"/>
                </a:solidFill>
              </a:rPr>
              <a:t>o Text</a:t>
            </a:r>
          </a:p>
        </p:txBody>
      </p:sp>
      <p:grpSp>
        <p:nvGrpSpPr>
          <p:cNvPr id="3" name="Group 11"/>
          <p:cNvGrpSpPr>
            <a:grpSpLocks/>
          </p:cNvGrpSpPr>
          <p:nvPr/>
        </p:nvGrpSpPr>
        <p:grpSpPr bwMode="auto">
          <a:xfrm>
            <a:off x="3513138" y="3175000"/>
            <a:ext cx="301625" cy="301625"/>
            <a:chOff x="2213" y="2000"/>
            <a:chExt cx="190" cy="190"/>
          </a:xfrm>
        </p:grpSpPr>
        <p:sp>
          <p:nvSpPr>
            <p:cNvPr id="344076" name="Line 12"/>
            <p:cNvSpPr>
              <a:spLocks noChangeShapeType="1"/>
            </p:cNvSpPr>
            <p:nvPr/>
          </p:nvSpPr>
          <p:spPr bwMode="auto">
            <a:xfrm flipH="1" flipV="1">
              <a:off x="2213" y="2000"/>
              <a:ext cx="187" cy="91"/>
            </a:xfrm>
            <a:prstGeom prst="line">
              <a:avLst/>
            </a:prstGeom>
            <a:noFill/>
            <a:ln w="25400">
              <a:solidFill>
                <a:schemeClr val="tx1"/>
              </a:solidFill>
              <a:round/>
              <a:headEnd type="none" w="sm" len="sm"/>
              <a:tailEnd type="none" w="sm" len="sm"/>
            </a:ln>
            <a:effectLst/>
          </p:spPr>
          <p:txBody>
            <a:bodyPr/>
            <a:lstStyle/>
            <a:p>
              <a:endParaRPr lang="en-US"/>
            </a:p>
          </p:txBody>
        </p:sp>
        <p:sp>
          <p:nvSpPr>
            <p:cNvPr id="344077" name="Line 13"/>
            <p:cNvSpPr>
              <a:spLocks noChangeShapeType="1"/>
            </p:cNvSpPr>
            <p:nvPr/>
          </p:nvSpPr>
          <p:spPr bwMode="auto">
            <a:xfrm flipH="1">
              <a:off x="2216" y="2099"/>
              <a:ext cx="187" cy="91"/>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44078" name="Rectangle 14"/>
          <p:cNvSpPr>
            <a:spLocks noChangeArrowheads="1"/>
          </p:cNvSpPr>
          <p:nvPr/>
        </p:nvSpPr>
        <p:spPr bwMode="auto">
          <a:xfrm>
            <a:off x="3471863" y="2749550"/>
            <a:ext cx="1211262" cy="366713"/>
          </a:xfrm>
          <a:prstGeom prst="rect">
            <a:avLst/>
          </a:prstGeom>
          <a:noFill/>
          <a:ln w="9525">
            <a:noFill/>
            <a:miter lim="800000"/>
            <a:headEnd/>
            <a:tailEnd/>
          </a:ln>
          <a:effectLst/>
        </p:spPr>
        <p:txBody>
          <a:bodyPr lIns="92075" tIns="46038" rIns="92075" bIns="46038">
            <a:spAutoFit/>
          </a:bodyPr>
          <a:lstStyle/>
          <a:p>
            <a:pPr algn="ctr" eaLnBrk="0" hangingPunct="0">
              <a:spcBef>
                <a:spcPct val="0"/>
              </a:spcBef>
              <a:buClrTx/>
              <a:buFontTx/>
              <a:buNone/>
            </a:pPr>
            <a:r>
              <a:rPr lang="en-US" sz="1800" i="1">
                <a:solidFill>
                  <a:schemeClr val="tx1"/>
                </a:solidFill>
              </a:rPr>
              <a:t>including</a:t>
            </a:r>
          </a:p>
        </p:txBody>
      </p:sp>
      <p:sp>
        <p:nvSpPr>
          <p:cNvPr id="344079" name="Rectangle 15"/>
          <p:cNvSpPr>
            <a:spLocks noChangeArrowheads="1"/>
          </p:cNvSpPr>
          <p:nvPr/>
        </p:nvSpPr>
        <p:spPr bwMode="auto">
          <a:xfrm>
            <a:off x="3957638" y="3317875"/>
            <a:ext cx="1282700" cy="587375"/>
          </a:xfrm>
          <a:prstGeom prst="rect">
            <a:avLst/>
          </a:prstGeom>
          <a:noFill/>
          <a:ln w="9525">
            <a:noFill/>
            <a:miter lim="800000"/>
            <a:headEnd/>
            <a:tailEnd/>
          </a:ln>
          <a:effectLst/>
        </p:spPr>
        <p:txBody>
          <a:bodyPr lIns="92075" tIns="46038" rIns="92075" bIns="46038">
            <a:spAutoFit/>
          </a:bodyPr>
          <a:lstStyle/>
          <a:p>
            <a:pPr algn="r" eaLnBrk="0" hangingPunct="0">
              <a:lnSpc>
                <a:spcPct val="90000"/>
              </a:lnSpc>
              <a:spcBef>
                <a:spcPct val="0"/>
              </a:spcBef>
              <a:buClrTx/>
              <a:buFontTx/>
              <a:buNone/>
            </a:pPr>
            <a:r>
              <a:rPr lang="en-US" sz="1800" i="1">
                <a:solidFill>
                  <a:schemeClr val="tx1"/>
                </a:solidFill>
              </a:rPr>
              <a:t>included </a:t>
            </a:r>
            <a:br>
              <a:rPr lang="en-US" sz="1800" i="1">
                <a:solidFill>
                  <a:schemeClr val="tx1"/>
                </a:solidFill>
              </a:rPr>
            </a:br>
            <a:r>
              <a:rPr lang="en-US" sz="1800" i="1">
                <a:solidFill>
                  <a:schemeClr val="tx1"/>
                </a:solidFill>
              </a:rPr>
              <a:t>in</a:t>
            </a:r>
          </a:p>
        </p:txBody>
      </p:sp>
      <p:sp>
        <p:nvSpPr>
          <p:cNvPr id="344080" name="Line 16"/>
          <p:cNvSpPr>
            <a:spLocks noChangeShapeType="1"/>
          </p:cNvSpPr>
          <p:nvPr/>
        </p:nvSpPr>
        <p:spPr bwMode="auto">
          <a:xfrm flipV="1">
            <a:off x="3925888" y="3109913"/>
            <a:ext cx="0" cy="439737"/>
          </a:xfrm>
          <a:prstGeom prst="line">
            <a:avLst/>
          </a:prstGeom>
          <a:noFill/>
          <a:ln w="50800">
            <a:solidFill>
              <a:schemeClr val="tx1"/>
            </a:solidFill>
            <a:round/>
            <a:headEnd type="none" w="sm" len="sm"/>
            <a:tailEnd type="none" w="sm" len="sm"/>
          </a:ln>
          <a:effectLst/>
        </p:spPr>
        <p:txBody>
          <a:bodyPr/>
          <a:lstStyle/>
          <a:p>
            <a:endParaRPr lang="en-US"/>
          </a:p>
        </p:txBody>
      </p:sp>
      <p:sp>
        <p:nvSpPr>
          <p:cNvPr id="344081" name="Rectangle 17"/>
          <p:cNvSpPr>
            <a:spLocks noChangeArrowheads="1"/>
          </p:cNvSpPr>
          <p:nvPr/>
        </p:nvSpPr>
        <p:spPr bwMode="auto">
          <a:xfrm>
            <a:off x="711200" y="1566863"/>
            <a:ext cx="7378700" cy="701675"/>
          </a:xfrm>
          <a:prstGeom prst="rect">
            <a:avLst/>
          </a:prstGeom>
          <a:noFill/>
          <a:ln w="9525">
            <a:noFill/>
            <a:miter lim="800000"/>
            <a:headEnd/>
            <a:tailEnd/>
          </a:ln>
          <a:effectLst/>
        </p:spPr>
        <p:txBody>
          <a:bodyPr lIns="92075" tIns="46038" rIns="92075" bIns="46038">
            <a:spAutoFit/>
          </a:bodyPr>
          <a:lstStyle/>
          <a:p>
            <a:pPr>
              <a:spcBef>
                <a:spcPct val="0"/>
              </a:spcBef>
              <a:buClrTx/>
              <a:buFontTx/>
              <a:buNone/>
            </a:pPr>
            <a:r>
              <a:rPr lang="en-US" sz="2000">
                <a:solidFill>
                  <a:schemeClr val="tx1"/>
                </a:solidFill>
              </a:rPr>
              <a:t>An attribute must be dependent upon its entity’s entire unique identifier.</a:t>
            </a:r>
          </a:p>
        </p:txBody>
      </p:sp>
      <p:sp>
        <p:nvSpPr>
          <p:cNvPr id="344082" name="Line 18"/>
          <p:cNvSpPr>
            <a:spLocks noChangeShapeType="1"/>
          </p:cNvSpPr>
          <p:nvPr/>
        </p:nvSpPr>
        <p:spPr bwMode="auto">
          <a:xfrm>
            <a:off x="4297363" y="5078413"/>
            <a:ext cx="1135062"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44083" name="Line 19"/>
          <p:cNvSpPr>
            <a:spLocks noChangeShapeType="1"/>
          </p:cNvSpPr>
          <p:nvPr/>
        </p:nvSpPr>
        <p:spPr bwMode="auto">
          <a:xfrm>
            <a:off x="3154363" y="5078413"/>
            <a:ext cx="1135062" cy="0"/>
          </a:xfrm>
          <a:prstGeom prst="line">
            <a:avLst/>
          </a:prstGeom>
          <a:noFill/>
          <a:ln w="25400">
            <a:solidFill>
              <a:schemeClr val="tx1"/>
            </a:solidFill>
            <a:round/>
            <a:headEnd type="none" w="sm" len="sm"/>
            <a:tailEnd type="none" w="sm" len="sm"/>
          </a:ln>
          <a:effectLst/>
        </p:spPr>
        <p:txBody>
          <a:bodyPr/>
          <a:lstStyle/>
          <a:p>
            <a:endParaRPr lang="en-US"/>
          </a:p>
        </p:txBody>
      </p:sp>
      <p:sp>
        <p:nvSpPr>
          <p:cNvPr id="344084" name="AutoShape 20"/>
          <p:cNvSpPr>
            <a:spLocks noChangeArrowheads="1"/>
          </p:cNvSpPr>
          <p:nvPr/>
        </p:nvSpPr>
        <p:spPr bwMode="auto">
          <a:xfrm>
            <a:off x="1457325" y="4373563"/>
            <a:ext cx="2063750" cy="1196975"/>
          </a:xfrm>
          <a:prstGeom prst="roundRect">
            <a:avLst>
              <a:gd name="adj" fmla="val 12440"/>
            </a:avLst>
          </a:prstGeom>
          <a:solidFill>
            <a:srgbClr val="FFCC66"/>
          </a:solidFill>
          <a:ln w="12700">
            <a:solidFill>
              <a:srgbClr val="000000"/>
            </a:solidFill>
            <a:round/>
            <a:headEnd/>
            <a:tailEnd/>
          </a:ln>
          <a:effectLst/>
        </p:spPr>
        <p:txBody>
          <a:bodyPr wrap="none" anchor="ctr"/>
          <a:lstStyle/>
          <a:p>
            <a:endParaRPr lang="en-US"/>
          </a:p>
        </p:txBody>
      </p:sp>
      <p:sp>
        <p:nvSpPr>
          <p:cNvPr id="344085" name="AutoShape 21"/>
          <p:cNvSpPr>
            <a:spLocks noChangeArrowheads="1"/>
          </p:cNvSpPr>
          <p:nvPr/>
        </p:nvSpPr>
        <p:spPr bwMode="auto">
          <a:xfrm>
            <a:off x="5278438" y="4389438"/>
            <a:ext cx="2197100" cy="1206500"/>
          </a:xfrm>
          <a:prstGeom prst="roundRect">
            <a:avLst>
              <a:gd name="adj" fmla="val 12440"/>
            </a:avLst>
          </a:prstGeom>
          <a:solidFill>
            <a:srgbClr val="FFCC66"/>
          </a:solidFill>
          <a:ln w="12700">
            <a:solidFill>
              <a:srgbClr val="000000"/>
            </a:solidFill>
            <a:round/>
            <a:headEnd/>
            <a:tailEnd/>
          </a:ln>
          <a:effectLst/>
        </p:spPr>
        <p:txBody>
          <a:bodyPr wrap="none" anchor="ctr"/>
          <a:lstStyle/>
          <a:p>
            <a:endParaRPr lang="en-US"/>
          </a:p>
        </p:txBody>
      </p:sp>
      <p:sp>
        <p:nvSpPr>
          <p:cNvPr id="344086" name="Rectangle 22"/>
          <p:cNvSpPr>
            <a:spLocks noChangeArrowheads="1"/>
          </p:cNvSpPr>
          <p:nvPr/>
        </p:nvSpPr>
        <p:spPr bwMode="auto">
          <a:xfrm>
            <a:off x="3454400" y="4491038"/>
            <a:ext cx="1303338" cy="366712"/>
          </a:xfrm>
          <a:prstGeom prst="rect">
            <a:avLst/>
          </a:prstGeom>
          <a:noFill/>
          <a:ln w="9525">
            <a:noFill/>
            <a:miter lim="800000"/>
            <a:headEnd/>
            <a:tailEnd/>
          </a:ln>
          <a:effectLst/>
        </p:spPr>
        <p:txBody>
          <a:bodyPr lIns="92075" tIns="46038" rIns="92075" bIns="46038">
            <a:spAutoFit/>
          </a:bodyPr>
          <a:lstStyle/>
          <a:p>
            <a:pPr algn="ctr" eaLnBrk="0" hangingPunct="0">
              <a:spcBef>
                <a:spcPct val="0"/>
              </a:spcBef>
              <a:buClrTx/>
              <a:buFontTx/>
              <a:buNone/>
            </a:pPr>
            <a:r>
              <a:rPr lang="en-US" sz="1800" i="1">
                <a:solidFill>
                  <a:schemeClr val="tx1"/>
                </a:solidFill>
              </a:rPr>
              <a:t>including</a:t>
            </a:r>
          </a:p>
        </p:txBody>
      </p:sp>
      <p:sp>
        <p:nvSpPr>
          <p:cNvPr id="344087" name="Rectangle 23"/>
          <p:cNvSpPr>
            <a:spLocks noChangeArrowheads="1"/>
          </p:cNvSpPr>
          <p:nvPr/>
        </p:nvSpPr>
        <p:spPr bwMode="auto">
          <a:xfrm>
            <a:off x="4076700" y="5059363"/>
            <a:ext cx="1231900" cy="530225"/>
          </a:xfrm>
          <a:prstGeom prst="rect">
            <a:avLst/>
          </a:prstGeom>
          <a:noFill/>
          <a:ln w="9525">
            <a:noFill/>
            <a:miter lim="800000"/>
            <a:headEnd/>
            <a:tailEnd/>
          </a:ln>
          <a:effectLst/>
        </p:spPr>
        <p:txBody>
          <a:bodyPr lIns="92075" tIns="46038" rIns="92075" bIns="46038">
            <a:spAutoFit/>
          </a:bodyPr>
          <a:lstStyle/>
          <a:p>
            <a:pPr algn="r" eaLnBrk="0" hangingPunct="0">
              <a:lnSpc>
                <a:spcPct val="80000"/>
              </a:lnSpc>
              <a:spcBef>
                <a:spcPct val="0"/>
              </a:spcBef>
              <a:buClrTx/>
              <a:buFontTx/>
              <a:buNone/>
            </a:pPr>
            <a:r>
              <a:rPr lang="en-US" sz="1800" i="1">
                <a:solidFill>
                  <a:schemeClr val="tx1"/>
                </a:solidFill>
              </a:rPr>
              <a:t>included in</a:t>
            </a:r>
          </a:p>
        </p:txBody>
      </p:sp>
      <p:sp>
        <p:nvSpPr>
          <p:cNvPr id="344088" name="Line 24"/>
          <p:cNvSpPr>
            <a:spLocks noChangeShapeType="1"/>
          </p:cNvSpPr>
          <p:nvPr/>
        </p:nvSpPr>
        <p:spPr bwMode="auto">
          <a:xfrm flipV="1">
            <a:off x="3933825" y="4864100"/>
            <a:ext cx="0" cy="439738"/>
          </a:xfrm>
          <a:prstGeom prst="line">
            <a:avLst/>
          </a:prstGeom>
          <a:noFill/>
          <a:ln w="50800">
            <a:solidFill>
              <a:schemeClr val="tx1"/>
            </a:solidFill>
            <a:round/>
            <a:headEnd type="none" w="sm" len="sm"/>
            <a:tailEnd type="none" w="sm" len="sm"/>
          </a:ln>
          <a:effectLst/>
        </p:spPr>
        <p:txBody>
          <a:bodyPr/>
          <a:lstStyle/>
          <a:p>
            <a:endParaRPr lang="en-US"/>
          </a:p>
        </p:txBody>
      </p:sp>
      <p:sp>
        <p:nvSpPr>
          <p:cNvPr id="344089" name="Rectangle 25"/>
          <p:cNvSpPr>
            <a:spLocks noChangeArrowheads="1"/>
          </p:cNvSpPr>
          <p:nvPr/>
        </p:nvSpPr>
        <p:spPr bwMode="auto">
          <a:xfrm>
            <a:off x="1476375" y="4365625"/>
            <a:ext cx="2005013" cy="1190625"/>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1800">
                <a:solidFill>
                  <a:schemeClr val="tx1"/>
                </a:solidFill>
              </a:rPr>
              <a:t>RECEIVED MESSAGE</a:t>
            </a:r>
          </a:p>
          <a:p>
            <a:pPr eaLnBrk="0" hangingPunct="0">
              <a:spcBef>
                <a:spcPct val="0"/>
              </a:spcBef>
              <a:buClrTx/>
              <a:buFontTx/>
              <a:buNone/>
            </a:pPr>
            <a:r>
              <a:rPr lang="en-US" sz="1800">
                <a:solidFill>
                  <a:schemeClr val="tx1"/>
                </a:solidFill>
              </a:rPr>
              <a:t># User Name        * Receive Date</a:t>
            </a:r>
          </a:p>
        </p:txBody>
      </p:sp>
      <p:sp>
        <p:nvSpPr>
          <p:cNvPr id="344090" name="Rectangle 26"/>
          <p:cNvSpPr>
            <a:spLocks noChangeArrowheads="1"/>
          </p:cNvSpPr>
          <p:nvPr/>
        </p:nvSpPr>
        <p:spPr bwMode="auto">
          <a:xfrm>
            <a:off x="1476375" y="2649538"/>
            <a:ext cx="2005013" cy="1465262"/>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1800">
                <a:solidFill>
                  <a:schemeClr val="tx1"/>
                </a:solidFill>
              </a:rPr>
              <a:t>RECEIVED MESSAGE</a:t>
            </a:r>
          </a:p>
          <a:p>
            <a:pPr eaLnBrk="0" hangingPunct="0">
              <a:spcBef>
                <a:spcPct val="0"/>
              </a:spcBef>
              <a:buClrTx/>
              <a:buFontTx/>
              <a:buNone/>
            </a:pPr>
            <a:r>
              <a:rPr lang="en-US" sz="1800">
                <a:solidFill>
                  <a:schemeClr val="tx1"/>
                </a:solidFill>
              </a:rPr>
              <a:t># User Name                * Receive Date</a:t>
            </a:r>
          </a:p>
          <a:p>
            <a:pPr eaLnBrk="0" hangingPunct="0">
              <a:spcBef>
                <a:spcPct val="0"/>
              </a:spcBef>
              <a:buClrTx/>
              <a:buFontTx/>
              <a:buNone/>
            </a:pPr>
            <a:r>
              <a:rPr lang="en-US" sz="1800">
                <a:solidFill>
                  <a:schemeClr val="tx1"/>
                </a:solidFill>
              </a:rPr>
              <a:t>* Subject</a:t>
            </a:r>
          </a:p>
        </p:txBody>
      </p:sp>
      <p:sp>
        <p:nvSpPr>
          <p:cNvPr id="344091" name="Rectangle 27"/>
          <p:cNvSpPr>
            <a:spLocks noChangeArrowheads="1"/>
          </p:cNvSpPr>
          <p:nvPr/>
        </p:nvSpPr>
        <p:spPr bwMode="auto">
          <a:xfrm>
            <a:off x="5299075" y="4418013"/>
            <a:ext cx="1327150" cy="915987"/>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1800">
                <a:solidFill>
                  <a:schemeClr val="tx1"/>
                </a:solidFill>
              </a:rPr>
              <a:t>MESSAGE</a:t>
            </a:r>
            <a:br>
              <a:rPr lang="en-US" sz="1800">
                <a:solidFill>
                  <a:schemeClr val="tx1"/>
                </a:solidFill>
              </a:rPr>
            </a:br>
            <a:r>
              <a:rPr lang="en-US" sz="1800">
                <a:solidFill>
                  <a:schemeClr val="tx1"/>
                </a:solidFill>
              </a:rPr>
              <a:t># Id</a:t>
            </a:r>
          </a:p>
          <a:p>
            <a:pPr eaLnBrk="0" hangingPunct="0">
              <a:spcBef>
                <a:spcPct val="0"/>
              </a:spcBef>
              <a:buClrTx/>
              <a:buFontTx/>
              <a:buNone/>
            </a:pPr>
            <a:r>
              <a:rPr lang="en-US" sz="1800">
                <a:solidFill>
                  <a:schemeClr val="tx1"/>
                </a:solidFill>
              </a:rPr>
              <a:t>o Text</a:t>
            </a:r>
          </a:p>
        </p:txBody>
      </p:sp>
      <p:sp>
        <p:nvSpPr>
          <p:cNvPr id="344092" name="Rectangle 28"/>
          <p:cNvSpPr>
            <a:spLocks noChangeArrowheads="1"/>
          </p:cNvSpPr>
          <p:nvPr/>
        </p:nvSpPr>
        <p:spPr bwMode="gray">
          <a:xfrm>
            <a:off x="5313363" y="5246688"/>
            <a:ext cx="1162050" cy="36671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1800" i="1">
                <a:solidFill>
                  <a:schemeClr val="tx1"/>
                </a:solidFill>
              </a:rPr>
              <a:t>* Subject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36" name="Rectangle 24"/>
          <p:cNvSpPr>
            <a:spLocks noGrp="1" noChangeArrowheads="1"/>
          </p:cNvSpPr>
          <p:nvPr>
            <p:ph type="title"/>
          </p:nvPr>
        </p:nvSpPr>
        <p:spPr/>
        <p:txBody>
          <a:bodyPr>
            <a:normAutofit/>
          </a:bodyPr>
          <a:lstStyle/>
          <a:p>
            <a:r>
              <a:rPr lang="en-US"/>
              <a:t>Third Normal Form in Data Modeling</a:t>
            </a:r>
          </a:p>
        </p:txBody>
      </p:sp>
      <p:sp>
        <p:nvSpPr>
          <p:cNvPr id="346115" name="AutoShape 3"/>
          <p:cNvSpPr>
            <a:spLocks noChangeArrowheads="1"/>
          </p:cNvSpPr>
          <p:nvPr/>
        </p:nvSpPr>
        <p:spPr bwMode="auto">
          <a:xfrm>
            <a:off x="4595813" y="1139825"/>
            <a:ext cx="2112962" cy="1676400"/>
          </a:xfrm>
          <a:prstGeom prst="roundRect">
            <a:avLst>
              <a:gd name="adj" fmla="val 12440"/>
            </a:avLst>
          </a:prstGeom>
          <a:solidFill>
            <a:srgbClr val="FFCC66"/>
          </a:solidFill>
          <a:ln w="12700">
            <a:solidFill>
              <a:srgbClr val="000000"/>
            </a:solidFill>
            <a:round/>
            <a:headEnd/>
            <a:tailEnd/>
          </a:ln>
          <a:effectLst/>
        </p:spPr>
        <p:txBody>
          <a:bodyPr wrap="none" anchor="ctr"/>
          <a:lstStyle/>
          <a:p>
            <a:endParaRPr lang="en-US"/>
          </a:p>
        </p:txBody>
      </p:sp>
      <p:sp>
        <p:nvSpPr>
          <p:cNvPr id="346116" name="Rectangle 4"/>
          <p:cNvSpPr>
            <a:spLocks noChangeArrowheads="1"/>
          </p:cNvSpPr>
          <p:nvPr/>
        </p:nvSpPr>
        <p:spPr bwMode="auto">
          <a:xfrm>
            <a:off x="4649788" y="1125538"/>
            <a:ext cx="2100262" cy="1739900"/>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1800">
                <a:solidFill>
                  <a:schemeClr val="tx1"/>
                </a:solidFill>
              </a:rPr>
              <a:t>USER</a:t>
            </a:r>
            <a:br>
              <a:rPr lang="en-US" sz="1800">
                <a:solidFill>
                  <a:schemeClr val="tx1"/>
                </a:solidFill>
              </a:rPr>
            </a:br>
            <a:r>
              <a:rPr lang="en-US" sz="1800">
                <a:solidFill>
                  <a:schemeClr val="tx1"/>
                </a:solidFill>
              </a:rPr>
              <a:t># Name</a:t>
            </a:r>
          </a:p>
          <a:p>
            <a:pPr eaLnBrk="0" hangingPunct="0">
              <a:spcBef>
                <a:spcPct val="0"/>
              </a:spcBef>
              <a:buClrTx/>
              <a:buFontTx/>
              <a:buNone/>
            </a:pPr>
            <a:r>
              <a:rPr lang="en-US" sz="1800">
                <a:solidFill>
                  <a:schemeClr val="tx1"/>
                </a:solidFill>
              </a:rPr>
              <a:t>* Person Name</a:t>
            </a:r>
          </a:p>
          <a:p>
            <a:pPr eaLnBrk="0" hangingPunct="0">
              <a:spcBef>
                <a:spcPct val="0"/>
              </a:spcBef>
              <a:buClrTx/>
              <a:buFontTx/>
              <a:buNone/>
            </a:pPr>
            <a:r>
              <a:rPr lang="en-US" sz="1800">
                <a:solidFill>
                  <a:schemeClr val="tx1"/>
                </a:solidFill>
              </a:rPr>
              <a:t>* Password</a:t>
            </a:r>
          </a:p>
          <a:p>
            <a:pPr eaLnBrk="0" hangingPunct="0">
              <a:spcBef>
                <a:spcPct val="0"/>
              </a:spcBef>
              <a:buClrTx/>
              <a:buFontTx/>
              <a:buNone/>
            </a:pPr>
            <a:r>
              <a:rPr lang="en-US" sz="1800">
                <a:solidFill>
                  <a:schemeClr val="tx1"/>
                </a:solidFill>
              </a:rPr>
              <a:t>* Server Id                    * Server Name</a:t>
            </a:r>
          </a:p>
        </p:txBody>
      </p:sp>
      <p:sp>
        <p:nvSpPr>
          <p:cNvPr id="346117" name="Line 5"/>
          <p:cNvSpPr>
            <a:spLocks noChangeShapeType="1"/>
          </p:cNvSpPr>
          <p:nvPr/>
        </p:nvSpPr>
        <p:spPr bwMode="auto">
          <a:xfrm>
            <a:off x="4002088" y="4908550"/>
            <a:ext cx="1135062" cy="0"/>
          </a:xfrm>
          <a:prstGeom prst="line">
            <a:avLst/>
          </a:prstGeom>
          <a:noFill/>
          <a:ln w="25400">
            <a:solidFill>
              <a:schemeClr val="tx2"/>
            </a:solidFill>
            <a:prstDash val="dash"/>
            <a:round/>
            <a:headEnd type="none" w="sm" len="sm"/>
            <a:tailEnd type="none" w="sm" len="sm"/>
          </a:ln>
          <a:effectLst/>
        </p:spPr>
        <p:txBody>
          <a:bodyPr/>
          <a:lstStyle/>
          <a:p>
            <a:endParaRPr lang="en-US"/>
          </a:p>
        </p:txBody>
      </p:sp>
      <p:sp>
        <p:nvSpPr>
          <p:cNvPr id="346118" name="Line 6"/>
          <p:cNvSpPr>
            <a:spLocks noChangeShapeType="1"/>
          </p:cNvSpPr>
          <p:nvPr/>
        </p:nvSpPr>
        <p:spPr bwMode="auto">
          <a:xfrm>
            <a:off x="2859088" y="4908550"/>
            <a:ext cx="1135062" cy="0"/>
          </a:xfrm>
          <a:prstGeom prst="line">
            <a:avLst/>
          </a:prstGeom>
          <a:noFill/>
          <a:ln w="25400">
            <a:solidFill>
              <a:schemeClr val="tx2"/>
            </a:solidFill>
            <a:round/>
            <a:headEnd type="none" w="sm" len="sm"/>
            <a:tailEnd type="none" w="sm" len="sm"/>
          </a:ln>
          <a:effectLst/>
        </p:spPr>
        <p:txBody>
          <a:bodyPr/>
          <a:lstStyle/>
          <a:p>
            <a:endParaRPr lang="en-US"/>
          </a:p>
        </p:txBody>
      </p:sp>
      <p:grpSp>
        <p:nvGrpSpPr>
          <p:cNvPr id="2" name="Group 7"/>
          <p:cNvGrpSpPr>
            <a:grpSpLocks/>
          </p:cNvGrpSpPr>
          <p:nvPr/>
        </p:nvGrpSpPr>
        <p:grpSpPr bwMode="auto">
          <a:xfrm>
            <a:off x="3235325" y="4759325"/>
            <a:ext cx="301625" cy="301625"/>
            <a:chOff x="2038" y="2998"/>
            <a:chExt cx="190" cy="190"/>
          </a:xfrm>
        </p:grpSpPr>
        <p:sp>
          <p:nvSpPr>
            <p:cNvPr id="346120" name="Line 8"/>
            <p:cNvSpPr>
              <a:spLocks noChangeShapeType="1"/>
            </p:cNvSpPr>
            <p:nvPr/>
          </p:nvSpPr>
          <p:spPr bwMode="auto">
            <a:xfrm flipH="1" flipV="1">
              <a:off x="2038" y="2998"/>
              <a:ext cx="187" cy="91"/>
            </a:xfrm>
            <a:prstGeom prst="line">
              <a:avLst/>
            </a:prstGeom>
            <a:noFill/>
            <a:ln w="25400">
              <a:solidFill>
                <a:schemeClr val="tx2"/>
              </a:solidFill>
              <a:round/>
              <a:headEnd type="none" w="sm" len="sm"/>
              <a:tailEnd type="none" w="sm" len="sm"/>
            </a:ln>
            <a:effectLst/>
          </p:spPr>
          <p:txBody>
            <a:bodyPr/>
            <a:lstStyle/>
            <a:p>
              <a:endParaRPr lang="en-US"/>
            </a:p>
          </p:txBody>
        </p:sp>
        <p:sp>
          <p:nvSpPr>
            <p:cNvPr id="346121" name="Line 9"/>
            <p:cNvSpPr>
              <a:spLocks noChangeShapeType="1"/>
            </p:cNvSpPr>
            <p:nvPr/>
          </p:nvSpPr>
          <p:spPr bwMode="auto">
            <a:xfrm flipH="1">
              <a:off x="2041" y="3097"/>
              <a:ext cx="187" cy="91"/>
            </a:xfrm>
            <a:prstGeom prst="line">
              <a:avLst/>
            </a:prstGeom>
            <a:noFill/>
            <a:ln w="25400">
              <a:solidFill>
                <a:schemeClr val="tx2"/>
              </a:solidFill>
              <a:round/>
              <a:headEnd type="none" w="sm" len="sm"/>
              <a:tailEnd type="none" w="sm" len="sm"/>
            </a:ln>
            <a:effectLst/>
          </p:spPr>
          <p:txBody>
            <a:bodyPr/>
            <a:lstStyle/>
            <a:p>
              <a:endParaRPr lang="en-US"/>
            </a:p>
          </p:txBody>
        </p:sp>
      </p:grpSp>
      <p:sp>
        <p:nvSpPr>
          <p:cNvPr id="346122" name="Rectangle 10"/>
          <p:cNvSpPr>
            <a:spLocks noChangeArrowheads="1"/>
          </p:cNvSpPr>
          <p:nvPr/>
        </p:nvSpPr>
        <p:spPr bwMode="auto">
          <a:xfrm>
            <a:off x="3286125" y="4267200"/>
            <a:ext cx="1328738" cy="641350"/>
          </a:xfrm>
          <a:prstGeom prst="rect">
            <a:avLst/>
          </a:prstGeom>
          <a:noFill/>
          <a:ln w="9525">
            <a:noFill/>
            <a:miter lim="800000"/>
            <a:headEnd/>
            <a:tailEnd/>
          </a:ln>
          <a:effectLst/>
        </p:spPr>
        <p:txBody>
          <a:bodyPr lIns="92075" tIns="46038" rIns="92075" bIns="46038">
            <a:spAutoFit/>
          </a:bodyPr>
          <a:lstStyle/>
          <a:p>
            <a:pPr algn="ctr" eaLnBrk="0" hangingPunct="0">
              <a:spcBef>
                <a:spcPct val="0"/>
              </a:spcBef>
              <a:buClrTx/>
              <a:buFontTx/>
              <a:buNone/>
            </a:pPr>
            <a:r>
              <a:rPr lang="en-US" sz="1800" i="1">
                <a:solidFill>
                  <a:schemeClr val="tx1"/>
                </a:solidFill>
              </a:rPr>
              <a:t>assigned to</a:t>
            </a:r>
          </a:p>
        </p:txBody>
      </p:sp>
      <p:sp>
        <p:nvSpPr>
          <p:cNvPr id="346123" name="Rectangle 11"/>
          <p:cNvSpPr>
            <a:spLocks noChangeArrowheads="1"/>
          </p:cNvSpPr>
          <p:nvPr/>
        </p:nvSpPr>
        <p:spPr bwMode="auto">
          <a:xfrm>
            <a:off x="3822700" y="4960938"/>
            <a:ext cx="1190625" cy="641350"/>
          </a:xfrm>
          <a:prstGeom prst="rect">
            <a:avLst/>
          </a:prstGeom>
          <a:noFill/>
          <a:ln w="9525">
            <a:noFill/>
            <a:miter lim="800000"/>
            <a:headEnd/>
            <a:tailEnd/>
          </a:ln>
          <a:effectLst/>
        </p:spPr>
        <p:txBody>
          <a:bodyPr lIns="92075" tIns="46038" rIns="92075" bIns="46038">
            <a:spAutoFit/>
          </a:bodyPr>
          <a:lstStyle/>
          <a:p>
            <a:pPr algn="ctr" eaLnBrk="0" hangingPunct="0">
              <a:spcBef>
                <a:spcPct val="0"/>
              </a:spcBef>
              <a:buClrTx/>
              <a:buFontTx/>
              <a:buNone/>
            </a:pPr>
            <a:r>
              <a:rPr lang="en-US" sz="1800" i="1">
                <a:solidFill>
                  <a:schemeClr val="tx1"/>
                </a:solidFill>
              </a:rPr>
              <a:t>distribute mail to</a:t>
            </a:r>
          </a:p>
        </p:txBody>
      </p:sp>
      <p:sp>
        <p:nvSpPr>
          <p:cNvPr id="346124" name="AutoShape 12"/>
          <p:cNvSpPr>
            <a:spLocks noChangeArrowheads="1"/>
          </p:cNvSpPr>
          <p:nvPr/>
        </p:nvSpPr>
        <p:spPr bwMode="auto">
          <a:xfrm>
            <a:off x="4983163" y="4217988"/>
            <a:ext cx="2197100" cy="1206500"/>
          </a:xfrm>
          <a:prstGeom prst="roundRect">
            <a:avLst>
              <a:gd name="adj" fmla="val 12440"/>
            </a:avLst>
          </a:prstGeom>
          <a:solidFill>
            <a:srgbClr val="FFCC66"/>
          </a:solidFill>
          <a:ln w="12700">
            <a:solidFill>
              <a:srgbClr val="000000"/>
            </a:solidFill>
            <a:round/>
            <a:headEnd/>
            <a:tailEnd/>
          </a:ln>
          <a:effectLst/>
        </p:spPr>
        <p:txBody>
          <a:bodyPr wrap="none" anchor="ctr"/>
          <a:lstStyle/>
          <a:p>
            <a:endParaRPr lang="en-US"/>
          </a:p>
        </p:txBody>
      </p:sp>
      <p:sp>
        <p:nvSpPr>
          <p:cNvPr id="346125" name="Rectangle 13"/>
          <p:cNvSpPr>
            <a:spLocks noChangeArrowheads="1"/>
          </p:cNvSpPr>
          <p:nvPr/>
        </p:nvSpPr>
        <p:spPr bwMode="gray">
          <a:xfrm>
            <a:off x="4984750" y="4191000"/>
            <a:ext cx="1720850" cy="1190625"/>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1800" i="1">
                <a:solidFill>
                  <a:schemeClr val="tx1"/>
                </a:solidFill>
              </a:rPr>
              <a:t>MAIL SERVER</a:t>
            </a:r>
            <a:br>
              <a:rPr lang="en-US" sz="1800" i="1">
                <a:solidFill>
                  <a:schemeClr val="tx1"/>
                </a:solidFill>
              </a:rPr>
            </a:br>
            <a:r>
              <a:rPr lang="en-US" sz="1800" i="1">
                <a:solidFill>
                  <a:schemeClr val="tx1"/>
                </a:solidFill>
              </a:rPr>
              <a:t># Id</a:t>
            </a:r>
          </a:p>
          <a:p>
            <a:pPr eaLnBrk="0" hangingPunct="0">
              <a:spcBef>
                <a:spcPct val="0"/>
              </a:spcBef>
              <a:buClrTx/>
              <a:buFontTx/>
              <a:buNone/>
            </a:pPr>
            <a:r>
              <a:rPr lang="en-US" sz="1800" i="1">
                <a:solidFill>
                  <a:schemeClr val="tx1"/>
                </a:solidFill>
              </a:rPr>
              <a:t>* Name</a:t>
            </a:r>
          </a:p>
        </p:txBody>
      </p:sp>
      <p:sp>
        <p:nvSpPr>
          <p:cNvPr id="346126" name="AutoShape 14"/>
          <p:cNvSpPr>
            <a:spLocks noChangeArrowheads="1"/>
          </p:cNvSpPr>
          <p:nvPr/>
        </p:nvSpPr>
        <p:spPr bwMode="auto">
          <a:xfrm>
            <a:off x="1244600" y="4160838"/>
            <a:ext cx="1990725" cy="1371600"/>
          </a:xfrm>
          <a:prstGeom prst="roundRect">
            <a:avLst>
              <a:gd name="adj" fmla="val 12440"/>
            </a:avLst>
          </a:prstGeom>
          <a:solidFill>
            <a:srgbClr val="FFCC66"/>
          </a:solidFill>
          <a:ln w="12700">
            <a:solidFill>
              <a:srgbClr val="000000"/>
            </a:solidFill>
            <a:round/>
            <a:headEnd/>
            <a:tailEnd/>
          </a:ln>
          <a:effectLst/>
        </p:spPr>
        <p:txBody>
          <a:bodyPr wrap="none" anchor="ctr"/>
          <a:lstStyle/>
          <a:p>
            <a:endParaRPr lang="en-US"/>
          </a:p>
        </p:txBody>
      </p:sp>
      <p:sp>
        <p:nvSpPr>
          <p:cNvPr id="346127" name="Rectangle 15"/>
          <p:cNvSpPr>
            <a:spLocks noChangeArrowheads="1"/>
          </p:cNvSpPr>
          <p:nvPr/>
        </p:nvSpPr>
        <p:spPr bwMode="auto">
          <a:xfrm>
            <a:off x="1247775" y="4222750"/>
            <a:ext cx="1947863" cy="1190625"/>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1800">
                <a:solidFill>
                  <a:schemeClr val="tx1"/>
                </a:solidFill>
              </a:rPr>
              <a:t>USER</a:t>
            </a:r>
            <a:br>
              <a:rPr lang="en-US" sz="1800">
                <a:solidFill>
                  <a:schemeClr val="tx1"/>
                </a:solidFill>
              </a:rPr>
            </a:br>
            <a:r>
              <a:rPr lang="en-US" sz="1800">
                <a:solidFill>
                  <a:schemeClr val="tx1"/>
                </a:solidFill>
              </a:rPr>
              <a:t># Name                * Person Name   * Password  </a:t>
            </a:r>
          </a:p>
        </p:txBody>
      </p:sp>
      <p:grpSp>
        <p:nvGrpSpPr>
          <p:cNvPr id="3" name="Group 16"/>
          <p:cNvGrpSpPr>
            <a:grpSpLocks/>
          </p:cNvGrpSpPr>
          <p:nvPr/>
        </p:nvGrpSpPr>
        <p:grpSpPr bwMode="auto">
          <a:xfrm>
            <a:off x="1047750" y="2193925"/>
            <a:ext cx="7489825" cy="1708150"/>
            <a:chOff x="660" y="1382"/>
            <a:chExt cx="4718" cy="1076"/>
          </a:xfrm>
        </p:grpSpPr>
        <p:sp>
          <p:nvSpPr>
            <p:cNvPr id="346129" name="Rectangle 17"/>
            <p:cNvSpPr>
              <a:spLocks noChangeArrowheads="1"/>
            </p:cNvSpPr>
            <p:nvPr/>
          </p:nvSpPr>
          <p:spPr bwMode="auto">
            <a:xfrm>
              <a:off x="660" y="1382"/>
              <a:ext cx="4718" cy="250"/>
            </a:xfrm>
            <a:prstGeom prst="rect">
              <a:avLst/>
            </a:prstGeom>
            <a:noFill/>
            <a:ln w="9525">
              <a:noFill/>
              <a:miter lim="800000"/>
              <a:headEnd/>
              <a:tailEnd/>
            </a:ln>
            <a:effectLst/>
          </p:spPr>
          <p:txBody>
            <a:bodyPr wrap="none" anchor="ctr"/>
            <a:lstStyle/>
            <a:p>
              <a:endParaRPr lang="en-US"/>
            </a:p>
          </p:txBody>
        </p:sp>
        <p:sp>
          <p:nvSpPr>
            <p:cNvPr id="346130" name="Rectangle 18"/>
            <p:cNvSpPr>
              <a:spLocks noChangeArrowheads="1"/>
            </p:cNvSpPr>
            <p:nvPr/>
          </p:nvSpPr>
          <p:spPr bwMode="auto">
            <a:xfrm>
              <a:off x="660" y="2016"/>
              <a:ext cx="4617" cy="442"/>
            </a:xfrm>
            <a:prstGeom prst="rect">
              <a:avLst/>
            </a:prstGeom>
            <a:noFill/>
            <a:ln w="9525">
              <a:noFill/>
              <a:miter lim="800000"/>
              <a:headEnd/>
              <a:tailEnd/>
            </a:ln>
            <a:effectLst/>
          </p:spPr>
          <p:txBody>
            <a:bodyPr lIns="92075" tIns="46038" rIns="92075" bIns="46038">
              <a:spAutoFit/>
            </a:bodyPr>
            <a:lstStyle/>
            <a:p>
              <a:pPr>
                <a:spcBef>
                  <a:spcPct val="0"/>
                </a:spcBef>
                <a:buClrTx/>
                <a:buFontTx/>
                <a:buNone/>
              </a:pPr>
              <a:r>
                <a:rPr lang="en-US" sz="2000">
                  <a:solidFill>
                    <a:schemeClr val="tx1"/>
                  </a:solidFill>
                </a:rPr>
                <a:t>No non-UID attribute can be dependent upon another   non-UID attribute.</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4" name="Rectangle 14"/>
          <p:cNvSpPr>
            <a:spLocks noGrp="1" noChangeArrowheads="1"/>
          </p:cNvSpPr>
          <p:nvPr>
            <p:ph type="title"/>
          </p:nvPr>
        </p:nvSpPr>
        <p:spPr/>
        <p:txBody>
          <a:bodyPr/>
          <a:lstStyle/>
          <a:p>
            <a:r>
              <a:rPr lang="en-US"/>
              <a:t>Summary</a:t>
            </a:r>
          </a:p>
        </p:txBody>
      </p:sp>
      <p:sp>
        <p:nvSpPr>
          <p:cNvPr id="348175" name="Rectangle 15"/>
          <p:cNvSpPr>
            <a:spLocks noGrp="1" noChangeArrowheads="1"/>
          </p:cNvSpPr>
          <p:nvPr>
            <p:ph idx="1"/>
          </p:nvPr>
        </p:nvSpPr>
        <p:spPr>
          <a:xfrm>
            <a:off x="863600" y="1816100"/>
            <a:ext cx="7366000" cy="3032125"/>
          </a:xfrm>
        </p:spPr>
        <p:txBody>
          <a:bodyPr>
            <a:normAutofit/>
          </a:bodyPr>
          <a:lstStyle/>
          <a:p>
            <a:pPr lvl="1"/>
            <a:r>
              <a:rPr lang="en-US"/>
              <a:t>Relationships express how entities are connected.</a:t>
            </a:r>
          </a:p>
          <a:p>
            <a:pPr lvl="1"/>
            <a:r>
              <a:rPr lang="en-US"/>
              <a:t>Initially relationships often seem to be of type m:m.</a:t>
            </a:r>
          </a:p>
          <a:p>
            <a:pPr lvl="1"/>
            <a:r>
              <a:rPr lang="en-US"/>
              <a:t>Finally relationships are most often of type m:1.</a:t>
            </a:r>
          </a:p>
          <a:p>
            <a:pPr lvl="1"/>
            <a:r>
              <a:rPr lang="en-US"/>
              <a:t>Relationships can be resolved into:</a:t>
            </a:r>
          </a:p>
          <a:p>
            <a:pPr lvl="2"/>
            <a:r>
              <a:rPr lang="en-US"/>
              <a:t>Two new relationships</a:t>
            </a:r>
          </a:p>
          <a:p>
            <a:pPr lvl="2"/>
            <a:r>
              <a:rPr lang="en-US"/>
              <a:t>One intersection entity</a:t>
            </a:r>
          </a:p>
          <a:p>
            <a:pPr lvl="1"/>
            <a:r>
              <a:rPr lang="en-US"/>
              <a:t>Third Normal form is generally accepted standard.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63" name="Rectangle 27"/>
          <p:cNvSpPr>
            <a:spLocks noGrp="1" noChangeArrowheads="1"/>
          </p:cNvSpPr>
          <p:nvPr>
            <p:ph type="title"/>
          </p:nvPr>
        </p:nvSpPr>
        <p:spPr/>
        <p:txBody>
          <a:bodyPr/>
          <a:lstStyle/>
          <a:p>
            <a:r>
              <a:rPr lang="en-US"/>
              <a:t>Establishing the Relationship</a:t>
            </a:r>
          </a:p>
        </p:txBody>
      </p:sp>
      <p:sp>
        <p:nvSpPr>
          <p:cNvPr id="270339" name="AutoShape 3"/>
          <p:cNvSpPr>
            <a:spLocks noChangeArrowheads="1"/>
          </p:cNvSpPr>
          <p:nvPr/>
        </p:nvSpPr>
        <p:spPr bwMode="auto">
          <a:xfrm>
            <a:off x="6372225" y="2330450"/>
            <a:ext cx="909638" cy="21304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70340" name="Rectangle 4"/>
          <p:cNvSpPr>
            <a:spLocks noChangeArrowheads="1"/>
          </p:cNvSpPr>
          <p:nvPr/>
        </p:nvSpPr>
        <p:spPr bwMode="auto">
          <a:xfrm>
            <a:off x="6356350" y="2408238"/>
            <a:ext cx="91757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USER</a:t>
            </a:r>
          </a:p>
        </p:txBody>
      </p:sp>
      <p:sp>
        <p:nvSpPr>
          <p:cNvPr id="270341" name="AutoShape 5"/>
          <p:cNvSpPr>
            <a:spLocks noChangeArrowheads="1"/>
          </p:cNvSpPr>
          <p:nvPr/>
        </p:nvSpPr>
        <p:spPr bwMode="auto">
          <a:xfrm>
            <a:off x="2263775" y="2435225"/>
            <a:ext cx="1438275" cy="1970088"/>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70342" name="Rectangle 6"/>
          <p:cNvSpPr>
            <a:spLocks noChangeArrowheads="1"/>
          </p:cNvSpPr>
          <p:nvPr/>
        </p:nvSpPr>
        <p:spPr bwMode="auto">
          <a:xfrm>
            <a:off x="2249488" y="2471738"/>
            <a:ext cx="15716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MESSAGE</a:t>
            </a:r>
          </a:p>
        </p:txBody>
      </p:sp>
      <p:sp>
        <p:nvSpPr>
          <p:cNvPr id="270343" name="Line 7"/>
          <p:cNvSpPr>
            <a:spLocks noChangeShapeType="1"/>
          </p:cNvSpPr>
          <p:nvPr/>
        </p:nvSpPr>
        <p:spPr bwMode="auto">
          <a:xfrm flipV="1">
            <a:off x="3703638" y="3516313"/>
            <a:ext cx="2679700" cy="4762"/>
          </a:xfrm>
          <a:prstGeom prst="line">
            <a:avLst/>
          </a:prstGeom>
          <a:noFill/>
          <a:ln w="25400">
            <a:solidFill>
              <a:schemeClr val="tx1"/>
            </a:solidFill>
            <a:prstDash val="sysDot"/>
            <a:round/>
            <a:headEnd type="none" w="sm" len="sm"/>
            <a:tailEnd type="none" w="sm" len="sm"/>
          </a:ln>
          <a:effectLst/>
        </p:spPr>
        <p:txBody>
          <a:bodyPr/>
          <a:lstStyle/>
          <a:p>
            <a:endParaRPr lang="en-US"/>
          </a:p>
        </p:txBody>
      </p:sp>
      <p:grpSp>
        <p:nvGrpSpPr>
          <p:cNvPr id="2" name="Group 8"/>
          <p:cNvGrpSpPr>
            <a:grpSpLocks/>
          </p:cNvGrpSpPr>
          <p:nvPr/>
        </p:nvGrpSpPr>
        <p:grpSpPr bwMode="auto">
          <a:xfrm>
            <a:off x="3703638" y="2886075"/>
            <a:ext cx="2674937" cy="0"/>
            <a:chOff x="2333" y="1818"/>
            <a:chExt cx="1685" cy="0"/>
          </a:xfrm>
        </p:grpSpPr>
        <p:sp>
          <p:nvSpPr>
            <p:cNvPr id="270345" name="Line 9"/>
            <p:cNvSpPr>
              <a:spLocks noChangeShapeType="1"/>
            </p:cNvSpPr>
            <p:nvPr/>
          </p:nvSpPr>
          <p:spPr bwMode="auto">
            <a:xfrm>
              <a:off x="2333" y="1818"/>
              <a:ext cx="850" cy="0"/>
            </a:xfrm>
            <a:prstGeom prst="line">
              <a:avLst/>
            </a:prstGeom>
            <a:noFill/>
            <a:ln w="25400">
              <a:solidFill>
                <a:schemeClr val="tx1"/>
              </a:solidFill>
              <a:prstDash val="sysDot"/>
              <a:round/>
              <a:headEnd type="none" w="sm" len="sm"/>
              <a:tailEnd type="none" w="sm" len="sm"/>
            </a:ln>
            <a:effectLst/>
          </p:spPr>
          <p:txBody>
            <a:bodyPr/>
            <a:lstStyle/>
            <a:p>
              <a:endParaRPr lang="en-US"/>
            </a:p>
          </p:txBody>
        </p:sp>
        <p:sp>
          <p:nvSpPr>
            <p:cNvPr id="270346" name="Line 10"/>
            <p:cNvSpPr>
              <a:spLocks noChangeShapeType="1"/>
            </p:cNvSpPr>
            <p:nvPr/>
          </p:nvSpPr>
          <p:spPr bwMode="auto">
            <a:xfrm>
              <a:off x="3168" y="1818"/>
              <a:ext cx="850" cy="0"/>
            </a:xfrm>
            <a:prstGeom prst="line">
              <a:avLst/>
            </a:prstGeom>
            <a:noFill/>
            <a:ln w="25400">
              <a:solidFill>
                <a:schemeClr val="tx1"/>
              </a:solidFill>
              <a:prstDash val="sysDot"/>
              <a:round/>
              <a:headEnd type="none" w="sm" len="sm"/>
              <a:tailEnd type="none" w="sm" len="sm"/>
            </a:ln>
            <a:effectLst/>
          </p:spPr>
          <p:txBody>
            <a:bodyPr/>
            <a:lstStyle/>
            <a:p>
              <a:endParaRPr lang="en-US"/>
            </a:p>
          </p:txBody>
        </p:sp>
      </p:grpSp>
      <p:sp>
        <p:nvSpPr>
          <p:cNvPr id="270347" name="Rectangle 11"/>
          <p:cNvSpPr>
            <a:spLocks noChangeArrowheads="1"/>
          </p:cNvSpPr>
          <p:nvPr/>
        </p:nvSpPr>
        <p:spPr bwMode="auto">
          <a:xfrm>
            <a:off x="4527550" y="2513013"/>
            <a:ext cx="15589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sending</a:t>
            </a:r>
          </a:p>
        </p:txBody>
      </p:sp>
      <p:sp>
        <p:nvSpPr>
          <p:cNvPr id="270348" name="Rectangle 12"/>
          <p:cNvSpPr>
            <a:spLocks noChangeArrowheads="1"/>
          </p:cNvSpPr>
          <p:nvPr/>
        </p:nvSpPr>
        <p:spPr bwMode="auto">
          <a:xfrm>
            <a:off x="4522788" y="3127375"/>
            <a:ext cx="15589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receiving</a:t>
            </a:r>
          </a:p>
        </p:txBody>
      </p:sp>
      <p:sp>
        <p:nvSpPr>
          <p:cNvPr id="270349" name="Arc 13"/>
          <p:cNvSpPr>
            <a:spLocks/>
          </p:cNvSpPr>
          <p:nvPr/>
        </p:nvSpPr>
        <p:spPr bwMode="auto">
          <a:xfrm>
            <a:off x="3082925" y="3908425"/>
            <a:ext cx="1177925" cy="1052513"/>
          </a:xfrm>
          <a:custGeom>
            <a:avLst/>
            <a:gdLst>
              <a:gd name="G0" fmla="+- 21600 0 0"/>
              <a:gd name="G1" fmla="+- 21562 0 0"/>
              <a:gd name="G2" fmla="+- 21600 0 0"/>
              <a:gd name="T0" fmla="*/ 22879 w 43200"/>
              <a:gd name="T1" fmla="*/ 0 h 43162"/>
              <a:gd name="T2" fmla="*/ 2 w 43200"/>
              <a:gd name="T3" fmla="*/ 21302 h 43162"/>
              <a:gd name="T4" fmla="*/ 21600 w 43200"/>
              <a:gd name="T5" fmla="*/ 21562 h 43162"/>
            </a:gdLst>
            <a:ahLst/>
            <a:cxnLst>
              <a:cxn ang="0">
                <a:pos x="T0" y="T1"/>
              </a:cxn>
              <a:cxn ang="0">
                <a:pos x="T2" y="T3"/>
              </a:cxn>
              <a:cxn ang="0">
                <a:pos x="T4" y="T5"/>
              </a:cxn>
            </a:cxnLst>
            <a:rect l="0" t="0" r="r" b="b"/>
            <a:pathLst>
              <a:path w="43200" h="43162" fill="none" extrusionOk="0">
                <a:moveTo>
                  <a:pt x="22879" y="-1"/>
                </a:moveTo>
                <a:cubicBezTo>
                  <a:pt x="34291" y="676"/>
                  <a:pt x="43200" y="10129"/>
                  <a:pt x="43200" y="21562"/>
                </a:cubicBezTo>
                <a:cubicBezTo>
                  <a:pt x="43200" y="33491"/>
                  <a:pt x="33529" y="43162"/>
                  <a:pt x="21600" y="43162"/>
                </a:cubicBezTo>
                <a:cubicBezTo>
                  <a:pt x="9670" y="43162"/>
                  <a:pt x="0" y="33491"/>
                  <a:pt x="0" y="21562"/>
                </a:cubicBezTo>
                <a:cubicBezTo>
                  <a:pt x="-1" y="21475"/>
                  <a:pt x="0" y="21388"/>
                  <a:pt x="1" y="21301"/>
                </a:cubicBezTo>
              </a:path>
              <a:path w="43200" h="43162" stroke="0" extrusionOk="0">
                <a:moveTo>
                  <a:pt x="22879" y="-1"/>
                </a:moveTo>
                <a:cubicBezTo>
                  <a:pt x="34291" y="676"/>
                  <a:pt x="43200" y="10129"/>
                  <a:pt x="43200" y="21562"/>
                </a:cubicBezTo>
                <a:cubicBezTo>
                  <a:pt x="43200" y="33491"/>
                  <a:pt x="33529" y="43162"/>
                  <a:pt x="21600" y="43162"/>
                </a:cubicBezTo>
                <a:cubicBezTo>
                  <a:pt x="9670" y="43162"/>
                  <a:pt x="0" y="33491"/>
                  <a:pt x="0" y="21562"/>
                </a:cubicBezTo>
                <a:cubicBezTo>
                  <a:pt x="-1" y="21475"/>
                  <a:pt x="0" y="21388"/>
                  <a:pt x="1" y="21301"/>
                </a:cubicBezTo>
                <a:lnTo>
                  <a:pt x="21600" y="21562"/>
                </a:lnTo>
                <a:close/>
              </a:path>
            </a:pathLst>
          </a:custGeom>
          <a:noFill/>
          <a:ln w="25400" cap="rnd">
            <a:solidFill>
              <a:schemeClr val="tx1"/>
            </a:solidFill>
            <a:prstDash val="sysDot"/>
            <a:round/>
            <a:headEnd type="none" w="sm" len="sm"/>
            <a:tailEnd type="none" w="sm" len="sm"/>
          </a:ln>
          <a:effectLst/>
        </p:spPr>
        <p:txBody>
          <a:bodyPr/>
          <a:lstStyle/>
          <a:p>
            <a:endParaRPr lang="en-US"/>
          </a:p>
        </p:txBody>
      </p:sp>
      <p:sp>
        <p:nvSpPr>
          <p:cNvPr id="270350" name="Rectangle 14"/>
          <p:cNvSpPr>
            <a:spLocks noChangeArrowheads="1"/>
          </p:cNvSpPr>
          <p:nvPr/>
        </p:nvSpPr>
        <p:spPr bwMode="auto">
          <a:xfrm>
            <a:off x="4254500" y="4568825"/>
            <a:ext cx="112395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replying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414" name="Rectangle 30"/>
          <p:cNvSpPr>
            <a:spLocks noGrp="1" noChangeArrowheads="1"/>
          </p:cNvSpPr>
          <p:nvPr>
            <p:ph type="title"/>
          </p:nvPr>
        </p:nvSpPr>
        <p:spPr/>
        <p:txBody>
          <a:bodyPr/>
          <a:lstStyle/>
          <a:p>
            <a:pPr algn="ctr"/>
            <a:r>
              <a:rPr lang="en-US" b="1" dirty="0"/>
              <a:t>Relationship Names</a:t>
            </a:r>
          </a:p>
        </p:txBody>
      </p:sp>
      <p:sp>
        <p:nvSpPr>
          <p:cNvPr id="272387" name="AutoShape 3"/>
          <p:cNvSpPr>
            <a:spLocks noChangeArrowheads="1"/>
          </p:cNvSpPr>
          <p:nvPr/>
        </p:nvSpPr>
        <p:spPr bwMode="auto">
          <a:xfrm>
            <a:off x="6372225" y="2330450"/>
            <a:ext cx="909638" cy="2130425"/>
          </a:xfrm>
          <a:prstGeom prst="roundRect">
            <a:avLst>
              <a:gd name="adj" fmla="val 12486"/>
            </a:avLst>
          </a:prstGeom>
          <a:noFill/>
          <a:ln w="25400">
            <a:solidFill>
              <a:schemeClr val="tx1"/>
            </a:solidFill>
            <a:round/>
            <a:headEnd/>
            <a:tailEnd/>
          </a:ln>
          <a:effectLst/>
        </p:spPr>
        <p:txBody>
          <a:bodyPr wrap="none" anchor="ctr"/>
          <a:lstStyle/>
          <a:p>
            <a:endParaRPr lang="en-US"/>
          </a:p>
        </p:txBody>
      </p:sp>
      <p:sp>
        <p:nvSpPr>
          <p:cNvPr id="272388" name="Rectangle 4"/>
          <p:cNvSpPr>
            <a:spLocks noChangeArrowheads="1"/>
          </p:cNvSpPr>
          <p:nvPr/>
        </p:nvSpPr>
        <p:spPr bwMode="auto">
          <a:xfrm>
            <a:off x="6356350" y="2408238"/>
            <a:ext cx="91757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USER</a:t>
            </a:r>
          </a:p>
        </p:txBody>
      </p:sp>
      <p:sp>
        <p:nvSpPr>
          <p:cNvPr id="272389" name="AutoShape 5"/>
          <p:cNvSpPr>
            <a:spLocks noChangeArrowheads="1"/>
          </p:cNvSpPr>
          <p:nvPr/>
        </p:nvSpPr>
        <p:spPr bwMode="auto">
          <a:xfrm>
            <a:off x="2263775" y="2435225"/>
            <a:ext cx="1438275" cy="1970088"/>
          </a:xfrm>
          <a:prstGeom prst="roundRect">
            <a:avLst>
              <a:gd name="adj" fmla="val 12486"/>
            </a:avLst>
          </a:prstGeom>
          <a:noFill/>
          <a:ln w="25400">
            <a:solidFill>
              <a:schemeClr val="tx1"/>
            </a:solidFill>
            <a:round/>
            <a:headEnd/>
            <a:tailEnd/>
          </a:ln>
          <a:effectLst/>
        </p:spPr>
        <p:txBody>
          <a:bodyPr wrap="none" anchor="ctr"/>
          <a:lstStyle/>
          <a:p>
            <a:endParaRPr lang="en-US"/>
          </a:p>
        </p:txBody>
      </p:sp>
      <p:sp>
        <p:nvSpPr>
          <p:cNvPr id="272390" name="Rectangle 6"/>
          <p:cNvSpPr>
            <a:spLocks noChangeArrowheads="1"/>
          </p:cNvSpPr>
          <p:nvPr/>
        </p:nvSpPr>
        <p:spPr bwMode="auto">
          <a:xfrm>
            <a:off x="2249488" y="2471738"/>
            <a:ext cx="15716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MESSAGE</a:t>
            </a:r>
          </a:p>
        </p:txBody>
      </p:sp>
      <p:sp>
        <p:nvSpPr>
          <p:cNvPr id="272391" name="Line 7"/>
          <p:cNvSpPr>
            <a:spLocks noChangeShapeType="1"/>
          </p:cNvSpPr>
          <p:nvPr/>
        </p:nvSpPr>
        <p:spPr bwMode="auto">
          <a:xfrm flipV="1">
            <a:off x="3703638" y="3516313"/>
            <a:ext cx="2679700" cy="4762"/>
          </a:xfrm>
          <a:prstGeom prst="line">
            <a:avLst/>
          </a:prstGeom>
          <a:noFill/>
          <a:ln w="25400">
            <a:solidFill>
              <a:schemeClr val="tx1"/>
            </a:solidFill>
            <a:prstDash val="sysDot"/>
            <a:round/>
            <a:headEnd type="none" w="sm" len="sm"/>
            <a:tailEnd type="none" w="sm" len="sm"/>
          </a:ln>
          <a:effectLst/>
        </p:spPr>
        <p:txBody>
          <a:bodyPr/>
          <a:lstStyle/>
          <a:p>
            <a:endParaRPr lang="en-US"/>
          </a:p>
        </p:txBody>
      </p:sp>
      <p:grpSp>
        <p:nvGrpSpPr>
          <p:cNvPr id="2" name="Group 8"/>
          <p:cNvGrpSpPr>
            <a:grpSpLocks/>
          </p:cNvGrpSpPr>
          <p:nvPr/>
        </p:nvGrpSpPr>
        <p:grpSpPr bwMode="auto">
          <a:xfrm>
            <a:off x="3703638" y="2886075"/>
            <a:ext cx="2674937" cy="0"/>
            <a:chOff x="2333" y="1818"/>
            <a:chExt cx="1685" cy="0"/>
          </a:xfrm>
        </p:grpSpPr>
        <p:sp>
          <p:nvSpPr>
            <p:cNvPr id="272393" name="Line 9"/>
            <p:cNvSpPr>
              <a:spLocks noChangeShapeType="1"/>
            </p:cNvSpPr>
            <p:nvPr/>
          </p:nvSpPr>
          <p:spPr bwMode="auto">
            <a:xfrm>
              <a:off x="2333" y="1818"/>
              <a:ext cx="850" cy="0"/>
            </a:xfrm>
            <a:prstGeom prst="line">
              <a:avLst/>
            </a:prstGeom>
            <a:noFill/>
            <a:ln w="25400">
              <a:solidFill>
                <a:schemeClr val="tx1"/>
              </a:solidFill>
              <a:prstDash val="sysDot"/>
              <a:round/>
              <a:headEnd type="none" w="sm" len="sm"/>
              <a:tailEnd type="none" w="sm" len="sm"/>
            </a:ln>
            <a:effectLst/>
          </p:spPr>
          <p:txBody>
            <a:bodyPr/>
            <a:lstStyle/>
            <a:p>
              <a:endParaRPr lang="en-US"/>
            </a:p>
          </p:txBody>
        </p:sp>
        <p:sp>
          <p:nvSpPr>
            <p:cNvPr id="272394" name="Line 10"/>
            <p:cNvSpPr>
              <a:spLocks noChangeShapeType="1"/>
            </p:cNvSpPr>
            <p:nvPr/>
          </p:nvSpPr>
          <p:spPr bwMode="auto">
            <a:xfrm>
              <a:off x="3168" y="1818"/>
              <a:ext cx="850" cy="0"/>
            </a:xfrm>
            <a:prstGeom prst="line">
              <a:avLst/>
            </a:prstGeom>
            <a:noFill/>
            <a:ln w="25400">
              <a:solidFill>
                <a:schemeClr val="tx1"/>
              </a:solidFill>
              <a:prstDash val="sysDot"/>
              <a:round/>
              <a:headEnd type="none" w="sm" len="sm"/>
              <a:tailEnd type="none" w="sm" len="sm"/>
            </a:ln>
            <a:effectLst/>
          </p:spPr>
          <p:txBody>
            <a:bodyPr/>
            <a:lstStyle/>
            <a:p>
              <a:endParaRPr lang="en-US"/>
            </a:p>
          </p:txBody>
        </p:sp>
      </p:grpSp>
      <p:sp>
        <p:nvSpPr>
          <p:cNvPr id="272395" name="Rectangle 11"/>
          <p:cNvSpPr>
            <a:spLocks noChangeArrowheads="1"/>
          </p:cNvSpPr>
          <p:nvPr/>
        </p:nvSpPr>
        <p:spPr bwMode="auto">
          <a:xfrm>
            <a:off x="3671888" y="2566988"/>
            <a:ext cx="15589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sent by</a:t>
            </a:r>
          </a:p>
        </p:txBody>
      </p:sp>
      <p:sp>
        <p:nvSpPr>
          <p:cNvPr id="272396" name="Rectangle 12"/>
          <p:cNvSpPr>
            <a:spLocks noChangeArrowheads="1"/>
          </p:cNvSpPr>
          <p:nvPr/>
        </p:nvSpPr>
        <p:spPr bwMode="auto">
          <a:xfrm>
            <a:off x="5399088" y="2305050"/>
            <a:ext cx="992187"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sender of</a:t>
            </a:r>
          </a:p>
        </p:txBody>
      </p:sp>
      <p:sp>
        <p:nvSpPr>
          <p:cNvPr id="272397" name="Arc 13"/>
          <p:cNvSpPr>
            <a:spLocks/>
          </p:cNvSpPr>
          <p:nvPr/>
        </p:nvSpPr>
        <p:spPr bwMode="auto">
          <a:xfrm>
            <a:off x="3081338" y="3906838"/>
            <a:ext cx="1177925" cy="1054100"/>
          </a:xfrm>
          <a:custGeom>
            <a:avLst/>
            <a:gdLst>
              <a:gd name="G0" fmla="+- 21600 0 0"/>
              <a:gd name="G1" fmla="+- 21572 0 0"/>
              <a:gd name="G2" fmla="+- 21600 0 0"/>
              <a:gd name="T0" fmla="*/ 22705 w 43200"/>
              <a:gd name="T1" fmla="*/ 0 h 43172"/>
              <a:gd name="T2" fmla="*/ 2 w 43200"/>
              <a:gd name="T3" fmla="*/ 21312 h 43172"/>
              <a:gd name="T4" fmla="*/ 21600 w 43200"/>
              <a:gd name="T5" fmla="*/ 21572 h 43172"/>
            </a:gdLst>
            <a:ahLst/>
            <a:cxnLst>
              <a:cxn ang="0">
                <a:pos x="T0" y="T1"/>
              </a:cxn>
              <a:cxn ang="0">
                <a:pos x="T2" y="T3"/>
              </a:cxn>
              <a:cxn ang="0">
                <a:pos x="T4" y="T5"/>
              </a:cxn>
            </a:cxnLst>
            <a:rect l="0" t="0" r="r" b="b"/>
            <a:pathLst>
              <a:path w="43200" h="43172" fill="none" extrusionOk="0">
                <a:moveTo>
                  <a:pt x="22704" y="0"/>
                </a:moveTo>
                <a:cubicBezTo>
                  <a:pt x="34189" y="588"/>
                  <a:pt x="43200" y="10072"/>
                  <a:pt x="43200" y="21572"/>
                </a:cubicBezTo>
                <a:cubicBezTo>
                  <a:pt x="43200" y="33501"/>
                  <a:pt x="33529" y="43172"/>
                  <a:pt x="21600" y="43172"/>
                </a:cubicBezTo>
                <a:cubicBezTo>
                  <a:pt x="9670" y="43172"/>
                  <a:pt x="0" y="33501"/>
                  <a:pt x="0" y="21572"/>
                </a:cubicBezTo>
                <a:cubicBezTo>
                  <a:pt x="-1" y="21485"/>
                  <a:pt x="0" y="21398"/>
                  <a:pt x="1" y="21311"/>
                </a:cubicBezTo>
              </a:path>
              <a:path w="43200" h="43172" stroke="0" extrusionOk="0">
                <a:moveTo>
                  <a:pt x="22704" y="0"/>
                </a:moveTo>
                <a:cubicBezTo>
                  <a:pt x="34189" y="588"/>
                  <a:pt x="43200" y="10072"/>
                  <a:pt x="43200" y="21572"/>
                </a:cubicBezTo>
                <a:cubicBezTo>
                  <a:pt x="43200" y="33501"/>
                  <a:pt x="33529" y="43172"/>
                  <a:pt x="21600" y="43172"/>
                </a:cubicBezTo>
                <a:cubicBezTo>
                  <a:pt x="9670" y="43172"/>
                  <a:pt x="0" y="33501"/>
                  <a:pt x="0" y="21572"/>
                </a:cubicBezTo>
                <a:cubicBezTo>
                  <a:pt x="-1" y="21485"/>
                  <a:pt x="0" y="21398"/>
                  <a:pt x="1" y="21311"/>
                </a:cubicBezTo>
                <a:lnTo>
                  <a:pt x="21600" y="21572"/>
                </a:lnTo>
                <a:close/>
              </a:path>
            </a:pathLst>
          </a:custGeom>
          <a:noFill/>
          <a:ln w="25400" cap="rnd">
            <a:solidFill>
              <a:schemeClr val="tx1"/>
            </a:solidFill>
            <a:prstDash val="sysDot"/>
            <a:round/>
            <a:headEnd type="none" w="sm" len="sm"/>
            <a:tailEnd type="none" w="sm" len="sm"/>
          </a:ln>
          <a:effectLst/>
        </p:spPr>
        <p:txBody>
          <a:bodyPr/>
          <a:lstStyle/>
          <a:p>
            <a:endParaRPr lang="en-US"/>
          </a:p>
        </p:txBody>
      </p:sp>
      <p:sp>
        <p:nvSpPr>
          <p:cNvPr id="272398" name="Rectangle 14"/>
          <p:cNvSpPr>
            <a:spLocks noChangeArrowheads="1"/>
          </p:cNvSpPr>
          <p:nvPr/>
        </p:nvSpPr>
        <p:spPr bwMode="auto">
          <a:xfrm>
            <a:off x="4002088" y="3783013"/>
            <a:ext cx="11239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reply of</a:t>
            </a:r>
          </a:p>
        </p:txBody>
      </p:sp>
      <p:sp>
        <p:nvSpPr>
          <p:cNvPr id="272399" name="Rectangle 15"/>
          <p:cNvSpPr>
            <a:spLocks noChangeArrowheads="1"/>
          </p:cNvSpPr>
          <p:nvPr/>
        </p:nvSpPr>
        <p:spPr bwMode="auto">
          <a:xfrm>
            <a:off x="2201863" y="4438650"/>
            <a:ext cx="979487"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replied to by </a:t>
            </a:r>
          </a:p>
        </p:txBody>
      </p:sp>
      <p:sp>
        <p:nvSpPr>
          <p:cNvPr id="272400" name="Rectangle 16"/>
          <p:cNvSpPr>
            <a:spLocks noChangeArrowheads="1"/>
          </p:cNvSpPr>
          <p:nvPr/>
        </p:nvSpPr>
        <p:spPr bwMode="auto">
          <a:xfrm>
            <a:off x="3671888" y="3194050"/>
            <a:ext cx="15589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sent to</a:t>
            </a:r>
          </a:p>
        </p:txBody>
      </p:sp>
      <p:sp>
        <p:nvSpPr>
          <p:cNvPr id="272401" name="Rectangle 17"/>
          <p:cNvSpPr>
            <a:spLocks noChangeArrowheads="1"/>
          </p:cNvSpPr>
          <p:nvPr/>
        </p:nvSpPr>
        <p:spPr bwMode="auto">
          <a:xfrm>
            <a:off x="4824413" y="3494088"/>
            <a:ext cx="1558925"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receiver </a:t>
            </a:r>
            <a:br>
              <a:rPr lang="en-US" sz="1800" i="1">
                <a:solidFill>
                  <a:schemeClr val="tx1"/>
                </a:solidFill>
              </a:rPr>
            </a:br>
            <a:r>
              <a:rPr lang="en-US" sz="1800" i="1">
                <a:solidFill>
                  <a:schemeClr val="tx1"/>
                </a:solidFill>
              </a:rPr>
              <a:t>of</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61" name="Rectangle 29"/>
          <p:cNvSpPr>
            <a:spLocks noGrp="1" noChangeArrowheads="1"/>
          </p:cNvSpPr>
          <p:nvPr>
            <p:ph type="title"/>
          </p:nvPr>
        </p:nvSpPr>
        <p:spPr/>
        <p:txBody>
          <a:bodyPr/>
          <a:lstStyle/>
          <a:p>
            <a:r>
              <a:rPr lang="en-US"/>
              <a:t>Naming the Relationship</a:t>
            </a:r>
          </a:p>
        </p:txBody>
      </p:sp>
      <p:sp>
        <p:nvSpPr>
          <p:cNvPr id="274435" name="AutoShape 3"/>
          <p:cNvSpPr>
            <a:spLocks noChangeArrowheads="1"/>
          </p:cNvSpPr>
          <p:nvPr/>
        </p:nvSpPr>
        <p:spPr bwMode="auto">
          <a:xfrm>
            <a:off x="1477963" y="2541588"/>
            <a:ext cx="1654175" cy="890587"/>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74436" name="AutoShape 4"/>
          <p:cNvSpPr>
            <a:spLocks noChangeArrowheads="1"/>
          </p:cNvSpPr>
          <p:nvPr/>
        </p:nvSpPr>
        <p:spPr bwMode="auto">
          <a:xfrm>
            <a:off x="5705475" y="2541588"/>
            <a:ext cx="2024063" cy="938212"/>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74437" name="Rectangle 5"/>
          <p:cNvSpPr>
            <a:spLocks noChangeArrowheads="1"/>
          </p:cNvSpPr>
          <p:nvPr/>
        </p:nvSpPr>
        <p:spPr bwMode="auto">
          <a:xfrm>
            <a:off x="1457325" y="2540000"/>
            <a:ext cx="161925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MESSAGE</a:t>
            </a:r>
          </a:p>
        </p:txBody>
      </p:sp>
      <p:sp>
        <p:nvSpPr>
          <p:cNvPr id="274438" name="Rectangle 6"/>
          <p:cNvSpPr>
            <a:spLocks noChangeArrowheads="1"/>
          </p:cNvSpPr>
          <p:nvPr/>
        </p:nvSpPr>
        <p:spPr bwMode="auto">
          <a:xfrm>
            <a:off x="5711825" y="2532063"/>
            <a:ext cx="20542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USER</a:t>
            </a:r>
          </a:p>
        </p:txBody>
      </p:sp>
      <p:sp>
        <p:nvSpPr>
          <p:cNvPr id="274439" name="Rectangle 7"/>
          <p:cNvSpPr>
            <a:spLocks noChangeArrowheads="1"/>
          </p:cNvSpPr>
          <p:nvPr/>
        </p:nvSpPr>
        <p:spPr bwMode="auto">
          <a:xfrm>
            <a:off x="3683000" y="1862138"/>
            <a:ext cx="1411288"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receiving</a:t>
            </a:r>
          </a:p>
        </p:txBody>
      </p:sp>
      <p:sp>
        <p:nvSpPr>
          <p:cNvPr id="274440" name="Line 8"/>
          <p:cNvSpPr>
            <a:spLocks noChangeShapeType="1"/>
          </p:cNvSpPr>
          <p:nvPr/>
        </p:nvSpPr>
        <p:spPr bwMode="auto">
          <a:xfrm>
            <a:off x="3098800" y="2968625"/>
            <a:ext cx="2663825" cy="0"/>
          </a:xfrm>
          <a:prstGeom prst="line">
            <a:avLst/>
          </a:prstGeom>
          <a:noFill/>
          <a:ln w="25400">
            <a:solidFill>
              <a:srgbClr val="FFCB65"/>
            </a:solidFill>
            <a:prstDash val="sysDot"/>
            <a:round/>
            <a:headEnd type="none" w="sm" len="sm"/>
            <a:tailEnd type="none" w="sm" len="sm"/>
          </a:ln>
          <a:effectLst/>
        </p:spPr>
        <p:txBody>
          <a:bodyPr/>
          <a:lstStyle/>
          <a:p>
            <a:endParaRPr lang="en-US"/>
          </a:p>
        </p:txBody>
      </p:sp>
      <p:sp>
        <p:nvSpPr>
          <p:cNvPr id="274442" name="Rectangle 10"/>
          <p:cNvSpPr>
            <a:spLocks noChangeArrowheads="1"/>
          </p:cNvSpPr>
          <p:nvPr/>
        </p:nvSpPr>
        <p:spPr bwMode="auto">
          <a:xfrm>
            <a:off x="2374900" y="4356100"/>
            <a:ext cx="5011738"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1800">
                <a:solidFill>
                  <a:schemeClr val="tx1"/>
                </a:solidFill>
              </a:rPr>
              <a:t>A MESSAGE is </a:t>
            </a:r>
            <a:r>
              <a:rPr lang="en-US" sz="1800" i="1">
                <a:solidFill>
                  <a:schemeClr val="tx1"/>
                </a:solidFill>
              </a:rPr>
              <a:t>received by</a:t>
            </a:r>
            <a:r>
              <a:rPr lang="en-US" sz="1800">
                <a:solidFill>
                  <a:schemeClr val="tx1"/>
                </a:solidFill>
              </a:rPr>
              <a:t> a USER</a:t>
            </a:r>
          </a:p>
        </p:txBody>
      </p:sp>
      <p:sp>
        <p:nvSpPr>
          <p:cNvPr id="274443" name="AutoShape 11"/>
          <p:cNvSpPr>
            <a:spLocks noChangeArrowheads="1"/>
          </p:cNvSpPr>
          <p:nvPr/>
        </p:nvSpPr>
        <p:spPr bwMode="auto">
          <a:xfrm>
            <a:off x="1465263" y="4291013"/>
            <a:ext cx="774700" cy="523875"/>
          </a:xfrm>
          <a:prstGeom prst="rightArrow">
            <a:avLst>
              <a:gd name="adj1" fmla="val 50000"/>
              <a:gd name="adj2" fmla="val 73960"/>
            </a:avLst>
          </a:prstGeom>
          <a:solidFill>
            <a:srgbClr val="FFCC66"/>
          </a:solidFill>
          <a:ln w="25400">
            <a:solidFill>
              <a:srgbClr val="FFCB65"/>
            </a:solidFill>
            <a:miter lim="800000"/>
            <a:headEnd/>
            <a:tailEnd/>
          </a:ln>
          <a:effectLst/>
        </p:spPr>
        <p:txBody>
          <a:bodyPr wrap="none" anchor="ctr"/>
          <a:lstStyle/>
          <a:p>
            <a:endParaRPr lang="en-US"/>
          </a:p>
        </p:txBody>
      </p:sp>
      <p:sp>
        <p:nvSpPr>
          <p:cNvPr id="274444" name="Rectangle 12"/>
          <p:cNvSpPr>
            <a:spLocks noChangeArrowheads="1"/>
          </p:cNvSpPr>
          <p:nvPr/>
        </p:nvSpPr>
        <p:spPr bwMode="auto">
          <a:xfrm>
            <a:off x="3090863" y="2509838"/>
            <a:ext cx="1620837"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received by</a:t>
            </a:r>
          </a:p>
        </p:txBody>
      </p:sp>
      <p:sp>
        <p:nvSpPr>
          <p:cNvPr id="274446" name="Rectangle 14"/>
          <p:cNvSpPr>
            <a:spLocks noChangeArrowheads="1"/>
          </p:cNvSpPr>
          <p:nvPr/>
        </p:nvSpPr>
        <p:spPr bwMode="auto">
          <a:xfrm>
            <a:off x="1981200" y="4860925"/>
            <a:ext cx="4906963"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1800">
                <a:solidFill>
                  <a:schemeClr val="tx1"/>
                </a:solidFill>
              </a:rPr>
              <a:t>A USER is </a:t>
            </a:r>
            <a:r>
              <a:rPr lang="en-US" sz="1800" i="1">
                <a:solidFill>
                  <a:schemeClr val="tx1"/>
                </a:solidFill>
              </a:rPr>
              <a:t>receiver of</a:t>
            </a:r>
            <a:r>
              <a:rPr lang="en-US" sz="1800">
                <a:solidFill>
                  <a:schemeClr val="tx1"/>
                </a:solidFill>
              </a:rPr>
              <a:t> a MESSAGE</a:t>
            </a:r>
          </a:p>
        </p:txBody>
      </p:sp>
      <p:sp>
        <p:nvSpPr>
          <p:cNvPr id="274447" name="AutoShape 15"/>
          <p:cNvSpPr>
            <a:spLocks noChangeArrowheads="1"/>
          </p:cNvSpPr>
          <p:nvPr/>
        </p:nvSpPr>
        <p:spPr bwMode="auto">
          <a:xfrm>
            <a:off x="6829425" y="4765675"/>
            <a:ext cx="896938" cy="523875"/>
          </a:xfrm>
          <a:prstGeom prst="leftArrow">
            <a:avLst>
              <a:gd name="adj1" fmla="val 50000"/>
              <a:gd name="adj2" fmla="val 85582"/>
            </a:avLst>
          </a:prstGeom>
          <a:solidFill>
            <a:srgbClr val="FFCC66"/>
          </a:solidFill>
          <a:ln w="25400">
            <a:solidFill>
              <a:srgbClr val="FFCB65"/>
            </a:solidFill>
            <a:miter lim="800000"/>
            <a:headEnd/>
            <a:tailEnd/>
          </a:ln>
          <a:effectLst/>
        </p:spPr>
        <p:txBody>
          <a:bodyPr wrap="none" anchor="ctr"/>
          <a:lstStyle/>
          <a:p>
            <a:endParaRPr lang="en-US"/>
          </a:p>
        </p:txBody>
      </p:sp>
      <p:sp>
        <p:nvSpPr>
          <p:cNvPr id="274448" name="Rectangle 16"/>
          <p:cNvSpPr>
            <a:spLocks noChangeArrowheads="1"/>
          </p:cNvSpPr>
          <p:nvPr/>
        </p:nvSpPr>
        <p:spPr bwMode="auto">
          <a:xfrm>
            <a:off x="4279900" y="2990850"/>
            <a:ext cx="1430338" cy="366713"/>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receiver of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4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74444">
                                            <p:txEl>
                                              <p:pRg st="0" end="0"/>
                                            </p:txEl>
                                          </p:spTgt>
                                        </p:tgtEl>
                                        <p:attrNameLst>
                                          <p:attrName>style.visibility</p:attrName>
                                        </p:attrNameLst>
                                      </p:cBhvr>
                                      <p:to>
                                        <p:strVal val="visible"/>
                                      </p:to>
                                    </p:set>
                                    <p:animEffect transition="in" filter="wipe(left)">
                                      <p:cBhvr>
                                        <p:cTn id="11" dur="500"/>
                                        <p:tgtEl>
                                          <p:spTgt spid="27444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7444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4448">
                                            <p:txEl>
                                              <p:pRg st="0" end="0"/>
                                            </p:txEl>
                                          </p:spTgt>
                                        </p:tgtEl>
                                        <p:attrNameLst>
                                          <p:attrName>style.visibility</p:attrName>
                                        </p:attrNameLst>
                                      </p:cBhvr>
                                      <p:to>
                                        <p:strVal val="visible"/>
                                      </p:to>
                                    </p:set>
                                    <p:animEffect transition="in" filter="wipe(left)">
                                      <p:cBhvr>
                                        <p:cTn id="20" dur="500"/>
                                        <p:tgtEl>
                                          <p:spTgt spid="2744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2" grpId="0" build="p" autoUpdateAnimBg="0"/>
      <p:bldP spid="274444" grpId="0" build="p" autoUpdateAnimBg="0"/>
      <p:bldP spid="274446" grpId="0" build="p" autoUpdateAnimBg="0"/>
      <p:bldP spid="27444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9" name="Rectangle 29"/>
          <p:cNvSpPr>
            <a:spLocks noGrp="1" noChangeArrowheads="1"/>
          </p:cNvSpPr>
          <p:nvPr>
            <p:ph type="title"/>
          </p:nvPr>
        </p:nvSpPr>
        <p:spPr/>
        <p:txBody>
          <a:bodyPr/>
          <a:lstStyle/>
          <a:p>
            <a:r>
              <a:rPr lang="en-US"/>
              <a:t>Optionality</a:t>
            </a:r>
          </a:p>
        </p:txBody>
      </p:sp>
      <p:sp>
        <p:nvSpPr>
          <p:cNvPr id="276483" name="AutoShape 3"/>
          <p:cNvSpPr>
            <a:spLocks noChangeArrowheads="1"/>
          </p:cNvSpPr>
          <p:nvPr/>
        </p:nvSpPr>
        <p:spPr bwMode="auto">
          <a:xfrm>
            <a:off x="6372225" y="2330450"/>
            <a:ext cx="909638" cy="2130425"/>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76484" name="Rectangle 4"/>
          <p:cNvSpPr>
            <a:spLocks noChangeArrowheads="1"/>
          </p:cNvSpPr>
          <p:nvPr/>
        </p:nvSpPr>
        <p:spPr bwMode="auto">
          <a:xfrm>
            <a:off x="6356350" y="2408238"/>
            <a:ext cx="91757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USER</a:t>
            </a:r>
          </a:p>
        </p:txBody>
      </p:sp>
      <p:sp>
        <p:nvSpPr>
          <p:cNvPr id="276485" name="AutoShape 5"/>
          <p:cNvSpPr>
            <a:spLocks noChangeArrowheads="1"/>
          </p:cNvSpPr>
          <p:nvPr/>
        </p:nvSpPr>
        <p:spPr bwMode="auto">
          <a:xfrm>
            <a:off x="2263775" y="2435225"/>
            <a:ext cx="1438275" cy="1970088"/>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76486" name="Rectangle 6"/>
          <p:cNvSpPr>
            <a:spLocks noChangeArrowheads="1"/>
          </p:cNvSpPr>
          <p:nvPr/>
        </p:nvSpPr>
        <p:spPr bwMode="auto">
          <a:xfrm>
            <a:off x="2249488" y="2471738"/>
            <a:ext cx="15716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MESSAGE</a:t>
            </a:r>
          </a:p>
        </p:txBody>
      </p:sp>
      <p:sp>
        <p:nvSpPr>
          <p:cNvPr id="276487" name="Line 7"/>
          <p:cNvSpPr>
            <a:spLocks noChangeShapeType="1"/>
          </p:cNvSpPr>
          <p:nvPr/>
        </p:nvSpPr>
        <p:spPr bwMode="auto">
          <a:xfrm>
            <a:off x="3703638" y="3494088"/>
            <a:ext cx="1349375" cy="0"/>
          </a:xfrm>
          <a:prstGeom prst="line">
            <a:avLst/>
          </a:prstGeom>
          <a:noFill/>
          <a:ln w="25400">
            <a:solidFill>
              <a:schemeClr val="tx1"/>
            </a:solidFill>
            <a:round/>
            <a:headEnd type="none" w="sm" len="sm"/>
            <a:tailEnd type="none" w="sm" len="sm"/>
          </a:ln>
          <a:effectLst/>
        </p:spPr>
        <p:txBody>
          <a:bodyPr/>
          <a:lstStyle/>
          <a:p>
            <a:endParaRPr lang="en-US"/>
          </a:p>
        </p:txBody>
      </p:sp>
      <p:sp>
        <p:nvSpPr>
          <p:cNvPr id="276488" name="Line 8"/>
          <p:cNvSpPr>
            <a:spLocks noChangeShapeType="1"/>
          </p:cNvSpPr>
          <p:nvPr/>
        </p:nvSpPr>
        <p:spPr bwMode="auto">
          <a:xfrm>
            <a:off x="5029200" y="3494088"/>
            <a:ext cx="1349375"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76489" name="Rectangle 9"/>
          <p:cNvSpPr>
            <a:spLocks noChangeArrowheads="1"/>
          </p:cNvSpPr>
          <p:nvPr/>
        </p:nvSpPr>
        <p:spPr bwMode="auto">
          <a:xfrm>
            <a:off x="3703638" y="2606675"/>
            <a:ext cx="15589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written by</a:t>
            </a:r>
          </a:p>
        </p:txBody>
      </p:sp>
      <p:sp>
        <p:nvSpPr>
          <p:cNvPr id="276490" name="Rectangle 10"/>
          <p:cNvSpPr>
            <a:spLocks noChangeArrowheads="1"/>
          </p:cNvSpPr>
          <p:nvPr/>
        </p:nvSpPr>
        <p:spPr bwMode="auto">
          <a:xfrm>
            <a:off x="5375275" y="2332038"/>
            <a:ext cx="992188"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author of</a:t>
            </a:r>
          </a:p>
        </p:txBody>
      </p:sp>
      <p:sp>
        <p:nvSpPr>
          <p:cNvPr id="276491" name="Arc 11"/>
          <p:cNvSpPr>
            <a:spLocks/>
          </p:cNvSpPr>
          <p:nvPr/>
        </p:nvSpPr>
        <p:spPr bwMode="auto">
          <a:xfrm>
            <a:off x="3097213" y="3911600"/>
            <a:ext cx="1177925" cy="1052513"/>
          </a:xfrm>
          <a:custGeom>
            <a:avLst/>
            <a:gdLst>
              <a:gd name="G0" fmla="+- 21600 0 0"/>
              <a:gd name="G1" fmla="+- 21515 0 0"/>
              <a:gd name="G2" fmla="+- 21600 0 0"/>
              <a:gd name="T0" fmla="*/ 23519 w 43200"/>
              <a:gd name="T1" fmla="*/ 0 h 43115"/>
              <a:gd name="T2" fmla="*/ 2 w 43200"/>
              <a:gd name="T3" fmla="*/ 21255 h 43115"/>
              <a:gd name="T4" fmla="*/ 21600 w 43200"/>
              <a:gd name="T5" fmla="*/ 21515 h 43115"/>
            </a:gdLst>
            <a:ahLst/>
            <a:cxnLst>
              <a:cxn ang="0">
                <a:pos x="T0" y="T1"/>
              </a:cxn>
              <a:cxn ang="0">
                <a:pos x="T2" y="T3"/>
              </a:cxn>
              <a:cxn ang="0">
                <a:pos x="T4" y="T5"/>
              </a:cxn>
            </a:cxnLst>
            <a:rect l="0" t="0" r="r" b="b"/>
            <a:pathLst>
              <a:path w="43200" h="43115" fill="none" extrusionOk="0">
                <a:moveTo>
                  <a:pt x="23518" y="0"/>
                </a:moveTo>
                <a:cubicBezTo>
                  <a:pt x="34660" y="994"/>
                  <a:pt x="43200" y="10329"/>
                  <a:pt x="43200" y="21515"/>
                </a:cubicBezTo>
                <a:cubicBezTo>
                  <a:pt x="43200" y="33444"/>
                  <a:pt x="33529" y="43115"/>
                  <a:pt x="21600" y="43115"/>
                </a:cubicBezTo>
                <a:cubicBezTo>
                  <a:pt x="9670" y="43115"/>
                  <a:pt x="0" y="33444"/>
                  <a:pt x="0" y="21515"/>
                </a:cubicBezTo>
                <a:cubicBezTo>
                  <a:pt x="-1" y="21428"/>
                  <a:pt x="0" y="21341"/>
                  <a:pt x="1" y="21254"/>
                </a:cubicBezTo>
              </a:path>
              <a:path w="43200" h="43115" stroke="0" extrusionOk="0">
                <a:moveTo>
                  <a:pt x="23518" y="0"/>
                </a:moveTo>
                <a:cubicBezTo>
                  <a:pt x="34660" y="994"/>
                  <a:pt x="43200" y="10329"/>
                  <a:pt x="43200" y="21515"/>
                </a:cubicBezTo>
                <a:cubicBezTo>
                  <a:pt x="43200" y="33444"/>
                  <a:pt x="33529" y="43115"/>
                  <a:pt x="21600" y="43115"/>
                </a:cubicBezTo>
                <a:cubicBezTo>
                  <a:pt x="9670" y="43115"/>
                  <a:pt x="0" y="33444"/>
                  <a:pt x="0" y="21515"/>
                </a:cubicBezTo>
                <a:cubicBezTo>
                  <a:pt x="-1" y="21428"/>
                  <a:pt x="0" y="21341"/>
                  <a:pt x="1" y="21254"/>
                </a:cubicBezTo>
                <a:lnTo>
                  <a:pt x="21600" y="21515"/>
                </a:lnTo>
                <a:close/>
              </a:path>
            </a:pathLst>
          </a:custGeom>
          <a:noFill/>
          <a:ln w="25400" cap="rnd">
            <a:solidFill>
              <a:schemeClr val="tx1"/>
            </a:solidFill>
            <a:prstDash val="dash"/>
            <a:round/>
            <a:headEnd type="none" w="sm" len="sm"/>
            <a:tailEnd type="none" w="sm" len="sm"/>
          </a:ln>
          <a:effectLst/>
        </p:spPr>
        <p:txBody>
          <a:bodyPr/>
          <a:lstStyle/>
          <a:p>
            <a:endParaRPr lang="en-US"/>
          </a:p>
        </p:txBody>
      </p:sp>
      <p:sp>
        <p:nvSpPr>
          <p:cNvPr id="276492" name="Rectangle 12"/>
          <p:cNvSpPr>
            <a:spLocks noChangeArrowheads="1"/>
          </p:cNvSpPr>
          <p:nvPr/>
        </p:nvSpPr>
        <p:spPr bwMode="auto">
          <a:xfrm>
            <a:off x="4037013" y="3817938"/>
            <a:ext cx="11239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reply of</a:t>
            </a:r>
          </a:p>
        </p:txBody>
      </p:sp>
      <p:sp>
        <p:nvSpPr>
          <p:cNvPr id="276493" name="Rectangle 13"/>
          <p:cNvSpPr>
            <a:spLocks noChangeArrowheads="1"/>
          </p:cNvSpPr>
          <p:nvPr/>
        </p:nvSpPr>
        <p:spPr bwMode="auto">
          <a:xfrm>
            <a:off x="2200275" y="4486275"/>
            <a:ext cx="979488"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replied to by </a:t>
            </a:r>
          </a:p>
        </p:txBody>
      </p:sp>
      <p:sp>
        <p:nvSpPr>
          <p:cNvPr id="276494" name="Line 14"/>
          <p:cNvSpPr>
            <a:spLocks noChangeShapeType="1"/>
          </p:cNvSpPr>
          <p:nvPr/>
        </p:nvSpPr>
        <p:spPr bwMode="auto">
          <a:xfrm>
            <a:off x="3714750" y="2925763"/>
            <a:ext cx="2632075"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276495" name="Rectangle 15"/>
          <p:cNvSpPr>
            <a:spLocks noChangeArrowheads="1"/>
          </p:cNvSpPr>
          <p:nvPr/>
        </p:nvSpPr>
        <p:spPr bwMode="auto">
          <a:xfrm>
            <a:off x="3703638" y="3125788"/>
            <a:ext cx="15589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received by</a:t>
            </a:r>
          </a:p>
        </p:txBody>
      </p:sp>
      <p:sp>
        <p:nvSpPr>
          <p:cNvPr id="276496" name="Rectangle 16"/>
          <p:cNvSpPr>
            <a:spLocks noChangeArrowheads="1"/>
          </p:cNvSpPr>
          <p:nvPr/>
        </p:nvSpPr>
        <p:spPr bwMode="auto">
          <a:xfrm>
            <a:off x="4808538" y="3443288"/>
            <a:ext cx="1558925" cy="641350"/>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receiver </a:t>
            </a:r>
            <a:br>
              <a:rPr lang="en-US" sz="1800" i="1">
                <a:solidFill>
                  <a:schemeClr val="tx1"/>
                </a:solidFill>
              </a:rPr>
            </a:br>
            <a:r>
              <a:rPr lang="en-US" sz="1800" i="1">
                <a:solidFill>
                  <a:schemeClr val="tx1"/>
                </a:solidFill>
              </a:rPr>
              <a:t>of</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Line 2"/>
          <p:cNvSpPr>
            <a:spLocks noChangeShapeType="1"/>
          </p:cNvSpPr>
          <p:nvPr/>
        </p:nvSpPr>
        <p:spPr bwMode="auto">
          <a:xfrm>
            <a:off x="3098800" y="2968625"/>
            <a:ext cx="2357438" cy="0"/>
          </a:xfrm>
          <a:prstGeom prst="line">
            <a:avLst/>
          </a:prstGeom>
          <a:noFill/>
          <a:ln w="25400">
            <a:solidFill>
              <a:srgbClr val="FFCB65"/>
            </a:solidFill>
            <a:prstDash val="sysDot"/>
            <a:round/>
            <a:headEnd type="none" w="sm" len="sm"/>
            <a:tailEnd type="none" w="sm" len="sm"/>
          </a:ln>
          <a:effectLst/>
        </p:spPr>
        <p:txBody>
          <a:bodyPr/>
          <a:lstStyle/>
          <a:p>
            <a:endParaRPr lang="en-US"/>
          </a:p>
        </p:txBody>
      </p:sp>
      <p:sp>
        <p:nvSpPr>
          <p:cNvPr id="278531" name="Rectangle 3"/>
          <p:cNvSpPr>
            <a:spLocks noGrp="1" noChangeArrowheads="1"/>
          </p:cNvSpPr>
          <p:nvPr>
            <p:ph type="title"/>
          </p:nvPr>
        </p:nvSpPr>
        <p:spPr>
          <a:noFill/>
          <a:ln/>
        </p:spPr>
        <p:txBody>
          <a:bodyPr lIns="92075" tIns="46038" rIns="92075" bIns="46038"/>
          <a:lstStyle/>
          <a:p>
            <a:pPr algn="ctr"/>
            <a:r>
              <a:rPr lang="en-US" b="1" dirty="0"/>
              <a:t>Optionality</a:t>
            </a:r>
          </a:p>
        </p:txBody>
      </p:sp>
      <p:sp>
        <p:nvSpPr>
          <p:cNvPr id="278532" name="Rectangle 4"/>
          <p:cNvSpPr>
            <a:spLocks noChangeArrowheads="1"/>
          </p:cNvSpPr>
          <p:nvPr/>
        </p:nvSpPr>
        <p:spPr bwMode="auto">
          <a:xfrm>
            <a:off x="942975" y="4559300"/>
            <a:ext cx="738505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buFont typeface="Arial" pitchFamily="34" charset="0"/>
              <a:buChar char="•"/>
              <a:tabLst>
                <a:tab pos="571500" algn="l"/>
              </a:tabLst>
            </a:pPr>
            <a:r>
              <a:rPr lang="en-US" sz="2200" i="1">
                <a:solidFill>
                  <a:schemeClr val="tx1"/>
                </a:solidFill>
              </a:rPr>
              <a:t>Must</a:t>
            </a:r>
            <a:r>
              <a:rPr lang="en-US" sz="2200">
                <a:solidFill>
                  <a:schemeClr val="tx1"/>
                </a:solidFill>
              </a:rPr>
              <a:t> every MESSAGE be received by a USER?</a:t>
            </a:r>
          </a:p>
        </p:txBody>
      </p:sp>
      <p:sp>
        <p:nvSpPr>
          <p:cNvPr id="278533" name="Line 5"/>
          <p:cNvSpPr>
            <a:spLocks noChangeShapeType="1"/>
          </p:cNvSpPr>
          <p:nvPr/>
        </p:nvSpPr>
        <p:spPr bwMode="auto">
          <a:xfrm>
            <a:off x="5243513" y="1751013"/>
            <a:ext cx="1463675" cy="0"/>
          </a:xfrm>
          <a:prstGeom prst="line">
            <a:avLst/>
          </a:prstGeom>
          <a:noFill/>
          <a:ln w="50800">
            <a:solidFill>
              <a:schemeClr val="tx1"/>
            </a:solidFill>
            <a:round/>
            <a:headEnd type="none" w="sm" len="sm"/>
            <a:tailEnd type="none" w="sm" len="sm"/>
          </a:ln>
          <a:effectLst/>
        </p:spPr>
        <p:txBody>
          <a:bodyPr/>
          <a:lstStyle/>
          <a:p>
            <a:endParaRPr lang="en-US"/>
          </a:p>
        </p:txBody>
      </p:sp>
      <p:sp>
        <p:nvSpPr>
          <p:cNvPr id="278534" name="Line 6"/>
          <p:cNvSpPr>
            <a:spLocks noChangeShapeType="1"/>
          </p:cNvSpPr>
          <p:nvPr/>
        </p:nvSpPr>
        <p:spPr bwMode="auto">
          <a:xfrm>
            <a:off x="2740025" y="1751013"/>
            <a:ext cx="1454150" cy="0"/>
          </a:xfrm>
          <a:prstGeom prst="line">
            <a:avLst/>
          </a:prstGeom>
          <a:noFill/>
          <a:ln w="50800">
            <a:solidFill>
              <a:schemeClr val="tx1"/>
            </a:solidFill>
            <a:prstDash val="dash"/>
            <a:round/>
            <a:headEnd type="none" w="sm" len="sm"/>
            <a:tailEnd type="none" w="sm" len="sm"/>
          </a:ln>
          <a:effectLst/>
        </p:spPr>
        <p:txBody>
          <a:bodyPr/>
          <a:lstStyle/>
          <a:p>
            <a:endParaRPr lang="en-US"/>
          </a:p>
        </p:txBody>
      </p:sp>
      <p:sp>
        <p:nvSpPr>
          <p:cNvPr id="278535" name="Rectangle 7"/>
          <p:cNvSpPr>
            <a:spLocks noChangeArrowheads="1"/>
          </p:cNvSpPr>
          <p:nvPr/>
        </p:nvSpPr>
        <p:spPr bwMode="auto">
          <a:xfrm>
            <a:off x="2068513" y="1531938"/>
            <a:ext cx="8445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No:</a:t>
            </a:r>
          </a:p>
        </p:txBody>
      </p:sp>
      <p:sp>
        <p:nvSpPr>
          <p:cNvPr id="278536" name="Rectangle 8"/>
          <p:cNvSpPr>
            <a:spLocks noChangeArrowheads="1"/>
          </p:cNvSpPr>
          <p:nvPr/>
        </p:nvSpPr>
        <p:spPr bwMode="auto">
          <a:xfrm>
            <a:off x="4471988" y="1531938"/>
            <a:ext cx="8445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Yes:</a:t>
            </a:r>
          </a:p>
        </p:txBody>
      </p:sp>
      <p:sp>
        <p:nvSpPr>
          <p:cNvPr id="278537" name="Rectangle 9"/>
          <p:cNvSpPr>
            <a:spLocks noChangeArrowheads="1"/>
          </p:cNvSpPr>
          <p:nvPr/>
        </p:nvSpPr>
        <p:spPr bwMode="auto">
          <a:xfrm>
            <a:off x="7572375" y="4524375"/>
            <a:ext cx="763588"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Yes</a:t>
            </a:r>
          </a:p>
        </p:txBody>
      </p:sp>
      <p:sp>
        <p:nvSpPr>
          <p:cNvPr id="278538" name="Line 10"/>
          <p:cNvSpPr>
            <a:spLocks noChangeShapeType="1"/>
          </p:cNvSpPr>
          <p:nvPr/>
        </p:nvSpPr>
        <p:spPr bwMode="auto">
          <a:xfrm>
            <a:off x="3103563" y="2970213"/>
            <a:ext cx="1239837" cy="1587"/>
          </a:xfrm>
          <a:prstGeom prst="line">
            <a:avLst/>
          </a:prstGeom>
          <a:noFill/>
          <a:ln w="50800">
            <a:solidFill>
              <a:schemeClr val="tx1"/>
            </a:solidFill>
            <a:round/>
            <a:headEnd type="none" w="sm" len="sm"/>
            <a:tailEnd type="none" w="sm" len="sm"/>
          </a:ln>
          <a:effectLst/>
        </p:spPr>
        <p:txBody>
          <a:bodyPr/>
          <a:lstStyle/>
          <a:p>
            <a:endParaRPr lang="en-US"/>
          </a:p>
        </p:txBody>
      </p:sp>
      <p:sp>
        <p:nvSpPr>
          <p:cNvPr id="278539" name="Rectangle 11"/>
          <p:cNvSpPr>
            <a:spLocks noChangeArrowheads="1"/>
          </p:cNvSpPr>
          <p:nvPr/>
        </p:nvSpPr>
        <p:spPr bwMode="auto">
          <a:xfrm>
            <a:off x="942975" y="5045075"/>
            <a:ext cx="738505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buFont typeface="Arial" pitchFamily="34" charset="0"/>
              <a:buChar char="•"/>
              <a:tabLst>
                <a:tab pos="571500" algn="l"/>
              </a:tabLst>
            </a:pPr>
            <a:r>
              <a:rPr lang="en-US" sz="2200" i="1">
                <a:solidFill>
                  <a:schemeClr val="tx1"/>
                </a:solidFill>
              </a:rPr>
              <a:t>Must</a:t>
            </a:r>
            <a:r>
              <a:rPr lang="en-US" sz="2200">
                <a:solidFill>
                  <a:schemeClr val="tx1"/>
                </a:solidFill>
              </a:rPr>
              <a:t> every USER be receiver of a MESSAGE?</a:t>
            </a:r>
          </a:p>
        </p:txBody>
      </p:sp>
      <p:sp>
        <p:nvSpPr>
          <p:cNvPr id="278540" name="Rectangle 12"/>
          <p:cNvSpPr>
            <a:spLocks noChangeArrowheads="1"/>
          </p:cNvSpPr>
          <p:nvPr/>
        </p:nvSpPr>
        <p:spPr bwMode="auto">
          <a:xfrm>
            <a:off x="7686675" y="5010150"/>
            <a:ext cx="763588"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No</a:t>
            </a:r>
          </a:p>
        </p:txBody>
      </p:sp>
      <p:sp useBgFill="1">
        <p:nvSpPr>
          <p:cNvPr id="278542" name="Rectangle 14"/>
          <p:cNvSpPr>
            <a:spLocks noChangeArrowheads="1"/>
          </p:cNvSpPr>
          <p:nvPr/>
        </p:nvSpPr>
        <p:spPr bwMode="auto">
          <a:xfrm>
            <a:off x="4373563" y="2903538"/>
            <a:ext cx="1270000" cy="114300"/>
          </a:xfrm>
          <a:prstGeom prst="rect">
            <a:avLst/>
          </a:prstGeom>
          <a:ln w="9525">
            <a:noFill/>
            <a:miter lim="800000"/>
            <a:headEnd/>
            <a:tailEnd/>
          </a:ln>
          <a:effectLst/>
        </p:spPr>
        <p:txBody>
          <a:bodyPr wrap="none" anchor="ctr"/>
          <a:lstStyle/>
          <a:p>
            <a:endParaRPr lang="en-US"/>
          </a:p>
        </p:txBody>
      </p:sp>
      <p:sp>
        <p:nvSpPr>
          <p:cNvPr id="278543" name="Line 15"/>
          <p:cNvSpPr>
            <a:spLocks noChangeShapeType="1"/>
          </p:cNvSpPr>
          <p:nvPr/>
        </p:nvSpPr>
        <p:spPr bwMode="auto">
          <a:xfrm>
            <a:off x="4643438" y="2974975"/>
            <a:ext cx="1025525" cy="0"/>
          </a:xfrm>
          <a:prstGeom prst="line">
            <a:avLst/>
          </a:prstGeom>
          <a:noFill/>
          <a:ln w="50800">
            <a:solidFill>
              <a:schemeClr val="tx1"/>
            </a:solidFill>
            <a:prstDash val="dash"/>
            <a:round/>
            <a:headEnd type="none" w="sm" len="sm"/>
            <a:tailEnd type="none" w="sm" len="sm"/>
          </a:ln>
          <a:effectLst/>
        </p:spPr>
        <p:txBody>
          <a:bodyPr/>
          <a:lstStyle/>
          <a:p>
            <a:endParaRPr lang="en-US"/>
          </a:p>
        </p:txBody>
      </p:sp>
      <p:sp>
        <p:nvSpPr>
          <p:cNvPr id="278551" name="AutoShape 23"/>
          <p:cNvSpPr>
            <a:spLocks noChangeArrowheads="1"/>
          </p:cNvSpPr>
          <p:nvPr/>
        </p:nvSpPr>
        <p:spPr bwMode="auto">
          <a:xfrm>
            <a:off x="1477963" y="2541588"/>
            <a:ext cx="1654175" cy="890587"/>
          </a:xfrm>
          <a:prstGeom prst="roundRect">
            <a:avLst>
              <a:gd name="adj" fmla="val 12486"/>
            </a:avLst>
          </a:prstGeom>
          <a:noFill/>
          <a:ln w="25400">
            <a:solidFill>
              <a:schemeClr val="tx1"/>
            </a:solidFill>
            <a:round/>
            <a:headEnd/>
            <a:tailEnd/>
          </a:ln>
          <a:effectLst/>
        </p:spPr>
        <p:txBody>
          <a:bodyPr wrap="none" anchor="ctr"/>
          <a:lstStyle/>
          <a:p>
            <a:endParaRPr lang="en-US"/>
          </a:p>
        </p:txBody>
      </p:sp>
      <p:sp>
        <p:nvSpPr>
          <p:cNvPr id="278552" name="Rectangle 24"/>
          <p:cNvSpPr>
            <a:spLocks noChangeArrowheads="1"/>
          </p:cNvSpPr>
          <p:nvPr/>
        </p:nvSpPr>
        <p:spPr bwMode="auto">
          <a:xfrm>
            <a:off x="1457325" y="2540000"/>
            <a:ext cx="161925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MESSAGE</a:t>
            </a:r>
          </a:p>
        </p:txBody>
      </p:sp>
      <p:sp>
        <p:nvSpPr>
          <p:cNvPr id="278553" name="Rectangle 25"/>
          <p:cNvSpPr>
            <a:spLocks noChangeArrowheads="1"/>
          </p:cNvSpPr>
          <p:nvPr/>
        </p:nvSpPr>
        <p:spPr bwMode="auto">
          <a:xfrm>
            <a:off x="4279900" y="2990850"/>
            <a:ext cx="1430338" cy="366713"/>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receiver of</a:t>
            </a:r>
          </a:p>
        </p:txBody>
      </p:sp>
      <p:sp>
        <p:nvSpPr>
          <p:cNvPr id="278554" name="AutoShape 26"/>
          <p:cNvSpPr>
            <a:spLocks noChangeArrowheads="1"/>
          </p:cNvSpPr>
          <p:nvPr/>
        </p:nvSpPr>
        <p:spPr bwMode="auto">
          <a:xfrm>
            <a:off x="5705475" y="2541588"/>
            <a:ext cx="2024063" cy="938212"/>
          </a:xfrm>
          <a:prstGeom prst="roundRect">
            <a:avLst>
              <a:gd name="adj" fmla="val 12486"/>
            </a:avLst>
          </a:prstGeom>
          <a:noFill/>
          <a:ln w="25400">
            <a:solidFill>
              <a:schemeClr val="tx1"/>
            </a:solidFill>
            <a:round/>
            <a:headEnd/>
            <a:tailEnd/>
          </a:ln>
          <a:effectLst/>
        </p:spPr>
        <p:txBody>
          <a:bodyPr wrap="none" anchor="ctr"/>
          <a:lstStyle/>
          <a:p>
            <a:endParaRPr lang="en-US"/>
          </a:p>
        </p:txBody>
      </p:sp>
      <p:sp>
        <p:nvSpPr>
          <p:cNvPr id="278555" name="Rectangle 27"/>
          <p:cNvSpPr>
            <a:spLocks noChangeArrowheads="1"/>
          </p:cNvSpPr>
          <p:nvPr/>
        </p:nvSpPr>
        <p:spPr bwMode="auto">
          <a:xfrm>
            <a:off x="5711825" y="2532063"/>
            <a:ext cx="205422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USER</a:t>
            </a:r>
          </a:p>
        </p:txBody>
      </p:sp>
      <p:sp>
        <p:nvSpPr>
          <p:cNvPr id="278556" name="Rectangle 28"/>
          <p:cNvSpPr>
            <a:spLocks noChangeArrowheads="1"/>
          </p:cNvSpPr>
          <p:nvPr/>
        </p:nvSpPr>
        <p:spPr bwMode="auto">
          <a:xfrm>
            <a:off x="3090863" y="2509838"/>
            <a:ext cx="1620837"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received by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85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853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85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build="p" autoUpdateAnimBg="0"/>
      <p:bldP spid="278537" grpId="0" build="p" autoUpdateAnimBg="0"/>
      <p:bldP spid="278538" grpId="0" animBg="1"/>
      <p:bldP spid="278539" grpId="0" build="p" autoUpdateAnimBg="0"/>
      <p:bldP spid="27854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noFill/>
          <a:ln/>
        </p:spPr>
        <p:txBody>
          <a:bodyPr lIns="92075" tIns="46038" rIns="92075" bIns="46038"/>
          <a:lstStyle/>
          <a:p>
            <a:r>
              <a:rPr lang="en-US"/>
              <a:t>Mandatory 1: Mandatory m</a:t>
            </a:r>
          </a:p>
        </p:txBody>
      </p:sp>
      <p:grpSp>
        <p:nvGrpSpPr>
          <p:cNvPr id="2" name="Group 3"/>
          <p:cNvGrpSpPr>
            <a:grpSpLocks/>
          </p:cNvGrpSpPr>
          <p:nvPr/>
        </p:nvGrpSpPr>
        <p:grpSpPr bwMode="auto">
          <a:xfrm>
            <a:off x="2401888" y="2838450"/>
            <a:ext cx="869950" cy="852488"/>
            <a:chOff x="1513" y="1788"/>
            <a:chExt cx="548" cy="537"/>
          </a:xfrm>
        </p:grpSpPr>
        <p:sp>
          <p:nvSpPr>
            <p:cNvPr id="280580" name="AutoShape 4"/>
            <p:cNvSpPr>
              <a:spLocks noChangeArrowheads="1"/>
            </p:cNvSpPr>
            <p:nvPr/>
          </p:nvSpPr>
          <p:spPr bwMode="auto">
            <a:xfrm>
              <a:off x="1524" y="1788"/>
              <a:ext cx="537" cy="537"/>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80581" name="Rectangle 5"/>
            <p:cNvSpPr>
              <a:spLocks noChangeArrowheads="1"/>
            </p:cNvSpPr>
            <p:nvPr/>
          </p:nvSpPr>
          <p:spPr bwMode="auto">
            <a:xfrm>
              <a:off x="1513" y="1815"/>
              <a:ext cx="394"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A</a:t>
              </a:r>
            </a:p>
          </p:txBody>
        </p:sp>
      </p:grpSp>
      <p:sp>
        <p:nvSpPr>
          <p:cNvPr id="280582" name="Line 6"/>
          <p:cNvSpPr>
            <a:spLocks noChangeShapeType="1"/>
          </p:cNvSpPr>
          <p:nvPr/>
        </p:nvSpPr>
        <p:spPr bwMode="auto">
          <a:xfrm flipH="1">
            <a:off x="3279775" y="3227388"/>
            <a:ext cx="2482850" cy="0"/>
          </a:xfrm>
          <a:prstGeom prst="line">
            <a:avLst/>
          </a:prstGeom>
          <a:noFill/>
          <a:ln w="25400">
            <a:solidFill>
              <a:schemeClr val="tx1"/>
            </a:solidFill>
            <a:round/>
            <a:headEnd type="none" w="sm" len="sm"/>
            <a:tailEnd type="none" w="sm" len="sm"/>
          </a:ln>
          <a:effectLst/>
        </p:spPr>
        <p:txBody>
          <a:bodyPr/>
          <a:lstStyle/>
          <a:p>
            <a:endParaRPr lang="en-US"/>
          </a:p>
        </p:txBody>
      </p:sp>
      <p:sp>
        <p:nvSpPr>
          <p:cNvPr id="280583" name="Line 7"/>
          <p:cNvSpPr>
            <a:spLocks noChangeShapeType="1"/>
          </p:cNvSpPr>
          <p:nvPr/>
        </p:nvSpPr>
        <p:spPr bwMode="auto">
          <a:xfrm flipH="1">
            <a:off x="5556250" y="3136900"/>
            <a:ext cx="166688" cy="93663"/>
          </a:xfrm>
          <a:prstGeom prst="line">
            <a:avLst/>
          </a:prstGeom>
          <a:noFill/>
          <a:ln w="25400">
            <a:solidFill>
              <a:schemeClr val="tx1"/>
            </a:solidFill>
            <a:round/>
            <a:headEnd type="none" w="sm" len="sm"/>
            <a:tailEnd type="none" w="sm" len="sm"/>
          </a:ln>
          <a:effectLst/>
        </p:spPr>
        <p:txBody>
          <a:bodyPr/>
          <a:lstStyle/>
          <a:p>
            <a:endParaRPr lang="en-US"/>
          </a:p>
        </p:txBody>
      </p:sp>
      <p:sp>
        <p:nvSpPr>
          <p:cNvPr id="280584" name="Line 8"/>
          <p:cNvSpPr>
            <a:spLocks noChangeShapeType="1"/>
          </p:cNvSpPr>
          <p:nvPr/>
        </p:nvSpPr>
        <p:spPr bwMode="auto">
          <a:xfrm flipH="1" flipV="1">
            <a:off x="5554663" y="3222625"/>
            <a:ext cx="171450" cy="104775"/>
          </a:xfrm>
          <a:prstGeom prst="line">
            <a:avLst/>
          </a:prstGeom>
          <a:noFill/>
          <a:ln w="25400">
            <a:solidFill>
              <a:schemeClr val="tx1"/>
            </a:solidFill>
            <a:round/>
            <a:headEnd type="none" w="sm" len="sm"/>
            <a:tailEnd type="none" w="sm" len="sm"/>
          </a:ln>
          <a:effectLst/>
        </p:spPr>
        <p:txBody>
          <a:bodyPr/>
          <a:lstStyle/>
          <a:p>
            <a:endParaRPr lang="en-US"/>
          </a:p>
        </p:txBody>
      </p:sp>
      <p:sp>
        <p:nvSpPr>
          <p:cNvPr id="280585" name="Rectangle 9"/>
          <p:cNvSpPr>
            <a:spLocks noChangeArrowheads="1"/>
          </p:cNvSpPr>
          <p:nvPr/>
        </p:nvSpPr>
        <p:spPr bwMode="auto">
          <a:xfrm>
            <a:off x="3255963" y="2906713"/>
            <a:ext cx="139065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i="1">
                <a:solidFill>
                  <a:schemeClr val="tx1"/>
                </a:solidFill>
              </a:rPr>
              <a:t>split into</a:t>
            </a:r>
          </a:p>
        </p:txBody>
      </p:sp>
      <p:sp>
        <p:nvSpPr>
          <p:cNvPr id="280586" name="Rectangle 10"/>
          <p:cNvSpPr>
            <a:spLocks noChangeArrowheads="1"/>
          </p:cNvSpPr>
          <p:nvPr/>
        </p:nvSpPr>
        <p:spPr bwMode="auto">
          <a:xfrm>
            <a:off x="4722813" y="3235325"/>
            <a:ext cx="992187" cy="366713"/>
          </a:xfrm>
          <a:prstGeom prst="rect">
            <a:avLst/>
          </a:prstGeom>
          <a:noFill/>
          <a:ln w="9525">
            <a:noFill/>
            <a:miter lim="800000"/>
            <a:headEnd/>
            <a:tailEnd/>
          </a:ln>
          <a:effectLst/>
        </p:spPr>
        <p:txBody>
          <a:bodyPr lIns="92075" tIns="46038" rIns="92075" bIns="46038">
            <a:spAutoFit/>
          </a:bodyPr>
          <a:lstStyle/>
          <a:p>
            <a:pPr algn="r" defTabSz="762000" eaLnBrk="0" hangingPunct="0">
              <a:spcBef>
                <a:spcPct val="50000"/>
              </a:spcBef>
              <a:buClrTx/>
              <a:buFontTx/>
              <a:buNone/>
            </a:pPr>
            <a:r>
              <a:rPr lang="en-US" sz="1800" i="1">
                <a:solidFill>
                  <a:schemeClr val="tx1"/>
                </a:solidFill>
              </a:rPr>
              <a:t>part of </a:t>
            </a:r>
          </a:p>
        </p:txBody>
      </p:sp>
      <p:grpSp>
        <p:nvGrpSpPr>
          <p:cNvPr id="3" name="Group 11"/>
          <p:cNvGrpSpPr>
            <a:grpSpLocks/>
          </p:cNvGrpSpPr>
          <p:nvPr/>
        </p:nvGrpSpPr>
        <p:grpSpPr bwMode="auto">
          <a:xfrm>
            <a:off x="5745163" y="2827338"/>
            <a:ext cx="682625" cy="874712"/>
            <a:chOff x="3619" y="1781"/>
            <a:chExt cx="430" cy="551"/>
          </a:xfrm>
        </p:grpSpPr>
        <p:sp>
          <p:nvSpPr>
            <p:cNvPr id="280588" name="AutoShape 12"/>
            <p:cNvSpPr>
              <a:spLocks noChangeArrowheads="1"/>
            </p:cNvSpPr>
            <p:nvPr/>
          </p:nvSpPr>
          <p:spPr bwMode="auto">
            <a:xfrm>
              <a:off x="3630" y="1781"/>
              <a:ext cx="419" cy="551"/>
            </a:xfrm>
            <a:prstGeom prst="roundRect">
              <a:avLst>
                <a:gd name="adj" fmla="val 12486"/>
              </a:avLst>
            </a:prstGeom>
            <a:solidFill>
              <a:srgbClr val="FFCC66"/>
            </a:solidFill>
            <a:ln w="25400">
              <a:solidFill>
                <a:srgbClr val="FFCB65"/>
              </a:solidFill>
              <a:round/>
              <a:headEnd/>
              <a:tailEnd/>
            </a:ln>
            <a:effectLst/>
          </p:spPr>
          <p:txBody>
            <a:bodyPr wrap="none" anchor="ctr"/>
            <a:lstStyle/>
            <a:p>
              <a:endParaRPr lang="en-US"/>
            </a:p>
          </p:txBody>
        </p:sp>
        <p:sp>
          <p:nvSpPr>
            <p:cNvPr id="280589" name="Rectangle 13"/>
            <p:cNvSpPr>
              <a:spLocks noChangeArrowheads="1"/>
            </p:cNvSpPr>
            <p:nvPr/>
          </p:nvSpPr>
          <p:spPr bwMode="auto">
            <a:xfrm>
              <a:off x="3619" y="1809"/>
              <a:ext cx="310"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t>B</a:t>
              </a:r>
            </a:p>
          </p:txBody>
        </p:sp>
      </p:grpSp>
      <p:sp>
        <p:nvSpPr>
          <p:cNvPr id="280597" name="Rectangle 21"/>
          <p:cNvSpPr>
            <a:spLocks noChangeArrowheads="1"/>
          </p:cNvSpPr>
          <p:nvPr/>
        </p:nvSpPr>
        <p:spPr bwMode="auto">
          <a:xfrm>
            <a:off x="942975" y="4559300"/>
            <a:ext cx="7385050" cy="84455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buFont typeface="Arial" pitchFamily="34" charset="0"/>
              <a:buChar char="•"/>
              <a:tabLst>
                <a:tab pos="571500" algn="l"/>
              </a:tabLst>
            </a:pPr>
            <a:r>
              <a:rPr lang="en-US" sz="2200">
                <a:solidFill>
                  <a:schemeClr val="tx1"/>
                </a:solidFill>
              </a:rPr>
              <a:t>Every A must be </a:t>
            </a:r>
            <a:r>
              <a:rPr lang="en-US" sz="2200" i="1">
                <a:solidFill>
                  <a:schemeClr val="tx1"/>
                </a:solidFill>
              </a:rPr>
              <a:t>split into</a:t>
            </a:r>
            <a:r>
              <a:rPr lang="en-US" sz="2200">
                <a:solidFill>
                  <a:schemeClr val="tx1"/>
                </a:solidFill>
              </a:rPr>
              <a:t> at least one B</a:t>
            </a:r>
          </a:p>
          <a:p>
            <a:pPr marL="404813" indent="-404813" defTabSz="346075" eaLnBrk="0" hangingPunct="0">
              <a:lnSpc>
                <a:spcPct val="95000"/>
              </a:lnSpc>
              <a:spcBef>
                <a:spcPct val="35000"/>
              </a:spcBef>
              <a:buClr>
                <a:schemeClr val="accent2"/>
              </a:buClr>
              <a:buSzPct val="125000"/>
              <a:buFont typeface="Arial" pitchFamily="34" charset="0"/>
              <a:buChar char="•"/>
              <a:tabLst>
                <a:tab pos="571500" algn="l"/>
              </a:tabLst>
            </a:pPr>
            <a:r>
              <a:rPr lang="en-US" sz="2200">
                <a:solidFill>
                  <a:schemeClr val="tx1"/>
                </a:solidFill>
              </a:rPr>
              <a:t>Every B must be </a:t>
            </a:r>
            <a:r>
              <a:rPr lang="en-US" sz="2200" i="1">
                <a:solidFill>
                  <a:schemeClr val="tx1"/>
                </a:solidFill>
              </a:rPr>
              <a:t>part</a:t>
            </a:r>
            <a:r>
              <a:rPr lang="en-US" sz="2200">
                <a:solidFill>
                  <a:schemeClr val="tx1"/>
                </a:solidFill>
              </a:rPr>
              <a:t> </a:t>
            </a:r>
            <a:r>
              <a:rPr lang="en-US" sz="2200" i="1">
                <a:solidFill>
                  <a:schemeClr val="tx1"/>
                </a:solidFill>
              </a:rPr>
              <a:t>of</a:t>
            </a:r>
            <a:r>
              <a:rPr lang="en-US" sz="2200">
                <a:solidFill>
                  <a:schemeClr val="tx1"/>
                </a:solidFill>
              </a:rPr>
              <a:t> exactly one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059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97"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4233</Words>
  <Application>Microsoft Office PowerPoint</Application>
  <PresentationFormat>On-screen Show (4:3)</PresentationFormat>
  <Paragraphs>576</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New Times Roman</vt:lpstr>
      <vt:lpstr>Office Theme</vt:lpstr>
      <vt:lpstr>Relationships in Detail</vt:lpstr>
      <vt:lpstr>Overview</vt:lpstr>
      <vt:lpstr>Establishing a Relationship</vt:lpstr>
      <vt:lpstr>Establishing the Relationship</vt:lpstr>
      <vt:lpstr>Relationship Names</vt:lpstr>
      <vt:lpstr>Naming the Relationship</vt:lpstr>
      <vt:lpstr>Optionality</vt:lpstr>
      <vt:lpstr>Optionality</vt:lpstr>
      <vt:lpstr>Mandatory 1: Mandatory m</vt:lpstr>
      <vt:lpstr>Degree</vt:lpstr>
      <vt:lpstr>Degree</vt:lpstr>
      <vt:lpstr>Nontransferability</vt:lpstr>
      <vt:lpstr>Relationship Types 1:m</vt:lpstr>
      <vt:lpstr>Relationship Types m:1</vt:lpstr>
      <vt:lpstr>Relationship Types m:m</vt:lpstr>
      <vt:lpstr>Relationship Types m:m</vt:lpstr>
      <vt:lpstr>Relationship Types 1:1</vt:lpstr>
      <vt:lpstr>1:1 Relationships  Roles</vt:lpstr>
      <vt:lpstr>1:1 Relationships   Process</vt:lpstr>
      <vt:lpstr>Redundant Relationships</vt:lpstr>
      <vt:lpstr>Relationships and Attributes</vt:lpstr>
      <vt:lpstr>Attribute Compared to Relationship</vt:lpstr>
      <vt:lpstr>Attribute or Entity</vt:lpstr>
      <vt:lpstr>Attribute Compared to Relationship</vt:lpstr>
      <vt:lpstr>Relationship Compared to Attribute</vt:lpstr>
      <vt:lpstr>m:m Relationships May Hide Something</vt:lpstr>
      <vt:lpstr>Quantity Is Attribute of ...</vt:lpstr>
      <vt:lpstr>Attribute of Relationship ?</vt:lpstr>
      <vt:lpstr>New Entity ORDER</vt:lpstr>
      <vt:lpstr>Multiple PRODUCTS for an ORDER</vt:lpstr>
      <vt:lpstr>Another New Entity: ORDER ITEM</vt:lpstr>
      <vt:lpstr>Tables</vt:lpstr>
      <vt:lpstr>Resolving m:m Relationship</vt:lpstr>
      <vt:lpstr>Resolving m:m Relationship</vt:lpstr>
      <vt:lpstr>Normalization Rules</vt:lpstr>
      <vt:lpstr>First Normal Form in Data Modeling</vt:lpstr>
      <vt:lpstr>Second Normal Form in Data Modeling</vt:lpstr>
      <vt:lpstr>Third Normal Form in Data Modeling</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Veasna</dc:creator>
  <cp:lastModifiedBy>USER</cp:lastModifiedBy>
  <cp:revision>15</cp:revision>
  <dcterms:created xsi:type="dcterms:W3CDTF">2010-12-12T03:13:48Z</dcterms:created>
  <dcterms:modified xsi:type="dcterms:W3CDTF">2016-11-08T07:02:23Z</dcterms:modified>
</cp:coreProperties>
</file>