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7" r:id="rId2"/>
    <p:sldId id="258" r:id="rId3"/>
    <p:sldId id="259" r:id="rId4"/>
    <p:sldId id="261" r:id="rId5"/>
    <p:sldId id="262" r:id="rId6"/>
    <p:sldId id="263" r:id="rId7"/>
    <p:sldId id="268" r:id="rId8"/>
    <p:sldId id="269" r:id="rId9"/>
    <p:sldId id="270" r:id="rId10"/>
    <p:sldId id="271" r:id="rId11"/>
    <p:sldId id="273" r:id="rId12"/>
    <p:sldId id="274" r:id="rId13"/>
    <p:sldId id="277" r:id="rId14"/>
    <p:sldId id="278" r:id="rId15"/>
    <p:sldId id="279" r:id="rId16"/>
    <p:sldId id="280" r:id="rId17"/>
    <p:sldId id="281" r:id="rId18"/>
    <p:sldId id="282"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189" autoAdjust="0"/>
  </p:normalViewPr>
  <p:slideViewPr>
    <p:cSldViewPr>
      <p:cViewPr varScale="1">
        <p:scale>
          <a:sx n="84" d="100"/>
          <a:sy n="84" d="100"/>
        </p:scale>
        <p:origin x="24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F6427-9F4B-44FD-AF30-62EDF33C96CE}" type="datetimeFigureOut">
              <a:rPr lang="en-US" smtClean="0"/>
              <a:pPr/>
              <a:t>7/15/16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18723-E60D-44B6-A017-58309DC1F497}" type="slidenum">
              <a:rPr lang="en-US" smtClean="0"/>
              <a:pPr/>
              <a:t>‹#›</a:t>
            </a:fld>
            <a:endParaRPr lang="en-US"/>
          </a:p>
        </p:txBody>
      </p:sp>
    </p:spTree>
    <p:extLst>
      <p:ext uri="{BB962C8B-B14F-4D97-AF65-F5344CB8AC3E}">
        <p14:creationId xmlns:p14="http://schemas.microsoft.com/office/powerpoint/2010/main" val="37224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4"/>
          <p:cNvSpPr>
            <a:spLocks noGrp="1" noRot="1" noChangeAspect="1" noChangeArrowheads="1" noTextEdit="1"/>
          </p:cNvSpPr>
          <p:nvPr>
            <p:ph type="sldImg"/>
          </p:nvPr>
        </p:nvSpPr>
        <p:spPr>
          <a:ln/>
        </p:spPr>
      </p:sp>
      <p:sp>
        <p:nvSpPr>
          <p:cNvPr id="265221" name="Rectangle 5"/>
          <p:cNvSpPr>
            <a:spLocks noGrp="1" noChangeArrowheads="1"/>
          </p:cNvSpPr>
          <p:nvPr>
            <p:ph type="body" idx="1"/>
          </p:nvPr>
        </p:nvSpPr>
        <p:spPr/>
        <p:txBody>
          <a:bodyPr/>
          <a:lstStyle/>
          <a:p>
            <a:endParaRPr lang="en-US">
              <a:solidFill>
                <a:srgbClr val="0000FF"/>
              </a:solidFill>
            </a:endParaRPr>
          </a:p>
        </p:txBody>
      </p:sp>
    </p:spTree>
    <p:extLst>
      <p:ext uri="{BB962C8B-B14F-4D97-AF65-F5344CB8AC3E}">
        <p14:creationId xmlns:p14="http://schemas.microsoft.com/office/powerpoint/2010/main" val="2918986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Rot="1" noChangeAspect="1" noChangeArrowheads="1" noTextEdit="1"/>
          </p:cNvSpPr>
          <p:nvPr>
            <p:ph type="sldImg"/>
          </p:nvPr>
        </p:nvSpPr>
        <p:spPr>
          <a:ln/>
        </p:spPr>
      </p:sp>
      <p:sp>
        <p:nvSpPr>
          <p:cNvPr id="291845" name="Rectangle 5"/>
          <p:cNvSpPr>
            <a:spLocks noGrp="1" noChangeArrowheads="1"/>
          </p:cNvSpPr>
          <p:nvPr>
            <p:ph type="body" idx="1"/>
          </p:nvPr>
        </p:nvSpPr>
        <p:spPr/>
        <p:txBody>
          <a:bodyPr/>
          <a:lstStyle/>
          <a:p>
            <a:r>
              <a:rPr lang="en-US"/>
              <a:t>Arcs</a:t>
            </a:r>
          </a:p>
          <a:p>
            <a:pPr lvl="1"/>
            <a:r>
              <a:rPr lang="en-US"/>
              <a:t>Suppose ElectronicMail rents the Advertisement Areas that are located in their various mail screens on the Web. This renting is controlled by contracts; contracts consist of one or more standard conditions and customized conditions. This can be modeled with four entities: CONTRACT, CONTRACT COMPONENT, STANDARD CONDITION and CUSTOMIZED CONDITION. See the model below. How do we model the following constraint: every instance of CONTRACT COMPONENT refers to either a STANDARD CONDITION or a CUSTOMIZED CONDITION, but not to both at the same time?</a:t>
            </a:r>
          </a:p>
          <a:p>
            <a:pPr lvl="1"/>
            <a:r>
              <a:rPr lang="en-US"/>
              <a:t>An </a:t>
            </a:r>
            <a:r>
              <a:rPr lang="en-US" i="1"/>
              <a:t>arc</a:t>
            </a:r>
            <a:r>
              <a:rPr lang="en-US"/>
              <a:t> is a constraint about two or more relationships of an entity. An arc indicates that any instance of that entity can have only one valid relationship of the relationships in the arc at any one time. An arc models an </a:t>
            </a:r>
            <a:r>
              <a:rPr lang="en-US" i="1"/>
              <a:t>exclusive</a:t>
            </a:r>
            <a:r>
              <a:rPr lang="en-US"/>
              <a:t> or across the relationships. An arc is therefor also called exclusive arc.</a:t>
            </a:r>
          </a:p>
          <a:p>
            <a:pPr lvl="1"/>
            <a:r>
              <a:rPr lang="en-US"/>
              <a:t>There is no similar constraint construct for attributes of an entity.</a:t>
            </a:r>
          </a:p>
          <a:p>
            <a:pPr lvl="1"/>
            <a:r>
              <a:rPr lang="en-US" b="1"/>
              <a:t>Arc Representation</a:t>
            </a:r>
          </a:p>
          <a:p>
            <a:pPr lvl="1"/>
            <a:r>
              <a:rPr lang="en-US"/>
              <a:t>The arc is drawn as an arc-shaped line, around an entity. Where the arc crosses a relationship line a small circle is drawn, but only if the relationship participates in the arc.</a:t>
            </a:r>
          </a:p>
        </p:txBody>
      </p:sp>
    </p:spTree>
    <p:extLst>
      <p:ext uri="{BB962C8B-B14F-4D97-AF65-F5344CB8AC3E}">
        <p14:creationId xmlns:p14="http://schemas.microsoft.com/office/powerpoint/2010/main" val="99718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p:cNvSpPr>
            <a:spLocks noGrp="1" noRot="1" noChangeAspect="1" noChangeArrowheads="1" noTextEdit="1"/>
          </p:cNvSpPr>
          <p:nvPr>
            <p:ph type="sldImg"/>
          </p:nvPr>
        </p:nvSpPr>
        <p:spPr>
          <a:ln/>
        </p:spPr>
      </p:sp>
      <p:sp>
        <p:nvSpPr>
          <p:cNvPr id="295941" name="Rectangle 5"/>
          <p:cNvSpPr>
            <a:spLocks noGrp="1" noChangeArrowheads="1"/>
          </p:cNvSpPr>
          <p:nvPr>
            <p:ph type="body" idx="1"/>
          </p:nvPr>
        </p:nvSpPr>
        <p:spPr/>
        <p:txBody>
          <a:bodyPr/>
          <a:lstStyle/>
          <a:p>
            <a:r>
              <a:rPr lang="en-US"/>
              <a:t>Where Arcs Lead</a:t>
            </a:r>
          </a:p>
          <a:p>
            <a:pPr lvl="1"/>
            <a:r>
              <a:rPr lang="en-US"/>
              <a:t>An arc is normally implemented as a </a:t>
            </a:r>
            <a:r>
              <a:rPr lang="en-US" i="1"/>
              <a:t>check constraint</a:t>
            </a:r>
            <a:r>
              <a:rPr lang="en-US"/>
              <a:t> in an Oracle database. Note that a check constraint is not an ISO standard relational database object. In other words, an arc must be implemented differently in other database systems.</a:t>
            </a:r>
          </a:p>
          <a:p>
            <a:pPr lvl="1"/>
            <a:r>
              <a:rPr lang="en-US" b="1"/>
              <a:t>Some Rules About Arcs</a:t>
            </a:r>
          </a:p>
          <a:p>
            <a:pPr lvl="2"/>
            <a:r>
              <a:rPr lang="en-US"/>
              <a:t>An arc always belongs to one entity.</a:t>
            </a:r>
          </a:p>
          <a:p>
            <a:pPr lvl="2"/>
            <a:r>
              <a:rPr lang="en-US"/>
              <a:t>Arcs can include more than two relationships. </a:t>
            </a:r>
          </a:p>
          <a:p>
            <a:pPr lvl="2"/>
            <a:r>
              <a:rPr lang="en-US"/>
              <a:t>Not all relationships of an entity need to be included in an arc.</a:t>
            </a:r>
          </a:p>
          <a:p>
            <a:pPr lvl="2"/>
            <a:r>
              <a:rPr lang="en-US"/>
              <a:t>An entity may have several arcs. </a:t>
            </a:r>
          </a:p>
          <a:p>
            <a:pPr lvl="2"/>
            <a:r>
              <a:rPr lang="en-US"/>
              <a:t>An arc should always consist of relationships of the same optionality:</a:t>
            </a:r>
            <a:br>
              <a:rPr lang="en-US"/>
            </a:br>
            <a:r>
              <a:rPr lang="en-US"/>
              <a:t>all relationships in an arc must be mandatory or all must be optional.</a:t>
            </a:r>
          </a:p>
          <a:p>
            <a:pPr lvl="2"/>
            <a:r>
              <a:rPr lang="en-US"/>
              <a:t>Relationships in an arc may be of different degree, although this is rare.</a:t>
            </a:r>
          </a:p>
          <a:p>
            <a:pPr lvl="1"/>
            <a:r>
              <a:rPr lang="en-US" b="1"/>
              <a:t>Tips About Arcs</a:t>
            </a:r>
          </a:p>
          <a:p>
            <a:pPr lvl="2"/>
            <a:r>
              <a:rPr lang="en-US"/>
              <a:t>Do not include a relationship in more than one arc, for clarity reasons.</a:t>
            </a:r>
          </a:p>
          <a:p>
            <a:pPr lvl="2"/>
            <a:r>
              <a:rPr lang="en-US"/>
              <a:t>Consider modeling subtypes instead of arcs (see the next paragraph).</a:t>
            </a:r>
          </a:p>
        </p:txBody>
      </p:sp>
    </p:spTree>
    <p:extLst>
      <p:ext uri="{BB962C8B-B14F-4D97-AF65-F5344CB8AC3E}">
        <p14:creationId xmlns:p14="http://schemas.microsoft.com/office/powerpoint/2010/main" val="164471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4"/>
          <p:cNvSpPr>
            <a:spLocks noGrp="1" noRot="1" noChangeAspect="1" noChangeArrowheads="1" noTextEdit="1"/>
          </p:cNvSpPr>
          <p:nvPr>
            <p:ph type="sldImg"/>
          </p:nvPr>
        </p:nvSpPr>
        <p:spPr>
          <a:ln/>
        </p:spPr>
      </p:sp>
      <p:sp>
        <p:nvSpPr>
          <p:cNvPr id="297989" name="Rectangle 5"/>
          <p:cNvSpPr>
            <a:spLocks noGrp="1" noChangeArrowheads="1"/>
          </p:cNvSpPr>
          <p:nvPr>
            <p:ph type="body" idx="1"/>
          </p:nvPr>
        </p:nvSpPr>
        <p:spPr/>
        <p:txBody>
          <a:bodyPr/>
          <a:lstStyle/>
          <a:p>
            <a:r>
              <a:rPr lang="en-US"/>
              <a:t>Incorrect Arcs</a:t>
            </a:r>
          </a:p>
          <a:p>
            <a:pPr lvl="1"/>
            <a:r>
              <a:rPr lang="en-US"/>
              <a:t>You cannot capture all possible relationship constraints with arcs. For example, if two out of three relationships must be valid, this cannot be represented. The table below shows what an arc can express.</a:t>
            </a:r>
          </a:p>
        </p:txBody>
      </p:sp>
    </p:spTree>
    <p:extLst>
      <p:ext uri="{BB962C8B-B14F-4D97-AF65-F5344CB8AC3E}">
        <p14:creationId xmlns:p14="http://schemas.microsoft.com/office/powerpoint/2010/main" val="71715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Grp="1" noRot="1" noChangeAspect="1" noChangeArrowheads="1" noTextEdit="1"/>
          </p:cNvSpPr>
          <p:nvPr>
            <p:ph type="sldImg"/>
          </p:nvPr>
        </p:nvSpPr>
        <p:spPr>
          <a:ln/>
        </p:spPr>
      </p:sp>
      <p:sp>
        <p:nvSpPr>
          <p:cNvPr id="304133" name="Rectangle 5"/>
          <p:cNvSpPr>
            <a:spLocks noGrp="1" noChangeArrowheads="1"/>
          </p:cNvSpPr>
          <p:nvPr>
            <p:ph type="body" idx="1"/>
          </p:nvPr>
        </p:nvSpPr>
        <p:spPr/>
        <p:txBody>
          <a:bodyPr/>
          <a:lstStyle/>
          <a:p>
            <a:r>
              <a:rPr lang="en-US"/>
              <a:t>More About Arcs and Subtypes</a:t>
            </a:r>
          </a:p>
          <a:p>
            <a:pPr lvl="1"/>
            <a:r>
              <a:rPr lang="en-US"/>
              <a:t>Arcs and Subtypes are similar notions. The five models that are printed below all show the same context.</a:t>
            </a:r>
          </a:p>
          <a:p>
            <a:pPr lvl="1"/>
            <a:r>
              <a:rPr lang="en-US"/>
              <a:t>Model 1 and 2 are equivalent models to what you have seen before.</a:t>
            </a:r>
          </a:p>
          <a:p>
            <a:pPr lvl="1"/>
            <a:r>
              <a:rPr lang="en-US"/>
              <a:t>If every instance of A is related to a P or a Q, then you could say there are P-related-A’s and Q-related-A’s. These two subtypes of A are shown in model 3. </a:t>
            </a:r>
          </a:p>
          <a:p>
            <a:pPr lvl="1"/>
            <a:r>
              <a:rPr lang="en-US"/>
              <a:t>Model 4 goes one step beyond this and shows subtypes of entity A and a supertype R of P and Q.</a:t>
            </a:r>
          </a:p>
          <a:p>
            <a:pPr lvl="1"/>
            <a:r>
              <a:rPr lang="en-US"/>
              <a:t>Though models 3 and 4 are completely correct, it is likely they both model something twice.</a:t>
            </a:r>
          </a:p>
          <a:p>
            <a:pPr lvl="1"/>
            <a:r>
              <a:rPr lang="en-US"/>
              <a:t>Note that only model 5 does not present the same information. In model 5, an instance of B may be related to an instance of Q, unlike that which is modeled in 3 and 4.</a:t>
            </a:r>
          </a:p>
        </p:txBody>
      </p:sp>
    </p:spTree>
    <p:extLst>
      <p:ext uri="{BB962C8B-B14F-4D97-AF65-F5344CB8AC3E}">
        <p14:creationId xmlns:p14="http://schemas.microsoft.com/office/powerpoint/2010/main" val="640356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p:cNvSpPr>
            <a:spLocks noGrp="1" noRot="1" noChangeAspect="1" noChangeArrowheads="1" noTextEdit="1"/>
          </p:cNvSpPr>
          <p:nvPr>
            <p:ph type="sldImg"/>
          </p:nvPr>
        </p:nvSpPr>
        <p:spPr>
          <a:ln/>
        </p:spPr>
      </p:sp>
      <p:sp>
        <p:nvSpPr>
          <p:cNvPr id="306181" name="Rectangle 5"/>
          <p:cNvSpPr>
            <a:spLocks noGrp="1" noChangeArrowheads="1"/>
          </p:cNvSpPr>
          <p:nvPr>
            <p:ph type="body" idx="1"/>
          </p:nvPr>
        </p:nvSpPr>
        <p:spPr/>
        <p:txBody>
          <a:bodyPr/>
          <a:lstStyle/>
          <a:p>
            <a:r>
              <a:rPr lang="en-US"/>
              <a:t>Hidden Relationships</a:t>
            </a:r>
          </a:p>
          <a:p>
            <a:pPr lvl="1"/>
            <a:r>
              <a:rPr lang="en-US"/>
              <a:t>Every subtype hides a relationship between the subtype and its supertype. Moreover, the relationships are in an arc, as the next illustration shows. Both relationships are mandatory 1:1 </a:t>
            </a:r>
            <a:r>
              <a:rPr lang="en-US" i="1"/>
              <a:t>is/is</a:t>
            </a:r>
            <a:r>
              <a:rPr lang="en-US"/>
              <a:t> relationships.</a:t>
            </a:r>
          </a:p>
        </p:txBody>
      </p:sp>
    </p:spTree>
    <p:extLst>
      <p:ext uri="{BB962C8B-B14F-4D97-AF65-F5344CB8AC3E}">
        <p14:creationId xmlns:p14="http://schemas.microsoft.com/office/powerpoint/2010/main" val="3513104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0" name="Rectangle 6"/>
          <p:cNvSpPr>
            <a:spLocks noGrp="1" noRot="1" noChangeAspect="1" noChangeArrowheads="1" noTextEdit="1"/>
          </p:cNvSpPr>
          <p:nvPr>
            <p:ph type="sldImg"/>
          </p:nvPr>
        </p:nvSpPr>
        <p:spPr>
          <a:ln/>
        </p:spPr>
      </p:sp>
      <p:sp>
        <p:nvSpPr>
          <p:cNvPr id="308231" name="Rectangle 7"/>
          <p:cNvSpPr>
            <a:spLocks noGrp="1" noChangeArrowheads="1"/>
          </p:cNvSpPr>
          <p:nvPr>
            <p:ph type="body" idx="1"/>
          </p:nvPr>
        </p:nvSpPr>
        <p:spPr/>
        <p:txBody>
          <a:bodyPr/>
          <a:lstStyle/>
          <a:p>
            <a:r>
              <a:rPr lang="en-US" dirty="0"/>
              <a:t>Domains</a:t>
            </a:r>
          </a:p>
          <a:p>
            <a:pPr lvl="1"/>
            <a:r>
              <a:rPr lang="en-US" dirty="0"/>
              <a:t>A very common type of </a:t>
            </a:r>
            <a:r>
              <a:rPr lang="en-US" i="1" dirty="0"/>
              <a:t>attribute constraint</a:t>
            </a:r>
            <a:r>
              <a:rPr lang="en-US" dirty="0"/>
              <a:t> is a set of values that shows the possible values an attribute can have. Such a set is called a </a:t>
            </a:r>
            <a:r>
              <a:rPr lang="en-US" i="1" dirty="0"/>
              <a:t>domain</a:t>
            </a:r>
            <a:r>
              <a:rPr lang="en-US" dirty="0"/>
              <a:t>.</a:t>
            </a:r>
          </a:p>
          <a:p>
            <a:pPr lvl="1"/>
            <a:r>
              <a:rPr lang="en-US" dirty="0"/>
              <a:t>Very common domains are, for example:</a:t>
            </a:r>
          </a:p>
          <a:p>
            <a:pPr lvl="2"/>
            <a:r>
              <a:rPr lang="en-US" b="1" dirty="0" err="1"/>
              <a:t>YesNo</a:t>
            </a:r>
            <a:r>
              <a:rPr lang="en-US" dirty="0"/>
              <a:t>: Yes, No - </a:t>
            </a:r>
            <a:r>
              <a:rPr lang="en-US" b="1" dirty="0"/>
              <a:t>Gender</a:t>
            </a:r>
            <a:r>
              <a:rPr lang="en-US" dirty="0"/>
              <a:t>: Male, Female, Unknown - </a:t>
            </a:r>
            <a:r>
              <a:rPr lang="en-US" b="1" dirty="0"/>
              <a:t>Weekday</a:t>
            </a:r>
            <a:r>
              <a:rPr lang="en-US" dirty="0"/>
              <a:t>: Sun, Mon, Tue, Wed, Thu, Fri, Sat</a:t>
            </a:r>
          </a:p>
          <a:p>
            <a:pPr lvl="1"/>
            <a:r>
              <a:rPr lang="en-US" dirty="0"/>
              <a:t>In a conceptual data model you can recognize these as entities with, usually, only two attributes: Code and Description. These domain entities are referred to frequently but do not have any “many” relationships of their own, (see model A below). Typically, you would know all the values before the system is built. The number of values is normally low. Often you would deliver such a system with non-empty code tables </a:t>
            </a:r>
          </a:p>
          <a:p>
            <a:pPr lvl="1"/>
            <a:r>
              <a:rPr lang="en-US" dirty="0"/>
              <a:t>An alternative model for the (sometimes many) code entities is a more generic, two- entity approach: CODE and CODE TYPE, model B.  Model A has the advantage of fewer relationships per entity as well as easy-to-understand entities; B has obviously fewer entities and therefore will lead to fewer tables. </a:t>
            </a:r>
          </a:p>
          <a:p>
            <a:pPr lvl="1"/>
            <a:r>
              <a:rPr lang="en-US" dirty="0"/>
              <a:t>Domains that have a large number of values, such as all positive integers up to a particular value, are usually not modeled. You should list and describe such a constraint in a separate document.</a:t>
            </a:r>
          </a:p>
        </p:txBody>
      </p:sp>
    </p:spTree>
    <p:extLst>
      <p:ext uri="{BB962C8B-B14F-4D97-AF65-F5344CB8AC3E}">
        <p14:creationId xmlns:p14="http://schemas.microsoft.com/office/powerpoint/2010/main" val="2632517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Grp="1" noRot="1" noChangeAspect="1" noChangeArrowheads="1" noTextEdit="1"/>
          </p:cNvSpPr>
          <p:nvPr>
            <p:ph type="sldImg"/>
          </p:nvPr>
        </p:nvSpPr>
        <p:spPr>
          <a:ln/>
        </p:spPr>
      </p:sp>
      <p:sp>
        <p:nvSpPr>
          <p:cNvPr id="310277" name="Rectangle 5"/>
          <p:cNvSpPr>
            <a:spLocks noGrp="1" noChangeArrowheads="1"/>
          </p:cNvSpPr>
          <p:nvPr>
            <p:ph type="body" idx="1"/>
          </p:nvPr>
        </p:nvSpPr>
        <p:spPr/>
        <p:txBody>
          <a:bodyPr/>
          <a:lstStyle/>
          <a:p>
            <a:r>
              <a:rPr lang="en-US"/>
              <a:t>Some Special Constraints</a:t>
            </a:r>
          </a:p>
          <a:p>
            <a:pPr lvl="1"/>
            <a:r>
              <a:rPr lang="en-US"/>
              <a:t>Although an entity relationship model can express many of the constraints that are not too complex, there are many types of constraints left that cannot be modeled. These constraints must be listed on a separate document and often need to be handled programmatically.</a:t>
            </a:r>
          </a:p>
          <a:p>
            <a:pPr lvl="1"/>
            <a:r>
              <a:rPr lang="en-US" b="1"/>
              <a:t>Categories: Examples</a:t>
            </a:r>
          </a:p>
          <a:p>
            <a:pPr lvl="2"/>
            <a:r>
              <a:rPr lang="en-US" b="1"/>
              <a:t>Conditional domain:</a:t>
            </a:r>
            <a:r>
              <a:rPr lang="en-US"/>
              <a:t> The domain for an attribute depends on the value of one or more attributes of the same entity.</a:t>
            </a:r>
          </a:p>
          <a:p>
            <a:pPr lvl="2"/>
            <a:r>
              <a:rPr lang="en-US" b="1"/>
              <a:t>State value transition:</a:t>
            </a:r>
            <a:r>
              <a:rPr lang="en-US"/>
              <a:t> The set of values an attribute may be </a:t>
            </a:r>
            <a:r>
              <a:rPr lang="en-US" i="1"/>
              <a:t>changed to</a:t>
            </a:r>
            <a:r>
              <a:rPr lang="en-US"/>
              <a:t> depends on the current value of that attribute.</a:t>
            </a:r>
          </a:p>
          <a:p>
            <a:pPr lvl="2"/>
            <a:r>
              <a:rPr lang="en-US" b="1"/>
              <a:t>Range check:</a:t>
            </a:r>
            <a:r>
              <a:rPr lang="en-US"/>
              <a:t> A numeric attribute must be between attribute values of a related instance.</a:t>
            </a:r>
          </a:p>
          <a:p>
            <a:pPr lvl="2"/>
            <a:r>
              <a:rPr lang="en-US" b="1"/>
              <a:t>Front door check:</a:t>
            </a:r>
            <a:r>
              <a:rPr lang="en-US"/>
              <a:t> A valid relationship must only exist at creation time.</a:t>
            </a:r>
          </a:p>
          <a:p>
            <a:pPr lvl="2"/>
            <a:r>
              <a:rPr lang="en-US" b="1"/>
              <a:t>Conditional relationship:</a:t>
            </a:r>
            <a:r>
              <a:rPr lang="en-US"/>
              <a:t> A relationship must exist or may not exist, if an attribute (of a related entity) has a special value.</a:t>
            </a:r>
          </a:p>
          <a:p>
            <a:pPr lvl="2"/>
            <a:r>
              <a:rPr lang="en-US" b="1"/>
              <a:t>State value triggered check:</a:t>
            </a:r>
            <a:r>
              <a:rPr lang="en-US"/>
              <a:t> A check must take place when an attribute is given a value that indicates a certain state.</a:t>
            </a:r>
          </a:p>
          <a:p>
            <a:pPr lvl="2"/>
            <a:r>
              <a:rPr lang="en-US"/>
              <a:t>There are also combinations of the above.</a:t>
            </a:r>
          </a:p>
          <a:p>
            <a:pPr lvl="1"/>
            <a:r>
              <a:rPr lang="en-US"/>
              <a:t>Constraint: Employee salary must be within the salary range of the job of the employee.</a:t>
            </a:r>
          </a:p>
        </p:txBody>
      </p:sp>
    </p:spTree>
    <p:extLst>
      <p:ext uri="{BB962C8B-B14F-4D97-AF65-F5344CB8AC3E}">
        <p14:creationId xmlns:p14="http://schemas.microsoft.com/office/powerpoint/2010/main" val="96805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Rot="1" noChangeAspect="1" noChangeArrowheads="1" noTextEdit="1"/>
          </p:cNvSpPr>
          <p:nvPr>
            <p:ph type="sldImg"/>
          </p:nvPr>
        </p:nvSpPr>
        <p:spPr>
          <a:ln/>
        </p:spPr>
      </p:sp>
      <p:sp>
        <p:nvSpPr>
          <p:cNvPr id="312325" name="Rectangle 5"/>
          <p:cNvSpPr>
            <a:spLocks noGrp="1" noChangeArrowheads="1"/>
          </p:cNvSpPr>
          <p:nvPr>
            <p:ph type="body" idx="1"/>
          </p:nvPr>
        </p:nvSpPr>
        <p:spPr/>
        <p:txBody>
          <a:bodyPr/>
          <a:lstStyle/>
          <a:p>
            <a:r>
              <a:rPr lang="en-US"/>
              <a:t>Other Constraint: State Value Transition</a:t>
            </a:r>
          </a:p>
          <a:p>
            <a:pPr lvl="1"/>
            <a:r>
              <a:rPr lang="en-US"/>
              <a:t>Constraint: Marital Status of employees cannot change from any value to all other values.</a:t>
            </a:r>
          </a:p>
        </p:txBody>
      </p:sp>
    </p:spTree>
    <p:extLst>
      <p:ext uri="{BB962C8B-B14F-4D97-AF65-F5344CB8AC3E}">
        <p14:creationId xmlns:p14="http://schemas.microsoft.com/office/powerpoint/2010/main" val="415435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Rot="1" noChangeAspect="1" noChangeArrowheads="1" noTextEdit="1"/>
          </p:cNvSpPr>
          <p:nvPr>
            <p:ph type="sldImg"/>
          </p:nvPr>
        </p:nvSpPr>
        <p:spPr>
          <a:ln/>
        </p:spPr>
      </p:sp>
      <p:sp>
        <p:nvSpPr>
          <p:cNvPr id="314373" name="Rectangle 5"/>
          <p:cNvSpPr>
            <a:spLocks noGrp="1" noChangeArrowheads="1"/>
          </p:cNvSpPr>
          <p:nvPr>
            <p:ph type="body" idx="1"/>
          </p:nvPr>
        </p:nvSpPr>
        <p:spPr/>
        <p:txBody>
          <a:bodyPr/>
          <a:lstStyle/>
          <a:p>
            <a:r>
              <a:rPr lang="en-US"/>
              <a:t>Conditional Relationship</a:t>
            </a:r>
          </a:p>
          <a:p>
            <a:pPr lvl="1"/>
            <a:r>
              <a:rPr lang="en-US"/>
              <a:t>Constraint: If a CONTRACT has Standard Indicator set to Yes, the CONTRACT COMPONENT may not refer to a CUSTOMIZED CONDITION.</a:t>
            </a:r>
          </a:p>
          <a:p>
            <a:pPr lvl="1"/>
            <a:r>
              <a:rPr lang="en-US" b="1"/>
              <a:t>Derived Attribute?</a:t>
            </a:r>
          </a:p>
          <a:p>
            <a:pPr lvl="1"/>
            <a:r>
              <a:rPr lang="en-US"/>
              <a:t>You may argue that the attribute Standard Indicator of CONTRACT is derivable. If the contract contains CUSTOMIZED CONDITIONS, it is, by consequence, not a standard CONTRACT. This may be true, but it is not necessarily so. Suppose the contract is created in various steps, by various people with different responsibilities. Then, the creation of a CONTRACT is a process that may take days. The Standard Indicator, then, is an attribute of that process. Only when the CONTRACT is finalized, should a check be made that the Indicator corresponds with the actual STANDARD and CUSTOMIZED CONDITIONS. In those situations, the entity CONTRACT will usually have an attribute Completed Indicator that triggers the check when set to Yes.</a:t>
            </a:r>
          </a:p>
        </p:txBody>
      </p:sp>
    </p:spTree>
    <p:extLst>
      <p:ext uri="{BB962C8B-B14F-4D97-AF65-F5344CB8AC3E}">
        <p14:creationId xmlns:p14="http://schemas.microsoft.com/office/powerpoint/2010/main" val="607941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Grp="1" noRot="1" noChangeAspect="1" noChangeArrowheads="1" noTextEdit="1"/>
          </p:cNvSpPr>
          <p:nvPr>
            <p:ph type="sldImg"/>
          </p:nvPr>
        </p:nvSpPr>
        <p:spPr>
          <a:ln/>
        </p:spPr>
      </p:sp>
      <p:sp>
        <p:nvSpPr>
          <p:cNvPr id="318469" name="Rectangle 5"/>
          <p:cNvSpPr>
            <a:spLocks noGrp="1" noChangeArrowheads="1"/>
          </p:cNvSpPr>
          <p:nvPr>
            <p:ph type="body" idx="1"/>
          </p:nvPr>
        </p:nvSpPr>
        <p:spPr/>
        <p:txBody>
          <a:bodyPr/>
          <a:lstStyle/>
          <a:p>
            <a:r>
              <a:rPr lang="en-US"/>
              <a:t>Summary</a:t>
            </a:r>
          </a:p>
          <a:p>
            <a:pPr lvl="1"/>
            <a:r>
              <a:rPr lang="en-US"/>
              <a:t>Entities in the real world must be individually identified before they can be represented in a database. You would not know what you are talking about, otherwise. Some entities are really difficult to identify, such as people and paintings. Some are more easy, especially when they are part of the domain as you can make up the rules, such as a unique number for each of the invoices you send to your customers. Some unique identifiers are already present in the real world, often as a combination of attributes and relationships of the entity.</a:t>
            </a:r>
          </a:p>
          <a:p>
            <a:pPr lvl="1"/>
            <a:r>
              <a:rPr lang="en-US"/>
              <a:t>Arcs in a diagram represent a particular type of constraint for the relationships of one entity.</a:t>
            </a:r>
          </a:p>
          <a:p>
            <a:pPr lvl="1"/>
            <a:r>
              <a:rPr lang="en-US"/>
              <a:t>Many business constraints cannot be represented in a diagram and must be listed separately. This way the model remains clear and not too full of graphical elements.</a:t>
            </a:r>
          </a:p>
        </p:txBody>
      </p:sp>
    </p:spTree>
    <p:extLst>
      <p:ext uri="{BB962C8B-B14F-4D97-AF65-F5344CB8AC3E}">
        <p14:creationId xmlns:p14="http://schemas.microsoft.com/office/powerpoint/2010/main" val="97614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Grp="1" noRot="1" noChangeAspect="1" noChangeArrowheads="1" noTextEdit="1"/>
          </p:cNvSpPr>
          <p:nvPr>
            <p:ph type="sldImg"/>
          </p:nvPr>
        </p:nvSpPr>
        <p:spPr>
          <a:ln/>
        </p:spPr>
      </p:sp>
      <p:sp>
        <p:nvSpPr>
          <p:cNvPr id="267269" name="Rectangle 5"/>
          <p:cNvSpPr>
            <a:spLocks noGrp="1" noChangeArrowheads="1"/>
          </p:cNvSpPr>
          <p:nvPr>
            <p:ph type="body" idx="1"/>
          </p:nvPr>
        </p:nvSpPr>
        <p:spPr/>
        <p:txBody>
          <a:bodyPr/>
          <a:lstStyle/>
          <a:p>
            <a:r>
              <a:rPr lang="en-US"/>
              <a:t>Introduction</a:t>
            </a:r>
          </a:p>
          <a:p>
            <a:pPr lvl="1"/>
            <a:r>
              <a:rPr lang="en-US"/>
              <a:t>This lesson is about constraints that apply to a business. Constraints are also known as business rules. Some of these constraints can be easily modeled. Some can be diagrammed but the resulting decreased clarity may not be acceptable. Some constraints cannot be modeled at all. These should be listed in a separate document.</a:t>
            </a:r>
            <a:endParaRPr lang="en-US" b="1"/>
          </a:p>
          <a:p>
            <a:pPr lvl="1"/>
            <a:r>
              <a:rPr lang="en-US" b="1"/>
              <a:t>Objectives</a:t>
            </a:r>
          </a:p>
          <a:p>
            <a:pPr lvl="1"/>
            <a:r>
              <a:rPr lang="en-US"/>
              <a:t>At the end of this lesson, you should be able to do the following:</a:t>
            </a:r>
          </a:p>
          <a:p>
            <a:pPr lvl="2"/>
            <a:r>
              <a:rPr lang="en-US"/>
              <a:t>Describe the problem of identification in the real world</a:t>
            </a:r>
          </a:p>
          <a:p>
            <a:pPr lvl="2"/>
            <a:r>
              <a:rPr lang="en-US"/>
              <a:t>Add unique identifiers to your model and know how they are represented</a:t>
            </a:r>
          </a:p>
          <a:p>
            <a:pPr lvl="2"/>
            <a:r>
              <a:rPr lang="en-US"/>
              <a:t>Recognize correct and incorrect unique identifiers</a:t>
            </a:r>
          </a:p>
          <a:p>
            <a:pPr lvl="2"/>
            <a:r>
              <a:rPr lang="en-US"/>
              <a:t>Decide when an arc is needed in your model</a:t>
            </a:r>
          </a:p>
          <a:p>
            <a:pPr lvl="2"/>
            <a:r>
              <a:rPr lang="en-US"/>
              <a:t>Describe the similarities between arcs and subtypes</a:t>
            </a:r>
          </a:p>
          <a:p>
            <a:pPr lvl="2"/>
            <a:r>
              <a:rPr lang="en-US"/>
              <a:t>Describe various types of business constraints that cannot be represented in an ER diagram</a:t>
            </a:r>
          </a:p>
        </p:txBody>
      </p:sp>
    </p:spTree>
    <p:extLst>
      <p:ext uri="{BB962C8B-B14F-4D97-AF65-F5344CB8AC3E}">
        <p14:creationId xmlns:p14="http://schemas.microsoft.com/office/powerpoint/2010/main" val="220305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Rot="1" noChangeAspect="1" noChangeArrowheads="1" noTextEdit="1"/>
          </p:cNvSpPr>
          <p:nvPr>
            <p:ph type="sldImg"/>
          </p:nvPr>
        </p:nvSpPr>
        <p:spPr>
          <a:ln/>
        </p:spPr>
      </p:sp>
      <p:sp>
        <p:nvSpPr>
          <p:cNvPr id="269317" name="Rectangle 5"/>
          <p:cNvSpPr>
            <a:spLocks noGrp="1" noChangeArrowheads="1"/>
          </p:cNvSpPr>
          <p:nvPr>
            <p:ph type="body" idx="1"/>
          </p:nvPr>
        </p:nvSpPr>
        <p:spPr/>
        <p:txBody>
          <a:bodyPr/>
          <a:lstStyle/>
          <a:p>
            <a:r>
              <a:rPr lang="en-US"/>
              <a:t>Identification</a:t>
            </a:r>
          </a:p>
          <a:p>
            <a:pPr lvl="1"/>
            <a:r>
              <a:rPr lang="en-US" b="1"/>
              <a:t>What Are We Talking About?</a:t>
            </a:r>
          </a:p>
          <a:p>
            <a:pPr lvl="1"/>
            <a:r>
              <a:rPr lang="en-US"/>
              <a:t>It is not unreasonable to assume everybody knows Rembrandt was born in the Netherlands. What most people probably do not know is that Rembrandt was born on a farm as the son of Pajamas and an unknown father. Rembrandt had a twin sister. Although Rembrandt never married, he was the father of numerous children. You can easily recognize Rembrandt and his offspring as they all have four white stripes at the end of their tails. </a:t>
            </a:r>
          </a:p>
          <a:p>
            <a:pPr lvl="1"/>
            <a:r>
              <a:rPr lang="en-US"/>
              <a:t>Identification is about knowing what or who you are talking about. Obviously, the name Rembrandt is not unique to the famous painter; other human beings and even cats have the same name. </a:t>
            </a:r>
          </a:p>
          <a:p>
            <a:pPr lvl="1"/>
            <a:r>
              <a:rPr lang="en-US"/>
              <a:t>In day-to-day conversations, you can usually assume that you and the people you talk to share enough of the same context and know enough about each other’s jobs and interests, to understand what you are both talking about. Language is always a rather nonspecific way to communicate, with lots of ambiguities, but people are very capable of interpretation. </a:t>
            </a:r>
          </a:p>
        </p:txBody>
      </p:sp>
    </p:spTree>
    <p:extLst>
      <p:ext uri="{BB962C8B-B14F-4D97-AF65-F5344CB8AC3E}">
        <p14:creationId xmlns:p14="http://schemas.microsoft.com/office/powerpoint/2010/main" val="350036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Grp="1" noRot="1" noChangeAspect="1" noChangeArrowheads="1" noTextEdit="1"/>
          </p:cNvSpPr>
          <p:nvPr>
            <p:ph type="sldImg"/>
          </p:nvPr>
        </p:nvSpPr>
        <p:spPr>
          <a:ln/>
        </p:spPr>
      </p:sp>
      <p:sp>
        <p:nvSpPr>
          <p:cNvPr id="273413" name="Rectangle 5"/>
          <p:cNvSpPr>
            <a:spLocks noGrp="1" noChangeArrowheads="1"/>
          </p:cNvSpPr>
          <p:nvPr>
            <p:ph type="body" idx="1"/>
          </p:nvPr>
        </p:nvSpPr>
        <p:spPr/>
        <p:txBody>
          <a:bodyPr/>
          <a:lstStyle/>
          <a:p>
            <a:r>
              <a:rPr lang="en-US"/>
              <a:t>Identification and Representation</a:t>
            </a:r>
          </a:p>
          <a:p>
            <a:pPr lvl="1"/>
            <a:r>
              <a:rPr lang="en-US"/>
              <a:t>Clearly, the answer could be different when your company employs five or 50,000 employees. </a:t>
            </a:r>
          </a:p>
          <a:p>
            <a:pPr lvl="1"/>
            <a:r>
              <a:rPr lang="en-US"/>
              <a:t>Be aware that adding a new identifying attribute for EMPLOYEE, say, Id, only partially solves the above problem. It would be very useful within the database. It would not help much in the real world where employees usually would not know their IDs, let alone the IDs of others. This kind of Id attribute often works only as an internal, but not as an external identification.</a:t>
            </a:r>
          </a:p>
        </p:txBody>
      </p:sp>
    </p:spTree>
    <p:extLst>
      <p:ext uri="{BB962C8B-B14F-4D97-AF65-F5344CB8AC3E}">
        <p14:creationId xmlns:p14="http://schemas.microsoft.com/office/powerpoint/2010/main" val="119648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Rot="1" noChangeAspect="1" noChangeArrowheads="1" noTextEdit="1"/>
          </p:cNvSpPr>
          <p:nvPr>
            <p:ph type="sldImg"/>
          </p:nvPr>
        </p:nvSpPr>
        <p:spPr>
          <a:ln/>
        </p:spPr>
      </p:sp>
      <p:sp>
        <p:nvSpPr>
          <p:cNvPr id="275461" name="Rectangle 5"/>
          <p:cNvSpPr>
            <a:spLocks noGrp="1" noChangeArrowheads="1"/>
          </p:cNvSpPr>
          <p:nvPr>
            <p:ph type="body" idx="1"/>
          </p:nvPr>
        </p:nvSpPr>
        <p:spPr/>
        <p:txBody>
          <a:bodyPr/>
          <a:lstStyle/>
          <a:p>
            <a:r>
              <a:rPr lang="en-US"/>
              <a:t>Unique Identifier</a:t>
            </a:r>
          </a:p>
          <a:p>
            <a:pPr lvl="1"/>
            <a:r>
              <a:rPr lang="en-US"/>
              <a:t>To know what you are talking about, you need to find, for every entity, a value, or a combination of values, that uniquely identifies the entity instance. This value or combination is called the Unique Identifier for the entity.</a:t>
            </a:r>
          </a:p>
        </p:txBody>
      </p:sp>
    </p:spTree>
    <p:extLst>
      <p:ext uri="{BB962C8B-B14F-4D97-AF65-F5344CB8AC3E}">
        <p14:creationId xmlns:p14="http://schemas.microsoft.com/office/powerpoint/2010/main" val="239138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0" name="Rectangle 6"/>
          <p:cNvSpPr>
            <a:spLocks noGrp="1" noRot="1" noChangeAspect="1" noChangeArrowheads="1" noTextEdit="1"/>
          </p:cNvSpPr>
          <p:nvPr>
            <p:ph type="sldImg"/>
          </p:nvPr>
        </p:nvSpPr>
        <p:spPr>
          <a:ln/>
        </p:spPr>
      </p:sp>
      <p:sp>
        <p:nvSpPr>
          <p:cNvPr id="277511" name="Rectangle 7"/>
          <p:cNvSpPr>
            <a:spLocks noGrp="1" noChangeArrowheads="1"/>
          </p:cNvSpPr>
          <p:nvPr>
            <p:ph type="body" idx="1"/>
          </p:nvPr>
        </p:nvSpPr>
        <p:spPr/>
        <p:txBody>
          <a:bodyPr/>
          <a:lstStyle/>
          <a:p>
            <a:r>
              <a:rPr lang="en-US"/>
              <a:t>Unique Identifier</a:t>
            </a:r>
          </a:p>
          <a:p>
            <a:pPr lvl="1"/>
            <a:r>
              <a:rPr lang="en-US"/>
              <a:t>The MAIL LIST example shows that a unique identifier is not necessarily a combination of attributes: the </a:t>
            </a:r>
            <a:r>
              <a:rPr lang="en-US" i="1"/>
              <a:t>owner</a:t>
            </a:r>
            <a:r>
              <a:rPr lang="en-US"/>
              <a:t> of a MAIL LIST is actually represented by a </a:t>
            </a:r>
            <a:r>
              <a:rPr lang="en-US" i="1"/>
              <a:t>relationship</a:t>
            </a:r>
            <a:r>
              <a:rPr lang="en-US"/>
              <a:t>.</a:t>
            </a:r>
          </a:p>
          <a:p>
            <a:pPr lvl="1"/>
            <a:r>
              <a:rPr lang="en-US" b="1"/>
              <a:t>UID Representation</a:t>
            </a:r>
          </a:p>
          <a:p>
            <a:pPr lvl="1"/>
            <a:r>
              <a:rPr lang="en-US"/>
              <a:t>In an ER diagram, the components of the UID of an entity are marked:</a:t>
            </a:r>
          </a:p>
          <a:p>
            <a:pPr lvl="2"/>
            <a:r>
              <a:rPr lang="en-US"/>
              <a:t># for attributes. </a:t>
            </a:r>
          </a:p>
          <a:p>
            <a:pPr lvl="2"/>
            <a:r>
              <a:rPr lang="en-US"/>
              <a:t>With a small bar across the relationship end for relationships (a barred relationship).</a:t>
            </a:r>
          </a:p>
        </p:txBody>
      </p:sp>
    </p:spTree>
    <p:extLst>
      <p:ext uri="{BB962C8B-B14F-4D97-AF65-F5344CB8AC3E}">
        <p14:creationId xmlns:p14="http://schemas.microsoft.com/office/powerpoint/2010/main" val="118953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Rot="1" noChangeAspect="1" noChangeArrowheads="1" noTextEdit="1"/>
          </p:cNvSpPr>
          <p:nvPr>
            <p:ph type="sldImg"/>
          </p:nvPr>
        </p:nvSpPr>
        <p:spPr>
          <a:ln/>
        </p:spPr>
      </p:sp>
      <p:sp>
        <p:nvSpPr>
          <p:cNvPr id="285701"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244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342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0" name="Rectangle 8"/>
          <p:cNvSpPr>
            <a:spLocks noGrp="1" noRot="1" noChangeAspect="1" noChangeArrowheads="1" noTextEdit="1"/>
          </p:cNvSpPr>
          <p:nvPr>
            <p:ph type="sldImg"/>
          </p:nvPr>
        </p:nvSpPr>
        <p:spPr>
          <a:ln/>
        </p:spPr>
      </p:sp>
      <p:sp>
        <p:nvSpPr>
          <p:cNvPr id="289801" name="Rectangle 9"/>
          <p:cNvSpPr>
            <a:spLocks noGrp="1" noChangeArrowheads="1"/>
          </p:cNvSpPr>
          <p:nvPr>
            <p:ph type="body" idx="1"/>
          </p:nvPr>
        </p:nvSpPr>
        <p:spPr/>
        <p:txBody>
          <a:bodyPr/>
          <a:lstStyle/>
          <a:p>
            <a:r>
              <a:rPr lang="en-US"/>
              <a:t>Information-Bearing Identifiers</a:t>
            </a:r>
          </a:p>
          <a:p>
            <a:pPr lvl="1"/>
            <a:r>
              <a:rPr lang="en-US"/>
              <a:t>When things in the real world are coded, you need to be especially careful. Codes that have been used for some time are often information bearing. An example is a company that uses product codes like 54.0.093.81, where 54 refers to the product group, 0 shows that the product is still in production, 093 identifies the factory where the product is made and 81 is a sequence number. These codes come from the time when a maximum amount of information had to be squeezed into a minimum number of bits.</a:t>
            </a:r>
          </a:p>
          <a:p>
            <a:pPr lvl="1"/>
            <a:r>
              <a:rPr lang="en-US"/>
              <a:t>The example above would be modeled conceptually:</a:t>
            </a:r>
          </a:p>
          <a:p>
            <a:pPr lvl="1"/>
            <a:r>
              <a:rPr lang="en-US"/>
              <a:t>The Code attribute would contain the same codes, for reasons of compatibility, but now without meaning, as the old meaning is transferred to the attributes and relationships. Product 54.0.093.81 may now be produced by factory 123 and may no longer be in Product Group 54.</a:t>
            </a:r>
          </a:p>
        </p:txBody>
      </p:sp>
    </p:spTree>
    <p:extLst>
      <p:ext uri="{BB962C8B-B14F-4D97-AF65-F5344CB8AC3E}">
        <p14:creationId xmlns:p14="http://schemas.microsoft.com/office/powerpoint/2010/main" val="318858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E127AD-809D-4918-A176-FE8D59EFFE8D}"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31159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AAD3B-EDF3-49A4-B65F-F2F305AD2649}"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86332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A11BA-9055-4BC2-9471-7E450BA7FF87}"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5494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35BA6D-2220-4C50-AEF5-7539DEAF70C1}"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213109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57034E-CCBC-4C46-BC95-6D1B1BDA7480}"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58150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D07C9D-5822-4CA1-AF6F-D49F5B49BAE4}" type="datetime1">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88516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92538-B566-4303-815C-11A25099464D}" type="datetime1">
              <a:rPr lang="en-US" smtClean="0"/>
              <a:t>7/15/16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36763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991C2-A552-49C8-99E9-9174F4264970}" type="datetime1">
              <a:rPr lang="en-US" smtClean="0"/>
              <a:t>7/15/16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38148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4F3EC-B8E1-4C73-BB91-54ACB0781179}" type="datetime1">
              <a:rPr lang="en-US" smtClean="0"/>
              <a:t>7/15/16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203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F9CC7-DFF0-4637-9957-C3340F5DC654}" type="datetime1">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07721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125D4-CA9D-4A16-8BC1-9DAE99AE4FFB}" type="datetime1">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3AFE1-D04D-40AB-9231-59BC8ABC86FF}" type="slidenum">
              <a:rPr lang="en-US" smtClean="0"/>
              <a:pPr/>
              <a:t>‹#›</a:t>
            </a:fld>
            <a:endParaRPr lang="en-US"/>
          </a:p>
        </p:txBody>
      </p:sp>
    </p:spTree>
    <p:extLst>
      <p:ext uri="{BB962C8B-B14F-4D97-AF65-F5344CB8AC3E}">
        <p14:creationId xmlns:p14="http://schemas.microsoft.com/office/powerpoint/2010/main" val="14471420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B5F5E19-42B5-4B00-BF46-9F4FE58B296B}" type="datetime1">
              <a:rPr lang="en-US" smtClean="0"/>
              <a:t>7/15/16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93AFE1-D04D-40AB-9231-59BC8ABC86FF}" type="slidenum">
              <a:rPr lang="en-US" smtClean="0"/>
              <a:pPr/>
              <a:t>‹#›</a:t>
            </a:fld>
            <a:endParaRPr lang="en-US"/>
          </a:p>
        </p:txBody>
      </p:sp>
    </p:spTree>
    <p:extLst>
      <p:ext uri="{BB962C8B-B14F-4D97-AF65-F5344CB8AC3E}">
        <p14:creationId xmlns:p14="http://schemas.microsoft.com/office/powerpoint/2010/main" val="1118795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ctrTitle"/>
          </p:nvPr>
        </p:nvSpPr>
        <p:spPr/>
        <p:txBody>
          <a:bodyPr/>
          <a:lstStyle/>
          <a:p>
            <a:r>
              <a:rPr lang="en-US"/>
              <a:t>Constraints</a:t>
            </a:r>
          </a:p>
        </p:txBody>
      </p:sp>
      <p:sp>
        <p:nvSpPr>
          <p:cNvPr id="2" name="Slide Number Placeholder 1"/>
          <p:cNvSpPr>
            <a:spLocks noGrp="1"/>
          </p:cNvSpPr>
          <p:nvPr>
            <p:ph type="sldNum" sz="quarter" idx="12"/>
          </p:nvPr>
        </p:nvSpPr>
        <p:spPr/>
        <p:txBody>
          <a:bodyPr/>
          <a:lstStyle/>
          <a:p>
            <a:fld id="{F093AFE1-D04D-40AB-9231-59BC8ABC86F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99" name="Rectangle 83"/>
          <p:cNvSpPr>
            <a:spLocks noGrp="1" noChangeArrowheads="1"/>
          </p:cNvSpPr>
          <p:nvPr>
            <p:ph type="title"/>
          </p:nvPr>
        </p:nvSpPr>
        <p:spPr/>
        <p:txBody>
          <a:bodyPr/>
          <a:lstStyle/>
          <a:p>
            <a:r>
              <a:rPr lang="en-US"/>
              <a:t>Arcs</a:t>
            </a:r>
          </a:p>
        </p:txBody>
      </p:sp>
      <p:sp>
        <p:nvSpPr>
          <p:cNvPr id="11" name="Slide Number Placeholder 10"/>
          <p:cNvSpPr>
            <a:spLocks noGrp="1"/>
          </p:cNvSpPr>
          <p:nvPr>
            <p:ph type="sldNum" sz="quarter" idx="12"/>
          </p:nvPr>
        </p:nvSpPr>
        <p:spPr/>
        <p:txBody>
          <a:bodyPr/>
          <a:lstStyle/>
          <a:p>
            <a:fld id="{F093AFE1-D04D-40AB-9231-59BC8ABC86FF}" type="slidenum">
              <a:rPr lang="en-US" smtClean="0"/>
              <a:pPr/>
              <a:t>10</a:t>
            </a:fld>
            <a:endParaRPr lang="en-US"/>
          </a:p>
        </p:txBody>
      </p:sp>
      <p:sp>
        <p:nvSpPr>
          <p:cNvPr id="290819" name="Rectangle 3"/>
          <p:cNvSpPr>
            <a:spLocks noChangeArrowheads="1"/>
          </p:cNvSpPr>
          <p:nvPr/>
        </p:nvSpPr>
        <p:spPr bwMode="auto">
          <a:xfrm>
            <a:off x="2774950" y="1476375"/>
            <a:ext cx="5281613"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“A contract consists of contract </a:t>
            </a:r>
            <a:br>
              <a:rPr lang="en-US"/>
            </a:br>
            <a:r>
              <a:rPr lang="en-US"/>
              <a:t>components; these are standard </a:t>
            </a:r>
            <a:br>
              <a:rPr lang="en-US"/>
            </a:br>
            <a:r>
              <a:rPr lang="en-US"/>
              <a:t>conditions </a:t>
            </a:r>
            <a:r>
              <a:rPr lang="en-US" i="1"/>
              <a:t>or</a:t>
            </a:r>
            <a:r>
              <a:rPr lang="en-US"/>
              <a:t> customized conditions”</a:t>
            </a:r>
          </a:p>
        </p:txBody>
      </p:sp>
      <p:grpSp>
        <p:nvGrpSpPr>
          <p:cNvPr id="2" name="Group 4"/>
          <p:cNvGrpSpPr>
            <a:grpSpLocks/>
          </p:cNvGrpSpPr>
          <p:nvPr/>
        </p:nvGrpSpPr>
        <p:grpSpPr bwMode="auto">
          <a:xfrm>
            <a:off x="1012825" y="1525588"/>
            <a:ext cx="1679575" cy="2005012"/>
            <a:chOff x="638" y="961"/>
            <a:chExt cx="1058" cy="1263"/>
          </a:xfrm>
        </p:grpSpPr>
        <p:sp>
          <p:nvSpPr>
            <p:cNvPr id="290821" name="Rectangle 5"/>
            <p:cNvSpPr>
              <a:spLocks noChangeArrowheads="1"/>
            </p:cNvSpPr>
            <p:nvPr/>
          </p:nvSpPr>
          <p:spPr bwMode="auto">
            <a:xfrm>
              <a:off x="653" y="977"/>
              <a:ext cx="976" cy="1247"/>
            </a:xfrm>
            <a:prstGeom prst="rect">
              <a:avLst/>
            </a:prstGeom>
            <a:solidFill>
              <a:schemeClr val="tx1"/>
            </a:solidFill>
            <a:ln w="25400">
              <a:solidFill>
                <a:srgbClr val="FFCC66"/>
              </a:solidFill>
              <a:miter lim="800000"/>
              <a:headEnd/>
              <a:tailEnd/>
            </a:ln>
            <a:effectLst>
              <a:outerShdw dist="53882" dir="2700000" algn="ctr" rotWithShape="0">
                <a:schemeClr val="bg2"/>
              </a:outerShdw>
            </a:effectLst>
          </p:spPr>
          <p:txBody>
            <a:bodyPr wrap="none" anchor="ctr"/>
            <a:lstStyle/>
            <a:p>
              <a:endParaRPr lang="en-US"/>
            </a:p>
          </p:txBody>
        </p:sp>
        <p:sp>
          <p:nvSpPr>
            <p:cNvPr id="290822" name="Rectangle 6"/>
            <p:cNvSpPr>
              <a:spLocks noChangeArrowheads="1"/>
            </p:cNvSpPr>
            <p:nvPr/>
          </p:nvSpPr>
          <p:spPr bwMode="auto">
            <a:xfrm>
              <a:off x="638" y="961"/>
              <a:ext cx="645" cy="17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200" b="0">
                  <a:solidFill>
                    <a:srgbClr val="000000"/>
                  </a:solidFill>
                </a:rPr>
                <a:t>Contract</a:t>
              </a:r>
            </a:p>
          </p:txBody>
        </p:sp>
        <p:sp>
          <p:nvSpPr>
            <p:cNvPr id="290823" name="Line 7"/>
            <p:cNvSpPr>
              <a:spLocks noChangeShapeType="1"/>
            </p:cNvSpPr>
            <p:nvPr/>
          </p:nvSpPr>
          <p:spPr bwMode="invGray">
            <a:xfrm>
              <a:off x="713" y="1118"/>
              <a:ext cx="166"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24" name="Line 8"/>
            <p:cNvSpPr>
              <a:spLocks noChangeShapeType="1"/>
            </p:cNvSpPr>
            <p:nvPr/>
          </p:nvSpPr>
          <p:spPr bwMode="invGray">
            <a:xfrm>
              <a:off x="713" y="1171"/>
              <a:ext cx="268"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25" name="Line 9"/>
            <p:cNvSpPr>
              <a:spLocks noChangeShapeType="1"/>
            </p:cNvSpPr>
            <p:nvPr/>
          </p:nvSpPr>
          <p:spPr bwMode="invGray">
            <a:xfrm>
              <a:off x="713" y="1220"/>
              <a:ext cx="339"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26" name="Line 10"/>
            <p:cNvSpPr>
              <a:spLocks noChangeShapeType="1"/>
            </p:cNvSpPr>
            <p:nvPr/>
          </p:nvSpPr>
          <p:spPr bwMode="invGray">
            <a:xfrm>
              <a:off x="713" y="1277"/>
              <a:ext cx="83"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27" name="Line 11"/>
            <p:cNvSpPr>
              <a:spLocks noChangeShapeType="1"/>
            </p:cNvSpPr>
            <p:nvPr/>
          </p:nvSpPr>
          <p:spPr bwMode="invGray">
            <a:xfrm>
              <a:off x="832" y="1278"/>
              <a:ext cx="188"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28" name="Rectangle 12"/>
            <p:cNvSpPr>
              <a:spLocks noChangeArrowheads="1"/>
            </p:cNvSpPr>
            <p:nvPr/>
          </p:nvSpPr>
          <p:spPr bwMode="auto">
            <a:xfrm>
              <a:off x="663" y="1309"/>
              <a:ext cx="1033" cy="86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200" b="0">
                  <a:solidFill>
                    <a:srgbClr val="000000"/>
                  </a:solidFill>
                </a:rPr>
                <a:t>Conditions        Std? </a:t>
              </a:r>
              <a:br>
                <a:rPr lang="en-US" sz="1200" b="0">
                  <a:solidFill>
                    <a:srgbClr val="000000"/>
                  </a:solidFill>
                </a:rPr>
              </a:br>
              <a:r>
                <a:rPr lang="en-US" sz="1200" b="0">
                  <a:solidFill>
                    <a:srgbClr val="000000"/>
                  </a:solidFill>
                </a:rPr>
                <a:t>1</a:t>
              </a:r>
              <a:br>
                <a:rPr lang="en-US" sz="1200" b="0">
                  <a:solidFill>
                    <a:srgbClr val="000000"/>
                  </a:solidFill>
                </a:rPr>
              </a:br>
              <a:r>
                <a:rPr lang="en-US" sz="1200" b="0">
                  <a:solidFill>
                    <a:srgbClr val="000000"/>
                  </a:solidFill>
                </a:rPr>
                <a:t>2</a:t>
              </a:r>
              <a:br>
                <a:rPr lang="en-US" sz="1200" b="0">
                  <a:solidFill>
                    <a:srgbClr val="000000"/>
                  </a:solidFill>
                </a:rPr>
              </a:br>
              <a:r>
                <a:rPr lang="en-US" sz="1200" b="0">
                  <a:solidFill>
                    <a:srgbClr val="000000"/>
                  </a:solidFill>
                </a:rPr>
                <a:t>3</a:t>
              </a:r>
              <a:br>
                <a:rPr lang="en-US" sz="1200" b="0">
                  <a:solidFill>
                    <a:srgbClr val="000000"/>
                  </a:solidFill>
                </a:rPr>
              </a:br>
              <a:r>
                <a:rPr lang="en-US" sz="1200" b="0">
                  <a:solidFill>
                    <a:srgbClr val="000000"/>
                  </a:solidFill>
                </a:rPr>
                <a:t>4</a:t>
              </a:r>
              <a:br>
                <a:rPr lang="en-US" sz="1200" b="0">
                  <a:solidFill>
                    <a:srgbClr val="000000"/>
                  </a:solidFill>
                </a:rPr>
              </a:br>
              <a:r>
                <a:rPr lang="en-US" sz="1200" b="0">
                  <a:solidFill>
                    <a:srgbClr val="000000"/>
                  </a:solidFill>
                </a:rPr>
                <a:t>5</a:t>
              </a:r>
              <a:br>
                <a:rPr lang="en-US" sz="1200" b="0">
                  <a:solidFill>
                    <a:srgbClr val="000000"/>
                  </a:solidFill>
                </a:rPr>
              </a:br>
              <a:r>
                <a:rPr lang="en-US" sz="1200" b="0">
                  <a:solidFill>
                    <a:srgbClr val="000000"/>
                  </a:solidFill>
                </a:rPr>
                <a:t>6</a:t>
              </a:r>
            </a:p>
          </p:txBody>
        </p:sp>
        <p:sp>
          <p:nvSpPr>
            <p:cNvPr id="290829" name="Line 13"/>
            <p:cNvSpPr>
              <a:spLocks noChangeShapeType="1"/>
            </p:cNvSpPr>
            <p:nvPr/>
          </p:nvSpPr>
          <p:spPr bwMode="invGray">
            <a:xfrm>
              <a:off x="828" y="1479"/>
              <a:ext cx="599"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30" name="Line 14"/>
            <p:cNvSpPr>
              <a:spLocks noChangeShapeType="1"/>
            </p:cNvSpPr>
            <p:nvPr/>
          </p:nvSpPr>
          <p:spPr bwMode="invGray">
            <a:xfrm>
              <a:off x="828" y="1525"/>
              <a:ext cx="449"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31" name="Line 15"/>
            <p:cNvSpPr>
              <a:spLocks noChangeShapeType="1"/>
            </p:cNvSpPr>
            <p:nvPr/>
          </p:nvSpPr>
          <p:spPr bwMode="invGray">
            <a:xfrm>
              <a:off x="828" y="1599"/>
              <a:ext cx="599"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32" name="Line 16"/>
            <p:cNvSpPr>
              <a:spLocks noChangeShapeType="1"/>
            </p:cNvSpPr>
            <p:nvPr/>
          </p:nvSpPr>
          <p:spPr bwMode="invGray">
            <a:xfrm>
              <a:off x="828" y="1645"/>
              <a:ext cx="221"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33" name="Line 17"/>
            <p:cNvSpPr>
              <a:spLocks noChangeShapeType="1"/>
            </p:cNvSpPr>
            <p:nvPr/>
          </p:nvSpPr>
          <p:spPr bwMode="invGray">
            <a:xfrm>
              <a:off x="828" y="1715"/>
              <a:ext cx="599"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34" name="Line 18"/>
            <p:cNvSpPr>
              <a:spLocks noChangeShapeType="1"/>
            </p:cNvSpPr>
            <p:nvPr/>
          </p:nvSpPr>
          <p:spPr bwMode="invGray">
            <a:xfrm>
              <a:off x="828" y="1761"/>
              <a:ext cx="574"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35" name="Line 19"/>
            <p:cNvSpPr>
              <a:spLocks noChangeShapeType="1"/>
            </p:cNvSpPr>
            <p:nvPr/>
          </p:nvSpPr>
          <p:spPr bwMode="invGray">
            <a:xfrm>
              <a:off x="828" y="1832"/>
              <a:ext cx="599" cy="0"/>
            </a:xfrm>
            <a:prstGeom prst="line">
              <a:avLst/>
            </a:prstGeom>
            <a:noFill/>
            <a:ln w="50800">
              <a:solidFill>
                <a:srgbClr val="969696"/>
              </a:solidFill>
              <a:round/>
              <a:headEnd type="none" w="sm" len="sm"/>
              <a:tailEnd type="none" w="sm" len="sm"/>
            </a:ln>
            <a:effectLst/>
          </p:spPr>
          <p:txBody>
            <a:bodyPr/>
            <a:lstStyle/>
            <a:p>
              <a:endParaRPr lang="en-US"/>
            </a:p>
          </p:txBody>
        </p:sp>
        <p:sp>
          <p:nvSpPr>
            <p:cNvPr id="290836" name="Line 20"/>
            <p:cNvSpPr>
              <a:spLocks noChangeShapeType="1"/>
            </p:cNvSpPr>
            <p:nvPr/>
          </p:nvSpPr>
          <p:spPr bwMode="invGray">
            <a:xfrm>
              <a:off x="828" y="1878"/>
              <a:ext cx="350" cy="0"/>
            </a:xfrm>
            <a:prstGeom prst="line">
              <a:avLst/>
            </a:prstGeom>
            <a:noFill/>
            <a:ln w="50800">
              <a:solidFill>
                <a:srgbClr val="969696"/>
              </a:solidFill>
              <a:round/>
              <a:headEnd type="none" w="sm" len="sm"/>
              <a:tailEnd type="none" w="sm" len="sm"/>
            </a:ln>
            <a:effectLst/>
          </p:spPr>
          <p:txBody>
            <a:bodyPr/>
            <a:lstStyle/>
            <a:p>
              <a:endParaRPr lang="en-US"/>
            </a:p>
          </p:txBody>
        </p:sp>
        <p:grpSp>
          <p:nvGrpSpPr>
            <p:cNvPr id="3" name="Group 21"/>
            <p:cNvGrpSpPr>
              <a:grpSpLocks/>
            </p:cNvGrpSpPr>
            <p:nvPr/>
          </p:nvGrpSpPr>
          <p:grpSpPr bwMode="auto">
            <a:xfrm>
              <a:off x="1486" y="1461"/>
              <a:ext cx="47" cy="63"/>
              <a:chOff x="1486" y="1461"/>
              <a:chExt cx="47" cy="63"/>
            </a:xfrm>
          </p:grpSpPr>
          <p:sp>
            <p:nvSpPr>
              <p:cNvPr id="290838" name="Line 22"/>
              <p:cNvSpPr>
                <a:spLocks noChangeShapeType="1"/>
              </p:cNvSpPr>
              <p:nvPr/>
            </p:nvSpPr>
            <p:spPr bwMode="auto">
              <a:xfrm>
                <a:off x="1486" y="1481"/>
                <a:ext cx="26" cy="40"/>
              </a:xfrm>
              <a:prstGeom prst="line">
                <a:avLst/>
              </a:prstGeom>
              <a:noFill/>
              <a:ln w="12700">
                <a:solidFill>
                  <a:srgbClr val="000000"/>
                </a:solidFill>
                <a:round/>
                <a:headEnd type="none" w="sm" len="sm"/>
                <a:tailEnd type="none" w="sm" len="sm"/>
              </a:ln>
              <a:effectLst/>
            </p:spPr>
            <p:txBody>
              <a:bodyPr/>
              <a:lstStyle/>
              <a:p>
                <a:endParaRPr lang="en-US"/>
              </a:p>
            </p:txBody>
          </p:sp>
          <p:sp>
            <p:nvSpPr>
              <p:cNvPr id="290839" name="Line 23"/>
              <p:cNvSpPr>
                <a:spLocks noChangeShapeType="1"/>
              </p:cNvSpPr>
              <p:nvPr/>
            </p:nvSpPr>
            <p:spPr bwMode="auto">
              <a:xfrm flipH="1">
                <a:off x="1512" y="1461"/>
                <a:ext cx="21" cy="63"/>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4" name="Group 24"/>
            <p:cNvGrpSpPr>
              <a:grpSpLocks/>
            </p:cNvGrpSpPr>
            <p:nvPr/>
          </p:nvGrpSpPr>
          <p:grpSpPr bwMode="auto">
            <a:xfrm>
              <a:off x="1486" y="1824"/>
              <a:ext cx="47" cy="63"/>
              <a:chOff x="1486" y="1824"/>
              <a:chExt cx="47" cy="63"/>
            </a:xfrm>
          </p:grpSpPr>
          <p:sp>
            <p:nvSpPr>
              <p:cNvPr id="290841" name="Line 25"/>
              <p:cNvSpPr>
                <a:spLocks noChangeShapeType="1"/>
              </p:cNvSpPr>
              <p:nvPr/>
            </p:nvSpPr>
            <p:spPr bwMode="auto">
              <a:xfrm>
                <a:off x="1486" y="1844"/>
                <a:ext cx="26" cy="40"/>
              </a:xfrm>
              <a:prstGeom prst="line">
                <a:avLst/>
              </a:prstGeom>
              <a:noFill/>
              <a:ln w="12700">
                <a:solidFill>
                  <a:srgbClr val="000000"/>
                </a:solidFill>
                <a:round/>
                <a:headEnd type="none" w="sm" len="sm"/>
                <a:tailEnd type="none" w="sm" len="sm"/>
              </a:ln>
              <a:effectLst/>
            </p:spPr>
            <p:txBody>
              <a:bodyPr/>
              <a:lstStyle/>
              <a:p>
                <a:endParaRPr lang="en-US"/>
              </a:p>
            </p:txBody>
          </p:sp>
          <p:sp>
            <p:nvSpPr>
              <p:cNvPr id="290842" name="Line 26"/>
              <p:cNvSpPr>
                <a:spLocks noChangeShapeType="1"/>
              </p:cNvSpPr>
              <p:nvPr/>
            </p:nvSpPr>
            <p:spPr bwMode="auto">
              <a:xfrm flipH="1">
                <a:off x="1512" y="1824"/>
                <a:ext cx="21" cy="63"/>
              </a:xfrm>
              <a:prstGeom prst="line">
                <a:avLst/>
              </a:prstGeom>
              <a:noFill/>
              <a:ln w="12700">
                <a:solidFill>
                  <a:srgbClr val="000000"/>
                </a:solidFill>
                <a:round/>
                <a:headEnd type="none" w="sm" len="sm"/>
                <a:tailEnd type="none" w="sm" len="sm"/>
              </a:ln>
              <a:effectLst/>
            </p:spPr>
            <p:txBody>
              <a:bodyPr/>
              <a:lstStyle/>
              <a:p>
                <a:endParaRPr lang="en-US"/>
              </a:p>
            </p:txBody>
          </p:sp>
        </p:grpSp>
      </p:grpSp>
      <p:sp>
        <p:nvSpPr>
          <p:cNvPr id="290844" name="Freeform 28"/>
          <p:cNvSpPr>
            <a:spLocks/>
          </p:cNvSpPr>
          <p:nvPr/>
        </p:nvSpPr>
        <p:spPr bwMode="auto">
          <a:xfrm>
            <a:off x="6210300" y="3332163"/>
            <a:ext cx="801688" cy="525462"/>
          </a:xfrm>
          <a:custGeom>
            <a:avLst/>
            <a:gdLst/>
            <a:ahLst/>
            <a:cxnLst>
              <a:cxn ang="0">
                <a:pos x="504" y="330"/>
              </a:cxn>
              <a:cxn ang="0">
                <a:pos x="504" y="0"/>
              </a:cxn>
              <a:cxn ang="0">
                <a:pos x="0" y="0"/>
              </a:cxn>
            </a:cxnLst>
            <a:rect l="0" t="0" r="r" b="b"/>
            <a:pathLst>
              <a:path w="505" h="331">
                <a:moveTo>
                  <a:pt x="504" y="330"/>
                </a:moveTo>
                <a:lnTo>
                  <a:pt x="504" y="0"/>
                </a:lnTo>
                <a:lnTo>
                  <a:pt x="0" y="0"/>
                </a:lnTo>
              </a:path>
            </a:pathLst>
          </a:custGeom>
          <a:noFill/>
          <a:ln w="25400" cap="rnd" cmpd="sng">
            <a:solidFill>
              <a:schemeClr val="tx1"/>
            </a:solidFill>
            <a:prstDash val="solid"/>
            <a:round/>
            <a:headEnd type="none" w="sm" len="sm"/>
            <a:tailEnd type="none" w="sm" len="sm"/>
          </a:ln>
          <a:effectLst/>
        </p:spPr>
        <p:txBody>
          <a:bodyPr/>
          <a:lstStyle/>
          <a:p>
            <a:endParaRPr lang="en-US"/>
          </a:p>
        </p:txBody>
      </p:sp>
      <p:grpSp>
        <p:nvGrpSpPr>
          <p:cNvPr id="5" name="Group 29"/>
          <p:cNvGrpSpPr>
            <a:grpSpLocks/>
          </p:cNvGrpSpPr>
          <p:nvPr/>
        </p:nvGrpSpPr>
        <p:grpSpPr bwMode="auto">
          <a:xfrm>
            <a:off x="6926263" y="3689350"/>
            <a:ext cx="152400" cy="163513"/>
            <a:chOff x="4363" y="2324"/>
            <a:chExt cx="96" cy="103"/>
          </a:xfrm>
        </p:grpSpPr>
        <p:sp>
          <p:nvSpPr>
            <p:cNvPr id="290846" name="Line 30"/>
            <p:cNvSpPr>
              <a:spLocks noChangeShapeType="1"/>
            </p:cNvSpPr>
            <p:nvPr/>
          </p:nvSpPr>
          <p:spPr bwMode="auto">
            <a:xfrm flipH="1" flipV="1">
              <a:off x="4412" y="2324"/>
              <a:ext cx="47" cy="103"/>
            </a:xfrm>
            <a:prstGeom prst="line">
              <a:avLst/>
            </a:prstGeom>
            <a:noFill/>
            <a:ln w="25400">
              <a:solidFill>
                <a:schemeClr val="tx1"/>
              </a:solidFill>
              <a:round/>
              <a:headEnd type="none" w="sm" len="sm"/>
              <a:tailEnd type="none" w="sm" len="sm"/>
            </a:ln>
            <a:effectLst/>
          </p:spPr>
          <p:txBody>
            <a:bodyPr/>
            <a:lstStyle/>
            <a:p>
              <a:endParaRPr lang="en-US"/>
            </a:p>
          </p:txBody>
        </p:sp>
        <p:sp>
          <p:nvSpPr>
            <p:cNvPr id="290847" name="Line 31"/>
            <p:cNvSpPr>
              <a:spLocks noChangeShapeType="1"/>
            </p:cNvSpPr>
            <p:nvPr/>
          </p:nvSpPr>
          <p:spPr bwMode="auto">
            <a:xfrm flipV="1">
              <a:off x="4363" y="2324"/>
              <a:ext cx="47" cy="102"/>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0848" name="AutoShape 32"/>
          <p:cNvSpPr>
            <a:spLocks noChangeArrowheads="1"/>
          </p:cNvSpPr>
          <p:nvPr/>
        </p:nvSpPr>
        <p:spPr bwMode="auto">
          <a:xfrm>
            <a:off x="6081713" y="3859213"/>
            <a:ext cx="1606550" cy="58261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0849" name="AutoShape 33"/>
          <p:cNvSpPr>
            <a:spLocks noChangeArrowheads="1"/>
          </p:cNvSpPr>
          <p:nvPr/>
        </p:nvSpPr>
        <p:spPr bwMode="auto">
          <a:xfrm>
            <a:off x="4794250" y="2940050"/>
            <a:ext cx="1417638" cy="581025"/>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0850" name="AutoShape 34"/>
          <p:cNvSpPr>
            <a:spLocks noChangeArrowheads="1"/>
          </p:cNvSpPr>
          <p:nvPr/>
        </p:nvSpPr>
        <p:spPr bwMode="auto">
          <a:xfrm>
            <a:off x="3211513" y="2828925"/>
            <a:ext cx="1354137" cy="67468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0851" name="AutoShape 35"/>
          <p:cNvSpPr>
            <a:spLocks noChangeArrowheads="1"/>
          </p:cNvSpPr>
          <p:nvPr/>
        </p:nvSpPr>
        <p:spPr bwMode="auto">
          <a:xfrm>
            <a:off x="3441700" y="5567363"/>
            <a:ext cx="3806825" cy="515937"/>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0852" name="Rectangle 36"/>
          <p:cNvSpPr>
            <a:spLocks noChangeArrowheads="1"/>
          </p:cNvSpPr>
          <p:nvPr/>
        </p:nvSpPr>
        <p:spPr bwMode="auto">
          <a:xfrm>
            <a:off x="6057900" y="3836988"/>
            <a:ext cx="1916113"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CUSTOMIZED</a:t>
            </a:r>
            <a:br>
              <a:rPr lang="en-US"/>
            </a:br>
            <a:r>
              <a:rPr lang="en-US"/>
              <a:t>CONDITION</a:t>
            </a:r>
          </a:p>
        </p:txBody>
      </p:sp>
      <p:sp>
        <p:nvSpPr>
          <p:cNvPr id="290853" name="Rectangle 37"/>
          <p:cNvSpPr>
            <a:spLocks noChangeArrowheads="1"/>
          </p:cNvSpPr>
          <p:nvPr/>
        </p:nvSpPr>
        <p:spPr bwMode="auto">
          <a:xfrm>
            <a:off x="4737100" y="2917825"/>
            <a:ext cx="1916113"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STANDARD</a:t>
            </a:r>
            <a:br>
              <a:rPr lang="en-US"/>
            </a:br>
            <a:r>
              <a:rPr lang="en-US"/>
              <a:t>CONDITION</a:t>
            </a:r>
          </a:p>
        </p:txBody>
      </p:sp>
      <p:sp>
        <p:nvSpPr>
          <p:cNvPr id="290854" name="Rectangle 38"/>
          <p:cNvSpPr>
            <a:spLocks noChangeArrowheads="1"/>
          </p:cNvSpPr>
          <p:nvPr/>
        </p:nvSpPr>
        <p:spPr bwMode="auto">
          <a:xfrm>
            <a:off x="3167063" y="2844800"/>
            <a:ext cx="1916112"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CONTRACT</a:t>
            </a:r>
          </a:p>
        </p:txBody>
      </p:sp>
      <p:sp>
        <p:nvSpPr>
          <p:cNvPr id="290855" name="Rectangle 39"/>
          <p:cNvSpPr>
            <a:spLocks noChangeArrowheads="1"/>
          </p:cNvSpPr>
          <p:nvPr/>
        </p:nvSpPr>
        <p:spPr bwMode="auto">
          <a:xfrm>
            <a:off x="3536950" y="5572125"/>
            <a:ext cx="358933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CONTRACT COMPONENT</a:t>
            </a:r>
          </a:p>
        </p:txBody>
      </p:sp>
      <p:sp>
        <p:nvSpPr>
          <p:cNvPr id="290856" name="Rectangle 40"/>
          <p:cNvSpPr>
            <a:spLocks noChangeArrowheads="1"/>
          </p:cNvSpPr>
          <p:nvPr/>
        </p:nvSpPr>
        <p:spPr bwMode="auto">
          <a:xfrm>
            <a:off x="6659563" y="4427538"/>
            <a:ext cx="5905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in</a:t>
            </a:r>
          </a:p>
        </p:txBody>
      </p:sp>
      <p:sp>
        <p:nvSpPr>
          <p:cNvPr id="290857" name="Line 41"/>
          <p:cNvSpPr>
            <a:spLocks noChangeShapeType="1"/>
          </p:cNvSpPr>
          <p:nvPr/>
        </p:nvSpPr>
        <p:spPr bwMode="auto">
          <a:xfrm flipH="1">
            <a:off x="5462588" y="3616325"/>
            <a:ext cx="3175" cy="1052513"/>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0858" name="Line 42"/>
          <p:cNvSpPr>
            <a:spLocks noChangeShapeType="1"/>
          </p:cNvSpPr>
          <p:nvPr/>
        </p:nvSpPr>
        <p:spPr bwMode="auto">
          <a:xfrm flipV="1">
            <a:off x="5459413" y="4694238"/>
            <a:ext cx="0" cy="862012"/>
          </a:xfrm>
          <a:prstGeom prst="line">
            <a:avLst/>
          </a:prstGeom>
          <a:noFill/>
          <a:ln w="25400">
            <a:solidFill>
              <a:schemeClr val="tx1"/>
            </a:solidFill>
            <a:round/>
            <a:headEnd type="none" w="sm" len="sm"/>
            <a:tailEnd type="none" w="sm" len="sm"/>
          </a:ln>
          <a:effectLst/>
        </p:spPr>
        <p:txBody>
          <a:bodyPr/>
          <a:lstStyle/>
          <a:p>
            <a:endParaRPr lang="en-US"/>
          </a:p>
        </p:txBody>
      </p:sp>
      <p:sp>
        <p:nvSpPr>
          <p:cNvPr id="290859" name="Line 43"/>
          <p:cNvSpPr>
            <a:spLocks noChangeShapeType="1"/>
          </p:cNvSpPr>
          <p:nvPr/>
        </p:nvSpPr>
        <p:spPr bwMode="auto">
          <a:xfrm>
            <a:off x="7007225" y="4456113"/>
            <a:ext cx="0" cy="554037"/>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0860" name="Line 44"/>
          <p:cNvSpPr>
            <a:spLocks noChangeShapeType="1"/>
          </p:cNvSpPr>
          <p:nvPr/>
        </p:nvSpPr>
        <p:spPr bwMode="auto">
          <a:xfrm flipV="1">
            <a:off x="7008813" y="5032375"/>
            <a:ext cx="0" cy="531813"/>
          </a:xfrm>
          <a:prstGeom prst="line">
            <a:avLst/>
          </a:prstGeom>
          <a:noFill/>
          <a:ln w="25400">
            <a:solidFill>
              <a:srgbClr val="FFCC66"/>
            </a:solidFill>
            <a:round/>
            <a:headEnd type="none" w="sm" len="sm"/>
            <a:tailEnd type="none" w="sm" len="sm"/>
          </a:ln>
          <a:effectLst/>
        </p:spPr>
        <p:txBody>
          <a:bodyPr/>
          <a:lstStyle/>
          <a:p>
            <a:endParaRPr lang="en-US"/>
          </a:p>
        </p:txBody>
      </p:sp>
      <p:grpSp>
        <p:nvGrpSpPr>
          <p:cNvPr id="6" name="Group 45"/>
          <p:cNvGrpSpPr>
            <a:grpSpLocks/>
          </p:cNvGrpSpPr>
          <p:nvPr/>
        </p:nvGrpSpPr>
        <p:grpSpPr bwMode="auto">
          <a:xfrm>
            <a:off x="6892925" y="5341938"/>
            <a:ext cx="209550" cy="222250"/>
            <a:chOff x="4342" y="3365"/>
            <a:chExt cx="132" cy="140"/>
          </a:xfrm>
        </p:grpSpPr>
        <p:sp>
          <p:nvSpPr>
            <p:cNvPr id="290862" name="Line 46"/>
            <p:cNvSpPr>
              <a:spLocks noChangeShapeType="1"/>
            </p:cNvSpPr>
            <p:nvPr/>
          </p:nvSpPr>
          <p:spPr bwMode="auto">
            <a:xfrm flipH="1" flipV="1">
              <a:off x="4409" y="3366"/>
              <a:ext cx="65" cy="139"/>
            </a:xfrm>
            <a:prstGeom prst="line">
              <a:avLst/>
            </a:prstGeom>
            <a:noFill/>
            <a:ln w="25400">
              <a:solidFill>
                <a:schemeClr val="tx1"/>
              </a:solidFill>
              <a:round/>
              <a:headEnd type="none" w="sm" len="sm"/>
              <a:tailEnd type="none" w="sm" len="sm"/>
            </a:ln>
            <a:effectLst/>
          </p:spPr>
          <p:txBody>
            <a:bodyPr/>
            <a:lstStyle/>
            <a:p>
              <a:endParaRPr lang="en-US"/>
            </a:p>
          </p:txBody>
        </p:sp>
        <p:sp>
          <p:nvSpPr>
            <p:cNvPr id="290863" name="Line 47"/>
            <p:cNvSpPr>
              <a:spLocks noChangeShapeType="1"/>
            </p:cNvSpPr>
            <p:nvPr/>
          </p:nvSpPr>
          <p:spPr bwMode="auto">
            <a:xfrm flipV="1">
              <a:off x="4342" y="3365"/>
              <a:ext cx="65" cy="13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0864" name="Rectangle 48"/>
          <p:cNvSpPr>
            <a:spLocks noChangeArrowheads="1"/>
          </p:cNvSpPr>
          <p:nvPr/>
        </p:nvSpPr>
        <p:spPr bwMode="auto">
          <a:xfrm>
            <a:off x="5557838" y="5235575"/>
            <a:ext cx="1541462"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referring to</a:t>
            </a:r>
          </a:p>
        </p:txBody>
      </p:sp>
      <p:sp>
        <p:nvSpPr>
          <p:cNvPr id="290865" name="Rectangle 49"/>
          <p:cNvSpPr>
            <a:spLocks noChangeArrowheads="1"/>
          </p:cNvSpPr>
          <p:nvPr/>
        </p:nvSpPr>
        <p:spPr bwMode="auto">
          <a:xfrm>
            <a:off x="5083175" y="3533775"/>
            <a:ext cx="5937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in</a:t>
            </a:r>
          </a:p>
        </p:txBody>
      </p:sp>
      <p:sp>
        <p:nvSpPr>
          <p:cNvPr id="290866" name="Rectangle 50"/>
          <p:cNvSpPr>
            <a:spLocks noChangeArrowheads="1"/>
          </p:cNvSpPr>
          <p:nvPr/>
        </p:nvSpPr>
        <p:spPr bwMode="auto">
          <a:xfrm>
            <a:off x="3919538" y="5235575"/>
            <a:ext cx="1655762"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referring to</a:t>
            </a:r>
          </a:p>
        </p:txBody>
      </p:sp>
      <p:sp>
        <p:nvSpPr>
          <p:cNvPr id="290867" name="Line 51"/>
          <p:cNvSpPr>
            <a:spLocks noChangeShapeType="1"/>
          </p:cNvSpPr>
          <p:nvPr/>
        </p:nvSpPr>
        <p:spPr bwMode="auto">
          <a:xfrm flipV="1">
            <a:off x="3884613" y="4484688"/>
            <a:ext cx="0" cy="1081087"/>
          </a:xfrm>
          <a:prstGeom prst="line">
            <a:avLst/>
          </a:prstGeom>
          <a:noFill/>
          <a:ln w="25400">
            <a:solidFill>
              <a:schemeClr val="tx1"/>
            </a:solidFill>
            <a:round/>
            <a:headEnd type="none" w="sm" len="sm"/>
            <a:tailEnd type="none" w="sm" len="sm"/>
          </a:ln>
          <a:effectLst/>
        </p:spPr>
        <p:txBody>
          <a:bodyPr/>
          <a:lstStyle/>
          <a:p>
            <a:endParaRPr lang="en-US"/>
          </a:p>
        </p:txBody>
      </p:sp>
      <p:sp>
        <p:nvSpPr>
          <p:cNvPr id="290868" name="Rectangle 52"/>
          <p:cNvSpPr>
            <a:spLocks noChangeArrowheads="1"/>
          </p:cNvSpPr>
          <p:nvPr/>
        </p:nvSpPr>
        <p:spPr bwMode="auto">
          <a:xfrm>
            <a:off x="2979738" y="4954588"/>
            <a:ext cx="9017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part of</a:t>
            </a:r>
          </a:p>
        </p:txBody>
      </p:sp>
      <p:sp>
        <p:nvSpPr>
          <p:cNvPr id="290869" name="Rectangle 53"/>
          <p:cNvSpPr>
            <a:spLocks noChangeArrowheads="1"/>
          </p:cNvSpPr>
          <p:nvPr/>
        </p:nvSpPr>
        <p:spPr bwMode="auto">
          <a:xfrm>
            <a:off x="3870325" y="3519488"/>
            <a:ext cx="1146175"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consists of</a:t>
            </a:r>
          </a:p>
        </p:txBody>
      </p:sp>
      <p:grpSp>
        <p:nvGrpSpPr>
          <p:cNvPr id="7" name="Group 54"/>
          <p:cNvGrpSpPr>
            <a:grpSpLocks/>
          </p:cNvGrpSpPr>
          <p:nvPr/>
        </p:nvGrpSpPr>
        <p:grpSpPr bwMode="auto">
          <a:xfrm>
            <a:off x="5354638" y="5345113"/>
            <a:ext cx="209550" cy="222250"/>
            <a:chOff x="3373" y="3367"/>
            <a:chExt cx="132" cy="140"/>
          </a:xfrm>
        </p:grpSpPr>
        <p:sp>
          <p:nvSpPr>
            <p:cNvPr id="290871" name="Line 55"/>
            <p:cNvSpPr>
              <a:spLocks noChangeShapeType="1"/>
            </p:cNvSpPr>
            <p:nvPr/>
          </p:nvSpPr>
          <p:spPr bwMode="auto">
            <a:xfrm flipH="1" flipV="1">
              <a:off x="3440" y="3368"/>
              <a:ext cx="65" cy="139"/>
            </a:xfrm>
            <a:prstGeom prst="line">
              <a:avLst/>
            </a:prstGeom>
            <a:noFill/>
            <a:ln w="25400">
              <a:solidFill>
                <a:schemeClr val="tx1"/>
              </a:solidFill>
              <a:round/>
              <a:headEnd type="none" w="sm" len="sm"/>
              <a:tailEnd type="none" w="sm" len="sm"/>
            </a:ln>
            <a:effectLst/>
          </p:spPr>
          <p:txBody>
            <a:bodyPr/>
            <a:lstStyle/>
            <a:p>
              <a:endParaRPr lang="en-US"/>
            </a:p>
          </p:txBody>
        </p:sp>
        <p:sp>
          <p:nvSpPr>
            <p:cNvPr id="290872" name="Line 56"/>
            <p:cNvSpPr>
              <a:spLocks noChangeShapeType="1"/>
            </p:cNvSpPr>
            <p:nvPr/>
          </p:nvSpPr>
          <p:spPr bwMode="auto">
            <a:xfrm flipV="1">
              <a:off x="3373" y="3367"/>
              <a:ext cx="65" cy="13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0873" name="Rectangle 57"/>
          <p:cNvSpPr>
            <a:spLocks noChangeArrowheads="1"/>
          </p:cNvSpPr>
          <p:nvPr/>
        </p:nvSpPr>
        <p:spPr bwMode="auto">
          <a:xfrm>
            <a:off x="7062788" y="3328988"/>
            <a:ext cx="989012" cy="58737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i="1"/>
              <a:t>based </a:t>
            </a:r>
            <a:br>
              <a:rPr lang="en-US" i="1"/>
            </a:br>
            <a:r>
              <a:rPr lang="en-US" i="1"/>
              <a:t>on</a:t>
            </a:r>
          </a:p>
        </p:txBody>
      </p:sp>
      <p:sp>
        <p:nvSpPr>
          <p:cNvPr id="290874" name="Rectangle 58"/>
          <p:cNvSpPr>
            <a:spLocks noChangeArrowheads="1"/>
          </p:cNvSpPr>
          <p:nvPr/>
        </p:nvSpPr>
        <p:spPr bwMode="auto">
          <a:xfrm>
            <a:off x="6162675" y="3021013"/>
            <a:ext cx="1357313"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i="1"/>
              <a:t>basis for</a:t>
            </a:r>
          </a:p>
        </p:txBody>
      </p:sp>
      <p:grpSp>
        <p:nvGrpSpPr>
          <p:cNvPr id="8" name="Group 59"/>
          <p:cNvGrpSpPr>
            <a:grpSpLocks/>
          </p:cNvGrpSpPr>
          <p:nvPr/>
        </p:nvGrpSpPr>
        <p:grpSpPr bwMode="auto">
          <a:xfrm>
            <a:off x="3778250" y="5341938"/>
            <a:ext cx="209550" cy="222250"/>
            <a:chOff x="2380" y="3365"/>
            <a:chExt cx="132" cy="140"/>
          </a:xfrm>
        </p:grpSpPr>
        <p:sp>
          <p:nvSpPr>
            <p:cNvPr id="290876" name="Line 60"/>
            <p:cNvSpPr>
              <a:spLocks noChangeShapeType="1"/>
            </p:cNvSpPr>
            <p:nvPr/>
          </p:nvSpPr>
          <p:spPr bwMode="auto">
            <a:xfrm flipH="1" flipV="1">
              <a:off x="2447" y="3366"/>
              <a:ext cx="65" cy="139"/>
            </a:xfrm>
            <a:prstGeom prst="line">
              <a:avLst/>
            </a:prstGeom>
            <a:noFill/>
            <a:ln w="25400">
              <a:solidFill>
                <a:schemeClr val="tx1"/>
              </a:solidFill>
              <a:round/>
              <a:headEnd type="none" w="sm" len="sm"/>
              <a:tailEnd type="none" w="sm" len="sm"/>
            </a:ln>
            <a:effectLst/>
          </p:spPr>
          <p:txBody>
            <a:bodyPr/>
            <a:lstStyle/>
            <a:p>
              <a:endParaRPr lang="en-US"/>
            </a:p>
          </p:txBody>
        </p:sp>
        <p:sp>
          <p:nvSpPr>
            <p:cNvPr id="290877" name="Line 61"/>
            <p:cNvSpPr>
              <a:spLocks noChangeShapeType="1"/>
            </p:cNvSpPr>
            <p:nvPr/>
          </p:nvSpPr>
          <p:spPr bwMode="auto">
            <a:xfrm flipV="1">
              <a:off x="2380" y="3365"/>
              <a:ext cx="65" cy="13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0878" name="Line 62"/>
          <p:cNvSpPr>
            <a:spLocks noChangeShapeType="1"/>
          </p:cNvSpPr>
          <p:nvPr/>
        </p:nvSpPr>
        <p:spPr bwMode="auto">
          <a:xfrm>
            <a:off x="3884613" y="3529013"/>
            <a:ext cx="0" cy="941387"/>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9" name="Group 63"/>
          <p:cNvGrpSpPr>
            <a:grpSpLocks/>
          </p:cNvGrpSpPr>
          <p:nvPr/>
        </p:nvGrpSpPr>
        <p:grpSpPr bwMode="auto">
          <a:xfrm>
            <a:off x="5106988" y="5056188"/>
            <a:ext cx="2262187" cy="227012"/>
            <a:chOff x="3217" y="3185"/>
            <a:chExt cx="1425" cy="143"/>
          </a:xfrm>
        </p:grpSpPr>
        <p:sp>
          <p:nvSpPr>
            <p:cNvPr id="290880" name="Line 64"/>
            <p:cNvSpPr>
              <a:spLocks noChangeShapeType="1"/>
            </p:cNvSpPr>
            <p:nvPr/>
          </p:nvSpPr>
          <p:spPr bwMode="auto">
            <a:xfrm>
              <a:off x="3362" y="3203"/>
              <a:ext cx="1121" cy="0"/>
            </a:xfrm>
            <a:prstGeom prst="line">
              <a:avLst/>
            </a:prstGeom>
            <a:noFill/>
            <a:ln w="50800">
              <a:solidFill>
                <a:srgbClr val="FF3300"/>
              </a:solidFill>
              <a:round/>
              <a:headEnd type="none" w="sm" len="sm"/>
              <a:tailEnd type="none" w="sm" len="sm"/>
            </a:ln>
            <a:effectLst/>
          </p:spPr>
          <p:txBody>
            <a:bodyPr/>
            <a:lstStyle/>
            <a:p>
              <a:endParaRPr lang="en-US"/>
            </a:p>
          </p:txBody>
        </p:sp>
        <p:sp>
          <p:nvSpPr>
            <p:cNvPr id="290881" name="Arc 65"/>
            <p:cNvSpPr>
              <a:spLocks/>
            </p:cNvSpPr>
            <p:nvPr/>
          </p:nvSpPr>
          <p:spPr bwMode="auto">
            <a:xfrm>
              <a:off x="4500" y="3190"/>
              <a:ext cx="142" cy="138"/>
            </a:xfrm>
            <a:custGeom>
              <a:avLst/>
              <a:gdLst>
                <a:gd name="G0" fmla="+- 154 0 0"/>
                <a:gd name="G1" fmla="+- 21600 0 0"/>
                <a:gd name="G2" fmla="+- 21600 0 0"/>
                <a:gd name="T0" fmla="*/ 0 w 21754"/>
                <a:gd name="T1" fmla="*/ 1 h 21600"/>
                <a:gd name="T2" fmla="*/ 21754 w 21754"/>
                <a:gd name="T3" fmla="*/ 21600 h 21600"/>
                <a:gd name="T4" fmla="*/ 154 w 21754"/>
                <a:gd name="T5" fmla="*/ 21600 h 21600"/>
              </a:gdLst>
              <a:ahLst/>
              <a:cxnLst>
                <a:cxn ang="0">
                  <a:pos x="T0" y="T1"/>
                </a:cxn>
                <a:cxn ang="0">
                  <a:pos x="T2" y="T3"/>
                </a:cxn>
                <a:cxn ang="0">
                  <a:pos x="T4" y="T5"/>
                </a:cxn>
              </a:cxnLst>
              <a:rect l="0" t="0" r="r" b="b"/>
              <a:pathLst>
                <a:path w="21754" h="21600" fill="none" extrusionOk="0">
                  <a:moveTo>
                    <a:pt x="-1" y="0"/>
                  </a:moveTo>
                  <a:cubicBezTo>
                    <a:pt x="51" y="0"/>
                    <a:pt x="102" y="-1"/>
                    <a:pt x="154" y="0"/>
                  </a:cubicBezTo>
                  <a:cubicBezTo>
                    <a:pt x="12083" y="0"/>
                    <a:pt x="21754" y="9670"/>
                    <a:pt x="21754" y="21600"/>
                  </a:cubicBezTo>
                </a:path>
                <a:path w="21754" h="21600" stroke="0" extrusionOk="0">
                  <a:moveTo>
                    <a:pt x="-1" y="0"/>
                  </a:moveTo>
                  <a:cubicBezTo>
                    <a:pt x="51" y="0"/>
                    <a:pt x="102" y="-1"/>
                    <a:pt x="154" y="0"/>
                  </a:cubicBezTo>
                  <a:cubicBezTo>
                    <a:pt x="12083" y="0"/>
                    <a:pt x="21754" y="9670"/>
                    <a:pt x="21754" y="21600"/>
                  </a:cubicBezTo>
                  <a:lnTo>
                    <a:pt x="154" y="21600"/>
                  </a:lnTo>
                  <a:close/>
                </a:path>
              </a:pathLst>
            </a:custGeom>
            <a:noFill/>
            <a:ln w="50800" cap="rnd">
              <a:solidFill>
                <a:srgbClr val="FF3300"/>
              </a:solidFill>
              <a:round/>
              <a:headEnd type="none" w="sm" len="sm"/>
              <a:tailEnd type="none" w="sm" len="sm"/>
            </a:ln>
            <a:effectLst/>
          </p:spPr>
          <p:txBody>
            <a:bodyPr/>
            <a:lstStyle/>
            <a:p>
              <a:endParaRPr lang="en-US"/>
            </a:p>
          </p:txBody>
        </p:sp>
        <p:sp>
          <p:nvSpPr>
            <p:cNvPr id="290882" name="Arc 66"/>
            <p:cNvSpPr>
              <a:spLocks/>
            </p:cNvSpPr>
            <p:nvPr/>
          </p:nvSpPr>
          <p:spPr bwMode="auto">
            <a:xfrm>
              <a:off x="3217" y="3185"/>
              <a:ext cx="141" cy="138"/>
            </a:xfrm>
            <a:custGeom>
              <a:avLst/>
              <a:gdLst>
                <a:gd name="G0" fmla="+- 21600 0 0"/>
                <a:gd name="G1" fmla="+- 21599 0 0"/>
                <a:gd name="G2" fmla="+- 21600 0 0"/>
                <a:gd name="T0" fmla="*/ 0 w 21600"/>
                <a:gd name="T1" fmla="*/ 21599 h 21599"/>
                <a:gd name="T2" fmla="*/ 21446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29"/>
                    <a:pt x="9577" y="84"/>
                    <a:pt x="21445" y="-1"/>
                  </a:cubicBezTo>
                </a:path>
                <a:path w="21600" h="21599" stroke="0" extrusionOk="0">
                  <a:moveTo>
                    <a:pt x="0" y="21599"/>
                  </a:moveTo>
                  <a:cubicBezTo>
                    <a:pt x="0" y="9729"/>
                    <a:pt x="9577" y="84"/>
                    <a:pt x="21445" y="-1"/>
                  </a:cubicBezTo>
                  <a:lnTo>
                    <a:pt x="21600" y="21599"/>
                  </a:lnTo>
                  <a:close/>
                </a:path>
              </a:pathLst>
            </a:custGeom>
            <a:noFill/>
            <a:ln w="50800" cap="rnd">
              <a:solidFill>
                <a:srgbClr val="FF3300"/>
              </a:solidFill>
              <a:round/>
              <a:headEnd type="none" w="sm" len="sm"/>
              <a:tailEnd type="none" w="sm" len="sm"/>
            </a:ln>
            <a:effectLst/>
          </p:spPr>
          <p:txBody>
            <a:bodyPr/>
            <a:lstStyle/>
            <a:p>
              <a:endParaRPr lang="en-US"/>
            </a:p>
          </p:txBody>
        </p:sp>
      </p:grpSp>
      <p:sp>
        <p:nvSpPr>
          <p:cNvPr id="290884" name="Rectangle 68"/>
          <p:cNvSpPr>
            <a:spLocks noChangeArrowheads="1"/>
          </p:cNvSpPr>
          <p:nvPr/>
        </p:nvSpPr>
        <p:spPr bwMode="auto">
          <a:xfrm>
            <a:off x="7843838" y="4195763"/>
            <a:ext cx="833437"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Arc</a:t>
            </a:r>
          </a:p>
        </p:txBody>
      </p:sp>
      <p:sp>
        <p:nvSpPr>
          <p:cNvPr id="290885" name="Freeform 69"/>
          <p:cNvSpPr>
            <a:spLocks/>
          </p:cNvSpPr>
          <p:nvPr/>
        </p:nvSpPr>
        <p:spPr bwMode="auto">
          <a:xfrm>
            <a:off x="6443663" y="4584700"/>
            <a:ext cx="1798637" cy="503238"/>
          </a:xfrm>
          <a:custGeom>
            <a:avLst/>
            <a:gdLst/>
            <a:ahLst/>
            <a:cxnLst>
              <a:cxn ang="0">
                <a:pos x="1132" y="0"/>
              </a:cxn>
              <a:cxn ang="0">
                <a:pos x="1132" y="120"/>
              </a:cxn>
              <a:cxn ang="0">
                <a:pos x="0" y="120"/>
              </a:cxn>
              <a:cxn ang="0">
                <a:pos x="0" y="316"/>
              </a:cxn>
            </a:cxnLst>
            <a:rect l="0" t="0" r="r" b="b"/>
            <a:pathLst>
              <a:path w="1133" h="317">
                <a:moveTo>
                  <a:pt x="1132" y="0"/>
                </a:moveTo>
                <a:lnTo>
                  <a:pt x="1132" y="120"/>
                </a:lnTo>
                <a:lnTo>
                  <a:pt x="0" y="120"/>
                </a:lnTo>
                <a:lnTo>
                  <a:pt x="0" y="316"/>
                </a:lnTo>
              </a:path>
            </a:pathLst>
          </a:custGeom>
          <a:noFill/>
          <a:ln w="25400" cap="rnd" cmpd="sng">
            <a:solidFill>
              <a:schemeClr val="tx1"/>
            </a:solidFill>
            <a:prstDash val="solid"/>
            <a:round/>
            <a:headEnd type="none" w="sm" len="sm"/>
            <a:tailEnd type="stealth" w="med" len="lg"/>
          </a:ln>
          <a:effectLst/>
        </p:spPr>
        <p:txBody>
          <a:bodyPr/>
          <a:lstStyle/>
          <a:p>
            <a:endParaRPr lang="en-US"/>
          </a:p>
        </p:txBody>
      </p:sp>
      <p:grpSp>
        <p:nvGrpSpPr>
          <p:cNvPr id="10" name="Group 70"/>
          <p:cNvGrpSpPr>
            <a:grpSpLocks/>
          </p:cNvGrpSpPr>
          <p:nvPr/>
        </p:nvGrpSpPr>
        <p:grpSpPr bwMode="auto">
          <a:xfrm>
            <a:off x="5308600" y="4949825"/>
            <a:ext cx="1816100" cy="257175"/>
            <a:chOff x="3344" y="3118"/>
            <a:chExt cx="1144" cy="162"/>
          </a:xfrm>
        </p:grpSpPr>
        <p:sp>
          <p:nvSpPr>
            <p:cNvPr id="290887" name="Oval 71"/>
            <p:cNvSpPr>
              <a:spLocks noChangeArrowheads="1"/>
            </p:cNvSpPr>
            <p:nvPr/>
          </p:nvSpPr>
          <p:spPr bwMode="auto">
            <a:xfrm>
              <a:off x="3344" y="3118"/>
              <a:ext cx="164" cy="162"/>
            </a:xfrm>
            <a:prstGeom prst="ellipse">
              <a:avLst/>
            </a:prstGeom>
            <a:noFill/>
            <a:ln w="50800">
              <a:solidFill>
                <a:srgbClr val="FF3300"/>
              </a:solidFill>
              <a:round/>
              <a:headEnd/>
              <a:tailEnd/>
            </a:ln>
            <a:effectLst/>
          </p:spPr>
          <p:txBody>
            <a:bodyPr wrap="none" anchor="ctr"/>
            <a:lstStyle/>
            <a:p>
              <a:endParaRPr lang="en-US"/>
            </a:p>
          </p:txBody>
        </p:sp>
        <p:sp>
          <p:nvSpPr>
            <p:cNvPr id="290888" name="Oval 72"/>
            <p:cNvSpPr>
              <a:spLocks noChangeArrowheads="1"/>
            </p:cNvSpPr>
            <p:nvPr/>
          </p:nvSpPr>
          <p:spPr bwMode="auto">
            <a:xfrm>
              <a:off x="4324" y="3118"/>
              <a:ext cx="164" cy="162"/>
            </a:xfrm>
            <a:prstGeom prst="ellipse">
              <a:avLst/>
            </a:prstGeom>
            <a:noFill/>
            <a:ln w="50800">
              <a:solidFill>
                <a:srgbClr val="FF3300"/>
              </a:solidFill>
              <a:round/>
              <a:headEnd/>
              <a:tailEnd/>
            </a:ln>
            <a:effectLst/>
          </p:spPr>
          <p:txBody>
            <a:bodyPr wrap="none" anchor="ctr"/>
            <a:lstStyle/>
            <a:p>
              <a:endParaRPr lang="en-US"/>
            </a:p>
          </p:txBody>
        </p:sp>
      </p:grpSp>
      <p:sp>
        <p:nvSpPr>
          <p:cNvPr id="290890" name="Rectangle 74"/>
          <p:cNvSpPr>
            <a:spLocks noChangeArrowheads="1"/>
          </p:cNvSpPr>
          <p:nvPr/>
        </p:nvSpPr>
        <p:spPr bwMode="auto">
          <a:xfrm>
            <a:off x="949325" y="4670425"/>
            <a:ext cx="1739900" cy="915988"/>
          </a:xfrm>
          <a:prstGeom prst="rect">
            <a:avLst/>
          </a:prstGeom>
          <a:noFill/>
          <a:ln w="9525">
            <a:noFill/>
            <a:miter lim="800000"/>
            <a:headEnd/>
            <a:tailEnd/>
          </a:ln>
          <a:effectLst/>
        </p:spPr>
        <p:txBody>
          <a:bodyPr lIns="92075" tIns="46038" rIns="92075" bIns="46038">
            <a:spAutoFit/>
          </a:bodyPr>
          <a:lstStyle/>
          <a:p>
            <a:pPr algn="r" defTabSz="822325" eaLnBrk="0" hangingPunct="0">
              <a:spcBef>
                <a:spcPct val="50000"/>
              </a:spcBef>
              <a:buClrTx/>
              <a:buFontTx/>
              <a:buNone/>
            </a:pPr>
            <a:r>
              <a:rPr lang="en-US"/>
              <a:t>Indicates </a:t>
            </a:r>
            <a:br>
              <a:rPr lang="en-US"/>
            </a:br>
            <a:r>
              <a:rPr lang="en-US"/>
              <a:t>relationship </a:t>
            </a:r>
            <a:br>
              <a:rPr lang="en-US"/>
            </a:br>
            <a:r>
              <a:rPr lang="en-US"/>
              <a:t>in arc</a:t>
            </a:r>
          </a:p>
        </p:txBody>
      </p:sp>
      <p:sp>
        <p:nvSpPr>
          <p:cNvPr id="290891" name="Freeform 75"/>
          <p:cNvSpPr>
            <a:spLocks/>
          </p:cNvSpPr>
          <p:nvPr/>
        </p:nvSpPr>
        <p:spPr bwMode="auto">
          <a:xfrm>
            <a:off x="2747963" y="4529138"/>
            <a:ext cx="2576512" cy="687387"/>
          </a:xfrm>
          <a:custGeom>
            <a:avLst/>
            <a:gdLst/>
            <a:ahLst/>
            <a:cxnLst>
              <a:cxn ang="0">
                <a:pos x="1622" y="269"/>
              </a:cxn>
              <a:cxn ang="0">
                <a:pos x="1354" y="1"/>
              </a:cxn>
              <a:cxn ang="0">
                <a:pos x="0" y="0"/>
              </a:cxn>
              <a:cxn ang="0">
                <a:pos x="0" y="432"/>
              </a:cxn>
            </a:cxnLst>
            <a:rect l="0" t="0" r="r" b="b"/>
            <a:pathLst>
              <a:path w="1623" h="433">
                <a:moveTo>
                  <a:pt x="1622" y="269"/>
                </a:moveTo>
                <a:lnTo>
                  <a:pt x="1354" y="1"/>
                </a:lnTo>
                <a:lnTo>
                  <a:pt x="0" y="0"/>
                </a:lnTo>
                <a:lnTo>
                  <a:pt x="0" y="432"/>
                </a:lnTo>
              </a:path>
            </a:pathLst>
          </a:custGeom>
          <a:noFill/>
          <a:ln w="25400" cap="rnd" cmpd="sng">
            <a:solidFill>
              <a:schemeClr val="tx1"/>
            </a:solidFill>
            <a:prstDash val="solid"/>
            <a:round/>
            <a:headEnd type="stealth" w="med" len="lg"/>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046" name="Rectangle 134"/>
          <p:cNvSpPr>
            <a:spLocks noGrp="1" noChangeArrowheads="1"/>
          </p:cNvSpPr>
          <p:nvPr>
            <p:ph type="title"/>
          </p:nvPr>
        </p:nvSpPr>
        <p:spPr/>
        <p:txBody>
          <a:bodyPr/>
          <a:lstStyle/>
          <a:p>
            <a:pPr algn="ctr"/>
            <a:r>
              <a:rPr lang="en-US" b="1" dirty="0"/>
              <a:t>Possible Arc Constructs</a:t>
            </a:r>
          </a:p>
        </p:txBody>
      </p:sp>
      <p:sp>
        <p:nvSpPr>
          <p:cNvPr id="23" name="Slide Number Placeholder 22"/>
          <p:cNvSpPr>
            <a:spLocks noGrp="1"/>
          </p:cNvSpPr>
          <p:nvPr>
            <p:ph type="sldNum" sz="quarter" idx="12"/>
          </p:nvPr>
        </p:nvSpPr>
        <p:spPr/>
        <p:txBody>
          <a:bodyPr/>
          <a:lstStyle/>
          <a:p>
            <a:fld id="{F093AFE1-D04D-40AB-9231-59BC8ABC86FF}" type="slidenum">
              <a:rPr lang="en-US" smtClean="0"/>
              <a:pPr/>
              <a:t>11</a:t>
            </a:fld>
            <a:endParaRPr lang="en-US"/>
          </a:p>
        </p:txBody>
      </p:sp>
      <p:grpSp>
        <p:nvGrpSpPr>
          <p:cNvPr id="6" name="Group 25"/>
          <p:cNvGrpSpPr>
            <a:grpSpLocks/>
          </p:cNvGrpSpPr>
          <p:nvPr/>
        </p:nvGrpSpPr>
        <p:grpSpPr bwMode="auto">
          <a:xfrm>
            <a:off x="688976" y="2154396"/>
            <a:ext cx="1546226" cy="1889125"/>
            <a:chOff x="673" y="1315"/>
            <a:chExt cx="974" cy="1190"/>
          </a:xfrm>
        </p:grpSpPr>
        <p:sp>
          <p:nvSpPr>
            <p:cNvPr id="294938" name="AutoShape 26"/>
            <p:cNvSpPr>
              <a:spLocks noChangeArrowheads="1"/>
            </p:cNvSpPr>
            <p:nvPr/>
          </p:nvSpPr>
          <p:spPr bwMode="ltGray">
            <a:xfrm>
              <a:off x="1229" y="1691"/>
              <a:ext cx="394" cy="718"/>
            </a:xfrm>
            <a:prstGeom prst="roundRect">
              <a:avLst>
                <a:gd name="adj" fmla="val 12495"/>
              </a:avLst>
            </a:prstGeom>
            <a:noFill/>
            <a:ln w="9525">
              <a:solidFill>
                <a:schemeClr val="tx1"/>
              </a:solidFill>
              <a:round/>
              <a:headEnd/>
              <a:tailEnd/>
            </a:ln>
            <a:effectLst/>
          </p:spPr>
          <p:txBody>
            <a:bodyPr wrap="none" anchor="ctr"/>
            <a:lstStyle/>
            <a:p>
              <a:endParaRPr lang="en-US"/>
            </a:p>
          </p:txBody>
        </p:sp>
        <p:grpSp>
          <p:nvGrpSpPr>
            <p:cNvPr id="7" name="Group 27"/>
            <p:cNvGrpSpPr>
              <a:grpSpLocks/>
            </p:cNvGrpSpPr>
            <p:nvPr/>
          </p:nvGrpSpPr>
          <p:grpSpPr bwMode="auto">
            <a:xfrm>
              <a:off x="1091" y="2178"/>
              <a:ext cx="145" cy="132"/>
              <a:chOff x="1091" y="2178"/>
              <a:chExt cx="145" cy="132"/>
            </a:xfrm>
          </p:grpSpPr>
          <p:sp>
            <p:nvSpPr>
              <p:cNvPr id="294940" name="Line 28"/>
              <p:cNvSpPr>
                <a:spLocks noChangeShapeType="1"/>
              </p:cNvSpPr>
              <p:nvPr/>
            </p:nvSpPr>
            <p:spPr bwMode="auto">
              <a:xfrm flipH="1">
                <a:off x="1093" y="2178"/>
                <a:ext cx="143" cy="65"/>
              </a:xfrm>
              <a:prstGeom prst="line">
                <a:avLst/>
              </a:prstGeom>
              <a:noFill/>
              <a:ln w="25400">
                <a:solidFill>
                  <a:schemeClr val="tx1"/>
                </a:solidFill>
                <a:round/>
                <a:headEnd type="none" w="sm" len="sm"/>
                <a:tailEnd type="none" w="sm" len="sm"/>
              </a:ln>
              <a:effectLst/>
            </p:spPr>
            <p:txBody>
              <a:bodyPr/>
              <a:lstStyle/>
              <a:p>
                <a:endParaRPr lang="en-US"/>
              </a:p>
            </p:txBody>
          </p:sp>
          <p:sp>
            <p:nvSpPr>
              <p:cNvPr id="294941" name="Line 29"/>
              <p:cNvSpPr>
                <a:spLocks noChangeShapeType="1"/>
              </p:cNvSpPr>
              <p:nvPr/>
            </p:nvSpPr>
            <p:spPr bwMode="auto">
              <a:xfrm flipH="1" flipV="1">
                <a:off x="1091" y="2245"/>
                <a:ext cx="144" cy="65"/>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8" name="Group 30"/>
            <p:cNvGrpSpPr>
              <a:grpSpLocks/>
            </p:cNvGrpSpPr>
            <p:nvPr/>
          </p:nvGrpSpPr>
          <p:grpSpPr bwMode="auto">
            <a:xfrm>
              <a:off x="1094" y="1880"/>
              <a:ext cx="140" cy="132"/>
              <a:chOff x="1094" y="1880"/>
              <a:chExt cx="140" cy="132"/>
            </a:xfrm>
          </p:grpSpPr>
          <p:sp>
            <p:nvSpPr>
              <p:cNvPr id="294943" name="Line 31"/>
              <p:cNvSpPr>
                <a:spLocks noChangeShapeType="1"/>
              </p:cNvSpPr>
              <p:nvPr/>
            </p:nvSpPr>
            <p:spPr bwMode="auto">
              <a:xfrm flipH="1">
                <a:off x="1096" y="1880"/>
                <a:ext cx="138" cy="65"/>
              </a:xfrm>
              <a:prstGeom prst="line">
                <a:avLst/>
              </a:prstGeom>
              <a:noFill/>
              <a:ln w="25400">
                <a:solidFill>
                  <a:schemeClr val="tx1"/>
                </a:solidFill>
                <a:round/>
                <a:headEnd type="none" w="sm" len="sm"/>
                <a:tailEnd type="none" w="sm" len="sm"/>
              </a:ln>
              <a:effectLst/>
            </p:spPr>
            <p:txBody>
              <a:bodyPr/>
              <a:lstStyle/>
              <a:p>
                <a:endParaRPr lang="en-US"/>
              </a:p>
            </p:txBody>
          </p:sp>
          <p:sp>
            <p:nvSpPr>
              <p:cNvPr id="294944" name="Line 32"/>
              <p:cNvSpPr>
                <a:spLocks noChangeShapeType="1"/>
              </p:cNvSpPr>
              <p:nvPr/>
            </p:nvSpPr>
            <p:spPr bwMode="auto">
              <a:xfrm flipH="1" flipV="1">
                <a:off x="1094" y="1947"/>
                <a:ext cx="139" cy="6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45" name="Line 33"/>
            <p:cNvSpPr>
              <a:spLocks noChangeShapeType="1"/>
            </p:cNvSpPr>
            <p:nvPr/>
          </p:nvSpPr>
          <p:spPr bwMode="auto">
            <a:xfrm flipV="1">
              <a:off x="867" y="1571"/>
              <a:ext cx="0" cy="829"/>
            </a:xfrm>
            <a:prstGeom prst="line">
              <a:avLst/>
            </a:prstGeom>
            <a:noFill/>
            <a:ln w="25400">
              <a:solidFill>
                <a:schemeClr val="tx1"/>
              </a:solidFill>
              <a:round/>
              <a:headEnd type="none" w="sm" len="sm"/>
              <a:tailEnd type="none" w="sm" len="sm"/>
            </a:ln>
            <a:effectLst/>
          </p:spPr>
          <p:txBody>
            <a:bodyPr/>
            <a:lstStyle/>
            <a:p>
              <a:endParaRPr lang="en-US"/>
            </a:p>
          </p:txBody>
        </p:sp>
        <p:sp>
          <p:nvSpPr>
            <p:cNvPr id="294946" name="Oval 34"/>
            <p:cNvSpPr>
              <a:spLocks noChangeArrowheads="1"/>
            </p:cNvSpPr>
            <p:nvPr/>
          </p:nvSpPr>
          <p:spPr bwMode="auto">
            <a:xfrm>
              <a:off x="822" y="2192"/>
              <a:ext cx="102" cy="102"/>
            </a:xfrm>
            <a:prstGeom prst="ellipse">
              <a:avLst/>
            </a:prstGeom>
            <a:noFill/>
            <a:ln w="25400">
              <a:solidFill>
                <a:schemeClr val="tx1"/>
              </a:solidFill>
              <a:round/>
              <a:headEnd/>
              <a:tailEnd/>
            </a:ln>
            <a:effectLst/>
          </p:spPr>
          <p:txBody>
            <a:bodyPr wrap="none" anchor="ctr"/>
            <a:lstStyle/>
            <a:p>
              <a:endParaRPr lang="en-US"/>
            </a:p>
          </p:txBody>
        </p:sp>
        <p:sp>
          <p:nvSpPr>
            <p:cNvPr id="294947" name="Oval 35"/>
            <p:cNvSpPr>
              <a:spLocks noChangeArrowheads="1"/>
            </p:cNvSpPr>
            <p:nvPr/>
          </p:nvSpPr>
          <p:spPr bwMode="auto">
            <a:xfrm>
              <a:off x="825" y="1894"/>
              <a:ext cx="102" cy="102"/>
            </a:xfrm>
            <a:prstGeom prst="ellipse">
              <a:avLst/>
            </a:prstGeom>
            <a:noFill/>
            <a:ln w="25400">
              <a:solidFill>
                <a:schemeClr val="tx1"/>
              </a:solidFill>
              <a:round/>
              <a:headEnd/>
              <a:tailEnd/>
            </a:ln>
            <a:effectLst/>
          </p:spPr>
          <p:txBody>
            <a:bodyPr wrap="none" anchor="ctr"/>
            <a:lstStyle/>
            <a:p>
              <a:endParaRPr lang="en-US"/>
            </a:p>
          </p:txBody>
        </p:sp>
        <p:grpSp>
          <p:nvGrpSpPr>
            <p:cNvPr id="9" name="Group 36"/>
            <p:cNvGrpSpPr>
              <a:grpSpLocks/>
            </p:cNvGrpSpPr>
            <p:nvPr/>
          </p:nvGrpSpPr>
          <p:grpSpPr bwMode="auto">
            <a:xfrm>
              <a:off x="1352" y="1557"/>
              <a:ext cx="132" cy="136"/>
              <a:chOff x="1352" y="1557"/>
              <a:chExt cx="132" cy="136"/>
            </a:xfrm>
          </p:grpSpPr>
          <p:sp>
            <p:nvSpPr>
              <p:cNvPr id="294949" name="Line 37"/>
              <p:cNvSpPr>
                <a:spLocks noChangeShapeType="1"/>
              </p:cNvSpPr>
              <p:nvPr/>
            </p:nvSpPr>
            <p:spPr bwMode="auto">
              <a:xfrm flipH="1" flipV="1">
                <a:off x="1419" y="1559"/>
                <a:ext cx="65" cy="134"/>
              </a:xfrm>
              <a:prstGeom prst="line">
                <a:avLst/>
              </a:prstGeom>
              <a:noFill/>
              <a:ln w="25400">
                <a:solidFill>
                  <a:schemeClr val="tx1"/>
                </a:solidFill>
                <a:round/>
                <a:headEnd type="none" w="sm" len="sm"/>
                <a:tailEnd type="none" w="sm" len="sm"/>
              </a:ln>
              <a:effectLst/>
            </p:spPr>
            <p:txBody>
              <a:bodyPr/>
              <a:lstStyle/>
              <a:p>
                <a:endParaRPr lang="en-US"/>
              </a:p>
            </p:txBody>
          </p:sp>
          <p:sp>
            <p:nvSpPr>
              <p:cNvPr id="294950" name="Line 38"/>
              <p:cNvSpPr>
                <a:spLocks noChangeShapeType="1"/>
              </p:cNvSpPr>
              <p:nvPr/>
            </p:nvSpPr>
            <p:spPr bwMode="auto">
              <a:xfrm flipV="1">
                <a:off x="1352" y="1557"/>
                <a:ext cx="65" cy="13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51" name="Line 39"/>
            <p:cNvSpPr>
              <a:spLocks noChangeShapeType="1"/>
            </p:cNvSpPr>
            <p:nvPr/>
          </p:nvSpPr>
          <p:spPr bwMode="auto">
            <a:xfrm>
              <a:off x="1417" y="1315"/>
              <a:ext cx="0" cy="394"/>
            </a:xfrm>
            <a:prstGeom prst="line">
              <a:avLst/>
            </a:prstGeom>
            <a:noFill/>
            <a:ln w="25400">
              <a:solidFill>
                <a:schemeClr val="tx1"/>
              </a:solidFill>
              <a:round/>
              <a:headEnd type="none" w="sm" len="sm"/>
              <a:tailEnd type="none" w="sm" len="sm"/>
            </a:ln>
            <a:effectLst/>
          </p:spPr>
          <p:txBody>
            <a:bodyPr/>
            <a:lstStyle/>
            <a:p>
              <a:endParaRPr lang="en-US"/>
            </a:p>
          </p:txBody>
        </p:sp>
        <p:sp>
          <p:nvSpPr>
            <p:cNvPr id="294952" name="Line 40"/>
            <p:cNvSpPr>
              <a:spLocks noChangeShapeType="1"/>
            </p:cNvSpPr>
            <p:nvPr/>
          </p:nvSpPr>
          <p:spPr bwMode="auto">
            <a:xfrm flipH="1">
              <a:off x="673" y="1945"/>
              <a:ext cx="572" cy="0"/>
            </a:xfrm>
            <a:prstGeom prst="line">
              <a:avLst/>
            </a:prstGeom>
            <a:noFill/>
            <a:ln w="25400">
              <a:solidFill>
                <a:schemeClr val="tx1"/>
              </a:solidFill>
              <a:round/>
              <a:headEnd type="none" w="sm" len="sm"/>
              <a:tailEnd type="none" w="sm" len="sm"/>
            </a:ln>
            <a:effectLst/>
          </p:spPr>
          <p:txBody>
            <a:bodyPr/>
            <a:lstStyle/>
            <a:p>
              <a:endParaRPr lang="en-US"/>
            </a:p>
          </p:txBody>
        </p:sp>
        <p:sp>
          <p:nvSpPr>
            <p:cNvPr id="294953" name="Line 41"/>
            <p:cNvSpPr>
              <a:spLocks noChangeShapeType="1"/>
            </p:cNvSpPr>
            <p:nvPr/>
          </p:nvSpPr>
          <p:spPr bwMode="auto">
            <a:xfrm flipH="1">
              <a:off x="731" y="2243"/>
              <a:ext cx="518" cy="0"/>
            </a:xfrm>
            <a:prstGeom prst="line">
              <a:avLst/>
            </a:prstGeom>
            <a:noFill/>
            <a:ln w="25400">
              <a:solidFill>
                <a:schemeClr val="tx1"/>
              </a:solidFill>
              <a:round/>
              <a:headEnd type="none" w="sm" len="sm"/>
              <a:tailEnd type="none" w="sm" len="sm"/>
            </a:ln>
            <a:effectLst/>
          </p:spPr>
          <p:txBody>
            <a:bodyPr/>
            <a:lstStyle/>
            <a:p>
              <a:endParaRPr lang="en-US"/>
            </a:p>
          </p:txBody>
        </p:sp>
        <p:sp>
          <p:nvSpPr>
            <p:cNvPr id="294954" name="Line 42"/>
            <p:cNvSpPr>
              <a:spLocks noChangeShapeType="1"/>
            </p:cNvSpPr>
            <p:nvPr/>
          </p:nvSpPr>
          <p:spPr bwMode="auto">
            <a:xfrm>
              <a:off x="990" y="1453"/>
              <a:ext cx="551" cy="0"/>
            </a:xfrm>
            <a:prstGeom prst="line">
              <a:avLst/>
            </a:prstGeom>
            <a:noFill/>
            <a:ln w="25400">
              <a:solidFill>
                <a:schemeClr val="tx1"/>
              </a:solidFill>
              <a:round/>
              <a:headEnd type="none" w="sm" len="sm"/>
              <a:tailEnd type="none" w="sm" len="sm"/>
            </a:ln>
            <a:effectLst/>
          </p:spPr>
          <p:txBody>
            <a:bodyPr/>
            <a:lstStyle/>
            <a:p>
              <a:endParaRPr lang="en-US"/>
            </a:p>
          </p:txBody>
        </p:sp>
        <p:sp>
          <p:nvSpPr>
            <p:cNvPr id="294955" name="Arc 43"/>
            <p:cNvSpPr>
              <a:spLocks/>
            </p:cNvSpPr>
            <p:nvPr/>
          </p:nvSpPr>
          <p:spPr bwMode="auto">
            <a:xfrm>
              <a:off x="867" y="1456"/>
              <a:ext cx="112" cy="112"/>
            </a:xfrm>
            <a:custGeom>
              <a:avLst/>
              <a:gdLst>
                <a:gd name="G0" fmla="+- 21600 0 0"/>
                <a:gd name="G1" fmla="+- 21599 0 0"/>
                <a:gd name="G2" fmla="+- 21600 0 0"/>
                <a:gd name="T0" fmla="*/ 0 w 21600"/>
                <a:gd name="T1" fmla="*/ 21599 h 21599"/>
                <a:gd name="T2" fmla="*/ 2140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44"/>
                    <a:pt x="9553" y="105"/>
                    <a:pt x="21406" y="-1"/>
                  </a:cubicBezTo>
                </a:path>
                <a:path w="21600" h="21599" stroke="0" extrusionOk="0">
                  <a:moveTo>
                    <a:pt x="0" y="21599"/>
                  </a:moveTo>
                  <a:cubicBezTo>
                    <a:pt x="0" y="9744"/>
                    <a:pt x="9553" y="105"/>
                    <a:pt x="21406" y="-1"/>
                  </a:cubicBezTo>
                  <a:lnTo>
                    <a:pt x="21600" y="21599"/>
                  </a:lnTo>
                  <a:close/>
                </a:path>
              </a:pathLst>
            </a:custGeom>
            <a:noFill/>
            <a:ln w="25400" cap="rnd">
              <a:solidFill>
                <a:schemeClr val="tx1"/>
              </a:solidFill>
              <a:round/>
              <a:headEnd type="none" w="sm" len="sm"/>
              <a:tailEnd type="none" w="sm" len="sm"/>
            </a:ln>
            <a:effectLst/>
          </p:spPr>
          <p:txBody>
            <a:bodyPr/>
            <a:lstStyle/>
            <a:p>
              <a:endParaRPr lang="en-US"/>
            </a:p>
          </p:txBody>
        </p:sp>
        <p:sp>
          <p:nvSpPr>
            <p:cNvPr id="294956" name="Arc 44"/>
            <p:cNvSpPr>
              <a:spLocks/>
            </p:cNvSpPr>
            <p:nvPr/>
          </p:nvSpPr>
          <p:spPr bwMode="auto">
            <a:xfrm>
              <a:off x="1534" y="1455"/>
              <a:ext cx="113" cy="112"/>
            </a:xfrm>
            <a:custGeom>
              <a:avLst/>
              <a:gdLst>
                <a:gd name="G0" fmla="+- 193 0 0"/>
                <a:gd name="G1" fmla="+- 21600 0 0"/>
                <a:gd name="G2" fmla="+- 21600 0 0"/>
                <a:gd name="T0" fmla="*/ 0 w 21793"/>
                <a:gd name="T1" fmla="*/ 1 h 21600"/>
                <a:gd name="T2" fmla="*/ 21793 w 21793"/>
                <a:gd name="T3" fmla="*/ 21600 h 21600"/>
                <a:gd name="T4" fmla="*/ 193 w 21793"/>
                <a:gd name="T5" fmla="*/ 21600 h 21600"/>
              </a:gdLst>
              <a:ahLst/>
              <a:cxnLst>
                <a:cxn ang="0">
                  <a:pos x="T0" y="T1"/>
                </a:cxn>
                <a:cxn ang="0">
                  <a:pos x="T2" y="T3"/>
                </a:cxn>
                <a:cxn ang="0">
                  <a:pos x="T4" y="T5"/>
                </a:cxn>
              </a:cxnLst>
              <a:rect l="0" t="0" r="r" b="b"/>
              <a:pathLst>
                <a:path w="21793" h="21600" fill="none" extrusionOk="0">
                  <a:moveTo>
                    <a:pt x="-1" y="0"/>
                  </a:moveTo>
                  <a:cubicBezTo>
                    <a:pt x="64" y="0"/>
                    <a:pt x="128" y="-1"/>
                    <a:pt x="193" y="0"/>
                  </a:cubicBezTo>
                  <a:cubicBezTo>
                    <a:pt x="12122" y="0"/>
                    <a:pt x="21793" y="9670"/>
                    <a:pt x="21793" y="21600"/>
                  </a:cubicBezTo>
                </a:path>
                <a:path w="21793" h="21600" stroke="0" extrusionOk="0">
                  <a:moveTo>
                    <a:pt x="-1" y="0"/>
                  </a:moveTo>
                  <a:cubicBezTo>
                    <a:pt x="64" y="0"/>
                    <a:pt x="128" y="-1"/>
                    <a:pt x="193" y="0"/>
                  </a:cubicBezTo>
                  <a:cubicBezTo>
                    <a:pt x="12122" y="0"/>
                    <a:pt x="21793" y="9670"/>
                    <a:pt x="21793" y="21600"/>
                  </a:cubicBezTo>
                  <a:lnTo>
                    <a:pt x="193" y="21600"/>
                  </a:lnTo>
                  <a:close/>
                </a:path>
              </a:pathLst>
            </a:custGeom>
            <a:noFill/>
            <a:ln w="25400" cap="rnd">
              <a:solidFill>
                <a:schemeClr val="tx1"/>
              </a:solidFill>
              <a:round/>
              <a:headEnd type="none" w="sm" len="sm"/>
              <a:tailEnd type="none" w="sm" len="sm"/>
            </a:ln>
            <a:effectLst/>
          </p:spPr>
          <p:txBody>
            <a:bodyPr/>
            <a:lstStyle/>
            <a:p>
              <a:endParaRPr lang="en-US"/>
            </a:p>
          </p:txBody>
        </p:sp>
        <p:sp>
          <p:nvSpPr>
            <p:cNvPr id="294957" name="Arc 45"/>
            <p:cNvSpPr>
              <a:spLocks/>
            </p:cNvSpPr>
            <p:nvPr/>
          </p:nvSpPr>
          <p:spPr bwMode="auto">
            <a:xfrm>
              <a:off x="867" y="2393"/>
              <a:ext cx="112" cy="1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ffectLst/>
          </p:spPr>
          <p:txBody>
            <a:bodyPr/>
            <a:lstStyle/>
            <a:p>
              <a:endParaRPr lang="en-US"/>
            </a:p>
          </p:txBody>
        </p:sp>
        <p:sp>
          <p:nvSpPr>
            <p:cNvPr id="294958" name="Oval 46"/>
            <p:cNvSpPr>
              <a:spLocks noChangeArrowheads="1"/>
            </p:cNvSpPr>
            <p:nvPr/>
          </p:nvSpPr>
          <p:spPr bwMode="auto">
            <a:xfrm>
              <a:off x="1365" y="1410"/>
              <a:ext cx="102" cy="102"/>
            </a:xfrm>
            <a:prstGeom prst="ellipse">
              <a:avLst/>
            </a:prstGeom>
            <a:noFill/>
            <a:ln w="25400">
              <a:solidFill>
                <a:schemeClr val="tx1"/>
              </a:solidFill>
              <a:round/>
              <a:headEnd/>
              <a:tailEnd/>
            </a:ln>
            <a:effectLst/>
          </p:spPr>
          <p:txBody>
            <a:bodyPr wrap="none" anchor="ctr"/>
            <a:lstStyle/>
            <a:p>
              <a:endParaRPr lang="en-US"/>
            </a:p>
          </p:txBody>
        </p:sp>
      </p:grpSp>
      <p:grpSp>
        <p:nvGrpSpPr>
          <p:cNvPr id="10" name="Group 48"/>
          <p:cNvGrpSpPr>
            <a:grpSpLocks/>
          </p:cNvGrpSpPr>
          <p:nvPr/>
        </p:nvGrpSpPr>
        <p:grpSpPr bwMode="auto">
          <a:xfrm>
            <a:off x="3352800" y="1887538"/>
            <a:ext cx="2032000" cy="2970212"/>
            <a:chOff x="2137" y="1189"/>
            <a:chExt cx="1280" cy="1871"/>
          </a:xfrm>
        </p:grpSpPr>
        <p:sp>
          <p:nvSpPr>
            <p:cNvPr id="294961" name="AutoShape 49"/>
            <p:cNvSpPr>
              <a:spLocks noChangeArrowheads="1"/>
            </p:cNvSpPr>
            <p:nvPr/>
          </p:nvSpPr>
          <p:spPr bwMode="auto">
            <a:xfrm>
              <a:off x="2158" y="1819"/>
              <a:ext cx="865" cy="378"/>
            </a:xfrm>
            <a:prstGeom prst="roundRect">
              <a:avLst>
                <a:gd name="adj" fmla="val 12495"/>
              </a:avLst>
            </a:prstGeom>
            <a:noFill/>
            <a:ln w="25400">
              <a:solidFill>
                <a:schemeClr val="tx1"/>
              </a:solidFill>
              <a:round/>
              <a:headEnd/>
              <a:tailEnd/>
            </a:ln>
            <a:effectLst/>
          </p:spPr>
          <p:txBody>
            <a:bodyPr wrap="none" anchor="ctr"/>
            <a:lstStyle/>
            <a:p>
              <a:endParaRPr lang="en-US"/>
            </a:p>
          </p:txBody>
        </p:sp>
        <p:grpSp>
          <p:nvGrpSpPr>
            <p:cNvPr id="11" name="Group 50"/>
            <p:cNvGrpSpPr>
              <a:grpSpLocks/>
            </p:cNvGrpSpPr>
            <p:nvPr/>
          </p:nvGrpSpPr>
          <p:grpSpPr bwMode="auto">
            <a:xfrm>
              <a:off x="2316" y="1673"/>
              <a:ext cx="132" cy="145"/>
              <a:chOff x="2316" y="1673"/>
              <a:chExt cx="132" cy="145"/>
            </a:xfrm>
          </p:grpSpPr>
          <p:sp>
            <p:nvSpPr>
              <p:cNvPr id="294963" name="Line 51"/>
              <p:cNvSpPr>
                <a:spLocks noChangeShapeType="1"/>
              </p:cNvSpPr>
              <p:nvPr/>
            </p:nvSpPr>
            <p:spPr bwMode="auto">
              <a:xfrm flipH="1" flipV="1">
                <a:off x="2383" y="1675"/>
                <a:ext cx="65" cy="143"/>
              </a:xfrm>
              <a:prstGeom prst="line">
                <a:avLst/>
              </a:prstGeom>
              <a:noFill/>
              <a:ln w="25400">
                <a:solidFill>
                  <a:schemeClr val="tx1"/>
                </a:solidFill>
                <a:round/>
                <a:headEnd type="none" w="sm" len="sm"/>
                <a:tailEnd type="none" w="sm" len="sm"/>
              </a:ln>
              <a:effectLst/>
            </p:spPr>
            <p:txBody>
              <a:bodyPr/>
              <a:lstStyle/>
              <a:p>
                <a:endParaRPr lang="en-US"/>
              </a:p>
            </p:txBody>
          </p:sp>
          <p:sp>
            <p:nvSpPr>
              <p:cNvPr id="294964" name="Line 52"/>
              <p:cNvSpPr>
                <a:spLocks noChangeShapeType="1"/>
              </p:cNvSpPr>
              <p:nvPr/>
            </p:nvSpPr>
            <p:spPr bwMode="auto">
              <a:xfrm flipV="1">
                <a:off x="2316" y="1673"/>
                <a:ext cx="65" cy="144"/>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12" name="Group 53"/>
            <p:cNvGrpSpPr>
              <a:grpSpLocks/>
            </p:cNvGrpSpPr>
            <p:nvPr/>
          </p:nvGrpSpPr>
          <p:grpSpPr bwMode="auto">
            <a:xfrm>
              <a:off x="2719" y="1676"/>
              <a:ext cx="123" cy="140"/>
              <a:chOff x="2719" y="1676"/>
              <a:chExt cx="123" cy="140"/>
            </a:xfrm>
          </p:grpSpPr>
          <p:sp>
            <p:nvSpPr>
              <p:cNvPr id="294966" name="Line 54"/>
              <p:cNvSpPr>
                <a:spLocks noChangeShapeType="1"/>
              </p:cNvSpPr>
              <p:nvPr/>
            </p:nvSpPr>
            <p:spPr bwMode="auto">
              <a:xfrm flipH="1" flipV="1">
                <a:off x="2777" y="1678"/>
                <a:ext cx="65" cy="138"/>
              </a:xfrm>
              <a:prstGeom prst="line">
                <a:avLst/>
              </a:prstGeom>
              <a:noFill/>
              <a:ln w="25400">
                <a:solidFill>
                  <a:schemeClr val="tx1"/>
                </a:solidFill>
                <a:round/>
                <a:headEnd type="none" w="sm" len="sm"/>
                <a:tailEnd type="none" w="sm" len="sm"/>
              </a:ln>
              <a:effectLst/>
            </p:spPr>
            <p:txBody>
              <a:bodyPr/>
              <a:lstStyle/>
              <a:p>
                <a:endParaRPr lang="en-US"/>
              </a:p>
            </p:txBody>
          </p:sp>
          <p:sp>
            <p:nvSpPr>
              <p:cNvPr id="294967" name="Line 55"/>
              <p:cNvSpPr>
                <a:spLocks noChangeShapeType="1"/>
              </p:cNvSpPr>
              <p:nvPr/>
            </p:nvSpPr>
            <p:spPr bwMode="auto">
              <a:xfrm flipV="1">
                <a:off x="2719" y="1676"/>
                <a:ext cx="65" cy="13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68" name="Arc 56"/>
            <p:cNvSpPr>
              <a:spLocks/>
            </p:cNvSpPr>
            <p:nvPr/>
          </p:nvSpPr>
          <p:spPr bwMode="auto">
            <a:xfrm>
              <a:off x="2137" y="1450"/>
              <a:ext cx="115" cy="126"/>
            </a:xfrm>
            <a:custGeom>
              <a:avLst/>
              <a:gdLst>
                <a:gd name="G0" fmla="+- 20555 0 0"/>
                <a:gd name="G1" fmla="+- 21599 0 0"/>
                <a:gd name="G2" fmla="+- 21600 0 0"/>
                <a:gd name="T0" fmla="*/ 0 w 20555"/>
                <a:gd name="T1" fmla="*/ 14962 h 21599"/>
                <a:gd name="T2" fmla="*/ 20376 w 20555"/>
                <a:gd name="T3" fmla="*/ 0 h 21599"/>
                <a:gd name="T4" fmla="*/ 20555 w 20555"/>
                <a:gd name="T5" fmla="*/ 21599 h 21599"/>
              </a:gdLst>
              <a:ahLst/>
              <a:cxnLst>
                <a:cxn ang="0">
                  <a:pos x="T0" y="T1"/>
                </a:cxn>
                <a:cxn ang="0">
                  <a:pos x="T2" y="T3"/>
                </a:cxn>
                <a:cxn ang="0">
                  <a:pos x="T4" y="T5"/>
                </a:cxn>
              </a:cxnLst>
              <a:rect l="0" t="0" r="r" b="b"/>
              <a:pathLst>
                <a:path w="20555" h="21599" fill="none" extrusionOk="0">
                  <a:moveTo>
                    <a:pt x="-1" y="14961"/>
                  </a:moveTo>
                  <a:cubicBezTo>
                    <a:pt x="2859" y="6105"/>
                    <a:pt x="11069" y="76"/>
                    <a:pt x="20375" y="-1"/>
                  </a:cubicBezTo>
                </a:path>
                <a:path w="20555" h="21599" stroke="0" extrusionOk="0">
                  <a:moveTo>
                    <a:pt x="-1" y="14961"/>
                  </a:moveTo>
                  <a:cubicBezTo>
                    <a:pt x="2859" y="6105"/>
                    <a:pt x="11069" y="76"/>
                    <a:pt x="20375" y="-1"/>
                  </a:cubicBezTo>
                  <a:lnTo>
                    <a:pt x="20555" y="21599"/>
                  </a:lnTo>
                  <a:close/>
                </a:path>
              </a:pathLst>
            </a:custGeom>
            <a:noFill/>
            <a:ln w="25400" cap="rnd">
              <a:solidFill>
                <a:schemeClr val="tx1"/>
              </a:solidFill>
              <a:round/>
              <a:headEnd type="none" w="sm" len="sm"/>
              <a:tailEnd type="none" w="sm" len="sm"/>
            </a:ln>
            <a:effectLst/>
          </p:spPr>
          <p:txBody>
            <a:bodyPr/>
            <a:lstStyle/>
            <a:p>
              <a:endParaRPr lang="en-US"/>
            </a:p>
          </p:txBody>
        </p:sp>
        <p:sp>
          <p:nvSpPr>
            <p:cNvPr id="294969" name="Line 57"/>
            <p:cNvSpPr>
              <a:spLocks noChangeShapeType="1"/>
            </p:cNvSpPr>
            <p:nvPr/>
          </p:nvSpPr>
          <p:spPr bwMode="auto">
            <a:xfrm>
              <a:off x="2252" y="1448"/>
              <a:ext cx="640" cy="0"/>
            </a:xfrm>
            <a:prstGeom prst="line">
              <a:avLst/>
            </a:prstGeom>
            <a:noFill/>
            <a:ln w="25400">
              <a:solidFill>
                <a:schemeClr val="tx1"/>
              </a:solidFill>
              <a:round/>
              <a:headEnd type="none" w="sm" len="sm"/>
              <a:tailEnd type="none" w="sm" len="sm"/>
            </a:ln>
            <a:effectLst/>
          </p:spPr>
          <p:txBody>
            <a:bodyPr/>
            <a:lstStyle/>
            <a:p>
              <a:endParaRPr lang="en-US"/>
            </a:p>
          </p:txBody>
        </p:sp>
        <p:sp>
          <p:nvSpPr>
            <p:cNvPr id="294970" name="Oval 58"/>
            <p:cNvSpPr>
              <a:spLocks noChangeArrowheads="1"/>
            </p:cNvSpPr>
            <p:nvPr/>
          </p:nvSpPr>
          <p:spPr bwMode="auto">
            <a:xfrm>
              <a:off x="2332" y="1404"/>
              <a:ext cx="102" cy="102"/>
            </a:xfrm>
            <a:prstGeom prst="ellipse">
              <a:avLst/>
            </a:prstGeom>
            <a:noFill/>
            <a:ln w="25400">
              <a:solidFill>
                <a:schemeClr val="tx1"/>
              </a:solidFill>
              <a:round/>
              <a:headEnd/>
              <a:tailEnd/>
            </a:ln>
            <a:effectLst/>
          </p:spPr>
          <p:txBody>
            <a:bodyPr wrap="none" anchor="ctr"/>
            <a:lstStyle/>
            <a:p>
              <a:endParaRPr lang="en-US"/>
            </a:p>
          </p:txBody>
        </p:sp>
        <p:sp>
          <p:nvSpPr>
            <p:cNvPr id="294971" name="Oval 59"/>
            <p:cNvSpPr>
              <a:spLocks noChangeArrowheads="1"/>
            </p:cNvSpPr>
            <p:nvPr/>
          </p:nvSpPr>
          <p:spPr bwMode="auto">
            <a:xfrm>
              <a:off x="2726" y="1407"/>
              <a:ext cx="102" cy="102"/>
            </a:xfrm>
            <a:prstGeom prst="ellipse">
              <a:avLst/>
            </a:prstGeom>
            <a:noFill/>
            <a:ln w="25400">
              <a:solidFill>
                <a:schemeClr val="tx1"/>
              </a:solidFill>
              <a:round/>
              <a:headEnd/>
              <a:tailEnd/>
            </a:ln>
            <a:effectLst/>
          </p:spPr>
          <p:txBody>
            <a:bodyPr wrap="none" anchor="ctr"/>
            <a:lstStyle/>
            <a:p>
              <a:endParaRPr lang="en-US"/>
            </a:p>
          </p:txBody>
        </p:sp>
        <p:grpSp>
          <p:nvGrpSpPr>
            <p:cNvPr id="13" name="Group 60"/>
            <p:cNvGrpSpPr>
              <a:grpSpLocks/>
            </p:cNvGrpSpPr>
            <p:nvPr/>
          </p:nvGrpSpPr>
          <p:grpSpPr bwMode="auto">
            <a:xfrm>
              <a:off x="3027" y="1938"/>
              <a:ext cx="159" cy="132"/>
              <a:chOff x="3027" y="1938"/>
              <a:chExt cx="159" cy="132"/>
            </a:xfrm>
          </p:grpSpPr>
          <p:sp>
            <p:nvSpPr>
              <p:cNvPr id="294973" name="Line 61"/>
              <p:cNvSpPr>
                <a:spLocks noChangeShapeType="1"/>
              </p:cNvSpPr>
              <p:nvPr/>
            </p:nvSpPr>
            <p:spPr bwMode="auto">
              <a:xfrm flipV="1">
                <a:off x="3027" y="2005"/>
                <a:ext cx="157" cy="65"/>
              </a:xfrm>
              <a:prstGeom prst="line">
                <a:avLst/>
              </a:prstGeom>
              <a:noFill/>
              <a:ln w="25400">
                <a:solidFill>
                  <a:schemeClr val="tx1"/>
                </a:solidFill>
                <a:round/>
                <a:headEnd type="none" w="sm" len="sm"/>
                <a:tailEnd type="none" w="sm" len="sm"/>
              </a:ln>
              <a:effectLst/>
            </p:spPr>
            <p:txBody>
              <a:bodyPr/>
              <a:lstStyle/>
              <a:p>
                <a:endParaRPr lang="en-US"/>
              </a:p>
            </p:txBody>
          </p:sp>
          <p:sp>
            <p:nvSpPr>
              <p:cNvPr id="294974" name="Line 62"/>
              <p:cNvSpPr>
                <a:spLocks noChangeShapeType="1"/>
              </p:cNvSpPr>
              <p:nvPr/>
            </p:nvSpPr>
            <p:spPr bwMode="auto">
              <a:xfrm>
                <a:off x="3028" y="1938"/>
                <a:ext cx="158" cy="6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75" name="Line 63"/>
            <p:cNvSpPr>
              <a:spLocks noChangeShapeType="1"/>
            </p:cNvSpPr>
            <p:nvPr/>
          </p:nvSpPr>
          <p:spPr bwMode="auto">
            <a:xfrm flipH="1">
              <a:off x="3023" y="2006"/>
              <a:ext cx="394" cy="0"/>
            </a:xfrm>
            <a:prstGeom prst="line">
              <a:avLst/>
            </a:prstGeom>
            <a:noFill/>
            <a:ln w="25400">
              <a:solidFill>
                <a:schemeClr val="tx1"/>
              </a:solidFill>
              <a:round/>
              <a:headEnd type="none" w="sm" len="sm"/>
              <a:tailEnd type="none" w="sm" len="sm"/>
            </a:ln>
            <a:effectLst/>
          </p:spPr>
          <p:txBody>
            <a:bodyPr/>
            <a:lstStyle/>
            <a:p>
              <a:endParaRPr lang="en-US"/>
            </a:p>
          </p:txBody>
        </p:sp>
        <p:sp>
          <p:nvSpPr>
            <p:cNvPr id="294976" name="Line 64"/>
            <p:cNvSpPr>
              <a:spLocks noChangeShapeType="1"/>
            </p:cNvSpPr>
            <p:nvPr/>
          </p:nvSpPr>
          <p:spPr bwMode="auto">
            <a:xfrm flipV="1">
              <a:off x="2784" y="1649"/>
              <a:ext cx="0" cy="173"/>
            </a:xfrm>
            <a:prstGeom prst="line">
              <a:avLst/>
            </a:prstGeom>
            <a:noFill/>
            <a:ln w="25400">
              <a:solidFill>
                <a:schemeClr val="tx1"/>
              </a:solidFill>
              <a:round/>
              <a:headEnd type="none" w="sm" len="sm"/>
              <a:tailEnd type="none" w="sm" len="sm"/>
            </a:ln>
            <a:effectLst/>
          </p:spPr>
          <p:txBody>
            <a:bodyPr/>
            <a:lstStyle/>
            <a:p>
              <a:endParaRPr lang="en-US"/>
            </a:p>
          </p:txBody>
        </p:sp>
        <p:sp>
          <p:nvSpPr>
            <p:cNvPr id="294977" name="Line 65"/>
            <p:cNvSpPr>
              <a:spLocks noChangeShapeType="1"/>
            </p:cNvSpPr>
            <p:nvPr/>
          </p:nvSpPr>
          <p:spPr bwMode="auto">
            <a:xfrm flipV="1">
              <a:off x="2776" y="1502"/>
              <a:ext cx="0" cy="58"/>
            </a:xfrm>
            <a:prstGeom prst="line">
              <a:avLst/>
            </a:prstGeom>
            <a:noFill/>
            <a:ln w="25400">
              <a:solidFill>
                <a:schemeClr val="tx1"/>
              </a:solidFill>
              <a:round/>
              <a:headEnd type="none" w="sm" len="sm"/>
              <a:tailEnd type="none" w="sm" len="sm"/>
            </a:ln>
            <a:effectLst/>
          </p:spPr>
          <p:txBody>
            <a:bodyPr/>
            <a:lstStyle/>
            <a:p>
              <a:endParaRPr lang="en-US"/>
            </a:p>
          </p:txBody>
        </p:sp>
        <p:sp>
          <p:nvSpPr>
            <p:cNvPr id="294978" name="Line 66"/>
            <p:cNvSpPr>
              <a:spLocks noChangeShapeType="1"/>
            </p:cNvSpPr>
            <p:nvPr/>
          </p:nvSpPr>
          <p:spPr bwMode="auto">
            <a:xfrm flipV="1">
              <a:off x="2776" y="1342"/>
              <a:ext cx="0" cy="83"/>
            </a:xfrm>
            <a:prstGeom prst="line">
              <a:avLst/>
            </a:prstGeom>
            <a:noFill/>
            <a:ln w="25400">
              <a:solidFill>
                <a:schemeClr val="tx1"/>
              </a:solidFill>
              <a:round/>
              <a:headEnd type="none" w="sm" len="sm"/>
              <a:tailEnd type="none" w="sm" len="sm"/>
            </a:ln>
            <a:effectLst/>
          </p:spPr>
          <p:txBody>
            <a:bodyPr/>
            <a:lstStyle/>
            <a:p>
              <a:endParaRPr lang="en-US"/>
            </a:p>
          </p:txBody>
        </p:sp>
        <p:sp>
          <p:nvSpPr>
            <p:cNvPr id="294979" name="Line 67"/>
            <p:cNvSpPr>
              <a:spLocks noChangeShapeType="1"/>
            </p:cNvSpPr>
            <p:nvPr/>
          </p:nvSpPr>
          <p:spPr bwMode="auto">
            <a:xfrm flipV="1">
              <a:off x="2381" y="1630"/>
              <a:ext cx="0" cy="200"/>
            </a:xfrm>
            <a:prstGeom prst="line">
              <a:avLst/>
            </a:prstGeom>
            <a:noFill/>
            <a:ln w="25400">
              <a:solidFill>
                <a:schemeClr val="tx1"/>
              </a:solidFill>
              <a:round/>
              <a:headEnd type="none" w="sm" len="sm"/>
              <a:tailEnd type="none" w="sm" len="sm"/>
            </a:ln>
            <a:effectLst/>
          </p:spPr>
          <p:txBody>
            <a:bodyPr/>
            <a:lstStyle/>
            <a:p>
              <a:endParaRPr lang="en-US"/>
            </a:p>
          </p:txBody>
        </p:sp>
        <p:sp>
          <p:nvSpPr>
            <p:cNvPr id="294980" name="Line 68"/>
            <p:cNvSpPr>
              <a:spLocks noChangeShapeType="1"/>
            </p:cNvSpPr>
            <p:nvPr/>
          </p:nvSpPr>
          <p:spPr bwMode="auto">
            <a:xfrm flipV="1">
              <a:off x="2382" y="1504"/>
              <a:ext cx="0" cy="59"/>
            </a:xfrm>
            <a:prstGeom prst="line">
              <a:avLst/>
            </a:prstGeom>
            <a:noFill/>
            <a:ln w="25400">
              <a:solidFill>
                <a:schemeClr val="tx1"/>
              </a:solidFill>
              <a:round/>
              <a:headEnd type="none" w="sm" len="sm"/>
              <a:tailEnd type="none" w="sm" len="sm"/>
            </a:ln>
            <a:effectLst/>
          </p:spPr>
          <p:txBody>
            <a:bodyPr/>
            <a:lstStyle/>
            <a:p>
              <a:endParaRPr lang="en-US"/>
            </a:p>
          </p:txBody>
        </p:sp>
        <p:sp>
          <p:nvSpPr>
            <p:cNvPr id="294981" name="Line 69"/>
            <p:cNvSpPr>
              <a:spLocks noChangeShapeType="1"/>
            </p:cNvSpPr>
            <p:nvPr/>
          </p:nvSpPr>
          <p:spPr bwMode="auto">
            <a:xfrm flipV="1">
              <a:off x="2382" y="1346"/>
              <a:ext cx="0" cy="83"/>
            </a:xfrm>
            <a:prstGeom prst="line">
              <a:avLst/>
            </a:prstGeom>
            <a:noFill/>
            <a:ln w="25400">
              <a:solidFill>
                <a:schemeClr val="tx1"/>
              </a:solidFill>
              <a:round/>
              <a:headEnd type="none" w="sm" len="sm"/>
              <a:tailEnd type="none" w="sm" len="sm"/>
            </a:ln>
            <a:effectLst/>
          </p:spPr>
          <p:txBody>
            <a:bodyPr/>
            <a:lstStyle/>
            <a:p>
              <a:endParaRPr lang="en-US"/>
            </a:p>
          </p:txBody>
        </p:sp>
        <p:sp>
          <p:nvSpPr>
            <p:cNvPr id="294982" name="Line 70"/>
            <p:cNvSpPr>
              <a:spLocks noChangeShapeType="1"/>
            </p:cNvSpPr>
            <p:nvPr/>
          </p:nvSpPr>
          <p:spPr bwMode="auto">
            <a:xfrm>
              <a:off x="2828" y="2211"/>
              <a:ext cx="0" cy="849"/>
            </a:xfrm>
            <a:prstGeom prst="line">
              <a:avLst/>
            </a:prstGeom>
            <a:noFill/>
            <a:ln w="25400">
              <a:solidFill>
                <a:schemeClr val="tx1"/>
              </a:solidFill>
              <a:prstDash val="lgDash"/>
              <a:round/>
              <a:headEnd type="none" w="sm" len="sm"/>
              <a:tailEnd type="none" w="sm" len="sm"/>
            </a:ln>
            <a:effectLst/>
          </p:spPr>
          <p:txBody>
            <a:bodyPr/>
            <a:lstStyle/>
            <a:p>
              <a:endParaRPr lang="en-US"/>
            </a:p>
          </p:txBody>
        </p:sp>
        <p:sp>
          <p:nvSpPr>
            <p:cNvPr id="294983" name="Line 71"/>
            <p:cNvSpPr>
              <a:spLocks noChangeShapeType="1"/>
            </p:cNvSpPr>
            <p:nvPr/>
          </p:nvSpPr>
          <p:spPr bwMode="auto">
            <a:xfrm flipV="1">
              <a:off x="2776" y="1189"/>
              <a:ext cx="0" cy="83"/>
            </a:xfrm>
            <a:prstGeom prst="line">
              <a:avLst/>
            </a:prstGeom>
            <a:noFill/>
            <a:ln w="25400">
              <a:solidFill>
                <a:schemeClr val="tx1"/>
              </a:solidFill>
              <a:round/>
              <a:headEnd type="none" w="sm" len="sm"/>
              <a:tailEnd type="none" w="sm" len="sm"/>
            </a:ln>
            <a:effectLst/>
          </p:spPr>
          <p:txBody>
            <a:bodyPr/>
            <a:lstStyle/>
            <a:p>
              <a:endParaRPr lang="en-US"/>
            </a:p>
          </p:txBody>
        </p:sp>
        <p:sp>
          <p:nvSpPr>
            <p:cNvPr id="294984" name="Line 72"/>
            <p:cNvSpPr>
              <a:spLocks noChangeShapeType="1"/>
            </p:cNvSpPr>
            <p:nvPr/>
          </p:nvSpPr>
          <p:spPr bwMode="auto">
            <a:xfrm flipV="1">
              <a:off x="2381" y="1189"/>
              <a:ext cx="0" cy="83"/>
            </a:xfrm>
            <a:prstGeom prst="line">
              <a:avLst/>
            </a:prstGeom>
            <a:noFill/>
            <a:ln w="25400">
              <a:solidFill>
                <a:schemeClr val="tx1"/>
              </a:solidFill>
              <a:round/>
              <a:headEnd type="none" w="sm" len="sm"/>
              <a:tailEnd type="none" w="sm" len="sm"/>
            </a:ln>
            <a:effectLst/>
          </p:spPr>
          <p:txBody>
            <a:bodyPr/>
            <a:lstStyle/>
            <a:p>
              <a:endParaRPr lang="en-US"/>
            </a:p>
          </p:txBody>
        </p:sp>
        <p:sp>
          <p:nvSpPr>
            <p:cNvPr id="294985" name="Arc 73"/>
            <p:cNvSpPr>
              <a:spLocks/>
            </p:cNvSpPr>
            <p:nvPr/>
          </p:nvSpPr>
          <p:spPr bwMode="auto">
            <a:xfrm>
              <a:off x="2883" y="1448"/>
              <a:ext cx="116" cy="126"/>
            </a:xfrm>
            <a:custGeom>
              <a:avLst/>
              <a:gdLst>
                <a:gd name="G0" fmla="+- 179 0 0"/>
                <a:gd name="G1" fmla="+- 21600 0 0"/>
                <a:gd name="G2" fmla="+- 21600 0 0"/>
                <a:gd name="T0" fmla="*/ 0 w 20717"/>
                <a:gd name="T1" fmla="*/ 1 h 21600"/>
                <a:gd name="T2" fmla="*/ 20717 w 20717"/>
                <a:gd name="T3" fmla="*/ 14911 h 21600"/>
                <a:gd name="T4" fmla="*/ 179 w 20717"/>
                <a:gd name="T5" fmla="*/ 21600 h 21600"/>
              </a:gdLst>
              <a:ahLst/>
              <a:cxnLst>
                <a:cxn ang="0">
                  <a:pos x="T0" y="T1"/>
                </a:cxn>
                <a:cxn ang="0">
                  <a:pos x="T2" y="T3"/>
                </a:cxn>
                <a:cxn ang="0">
                  <a:pos x="T4" y="T5"/>
                </a:cxn>
              </a:cxnLst>
              <a:rect l="0" t="0" r="r" b="b"/>
              <a:pathLst>
                <a:path w="20717" h="21600" fill="none" extrusionOk="0">
                  <a:moveTo>
                    <a:pt x="-1" y="0"/>
                  </a:moveTo>
                  <a:cubicBezTo>
                    <a:pt x="59" y="0"/>
                    <a:pt x="119" y="-1"/>
                    <a:pt x="179" y="0"/>
                  </a:cubicBezTo>
                  <a:cubicBezTo>
                    <a:pt x="9531" y="0"/>
                    <a:pt x="17821" y="6018"/>
                    <a:pt x="20717" y="14910"/>
                  </a:cubicBezTo>
                </a:path>
                <a:path w="20717" h="21600" stroke="0" extrusionOk="0">
                  <a:moveTo>
                    <a:pt x="-1" y="0"/>
                  </a:moveTo>
                  <a:cubicBezTo>
                    <a:pt x="59" y="0"/>
                    <a:pt x="119" y="-1"/>
                    <a:pt x="179" y="0"/>
                  </a:cubicBezTo>
                  <a:cubicBezTo>
                    <a:pt x="9531" y="0"/>
                    <a:pt x="17821" y="6018"/>
                    <a:pt x="20717" y="14910"/>
                  </a:cubicBezTo>
                  <a:lnTo>
                    <a:pt x="179" y="21600"/>
                  </a:lnTo>
                  <a:close/>
                </a:path>
              </a:pathLst>
            </a:custGeom>
            <a:noFill/>
            <a:ln w="25400" cap="rnd">
              <a:solidFill>
                <a:schemeClr val="tx1"/>
              </a:solidFill>
              <a:round/>
              <a:headEnd type="none" w="sm" len="sm"/>
              <a:tailEnd type="none" w="sm" len="sm"/>
            </a:ln>
            <a:effectLst/>
          </p:spPr>
          <p:txBody>
            <a:bodyPr/>
            <a:lstStyle/>
            <a:p>
              <a:endParaRPr lang="en-US"/>
            </a:p>
          </p:txBody>
        </p:sp>
      </p:grpSp>
      <p:grpSp>
        <p:nvGrpSpPr>
          <p:cNvPr id="14" name="Group 74"/>
          <p:cNvGrpSpPr>
            <a:grpSpLocks/>
          </p:cNvGrpSpPr>
          <p:nvPr/>
        </p:nvGrpSpPr>
        <p:grpSpPr bwMode="auto">
          <a:xfrm>
            <a:off x="5795329" y="1921670"/>
            <a:ext cx="2700338" cy="1922463"/>
            <a:chOff x="3586" y="1231"/>
            <a:chExt cx="1701" cy="1211"/>
          </a:xfrm>
        </p:grpSpPr>
        <p:sp>
          <p:nvSpPr>
            <p:cNvPr id="294987" name="AutoShape 75"/>
            <p:cNvSpPr>
              <a:spLocks noChangeArrowheads="1"/>
            </p:cNvSpPr>
            <p:nvPr/>
          </p:nvSpPr>
          <p:spPr bwMode="auto">
            <a:xfrm>
              <a:off x="3586" y="2064"/>
              <a:ext cx="1087" cy="378"/>
            </a:xfrm>
            <a:prstGeom prst="roundRect">
              <a:avLst>
                <a:gd name="adj" fmla="val 12495"/>
              </a:avLst>
            </a:prstGeom>
            <a:noFill/>
            <a:ln w="25400">
              <a:solidFill>
                <a:schemeClr val="tx1"/>
              </a:solidFill>
              <a:round/>
              <a:headEnd/>
              <a:tailEnd/>
            </a:ln>
            <a:effectLst/>
          </p:spPr>
          <p:txBody>
            <a:bodyPr wrap="none" anchor="ctr"/>
            <a:lstStyle/>
            <a:p>
              <a:endParaRPr lang="en-US"/>
            </a:p>
          </p:txBody>
        </p:sp>
        <p:grpSp>
          <p:nvGrpSpPr>
            <p:cNvPr id="15" name="Group 76"/>
            <p:cNvGrpSpPr>
              <a:grpSpLocks/>
            </p:cNvGrpSpPr>
            <p:nvPr/>
          </p:nvGrpSpPr>
          <p:grpSpPr bwMode="auto">
            <a:xfrm>
              <a:off x="3744" y="1918"/>
              <a:ext cx="140" cy="145"/>
              <a:chOff x="3744" y="1918"/>
              <a:chExt cx="140" cy="145"/>
            </a:xfrm>
          </p:grpSpPr>
          <p:sp>
            <p:nvSpPr>
              <p:cNvPr id="294989" name="Line 77"/>
              <p:cNvSpPr>
                <a:spLocks noChangeShapeType="1"/>
              </p:cNvSpPr>
              <p:nvPr/>
            </p:nvSpPr>
            <p:spPr bwMode="auto">
              <a:xfrm flipH="1" flipV="1">
                <a:off x="3819" y="1920"/>
                <a:ext cx="65" cy="143"/>
              </a:xfrm>
              <a:prstGeom prst="line">
                <a:avLst/>
              </a:prstGeom>
              <a:noFill/>
              <a:ln w="25400">
                <a:solidFill>
                  <a:schemeClr val="tx1"/>
                </a:solidFill>
                <a:round/>
                <a:headEnd type="none" w="sm" len="sm"/>
                <a:tailEnd type="none" w="sm" len="sm"/>
              </a:ln>
              <a:effectLst/>
            </p:spPr>
            <p:txBody>
              <a:bodyPr/>
              <a:lstStyle/>
              <a:p>
                <a:endParaRPr lang="en-US"/>
              </a:p>
            </p:txBody>
          </p:sp>
          <p:sp>
            <p:nvSpPr>
              <p:cNvPr id="294990" name="Line 78"/>
              <p:cNvSpPr>
                <a:spLocks noChangeShapeType="1"/>
              </p:cNvSpPr>
              <p:nvPr/>
            </p:nvSpPr>
            <p:spPr bwMode="auto">
              <a:xfrm flipV="1">
                <a:off x="3744" y="1918"/>
                <a:ext cx="65" cy="144"/>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16" name="Group 79"/>
            <p:cNvGrpSpPr>
              <a:grpSpLocks/>
            </p:cNvGrpSpPr>
            <p:nvPr/>
          </p:nvGrpSpPr>
          <p:grpSpPr bwMode="auto">
            <a:xfrm>
              <a:off x="4351" y="1920"/>
              <a:ext cx="141" cy="141"/>
              <a:chOff x="4351" y="1920"/>
              <a:chExt cx="141" cy="141"/>
            </a:xfrm>
          </p:grpSpPr>
          <p:sp>
            <p:nvSpPr>
              <p:cNvPr id="294992" name="Line 80"/>
              <p:cNvSpPr>
                <a:spLocks noChangeShapeType="1"/>
              </p:cNvSpPr>
              <p:nvPr/>
            </p:nvSpPr>
            <p:spPr bwMode="auto">
              <a:xfrm flipH="1" flipV="1">
                <a:off x="4427" y="1923"/>
                <a:ext cx="65" cy="138"/>
              </a:xfrm>
              <a:prstGeom prst="line">
                <a:avLst/>
              </a:prstGeom>
              <a:noFill/>
              <a:ln w="25400">
                <a:solidFill>
                  <a:schemeClr val="tx1"/>
                </a:solidFill>
                <a:round/>
                <a:headEnd type="none" w="sm" len="sm"/>
                <a:tailEnd type="none" w="sm" len="sm"/>
              </a:ln>
              <a:effectLst/>
            </p:spPr>
            <p:txBody>
              <a:bodyPr/>
              <a:lstStyle/>
              <a:p>
                <a:endParaRPr lang="en-US"/>
              </a:p>
            </p:txBody>
          </p:sp>
          <p:sp>
            <p:nvSpPr>
              <p:cNvPr id="294993" name="Line 81"/>
              <p:cNvSpPr>
                <a:spLocks noChangeShapeType="1"/>
              </p:cNvSpPr>
              <p:nvPr/>
            </p:nvSpPr>
            <p:spPr bwMode="auto">
              <a:xfrm flipV="1">
                <a:off x="4351" y="1920"/>
                <a:ext cx="65" cy="139"/>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17" name="Group 82"/>
            <p:cNvGrpSpPr>
              <a:grpSpLocks/>
            </p:cNvGrpSpPr>
            <p:nvPr/>
          </p:nvGrpSpPr>
          <p:grpSpPr bwMode="auto">
            <a:xfrm>
              <a:off x="3612" y="1693"/>
              <a:ext cx="1033" cy="138"/>
              <a:chOff x="3612" y="1693"/>
              <a:chExt cx="1033" cy="138"/>
            </a:xfrm>
          </p:grpSpPr>
          <p:sp>
            <p:nvSpPr>
              <p:cNvPr id="294995" name="Arc 83"/>
              <p:cNvSpPr>
                <a:spLocks/>
              </p:cNvSpPr>
              <p:nvPr/>
            </p:nvSpPr>
            <p:spPr bwMode="auto">
              <a:xfrm>
                <a:off x="4548" y="1693"/>
                <a:ext cx="97" cy="137"/>
              </a:xfrm>
              <a:custGeom>
                <a:avLst/>
                <a:gdLst>
                  <a:gd name="G0" fmla="+- 213 0 0"/>
                  <a:gd name="G1" fmla="+- 21600 0 0"/>
                  <a:gd name="G2" fmla="+- 21600 0 0"/>
                  <a:gd name="T0" fmla="*/ 0 w 20716"/>
                  <a:gd name="T1" fmla="*/ 1 h 21600"/>
                  <a:gd name="T2" fmla="*/ 20716 w 20716"/>
                  <a:gd name="T3" fmla="*/ 14805 h 21600"/>
                  <a:gd name="T4" fmla="*/ 213 w 20716"/>
                  <a:gd name="T5" fmla="*/ 21600 h 21600"/>
                </a:gdLst>
                <a:ahLst/>
                <a:cxnLst>
                  <a:cxn ang="0">
                    <a:pos x="T0" y="T1"/>
                  </a:cxn>
                  <a:cxn ang="0">
                    <a:pos x="T2" y="T3"/>
                  </a:cxn>
                  <a:cxn ang="0">
                    <a:pos x="T4" y="T5"/>
                  </a:cxn>
                </a:cxnLst>
                <a:rect l="0" t="0" r="r" b="b"/>
                <a:pathLst>
                  <a:path w="20716" h="21600" fill="none" extrusionOk="0">
                    <a:moveTo>
                      <a:pt x="0" y="1"/>
                    </a:moveTo>
                    <a:cubicBezTo>
                      <a:pt x="70" y="0"/>
                      <a:pt x="141" y="-1"/>
                      <a:pt x="213" y="0"/>
                    </a:cubicBezTo>
                    <a:cubicBezTo>
                      <a:pt x="9524" y="0"/>
                      <a:pt x="17787" y="5966"/>
                      <a:pt x="20716" y="14804"/>
                    </a:cubicBezTo>
                  </a:path>
                  <a:path w="20716" h="21600" stroke="0" extrusionOk="0">
                    <a:moveTo>
                      <a:pt x="0" y="1"/>
                    </a:moveTo>
                    <a:cubicBezTo>
                      <a:pt x="70" y="0"/>
                      <a:pt x="141" y="-1"/>
                      <a:pt x="213" y="0"/>
                    </a:cubicBezTo>
                    <a:cubicBezTo>
                      <a:pt x="9524" y="0"/>
                      <a:pt x="17787" y="5966"/>
                      <a:pt x="20716" y="14804"/>
                    </a:cubicBezTo>
                    <a:lnTo>
                      <a:pt x="213" y="21600"/>
                    </a:lnTo>
                    <a:close/>
                  </a:path>
                </a:pathLst>
              </a:custGeom>
              <a:noFill/>
              <a:ln w="25400" cap="rnd">
                <a:solidFill>
                  <a:schemeClr val="tx1"/>
                </a:solidFill>
                <a:round/>
                <a:headEnd type="none" w="sm" len="sm"/>
                <a:tailEnd type="none" w="sm" len="sm"/>
              </a:ln>
              <a:effectLst/>
            </p:spPr>
            <p:txBody>
              <a:bodyPr/>
              <a:lstStyle/>
              <a:p>
                <a:endParaRPr lang="en-US"/>
              </a:p>
            </p:txBody>
          </p:sp>
          <p:sp>
            <p:nvSpPr>
              <p:cNvPr id="294996" name="Arc 84"/>
              <p:cNvSpPr>
                <a:spLocks/>
              </p:cNvSpPr>
              <p:nvPr/>
            </p:nvSpPr>
            <p:spPr bwMode="auto">
              <a:xfrm>
                <a:off x="3612" y="1695"/>
                <a:ext cx="106" cy="136"/>
              </a:xfrm>
              <a:custGeom>
                <a:avLst/>
                <a:gdLst>
                  <a:gd name="G0" fmla="+- 20552 0 0"/>
                  <a:gd name="G1" fmla="+- 21599 0 0"/>
                  <a:gd name="G2" fmla="+- 21600 0 0"/>
                  <a:gd name="T0" fmla="*/ 0 w 20552"/>
                  <a:gd name="T1" fmla="*/ 14953 h 21599"/>
                  <a:gd name="T2" fmla="*/ 20357 w 20552"/>
                  <a:gd name="T3" fmla="*/ 0 h 21599"/>
                  <a:gd name="T4" fmla="*/ 20552 w 20552"/>
                  <a:gd name="T5" fmla="*/ 21599 h 21599"/>
                </a:gdLst>
                <a:ahLst/>
                <a:cxnLst>
                  <a:cxn ang="0">
                    <a:pos x="T0" y="T1"/>
                  </a:cxn>
                  <a:cxn ang="0">
                    <a:pos x="T2" y="T3"/>
                  </a:cxn>
                  <a:cxn ang="0">
                    <a:pos x="T4" y="T5"/>
                  </a:cxn>
                </a:cxnLst>
                <a:rect l="0" t="0" r="r" b="b"/>
                <a:pathLst>
                  <a:path w="20552" h="21599" fill="none" extrusionOk="0">
                    <a:moveTo>
                      <a:pt x="-1" y="14952"/>
                    </a:moveTo>
                    <a:cubicBezTo>
                      <a:pt x="2860" y="6106"/>
                      <a:pt x="11060" y="83"/>
                      <a:pt x="20356" y="-1"/>
                    </a:cubicBezTo>
                  </a:path>
                  <a:path w="20552" h="21599" stroke="0" extrusionOk="0">
                    <a:moveTo>
                      <a:pt x="-1" y="14952"/>
                    </a:moveTo>
                    <a:cubicBezTo>
                      <a:pt x="2860" y="6106"/>
                      <a:pt x="11060" y="83"/>
                      <a:pt x="20356" y="-1"/>
                    </a:cubicBezTo>
                    <a:lnTo>
                      <a:pt x="20552" y="21599"/>
                    </a:lnTo>
                    <a:close/>
                  </a:path>
                </a:pathLst>
              </a:custGeom>
              <a:noFill/>
              <a:ln w="25400" cap="rnd">
                <a:solidFill>
                  <a:schemeClr val="tx1"/>
                </a:solidFill>
                <a:round/>
                <a:headEnd type="none" w="sm" len="sm"/>
                <a:tailEnd type="none" w="sm" len="sm"/>
              </a:ln>
              <a:effectLst/>
            </p:spPr>
            <p:txBody>
              <a:bodyPr/>
              <a:lstStyle/>
              <a:p>
                <a:endParaRPr lang="en-US"/>
              </a:p>
            </p:txBody>
          </p:sp>
          <p:sp>
            <p:nvSpPr>
              <p:cNvPr id="294997" name="Line 85"/>
              <p:cNvSpPr>
                <a:spLocks noChangeShapeType="1"/>
              </p:cNvSpPr>
              <p:nvPr/>
            </p:nvSpPr>
            <p:spPr bwMode="auto">
              <a:xfrm>
                <a:off x="3716" y="1699"/>
                <a:ext cx="829"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98" name="Oval 86"/>
            <p:cNvSpPr>
              <a:spLocks noChangeArrowheads="1"/>
            </p:cNvSpPr>
            <p:nvPr/>
          </p:nvSpPr>
          <p:spPr bwMode="auto">
            <a:xfrm>
              <a:off x="3758" y="1649"/>
              <a:ext cx="102" cy="102"/>
            </a:xfrm>
            <a:prstGeom prst="ellipse">
              <a:avLst/>
            </a:prstGeom>
            <a:noFill/>
            <a:ln w="25400">
              <a:solidFill>
                <a:schemeClr val="tx1"/>
              </a:solidFill>
              <a:round/>
              <a:headEnd/>
              <a:tailEnd/>
            </a:ln>
            <a:effectLst/>
          </p:spPr>
          <p:txBody>
            <a:bodyPr wrap="none" anchor="ctr"/>
            <a:lstStyle/>
            <a:p>
              <a:endParaRPr lang="en-US"/>
            </a:p>
          </p:txBody>
        </p:sp>
        <p:sp>
          <p:nvSpPr>
            <p:cNvPr id="294999" name="Oval 87"/>
            <p:cNvSpPr>
              <a:spLocks noChangeArrowheads="1"/>
            </p:cNvSpPr>
            <p:nvPr/>
          </p:nvSpPr>
          <p:spPr bwMode="auto">
            <a:xfrm>
              <a:off x="4376" y="1652"/>
              <a:ext cx="102" cy="102"/>
            </a:xfrm>
            <a:prstGeom prst="ellipse">
              <a:avLst/>
            </a:prstGeom>
            <a:noFill/>
            <a:ln w="25400">
              <a:solidFill>
                <a:schemeClr val="tx1"/>
              </a:solidFill>
              <a:round/>
              <a:headEnd/>
              <a:tailEnd/>
            </a:ln>
            <a:effectLst/>
          </p:spPr>
          <p:txBody>
            <a:bodyPr wrap="none" anchor="ctr"/>
            <a:lstStyle/>
            <a:p>
              <a:endParaRPr lang="en-US"/>
            </a:p>
          </p:txBody>
        </p:sp>
        <p:grpSp>
          <p:nvGrpSpPr>
            <p:cNvPr id="18" name="Group 88"/>
            <p:cNvGrpSpPr>
              <a:grpSpLocks/>
            </p:cNvGrpSpPr>
            <p:nvPr/>
          </p:nvGrpSpPr>
          <p:grpSpPr bwMode="auto">
            <a:xfrm>
              <a:off x="4677" y="2125"/>
              <a:ext cx="159" cy="132"/>
              <a:chOff x="4677" y="2125"/>
              <a:chExt cx="159" cy="132"/>
            </a:xfrm>
          </p:grpSpPr>
          <p:sp>
            <p:nvSpPr>
              <p:cNvPr id="295001" name="Line 89"/>
              <p:cNvSpPr>
                <a:spLocks noChangeShapeType="1"/>
              </p:cNvSpPr>
              <p:nvPr/>
            </p:nvSpPr>
            <p:spPr bwMode="auto">
              <a:xfrm flipV="1">
                <a:off x="4677" y="2192"/>
                <a:ext cx="157" cy="65"/>
              </a:xfrm>
              <a:prstGeom prst="line">
                <a:avLst/>
              </a:prstGeom>
              <a:noFill/>
              <a:ln w="25400">
                <a:solidFill>
                  <a:schemeClr val="tx1"/>
                </a:solidFill>
                <a:round/>
                <a:headEnd type="none" w="sm" len="sm"/>
                <a:tailEnd type="none" w="sm" len="sm"/>
              </a:ln>
              <a:effectLst/>
            </p:spPr>
            <p:txBody>
              <a:bodyPr/>
              <a:lstStyle/>
              <a:p>
                <a:endParaRPr lang="en-US"/>
              </a:p>
            </p:txBody>
          </p:sp>
          <p:sp>
            <p:nvSpPr>
              <p:cNvPr id="295002" name="Line 90"/>
              <p:cNvSpPr>
                <a:spLocks noChangeShapeType="1"/>
              </p:cNvSpPr>
              <p:nvPr/>
            </p:nvSpPr>
            <p:spPr bwMode="auto">
              <a:xfrm>
                <a:off x="4678" y="2125"/>
                <a:ext cx="158" cy="6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5003" name="Line 91"/>
            <p:cNvSpPr>
              <a:spLocks noChangeShapeType="1"/>
            </p:cNvSpPr>
            <p:nvPr/>
          </p:nvSpPr>
          <p:spPr bwMode="auto">
            <a:xfrm>
              <a:off x="4673" y="2178"/>
              <a:ext cx="614" cy="11"/>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5004" name="Line 92"/>
            <p:cNvSpPr>
              <a:spLocks noChangeShapeType="1"/>
            </p:cNvSpPr>
            <p:nvPr/>
          </p:nvSpPr>
          <p:spPr bwMode="auto">
            <a:xfrm flipV="1">
              <a:off x="4426" y="1320"/>
              <a:ext cx="0" cy="751"/>
            </a:xfrm>
            <a:prstGeom prst="line">
              <a:avLst/>
            </a:prstGeom>
            <a:noFill/>
            <a:ln w="25400">
              <a:solidFill>
                <a:schemeClr val="tx1"/>
              </a:solidFill>
              <a:round/>
              <a:headEnd type="none" w="sm" len="sm"/>
              <a:tailEnd type="none" w="sm" len="sm"/>
            </a:ln>
            <a:effectLst/>
          </p:spPr>
          <p:txBody>
            <a:bodyPr/>
            <a:lstStyle/>
            <a:p>
              <a:endParaRPr lang="en-US"/>
            </a:p>
          </p:txBody>
        </p:sp>
        <p:grpSp>
          <p:nvGrpSpPr>
            <p:cNvPr id="19" name="Group 93"/>
            <p:cNvGrpSpPr>
              <a:grpSpLocks/>
            </p:cNvGrpSpPr>
            <p:nvPr/>
          </p:nvGrpSpPr>
          <p:grpSpPr bwMode="auto">
            <a:xfrm>
              <a:off x="4032" y="1926"/>
              <a:ext cx="153" cy="136"/>
              <a:chOff x="4032" y="1926"/>
              <a:chExt cx="153" cy="136"/>
            </a:xfrm>
          </p:grpSpPr>
          <p:sp>
            <p:nvSpPr>
              <p:cNvPr id="295006" name="Line 94"/>
              <p:cNvSpPr>
                <a:spLocks noChangeShapeType="1"/>
              </p:cNvSpPr>
              <p:nvPr/>
            </p:nvSpPr>
            <p:spPr bwMode="auto">
              <a:xfrm flipH="1" flipV="1">
                <a:off x="4120" y="1928"/>
                <a:ext cx="65" cy="134"/>
              </a:xfrm>
              <a:prstGeom prst="line">
                <a:avLst/>
              </a:prstGeom>
              <a:noFill/>
              <a:ln w="25400">
                <a:solidFill>
                  <a:schemeClr val="tx1"/>
                </a:solidFill>
                <a:round/>
                <a:headEnd type="none" w="sm" len="sm"/>
                <a:tailEnd type="none" w="sm" len="sm"/>
              </a:ln>
              <a:effectLst/>
            </p:spPr>
            <p:txBody>
              <a:bodyPr/>
              <a:lstStyle/>
              <a:p>
                <a:endParaRPr lang="en-US"/>
              </a:p>
            </p:txBody>
          </p:sp>
          <p:sp>
            <p:nvSpPr>
              <p:cNvPr id="295007" name="Line 95"/>
              <p:cNvSpPr>
                <a:spLocks noChangeShapeType="1"/>
              </p:cNvSpPr>
              <p:nvPr/>
            </p:nvSpPr>
            <p:spPr bwMode="auto">
              <a:xfrm flipV="1">
                <a:off x="4032" y="1926"/>
                <a:ext cx="65" cy="13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5008" name="Line 96"/>
            <p:cNvSpPr>
              <a:spLocks noChangeShapeType="1"/>
            </p:cNvSpPr>
            <p:nvPr/>
          </p:nvSpPr>
          <p:spPr bwMode="auto">
            <a:xfrm flipV="1">
              <a:off x="4120" y="1231"/>
              <a:ext cx="0" cy="835"/>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5009" name="Line 97"/>
            <p:cNvSpPr>
              <a:spLocks noChangeShapeType="1"/>
            </p:cNvSpPr>
            <p:nvPr/>
          </p:nvSpPr>
          <p:spPr bwMode="auto">
            <a:xfrm>
              <a:off x="4043" y="1515"/>
              <a:ext cx="809" cy="0"/>
            </a:xfrm>
            <a:prstGeom prst="line">
              <a:avLst/>
            </a:prstGeom>
            <a:noFill/>
            <a:ln w="25400">
              <a:solidFill>
                <a:schemeClr val="tx1"/>
              </a:solidFill>
              <a:round/>
              <a:headEnd type="none" w="sm" len="sm"/>
              <a:tailEnd type="none" w="sm" len="sm"/>
            </a:ln>
            <a:effectLst/>
          </p:spPr>
          <p:txBody>
            <a:bodyPr/>
            <a:lstStyle/>
            <a:p>
              <a:endParaRPr lang="en-US"/>
            </a:p>
          </p:txBody>
        </p:sp>
        <p:sp>
          <p:nvSpPr>
            <p:cNvPr id="295010" name="Oval 98"/>
            <p:cNvSpPr>
              <a:spLocks noChangeArrowheads="1"/>
            </p:cNvSpPr>
            <p:nvPr/>
          </p:nvSpPr>
          <p:spPr bwMode="auto">
            <a:xfrm>
              <a:off x="4061" y="1463"/>
              <a:ext cx="102" cy="102"/>
            </a:xfrm>
            <a:prstGeom prst="ellipse">
              <a:avLst/>
            </a:prstGeom>
            <a:noFill/>
            <a:ln w="25400">
              <a:solidFill>
                <a:schemeClr val="tx1"/>
              </a:solidFill>
              <a:round/>
              <a:headEnd/>
              <a:tailEnd/>
            </a:ln>
            <a:effectLst/>
          </p:spPr>
          <p:txBody>
            <a:bodyPr wrap="none" anchor="ctr"/>
            <a:lstStyle/>
            <a:p>
              <a:endParaRPr lang="en-US"/>
            </a:p>
          </p:txBody>
        </p:sp>
        <p:sp>
          <p:nvSpPr>
            <p:cNvPr id="295011" name="Line 99"/>
            <p:cNvSpPr>
              <a:spLocks noChangeShapeType="1"/>
            </p:cNvSpPr>
            <p:nvPr/>
          </p:nvSpPr>
          <p:spPr bwMode="auto">
            <a:xfrm>
              <a:off x="4965" y="1621"/>
              <a:ext cx="0" cy="551"/>
            </a:xfrm>
            <a:prstGeom prst="line">
              <a:avLst/>
            </a:prstGeom>
            <a:noFill/>
            <a:ln w="25400">
              <a:solidFill>
                <a:schemeClr val="tx1"/>
              </a:solidFill>
              <a:round/>
              <a:headEnd type="none" w="sm" len="sm"/>
              <a:tailEnd type="none" w="sm" len="sm"/>
            </a:ln>
            <a:effectLst/>
          </p:spPr>
          <p:txBody>
            <a:bodyPr/>
            <a:lstStyle/>
            <a:p>
              <a:endParaRPr lang="en-US"/>
            </a:p>
          </p:txBody>
        </p:sp>
        <p:sp>
          <p:nvSpPr>
            <p:cNvPr id="295012" name="Arc 100"/>
            <p:cNvSpPr>
              <a:spLocks/>
            </p:cNvSpPr>
            <p:nvPr/>
          </p:nvSpPr>
          <p:spPr bwMode="auto">
            <a:xfrm>
              <a:off x="4834" y="1508"/>
              <a:ext cx="129" cy="116"/>
            </a:xfrm>
            <a:custGeom>
              <a:avLst/>
              <a:gdLst>
                <a:gd name="G0" fmla="+- 169 0 0"/>
                <a:gd name="G1" fmla="+- 21600 0 0"/>
                <a:gd name="G2" fmla="+- 21600 0 0"/>
                <a:gd name="T0" fmla="*/ 0 w 21769"/>
                <a:gd name="T1" fmla="*/ 1 h 21789"/>
                <a:gd name="T2" fmla="*/ 21768 w 21769"/>
                <a:gd name="T3" fmla="*/ 21789 h 21789"/>
                <a:gd name="T4" fmla="*/ 169 w 21769"/>
                <a:gd name="T5" fmla="*/ 21600 h 21789"/>
              </a:gdLst>
              <a:ahLst/>
              <a:cxnLst>
                <a:cxn ang="0">
                  <a:pos x="T0" y="T1"/>
                </a:cxn>
                <a:cxn ang="0">
                  <a:pos x="T2" y="T3"/>
                </a:cxn>
                <a:cxn ang="0">
                  <a:pos x="T4" y="T5"/>
                </a:cxn>
              </a:cxnLst>
              <a:rect l="0" t="0" r="r" b="b"/>
              <a:pathLst>
                <a:path w="21769" h="21789" fill="none" extrusionOk="0">
                  <a:moveTo>
                    <a:pt x="-1" y="0"/>
                  </a:moveTo>
                  <a:cubicBezTo>
                    <a:pt x="56" y="0"/>
                    <a:pt x="112" y="-1"/>
                    <a:pt x="169" y="0"/>
                  </a:cubicBezTo>
                  <a:cubicBezTo>
                    <a:pt x="12098" y="0"/>
                    <a:pt x="21769" y="9670"/>
                    <a:pt x="21769" y="21600"/>
                  </a:cubicBezTo>
                  <a:cubicBezTo>
                    <a:pt x="21769" y="21663"/>
                    <a:pt x="21768" y="21726"/>
                    <a:pt x="21768" y="21789"/>
                  </a:cubicBezTo>
                </a:path>
                <a:path w="21769" h="21789" stroke="0" extrusionOk="0">
                  <a:moveTo>
                    <a:pt x="-1" y="0"/>
                  </a:moveTo>
                  <a:cubicBezTo>
                    <a:pt x="56" y="0"/>
                    <a:pt x="112" y="-1"/>
                    <a:pt x="169" y="0"/>
                  </a:cubicBezTo>
                  <a:cubicBezTo>
                    <a:pt x="12098" y="0"/>
                    <a:pt x="21769" y="9670"/>
                    <a:pt x="21769" y="21600"/>
                  </a:cubicBezTo>
                  <a:cubicBezTo>
                    <a:pt x="21769" y="21663"/>
                    <a:pt x="21768" y="21726"/>
                    <a:pt x="21768" y="21789"/>
                  </a:cubicBezTo>
                  <a:lnTo>
                    <a:pt x="169" y="21600"/>
                  </a:lnTo>
                  <a:close/>
                </a:path>
              </a:pathLst>
            </a:custGeom>
            <a:noFill/>
            <a:ln w="25400" cap="rnd">
              <a:solidFill>
                <a:schemeClr val="tx1"/>
              </a:solidFill>
              <a:round/>
              <a:headEnd type="none" w="sm" len="sm"/>
              <a:tailEnd type="none" w="sm" len="sm"/>
            </a:ln>
            <a:effectLst/>
          </p:spPr>
          <p:txBody>
            <a:bodyPr/>
            <a:lstStyle/>
            <a:p>
              <a:endParaRPr lang="en-US"/>
            </a:p>
          </p:txBody>
        </p:sp>
        <p:sp>
          <p:nvSpPr>
            <p:cNvPr id="295013" name="Arc 101"/>
            <p:cNvSpPr>
              <a:spLocks/>
            </p:cNvSpPr>
            <p:nvPr/>
          </p:nvSpPr>
          <p:spPr bwMode="auto">
            <a:xfrm>
              <a:off x="4845" y="2176"/>
              <a:ext cx="112" cy="1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ffectLst/>
          </p:spPr>
          <p:txBody>
            <a:bodyPr/>
            <a:lstStyle/>
            <a:p>
              <a:endParaRPr lang="en-US"/>
            </a:p>
          </p:txBody>
        </p:sp>
        <p:sp>
          <p:nvSpPr>
            <p:cNvPr id="295014" name="Arc 102"/>
            <p:cNvSpPr>
              <a:spLocks/>
            </p:cNvSpPr>
            <p:nvPr/>
          </p:nvSpPr>
          <p:spPr bwMode="auto">
            <a:xfrm>
              <a:off x="3931" y="1508"/>
              <a:ext cx="112" cy="112"/>
            </a:xfrm>
            <a:custGeom>
              <a:avLst/>
              <a:gdLst>
                <a:gd name="G0" fmla="+- 21600 0 0"/>
                <a:gd name="G1" fmla="+- 21599 0 0"/>
                <a:gd name="G2" fmla="+- 21600 0 0"/>
                <a:gd name="T0" fmla="*/ 0 w 21600"/>
                <a:gd name="T1" fmla="*/ 21599 h 21599"/>
                <a:gd name="T2" fmla="*/ 2140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44"/>
                    <a:pt x="9553" y="105"/>
                    <a:pt x="21406" y="-1"/>
                  </a:cubicBezTo>
                </a:path>
                <a:path w="21600" h="21599" stroke="0" extrusionOk="0">
                  <a:moveTo>
                    <a:pt x="0" y="21599"/>
                  </a:moveTo>
                  <a:cubicBezTo>
                    <a:pt x="0" y="9744"/>
                    <a:pt x="9553" y="105"/>
                    <a:pt x="21406" y="-1"/>
                  </a:cubicBezTo>
                  <a:lnTo>
                    <a:pt x="21600" y="21599"/>
                  </a:lnTo>
                  <a:close/>
                </a:path>
              </a:pathLst>
            </a:custGeom>
            <a:noFill/>
            <a:ln w="25400" cap="rnd">
              <a:solidFill>
                <a:schemeClr val="tx1"/>
              </a:solidFill>
              <a:round/>
              <a:headEnd type="none" w="sm" len="sm"/>
              <a:tailEnd type="none" w="sm" len="sm"/>
            </a:ln>
            <a:effectLst/>
          </p:spPr>
          <p:txBody>
            <a:bodyPr/>
            <a:lstStyle/>
            <a:p>
              <a:endParaRPr lang="en-US"/>
            </a:p>
          </p:txBody>
        </p:sp>
        <p:sp>
          <p:nvSpPr>
            <p:cNvPr id="295015" name="Oval 103"/>
            <p:cNvSpPr>
              <a:spLocks noChangeArrowheads="1"/>
            </p:cNvSpPr>
            <p:nvPr/>
          </p:nvSpPr>
          <p:spPr bwMode="auto">
            <a:xfrm>
              <a:off x="4899" y="2126"/>
              <a:ext cx="102" cy="102"/>
            </a:xfrm>
            <a:prstGeom prst="ellipse">
              <a:avLst/>
            </a:prstGeom>
            <a:noFill/>
            <a:ln w="25400">
              <a:solidFill>
                <a:schemeClr val="tx1"/>
              </a:solidFill>
              <a:round/>
              <a:headEnd/>
              <a:tailEnd/>
            </a:ln>
            <a:effectLst/>
          </p:spPr>
          <p:txBody>
            <a:bodyPr wrap="none" anchor="ctr"/>
            <a:lstStyle/>
            <a:p>
              <a:endParaRPr lang="en-US"/>
            </a:p>
          </p:txBody>
        </p:sp>
        <p:sp>
          <p:nvSpPr>
            <p:cNvPr id="295016" name="Line 104"/>
            <p:cNvSpPr>
              <a:spLocks noChangeShapeType="1"/>
            </p:cNvSpPr>
            <p:nvPr/>
          </p:nvSpPr>
          <p:spPr bwMode="auto">
            <a:xfrm flipV="1">
              <a:off x="3809" y="1311"/>
              <a:ext cx="0" cy="751"/>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20" name="Group 105"/>
          <p:cNvGrpSpPr>
            <a:grpSpLocks/>
          </p:cNvGrpSpPr>
          <p:nvPr/>
        </p:nvGrpSpPr>
        <p:grpSpPr bwMode="auto">
          <a:xfrm>
            <a:off x="2682875" y="4171950"/>
            <a:ext cx="1223963" cy="1420813"/>
            <a:chOff x="1690" y="2628"/>
            <a:chExt cx="771" cy="895"/>
          </a:xfrm>
        </p:grpSpPr>
        <p:sp>
          <p:nvSpPr>
            <p:cNvPr id="295018" name="AutoShape 106"/>
            <p:cNvSpPr>
              <a:spLocks noChangeArrowheads="1"/>
            </p:cNvSpPr>
            <p:nvPr/>
          </p:nvSpPr>
          <p:spPr bwMode="auto">
            <a:xfrm>
              <a:off x="1710" y="2628"/>
              <a:ext cx="689" cy="313"/>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5019" name="Arc 107"/>
            <p:cNvSpPr>
              <a:spLocks/>
            </p:cNvSpPr>
            <p:nvPr/>
          </p:nvSpPr>
          <p:spPr bwMode="auto">
            <a:xfrm rot="10800000">
              <a:off x="2340" y="3065"/>
              <a:ext cx="121" cy="146"/>
            </a:xfrm>
            <a:custGeom>
              <a:avLst/>
              <a:gdLst>
                <a:gd name="G0" fmla="+- 20355 0 0"/>
                <a:gd name="G1" fmla="+- 21599 0 0"/>
                <a:gd name="G2" fmla="+- 21600 0 0"/>
                <a:gd name="T0" fmla="*/ 0 w 20355"/>
                <a:gd name="T1" fmla="*/ 14372 h 21599"/>
                <a:gd name="T2" fmla="*/ 20186 w 20355"/>
                <a:gd name="T3" fmla="*/ 0 h 21599"/>
                <a:gd name="T4" fmla="*/ 20355 w 20355"/>
                <a:gd name="T5" fmla="*/ 21599 h 21599"/>
              </a:gdLst>
              <a:ahLst/>
              <a:cxnLst>
                <a:cxn ang="0">
                  <a:pos x="T0" y="T1"/>
                </a:cxn>
                <a:cxn ang="0">
                  <a:pos x="T2" y="T3"/>
                </a:cxn>
                <a:cxn ang="0">
                  <a:pos x="T4" y="T5"/>
                </a:cxn>
              </a:cxnLst>
              <a:rect l="0" t="0" r="r" b="b"/>
              <a:pathLst>
                <a:path w="20355" h="21599" fill="none" extrusionOk="0">
                  <a:moveTo>
                    <a:pt x="-1" y="14371"/>
                  </a:moveTo>
                  <a:cubicBezTo>
                    <a:pt x="3038" y="5814"/>
                    <a:pt x="11105" y="70"/>
                    <a:pt x="20185" y="-1"/>
                  </a:cubicBezTo>
                </a:path>
                <a:path w="20355" h="21599" stroke="0" extrusionOk="0">
                  <a:moveTo>
                    <a:pt x="-1" y="14371"/>
                  </a:moveTo>
                  <a:cubicBezTo>
                    <a:pt x="3038" y="5814"/>
                    <a:pt x="11105" y="70"/>
                    <a:pt x="20185" y="-1"/>
                  </a:cubicBezTo>
                  <a:lnTo>
                    <a:pt x="20355" y="21599"/>
                  </a:lnTo>
                  <a:close/>
                </a:path>
              </a:pathLst>
            </a:custGeom>
            <a:noFill/>
            <a:ln w="25400" cap="rnd">
              <a:solidFill>
                <a:schemeClr val="tx1"/>
              </a:solidFill>
              <a:round/>
              <a:headEnd type="none" w="sm" len="sm"/>
              <a:tailEnd type="none" w="sm" len="sm"/>
            </a:ln>
            <a:effectLst/>
          </p:spPr>
          <p:txBody>
            <a:bodyPr/>
            <a:lstStyle/>
            <a:p>
              <a:endParaRPr lang="en-US"/>
            </a:p>
          </p:txBody>
        </p:sp>
        <p:sp>
          <p:nvSpPr>
            <p:cNvPr id="295020" name="Arc 108"/>
            <p:cNvSpPr>
              <a:spLocks/>
            </p:cNvSpPr>
            <p:nvPr/>
          </p:nvSpPr>
          <p:spPr bwMode="auto">
            <a:xfrm rot="10800000">
              <a:off x="1690" y="3083"/>
              <a:ext cx="127" cy="133"/>
            </a:xfrm>
            <a:custGeom>
              <a:avLst/>
              <a:gdLst>
                <a:gd name="G0" fmla="+- 164 0 0"/>
                <a:gd name="G1" fmla="+- 21600 0 0"/>
                <a:gd name="G2" fmla="+- 21600 0 0"/>
                <a:gd name="T0" fmla="*/ 0 w 20703"/>
                <a:gd name="T1" fmla="*/ 1 h 21600"/>
                <a:gd name="T2" fmla="*/ 20703 w 20703"/>
                <a:gd name="T3" fmla="*/ 14914 h 21600"/>
                <a:gd name="T4" fmla="*/ 164 w 20703"/>
                <a:gd name="T5" fmla="*/ 21600 h 21600"/>
              </a:gdLst>
              <a:ahLst/>
              <a:cxnLst>
                <a:cxn ang="0">
                  <a:pos x="T0" y="T1"/>
                </a:cxn>
                <a:cxn ang="0">
                  <a:pos x="T2" y="T3"/>
                </a:cxn>
                <a:cxn ang="0">
                  <a:pos x="T4" y="T5"/>
                </a:cxn>
              </a:cxnLst>
              <a:rect l="0" t="0" r="r" b="b"/>
              <a:pathLst>
                <a:path w="20703" h="21600" fill="none" extrusionOk="0">
                  <a:moveTo>
                    <a:pt x="-1" y="0"/>
                  </a:moveTo>
                  <a:cubicBezTo>
                    <a:pt x="54" y="0"/>
                    <a:pt x="109" y="-1"/>
                    <a:pt x="164" y="0"/>
                  </a:cubicBezTo>
                  <a:cubicBezTo>
                    <a:pt x="9517" y="0"/>
                    <a:pt x="17807" y="6020"/>
                    <a:pt x="20703" y="14913"/>
                  </a:cubicBezTo>
                </a:path>
                <a:path w="20703" h="21600" stroke="0" extrusionOk="0">
                  <a:moveTo>
                    <a:pt x="-1" y="0"/>
                  </a:moveTo>
                  <a:cubicBezTo>
                    <a:pt x="54" y="0"/>
                    <a:pt x="109" y="-1"/>
                    <a:pt x="164" y="0"/>
                  </a:cubicBezTo>
                  <a:cubicBezTo>
                    <a:pt x="9517" y="0"/>
                    <a:pt x="17807" y="6020"/>
                    <a:pt x="20703" y="14913"/>
                  </a:cubicBezTo>
                  <a:lnTo>
                    <a:pt x="164" y="21600"/>
                  </a:lnTo>
                  <a:close/>
                </a:path>
              </a:pathLst>
            </a:custGeom>
            <a:noFill/>
            <a:ln w="25400" cap="rnd">
              <a:solidFill>
                <a:schemeClr val="tx1"/>
              </a:solidFill>
              <a:round/>
              <a:headEnd type="none" w="sm" len="sm"/>
              <a:tailEnd type="none" w="sm" len="sm"/>
            </a:ln>
            <a:effectLst/>
          </p:spPr>
          <p:txBody>
            <a:bodyPr/>
            <a:lstStyle/>
            <a:p>
              <a:endParaRPr lang="en-US"/>
            </a:p>
          </p:txBody>
        </p:sp>
        <p:sp>
          <p:nvSpPr>
            <p:cNvPr id="295021" name="Line 109"/>
            <p:cNvSpPr>
              <a:spLocks noChangeShapeType="1"/>
            </p:cNvSpPr>
            <p:nvPr/>
          </p:nvSpPr>
          <p:spPr bwMode="auto">
            <a:xfrm>
              <a:off x="1813" y="3208"/>
              <a:ext cx="523" cy="0"/>
            </a:xfrm>
            <a:prstGeom prst="line">
              <a:avLst/>
            </a:prstGeom>
            <a:noFill/>
            <a:ln w="25400">
              <a:solidFill>
                <a:schemeClr val="tx1"/>
              </a:solidFill>
              <a:round/>
              <a:headEnd type="none" w="sm" len="sm"/>
              <a:tailEnd type="none" w="sm" len="sm"/>
            </a:ln>
            <a:effectLst/>
          </p:spPr>
          <p:txBody>
            <a:bodyPr/>
            <a:lstStyle/>
            <a:p>
              <a:endParaRPr lang="en-US"/>
            </a:p>
          </p:txBody>
        </p:sp>
        <p:sp>
          <p:nvSpPr>
            <p:cNvPr id="295022" name="Oval 110"/>
            <p:cNvSpPr>
              <a:spLocks noChangeArrowheads="1"/>
            </p:cNvSpPr>
            <p:nvPr/>
          </p:nvSpPr>
          <p:spPr bwMode="auto">
            <a:xfrm>
              <a:off x="1840" y="3158"/>
              <a:ext cx="102" cy="102"/>
            </a:xfrm>
            <a:prstGeom prst="ellipse">
              <a:avLst/>
            </a:prstGeom>
            <a:noFill/>
            <a:ln w="25400">
              <a:solidFill>
                <a:schemeClr val="tx1"/>
              </a:solidFill>
              <a:round/>
              <a:headEnd/>
              <a:tailEnd/>
            </a:ln>
            <a:effectLst/>
          </p:spPr>
          <p:txBody>
            <a:bodyPr wrap="none" anchor="ctr"/>
            <a:lstStyle/>
            <a:p>
              <a:endParaRPr lang="en-US"/>
            </a:p>
          </p:txBody>
        </p:sp>
        <p:sp>
          <p:nvSpPr>
            <p:cNvPr id="295023" name="Oval 111"/>
            <p:cNvSpPr>
              <a:spLocks noChangeArrowheads="1"/>
            </p:cNvSpPr>
            <p:nvPr/>
          </p:nvSpPr>
          <p:spPr bwMode="auto">
            <a:xfrm>
              <a:off x="2154" y="3155"/>
              <a:ext cx="102" cy="102"/>
            </a:xfrm>
            <a:prstGeom prst="ellipse">
              <a:avLst/>
            </a:prstGeom>
            <a:noFill/>
            <a:ln w="25400">
              <a:solidFill>
                <a:schemeClr val="tx1"/>
              </a:solidFill>
              <a:round/>
              <a:headEnd/>
              <a:tailEnd/>
            </a:ln>
            <a:effectLst/>
          </p:spPr>
          <p:txBody>
            <a:bodyPr wrap="none" anchor="ctr"/>
            <a:lstStyle/>
            <a:p>
              <a:endParaRPr lang="en-US"/>
            </a:p>
          </p:txBody>
        </p:sp>
        <p:sp>
          <p:nvSpPr>
            <p:cNvPr id="295024" name="Line 112"/>
            <p:cNvSpPr>
              <a:spLocks noChangeShapeType="1"/>
            </p:cNvSpPr>
            <p:nvPr/>
          </p:nvSpPr>
          <p:spPr bwMode="auto">
            <a:xfrm>
              <a:off x="2205" y="2947"/>
              <a:ext cx="0" cy="576"/>
            </a:xfrm>
            <a:prstGeom prst="line">
              <a:avLst/>
            </a:prstGeom>
            <a:noFill/>
            <a:ln w="25400">
              <a:solidFill>
                <a:schemeClr val="tx1"/>
              </a:solidFill>
              <a:round/>
              <a:headEnd type="none" w="sm" len="sm"/>
              <a:tailEnd type="none" w="sm" len="sm"/>
            </a:ln>
            <a:effectLst/>
          </p:spPr>
          <p:txBody>
            <a:bodyPr/>
            <a:lstStyle/>
            <a:p>
              <a:endParaRPr lang="en-US"/>
            </a:p>
          </p:txBody>
        </p:sp>
        <p:sp>
          <p:nvSpPr>
            <p:cNvPr id="295025" name="Line 113"/>
            <p:cNvSpPr>
              <a:spLocks noChangeShapeType="1"/>
            </p:cNvSpPr>
            <p:nvPr/>
          </p:nvSpPr>
          <p:spPr bwMode="auto">
            <a:xfrm>
              <a:off x="1901" y="2941"/>
              <a:ext cx="4" cy="561"/>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21" name="Group 114"/>
          <p:cNvGrpSpPr>
            <a:grpSpLocks/>
          </p:cNvGrpSpPr>
          <p:nvPr/>
        </p:nvGrpSpPr>
        <p:grpSpPr bwMode="auto">
          <a:xfrm>
            <a:off x="4981575" y="4208463"/>
            <a:ext cx="1398588" cy="1200150"/>
            <a:chOff x="3138" y="2651"/>
            <a:chExt cx="881" cy="756"/>
          </a:xfrm>
        </p:grpSpPr>
        <p:sp>
          <p:nvSpPr>
            <p:cNvPr id="295027" name="AutoShape 115"/>
            <p:cNvSpPr>
              <a:spLocks noChangeArrowheads="1"/>
            </p:cNvSpPr>
            <p:nvPr/>
          </p:nvSpPr>
          <p:spPr bwMode="auto">
            <a:xfrm>
              <a:off x="3138" y="2694"/>
              <a:ext cx="313" cy="689"/>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5028" name="Arc 116"/>
            <p:cNvSpPr>
              <a:spLocks/>
            </p:cNvSpPr>
            <p:nvPr/>
          </p:nvSpPr>
          <p:spPr bwMode="auto">
            <a:xfrm rot="10800000">
              <a:off x="3608" y="2651"/>
              <a:ext cx="121" cy="121"/>
            </a:xfrm>
            <a:custGeom>
              <a:avLst/>
              <a:gdLst>
                <a:gd name="G0" fmla="+- 21600 0 0"/>
                <a:gd name="G1" fmla="+- 0 0 0"/>
                <a:gd name="G2" fmla="+- 21600 0 0"/>
                <a:gd name="T0" fmla="*/ 14790 w 21600"/>
                <a:gd name="T1" fmla="*/ 20498 h 20498"/>
                <a:gd name="T2" fmla="*/ 0 w 21600"/>
                <a:gd name="T3" fmla="*/ 0 h 20498"/>
                <a:gd name="T4" fmla="*/ 21600 w 21600"/>
                <a:gd name="T5" fmla="*/ 0 h 20498"/>
              </a:gdLst>
              <a:ahLst/>
              <a:cxnLst>
                <a:cxn ang="0">
                  <a:pos x="T0" y="T1"/>
                </a:cxn>
                <a:cxn ang="0">
                  <a:pos x="T2" y="T3"/>
                </a:cxn>
                <a:cxn ang="0">
                  <a:pos x="T4" y="T5"/>
                </a:cxn>
              </a:cxnLst>
              <a:rect l="0" t="0" r="r" b="b"/>
              <a:pathLst>
                <a:path w="21600" h="20498" fill="none" extrusionOk="0">
                  <a:moveTo>
                    <a:pt x="14789" y="20498"/>
                  </a:moveTo>
                  <a:cubicBezTo>
                    <a:pt x="5959" y="17564"/>
                    <a:pt x="0" y="9305"/>
                    <a:pt x="0" y="0"/>
                  </a:cubicBezTo>
                </a:path>
                <a:path w="21600" h="20498" stroke="0" extrusionOk="0">
                  <a:moveTo>
                    <a:pt x="14789" y="20498"/>
                  </a:moveTo>
                  <a:cubicBezTo>
                    <a:pt x="5959" y="17564"/>
                    <a:pt x="0" y="9305"/>
                    <a:pt x="0" y="0"/>
                  </a:cubicBezTo>
                  <a:lnTo>
                    <a:pt x="21600" y="0"/>
                  </a:lnTo>
                  <a:close/>
                </a:path>
              </a:pathLst>
            </a:custGeom>
            <a:noFill/>
            <a:ln w="25400" cap="rnd">
              <a:solidFill>
                <a:schemeClr val="tx1"/>
              </a:solidFill>
              <a:round/>
              <a:headEnd type="none" w="sm" len="sm"/>
              <a:tailEnd type="none" w="sm" len="sm"/>
            </a:ln>
            <a:effectLst/>
          </p:spPr>
          <p:txBody>
            <a:bodyPr/>
            <a:lstStyle/>
            <a:p>
              <a:endParaRPr lang="en-US"/>
            </a:p>
          </p:txBody>
        </p:sp>
        <p:sp>
          <p:nvSpPr>
            <p:cNvPr id="295029" name="Arc 117"/>
            <p:cNvSpPr>
              <a:spLocks/>
            </p:cNvSpPr>
            <p:nvPr/>
          </p:nvSpPr>
          <p:spPr bwMode="auto">
            <a:xfrm rot="10800000">
              <a:off x="3606" y="3281"/>
              <a:ext cx="119" cy="126"/>
            </a:xfrm>
            <a:custGeom>
              <a:avLst/>
              <a:gdLst>
                <a:gd name="G0" fmla="+- 21600 0 0"/>
                <a:gd name="G1" fmla="+- 20539 0 0"/>
                <a:gd name="G2" fmla="+- 21600 0 0"/>
                <a:gd name="T0" fmla="*/ 0 w 21600"/>
                <a:gd name="T1" fmla="*/ 20539 h 20539"/>
                <a:gd name="T2" fmla="*/ 14912 w 21600"/>
                <a:gd name="T3" fmla="*/ 0 h 20539"/>
                <a:gd name="T4" fmla="*/ 21600 w 21600"/>
                <a:gd name="T5" fmla="*/ 20539 h 20539"/>
              </a:gdLst>
              <a:ahLst/>
              <a:cxnLst>
                <a:cxn ang="0">
                  <a:pos x="T0" y="T1"/>
                </a:cxn>
                <a:cxn ang="0">
                  <a:pos x="T2" y="T3"/>
                </a:cxn>
                <a:cxn ang="0">
                  <a:pos x="T4" y="T5"/>
                </a:cxn>
              </a:cxnLst>
              <a:rect l="0" t="0" r="r" b="b"/>
              <a:pathLst>
                <a:path w="21600" h="20539" fill="none" extrusionOk="0">
                  <a:moveTo>
                    <a:pt x="0" y="20539"/>
                  </a:moveTo>
                  <a:cubicBezTo>
                    <a:pt x="0" y="11186"/>
                    <a:pt x="6019" y="2896"/>
                    <a:pt x="14912" y="0"/>
                  </a:cubicBezTo>
                </a:path>
                <a:path w="21600" h="20539" stroke="0" extrusionOk="0">
                  <a:moveTo>
                    <a:pt x="0" y="20539"/>
                  </a:moveTo>
                  <a:cubicBezTo>
                    <a:pt x="0" y="11186"/>
                    <a:pt x="6019" y="2896"/>
                    <a:pt x="14912" y="0"/>
                  </a:cubicBezTo>
                  <a:lnTo>
                    <a:pt x="21600" y="20539"/>
                  </a:lnTo>
                  <a:close/>
                </a:path>
              </a:pathLst>
            </a:custGeom>
            <a:noFill/>
            <a:ln w="25400" cap="rnd">
              <a:solidFill>
                <a:schemeClr val="tx1"/>
              </a:solidFill>
              <a:round/>
              <a:headEnd type="none" w="sm" len="sm"/>
              <a:tailEnd type="none" w="sm" len="sm"/>
            </a:ln>
            <a:effectLst/>
          </p:spPr>
          <p:txBody>
            <a:bodyPr/>
            <a:lstStyle/>
            <a:p>
              <a:endParaRPr lang="en-US"/>
            </a:p>
          </p:txBody>
        </p:sp>
        <p:sp>
          <p:nvSpPr>
            <p:cNvPr id="295030" name="Line 118"/>
            <p:cNvSpPr>
              <a:spLocks noChangeShapeType="1"/>
            </p:cNvSpPr>
            <p:nvPr/>
          </p:nvSpPr>
          <p:spPr bwMode="auto">
            <a:xfrm flipV="1">
              <a:off x="3718" y="2757"/>
              <a:ext cx="0" cy="523"/>
            </a:xfrm>
            <a:prstGeom prst="line">
              <a:avLst/>
            </a:prstGeom>
            <a:noFill/>
            <a:ln w="25400">
              <a:solidFill>
                <a:schemeClr val="tx1"/>
              </a:solidFill>
              <a:round/>
              <a:headEnd type="none" w="sm" len="sm"/>
              <a:tailEnd type="none" w="sm" len="sm"/>
            </a:ln>
            <a:effectLst/>
          </p:spPr>
          <p:txBody>
            <a:bodyPr/>
            <a:lstStyle/>
            <a:p>
              <a:endParaRPr lang="en-US"/>
            </a:p>
          </p:txBody>
        </p:sp>
        <p:sp>
          <p:nvSpPr>
            <p:cNvPr id="295031" name="Oval 119"/>
            <p:cNvSpPr>
              <a:spLocks noChangeArrowheads="1"/>
            </p:cNvSpPr>
            <p:nvPr/>
          </p:nvSpPr>
          <p:spPr bwMode="auto">
            <a:xfrm>
              <a:off x="3668" y="3151"/>
              <a:ext cx="102" cy="102"/>
            </a:xfrm>
            <a:prstGeom prst="ellipse">
              <a:avLst/>
            </a:prstGeom>
            <a:noFill/>
            <a:ln w="25400">
              <a:solidFill>
                <a:schemeClr val="tx1"/>
              </a:solidFill>
              <a:round/>
              <a:headEnd/>
              <a:tailEnd/>
            </a:ln>
            <a:effectLst/>
          </p:spPr>
          <p:txBody>
            <a:bodyPr wrap="none" anchor="ctr"/>
            <a:lstStyle/>
            <a:p>
              <a:endParaRPr lang="en-US"/>
            </a:p>
          </p:txBody>
        </p:sp>
        <p:sp>
          <p:nvSpPr>
            <p:cNvPr id="295032" name="Oval 120"/>
            <p:cNvSpPr>
              <a:spLocks noChangeArrowheads="1"/>
            </p:cNvSpPr>
            <p:nvPr/>
          </p:nvSpPr>
          <p:spPr bwMode="auto">
            <a:xfrm>
              <a:off x="3665" y="2837"/>
              <a:ext cx="102" cy="102"/>
            </a:xfrm>
            <a:prstGeom prst="ellipse">
              <a:avLst/>
            </a:prstGeom>
            <a:noFill/>
            <a:ln w="25400">
              <a:solidFill>
                <a:schemeClr val="tx1"/>
              </a:solidFill>
              <a:round/>
              <a:headEnd/>
              <a:tailEnd/>
            </a:ln>
            <a:effectLst/>
          </p:spPr>
          <p:txBody>
            <a:bodyPr wrap="none" anchor="ctr"/>
            <a:lstStyle/>
            <a:p>
              <a:endParaRPr lang="en-US"/>
            </a:p>
          </p:txBody>
        </p:sp>
        <p:sp>
          <p:nvSpPr>
            <p:cNvPr id="295033" name="Line 121"/>
            <p:cNvSpPr>
              <a:spLocks noChangeShapeType="1"/>
            </p:cNvSpPr>
            <p:nvPr/>
          </p:nvSpPr>
          <p:spPr bwMode="auto">
            <a:xfrm>
              <a:off x="3445" y="2888"/>
              <a:ext cx="569" cy="0"/>
            </a:xfrm>
            <a:prstGeom prst="line">
              <a:avLst/>
            </a:prstGeom>
            <a:noFill/>
            <a:ln w="25400">
              <a:solidFill>
                <a:schemeClr val="tx1"/>
              </a:solidFill>
              <a:round/>
              <a:headEnd type="none" w="sm" len="sm"/>
              <a:tailEnd type="none" w="sm" len="sm"/>
            </a:ln>
            <a:effectLst/>
          </p:spPr>
          <p:txBody>
            <a:bodyPr/>
            <a:lstStyle/>
            <a:p>
              <a:endParaRPr lang="en-US"/>
            </a:p>
          </p:txBody>
        </p:sp>
        <p:sp>
          <p:nvSpPr>
            <p:cNvPr id="295034" name="Line 122"/>
            <p:cNvSpPr>
              <a:spLocks noChangeShapeType="1"/>
            </p:cNvSpPr>
            <p:nvPr/>
          </p:nvSpPr>
          <p:spPr bwMode="auto">
            <a:xfrm>
              <a:off x="3451" y="3200"/>
              <a:ext cx="568"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22" name="Group 123"/>
            <p:cNvGrpSpPr>
              <a:grpSpLocks/>
            </p:cNvGrpSpPr>
            <p:nvPr/>
          </p:nvGrpSpPr>
          <p:grpSpPr bwMode="auto">
            <a:xfrm>
              <a:off x="3458" y="3135"/>
              <a:ext cx="145" cy="132"/>
              <a:chOff x="3458" y="3135"/>
              <a:chExt cx="145" cy="132"/>
            </a:xfrm>
          </p:grpSpPr>
          <p:sp>
            <p:nvSpPr>
              <p:cNvPr id="295036" name="Line 124"/>
              <p:cNvSpPr>
                <a:spLocks noChangeShapeType="1"/>
              </p:cNvSpPr>
              <p:nvPr/>
            </p:nvSpPr>
            <p:spPr bwMode="auto">
              <a:xfrm flipV="1">
                <a:off x="3458" y="3202"/>
                <a:ext cx="143" cy="65"/>
              </a:xfrm>
              <a:prstGeom prst="line">
                <a:avLst/>
              </a:prstGeom>
              <a:noFill/>
              <a:ln w="25400">
                <a:solidFill>
                  <a:schemeClr val="tx1"/>
                </a:solidFill>
                <a:round/>
                <a:headEnd type="none" w="sm" len="sm"/>
                <a:tailEnd type="none" w="sm" len="sm"/>
              </a:ln>
              <a:effectLst/>
            </p:spPr>
            <p:txBody>
              <a:bodyPr/>
              <a:lstStyle/>
              <a:p>
                <a:endParaRPr lang="en-US"/>
              </a:p>
            </p:txBody>
          </p:sp>
          <p:sp>
            <p:nvSpPr>
              <p:cNvPr id="295037" name="Line 125"/>
              <p:cNvSpPr>
                <a:spLocks noChangeShapeType="1"/>
              </p:cNvSpPr>
              <p:nvPr/>
            </p:nvSpPr>
            <p:spPr bwMode="auto">
              <a:xfrm>
                <a:off x="3459" y="3135"/>
                <a:ext cx="144" cy="65"/>
              </a:xfrm>
              <a:prstGeom prst="line">
                <a:avLst/>
              </a:prstGeom>
              <a:noFill/>
              <a:ln w="25400">
                <a:solidFill>
                  <a:schemeClr val="tx1"/>
                </a:solidFill>
                <a:round/>
                <a:headEnd type="none" w="sm" len="sm"/>
                <a:tailEnd type="none" w="sm" len="sm"/>
              </a:ln>
              <a:effectLst/>
            </p:spPr>
            <p:txBody>
              <a:bodyPr/>
              <a:lstStyle/>
              <a:p>
                <a:endParaRPr lang="en-US"/>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1" name="Rectangle 81"/>
          <p:cNvSpPr>
            <a:spLocks noGrp="1" noChangeArrowheads="1"/>
          </p:cNvSpPr>
          <p:nvPr>
            <p:ph type="title"/>
          </p:nvPr>
        </p:nvSpPr>
        <p:spPr/>
        <p:txBody>
          <a:bodyPr/>
          <a:lstStyle/>
          <a:p>
            <a:r>
              <a:rPr lang="en-US"/>
              <a:t>Some Incorrect Arc Constructs</a:t>
            </a:r>
          </a:p>
        </p:txBody>
      </p:sp>
      <p:sp>
        <p:nvSpPr>
          <p:cNvPr id="16" name="Slide Number Placeholder 15"/>
          <p:cNvSpPr>
            <a:spLocks noGrp="1"/>
          </p:cNvSpPr>
          <p:nvPr>
            <p:ph type="sldNum" sz="quarter" idx="12"/>
          </p:nvPr>
        </p:nvSpPr>
        <p:spPr/>
        <p:txBody>
          <a:bodyPr/>
          <a:lstStyle/>
          <a:p>
            <a:fld id="{F093AFE1-D04D-40AB-9231-59BC8ABC86FF}" type="slidenum">
              <a:rPr lang="en-US" smtClean="0"/>
              <a:pPr/>
              <a:t>12</a:t>
            </a:fld>
            <a:endParaRPr lang="en-US"/>
          </a:p>
        </p:txBody>
      </p:sp>
      <p:grpSp>
        <p:nvGrpSpPr>
          <p:cNvPr id="2" name="Group 3"/>
          <p:cNvGrpSpPr>
            <a:grpSpLocks/>
          </p:cNvGrpSpPr>
          <p:nvPr/>
        </p:nvGrpSpPr>
        <p:grpSpPr bwMode="auto">
          <a:xfrm>
            <a:off x="839788" y="2706688"/>
            <a:ext cx="6475412" cy="1168400"/>
            <a:chOff x="529" y="1761"/>
            <a:chExt cx="4079" cy="736"/>
          </a:xfrm>
        </p:grpSpPr>
        <p:grpSp>
          <p:nvGrpSpPr>
            <p:cNvPr id="3" name="Group 4"/>
            <p:cNvGrpSpPr>
              <a:grpSpLocks/>
            </p:cNvGrpSpPr>
            <p:nvPr/>
          </p:nvGrpSpPr>
          <p:grpSpPr bwMode="auto">
            <a:xfrm>
              <a:off x="3643" y="1761"/>
              <a:ext cx="965" cy="577"/>
              <a:chOff x="3643" y="1761"/>
              <a:chExt cx="965" cy="577"/>
            </a:xfrm>
          </p:grpSpPr>
          <p:grpSp>
            <p:nvGrpSpPr>
              <p:cNvPr id="4" name="Group 5"/>
              <p:cNvGrpSpPr>
                <a:grpSpLocks/>
              </p:cNvGrpSpPr>
              <p:nvPr/>
            </p:nvGrpSpPr>
            <p:grpSpPr bwMode="auto">
              <a:xfrm>
                <a:off x="3972" y="1942"/>
                <a:ext cx="636" cy="0"/>
                <a:chOff x="3972" y="1942"/>
                <a:chExt cx="636" cy="0"/>
              </a:xfrm>
            </p:grpSpPr>
            <p:sp>
              <p:nvSpPr>
                <p:cNvPr id="296966" name="Line 6"/>
                <p:cNvSpPr>
                  <a:spLocks noChangeShapeType="1"/>
                </p:cNvSpPr>
                <p:nvPr/>
              </p:nvSpPr>
              <p:spPr bwMode="auto">
                <a:xfrm>
                  <a:off x="4196" y="1942"/>
                  <a:ext cx="92" cy="0"/>
                </a:xfrm>
                <a:prstGeom prst="line">
                  <a:avLst/>
                </a:prstGeom>
                <a:noFill/>
                <a:ln w="25400">
                  <a:solidFill>
                    <a:srgbClr val="FFCC66"/>
                  </a:solidFill>
                  <a:round/>
                  <a:headEnd type="none" w="sm" len="sm"/>
                  <a:tailEnd type="none" w="sm" len="sm"/>
                </a:ln>
                <a:effectLst/>
              </p:spPr>
              <p:txBody>
                <a:bodyPr/>
                <a:lstStyle/>
                <a:p>
                  <a:endParaRPr lang="en-US"/>
                </a:p>
              </p:txBody>
            </p:sp>
            <p:sp>
              <p:nvSpPr>
                <p:cNvPr id="296967" name="Line 7"/>
                <p:cNvSpPr>
                  <a:spLocks noChangeShapeType="1"/>
                </p:cNvSpPr>
                <p:nvPr/>
              </p:nvSpPr>
              <p:spPr bwMode="auto">
                <a:xfrm>
                  <a:off x="3972" y="1942"/>
                  <a:ext cx="92" cy="0"/>
                </a:xfrm>
                <a:prstGeom prst="line">
                  <a:avLst/>
                </a:prstGeom>
                <a:noFill/>
                <a:ln w="25400">
                  <a:solidFill>
                    <a:srgbClr val="FFCC66"/>
                  </a:solidFill>
                  <a:round/>
                  <a:headEnd type="none" w="sm" len="sm"/>
                  <a:tailEnd type="none" w="sm" len="sm"/>
                </a:ln>
                <a:effectLst/>
              </p:spPr>
              <p:txBody>
                <a:bodyPr/>
                <a:lstStyle/>
                <a:p>
                  <a:endParaRPr lang="en-US"/>
                </a:p>
              </p:txBody>
            </p:sp>
            <p:sp>
              <p:nvSpPr>
                <p:cNvPr id="296968" name="Line 8"/>
                <p:cNvSpPr>
                  <a:spLocks noChangeShapeType="1"/>
                </p:cNvSpPr>
                <p:nvPr/>
              </p:nvSpPr>
              <p:spPr bwMode="auto">
                <a:xfrm>
                  <a:off x="4356" y="1942"/>
                  <a:ext cx="92" cy="0"/>
                </a:xfrm>
                <a:prstGeom prst="line">
                  <a:avLst/>
                </a:prstGeom>
                <a:noFill/>
                <a:ln w="25400">
                  <a:solidFill>
                    <a:srgbClr val="FFCC66"/>
                  </a:solidFill>
                  <a:round/>
                  <a:headEnd type="none" w="sm" len="sm"/>
                  <a:tailEnd type="none" w="sm" len="sm"/>
                </a:ln>
                <a:effectLst/>
              </p:spPr>
              <p:txBody>
                <a:bodyPr/>
                <a:lstStyle/>
                <a:p>
                  <a:endParaRPr lang="en-US"/>
                </a:p>
              </p:txBody>
            </p:sp>
            <p:sp>
              <p:nvSpPr>
                <p:cNvPr id="296969" name="Line 9"/>
                <p:cNvSpPr>
                  <a:spLocks noChangeShapeType="1"/>
                </p:cNvSpPr>
                <p:nvPr/>
              </p:nvSpPr>
              <p:spPr bwMode="auto">
                <a:xfrm>
                  <a:off x="4516" y="1942"/>
                  <a:ext cx="92" cy="0"/>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96970" name="AutoShape 10"/>
              <p:cNvSpPr>
                <a:spLocks noChangeArrowheads="1"/>
              </p:cNvSpPr>
              <p:nvPr/>
            </p:nvSpPr>
            <p:spPr bwMode="auto">
              <a:xfrm>
                <a:off x="3643" y="1817"/>
                <a:ext cx="384" cy="50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6971" name="Line 11"/>
              <p:cNvSpPr>
                <a:spLocks noChangeShapeType="1"/>
              </p:cNvSpPr>
              <p:nvPr/>
            </p:nvSpPr>
            <p:spPr bwMode="auto">
              <a:xfrm flipV="1">
                <a:off x="4226" y="1855"/>
                <a:ext cx="0" cy="388"/>
              </a:xfrm>
              <a:prstGeom prst="line">
                <a:avLst/>
              </a:prstGeom>
              <a:noFill/>
              <a:ln w="25400">
                <a:solidFill>
                  <a:srgbClr val="FF3300"/>
                </a:solidFill>
                <a:round/>
                <a:headEnd type="none" w="sm" len="sm"/>
                <a:tailEnd type="none" w="sm" len="sm"/>
              </a:ln>
              <a:effectLst/>
            </p:spPr>
            <p:txBody>
              <a:bodyPr/>
              <a:lstStyle/>
              <a:p>
                <a:endParaRPr lang="en-US"/>
              </a:p>
            </p:txBody>
          </p:sp>
          <p:sp>
            <p:nvSpPr>
              <p:cNvPr id="296972" name="Oval 12"/>
              <p:cNvSpPr>
                <a:spLocks noChangeArrowheads="1"/>
              </p:cNvSpPr>
              <p:nvPr/>
            </p:nvSpPr>
            <p:spPr bwMode="auto">
              <a:xfrm>
                <a:off x="4180" y="2113"/>
                <a:ext cx="102" cy="102"/>
              </a:xfrm>
              <a:prstGeom prst="ellipse">
                <a:avLst/>
              </a:prstGeom>
              <a:noFill/>
              <a:ln w="25400">
                <a:solidFill>
                  <a:srgbClr val="FF3300"/>
                </a:solidFill>
                <a:round/>
                <a:headEnd/>
                <a:tailEnd/>
              </a:ln>
              <a:effectLst/>
            </p:spPr>
            <p:txBody>
              <a:bodyPr wrap="none" anchor="ctr"/>
              <a:lstStyle/>
              <a:p>
                <a:endParaRPr lang="en-US"/>
              </a:p>
            </p:txBody>
          </p:sp>
          <p:sp>
            <p:nvSpPr>
              <p:cNvPr id="296973" name="Line 13"/>
              <p:cNvSpPr>
                <a:spLocks noChangeShapeType="1"/>
              </p:cNvSpPr>
              <p:nvPr/>
            </p:nvSpPr>
            <p:spPr bwMode="auto">
              <a:xfrm>
                <a:off x="4028" y="2091"/>
                <a:ext cx="110" cy="65"/>
              </a:xfrm>
              <a:prstGeom prst="line">
                <a:avLst/>
              </a:prstGeom>
              <a:noFill/>
              <a:ln w="25400">
                <a:solidFill>
                  <a:srgbClr val="FFCC66"/>
                </a:solidFill>
                <a:round/>
                <a:headEnd type="none" w="sm" len="sm"/>
                <a:tailEnd type="none" w="sm" len="sm"/>
              </a:ln>
              <a:effectLst/>
            </p:spPr>
            <p:txBody>
              <a:bodyPr/>
              <a:lstStyle/>
              <a:p>
                <a:endParaRPr lang="en-US"/>
              </a:p>
            </p:txBody>
          </p:sp>
          <p:sp>
            <p:nvSpPr>
              <p:cNvPr id="296974" name="Line 14"/>
              <p:cNvSpPr>
                <a:spLocks noChangeShapeType="1"/>
              </p:cNvSpPr>
              <p:nvPr/>
            </p:nvSpPr>
            <p:spPr bwMode="auto">
              <a:xfrm flipV="1">
                <a:off x="4029" y="2158"/>
                <a:ext cx="111" cy="65"/>
              </a:xfrm>
              <a:prstGeom prst="line">
                <a:avLst/>
              </a:prstGeom>
              <a:noFill/>
              <a:ln w="25400">
                <a:solidFill>
                  <a:srgbClr val="FFCC66"/>
                </a:solidFill>
                <a:round/>
                <a:headEnd type="none" w="sm" len="sm"/>
                <a:tailEnd type="none" w="sm" len="sm"/>
              </a:ln>
              <a:effectLst/>
            </p:spPr>
            <p:txBody>
              <a:bodyPr/>
              <a:lstStyle/>
              <a:p>
                <a:endParaRPr lang="en-US"/>
              </a:p>
            </p:txBody>
          </p:sp>
          <p:sp>
            <p:nvSpPr>
              <p:cNvPr id="296975" name="Line 15"/>
              <p:cNvSpPr>
                <a:spLocks noChangeShapeType="1"/>
              </p:cNvSpPr>
              <p:nvPr/>
            </p:nvSpPr>
            <p:spPr bwMode="auto">
              <a:xfrm>
                <a:off x="4030" y="1875"/>
                <a:ext cx="111" cy="65"/>
              </a:xfrm>
              <a:prstGeom prst="line">
                <a:avLst/>
              </a:prstGeom>
              <a:noFill/>
              <a:ln w="25400">
                <a:solidFill>
                  <a:srgbClr val="FFCC66"/>
                </a:solidFill>
                <a:round/>
                <a:headEnd type="none" w="sm" len="sm"/>
                <a:tailEnd type="none" w="sm" len="sm"/>
              </a:ln>
              <a:effectLst/>
            </p:spPr>
            <p:txBody>
              <a:bodyPr/>
              <a:lstStyle/>
              <a:p>
                <a:endParaRPr lang="en-US"/>
              </a:p>
            </p:txBody>
          </p:sp>
          <p:sp>
            <p:nvSpPr>
              <p:cNvPr id="296976" name="Line 16"/>
              <p:cNvSpPr>
                <a:spLocks noChangeShapeType="1"/>
              </p:cNvSpPr>
              <p:nvPr/>
            </p:nvSpPr>
            <p:spPr bwMode="auto">
              <a:xfrm flipV="1">
                <a:off x="4033" y="1940"/>
                <a:ext cx="111" cy="65"/>
              </a:xfrm>
              <a:prstGeom prst="line">
                <a:avLst/>
              </a:prstGeom>
              <a:noFill/>
              <a:ln w="25400">
                <a:solidFill>
                  <a:srgbClr val="FFCC66"/>
                </a:solidFill>
                <a:round/>
                <a:headEnd type="none" w="sm" len="sm"/>
                <a:tailEnd type="none" w="sm" len="sm"/>
              </a:ln>
              <a:effectLst/>
            </p:spPr>
            <p:txBody>
              <a:bodyPr/>
              <a:lstStyle/>
              <a:p>
                <a:endParaRPr lang="en-US"/>
              </a:p>
            </p:txBody>
          </p:sp>
          <p:sp>
            <p:nvSpPr>
              <p:cNvPr id="296977" name="Oval 17"/>
              <p:cNvSpPr>
                <a:spLocks noChangeArrowheads="1"/>
              </p:cNvSpPr>
              <p:nvPr/>
            </p:nvSpPr>
            <p:spPr bwMode="auto">
              <a:xfrm>
                <a:off x="4181" y="1893"/>
                <a:ext cx="102" cy="102"/>
              </a:xfrm>
              <a:prstGeom prst="ellipse">
                <a:avLst/>
              </a:prstGeom>
              <a:noFill/>
              <a:ln w="25400">
                <a:solidFill>
                  <a:srgbClr val="FF3300"/>
                </a:solidFill>
                <a:round/>
                <a:headEnd/>
                <a:tailEnd/>
              </a:ln>
              <a:effectLst/>
            </p:spPr>
            <p:txBody>
              <a:bodyPr wrap="none" anchor="ctr"/>
              <a:lstStyle/>
              <a:p>
                <a:endParaRPr lang="en-US"/>
              </a:p>
            </p:txBody>
          </p:sp>
          <p:sp>
            <p:nvSpPr>
              <p:cNvPr id="296978" name="Line 18"/>
              <p:cNvSpPr>
                <a:spLocks noChangeShapeType="1"/>
              </p:cNvSpPr>
              <p:nvPr/>
            </p:nvSpPr>
            <p:spPr bwMode="auto">
              <a:xfrm>
                <a:off x="4032" y="2158"/>
                <a:ext cx="516" cy="0"/>
              </a:xfrm>
              <a:prstGeom prst="line">
                <a:avLst/>
              </a:prstGeom>
              <a:noFill/>
              <a:ln w="25400">
                <a:solidFill>
                  <a:srgbClr val="FFCC66"/>
                </a:solidFill>
                <a:round/>
                <a:headEnd type="none" w="sm" len="sm"/>
                <a:tailEnd type="none" w="sm" len="sm"/>
              </a:ln>
              <a:effectLst/>
            </p:spPr>
            <p:txBody>
              <a:bodyPr/>
              <a:lstStyle/>
              <a:p>
                <a:endParaRPr lang="en-US"/>
              </a:p>
            </p:txBody>
          </p:sp>
          <p:sp>
            <p:nvSpPr>
              <p:cNvPr id="296979" name="Arc 19"/>
              <p:cNvSpPr>
                <a:spLocks/>
              </p:cNvSpPr>
              <p:nvPr/>
            </p:nvSpPr>
            <p:spPr bwMode="auto">
              <a:xfrm rot="10800000">
                <a:off x="4138" y="2240"/>
                <a:ext cx="98" cy="98"/>
              </a:xfrm>
              <a:custGeom>
                <a:avLst/>
                <a:gdLst>
                  <a:gd name="G0" fmla="+- 21600 0 0"/>
                  <a:gd name="G1" fmla="+- 21599 0 0"/>
                  <a:gd name="G2" fmla="+- 21600 0 0"/>
                  <a:gd name="T0" fmla="*/ 0 w 21600"/>
                  <a:gd name="T1" fmla="*/ 21599 h 21599"/>
                  <a:gd name="T2" fmla="*/ 2138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5"/>
                      <a:pt x="9537" y="120"/>
                      <a:pt x="21380" y="0"/>
                    </a:cubicBezTo>
                  </a:path>
                  <a:path w="21600" h="21599" stroke="0" extrusionOk="0">
                    <a:moveTo>
                      <a:pt x="0" y="21599"/>
                    </a:moveTo>
                    <a:cubicBezTo>
                      <a:pt x="0" y="9755"/>
                      <a:pt x="9537" y="120"/>
                      <a:pt x="21380" y="0"/>
                    </a:cubicBezTo>
                    <a:lnTo>
                      <a:pt x="21600" y="21599"/>
                    </a:lnTo>
                    <a:close/>
                  </a:path>
                </a:pathLst>
              </a:custGeom>
              <a:noFill/>
              <a:ln w="25400" cap="rnd">
                <a:solidFill>
                  <a:srgbClr val="FF3300"/>
                </a:solidFill>
                <a:round/>
                <a:headEnd type="none" w="sm" len="sm"/>
                <a:tailEnd type="none" w="sm" len="sm"/>
              </a:ln>
              <a:effectLst/>
            </p:spPr>
            <p:txBody>
              <a:bodyPr/>
              <a:lstStyle/>
              <a:p>
                <a:endParaRPr lang="en-US"/>
              </a:p>
            </p:txBody>
          </p:sp>
          <p:sp>
            <p:nvSpPr>
              <p:cNvPr id="296980" name="Arc 20"/>
              <p:cNvSpPr>
                <a:spLocks/>
              </p:cNvSpPr>
              <p:nvPr/>
            </p:nvSpPr>
            <p:spPr bwMode="auto">
              <a:xfrm rot="10800000">
                <a:off x="4137" y="1761"/>
                <a:ext cx="98" cy="9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3300"/>
                </a:solidFill>
                <a:round/>
                <a:headEnd type="none" w="sm" len="sm"/>
                <a:tailEnd type="none" w="sm" len="sm"/>
              </a:ln>
              <a:effectLst/>
            </p:spPr>
            <p:txBody>
              <a:bodyPr/>
              <a:lstStyle/>
              <a:p>
                <a:endParaRPr lang="en-US"/>
              </a:p>
            </p:txBody>
          </p:sp>
        </p:grpSp>
        <p:sp>
          <p:nvSpPr>
            <p:cNvPr id="296981" name="Rectangle 21"/>
            <p:cNvSpPr>
              <a:spLocks noChangeArrowheads="1"/>
            </p:cNvSpPr>
            <p:nvPr/>
          </p:nvSpPr>
          <p:spPr bwMode="auto">
            <a:xfrm>
              <a:off x="529" y="1839"/>
              <a:ext cx="2766" cy="65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a:t>Relationships in the arc must be of the same optionality</a:t>
              </a:r>
            </a:p>
          </p:txBody>
        </p:sp>
      </p:grpSp>
      <p:grpSp>
        <p:nvGrpSpPr>
          <p:cNvPr id="5" name="Group 22"/>
          <p:cNvGrpSpPr>
            <a:grpSpLocks/>
          </p:cNvGrpSpPr>
          <p:nvPr/>
        </p:nvGrpSpPr>
        <p:grpSpPr bwMode="auto">
          <a:xfrm>
            <a:off x="839788" y="3994150"/>
            <a:ext cx="5840412" cy="803275"/>
            <a:chOff x="529" y="2516"/>
            <a:chExt cx="3679" cy="506"/>
          </a:xfrm>
        </p:grpSpPr>
        <p:grpSp>
          <p:nvGrpSpPr>
            <p:cNvPr id="6" name="Group 23"/>
            <p:cNvGrpSpPr>
              <a:grpSpLocks/>
            </p:cNvGrpSpPr>
            <p:nvPr/>
          </p:nvGrpSpPr>
          <p:grpSpPr bwMode="auto">
            <a:xfrm>
              <a:off x="3399" y="2520"/>
              <a:ext cx="809" cy="502"/>
              <a:chOff x="3399" y="2520"/>
              <a:chExt cx="809" cy="502"/>
            </a:xfrm>
          </p:grpSpPr>
          <p:sp>
            <p:nvSpPr>
              <p:cNvPr id="296984" name="AutoShape 24"/>
              <p:cNvSpPr>
                <a:spLocks noChangeArrowheads="1"/>
              </p:cNvSpPr>
              <p:nvPr/>
            </p:nvSpPr>
            <p:spPr bwMode="auto">
              <a:xfrm>
                <a:off x="3824" y="2520"/>
                <a:ext cx="384" cy="50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6985" name="Line 25"/>
              <p:cNvSpPr>
                <a:spLocks noChangeShapeType="1"/>
              </p:cNvSpPr>
              <p:nvPr/>
            </p:nvSpPr>
            <p:spPr bwMode="auto">
              <a:xfrm flipV="1">
                <a:off x="3625" y="2700"/>
                <a:ext cx="0" cy="198"/>
              </a:xfrm>
              <a:prstGeom prst="line">
                <a:avLst/>
              </a:prstGeom>
              <a:noFill/>
              <a:ln w="25400">
                <a:solidFill>
                  <a:srgbClr val="FF3300"/>
                </a:solidFill>
                <a:round/>
                <a:headEnd type="none" w="sm" len="sm"/>
                <a:tailEnd type="none" w="sm" len="sm"/>
              </a:ln>
              <a:effectLst/>
            </p:spPr>
            <p:txBody>
              <a:bodyPr/>
              <a:lstStyle/>
              <a:p>
                <a:endParaRPr lang="en-US"/>
              </a:p>
            </p:txBody>
          </p:sp>
          <p:sp>
            <p:nvSpPr>
              <p:cNvPr id="296986" name="Oval 26"/>
              <p:cNvSpPr>
                <a:spLocks noChangeArrowheads="1"/>
              </p:cNvSpPr>
              <p:nvPr/>
            </p:nvSpPr>
            <p:spPr bwMode="auto">
              <a:xfrm>
                <a:off x="3569" y="2720"/>
                <a:ext cx="102" cy="102"/>
              </a:xfrm>
              <a:prstGeom prst="ellipse">
                <a:avLst/>
              </a:prstGeom>
              <a:noFill/>
              <a:ln w="25400">
                <a:solidFill>
                  <a:srgbClr val="FF3300"/>
                </a:solidFill>
                <a:round/>
                <a:headEnd/>
                <a:tailEnd/>
              </a:ln>
              <a:effectLst/>
            </p:spPr>
            <p:txBody>
              <a:bodyPr wrap="none" anchor="ctr"/>
              <a:lstStyle/>
              <a:p>
                <a:endParaRPr lang="en-US"/>
              </a:p>
            </p:txBody>
          </p:sp>
          <p:sp>
            <p:nvSpPr>
              <p:cNvPr id="296987" name="Line 27"/>
              <p:cNvSpPr>
                <a:spLocks noChangeShapeType="1"/>
              </p:cNvSpPr>
              <p:nvPr/>
            </p:nvSpPr>
            <p:spPr bwMode="auto">
              <a:xfrm flipH="1">
                <a:off x="3713" y="2698"/>
                <a:ext cx="110" cy="65"/>
              </a:xfrm>
              <a:prstGeom prst="line">
                <a:avLst/>
              </a:prstGeom>
              <a:noFill/>
              <a:ln w="25400">
                <a:solidFill>
                  <a:srgbClr val="FFCC66"/>
                </a:solidFill>
                <a:round/>
                <a:headEnd type="none" w="sm" len="sm"/>
                <a:tailEnd type="none" w="sm" len="sm"/>
              </a:ln>
              <a:effectLst/>
            </p:spPr>
            <p:txBody>
              <a:bodyPr/>
              <a:lstStyle/>
              <a:p>
                <a:endParaRPr lang="en-US"/>
              </a:p>
            </p:txBody>
          </p:sp>
          <p:sp>
            <p:nvSpPr>
              <p:cNvPr id="296988" name="Line 28"/>
              <p:cNvSpPr>
                <a:spLocks noChangeShapeType="1"/>
              </p:cNvSpPr>
              <p:nvPr/>
            </p:nvSpPr>
            <p:spPr bwMode="auto">
              <a:xfrm flipH="1" flipV="1">
                <a:off x="3711" y="2765"/>
                <a:ext cx="111" cy="65"/>
              </a:xfrm>
              <a:prstGeom prst="line">
                <a:avLst/>
              </a:prstGeom>
              <a:noFill/>
              <a:ln w="25400">
                <a:solidFill>
                  <a:srgbClr val="FFCC66"/>
                </a:solidFill>
                <a:round/>
                <a:headEnd type="none" w="sm" len="sm"/>
                <a:tailEnd type="none" w="sm" len="sm"/>
              </a:ln>
              <a:effectLst/>
            </p:spPr>
            <p:txBody>
              <a:bodyPr/>
              <a:lstStyle/>
              <a:p>
                <a:endParaRPr lang="en-US"/>
              </a:p>
            </p:txBody>
          </p:sp>
          <p:sp>
            <p:nvSpPr>
              <p:cNvPr id="296989" name="Line 29"/>
              <p:cNvSpPr>
                <a:spLocks noChangeShapeType="1"/>
              </p:cNvSpPr>
              <p:nvPr/>
            </p:nvSpPr>
            <p:spPr bwMode="auto">
              <a:xfrm flipH="1">
                <a:off x="3399" y="2765"/>
                <a:ext cx="420" cy="0"/>
              </a:xfrm>
              <a:prstGeom prst="line">
                <a:avLst/>
              </a:prstGeom>
              <a:noFill/>
              <a:ln w="25400">
                <a:solidFill>
                  <a:srgbClr val="FFCC66"/>
                </a:solidFill>
                <a:round/>
                <a:headEnd type="none" w="sm" len="sm"/>
                <a:tailEnd type="none" w="sm" len="sm"/>
              </a:ln>
              <a:effectLst/>
            </p:spPr>
            <p:txBody>
              <a:bodyPr/>
              <a:lstStyle/>
              <a:p>
                <a:endParaRPr lang="en-US"/>
              </a:p>
            </p:txBody>
          </p:sp>
          <p:sp>
            <p:nvSpPr>
              <p:cNvPr id="296990" name="Arc 30"/>
              <p:cNvSpPr>
                <a:spLocks/>
              </p:cNvSpPr>
              <p:nvPr/>
            </p:nvSpPr>
            <p:spPr bwMode="auto">
              <a:xfrm rot="10800000">
                <a:off x="3625" y="2895"/>
                <a:ext cx="98" cy="9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FF3300"/>
                </a:solidFill>
                <a:round/>
                <a:headEnd type="none" w="sm" len="sm"/>
                <a:tailEnd type="none" w="sm" len="sm"/>
              </a:ln>
              <a:effectLst/>
            </p:spPr>
            <p:txBody>
              <a:bodyPr/>
              <a:lstStyle/>
              <a:p>
                <a:endParaRPr lang="en-US"/>
              </a:p>
            </p:txBody>
          </p:sp>
          <p:sp>
            <p:nvSpPr>
              <p:cNvPr id="296991" name="Arc 31"/>
              <p:cNvSpPr>
                <a:spLocks/>
              </p:cNvSpPr>
              <p:nvPr/>
            </p:nvSpPr>
            <p:spPr bwMode="auto">
              <a:xfrm rot="10800000">
                <a:off x="3617" y="2600"/>
                <a:ext cx="98" cy="9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3300"/>
                </a:solidFill>
                <a:round/>
                <a:headEnd type="none" w="sm" len="sm"/>
                <a:tailEnd type="none" w="sm" len="sm"/>
              </a:ln>
              <a:effectLst/>
            </p:spPr>
            <p:txBody>
              <a:bodyPr/>
              <a:lstStyle/>
              <a:p>
                <a:endParaRPr lang="en-US"/>
              </a:p>
            </p:txBody>
          </p:sp>
        </p:grpSp>
        <p:sp>
          <p:nvSpPr>
            <p:cNvPr id="296992" name="Rectangle 32"/>
            <p:cNvSpPr>
              <a:spLocks noChangeArrowheads="1"/>
            </p:cNvSpPr>
            <p:nvPr/>
          </p:nvSpPr>
          <p:spPr bwMode="auto">
            <a:xfrm>
              <a:off x="529" y="2516"/>
              <a:ext cx="2766" cy="45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a:t>Arcs must contain at least two relationships</a:t>
              </a:r>
            </a:p>
          </p:txBody>
        </p:sp>
      </p:grpSp>
      <p:grpSp>
        <p:nvGrpSpPr>
          <p:cNvPr id="7" name="Group 33"/>
          <p:cNvGrpSpPr>
            <a:grpSpLocks/>
          </p:cNvGrpSpPr>
          <p:nvPr/>
        </p:nvGrpSpPr>
        <p:grpSpPr bwMode="auto">
          <a:xfrm>
            <a:off x="2159000" y="4287838"/>
            <a:ext cx="5948363" cy="1766887"/>
            <a:chOff x="1360" y="2701"/>
            <a:chExt cx="3747" cy="1113"/>
          </a:xfrm>
        </p:grpSpPr>
        <p:grpSp>
          <p:nvGrpSpPr>
            <p:cNvPr id="8" name="Group 34"/>
            <p:cNvGrpSpPr>
              <a:grpSpLocks/>
            </p:cNvGrpSpPr>
            <p:nvPr/>
          </p:nvGrpSpPr>
          <p:grpSpPr bwMode="auto">
            <a:xfrm>
              <a:off x="4246" y="2701"/>
              <a:ext cx="861" cy="1102"/>
              <a:chOff x="4246" y="2701"/>
              <a:chExt cx="861" cy="1102"/>
            </a:xfrm>
          </p:grpSpPr>
          <p:sp>
            <p:nvSpPr>
              <p:cNvPr id="296995" name="AutoShape 35"/>
              <p:cNvSpPr>
                <a:spLocks noChangeArrowheads="1"/>
              </p:cNvSpPr>
              <p:nvPr/>
            </p:nvSpPr>
            <p:spPr bwMode="auto">
              <a:xfrm>
                <a:off x="4246" y="3517"/>
                <a:ext cx="833" cy="286"/>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6996" name="Line 36"/>
              <p:cNvSpPr>
                <a:spLocks noChangeShapeType="1"/>
              </p:cNvSpPr>
              <p:nvPr/>
            </p:nvSpPr>
            <p:spPr bwMode="auto">
              <a:xfrm>
                <a:off x="4365" y="3316"/>
                <a:ext cx="558" cy="0"/>
              </a:xfrm>
              <a:prstGeom prst="line">
                <a:avLst/>
              </a:prstGeom>
              <a:noFill/>
              <a:ln w="25400">
                <a:solidFill>
                  <a:srgbClr val="FF3300"/>
                </a:solidFill>
                <a:round/>
                <a:headEnd type="none" w="sm" len="sm"/>
                <a:tailEnd type="none" w="sm" len="sm"/>
              </a:ln>
              <a:effectLst/>
            </p:spPr>
            <p:txBody>
              <a:bodyPr/>
              <a:lstStyle/>
              <a:p>
                <a:endParaRPr lang="en-US"/>
              </a:p>
            </p:txBody>
          </p:sp>
          <p:sp>
            <p:nvSpPr>
              <p:cNvPr id="296997" name="Oval 37"/>
              <p:cNvSpPr>
                <a:spLocks noChangeArrowheads="1"/>
              </p:cNvSpPr>
              <p:nvPr/>
            </p:nvSpPr>
            <p:spPr bwMode="auto">
              <a:xfrm>
                <a:off x="4355" y="3262"/>
                <a:ext cx="102" cy="102"/>
              </a:xfrm>
              <a:prstGeom prst="ellipse">
                <a:avLst/>
              </a:prstGeom>
              <a:noFill/>
              <a:ln w="25400">
                <a:solidFill>
                  <a:srgbClr val="FF3300"/>
                </a:solidFill>
                <a:round/>
                <a:headEnd/>
                <a:tailEnd/>
              </a:ln>
              <a:effectLst/>
            </p:spPr>
            <p:txBody>
              <a:bodyPr wrap="none" anchor="ctr"/>
              <a:lstStyle/>
              <a:p>
                <a:endParaRPr lang="en-US"/>
              </a:p>
            </p:txBody>
          </p:sp>
          <p:grpSp>
            <p:nvGrpSpPr>
              <p:cNvPr id="9" name="Group 38"/>
              <p:cNvGrpSpPr>
                <a:grpSpLocks/>
              </p:cNvGrpSpPr>
              <p:nvPr/>
            </p:nvGrpSpPr>
            <p:grpSpPr bwMode="auto">
              <a:xfrm>
                <a:off x="4347" y="3404"/>
                <a:ext cx="132" cy="112"/>
                <a:chOff x="4347" y="3404"/>
                <a:chExt cx="132" cy="112"/>
              </a:xfrm>
            </p:grpSpPr>
            <p:sp>
              <p:nvSpPr>
                <p:cNvPr id="296999" name="Line 39"/>
                <p:cNvSpPr>
                  <a:spLocks noChangeShapeType="1"/>
                </p:cNvSpPr>
                <p:nvPr/>
              </p:nvSpPr>
              <p:spPr bwMode="auto">
                <a:xfrm flipH="1" flipV="1">
                  <a:off x="4414" y="3406"/>
                  <a:ext cx="65" cy="110"/>
                </a:xfrm>
                <a:prstGeom prst="line">
                  <a:avLst/>
                </a:prstGeom>
                <a:noFill/>
                <a:ln w="25400">
                  <a:solidFill>
                    <a:srgbClr val="FFCC66"/>
                  </a:solidFill>
                  <a:round/>
                  <a:headEnd type="none" w="sm" len="sm"/>
                  <a:tailEnd type="none" w="sm" len="sm"/>
                </a:ln>
                <a:effectLst/>
              </p:spPr>
              <p:txBody>
                <a:bodyPr/>
                <a:lstStyle/>
                <a:p>
                  <a:endParaRPr lang="en-US"/>
                </a:p>
              </p:txBody>
            </p:sp>
            <p:sp>
              <p:nvSpPr>
                <p:cNvPr id="297000" name="Line 40"/>
                <p:cNvSpPr>
                  <a:spLocks noChangeShapeType="1"/>
                </p:cNvSpPr>
                <p:nvPr/>
              </p:nvSpPr>
              <p:spPr bwMode="auto">
                <a:xfrm flipV="1">
                  <a:off x="4347" y="3404"/>
                  <a:ext cx="65" cy="111"/>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97001" name="Oval 41"/>
              <p:cNvSpPr>
                <a:spLocks noChangeArrowheads="1"/>
              </p:cNvSpPr>
              <p:nvPr/>
            </p:nvSpPr>
            <p:spPr bwMode="auto">
              <a:xfrm>
                <a:off x="4799" y="3261"/>
                <a:ext cx="102" cy="102"/>
              </a:xfrm>
              <a:prstGeom prst="ellipse">
                <a:avLst/>
              </a:prstGeom>
              <a:noFill/>
              <a:ln w="25400">
                <a:solidFill>
                  <a:srgbClr val="FF3300"/>
                </a:solidFill>
                <a:round/>
                <a:headEnd/>
                <a:tailEnd/>
              </a:ln>
              <a:effectLst/>
            </p:spPr>
            <p:txBody>
              <a:bodyPr wrap="none" anchor="ctr"/>
              <a:lstStyle/>
              <a:p>
                <a:endParaRPr lang="en-US"/>
              </a:p>
            </p:txBody>
          </p:sp>
          <p:sp>
            <p:nvSpPr>
              <p:cNvPr id="297002" name="Line 42"/>
              <p:cNvSpPr>
                <a:spLocks noChangeShapeType="1"/>
              </p:cNvSpPr>
              <p:nvPr/>
            </p:nvSpPr>
            <p:spPr bwMode="auto">
              <a:xfrm flipV="1">
                <a:off x="4412" y="3008"/>
                <a:ext cx="0" cy="504"/>
              </a:xfrm>
              <a:prstGeom prst="line">
                <a:avLst/>
              </a:prstGeom>
              <a:noFill/>
              <a:ln w="25400">
                <a:solidFill>
                  <a:srgbClr val="FFCC66"/>
                </a:solidFill>
                <a:round/>
                <a:headEnd type="none" w="sm" len="sm"/>
                <a:tailEnd type="none" w="sm" len="sm"/>
              </a:ln>
              <a:effectLst/>
            </p:spPr>
            <p:txBody>
              <a:bodyPr/>
              <a:lstStyle/>
              <a:p>
                <a:endParaRPr lang="en-US"/>
              </a:p>
            </p:txBody>
          </p:sp>
          <p:sp>
            <p:nvSpPr>
              <p:cNvPr id="297003" name="Line 43"/>
              <p:cNvSpPr>
                <a:spLocks noChangeShapeType="1"/>
              </p:cNvSpPr>
              <p:nvPr/>
            </p:nvSpPr>
            <p:spPr bwMode="auto">
              <a:xfrm flipV="1">
                <a:off x="4852" y="3032"/>
                <a:ext cx="0" cy="485"/>
              </a:xfrm>
              <a:prstGeom prst="line">
                <a:avLst/>
              </a:prstGeom>
              <a:noFill/>
              <a:ln w="25400">
                <a:solidFill>
                  <a:srgbClr val="FFCC66"/>
                </a:solidFill>
                <a:round/>
                <a:headEnd type="none" w="sm" len="sm"/>
                <a:tailEnd type="none" w="sm" len="sm"/>
              </a:ln>
              <a:effectLst/>
            </p:spPr>
            <p:txBody>
              <a:bodyPr/>
              <a:lstStyle/>
              <a:p>
                <a:endParaRPr lang="en-US"/>
              </a:p>
            </p:txBody>
          </p:sp>
          <p:sp>
            <p:nvSpPr>
              <p:cNvPr id="297004" name="Arc 44"/>
              <p:cNvSpPr>
                <a:spLocks/>
              </p:cNvSpPr>
              <p:nvPr/>
            </p:nvSpPr>
            <p:spPr bwMode="auto">
              <a:xfrm>
                <a:off x="4250" y="3308"/>
                <a:ext cx="98" cy="98"/>
              </a:xfrm>
              <a:custGeom>
                <a:avLst/>
                <a:gdLst>
                  <a:gd name="G0" fmla="+- 21600 0 0"/>
                  <a:gd name="G1" fmla="+- 21599 0 0"/>
                  <a:gd name="G2" fmla="+- 21600 0 0"/>
                  <a:gd name="T0" fmla="*/ 0 w 21600"/>
                  <a:gd name="T1" fmla="*/ 21599 h 21599"/>
                  <a:gd name="T2" fmla="*/ 2138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5"/>
                      <a:pt x="9537" y="120"/>
                      <a:pt x="21380" y="0"/>
                    </a:cubicBezTo>
                  </a:path>
                  <a:path w="21600" h="21599" stroke="0" extrusionOk="0">
                    <a:moveTo>
                      <a:pt x="0" y="21599"/>
                    </a:moveTo>
                    <a:cubicBezTo>
                      <a:pt x="0" y="9755"/>
                      <a:pt x="9537" y="120"/>
                      <a:pt x="21380" y="0"/>
                    </a:cubicBezTo>
                    <a:lnTo>
                      <a:pt x="21600" y="21599"/>
                    </a:lnTo>
                    <a:close/>
                  </a:path>
                </a:pathLst>
              </a:custGeom>
              <a:noFill/>
              <a:ln w="25400" cap="rnd">
                <a:solidFill>
                  <a:srgbClr val="FF3300"/>
                </a:solidFill>
                <a:round/>
                <a:headEnd type="none" w="sm" len="sm"/>
                <a:tailEnd type="none" w="sm" len="sm"/>
              </a:ln>
              <a:effectLst/>
            </p:spPr>
            <p:txBody>
              <a:bodyPr/>
              <a:lstStyle/>
              <a:p>
                <a:endParaRPr lang="en-US"/>
              </a:p>
            </p:txBody>
          </p:sp>
          <p:sp>
            <p:nvSpPr>
              <p:cNvPr id="297005" name="Arc 45"/>
              <p:cNvSpPr>
                <a:spLocks/>
              </p:cNvSpPr>
              <p:nvPr/>
            </p:nvSpPr>
            <p:spPr bwMode="auto">
              <a:xfrm>
                <a:off x="4926" y="3309"/>
                <a:ext cx="99" cy="98"/>
              </a:xfrm>
              <a:custGeom>
                <a:avLst/>
                <a:gdLst>
                  <a:gd name="G0" fmla="+- 220 0 0"/>
                  <a:gd name="G1" fmla="+- 21600 0 0"/>
                  <a:gd name="G2" fmla="+- 21600 0 0"/>
                  <a:gd name="T0" fmla="*/ 0 w 21820"/>
                  <a:gd name="T1" fmla="*/ 1 h 21600"/>
                  <a:gd name="T2" fmla="*/ 21820 w 21820"/>
                  <a:gd name="T3" fmla="*/ 21600 h 21600"/>
                  <a:gd name="T4" fmla="*/ 220 w 21820"/>
                  <a:gd name="T5" fmla="*/ 21600 h 21600"/>
                </a:gdLst>
                <a:ahLst/>
                <a:cxnLst>
                  <a:cxn ang="0">
                    <a:pos x="T0" y="T1"/>
                  </a:cxn>
                  <a:cxn ang="0">
                    <a:pos x="T2" y="T3"/>
                  </a:cxn>
                  <a:cxn ang="0">
                    <a:pos x="T4" y="T5"/>
                  </a:cxn>
                </a:cxnLst>
                <a:rect l="0" t="0" r="r" b="b"/>
                <a:pathLst>
                  <a:path w="21820" h="21600" fill="none" extrusionOk="0">
                    <a:moveTo>
                      <a:pt x="0" y="1"/>
                    </a:moveTo>
                    <a:cubicBezTo>
                      <a:pt x="73" y="0"/>
                      <a:pt x="146" y="-1"/>
                      <a:pt x="220" y="0"/>
                    </a:cubicBezTo>
                    <a:cubicBezTo>
                      <a:pt x="12149" y="0"/>
                      <a:pt x="21820" y="9670"/>
                      <a:pt x="21820" y="21600"/>
                    </a:cubicBezTo>
                  </a:path>
                  <a:path w="21820" h="21600" stroke="0" extrusionOk="0">
                    <a:moveTo>
                      <a:pt x="0" y="1"/>
                    </a:moveTo>
                    <a:cubicBezTo>
                      <a:pt x="73" y="0"/>
                      <a:pt x="146" y="-1"/>
                      <a:pt x="220" y="0"/>
                    </a:cubicBezTo>
                    <a:cubicBezTo>
                      <a:pt x="12149" y="0"/>
                      <a:pt x="21820" y="9670"/>
                      <a:pt x="21820" y="21600"/>
                    </a:cubicBezTo>
                    <a:lnTo>
                      <a:pt x="220" y="21600"/>
                    </a:lnTo>
                    <a:close/>
                  </a:path>
                </a:pathLst>
              </a:custGeom>
              <a:noFill/>
              <a:ln w="25400" cap="rnd">
                <a:solidFill>
                  <a:srgbClr val="FF3300"/>
                </a:solidFill>
                <a:round/>
                <a:headEnd type="none" w="sm" len="sm"/>
                <a:tailEnd type="none" w="sm" len="sm"/>
              </a:ln>
              <a:effectLst/>
            </p:spPr>
            <p:txBody>
              <a:bodyPr/>
              <a:lstStyle/>
              <a:p>
                <a:endParaRPr lang="en-US"/>
              </a:p>
            </p:txBody>
          </p:sp>
          <p:grpSp>
            <p:nvGrpSpPr>
              <p:cNvPr id="10" name="Group 46"/>
              <p:cNvGrpSpPr>
                <a:grpSpLocks/>
              </p:cNvGrpSpPr>
              <p:nvPr/>
            </p:nvGrpSpPr>
            <p:grpSpPr bwMode="auto">
              <a:xfrm>
                <a:off x="4783" y="3027"/>
                <a:ext cx="132" cy="112"/>
                <a:chOff x="4783" y="3027"/>
                <a:chExt cx="132" cy="112"/>
              </a:xfrm>
            </p:grpSpPr>
            <p:sp>
              <p:nvSpPr>
                <p:cNvPr id="297007" name="Line 47"/>
                <p:cNvSpPr>
                  <a:spLocks noChangeShapeType="1"/>
                </p:cNvSpPr>
                <p:nvPr/>
              </p:nvSpPr>
              <p:spPr bwMode="auto">
                <a:xfrm>
                  <a:off x="4783" y="3027"/>
                  <a:ext cx="65" cy="110"/>
                </a:xfrm>
                <a:prstGeom prst="line">
                  <a:avLst/>
                </a:prstGeom>
                <a:noFill/>
                <a:ln w="25400">
                  <a:solidFill>
                    <a:srgbClr val="FFCC66"/>
                  </a:solidFill>
                  <a:round/>
                  <a:headEnd type="none" w="sm" len="sm"/>
                  <a:tailEnd type="none" w="sm" len="sm"/>
                </a:ln>
                <a:effectLst/>
              </p:spPr>
              <p:txBody>
                <a:bodyPr/>
                <a:lstStyle/>
                <a:p>
                  <a:endParaRPr lang="en-US"/>
                </a:p>
              </p:txBody>
            </p:sp>
            <p:sp>
              <p:nvSpPr>
                <p:cNvPr id="297008" name="Line 48"/>
                <p:cNvSpPr>
                  <a:spLocks noChangeShapeType="1"/>
                </p:cNvSpPr>
                <p:nvPr/>
              </p:nvSpPr>
              <p:spPr bwMode="auto">
                <a:xfrm flipH="1">
                  <a:off x="4850" y="3028"/>
                  <a:ext cx="65" cy="111"/>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97009" name="AutoShape 49"/>
              <p:cNvSpPr>
                <a:spLocks noChangeArrowheads="1"/>
              </p:cNvSpPr>
              <p:nvPr/>
            </p:nvSpPr>
            <p:spPr bwMode="auto">
              <a:xfrm>
                <a:off x="4579" y="2701"/>
                <a:ext cx="528" cy="31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grpSp>
        <p:sp>
          <p:nvSpPr>
            <p:cNvPr id="297010" name="Rectangle 50"/>
            <p:cNvSpPr>
              <a:spLocks noChangeArrowheads="1"/>
            </p:cNvSpPr>
            <p:nvPr/>
          </p:nvSpPr>
          <p:spPr bwMode="auto">
            <a:xfrm>
              <a:off x="1360" y="3376"/>
              <a:ext cx="2568" cy="438"/>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2200"/>
                <a:t>An arc may be correct, but is quite difficult to implement ...</a:t>
              </a:r>
            </a:p>
          </p:txBody>
        </p:sp>
      </p:grpSp>
      <p:grpSp>
        <p:nvGrpSpPr>
          <p:cNvPr id="11" name="Group 58"/>
          <p:cNvGrpSpPr>
            <a:grpSpLocks/>
          </p:cNvGrpSpPr>
          <p:nvPr/>
        </p:nvGrpSpPr>
        <p:grpSpPr bwMode="auto">
          <a:xfrm>
            <a:off x="860425" y="1373188"/>
            <a:ext cx="6640513" cy="1366837"/>
            <a:chOff x="542" y="865"/>
            <a:chExt cx="4183" cy="861"/>
          </a:xfrm>
        </p:grpSpPr>
        <p:grpSp>
          <p:nvGrpSpPr>
            <p:cNvPr id="12" name="Group 59"/>
            <p:cNvGrpSpPr>
              <a:grpSpLocks/>
            </p:cNvGrpSpPr>
            <p:nvPr/>
          </p:nvGrpSpPr>
          <p:grpSpPr bwMode="auto">
            <a:xfrm>
              <a:off x="3582" y="865"/>
              <a:ext cx="1143" cy="861"/>
              <a:chOff x="3582" y="865"/>
              <a:chExt cx="1143" cy="861"/>
            </a:xfrm>
          </p:grpSpPr>
          <p:sp>
            <p:nvSpPr>
              <p:cNvPr id="297020" name="AutoShape 60"/>
              <p:cNvSpPr>
                <a:spLocks noChangeArrowheads="1"/>
              </p:cNvSpPr>
              <p:nvPr/>
            </p:nvSpPr>
            <p:spPr bwMode="auto">
              <a:xfrm>
                <a:off x="3582" y="865"/>
                <a:ext cx="528" cy="31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297021" name="Line 61"/>
              <p:cNvSpPr>
                <a:spLocks noChangeShapeType="1"/>
              </p:cNvSpPr>
              <p:nvPr/>
            </p:nvSpPr>
            <p:spPr bwMode="auto">
              <a:xfrm flipH="1">
                <a:off x="3846" y="1183"/>
                <a:ext cx="4" cy="429"/>
              </a:xfrm>
              <a:prstGeom prst="line">
                <a:avLst/>
              </a:prstGeom>
              <a:noFill/>
              <a:ln w="25400">
                <a:solidFill>
                  <a:srgbClr val="FFCC66"/>
                </a:solidFill>
                <a:round/>
                <a:headEnd type="none" w="sm" len="sm"/>
                <a:tailEnd type="none" w="sm" len="sm"/>
              </a:ln>
              <a:effectLst/>
            </p:spPr>
            <p:txBody>
              <a:bodyPr/>
              <a:lstStyle/>
              <a:p>
                <a:endParaRPr lang="en-US"/>
              </a:p>
            </p:txBody>
          </p:sp>
          <p:sp>
            <p:nvSpPr>
              <p:cNvPr id="297022" name="Line 62"/>
              <p:cNvSpPr>
                <a:spLocks noChangeShapeType="1"/>
              </p:cNvSpPr>
              <p:nvPr/>
            </p:nvSpPr>
            <p:spPr bwMode="auto">
              <a:xfrm>
                <a:off x="4461" y="1197"/>
                <a:ext cx="0" cy="529"/>
              </a:xfrm>
              <a:prstGeom prst="line">
                <a:avLst/>
              </a:prstGeom>
              <a:noFill/>
              <a:ln w="25400">
                <a:solidFill>
                  <a:srgbClr val="FFCC66"/>
                </a:solidFill>
                <a:round/>
                <a:headEnd type="none" w="sm" len="sm"/>
                <a:tailEnd type="none" w="sm" len="sm"/>
              </a:ln>
              <a:effectLst/>
            </p:spPr>
            <p:txBody>
              <a:bodyPr/>
              <a:lstStyle/>
              <a:p>
                <a:endParaRPr lang="en-US"/>
              </a:p>
            </p:txBody>
          </p:sp>
          <p:grpSp>
            <p:nvGrpSpPr>
              <p:cNvPr id="13" name="Group 63"/>
              <p:cNvGrpSpPr>
                <a:grpSpLocks/>
              </p:cNvGrpSpPr>
              <p:nvPr/>
            </p:nvGrpSpPr>
            <p:grpSpPr bwMode="auto">
              <a:xfrm>
                <a:off x="3663" y="1270"/>
                <a:ext cx="1034" cy="166"/>
                <a:chOff x="3663" y="1270"/>
                <a:chExt cx="1034" cy="166"/>
              </a:xfrm>
            </p:grpSpPr>
            <p:sp>
              <p:nvSpPr>
                <p:cNvPr id="297024" name="Arc 64"/>
                <p:cNvSpPr>
                  <a:spLocks/>
                </p:cNvSpPr>
                <p:nvPr/>
              </p:nvSpPr>
              <p:spPr bwMode="auto">
                <a:xfrm rot="10800000">
                  <a:off x="4601" y="1272"/>
                  <a:ext cx="96" cy="164"/>
                </a:xfrm>
                <a:custGeom>
                  <a:avLst/>
                  <a:gdLst>
                    <a:gd name="G0" fmla="+- 20550 0 0"/>
                    <a:gd name="G1" fmla="+- 21599 0 0"/>
                    <a:gd name="G2" fmla="+- 21600 0 0"/>
                    <a:gd name="T0" fmla="*/ 0 w 20550"/>
                    <a:gd name="T1" fmla="*/ 14945 h 21599"/>
                    <a:gd name="T2" fmla="*/ 20336 w 20550"/>
                    <a:gd name="T3" fmla="*/ 0 h 21599"/>
                    <a:gd name="T4" fmla="*/ 20550 w 20550"/>
                    <a:gd name="T5" fmla="*/ 21599 h 21599"/>
                  </a:gdLst>
                  <a:ahLst/>
                  <a:cxnLst>
                    <a:cxn ang="0">
                      <a:pos x="T0" y="T1"/>
                    </a:cxn>
                    <a:cxn ang="0">
                      <a:pos x="T2" y="T3"/>
                    </a:cxn>
                    <a:cxn ang="0">
                      <a:pos x="T4" y="T5"/>
                    </a:cxn>
                  </a:cxnLst>
                  <a:rect l="0" t="0" r="r" b="b"/>
                  <a:pathLst>
                    <a:path w="20550" h="21599" fill="none" extrusionOk="0">
                      <a:moveTo>
                        <a:pt x="0" y="14945"/>
                      </a:moveTo>
                      <a:cubicBezTo>
                        <a:pt x="2861" y="6109"/>
                        <a:pt x="11049" y="92"/>
                        <a:pt x="20336" y="0"/>
                      </a:cubicBezTo>
                    </a:path>
                    <a:path w="20550" h="21599" stroke="0" extrusionOk="0">
                      <a:moveTo>
                        <a:pt x="0" y="14945"/>
                      </a:moveTo>
                      <a:cubicBezTo>
                        <a:pt x="2861" y="6109"/>
                        <a:pt x="11049" y="92"/>
                        <a:pt x="20336" y="0"/>
                      </a:cubicBezTo>
                      <a:lnTo>
                        <a:pt x="20550" y="21599"/>
                      </a:lnTo>
                      <a:close/>
                    </a:path>
                  </a:pathLst>
                </a:custGeom>
                <a:noFill/>
                <a:ln w="25400" cap="rnd">
                  <a:solidFill>
                    <a:srgbClr val="FF3300"/>
                  </a:solidFill>
                  <a:round/>
                  <a:headEnd type="none" w="sm" len="sm"/>
                  <a:tailEnd type="none" w="sm" len="sm"/>
                </a:ln>
                <a:effectLst/>
              </p:spPr>
              <p:txBody>
                <a:bodyPr/>
                <a:lstStyle/>
                <a:p>
                  <a:endParaRPr lang="en-US"/>
                </a:p>
              </p:txBody>
            </p:sp>
            <p:sp>
              <p:nvSpPr>
                <p:cNvPr id="297025" name="Arc 65"/>
                <p:cNvSpPr>
                  <a:spLocks/>
                </p:cNvSpPr>
                <p:nvPr/>
              </p:nvSpPr>
              <p:spPr bwMode="auto">
                <a:xfrm rot="10800000">
                  <a:off x="3663" y="1270"/>
                  <a:ext cx="106" cy="164"/>
                </a:xfrm>
                <a:custGeom>
                  <a:avLst/>
                  <a:gdLst>
                    <a:gd name="G0" fmla="+- 195 0 0"/>
                    <a:gd name="G1" fmla="+- 21600 0 0"/>
                    <a:gd name="G2" fmla="+- 21600 0 0"/>
                    <a:gd name="T0" fmla="*/ 0 w 20715"/>
                    <a:gd name="T1" fmla="*/ 1 h 21600"/>
                    <a:gd name="T2" fmla="*/ 20715 w 20715"/>
                    <a:gd name="T3" fmla="*/ 14854 h 21600"/>
                    <a:gd name="T4" fmla="*/ 195 w 20715"/>
                    <a:gd name="T5" fmla="*/ 21600 h 21600"/>
                  </a:gdLst>
                  <a:ahLst/>
                  <a:cxnLst>
                    <a:cxn ang="0">
                      <a:pos x="T0" y="T1"/>
                    </a:cxn>
                    <a:cxn ang="0">
                      <a:pos x="T2" y="T3"/>
                    </a:cxn>
                    <a:cxn ang="0">
                      <a:pos x="T4" y="T5"/>
                    </a:cxn>
                  </a:cxnLst>
                  <a:rect l="0" t="0" r="r" b="b"/>
                  <a:pathLst>
                    <a:path w="20715" h="21600" fill="none" extrusionOk="0">
                      <a:moveTo>
                        <a:pt x="-1" y="0"/>
                      </a:moveTo>
                      <a:cubicBezTo>
                        <a:pt x="64" y="0"/>
                        <a:pt x="129" y="-1"/>
                        <a:pt x="195" y="0"/>
                      </a:cubicBezTo>
                      <a:cubicBezTo>
                        <a:pt x="9525" y="0"/>
                        <a:pt x="17800" y="5990"/>
                        <a:pt x="20714" y="14854"/>
                      </a:cubicBezTo>
                    </a:path>
                    <a:path w="20715" h="21600" stroke="0" extrusionOk="0">
                      <a:moveTo>
                        <a:pt x="-1" y="0"/>
                      </a:moveTo>
                      <a:cubicBezTo>
                        <a:pt x="64" y="0"/>
                        <a:pt x="129" y="-1"/>
                        <a:pt x="195" y="0"/>
                      </a:cubicBezTo>
                      <a:cubicBezTo>
                        <a:pt x="9525" y="0"/>
                        <a:pt x="17800" y="5990"/>
                        <a:pt x="20714" y="14854"/>
                      </a:cubicBezTo>
                      <a:lnTo>
                        <a:pt x="195" y="21600"/>
                      </a:lnTo>
                      <a:close/>
                    </a:path>
                  </a:pathLst>
                </a:custGeom>
                <a:noFill/>
                <a:ln w="25400" cap="rnd">
                  <a:solidFill>
                    <a:srgbClr val="FF3300"/>
                  </a:solidFill>
                  <a:round/>
                  <a:headEnd type="none" w="sm" len="sm"/>
                  <a:tailEnd type="none" w="sm" len="sm"/>
                </a:ln>
                <a:effectLst/>
              </p:spPr>
              <p:txBody>
                <a:bodyPr/>
                <a:lstStyle/>
                <a:p>
                  <a:endParaRPr lang="en-US"/>
                </a:p>
              </p:txBody>
            </p:sp>
            <p:sp>
              <p:nvSpPr>
                <p:cNvPr id="297026" name="Line 66"/>
                <p:cNvSpPr>
                  <a:spLocks noChangeShapeType="1"/>
                </p:cNvSpPr>
                <p:nvPr/>
              </p:nvSpPr>
              <p:spPr bwMode="auto">
                <a:xfrm>
                  <a:off x="3768" y="1426"/>
                  <a:ext cx="829" cy="0"/>
                </a:xfrm>
                <a:prstGeom prst="line">
                  <a:avLst/>
                </a:prstGeom>
                <a:noFill/>
                <a:ln w="25400">
                  <a:solidFill>
                    <a:srgbClr val="FF3300"/>
                  </a:solidFill>
                  <a:round/>
                  <a:headEnd type="none" w="sm" len="sm"/>
                  <a:tailEnd type="none" w="sm" len="sm"/>
                </a:ln>
                <a:effectLst/>
              </p:spPr>
              <p:txBody>
                <a:bodyPr/>
                <a:lstStyle/>
                <a:p>
                  <a:endParaRPr lang="en-US"/>
                </a:p>
              </p:txBody>
            </p:sp>
          </p:grpSp>
          <p:sp>
            <p:nvSpPr>
              <p:cNvPr id="297027" name="Oval 67"/>
              <p:cNvSpPr>
                <a:spLocks noChangeArrowheads="1"/>
              </p:cNvSpPr>
              <p:nvPr/>
            </p:nvSpPr>
            <p:spPr bwMode="auto">
              <a:xfrm>
                <a:off x="3795" y="1361"/>
                <a:ext cx="102" cy="102"/>
              </a:xfrm>
              <a:prstGeom prst="ellipse">
                <a:avLst/>
              </a:prstGeom>
              <a:noFill/>
              <a:ln w="25400">
                <a:solidFill>
                  <a:srgbClr val="FF3300"/>
                </a:solidFill>
                <a:round/>
                <a:headEnd/>
                <a:tailEnd/>
              </a:ln>
              <a:effectLst/>
            </p:spPr>
            <p:txBody>
              <a:bodyPr wrap="none" anchor="ctr"/>
              <a:lstStyle/>
              <a:p>
                <a:endParaRPr lang="en-US"/>
              </a:p>
            </p:txBody>
          </p:sp>
          <p:sp>
            <p:nvSpPr>
              <p:cNvPr id="297028" name="Oval 68"/>
              <p:cNvSpPr>
                <a:spLocks noChangeArrowheads="1"/>
              </p:cNvSpPr>
              <p:nvPr/>
            </p:nvSpPr>
            <p:spPr bwMode="auto">
              <a:xfrm>
                <a:off x="4413" y="1364"/>
                <a:ext cx="102" cy="102"/>
              </a:xfrm>
              <a:prstGeom prst="ellipse">
                <a:avLst/>
              </a:prstGeom>
              <a:noFill/>
              <a:ln w="25400">
                <a:solidFill>
                  <a:srgbClr val="FF3300"/>
                </a:solidFill>
                <a:round/>
                <a:headEnd/>
                <a:tailEnd/>
              </a:ln>
              <a:effectLst/>
            </p:spPr>
            <p:txBody>
              <a:bodyPr wrap="none" anchor="ctr"/>
              <a:lstStyle/>
              <a:p>
                <a:endParaRPr lang="en-US"/>
              </a:p>
            </p:txBody>
          </p:sp>
          <p:sp>
            <p:nvSpPr>
              <p:cNvPr id="297029" name="AutoShape 69"/>
              <p:cNvSpPr>
                <a:spLocks noChangeArrowheads="1"/>
              </p:cNvSpPr>
              <p:nvPr/>
            </p:nvSpPr>
            <p:spPr bwMode="auto">
              <a:xfrm>
                <a:off x="4197" y="870"/>
                <a:ext cx="528" cy="31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grpSp>
            <p:nvGrpSpPr>
              <p:cNvPr id="14" name="Group 70"/>
              <p:cNvGrpSpPr>
                <a:grpSpLocks/>
              </p:cNvGrpSpPr>
              <p:nvPr/>
            </p:nvGrpSpPr>
            <p:grpSpPr bwMode="auto">
              <a:xfrm>
                <a:off x="4389" y="1189"/>
                <a:ext cx="132" cy="112"/>
                <a:chOff x="4389" y="1189"/>
                <a:chExt cx="132" cy="112"/>
              </a:xfrm>
            </p:grpSpPr>
            <p:sp>
              <p:nvSpPr>
                <p:cNvPr id="297031" name="Line 71"/>
                <p:cNvSpPr>
                  <a:spLocks noChangeShapeType="1"/>
                </p:cNvSpPr>
                <p:nvPr/>
              </p:nvSpPr>
              <p:spPr bwMode="auto">
                <a:xfrm>
                  <a:off x="4389" y="1189"/>
                  <a:ext cx="65" cy="110"/>
                </a:xfrm>
                <a:prstGeom prst="line">
                  <a:avLst/>
                </a:prstGeom>
                <a:noFill/>
                <a:ln w="25400">
                  <a:solidFill>
                    <a:srgbClr val="FFCC66"/>
                  </a:solidFill>
                  <a:round/>
                  <a:headEnd type="none" w="sm" len="sm"/>
                  <a:tailEnd type="none" w="sm" len="sm"/>
                </a:ln>
                <a:effectLst/>
              </p:spPr>
              <p:txBody>
                <a:bodyPr/>
                <a:lstStyle/>
                <a:p>
                  <a:endParaRPr lang="en-US"/>
                </a:p>
              </p:txBody>
            </p:sp>
            <p:sp>
              <p:nvSpPr>
                <p:cNvPr id="297032" name="Line 72"/>
                <p:cNvSpPr>
                  <a:spLocks noChangeShapeType="1"/>
                </p:cNvSpPr>
                <p:nvPr/>
              </p:nvSpPr>
              <p:spPr bwMode="auto">
                <a:xfrm flipH="1">
                  <a:off x="4456" y="1190"/>
                  <a:ext cx="65" cy="111"/>
                </a:xfrm>
                <a:prstGeom prst="line">
                  <a:avLst/>
                </a:prstGeom>
                <a:noFill/>
                <a:ln w="25400">
                  <a:solidFill>
                    <a:srgbClr val="FFCC66"/>
                  </a:solidFill>
                  <a:round/>
                  <a:headEnd type="none" w="sm" len="sm"/>
                  <a:tailEnd type="none" w="sm" len="sm"/>
                </a:ln>
                <a:effectLst/>
              </p:spPr>
              <p:txBody>
                <a:bodyPr/>
                <a:lstStyle/>
                <a:p>
                  <a:endParaRPr lang="en-US"/>
                </a:p>
              </p:txBody>
            </p:sp>
          </p:grpSp>
          <p:grpSp>
            <p:nvGrpSpPr>
              <p:cNvPr id="15" name="Group 73"/>
              <p:cNvGrpSpPr>
                <a:grpSpLocks/>
              </p:cNvGrpSpPr>
              <p:nvPr/>
            </p:nvGrpSpPr>
            <p:grpSpPr bwMode="auto">
              <a:xfrm>
                <a:off x="3780" y="1195"/>
                <a:ext cx="132" cy="112"/>
                <a:chOff x="3780" y="1195"/>
                <a:chExt cx="132" cy="112"/>
              </a:xfrm>
            </p:grpSpPr>
            <p:sp>
              <p:nvSpPr>
                <p:cNvPr id="297034" name="Line 74"/>
                <p:cNvSpPr>
                  <a:spLocks noChangeShapeType="1"/>
                </p:cNvSpPr>
                <p:nvPr/>
              </p:nvSpPr>
              <p:spPr bwMode="auto">
                <a:xfrm>
                  <a:off x="3780" y="1195"/>
                  <a:ext cx="65" cy="110"/>
                </a:xfrm>
                <a:prstGeom prst="line">
                  <a:avLst/>
                </a:prstGeom>
                <a:noFill/>
                <a:ln w="25400">
                  <a:solidFill>
                    <a:srgbClr val="FFCC66"/>
                  </a:solidFill>
                  <a:round/>
                  <a:headEnd type="none" w="sm" len="sm"/>
                  <a:tailEnd type="none" w="sm" len="sm"/>
                </a:ln>
                <a:effectLst/>
              </p:spPr>
              <p:txBody>
                <a:bodyPr/>
                <a:lstStyle/>
                <a:p>
                  <a:endParaRPr lang="en-US"/>
                </a:p>
              </p:txBody>
            </p:sp>
            <p:sp>
              <p:nvSpPr>
                <p:cNvPr id="297035" name="Line 75"/>
                <p:cNvSpPr>
                  <a:spLocks noChangeShapeType="1"/>
                </p:cNvSpPr>
                <p:nvPr/>
              </p:nvSpPr>
              <p:spPr bwMode="auto">
                <a:xfrm flipH="1">
                  <a:off x="3847" y="1196"/>
                  <a:ext cx="65" cy="111"/>
                </a:xfrm>
                <a:prstGeom prst="line">
                  <a:avLst/>
                </a:prstGeom>
                <a:noFill/>
                <a:ln w="25400">
                  <a:solidFill>
                    <a:srgbClr val="FFCC66"/>
                  </a:solidFill>
                  <a:round/>
                  <a:headEnd type="none" w="sm" len="sm"/>
                  <a:tailEnd type="none" w="sm" len="sm"/>
                </a:ln>
                <a:effectLst/>
              </p:spPr>
              <p:txBody>
                <a:bodyPr/>
                <a:lstStyle/>
                <a:p>
                  <a:endParaRPr lang="en-US"/>
                </a:p>
              </p:txBody>
            </p:sp>
          </p:grpSp>
        </p:grpSp>
        <p:sp>
          <p:nvSpPr>
            <p:cNvPr id="297036" name="Rectangle 76"/>
            <p:cNvSpPr>
              <a:spLocks noChangeArrowheads="1"/>
            </p:cNvSpPr>
            <p:nvPr/>
          </p:nvSpPr>
          <p:spPr bwMode="auto">
            <a:xfrm>
              <a:off x="542" y="1143"/>
              <a:ext cx="2766" cy="45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a:t>The arc “belongs” to one entity</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AutoShape 2"/>
          <p:cNvSpPr>
            <a:spLocks noChangeArrowheads="1"/>
          </p:cNvSpPr>
          <p:nvPr/>
        </p:nvSpPr>
        <p:spPr bwMode="auto">
          <a:xfrm>
            <a:off x="5126038" y="2857500"/>
            <a:ext cx="668337" cy="31908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07" name="AutoShape 3"/>
          <p:cNvSpPr>
            <a:spLocks noChangeArrowheads="1"/>
          </p:cNvSpPr>
          <p:nvPr/>
        </p:nvSpPr>
        <p:spPr bwMode="auto">
          <a:xfrm>
            <a:off x="5867400" y="2852738"/>
            <a:ext cx="668338" cy="319087"/>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08" name="AutoShape 4"/>
          <p:cNvSpPr>
            <a:spLocks noChangeArrowheads="1"/>
          </p:cNvSpPr>
          <p:nvPr/>
        </p:nvSpPr>
        <p:spPr bwMode="auto">
          <a:xfrm>
            <a:off x="5024438" y="1509713"/>
            <a:ext cx="1574800" cy="433387"/>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09" name="AutoShape 5"/>
          <p:cNvSpPr>
            <a:spLocks noChangeArrowheads="1"/>
          </p:cNvSpPr>
          <p:nvPr/>
        </p:nvSpPr>
        <p:spPr bwMode="auto">
          <a:xfrm>
            <a:off x="2354263" y="1473200"/>
            <a:ext cx="1574800" cy="43338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10" name="AutoShape 6"/>
          <p:cNvSpPr>
            <a:spLocks noChangeArrowheads="1"/>
          </p:cNvSpPr>
          <p:nvPr/>
        </p:nvSpPr>
        <p:spPr bwMode="auto">
          <a:xfrm>
            <a:off x="2263775" y="2616200"/>
            <a:ext cx="1714500" cy="823913"/>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224" name="Rectangle 120"/>
          <p:cNvSpPr>
            <a:spLocks noGrp="1" noChangeArrowheads="1"/>
          </p:cNvSpPr>
          <p:nvPr>
            <p:ph type="title"/>
          </p:nvPr>
        </p:nvSpPr>
        <p:spPr/>
        <p:txBody>
          <a:bodyPr/>
          <a:lstStyle/>
          <a:p>
            <a:r>
              <a:rPr lang="en-US"/>
              <a:t>Arc and Subtypes</a:t>
            </a:r>
          </a:p>
        </p:txBody>
      </p:sp>
      <p:sp>
        <p:nvSpPr>
          <p:cNvPr id="13" name="Slide Number Placeholder 12"/>
          <p:cNvSpPr>
            <a:spLocks noGrp="1"/>
          </p:cNvSpPr>
          <p:nvPr>
            <p:ph type="sldNum" sz="quarter" idx="12"/>
          </p:nvPr>
        </p:nvSpPr>
        <p:spPr/>
        <p:txBody>
          <a:bodyPr/>
          <a:lstStyle/>
          <a:p>
            <a:fld id="{F093AFE1-D04D-40AB-9231-59BC8ABC86FF}" type="slidenum">
              <a:rPr lang="en-US" smtClean="0"/>
              <a:pPr/>
              <a:t>13</a:t>
            </a:fld>
            <a:endParaRPr lang="en-US"/>
          </a:p>
        </p:txBody>
      </p:sp>
      <p:sp>
        <p:nvSpPr>
          <p:cNvPr id="303112" name="Rectangle 8"/>
          <p:cNvSpPr>
            <a:spLocks noChangeArrowheads="1"/>
          </p:cNvSpPr>
          <p:nvPr/>
        </p:nvSpPr>
        <p:spPr bwMode="auto">
          <a:xfrm>
            <a:off x="5032375" y="1501775"/>
            <a:ext cx="519113"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A</a:t>
            </a:r>
          </a:p>
        </p:txBody>
      </p:sp>
      <p:sp>
        <p:nvSpPr>
          <p:cNvPr id="303113" name="Line 9"/>
          <p:cNvSpPr>
            <a:spLocks noChangeShapeType="1"/>
          </p:cNvSpPr>
          <p:nvPr/>
        </p:nvSpPr>
        <p:spPr bwMode="auto">
          <a:xfrm>
            <a:off x="6197600" y="1954213"/>
            <a:ext cx="0" cy="385762"/>
          </a:xfrm>
          <a:prstGeom prst="line">
            <a:avLst/>
          </a:prstGeom>
          <a:noFill/>
          <a:ln w="25400">
            <a:solidFill>
              <a:srgbClr val="FFCC66"/>
            </a:solidFill>
            <a:round/>
            <a:headEnd type="none" w="sm" len="sm"/>
            <a:tailEnd type="none" w="sm" len="sm"/>
          </a:ln>
          <a:effectLst/>
        </p:spPr>
        <p:txBody>
          <a:bodyPr/>
          <a:lstStyle/>
          <a:p>
            <a:endParaRPr lang="en-US"/>
          </a:p>
        </p:txBody>
      </p:sp>
      <p:grpSp>
        <p:nvGrpSpPr>
          <p:cNvPr id="2" name="Group 10"/>
          <p:cNvGrpSpPr>
            <a:grpSpLocks/>
          </p:cNvGrpSpPr>
          <p:nvPr/>
        </p:nvGrpSpPr>
        <p:grpSpPr bwMode="auto">
          <a:xfrm>
            <a:off x="6094413" y="1944688"/>
            <a:ext cx="209550" cy="179387"/>
            <a:chOff x="3839" y="1225"/>
            <a:chExt cx="132" cy="113"/>
          </a:xfrm>
        </p:grpSpPr>
        <p:sp>
          <p:nvSpPr>
            <p:cNvPr id="303115" name="Line 11"/>
            <p:cNvSpPr>
              <a:spLocks noChangeShapeType="1"/>
            </p:cNvSpPr>
            <p:nvPr/>
          </p:nvSpPr>
          <p:spPr bwMode="auto">
            <a:xfrm>
              <a:off x="3839" y="1225"/>
              <a:ext cx="65" cy="112"/>
            </a:xfrm>
            <a:prstGeom prst="line">
              <a:avLst/>
            </a:prstGeom>
            <a:noFill/>
            <a:ln w="25400">
              <a:solidFill>
                <a:srgbClr val="FFCC66"/>
              </a:solidFill>
              <a:round/>
              <a:headEnd type="none" w="sm" len="sm"/>
              <a:tailEnd type="none" w="sm" len="sm"/>
            </a:ln>
            <a:effectLst/>
          </p:spPr>
          <p:txBody>
            <a:bodyPr/>
            <a:lstStyle/>
            <a:p>
              <a:endParaRPr lang="en-US"/>
            </a:p>
          </p:txBody>
        </p:sp>
        <p:sp>
          <p:nvSpPr>
            <p:cNvPr id="303116" name="Line 12"/>
            <p:cNvSpPr>
              <a:spLocks noChangeShapeType="1"/>
            </p:cNvSpPr>
            <p:nvPr/>
          </p:nvSpPr>
          <p:spPr bwMode="auto">
            <a:xfrm flipH="1">
              <a:off x="3906" y="1226"/>
              <a:ext cx="65" cy="112"/>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03117" name="Line 13"/>
          <p:cNvSpPr>
            <a:spLocks noChangeShapeType="1"/>
          </p:cNvSpPr>
          <p:nvPr/>
        </p:nvSpPr>
        <p:spPr bwMode="auto">
          <a:xfrm>
            <a:off x="5461000" y="1947863"/>
            <a:ext cx="0" cy="404812"/>
          </a:xfrm>
          <a:prstGeom prst="line">
            <a:avLst/>
          </a:prstGeom>
          <a:noFill/>
          <a:ln w="25400">
            <a:solidFill>
              <a:srgbClr val="FFCC66"/>
            </a:solidFill>
            <a:round/>
            <a:headEnd type="none" w="sm" len="sm"/>
            <a:tailEnd type="none" w="sm" len="sm"/>
          </a:ln>
          <a:effectLst/>
        </p:spPr>
        <p:txBody>
          <a:bodyPr/>
          <a:lstStyle/>
          <a:p>
            <a:endParaRPr lang="en-US"/>
          </a:p>
        </p:txBody>
      </p:sp>
      <p:grpSp>
        <p:nvGrpSpPr>
          <p:cNvPr id="3" name="Group 14"/>
          <p:cNvGrpSpPr>
            <a:grpSpLocks/>
          </p:cNvGrpSpPr>
          <p:nvPr/>
        </p:nvGrpSpPr>
        <p:grpSpPr bwMode="auto">
          <a:xfrm>
            <a:off x="5354638" y="1947863"/>
            <a:ext cx="209550" cy="173037"/>
            <a:chOff x="3373" y="1227"/>
            <a:chExt cx="132" cy="109"/>
          </a:xfrm>
        </p:grpSpPr>
        <p:sp>
          <p:nvSpPr>
            <p:cNvPr id="303119" name="Line 15"/>
            <p:cNvSpPr>
              <a:spLocks noChangeShapeType="1"/>
            </p:cNvSpPr>
            <p:nvPr/>
          </p:nvSpPr>
          <p:spPr bwMode="auto">
            <a:xfrm>
              <a:off x="3373" y="1227"/>
              <a:ext cx="65" cy="108"/>
            </a:xfrm>
            <a:prstGeom prst="line">
              <a:avLst/>
            </a:prstGeom>
            <a:noFill/>
            <a:ln w="25400">
              <a:solidFill>
                <a:srgbClr val="FFCC66"/>
              </a:solidFill>
              <a:round/>
              <a:headEnd type="none" w="sm" len="sm"/>
              <a:tailEnd type="none" w="sm" len="sm"/>
            </a:ln>
            <a:effectLst/>
          </p:spPr>
          <p:txBody>
            <a:bodyPr/>
            <a:lstStyle/>
            <a:p>
              <a:endParaRPr lang="en-US"/>
            </a:p>
          </p:txBody>
        </p:sp>
        <p:sp>
          <p:nvSpPr>
            <p:cNvPr id="303120" name="Line 16"/>
            <p:cNvSpPr>
              <a:spLocks noChangeShapeType="1"/>
            </p:cNvSpPr>
            <p:nvPr/>
          </p:nvSpPr>
          <p:spPr bwMode="auto">
            <a:xfrm flipH="1">
              <a:off x="3440" y="1228"/>
              <a:ext cx="65" cy="108"/>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03121" name="Arc 17"/>
          <p:cNvSpPr>
            <a:spLocks/>
          </p:cNvSpPr>
          <p:nvPr/>
        </p:nvSpPr>
        <p:spPr bwMode="auto">
          <a:xfrm>
            <a:off x="5162550" y="2009775"/>
            <a:ext cx="225425" cy="260350"/>
          </a:xfrm>
          <a:custGeom>
            <a:avLst/>
            <a:gdLst>
              <a:gd name="G0" fmla="+- 20580 0 0"/>
              <a:gd name="G1" fmla="+- 0 0 0"/>
              <a:gd name="G2" fmla="+- 21600 0 0"/>
              <a:gd name="T0" fmla="*/ 20436 w 20580"/>
              <a:gd name="T1" fmla="*/ 21600 h 21600"/>
              <a:gd name="T2" fmla="*/ 0 w 20580"/>
              <a:gd name="T3" fmla="*/ 6560 h 21600"/>
              <a:gd name="T4" fmla="*/ 20580 w 20580"/>
              <a:gd name="T5" fmla="*/ 0 h 21600"/>
            </a:gdLst>
            <a:ahLst/>
            <a:cxnLst>
              <a:cxn ang="0">
                <a:pos x="T0" y="T1"/>
              </a:cxn>
              <a:cxn ang="0">
                <a:pos x="T2" y="T3"/>
              </a:cxn>
              <a:cxn ang="0">
                <a:pos x="T4" y="T5"/>
              </a:cxn>
            </a:cxnLst>
            <a:rect l="0" t="0" r="r" b="b"/>
            <a:pathLst>
              <a:path w="20580" h="21600" fill="none" extrusionOk="0">
                <a:moveTo>
                  <a:pt x="20436" y="21599"/>
                </a:moveTo>
                <a:cubicBezTo>
                  <a:pt x="11087" y="21537"/>
                  <a:pt x="2839" y="15467"/>
                  <a:pt x="0" y="6559"/>
                </a:cubicBezTo>
              </a:path>
              <a:path w="20580" h="21600" stroke="0" extrusionOk="0">
                <a:moveTo>
                  <a:pt x="20436" y="21599"/>
                </a:moveTo>
                <a:cubicBezTo>
                  <a:pt x="11087" y="21537"/>
                  <a:pt x="2839" y="15467"/>
                  <a:pt x="0" y="6559"/>
                </a:cubicBezTo>
                <a:lnTo>
                  <a:pt x="20580" y="0"/>
                </a:lnTo>
                <a:close/>
              </a:path>
            </a:pathLst>
          </a:custGeom>
          <a:noFill/>
          <a:ln w="25400" cap="rnd">
            <a:solidFill>
              <a:srgbClr val="FF3300"/>
            </a:solidFill>
            <a:round/>
            <a:headEnd type="none" w="sm" len="sm"/>
            <a:tailEnd type="none" w="sm" len="sm"/>
          </a:ln>
          <a:effectLst/>
        </p:spPr>
        <p:txBody>
          <a:bodyPr/>
          <a:lstStyle/>
          <a:p>
            <a:endParaRPr lang="en-US"/>
          </a:p>
        </p:txBody>
      </p:sp>
      <p:sp>
        <p:nvSpPr>
          <p:cNvPr id="303122" name="Arc 18"/>
          <p:cNvSpPr>
            <a:spLocks/>
          </p:cNvSpPr>
          <p:nvPr/>
        </p:nvSpPr>
        <p:spPr bwMode="auto">
          <a:xfrm>
            <a:off x="6269038" y="2016125"/>
            <a:ext cx="247650" cy="260350"/>
          </a:xfrm>
          <a:custGeom>
            <a:avLst/>
            <a:gdLst>
              <a:gd name="G0" fmla="+- 0 0 0"/>
              <a:gd name="G1" fmla="+- 0 0 0"/>
              <a:gd name="G2" fmla="+- 21600 0 0"/>
              <a:gd name="T0" fmla="*/ 20569 w 20569"/>
              <a:gd name="T1" fmla="*/ 6593 h 21600"/>
              <a:gd name="T2" fmla="*/ 0 w 20569"/>
              <a:gd name="T3" fmla="*/ 21600 h 21600"/>
              <a:gd name="T4" fmla="*/ 0 w 20569"/>
              <a:gd name="T5" fmla="*/ 0 h 21600"/>
            </a:gdLst>
            <a:ahLst/>
            <a:cxnLst>
              <a:cxn ang="0">
                <a:pos x="T0" y="T1"/>
              </a:cxn>
              <a:cxn ang="0">
                <a:pos x="T2" y="T3"/>
              </a:cxn>
              <a:cxn ang="0">
                <a:pos x="T4" y="T5"/>
              </a:cxn>
            </a:cxnLst>
            <a:rect l="0" t="0" r="r" b="b"/>
            <a:pathLst>
              <a:path w="20569" h="21600" fill="none" extrusionOk="0">
                <a:moveTo>
                  <a:pt x="20569" y="6593"/>
                </a:moveTo>
                <a:cubicBezTo>
                  <a:pt x="17703" y="15534"/>
                  <a:pt x="9389" y="21599"/>
                  <a:pt x="0" y="21600"/>
                </a:cubicBezTo>
              </a:path>
              <a:path w="20569" h="21600" stroke="0" extrusionOk="0">
                <a:moveTo>
                  <a:pt x="20569" y="6593"/>
                </a:moveTo>
                <a:cubicBezTo>
                  <a:pt x="17703" y="15534"/>
                  <a:pt x="9389" y="21599"/>
                  <a:pt x="0" y="21600"/>
                </a:cubicBezTo>
                <a:lnTo>
                  <a:pt x="0" y="0"/>
                </a:lnTo>
                <a:close/>
              </a:path>
            </a:pathLst>
          </a:custGeom>
          <a:noFill/>
          <a:ln w="25400" cap="rnd">
            <a:solidFill>
              <a:srgbClr val="FF3300"/>
            </a:solidFill>
            <a:round/>
            <a:headEnd type="none" w="sm" len="sm"/>
            <a:tailEnd type="none" w="sm" len="sm"/>
          </a:ln>
          <a:effectLst/>
        </p:spPr>
        <p:txBody>
          <a:bodyPr/>
          <a:lstStyle/>
          <a:p>
            <a:endParaRPr lang="en-US"/>
          </a:p>
        </p:txBody>
      </p:sp>
      <p:sp>
        <p:nvSpPr>
          <p:cNvPr id="303123" name="Line 19"/>
          <p:cNvSpPr>
            <a:spLocks noChangeShapeType="1"/>
          </p:cNvSpPr>
          <p:nvPr/>
        </p:nvSpPr>
        <p:spPr bwMode="auto">
          <a:xfrm flipH="1">
            <a:off x="5408613" y="2278063"/>
            <a:ext cx="844550" cy="0"/>
          </a:xfrm>
          <a:prstGeom prst="line">
            <a:avLst/>
          </a:prstGeom>
          <a:noFill/>
          <a:ln w="25400">
            <a:solidFill>
              <a:srgbClr val="FF3300"/>
            </a:solidFill>
            <a:round/>
            <a:headEnd type="none" w="sm" len="sm"/>
            <a:tailEnd type="none" w="sm" len="sm"/>
          </a:ln>
          <a:effectLst/>
        </p:spPr>
        <p:txBody>
          <a:bodyPr/>
          <a:lstStyle/>
          <a:p>
            <a:endParaRPr lang="en-US"/>
          </a:p>
        </p:txBody>
      </p:sp>
      <p:sp>
        <p:nvSpPr>
          <p:cNvPr id="303124" name="Oval 20"/>
          <p:cNvSpPr>
            <a:spLocks noChangeArrowheads="1"/>
          </p:cNvSpPr>
          <p:nvPr/>
        </p:nvSpPr>
        <p:spPr bwMode="auto">
          <a:xfrm>
            <a:off x="6132513" y="2214563"/>
            <a:ext cx="128587" cy="128587"/>
          </a:xfrm>
          <a:prstGeom prst="ellipse">
            <a:avLst/>
          </a:prstGeom>
          <a:noFill/>
          <a:ln w="25400">
            <a:solidFill>
              <a:srgbClr val="FF3300"/>
            </a:solidFill>
            <a:round/>
            <a:headEnd/>
            <a:tailEnd/>
          </a:ln>
          <a:effectLst/>
        </p:spPr>
        <p:txBody>
          <a:bodyPr wrap="none" anchor="ctr"/>
          <a:lstStyle/>
          <a:p>
            <a:endParaRPr lang="en-US"/>
          </a:p>
        </p:txBody>
      </p:sp>
      <p:sp>
        <p:nvSpPr>
          <p:cNvPr id="303125" name="Oval 21"/>
          <p:cNvSpPr>
            <a:spLocks noChangeArrowheads="1"/>
          </p:cNvSpPr>
          <p:nvPr/>
        </p:nvSpPr>
        <p:spPr bwMode="auto">
          <a:xfrm>
            <a:off x="5392738" y="2217738"/>
            <a:ext cx="128587" cy="128587"/>
          </a:xfrm>
          <a:prstGeom prst="ellipse">
            <a:avLst/>
          </a:prstGeom>
          <a:noFill/>
          <a:ln w="25400">
            <a:solidFill>
              <a:srgbClr val="FF3300"/>
            </a:solidFill>
            <a:round/>
            <a:headEnd/>
            <a:tailEnd/>
          </a:ln>
          <a:effectLst/>
        </p:spPr>
        <p:txBody>
          <a:bodyPr wrap="none" anchor="ctr"/>
          <a:lstStyle/>
          <a:p>
            <a:endParaRPr lang="en-US"/>
          </a:p>
        </p:txBody>
      </p:sp>
      <p:sp>
        <p:nvSpPr>
          <p:cNvPr id="303126" name="Rectangle 22"/>
          <p:cNvSpPr>
            <a:spLocks noChangeArrowheads="1"/>
          </p:cNvSpPr>
          <p:nvPr/>
        </p:nvSpPr>
        <p:spPr bwMode="auto">
          <a:xfrm>
            <a:off x="5845175" y="2840038"/>
            <a:ext cx="9175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Q</a:t>
            </a:r>
          </a:p>
        </p:txBody>
      </p:sp>
      <p:sp>
        <p:nvSpPr>
          <p:cNvPr id="303127" name="Rectangle 23"/>
          <p:cNvSpPr>
            <a:spLocks noChangeArrowheads="1"/>
          </p:cNvSpPr>
          <p:nvPr/>
        </p:nvSpPr>
        <p:spPr bwMode="auto">
          <a:xfrm>
            <a:off x="5132388" y="2846388"/>
            <a:ext cx="1328737"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P</a:t>
            </a:r>
          </a:p>
        </p:txBody>
      </p:sp>
      <p:sp>
        <p:nvSpPr>
          <p:cNvPr id="303128" name="Line 24"/>
          <p:cNvSpPr>
            <a:spLocks noChangeShapeType="1"/>
          </p:cNvSpPr>
          <p:nvPr/>
        </p:nvSpPr>
        <p:spPr bwMode="auto">
          <a:xfrm flipH="1" flipV="1">
            <a:off x="6197600" y="2403475"/>
            <a:ext cx="1588" cy="444500"/>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3129" name="Line 25"/>
          <p:cNvSpPr>
            <a:spLocks noChangeShapeType="1"/>
          </p:cNvSpPr>
          <p:nvPr/>
        </p:nvSpPr>
        <p:spPr bwMode="auto">
          <a:xfrm flipV="1">
            <a:off x="5459413" y="2400300"/>
            <a:ext cx="0" cy="450850"/>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3130" name="Rectangle 26"/>
          <p:cNvSpPr>
            <a:spLocks noChangeArrowheads="1"/>
          </p:cNvSpPr>
          <p:nvPr/>
        </p:nvSpPr>
        <p:spPr bwMode="auto">
          <a:xfrm>
            <a:off x="4419600" y="1825625"/>
            <a:ext cx="3873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2</a:t>
            </a:r>
          </a:p>
        </p:txBody>
      </p:sp>
      <p:sp>
        <p:nvSpPr>
          <p:cNvPr id="303131" name="Rectangle 27"/>
          <p:cNvSpPr>
            <a:spLocks noChangeArrowheads="1"/>
          </p:cNvSpPr>
          <p:nvPr/>
        </p:nvSpPr>
        <p:spPr bwMode="auto">
          <a:xfrm>
            <a:off x="2362200" y="1465263"/>
            <a:ext cx="519113"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dirty="0"/>
              <a:t>A</a:t>
            </a:r>
          </a:p>
        </p:txBody>
      </p:sp>
      <p:sp>
        <p:nvSpPr>
          <p:cNvPr id="303132" name="Line 28"/>
          <p:cNvSpPr>
            <a:spLocks noChangeShapeType="1"/>
          </p:cNvSpPr>
          <p:nvPr/>
        </p:nvSpPr>
        <p:spPr bwMode="auto">
          <a:xfrm>
            <a:off x="3122613" y="1917700"/>
            <a:ext cx="0" cy="320675"/>
          </a:xfrm>
          <a:prstGeom prst="line">
            <a:avLst/>
          </a:prstGeom>
          <a:noFill/>
          <a:ln w="25400">
            <a:solidFill>
              <a:srgbClr val="FFCC66"/>
            </a:solidFill>
            <a:round/>
            <a:headEnd type="none" w="sm" len="sm"/>
            <a:tailEnd type="none" w="sm" len="sm"/>
          </a:ln>
          <a:effectLst/>
        </p:spPr>
        <p:txBody>
          <a:bodyPr/>
          <a:lstStyle/>
          <a:p>
            <a:endParaRPr lang="en-US"/>
          </a:p>
        </p:txBody>
      </p:sp>
      <p:grpSp>
        <p:nvGrpSpPr>
          <p:cNvPr id="4" name="Group 29"/>
          <p:cNvGrpSpPr>
            <a:grpSpLocks/>
          </p:cNvGrpSpPr>
          <p:nvPr/>
        </p:nvGrpSpPr>
        <p:grpSpPr bwMode="auto">
          <a:xfrm>
            <a:off x="3016250" y="1908175"/>
            <a:ext cx="209550" cy="182563"/>
            <a:chOff x="1900" y="1202"/>
            <a:chExt cx="132" cy="115"/>
          </a:xfrm>
        </p:grpSpPr>
        <p:sp>
          <p:nvSpPr>
            <p:cNvPr id="303134" name="Line 30"/>
            <p:cNvSpPr>
              <a:spLocks noChangeShapeType="1"/>
            </p:cNvSpPr>
            <p:nvPr/>
          </p:nvSpPr>
          <p:spPr bwMode="auto">
            <a:xfrm>
              <a:off x="1900" y="1202"/>
              <a:ext cx="65" cy="114"/>
            </a:xfrm>
            <a:prstGeom prst="line">
              <a:avLst/>
            </a:prstGeom>
            <a:noFill/>
            <a:ln w="25400">
              <a:solidFill>
                <a:srgbClr val="FFCC66"/>
              </a:solidFill>
              <a:round/>
              <a:headEnd type="none" w="sm" len="sm"/>
              <a:tailEnd type="none" w="sm" len="sm"/>
            </a:ln>
            <a:effectLst/>
          </p:spPr>
          <p:txBody>
            <a:bodyPr/>
            <a:lstStyle/>
            <a:p>
              <a:endParaRPr lang="en-US"/>
            </a:p>
          </p:txBody>
        </p:sp>
        <p:sp>
          <p:nvSpPr>
            <p:cNvPr id="303135" name="Line 31"/>
            <p:cNvSpPr>
              <a:spLocks noChangeShapeType="1"/>
            </p:cNvSpPr>
            <p:nvPr/>
          </p:nvSpPr>
          <p:spPr bwMode="auto">
            <a:xfrm flipH="1">
              <a:off x="1967" y="1203"/>
              <a:ext cx="65" cy="114"/>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03136" name="Rectangle 32"/>
          <p:cNvSpPr>
            <a:spLocks noChangeArrowheads="1"/>
          </p:cNvSpPr>
          <p:nvPr/>
        </p:nvSpPr>
        <p:spPr bwMode="auto">
          <a:xfrm>
            <a:off x="3175000" y="2800350"/>
            <a:ext cx="9175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Q</a:t>
            </a:r>
          </a:p>
        </p:txBody>
      </p:sp>
      <p:sp>
        <p:nvSpPr>
          <p:cNvPr id="303137" name="Rectangle 33"/>
          <p:cNvSpPr>
            <a:spLocks noChangeArrowheads="1"/>
          </p:cNvSpPr>
          <p:nvPr/>
        </p:nvSpPr>
        <p:spPr bwMode="auto">
          <a:xfrm>
            <a:off x="2386013" y="2997200"/>
            <a:ext cx="1328737"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P</a:t>
            </a:r>
          </a:p>
        </p:txBody>
      </p:sp>
      <p:sp>
        <p:nvSpPr>
          <p:cNvPr id="303138" name="Line 34"/>
          <p:cNvSpPr>
            <a:spLocks noChangeShapeType="1"/>
          </p:cNvSpPr>
          <p:nvPr/>
        </p:nvSpPr>
        <p:spPr bwMode="auto">
          <a:xfrm flipV="1">
            <a:off x="3122613" y="2239963"/>
            <a:ext cx="0" cy="358775"/>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3139" name="AutoShape 35"/>
          <p:cNvSpPr>
            <a:spLocks noChangeArrowheads="1"/>
          </p:cNvSpPr>
          <p:nvPr/>
        </p:nvSpPr>
        <p:spPr bwMode="auto">
          <a:xfrm>
            <a:off x="2379663" y="3008313"/>
            <a:ext cx="668337" cy="319087"/>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40" name="AutoShape 36"/>
          <p:cNvSpPr>
            <a:spLocks noChangeArrowheads="1"/>
          </p:cNvSpPr>
          <p:nvPr/>
        </p:nvSpPr>
        <p:spPr bwMode="auto">
          <a:xfrm>
            <a:off x="3184525" y="2787650"/>
            <a:ext cx="668338" cy="547688"/>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41" name="Rectangle 37"/>
          <p:cNvSpPr>
            <a:spLocks noChangeArrowheads="1"/>
          </p:cNvSpPr>
          <p:nvPr/>
        </p:nvSpPr>
        <p:spPr bwMode="auto">
          <a:xfrm>
            <a:off x="2262188" y="2620963"/>
            <a:ext cx="51911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R</a:t>
            </a:r>
          </a:p>
        </p:txBody>
      </p:sp>
      <p:sp>
        <p:nvSpPr>
          <p:cNvPr id="303142" name="Rectangle 38"/>
          <p:cNvSpPr>
            <a:spLocks noChangeArrowheads="1"/>
          </p:cNvSpPr>
          <p:nvPr/>
        </p:nvSpPr>
        <p:spPr bwMode="auto">
          <a:xfrm>
            <a:off x="1885950" y="1825625"/>
            <a:ext cx="3873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1</a:t>
            </a:r>
          </a:p>
        </p:txBody>
      </p:sp>
      <p:grpSp>
        <p:nvGrpSpPr>
          <p:cNvPr id="5" name="Group 39"/>
          <p:cNvGrpSpPr>
            <a:grpSpLocks/>
          </p:cNvGrpSpPr>
          <p:nvPr/>
        </p:nvGrpSpPr>
        <p:grpSpPr bwMode="auto">
          <a:xfrm>
            <a:off x="976313" y="4008438"/>
            <a:ext cx="2117725" cy="1954212"/>
            <a:chOff x="615" y="2525"/>
            <a:chExt cx="1334" cy="1231"/>
          </a:xfrm>
        </p:grpSpPr>
        <p:sp>
          <p:nvSpPr>
            <p:cNvPr id="303144" name="AutoShape 40"/>
            <p:cNvSpPr>
              <a:spLocks noChangeArrowheads="1"/>
            </p:cNvSpPr>
            <p:nvPr/>
          </p:nvSpPr>
          <p:spPr bwMode="auto">
            <a:xfrm>
              <a:off x="964" y="3532"/>
              <a:ext cx="421" cy="201"/>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45" name="AutoShape 41"/>
            <p:cNvSpPr>
              <a:spLocks noChangeArrowheads="1"/>
            </p:cNvSpPr>
            <p:nvPr/>
          </p:nvSpPr>
          <p:spPr bwMode="auto">
            <a:xfrm>
              <a:off x="1502" y="3532"/>
              <a:ext cx="421" cy="201"/>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46" name="AutoShape 42"/>
            <p:cNvSpPr>
              <a:spLocks noChangeArrowheads="1"/>
            </p:cNvSpPr>
            <p:nvPr/>
          </p:nvSpPr>
          <p:spPr bwMode="auto">
            <a:xfrm>
              <a:off x="908" y="2525"/>
              <a:ext cx="1041" cy="63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47" name="Rectangle 43"/>
            <p:cNvSpPr>
              <a:spLocks noChangeArrowheads="1"/>
            </p:cNvSpPr>
            <p:nvPr/>
          </p:nvSpPr>
          <p:spPr bwMode="auto">
            <a:xfrm>
              <a:off x="914" y="2525"/>
              <a:ext cx="327"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A</a:t>
              </a:r>
            </a:p>
          </p:txBody>
        </p:sp>
        <p:sp>
          <p:nvSpPr>
            <p:cNvPr id="303148" name="Rectangle 44"/>
            <p:cNvSpPr>
              <a:spLocks noChangeArrowheads="1"/>
            </p:cNvSpPr>
            <p:nvPr/>
          </p:nvSpPr>
          <p:spPr bwMode="auto">
            <a:xfrm>
              <a:off x="960" y="3525"/>
              <a:ext cx="435"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P</a:t>
              </a:r>
            </a:p>
          </p:txBody>
        </p:sp>
        <p:sp>
          <p:nvSpPr>
            <p:cNvPr id="303149" name="Rectangle 45"/>
            <p:cNvSpPr>
              <a:spLocks noChangeArrowheads="1"/>
            </p:cNvSpPr>
            <p:nvPr/>
          </p:nvSpPr>
          <p:spPr bwMode="auto">
            <a:xfrm>
              <a:off x="1466" y="2596"/>
              <a:ext cx="431"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a:t>
              </a:r>
            </a:p>
          </p:txBody>
        </p:sp>
        <p:sp>
          <p:nvSpPr>
            <p:cNvPr id="303150" name="Rectangle 46"/>
            <p:cNvSpPr>
              <a:spLocks noChangeArrowheads="1"/>
            </p:cNvSpPr>
            <p:nvPr/>
          </p:nvSpPr>
          <p:spPr bwMode="auto">
            <a:xfrm>
              <a:off x="961" y="2768"/>
              <a:ext cx="426"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B</a:t>
              </a:r>
            </a:p>
          </p:txBody>
        </p:sp>
        <p:sp>
          <p:nvSpPr>
            <p:cNvPr id="303151" name="AutoShape 47"/>
            <p:cNvSpPr>
              <a:spLocks noChangeArrowheads="1"/>
            </p:cNvSpPr>
            <p:nvPr/>
          </p:nvSpPr>
          <p:spPr bwMode="auto">
            <a:xfrm>
              <a:off x="957" y="2775"/>
              <a:ext cx="421" cy="20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52" name="AutoShape 48"/>
            <p:cNvSpPr>
              <a:spLocks noChangeArrowheads="1"/>
            </p:cNvSpPr>
            <p:nvPr/>
          </p:nvSpPr>
          <p:spPr bwMode="auto">
            <a:xfrm>
              <a:off x="1464" y="2600"/>
              <a:ext cx="421" cy="38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53" name="Rectangle 49"/>
            <p:cNvSpPr>
              <a:spLocks noChangeArrowheads="1"/>
            </p:cNvSpPr>
            <p:nvPr/>
          </p:nvSpPr>
          <p:spPr bwMode="auto">
            <a:xfrm>
              <a:off x="1490" y="3525"/>
              <a:ext cx="435"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Q</a:t>
              </a:r>
            </a:p>
          </p:txBody>
        </p:sp>
        <p:sp>
          <p:nvSpPr>
            <p:cNvPr id="303154" name="Rectangle 50"/>
            <p:cNvSpPr>
              <a:spLocks noChangeArrowheads="1"/>
            </p:cNvSpPr>
            <p:nvPr/>
          </p:nvSpPr>
          <p:spPr bwMode="auto">
            <a:xfrm>
              <a:off x="615" y="2911"/>
              <a:ext cx="244"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3</a:t>
              </a:r>
            </a:p>
          </p:txBody>
        </p:sp>
        <p:sp>
          <p:nvSpPr>
            <p:cNvPr id="303155" name="Line 51"/>
            <p:cNvSpPr>
              <a:spLocks noChangeShapeType="1"/>
            </p:cNvSpPr>
            <p:nvPr/>
          </p:nvSpPr>
          <p:spPr bwMode="auto">
            <a:xfrm>
              <a:off x="1707" y="2986"/>
              <a:ext cx="0" cy="188"/>
            </a:xfrm>
            <a:prstGeom prst="line">
              <a:avLst/>
            </a:prstGeom>
            <a:noFill/>
            <a:ln w="25400">
              <a:solidFill>
                <a:srgbClr val="996633"/>
              </a:solidFill>
              <a:round/>
              <a:headEnd type="none" w="sm" len="sm"/>
              <a:tailEnd type="none" w="sm" len="sm"/>
            </a:ln>
            <a:effectLst/>
          </p:spPr>
          <p:txBody>
            <a:bodyPr/>
            <a:lstStyle/>
            <a:p>
              <a:endParaRPr lang="en-US"/>
            </a:p>
          </p:txBody>
        </p:sp>
        <p:grpSp>
          <p:nvGrpSpPr>
            <p:cNvPr id="6" name="Group 52"/>
            <p:cNvGrpSpPr>
              <a:grpSpLocks/>
            </p:cNvGrpSpPr>
            <p:nvPr/>
          </p:nvGrpSpPr>
          <p:grpSpPr bwMode="auto">
            <a:xfrm>
              <a:off x="1646" y="2976"/>
              <a:ext cx="120" cy="98"/>
              <a:chOff x="1646" y="2976"/>
              <a:chExt cx="120" cy="98"/>
            </a:xfrm>
          </p:grpSpPr>
          <p:sp>
            <p:nvSpPr>
              <p:cNvPr id="303157" name="Line 53"/>
              <p:cNvSpPr>
                <a:spLocks noChangeShapeType="1"/>
              </p:cNvSpPr>
              <p:nvPr/>
            </p:nvSpPr>
            <p:spPr bwMode="auto">
              <a:xfrm>
                <a:off x="1646" y="2976"/>
                <a:ext cx="59" cy="97"/>
              </a:xfrm>
              <a:prstGeom prst="line">
                <a:avLst/>
              </a:prstGeom>
              <a:noFill/>
              <a:ln w="25400">
                <a:solidFill>
                  <a:srgbClr val="996633"/>
                </a:solidFill>
                <a:round/>
                <a:headEnd type="none" w="sm" len="sm"/>
                <a:tailEnd type="none" w="sm" len="sm"/>
              </a:ln>
              <a:effectLst/>
            </p:spPr>
            <p:txBody>
              <a:bodyPr/>
              <a:lstStyle/>
              <a:p>
                <a:endParaRPr lang="en-US"/>
              </a:p>
            </p:txBody>
          </p:sp>
          <p:sp>
            <p:nvSpPr>
              <p:cNvPr id="303158" name="Line 54"/>
              <p:cNvSpPr>
                <a:spLocks noChangeShapeType="1"/>
              </p:cNvSpPr>
              <p:nvPr/>
            </p:nvSpPr>
            <p:spPr bwMode="auto">
              <a:xfrm flipH="1">
                <a:off x="1707" y="2977"/>
                <a:ext cx="59" cy="97"/>
              </a:xfrm>
              <a:prstGeom prst="line">
                <a:avLst/>
              </a:prstGeom>
              <a:noFill/>
              <a:ln w="25400">
                <a:solidFill>
                  <a:srgbClr val="996633"/>
                </a:solidFill>
                <a:round/>
                <a:headEnd type="none" w="sm" len="sm"/>
                <a:tailEnd type="none" w="sm" len="sm"/>
              </a:ln>
              <a:effectLst/>
            </p:spPr>
            <p:txBody>
              <a:bodyPr/>
              <a:lstStyle/>
              <a:p>
                <a:endParaRPr lang="en-US"/>
              </a:p>
            </p:txBody>
          </p:sp>
        </p:grpSp>
        <p:sp>
          <p:nvSpPr>
            <p:cNvPr id="303159" name="Line 55"/>
            <p:cNvSpPr>
              <a:spLocks noChangeShapeType="1"/>
            </p:cNvSpPr>
            <p:nvPr/>
          </p:nvSpPr>
          <p:spPr bwMode="auto">
            <a:xfrm>
              <a:off x="1706" y="3170"/>
              <a:ext cx="0" cy="85"/>
            </a:xfrm>
            <a:prstGeom prst="line">
              <a:avLst/>
            </a:prstGeom>
            <a:noFill/>
            <a:ln w="25400">
              <a:solidFill>
                <a:srgbClr val="FFCC66"/>
              </a:solidFill>
              <a:round/>
              <a:headEnd type="none" w="sm" len="sm"/>
              <a:tailEnd type="none" w="sm" len="sm"/>
            </a:ln>
            <a:effectLst/>
          </p:spPr>
          <p:txBody>
            <a:bodyPr/>
            <a:lstStyle/>
            <a:p>
              <a:endParaRPr lang="en-US"/>
            </a:p>
          </p:txBody>
        </p:sp>
        <p:sp>
          <p:nvSpPr>
            <p:cNvPr id="303160" name="Line 56"/>
            <p:cNvSpPr>
              <a:spLocks noChangeShapeType="1"/>
            </p:cNvSpPr>
            <p:nvPr/>
          </p:nvSpPr>
          <p:spPr bwMode="auto">
            <a:xfrm>
              <a:off x="1134" y="2986"/>
              <a:ext cx="0" cy="188"/>
            </a:xfrm>
            <a:prstGeom prst="line">
              <a:avLst/>
            </a:prstGeom>
            <a:noFill/>
            <a:ln w="25400">
              <a:solidFill>
                <a:srgbClr val="996633"/>
              </a:solidFill>
              <a:round/>
              <a:headEnd type="none" w="sm" len="sm"/>
              <a:tailEnd type="none" w="sm" len="sm"/>
            </a:ln>
            <a:effectLst/>
          </p:spPr>
          <p:txBody>
            <a:bodyPr/>
            <a:lstStyle/>
            <a:p>
              <a:endParaRPr lang="en-US"/>
            </a:p>
          </p:txBody>
        </p:sp>
        <p:grpSp>
          <p:nvGrpSpPr>
            <p:cNvPr id="7" name="Group 57"/>
            <p:cNvGrpSpPr>
              <a:grpSpLocks/>
            </p:cNvGrpSpPr>
            <p:nvPr/>
          </p:nvGrpSpPr>
          <p:grpSpPr bwMode="auto">
            <a:xfrm>
              <a:off x="1073" y="2976"/>
              <a:ext cx="120" cy="98"/>
              <a:chOff x="1073" y="2976"/>
              <a:chExt cx="120" cy="98"/>
            </a:xfrm>
          </p:grpSpPr>
          <p:sp>
            <p:nvSpPr>
              <p:cNvPr id="303162" name="Line 58"/>
              <p:cNvSpPr>
                <a:spLocks noChangeShapeType="1"/>
              </p:cNvSpPr>
              <p:nvPr/>
            </p:nvSpPr>
            <p:spPr bwMode="auto">
              <a:xfrm>
                <a:off x="1073" y="2976"/>
                <a:ext cx="59" cy="97"/>
              </a:xfrm>
              <a:prstGeom prst="line">
                <a:avLst/>
              </a:prstGeom>
              <a:noFill/>
              <a:ln w="25400">
                <a:solidFill>
                  <a:srgbClr val="996633"/>
                </a:solidFill>
                <a:round/>
                <a:headEnd type="none" w="sm" len="sm"/>
                <a:tailEnd type="none" w="sm" len="sm"/>
              </a:ln>
              <a:effectLst/>
            </p:spPr>
            <p:txBody>
              <a:bodyPr/>
              <a:lstStyle/>
              <a:p>
                <a:endParaRPr lang="en-US"/>
              </a:p>
            </p:txBody>
          </p:sp>
          <p:sp>
            <p:nvSpPr>
              <p:cNvPr id="303163" name="Line 59"/>
              <p:cNvSpPr>
                <a:spLocks noChangeShapeType="1"/>
              </p:cNvSpPr>
              <p:nvPr/>
            </p:nvSpPr>
            <p:spPr bwMode="auto">
              <a:xfrm flipH="1">
                <a:off x="1134" y="2977"/>
                <a:ext cx="59" cy="97"/>
              </a:xfrm>
              <a:prstGeom prst="line">
                <a:avLst/>
              </a:prstGeom>
              <a:noFill/>
              <a:ln w="25400">
                <a:solidFill>
                  <a:srgbClr val="996633"/>
                </a:solidFill>
                <a:round/>
                <a:headEnd type="none" w="sm" len="sm"/>
                <a:tailEnd type="none" w="sm" len="sm"/>
              </a:ln>
              <a:effectLst/>
            </p:spPr>
            <p:txBody>
              <a:bodyPr/>
              <a:lstStyle/>
              <a:p>
                <a:endParaRPr lang="en-US"/>
              </a:p>
            </p:txBody>
          </p:sp>
        </p:grpSp>
        <p:sp>
          <p:nvSpPr>
            <p:cNvPr id="303164" name="Line 60"/>
            <p:cNvSpPr>
              <a:spLocks noChangeShapeType="1"/>
            </p:cNvSpPr>
            <p:nvPr/>
          </p:nvSpPr>
          <p:spPr bwMode="auto">
            <a:xfrm flipV="1">
              <a:off x="1133" y="3279"/>
              <a:ext cx="0" cy="228"/>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3165" name="Line 61"/>
            <p:cNvSpPr>
              <a:spLocks noChangeShapeType="1"/>
            </p:cNvSpPr>
            <p:nvPr/>
          </p:nvSpPr>
          <p:spPr bwMode="auto">
            <a:xfrm>
              <a:off x="1133" y="3170"/>
              <a:ext cx="0" cy="85"/>
            </a:xfrm>
            <a:prstGeom prst="line">
              <a:avLst/>
            </a:prstGeom>
            <a:noFill/>
            <a:ln w="25400">
              <a:solidFill>
                <a:srgbClr val="FFCC66"/>
              </a:solidFill>
              <a:round/>
              <a:headEnd type="none" w="sm" len="sm"/>
              <a:tailEnd type="none" w="sm" len="sm"/>
            </a:ln>
            <a:effectLst/>
          </p:spPr>
          <p:txBody>
            <a:bodyPr/>
            <a:lstStyle/>
            <a:p>
              <a:endParaRPr lang="en-US"/>
            </a:p>
          </p:txBody>
        </p:sp>
        <p:sp>
          <p:nvSpPr>
            <p:cNvPr id="303166" name="Line 62"/>
            <p:cNvSpPr>
              <a:spLocks noChangeShapeType="1"/>
            </p:cNvSpPr>
            <p:nvPr/>
          </p:nvSpPr>
          <p:spPr bwMode="auto">
            <a:xfrm flipH="1" flipV="1">
              <a:off x="1705" y="3275"/>
              <a:ext cx="1" cy="232"/>
            </a:xfrm>
            <a:prstGeom prst="line">
              <a:avLst/>
            </a:prstGeom>
            <a:noFill/>
            <a:ln w="25400">
              <a:solidFill>
                <a:srgbClr val="FFCC66"/>
              </a:solidFill>
              <a:prstDash val="dash"/>
              <a:round/>
              <a:headEnd type="none" w="sm" len="sm"/>
              <a:tailEnd type="none" w="sm" len="sm"/>
            </a:ln>
            <a:effectLst/>
          </p:spPr>
          <p:txBody>
            <a:bodyPr/>
            <a:lstStyle/>
            <a:p>
              <a:endParaRPr lang="en-US"/>
            </a:p>
          </p:txBody>
        </p:sp>
      </p:grpSp>
      <p:grpSp>
        <p:nvGrpSpPr>
          <p:cNvPr id="8" name="Group 63"/>
          <p:cNvGrpSpPr>
            <a:grpSpLocks/>
          </p:cNvGrpSpPr>
          <p:nvPr/>
        </p:nvGrpSpPr>
        <p:grpSpPr bwMode="auto">
          <a:xfrm>
            <a:off x="3570288" y="3730625"/>
            <a:ext cx="2359025" cy="2235200"/>
            <a:chOff x="2249" y="2350"/>
            <a:chExt cx="1486" cy="1408"/>
          </a:xfrm>
        </p:grpSpPr>
        <p:sp>
          <p:nvSpPr>
            <p:cNvPr id="303168" name="AutoShape 64"/>
            <p:cNvSpPr>
              <a:spLocks noChangeArrowheads="1"/>
            </p:cNvSpPr>
            <p:nvPr/>
          </p:nvSpPr>
          <p:spPr bwMode="auto">
            <a:xfrm>
              <a:off x="2583" y="3239"/>
              <a:ext cx="1080" cy="519"/>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69" name="AutoShape 65"/>
            <p:cNvSpPr>
              <a:spLocks noChangeArrowheads="1"/>
            </p:cNvSpPr>
            <p:nvPr/>
          </p:nvSpPr>
          <p:spPr bwMode="auto">
            <a:xfrm>
              <a:off x="2593" y="2350"/>
              <a:ext cx="1041" cy="63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70" name="Rectangle 66"/>
            <p:cNvSpPr>
              <a:spLocks noChangeArrowheads="1"/>
            </p:cNvSpPr>
            <p:nvPr/>
          </p:nvSpPr>
          <p:spPr bwMode="auto">
            <a:xfrm>
              <a:off x="2599" y="2350"/>
              <a:ext cx="327"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A</a:t>
              </a:r>
            </a:p>
          </p:txBody>
        </p:sp>
        <p:sp>
          <p:nvSpPr>
            <p:cNvPr id="303171" name="Rectangle 67"/>
            <p:cNvSpPr>
              <a:spLocks noChangeArrowheads="1"/>
            </p:cNvSpPr>
            <p:nvPr/>
          </p:nvSpPr>
          <p:spPr bwMode="auto">
            <a:xfrm>
              <a:off x="3151" y="2421"/>
              <a:ext cx="431"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a:t>
              </a:r>
            </a:p>
          </p:txBody>
        </p:sp>
        <p:sp>
          <p:nvSpPr>
            <p:cNvPr id="303172" name="Rectangle 68"/>
            <p:cNvSpPr>
              <a:spLocks noChangeArrowheads="1"/>
            </p:cNvSpPr>
            <p:nvPr/>
          </p:nvSpPr>
          <p:spPr bwMode="auto">
            <a:xfrm>
              <a:off x="2646" y="2593"/>
              <a:ext cx="426"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B</a:t>
              </a:r>
            </a:p>
          </p:txBody>
        </p:sp>
        <p:sp>
          <p:nvSpPr>
            <p:cNvPr id="303173" name="AutoShape 69"/>
            <p:cNvSpPr>
              <a:spLocks noChangeArrowheads="1"/>
            </p:cNvSpPr>
            <p:nvPr/>
          </p:nvSpPr>
          <p:spPr bwMode="auto">
            <a:xfrm>
              <a:off x="2642" y="2600"/>
              <a:ext cx="421" cy="20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74" name="AutoShape 70"/>
            <p:cNvSpPr>
              <a:spLocks noChangeArrowheads="1"/>
            </p:cNvSpPr>
            <p:nvPr/>
          </p:nvSpPr>
          <p:spPr bwMode="auto">
            <a:xfrm>
              <a:off x="3149" y="2425"/>
              <a:ext cx="421" cy="38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75" name="Line 71"/>
            <p:cNvSpPr>
              <a:spLocks noChangeShapeType="1"/>
            </p:cNvSpPr>
            <p:nvPr/>
          </p:nvSpPr>
          <p:spPr bwMode="auto">
            <a:xfrm>
              <a:off x="3391" y="2811"/>
              <a:ext cx="0" cy="185"/>
            </a:xfrm>
            <a:prstGeom prst="line">
              <a:avLst/>
            </a:prstGeom>
            <a:noFill/>
            <a:ln w="25400">
              <a:solidFill>
                <a:srgbClr val="996633"/>
              </a:solidFill>
              <a:round/>
              <a:headEnd type="none" w="sm" len="sm"/>
              <a:tailEnd type="none" w="sm" len="sm"/>
            </a:ln>
            <a:effectLst/>
          </p:spPr>
          <p:txBody>
            <a:bodyPr/>
            <a:lstStyle/>
            <a:p>
              <a:endParaRPr lang="en-US"/>
            </a:p>
          </p:txBody>
        </p:sp>
        <p:grpSp>
          <p:nvGrpSpPr>
            <p:cNvPr id="9" name="Group 72"/>
            <p:cNvGrpSpPr>
              <a:grpSpLocks/>
            </p:cNvGrpSpPr>
            <p:nvPr/>
          </p:nvGrpSpPr>
          <p:grpSpPr bwMode="auto">
            <a:xfrm>
              <a:off x="3331" y="2805"/>
              <a:ext cx="120" cy="98"/>
              <a:chOff x="3331" y="2805"/>
              <a:chExt cx="120" cy="98"/>
            </a:xfrm>
          </p:grpSpPr>
          <p:sp>
            <p:nvSpPr>
              <p:cNvPr id="303177" name="Line 73"/>
              <p:cNvSpPr>
                <a:spLocks noChangeShapeType="1"/>
              </p:cNvSpPr>
              <p:nvPr/>
            </p:nvSpPr>
            <p:spPr bwMode="auto">
              <a:xfrm>
                <a:off x="3331" y="2805"/>
                <a:ext cx="59" cy="97"/>
              </a:xfrm>
              <a:prstGeom prst="line">
                <a:avLst/>
              </a:prstGeom>
              <a:noFill/>
              <a:ln w="25400">
                <a:solidFill>
                  <a:srgbClr val="996633"/>
                </a:solidFill>
                <a:round/>
                <a:headEnd type="none" w="sm" len="sm"/>
                <a:tailEnd type="none" w="sm" len="sm"/>
              </a:ln>
              <a:effectLst/>
            </p:spPr>
            <p:txBody>
              <a:bodyPr/>
              <a:lstStyle/>
              <a:p>
                <a:endParaRPr lang="en-US"/>
              </a:p>
            </p:txBody>
          </p:sp>
          <p:sp>
            <p:nvSpPr>
              <p:cNvPr id="303178" name="Line 74"/>
              <p:cNvSpPr>
                <a:spLocks noChangeShapeType="1"/>
              </p:cNvSpPr>
              <p:nvPr/>
            </p:nvSpPr>
            <p:spPr bwMode="auto">
              <a:xfrm flipH="1">
                <a:off x="3392" y="2806"/>
                <a:ext cx="59" cy="97"/>
              </a:xfrm>
              <a:prstGeom prst="line">
                <a:avLst/>
              </a:prstGeom>
              <a:noFill/>
              <a:ln w="25400">
                <a:solidFill>
                  <a:srgbClr val="996633"/>
                </a:solidFill>
                <a:round/>
                <a:headEnd type="none" w="sm" len="sm"/>
                <a:tailEnd type="none" w="sm" len="sm"/>
              </a:ln>
              <a:effectLst/>
            </p:spPr>
            <p:txBody>
              <a:bodyPr/>
              <a:lstStyle/>
              <a:p>
                <a:endParaRPr lang="en-US"/>
              </a:p>
            </p:txBody>
          </p:sp>
        </p:grpSp>
        <p:sp>
          <p:nvSpPr>
            <p:cNvPr id="303179" name="Rectangle 75"/>
            <p:cNvSpPr>
              <a:spLocks noChangeArrowheads="1"/>
            </p:cNvSpPr>
            <p:nvPr/>
          </p:nvSpPr>
          <p:spPr bwMode="auto">
            <a:xfrm>
              <a:off x="3157" y="3355"/>
              <a:ext cx="578"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Q</a:t>
              </a:r>
            </a:p>
          </p:txBody>
        </p:sp>
        <p:sp>
          <p:nvSpPr>
            <p:cNvPr id="303180" name="Rectangle 76"/>
            <p:cNvSpPr>
              <a:spLocks noChangeArrowheads="1"/>
            </p:cNvSpPr>
            <p:nvPr/>
          </p:nvSpPr>
          <p:spPr bwMode="auto">
            <a:xfrm>
              <a:off x="2660" y="3479"/>
              <a:ext cx="837"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P</a:t>
              </a:r>
            </a:p>
          </p:txBody>
        </p:sp>
        <p:sp>
          <p:nvSpPr>
            <p:cNvPr id="303181" name="AutoShape 77"/>
            <p:cNvSpPr>
              <a:spLocks noChangeArrowheads="1"/>
            </p:cNvSpPr>
            <p:nvPr/>
          </p:nvSpPr>
          <p:spPr bwMode="auto">
            <a:xfrm>
              <a:off x="2656" y="3486"/>
              <a:ext cx="421" cy="20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82" name="AutoShape 78"/>
            <p:cNvSpPr>
              <a:spLocks noChangeArrowheads="1"/>
            </p:cNvSpPr>
            <p:nvPr/>
          </p:nvSpPr>
          <p:spPr bwMode="auto">
            <a:xfrm>
              <a:off x="3163" y="3347"/>
              <a:ext cx="421" cy="345"/>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183" name="Rectangle 79"/>
            <p:cNvSpPr>
              <a:spLocks noChangeArrowheads="1"/>
            </p:cNvSpPr>
            <p:nvPr/>
          </p:nvSpPr>
          <p:spPr bwMode="auto">
            <a:xfrm>
              <a:off x="2582" y="3242"/>
              <a:ext cx="327"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R</a:t>
              </a:r>
            </a:p>
          </p:txBody>
        </p:sp>
        <p:sp>
          <p:nvSpPr>
            <p:cNvPr id="303184" name="Rectangle 80"/>
            <p:cNvSpPr>
              <a:spLocks noChangeArrowheads="1"/>
            </p:cNvSpPr>
            <p:nvPr/>
          </p:nvSpPr>
          <p:spPr bwMode="auto">
            <a:xfrm>
              <a:off x="2249" y="2911"/>
              <a:ext cx="244"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4</a:t>
              </a:r>
            </a:p>
          </p:txBody>
        </p:sp>
        <p:sp>
          <p:nvSpPr>
            <p:cNvPr id="303185" name="Line 81"/>
            <p:cNvSpPr>
              <a:spLocks noChangeShapeType="1"/>
            </p:cNvSpPr>
            <p:nvPr/>
          </p:nvSpPr>
          <p:spPr bwMode="auto">
            <a:xfrm flipV="1">
              <a:off x="3391" y="3266"/>
              <a:ext cx="1" cy="78"/>
            </a:xfrm>
            <a:prstGeom prst="line">
              <a:avLst/>
            </a:prstGeom>
            <a:noFill/>
            <a:ln w="25400">
              <a:solidFill>
                <a:srgbClr val="996633"/>
              </a:solidFill>
              <a:round/>
              <a:headEnd type="none" w="sm" len="sm"/>
              <a:tailEnd type="none" w="sm" len="sm"/>
            </a:ln>
            <a:effectLst/>
          </p:spPr>
          <p:txBody>
            <a:bodyPr/>
            <a:lstStyle/>
            <a:p>
              <a:endParaRPr lang="en-US"/>
            </a:p>
          </p:txBody>
        </p:sp>
        <p:sp>
          <p:nvSpPr>
            <p:cNvPr id="303186" name="Line 82"/>
            <p:cNvSpPr>
              <a:spLocks noChangeShapeType="1"/>
            </p:cNvSpPr>
            <p:nvPr/>
          </p:nvSpPr>
          <p:spPr bwMode="auto">
            <a:xfrm>
              <a:off x="2852" y="2802"/>
              <a:ext cx="0" cy="208"/>
            </a:xfrm>
            <a:prstGeom prst="line">
              <a:avLst/>
            </a:prstGeom>
            <a:noFill/>
            <a:ln w="25400">
              <a:solidFill>
                <a:srgbClr val="996633"/>
              </a:solidFill>
              <a:round/>
              <a:headEnd type="none" w="sm" len="sm"/>
              <a:tailEnd type="none" w="sm" len="sm"/>
            </a:ln>
            <a:effectLst/>
          </p:spPr>
          <p:txBody>
            <a:bodyPr/>
            <a:lstStyle/>
            <a:p>
              <a:endParaRPr lang="en-US"/>
            </a:p>
          </p:txBody>
        </p:sp>
        <p:grpSp>
          <p:nvGrpSpPr>
            <p:cNvPr id="10" name="Group 83"/>
            <p:cNvGrpSpPr>
              <a:grpSpLocks/>
            </p:cNvGrpSpPr>
            <p:nvPr/>
          </p:nvGrpSpPr>
          <p:grpSpPr bwMode="auto">
            <a:xfrm>
              <a:off x="2791" y="2802"/>
              <a:ext cx="120" cy="98"/>
              <a:chOff x="2791" y="2802"/>
              <a:chExt cx="120" cy="98"/>
            </a:xfrm>
          </p:grpSpPr>
          <p:sp>
            <p:nvSpPr>
              <p:cNvPr id="303188" name="Line 84"/>
              <p:cNvSpPr>
                <a:spLocks noChangeShapeType="1"/>
              </p:cNvSpPr>
              <p:nvPr/>
            </p:nvSpPr>
            <p:spPr bwMode="auto">
              <a:xfrm>
                <a:off x="2791" y="2802"/>
                <a:ext cx="59" cy="97"/>
              </a:xfrm>
              <a:prstGeom prst="line">
                <a:avLst/>
              </a:prstGeom>
              <a:noFill/>
              <a:ln w="25400">
                <a:solidFill>
                  <a:srgbClr val="996633"/>
                </a:solidFill>
                <a:round/>
                <a:headEnd type="none" w="sm" len="sm"/>
                <a:tailEnd type="none" w="sm" len="sm"/>
              </a:ln>
              <a:effectLst/>
            </p:spPr>
            <p:txBody>
              <a:bodyPr/>
              <a:lstStyle/>
              <a:p>
                <a:endParaRPr lang="en-US"/>
              </a:p>
            </p:txBody>
          </p:sp>
          <p:sp>
            <p:nvSpPr>
              <p:cNvPr id="303189" name="Line 85"/>
              <p:cNvSpPr>
                <a:spLocks noChangeShapeType="1"/>
              </p:cNvSpPr>
              <p:nvPr/>
            </p:nvSpPr>
            <p:spPr bwMode="auto">
              <a:xfrm flipH="1">
                <a:off x="2852" y="2803"/>
                <a:ext cx="59" cy="97"/>
              </a:xfrm>
              <a:prstGeom prst="line">
                <a:avLst/>
              </a:prstGeom>
              <a:noFill/>
              <a:ln w="25400">
                <a:solidFill>
                  <a:srgbClr val="996633"/>
                </a:solidFill>
                <a:round/>
                <a:headEnd type="none" w="sm" len="sm"/>
                <a:tailEnd type="none" w="sm" len="sm"/>
              </a:ln>
              <a:effectLst/>
            </p:spPr>
            <p:txBody>
              <a:bodyPr/>
              <a:lstStyle/>
              <a:p>
                <a:endParaRPr lang="en-US"/>
              </a:p>
            </p:txBody>
          </p:sp>
        </p:grpSp>
        <p:sp>
          <p:nvSpPr>
            <p:cNvPr id="303190" name="Line 86"/>
            <p:cNvSpPr>
              <a:spLocks noChangeShapeType="1"/>
            </p:cNvSpPr>
            <p:nvPr/>
          </p:nvSpPr>
          <p:spPr bwMode="auto">
            <a:xfrm>
              <a:off x="2852" y="2998"/>
              <a:ext cx="0" cy="85"/>
            </a:xfrm>
            <a:prstGeom prst="line">
              <a:avLst/>
            </a:prstGeom>
            <a:noFill/>
            <a:ln w="25400">
              <a:solidFill>
                <a:srgbClr val="FFCC66"/>
              </a:solidFill>
              <a:round/>
              <a:headEnd type="none" w="sm" len="sm"/>
              <a:tailEnd type="none" w="sm" len="sm"/>
            </a:ln>
            <a:effectLst/>
          </p:spPr>
          <p:txBody>
            <a:bodyPr/>
            <a:lstStyle/>
            <a:p>
              <a:endParaRPr lang="en-US"/>
            </a:p>
          </p:txBody>
        </p:sp>
        <p:sp>
          <p:nvSpPr>
            <p:cNvPr id="303191" name="Line 87"/>
            <p:cNvSpPr>
              <a:spLocks noChangeShapeType="1"/>
            </p:cNvSpPr>
            <p:nvPr/>
          </p:nvSpPr>
          <p:spPr bwMode="auto">
            <a:xfrm>
              <a:off x="3391" y="2994"/>
              <a:ext cx="0" cy="85"/>
            </a:xfrm>
            <a:prstGeom prst="line">
              <a:avLst/>
            </a:prstGeom>
            <a:noFill/>
            <a:ln w="25400">
              <a:solidFill>
                <a:srgbClr val="FFCC66"/>
              </a:solidFill>
              <a:round/>
              <a:headEnd type="none" w="sm" len="sm"/>
              <a:tailEnd type="none" w="sm" len="sm"/>
            </a:ln>
            <a:effectLst/>
          </p:spPr>
          <p:txBody>
            <a:bodyPr/>
            <a:lstStyle/>
            <a:p>
              <a:endParaRPr lang="en-US"/>
            </a:p>
          </p:txBody>
        </p:sp>
        <p:sp>
          <p:nvSpPr>
            <p:cNvPr id="303192" name="Line 88"/>
            <p:cNvSpPr>
              <a:spLocks noChangeShapeType="1"/>
            </p:cNvSpPr>
            <p:nvPr/>
          </p:nvSpPr>
          <p:spPr bwMode="auto">
            <a:xfrm>
              <a:off x="3391" y="3146"/>
              <a:ext cx="0" cy="68"/>
            </a:xfrm>
            <a:prstGeom prst="line">
              <a:avLst/>
            </a:prstGeom>
            <a:noFill/>
            <a:ln w="25400">
              <a:solidFill>
                <a:srgbClr val="FFCC66"/>
              </a:solidFill>
              <a:round/>
              <a:headEnd type="none" w="sm" len="sm"/>
              <a:tailEnd type="none" w="sm" len="sm"/>
            </a:ln>
            <a:effectLst/>
          </p:spPr>
          <p:txBody>
            <a:bodyPr/>
            <a:lstStyle/>
            <a:p>
              <a:endParaRPr lang="en-US"/>
            </a:p>
          </p:txBody>
        </p:sp>
        <p:sp>
          <p:nvSpPr>
            <p:cNvPr id="303193" name="Line 89"/>
            <p:cNvSpPr>
              <a:spLocks noChangeShapeType="1"/>
            </p:cNvSpPr>
            <p:nvPr/>
          </p:nvSpPr>
          <p:spPr bwMode="auto">
            <a:xfrm>
              <a:off x="2852" y="3146"/>
              <a:ext cx="0" cy="68"/>
            </a:xfrm>
            <a:prstGeom prst="line">
              <a:avLst/>
            </a:prstGeom>
            <a:noFill/>
            <a:ln w="25400">
              <a:solidFill>
                <a:srgbClr val="FFCC66"/>
              </a:solidFill>
              <a:round/>
              <a:headEnd type="none" w="sm" len="sm"/>
              <a:tailEnd type="none" w="sm" len="sm"/>
            </a:ln>
            <a:effectLst/>
          </p:spPr>
          <p:txBody>
            <a:bodyPr/>
            <a:lstStyle/>
            <a:p>
              <a:endParaRPr lang="en-US"/>
            </a:p>
          </p:txBody>
        </p:sp>
        <p:sp>
          <p:nvSpPr>
            <p:cNvPr id="303194" name="Line 90"/>
            <p:cNvSpPr>
              <a:spLocks noChangeShapeType="1"/>
            </p:cNvSpPr>
            <p:nvPr/>
          </p:nvSpPr>
          <p:spPr bwMode="auto">
            <a:xfrm flipV="1">
              <a:off x="2852" y="3270"/>
              <a:ext cx="0" cy="74"/>
            </a:xfrm>
            <a:prstGeom prst="line">
              <a:avLst/>
            </a:prstGeom>
            <a:noFill/>
            <a:ln w="25400">
              <a:solidFill>
                <a:srgbClr val="996633"/>
              </a:solidFill>
              <a:round/>
              <a:headEnd type="none" w="sm" len="sm"/>
              <a:tailEnd type="none" w="sm" len="sm"/>
            </a:ln>
            <a:effectLst/>
          </p:spPr>
          <p:txBody>
            <a:bodyPr/>
            <a:lstStyle/>
            <a:p>
              <a:endParaRPr lang="en-US"/>
            </a:p>
          </p:txBody>
        </p:sp>
        <p:sp>
          <p:nvSpPr>
            <p:cNvPr id="303195" name="Line 91"/>
            <p:cNvSpPr>
              <a:spLocks noChangeShapeType="1"/>
            </p:cNvSpPr>
            <p:nvPr/>
          </p:nvSpPr>
          <p:spPr bwMode="auto">
            <a:xfrm flipV="1">
              <a:off x="2852" y="3402"/>
              <a:ext cx="0" cy="76"/>
            </a:xfrm>
            <a:prstGeom prst="line">
              <a:avLst/>
            </a:prstGeom>
            <a:noFill/>
            <a:ln w="25400">
              <a:solidFill>
                <a:srgbClr val="996633"/>
              </a:solidFill>
              <a:round/>
              <a:headEnd type="none" w="sm" len="sm"/>
              <a:tailEnd type="none" w="sm" len="sm"/>
            </a:ln>
            <a:effectLst/>
          </p:spPr>
          <p:txBody>
            <a:bodyPr/>
            <a:lstStyle/>
            <a:p>
              <a:endParaRPr lang="en-US"/>
            </a:p>
          </p:txBody>
        </p:sp>
      </p:grpSp>
      <p:grpSp>
        <p:nvGrpSpPr>
          <p:cNvPr id="11" name="Group 92"/>
          <p:cNvGrpSpPr>
            <a:grpSpLocks/>
          </p:cNvGrpSpPr>
          <p:nvPr/>
        </p:nvGrpSpPr>
        <p:grpSpPr bwMode="auto">
          <a:xfrm>
            <a:off x="6038850" y="3378200"/>
            <a:ext cx="2306638" cy="2603500"/>
            <a:chOff x="3804" y="2128"/>
            <a:chExt cx="1453" cy="1640"/>
          </a:xfrm>
        </p:grpSpPr>
        <p:sp>
          <p:nvSpPr>
            <p:cNvPr id="303197" name="AutoShape 93"/>
            <p:cNvSpPr>
              <a:spLocks noChangeArrowheads="1"/>
            </p:cNvSpPr>
            <p:nvPr/>
          </p:nvSpPr>
          <p:spPr bwMode="auto">
            <a:xfrm>
              <a:off x="4105" y="3249"/>
              <a:ext cx="1080" cy="519"/>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98" name="AutoShape 94"/>
            <p:cNvSpPr>
              <a:spLocks noChangeArrowheads="1"/>
            </p:cNvSpPr>
            <p:nvPr/>
          </p:nvSpPr>
          <p:spPr bwMode="auto">
            <a:xfrm>
              <a:off x="4115" y="2128"/>
              <a:ext cx="1041" cy="63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3199" name="Rectangle 95"/>
            <p:cNvSpPr>
              <a:spLocks noChangeArrowheads="1"/>
            </p:cNvSpPr>
            <p:nvPr/>
          </p:nvSpPr>
          <p:spPr bwMode="auto">
            <a:xfrm>
              <a:off x="3804" y="2911"/>
              <a:ext cx="244"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5</a:t>
              </a:r>
            </a:p>
          </p:txBody>
        </p:sp>
        <p:sp>
          <p:nvSpPr>
            <p:cNvPr id="303200" name="Rectangle 96"/>
            <p:cNvSpPr>
              <a:spLocks noChangeArrowheads="1"/>
            </p:cNvSpPr>
            <p:nvPr/>
          </p:nvSpPr>
          <p:spPr bwMode="auto">
            <a:xfrm>
              <a:off x="4121" y="2128"/>
              <a:ext cx="327"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A</a:t>
              </a:r>
            </a:p>
          </p:txBody>
        </p:sp>
        <p:sp>
          <p:nvSpPr>
            <p:cNvPr id="303201" name="Rectangle 97"/>
            <p:cNvSpPr>
              <a:spLocks noChangeArrowheads="1"/>
            </p:cNvSpPr>
            <p:nvPr/>
          </p:nvSpPr>
          <p:spPr bwMode="auto">
            <a:xfrm>
              <a:off x="4673" y="2199"/>
              <a:ext cx="431"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a:t>
              </a:r>
            </a:p>
          </p:txBody>
        </p:sp>
        <p:sp>
          <p:nvSpPr>
            <p:cNvPr id="303202" name="Rectangle 98"/>
            <p:cNvSpPr>
              <a:spLocks noChangeArrowheads="1"/>
            </p:cNvSpPr>
            <p:nvPr/>
          </p:nvSpPr>
          <p:spPr bwMode="auto">
            <a:xfrm>
              <a:off x="4168" y="2371"/>
              <a:ext cx="426"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B</a:t>
              </a:r>
            </a:p>
          </p:txBody>
        </p:sp>
        <p:sp>
          <p:nvSpPr>
            <p:cNvPr id="303203" name="AutoShape 99"/>
            <p:cNvSpPr>
              <a:spLocks noChangeArrowheads="1"/>
            </p:cNvSpPr>
            <p:nvPr/>
          </p:nvSpPr>
          <p:spPr bwMode="auto">
            <a:xfrm>
              <a:off x="4164" y="2378"/>
              <a:ext cx="421" cy="20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204" name="AutoShape 100"/>
            <p:cNvSpPr>
              <a:spLocks noChangeArrowheads="1"/>
            </p:cNvSpPr>
            <p:nvPr/>
          </p:nvSpPr>
          <p:spPr bwMode="auto">
            <a:xfrm>
              <a:off x="4671" y="2203"/>
              <a:ext cx="421" cy="38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205" name="Line 101"/>
            <p:cNvSpPr>
              <a:spLocks noChangeShapeType="1"/>
            </p:cNvSpPr>
            <p:nvPr/>
          </p:nvSpPr>
          <p:spPr bwMode="auto">
            <a:xfrm>
              <a:off x="4645" y="2771"/>
              <a:ext cx="0" cy="218"/>
            </a:xfrm>
            <a:prstGeom prst="line">
              <a:avLst/>
            </a:prstGeom>
            <a:noFill/>
            <a:ln w="25400">
              <a:solidFill>
                <a:srgbClr val="FFCC66"/>
              </a:solidFill>
              <a:round/>
              <a:headEnd type="none" w="sm" len="sm"/>
              <a:tailEnd type="none" w="sm" len="sm"/>
            </a:ln>
            <a:effectLst/>
          </p:spPr>
          <p:txBody>
            <a:bodyPr/>
            <a:lstStyle/>
            <a:p>
              <a:endParaRPr lang="en-US"/>
            </a:p>
          </p:txBody>
        </p:sp>
        <p:sp>
          <p:nvSpPr>
            <p:cNvPr id="303206" name="Line 102"/>
            <p:cNvSpPr>
              <a:spLocks noChangeShapeType="1"/>
            </p:cNvSpPr>
            <p:nvPr/>
          </p:nvSpPr>
          <p:spPr bwMode="auto">
            <a:xfrm flipH="1" flipV="1">
              <a:off x="4645" y="3042"/>
              <a:ext cx="2" cy="205"/>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3207" name="Rectangle 103"/>
            <p:cNvSpPr>
              <a:spLocks noChangeArrowheads="1"/>
            </p:cNvSpPr>
            <p:nvPr/>
          </p:nvSpPr>
          <p:spPr bwMode="auto">
            <a:xfrm>
              <a:off x="4679" y="3365"/>
              <a:ext cx="578"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Q</a:t>
              </a:r>
            </a:p>
          </p:txBody>
        </p:sp>
        <p:sp>
          <p:nvSpPr>
            <p:cNvPr id="303208" name="Rectangle 104"/>
            <p:cNvSpPr>
              <a:spLocks noChangeArrowheads="1"/>
            </p:cNvSpPr>
            <p:nvPr/>
          </p:nvSpPr>
          <p:spPr bwMode="auto">
            <a:xfrm>
              <a:off x="4182" y="3489"/>
              <a:ext cx="837"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P</a:t>
              </a:r>
            </a:p>
          </p:txBody>
        </p:sp>
        <p:sp>
          <p:nvSpPr>
            <p:cNvPr id="303209" name="AutoShape 105"/>
            <p:cNvSpPr>
              <a:spLocks noChangeArrowheads="1"/>
            </p:cNvSpPr>
            <p:nvPr/>
          </p:nvSpPr>
          <p:spPr bwMode="auto">
            <a:xfrm>
              <a:off x="4178" y="3496"/>
              <a:ext cx="421" cy="201"/>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210" name="AutoShape 106"/>
            <p:cNvSpPr>
              <a:spLocks noChangeArrowheads="1"/>
            </p:cNvSpPr>
            <p:nvPr/>
          </p:nvSpPr>
          <p:spPr bwMode="auto">
            <a:xfrm>
              <a:off x="4685" y="3357"/>
              <a:ext cx="421" cy="345"/>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3211" name="Rectangle 107"/>
            <p:cNvSpPr>
              <a:spLocks noChangeArrowheads="1"/>
            </p:cNvSpPr>
            <p:nvPr/>
          </p:nvSpPr>
          <p:spPr bwMode="auto">
            <a:xfrm>
              <a:off x="4104" y="3252"/>
              <a:ext cx="327"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R</a:t>
              </a:r>
            </a:p>
          </p:txBody>
        </p:sp>
        <p:grpSp>
          <p:nvGrpSpPr>
            <p:cNvPr id="12" name="Group 108"/>
            <p:cNvGrpSpPr>
              <a:grpSpLocks/>
            </p:cNvGrpSpPr>
            <p:nvPr/>
          </p:nvGrpSpPr>
          <p:grpSpPr bwMode="auto">
            <a:xfrm>
              <a:off x="4586" y="2770"/>
              <a:ext cx="117" cy="98"/>
              <a:chOff x="4586" y="2770"/>
              <a:chExt cx="117" cy="98"/>
            </a:xfrm>
          </p:grpSpPr>
          <p:sp>
            <p:nvSpPr>
              <p:cNvPr id="303213" name="Line 109"/>
              <p:cNvSpPr>
                <a:spLocks noChangeShapeType="1"/>
              </p:cNvSpPr>
              <p:nvPr/>
            </p:nvSpPr>
            <p:spPr bwMode="auto">
              <a:xfrm flipH="1">
                <a:off x="4644" y="2770"/>
                <a:ext cx="59" cy="97"/>
              </a:xfrm>
              <a:prstGeom prst="line">
                <a:avLst/>
              </a:prstGeom>
              <a:noFill/>
              <a:ln w="25400">
                <a:solidFill>
                  <a:srgbClr val="FFCC66"/>
                </a:solidFill>
                <a:round/>
                <a:headEnd type="none" w="sm" len="sm"/>
                <a:tailEnd type="none" w="sm" len="sm"/>
              </a:ln>
              <a:effectLst/>
            </p:spPr>
            <p:txBody>
              <a:bodyPr/>
              <a:lstStyle/>
              <a:p>
                <a:endParaRPr lang="en-US"/>
              </a:p>
            </p:txBody>
          </p:sp>
          <p:sp>
            <p:nvSpPr>
              <p:cNvPr id="303214" name="Line 110"/>
              <p:cNvSpPr>
                <a:spLocks noChangeShapeType="1"/>
              </p:cNvSpPr>
              <p:nvPr/>
            </p:nvSpPr>
            <p:spPr bwMode="auto">
              <a:xfrm>
                <a:off x="4586" y="2771"/>
                <a:ext cx="59" cy="97"/>
              </a:xfrm>
              <a:prstGeom prst="line">
                <a:avLst/>
              </a:prstGeom>
              <a:noFill/>
              <a:ln w="25400">
                <a:solidFill>
                  <a:srgbClr val="FFCC66"/>
                </a:solidFill>
                <a:round/>
                <a:headEnd type="none" w="sm" len="sm"/>
                <a:tailEnd type="none" w="sm" len="sm"/>
              </a:ln>
              <a:effectLst/>
            </p:spPr>
            <p:txBody>
              <a:bodyPr/>
              <a:lstStyle/>
              <a:p>
                <a:endParaRPr lang="en-US"/>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AutoShape 2"/>
          <p:cNvSpPr>
            <a:spLocks noChangeArrowheads="1"/>
          </p:cNvSpPr>
          <p:nvPr/>
        </p:nvSpPr>
        <p:spPr bwMode="auto">
          <a:xfrm>
            <a:off x="1387475" y="3810000"/>
            <a:ext cx="1617663" cy="2286000"/>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5190" name="Rectangle 38"/>
          <p:cNvSpPr>
            <a:spLocks noGrp="1" noChangeArrowheads="1"/>
          </p:cNvSpPr>
          <p:nvPr>
            <p:ph type="title"/>
          </p:nvPr>
        </p:nvSpPr>
        <p:spPr/>
        <p:txBody>
          <a:bodyPr>
            <a:normAutofit/>
          </a:bodyPr>
          <a:lstStyle/>
          <a:p>
            <a:r>
              <a:rPr lang="en-US"/>
              <a:t>Subtypes Hide Relationships in Arc</a:t>
            </a:r>
          </a:p>
        </p:txBody>
      </p:sp>
      <p:sp>
        <p:nvSpPr>
          <p:cNvPr id="2" name="Slide Number Placeholder 1"/>
          <p:cNvSpPr>
            <a:spLocks noGrp="1"/>
          </p:cNvSpPr>
          <p:nvPr>
            <p:ph type="sldNum" sz="quarter" idx="12"/>
          </p:nvPr>
        </p:nvSpPr>
        <p:spPr/>
        <p:txBody>
          <a:bodyPr/>
          <a:lstStyle/>
          <a:p>
            <a:fld id="{F093AFE1-D04D-40AB-9231-59BC8ABC86FF}" type="slidenum">
              <a:rPr lang="en-US" smtClean="0"/>
              <a:pPr/>
              <a:t>14</a:t>
            </a:fld>
            <a:endParaRPr lang="en-US"/>
          </a:p>
        </p:txBody>
      </p:sp>
      <p:sp>
        <p:nvSpPr>
          <p:cNvPr id="305188" name="Rectangle 36"/>
          <p:cNvSpPr>
            <a:spLocks noGrp="1" noChangeArrowheads="1"/>
          </p:cNvSpPr>
          <p:nvPr>
            <p:ph type="body" idx="4294967295"/>
          </p:nvPr>
        </p:nvSpPr>
        <p:spPr>
          <a:xfrm>
            <a:off x="0" y="1843088"/>
            <a:ext cx="3200400" cy="1498600"/>
          </a:xfrm>
        </p:spPr>
        <p:txBody>
          <a:bodyPr>
            <a:normAutofit/>
          </a:bodyPr>
          <a:lstStyle/>
          <a:p>
            <a:pPr lvl="1"/>
            <a:r>
              <a:rPr lang="en-US"/>
              <a:t>Every A </a:t>
            </a:r>
            <a:br>
              <a:rPr lang="en-US"/>
            </a:br>
            <a:r>
              <a:rPr lang="en-US"/>
              <a:t>is either a B or a C</a:t>
            </a:r>
          </a:p>
          <a:p>
            <a:pPr lvl="1"/>
            <a:r>
              <a:rPr lang="en-US"/>
              <a:t>Every B is an A</a:t>
            </a:r>
          </a:p>
          <a:p>
            <a:pPr lvl="1"/>
            <a:r>
              <a:rPr lang="en-US"/>
              <a:t>Every C is an A</a:t>
            </a:r>
          </a:p>
        </p:txBody>
      </p:sp>
      <p:sp>
        <p:nvSpPr>
          <p:cNvPr id="305157" name="Rectangle 5"/>
          <p:cNvSpPr>
            <a:spLocks noChangeArrowheads="1"/>
          </p:cNvSpPr>
          <p:nvPr/>
        </p:nvSpPr>
        <p:spPr bwMode="auto">
          <a:xfrm>
            <a:off x="1395413" y="3802063"/>
            <a:ext cx="519112" cy="40075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t>A</a:t>
            </a:r>
          </a:p>
        </p:txBody>
      </p:sp>
      <p:sp>
        <p:nvSpPr>
          <p:cNvPr id="305158" name="Rectangle 6"/>
          <p:cNvSpPr>
            <a:spLocks noChangeArrowheads="1"/>
          </p:cNvSpPr>
          <p:nvPr/>
        </p:nvSpPr>
        <p:spPr bwMode="auto">
          <a:xfrm>
            <a:off x="1552575" y="5176838"/>
            <a:ext cx="989013" cy="40075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t>C</a:t>
            </a:r>
          </a:p>
        </p:txBody>
      </p:sp>
      <p:sp>
        <p:nvSpPr>
          <p:cNvPr id="305159" name="Rectangle 7"/>
          <p:cNvSpPr>
            <a:spLocks noChangeArrowheads="1"/>
          </p:cNvSpPr>
          <p:nvPr/>
        </p:nvSpPr>
        <p:spPr bwMode="auto">
          <a:xfrm>
            <a:off x="1601788" y="4348163"/>
            <a:ext cx="657225" cy="40075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t>B</a:t>
            </a:r>
          </a:p>
        </p:txBody>
      </p:sp>
      <p:sp>
        <p:nvSpPr>
          <p:cNvPr id="305160" name="AutoShape 8"/>
          <p:cNvSpPr>
            <a:spLocks noChangeArrowheads="1"/>
          </p:cNvSpPr>
          <p:nvPr/>
        </p:nvSpPr>
        <p:spPr bwMode="auto">
          <a:xfrm>
            <a:off x="1595438" y="4359275"/>
            <a:ext cx="925512" cy="628650"/>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5161" name="AutoShape 9"/>
          <p:cNvSpPr>
            <a:spLocks noChangeArrowheads="1"/>
          </p:cNvSpPr>
          <p:nvPr/>
        </p:nvSpPr>
        <p:spPr bwMode="auto">
          <a:xfrm>
            <a:off x="1574800" y="5189538"/>
            <a:ext cx="946150" cy="692150"/>
          </a:xfrm>
          <a:prstGeom prst="roundRect">
            <a:avLst>
              <a:gd name="adj" fmla="val 12495"/>
            </a:avLst>
          </a:prstGeom>
          <a:noFill/>
          <a:ln w="25400">
            <a:solidFill>
              <a:srgbClr val="996633"/>
            </a:solidFill>
            <a:round/>
            <a:headEnd/>
            <a:tailEnd/>
          </a:ln>
          <a:effectLst/>
        </p:spPr>
        <p:txBody>
          <a:bodyPr wrap="none" anchor="ctr"/>
          <a:lstStyle/>
          <a:p>
            <a:endParaRPr lang="en-US"/>
          </a:p>
        </p:txBody>
      </p:sp>
      <p:sp>
        <p:nvSpPr>
          <p:cNvPr id="305169" name="AutoShape 17"/>
          <p:cNvSpPr>
            <a:spLocks noChangeArrowheads="1"/>
          </p:cNvSpPr>
          <p:nvPr/>
        </p:nvSpPr>
        <p:spPr bwMode="auto">
          <a:xfrm>
            <a:off x="7285038" y="4073525"/>
            <a:ext cx="896937" cy="628650"/>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5170" name="AutoShape 18"/>
          <p:cNvSpPr>
            <a:spLocks noChangeArrowheads="1"/>
          </p:cNvSpPr>
          <p:nvPr/>
        </p:nvSpPr>
        <p:spPr bwMode="auto">
          <a:xfrm>
            <a:off x="7277100" y="5094288"/>
            <a:ext cx="917575" cy="692150"/>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5171" name="AutoShape 19"/>
          <p:cNvSpPr>
            <a:spLocks noChangeArrowheads="1"/>
          </p:cNvSpPr>
          <p:nvPr/>
        </p:nvSpPr>
        <p:spPr bwMode="auto">
          <a:xfrm>
            <a:off x="4856163" y="3794125"/>
            <a:ext cx="1528762" cy="2286000"/>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5172" name="Line 20"/>
          <p:cNvSpPr>
            <a:spLocks noChangeShapeType="1"/>
          </p:cNvSpPr>
          <p:nvPr/>
        </p:nvSpPr>
        <p:spPr bwMode="auto">
          <a:xfrm flipV="1">
            <a:off x="6688138" y="4462463"/>
            <a:ext cx="0" cy="908050"/>
          </a:xfrm>
          <a:prstGeom prst="line">
            <a:avLst/>
          </a:prstGeom>
          <a:noFill/>
          <a:ln w="25400">
            <a:solidFill>
              <a:srgbClr val="FF3300"/>
            </a:solidFill>
            <a:round/>
            <a:headEnd type="none" w="sm" len="sm"/>
            <a:tailEnd type="none" w="sm" len="sm"/>
          </a:ln>
          <a:effectLst/>
        </p:spPr>
        <p:txBody>
          <a:bodyPr/>
          <a:lstStyle/>
          <a:p>
            <a:endParaRPr lang="en-US"/>
          </a:p>
        </p:txBody>
      </p:sp>
      <p:sp>
        <p:nvSpPr>
          <p:cNvPr id="305173" name="Line 21"/>
          <p:cNvSpPr>
            <a:spLocks noChangeShapeType="1"/>
          </p:cNvSpPr>
          <p:nvPr/>
        </p:nvSpPr>
        <p:spPr bwMode="auto">
          <a:xfrm>
            <a:off x="6407150" y="4383088"/>
            <a:ext cx="869950" cy="0"/>
          </a:xfrm>
          <a:prstGeom prst="line">
            <a:avLst/>
          </a:prstGeom>
          <a:noFill/>
          <a:ln w="25400">
            <a:solidFill>
              <a:srgbClr val="FFCC66"/>
            </a:solidFill>
            <a:round/>
            <a:headEnd type="none" w="sm" len="sm"/>
            <a:tailEnd type="none" w="sm" len="sm"/>
          </a:ln>
          <a:effectLst/>
        </p:spPr>
        <p:txBody>
          <a:bodyPr/>
          <a:lstStyle/>
          <a:p>
            <a:endParaRPr lang="en-US"/>
          </a:p>
        </p:txBody>
      </p:sp>
      <p:sp>
        <p:nvSpPr>
          <p:cNvPr id="305174" name="Line 22"/>
          <p:cNvSpPr>
            <a:spLocks noChangeShapeType="1"/>
          </p:cNvSpPr>
          <p:nvPr/>
        </p:nvSpPr>
        <p:spPr bwMode="auto">
          <a:xfrm>
            <a:off x="6405563" y="5440363"/>
            <a:ext cx="871537" cy="0"/>
          </a:xfrm>
          <a:prstGeom prst="line">
            <a:avLst/>
          </a:prstGeom>
          <a:noFill/>
          <a:ln w="25400">
            <a:solidFill>
              <a:srgbClr val="FFCC66"/>
            </a:solidFill>
            <a:round/>
            <a:headEnd type="none" w="sm" len="sm"/>
            <a:tailEnd type="none" w="sm" len="sm"/>
          </a:ln>
          <a:effectLst/>
        </p:spPr>
        <p:txBody>
          <a:bodyPr/>
          <a:lstStyle/>
          <a:p>
            <a:endParaRPr lang="en-US"/>
          </a:p>
        </p:txBody>
      </p:sp>
      <p:sp>
        <p:nvSpPr>
          <p:cNvPr id="305175" name="Rectangle 23"/>
          <p:cNvSpPr>
            <a:spLocks noChangeArrowheads="1"/>
          </p:cNvSpPr>
          <p:nvPr/>
        </p:nvSpPr>
        <p:spPr bwMode="auto">
          <a:xfrm>
            <a:off x="7254875" y="5081588"/>
            <a:ext cx="960438" cy="40075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t>C</a:t>
            </a:r>
          </a:p>
        </p:txBody>
      </p:sp>
      <p:sp>
        <p:nvSpPr>
          <p:cNvPr id="305176" name="Rectangle 24"/>
          <p:cNvSpPr>
            <a:spLocks noChangeArrowheads="1"/>
          </p:cNvSpPr>
          <p:nvPr/>
        </p:nvSpPr>
        <p:spPr bwMode="auto">
          <a:xfrm>
            <a:off x="7315200" y="4062413"/>
            <a:ext cx="638175" cy="40075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t>B</a:t>
            </a:r>
          </a:p>
        </p:txBody>
      </p:sp>
      <p:sp>
        <p:nvSpPr>
          <p:cNvPr id="305177" name="Rectangle 25"/>
          <p:cNvSpPr>
            <a:spLocks noChangeArrowheads="1"/>
          </p:cNvSpPr>
          <p:nvPr/>
        </p:nvSpPr>
        <p:spPr bwMode="auto">
          <a:xfrm>
            <a:off x="4851400" y="3787775"/>
            <a:ext cx="503238" cy="40075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t>A</a:t>
            </a:r>
          </a:p>
        </p:txBody>
      </p:sp>
      <p:sp>
        <p:nvSpPr>
          <p:cNvPr id="305178" name="Rectangle 26"/>
          <p:cNvSpPr>
            <a:spLocks noChangeArrowheads="1"/>
          </p:cNvSpPr>
          <p:nvPr/>
        </p:nvSpPr>
        <p:spPr bwMode="auto">
          <a:xfrm>
            <a:off x="6348413" y="4394200"/>
            <a:ext cx="407987"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is</a:t>
            </a:r>
          </a:p>
        </p:txBody>
      </p:sp>
      <p:sp>
        <p:nvSpPr>
          <p:cNvPr id="305179" name="Rectangle 27"/>
          <p:cNvSpPr>
            <a:spLocks noChangeArrowheads="1"/>
          </p:cNvSpPr>
          <p:nvPr/>
        </p:nvSpPr>
        <p:spPr bwMode="auto">
          <a:xfrm>
            <a:off x="6921500" y="4046538"/>
            <a:ext cx="4064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is</a:t>
            </a:r>
          </a:p>
        </p:txBody>
      </p:sp>
      <p:sp>
        <p:nvSpPr>
          <p:cNvPr id="305180" name="Rectangle 28"/>
          <p:cNvSpPr>
            <a:spLocks noChangeArrowheads="1"/>
          </p:cNvSpPr>
          <p:nvPr/>
        </p:nvSpPr>
        <p:spPr bwMode="auto">
          <a:xfrm>
            <a:off x="6958013" y="5462588"/>
            <a:ext cx="4064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is</a:t>
            </a:r>
          </a:p>
        </p:txBody>
      </p:sp>
      <p:sp>
        <p:nvSpPr>
          <p:cNvPr id="305181" name="Rectangle 29"/>
          <p:cNvSpPr>
            <a:spLocks noChangeArrowheads="1"/>
          </p:cNvSpPr>
          <p:nvPr/>
        </p:nvSpPr>
        <p:spPr bwMode="auto">
          <a:xfrm>
            <a:off x="6365875" y="5043488"/>
            <a:ext cx="4064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is</a:t>
            </a:r>
          </a:p>
        </p:txBody>
      </p:sp>
      <p:sp>
        <p:nvSpPr>
          <p:cNvPr id="305182" name="Rectangle 30"/>
          <p:cNvSpPr>
            <a:spLocks noChangeArrowheads="1"/>
          </p:cNvSpPr>
          <p:nvPr/>
        </p:nvSpPr>
        <p:spPr bwMode="auto">
          <a:xfrm>
            <a:off x="4354513" y="1846263"/>
            <a:ext cx="3625850" cy="15970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a:t>Every A must</a:t>
            </a:r>
            <a:r>
              <a:rPr lang="en-US" sz="2200" i="1"/>
              <a:t> </a:t>
            </a:r>
            <a:br>
              <a:rPr lang="en-US" sz="2200" i="1"/>
            </a:br>
            <a:r>
              <a:rPr lang="en-US" sz="2200" i="1"/>
              <a:t>be</a:t>
            </a:r>
            <a:r>
              <a:rPr lang="en-US" sz="2200"/>
              <a:t> a B </a:t>
            </a:r>
            <a:r>
              <a:rPr lang="en-US" sz="2200" i="1"/>
              <a:t>or</a:t>
            </a:r>
            <a:r>
              <a:rPr lang="en-US" sz="2200"/>
              <a:t>  </a:t>
            </a:r>
            <a:r>
              <a:rPr lang="en-US" sz="2200" i="1"/>
              <a:t>be</a:t>
            </a:r>
            <a:r>
              <a:rPr lang="en-US" sz="2200"/>
              <a:t> a C</a:t>
            </a:r>
          </a:p>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a:t>Every B must </a:t>
            </a:r>
            <a:r>
              <a:rPr lang="en-US" sz="2200" i="1"/>
              <a:t>be</a:t>
            </a:r>
            <a:r>
              <a:rPr lang="en-US" sz="2200"/>
              <a:t> an A</a:t>
            </a:r>
          </a:p>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a:t>Every C must</a:t>
            </a:r>
            <a:r>
              <a:rPr lang="en-US" sz="2200" i="1"/>
              <a:t> be</a:t>
            </a:r>
            <a:r>
              <a:rPr lang="en-US" sz="2200"/>
              <a:t> an A</a:t>
            </a:r>
          </a:p>
        </p:txBody>
      </p:sp>
      <p:sp>
        <p:nvSpPr>
          <p:cNvPr id="305183" name="Oval 31"/>
          <p:cNvSpPr>
            <a:spLocks noChangeArrowheads="1"/>
          </p:cNvSpPr>
          <p:nvPr/>
        </p:nvSpPr>
        <p:spPr bwMode="auto">
          <a:xfrm>
            <a:off x="6616700" y="4313238"/>
            <a:ext cx="136525" cy="142875"/>
          </a:xfrm>
          <a:prstGeom prst="ellipse">
            <a:avLst/>
          </a:prstGeom>
          <a:noFill/>
          <a:ln w="25400">
            <a:solidFill>
              <a:srgbClr val="FF3300"/>
            </a:solidFill>
            <a:round/>
            <a:headEnd/>
            <a:tailEnd/>
          </a:ln>
          <a:effectLst/>
        </p:spPr>
        <p:txBody>
          <a:bodyPr wrap="none" anchor="ctr"/>
          <a:lstStyle/>
          <a:p>
            <a:endParaRPr lang="en-US"/>
          </a:p>
        </p:txBody>
      </p:sp>
      <p:sp>
        <p:nvSpPr>
          <p:cNvPr id="305184" name="Arc 32"/>
          <p:cNvSpPr>
            <a:spLocks/>
          </p:cNvSpPr>
          <p:nvPr/>
        </p:nvSpPr>
        <p:spPr bwMode="auto">
          <a:xfrm>
            <a:off x="6443663" y="4230688"/>
            <a:ext cx="254000" cy="227012"/>
          </a:xfrm>
          <a:custGeom>
            <a:avLst/>
            <a:gdLst>
              <a:gd name="G0" fmla="+- 0 0 0"/>
              <a:gd name="G1" fmla="+- 20604 0 0"/>
              <a:gd name="G2" fmla="+- 21600 0 0"/>
              <a:gd name="T0" fmla="*/ 6483 w 21600"/>
              <a:gd name="T1" fmla="*/ 0 h 20604"/>
              <a:gd name="T2" fmla="*/ 21600 w 21600"/>
              <a:gd name="T3" fmla="*/ 20459 h 20604"/>
              <a:gd name="T4" fmla="*/ 0 w 21600"/>
              <a:gd name="T5" fmla="*/ 20604 h 20604"/>
            </a:gdLst>
            <a:ahLst/>
            <a:cxnLst>
              <a:cxn ang="0">
                <a:pos x="T0" y="T1"/>
              </a:cxn>
              <a:cxn ang="0">
                <a:pos x="T2" y="T3"/>
              </a:cxn>
              <a:cxn ang="0">
                <a:pos x="T4" y="T5"/>
              </a:cxn>
            </a:cxnLst>
            <a:rect l="0" t="0" r="r" b="b"/>
            <a:pathLst>
              <a:path w="21600" h="20604" fill="none" extrusionOk="0">
                <a:moveTo>
                  <a:pt x="6483" y="-1"/>
                </a:moveTo>
                <a:cubicBezTo>
                  <a:pt x="15429" y="2814"/>
                  <a:pt x="21536" y="11080"/>
                  <a:pt x="21599" y="20459"/>
                </a:cubicBezTo>
              </a:path>
              <a:path w="21600" h="20604" stroke="0" extrusionOk="0">
                <a:moveTo>
                  <a:pt x="6483" y="-1"/>
                </a:moveTo>
                <a:cubicBezTo>
                  <a:pt x="15429" y="2814"/>
                  <a:pt x="21536" y="11080"/>
                  <a:pt x="21599" y="20459"/>
                </a:cubicBezTo>
                <a:lnTo>
                  <a:pt x="0" y="20604"/>
                </a:lnTo>
                <a:close/>
              </a:path>
            </a:pathLst>
          </a:custGeom>
          <a:noFill/>
          <a:ln w="25400" cap="rnd">
            <a:solidFill>
              <a:srgbClr val="FF3300"/>
            </a:solidFill>
            <a:round/>
            <a:headEnd type="none" w="sm" len="sm"/>
            <a:tailEnd type="none" w="sm" len="sm"/>
          </a:ln>
          <a:effectLst/>
        </p:spPr>
        <p:txBody>
          <a:bodyPr/>
          <a:lstStyle/>
          <a:p>
            <a:endParaRPr lang="en-US"/>
          </a:p>
        </p:txBody>
      </p:sp>
      <p:sp>
        <p:nvSpPr>
          <p:cNvPr id="305185" name="Arc 33"/>
          <p:cNvSpPr>
            <a:spLocks/>
          </p:cNvSpPr>
          <p:nvPr/>
        </p:nvSpPr>
        <p:spPr bwMode="auto">
          <a:xfrm>
            <a:off x="6434138" y="5378450"/>
            <a:ext cx="252412" cy="247650"/>
          </a:xfrm>
          <a:custGeom>
            <a:avLst/>
            <a:gdLst>
              <a:gd name="G0" fmla="+- 0 0 0"/>
              <a:gd name="G1" fmla="+- 0 0 0"/>
              <a:gd name="G2" fmla="+- 21600 0 0"/>
              <a:gd name="T0" fmla="*/ 21600 w 21600"/>
              <a:gd name="T1" fmla="*/ 0 h 20588"/>
              <a:gd name="T2" fmla="*/ 6534 w 21600"/>
              <a:gd name="T3" fmla="*/ 20588 h 20588"/>
              <a:gd name="T4" fmla="*/ 0 w 21600"/>
              <a:gd name="T5" fmla="*/ 0 h 20588"/>
            </a:gdLst>
            <a:ahLst/>
            <a:cxnLst>
              <a:cxn ang="0">
                <a:pos x="T0" y="T1"/>
              </a:cxn>
              <a:cxn ang="0">
                <a:pos x="T2" y="T3"/>
              </a:cxn>
              <a:cxn ang="0">
                <a:pos x="T4" y="T5"/>
              </a:cxn>
            </a:cxnLst>
            <a:rect l="0" t="0" r="r" b="b"/>
            <a:pathLst>
              <a:path w="21600" h="20588" fill="none" extrusionOk="0">
                <a:moveTo>
                  <a:pt x="21600" y="0"/>
                </a:moveTo>
                <a:cubicBezTo>
                  <a:pt x="21600" y="9412"/>
                  <a:pt x="15505" y="17740"/>
                  <a:pt x="6534" y="20588"/>
                </a:cubicBezTo>
              </a:path>
              <a:path w="21600" h="20588" stroke="0" extrusionOk="0">
                <a:moveTo>
                  <a:pt x="21600" y="0"/>
                </a:moveTo>
                <a:cubicBezTo>
                  <a:pt x="21600" y="9412"/>
                  <a:pt x="15505" y="17740"/>
                  <a:pt x="6534" y="20588"/>
                </a:cubicBezTo>
                <a:lnTo>
                  <a:pt x="0" y="0"/>
                </a:lnTo>
                <a:close/>
              </a:path>
            </a:pathLst>
          </a:custGeom>
          <a:noFill/>
          <a:ln w="25400" cap="rnd">
            <a:solidFill>
              <a:srgbClr val="FF3300"/>
            </a:solidFill>
            <a:round/>
            <a:headEnd type="none" w="sm" len="sm"/>
            <a:tailEnd type="none" w="sm" len="sm"/>
          </a:ln>
          <a:effectLst/>
        </p:spPr>
        <p:txBody>
          <a:bodyPr/>
          <a:lstStyle/>
          <a:p>
            <a:endParaRPr lang="en-US"/>
          </a:p>
        </p:txBody>
      </p:sp>
      <p:sp>
        <p:nvSpPr>
          <p:cNvPr id="305186" name="Oval 34"/>
          <p:cNvSpPr>
            <a:spLocks noChangeArrowheads="1"/>
          </p:cNvSpPr>
          <p:nvPr/>
        </p:nvSpPr>
        <p:spPr bwMode="auto">
          <a:xfrm>
            <a:off x="6615113" y="5346700"/>
            <a:ext cx="144462" cy="150813"/>
          </a:xfrm>
          <a:prstGeom prst="ellipse">
            <a:avLst/>
          </a:prstGeom>
          <a:noFill/>
          <a:ln w="25400">
            <a:solidFill>
              <a:srgbClr val="FF3300"/>
            </a:solidFill>
            <a:round/>
            <a:headEnd/>
            <a:tailEnd/>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7" name="Rectangle 47"/>
          <p:cNvSpPr>
            <a:spLocks noGrp="1" noChangeArrowheads="1"/>
          </p:cNvSpPr>
          <p:nvPr>
            <p:ph type="title"/>
          </p:nvPr>
        </p:nvSpPr>
        <p:spPr/>
        <p:txBody>
          <a:bodyPr/>
          <a:lstStyle/>
          <a:p>
            <a:r>
              <a:rPr lang="en-US"/>
              <a:t>Value sets</a:t>
            </a:r>
          </a:p>
        </p:txBody>
      </p:sp>
      <p:sp>
        <p:nvSpPr>
          <p:cNvPr id="3" name="Slide Number Placeholder 2"/>
          <p:cNvSpPr>
            <a:spLocks noGrp="1"/>
          </p:cNvSpPr>
          <p:nvPr>
            <p:ph type="sldNum" sz="quarter" idx="12"/>
          </p:nvPr>
        </p:nvSpPr>
        <p:spPr/>
        <p:txBody>
          <a:bodyPr/>
          <a:lstStyle/>
          <a:p>
            <a:fld id="{F093AFE1-D04D-40AB-9231-59BC8ABC86FF}" type="slidenum">
              <a:rPr lang="en-US" smtClean="0"/>
              <a:pPr/>
              <a:t>15</a:t>
            </a:fld>
            <a:endParaRPr lang="en-US"/>
          </a:p>
        </p:txBody>
      </p:sp>
      <p:sp>
        <p:nvSpPr>
          <p:cNvPr id="307210" name="AutoShape 10"/>
          <p:cNvSpPr>
            <a:spLocks noChangeArrowheads="1"/>
          </p:cNvSpPr>
          <p:nvPr/>
        </p:nvSpPr>
        <p:spPr bwMode="auto">
          <a:xfrm>
            <a:off x="3000375" y="2974975"/>
            <a:ext cx="1541463" cy="865188"/>
          </a:xfrm>
          <a:prstGeom prst="roundRect">
            <a:avLst>
              <a:gd name="adj" fmla="val 12495"/>
            </a:avLst>
          </a:prstGeom>
          <a:solidFill>
            <a:srgbClr val="00CC99"/>
          </a:solidFill>
          <a:ln w="25400">
            <a:solidFill>
              <a:srgbClr val="00FF66"/>
            </a:solidFill>
            <a:round/>
            <a:headEnd/>
            <a:tailEnd/>
          </a:ln>
          <a:effectLst/>
        </p:spPr>
        <p:txBody>
          <a:bodyPr wrap="none" anchor="ctr"/>
          <a:lstStyle/>
          <a:p>
            <a:endParaRPr lang="en-US"/>
          </a:p>
        </p:txBody>
      </p:sp>
      <p:sp>
        <p:nvSpPr>
          <p:cNvPr id="307211" name="Rectangle 11"/>
          <p:cNvSpPr>
            <a:spLocks noChangeArrowheads="1"/>
          </p:cNvSpPr>
          <p:nvPr/>
        </p:nvSpPr>
        <p:spPr bwMode="auto">
          <a:xfrm>
            <a:off x="3013075" y="2963863"/>
            <a:ext cx="1819275"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GENDER</a:t>
            </a:r>
            <a:br>
              <a:rPr lang="en-US"/>
            </a:br>
            <a:r>
              <a:rPr lang="en-US"/>
              <a:t># Code</a:t>
            </a:r>
            <a:br>
              <a:rPr lang="en-US"/>
            </a:br>
            <a:r>
              <a:rPr lang="en-US"/>
              <a:t>*  Description</a:t>
            </a:r>
          </a:p>
        </p:txBody>
      </p:sp>
      <p:sp>
        <p:nvSpPr>
          <p:cNvPr id="307212" name="AutoShape 12"/>
          <p:cNvSpPr>
            <a:spLocks noChangeArrowheads="1"/>
          </p:cNvSpPr>
          <p:nvPr/>
        </p:nvSpPr>
        <p:spPr bwMode="blackWhite">
          <a:xfrm>
            <a:off x="1547813" y="1871663"/>
            <a:ext cx="1514475" cy="941387"/>
          </a:xfrm>
          <a:prstGeom prst="roundRect">
            <a:avLst>
              <a:gd name="adj" fmla="val 12495"/>
            </a:avLst>
          </a:prstGeom>
          <a:solidFill>
            <a:srgbClr val="FF0066"/>
          </a:solidFill>
          <a:ln w="25400">
            <a:solidFill>
              <a:srgbClr val="FF3300"/>
            </a:solidFill>
            <a:round/>
            <a:headEnd/>
            <a:tailEnd/>
          </a:ln>
          <a:effectLst/>
        </p:spPr>
        <p:txBody>
          <a:bodyPr wrap="none" anchor="ctr"/>
          <a:lstStyle/>
          <a:p>
            <a:endParaRPr lang="en-US"/>
          </a:p>
        </p:txBody>
      </p:sp>
      <p:sp>
        <p:nvSpPr>
          <p:cNvPr id="307213" name="Rectangle 13"/>
          <p:cNvSpPr>
            <a:spLocks noChangeArrowheads="1"/>
          </p:cNvSpPr>
          <p:nvPr/>
        </p:nvSpPr>
        <p:spPr bwMode="auto">
          <a:xfrm>
            <a:off x="1447800" y="1903413"/>
            <a:ext cx="1778000"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YESNO</a:t>
            </a:r>
            <a:br>
              <a:rPr lang="en-US"/>
            </a:br>
            <a:r>
              <a:rPr lang="en-US"/>
              <a:t># Code</a:t>
            </a:r>
            <a:br>
              <a:rPr lang="en-US"/>
            </a:br>
            <a:r>
              <a:rPr lang="en-US"/>
              <a:t>*  Description</a:t>
            </a:r>
          </a:p>
        </p:txBody>
      </p:sp>
      <p:sp>
        <p:nvSpPr>
          <p:cNvPr id="307214" name="Line 14"/>
          <p:cNvSpPr>
            <a:spLocks noChangeShapeType="1"/>
          </p:cNvSpPr>
          <p:nvPr/>
        </p:nvSpPr>
        <p:spPr bwMode="auto">
          <a:xfrm>
            <a:off x="2103438" y="2820988"/>
            <a:ext cx="0" cy="927100"/>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15" name="Line 15"/>
          <p:cNvSpPr>
            <a:spLocks noChangeShapeType="1"/>
          </p:cNvSpPr>
          <p:nvPr/>
        </p:nvSpPr>
        <p:spPr bwMode="auto">
          <a:xfrm>
            <a:off x="2555875" y="2822575"/>
            <a:ext cx="0" cy="887413"/>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16" name="Line 16"/>
          <p:cNvSpPr>
            <a:spLocks noChangeShapeType="1"/>
          </p:cNvSpPr>
          <p:nvPr/>
        </p:nvSpPr>
        <p:spPr bwMode="auto">
          <a:xfrm flipH="1">
            <a:off x="1023938" y="2813050"/>
            <a:ext cx="690562" cy="860425"/>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17" name="Line 17"/>
          <p:cNvSpPr>
            <a:spLocks noChangeShapeType="1"/>
          </p:cNvSpPr>
          <p:nvPr/>
        </p:nvSpPr>
        <p:spPr bwMode="auto">
          <a:xfrm>
            <a:off x="3879850" y="3851275"/>
            <a:ext cx="0" cy="900113"/>
          </a:xfrm>
          <a:prstGeom prst="line">
            <a:avLst/>
          </a:prstGeom>
          <a:noFill/>
          <a:ln w="25400">
            <a:solidFill>
              <a:srgbClr val="00FF66"/>
            </a:solidFill>
            <a:prstDash val="dash"/>
            <a:round/>
            <a:headEnd type="none" w="sm" len="sm"/>
            <a:tailEnd type="none" w="sm" len="sm"/>
          </a:ln>
          <a:effectLst/>
        </p:spPr>
        <p:txBody>
          <a:bodyPr/>
          <a:lstStyle/>
          <a:p>
            <a:endParaRPr lang="en-US"/>
          </a:p>
        </p:txBody>
      </p:sp>
      <p:sp>
        <p:nvSpPr>
          <p:cNvPr id="307218" name="Line 18"/>
          <p:cNvSpPr>
            <a:spLocks noChangeShapeType="1"/>
          </p:cNvSpPr>
          <p:nvPr/>
        </p:nvSpPr>
        <p:spPr bwMode="auto">
          <a:xfrm flipH="1">
            <a:off x="4556125" y="3503613"/>
            <a:ext cx="638175" cy="0"/>
          </a:xfrm>
          <a:prstGeom prst="line">
            <a:avLst/>
          </a:prstGeom>
          <a:noFill/>
          <a:ln w="25400">
            <a:solidFill>
              <a:srgbClr val="00FF66"/>
            </a:solidFill>
            <a:prstDash val="dash"/>
            <a:round/>
            <a:headEnd type="none" w="sm" len="sm"/>
            <a:tailEnd type="none" w="sm" len="sm"/>
          </a:ln>
          <a:effectLst/>
        </p:spPr>
        <p:txBody>
          <a:bodyPr/>
          <a:lstStyle/>
          <a:p>
            <a:endParaRPr lang="en-US"/>
          </a:p>
        </p:txBody>
      </p:sp>
      <p:sp>
        <p:nvSpPr>
          <p:cNvPr id="307219" name="Line 19"/>
          <p:cNvSpPr>
            <a:spLocks noChangeShapeType="1"/>
          </p:cNvSpPr>
          <p:nvPr/>
        </p:nvSpPr>
        <p:spPr bwMode="auto">
          <a:xfrm flipH="1">
            <a:off x="938213" y="2387600"/>
            <a:ext cx="581025" cy="0"/>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20" name="AutoShape 20"/>
          <p:cNvSpPr>
            <a:spLocks noChangeArrowheads="1"/>
          </p:cNvSpPr>
          <p:nvPr/>
        </p:nvSpPr>
        <p:spPr bwMode="auto">
          <a:xfrm>
            <a:off x="1541463" y="4071938"/>
            <a:ext cx="1519237" cy="844550"/>
          </a:xfrm>
          <a:prstGeom prst="roundRect">
            <a:avLst>
              <a:gd name="adj" fmla="val 12495"/>
            </a:avLst>
          </a:prstGeom>
          <a:noFill/>
          <a:ln w="25400">
            <a:solidFill>
              <a:srgbClr val="66FFFF"/>
            </a:solidFill>
            <a:round/>
            <a:headEnd/>
            <a:tailEnd/>
          </a:ln>
          <a:effectLst/>
        </p:spPr>
        <p:txBody>
          <a:bodyPr wrap="none" anchor="ctr"/>
          <a:lstStyle/>
          <a:p>
            <a:endParaRPr lang="en-US"/>
          </a:p>
        </p:txBody>
      </p:sp>
      <p:sp>
        <p:nvSpPr>
          <p:cNvPr id="307221" name="Rectangle 21"/>
          <p:cNvSpPr>
            <a:spLocks noChangeArrowheads="1"/>
          </p:cNvSpPr>
          <p:nvPr/>
        </p:nvSpPr>
        <p:spPr bwMode="auto">
          <a:xfrm>
            <a:off x="1535113" y="4076700"/>
            <a:ext cx="1778000"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WEEKDAY</a:t>
            </a:r>
            <a:br>
              <a:rPr lang="en-US"/>
            </a:br>
            <a:r>
              <a:rPr lang="en-US"/>
              <a:t># Code</a:t>
            </a:r>
            <a:br>
              <a:rPr lang="en-US"/>
            </a:br>
            <a:r>
              <a:rPr lang="en-US"/>
              <a:t>*  Description</a:t>
            </a:r>
          </a:p>
        </p:txBody>
      </p:sp>
      <p:sp>
        <p:nvSpPr>
          <p:cNvPr id="307222" name="Line 22"/>
          <p:cNvSpPr>
            <a:spLocks noChangeShapeType="1"/>
          </p:cNvSpPr>
          <p:nvPr/>
        </p:nvSpPr>
        <p:spPr bwMode="auto">
          <a:xfrm>
            <a:off x="1885950" y="4927600"/>
            <a:ext cx="0" cy="927100"/>
          </a:xfrm>
          <a:prstGeom prst="line">
            <a:avLst/>
          </a:prstGeom>
          <a:noFill/>
          <a:ln w="25400">
            <a:solidFill>
              <a:srgbClr val="66FFFF"/>
            </a:solidFill>
            <a:prstDash val="dash"/>
            <a:round/>
            <a:headEnd type="none" w="sm" len="sm"/>
            <a:tailEnd type="none" w="sm" len="sm"/>
          </a:ln>
          <a:effectLst/>
        </p:spPr>
        <p:txBody>
          <a:bodyPr/>
          <a:lstStyle/>
          <a:p>
            <a:endParaRPr lang="en-US"/>
          </a:p>
        </p:txBody>
      </p:sp>
      <p:sp>
        <p:nvSpPr>
          <p:cNvPr id="307223" name="Line 23"/>
          <p:cNvSpPr>
            <a:spLocks noChangeShapeType="1"/>
          </p:cNvSpPr>
          <p:nvPr/>
        </p:nvSpPr>
        <p:spPr bwMode="auto">
          <a:xfrm>
            <a:off x="2719388" y="4929188"/>
            <a:ext cx="0" cy="887412"/>
          </a:xfrm>
          <a:prstGeom prst="line">
            <a:avLst/>
          </a:prstGeom>
          <a:noFill/>
          <a:ln w="25400">
            <a:solidFill>
              <a:srgbClr val="66FFFF"/>
            </a:solidFill>
            <a:prstDash val="dash"/>
            <a:round/>
            <a:headEnd type="none" w="sm" len="sm"/>
            <a:tailEnd type="none" w="sm" len="sm"/>
          </a:ln>
          <a:effectLst/>
        </p:spPr>
        <p:txBody>
          <a:bodyPr/>
          <a:lstStyle/>
          <a:p>
            <a:endParaRPr lang="en-US"/>
          </a:p>
        </p:txBody>
      </p:sp>
      <p:sp>
        <p:nvSpPr>
          <p:cNvPr id="307224" name="Line 24"/>
          <p:cNvSpPr>
            <a:spLocks noChangeShapeType="1"/>
          </p:cNvSpPr>
          <p:nvPr/>
        </p:nvSpPr>
        <p:spPr bwMode="auto">
          <a:xfrm flipH="1" flipV="1">
            <a:off x="952500" y="4624388"/>
            <a:ext cx="568325" cy="4762"/>
          </a:xfrm>
          <a:prstGeom prst="line">
            <a:avLst/>
          </a:prstGeom>
          <a:noFill/>
          <a:ln w="25400">
            <a:solidFill>
              <a:srgbClr val="66FFFF"/>
            </a:solidFill>
            <a:prstDash val="dash"/>
            <a:round/>
            <a:headEnd type="none" w="sm" len="sm"/>
            <a:tailEnd type="none" w="sm" len="sm"/>
          </a:ln>
          <a:effectLst/>
        </p:spPr>
        <p:txBody>
          <a:bodyPr/>
          <a:lstStyle/>
          <a:p>
            <a:endParaRPr lang="en-US"/>
          </a:p>
        </p:txBody>
      </p:sp>
      <p:sp>
        <p:nvSpPr>
          <p:cNvPr id="307225" name="AutoShape 25"/>
          <p:cNvSpPr>
            <a:spLocks noChangeArrowheads="1"/>
          </p:cNvSpPr>
          <p:nvPr/>
        </p:nvSpPr>
        <p:spPr bwMode="blackWhite">
          <a:xfrm>
            <a:off x="5973763" y="3565525"/>
            <a:ext cx="1798637" cy="863600"/>
          </a:xfrm>
          <a:prstGeom prst="roundRect">
            <a:avLst>
              <a:gd name="adj" fmla="val 12495"/>
            </a:avLst>
          </a:prstGeom>
          <a:solidFill>
            <a:schemeClr val="accent2"/>
          </a:solidFill>
          <a:ln w="25400">
            <a:solidFill>
              <a:srgbClr val="FFCB65"/>
            </a:solidFill>
            <a:round/>
            <a:headEnd/>
            <a:tailEnd/>
          </a:ln>
          <a:effectLst/>
        </p:spPr>
        <p:txBody>
          <a:bodyPr wrap="none" anchor="ctr"/>
          <a:lstStyle/>
          <a:p>
            <a:endParaRPr lang="en-US"/>
          </a:p>
        </p:txBody>
      </p:sp>
      <p:sp>
        <p:nvSpPr>
          <p:cNvPr id="307226" name="Rectangle 26"/>
          <p:cNvSpPr>
            <a:spLocks noChangeArrowheads="1"/>
          </p:cNvSpPr>
          <p:nvPr/>
        </p:nvSpPr>
        <p:spPr bwMode="auto">
          <a:xfrm>
            <a:off x="6019800" y="3533775"/>
            <a:ext cx="1905000"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CODE</a:t>
            </a:r>
            <a:br>
              <a:rPr lang="en-US"/>
            </a:br>
            <a:r>
              <a:rPr lang="en-US"/>
              <a:t># Code</a:t>
            </a:r>
            <a:br>
              <a:rPr lang="en-US"/>
            </a:br>
            <a:r>
              <a:rPr lang="en-US"/>
              <a:t>*  Description</a:t>
            </a:r>
          </a:p>
        </p:txBody>
      </p:sp>
      <p:sp>
        <p:nvSpPr>
          <p:cNvPr id="307227" name="Line 27"/>
          <p:cNvSpPr>
            <a:spLocks noChangeShapeType="1"/>
          </p:cNvSpPr>
          <p:nvPr/>
        </p:nvSpPr>
        <p:spPr bwMode="auto">
          <a:xfrm>
            <a:off x="6235700" y="4459288"/>
            <a:ext cx="0" cy="927100"/>
          </a:xfrm>
          <a:prstGeom prst="line">
            <a:avLst/>
          </a:prstGeom>
          <a:noFill/>
          <a:ln w="25400">
            <a:solidFill>
              <a:srgbClr val="66FFFF"/>
            </a:solidFill>
            <a:prstDash val="dash"/>
            <a:round/>
            <a:headEnd type="none" w="sm" len="sm"/>
            <a:tailEnd type="none" w="sm" len="sm"/>
          </a:ln>
          <a:effectLst/>
        </p:spPr>
        <p:txBody>
          <a:bodyPr/>
          <a:lstStyle/>
          <a:p>
            <a:endParaRPr lang="en-US"/>
          </a:p>
        </p:txBody>
      </p:sp>
      <p:sp>
        <p:nvSpPr>
          <p:cNvPr id="307228" name="Line 28"/>
          <p:cNvSpPr>
            <a:spLocks noChangeShapeType="1"/>
          </p:cNvSpPr>
          <p:nvPr/>
        </p:nvSpPr>
        <p:spPr bwMode="auto">
          <a:xfrm>
            <a:off x="7246938" y="4435475"/>
            <a:ext cx="0" cy="887413"/>
          </a:xfrm>
          <a:prstGeom prst="line">
            <a:avLst/>
          </a:prstGeom>
          <a:noFill/>
          <a:ln w="25400">
            <a:solidFill>
              <a:srgbClr val="66FFFF"/>
            </a:solidFill>
            <a:prstDash val="dash"/>
            <a:round/>
            <a:headEnd type="none" w="sm" len="sm"/>
            <a:tailEnd type="none" w="sm" len="sm"/>
          </a:ln>
          <a:effectLst/>
        </p:spPr>
        <p:txBody>
          <a:bodyPr/>
          <a:lstStyle/>
          <a:p>
            <a:endParaRPr lang="en-US"/>
          </a:p>
        </p:txBody>
      </p:sp>
      <p:sp>
        <p:nvSpPr>
          <p:cNvPr id="307229" name="Line 29"/>
          <p:cNvSpPr>
            <a:spLocks noChangeShapeType="1"/>
          </p:cNvSpPr>
          <p:nvPr/>
        </p:nvSpPr>
        <p:spPr bwMode="auto">
          <a:xfrm flipH="1">
            <a:off x="7585075" y="3960813"/>
            <a:ext cx="685800" cy="0"/>
          </a:xfrm>
          <a:prstGeom prst="line">
            <a:avLst/>
          </a:prstGeom>
          <a:noFill/>
          <a:ln w="25400">
            <a:solidFill>
              <a:srgbClr val="00FF66"/>
            </a:solidFill>
            <a:prstDash val="dash"/>
            <a:round/>
            <a:headEnd type="none" w="sm" len="sm"/>
            <a:tailEnd type="none" w="sm" len="sm"/>
          </a:ln>
          <a:effectLst/>
        </p:spPr>
        <p:txBody>
          <a:bodyPr/>
          <a:lstStyle/>
          <a:p>
            <a:endParaRPr lang="en-US"/>
          </a:p>
        </p:txBody>
      </p:sp>
      <p:sp>
        <p:nvSpPr>
          <p:cNvPr id="307230" name="Line 30"/>
          <p:cNvSpPr>
            <a:spLocks noChangeShapeType="1"/>
          </p:cNvSpPr>
          <p:nvPr/>
        </p:nvSpPr>
        <p:spPr bwMode="auto">
          <a:xfrm flipH="1" flipV="1">
            <a:off x="5168900" y="3992563"/>
            <a:ext cx="765175" cy="6350"/>
          </a:xfrm>
          <a:prstGeom prst="line">
            <a:avLst/>
          </a:prstGeom>
          <a:noFill/>
          <a:ln w="25400">
            <a:solidFill>
              <a:srgbClr val="66FFFF"/>
            </a:solidFill>
            <a:prstDash val="dash"/>
            <a:round/>
            <a:headEnd type="none" w="sm" len="sm"/>
            <a:tailEnd type="none" w="sm" len="sm"/>
          </a:ln>
          <a:effectLst/>
        </p:spPr>
        <p:txBody>
          <a:bodyPr/>
          <a:lstStyle/>
          <a:p>
            <a:endParaRPr lang="en-US"/>
          </a:p>
        </p:txBody>
      </p:sp>
      <p:sp>
        <p:nvSpPr>
          <p:cNvPr id="307231" name="Line 31"/>
          <p:cNvSpPr>
            <a:spLocks noChangeShapeType="1"/>
          </p:cNvSpPr>
          <p:nvPr/>
        </p:nvSpPr>
        <p:spPr bwMode="auto">
          <a:xfrm flipH="1">
            <a:off x="5356225" y="3787775"/>
            <a:ext cx="581025" cy="0"/>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32" name="Line 32"/>
          <p:cNvSpPr>
            <a:spLocks noChangeShapeType="1"/>
          </p:cNvSpPr>
          <p:nvPr/>
        </p:nvSpPr>
        <p:spPr bwMode="auto">
          <a:xfrm flipH="1">
            <a:off x="5362575" y="4360863"/>
            <a:ext cx="608013" cy="757237"/>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33" name="Line 33"/>
          <p:cNvSpPr>
            <a:spLocks noChangeShapeType="1"/>
          </p:cNvSpPr>
          <p:nvPr/>
        </p:nvSpPr>
        <p:spPr bwMode="auto">
          <a:xfrm>
            <a:off x="6775450" y="4445000"/>
            <a:ext cx="0" cy="900113"/>
          </a:xfrm>
          <a:prstGeom prst="line">
            <a:avLst/>
          </a:prstGeom>
          <a:noFill/>
          <a:ln w="25400">
            <a:solidFill>
              <a:srgbClr val="00FF66"/>
            </a:solidFill>
            <a:prstDash val="dash"/>
            <a:round/>
            <a:headEnd type="none" w="sm" len="sm"/>
            <a:tailEnd type="none" w="sm" len="sm"/>
          </a:ln>
          <a:effectLst/>
        </p:spPr>
        <p:txBody>
          <a:bodyPr/>
          <a:lstStyle/>
          <a:p>
            <a:endParaRPr lang="en-US"/>
          </a:p>
        </p:txBody>
      </p:sp>
      <p:sp>
        <p:nvSpPr>
          <p:cNvPr id="307234" name="Line 34"/>
          <p:cNvSpPr>
            <a:spLocks noChangeShapeType="1"/>
          </p:cNvSpPr>
          <p:nvPr/>
        </p:nvSpPr>
        <p:spPr bwMode="auto">
          <a:xfrm>
            <a:off x="6502400" y="4459288"/>
            <a:ext cx="0" cy="900112"/>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35" name="Line 35"/>
          <p:cNvSpPr>
            <a:spLocks noChangeShapeType="1"/>
          </p:cNvSpPr>
          <p:nvPr/>
        </p:nvSpPr>
        <p:spPr bwMode="auto">
          <a:xfrm>
            <a:off x="7004050" y="4445000"/>
            <a:ext cx="0" cy="900113"/>
          </a:xfrm>
          <a:prstGeom prst="line">
            <a:avLst/>
          </a:prstGeom>
          <a:noFill/>
          <a:ln w="25400">
            <a:solidFill>
              <a:srgbClr val="FF3300"/>
            </a:solidFill>
            <a:prstDash val="dash"/>
            <a:round/>
            <a:headEnd type="none" w="sm" len="sm"/>
            <a:tailEnd type="none" w="sm" len="sm"/>
          </a:ln>
          <a:effectLst/>
        </p:spPr>
        <p:txBody>
          <a:bodyPr/>
          <a:lstStyle/>
          <a:p>
            <a:endParaRPr lang="en-US"/>
          </a:p>
        </p:txBody>
      </p:sp>
      <p:sp>
        <p:nvSpPr>
          <p:cNvPr id="307236" name="AutoShape 36"/>
          <p:cNvSpPr>
            <a:spLocks noChangeArrowheads="1"/>
          </p:cNvSpPr>
          <p:nvPr/>
        </p:nvSpPr>
        <p:spPr bwMode="blackWhite">
          <a:xfrm>
            <a:off x="5761038" y="1296988"/>
            <a:ext cx="1812925" cy="1481137"/>
          </a:xfrm>
          <a:prstGeom prst="roundRect">
            <a:avLst>
              <a:gd name="adj" fmla="val 12495"/>
            </a:avLst>
          </a:prstGeom>
          <a:solidFill>
            <a:schemeClr val="accent2"/>
          </a:solidFill>
          <a:ln w="25400">
            <a:solidFill>
              <a:srgbClr val="FFCB65"/>
            </a:solidFill>
            <a:round/>
            <a:headEnd/>
            <a:tailEnd/>
          </a:ln>
          <a:effectLst/>
        </p:spPr>
        <p:txBody>
          <a:bodyPr wrap="none" anchor="ctr"/>
          <a:lstStyle/>
          <a:p>
            <a:endParaRPr lang="en-US"/>
          </a:p>
        </p:txBody>
      </p:sp>
      <p:sp>
        <p:nvSpPr>
          <p:cNvPr id="307237" name="Rectangle 37"/>
          <p:cNvSpPr>
            <a:spLocks noChangeArrowheads="1"/>
          </p:cNvSpPr>
          <p:nvPr/>
        </p:nvSpPr>
        <p:spPr bwMode="auto">
          <a:xfrm>
            <a:off x="5756275" y="1306513"/>
            <a:ext cx="1871663" cy="147797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CODE TYPE</a:t>
            </a:r>
            <a:br>
              <a:rPr lang="en-US"/>
            </a:br>
            <a:r>
              <a:rPr lang="en-US"/>
              <a:t># Id</a:t>
            </a:r>
            <a:br>
              <a:rPr lang="en-US"/>
            </a:br>
            <a:r>
              <a:rPr lang="en-US"/>
              <a:t>*  Name</a:t>
            </a:r>
            <a:br>
              <a:rPr lang="en-US"/>
            </a:br>
            <a:r>
              <a:rPr lang="en-US"/>
              <a:t>*  Max Length</a:t>
            </a:r>
            <a:br>
              <a:rPr lang="en-US"/>
            </a:br>
            <a:r>
              <a:rPr lang="en-US"/>
              <a:t>   of Description</a:t>
            </a:r>
          </a:p>
        </p:txBody>
      </p:sp>
      <p:sp>
        <p:nvSpPr>
          <p:cNvPr id="307238" name="Line 38"/>
          <p:cNvSpPr>
            <a:spLocks noChangeShapeType="1"/>
          </p:cNvSpPr>
          <p:nvPr/>
        </p:nvSpPr>
        <p:spPr bwMode="auto">
          <a:xfrm flipV="1">
            <a:off x="6767513" y="3236913"/>
            <a:ext cx="0" cy="320675"/>
          </a:xfrm>
          <a:prstGeom prst="line">
            <a:avLst/>
          </a:prstGeom>
          <a:noFill/>
          <a:ln w="25400">
            <a:solidFill>
              <a:srgbClr val="FFCC66"/>
            </a:solidFill>
            <a:round/>
            <a:headEnd type="none" w="sm" len="sm"/>
            <a:tailEnd type="none" w="sm" len="sm"/>
          </a:ln>
          <a:effectLst/>
        </p:spPr>
        <p:txBody>
          <a:bodyPr/>
          <a:lstStyle/>
          <a:p>
            <a:endParaRPr lang="en-US"/>
          </a:p>
        </p:txBody>
      </p:sp>
      <p:grpSp>
        <p:nvGrpSpPr>
          <p:cNvPr id="2" name="Group 39"/>
          <p:cNvGrpSpPr>
            <a:grpSpLocks/>
          </p:cNvGrpSpPr>
          <p:nvPr/>
        </p:nvGrpSpPr>
        <p:grpSpPr bwMode="auto">
          <a:xfrm>
            <a:off x="6661150" y="3384550"/>
            <a:ext cx="209550" cy="182563"/>
            <a:chOff x="4196" y="2132"/>
            <a:chExt cx="132" cy="115"/>
          </a:xfrm>
        </p:grpSpPr>
        <p:sp>
          <p:nvSpPr>
            <p:cNvPr id="307240" name="Line 40"/>
            <p:cNvSpPr>
              <a:spLocks noChangeShapeType="1"/>
            </p:cNvSpPr>
            <p:nvPr/>
          </p:nvSpPr>
          <p:spPr bwMode="auto">
            <a:xfrm flipV="1">
              <a:off x="4196" y="2133"/>
              <a:ext cx="65" cy="114"/>
            </a:xfrm>
            <a:prstGeom prst="line">
              <a:avLst/>
            </a:prstGeom>
            <a:noFill/>
            <a:ln w="25400">
              <a:solidFill>
                <a:srgbClr val="FFCC66"/>
              </a:solidFill>
              <a:round/>
              <a:headEnd type="none" w="sm" len="sm"/>
              <a:tailEnd type="none" w="sm" len="sm"/>
            </a:ln>
            <a:effectLst/>
          </p:spPr>
          <p:txBody>
            <a:bodyPr/>
            <a:lstStyle/>
            <a:p>
              <a:endParaRPr lang="en-US"/>
            </a:p>
          </p:txBody>
        </p:sp>
        <p:sp>
          <p:nvSpPr>
            <p:cNvPr id="307241" name="Line 41"/>
            <p:cNvSpPr>
              <a:spLocks noChangeShapeType="1"/>
            </p:cNvSpPr>
            <p:nvPr/>
          </p:nvSpPr>
          <p:spPr bwMode="auto">
            <a:xfrm flipH="1" flipV="1">
              <a:off x="4263" y="2132"/>
              <a:ext cx="65" cy="114"/>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07242" name="Line 42"/>
          <p:cNvSpPr>
            <a:spLocks noChangeShapeType="1"/>
          </p:cNvSpPr>
          <p:nvPr/>
        </p:nvSpPr>
        <p:spPr bwMode="auto">
          <a:xfrm>
            <a:off x="6767513" y="2784475"/>
            <a:ext cx="0" cy="450850"/>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7243" name="Line 43"/>
          <p:cNvSpPr>
            <a:spLocks noChangeShapeType="1"/>
          </p:cNvSpPr>
          <p:nvPr/>
        </p:nvSpPr>
        <p:spPr bwMode="auto">
          <a:xfrm>
            <a:off x="6624638" y="3302000"/>
            <a:ext cx="276225" cy="0"/>
          </a:xfrm>
          <a:prstGeom prst="line">
            <a:avLst/>
          </a:prstGeom>
          <a:noFill/>
          <a:ln w="50800">
            <a:solidFill>
              <a:srgbClr val="FFCC66"/>
            </a:solidFill>
            <a:round/>
            <a:headEnd type="none" w="sm" len="sm"/>
            <a:tailEnd type="none" w="sm" len="sm"/>
          </a:ln>
          <a:effectLst/>
        </p:spPr>
        <p:txBody>
          <a:bodyPr/>
          <a:lstStyle/>
          <a:p>
            <a:endParaRPr lang="en-US"/>
          </a:p>
        </p:txBody>
      </p:sp>
      <p:sp>
        <p:nvSpPr>
          <p:cNvPr id="307244" name="Rectangle 44"/>
          <p:cNvSpPr>
            <a:spLocks noChangeArrowheads="1"/>
          </p:cNvSpPr>
          <p:nvPr/>
        </p:nvSpPr>
        <p:spPr bwMode="auto">
          <a:xfrm>
            <a:off x="3189288" y="1881188"/>
            <a:ext cx="7397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A</a:t>
            </a:r>
          </a:p>
        </p:txBody>
      </p:sp>
      <p:sp>
        <p:nvSpPr>
          <p:cNvPr id="307245" name="Rectangle 45"/>
          <p:cNvSpPr>
            <a:spLocks noChangeArrowheads="1"/>
          </p:cNvSpPr>
          <p:nvPr/>
        </p:nvSpPr>
        <p:spPr bwMode="auto">
          <a:xfrm>
            <a:off x="5262563" y="2463800"/>
            <a:ext cx="7397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AutoShape 2"/>
          <p:cNvSpPr>
            <a:spLocks noChangeArrowheads="1"/>
          </p:cNvSpPr>
          <p:nvPr/>
        </p:nvSpPr>
        <p:spPr bwMode="auto">
          <a:xfrm>
            <a:off x="2319338" y="2300288"/>
            <a:ext cx="1662112" cy="865187"/>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9251" name="Rectangle 3"/>
          <p:cNvSpPr>
            <a:spLocks noChangeArrowheads="1"/>
          </p:cNvSpPr>
          <p:nvPr/>
        </p:nvSpPr>
        <p:spPr bwMode="auto">
          <a:xfrm>
            <a:off x="2305050" y="2284413"/>
            <a:ext cx="1754188"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EMPLOYEE</a:t>
            </a:r>
            <a:br>
              <a:rPr lang="en-US"/>
            </a:br>
            <a:r>
              <a:rPr lang="en-US"/>
              <a:t>* Name</a:t>
            </a:r>
            <a:br>
              <a:rPr lang="en-US"/>
            </a:br>
            <a:r>
              <a:rPr lang="en-US"/>
              <a:t>* Address</a:t>
            </a:r>
          </a:p>
        </p:txBody>
      </p:sp>
      <p:sp>
        <p:nvSpPr>
          <p:cNvPr id="309252" name="Rectangle 4"/>
          <p:cNvSpPr>
            <a:spLocks noChangeArrowheads="1"/>
          </p:cNvSpPr>
          <p:nvPr/>
        </p:nvSpPr>
        <p:spPr bwMode="auto">
          <a:xfrm>
            <a:off x="2506663" y="3179763"/>
            <a:ext cx="663575" cy="366712"/>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i="1"/>
              <a:t>with</a:t>
            </a:r>
          </a:p>
        </p:txBody>
      </p:sp>
      <p:sp>
        <p:nvSpPr>
          <p:cNvPr id="309253" name="AutoShape 5"/>
          <p:cNvSpPr>
            <a:spLocks noChangeArrowheads="1"/>
          </p:cNvSpPr>
          <p:nvPr/>
        </p:nvSpPr>
        <p:spPr bwMode="auto">
          <a:xfrm>
            <a:off x="4189413" y="2314575"/>
            <a:ext cx="2160587" cy="117633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9254" name="Rectangle 6"/>
          <p:cNvSpPr>
            <a:spLocks noChangeArrowheads="1"/>
          </p:cNvSpPr>
          <p:nvPr/>
        </p:nvSpPr>
        <p:spPr bwMode="auto">
          <a:xfrm>
            <a:off x="4175125" y="2311400"/>
            <a:ext cx="2690813" cy="119062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JOB</a:t>
            </a:r>
            <a:br>
              <a:rPr lang="en-US"/>
            </a:br>
            <a:r>
              <a:rPr lang="en-US"/>
              <a:t>* Title</a:t>
            </a:r>
            <a:br>
              <a:rPr lang="en-US"/>
            </a:br>
            <a:r>
              <a:rPr lang="en-US"/>
              <a:t>* Minimum Salary</a:t>
            </a:r>
            <a:br>
              <a:rPr lang="en-US"/>
            </a:br>
            <a:r>
              <a:rPr lang="en-US"/>
              <a:t>* Maximum Salary</a:t>
            </a:r>
          </a:p>
        </p:txBody>
      </p:sp>
      <p:sp>
        <p:nvSpPr>
          <p:cNvPr id="309255" name="AutoShape 7"/>
          <p:cNvSpPr>
            <a:spLocks noChangeArrowheads="1"/>
          </p:cNvSpPr>
          <p:nvPr/>
        </p:nvSpPr>
        <p:spPr bwMode="auto">
          <a:xfrm>
            <a:off x="2747963" y="4194175"/>
            <a:ext cx="2503487" cy="1150938"/>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09256" name="Rectangle 8"/>
          <p:cNvSpPr>
            <a:spLocks noChangeArrowheads="1"/>
          </p:cNvSpPr>
          <p:nvPr/>
        </p:nvSpPr>
        <p:spPr bwMode="auto">
          <a:xfrm>
            <a:off x="2744788" y="4191000"/>
            <a:ext cx="2706687" cy="119062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EMPLOYMENT</a:t>
            </a:r>
            <a:br>
              <a:rPr lang="en-US"/>
            </a:br>
            <a:r>
              <a:rPr lang="en-US"/>
              <a:t>* Start Date</a:t>
            </a:r>
            <a:br>
              <a:rPr lang="en-US"/>
            </a:br>
            <a:r>
              <a:rPr lang="en-US" baseline="30000"/>
              <a:t>o </a:t>
            </a:r>
            <a:r>
              <a:rPr lang="en-US"/>
              <a:t>End Date</a:t>
            </a:r>
            <a:br>
              <a:rPr lang="en-US"/>
            </a:br>
            <a:r>
              <a:rPr lang="en-US"/>
              <a:t>* Salary</a:t>
            </a:r>
          </a:p>
        </p:txBody>
      </p:sp>
      <p:sp>
        <p:nvSpPr>
          <p:cNvPr id="309257" name="Line 9"/>
          <p:cNvSpPr>
            <a:spLocks noChangeShapeType="1"/>
          </p:cNvSpPr>
          <p:nvPr/>
        </p:nvSpPr>
        <p:spPr bwMode="invGray">
          <a:xfrm>
            <a:off x="3711575" y="4449763"/>
            <a:ext cx="176213" cy="0"/>
          </a:xfrm>
          <a:prstGeom prst="line">
            <a:avLst/>
          </a:prstGeom>
          <a:noFill/>
          <a:ln w="25400">
            <a:solidFill>
              <a:srgbClr val="006699"/>
            </a:solidFill>
            <a:prstDash val="dash"/>
            <a:round/>
            <a:headEnd type="none" w="sm" len="sm"/>
            <a:tailEnd type="none" w="sm" len="sm"/>
          </a:ln>
          <a:effectLst/>
        </p:spPr>
        <p:txBody>
          <a:bodyPr/>
          <a:lstStyle/>
          <a:p>
            <a:endParaRPr lang="en-US"/>
          </a:p>
        </p:txBody>
      </p:sp>
      <p:sp>
        <p:nvSpPr>
          <p:cNvPr id="309258" name="Line 10"/>
          <p:cNvSpPr>
            <a:spLocks noChangeShapeType="1"/>
          </p:cNvSpPr>
          <p:nvPr/>
        </p:nvSpPr>
        <p:spPr bwMode="auto">
          <a:xfrm flipV="1">
            <a:off x="3205163" y="3756025"/>
            <a:ext cx="0" cy="430213"/>
          </a:xfrm>
          <a:prstGeom prst="line">
            <a:avLst/>
          </a:prstGeom>
          <a:noFill/>
          <a:ln w="25400">
            <a:solidFill>
              <a:srgbClr val="FFCC66"/>
            </a:solidFill>
            <a:round/>
            <a:headEnd type="none" w="sm" len="sm"/>
            <a:tailEnd type="none" w="sm" len="sm"/>
          </a:ln>
          <a:effectLst/>
        </p:spPr>
        <p:txBody>
          <a:bodyPr/>
          <a:lstStyle/>
          <a:p>
            <a:endParaRPr lang="en-US"/>
          </a:p>
        </p:txBody>
      </p:sp>
      <p:grpSp>
        <p:nvGrpSpPr>
          <p:cNvPr id="2" name="Group 11"/>
          <p:cNvGrpSpPr>
            <a:grpSpLocks/>
          </p:cNvGrpSpPr>
          <p:nvPr/>
        </p:nvGrpSpPr>
        <p:grpSpPr bwMode="auto">
          <a:xfrm>
            <a:off x="3067050" y="3948113"/>
            <a:ext cx="279400" cy="246062"/>
            <a:chOff x="1932" y="2487"/>
            <a:chExt cx="176" cy="155"/>
          </a:xfrm>
        </p:grpSpPr>
        <p:sp>
          <p:nvSpPr>
            <p:cNvPr id="309260" name="Line 12"/>
            <p:cNvSpPr>
              <a:spLocks noChangeShapeType="1"/>
            </p:cNvSpPr>
            <p:nvPr/>
          </p:nvSpPr>
          <p:spPr bwMode="auto">
            <a:xfrm flipH="1" flipV="1">
              <a:off x="2021" y="2489"/>
              <a:ext cx="87" cy="153"/>
            </a:xfrm>
            <a:prstGeom prst="line">
              <a:avLst/>
            </a:prstGeom>
            <a:noFill/>
            <a:ln w="25400">
              <a:solidFill>
                <a:srgbClr val="FFCC66"/>
              </a:solidFill>
              <a:round/>
              <a:headEnd type="none" w="sm" len="sm"/>
              <a:tailEnd type="none" w="sm" len="sm"/>
            </a:ln>
            <a:effectLst/>
          </p:spPr>
          <p:txBody>
            <a:bodyPr/>
            <a:lstStyle/>
            <a:p>
              <a:endParaRPr lang="en-US"/>
            </a:p>
          </p:txBody>
        </p:sp>
        <p:sp>
          <p:nvSpPr>
            <p:cNvPr id="309261" name="Line 13"/>
            <p:cNvSpPr>
              <a:spLocks noChangeShapeType="1"/>
            </p:cNvSpPr>
            <p:nvPr/>
          </p:nvSpPr>
          <p:spPr bwMode="auto">
            <a:xfrm flipV="1">
              <a:off x="1932" y="2487"/>
              <a:ext cx="87" cy="154"/>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09262" name="Line 14"/>
          <p:cNvSpPr>
            <a:spLocks noChangeShapeType="1"/>
          </p:cNvSpPr>
          <p:nvPr/>
        </p:nvSpPr>
        <p:spPr bwMode="auto">
          <a:xfrm>
            <a:off x="3205163" y="3178175"/>
            <a:ext cx="0" cy="517525"/>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9263" name="Line 15"/>
          <p:cNvSpPr>
            <a:spLocks noChangeShapeType="1"/>
          </p:cNvSpPr>
          <p:nvPr/>
        </p:nvSpPr>
        <p:spPr bwMode="auto">
          <a:xfrm flipV="1">
            <a:off x="4740275" y="3862388"/>
            <a:ext cx="0" cy="320675"/>
          </a:xfrm>
          <a:prstGeom prst="line">
            <a:avLst/>
          </a:prstGeom>
          <a:noFill/>
          <a:ln w="25400">
            <a:solidFill>
              <a:srgbClr val="FFCC66"/>
            </a:solidFill>
            <a:round/>
            <a:headEnd type="none" w="sm" len="sm"/>
            <a:tailEnd type="none" w="sm" len="sm"/>
          </a:ln>
          <a:effectLst/>
        </p:spPr>
        <p:txBody>
          <a:bodyPr/>
          <a:lstStyle/>
          <a:p>
            <a:endParaRPr lang="en-US"/>
          </a:p>
        </p:txBody>
      </p:sp>
      <p:grpSp>
        <p:nvGrpSpPr>
          <p:cNvPr id="3" name="Group 16"/>
          <p:cNvGrpSpPr>
            <a:grpSpLocks/>
          </p:cNvGrpSpPr>
          <p:nvPr/>
        </p:nvGrpSpPr>
        <p:grpSpPr bwMode="auto">
          <a:xfrm>
            <a:off x="4637088" y="4003675"/>
            <a:ext cx="209550" cy="182563"/>
            <a:chOff x="2921" y="2522"/>
            <a:chExt cx="132" cy="115"/>
          </a:xfrm>
        </p:grpSpPr>
        <p:sp>
          <p:nvSpPr>
            <p:cNvPr id="309265" name="Line 17"/>
            <p:cNvSpPr>
              <a:spLocks noChangeShapeType="1"/>
            </p:cNvSpPr>
            <p:nvPr/>
          </p:nvSpPr>
          <p:spPr bwMode="auto">
            <a:xfrm flipH="1" flipV="1">
              <a:off x="2988" y="2523"/>
              <a:ext cx="65" cy="114"/>
            </a:xfrm>
            <a:prstGeom prst="line">
              <a:avLst/>
            </a:prstGeom>
            <a:noFill/>
            <a:ln w="25400">
              <a:solidFill>
                <a:srgbClr val="FFCC66"/>
              </a:solidFill>
              <a:round/>
              <a:headEnd type="none" w="sm" len="sm"/>
              <a:tailEnd type="none" w="sm" len="sm"/>
            </a:ln>
            <a:effectLst/>
          </p:spPr>
          <p:txBody>
            <a:bodyPr/>
            <a:lstStyle/>
            <a:p>
              <a:endParaRPr lang="en-US"/>
            </a:p>
          </p:txBody>
        </p:sp>
        <p:sp>
          <p:nvSpPr>
            <p:cNvPr id="309266" name="Line 18"/>
            <p:cNvSpPr>
              <a:spLocks noChangeShapeType="1"/>
            </p:cNvSpPr>
            <p:nvPr/>
          </p:nvSpPr>
          <p:spPr bwMode="auto">
            <a:xfrm flipV="1">
              <a:off x="2921" y="2522"/>
              <a:ext cx="65" cy="114"/>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09267" name="Line 19"/>
          <p:cNvSpPr>
            <a:spLocks noChangeShapeType="1"/>
          </p:cNvSpPr>
          <p:nvPr/>
        </p:nvSpPr>
        <p:spPr bwMode="auto">
          <a:xfrm>
            <a:off x="4740275" y="3486150"/>
            <a:ext cx="0" cy="358775"/>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9268" name="Rectangle 20"/>
          <p:cNvSpPr>
            <a:spLocks noChangeArrowheads="1"/>
          </p:cNvSpPr>
          <p:nvPr/>
        </p:nvSpPr>
        <p:spPr bwMode="auto">
          <a:xfrm>
            <a:off x="4759325" y="3497263"/>
            <a:ext cx="7302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of</a:t>
            </a:r>
          </a:p>
        </p:txBody>
      </p:sp>
      <p:sp>
        <p:nvSpPr>
          <p:cNvPr id="309269" name="Rectangle 21"/>
          <p:cNvSpPr>
            <a:spLocks noChangeArrowheads="1"/>
          </p:cNvSpPr>
          <p:nvPr/>
        </p:nvSpPr>
        <p:spPr bwMode="auto">
          <a:xfrm>
            <a:off x="3282950" y="3784600"/>
            <a:ext cx="6635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for</a:t>
            </a:r>
          </a:p>
        </p:txBody>
      </p:sp>
      <p:sp>
        <p:nvSpPr>
          <p:cNvPr id="309270" name="Rectangle 22"/>
          <p:cNvSpPr>
            <a:spLocks noChangeArrowheads="1"/>
          </p:cNvSpPr>
          <p:nvPr/>
        </p:nvSpPr>
        <p:spPr bwMode="auto">
          <a:xfrm>
            <a:off x="4810125" y="3840163"/>
            <a:ext cx="1566863"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referring to</a:t>
            </a:r>
          </a:p>
        </p:txBody>
      </p:sp>
      <p:grpSp>
        <p:nvGrpSpPr>
          <p:cNvPr id="4" name="Group 24"/>
          <p:cNvGrpSpPr>
            <a:grpSpLocks/>
          </p:cNvGrpSpPr>
          <p:nvPr/>
        </p:nvGrpSpPr>
        <p:grpSpPr bwMode="auto">
          <a:xfrm>
            <a:off x="3719513" y="3003550"/>
            <a:ext cx="4386262" cy="2206625"/>
            <a:chOff x="2343" y="1892"/>
            <a:chExt cx="2763" cy="1390"/>
          </a:xfrm>
        </p:grpSpPr>
        <p:sp>
          <p:nvSpPr>
            <p:cNvPr id="309273" name="Freeform 25"/>
            <p:cNvSpPr>
              <a:spLocks/>
            </p:cNvSpPr>
            <p:nvPr/>
          </p:nvSpPr>
          <p:spPr bwMode="ltGray">
            <a:xfrm>
              <a:off x="3858" y="1892"/>
              <a:ext cx="1248" cy="221"/>
            </a:xfrm>
            <a:custGeom>
              <a:avLst/>
              <a:gdLst/>
              <a:ahLst/>
              <a:cxnLst>
                <a:cxn ang="0">
                  <a:pos x="0" y="0"/>
                </a:cxn>
                <a:cxn ang="0">
                  <a:pos x="1247" y="0"/>
                </a:cxn>
                <a:cxn ang="0">
                  <a:pos x="1247" y="220"/>
                </a:cxn>
                <a:cxn ang="0">
                  <a:pos x="20" y="220"/>
                </a:cxn>
              </a:cxnLst>
              <a:rect l="0" t="0" r="r" b="b"/>
              <a:pathLst>
                <a:path w="1248" h="221">
                  <a:moveTo>
                    <a:pt x="0" y="0"/>
                  </a:moveTo>
                  <a:lnTo>
                    <a:pt x="1247" y="0"/>
                  </a:lnTo>
                  <a:lnTo>
                    <a:pt x="1247" y="220"/>
                  </a:lnTo>
                  <a:lnTo>
                    <a:pt x="20" y="220"/>
                  </a:lnTo>
                </a:path>
              </a:pathLst>
            </a:custGeom>
            <a:noFill/>
            <a:ln w="25400" cap="rnd" cmpd="sng">
              <a:solidFill>
                <a:schemeClr val="tx1"/>
              </a:solidFill>
              <a:prstDash val="solid"/>
              <a:round/>
              <a:headEnd type="stealth" w="med" len="lg"/>
              <a:tailEnd type="stealth" w="med" len="lg"/>
            </a:ln>
            <a:effectLst/>
          </p:spPr>
          <p:txBody>
            <a:bodyPr/>
            <a:lstStyle/>
            <a:p>
              <a:endParaRPr lang="en-US"/>
            </a:p>
          </p:txBody>
        </p:sp>
        <p:sp>
          <p:nvSpPr>
            <p:cNvPr id="309274" name="Freeform 26"/>
            <p:cNvSpPr>
              <a:spLocks/>
            </p:cNvSpPr>
            <p:nvPr/>
          </p:nvSpPr>
          <p:spPr bwMode="ltGray">
            <a:xfrm>
              <a:off x="2343" y="2073"/>
              <a:ext cx="2763" cy="1209"/>
            </a:xfrm>
            <a:custGeom>
              <a:avLst/>
              <a:gdLst/>
              <a:ahLst/>
              <a:cxnLst>
                <a:cxn ang="0">
                  <a:pos x="2762" y="0"/>
                </a:cxn>
                <a:cxn ang="0">
                  <a:pos x="2762" y="1208"/>
                </a:cxn>
                <a:cxn ang="0">
                  <a:pos x="0" y="1208"/>
                </a:cxn>
                <a:cxn ang="0">
                  <a:pos x="76" y="1208"/>
                </a:cxn>
              </a:cxnLst>
              <a:rect l="0" t="0" r="r" b="b"/>
              <a:pathLst>
                <a:path w="2763" h="1209">
                  <a:moveTo>
                    <a:pt x="2762" y="0"/>
                  </a:moveTo>
                  <a:lnTo>
                    <a:pt x="2762" y="1208"/>
                  </a:lnTo>
                  <a:lnTo>
                    <a:pt x="0" y="1208"/>
                  </a:lnTo>
                  <a:lnTo>
                    <a:pt x="76" y="1208"/>
                  </a:lnTo>
                </a:path>
              </a:pathLst>
            </a:custGeom>
            <a:noFill/>
            <a:ln w="25400" cap="rnd" cmpd="sng">
              <a:solidFill>
                <a:schemeClr val="tx1"/>
              </a:solidFill>
              <a:prstDash val="solid"/>
              <a:round/>
              <a:headEnd type="none" w="sm" len="sm"/>
              <a:tailEnd type="none" w="sm" len="sm"/>
            </a:ln>
            <a:effectLst/>
          </p:spPr>
          <p:txBody>
            <a:bodyPr/>
            <a:lstStyle/>
            <a:p>
              <a:endParaRPr lang="en-US"/>
            </a:p>
          </p:txBody>
        </p:sp>
      </p:grpSp>
      <p:sp>
        <p:nvSpPr>
          <p:cNvPr id="309275" name="Rectangle 27"/>
          <p:cNvSpPr>
            <a:spLocks noChangeArrowheads="1"/>
          </p:cNvSpPr>
          <p:nvPr/>
        </p:nvSpPr>
        <p:spPr bwMode="auto">
          <a:xfrm>
            <a:off x="6613525" y="2963863"/>
            <a:ext cx="1566863"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between</a:t>
            </a:r>
          </a:p>
        </p:txBody>
      </p:sp>
      <p:sp>
        <p:nvSpPr>
          <p:cNvPr id="309285" name="Rectangle 37"/>
          <p:cNvSpPr>
            <a:spLocks noGrp="1" noChangeArrowheads="1"/>
          </p:cNvSpPr>
          <p:nvPr>
            <p:ph type="title"/>
          </p:nvPr>
        </p:nvSpPr>
        <p:spPr/>
        <p:txBody>
          <a:bodyPr/>
          <a:lstStyle/>
          <a:p>
            <a:r>
              <a:rPr lang="en-US"/>
              <a:t>Other Constraints: Range Check</a:t>
            </a:r>
          </a:p>
        </p:txBody>
      </p:sp>
      <p:sp>
        <p:nvSpPr>
          <p:cNvPr id="5" name="Slide Number Placeholder 4"/>
          <p:cNvSpPr>
            <a:spLocks noGrp="1"/>
          </p:cNvSpPr>
          <p:nvPr>
            <p:ph type="sldNum" sz="quarter" idx="12"/>
          </p:nvPr>
        </p:nvSpPr>
        <p:spPr/>
        <p:txBody>
          <a:bodyPr/>
          <a:lstStyle/>
          <a:p>
            <a:fld id="{F093AFE1-D04D-40AB-9231-59BC8ABC86F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4343400" y="2301875"/>
            <a:ext cx="3821113" cy="2305050"/>
          </a:xfrm>
          <a:prstGeom prst="rect">
            <a:avLst/>
          </a:prstGeom>
          <a:solidFill>
            <a:srgbClr val="FFCC66"/>
          </a:solidFill>
          <a:ln w="25400">
            <a:solidFill>
              <a:srgbClr val="FFCC66"/>
            </a:solidFill>
            <a:miter lim="800000"/>
            <a:headEnd/>
            <a:tailEnd/>
          </a:ln>
          <a:effectLst/>
        </p:spPr>
        <p:txBody>
          <a:bodyPr wrap="none" anchor="ctr"/>
          <a:lstStyle/>
          <a:p>
            <a:pPr algn="ctr" defTabSz="228600"/>
            <a:endParaRPr lang="en-US"/>
          </a:p>
        </p:txBody>
      </p:sp>
      <p:sp>
        <p:nvSpPr>
          <p:cNvPr id="311299" name="AutoShape 3"/>
          <p:cNvSpPr>
            <a:spLocks noChangeArrowheads="1"/>
          </p:cNvSpPr>
          <p:nvPr/>
        </p:nvSpPr>
        <p:spPr bwMode="auto">
          <a:xfrm>
            <a:off x="1033463" y="2673350"/>
            <a:ext cx="2646362" cy="1293813"/>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11300" name="Rectangle 4"/>
          <p:cNvSpPr>
            <a:spLocks noChangeArrowheads="1"/>
          </p:cNvSpPr>
          <p:nvPr/>
        </p:nvSpPr>
        <p:spPr bwMode="auto">
          <a:xfrm>
            <a:off x="1027113" y="2720975"/>
            <a:ext cx="2741612" cy="147797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dirty="0"/>
              <a:t>EMPLOYEE</a:t>
            </a:r>
            <a:br>
              <a:rPr lang="en-US" dirty="0"/>
            </a:br>
            <a:r>
              <a:rPr lang="en-US" dirty="0"/>
              <a:t>* Name</a:t>
            </a:r>
            <a:br>
              <a:rPr lang="en-US" dirty="0"/>
            </a:br>
            <a:r>
              <a:rPr lang="en-US" dirty="0"/>
              <a:t>* Address</a:t>
            </a:r>
            <a:br>
              <a:rPr lang="en-US" dirty="0"/>
            </a:br>
            <a:r>
              <a:rPr lang="en-US" dirty="0"/>
              <a:t>* Current Marital Status </a:t>
            </a:r>
          </a:p>
        </p:txBody>
      </p:sp>
      <p:sp>
        <p:nvSpPr>
          <p:cNvPr id="311301" name="Rectangle 5"/>
          <p:cNvSpPr>
            <a:spLocks noChangeArrowheads="1"/>
          </p:cNvSpPr>
          <p:nvPr/>
        </p:nvSpPr>
        <p:spPr bwMode="auto">
          <a:xfrm>
            <a:off x="4114800" y="3219450"/>
            <a:ext cx="3022600" cy="1739900"/>
          </a:xfrm>
          <a:prstGeom prst="rect">
            <a:avLst/>
          </a:prstGeom>
          <a:noFill/>
          <a:ln w="9525">
            <a:noFill/>
            <a:miter lim="800000"/>
            <a:headEnd/>
            <a:tailEnd/>
          </a:ln>
          <a:effectLst/>
        </p:spPr>
        <p:txBody>
          <a:bodyPr lIns="92075" tIns="46038" rIns="92075" bIns="46038">
            <a:spAutoFit/>
          </a:bodyPr>
          <a:lstStyle/>
          <a:p>
            <a:pPr algn="ctr" defTabSz="762000" eaLnBrk="0" hangingPunct="0">
              <a:spcBef>
                <a:spcPct val="50000"/>
              </a:spcBef>
              <a:buClrTx/>
              <a:buFontTx/>
              <a:buNone/>
            </a:pPr>
            <a:r>
              <a:rPr lang="en-US"/>
              <a:t>Single</a:t>
            </a:r>
            <a:br>
              <a:rPr lang="en-US"/>
            </a:br>
            <a:r>
              <a:rPr lang="en-US"/>
              <a:t>Married</a:t>
            </a:r>
            <a:br>
              <a:rPr lang="en-US"/>
            </a:br>
            <a:r>
              <a:rPr lang="en-US"/>
              <a:t>Widowed</a:t>
            </a:r>
            <a:br>
              <a:rPr lang="en-US"/>
            </a:br>
            <a:r>
              <a:rPr lang="en-US"/>
              <a:t>Divorced</a:t>
            </a:r>
            <a:br>
              <a:rPr lang="en-US"/>
            </a:br>
            <a:r>
              <a:rPr lang="en-US"/>
              <a:t>Domestic Partnership</a:t>
            </a:r>
            <a:br>
              <a:rPr lang="en-US"/>
            </a:br>
            <a:endParaRPr lang="en-US"/>
          </a:p>
        </p:txBody>
      </p:sp>
      <p:sp>
        <p:nvSpPr>
          <p:cNvPr id="311302" name="Rectangle 6"/>
          <p:cNvSpPr>
            <a:spLocks noChangeArrowheads="1"/>
          </p:cNvSpPr>
          <p:nvPr/>
        </p:nvSpPr>
        <p:spPr bwMode="auto">
          <a:xfrm rot="16200000">
            <a:off x="7185819" y="2067719"/>
            <a:ext cx="654050" cy="1465262"/>
          </a:xfrm>
          <a:prstGeom prst="rect">
            <a:avLst/>
          </a:prstGeom>
          <a:noFill/>
          <a:ln w="9525">
            <a:noFill/>
            <a:miter lim="800000"/>
            <a:headEnd/>
            <a:tailEnd/>
          </a:ln>
          <a:effectLst/>
        </p:spPr>
        <p:txBody>
          <a:bodyPr lIns="92075" tIns="46038" rIns="92075" bIns="46038">
            <a:spAutoFit/>
          </a:bodyPr>
          <a:lstStyle/>
          <a:p>
            <a:pPr algn="ctr" defTabSz="762000" eaLnBrk="0" hangingPunct="0">
              <a:spcBef>
                <a:spcPct val="50000"/>
              </a:spcBef>
              <a:buClrTx/>
              <a:buFontTx/>
              <a:buNone/>
            </a:pPr>
            <a:r>
              <a:rPr lang="en-US"/>
              <a:t>Sin</a:t>
            </a:r>
            <a:br>
              <a:rPr lang="en-US"/>
            </a:br>
            <a:r>
              <a:rPr lang="en-US"/>
              <a:t>Mar</a:t>
            </a:r>
            <a:br>
              <a:rPr lang="en-US"/>
            </a:br>
            <a:r>
              <a:rPr lang="en-US"/>
              <a:t>Wid</a:t>
            </a:r>
            <a:br>
              <a:rPr lang="en-US"/>
            </a:br>
            <a:r>
              <a:rPr lang="en-US"/>
              <a:t>Div</a:t>
            </a:r>
            <a:br>
              <a:rPr lang="en-US"/>
            </a:br>
            <a:r>
              <a:rPr lang="en-US"/>
              <a:t>DP</a:t>
            </a:r>
          </a:p>
        </p:txBody>
      </p:sp>
      <p:grpSp>
        <p:nvGrpSpPr>
          <p:cNvPr id="2" name="Group 7"/>
          <p:cNvGrpSpPr>
            <a:grpSpLocks/>
          </p:cNvGrpSpPr>
          <p:nvPr/>
        </p:nvGrpSpPr>
        <p:grpSpPr bwMode="auto">
          <a:xfrm>
            <a:off x="6815138" y="2311400"/>
            <a:ext cx="1085850" cy="2305050"/>
            <a:chOff x="4293" y="1456"/>
            <a:chExt cx="684" cy="1452"/>
          </a:xfrm>
        </p:grpSpPr>
        <p:sp>
          <p:nvSpPr>
            <p:cNvPr id="311304" name="Line 8"/>
            <p:cNvSpPr>
              <a:spLocks noChangeShapeType="1"/>
            </p:cNvSpPr>
            <p:nvPr/>
          </p:nvSpPr>
          <p:spPr bwMode="auto">
            <a:xfrm>
              <a:off x="4293" y="1456"/>
              <a:ext cx="0" cy="1451"/>
            </a:xfrm>
            <a:prstGeom prst="line">
              <a:avLst/>
            </a:prstGeom>
            <a:noFill/>
            <a:ln w="25400">
              <a:solidFill>
                <a:srgbClr val="996633"/>
              </a:solidFill>
              <a:round/>
              <a:headEnd type="none" w="sm" len="sm"/>
              <a:tailEnd type="none" w="sm" len="sm"/>
            </a:ln>
            <a:effectLst/>
          </p:spPr>
          <p:txBody>
            <a:bodyPr/>
            <a:lstStyle/>
            <a:p>
              <a:endParaRPr lang="en-US"/>
            </a:p>
          </p:txBody>
        </p:sp>
        <p:sp>
          <p:nvSpPr>
            <p:cNvPr id="311305" name="Line 9"/>
            <p:cNvSpPr>
              <a:spLocks noChangeShapeType="1"/>
            </p:cNvSpPr>
            <p:nvPr/>
          </p:nvSpPr>
          <p:spPr bwMode="auto">
            <a:xfrm>
              <a:off x="4465" y="1456"/>
              <a:ext cx="0" cy="1452"/>
            </a:xfrm>
            <a:prstGeom prst="line">
              <a:avLst/>
            </a:prstGeom>
            <a:noFill/>
            <a:ln w="25400">
              <a:solidFill>
                <a:srgbClr val="996633"/>
              </a:solidFill>
              <a:round/>
              <a:headEnd type="none" w="sm" len="sm"/>
              <a:tailEnd type="none" w="sm" len="sm"/>
            </a:ln>
            <a:effectLst/>
          </p:spPr>
          <p:txBody>
            <a:bodyPr/>
            <a:lstStyle/>
            <a:p>
              <a:endParaRPr lang="en-US"/>
            </a:p>
          </p:txBody>
        </p:sp>
        <p:sp>
          <p:nvSpPr>
            <p:cNvPr id="311306" name="Line 10"/>
            <p:cNvSpPr>
              <a:spLocks noChangeShapeType="1"/>
            </p:cNvSpPr>
            <p:nvPr/>
          </p:nvSpPr>
          <p:spPr bwMode="auto">
            <a:xfrm>
              <a:off x="4635" y="1456"/>
              <a:ext cx="0" cy="1452"/>
            </a:xfrm>
            <a:prstGeom prst="line">
              <a:avLst/>
            </a:prstGeom>
            <a:noFill/>
            <a:ln w="25400">
              <a:solidFill>
                <a:srgbClr val="996633"/>
              </a:solidFill>
              <a:round/>
              <a:headEnd type="none" w="sm" len="sm"/>
              <a:tailEnd type="none" w="sm" len="sm"/>
            </a:ln>
            <a:effectLst/>
          </p:spPr>
          <p:txBody>
            <a:bodyPr/>
            <a:lstStyle/>
            <a:p>
              <a:endParaRPr lang="en-US"/>
            </a:p>
          </p:txBody>
        </p:sp>
        <p:sp>
          <p:nvSpPr>
            <p:cNvPr id="311307" name="Line 11"/>
            <p:cNvSpPr>
              <a:spLocks noChangeShapeType="1"/>
            </p:cNvSpPr>
            <p:nvPr/>
          </p:nvSpPr>
          <p:spPr bwMode="auto">
            <a:xfrm>
              <a:off x="4803" y="1456"/>
              <a:ext cx="0" cy="1452"/>
            </a:xfrm>
            <a:prstGeom prst="line">
              <a:avLst/>
            </a:prstGeom>
            <a:noFill/>
            <a:ln w="25400">
              <a:solidFill>
                <a:srgbClr val="996633"/>
              </a:solidFill>
              <a:round/>
              <a:headEnd type="none" w="sm" len="sm"/>
              <a:tailEnd type="none" w="sm" len="sm"/>
            </a:ln>
            <a:effectLst/>
          </p:spPr>
          <p:txBody>
            <a:bodyPr/>
            <a:lstStyle/>
            <a:p>
              <a:endParaRPr lang="en-US"/>
            </a:p>
          </p:txBody>
        </p:sp>
        <p:sp>
          <p:nvSpPr>
            <p:cNvPr id="311308" name="Line 12"/>
            <p:cNvSpPr>
              <a:spLocks noChangeShapeType="1"/>
            </p:cNvSpPr>
            <p:nvPr/>
          </p:nvSpPr>
          <p:spPr bwMode="auto">
            <a:xfrm>
              <a:off x="4977" y="1456"/>
              <a:ext cx="0" cy="1452"/>
            </a:xfrm>
            <a:prstGeom prst="line">
              <a:avLst/>
            </a:prstGeom>
            <a:noFill/>
            <a:ln w="25400">
              <a:solidFill>
                <a:srgbClr val="996633"/>
              </a:solidFill>
              <a:round/>
              <a:headEnd type="none" w="sm" len="sm"/>
              <a:tailEnd type="none" w="sm" len="sm"/>
            </a:ln>
            <a:effectLst/>
          </p:spPr>
          <p:txBody>
            <a:bodyPr/>
            <a:lstStyle/>
            <a:p>
              <a:endParaRPr lang="en-US"/>
            </a:p>
          </p:txBody>
        </p:sp>
      </p:grpSp>
      <p:grpSp>
        <p:nvGrpSpPr>
          <p:cNvPr id="3" name="Group 13"/>
          <p:cNvGrpSpPr>
            <a:grpSpLocks/>
          </p:cNvGrpSpPr>
          <p:nvPr/>
        </p:nvGrpSpPr>
        <p:grpSpPr bwMode="auto">
          <a:xfrm>
            <a:off x="4492625" y="3252788"/>
            <a:ext cx="3673475" cy="1095375"/>
            <a:chOff x="2830" y="2049"/>
            <a:chExt cx="2314" cy="690"/>
          </a:xfrm>
        </p:grpSpPr>
        <p:sp>
          <p:nvSpPr>
            <p:cNvPr id="311310" name="Line 14"/>
            <p:cNvSpPr>
              <a:spLocks noChangeShapeType="1"/>
            </p:cNvSpPr>
            <p:nvPr/>
          </p:nvSpPr>
          <p:spPr bwMode="auto">
            <a:xfrm>
              <a:off x="2830" y="2049"/>
              <a:ext cx="2314" cy="0"/>
            </a:xfrm>
            <a:prstGeom prst="line">
              <a:avLst/>
            </a:prstGeom>
            <a:noFill/>
            <a:ln w="25400">
              <a:solidFill>
                <a:srgbClr val="996633"/>
              </a:solidFill>
              <a:round/>
              <a:headEnd type="none" w="sm" len="sm"/>
              <a:tailEnd type="none" w="sm" len="sm"/>
            </a:ln>
            <a:effectLst/>
          </p:spPr>
          <p:txBody>
            <a:bodyPr/>
            <a:lstStyle/>
            <a:p>
              <a:endParaRPr lang="en-US"/>
            </a:p>
          </p:txBody>
        </p:sp>
        <p:sp>
          <p:nvSpPr>
            <p:cNvPr id="311311" name="Line 15"/>
            <p:cNvSpPr>
              <a:spLocks noChangeShapeType="1"/>
            </p:cNvSpPr>
            <p:nvPr/>
          </p:nvSpPr>
          <p:spPr bwMode="auto">
            <a:xfrm>
              <a:off x="2830" y="2225"/>
              <a:ext cx="2314" cy="0"/>
            </a:xfrm>
            <a:prstGeom prst="line">
              <a:avLst/>
            </a:prstGeom>
            <a:noFill/>
            <a:ln w="25400">
              <a:solidFill>
                <a:srgbClr val="996633"/>
              </a:solidFill>
              <a:round/>
              <a:headEnd type="none" w="sm" len="sm"/>
              <a:tailEnd type="none" w="sm" len="sm"/>
            </a:ln>
            <a:effectLst/>
          </p:spPr>
          <p:txBody>
            <a:bodyPr/>
            <a:lstStyle/>
            <a:p>
              <a:endParaRPr lang="en-US"/>
            </a:p>
          </p:txBody>
        </p:sp>
        <p:sp>
          <p:nvSpPr>
            <p:cNvPr id="311312" name="Line 16"/>
            <p:cNvSpPr>
              <a:spLocks noChangeShapeType="1"/>
            </p:cNvSpPr>
            <p:nvPr/>
          </p:nvSpPr>
          <p:spPr bwMode="auto">
            <a:xfrm>
              <a:off x="2830" y="2393"/>
              <a:ext cx="2314" cy="0"/>
            </a:xfrm>
            <a:prstGeom prst="line">
              <a:avLst/>
            </a:prstGeom>
            <a:noFill/>
            <a:ln w="25400">
              <a:solidFill>
                <a:srgbClr val="996633"/>
              </a:solidFill>
              <a:round/>
              <a:headEnd type="none" w="sm" len="sm"/>
              <a:tailEnd type="none" w="sm" len="sm"/>
            </a:ln>
            <a:effectLst/>
          </p:spPr>
          <p:txBody>
            <a:bodyPr/>
            <a:lstStyle/>
            <a:p>
              <a:endParaRPr lang="en-US"/>
            </a:p>
          </p:txBody>
        </p:sp>
        <p:sp>
          <p:nvSpPr>
            <p:cNvPr id="311313" name="Line 17"/>
            <p:cNvSpPr>
              <a:spLocks noChangeShapeType="1"/>
            </p:cNvSpPr>
            <p:nvPr/>
          </p:nvSpPr>
          <p:spPr bwMode="auto">
            <a:xfrm>
              <a:off x="2830" y="2563"/>
              <a:ext cx="2314" cy="0"/>
            </a:xfrm>
            <a:prstGeom prst="line">
              <a:avLst/>
            </a:prstGeom>
            <a:noFill/>
            <a:ln w="25400">
              <a:solidFill>
                <a:srgbClr val="996633"/>
              </a:solidFill>
              <a:round/>
              <a:headEnd type="none" w="sm" len="sm"/>
              <a:tailEnd type="none" w="sm" len="sm"/>
            </a:ln>
            <a:effectLst/>
          </p:spPr>
          <p:txBody>
            <a:bodyPr/>
            <a:lstStyle/>
            <a:p>
              <a:endParaRPr lang="en-US"/>
            </a:p>
          </p:txBody>
        </p:sp>
        <p:sp>
          <p:nvSpPr>
            <p:cNvPr id="311314" name="Line 18"/>
            <p:cNvSpPr>
              <a:spLocks noChangeShapeType="1"/>
            </p:cNvSpPr>
            <p:nvPr/>
          </p:nvSpPr>
          <p:spPr bwMode="auto">
            <a:xfrm>
              <a:off x="2830" y="2739"/>
              <a:ext cx="2314" cy="0"/>
            </a:xfrm>
            <a:prstGeom prst="line">
              <a:avLst/>
            </a:prstGeom>
            <a:noFill/>
            <a:ln w="25400">
              <a:solidFill>
                <a:srgbClr val="996633"/>
              </a:solidFill>
              <a:round/>
              <a:headEnd type="none" w="sm" len="sm"/>
              <a:tailEnd type="none" w="sm" len="sm"/>
            </a:ln>
            <a:effectLst/>
          </p:spPr>
          <p:txBody>
            <a:bodyPr/>
            <a:lstStyle/>
            <a:p>
              <a:endParaRPr lang="en-US"/>
            </a:p>
          </p:txBody>
        </p:sp>
      </p:grpSp>
      <p:sp>
        <p:nvSpPr>
          <p:cNvPr id="311315" name="Line 19"/>
          <p:cNvSpPr>
            <a:spLocks noChangeShapeType="1"/>
          </p:cNvSpPr>
          <p:nvPr/>
        </p:nvSpPr>
        <p:spPr bwMode="auto">
          <a:xfrm>
            <a:off x="6813550" y="3252788"/>
            <a:ext cx="1354138" cy="1360487"/>
          </a:xfrm>
          <a:prstGeom prst="line">
            <a:avLst/>
          </a:prstGeom>
          <a:noFill/>
          <a:ln w="25400">
            <a:solidFill>
              <a:srgbClr val="996633"/>
            </a:solidFill>
            <a:round/>
            <a:headEnd type="none" w="sm" len="sm"/>
            <a:tailEnd type="none" w="sm" len="sm"/>
          </a:ln>
          <a:effectLst/>
        </p:spPr>
        <p:txBody>
          <a:bodyPr/>
          <a:lstStyle/>
          <a:p>
            <a:endParaRPr lang="en-US"/>
          </a:p>
        </p:txBody>
      </p:sp>
      <p:sp>
        <p:nvSpPr>
          <p:cNvPr id="311316" name="Rectangle 20"/>
          <p:cNvSpPr>
            <a:spLocks noChangeArrowheads="1"/>
          </p:cNvSpPr>
          <p:nvPr/>
        </p:nvSpPr>
        <p:spPr bwMode="auto">
          <a:xfrm>
            <a:off x="5988050" y="2901950"/>
            <a:ext cx="676275"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a:t>from</a:t>
            </a:r>
          </a:p>
        </p:txBody>
      </p:sp>
      <p:sp>
        <p:nvSpPr>
          <p:cNvPr id="311317" name="Rectangle 21"/>
          <p:cNvSpPr>
            <a:spLocks noChangeArrowheads="1"/>
          </p:cNvSpPr>
          <p:nvPr/>
        </p:nvSpPr>
        <p:spPr bwMode="auto">
          <a:xfrm>
            <a:off x="6324600" y="2516188"/>
            <a:ext cx="500063" cy="366712"/>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a:t>to</a:t>
            </a:r>
          </a:p>
        </p:txBody>
      </p:sp>
      <p:sp>
        <p:nvSpPr>
          <p:cNvPr id="311318" name="Rectangle 22"/>
          <p:cNvSpPr>
            <a:spLocks noChangeArrowheads="1"/>
          </p:cNvSpPr>
          <p:nvPr/>
        </p:nvSpPr>
        <p:spPr bwMode="auto">
          <a:xfrm>
            <a:off x="4456113" y="2290763"/>
            <a:ext cx="1944687"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Possible </a:t>
            </a:r>
            <a:br>
              <a:rPr lang="en-US"/>
            </a:br>
            <a:r>
              <a:rPr lang="en-US"/>
              <a:t>Marital Status Transitions</a:t>
            </a:r>
          </a:p>
        </p:txBody>
      </p:sp>
      <p:grpSp>
        <p:nvGrpSpPr>
          <p:cNvPr id="4" name="Group 23"/>
          <p:cNvGrpSpPr>
            <a:grpSpLocks/>
          </p:cNvGrpSpPr>
          <p:nvPr/>
        </p:nvGrpSpPr>
        <p:grpSpPr bwMode="auto">
          <a:xfrm>
            <a:off x="6910388" y="3314700"/>
            <a:ext cx="1181100" cy="1250950"/>
            <a:chOff x="4353" y="2088"/>
            <a:chExt cx="744" cy="788"/>
          </a:xfrm>
        </p:grpSpPr>
        <p:grpSp>
          <p:nvGrpSpPr>
            <p:cNvPr id="5" name="Group 24"/>
            <p:cNvGrpSpPr>
              <a:grpSpLocks/>
            </p:cNvGrpSpPr>
            <p:nvPr/>
          </p:nvGrpSpPr>
          <p:grpSpPr bwMode="auto">
            <a:xfrm>
              <a:off x="4514" y="2088"/>
              <a:ext cx="73" cy="89"/>
              <a:chOff x="4514" y="2088"/>
              <a:chExt cx="73" cy="89"/>
            </a:xfrm>
          </p:grpSpPr>
          <p:sp>
            <p:nvSpPr>
              <p:cNvPr id="311321" name="Line 25"/>
              <p:cNvSpPr>
                <a:spLocks noChangeShapeType="1"/>
              </p:cNvSpPr>
              <p:nvPr/>
            </p:nvSpPr>
            <p:spPr bwMode="auto">
              <a:xfrm>
                <a:off x="4514" y="2118"/>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22" name="Line 26"/>
              <p:cNvSpPr>
                <a:spLocks noChangeShapeType="1"/>
              </p:cNvSpPr>
              <p:nvPr/>
            </p:nvSpPr>
            <p:spPr bwMode="auto">
              <a:xfrm flipV="1">
                <a:off x="4545" y="2088"/>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6" name="Group 27"/>
            <p:cNvGrpSpPr>
              <a:grpSpLocks/>
            </p:cNvGrpSpPr>
            <p:nvPr/>
          </p:nvGrpSpPr>
          <p:grpSpPr bwMode="auto">
            <a:xfrm>
              <a:off x="4514" y="2787"/>
              <a:ext cx="73" cy="89"/>
              <a:chOff x="4514" y="2787"/>
              <a:chExt cx="73" cy="89"/>
            </a:xfrm>
          </p:grpSpPr>
          <p:sp>
            <p:nvSpPr>
              <p:cNvPr id="311324" name="Line 28"/>
              <p:cNvSpPr>
                <a:spLocks noChangeShapeType="1"/>
              </p:cNvSpPr>
              <p:nvPr/>
            </p:nvSpPr>
            <p:spPr bwMode="auto">
              <a:xfrm>
                <a:off x="4514" y="2817"/>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25" name="Line 29"/>
              <p:cNvSpPr>
                <a:spLocks noChangeShapeType="1"/>
              </p:cNvSpPr>
              <p:nvPr/>
            </p:nvSpPr>
            <p:spPr bwMode="auto">
              <a:xfrm flipV="1">
                <a:off x="4545" y="2787"/>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7" name="Group 30"/>
            <p:cNvGrpSpPr>
              <a:grpSpLocks/>
            </p:cNvGrpSpPr>
            <p:nvPr/>
          </p:nvGrpSpPr>
          <p:grpSpPr bwMode="auto">
            <a:xfrm>
              <a:off x="4859" y="2266"/>
              <a:ext cx="73" cy="89"/>
              <a:chOff x="4859" y="2266"/>
              <a:chExt cx="73" cy="89"/>
            </a:xfrm>
          </p:grpSpPr>
          <p:sp>
            <p:nvSpPr>
              <p:cNvPr id="311327" name="Line 31"/>
              <p:cNvSpPr>
                <a:spLocks noChangeShapeType="1"/>
              </p:cNvSpPr>
              <p:nvPr/>
            </p:nvSpPr>
            <p:spPr bwMode="auto">
              <a:xfrm>
                <a:off x="4859" y="2296"/>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28" name="Line 32"/>
              <p:cNvSpPr>
                <a:spLocks noChangeShapeType="1"/>
              </p:cNvSpPr>
              <p:nvPr/>
            </p:nvSpPr>
            <p:spPr bwMode="auto">
              <a:xfrm flipV="1">
                <a:off x="4890" y="2266"/>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8" name="Group 33"/>
            <p:cNvGrpSpPr>
              <a:grpSpLocks/>
            </p:cNvGrpSpPr>
            <p:nvPr/>
          </p:nvGrpSpPr>
          <p:grpSpPr bwMode="auto">
            <a:xfrm>
              <a:off x="4678" y="2266"/>
              <a:ext cx="73" cy="89"/>
              <a:chOff x="4678" y="2266"/>
              <a:chExt cx="73" cy="89"/>
            </a:xfrm>
          </p:grpSpPr>
          <p:sp>
            <p:nvSpPr>
              <p:cNvPr id="311330" name="Line 34"/>
              <p:cNvSpPr>
                <a:spLocks noChangeShapeType="1"/>
              </p:cNvSpPr>
              <p:nvPr/>
            </p:nvSpPr>
            <p:spPr bwMode="auto">
              <a:xfrm>
                <a:off x="4678" y="2296"/>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31" name="Line 35"/>
              <p:cNvSpPr>
                <a:spLocks noChangeShapeType="1"/>
              </p:cNvSpPr>
              <p:nvPr/>
            </p:nvSpPr>
            <p:spPr bwMode="auto">
              <a:xfrm flipV="1">
                <a:off x="4709" y="2266"/>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9" name="Group 36"/>
            <p:cNvGrpSpPr>
              <a:grpSpLocks/>
            </p:cNvGrpSpPr>
            <p:nvPr/>
          </p:nvGrpSpPr>
          <p:grpSpPr bwMode="auto">
            <a:xfrm>
              <a:off x="5024" y="2088"/>
              <a:ext cx="73" cy="89"/>
              <a:chOff x="5024" y="2088"/>
              <a:chExt cx="73" cy="89"/>
            </a:xfrm>
          </p:grpSpPr>
          <p:sp>
            <p:nvSpPr>
              <p:cNvPr id="311333" name="Line 37"/>
              <p:cNvSpPr>
                <a:spLocks noChangeShapeType="1"/>
              </p:cNvSpPr>
              <p:nvPr/>
            </p:nvSpPr>
            <p:spPr bwMode="auto">
              <a:xfrm>
                <a:off x="5024" y="2118"/>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34" name="Line 38"/>
              <p:cNvSpPr>
                <a:spLocks noChangeShapeType="1"/>
              </p:cNvSpPr>
              <p:nvPr/>
            </p:nvSpPr>
            <p:spPr bwMode="auto">
              <a:xfrm flipV="1">
                <a:off x="5055" y="2088"/>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10" name="Group 39"/>
            <p:cNvGrpSpPr>
              <a:grpSpLocks/>
            </p:cNvGrpSpPr>
            <p:nvPr/>
          </p:nvGrpSpPr>
          <p:grpSpPr bwMode="auto">
            <a:xfrm>
              <a:off x="4514" y="2606"/>
              <a:ext cx="73" cy="89"/>
              <a:chOff x="4514" y="2606"/>
              <a:chExt cx="73" cy="89"/>
            </a:xfrm>
          </p:grpSpPr>
          <p:sp>
            <p:nvSpPr>
              <p:cNvPr id="311336" name="Line 40"/>
              <p:cNvSpPr>
                <a:spLocks noChangeShapeType="1"/>
              </p:cNvSpPr>
              <p:nvPr/>
            </p:nvSpPr>
            <p:spPr bwMode="auto">
              <a:xfrm>
                <a:off x="4514" y="2636"/>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37" name="Line 41"/>
              <p:cNvSpPr>
                <a:spLocks noChangeShapeType="1"/>
              </p:cNvSpPr>
              <p:nvPr/>
            </p:nvSpPr>
            <p:spPr bwMode="auto">
              <a:xfrm flipV="1">
                <a:off x="4545" y="2606"/>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11" name="Group 42"/>
            <p:cNvGrpSpPr>
              <a:grpSpLocks/>
            </p:cNvGrpSpPr>
            <p:nvPr/>
          </p:nvGrpSpPr>
          <p:grpSpPr bwMode="auto">
            <a:xfrm>
              <a:off x="5024" y="2416"/>
              <a:ext cx="73" cy="89"/>
              <a:chOff x="5024" y="2416"/>
              <a:chExt cx="73" cy="89"/>
            </a:xfrm>
          </p:grpSpPr>
          <p:sp>
            <p:nvSpPr>
              <p:cNvPr id="311339" name="Line 43"/>
              <p:cNvSpPr>
                <a:spLocks noChangeShapeType="1"/>
              </p:cNvSpPr>
              <p:nvPr/>
            </p:nvSpPr>
            <p:spPr bwMode="auto">
              <a:xfrm>
                <a:off x="5024" y="2446"/>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40" name="Line 44"/>
              <p:cNvSpPr>
                <a:spLocks noChangeShapeType="1"/>
              </p:cNvSpPr>
              <p:nvPr/>
            </p:nvSpPr>
            <p:spPr bwMode="auto">
              <a:xfrm flipV="1">
                <a:off x="5055" y="2416"/>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12" name="Group 45"/>
            <p:cNvGrpSpPr>
              <a:grpSpLocks/>
            </p:cNvGrpSpPr>
            <p:nvPr/>
          </p:nvGrpSpPr>
          <p:grpSpPr bwMode="auto">
            <a:xfrm>
              <a:off x="4353" y="2787"/>
              <a:ext cx="73" cy="89"/>
              <a:chOff x="4353" y="2787"/>
              <a:chExt cx="73" cy="89"/>
            </a:xfrm>
          </p:grpSpPr>
          <p:sp>
            <p:nvSpPr>
              <p:cNvPr id="311342" name="Line 46"/>
              <p:cNvSpPr>
                <a:spLocks noChangeShapeType="1"/>
              </p:cNvSpPr>
              <p:nvPr/>
            </p:nvSpPr>
            <p:spPr bwMode="auto">
              <a:xfrm>
                <a:off x="4353" y="2817"/>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43" name="Line 47"/>
              <p:cNvSpPr>
                <a:spLocks noChangeShapeType="1"/>
              </p:cNvSpPr>
              <p:nvPr/>
            </p:nvSpPr>
            <p:spPr bwMode="auto">
              <a:xfrm flipV="1">
                <a:off x="4384" y="2787"/>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13" name="Group 48"/>
            <p:cNvGrpSpPr>
              <a:grpSpLocks/>
            </p:cNvGrpSpPr>
            <p:nvPr/>
          </p:nvGrpSpPr>
          <p:grpSpPr bwMode="auto">
            <a:xfrm>
              <a:off x="5024" y="2606"/>
              <a:ext cx="73" cy="89"/>
              <a:chOff x="5024" y="2606"/>
              <a:chExt cx="73" cy="89"/>
            </a:xfrm>
          </p:grpSpPr>
          <p:sp>
            <p:nvSpPr>
              <p:cNvPr id="311345" name="Line 49"/>
              <p:cNvSpPr>
                <a:spLocks noChangeShapeType="1"/>
              </p:cNvSpPr>
              <p:nvPr/>
            </p:nvSpPr>
            <p:spPr bwMode="auto">
              <a:xfrm>
                <a:off x="5024" y="2636"/>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46" name="Line 50"/>
              <p:cNvSpPr>
                <a:spLocks noChangeShapeType="1"/>
              </p:cNvSpPr>
              <p:nvPr/>
            </p:nvSpPr>
            <p:spPr bwMode="auto">
              <a:xfrm flipV="1">
                <a:off x="5055" y="2606"/>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nvGrpSpPr>
            <p:cNvPr id="14" name="Group 51"/>
            <p:cNvGrpSpPr>
              <a:grpSpLocks/>
            </p:cNvGrpSpPr>
            <p:nvPr/>
          </p:nvGrpSpPr>
          <p:grpSpPr bwMode="auto">
            <a:xfrm>
              <a:off x="4514" y="2430"/>
              <a:ext cx="73" cy="89"/>
              <a:chOff x="4514" y="2430"/>
              <a:chExt cx="73" cy="89"/>
            </a:xfrm>
          </p:grpSpPr>
          <p:sp>
            <p:nvSpPr>
              <p:cNvPr id="311348" name="Line 52"/>
              <p:cNvSpPr>
                <a:spLocks noChangeShapeType="1"/>
              </p:cNvSpPr>
              <p:nvPr/>
            </p:nvSpPr>
            <p:spPr bwMode="auto">
              <a:xfrm>
                <a:off x="4514" y="2460"/>
                <a:ext cx="31" cy="59"/>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sp>
            <p:nvSpPr>
              <p:cNvPr id="311349" name="Line 53"/>
              <p:cNvSpPr>
                <a:spLocks noChangeShapeType="1"/>
              </p:cNvSpPr>
              <p:nvPr/>
            </p:nvSpPr>
            <p:spPr bwMode="auto">
              <a:xfrm flipV="1">
                <a:off x="4545" y="2430"/>
                <a:ext cx="42" cy="88"/>
              </a:xfrm>
              <a:prstGeom prst="line">
                <a:avLst/>
              </a:prstGeom>
              <a:noFill/>
              <a:ln w="25400">
                <a:solidFill>
                  <a:srgbClr val="66FFFF"/>
                </a:solidFill>
                <a:round/>
                <a:headEnd type="none" w="sm" len="sm"/>
                <a:tailEnd type="none" w="sm" len="sm"/>
              </a:ln>
              <a:effectLst>
                <a:outerShdw dist="17961" dir="2700000" algn="ctr" rotWithShape="0">
                  <a:schemeClr val="bg2"/>
                </a:outerShdw>
              </a:effectLst>
            </p:spPr>
            <p:txBody>
              <a:bodyPr/>
              <a:lstStyle/>
              <a:p>
                <a:endParaRPr lang="en-US"/>
              </a:p>
            </p:txBody>
          </p:sp>
        </p:grpSp>
      </p:grpSp>
      <p:sp>
        <p:nvSpPr>
          <p:cNvPr id="311360" name="Rectangle 64"/>
          <p:cNvSpPr>
            <a:spLocks noGrp="1" noChangeArrowheads="1"/>
          </p:cNvSpPr>
          <p:nvPr>
            <p:ph type="title"/>
          </p:nvPr>
        </p:nvSpPr>
        <p:spPr/>
        <p:txBody>
          <a:bodyPr>
            <a:normAutofit/>
          </a:bodyPr>
          <a:lstStyle/>
          <a:p>
            <a:r>
              <a:rPr lang="en-US"/>
              <a:t>Other Constraints: State Value Transition</a:t>
            </a:r>
          </a:p>
        </p:txBody>
      </p:sp>
      <p:sp>
        <p:nvSpPr>
          <p:cNvPr id="15" name="Slide Number Placeholder 14"/>
          <p:cNvSpPr>
            <a:spLocks noGrp="1"/>
          </p:cNvSpPr>
          <p:nvPr>
            <p:ph type="sldNum" sz="quarter" idx="12"/>
          </p:nvPr>
        </p:nvSpPr>
        <p:spPr/>
        <p:txBody>
          <a:bodyPr/>
          <a:lstStyle/>
          <a:p>
            <a:fld id="{F093AFE1-D04D-40AB-9231-59BC8ABC86FF}" type="slidenum">
              <a:rPr lang="en-US" smtClean="0"/>
              <a:pPr/>
              <a:t>17</a:t>
            </a:fld>
            <a:endParaRPr lang="en-US"/>
          </a:p>
        </p:txBody>
      </p:sp>
      <p:sp>
        <p:nvSpPr>
          <p:cNvPr id="311358" name="Arc 62"/>
          <p:cNvSpPr>
            <a:spLocks/>
          </p:cNvSpPr>
          <p:nvPr/>
        </p:nvSpPr>
        <p:spPr bwMode="auto">
          <a:xfrm>
            <a:off x="6042025" y="2438400"/>
            <a:ext cx="739775" cy="739775"/>
          </a:xfrm>
          <a:custGeom>
            <a:avLst/>
            <a:gdLst>
              <a:gd name="G0" fmla="+- 21600 0 0"/>
              <a:gd name="G1" fmla="+- 21600 0 0"/>
              <a:gd name="G2" fmla="+- 21600 0 0"/>
              <a:gd name="T0" fmla="*/ 0 w 21600"/>
              <a:gd name="T1" fmla="*/ 21600 h 21600"/>
              <a:gd name="T2" fmla="*/ 2155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2" y="25"/>
                  <a:pt x="21554" y="0"/>
                </a:cubicBezTo>
              </a:path>
              <a:path w="21600" h="21600" stroke="0" extrusionOk="0">
                <a:moveTo>
                  <a:pt x="0" y="21600"/>
                </a:moveTo>
                <a:cubicBezTo>
                  <a:pt x="0" y="9688"/>
                  <a:pt x="9642" y="25"/>
                  <a:pt x="21554" y="0"/>
                </a:cubicBezTo>
                <a:lnTo>
                  <a:pt x="21600" y="21600"/>
                </a:lnTo>
                <a:close/>
              </a:path>
            </a:pathLst>
          </a:custGeom>
          <a:noFill/>
          <a:ln w="50800" cap="rnd">
            <a:solidFill>
              <a:srgbClr val="996633"/>
            </a:solidFill>
            <a:round/>
            <a:headEnd type="stealth" w="med" len="lg"/>
            <a:tailEnd type="stealth" w="med" len="lg"/>
          </a:ln>
          <a:effec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08688" y="2962275"/>
            <a:ext cx="152400" cy="163513"/>
            <a:chOff x="3785" y="1866"/>
            <a:chExt cx="96" cy="103"/>
          </a:xfrm>
        </p:grpSpPr>
        <p:sp>
          <p:nvSpPr>
            <p:cNvPr id="313347" name="Line 3"/>
            <p:cNvSpPr>
              <a:spLocks noChangeShapeType="1"/>
            </p:cNvSpPr>
            <p:nvPr/>
          </p:nvSpPr>
          <p:spPr bwMode="invGray">
            <a:xfrm flipH="1" flipV="1">
              <a:off x="3834" y="1866"/>
              <a:ext cx="47" cy="103"/>
            </a:xfrm>
            <a:prstGeom prst="line">
              <a:avLst/>
            </a:prstGeom>
            <a:noFill/>
            <a:ln w="25400">
              <a:solidFill>
                <a:srgbClr val="006699"/>
              </a:solidFill>
              <a:round/>
              <a:headEnd type="none" w="sm" len="sm"/>
              <a:tailEnd type="none" w="sm" len="sm"/>
            </a:ln>
            <a:effectLst/>
          </p:spPr>
          <p:txBody>
            <a:bodyPr/>
            <a:lstStyle/>
            <a:p>
              <a:endParaRPr lang="en-US"/>
            </a:p>
          </p:txBody>
        </p:sp>
        <p:sp>
          <p:nvSpPr>
            <p:cNvPr id="313348" name="Line 4"/>
            <p:cNvSpPr>
              <a:spLocks noChangeShapeType="1"/>
            </p:cNvSpPr>
            <p:nvPr/>
          </p:nvSpPr>
          <p:spPr bwMode="invGray">
            <a:xfrm flipV="1">
              <a:off x="3785" y="1866"/>
              <a:ext cx="47" cy="102"/>
            </a:xfrm>
            <a:prstGeom prst="line">
              <a:avLst/>
            </a:prstGeom>
            <a:noFill/>
            <a:ln w="25400">
              <a:solidFill>
                <a:srgbClr val="006699"/>
              </a:solidFill>
              <a:round/>
              <a:headEnd type="none" w="sm" len="sm"/>
              <a:tailEnd type="none" w="sm" len="sm"/>
            </a:ln>
            <a:effectLst/>
          </p:spPr>
          <p:txBody>
            <a:bodyPr/>
            <a:lstStyle/>
            <a:p>
              <a:endParaRPr lang="en-US"/>
            </a:p>
          </p:txBody>
        </p:sp>
      </p:grpSp>
      <p:sp>
        <p:nvSpPr>
          <p:cNvPr id="313349" name="Freeform 5"/>
          <p:cNvSpPr>
            <a:spLocks/>
          </p:cNvSpPr>
          <p:nvPr/>
        </p:nvSpPr>
        <p:spPr bwMode="invGray">
          <a:xfrm>
            <a:off x="5419725" y="2605088"/>
            <a:ext cx="668338" cy="525462"/>
          </a:xfrm>
          <a:custGeom>
            <a:avLst/>
            <a:gdLst/>
            <a:ahLst/>
            <a:cxnLst>
              <a:cxn ang="0">
                <a:pos x="420" y="330"/>
              </a:cxn>
              <a:cxn ang="0">
                <a:pos x="420" y="0"/>
              </a:cxn>
              <a:cxn ang="0">
                <a:pos x="0" y="0"/>
              </a:cxn>
            </a:cxnLst>
            <a:rect l="0" t="0" r="r" b="b"/>
            <a:pathLst>
              <a:path w="421" h="331">
                <a:moveTo>
                  <a:pt x="420" y="330"/>
                </a:moveTo>
                <a:lnTo>
                  <a:pt x="420" y="0"/>
                </a:lnTo>
                <a:lnTo>
                  <a:pt x="0" y="0"/>
                </a:lnTo>
              </a:path>
            </a:pathLst>
          </a:custGeom>
          <a:noFill/>
          <a:ln w="25400" cap="rnd" cmpd="sng">
            <a:solidFill>
              <a:srgbClr val="006699"/>
            </a:solidFill>
            <a:prstDash val="solid"/>
            <a:round/>
            <a:headEnd type="none" w="sm" len="sm"/>
            <a:tailEnd type="none" w="sm" len="sm"/>
          </a:ln>
          <a:effectLst/>
        </p:spPr>
        <p:txBody>
          <a:bodyPr/>
          <a:lstStyle/>
          <a:p>
            <a:endParaRPr lang="en-US"/>
          </a:p>
        </p:txBody>
      </p:sp>
      <p:sp>
        <p:nvSpPr>
          <p:cNvPr id="313350" name="AutoShape 6"/>
          <p:cNvSpPr>
            <a:spLocks noChangeArrowheads="1"/>
          </p:cNvSpPr>
          <p:nvPr/>
        </p:nvSpPr>
        <p:spPr bwMode="auto">
          <a:xfrm>
            <a:off x="5126038" y="3132138"/>
            <a:ext cx="1606550" cy="58261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13351" name="AutoShape 7"/>
          <p:cNvSpPr>
            <a:spLocks noChangeArrowheads="1"/>
          </p:cNvSpPr>
          <p:nvPr/>
        </p:nvSpPr>
        <p:spPr bwMode="auto">
          <a:xfrm>
            <a:off x="4003675" y="2301875"/>
            <a:ext cx="1417638" cy="581025"/>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13352" name="AutoShape 8"/>
          <p:cNvSpPr>
            <a:spLocks noChangeArrowheads="1"/>
          </p:cNvSpPr>
          <p:nvPr/>
        </p:nvSpPr>
        <p:spPr bwMode="auto">
          <a:xfrm>
            <a:off x="1527175" y="1687513"/>
            <a:ext cx="2247900" cy="1089025"/>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13353" name="Rectangle 9"/>
          <p:cNvSpPr>
            <a:spLocks noChangeArrowheads="1"/>
          </p:cNvSpPr>
          <p:nvPr/>
        </p:nvSpPr>
        <p:spPr bwMode="auto">
          <a:xfrm>
            <a:off x="1474788" y="1690688"/>
            <a:ext cx="2465387"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CONTRACT</a:t>
            </a:r>
            <a:br>
              <a:rPr lang="en-US"/>
            </a:br>
            <a:r>
              <a:rPr lang="en-US"/>
              <a:t># Id</a:t>
            </a:r>
            <a:br>
              <a:rPr lang="en-US"/>
            </a:br>
            <a:r>
              <a:rPr lang="en-US"/>
              <a:t>* Standard Indicator</a:t>
            </a:r>
          </a:p>
        </p:txBody>
      </p:sp>
      <p:sp>
        <p:nvSpPr>
          <p:cNvPr id="313354" name="AutoShape 10"/>
          <p:cNvSpPr>
            <a:spLocks noChangeArrowheads="1"/>
          </p:cNvSpPr>
          <p:nvPr/>
        </p:nvSpPr>
        <p:spPr bwMode="auto">
          <a:xfrm>
            <a:off x="2606675" y="4840288"/>
            <a:ext cx="3895725" cy="468312"/>
          </a:xfrm>
          <a:prstGeom prst="roundRect">
            <a:avLst>
              <a:gd name="adj" fmla="val 12495"/>
            </a:avLst>
          </a:prstGeom>
          <a:solidFill>
            <a:srgbClr val="FFCC66"/>
          </a:solidFill>
          <a:ln w="25400">
            <a:solidFill>
              <a:srgbClr val="FFCB65"/>
            </a:solidFill>
            <a:round/>
            <a:headEnd/>
            <a:tailEnd/>
          </a:ln>
          <a:effectLst/>
        </p:spPr>
        <p:txBody>
          <a:bodyPr wrap="none" anchor="ctr"/>
          <a:lstStyle/>
          <a:p>
            <a:endParaRPr lang="en-US"/>
          </a:p>
        </p:txBody>
      </p:sp>
      <p:sp>
        <p:nvSpPr>
          <p:cNvPr id="313355" name="Rectangle 11"/>
          <p:cNvSpPr>
            <a:spLocks noChangeArrowheads="1"/>
          </p:cNvSpPr>
          <p:nvPr/>
        </p:nvSpPr>
        <p:spPr bwMode="auto">
          <a:xfrm>
            <a:off x="2809875" y="4895850"/>
            <a:ext cx="358933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CONTRACT COMPONENT</a:t>
            </a:r>
          </a:p>
        </p:txBody>
      </p:sp>
      <p:sp>
        <p:nvSpPr>
          <p:cNvPr id="313356" name="Rectangle 12"/>
          <p:cNvSpPr>
            <a:spLocks noChangeArrowheads="1"/>
          </p:cNvSpPr>
          <p:nvPr/>
        </p:nvSpPr>
        <p:spPr bwMode="auto">
          <a:xfrm>
            <a:off x="5856288" y="3700463"/>
            <a:ext cx="5905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in</a:t>
            </a:r>
          </a:p>
        </p:txBody>
      </p:sp>
      <p:sp>
        <p:nvSpPr>
          <p:cNvPr id="313357" name="Line 13"/>
          <p:cNvSpPr>
            <a:spLocks noChangeShapeType="1"/>
          </p:cNvSpPr>
          <p:nvPr/>
        </p:nvSpPr>
        <p:spPr bwMode="auto">
          <a:xfrm flipH="1">
            <a:off x="4710113" y="2889250"/>
            <a:ext cx="3175" cy="1052513"/>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13358" name="Line 14"/>
          <p:cNvSpPr>
            <a:spLocks noChangeShapeType="1"/>
          </p:cNvSpPr>
          <p:nvPr/>
        </p:nvSpPr>
        <p:spPr bwMode="auto">
          <a:xfrm flipV="1">
            <a:off x="4706938" y="3967163"/>
            <a:ext cx="0" cy="862012"/>
          </a:xfrm>
          <a:prstGeom prst="line">
            <a:avLst/>
          </a:prstGeom>
          <a:noFill/>
          <a:ln w="25400">
            <a:solidFill>
              <a:srgbClr val="FFCC66"/>
            </a:solidFill>
            <a:round/>
            <a:headEnd type="none" w="sm" len="sm"/>
            <a:tailEnd type="none" w="sm" len="sm"/>
          </a:ln>
          <a:effectLst/>
        </p:spPr>
        <p:txBody>
          <a:bodyPr/>
          <a:lstStyle/>
          <a:p>
            <a:endParaRPr lang="en-US"/>
          </a:p>
        </p:txBody>
      </p:sp>
      <p:sp>
        <p:nvSpPr>
          <p:cNvPr id="313359" name="Line 15"/>
          <p:cNvSpPr>
            <a:spLocks noChangeShapeType="1"/>
          </p:cNvSpPr>
          <p:nvPr/>
        </p:nvSpPr>
        <p:spPr bwMode="auto">
          <a:xfrm>
            <a:off x="6203950" y="3729038"/>
            <a:ext cx="0" cy="554037"/>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13360" name="Line 16"/>
          <p:cNvSpPr>
            <a:spLocks noChangeShapeType="1"/>
          </p:cNvSpPr>
          <p:nvPr/>
        </p:nvSpPr>
        <p:spPr bwMode="auto">
          <a:xfrm flipV="1">
            <a:off x="6205538" y="4305300"/>
            <a:ext cx="0" cy="531813"/>
          </a:xfrm>
          <a:prstGeom prst="line">
            <a:avLst/>
          </a:prstGeom>
          <a:noFill/>
          <a:ln w="25400">
            <a:solidFill>
              <a:srgbClr val="FFCC66"/>
            </a:solidFill>
            <a:round/>
            <a:headEnd type="none" w="sm" len="sm"/>
            <a:tailEnd type="none" w="sm" len="sm"/>
          </a:ln>
          <a:effectLst/>
        </p:spPr>
        <p:txBody>
          <a:bodyPr/>
          <a:lstStyle/>
          <a:p>
            <a:endParaRPr lang="en-US"/>
          </a:p>
        </p:txBody>
      </p:sp>
      <p:grpSp>
        <p:nvGrpSpPr>
          <p:cNvPr id="3" name="Group 17"/>
          <p:cNvGrpSpPr>
            <a:grpSpLocks/>
          </p:cNvGrpSpPr>
          <p:nvPr/>
        </p:nvGrpSpPr>
        <p:grpSpPr bwMode="auto">
          <a:xfrm>
            <a:off x="6089650" y="4614863"/>
            <a:ext cx="209550" cy="222250"/>
            <a:chOff x="3836" y="2907"/>
            <a:chExt cx="132" cy="140"/>
          </a:xfrm>
        </p:grpSpPr>
        <p:sp>
          <p:nvSpPr>
            <p:cNvPr id="313362" name="Line 18"/>
            <p:cNvSpPr>
              <a:spLocks noChangeShapeType="1"/>
            </p:cNvSpPr>
            <p:nvPr/>
          </p:nvSpPr>
          <p:spPr bwMode="auto">
            <a:xfrm flipH="1" flipV="1">
              <a:off x="3903" y="2908"/>
              <a:ext cx="65" cy="139"/>
            </a:xfrm>
            <a:prstGeom prst="line">
              <a:avLst/>
            </a:prstGeom>
            <a:noFill/>
            <a:ln w="25400">
              <a:solidFill>
                <a:srgbClr val="FFCC66"/>
              </a:solidFill>
              <a:round/>
              <a:headEnd type="none" w="sm" len="sm"/>
              <a:tailEnd type="none" w="sm" len="sm"/>
            </a:ln>
            <a:effectLst/>
          </p:spPr>
          <p:txBody>
            <a:bodyPr/>
            <a:lstStyle/>
            <a:p>
              <a:endParaRPr lang="en-US"/>
            </a:p>
          </p:txBody>
        </p:sp>
        <p:sp>
          <p:nvSpPr>
            <p:cNvPr id="313363" name="Line 19"/>
            <p:cNvSpPr>
              <a:spLocks noChangeShapeType="1"/>
            </p:cNvSpPr>
            <p:nvPr/>
          </p:nvSpPr>
          <p:spPr bwMode="auto">
            <a:xfrm flipV="1">
              <a:off x="3836" y="2907"/>
              <a:ext cx="65" cy="139"/>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13364" name="Rectangle 20"/>
          <p:cNvSpPr>
            <a:spLocks noChangeArrowheads="1"/>
          </p:cNvSpPr>
          <p:nvPr/>
        </p:nvSpPr>
        <p:spPr bwMode="auto">
          <a:xfrm>
            <a:off x="6208713" y="4521200"/>
            <a:ext cx="1506537"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referring to</a:t>
            </a:r>
          </a:p>
        </p:txBody>
      </p:sp>
      <p:sp>
        <p:nvSpPr>
          <p:cNvPr id="313365" name="Rectangle 21"/>
          <p:cNvSpPr>
            <a:spLocks noChangeArrowheads="1"/>
          </p:cNvSpPr>
          <p:nvPr/>
        </p:nvSpPr>
        <p:spPr bwMode="auto">
          <a:xfrm>
            <a:off x="4292600" y="2933700"/>
            <a:ext cx="5937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in</a:t>
            </a:r>
          </a:p>
        </p:txBody>
      </p:sp>
      <p:sp>
        <p:nvSpPr>
          <p:cNvPr id="313366" name="Rectangle 22"/>
          <p:cNvSpPr>
            <a:spLocks noChangeArrowheads="1"/>
          </p:cNvSpPr>
          <p:nvPr/>
        </p:nvSpPr>
        <p:spPr bwMode="auto">
          <a:xfrm>
            <a:off x="3187700" y="4521200"/>
            <a:ext cx="15652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referring to</a:t>
            </a:r>
          </a:p>
        </p:txBody>
      </p:sp>
      <p:sp>
        <p:nvSpPr>
          <p:cNvPr id="313367" name="Line 23"/>
          <p:cNvSpPr>
            <a:spLocks noChangeShapeType="1"/>
          </p:cNvSpPr>
          <p:nvPr/>
        </p:nvSpPr>
        <p:spPr bwMode="auto">
          <a:xfrm flipV="1">
            <a:off x="2941638" y="3757613"/>
            <a:ext cx="0" cy="1081087"/>
          </a:xfrm>
          <a:prstGeom prst="line">
            <a:avLst/>
          </a:prstGeom>
          <a:noFill/>
          <a:ln w="25400">
            <a:solidFill>
              <a:srgbClr val="FFCC66"/>
            </a:solidFill>
            <a:round/>
            <a:headEnd type="none" w="sm" len="sm"/>
            <a:tailEnd type="none" w="sm" len="sm"/>
          </a:ln>
          <a:effectLst/>
        </p:spPr>
        <p:txBody>
          <a:bodyPr/>
          <a:lstStyle/>
          <a:p>
            <a:endParaRPr lang="en-US"/>
          </a:p>
        </p:txBody>
      </p:sp>
      <p:sp>
        <p:nvSpPr>
          <p:cNvPr id="313368" name="Rectangle 24"/>
          <p:cNvSpPr>
            <a:spLocks noChangeArrowheads="1"/>
          </p:cNvSpPr>
          <p:nvPr/>
        </p:nvSpPr>
        <p:spPr bwMode="auto">
          <a:xfrm>
            <a:off x="2062163" y="4202113"/>
            <a:ext cx="9017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i="1"/>
              <a:t>part of</a:t>
            </a:r>
          </a:p>
        </p:txBody>
      </p:sp>
      <p:sp>
        <p:nvSpPr>
          <p:cNvPr id="313369" name="Rectangle 25"/>
          <p:cNvSpPr>
            <a:spLocks noChangeArrowheads="1"/>
          </p:cNvSpPr>
          <p:nvPr/>
        </p:nvSpPr>
        <p:spPr bwMode="auto">
          <a:xfrm>
            <a:off x="1817688" y="2792413"/>
            <a:ext cx="1146175"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i="1"/>
              <a:t>consists of</a:t>
            </a:r>
          </a:p>
        </p:txBody>
      </p:sp>
      <p:grpSp>
        <p:nvGrpSpPr>
          <p:cNvPr id="4" name="Group 26"/>
          <p:cNvGrpSpPr>
            <a:grpSpLocks/>
          </p:cNvGrpSpPr>
          <p:nvPr/>
        </p:nvGrpSpPr>
        <p:grpSpPr bwMode="auto">
          <a:xfrm>
            <a:off x="4602163" y="4618038"/>
            <a:ext cx="209550" cy="222250"/>
            <a:chOff x="2899" y="2909"/>
            <a:chExt cx="132" cy="140"/>
          </a:xfrm>
        </p:grpSpPr>
        <p:sp>
          <p:nvSpPr>
            <p:cNvPr id="313371" name="Line 27"/>
            <p:cNvSpPr>
              <a:spLocks noChangeShapeType="1"/>
            </p:cNvSpPr>
            <p:nvPr/>
          </p:nvSpPr>
          <p:spPr bwMode="auto">
            <a:xfrm flipH="1" flipV="1">
              <a:off x="2966" y="2910"/>
              <a:ext cx="65" cy="139"/>
            </a:xfrm>
            <a:prstGeom prst="line">
              <a:avLst/>
            </a:prstGeom>
            <a:noFill/>
            <a:ln w="25400">
              <a:solidFill>
                <a:srgbClr val="FFCC66"/>
              </a:solidFill>
              <a:round/>
              <a:headEnd type="none" w="sm" len="sm"/>
              <a:tailEnd type="none" w="sm" len="sm"/>
            </a:ln>
            <a:effectLst/>
          </p:spPr>
          <p:txBody>
            <a:bodyPr/>
            <a:lstStyle/>
            <a:p>
              <a:endParaRPr lang="en-US"/>
            </a:p>
          </p:txBody>
        </p:sp>
        <p:sp>
          <p:nvSpPr>
            <p:cNvPr id="313372" name="Line 28"/>
            <p:cNvSpPr>
              <a:spLocks noChangeShapeType="1"/>
            </p:cNvSpPr>
            <p:nvPr/>
          </p:nvSpPr>
          <p:spPr bwMode="auto">
            <a:xfrm flipV="1">
              <a:off x="2899" y="2909"/>
              <a:ext cx="65" cy="139"/>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13373" name="Rectangle 29"/>
          <p:cNvSpPr>
            <a:spLocks noChangeArrowheads="1"/>
          </p:cNvSpPr>
          <p:nvPr/>
        </p:nvSpPr>
        <p:spPr bwMode="auto">
          <a:xfrm>
            <a:off x="6094413" y="2601913"/>
            <a:ext cx="1144587" cy="58737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i="1"/>
              <a:t>based </a:t>
            </a:r>
            <a:br>
              <a:rPr lang="en-US" i="1"/>
            </a:br>
            <a:r>
              <a:rPr lang="en-US" i="1"/>
              <a:t>on</a:t>
            </a:r>
          </a:p>
        </p:txBody>
      </p:sp>
      <p:sp>
        <p:nvSpPr>
          <p:cNvPr id="313374" name="Rectangle 30"/>
          <p:cNvSpPr>
            <a:spLocks noChangeArrowheads="1"/>
          </p:cNvSpPr>
          <p:nvPr/>
        </p:nvSpPr>
        <p:spPr bwMode="auto">
          <a:xfrm>
            <a:off x="5372100" y="2293938"/>
            <a:ext cx="1357313"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i="1"/>
              <a:t>basis for</a:t>
            </a:r>
          </a:p>
        </p:txBody>
      </p:sp>
      <p:sp>
        <p:nvSpPr>
          <p:cNvPr id="313375" name="Rectangle 31"/>
          <p:cNvSpPr>
            <a:spLocks noChangeArrowheads="1"/>
          </p:cNvSpPr>
          <p:nvPr/>
        </p:nvSpPr>
        <p:spPr bwMode="auto">
          <a:xfrm>
            <a:off x="5102225" y="3109913"/>
            <a:ext cx="1916113"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CUSTOMIZED</a:t>
            </a:r>
            <a:br>
              <a:rPr lang="en-US"/>
            </a:br>
            <a:r>
              <a:rPr lang="en-US"/>
              <a:t>CONDITION</a:t>
            </a:r>
          </a:p>
        </p:txBody>
      </p:sp>
      <p:sp>
        <p:nvSpPr>
          <p:cNvPr id="313376" name="Rectangle 32"/>
          <p:cNvSpPr>
            <a:spLocks noChangeArrowheads="1"/>
          </p:cNvSpPr>
          <p:nvPr/>
        </p:nvSpPr>
        <p:spPr bwMode="auto">
          <a:xfrm>
            <a:off x="3946525" y="2279650"/>
            <a:ext cx="1916113"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STANDARD</a:t>
            </a:r>
            <a:br>
              <a:rPr lang="en-US"/>
            </a:br>
            <a:r>
              <a:rPr lang="en-US"/>
              <a:t>CONDITION</a:t>
            </a:r>
          </a:p>
        </p:txBody>
      </p:sp>
      <p:grpSp>
        <p:nvGrpSpPr>
          <p:cNvPr id="5" name="Group 33"/>
          <p:cNvGrpSpPr>
            <a:grpSpLocks/>
          </p:cNvGrpSpPr>
          <p:nvPr/>
        </p:nvGrpSpPr>
        <p:grpSpPr bwMode="auto">
          <a:xfrm>
            <a:off x="2835275" y="4614863"/>
            <a:ext cx="209550" cy="222250"/>
            <a:chOff x="1786" y="2907"/>
            <a:chExt cx="132" cy="140"/>
          </a:xfrm>
        </p:grpSpPr>
        <p:sp>
          <p:nvSpPr>
            <p:cNvPr id="313378" name="Line 34"/>
            <p:cNvSpPr>
              <a:spLocks noChangeShapeType="1"/>
            </p:cNvSpPr>
            <p:nvPr/>
          </p:nvSpPr>
          <p:spPr bwMode="auto">
            <a:xfrm flipH="1" flipV="1">
              <a:off x="1853" y="2908"/>
              <a:ext cx="65" cy="139"/>
            </a:xfrm>
            <a:prstGeom prst="line">
              <a:avLst/>
            </a:prstGeom>
            <a:noFill/>
            <a:ln w="25400">
              <a:solidFill>
                <a:srgbClr val="FFCC66"/>
              </a:solidFill>
              <a:round/>
              <a:headEnd type="none" w="sm" len="sm"/>
              <a:tailEnd type="none" w="sm" len="sm"/>
            </a:ln>
            <a:effectLst/>
          </p:spPr>
          <p:txBody>
            <a:bodyPr/>
            <a:lstStyle/>
            <a:p>
              <a:endParaRPr lang="en-US"/>
            </a:p>
          </p:txBody>
        </p:sp>
        <p:sp>
          <p:nvSpPr>
            <p:cNvPr id="313379" name="Line 35"/>
            <p:cNvSpPr>
              <a:spLocks noChangeShapeType="1"/>
            </p:cNvSpPr>
            <p:nvPr/>
          </p:nvSpPr>
          <p:spPr bwMode="auto">
            <a:xfrm flipV="1">
              <a:off x="1786" y="2907"/>
              <a:ext cx="65" cy="139"/>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13380" name="Line 36"/>
          <p:cNvSpPr>
            <a:spLocks noChangeShapeType="1"/>
          </p:cNvSpPr>
          <p:nvPr/>
        </p:nvSpPr>
        <p:spPr bwMode="auto">
          <a:xfrm>
            <a:off x="2941638" y="2801938"/>
            <a:ext cx="0" cy="941387"/>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13398" name="Rectangle 54"/>
          <p:cNvSpPr>
            <a:spLocks noGrp="1" noChangeArrowheads="1"/>
          </p:cNvSpPr>
          <p:nvPr>
            <p:ph type="title"/>
          </p:nvPr>
        </p:nvSpPr>
        <p:spPr/>
        <p:txBody>
          <a:bodyPr/>
          <a:lstStyle/>
          <a:p>
            <a:r>
              <a:rPr lang="en-US"/>
              <a:t>Conditional Relationship</a:t>
            </a:r>
          </a:p>
        </p:txBody>
      </p:sp>
      <p:sp>
        <p:nvSpPr>
          <p:cNvPr id="9" name="Slide Number Placeholder 8"/>
          <p:cNvSpPr>
            <a:spLocks noGrp="1"/>
          </p:cNvSpPr>
          <p:nvPr>
            <p:ph type="sldNum" sz="quarter" idx="12"/>
          </p:nvPr>
        </p:nvSpPr>
        <p:spPr/>
        <p:txBody>
          <a:bodyPr/>
          <a:lstStyle/>
          <a:p>
            <a:fld id="{F093AFE1-D04D-40AB-9231-59BC8ABC86FF}" type="slidenum">
              <a:rPr lang="en-US" smtClean="0"/>
              <a:pPr/>
              <a:t>18</a:t>
            </a:fld>
            <a:endParaRPr lang="en-US"/>
          </a:p>
        </p:txBody>
      </p:sp>
      <p:grpSp>
        <p:nvGrpSpPr>
          <p:cNvPr id="6" name="Group 45"/>
          <p:cNvGrpSpPr>
            <a:grpSpLocks/>
          </p:cNvGrpSpPr>
          <p:nvPr/>
        </p:nvGrpSpPr>
        <p:grpSpPr bwMode="auto">
          <a:xfrm>
            <a:off x="4392613" y="4262438"/>
            <a:ext cx="2125662" cy="269875"/>
            <a:chOff x="2767" y="2685"/>
            <a:chExt cx="1339" cy="170"/>
          </a:xfrm>
        </p:grpSpPr>
        <p:sp>
          <p:nvSpPr>
            <p:cNvPr id="313390" name="Line 46"/>
            <p:cNvSpPr>
              <a:spLocks noChangeShapeType="1"/>
            </p:cNvSpPr>
            <p:nvPr/>
          </p:nvSpPr>
          <p:spPr bwMode="auto">
            <a:xfrm>
              <a:off x="2921" y="2760"/>
              <a:ext cx="1056" cy="0"/>
            </a:xfrm>
            <a:prstGeom prst="line">
              <a:avLst/>
            </a:prstGeom>
            <a:noFill/>
            <a:ln w="50800">
              <a:solidFill>
                <a:srgbClr val="FF3300"/>
              </a:solidFill>
              <a:round/>
              <a:headEnd type="none" w="sm" len="sm"/>
              <a:tailEnd type="none" w="sm" len="sm"/>
            </a:ln>
            <a:effectLst/>
          </p:spPr>
          <p:txBody>
            <a:bodyPr/>
            <a:lstStyle/>
            <a:p>
              <a:endParaRPr lang="en-US"/>
            </a:p>
          </p:txBody>
        </p:sp>
        <p:grpSp>
          <p:nvGrpSpPr>
            <p:cNvPr id="7" name="Group 47"/>
            <p:cNvGrpSpPr>
              <a:grpSpLocks/>
            </p:cNvGrpSpPr>
            <p:nvPr/>
          </p:nvGrpSpPr>
          <p:grpSpPr bwMode="auto">
            <a:xfrm>
              <a:off x="2767" y="2685"/>
              <a:ext cx="271" cy="169"/>
              <a:chOff x="2767" y="2685"/>
              <a:chExt cx="271" cy="169"/>
            </a:xfrm>
          </p:grpSpPr>
          <p:sp>
            <p:nvSpPr>
              <p:cNvPr id="313392" name="Arc 48"/>
              <p:cNvSpPr>
                <a:spLocks/>
              </p:cNvSpPr>
              <p:nvPr/>
            </p:nvSpPr>
            <p:spPr bwMode="auto">
              <a:xfrm>
                <a:off x="2767" y="2744"/>
                <a:ext cx="148" cy="110"/>
              </a:xfrm>
              <a:custGeom>
                <a:avLst/>
                <a:gdLst>
                  <a:gd name="G0" fmla="+- 21599 0 0"/>
                  <a:gd name="G1" fmla="+- 21600 0 0"/>
                  <a:gd name="G2" fmla="+- 21600 0 0"/>
                  <a:gd name="T0" fmla="*/ 0 w 21599"/>
                  <a:gd name="T1" fmla="*/ 21403 h 21600"/>
                  <a:gd name="T2" fmla="*/ 21454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02"/>
                    </a:moveTo>
                    <a:cubicBezTo>
                      <a:pt x="107" y="9607"/>
                      <a:pt x="9658" y="79"/>
                      <a:pt x="21454" y="0"/>
                    </a:cubicBezTo>
                  </a:path>
                  <a:path w="21599" h="21600" stroke="0" extrusionOk="0">
                    <a:moveTo>
                      <a:pt x="-1" y="21402"/>
                    </a:moveTo>
                    <a:cubicBezTo>
                      <a:pt x="107" y="9607"/>
                      <a:pt x="9658" y="79"/>
                      <a:pt x="21454" y="0"/>
                    </a:cubicBezTo>
                    <a:lnTo>
                      <a:pt x="21599" y="21600"/>
                    </a:lnTo>
                    <a:close/>
                  </a:path>
                </a:pathLst>
              </a:custGeom>
              <a:noFill/>
              <a:ln w="50800" cap="rnd">
                <a:solidFill>
                  <a:srgbClr val="FF3300"/>
                </a:solidFill>
                <a:round/>
                <a:headEnd type="none" w="sm" len="sm"/>
                <a:tailEnd type="none" w="sm" len="sm"/>
              </a:ln>
              <a:effectLst/>
            </p:spPr>
            <p:txBody>
              <a:bodyPr/>
              <a:lstStyle/>
              <a:p>
                <a:endParaRPr lang="en-US"/>
              </a:p>
            </p:txBody>
          </p:sp>
          <p:sp>
            <p:nvSpPr>
              <p:cNvPr id="313393" name="Oval 49"/>
              <p:cNvSpPr>
                <a:spLocks noChangeArrowheads="1"/>
              </p:cNvSpPr>
              <p:nvPr/>
            </p:nvSpPr>
            <p:spPr bwMode="auto">
              <a:xfrm>
                <a:off x="2893" y="2685"/>
                <a:ext cx="145" cy="135"/>
              </a:xfrm>
              <a:prstGeom prst="ellipse">
                <a:avLst/>
              </a:prstGeom>
              <a:noFill/>
              <a:ln w="50800">
                <a:solidFill>
                  <a:srgbClr val="FF3300"/>
                </a:solidFill>
                <a:round/>
                <a:headEnd/>
                <a:tailEnd/>
              </a:ln>
              <a:effectLst/>
            </p:spPr>
            <p:txBody>
              <a:bodyPr wrap="none" anchor="ctr"/>
              <a:lstStyle/>
              <a:p>
                <a:endParaRPr lang="en-US"/>
              </a:p>
            </p:txBody>
          </p:sp>
        </p:grpSp>
        <p:grpSp>
          <p:nvGrpSpPr>
            <p:cNvPr id="8" name="Group 50"/>
            <p:cNvGrpSpPr>
              <a:grpSpLocks/>
            </p:cNvGrpSpPr>
            <p:nvPr/>
          </p:nvGrpSpPr>
          <p:grpSpPr bwMode="auto">
            <a:xfrm>
              <a:off x="3834" y="2685"/>
              <a:ext cx="272" cy="170"/>
              <a:chOff x="3834" y="2685"/>
              <a:chExt cx="272" cy="170"/>
            </a:xfrm>
          </p:grpSpPr>
          <p:sp>
            <p:nvSpPr>
              <p:cNvPr id="313395" name="Arc 51"/>
              <p:cNvSpPr>
                <a:spLocks/>
              </p:cNvSpPr>
              <p:nvPr/>
            </p:nvSpPr>
            <p:spPr bwMode="auto">
              <a:xfrm>
                <a:off x="3957" y="2745"/>
                <a:ext cx="149" cy="110"/>
              </a:xfrm>
              <a:custGeom>
                <a:avLst/>
                <a:gdLst>
                  <a:gd name="G0" fmla="+- 145 0 0"/>
                  <a:gd name="G1" fmla="+- 21600 0 0"/>
                  <a:gd name="G2" fmla="+- 21600 0 0"/>
                  <a:gd name="T0" fmla="*/ 0 w 21744"/>
                  <a:gd name="T1" fmla="*/ 0 h 21600"/>
                  <a:gd name="T2" fmla="*/ 21744 w 21744"/>
                  <a:gd name="T3" fmla="*/ 21403 h 21600"/>
                  <a:gd name="T4" fmla="*/ 145 w 21744"/>
                  <a:gd name="T5" fmla="*/ 21600 h 21600"/>
                </a:gdLst>
                <a:ahLst/>
                <a:cxnLst>
                  <a:cxn ang="0">
                    <a:pos x="T0" y="T1"/>
                  </a:cxn>
                  <a:cxn ang="0">
                    <a:pos x="T2" y="T3"/>
                  </a:cxn>
                  <a:cxn ang="0">
                    <a:pos x="T4" y="T5"/>
                  </a:cxn>
                </a:cxnLst>
                <a:rect l="0" t="0" r="r" b="b"/>
                <a:pathLst>
                  <a:path w="21744" h="21600" fill="none" extrusionOk="0">
                    <a:moveTo>
                      <a:pt x="0" y="0"/>
                    </a:moveTo>
                    <a:cubicBezTo>
                      <a:pt x="48" y="0"/>
                      <a:pt x="96" y="-1"/>
                      <a:pt x="145" y="0"/>
                    </a:cubicBezTo>
                    <a:cubicBezTo>
                      <a:pt x="11997" y="0"/>
                      <a:pt x="21636" y="9551"/>
                      <a:pt x="21744" y="21402"/>
                    </a:cubicBezTo>
                  </a:path>
                  <a:path w="21744" h="21600" stroke="0" extrusionOk="0">
                    <a:moveTo>
                      <a:pt x="0" y="0"/>
                    </a:moveTo>
                    <a:cubicBezTo>
                      <a:pt x="48" y="0"/>
                      <a:pt x="96" y="-1"/>
                      <a:pt x="145" y="0"/>
                    </a:cubicBezTo>
                    <a:cubicBezTo>
                      <a:pt x="11997" y="0"/>
                      <a:pt x="21636" y="9551"/>
                      <a:pt x="21744" y="21402"/>
                    </a:cubicBezTo>
                    <a:lnTo>
                      <a:pt x="145" y="21600"/>
                    </a:lnTo>
                    <a:close/>
                  </a:path>
                </a:pathLst>
              </a:custGeom>
              <a:noFill/>
              <a:ln w="50800" cap="rnd">
                <a:solidFill>
                  <a:srgbClr val="FF3300"/>
                </a:solidFill>
                <a:round/>
                <a:headEnd type="none" w="sm" len="sm"/>
                <a:tailEnd type="none" w="sm" len="sm"/>
              </a:ln>
              <a:effectLst/>
            </p:spPr>
            <p:txBody>
              <a:bodyPr/>
              <a:lstStyle/>
              <a:p>
                <a:endParaRPr lang="en-US"/>
              </a:p>
            </p:txBody>
          </p:sp>
          <p:sp>
            <p:nvSpPr>
              <p:cNvPr id="313396" name="Oval 52"/>
              <p:cNvSpPr>
                <a:spLocks noChangeArrowheads="1"/>
              </p:cNvSpPr>
              <p:nvPr/>
            </p:nvSpPr>
            <p:spPr bwMode="auto">
              <a:xfrm>
                <a:off x="3834" y="2685"/>
                <a:ext cx="145" cy="135"/>
              </a:xfrm>
              <a:prstGeom prst="ellipse">
                <a:avLst/>
              </a:prstGeom>
              <a:noFill/>
              <a:ln w="50800">
                <a:solidFill>
                  <a:srgbClr val="FF3300"/>
                </a:solidFill>
                <a:round/>
                <a:headEnd/>
                <a:tailEnd/>
              </a:ln>
              <a:effectLst/>
            </p:spPr>
            <p:txBody>
              <a:bodyPr wrap="none" anchor="ctr"/>
              <a:lstStyle/>
              <a:p>
                <a:endParaRPr 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r>
              <a:rPr lang="en-US"/>
              <a:t>Summary</a:t>
            </a:r>
          </a:p>
        </p:txBody>
      </p:sp>
      <p:sp>
        <p:nvSpPr>
          <p:cNvPr id="317447" name="Rectangle 7"/>
          <p:cNvSpPr>
            <a:spLocks noGrp="1" noChangeArrowheads="1"/>
          </p:cNvSpPr>
          <p:nvPr>
            <p:ph idx="1"/>
          </p:nvPr>
        </p:nvSpPr>
        <p:spPr/>
        <p:txBody>
          <a:bodyPr/>
          <a:lstStyle/>
          <a:p>
            <a:pPr lvl="1"/>
            <a:r>
              <a:rPr lang="en-US"/>
              <a:t>Identification </a:t>
            </a:r>
          </a:p>
          <a:p>
            <a:pPr lvl="2"/>
            <a:r>
              <a:rPr lang="en-US"/>
              <a:t>Can be a real problem in the real world </a:t>
            </a:r>
          </a:p>
          <a:p>
            <a:pPr lvl="2"/>
            <a:r>
              <a:rPr lang="en-US"/>
              <a:t>Models cannot overcome this</a:t>
            </a:r>
          </a:p>
          <a:p>
            <a:pPr lvl="1"/>
            <a:r>
              <a:rPr lang="en-US"/>
              <a:t>Entities must have at least one Unique Identifier</a:t>
            </a:r>
          </a:p>
          <a:p>
            <a:pPr lvl="1"/>
            <a:r>
              <a:rPr lang="en-US"/>
              <a:t>Unique Identifiers consist of attributes or relationships or both</a:t>
            </a:r>
          </a:p>
          <a:p>
            <a:pPr lvl="1"/>
            <a:r>
              <a:rPr lang="en-US"/>
              <a:t>Arcs</a:t>
            </a:r>
          </a:p>
          <a:p>
            <a:pPr lvl="1"/>
            <a:r>
              <a:rPr lang="en-US"/>
              <a:t>Many types of constraint are not represented </a:t>
            </a:r>
            <a:br>
              <a:rPr lang="en-US"/>
            </a:br>
            <a:r>
              <a:rPr lang="en-US"/>
              <a:t>in ER model</a:t>
            </a:r>
          </a:p>
        </p:txBody>
      </p:sp>
      <p:sp>
        <p:nvSpPr>
          <p:cNvPr id="2" name="Slide Number Placeholder 1"/>
          <p:cNvSpPr>
            <a:spLocks noGrp="1"/>
          </p:cNvSpPr>
          <p:nvPr>
            <p:ph type="sldNum" sz="quarter" idx="12"/>
          </p:nvPr>
        </p:nvSpPr>
        <p:spPr/>
        <p:txBody>
          <a:bodyPr/>
          <a:lstStyle/>
          <a:p>
            <a:fld id="{F093AFE1-D04D-40AB-9231-59BC8ABC86F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3" name="Rectangle 13"/>
          <p:cNvSpPr>
            <a:spLocks noGrp="1" noChangeArrowheads="1"/>
          </p:cNvSpPr>
          <p:nvPr>
            <p:ph type="title"/>
          </p:nvPr>
        </p:nvSpPr>
        <p:spPr/>
        <p:txBody>
          <a:bodyPr/>
          <a:lstStyle/>
          <a:p>
            <a:pPr algn="ctr"/>
            <a:r>
              <a:rPr lang="en-US" b="1" dirty="0"/>
              <a:t>Overview</a:t>
            </a:r>
          </a:p>
        </p:txBody>
      </p:sp>
      <p:sp>
        <p:nvSpPr>
          <p:cNvPr id="266254" name="Rectangle 14"/>
          <p:cNvSpPr>
            <a:spLocks noGrp="1" noChangeArrowheads="1"/>
          </p:cNvSpPr>
          <p:nvPr>
            <p:ph idx="1"/>
          </p:nvPr>
        </p:nvSpPr>
        <p:spPr/>
        <p:txBody>
          <a:bodyPr>
            <a:normAutofit/>
          </a:bodyPr>
          <a:lstStyle/>
          <a:p>
            <a:pPr lvl="1"/>
            <a:r>
              <a:rPr lang="en-US" sz="2200" dirty="0"/>
              <a:t>Unique Identifiers</a:t>
            </a:r>
          </a:p>
          <a:p>
            <a:pPr lvl="1"/>
            <a:r>
              <a:rPr lang="en-US" sz="2200" dirty="0"/>
              <a:t>Arcs</a:t>
            </a:r>
          </a:p>
          <a:p>
            <a:pPr lvl="1"/>
            <a:r>
              <a:rPr lang="en-US" sz="2200" dirty="0"/>
              <a:t>Domains</a:t>
            </a:r>
          </a:p>
          <a:p>
            <a:pPr lvl="1"/>
            <a:r>
              <a:rPr lang="en-US" sz="2200" dirty="0"/>
              <a:t>Various other constraints</a:t>
            </a:r>
          </a:p>
        </p:txBody>
      </p:sp>
      <p:sp>
        <p:nvSpPr>
          <p:cNvPr id="2" name="Slide Number Placeholder 1"/>
          <p:cNvSpPr>
            <a:spLocks noGrp="1"/>
          </p:cNvSpPr>
          <p:nvPr>
            <p:ph type="sldNum" sz="quarter" idx="12"/>
          </p:nvPr>
        </p:nvSpPr>
        <p:spPr/>
        <p:txBody>
          <a:bodyPr/>
          <a:lstStyle/>
          <a:p>
            <a:fld id="{F093AFE1-D04D-40AB-9231-59BC8ABC86FF}"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37" name="Rectangle 49"/>
          <p:cNvSpPr>
            <a:spLocks noGrp="1" noChangeArrowheads="1"/>
          </p:cNvSpPr>
          <p:nvPr>
            <p:ph type="title"/>
          </p:nvPr>
        </p:nvSpPr>
        <p:spPr/>
        <p:txBody>
          <a:bodyPr/>
          <a:lstStyle/>
          <a:p>
            <a:r>
              <a:rPr lang="en-US"/>
              <a:t>Rembrandt</a:t>
            </a:r>
          </a:p>
        </p:txBody>
      </p:sp>
      <p:sp>
        <p:nvSpPr>
          <p:cNvPr id="4" name="Slide Number Placeholder 3"/>
          <p:cNvSpPr>
            <a:spLocks noGrp="1"/>
          </p:cNvSpPr>
          <p:nvPr>
            <p:ph type="sldNum" sz="quarter" idx="12"/>
          </p:nvPr>
        </p:nvSpPr>
        <p:spPr/>
        <p:txBody>
          <a:bodyPr/>
          <a:lstStyle/>
          <a:p>
            <a:fld id="{F093AFE1-D04D-40AB-9231-59BC8ABC86FF}" type="slidenum">
              <a:rPr lang="en-US" smtClean="0"/>
              <a:pPr/>
              <a:t>3</a:t>
            </a:fld>
            <a:endParaRPr lang="en-US"/>
          </a:p>
        </p:txBody>
      </p:sp>
      <p:sp>
        <p:nvSpPr>
          <p:cNvPr id="268291" name="Rectangle 3"/>
          <p:cNvSpPr>
            <a:spLocks noChangeArrowheads="1"/>
          </p:cNvSpPr>
          <p:nvPr/>
        </p:nvSpPr>
        <p:spPr bwMode="auto">
          <a:xfrm>
            <a:off x="1711325" y="2344738"/>
            <a:ext cx="2763838" cy="3025775"/>
          </a:xfrm>
          <a:prstGeom prst="rect">
            <a:avLst/>
          </a:prstGeom>
          <a:gradFill rotWithShape="0">
            <a:gsLst>
              <a:gs pos="0">
                <a:srgbClr val="FFCC66">
                  <a:gamma/>
                  <a:shade val="80000"/>
                  <a:invGamma/>
                </a:srgbClr>
              </a:gs>
              <a:gs pos="50000">
                <a:srgbClr val="FFCC66"/>
              </a:gs>
              <a:gs pos="100000">
                <a:srgbClr val="FFCC66">
                  <a:gamma/>
                  <a:shade val="80000"/>
                  <a:invGamma/>
                </a:srgbClr>
              </a:gs>
            </a:gsLst>
            <a:lin ang="0" scaled="1"/>
          </a:gradFill>
          <a:ln w="9525">
            <a:noFill/>
            <a:miter lim="800000"/>
            <a:headEnd/>
            <a:tailEnd/>
          </a:ln>
          <a:effectLst/>
        </p:spPr>
        <p:txBody>
          <a:bodyPr wrap="none" anchor="ctr"/>
          <a:lstStyle/>
          <a:p>
            <a:endParaRPr lang="en-US"/>
          </a:p>
        </p:txBody>
      </p:sp>
      <p:sp>
        <p:nvSpPr>
          <p:cNvPr id="268292" name="Rectangle 4"/>
          <p:cNvSpPr>
            <a:spLocks noChangeArrowheads="1"/>
          </p:cNvSpPr>
          <p:nvPr/>
        </p:nvSpPr>
        <p:spPr bwMode="auto">
          <a:xfrm>
            <a:off x="1866900" y="2439988"/>
            <a:ext cx="2489200" cy="2846387"/>
          </a:xfrm>
          <a:prstGeom prst="rect">
            <a:avLst/>
          </a:prstGeom>
          <a:gradFill rotWithShape="0">
            <a:gsLst>
              <a:gs pos="0">
                <a:srgbClr val="FFCC66">
                  <a:gamma/>
                  <a:shade val="69804"/>
                  <a:invGamma/>
                </a:srgbClr>
              </a:gs>
              <a:gs pos="50000">
                <a:srgbClr val="FFCC66"/>
              </a:gs>
              <a:gs pos="100000">
                <a:srgbClr val="FFCC66">
                  <a:gamma/>
                  <a:shade val="69804"/>
                  <a:invGamma/>
                </a:srgbClr>
              </a:gs>
            </a:gsLst>
            <a:lin ang="18900000" scaled="1"/>
          </a:gradFill>
          <a:ln w="9525">
            <a:noFill/>
            <a:miter lim="800000"/>
            <a:headEnd/>
            <a:tailEnd/>
          </a:ln>
          <a:effectLst/>
        </p:spPr>
        <p:txBody>
          <a:bodyPr wrap="none" anchor="ctr"/>
          <a:lstStyle/>
          <a:p>
            <a:endParaRPr lang="en-US"/>
          </a:p>
        </p:txBody>
      </p:sp>
      <p:pic>
        <p:nvPicPr>
          <p:cNvPr id="268293" name="Picture 5"/>
          <p:cNvPicPr>
            <a:picLocks noChangeArrowheads="1"/>
          </p:cNvPicPr>
          <p:nvPr/>
        </p:nvPicPr>
        <p:blipFill>
          <a:blip r:embed="rId3"/>
          <a:srcRect/>
          <a:stretch>
            <a:fillRect/>
          </a:stretch>
        </p:blipFill>
        <p:spPr bwMode="auto">
          <a:xfrm>
            <a:off x="1970088" y="2519363"/>
            <a:ext cx="2276475" cy="2667000"/>
          </a:xfrm>
          <a:prstGeom prst="rect">
            <a:avLst/>
          </a:prstGeom>
          <a:noFill/>
          <a:ln w="25400">
            <a:solidFill>
              <a:srgbClr val="000000"/>
            </a:solidFill>
            <a:miter lim="800000"/>
            <a:headEnd/>
            <a:tailEnd/>
          </a:ln>
          <a:effectLst/>
        </p:spPr>
      </p:pic>
      <p:grpSp>
        <p:nvGrpSpPr>
          <p:cNvPr id="2" name="Group 13"/>
          <p:cNvGrpSpPr>
            <a:grpSpLocks/>
          </p:cNvGrpSpPr>
          <p:nvPr/>
        </p:nvGrpSpPr>
        <p:grpSpPr bwMode="auto">
          <a:xfrm>
            <a:off x="4748213" y="2346325"/>
            <a:ext cx="2763837" cy="3025775"/>
            <a:chOff x="2991" y="1478"/>
            <a:chExt cx="1741" cy="1906"/>
          </a:xfrm>
        </p:grpSpPr>
        <p:sp>
          <p:nvSpPr>
            <p:cNvPr id="268302" name="Rectangle 14"/>
            <p:cNvSpPr>
              <a:spLocks noChangeArrowheads="1"/>
            </p:cNvSpPr>
            <p:nvPr/>
          </p:nvSpPr>
          <p:spPr bwMode="auto">
            <a:xfrm>
              <a:off x="2991" y="1478"/>
              <a:ext cx="1741" cy="1906"/>
            </a:xfrm>
            <a:prstGeom prst="rect">
              <a:avLst/>
            </a:prstGeom>
            <a:gradFill rotWithShape="0">
              <a:gsLst>
                <a:gs pos="0">
                  <a:srgbClr val="FFCC66">
                    <a:gamma/>
                    <a:shade val="80000"/>
                    <a:invGamma/>
                  </a:srgbClr>
                </a:gs>
                <a:gs pos="50000">
                  <a:srgbClr val="FFCC66"/>
                </a:gs>
                <a:gs pos="100000">
                  <a:srgbClr val="FFCC66">
                    <a:gamma/>
                    <a:shade val="80000"/>
                    <a:invGamma/>
                  </a:srgbClr>
                </a:gs>
              </a:gsLst>
              <a:lin ang="0" scaled="1"/>
            </a:gradFill>
            <a:ln w="9525">
              <a:noFill/>
              <a:miter lim="800000"/>
              <a:headEnd/>
              <a:tailEnd/>
            </a:ln>
            <a:effectLst/>
          </p:spPr>
          <p:txBody>
            <a:bodyPr wrap="none" anchor="ctr"/>
            <a:lstStyle/>
            <a:p>
              <a:endParaRPr lang="en-US"/>
            </a:p>
          </p:txBody>
        </p:sp>
        <p:sp>
          <p:nvSpPr>
            <p:cNvPr id="268303" name="Rectangle 15"/>
            <p:cNvSpPr>
              <a:spLocks noChangeArrowheads="1"/>
            </p:cNvSpPr>
            <p:nvPr/>
          </p:nvSpPr>
          <p:spPr bwMode="auto">
            <a:xfrm>
              <a:off x="3089" y="1538"/>
              <a:ext cx="1568" cy="1793"/>
            </a:xfrm>
            <a:prstGeom prst="rect">
              <a:avLst/>
            </a:prstGeom>
            <a:gradFill rotWithShape="0">
              <a:gsLst>
                <a:gs pos="0">
                  <a:srgbClr val="FFCC66">
                    <a:gamma/>
                    <a:shade val="69804"/>
                    <a:invGamma/>
                  </a:srgbClr>
                </a:gs>
                <a:gs pos="50000">
                  <a:srgbClr val="FFCC66"/>
                </a:gs>
                <a:gs pos="100000">
                  <a:srgbClr val="FFCC66">
                    <a:gamma/>
                    <a:shade val="69804"/>
                    <a:invGamma/>
                  </a:srgbClr>
                </a:gs>
              </a:gsLst>
              <a:lin ang="18900000" scaled="1"/>
            </a:gradFill>
            <a:ln w="9525">
              <a:noFill/>
              <a:miter lim="800000"/>
              <a:headEnd/>
              <a:tailEnd/>
            </a:ln>
            <a:effectLst/>
          </p:spPr>
          <p:txBody>
            <a:bodyPr wrap="none" anchor="ctr"/>
            <a:lstStyle/>
            <a:p>
              <a:endParaRPr lang="en-US"/>
            </a:p>
          </p:txBody>
        </p:sp>
        <p:sp>
          <p:nvSpPr>
            <p:cNvPr id="268304" name="Rectangle 16"/>
            <p:cNvSpPr>
              <a:spLocks noChangeArrowheads="1"/>
            </p:cNvSpPr>
            <p:nvPr/>
          </p:nvSpPr>
          <p:spPr bwMode="auto">
            <a:xfrm>
              <a:off x="3149" y="1584"/>
              <a:ext cx="1447" cy="1688"/>
            </a:xfrm>
            <a:prstGeom prst="rect">
              <a:avLst/>
            </a:prstGeom>
            <a:solidFill>
              <a:srgbClr val="FFCC66"/>
            </a:solidFill>
            <a:ln w="12700">
              <a:solidFill>
                <a:srgbClr val="000000"/>
              </a:solidFill>
              <a:miter lim="800000"/>
              <a:headEnd/>
              <a:tailEnd/>
            </a:ln>
            <a:effectLst/>
          </p:spPr>
          <p:txBody>
            <a:bodyPr wrap="none" anchor="ctr"/>
            <a:lstStyle/>
            <a:p>
              <a:endParaRPr lang="en-US"/>
            </a:p>
          </p:txBody>
        </p:sp>
        <p:grpSp>
          <p:nvGrpSpPr>
            <p:cNvPr id="3" name="Group 17"/>
            <p:cNvGrpSpPr>
              <a:grpSpLocks/>
            </p:cNvGrpSpPr>
            <p:nvPr/>
          </p:nvGrpSpPr>
          <p:grpSpPr bwMode="auto">
            <a:xfrm>
              <a:off x="3320" y="2010"/>
              <a:ext cx="1231" cy="990"/>
              <a:chOff x="3320" y="2010"/>
              <a:chExt cx="1231" cy="990"/>
            </a:xfrm>
          </p:grpSpPr>
          <p:sp>
            <p:nvSpPr>
              <p:cNvPr id="268306" name="Freeform 18"/>
              <p:cNvSpPr>
                <a:spLocks/>
              </p:cNvSpPr>
              <p:nvPr/>
            </p:nvSpPr>
            <p:spPr bwMode="auto">
              <a:xfrm>
                <a:off x="3962" y="2897"/>
                <a:ext cx="87" cy="81"/>
              </a:xfrm>
              <a:custGeom>
                <a:avLst/>
                <a:gdLst/>
                <a:ahLst/>
                <a:cxnLst>
                  <a:cxn ang="0">
                    <a:pos x="0" y="0"/>
                  </a:cxn>
                  <a:cxn ang="0">
                    <a:pos x="8" y="6"/>
                  </a:cxn>
                  <a:cxn ang="0">
                    <a:pos x="12" y="14"/>
                  </a:cxn>
                  <a:cxn ang="0">
                    <a:pos x="14" y="20"/>
                  </a:cxn>
                  <a:cxn ang="0">
                    <a:pos x="18" y="26"/>
                  </a:cxn>
                  <a:cxn ang="0">
                    <a:pos x="20" y="32"/>
                  </a:cxn>
                  <a:cxn ang="0">
                    <a:pos x="24" y="38"/>
                  </a:cxn>
                  <a:cxn ang="0">
                    <a:pos x="28" y="44"/>
                  </a:cxn>
                  <a:cxn ang="0">
                    <a:pos x="32" y="50"/>
                  </a:cxn>
                  <a:cxn ang="0">
                    <a:pos x="38" y="56"/>
                  </a:cxn>
                  <a:cxn ang="0">
                    <a:pos x="40" y="62"/>
                  </a:cxn>
                  <a:cxn ang="0">
                    <a:pos x="42" y="68"/>
                  </a:cxn>
                  <a:cxn ang="0">
                    <a:pos x="46" y="74"/>
                  </a:cxn>
                  <a:cxn ang="0">
                    <a:pos x="46" y="80"/>
                  </a:cxn>
                  <a:cxn ang="0">
                    <a:pos x="52" y="80"/>
                  </a:cxn>
                  <a:cxn ang="0">
                    <a:pos x="58" y="80"/>
                  </a:cxn>
                  <a:cxn ang="0">
                    <a:pos x="64" y="76"/>
                  </a:cxn>
                  <a:cxn ang="0">
                    <a:pos x="70" y="72"/>
                  </a:cxn>
                  <a:cxn ang="0">
                    <a:pos x="78" y="72"/>
                  </a:cxn>
                  <a:cxn ang="0">
                    <a:pos x="84" y="72"/>
                  </a:cxn>
                  <a:cxn ang="0">
                    <a:pos x="86" y="72"/>
                  </a:cxn>
                </a:cxnLst>
                <a:rect l="0" t="0" r="r" b="b"/>
                <a:pathLst>
                  <a:path w="87" h="81">
                    <a:moveTo>
                      <a:pt x="0" y="0"/>
                    </a:moveTo>
                    <a:lnTo>
                      <a:pt x="8" y="6"/>
                    </a:lnTo>
                    <a:lnTo>
                      <a:pt x="12" y="14"/>
                    </a:lnTo>
                    <a:lnTo>
                      <a:pt x="14" y="20"/>
                    </a:lnTo>
                    <a:lnTo>
                      <a:pt x="18" y="26"/>
                    </a:lnTo>
                    <a:lnTo>
                      <a:pt x="20" y="32"/>
                    </a:lnTo>
                    <a:lnTo>
                      <a:pt x="24" y="38"/>
                    </a:lnTo>
                    <a:lnTo>
                      <a:pt x="28" y="44"/>
                    </a:lnTo>
                    <a:lnTo>
                      <a:pt x="32" y="50"/>
                    </a:lnTo>
                    <a:lnTo>
                      <a:pt x="38" y="56"/>
                    </a:lnTo>
                    <a:lnTo>
                      <a:pt x="40" y="62"/>
                    </a:lnTo>
                    <a:lnTo>
                      <a:pt x="42" y="68"/>
                    </a:lnTo>
                    <a:lnTo>
                      <a:pt x="46" y="74"/>
                    </a:lnTo>
                    <a:lnTo>
                      <a:pt x="46" y="80"/>
                    </a:lnTo>
                    <a:lnTo>
                      <a:pt x="52" y="80"/>
                    </a:lnTo>
                    <a:lnTo>
                      <a:pt x="58" y="80"/>
                    </a:lnTo>
                    <a:lnTo>
                      <a:pt x="64" y="76"/>
                    </a:lnTo>
                    <a:lnTo>
                      <a:pt x="70" y="72"/>
                    </a:lnTo>
                    <a:lnTo>
                      <a:pt x="78" y="72"/>
                    </a:lnTo>
                    <a:lnTo>
                      <a:pt x="84" y="72"/>
                    </a:lnTo>
                    <a:lnTo>
                      <a:pt x="86" y="72"/>
                    </a:lnTo>
                  </a:path>
                </a:pathLst>
              </a:custGeom>
              <a:solidFill>
                <a:srgbClr val="FFCB65"/>
              </a:solidFill>
              <a:ln w="9525" cap="rnd">
                <a:noFill/>
                <a:round/>
                <a:headEnd type="none" w="sm" len="sm"/>
                <a:tailEnd type="none" w="sm" len="sm"/>
              </a:ln>
              <a:effectLst/>
            </p:spPr>
            <p:txBody>
              <a:bodyPr/>
              <a:lstStyle/>
              <a:p>
                <a:endParaRPr lang="en-US"/>
              </a:p>
            </p:txBody>
          </p:sp>
          <p:sp>
            <p:nvSpPr>
              <p:cNvPr id="268307" name="Freeform 19"/>
              <p:cNvSpPr>
                <a:spLocks/>
              </p:cNvSpPr>
              <p:nvPr/>
            </p:nvSpPr>
            <p:spPr bwMode="auto">
              <a:xfrm>
                <a:off x="3490" y="2010"/>
                <a:ext cx="449" cy="305"/>
              </a:xfrm>
              <a:custGeom>
                <a:avLst/>
                <a:gdLst/>
                <a:ahLst/>
                <a:cxnLst>
                  <a:cxn ang="0">
                    <a:pos x="76" y="0"/>
                  </a:cxn>
                  <a:cxn ang="0">
                    <a:pos x="92" y="78"/>
                  </a:cxn>
                  <a:cxn ang="0">
                    <a:pos x="78" y="102"/>
                  </a:cxn>
                  <a:cxn ang="0">
                    <a:pos x="54" y="126"/>
                  </a:cxn>
                  <a:cxn ang="0">
                    <a:pos x="28" y="142"/>
                  </a:cxn>
                  <a:cxn ang="0">
                    <a:pos x="0" y="158"/>
                  </a:cxn>
                  <a:cxn ang="0">
                    <a:pos x="14" y="184"/>
                  </a:cxn>
                  <a:cxn ang="0">
                    <a:pos x="34" y="206"/>
                  </a:cxn>
                  <a:cxn ang="0">
                    <a:pos x="46" y="212"/>
                  </a:cxn>
                  <a:cxn ang="0">
                    <a:pos x="32" y="222"/>
                  </a:cxn>
                  <a:cxn ang="0">
                    <a:pos x="20" y="224"/>
                  </a:cxn>
                  <a:cxn ang="0">
                    <a:pos x="46" y="246"/>
                  </a:cxn>
                  <a:cxn ang="0">
                    <a:pos x="60" y="252"/>
                  </a:cxn>
                  <a:cxn ang="0">
                    <a:pos x="82" y="258"/>
                  </a:cxn>
                  <a:cxn ang="0">
                    <a:pos x="84" y="258"/>
                  </a:cxn>
                  <a:cxn ang="0">
                    <a:pos x="66" y="270"/>
                  </a:cxn>
                  <a:cxn ang="0">
                    <a:pos x="86" y="282"/>
                  </a:cxn>
                  <a:cxn ang="0">
                    <a:pos x="108" y="290"/>
                  </a:cxn>
                  <a:cxn ang="0">
                    <a:pos x="128" y="290"/>
                  </a:cxn>
                  <a:cxn ang="0">
                    <a:pos x="154" y="286"/>
                  </a:cxn>
                  <a:cxn ang="0">
                    <a:pos x="166" y="282"/>
                  </a:cxn>
                  <a:cxn ang="0">
                    <a:pos x="188" y="300"/>
                  </a:cxn>
                  <a:cxn ang="0">
                    <a:pos x="218" y="304"/>
                  </a:cxn>
                  <a:cxn ang="0">
                    <a:pos x="234" y="304"/>
                  </a:cxn>
                  <a:cxn ang="0">
                    <a:pos x="264" y="300"/>
                  </a:cxn>
                  <a:cxn ang="0">
                    <a:pos x="284" y="282"/>
                  </a:cxn>
                  <a:cxn ang="0">
                    <a:pos x="310" y="288"/>
                  </a:cxn>
                  <a:cxn ang="0">
                    <a:pos x="334" y="288"/>
                  </a:cxn>
                  <a:cxn ang="0">
                    <a:pos x="360" y="280"/>
                  </a:cxn>
                  <a:cxn ang="0">
                    <a:pos x="374" y="268"/>
                  </a:cxn>
                  <a:cxn ang="0">
                    <a:pos x="356" y="254"/>
                  </a:cxn>
                  <a:cxn ang="0">
                    <a:pos x="380" y="254"/>
                  </a:cxn>
                  <a:cxn ang="0">
                    <a:pos x="406" y="242"/>
                  </a:cxn>
                  <a:cxn ang="0">
                    <a:pos x="426" y="226"/>
                  </a:cxn>
                  <a:cxn ang="0">
                    <a:pos x="402" y="212"/>
                  </a:cxn>
                  <a:cxn ang="0">
                    <a:pos x="428" y="188"/>
                  </a:cxn>
                  <a:cxn ang="0">
                    <a:pos x="448" y="158"/>
                  </a:cxn>
                  <a:cxn ang="0">
                    <a:pos x="426" y="146"/>
                  </a:cxn>
                  <a:cxn ang="0">
                    <a:pos x="406" y="134"/>
                  </a:cxn>
                  <a:cxn ang="0">
                    <a:pos x="390" y="122"/>
                  </a:cxn>
                  <a:cxn ang="0">
                    <a:pos x="372" y="106"/>
                  </a:cxn>
                  <a:cxn ang="0">
                    <a:pos x="358" y="90"/>
                  </a:cxn>
                  <a:cxn ang="0">
                    <a:pos x="352" y="74"/>
                  </a:cxn>
                  <a:cxn ang="0">
                    <a:pos x="358" y="8"/>
                  </a:cxn>
                  <a:cxn ang="0">
                    <a:pos x="280" y="58"/>
                  </a:cxn>
                  <a:cxn ang="0">
                    <a:pos x="264" y="46"/>
                  </a:cxn>
                  <a:cxn ang="0">
                    <a:pos x="248" y="38"/>
                  </a:cxn>
                  <a:cxn ang="0">
                    <a:pos x="232" y="34"/>
                  </a:cxn>
                  <a:cxn ang="0">
                    <a:pos x="210" y="34"/>
                  </a:cxn>
                  <a:cxn ang="0">
                    <a:pos x="186" y="38"/>
                  </a:cxn>
                  <a:cxn ang="0">
                    <a:pos x="166" y="46"/>
                  </a:cxn>
                  <a:cxn ang="0">
                    <a:pos x="148" y="56"/>
                  </a:cxn>
                  <a:cxn ang="0">
                    <a:pos x="76" y="0"/>
                  </a:cxn>
                </a:cxnLst>
                <a:rect l="0" t="0" r="r" b="b"/>
                <a:pathLst>
                  <a:path w="449" h="305">
                    <a:moveTo>
                      <a:pt x="76" y="0"/>
                    </a:moveTo>
                    <a:lnTo>
                      <a:pt x="92" y="78"/>
                    </a:lnTo>
                    <a:lnTo>
                      <a:pt x="78" y="102"/>
                    </a:lnTo>
                    <a:lnTo>
                      <a:pt x="54" y="126"/>
                    </a:lnTo>
                    <a:lnTo>
                      <a:pt x="28" y="142"/>
                    </a:lnTo>
                    <a:lnTo>
                      <a:pt x="0" y="158"/>
                    </a:lnTo>
                    <a:lnTo>
                      <a:pt x="14" y="184"/>
                    </a:lnTo>
                    <a:lnTo>
                      <a:pt x="34" y="206"/>
                    </a:lnTo>
                    <a:lnTo>
                      <a:pt x="46" y="212"/>
                    </a:lnTo>
                    <a:lnTo>
                      <a:pt x="32" y="222"/>
                    </a:lnTo>
                    <a:lnTo>
                      <a:pt x="20" y="224"/>
                    </a:lnTo>
                    <a:lnTo>
                      <a:pt x="46" y="246"/>
                    </a:lnTo>
                    <a:lnTo>
                      <a:pt x="60" y="252"/>
                    </a:lnTo>
                    <a:lnTo>
                      <a:pt x="82" y="258"/>
                    </a:lnTo>
                    <a:lnTo>
                      <a:pt x="84" y="258"/>
                    </a:lnTo>
                    <a:lnTo>
                      <a:pt x="66" y="270"/>
                    </a:lnTo>
                    <a:lnTo>
                      <a:pt x="86" y="282"/>
                    </a:lnTo>
                    <a:lnTo>
                      <a:pt x="108" y="290"/>
                    </a:lnTo>
                    <a:lnTo>
                      <a:pt x="128" y="290"/>
                    </a:lnTo>
                    <a:lnTo>
                      <a:pt x="154" y="286"/>
                    </a:lnTo>
                    <a:lnTo>
                      <a:pt x="166" y="282"/>
                    </a:lnTo>
                    <a:lnTo>
                      <a:pt x="188" y="300"/>
                    </a:lnTo>
                    <a:lnTo>
                      <a:pt x="218" y="304"/>
                    </a:lnTo>
                    <a:lnTo>
                      <a:pt x="234" y="304"/>
                    </a:lnTo>
                    <a:lnTo>
                      <a:pt x="264" y="300"/>
                    </a:lnTo>
                    <a:lnTo>
                      <a:pt x="284" y="282"/>
                    </a:lnTo>
                    <a:lnTo>
                      <a:pt x="310" y="288"/>
                    </a:lnTo>
                    <a:lnTo>
                      <a:pt x="334" y="288"/>
                    </a:lnTo>
                    <a:lnTo>
                      <a:pt x="360" y="280"/>
                    </a:lnTo>
                    <a:lnTo>
                      <a:pt x="374" y="268"/>
                    </a:lnTo>
                    <a:lnTo>
                      <a:pt x="356" y="254"/>
                    </a:lnTo>
                    <a:lnTo>
                      <a:pt x="380" y="254"/>
                    </a:lnTo>
                    <a:lnTo>
                      <a:pt x="406" y="242"/>
                    </a:lnTo>
                    <a:lnTo>
                      <a:pt x="426" y="226"/>
                    </a:lnTo>
                    <a:lnTo>
                      <a:pt x="402" y="212"/>
                    </a:lnTo>
                    <a:lnTo>
                      <a:pt x="428" y="188"/>
                    </a:lnTo>
                    <a:lnTo>
                      <a:pt x="448" y="158"/>
                    </a:lnTo>
                    <a:lnTo>
                      <a:pt x="426" y="146"/>
                    </a:lnTo>
                    <a:lnTo>
                      <a:pt x="406" y="134"/>
                    </a:lnTo>
                    <a:lnTo>
                      <a:pt x="390" y="122"/>
                    </a:lnTo>
                    <a:lnTo>
                      <a:pt x="372" y="106"/>
                    </a:lnTo>
                    <a:lnTo>
                      <a:pt x="358" y="90"/>
                    </a:lnTo>
                    <a:lnTo>
                      <a:pt x="352" y="74"/>
                    </a:lnTo>
                    <a:lnTo>
                      <a:pt x="358" y="8"/>
                    </a:lnTo>
                    <a:lnTo>
                      <a:pt x="280" y="58"/>
                    </a:lnTo>
                    <a:lnTo>
                      <a:pt x="264" y="46"/>
                    </a:lnTo>
                    <a:lnTo>
                      <a:pt x="248" y="38"/>
                    </a:lnTo>
                    <a:lnTo>
                      <a:pt x="232" y="34"/>
                    </a:lnTo>
                    <a:lnTo>
                      <a:pt x="210" y="34"/>
                    </a:lnTo>
                    <a:lnTo>
                      <a:pt x="186" y="38"/>
                    </a:lnTo>
                    <a:lnTo>
                      <a:pt x="166" y="46"/>
                    </a:lnTo>
                    <a:lnTo>
                      <a:pt x="148" y="56"/>
                    </a:lnTo>
                    <a:lnTo>
                      <a:pt x="76" y="0"/>
                    </a:lnTo>
                  </a:path>
                </a:pathLst>
              </a:custGeom>
              <a:solidFill>
                <a:srgbClr val="FFFFCC"/>
              </a:solidFill>
              <a:ln w="9525" cap="rnd">
                <a:noFill/>
                <a:round/>
                <a:headEnd/>
                <a:tailEnd/>
              </a:ln>
              <a:effectLst/>
            </p:spPr>
            <p:txBody>
              <a:bodyPr/>
              <a:lstStyle/>
              <a:p>
                <a:endParaRPr lang="en-US"/>
              </a:p>
            </p:txBody>
          </p:sp>
          <p:sp>
            <p:nvSpPr>
              <p:cNvPr id="268308" name="Oval 20"/>
              <p:cNvSpPr>
                <a:spLocks noChangeArrowheads="1"/>
              </p:cNvSpPr>
              <p:nvPr/>
            </p:nvSpPr>
            <p:spPr bwMode="auto">
              <a:xfrm>
                <a:off x="3584" y="2288"/>
                <a:ext cx="248" cy="240"/>
              </a:xfrm>
              <a:prstGeom prst="ellipse">
                <a:avLst/>
              </a:prstGeom>
              <a:solidFill>
                <a:srgbClr val="FFFFCC"/>
              </a:solidFill>
              <a:ln w="9525">
                <a:noFill/>
                <a:round/>
                <a:headEnd/>
                <a:tailEnd/>
              </a:ln>
              <a:effectLst/>
            </p:spPr>
            <p:txBody>
              <a:bodyPr wrap="none" anchor="ctr"/>
              <a:lstStyle/>
              <a:p>
                <a:endParaRPr lang="en-US"/>
              </a:p>
            </p:txBody>
          </p:sp>
          <p:sp>
            <p:nvSpPr>
              <p:cNvPr id="268309" name="Oval 21"/>
              <p:cNvSpPr>
                <a:spLocks noChangeArrowheads="1"/>
              </p:cNvSpPr>
              <p:nvPr/>
            </p:nvSpPr>
            <p:spPr bwMode="auto">
              <a:xfrm>
                <a:off x="3520" y="2408"/>
                <a:ext cx="512" cy="592"/>
              </a:xfrm>
              <a:prstGeom prst="ellipse">
                <a:avLst/>
              </a:prstGeom>
              <a:solidFill>
                <a:srgbClr val="FFFFCC"/>
              </a:solidFill>
              <a:ln w="9525">
                <a:noFill/>
                <a:round/>
                <a:headEnd/>
                <a:tailEnd/>
              </a:ln>
              <a:effectLst/>
            </p:spPr>
            <p:txBody>
              <a:bodyPr wrap="none" anchor="ctr"/>
              <a:lstStyle/>
              <a:p>
                <a:endParaRPr lang="en-US"/>
              </a:p>
            </p:txBody>
          </p:sp>
          <p:sp>
            <p:nvSpPr>
              <p:cNvPr id="268310" name="Line 22"/>
              <p:cNvSpPr>
                <a:spLocks noChangeShapeType="1"/>
              </p:cNvSpPr>
              <p:nvPr/>
            </p:nvSpPr>
            <p:spPr bwMode="auto">
              <a:xfrm flipV="1">
                <a:off x="3784" y="2112"/>
                <a:ext cx="315" cy="80"/>
              </a:xfrm>
              <a:prstGeom prst="line">
                <a:avLst/>
              </a:prstGeom>
              <a:noFill/>
              <a:ln w="12700">
                <a:solidFill>
                  <a:srgbClr val="FFFFCC"/>
                </a:solidFill>
                <a:round/>
                <a:headEnd type="none" w="sm" len="sm"/>
                <a:tailEnd type="none" w="sm" len="sm"/>
              </a:ln>
              <a:effectLst/>
            </p:spPr>
            <p:txBody>
              <a:bodyPr/>
              <a:lstStyle/>
              <a:p>
                <a:endParaRPr lang="en-US"/>
              </a:p>
            </p:txBody>
          </p:sp>
          <p:sp>
            <p:nvSpPr>
              <p:cNvPr id="268311" name="Line 23"/>
              <p:cNvSpPr>
                <a:spLocks noChangeShapeType="1"/>
              </p:cNvSpPr>
              <p:nvPr/>
            </p:nvSpPr>
            <p:spPr bwMode="auto">
              <a:xfrm>
                <a:off x="3784" y="2208"/>
                <a:ext cx="288" cy="0"/>
              </a:xfrm>
              <a:prstGeom prst="line">
                <a:avLst/>
              </a:prstGeom>
              <a:noFill/>
              <a:ln w="12700">
                <a:solidFill>
                  <a:srgbClr val="FFFFCC"/>
                </a:solidFill>
                <a:round/>
                <a:headEnd type="none" w="sm" len="sm"/>
                <a:tailEnd type="none" w="sm" len="sm"/>
              </a:ln>
              <a:effectLst/>
            </p:spPr>
            <p:txBody>
              <a:bodyPr/>
              <a:lstStyle/>
              <a:p>
                <a:endParaRPr lang="en-US"/>
              </a:p>
            </p:txBody>
          </p:sp>
          <p:sp>
            <p:nvSpPr>
              <p:cNvPr id="268312" name="Line 24"/>
              <p:cNvSpPr>
                <a:spLocks noChangeShapeType="1"/>
              </p:cNvSpPr>
              <p:nvPr/>
            </p:nvSpPr>
            <p:spPr bwMode="auto">
              <a:xfrm>
                <a:off x="3792" y="2200"/>
                <a:ext cx="276" cy="88"/>
              </a:xfrm>
              <a:prstGeom prst="line">
                <a:avLst/>
              </a:prstGeom>
              <a:noFill/>
              <a:ln w="12700">
                <a:solidFill>
                  <a:srgbClr val="FFFFCC"/>
                </a:solidFill>
                <a:round/>
                <a:headEnd type="none" w="sm" len="sm"/>
                <a:tailEnd type="none" w="sm" len="sm"/>
              </a:ln>
              <a:effectLst/>
            </p:spPr>
            <p:txBody>
              <a:bodyPr/>
              <a:lstStyle/>
              <a:p>
                <a:endParaRPr lang="en-US"/>
              </a:p>
            </p:txBody>
          </p:sp>
          <p:sp>
            <p:nvSpPr>
              <p:cNvPr id="268313" name="Line 25"/>
              <p:cNvSpPr>
                <a:spLocks noChangeShapeType="1"/>
              </p:cNvSpPr>
              <p:nvPr/>
            </p:nvSpPr>
            <p:spPr bwMode="auto">
              <a:xfrm flipV="1">
                <a:off x="3336" y="2208"/>
                <a:ext cx="256" cy="65"/>
              </a:xfrm>
              <a:prstGeom prst="line">
                <a:avLst/>
              </a:prstGeom>
              <a:noFill/>
              <a:ln w="12700">
                <a:solidFill>
                  <a:srgbClr val="FFFFCC"/>
                </a:solidFill>
                <a:round/>
                <a:headEnd type="none" w="sm" len="sm"/>
                <a:tailEnd type="none" w="sm" len="sm"/>
              </a:ln>
              <a:effectLst/>
            </p:spPr>
            <p:txBody>
              <a:bodyPr/>
              <a:lstStyle/>
              <a:p>
                <a:endParaRPr lang="en-US"/>
              </a:p>
            </p:txBody>
          </p:sp>
          <p:sp>
            <p:nvSpPr>
              <p:cNvPr id="268314" name="Line 26"/>
              <p:cNvSpPr>
                <a:spLocks noChangeShapeType="1"/>
              </p:cNvSpPr>
              <p:nvPr/>
            </p:nvSpPr>
            <p:spPr bwMode="auto">
              <a:xfrm>
                <a:off x="3320" y="2208"/>
                <a:ext cx="280" cy="0"/>
              </a:xfrm>
              <a:prstGeom prst="line">
                <a:avLst/>
              </a:prstGeom>
              <a:noFill/>
              <a:ln w="12700">
                <a:solidFill>
                  <a:srgbClr val="FFFFCC"/>
                </a:solidFill>
                <a:round/>
                <a:headEnd type="none" w="sm" len="sm"/>
                <a:tailEnd type="none" w="sm" len="sm"/>
              </a:ln>
              <a:effectLst/>
            </p:spPr>
            <p:txBody>
              <a:bodyPr/>
              <a:lstStyle/>
              <a:p>
                <a:endParaRPr lang="en-US"/>
              </a:p>
            </p:txBody>
          </p:sp>
          <p:sp>
            <p:nvSpPr>
              <p:cNvPr id="268315" name="Line 27"/>
              <p:cNvSpPr>
                <a:spLocks noChangeShapeType="1"/>
              </p:cNvSpPr>
              <p:nvPr/>
            </p:nvSpPr>
            <p:spPr bwMode="auto">
              <a:xfrm>
                <a:off x="3320" y="2127"/>
                <a:ext cx="280" cy="89"/>
              </a:xfrm>
              <a:prstGeom prst="line">
                <a:avLst/>
              </a:prstGeom>
              <a:noFill/>
              <a:ln w="12700">
                <a:solidFill>
                  <a:srgbClr val="FFFFCC"/>
                </a:solidFill>
                <a:round/>
                <a:headEnd type="none" w="sm" len="sm"/>
                <a:tailEnd type="none" w="sm" len="sm"/>
              </a:ln>
              <a:effectLst/>
            </p:spPr>
            <p:txBody>
              <a:bodyPr/>
              <a:lstStyle/>
              <a:p>
                <a:endParaRPr lang="en-US"/>
              </a:p>
            </p:txBody>
          </p:sp>
          <p:sp>
            <p:nvSpPr>
              <p:cNvPr id="268316" name="Freeform 28"/>
              <p:cNvSpPr>
                <a:spLocks/>
              </p:cNvSpPr>
              <p:nvPr/>
            </p:nvSpPr>
            <p:spPr bwMode="auto">
              <a:xfrm>
                <a:off x="3884" y="2864"/>
                <a:ext cx="229" cy="105"/>
              </a:xfrm>
              <a:custGeom>
                <a:avLst/>
                <a:gdLst/>
                <a:ahLst/>
                <a:cxnLst>
                  <a:cxn ang="0">
                    <a:pos x="96" y="12"/>
                  </a:cxn>
                  <a:cxn ang="0">
                    <a:pos x="116" y="16"/>
                  </a:cxn>
                  <a:cxn ang="0">
                    <a:pos x="140" y="16"/>
                  </a:cxn>
                  <a:cxn ang="0">
                    <a:pos x="164" y="8"/>
                  </a:cxn>
                  <a:cxn ang="0">
                    <a:pos x="188" y="0"/>
                  </a:cxn>
                  <a:cxn ang="0">
                    <a:pos x="212" y="8"/>
                  </a:cxn>
                  <a:cxn ang="0">
                    <a:pos x="220" y="32"/>
                  </a:cxn>
                  <a:cxn ang="0">
                    <a:pos x="228" y="56"/>
                  </a:cxn>
                  <a:cxn ang="0">
                    <a:pos x="224" y="74"/>
                  </a:cxn>
                  <a:cxn ang="0">
                    <a:pos x="196" y="88"/>
                  </a:cxn>
                  <a:cxn ang="0">
                    <a:pos x="172" y="96"/>
                  </a:cxn>
                  <a:cxn ang="0">
                    <a:pos x="148" y="104"/>
                  </a:cxn>
                  <a:cxn ang="0">
                    <a:pos x="124" y="104"/>
                  </a:cxn>
                  <a:cxn ang="0">
                    <a:pos x="100" y="104"/>
                  </a:cxn>
                  <a:cxn ang="0">
                    <a:pos x="76" y="104"/>
                  </a:cxn>
                  <a:cxn ang="0">
                    <a:pos x="44" y="104"/>
                  </a:cxn>
                  <a:cxn ang="0">
                    <a:pos x="0" y="98"/>
                  </a:cxn>
                  <a:cxn ang="0">
                    <a:pos x="12" y="80"/>
                  </a:cxn>
                  <a:cxn ang="0">
                    <a:pos x="36" y="80"/>
                  </a:cxn>
                  <a:cxn ang="0">
                    <a:pos x="60" y="64"/>
                  </a:cxn>
                  <a:cxn ang="0">
                    <a:pos x="96" y="12"/>
                  </a:cxn>
                </a:cxnLst>
                <a:rect l="0" t="0" r="r" b="b"/>
                <a:pathLst>
                  <a:path w="229" h="105">
                    <a:moveTo>
                      <a:pt x="96" y="12"/>
                    </a:moveTo>
                    <a:lnTo>
                      <a:pt x="116" y="16"/>
                    </a:lnTo>
                    <a:lnTo>
                      <a:pt x="140" y="16"/>
                    </a:lnTo>
                    <a:lnTo>
                      <a:pt x="164" y="8"/>
                    </a:lnTo>
                    <a:lnTo>
                      <a:pt x="188" y="0"/>
                    </a:lnTo>
                    <a:lnTo>
                      <a:pt x="212" y="8"/>
                    </a:lnTo>
                    <a:lnTo>
                      <a:pt x="220" y="32"/>
                    </a:lnTo>
                    <a:lnTo>
                      <a:pt x="228" y="56"/>
                    </a:lnTo>
                    <a:lnTo>
                      <a:pt x="224" y="74"/>
                    </a:lnTo>
                    <a:lnTo>
                      <a:pt x="196" y="88"/>
                    </a:lnTo>
                    <a:lnTo>
                      <a:pt x="172" y="96"/>
                    </a:lnTo>
                    <a:lnTo>
                      <a:pt x="148" y="104"/>
                    </a:lnTo>
                    <a:lnTo>
                      <a:pt x="124" y="104"/>
                    </a:lnTo>
                    <a:lnTo>
                      <a:pt x="100" y="104"/>
                    </a:lnTo>
                    <a:lnTo>
                      <a:pt x="76" y="104"/>
                    </a:lnTo>
                    <a:lnTo>
                      <a:pt x="44" y="104"/>
                    </a:lnTo>
                    <a:lnTo>
                      <a:pt x="0" y="98"/>
                    </a:lnTo>
                    <a:lnTo>
                      <a:pt x="12" y="80"/>
                    </a:lnTo>
                    <a:lnTo>
                      <a:pt x="36" y="80"/>
                    </a:lnTo>
                    <a:lnTo>
                      <a:pt x="60" y="64"/>
                    </a:lnTo>
                    <a:lnTo>
                      <a:pt x="96" y="12"/>
                    </a:lnTo>
                  </a:path>
                </a:pathLst>
              </a:custGeom>
              <a:solidFill>
                <a:srgbClr val="FFFFCC"/>
              </a:solidFill>
              <a:ln w="9525" cap="rnd">
                <a:noFill/>
                <a:round/>
                <a:headEnd/>
                <a:tailEnd/>
              </a:ln>
              <a:effectLst/>
            </p:spPr>
            <p:txBody>
              <a:bodyPr/>
              <a:lstStyle/>
              <a:p>
                <a:endParaRPr lang="en-US"/>
              </a:p>
            </p:txBody>
          </p:sp>
          <p:sp>
            <p:nvSpPr>
              <p:cNvPr id="268317" name="Freeform 29"/>
              <p:cNvSpPr>
                <a:spLocks/>
              </p:cNvSpPr>
              <p:nvPr/>
            </p:nvSpPr>
            <p:spPr bwMode="auto">
              <a:xfrm>
                <a:off x="4076" y="2833"/>
                <a:ext cx="189" cy="112"/>
              </a:xfrm>
              <a:custGeom>
                <a:avLst/>
                <a:gdLst/>
                <a:ahLst/>
                <a:cxnLst>
                  <a:cxn ang="0">
                    <a:pos x="79" y="71"/>
                  </a:cxn>
                  <a:cxn ang="0">
                    <a:pos x="91" y="67"/>
                  </a:cxn>
                  <a:cxn ang="0">
                    <a:pos x="116" y="67"/>
                  </a:cxn>
                  <a:cxn ang="0">
                    <a:pos x="143" y="71"/>
                  </a:cxn>
                  <a:cxn ang="0">
                    <a:pos x="169" y="75"/>
                  </a:cxn>
                  <a:cxn ang="0">
                    <a:pos x="175" y="63"/>
                  </a:cxn>
                  <a:cxn ang="0">
                    <a:pos x="181" y="48"/>
                  </a:cxn>
                  <a:cxn ang="0">
                    <a:pos x="188" y="32"/>
                  </a:cxn>
                  <a:cxn ang="0">
                    <a:pos x="181" y="17"/>
                  </a:cxn>
                  <a:cxn ang="0">
                    <a:pos x="162" y="12"/>
                  </a:cxn>
                  <a:cxn ang="0">
                    <a:pos x="143" y="7"/>
                  </a:cxn>
                  <a:cxn ang="0">
                    <a:pos x="124" y="1"/>
                  </a:cxn>
                  <a:cxn ang="0">
                    <a:pos x="105" y="1"/>
                  </a:cxn>
                  <a:cxn ang="0">
                    <a:pos x="91" y="0"/>
                  </a:cxn>
                  <a:cxn ang="0">
                    <a:pos x="74" y="1"/>
                  </a:cxn>
                  <a:cxn ang="0">
                    <a:pos x="52" y="7"/>
                  </a:cxn>
                  <a:cxn ang="0">
                    <a:pos x="26" y="17"/>
                  </a:cxn>
                  <a:cxn ang="0">
                    <a:pos x="0" y="31"/>
                  </a:cxn>
                  <a:cxn ang="0">
                    <a:pos x="22" y="111"/>
                  </a:cxn>
                  <a:cxn ang="0">
                    <a:pos x="63" y="78"/>
                  </a:cxn>
                  <a:cxn ang="0">
                    <a:pos x="79" y="71"/>
                  </a:cxn>
                </a:cxnLst>
                <a:rect l="0" t="0" r="r" b="b"/>
                <a:pathLst>
                  <a:path w="189" h="112">
                    <a:moveTo>
                      <a:pt x="79" y="71"/>
                    </a:moveTo>
                    <a:lnTo>
                      <a:pt x="91" y="67"/>
                    </a:lnTo>
                    <a:lnTo>
                      <a:pt x="116" y="67"/>
                    </a:lnTo>
                    <a:lnTo>
                      <a:pt x="143" y="71"/>
                    </a:lnTo>
                    <a:lnTo>
                      <a:pt x="169" y="75"/>
                    </a:lnTo>
                    <a:lnTo>
                      <a:pt x="175" y="63"/>
                    </a:lnTo>
                    <a:lnTo>
                      <a:pt x="181" y="48"/>
                    </a:lnTo>
                    <a:lnTo>
                      <a:pt x="188" y="32"/>
                    </a:lnTo>
                    <a:lnTo>
                      <a:pt x="181" y="17"/>
                    </a:lnTo>
                    <a:lnTo>
                      <a:pt x="162" y="12"/>
                    </a:lnTo>
                    <a:lnTo>
                      <a:pt x="143" y="7"/>
                    </a:lnTo>
                    <a:lnTo>
                      <a:pt x="124" y="1"/>
                    </a:lnTo>
                    <a:lnTo>
                      <a:pt x="105" y="1"/>
                    </a:lnTo>
                    <a:lnTo>
                      <a:pt x="91" y="0"/>
                    </a:lnTo>
                    <a:lnTo>
                      <a:pt x="74" y="1"/>
                    </a:lnTo>
                    <a:lnTo>
                      <a:pt x="52" y="7"/>
                    </a:lnTo>
                    <a:lnTo>
                      <a:pt x="26" y="17"/>
                    </a:lnTo>
                    <a:lnTo>
                      <a:pt x="0" y="31"/>
                    </a:lnTo>
                    <a:lnTo>
                      <a:pt x="22" y="111"/>
                    </a:lnTo>
                    <a:lnTo>
                      <a:pt x="63" y="78"/>
                    </a:lnTo>
                    <a:lnTo>
                      <a:pt x="79" y="71"/>
                    </a:lnTo>
                  </a:path>
                </a:pathLst>
              </a:custGeom>
              <a:solidFill>
                <a:srgbClr val="FFFFCC"/>
              </a:solidFill>
              <a:ln w="9525" cap="rnd">
                <a:noFill/>
                <a:round/>
                <a:headEnd/>
                <a:tailEnd/>
              </a:ln>
              <a:effectLst/>
            </p:spPr>
            <p:txBody>
              <a:bodyPr/>
              <a:lstStyle/>
              <a:p>
                <a:endParaRPr lang="en-US"/>
              </a:p>
            </p:txBody>
          </p:sp>
          <p:sp>
            <p:nvSpPr>
              <p:cNvPr id="268318" name="Freeform 30"/>
              <p:cNvSpPr>
                <a:spLocks/>
              </p:cNvSpPr>
              <p:nvPr/>
            </p:nvSpPr>
            <p:spPr bwMode="auto">
              <a:xfrm>
                <a:off x="4264" y="2856"/>
                <a:ext cx="71" cy="57"/>
              </a:xfrm>
              <a:custGeom>
                <a:avLst/>
                <a:gdLst/>
                <a:ahLst/>
                <a:cxnLst>
                  <a:cxn ang="0">
                    <a:pos x="18" y="0"/>
                  </a:cxn>
                  <a:cxn ang="0">
                    <a:pos x="18" y="6"/>
                  </a:cxn>
                  <a:cxn ang="0">
                    <a:pos x="10" y="35"/>
                  </a:cxn>
                  <a:cxn ang="0">
                    <a:pos x="0" y="51"/>
                  </a:cxn>
                  <a:cxn ang="0">
                    <a:pos x="9" y="53"/>
                  </a:cxn>
                  <a:cxn ang="0">
                    <a:pos x="18" y="53"/>
                  </a:cxn>
                  <a:cxn ang="0">
                    <a:pos x="27" y="53"/>
                  </a:cxn>
                  <a:cxn ang="0">
                    <a:pos x="36" y="53"/>
                  </a:cxn>
                  <a:cxn ang="0">
                    <a:pos x="45" y="56"/>
                  </a:cxn>
                  <a:cxn ang="0">
                    <a:pos x="54" y="56"/>
                  </a:cxn>
                  <a:cxn ang="0">
                    <a:pos x="63" y="56"/>
                  </a:cxn>
                  <a:cxn ang="0">
                    <a:pos x="66" y="49"/>
                  </a:cxn>
                  <a:cxn ang="0">
                    <a:pos x="70" y="29"/>
                  </a:cxn>
                  <a:cxn ang="0">
                    <a:pos x="70" y="22"/>
                  </a:cxn>
                  <a:cxn ang="0">
                    <a:pos x="70" y="15"/>
                  </a:cxn>
                  <a:cxn ang="0">
                    <a:pos x="70" y="8"/>
                  </a:cxn>
                  <a:cxn ang="0">
                    <a:pos x="60" y="4"/>
                  </a:cxn>
                  <a:cxn ang="0">
                    <a:pos x="51" y="4"/>
                  </a:cxn>
                  <a:cxn ang="0">
                    <a:pos x="42" y="2"/>
                  </a:cxn>
                  <a:cxn ang="0">
                    <a:pos x="33" y="2"/>
                  </a:cxn>
                  <a:cxn ang="0">
                    <a:pos x="24" y="0"/>
                  </a:cxn>
                  <a:cxn ang="0">
                    <a:pos x="18" y="0"/>
                  </a:cxn>
                </a:cxnLst>
                <a:rect l="0" t="0" r="r" b="b"/>
                <a:pathLst>
                  <a:path w="71" h="57">
                    <a:moveTo>
                      <a:pt x="18" y="0"/>
                    </a:moveTo>
                    <a:lnTo>
                      <a:pt x="18" y="6"/>
                    </a:lnTo>
                    <a:lnTo>
                      <a:pt x="10" y="35"/>
                    </a:lnTo>
                    <a:lnTo>
                      <a:pt x="0" y="51"/>
                    </a:lnTo>
                    <a:lnTo>
                      <a:pt x="9" y="53"/>
                    </a:lnTo>
                    <a:lnTo>
                      <a:pt x="18" y="53"/>
                    </a:lnTo>
                    <a:lnTo>
                      <a:pt x="27" y="53"/>
                    </a:lnTo>
                    <a:lnTo>
                      <a:pt x="36" y="53"/>
                    </a:lnTo>
                    <a:lnTo>
                      <a:pt x="45" y="56"/>
                    </a:lnTo>
                    <a:lnTo>
                      <a:pt x="54" y="56"/>
                    </a:lnTo>
                    <a:lnTo>
                      <a:pt x="63" y="56"/>
                    </a:lnTo>
                    <a:lnTo>
                      <a:pt x="66" y="49"/>
                    </a:lnTo>
                    <a:lnTo>
                      <a:pt x="70" y="29"/>
                    </a:lnTo>
                    <a:lnTo>
                      <a:pt x="70" y="22"/>
                    </a:lnTo>
                    <a:lnTo>
                      <a:pt x="70" y="15"/>
                    </a:lnTo>
                    <a:lnTo>
                      <a:pt x="70" y="8"/>
                    </a:lnTo>
                    <a:lnTo>
                      <a:pt x="60" y="4"/>
                    </a:lnTo>
                    <a:lnTo>
                      <a:pt x="51" y="4"/>
                    </a:lnTo>
                    <a:lnTo>
                      <a:pt x="42" y="2"/>
                    </a:lnTo>
                    <a:lnTo>
                      <a:pt x="33" y="2"/>
                    </a:lnTo>
                    <a:lnTo>
                      <a:pt x="24" y="0"/>
                    </a:lnTo>
                    <a:lnTo>
                      <a:pt x="18" y="0"/>
                    </a:lnTo>
                  </a:path>
                </a:pathLst>
              </a:custGeom>
              <a:solidFill>
                <a:srgbClr val="FFFFCC"/>
              </a:solidFill>
              <a:ln w="9525" cap="rnd">
                <a:noFill/>
                <a:round/>
                <a:headEnd/>
                <a:tailEnd/>
              </a:ln>
              <a:effectLst/>
            </p:spPr>
            <p:txBody>
              <a:bodyPr/>
              <a:lstStyle/>
              <a:p>
                <a:endParaRPr lang="en-US"/>
              </a:p>
            </p:txBody>
          </p:sp>
          <p:sp>
            <p:nvSpPr>
              <p:cNvPr id="268319" name="Freeform 31"/>
              <p:cNvSpPr>
                <a:spLocks/>
              </p:cNvSpPr>
              <p:nvPr/>
            </p:nvSpPr>
            <p:spPr bwMode="auto">
              <a:xfrm>
                <a:off x="4341" y="2856"/>
                <a:ext cx="66" cy="60"/>
              </a:xfrm>
              <a:custGeom>
                <a:avLst/>
                <a:gdLst/>
                <a:ahLst/>
                <a:cxnLst>
                  <a:cxn ang="0">
                    <a:pos x="8" y="5"/>
                  </a:cxn>
                  <a:cxn ang="0">
                    <a:pos x="10" y="12"/>
                  </a:cxn>
                  <a:cxn ang="0">
                    <a:pos x="0" y="59"/>
                  </a:cxn>
                  <a:cxn ang="0">
                    <a:pos x="9" y="59"/>
                  </a:cxn>
                  <a:cxn ang="0">
                    <a:pos x="18" y="56"/>
                  </a:cxn>
                  <a:cxn ang="0">
                    <a:pos x="27" y="54"/>
                  </a:cxn>
                  <a:cxn ang="0">
                    <a:pos x="36" y="52"/>
                  </a:cxn>
                  <a:cxn ang="0">
                    <a:pos x="46" y="52"/>
                  </a:cxn>
                  <a:cxn ang="0">
                    <a:pos x="55" y="50"/>
                  </a:cxn>
                  <a:cxn ang="0">
                    <a:pos x="63" y="48"/>
                  </a:cxn>
                  <a:cxn ang="0">
                    <a:pos x="65" y="41"/>
                  </a:cxn>
                  <a:cxn ang="0">
                    <a:pos x="64" y="21"/>
                  </a:cxn>
                  <a:cxn ang="0">
                    <a:pos x="63" y="15"/>
                  </a:cxn>
                  <a:cxn ang="0">
                    <a:pos x="62" y="8"/>
                  </a:cxn>
                  <a:cxn ang="0">
                    <a:pos x="61" y="2"/>
                  </a:cxn>
                  <a:cxn ang="0">
                    <a:pos x="51" y="0"/>
                  </a:cxn>
                  <a:cxn ang="0">
                    <a:pos x="42" y="2"/>
                  </a:cxn>
                  <a:cxn ang="0">
                    <a:pos x="33" y="2"/>
                  </a:cxn>
                  <a:cxn ang="0">
                    <a:pos x="24" y="4"/>
                  </a:cxn>
                  <a:cxn ang="0">
                    <a:pos x="14" y="4"/>
                  </a:cxn>
                  <a:cxn ang="0">
                    <a:pos x="8" y="5"/>
                  </a:cxn>
                </a:cxnLst>
                <a:rect l="0" t="0" r="r" b="b"/>
                <a:pathLst>
                  <a:path w="66" h="60">
                    <a:moveTo>
                      <a:pt x="8" y="5"/>
                    </a:moveTo>
                    <a:lnTo>
                      <a:pt x="10" y="12"/>
                    </a:lnTo>
                    <a:lnTo>
                      <a:pt x="0" y="59"/>
                    </a:lnTo>
                    <a:lnTo>
                      <a:pt x="9" y="59"/>
                    </a:lnTo>
                    <a:lnTo>
                      <a:pt x="18" y="56"/>
                    </a:lnTo>
                    <a:lnTo>
                      <a:pt x="27" y="54"/>
                    </a:lnTo>
                    <a:lnTo>
                      <a:pt x="36" y="52"/>
                    </a:lnTo>
                    <a:lnTo>
                      <a:pt x="46" y="52"/>
                    </a:lnTo>
                    <a:lnTo>
                      <a:pt x="55" y="50"/>
                    </a:lnTo>
                    <a:lnTo>
                      <a:pt x="63" y="48"/>
                    </a:lnTo>
                    <a:lnTo>
                      <a:pt x="65" y="41"/>
                    </a:lnTo>
                    <a:lnTo>
                      <a:pt x="64" y="21"/>
                    </a:lnTo>
                    <a:lnTo>
                      <a:pt x="63" y="15"/>
                    </a:lnTo>
                    <a:lnTo>
                      <a:pt x="62" y="8"/>
                    </a:lnTo>
                    <a:lnTo>
                      <a:pt x="61" y="2"/>
                    </a:lnTo>
                    <a:lnTo>
                      <a:pt x="51" y="0"/>
                    </a:lnTo>
                    <a:lnTo>
                      <a:pt x="42" y="2"/>
                    </a:lnTo>
                    <a:lnTo>
                      <a:pt x="33" y="2"/>
                    </a:lnTo>
                    <a:lnTo>
                      <a:pt x="24" y="4"/>
                    </a:lnTo>
                    <a:lnTo>
                      <a:pt x="14" y="4"/>
                    </a:lnTo>
                    <a:lnTo>
                      <a:pt x="8" y="5"/>
                    </a:lnTo>
                  </a:path>
                </a:pathLst>
              </a:custGeom>
              <a:solidFill>
                <a:srgbClr val="FFFFCC"/>
              </a:solidFill>
              <a:ln w="9525" cap="rnd">
                <a:noFill/>
                <a:round/>
                <a:headEnd/>
                <a:tailEnd/>
              </a:ln>
              <a:effectLst/>
            </p:spPr>
            <p:txBody>
              <a:bodyPr/>
              <a:lstStyle/>
              <a:p>
                <a:endParaRPr lang="en-US"/>
              </a:p>
            </p:txBody>
          </p:sp>
          <p:sp>
            <p:nvSpPr>
              <p:cNvPr id="268320" name="Freeform 32"/>
              <p:cNvSpPr>
                <a:spLocks/>
              </p:cNvSpPr>
              <p:nvPr/>
            </p:nvSpPr>
            <p:spPr bwMode="auto">
              <a:xfrm>
                <a:off x="4416" y="2838"/>
                <a:ext cx="51" cy="67"/>
              </a:xfrm>
              <a:custGeom>
                <a:avLst/>
                <a:gdLst/>
                <a:ahLst/>
                <a:cxnLst>
                  <a:cxn ang="0">
                    <a:pos x="0" y="13"/>
                  </a:cxn>
                  <a:cxn ang="0">
                    <a:pos x="2" y="20"/>
                  </a:cxn>
                  <a:cxn ang="0">
                    <a:pos x="4" y="25"/>
                  </a:cxn>
                  <a:cxn ang="0">
                    <a:pos x="4" y="43"/>
                  </a:cxn>
                  <a:cxn ang="0">
                    <a:pos x="6" y="53"/>
                  </a:cxn>
                  <a:cxn ang="0">
                    <a:pos x="8" y="66"/>
                  </a:cxn>
                  <a:cxn ang="0">
                    <a:pos x="27" y="55"/>
                  </a:cxn>
                  <a:cxn ang="0">
                    <a:pos x="36" y="54"/>
                  </a:cxn>
                  <a:cxn ang="0">
                    <a:pos x="43" y="50"/>
                  </a:cxn>
                  <a:cxn ang="0">
                    <a:pos x="49" y="46"/>
                  </a:cxn>
                  <a:cxn ang="0">
                    <a:pos x="50" y="40"/>
                  </a:cxn>
                  <a:cxn ang="0">
                    <a:pos x="47" y="20"/>
                  </a:cxn>
                  <a:cxn ang="0">
                    <a:pos x="45" y="13"/>
                  </a:cxn>
                  <a:cxn ang="0">
                    <a:pos x="44" y="7"/>
                  </a:cxn>
                  <a:cxn ang="0">
                    <a:pos x="42" y="1"/>
                  </a:cxn>
                  <a:cxn ang="0">
                    <a:pos x="34" y="0"/>
                  </a:cxn>
                  <a:cxn ang="0">
                    <a:pos x="27" y="4"/>
                  </a:cxn>
                  <a:cxn ang="0">
                    <a:pos x="19" y="5"/>
                  </a:cxn>
                  <a:cxn ang="0">
                    <a:pos x="13" y="10"/>
                  </a:cxn>
                  <a:cxn ang="0">
                    <a:pos x="4" y="11"/>
                  </a:cxn>
                  <a:cxn ang="0">
                    <a:pos x="0" y="13"/>
                  </a:cxn>
                </a:cxnLst>
                <a:rect l="0" t="0" r="r" b="b"/>
                <a:pathLst>
                  <a:path w="51" h="67">
                    <a:moveTo>
                      <a:pt x="0" y="13"/>
                    </a:moveTo>
                    <a:lnTo>
                      <a:pt x="2" y="20"/>
                    </a:lnTo>
                    <a:lnTo>
                      <a:pt x="4" y="25"/>
                    </a:lnTo>
                    <a:lnTo>
                      <a:pt x="4" y="43"/>
                    </a:lnTo>
                    <a:lnTo>
                      <a:pt x="6" y="53"/>
                    </a:lnTo>
                    <a:lnTo>
                      <a:pt x="8" y="66"/>
                    </a:lnTo>
                    <a:lnTo>
                      <a:pt x="27" y="55"/>
                    </a:lnTo>
                    <a:lnTo>
                      <a:pt x="36" y="54"/>
                    </a:lnTo>
                    <a:lnTo>
                      <a:pt x="43" y="50"/>
                    </a:lnTo>
                    <a:lnTo>
                      <a:pt x="49" y="46"/>
                    </a:lnTo>
                    <a:lnTo>
                      <a:pt x="50" y="40"/>
                    </a:lnTo>
                    <a:lnTo>
                      <a:pt x="47" y="20"/>
                    </a:lnTo>
                    <a:lnTo>
                      <a:pt x="45" y="13"/>
                    </a:lnTo>
                    <a:lnTo>
                      <a:pt x="44" y="7"/>
                    </a:lnTo>
                    <a:lnTo>
                      <a:pt x="42" y="1"/>
                    </a:lnTo>
                    <a:lnTo>
                      <a:pt x="34" y="0"/>
                    </a:lnTo>
                    <a:lnTo>
                      <a:pt x="27" y="4"/>
                    </a:lnTo>
                    <a:lnTo>
                      <a:pt x="19" y="5"/>
                    </a:lnTo>
                    <a:lnTo>
                      <a:pt x="13" y="10"/>
                    </a:lnTo>
                    <a:lnTo>
                      <a:pt x="4" y="11"/>
                    </a:lnTo>
                    <a:lnTo>
                      <a:pt x="0" y="13"/>
                    </a:lnTo>
                  </a:path>
                </a:pathLst>
              </a:custGeom>
              <a:solidFill>
                <a:srgbClr val="FFFFCC"/>
              </a:solidFill>
              <a:ln w="9525" cap="rnd">
                <a:noFill/>
                <a:round/>
                <a:headEnd/>
                <a:tailEnd/>
              </a:ln>
              <a:effectLst/>
            </p:spPr>
            <p:txBody>
              <a:bodyPr/>
              <a:lstStyle/>
              <a:p>
                <a:endParaRPr lang="en-US"/>
              </a:p>
            </p:txBody>
          </p:sp>
          <p:sp>
            <p:nvSpPr>
              <p:cNvPr id="268321" name="Freeform 33"/>
              <p:cNvSpPr>
                <a:spLocks/>
              </p:cNvSpPr>
              <p:nvPr/>
            </p:nvSpPr>
            <p:spPr bwMode="auto">
              <a:xfrm>
                <a:off x="4472" y="2814"/>
                <a:ext cx="79" cy="69"/>
              </a:xfrm>
              <a:custGeom>
                <a:avLst/>
                <a:gdLst/>
                <a:ahLst/>
                <a:cxnLst>
                  <a:cxn ang="0">
                    <a:pos x="0" y="21"/>
                  </a:cxn>
                  <a:cxn ang="0">
                    <a:pos x="2" y="27"/>
                  </a:cxn>
                  <a:cxn ang="0">
                    <a:pos x="7" y="68"/>
                  </a:cxn>
                  <a:cxn ang="0">
                    <a:pos x="27" y="58"/>
                  </a:cxn>
                  <a:cxn ang="0">
                    <a:pos x="66" y="39"/>
                  </a:cxn>
                  <a:cxn ang="0">
                    <a:pos x="78" y="18"/>
                  </a:cxn>
                  <a:cxn ang="0">
                    <a:pos x="72" y="1"/>
                  </a:cxn>
                  <a:cxn ang="0">
                    <a:pos x="47" y="0"/>
                  </a:cxn>
                  <a:cxn ang="0">
                    <a:pos x="34" y="9"/>
                  </a:cxn>
                  <a:cxn ang="0">
                    <a:pos x="19" y="14"/>
                  </a:cxn>
                  <a:cxn ang="0">
                    <a:pos x="13" y="18"/>
                  </a:cxn>
                  <a:cxn ang="0">
                    <a:pos x="4" y="19"/>
                  </a:cxn>
                  <a:cxn ang="0">
                    <a:pos x="0" y="21"/>
                  </a:cxn>
                </a:cxnLst>
                <a:rect l="0" t="0" r="r" b="b"/>
                <a:pathLst>
                  <a:path w="79" h="69">
                    <a:moveTo>
                      <a:pt x="0" y="21"/>
                    </a:moveTo>
                    <a:lnTo>
                      <a:pt x="2" y="27"/>
                    </a:lnTo>
                    <a:lnTo>
                      <a:pt x="7" y="68"/>
                    </a:lnTo>
                    <a:lnTo>
                      <a:pt x="27" y="58"/>
                    </a:lnTo>
                    <a:lnTo>
                      <a:pt x="66" y="39"/>
                    </a:lnTo>
                    <a:lnTo>
                      <a:pt x="78" y="18"/>
                    </a:lnTo>
                    <a:lnTo>
                      <a:pt x="72" y="1"/>
                    </a:lnTo>
                    <a:lnTo>
                      <a:pt x="47" y="0"/>
                    </a:lnTo>
                    <a:lnTo>
                      <a:pt x="34" y="9"/>
                    </a:lnTo>
                    <a:lnTo>
                      <a:pt x="19" y="14"/>
                    </a:lnTo>
                    <a:lnTo>
                      <a:pt x="13" y="18"/>
                    </a:lnTo>
                    <a:lnTo>
                      <a:pt x="4" y="19"/>
                    </a:lnTo>
                    <a:lnTo>
                      <a:pt x="0" y="21"/>
                    </a:lnTo>
                  </a:path>
                </a:pathLst>
              </a:custGeom>
              <a:solidFill>
                <a:srgbClr val="FFFFCC"/>
              </a:solidFill>
              <a:ln w="9525" cap="rnd">
                <a:noFill/>
                <a:round/>
                <a:headEnd/>
                <a:tailEnd/>
              </a:ln>
              <a:effectLst/>
            </p:spPr>
            <p:txBody>
              <a:bodyPr/>
              <a:lstStyle/>
              <a:p>
                <a:endParaRPr lang="en-US"/>
              </a:p>
            </p:txBody>
          </p:sp>
        </p:grpSp>
        <p:sp>
          <p:nvSpPr>
            <p:cNvPr id="268322" name="Oval 34"/>
            <p:cNvSpPr>
              <a:spLocks noChangeArrowheads="1"/>
            </p:cNvSpPr>
            <p:nvPr/>
          </p:nvSpPr>
          <p:spPr bwMode="auto">
            <a:xfrm>
              <a:off x="3600" y="2296"/>
              <a:ext cx="248" cy="240"/>
            </a:xfrm>
            <a:prstGeom prst="ellipse">
              <a:avLst/>
            </a:prstGeom>
            <a:solidFill>
              <a:srgbClr val="663300"/>
            </a:solidFill>
            <a:ln w="9525">
              <a:noFill/>
              <a:round/>
              <a:headEnd/>
              <a:tailEnd/>
            </a:ln>
            <a:effectLst/>
          </p:spPr>
          <p:txBody>
            <a:bodyPr wrap="none" anchor="ctr"/>
            <a:lstStyle/>
            <a:p>
              <a:endParaRPr lang="en-US"/>
            </a:p>
          </p:txBody>
        </p:sp>
        <p:sp>
          <p:nvSpPr>
            <p:cNvPr id="268323" name="Oval 35"/>
            <p:cNvSpPr>
              <a:spLocks noChangeArrowheads="1"/>
            </p:cNvSpPr>
            <p:nvPr/>
          </p:nvSpPr>
          <p:spPr bwMode="auto">
            <a:xfrm>
              <a:off x="3536" y="2416"/>
              <a:ext cx="512" cy="592"/>
            </a:xfrm>
            <a:prstGeom prst="ellipse">
              <a:avLst/>
            </a:prstGeom>
            <a:solidFill>
              <a:srgbClr val="663300"/>
            </a:solidFill>
            <a:ln w="9525">
              <a:noFill/>
              <a:round/>
              <a:headEnd/>
              <a:tailEnd/>
            </a:ln>
            <a:effectLst/>
          </p:spPr>
          <p:txBody>
            <a:bodyPr wrap="none" anchor="ctr"/>
            <a:lstStyle/>
            <a:p>
              <a:endParaRPr lang="en-US"/>
            </a:p>
          </p:txBody>
        </p:sp>
        <p:sp>
          <p:nvSpPr>
            <p:cNvPr id="268324" name="Line 36"/>
            <p:cNvSpPr>
              <a:spLocks noChangeShapeType="1"/>
            </p:cNvSpPr>
            <p:nvPr/>
          </p:nvSpPr>
          <p:spPr bwMode="auto">
            <a:xfrm flipV="1">
              <a:off x="3800" y="2120"/>
              <a:ext cx="315" cy="80"/>
            </a:xfrm>
            <a:prstGeom prst="line">
              <a:avLst/>
            </a:prstGeom>
            <a:noFill/>
            <a:ln w="12700">
              <a:solidFill>
                <a:srgbClr val="663300"/>
              </a:solidFill>
              <a:round/>
              <a:headEnd type="none" w="sm" len="sm"/>
              <a:tailEnd type="none" w="sm" len="sm"/>
            </a:ln>
            <a:effectLst/>
          </p:spPr>
          <p:txBody>
            <a:bodyPr/>
            <a:lstStyle/>
            <a:p>
              <a:endParaRPr lang="en-US"/>
            </a:p>
          </p:txBody>
        </p:sp>
        <p:sp>
          <p:nvSpPr>
            <p:cNvPr id="268325" name="Line 37"/>
            <p:cNvSpPr>
              <a:spLocks noChangeShapeType="1"/>
            </p:cNvSpPr>
            <p:nvPr/>
          </p:nvSpPr>
          <p:spPr bwMode="auto">
            <a:xfrm>
              <a:off x="3800" y="2216"/>
              <a:ext cx="288" cy="0"/>
            </a:xfrm>
            <a:prstGeom prst="line">
              <a:avLst/>
            </a:prstGeom>
            <a:noFill/>
            <a:ln w="12700">
              <a:solidFill>
                <a:srgbClr val="663300"/>
              </a:solidFill>
              <a:round/>
              <a:headEnd type="none" w="sm" len="sm"/>
              <a:tailEnd type="none" w="sm" len="sm"/>
            </a:ln>
            <a:effectLst/>
          </p:spPr>
          <p:txBody>
            <a:bodyPr/>
            <a:lstStyle/>
            <a:p>
              <a:endParaRPr lang="en-US"/>
            </a:p>
          </p:txBody>
        </p:sp>
        <p:sp>
          <p:nvSpPr>
            <p:cNvPr id="268326" name="Line 38"/>
            <p:cNvSpPr>
              <a:spLocks noChangeShapeType="1"/>
            </p:cNvSpPr>
            <p:nvPr/>
          </p:nvSpPr>
          <p:spPr bwMode="auto">
            <a:xfrm>
              <a:off x="3808" y="2208"/>
              <a:ext cx="276" cy="88"/>
            </a:xfrm>
            <a:prstGeom prst="line">
              <a:avLst/>
            </a:prstGeom>
            <a:noFill/>
            <a:ln w="12700">
              <a:solidFill>
                <a:srgbClr val="663300"/>
              </a:solidFill>
              <a:round/>
              <a:headEnd type="none" w="sm" len="sm"/>
              <a:tailEnd type="none" w="sm" len="sm"/>
            </a:ln>
            <a:effectLst/>
          </p:spPr>
          <p:txBody>
            <a:bodyPr/>
            <a:lstStyle/>
            <a:p>
              <a:endParaRPr lang="en-US"/>
            </a:p>
          </p:txBody>
        </p:sp>
        <p:sp>
          <p:nvSpPr>
            <p:cNvPr id="268327" name="Line 39"/>
            <p:cNvSpPr>
              <a:spLocks noChangeShapeType="1"/>
            </p:cNvSpPr>
            <p:nvPr/>
          </p:nvSpPr>
          <p:spPr bwMode="auto">
            <a:xfrm flipV="1">
              <a:off x="3352" y="2216"/>
              <a:ext cx="256" cy="65"/>
            </a:xfrm>
            <a:prstGeom prst="line">
              <a:avLst/>
            </a:prstGeom>
            <a:noFill/>
            <a:ln w="12700">
              <a:solidFill>
                <a:srgbClr val="663300"/>
              </a:solidFill>
              <a:round/>
              <a:headEnd type="none" w="sm" len="sm"/>
              <a:tailEnd type="none" w="sm" len="sm"/>
            </a:ln>
            <a:effectLst/>
          </p:spPr>
          <p:txBody>
            <a:bodyPr/>
            <a:lstStyle/>
            <a:p>
              <a:endParaRPr lang="en-US"/>
            </a:p>
          </p:txBody>
        </p:sp>
        <p:sp>
          <p:nvSpPr>
            <p:cNvPr id="268328" name="Line 40"/>
            <p:cNvSpPr>
              <a:spLocks noChangeShapeType="1"/>
            </p:cNvSpPr>
            <p:nvPr/>
          </p:nvSpPr>
          <p:spPr bwMode="auto">
            <a:xfrm>
              <a:off x="3336" y="2216"/>
              <a:ext cx="280" cy="0"/>
            </a:xfrm>
            <a:prstGeom prst="line">
              <a:avLst/>
            </a:prstGeom>
            <a:noFill/>
            <a:ln w="12700">
              <a:solidFill>
                <a:srgbClr val="663300"/>
              </a:solidFill>
              <a:round/>
              <a:headEnd type="none" w="sm" len="sm"/>
              <a:tailEnd type="none" w="sm" len="sm"/>
            </a:ln>
            <a:effectLst/>
          </p:spPr>
          <p:txBody>
            <a:bodyPr/>
            <a:lstStyle/>
            <a:p>
              <a:endParaRPr lang="en-US"/>
            </a:p>
          </p:txBody>
        </p:sp>
        <p:sp>
          <p:nvSpPr>
            <p:cNvPr id="268329" name="Line 41"/>
            <p:cNvSpPr>
              <a:spLocks noChangeShapeType="1"/>
            </p:cNvSpPr>
            <p:nvPr/>
          </p:nvSpPr>
          <p:spPr bwMode="auto">
            <a:xfrm>
              <a:off x="3336" y="2135"/>
              <a:ext cx="280" cy="89"/>
            </a:xfrm>
            <a:prstGeom prst="line">
              <a:avLst/>
            </a:prstGeom>
            <a:noFill/>
            <a:ln w="12700">
              <a:solidFill>
                <a:srgbClr val="663300"/>
              </a:solidFill>
              <a:round/>
              <a:headEnd type="none" w="sm" len="sm"/>
              <a:tailEnd type="none" w="sm" len="sm"/>
            </a:ln>
            <a:effectLst/>
          </p:spPr>
          <p:txBody>
            <a:bodyPr/>
            <a:lstStyle/>
            <a:p>
              <a:endParaRPr lang="en-US"/>
            </a:p>
          </p:txBody>
        </p:sp>
        <p:sp>
          <p:nvSpPr>
            <p:cNvPr id="268330" name="Freeform 42"/>
            <p:cNvSpPr>
              <a:spLocks/>
            </p:cNvSpPr>
            <p:nvPr/>
          </p:nvSpPr>
          <p:spPr bwMode="auto">
            <a:xfrm>
              <a:off x="3900" y="2872"/>
              <a:ext cx="229" cy="105"/>
            </a:xfrm>
            <a:custGeom>
              <a:avLst/>
              <a:gdLst/>
              <a:ahLst/>
              <a:cxnLst>
                <a:cxn ang="0">
                  <a:pos x="96" y="12"/>
                </a:cxn>
                <a:cxn ang="0">
                  <a:pos x="116" y="16"/>
                </a:cxn>
                <a:cxn ang="0">
                  <a:pos x="140" y="16"/>
                </a:cxn>
                <a:cxn ang="0">
                  <a:pos x="164" y="8"/>
                </a:cxn>
                <a:cxn ang="0">
                  <a:pos x="188" y="0"/>
                </a:cxn>
                <a:cxn ang="0">
                  <a:pos x="212" y="8"/>
                </a:cxn>
                <a:cxn ang="0">
                  <a:pos x="220" y="32"/>
                </a:cxn>
                <a:cxn ang="0">
                  <a:pos x="228" y="56"/>
                </a:cxn>
                <a:cxn ang="0">
                  <a:pos x="224" y="74"/>
                </a:cxn>
                <a:cxn ang="0">
                  <a:pos x="196" y="88"/>
                </a:cxn>
                <a:cxn ang="0">
                  <a:pos x="172" y="96"/>
                </a:cxn>
                <a:cxn ang="0">
                  <a:pos x="148" y="104"/>
                </a:cxn>
                <a:cxn ang="0">
                  <a:pos x="124" y="104"/>
                </a:cxn>
                <a:cxn ang="0">
                  <a:pos x="100" y="104"/>
                </a:cxn>
                <a:cxn ang="0">
                  <a:pos x="76" y="104"/>
                </a:cxn>
                <a:cxn ang="0">
                  <a:pos x="44" y="104"/>
                </a:cxn>
                <a:cxn ang="0">
                  <a:pos x="0" y="98"/>
                </a:cxn>
                <a:cxn ang="0">
                  <a:pos x="12" y="80"/>
                </a:cxn>
                <a:cxn ang="0">
                  <a:pos x="36" y="80"/>
                </a:cxn>
                <a:cxn ang="0">
                  <a:pos x="60" y="64"/>
                </a:cxn>
                <a:cxn ang="0">
                  <a:pos x="96" y="12"/>
                </a:cxn>
              </a:cxnLst>
              <a:rect l="0" t="0" r="r" b="b"/>
              <a:pathLst>
                <a:path w="229" h="105">
                  <a:moveTo>
                    <a:pt x="96" y="12"/>
                  </a:moveTo>
                  <a:lnTo>
                    <a:pt x="116" y="16"/>
                  </a:lnTo>
                  <a:lnTo>
                    <a:pt x="140" y="16"/>
                  </a:lnTo>
                  <a:lnTo>
                    <a:pt x="164" y="8"/>
                  </a:lnTo>
                  <a:lnTo>
                    <a:pt x="188" y="0"/>
                  </a:lnTo>
                  <a:lnTo>
                    <a:pt x="212" y="8"/>
                  </a:lnTo>
                  <a:lnTo>
                    <a:pt x="220" y="32"/>
                  </a:lnTo>
                  <a:lnTo>
                    <a:pt x="228" y="56"/>
                  </a:lnTo>
                  <a:lnTo>
                    <a:pt x="224" y="74"/>
                  </a:lnTo>
                  <a:lnTo>
                    <a:pt x="196" y="88"/>
                  </a:lnTo>
                  <a:lnTo>
                    <a:pt x="172" y="96"/>
                  </a:lnTo>
                  <a:lnTo>
                    <a:pt x="148" y="104"/>
                  </a:lnTo>
                  <a:lnTo>
                    <a:pt x="124" y="104"/>
                  </a:lnTo>
                  <a:lnTo>
                    <a:pt x="100" y="104"/>
                  </a:lnTo>
                  <a:lnTo>
                    <a:pt x="76" y="104"/>
                  </a:lnTo>
                  <a:lnTo>
                    <a:pt x="44" y="104"/>
                  </a:lnTo>
                  <a:lnTo>
                    <a:pt x="0" y="98"/>
                  </a:lnTo>
                  <a:lnTo>
                    <a:pt x="12" y="80"/>
                  </a:lnTo>
                  <a:lnTo>
                    <a:pt x="36" y="80"/>
                  </a:lnTo>
                  <a:lnTo>
                    <a:pt x="60" y="64"/>
                  </a:lnTo>
                  <a:lnTo>
                    <a:pt x="96" y="12"/>
                  </a:lnTo>
                </a:path>
              </a:pathLst>
            </a:custGeom>
            <a:solidFill>
              <a:srgbClr val="663300"/>
            </a:solidFill>
            <a:ln w="9525" cap="rnd">
              <a:noFill/>
              <a:round/>
              <a:headEnd/>
              <a:tailEnd/>
            </a:ln>
            <a:effectLst/>
          </p:spPr>
          <p:txBody>
            <a:bodyPr/>
            <a:lstStyle/>
            <a:p>
              <a:endParaRPr lang="en-US"/>
            </a:p>
          </p:txBody>
        </p:sp>
        <p:sp>
          <p:nvSpPr>
            <p:cNvPr id="268331" name="Freeform 43"/>
            <p:cNvSpPr>
              <a:spLocks/>
            </p:cNvSpPr>
            <p:nvPr/>
          </p:nvSpPr>
          <p:spPr bwMode="auto">
            <a:xfrm>
              <a:off x="4092" y="2841"/>
              <a:ext cx="189" cy="112"/>
            </a:xfrm>
            <a:custGeom>
              <a:avLst/>
              <a:gdLst/>
              <a:ahLst/>
              <a:cxnLst>
                <a:cxn ang="0">
                  <a:pos x="79" y="71"/>
                </a:cxn>
                <a:cxn ang="0">
                  <a:pos x="91" y="67"/>
                </a:cxn>
                <a:cxn ang="0">
                  <a:pos x="116" y="67"/>
                </a:cxn>
                <a:cxn ang="0">
                  <a:pos x="143" y="71"/>
                </a:cxn>
                <a:cxn ang="0">
                  <a:pos x="169" y="75"/>
                </a:cxn>
                <a:cxn ang="0">
                  <a:pos x="175" y="63"/>
                </a:cxn>
                <a:cxn ang="0">
                  <a:pos x="181" y="48"/>
                </a:cxn>
                <a:cxn ang="0">
                  <a:pos x="188" y="32"/>
                </a:cxn>
                <a:cxn ang="0">
                  <a:pos x="181" y="17"/>
                </a:cxn>
                <a:cxn ang="0">
                  <a:pos x="162" y="12"/>
                </a:cxn>
                <a:cxn ang="0">
                  <a:pos x="143" y="7"/>
                </a:cxn>
                <a:cxn ang="0">
                  <a:pos x="124" y="1"/>
                </a:cxn>
                <a:cxn ang="0">
                  <a:pos x="105" y="1"/>
                </a:cxn>
                <a:cxn ang="0">
                  <a:pos x="91" y="0"/>
                </a:cxn>
                <a:cxn ang="0">
                  <a:pos x="74" y="1"/>
                </a:cxn>
                <a:cxn ang="0">
                  <a:pos x="52" y="7"/>
                </a:cxn>
                <a:cxn ang="0">
                  <a:pos x="26" y="17"/>
                </a:cxn>
                <a:cxn ang="0">
                  <a:pos x="0" y="31"/>
                </a:cxn>
                <a:cxn ang="0">
                  <a:pos x="22" y="111"/>
                </a:cxn>
                <a:cxn ang="0">
                  <a:pos x="63" y="78"/>
                </a:cxn>
                <a:cxn ang="0">
                  <a:pos x="79" y="71"/>
                </a:cxn>
              </a:cxnLst>
              <a:rect l="0" t="0" r="r" b="b"/>
              <a:pathLst>
                <a:path w="189" h="112">
                  <a:moveTo>
                    <a:pt x="79" y="71"/>
                  </a:moveTo>
                  <a:lnTo>
                    <a:pt x="91" y="67"/>
                  </a:lnTo>
                  <a:lnTo>
                    <a:pt x="116" y="67"/>
                  </a:lnTo>
                  <a:lnTo>
                    <a:pt x="143" y="71"/>
                  </a:lnTo>
                  <a:lnTo>
                    <a:pt x="169" y="75"/>
                  </a:lnTo>
                  <a:lnTo>
                    <a:pt x="175" y="63"/>
                  </a:lnTo>
                  <a:lnTo>
                    <a:pt x="181" y="48"/>
                  </a:lnTo>
                  <a:lnTo>
                    <a:pt x="188" y="32"/>
                  </a:lnTo>
                  <a:lnTo>
                    <a:pt x="181" y="17"/>
                  </a:lnTo>
                  <a:lnTo>
                    <a:pt x="162" y="12"/>
                  </a:lnTo>
                  <a:lnTo>
                    <a:pt x="143" y="7"/>
                  </a:lnTo>
                  <a:lnTo>
                    <a:pt x="124" y="1"/>
                  </a:lnTo>
                  <a:lnTo>
                    <a:pt x="105" y="1"/>
                  </a:lnTo>
                  <a:lnTo>
                    <a:pt x="91" y="0"/>
                  </a:lnTo>
                  <a:lnTo>
                    <a:pt x="74" y="1"/>
                  </a:lnTo>
                  <a:lnTo>
                    <a:pt x="52" y="7"/>
                  </a:lnTo>
                  <a:lnTo>
                    <a:pt x="26" y="17"/>
                  </a:lnTo>
                  <a:lnTo>
                    <a:pt x="0" y="31"/>
                  </a:lnTo>
                  <a:lnTo>
                    <a:pt x="22" y="111"/>
                  </a:lnTo>
                  <a:lnTo>
                    <a:pt x="63" y="78"/>
                  </a:lnTo>
                  <a:lnTo>
                    <a:pt x="79" y="71"/>
                  </a:lnTo>
                </a:path>
              </a:pathLst>
            </a:custGeom>
            <a:solidFill>
              <a:srgbClr val="663300"/>
            </a:solidFill>
            <a:ln w="9525" cap="rnd">
              <a:noFill/>
              <a:round/>
              <a:headEnd/>
              <a:tailEnd/>
            </a:ln>
            <a:effectLst/>
          </p:spPr>
          <p:txBody>
            <a:bodyPr/>
            <a:lstStyle/>
            <a:p>
              <a:endParaRPr lang="en-US"/>
            </a:p>
          </p:txBody>
        </p:sp>
        <p:sp>
          <p:nvSpPr>
            <p:cNvPr id="268332" name="Freeform 44"/>
            <p:cNvSpPr>
              <a:spLocks/>
            </p:cNvSpPr>
            <p:nvPr/>
          </p:nvSpPr>
          <p:spPr bwMode="auto">
            <a:xfrm>
              <a:off x="4280" y="2864"/>
              <a:ext cx="71" cy="57"/>
            </a:xfrm>
            <a:custGeom>
              <a:avLst/>
              <a:gdLst/>
              <a:ahLst/>
              <a:cxnLst>
                <a:cxn ang="0">
                  <a:pos x="18" y="0"/>
                </a:cxn>
                <a:cxn ang="0">
                  <a:pos x="18" y="6"/>
                </a:cxn>
                <a:cxn ang="0">
                  <a:pos x="10" y="35"/>
                </a:cxn>
                <a:cxn ang="0">
                  <a:pos x="0" y="51"/>
                </a:cxn>
                <a:cxn ang="0">
                  <a:pos x="9" y="53"/>
                </a:cxn>
                <a:cxn ang="0">
                  <a:pos x="18" y="53"/>
                </a:cxn>
                <a:cxn ang="0">
                  <a:pos x="27" y="53"/>
                </a:cxn>
                <a:cxn ang="0">
                  <a:pos x="36" y="53"/>
                </a:cxn>
                <a:cxn ang="0">
                  <a:pos x="45" y="56"/>
                </a:cxn>
                <a:cxn ang="0">
                  <a:pos x="54" y="56"/>
                </a:cxn>
                <a:cxn ang="0">
                  <a:pos x="63" y="56"/>
                </a:cxn>
                <a:cxn ang="0">
                  <a:pos x="66" y="49"/>
                </a:cxn>
                <a:cxn ang="0">
                  <a:pos x="70" y="29"/>
                </a:cxn>
                <a:cxn ang="0">
                  <a:pos x="70" y="22"/>
                </a:cxn>
                <a:cxn ang="0">
                  <a:pos x="70" y="15"/>
                </a:cxn>
                <a:cxn ang="0">
                  <a:pos x="70" y="8"/>
                </a:cxn>
                <a:cxn ang="0">
                  <a:pos x="60" y="4"/>
                </a:cxn>
                <a:cxn ang="0">
                  <a:pos x="51" y="4"/>
                </a:cxn>
                <a:cxn ang="0">
                  <a:pos x="42" y="2"/>
                </a:cxn>
                <a:cxn ang="0">
                  <a:pos x="33" y="2"/>
                </a:cxn>
                <a:cxn ang="0">
                  <a:pos x="24" y="0"/>
                </a:cxn>
                <a:cxn ang="0">
                  <a:pos x="18" y="0"/>
                </a:cxn>
              </a:cxnLst>
              <a:rect l="0" t="0" r="r" b="b"/>
              <a:pathLst>
                <a:path w="71" h="57">
                  <a:moveTo>
                    <a:pt x="18" y="0"/>
                  </a:moveTo>
                  <a:lnTo>
                    <a:pt x="18" y="6"/>
                  </a:lnTo>
                  <a:lnTo>
                    <a:pt x="10" y="35"/>
                  </a:lnTo>
                  <a:lnTo>
                    <a:pt x="0" y="51"/>
                  </a:lnTo>
                  <a:lnTo>
                    <a:pt x="9" y="53"/>
                  </a:lnTo>
                  <a:lnTo>
                    <a:pt x="18" y="53"/>
                  </a:lnTo>
                  <a:lnTo>
                    <a:pt x="27" y="53"/>
                  </a:lnTo>
                  <a:lnTo>
                    <a:pt x="36" y="53"/>
                  </a:lnTo>
                  <a:lnTo>
                    <a:pt x="45" y="56"/>
                  </a:lnTo>
                  <a:lnTo>
                    <a:pt x="54" y="56"/>
                  </a:lnTo>
                  <a:lnTo>
                    <a:pt x="63" y="56"/>
                  </a:lnTo>
                  <a:lnTo>
                    <a:pt x="66" y="49"/>
                  </a:lnTo>
                  <a:lnTo>
                    <a:pt x="70" y="29"/>
                  </a:lnTo>
                  <a:lnTo>
                    <a:pt x="70" y="22"/>
                  </a:lnTo>
                  <a:lnTo>
                    <a:pt x="70" y="15"/>
                  </a:lnTo>
                  <a:lnTo>
                    <a:pt x="70" y="8"/>
                  </a:lnTo>
                  <a:lnTo>
                    <a:pt x="60" y="4"/>
                  </a:lnTo>
                  <a:lnTo>
                    <a:pt x="51" y="4"/>
                  </a:lnTo>
                  <a:lnTo>
                    <a:pt x="42" y="2"/>
                  </a:lnTo>
                  <a:lnTo>
                    <a:pt x="33" y="2"/>
                  </a:lnTo>
                  <a:lnTo>
                    <a:pt x="24" y="0"/>
                  </a:lnTo>
                  <a:lnTo>
                    <a:pt x="18" y="0"/>
                  </a:lnTo>
                </a:path>
              </a:pathLst>
            </a:custGeom>
            <a:solidFill>
              <a:srgbClr val="663300"/>
            </a:solidFill>
            <a:ln w="9525" cap="rnd">
              <a:noFill/>
              <a:round/>
              <a:headEnd/>
              <a:tailEnd/>
            </a:ln>
            <a:effectLst/>
          </p:spPr>
          <p:txBody>
            <a:bodyPr/>
            <a:lstStyle/>
            <a:p>
              <a:endParaRPr lang="en-US"/>
            </a:p>
          </p:txBody>
        </p:sp>
        <p:sp>
          <p:nvSpPr>
            <p:cNvPr id="268333" name="Freeform 45"/>
            <p:cNvSpPr>
              <a:spLocks/>
            </p:cNvSpPr>
            <p:nvPr/>
          </p:nvSpPr>
          <p:spPr bwMode="auto">
            <a:xfrm>
              <a:off x="4357" y="2864"/>
              <a:ext cx="66" cy="60"/>
            </a:xfrm>
            <a:custGeom>
              <a:avLst/>
              <a:gdLst/>
              <a:ahLst/>
              <a:cxnLst>
                <a:cxn ang="0">
                  <a:pos x="8" y="5"/>
                </a:cxn>
                <a:cxn ang="0">
                  <a:pos x="10" y="12"/>
                </a:cxn>
                <a:cxn ang="0">
                  <a:pos x="0" y="59"/>
                </a:cxn>
                <a:cxn ang="0">
                  <a:pos x="9" y="59"/>
                </a:cxn>
                <a:cxn ang="0">
                  <a:pos x="18" y="56"/>
                </a:cxn>
                <a:cxn ang="0">
                  <a:pos x="27" y="54"/>
                </a:cxn>
                <a:cxn ang="0">
                  <a:pos x="36" y="52"/>
                </a:cxn>
                <a:cxn ang="0">
                  <a:pos x="46" y="52"/>
                </a:cxn>
                <a:cxn ang="0">
                  <a:pos x="55" y="50"/>
                </a:cxn>
                <a:cxn ang="0">
                  <a:pos x="63" y="48"/>
                </a:cxn>
                <a:cxn ang="0">
                  <a:pos x="65" y="41"/>
                </a:cxn>
                <a:cxn ang="0">
                  <a:pos x="64" y="21"/>
                </a:cxn>
                <a:cxn ang="0">
                  <a:pos x="63" y="15"/>
                </a:cxn>
                <a:cxn ang="0">
                  <a:pos x="62" y="8"/>
                </a:cxn>
                <a:cxn ang="0">
                  <a:pos x="61" y="2"/>
                </a:cxn>
                <a:cxn ang="0">
                  <a:pos x="51" y="0"/>
                </a:cxn>
                <a:cxn ang="0">
                  <a:pos x="42" y="2"/>
                </a:cxn>
                <a:cxn ang="0">
                  <a:pos x="33" y="2"/>
                </a:cxn>
                <a:cxn ang="0">
                  <a:pos x="24" y="4"/>
                </a:cxn>
                <a:cxn ang="0">
                  <a:pos x="14" y="4"/>
                </a:cxn>
                <a:cxn ang="0">
                  <a:pos x="8" y="5"/>
                </a:cxn>
              </a:cxnLst>
              <a:rect l="0" t="0" r="r" b="b"/>
              <a:pathLst>
                <a:path w="66" h="60">
                  <a:moveTo>
                    <a:pt x="8" y="5"/>
                  </a:moveTo>
                  <a:lnTo>
                    <a:pt x="10" y="12"/>
                  </a:lnTo>
                  <a:lnTo>
                    <a:pt x="0" y="59"/>
                  </a:lnTo>
                  <a:lnTo>
                    <a:pt x="9" y="59"/>
                  </a:lnTo>
                  <a:lnTo>
                    <a:pt x="18" y="56"/>
                  </a:lnTo>
                  <a:lnTo>
                    <a:pt x="27" y="54"/>
                  </a:lnTo>
                  <a:lnTo>
                    <a:pt x="36" y="52"/>
                  </a:lnTo>
                  <a:lnTo>
                    <a:pt x="46" y="52"/>
                  </a:lnTo>
                  <a:lnTo>
                    <a:pt x="55" y="50"/>
                  </a:lnTo>
                  <a:lnTo>
                    <a:pt x="63" y="48"/>
                  </a:lnTo>
                  <a:lnTo>
                    <a:pt x="65" y="41"/>
                  </a:lnTo>
                  <a:lnTo>
                    <a:pt x="64" y="21"/>
                  </a:lnTo>
                  <a:lnTo>
                    <a:pt x="63" y="15"/>
                  </a:lnTo>
                  <a:lnTo>
                    <a:pt x="62" y="8"/>
                  </a:lnTo>
                  <a:lnTo>
                    <a:pt x="61" y="2"/>
                  </a:lnTo>
                  <a:lnTo>
                    <a:pt x="51" y="0"/>
                  </a:lnTo>
                  <a:lnTo>
                    <a:pt x="42" y="2"/>
                  </a:lnTo>
                  <a:lnTo>
                    <a:pt x="33" y="2"/>
                  </a:lnTo>
                  <a:lnTo>
                    <a:pt x="24" y="4"/>
                  </a:lnTo>
                  <a:lnTo>
                    <a:pt x="14" y="4"/>
                  </a:lnTo>
                  <a:lnTo>
                    <a:pt x="8" y="5"/>
                  </a:lnTo>
                </a:path>
              </a:pathLst>
            </a:custGeom>
            <a:solidFill>
              <a:srgbClr val="663300"/>
            </a:solidFill>
            <a:ln w="9525" cap="rnd">
              <a:noFill/>
              <a:round/>
              <a:headEnd/>
              <a:tailEnd/>
            </a:ln>
            <a:effectLst/>
          </p:spPr>
          <p:txBody>
            <a:bodyPr/>
            <a:lstStyle/>
            <a:p>
              <a:endParaRPr lang="en-US"/>
            </a:p>
          </p:txBody>
        </p:sp>
        <p:sp>
          <p:nvSpPr>
            <p:cNvPr id="268334" name="Freeform 46"/>
            <p:cNvSpPr>
              <a:spLocks/>
            </p:cNvSpPr>
            <p:nvPr/>
          </p:nvSpPr>
          <p:spPr bwMode="auto">
            <a:xfrm>
              <a:off x="4432" y="2846"/>
              <a:ext cx="51" cy="67"/>
            </a:xfrm>
            <a:custGeom>
              <a:avLst/>
              <a:gdLst/>
              <a:ahLst/>
              <a:cxnLst>
                <a:cxn ang="0">
                  <a:pos x="0" y="13"/>
                </a:cxn>
                <a:cxn ang="0">
                  <a:pos x="2" y="20"/>
                </a:cxn>
                <a:cxn ang="0">
                  <a:pos x="4" y="25"/>
                </a:cxn>
                <a:cxn ang="0">
                  <a:pos x="4" y="43"/>
                </a:cxn>
                <a:cxn ang="0">
                  <a:pos x="6" y="53"/>
                </a:cxn>
                <a:cxn ang="0">
                  <a:pos x="8" y="66"/>
                </a:cxn>
                <a:cxn ang="0">
                  <a:pos x="27" y="55"/>
                </a:cxn>
                <a:cxn ang="0">
                  <a:pos x="36" y="54"/>
                </a:cxn>
                <a:cxn ang="0">
                  <a:pos x="43" y="50"/>
                </a:cxn>
                <a:cxn ang="0">
                  <a:pos x="49" y="46"/>
                </a:cxn>
                <a:cxn ang="0">
                  <a:pos x="50" y="40"/>
                </a:cxn>
                <a:cxn ang="0">
                  <a:pos x="47" y="20"/>
                </a:cxn>
                <a:cxn ang="0">
                  <a:pos x="45" y="13"/>
                </a:cxn>
                <a:cxn ang="0">
                  <a:pos x="44" y="7"/>
                </a:cxn>
                <a:cxn ang="0">
                  <a:pos x="42" y="1"/>
                </a:cxn>
                <a:cxn ang="0">
                  <a:pos x="34" y="0"/>
                </a:cxn>
                <a:cxn ang="0">
                  <a:pos x="27" y="4"/>
                </a:cxn>
                <a:cxn ang="0">
                  <a:pos x="19" y="5"/>
                </a:cxn>
                <a:cxn ang="0">
                  <a:pos x="13" y="10"/>
                </a:cxn>
                <a:cxn ang="0">
                  <a:pos x="4" y="11"/>
                </a:cxn>
                <a:cxn ang="0">
                  <a:pos x="0" y="13"/>
                </a:cxn>
              </a:cxnLst>
              <a:rect l="0" t="0" r="r" b="b"/>
              <a:pathLst>
                <a:path w="51" h="67">
                  <a:moveTo>
                    <a:pt x="0" y="13"/>
                  </a:moveTo>
                  <a:lnTo>
                    <a:pt x="2" y="20"/>
                  </a:lnTo>
                  <a:lnTo>
                    <a:pt x="4" y="25"/>
                  </a:lnTo>
                  <a:lnTo>
                    <a:pt x="4" y="43"/>
                  </a:lnTo>
                  <a:lnTo>
                    <a:pt x="6" y="53"/>
                  </a:lnTo>
                  <a:lnTo>
                    <a:pt x="8" y="66"/>
                  </a:lnTo>
                  <a:lnTo>
                    <a:pt x="27" y="55"/>
                  </a:lnTo>
                  <a:lnTo>
                    <a:pt x="36" y="54"/>
                  </a:lnTo>
                  <a:lnTo>
                    <a:pt x="43" y="50"/>
                  </a:lnTo>
                  <a:lnTo>
                    <a:pt x="49" y="46"/>
                  </a:lnTo>
                  <a:lnTo>
                    <a:pt x="50" y="40"/>
                  </a:lnTo>
                  <a:lnTo>
                    <a:pt x="47" y="20"/>
                  </a:lnTo>
                  <a:lnTo>
                    <a:pt x="45" y="13"/>
                  </a:lnTo>
                  <a:lnTo>
                    <a:pt x="44" y="7"/>
                  </a:lnTo>
                  <a:lnTo>
                    <a:pt x="42" y="1"/>
                  </a:lnTo>
                  <a:lnTo>
                    <a:pt x="34" y="0"/>
                  </a:lnTo>
                  <a:lnTo>
                    <a:pt x="27" y="4"/>
                  </a:lnTo>
                  <a:lnTo>
                    <a:pt x="19" y="5"/>
                  </a:lnTo>
                  <a:lnTo>
                    <a:pt x="13" y="10"/>
                  </a:lnTo>
                  <a:lnTo>
                    <a:pt x="4" y="11"/>
                  </a:lnTo>
                  <a:lnTo>
                    <a:pt x="0" y="13"/>
                  </a:lnTo>
                </a:path>
              </a:pathLst>
            </a:custGeom>
            <a:solidFill>
              <a:srgbClr val="663300"/>
            </a:solidFill>
            <a:ln w="9525" cap="rnd">
              <a:noFill/>
              <a:round/>
              <a:headEnd/>
              <a:tailEnd/>
            </a:ln>
            <a:effectLst/>
          </p:spPr>
          <p:txBody>
            <a:bodyPr/>
            <a:lstStyle/>
            <a:p>
              <a:endParaRPr lang="en-US"/>
            </a:p>
          </p:txBody>
        </p:sp>
        <p:sp>
          <p:nvSpPr>
            <p:cNvPr id="268335" name="Freeform 47"/>
            <p:cNvSpPr>
              <a:spLocks/>
            </p:cNvSpPr>
            <p:nvPr/>
          </p:nvSpPr>
          <p:spPr bwMode="auto">
            <a:xfrm>
              <a:off x="4488" y="2822"/>
              <a:ext cx="79" cy="69"/>
            </a:xfrm>
            <a:custGeom>
              <a:avLst/>
              <a:gdLst/>
              <a:ahLst/>
              <a:cxnLst>
                <a:cxn ang="0">
                  <a:pos x="0" y="21"/>
                </a:cxn>
                <a:cxn ang="0">
                  <a:pos x="2" y="27"/>
                </a:cxn>
                <a:cxn ang="0">
                  <a:pos x="7" y="68"/>
                </a:cxn>
                <a:cxn ang="0">
                  <a:pos x="27" y="58"/>
                </a:cxn>
                <a:cxn ang="0">
                  <a:pos x="66" y="39"/>
                </a:cxn>
                <a:cxn ang="0">
                  <a:pos x="78" y="18"/>
                </a:cxn>
                <a:cxn ang="0">
                  <a:pos x="72" y="1"/>
                </a:cxn>
                <a:cxn ang="0">
                  <a:pos x="47" y="0"/>
                </a:cxn>
                <a:cxn ang="0">
                  <a:pos x="34" y="9"/>
                </a:cxn>
                <a:cxn ang="0">
                  <a:pos x="19" y="14"/>
                </a:cxn>
                <a:cxn ang="0">
                  <a:pos x="13" y="18"/>
                </a:cxn>
                <a:cxn ang="0">
                  <a:pos x="4" y="19"/>
                </a:cxn>
                <a:cxn ang="0">
                  <a:pos x="0" y="21"/>
                </a:cxn>
              </a:cxnLst>
              <a:rect l="0" t="0" r="r" b="b"/>
              <a:pathLst>
                <a:path w="79" h="69">
                  <a:moveTo>
                    <a:pt x="0" y="21"/>
                  </a:moveTo>
                  <a:lnTo>
                    <a:pt x="2" y="27"/>
                  </a:lnTo>
                  <a:lnTo>
                    <a:pt x="7" y="68"/>
                  </a:lnTo>
                  <a:lnTo>
                    <a:pt x="27" y="58"/>
                  </a:lnTo>
                  <a:lnTo>
                    <a:pt x="66" y="39"/>
                  </a:lnTo>
                  <a:lnTo>
                    <a:pt x="78" y="18"/>
                  </a:lnTo>
                  <a:lnTo>
                    <a:pt x="72" y="1"/>
                  </a:lnTo>
                  <a:lnTo>
                    <a:pt x="47" y="0"/>
                  </a:lnTo>
                  <a:lnTo>
                    <a:pt x="34" y="9"/>
                  </a:lnTo>
                  <a:lnTo>
                    <a:pt x="19" y="14"/>
                  </a:lnTo>
                  <a:lnTo>
                    <a:pt x="13" y="18"/>
                  </a:lnTo>
                  <a:lnTo>
                    <a:pt x="4" y="19"/>
                  </a:lnTo>
                  <a:lnTo>
                    <a:pt x="0" y="21"/>
                  </a:lnTo>
                </a:path>
              </a:pathLst>
            </a:custGeom>
            <a:solidFill>
              <a:srgbClr val="663300"/>
            </a:solidFill>
            <a:ln w="9525" cap="rnd">
              <a:noFill/>
              <a:round/>
              <a:headEnd/>
              <a:tailEnd/>
            </a:ln>
            <a:effectLst/>
          </p:spPr>
          <p:txBody>
            <a:bodyPr/>
            <a:lstStyle/>
            <a:p>
              <a:endParaRPr lang="en-US"/>
            </a:p>
          </p:txBody>
        </p:sp>
        <p:sp>
          <p:nvSpPr>
            <p:cNvPr id="268336" name="Freeform 48"/>
            <p:cNvSpPr>
              <a:spLocks/>
            </p:cNvSpPr>
            <p:nvPr/>
          </p:nvSpPr>
          <p:spPr bwMode="auto">
            <a:xfrm>
              <a:off x="3506" y="2018"/>
              <a:ext cx="449" cy="305"/>
            </a:xfrm>
            <a:custGeom>
              <a:avLst/>
              <a:gdLst/>
              <a:ahLst/>
              <a:cxnLst>
                <a:cxn ang="0">
                  <a:pos x="76" y="0"/>
                </a:cxn>
                <a:cxn ang="0">
                  <a:pos x="92" y="78"/>
                </a:cxn>
                <a:cxn ang="0">
                  <a:pos x="78" y="102"/>
                </a:cxn>
                <a:cxn ang="0">
                  <a:pos x="54" y="126"/>
                </a:cxn>
                <a:cxn ang="0">
                  <a:pos x="28" y="142"/>
                </a:cxn>
                <a:cxn ang="0">
                  <a:pos x="0" y="158"/>
                </a:cxn>
                <a:cxn ang="0">
                  <a:pos x="14" y="184"/>
                </a:cxn>
                <a:cxn ang="0">
                  <a:pos x="34" y="206"/>
                </a:cxn>
                <a:cxn ang="0">
                  <a:pos x="46" y="212"/>
                </a:cxn>
                <a:cxn ang="0">
                  <a:pos x="32" y="222"/>
                </a:cxn>
                <a:cxn ang="0">
                  <a:pos x="20" y="224"/>
                </a:cxn>
                <a:cxn ang="0">
                  <a:pos x="46" y="246"/>
                </a:cxn>
                <a:cxn ang="0">
                  <a:pos x="60" y="252"/>
                </a:cxn>
                <a:cxn ang="0">
                  <a:pos x="82" y="258"/>
                </a:cxn>
                <a:cxn ang="0">
                  <a:pos x="84" y="258"/>
                </a:cxn>
                <a:cxn ang="0">
                  <a:pos x="66" y="270"/>
                </a:cxn>
                <a:cxn ang="0">
                  <a:pos x="86" y="282"/>
                </a:cxn>
                <a:cxn ang="0">
                  <a:pos x="108" y="290"/>
                </a:cxn>
                <a:cxn ang="0">
                  <a:pos x="128" y="290"/>
                </a:cxn>
                <a:cxn ang="0">
                  <a:pos x="154" y="286"/>
                </a:cxn>
                <a:cxn ang="0">
                  <a:pos x="166" y="282"/>
                </a:cxn>
                <a:cxn ang="0">
                  <a:pos x="188" y="300"/>
                </a:cxn>
                <a:cxn ang="0">
                  <a:pos x="218" y="304"/>
                </a:cxn>
                <a:cxn ang="0">
                  <a:pos x="234" y="304"/>
                </a:cxn>
                <a:cxn ang="0">
                  <a:pos x="264" y="300"/>
                </a:cxn>
                <a:cxn ang="0">
                  <a:pos x="284" y="282"/>
                </a:cxn>
                <a:cxn ang="0">
                  <a:pos x="310" y="288"/>
                </a:cxn>
                <a:cxn ang="0">
                  <a:pos x="334" y="288"/>
                </a:cxn>
                <a:cxn ang="0">
                  <a:pos x="360" y="280"/>
                </a:cxn>
                <a:cxn ang="0">
                  <a:pos x="374" y="268"/>
                </a:cxn>
                <a:cxn ang="0">
                  <a:pos x="356" y="254"/>
                </a:cxn>
                <a:cxn ang="0">
                  <a:pos x="380" y="254"/>
                </a:cxn>
                <a:cxn ang="0">
                  <a:pos x="406" y="242"/>
                </a:cxn>
                <a:cxn ang="0">
                  <a:pos x="426" y="226"/>
                </a:cxn>
                <a:cxn ang="0">
                  <a:pos x="402" y="212"/>
                </a:cxn>
                <a:cxn ang="0">
                  <a:pos x="428" y="188"/>
                </a:cxn>
                <a:cxn ang="0">
                  <a:pos x="448" y="158"/>
                </a:cxn>
                <a:cxn ang="0">
                  <a:pos x="426" y="146"/>
                </a:cxn>
                <a:cxn ang="0">
                  <a:pos x="406" y="134"/>
                </a:cxn>
                <a:cxn ang="0">
                  <a:pos x="390" y="122"/>
                </a:cxn>
                <a:cxn ang="0">
                  <a:pos x="372" y="106"/>
                </a:cxn>
                <a:cxn ang="0">
                  <a:pos x="358" y="90"/>
                </a:cxn>
                <a:cxn ang="0">
                  <a:pos x="352" y="74"/>
                </a:cxn>
                <a:cxn ang="0">
                  <a:pos x="358" y="8"/>
                </a:cxn>
                <a:cxn ang="0">
                  <a:pos x="280" y="58"/>
                </a:cxn>
                <a:cxn ang="0">
                  <a:pos x="264" y="46"/>
                </a:cxn>
                <a:cxn ang="0">
                  <a:pos x="248" y="38"/>
                </a:cxn>
                <a:cxn ang="0">
                  <a:pos x="232" y="34"/>
                </a:cxn>
                <a:cxn ang="0">
                  <a:pos x="210" y="34"/>
                </a:cxn>
                <a:cxn ang="0">
                  <a:pos x="186" y="38"/>
                </a:cxn>
                <a:cxn ang="0">
                  <a:pos x="166" y="46"/>
                </a:cxn>
                <a:cxn ang="0">
                  <a:pos x="148" y="56"/>
                </a:cxn>
                <a:cxn ang="0">
                  <a:pos x="76" y="0"/>
                </a:cxn>
              </a:cxnLst>
              <a:rect l="0" t="0" r="r" b="b"/>
              <a:pathLst>
                <a:path w="449" h="305">
                  <a:moveTo>
                    <a:pt x="76" y="0"/>
                  </a:moveTo>
                  <a:lnTo>
                    <a:pt x="92" y="78"/>
                  </a:lnTo>
                  <a:lnTo>
                    <a:pt x="78" y="102"/>
                  </a:lnTo>
                  <a:lnTo>
                    <a:pt x="54" y="126"/>
                  </a:lnTo>
                  <a:lnTo>
                    <a:pt x="28" y="142"/>
                  </a:lnTo>
                  <a:lnTo>
                    <a:pt x="0" y="158"/>
                  </a:lnTo>
                  <a:lnTo>
                    <a:pt x="14" y="184"/>
                  </a:lnTo>
                  <a:lnTo>
                    <a:pt x="34" y="206"/>
                  </a:lnTo>
                  <a:lnTo>
                    <a:pt x="46" y="212"/>
                  </a:lnTo>
                  <a:lnTo>
                    <a:pt x="32" y="222"/>
                  </a:lnTo>
                  <a:lnTo>
                    <a:pt x="20" y="224"/>
                  </a:lnTo>
                  <a:lnTo>
                    <a:pt x="46" y="246"/>
                  </a:lnTo>
                  <a:lnTo>
                    <a:pt x="60" y="252"/>
                  </a:lnTo>
                  <a:lnTo>
                    <a:pt x="82" y="258"/>
                  </a:lnTo>
                  <a:lnTo>
                    <a:pt x="84" y="258"/>
                  </a:lnTo>
                  <a:lnTo>
                    <a:pt x="66" y="270"/>
                  </a:lnTo>
                  <a:lnTo>
                    <a:pt x="86" y="282"/>
                  </a:lnTo>
                  <a:lnTo>
                    <a:pt x="108" y="290"/>
                  </a:lnTo>
                  <a:lnTo>
                    <a:pt x="128" y="290"/>
                  </a:lnTo>
                  <a:lnTo>
                    <a:pt x="154" y="286"/>
                  </a:lnTo>
                  <a:lnTo>
                    <a:pt x="166" y="282"/>
                  </a:lnTo>
                  <a:lnTo>
                    <a:pt x="188" y="300"/>
                  </a:lnTo>
                  <a:lnTo>
                    <a:pt x="218" y="304"/>
                  </a:lnTo>
                  <a:lnTo>
                    <a:pt x="234" y="304"/>
                  </a:lnTo>
                  <a:lnTo>
                    <a:pt x="264" y="300"/>
                  </a:lnTo>
                  <a:lnTo>
                    <a:pt x="284" y="282"/>
                  </a:lnTo>
                  <a:lnTo>
                    <a:pt x="310" y="288"/>
                  </a:lnTo>
                  <a:lnTo>
                    <a:pt x="334" y="288"/>
                  </a:lnTo>
                  <a:lnTo>
                    <a:pt x="360" y="280"/>
                  </a:lnTo>
                  <a:lnTo>
                    <a:pt x="374" y="268"/>
                  </a:lnTo>
                  <a:lnTo>
                    <a:pt x="356" y="254"/>
                  </a:lnTo>
                  <a:lnTo>
                    <a:pt x="380" y="254"/>
                  </a:lnTo>
                  <a:lnTo>
                    <a:pt x="406" y="242"/>
                  </a:lnTo>
                  <a:lnTo>
                    <a:pt x="426" y="226"/>
                  </a:lnTo>
                  <a:lnTo>
                    <a:pt x="402" y="212"/>
                  </a:lnTo>
                  <a:lnTo>
                    <a:pt x="428" y="188"/>
                  </a:lnTo>
                  <a:lnTo>
                    <a:pt x="448" y="158"/>
                  </a:lnTo>
                  <a:lnTo>
                    <a:pt x="426" y="146"/>
                  </a:lnTo>
                  <a:lnTo>
                    <a:pt x="406" y="134"/>
                  </a:lnTo>
                  <a:lnTo>
                    <a:pt x="390" y="122"/>
                  </a:lnTo>
                  <a:lnTo>
                    <a:pt x="372" y="106"/>
                  </a:lnTo>
                  <a:lnTo>
                    <a:pt x="358" y="90"/>
                  </a:lnTo>
                  <a:lnTo>
                    <a:pt x="352" y="74"/>
                  </a:lnTo>
                  <a:lnTo>
                    <a:pt x="358" y="8"/>
                  </a:lnTo>
                  <a:lnTo>
                    <a:pt x="280" y="58"/>
                  </a:lnTo>
                  <a:lnTo>
                    <a:pt x="264" y="46"/>
                  </a:lnTo>
                  <a:lnTo>
                    <a:pt x="248" y="38"/>
                  </a:lnTo>
                  <a:lnTo>
                    <a:pt x="232" y="34"/>
                  </a:lnTo>
                  <a:lnTo>
                    <a:pt x="210" y="34"/>
                  </a:lnTo>
                  <a:lnTo>
                    <a:pt x="186" y="38"/>
                  </a:lnTo>
                  <a:lnTo>
                    <a:pt x="166" y="46"/>
                  </a:lnTo>
                  <a:lnTo>
                    <a:pt x="148" y="56"/>
                  </a:lnTo>
                  <a:lnTo>
                    <a:pt x="76" y="0"/>
                  </a:lnTo>
                </a:path>
              </a:pathLst>
            </a:custGeom>
            <a:solidFill>
              <a:srgbClr val="663300"/>
            </a:solidFill>
            <a:ln w="9525" cap="rnd">
              <a:noFill/>
              <a:round/>
              <a:headEnd/>
              <a:tailEnd/>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957263" y="2719388"/>
            <a:ext cx="3570287" cy="1685925"/>
          </a:xfrm>
          <a:prstGeom prst="rect">
            <a:avLst/>
          </a:prstGeom>
          <a:noFill/>
          <a:ln w="12700">
            <a:solidFill>
              <a:srgbClr val="000000"/>
            </a:solidFill>
            <a:miter lim="800000"/>
            <a:headEnd/>
            <a:tailEnd/>
          </a:ln>
          <a:effectLst/>
        </p:spPr>
        <p:txBody>
          <a:bodyPr wrap="none" anchor="ctr"/>
          <a:lstStyle/>
          <a:p>
            <a:endParaRPr lang="en-US"/>
          </a:p>
        </p:txBody>
      </p:sp>
      <p:sp>
        <p:nvSpPr>
          <p:cNvPr id="272387" name="Rectangle 3"/>
          <p:cNvSpPr>
            <a:spLocks noChangeArrowheads="1"/>
          </p:cNvSpPr>
          <p:nvPr/>
        </p:nvSpPr>
        <p:spPr bwMode="auto">
          <a:xfrm>
            <a:off x="854075" y="2395538"/>
            <a:ext cx="1900238"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EMPLOYEES</a:t>
            </a:r>
          </a:p>
        </p:txBody>
      </p:sp>
      <p:sp>
        <p:nvSpPr>
          <p:cNvPr id="272388" name="Line 4"/>
          <p:cNvSpPr>
            <a:spLocks noChangeShapeType="1"/>
          </p:cNvSpPr>
          <p:nvPr/>
        </p:nvSpPr>
        <p:spPr bwMode="auto">
          <a:xfrm>
            <a:off x="1860550" y="2711450"/>
            <a:ext cx="0" cy="1547813"/>
          </a:xfrm>
          <a:prstGeom prst="line">
            <a:avLst/>
          </a:prstGeom>
          <a:noFill/>
          <a:ln w="25400">
            <a:solidFill>
              <a:schemeClr val="bg2"/>
            </a:solidFill>
            <a:round/>
            <a:headEnd type="none" w="sm" len="sm"/>
            <a:tailEnd type="none" w="sm" len="sm"/>
          </a:ln>
          <a:effectLst/>
        </p:spPr>
        <p:txBody>
          <a:bodyPr/>
          <a:lstStyle/>
          <a:p>
            <a:endParaRPr lang="en-US"/>
          </a:p>
        </p:txBody>
      </p:sp>
      <p:sp>
        <p:nvSpPr>
          <p:cNvPr id="272389" name="Line 5"/>
          <p:cNvSpPr>
            <a:spLocks noChangeShapeType="1"/>
          </p:cNvSpPr>
          <p:nvPr/>
        </p:nvSpPr>
        <p:spPr bwMode="auto">
          <a:xfrm>
            <a:off x="950913" y="3094038"/>
            <a:ext cx="3595687" cy="0"/>
          </a:xfrm>
          <a:prstGeom prst="line">
            <a:avLst/>
          </a:prstGeom>
          <a:noFill/>
          <a:ln w="25400">
            <a:solidFill>
              <a:schemeClr val="bg2"/>
            </a:solidFill>
            <a:round/>
            <a:headEnd type="none" w="sm" len="sm"/>
            <a:tailEnd type="none" w="sm" len="sm"/>
          </a:ln>
          <a:effectLst/>
        </p:spPr>
        <p:txBody>
          <a:bodyPr/>
          <a:lstStyle/>
          <a:p>
            <a:endParaRPr lang="en-US"/>
          </a:p>
        </p:txBody>
      </p:sp>
      <p:sp>
        <p:nvSpPr>
          <p:cNvPr id="272390" name="Rectangle 6"/>
          <p:cNvSpPr>
            <a:spLocks noChangeArrowheads="1"/>
          </p:cNvSpPr>
          <p:nvPr/>
        </p:nvSpPr>
        <p:spPr bwMode="auto">
          <a:xfrm>
            <a:off x="955675" y="2730500"/>
            <a:ext cx="1352550" cy="160337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Name</a:t>
            </a:r>
          </a:p>
          <a:p>
            <a:pPr eaLnBrk="0" hangingPunct="0">
              <a:spcBef>
                <a:spcPct val="50000"/>
              </a:spcBef>
              <a:buClrTx/>
              <a:buFontTx/>
              <a:buNone/>
            </a:pPr>
            <a:r>
              <a:rPr lang="en-US"/>
              <a:t>PAPINI </a:t>
            </a:r>
            <a:br>
              <a:rPr lang="en-US"/>
            </a:br>
            <a:r>
              <a:rPr lang="en-US"/>
              <a:t>HIDE</a:t>
            </a:r>
            <a:br>
              <a:rPr lang="en-US"/>
            </a:br>
            <a:r>
              <a:rPr lang="en-US"/>
              <a:t>PAPINI </a:t>
            </a:r>
            <a:br>
              <a:rPr lang="en-US"/>
            </a:br>
            <a:r>
              <a:rPr lang="en-US"/>
              <a:t>BAKER</a:t>
            </a:r>
          </a:p>
        </p:txBody>
      </p:sp>
      <p:sp>
        <p:nvSpPr>
          <p:cNvPr id="272391" name="Rectangle 7"/>
          <p:cNvSpPr>
            <a:spLocks noChangeArrowheads="1"/>
          </p:cNvSpPr>
          <p:nvPr/>
        </p:nvSpPr>
        <p:spPr bwMode="auto">
          <a:xfrm>
            <a:off x="1855788" y="2730500"/>
            <a:ext cx="1292225" cy="160337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Initials</a:t>
            </a:r>
          </a:p>
          <a:p>
            <a:pPr eaLnBrk="0" hangingPunct="0">
              <a:spcBef>
                <a:spcPct val="50000"/>
              </a:spcBef>
              <a:buClrTx/>
              <a:buFontTx/>
              <a:buNone/>
            </a:pPr>
            <a:r>
              <a:rPr lang="en-US"/>
              <a:t>G.</a:t>
            </a:r>
            <a:br>
              <a:rPr lang="en-US"/>
            </a:br>
            <a:r>
              <a:rPr lang="en-US"/>
              <a:t>T.M.</a:t>
            </a:r>
            <a:br>
              <a:rPr lang="en-US"/>
            </a:br>
            <a:r>
              <a:rPr lang="en-US"/>
              <a:t>G.</a:t>
            </a:r>
            <a:br>
              <a:rPr lang="en-US"/>
            </a:br>
            <a:r>
              <a:rPr lang="en-US"/>
              <a:t>S.J.T.</a:t>
            </a:r>
          </a:p>
        </p:txBody>
      </p:sp>
      <p:sp>
        <p:nvSpPr>
          <p:cNvPr id="272392" name="Line 8"/>
          <p:cNvSpPr>
            <a:spLocks noChangeShapeType="1"/>
          </p:cNvSpPr>
          <p:nvPr/>
        </p:nvSpPr>
        <p:spPr bwMode="auto">
          <a:xfrm>
            <a:off x="2930525" y="2720975"/>
            <a:ext cx="0" cy="1547813"/>
          </a:xfrm>
          <a:prstGeom prst="line">
            <a:avLst/>
          </a:prstGeom>
          <a:noFill/>
          <a:ln w="25400">
            <a:solidFill>
              <a:schemeClr val="bg2"/>
            </a:solidFill>
            <a:round/>
            <a:headEnd type="none" w="sm" len="sm"/>
            <a:tailEnd type="none" w="sm" len="sm"/>
          </a:ln>
          <a:effectLst/>
        </p:spPr>
        <p:txBody>
          <a:bodyPr/>
          <a:lstStyle/>
          <a:p>
            <a:endParaRPr lang="en-US"/>
          </a:p>
        </p:txBody>
      </p:sp>
      <p:sp>
        <p:nvSpPr>
          <p:cNvPr id="272393" name="Rectangle 9"/>
          <p:cNvSpPr>
            <a:spLocks noChangeArrowheads="1"/>
          </p:cNvSpPr>
          <p:nvPr/>
        </p:nvSpPr>
        <p:spPr bwMode="auto">
          <a:xfrm>
            <a:off x="2928938" y="2730500"/>
            <a:ext cx="1676400" cy="160337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Birthdate</a:t>
            </a:r>
          </a:p>
          <a:p>
            <a:pPr eaLnBrk="0" hangingPunct="0">
              <a:spcBef>
                <a:spcPct val="50000"/>
              </a:spcBef>
              <a:buClrTx/>
              <a:buFontTx/>
              <a:buNone/>
            </a:pPr>
            <a:r>
              <a:rPr lang="en-US"/>
              <a:t>02-FEB-1954</a:t>
            </a:r>
            <a:br>
              <a:rPr lang="en-US"/>
            </a:br>
            <a:r>
              <a:rPr lang="en-US"/>
              <a:t>11-JUN-1961</a:t>
            </a:r>
            <a:br>
              <a:rPr lang="en-US"/>
            </a:br>
            <a:r>
              <a:rPr lang="en-US"/>
              <a:t>02-FEB-1945</a:t>
            </a:r>
            <a:br>
              <a:rPr lang="en-US"/>
            </a:br>
            <a:r>
              <a:rPr lang="en-US"/>
              <a:t>24-SEP-1958</a:t>
            </a:r>
          </a:p>
        </p:txBody>
      </p:sp>
      <p:sp useBgFill="1">
        <p:nvSpPr>
          <p:cNvPr id="272394" name="Freeform 10"/>
          <p:cNvSpPr>
            <a:spLocks/>
          </p:cNvSpPr>
          <p:nvPr/>
        </p:nvSpPr>
        <p:spPr bwMode="auto">
          <a:xfrm>
            <a:off x="814388" y="4008438"/>
            <a:ext cx="3824287" cy="517525"/>
          </a:xfrm>
          <a:custGeom>
            <a:avLst/>
            <a:gdLst/>
            <a:ahLst/>
            <a:cxnLst>
              <a:cxn ang="0">
                <a:pos x="37" y="234"/>
              </a:cxn>
              <a:cxn ang="0">
                <a:pos x="82" y="182"/>
              </a:cxn>
              <a:cxn ang="0">
                <a:pos x="127" y="153"/>
              </a:cxn>
              <a:cxn ang="0">
                <a:pos x="165" y="193"/>
              </a:cxn>
              <a:cxn ang="0">
                <a:pos x="217" y="234"/>
              </a:cxn>
              <a:cxn ang="0">
                <a:pos x="277" y="203"/>
              </a:cxn>
              <a:cxn ang="0">
                <a:pos x="330" y="162"/>
              </a:cxn>
              <a:cxn ang="0">
                <a:pos x="375" y="142"/>
              </a:cxn>
              <a:cxn ang="0">
                <a:pos x="420" y="153"/>
              </a:cxn>
              <a:cxn ang="0">
                <a:pos x="472" y="193"/>
              </a:cxn>
              <a:cxn ang="0">
                <a:pos x="532" y="203"/>
              </a:cxn>
              <a:cxn ang="0">
                <a:pos x="585" y="203"/>
              </a:cxn>
              <a:cxn ang="0">
                <a:pos x="630" y="203"/>
              </a:cxn>
              <a:cxn ang="0">
                <a:pos x="675" y="213"/>
              </a:cxn>
              <a:cxn ang="0">
                <a:pos x="742" y="173"/>
              </a:cxn>
              <a:cxn ang="0">
                <a:pos x="772" y="182"/>
              </a:cxn>
              <a:cxn ang="0">
                <a:pos x="772" y="243"/>
              </a:cxn>
              <a:cxn ang="0">
                <a:pos x="840" y="234"/>
              </a:cxn>
              <a:cxn ang="0">
                <a:pos x="900" y="203"/>
              </a:cxn>
              <a:cxn ang="0">
                <a:pos x="952" y="182"/>
              </a:cxn>
              <a:cxn ang="0">
                <a:pos x="1020" y="153"/>
              </a:cxn>
              <a:cxn ang="0">
                <a:pos x="1080" y="121"/>
              </a:cxn>
              <a:cxn ang="0">
                <a:pos x="1125" y="112"/>
              </a:cxn>
              <a:cxn ang="0">
                <a:pos x="1147" y="173"/>
              </a:cxn>
              <a:cxn ang="0">
                <a:pos x="1192" y="162"/>
              </a:cxn>
              <a:cxn ang="0">
                <a:pos x="1252" y="142"/>
              </a:cxn>
              <a:cxn ang="0">
                <a:pos x="1305" y="121"/>
              </a:cxn>
              <a:cxn ang="0">
                <a:pos x="1372" y="121"/>
              </a:cxn>
              <a:cxn ang="0">
                <a:pos x="1432" y="132"/>
              </a:cxn>
              <a:cxn ang="0">
                <a:pos x="1462" y="193"/>
              </a:cxn>
              <a:cxn ang="0">
                <a:pos x="1507" y="173"/>
              </a:cxn>
              <a:cxn ang="0">
                <a:pos x="1530" y="213"/>
              </a:cxn>
              <a:cxn ang="0">
                <a:pos x="1598" y="162"/>
              </a:cxn>
              <a:cxn ang="0">
                <a:pos x="1643" y="153"/>
              </a:cxn>
              <a:cxn ang="0">
                <a:pos x="1695" y="173"/>
              </a:cxn>
              <a:cxn ang="0">
                <a:pos x="1748" y="203"/>
              </a:cxn>
              <a:cxn ang="0">
                <a:pos x="1823" y="182"/>
              </a:cxn>
              <a:cxn ang="0">
                <a:pos x="1875" y="162"/>
              </a:cxn>
              <a:cxn ang="0">
                <a:pos x="1928" y="182"/>
              </a:cxn>
              <a:cxn ang="0">
                <a:pos x="1973" y="182"/>
              </a:cxn>
              <a:cxn ang="0">
                <a:pos x="2025" y="153"/>
              </a:cxn>
              <a:cxn ang="0">
                <a:pos x="2070" y="121"/>
              </a:cxn>
              <a:cxn ang="0">
                <a:pos x="2108" y="142"/>
              </a:cxn>
              <a:cxn ang="0">
                <a:pos x="2138" y="173"/>
              </a:cxn>
              <a:cxn ang="0">
                <a:pos x="2205" y="142"/>
              </a:cxn>
              <a:cxn ang="0">
                <a:pos x="2265" y="101"/>
              </a:cxn>
              <a:cxn ang="0">
                <a:pos x="2310" y="71"/>
              </a:cxn>
              <a:cxn ang="0">
                <a:pos x="2348" y="31"/>
              </a:cxn>
              <a:cxn ang="0">
                <a:pos x="2393" y="0"/>
              </a:cxn>
              <a:cxn ang="0">
                <a:pos x="2408" y="71"/>
              </a:cxn>
              <a:cxn ang="0">
                <a:pos x="2408" y="132"/>
              </a:cxn>
              <a:cxn ang="0">
                <a:pos x="2408" y="193"/>
              </a:cxn>
              <a:cxn ang="0">
                <a:pos x="2408" y="264"/>
              </a:cxn>
              <a:cxn ang="0">
                <a:pos x="2408" y="325"/>
              </a:cxn>
              <a:cxn ang="0">
                <a:pos x="0" y="264"/>
              </a:cxn>
            </a:cxnLst>
            <a:rect l="0" t="0" r="r" b="b"/>
            <a:pathLst>
              <a:path w="2409" h="326">
                <a:moveTo>
                  <a:pt x="0" y="264"/>
                </a:moveTo>
                <a:lnTo>
                  <a:pt x="37" y="234"/>
                </a:lnTo>
                <a:lnTo>
                  <a:pt x="60" y="203"/>
                </a:lnTo>
                <a:lnTo>
                  <a:pt x="82" y="182"/>
                </a:lnTo>
                <a:lnTo>
                  <a:pt x="105" y="162"/>
                </a:lnTo>
                <a:lnTo>
                  <a:pt x="127" y="153"/>
                </a:lnTo>
                <a:lnTo>
                  <a:pt x="150" y="162"/>
                </a:lnTo>
                <a:lnTo>
                  <a:pt x="165" y="193"/>
                </a:lnTo>
                <a:lnTo>
                  <a:pt x="180" y="223"/>
                </a:lnTo>
                <a:lnTo>
                  <a:pt x="217" y="234"/>
                </a:lnTo>
                <a:lnTo>
                  <a:pt x="255" y="223"/>
                </a:lnTo>
                <a:lnTo>
                  <a:pt x="277" y="203"/>
                </a:lnTo>
                <a:lnTo>
                  <a:pt x="307" y="193"/>
                </a:lnTo>
                <a:lnTo>
                  <a:pt x="330" y="162"/>
                </a:lnTo>
                <a:lnTo>
                  <a:pt x="352" y="153"/>
                </a:lnTo>
                <a:lnTo>
                  <a:pt x="375" y="142"/>
                </a:lnTo>
                <a:lnTo>
                  <a:pt x="397" y="132"/>
                </a:lnTo>
                <a:lnTo>
                  <a:pt x="420" y="153"/>
                </a:lnTo>
                <a:lnTo>
                  <a:pt x="442" y="182"/>
                </a:lnTo>
                <a:lnTo>
                  <a:pt x="472" y="193"/>
                </a:lnTo>
                <a:lnTo>
                  <a:pt x="502" y="203"/>
                </a:lnTo>
                <a:lnTo>
                  <a:pt x="532" y="203"/>
                </a:lnTo>
                <a:lnTo>
                  <a:pt x="562" y="203"/>
                </a:lnTo>
                <a:lnTo>
                  <a:pt x="585" y="203"/>
                </a:lnTo>
                <a:lnTo>
                  <a:pt x="607" y="203"/>
                </a:lnTo>
                <a:lnTo>
                  <a:pt x="630" y="203"/>
                </a:lnTo>
                <a:lnTo>
                  <a:pt x="652" y="193"/>
                </a:lnTo>
                <a:lnTo>
                  <a:pt x="675" y="213"/>
                </a:lnTo>
                <a:lnTo>
                  <a:pt x="712" y="193"/>
                </a:lnTo>
                <a:lnTo>
                  <a:pt x="742" y="173"/>
                </a:lnTo>
                <a:lnTo>
                  <a:pt x="765" y="153"/>
                </a:lnTo>
                <a:lnTo>
                  <a:pt x="772" y="182"/>
                </a:lnTo>
                <a:lnTo>
                  <a:pt x="772" y="213"/>
                </a:lnTo>
                <a:lnTo>
                  <a:pt x="772" y="243"/>
                </a:lnTo>
                <a:lnTo>
                  <a:pt x="810" y="243"/>
                </a:lnTo>
                <a:lnTo>
                  <a:pt x="840" y="234"/>
                </a:lnTo>
                <a:lnTo>
                  <a:pt x="862" y="234"/>
                </a:lnTo>
                <a:lnTo>
                  <a:pt x="900" y="203"/>
                </a:lnTo>
                <a:lnTo>
                  <a:pt x="930" y="193"/>
                </a:lnTo>
                <a:lnTo>
                  <a:pt x="952" y="182"/>
                </a:lnTo>
                <a:lnTo>
                  <a:pt x="990" y="162"/>
                </a:lnTo>
                <a:lnTo>
                  <a:pt x="1020" y="153"/>
                </a:lnTo>
                <a:lnTo>
                  <a:pt x="1042" y="142"/>
                </a:lnTo>
                <a:lnTo>
                  <a:pt x="1080" y="121"/>
                </a:lnTo>
                <a:lnTo>
                  <a:pt x="1102" y="112"/>
                </a:lnTo>
                <a:lnTo>
                  <a:pt x="1125" y="112"/>
                </a:lnTo>
                <a:lnTo>
                  <a:pt x="1140" y="142"/>
                </a:lnTo>
                <a:lnTo>
                  <a:pt x="1147" y="173"/>
                </a:lnTo>
                <a:lnTo>
                  <a:pt x="1170" y="182"/>
                </a:lnTo>
                <a:lnTo>
                  <a:pt x="1192" y="162"/>
                </a:lnTo>
                <a:lnTo>
                  <a:pt x="1215" y="162"/>
                </a:lnTo>
                <a:lnTo>
                  <a:pt x="1252" y="142"/>
                </a:lnTo>
                <a:lnTo>
                  <a:pt x="1282" y="121"/>
                </a:lnTo>
                <a:lnTo>
                  <a:pt x="1305" y="121"/>
                </a:lnTo>
                <a:lnTo>
                  <a:pt x="1342" y="121"/>
                </a:lnTo>
                <a:lnTo>
                  <a:pt x="1372" y="121"/>
                </a:lnTo>
                <a:lnTo>
                  <a:pt x="1410" y="132"/>
                </a:lnTo>
                <a:lnTo>
                  <a:pt x="1432" y="132"/>
                </a:lnTo>
                <a:lnTo>
                  <a:pt x="1432" y="173"/>
                </a:lnTo>
                <a:lnTo>
                  <a:pt x="1462" y="193"/>
                </a:lnTo>
                <a:lnTo>
                  <a:pt x="1485" y="182"/>
                </a:lnTo>
                <a:lnTo>
                  <a:pt x="1507" y="173"/>
                </a:lnTo>
                <a:lnTo>
                  <a:pt x="1507" y="203"/>
                </a:lnTo>
                <a:lnTo>
                  <a:pt x="1530" y="213"/>
                </a:lnTo>
                <a:lnTo>
                  <a:pt x="1568" y="193"/>
                </a:lnTo>
                <a:lnTo>
                  <a:pt x="1598" y="162"/>
                </a:lnTo>
                <a:lnTo>
                  <a:pt x="1620" y="153"/>
                </a:lnTo>
                <a:lnTo>
                  <a:pt x="1643" y="153"/>
                </a:lnTo>
                <a:lnTo>
                  <a:pt x="1673" y="142"/>
                </a:lnTo>
                <a:lnTo>
                  <a:pt x="1695" y="173"/>
                </a:lnTo>
                <a:lnTo>
                  <a:pt x="1710" y="203"/>
                </a:lnTo>
                <a:lnTo>
                  <a:pt x="1748" y="203"/>
                </a:lnTo>
                <a:lnTo>
                  <a:pt x="1785" y="193"/>
                </a:lnTo>
                <a:lnTo>
                  <a:pt x="1823" y="182"/>
                </a:lnTo>
                <a:lnTo>
                  <a:pt x="1845" y="173"/>
                </a:lnTo>
                <a:lnTo>
                  <a:pt x="1875" y="162"/>
                </a:lnTo>
                <a:lnTo>
                  <a:pt x="1905" y="182"/>
                </a:lnTo>
                <a:lnTo>
                  <a:pt x="1928" y="182"/>
                </a:lnTo>
                <a:lnTo>
                  <a:pt x="1950" y="182"/>
                </a:lnTo>
                <a:lnTo>
                  <a:pt x="1973" y="182"/>
                </a:lnTo>
                <a:lnTo>
                  <a:pt x="2003" y="162"/>
                </a:lnTo>
                <a:lnTo>
                  <a:pt x="2025" y="153"/>
                </a:lnTo>
                <a:lnTo>
                  <a:pt x="2048" y="142"/>
                </a:lnTo>
                <a:lnTo>
                  <a:pt x="2070" y="121"/>
                </a:lnTo>
                <a:lnTo>
                  <a:pt x="2093" y="112"/>
                </a:lnTo>
                <a:lnTo>
                  <a:pt x="2108" y="142"/>
                </a:lnTo>
                <a:lnTo>
                  <a:pt x="2115" y="173"/>
                </a:lnTo>
                <a:lnTo>
                  <a:pt x="2138" y="173"/>
                </a:lnTo>
                <a:lnTo>
                  <a:pt x="2168" y="162"/>
                </a:lnTo>
                <a:lnTo>
                  <a:pt x="2205" y="142"/>
                </a:lnTo>
                <a:lnTo>
                  <a:pt x="2235" y="112"/>
                </a:lnTo>
                <a:lnTo>
                  <a:pt x="2265" y="101"/>
                </a:lnTo>
                <a:lnTo>
                  <a:pt x="2288" y="81"/>
                </a:lnTo>
                <a:lnTo>
                  <a:pt x="2310" y="71"/>
                </a:lnTo>
                <a:lnTo>
                  <a:pt x="2325" y="40"/>
                </a:lnTo>
                <a:lnTo>
                  <a:pt x="2348" y="31"/>
                </a:lnTo>
                <a:lnTo>
                  <a:pt x="2370" y="10"/>
                </a:lnTo>
                <a:lnTo>
                  <a:pt x="2393" y="0"/>
                </a:lnTo>
                <a:lnTo>
                  <a:pt x="2408" y="31"/>
                </a:lnTo>
                <a:lnTo>
                  <a:pt x="2408" y="71"/>
                </a:lnTo>
                <a:lnTo>
                  <a:pt x="2408" y="101"/>
                </a:lnTo>
                <a:lnTo>
                  <a:pt x="2408" y="132"/>
                </a:lnTo>
                <a:lnTo>
                  <a:pt x="2408" y="162"/>
                </a:lnTo>
                <a:lnTo>
                  <a:pt x="2408" y="193"/>
                </a:lnTo>
                <a:lnTo>
                  <a:pt x="2408" y="223"/>
                </a:lnTo>
                <a:lnTo>
                  <a:pt x="2408" y="264"/>
                </a:lnTo>
                <a:lnTo>
                  <a:pt x="2408" y="295"/>
                </a:lnTo>
                <a:lnTo>
                  <a:pt x="2408" y="325"/>
                </a:lnTo>
                <a:lnTo>
                  <a:pt x="7" y="325"/>
                </a:lnTo>
                <a:lnTo>
                  <a:pt x="0" y="264"/>
                </a:lnTo>
              </a:path>
            </a:pathLst>
          </a:custGeom>
          <a:ln w="9525" cap="rnd">
            <a:noFill/>
            <a:round/>
            <a:headEnd/>
            <a:tailEnd/>
          </a:ln>
          <a:effectLst/>
        </p:spPr>
        <p:txBody>
          <a:bodyPr/>
          <a:lstStyle/>
          <a:p>
            <a:endParaRPr lang="en-US"/>
          </a:p>
        </p:txBody>
      </p:sp>
      <p:sp>
        <p:nvSpPr>
          <p:cNvPr id="272395" name="Freeform 11"/>
          <p:cNvSpPr>
            <a:spLocks/>
          </p:cNvSpPr>
          <p:nvPr/>
        </p:nvSpPr>
        <p:spPr bwMode="blackGray">
          <a:xfrm>
            <a:off x="4365625" y="2624138"/>
            <a:ext cx="544513" cy="1254125"/>
          </a:xfrm>
          <a:custGeom>
            <a:avLst/>
            <a:gdLst/>
            <a:ahLst/>
            <a:cxnLst>
              <a:cxn ang="0">
                <a:pos x="0" y="789"/>
              </a:cxn>
              <a:cxn ang="0">
                <a:pos x="342" y="789"/>
              </a:cxn>
              <a:cxn ang="0">
                <a:pos x="342" y="0"/>
              </a:cxn>
              <a:cxn ang="0">
                <a:pos x="342" y="423"/>
              </a:cxn>
              <a:cxn ang="0">
                <a:pos x="21" y="423"/>
              </a:cxn>
            </a:cxnLst>
            <a:rect l="0" t="0" r="r" b="b"/>
            <a:pathLst>
              <a:path w="343" h="790">
                <a:moveTo>
                  <a:pt x="0" y="789"/>
                </a:moveTo>
                <a:lnTo>
                  <a:pt x="342" y="789"/>
                </a:lnTo>
                <a:lnTo>
                  <a:pt x="342" y="0"/>
                </a:lnTo>
                <a:lnTo>
                  <a:pt x="342" y="423"/>
                </a:lnTo>
                <a:lnTo>
                  <a:pt x="21" y="423"/>
                </a:lnTo>
              </a:path>
            </a:pathLst>
          </a:custGeom>
          <a:noFill/>
          <a:ln w="25400" cap="rnd" cmpd="sng">
            <a:solidFill>
              <a:schemeClr val="tx1"/>
            </a:solidFill>
            <a:prstDash val="solid"/>
            <a:round/>
            <a:headEnd type="stealth" w="med" len="lg"/>
            <a:tailEnd type="stealth" w="med" len="lg"/>
          </a:ln>
          <a:effectLst/>
        </p:spPr>
        <p:txBody>
          <a:bodyPr/>
          <a:lstStyle/>
          <a:p>
            <a:endParaRPr lang="en-US"/>
          </a:p>
        </p:txBody>
      </p:sp>
      <p:sp>
        <p:nvSpPr>
          <p:cNvPr id="272397" name="Rectangle 13"/>
          <p:cNvSpPr>
            <a:spLocks noChangeArrowheads="1"/>
          </p:cNvSpPr>
          <p:nvPr/>
        </p:nvSpPr>
        <p:spPr bwMode="black">
          <a:xfrm>
            <a:off x="4833938" y="1725613"/>
            <a:ext cx="3313112"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G. Papini, please?</a:t>
            </a:r>
          </a:p>
        </p:txBody>
      </p:sp>
      <p:sp>
        <p:nvSpPr>
          <p:cNvPr id="272398" name="Arc 14"/>
          <p:cNvSpPr>
            <a:spLocks/>
          </p:cNvSpPr>
          <p:nvPr/>
        </p:nvSpPr>
        <p:spPr bwMode="auto">
          <a:xfrm>
            <a:off x="4897438" y="2233613"/>
            <a:ext cx="777875" cy="390525"/>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ffectLst/>
        </p:spPr>
        <p:txBody>
          <a:bodyPr/>
          <a:lstStyle/>
          <a:p>
            <a:endParaRPr lang="en-US"/>
          </a:p>
        </p:txBody>
      </p:sp>
      <p:sp>
        <p:nvSpPr>
          <p:cNvPr id="272399" name="Arc 15"/>
          <p:cNvSpPr>
            <a:spLocks/>
          </p:cNvSpPr>
          <p:nvPr/>
        </p:nvSpPr>
        <p:spPr bwMode="auto">
          <a:xfrm>
            <a:off x="4937125" y="2243138"/>
            <a:ext cx="950913" cy="390525"/>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ffectLst/>
        </p:spPr>
        <p:txBody>
          <a:bodyPr/>
          <a:lstStyle/>
          <a:p>
            <a:endParaRPr lang="en-US"/>
          </a:p>
        </p:txBody>
      </p:sp>
      <p:sp>
        <p:nvSpPr>
          <p:cNvPr id="272400" name="Arc 16"/>
          <p:cNvSpPr>
            <a:spLocks/>
          </p:cNvSpPr>
          <p:nvPr/>
        </p:nvSpPr>
        <p:spPr bwMode="auto">
          <a:xfrm>
            <a:off x="4584700" y="1604963"/>
            <a:ext cx="3609975" cy="665162"/>
          </a:xfrm>
          <a:custGeom>
            <a:avLst/>
            <a:gdLst>
              <a:gd name="G0" fmla="+- 21600 0 0"/>
              <a:gd name="G1" fmla="+- 21600 0 0"/>
              <a:gd name="G2" fmla="+- 21600 0 0"/>
              <a:gd name="T0" fmla="*/ 12871 w 43200"/>
              <a:gd name="T1" fmla="*/ 41357 h 43200"/>
              <a:gd name="T2" fmla="*/ 15387 w 43200"/>
              <a:gd name="T3" fmla="*/ 42287 h 43200"/>
              <a:gd name="T4" fmla="*/ 21600 w 43200"/>
              <a:gd name="T5" fmla="*/ 21600 h 43200"/>
            </a:gdLst>
            <a:ahLst/>
            <a:cxnLst>
              <a:cxn ang="0">
                <a:pos x="T0" y="T1"/>
              </a:cxn>
              <a:cxn ang="0">
                <a:pos x="T2" y="T3"/>
              </a:cxn>
              <a:cxn ang="0">
                <a:pos x="T4" y="T5"/>
              </a:cxn>
            </a:cxnLst>
            <a:rect l="0" t="0" r="r" b="b"/>
            <a:pathLst>
              <a:path w="43200" h="43200" fill="none" extrusionOk="0">
                <a:moveTo>
                  <a:pt x="12870" y="41357"/>
                </a:moveTo>
                <a:cubicBezTo>
                  <a:pt x="5047" y="37900"/>
                  <a:pt x="0" y="30153"/>
                  <a:pt x="0" y="21600"/>
                </a:cubicBezTo>
                <a:cubicBezTo>
                  <a:pt x="0" y="9670"/>
                  <a:pt x="9670" y="0"/>
                  <a:pt x="21600" y="0"/>
                </a:cubicBezTo>
                <a:cubicBezTo>
                  <a:pt x="33529" y="0"/>
                  <a:pt x="43200" y="9670"/>
                  <a:pt x="43200" y="21600"/>
                </a:cubicBezTo>
                <a:cubicBezTo>
                  <a:pt x="43200" y="33529"/>
                  <a:pt x="33529" y="43200"/>
                  <a:pt x="21600" y="43200"/>
                </a:cubicBezTo>
                <a:cubicBezTo>
                  <a:pt x="19495" y="43200"/>
                  <a:pt x="17402" y="42892"/>
                  <a:pt x="15386" y="42287"/>
                </a:cubicBezTo>
              </a:path>
              <a:path w="43200" h="43200" stroke="0" extrusionOk="0">
                <a:moveTo>
                  <a:pt x="12870" y="41357"/>
                </a:moveTo>
                <a:cubicBezTo>
                  <a:pt x="5047" y="37900"/>
                  <a:pt x="0" y="30153"/>
                  <a:pt x="0" y="21600"/>
                </a:cubicBezTo>
                <a:cubicBezTo>
                  <a:pt x="0" y="9670"/>
                  <a:pt x="9670" y="0"/>
                  <a:pt x="21600" y="0"/>
                </a:cubicBezTo>
                <a:cubicBezTo>
                  <a:pt x="33529" y="0"/>
                  <a:pt x="43200" y="9670"/>
                  <a:pt x="43200" y="21600"/>
                </a:cubicBezTo>
                <a:cubicBezTo>
                  <a:pt x="43200" y="33529"/>
                  <a:pt x="33529" y="43200"/>
                  <a:pt x="21600" y="43200"/>
                </a:cubicBezTo>
                <a:cubicBezTo>
                  <a:pt x="19495" y="43200"/>
                  <a:pt x="17402" y="42892"/>
                  <a:pt x="15386" y="42287"/>
                </a:cubicBezTo>
                <a:lnTo>
                  <a:pt x="21600" y="21600"/>
                </a:lnTo>
                <a:close/>
              </a:path>
            </a:pathLst>
          </a:custGeom>
          <a:noFill/>
          <a:ln w="25400" cap="rnd">
            <a:solidFill>
              <a:schemeClr val="tx1"/>
            </a:solidFill>
            <a:round/>
            <a:headEnd type="none" w="sm" len="sm"/>
            <a:tailEnd type="none" w="sm" len="sm"/>
          </a:ln>
          <a:effectLst/>
        </p:spPr>
        <p:txBody>
          <a:bodyPr/>
          <a:lstStyle/>
          <a:p>
            <a:endParaRPr lang="en-US"/>
          </a:p>
        </p:txBody>
      </p:sp>
      <p:grpSp>
        <p:nvGrpSpPr>
          <p:cNvPr id="2" name="Group 17"/>
          <p:cNvGrpSpPr>
            <a:grpSpLocks/>
          </p:cNvGrpSpPr>
          <p:nvPr/>
        </p:nvGrpSpPr>
        <p:grpSpPr bwMode="auto">
          <a:xfrm>
            <a:off x="5905500" y="2476500"/>
            <a:ext cx="2046288" cy="2008188"/>
            <a:chOff x="3720" y="1560"/>
            <a:chExt cx="1289" cy="1265"/>
          </a:xfrm>
        </p:grpSpPr>
        <p:sp>
          <p:nvSpPr>
            <p:cNvPr id="272402" name="Freeform 18"/>
            <p:cNvSpPr>
              <a:spLocks/>
            </p:cNvSpPr>
            <p:nvPr/>
          </p:nvSpPr>
          <p:spPr bwMode="auto">
            <a:xfrm>
              <a:off x="4121" y="1603"/>
              <a:ext cx="328" cy="1035"/>
            </a:xfrm>
            <a:custGeom>
              <a:avLst/>
              <a:gdLst/>
              <a:ahLst/>
              <a:cxnLst>
                <a:cxn ang="0">
                  <a:pos x="266" y="584"/>
                </a:cxn>
                <a:cxn ang="0">
                  <a:pos x="295" y="430"/>
                </a:cxn>
                <a:cxn ang="0">
                  <a:pos x="323" y="340"/>
                </a:cxn>
                <a:cxn ang="0">
                  <a:pos x="306" y="278"/>
                </a:cxn>
                <a:cxn ang="0">
                  <a:pos x="288" y="233"/>
                </a:cxn>
                <a:cxn ang="0">
                  <a:pos x="270" y="209"/>
                </a:cxn>
                <a:cxn ang="0">
                  <a:pos x="239" y="185"/>
                </a:cxn>
                <a:cxn ang="0">
                  <a:pos x="197" y="158"/>
                </a:cxn>
                <a:cxn ang="0">
                  <a:pos x="194" y="139"/>
                </a:cxn>
                <a:cxn ang="0">
                  <a:pos x="199" y="92"/>
                </a:cxn>
                <a:cxn ang="0">
                  <a:pos x="205" y="64"/>
                </a:cxn>
                <a:cxn ang="0">
                  <a:pos x="202" y="41"/>
                </a:cxn>
                <a:cxn ang="0">
                  <a:pos x="193" y="27"/>
                </a:cxn>
                <a:cxn ang="0">
                  <a:pos x="186" y="17"/>
                </a:cxn>
                <a:cxn ang="0">
                  <a:pos x="182" y="12"/>
                </a:cxn>
                <a:cxn ang="0">
                  <a:pos x="149" y="3"/>
                </a:cxn>
                <a:cxn ang="0">
                  <a:pos x="129" y="0"/>
                </a:cxn>
                <a:cxn ang="0">
                  <a:pos x="113" y="4"/>
                </a:cxn>
                <a:cxn ang="0">
                  <a:pos x="101" y="17"/>
                </a:cxn>
                <a:cxn ang="0">
                  <a:pos x="88" y="27"/>
                </a:cxn>
                <a:cxn ang="0">
                  <a:pos x="84" y="46"/>
                </a:cxn>
                <a:cxn ang="0">
                  <a:pos x="84" y="75"/>
                </a:cxn>
                <a:cxn ang="0">
                  <a:pos x="91" y="116"/>
                </a:cxn>
                <a:cxn ang="0">
                  <a:pos x="113" y="152"/>
                </a:cxn>
                <a:cxn ang="0">
                  <a:pos x="38" y="200"/>
                </a:cxn>
                <a:cxn ang="0">
                  <a:pos x="24" y="212"/>
                </a:cxn>
                <a:cxn ang="0">
                  <a:pos x="20" y="243"/>
                </a:cxn>
                <a:cxn ang="0">
                  <a:pos x="7" y="360"/>
                </a:cxn>
                <a:cxn ang="0">
                  <a:pos x="3" y="425"/>
                </a:cxn>
                <a:cxn ang="0">
                  <a:pos x="0" y="504"/>
                </a:cxn>
                <a:cxn ang="0">
                  <a:pos x="3" y="555"/>
                </a:cxn>
                <a:cxn ang="0">
                  <a:pos x="7" y="576"/>
                </a:cxn>
                <a:cxn ang="0">
                  <a:pos x="18" y="584"/>
                </a:cxn>
                <a:cxn ang="0">
                  <a:pos x="32" y="585"/>
                </a:cxn>
                <a:cxn ang="0">
                  <a:pos x="35" y="569"/>
                </a:cxn>
                <a:cxn ang="0">
                  <a:pos x="48" y="574"/>
                </a:cxn>
                <a:cxn ang="0">
                  <a:pos x="45" y="757"/>
                </a:cxn>
                <a:cxn ang="0">
                  <a:pos x="38" y="953"/>
                </a:cxn>
                <a:cxn ang="0">
                  <a:pos x="84" y="977"/>
                </a:cxn>
                <a:cxn ang="0">
                  <a:pos x="154" y="987"/>
                </a:cxn>
                <a:cxn ang="0">
                  <a:pos x="182" y="1024"/>
                </a:cxn>
                <a:cxn ang="0">
                  <a:pos x="194" y="1034"/>
                </a:cxn>
                <a:cxn ang="0">
                  <a:pos x="207" y="1034"/>
                </a:cxn>
                <a:cxn ang="0">
                  <a:pos x="238" y="1029"/>
                </a:cxn>
                <a:cxn ang="0">
                  <a:pos x="207" y="949"/>
                </a:cxn>
                <a:cxn ang="0">
                  <a:pos x="255" y="598"/>
                </a:cxn>
              </a:cxnLst>
              <a:rect l="0" t="0" r="r" b="b"/>
              <a:pathLst>
                <a:path w="328" h="1035">
                  <a:moveTo>
                    <a:pt x="260" y="537"/>
                  </a:moveTo>
                  <a:lnTo>
                    <a:pt x="266" y="584"/>
                  </a:lnTo>
                  <a:lnTo>
                    <a:pt x="308" y="528"/>
                  </a:lnTo>
                  <a:lnTo>
                    <a:pt x="295" y="430"/>
                  </a:lnTo>
                  <a:lnTo>
                    <a:pt x="327" y="358"/>
                  </a:lnTo>
                  <a:lnTo>
                    <a:pt x="323" y="340"/>
                  </a:lnTo>
                  <a:lnTo>
                    <a:pt x="311" y="299"/>
                  </a:lnTo>
                  <a:lnTo>
                    <a:pt x="306" y="278"/>
                  </a:lnTo>
                  <a:lnTo>
                    <a:pt x="298" y="252"/>
                  </a:lnTo>
                  <a:lnTo>
                    <a:pt x="288" y="233"/>
                  </a:lnTo>
                  <a:lnTo>
                    <a:pt x="280" y="219"/>
                  </a:lnTo>
                  <a:lnTo>
                    <a:pt x="270" y="209"/>
                  </a:lnTo>
                  <a:lnTo>
                    <a:pt x="255" y="196"/>
                  </a:lnTo>
                  <a:lnTo>
                    <a:pt x="239" y="185"/>
                  </a:lnTo>
                  <a:lnTo>
                    <a:pt x="222" y="172"/>
                  </a:lnTo>
                  <a:lnTo>
                    <a:pt x="197" y="158"/>
                  </a:lnTo>
                  <a:lnTo>
                    <a:pt x="185" y="152"/>
                  </a:lnTo>
                  <a:lnTo>
                    <a:pt x="194" y="139"/>
                  </a:lnTo>
                  <a:lnTo>
                    <a:pt x="199" y="100"/>
                  </a:lnTo>
                  <a:lnTo>
                    <a:pt x="199" y="92"/>
                  </a:lnTo>
                  <a:lnTo>
                    <a:pt x="205" y="75"/>
                  </a:lnTo>
                  <a:lnTo>
                    <a:pt x="205" y="64"/>
                  </a:lnTo>
                  <a:lnTo>
                    <a:pt x="205" y="54"/>
                  </a:lnTo>
                  <a:lnTo>
                    <a:pt x="202" y="41"/>
                  </a:lnTo>
                  <a:lnTo>
                    <a:pt x="197" y="35"/>
                  </a:lnTo>
                  <a:lnTo>
                    <a:pt x="193" y="27"/>
                  </a:lnTo>
                  <a:lnTo>
                    <a:pt x="189" y="22"/>
                  </a:lnTo>
                  <a:lnTo>
                    <a:pt x="186" y="17"/>
                  </a:lnTo>
                  <a:lnTo>
                    <a:pt x="186" y="14"/>
                  </a:lnTo>
                  <a:lnTo>
                    <a:pt x="182" y="12"/>
                  </a:lnTo>
                  <a:lnTo>
                    <a:pt x="166" y="8"/>
                  </a:lnTo>
                  <a:lnTo>
                    <a:pt x="149" y="3"/>
                  </a:lnTo>
                  <a:lnTo>
                    <a:pt x="137" y="0"/>
                  </a:lnTo>
                  <a:lnTo>
                    <a:pt x="129" y="0"/>
                  </a:lnTo>
                  <a:lnTo>
                    <a:pt x="121" y="3"/>
                  </a:lnTo>
                  <a:lnTo>
                    <a:pt x="113" y="4"/>
                  </a:lnTo>
                  <a:lnTo>
                    <a:pt x="109" y="12"/>
                  </a:lnTo>
                  <a:lnTo>
                    <a:pt x="101" y="17"/>
                  </a:lnTo>
                  <a:lnTo>
                    <a:pt x="93" y="25"/>
                  </a:lnTo>
                  <a:lnTo>
                    <a:pt x="88" y="27"/>
                  </a:lnTo>
                  <a:lnTo>
                    <a:pt x="85" y="35"/>
                  </a:lnTo>
                  <a:lnTo>
                    <a:pt x="84" y="46"/>
                  </a:lnTo>
                  <a:lnTo>
                    <a:pt x="84" y="60"/>
                  </a:lnTo>
                  <a:lnTo>
                    <a:pt x="84" y="75"/>
                  </a:lnTo>
                  <a:lnTo>
                    <a:pt x="88" y="105"/>
                  </a:lnTo>
                  <a:lnTo>
                    <a:pt x="91" y="116"/>
                  </a:lnTo>
                  <a:lnTo>
                    <a:pt x="109" y="134"/>
                  </a:lnTo>
                  <a:lnTo>
                    <a:pt x="113" y="152"/>
                  </a:lnTo>
                  <a:lnTo>
                    <a:pt x="68" y="177"/>
                  </a:lnTo>
                  <a:lnTo>
                    <a:pt x="38" y="200"/>
                  </a:lnTo>
                  <a:lnTo>
                    <a:pt x="28" y="206"/>
                  </a:lnTo>
                  <a:lnTo>
                    <a:pt x="24" y="212"/>
                  </a:lnTo>
                  <a:lnTo>
                    <a:pt x="24" y="214"/>
                  </a:lnTo>
                  <a:lnTo>
                    <a:pt x="20" y="243"/>
                  </a:lnTo>
                  <a:lnTo>
                    <a:pt x="12" y="302"/>
                  </a:lnTo>
                  <a:lnTo>
                    <a:pt x="7" y="360"/>
                  </a:lnTo>
                  <a:lnTo>
                    <a:pt x="3" y="396"/>
                  </a:lnTo>
                  <a:lnTo>
                    <a:pt x="3" y="425"/>
                  </a:lnTo>
                  <a:lnTo>
                    <a:pt x="0" y="475"/>
                  </a:lnTo>
                  <a:lnTo>
                    <a:pt x="0" y="504"/>
                  </a:lnTo>
                  <a:lnTo>
                    <a:pt x="0" y="531"/>
                  </a:lnTo>
                  <a:lnTo>
                    <a:pt x="3" y="555"/>
                  </a:lnTo>
                  <a:lnTo>
                    <a:pt x="4" y="571"/>
                  </a:lnTo>
                  <a:lnTo>
                    <a:pt x="7" y="576"/>
                  </a:lnTo>
                  <a:lnTo>
                    <a:pt x="12" y="581"/>
                  </a:lnTo>
                  <a:lnTo>
                    <a:pt x="18" y="584"/>
                  </a:lnTo>
                  <a:lnTo>
                    <a:pt x="24" y="585"/>
                  </a:lnTo>
                  <a:lnTo>
                    <a:pt x="32" y="585"/>
                  </a:lnTo>
                  <a:lnTo>
                    <a:pt x="38" y="585"/>
                  </a:lnTo>
                  <a:lnTo>
                    <a:pt x="35" y="569"/>
                  </a:lnTo>
                  <a:lnTo>
                    <a:pt x="20" y="560"/>
                  </a:lnTo>
                  <a:lnTo>
                    <a:pt x="48" y="574"/>
                  </a:lnTo>
                  <a:lnTo>
                    <a:pt x="40" y="712"/>
                  </a:lnTo>
                  <a:lnTo>
                    <a:pt x="45" y="757"/>
                  </a:lnTo>
                  <a:lnTo>
                    <a:pt x="85" y="917"/>
                  </a:lnTo>
                  <a:lnTo>
                    <a:pt x="38" y="953"/>
                  </a:lnTo>
                  <a:lnTo>
                    <a:pt x="31" y="982"/>
                  </a:lnTo>
                  <a:lnTo>
                    <a:pt x="84" y="977"/>
                  </a:lnTo>
                  <a:lnTo>
                    <a:pt x="149" y="981"/>
                  </a:lnTo>
                  <a:lnTo>
                    <a:pt x="154" y="987"/>
                  </a:lnTo>
                  <a:lnTo>
                    <a:pt x="166" y="1005"/>
                  </a:lnTo>
                  <a:lnTo>
                    <a:pt x="182" y="1024"/>
                  </a:lnTo>
                  <a:lnTo>
                    <a:pt x="189" y="1032"/>
                  </a:lnTo>
                  <a:lnTo>
                    <a:pt x="194" y="1034"/>
                  </a:lnTo>
                  <a:lnTo>
                    <a:pt x="202" y="1034"/>
                  </a:lnTo>
                  <a:lnTo>
                    <a:pt x="207" y="1034"/>
                  </a:lnTo>
                  <a:lnTo>
                    <a:pt x="222" y="1032"/>
                  </a:lnTo>
                  <a:lnTo>
                    <a:pt x="238" y="1029"/>
                  </a:lnTo>
                  <a:lnTo>
                    <a:pt x="225" y="990"/>
                  </a:lnTo>
                  <a:lnTo>
                    <a:pt x="207" y="949"/>
                  </a:lnTo>
                  <a:lnTo>
                    <a:pt x="246" y="768"/>
                  </a:lnTo>
                  <a:lnTo>
                    <a:pt x="255" y="598"/>
                  </a:lnTo>
                  <a:lnTo>
                    <a:pt x="260" y="537"/>
                  </a:lnTo>
                </a:path>
              </a:pathLst>
            </a:custGeom>
            <a:solidFill>
              <a:srgbClr val="000066"/>
            </a:solidFill>
            <a:ln w="9525" cap="rnd">
              <a:noFill/>
              <a:round/>
              <a:headEnd/>
              <a:tailEnd/>
            </a:ln>
            <a:effectLst/>
          </p:spPr>
          <p:txBody>
            <a:bodyPr/>
            <a:lstStyle/>
            <a:p>
              <a:endParaRPr lang="en-US"/>
            </a:p>
          </p:txBody>
        </p:sp>
        <p:sp>
          <p:nvSpPr>
            <p:cNvPr id="272403" name="Freeform 19"/>
            <p:cNvSpPr>
              <a:spLocks/>
            </p:cNvSpPr>
            <p:nvPr/>
          </p:nvSpPr>
          <p:spPr bwMode="auto">
            <a:xfrm>
              <a:off x="4033" y="2070"/>
              <a:ext cx="25" cy="28"/>
            </a:xfrm>
            <a:custGeom>
              <a:avLst/>
              <a:gdLst/>
              <a:ahLst/>
              <a:cxnLst>
                <a:cxn ang="0">
                  <a:pos x="0" y="27"/>
                </a:cxn>
                <a:cxn ang="0">
                  <a:pos x="0" y="18"/>
                </a:cxn>
                <a:cxn ang="0">
                  <a:pos x="0" y="27"/>
                </a:cxn>
                <a:cxn ang="0">
                  <a:pos x="12" y="18"/>
                </a:cxn>
                <a:cxn ang="0">
                  <a:pos x="24" y="0"/>
                </a:cxn>
                <a:cxn ang="0">
                  <a:pos x="12" y="18"/>
                </a:cxn>
                <a:cxn ang="0">
                  <a:pos x="0" y="27"/>
                </a:cxn>
              </a:cxnLst>
              <a:rect l="0" t="0" r="r" b="b"/>
              <a:pathLst>
                <a:path w="25" h="28">
                  <a:moveTo>
                    <a:pt x="0" y="27"/>
                  </a:moveTo>
                  <a:lnTo>
                    <a:pt x="0" y="18"/>
                  </a:lnTo>
                  <a:lnTo>
                    <a:pt x="0" y="27"/>
                  </a:lnTo>
                  <a:lnTo>
                    <a:pt x="12" y="18"/>
                  </a:lnTo>
                  <a:lnTo>
                    <a:pt x="24" y="0"/>
                  </a:lnTo>
                  <a:lnTo>
                    <a:pt x="12" y="18"/>
                  </a:lnTo>
                  <a:lnTo>
                    <a:pt x="0" y="27"/>
                  </a:lnTo>
                </a:path>
              </a:pathLst>
            </a:custGeom>
            <a:solidFill>
              <a:srgbClr val="E5E5E5"/>
            </a:solidFill>
            <a:ln w="9525" cap="rnd">
              <a:noFill/>
              <a:round/>
              <a:headEnd/>
              <a:tailEnd/>
            </a:ln>
            <a:effectLst/>
          </p:spPr>
          <p:txBody>
            <a:bodyPr/>
            <a:lstStyle/>
            <a:p>
              <a:endParaRPr lang="en-US"/>
            </a:p>
          </p:txBody>
        </p:sp>
        <p:sp>
          <p:nvSpPr>
            <p:cNvPr id="272404" name="Freeform 20"/>
            <p:cNvSpPr>
              <a:spLocks/>
            </p:cNvSpPr>
            <p:nvPr/>
          </p:nvSpPr>
          <p:spPr bwMode="auto">
            <a:xfrm>
              <a:off x="4363" y="2174"/>
              <a:ext cx="62" cy="50"/>
            </a:xfrm>
            <a:custGeom>
              <a:avLst/>
              <a:gdLst/>
              <a:ahLst/>
              <a:cxnLst>
                <a:cxn ang="0">
                  <a:pos x="7" y="30"/>
                </a:cxn>
                <a:cxn ang="0">
                  <a:pos x="4" y="30"/>
                </a:cxn>
                <a:cxn ang="0">
                  <a:pos x="7" y="30"/>
                </a:cxn>
                <a:cxn ang="0">
                  <a:pos x="15" y="0"/>
                </a:cxn>
                <a:cxn ang="0">
                  <a:pos x="20" y="9"/>
                </a:cxn>
                <a:cxn ang="0">
                  <a:pos x="28" y="12"/>
                </a:cxn>
                <a:cxn ang="0">
                  <a:pos x="43" y="20"/>
                </a:cxn>
                <a:cxn ang="0">
                  <a:pos x="50" y="25"/>
                </a:cxn>
                <a:cxn ang="0">
                  <a:pos x="56" y="30"/>
                </a:cxn>
                <a:cxn ang="0">
                  <a:pos x="61" y="36"/>
                </a:cxn>
                <a:cxn ang="0">
                  <a:pos x="61" y="41"/>
                </a:cxn>
                <a:cxn ang="0">
                  <a:pos x="61" y="45"/>
                </a:cxn>
                <a:cxn ang="0">
                  <a:pos x="57" y="49"/>
                </a:cxn>
                <a:cxn ang="0">
                  <a:pos x="37" y="41"/>
                </a:cxn>
                <a:cxn ang="0">
                  <a:pos x="23" y="34"/>
                </a:cxn>
                <a:cxn ang="0">
                  <a:pos x="7" y="30"/>
                </a:cxn>
                <a:cxn ang="0">
                  <a:pos x="0" y="34"/>
                </a:cxn>
                <a:cxn ang="0">
                  <a:pos x="3" y="34"/>
                </a:cxn>
                <a:cxn ang="0">
                  <a:pos x="0" y="34"/>
                </a:cxn>
                <a:cxn ang="0">
                  <a:pos x="3" y="31"/>
                </a:cxn>
                <a:cxn ang="0">
                  <a:pos x="4" y="30"/>
                </a:cxn>
                <a:cxn ang="0">
                  <a:pos x="3" y="31"/>
                </a:cxn>
                <a:cxn ang="0">
                  <a:pos x="7" y="30"/>
                </a:cxn>
              </a:cxnLst>
              <a:rect l="0" t="0" r="r" b="b"/>
              <a:pathLst>
                <a:path w="62" h="50">
                  <a:moveTo>
                    <a:pt x="7" y="30"/>
                  </a:moveTo>
                  <a:lnTo>
                    <a:pt x="4" y="30"/>
                  </a:lnTo>
                  <a:lnTo>
                    <a:pt x="7" y="30"/>
                  </a:lnTo>
                  <a:lnTo>
                    <a:pt x="15" y="0"/>
                  </a:lnTo>
                  <a:lnTo>
                    <a:pt x="20" y="9"/>
                  </a:lnTo>
                  <a:lnTo>
                    <a:pt x="28" y="12"/>
                  </a:lnTo>
                  <a:lnTo>
                    <a:pt x="43" y="20"/>
                  </a:lnTo>
                  <a:lnTo>
                    <a:pt x="50" y="25"/>
                  </a:lnTo>
                  <a:lnTo>
                    <a:pt x="56" y="30"/>
                  </a:lnTo>
                  <a:lnTo>
                    <a:pt x="61" y="36"/>
                  </a:lnTo>
                  <a:lnTo>
                    <a:pt x="61" y="41"/>
                  </a:lnTo>
                  <a:lnTo>
                    <a:pt x="61" y="45"/>
                  </a:lnTo>
                  <a:lnTo>
                    <a:pt x="57" y="49"/>
                  </a:lnTo>
                  <a:lnTo>
                    <a:pt x="37" y="41"/>
                  </a:lnTo>
                  <a:lnTo>
                    <a:pt x="23" y="34"/>
                  </a:lnTo>
                  <a:lnTo>
                    <a:pt x="7" y="30"/>
                  </a:lnTo>
                  <a:lnTo>
                    <a:pt x="0" y="34"/>
                  </a:lnTo>
                  <a:lnTo>
                    <a:pt x="3" y="34"/>
                  </a:lnTo>
                  <a:lnTo>
                    <a:pt x="0" y="34"/>
                  </a:lnTo>
                  <a:lnTo>
                    <a:pt x="3" y="31"/>
                  </a:lnTo>
                  <a:lnTo>
                    <a:pt x="4" y="30"/>
                  </a:lnTo>
                  <a:lnTo>
                    <a:pt x="3" y="31"/>
                  </a:lnTo>
                  <a:lnTo>
                    <a:pt x="7" y="30"/>
                  </a:lnTo>
                </a:path>
              </a:pathLst>
            </a:custGeom>
            <a:solidFill>
              <a:srgbClr val="808080"/>
            </a:solidFill>
            <a:ln w="9525" cap="rnd">
              <a:noFill/>
              <a:round/>
              <a:headEnd/>
              <a:tailEnd/>
            </a:ln>
            <a:effectLst/>
          </p:spPr>
          <p:txBody>
            <a:bodyPr/>
            <a:lstStyle/>
            <a:p>
              <a:endParaRPr lang="en-US"/>
            </a:p>
          </p:txBody>
        </p:sp>
        <p:sp>
          <p:nvSpPr>
            <p:cNvPr id="272405" name="Freeform 21"/>
            <p:cNvSpPr>
              <a:spLocks/>
            </p:cNvSpPr>
            <p:nvPr/>
          </p:nvSpPr>
          <p:spPr bwMode="auto">
            <a:xfrm>
              <a:off x="4193" y="2220"/>
              <a:ext cx="33" cy="37"/>
            </a:xfrm>
            <a:custGeom>
              <a:avLst/>
              <a:gdLst/>
              <a:ahLst/>
              <a:cxnLst>
                <a:cxn ang="0">
                  <a:pos x="6" y="0"/>
                </a:cxn>
                <a:cxn ang="0">
                  <a:pos x="0" y="32"/>
                </a:cxn>
                <a:cxn ang="0">
                  <a:pos x="28" y="36"/>
                </a:cxn>
                <a:cxn ang="0">
                  <a:pos x="32" y="20"/>
                </a:cxn>
                <a:cxn ang="0">
                  <a:pos x="16" y="9"/>
                </a:cxn>
                <a:cxn ang="0">
                  <a:pos x="6" y="0"/>
                </a:cxn>
              </a:cxnLst>
              <a:rect l="0" t="0" r="r" b="b"/>
              <a:pathLst>
                <a:path w="33" h="37">
                  <a:moveTo>
                    <a:pt x="6" y="0"/>
                  </a:moveTo>
                  <a:lnTo>
                    <a:pt x="0" y="32"/>
                  </a:lnTo>
                  <a:lnTo>
                    <a:pt x="28" y="36"/>
                  </a:lnTo>
                  <a:lnTo>
                    <a:pt x="32" y="20"/>
                  </a:lnTo>
                  <a:lnTo>
                    <a:pt x="16" y="9"/>
                  </a:lnTo>
                  <a:lnTo>
                    <a:pt x="6" y="0"/>
                  </a:lnTo>
                </a:path>
              </a:pathLst>
            </a:custGeom>
            <a:solidFill>
              <a:srgbClr val="4D4D4D"/>
            </a:solidFill>
            <a:ln w="9525" cap="rnd">
              <a:noFill/>
              <a:round/>
              <a:headEnd/>
              <a:tailEnd/>
            </a:ln>
            <a:effectLst/>
          </p:spPr>
          <p:txBody>
            <a:bodyPr/>
            <a:lstStyle/>
            <a:p>
              <a:endParaRPr lang="en-US"/>
            </a:p>
          </p:txBody>
        </p:sp>
        <p:sp>
          <p:nvSpPr>
            <p:cNvPr id="272406" name="Freeform 22"/>
            <p:cNvSpPr>
              <a:spLocks/>
            </p:cNvSpPr>
            <p:nvPr/>
          </p:nvSpPr>
          <p:spPr bwMode="auto">
            <a:xfrm>
              <a:off x="3744" y="2247"/>
              <a:ext cx="29" cy="28"/>
            </a:xfrm>
            <a:custGeom>
              <a:avLst/>
              <a:gdLst/>
              <a:ahLst/>
              <a:cxnLst>
                <a:cxn ang="0">
                  <a:pos x="0" y="27"/>
                </a:cxn>
                <a:cxn ang="0">
                  <a:pos x="1" y="12"/>
                </a:cxn>
                <a:cxn ang="0">
                  <a:pos x="4" y="2"/>
                </a:cxn>
                <a:cxn ang="0">
                  <a:pos x="4" y="0"/>
                </a:cxn>
                <a:cxn ang="0">
                  <a:pos x="5" y="0"/>
                </a:cxn>
                <a:cxn ang="0">
                  <a:pos x="16" y="2"/>
                </a:cxn>
                <a:cxn ang="0">
                  <a:pos x="20" y="2"/>
                </a:cxn>
                <a:cxn ang="0">
                  <a:pos x="28" y="27"/>
                </a:cxn>
                <a:cxn ang="0">
                  <a:pos x="0" y="27"/>
                </a:cxn>
              </a:cxnLst>
              <a:rect l="0" t="0" r="r" b="b"/>
              <a:pathLst>
                <a:path w="29" h="28">
                  <a:moveTo>
                    <a:pt x="0" y="27"/>
                  </a:moveTo>
                  <a:lnTo>
                    <a:pt x="1" y="12"/>
                  </a:lnTo>
                  <a:lnTo>
                    <a:pt x="4" y="2"/>
                  </a:lnTo>
                  <a:lnTo>
                    <a:pt x="4" y="0"/>
                  </a:lnTo>
                  <a:lnTo>
                    <a:pt x="5" y="0"/>
                  </a:lnTo>
                  <a:lnTo>
                    <a:pt x="16" y="2"/>
                  </a:lnTo>
                  <a:lnTo>
                    <a:pt x="20" y="2"/>
                  </a:lnTo>
                  <a:lnTo>
                    <a:pt x="28" y="27"/>
                  </a:lnTo>
                  <a:lnTo>
                    <a:pt x="0" y="27"/>
                  </a:lnTo>
                </a:path>
              </a:pathLst>
            </a:custGeom>
            <a:solidFill>
              <a:srgbClr val="FFFFFF"/>
            </a:solidFill>
            <a:ln w="9525" cap="rnd">
              <a:noFill/>
              <a:round/>
              <a:headEnd/>
              <a:tailEnd/>
            </a:ln>
            <a:effectLst/>
          </p:spPr>
          <p:txBody>
            <a:bodyPr/>
            <a:lstStyle/>
            <a:p>
              <a:endParaRPr lang="en-US"/>
            </a:p>
          </p:txBody>
        </p:sp>
        <p:sp>
          <p:nvSpPr>
            <p:cNvPr id="272407" name="Freeform 23"/>
            <p:cNvSpPr>
              <a:spLocks/>
            </p:cNvSpPr>
            <p:nvPr/>
          </p:nvSpPr>
          <p:spPr bwMode="auto">
            <a:xfrm>
              <a:off x="4401" y="1564"/>
              <a:ext cx="324" cy="1013"/>
            </a:xfrm>
            <a:custGeom>
              <a:avLst/>
              <a:gdLst/>
              <a:ahLst/>
              <a:cxnLst>
                <a:cxn ang="0">
                  <a:pos x="260" y="848"/>
                </a:cxn>
                <a:cxn ang="0">
                  <a:pos x="323" y="605"/>
                </a:cxn>
                <a:cxn ang="0">
                  <a:pos x="298" y="586"/>
                </a:cxn>
                <a:cxn ang="0">
                  <a:pos x="310" y="572"/>
                </a:cxn>
                <a:cxn ang="0">
                  <a:pos x="307" y="535"/>
                </a:cxn>
                <a:cxn ang="0">
                  <a:pos x="310" y="426"/>
                </a:cxn>
                <a:cxn ang="0">
                  <a:pos x="305" y="334"/>
                </a:cxn>
                <a:cxn ang="0">
                  <a:pos x="295" y="263"/>
                </a:cxn>
                <a:cxn ang="0">
                  <a:pos x="287" y="225"/>
                </a:cxn>
                <a:cxn ang="0">
                  <a:pos x="273" y="206"/>
                </a:cxn>
                <a:cxn ang="0">
                  <a:pos x="242" y="180"/>
                </a:cxn>
                <a:cxn ang="0">
                  <a:pos x="197" y="155"/>
                </a:cxn>
                <a:cxn ang="0">
                  <a:pos x="189" y="123"/>
                </a:cxn>
                <a:cxn ang="0">
                  <a:pos x="206" y="86"/>
                </a:cxn>
                <a:cxn ang="0">
                  <a:pos x="209" y="60"/>
                </a:cxn>
                <a:cxn ang="0">
                  <a:pos x="204" y="39"/>
                </a:cxn>
                <a:cxn ang="0">
                  <a:pos x="192" y="23"/>
                </a:cxn>
                <a:cxn ang="0">
                  <a:pos x="187" y="11"/>
                </a:cxn>
                <a:cxn ang="0">
                  <a:pos x="180" y="4"/>
                </a:cxn>
                <a:cxn ang="0">
                  <a:pos x="161" y="0"/>
                </a:cxn>
                <a:cxn ang="0">
                  <a:pos x="121" y="1"/>
                </a:cxn>
                <a:cxn ang="0">
                  <a:pos x="111" y="4"/>
                </a:cxn>
                <a:cxn ang="0">
                  <a:pos x="100" y="15"/>
                </a:cxn>
                <a:cxn ang="0">
                  <a:pos x="91" y="25"/>
                </a:cxn>
                <a:cxn ang="0">
                  <a:pos x="86" y="38"/>
                </a:cxn>
                <a:cxn ang="0">
                  <a:pos x="86" y="60"/>
                </a:cxn>
                <a:cxn ang="0">
                  <a:pos x="91" y="84"/>
                </a:cxn>
                <a:cxn ang="0">
                  <a:pos x="116" y="147"/>
                </a:cxn>
                <a:cxn ang="0">
                  <a:pos x="40" y="196"/>
                </a:cxn>
                <a:cxn ang="0">
                  <a:pos x="27" y="207"/>
                </a:cxn>
                <a:cxn ang="0">
                  <a:pos x="23" y="241"/>
                </a:cxn>
                <a:cxn ang="0">
                  <a:pos x="7" y="356"/>
                </a:cxn>
                <a:cxn ang="0">
                  <a:pos x="6" y="422"/>
                </a:cxn>
                <a:cxn ang="0">
                  <a:pos x="0" y="498"/>
                </a:cxn>
                <a:cxn ang="0">
                  <a:pos x="3" y="549"/>
                </a:cxn>
                <a:cxn ang="0">
                  <a:pos x="10" y="575"/>
                </a:cxn>
                <a:cxn ang="0">
                  <a:pos x="20" y="581"/>
                </a:cxn>
                <a:cxn ang="0">
                  <a:pos x="38" y="581"/>
                </a:cxn>
                <a:cxn ang="0">
                  <a:pos x="23" y="557"/>
                </a:cxn>
                <a:cxn ang="0">
                  <a:pos x="51" y="570"/>
                </a:cxn>
                <a:cxn ang="0">
                  <a:pos x="60" y="984"/>
                </a:cxn>
                <a:cxn ang="0">
                  <a:pos x="107" y="1007"/>
                </a:cxn>
                <a:cxn ang="0">
                  <a:pos x="180" y="992"/>
                </a:cxn>
                <a:cxn ang="0">
                  <a:pos x="220" y="1012"/>
                </a:cxn>
                <a:cxn ang="0">
                  <a:pos x="232" y="1012"/>
                </a:cxn>
                <a:cxn ang="0">
                  <a:pos x="260" y="1004"/>
                </a:cxn>
                <a:cxn ang="0">
                  <a:pos x="209" y="944"/>
                </a:cxn>
                <a:cxn ang="0">
                  <a:pos x="262" y="553"/>
                </a:cxn>
                <a:cxn ang="0">
                  <a:pos x="285" y="559"/>
                </a:cxn>
                <a:cxn ang="0">
                  <a:pos x="281" y="585"/>
                </a:cxn>
                <a:cxn ang="0">
                  <a:pos x="260" y="605"/>
                </a:cxn>
              </a:cxnLst>
              <a:rect l="0" t="0" r="r" b="b"/>
              <a:pathLst>
                <a:path w="324" h="1013">
                  <a:moveTo>
                    <a:pt x="260" y="605"/>
                  </a:moveTo>
                  <a:lnTo>
                    <a:pt x="260" y="848"/>
                  </a:lnTo>
                  <a:lnTo>
                    <a:pt x="323" y="848"/>
                  </a:lnTo>
                  <a:lnTo>
                    <a:pt x="323" y="605"/>
                  </a:lnTo>
                  <a:lnTo>
                    <a:pt x="298" y="605"/>
                  </a:lnTo>
                  <a:lnTo>
                    <a:pt x="298" y="586"/>
                  </a:lnTo>
                  <a:lnTo>
                    <a:pt x="305" y="581"/>
                  </a:lnTo>
                  <a:lnTo>
                    <a:pt x="310" y="572"/>
                  </a:lnTo>
                  <a:lnTo>
                    <a:pt x="313" y="565"/>
                  </a:lnTo>
                  <a:lnTo>
                    <a:pt x="307" y="535"/>
                  </a:lnTo>
                  <a:lnTo>
                    <a:pt x="307" y="535"/>
                  </a:lnTo>
                  <a:lnTo>
                    <a:pt x="310" y="426"/>
                  </a:lnTo>
                  <a:lnTo>
                    <a:pt x="307" y="398"/>
                  </a:lnTo>
                  <a:lnTo>
                    <a:pt x="305" y="334"/>
                  </a:lnTo>
                  <a:lnTo>
                    <a:pt x="302" y="297"/>
                  </a:lnTo>
                  <a:lnTo>
                    <a:pt x="295" y="263"/>
                  </a:lnTo>
                  <a:lnTo>
                    <a:pt x="290" y="235"/>
                  </a:lnTo>
                  <a:lnTo>
                    <a:pt x="287" y="225"/>
                  </a:lnTo>
                  <a:lnTo>
                    <a:pt x="282" y="217"/>
                  </a:lnTo>
                  <a:lnTo>
                    <a:pt x="273" y="206"/>
                  </a:lnTo>
                  <a:lnTo>
                    <a:pt x="257" y="193"/>
                  </a:lnTo>
                  <a:lnTo>
                    <a:pt x="242" y="180"/>
                  </a:lnTo>
                  <a:lnTo>
                    <a:pt x="225" y="171"/>
                  </a:lnTo>
                  <a:lnTo>
                    <a:pt x="197" y="155"/>
                  </a:lnTo>
                  <a:lnTo>
                    <a:pt x="187" y="147"/>
                  </a:lnTo>
                  <a:lnTo>
                    <a:pt x="189" y="123"/>
                  </a:lnTo>
                  <a:lnTo>
                    <a:pt x="204" y="91"/>
                  </a:lnTo>
                  <a:lnTo>
                    <a:pt x="206" y="86"/>
                  </a:lnTo>
                  <a:lnTo>
                    <a:pt x="209" y="70"/>
                  </a:lnTo>
                  <a:lnTo>
                    <a:pt x="209" y="60"/>
                  </a:lnTo>
                  <a:lnTo>
                    <a:pt x="206" y="49"/>
                  </a:lnTo>
                  <a:lnTo>
                    <a:pt x="204" y="39"/>
                  </a:lnTo>
                  <a:lnTo>
                    <a:pt x="197" y="30"/>
                  </a:lnTo>
                  <a:lnTo>
                    <a:pt x="192" y="23"/>
                  </a:lnTo>
                  <a:lnTo>
                    <a:pt x="189" y="15"/>
                  </a:lnTo>
                  <a:lnTo>
                    <a:pt x="187" y="11"/>
                  </a:lnTo>
                  <a:lnTo>
                    <a:pt x="184" y="6"/>
                  </a:lnTo>
                  <a:lnTo>
                    <a:pt x="180" y="4"/>
                  </a:lnTo>
                  <a:lnTo>
                    <a:pt x="173" y="1"/>
                  </a:lnTo>
                  <a:lnTo>
                    <a:pt x="161" y="0"/>
                  </a:lnTo>
                  <a:lnTo>
                    <a:pt x="149" y="0"/>
                  </a:lnTo>
                  <a:lnTo>
                    <a:pt x="121" y="1"/>
                  </a:lnTo>
                  <a:lnTo>
                    <a:pt x="113" y="1"/>
                  </a:lnTo>
                  <a:lnTo>
                    <a:pt x="111" y="4"/>
                  </a:lnTo>
                  <a:lnTo>
                    <a:pt x="107" y="11"/>
                  </a:lnTo>
                  <a:lnTo>
                    <a:pt x="100" y="15"/>
                  </a:lnTo>
                  <a:lnTo>
                    <a:pt x="93" y="23"/>
                  </a:lnTo>
                  <a:lnTo>
                    <a:pt x="91" y="25"/>
                  </a:lnTo>
                  <a:lnTo>
                    <a:pt x="88" y="28"/>
                  </a:lnTo>
                  <a:lnTo>
                    <a:pt x="86" y="38"/>
                  </a:lnTo>
                  <a:lnTo>
                    <a:pt x="83" y="47"/>
                  </a:lnTo>
                  <a:lnTo>
                    <a:pt x="86" y="60"/>
                  </a:lnTo>
                  <a:lnTo>
                    <a:pt x="88" y="76"/>
                  </a:lnTo>
                  <a:lnTo>
                    <a:pt x="91" y="84"/>
                  </a:lnTo>
                  <a:lnTo>
                    <a:pt x="93" y="127"/>
                  </a:lnTo>
                  <a:lnTo>
                    <a:pt x="116" y="147"/>
                  </a:lnTo>
                  <a:lnTo>
                    <a:pt x="71" y="175"/>
                  </a:lnTo>
                  <a:lnTo>
                    <a:pt x="40" y="196"/>
                  </a:lnTo>
                  <a:lnTo>
                    <a:pt x="31" y="206"/>
                  </a:lnTo>
                  <a:lnTo>
                    <a:pt x="27" y="207"/>
                  </a:lnTo>
                  <a:lnTo>
                    <a:pt x="26" y="211"/>
                  </a:lnTo>
                  <a:lnTo>
                    <a:pt x="23" y="241"/>
                  </a:lnTo>
                  <a:lnTo>
                    <a:pt x="15" y="297"/>
                  </a:lnTo>
                  <a:lnTo>
                    <a:pt x="7" y="356"/>
                  </a:lnTo>
                  <a:lnTo>
                    <a:pt x="6" y="393"/>
                  </a:lnTo>
                  <a:lnTo>
                    <a:pt x="6" y="422"/>
                  </a:lnTo>
                  <a:lnTo>
                    <a:pt x="3" y="473"/>
                  </a:lnTo>
                  <a:lnTo>
                    <a:pt x="0" y="498"/>
                  </a:lnTo>
                  <a:lnTo>
                    <a:pt x="3" y="529"/>
                  </a:lnTo>
                  <a:lnTo>
                    <a:pt x="3" y="549"/>
                  </a:lnTo>
                  <a:lnTo>
                    <a:pt x="7" y="567"/>
                  </a:lnTo>
                  <a:lnTo>
                    <a:pt x="10" y="575"/>
                  </a:lnTo>
                  <a:lnTo>
                    <a:pt x="15" y="580"/>
                  </a:lnTo>
                  <a:lnTo>
                    <a:pt x="20" y="581"/>
                  </a:lnTo>
                  <a:lnTo>
                    <a:pt x="26" y="581"/>
                  </a:lnTo>
                  <a:lnTo>
                    <a:pt x="38" y="581"/>
                  </a:lnTo>
                  <a:lnTo>
                    <a:pt x="40" y="581"/>
                  </a:lnTo>
                  <a:lnTo>
                    <a:pt x="23" y="557"/>
                  </a:lnTo>
                  <a:lnTo>
                    <a:pt x="52" y="370"/>
                  </a:lnTo>
                  <a:lnTo>
                    <a:pt x="51" y="570"/>
                  </a:lnTo>
                  <a:lnTo>
                    <a:pt x="93" y="941"/>
                  </a:lnTo>
                  <a:lnTo>
                    <a:pt x="60" y="984"/>
                  </a:lnTo>
                  <a:lnTo>
                    <a:pt x="52" y="1012"/>
                  </a:lnTo>
                  <a:lnTo>
                    <a:pt x="107" y="1007"/>
                  </a:lnTo>
                  <a:lnTo>
                    <a:pt x="152" y="978"/>
                  </a:lnTo>
                  <a:lnTo>
                    <a:pt x="180" y="992"/>
                  </a:lnTo>
                  <a:lnTo>
                    <a:pt x="201" y="1004"/>
                  </a:lnTo>
                  <a:lnTo>
                    <a:pt x="220" y="1012"/>
                  </a:lnTo>
                  <a:lnTo>
                    <a:pt x="225" y="1012"/>
                  </a:lnTo>
                  <a:lnTo>
                    <a:pt x="232" y="1012"/>
                  </a:lnTo>
                  <a:lnTo>
                    <a:pt x="245" y="1010"/>
                  </a:lnTo>
                  <a:lnTo>
                    <a:pt x="260" y="1004"/>
                  </a:lnTo>
                  <a:lnTo>
                    <a:pt x="250" y="968"/>
                  </a:lnTo>
                  <a:lnTo>
                    <a:pt x="209" y="944"/>
                  </a:lnTo>
                  <a:lnTo>
                    <a:pt x="246" y="594"/>
                  </a:lnTo>
                  <a:lnTo>
                    <a:pt x="262" y="553"/>
                  </a:lnTo>
                  <a:lnTo>
                    <a:pt x="242" y="353"/>
                  </a:lnTo>
                  <a:lnTo>
                    <a:pt x="285" y="559"/>
                  </a:lnTo>
                  <a:lnTo>
                    <a:pt x="273" y="577"/>
                  </a:lnTo>
                  <a:lnTo>
                    <a:pt x="281" y="585"/>
                  </a:lnTo>
                  <a:lnTo>
                    <a:pt x="281" y="605"/>
                  </a:lnTo>
                  <a:lnTo>
                    <a:pt x="260" y="605"/>
                  </a:lnTo>
                </a:path>
              </a:pathLst>
            </a:custGeom>
            <a:solidFill>
              <a:srgbClr val="000066"/>
            </a:solidFill>
            <a:ln w="9525" cap="rnd">
              <a:noFill/>
              <a:round/>
              <a:headEnd/>
              <a:tailEnd/>
            </a:ln>
            <a:effectLst/>
          </p:spPr>
          <p:txBody>
            <a:bodyPr/>
            <a:lstStyle/>
            <a:p>
              <a:endParaRPr lang="en-US"/>
            </a:p>
          </p:txBody>
        </p:sp>
        <p:sp>
          <p:nvSpPr>
            <p:cNvPr id="272408" name="Freeform 24"/>
            <p:cNvSpPr>
              <a:spLocks/>
            </p:cNvSpPr>
            <p:nvPr/>
          </p:nvSpPr>
          <p:spPr bwMode="auto">
            <a:xfrm>
              <a:off x="3869" y="1630"/>
              <a:ext cx="318" cy="971"/>
            </a:xfrm>
            <a:custGeom>
              <a:avLst/>
              <a:gdLst/>
              <a:ahLst/>
              <a:cxnLst>
                <a:cxn ang="0">
                  <a:pos x="174" y="457"/>
                </a:cxn>
                <a:cxn ang="0">
                  <a:pos x="176" y="454"/>
                </a:cxn>
                <a:cxn ang="0">
                  <a:pos x="292" y="913"/>
                </a:cxn>
                <a:cxn ang="0">
                  <a:pos x="252" y="880"/>
                </a:cxn>
                <a:cxn ang="0">
                  <a:pos x="243" y="861"/>
                </a:cxn>
                <a:cxn ang="0">
                  <a:pos x="251" y="749"/>
                </a:cxn>
                <a:cxn ang="0">
                  <a:pos x="263" y="669"/>
                </a:cxn>
                <a:cxn ang="0">
                  <a:pos x="273" y="649"/>
                </a:cxn>
                <a:cxn ang="0">
                  <a:pos x="256" y="432"/>
                </a:cxn>
                <a:cxn ang="0">
                  <a:pos x="263" y="452"/>
                </a:cxn>
                <a:cxn ang="0">
                  <a:pos x="273" y="467"/>
                </a:cxn>
                <a:cxn ang="0">
                  <a:pos x="284" y="454"/>
                </a:cxn>
                <a:cxn ang="0">
                  <a:pos x="285" y="432"/>
                </a:cxn>
                <a:cxn ang="0">
                  <a:pos x="276" y="403"/>
                </a:cxn>
                <a:cxn ang="0">
                  <a:pos x="268" y="379"/>
                </a:cxn>
                <a:cxn ang="0">
                  <a:pos x="276" y="340"/>
                </a:cxn>
                <a:cxn ang="0">
                  <a:pos x="277" y="304"/>
                </a:cxn>
                <a:cxn ang="0">
                  <a:pos x="271" y="246"/>
                </a:cxn>
                <a:cxn ang="0">
                  <a:pos x="251" y="179"/>
                </a:cxn>
                <a:cxn ang="0">
                  <a:pos x="227" y="158"/>
                </a:cxn>
                <a:cxn ang="0">
                  <a:pos x="207" y="144"/>
                </a:cxn>
                <a:cxn ang="0">
                  <a:pos x="223" y="136"/>
                </a:cxn>
                <a:cxn ang="0">
                  <a:pos x="224" y="120"/>
                </a:cxn>
                <a:cxn ang="0">
                  <a:pos x="223" y="108"/>
                </a:cxn>
                <a:cxn ang="0">
                  <a:pos x="207" y="94"/>
                </a:cxn>
                <a:cxn ang="0">
                  <a:pos x="204" y="68"/>
                </a:cxn>
                <a:cxn ang="0">
                  <a:pos x="212" y="36"/>
                </a:cxn>
                <a:cxn ang="0">
                  <a:pos x="192" y="8"/>
                </a:cxn>
                <a:cxn ang="0">
                  <a:pos x="190" y="0"/>
                </a:cxn>
                <a:cxn ang="0">
                  <a:pos x="162" y="0"/>
                </a:cxn>
                <a:cxn ang="0">
                  <a:pos x="115" y="9"/>
                </a:cxn>
                <a:cxn ang="0">
                  <a:pos x="95" y="36"/>
                </a:cxn>
                <a:cxn ang="0">
                  <a:pos x="74" y="94"/>
                </a:cxn>
                <a:cxn ang="0">
                  <a:pos x="56" y="124"/>
                </a:cxn>
                <a:cxn ang="0">
                  <a:pos x="65" y="139"/>
                </a:cxn>
                <a:cxn ang="0">
                  <a:pos x="73" y="153"/>
                </a:cxn>
                <a:cxn ang="0">
                  <a:pos x="57" y="168"/>
                </a:cxn>
                <a:cxn ang="0">
                  <a:pos x="32" y="211"/>
                </a:cxn>
                <a:cxn ang="0">
                  <a:pos x="0" y="312"/>
                </a:cxn>
                <a:cxn ang="0">
                  <a:pos x="15" y="384"/>
                </a:cxn>
                <a:cxn ang="0">
                  <a:pos x="29" y="412"/>
                </a:cxn>
                <a:cxn ang="0">
                  <a:pos x="35" y="473"/>
                </a:cxn>
                <a:cxn ang="0">
                  <a:pos x="35" y="661"/>
                </a:cxn>
                <a:cxn ang="0">
                  <a:pos x="62" y="675"/>
                </a:cxn>
                <a:cxn ang="0">
                  <a:pos x="70" y="670"/>
                </a:cxn>
                <a:cxn ang="0">
                  <a:pos x="89" y="729"/>
                </a:cxn>
                <a:cxn ang="0">
                  <a:pos x="81" y="768"/>
                </a:cxn>
                <a:cxn ang="0">
                  <a:pos x="90" y="829"/>
                </a:cxn>
                <a:cxn ang="0">
                  <a:pos x="90" y="955"/>
                </a:cxn>
                <a:cxn ang="0">
                  <a:pos x="110" y="968"/>
                </a:cxn>
                <a:cxn ang="0">
                  <a:pos x="126" y="968"/>
                </a:cxn>
                <a:cxn ang="0">
                  <a:pos x="138" y="944"/>
                </a:cxn>
                <a:cxn ang="0">
                  <a:pos x="129" y="861"/>
                </a:cxn>
                <a:cxn ang="0">
                  <a:pos x="182" y="702"/>
                </a:cxn>
                <a:cxn ang="0">
                  <a:pos x="187" y="768"/>
                </a:cxn>
                <a:cxn ang="0">
                  <a:pos x="210" y="865"/>
                </a:cxn>
                <a:cxn ang="0">
                  <a:pos x="223" y="923"/>
                </a:cxn>
                <a:cxn ang="0">
                  <a:pos x="285" y="950"/>
                </a:cxn>
                <a:cxn ang="0">
                  <a:pos x="310" y="949"/>
                </a:cxn>
                <a:cxn ang="0">
                  <a:pos x="174" y="457"/>
                </a:cxn>
              </a:cxnLst>
              <a:rect l="0" t="0" r="r" b="b"/>
              <a:pathLst>
                <a:path w="318" h="971">
                  <a:moveTo>
                    <a:pt x="174" y="457"/>
                  </a:moveTo>
                  <a:lnTo>
                    <a:pt x="174" y="457"/>
                  </a:lnTo>
                  <a:lnTo>
                    <a:pt x="174" y="457"/>
                  </a:lnTo>
                  <a:lnTo>
                    <a:pt x="176" y="454"/>
                  </a:lnTo>
                  <a:lnTo>
                    <a:pt x="179" y="454"/>
                  </a:lnTo>
                  <a:lnTo>
                    <a:pt x="176" y="454"/>
                  </a:lnTo>
                  <a:lnTo>
                    <a:pt x="313" y="928"/>
                  </a:lnTo>
                  <a:lnTo>
                    <a:pt x="304" y="921"/>
                  </a:lnTo>
                  <a:lnTo>
                    <a:pt x="292" y="913"/>
                  </a:lnTo>
                  <a:lnTo>
                    <a:pt x="277" y="904"/>
                  </a:lnTo>
                  <a:lnTo>
                    <a:pt x="265" y="893"/>
                  </a:lnTo>
                  <a:lnTo>
                    <a:pt x="252" y="880"/>
                  </a:lnTo>
                  <a:lnTo>
                    <a:pt x="248" y="872"/>
                  </a:lnTo>
                  <a:lnTo>
                    <a:pt x="245" y="867"/>
                  </a:lnTo>
                  <a:lnTo>
                    <a:pt x="243" y="861"/>
                  </a:lnTo>
                  <a:lnTo>
                    <a:pt x="243" y="853"/>
                  </a:lnTo>
                  <a:lnTo>
                    <a:pt x="245" y="809"/>
                  </a:lnTo>
                  <a:lnTo>
                    <a:pt x="251" y="749"/>
                  </a:lnTo>
                  <a:lnTo>
                    <a:pt x="257" y="670"/>
                  </a:lnTo>
                  <a:lnTo>
                    <a:pt x="260" y="669"/>
                  </a:lnTo>
                  <a:lnTo>
                    <a:pt x="263" y="669"/>
                  </a:lnTo>
                  <a:lnTo>
                    <a:pt x="265" y="664"/>
                  </a:lnTo>
                  <a:lnTo>
                    <a:pt x="271" y="659"/>
                  </a:lnTo>
                  <a:lnTo>
                    <a:pt x="273" y="649"/>
                  </a:lnTo>
                  <a:lnTo>
                    <a:pt x="276" y="637"/>
                  </a:lnTo>
                  <a:lnTo>
                    <a:pt x="276" y="622"/>
                  </a:lnTo>
                  <a:lnTo>
                    <a:pt x="256" y="432"/>
                  </a:lnTo>
                  <a:lnTo>
                    <a:pt x="256" y="432"/>
                  </a:lnTo>
                  <a:lnTo>
                    <a:pt x="257" y="440"/>
                  </a:lnTo>
                  <a:lnTo>
                    <a:pt x="263" y="452"/>
                  </a:lnTo>
                  <a:lnTo>
                    <a:pt x="265" y="459"/>
                  </a:lnTo>
                  <a:lnTo>
                    <a:pt x="271" y="464"/>
                  </a:lnTo>
                  <a:lnTo>
                    <a:pt x="273" y="467"/>
                  </a:lnTo>
                  <a:lnTo>
                    <a:pt x="276" y="467"/>
                  </a:lnTo>
                  <a:lnTo>
                    <a:pt x="276" y="464"/>
                  </a:lnTo>
                  <a:lnTo>
                    <a:pt x="284" y="454"/>
                  </a:lnTo>
                  <a:lnTo>
                    <a:pt x="285" y="448"/>
                  </a:lnTo>
                  <a:lnTo>
                    <a:pt x="285" y="440"/>
                  </a:lnTo>
                  <a:lnTo>
                    <a:pt x="285" y="432"/>
                  </a:lnTo>
                  <a:lnTo>
                    <a:pt x="285" y="425"/>
                  </a:lnTo>
                  <a:lnTo>
                    <a:pt x="284" y="412"/>
                  </a:lnTo>
                  <a:lnTo>
                    <a:pt x="276" y="403"/>
                  </a:lnTo>
                  <a:lnTo>
                    <a:pt x="271" y="393"/>
                  </a:lnTo>
                  <a:lnTo>
                    <a:pt x="268" y="387"/>
                  </a:lnTo>
                  <a:lnTo>
                    <a:pt x="268" y="379"/>
                  </a:lnTo>
                  <a:lnTo>
                    <a:pt x="268" y="372"/>
                  </a:lnTo>
                  <a:lnTo>
                    <a:pt x="271" y="356"/>
                  </a:lnTo>
                  <a:lnTo>
                    <a:pt x="276" y="340"/>
                  </a:lnTo>
                  <a:lnTo>
                    <a:pt x="277" y="331"/>
                  </a:lnTo>
                  <a:lnTo>
                    <a:pt x="277" y="318"/>
                  </a:lnTo>
                  <a:lnTo>
                    <a:pt x="277" y="304"/>
                  </a:lnTo>
                  <a:lnTo>
                    <a:pt x="277" y="286"/>
                  </a:lnTo>
                  <a:lnTo>
                    <a:pt x="276" y="267"/>
                  </a:lnTo>
                  <a:lnTo>
                    <a:pt x="271" y="246"/>
                  </a:lnTo>
                  <a:lnTo>
                    <a:pt x="263" y="219"/>
                  </a:lnTo>
                  <a:lnTo>
                    <a:pt x="256" y="190"/>
                  </a:lnTo>
                  <a:lnTo>
                    <a:pt x="251" y="179"/>
                  </a:lnTo>
                  <a:lnTo>
                    <a:pt x="243" y="172"/>
                  </a:lnTo>
                  <a:lnTo>
                    <a:pt x="235" y="163"/>
                  </a:lnTo>
                  <a:lnTo>
                    <a:pt x="227" y="158"/>
                  </a:lnTo>
                  <a:lnTo>
                    <a:pt x="210" y="145"/>
                  </a:lnTo>
                  <a:lnTo>
                    <a:pt x="204" y="144"/>
                  </a:lnTo>
                  <a:lnTo>
                    <a:pt x="207" y="144"/>
                  </a:lnTo>
                  <a:lnTo>
                    <a:pt x="215" y="140"/>
                  </a:lnTo>
                  <a:lnTo>
                    <a:pt x="217" y="139"/>
                  </a:lnTo>
                  <a:lnTo>
                    <a:pt x="223" y="136"/>
                  </a:lnTo>
                  <a:lnTo>
                    <a:pt x="224" y="131"/>
                  </a:lnTo>
                  <a:lnTo>
                    <a:pt x="224" y="124"/>
                  </a:lnTo>
                  <a:lnTo>
                    <a:pt x="224" y="120"/>
                  </a:lnTo>
                  <a:lnTo>
                    <a:pt x="224" y="113"/>
                  </a:lnTo>
                  <a:lnTo>
                    <a:pt x="224" y="112"/>
                  </a:lnTo>
                  <a:lnTo>
                    <a:pt x="223" y="108"/>
                  </a:lnTo>
                  <a:lnTo>
                    <a:pt x="215" y="104"/>
                  </a:lnTo>
                  <a:lnTo>
                    <a:pt x="210" y="99"/>
                  </a:lnTo>
                  <a:lnTo>
                    <a:pt x="207" y="94"/>
                  </a:lnTo>
                  <a:lnTo>
                    <a:pt x="204" y="88"/>
                  </a:lnTo>
                  <a:lnTo>
                    <a:pt x="203" y="78"/>
                  </a:lnTo>
                  <a:lnTo>
                    <a:pt x="204" y="68"/>
                  </a:lnTo>
                  <a:lnTo>
                    <a:pt x="204" y="59"/>
                  </a:lnTo>
                  <a:lnTo>
                    <a:pt x="210" y="43"/>
                  </a:lnTo>
                  <a:lnTo>
                    <a:pt x="212" y="36"/>
                  </a:lnTo>
                  <a:lnTo>
                    <a:pt x="203" y="24"/>
                  </a:lnTo>
                  <a:lnTo>
                    <a:pt x="195" y="14"/>
                  </a:lnTo>
                  <a:lnTo>
                    <a:pt x="192" y="8"/>
                  </a:lnTo>
                  <a:lnTo>
                    <a:pt x="192" y="4"/>
                  </a:lnTo>
                  <a:lnTo>
                    <a:pt x="190" y="3"/>
                  </a:lnTo>
                  <a:lnTo>
                    <a:pt x="190" y="0"/>
                  </a:lnTo>
                  <a:lnTo>
                    <a:pt x="182" y="0"/>
                  </a:lnTo>
                  <a:lnTo>
                    <a:pt x="171" y="0"/>
                  </a:lnTo>
                  <a:lnTo>
                    <a:pt x="162" y="0"/>
                  </a:lnTo>
                  <a:lnTo>
                    <a:pt x="138" y="3"/>
                  </a:lnTo>
                  <a:lnTo>
                    <a:pt x="121" y="8"/>
                  </a:lnTo>
                  <a:lnTo>
                    <a:pt x="115" y="9"/>
                  </a:lnTo>
                  <a:lnTo>
                    <a:pt x="109" y="17"/>
                  </a:lnTo>
                  <a:lnTo>
                    <a:pt x="103" y="27"/>
                  </a:lnTo>
                  <a:lnTo>
                    <a:pt x="95" y="36"/>
                  </a:lnTo>
                  <a:lnTo>
                    <a:pt x="85" y="60"/>
                  </a:lnTo>
                  <a:lnTo>
                    <a:pt x="78" y="83"/>
                  </a:lnTo>
                  <a:lnTo>
                    <a:pt x="74" y="94"/>
                  </a:lnTo>
                  <a:lnTo>
                    <a:pt x="70" y="102"/>
                  </a:lnTo>
                  <a:lnTo>
                    <a:pt x="62" y="116"/>
                  </a:lnTo>
                  <a:lnTo>
                    <a:pt x="56" y="124"/>
                  </a:lnTo>
                  <a:lnTo>
                    <a:pt x="49" y="126"/>
                  </a:lnTo>
                  <a:lnTo>
                    <a:pt x="62" y="139"/>
                  </a:lnTo>
                  <a:lnTo>
                    <a:pt x="65" y="139"/>
                  </a:lnTo>
                  <a:lnTo>
                    <a:pt x="70" y="145"/>
                  </a:lnTo>
                  <a:lnTo>
                    <a:pt x="73" y="150"/>
                  </a:lnTo>
                  <a:lnTo>
                    <a:pt x="73" y="153"/>
                  </a:lnTo>
                  <a:lnTo>
                    <a:pt x="68" y="158"/>
                  </a:lnTo>
                  <a:lnTo>
                    <a:pt x="62" y="163"/>
                  </a:lnTo>
                  <a:lnTo>
                    <a:pt x="57" y="168"/>
                  </a:lnTo>
                  <a:lnTo>
                    <a:pt x="53" y="172"/>
                  </a:lnTo>
                  <a:lnTo>
                    <a:pt x="42" y="190"/>
                  </a:lnTo>
                  <a:lnTo>
                    <a:pt x="32" y="211"/>
                  </a:lnTo>
                  <a:lnTo>
                    <a:pt x="21" y="238"/>
                  </a:lnTo>
                  <a:lnTo>
                    <a:pt x="7" y="284"/>
                  </a:lnTo>
                  <a:lnTo>
                    <a:pt x="0" y="312"/>
                  </a:lnTo>
                  <a:lnTo>
                    <a:pt x="1" y="331"/>
                  </a:lnTo>
                  <a:lnTo>
                    <a:pt x="9" y="366"/>
                  </a:lnTo>
                  <a:lnTo>
                    <a:pt x="15" y="384"/>
                  </a:lnTo>
                  <a:lnTo>
                    <a:pt x="21" y="401"/>
                  </a:lnTo>
                  <a:lnTo>
                    <a:pt x="28" y="408"/>
                  </a:lnTo>
                  <a:lnTo>
                    <a:pt x="29" y="412"/>
                  </a:lnTo>
                  <a:lnTo>
                    <a:pt x="35" y="417"/>
                  </a:lnTo>
                  <a:lnTo>
                    <a:pt x="40" y="417"/>
                  </a:lnTo>
                  <a:lnTo>
                    <a:pt x="35" y="473"/>
                  </a:lnTo>
                  <a:lnTo>
                    <a:pt x="32" y="553"/>
                  </a:lnTo>
                  <a:lnTo>
                    <a:pt x="28" y="656"/>
                  </a:lnTo>
                  <a:lnTo>
                    <a:pt x="35" y="661"/>
                  </a:lnTo>
                  <a:lnTo>
                    <a:pt x="49" y="669"/>
                  </a:lnTo>
                  <a:lnTo>
                    <a:pt x="57" y="673"/>
                  </a:lnTo>
                  <a:lnTo>
                    <a:pt x="62" y="675"/>
                  </a:lnTo>
                  <a:lnTo>
                    <a:pt x="68" y="675"/>
                  </a:lnTo>
                  <a:lnTo>
                    <a:pt x="70" y="673"/>
                  </a:lnTo>
                  <a:lnTo>
                    <a:pt x="70" y="670"/>
                  </a:lnTo>
                  <a:lnTo>
                    <a:pt x="73" y="683"/>
                  </a:lnTo>
                  <a:lnTo>
                    <a:pt x="81" y="702"/>
                  </a:lnTo>
                  <a:lnTo>
                    <a:pt x="89" y="729"/>
                  </a:lnTo>
                  <a:lnTo>
                    <a:pt x="85" y="739"/>
                  </a:lnTo>
                  <a:lnTo>
                    <a:pt x="82" y="752"/>
                  </a:lnTo>
                  <a:lnTo>
                    <a:pt x="81" y="768"/>
                  </a:lnTo>
                  <a:lnTo>
                    <a:pt x="81" y="781"/>
                  </a:lnTo>
                  <a:lnTo>
                    <a:pt x="82" y="795"/>
                  </a:lnTo>
                  <a:lnTo>
                    <a:pt x="90" y="829"/>
                  </a:lnTo>
                  <a:lnTo>
                    <a:pt x="103" y="867"/>
                  </a:lnTo>
                  <a:lnTo>
                    <a:pt x="85" y="902"/>
                  </a:lnTo>
                  <a:lnTo>
                    <a:pt x="90" y="955"/>
                  </a:lnTo>
                  <a:lnTo>
                    <a:pt x="95" y="958"/>
                  </a:lnTo>
                  <a:lnTo>
                    <a:pt x="103" y="965"/>
                  </a:lnTo>
                  <a:lnTo>
                    <a:pt x="110" y="968"/>
                  </a:lnTo>
                  <a:lnTo>
                    <a:pt x="115" y="970"/>
                  </a:lnTo>
                  <a:lnTo>
                    <a:pt x="121" y="970"/>
                  </a:lnTo>
                  <a:lnTo>
                    <a:pt x="126" y="968"/>
                  </a:lnTo>
                  <a:lnTo>
                    <a:pt x="131" y="963"/>
                  </a:lnTo>
                  <a:lnTo>
                    <a:pt x="134" y="955"/>
                  </a:lnTo>
                  <a:lnTo>
                    <a:pt x="138" y="944"/>
                  </a:lnTo>
                  <a:lnTo>
                    <a:pt x="142" y="933"/>
                  </a:lnTo>
                  <a:lnTo>
                    <a:pt x="142" y="928"/>
                  </a:lnTo>
                  <a:lnTo>
                    <a:pt x="129" y="861"/>
                  </a:lnTo>
                  <a:lnTo>
                    <a:pt x="151" y="726"/>
                  </a:lnTo>
                  <a:lnTo>
                    <a:pt x="156" y="702"/>
                  </a:lnTo>
                  <a:lnTo>
                    <a:pt x="182" y="702"/>
                  </a:lnTo>
                  <a:lnTo>
                    <a:pt x="184" y="721"/>
                  </a:lnTo>
                  <a:lnTo>
                    <a:pt x="184" y="744"/>
                  </a:lnTo>
                  <a:lnTo>
                    <a:pt x="187" y="768"/>
                  </a:lnTo>
                  <a:lnTo>
                    <a:pt x="195" y="800"/>
                  </a:lnTo>
                  <a:lnTo>
                    <a:pt x="203" y="832"/>
                  </a:lnTo>
                  <a:lnTo>
                    <a:pt x="210" y="865"/>
                  </a:lnTo>
                  <a:lnTo>
                    <a:pt x="204" y="926"/>
                  </a:lnTo>
                  <a:lnTo>
                    <a:pt x="223" y="931"/>
                  </a:lnTo>
                  <a:lnTo>
                    <a:pt x="223" y="923"/>
                  </a:lnTo>
                  <a:lnTo>
                    <a:pt x="268" y="945"/>
                  </a:lnTo>
                  <a:lnTo>
                    <a:pt x="277" y="949"/>
                  </a:lnTo>
                  <a:lnTo>
                    <a:pt x="285" y="950"/>
                  </a:lnTo>
                  <a:lnTo>
                    <a:pt x="293" y="950"/>
                  </a:lnTo>
                  <a:lnTo>
                    <a:pt x="301" y="950"/>
                  </a:lnTo>
                  <a:lnTo>
                    <a:pt x="310" y="949"/>
                  </a:lnTo>
                  <a:lnTo>
                    <a:pt x="317" y="945"/>
                  </a:lnTo>
                  <a:lnTo>
                    <a:pt x="313" y="928"/>
                  </a:lnTo>
                  <a:lnTo>
                    <a:pt x="174" y="457"/>
                  </a:lnTo>
                </a:path>
              </a:pathLst>
            </a:custGeom>
            <a:solidFill>
              <a:srgbClr val="000066"/>
            </a:solidFill>
            <a:ln w="9525" cap="rnd">
              <a:noFill/>
              <a:round/>
              <a:headEnd/>
              <a:tailEnd/>
            </a:ln>
            <a:effectLst/>
          </p:spPr>
          <p:txBody>
            <a:bodyPr/>
            <a:lstStyle/>
            <a:p>
              <a:endParaRPr lang="en-US"/>
            </a:p>
          </p:txBody>
        </p:sp>
        <p:sp>
          <p:nvSpPr>
            <p:cNvPr id="272409" name="Freeform 25"/>
            <p:cNvSpPr>
              <a:spLocks/>
            </p:cNvSpPr>
            <p:nvPr/>
          </p:nvSpPr>
          <p:spPr bwMode="auto">
            <a:xfrm>
              <a:off x="4136" y="1611"/>
              <a:ext cx="327" cy="1037"/>
            </a:xfrm>
            <a:custGeom>
              <a:avLst/>
              <a:gdLst/>
              <a:ahLst/>
              <a:cxnLst>
                <a:cxn ang="0">
                  <a:pos x="265" y="586"/>
                </a:cxn>
                <a:cxn ang="0">
                  <a:pos x="296" y="430"/>
                </a:cxn>
                <a:cxn ang="0">
                  <a:pos x="324" y="341"/>
                </a:cxn>
                <a:cxn ang="0">
                  <a:pos x="305" y="277"/>
                </a:cxn>
                <a:cxn ang="0">
                  <a:pos x="288" y="235"/>
                </a:cxn>
                <a:cxn ang="0">
                  <a:pos x="271" y="209"/>
                </a:cxn>
                <a:cxn ang="0">
                  <a:pos x="240" y="187"/>
                </a:cxn>
                <a:cxn ang="0">
                  <a:pos x="198" y="158"/>
                </a:cxn>
                <a:cxn ang="0">
                  <a:pos x="194" y="139"/>
                </a:cxn>
                <a:cxn ang="0">
                  <a:pos x="199" y="92"/>
                </a:cxn>
                <a:cxn ang="0">
                  <a:pos x="204" y="65"/>
                </a:cxn>
                <a:cxn ang="0">
                  <a:pos x="202" y="43"/>
                </a:cxn>
                <a:cxn ang="0">
                  <a:pos x="191" y="27"/>
                </a:cxn>
                <a:cxn ang="0">
                  <a:pos x="187" y="19"/>
                </a:cxn>
                <a:cxn ang="0">
                  <a:pos x="184" y="14"/>
                </a:cxn>
                <a:cxn ang="0">
                  <a:pos x="149" y="1"/>
                </a:cxn>
                <a:cxn ang="0">
                  <a:pos x="129" y="0"/>
                </a:cxn>
                <a:cxn ang="0">
                  <a:pos x="113" y="6"/>
                </a:cxn>
                <a:cxn ang="0">
                  <a:pos x="101" y="19"/>
                </a:cxn>
                <a:cxn ang="0">
                  <a:pos x="88" y="28"/>
                </a:cxn>
                <a:cxn ang="0">
                  <a:pos x="82" y="46"/>
                </a:cxn>
                <a:cxn ang="0">
                  <a:pos x="85" y="78"/>
                </a:cxn>
                <a:cxn ang="0">
                  <a:pos x="90" y="118"/>
                </a:cxn>
                <a:cxn ang="0">
                  <a:pos x="113" y="150"/>
                </a:cxn>
                <a:cxn ang="0">
                  <a:pos x="37" y="198"/>
                </a:cxn>
                <a:cxn ang="0">
                  <a:pos x="24" y="211"/>
                </a:cxn>
                <a:cxn ang="0">
                  <a:pos x="20" y="244"/>
                </a:cxn>
                <a:cxn ang="0">
                  <a:pos x="7" y="361"/>
                </a:cxn>
                <a:cxn ang="0">
                  <a:pos x="3" y="425"/>
                </a:cxn>
                <a:cxn ang="0">
                  <a:pos x="0" y="505"/>
                </a:cxn>
                <a:cxn ang="0">
                  <a:pos x="3" y="554"/>
                </a:cxn>
                <a:cxn ang="0">
                  <a:pos x="7" y="578"/>
                </a:cxn>
                <a:cxn ang="0">
                  <a:pos x="17" y="586"/>
                </a:cxn>
                <a:cxn ang="0">
                  <a:pos x="35" y="586"/>
                </a:cxn>
                <a:cxn ang="0">
                  <a:pos x="35" y="571"/>
                </a:cxn>
                <a:cxn ang="0">
                  <a:pos x="49" y="573"/>
                </a:cxn>
                <a:cxn ang="0">
                  <a:pos x="45" y="755"/>
                </a:cxn>
                <a:cxn ang="0">
                  <a:pos x="37" y="955"/>
                </a:cxn>
                <a:cxn ang="0">
                  <a:pos x="85" y="979"/>
                </a:cxn>
                <a:cxn ang="0">
                  <a:pos x="154" y="989"/>
                </a:cxn>
                <a:cxn ang="0">
                  <a:pos x="182" y="1026"/>
                </a:cxn>
                <a:cxn ang="0">
                  <a:pos x="194" y="1034"/>
                </a:cxn>
                <a:cxn ang="0">
                  <a:pos x="207" y="1036"/>
                </a:cxn>
                <a:cxn ang="0">
                  <a:pos x="238" y="1029"/>
                </a:cxn>
                <a:cxn ang="0">
                  <a:pos x="207" y="951"/>
                </a:cxn>
                <a:cxn ang="0">
                  <a:pos x="255" y="600"/>
                </a:cxn>
              </a:cxnLst>
              <a:rect l="0" t="0" r="r" b="b"/>
              <a:pathLst>
                <a:path w="327" h="1037">
                  <a:moveTo>
                    <a:pt x="260" y="539"/>
                  </a:moveTo>
                  <a:lnTo>
                    <a:pt x="265" y="586"/>
                  </a:lnTo>
                  <a:lnTo>
                    <a:pt x="308" y="528"/>
                  </a:lnTo>
                  <a:lnTo>
                    <a:pt x="296" y="430"/>
                  </a:lnTo>
                  <a:lnTo>
                    <a:pt x="326" y="357"/>
                  </a:lnTo>
                  <a:lnTo>
                    <a:pt x="324" y="341"/>
                  </a:lnTo>
                  <a:lnTo>
                    <a:pt x="313" y="301"/>
                  </a:lnTo>
                  <a:lnTo>
                    <a:pt x="305" y="277"/>
                  </a:lnTo>
                  <a:lnTo>
                    <a:pt x="297" y="254"/>
                  </a:lnTo>
                  <a:lnTo>
                    <a:pt x="288" y="235"/>
                  </a:lnTo>
                  <a:lnTo>
                    <a:pt x="280" y="220"/>
                  </a:lnTo>
                  <a:lnTo>
                    <a:pt x="271" y="209"/>
                  </a:lnTo>
                  <a:lnTo>
                    <a:pt x="255" y="196"/>
                  </a:lnTo>
                  <a:lnTo>
                    <a:pt x="240" y="187"/>
                  </a:lnTo>
                  <a:lnTo>
                    <a:pt x="223" y="174"/>
                  </a:lnTo>
                  <a:lnTo>
                    <a:pt x="198" y="158"/>
                  </a:lnTo>
                  <a:lnTo>
                    <a:pt x="184" y="150"/>
                  </a:lnTo>
                  <a:lnTo>
                    <a:pt x="194" y="139"/>
                  </a:lnTo>
                  <a:lnTo>
                    <a:pt x="199" y="99"/>
                  </a:lnTo>
                  <a:lnTo>
                    <a:pt x="199" y="92"/>
                  </a:lnTo>
                  <a:lnTo>
                    <a:pt x="204" y="75"/>
                  </a:lnTo>
                  <a:lnTo>
                    <a:pt x="204" y="65"/>
                  </a:lnTo>
                  <a:lnTo>
                    <a:pt x="204" y="52"/>
                  </a:lnTo>
                  <a:lnTo>
                    <a:pt x="202" y="43"/>
                  </a:lnTo>
                  <a:lnTo>
                    <a:pt x="198" y="33"/>
                  </a:lnTo>
                  <a:lnTo>
                    <a:pt x="191" y="27"/>
                  </a:lnTo>
                  <a:lnTo>
                    <a:pt x="190" y="24"/>
                  </a:lnTo>
                  <a:lnTo>
                    <a:pt x="187" y="19"/>
                  </a:lnTo>
                  <a:lnTo>
                    <a:pt x="187" y="17"/>
                  </a:lnTo>
                  <a:lnTo>
                    <a:pt x="184" y="14"/>
                  </a:lnTo>
                  <a:lnTo>
                    <a:pt x="166" y="6"/>
                  </a:lnTo>
                  <a:lnTo>
                    <a:pt x="149" y="1"/>
                  </a:lnTo>
                  <a:lnTo>
                    <a:pt x="138" y="0"/>
                  </a:lnTo>
                  <a:lnTo>
                    <a:pt x="129" y="0"/>
                  </a:lnTo>
                  <a:lnTo>
                    <a:pt x="121" y="1"/>
                  </a:lnTo>
                  <a:lnTo>
                    <a:pt x="113" y="6"/>
                  </a:lnTo>
                  <a:lnTo>
                    <a:pt x="109" y="12"/>
                  </a:lnTo>
                  <a:lnTo>
                    <a:pt x="101" y="19"/>
                  </a:lnTo>
                  <a:lnTo>
                    <a:pt x="93" y="27"/>
                  </a:lnTo>
                  <a:lnTo>
                    <a:pt x="88" y="28"/>
                  </a:lnTo>
                  <a:lnTo>
                    <a:pt x="85" y="33"/>
                  </a:lnTo>
                  <a:lnTo>
                    <a:pt x="82" y="46"/>
                  </a:lnTo>
                  <a:lnTo>
                    <a:pt x="82" y="60"/>
                  </a:lnTo>
                  <a:lnTo>
                    <a:pt x="85" y="78"/>
                  </a:lnTo>
                  <a:lnTo>
                    <a:pt x="88" y="107"/>
                  </a:lnTo>
                  <a:lnTo>
                    <a:pt x="90" y="118"/>
                  </a:lnTo>
                  <a:lnTo>
                    <a:pt x="110" y="136"/>
                  </a:lnTo>
                  <a:lnTo>
                    <a:pt x="113" y="150"/>
                  </a:lnTo>
                  <a:lnTo>
                    <a:pt x="68" y="179"/>
                  </a:lnTo>
                  <a:lnTo>
                    <a:pt x="37" y="198"/>
                  </a:lnTo>
                  <a:lnTo>
                    <a:pt x="28" y="209"/>
                  </a:lnTo>
                  <a:lnTo>
                    <a:pt x="24" y="211"/>
                  </a:lnTo>
                  <a:lnTo>
                    <a:pt x="24" y="214"/>
                  </a:lnTo>
                  <a:lnTo>
                    <a:pt x="20" y="244"/>
                  </a:lnTo>
                  <a:lnTo>
                    <a:pt x="12" y="301"/>
                  </a:lnTo>
                  <a:lnTo>
                    <a:pt x="7" y="361"/>
                  </a:lnTo>
                  <a:lnTo>
                    <a:pt x="3" y="398"/>
                  </a:lnTo>
                  <a:lnTo>
                    <a:pt x="3" y="425"/>
                  </a:lnTo>
                  <a:lnTo>
                    <a:pt x="0" y="477"/>
                  </a:lnTo>
                  <a:lnTo>
                    <a:pt x="0" y="505"/>
                  </a:lnTo>
                  <a:lnTo>
                    <a:pt x="0" y="533"/>
                  </a:lnTo>
                  <a:lnTo>
                    <a:pt x="3" y="554"/>
                  </a:lnTo>
                  <a:lnTo>
                    <a:pt x="4" y="573"/>
                  </a:lnTo>
                  <a:lnTo>
                    <a:pt x="7" y="578"/>
                  </a:lnTo>
                  <a:lnTo>
                    <a:pt x="12" y="584"/>
                  </a:lnTo>
                  <a:lnTo>
                    <a:pt x="17" y="586"/>
                  </a:lnTo>
                  <a:lnTo>
                    <a:pt x="24" y="586"/>
                  </a:lnTo>
                  <a:lnTo>
                    <a:pt x="35" y="586"/>
                  </a:lnTo>
                  <a:lnTo>
                    <a:pt x="40" y="586"/>
                  </a:lnTo>
                  <a:lnTo>
                    <a:pt x="35" y="571"/>
                  </a:lnTo>
                  <a:lnTo>
                    <a:pt x="20" y="562"/>
                  </a:lnTo>
                  <a:lnTo>
                    <a:pt x="49" y="573"/>
                  </a:lnTo>
                  <a:lnTo>
                    <a:pt x="40" y="712"/>
                  </a:lnTo>
                  <a:lnTo>
                    <a:pt x="45" y="755"/>
                  </a:lnTo>
                  <a:lnTo>
                    <a:pt x="85" y="917"/>
                  </a:lnTo>
                  <a:lnTo>
                    <a:pt x="37" y="955"/>
                  </a:lnTo>
                  <a:lnTo>
                    <a:pt x="29" y="983"/>
                  </a:lnTo>
                  <a:lnTo>
                    <a:pt x="85" y="979"/>
                  </a:lnTo>
                  <a:lnTo>
                    <a:pt x="149" y="983"/>
                  </a:lnTo>
                  <a:lnTo>
                    <a:pt x="154" y="989"/>
                  </a:lnTo>
                  <a:lnTo>
                    <a:pt x="166" y="1007"/>
                  </a:lnTo>
                  <a:lnTo>
                    <a:pt x="182" y="1026"/>
                  </a:lnTo>
                  <a:lnTo>
                    <a:pt x="190" y="1031"/>
                  </a:lnTo>
                  <a:lnTo>
                    <a:pt x="194" y="1034"/>
                  </a:lnTo>
                  <a:lnTo>
                    <a:pt x="202" y="1036"/>
                  </a:lnTo>
                  <a:lnTo>
                    <a:pt x="207" y="1036"/>
                  </a:lnTo>
                  <a:lnTo>
                    <a:pt x="223" y="1034"/>
                  </a:lnTo>
                  <a:lnTo>
                    <a:pt x="238" y="1029"/>
                  </a:lnTo>
                  <a:lnTo>
                    <a:pt x="224" y="992"/>
                  </a:lnTo>
                  <a:lnTo>
                    <a:pt x="207" y="951"/>
                  </a:lnTo>
                  <a:lnTo>
                    <a:pt x="248" y="771"/>
                  </a:lnTo>
                  <a:lnTo>
                    <a:pt x="255" y="600"/>
                  </a:lnTo>
                  <a:lnTo>
                    <a:pt x="260" y="539"/>
                  </a:lnTo>
                </a:path>
              </a:pathLst>
            </a:custGeom>
            <a:solidFill>
              <a:srgbClr val="996633"/>
            </a:solidFill>
            <a:ln w="9525" cap="rnd">
              <a:noFill/>
              <a:round/>
              <a:headEnd/>
              <a:tailEnd/>
            </a:ln>
            <a:effectLst/>
          </p:spPr>
          <p:txBody>
            <a:bodyPr/>
            <a:lstStyle/>
            <a:p>
              <a:endParaRPr lang="en-US"/>
            </a:p>
          </p:txBody>
        </p:sp>
        <p:sp>
          <p:nvSpPr>
            <p:cNvPr id="272410" name="Freeform 26"/>
            <p:cNvSpPr>
              <a:spLocks/>
            </p:cNvSpPr>
            <p:nvPr/>
          </p:nvSpPr>
          <p:spPr bwMode="auto">
            <a:xfrm>
              <a:off x="4416" y="1560"/>
              <a:ext cx="322" cy="1016"/>
            </a:xfrm>
            <a:custGeom>
              <a:avLst/>
              <a:gdLst/>
              <a:ahLst/>
              <a:cxnLst>
                <a:cxn ang="0">
                  <a:pos x="258" y="851"/>
                </a:cxn>
                <a:cxn ang="0">
                  <a:pos x="321" y="608"/>
                </a:cxn>
                <a:cxn ang="0">
                  <a:pos x="299" y="589"/>
                </a:cxn>
                <a:cxn ang="0">
                  <a:pos x="308" y="576"/>
                </a:cxn>
                <a:cxn ang="0">
                  <a:pos x="306" y="537"/>
                </a:cxn>
                <a:cxn ang="0">
                  <a:pos x="308" y="427"/>
                </a:cxn>
                <a:cxn ang="0">
                  <a:pos x="303" y="336"/>
                </a:cxn>
                <a:cxn ang="0">
                  <a:pos x="296" y="265"/>
                </a:cxn>
                <a:cxn ang="0">
                  <a:pos x="286" y="225"/>
                </a:cxn>
                <a:cxn ang="0">
                  <a:pos x="271" y="206"/>
                </a:cxn>
                <a:cxn ang="0">
                  <a:pos x="239" y="182"/>
                </a:cxn>
                <a:cxn ang="0">
                  <a:pos x="197" y="155"/>
                </a:cxn>
                <a:cxn ang="0">
                  <a:pos x="186" y="123"/>
                </a:cxn>
                <a:cxn ang="0">
                  <a:pos x="205" y="84"/>
                </a:cxn>
                <a:cxn ang="0">
                  <a:pos x="207" y="60"/>
                </a:cxn>
                <a:cxn ang="0">
                  <a:pos x="202" y="41"/>
                </a:cxn>
                <a:cxn ang="0">
                  <a:pos x="191" y="24"/>
                </a:cxn>
                <a:cxn ang="0">
                  <a:pos x="185" y="12"/>
                </a:cxn>
                <a:cxn ang="0">
                  <a:pos x="177" y="4"/>
                </a:cxn>
                <a:cxn ang="0">
                  <a:pos x="162" y="0"/>
                </a:cxn>
                <a:cxn ang="0">
                  <a:pos x="118" y="3"/>
                </a:cxn>
                <a:cxn ang="0">
                  <a:pos x="109" y="4"/>
                </a:cxn>
                <a:cxn ang="0">
                  <a:pos x="101" y="17"/>
                </a:cxn>
                <a:cxn ang="0">
                  <a:pos x="88" y="27"/>
                </a:cxn>
                <a:cxn ang="0">
                  <a:pos x="84" y="38"/>
                </a:cxn>
                <a:cxn ang="0">
                  <a:pos x="84" y="60"/>
                </a:cxn>
                <a:cxn ang="0">
                  <a:pos x="91" y="84"/>
                </a:cxn>
                <a:cxn ang="0">
                  <a:pos x="113" y="148"/>
                </a:cxn>
                <a:cxn ang="0">
                  <a:pos x="37" y="196"/>
                </a:cxn>
                <a:cxn ang="0">
                  <a:pos x="24" y="209"/>
                </a:cxn>
                <a:cxn ang="0">
                  <a:pos x="20" y="243"/>
                </a:cxn>
                <a:cxn ang="0">
                  <a:pos x="7" y="357"/>
                </a:cxn>
                <a:cxn ang="0">
                  <a:pos x="3" y="422"/>
                </a:cxn>
                <a:cxn ang="0">
                  <a:pos x="0" y="502"/>
                </a:cxn>
                <a:cxn ang="0">
                  <a:pos x="3" y="552"/>
                </a:cxn>
                <a:cxn ang="0">
                  <a:pos x="7" y="576"/>
                </a:cxn>
                <a:cxn ang="0">
                  <a:pos x="17" y="584"/>
                </a:cxn>
                <a:cxn ang="0">
                  <a:pos x="35" y="584"/>
                </a:cxn>
                <a:cxn ang="0">
                  <a:pos x="23" y="557"/>
                </a:cxn>
                <a:cxn ang="0">
                  <a:pos x="51" y="571"/>
                </a:cxn>
                <a:cxn ang="0">
                  <a:pos x="57" y="984"/>
                </a:cxn>
                <a:cxn ang="0">
                  <a:pos x="104" y="1008"/>
                </a:cxn>
                <a:cxn ang="0">
                  <a:pos x="177" y="994"/>
                </a:cxn>
                <a:cxn ang="0">
                  <a:pos x="218" y="1011"/>
                </a:cxn>
                <a:cxn ang="0">
                  <a:pos x="230" y="1015"/>
                </a:cxn>
                <a:cxn ang="0">
                  <a:pos x="258" y="1006"/>
                </a:cxn>
                <a:cxn ang="0">
                  <a:pos x="210" y="946"/>
                </a:cxn>
                <a:cxn ang="0">
                  <a:pos x="260" y="553"/>
                </a:cxn>
                <a:cxn ang="0">
                  <a:pos x="283" y="561"/>
                </a:cxn>
                <a:cxn ang="0">
                  <a:pos x="280" y="585"/>
                </a:cxn>
                <a:cxn ang="0">
                  <a:pos x="258" y="608"/>
                </a:cxn>
              </a:cxnLst>
              <a:rect l="0" t="0" r="r" b="b"/>
              <a:pathLst>
                <a:path w="322" h="1016">
                  <a:moveTo>
                    <a:pt x="258" y="608"/>
                  </a:moveTo>
                  <a:lnTo>
                    <a:pt x="258" y="851"/>
                  </a:lnTo>
                  <a:lnTo>
                    <a:pt x="321" y="851"/>
                  </a:lnTo>
                  <a:lnTo>
                    <a:pt x="321" y="608"/>
                  </a:lnTo>
                  <a:lnTo>
                    <a:pt x="299" y="608"/>
                  </a:lnTo>
                  <a:lnTo>
                    <a:pt x="299" y="589"/>
                  </a:lnTo>
                  <a:lnTo>
                    <a:pt x="303" y="584"/>
                  </a:lnTo>
                  <a:lnTo>
                    <a:pt x="308" y="576"/>
                  </a:lnTo>
                  <a:lnTo>
                    <a:pt x="313" y="566"/>
                  </a:lnTo>
                  <a:lnTo>
                    <a:pt x="306" y="537"/>
                  </a:lnTo>
                  <a:lnTo>
                    <a:pt x="306" y="537"/>
                  </a:lnTo>
                  <a:lnTo>
                    <a:pt x="308" y="427"/>
                  </a:lnTo>
                  <a:lnTo>
                    <a:pt x="308" y="401"/>
                  </a:lnTo>
                  <a:lnTo>
                    <a:pt x="303" y="336"/>
                  </a:lnTo>
                  <a:lnTo>
                    <a:pt x="300" y="299"/>
                  </a:lnTo>
                  <a:lnTo>
                    <a:pt x="296" y="265"/>
                  </a:lnTo>
                  <a:lnTo>
                    <a:pt x="288" y="235"/>
                  </a:lnTo>
                  <a:lnTo>
                    <a:pt x="286" y="225"/>
                  </a:lnTo>
                  <a:lnTo>
                    <a:pt x="280" y="219"/>
                  </a:lnTo>
                  <a:lnTo>
                    <a:pt x="271" y="206"/>
                  </a:lnTo>
                  <a:lnTo>
                    <a:pt x="255" y="195"/>
                  </a:lnTo>
                  <a:lnTo>
                    <a:pt x="239" y="182"/>
                  </a:lnTo>
                  <a:lnTo>
                    <a:pt x="225" y="172"/>
                  </a:lnTo>
                  <a:lnTo>
                    <a:pt x="197" y="155"/>
                  </a:lnTo>
                  <a:lnTo>
                    <a:pt x="185" y="148"/>
                  </a:lnTo>
                  <a:lnTo>
                    <a:pt x="186" y="123"/>
                  </a:lnTo>
                  <a:lnTo>
                    <a:pt x="202" y="92"/>
                  </a:lnTo>
                  <a:lnTo>
                    <a:pt x="205" y="84"/>
                  </a:lnTo>
                  <a:lnTo>
                    <a:pt x="207" y="70"/>
                  </a:lnTo>
                  <a:lnTo>
                    <a:pt x="207" y="60"/>
                  </a:lnTo>
                  <a:lnTo>
                    <a:pt x="205" y="51"/>
                  </a:lnTo>
                  <a:lnTo>
                    <a:pt x="202" y="41"/>
                  </a:lnTo>
                  <a:lnTo>
                    <a:pt x="197" y="32"/>
                  </a:lnTo>
                  <a:lnTo>
                    <a:pt x="191" y="24"/>
                  </a:lnTo>
                  <a:lnTo>
                    <a:pt x="186" y="17"/>
                  </a:lnTo>
                  <a:lnTo>
                    <a:pt x="185" y="12"/>
                  </a:lnTo>
                  <a:lnTo>
                    <a:pt x="182" y="8"/>
                  </a:lnTo>
                  <a:lnTo>
                    <a:pt x="177" y="4"/>
                  </a:lnTo>
                  <a:lnTo>
                    <a:pt x="172" y="3"/>
                  </a:lnTo>
                  <a:lnTo>
                    <a:pt x="162" y="0"/>
                  </a:lnTo>
                  <a:lnTo>
                    <a:pt x="146" y="0"/>
                  </a:lnTo>
                  <a:lnTo>
                    <a:pt x="118" y="3"/>
                  </a:lnTo>
                  <a:lnTo>
                    <a:pt x="113" y="3"/>
                  </a:lnTo>
                  <a:lnTo>
                    <a:pt x="109" y="4"/>
                  </a:lnTo>
                  <a:lnTo>
                    <a:pt x="104" y="12"/>
                  </a:lnTo>
                  <a:lnTo>
                    <a:pt x="101" y="17"/>
                  </a:lnTo>
                  <a:lnTo>
                    <a:pt x="93" y="24"/>
                  </a:lnTo>
                  <a:lnTo>
                    <a:pt x="88" y="27"/>
                  </a:lnTo>
                  <a:lnTo>
                    <a:pt x="85" y="28"/>
                  </a:lnTo>
                  <a:lnTo>
                    <a:pt x="84" y="38"/>
                  </a:lnTo>
                  <a:lnTo>
                    <a:pt x="84" y="48"/>
                  </a:lnTo>
                  <a:lnTo>
                    <a:pt x="84" y="60"/>
                  </a:lnTo>
                  <a:lnTo>
                    <a:pt x="88" y="78"/>
                  </a:lnTo>
                  <a:lnTo>
                    <a:pt x="91" y="84"/>
                  </a:lnTo>
                  <a:lnTo>
                    <a:pt x="91" y="129"/>
                  </a:lnTo>
                  <a:lnTo>
                    <a:pt x="113" y="148"/>
                  </a:lnTo>
                  <a:lnTo>
                    <a:pt x="68" y="174"/>
                  </a:lnTo>
                  <a:lnTo>
                    <a:pt x="37" y="196"/>
                  </a:lnTo>
                  <a:lnTo>
                    <a:pt x="28" y="206"/>
                  </a:lnTo>
                  <a:lnTo>
                    <a:pt x="24" y="209"/>
                  </a:lnTo>
                  <a:lnTo>
                    <a:pt x="24" y="211"/>
                  </a:lnTo>
                  <a:lnTo>
                    <a:pt x="20" y="243"/>
                  </a:lnTo>
                  <a:lnTo>
                    <a:pt x="15" y="299"/>
                  </a:lnTo>
                  <a:lnTo>
                    <a:pt x="7" y="357"/>
                  </a:lnTo>
                  <a:lnTo>
                    <a:pt x="3" y="393"/>
                  </a:lnTo>
                  <a:lnTo>
                    <a:pt x="3" y="422"/>
                  </a:lnTo>
                  <a:lnTo>
                    <a:pt x="0" y="473"/>
                  </a:lnTo>
                  <a:lnTo>
                    <a:pt x="0" y="502"/>
                  </a:lnTo>
                  <a:lnTo>
                    <a:pt x="0" y="528"/>
                  </a:lnTo>
                  <a:lnTo>
                    <a:pt x="3" y="552"/>
                  </a:lnTo>
                  <a:lnTo>
                    <a:pt x="4" y="569"/>
                  </a:lnTo>
                  <a:lnTo>
                    <a:pt x="7" y="576"/>
                  </a:lnTo>
                  <a:lnTo>
                    <a:pt x="12" y="581"/>
                  </a:lnTo>
                  <a:lnTo>
                    <a:pt x="17" y="584"/>
                  </a:lnTo>
                  <a:lnTo>
                    <a:pt x="24" y="584"/>
                  </a:lnTo>
                  <a:lnTo>
                    <a:pt x="35" y="584"/>
                  </a:lnTo>
                  <a:lnTo>
                    <a:pt x="37" y="584"/>
                  </a:lnTo>
                  <a:lnTo>
                    <a:pt x="23" y="557"/>
                  </a:lnTo>
                  <a:lnTo>
                    <a:pt x="51" y="371"/>
                  </a:lnTo>
                  <a:lnTo>
                    <a:pt x="51" y="571"/>
                  </a:lnTo>
                  <a:lnTo>
                    <a:pt x="93" y="942"/>
                  </a:lnTo>
                  <a:lnTo>
                    <a:pt x="57" y="984"/>
                  </a:lnTo>
                  <a:lnTo>
                    <a:pt x="51" y="1011"/>
                  </a:lnTo>
                  <a:lnTo>
                    <a:pt x="104" y="1008"/>
                  </a:lnTo>
                  <a:lnTo>
                    <a:pt x="149" y="978"/>
                  </a:lnTo>
                  <a:lnTo>
                    <a:pt x="177" y="994"/>
                  </a:lnTo>
                  <a:lnTo>
                    <a:pt x="199" y="1003"/>
                  </a:lnTo>
                  <a:lnTo>
                    <a:pt x="218" y="1011"/>
                  </a:lnTo>
                  <a:lnTo>
                    <a:pt x="225" y="1015"/>
                  </a:lnTo>
                  <a:lnTo>
                    <a:pt x="230" y="1015"/>
                  </a:lnTo>
                  <a:lnTo>
                    <a:pt x="246" y="1011"/>
                  </a:lnTo>
                  <a:lnTo>
                    <a:pt x="258" y="1006"/>
                  </a:lnTo>
                  <a:lnTo>
                    <a:pt x="247" y="970"/>
                  </a:lnTo>
                  <a:lnTo>
                    <a:pt x="210" y="946"/>
                  </a:lnTo>
                  <a:lnTo>
                    <a:pt x="246" y="595"/>
                  </a:lnTo>
                  <a:lnTo>
                    <a:pt x="260" y="553"/>
                  </a:lnTo>
                  <a:lnTo>
                    <a:pt x="243" y="355"/>
                  </a:lnTo>
                  <a:lnTo>
                    <a:pt x="283" y="561"/>
                  </a:lnTo>
                  <a:lnTo>
                    <a:pt x="271" y="579"/>
                  </a:lnTo>
                  <a:lnTo>
                    <a:pt x="280" y="585"/>
                  </a:lnTo>
                  <a:lnTo>
                    <a:pt x="280" y="608"/>
                  </a:lnTo>
                  <a:lnTo>
                    <a:pt x="258" y="608"/>
                  </a:lnTo>
                </a:path>
              </a:pathLst>
            </a:custGeom>
            <a:solidFill>
              <a:srgbClr val="00CCFF"/>
            </a:solidFill>
            <a:ln w="9525" cap="rnd">
              <a:noFill/>
              <a:round/>
              <a:headEnd/>
              <a:tailEnd/>
            </a:ln>
            <a:effectLst/>
          </p:spPr>
          <p:txBody>
            <a:bodyPr/>
            <a:lstStyle/>
            <a:p>
              <a:endParaRPr lang="en-US"/>
            </a:p>
          </p:txBody>
        </p:sp>
        <p:sp>
          <p:nvSpPr>
            <p:cNvPr id="272411" name="Freeform 27"/>
            <p:cNvSpPr>
              <a:spLocks/>
            </p:cNvSpPr>
            <p:nvPr/>
          </p:nvSpPr>
          <p:spPr bwMode="auto">
            <a:xfrm>
              <a:off x="3885" y="1625"/>
              <a:ext cx="314" cy="974"/>
            </a:xfrm>
            <a:custGeom>
              <a:avLst/>
              <a:gdLst/>
              <a:ahLst/>
              <a:cxnLst>
                <a:cxn ang="0">
                  <a:pos x="170" y="459"/>
                </a:cxn>
                <a:cxn ang="0">
                  <a:pos x="175" y="459"/>
                </a:cxn>
                <a:cxn ang="0">
                  <a:pos x="286" y="916"/>
                </a:cxn>
                <a:cxn ang="0">
                  <a:pos x="247" y="883"/>
                </a:cxn>
                <a:cxn ang="0">
                  <a:pos x="238" y="862"/>
                </a:cxn>
                <a:cxn ang="0">
                  <a:pos x="246" y="750"/>
                </a:cxn>
                <a:cxn ang="0">
                  <a:pos x="258" y="670"/>
                </a:cxn>
                <a:cxn ang="0">
                  <a:pos x="268" y="651"/>
                </a:cxn>
                <a:cxn ang="0">
                  <a:pos x="251" y="436"/>
                </a:cxn>
                <a:cxn ang="0">
                  <a:pos x="258" y="454"/>
                </a:cxn>
                <a:cxn ang="0">
                  <a:pos x="268" y="468"/>
                </a:cxn>
                <a:cxn ang="0">
                  <a:pos x="278" y="457"/>
                </a:cxn>
                <a:cxn ang="0">
                  <a:pos x="283" y="435"/>
                </a:cxn>
                <a:cxn ang="0">
                  <a:pos x="274" y="406"/>
                </a:cxn>
                <a:cxn ang="0">
                  <a:pos x="263" y="379"/>
                </a:cxn>
                <a:cxn ang="0">
                  <a:pos x="271" y="342"/>
                </a:cxn>
                <a:cxn ang="0">
                  <a:pos x="275" y="305"/>
                </a:cxn>
                <a:cxn ang="0">
                  <a:pos x="268" y="248"/>
                </a:cxn>
                <a:cxn ang="0">
                  <a:pos x="246" y="182"/>
                </a:cxn>
                <a:cxn ang="0">
                  <a:pos x="223" y="158"/>
                </a:cxn>
                <a:cxn ang="0">
                  <a:pos x="202" y="145"/>
                </a:cxn>
                <a:cxn ang="0">
                  <a:pos x="218" y="139"/>
                </a:cxn>
                <a:cxn ang="0">
                  <a:pos x="223" y="121"/>
                </a:cxn>
                <a:cxn ang="0">
                  <a:pos x="218" y="112"/>
                </a:cxn>
                <a:cxn ang="0">
                  <a:pos x="202" y="97"/>
                </a:cxn>
                <a:cxn ang="0">
                  <a:pos x="199" y="70"/>
                </a:cxn>
                <a:cxn ang="0">
                  <a:pos x="207" y="38"/>
                </a:cxn>
                <a:cxn ang="0">
                  <a:pos x="187" y="9"/>
                </a:cxn>
                <a:cxn ang="0">
                  <a:pos x="185" y="3"/>
                </a:cxn>
                <a:cxn ang="0">
                  <a:pos x="158" y="3"/>
                </a:cxn>
                <a:cxn ang="0">
                  <a:pos x="113" y="12"/>
                </a:cxn>
                <a:cxn ang="0">
                  <a:pos x="94" y="38"/>
                </a:cxn>
                <a:cxn ang="0">
                  <a:pos x="72" y="97"/>
                </a:cxn>
                <a:cxn ang="0">
                  <a:pos x="52" y="126"/>
                </a:cxn>
                <a:cxn ang="0">
                  <a:pos x="61" y="144"/>
                </a:cxn>
                <a:cxn ang="0">
                  <a:pos x="69" y="155"/>
                </a:cxn>
                <a:cxn ang="0">
                  <a:pos x="54" y="169"/>
                </a:cxn>
                <a:cxn ang="0">
                  <a:pos x="29" y="216"/>
                </a:cxn>
                <a:cxn ang="0">
                  <a:pos x="0" y="313"/>
                </a:cxn>
                <a:cxn ang="0">
                  <a:pos x="12" y="387"/>
                </a:cxn>
                <a:cxn ang="0">
                  <a:pos x="26" y="416"/>
                </a:cxn>
                <a:cxn ang="0">
                  <a:pos x="34" y="476"/>
                </a:cxn>
                <a:cxn ang="0">
                  <a:pos x="32" y="664"/>
                </a:cxn>
                <a:cxn ang="0">
                  <a:pos x="61" y="678"/>
                </a:cxn>
                <a:cxn ang="0">
                  <a:pos x="66" y="673"/>
                </a:cxn>
                <a:cxn ang="0">
                  <a:pos x="86" y="731"/>
                </a:cxn>
                <a:cxn ang="0">
                  <a:pos x="79" y="771"/>
                </a:cxn>
                <a:cxn ang="0">
                  <a:pos x="86" y="832"/>
                </a:cxn>
                <a:cxn ang="0">
                  <a:pos x="89" y="955"/>
                </a:cxn>
                <a:cxn ang="0">
                  <a:pos x="106" y="969"/>
                </a:cxn>
                <a:cxn ang="0">
                  <a:pos x="125" y="969"/>
                </a:cxn>
                <a:cxn ang="0">
                  <a:pos x="137" y="945"/>
                </a:cxn>
                <a:cxn ang="0">
                  <a:pos x="127" y="862"/>
                </a:cxn>
                <a:cxn ang="0">
                  <a:pos x="179" y="705"/>
                </a:cxn>
                <a:cxn ang="0">
                  <a:pos x="185" y="771"/>
                </a:cxn>
                <a:cxn ang="0">
                  <a:pos x="206" y="867"/>
                </a:cxn>
                <a:cxn ang="0">
                  <a:pos x="220" y="926"/>
                </a:cxn>
                <a:cxn ang="0">
                  <a:pos x="280" y="953"/>
                </a:cxn>
                <a:cxn ang="0">
                  <a:pos x="308" y="950"/>
                </a:cxn>
                <a:cxn ang="0">
                  <a:pos x="170" y="459"/>
                </a:cxn>
              </a:cxnLst>
              <a:rect l="0" t="0" r="r" b="b"/>
              <a:pathLst>
                <a:path w="314" h="974">
                  <a:moveTo>
                    <a:pt x="170" y="459"/>
                  </a:moveTo>
                  <a:lnTo>
                    <a:pt x="173" y="459"/>
                  </a:lnTo>
                  <a:lnTo>
                    <a:pt x="170" y="459"/>
                  </a:lnTo>
                  <a:lnTo>
                    <a:pt x="175" y="459"/>
                  </a:lnTo>
                  <a:lnTo>
                    <a:pt x="175" y="457"/>
                  </a:lnTo>
                  <a:lnTo>
                    <a:pt x="175" y="459"/>
                  </a:lnTo>
                  <a:lnTo>
                    <a:pt x="311" y="931"/>
                  </a:lnTo>
                  <a:lnTo>
                    <a:pt x="299" y="923"/>
                  </a:lnTo>
                  <a:lnTo>
                    <a:pt x="286" y="916"/>
                  </a:lnTo>
                  <a:lnTo>
                    <a:pt x="274" y="907"/>
                  </a:lnTo>
                  <a:lnTo>
                    <a:pt x="260" y="894"/>
                  </a:lnTo>
                  <a:lnTo>
                    <a:pt x="247" y="883"/>
                  </a:lnTo>
                  <a:lnTo>
                    <a:pt x="246" y="876"/>
                  </a:lnTo>
                  <a:lnTo>
                    <a:pt x="240" y="870"/>
                  </a:lnTo>
                  <a:lnTo>
                    <a:pt x="238" y="862"/>
                  </a:lnTo>
                  <a:lnTo>
                    <a:pt x="238" y="856"/>
                  </a:lnTo>
                  <a:lnTo>
                    <a:pt x="240" y="811"/>
                  </a:lnTo>
                  <a:lnTo>
                    <a:pt x="246" y="750"/>
                  </a:lnTo>
                  <a:lnTo>
                    <a:pt x="254" y="673"/>
                  </a:lnTo>
                  <a:lnTo>
                    <a:pt x="255" y="673"/>
                  </a:lnTo>
                  <a:lnTo>
                    <a:pt x="258" y="670"/>
                  </a:lnTo>
                  <a:lnTo>
                    <a:pt x="260" y="665"/>
                  </a:lnTo>
                  <a:lnTo>
                    <a:pt x="266" y="659"/>
                  </a:lnTo>
                  <a:lnTo>
                    <a:pt x="268" y="651"/>
                  </a:lnTo>
                  <a:lnTo>
                    <a:pt x="271" y="640"/>
                  </a:lnTo>
                  <a:lnTo>
                    <a:pt x="274" y="624"/>
                  </a:lnTo>
                  <a:lnTo>
                    <a:pt x="251" y="436"/>
                  </a:lnTo>
                  <a:lnTo>
                    <a:pt x="251" y="435"/>
                  </a:lnTo>
                  <a:lnTo>
                    <a:pt x="254" y="440"/>
                  </a:lnTo>
                  <a:lnTo>
                    <a:pt x="258" y="454"/>
                  </a:lnTo>
                  <a:lnTo>
                    <a:pt x="263" y="462"/>
                  </a:lnTo>
                  <a:lnTo>
                    <a:pt x="266" y="467"/>
                  </a:lnTo>
                  <a:lnTo>
                    <a:pt x="268" y="468"/>
                  </a:lnTo>
                  <a:lnTo>
                    <a:pt x="271" y="468"/>
                  </a:lnTo>
                  <a:lnTo>
                    <a:pt x="274" y="467"/>
                  </a:lnTo>
                  <a:lnTo>
                    <a:pt x="278" y="457"/>
                  </a:lnTo>
                  <a:lnTo>
                    <a:pt x="280" y="449"/>
                  </a:lnTo>
                  <a:lnTo>
                    <a:pt x="283" y="443"/>
                  </a:lnTo>
                  <a:lnTo>
                    <a:pt x="283" y="435"/>
                  </a:lnTo>
                  <a:lnTo>
                    <a:pt x="280" y="425"/>
                  </a:lnTo>
                  <a:lnTo>
                    <a:pt x="278" y="416"/>
                  </a:lnTo>
                  <a:lnTo>
                    <a:pt x="274" y="406"/>
                  </a:lnTo>
                  <a:lnTo>
                    <a:pt x="268" y="396"/>
                  </a:lnTo>
                  <a:lnTo>
                    <a:pt x="266" y="387"/>
                  </a:lnTo>
                  <a:lnTo>
                    <a:pt x="263" y="379"/>
                  </a:lnTo>
                  <a:lnTo>
                    <a:pt x="263" y="374"/>
                  </a:lnTo>
                  <a:lnTo>
                    <a:pt x="266" y="360"/>
                  </a:lnTo>
                  <a:lnTo>
                    <a:pt x="271" y="342"/>
                  </a:lnTo>
                  <a:lnTo>
                    <a:pt x="274" y="332"/>
                  </a:lnTo>
                  <a:lnTo>
                    <a:pt x="274" y="321"/>
                  </a:lnTo>
                  <a:lnTo>
                    <a:pt x="275" y="305"/>
                  </a:lnTo>
                  <a:lnTo>
                    <a:pt x="274" y="291"/>
                  </a:lnTo>
                  <a:lnTo>
                    <a:pt x="271" y="270"/>
                  </a:lnTo>
                  <a:lnTo>
                    <a:pt x="268" y="248"/>
                  </a:lnTo>
                  <a:lnTo>
                    <a:pt x="260" y="220"/>
                  </a:lnTo>
                  <a:lnTo>
                    <a:pt x="251" y="192"/>
                  </a:lnTo>
                  <a:lnTo>
                    <a:pt x="246" y="182"/>
                  </a:lnTo>
                  <a:lnTo>
                    <a:pt x="240" y="172"/>
                  </a:lnTo>
                  <a:lnTo>
                    <a:pt x="230" y="164"/>
                  </a:lnTo>
                  <a:lnTo>
                    <a:pt x="223" y="158"/>
                  </a:lnTo>
                  <a:lnTo>
                    <a:pt x="207" y="148"/>
                  </a:lnTo>
                  <a:lnTo>
                    <a:pt x="199" y="145"/>
                  </a:lnTo>
                  <a:lnTo>
                    <a:pt x="202" y="145"/>
                  </a:lnTo>
                  <a:lnTo>
                    <a:pt x="210" y="144"/>
                  </a:lnTo>
                  <a:lnTo>
                    <a:pt x="215" y="140"/>
                  </a:lnTo>
                  <a:lnTo>
                    <a:pt x="218" y="139"/>
                  </a:lnTo>
                  <a:lnTo>
                    <a:pt x="220" y="134"/>
                  </a:lnTo>
                  <a:lnTo>
                    <a:pt x="223" y="126"/>
                  </a:lnTo>
                  <a:lnTo>
                    <a:pt x="223" y="121"/>
                  </a:lnTo>
                  <a:lnTo>
                    <a:pt x="223" y="116"/>
                  </a:lnTo>
                  <a:lnTo>
                    <a:pt x="220" y="113"/>
                  </a:lnTo>
                  <a:lnTo>
                    <a:pt x="218" y="112"/>
                  </a:lnTo>
                  <a:lnTo>
                    <a:pt x="210" y="107"/>
                  </a:lnTo>
                  <a:lnTo>
                    <a:pt x="207" y="102"/>
                  </a:lnTo>
                  <a:lnTo>
                    <a:pt x="202" y="97"/>
                  </a:lnTo>
                  <a:lnTo>
                    <a:pt x="199" y="88"/>
                  </a:lnTo>
                  <a:lnTo>
                    <a:pt x="199" y="80"/>
                  </a:lnTo>
                  <a:lnTo>
                    <a:pt x="199" y="70"/>
                  </a:lnTo>
                  <a:lnTo>
                    <a:pt x="202" y="60"/>
                  </a:lnTo>
                  <a:lnTo>
                    <a:pt x="206" y="46"/>
                  </a:lnTo>
                  <a:lnTo>
                    <a:pt x="207" y="38"/>
                  </a:lnTo>
                  <a:lnTo>
                    <a:pt x="198" y="27"/>
                  </a:lnTo>
                  <a:lnTo>
                    <a:pt x="190" y="17"/>
                  </a:lnTo>
                  <a:lnTo>
                    <a:pt x="187" y="9"/>
                  </a:lnTo>
                  <a:lnTo>
                    <a:pt x="187" y="4"/>
                  </a:lnTo>
                  <a:lnTo>
                    <a:pt x="185" y="4"/>
                  </a:lnTo>
                  <a:lnTo>
                    <a:pt x="185" y="3"/>
                  </a:lnTo>
                  <a:lnTo>
                    <a:pt x="178" y="3"/>
                  </a:lnTo>
                  <a:lnTo>
                    <a:pt x="170" y="0"/>
                  </a:lnTo>
                  <a:lnTo>
                    <a:pt x="158" y="3"/>
                  </a:lnTo>
                  <a:lnTo>
                    <a:pt x="134" y="4"/>
                  </a:lnTo>
                  <a:lnTo>
                    <a:pt x="117" y="9"/>
                  </a:lnTo>
                  <a:lnTo>
                    <a:pt x="113" y="12"/>
                  </a:lnTo>
                  <a:lnTo>
                    <a:pt x="105" y="19"/>
                  </a:lnTo>
                  <a:lnTo>
                    <a:pt x="99" y="27"/>
                  </a:lnTo>
                  <a:lnTo>
                    <a:pt x="94" y="38"/>
                  </a:lnTo>
                  <a:lnTo>
                    <a:pt x="82" y="64"/>
                  </a:lnTo>
                  <a:lnTo>
                    <a:pt x="74" y="84"/>
                  </a:lnTo>
                  <a:lnTo>
                    <a:pt x="72" y="97"/>
                  </a:lnTo>
                  <a:lnTo>
                    <a:pt x="66" y="104"/>
                  </a:lnTo>
                  <a:lnTo>
                    <a:pt x="58" y="118"/>
                  </a:lnTo>
                  <a:lnTo>
                    <a:pt x="52" y="126"/>
                  </a:lnTo>
                  <a:lnTo>
                    <a:pt x="49" y="129"/>
                  </a:lnTo>
                  <a:lnTo>
                    <a:pt x="58" y="140"/>
                  </a:lnTo>
                  <a:lnTo>
                    <a:pt x="61" y="144"/>
                  </a:lnTo>
                  <a:lnTo>
                    <a:pt x="69" y="148"/>
                  </a:lnTo>
                  <a:lnTo>
                    <a:pt x="69" y="150"/>
                  </a:lnTo>
                  <a:lnTo>
                    <a:pt x="69" y="155"/>
                  </a:lnTo>
                  <a:lnTo>
                    <a:pt x="66" y="160"/>
                  </a:lnTo>
                  <a:lnTo>
                    <a:pt x="58" y="164"/>
                  </a:lnTo>
                  <a:lnTo>
                    <a:pt x="54" y="169"/>
                  </a:lnTo>
                  <a:lnTo>
                    <a:pt x="49" y="174"/>
                  </a:lnTo>
                  <a:lnTo>
                    <a:pt x="40" y="192"/>
                  </a:lnTo>
                  <a:lnTo>
                    <a:pt x="29" y="216"/>
                  </a:lnTo>
                  <a:lnTo>
                    <a:pt x="20" y="240"/>
                  </a:lnTo>
                  <a:lnTo>
                    <a:pt x="4" y="286"/>
                  </a:lnTo>
                  <a:lnTo>
                    <a:pt x="0" y="313"/>
                  </a:lnTo>
                  <a:lnTo>
                    <a:pt x="1" y="331"/>
                  </a:lnTo>
                  <a:lnTo>
                    <a:pt x="6" y="366"/>
                  </a:lnTo>
                  <a:lnTo>
                    <a:pt x="12" y="387"/>
                  </a:lnTo>
                  <a:lnTo>
                    <a:pt x="20" y="403"/>
                  </a:lnTo>
                  <a:lnTo>
                    <a:pt x="24" y="411"/>
                  </a:lnTo>
                  <a:lnTo>
                    <a:pt x="26" y="416"/>
                  </a:lnTo>
                  <a:lnTo>
                    <a:pt x="34" y="417"/>
                  </a:lnTo>
                  <a:lnTo>
                    <a:pt x="40" y="420"/>
                  </a:lnTo>
                  <a:lnTo>
                    <a:pt x="34" y="476"/>
                  </a:lnTo>
                  <a:lnTo>
                    <a:pt x="29" y="556"/>
                  </a:lnTo>
                  <a:lnTo>
                    <a:pt x="24" y="659"/>
                  </a:lnTo>
                  <a:lnTo>
                    <a:pt x="32" y="664"/>
                  </a:lnTo>
                  <a:lnTo>
                    <a:pt x="46" y="670"/>
                  </a:lnTo>
                  <a:lnTo>
                    <a:pt x="54" y="675"/>
                  </a:lnTo>
                  <a:lnTo>
                    <a:pt x="61" y="678"/>
                  </a:lnTo>
                  <a:lnTo>
                    <a:pt x="65" y="678"/>
                  </a:lnTo>
                  <a:lnTo>
                    <a:pt x="66" y="675"/>
                  </a:lnTo>
                  <a:lnTo>
                    <a:pt x="66" y="673"/>
                  </a:lnTo>
                  <a:lnTo>
                    <a:pt x="69" y="684"/>
                  </a:lnTo>
                  <a:lnTo>
                    <a:pt x="77" y="705"/>
                  </a:lnTo>
                  <a:lnTo>
                    <a:pt x="86" y="731"/>
                  </a:lnTo>
                  <a:lnTo>
                    <a:pt x="82" y="740"/>
                  </a:lnTo>
                  <a:lnTo>
                    <a:pt x="79" y="753"/>
                  </a:lnTo>
                  <a:lnTo>
                    <a:pt x="79" y="771"/>
                  </a:lnTo>
                  <a:lnTo>
                    <a:pt x="79" y="782"/>
                  </a:lnTo>
                  <a:lnTo>
                    <a:pt x="79" y="796"/>
                  </a:lnTo>
                  <a:lnTo>
                    <a:pt x="86" y="832"/>
                  </a:lnTo>
                  <a:lnTo>
                    <a:pt x="99" y="870"/>
                  </a:lnTo>
                  <a:lnTo>
                    <a:pt x="85" y="904"/>
                  </a:lnTo>
                  <a:lnTo>
                    <a:pt x="89" y="955"/>
                  </a:lnTo>
                  <a:lnTo>
                    <a:pt x="92" y="960"/>
                  </a:lnTo>
                  <a:lnTo>
                    <a:pt x="102" y="968"/>
                  </a:lnTo>
                  <a:lnTo>
                    <a:pt x="106" y="969"/>
                  </a:lnTo>
                  <a:lnTo>
                    <a:pt x="113" y="973"/>
                  </a:lnTo>
                  <a:lnTo>
                    <a:pt x="117" y="973"/>
                  </a:lnTo>
                  <a:lnTo>
                    <a:pt x="125" y="969"/>
                  </a:lnTo>
                  <a:lnTo>
                    <a:pt x="127" y="964"/>
                  </a:lnTo>
                  <a:lnTo>
                    <a:pt x="133" y="960"/>
                  </a:lnTo>
                  <a:lnTo>
                    <a:pt x="137" y="945"/>
                  </a:lnTo>
                  <a:lnTo>
                    <a:pt x="139" y="936"/>
                  </a:lnTo>
                  <a:lnTo>
                    <a:pt x="139" y="931"/>
                  </a:lnTo>
                  <a:lnTo>
                    <a:pt x="127" y="862"/>
                  </a:lnTo>
                  <a:lnTo>
                    <a:pt x="147" y="729"/>
                  </a:lnTo>
                  <a:lnTo>
                    <a:pt x="153" y="705"/>
                  </a:lnTo>
                  <a:lnTo>
                    <a:pt x="179" y="705"/>
                  </a:lnTo>
                  <a:lnTo>
                    <a:pt x="179" y="724"/>
                  </a:lnTo>
                  <a:lnTo>
                    <a:pt x="182" y="745"/>
                  </a:lnTo>
                  <a:lnTo>
                    <a:pt x="185" y="771"/>
                  </a:lnTo>
                  <a:lnTo>
                    <a:pt x="190" y="801"/>
                  </a:lnTo>
                  <a:lnTo>
                    <a:pt x="198" y="833"/>
                  </a:lnTo>
                  <a:lnTo>
                    <a:pt x="206" y="867"/>
                  </a:lnTo>
                  <a:lnTo>
                    <a:pt x="199" y="928"/>
                  </a:lnTo>
                  <a:lnTo>
                    <a:pt x="220" y="932"/>
                  </a:lnTo>
                  <a:lnTo>
                    <a:pt x="220" y="926"/>
                  </a:lnTo>
                  <a:lnTo>
                    <a:pt x="266" y="948"/>
                  </a:lnTo>
                  <a:lnTo>
                    <a:pt x="274" y="953"/>
                  </a:lnTo>
                  <a:lnTo>
                    <a:pt x="280" y="953"/>
                  </a:lnTo>
                  <a:lnTo>
                    <a:pt x="288" y="953"/>
                  </a:lnTo>
                  <a:lnTo>
                    <a:pt x="295" y="953"/>
                  </a:lnTo>
                  <a:lnTo>
                    <a:pt x="308" y="950"/>
                  </a:lnTo>
                  <a:lnTo>
                    <a:pt x="313" y="948"/>
                  </a:lnTo>
                  <a:lnTo>
                    <a:pt x="311" y="931"/>
                  </a:lnTo>
                  <a:lnTo>
                    <a:pt x="170" y="459"/>
                  </a:lnTo>
                </a:path>
              </a:pathLst>
            </a:custGeom>
            <a:solidFill>
              <a:srgbClr val="0099FF"/>
            </a:solidFill>
            <a:ln w="9525" cap="rnd">
              <a:noFill/>
              <a:round/>
              <a:headEnd/>
              <a:tailEnd/>
            </a:ln>
            <a:effectLst/>
          </p:spPr>
          <p:txBody>
            <a:bodyPr/>
            <a:lstStyle/>
            <a:p>
              <a:endParaRPr lang="en-US"/>
            </a:p>
          </p:txBody>
        </p:sp>
        <p:sp>
          <p:nvSpPr>
            <p:cNvPr id="272412" name="Freeform 28"/>
            <p:cNvSpPr>
              <a:spLocks/>
            </p:cNvSpPr>
            <p:nvPr/>
          </p:nvSpPr>
          <p:spPr bwMode="auto">
            <a:xfrm>
              <a:off x="3979" y="1709"/>
              <a:ext cx="328" cy="1036"/>
            </a:xfrm>
            <a:custGeom>
              <a:avLst/>
              <a:gdLst/>
              <a:ahLst/>
              <a:cxnLst>
                <a:cxn ang="0">
                  <a:pos x="60" y="584"/>
                </a:cxn>
                <a:cxn ang="0">
                  <a:pos x="28" y="429"/>
                </a:cxn>
                <a:cxn ang="0">
                  <a:pos x="3" y="338"/>
                </a:cxn>
                <a:cxn ang="0">
                  <a:pos x="20" y="275"/>
                </a:cxn>
                <a:cxn ang="0">
                  <a:pos x="35" y="233"/>
                </a:cxn>
                <a:cxn ang="0">
                  <a:pos x="56" y="206"/>
                </a:cxn>
                <a:cxn ang="0">
                  <a:pos x="85" y="185"/>
                </a:cxn>
                <a:cxn ang="0">
                  <a:pos x="129" y="155"/>
                </a:cxn>
                <a:cxn ang="0">
                  <a:pos x="137" y="124"/>
                </a:cxn>
                <a:cxn ang="0">
                  <a:pos x="121" y="88"/>
                </a:cxn>
                <a:cxn ang="0">
                  <a:pos x="119" y="60"/>
                </a:cxn>
                <a:cxn ang="0">
                  <a:pos x="124" y="41"/>
                </a:cxn>
                <a:cxn ang="0">
                  <a:pos x="133" y="24"/>
                </a:cxn>
                <a:cxn ang="0">
                  <a:pos x="141" y="12"/>
                </a:cxn>
                <a:cxn ang="0">
                  <a:pos x="146" y="4"/>
                </a:cxn>
                <a:cxn ang="0">
                  <a:pos x="165" y="0"/>
                </a:cxn>
                <a:cxn ang="0">
                  <a:pos x="207" y="3"/>
                </a:cxn>
                <a:cxn ang="0">
                  <a:pos x="218" y="4"/>
                </a:cxn>
                <a:cxn ang="0">
                  <a:pos x="225" y="17"/>
                </a:cxn>
                <a:cxn ang="0">
                  <a:pos x="235" y="27"/>
                </a:cxn>
                <a:cxn ang="0">
                  <a:pos x="242" y="40"/>
                </a:cxn>
                <a:cxn ang="0">
                  <a:pos x="242" y="60"/>
                </a:cxn>
                <a:cxn ang="0">
                  <a:pos x="235" y="88"/>
                </a:cxn>
                <a:cxn ang="0">
                  <a:pos x="213" y="149"/>
                </a:cxn>
                <a:cxn ang="0">
                  <a:pos x="288" y="200"/>
                </a:cxn>
                <a:cxn ang="0">
                  <a:pos x="300" y="209"/>
                </a:cxn>
                <a:cxn ang="0">
                  <a:pos x="303" y="243"/>
                </a:cxn>
                <a:cxn ang="0">
                  <a:pos x="319" y="360"/>
                </a:cxn>
                <a:cxn ang="0">
                  <a:pos x="323" y="424"/>
                </a:cxn>
                <a:cxn ang="0">
                  <a:pos x="327" y="504"/>
                </a:cxn>
                <a:cxn ang="0">
                  <a:pos x="323" y="552"/>
                </a:cxn>
                <a:cxn ang="0">
                  <a:pos x="319" y="576"/>
                </a:cxn>
                <a:cxn ang="0">
                  <a:pos x="308" y="584"/>
                </a:cxn>
                <a:cxn ang="0">
                  <a:pos x="291" y="586"/>
                </a:cxn>
                <a:cxn ang="0">
                  <a:pos x="291" y="570"/>
                </a:cxn>
                <a:cxn ang="0">
                  <a:pos x="275" y="575"/>
                </a:cxn>
                <a:cxn ang="0">
                  <a:pos x="280" y="757"/>
                </a:cxn>
                <a:cxn ang="0">
                  <a:pos x="288" y="954"/>
                </a:cxn>
                <a:cxn ang="0">
                  <a:pos x="239" y="978"/>
                </a:cxn>
                <a:cxn ang="0">
                  <a:pos x="172" y="988"/>
                </a:cxn>
                <a:cxn ang="0">
                  <a:pos x="144" y="1022"/>
                </a:cxn>
                <a:cxn ang="0">
                  <a:pos x="129" y="1035"/>
                </a:cxn>
                <a:cxn ang="0">
                  <a:pos x="116" y="1035"/>
                </a:cxn>
                <a:cxn ang="0">
                  <a:pos x="88" y="1026"/>
                </a:cxn>
                <a:cxn ang="0">
                  <a:pos x="116" y="950"/>
                </a:cxn>
                <a:cxn ang="0">
                  <a:pos x="71" y="599"/>
                </a:cxn>
              </a:cxnLst>
              <a:rect l="0" t="0" r="r" b="b"/>
              <a:pathLst>
                <a:path w="328" h="1036">
                  <a:moveTo>
                    <a:pt x="65" y="538"/>
                  </a:moveTo>
                  <a:lnTo>
                    <a:pt x="60" y="584"/>
                  </a:lnTo>
                  <a:lnTo>
                    <a:pt x="18" y="525"/>
                  </a:lnTo>
                  <a:lnTo>
                    <a:pt x="28" y="429"/>
                  </a:lnTo>
                  <a:lnTo>
                    <a:pt x="0" y="355"/>
                  </a:lnTo>
                  <a:lnTo>
                    <a:pt x="3" y="338"/>
                  </a:lnTo>
                  <a:lnTo>
                    <a:pt x="12" y="299"/>
                  </a:lnTo>
                  <a:lnTo>
                    <a:pt x="20" y="275"/>
                  </a:lnTo>
                  <a:lnTo>
                    <a:pt x="28" y="253"/>
                  </a:lnTo>
                  <a:lnTo>
                    <a:pt x="35" y="233"/>
                  </a:lnTo>
                  <a:lnTo>
                    <a:pt x="45" y="219"/>
                  </a:lnTo>
                  <a:lnTo>
                    <a:pt x="56" y="206"/>
                  </a:lnTo>
                  <a:lnTo>
                    <a:pt x="68" y="195"/>
                  </a:lnTo>
                  <a:lnTo>
                    <a:pt x="85" y="185"/>
                  </a:lnTo>
                  <a:lnTo>
                    <a:pt x="101" y="173"/>
                  </a:lnTo>
                  <a:lnTo>
                    <a:pt x="129" y="155"/>
                  </a:lnTo>
                  <a:lnTo>
                    <a:pt x="141" y="149"/>
                  </a:lnTo>
                  <a:lnTo>
                    <a:pt x="137" y="124"/>
                  </a:lnTo>
                  <a:lnTo>
                    <a:pt x="121" y="94"/>
                  </a:lnTo>
                  <a:lnTo>
                    <a:pt x="121" y="88"/>
                  </a:lnTo>
                  <a:lnTo>
                    <a:pt x="119" y="70"/>
                  </a:lnTo>
                  <a:lnTo>
                    <a:pt x="119" y="60"/>
                  </a:lnTo>
                  <a:lnTo>
                    <a:pt x="121" y="51"/>
                  </a:lnTo>
                  <a:lnTo>
                    <a:pt x="124" y="41"/>
                  </a:lnTo>
                  <a:lnTo>
                    <a:pt x="129" y="32"/>
                  </a:lnTo>
                  <a:lnTo>
                    <a:pt x="133" y="24"/>
                  </a:lnTo>
                  <a:lnTo>
                    <a:pt x="137" y="19"/>
                  </a:lnTo>
                  <a:lnTo>
                    <a:pt x="141" y="12"/>
                  </a:lnTo>
                  <a:lnTo>
                    <a:pt x="144" y="8"/>
                  </a:lnTo>
                  <a:lnTo>
                    <a:pt x="146" y="4"/>
                  </a:lnTo>
                  <a:lnTo>
                    <a:pt x="154" y="3"/>
                  </a:lnTo>
                  <a:lnTo>
                    <a:pt x="165" y="0"/>
                  </a:lnTo>
                  <a:lnTo>
                    <a:pt x="180" y="0"/>
                  </a:lnTo>
                  <a:lnTo>
                    <a:pt x="207" y="3"/>
                  </a:lnTo>
                  <a:lnTo>
                    <a:pt x="213" y="4"/>
                  </a:lnTo>
                  <a:lnTo>
                    <a:pt x="218" y="4"/>
                  </a:lnTo>
                  <a:lnTo>
                    <a:pt x="219" y="12"/>
                  </a:lnTo>
                  <a:lnTo>
                    <a:pt x="225" y="17"/>
                  </a:lnTo>
                  <a:lnTo>
                    <a:pt x="233" y="24"/>
                  </a:lnTo>
                  <a:lnTo>
                    <a:pt x="235" y="27"/>
                  </a:lnTo>
                  <a:lnTo>
                    <a:pt x="238" y="28"/>
                  </a:lnTo>
                  <a:lnTo>
                    <a:pt x="242" y="40"/>
                  </a:lnTo>
                  <a:lnTo>
                    <a:pt x="242" y="51"/>
                  </a:lnTo>
                  <a:lnTo>
                    <a:pt x="242" y="60"/>
                  </a:lnTo>
                  <a:lnTo>
                    <a:pt x="238" y="80"/>
                  </a:lnTo>
                  <a:lnTo>
                    <a:pt x="235" y="88"/>
                  </a:lnTo>
                  <a:lnTo>
                    <a:pt x="214" y="131"/>
                  </a:lnTo>
                  <a:lnTo>
                    <a:pt x="213" y="149"/>
                  </a:lnTo>
                  <a:lnTo>
                    <a:pt x="258" y="177"/>
                  </a:lnTo>
                  <a:lnTo>
                    <a:pt x="288" y="200"/>
                  </a:lnTo>
                  <a:lnTo>
                    <a:pt x="298" y="206"/>
                  </a:lnTo>
                  <a:lnTo>
                    <a:pt x="300" y="209"/>
                  </a:lnTo>
                  <a:lnTo>
                    <a:pt x="300" y="214"/>
                  </a:lnTo>
                  <a:lnTo>
                    <a:pt x="303" y="243"/>
                  </a:lnTo>
                  <a:lnTo>
                    <a:pt x="311" y="299"/>
                  </a:lnTo>
                  <a:lnTo>
                    <a:pt x="319" y="360"/>
                  </a:lnTo>
                  <a:lnTo>
                    <a:pt x="320" y="397"/>
                  </a:lnTo>
                  <a:lnTo>
                    <a:pt x="323" y="424"/>
                  </a:lnTo>
                  <a:lnTo>
                    <a:pt x="327" y="474"/>
                  </a:lnTo>
                  <a:lnTo>
                    <a:pt x="327" y="504"/>
                  </a:lnTo>
                  <a:lnTo>
                    <a:pt x="327" y="530"/>
                  </a:lnTo>
                  <a:lnTo>
                    <a:pt x="323" y="552"/>
                  </a:lnTo>
                  <a:lnTo>
                    <a:pt x="320" y="571"/>
                  </a:lnTo>
                  <a:lnTo>
                    <a:pt x="319" y="576"/>
                  </a:lnTo>
                  <a:lnTo>
                    <a:pt x="314" y="581"/>
                  </a:lnTo>
                  <a:lnTo>
                    <a:pt x="308" y="584"/>
                  </a:lnTo>
                  <a:lnTo>
                    <a:pt x="300" y="586"/>
                  </a:lnTo>
                  <a:lnTo>
                    <a:pt x="291" y="586"/>
                  </a:lnTo>
                  <a:lnTo>
                    <a:pt x="286" y="584"/>
                  </a:lnTo>
                  <a:lnTo>
                    <a:pt x="291" y="570"/>
                  </a:lnTo>
                  <a:lnTo>
                    <a:pt x="303" y="560"/>
                  </a:lnTo>
                  <a:lnTo>
                    <a:pt x="275" y="575"/>
                  </a:lnTo>
                  <a:lnTo>
                    <a:pt x="283" y="712"/>
                  </a:lnTo>
                  <a:lnTo>
                    <a:pt x="280" y="757"/>
                  </a:lnTo>
                  <a:lnTo>
                    <a:pt x="239" y="914"/>
                  </a:lnTo>
                  <a:lnTo>
                    <a:pt x="288" y="954"/>
                  </a:lnTo>
                  <a:lnTo>
                    <a:pt x="295" y="980"/>
                  </a:lnTo>
                  <a:lnTo>
                    <a:pt x="239" y="978"/>
                  </a:lnTo>
                  <a:lnTo>
                    <a:pt x="177" y="980"/>
                  </a:lnTo>
                  <a:lnTo>
                    <a:pt x="172" y="988"/>
                  </a:lnTo>
                  <a:lnTo>
                    <a:pt x="160" y="1006"/>
                  </a:lnTo>
                  <a:lnTo>
                    <a:pt x="144" y="1022"/>
                  </a:lnTo>
                  <a:lnTo>
                    <a:pt x="137" y="1030"/>
                  </a:lnTo>
                  <a:lnTo>
                    <a:pt x="129" y="1035"/>
                  </a:lnTo>
                  <a:lnTo>
                    <a:pt x="124" y="1035"/>
                  </a:lnTo>
                  <a:lnTo>
                    <a:pt x="116" y="1035"/>
                  </a:lnTo>
                  <a:lnTo>
                    <a:pt x="104" y="1031"/>
                  </a:lnTo>
                  <a:lnTo>
                    <a:pt x="88" y="1026"/>
                  </a:lnTo>
                  <a:lnTo>
                    <a:pt x="101" y="991"/>
                  </a:lnTo>
                  <a:lnTo>
                    <a:pt x="116" y="950"/>
                  </a:lnTo>
                  <a:lnTo>
                    <a:pt x="79" y="769"/>
                  </a:lnTo>
                  <a:lnTo>
                    <a:pt x="71" y="599"/>
                  </a:lnTo>
                  <a:lnTo>
                    <a:pt x="65" y="538"/>
                  </a:lnTo>
                </a:path>
              </a:pathLst>
            </a:custGeom>
            <a:solidFill>
              <a:srgbClr val="000066"/>
            </a:solidFill>
            <a:ln w="9525" cap="rnd">
              <a:noFill/>
              <a:round/>
              <a:headEnd/>
              <a:tailEnd/>
            </a:ln>
            <a:effectLst/>
          </p:spPr>
          <p:txBody>
            <a:bodyPr/>
            <a:lstStyle/>
            <a:p>
              <a:endParaRPr lang="en-US"/>
            </a:p>
          </p:txBody>
        </p:sp>
        <p:sp>
          <p:nvSpPr>
            <p:cNvPr id="272413" name="Freeform 29"/>
            <p:cNvSpPr>
              <a:spLocks/>
            </p:cNvSpPr>
            <p:nvPr/>
          </p:nvSpPr>
          <p:spPr bwMode="auto">
            <a:xfrm>
              <a:off x="4561" y="1715"/>
              <a:ext cx="322" cy="966"/>
            </a:xfrm>
            <a:custGeom>
              <a:avLst/>
              <a:gdLst/>
              <a:ahLst/>
              <a:cxnLst>
                <a:cxn ang="0">
                  <a:pos x="266" y="496"/>
                </a:cxn>
                <a:cxn ang="0">
                  <a:pos x="255" y="476"/>
                </a:cxn>
                <a:cxn ang="0">
                  <a:pos x="254" y="408"/>
                </a:cxn>
                <a:cxn ang="0">
                  <a:pos x="274" y="331"/>
                </a:cxn>
                <a:cxn ang="0">
                  <a:pos x="262" y="228"/>
                </a:cxn>
                <a:cxn ang="0">
                  <a:pos x="243" y="180"/>
                </a:cxn>
                <a:cxn ang="0">
                  <a:pos x="207" y="158"/>
                </a:cxn>
                <a:cxn ang="0">
                  <a:pos x="195" y="145"/>
                </a:cxn>
                <a:cxn ang="0">
                  <a:pos x="215" y="120"/>
                </a:cxn>
                <a:cxn ang="0">
                  <a:pos x="203" y="115"/>
                </a:cxn>
                <a:cxn ang="0">
                  <a:pos x="190" y="94"/>
                </a:cxn>
                <a:cxn ang="0">
                  <a:pos x="193" y="73"/>
                </a:cxn>
                <a:cxn ang="0">
                  <a:pos x="203" y="46"/>
                </a:cxn>
                <a:cxn ang="0">
                  <a:pos x="195" y="28"/>
                </a:cxn>
                <a:cxn ang="0">
                  <a:pos x="175" y="9"/>
                </a:cxn>
                <a:cxn ang="0">
                  <a:pos x="142" y="0"/>
                </a:cxn>
                <a:cxn ang="0">
                  <a:pos x="100" y="3"/>
                </a:cxn>
                <a:cxn ang="0">
                  <a:pos x="77" y="12"/>
                </a:cxn>
                <a:cxn ang="0">
                  <a:pos x="74" y="40"/>
                </a:cxn>
                <a:cxn ang="0">
                  <a:pos x="74" y="68"/>
                </a:cxn>
                <a:cxn ang="0">
                  <a:pos x="80" y="100"/>
                </a:cxn>
                <a:cxn ang="0">
                  <a:pos x="74" y="105"/>
                </a:cxn>
                <a:cxn ang="0">
                  <a:pos x="66" y="110"/>
                </a:cxn>
                <a:cxn ang="0">
                  <a:pos x="69" y="121"/>
                </a:cxn>
                <a:cxn ang="0">
                  <a:pos x="86" y="140"/>
                </a:cxn>
                <a:cxn ang="0">
                  <a:pos x="74" y="153"/>
                </a:cxn>
                <a:cxn ang="0">
                  <a:pos x="49" y="166"/>
                </a:cxn>
                <a:cxn ang="0">
                  <a:pos x="34" y="177"/>
                </a:cxn>
                <a:cxn ang="0">
                  <a:pos x="13" y="241"/>
                </a:cxn>
                <a:cxn ang="0">
                  <a:pos x="7" y="299"/>
                </a:cxn>
                <a:cxn ang="0">
                  <a:pos x="13" y="353"/>
                </a:cxn>
                <a:cxn ang="0">
                  <a:pos x="17" y="382"/>
                </a:cxn>
                <a:cxn ang="0">
                  <a:pos x="4" y="408"/>
                </a:cxn>
                <a:cxn ang="0">
                  <a:pos x="0" y="435"/>
                </a:cxn>
                <a:cxn ang="0">
                  <a:pos x="9" y="459"/>
                </a:cxn>
                <a:cxn ang="0">
                  <a:pos x="12" y="545"/>
                </a:cxn>
                <a:cxn ang="0">
                  <a:pos x="13" y="644"/>
                </a:cxn>
                <a:cxn ang="0">
                  <a:pos x="21" y="664"/>
                </a:cxn>
                <a:cxn ang="0">
                  <a:pos x="37" y="744"/>
                </a:cxn>
                <a:cxn ang="0">
                  <a:pos x="41" y="864"/>
                </a:cxn>
                <a:cxn ang="0">
                  <a:pos x="21" y="934"/>
                </a:cxn>
                <a:cxn ang="0">
                  <a:pos x="20" y="963"/>
                </a:cxn>
                <a:cxn ang="0">
                  <a:pos x="44" y="965"/>
                </a:cxn>
                <a:cxn ang="0">
                  <a:pos x="65" y="958"/>
                </a:cxn>
                <a:cxn ang="0">
                  <a:pos x="74" y="926"/>
                </a:cxn>
                <a:cxn ang="0">
                  <a:pos x="74" y="864"/>
                </a:cxn>
                <a:cxn ang="0">
                  <a:pos x="97" y="763"/>
                </a:cxn>
                <a:cxn ang="0">
                  <a:pos x="102" y="697"/>
                </a:cxn>
                <a:cxn ang="0">
                  <a:pos x="134" y="721"/>
                </a:cxn>
                <a:cxn ang="0">
                  <a:pos x="142" y="924"/>
                </a:cxn>
                <a:cxn ang="0">
                  <a:pos x="150" y="950"/>
                </a:cxn>
                <a:cxn ang="0">
                  <a:pos x="162" y="965"/>
                </a:cxn>
                <a:cxn ang="0">
                  <a:pos x="181" y="960"/>
                </a:cxn>
                <a:cxn ang="0">
                  <a:pos x="198" y="897"/>
                </a:cxn>
                <a:cxn ang="0">
                  <a:pos x="203" y="790"/>
                </a:cxn>
                <a:cxn ang="0">
                  <a:pos x="198" y="721"/>
                </a:cxn>
              </a:cxnLst>
              <a:rect l="0" t="0" r="r" b="b"/>
              <a:pathLst>
                <a:path w="322" h="966">
                  <a:moveTo>
                    <a:pt x="321" y="504"/>
                  </a:moveTo>
                  <a:lnTo>
                    <a:pt x="266" y="500"/>
                  </a:lnTo>
                  <a:lnTo>
                    <a:pt x="266" y="496"/>
                  </a:lnTo>
                  <a:lnTo>
                    <a:pt x="263" y="489"/>
                  </a:lnTo>
                  <a:lnTo>
                    <a:pt x="262" y="481"/>
                  </a:lnTo>
                  <a:lnTo>
                    <a:pt x="255" y="476"/>
                  </a:lnTo>
                  <a:lnTo>
                    <a:pt x="254" y="473"/>
                  </a:lnTo>
                  <a:lnTo>
                    <a:pt x="246" y="428"/>
                  </a:lnTo>
                  <a:lnTo>
                    <a:pt x="254" y="408"/>
                  </a:lnTo>
                  <a:lnTo>
                    <a:pt x="263" y="377"/>
                  </a:lnTo>
                  <a:lnTo>
                    <a:pt x="271" y="347"/>
                  </a:lnTo>
                  <a:lnTo>
                    <a:pt x="274" y="331"/>
                  </a:lnTo>
                  <a:lnTo>
                    <a:pt x="271" y="304"/>
                  </a:lnTo>
                  <a:lnTo>
                    <a:pt x="266" y="256"/>
                  </a:lnTo>
                  <a:lnTo>
                    <a:pt x="262" y="228"/>
                  </a:lnTo>
                  <a:lnTo>
                    <a:pt x="255" y="204"/>
                  </a:lnTo>
                  <a:lnTo>
                    <a:pt x="248" y="187"/>
                  </a:lnTo>
                  <a:lnTo>
                    <a:pt x="243" y="180"/>
                  </a:lnTo>
                  <a:lnTo>
                    <a:pt x="241" y="177"/>
                  </a:lnTo>
                  <a:lnTo>
                    <a:pt x="221" y="166"/>
                  </a:lnTo>
                  <a:lnTo>
                    <a:pt x="207" y="158"/>
                  </a:lnTo>
                  <a:lnTo>
                    <a:pt x="201" y="153"/>
                  </a:lnTo>
                  <a:lnTo>
                    <a:pt x="198" y="148"/>
                  </a:lnTo>
                  <a:lnTo>
                    <a:pt x="195" y="145"/>
                  </a:lnTo>
                  <a:lnTo>
                    <a:pt x="198" y="144"/>
                  </a:lnTo>
                  <a:lnTo>
                    <a:pt x="201" y="144"/>
                  </a:lnTo>
                  <a:lnTo>
                    <a:pt x="215" y="120"/>
                  </a:lnTo>
                  <a:lnTo>
                    <a:pt x="214" y="120"/>
                  </a:lnTo>
                  <a:lnTo>
                    <a:pt x="206" y="120"/>
                  </a:lnTo>
                  <a:lnTo>
                    <a:pt x="203" y="115"/>
                  </a:lnTo>
                  <a:lnTo>
                    <a:pt x="198" y="112"/>
                  </a:lnTo>
                  <a:lnTo>
                    <a:pt x="195" y="105"/>
                  </a:lnTo>
                  <a:lnTo>
                    <a:pt x="190" y="94"/>
                  </a:lnTo>
                  <a:lnTo>
                    <a:pt x="190" y="89"/>
                  </a:lnTo>
                  <a:lnTo>
                    <a:pt x="190" y="83"/>
                  </a:lnTo>
                  <a:lnTo>
                    <a:pt x="193" y="73"/>
                  </a:lnTo>
                  <a:lnTo>
                    <a:pt x="198" y="64"/>
                  </a:lnTo>
                  <a:lnTo>
                    <a:pt x="201" y="54"/>
                  </a:lnTo>
                  <a:lnTo>
                    <a:pt x="203" y="46"/>
                  </a:lnTo>
                  <a:lnTo>
                    <a:pt x="201" y="41"/>
                  </a:lnTo>
                  <a:lnTo>
                    <a:pt x="201" y="36"/>
                  </a:lnTo>
                  <a:lnTo>
                    <a:pt x="195" y="28"/>
                  </a:lnTo>
                  <a:lnTo>
                    <a:pt x="193" y="24"/>
                  </a:lnTo>
                  <a:lnTo>
                    <a:pt x="186" y="17"/>
                  </a:lnTo>
                  <a:lnTo>
                    <a:pt x="175" y="9"/>
                  </a:lnTo>
                  <a:lnTo>
                    <a:pt x="165" y="3"/>
                  </a:lnTo>
                  <a:lnTo>
                    <a:pt x="155" y="0"/>
                  </a:lnTo>
                  <a:lnTo>
                    <a:pt x="142" y="0"/>
                  </a:lnTo>
                  <a:lnTo>
                    <a:pt x="130" y="0"/>
                  </a:lnTo>
                  <a:lnTo>
                    <a:pt x="114" y="3"/>
                  </a:lnTo>
                  <a:lnTo>
                    <a:pt x="100" y="3"/>
                  </a:lnTo>
                  <a:lnTo>
                    <a:pt x="89" y="8"/>
                  </a:lnTo>
                  <a:lnTo>
                    <a:pt x="80" y="9"/>
                  </a:lnTo>
                  <a:lnTo>
                    <a:pt x="77" y="12"/>
                  </a:lnTo>
                  <a:lnTo>
                    <a:pt x="77" y="14"/>
                  </a:lnTo>
                  <a:lnTo>
                    <a:pt x="74" y="35"/>
                  </a:lnTo>
                  <a:lnTo>
                    <a:pt x="74" y="40"/>
                  </a:lnTo>
                  <a:lnTo>
                    <a:pt x="72" y="49"/>
                  </a:lnTo>
                  <a:lnTo>
                    <a:pt x="72" y="59"/>
                  </a:lnTo>
                  <a:lnTo>
                    <a:pt x="74" y="68"/>
                  </a:lnTo>
                  <a:lnTo>
                    <a:pt x="74" y="80"/>
                  </a:lnTo>
                  <a:lnTo>
                    <a:pt x="80" y="94"/>
                  </a:lnTo>
                  <a:lnTo>
                    <a:pt x="80" y="100"/>
                  </a:lnTo>
                  <a:lnTo>
                    <a:pt x="80" y="105"/>
                  </a:lnTo>
                  <a:lnTo>
                    <a:pt x="77" y="105"/>
                  </a:lnTo>
                  <a:lnTo>
                    <a:pt x="74" y="105"/>
                  </a:lnTo>
                  <a:lnTo>
                    <a:pt x="72" y="105"/>
                  </a:lnTo>
                  <a:lnTo>
                    <a:pt x="66" y="107"/>
                  </a:lnTo>
                  <a:lnTo>
                    <a:pt x="66" y="110"/>
                  </a:lnTo>
                  <a:lnTo>
                    <a:pt x="66" y="115"/>
                  </a:lnTo>
                  <a:lnTo>
                    <a:pt x="66" y="120"/>
                  </a:lnTo>
                  <a:lnTo>
                    <a:pt x="69" y="121"/>
                  </a:lnTo>
                  <a:lnTo>
                    <a:pt x="74" y="129"/>
                  </a:lnTo>
                  <a:lnTo>
                    <a:pt x="82" y="134"/>
                  </a:lnTo>
                  <a:lnTo>
                    <a:pt x="86" y="140"/>
                  </a:lnTo>
                  <a:lnTo>
                    <a:pt x="86" y="144"/>
                  </a:lnTo>
                  <a:lnTo>
                    <a:pt x="85" y="148"/>
                  </a:lnTo>
                  <a:lnTo>
                    <a:pt x="74" y="153"/>
                  </a:lnTo>
                  <a:lnTo>
                    <a:pt x="60" y="161"/>
                  </a:lnTo>
                  <a:lnTo>
                    <a:pt x="57" y="163"/>
                  </a:lnTo>
                  <a:lnTo>
                    <a:pt x="49" y="166"/>
                  </a:lnTo>
                  <a:lnTo>
                    <a:pt x="44" y="166"/>
                  </a:lnTo>
                  <a:lnTo>
                    <a:pt x="40" y="171"/>
                  </a:lnTo>
                  <a:lnTo>
                    <a:pt x="34" y="177"/>
                  </a:lnTo>
                  <a:lnTo>
                    <a:pt x="29" y="185"/>
                  </a:lnTo>
                  <a:lnTo>
                    <a:pt x="21" y="216"/>
                  </a:lnTo>
                  <a:lnTo>
                    <a:pt x="13" y="241"/>
                  </a:lnTo>
                  <a:lnTo>
                    <a:pt x="12" y="265"/>
                  </a:lnTo>
                  <a:lnTo>
                    <a:pt x="7" y="281"/>
                  </a:lnTo>
                  <a:lnTo>
                    <a:pt x="7" y="299"/>
                  </a:lnTo>
                  <a:lnTo>
                    <a:pt x="7" y="313"/>
                  </a:lnTo>
                  <a:lnTo>
                    <a:pt x="12" y="336"/>
                  </a:lnTo>
                  <a:lnTo>
                    <a:pt x="13" y="353"/>
                  </a:lnTo>
                  <a:lnTo>
                    <a:pt x="20" y="368"/>
                  </a:lnTo>
                  <a:lnTo>
                    <a:pt x="20" y="374"/>
                  </a:lnTo>
                  <a:lnTo>
                    <a:pt x="17" y="382"/>
                  </a:lnTo>
                  <a:lnTo>
                    <a:pt x="13" y="388"/>
                  </a:lnTo>
                  <a:lnTo>
                    <a:pt x="9" y="398"/>
                  </a:lnTo>
                  <a:lnTo>
                    <a:pt x="4" y="408"/>
                  </a:lnTo>
                  <a:lnTo>
                    <a:pt x="0" y="420"/>
                  </a:lnTo>
                  <a:lnTo>
                    <a:pt x="0" y="428"/>
                  </a:lnTo>
                  <a:lnTo>
                    <a:pt x="0" y="435"/>
                  </a:lnTo>
                  <a:lnTo>
                    <a:pt x="1" y="443"/>
                  </a:lnTo>
                  <a:lnTo>
                    <a:pt x="4" y="449"/>
                  </a:lnTo>
                  <a:lnTo>
                    <a:pt x="9" y="459"/>
                  </a:lnTo>
                  <a:lnTo>
                    <a:pt x="12" y="472"/>
                  </a:lnTo>
                  <a:lnTo>
                    <a:pt x="12" y="491"/>
                  </a:lnTo>
                  <a:lnTo>
                    <a:pt x="12" y="545"/>
                  </a:lnTo>
                  <a:lnTo>
                    <a:pt x="9" y="617"/>
                  </a:lnTo>
                  <a:lnTo>
                    <a:pt x="12" y="632"/>
                  </a:lnTo>
                  <a:lnTo>
                    <a:pt x="13" y="644"/>
                  </a:lnTo>
                  <a:lnTo>
                    <a:pt x="17" y="654"/>
                  </a:lnTo>
                  <a:lnTo>
                    <a:pt x="20" y="659"/>
                  </a:lnTo>
                  <a:lnTo>
                    <a:pt x="21" y="664"/>
                  </a:lnTo>
                  <a:lnTo>
                    <a:pt x="24" y="664"/>
                  </a:lnTo>
                  <a:lnTo>
                    <a:pt x="29" y="667"/>
                  </a:lnTo>
                  <a:lnTo>
                    <a:pt x="37" y="744"/>
                  </a:lnTo>
                  <a:lnTo>
                    <a:pt x="41" y="804"/>
                  </a:lnTo>
                  <a:lnTo>
                    <a:pt x="44" y="848"/>
                  </a:lnTo>
                  <a:lnTo>
                    <a:pt x="41" y="864"/>
                  </a:lnTo>
                  <a:lnTo>
                    <a:pt x="40" y="880"/>
                  </a:lnTo>
                  <a:lnTo>
                    <a:pt x="29" y="908"/>
                  </a:lnTo>
                  <a:lnTo>
                    <a:pt x="21" y="934"/>
                  </a:lnTo>
                  <a:lnTo>
                    <a:pt x="17" y="944"/>
                  </a:lnTo>
                  <a:lnTo>
                    <a:pt x="13" y="963"/>
                  </a:lnTo>
                  <a:lnTo>
                    <a:pt x="20" y="963"/>
                  </a:lnTo>
                  <a:lnTo>
                    <a:pt x="29" y="965"/>
                  </a:lnTo>
                  <a:lnTo>
                    <a:pt x="37" y="965"/>
                  </a:lnTo>
                  <a:lnTo>
                    <a:pt x="44" y="965"/>
                  </a:lnTo>
                  <a:lnTo>
                    <a:pt x="54" y="965"/>
                  </a:lnTo>
                  <a:lnTo>
                    <a:pt x="62" y="963"/>
                  </a:lnTo>
                  <a:lnTo>
                    <a:pt x="65" y="958"/>
                  </a:lnTo>
                  <a:lnTo>
                    <a:pt x="66" y="955"/>
                  </a:lnTo>
                  <a:lnTo>
                    <a:pt x="72" y="944"/>
                  </a:lnTo>
                  <a:lnTo>
                    <a:pt x="74" y="926"/>
                  </a:lnTo>
                  <a:lnTo>
                    <a:pt x="77" y="907"/>
                  </a:lnTo>
                  <a:lnTo>
                    <a:pt x="77" y="875"/>
                  </a:lnTo>
                  <a:lnTo>
                    <a:pt x="74" y="864"/>
                  </a:lnTo>
                  <a:lnTo>
                    <a:pt x="85" y="827"/>
                  </a:lnTo>
                  <a:lnTo>
                    <a:pt x="89" y="798"/>
                  </a:lnTo>
                  <a:lnTo>
                    <a:pt x="97" y="763"/>
                  </a:lnTo>
                  <a:lnTo>
                    <a:pt x="100" y="739"/>
                  </a:lnTo>
                  <a:lnTo>
                    <a:pt x="102" y="716"/>
                  </a:lnTo>
                  <a:lnTo>
                    <a:pt x="102" y="697"/>
                  </a:lnTo>
                  <a:lnTo>
                    <a:pt x="125" y="697"/>
                  </a:lnTo>
                  <a:lnTo>
                    <a:pt x="125" y="721"/>
                  </a:lnTo>
                  <a:lnTo>
                    <a:pt x="134" y="721"/>
                  </a:lnTo>
                  <a:lnTo>
                    <a:pt x="134" y="721"/>
                  </a:lnTo>
                  <a:lnTo>
                    <a:pt x="155" y="856"/>
                  </a:lnTo>
                  <a:lnTo>
                    <a:pt x="142" y="924"/>
                  </a:lnTo>
                  <a:lnTo>
                    <a:pt x="142" y="929"/>
                  </a:lnTo>
                  <a:lnTo>
                    <a:pt x="145" y="939"/>
                  </a:lnTo>
                  <a:lnTo>
                    <a:pt x="150" y="950"/>
                  </a:lnTo>
                  <a:lnTo>
                    <a:pt x="153" y="958"/>
                  </a:lnTo>
                  <a:lnTo>
                    <a:pt x="158" y="963"/>
                  </a:lnTo>
                  <a:lnTo>
                    <a:pt x="162" y="965"/>
                  </a:lnTo>
                  <a:lnTo>
                    <a:pt x="170" y="965"/>
                  </a:lnTo>
                  <a:lnTo>
                    <a:pt x="175" y="963"/>
                  </a:lnTo>
                  <a:lnTo>
                    <a:pt x="181" y="960"/>
                  </a:lnTo>
                  <a:lnTo>
                    <a:pt x="190" y="953"/>
                  </a:lnTo>
                  <a:lnTo>
                    <a:pt x="193" y="950"/>
                  </a:lnTo>
                  <a:lnTo>
                    <a:pt x="198" y="897"/>
                  </a:lnTo>
                  <a:lnTo>
                    <a:pt x="182" y="865"/>
                  </a:lnTo>
                  <a:lnTo>
                    <a:pt x="195" y="824"/>
                  </a:lnTo>
                  <a:lnTo>
                    <a:pt x="203" y="790"/>
                  </a:lnTo>
                  <a:lnTo>
                    <a:pt x="203" y="776"/>
                  </a:lnTo>
                  <a:lnTo>
                    <a:pt x="203" y="763"/>
                  </a:lnTo>
                  <a:lnTo>
                    <a:pt x="198" y="721"/>
                  </a:lnTo>
                  <a:lnTo>
                    <a:pt x="321" y="720"/>
                  </a:lnTo>
                  <a:lnTo>
                    <a:pt x="321" y="504"/>
                  </a:lnTo>
                </a:path>
              </a:pathLst>
            </a:custGeom>
            <a:solidFill>
              <a:srgbClr val="000066"/>
            </a:solidFill>
            <a:ln w="9525" cap="rnd">
              <a:noFill/>
              <a:round/>
              <a:headEnd/>
              <a:tailEnd/>
            </a:ln>
            <a:effectLst/>
          </p:spPr>
          <p:txBody>
            <a:bodyPr/>
            <a:lstStyle/>
            <a:p>
              <a:endParaRPr lang="en-US"/>
            </a:p>
          </p:txBody>
        </p:sp>
        <p:sp>
          <p:nvSpPr>
            <p:cNvPr id="272414" name="Freeform 30"/>
            <p:cNvSpPr>
              <a:spLocks/>
            </p:cNvSpPr>
            <p:nvPr/>
          </p:nvSpPr>
          <p:spPr bwMode="auto">
            <a:xfrm>
              <a:off x="4387" y="2187"/>
              <a:ext cx="62" cy="49"/>
            </a:xfrm>
            <a:custGeom>
              <a:avLst/>
              <a:gdLst/>
              <a:ahLst/>
              <a:cxnLst>
                <a:cxn ang="0">
                  <a:pos x="6" y="28"/>
                </a:cxn>
                <a:cxn ang="0">
                  <a:pos x="6" y="28"/>
                </a:cxn>
                <a:cxn ang="0">
                  <a:pos x="6" y="28"/>
                </a:cxn>
                <a:cxn ang="0">
                  <a:pos x="14" y="0"/>
                </a:cxn>
                <a:cxn ang="0">
                  <a:pos x="20" y="9"/>
                </a:cxn>
                <a:cxn ang="0">
                  <a:pos x="26" y="9"/>
                </a:cxn>
                <a:cxn ang="0">
                  <a:pos x="42" y="17"/>
                </a:cxn>
                <a:cxn ang="0">
                  <a:pos x="50" y="24"/>
                </a:cxn>
                <a:cxn ang="0">
                  <a:pos x="57" y="28"/>
                </a:cxn>
                <a:cxn ang="0">
                  <a:pos x="61" y="36"/>
                </a:cxn>
                <a:cxn ang="0">
                  <a:pos x="61" y="41"/>
                </a:cxn>
                <a:cxn ang="0">
                  <a:pos x="61" y="46"/>
                </a:cxn>
                <a:cxn ang="0">
                  <a:pos x="61" y="48"/>
                </a:cxn>
                <a:cxn ang="0">
                  <a:pos x="40" y="38"/>
                </a:cxn>
                <a:cxn ang="0">
                  <a:pos x="21" y="33"/>
                </a:cxn>
                <a:cxn ang="0">
                  <a:pos x="6" y="28"/>
                </a:cxn>
                <a:cxn ang="0">
                  <a:pos x="0" y="32"/>
                </a:cxn>
                <a:cxn ang="0">
                  <a:pos x="1" y="32"/>
                </a:cxn>
                <a:cxn ang="0">
                  <a:pos x="0" y="32"/>
                </a:cxn>
                <a:cxn ang="0">
                  <a:pos x="4" y="32"/>
                </a:cxn>
                <a:cxn ang="0">
                  <a:pos x="6" y="28"/>
                </a:cxn>
                <a:cxn ang="0">
                  <a:pos x="4" y="32"/>
                </a:cxn>
                <a:cxn ang="0">
                  <a:pos x="6" y="28"/>
                </a:cxn>
              </a:cxnLst>
              <a:rect l="0" t="0" r="r" b="b"/>
              <a:pathLst>
                <a:path w="62" h="49">
                  <a:moveTo>
                    <a:pt x="6" y="28"/>
                  </a:moveTo>
                  <a:lnTo>
                    <a:pt x="6" y="28"/>
                  </a:lnTo>
                  <a:lnTo>
                    <a:pt x="6" y="28"/>
                  </a:lnTo>
                  <a:lnTo>
                    <a:pt x="14" y="0"/>
                  </a:lnTo>
                  <a:lnTo>
                    <a:pt x="20" y="9"/>
                  </a:lnTo>
                  <a:lnTo>
                    <a:pt x="26" y="9"/>
                  </a:lnTo>
                  <a:lnTo>
                    <a:pt x="42" y="17"/>
                  </a:lnTo>
                  <a:lnTo>
                    <a:pt x="50" y="24"/>
                  </a:lnTo>
                  <a:lnTo>
                    <a:pt x="57" y="28"/>
                  </a:lnTo>
                  <a:lnTo>
                    <a:pt x="61" y="36"/>
                  </a:lnTo>
                  <a:lnTo>
                    <a:pt x="61" y="41"/>
                  </a:lnTo>
                  <a:lnTo>
                    <a:pt x="61" y="46"/>
                  </a:lnTo>
                  <a:lnTo>
                    <a:pt x="61" y="48"/>
                  </a:lnTo>
                  <a:lnTo>
                    <a:pt x="40" y="38"/>
                  </a:lnTo>
                  <a:lnTo>
                    <a:pt x="21" y="33"/>
                  </a:lnTo>
                  <a:lnTo>
                    <a:pt x="6" y="28"/>
                  </a:lnTo>
                  <a:lnTo>
                    <a:pt x="0" y="32"/>
                  </a:lnTo>
                  <a:lnTo>
                    <a:pt x="1" y="32"/>
                  </a:lnTo>
                  <a:lnTo>
                    <a:pt x="0" y="32"/>
                  </a:lnTo>
                  <a:lnTo>
                    <a:pt x="4" y="32"/>
                  </a:lnTo>
                  <a:lnTo>
                    <a:pt x="6" y="28"/>
                  </a:lnTo>
                  <a:lnTo>
                    <a:pt x="4" y="32"/>
                  </a:lnTo>
                  <a:lnTo>
                    <a:pt x="6" y="28"/>
                  </a:lnTo>
                </a:path>
              </a:pathLst>
            </a:custGeom>
            <a:solidFill>
              <a:srgbClr val="808080"/>
            </a:solidFill>
            <a:ln w="9525" cap="rnd">
              <a:noFill/>
              <a:round/>
              <a:headEnd/>
              <a:tailEnd/>
            </a:ln>
            <a:effectLst/>
          </p:spPr>
          <p:txBody>
            <a:bodyPr/>
            <a:lstStyle/>
            <a:p>
              <a:endParaRPr lang="en-US"/>
            </a:p>
          </p:txBody>
        </p:sp>
        <p:sp>
          <p:nvSpPr>
            <p:cNvPr id="272415" name="Freeform 31"/>
            <p:cNvSpPr>
              <a:spLocks/>
            </p:cNvSpPr>
            <p:nvPr/>
          </p:nvSpPr>
          <p:spPr bwMode="auto">
            <a:xfrm>
              <a:off x="3967" y="1715"/>
              <a:ext cx="329" cy="1032"/>
            </a:xfrm>
            <a:custGeom>
              <a:avLst/>
              <a:gdLst/>
              <a:ahLst/>
              <a:cxnLst>
                <a:cxn ang="0">
                  <a:pos x="63" y="581"/>
                </a:cxn>
                <a:cxn ang="0">
                  <a:pos x="31" y="429"/>
                </a:cxn>
                <a:cxn ang="0">
                  <a:pos x="4" y="337"/>
                </a:cxn>
                <a:cxn ang="0">
                  <a:pos x="23" y="275"/>
                </a:cxn>
                <a:cxn ang="0">
                  <a:pos x="37" y="232"/>
                </a:cxn>
                <a:cxn ang="0">
                  <a:pos x="57" y="206"/>
                </a:cxn>
                <a:cxn ang="0">
                  <a:pos x="88" y="182"/>
                </a:cxn>
                <a:cxn ang="0">
                  <a:pos x="132" y="155"/>
                </a:cxn>
                <a:cxn ang="0">
                  <a:pos x="138" y="121"/>
                </a:cxn>
                <a:cxn ang="0">
                  <a:pos x="124" y="84"/>
                </a:cxn>
                <a:cxn ang="0">
                  <a:pos x="121" y="60"/>
                </a:cxn>
                <a:cxn ang="0">
                  <a:pos x="125" y="40"/>
                </a:cxn>
                <a:cxn ang="0">
                  <a:pos x="136" y="24"/>
                </a:cxn>
                <a:cxn ang="0">
                  <a:pos x="141" y="9"/>
                </a:cxn>
                <a:cxn ang="0">
                  <a:pos x="149" y="3"/>
                </a:cxn>
                <a:cxn ang="0">
                  <a:pos x="166" y="0"/>
                </a:cxn>
                <a:cxn ang="0">
                  <a:pos x="209" y="0"/>
                </a:cxn>
                <a:cxn ang="0">
                  <a:pos x="217" y="4"/>
                </a:cxn>
                <a:cxn ang="0">
                  <a:pos x="226" y="17"/>
                </a:cxn>
                <a:cxn ang="0">
                  <a:pos x="237" y="24"/>
                </a:cxn>
                <a:cxn ang="0">
                  <a:pos x="242" y="40"/>
                </a:cxn>
                <a:cxn ang="0">
                  <a:pos x="242" y="59"/>
                </a:cxn>
                <a:cxn ang="0">
                  <a:pos x="237" y="84"/>
                </a:cxn>
                <a:cxn ang="0">
                  <a:pos x="214" y="148"/>
                </a:cxn>
                <a:cxn ang="0">
                  <a:pos x="287" y="196"/>
                </a:cxn>
                <a:cxn ang="0">
                  <a:pos x="303" y="209"/>
                </a:cxn>
                <a:cxn ang="0">
                  <a:pos x="306" y="241"/>
                </a:cxn>
                <a:cxn ang="0">
                  <a:pos x="320" y="358"/>
                </a:cxn>
                <a:cxn ang="0">
                  <a:pos x="326" y="421"/>
                </a:cxn>
                <a:cxn ang="0">
                  <a:pos x="328" y="501"/>
                </a:cxn>
                <a:cxn ang="0">
                  <a:pos x="326" y="552"/>
                </a:cxn>
                <a:cxn ang="0">
                  <a:pos x="318" y="576"/>
                </a:cxn>
                <a:cxn ang="0">
                  <a:pos x="307" y="581"/>
                </a:cxn>
                <a:cxn ang="0">
                  <a:pos x="292" y="584"/>
                </a:cxn>
                <a:cxn ang="0">
                  <a:pos x="292" y="569"/>
                </a:cxn>
                <a:cxn ang="0">
                  <a:pos x="278" y="571"/>
                </a:cxn>
                <a:cxn ang="0">
                  <a:pos x="279" y="754"/>
                </a:cxn>
                <a:cxn ang="0">
                  <a:pos x="290" y="950"/>
                </a:cxn>
                <a:cxn ang="0">
                  <a:pos x="242" y="974"/>
                </a:cxn>
                <a:cxn ang="0">
                  <a:pos x="174" y="986"/>
                </a:cxn>
                <a:cxn ang="0">
                  <a:pos x="146" y="1021"/>
                </a:cxn>
                <a:cxn ang="0">
                  <a:pos x="132" y="1031"/>
                </a:cxn>
                <a:cxn ang="0">
                  <a:pos x="118" y="1031"/>
                </a:cxn>
                <a:cxn ang="0">
                  <a:pos x="91" y="1024"/>
                </a:cxn>
                <a:cxn ang="0">
                  <a:pos x="118" y="946"/>
                </a:cxn>
                <a:cxn ang="0">
                  <a:pos x="73" y="595"/>
                </a:cxn>
              </a:cxnLst>
              <a:rect l="0" t="0" r="r" b="b"/>
              <a:pathLst>
                <a:path w="329" h="1032">
                  <a:moveTo>
                    <a:pt x="65" y="534"/>
                  </a:moveTo>
                  <a:lnTo>
                    <a:pt x="63" y="581"/>
                  </a:lnTo>
                  <a:lnTo>
                    <a:pt x="20" y="525"/>
                  </a:lnTo>
                  <a:lnTo>
                    <a:pt x="31" y="429"/>
                  </a:lnTo>
                  <a:lnTo>
                    <a:pt x="0" y="355"/>
                  </a:lnTo>
                  <a:lnTo>
                    <a:pt x="4" y="337"/>
                  </a:lnTo>
                  <a:lnTo>
                    <a:pt x="15" y="297"/>
                  </a:lnTo>
                  <a:lnTo>
                    <a:pt x="23" y="275"/>
                  </a:lnTo>
                  <a:lnTo>
                    <a:pt x="31" y="252"/>
                  </a:lnTo>
                  <a:lnTo>
                    <a:pt x="37" y="232"/>
                  </a:lnTo>
                  <a:lnTo>
                    <a:pt x="48" y="216"/>
                  </a:lnTo>
                  <a:lnTo>
                    <a:pt x="57" y="206"/>
                  </a:lnTo>
                  <a:lnTo>
                    <a:pt x="73" y="195"/>
                  </a:lnTo>
                  <a:lnTo>
                    <a:pt x="88" y="182"/>
                  </a:lnTo>
                  <a:lnTo>
                    <a:pt x="104" y="172"/>
                  </a:lnTo>
                  <a:lnTo>
                    <a:pt x="132" y="155"/>
                  </a:lnTo>
                  <a:lnTo>
                    <a:pt x="141" y="148"/>
                  </a:lnTo>
                  <a:lnTo>
                    <a:pt x="138" y="121"/>
                  </a:lnTo>
                  <a:lnTo>
                    <a:pt x="124" y="92"/>
                  </a:lnTo>
                  <a:lnTo>
                    <a:pt x="124" y="84"/>
                  </a:lnTo>
                  <a:lnTo>
                    <a:pt x="121" y="68"/>
                  </a:lnTo>
                  <a:lnTo>
                    <a:pt x="121" y="60"/>
                  </a:lnTo>
                  <a:lnTo>
                    <a:pt x="121" y="49"/>
                  </a:lnTo>
                  <a:lnTo>
                    <a:pt x="125" y="40"/>
                  </a:lnTo>
                  <a:lnTo>
                    <a:pt x="132" y="32"/>
                  </a:lnTo>
                  <a:lnTo>
                    <a:pt x="136" y="24"/>
                  </a:lnTo>
                  <a:lnTo>
                    <a:pt x="141" y="17"/>
                  </a:lnTo>
                  <a:lnTo>
                    <a:pt x="141" y="9"/>
                  </a:lnTo>
                  <a:lnTo>
                    <a:pt x="146" y="8"/>
                  </a:lnTo>
                  <a:lnTo>
                    <a:pt x="149" y="3"/>
                  </a:lnTo>
                  <a:lnTo>
                    <a:pt x="157" y="0"/>
                  </a:lnTo>
                  <a:lnTo>
                    <a:pt x="166" y="0"/>
                  </a:lnTo>
                  <a:lnTo>
                    <a:pt x="181" y="0"/>
                  </a:lnTo>
                  <a:lnTo>
                    <a:pt x="209" y="0"/>
                  </a:lnTo>
                  <a:lnTo>
                    <a:pt x="214" y="3"/>
                  </a:lnTo>
                  <a:lnTo>
                    <a:pt x="217" y="4"/>
                  </a:lnTo>
                  <a:lnTo>
                    <a:pt x="222" y="9"/>
                  </a:lnTo>
                  <a:lnTo>
                    <a:pt x="226" y="17"/>
                  </a:lnTo>
                  <a:lnTo>
                    <a:pt x="234" y="22"/>
                  </a:lnTo>
                  <a:lnTo>
                    <a:pt x="237" y="24"/>
                  </a:lnTo>
                  <a:lnTo>
                    <a:pt x="239" y="28"/>
                  </a:lnTo>
                  <a:lnTo>
                    <a:pt x="242" y="40"/>
                  </a:lnTo>
                  <a:lnTo>
                    <a:pt x="245" y="49"/>
                  </a:lnTo>
                  <a:lnTo>
                    <a:pt x="242" y="59"/>
                  </a:lnTo>
                  <a:lnTo>
                    <a:pt x="239" y="78"/>
                  </a:lnTo>
                  <a:lnTo>
                    <a:pt x="237" y="84"/>
                  </a:lnTo>
                  <a:lnTo>
                    <a:pt x="217" y="131"/>
                  </a:lnTo>
                  <a:lnTo>
                    <a:pt x="214" y="148"/>
                  </a:lnTo>
                  <a:lnTo>
                    <a:pt x="258" y="176"/>
                  </a:lnTo>
                  <a:lnTo>
                    <a:pt x="287" y="196"/>
                  </a:lnTo>
                  <a:lnTo>
                    <a:pt x="300" y="204"/>
                  </a:lnTo>
                  <a:lnTo>
                    <a:pt x="303" y="209"/>
                  </a:lnTo>
                  <a:lnTo>
                    <a:pt x="303" y="211"/>
                  </a:lnTo>
                  <a:lnTo>
                    <a:pt x="306" y="241"/>
                  </a:lnTo>
                  <a:lnTo>
                    <a:pt x="312" y="297"/>
                  </a:lnTo>
                  <a:lnTo>
                    <a:pt x="320" y="358"/>
                  </a:lnTo>
                  <a:lnTo>
                    <a:pt x="323" y="393"/>
                  </a:lnTo>
                  <a:lnTo>
                    <a:pt x="326" y="421"/>
                  </a:lnTo>
                  <a:lnTo>
                    <a:pt x="328" y="472"/>
                  </a:lnTo>
                  <a:lnTo>
                    <a:pt x="328" y="501"/>
                  </a:lnTo>
                  <a:lnTo>
                    <a:pt x="328" y="528"/>
                  </a:lnTo>
                  <a:lnTo>
                    <a:pt x="326" y="552"/>
                  </a:lnTo>
                  <a:lnTo>
                    <a:pt x="323" y="569"/>
                  </a:lnTo>
                  <a:lnTo>
                    <a:pt x="318" y="576"/>
                  </a:lnTo>
                  <a:lnTo>
                    <a:pt x="315" y="579"/>
                  </a:lnTo>
                  <a:lnTo>
                    <a:pt x="307" y="581"/>
                  </a:lnTo>
                  <a:lnTo>
                    <a:pt x="303" y="584"/>
                  </a:lnTo>
                  <a:lnTo>
                    <a:pt x="292" y="584"/>
                  </a:lnTo>
                  <a:lnTo>
                    <a:pt x="287" y="584"/>
                  </a:lnTo>
                  <a:lnTo>
                    <a:pt x="292" y="569"/>
                  </a:lnTo>
                  <a:lnTo>
                    <a:pt x="306" y="557"/>
                  </a:lnTo>
                  <a:lnTo>
                    <a:pt x="278" y="571"/>
                  </a:lnTo>
                  <a:lnTo>
                    <a:pt x="286" y="710"/>
                  </a:lnTo>
                  <a:lnTo>
                    <a:pt x="279" y="754"/>
                  </a:lnTo>
                  <a:lnTo>
                    <a:pt x="239" y="914"/>
                  </a:lnTo>
                  <a:lnTo>
                    <a:pt x="290" y="950"/>
                  </a:lnTo>
                  <a:lnTo>
                    <a:pt x="295" y="978"/>
                  </a:lnTo>
                  <a:lnTo>
                    <a:pt x="242" y="974"/>
                  </a:lnTo>
                  <a:lnTo>
                    <a:pt x="178" y="978"/>
                  </a:lnTo>
                  <a:lnTo>
                    <a:pt x="174" y="986"/>
                  </a:lnTo>
                  <a:lnTo>
                    <a:pt x="161" y="1002"/>
                  </a:lnTo>
                  <a:lnTo>
                    <a:pt x="146" y="1021"/>
                  </a:lnTo>
                  <a:lnTo>
                    <a:pt x="138" y="1026"/>
                  </a:lnTo>
                  <a:lnTo>
                    <a:pt x="132" y="1031"/>
                  </a:lnTo>
                  <a:lnTo>
                    <a:pt x="125" y="1031"/>
                  </a:lnTo>
                  <a:lnTo>
                    <a:pt x="118" y="1031"/>
                  </a:lnTo>
                  <a:lnTo>
                    <a:pt x="105" y="1029"/>
                  </a:lnTo>
                  <a:lnTo>
                    <a:pt x="91" y="1024"/>
                  </a:lnTo>
                  <a:lnTo>
                    <a:pt x="104" y="987"/>
                  </a:lnTo>
                  <a:lnTo>
                    <a:pt x="118" y="946"/>
                  </a:lnTo>
                  <a:lnTo>
                    <a:pt x="80" y="766"/>
                  </a:lnTo>
                  <a:lnTo>
                    <a:pt x="73" y="595"/>
                  </a:lnTo>
                  <a:lnTo>
                    <a:pt x="65" y="534"/>
                  </a:lnTo>
                </a:path>
              </a:pathLst>
            </a:custGeom>
            <a:solidFill>
              <a:srgbClr val="CCFFCC"/>
            </a:solidFill>
            <a:ln w="9525" cap="rnd">
              <a:noFill/>
              <a:round/>
              <a:headEnd/>
              <a:tailEnd/>
            </a:ln>
            <a:effectLst/>
          </p:spPr>
          <p:txBody>
            <a:bodyPr/>
            <a:lstStyle/>
            <a:p>
              <a:endParaRPr lang="en-US"/>
            </a:p>
          </p:txBody>
        </p:sp>
        <p:sp>
          <p:nvSpPr>
            <p:cNvPr id="272416" name="Freeform 32"/>
            <p:cNvSpPr>
              <a:spLocks/>
            </p:cNvSpPr>
            <p:nvPr/>
          </p:nvSpPr>
          <p:spPr bwMode="auto">
            <a:xfrm>
              <a:off x="4577" y="1706"/>
              <a:ext cx="325" cy="970"/>
            </a:xfrm>
            <a:custGeom>
              <a:avLst/>
              <a:gdLst/>
              <a:ahLst/>
              <a:cxnLst>
                <a:cxn ang="0">
                  <a:pos x="267" y="499"/>
                </a:cxn>
                <a:cxn ang="0">
                  <a:pos x="260" y="478"/>
                </a:cxn>
                <a:cxn ang="0">
                  <a:pos x="255" y="411"/>
                </a:cxn>
                <a:cxn ang="0">
                  <a:pos x="278" y="333"/>
                </a:cxn>
                <a:cxn ang="0">
                  <a:pos x="263" y="230"/>
                </a:cxn>
                <a:cxn ang="0">
                  <a:pos x="247" y="182"/>
                </a:cxn>
                <a:cxn ang="0">
                  <a:pos x="210" y="160"/>
                </a:cxn>
                <a:cxn ang="0">
                  <a:pos x="199" y="148"/>
                </a:cxn>
                <a:cxn ang="0">
                  <a:pos x="218" y="121"/>
                </a:cxn>
                <a:cxn ang="0">
                  <a:pos x="205" y="116"/>
                </a:cxn>
                <a:cxn ang="0">
                  <a:pos x="194" y="97"/>
                </a:cxn>
                <a:cxn ang="0">
                  <a:pos x="194" y="75"/>
                </a:cxn>
                <a:cxn ang="0">
                  <a:pos x="205" y="49"/>
                </a:cxn>
                <a:cxn ang="0">
                  <a:pos x="199" y="32"/>
                </a:cxn>
                <a:cxn ang="0">
                  <a:pos x="179" y="12"/>
                </a:cxn>
                <a:cxn ang="0">
                  <a:pos x="146" y="0"/>
                </a:cxn>
                <a:cxn ang="0">
                  <a:pos x="104" y="4"/>
                </a:cxn>
                <a:cxn ang="0">
                  <a:pos x="81" y="14"/>
                </a:cxn>
                <a:cxn ang="0">
                  <a:pos x="76" y="41"/>
                </a:cxn>
                <a:cxn ang="0">
                  <a:pos x="76" y="70"/>
                </a:cxn>
                <a:cxn ang="0">
                  <a:pos x="84" y="102"/>
                </a:cxn>
                <a:cxn ang="0">
                  <a:pos x="76" y="107"/>
                </a:cxn>
                <a:cxn ang="0">
                  <a:pos x="68" y="112"/>
                </a:cxn>
                <a:cxn ang="0">
                  <a:pos x="70" y="124"/>
                </a:cxn>
                <a:cxn ang="0">
                  <a:pos x="88" y="144"/>
                </a:cxn>
                <a:cxn ang="0">
                  <a:pos x="77" y="155"/>
                </a:cxn>
                <a:cxn ang="0">
                  <a:pos x="49" y="164"/>
                </a:cxn>
                <a:cxn ang="0">
                  <a:pos x="35" y="177"/>
                </a:cxn>
                <a:cxn ang="0">
                  <a:pos x="17" y="243"/>
                </a:cxn>
                <a:cxn ang="0">
                  <a:pos x="10" y="302"/>
                </a:cxn>
                <a:cxn ang="0">
                  <a:pos x="17" y="355"/>
                </a:cxn>
                <a:cxn ang="0">
                  <a:pos x="20" y="382"/>
                </a:cxn>
                <a:cxn ang="0">
                  <a:pos x="4" y="411"/>
                </a:cxn>
                <a:cxn ang="0">
                  <a:pos x="0" y="438"/>
                </a:cxn>
                <a:cxn ang="0">
                  <a:pos x="10" y="462"/>
                </a:cxn>
                <a:cxn ang="0">
                  <a:pos x="12" y="544"/>
                </a:cxn>
                <a:cxn ang="0">
                  <a:pos x="15" y="647"/>
                </a:cxn>
                <a:cxn ang="0">
                  <a:pos x="24" y="666"/>
                </a:cxn>
                <a:cxn ang="0">
                  <a:pos x="37" y="747"/>
                </a:cxn>
                <a:cxn ang="0">
                  <a:pos x="45" y="866"/>
                </a:cxn>
                <a:cxn ang="0">
                  <a:pos x="23" y="936"/>
                </a:cxn>
                <a:cxn ang="0">
                  <a:pos x="20" y="965"/>
                </a:cxn>
                <a:cxn ang="0">
                  <a:pos x="48" y="969"/>
                </a:cxn>
                <a:cxn ang="0">
                  <a:pos x="68" y="960"/>
                </a:cxn>
                <a:cxn ang="0">
                  <a:pos x="77" y="930"/>
                </a:cxn>
                <a:cxn ang="0">
                  <a:pos x="77" y="863"/>
                </a:cxn>
                <a:cxn ang="0">
                  <a:pos x="98" y="767"/>
                </a:cxn>
                <a:cxn ang="0">
                  <a:pos x="104" y="698"/>
                </a:cxn>
                <a:cxn ang="0">
                  <a:pos x="137" y="725"/>
                </a:cxn>
                <a:cxn ang="0">
                  <a:pos x="146" y="932"/>
                </a:cxn>
                <a:cxn ang="0">
                  <a:pos x="157" y="960"/>
                </a:cxn>
                <a:cxn ang="0">
                  <a:pos x="171" y="969"/>
                </a:cxn>
                <a:cxn ang="0">
                  <a:pos x="191" y="956"/>
                </a:cxn>
                <a:cxn ang="0">
                  <a:pos x="185" y="866"/>
                </a:cxn>
                <a:cxn ang="0">
                  <a:pos x="207" y="778"/>
                </a:cxn>
                <a:cxn ang="0">
                  <a:pos x="324" y="722"/>
                </a:cxn>
              </a:cxnLst>
              <a:rect l="0" t="0" r="r" b="b"/>
              <a:pathLst>
                <a:path w="325" h="970">
                  <a:moveTo>
                    <a:pt x="324" y="506"/>
                  </a:moveTo>
                  <a:lnTo>
                    <a:pt x="267" y="504"/>
                  </a:lnTo>
                  <a:lnTo>
                    <a:pt x="267" y="499"/>
                  </a:lnTo>
                  <a:lnTo>
                    <a:pt x="267" y="490"/>
                  </a:lnTo>
                  <a:lnTo>
                    <a:pt x="263" y="482"/>
                  </a:lnTo>
                  <a:lnTo>
                    <a:pt x="260" y="478"/>
                  </a:lnTo>
                  <a:lnTo>
                    <a:pt x="255" y="477"/>
                  </a:lnTo>
                  <a:lnTo>
                    <a:pt x="247" y="430"/>
                  </a:lnTo>
                  <a:lnTo>
                    <a:pt x="255" y="411"/>
                  </a:lnTo>
                  <a:lnTo>
                    <a:pt x="264" y="379"/>
                  </a:lnTo>
                  <a:lnTo>
                    <a:pt x="272" y="350"/>
                  </a:lnTo>
                  <a:lnTo>
                    <a:pt x="278" y="333"/>
                  </a:lnTo>
                  <a:lnTo>
                    <a:pt x="275" y="307"/>
                  </a:lnTo>
                  <a:lnTo>
                    <a:pt x="267" y="257"/>
                  </a:lnTo>
                  <a:lnTo>
                    <a:pt x="263" y="230"/>
                  </a:lnTo>
                  <a:lnTo>
                    <a:pt x="258" y="206"/>
                  </a:lnTo>
                  <a:lnTo>
                    <a:pt x="250" y="190"/>
                  </a:lnTo>
                  <a:lnTo>
                    <a:pt x="247" y="182"/>
                  </a:lnTo>
                  <a:lnTo>
                    <a:pt x="243" y="180"/>
                  </a:lnTo>
                  <a:lnTo>
                    <a:pt x="222" y="168"/>
                  </a:lnTo>
                  <a:lnTo>
                    <a:pt x="210" y="160"/>
                  </a:lnTo>
                  <a:lnTo>
                    <a:pt x="202" y="155"/>
                  </a:lnTo>
                  <a:lnTo>
                    <a:pt x="199" y="150"/>
                  </a:lnTo>
                  <a:lnTo>
                    <a:pt x="199" y="148"/>
                  </a:lnTo>
                  <a:lnTo>
                    <a:pt x="199" y="145"/>
                  </a:lnTo>
                  <a:lnTo>
                    <a:pt x="202" y="145"/>
                  </a:lnTo>
                  <a:lnTo>
                    <a:pt x="218" y="121"/>
                  </a:lnTo>
                  <a:lnTo>
                    <a:pt x="214" y="121"/>
                  </a:lnTo>
                  <a:lnTo>
                    <a:pt x="210" y="120"/>
                  </a:lnTo>
                  <a:lnTo>
                    <a:pt x="205" y="116"/>
                  </a:lnTo>
                  <a:lnTo>
                    <a:pt x="202" y="112"/>
                  </a:lnTo>
                  <a:lnTo>
                    <a:pt x="197" y="104"/>
                  </a:lnTo>
                  <a:lnTo>
                    <a:pt x="194" y="97"/>
                  </a:lnTo>
                  <a:lnTo>
                    <a:pt x="191" y="92"/>
                  </a:lnTo>
                  <a:lnTo>
                    <a:pt x="194" y="84"/>
                  </a:lnTo>
                  <a:lnTo>
                    <a:pt x="194" y="75"/>
                  </a:lnTo>
                  <a:lnTo>
                    <a:pt x="199" y="65"/>
                  </a:lnTo>
                  <a:lnTo>
                    <a:pt x="202" y="56"/>
                  </a:lnTo>
                  <a:lnTo>
                    <a:pt x="205" y="49"/>
                  </a:lnTo>
                  <a:lnTo>
                    <a:pt x="205" y="44"/>
                  </a:lnTo>
                  <a:lnTo>
                    <a:pt x="202" y="36"/>
                  </a:lnTo>
                  <a:lnTo>
                    <a:pt x="199" y="32"/>
                  </a:lnTo>
                  <a:lnTo>
                    <a:pt x="194" y="24"/>
                  </a:lnTo>
                  <a:lnTo>
                    <a:pt x="186" y="19"/>
                  </a:lnTo>
                  <a:lnTo>
                    <a:pt x="179" y="12"/>
                  </a:lnTo>
                  <a:lnTo>
                    <a:pt x="166" y="4"/>
                  </a:lnTo>
                  <a:lnTo>
                    <a:pt x="158" y="3"/>
                  </a:lnTo>
                  <a:lnTo>
                    <a:pt x="146" y="0"/>
                  </a:lnTo>
                  <a:lnTo>
                    <a:pt x="130" y="3"/>
                  </a:lnTo>
                  <a:lnTo>
                    <a:pt x="116" y="3"/>
                  </a:lnTo>
                  <a:lnTo>
                    <a:pt x="104" y="4"/>
                  </a:lnTo>
                  <a:lnTo>
                    <a:pt x="90" y="9"/>
                  </a:lnTo>
                  <a:lnTo>
                    <a:pt x="81" y="12"/>
                  </a:lnTo>
                  <a:lnTo>
                    <a:pt x="81" y="14"/>
                  </a:lnTo>
                  <a:lnTo>
                    <a:pt x="77" y="17"/>
                  </a:lnTo>
                  <a:lnTo>
                    <a:pt x="77" y="36"/>
                  </a:lnTo>
                  <a:lnTo>
                    <a:pt x="76" y="41"/>
                  </a:lnTo>
                  <a:lnTo>
                    <a:pt x="73" y="51"/>
                  </a:lnTo>
                  <a:lnTo>
                    <a:pt x="73" y="59"/>
                  </a:lnTo>
                  <a:lnTo>
                    <a:pt x="76" y="70"/>
                  </a:lnTo>
                  <a:lnTo>
                    <a:pt x="77" y="83"/>
                  </a:lnTo>
                  <a:lnTo>
                    <a:pt x="81" y="97"/>
                  </a:lnTo>
                  <a:lnTo>
                    <a:pt x="84" y="102"/>
                  </a:lnTo>
                  <a:lnTo>
                    <a:pt x="81" y="104"/>
                  </a:lnTo>
                  <a:lnTo>
                    <a:pt x="81" y="107"/>
                  </a:lnTo>
                  <a:lnTo>
                    <a:pt x="76" y="107"/>
                  </a:lnTo>
                  <a:lnTo>
                    <a:pt x="73" y="107"/>
                  </a:lnTo>
                  <a:lnTo>
                    <a:pt x="70" y="110"/>
                  </a:lnTo>
                  <a:lnTo>
                    <a:pt x="68" y="112"/>
                  </a:lnTo>
                  <a:lnTo>
                    <a:pt x="68" y="116"/>
                  </a:lnTo>
                  <a:lnTo>
                    <a:pt x="68" y="120"/>
                  </a:lnTo>
                  <a:lnTo>
                    <a:pt x="70" y="124"/>
                  </a:lnTo>
                  <a:lnTo>
                    <a:pt x="77" y="131"/>
                  </a:lnTo>
                  <a:lnTo>
                    <a:pt x="85" y="136"/>
                  </a:lnTo>
                  <a:lnTo>
                    <a:pt x="88" y="144"/>
                  </a:lnTo>
                  <a:lnTo>
                    <a:pt x="88" y="145"/>
                  </a:lnTo>
                  <a:lnTo>
                    <a:pt x="88" y="148"/>
                  </a:lnTo>
                  <a:lnTo>
                    <a:pt x="77" y="155"/>
                  </a:lnTo>
                  <a:lnTo>
                    <a:pt x="63" y="163"/>
                  </a:lnTo>
                  <a:lnTo>
                    <a:pt x="57" y="163"/>
                  </a:lnTo>
                  <a:lnTo>
                    <a:pt x="49" y="164"/>
                  </a:lnTo>
                  <a:lnTo>
                    <a:pt x="45" y="168"/>
                  </a:lnTo>
                  <a:lnTo>
                    <a:pt x="40" y="172"/>
                  </a:lnTo>
                  <a:lnTo>
                    <a:pt x="35" y="177"/>
                  </a:lnTo>
                  <a:lnTo>
                    <a:pt x="32" y="187"/>
                  </a:lnTo>
                  <a:lnTo>
                    <a:pt x="23" y="216"/>
                  </a:lnTo>
                  <a:lnTo>
                    <a:pt x="17" y="243"/>
                  </a:lnTo>
                  <a:lnTo>
                    <a:pt x="12" y="265"/>
                  </a:lnTo>
                  <a:lnTo>
                    <a:pt x="10" y="285"/>
                  </a:lnTo>
                  <a:lnTo>
                    <a:pt x="10" y="302"/>
                  </a:lnTo>
                  <a:lnTo>
                    <a:pt x="10" y="317"/>
                  </a:lnTo>
                  <a:lnTo>
                    <a:pt x="12" y="337"/>
                  </a:lnTo>
                  <a:lnTo>
                    <a:pt x="17" y="355"/>
                  </a:lnTo>
                  <a:lnTo>
                    <a:pt x="20" y="368"/>
                  </a:lnTo>
                  <a:lnTo>
                    <a:pt x="20" y="374"/>
                  </a:lnTo>
                  <a:lnTo>
                    <a:pt x="20" y="382"/>
                  </a:lnTo>
                  <a:lnTo>
                    <a:pt x="15" y="392"/>
                  </a:lnTo>
                  <a:lnTo>
                    <a:pt x="10" y="402"/>
                  </a:lnTo>
                  <a:lnTo>
                    <a:pt x="4" y="411"/>
                  </a:lnTo>
                  <a:lnTo>
                    <a:pt x="3" y="421"/>
                  </a:lnTo>
                  <a:lnTo>
                    <a:pt x="0" y="430"/>
                  </a:lnTo>
                  <a:lnTo>
                    <a:pt x="0" y="438"/>
                  </a:lnTo>
                  <a:lnTo>
                    <a:pt x="3" y="445"/>
                  </a:lnTo>
                  <a:lnTo>
                    <a:pt x="4" y="453"/>
                  </a:lnTo>
                  <a:lnTo>
                    <a:pt x="10" y="462"/>
                  </a:lnTo>
                  <a:lnTo>
                    <a:pt x="12" y="472"/>
                  </a:lnTo>
                  <a:lnTo>
                    <a:pt x="15" y="491"/>
                  </a:lnTo>
                  <a:lnTo>
                    <a:pt x="12" y="544"/>
                  </a:lnTo>
                  <a:lnTo>
                    <a:pt x="10" y="621"/>
                  </a:lnTo>
                  <a:lnTo>
                    <a:pt x="12" y="635"/>
                  </a:lnTo>
                  <a:lnTo>
                    <a:pt x="15" y="647"/>
                  </a:lnTo>
                  <a:lnTo>
                    <a:pt x="17" y="655"/>
                  </a:lnTo>
                  <a:lnTo>
                    <a:pt x="20" y="661"/>
                  </a:lnTo>
                  <a:lnTo>
                    <a:pt x="24" y="666"/>
                  </a:lnTo>
                  <a:lnTo>
                    <a:pt x="28" y="666"/>
                  </a:lnTo>
                  <a:lnTo>
                    <a:pt x="29" y="669"/>
                  </a:lnTo>
                  <a:lnTo>
                    <a:pt x="37" y="747"/>
                  </a:lnTo>
                  <a:lnTo>
                    <a:pt x="43" y="808"/>
                  </a:lnTo>
                  <a:lnTo>
                    <a:pt x="45" y="852"/>
                  </a:lnTo>
                  <a:lnTo>
                    <a:pt x="45" y="866"/>
                  </a:lnTo>
                  <a:lnTo>
                    <a:pt x="40" y="880"/>
                  </a:lnTo>
                  <a:lnTo>
                    <a:pt x="32" y="912"/>
                  </a:lnTo>
                  <a:lnTo>
                    <a:pt x="23" y="936"/>
                  </a:lnTo>
                  <a:lnTo>
                    <a:pt x="17" y="946"/>
                  </a:lnTo>
                  <a:lnTo>
                    <a:pt x="15" y="964"/>
                  </a:lnTo>
                  <a:lnTo>
                    <a:pt x="20" y="965"/>
                  </a:lnTo>
                  <a:lnTo>
                    <a:pt x="29" y="969"/>
                  </a:lnTo>
                  <a:lnTo>
                    <a:pt x="37" y="969"/>
                  </a:lnTo>
                  <a:lnTo>
                    <a:pt x="48" y="969"/>
                  </a:lnTo>
                  <a:lnTo>
                    <a:pt x="56" y="969"/>
                  </a:lnTo>
                  <a:lnTo>
                    <a:pt x="63" y="964"/>
                  </a:lnTo>
                  <a:lnTo>
                    <a:pt x="68" y="960"/>
                  </a:lnTo>
                  <a:lnTo>
                    <a:pt x="70" y="956"/>
                  </a:lnTo>
                  <a:lnTo>
                    <a:pt x="76" y="944"/>
                  </a:lnTo>
                  <a:lnTo>
                    <a:pt x="77" y="930"/>
                  </a:lnTo>
                  <a:lnTo>
                    <a:pt x="77" y="909"/>
                  </a:lnTo>
                  <a:lnTo>
                    <a:pt x="77" y="879"/>
                  </a:lnTo>
                  <a:lnTo>
                    <a:pt x="77" y="863"/>
                  </a:lnTo>
                  <a:lnTo>
                    <a:pt x="85" y="829"/>
                  </a:lnTo>
                  <a:lnTo>
                    <a:pt x="93" y="797"/>
                  </a:lnTo>
                  <a:lnTo>
                    <a:pt x="98" y="767"/>
                  </a:lnTo>
                  <a:lnTo>
                    <a:pt x="104" y="743"/>
                  </a:lnTo>
                  <a:lnTo>
                    <a:pt x="104" y="720"/>
                  </a:lnTo>
                  <a:lnTo>
                    <a:pt x="104" y="698"/>
                  </a:lnTo>
                  <a:lnTo>
                    <a:pt x="126" y="698"/>
                  </a:lnTo>
                  <a:lnTo>
                    <a:pt x="126" y="725"/>
                  </a:lnTo>
                  <a:lnTo>
                    <a:pt x="137" y="725"/>
                  </a:lnTo>
                  <a:lnTo>
                    <a:pt x="157" y="858"/>
                  </a:lnTo>
                  <a:lnTo>
                    <a:pt x="144" y="927"/>
                  </a:lnTo>
                  <a:lnTo>
                    <a:pt x="146" y="932"/>
                  </a:lnTo>
                  <a:lnTo>
                    <a:pt x="149" y="941"/>
                  </a:lnTo>
                  <a:lnTo>
                    <a:pt x="151" y="954"/>
                  </a:lnTo>
                  <a:lnTo>
                    <a:pt x="157" y="960"/>
                  </a:lnTo>
                  <a:lnTo>
                    <a:pt x="162" y="965"/>
                  </a:lnTo>
                  <a:lnTo>
                    <a:pt x="166" y="969"/>
                  </a:lnTo>
                  <a:lnTo>
                    <a:pt x="171" y="969"/>
                  </a:lnTo>
                  <a:lnTo>
                    <a:pt x="177" y="965"/>
                  </a:lnTo>
                  <a:lnTo>
                    <a:pt x="182" y="960"/>
                  </a:lnTo>
                  <a:lnTo>
                    <a:pt x="191" y="956"/>
                  </a:lnTo>
                  <a:lnTo>
                    <a:pt x="194" y="951"/>
                  </a:lnTo>
                  <a:lnTo>
                    <a:pt x="202" y="900"/>
                  </a:lnTo>
                  <a:lnTo>
                    <a:pt x="185" y="866"/>
                  </a:lnTo>
                  <a:lnTo>
                    <a:pt x="197" y="828"/>
                  </a:lnTo>
                  <a:lnTo>
                    <a:pt x="205" y="792"/>
                  </a:lnTo>
                  <a:lnTo>
                    <a:pt x="207" y="778"/>
                  </a:lnTo>
                  <a:lnTo>
                    <a:pt x="207" y="767"/>
                  </a:lnTo>
                  <a:lnTo>
                    <a:pt x="202" y="725"/>
                  </a:lnTo>
                  <a:lnTo>
                    <a:pt x="324" y="722"/>
                  </a:lnTo>
                  <a:lnTo>
                    <a:pt x="324" y="506"/>
                  </a:lnTo>
                </a:path>
              </a:pathLst>
            </a:custGeom>
            <a:solidFill>
              <a:srgbClr val="00CC00"/>
            </a:solidFill>
            <a:ln w="9525" cap="rnd">
              <a:noFill/>
              <a:round/>
              <a:headEnd/>
              <a:tailEnd/>
            </a:ln>
            <a:effectLst/>
          </p:spPr>
          <p:txBody>
            <a:bodyPr/>
            <a:lstStyle/>
            <a:p>
              <a:endParaRPr lang="en-US"/>
            </a:p>
          </p:txBody>
        </p:sp>
        <p:sp>
          <p:nvSpPr>
            <p:cNvPr id="272417" name="Freeform 33"/>
            <p:cNvSpPr>
              <a:spLocks/>
            </p:cNvSpPr>
            <p:nvPr/>
          </p:nvSpPr>
          <p:spPr bwMode="auto">
            <a:xfrm>
              <a:off x="4165" y="1855"/>
              <a:ext cx="341" cy="970"/>
            </a:xfrm>
            <a:custGeom>
              <a:avLst/>
              <a:gdLst/>
              <a:ahLst/>
              <a:cxnLst>
                <a:cxn ang="0">
                  <a:pos x="312" y="913"/>
                </a:cxn>
                <a:cxn ang="0">
                  <a:pos x="274" y="879"/>
                </a:cxn>
                <a:cxn ang="0">
                  <a:pos x="263" y="860"/>
                </a:cxn>
                <a:cxn ang="0">
                  <a:pos x="271" y="748"/>
                </a:cxn>
                <a:cxn ang="0">
                  <a:pos x="284" y="668"/>
                </a:cxn>
                <a:cxn ang="0">
                  <a:pos x="294" y="647"/>
                </a:cxn>
                <a:cxn ang="0">
                  <a:pos x="276" y="434"/>
                </a:cxn>
                <a:cxn ang="0">
                  <a:pos x="284" y="450"/>
                </a:cxn>
                <a:cxn ang="0">
                  <a:pos x="296" y="466"/>
                </a:cxn>
                <a:cxn ang="0">
                  <a:pos x="304" y="454"/>
                </a:cxn>
                <a:cxn ang="0">
                  <a:pos x="308" y="431"/>
                </a:cxn>
                <a:cxn ang="0">
                  <a:pos x="299" y="402"/>
                </a:cxn>
                <a:cxn ang="0">
                  <a:pos x="288" y="378"/>
                </a:cxn>
                <a:cxn ang="0">
                  <a:pos x="296" y="340"/>
                </a:cxn>
                <a:cxn ang="0">
                  <a:pos x="302" y="303"/>
                </a:cxn>
                <a:cxn ang="0">
                  <a:pos x="294" y="244"/>
                </a:cxn>
                <a:cxn ang="0">
                  <a:pos x="274" y="179"/>
                </a:cxn>
                <a:cxn ang="0">
                  <a:pos x="248" y="158"/>
                </a:cxn>
                <a:cxn ang="0">
                  <a:pos x="228" y="142"/>
                </a:cxn>
                <a:cxn ang="0">
                  <a:pos x="243" y="135"/>
                </a:cxn>
                <a:cxn ang="0">
                  <a:pos x="248" y="118"/>
                </a:cxn>
                <a:cxn ang="0">
                  <a:pos x="235" y="89"/>
                </a:cxn>
                <a:cxn ang="0">
                  <a:pos x="222" y="47"/>
                </a:cxn>
                <a:cxn ang="0">
                  <a:pos x="214" y="11"/>
                </a:cxn>
                <a:cxn ang="0">
                  <a:pos x="211" y="1"/>
                </a:cxn>
                <a:cxn ang="0">
                  <a:pos x="186" y="0"/>
                </a:cxn>
                <a:cxn ang="0">
                  <a:pos x="138" y="9"/>
                </a:cxn>
                <a:cxn ang="0">
                  <a:pos x="121" y="36"/>
                </a:cxn>
                <a:cxn ang="0">
                  <a:pos x="97" y="94"/>
                </a:cxn>
                <a:cxn ang="0">
                  <a:pos x="77" y="123"/>
                </a:cxn>
                <a:cxn ang="0">
                  <a:pos x="88" y="140"/>
                </a:cxn>
                <a:cxn ang="0">
                  <a:pos x="94" y="155"/>
                </a:cxn>
                <a:cxn ang="0">
                  <a:pos x="80" y="167"/>
                </a:cxn>
                <a:cxn ang="0">
                  <a:pos x="52" y="223"/>
                </a:cxn>
                <a:cxn ang="0">
                  <a:pos x="20" y="327"/>
                </a:cxn>
                <a:cxn ang="0">
                  <a:pos x="21" y="354"/>
                </a:cxn>
                <a:cxn ang="0">
                  <a:pos x="17" y="426"/>
                </a:cxn>
                <a:cxn ang="0">
                  <a:pos x="4" y="466"/>
                </a:cxn>
                <a:cxn ang="0">
                  <a:pos x="0" y="534"/>
                </a:cxn>
                <a:cxn ang="0">
                  <a:pos x="1" y="561"/>
                </a:cxn>
                <a:cxn ang="0">
                  <a:pos x="41" y="570"/>
                </a:cxn>
                <a:cxn ang="0">
                  <a:pos x="57" y="660"/>
                </a:cxn>
                <a:cxn ang="0">
                  <a:pos x="88" y="674"/>
                </a:cxn>
                <a:cxn ang="0">
                  <a:pos x="93" y="669"/>
                </a:cxn>
                <a:cxn ang="0">
                  <a:pos x="113" y="730"/>
                </a:cxn>
                <a:cxn ang="0">
                  <a:pos x="105" y="767"/>
                </a:cxn>
                <a:cxn ang="0">
                  <a:pos x="113" y="828"/>
                </a:cxn>
                <a:cxn ang="0">
                  <a:pos x="114" y="954"/>
                </a:cxn>
                <a:cxn ang="0">
                  <a:pos x="133" y="965"/>
                </a:cxn>
                <a:cxn ang="0">
                  <a:pos x="150" y="965"/>
                </a:cxn>
                <a:cxn ang="0">
                  <a:pos x="163" y="941"/>
                </a:cxn>
                <a:cxn ang="0">
                  <a:pos x="153" y="861"/>
                </a:cxn>
                <a:cxn ang="0">
                  <a:pos x="206" y="701"/>
                </a:cxn>
                <a:cxn ang="0">
                  <a:pos x="211" y="767"/>
                </a:cxn>
                <a:cxn ang="0">
                  <a:pos x="231" y="866"/>
                </a:cxn>
                <a:cxn ang="0">
                  <a:pos x="246" y="922"/>
                </a:cxn>
                <a:cxn ang="0">
                  <a:pos x="307" y="949"/>
                </a:cxn>
                <a:cxn ang="0">
                  <a:pos x="335" y="946"/>
                </a:cxn>
              </a:cxnLst>
              <a:rect l="0" t="0" r="r" b="b"/>
              <a:pathLst>
                <a:path w="341" h="970">
                  <a:moveTo>
                    <a:pt x="336" y="927"/>
                  </a:moveTo>
                  <a:lnTo>
                    <a:pt x="324" y="921"/>
                  </a:lnTo>
                  <a:lnTo>
                    <a:pt x="312" y="913"/>
                  </a:lnTo>
                  <a:lnTo>
                    <a:pt x="299" y="903"/>
                  </a:lnTo>
                  <a:lnTo>
                    <a:pt x="287" y="890"/>
                  </a:lnTo>
                  <a:lnTo>
                    <a:pt x="274" y="879"/>
                  </a:lnTo>
                  <a:lnTo>
                    <a:pt x="271" y="874"/>
                  </a:lnTo>
                  <a:lnTo>
                    <a:pt x="267" y="866"/>
                  </a:lnTo>
                  <a:lnTo>
                    <a:pt x="263" y="860"/>
                  </a:lnTo>
                  <a:lnTo>
                    <a:pt x="263" y="852"/>
                  </a:lnTo>
                  <a:lnTo>
                    <a:pt x="267" y="809"/>
                  </a:lnTo>
                  <a:lnTo>
                    <a:pt x="271" y="748"/>
                  </a:lnTo>
                  <a:lnTo>
                    <a:pt x="279" y="669"/>
                  </a:lnTo>
                  <a:lnTo>
                    <a:pt x="282" y="669"/>
                  </a:lnTo>
                  <a:lnTo>
                    <a:pt x="284" y="668"/>
                  </a:lnTo>
                  <a:lnTo>
                    <a:pt x="288" y="663"/>
                  </a:lnTo>
                  <a:lnTo>
                    <a:pt x="291" y="658"/>
                  </a:lnTo>
                  <a:lnTo>
                    <a:pt x="294" y="647"/>
                  </a:lnTo>
                  <a:lnTo>
                    <a:pt x="296" y="636"/>
                  </a:lnTo>
                  <a:lnTo>
                    <a:pt x="299" y="622"/>
                  </a:lnTo>
                  <a:lnTo>
                    <a:pt x="276" y="434"/>
                  </a:lnTo>
                  <a:lnTo>
                    <a:pt x="276" y="431"/>
                  </a:lnTo>
                  <a:lnTo>
                    <a:pt x="279" y="439"/>
                  </a:lnTo>
                  <a:lnTo>
                    <a:pt x="284" y="450"/>
                  </a:lnTo>
                  <a:lnTo>
                    <a:pt x="288" y="458"/>
                  </a:lnTo>
                  <a:lnTo>
                    <a:pt x="291" y="466"/>
                  </a:lnTo>
                  <a:lnTo>
                    <a:pt x="296" y="466"/>
                  </a:lnTo>
                  <a:lnTo>
                    <a:pt x="296" y="466"/>
                  </a:lnTo>
                  <a:lnTo>
                    <a:pt x="299" y="463"/>
                  </a:lnTo>
                  <a:lnTo>
                    <a:pt x="304" y="454"/>
                  </a:lnTo>
                  <a:lnTo>
                    <a:pt x="307" y="446"/>
                  </a:lnTo>
                  <a:lnTo>
                    <a:pt x="308" y="441"/>
                  </a:lnTo>
                  <a:lnTo>
                    <a:pt x="308" y="431"/>
                  </a:lnTo>
                  <a:lnTo>
                    <a:pt x="307" y="425"/>
                  </a:lnTo>
                  <a:lnTo>
                    <a:pt x="304" y="415"/>
                  </a:lnTo>
                  <a:lnTo>
                    <a:pt x="299" y="402"/>
                  </a:lnTo>
                  <a:lnTo>
                    <a:pt x="294" y="393"/>
                  </a:lnTo>
                  <a:lnTo>
                    <a:pt x="291" y="385"/>
                  </a:lnTo>
                  <a:lnTo>
                    <a:pt x="288" y="378"/>
                  </a:lnTo>
                  <a:lnTo>
                    <a:pt x="288" y="370"/>
                  </a:lnTo>
                  <a:lnTo>
                    <a:pt x="291" y="356"/>
                  </a:lnTo>
                  <a:lnTo>
                    <a:pt x="296" y="340"/>
                  </a:lnTo>
                  <a:lnTo>
                    <a:pt x="299" y="329"/>
                  </a:lnTo>
                  <a:lnTo>
                    <a:pt x="299" y="318"/>
                  </a:lnTo>
                  <a:lnTo>
                    <a:pt x="302" y="303"/>
                  </a:lnTo>
                  <a:lnTo>
                    <a:pt x="299" y="289"/>
                  </a:lnTo>
                  <a:lnTo>
                    <a:pt x="296" y="267"/>
                  </a:lnTo>
                  <a:lnTo>
                    <a:pt x="294" y="244"/>
                  </a:lnTo>
                  <a:lnTo>
                    <a:pt x="287" y="219"/>
                  </a:lnTo>
                  <a:lnTo>
                    <a:pt x="276" y="188"/>
                  </a:lnTo>
                  <a:lnTo>
                    <a:pt x="274" y="179"/>
                  </a:lnTo>
                  <a:lnTo>
                    <a:pt x="267" y="172"/>
                  </a:lnTo>
                  <a:lnTo>
                    <a:pt x="259" y="164"/>
                  </a:lnTo>
                  <a:lnTo>
                    <a:pt x="248" y="158"/>
                  </a:lnTo>
                  <a:lnTo>
                    <a:pt x="234" y="148"/>
                  </a:lnTo>
                  <a:lnTo>
                    <a:pt x="226" y="142"/>
                  </a:lnTo>
                  <a:lnTo>
                    <a:pt x="228" y="142"/>
                  </a:lnTo>
                  <a:lnTo>
                    <a:pt x="235" y="140"/>
                  </a:lnTo>
                  <a:lnTo>
                    <a:pt x="242" y="137"/>
                  </a:lnTo>
                  <a:lnTo>
                    <a:pt x="243" y="135"/>
                  </a:lnTo>
                  <a:lnTo>
                    <a:pt x="246" y="131"/>
                  </a:lnTo>
                  <a:lnTo>
                    <a:pt x="248" y="126"/>
                  </a:lnTo>
                  <a:lnTo>
                    <a:pt x="248" y="118"/>
                  </a:lnTo>
                  <a:lnTo>
                    <a:pt x="248" y="111"/>
                  </a:lnTo>
                  <a:lnTo>
                    <a:pt x="243" y="99"/>
                  </a:lnTo>
                  <a:lnTo>
                    <a:pt x="235" y="89"/>
                  </a:lnTo>
                  <a:lnTo>
                    <a:pt x="228" y="76"/>
                  </a:lnTo>
                  <a:lnTo>
                    <a:pt x="223" y="62"/>
                  </a:lnTo>
                  <a:lnTo>
                    <a:pt x="222" y="47"/>
                  </a:lnTo>
                  <a:lnTo>
                    <a:pt x="218" y="33"/>
                  </a:lnTo>
                  <a:lnTo>
                    <a:pt x="215" y="23"/>
                  </a:lnTo>
                  <a:lnTo>
                    <a:pt x="214" y="11"/>
                  </a:lnTo>
                  <a:lnTo>
                    <a:pt x="214" y="4"/>
                  </a:lnTo>
                  <a:lnTo>
                    <a:pt x="214" y="1"/>
                  </a:lnTo>
                  <a:lnTo>
                    <a:pt x="211" y="1"/>
                  </a:lnTo>
                  <a:lnTo>
                    <a:pt x="206" y="0"/>
                  </a:lnTo>
                  <a:lnTo>
                    <a:pt x="195" y="0"/>
                  </a:lnTo>
                  <a:lnTo>
                    <a:pt x="186" y="0"/>
                  </a:lnTo>
                  <a:lnTo>
                    <a:pt x="163" y="1"/>
                  </a:lnTo>
                  <a:lnTo>
                    <a:pt x="142" y="6"/>
                  </a:lnTo>
                  <a:lnTo>
                    <a:pt x="138" y="9"/>
                  </a:lnTo>
                  <a:lnTo>
                    <a:pt x="133" y="15"/>
                  </a:lnTo>
                  <a:lnTo>
                    <a:pt x="125" y="27"/>
                  </a:lnTo>
                  <a:lnTo>
                    <a:pt x="121" y="36"/>
                  </a:lnTo>
                  <a:lnTo>
                    <a:pt x="110" y="60"/>
                  </a:lnTo>
                  <a:lnTo>
                    <a:pt x="102" y="84"/>
                  </a:lnTo>
                  <a:lnTo>
                    <a:pt x="97" y="94"/>
                  </a:lnTo>
                  <a:lnTo>
                    <a:pt x="94" y="102"/>
                  </a:lnTo>
                  <a:lnTo>
                    <a:pt x="85" y="116"/>
                  </a:lnTo>
                  <a:lnTo>
                    <a:pt x="77" y="123"/>
                  </a:lnTo>
                  <a:lnTo>
                    <a:pt x="74" y="127"/>
                  </a:lnTo>
                  <a:lnTo>
                    <a:pt x="85" y="137"/>
                  </a:lnTo>
                  <a:lnTo>
                    <a:pt x="88" y="140"/>
                  </a:lnTo>
                  <a:lnTo>
                    <a:pt x="94" y="145"/>
                  </a:lnTo>
                  <a:lnTo>
                    <a:pt x="94" y="150"/>
                  </a:lnTo>
                  <a:lnTo>
                    <a:pt x="94" y="155"/>
                  </a:lnTo>
                  <a:lnTo>
                    <a:pt x="93" y="158"/>
                  </a:lnTo>
                  <a:lnTo>
                    <a:pt x="85" y="164"/>
                  </a:lnTo>
                  <a:lnTo>
                    <a:pt x="80" y="167"/>
                  </a:lnTo>
                  <a:lnTo>
                    <a:pt x="74" y="174"/>
                  </a:lnTo>
                  <a:lnTo>
                    <a:pt x="65" y="193"/>
                  </a:lnTo>
                  <a:lnTo>
                    <a:pt x="52" y="223"/>
                  </a:lnTo>
                  <a:lnTo>
                    <a:pt x="41" y="252"/>
                  </a:lnTo>
                  <a:lnTo>
                    <a:pt x="24" y="308"/>
                  </a:lnTo>
                  <a:lnTo>
                    <a:pt x="20" y="327"/>
                  </a:lnTo>
                  <a:lnTo>
                    <a:pt x="17" y="340"/>
                  </a:lnTo>
                  <a:lnTo>
                    <a:pt x="17" y="345"/>
                  </a:lnTo>
                  <a:lnTo>
                    <a:pt x="21" y="354"/>
                  </a:lnTo>
                  <a:lnTo>
                    <a:pt x="32" y="374"/>
                  </a:lnTo>
                  <a:lnTo>
                    <a:pt x="20" y="422"/>
                  </a:lnTo>
                  <a:lnTo>
                    <a:pt x="17" y="426"/>
                  </a:lnTo>
                  <a:lnTo>
                    <a:pt x="13" y="431"/>
                  </a:lnTo>
                  <a:lnTo>
                    <a:pt x="9" y="446"/>
                  </a:lnTo>
                  <a:lnTo>
                    <a:pt x="4" y="466"/>
                  </a:lnTo>
                  <a:lnTo>
                    <a:pt x="1" y="490"/>
                  </a:lnTo>
                  <a:lnTo>
                    <a:pt x="0" y="514"/>
                  </a:lnTo>
                  <a:lnTo>
                    <a:pt x="0" y="534"/>
                  </a:lnTo>
                  <a:lnTo>
                    <a:pt x="0" y="551"/>
                  </a:lnTo>
                  <a:lnTo>
                    <a:pt x="1" y="556"/>
                  </a:lnTo>
                  <a:lnTo>
                    <a:pt x="1" y="561"/>
                  </a:lnTo>
                  <a:lnTo>
                    <a:pt x="9" y="562"/>
                  </a:lnTo>
                  <a:lnTo>
                    <a:pt x="24" y="567"/>
                  </a:lnTo>
                  <a:lnTo>
                    <a:pt x="41" y="570"/>
                  </a:lnTo>
                  <a:lnTo>
                    <a:pt x="62" y="572"/>
                  </a:lnTo>
                  <a:lnTo>
                    <a:pt x="49" y="655"/>
                  </a:lnTo>
                  <a:lnTo>
                    <a:pt x="57" y="660"/>
                  </a:lnTo>
                  <a:lnTo>
                    <a:pt x="72" y="669"/>
                  </a:lnTo>
                  <a:lnTo>
                    <a:pt x="80" y="673"/>
                  </a:lnTo>
                  <a:lnTo>
                    <a:pt x="88" y="674"/>
                  </a:lnTo>
                  <a:lnTo>
                    <a:pt x="93" y="674"/>
                  </a:lnTo>
                  <a:lnTo>
                    <a:pt x="93" y="673"/>
                  </a:lnTo>
                  <a:lnTo>
                    <a:pt x="93" y="669"/>
                  </a:lnTo>
                  <a:lnTo>
                    <a:pt x="94" y="682"/>
                  </a:lnTo>
                  <a:lnTo>
                    <a:pt x="102" y="701"/>
                  </a:lnTo>
                  <a:lnTo>
                    <a:pt x="113" y="730"/>
                  </a:lnTo>
                  <a:lnTo>
                    <a:pt x="110" y="738"/>
                  </a:lnTo>
                  <a:lnTo>
                    <a:pt x="108" y="753"/>
                  </a:lnTo>
                  <a:lnTo>
                    <a:pt x="105" y="767"/>
                  </a:lnTo>
                  <a:lnTo>
                    <a:pt x="105" y="780"/>
                  </a:lnTo>
                  <a:lnTo>
                    <a:pt x="105" y="794"/>
                  </a:lnTo>
                  <a:lnTo>
                    <a:pt x="113" y="828"/>
                  </a:lnTo>
                  <a:lnTo>
                    <a:pt x="125" y="869"/>
                  </a:lnTo>
                  <a:lnTo>
                    <a:pt x="110" y="900"/>
                  </a:lnTo>
                  <a:lnTo>
                    <a:pt x="114" y="954"/>
                  </a:lnTo>
                  <a:lnTo>
                    <a:pt x="117" y="956"/>
                  </a:lnTo>
                  <a:lnTo>
                    <a:pt x="128" y="964"/>
                  </a:lnTo>
                  <a:lnTo>
                    <a:pt x="133" y="965"/>
                  </a:lnTo>
                  <a:lnTo>
                    <a:pt x="138" y="969"/>
                  </a:lnTo>
                  <a:lnTo>
                    <a:pt x="142" y="969"/>
                  </a:lnTo>
                  <a:lnTo>
                    <a:pt x="150" y="965"/>
                  </a:lnTo>
                  <a:lnTo>
                    <a:pt x="155" y="961"/>
                  </a:lnTo>
                  <a:lnTo>
                    <a:pt x="158" y="956"/>
                  </a:lnTo>
                  <a:lnTo>
                    <a:pt x="163" y="941"/>
                  </a:lnTo>
                  <a:lnTo>
                    <a:pt x="166" y="932"/>
                  </a:lnTo>
                  <a:lnTo>
                    <a:pt x="166" y="927"/>
                  </a:lnTo>
                  <a:lnTo>
                    <a:pt x="153" y="861"/>
                  </a:lnTo>
                  <a:lnTo>
                    <a:pt x="173" y="729"/>
                  </a:lnTo>
                  <a:lnTo>
                    <a:pt x="178" y="701"/>
                  </a:lnTo>
                  <a:lnTo>
                    <a:pt x="206" y="701"/>
                  </a:lnTo>
                  <a:lnTo>
                    <a:pt x="206" y="724"/>
                  </a:lnTo>
                  <a:lnTo>
                    <a:pt x="209" y="743"/>
                  </a:lnTo>
                  <a:lnTo>
                    <a:pt x="211" y="767"/>
                  </a:lnTo>
                  <a:lnTo>
                    <a:pt x="215" y="801"/>
                  </a:lnTo>
                  <a:lnTo>
                    <a:pt x="223" y="833"/>
                  </a:lnTo>
                  <a:lnTo>
                    <a:pt x="231" y="866"/>
                  </a:lnTo>
                  <a:lnTo>
                    <a:pt x="226" y="925"/>
                  </a:lnTo>
                  <a:lnTo>
                    <a:pt x="246" y="930"/>
                  </a:lnTo>
                  <a:lnTo>
                    <a:pt x="246" y="922"/>
                  </a:lnTo>
                  <a:lnTo>
                    <a:pt x="291" y="945"/>
                  </a:lnTo>
                  <a:lnTo>
                    <a:pt x="299" y="949"/>
                  </a:lnTo>
                  <a:lnTo>
                    <a:pt x="307" y="949"/>
                  </a:lnTo>
                  <a:lnTo>
                    <a:pt x="315" y="949"/>
                  </a:lnTo>
                  <a:lnTo>
                    <a:pt x="322" y="949"/>
                  </a:lnTo>
                  <a:lnTo>
                    <a:pt x="335" y="946"/>
                  </a:lnTo>
                  <a:lnTo>
                    <a:pt x="340" y="945"/>
                  </a:lnTo>
                  <a:lnTo>
                    <a:pt x="336" y="927"/>
                  </a:lnTo>
                </a:path>
              </a:pathLst>
            </a:custGeom>
            <a:solidFill>
              <a:srgbClr val="000066"/>
            </a:solidFill>
            <a:ln w="9525" cap="rnd">
              <a:noFill/>
              <a:round/>
              <a:headEnd/>
              <a:tailEnd/>
            </a:ln>
            <a:effectLst/>
          </p:spPr>
          <p:txBody>
            <a:bodyPr/>
            <a:lstStyle/>
            <a:p>
              <a:endParaRPr lang="en-US"/>
            </a:p>
          </p:txBody>
        </p:sp>
        <p:sp>
          <p:nvSpPr>
            <p:cNvPr id="272418" name="Freeform 34"/>
            <p:cNvSpPr>
              <a:spLocks/>
            </p:cNvSpPr>
            <p:nvPr/>
          </p:nvSpPr>
          <p:spPr bwMode="auto">
            <a:xfrm>
              <a:off x="3720" y="1773"/>
              <a:ext cx="324" cy="969"/>
            </a:xfrm>
            <a:custGeom>
              <a:avLst/>
              <a:gdLst/>
              <a:ahLst/>
              <a:cxnLst>
                <a:cxn ang="0">
                  <a:pos x="118" y="764"/>
                </a:cxn>
                <a:cxn ang="0">
                  <a:pos x="128" y="825"/>
                </a:cxn>
                <a:cxn ang="0">
                  <a:pos x="128" y="951"/>
                </a:cxn>
                <a:cxn ang="0">
                  <a:pos x="145" y="963"/>
                </a:cxn>
                <a:cxn ang="0">
                  <a:pos x="164" y="963"/>
                </a:cxn>
                <a:cxn ang="0">
                  <a:pos x="177" y="939"/>
                </a:cxn>
                <a:cxn ang="0">
                  <a:pos x="166" y="859"/>
                </a:cxn>
                <a:cxn ang="0">
                  <a:pos x="198" y="722"/>
                </a:cxn>
                <a:cxn ang="0">
                  <a:pos x="222" y="717"/>
                </a:cxn>
                <a:cxn ang="0">
                  <a:pos x="231" y="798"/>
                </a:cxn>
                <a:cxn ang="0">
                  <a:pos x="243" y="878"/>
                </a:cxn>
                <a:cxn ang="0">
                  <a:pos x="250" y="943"/>
                </a:cxn>
                <a:cxn ang="0">
                  <a:pos x="259" y="963"/>
                </a:cxn>
                <a:cxn ang="0">
                  <a:pos x="284" y="968"/>
                </a:cxn>
                <a:cxn ang="0">
                  <a:pos x="310" y="963"/>
                </a:cxn>
                <a:cxn ang="0">
                  <a:pos x="291" y="910"/>
                </a:cxn>
                <a:cxn ang="0">
                  <a:pos x="279" y="863"/>
                </a:cxn>
                <a:cxn ang="0">
                  <a:pos x="287" y="745"/>
                </a:cxn>
                <a:cxn ang="0">
                  <a:pos x="299" y="663"/>
                </a:cxn>
                <a:cxn ang="0">
                  <a:pos x="310" y="644"/>
                </a:cxn>
                <a:cxn ang="0">
                  <a:pos x="310" y="544"/>
                </a:cxn>
                <a:cxn ang="0">
                  <a:pos x="312" y="459"/>
                </a:cxn>
                <a:cxn ang="0">
                  <a:pos x="323" y="437"/>
                </a:cxn>
                <a:cxn ang="0">
                  <a:pos x="319" y="410"/>
                </a:cxn>
                <a:cxn ang="0">
                  <a:pos x="304" y="381"/>
                </a:cxn>
                <a:cxn ang="0">
                  <a:pos x="307" y="352"/>
                </a:cxn>
                <a:cxn ang="0">
                  <a:pos x="315" y="314"/>
                </a:cxn>
                <a:cxn ang="0">
                  <a:pos x="312" y="264"/>
                </a:cxn>
                <a:cxn ang="0">
                  <a:pos x="291" y="184"/>
                </a:cxn>
                <a:cxn ang="0">
                  <a:pos x="279" y="168"/>
                </a:cxn>
                <a:cxn ang="0">
                  <a:pos x="262" y="161"/>
                </a:cxn>
                <a:cxn ang="0">
                  <a:pos x="234" y="142"/>
                </a:cxn>
                <a:cxn ang="0">
                  <a:pos x="246" y="128"/>
                </a:cxn>
                <a:cxn ang="0">
                  <a:pos x="257" y="113"/>
                </a:cxn>
                <a:cxn ang="0">
                  <a:pos x="251" y="107"/>
                </a:cxn>
                <a:cxn ang="0">
                  <a:pos x="242" y="104"/>
                </a:cxn>
                <a:cxn ang="0">
                  <a:pos x="246" y="80"/>
                </a:cxn>
                <a:cxn ang="0">
                  <a:pos x="250" y="48"/>
                </a:cxn>
                <a:cxn ang="0">
                  <a:pos x="243" y="14"/>
                </a:cxn>
                <a:cxn ang="0">
                  <a:pos x="234" y="6"/>
                </a:cxn>
                <a:cxn ang="0">
                  <a:pos x="191" y="0"/>
                </a:cxn>
                <a:cxn ang="0">
                  <a:pos x="158" y="1"/>
                </a:cxn>
                <a:cxn ang="0">
                  <a:pos x="130" y="24"/>
                </a:cxn>
                <a:cxn ang="0">
                  <a:pos x="121" y="41"/>
                </a:cxn>
                <a:cxn ang="0">
                  <a:pos x="124" y="62"/>
                </a:cxn>
                <a:cxn ang="0">
                  <a:pos x="130" y="89"/>
                </a:cxn>
                <a:cxn ang="0">
                  <a:pos x="124" y="112"/>
                </a:cxn>
                <a:cxn ang="0">
                  <a:pos x="108" y="121"/>
                </a:cxn>
                <a:cxn ang="0">
                  <a:pos x="124" y="142"/>
                </a:cxn>
                <a:cxn ang="0">
                  <a:pos x="121" y="152"/>
                </a:cxn>
                <a:cxn ang="0">
                  <a:pos x="83" y="177"/>
                </a:cxn>
                <a:cxn ang="0">
                  <a:pos x="68" y="203"/>
                </a:cxn>
                <a:cxn ang="0">
                  <a:pos x="49" y="304"/>
                </a:cxn>
                <a:cxn ang="0">
                  <a:pos x="60" y="376"/>
                </a:cxn>
                <a:cxn ang="0">
                  <a:pos x="69" y="474"/>
                </a:cxn>
                <a:cxn ang="0">
                  <a:pos x="57" y="488"/>
                </a:cxn>
                <a:cxn ang="0">
                  <a:pos x="0" y="503"/>
                </a:cxn>
              </a:cxnLst>
              <a:rect l="0" t="0" r="r" b="b"/>
              <a:pathLst>
                <a:path w="324" h="969">
                  <a:moveTo>
                    <a:pt x="0" y="705"/>
                  </a:moveTo>
                  <a:lnTo>
                    <a:pt x="124" y="722"/>
                  </a:lnTo>
                  <a:lnTo>
                    <a:pt x="118" y="764"/>
                  </a:lnTo>
                  <a:lnTo>
                    <a:pt x="118" y="775"/>
                  </a:lnTo>
                  <a:lnTo>
                    <a:pt x="121" y="790"/>
                  </a:lnTo>
                  <a:lnTo>
                    <a:pt x="128" y="825"/>
                  </a:lnTo>
                  <a:lnTo>
                    <a:pt x="138" y="867"/>
                  </a:lnTo>
                  <a:lnTo>
                    <a:pt x="124" y="900"/>
                  </a:lnTo>
                  <a:lnTo>
                    <a:pt x="128" y="951"/>
                  </a:lnTo>
                  <a:lnTo>
                    <a:pt x="133" y="953"/>
                  </a:lnTo>
                  <a:lnTo>
                    <a:pt x="141" y="961"/>
                  </a:lnTo>
                  <a:lnTo>
                    <a:pt x="145" y="963"/>
                  </a:lnTo>
                  <a:lnTo>
                    <a:pt x="153" y="966"/>
                  </a:lnTo>
                  <a:lnTo>
                    <a:pt x="158" y="966"/>
                  </a:lnTo>
                  <a:lnTo>
                    <a:pt x="164" y="963"/>
                  </a:lnTo>
                  <a:lnTo>
                    <a:pt x="169" y="958"/>
                  </a:lnTo>
                  <a:lnTo>
                    <a:pt x="170" y="953"/>
                  </a:lnTo>
                  <a:lnTo>
                    <a:pt x="177" y="939"/>
                  </a:lnTo>
                  <a:lnTo>
                    <a:pt x="178" y="929"/>
                  </a:lnTo>
                  <a:lnTo>
                    <a:pt x="178" y="924"/>
                  </a:lnTo>
                  <a:lnTo>
                    <a:pt x="166" y="859"/>
                  </a:lnTo>
                  <a:lnTo>
                    <a:pt x="189" y="722"/>
                  </a:lnTo>
                  <a:lnTo>
                    <a:pt x="189" y="722"/>
                  </a:lnTo>
                  <a:lnTo>
                    <a:pt x="198" y="722"/>
                  </a:lnTo>
                  <a:lnTo>
                    <a:pt x="198" y="698"/>
                  </a:lnTo>
                  <a:lnTo>
                    <a:pt x="218" y="698"/>
                  </a:lnTo>
                  <a:lnTo>
                    <a:pt x="222" y="717"/>
                  </a:lnTo>
                  <a:lnTo>
                    <a:pt x="222" y="740"/>
                  </a:lnTo>
                  <a:lnTo>
                    <a:pt x="223" y="764"/>
                  </a:lnTo>
                  <a:lnTo>
                    <a:pt x="231" y="798"/>
                  </a:lnTo>
                  <a:lnTo>
                    <a:pt x="237" y="830"/>
                  </a:lnTo>
                  <a:lnTo>
                    <a:pt x="246" y="863"/>
                  </a:lnTo>
                  <a:lnTo>
                    <a:pt x="243" y="878"/>
                  </a:lnTo>
                  <a:lnTo>
                    <a:pt x="243" y="910"/>
                  </a:lnTo>
                  <a:lnTo>
                    <a:pt x="246" y="927"/>
                  </a:lnTo>
                  <a:lnTo>
                    <a:pt x="250" y="943"/>
                  </a:lnTo>
                  <a:lnTo>
                    <a:pt x="254" y="956"/>
                  </a:lnTo>
                  <a:lnTo>
                    <a:pt x="257" y="961"/>
                  </a:lnTo>
                  <a:lnTo>
                    <a:pt x="259" y="963"/>
                  </a:lnTo>
                  <a:lnTo>
                    <a:pt x="270" y="966"/>
                  </a:lnTo>
                  <a:lnTo>
                    <a:pt x="277" y="968"/>
                  </a:lnTo>
                  <a:lnTo>
                    <a:pt x="284" y="968"/>
                  </a:lnTo>
                  <a:lnTo>
                    <a:pt x="291" y="966"/>
                  </a:lnTo>
                  <a:lnTo>
                    <a:pt x="304" y="966"/>
                  </a:lnTo>
                  <a:lnTo>
                    <a:pt x="310" y="963"/>
                  </a:lnTo>
                  <a:lnTo>
                    <a:pt x="304" y="943"/>
                  </a:lnTo>
                  <a:lnTo>
                    <a:pt x="302" y="934"/>
                  </a:lnTo>
                  <a:lnTo>
                    <a:pt x="291" y="910"/>
                  </a:lnTo>
                  <a:lnTo>
                    <a:pt x="287" y="895"/>
                  </a:lnTo>
                  <a:lnTo>
                    <a:pt x="282" y="881"/>
                  </a:lnTo>
                  <a:lnTo>
                    <a:pt x="279" y="863"/>
                  </a:lnTo>
                  <a:lnTo>
                    <a:pt x="279" y="849"/>
                  </a:lnTo>
                  <a:lnTo>
                    <a:pt x="282" y="806"/>
                  </a:lnTo>
                  <a:lnTo>
                    <a:pt x="287" y="745"/>
                  </a:lnTo>
                  <a:lnTo>
                    <a:pt x="295" y="666"/>
                  </a:lnTo>
                  <a:lnTo>
                    <a:pt x="298" y="666"/>
                  </a:lnTo>
                  <a:lnTo>
                    <a:pt x="299" y="663"/>
                  </a:lnTo>
                  <a:lnTo>
                    <a:pt x="302" y="658"/>
                  </a:lnTo>
                  <a:lnTo>
                    <a:pt x="304" y="653"/>
                  </a:lnTo>
                  <a:lnTo>
                    <a:pt x="310" y="644"/>
                  </a:lnTo>
                  <a:lnTo>
                    <a:pt x="312" y="633"/>
                  </a:lnTo>
                  <a:lnTo>
                    <a:pt x="312" y="618"/>
                  </a:lnTo>
                  <a:lnTo>
                    <a:pt x="310" y="544"/>
                  </a:lnTo>
                  <a:lnTo>
                    <a:pt x="310" y="492"/>
                  </a:lnTo>
                  <a:lnTo>
                    <a:pt x="312" y="471"/>
                  </a:lnTo>
                  <a:lnTo>
                    <a:pt x="312" y="459"/>
                  </a:lnTo>
                  <a:lnTo>
                    <a:pt x="319" y="450"/>
                  </a:lnTo>
                  <a:lnTo>
                    <a:pt x="323" y="445"/>
                  </a:lnTo>
                  <a:lnTo>
                    <a:pt x="323" y="437"/>
                  </a:lnTo>
                  <a:lnTo>
                    <a:pt x="323" y="427"/>
                  </a:lnTo>
                  <a:lnTo>
                    <a:pt x="323" y="421"/>
                  </a:lnTo>
                  <a:lnTo>
                    <a:pt x="319" y="410"/>
                  </a:lnTo>
                  <a:lnTo>
                    <a:pt x="312" y="399"/>
                  </a:lnTo>
                  <a:lnTo>
                    <a:pt x="307" y="389"/>
                  </a:lnTo>
                  <a:lnTo>
                    <a:pt x="304" y="381"/>
                  </a:lnTo>
                  <a:lnTo>
                    <a:pt x="304" y="375"/>
                  </a:lnTo>
                  <a:lnTo>
                    <a:pt x="304" y="367"/>
                  </a:lnTo>
                  <a:lnTo>
                    <a:pt x="307" y="352"/>
                  </a:lnTo>
                  <a:lnTo>
                    <a:pt x="312" y="334"/>
                  </a:lnTo>
                  <a:lnTo>
                    <a:pt x="312" y="325"/>
                  </a:lnTo>
                  <a:lnTo>
                    <a:pt x="315" y="314"/>
                  </a:lnTo>
                  <a:lnTo>
                    <a:pt x="315" y="299"/>
                  </a:lnTo>
                  <a:lnTo>
                    <a:pt x="315" y="283"/>
                  </a:lnTo>
                  <a:lnTo>
                    <a:pt x="312" y="264"/>
                  </a:lnTo>
                  <a:lnTo>
                    <a:pt x="307" y="240"/>
                  </a:lnTo>
                  <a:lnTo>
                    <a:pt x="299" y="216"/>
                  </a:lnTo>
                  <a:lnTo>
                    <a:pt x="291" y="184"/>
                  </a:lnTo>
                  <a:lnTo>
                    <a:pt x="290" y="177"/>
                  </a:lnTo>
                  <a:lnTo>
                    <a:pt x="284" y="169"/>
                  </a:lnTo>
                  <a:lnTo>
                    <a:pt x="279" y="168"/>
                  </a:lnTo>
                  <a:lnTo>
                    <a:pt x="274" y="165"/>
                  </a:lnTo>
                  <a:lnTo>
                    <a:pt x="263" y="161"/>
                  </a:lnTo>
                  <a:lnTo>
                    <a:pt x="262" y="161"/>
                  </a:lnTo>
                  <a:lnTo>
                    <a:pt x="246" y="155"/>
                  </a:lnTo>
                  <a:lnTo>
                    <a:pt x="237" y="147"/>
                  </a:lnTo>
                  <a:lnTo>
                    <a:pt x="234" y="142"/>
                  </a:lnTo>
                  <a:lnTo>
                    <a:pt x="234" y="141"/>
                  </a:lnTo>
                  <a:lnTo>
                    <a:pt x="239" y="136"/>
                  </a:lnTo>
                  <a:lnTo>
                    <a:pt x="246" y="128"/>
                  </a:lnTo>
                  <a:lnTo>
                    <a:pt x="251" y="121"/>
                  </a:lnTo>
                  <a:lnTo>
                    <a:pt x="254" y="118"/>
                  </a:lnTo>
                  <a:lnTo>
                    <a:pt x="257" y="113"/>
                  </a:lnTo>
                  <a:lnTo>
                    <a:pt x="257" y="108"/>
                  </a:lnTo>
                  <a:lnTo>
                    <a:pt x="254" y="107"/>
                  </a:lnTo>
                  <a:lnTo>
                    <a:pt x="251" y="107"/>
                  </a:lnTo>
                  <a:lnTo>
                    <a:pt x="250" y="107"/>
                  </a:lnTo>
                  <a:lnTo>
                    <a:pt x="243" y="104"/>
                  </a:lnTo>
                  <a:lnTo>
                    <a:pt x="242" y="104"/>
                  </a:lnTo>
                  <a:lnTo>
                    <a:pt x="242" y="99"/>
                  </a:lnTo>
                  <a:lnTo>
                    <a:pt x="243" y="94"/>
                  </a:lnTo>
                  <a:lnTo>
                    <a:pt x="246" y="80"/>
                  </a:lnTo>
                  <a:lnTo>
                    <a:pt x="250" y="67"/>
                  </a:lnTo>
                  <a:lnTo>
                    <a:pt x="250" y="57"/>
                  </a:lnTo>
                  <a:lnTo>
                    <a:pt x="250" y="48"/>
                  </a:lnTo>
                  <a:lnTo>
                    <a:pt x="246" y="38"/>
                  </a:lnTo>
                  <a:lnTo>
                    <a:pt x="246" y="35"/>
                  </a:lnTo>
                  <a:lnTo>
                    <a:pt x="243" y="14"/>
                  </a:lnTo>
                  <a:lnTo>
                    <a:pt x="243" y="11"/>
                  </a:lnTo>
                  <a:lnTo>
                    <a:pt x="242" y="9"/>
                  </a:lnTo>
                  <a:lnTo>
                    <a:pt x="234" y="6"/>
                  </a:lnTo>
                  <a:lnTo>
                    <a:pt x="222" y="4"/>
                  </a:lnTo>
                  <a:lnTo>
                    <a:pt x="206" y="1"/>
                  </a:lnTo>
                  <a:lnTo>
                    <a:pt x="191" y="0"/>
                  </a:lnTo>
                  <a:lnTo>
                    <a:pt x="178" y="0"/>
                  </a:lnTo>
                  <a:lnTo>
                    <a:pt x="166" y="0"/>
                  </a:lnTo>
                  <a:lnTo>
                    <a:pt x="158" y="1"/>
                  </a:lnTo>
                  <a:lnTo>
                    <a:pt x="145" y="9"/>
                  </a:lnTo>
                  <a:lnTo>
                    <a:pt x="138" y="16"/>
                  </a:lnTo>
                  <a:lnTo>
                    <a:pt x="130" y="24"/>
                  </a:lnTo>
                  <a:lnTo>
                    <a:pt x="125" y="28"/>
                  </a:lnTo>
                  <a:lnTo>
                    <a:pt x="124" y="35"/>
                  </a:lnTo>
                  <a:lnTo>
                    <a:pt x="121" y="41"/>
                  </a:lnTo>
                  <a:lnTo>
                    <a:pt x="121" y="48"/>
                  </a:lnTo>
                  <a:lnTo>
                    <a:pt x="121" y="52"/>
                  </a:lnTo>
                  <a:lnTo>
                    <a:pt x="124" y="62"/>
                  </a:lnTo>
                  <a:lnTo>
                    <a:pt x="128" y="75"/>
                  </a:lnTo>
                  <a:lnTo>
                    <a:pt x="130" y="84"/>
                  </a:lnTo>
                  <a:lnTo>
                    <a:pt x="130" y="89"/>
                  </a:lnTo>
                  <a:lnTo>
                    <a:pt x="130" y="94"/>
                  </a:lnTo>
                  <a:lnTo>
                    <a:pt x="128" y="104"/>
                  </a:lnTo>
                  <a:lnTo>
                    <a:pt x="124" y="112"/>
                  </a:lnTo>
                  <a:lnTo>
                    <a:pt x="121" y="113"/>
                  </a:lnTo>
                  <a:lnTo>
                    <a:pt x="116" y="118"/>
                  </a:lnTo>
                  <a:lnTo>
                    <a:pt x="108" y="121"/>
                  </a:lnTo>
                  <a:lnTo>
                    <a:pt x="108" y="121"/>
                  </a:lnTo>
                  <a:lnTo>
                    <a:pt x="124" y="142"/>
                  </a:lnTo>
                  <a:lnTo>
                    <a:pt x="124" y="142"/>
                  </a:lnTo>
                  <a:lnTo>
                    <a:pt x="125" y="145"/>
                  </a:lnTo>
                  <a:lnTo>
                    <a:pt x="124" y="147"/>
                  </a:lnTo>
                  <a:lnTo>
                    <a:pt x="121" y="152"/>
                  </a:lnTo>
                  <a:lnTo>
                    <a:pt x="113" y="157"/>
                  </a:lnTo>
                  <a:lnTo>
                    <a:pt x="100" y="168"/>
                  </a:lnTo>
                  <a:lnTo>
                    <a:pt x="83" y="177"/>
                  </a:lnTo>
                  <a:lnTo>
                    <a:pt x="77" y="179"/>
                  </a:lnTo>
                  <a:lnTo>
                    <a:pt x="76" y="187"/>
                  </a:lnTo>
                  <a:lnTo>
                    <a:pt x="68" y="203"/>
                  </a:lnTo>
                  <a:lnTo>
                    <a:pt x="60" y="229"/>
                  </a:lnTo>
                  <a:lnTo>
                    <a:pt x="55" y="254"/>
                  </a:lnTo>
                  <a:lnTo>
                    <a:pt x="49" y="304"/>
                  </a:lnTo>
                  <a:lnTo>
                    <a:pt x="48" y="333"/>
                  </a:lnTo>
                  <a:lnTo>
                    <a:pt x="52" y="347"/>
                  </a:lnTo>
                  <a:lnTo>
                    <a:pt x="60" y="376"/>
                  </a:lnTo>
                  <a:lnTo>
                    <a:pt x="69" y="408"/>
                  </a:lnTo>
                  <a:lnTo>
                    <a:pt x="77" y="431"/>
                  </a:lnTo>
                  <a:lnTo>
                    <a:pt x="69" y="474"/>
                  </a:lnTo>
                  <a:lnTo>
                    <a:pt x="65" y="475"/>
                  </a:lnTo>
                  <a:lnTo>
                    <a:pt x="63" y="482"/>
                  </a:lnTo>
                  <a:lnTo>
                    <a:pt x="57" y="488"/>
                  </a:lnTo>
                  <a:lnTo>
                    <a:pt x="55" y="496"/>
                  </a:lnTo>
                  <a:lnTo>
                    <a:pt x="55" y="503"/>
                  </a:lnTo>
                  <a:lnTo>
                    <a:pt x="0" y="503"/>
                  </a:lnTo>
                  <a:lnTo>
                    <a:pt x="0" y="705"/>
                  </a:lnTo>
                </a:path>
              </a:pathLst>
            </a:custGeom>
            <a:solidFill>
              <a:srgbClr val="000066"/>
            </a:solidFill>
            <a:ln w="9525" cap="rnd">
              <a:noFill/>
              <a:round/>
              <a:headEnd/>
              <a:tailEnd/>
            </a:ln>
            <a:effectLst/>
          </p:spPr>
          <p:txBody>
            <a:bodyPr/>
            <a:lstStyle/>
            <a:p>
              <a:endParaRPr lang="en-US"/>
            </a:p>
          </p:txBody>
        </p:sp>
        <p:sp>
          <p:nvSpPr>
            <p:cNvPr id="272419" name="Freeform 35"/>
            <p:cNvSpPr>
              <a:spLocks/>
            </p:cNvSpPr>
            <p:nvPr/>
          </p:nvSpPr>
          <p:spPr bwMode="auto">
            <a:xfrm>
              <a:off x="4182" y="1840"/>
              <a:ext cx="341" cy="972"/>
            </a:xfrm>
            <a:custGeom>
              <a:avLst/>
              <a:gdLst/>
              <a:ahLst/>
              <a:cxnLst>
                <a:cxn ang="0">
                  <a:pos x="315" y="915"/>
                </a:cxn>
                <a:cxn ang="0">
                  <a:pos x="277" y="881"/>
                </a:cxn>
                <a:cxn ang="0">
                  <a:pos x="267" y="862"/>
                </a:cxn>
                <a:cxn ang="0">
                  <a:pos x="274" y="750"/>
                </a:cxn>
                <a:cxn ang="0">
                  <a:pos x="287" y="670"/>
                </a:cxn>
                <a:cxn ang="0">
                  <a:pos x="294" y="651"/>
                </a:cxn>
                <a:cxn ang="0">
                  <a:pos x="279" y="435"/>
                </a:cxn>
                <a:cxn ang="0">
                  <a:pos x="287" y="454"/>
                </a:cxn>
                <a:cxn ang="0">
                  <a:pos x="298" y="468"/>
                </a:cxn>
                <a:cxn ang="0">
                  <a:pos x="307" y="455"/>
                </a:cxn>
                <a:cxn ang="0">
                  <a:pos x="310" y="435"/>
                </a:cxn>
                <a:cxn ang="0">
                  <a:pos x="299" y="404"/>
                </a:cxn>
                <a:cxn ang="0">
                  <a:pos x="291" y="379"/>
                </a:cxn>
                <a:cxn ang="0">
                  <a:pos x="299" y="342"/>
                </a:cxn>
                <a:cxn ang="0">
                  <a:pos x="302" y="305"/>
                </a:cxn>
                <a:cxn ang="0">
                  <a:pos x="294" y="247"/>
                </a:cxn>
                <a:cxn ang="0">
                  <a:pos x="274" y="182"/>
                </a:cxn>
                <a:cxn ang="0">
                  <a:pos x="249" y="156"/>
                </a:cxn>
                <a:cxn ang="0">
                  <a:pos x="231" y="142"/>
                </a:cxn>
                <a:cxn ang="0">
                  <a:pos x="245" y="135"/>
                </a:cxn>
                <a:cxn ang="0">
                  <a:pos x="249" y="121"/>
                </a:cxn>
                <a:cxn ang="0">
                  <a:pos x="239" y="89"/>
                </a:cxn>
                <a:cxn ang="0">
                  <a:pos x="222" y="51"/>
                </a:cxn>
                <a:cxn ang="0">
                  <a:pos x="217" y="14"/>
                </a:cxn>
                <a:cxn ang="0">
                  <a:pos x="211" y="1"/>
                </a:cxn>
                <a:cxn ang="0">
                  <a:pos x="186" y="1"/>
                </a:cxn>
                <a:cxn ang="0">
                  <a:pos x="138" y="11"/>
                </a:cxn>
                <a:cxn ang="0">
                  <a:pos x="121" y="38"/>
                </a:cxn>
                <a:cxn ang="0">
                  <a:pos x="100" y="94"/>
                </a:cxn>
                <a:cxn ang="0">
                  <a:pos x="77" y="126"/>
                </a:cxn>
                <a:cxn ang="0">
                  <a:pos x="91" y="142"/>
                </a:cxn>
                <a:cxn ang="0">
                  <a:pos x="97" y="155"/>
                </a:cxn>
                <a:cxn ang="0">
                  <a:pos x="83" y="169"/>
                </a:cxn>
                <a:cxn ang="0">
                  <a:pos x="55" y="222"/>
                </a:cxn>
                <a:cxn ang="0">
                  <a:pos x="20" y="329"/>
                </a:cxn>
                <a:cxn ang="0">
                  <a:pos x="23" y="355"/>
                </a:cxn>
                <a:cxn ang="0">
                  <a:pos x="17" y="427"/>
                </a:cxn>
                <a:cxn ang="0">
                  <a:pos x="7" y="468"/>
                </a:cxn>
                <a:cxn ang="0">
                  <a:pos x="0" y="535"/>
                </a:cxn>
                <a:cxn ang="0">
                  <a:pos x="4" y="561"/>
                </a:cxn>
                <a:cxn ang="0">
                  <a:pos x="43" y="571"/>
                </a:cxn>
                <a:cxn ang="0">
                  <a:pos x="60" y="660"/>
                </a:cxn>
                <a:cxn ang="0">
                  <a:pos x="88" y="678"/>
                </a:cxn>
                <a:cxn ang="0">
                  <a:pos x="96" y="673"/>
                </a:cxn>
                <a:cxn ang="0">
                  <a:pos x="113" y="731"/>
                </a:cxn>
                <a:cxn ang="0">
                  <a:pos x="105" y="769"/>
                </a:cxn>
                <a:cxn ang="0">
                  <a:pos x="116" y="830"/>
                </a:cxn>
                <a:cxn ang="0">
                  <a:pos x="116" y="955"/>
                </a:cxn>
                <a:cxn ang="0">
                  <a:pos x="133" y="969"/>
                </a:cxn>
                <a:cxn ang="0">
                  <a:pos x="152" y="969"/>
                </a:cxn>
                <a:cxn ang="0">
                  <a:pos x="164" y="945"/>
                </a:cxn>
                <a:cxn ang="0">
                  <a:pos x="153" y="862"/>
                </a:cxn>
                <a:cxn ang="0">
                  <a:pos x="206" y="702"/>
                </a:cxn>
                <a:cxn ang="0">
                  <a:pos x="211" y="769"/>
                </a:cxn>
                <a:cxn ang="0">
                  <a:pos x="234" y="867"/>
                </a:cxn>
                <a:cxn ang="0">
                  <a:pos x="246" y="926"/>
                </a:cxn>
                <a:cxn ang="0">
                  <a:pos x="310" y="951"/>
                </a:cxn>
                <a:cxn ang="0">
                  <a:pos x="335" y="950"/>
                </a:cxn>
              </a:cxnLst>
              <a:rect l="0" t="0" r="r" b="b"/>
              <a:pathLst>
                <a:path w="341" h="972">
                  <a:moveTo>
                    <a:pt x="338" y="931"/>
                  </a:moveTo>
                  <a:lnTo>
                    <a:pt x="326" y="923"/>
                  </a:lnTo>
                  <a:lnTo>
                    <a:pt x="315" y="915"/>
                  </a:lnTo>
                  <a:lnTo>
                    <a:pt x="302" y="905"/>
                  </a:lnTo>
                  <a:lnTo>
                    <a:pt x="287" y="894"/>
                  </a:lnTo>
                  <a:lnTo>
                    <a:pt x="277" y="881"/>
                  </a:lnTo>
                  <a:lnTo>
                    <a:pt x="271" y="875"/>
                  </a:lnTo>
                  <a:lnTo>
                    <a:pt x="270" y="870"/>
                  </a:lnTo>
                  <a:lnTo>
                    <a:pt x="267" y="862"/>
                  </a:lnTo>
                  <a:lnTo>
                    <a:pt x="265" y="854"/>
                  </a:lnTo>
                  <a:lnTo>
                    <a:pt x="267" y="811"/>
                  </a:lnTo>
                  <a:lnTo>
                    <a:pt x="274" y="750"/>
                  </a:lnTo>
                  <a:lnTo>
                    <a:pt x="282" y="673"/>
                  </a:lnTo>
                  <a:lnTo>
                    <a:pt x="285" y="673"/>
                  </a:lnTo>
                  <a:lnTo>
                    <a:pt x="287" y="670"/>
                  </a:lnTo>
                  <a:lnTo>
                    <a:pt x="290" y="665"/>
                  </a:lnTo>
                  <a:lnTo>
                    <a:pt x="291" y="657"/>
                  </a:lnTo>
                  <a:lnTo>
                    <a:pt x="294" y="651"/>
                  </a:lnTo>
                  <a:lnTo>
                    <a:pt x="299" y="638"/>
                  </a:lnTo>
                  <a:lnTo>
                    <a:pt x="299" y="623"/>
                  </a:lnTo>
                  <a:lnTo>
                    <a:pt x="279" y="435"/>
                  </a:lnTo>
                  <a:lnTo>
                    <a:pt x="279" y="431"/>
                  </a:lnTo>
                  <a:lnTo>
                    <a:pt x="282" y="439"/>
                  </a:lnTo>
                  <a:lnTo>
                    <a:pt x="287" y="454"/>
                  </a:lnTo>
                  <a:lnTo>
                    <a:pt x="290" y="460"/>
                  </a:lnTo>
                  <a:lnTo>
                    <a:pt x="294" y="465"/>
                  </a:lnTo>
                  <a:lnTo>
                    <a:pt x="298" y="468"/>
                  </a:lnTo>
                  <a:lnTo>
                    <a:pt x="299" y="468"/>
                  </a:lnTo>
                  <a:lnTo>
                    <a:pt x="299" y="465"/>
                  </a:lnTo>
                  <a:lnTo>
                    <a:pt x="307" y="455"/>
                  </a:lnTo>
                  <a:lnTo>
                    <a:pt x="310" y="449"/>
                  </a:lnTo>
                  <a:lnTo>
                    <a:pt x="310" y="441"/>
                  </a:lnTo>
                  <a:lnTo>
                    <a:pt x="310" y="435"/>
                  </a:lnTo>
                  <a:lnTo>
                    <a:pt x="310" y="425"/>
                  </a:lnTo>
                  <a:lnTo>
                    <a:pt x="305" y="415"/>
                  </a:lnTo>
                  <a:lnTo>
                    <a:pt x="299" y="404"/>
                  </a:lnTo>
                  <a:lnTo>
                    <a:pt x="294" y="395"/>
                  </a:lnTo>
                  <a:lnTo>
                    <a:pt x="291" y="385"/>
                  </a:lnTo>
                  <a:lnTo>
                    <a:pt x="291" y="379"/>
                  </a:lnTo>
                  <a:lnTo>
                    <a:pt x="291" y="371"/>
                  </a:lnTo>
                  <a:lnTo>
                    <a:pt x="294" y="359"/>
                  </a:lnTo>
                  <a:lnTo>
                    <a:pt x="299" y="342"/>
                  </a:lnTo>
                  <a:lnTo>
                    <a:pt x="299" y="332"/>
                  </a:lnTo>
                  <a:lnTo>
                    <a:pt x="302" y="319"/>
                  </a:lnTo>
                  <a:lnTo>
                    <a:pt x="302" y="305"/>
                  </a:lnTo>
                  <a:lnTo>
                    <a:pt x="302" y="289"/>
                  </a:lnTo>
                  <a:lnTo>
                    <a:pt x="299" y="268"/>
                  </a:lnTo>
                  <a:lnTo>
                    <a:pt x="294" y="247"/>
                  </a:lnTo>
                  <a:lnTo>
                    <a:pt x="287" y="220"/>
                  </a:lnTo>
                  <a:lnTo>
                    <a:pt x="279" y="191"/>
                  </a:lnTo>
                  <a:lnTo>
                    <a:pt x="274" y="182"/>
                  </a:lnTo>
                  <a:lnTo>
                    <a:pt x="267" y="172"/>
                  </a:lnTo>
                  <a:lnTo>
                    <a:pt x="259" y="164"/>
                  </a:lnTo>
                  <a:lnTo>
                    <a:pt x="249" y="156"/>
                  </a:lnTo>
                  <a:lnTo>
                    <a:pt x="234" y="147"/>
                  </a:lnTo>
                  <a:lnTo>
                    <a:pt x="229" y="145"/>
                  </a:lnTo>
                  <a:lnTo>
                    <a:pt x="231" y="142"/>
                  </a:lnTo>
                  <a:lnTo>
                    <a:pt x="237" y="142"/>
                  </a:lnTo>
                  <a:lnTo>
                    <a:pt x="242" y="140"/>
                  </a:lnTo>
                  <a:lnTo>
                    <a:pt x="245" y="135"/>
                  </a:lnTo>
                  <a:lnTo>
                    <a:pt x="249" y="132"/>
                  </a:lnTo>
                  <a:lnTo>
                    <a:pt x="249" y="126"/>
                  </a:lnTo>
                  <a:lnTo>
                    <a:pt x="249" y="121"/>
                  </a:lnTo>
                  <a:lnTo>
                    <a:pt x="249" y="113"/>
                  </a:lnTo>
                  <a:lnTo>
                    <a:pt x="245" y="102"/>
                  </a:lnTo>
                  <a:lnTo>
                    <a:pt x="239" y="89"/>
                  </a:lnTo>
                  <a:lnTo>
                    <a:pt x="231" y="76"/>
                  </a:lnTo>
                  <a:lnTo>
                    <a:pt x="225" y="62"/>
                  </a:lnTo>
                  <a:lnTo>
                    <a:pt x="222" y="51"/>
                  </a:lnTo>
                  <a:lnTo>
                    <a:pt x="218" y="36"/>
                  </a:lnTo>
                  <a:lnTo>
                    <a:pt x="217" y="23"/>
                  </a:lnTo>
                  <a:lnTo>
                    <a:pt x="217" y="14"/>
                  </a:lnTo>
                  <a:lnTo>
                    <a:pt x="214" y="4"/>
                  </a:lnTo>
                  <a:lnTo>
                    <a:pt x="214" y="4"/>
                  </a:lnTo>
                  <a:lnTo>
                    <a:pt x="211" y="1"/>
                  </a:lnTo>
                  <a:lnTo>
                    <a:pt x="206" y="1"/>
                  </a:lnTo>
                  <a:lnTo>
                    <a:pt x="197" y="0"/>
                  </a:lnTo>
                  <a:lnTo>
                    <a:pt x="186" y="1"/>
                  </a:lnTo>
                  <a:lnTo>
                    <a:pt x="164" y="4"/>
                  </a:lnTo>
                  <a:lnTo>
                    <a:pt x="145" y="9"/>
                  </a:lnTo>
                  <a:lnTo>
                    <a:pt x="138" y="11"/>
                  </a:lnTo>
                  <a:lnTo>
                    <a:pt x="133" y="19"/>
                  </a:lnTo>
                  <a:lnTo>
                    <a:pt x="128" y="25"/>
                  </a:lnTo>
                  <a:lnTo>
                    <a:pt x="121" y="38"/>
                  </a:lnTo>
                  <a:lnTo>
                    <a:pt x="111" y="62"/>
                  </a:lnTo>
                  <a:lnTo>
                    <a:pt x="104" y="84"/>
                  </a:lnTo>
                  <a:lnTo>
                    <a:pt x="100" y="94"/>
                  </a:lnTo>
                  <a:lnTo>
                    <a:pt x="96" y="103"/>
                  </a:lnTo>
                  <a:lnTo>
                    <a:pt x="85" y="118"/>
                  </a:lnTo>
                  <a:lnTo>
                    <a:pt x="77" y="126"/>
                  </a:lnTo>
                  <a:lnTo>
                    <a:pt x="76" y="127"/>
                  </a:lnTo>
                  <a:lnTo>
                    <a:pt x="88" y="140"/>
                  </a:lnTo>
                  <a:lnTo>
                    <a:pt x="91" y="142"/>
                  </a:lnTo>
                  <a:lnTo>
                    <a:pt x="96" y="147"/>
                  </a:lnTo>
                  <a:lnTo>
                    <a:pt x="97" y="150"/>
                  </a:lnTo>
                  <a:lnTo>
                    <a:pt x="97" y="155"/>
                  </a:lnTo>
                  <a:lnTo>
                    <a:pt x="93" y="159"/>
                  </a:lnTo>
                  <a:lnTo>
                    <a:pt x="88" y="164"/>
                  </a:lnTo>
                  <a:lnTo>
                    <a:pt x="83" y="169"/>
                  </a:lnTo>
                  <a:lnTo>
                    <a:pt x="77" y="177"/>
                  </a:lnTo>
                  <a:lnTo>
                    <a:pt x="65" y="196"/>
                  </a:lnTo>
                  <a:lnTo>
                    <a:pt x="55" y="222"/>
                  </a:lnTo>
                  <a:lnTo>
                    <a:pt x="43" y="252"/>
                  </a:lnTo>
                  <a:lnTo>
                    <a:pt x="24" y="310"/>
                  </a:lnTo>
                  <a:lnTo>
                    <a:pt x="20" y="329"/>
                  </a:lnTo>
                  <a:lnTo>
                    <a:pt x="17" y="339"/>
                  </a:lnTo>
                  <a:lnTo>
                    <a:pt x="20" y="347"/>
                  </a:lnTo>
                  <a:lnTo>
                    <a:pt x="23" y="355"/>
                  </a:lnTo>
                  <a:lnTo>
                    <a:pt x="32" y="375"/>
                  </a:lnTo>
                  <a:lnTo>
                    <a:pt x="20" y="425"/>
                  </a:lnTo>
                  <a:lnTo>
                    <a:pt x="17" y="427"/>
                  </a:lnTo>
                  <a:lnTo>
                    <a:pt x="15" y="431"/>
                  </a:lnTo>
                  <a:lnTo>
                    <a:pt x="10" y="449"/>
                  </a:lnTo>
                  <a:lnTo>
                    <a:pt x="7" y="468"/>
                  </a:lnTo>
                  <a:lnTo>
                    <a:pt x="3" y="492"/>
                  </a:lnTo>
                  <a:lnTo>
                    <a:pt x="3" y="516"/>
                  </a:lnTo>
                  <a:lnTo>
                    <a:pt x="0" y="535"/>
                  </a:lnTo>
                  <a:lnTo>
                    <a:pt x="3" y="553"/>
                  </a:lnTo>
                  <a:lnTo>
                    <a:pt x="3" y="558"/>
                  </a:lnTo>
                  <a:lnTo>
                    <a:pt x="4" y="561"/>
                  </a:lnTo>
                  <a:lnTo>
                    <a:pt x="12" y="566"/>
                  </a:lnTo>
                  <a:lnTo>
                    <a:pt x="24" y="567"/>
                  </a:lnTo>
                  <a:lnTo>
                    <a:pt x="43" y="571"/>
                  </a:lnTo>
                  <a:lnTo>
                    <a:pt x="63" y="572"/>
                  </a:lnTo>
                  <a:lnTo>
                    <a:pt x="52" y="655"/>
                  </a:lnTo>
                  <a:lnTo>
                    <a:pt x="60" y="660"/>
                  </a:lnTo>
                  <a:lnTo>
                    <a:pt x="72" y="670"/>
                  </a:lnTo>
                  <a:lnTo>
                    <a:pt x="80" y="675"/>
                  </a:lnTo>
                  <a:lnTo>
                    <a:pt x="88" y="678"/>
                  </a:lnTo>
                  <a:lnTo>
                    <a:pt x="93" y="678"/>
                  </a:lnTo>
                  <a:lnTo>
                    <a:pt x="93" y="675"/>
                  </a:lnTo>
                  <a:lnTo>
                    <a:pt x="96" y="673"/>
                  </a:lnTo>
                  <a:lnTo>
                    <a:pt x="97" y="684"/>
                  </a:lnTo>
                  <a:lnTo>
                    <a:pt x="104" y="703"/>
                  </a:lnTo>
                  <a:lnTo>
                    <a:pt x="113" y="731"/>
                  </a:lnTo>
                  <a:lnTo>
                    <a:pt x="111" y="740"/>
                  </a:lnTo>
                  <a:lnTo>
                    <a:pt x="108" y="753"/>
                  </a:lnTo>
                  <a:lnTo>
                    <a:pt x="105" y="769"/>
                  </a:lnTo>
                  <a:lnTo>
                    <a:pt x="105" y="782"/>
                  </a:lnTo>
                  <a:lnTo>
                    <a:pt x="108" y="796"/>
                  </a:lnTo>
                  <a:lnTo>
                    <a:pt x="116" y="830"/>
                  </a:lnTo>
                  <a:lnTo>
                    <a:pt x="125" y="870"/>
                  </a:lnTo>
                  <a:lnTo>
                    <a:pt x="111" y="903"/>
                  </a:lnTo>
                  <a:lnTo>
                    <a:pt x="116" y="955"/>
                  </a:lnTo>
                  <a:lnTo>
                    <a:pt x="121" y="959"/>
                  </a:lnTo>
                  <a:lnTo>
                    <a:pt x="128" y="964"/>
                  </a:lnTo>
                  <a:lnTo>
                    <a:pt x="133" y="969"/>
                  </a:lnTo>
                  <a:lnTo>
                    <a:pt x="141" y="971"/>
                  </a:lnTo>
                  <a:lnTo>
                    <a:pt x="145" y="971"/>
                  </a:lnTo>
                  <a:lnTo>
                    <a:pt x="152" y="969"/>
                  </a:lnTo>
                  <a:lnTo>
                    <a:pt x="156" y="964"/>
                  </a:lnTo>
                  <a:lnTo>
                    <a:pt x="158" y="956"/>
                  </a:lnTo>
                  <a:lnTo>
                    <a:pt x="164" y="945"/>
                  </a:lnTo>
                  <a:lnTo>
                    <a:pt x="166" y="935"/>
                  </a:lnTo>
                  <a:lnTo>
                    <a:pt x="166" y="931"/>
                  </a:lnTo>
                  <a:lnTo>
                    <a:pt x="153" y="862"/>
                  </a:lnTo>
                  <a:lnTo>
                    <a:pt x="176" y="727"/>
                  </a:lnTo>
                  <a:lnTo>
                    <a:pt x="181" y="702"/>
                  </a:lnTo>
                  <a:lnTo>
                    <a:pt x="206" y="702"/>
                  </a:lnTo>
                  <a:lnTo>
                    <a:pt x="206" y="723"/>
                  </a:lnTo>
                  <a:lnTo>
                    <a:pt x="209" y="745"/>
                  </a:lnTo>
                  <a:lnTo>
                    <a:pt x="211" y="769"/>
                  </a:lnTo>
                  <a:lnTo>
                    <a:pt x="218" y="801"/>
                  </a:lnTo>
                  <a:lnTo>
                    <a:pt x="226" y="833"/>
                  </a:lnTo>
                  <a:lnTo>
                    <a:pt x="234" y="867"/>
                  </a:lnTo>
                  <a:lnTo>
                    <a:pt x="229" y="927"/>
                  </a:lnTo>
                  <a:lnTo>
                    <a:pt x="246" y="932"/>
                  </a:lnTo>
                  <a:lnTo>
                    <a:pt x="246" y="926"/>
                  </a:lnTo>
                  <a:lnTo>
                    <a:pt x="291" y="947"/>
                  </a:lnTo>
                  <a:lnTo>
                    <a:pt x="299" y="950"/>
                  </a:lnTo>
                  <a:lnTo>
                    <a:pt x="310" y="951"/>
                  </a:lnTo>
                  <a:lnTo>
                    <a:pt x="318" y="951"/>
                  </a:lnTo>
                  <a:lnTo>
                    <a:pt x="326" y="951"/>
                  </a:lnTo>
                  <a:lnTo>
                    <a:pt x="335" y="950"/>
                  </a:lnTo>
                  <a:lnTo>
                    <a:pt x="340" y="947"/>
                  </a:lnTo>
                  <a:lnTo>
                    <a:pt x="338" y="931"/>
                  </a:lnTo>
                </a:path>
              </a:pathLst>
            </a:custGeom>
            <a:solidFill>
              <a:srgbClr val="FF9900"/>
            </a:solidFill>
            <a:ln w="9525" cap="rnd">
              <a:noFill/>
              <a:round/>
              <a:headEnd/>
              <a:tailEnd/>
            </a:ln>
            <a:effectLst/>
          </p:spPr>
          <p:txBody>
            <a:bodyPr/>
            <a:lstStyle/>
            <a:p>
              <a:endParaRPr lang="en-US"/>
            </a:p>
          </p:txBody>
        </p:sp>
        <p:sp>
          <p:nvSpPr>
            <p:cNvPr id="272420" name="Freeform 36"/>
            <p:cNvSpPr>
              <a:spLocks/>
            </p:cNvSpPr>
            <p:nvPr/>
          </p:nvSpPr>
          <p:spPr bwMode="auto">
            <a:xfrm>
              <a:off x="3726" y="1773"/>
              <a:ext cx="300" cy="969"/>
            </a:xfrm>
            <a:custGeom>
              <a:avLst/>
              <a:gdLst/>
              <a:ahLst/>
              <a:cxnLst>
                <a:cxn ang="0">
                  <a:pos x="96" y="766"/>
                </a:cxn>
                <a:cxn ang="0">
                  <a:pos x="105" y="826"/>
                </a:cxn>
                <a:cxn ang="0">
                  <a:pos x="105" y="951"/>
                </a:cxn>
                <a:cxn ang="0">
                  <a:pos x="123" y="966"/>
                </a:cxn>
                <a:cxn ang="0">
                  <a:pos x="140" y="966"/>
                </a:cxn>
                <a:cxn ang="0">
                  <a:pos x="153" y="942"/>
                </a:cxn>
                <a:cxn ang="0">
                  <a:pos x="144" y="859"/>
                </a:cxn>
                <a:cxn ang="0">
                  <a:pos x="173" y="724"/>
                </a:cxn>
                <a:cxn ang="0">
                  <a:pos x="196" y="719"/>
                </a:cxn>
                <a:cxn ang="0">
                  <a:pos x="209" y="798"/>
                </a:cxn>
                <a:cxn ang="0">
                  <a:pos x="221" y="878"/>
                </a:cxn>
                <a:cxn ang="0">
                  <a:pos x="226" y="943"/>
                </a:cxn>
                <a:cxn ang="0">
                  <a:pos x="237" y="966"/>
                </a:cxn>
                <a:cxn ang="0">
                  <a:pos x="261" y="968"/>
                </a:cxn>
                <a:cxn ang="0">
                  <a:pos x="285" y="966"/>
                </a:cxn>
                <a:cxn ang="0">
                  <a:pos x="269" y="911"/>
                </a:cxn>
                <a:cxn ang="0">
                  <a:pos x="257" y="867"/>
                </a:cxn>
                <a:cxn ang="0">
                  <a:pos x="261" y="746"/>
                </a:cxn>
                <a:cxn ang="0">
                  <a:pos x="277" y="663"/>
                </a:cxn>
                <a:cxn ang="0">
                  <a:pos x="285" y="647"/>
                </a:cxn>
                <a:cxn ang="0">
                  <a:pos x="286" y="548"/>
                </a:cxn>
                <a:cxn ang="0">
                  <a:pos x="289" y="461"/>
                </a:cxn>
                <a:cxn ang="0">
                  <a:pos x="299" y="437"/>
                </a:cxn>
                <a:cxn ang="0">
                  <a:pos x="294" y="410"/>
                </a:cxn>
                <a:cxn ang="0">
                  <a:pos x="281" y="381"/>
                </a:cxn>
                <a:cxn ang="0">
                  <a:pos x="285" y="355"/>
                </a:cxn>
                <a:cxn ang="0">
                  <a:pos x="292" y="315"/>
                </a:cxn>
                <a:cxn ang="0">
                  <a:pos x="289" y="264"/>
                </a:cxn>
                <a:cxn ang="0">
                  <a:pos x="269" y="187"/>
                </a:cxn>
                <a:cxn ang="0">
                  <a:pos x="254" y="168"/>
                </a:cxn>
                <a:cxn ang="0">
                  <a:pos x="238" y="161"/>
                </a:cxn>
                <a:cxn ang="0">
                  <a:pos x="212" y="145"/>
                </a:cxn>
                <a:cxn ang="0">
                  <a:pos x="224" y="131"/>
                </a:cxn>
                <a:cxn ang="0">
                  <a:pos x="232" y="116"/>
                </a:cxn>
                <a:cxn ang="0">
                  <a:pos x="229" y="107"/>
                </a:cxn>
                <a:cxn ang="0">
                  <a:pos x="218" y="107"/>
                </a:cxn>
                <a:cxn ang="0">
                  <a:pos x="224" y="81"/>
                </a:cxn>
                <a:cxn ang="0">
                  <a:pos x="226" y="51"/>
                </a:cxn>
                <a:cxn ang="0">
                  <a:pos x="221" y="16"/>
                </a:cxn>
                <a:cxn ang="0">
                  <a:pos x="212" y="9"/>
                </a:cxn>
                <a:cxn ang="0">
                  <a:pos x="168" y="1"/>
                </a:cxn>
                <a:cxn ang="0">
                  <a:pos x="136" y="1"/>
                </a:cxn>
                <a:cxn ang="0">
                  <a:pos x="108" y="24"/>
                </a:cxn>
                <a:cxn ang="0">
                  <a:pos x="99" y="43"/>
                </a:cxn>
                <a:cxn ang="0">
                  <a:pos x="100" y="65"/>
                </a:cxn>
                <a:cxn ang="0">
                  <a:pos x="108" y="89"/>
                </a:cxn>
                <a:cxn ang="0">
                  <a:pos x="100" y="112"/>
                </a:cxn>
                <a:cxn ang="0">
                  <a:pos x="85" y="121"/>
                </a:cxn>
                <a:cxn ang="0">
                  <a:pos x="100" y="145"/>
                </a:cxn>
                <a:cxn ang="0">
                  <a:pos x="99" y="155"/>
                </a:cxn>
                <a:cxn ang="0">
                  <a:pos x="60" y="179"/>
                </a:cxn>
                <a:cxn ang="0">
                  <a:pos x="43" y="206"/>
                </a:cxn>
                <a:cxn ang="0">
                  <a:pos x="27" y="306"/>
                </a:cxn>
                <a:cxn ang="0">
                  <a:pos x="35" y="379"/>
                </a:cxn>
                <a:cxn ang="0">
                  <a:pos x="48" y="475"/>
                </a:cxn>
                <a:cxn ang="0">
                  <a:pos x="35" y="488"/>
                </a:cxn>
                <a:cxn ang="0">
                  <a:pos x="0" y="506"/>
                </a:cxn>
              </a:cxnLst>
              <a:rect l="0" t="0" r="r" b="b"/>
              <a:pathLst>
                <a:path w="300" h="969">
                  <a:moveTo>
                    <a:pt x="0" y="698"/>
                  </a:moveTo>
                  <a:lnTo>
                    <a:pt x="100" y="724"/>
                  </a:lnTo>
                  <a:lnTo>
                    <a:pt x="96" y="766"/>
                  </a:lnTo>
                  <a:lnTo>
                    <a:pt x="96" y="778"/>
                  </a:lnTo>
                  <a:lnTo>
                    <a:pt x="99" y="793"/>
                  </a:lnTo>
                  <a:lnTo>
                    <a:pt x="105" y="826"/>
                  </a:lnTo>
                  <a:lnTo>
                    <a:pt x="116" y="867"/>
                  </a:lnTo>
                  <a:lnTo>
                    <a:pt x="100" y="900"/>
                  </a:lnTo>
                  <a:lnTo>
                    <a:pt x="105" y="951"/>
                  </a:lnTo>
                  <a:lnTo>
                    <a:pt x="111" y="956"/>
                  </a:lnTo>
                  <a:lnTo>
                    <a:pt x="119" y="963"/>
                  </a:lnTo>
                  <a:lnTo>
                    <a:pt x="123" y="966"/>
                  </a:lnTo>
                  <a:lnTo>
                    <a:pt x="128" y="968"/>
                  </a:lnTo>
                  <a:lnTo>
                    <a:pt x="136" y="968"/>
                  </a:lnTo>
                  <a:lnTo>
                    <a:pt x="140" y="966"/>
                  </a:lnTo>
                  <a:lnTo>
                    <a:pt x="145" y="961"/>
                  </a:lnTo>
                  <a:lnTo>
                    <a:pt x="148" y="953"/>
                  </a:lnTo>
                  <a:lnTo>
                    <a:pt x="153" y="942"/>
                  </a:lnTo>
                  <a:lnTo>
                    <a:pt x="156" y="932"/>
                  </a:lnTo>
                  <a:lnTo>
                    <a:pt x="156" y="927"/>
                  </a:lnTo>
                  <a:lnTo>
                    <a:pt x="144" y="859"/>
                  </a:lnTo>
                  <a:lnTo>
                    <a:pt x="164" y="724"/>
                  </a:lnTo>
                  <a:lnTo>
                    <a:pt x="165" y="724"/>
                  </a:lnTo>
                  <a:lnTo>
                    <a:pt x="173" y="724"/>
                  </a:lnTo>
                  <a:lnTo>
                    <a:pt x="173" y="700"/>
                  </a:lnTo>
                  <a:lnTo>
                    <a:pt x="196" y="700"/>
                  </a:lnTo>
                  <a:lnTo>
                    <a:pt x="196" y="719"/>
                  </a:lnTo>
                  <a:lnTo>
                    <a:pt x="199" y="742"/>
                  </a:lnTo>
                  <a:lnTo>
                    <a:pt x="201" y="766"/>
                  </a:lnTo>
                  <a:lnTo>
                    <a:pt x="209" y="798"/>
                  </a:lnTo>
                  <a:lnTo>
                    <a:pt x="213" y="830"/>
                  </a:lnTo>
                  <a:lnTo>
                    <a:pt x="224" y="863"/>
                  </a:lnTo>
                  <a:lnTo>
                    <a:pt x="221" y="878"/>
                  </a:lnTo>
                  <a:lnTo>
                    <a:pt x="221" y="910"/>
                  </a:lnTo>
                  <a:lnTo>
                    <a:pt x="224" y="929"/>
                  </a:lnTo>
                  <a:lnTo>
                    <a:pt x="226" y="943"/>
                  </a:lnTo>
                  <a:lnTo>
                    <a:pt x="232" y="958"/>
                  </a:lnTo>
                  <a:lnTo>
                    <a:pt x="233" y="961"/>
                  </a:lnTo>
                  <a:lnTo>
                    <a:pt x="237" y="966"/>
                  </a:lnTo>
                  <a:lnTo>
                    <a:pt x="246" y="968"/>
                  </a:lnTo>
                  <a:lnTo>
                    <a:pt x="254" y="968"/>
                  </a:lnTo>
                  <a:lnTo>
                    <a:pt x="261" y="968"/>
                  </a:lnTo>
                  <a:lnTo>
                    <a:pt x="269" y="968"/>
                  </a:lnTo>
                  <a:lnTo>
                    <a:pt x="281" y="966"/>
                  </a:lnTo>
                  <a:lnTo>
                    <a:pt x="285" y="966"/>
                  </a:lnTo>
                  <a:lnTo>
                    <a:pt x="281" y="947"/>
                  </a:lnTo>
                  <a:lnTo>
                    <a:pt x="277" y="937"/>
                  </a:lnTo>
                  <a:lnTo>
                    <a:pt x="269" y="911"/>
                  </a:lnTo>
                  <a:lnTo>
                    <a:pt x="264" y="897"/>
                  </a:lnTo>
                  <a:lnTo>
                    <a:pt x="258" y="881"/>
                  </a:lnTo>
                  <a:lnTo>
                    <a:pt x="257" y="867"/>
                  </a:lnTo>
                  <a:lnTo>
                    <a:pt x="254" y="851"/>
                  </a:lnTo>
                  <a:lnTo>
                    <a:pt x="257" y="807"/>
                  </a:lnTo>
                  <a:lnTo>
                    <a:pt x="261" y="746"/>
                  </a:lnTo>
                  <a:lnTo>
                    <a:pt x="272" y="668"/>
                  </a:lnTo>
                  <a:lnTo>
                    <a:pt x="274" y="666"/>
                  </a:lnTo>
                  <a:lnTo>
                    <a:pt x="277" y="663"/>
                  </a:lnTo>
                  <a:lnTo>
                    <a:pt x="278" y="661"/>
                  </a:lnTo>
                  <a:lnTo>
                    <a:pt x="281" y="657"/>
                  </a:lnTo>
                  <a:lnTo>
                    <a:pt x="285" y="647"/>
                  </a:lnTo>
                  <a:lnTo>
                    <a:pt x="289" y="634"/>
                  </a:lnTo>
                  <a:lnTo>
                    <a:pt x="289" y="620"/>
                  </a:lnTo>
                  <a:lnTo>
                    <a:pt x="286" y="548"/>
                  </a:lnTo>
                  <a:lnTo>
                    <a:pt x="286" y="492"/>
                  </a:lnTo>
                  <a:lnTo>
                    <a:pt x="286" y="474"/>
                  </a:lnTo>
                  <a:lnTo>
                    <a:pt x="289" y="461"/>
                  </a:lnTo>
                  <a:lnTo>
                    <a:pt x="294" y="451"/>
                  </a:lnTo>
                  <a:lnTo>
                    <a:pt x="299" y="445"/>
                  </a:lnTo>
                  <a:lnTo>
                    <a:pt x="299" y="437"/>
                  </a:lnTo>
                  <a:lnTo>
                    <a:pt x="299" y="431"/>
                  </a:lnTo>
                  <a:lnTo>
                    <a:pt x="299" y="421"/>
                  </a:lnTo>
                  <a:lnTo>
                    <a:pt x="294" y="410"/>
                  </a:lnTo>
                  <a:lnTo>
                    <a:pt x="289" y="400"/>
                  </a:lnTo>
                  <a:lnTo>
                    <a:pt x="285" y="391"/>
                  </a:lnTo>
                  <a:lnTo>
                    <a:pt x="281" y="381"/>
                  </a:lnTo>
                  <a:lnTo>
                    <a:pt x="281" y="375"/>
                  </a:lnTo>
                  <a:lnTo>
                    <a:pt x="281" y="370"/>
                  </a:lnTo>
                  <a:lnTo>
                    <a:pt x="285" y="355"/>
                  </a:lnTo>
                  <a:lnTo>
                    <a:pt x="286" y="338"/>
                  </a:lnTo>
                  <a:lnTo>
                    <a:pt x="289" y="328"/>
                  </a:lnTo>
                  <a:lnTo>
                    <a:pt x="292" y="315"/>
                  </a:lnTo>
                  <a:lnTo>
                    <a:pt x="292" y="301"/>
                  </a:lnTo>
                  <a:lnTo>
                    <a:pt x="292" y="283"/>
                  </a:lnTo>
                  <a:lnTo>
                    <a:pt x="289" y="264"/>
                  </a:lnTo>
                  <a:lnTo>
                    <a:pt x="285" y="243"/>
                  </a:lnTo>
                  <a:lnTo>
                    <a:pt x="277" y="216"/>
                  </a:lnTo>
                  <a:lnTo>
                    <a:pt x="269" y="187"/>
                  </a:lnTo>
                  <a:lnTo>
                    <a:pt x="264" y="179"/>
                  </a:lnTo>
                  <a:lnTo>
                    <a:pt x="261" y="173"/>
                  </a:lnTo>
                  <a:lnTo>
                    <a:pt x="254" y="168"/>
                  </a:lnTo>
                  <a:lnTo>
                    <a:pt x="249" y="165"/>
                  </a:lnTo>
                  <a:lnTo>
                    <a:pt x="241" y="161"/>
                  </a:lnTo>
                  <a:lnTo>
                    <a:pt x="238" y="161"/>
                  </a:lnTo>
                  <a:lnTo>
                    <a:pt x="224" y="155"/>
                  </a:lnTo>
                  <a:lnTo>
                    <a:pt x="213" y="150"/>
                  </a:lnTo>
                  <a:lnTo>
                    <a:pt x="212" y="145"/>
                  </a:lnTo>
                  <a:lnTo>
                    <a:pt x="212" y="142"/>
                  </a:lnTo>
                  <a:lnTo>
                    <a:pt x="216" y="136"/>
                  </a:lnTo>
                  <a:lnTo>
                    <a:pt x="224" y="131"/>
                  </a:lnTo>
                  <a:lnTo>
                    <a:pt x="229" y="123"/>
                  </a:lnTo>
                  <a:lnTo>
                    <a:pt x="232" y="121"/>
                  </a:lnTo>
                  <a:lnTo>
                    <a:pt x="232" y="116"/>
                  </a:lnTo>
                  <a:lnTo>
                    <a:pt x="232" y="112"/>
                  </a:lnTo>
                  <a:lnTo>
                    <a:pt x="232" y="108"/>
                  </a:lnTo>
                  <a:lnTo>
                    <a:pt x="229" y="107"/>
                  </a:lnTo>
                  <a:lnTo>
                    <a:pt x="224" y="107"/>
                  </a:lnTo>
                  <a:lnTo>
                    <a:pt x="221" y="107"/>
                  </a:lnTo>
                  <a:lnTo>
                    <a:pt x="218" y="107"/>
                  </a:lnTo>
                  <a:lnTo>
                    <a:pt x="218" y="102"/>
                  </a:lnTo>
                  <a:lnTo>
                    <a:pt x="218" y="96"/>
                  </a:lnTo>
                  <a:lnTo>
                    <a:pt x="224" y="81"/>
                  </a:lnTo>
                  <a:lnTo>
                    <a:pt x="226" y="70"/>
                  </a:lnTo>
                  <a:lnTo>
                    <a:pt x="226" y="60"/>
                  </a:lnTo>
                  <a:lnTo>
                    <a:pt x="226" y="51"/>
                  </a:lnTo>
                  <a:lnTo>
                    <a:pt x="224" y="41"/>
                  </a:lnTo>
                  <a:lnTo>
                    <a:pt x="224" y="35"/>
                  </a:lnTo>
                  <a:lnTo>
                    <a:pt x="221" y="16"/>
                  </a:lnTo>
                  <a:lnTo>
                    <a:pt x="221" y="14"/>
                  </a:lnTo>
                  <a:lnTo>
                    <a:pt x="218" y="11"/>
                  </a:lnTo>
                  <a:lnTo>
                    <a:pt x="212" y="9"/>
                  </a:lnTo>
                  <a:lnTo>
                    <a:pt x="199" y="4"/>
                  </a:lnTo>
                  <a:lnTo>
                    <a:pt x="184" y="1"/>
                  </a:lnTo>
                  <a:lnTo>
                    <a:pt x="168" y="1"/>
                  </a:lnTo>
                  <a:lnTo>
                    <a:pt x="156" y="0"/>
                  </a:lnTo>
                  <a:lnTo>
                    <a:pt x="144" y="1"/>
                  </a:lnTo>
                  <a:lnTo>
                    <a:pt x="136" y="1"/>
                  </a:lnTo>
                  <a:lnTo>
                    <a:pt x="123" y="11"/>
                  </a:lnTo>
                  <a:lnTo>
                    <a:pt x="113" y="16"/>
                  </a:lnTo>
                  <a:lnTo>
                    <a:pt x="108" y="24"/>
                  </a:lnTo>
                  <a:lnTo>
                    <a:pt x="103" y="30"/>
                  </a:lnTo>
                  <a:lnTo>
                    <a:pt x="99" y="38"/>
                  </a:lnTo>
                  <a:lnTo>
                    <a:pt x="99" y="43"/>
                  </a:lnTo>
                  <a:lnTo>
                    <a:pt x="99" y="48"/>
                  </a:lnTo>
                  <a:lnTo>
                    <a:pt x="99" y="52"/>
                  </a:lnTo>
                  <a:lnTo>
                    <a:pt x="100" y="65"/>
                  </a:lnTo>
                  <a:lnTo>
                    <a:pt x="105" y="75"/>
                  </a:lnTo>
                  <a:lnTo>
                    <a:pt x="108" y="84"/>
                  </a:lnTo>
                  <a:lnTo>
                    <a:pt x="108" y="89"/>
                  </a:lnTo>
                  <a:lnTo>
                    <a:pt x="108" y="96"/>
                  </a:lnTo>
                  <a:lnTo>
                    <a:pt x="103" y="107"/>
                  </a:lnTo>
                  <a:lnTo>
                    <a:pt x="100" y="112"/>
                  </a:lnTo>
                  <a:lnTo>
                    <a:pt x="96" y="116"/>
                  </a:lnTo>
                  <a:lnTo>
                    <a:pt x="92" y="118"/>
                  </a:lnTo>
                  <a:lnTo>
                    <a:pt x="85" y="121"/>
                  </a:lnTo>
                  <a:lnTo>
                    <a:pt x="83" y="121"/>
                  </a:lnTo>
                  <a:lnTo>
                    <a:pt x="100" y="145"/>
                  </a:lnTo>
                  <a:lnTo>
                    <a:pt x="100" y="145"/>
                  </a:lnTo>
                  <a:lnTo>
                    <a:pt x="103" y="147"/>
                  </a:lnTo>
                  <a:lnTo>
                    <a:pt x="100" y="150"/>
                  </a:lnTo>
                  <a:lnTo>
                    <a:pt x="99" y="155"/>
                  </a:lnTo>
                  <a:lnTo>
                    <a:pt x="91" y="160"/>
                  </a:lnTo>
                  <a:lnTo>
                    <a:pt x="79" y="168"/>
                  </a:lnTo>
                  <a:lnTo>
                    <a:pt x="60" y="179"/>
                  </a:lnTo>
                  <a:lnTo>
                    <a:pt x="55" y="182"/>
                  </a:lnTo>
                  <a:lnTo>
                    <a:pt x="51" y="189"/>
                  </a:lnTo>
                  <a:lnTo>
                    <a:pt x="43" y="206"/>
                  </a:lnTo>
                  <a:lnTo>
                    <a:pt x="38" y="230"/>
                  </a:lnTo>
                  <a:lnTo>
                    <a:pt x="32" y="258"/>
                  </a:lnTo>
                  <a:lnTo>
                    <a:pt x="27" y="306"/>
                  </a:lnTo>
                  <a:lnTo>
                    <a:pt x="24" y="333"/>
                  </a:lnTo>
                  <a:lnTo>
                    <a:pt x="27" y="347"/>
                  </a:lnTo>
                  <a:lnTo>
                    <a:pt x="35" y="379"/>
                  </a:lnTo>
                  <a:lnTo>
                    <a:pt x="44" y="410"/>
                  </a:lnTo>
                  <a:lnTo>
                    <a:pt x="55" y="431"/>
                  </a:lnTo>
                  <a:lnTo>
                    <a:pt x="48" y="475"/>
                  </a:lnTo>
                  <a:lnTo>
                    <a:pt x="43" y="479"/>
                  </a:lnTo>
                  <a:lnTo>
                    <a:pt x="40" y="482"/>
                  </a:lnTo>
                  <a:lnTo>
                    <a:pt x="35" y="488"/>
                  </a:lnTo>
                  <a:lnTo>
                    <a:pt x="32" y="498"/>
                  </a:lnTo>
                  <a:lnTo>
                    <a:pt x="32" y="503"/>
                  </a:lnTo>
                  <a:lnTo>
                    <a:pt x="0" y="506"/>
                  </a:lnTo>
                  <a:lnTo>
                    <a:pt x="0" y="698"/>
                  </a:lnTo>
                </a:path>
              </a:pathLst>
            </a:custGeom>
            <a:solidFill>
              <a:srgbClr val="FFCC66"/>
            </a:solidFill>
            <a:ln w="9525" cap="rnd">
              <a:noFill/>
              <a:round/>
              <a:headEnd/>
              <a:tailEnd/>
            </a:ln>
            <a:effectLst/>
          </p:spPr>
          <p:txBody>
            <a:bodyPr/>
            <a:lstStyle/>
            <a:p>
              <a:endParaRPr lang="en-US"/>
            </a:p>
          </p:txBody>
        </p:sp>
        <p:sp>
          <p:nvSpPr>
            <p:cNvPr id="272421" name="Freeform 37"/>
            <p:cNvSpPr>
              <a:spLocks/>
            </p:cNvSpPr>
            <p:nvPr/>
          </p:nvSpPr>
          <p:spPr bwMode="auto">
            <a:xfrm>
              <a:off x="4214" y="2228"/>
              <a:ext cx="37" cy="39"/>
            </a:xfrm>
            <a:custGeom>
              <a:avLst/>
              <a:gdLst/>
              <a:ahLst/>
              <a:cxnLst>
                <a:cxn ang="0">
                  <a:pos x="7" y="0"/>
                </a:cxn>
                <a:cxn ang="0">
                  <a:pos x="0" y="38"/>
                </a:cxn>
                <a:cxn ang="0">
                  <a:pos x="32" y="38"/>
                </a:cxn>
                <a:cxn ang="0">
                  <a:pos x="36" y="21"/>
                </a:cxn>
                <a:cxn ang="0">
                  <a:pos x="18" y="9"/>
                </a:cxn>
                <a:cxn ang="0">
                  <a:pos x="7" y="0"/>
                </a:cxn>
              </a:cxnLst>
              <a:rect l="0" t="0" r="r" b="b"/>
              <a:pathLst>
                <a:path w="37" h="39">
                  <a:moveTo>
                    <a:pt x="7" y="0"/>
                  </a:moveTo>
                  <a:lnTo>
                    <a:pt x="0" y="38"/>
                  </a:lnTo>
                  <a:lnTo>
                    <a:pt x="32" y="38"/>
                  </a:lnTo>
                  <a:lnTo>
                    <a:pt x="36" y="21"/>
                  </a:lnTo>
                  <a:lnTo>
                    <a:pt x="18" y="9"/>
                  </a:lnTo>
                  <a:lnTo>
                    <a:pt x="7" y="0"/>
                  </a:lnTo>
                </a:path>
              </a:pathLst>
            </a:custGeom>
            <a:solidFill>
              <a:srgbClr val="4D4D4D"/>
            </a:solidFill>
            <a:ln w="9525" cap="rnd">
              <a:noFill/>
              <a:round/>
              <a:headEnd/>
              <a:tailEnd/>
            </a:ln>
            <a:effectLst/>
          </p:spPr>
          <p:txBody>
            <a:bodyPr/>
            <a:lstStyle/>
            <a:p>
              <a:endParaRPr lang="en-US"/>
            </a:p>
          </p:txBody>
        </p:sp>
        <p:sp>
          <p:nvSpPr>
            <p:cNvPr id="272422" name="Freeform 38"/>
            <p:cNvSpPr>
              <a:spLocks/>
            </p:cNvSpPr>
            <p:nvPr/>
          </p:nvSpPr>
          <p:spPr bwMode="auto">
            <a:xfrm>
              <a:off x="3766" y="2261"/>
              <a:ext cx="31" cy="26"/>
            </a:xfrm>
            <a:custGeom>
              <a:avLst/>
              <a:gdLst/>
              <a:ahLst/>
              <a:cxnLst>
                <a:cxn ang="0">
                  <a:pos x="0" y="25"/>
                </a:cxn>
                <a:cxn ang="0">
                  <a:pos x="3" y="11"/>
                </a:cxn>
                <a:cxn ang="0">
                  <a:pos x="4" y="2"/>
                </a:cxn>
                <a:cxn ang="0">
                  <a:pos x="7" y="0"/>
                </a:cxn>
                <a:cxn ang="0">
                  <a:pos x="10" y="0"/>
                </a:cxn>
                <a:cxn ang="0">
                  <a:pos x="18" y="2"/>
                </a:cxn>
                <a:cxn ang="0">
                  <a:pos x="22" y="2"/>
                </a:cxn>
                <a:cxn ang="0">
                  <a:pos x="30" y="25"/>
                </a:cxn>
                <a:cxn ang="0">
                  <a:pos x="0" y="25"/>
                </a:cxn>
              </a:cxnLst>
              <a:rect l="0" t="0" r="r" b="b"/>
              <a:pathLst>
                <a:path w="31" h="26">
                  <a:moveTo>
                    <a:pt x="0" y="25"/>
                  </a:moveTo>
                  <a:lnTo>
                    <a:pt x="3" y="11"/>
                  </a:lnTo>
                  <a:lnTo>
                    <a:pt x="4" y="2"/>
                  </a:lnTo>
                  <a:lnTo>
                    <a:pt x="7" y="0"/>
                  </a:lnTo>
                  <a:lnTo>
                    <a:pt x="10" y="0"/>
                  </a:lnTo>
                  <a:lnTo>
                    <a:pt x="18" y="2"/>
                  </a:lnTo>
                  <a:lnTo>
                    <a:pt x="22" y="2"/>
                  </a:lnTo>
                  <a:lnTo>
                    <a:pt x="30" y="25"/>
                  </a:lnTo>
                  <a:lnTo>
                    <a:pt x="0" y="25"/>
                  </a:lnTo>
                </a:path>
              </a:pathLst>
            </a:custGeom>
            <a:solidFill>
              <a:srgbClr val="FFFFFF"/>
            </a:solidFill>
            <a:ln w="9525" cap="rnd">
              <a:noFill/>
              <a:round/>
              <a:headEnd/>
              <a:tailEnd/>
            </a:ln>
            <a:effectLst/>
          </p:spPr>
          <p:txBody>
            <a:bodyPr/>
            <a:lstStyle/>
            <a:p>
              <a:endParaRPr lang="en-US"/>
            </a:p>
          </p:txBody>
        </p:sp>
        <p:grpSp>
          <p:nvGrpSpPr>
            <p:cNvPr id="3" name="Group 39"/>
            <p:cNvGrpSpPr>
              <a:grpSpLocks/>
            </p:cNvGrpSpPr>
            <p:nvPr/>
          </p:nvGrpSpPr>
          <p:grpSpPr bwMode="auto">
            <a:xfrm>
              <a:off x="4670" y="1749"/>
              <a:ext cx="339" cy="1016"/>
              <a:chOff x="4670" y="1749"/>
              <a:chExt cx="339" cy="1016"/>
            </a:xfrm>
          </p:grpSpPr>
          <p:sp>
            <p:nvSpPr>
              <p:cNvPr id="272424" name="Freeform 40"/>
              <p:cNvSpPr>
                <a:spLocks/>
              </p:cNvSpPr>
              <p:nvPr/>
            </p:nvSpPr>
            <p:spPr bwMode="auto">
              <a:xfrm>
                <a:off x="4933" y="2240"/>
                <a:ext cx="25" cy="26"/>
              </a:xfrm>
              <a:custGeom>
                <a:avLst/>
                <a:gdLst/>
                <a:ahLst/>
                <a:cxnLst>
                  <a:cxn ang="0">
                    <a:pos x="4" y="0"/>
                  </a:cxn>
                  <a:cxn ang="0">
                    <a:pos x="13" y="15"/>
                  </a:cxn>
                  <a:cxn ang="0">
                    <a:pos x="24" y="25"/>
                  </a:cxn>
                  <a:cxn ang="0">
                    <a:pos x="0" y="22"/>
                  </a:cxn>
                  <a:cxn ang="0">
                    <a:pos x="0" y="7"/>
                  </a:cxn>
                  <a:cxn ang="0">
                    <a:pos x="4" y="0"/>
                  </a:cxn>
                </a:cxnLst>
                <a:rect l="0" t="0" r="r" b="b"/>
                <a:pathLst>
                  <a:path w="25" h="26">
                    <a:moveTo>
                      <a:pt x="4" y="0"/>
                    </a:moveTo>
                    <a:lnTo>
                      <a:pt x="13" y="15"/>
                    </a:lnTo>
                    <a:lnTo>
                      <a:pt x="24" y="25"/>
                    </a:lnTo>
                    <a:lnTo>
                      <a:pt x="0" y="22"/>
                    </a:lnTo>
                    <a:lnTo>
                      <a:pt x="0" y="7"/>
                    </a:lnTo>
                    <a:lnTo>
                      <a:pt x="4" y="0"/>
                    </a:lnTo>
                  </a:path>
                </a:pathLst>
              </a:custGeom>
              <a:solidFill>
                <a:srgbClr val="808080"/>
              </a:solidFill>
              <a:ln w="9525" cap="rnd">
                <a:noFill/>
                <a:round/>
                <a:headEnd/>
                <a:tailEnd/>
              </a:ln>
              <a:effectLst/>
            </p:spPr>
            <p:txBody>
              <a:bodyPr/>
              <a:lstStyle/>
              <a:p>
                <a:endParaRPr lang="en-US"/>
              </a:p>
            </p:txBody>
          </p:sp>
          <p:sp>
            <p:nvSpPr>
              <p:cNvPr id="272425" name="Freeform 41"/>
              <p:cNvSpPr>
                <a:spLocks/>
              </p:cNvSpPr>
              <p:nvPr/>
            </p:nvSpPr>
            <p:spPr bwMode="auto">
              <a:xfrm>
                <a:off x="4955" y="2250"/>
                <a:ext cx="27" cy="26"/>
              </a:xfrm>
              <a:custGeom>
                <a:avLst/>
                <a:gdLst/>
                <a:ahLst/>
                <a:cxnLst>
                  <a:cxn ang="0">
                    <a:pos x="6" y="0"/>
                  </a:cxn>
                  <a:cxn ang="0">
                    <a:pos x="15" y="16"/>
                  </a:cxn>
                  <a:cxn ang="0">
                    <a:pos x="26" y="25"/>
                  </a:cxn>
                  <a:cxn ang="0">
                    <a:pos x="0" y="22"/>
                  </a:cxn>
                  <a:cxn ang="0">
                    <a:pos x="0" y="6"/>
                  </a:cxn>
                  <a:cxn ang="0">
                    <a:pos x="6" y="0"/>
                  </a:cxn>
                </a:cxnLst>
                <a:rect l="0" t="0" r="r" b="b"/>
                <a:pathLst>
                  <a:path w="27" h="26">
                    <a:moveTo>
                      <a:pt x="6" y="0"/>
                    </a:moveTo>
                    <a:lnTo>
                      <a:pt x="15" y="16"/>
                    </a:lnTo>
                    <a:lnTo>
                      <a:pt x="26" y="25"/>
                    </a:lnTo>
                    <a:lnTo>
                      <a:pt x="0" y="22"/>
                    </a:lnTo>
                    <a:lnTo>
                      <a:pt x="0" y="6"/>
                    </a:lnTo>
                    <a:lnTo>
                      <a:pt x="6" y="0"/>
                    </a:lnTo>
                  </a:path>
                </a:pathLst>
              </a:custGeom>
              <a:solidFill>
                <a:srgbClr val="808080"/>
              </a:solidFill>
              <a:ln w="9525" cap="rnd">
                <a:noFill/>
                <a:round/>
                <a:headEnd/>
                <a:tailEnd/>
              </a:ln>
              <a:effectLst/>
            </p:spPr>
            <p:txBody>
              <a:bodyPr/>
              <a:lstStyle/>
              <a:p>
                <a:endParaRPr lang="en-US"/>
              </a:p>
            </p:txBody>
          </p:sp>
          <p:sp>
            <p:nvSpPr>
              <p:cNvPr id="272426" name="Freeform 42"/>
              <p:cNvSpPr>
                <a:spLocks/>
              </p:cNvSpPr>
              <p:nvPr/>
            </p:nvSpPr>
            <p:spPr bwMode="auto">
              <a:xfrm>
                <a:off x="4670" y="1749"/>
                <a:ext cx="324" cy="1013"/>
              </a:xfrm>
              <a:custGeom>
                <a:avLst/>
                <a:gdLst/>
                <a:ahLst/>
                <a:cxnLst>
                  <a:cxn ang="0">
                    <a:pos x="256" y="851"/>
                  </a:cxn>
                  <a:cxn ang="0">
                    <a:pos x="323" y="608"/>
                  </a:cxn>
                  <a:cxn ang="0">
                    <a:pos x="296" y="589"/>
                  </a:cxn>
                  <a:cxn ang="0">
                    <a:pos x="307" y="574"/>
                  </a:cxn>
                  <a:cxn ang="0">
                    <a:pos x="307" y="538"/>
                  </a:cxn>
                  <a:cxn ang="0">
                    <a:pos x="307" y="400"/>
                  </a:cxn>
                  <a:cxn ang="0">
                    <a:pos x="299" y="297"/>
                  </a:cxn>
                  <a:cxn ang="0">
                    <a:pos x="290" y="236"/>
                  </a:cxn>
                  <a:cxn ang="0">
                    <a:pos x="279" y="219"/>
                  </a:cxn>
                  <a:cxn ang="0">
                    <a:pos x="254" y="195"/>
                  </a:cxn>
                  <a:cxn ang="0">
                    <a:pos x="223" y="172"/>
                  </a:cxn>
                  <a:cxn ang="0">
                    <a:pos x="186" y="148"/>
                  </a:cxn>
                  <a:cxn ang="0">
                    <a:pos x="203" y="92"/>
                  </a:cxn>
                  <a:cxn ang="0">
                    <a:pos x="206" y="72"/>
                  </a:cxn>
                  <a:cxn ang="0">
                    <a:pos x="206" y="49"/>
                  </a:cxn>
                  <a:cxn ang="0">
                    <a:pos x="195" y="32"/>
                  </a:cxn>
                  <a:cxn ang="0">
                    <a:pos x="189" y="17"/>
                  </a:cxn>
                  <a:cxn ang="0">
                    <a:pos x="181" y="8"/>
                  </a:cxn>
                  <a:cxn ang="0">
                    <a:pos x="170" y="3"/>
                  </a:cxn>
                  <a:cxn ang="0">
                    <a:pos x="145" y="0"/>
                  </a:cxn>
                  <a:cxn ang="0">
                    <a:pos x="113" y="3"/>
                  </a:cxn>
                  <a:cxn ang="0">
                    <a:pos x="105" y="11"/>
                  </a:cxn>
                  <a:cxn ang="0">
                    <a:pos x="93" y="22"/>
                  </a:cxn>
                  <a:cxn ang="0">
                    <a:pos x="88" y="30"/>
                  </a:cxn>
                  <a:cxn ang="0">
                    <a:pos x="82" y="49"/>
                  </a:cxn>
                  <a:cxn ang="0">
                    <a:pos x="88" y="78"/>
                  </a:cxn>
                  <a:cxn ang="0">
                    <a:pos x="110" y="132"/>
                  </a:cxn>
                  <a:cxn ang="0">
                    <a:pos x="69" y="176"/>
                  </a:cxn>
                  <a:cxn ang="0">
                    <a:pos x="27" y="204"/>
                  </a:cxn>
                  <a:cxn ang="0">
                    <a:pos x="24" y="212"/>
                  </a:cxn>
                  <a:cxn ang="0">
                    <a:pos x="15" y="299"/>
                  </a:cxn>
                  <a:cxn ang="0">
                    <a:pos x="4" y="395"/>
                  </a:cxn>
                  <a:cxn ang="0">
                    <a:pos x="0" y="475"/>
                  </a:cxn>
                  <a:cxn ang="0">
                    <a:pos x="0" y="528"/>
                  </a:cxn>
                  <a:cxn ang="0">
                    <a:pos x="4" y="570"/>
                  </a:cxn>
                  <a:cxn ang="0">
                    <a:pos x="12" y="579"/>
                  </a:cxn>
                  <a:cxn ang="0">
                    <a:pos x="24" y="584"/>
                  </a:cxn>
                  <a:cxn ang="0">
                    <a:pos x="40" y="584"/>
                  </a:cxn>
                  <a:cxn ang="0">
                    <a:pos x="52" y="373"/>
                  </a:cxn>
                  <a:cxn ang="0">
                    <a:pos x="93" y="944"/>
                  </a:cxn>
                  <a:cxn ang="0">
                    <a:pos x="52" y="1012"/>
                  </a:cxn>
                  <a:cxn ang="0">
                    <a:pos x="149" y="978"/>
                  </a:cxn>
                  <a:cxn ang="0">
                    <a:pos x="201" y="1005"/>
                  </a:cxn>
                  <a:cxn ang="0">
                    <a:pos x="223" y="1012"/>
                  </a:cxn>
                  <a:cxn ang="0">
                    <a:pos x="243" y="1010"/>
                  </a:cxn>
                  <a:cxn ang="0">
                    <a:pos x="246" y="968"/>
                  </a:cxn>
                  <a:cxn ang="0">
                    <a:pos x="243" y="597"/>
                  </a:cxn>
                  <a:cxn ang="0">
                    <a:pos x="242" y="355"/>
                  </a:cxn>
                  <a:cxn ang="0">
                    <a:pos x="270" y="578"/>
                  </a:cxn>
                  <a:cxn ang="0">
                    <a:pos x="279" y="608"/>
                  </a:cxn>
                </a:cxnLst>
                <a:rect l="0" t="0" r="r" b="b"/>
                <a:pathLst>
                  <a:path w="324" h="1013">
                    <a:moveTo>
                      <a:pt x="256" y="608"/>
                    </a:moveTo>
                    <a:lnTo>
                      <a:pt x="256" y="851"/>
                    </a:lnTo>
                    <a:lnTo>
                      <a:pt x="323" y="851"/>
                    </a:lnTo>
                    <a:lnTo>
                      <a:pt x="323" y="608"/>
                    </a:lnTo>
                    <a:lnTo>
                      <a:pt x="296" y="608"/>
                    </a:lnTo>
                    <a:lnTo>
                      <a:pt x="296" y="589"/>
                    </a:lnTo>
                    <a:lnTo>
                      <a:pt x="302" y="582"/>
                    </a:lnTo>
                    <a:lnTo>
                      <a:pt x="307" y="574"/>
                    </a:lnTo>
                    <a:lnTo>
                      <a:pt x="312" y="566"/>
                    </a:lnTo>
                    <a:lnTo>
                      <a:pt x="307" y="538"/>
                    </a:lnTo>
                    <a:lnTo>
                      <a:pt x="307" y="429"/>
                    </a:lnTo>
                    <a:lnTo>
                      <a:pt x="307" y="400"/>
                    </a:lnTo>
                    <a:lnTo>
                      <a:pt x="302" y="334"/>
                    </a:lnTo>
                    <a:lnTo>
                      <a:pt x="299" y="297"/>
                    </a:lnTo>
                    <a:lnTo>
                      <a:pt x="295" y="264"/>
                    </a:lnTo>
                    <a:lnTo>
                      <a:pt x="290" y="236"/>
                    </a:lnTo>
                    <a:lnTo>
                      <a:pt x="284" y="227"/>
                    </a:lnTo>
                    <a:lnTo>
                      <a:pt x="279" y="219"/>
                    </a:lnTo>
                    <a:lnTo>
                      <a:pt x="270" y="208"/>
                    </a:lnTo>
                    <a:lnTo>
                      <a:pt x="254" y="195"/>
                    </a:lnTo>
                    <a:lnTo>
                      <a:pt x="239" y="182"/>
                    </a:lnTo>
                    <a:lnTo>
                      <a:pt x="223" y="172"/>
                    </a:lnTo>
                    <a:lnTo>
                      <a:pt x="195" y="156"/>
                    </a:lnTo>
                    <a:lnTo>
                      <a:pt x="186" y="148"/>
                    </a:lnTo>
                    <a:lnTo>
                      <a:pt x="189" y="121"/>
                    </a:lnTo>
                    <a:lnTo>
                      <a:pt x="203" y="92"/>
                    </a:lnTo>
                    <a:lnTo>
                      <a:pt x="203" y="86"/>
                    </a:lnTo>
                    <a:lnTo>
                      <a:pt x="206" y="72"/>
                    </a:lnTo>
                    <a:lnTo>
                      <a:pt x="206" y="60"/>
                    </a:lnTo>
                    <a:lnTo>
                      <a:pt x="206" y="49"/>
                    </a:lnTo>
                    <a:lnTo>
                      <a:pt x="201" y="40"/>
                    </a:lnTo>
                    <a:lnTo>
                      <a:pt x="195" y="32"/>
                    </a:lnTo>
                    <a:lnTo>
                      <a:pt x="191" y="25"/>
                    </a:lnTo>
                    <a:lnTo>
                      <a:pt x="189" y="17"/>
                    </a:lnTo>
                    <a:lnTo>
                      <a:pt x="186" y="12"/>
                    </a:lnTo>
                    <a:lnTo>
                      <a:pt x="181" y="8"/>
                    </a:lnTo>
                    <a:lnTo>
                      <a:pt x="178" y="3"/>
                    </a:lnTo>
                    <a:lnTo>
                      <a:pt x="170" y="3"/>
                    </a:lnTo>
                    <a:lnTo>
                      <a:pt x="161" y="0"/>
                    </a:lnTo>
                    <a:lnTo>
                      <a:pt x="145" y="0"/>
                    </a:lnTo>
                    <a:lnTo>
                      <a:pt x="118" y="0"/>
                    </a:lnTo>
                    <a:lnTo>
                      <a:pt x="113" y="3"/>
                    </a:lnTo>
                    <a:lnTo>
                      <a:pt x="110" y="6"/>
                    </a:lnTo>
                    <a:lnTo>
                      <a:pt x="105" y="11"/>
                    </a:lnTo>
                    <a:lnTo>
                      <a:pt x="100" y="17"/>
                    </a:lnTo>
                    <a:lnTo>
                      <a:pt x="93" y="22"/>
                    </a:lnTo>
                    <a:lnTo>
                      <a:pt x="90" y="25"/>
                    </a:lnTo>
                    <a:lnTo>
                      <a:pt x="88" y="30"/>
                    </a:lnTo>
                    <a:lnTo>
                      <a:pt x="85" y="40"/>
                    </a:lnTo>
                    <a:lnTo>
                      <a:pt x="82" y="49"/>
                    </a:lnTo>
                    <a:lnTo>
                      <a:pt x="85" y="59"/>
                    </a:lnTo>
                    <a:lnTo>
                      <a:pt x="88" y="78"/>
                    </a:lnTo>
                    <a:lnTo>
                      <a:pt x="90" y="86"/>
                    </a:lnTo>
                    <a:lnTo>
                      <a:pt x="110" y="132"/>
                    </a:lnTo>
                    <a:lnTo>
                      <a:pt x="113" y="148"/>
                    </a:lnTo>
                    <a:lnTo>
                      <a:pt x="69" y="176"/>
                    </a:lnTo>
                    <a:lnTo>
                      <a:pt x="40" y="198"/>
                    </a:lnTo>
                    <a:lnTo>
                      <a:pt x="27" y="204"/>
                    </a:lnTo>
                    <a:lnTo>
                      <a:pt x="27" y="209"/>
                    </a:lnTo>
                    <a:lnTo>
                      <a:pt x="24" y="212"/>
                    </a:lnTo>
                    <a:lnTo>
                      <a:pt x="21" y="241"/>
                    </a:lnTo>
                    <a:lnTo>
                      <a:pt x="15" y="299"/>
                    </a:lnTo>
                    <a:lnTo>
                      <a:pt x="7" y="358"/>
                    </a:lnTo>
                    <a:lnTo>
                      <a:pt x="4" y="395"/>
                    </a:lnTo>
                    <a:lnTo>
                      <a:pt x="1" y="424"/>
                    </a:lnTo>
                    <a:lnTo>
                      <a:pt x="0" y="475"/>
                    </a:lnTo>
                    <a:lnTo>
                      <a:pt x="0" y="501"/>
                    </a:lnTo>
                    <a:lnTo>
                      <a:pt x="0" y="528"/>
                    </a:lnTo>
                    <a:lnTo>
                      <a:pt x="1" y="552"/>
                    </a:lnTo>
                    <a:lnTo>
                      <a:pt x="4" y="570"/>
                    </a:lnTo>
                    <a:lnTo>
                      <a:pt x="9" y="578"/>
                    </a:lnTo>
                    <a:lnTo>
                      <a:pt x="12" y="579"/>
                    </a:lnTo>
                    <a:lnTo>
                      <a:pt x="20" y="584"/>
                    </a:lnTo>
                    <a:lnTo>
                      <a:pt x="24" y="584"/>
                    </a:lnTo>
                    <a:lnTo>
                      <a:pt x="35" y="584"/>
                    </a:lnTo>
                    <a:lnTo>
                      <a:pt x="40" y="584"/>
                    </a:lnTo>
                    <a:lnTo>
                      <a:pt x="21" y="557"/>
                    </a:lnTo>
                    <a:lnTo>
                      <a:pt x="52" y="373"/>
                    </a:lnTo>
                    <a:lnTo>
                      <a:pt x="49" y="573"/>
                    </a:lnTo>
                    <a:lnTo>
                      <a:pt x="93" y="944"/>
                    </a:lnTo>
                    <a:lnTo>
                      <a:pt x="57" y="986"/>
                    </a:lnTo>
                    <a:lnTo>
                      <a:pt x="52" y="1012"/>
                    </a:lnTo>
                    <a:lnTo>
                      <a:pt x="105" y="1010"/>
                    </a:lnTo>
                    <a:lnTo>
                      <a:pt x="149" y="978"/>
                    </a:lnTo>
                    <a:lnTo>
                      <a:pt x="178" y="995"/>
                    </a:lnTo>
                    <a:lnTo>
                      <a:pt x="201" y="1005"/>
                    </a:lnTo>
                    <a:lnTo>
                      <a:pt x="215" y="1012"/>
                    </a:lnTo>
                    <a:lnTo>
                      <a:pt x="223" y="1012"/>
                    </a:lnTo>
                    <a:lnTo>
                      <a:pt x="231" y="1012"/>
                    </a:lnTo>
                    <a:lnTo>
                      <a:pt x="243" y="1010"/>
                    </a:lnTo>
                    <a:lnTo>
                      <a:pt x="259" y="1007"/>
                    </a:lnTo>
                    <a:lnTo>
                      <a:pt x="246" y="968"/>
                    </a:lnTo>
                    <a:lnTo>
                      <a:pt x="209" y="946"/>
                    </a:lnTo>
                    <a:lnTo>
                      <a:pt x="243" y="597"/>
                    </a:lnTo>
                    <a:lnTo>
                      <a:pt x="262" y="555"/>
                    </a:lnTo>
                    <a:lnTo>
                      <a:pt x="242" y="355"/>
                    </a:lnTo>
                    <a:lnTo>
                      <a:pt x="282" y="560"/>
                    </a:lnTo>
                    <a:lnTo>
                      <a:pt x="270" y="578"/>
                    </a:lnTo>
                    <a:lnTo>
                      <a:pt x="279" y="587"/>
                    </a:lnTo>
                    <a:lnTo>
                      <a:pt x="279" y="608"/>
                    </a:lnTo>
                    <a:lnTo>
                      <a:pt x="256" y="608"/>
                    </a:lnTo>
                  </a:path>
                </a:pathLst>
              </a:custGeom>
              <a:solidFill>
                <a:srgbClr val="000066"/>
              </a:solidFill>
              <a:ln w="9525" cap="rnd">
                <a:noFill/>
                <a:round/>
                <a:headEnd/>
                <a:tailEnd/>
              </a:ln>
              <a:effectLst/>
            </p:spPr>
            <p:txBody>
              <a:bodyPr/>
              <a:lstStyle/>
              <a:p>
                <a:endParaRPr lang="en-US"/>
              </a:p>
            </p:txBody>
          </p:sp>
          <p:sp>
            <p:nvSpPr>
              <p:cNvPr id="272427" name="Freeform 43"/>
              <p:cNvSpPr>
                <a:spLocks/>
              </p:cNvSpPr>
              <p:nvPr/>
            </p:nvSpPr>
            <p:spPr bwMode="auto">
              <a:xfrm>
                <a:off x="4685" y="1753"/>
                <a:ext cx="324" cy="1012"/>
              </a:xfrm>
              <a:custGeom>
                <a:avLst/>
                <a:gdLst/>
                <a:ahLst/>
                <a:cxnLst>
                  <a:cxn ang="0">
                    <a:pos x="256" y="851"/>
                  </a:cxn>
                  <a:cxn ang="0">
                    <a:pos x="323" y="607"/>
                  </a:cxn>
                  <a:cxn ang="0">
                    <a:pos x="296" y="588"/>
                  </a:cxn>
                  <a:cxn ang="0">
                    <a:pos x="307" y="574"/>
                  </a:cxn>
                  <a:cxn ang="0">
                    <a:pos x="307" y="537"/>
                  </a:cxn>
                  <a:cxn ang="0">
                    <a:pos x="307" y="399"/>
                  </a:cxn>
                  <a:cxn ang="0">
                    <a:pos x="299" y="297"/>
                  </a:cxn>
                  <a:cxn ang="0">
                    <a:pos x="290" y="236"/>
                  </a:cxn>
                  <a:cxn ang="0">
                    <a:pos x="279" y="219"/>
                  </a:cxn>
                  <a:cxn ang="0">
                    <a:pos x="254" y="195"/>
                  </a:cxn>
                  <a:cxn ang="0">
                    <a:pos x="223" y="172"/>
                  </a:cxn>
                  <a:cxn ang="0">
                    <a:pos x="186" y="148"/>
                  </a:cxn>
                  <a:cxn ang="0">
                    <a:pos x="203" y="92"/>
                  </a:cxn>
                  <a:cxn ang="0">
                    <a:pos x="206" y="71"/>
                  </a:cxn>
                  <a:cxn ang="0">
                    <a:pos x="206" y="49"/>
                  </a:cxn>
                  <a:cxn ang="0">
                    <a:pos x="195" y="31"/>
                  </a:cxn>
                  <a:cxn ang="0">
                    <a:pos x="189" y="17"/>
                  </a:cxn>
                  <a:cxn ang="0">
                    <a:pos x="181" y="7"/>
                  </a:cxn>
                  <a:cxn ang="0">
                    <a:pos x="170" y="3"/>
                  </a:cxn>
                  <a:cxn ang="0">
                    <a:pos x="145" y="0"/>
                  </a:cxn>
                  <a:cxn ang="0">
                    <a:pos x="113" y="3"/>
                  </a:cxn>
                  <a:cxn ang="0">
                    <a:pos x="105" y="11"/>
                  </a:cxn>
                  <a:cxn ang="0">
                    <a:pos x="93" y="22"/>
                  </a:cxn>
                  <a:cxn ang="0">
                    <a:pos x="88" y="30"/>
                  </a:cxn>
                  <a:cxn ang="0">
                    <a:pos x="82" y="49"/>
                  </a:cxn>
                  <a:cxn ang="0">
                    <a:pos x="88" y="78"/>
                  </a:cxn>
                  <a:cxn ang="0">
                    <a:pos x="110" y="132"/>
                  </a:cxn>
                  <a:cxn ang="0">
                    <a:pos x="69" y="175"/>
                  </a:cxn>
                  <a:cxn ang="0">
                    <a:pos x="27" y="204"/>
                  </a:cxn>
                  <a:cxn ang="0">
                    <a:pos x="24" y="212"/>
                  </a:cxn>
                  <a:cxn ang="0">
                    <a:pos x="15" y="299"/>
                  </a:cxn>
                  <a:cxn ang="0">
                    <a:pos x="4" y="395"/>
                  </a:cxn>
                  <a:cxn ang="0">
                    <a:pos x="0" y="475"/>
                  </a:cxn>
                  <a:cxn ang="0">
                    <a:pos x="0" y="527"/>
                  </a:cxn>
                  <a:cxn ang="0">
                    <a:pos x="4" y="569"/>
                  </a:cxn>
                  <a:cxn ang="0">
                    <a:pos x="12" y="579"/>
                  </a:cxn>
                  <a:cxn ang="0">
                    <a:pos x="24" y="583"/>
                  </a:cxn>
                  <a:cxn ang="0">
                    <a:pos x="40" y="583"/>
                  </a:cxn>
                  <a:cxn ang="0">
                    <a:pos x="52" y="372"/>
                  </a:cxn>
                  <a:cxn ang="0">
                    <a:pos x="93" y="943"/>
                  </a:cxn>
                  <a:cxn ang="0">
                    <a:pos x="52" y="1011"/>
                  </a:cxn>
                  <a:cxn ang="0">
                    <a:pos x="149" y="977"/>
                  </a:cxn>
                  <a:cxn ang="0">
                    <a:pos x="201" y="1004"/>
                  </a:cxn>
                  <a:cxn ang="0">
                    <a:pos x="223" y="1011"/>
                  </a:cxn>
                  <a:cxn ang="0">
                    <a:pos x="243" y="1009"/>
                  </a:cxn>
                  <a:cxn ang="0">
                    <a:pos x="246" y="967"/>
                  </a:cxn>
                  <a:cxn ang="0">
                    <a:pos x="243" y="596"/>
                  </a:cxn>
                  <a:cxn ang="0">
                    <a:pos x="242" y="355"/>
                  </a:cxn>
                  <a:cxn ang="0">
                    <a:pos x="270" y="577"/>
                  </a:cxn>
                  <a:cxn ang="0">
                    <a:pos x="279" y="607"/>
                  </a:cxn>
                </a:cxnLst>
                <a:rect l="0" t="0" r="r" b="b"/>
                <a:pathLst>
                  <a:path w="324" h="1012">
                    <a:moveTo>
                      <a:pt x="256" y="607"/>
                    </a:moveTo>
                    <a:lnTo>
                      <a:pt x="256" y="851"/>
                    </a:lnTo>
                    <a:lnTo>
                      <a:pt x="323" y="851"/>
                    </a:lnTo>
                    <a:lnTo>
                      <a:pt x="323" y="607"/>
                    </a:lnTo>
                    <a:lnTo>
                      <a:pt x="296" y="607"/>
                    </a:lnTo>
                    <a:lnTo>
                      <a:pt x="296" y="588"/>
                    </a:lnTo>
                    <a:lnTo>
                      <a:pt x="302" y="582"/>
                    </a:lnTo>
                    <a:lnTo>
                      <a:pt x="307" y="574"/>
                    </a:lnTo>
                    <a:lnTo>
                      <a:pt x="312" y="566"/>
                    </a:lnTo>
                    <a:lnTo>
                      <a:pt x="307" y="537"/>
                    </a:lnTo>
                    <a:lnTo>
                      <a:pt x="307" y="428"/>
                    </a:lnTo>
                    <a:lnTo>
                      <a:pt x="307" y="399"/>
                    </a:lnTo>
                    <a:lnTo>
                      <a:pt x="302" y="334"/>
                    </a:lnTo>
                    <a:lnTo>
                      <a:pt x="299" y="297"/>
                    </a:lnTo>
                    <a:lnTo>
                      <a:pt x="295" y="263"/>
                    </a:lnTo>
                    <a:lnTo>
                      <a:pt x="290" y="236"/>
                    </a:lnTo>
                    <a:lnTo>
                      <a:pt x="284" y="227"/>
                    </a:lnTo>
                    <a:lnTo>
                      <a:pt x="279" y="219"/>
                    </a:lnTo>
                    <a:lnTo>
                      <a:pt x="270" y="207"/>
                    </a:lnTo>
                    <a:lnTo>
                      <a:pt x="254" y="195"/>
                    </a:lnTo>
                    <a:lnTo>
                      <a:pt x="239" y="182"/>
                    </a:lnTo>
                    <a:lnTo>
                      <a:pt x="223" y="172"/>
                    </a:lnTo>
                    <a:lnTo>
                      <a:pt x="195" y="156"/>
                    </a:lnTo>
                    <a:lnTo>
                      <a:pt x="186" y="148"/>
                    </a:lnTo>
                    <a:lnTo>
                      <a:pt x="189" y="121"/>
                    </a:lnTo>
                    <a:lnTo>
                      <a:pt x="203" y="92"/>
                    </a:lnTo>
                    <a:lnTo>
                      <a:pt x="203" y="86"/>
                    </a:lnTo>
                    <a:lnTo>
                      <a:pt x="206" y="71"/>
                    </a:lnTo>
                    <a:lnTo>
                      <a:pt x="206" y="60"/>
                    </a:lnTo>
                    <a:lnTo>
                      <a:pt x="206" y="49"/>
                    </a:lnTo>
                    <a:lnTo>
                      <a:pt x="201" y="39"/>
                    </a:lnTo>
                    <a:lnTo>
                      <a:pt x="195" y="31"/>
                    </a:lnTo>
                    <a:lnTo>
                      <a:pt x="191" y="25"/>
                    </a:lnTo>
                    <a:lnTo>
                      <a:pt x="189" y="17"/>
                    </a:lnTo>
                    <a:lnTo>
                      <a:pt x="186" y="12"/>
                    </a:lnTo>
                    <a:lnTo>
                      <a:pt x="181" y="7"/>
                    </a:lnTo>
                    <a:lnTo>
                      <a:pt x="178" y="3"/>
                    </a:lnTo>
                    <a:lnTo>
                      <a:pt x="170" y="3"/>
                    </a:lnTo>
                    <a:lnTo>
                      <a:pt x="161" y="0"/>
                    </a:lnTo>
                    <a:lnTo>
                      <a:pt x="145" y="0"/>
                    </a:lnTo>
                    <a:lnTo>
                      <a:pt x="118" y="0"/>
                    </a:lnTo>
                    <a:lnTo>
                      <a:pt x="113" y="3"/>
                    </a:lnTo>
                    <a:lnTo>
                      <a:pt x="110" y="6"/>
                    </a:lnTo>
                    <a:lnTo>
                      <a:pt x="105" y="11"/>
                    </a:lnTo>
                    <a:lnTo>
                      <a:pt x="100" y="17"/>
                    </a:lnTo>
                    <a:lnTo>
                      <a:pt x="93" y="22"/>
                    </a:lnTo>
                    <a:lnTo>
                      <a:pt x="90" y="25"/>
                    </a:lnTo>
                    <a:lnTo>
                      <a:pt x="88" y="30"/>
                    </a:lnTo>
                    <a:lnTo>
                      <a:pt x="85" y="39"/>
                    </a:lnTo>
                    <a:lnTo>
                      <a:pt x="82" y="49"/>
                    </a:lnTo>
                    <a:lnTo>
                      <a:pt x="85" y="59"/>
                    </a:lnTo>
                    <a:lnTo>
                      <a:pt x="88" y="78"/>
                    </a:lnTo>
                    <a:lnTo>
                      <a:pt x="90" y="86"/>
                    </a:lnTo>
                    <a:lnTo>
                      <a:pt x="110" y="132"/>
                    </a:lnTo>
                    <a:lnTo>
                      <a:pt x="113" y="148"/>
                    </a:lnTo>
                    <a:lnTo>
                      <a:pt x="69" y="175"/>
                    </a:lnTo>
                    <a:lnTo>
                      <a:pt x="40" y="198"/>
                    </a:lnTo>
                    <a:lnTo>
                      <a:pt x="27" y="204"/>
                    </a:lnTo>
                    <a:lnTo>
                      <a:pt x="27" y="209"/>
                    </a:lnTo>
                    <a:lnTo>
                      <a:pt x="24" y="212"/>
                    </a:lnTo>
                    <a:lnTo>
                      <a:pt x="21" y="241"/>
                    </a:lnTo>
                    <a:lnTo>
                      <a:pt x="15" y="299"/>
                    </a:lnTo>
                    <a:lnTo>
                      <a:pt x="7" y="358"/>
                    </a:lnTo>
                    <a:lnTo>
                      <a:pt x="4" y="395"/>
                    </a:lnTo>
                    <a:lnTo>
                      <a:pt x="1" y="423"/>
                    </a:lnTo>
                    <a:lnTo>
                      <a:pt x="0" y="475"/>
                    </a:lnTo>
                    <a:lnTo>
                      <a:pt x="0" y="500"/>
                    </a:lnTo>
                    <a:lnTo>
                      <a:pt x="0" y="527"/>
                    </a:lnTo>
                    <a:lnTo>
                      <a:pt x="1" y="551"/>
                    </a:lnTo>
                    <a:lnTo>
                      <a:pt x="4" y="569"/>
                    </a:lnTo>
                    <a:lnTo>
                      <a:pt x="9" y="577"/>
                    </a:lnTo>
                    <a:lnTo>
                      <a:pt x="12" y="579"/>
                    </a:lnTo>
                    <a:lnTo>
                      <a:pt x="20" y="583"/>
                    </a:lnTo>
                    <a:lnTo>
                      <a:pt x="24" y="583"/>
                    </a:lnTo>
                    <a:lnTo>
                      <a:pt x="35" y="583"/>
                    </a:lnTo>
                    <a:lnTo>
                      <a:pt x="40" y="583"/>
                    </a:lnTo>
                    <a:lnTo>
                      <a:pt x="21" y="556"/>
                    </a:lnTo>
                    <a:lnTo>
                      <a:pt x="52" y="372"/>
                    </a:lnTo>
                    <a:lnTo>
                      <a:pt x="49" y="572"/>
                    </a:lnTo>
                    <a:lnTo>
                      <a:pt x="93" y="943"/>
                    </a:lnTo>
                    <a:lnTo>
                      <a:pt x="57" y="985"/>
                    </a:lnTo>
                    <a:lnTo>
                      <a:pt x="52" y="1011"/>
                    </a:lnTo>
                    <a:lnTo>
                      <a:pt x="105" y="1009"/>
                    </a:lnTo>
                    <a:lnTo>
                      <a:pt x="149" y="977"/>
                    </a:lnTo>
                    <a:lnTo>
                      <a:pt x="178" y="995"/>
                    </a:lnTo>
                    <a:lnTo>
                      <a:pt x="201" y="1004"/>
                    </a:lnTo>
                    <a:lnTo>
                      <a:pt x="215" y="1011"/>
                    </a:lnTo>
                    <a:lnTo>
                      <a:pt x="223" y="1011"/>
                    </a:lnTo>
                    <a:lnTo>
                      <a:pt x="231" y="1011"/>
                    </a:lnTo>
                    <a:lnTo>
                      <a:pt x="243" y="1009"/>
                    </a:lnTo>
                    <a:lnTo>
                      <a:pt x="259" y="1006"/>
                    </a:lnTo>
                    <a:lnTo>
                      <a:pt x="246" y="967"/>
                    </a:lnTo>
                    <a:lnTo>
                      <a:pt x="209" y="945"/>
                    </a:lnTo>
                    <a:lnTo>
                      <a:pt x="243" y="596"/>
                    </a:lnTo>
                    <a:lnTo>
                      <a:pt x="262" y="555"/>
                    </a:lnTo>
                    <a:lnTo>
                      <a:pt x="242" y="355"/>
                    </a:lnTo>
                    <a:lnTo>
                      <a:pt x="282" y="559"/>
                    </a:lnTo>
                    <a:lnTo>
                      <a:pt x="270" y="577"/>
                    </a:lnTo>
                    <a:lnTo>
                      <a:pt x="279" y="587"/>
                    </a:lnTo>
                    <a:lnTo>
                      <a:pt x="279" y="607"/>
                    </a:lnTo>
                    <a:lnTo>
                      <a:pt x="256" y="607"/>
                    </a:lnTo>
                  </a:path>
                </a:pathLst>
              </a:custGeom>
              <a:solidFill>
                <a:srgbClr val="66FFFF"/>
              </a:solidFill>
              <a:ln w="9525" cap="rnd">
                <a:noFill/>
                <a:round/>
                <a:headEnd/>
                <a:tailEnd/>
              </a:ln>
              <a:effectLst/>
            </p:spPr>
            <p:txBody>
              <a:bodyPr/>
              <a:lstStyle/>
              <a:p>
                <a:endParaRPr lang="en-US"/>
              </a:p>
            </p:txBody>
          </p:sp>
        </p:grpSp>
      </p:grpSp>
      <p:sp>
        <p:nvSpPr>
          <p:cNvPr id="272436" name="Rectangle 52"/>
          <p:cNvSpPr>
            <a:spLocks noGrp="1" noChangeArrowheads="1"/>
          </p:cNvSpPr>
          <p:nvPr>
            <p:ph type="title"/>
          </p:nvPr>
        </p:nvSpPr>
        <p:spPr/>
        <p:txBody>
          <a:bodyPr/>
          <a:lstStyle/>
          <a:p>
            <a:r>
              <a:rPr lang="en-US"/>
              <a:t>Identification and Representation</a:t>
            </a:r>
          </a:p>
        </p:txBody>
      </p:sp>
      <p:sp>
        <p:nvSpPr>
          <p:cNvPr id="4" name="Slide Number Placeholder 3"/>
          <p:cNvSpPr>
            <a:spLocks noGrp="1"/>
          </p:cNvSpPr>
          <p:nvPr>
            <p:ph type="sldNum" sz="quarter" idx="12"/>
          </p:nvPr>
        </p:nvSpPr>
        <p:spPr/>
        <p:txBody>
          <a:bodyPr/>
          <a:lstStyle/>
          <a:p>
            <a:fld id="{F093AFE1-D04D-40AB-9231-59BC8ABC86FF}"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46" name="Rectangle 14"/>
          <p:cNvSpPr>
            <a:spLocks noGrp="1" noChangeArrowheads="1"/>
          </p:cNvSpPr>
          <p:nvPr>
            <p:ph type="title"/>
          </p:nvPr>
        </p:nvSpPr>
        <p:spPr/>
        <p:txBody>
          <a:bodyPr/>
          <a:lstStyle/>
          <a:p>
            <a:r>
              <a:rPr lang="en-US"/>
              <a:t>Unique Identifier Examples</a:t>
            </a:r>
          </a:p>
        </p:txBody>
      </p:sp>
      <p:sp>
        <p:nvSpPr>
          <p:cNvPr id="2" name="Slide Number Placeholder 1"/>
          <p:cNvSpPr>
            <a:spLocks noGrp="1"/>
          </p:cNvSpPr>
          <p:nvPr>
            <p:ph type="sldNum" sz="quarter" idx="12"/>
          </p:nvPr>
        </p:nvSpPr>
        <p:spPr/>
        <p:txBody>
          <a:bodyPr/>
          <a:lstStyle/>
          <a:p>
            <a:fld id="{F093AFE1-D04D-40AB-9231-59BC8ABC86FF}" type="slidenum">
              <a:rPr lang="en-US" smtClean="0"/>
              <a:pPr/>
              <a:t>5</a:t>
            </a:fld>
            <a:endParaRPr lang="en-US"/>
          </a:p>
        </p:txBody>
      </p:sp>
      <p:sp>
        <p:nvSpPr>
          <p:cNvPr id="274435" name="Rectangle 3"/>
          <p:cNvSpPr>
            <a:spLocks noGrp="1" noChangeArrowheads="1"/>
          </p:cNvSpPr>
          <p:nvPr>
            <p:ph type="body" idx="4294967295"/>
          </p:nvPr>
        </p:nvSpPr>
        <p:spPr>
          <a:xfrm>
            <a:off x="0" y="1363663"/>
            <a:ext cx="3843338" cy="4041775"/>
          </a:xfrm>
          <a:noFill/>
          <a:ln/>
        </p:spPr>
        <p:txBody>
          <a:bodyPr lIns="92075" tIns="46038" rIns="92075" bIns="46038">
            <a:normAutofit/>
          </a:bodyPr>
          <a:lstStyle/>
          <a:p>
            <a:pPr algn="r"/>
            <a:r>
              <a:rPr lang="en-US"/>
              <a:t>JOB</a:t>
            </a:r>
          </a:p>
          <a:p>
            <a:pPr algn="r"/>
            <a:r>
              <a:rPr lang="en-US"/>
              <a:t>COMPUTER IN NETWORK</a:t>
            </a:r>
          </a:p>
          <a:p>
            <a:pPr algn="r"/>
            <a:r>
              <a:rPr lang="en-US"/>
              <a:t>TELEPHONE</a:t>
            </a:r>
          </a:p>
          <a:p>
            <a:pPr algn="r"/>
            <a:endParaRPr lang="en-US"/>
          </a:p>
          <a:p>
            <a:pPr algn="r"/>
            <a:endParaRPr lang="en-US"/>
          </a:p>
          <a:p>
            <a:pPr algn="r"/>
            <a:r>
              <a:rPr lang="en-US"/>
              <a:t>EMPLOYEE</a:t>
            </a:r>
          </a:p>
          <a:p>
            <a:pPr algn="r"/>
            <a:endParaRPr lang="en-US"/>
          </a:p>
          <a:p>
            <a:pPr algn="r"/>
            <a:endParaRPr lang="en-US"/>
          </a:p>
          <a:p>
            <a:pPr algn="r"/>
            <a:endParaRPr lang="en-US"/>
          </a:p>
          <a:p>
            <a:pPr algn="r"/>
            <a:r>
              <a:rPr lang="en-US"/>
              <a:t>MAIL LIST</a:t>
            </a:r>
          </a:p>
        </p:txBody>
      </p:sp>
      <p:sp>
        <p:nvSpPr>
          <p:cNvPr id="274436" name="Rectangle 4"/>
          <p:cNvSpPr>
            <a:spLocks noChangeArrowheads="1"/>
          </p:cNvSpPr>
          <p:nvPr/>
        </p:nvSpPr>
        <p:spPr bwMode="auto">
          <a:xfrm>
            <a:off x="4659313" y="1363663"/>
            <a:ext cx="4105275" cy="444341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buClrTx/>
              <a:buFontTx/>
              <a:buNone/>
              <a:tabLst>
                <a:tab pos="571500" algn="l"/>
              </a:tabLst>
            </a:pPr>
            <a:r>
              <a:rPr lang="en-US" sz="2200"/>
              <a:t>Name</a:t>
            </a:r>
          </a:p>
          <a:p>
            <a:pPr marL="404813" indent="-404813" defTabSz="346075" eaLnBrk="0" hangingPunct="0">
              <a:buClrTx/>
              <a:buFontTx/>
              <a:buNone/>
              <a:tabLst>
                <a:tab pos="571500" algn="l"/>
              </a:tabLst>
            </a:pPr>
            <a:r>
              <a:rPr lang="en-US" sz="2200"/>
              <a:t>IP Address</a:t>
            </a:r>
          </a:p>
          <a:p>
            <a:pPr marL="404813" indent="-404813" defTabSz="346075" eaLnBrk="0" hangingPunct="0">
              <a:buClrTx/>
              <a:buFontTx/>
              <a:buNone/>
              <a:tabLst>
                <a:tab pos="571500" algn="l"/>
              </a:tabLst>
            </a:pPr>
            <a:r>
              <a:rPr lang="en-US" sz="2200"/>
              <a:t>Country code,</a:t>
            </a:r>
          </a:p>
          <a:p>
            <a:pPr marL="404813" indent="-404813" defTabSz="346075" eaLnBrk="0" hangingPunct="0">
              <a:buClrTx/>
              <a:buFontTx/>
              <a:buNone/>
              <a:tabLst>
                <a:tab pos="571500" algn="l"/>
              </a:tabLst>
            </a:pPr>
            <a:r>
              <a:rPr lang="en-US" sz="2200"/>
              <a:t>Area code, </a:t>
            </a:r>
          </a:p>
          <a:p>
            <a:pPr marL="404813" indent="-404813" defTabSz="346075" eaLnBrk="0" hangingPunct="0">
              <a:buClrTx/>
              <a:buFontTx/>
              <a:buNone/>
              <a:tabLst>
                <a:tab pos="571500" algn="l"/>
              </a:tabLst>
            </a:pPr>
            <a:r>
              <a:rPr lang="en-US" sz="2200"/>
              <a:t>Telephone number</a:t>
            </a:r>
          </a:p>
          <a:p>
            <a:pPr marL="404813" indent="-404813" defTabSz="346075" eaLnBrk="0" hangingPunct="0">
              <a:buClrTx/>
              <a:buFontTx/>
              <a:buNone/>
              <a:tabLst>
                <a:tab pos="571500" algn="l"/>
              </a:tabLst>
            </a:pPr>
            <a:r>
              <a:rPr lang="en-US" sz="2200"/>
              <a:t>Employee number </a:t>
            </a:r>
            <a:endParaRPr lang="en-US" sz="2400" i="1">
              <a:solidFill>
                <a:srgbClr val="66FFFF"/>
              </a:solidFill>
            </a:endParaRPr>
          </a:p>
          <a:p>
            <a:pPr marL="404813" indent="-404813" defTabSz="346075" eaLnBrk="0" hangingPunct="0">
              <a:buClrTx/>
              <a:buFontTx/>
              <a:buNone/>
              <a:tabLst>
                <a:tab pos="571500" algn="l"/>
              </a:tabLst>
            </a:pPr>
            <a:r>
              <a:rPr lang="en-US" sz="2200"/>
              <a:t>Name, </a:t>
            </a:r>
          </a:p>
          <a:p>
            <a:pPr marL="404813" indent="-404813" defTabSz="346075" eaLnBrk="0" hangingPunct="0">
              <a:buClrTx/>
              <a:buFontTx/>
              <a:buNone/>
              <a:tabLst>
                <a:tab pos="571500" algn="l"/>
              </a:tabLst>
            </a:pPr>
            <a:r>
              <a:rPr lang="en-US" sz="2200"/>
              <a:t>Initials, </a:t>
            </a:r>
          </a:p>
          <a:p>
            <a:pPr marL="404813" indent="-404813" defTabSz="346075" eaLnBrk="0" hangingPunct="0">
              <a:buClrTx/>
              <a:buFontTx/>
              <a:buNone/>
              <a:tabLst>
                <a:tab pos="571500" algn="l"/>
              </a:tabLst>
            </a:pPr>
            <a:r>
              <a:rPr lang="en-US" sz="2200"/>
              <a:t>Birth Date </a:t>
            </a:r>
          </a:p>
          <a:p>
            <a:pPr marL="404813" indent="-404813" defTabSz="346075" eaLnBrk="0" hangingPunct="0">
              <a:buClrTx/>
              <a:buFontTx/>
              <a:buNone/>
              <a:tabLst>
                <a:tab pos="571500" algn="l"/>
              </a:tabLst>
            </a:pPr>
            <a:r>
              <a:rPr lang="en-US" sz="2200"/>
              <a:t>Name,</a:t>
            </a:r>
          </a:p>
          <a:p>
            <a:pPr marL="404813" indent="-404813" defTabSz="346075" eaLnBrk="0" hangingPunct="0">
              <a:buClrTx/>
              <a:buFontTx/>
              <a:buNone/>
              <a:tabLst>
                <a:tab pos="571500" algn="l"/>
              </a:tabLst>
            </a:pPr>
            <a:r>
              <a:rPr lang="en-US" sz="2200"/>
              <a:t>Owner</a:t>
            </a:r>
          </a:p>
        </p:txBody>
      </p:sp>
      <p:sp>
        <p:nvSpPr>
          <p:cNvPr id="274444" name="Rectangle 12"/>
          <p:cNvSpPr>
            <a:spLocks noChangeArrowheads="1"/>
          </p:cNvSpPr>
          <p:nvPr/>
        </p:nvSpPr>
        <p:spPr bwMode="auto">
          <a:xfrm>
            <a:off x="7239000" y="3406775"/>
            <a:ext cx="639763" cy="366713"/>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2000" i="1"/>
              <a:t>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9" name="Rectangle 29"/>
          <p:cNvSpPr>
            <a:spLocks noGrp="1" noChangeArrowheads="1"/>
          </p:cNvSpPr>
          <p:nvPr>
            <p:ph type="title"/>
          </p:nvPr>
        </p:nvSpPr>
        <p:spPr/>
        <p:txBody>
          <a:bodyPr/>
          <a:lstStyle/>
          <a:p>
            <a:pPr algn="ctr"/>
            <a:r>
              <a:rPr lang="en-US" b="1" dirty="0"/>
              <a:t>Unique Identifier</a:t>
            </a:r>
          </a:p>
        </p:txBody>
      </p:sp>
      <p:sp>
        <p:nvSpPr>
          <p:cNvPr id="3" name="Slide Number Placeholder 2"/>
          <p:cNvSpPr>
            <a:spLocks noGrp="1"/>
          </p:cNvSpPr>
          <p:nvPr>
            <p:ph type="sldNum" sz="quarter" idx="12"/>
          </p:nvPr>
        </p:nvSpPr>
        <p:spPr/>
        <p:txBody>
          <a:bodyPr/>
          <a:lstStyle/>
          <a:p>
            <a:fld id="{F093AFE1-D04D-40AB-9231-59BC8ABC86FF}" type="slidenum">
              <a:rPr lang="en-US" smtClean="0"/>
              <a:pPr/>
              <a:t>6</a:t>
            </a:fld>
            <a:endParaRPr lang="en-US"/>
          </a:p>
        </p:txBody>
      </p:sp>
      <p:sp>
        <p:nvSpPr>
          <p:cNvPr id="276483" name="AutoShape 3"/>
          <p:cNvSpPr>
            <a:spLocks noChangeArrowheads="1"/>
          </p:cNvSpPr>
          <p:nvPr/>
        </p:nvSpPr>
        <p:spPr bwMode="auto">
          <a:xfrm>
            <a:off x="5110163" y="2173288"/>
            <a:ext cx="2373312" cy="1798637"/>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76484" name="Rectangle 4"/>
          <p:cNvSpPr>
            <a:spLocks noChangeArrowheads="1"/>
          </p:cNvSpPr>
          <p:nvPr/>
        </p:nvSpPr>
        <p:spPr bwMode="auto">
          <a:xfrm>
            <a:off x="5178425" y="2190750"/>
            <a:ext cx="2444750" cy="146526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CUSTOMER</a:t>
            </a:r>
            <a:br>
              <a:rPr lang="en-US"/>
            </a:br>
            <a:r>
              <a:rPr lang="en-US"/>
              <a:t># Family Name</a:t>
            </a:r>
            <a:br>
              <a:rPr lang="en-US"/>
            </a:br>
            <a:r>
              <a:rPr lang="en-US"/>
              <a:t>o Initials</a:t>
            </a:r>
            <a:br>
              <a:rPr lang="en-US"/>
            </a:br>
            <a:r>
              <a:rPr lang="en-US"/>
              <a:t># Address</a:t>
            </a:r>
            <a:br>
              <a:rPr lang="en-US"/>
            </a:br>
            <a:r>
              <a:rPr lang="en-US"/>
              <a:t>o Telephone</a:t>
            </a:r>
          </a:p>
        </p:txBody>
      </p:sp>
      <p:sp>
        <p:nvSpPr>
          <p:cNvPr id="276486" name="Rectangle 6"/>
          <p:cNvSpPr>
            <a:spLocks noChangeArrowheads="1"/>
          </p:cNvSpPr>
          <p:nvPr/>
        </p:nvSpPr>
        <p:spPr bwMode="black">
          <a:xfrm>
            <a:off x="1214438" y="2112963"/>
            <a:ext cx="3792537" cy="366712"/>
          </a:xfrm>
          <a:prstGeom prst="rect">
            <a:avLst/>
          </a:prstGeom>
          <a:noFill/>
          <a:ln w="9525">
            <a:noFill/>
            <a:miter lim="800000"/>
            <a:headEnd/>
            <a:tailEnd/>
          </a:ln>
          <a:effectLst/>
        </p:spPr>
        <p:txBody>
          <a:bodyPr lIns="92075" tIns="46038" rIns="92075" bIns="46038">
            <a:spAutoFit/>
          </a:bodyPr>
          <a:lstStyle/>
          <a:p>
            <a:pPr algn="r" defTabSz="822325" eaLnBrk="0" hangingPunct="0">
              <a:spcBef>
                <a:spcPct val="50000"/>
              </a:spcBef>
              <a:buClrTx/>
              <a:buFontTx/>
              <a:buNone/>
            </a:pPr>
            <a:r>
              <a:rPr lang="en-US"/>
              <a:t>Indicates Unique Identifier</a:t>
            </a:r>
          </a:p>
        </p:txBody>
      </p:sp>
      <p:sp>
        <p:nvSpPr>
          <p:cNvPr id="276487" name="Freeform 7"/>
          <p:cNvSpPr>
            <a:spLocks/>
          </p:cNvSpPr>
          <p:nvPr/>
        </p:nvSpPr>
        <p:spPr bwMode="auto">
          <a:xfrm>
            <a:off x="3883025" y="2489200"/>
            <a:ext cx="1331913" cy="782638"/>
          </a:xfrm>
          <a:custGeom>
            <a:avLst/>
            <a:gdLst/>
            <a:ahLst/>
            <a:cxnLst>
              <a:cxn ang="0">
                <a:pos x="826" y="492"/>
              </a:cxn>
              <a:cxn ang="0">
                <a:pos x="0" y="242"/>
              </a:cxn>
              <a:cxn ang="0">
                <a:pos x="0" y="0"/>
              </a:cxn>
              <a:cxn ang="0">
                <a:pos x="0" y="109"/>
              </a:cxn>
              <a:cxn ang="0">
                <a:pos x="838" y="109"/>
              </a:cxn>
            </a:cxnLst>
            <a:rect l="0" t="0" r="r" b="b"/>
            <a:pathLst>
              <a:path w="839" h="493">
                <a:moveTo>
                  <a:pt x="826" y="492"/>
                </a:moveTo>
                <a:lnTo>
                  <a:pt x="0" y="242"/>
                </a:lnTo>
                <a:lnTo>
                  <a:pt x="0" y="0"/>
                </a:lnTo>
                <a:lnTo>
                  <a:pt x="0" y="109"/>
                </a:lnTo>
                <a:lnTo>
                  <a:pt x="838" y="109"/>
                </a:lnTo>
              </a:path>
            </a:pathLst>
          </a:custGeom>
          <a:noFill/>
          <a:ln w="25400" cap="rnd" cmpd="sng">
            <a:solidFill>
              <a:schemeClr val="tx1"/>
            </a:solidFill>
            <a:prstDash val="solid"/>
            <a:round/>
            <a:headEnd type="stealth" w="med" len="lg"/>
            <a:tailEnd type="stealth" w="med" len="lg"/>
          </a:ln>
          <a:effectLst/>
        </p:spPr>
        <p:txBody>
          <a:bodyPr/>
          <a:lstStyle/>
          <a:p>
            <a:endParaRPr lang="en-US"/>
          </a:p>
        </p:txBody>
      </p:sp>
      <p:sp>
        <p:nvSpPr>
          <p:cNvPr id="276489" name="AutoShape 9"/>
          <p:cNvSpPr>
            <a:spLocks noChangeArrowheads="1"/>
          </p:cNvSpPr>
          <p:nvPr/>
        </p:nvSpPr>
        <p:spPr bwMode="auto">
          <a:xfrm>
            <a:off x="1728788" y="2732088"/>
            <a:ext cx="1393825" cy="1163637"/>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76490" name="Rectangle 10"/>
          <p:cNvSpPr>
            <a:spLocks noChangeArrowheads="1"/>
          </p:cNvSpPr>
          <p:nvPr/>
        </p:nvSpPr>
        <p:spPr bwMode="black">
          <a:xfrm>
            <a:off x="1798638" y="2803525"/>
            <a:ext cx="1430337"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ORDER</a:t>
            </a:r>
            <a:br>
              <a:rPr lang="en-US"/>
            </a:br>
            <a:r>
              <a:rPr lang="en-US"/>
              <a:t># Date</a:t>
            </a:r>
          </a:p>
        </p:txBody>
      </p:sp>
      <p:sp>
        <p:nvSpPr>
          <p:cNvPr id="276491" name="Rectangle 11"/>
          <p:cNvSpPr>
            <a:spLocks noChangeArrowheads="1"/>
          </p:cNvSpPr>
          <p:nvPr/>
        </p:nvSpPr>
        <p:spPr bwMode="auto">
          <a:xfrm>
            <a:off x="3335338" y="3416300"/>
            <a:ext cx="1606550" cy="587375"/>
          </a:xfrm>
          <a:prstGeom prst="rect">
            <a:avLst/>
          </a:prstGeom>
          <a:noFill/>
          <a:ln w="9525">
            <a:noFill/>
            <a:miter lim="800000"/>
            <a:headEnd/>
            <a:tailEnd/>
          </a:ln>
          <a:effectLst/>
        </p:spPr>
        <p:txBody>
          <a:bodyPr lIns="92075" tIns="46038" rIns="92075" bIns="46038">
            <a:spAutoFit/>
          </a:bodyPr>
          <a:lstStyle/>
          <a:p>
            <a:pPr algn="r" defTabSz="822325" eaLnBrk="0" hangingPunct="0">
              <a:lnSpc>
                <a:spcPct val="90000"/>
              </a:lnSpc>
              <a:spcBef>
                <a:spcPct val="50000"/>
              </a:spcBef>
              <a:buClrTx/>
              <a:buFontTx/>
              <a:buNone/>
            </a:pPr>
            <a:r>
              <a:rPr lang="en-US" i="1"/>
              <a:t>responsible for</a:t>
            </a:r>
          </a:p>
        </p:txBody>
      </p:sp>
      <p:sp>
        <p:nvSpPr>
          <p:cNvPr id="276492" name="Rectangle 12"/>
          <p:cNvSpPr>
            <a:spLocks noChangeArrowheads="1"/>
          </p:cNvSpPr>
          <p:nvPr/>
        </p:nvSpPr>
        <p:spPr bwMode="auto">
          <a:xfrm>
            <a:off x="3041650" y="2890838"/>
            <a:ext cx="514350" cy="339725"/>
          </a:xfrm>
          <a:prstGeom prst="rect">
            <a:avLst/>
          </a:prstGeom>
          <a:noFill/>
          <a:ln w="9525">
            <a:noFill/>
            <a:miter lim="800000"/>
            <a:headEnd/>
            <a:tailEnd/>
          </a:ln>
          <a:effectLst/>
        </p:spPr>
        <p:txBody>
          <a:bodyPr lIns="92075" tIns="46038" rIns="92075" bIns="46038">
            <a:spAutoFit/>
          </a:bodyPr>
          <a:lstStyle/>
          <a:p>
            <a:pPr algn="r" defTabSz="822325" eaLnBrk="0" hangingPunct="0">
              <a:lnSpc>
                <a:spcPct val="90000"/>
              </a:lnSpc>
              <a:spcBef>
                <a:spcPct val="50000"/>
              </a:spcBef>
              <a:buClrTx/>
              <a:buFontTx/>
              <a:buNone/>
            </a:pPr>
            <a:r>
              <a:rPr lang="en-US" i="1"/>
              <a:t>by</a:t>
            </a:r>
          </a:p>
        </p:txBody>
      </p:sp>
      <p:grpSp>
        <p:nvGrpSpPr>
          <p:cNvPr id="2" name="Group 13"/>
          <p:cNvGrpSpPr>
            <a:grpSpLocks/>
          </p:cNvGrpSpPr>
          <p:nvPr/>
        </p:nvGrpSpPr>
        <p:grpSpPr bwMode="auto">
          <a:xfrm>
            <a:off x="3114675" y="3224213"/>
            <a:ext cx="209550" cy="279400"/>
            <a:chOff x="1962" y="2031"/>
            <a:chExt cx="132" cy="176"/>
          </a:xfrm>
        </p:grpSpPr>
        <p:sp>
          <p:nvSpPr>
            <p:cNvPr id="276494" name="Line 14"/>
            <p:cNvSpPr>
              <a:spLocks noChangeShapeType="1"/>
            </p:cNvSpPr>
            <p:nvPr/>
          </p:nvSpPr>
          <p:spPr bwMode="auto">
            <a:xfrm>
              <a:off x="1966" y="2031"/>
              <a:ext cx="126" cy="89"/>
            </a:xfrm>
            <a:prstGeom prst="line">
              <a:avLst/>
            </a:prstGeom>
            <a:noFill/>
            <a:ln w="25400">
              <a:solidFill>
                <a:schemeClr val="tx1"/>
              </a:solidFill>
              <a:round/>
              <a:headEnd type="none" w="sm" len="sm"/>
              <a:tailEnd type="none" w="sm" len="sm"/>
            </a:ln>
            <a:effectLst/>
          </p:spPr>
          <p:txBody>
            <a:bodyPr/>
            <a:lstStyle/>
            <a:p>
              <a:endParaRPr lang="en-US"/>
            </a:p>
          </p:txBody>
        </p:sp>
        <p:sp>
          <p:nvSpPr>
            <p:cNvPr id="276495" name="Line 15"/>
            <p:cNvSpPr>
              <a:spLocks noChangeShapeType="1"/>
            </p:cNvSpPr>
            <p:nvPr/>
          </p:nvSpPr>
          <p:spPr bwMode="auto">
            <a:xfrm flipV="1">
              <a:off x="1962" y="2116"/>
              <a:ext cx="132" cy="91"/>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76496" name="Line 16"/>
          <p:cNvSpPr>
            <a:spLocks noChangeShapeType="1"/>
          </p:cNvSpPr>
          <p:nvPr/>
        </p:nvSpPr>
        <p:spPr bwMode="auto">
          <a:xfrm>
            <a:off x="3487738" y="3195638"/>
            <a:ext cx="0" cy="322262"/>
          </a:xfrm>
          <a:prstGeom prst="line">
            <a:avLst/>
          </a:prstGeom>
          <a:noFill/>
          <a:ln w="50800">
            <a:solidFill>
              <a:schemeClr val="tx1"/>
            </a:solidFill>
            <a:round/>
            <a:headEnd type="none" w="sm" len="sm"/>
            <a:tailEnd type="none" w="sm" len="sm"/>
          </a:ln>
          <a:effectLst/>
        </p:spPr>
        <p:txBody>
          <a:bodyPr/>
          <a:lstStyle/>
          <a:p>
            <a:endParaRPr lang="en-US"/>
          </a:p>
        </p:txBody>
      </p:sp>
      <p:sp>
        <p:nvSpPr>
          <p:cNvPr id="276497" name="Line 17"/>
          <p:cNvSpPr>
            <a:spLocks noChangeShapeType="1"/>
          </p:cNvSpPr>
          <p:nvPr/>
        </p:nvSpPr>
        <p:spPr bwMode="auto">
          <a:xfrm>
            <a:off x="3132138" y="3363913"/>
            <a:ext cx="1052512" cy="0"/>
          </a:xfrm>
          <a:prstGeom prst="line">
            <a:avLst/>
          </a:prstGeom>
          <a:noFill/>
          <a:ln w="25400">
            <a:solidFill>
              <a:schemeClr val="tx1"/>
            </a:solidFill>
            <a:round/>
            <a:headEnd type="none" w="sm" len="sm"/>
            <a:tailEnd type="none" w="sm" len="sm"/>
          </a:ln>
          <a:effectLst/>
        </p:spPr>
        <p:txBody>
          <a:bodyPr/>
          <a:lstStyle/>
          <a:p>
            <a:endParaRPr lang="en-US"/>
          </a:p>
        </p:txBody>
      </p:sp>
      <p:sp>
        <p:nvSpPr>
          <p:cNvPr id="276498" name="Line 18"/>
          <p:cNvSpPr>
            <a:spLocks noChangeShapeType="1"/>
          </p:cNvSpPr>
          <p:nvPr/>
        </p:nvSpPr>
        <p:spPr bwMode="auto">
          <a:xfrm>
            <a:off x="4249738" y="3363913"/>
            <a:ext cx="723900"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76500" name="Rectangle 20"/>
          <p:cNvSpPr>
            <a:spLocks noChangeArrowheads="1"/>
          </p:cNvSpPr>
          <p:nvPr/>
        </p:nvSpPr>
        <p:spPr bwMode="black">
          <a:xfrm>
            <a:off x="3978275" y="4071938"/>
            <a:ext cx="3683000" cy="366712"/>
          </a:xfrm>
          <a:prstGeom prst="rect">
            <a:avLst/>
          </a:prstGeom>
          <a:noFill/>
          <a:ln w="9525">
            <a:noFill/>
            <a:miter lim="800000"/>
            <a:headEnd/>
            <a:tailEnd/>
          </a:ln>
          <a:effectLst/>
        </p:spPr>
        <p:txBody>
          <a:bodyPr lIns="92075" tIns="46038" rIns="92075" bIns="46038">
            <a:spAutoFit/>
          </a:bodyPr>
          <a:lstStyle/>
          <a:p>
            <a:pPr algn="r" defTabSz="822325" eaLnBrk="0" hangingPunct="0">
              <a:spcBef>
                <a:spcPct val="50000"/>
              </a:spcBef>
              <a:buClrTx/>
              <a:buFontTx/>
              <a:buNone/>
            </a:pPr>
            <a:r>
              <a:rPr lang="en-US"/>
              <a:t>Indicates Unique Identifier</a:t>
            </a:r>
          </a:p>
        </p:txBody>
      </p:sp>
      <p:sp>
        <p:nvSpPr>
          <p:cNvPr id="276501" name="Freeform 21"/>
          <p:cNvSpPr>
            <a:spLocks/>
          </p:cNvSpPr>
          <p:nvPr/>
        </p:nvSpPr>
        <p:spPr bwMode="auto">
          <a:xfrm>
            <a:off x="2039938" y="3403600"/>
            <a:ext cx="2282825" cy="765175"/>
          </a:xfrm>
          <a:custGeom>
            <a:avLst/>
            <a:gdLst/>
            <a:ahLst/>
            <a:cxnLst>
              <a:cxn ang="0">
                <a:pos x="0" y="0"/>
              </a:cxn>
              <a:cxn ang="0">
                <a:pos x="366" y="481"/>
              </a:cxn>
              <a:cxn ang="0">
                <a:pos x="1437" y="481"/>
              </a:cxn>
              <a:cxn ang="0">
                <a:pos x="898" y="481"/>
              </a:cxn>
              <a:cxn ang="0">
                <a:pos x="898" y="166"/>
              </a:cxn>
            </a:cxnLst>
            <a:rect l="0" t="0" r="r" b="b"/>
            <a:pathLst>
              <a:path w="1438" h="482">
                <a:moveTo>
                  <a:pt x="0" y="0"/>
                </a:moveTo>
                <a:lnTo>
                  <a:pt x="366" y="481"/>
                </a:lnTo>
                <a:lnTo>
                  <a:pt x="1437" y="481"/>
                </a:lnTo>
                <a:lnTo>
                  <a:pt x="898" y="481"/>
                </a:lnTo>
                <a:lnTo>
                  <a:pt x="898" y="166"/>
                </a:lnTo>
              </a:path>
            </a:pathLst>
          </a:custGeom>
          <a:noFill/>
          <a:ln w="25400" cap="rnd" cmpd="sng">
            <a:solidFill>
              <a:schemeClr val="tx1"/>
            </a:solidFill>
            <a:prstDash val="solid"/>
            <a:round/>
            <a:headEnd type="stealth" w="med" len="lg"/>
            <a:tailEnd type="stealth" w="med" len="lg"/>
          </a:ln>
          <a:effec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42" name="Rectangle 70"/>
          <p:cNvSpPr>
            <a:spLocks noGrp="1" noChangeArrowheads="1"/>
          </p:cNvSpPr>
          <p:nvPr>
            <p:ph type="title"/>
          </p:nvPr>
        </p:nvSpPr>
        <p:spPr/>
        <p:txBody>
          <a:bodyPr/>
          <a:lstStyle/>
          <a:p>
            <a:r>
              <a:rPr lang="en-US">
                <a:solidFill>
                  <a:schemeClr val="tx1"/>
                </a:solidFill>
              </a:rPr>
              <a:t>Well-defined Unique Identifiers</a:t>
            </a:r>
          </a:p>
        </p:txBody>
      </p:sp>
      <p:sp>
        <p:nvSpPr>
          <p:cNvPr id="6" name="Slide Number Placeholder 5"/>
          <p:cNvSpPr>
            <a:spLocks noGrp="1"/>
          </p:cNvSpPr>
          <p:nvPr>
            <p:ph type="sldNum" sz="quarter" idx="12"/>
          </p:nvPr>
        </p:nvSpPr>
        <p:spPr/>
        <p:txBody>
          <a:bodyPr/>
          <a:lstStyle/>
          <a:p>
            <a:fld id="{F093AFE1-D04D-40AB-9231-59BC8ABC86FF}" type="slidenum">
              <a:rPr lang="en-US" smtClean="0">
                <a:solidFill>
                  <a:schemeClr val="tx1"/>
                </a:solidFill>
              </a:rPr>
              <a:pPr/>
              <a:t>7</a:t>
            </a:fld>
            <a:endParaRPr lang="en-US">
              <a:solidFill>
                <a:schemeClr val="tx1"/>
              </a:solidFill>
            </a:endParaRPr>
          </a:p>
        </p:txBody>
      </p:sp>
      <p:grpSp>
        <p:nvGrpSpPr>
          <p:cNvPr id="2" name="Group 71"/>
          <p:cNvGrpSpPr>
            <a:grpSpLocks/>
          </p:cNvGrpSpPr>
          <p:nvPr/>
        </p:nvGrpSpPr>
        <p:grpSpPr bwMode="auto">
          <a:xfrm>
            <a:off x="1185863" y="1722438"/>
            <a:ext cx="1095375" cy="1741487"/>
            <a:chOff x="747" y="1085"/>
            <a:chExt cx="690" cy="1097"/>
          </a:xfrm>
        </p:grpSpPr>
        <p:sp>
          <p:nvSpPr>
            <p:cNvPr id="284744" name="AutoShape 72"/>
            <p:cNvSpPr>
              <a:spLocks noChangeArrowheads="1"/>
            </p:cNvSpPr>
            <p:nvPr/>
          </p:nvSpPr>
          <p:spPr bwMode="auto">
            <a:xfrm>
              <a:off x="747" y="1085"/>
              <a:ext cx="690" cy="1097"/>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45" name="Rectangle 73"/>
            <p:cNvSpPr>
              <a:spLocks noChangeArrowheads="1"/>
            </p:cNvSpPr>
            <p:nvPr/>
          </p:nvSpPr>
          <p:spPr bwMode="auto">
            <a:xfrm>
              <a:off x="753" y="1099"/>
              <a:ext cx="670" cy="92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dirty="0"/>
                <a:t>Z</a:t>
              </a:r>
              <a:br>
                <a:rPr lang="en-US" dirty="0"/>
              </a:br>
              <a:r>
                <a:rPr lang="en-US" dirty="0"/>
                <a:t># Z1</a:t>
              </a:r>
              <a:br>
                <a:rPr lang="en-US" dirty="0"/>
              </a:br>
              <a:r>
                <a:rPr lang="en-US" dirty="0"/>
                <a:t>o Z2</a:t>
              </a:r>
              <a:br>
                <a:rPr lang="en-US" dirty="0"/>
              </a:br>
              <a:r>
                <a:rPr lang="en-US" dirty="0"/>
                <a:t>o Z3</a:t>
              </a:r>
              <a:br>
                <a:rPr lang="en-US" dirty="0"/>
              </a:br>
              <a:r>
                <a:rPr lang="en-US" dirty="0"/>
                <a:t># Z4</a:t>
              </a:r>
            </a:p>
          </p:txBody>
        </p:sp>
      </p:grpSp>
      <p:sp>
        <p:nvSpPr>
          <p:cNvPr id="284746" name="AutoShape 74"/>
          <p:cNvSpPr>
            <a:spLocks noChangeArrowheads="1"/>
          </p:cNvSpPr>
          <p:nvPr/>
        </p:nvSpPr>
        <p:spPr bwMode="auto">
          <a:xfrm>
            <a:off x="5813425" y="1727200"/>
            <a:ext cx="1174750" cy="782638"/>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47" name="AutoShape 75"/>
          <p:cNvSpPr>
            <a:spLocks noChangeArrowheads="1"/>
          </p:cNvSpPr>
          <p:nvPr/>
        </p:nvSpPr>
        <p:spPr bwMode="auto">
          <a:xfrm>
            <a:off x="3667125" y="1681163"/>
            <a:ext cx="1130300" cy="758825"/>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48" name="Rectangle 76"/>
          <p:cNvSpPr>
            <a:spLocks noChangeArrowheads="1"/>
          </p:cNvSpPr>
          <p:nvPr/>
        </p:nvSpPr>
        <p:spPr bwMode="black">
          <a:xfrm>
            <a:off x="3657600" y="1697038"/>
            <a:ext cx="99695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Q</a:t>
            </a:r>
            <a:br>
              <a:rPr lang="en-US"/>
            </a:br>
            <a:r>
              <a:rPr lang="en-US"/>
              <a:t># Q1</a:t>
            </a:r>
          </a:p>
        </p:txBody>
      </p:sp>
      <p:sp>
        <p:nvSpPr>
          <p:cNvPr id="284749" name="AutoShape 77"/>
          <p:cNvSpPr>
            <a:spLocks noChangeArrowheads="1"/>
          </p:cNvSpPr>
          <p:nvPr/>
        </p:nvSpPr>
        <p:spPr bwMode="auto">
          <a:xfrm>
            <a:off x="3713163" y="5289550"/>
            <a:ext cx="1144587" cy="758825"/>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50" name="Rectangle 78"/>
          <p:cNvSpPr>
            <a:spLocks noChangeArrowheads="1"/>
          </p:cNvSpPr>
          <p:nvPr/>
        </p:nvSpPr>
        <p:spPr bwMode="black">
          <a:xfrm>
            <a:off x="3713163" y="5259388"/>
            <a:ext cx="95567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R</a:t>
            </a:r>
            <a:br>
              <a:rPr lang="en-US"/>
            </a:br>
            <a:r>
              <a:rPr lang="en-US"/>
              <a:t># R1</a:t>
            </a:r>
          </a:p>
        </p:txBody>
      </p:sp>
      <p:sp>
        <p:nvSpPr>
          <p:cNvPr id="284751" name="Rectangle 79"/>
          <p:cNvSpPr>
            <a:spLocks noChangeArrowheads="1"/>
          </p:cNvSpPr>
          <p:nvPr/>
        </p:nvSpPr>
        <p:spPr bwMode="black">
          <a:xfrm>
            <a:off x="5810250" y="1712913"/>
            <a:ext cx="91757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P</a:t>
            </a:r>
            <a:br>
              <a:rPr lang="en-US"/>
            </a:br>
            <a:r>
              <a:rPr lang="en-US"/>
              <a:t># P1</a:t>
            </a:r>
          </a:p>
        </p:txBody>
      </p:sp>
      <p:grpSp>
        <p:nvGrpSpPr>
          <p:cNvPr id="3" name="Group 80"/>
          <p:cNvGrpSpPr>
            <a:grpSpLocks/>
          </p:cNvGrpSpPr>
          <p:nvPr/>
        </p:nvGrpSpPr>
        <p:grpSpPr bwMode="auto">
          <a:xfrm>
            <a:off x="5584825" y="1917700"/>
            <a:ext cx="225425" cy="274638"/>
            <a:chOff x="3518" y="1208"/>
            <a:chExt cx="142" cy="173"/>
          </a:xfrm>
        </p:grpSpPr>
        <p:sp>
          <p:nvSpPr>
            <p:cNvPr id="284753" name="Line 81"/>
            <p:cNvSpPr>
              <a:spLocks noChangeShapeType="1"/>
            </p:cNvSpPr>
            <p:nvPr/>
          </p:nvSpPr>
          <p:spPr bwMode="auto">
            <a:xfrm flipH="1" flipV="1">
              <a:off x="3518" y="1295"/>
              <a:ext cx="142" cy="86"/>
            </a:xfrm>
            <a:prstGeom prst="line">
              <a:avLst/>
            </a:prstGeom>
            <a:noFill/>
            <a:ln w="25400">
              <a:solidFill>
                <a:schemeClr val="tx1"/>
              </a:solidFill>
              <a:round/>
              <a:headEnd type="none" w="sm" len="sm"/>
              <a:tailEnd type="none" w="sm" len="sm"/>
            </a:ln>
            <a:effectLst/>
          </p:spPr>
          <p:txBody>
            <a:bodyPr/>
            <a:lstStyle/>
            <a:p>
              <a:endParaRPr lang="en-US"/>
            </a:p>
          </p:txBody>
        </p:sp>
        <p:sp>
          <p:nvSpPr>
            <p:cNvPr id="284754" name="Line 82"/>
            <p:cNvSpPr>
              <a:spLocks noChangeShapeType="1"/>
            </p:cNvSpPr>
            <p:nvPr/>
          </p:nvSpPr>
          <p:spPr bwMode="auto">
            <a:xfrm flipH="1">
              <a:off x="3518" y="1208"/>
              <a:ext cx="142" cy="87"/>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4755" name="Line 83"/>
          <p:cNvSpPr>
            <a:spLocks noChangeShapeType="1"/>
          </p:cNvSpPr>
          <p:nvPr/>
        </p:nvSpPr>
        <p:spPr bwMode="auto">
          <a:xfrm flipH="1">
            <a:off x="5375275" y="2063750"/>
            <a:ext cx="425450" cy="0"/>
          </a:xfrm>
          <a:prstGeom prst="line">
            <a:avLst/>
          </a:prstGeom>
          <a:noFill/>
          <a:ln w="25400">
            <a:solidFill>
              <a:schemeClr val="tx1"/>
            </a:solidFill>
            <a:round/>
            <a:headEnd type="none" w="sm" len="sm"/>
            <a:tailEnd type="none" w="sm" len="sm"/>
          </a:ln>
          <a:effectLst/>
        </p:spPr>
        <p:txBody>
          <a:bodyPr/>
          <a:lstStyle/>
          <a:p>
            <a:endParaRPr lang="en-US"/>
          </a:p>
        </p:txBody>
      </p:sp>
      <p:sp>
        <p:nvSpPr>
          <p:cNvPr id="284756" name="Line 84"/>
          <p:cNvSpPr>
            <a:spLocks noChangeShapeType="1"/>
          </p:cNvSpPr>
          <p:nvPr/>
        </p:nvSpPr>
        <p:spPr bwMode="auto">
          <a:xfrm flipV="1">
            <a:off x="5483225" y="1911350"/>
            <a:ext cx="0" cy="304800"/>
          </a:xfrm>
          <a:prstGeom prst="line">
            <a:avLst/>
          </a:prstGeom>
          <a:noFill/>
          <a:ln w="50800">
            <a:solidFill>
              <a:schemeClr val="tx1"/>
            </a:solidFill>
            <a:round/>
            <a:headEnd type="none" w="sm" len="sm"/>
            <a:tailEnd type="none" w="sm" len="sm"/>
          </a:ln>
          <a:effectLst/>
        </p:spPr>
        <p:txBody>
          <a:bodyPr/>
          <a:lstStyle/>
          <a:p>
            <a:endParaRPr lang="en-US"/>
          </a:p>
        </p:txBody>
      </p:sp>
      <p:sp>
        <p:nvSpPr>
          <p:cNvPr id="284757" name="Line 85"/>
          <p:cNvSpPr>
            <a:spLocks noChangeShapeType="1"/>
          </p:cNvSpPr>
          <p:nvPr/>
        </p:nvSpPr>
        <p:spPr bwMode="auto">
          <a:xfrm>
            <a:off x="4819650" y="2063750"/>
            <a:ext cx="469900"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4" name="Group 86"/>
          <p:cNvGrpSpPr>
            <a:grpSpLocks/>
          </p:cNvGrpSpPr>
          <p:nvPr/>
        </p:nvGrpSpPr>
        <p:grpSpPr bwMode="auto">
          <a:xfrm>
            <a:off x="3994150" y="2439988"/>
            <a:ext cx="274638" cy="225425"/>
            <a:chOff x="2516" y="1537"/>
            <a:chExt cx="173" cy="142"/>
          </a:xfrm>
        </p:grpSpPr>
        <p:sp>
          <p:nvSpPr>
            <p:cNvPr id="284759" name="Line 87"/>
            <p:cNvSpPr>
              <a:spLocks noChangeShapeType="1"/>
            </p:cNvSpPr>
            <p:nvPr/>
          </p:nvSpPr>
          <p:spPr bwMode="auto">
            <a:xfrm flipH="1">
              <a:off x="2603" y="1537"/>
              <a:ext cx="86" cy="142"/>
            </a:xfrm>
            <a:prstGeom prst="line">
              <a:avLst/>
            </a:prstGeom>
            <a:noFill/>
            <a:ln w="25400">
              <a:solidFill>
                <a:schemeClr val="tx1"/>
              </a:solidFill>
              <a:round/>
              <a:headEnd type="none" w="sm" len="sm"/>
              <a:tailEnd type="none" w="sm" len="sm"/>
            </a:ln>
            <a:effectLst/>
          </p:spPr>
          <p:txBody>
            <a:bodyPr/>
            <a:lstStyle/>
            <a:p>
              <a:endParaRPr lang="en-US"/>
            </a:p>
          </p:txBody>
        </p:sp>
        <p:sp>
          <p:nvSpPr>
            <p:cNvPr id="284760" name="Line 88"/>
            <p:cNvSpPr>
              <a:spLocks noChangeShapeType="1"/>
            </p:cNvSpPr>
            <p:nvPr/>
          </p:nvSpPr>
          <p:spPr bwMode="auto">
            <a:xfrm>
              <a:off x="2516" y="1537"/>
              <a:ext cx="87" cy="142"/>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4761" name="Line 89"/>
          <p:cNvSpPr>
            <a:spLocks noChangeShapeType="1"/>
          </p:cNvSpPr>
          <p:nvPr/>
        </p:nvSpPr>
        <p:spPr bwMode="auto">
          <a:xfrm>
            <a:off x="4140200" y="2449513"/>
            <a:ext cx="0" cy="1146175"/>
          </a:xfrm>
          <a:prstGeom prst="line">
            <a:avLst/>
          </a:prstGeom>
          <a:noFill/>
          <a:ln w="25400">
            <a:solidFill>
              <a:schemeClr val="tx1"/>
            </a:solidFill>
            <a:round/>
            <a:headEnd type="none" w="sm" len="sm"/>
            <a:tailEnd type="none" w="sm" len="sm"/>
          </a:ln>
          <a:effectLst/>
        </p:spPr>
        <p:txBody>
          <a:bodyPr/>
          <a:lstStyle/>
          <a:p>
            <a:endParaRPr lang="en-US"/>
          </a:p>
        </p:txBody>
      </p:sp>
      <p:sp>
        <p:nvSpPr>
          <p:cNvPr id="284762" name="Line 90"/>
          <p:cNvSpPr>
            <a:spLocks noChangeShapeType="1"/>
          </p:cNvSpPr>
          <p:nvPr/>
        </p:nvSpPr>
        <p:spPr bwMode="auto">
          <a:xfrm flipH="1">
            <a:off x="3975100" y="2805113"/>
            <a:ext cx="304800" cy="0"/>
          </a:xfrm>
          <a:prstGeom prst="line">
            <a:avLst/>
          </a:prstGeom>
          <a:noFill/>
          <a:ln w="50800">
            <a:solidFill>
              <a:schemeClr val="tx1"/>
            </a:solidFill>
            <a:round/>
            <a:headEnd type="none" w="sm" len="sm"/>
            <a:tailEnd type="none" w="sm" len="sm"/>
          </a:ln>
          <a:effectLst/>
        </p:spPr>
        <p:txBody>
          <a:bodyPr/>
          <a:lstStyle/>
          <a:p>
            <a:endParaRPr lang="en-US"/>
          </a:p>
        </p:txBody>
      </p:sp>
      <p:sp>
        <p:nvSpPr>
          <p:cNvPr id="284763" name="Line 91"/>
          <p:cNvSpPr>
            <a:spLocks noChangeShapeType="1"/>
          </p:cNvSpPr>
          <p:nvPr/>
        </p:nvSpPr>
        <p:spPr bwMode="auto">
          <a:xfrm>
            <a:off x="4152900" y="3662363"/>
            <a:ext cx="0" cy="1608137"/>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4764" name="AutoShape 92"/>
          <p:cNvSpPr>
            <a:spLocks noChangeArrowheads="1"/>
          </p:cNvSpPr>
          <p:nvPr/>
        </p:nvSpPr>
        <p:spPr bwMode="auto">
          <a:xfrm>
            <a:off x="7307263" y="5324475"/>
            <a:ext cx="760412" cy="698500"/>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65" name="AutoShape 93"/>
          <p:cNvSpPr>
            <a:spLocks noChangeArrowheads="1"/>
          </p:cNvSpPr>
          <p:nvPr/>
        </p:nvSpPr>
        <p:spPr bwMode="auto">
          <a:xfrm>
            <a:off x="5249863" y="5278438"/>
            <a:ext cx="1130300" cy="758825"/>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66" name="Rectangle 94"/>
          <p:cNvSpPr>
            <a:spLocks noChangeArrowheads="1"/>
          </p:cNvSpPr>
          <p:nvPr/>
        </p:nvSpPr>
        <p:spPr bwMode="black">
          <a:xfrm>
            <a:off x="5240338" y="5294313"/>
            <a:ext cx="99695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T</a:t>
            </a:r>
            <a:br>
              <a:rPr lang="en-US"/>
            </a:br>
            <a:r>
              <a:rPr lang="en-US"/>
              <a:t># T1</a:t>
            </a:r>
          </a:p>
        </p:txBody>
      </p:sp>
      <p:sp>
        <p:nvSpPr>
          <p:cNvPr id="284767" name="Rectangle 95"/>
          <p:cNvSpPr>
            <a:spLocks noChangeArrowheads="1"/>
          </p:cNvSpPr>
          <p:nvPr/>
        </p:nvSpPr>
        <p:spPr bwMode="black">
          <a:xfrm>
            <a:off x="7304088" y="5310188"/>
            <a:ext cx="91757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S</a:t>
            </a:r>
            <a:br>
              <a:rPr lang="en-US"/>
            </a:br>
            <a:endParaRPr lang="en-US"/>
          </a:p>
        </p:txBody>
      </p:sp>
      <p:sp>
        <p:nvSpPr>
          <p:cNvPr id="284768" name="Line 96"/>
          <p:cNvSpPr>
            <a:spLocks noChangeShapeType="1"/>
          </p:cNvSpPr>
          <p:nvPr/>
        </p:nvSpPr>
        <p:spPr bwMode="auto">
          <a:xfrm flipH="1">
            <a:off x="6869113" y="5661025"/>
            <a:ext cx="425450" cy="0"/>
          </a:xfrm>
          <a:prstGeom prst="line">
            <a:avLst/>
          </a:prstGeom>
          <a:noFill/>
          <a:ln w="25400">
            <a:solidFill>
              <a:schemeClr val="tx1"/>
            </a:solidFill>
            <a:round/>
            <a:headEnd type="none" w="sm" len="sm"/>
            <a:tailEnd type="none" w="sm" len="sm"/>
          </a:ln>
          <a:effectLst/>
        </p:spPr>
        <p:txBody>
          <a:bodyPr/>
          <a:lstStyle/>
          <a:p>
            <a:endParaRPr lang="en-US"/>
          </a:p>
        </p:txBody>
      </p:sp>
      <p:sp>
        <p:nvSpPr>
          <p:cNvPr id="284769" name="Line 97"/>
          <p:cNvSpPr>
            <a:spLocks noChangeShapeType="1"/>
          </p:cNvSpPr>
          <p:nvPr/>
        </p:nvSpPr>
        <p:spPr bwMode="auto">
          <a:xfrm flipV="1">
            <a:off x="7104063" y="5508625"/>
            <a:ext cx="0" cy="304800"/>
          </a:xfrm>
          <a:prstGeom prst="line">
            <a:avLst/>
          </a:prstGeom>
          <a:noFill/>
          <a:ln w="50800">
            <a:solidFill>
              <a:schemeClr val="tx1"/>
            </a:solidFill>
            <a:round/>
            <a:headEnd type="none" w="sm" len="sm"/>
            <a:tailEnd type="none" w="sm" len="sm"/>
          </a:ln>
          <a:effectLst/>
        </p:spPr>
        <p:txBody>
          <a:bodyPr/>
          <a:lstStyle/>
          <a:p>
            <a:endParaRPr lang="en-US"/>
          </a:p>
        </p:txBody>
      </p:sp>
      <p:sp>
        <p:nvSpPr>
          <p:cNvPr id="284770" name="Line 98"/>
          <p:cNvSpPr>
            <a:spLocks noChangeShapeType="1"/>
          </p:cNvSpPr>
          <p:nvPr/>
        </p:nvSpPr>
        <p:spPr bwMode="auto">
          <a:xfrm>
            <a:off x="6388100" y="5661025"/>
            <a:ext cx="395288"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4771" name="Line 99"/>
          <p:cNvSpPr>
            <a:spLocks noChangeShapeType="1"/>
          </p:cNvSpPr>
          <p:nvPr/>
        </p:nvSpPr>
        <p:spPr bwMode="auto">
          <a:xfrm flipV="1">
            <a:off x="2908300" y="4381500"/>
            <a:ext cx="0" cy="908050"/>
          </a:xfrm>
          <a:prstGeom prst="line">
            <a:avLst/>
          </a:prstGeom>
          <a:noFill/>
          <a:ln w="25400">
            <a:solidFill>
              <a:schemeClr val="tx1"/>
            </a:solidFill>
            <a:round/>
            <a:headEnd type="none" w="sm" len="sm"/>
            <a:tailEnd type="none" w="sm" len="sm"/>
          </a:ln>
          <a:effectLst/>
        </p:spPr>
        <p:txBody>
          <a:bodyPr/>
          <a:lstStyle/>
          <a:p>
            <a:endParaRPr lang="en-US"/>
          </a:p>
        </p:txBody>
      </p:sp>
      <p:sp>
        <p:nvSpPr>
          <p:cNvPr id="284772" name="Line 100"/>
          <p:cNvSpPr>
            <a:spLocks noChangeShapeType="1"/>
          </p:cNvSpPr>
          <p:nvPr/>
        </p:nvSpPr>
        <p:spPr bwMode="auto">
          <a:xfrm>
            <a:off x="2755900" y="4972050"/>
            <a:ext cx="304800" cy="0"/>
          </a:xfrm>
          <a:prstGeom prst="line">
            <a:avLst/>
          </a:prstGeom>
          <a:noFill/>
          <a:ln w="50800">
            <a:solidFill>
              <a:schemeClr val="tx1"/>
            </a:solidFill>
            <a:round/>
            <a:headEnd type="none" w="sm" len="sm"/>
            <a:tailEnd type="none" w="sm" len="sm"/>
          </a:ln>
          <a:effectLst/>
        </p:spPr>
        <p:txBody>
          <a:bodyPr/>
          <a:lstStyle/>
          <a:p>
            <a:endParaRPr lang="en-US"/>
          </a:p>
        </p:txBody>
      </p:sp>
      <p:sp>
        <p:nvSpPr>
          <p:cNvPr id="284773" name="Line 101"/>
          <p:cNvSpPr>
            <a:spLocks noChangeShapeType="1"/>
          </p:cNvSpPr>
          <p:nvPr/>
        </p:nvSpPr>
        <p:spPr bwMode="auto">
          <a:xfrm flipV="1">
            <a:off x="2908300" y="3754438"/>
            <a:ext cx="0" cy="57785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4774" name="Line 102"/>
          <p:cNvSpPr>
            <a:spLocks noChangeShapeType="1"/>
          </p:cNvSpPr>
          <p:nvPr/>
        </p:nvSpPr>
        <p:spPr bwMode="auto">
          <a:xfrm flipV="1">
            <a:off x="2767013" y="5060950"/>
            <a:ext cx="136525" cy="225425"/>
          </a:xfrm>
          <a:prstGeom prst="line">
            <a:avLst/>
          </a:prstGeom>
          <a:noFill/>
          <a:ln w="25400">
            <a:solidFill>
              <a:schemeClr val="tx1"/>
            </a:solidFill>
            <a:round/>
            <a:headEnd type="none" w="sm" len="sm"/>
            <a:tailEnd type="none" w="sm" len="sm"/>
          </a:ln>
          <a:effectLst/>
        </p:spPr>
        <p:txBody>
          <a:bodyPr/>
          <a:lstStyle/>
          <a:p>
            <a:endParaRPr lang="en-US"/>
          </a:p>
        </p:txBody>
      </p:sp>
      <p:sp>
        <p:nvSpPr>
          <p:cNvPr id="284775" name="Line 103"/>
          <p:cNvSpPr>
            <a:spLocks noChangeShapeType="1"/>
          </p:cNvSpPr>
          <p:nvPr/>
        </p:nvSpPr>
        <p:spPr bwMode="auto">
          <a:xfrm flipH="1" flipV="1">
            <a:off x="2903538" y="5060950"/>
            <a:ext cx="138112" cy="225425"/>
          </a:xfrm>
          <a:prstGeom prst="line">
            <a:avLst/>
          </a:prstGeom>
          <a:noFill/>
          <a:ln w="25400">
            <a:solidFill>
              <a:schemeClr val="tx1"/>
            </a:solidFill>
            <a:round/>
            <a:headEnd type="none" w="sm" len="sm"/>
            <a:tailEnd type="none" w="sm" len="sm"/>
          </a:ln>
          <a:effectLst/>
        </p:spPr>
        <p:txBody>
          <a:bodyPr/>
          <a:lstStyle/>
          <a:p>
            <a:endParaRPr lang="en-US"/>
          </a:p>
        </p:txBody>
      </p:sp>
      <p:sp>
        <p:nvSpPr>
          <p:cNvPr id="284776" name="Line 104"/>
          <p:cNvSpPr>
            <a:spLocks noChangeShapeType="1"/>
          </p:cNvSpPr>
          <p:nvPr/>
        </p:nvSpPr>
        <p:spPr bwMode="auto">
          <a:xfrm flipH="1" flipV="1">
            <a:off x="1657350" y="5075238"/>
            <a:ext cx="136525" cy="225425"/>
          </a:xfrm>
          <a:prstGeom prst="line">
            <a:avLst/>
          </a:prstGeom>
          <a:noFill/>
          <a:ln w="25400">
            <a:solidFill>
              <a:schemeClr val="tx1"/>
            </a:solidFill>
            <a:round/>
            <a:headEnd type="none" w="sm" len="sm"/>
            <a:tailEnd type="none" w="sm" len="sm"/>
          </a:ln>
          <a:effectLst/>
        </p:spPr>
        <p:txBody>
          <a:bodyPr/>
          <a:lstStyle/>
          <a:p>
            <a:endParaRPr lang="en-US"/>
          </a:p>
        </p:txBody>
      </p:sp>
      <p:sp>
        <p:nvSpPr>
          <p:cNvPr id="284777" name="Line 105"/>
          <p:cNvSpPr>
            <a:spLocks noChangeShapeType="1"/>
          </p:cNvSpPr>
          <p:nvPr/>
        </p:nvSpPr>
        <p:spPr bwMode="auto">
          <a:xfrm flipV="1">
            <a:off x="1519238" y="5075238"/>
            <a:ext cx="138112" cy="225425"/>
          </a:xfrm>
          <a:prstGeom prst="line">
            <a:avLst/>
          </a:prstGeom>
          <a:noFill/>
          <a:ln w="25400">
            <a:solidFill>
              <a:schemeClr val="tx1"/>
            </a:solidFill>
            <a:round/>
            <a:headEnd type="none" w="sm" len="sm"/>
            <a:tailEnd type="none" w="sm" len="sm"/>
          </a:ln>
          <a:effectLst/>
        </p:spPr>
        <p:txBody>
          <a:bodyPr/>
          <a:lstStyle/>
          <a:p>
            <a:endParaRPr lang="en-US"/>
          </a:p>
        </p:txBody>
      </p:sp>
      <p:sp>
        <p:nvSpPr>
          <p:cNvPr id="284778" name="Line 106"/>
          <p:cNvSpPr>
            <a:spLocks noChangeShapeType="1"/>
          </p:cNvSpPr>
          <p:nvPr/>
        </p:nvSpPr>
        <p:spPr bwMode="auto">
          <a:xfrm flipV="1">
            <a:off x="1655763" y="4572000"/>
            <a:ext cx="0" cy="712788"/>
          </a:xfrm>
          <a:prstGeom prst="line">
            <a:avLst/>
          </a:prstGeom>
          <a:noFill/>
          <a:ln w="25400">
            <a:solidFill>
              <a:schemeClr val="tx1"/>
            </a:solidFill>
            <a:round/>
            <a:headEnd type="none" w="sm" len="sm"/>
            <a:tailEnd type="none" w="sm" len="sm"/>
          </a:ln>
          <a:effectLst/>
        </p:spPr>
        <p:txBody>
          <a:bodyPr/>
          <a:lstStyle/>
          <a:p>
            <a:endParaRPr lang="en-US"/>
          </a:p>
        </p:txBody>
      </p:sp>
      <p:sp>
        <p:nvSpPr>
          <p:cNvPr id="284779" name="Line 107"/>
          <p:cNvSpPr>
            <a:spLocks noChangeShapeType="1"/>
          </p:cNvSpPr>
          <p:nvPr/>
        </p:nvSpPr>
        <p:spPr bwMode="auto">
          <a:xfrm flipH="1">
            <a:off x="1500188" y="4986338"/>
            <a:ext cx="304800" cy="0"/>
          </a:xfrm>
          <a:prstGeom prst="line">
            <a:avLst/>
          </a:prstGeom>
          <a:noFill/>
          <a:ln w="50800">
            <a:solidFill>
              <a:schemeClr val="tx1"/>
            </a:solidFill>
            <a:round/>
            <a:headEnd type="none" w="sm" len="sm"/>
            <a:tailEnd type="none" w="sm" len="sm"/>
          </a:ln>
          <a:effectLst/>
        </p:spPr>
        <p:txBody>
          <a:bodyPr/>
          <a:lstStyle/>
          <a:p>
            <a:endParaRPr lang="en-US"/>
          </a:p>
        </p:txBody>
      </p:sp>
      <p:sp>
        <p:nvSpPr>
          <p:cNvPr id="284780" name="AutoShape 108"/>
          <p:cNvSpPr>
            <a:spLocks noChangeArrowheads="1"/>
          </p:cNvSpPr>
          <p:nvPr/>
        </p:nvSpPr>
        <p:spPr bwMode="auto">
          <a:xfrm>
            <a:off x="1185863" y="3833813"/>
            <a:ext cx="930275" cy="725487"/>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81" name="AutoShape 109"/>
          <p:cNvSpPr>
            <a:spLocks noChangeArrowheads="1"/>
          </p:cNvSpPr>
          <p:nvPr/>
        </p:nvSpPr>
        <p:spPr bwMode="auto">
          <a:xfrm>
            <a:off x="2460625" y="2598738"/>
            <a:ext cx="930275" cy="1192212"/>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82" name="AutoShape 110"/>
          <p:cNvSpPr>
            <a:spLocks noChangeArrowheads="1"/>
          </p:cNvSpPr>
          <p:nvPr/>
        </p:nvSpPr>
        <p:spPr bwMode="auto">
          <a:xfrm>
            <a:off x="1255713" y="5294313"/>
            <a:ext cx="2185987" cy="758825"/>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83" name="Rectangle 111"/>
          <p:cNvSpPr>
            <a:spLocks noChangeArrowheads="1"/>
          </p:cNvSpPr>
          <p:nvPr/>
        </p:nvSpPr>
        <p:spPr bwMode="black">
          <a:xfrm>
            <a:off x="1176338" y="3848100"/>
            <a:ext cx="94297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X</a:t>
            </a:r>
            <a:br>
              <a:rPr lang="en-US"/>
            </a:br>
            <a:r>
              <a:rPr lang="en-US"/>
              <a:t># X1</a:t>
            </a:r>
          </a:p>
        </p:txBody>
      </p:sp>
      <p:sp>
        <p:nvSpPr>
          <p:cNvPr id="284784" name="Rectangle 112"/>
          <p:cNvSpPr>
            <a:spLocks noChangeArrowheads="1"/>
          </p:cNvSpPr>
          <p:nvPr/>
        </p:nvSpPr>
        <p:spPr bwMode="black">
          <a:xfrm>
            <a:off x="2447925" y="2632075"/>
            <a:ext cx="1060450" cy="915988"/>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Y</a:t>
            </a:r>
            <a:br>
              <a:rPr lang="en-US"/>
            </a:br>
            <a:r>
              <a:rPr lang="en-US"/>
              <a:t># Y1</a:t>
            </a:r>
            <a:br>
              <a:rPr lang="en-US"/>
            </a:br>
            <a:r>
              <a:rPr lang="en-US"/>
              <a:t># Y2</a:t>
            </a:r>
          </a:p>
        </p:txBody>
      </p:sp>
      <p:sp>
        <p:nvSpPr>
          <p:cNvPr id="284785" name="Rectangle 113"/>
          <p:cNvSpPr>
            <a:spLocks noChangeArrowheads="1"/>
          </p:cNvSpPr>
          <p:nvPr/>
        </p:nvSpPr>
        <p:spPr bwMode="black">
          <a:xfrm>
            <a:off x="1249363" y="5286375"/>
            <a:ext cx="106045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XY</a:t>
            </a:r>
          </a:p>
        </p:txBody>
      </p:sp>
      <p:sp>
        <p:nvSpPr>
          <p:cNvPr id="284786" name="AutoShape 114"/>
          <p:cNvSpPr>
            <a:spLocks noChangeArrowheads="1"/>
          </p:cNvSpPr>
          <p:nvPr/>
        </p:nvSpPr>
        <p:spPr bwMode="auto">
          <a:xfrm>
            <a:off x="4594225" y="2803525"/>
            <a:ext cx="1776413" cy="2232025"/>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4787" name="Rectangle 115"/>
          <p:cNvSpPr>
            <a:spLocks noChangeArrowheads="1"/>
          </p:cNvSpPr>
          <p:nvPr/>
        </p:nvSpPr>
        <p:spPr bwMode="black">
          <a:xfrm>
            <a:off x="4603750" y="2825750"/>
            <a:ext cx="106362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K</a:t>
            </a:r>
            <a:br>
              <a:rPr lang="en-US"/>
            </a:br>
            <a:endParaRPr lang="en-US"/>
          </a:p>
        </p:txBody>
      </p:sp>
      <p:sp>
        <p:nvSpPr>
          <p:cNvPr id="284788" name="AutoShape 116"/>
          <p:cNvSpPr>
            <a:spLocks noChangeArrowheads="1"/>
          </p:cNvSpPr>
          <p:nvPr/>
        </p:nvSpPr>
        <p:spPr bwMode="auto">
          <a:xfrm>
            <a:off x="4749800" y="3303588"/>
            <a:ext cx="930275" cy="730250"/>
          </a:xfrm>
          <a:prstGeom prst="roundRect">
            <a:avLst>
              <a:gd name="adj" fmla="val 12495"/>
            </a:avLst>
          </a:prstGeom>
          <a:solidFill>
            <a:srgbClr val="FFCC66"/>
          </a:solidFill>
          <a:ln w="25400">
            <a:solidFill>
              <a:schemeClr val="tx1"/>
            </a:solidFill>
            <a:round/>
            <a:headEnd/>
            <a:tailEnd/>
          </a:ln>
          <a:effectLst/>
        </p:spPr>
        <p:txBody>
          <a:bodyPr wrap="none" anchor="ctr"/>
          <a:lstStyle/>
          <a:p>
            <a:pPr algn="ctr" defTabSz="228600"/>
            <a:endParaRPr lang="en-US"/>
          </a:p>
        </p:txBody>
      </p:sp>
      <p:sp>
        <p:nvSpPr>
          <p:cNvPr id="284789" name="Rectangle 117"/>
          <p:cNvSpPr>
            <a:spLocks noChangeArrowheads="1"/>
          </p:cNvSpPr>
          <p:nvPr/>
        </p:nvSpPr>
        <p:spPr bwMode="black">
          <a:xfrm>
            <a:off x="4791075" y="3306763"/>
            <a:ext cx="106362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L </a:t>
            </a:r>
            <a:br>
              <a:rPr lang="en-US"/>
            </a:br>
            <a:r>
              <a:rPr lang="en-US"/>
              <a:t># L1</a:t>
            </a:r>
          </a:p>
        </p:txBody>
      </p:sp>
      <p:sp>
        <p:nvSpPr>
          <p:cNvPr id="284790" name="AutoShape 118"/>
          <p:cNvSpPr>
            <a:spLocks noChangeArrowheads="1"/>
          </p:cNvSpPr>
          <p:nvPr/>
        </p:nvSpPr>
        <p:spPr bwMode="auto">
          <a:xfrm>
            <a:off x="4783138" y="4121150"/>
            <a:ext cx="1028700" cy="750888"/>
          </a:xfrm>
          <a:prstGeom prst="roundRect">
            <a:avLst>
              <a:gd name="adj" fmla="val 12495"/>
            </a:avLst>
          </a:prstGeom>
          <a:solidFill>
            <a:srgbClr val="FFCC66"/>
          </a:solidFill>
          <a:ln w="25400">
            <a:solidFill>
              <a:schemeClr val="tx1"/>
            </a:solidFill>
            <a:round/>
            <a:headEnd/>
            <a:tailEnd/>
          </a:ln>
          <a:effectLst/>
        </p:spPr>
        <p:txBody>
          <a:bodyPr wrap="none" anchor="ctr"/>
          <a:lstStyle/>
          <a:p>
            <a:endParaRPr lang="en-US"/>
          </a:p>
        </p:txBody>
      </p:sp>
      <p:sp>
        <p:nvSpPr>
          <p:cNvPr id="284791" name="Rectangle 119"/>
          <p:cNvSpPr>
            <a:spLocks noChangeArrowheads="1"/>
          </p:cNvSpPr>
          <p:nvPr/>
        </p:nvSpPr>
        <p:spPr bwMode="black">
          <a:xfrm>
            <a:off x="4786313" y="4129088"/>
            <a:ext cx="106362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M</a:t>
            </a:r>
            <a:br>
              <a:rPr lang="en-US"/>
            </a:br>
            <a:r>
              <a:rPr lang="en-US"/>
              <a:t># M1</a:t>
            </a:r>
          </a:p>
        </p:txBody>
      </p:sp>
      <p:grpSp>
        <p:nvGrpSpPr>
          <p:cNvPr id="5" name="Group 120"/>
          <p:cNvGrpSpPr>
            <a:grpSpLocks/>
          </p:cNvGrpSpPr>
          <p:nvPr/>
        </p:nvGrpSpPr>
        <p:grpSpPr bwMode="auto">
          <a:xfrm>
            <a:off x="6400800" y="4381500"/>
            <a:ext cx="188913" cy="274638"/>
            <a:chOff x="4032" y="2760"/>
            <a:chExt cx="119" cy="173"/>
          </a:xfrm>
        </p:grpSpPr>
        <p:sp>
          <p:nvSpPr>
            <p:cNvPr id="284793" name="Line 121"/>
            <p:cNvSpPr>
              <a:spLocks noChangeShapeType="1"/>
            </p:cNvSpPr>
            <p:nvPr/>
          </p:nvSpPr>
          <p:spPr bwMode="auto">
            <a:xfrm>
              <a:off x="4032" y="2760"/>
              <a:ext cx="119" cy="86"/>
            </a:xfrm>
            <a:prstGeom prst="line">
              <a:avLst/>
            </a:prstGeom>
            <a:noFill/>
            <a:ln w="25400">
              <a:solidFill>
                <a:schemeClr val="tx1"/>
              </a:solidFill>
              <a:round/>
              <a:headEnd type="none" w="sm" len="sm"/>
              <a:tailEnd type="none" w="sm" len="sm"/>
            </a:ln>
            <a:effectLst/>
          </p:spPr>
          <p:txBody>
            <a:bodyPr/>
            <a:lstStyle/>
            <a:p>
              <a:endParaRPr lang="en-US"/>
            </a:p>
          </p:txBody>
        </p:sp>
        <p:sp>
          <p:nvSpPr>
            <p:cNvPr id="284794" name="Line 122"/>
            <p:cNvSpPr>
              <a:spLocks noChangeShapeType="1"/>
            </p:cNvSpPr>
            <p:nvPr/>
          </p:nvSpPr>
          <p:spPr bwMode="auto">
            <a:xfrm flipV="1">
              <a:off x="4032" y="2846"/>
              <a:ext cx="119" cy="87"/>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4795" name="Line 123"/>
          <p:cNvSpPr>
            <a:spLocks noChangeShapeType="1"/>
          </p:cNvSpPr>
          <p:nvPr/>
        </p:nvSpPr>
        <p:spPr bwMode="auto">
          <a:xfrm>
            <a:off x="6929438" y="4370388"/>
            <a:ext cx="0" cy="304800"/>
          </a:xfrm>
          <a:prstGeom prst="line">
            <a:avLst/>
          </a:prstGeom>
          <a:noFill/>
          <a:ln w="50800">
            <a:solidFill>
              <a:schemeClr val="tx1"/>
            </a:solidFill>
            <a:round/>
            <a:headEnd type="none" w="sm" len="sm"/>
            <a:tailEnd type="none" w="sm" len="sm"/>
          </a:ln>
          <a:effectLst/>
        </p:spPr>
        <p:txBody>
          <a:bodyPr/>
          <a:lstStyle/>
          <a:p>
            <a:endParaRPr lang="en-US"/>
          </a:p>
        </p:txBody>
      </p:sp>
      <p:sp>
        <p:nvSpPr>
          <p:cNvPr id="284796" name="Freeform 124"/>
          <p:cNvSpPr>
            <a:spLocks/>
          </p:cNvSpPr>
          <p:nvPr/>
        </p:nvSpPr>
        <p:spPr bwMode="black">
          <a:xfrm>
            <a:off x="2298700" y="1349375"/>
            <a:ext cx="5653088" cy="639763"/>
          </a:xfrm>
          <a:custGeom>
            <a:avLst/>
            <a:gdLst/>
            <a:ahLst/>
            <a:cxnLst>
              <a:cxn ang="0">
                <a:pos x="0" y="402"/>
              </a:cxn>
              <a:cxn ang="0">
                <a:pos x="430" y="0"/>
              </a:cxn>
              <a:cxn ang="0">
                <a:pos x="3560" y="0"/>
              </a:cxn>
            </a:cxnLst>
            <a:rect l="0" t="0" r="r" b="b"/>
            <a:pathLst>
              <a:path w="3561" h="403">
                <a:moveTo>
                  <a:pt x="0" y="402"/>
                </a:moveTo>
                <a:lnTo>
                  <a:pt x="430" y="0"/>
                </a:lnTo>
                <a:lnTo>
                  <a:pt x="3560" y="0"/>
                </a:lnTo>
              </a:path>
            </a:pathLst>
          </a:custGeom>
          <a:noFill/>
          <a:ln w="25400" cap="rnd" cmpd="sng">
            <a:solidFill>
              <a:schemeClr val="tx1"/>
            </a:solidFill>
            <a:prstDash val="dash"/>
            <a:round/>
            <a:headEnd type="none" w="sm" len="sm"/>
            <a:tailEnd type="none" w="sm" len="sm"/>
          </a:ln>
          <a:effectLst/>
        </p:spPr>
        <p:txBody>
          <a:bodyPr/>
          <a:lstStyle/>
          <a:p>
            <a:endParaRPr lang="en-US"/>
          </a:p>
        </p:txBody>
      </p:sp>
      <p:sp>
        <p:nvSpPr>
          <p:cNvPr id="284797" name="Freeform 125"/>
          <p:cNvSpPr>
            <a:spLocks/>
          </p:cNvSpPr>
          <p:nvPr/>
        </p:nvSpPr>
        <p:spPr bwMode="auto">
          <a:xfrm>
            <a:off x="6376988" y="1349375"/>
            <a:ext cx="1600200" cy="3171825"/>
          </a:xfrm>
          <a:custGeom>
            <a:avLst/>
            <a:gdLst/>
            <a:ahLst/>
            <a:cxnLst>
              <a:cxn ang="0">
                <a:pos x="0" y="1997"/>
              </a:cxn>
              <a:cxn ang="0">
                <a:pos x="1007" y="1997"/>
              </a:cxn>
              <a:cxn ang="0">
                <a:pos x="1007" y="0"/>
              </a:cxn>
            </a:cxnLst>
            <a:rect l="0" t="0" r="r" b="b"/>
            <a:pathLst>
              <a:path w="1008" h="1998">
                <a:moveTo>
                  <a:pt x="0" y="1997"/>
                </a:moveTo>
                <a:lnTo>
                  <a:pt x="1007" y="1997"/>
                </a:lnTo>
                <a:lnTo>
                  <a:pt x="1007" y="0"/>
                </a:lnTo>
              </a:path>
            </a:pathLst>
          </a:custGeom>
          <a:noFill/>
          <a:ln w="25400" cap="rnd" cmpd="sng">
            <a:solidFill>
              <a:schemeClr val="tx1"/>
            </a:solidFill>
            <a:prstDash val="solid"/>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8" name="Rectangle 78"/>
          <p:cNvSpPr>
            <a:spLocks noGrp="1" noChangeArrowheads="1"/>
          </p:cNvSpPr>
          <p:nvPr>
            <p:ph type="title"/>
          </p:nvPr>
        </p:nvSpPr>
        <p:spPr/>
        <p:txBody>
          <a:bodyPr/>
          <a:lstStyle/>
          <a:p>
            <a:r>
              <a:rPr lang="en-US">
                <a:solidFill>
                  <a:schemeClr val="tx1"/>
                </a:solidFill>
              </a:rPr>
              <a:t>Incorrect Unique Identifiers</a:t>
            </a:r>
          </a:p>
        </p:txBody>
      </p:sp>
      <p:sp>
        <p:nvSpPr>
          <p:cNvPr id="13" name="Slide Number Placeholder 12"/>
          <p:cNvSpPr>
            <a:spLocks noGrp="1"/>
          </p:cNvSpPr>
          <p:nvPr>
            <p:ph type="sldNum" sz="quarter" idx="12"/>
          </p:nvPr>
        </p:nvSpPr>
        <p:spPr/>
        <p:txBody>
          <a:bodyPr/>
          <a:lstStyle/>
          <a:p>
            <a:fld id="{F093AFE1-D04D-40AB-9231-59BC8ABC86FF}" type="slidenum">
              <a:rPr lang="en-US" smtClean="0">
                <a:solidFill>
                  <a:schemeClr val="tx1"/>
                </a:solidFill>
              </a:rPr>
              <a:pPr/>
              <a:t>8</a:t>
            </a:fld>
            <a:endParaRPr lang="en-US">
              <a:solidFill>
                <a:schemeClr val="tx1"/>
              </a:solidFill>
            </a:endParaRPr>
          </a:p>
        </p:txBody>
      </p:sp>
      <p:grpSp>
        <p:nvGrpSpPr>
          <p:cNvPr id="2" name="Group 3"/>
          <p:cNvGrpSpPr>
            <a:grpSpLocks/>
          </p:cNvGrpSpPr>
          <p:nvPr/>
        </p:nvGrpSpPr>
        <p:grpSpPr bwMode="auto">
          <a:xfrm>
            <a:off x="1189038" y="1420813"/>
            <a:ext cx="2120900" cy="2463800"/>
            <a:chOff x="749" y="895"/>
            <a:chExt cx="1336" cy="1552"/>
          </a:xfrm>
        </p:grpSpPr>
        <p:sp>
          <p:nvSpPr>
            <p:cNvPr id="286724" name="AutoShape 4"/>
            <p:cNvSpPr>
              <a:spLocks noChangeArrowheads="1"/>
            </p:cNvSpPr>
            <p:nvPr/>
          </p:nvSpPr>
          <p:spPr bwMode="auto">
            <a:xfrm>
              <a:off x="771" y="1003"/>
              <a:ext cx="586" cy="484"/>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25" name="AutoShape 5"/>
            <p:cNvSpPr>
              <a:spLocks noChangeArrowheads="1"/>
            </p:cNvSpPr>
            <p:nvPr/>
          </p:nvSpPr>
          <p:spPr bwMode="auto">
            <a:xfrm>
              <a:off x="1487" y="895"/>
              <a:ext cx="586" cy="494"/>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26" name="AutoShape 6"/>
            <p:cNvSpPr>
              <a:spLocks noChangeArrowheads="1"/>
            </p:cNvSpPr>
            <p:nvPr/>
          </p:nvSpPr>
          <p:spPr bwMode="auto">
            <a:xfrm>
              <a:off x="799" y="1969"/>
              <a:ext cx="1230" cy="478"/>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27" name="Rectangle 7"/>
            <p:cNvSpPr>
              <a:spLocks noChangeArrowheads="1"/>
            </p:cNvSpPr>
            <p:nvPr/>
          </p:nvSpPr>
          <p:spPr bwMode="auto">
            <a:xfrm>
              <a:off x="749" y="1006"/>
              <a:ext cx="614" cy="442"/>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dirty="0"/>
                <a:t>K</a:t>
              </a:r>
              <a:br>
                <a:rPr lang="en-US" dirty="0"/>
              </a:br>
              <a:r>
                <a:rPr lang="en-US" dirty="0"/>
                <a:t># K1</a:t>
              </a:r>
            </a:p>
          </p:txBody>
        </p:sp>
        <p:sp>
          <p:nvSpPr>
            <p:cNvPr id="286728" name="Rectangle 8"/>
            <p:cNvSpPr>
              <a:spLocks noChangeArrowheads="1"/>
            </p:cNvSpPr>
            <p:nvPr/>
          </p:nvSpPr>
          <p:spPr bwMode="auto">
            <a:xfrm>
              <a:off x="1487" y="897"/>
              <a:ext cx="598" cy="442"/>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t>L</a:t>
              </a:r>
              <a:br>
                <a:rPr lang="en-US"/>
              </a:br>
              <a:r>
                <a:rPr lang="en-US"/>
                <a:t># L1</a:t>
              </a:r>
            </a:p>
          </p:txBody>
        </p:sp>
        <p:grpSp>
          <p:nvGrpSpPr>
            <p:cNvPr id="3" name="Group 9"/>
            <p:cNvGrpSpPr>
              <a:grpSpLocks/>
            </p:cNvGrpSpPr>
            <p:nvPr/>
          </p:nvGrpSpPr>
          <p:grpSpPr bwMode="auto">
            <a:xfrm>
              <a:off x="946" y="1828"/>
              <a:ext cx="173" cy="142"/>
              <a:chOff x="946" y="1828"/>
              <a:chExt cx="173" cy="142"/>
            </a:xfrm>
          </p:grpSpPr>
          <p:sp>
            <p:nvSpPr>
              <p:cNvPr id="286730" name="Line 10"/>
              <p:cNvSpPr>
                <a:spLocks noChangeShapeType="1"/>
              </p:cNvSpPr>
              <p:nvPr/>
            </p:nvSpPr>
            <p:spPr bwMode="auto">
              <a:xfrm flipV="1">
                <a:off x="946" y="1828"/>
                <a:ext cx="86" cy="142"/>
              </a:xfrm>
              <a:prstGeom prst="line">
                <a:avLst/>
              </a:prstGeom>
              <a:noFill/>
              <a:ln w="25400">
                <a:solidFill>
                  <a:srgbClr val="FFCC66"/>
                </a:solidFill>
                <a:round/>
                <a:headEnd type="none" w="sm" len="sm"/>
                <a:tailEnd type="none" w="sm" len="sm"/>
              </a:ln>
              <a:effectLst/>
            </p:spPr>
            <p:txBody>
              <a:bodyPr/>
              <a:lstStyle/>
              <a:p>
                <a:endParaRPr lang="en-US"/>
              </a:p>
            </p:txBody>
          </p:sp>
          <p:sp>
            <p:nvSpPr>
              <p:cNvPr id="286731" name="Line 11"/>
              <p:cNvSpPr>
                <a:spLocks noChangeShapeType="1"/>
              </p:cNvSpPr>
              <p:nvPr/>
            </p:nvSpPr>
            <p:spPr bwMode="auto">
              <a:xfrm flipH="1" flipV="1">
                <a:off x="1032" y="1828"/>
                <a:ext cx="87" cy="142"/>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86732" name="Line 12"/>
            <p:cNvSpPr>
              <a:spLocks noChangeShapeType="1"/>
            </p:cNvSpPr>
            <p:nvPr/>
          </p:nvSpPr>
          <p:spPr bwMode="auto">
            <a:xfrm>
              <a:off x="941" y="1788"/>
              <a:ext cx="192" cy="0"/>
            </a:xfrm>
            <a:prstGeom prst="line">
              <a:avLst/>
            </a:prstGeom>
            <a:noFill/>
            <a:ln w="50800">
              <a:solidFill>
                <a:srgbClr val="FFCC66"/>
              </a:solidFill>
              <a:round/>
              <a:headEnd type="none" w="sm" len="sm"/>
              <a:tailEnd type="none" w="sm" len="sm"/>
            </a:ln>
            <a:effectLst/>
          </p:spPr>
          <p:txBody>
            <a:bodyPr/>
            <a:lstStyle/>
            <a:p>
              <a:endParaRPr lang="en-US"/>
            </a:p>
          </p:txBody>
        </p:sp>
        <p:sp>
          <p:nvSpPr>
            <p:cNvPr id="286733" name="Rectangle 13"/>
            <p:cNvSpPr>
              <a:spLocks noChangeArrowheads="1"/>
            </p:cNvSpPr>
            <p:nvPr/>
          </p:nvSpPr>
          <p:spPr bwMode="auto">
            <a:xfrm>
              <a:off x="821" y="1972"/>
              <a:ext cx="598" cy="250"/>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t>KL</a:t>
              </a:r>
            </a:p>
          </p:txBody>
        </p:sp>
        <p:grpSp>
          <p:nvGrpSpPr>
            <p:cNvPr id="4" name="Group 14"/>
            <p:cNvGrpSpPr>
              <a:grpSpLocks/>
            </p:cNvGrpSpPr>
            <p:nvPr/>
          </p:nvGrpSpPr>
          <p:grpSpPr bwMode="auto">
            <a:xfrm>
              <a:off x="1694" y="1820"/>
              <a:ext cx="173" cy="142"/>
              <a:chOff x="1694" y="1820"/>
              <a:chExt cx="173" cy="142"/>
            </a:xfrm>
          </p:grpSpPr>
          <p:sp>
            <p:nvSpPr>
              <p:cNvPr id="286735" name="Line 15"/>
              <p:cNvSpPr>
                <a:spLocks noChangeShapeType="1"/>
              </p:cNvSpPr>
              <p:nvPr/>
            </p:nvSpPr>
            <p:spPr bwMode="auto">
              <a:xfrm flipV="1">
                <a:off x="1694" y="1820"/>
                <a:ext cx="86" cy="142"/>
              </a:xfrm>
              <a:prstGeom prst="line">
                <a:avLst/>
              </a:prstGeom>
              <a:noFill/>
              <a:ln w="25400">
                <a:solidFill>
                  <a:srgbClr val="FFCC66"/>
                </a:solidFill>
                <a:round/>
                <a:headEnd type="none" w="sm" len="sm"/>
                <a:tailEnd type="none" w="sm" len="sm"/>
              </a:ln>
              <a:effectLst/>
            </p:spPr>
            <p:txBody>
              <a:bodyPr/>
              <a:lstStyle/>
              <a:p>
                <a:endParaRPr lang="en-US"/>
              </a:p>
            </p:txBody>
          </p:sp>
          <p:sp>
            <p:nvSpPr>
              <p:cNvPr id="286736" name="Line 16"/>
              <p:cNvSpPr>
                <a:spLocks noChangeShapeType="1"/>
              </p:cNvSpPr>
              <p:nvPr/>
            </p:nvSpPr>
            <p:spPr bwMode="auto">
              <a:xfrm flipH="1" flipV="1">
                <a:off x="1780" y="1820"/>
                <a:ext cx="87" cy="142"/>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86737" name="Line 17"/>
            <p:cNvSpPr>
              <a:spLocks noChangeShapeType="1"/>
            </p:cNvSpPr>
            <p:nvPr/>
          </p:nvSpPr>
          <p:spPr bwMode="auto">
            <a:xfrm>
              <a:off x="1681" y="1780"/>
              <a:ext cx="192" cy="0"/>
            </a:xfrm>
            <a:prstGeom prst="line">
              <a:avLst/>
            </a:prstGeom>
            <a:noFill/>
            <a:ln w="50800">
              <a:solidFill>
                <a:srgbClr val="FFCC66"/>
              </a:solidFill>
              <a:round/>
              <a:headEnd type="none" w="sm" len="sm"/>
              <a:tailEnd type="none" w="sm" len="sm"/>
            </a:ln>
            <a:effectLst/>
          </p:spPr>
          <p:txBody>
            <a:bodyPr/>
            <a:lstStyle/>
            <a:p>
              <a:endParaRPr lang="en-US"/>
            </a:p>
          </p:txBody>
        </p:sp>
        <p:sp>
          <p:nvSpPr>
            <p:cNvPr id="286738" name="Line 18"/>
            <p:cNvSpPr>
              <a:spLocks noChangeShapeType="1"/>
            </p:cNvSpPr>
            <p:nvPr/>
          </p:nvSpPr>
          <p:spPr bwMode="auto">
            <a:xfrm flipV="1">
              <a:off x="1038" y="1497"/>
              <a:ext cx="0" cy="466"/>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286739" name="Line 19"/>
            <p:cNvSpPr>
              <a:spLocks noChangeShapeType="1"/>
            </p:cNvSpPr>
            <p:nvPr/>
          </p:nvSpPr>
          <p:spPr bwMode="auto">
            <a:xfrm flipV="1">
              <a:off x="1786" y="1401"/>
              <a:ext cx="0" cy="562"/>
            </a:xfrm>
            <a:prstGeom prst="line">
              <a:avLst/>
            </a:prstGeom>
            <a:noFill/>
            <a:ln w="25400">
              <a:solidFill>
                <a:srgbClr val="FFCC66"/>
              </a:solidFill>
              <a:prstDash val="dash"/>
              <a:round/>
              <a:headEnd type="none" w="sm" len="sm"/>
              <a:tailEnd type="none" w="sm" len="sm"/>
            </a:ln>
            <a:effectLst/>
          </p:spPr>
          <p:txBody>
            <a:bodyPr/>
            <a:lstStyle/>
            <a:p>
              <a:endParaRPr lang="en-US"/>
            </a:p>
          </p:txBody>
        </p:sp>
      </p:grpSp>
      <p:grpSp>
        <p:nvGrpSpPr>
          <p:cNvPr id="5" name="Group 20"/>
          <p:cNvGrpSpPr>
            <a:grpSpLocks/>
          </p:cNvGrpSpPr>
          <p:nvPr/>
        </p:nvGrpSpPr>
        <p:grpSpPr bwMode="auto">
          <a:xfrm>
            <a:off x="3797300" y="1373188"/>
            <a:ext cx="3819525" cy="935037"/>
            <a:chOff x="2392" y="865"/>
            <a:chExt cx="2406" cy="589"/>
          </a:xfrm>
        </p:grpSpPr>
        <p:sp>
          <p:nvSpPr>
            <p:cNvPr id="286741" name="Line 21"/>
            <p:cNvSpPr>
              <a:spLocks noChangeShapeType="1"/>
            </p:cNvSpPr>
            <p:nvPr/>
          </p:nvSpPr>
          <p:spPr bwMode="auto">
            <a:xfrm>
              <a:off x="3135" y="1073"/>
              <a:ext cx="169" cy="117"/>
            </a:xfrm>
            <a:prstGeom prst="line">
              <a:avLst/>
            </a:prstGeom>
            <a:noFill/>
            <a:ln w="25400">
              <a:solidFill>
                <a:srgbClr val="FFCC66"/>
              </a:solidFill>
              <a:round/>
              <a:headEnd type="none" w="sm" len="sm"/>
              <a:tailEnd type="none" w="sm" len="sm"/>
            </a:ln>
            <a:effectLst/>
          </p:spPr>
          <p:txBody>
            <a:bodyPr/>
            <a:lstStyle/>
            <a:p>
              <a:endParaRPr lang="en-US"/>
            </a:p>
          </p:txBody>
        </p:sp>
        <p:sp>
          <p:nvSpPr>
            <p:cNvPr id="286742" name="Line 22"/>
            <p:cNvSpPr>
              <a:spLocks noChangeShapeType="1"/>
            </p:cNvSpPr>
            <p:nvPr/>
          </p:nvSpPr>
          <p:spPr bwMode="auto">
            <a:xfrm flipV="1">
              <a:off x="3131" y="1178"/>
              <a:ext cx="171" cy="107"/>
            </a:xfrm>
            <a:prstGeom prst="line">
              <a:avLst/>
            </a:prstGeom>
            <a:noFill/>
            <a:ln w="25400">
              <a:solidFill>
                <a:srgbClr val="FFCC66"/>
              </a:solidFill>
              <a:round/>
              <a:headEnd type="none" w="sm" len="sm"/>
              <a:tailEnd type="none" w="sm" len="sm"/>
            </a:ln>
            <a:effectLst/>
          </p:spPr>
          <p:txBody>
            <a:bodyPr/>
            <a:lstStyle/>
            <a:p>
              <a:endParaRPr lang="en-US"/>
            </a:p>
          </p:txBody>
        </p:sp>
        <p:sp>
          <p:nvSpPr>
            <p:cNvPr id="286743" name="AutoShape 23"/>
            <p:cNvSpPr>
              <a:spLocks noChangeArrowheads="1"/>
            </p:cNvSpPr>
            <p:nvPr/>
          </p:nvSpPr>
          <p:spPr bwMode="auto">
            <a:xfrm>
              <a:off x="2392" y="906"/>
              <a:ext cx="740" cy="548"/>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44" name="Line 24"/>
            <p:cNvSpPr>
              <a:spLocks noChangeShapeType="1"/>
            </p:cNvSpPr>
            <p:nvPr/>
          </p:nvSpPr>
          <p:spPr bwMode="auto">
            <a:xfrm flipH="1">
              <a:off x="3642" y="1184"/>
              <a:ext cx="413" cy="0"/>
            </a:xfrm>
            <a:prstGeom prst="line">
              <a:avLst/>
            </a:prstGeom>
            <a:noFill/>
            <a:ln w="25400">
              <a:solidFill>
                <a:srgbClr val="FFCC66"/>
              </a:solidFill>
              <a:round/>
              <a:headEnd type="none" w="sm" len="sm"/>
              <a:tailEnd type="none" w="sm" len="sm"/>
            </a:ln>
            <a:effectLst/>
          </p:spPr>
          <p:txBody>
            <a:bodyPr/>
            <a:lstStyle/>
            <a:p>
              <a:endParaRPr lang="en-US"/>
            </a:p>
          </p:txBody>
        </p:sp>
        <p:sp>
          <p:nvSpPr>
            <p:cNvPr id="286745" name="Line 25"/>
            <p:cNvSpPr>
              <a:spLocks noChangeShapeType="1"/>
            </p:cNvSpPr>
            <p:nvPr/>
          </p:nvSpPr>
          <p:spPr bwMode="auto">
            <a:xfrm>
              <a:off x="3142" y="1182"/>
              <a:ext cx="444" cy="0"/>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286746" name="Line 26"/>
            <p:cNvSpPr>
              <a:spLocks noChangeShapeType="1"/>
            </p:cNvSpPr>
            <p:nvPr/>
          </p:nvSpPr>
          <p:spPr bwMode="auto">
            <a:xfrm>
              <a:off x="3893" y="1079"/>
              <a:ext cx="0" cy="189"/>
            </a:xfrm>
            <a:prstGeom prst="line">
              <a:avLst/>
            </a:prstGeom>
            <a:noFill/>
            <a:ln w="50800">
              <a:solidFill>
                <a:srgbClr val="FFCC66"/>
              </a:solidFill>
              <a:round/>
              <a:headEnd type="none" w="sm" len="sm"/>
              <a:tailEnd type="none" w="sm" len="sm"/>
            </a:ln>
            <a:effectLst/>
          </p:spPr>
          <p:txBody>
            <a:bodyPr/>
            <a:lstStyle/>
            <a:p>
              <a:endParaRPr lang="en-US"/>
            </a:p>
          </p:txBody>
        </p:sp>
        <p:sp>
          <p:nvSpPr>
            <p:cNvPr id="286747" name="AutoShape 27"/>
            <p:cNvSpPr>
              <a:spLocks noChangeArrowheads="1"/>
            </p:cNvSpPr>
            <p:nvPr/>
          </p:nvSpPr>
          <p:spPr bwMode="auto">
            <a:xfrm>
              <a:off x="4058" y="872"/>
              <a:ext cx="740" cy="554"/>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48" name="Rectangle 28"/>
            <p:cNvSpPr>
              <a:spLocks noChangeArrowheads="1"/>
            </p:cNvSpPr>
            <p:nvPr/>
          </p:nvSpPr>
          <p:spPr bwMode="auto">
            <a:xfrm>
              <a:off x="4049" y="865"/>
              <a:ext cx="598" cy="442"/>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t>G</a:t>
              </a:r>
              <a:br>
                <a:rPr lang="en-US"/>
              </a:br>
              <a:r>
                <a:rPr lang="en-US"/>
                <a:t># G1</a:t>
              </a:r>
            </a:p>
          </p:txBody>
        </p:sp>
        <p:sp>
          <p:nvSpPr>
            <p:cNvPr id="286749" name="Rectangle 29"/>
            <p:cNvSpPr>
              <a:spLocks noChangeArrowheads="1"/>
            </p:cNvSpPr>
            <p:nvPr/>
          </p:nvSpPr>
          <p:spPr bwMode="auto">
            <a:xfrm>
              <a:off x="2397" y="908"/>
              <a:ext cx="598" cy="442"/>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t>F</a:t>
              </a:r>
              <a:br>
                <a:rPr lang="en-US"/>
              </a:br>
              <a:r>
                <a:rPr lang="en-US"/>
                <a:t># F1</a:t>
              </a:r>
            </a:p>
          </p:txBody>
        </p:sp>
      </p:grpSp>
      <p:grpSp>
        <p:nvGrpSpPr>
          <p:cNvPr id="6" name="Group 30"/>
          <p:cNvGrpSpPr>
            <a:grpSpLocks/>
          </p:cNvGrpSpPr>
          <p:nvPr/>
        </p:nvGrpSpPr>
        <p:grpSpPr bwMode="auto">
          <a:xfrm>
            <a:off x="2411413" y="4090988"/>
            <a:ext cx="1095375" cy="871537"/>
            <a:chOff x="1519" y="2577"/>
            <a:chExt cx="690" cy="549"/>
          </a:xfrm>
        </p:grpSpPr>
        <p:sp>
          <p:nvSpPr>
            <p:cNvPr id="286751" name="AutoShape 31"/>
            <p:cNvSpPr>
              <a:spLocks noChangeArrowheads="1"/>
            </p:cNvSpPr>
            <p:nvPr/>
          </p:nvSpPr>
          <p:spPr bwMode="auto">
            <a:xfrm>
              <a:off x="1519" y="2577"/>
              <a:ext cx="690" cy="549"/>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52" name="Rectangle 32"/>
            <p:cNvSpPr>
              <a:spLocks noChangeArrowheads="1"/>
            </p:cNvSpPr>
            <p:nvPr/>
          </p:nvSpPr>
          <p:spPr bwMode="auto">
            <a:xfrm>
              <a:off x="1525" y="2580"/>
              <a:ext cx="670" cy="404"/>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T</a:t>
              </a:r>
              <a:br>
                <a:rPr lang="en-US"/>
              </a:br>
              <a:r>
                <a:rPr lang="en-US"/>
                <a:t>o # T1</a:t>
              </a:r>
            </a:p>
          </p:txBody>
        </p:sp>
      </p:grpSp>
      <p:grpSp>
        <p:nvGrpSpPr>
          <p:cNvPr id="7" name="Group 33"/>
          <p:cNvGrpSpPr>
            <a:grpSpLocks/>
          </p:cNvGrpSpPr>
          <p:nvPr/>
        </p:nvGrpSpPr>
        <p:grpSpPr bwMode="auto">
          <a:xfrm>
            <a:off x="4567238" y="2617788"/>
            <a:ext cx="3513137" cy="2501900"/>
            <a:chOff x="2877" y="1649"/>
            <a:chExt cx="2213" cy="1576"/>
          </a:xfrm>
        </p:grpSpPr>
        <p:sp>
          <p:nvSpPr>
            <p:cNvPr id="286754" name="AutoShape 34"/>
            <p:cNvSpPr>
              <a:spLocks noChangeArrowheads="1"/>
            </p:cNvSpPr>
            <p:nvPr/>
          </p:nvSpPr>
          <p:spPr bwMode="auto">
            <a:xfrm>
              <a:off x="2877" y="1649"/>
              <a:ext cx="708" cy="619"/>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55" name="AutoShape 35"/>
            <p:cNvSpPr>
              <a:spLocks noChangeArrowheads="1"/>
            </p:cNvSpPr>
            <p:nvPr/>
          </p:nvSpPr>
          <p:spPr bwMode="auto">
            <a:xfrm>
              <a:off x="2911" y="2809"/>
              <a:ext cx="943" cy="416"/>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56" name="Rectangle 36"/>
            <p:cNvSpPr>
              <a:spLocks noChangeArrowheads="1"/>
            </p:cNvSpPr>
            <p:nvPr/>
          </p:nvSpPr>
          <p:spPr bwMode="auto">
            <a:xfrm>
              <a:off x="2893" y="2821"/>
              <a:ext cx="573" cy="386"/>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t>Q</a:t>
              </a:r>
              <a:br>
                <a:rPr lang="en-US"/>
              </a:br>
              <a:r>
                <a:rPr lang="en-US"/>
                <a:t># Q1</a:t>
              </a:r>
            </a:p>
          </p:txBody>
        </p:sp>
        <p:sp>
          <p:nvSpPr>
            <p:cNvPr id="286757" name="AutoShape 37"/>
            <p:cNvSpPr>
              <a:spLocks noChangeArrowheads="1"/>
            </p:cNvSpPr>
            <p:nvPr/>
          </p:nvSpPr>
          <p:spPr bwMode="auto">
            <a:xfrm>
              <a:off x="4460" y="1649"/>
              <a:ext cx="630" cy="1576"/>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58" name="Rectangle 38"/>
            <p:cNvSpPr>
              <a:spLocks noChangeArrowheads="1"/>
            </p:cNvSpPr>
            <p:nvPr/>
          </p:nvSpPr>
          <p:spPr bwMode="auto">
            <a:xfrm>
              <a:off x="4466" y="1661"/>
              <a:ext cx="618" cy="386"/>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t>R</a:t>
              </a:r>
              <a:br>
                <a:rPr lang="en-US"/>
              </a:br>
              <a:r>
                <a:rPr lang="en-US"/>
                <a:t># R1</a:t>
              </a:r>
            </a:p>
          </p:txBody>
        </p:sp>
        <p:grpSp>
          <p:nvGrpSpPr>
            <p:cNvPr id="8" name="Group 39"/>
            <p:cNvGrpSpPr>
              <a:grpSpLocks/>
            </p:cNvGrpSpPr>
            <p:nvPr/>
          </p:nvGrpSpPr>
          <p:grpSpPr bwMode="auto">
            <a:xfrm>
              <a:off x="3860" y="2949"/>
              <a:ext cx="136" cy="151"/>
              <a:chOff x="3860" y="2949"/>
              <a:chExt cx="136" cy="151"/>
            </a:xfrm>
          </p:grpSpPr>
          <p:sp>
            <p:nvSpPr>
              <p:cNvPr id="286760" name="Line 40"/>
              <p:cNvSpPr>
                <a:spLocks noChangeShapeType="1"/>
              </p:cNvSpPr>
              <p:nvPr/>
            </p:nvSpPr>
            <p:spPr bwMode="auto">
              <a:xfrm>
                <a:off x="3860" y="2949"/>
                <a:ext cx="136" cy="75"/>
              </a:xfrm>
              <a:prstGeom prst="line">
                <a:avLst/>
              </a:prstGeom>
              <a:noFill/>
              <a:ln w="25400">
                <a:solidFill>
                  <a:srgbClr val="FFCC66"/>
                </a:solidFill>
                <a:round/>
                <a:headEnd type="none" w="sm" len="sm"/>
                <a:tailEnd type="none" w="sm" len="sm"/>
              </a:ln>
              <a:effectLst/>
            </p:spPr>
            <p:txBody>
              <a:bodyPr/>
              <a:lstStyle/>
              <a:p>
                <a:endParaRPr lang="en-US"/>
              </a:p>
            </p:txBody>
          </p:sp>
          <p:sp>
            <p:nvSpPr>
              <p:cNvPr id="286761" name="Line 41"/>
              <p:cNvSpPr>
                <a:spLocks noChangeShapeType="1"/>
              </p:cNvSpPr>
              <p:nvPr/>
            </p:nvSpPr>
            <p:spPr bwMode="auto">
              <a:xfrm flipV="1">
                <a:off x="3860" y="3024"/>
                <a:ext cx="136" cy="76"/>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86762" name="Line 42"/>
            <p:cNvSpPr>
              <a:spLocks noChangeShapeType="1"/>
            </p:cNvSpPr>
            <p:nvPr/>
          </p:nvSpPr>
          <p:spPr bwMode="auto">
            <a:xfrm>
              <a:off x="3863" y="3025"/>
              <a:ext cx="278" cy="1"/>
            </a:xfrm>
            <a:prstGeom prst="line">
              <a:avLst/>
            </a:prstGeom>
            <a:noFill/>
            <a:ln w="25400">
              <a:solidFill>
                <a:srgbClr val="FFCC66"/>
              </a:solidFill>
              <a:round/>
              <a:headEnd type="none" w="sm" len="sm"/>
              <a:tailEnd type="none" w="sm" len="sm"/>
            </a:ln>
            <a:effectLst/>
          </p:spPr>
          <p:txBody>
            <a:bodyPr/>
            <a:lstStyle/>
            <a:p>
              <a:endParaRPr lang="en-US"/>
            </a:p>
          </p:txBody>
        </p:sp>
        <p:sp>
          <p:nvSpPr>
            <p:cNvPr id="286763" name="Line 43"/>
            <p:cNvSpPr>
              <a:spLocks noChangeShapeType="1"/>
            </p:cNvSpPr>
            <p:nvPr/>
          </p:nvSpPr>
          <p:spPr bwMode="auto">
            <a:xfrm>
              <a:off x="4104" y="2939"/>
              <a:ext cx="0" cy="167"/>
            </a:xfrm>
            <a:prstGeom prst="line">
              <a:avLst/>
            </a:prstGeom>
            <a:noFill/>
            <a:ln w="50800">
              <a:solidFill>
                <a:srgbClr val="FFCC66"/>
              </a:solidFill>
              <a:round/>
              <a:headEnd type="none" w="sm" len="sm"/>
              <a:tailEnd type="none" w="sm" len="sm"/>
            </a:ln>
            <a:effectLst/>
          </p:spPr>
          <p:txBody>
            <a:bodyPr/>
            <a:lstStyle/>
            <a:p>
              <a:endParaRPr lang="en-US"/>
            </a:p>
          </p:txBody>
        </p:sp>
        <p:sp>
          <p:nvSpPr>
            <p:cNvPr id="286764" name="Rectangle 44"/>
            <p:cNvSpPr>
              <a:spLocks noChangeArrowheads="1"/>
            </p:cNvSpPr>
            <p:nvPr/>
          </p:nvSpPr>
          <p:spPr bwMode="auto">
            <a:xfrm>
              <a:off x="2877" y="1662"/>
              <a:ext cx="573" cy="386"/>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t>P</a:t>
              </a:r>
              <a:br>
                <a:rPr lang="en-US"/>
              </a:br>
              <a:r>
                <a:rPr lang="en-US"/>
                <a:t># P1</a:t>
              </a:r>
            </a:p>
          </p:txBody>
        </p:sp>
        <p:grpSp>
          <p:nvGrpSpPr>
            <p:cNvPr id="9" name="Group 45"/>
            <p:cNvGrpSpPr>
              <a:grpSpLocks/>
            </p:cNvGrpSpPr>
            <p:nvPr/>
          </p:nvGrpSpPr>
          <p:grpSpPr bwMode="auto">
            <a:xfrm>
              <a:off x="4316" y="1925"/>
              <a:ext cx="143" cy="158"/>
              <a:chOff x="4316" y="1925"/>
              <a:chExt cx="143" cy="158"/>
            </a:xfrm>
          </p:grpSpPr>
          <p:sp>
            <p:nvSpPr>
              <p:cNvPr id="286766" name="Line 46"/>
              <p:cNvSpPr>
                <a:spLocks noChangeShapeType="1"/>
              </p:cNvSpPr>
              <p:nvPr/>
            </p:nvSpPr>
            <p:spPr bwMode="auto">
              <a:xfrm flipH="1">
                <a:off x="4316" y="1925"/>
                <a:ext cx="143" cy="79"/>
              </a:xfrm>
              <a:prstGeom prst="line">
                <a:avLst/>
              </a:prstGeom>
              <a:noFill/>
              <a:ln w="25400">
                <a:solidFill>
                  <a:srgbClr val="FFCC66"/>
                </a:solidFill>
                <a:round/>
                <a:headEnd type="none" w="sm" len="sm"/>
                <a:tailEnd type="none" w="sm" len="sm"/>
              </a:ln>
              <a:effectLst/>
            </p:spPr>
            <p:txBody>
              <a:bodyPr/>
              <a:lstStyle/>
              <a:p>
                <a:endParaRPr lang="en-US"/>
              </a:p>
            </p:txBody>
          </p:sp>
          <p:sp>
            <p:nvSpPr>
              <p:cNvPr id="286767" name="Line 47"/>
              <p:cNvSpPr>
                <a:spLocks noChangeShapeType="1"/>
              </p:cNvSpPr>
              <p:nvPr/>
            </p:nvSpPr>
            <p:spPr bwMode="auto">
              <a:xfrm flipH="1" flipV="1">
                <a:off x="4316" y="2004"/>
                <a:ext cx="143" cy="79"/>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86768" name="Line 48"/>
            <p:cNvSpPr>
              <a:spLocks noChangeShapeType="1"/>
            </p:cNvSpPr>
            <p:nvPr/>
          </p:nvSpPr>
          <p:spPr bwMode="auto">
            <a:xfrm flipH="1">
              <a:off x="4008" y="2003"/>
              <a:ext cx="447" cy="0"/>
            </a:xfrm>
            <a:prstGeom prst="line">
              <a:avLst/>
            </a:prstGeom>
            <a:noFill/>
            <a:ln w="25400">
              <a:solidFill>
                <a:srgbClr val="FFCC66"/>
              </a:solidFill>
              <a:round/>
              <a:headEnd type="none" w="sm" len="sm"/>
              <a:tailEnd type="none" w="sm" len="sm"/>
            </a:ln>
            <a:effectLst/>
          </p:spPr>
          <p:txBody>
            <a:bodyPr/>
            <a:lstStyle/>
            <a:p>
              <a:endParaRPr lang="en-US"/>
            </a:p>
          </p:txBody>
        </p:sp>
        <p:sp>
          <p:nvSpPr>
            <p:cNvPr id="286769" name="Line 49"/>
            <p:cNvSpPr>
              <a:spLocks noChangeShapeType="1"/>
            </p:cNvSpPr>
            <p:nvPr/>
          </p:nvSpPr>
          <p:spPr bwMode="auto">
            <a:xfrm>
              <a:off x="4183" y="1913"/>
              <a:ext cx="0" cy="165"/>
            </a:xfrm>
            <a:prstGeom prst="line">
              <a:avLst/>
            </a:prstGeom>
            <a:noFill/>
            <a:ln w="50800">
              <a:solidFill>
                <a:srgbClr val="FFCC66"/>
              </a:solidFill>
              <a:round/>
              <a:headEnd type="none" w="sm" len="sm"/>
              <a:tailEnd type="none" w="sm" len="sm"/>
            </a:ln>
            <a:effectLst/>
          </p:spPr>
          <p:txBody>
            <a:bodyPr/>
            <a:lstStyle/>
            <a:p>
              <a:endParaRPr lang="en-US"/>
            </a:p>
          </p:txBody>
        </p:sp>
        <p:grpSp>
          <p:nvGrpSpPr>
            <p:cNvPr id="10" name="Group 50"/>
            <p:cNvGrpSpPr>
              <a:grpSpLocks/>
            </p:cNvGrpSpPr>
            <p:nvPr/>
          </p:nvGrpSpPr>
          <p:grpSpPr bwMode="auto">
            <a:xfrm>
              <a:off x="3064" y="2272"/>
              <a:ext cx="165" cy="124"/>
              <a:chOff x="3064" y="2272"/>
              <a:chExt cx="165" cy="124"/>
            </a:xfrm>
          </p:grpSpPr>
          <p:sp>
            <p:nvSpPr>
              <p:cNvPr id="286771" name="Line 51"/>
              <p:cNvSpPr>
                <a:spLocks noChangeShapeType="1"/>
              </p:cNvSpPr>
              <p:nvPr/>
            </p:nvSpPr>
            <p:spPr bwMode="auto">
              <a:xfrm flipH="1">
                <a:off x="3147" y="2272"/>
                <a:ext cx="82" cy="124"/>
              </a:xfrm>
              <a:prstGeom prst="line">
                <a:avLst/>
              </a:prstGeom>
              <a:noFill/>
              <a:ln w="25400">
                <a:solidFill>
                  <a:srgbClr val="FFCC66"/>
                </a:solidFill>
                <a:round/>
                <a:headEnd type="none" w="sm" len="sm"/>
                <a:tailEnd type="none" w="sm" len="sm"/>
              </a:ln>
              <a:effectLst/>
            </p:spPr>
            <p:txBody>
              <a:bodyPr/>
              <a:lstStyle/>
              <a:p>
                <a:endParaRPr lang="en-US"/>
              </a:p>
            </p:txBody>
          </p:sp>
          <p:sp>
            <p:nvSpPr>
              <p:cNvPr id="286772" name="Line 52"/>
              <p:cNvSpPr>
                <a:spLocks noChangeShapeType="1"/>
              </p:cNvSpPr>
              <p:nvPr/>
            </p:nvSpPr>
            <p:spPr bwMode="auto">
              <a:xfrm>
                <a:off x="3064" y="2272"/>
                <a:ext cx="83" cy="124"/>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86773" name="Line 53"/>
            <p:cNvSpPr>
              <a:spLocks noChangeShapeType="1"/>
            </p:cNvSpPr>
            <p:nvPr/>
          </p:nvSpPr>
          <p:spPr bwMode="auto">
            <a:xfrm>
              <a:off x="3152" y="2284"/>
              <a:ext cx="0" cy="252"/>
            </a:xfrm>
            <a:prstGeom prst="line">
              <a:avLst/>
            </a:prstGeom>
            <a:noFill/>
            <a:ln w="25400">
              <a:solidFill>
                <a:srgbClr val="FFCC66"/>
              </a:solidFill>
              <a:round/>
              <a:headEnd type="none" w="sm" len="sm"/>
              <a:tailEnd type="none" w="sm" len="sm"/>
            </a:ln>
            <a:effectLst/>
          </p:spPr>
          <p:txBody>
            <a:bodyPr/>
            <a:lstStyle/>
            <a:p>
              <a:endParaRPr lang="en-US"/>
            </a:p>
          </p:txBody>
        </p:sp>
        <p:sp>
          <p:nvSpPr>
            <p:cNvPr id="286774" name="Line 54"/>
            <p:cNvSpPr>
              <a:spLocks noChangeShapeType="1"/>
            </p:cNvSpPr>
            <p:nvPr/>
          </p:nvSpPr>
          <p:spPr bwMode="auto">
            <a:xfrm flipH="1">
              <a:off x="3060" y="2494"/>
              <a:ext cx="184" cy="0"/>
            </a:xfrm>
            <a:prstGeom prst="line">
              <a:avLst/>
            </a:prstGeom>
            <a:noFill/>
            <a:ln w="50800">
              <a:solidFill>
                <a:srgbClr val="FFCC66"/>
              </a:solidFill>
              <a:round/>
              <a:headEnd type="none" w="sm" len="sm"/>
              <a:tailEnd type="none" w="sm" len="sm"/>
            </a:ln>
            <a:effectLst/>
          </p:spPr>
          <p:txBody>
            <a:bodyPr/>
            <a:lstStyle/>
            <a:p>
              <a:endParaRPr lang="en-US"/>
            </a:p>
          </p:txBody>
        </p:sp>
        <p:sp>
          <p:nvSpPr>
            <p:cNvPr id="286775" name="Line 55"/>
            <p:cNvSpPr>
              <a:spLocks noChangeShapeType="1"/>
            </p:cNvSpPr>
            <p:nvPr/>
          </p:nvSpPr>
          <p:spPr bwMode="auto">
            <a:xfrm>
              <a:off x="3152" y="2580"/>
              <a:ext cx="0" cy="88"/>
            </a:xfrm>
            <a:prstGeom prst="line">
              <a:avLst/>
            </a:prstGeom>
            <a:noFill/>
            <a:ln w="25400">
              <a:solidFill>
                <a:srgbClr val="FFCC66"/>
              </a:solidFill>
              <a:round/>
              <a:headEnd type="none" w="sm" len="sm"/>
              <a:tailEnd type="none" w="sm" len="sm"/>
            </a:ln>
            <a:effectLst/>
          </p:spPr>
          <p:txBody>
            <a:bodyPr/>
            <a:lstStyle/>
            <a:p>
              <a:endParaRPr lang="en-US"/>
            </a:p>
          </p:txBody>
        </p:sp>
        <p:sp>
          <p:nvSpPr>
            <p:cNvPr id="286776" name="Line 56"/>
            <p:cNvSpPr>
              <a:spLocks noChangeShapeType="1"/>
            </p:cNvSpPr>
            <p:nvPr/>
          </p:nvSpPr>
          <p:spPr bwMode="auto">
            <a:xfrm>
              <a:off x="3152" y="2726"/>
              <a:ext cx="0" cy="72"/>
            </a:xfrm>
            <a:prstGeom prst="line">
              <a:avLst/>
            </a:prstGeom>
            <a:noFill/>
            <a:ln w="25400">
              <a:solidFill>
                <a:srgbClr val="FFCC66"/>
              </a:solidFill>
              <a:round/>
              <a:headEnd type="none" w="sm" len="sm"/>
              <a:tailEnd type="none" w="sm" len="sm"/>
            </a:ln>
            <a:effectLst/>
          </p:spPr>
          <p:txBody>
            <a:bodyPr/>
            <a:lstStyle/>
            <a:p>
              <a:endParaRPr lang="en-US"/>
            </a:p>
          </p:txBody>
        </p:sp>
        <p:sp>
          <p:nvSpPr>
            <p:cNvPr id="286777" name="Line 57"/>
            <p:cNvSpPr>
              <a:spLocks noChangeShapeType="1"/>
            </p:cNvSpPr>
            <p:nvPr/>
          </p:nvSpPr>
          <p:spPr bwMode="auto">
            <a:xfrm>
              <a:off x="3587" y="2003"/>
              <a:ext cx="393" cy="0"/>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286778" name="Line 58"/>
            <p:cNvSpPr>
              <a:spLocks noChangeShapeType="1"/>
            </p:cNvSpPr>
            <p:nvPr/>
          </p:nvSpPr>
          <p:spPr bwMode="auto">
            <a:xfrm>
              <a:off x="4185" y="3026"/>
              <a:ext cx="270" cy="0"/>
            </a:xfrm>
            <a:prstGeom prst="line">
              <a:avLst/>
            </a:prstGeom>
            <a:noFill/>
            <a:ln w="25400">
              <a:solidFill>
                <a:srgbClr val="FFCC66"/>
              </a:solidFill>
              <a:prstDash val="dash"/>
              <a:round/>
              <a:headEnd type="none" w="sm" len="sm"/>
              <a:tailEnd type="none" w="sm" len="sm"/>
            </a:ln>
            <a:effectLst/>
          </p:spPr>
          <p:txBody>
            <a:bodyPr/>
            <a:lstStyle/>
            <a:p>
              <a:endParaRPr lang="en-US"/>
            </a:p>
          </p:txBody>
        </p:sp>
      </p:grpSp>
      <p:grpSp>
        <p:nvGrpSpPr>
          <p:cNvPr id="11" name="Group 59"/>
          <p:cNvGrpSpPr>
            <a:grpSpLocks/>
          </p:cNvGrpSpPr>
          <p:nvPr/>
        </p:nvGrpSpPr>
        <p:grpSpPr bwMode="auto">
          <a:xfrm>
            <a:off x="1438275" y="5162550"/>
            <a:ext cx="3070225" cy="758825"/>
            <a:chOff x="906" y="3252"/>
            <a:chExt cx="1934" cy="478"/>
          </a:xfrm>
        </p:grpSpPr>
        <p:sp>
          <p:nvSpPr>
            <p:cNvPr id="286780" name="AutoShape 60"/>
            <p:cNvSpPr>
              <a:spLocks noChangeArrowheads="1"/>
            </p:cNvSpPr>
            <p:nvPr/>
          </p:nvSpPr>
          <p:spPr bwMode="auto">
            <a:xfrm>
              <a:off x="2264" y="3281"/>
              <a:ext cx="479" cy="440"/>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81" name="AutoShape 61"/>
            <p:cNvSpPr>
              <a:spLocks noChangeArrowheads="1"/>
            </p:cNvSpPr>
            <p:nvPr/>
          </p:nvSpPr>
          <p:spPr bwMode="auto">
            <a:xfrm>
              <a:off x="912" y="3252"/>
              <a:ext cx="712" cy="478"/>
            </a:xfrm>
            <a:prstGeom prst="roundRect">
              <a:avLst>
                <a:gd name="adj" fmla="val 12495"/>
              </a:avLst>
            </a:prstGeom>
            <a:solidFill>
              <a:srgbClr val="FFCC66"/>
            </a:solidFill>
            <a:ln w="25400">
              <a:solidFill>
                <a:srgbClr val="FFCC66"/>
              </a:solidFill>
              <a:round/>
              <a:headEnd/>
              <a:tailEnd/>
            </a:ln>
            <a:effectLst/>
          </p:spPr>
          <p:txBody>
            <a:bodyPr wrap="none" anchor="ctr"/>
            <a:lstStyle/>
            <a:p>
              <a:endParaRPr lang="en-US"/>
            </a:p>
          </p:txBody>
        </p:sp>
        <p:sp>
          <p:nvSpPr>
            <p:cNvPr id="286782" name="Rectangle 62"/>
            <p:cNvSpPr>
              <a:spLocks noChangeArrowheads="1"/>
            </p:cNvSpPr>
            <p:nvPr/>
          </p:nvSpPr>
          <p:spPr bwMode="black">
            <a:xfrm>
              <a:off x="906" y="3262"/>
              <a:ext cx="628" cy="404"/>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G</a:t>
              </a:r>
              <a:br>
                <a:rPr lang="en-US"/>
              </a:br>
              <a:r>
                <a:rPr lang="en-US"/>
                <a:t># G1</a:t>
              </a:r>
            </a:p>
          </p:txBody>
        </p:sp>
        <p:sp>
          <p:nvSpPr>
            <p:cNvPr id="286783" name="Rectangle 63"/>
            <p:cNvSpPr>
              <a:spLocks noChangeArrowheads="1"/>
            </p:cNvSpPr>
            <p:nvPr/>
          </p:nvSpPr>
          <p:spPr bwMode="black">
            <a:xfrm>
              <a:off x="2262" y="3272"/>
              <a:ext cx="578" cy="404"/>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t>H</a:t>
              </a:r>
              <a:br>
                <a:rPr lang="en-US"/>
              </a:br>
              <a:endParaRPr lang="en-US"/>
            </a:p>
          </p:txBody>
        </p:sp>
        <p:sp>
          <p:nvSpPr>
            <p:cNvPr id="286784" name="Line 64"/>
            <p:cNvSpPr>
              <a:spLocks noChangeShapeType="1"/>
            </p:cNvSpPr>
            <p:nvPr/>
          </p:nvSpPr>
          <p:spPr bwMode="auto">
            <a:xfrm flipH="1">
              <a:off x="1988" y="3493"/>
              <a:ext cx="268" cy="0"/>
            </a:xfrm>
            <a:prstGeom prst="line">
              <a:avLst/>
            </a:prstGeom>
            <a:noFill/>
            <a:ln w="25400">
              <a:solidFill>
                <a:srgbClr val="FFCC66"/>
              </a:solidFill>
              <a:round/>
              <a:headEnd type="none" w="sm" len="sm"/>
              <a:tailEnd type="none" w="sm" len="sm"/>
            </a:ln>
            <a:effectLst/>
          </p:spPr>
          <p:txBody>
            <a:bodyPr/>
            <a:lstStyle/>
            <a:p>
              <a:endParaRPr lang="en-US"/>
            </a:p>
          </p:txBody>
        </p:sp>
        <p:sp>
          <p:nvSpPr>
            <p:cNvPr id="286785" name="Line 65"/>
            <p:cNvSpPr>
              <a:spLocks noChangeShapeType="1"/>
            </p:cNvSpPr>
            <p:nvPr/>
          </p:nvSpPr>
          <p:spPr bwMode="auto">
            <a:xfrm flipV="1">
              <a:off x="2040" y="3397"/>
              <a:ext cx="0" cy="192"/>
            </a:xfrm>
            <a:prstGeom prst="line">
              <a:avLst/>
            </a:prstGeom>
            <a:noFill/>
            <a:ln w="50800">
              <a:solidFill>
                <a:srgbClr val="FFCC66"/>
              </a:solidFill>
              <a:round/>
              <a:headEnd type="none" w="sm" len="sm"/>
              <a:tailEnd type="none" w="sm" len="sm"/>
            </a:ln>
            <a:effectLst/>
          </p:spPr>
          <p:txBody>
            <a:bodyPr/>
            <a:lstStyle/>
            <a:p>
              <a:endParaRPr lang="en-US"/>
            </a:p>
          </p:txBody>
        </p:sp>
        <p:sp>
          <p:nvSpPr>
            <p:cNvPr id="286786" name="Line 66"/>
            <p:cNvSpPr>
              <a:spLocks noChangeShapeType="1"/>
            </p:cNvSpPr>
            <p:nvPr/>
          </p:nvSpPr>
          <p:spPr bwMode="auto">
            <a:xfrm>
              <a:off x="1638" y="3493"/>
              <a:ext cx="296" cy="0"/>
            </a:xfrm>
            <a:prstGeom prst="line">
              <a:avLst/>
            </a:prstGeom>
            <a:noFill/>
            <a:ln w="25400">
              <a:solidFill>
                <a:srgbClr val="FFCC66"/>
              </a:solidFill>
              <a:prstDash val="dash"/>
              <a:round/>
              <a:headEnd type="none" w="sm" len="sm"/>
              <a:tailEnd type="none" w="sm" len="sm"/>
            </a:ln>
            <a:effectLst/>
          </p:spPr>
          <p:txBody>
            <a:bodyPr/>
            <a:lstStyle/>
            <a:p>
              <a:endParaRPr lang="en-US"/>
            </a:p>
          </p:txBody>
        </p:sp>
        <p:grpSp>
          <p:nvGrpSpPr>
            <p:cNvPr id="12" name="Group 67"/>
            <p:cNvGrpSpPr>
              <a:grpSpLocks/>
            </p:cNvGrpSpPr>
            <p:nvPr/>
          </p:nvGrpSpPr>
          <p:grpSpPr bwMode="auto">
            <a:xfrm>
              <a:off x="2115" y="3410"/>
              <a:ext cx="143" cy="158"/>
              <a:chOff x="2115" y="3410"/>
              <a:chExt cx="143" cy="158"/>
            </a:xfrm>
          </p:grpSpPr>
          <p:sp>
            <p:nvSpPr>
              <p:cNvPr id="286788" name="Line 68"/>
              <p:cNvSpPr>
                <a:spLocks noChangeShapeType="1"/>
              </p:cNvSpPr>
              <p:nvPr/>
            </p:nvSpPr>
            <p:spPr bwMode="auto">
              <a:xfrm flipH="1">
                <a:off x="2115" y="3410"/>
                <a:ext cx="143" cy="79"/>
              </a:xfrm>
              <a:prstGeom prst="line">
                <a:avLst/>
              </a:prstGeom>
              <a:noFill/>
              <a:ln w="25400">
                <a:solidFill>
                  <a:srgbClr val="FFCC66"/>
                </a:solidFill>
                <a:round/>
                <a:headEnd type="none" w="sm" len="sm"/>
                <a:tailEnd type="none" w="sm" len="sm"/>
              </a:ln>
              <a:effectLst/>
            </p:spPr>
            <p:txBody>
              <a:bodyPr/>
              <a:lstStyle/>
              <a:p>
                <a:endParaRPr lang="en-US"/>
              </a:p>
            </p:txBody>
          </p:sp>
          <p:sp>
            <p:nvSpPr>
              <p:cNvPr id="286789" name="Line 69"/>
              <p:cNvSpPr>
                <a:spLocks noChangeShapeType="1"/>
              </p:cNvSpPr>
              <p:nvPr/>
            </p:nvSpPr>
            <p:spPr bwMode="auto">
              <a:xfrm flipH="1" flipV="1">
                <a:off x="2115" y="3489"/>
                <a:ext cx="143" cy="79"/>
              </a:xfrm>
              <a:prstGeom prst="line">
                <a:avLst/>
              </a:prstGeom>
              <a:noFill/>
              <a:ln w="25400">
                <a:solidFill>
                  <a:srgbClr val="FFCC66"/>
                </a:solidFill>
                <a:round/>
                <a:headEnd type="none" w="sm" len="sm"/>
                <a:tailEnd type="none" w="sm" len="sm"/>
              </a:ln>
              <a:effectLst/>
            </p:spPr>
            <p:txBody>
              <a:bodyPr/>
              <a:lstStyle/>
              <a:p>
                <a:endParaRPr lang="en-US"/>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3978275" y="4308475"/>
            <a:ext cx="204788" cy="220663"/>
            <a:chOff x="2511" y="2727"/>
            <a:chExt cx="136" cy="151"/>
          </a:xfrm>
        </p:grpSpPr>
        <p:sp>
          <p:nvSpPr>
            <p:cNvPr id="288783" name="Line 15"/>
            <p:cNvSpPr>
              <a:spLocks noChangeShapeType="1"/>
            </p:cNvSpPr>
            <p:nvPr/>
          </p:nvSpPr>
          <p:spPr bwMode="auto">
            <a:xfrm>
              <a:off x="2511" y="2727"/>
              <a:ext cx="136" cy="75"/>
            </a:xfrm>
            <a:prstGeom prst="line">
              <a:avLst/>
            </a:prstGeom>
            <a:noFill/>
            <a:ln w="25400">
              <a:solidFill>
                <a:schemeClr val="tx1"/>
              </a:solidFill>
              <a:round/>
              <a:headEnd type="none" w="sm" len="sm"/>
              <a:tailEnd type="none" w="sm" len="sm"/>
            </a:ln>
            <a:effectLst/>
          </p:spPr>
          <p:txBody>
            <a:bodyPr/>
            <a:lstStyle/>
            <a:p>
              <a:endParaRPr lang="en-US"/>
            </a:p>
          </p:txBody>
        </p:sp>
        <p:sp>
          <p:nvSpPr>
            <p:cNvPr id="288784" name="Line 16"/>
            <p:cNvSpPr>
              <a:spLocks noChangeShapeType="1"/>
            </p:cNvSpPr>
            <p:nvPr/>
          </p:nvSpPr>
          <p:spPr bwMode="auto">
            <a:xfrm flipV="1">
              <a:off x="2511" y="2802"/>
              <a:ext cx="136" cy="76"/>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8785" name="Line 17"/>
          <p:cNvSpPr>
            <a:spLocks noChangeShapeType="1"/>
          </p:cNvSpPr>
          <p:nvPr/>
        </p:nvSpPr>
        <p:spPr bwMode="auto">
          <a:xfrm>
            <a:off x="3983038" y="4419600"/>
            <a:ext cx="417512" cy="1588"/>
          </a:xfrm>
          <a:prstGeom prst="line">
            <a:avLst/>
          </a:prstGeom>
          <a:noFill/>
          <a:ln w="25400">
            <a:solidFill>
              <a:schemeClr val="tx1"/>
            </a:solidFill>
            <a:round/>
            <a:headEnd type="none" w="sm" len="sm"/>
            <a:tailEnd type="none" w="sm" len="sm"/>
          </a:ln>
          <a:effectLst/>
        </p:spPr>
        <p:txBody>
          <a:bodyPr/>
          <a:lstStyle/>
          <a:p>
            <a:endParaRPr lang="en-US"/>
          </a:p>
        </p:txBody>
      </p:sp>
      <p:sp>
        <p:nvSpPr>
          <p:cNvPr id="288786" name="Line 18"/>
          <p:cNvSpPr>
            <a:spLocks noChangeShapeType="1"/>
          </p:cNvSpPr>
          <p:nvPr/>
        </p:nvSpPr>
        <p:spPr bwMode="auto">
          <a:xfrm>
            <a:off x="4467225" y="4421188"/>
            <a:ext cx="496888"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3" name="Group 19"/>
          <p:cNvGrpSpPr>
            <a:grpSpLocks/>
          </p:cNvGrpSpPr>
          <p:nvPr/>
        </p:nvGrpSpPr>
        <p:grpSpPr bwMode="auto">
          <a:xfrm>
            <a:off x="3979863" y="5281613"/>
            <a:ext cx="204787" cy="222250"/>
            <a:chOff x="2512" y="3391"/>
            <a:chExt cx="136" cy="151"/>
          </a:xfrm>
        </p:grpSpPr>
        <p:sp>
          <p:nvSpPr>
            <p:cNvPr id="288788" name="Line 20"/>
            <p:cNvSpPr>
              <a:spLocks noChangeShapeType="1"/>
            </p:cNvSpPr>
            <p:nvPr/>
          </p:nvSpPr>
          <p:spPr bwMode="auto">
            <a:xfrm>
              <a:off x="2512" y="3391"/>
              <a:ext cx="136" cy="75"/>
            </a:xfrm>
            <a:prstGeom prst="line">
              <a:avLst/>
            </a:prstGeom>
            <a:noFill/>
            <a:ln w="25400">
              <a:solidFill>
                <a:schemeClr val="tx1"/>
              </a:solidFill>
              <a:round/>
              <a:headEnd type="none" w="sm" len="sm"/>
              <a:tailEnd type="none" w="sm" len="sm"/>
            </a:ln>
            <a:effectLst/>
          </p:spPr>
          <p:txBody>
            <a:bodyPr/>
            <a:lstStyle/>
            <a:p>
              <a:endParaRPr lang="en-US"/>
            </a:p>
          </p:txBody>
        </p:sp>
        <p:sp>
          <p:nvSpPr>
            <p:cNvPr id="288789" name="Line 21"/>
            <p:cNvSpPr>
              <a:spLocks noChangeShapeType="1"/>
            </p:cNvSpPr>
            <p:nvPr/>
          </p:nvSpPr>
          <p:spPr bwMode="auto">
            <a:xfrm flipV="1">
              <a:off x="2512" y="3466"/>
              <a:ext cx="136" cy="76"/>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8790" name="Line 22"/>
          <p:cNvSpPr>
            <a:spLocks noChangeShapeType="1"/>
          </p:cNvSpPr>
          <p:nvPr/>
        </p:nvSpPr>
        <p:spPr bwMode="auto">
          <a:xfrm>
            <a:off x="3984625" y="5394325"/>
            <a:ext cx="417513" cy="1588"/>
          </a:xfrm>
          <a:prstGeom prst="line">
            <a:avLst/>
          </a:prstGeom>
          <a:noFill/>
          <a:ln w="25400">
            <a:solidFill>
              <a:schemeClr val="tx1"/>
            </a:solidFill>
            <a:round/>
            <a:headEnd type="none" w="sm" len="sm"/>
            <a:tailEnd type="none" w="sm" len="sm"/>
          </a:ln>
          <a:effectLst/>
        </p:spPr>
        <p:txBody>
          <a:bodyPr/>
          <a:lstStyle/>
          <a:p>
            <a:endParaRPr lang="en-US"/>
          </a:p>
        </p:txBody>
      </p:sp>
      <p:sp>
        <p:nvSpPr>
          <p:cNvPr id="288791" name="Line 23"/>
          <p:cNvSpPr>
            <a:spLocks noChangeShapeType="1"/>
          </p:cNvSpPr>
          <p:nvPr/>
        </p:nvSpPr>
        <p:spPr bwMode="auto">
          <a:xfrm>
            <a:off x="4467225" y="5395913"/>
            <a:ext cx="496888"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8804" name="Rectangle 36"/>
          <p:cNvSpPr>
            <a:spLocks noGrp="1" noChangeArrowheads="1"/>
          </p:cNvSpPr>
          <p:nvPr>
            <p:ph type="title"/>
          </p:nvPr>
        </p:nvSpPr>
        <p:spPr/>
        <p:txBody>
          <a:bodyPr/>
          <a:lstStyle/>
          <a:p>
            <a:pPr algn="ctr"/>
            <a:r>
              <a:rPr lang="en-US" b="1" dirty="0"/>
              <a:t>Information-Bearing Codes</a:t>
            </a:r>
          </a:p>
        </p:txBody>
      </p:sp>
      <p:sp>
        <p:nvSpPr>
          <p:cNvPr id="5" name="Slide Number Placeholder 4"/>
          <p:cNvSpPr>
            <a:spLocks noGrp="1"/>
          </p:cNvSpPr>
          <p:nvPr>
            <p:ph type="sldNum" sz="quarter" idx="12"/>
          </p:nvPr>
        </p:nvSpPr>
        <p:spPr/>
        <p:txBody>
          <a:bodyPr/>
          <a:lstStyle/>
          <a:p>
            <a:fld id="{F093AFE1-D04D-40AB-9231-59BC8ABC86FF}" type="slidenum">
              <a:rPr lang="en-US" smtClean="0"/>
              <a:pPr/>
              <a:t>9</a:t>
            </a:fld>
            <a:endParaRPr lang="en-US"/>
          </a:p>
        </p:txBody>
      </p:sp>
      <p:grpSp>
        <p:nvGrpSpPr>
          <p:cNvPr id="4" name="Group 3"/>
          <p:cNvGrpSpPr>
            <a:grpSpLocks/>
          </p:cNvGrpSpPr>
          <p:nvPr/>
        </p:nvGrpSpPr>
        <p:grpSpPr bwMode="auto">
          <a:xfrm>
            <a:off x="4483100" y="1535113"/>
            <a:ext cx="1851025" cy="425450"/>
            <a:chOff x="2824" y="967"/>
            <a:chExt cx="1166" cy="268"/>
          </a:xfrm>
          <a:noFill/>
        </p:grpSpPr>
        <p:sp>
          <p:nvSpPr>
            <p:cNvPr id="288772" name="Rectangle 4"/>
            <p:cNvSpPr>
              <a:spLocks noChangeArrowheads="1"/>
            </p:cNvSpPr>
            <p:nvPr/>
          </p:nvSpPr>
          <p:spPr bwMode="blackWhite">
            <a:xfrm>
              <a:off x="2859" y="967"/>
              <a:ext cx="1065" cy="268"/>
            </a:xfrm>
            <a:prstGeom prst="rect">
              <a:avLst/>
            </a:prstGeom>
            <a:grpFill/>
            <a:ln w="9525">
              <a:noFill/>
              <a:miter lim="800000"/>
              <a:headEnd/>
              <a:tailEnd/>
            </a:ln>
            <a:effectLst/>
          </p:spPr>
          <p:txBody>
            <a:bodyPr wrap="none" anchor="ctr"/>
            <a:lstStyle/>
            <a:p>
              <a:endParaRPr lang="en-US"/>
            </a:p>
          </p:txBody>
        </p:sp>
        <p:sp>
          <p:nvSpPr>
            <p:cNvPr id="288773" name="Rectangle 5"/>
            <p:cNvSpPr>
              <a:spLocks noChangeArrowheads="1"/>
            </p:cNvSpPr>
            <p:nvPr/>
          </p:nvSpPr>
          <p:spPr bwMode="blackWhite">
            <a:xfrm>
              <a:off x="2824" y="967"/>
              <a:ext cx="1166" cy="268"/>
            </a:xfrm>
            <a:prstGeom prst="rect">
              <a:avLst/>
            </a:prstGeom>
            <a:grpFill/>
            <a:ln w="9525">
              <a:solidFill>
                <a:schemeClr val="tx1"/>
              </a:solid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2400" dirty="0"/>
                <a:t>54.0.093.81</a:t>
              </a:r>
            </a:p>
          </p:txBody>
        </p:sp>
      </p:grpSp>
      <p:sp>
        <p:nvSpPr>
          <p:cNvPr id="288775" name="AutoShape 7"/>
          <p:cNvSpPr>
            <a:spLocks noChangeArrowheads="1"/>
          </p:cNvSpPr>
          <p:nvPr/>
        </p:nvSpPr>
        <p:spPr bwMode="auto">
          <a:xfrm>
            <a:off x="1863725" y="4065588"/>
            <a:ext cx="2119313" cy="1679575"/>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88776" name="AutoShape 8"/>
          <p:cNvSpPr>
            <a:spLocks noChangeArrowheads="1"/>
          </p:cNvSpPr>
          <p:nvPr/>
        </p:nvSpPr>
        <p:spPr bwMode="auto">
          <a:xfrm>
            <a:off x="4946650" y="4056063"/>
            <a:ext cx="2295525" cy="809625"/>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88777" name="AutoShape 9"/>
          <p:cNvSpPr>
            <a:spLocks noChangeArrowheads="1"/>
          </p:cNvSpPr>
          <p:nvPr/>
        </p:nvSpPr>
        <p:spPr bwMode="auto">
          <a:xfrm>
            <a:off x="4933950" y="5060950"/>
            <a:ext cx="1763713" cy="730250"/>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88778" name="Rectangle 10"/>
          <p:cNvSpPr>
            <a:spLocks noChangeArrowheads="1"/>
          </p:cNvSpPr>
          <p:nvPr/>
        </p:nvSpPr>
        <p:spPr bwMode="auto">
          <a:xfrm>
            <a:off x="1933575" y="4229100"/>
            <a:ext cx="2062163" cy="1355725"/>
          </a:xfrm>
          <a:prstGeom prst="rect">
            <a:avLst/>
          </a:prstGeom>
          <a:noFill/>
          <a:ln w="9525">
            <a:noFill/>
            <a:miter lim="800000"/>
            <a:headEnd/>
            <a:tailEnd/>
          </a:ln>
          <a:effectLst/>
        </p:spPr>
        <p:txBody>
          <a:bodyPr wrap="none" lIns="92075" tIns="46038" rIns="92075" bIns="46038" anchor="ctr"/>
          <a:lstStyle/>
          <a:p>
            <a:pPr defTabSz="822325" eaLnBrk="0" hangingPunct="0">
              <a:spcBef>
                <a:spcPct val="50000"/>
              </a:spcBef>
              <a:buClrTx/>
              <a:buFontTx/>
              <a:buNone/>
            </a:pPr>
            <a:r>
              <a:rPr lang="en-US">
                <a:solidFill>
                  <a:schemeClr val="folHlink"/>
                </a:solidFill>
              </a:rPr>
              <a:t/>
            </a:r>
            <a:br>
              <a:rPr lang="en-US">
                <a:solidFill>
                  <a:schemeClr val="folHlink"/>
                </a:solidFill>
              </a:rPr>
            </a:br>
            <a:endParaRPr lang="en-US">
              <a:solidFill>
                <a:schemeClr val="folHlink"/>
              </a:solidFill>
            </a:endParaRPr>
          </a:p>
        </p:txBody>
      </p:sp>
      <p:sp>
        <p:nvSpPr>
          <p:cNvPr id="288779" name="Rectangle 11"/>
          <p:cNvSpPr>
            <a:spLocks noChangeArrowheads="1"/>
          </p:cNvSpPr>
          <p:nvPr/>
        </p:nvSpPr>
        <p:spPr bwMode="auto">
          <a:xfrm>
            <a:off x="1898650" y="4133850"/>
            <a:ext cx="2097088" cy="1220788"/>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dirty="0"/>
              <a:t>PRODUCT</a:t>
            </a:r>
          </a:p>
          <a:p>
            <a:pPr defTabSz="822325" eaLnBrk="0" hangingPunct="0">
              <a:lnSpc>
                <a:spcPct val="90000"/>
              </a:lnSpc>
              <a:spcBef>
                <a:spcPct val="50000"/>
              </a:spcBef>
              <a:buClrTx/>
              <a:buFontTx/>
              <a:buNone/>
            </a:pPr>
            <a:r>
              <a:rPr lang="en-US" dirty="0"/>
              <a:t># Code</a:t>
            </a:r>
            <a:br>
              <a:rPr lang="en-US" dirty="0"/>
            </a:br>
            <a:r>
              <a:rPr lang="en-US" dirty="0"/>
              <a:t>* In Production?</a:t>
            </a:r>
            <a:br>
              <a:rPr lang="en-US" dirty="0"/>
            </a:br>
            <a:r>
              <a:rPr lang="en-US" dirty="0"/>
              <a:t>* Sequence No</a:t>
            </a:r>
          </a:p>
        </p:txBody>
      </p:sp>
      <p:sp>
        <p:nvSpPr>
          <p:cNvPr id="288780" name="Rectangle 12"/>
          <p:cNvSpPr>
            <a:spLocks noChangeArrowheads="1"/>
          </p:cNvSpPr>
          <p:nvPr/>
        </p:nvSpPr>
        <p:spPr bwMode="auto">
          <a:xfrm>
            <a:off x="4946650" y="4079875"/>
            <a:ext cx="2520950" cy="8350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dirty="0"/>
              <a:t>PRODUCT GROUP</a:t>
            </a:r>
            <a:br>
              <a:rPr lang="en-US" dirty="0"/>
            </a:br>
            <a:r>
              <a:rPr lang="en-US" dirty="0"/>
              <a:t># Code</a:t>
            </a:r>
            <a:br>
              <a:rPr lang="en-US" dirty="0"/>
            </a:br>
            <a:endParaRPr lang="en-US" dirty="0"/>
          </a:p>
        </p:txBody>
      </p:sp>
      <p:sp>
        <p:nvSpPr>
          <p:cNvPr id="288781" name="Rectangle 13"/>
          <p:cNvSpPr>
            <a:spLocks noChangeArrowheads="1"/>
          </p:cNvSpPr>
          <p:nvPr/>
        </p:nvSpPr>
        <p:spPr bwMode="auto">
          <a:xfrm>
            <a:off x="4913313" y="5087938"/>
            <a:ext cx="2520950" cy="58737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dirty="0"/>
              <a:t>FACTORY</a:t>
            </a:r>
            <a:br>
              <a:rPr lang="en-US" dirty="0"/>
            </a:br>
            <a:r>
              <a:rPr lang="en-US" dirty="0"/>
              <a:t># Id</a:t>
            </a:r>
          </a:p>
        </p:txBody>
      </p:sp>
      <p:sp>
        <p:nvSpPr>
          <p:cNvPr id="288792" name="Rectangle 24"/>
          <p:cNvSpPr>
            <a:spLocks noChangeArrowheads="1"/>
          </p:cNvSpPr>
          <p:nvPr/>
        </p:nvSpPr>
        <p:spPr bwMode="auto">
          <a:xfrm>
            <a:off x="1392238" y="2127250"/>
            <a:ext cx="2906712" cy="1298575"/>
          </a:xfrm>
          <a:prstGeom prst="rect">
            <a:avLst/>
          </a:prstGeom>
          <a:noFill/>
          <a:ln w="9525">
            <a:noFill/>
            <a:miter lim="800000"/>
            <a:headEnd/>
            <a:tailEnd/>
          </a:ln>
          <a:effectLst/>
        </p:spPr>
        <p:txBody>
          <a:bodyPr lIns="92075" tIns="46038" rIns="92075" bIns="46038">
            <a:spAutoFit/>
          </a:bodyPr>
          <a:lstStyle/>
          <a:p>
            <a:pPr algn="r" defTabSz="822325" eaLnBrk="0" hangingPunct="0">
              <a:lnSpc>
                <a:spcPct val="90000"/>
              </a:lnSpc>
              <a:spcBef>
                <a:spcPct val="50000"/>
              </a:spcBef>
              <a:buClrTx/>
              <a:buFontTx/>
              <a:buNone/>
            </a:pPr>
            <a:r>
              <a:rPr lang="en-US" sz="2200"/>
              <a:t>Product Group</a:t>
            </a:r>
            <a:br>
              <a:rPr lang="en-US" sz="2200"/>
            </a:br>
            <a:r>
              <a:rPr lang="en-US" sz="2200"/>
              <a:t>In Production?</a:t>
            </a:r>
            <a:br>
              <a:rPr lang="en-US" sz="2200"/>
            </a:br>
            <a:r>
              <a:rPr lang="en-US" sz="2200"/>
              <a:t>Factory</a:t>
            </a:r>
            <a:br>
              <a:rPr lang="en-US" sz="2200"/>
            </a:br>
            <a:r>
              <a:rPr lang="en-US" sz="2200"/>
              <a:t>Sequence Number</a:t>
            </a:r>
          </a:p>
        </p:txBody>
      </p:sp>
      <p:sp>
        <p:nvSpPr>
          <p:cNvPr id="288793" name="Freeform 25"/>
          <p:cNvSpPr>
            <a:spLocks/>
          </p:cNvSpPr>
          <p:nvPr/>
        </p:nvSpPr>
        <p:spPr bwMode="auto">
          <a:xfrm>
            <a:off x="4270375" y="2082800"/>
            <a:ext cx="482600" cy="204788"/>
          </a:xfrm>
          <a:custGeom>
            <a:avLst/>
            <a:gdLst/>
            <a:ahLst/>
            <a:cxnLst>
              <a:cxn ang="0">
                <a:pos x="303" y="0"/>
              </a:cxn>
              <a:cxn ang="0">
                <a:pos x="303" y="128"/>
              </a:cxn>
              <a:cxn ang="0">
                <a:pos x="0" y="128"/>
              </a:cxn>
            </a:cxnLst>
            <a:rect l="0" t="0" r="r" b="b"/>
            <a:pathLst>
              <a:path w="304" h="129">
                <a:moveTo>
                  <a:pt x="303" y="0"/>
                </a:moveTo>
                <a:lnTo>
                  <a:pt x="303" y="128"/>
                </a:lnTo>
                <a:lnTo>
                  <a:pt x="0" y="128"/>
                </a:lnTo>
              </a:path>
            </a:pathLst>
          </a:custGeom>
          <a:noFill/>
          <a:ln w="25400" cap="rnd" cmpd="sng">
            <a:solidFill>
              <a:schemeClr val="tx1"/>
            </a:solidFill>
            <a:prstDash val="solid"/>
            <a:round/>
            <a:headEnd type="none" w="sm" len="sm"/>
            <a:tailEnd type="stealth" w="med" len="lg"/>
          </a:ln>
          <a:effectLst/>
        </p:spPr>
        <p:txBody>
          <a:bodyPr/>
          <a:lstStyle/>
          <a:p>
            <a:endParaRPr lang="en-US"/>
          </a:p>
        </p:txBody>
      </p:sp>
      <p:sp>
        <p:nvSpPr>
          <p:cNvPr id="288794" name="Freeform 26"/>
          <p:cNvSpPr>
            <a:spLocks/>
          </p:cNvSpPr>
          <p:nvPr/>
        </p:nvSpPr>
        <p:spPr bwMode="auto">
          <a:xfrm>
            <a:off x="4270375" y="2087563"/>
            <a:ext cx="827088" cy="515937"/>
          </a:xfrm>
          <a:custGeom>
            <a:avLst/>
            <a:gdLst/>
            <a:ahLst/>
            <a:cxnLst>
              <a:cxn ang="0">
                <a:pos x="520" y="0"/>
              </a:cxn>
              <a:cxn ang="0">
                <a:pos x="520" y="324"/>
              </a:cxn>
              <a:cxn ang="0">
                <a:pos x="0" y="324"/>
              </a:cxn>
            </a:cxnLst>
            <a:rect l="0" t="0" r="r" b="b"/>
            <a:pathLst>
              <a:path w="521" h="325">
                <a:moveTo>
                  <a:pt x="520" y="0"/>
                </a:moveTo>
                <a:lnTo>
                  <a:pt x="520" y="324"/>
                </a:lnTo>
                <a:lnTo>
                  <a:pt x="0" y="324"/>
                </a:lnTo>
              </a:path>
            </a:pathLst>
          </a:custGeom>
          <a:noFill/>
          <a:ln w="25400" cap="rnd" cmpd="sng">
            <a:solidFill>
              <a:schemeClr val="tx1"/>
            </a:solidFill>
            <a:prstDash val="solid"/>
            <a:round/>
            <a:headEnd type="none" w="sm" len="sm"/>
            <a:tailEnd type="stealth" w="med" len="lg"/>
          </a:ln>
          <a:effectLst/>
        </p:spPr>
        <p:txBody>
          <a:bodyPr/>
          <a:lstStyle/>
          <a:p>
            <a:endParaRPr lang="en-US"/>
          </a:p>
        </p:txBody>
      </p:sp>
      <p:sp>
        <p:nvSpPr>
          <p:cNvPr id="288795" name="Freeform 27"/>
          <p:cNvSpPr>
            <a:spLocks/>
          </p:cNvSpPr>
          <p:nvPr/>
        </p:nvSpPr>
        <p:spPr bwMode="auto">
          <a:xfrm>
            <a:off x="4270375" y="2087563"/>
            <a:ext cx="1255713" cy="828675"/>
          </a:xfrm>
          <a:custGeom>
            <a:avLst/>
            <a:gdLst/>
            <a:ahLst/>
            <a:cxnLst>
              <a:cxn ang="0">
                <a:pos x="790" y="0"/>
              </a:cxn>
              <a:cxn ang="0">
                <a:pos x="790" y="521"/>
              </a:cxn>
              <a:cxn ang="0">
                <a:pos x="0" y="521"/>
              </a:cxn>
            </a:cxnLst>
            <a:rect l="0" t="0" r="r" b="b"/>
            <a:pathLst>
              <a:path w="791" h="522">
                <a:moveTo>
                  <a:pt x="790" y="0"/>
                </a:moveTo>
                <a:lnTo>
                  <a:pt x="790" y="521"/>
                </a:lnTo>
                <a:lnTo>
                  <a:pt x="0" y="521"/>
                </a:lnTo>
              </a:path>
            </a:pathLst>
          </a:custGeom>
          <a:noFill/>
          <a:ln w="25400" cap="rnd" cmpd="sng">
            <a:solidFill>
              <a:schemeClr val="tx1"/>
            </a:solidFill>
            <a:prstDash val="solid"/>
            <a:round/>
            <a:headEnd type="none" w="sm" len="sm"/>
            <a:tailEnd type="stealth" w="med" len="lg"/>
          </a:ln>
          <a:effectLst/>
        </p:spPr>
        <p:txBody>
          <a:bodyPr/>
          <a:lstStyle/>
          <a:p>
            <a:endParaRPr lang="en-US"/>
          </a:p>
        </p:txBody>
      </p:sp>
      <p:sp>
        <p:nvSpPr>
          <p:cNvPr id="288796" name="Freeform 28"/>
          <p:cNvSpPr>
            <a:spLocks/>
          </p:cNvSpPr>
          <p:nvPr/>
        </p:nvSpPr>
        <p:spPr bwMode="auto">
          <a:xfrm>
            <a:off x="4270375" y="2087563"/>
            <a:ext cx="1744663" cy="1155700"/>
          </a:xfrm>
          <a:custGeom>
            <a:avLst/>
            <a:gdLst/>
            <a:ahLst/>
            <a:cxnLst>
              <a:cxn ang="0">
                <a:pos x="1098" y="0"/>
              </a:cxn>
              <a:cxn ang="0">
                <a:pos x="1098" y="727"/>
              </a:cxn>
              <a:cxn ang="0">
                <a:pos x="0" y="727"/>
              </a:cxn>
            </a:cxnLst>
            <a:rect l="0" t="0" r="r" b="b"/>
            <a:pathLst>
              <a:path w="1099" h="728">
                <a:moveTo>
                  <a:pt x="1098" y="0"/>
                </a:moveTo>
                <a:lnTo>
                  <a:pt x="1098" y="727"/>
                </a:lnTo>
                <a:lnTo>
                  <a:pt x="0" y="727"/>
                </a:lnTo>
              </a:path>
            </a:pathLst>
          </a:custGeom>
          <a:noFill/>
          <a:ln w="25400" cap="rnd" cmpd="sng">
            <a:solidFill>
              <a:schemeClr val="tx1"/>
            </a:solidFill>
            <a:prstDash val="solid"/>
            <a:round/>
            <a:headEnd type="none" w="sm" len="sm"/>
            <a:tailEnd type="stealth" w="med" len="lg"/>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2362</Words>
  <Application>Microsoft Macintosh PowerPoint</Application>
  <PresentationFormat>On-screen Show (4:3)</PresentationFormat>
  <Paragraphs>301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Arial</vt:lpstr>
      <vt:lpstr>Office Theme</vt:lpstr>
      <vt:lpstr>Constraints</vt:lpstr>
      <vt:lpstr>Overview</vt:lpstr>
      <vt:lpstr>Rembrandt</vt:lpstr>
      <vt:lpstr>Identification and Representation</vt:lpstr>
      <vt:lpstr>Unique Identifier Examples</vt:lpstr>
      <vt:lpstr>Unique Identifier</vt:lpstr>
      <vt:lpstr>Well-defined Unique Identifiers</vt:lpstr>
      <vt:lpstr>Incorrect Unique Identifiers</vt:lpstr>
      <vt:lpstr>Information-Bearing Codes</vt:lpstr>
      <vt:lpstr>Arcs</vt:lpstr>
      <vt:lpstr>Possible Arc Constructs</vt:lpstr>
      <vt:lpstr>Some Incorrect Arc Constructs</vt:lpstr>
      <vt:lpstr>Arc and Subtypes</vt:lpstr>
      <vt:lpstr>Subtypes Hide Relationships in Arc</vt:lpstr>
      <vt:lpstr>Value sets</vt:lpstr>
      <vt:lpstr>Other Constraints: Range Check</vt:lpstr>
      <vt:lpstr>Other Constraints: State Value Transition</vt:lpstr>
      <vt:lpstr>Conditional Relationship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Veasna</dc:creator>
  <cp:lastModifiedBy>Microsoft Office User</cp:lastModifiedBy>
  <cp:revision>19</cp:revision>
  <dcterms:created xsi:type="dcterms:W3CDTF">2010-12-12T03:15:08Z</dcterms:created>
  <dcterms:modified xsi:type="dcterms:W3CDTF">2016-07-15T03:21:53Z</dcterms:modified>
</cp:coreProperties>
</file>