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7" r:id="rId2"/>
    <p:sldId id="258" r:id="rId3"/>
    <p:sldId id="259" r:id="rId4"/>
    <p:sldId id="260" r:id="rId5"/>
    <p:sldId id="262" r:id="rId6"/>
    <p:sldId id="263" r:id="rId7"/>
    <p:sldId id="264" r:id="rId8"/>
    <p:sldId id="267" r:id="rId9"/>
    <p:sldId id="268" r:id="rId10"/>
    <p:sldId id="269" r:id="rId11"/>
    <p:sldId id="270" r:id="rId12"/>
    <p:sldId id="273" r:id="rId13"/>
    <p:sldId id="275" r:id="rId14"/>
    <p:sldId id="276" r:id="rId15"/>
    <p:sldId id="277" r:id="rId16"/>
    <p:sldId id="278" r:id="rId17"/>
    <p:sldId id="29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585" autoAdjust="0"/>
  </p:normalViewPr>
  <p:slideViewPr>
    <p:cSldViewPr>
      <p:cViewPr varScale="1">
        <p:scale>
          <a:sx n="94" d="100"/>
          <a:sy n="94" d="100"/>
        </p:scale>
        <p:origin x="216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C0B805-27E1-4681-B376-C32DB3B8949A}" type="datetimeFigureOut">
              <a:rPr lang="en-US" smtClean="0"/>
              <a:pPr/>
              <a:t>7/15/16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B66FD9-B680-4AD0-BF94-6BD1A120514D}" type="slidenum">
              <a:rPr lang="en-US" smtClean="0"/>
              <a:pPr/>
              <a:t>‹#›</a:t>
            </a:fld>
            <a:endParaRPr lang="en-US"/>
          </a:p>
        </p:txBody>
      </p:sp>
    </p:spTree>
    <p:extLst>
      <p:ext uri="{BB962C8B-B14F-4D97-AF65-F5344CB8AC3E}">
        <p14:creationId xmlns:p14="http://schemas.microsoft.com/office/powerpoint/2010/main" val="3891085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body" idx="1"/>
          </p:nvPr>
        </p:nvSpPr>
        <p:spPr>
          <a:xfrm>
            <a:off x="412665" y="4774523"/>
            <a:ext cx="6031115" cy="3756437"/>
          </a:xfrm>
          <a:noFill/>
          <a:ln/>
        </p:spPr>
        <p:txBody>
          <a:bodyPr lIns="92099" tIns="46830" rIns="92099" bIns="46830"/>
          <a:lstStyle/>
          <a:p>
            <a:pPr defTabSz="415223">
              <a:tabLst>
                <a:tab pos="1131717" algn="l"/>
                <a:tab pos="2264995" algn="l"/>
              </a:tabLst>
            </a:pPr>
            <a:endParaRPr lang="en-US" dirty="0"/>
          </a:p>
          <a:p>
            <a:pPr defTabSz="415223">
              <a:tabLst>
                <a:tab pos="1131717" algn="l"/>
                <a:tab pos="2264995" algn="l"/>
              </a:tabLst>
            </a:pPr>
            <a:endParaRPr lang="en-US" dirty="0"/>
          </a:p>
          <a:p>
            <a:pPr defTabSz="415223">
              <a:tabLst>
                <a:tab pos="1131717" algn="l"/>
                <a:tab pos="2264995" algn="l"/>
              </a:tabLst>
            </a:pPr>
            <a:endParaRPr lang="en-US" dirty="0"/>
          </a:p>
          <a:p>
            <a:pPr defTabSz="415223">
              <a:tabLst>
                <a:tab pos="1131717" algn="l"/>
                <a:tab pos="2264995" algn="l"/>
              </a:tabLst>
            </a:pPr>
            <a:endParaRPr lang="en-US" dirty="0"/>
          </a:p>
          <a:p>
            <a:pPr defTabSz="415223">
              <a:tabLst>
                <a:tab pos="1131717" algn="l"/>
                <a:tab pos="2264995" algn="l"/>
              </a:tabLst>
            </a:pPr>
            <a:endParaRPr lang="en-US" dirty="0"/>
          </a:p>
          <a:p>
            <a:pPr defTabSz="415223">
              <a:tabLst>
                <a:tab pos="1131717" algn="l"/>
                <a:tab pos="2264995" algn="l"/>
              </a:tabLst>
            </a:pPr>
            <a:endParaRPr lang="en-US" dirty="0"/>
          </a:p>
          <a:p>
            <a:pPr defTabSz="415223">
              <a:tabLst>
                <a:tab pos="1131717" algn="l"/>
                <a:tab pos="2264995" algn="l"/>
              </a:tabLst>
            </a:pPr>
            <a:endParaRPr lang="en-US" dirty="0"/>
          </a:p>
          <a:p>
            <a:pPr defTabSz="415223">
              <a:tabLst>
                <a:tab pos="1131717" algn="l"/>
                <a:tab pos="2264995" algn="l"/>
              </a:tabLst>
            </a:pPr>
            <a:endParaRPr lang="en-US" dirty="0"/>
          </a:p>
          <a:p>
            <a:pPr defTabSz="415223">
              <a:tabLst>
                <a:tab pos="1131717" algn="l"/>
                <a:tab pos="2264995" algn="l"/>
              </a:tabLst>
            </a:pPr>
            <a:endParaRPr lang="en-US" dirty="0"/>
          </a:p>
          <a:p>
            <a:pPr defTabSz="415223">
              <a:tabLst>
                <a:tab pos="1131717" algn="l"/>
                <a:tab pos="2264995" algn="l"/>
              </a:tabLst>
            </a:pPr>
            <a:endParaRPr lang="en-US" dirty="0"/>
          </a:p>
          <a:p>
            <a:pPr defTabSz="415223">
              <a:tabLst>
                <a:tab pos="1131717" algn="l"/>
                <a:tab pos="2264995" algn="l"/>
              </a:tabLst>
            </a:pPr>
            <a:endParaRPr lang="en-US" dirty="0"/>
          </a:p>
          <a:p>
            <a:pPr defTabSz="415223">
              <a:tabLst>
                <a:tab pos="1131717" algn="l"/>
                <a:tab pos="2264995" algn="l"/>
              </a:tabLst>
            </a:pPr>
            <a:endParaRPr lang="en-US" dirty="0"/>
          </a:p>
        </p:txBody>
      </p:sp>
      <p:sp>
        <p:nvSpPr>
          <p:cNvPr id="266243" name="Rectangle 3"/>
          <p:cNvSpPr>
            <a:spLocks noGrp="1" noRot="1" noChangeAspect="1" noChangeArrowheads="1" noTextEdit="1"/>
          </p:cNvSpPr>
          <p:nvPr>
            <p:ph type="sldImg"/>
          </p:nvPr>
        </p:nvSpPr>
        <p:spPr>
          <a:xfrm>
            <a:off x="511175" y="150813"/>
            <a:ext cx="5880100" cy="4410075"/>
          </a:xfrm>
          <a:ln w="12700" cap="flat">
            <a:solidFill>
              <a:schemeClr val="tx1"/>
            </a:solidFill>
          </a:ln>
        </p:spPr>
      </p:sp>
    </p:spTree>
    <p:extLst>
      <p:ext uri="{BB962C8B-B14F-4D97-AF65-F5344CB8AC3E}">
        <p14:creationId xmlns:p14="http://schemas.microsoft.com/office/powerpoint/2010/main" val="2614382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ChangeArrowheads="1" noTextEdit="1"/>
          </p:cNvSpPr>
          <p:nvPr>
            <p:ph type="sldImg"/>
          </p:nvPr>
        </p:nvSpPr>
        <p:spPr>
          <a:xfrm>
            <a:off x="487363" y="157163"/>
            <a:ext cx="5880100" cy="4411662"/>
          </a:xfrm>
          <a:ln/>
        </p:spPr>
      </p:sp>
      <p:sp>
        <p:nvSpPr>
          <p:cNvPr id="286723" name="Rectangle 3"/>
          <p:cNvSpPr>
            <a:spLocks noGrp="1" noChangeArrowheads="1"/>
          </p:cNvSpPr>
          <p:nvPr>
            <p:ph type="body" idx="1"/>
          </p:nvPr>
        </p:nvSpPr>
        <p:spPr>
          <a:xfrm>
            <a:off x="412665" y="4774523"/>
            <a:ext cx="6031115" cy="3756437"/>
          </a:xfrm>
        </p:spPr>
        <p:txBody>
          <a:bodyPr/>
          <a:lstStyle/>
          <a:p>
            <a:endParaRPr lang="en-US"/>
          </a:p>
        </p:txBody>
      </p:sp>
    </p:spTree>
    <p:extLst>
      <p:ext uri="{BB962C8B-B14F-4D97-AF65-F5344CB8AC3E}">
        <p14:creationId xmlns:p14="http://schemas.microsoft.com/office/powerpoint/2010/main" val="583569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2" name="Rectangle 4"/>
          <p:cNvSpPr>
            <a:spLocks noGrp="1" noRot="1" noChangeAspect="1" noChangeArrowheads="1" noTextEdit="1"/>
          </p:cNvSpPr>
          <p:nvPr>
            <p:ph type="sldImg"/>
          </p:nvPr>
        </p:nvSpPr>
        <p:spPr>
          <a:ln/>
        </p:spPr>
      </p:sp>
      <p:sp>
        <p:nvSpPr>
          <p:cNvPr id="288773" name="Rectangle 5"/>
          <p:cNvSpPr>
            <a:spLocks noGrp="1" noChangeArrowheads="1"/>
          </p:cNvSpPr>
          <p:nvPr>
            <p:ph type="body" idx="1"/>
          </p:nvPr>
        </p:nvSpPr>
        <p:spPr/>
        <p:txBody>
          <a:bodyPr/>
          <a:lstStyle/>
          <a:p>
            <a:r>
              <a:rPr lang="en-US"/>
              <a:t>Basic Mapping</a:t>
            </a:r>
          </a:p>
          <a:p>
            <a:pPr lvl="1"/>
            <a:r>
              <a:rPr lang="en-US" b="1"/>
              <a:t>Entity Mapping</a:t>
            </a:r>
          </a:p>
          <a:p>
            <a:pPr lvl="1"/>
            <a:r>
              <a:rPr lang="en-US"/>
              <a:t>Before going into complex transformation we will look at the way to transform simple entities.</a:t>
            </a:r>
          </a:p>
          <a:p>
            <a:pPr lvl="2"/>
            <a:r>
              <a:rPr lang="en-US"/>
              <a:t>Transform entities into tables using your own naming convention or the one previously described.</a:t>
            </a:r>
          </a:p>
          <a:p>
            <a:pPr lvl="2">
              <a:buFontTx/>
              <a:buNone/>
            </a:pPr>
            <a:r>
              <a:rPr lang="en-US"/>
              <a:t>In this exam the entity EMPLOYEE produces a table name EMPLOYEES and a short </a:t>
            </a:r>
          </a:p>
          <a:p>
            <a:pPr lvl="2">
              <a:buFontTx/>
              <a:buNone/>
            </a:pPr>
            <a:r>
              <a:rPr lang="en-US"/>
              <a:t>name EPE. </a:t>
            </a:r>
          </a:p>
          <a:p>
            <a:pPr lvl="2"/>
            <a:r>
              <a:rPr lang="en-US"/>
              <a:t>Use a box to represent tables on a diagram.</a:t>
            </a:r>
          </a:p>
          <a:p>
            <a:pPr lvl="2"/>
            <a:r>
              <a:rPr lang="en-US"/>
              <a:t>Each attribute creates a column in the table and the characteristics such as mandatory or optional have to be kept for each column. Using the same notation “*” or “o” facilitates recognition of these characteristics on a diagram.</a:t>
            </a:r>
          </a:p>
          <a:p>
            <a:pPr lvl="2"/>
            <a:r>
              <a:rPr lang="en-US"/>
              <a:t>All unique identifiers are transformed. A primary unique identifier is transformed into a Primary key. The notation “pk” next to the column name indicates the Primary key property. If more than one column is part of the primary key, use the “pk” notation for each column. </a:t>
            </a:r>
          </a:p>
          <a:p>
            <a:endParaRPr lang="en-US"/>
          </a:p>
        </p:txBody>
      </p:sp>
    </p:spTree>
    <p:extLst>
      <p:ext uri="{BB962C8B-B14F-4D97-AF65-F5344CB8AC3E}">
        <p14:creationId xmlns:p14="http://schemas.microsoft.com/office/powerpoint/2010/main" val="52472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p:cNvSpPr>
            <a:spLocks noGrp="1" noRot="1" noChangeAspect="1" noChangeArrowheads="1" noTextEdit="1"/>
          </p:cNvSpPr>
          <p:nvPr>
            <p:ph type="sldImg"/>
          </p:nvPr>
        </p:nvSpPr>
        <p:spPr>
          <a:ln/>
        </p:spPr>
      </p:sp>
      <p:sp>
        <p:nvSpPr>
          <p:cNvPr id="292869" name="Rectangle 5"/>
          <p:cNvSpPr>
            <a:spLocks noGrp="1" noChangeArrowheads="1"/>
          </p:cNvSpPr>
          <p:nvPr>
            <p:ph type="body" idx="1"/>
          </p:nvPr>
        </p:nvSpPr>
        <p:spPr/>
        <p:txBody>
          <a:bodyPr/>
          <a:lstStyle/>
          <a:p>
            <a:r>
              <a:rPr lang="en-US"/>
              <a:t>Relationship Mapping</a:t>
            </a:r>
          </a:p>
          <a:p>
            <a:pPr lvl="1"/>
            <a:r>
              <a:rPr lang="en-US" b="1"/>
              <a:t>Mapping of One-to-Many Relationships</a:t>
            </a:r>
          </a:p>
          <a:p>
            <a:pPr lvl="1"/>
            <a:r>
              <a:rPr lang="en-US"/>
              <a:t>As previously mentioned, some of the meaning that is expressed in an ERD cannot be reproduced in the physical database design.</a:t>
            </a:r>
          </a:p>
          <a:p>
            <a:pPr lvl="1"/>
            <a:r>
              <a:rPr lang="en-US"/>
              <a:t>A relationship in an ER Diagram expresses the rules that apply between two entities, from two points of view. The notation used in the ERD is rich enough to tell, for example, that the relationship is mandatory on both sides. The illustration shows that the 1:m relationships that are mandatory at the one side are implemented in exactly the same way as the ones that are optional at the one side. This means that part of the content of the ER model is lost during transformation, due to the relational model limitations. You need to keep track of these incomplete transformations; they must be implemented using a mechanism other than a declarative constraint.</a:t>
            </a:r>
          </a:p>
        </p:txBody>
      </p:sp>
    </p:spTree>
    <p:extLst>
      <p:ext uri="{BB962C8B-B14F-4D97-AF65-F5344CB8AC3E}">
        <p14:creationId xmlns:p14="http://schemas.microsoft.com/office/powerpoint/2010/main" val="114359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p:cNvSpPr>
            <a:spLocks noGrp="1" noRot="1" noChangeAspect="1" noChangeArrowheads="1" noTextEdit="1"/>
          </p:cNvSpPr>
          <p:nvPr>
            <p:ph type="sldImg"/>
          </p:nvPr>
        </p:nvSpPr>
        <p:spPr>
          <a:ln/>
        </p:spPr>
      </p:sp>
      <p:sp>
        <p:nvSpPr>
          <p:cNvPr id="294917" name="Rectangle 5"/>
          <p:cNvSpPr>
            <a:spLocks noGrp="1" noChangeArrowheads="1"/>
          </p:cNvSpPr>
          <p:nvPr>
            <p:ph type="body" idx="1"/>
          </p:nvPr>
        </p:nvSpPr>
        <p:spPr/>
        <p:txBody>
          <a:bodyPr/>
          <a:lstStyle/>
          <a:p>
            <a:r>
              <a:rPr lang="en-US"/>
              <a:t>Relationship Mapping </a:t>
            </a:r>
          </a:p>
          <a:p>
            <a:pPr lvl="1"/>
            <a:r>
              <a:rPr lang="en-US" b="1"/>
              <a:t>Mapping of Nontransferable Relationships</a:t>
            </a:r>
          </a:p>
          <a:p>
            <a:pPr lvl="1"/>
            <a:r>
              <a:rPr lang="en-US"/>
              <a:t>This relationship property does not migrate to the physical database design because it has no natural counterpart in an RDBMS, although you can code a solution at the server side. In the example, you would create an update trigger at table YS that fails when the foreign key column X_id is updated. </a:t>
            </a:r>
          </a:p>
          <a:p>
            <a:pPr lvl="1"/>
            <a:r>
              <a:rPr lang="en-US" b="1"/>
              <a:t>Mapping Barred Relationships</a:t>
            </a:r>
          </a:p>
          <a:p>
            <a:pPr lvl="1"/>
            <a:r>
              <a:rPr lang="en-US"/>
              <a:t>A barred relationship, like any other relationship, is mapped into a foreign key. The foreign key column is also part of the primary key, and thus plays a double role.</a:t>
            </a:r>
          </a:p>
          <a:p>
            <a:endParaRPr lang="en-US"/>
          </a:p>
        </p:txBody>
      </p:sp>
    </p:spTree>
    <p:extLst>
      <p:ext uri="{BB962C8B-B14F-4D97-AF65-F5344CB8AC3E}">
        <p14:creationId xmlns:p14="http://schemas.microsoft.com/office/powerpoint/2010/main" val="835398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Rectangle 4"/>
          <p:cNvSpPr>
            <a:spLocks noGrp="1" noRot="1" noChangeAspect="1" noChangeArrowheads="1" noTextEdit="1"/>
          </p:cNvSpPr>
          <p:nvPr>
            <p:ph type="sldImg"/>
          </p:nvPr>
        </p:nvSpPr>
        <p:spPr>
          <a:ln/>
        </p:spPr>
      </p:sp>
      <p:sp>
        <p:nvSpPr>
          <p:cNvPr id="296965" name="Rectangle 5"/>
          <p:cNvSpPr>
            <a:spLocks noGrp="1" noChangeArrowheads="1"/>
          </p:cNvSpPr>
          <p:nvPr>
            <p:ph type="body" idx="1"/>
          </p:nvPr>
        </p:nvSpPr>
        <p:spPr/>
        <p:txBody>
          <a:bodyPr/>
          <a:lstStyle/>
          <a:p>
            <a:r>
              <a:rPr lang="en-US"/>
              <a:t>Relationship Mapping </a:t>
            </a:r>
          </a:p>
          <a:p>
            <a:pPr lvl="1"/>
            <a:r>
              <a:rPr lang="en-US" b="1"/>
              <a:t>Mapping of Cascade Barred Relationships</a:t>
            </a:r>
          </a:p>
          <a:p>
            <a:pPr lvl="1"/>
            <a:r>
              <a:rPr lang="en-US"/>
              <a:t>A Cascade Barred relationship may lead to long column names as the illustration shows.</a:t>
            </a:r>
          </a:p>
          <a:p>
            <a:pPr lvl="1"/>
            <a:r>
              <a:rPr lang="en-US" noProof="1"/>
              <a:t>To avoid column names that could end up with more than 30 characters, the suggested convention is never to use more than two table prefixes. </a:t>
            </a:r>
          </a:p>
          <a:p>
            <a:pPr lvl="1"/>
            <a:r>
              <a:rPr lang="en-US" noProof="1"/>
              <a:t>The usual choice for the foreign key column names is: </a:t>
            </a:r>
          </a:p>
          <a:p>
            <a:pPr lvl="1"/>
            <a:r>
              <a:rPr lang="en-US" noProof="1"/>
              <a:t>&lt;nearest by table short name&gt; _ &lt;farthest table short name&gt; _ &lt;column name&gt;</a:t>
            </a:r>
          </a:p>
          <a:p>
            <a:pPr lvl="1"/>
            <a:r>
              <a:rPr lang="en-US" noProof="1"/>
              <a:t>In the above example the foreign key column in DS that comes all the way from AS through BS and CS is named C_a_id instead of C_b_a_id. </a:t>
            </a:r>
          </a:p>
          <a:p>
            <a:pPr lvl="1"/>
            <a:r>
              <a:rPr lang="en-US" noProof="1"/>
              <a:t>As the short names are usually three characters long, this rule explains why attribute names should not have more than 22 characters.</a:t>
            </a:r>
          </a:p>
          <a:p>
            <a:endParaRPr lang="en-US"/>
          </a:p>
        </p:txBody>
      </p:sp>
    </p:spTree>
    <p:extLst>
      <p:ext uri="{BB962C8B-B14F-4D97-AF65-F5344CB8AC3E}">
        <p14:creationId xmlns:p14="http://schemas.microsoft.com/office/powerpoint/2010/main" val="154942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Rectangle 4"/>
          <p:cNvSpPr>
            <a:spLocks noGrp="1" noRot="1" noChangeAspect="1" noChangeArrowheads="1" noTextEdit="1"/>
          </p:cNvSpPr>
          <p:nvPr>
            <p:ph type="sldImg"/>
          </p:nvPr>
        </p:nvSpPr>
        <p:spPr>
          <a:ln/>
        </p:spPr>
      </p:sp>
      <p:sp>
        <p:nvSpPr>
          <p:cNvPr id="299013" name="Rectangle 5"/>
          <p:cNvSpPr>
            <a:spLocks noGrp="1" noChangeArrowheads="1"/>
          </p:cNvSpPr>
          <p:nvPr>
            <p:ph type="body" idx="1"/>
          </p:nvPr>
        </p:nvSpPr>
        <p:spPr/>
        <p:txBody>
          <a:bodyPr/>
          <a:lstStyle/>
          <a:p>
            <a:r>
              <a:rPr lang="en-US"/>
              <a:t>Relationship Mapping </a:t>
            </a:r>
          </a:p>
          <a:p>
            <a:pPr lvl="1"/>
            <a:r>
              <a:rPr lang="en-US" b="1"/>
              <a:t>Mapping of Many-to-Many Relationships</a:t>
            </a:r>
          </a:p>
          <a:p>
            <a:pPr lvl="1"/>
            <a:r>
              <a:rPr lang="en-US"/>
              <a:t>When transforming a many-to-many relationship, you create an intersection table.</a:t>
            </a:r>
          </a:p>
          <a:p>
            <a:pPr lvl="1"/>
            <a:r>
              <a:rPr lang="en-US"/>
              <a:t>The intersection table contains all the combinations that exist between XS and YS. </a:t>
            </a:r>
          </a:p>
          <a:p>
            <a:pPr lvl="2"/>
            <a:r>
              <a:rPr lang="en-US"/>
              <a:t>This table has no columns other than foreign key columns. These columns together form the primary key.</a:t>
            </a:r>
          </a:p>
          <a:p>
            <a:pPr lvl="2"/>
            <a:r>
              <a:rPr lang="en-US"/>
              <a:t>The rule for naming this table is short name of the first table (in alphabetical order) and full name of the second one. This would give a many-to-many relationship between tables EMPLOYEES and PROJECTS an intersection table named EPE_PROJECTS.</a:t>
            </a:r>
          </a:p>
          <a:p>
            <a:pPr lvl="2"/>
            <a:r>
              <a:rPr lang="en-US"/>
              <a:t>Whether the relationship was mandatory or not, the foreign key columns are always mandatory. </a:t>
            </a:r>
          </a:p>
          <a:p>
            <a:pPr lvl="1"/>
            <a:r>
              <a:rPr lang="en-US"/>
              <a:t>Note this table is identical (except, possibly, for its name) to the table that would result from an intersection entity that could replace the m:m relationship.</a:t>
            </a:r>
          </a:p>
          <a:p>
            <a:endParaRPr lang="en-US"/>
          </a:p>
        </p:txBody>
      </p:sp>
    </p:spTree>
    <p:extLst>
      <p:ext uri="{BB962C8B-B14F-4D97-AF65-F5344CB8AC3E}">
        <p14:creationId xmlns:p14="http://schemas.microsoft.com/office/powerpoint/2010/main" val="44783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Rectangle 4"/>
          <p:cNvSpPr>
            <a:spLocks noGrp="1" noRot="1" noChangeAspect="1" noChangeArrowheads="1" noTextEdit="1"/>
          </p:cNvSpPr>
          <p:nvPr>
            <p:ph type="sldImg"/>
          </p:nvPr>
        </p:nvSpPr>
        <p:spPr>
          <a:ln/>
        </p:spPr>
      </p:sp>
      <p:sp>
        <p:nvSpPr>
          <p:cNvPr id="301061" name="Rectangle 5"/>
          <p:cNvSpPr>
            <a:spLocks noGrp="1" noChangeArrowheads="1"/>
          </p:cNvSpPr>
          <p:nvPr>
            <p:ph type="body" idx="1"/>
          </p:nvPr>
        </p:nvSpPr>
        <p:spPr/>
        <p:txBody>
          <a:bodyPr/>
          <a:lstStyle/>
          <a:p>
            <a:r>
              <a:rPr lang="en-US"/>
              <a:t>Relationship Mapping </a:t>
            </a:r>
          </a:p>
          <a:p>
            <a:pPr lvl="1"/>
            <a:r>
              <a:rPr lang="en-US" b="1"/>
              <a:t>Mapping of One-to-One Relationships</a:t>
            </a:r>
          </a:p>
          <a:p>
            <a:pPr lvl="1"/>
            <a:r>
              <a:rPr lang="en-US"/>
              <a:t>When transforming a one-to-one relationship, you create a foreign key and a unique key. All columns of this foreign key are also part of a unique key. If the relationship is mandatory on one side, the foreign key is created at the corresponding table. If the relationship is mandatory on both sides or optional on both sides, you can choose on which table you want to create the foreign key. There is no absolute rule for deciding on which side to implement it.  If the relationship is optional on both sides you may decide to implement the foreign key in the table with fewer numbers of rows, as this would save space.   If the relationship is mandatory at both ends, we are facing the same RDBMS limitation you saw earlier. Therefore, you need to write code to check the mandatory one at the other side, just as you did to implement m:1 relationships that are mandatory at the one end.</a:t>
            </a:r>
          </a:p>
          <a:p>
            <a:pPr lvl="1"/>
            <a:r>
              <a:rPr lang="en-US" b="1"/>
              <a:t>Alternative Implementations</a:t>
            </a:r>
          </a:p>
          <a:p>
            <a:pPr lvl="1"/>
            <a:r>
              <a:rPr lang="en-US"/>
              <a:t>A 1:1 relationship between two entities can be implemented by a single table. This is probably the first implementation to consider. It would not need a foreign key constraint.   A third possible implementation is to create an intersection table, as if the relationship was of type m:m. The columns of each of the foreign keys of the intersection table would be part of unique keys as well.</a:t>
            </a:r>
          </a:p>
        </p:txBody>
      </p:sp>
    </p:spTree>
    <p:extLst>
      <p:ext uri="{BB962C8B-B14F-4D97-AF65-F5344CB8AC3E}">
        <p14:creationId xmlns:p14="http://schemas.microsoft.com/office/powerpoint/2010/main" val="2483121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4" name="Rectangle 4"/>
          <p:cNvSpPr>
            <a:spLocks noGrp="1" noRot="1" noChangeAspect="1" noChangeArrowheads="1" noTextEdit="1"/>
          </p:cNvSpPr>
          <p:nvPr>
            <p:ph type="sldImg"/>
          </p:nvPr>
        </p:nvSpPr>
        <p:spPr>
          <a:ln/>
        </p:spPr>
      </p:sp>
      <p:sp>
        <p:nvSpPr>
          <p:cNvPr id="327685" name="Rectangle 5"/>
          <p:cNvSpPr>
            <a:spLocks noGrp="1" noChangeArrowheads="1"/>
          </p:cNvSpPr>
          <p:nvPr>
            <p:ph type="body" idx="1"/>
          </p:nvPr>
        </p:nvSpPr>
        <p:spPr/>
        <p:txBody>
          <a:bodyPr/>
          <a:lstStyle/>
          <a:p>
            <a:r>
              <a:rPr lang="en-US"/>
              <a:t>Summary</a:t>
            </a:r>
          </a:p>
          <a:p>
            <a:pPr lvl="1"/>
            <a:r>
              <a:rPr lang="en-US"/>
              <a:t>Relational databases implement the relational theory they are based on.</a:t>
            </a:r>
          </a:p>
          <a:p>
            <a:pPr lvl="1"/>
            <a:r>
              <a:rPr lang="en-US"/>
              <a:t>A coherent naming rule can prevent many errors and frustrations and adds to the understanding of the structure of the database schema.</a:t>
            </a:r>
          </a:p>
          <a:p>
            <a:pPr lvl="1"/>
            <a:r>
              <a:rPr lang="en-US"/>
              <a:t>You have seen how to map basic elements from an ER model such as entities and relationships. You can do this very simply. There are also complex structures which require decisions on how to transform them. Some ER model elements can only be implemented by coding check constraints or database triggers. These are specific to Oracle and not part of the ISO standard for relational databases.</a:t>
            </a:r>
          </a:p>
          <a:p>
            <a:endParaRPr lang="en-US"/>
          </a:p>
        </p:txBody>
      </p:sp>
    </p:spTree>
    <p:extLst>
      <p:ext uri="{BB962C8B-B14F-4D97-AF65-F5344CB8AC3E}">
        <p14:creationId xmlns:p14="http://schemas.microsoft.com/office/powerpoint/2010/main" val="4252885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Rectangle 4"/>
          <p:cNvSpPr>
            <a:spLocks noGrp="1" noRot="1" noChangeAspect="1" noChangeArrowheads="1" noTextEdit="1"/>
          </p:cNvSpPr>
          <p:nvPr>
            <p:ph type="sldImg"/>
          </p:nvPr>
        </p:nvSpPr>
        <p:spPr>
          <a:ln/>
        </p:spPr>
      </p:sp>
      <p:sp>
        <p:nvSpPr>
          <p:cNvPr id="268293" name="Rectangle 5"/>
          <p:cNvSpPr>
            <a:spLocks noGrp="1" noChangeArrowheads="1"/>
          </p:cNvSpPr>
          <p:nvPr>
            <p:ph type="body" idx="1"/>
          </p:nvPr>
        </p:nvSpPr>
        <p:spPr/>
        <p:txBody>
          <a:bodyPr/>
          <a:lstStyle/>
          <a:p>
            <a:r>
              <a:rPr lang="en-US"/>
              <a:t>Introduction</a:t>
            </a:r>
          </a:p>
          <a:p>
            <a:pPr lvl="1"/>
            <a:r>
              <a:rPr lang="en-US"/>
              <a:t>This lesson describes some principles of relational databases and presents the various techniques that you can use to transform your Entity Relationship model into a physical database design.</a:t>
            </a:r>
          </a:p>
          <a:p>
            <a:pPr lvl="1"/>
            <a:r>
              <a:rPr lang="en-US" b="1"/>
              <a:t>Objectives</a:t>
            </a:r>
          </a:p>
          <a:p>
            <a:pPr lvl="1"/>
            <a:r>
              <a:rPr lang="en-US"/>
              <a:t>At the end of this lesson, you should be able to do the following:</a:t>
            </a:r>
          </a:p>
          <a:p>
            <a:pPr lvl="2"/>
            <a:r>
              <a:rPr lang="en-US"/>
              <a:t>Explain the need of a physical database design</a:t>
            </a:r>
          </a:p>
          <a:p>
            <a:pPr lvl="2"/>
            <a:r>
              <a:rPr lang="en-US"/>
              <a:t>Know the concepts of the relational model</a:t>
            </a:r>
          </a:p>
          <a:p>
            <a:pPr lvl="2"/>
            <a:r>
              <a:rPr lang="en-US"/>
              <a:t>Agree on the necessity of naming rules</a:t>
            </a:r>
          </a:p>
          <a:p>
            <a:pPr lvl="2"/>
            <a:r>
              <a:rPr lang="en-US"/>
              <a:t>Perform a basic mapping</a:t>
            </a:r>
          </a:p>
          <a:p>
            <a:pPr lvl="2"/>
            <a:r>
              <a:rPr lang="en-US"/>
              <a:t>Decide how to transform complex concepts</a:t>
            </a:r>
          </a:p>
          <a:p>
            <a:endParaRPr lang="en-US"/>
          </a:p>
        </p:txBody>
      </p:sp>
    </p:spTree>
    <p:extLst>
      <p:ext uri="{BB962C8B-B14F-4D97-AF65-F5344CB8AC3E}">
        <p14:creationId xmlns:p14="http://schemas.microsoft.com/office/powerpoint/2010/main" val="140872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Grp="1" noRot="1" noChangeAspect="1" noChangeArrowheads="1" noTextEdit="1"/>
          </p:cNvSpPr>
          <p:nvPr>
            <p:ph type="sldImg"/>
          </p:nvPr>
        </p:nvSpPr>
        <p:spPr>
          <a:ln/>
        </p:spPr>
      </p:sp>
      <p:sp>
        <p:nvSpPr>
          <p:cNvPr id="270341" name="Rectangle 5"/>
          <p:cNvSpPr>
            <a:spLocks noGrp="1" noChangeArrowheads="1"/>
          </p:cNvSpPr>
          <p:nvPr>
            <p:ph type="body" idx="1"/>
          </p:nvPr>
        </p:nvSpPr>
        <p:spPr/>
        <p:txBody>
          <a:bodyPr/>
          <a:lstStyle/>
          <a:p>
            <a:r>
              <a:rPr lang="en-US"/>
              <a:t>Why Create a Database Design?</a:t>
            </a:r>
          </a:p>
          <a:p>
            <a:pPr lvl="1"/>
            <a:r>
              <a:rPr lang="en-US"/>
              <a:t>The Entity Relationship model describes the data required for the business. This model should be totally independent from any implementation considerations. This same ER model could also be used as a basis for implementation of any type of DBMS or even a file system.</a:t>
            </a:r>
          </a:p>
          <a:p>
            <a:pPr lvl="1"/>
            <a:r>
              <a:rPr lang="en-US" b="1"/>
              <a:t>A New Starting Point</a:t>
            </a:r>
          </a:p>
          <a:p>
            <a:pPr lvl="1"/>
            <a:r>
              <a:rPr lang="en-US"/>
              <a:t>An Entity Relationship model is a high-level representation which cannot be implemented as is. </a:t>
            </a:r>
          </a:p>
          <a:p>
            <a:pPr lvl="1"/>
            <a:r>
              <a:rPr lang="en-US"/>
              <a:t>People creating these models may not be aware of physical and database constraints, but they still have to provide a conceptually “workable” solution. This is why it is important to have a validated and agreed ER model before going into the physical database design.</a:t>
            </a:r>
          </a:p>
          <a:p>
            <a:pPr lvl="1"/>
            <a:r>
              <a:rPr lang="en-US"/>
              <a:t>Transforming the ER model, creates a “first-cut” database design. This first-cut design is intended to serve as a new basis for defining the physical implementation of the database.</a:t>
            </a:r>
          </a:p>
          <a:p>
            <a:pPr lvl="1"/>
            <a:r>
              <a:rPr lang="en-US"/>
              <a:t>This new model can easily be used for further discussions between designers, developers, and database administrators.</a:t>
            </a:r>
          </a:p>
          <a:p>
            <a:pPr lvl="1"/>
            <a:r>
              <a:rPr lang="en-US"/>
              <a:t>A data design model can be derived from an ER model (which is the flow down approach we advise and follow in this course), but it could also be created directly from an existing database.</a:t>
            </a:r>
          </a:p>
        </p:txBody>
      </p:sp>
    </p:spTree>
    <p:extLst>
      <p:ext uri="{BB962C8B-B14F-4D97-AF65-F5344CB8AC3E}">
        <p14:creationId xmlns:p14="http://schemas.microsoft.com/office/powerpoint/2010/main" val="502647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8" name="Rectangle 4"/>
          <p:cNvSpPr>
            <a:spLocks noGrp="1" noRot="1" noChangeAspect="1" noChangeArrowheads="1" noTextEdit="1"/>
          </p:cNvSpPr>
          <p:nvPr>
            <p:ph type="sldImg"/>
          </p:nvPr>
        </p:nvSpPr>
        <p:spPr>
          <a:ln/>
        </p:spPr>
      </p:sp>
      <p:sp>
        <p:nvSpPr>
          <p:cNvPr id="272389" name="Rectangle 5"/>
          <p:cNvSpPr>
            <a:spLocks noGrp="1" noChangeArrowheads="1"/>
          </p:cNvSpPr>
          <p:nvPr>
            <p:ph type="body" idx="1"/>
          </p:nvPr>
        </p:nvSpPr>
        <p:spPr/>
        <p:txBody>
          <a:bodyPr/>
          <a:lstStyle/>
          <a:p>
            <a:r>
              <a:rPr lang="en-US"/>
              <a:t>Presenting Tables</a:t>
            </a:r>
          </a:p>
          <a:p>
            <a:pPr lvl="1"/>
            <a:r>
              <a:rPr lang="en-US"/>
              <a:t>Tables are supported by integrity rules that protect the data and the structures of the database. Integrity rules require each table to have a primary key and each foreign key to be consistent with its corresponding primary key.</a:t>
            </a:r>
          </a:p>
          <a:p>
            <a:pPr lvl="1"/>
            <a:r>
              <a:rPr lang="en-US" b="1"/>
              <a:t>Tables:</a:t>
            </a:r>
            <a:r>
              <a:rPr lang="en-US"/>
              <a:t>  </a:t>
            </a:r>
          </a:p>
          <a:p>
            <a:pPr lvl="1"/>
            <a:r>
              <a:rPr lang="en-US"/>
              <a:t>A table is a very simple structure in which data is organized and stored. Tables have columns and rows. Each column is used to store a specific type of value. In the above example, the EMPLOYEES table is the structure used to store employees’ information. </a:t>
            </a:r>
          </a:p>
          <a:p>
            <a:pPr lvl="1"/>
            <a:r>
              <a:rPr lang="en-US" b="1"/>
              <a:t>Rows:</a:t>
            </a:r>
            <a:r>
              <a:rPr lang="en-US"/>
              <a:t> </a:t>
            </a:r>
          </a:p>
          <a:p>
            <a:pPr lvl="1"/>
            <a:r>
              <a:rPr lang="en-US"/>
              <a:t>Each row describes an occurrence of an employee. In the example, each row describes in full all properties required by the system.</a:t>
            </a:r>
            <a:r>
              <a:rPr lang="en-US" b="1"/>
              <a:t> </a:t>
            </a:r>
          </a:p>
          <a:p>
            <a:pPr lvl="1"/>
            <a:r>
              <a:rPr lang="en-US" b="1"/>
              <a:t>Columns:</a:t>
            </a:r>
            <a:r>
              <a:rPr lang="en-US"/>
              <a:t>  </a:t>
            </a:r>
          </a:p>
          <a:p>
            <a:pPr lvl="1"/>
            <a:r>
              <a:rPr lang="en-US"/>
              <a:t>Each column holds information of a specific type like Id, Name, Address, Birth Date, and the Id of the department the employee is assigned to.</a:t>
            </a:r>
          </a:p>
        </p:txBody>
      </p:sp>
    </p:spTree>
    <p:extLst>
      <p:ext uri="{BB962C8B-B14F-4D97-AF65-F5344CB8AC3E}">
        <p14:creationId xmlns:p14="http://schemas.microsoft.com/office/powerpoint/2010/main" val="3308281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6" name="Rectangle 4"/>
          <p:cNvSpPr>
            <a:spLocks noGrp="1" noRot="1" noChangeAspect="1" noChangeArrowheads="1" noTextEdit="1"/>
          </p:cNvSpPr>
          <p:nvPr>
            <p:ph type="sldImg"/>
          </p:nvPr>
        </p:nvSpPr>
        <p:spPr>
          <a:ln/>
        </p:spPr>
      </p:sp>
      <p:sp>
        <p:nvSpPr>
          <p:cNvPr id="274437" name="Rectangle 5"/>
          <p:cNvSpPr>
            <a:spLocks noGrp="1" noChangeArrowheads="1"/>
          </p:cNvSpPr>
          <p:nvPr>
            <p:ph type="body" idx="1"/>
          </p:nvPr>
        </p:nvSpPr>
        <p:spPr/>
        <p:txBody>
          <a:bodyPr/>
          <a:lstStyle/>
          <a:p>
            <a:r>
              <a:rPr lang="en-US"/>
              <a:t>Transformation Process </a:t>
            </a:r>
          </a:p>
          <a:p>
            <a:pPr lvl="1"/>
            <a:r>
              <a:rPr lang="en-US"/>
              <a:t>Using transformation rules you create a new model based on the conceptual model.</a:t>
            </a:r>
          </a:p>
          <a:p>
            <a:pPr lvl="1"/>
            <a:r>
              <a:rPr lang="en-US" b="1"/>
              <a:t>Conceptual Model</a:t>
            </a:r>
          </a:p>
          <a:p>
            <a:pPr lvl="1"/>
            <a:r>
              <a:rPr lang="en-US"/>
              <a:t>The way you can describe requirements for the data business requires using a semantically rich syntax through graphical representation. As you have seen in previous chapters, you can describe many of the business rules with graphical elements such as subtypes, arcs, and relationships (barred and nontransferable ones). The only constraints in expressing business complexity that you have encountered so far are the graphical limitations. We know that this model acts as a generic one, because it is not related to any physical considerations. Therefore you can use it for any type of database. Nevertheless, it may be that the DBMS type you want to use (relational or others) does not support all of the semantic rules graphically expressed in your ER model.</a:t>
            </a:r>
          </a:p>
          <a:p>
            <a:pPr lvl="1"/>
            <a:r>
              <a:rPr lang="en-US" b="1"/>
              <a:t>Relational Model</a:t>
            </a:r>
          </a:p>
          <a:p>
            <a:pPr lvl="1"/>
            <a:r>
              <a:rPr lang="en-US"/>
              <a:t>The Relational model is based on mathematical rules. This means that when you try to fit all of the syntax from the ER model into the physical database model, some of it may not have any correspondence in the relational model. To preserve these specified rules, you have to keep track of them and find the correct way to implement them.</a:t>
            </a:r>
          </a:p>
        </p:txBody>
      </p:sp>
    </p:spTree>
    <p:extLst>
      <p:ext uri="{BB962C8B-B14F-4D97-AF65-F5344CB8AC3E}">
        <p14:creationId xmlns:p14="http://schemas.microsoft.com/office/powerpoint/2010/main" val="312885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4"/>
          <p:cNvSpPr>
            <a:spLocks noGrp="1" noRot="1" noChangeAspect="1" noChangeArrowheads="1" noTextEdit="1"/>
          </p:cNvSpPr>
          <p:nvPr>
            <p:ph type="sldImg"/>
          </p:nvPr>
        </p:nvSpPr>
        <p:spPr>
          <a:ln/>
        </p:spPr>
      </p:sp>
      <p:sp>
        <p:nvSpPr>
          <p:cNvPr id="276485" name="Rectangle 5"/>
          <p:cNvSpPr>
            <a:spLocks noGrp="1" noChangeArrowheads="1"/>
          </p:cNvSpPr>
          <p:nvPr>
            <p:ph type="body" idx="1"/>
          </p:nvPr>
        </p:nvSpPr>
        <p:spPr/>
        <p:txBody>
          <a:bodyPr/>
          <a:lstStyle/>
          <a:p>
            <a:r>
              <a:rPr lang="en-US"/>
              <a:t>Terminology Mapping</a:t>
            </a:r>
          </a:p>
          <a:p>
            <a:pPr lvl="1"/>
            <a:r>
              <a:rPr lang="en-US"/>
              <a:t>Changing from one world to another also means changing terminology.</a:t>
            </a:r>
          </a:p>
          <a:p>
            <a:pPr lvl="1"/>
            <a:r>
              <a:rPr lang="en-US"/>
              <a:t>Using a very simple basis: </a:t>
            </a:r>
          </a:p>
          <a:p>
            <a:pPr lvl="2"/>
            <a:r>
              <a:rPr lang="en-US"/>
              <a:t>An entity leads to a table. </a:t>
            </a:r>
          </a:p>
          <a:p>
            <a:pPr lvl="2"/>
            <a:r>
              <a:rPr lang="en-US"/>
              <a:t>An attribute becomes a column.</a:t>
            </a:r>
          </a:p>
          <a:p>
            <a:pPr lvl="2"/>
            <a:r>
              <a:rPr lang="en-US"/>
              <a:t>A primary unique identifier produces a Primary key.</a:t>
            </a:r>
          </a:p>
          <a:p>
            <a:pPr lvl="2"/>
            <a:r>
              <a:rPr lang="en-US"/>
              <a:t>A secondary unique identifier produces a Unique key.</a:t>
            </a:r>
          </a:p>
          <a:p>
            <a:pPr lvl="2"/>
            <a:r>
              <a:rPr lang="en-US"/>
              <a:t>A relationship is transformed into a Foreign key and foreign key columns.</a:t>
            </a:r>
          </a:p>
          <a:p>
            <a:pPr lvl="2"/>
            <a:r>
              <a:rPr lang="en-US"/>
              <a:t>Constraints are the rules with which the database must cope to be consistent. Some of the business rules are translated into Check Constraints, other complex ones require additional programming and you can implement them at client side or server side or both.</a:t>
            </a:r>
          </a:p>
          <a:p>
            <a:pPr lvl="1"/>
            <a:r>
              <a:rPr lang="en-US"/>
              <a:t>This initial mapping of an ER model is limited to the design of tables, columns, and constraints that can be declared. A declarative constraint is a business constraint that can be ensured at the server level using database language statements only and requires no coding.</a:t>
            </a:r>
          </a:p>
          <a:p>
            <a:endParaRPr lang="en-US"/>
          </a:p>
        </p:txBody>
      </p:sp>
    </p:spTree>
    <p:extLst>
      <p:ext uri="{BB962C8B-B14F-4D97-AF65-F5344CB8AC3E}">
        <p14:creationId xmlns:p14="http://schemas.microsoft.com/office/powerpoint/2010/main" val="95519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2" name="Rectangle 4"/>
          <p:cNvSpPr>
            <a:spLocks noGrp="1" noRot="1" noChangeAspect="1" noChangeArrowheads="1" noTextEdit="1"/>
          </p:cNvSpPr>
          <p:nvPr>
            <p:ph type="sldImg"/>
          </p:nvPr>
        </p:nvSpPr>
        <p:spPr>
          <a:ln/>
        </p:spPr>
      </p:sp>
      <p:sp>
        <p:nvSpPr>
          <p:cNvPr id="278533" name="Rectangle 5"/>
          <p:cNvSpPr>
            <a:spLocks noGrp="1" noChangeArrowheads="1"/>
          </p:cNvSpPr>
          <p:nvPr>
            <p:ph type="body" idx="1"/>
          </p:nvPr>
        </p:nvSpPr>
        <p:spPr>
          <a:xfrm>
            <a:off x="571501" y="5143598"/>
            <a:ext cx="5715000" cy="3564079"/>
          </a:xfrm>
        </p:spPr>
        <p:txBody>
          <a:bodyPr>
            <a:normAutofit lnSpcReduction="10000"/>
          </a:bodyPr>
          <a:lstStyle/>
          <a:p>
            <a:r>
              <a:rPr lang="en-US"/>
              <a:t>Naming Convention</a:t>
            </a:r>
          </a:p>
          <a:p>
            <a:pPr lvl="1"/>
            <a:r>
              <a:rPr lang="en-US"/>
              <a:t>Before transforming the ER diagram you probably need to define a naming convention so that people working on the project use the same standards and produce the same model from the same source. Rules explained here are the ones used within Oracle. Even though they are efficient, they are not the only ones that you can use. You or your company can provide the company’s own standard as part of its method.</a:t>
            </a:r>
          </a:p>
          <a:p>
            <a:pPr lvl="1"/>
            <a:r>
              <a:rPr lang="en-US" b="1"/>
              <a:t>Naming of Tables</a:t>
            </a:r>
          </a:p>
          <a:p>
            <a:pPr lvl="1"/>
            <a:r>
              <a:rPr lang="en-US"/>
              <a:t>The plural of the entity name is used as the corresponding table name. The idea is that the Entity is the concept of an abstract thing—you can talk about EMPLOYEE, CUSTOMER, and so on, so singular is a good naming rule, but a table is made up of rows (the EMPLOYEES table, or CUSTOMERS table) where the plural is more appropriate.</a:t>
            </a:r>
          </a:p>
          <a:p>
            <a:pPr lvl="1"/>
            <a:r>
              <a:rPr lang="en-US" b="1"/>
              <a:t>Naming of Columns </a:t>
            </a:r>
          </a:p>
          <a:p>
            <a:pPr lvl="1"/>
            <a:r>
              <a:rPr lang="en-US"/>
              <a:t>Column names are identical to the attribute names, with a few exceptions. Replace special characters with an underscore character. In particular, remove the spaces from attribute names, as SQL does not allow spaces in the names of relational elements. Attribute Start Date converts to column Start_date; attribute Delivered Y/N transforms to Delivered_y_n (or preferably Delivered_Ind). Often column names use more abbreviations than attribute names. </a:t>
            </a:r>
          </a:p>
        </p:txBody>
      </p:sp>
    </p:spTree>
    <p:extLst>
      <p:ext uri="{BB962C8B-B14F-4D97-AF65-F5344CB8AC3E}">
        <p14:creationId xmlns:p14="http://schemas.microsoft.com/office/powerpoint/2010/main" val="2024607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Grp="1" noRot="1" noChangeAspect="1" noChangeArrowheads="1" noTextEdit="1"/>
          </p:cNvSpPr>
          <p:nvPr>
            <p:ph type="sldImg"/>
          </p:nvPr>
        </p:nvSpPr>
        <p:spPr>
          <a:ln/>
        </p:spPr>
      </p:sp>
      <p:sp>
        <p:nvSpPr>
          <p:cNvPr id="282629" name="Rectangle 5"/>
          <p:cNvSpPr>
            <a:spLocks noGrp="1" noChangeArrowheads="1"/>
          </p:cNvSpPr>
          <p:nvPr>
            <p:ph type="body" idx="1"/>
          </p:nvPr>
        </p:nvSpPr>
        <p:spPr/>
        <p:txBody>
          <a:bodyPr/>
          <a:lstStyle/>
          <a:p>
            <a:r>
              <a:rPr lang="en-US"/>
              <a:t>Naming Restrictions with Oracle</a:t>
            </a:r>
          </a:p>
          <a:p>
            <a:pPr lvl="1"/>
            <a:r>
              <a:rPr lang="en-US"/>
              <a:t>Each RDBMS can have its own naming restrictions. You need to know if the convention you decide to use is compatible with it.</a:t>
            </a:r>
            <a:endParaRPr lang="en-US" noProof="1"/>
          </a:p>
          <a:p>
            <a:pPr lvl="2"/>
            <a:r>
              <a:rPr lang="en-US" noProof="1"/>
              <a:t>You can use any alpha-numeric character for naming as long as the name: </a:t>
            </a:r>
          </a:p>
          <a:p>
            <a:pPr lvl="3"/>
            <a:r>
              <a:rPr lang="en-US" noProof="1"/>
              <a:t>Starts with a letter. </a:t>
            </a:r>
          </a:p>
          <a:p>
            <a:pPr lvl="3"/>
            <a:r>
              <a:rPr lang="en-US" noProof="1"/>
              <a:t>Is up to 30 characters long.</a:t>
            </a:r>
          </a:p>
          <a:p>
            <a:pPr lvl="3"/>
            <a:r>
              <a:rPr lang="en-US" noProof="1"/>
              <a:t>Does not include special characters such as “!” but “$”,’#” and “_” permitted.</a:t>
            </a:r>
          </a:p>
          <a:p>
            <a:pPr lvl="2"/>
            <a:r>
              <a:rPr lang="en-US" noProof="1"/>
              <a:t>Table names must be unique within the schema that is shared with views and synonyms.</a:t>
            </a:r>
          </a:p>
          <a:p>
            <a:pPr lvl="2"/>
            <a:r>
              <a:rPr lang="en-US" noProof="1"/>
              <a:t>Within the same table two columns cannot have the same name.</a:t>
            </a:r>
          </a:p>
          <a:p>
            <a:pPr lvl="2"/>
            <a:r>
              <a:rPr lang="en-US" noProof="1"/>
              <a:t>Be aware also of the reserved programming language words that are not allowed for naming objects. Avoid names like: </a:t>
            </a:r>
          </a:p>
          <a:p>
            <a:pPr lvl="3"/>
            <a:r>
              <a:rPr lang="en-US" noProof="1"/>
              <a:t>Number</a:t>
            </a:r>
          </a:p>
          <a:p>
            <a:pPr lvl="3"/>
            <a:r>
              <a:rPr lang="en-US" noProof="1"/>
              <a:t>Sequence</a:t>
            </a:r>
          </a:p>
          <a:p>
            <a:pPr lvl="3"/>
            <a:r>
              <a:rPr lang="en-US" noProof="1"/>
              <a:t>Values </a:t>
            </a:r>
          </a:p>
          <a:p>
            <a:pPr lvl="3"/>
            <a:r>
              <a:rPr lang="en-US" noProof="1"/>
              <a:t>Level</a:t>
            </a:r>
          </a:p>
          <a:p>
            <a:pPr lvl="3"/>
            <a:r>
              <a:rPr lang="en-US" noProof="1"/>
              <a:t>Type</a:t>
            </a:r>
          </a:p>
          <a:p>
            <a:pPr lvl="2"/>
            <a:r>
              <a:rPr lang="en-US"/>
              <a:t>F</a:t>
            </a:r>
            <a:r>
              <a:rPr lang="en-US" noProof="1"/>
              <a:t>or naming tables or columns. Refer to the RDBMS reference books for these.</a:t>
            </a:r>
            <a:endParaRPr lang="en-US"/>
          </a:p>
        </p:txBody>
      </p:sp>
    </p:spTree>
    <p:extLst>
      <p:ext uri="{BB962C8B-B14F-4D97-AF65-F5344CB8AC3E}">
        <p14:creationId xmlns:p14="http://schemas.microsoft.com/office/powerpoint/2010/main" val="2479680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ChangeArrowheads="1" noTextEdit="1"/>
          </p:cNvSpPr>
          <p:nvPr>
            <p:ph type="sldImg"/>
          </p:nvPr>
        </p:nvSpPr>
        <p:spPr>
          <a:xfrm>
            <a:off x="487363" y="157163"/>
            <a:ext cx="5880100" cy="4411662"/>
          </a:xfrm>
          <a:ln/>
        </p:spPr>
      </p:sp>
      <p:sp>
        <p:nvSpPr>
          <p:cNvPr id="284675" name="Rectangle 3"/>
          <p:cNvSpPr>
            <a:spLocks noGrp="1" noChangeArrowheads="1"/>
          </p:cNvSpPr>
          <p:nvPr>
            <p:ph type="body" idx="1"/>
          </p:nvPr>
        </p:nvSpPr>
        <p:spPr>
          <a:xfrm>
            <a:off x="412665" y="4774523"/>
            <a:ext cx="6031115" cy="3756437"/>
          </a:xfrm>
        </p:spPr>
        <p:txBody>
          <a:bodyPr/>
          <a:lstStyle/>
          <a:p>
            <a:pPr marL="206051" indent="-206051" defTabSz="415223">
              <a:tabLst>
                <a:tab pos="460492" algn="l"/>
              </a:tabLst>
            </a:pPr>
            <a:endParaRPr lang="en-US" dirty="0"/>
          </a:p>
        </p:txBody>
      </p:sp>
    </p:spTree>
    <p:extLst>
      <p:ext uri="{BB962C8B-B14F-4D97-AF65-F5344CB8AC3E}">
        <p14:creationId xmlns:p14="http://schemas.microsoft.com/office/powerpoint/2010/main" val="199709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F4ABD8-0DC7-437A-95CD-CD9756C1DAC4}" type="datetimeFigureOut">
              <a:rPr lang="en-US" smtClean="0"/>
              <a:pPr/>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A222C-EC5D-49F9-8321-8D41B873A4AE}" type="slidenum">
              <a:rPr lang="en-US" smtClean="0"/>
              <a:pPr/>
              <a:t>‹#›</a:t>
            </a:fld>
            <a:endParaRPr lang="en-US"/>
          </a:p>
        </p:txBody>
      </p:sp>
    </p:spTree>
    <p:extLst>
      <p:ext uri="{BB962C8B-B14F-4D97-AF65-F5344CB8AC3E}">
        <p14:creationId xmlns:p14="http://schemas.microsoft.com/office/powerpoint/2010/main" val="107946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4ABD8-0DC7-437A-95CD-CD9756C1DAC4}" type="datetimeFigureOut">
              <a:rPr lang="en-US" smtClean="0"/>
              <a:pPr/>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A222C-EC5D-49F9-8321-8D41B873A4AE}" type="slidenum">
              <a:rPr lang="en-US" smtClean="0"/>
              <a:pPr/>
              <a:t>‹#›</a:t>
            </a:fld>
            <a:endParaRPr lang="en-US"/>
          </a:p>
        </p:txBody>
      </p:sp>
    </p:spTree>
    <p:extLst>
      <p:ext uri="{BB962C8B-B14F-4D97-AF65-F5344CB8AC3E}">
        <p14:creationId xmlns:p14="http://schemas.microsoft.com/office/powerpoint/2010/main" val="51117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4ABD8-0DC7-437A-95CD-CD9756C1DAC4}" type="datetimeFigureOut">
              <a:rPr lang="en-US" smtClean="0"/>
              <a:pPr/>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A222C-EC5D-49F9-8321-8D41B873A4AE}" type="slidenum">
              <a:rPr lang="en-US" smtClean="0"/>
              <a:pPr/>
              <a:t>‹#›</a:t>
            </a:fld>
            <a:endParaRPr lang="en-US"/>
          </a:p>
        </p:txBody>
      </p:sp>
    </p:spTree>
    <p:extLst>
      <p:ext uri="{BB962C8B-B14F-4D97-AF65-F5344CB8AC3E}">
        <p14:creationId xmlns:p14="http://schemas.microsoft.com/office/powerpoint/2010/main" val="132489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4ABD8-0DC7-437A-95CD-CD9756C1DAC4}" type="datetimeFigureOut">
              <a:rPr lang="en-US" smtClean="0"/>
              <a:pPr/>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A222C-EC5D-49F9-8321-8D41B873A4AE}" type="slidenum">
              <a:rPr lang="en-US" smtClean="0"/>
              <a:pPr/>
              <a:t>‹#›</a:t>
            </a:fld>
            <a:endParaRPr lang="en-US"/>
          </a:p>
        </p:txBody>
      </p:sp>
    </p:spTree>
    <p:extLst>
      <p:ext uri="{BB962C8B-B14F-4D97-AF65-F5344CB8AC3E}">
        <p14:creationId xmlns:p14="http://schemas.microsoft.com/office/powerpoint/2010/main" val="65813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F4ABD8-0DC7-437A-95CD-CD9756C1DAC4}" type="datetimeFigureOut">
              <a:rPr lang="en-US" smtClean="0"/>
              <a:pPr/>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A222C-EC5D-49F9-8321-8D41B873A4AE}" type="slidenum">
              <a:rPr lang="en-US" smtClean="0"/>
              <a:pPr/>
              <a:t>‹#›</a:t>
            </a:fld>
            <a:endParaRPr lang="en-US"/>
          </a:p>
        </p:txBody>
      </p:sp>
    </p:spTree>
    <p:extLst>
      <p:ext uri="{BB962C8B-B14F-4D97-AF65-F5344CB8AC3E}">
        <p14:creationId xmlns:p14="http://schemas.microsoft.com/office/powerpoint/2010/main" val="176374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F4ABD8-0DC7-437A-95CD-CD9756C1DAC4}" type="datetimeFigureOut">
              <a:rPr lang="en-US" smtClean="0"/>
              <a:pPr/>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A222C-EC5D-49F9-8321-8D41B873A4AE}" type="slidenum">
              <a:rPr lang="en-US" smtClean="0"/>
              <a:pPr/>
              <a:t>‹#›</a:t>
            </a:fld>
            <a:endParaRPr lang="en-US"/>
          </a:p>
        </p:txBody>
      </p:sp>
    </p:spTree>
    <p:extLst>
      <p:ext uri="{BB962C8B-B14F-4D97-AF65-F5344CB8AC3E}">
        <p14:creationId xmlns:p14="http://schemas.microsoft.com/office/powerpoint/2010/main" val="151635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F4ABD8-0DC7-437A-95CD-CD9756C1DAC4}" type="datetimeFigureOut">
              <a:rPr lang="en-US" smtClean="0"/>
              <a:pPr/>
              <a:t>7/15/16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A222C-EC5D-49F9-8321-8D41B873A4AE}" type="slidenum">
              <a:rPr lang="en-US" smtClean="0"/>
              <a:pPr/>
              <a:t>‹#›</a:t>
            </a:fld>
            <a:endParaRPr lang="en-US"/>
          </a:p>
        </p:txBody>
      </p:sp>
    </p:spTree>
    <p:extLst>
      <p:ext uri="{BB962C8B-B14F-4D97-AF65-F5344CB8AC3E}">
        <p14:creationId xmlns:p14="http://schemas.microsoft.com/office/powerpoint/2010/main" val="126313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F4ABD8-0DC7-437A-95CD-CD9756C1DAC4}" type="datetimeFigureOut">
              <a:rPr lang="en-US" smtClean="0"/>
              <a:pPr/>
              <a:t>7/15/16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A222C-EC5D-49F9-8321-8D41B873A4AE}" type="slidenum">
              <a:rPr lang="en-US" smtClean="0"/>
              <a:pPr/>
              <a:t>‹#›</a:t>
            </a:fld>
            <a:endParaRPr lang="en-US"/>
          </a:p>
        </p:txBody>
      </p:sp>
    </p:spTree>
    <p:extLst>
      <p:ext uri="{BB962C8B-B14F-4D97-AF65-F5344CB8AC3E}">
        <p14:creationId xmlns:p14="http://schemas.microsoft.com/office/powerpoint/2010/main" val="1712986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4ABD8-0DC7-437A-95CD-CD9756C1DAC4}" type="datetimeFigureOut">
              <a:rPr lang="en-US" smtClean="0"/>
              <a:pPr/>
              <a:t>7/15/16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A222C-EC5D-49F9-8321-8D41B873A4AE}" type="slidenum">
              <a:rPr lang="en-US" smtClean="0"/>
              <a:pPr/>
              <a:t>‹#›</a:t>
            </a:fld>
            <a:endParaRPr lang="en-US"/>
          </a:p>
        </p:txBody>
      </p:sp>
    </p:spTree>
    <p:extLst>
      <p:ext uri="{BB962C8B-B14F-4D97-AF65-F5344CB8AC3E}">
        <p14:creationId xmlns:p14="http://schemas.microsoft.com/office/powerpoint/2010/main" val="99771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4ABD8-0DC7-437A-95CD-CD9756C1DAC4}" type="datetimeFigureOut">
              <a:rPr lang="en-US" smtClean="0"/>
              <a:pPr/>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A222C-EC5D-49F9-8321-8D41B873A4AE}" type="slidenum">
              <a:rPr lang="en-US" smtClean="0"/>
              <a:pPr/>
              <a:t>‹#›</a:t>
            </a:fld>
            <a:endParaRPr lang="en-US"/>
          </a:p>
        </p:txBody>
      </p:sp>
    </p:spTree>
    <p:extLst>
      <p:ext uri="{BB962C8B-B14F-4D97-AF65-F5344CB8AC3E}">
        <p14:creationId xmlns:p14="http://schemas.microsoft.com/office/powerpoint/2010/main" val="99257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F4ABD8-0DC7-437A-95CD-CD9756C1DAC4}" type="datetimeFigureOut">
              <a:rPr lang="en-US" smtClean="0"/>
              <a:pPr/>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A222C-EC5D-49F9-8321-8D41B873A4AE}" type="slidenum">
              <a:rPr lang="en-US" smtClean="0"/>
              <a:pPr/>
              <a:t>‹#›</a:t>
            </a:fld>
            <a:endParaRPr lang="en-US"/>
          </a:p>
        </p:txBody>
      </p:sp>
    </p:spTree>
    <p:extLst>
      <p:ext uri="{BB962C8B-B14F-4D97-AF65-F5344CB8AC3E}">
        <p14:creationId xmlns:p14="http://schemas.microsoft.com/office/powerpoint/2010/main" val="6245856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4ABD8-0DC7-437A-95CD-CD9756C1DAC4}" type="datetimeFigureOut">
              <a:rPr lang="en-US" smtClean="0"/>
              <a:pPr/>
              <a:t>7/15/16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6A222C-EC5D-49F9-8321-8D41B873A4AE}" type="slidenum">
              <a:rPr lang="en-US" smtClean="0"/>
              <a:pPr/>
              <a:t>‹#›</a:t>
            </a:fld>
            <a:endParaRPr lang="en-US"/>
          </a:p>
        </p:txBody>
      </p:sp>
    </p:spTree>
    <p:extLst>
      <p:ext uri="{BB962C8B-B14F-4D97-AF65-F5344CB8AC3E}">
        <p14:creationId xmlns:p14="http://schemas.microsoft.com/office/powerpoint/2010/main" val="14969268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5" name="Rectangle 9"/>
          <p:cNvSpPr>
            <a:spLocks noGrp="1" noChangeArrowheads="1"/>
          </p:cNvSpPr>
          <p:nvPr>
            <p:ph type="ctrTitle"/>
          </p:nvPr>
        </p:nvSpPr>
        <p:spPr/>
        <p:txBody>
          <a:bodyPr/>
          <a:lstStyle/>
          <a:p>
            <a:r>
              <a:rPr lang="en-US"/>
              <a:t>Mapping the Entity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Grp="1" noChangeArrowheads="1"/>
          </p:cNvSpPr>
          <p:nvPr>
            <p:ph type="title"/>
          </p:nvPr>
        </p:nvSpPr>
        <p:spPr/>
        <p:txBody>
          <a:bodyPr/>
          <a:lstStyle/>
          <a:p>
            <a:r>
              <a:rPr lang="en-US"/>
              <a:t>Basic Mapping for Attributes</a:t>
            </a:r>
          </a:p>
        </p:txBody>
      </p:sp>
      <p:sp>
        <p:nvSpPr>
          <p:cNvPr id="285699" name="Rectangle 3"/>
          <p:cNvSpPr>
            <a:spLocks noChangeArrowheads="1"/>
          </p:cNvSpPr>
          <p:nvPr/>
        </p:nvSpPr>
        <p:spPr bwMode="auto">
          <a:xfrm>
            <a:off x="4570413" y="2644775"/>
            <a:ext cx="3028950" cy="709613"/>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Table Name: EMPLOYEES</a:t>
            </a:r>
          </a:p>
          <a:p>
            <a:pPr marL="404813" indent="-404813" defTabSz="346075" eaLnBrk="0" hangingPunct="0">
              <a:lnSpc>
                <a:spcPct val="95000"/>
              </a:lnSpc>
              <a:spcBef>
                <a:spcPct val="35000"/>
              </a:spcBef>
              <a:buClrTx/>
              <a:buFontTx/>
              <a:buNone/>
              <a:tabLst>
                <a:tab pos="571500" algn="l"/>
              </a:tabLst>
            </a:pPr>
            <a:r>
              <a:rPr lang="en-US"/>
              <a:t>Short Name: EPE</a:t>
            </a:r>
          </a:p>
        </p:txBody>
      </p:sp>
      <p:sp>
        <p:nvSpPr>
          <p:cNvPr id="285700" name="Rectangle 4"/>
          <p:cNvSpPr>
            <a:spLocks noChangeArrowheads="1"/>
          </p:cNvSpPr>
          <p:nvPr/>
        </p:nvSpPr>
        <p:spPr bwMode="auto">
          <a:xfrm>
            <a:off x="1482725" y="1895475"/>
            <a:ext cx="1593850" cy="709613"/>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1 - Entities</a:t>
            </a:r>
          </a:p>
          <a:p>
            <a:pPr marL="404813" indent="-404813" defTabSz="346075" eaLnBrk="0" hangingPunct="0">
              <a:lnSpc>
                <a:spcPct val="95000"/>
              </a:lnSpc>
              <a:spcBef>
                <a:spcPct val="35000"/>
              </a:spcBef>
              <a:buClrTx/>
              <a:buFontTx/>
              <a:buNone/>
              <a:tabLst>
                <a:tab pos="571500" algn="l"/>
              </a:tabLst>
            </a:pPr>
            <a:r>
              <a:rPr lang="en-US"/>
              <a:t>2 - Attributes</a:t>
            </a:r>
          </a:p>
        </p:txBody>
      </p:sp>
      <p:sp>
        <p:nvSpPr>
          <p:cNvPr id="285701" name="AutoShape 5"/>
          <p:cNvSpPr>
            <a:spLocks noChangeArrowheads="1"/>
          </p:cNvSpPr>
          <p:nvPr/>
        </p:nvSpPr>
        <p:spPr bwMode="auto">
          <a:xfrm>
            <a:off x="2079625" y="3586163"/>
            <a:ext cx="1935163" cy="1938337"/>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285702" name="Rectangle 6"/>
          <p:cNvSpPr>
            <a:spLocks noChangeArrowheads="1"/>
          </p:cNvSpPr>
          <p:nvPr/>
        </p:nvSpPr>
        <p:spPr bwMode="white">
          <a:xfrm>
            <a:off x="2133600" y="3684588"/>
            <a:ext cx="1922463" cy="173990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EMPLOYEE</a:t>
            </a:r>
            <a:br>
              <a:rPr lang="en-US"/>
            </a:br>
            <a:r>
              <a:rPr lang="en-US"/>
              <a:t># Id</a:t>
            </a:r>
            <a:br>
              <a:rPr lang="en-US"/>
            </a:br>
            <a:r>
              <a:rPr lang="en-US"/>
              <a:t>   Name</a:t>
            </a:r>
            <a:br>
              <a:rPr lang="en-US"/>
            </a:br>
            <a:r>
              <a:rPr lang="en-US"/>
              <a:t>o Address</a:t>
            </a:r>
            <a:br>
              <a:rPr lang="en-US"/>
            </a:br>
            <a:r>
              <a:rPr lang="en-US"/>
              <a:t>   Birth Date</a:t>
            </a:r>
            <a:br>
              <a:rPr lang="en-US"/>
            </a:br>
            <a:endParaRPr lang="en-US"/>
          </a:p>
        </p:txBody>
      </p:sp>
      <p:sp>
        <p:nvSpPr>
          <p:cNvPr id="285703" name="Rectangle 7"/>
          <p:cNvSpPr>
            <a:spLocks noChangeArrowheads="1"/>
          </p:cNvSpPr>
          <p:nvPr/>
        </p:nvSpPr>
        <p:spPr bwMode="auto">
          <a:xfrm>
            <a:off x="4856163" y="3556000"/>
            <a:ext cx="2535237" cy="1652588"/>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85704" name="Line 8"/>
          <p:cNvSpPr>
            <a:spLocks noChangeShapeType="1"/>
          </p:cNvSpPr>
          <p:nvPr/>
        </p:nvSpPr>
        <p:spPr bwMode="auto">
          <a:xfrm>
            <a:off x="4843463" y="3932238"/>
            <a:ext cx="2559050" cy="0"/>
          </a:xfrm>
          <a:prstGeom prst="line">
            <a:avLst/>
          </a:prstGeom>
          <a:noFill/>
          <a:ln w="50800">
            <a:solidFill>
              <a:schemeClr val="tx1"/>
            </a:solidFill>
            <a:round/>
            <a:headEnd type="none" w="sm" len="sm"/>
            <a:tailEnd type="none" w="sm" len="sm"/>
          </a:ln>
          <a:effectLst/>
        </p:spPr>
        <p:txBody>
          <a:bodyPr/>
          <a:lstStyle/>
          <a:p>
            <a:endParaRPr lang="en-US"/>
          </a:p>
        </p:txBody>
      </p:sp>
      <p:sp>
        <p:nvSpPr>
          <p:cNvPr id="285705" name="Line 9"/>
          <p:cNvSpPr>
            <a:spLocks noChangeShapeType="1"/>
          </p:cNvSpPr>
          <p:nvPr/>
        </p:nvSpPr>
        <p:spPr bwMode="auto">
          <a:xfrm>
            <a:off x="5289550" y="3927475"/>
            <a:ext cx="0" cy="1281113"/>
          </a:xfrm>
          <a:prstGeom prst="line">
            <a:avLst/>
          </a:prstGeom>
          <a:noFill/>
          <a:ln w="25400">
            <a:solidFill>
              <a:schemeClr val="tx1"/>
            </a:solidFill>
            <a:round/>
            <a:headEnd type="none" w="sm" len="sm"/>
            <a:tailEnd type="none" w="sm" len="sm"/>
          </a:ln>
          <a:effectLst/>
        </p:spPr>
        <p:txBody>
          <a:bodyPr/>
          <a:lstStyle/>
          <a:p>
            <a:endParaRPr lang="en-US"/>
          </a:p>
        </p:txBody>
      </p:sp>
      <p:sp>
        <p:nvSpPr>
          <p:cNvPr id="285706" name="Rectangle 10"/>
          <p:cNvSpPr>
            <a:spLocks noChangeArrowheads="1"/>
          </p:cNvSpPr>
          <p:nvPr/>
        </p:nvSpPr>
        <p:spPr bwMode="auto">
          <a:xfrm>
            <a:off x="4832350" y="3556000"/>
            <a:ext cx="2519363"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EMPLOYEES (EPE)</a:t>
            </a:r>
          </a:p>
        </p:txBody>
      </p:sp>
      <p:sp>
        <p:nvSpPr>
          <p:cNvPr id="285707" name="Rectangle 11"/>
          <p:cNvSpPr>
            <a:spLocks noChangeArrowheads="1"/>
          </p:cNvSpPr>
          <p:nvPr/>
        </p:nvSpPr>
        <p:spPr bwMode="auto">
          <a:xfrm>
            <a:off x="5610225" y="3959225"/>
            <a:ext cx="1314450" cy="113347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buClrTx/>
              <a:buFontTx/>
              <a:buNone/>
              <a:tabLst>
                <a:tab pos="571500" algn="l"/>
              </a:tabLst>
            </a:pPr>
            <a:r>
              <a:rPr lang="en-US"/>
              <a:t>Id</a:t>
            </a:r>
            <a:br>
              <a:rPr lang="en-US"/>
            </a:br>
            <a:r>
              <a:rPr lang="en-US"/>
              <a:t>Name</a:t>
            </a:r>
            <a:br>
              <a:rPr lang="en-US"/>
            </a:br>
            <a:r>
              <a:rPr lang="en-US"/>
              <a:t>Address</a:t>
            </a:r>
            <a:br>
              <a:rPr lang="en-US"/>
            </a:br>
            <a:r>
              <a:rPr lang="en-US"/>
              <a:t>Birth_date</a:t>
            </a:r>
          </a:p>
        </p:txBody>
      </p:sp>
      <p:sp>
        <p:nvSpPr>
          <p:cNvPr id="285708" name="Rectangle 12"/>
          <p:cNvSpPr>
            <a:spLocks noChangeArrowheads="1"/>
          </p:cNvSpPr>
          <p:nvPr/>
        </p:nvSpPr>
        <p:spPr bwMode="auto">
          <a:xfrm>
            <a:off x="4813300" y="3924300"/>
            <a:ext cx="592138" cy="352425"/>
          </a:xfrm>
          <a:prstGeom prst="rect">
            <a:avLst/>
          </a:prstGeom>
          <a:noFill/>
          <a:ln w="9525">
            <a:noFill/>
            <a:miter lim="800000"/>
            <a:headEnd/>
            <a:tailEnd/>
          </a:ln>
          <a:effectLst/>
        </p:spPr>
        <p:txBody>
          <a:bodyPr wrap="none" anchor="ctr"/>
          <a:lstStyle/>
          <a:p>
            <a:endParaRPr lang="en-US"/>
          </a:p>
        </p:txBody>
      </p:sp>
      <p:sp>
        <p:nvSpPr>
          <p:cNvPr id="285709" name="Rectangle 13"/>
          <p:cNvSpPr>
            <a:spLocks noChangeArrowheads="1"/>
          </p:cNvSpPr>
          <p:nvPr/>
        </p:nvSpPr>
        <p:spPr bwMode="auto">
          <a:xfrm>
            <a:off x="5248275" y="3975100"/>
            <a:ext cx="493713" cy="11334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a:t> *</a:t>
            </a:r>
            <a:br>
              <a:rPr lang="en-US"/>
            </a:br>
            <a:r>
              <a:rPr lang="en-US"/>
              <a:t> *</a:t>
            </a:r>
            <a:br>
              <a:rPr lang="en-US"/>
            </a:br>
            <a:r>
              <a:rPr lang="en-US"/>
              <a:t/>
            </a:r>
            <a:br>
              <a:rPr lang="en-US"/>
            </a:br>
            <a:r>
              <a:rPr lang="en-US"/>
              <a:t> *</a:t>
            </a:r>
          </a:p>
        </p:txBody>
      </p:sp>
      <p:sp>
        <p:nvSpPr>
          <p:cNvPr id="285710" name="Rectangle 14"/>
          <p:cNvSpPr>
            <a:spLocks noChangeArrowheads="1"/>
          </p:cNvSpPr>
          <p:nvPr/>
        </p:nvSpPr>
        <p:spPr bwMode="auto">
          <a:xfrm>
            <a:off x="5235575" y="4484688"/>
            <a:ext cx="493713" cy="35242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a:t> o</a:t>
            </a:r>
          </a:p>
        </p:txBody>
      </p:sp>
      <p:sp>
        <p:nvSpPr>
          <p:cNvPr id="285711" name="Line 15"/>
          <p:cNvSpPr>
            <a:spLocks noChangeShapeType="1"/>
          </p:cNvSpPr>
          <p:nvPr/>
        </p:nvSpPr>
        <p:spPr bwMode="auto">
          <a:xfrm>
            <a:off x="5614988" y="3927475"/>
            <a:ext cx="0" cy="1281113"/>
          </a:xfrm>
          <a:prstGeom prst="line">
            <a:avLst/>
          </a:prstGeom>
          <a:noFill/>
          <a:ln w="25400">
            <a:solidFill>
              <a:schemeClr val="tx1"/>
            </a:solidFill>
            <a:round/>
            <a:headEnd type="none" w="sm" len="sm"/>
            <a:tailEnd type="none" w="sm" len="sm"/>
          </a:ln>
          <a:effectLst/>
        </p:spPr>
        <p:txBody>
          <a:bodyPr/>
          <a:lstStyle/>
          <a:p>
            <a:endParaRPr lang="en-US"/>
          </a:p>
        </p:txBody>
      </p:sp>
      <p:sp>
        <p:nvSpPr>
          <p:cNvPr id="285712" name="Rectangle 16"/>
          <p:cNvSpPr>
            <a:spLocks noChangeArrowheads="1"/>
          </p:cNvSpPr>
          <p:nvPr/>
        </p:nvSpPr>
        <p:spPr bwMode="white">
          <a:xfrm>
            <a:off x="2101850" y="4276725"/>
            <a:ext cx="493713" cy="915988"/>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 *</a:t>
            </a:r>
            <a:br>
              <a:rPr lang="en-US"/>
            </a:br>
            <a:r>
              <a:rPr lang="en-US"/>
              <a:t> </a:t>
            </a:r>
            <a:br>
              <a:rPr lang="en-US"/>
            </a:br>
            <a:r>
              <a:rPr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74" name="Rectangle 30"/>
          <p:cNvSpPr>
            <a:spLocks noGrp="1" noChangeArrowheads="1"/>
          </p:cNvSpPr>
          <p:nvPr>
            <p:ph type="title"/>
          </p:nvPr>
        </p:nvSpPr>
        <p:spPr/>
        <p:txBody>
          <a:bodyPr/>
          <a:lstStyle/>
          <a:p>
            <a:r>
              <a:rPr lang="en-US"/>
              <a:t>Basic Mapping</a:t>
            </a:r>
          </a:p>
        </p:txBody>
      </p:sp>
      <p:sp>
        <p:nvSpPr>
          <p:cNvPr id="287747" name="Rectangle 3"/>
          <p:cNvSpPr>
            <a:spLocks noChangeArrowheads="1"/>
          </p:cNvSpPr>
          <p:nvPr/>
        </p:nvSpPr>
        <p:spPr bwMode="auto">
          <a:xfrm>
            <a:off x="4570413" y="2644775"/>
            <a:ext cx="3028950" cy="709613"/>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Table Name: EMPLOYEES</a:t>
            </a:r>
          </a:p>
          <a:p>
            <a:pPr marL="404813" indent="-404813" defTabSz="346075" eaLnBrk="0" hangingPunct="0">
              <a:lnSpc>
                <a:spcPct val="95000"/>
              </a:lnSpc>
              <a:spcBef>
                <a:spcPct val="35000"/>
              </a:spcBef>
              <a:buClrTx/>
              <a:buFontTx/>
              <a:buNone/>
              <a:tabLst>
                <a:tab pos="571500" algn="l"/>
              </a:tabLst>
            </a:pPr>
            <a:r>
              <a:rPr lang="en-US"/>
              <a:t>Short Name: EPE</a:t>
            </a:r>
          </a:p>
        </p:txBody>
      </p:sp>
      <p:sp>
        <p:nvSpPr>
          <p:cNvPr id="287748" name="Rectangle 4"/>
          <p:cNvSpPr>
            <a:spLocks noChangeArrowheads="1"/>
          </p:cNvSpPr>
          <p:nvPr/>
        </p:nvSpPr>
        <p:spPr bwMode="auto">
          <a:xfrm>
            <a:off x="1482725" y="1895475"/>
            <a:ext cx="2444750" cy="1066800"/>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1 - Entities</a:t>
            </a:r>
          </a:p>
          <a:p>
            <a:pPr marL="404813" indent="-404813" defTabSz="346075" eaLnBrk="0" hangingPunct="0">
              <a:lnSpc>
                <a:spcPct val="95000"/>
              </a:lnSpc>
              <a:spcBef>
                <a:spcPct val="35000"/>
              </a:spcBef>
              <a:buClrTx/>
              <a:buFontTx/>
              <a:buNone/>
              <a:tabLst>
                <a:tab pos="571500" algn="l"/>
              </a:tabLst>
            </a:pPr>
            <a:r>
              <a:rPr lang="en-US"/>
              <a:t>2 - Attributes</a:t>
            </a:r>
          </a:p>
          <a:p>
            <a:pPr marL="404813" indent="-404813" defTabSz="346075" eaLnBrk="0" hangingPunct="0">
              <a:lnSpc>
                <a:spcPct val="95000"/>
              </a:lnSpc>
              <a:spcBef>
                <a:spcPct val="35000"/>
              </a:spcBef>
              <a:buClrTx/>
              <a:buFontTx/>
              <a:buNone/>
              <a:tabLst>
                <a:tab pos="571500" algn="l"/>
              </a:tabLst>
            </a:pPr>
            <a:r>
              <a:rPr lang="en-US"/>
              <a:t>3 - Unique identifiers</a:t>
            </a:r>
          </a:p>
        </p:txBody>
      </p:sp>
      <p:sp>
        <p:nvSpPr>
          <p:cNvPr id="287749" name="AutoShape 5"/>
          <p:cNvSpPr>
            <a:spLocks noChangeArrowheads="1"/>
          </p:cNvSpPr>
          <p:nvPr/>
        </p:nvSpPr>
        <p:spPr bwMode="auto">
          <a:xfrm>
            <a:off x="2079625" y="3586163"/>
            <a:ext cx="1935163" cy="1938337"/>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287750" name="Rectangle 6"/>
          <p:cNvSpPr>
            <a:spLocks noChangeArrowheads="1"/>
          </p:cNvSpPr>
          <p:nvPr/>
        </p:nvSpPr>
        <p:spPr bwMode="auto">
          <a:xfrm>
            <a:off x="4856163" y="3556000"/>
            <a:ext cx="2535237" cy="1652588"/>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87751" name="Line 7"/>
          <p:cNvSpPr>
            <a:spLocks noChangeShapeType="1"/>
          </p:cNvSpPr>
          <p:nvPr/>
        </p:nvSpPr>
        <p:spPr bwMode="auto">
          <a:xfrm>
            <a:off x="4870450" y="3932238"/>
            <a:ext cx="2511425" cy="0"/>
          </a:xfrm>
          <a:prstGeom prst="line">
            <a:avLst/>
          </a:prstGeom>
          <a:noFill/>
          <a:ln w="50800">
            <a:solidFill>
              <a:schemeClr val="tx1"/>
            </a:solidFill>
            <a:round/>
            <a:headEnd type="none" w="sm" len="sm"/>
            <a:tailEnd type="none" w="sm" len="sm"/>
          </a:ln>
          <a:effectLst/>
        </p:spPr>
        <p:txBody>
          <a:bodyPr/>
          <a:lstStyle/>
          <a:p>
            <a:endParaRPr lang="en-US"/>
          </a:p>
        </p:txBody>
      </p:sp>
      <p:sp>
        <p:nvSpPr>
          <p:cNvPr id="287752" name="Line 8"/>
          <p:cNvSpPr>
            <a:spLocks noChangeShapeType="1"/>
          </p:cNvSpPr>
          <p:nvPr/>
        </p:nvSpPr>
        <p:spPr bwMode="auto">
          <a:xfrm>
            <a:off x="5289550" y="3927475"/>
            <a:ext cx="0" cy="1281113"/>
          </a:xfrm>
          <a:prstGeom prst="line">
            <a:avLst/>
          </a:prstGeom>
          <a:noFill/>
          <a:ln w="25400">
            <a:solidFill>
              <a:schemeClr val="tx1"/>
            </a:solidFill>
            <a:round/>
            <a:headEnd type="none" w="sm" len="sm"/>
            <a:tailEnd type="none" w="sm" len="sm"/>
          </a:ln>
          <a:effectLst/>
        </p:spPr>
        <p:txBody>
          <a:bodyPr/>
          <a:lstStyle/>
          <a:p>
            <a:endParaRPr lang="en-US"/>
          </a:p>
        </p:txBody>
      </p:sp>
      <p:sp>
        <p:nvSpPr>
          <p:cNvPr id="287753" name="Rectangle 9"/>
          <p:cNvSpPr>
            <a:spLocks noChangeArrowheads="1"/>
          </p:cNvSpPr>
          <p:nvPr/>
        </p:nvSpPr>
        <p:spPr bwMode="auto">
          <a:xfrm>
            <a:off x="4832350" y="3556000"/>
            <a:ext cx="2519363"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EMPLOYEES (EPE)</a:t>
            </a:r>
          </a:p>
        </p:txBody>
      </p:sp>
      <p:sp>
        <p:nvSpPr>
          <p:cNvPr id="287754" name="Rectangle 10"/>
          <p:cNvSpPr>
            <a:spLocks noChangeArrowheads="1"/>
          </p:cNvSpPr>
          <p:nvPr/>
        </p:nvSpPr>
        <p:spPr bwMode="auto">
          <a:xfrm>
            <a:off x="4813300" y="3924300"/>
            <a:ext cx="592138" cy="352425"/>
          </a:xfrm>
          <a:prstGeom prst="rect">
            <a:avLst/>
          </a:prstGeom>
          <a:noFill/>
          <a:ln w="9525">
            <a:noFill/>
            <a:miter lim="800000"/>
            <a:headEnd/>
            <a:tailEnd/>
          </a:ln>
          <a:effectLst/>
        </p:spPr>
        <p:txBody>
          <a:bodyPr wrap="none" anchor="ctr"/>
          <a:lstStyle/>
          <a:p>
            <a:endParaRPr lang="en-US"/>
          </a:p>
        </p:txBody>
      </p:sp>
      <p:sp>
        <p:nvSpPr>
          <p:cNvPr id="287755" name="Rectangle 11"/>
          <p:cNvSpPr>
            <a:spLocks noChangeArrowheads="1"/>
          </p:cNvSpPr>
          <p:nvPr/>
        </p:nvSpPr>
        <p:spPr bwMode="auto">
          <a:xfrm>
            <a:off x="4787900" y="3937000"/>
            <a:ext cx="774700" cy="11334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a:t>pk</a:t>
            </a:r>
            <a:br>
              <a:rPr lang="en-US"/>
            </a:br>
            <a:r>
              <a:rPr lang="en-US"/>
              <a:t>uk</a:t>
            </a:r>
            <a:r>
              <a:rPr lang="en-US" baseline="-25000"/>
              <a:t>1</a:t>
            </a:r>
            <a:r>
              <a:rPr lang="en-US"/>
              <a:t/>
            </a:r>
            <a:br>
              <a:rPr lang="en-US"/>
            </a:br>
            <a:r>
              <a:rPr lang="en-US"/>
              <a:t/>
            </a:r>
            <a:br>
              <a:rPr lang="en-US"/>
            </a:br>
            <a:r>
              <a:rPr lang="en-US"/>
              <a:t>uk</a:t>
            </a:r>
            <a:r>
              <a:rPr lang="en-US" baseline="-25000"/>
              <a:t>1</a:t>
            </a:r>
          </a:p>
        </p:txBody>
      </p:sp>
      <p:sp>
        <p:nvSpPr>
          <p:cNvPr id="287756" name="Line 12"/>
          <p:cNvSpPr>
            <a:spLocks noChangeShapeType="1"/>
          </p:cNvSpPr>
          <p:nvPr/>
        </p:nvSpPr>
        <p:spPr bwMode="auto">
          <a:xfrm>
            <a:off x="5614988" y="3927475"/>
            <a:ext cx="0" cy="1281113"/>
          </a:xfrm>
          <a:prstGeom prst="line">
            <a:avLst/>
          </a:prstGeom>
          <a:noFill/>
          <a:ln w="25400">
            <a:solidFill>
              <a:schemeClr val="tx1"/>
            </a:solidFill>
            <a:round/>
            <a:headEnd type="none" w="sm" len="sm"/>
            <a:tailEnd type="none" w="sm" len="sm"/>
          </a:ln>
          <a:effectLst/>
        </p:spPr>
        <p:txBody>
          <a:bodyPr/>
          <a:lstStyle/>
          <a:p>
            <a:endParaRPr lang="en-US"/>
          </a:p>
        </p:txBody>
      </p:sp>
      <p:sp>
        <p:nvSpPr>
          <p:cNvPr id="287757" name="Rectangle 13"/>
          <p:cNvSpPr>
            <a:spLocks noChangeArrowheads="1"/>
          </p:cNvSpPr>
          <p:nvPr/>
        </p:nvSpPr>
        <p:spPr bwMode="auto">
          <a:xfrm>
            <a:off x="920750" y="1321595"/>
            <a:ext cx="7299325" cy="881062"/>
          </a:xfrm>
          <a:prstGeom prst="rect">
            <a:avLst/>
          </a:prstGeom>
          <a:noFill/>
          <a:ln w="9525">
            <a:noFill/>
            <a:miter lim="800000"/>
            <a:headEnd/>
            <a:tailEnd/>
          </a:ln>
          <a:effectLst/>
        </p:spPr>
        <p:txBody>
          <a:bodyPr lIns="92075" tIns="46038" rIns="92075" bIns="46038"/>
          <a:lstStyle/>
          <a:p>
            <a:pPr algn="ctr" eaLnBrk="0" hangingPunct="0">
              <a:spcBef>
                <a:spcPct val="0"/>
              </a:spcBef>
              <a:buClrTx/>
              <a:buFontTx/>
              <a:buNone/>
            </a:pPr>
            <a:r>
              <a:rPr lang="en-US" sz="2800" dirty="0">
                <a:solidFill>
                  <a:schemeClr val="tx2"/>
                </a:solidFill>
              </a:rPr>
              <a:t>for Unique Identifiers</a:t>
            </a:r>
          </a:p>
        </p:txBody>
      </p:sp>
      <p:sp>
        <p:nvSpPr>
          <p:cNvPr id="287758" name="Rectangle 14"/>
          <p:cNvSpPr>
            <a:spLocks noChangeArrowheads="1"/>
          </p:cNvSpPr>
          <p:nvPr/>
        </p:nvSpPr>
        <p:spPr bwMode="white">
          <a:xfrm>
            <a:off x="2133600" y="3684588"/>
            <a:ext cx="1922463" cy="173990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EMPLOYEE</a:t>
            </a:r>
            <a:br>
              <a:rPr lang="en-US"/>
            </a:br>
            <a:r>
              <a:rPr lang="en-US"/>
              <a:t># Id</a:t>
            </a:r>
            <a:br>
              <a:rPr lang="en-US"/>
            </a:br>
            <a:r>
              <a:rPr lang="en-US"/>
              <a:t>   Name</a:t>
            </a:r>
            <a:br>
              <a:rPr lang="en-US"/>
            </a:br>
            <a:r>
              <a:rPr lang="en-US"/>
              <a:t>o Address</a:t>
            </a:r>
            <a:br>
              <a:rPr lang="en-US"/>
            </a:br>
            <a:r>
              <a:rPr lang="en-US"/>
              <a:t>   Birth Date</a:t>
            </a:r>
            <a:br>
              <a:rPr lang="en-US"/>
            </a:br>
            <a:endParaRPr lang="en-US"/>
          </a:p>
        </p:txBody>
      </p:sp>
      <p:sp>
        <p:nvSpPr>
          <p:cNvPr id="287759" name="Rectangle 15"/>
          <p:cNvSpPr>
            <a:spLocks noChangeArrowheads="1"/>
          </p:cNvSpPr>
          <p:nvPr/>
        </p:nvSpPr>
        <p:spPr bwMode="white">
          <a:xfrm>
            <a:off x="2101850" y="4276725"/>
            <a:ext cx="493713" cy="915988"/>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 *</a:t>
            </a:r>
            <a:br>
              <a:rPr lang="en-US"/>
            </a:br>
            <a:r>
              <a:rPr lang="en-US"/>
              <a:t> </a:t>
            </a:r>
            <a:br>
              <a:rPr lang="en-US"/>
            </a:br>
            <a:r>
              <a:rPr lang="en-US"/>
              <a:t> *</a:t>
            </a:r>
          </a:p>
        </p:txBody>
      </p:sp>
      <p:sp>
        <p:nvSpPr>
          <p:cNvPr id="287760" name="Rectangle 16"/>
          <p:cNvSpPr>
            <a:spLocks noChangeArrowheads="1"/>
          </p:cNvSpPr>
          <p:nvPr/>
        </p:nvSpPr>
        <p:spPr bwMode="auto">
          <a:xfrm>
            <a:off x="5610225" y="3959225"/>
            <a:ext cx="1314450" cy="113347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buClrTx/>
              <a:buFontTx/>
              <a:buNone/>
              <a:tabLst>
                <a:tab pos="571500" algn="l"/>
              </a:tabLst>
            </a:pPr>
            <a:r>
              <a:rPr lang="en-US"/>
              <a:t>Id</a:t>
            </a:r>
            <a:br>
              <a:rPr lang="en-US"/>
            </a:br>
            <a:r>
              <a:rPr lang="en-US"/>
              <a:t>Name</a:t>
            </a:r>
            <a:br>
              <a:rPr lang="en-US"/>
            </a:br>
            <a:r>
              <a:rPr lang="en-US"/>
              <a:t>Address</a:t>
            </a:r>
            <a:br>
              <a:rPr lang="en-US"/>
            </a:br>
            <a:r>
              <a:rPr lang="en-US"/>
              <a:t>Birth_date</a:t>
            </a:r>
          </a:p>
        </p:txBody>
      </p:sp>
      <p:sp>
        <p:nvSpPr>
          <p:cNvPr id="287761" name="Rectangle 17"/>
          <p:cNvSpPr>
            <a:spLocks noChangeArrowheads="1"/>
          </p:cNvSpPr>
          <p:nvPr/>
        </p:nvSpPr>
        <p:spPr bwMode="auto">
          <a:xfrm>
            <a:off x="5248275" y="3975100"/>
            <a:ext cx="493713" cy="113347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a:t> *</a:t>
            </a:r>
            <a:br>
              <a:rPr lang="en-US"/>
            </a:br>
            <a:r>
              <a:rPr lang="en-US"/>
              <a:t> *</a:t>
            </a:r>
            <a:br>
              <a:rPr lang="en-US"/>
            </a:br>
            <a:r>
              <a:rPr lang="en-US"/>
              <a:t/>
            </a:r>
            <a:br>
              <a:rPr lang="en-US"/>
            </a:br>
            <a:r>
              <a:rPr lang="en-US"/>
              <a:t> *</a:t>
            </a:r>
          </a:p>
        </p:txBody>
      </p:sp>
      <p:sp>
        <p:nvSpPr>
          <p:cNvPr id="287762" name="Rectangle 18"/>
          <p:cNvSpPr>
            <a:spLocks noChangeArrowheads="1"/>
          </p:cNvSpPr>
          <p:nvPr/>
        </p:nvSpPr>
        <p:spPr bwMode="auto">
          <a:xfrm>
            <a:off x="5235575" y="4484688"/>
            <a:ext cx="493713" cy="35242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a:t> o</a:t>
            </a:r>
          </a:p>
        </p:txBody>
      </p:sp>
      <p:sp>
        <p:nvSpPr>
          <p:cNvPr id="287763" name="Rectangle 19"/>
          <p:cNvSpPr>
            <a:spLocks noChangeArrowheads="1"/>
          </p:cNvSpPr>
          <p:nvPr/>
        </p:nvSpPr>
        <p:spPr bwMode="auto">
          <a:xfrm>
            <a:off x="671513" y="3662363"/>
            <a:ext cx="1035050" cy="641350"/>
          </a:xfrm>
          <a:prstGeom prst="rect">
            <a:avLst/>
          </a:prstGeom>
          <a:noFill/>
          <a:ln w="9525">
            <a:noFill/>
            <a:miter lim="800000"/>
            <a:headEnd/>
            <a:tailEnd/>
          </a:ln>
          <a:effectLst/>
        </p:spPr>
        <p:txBody>
          <a:bodyPr wrap="none" lIns="92075" tIns="46038" rIns="92075" bIns="46038">
            <a:spAutoFit/>
          </a:bodyPr>
          <a:lstStyle/>
          <a:p>
            <a:pPr defTabSz="762000" eaLnBrk="0" hangingPunct="0">
              <a:spcBef>
                <a:spcPct val="0"/>
              </a:spcBef>
              <a:buClrTx/>
              <a:buFontTx/>
              <a:buNone/>
            </a:pPr>
            <a:r>
              <a:rPr lang="en-US"/>
              <a:t>Primary</a:t>
            </a:r>
            <a:br>
              <a:rPr lang="en-US"/>
            </a:br>
            <a:r>
              <a:rPr lang="en-US"/>
              <a:t>UID</a:t>
            </a:r>
          </a:p>
        </p:txBody>
      </p:sp>
      <p:sp>
        <p:nvSpPr>
          <p:cNvPr id="287764" name="Rectangle 20"/>
          <p:cNvSpPr>
            <a:spLocks noChangeArrowheads="1"/>
          </p:cNvSpPr>
          <p:nvPr/>
        </p:nvSpPr>
        <p:spPr bwMode="auto">
          <a:xfrm>
            <a:off x="671513" y="5014913"/>
            <a:ext cx="1352550" cy="641350"/>
          </a:xfrm>
          <a:prstGeom prst="rect">
            <a:avLst/>
          </a:prstGeom>
          <a:noFill/>
          <a:ln w="9525">
            <a:noFill/>
            <a:miter lim="800000"/>
            <a:headEnd/>
            <a:tailEnd/>
          </a:ln>
          <a:effectLst/>
        </p:spPr>
        <p:txBody>
          <a:bodyPr wrap="none" lIns="92075" tIns="46038" rIns="92075" bIns="46038">
            <a:spAutoFit/>
          </a:bodyPr>
          <a:lstStyle/>
          <a:p>
            <a:pPr defTabSz="762000" eaLnBrk="0" hangingPunct="0">
              <a:spcBef>
                <a:spcPct val="0"/>
              </a:spcBef>
              <a:buClrTx/>
              <a:buFontTx/>
              <a:buNone/>
            </a:pPr>
            <a:r>
              <a:rPr lang="en-US"/>
              <a:t>Secondary</a:t>
            </a:r>
            <a:br>
              <a:rPr lang="en-US"/>
            </a:br>
            <a:r>
              <a:rPr lang="en-US"/>
              <a:t>UID</a:t>
            </a:r>
          </a:p>
        </p:txBody>
      </p:sp>
      <p:grpSp>
        <p:nvGrpSpPr>
          <p:cNvPr id="2" name="Group 21"/>
          <p:cNvGrpSpPr>
            <a:grpSpLocks/>
          </p:cNvGrpSpPr>
          <p:nvPr/>
        </p:nvGrpSpPr>
        <p:grpSpPr bwMode="auto">
          <a:xfrm>
            <a:off x="1212850" y="4178300"/>
            <a:ext cx="981075" cy="879475"/>
            <a:chOff x="764" y="2632"/>
            <a:chExt cx="618" cy="554"/>
          </a:xfrm>
        </p:grpSpPr>
        <p:sp>
          <p:nvSpPr>
            <p:cNvPr id="287766" name="Line 22"/>
            <p:cNvSpPr>
              <a:spLocks noChangeShapeType="1"/>
            </p:cNvSpPr>
            <p:nvPr/>
          </p:nvSpPr>
          <p:spPr bwMode="gray">
            <a:xfrm>
              <a:off x="764" y="2632"/>
              <a:ext cx="610" cy="0"/>
            </a:xfrm>
            <a:prstGeom prst="line">
              <a:avLst/>
            </a:prstGeom>
            <a:noFill/>
            <a:ln w="25400">
              <a:solidFill>
                <a:schemeClr val="tx2"/>
              </a:solidFill>
              <a:round/>
              <a:headEnd type="none" w="sm" len="sm"/>
              <a:tailEnd type="stealth" w="med" len="lg"/>
            </a:ln>
            <a:effectLst/>
          </p:spPr>
          <p:txBody>
            <a:bodyPr/>
            <a:lstStyle/>
            <a:p>
              <a:endParaRPr lang="en-US"/>
            </a:p>
          </p:txBody>
        </p:sp>
        <p:sp>
          <p:nvSpPr>
            <p:cNvPr id="287767" name="Line 23"/>
            <p:cNvSpPr>
              <a:spLocks noChangeShapeType="1"/>
            </p:cNvSpPr>
            <p:nvPr/>
          </p:nvSpPr>
          <p:spPr bwMode="gray">
            <a:xfrm>
              <a:off x="922" y="2782"/>
              <a:ext cx="452" cy="0"/>
            </a:xfrm>
            <a:prstGeom prst="line">
              <a:avLst/>
            </a:prstGeom>
            <a:noFill/>
            <a:ln w="25400">
              <a:solidFill>
                <a:schemeClr val="tx2"/>
              </a:solidFill>
              <a:round/>
              <a:headEnd type="none" w="sm" len="sm"/>
              <a:tailEnd type="stealth" w="med" len="lg"/>
            </a:ln>
            <a:effectLst/>
          </p:spPr>
          <p:txBody>
            <a:bodyPr/>
            <a:lstStyle/>
            <a:p>
              <a:endParaRPr lang="en-US"/>
            </a:p>
          </p:txBody>
        </p:sp>
        <p:sp>
          <p:nvSpPr>
            <p:cNvPr id="287768" name="Line 24"/>
            <p:cNvSpPr>
              <a:spLocks noChangeShapeType="1"/>
            </p:cNvSpPr>
            <p:nvPr/>
          </p:nvSpPr>
          <p:spPr bwMode="gray">
            <a:xfrm>
              <a:off x="930" y="2776"/>
              <a:ext cx="0" cy="410"/>
            </a:xfrm>
            <a:prstGeom prst="line">
              <a:avLst/>
            </a:prstGeom>
            <a:noFill/>
            <a:ln w="25400">
              <a:solidFill>
                <a:schemeClr val="tx2"/>
              </a:solidFill>
              <a:round/>
              <a:headEnd type="none" w="sm" len="sm"/>
              <a:tailEnd type="none" w="sm" len="sm"/>
            </a:ln>
            <a:effectLst/>
          </p:spPr>
          <p:txBody>
            <a:bodyPr/>
            <a:lstStyle/>
            <a:p>
              <a:endParaRPr lang="en-US"/>
            </a:p>
          </p:txBody>
        </p:sp>
        <p:sp>
          <p:nvSpPr>
            <p:cNvPr id="287769" name="Line 25"/>
            <p:cNvSpPr>
              <a:spLocks noChangeShapeType="1"/>
            </p:cNvSpPr>
            <p:nvPr/>
          </p:nvSpPr>
          <p:spPr bwMode="gray">
            <a:xfrm>
              <a:off x="930" y="3121"/>
              <a:ext cx="452" cy="0"/>
            </a:xfrm>
            <a:prstGeom prst="line">
              <a:avLst/>
            </a:prstGeom>
            <a:noFill/>
            <a:ln w="25400">
              <a:solidFill>
                <a:schemeClr val="tx2"/>
              </a:solidFill>
              <a:round/>
              <a:headEnd type="none" w="sm" len="sm"/>
              <a:tailEnd type="stealth" w="med" len="lg"/>
            </a:ln>
            <a:effectLst/>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16138" y="1449388"/>
            <a:ext cx="3308350" cy="3984625"/>
            <a:chOff x="1333" y="913"/>
            <a:chExt cx="2084" cy="2510"/>
          </a:xfrm>
        </p:grpSpPr>
        <p:sp>
          <p:nvSpPr>
            <p:cNvPr id="291843" name="AutoShape 3"/>
            <p:cNvSpPr>
              <a:spLocks noChangeArrowheads="1"/>
            </p:cNvSpPr>
            <p:nvPr/>
          </p:nvSpPr>
          <p:spPr bwMode="grayWhite">
            <a:xfrm>
              <a:off x="1333" y="2318"/>
              <a:ext cx="2084" cy="1105"/>
            </a:xfrm>
            <a:prstGeom prst="rightArrow">
              <a:avLst>
                <a:gd name="adj1" fmla="val 75009"/>
                <a:gd name="adj2" fmla="val 80922"/>
              </a:avLst>
            </a:prstGeom>
            <a:solidFill>
              <a:srgbClr val="336699"/>
            </a:solidFill>
            <a:ln w="9525">
              <a:noFill/>
              <a:miter lim="800000"/>
              <a:headEnd/>
              <a:tailEnd/>
            </a:ln>
            <a:effectLst/>
          </p:spPr>
          <p:txBody>
            <a:bodyPr wrap="none" anchor="ctr"/>
            <a:lstStyle/>
            <a:p>
              <a:endParaRPr lang="en-US"/>
            </a:p>
          </p:txBody>
        </p:sp>
        <p:sp>
          <p:nvSpPr>
            <p:cNvPr id="291844" name="AutoShape 4"/>
            <p:cNvSpPr>
              <a:spLocks noChangeArrowheads="1"/>
            </p:cNvSpPr>
            <p:nvPr/>
          </p:nvSpPr>
          <p:spPr bwMode="grayWhite">
            <a:xfrm>
              <a:off x="1333" y="913"/>
              <a:ext cx="2017" cy="1105"/>
            </a:xfrm>
            <a:prstGeom prst="rightArrow">
              <a:avLst>
                <a:gd name="adj1" fmla="val 75009"/>
                <a:gd name="adj2" fmla="val 75946"/>
              </a:avLst>
            </a:prstGeom>
            <a:solidFill>
              <a:srgbClr val="336699"/>
            </a:solidFill>
            <a:ln w="9525">
              <a:noFill/>
              <a:miter lim="800000"/>
              <a:headEnd/>
              <a:tailEnd/>
            </a:ln>
            <a:effectLst/>
          </p:spPr>
          <p:txBody>
            <a:bodyPr wrap="none" anchor="ctr"/>
            <a:lstStyle/>
            <a:p>
              <a:endParaRPr lang="en-US"/>
            </a:p>
          </p:txBody>
        </p:sp>
      </p:grpSp>
      <p:sp>
        <p:nvSpPr>
          <p:cNvPr id="291904" name="Rectangle 64"/>
          <p:cNvSpPr>
            <a:spLocks noGrp="1" noChangeArrowheads="1"/>
          </p:cNvSpPr>
          <p:nvPr>
            <p:ph type="title"/>
          </p:nvPr>
        </p:nvSpPr>
        <p:spPr/>
        <p:txBody>
          <a:bodyPr/>
          <a:lstStyle/>
          <a:p>
            <a:r>
              <a:rPr lang="en-US"/>
              <a:t>Mapping 1:m Relationships</a:t>
            </a:r>
          </a:p>
        </p:txBody>
      </p:sp>
      <p:sp>
        <p:nvSpPr>
          <p:cNvPr id="291846" name="Line 6"/>
          <p:cNvSpPr>
            <a:spLocks noChangeShapeType="1"/>
          </p:cNvSpPr>
          <p:nvPr/>
        </p:nvSpPr>
        <p:spPr bwMode="auto">
          <a:xfrm>
            <a:off x="1308100" y="2776538"/>
            <a:ext cx="739775" cy="0"/>
          </a:xfrm>
          <a:prstGeom prst="line">
            <a:avLst/>
          </a:prstGeom>
          <a:noFill/>
          <a:ln w="50800">
            <a:solidFill>
              <a:schemeClr val="hlink"/>
            </a:solidFill>
            <a:round/>
            <a:headEnd type="none" w="sm" len="sm"/>
            <a:tailEnd type="none" w="sm" len="sm"/>
          </a:ln>
          <a:effectLst/>
        </p:spPr>
        <p:txBody>
          <a:bodyPr/>
          <a:lstStyle/>
          <a:p>
            <a:endParaRPr lang="en-US"/>
          </a:p>
        </p:txBody>
      </p:sp>
      <p:sp>
        <p:nvSpPr>
          <p:cNvPr id="291847" name="Line 7"/>
          <p:cNvSpPr>
            <a:spLocks noChangeShapeType="1"/>
          </p:cNvSpPr>
          <p:nvPr/>
        </p:nvSpPr>
        <p:spPr bwMode="auto">
          <a:xfrm>
            <a:off x="2133600" y="4135438"/>
            <a:ext cx="947738" cy="0"/>
          </a:xfrm>
          <a:prstGeom prst="line">
            <a:avLst/>
          </a:prstGeom>
          <a:noFill/>
          <a:ln w="50800">
            <a:solidFill>
              <a:srgbClr val="FFFFCC"/>
            </a:solidFill>
            <a:round/>
            <a:headEnd type="none" w="sm" len="sm"/>
            <a:tailEnd type="none" w="sm" len="sm"/>
          </a:ln>
          <a:effectLst/>
        </p:spPr>
        <p:txBody>
          <a:bodyPr/>
          <a:lstStyle/>
          <a:p>
            <a:endParaRPr lang="en-US"/>
          </a:p>
        </p:txBody>
      </p:sp>
      <p:sp>
        <p:nvSpPr>
          <p:cNvPr id="291848" name="AutoShape 8"/>
          <p:cNvSpPr>
            <a:spLocks noChangeArrowheads="1"/>
          </p:cNvSpPr>
          <p:nvPr/>
        </p:nvSpPr>
        <p:spPr bwMode="black">
          <a:xfrm rot="16200000">
            <a:off x="5727700" y="2181225"/>
            <a:ext cx="355600" cy="279400"/>
          </a:xfrm>
          <a:prstGeom prst="triangle">
            <a:avLst>
              <a:gd name="adj" fmla="val 49995"/>
            </a:avLst>
          </a:prstGeom>
          <a:solidFill>
            <a:schemeClr val="tx1"/>
          </a:solidFill>
          <a:ln w="25400">
            <a:solidFill>
              <a:schemeClr val="tx1"/>
            </a:solidFill>
            <a:miter lim="800000"/>
            <a:headEnd/>
            <a:tailEnd/>
          </a:ln>
          <a:effectLst/>
        </p:spPr>
        <p:txBody>
          <a:bodyPr wrap="none" anchor="ctr"/>
          <a:lstStyle/>
          <a:p>
            <a:endParaRPr lang="en-US"/>
          </a:p>
        </p:txBody>
      </p:sp>
      <p:sp>
        <p:nvSpPr>
          <p:cNvPr id="291849" name="Line 9"/>
          <p:cNvSpPr>
            <a:spLocks noChangeShapeType="1"/>
          </p:cNvSpPr>
          <p:nvPr/>
        </p:nvSpPr>
        <p:spPr bwMode="auto">
          <a:xfrm flipH="1">
            <a:off x="5035550" y="2324100"/>
            <a:ext cx="158750" cy="0"/>
          </a:xfrm>
          <a:prstGeom prst="line">
            <a:avLst/>
          </a:prstGeom>
          <a:noFill/>
          <a:ln w="50800">
            <a:solidFill>
              <a:schemeClr val="tx1"/>
            </a:solidFill>
            <a:round/>
            <a:headEnd type="none" w="sm" len="sm"/>
            <a:tailEnd type="none" w="sm" len="sm"/>
          </a:ln>
          <a:effectLst/>
        </p:spPr>
        <p:txBody>
          <a:bodyPr/>
          <a:lstStyle/>
          <a:p>
            <a:endParaRPr lang="en-US"/>
          </a:p>
        </p:txBody>
      </p:sp>
      <p:sp>
        <p:nvSpPr>
          <p:cNvPr id="291850" name="Rectangle 10"/>
          <p:cNvSpPr>
            <a:spLocks noChangeArrowheads="1"/>
          </p:cNvSpPr>
          <p:nvPr/>
        </p:nvSpPr>
        <p:spPr bwMode="auto">
          <a:xfrm>
            <a:off x="6099175" y="1595438"/>
            <a:ext cx="1457325" cy="1539875"/>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1851" name="Line 11"/>
          <p:cNvSpPr>
            <a:spLocks noChangeShapeType="1"/>
          </p:cNvSpPr>
          <p:nvPr/>
        </p:nvSpPr>
        <p:spPr bwMode="auto">
          <a:xfrm>
            <a:off x="6518275" y="1966913"/>
            <a:ext cx="0" cy="1158875"/>
          </a:xfrm>
          <a:prstGeom prst="line">
            <a:avLst/>
          </a:prstGeom>
          <a:noFill/>
          <a:ln w="25400">
            <a:solidFill>
              <a:schemeClr val="tx1"/>
            </a:solidFill>
            <a:round/>
            <a:headEnd type="none" w="sm" len="sm"/>
            <a:tailEnd type="none" w="sm" len="sm"/>
          </a:ln>
          <a:effectLst/>
        </p:spPr>
        <p:txBody>
          <a:bodyPr/>
          <a:lstStyle/>
          <a:p>
            <a:endParaRPr lang="en-US"/>
          </a:p>
        </p:txBody>
      </p:sp>
      <p:sp>
        <p:nvSpPr>
          <p:cNvPr id="291852" name="Line 12"/>
          <p:cNvSpPr>
            <a:spLocks noChangeShapeType="1"/>
          </p:cNvSpPr>
          <p:nvPr/>
        </p:nvSpPr>
        <p:spPr bwMode="auto">
          <a:xfrm flipH="1">
            <a:off x="6111875" y="1951038"/>
            <a:ext cx="1436688" cy="0"/>
          </a:xfrm>
          <a:prstGeom prst="line">
            <a:avLst/>
          </a:prstGeom>
          <a:noFill/>
          <a:ln w="50800">
            <a:solidFill>
              <a:schemeClr val="tx1"/>
            </a:solidFill>
            <a:round/>
            <a:headEnd type="none" w="sm" len="sm"/>
            <a:tailEnd type="none" w="sm" len="sm"/>
          </a:ln>
          <a:effectLst/>
        </p:spPr>
        <p:txBody>
          <a:bodyPr/>
          <a:lstStyle/>
          <a:p>
            <a:endParaRPr lang="en-US"/>
          </a:p>
        </p:txBody>
      </p:sp>
      <p:sp>
        <p:nvSpPr>
          <p:cNvPr id="291853" name="Line 13"/>
          <p:cNvSpPr>
            <a:spLocks noChangeShapeType="1"/>
          </p:cNvSpPr>
          <p:nvPr/>
        </p:nvSpPr>
        <p:spPr bwMode="auto">
          <a:xfrm>
            <a:off x="6899275" y="1966913"/>
            <a:ext cx="0" cy="1154112"/>
          </a:xfrm>
          <a:prstGeom prst="line">
            <a:avLst/>
          </a:prstGeom>
          <a:noFill/>
          <a:ln w="25400">
            <a:solidFill>
              <a:schemeClr val="tx1"/>
            </a:solidFill>
            <a:round/>
            <a:headEnd type="none" w="sm" len="sm"/>
            <a:tailEnd type="none" w="sm" len="sm"/>
          </a:ln>
          <a:effectLst/>
        </p:spPr>
        <p:txBody>
          <a:bodyPr/>
          <a:lstStyle/>
          <a:p>
            <a:endParaRPr lang="en-US"/>
          </a:p>
        </p:txBody>
      </p:sp>
      <p:sp>
        <p:nvSpPr>
          <p:cNvPr id="291854" name="Rectangle 14"/>
          <p:cNvSpPr>
            <a:spLocks noChangeArrowheads="1"/>
          </p:cNvSpPr>
          <p:nvPr/>
        </p:nvSpPr>
        <p:spPr bwMode="auto">
          <a:xfrm>
            <a:off x="6092825" y="1612900"/>
            <a:ext cx="4889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solidFill>
                  <a:schemeClr val="bg2"/>
                </a:solidFill>
              </a:rPr>
              <a:t>XS</a:t>
            </a:r>
          </a:p>
        </p:txBody>
      </p:sp>
      <p:sp>
        <p:nvSpPr>
          <p:cNvPr id="291855" name="Rectangle 15"/>
          <p:cNvSpPr>
            <a:spLocks noChangeArrowheads="1"/>
          </p:cNvSpPr>
          <p:nvPr/>
        </p:nvSpPr>
        <p:spPr bwMode="auto">
          <a:xfrm>
            <a:off x="6054725" y="2667000"/>
            <a:ext cx="148590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solidFill>
                  <a:schemeClr val="bg2"/>
                </a:solidFill>
              </a:rPr>
              <a:t>fk	 o	  Y_id</a:t>
            </a:r>
          </a:p>
        </p:txBody>
      </p:sp>
      <p:sp>
        <p:nvSpPr>
          <p:cNvPr id="291856" name="Rectangle 16"/>
          <p:cNvSpPr>
            <a:spLocks noChangeArrowheads="1"/>
          </p:cNvSpPr>
          <p:nvPr/>
        </p:nvSpPr>
        <p:spPr bwMode="auto">
          <a:xfrm>
            <a:off x="6099175" y="3830638"/>
            <a:ext cx="1457325" cy="1539875"/>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1857" name="Line 17"/>
          <p:cNvSpPr>
            <a:spLocks noChangeShapeType="1"/>
          </p:cNvSpPr>
          <p:nvPr/>
        </p:nvSpPr>
        <p:spPr bwMode="auto">
          <a:xfrm>
            <a:off x="6518275" y="4202113"/>
            <a:ext cx="0" cy="1158875"/>
          </a:xfrm>
          <a:prstGeom prst="line">
            <a:avLst/>
          </a:prstGeom>
          <a:noFill/>
          <a:ln w="25400">
            <a:solidFill>
              <a:schemeClr val="tx1"/>
            </a:solidFill>
            <a:round/>
            <a:headEnd type="none" w="sm" len="sm"/>
            <a:tailEnd type="none" w="sm" len="sm"/>
          </a:ln>
          <a:effectLst/>
        </p:spPr>
        <p:txBody>
          <a:bodyPr/>
          <a:lstStyle/>
          <a:p>
            <a:endParaRPr lang="en-US"/>
          </a:p>
        </p:txBody>
      </p:sp>
      <p:sp>
        <p:nvSpPr>
          <p:cNvPr id="291858" name="Line 18"/>
          <p:cNvSpPr>
            <a:spLocks noChangeShapeType="1"/>
          </p:cNvSpPr>
          <p:nvPr/>
        </p:nvSpPr>
        <p:spPr bwMode="auto">
          <a:xfrm flipH="1">
            <a:off x="6113463" y="4186238"/>
            <a:ext cx="1435100" cy="0"/>
          </a:xfrm>
          <a:prstGeom prst="line">
            <a:avLst/>
          </a:prstGeom>
          <a:noFill/>
          <a:ln w="50800">
            <a:solidFill>
              <a:schemeClr val="tx1"/>
            </a:solidFill>
            <a:round/>
            <a:headEnd type="none" w="sm" len="sm"/>
            <a:tailEnd type="none" w="sm" len="sm"/>
          </a:ln>
          <a:effectLst/>
        </p:spPr>
        <p:txBody>
          <a:bodyPr/>
          <a:lstStyle/>
          <a:p>
            <a:endParaRPr lang="en-US"/>
          </a:p>
        </p:txBody>
      </p:sp>
      <p:sp>
        <p:nvSpPr>
          <p:cNvPr id="291859" name="Line 19"/>
          <p:cNvSpPr>
            <a:spLocks noChangeShapeType="1"/>
          </p:cNvSpPr>
          <p:nvPr/>
        </p:nvSpPr>
        <p:spPr bwMode="auto">
          <a:xfrm>
            <a:off x="6899275" y="4202113"/>
            <a:ext cx="0" cy="1163637"/>
          </a:xfrm>
          <a:prstGeom prst="line">
            <a:avLst/>
          </a:prstGeom>
          <a:noFill/>
          <a:ln w="25400">
            <a:solidFill>
              <a:schemeClr val="tx1"/>
            </a:solidFill>
            <a:round/>
            <a:headEnd type="none" w="sm" len="sm"/>
            <a:tailEnd type="none" w="sm" len="sm"/>
          </a:ln>
          <a:effectLst/>
        </p:spPr>
        <p:txBody>
          <a:bodyPr/>
          <a:lstStyle/>
          <a:p>
            <a:endParaRPr lang="en-US"/>
          </a:p>
        </p:txBody>
      </p:sp>
      <p:sp>
        <p:nvSpPr>
          <p:cNvPr id="291860" name="Rectangle 20"/>
          <p:cNvSpPr>
            <a:spLocks noChangeArrowheads="1"/>
          </p:cNvSpPr>
          <p:nvPr/>
        </p:nvSpPr>
        <p:spPr bwMode="auto">
          <a:xfrm>
            <a:off x="6092825" y="3848100"/>
            <a:ext cx="4889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solidFill>
                  <a:schemeClr val="bg2"/>
                </a:solidFill>
              </a:rPr>
              <a:t>XS</a:t>
            </a:r>
          </a:p>
        </p:txBody>
      </p:sp>
      <p:sp>
        <p:nvSpPr>
          <p:cNvPr id="291861" name="Rectangle 21"/>
          <p:cNvSpPr>
            <a:spLocks noChangeArrowheads="1"/>
          </p:cNvSpPr>
          <p:nvPr/>
        </p:nvSpPr>
        <p:spPr bwMode="auto">
          <a:xfrm>
            <a:off x="6054725" y="4879975"/>
            <a:ext cx="1492250" cy="381000"/>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solidFill>
                  <a:schemeClr val="bg2"/>
                </a:solidFill>
              </a:rPr>
              <a:t>fk	 </a:t>
            </a:r>
            <a:r>
              <a:rPr lang="en-US" sz="2000">
                <a:solidFill>
                  <a:schemeClr val="bg2"/>
                </a:solidFill>
              </a:rPr>
              <a:t>*	</a:t>
            </a:r>
            <a:r>
              <a:rPr lang="en-US">
                <a:solidFill>
                  <a:schemeClr val="bg2"/>
                </a:solidFill>
              </a:rPr>
              <a:t>    Y_id</a:t>
            </a:r>
          </a:p>
        </p:txBody>
      </p:sp>
      <p:grpSp>
        <p:nvGrpSpPr>
          <p:cNvPr id="3" name="Group 22"/>
          <p:cNvGrpSpPr>
            <a:grpSpLocks/>
          </p:cNvGrpSpPr>
          <p:nvPr/>
        </p:nvGrpSpPr>
        <p:grpSpPr bwMode="auto">
          <a:xfrm>
            <a:off x="4614863" y="2006600"/>
            <a:ext cx="450850" cy="620713"/>
            <a:chOff x="2907" y="1264"/>
            <a:chExt cx="284" cy="391"/>
          </a:xfrm>
        </p:grpSpPr>
        <p:sp>
          <p:nvSpPr>
            <p:cNvPr id="291863" name="Rectangle 23"/>
            <p:cNvSpPr>
              <a:spLocks noChangeArrowheads="1"/>
            </p:cNvSpPr>
            <p:nvPr/>
          </p:nvSpPr>
          <p:spPr bwMode="auto">
            <a:xfrm>
              <a:off x="2915" y="1264"/>
              <a:ext cx="269" cy="384"/>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1864" name="Line 24"/>
            <p:cNvSpPr>
              <a:spLocks noChangeShapeType="1"/>
            </p:cNvSpPr>
            <p:nvPr/>
          </p:nvSpPr>
          <p:spPr bwMode="auto">
            <a:xfrm>
              <a:off x="2997" y="1342"/>
              <a:ext cx="0" cy="313"/>
            </a:xfrm>
            <a:prstGeom prst="line">
              <a:avLst/>
            </a:prstGeom>
            <a:noFill/>
            <a:ln w="25400">
              <a:solidFill>
                <a:schemeClr val="tx1"/>
              </a:solidFill>
              <a:round/>
              <a:headEnd type="none" w="sm" len="sm"/>
              <a:tailEnd type="none" w="sm" len="sm"/>
            </a:ln>
            <a:effectLst/>
          </p:spPr>
          <p:txBody>
            <a:bodyPr/>
            <a:lstStyle/>
            <a:p>
              <a:endParaRPr lang="en-US"/>
            </a:p>
          </p:txBody>
        </p:sp>
        <p:sp>
          <p:nvSpPr>
            <p:cNvPr id="291865" name="Line 25"/>
            <p:cNvSpPr>
              <a:spLocks noChangeShapeType="1"/>
            </p:cNvSpPr>
            <p:nvPr/>
          </p:nvSpPr>
          <p:spPr bwMode="auto">
            <a:xfrm>
              <a:off x="2907" y="1342"/>
              <a:ext cx="284" cy="0"/>
            </a:xfrm>
            <a:prstGeom prst="line">
              <a:avLst/>
            </a:prstGeom>
            <a:noFill/>
            <a:ln w="25400">
              <a:solidFill>
                <a:schemeClr val="tx1"/>
              </a:solidFill>
              <a:round/>
              <a:headEnd type="none" w="sm" len="sm"/>
              <a:tailEnd type="none" w="sm" len="sm"/>
            </a:ln>
            <a:effectLst/>
          </p:spPr>
          <p:txBody>
            <a:bodyPr/>
            <a:lstStyle/>
            <a:p>
              <a:endParaRPr lang="en-US"/>
            </a:p>
          </p:txBody>
        </p:sp>
        <p:sp>
          <p:nvSpPr>
            <p:cNvPr id="291866" name="Line 26"/>
            <p:cNvSpPr>
              <a:spLocks noChangeShapeType="1"/>
            </p:cNvSpPr>
            <p:nvPr/>
          </p:nvSpPr>
          <p:spPr bwMode="auto">
            <a:xfrm>
              <a:off x="2957" y="1340"/>
              <a:ext cx="0" cy="315"/>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1867" name="AutoShape 27"/>
          <p:cNvSpPr>
            <a:spLocks noChangeArrowheads="1"/>
          </p:cNvSpPr>
          <p:nvPr/>
        </p:nvSpPr>
        <p:spPr bwMode="black">
          <a:xfrm rot="16200000">
            <a:off x="5727700" y="4413250"/>
            <a:ext cx="355600" cy="279400"/>
          </a:xfrm>
          <a:prstGeom prst="triangle">
            <a:avLst>
              <a:gd name="adj" fmla="val 49995"/>
            </a:avLst>
          </a:prstGeom>
          <a:solidFill>
            <a:schemeClr val="tx1"/>
          </a:solidFill>
          <a:ln w="25400">
            <a:solidFill>
              <a:schemeClr val="tx1"/>
            </a:solidFill>
            <a:miter lim="800000"/>
            <a:headEnd/>
            <a:tailEnd/>
          </a:ln>
          <a:effectLst/>
        </p:spPr>
        <p:txBody>
          <a:bodyPr wrap="none" anchor="ctr"/>
          <a:lstStyle/>
          <a:p>
            <a:endParaRPr lang="en-US"/>
          </a:p>
        </p:txBody>
      </p:sp>
      <p:sp>
        <p:nvSpPr>
          <p:cNvPr id="291868" name="Line 28"/>
          <p:cNvSpPr>
            <a:spLocks noChangeShapeType="1"/>
          </p:cNvSpPr>
          <p:nvPr/>
        </p:nvSpPr>
        <p:spPr bwMode="auto">
          <a:xfrm flipH="1">
            <a:off x="5035550" y="4565650"/>
            <a:ext cx="831850" cy="0"/>
          </a:xfrm>
          <a:prstGeom prst="line">
            <a:avLst/>
          </a:prstGeom>
          <a:noFill/>
          <a:ln w="50800">
            <a:solidFill>
              <a:schemeClr val="tx1"/>
            </a:solidFill>
            <a:round/>
            <a:headEnd type="none" w="sm" len="sm"/>
            <a:tailEnd type="none" w="sm" len="sm"/>
          </a:ln>
          <a:effectLst/>
        </p:spPr>
        <p:txBody>
          <a:bodyPr/>
          <a:lstStyle/>
          <a:p>
            <a:endParaRPr lang="en-US"/>
          </a:p>
        </p:txBody>
      </p:sp>
      <p:grpSp>
        <p:nvGrpSpPr>
          <p:cNvPr id="4" name="Group 29"/>
          <p:cNvGrpSpPr>
            <a:grpSpLocks/>
          </p:cNvGrpSpPr>
          <p:nvPr/>
        </p:nvGrpSpPr>
        <p:grpSpPr bwMode="auto">
          <a:xfrm>
            <a:off x="4614863" y="4248150"/>
            <a:ext cx="450850" cy="620713"/>
            <a:chOff x="2907" y="2676"/>
            <a:chExt cx="284" cy="391"/>
          </a:xfrm>
        </p:grpSpPr>
        <p:sp>
          <p:nvSpPr>
            <p:cNvPr id="291870" name="Rectangle 30"/>
            <p:cNvSpPr>
              <a:spLocks noChangeArrowheads="1"/>
            </p:cNvSpPr>
            <p:nvPr/>
          </p:nvSpPr>
          <p:spPr bwMode="auto">
            <a:xfrm>
              <a:off x="2915" y="2676"/>
              <a:ext cx="269" cy="384"/>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1871" name="Line 31"/>
            <p:cNvSpPr>
              <a:spLocks noChangeShapeType="1"/>
            </p:cNvSpPr>
            <p:nvPr/>
          </p:nvSpPr>
          <p:spPr bwMode="auto">
            <a:xfrm>
              <a:off x="2997" y="2754"/>
              <a:ext cx="0" cy="313"/>
            </a:xfrm>
            <a:prstGeom prst="line">
              <a:avLst/>
            </a:prstGeom>
            <a:noFill/>
            <a:ln w="25400">
              <a:solidFill>
                <a:schemeClr val="tx1"/>
              </a:solidFill>
              <a:round/>
              <a:headEnd type="none" w="sm" len="sm"/>
              <a:tailEnd type="none" w="sm" len="sm"/>
            </a:ln>
            <a:effectLst/>
          </p:spPr>
          <p:txBody>
            <a:bodyPr/>
            <a:lstStyle/>
            <a:p>
              <a:endParaRPr lang="en-US"/>
            </a:p>
          </p:txBody>
        </p:sp>
        <p:sp>
          <p:nvSpPr>
            <p:cNvPr id="291872" name="Line 32"/>
            <p:cNvSpPr>
              <a:spLocks noChangeShapeType="1"/>
            </p:cNvSpPr>
            <p:nvPr/>
          </p:nvSpPr>
          <p:spPr bwMode="auto">
            <a:xfrm>
              <a:off x="2907" y="2754"/>
              <a:ext cx="284" cy="0"/>
            </a:xfrm>
            <a:prstGeom prst="line">
              <a:avLst/>
            </a:prstGeom>
            <a:noFill/>
            <a:ln w="25400">
              <a:solidFill>
                <a:schemeClr val="tx1"/>
              </a:solidFill>
              <a:round/>
              <a:headEnd type="none" w="sm" len="sm"/>
              <a:tailEnd type="none" w="sm" len="sm"/>
            </a:ln>
            <a:effectLst/>
          </p:spPr>
          <p:txBody>
            <a:bodyPr/>
            <a:lstStyle/>
            <a:p>
              <a:endParaRPr lang="en-US"/>
            </a:p>
          </p:txBody>
        </p:sp>
        <p:sp>
          <p:nvSpPr>
            <p:cNvPr id="291873" name="Line 33"/>
            <p:cNvSpPr>
              <a:spLocks noChangeShapeType="1"/>
            </p:cNvSpPr>
            <p:nvPr/>
          </p:nvSpPr>
          <p:spPr bwMode="auto">
            <a:xfrm>
              <a:off x="2957" y="2752"/>
              <a:ext cx="0" cy="315"/>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91874" name="Line 34"/>
          <p:cNvSpPr>
            <a:spLocks noChangeShapeType="1"/>
          </p:cNvSpPr>
          <p:nvPr/>
        </p:nvSpPr>
        <p:spPr bwMode="auto">
          <a:xfrm flipH="1">
            <a:off x="5356225" y="2324100"/>
            <a:ext cx="158750" cy="0"/>
          </a:xfrm>
          <a:prstGeom prst="line">
            <a:avLst/>
          </a:prstGeom>
          <a:noFill/>
          <a:ln w="50800">
            <a:solidFill>
              <a:schemeClr val="tx1"/>
            </a:solidFill>
            <a:round/>
            <a:headEnd type="none" w="sm" len="sm"/>
            <a:tailEnd type="none" w="sm" len="sm"/>
          </a:ln>
          <a:effectLst/>
        </p:spPr>
        <p:txBody>
          <a:bodyPr/>
          <a:lstStyle/>
          <a:p>
            <a:endParaRPr lang="en-US"/>
          </a:p>
        </p:txBody>
      </p:sp>
      <p:sp>
        <p:nvSpPr>
          <p:cNvPr id="291875" name="Line 35"/>
          <p:cNvSpPr>
            <a:spLocks noChangeShapeType="1"/>
          </p:cNvSpPr>
          <p:nvPr/>
        </p:nvSpPr>
        <p:spPr bwMode="auto">
          <a:xfrm flipH="1">
            <a:off x="5661025" y="2324100"/>
            <a:ext cx="158750" cy="0"/>
          </a:xfrm>
          <a:prstGeom prst="line">
            <a:avLst/>
          </a:prstGeom>
          <a:noFill/>
          <a:ln w="50800">
            <a:solidFill>
              <a:schemeClr val="tx1"/>
            </a:solidFill>
            <a:round/>
            <a:headEnd type="none" w="sm" len="sm"/>
            <a:tailEnd type="none" w="sm" len="sm"/>
          </a:ln>
          <a:effectLst/>
        </p:spPr>
        <p:txBody>
          <a:bodyPr/>
          <a:lstStyle/>
          <a:p>
            <a:endParaRPr lang="en-US"/>
          </a:p>
        </p:txBody>
      </p:sp>
      <p:sp>
        <p:nvSpPr>
          <p:cNvPr id="291876" name="Line 36"/>
          <p:cNvSpPr>
            <a:spLocks noChangeShapeType="1"/>
          </p:cNvSpPr>
          <p:nvPr/>
        </p:nvSpPr>
        <p:spPr bwMode="auto">
          <a:xfrm>
            <a:off x="2146300" y="1911350"/>
            <a:ext cx="922338" cy="0"/>
          </a:xfrm>
          <a:prstGeom prst="line">
            <a:avLst/>
          </a:prstGeom>
          <a:noFill/>
          <a:ln w="50800">
            <a:solidFill>
              <a:srgbClr val="FFFFCC"/>
            </a:solidFill>
            <a:prstDash val="dash"/>
            <a:round/>
            <a:headEnd type="none" w="sm" len="sm"/>
            <a:tailEnd type="none" w="sm" len="sm"/>
          </a:ln>
          <a:effectLst/>
        </p:spPr>
        <p:txBody>
          <a:bodyPr/>
          <a:lstStyle/>
          <a:p>
            <a:endParaRPr lang="en-US"/>
          </a:p>
        </p:txBody>
      </p:sp>
      <p:sp>
        <p:nvSpPr>
          <p:cNvPr id="291877" name="Line 37"/>
          <p:cNvSpPr>
            <a:spLocks noChangeShapeType="1"/>
          </p:cNvSpPr>
          <p:nvPr/>
        </p:nvSpPr>
        <p:spPr bwMode="auto">
          <a:xfrm>
            <a:off x="2146300" y="4981575"/>
            <a:ext cx="922338" cy="0"/>
          </a:xfrm>
          <a:prstGeom prst="line">
            <a:avLst/>
          </a:prstGeom>
          <a:noFill/>
          <a:ln w="50800">
            <a:solidFill>
              <a:srgbClr val="FFFFCC"/>
            </a:solidFill>
            <a:round/>
            <a:headEnd type="none" w="sm" len="sm"/>
            <a:tailEnd type="none" w="sm" len="sm"/>
          </a:ln>
          <a:effectLst/>
        </p:spPr>
        <p:txBody>
          <a:bodyPr/>
          <a:lstStyle/>
          <a:p>
            <a:endParaRPr lang="en-US"/>
          </a:p>
        </p:txBody>
      </p:sp>
      <p:sp>
        <p:nvSpPr>
          <p:cNvPr id="291878" name="Line 38"/>
          <p:cNvSpPr>
            <a:spLocks noChangeShapeType="1"/>
          </p:cNvSpPr>
          <p:nvPr/>
        </p:nvSpPr>
        <p:spPr bwMode="auto">
          <a:xfrm>
            <a:off x="1311275" y="4981575"/>
            <a:ext cx="739775" cy="0"/>
          </a:xfrm>
          <a:prstGeom prst="line">
            <a:avLst/>
          </a:prstGeom>
          <a:noFill/>
          <a:ln w="50800">
            <a:solidFill>
              <a:schemeClr val="hlink"/>
            </a:solidFill>
            <a:round/>
            <a:headEnd type="none" w="sm" len="sm"/>
            <a:tailEnd type="none" w="sm" len="sm"/>
          </a:ln>
          <a:effectLst/>
        </p:spPr>
        <p:txBody>
          <a:bodyPr/>
          <a:lstStyle/>
          <a:p>
            <a:endParaRPr lang="en-US"/>
          </a:p>
        </p:txBody>
      </p:sp>
      <p:sp>
        <p:nvSpPr>
          <p:cNvPr id="291879" name="Line 39"/>
          <p:cNvSpPr>
            <a:spLocks noChangeShapeType="1"/>
          </p:cNvSpPr>
          <p:nvPr/>
        </p:nvSpPr>
        <p:spPr bwMode="auto">
          <a:xfrm>
            <a:off x="1355725" y="1911350"/>
            <a:ext cx="246063" cy="0"/>
          </a:xfrm>
          <a:prstGeom prst="line">
            <a:avLst/>
          </a:prstGeom>
          <a:noFill/>
          <a:ln w="50800">
            <a:solidFill>
              <a:schemeClr val="hlink"/>
            </a:solidFill>
            <a:round/>
            <a:headEnd type="none" w="sm" len="sm"/>
            <a:tailEnd type="none" w="sm" len="sm"/>
          </a:ln>
          <a:effectLst/>
        </p:spPr>
        <p:txBody>
          <a:bodyPr/>
          <a:lstStyle/>
          <a:p>
            <a:endParaRPr lang="en-US"/>
          </a:p>
        </p:txBody>
      </p:sp>
      <p:sp>
        <p:nvSpPr>
          <p:cNvPr id="291880" name="Line 40"/>
          <p:cNvSpPr>
            <a:spLocks noChangeShapeType="1"/>
          </p:cNvSpPr>
          <p:nvPr/>
        </p:nvSpPr>
        <p:spPr bwMode="auto">
          <a:xfrm>
            <a:off x="1789113" y="1911350"/>
            <a:ext cx="212725" cy="0"/>
          </a:xfrm>
          <a:prstGeom prst="line">
            <a:avLst/>
          </a:prstGeom>
          <a:noFill/>
          <a:ln w="50800">
            <a:solidFill>
              <a:schemeClr val="hlink"/>
            </a:solidFill>
            <a:round/>
            <a:headEnd type="none" w="sm" len="sm"/>
            <a:tailEnd type="none" w="sm" len="sm"/>
          </a:ln>
          <a:effectLst/>
        </p:spPr>
        <p:txBody>
          <a:bodyPr/>
          <a:lstStyle/>
          <a:p>
            <a:endParaRPr lang="en-US"/>
          </a:p>
        </p:txBody>
      </p:sp>
      <p:sp>
        <p:nvSpPr>
          <p:cNvPr id="291881" name="Line 41"/>
          <p:cNvSpPr>
            <a:spLocks noChangeShapeType="1"/>
          </p:cNvSpPr>
          <p:nvPr/>
        </p:nvSpPr>
        <p:spPr bwMode="auto">
          <a:xfrm>
            <a:off x="1355725" y="4129088"/>
            <a:ext cx="246063" cy="0"/>
          </a:xfrm>
          <a:prstGeom prst="line">
            <a:avLst/>
          </a:prstGeom>
          <a:noFill/>
          <a:ln w="50800">
            <a:solidFill>
              <a:schemeClr val="hlink"/>
            </a:solidFill>
            <a:round/>
            <a:headEnd type="none" w="sm" len="sm"/>
            <a:tailEnd type="none" w="sm" len="sm"/>
          </a:ln>
          <a:effectLst/>
        </p:spPr>
        <p:txBody>
          <a:bodyPr/>
          <a:lstStyle/>
          <a:p>
            <a:endParaRPr lang="en-US"/>
          </a:p>
        </p:txBody>
      </p:sp>
      <p:sp>
        <p:nvSpPr>
          <p:cNvPr id="291882" name="Line 42"/>
          <p:cNvSpPr>
            <a:spLocks noChangeShapeType="1"/>
          </p:cNvSpPr>
          <p:nvPr/>
        </p:nvSpPr>
        <p:spPr bwMode="auto">
          <a:xfrm>
            <a:off x="1789113" y="4129088"/>
            <a:ext cx="212725" cy="0"/>
          </a:xfrm>
          <a:prstGeom prst="line">
            <a:avLst/>
          </a:prstGeom>
          <a:noFill/>
          <a:ln w="50800">
            <a:solidFill>
              <a:schemeClr val="hlink"/>
            </a:solidFill>
            <a:round/>
            <a:headEnd type="none" w="sm" len="sm"/>
            <a:tailEnd type="none" w="sm" len="sm"/>
          </a:ln>
          <a:effectLst/>
        </p:spPr>
        <p:txBody>
          <a:bodyPr/>
          <a:lstStyle/>
          <a:p>
            <a:endParaRPr lang="en-US"/>
          </a:p>
        </p:txBody>
      </p:sp>
      <p:sp>
        <p:nvSpPr>
          <p:cNvPr id="291883" name="Line 43"/>
          <p:cNvSpPr>
            <a:spLocks noChangeShapeType="1"/>
          </p:cNvSpPr>
          <p:nvPr/>
        </p:nvSpPr>
        <p:spPr bwMode="auto">
          <a:xfrm>
            <a:off x="2146300" y="2776538"/>
            <a:ext cx="922338" cy="0"/>
          </a:xfrm>
          <a:prstGeom prst="line">
            <a:avLst/>
          </a:prstGeom>
          <a:noFill/>
          <a:ln w="50800">
            <a:solidFill>
              <a:srgbClr val="FFFFCC"/>
            </a:solidFill>
            <a:prstDash val="dash"/>
            <a:round/>
            <a:headEnd type="none" w="sm" len="sm"/>
            <a:tailEnd type="none" w="sm" len="sm"/>
          </a:ln>
          <a:effectLst/>
        </p:spPr>
        <p:txBody>
          <a:bodyPr/>
          <a:lstStyle/>
          <a:p>
            <a:endParaRPr lang="en-US"/>
          </a:p>
        </p:txBody>
      </p:sp>
      <p:sp>
        <p:nvSpPr>
          <p:cNvPr id="291884" name="Line 44"/>
          <p:cNvSpPr>
            <a:spLocks noChangeShapeType="1"/>
          </p:cNvSpPr>
          <p:nvPr/>
        </p:nvSpPr>
        <p:spPr bwMode="auto">
          <a:xfrm>
            <a:off x="3068638" y="2776538"/>
            <a:ext cx="392112" cy="0"/>
          </a:xfrm>
          <a:prstGeom prst="line">
            <a:avLst/>
          </a:prstGeom>
          <a:noFill/>
          <a:ln w="50800">
            <a:solidFill>
              <a:schemeClr val="hlink"/>
            </a:solidFill>
            <a:round/>
            <a:headEnd type="none" w="sm" len="sm"/>
            <a:tailEnd type="none" w="sm" len="sm"/>
          </a:ln>
          <a:effectLst/>
        </p:spPr>
        <p:txBody>
          <a:bodyPr/>
          <a:lstStyle/>
          <a:p>
            <a:endParaRPr lang="en-US"/>
          </a:p>
        </p:txBody>
      </p:sp>
      <p:sp>
        <p:nvSpPr>
          <p:cNvPr id="291885" name="Line 45"/>
          <p:cNvSpPr>
            <a:spLocks noChangeShapeType="1"/>
          </p:cNvSpPr>
          <p:nvPr/>
        </p:nvSpPr>
        <p:spPr bwMode="auto">
          <a:xfrm>
            <a:off x="3068638" y="1911350"/>
            <a:ext cx="392112" cy="0"/>
          </a:xfrm>
          <a:prstGeom prst="line">
            <a:avLst/>
          </a:prstGeom>
          <a:noFill/>
          <a:ln w="50800">
            <a:solidFill>
              <a:schemeClr val="hlink"/>
            </a:solidFill>
            <a:round/>
            <a:headEnd type="none" w="sm" len="sm"/>
            <a:tailEnd type="none" w="sm" len="sm"/>
          </a:ln>
          <a:effectLst/>
        </p:spPr>
        <p:txBody>
          <a:bodyPr/>
          <a:lstStyle/>
          <a:p>
            <a:endParaRPr lang="en-US"/>
          </a:p>
        </p:txBody>
      </p:sp>
      <p:sp>
        <p:nvSpPr>
          <p:cNvPr id="291886" name="Line 46"/>
          <p:cNvSpPr>
            <a:spLocks noChangeShapeType="1"/>
          </p:cNvSpPr>
          <p:nvPr/>
        </p:nvSpPr>
        <p:spPr bwMode="auto">
          <a:xfrm>
            <a:off x="3068638" y="4981575"/>
            <a:ext cx="392112" cy="0"/>
          </a:xfrm>
          <a:prstGeom prst="line">
            <a:avLst/>
          </a:prstGeom>
          <a:noFill/>
          <a:ln w="50800">
            <a:solidFill>
              <a:schemeClr val="hlink"/>
            </a:solidFill>
            <a:round/>
            <a:headEnd type="none" w="sm" len="sm"/>
            <a:tailEnd type="none" w="sm" len="sm"/>
          </a:ln>
          <a:effectLst/>
        </p:spPr>
        <p:txBody>
          <a:bodyPr/>
          <a:lstStyle/>
          <a:p>
            <a:endParaRPr lang="en-US"/>
          </a:p>
        </p:txBody>
      </p:sp>
      <p:grpSp>
        <p:nvGrpSpPr>
          <p:cNvPr id="5" name="Group 47"/>
          <p:cNvGrpSpPr>
            <a:grpSpLocks/>
          </p:cNvGrpSpPr>
          <p:nvPr/>
        </p:nvGrpSpPr>
        <p:grpSpPr bwMode="auto">
          <a:xfrm>
            <a:off x="3005138" y="4765675"/>
            <a:ext cx="447675" cy="412750"/>
            <a:chOff x="1893" y="3002"/>
            <a:chExt cx="282" cy="260"/>
          </a:xfrm>
        </p:grpSpPr>
        <p:sp>
          <p:nvSpPr>
            <p:cNvPr id="291888" name="Line 48"/>
            <p:cNvSpPr>
              <a:spLocks noChangeShapeType="1"/>
            </p:cNvSpPr>
            <p:nvPr/>
          </p:nvSpPr>
          <p:spPr bwMode="auto">
            <a:xfrm flipH="1">
              <a:off x="1913" y="3002"/>
              <a:ext cx="262" cy="131"/>
            </a:xfrm>
            <a:prstGeom prst="line">
              <a:avLst/>
            </a:prstGeom>
            <a:noFill/>
            <a:ln w="50800">
              <a:solidFill>
                <a:schemeClr val="hlink"/>
              </a:solidFill>
              <a:round/>
              <a:headEnd type="none" w="sm" len="sm"/>
              <a:tailEnd type="none" w="sm" len="sm"/>
            </a:ln>
            <a:effectLst/>
          </p:spPr>
          <p:txBody>
            <a:bodyPr/>
            <a:lstStyle/>
            <a:p>
              <a:endParaRPr lang="en-US"/>
            </a:p>
          </p:txBody>
        </p:sp>
        <p:sp>
          <p:nvSpPr>
            <p:cNvPr id="291889" name="Line 49"/>
            <p:cNvSpPr>
              <a:spLocks noChangeShapeType="1"/>
            </p:cNvSpPr>
            <p:nvPr/>
          </p:nvSpPr>
          <p:spPr bwMode="auto">
            <a:xfrm>
              <a:off x="1893" y="3133"/>
              <a:ext cx="282" cy="129"/>
            </a:xfrm>
            <a:prstGeom prst="line">
              <a:avLst/>
            </a:prstGeom>
            <a:noFill/>
            <a:ln w="50800">
              <a:solidFill>
                <a:schemeClr val="hlink"/>
              </a:solidFill>
              <a:round/>
              <a:headEnd type="none" w="sm" len="sm"/>
              <a:tailEnd type="none" w="sm" len="sm"/>
            </a:ln>
            <a:effectLst/>
          </p:spPr>
          <p:txBody>
            <a:bodyPr/>
            <a:lstStyle/>
            <a:p>
              <a:endParaRPr lang="en-US"/>
            </a:p>
          </p:txBody>
        </p:sp>
      </p:grpSp>
      <p:grpSp>
        <p:nvGrpSpPr>
          <p:cNvPr id="6" name="Group 50"/>
          <p:cNvGrpSpPr>
            <a:grpSpLocks/>
          </p:cNvGrpSpPr>
          <p:nvPr/>
        </p:nvGrpSpPr>
        <p:grpSpPr bwMode="auto">
          <a:xfrm>
            <a:off x="3005138" y="2559050"/>
            <a:ext cx="447675" cy="412750"/>
            <a:chOff x="1893" y="1612"/>
            <a:chExt cx="282" cy="260"/>
          </a:xfrm>
        </p:grpSpPr>
        <p:sp>
          <p:nvSpPr>
            <p:cNvPr id="291891" name="Line 51"/>
            <p:cNvSpPr>
              <a:spLocks noChangeShapeType="1"/>
            </p:cNvSpPr>
            <p:nvPr/>
          </p:nvSpPr>
          <p:spPr bwMode="auto">
            <a:xfrm flipH="1">
              <a:off x="1913" y="1612"/>
              <a:ext cx="262" cy="131"/>
            </a:xfrm>
            <a:prstGeom prst="line">
              <a:avLst/>
            </a:prstGeom>
            <a:noFill/>
            <a:ln w="50800">
              <a:solidFill>
                <a:schemeClr val="hlink"/>
              </a:solidFill>
              <a:round/>
              <a:headEnd type="none" w="sm" len="sm"/>
              <a:tailEnd type="none" w="sm" len="sm"/>
            </a:ln>
            <a:effectLst/>
          </p:spPr>
          <p:txBody>
            <a:bodyPr/>
            <a:lstStyle/>
            <a:p>
              <a:endParaRPr lang="en-US"/>
            </a:p>
          </p:txBody>
        </p:sp>
        <p:sp>
          <p:nvSpPr>
            <p:cNvPr id="291892" name="Line 52"/>
            <p:cNvSpPr>
              <a:spLocks noChangeShapeType="1"/>
            </p:cNvSpPr>
            <p:nvPr/>
          </p:nvSpPr>
          <p:spPr bwMode="auto">
            <a:xfrm>
              <a:off x="1893" y="1743"/>
              <a:ext cx="282" cy="129"/>
            </a:xfrm>
            <a:prstGeom prst="line">
              <a:avLst/>
            </a:prstGeom>
            <a:noFill/>
            <a:ln w="50800">
              <a:solidFill>
                <a:schemeClr val="hlink"/>
              </a:solidFill>
              <a:round/>
              <a:headEnd type="none" w="sm" len="sm"/>
              <a:tailEnd type="none" w="sm" len="sm"/>
            </a:ln>
            <a:effectLst/>
          </p:spPr>
          <p:txBody>
            <a:bodyPr/>
            <a:lstStyle/>
            <a:p>
              <a:endParaRPr lang="en-US"/>
            </a:p>
          </p:txBody>
        </p:sp>
      </p:grpSp>
      <p:grpSp>
        <p:nvGrpSpPr>
          <p:cNvPr id="7" name="Group 53"/>
          <p:cNvGrpSpPr>
            <a:grpSpLocks/>
          </p:cNvGrpSpPr>
          <p:nvPr/>
        </p:nvGrpSpPr>
        <p:grpSpPr bwMode="auto">
          <a:xfrm>
            <a:off x="3005138" y="3913188"/>
            <a:ext cx="447675" cy="412750"/>
            <a:chOff x="1893" y="2465"/>
            <a:chExt cx="282" cy="260"/>
          </a:xfrm>
        </p:grpSpPr>
        <p:sp>
          <p:nvSpPr>
            <p:cNvPr id="291894" name="Line 54"/>
            <p:cNvSpPr>
              <a:spLocks noChangeShapeType="1"/>
            </p:cNvSpPr>
            <p:nvPr/>
          </p:nvSpPr>
          <p:spPr bwMode="auto">
            <a:xfrm flipH="1">
              <a:off x="1913" y="2465"/>
              <a:ext cx="262" cy="131"/>
            </a:xfrm>
            <a:prstGeom prst="line">
              <a:avLst/>
            </a:prstGeom>
            <a:noFill/>
            <a:ln w="50800">
              <a:solidFill>
                <a:schemeClr val="hlink"/>
              </a:solidFill>
              <a:round/>
              <a:headEnd type="none" w="sm" len="sm"/>
              <a:tailEnd type="none" w="sm" len="sm"/>
            </a:ln>
            <a:effectLst/>
          </p:spPr>
          <p:txBody>
            <a:bodyPr/>
            <a:lstStyle/>
            <a:p>
              <a:endParaRPr lang="en-US"/>
            </a:p>
          </p:txBody>
        </p:sp>
        <p:sp>
          <p:nvSpPr>
            <p:cNvPr id="291895" name="Line 55"/>
            <p:cNvSpPr>
              <a:spLocks noChangeShapeType="1"/>
            </p:cNvSpPr>
            <p:nvPr/>
          </p:nvSpPr>
          <p:spPr bwMode="auto">
            <a:xfrm>
              <a:off x="1893" y="2596"/>
              <a:ext cx="282" cy="129"/>
            </a:xfrm>
            <a:prstGeom prst="line">
              <a:avLst/>
            </a:prstGeom>
            <a:noFill/>
            <a:ln w="50800">
              <a:solidFill>
                <a:schemeClr val="hlink"/>
              </a:solidFill>
              <a:round/>
              <a:headEnd type="none" w="sm" len="sm"/>
              <a:tailEnd type="none" w="sm" len="sm"/>
            </a:ln>
            <a:effectLst/>
          </p:spPr>
          <p:txBody>
            <a:bodyPr/>
            <a:lstStyle/>
            <a:p>
              <a:endParaRPr lang="en-US"/>
            </a:p>
          </p:txBody>
        </p:sp>
      </p:grpSp>
      <p:grpSp>
        <p:nvGrpSpPr>
          <p:cNvPr id="8" name="Group 56"/>
          <p:cNvGrpSpPr>
            <a:grpSpLocks/>
          </p:cNvGrpSpPr>
          <p:nvPr/>
        </p:nvGrpSpPr>
        <p:grpSpPr bwMode="auto">
          <a:xfrm>
            <a:off x="3005138" y="1693863"/>
            <a:ext cx="447675" cy="412750"/>
            <a:chOff x="1893" y="1067"/>
            <a:chExt cx="282" cy="260"/>
          </a:xfrm>
        </p:grpSpPr>
        <p:sp>
          <p:nvSpPr>
            <p:cNvPr id="291897" name="Line 57"/>
            <p:cNvSpPr>
              <a:spLocks noChangeShapeType="1"/>
            </p:cNvSpPr>
            <p:nvPr/>
          </p:nvSpPr>
          <p:spPr bwMode="auto">
            <a:xfrm flipH="1">
              <a:off x="1913" y="1067"/>
              <a:ext cx="262" cy="131"/>
            </a:xfrm>
            <a:prstGeom prst="line">
              <a:avLst/>
            </a:prstGeom>
            <a:noFill/>
            <a:ln w="50800">
              <a:solidFill>
                <a:schemeClr val="hlink"/>
              </a:solidFill>
              <a:round/>
              <a:headEnd type="none" w="sm" len="sm"/>
              <a:tailEnd type="none" w="sm" len="sm"/>
            </a:ln>
            <a:effectLst/>
          </p:spPr>
          <p:txBody>
            <a:bodyPr/>
            <a:lstStyle/>
            <a:p>
              <a:endParaRPr lang="en-US"/>
            </a:p>
          </p:txBody>
        </p:sp>
        <p:sp>
          <p:nvSpPr>
            <p:cNvPr id="291898" name="Line 58"/>
            <p:cNvSpPr>
              <a:spLocks noChangeShapeType="1"/>
            </p:cNvSpPr>
            <p:nvPr/>
          </p:nvSpPr>
          <p:spPr bwMode="auto">
            <a:xfrm>
              <a:off x="1893" y="1198"/>
              <a:ext cx="282" cy="129"/>
            </a:xfrm>
            <a:prstGeom prst="line">
              <a:avLst/>
            </a:prstGeom>
            <a:noFill/>
            <a:ln w="50800">
              <a:solidFill>
                <a:schemeClr val="hlink"/>
              </a:solidFill>
              <a:round/>
              <a:headEnd type="none" w="sm" len="sm"/>
              <a:tailEnd type="none" w="sm" len="sm"/>
            </a:ln>
            <a:effectLst/>
          </p:spPr>
          <p:txBody>
            <a:bodyPr/>
            <a:lstStyle/>
            <a:p>
              <a:endParaRPr lang="en-US"/>
            </a:p>
          </p:txBody>
        </p:sp>
      </p:grpSp>
      <p:sp>
        <p:nvSpPr>
          <p:cNvPr id="291899" name="Line 59"/>
          <p:cNvSpPr>
            <a:spLocks noChangeShapeType="1"/>
          </p:cNvSpPr>
          <p:nvPr/>
        </p:nvSpPr>
        <p:spPr bwMode="auto">
          <a:xfrm>
            <a:off x="3068638" y="4129088"/>
            <a:ext cx="392112" cy="0"/>
          </a:xfrm>
          <a:prstGeom prst="line">
            <a:avLst/>
          </a:prstGeom>
          <a:noFill/>
          <a:ln w="50800">
            <a:solidFill>
              <a:schemeClr val="hlink"/>
            </a:solidFill>
            <a:round/>
            <a:headEnd type="none" w="sm" len="sm"/>
            <a:tailEnd type="none" w="sm" len="sm"/>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925" name="Rectangle 37"/>
          <p:cNvSpPr>
            <a:spLocks noGrp="1" noChangeArrowheads="1"/>
          </p:cNvSpPr>
          <p:nvPr>
            <p:ph type="title"/>
          </p:nvPr>
        </p:nvSpPr>
        <p:spPr/>
        <p:txBody>
          <a:bodyPr>
            <a:normAutofit/>
          </a:bodyPr>
          <a:lstStyle/>
          <a:p>
            <a:r>
              <a:rPr lang="en-US"/>
              <a:t>Mapping Barred and Nontransferable Relationships</a:t>
            </a:r>
          </a:p>
        </p:txBody>
      </p:sp>
      <p:sp>
        <p:nvSpPr>
          <p:cNvPr id="293891" name="Rectangle 3"/>
          <p:cNvSpPr>
            <a:spLocks noChangeArrowheads="1"/>
          </p:cNvSpPr>
          <p:nvPr/>
        </p:nvSpPr>
        <p:spPr bwMode="auto">
          <a:xfrm>
            <a:off x="1125538" y="4022725"/>
            <a:ext cx="2330450" cy="1933575"/>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3892" name="Line 4"/>
          <p:cNvSpPr>
            <a:spLocks noChangeShapeType="1"/>
          </p:cNvSpPr>
          <p:nvPr/>
        </p:nvSpPr>
        <p:spPr bwMode="auto">
          <a:xfrm>
            <a:off x="2030413" y="4538663"/>
            <a:ext cx="0" cy="1422400"/>
          </a:xfrm>
          <a:prstGeom prst="line">
            <a:avLst/>
          </a:prstGeom>
          <a:noFill/>
          <a:ln w="25400">
            <a:solidFill>
              <a:schemeClr val="tx1"/>
            </a:solidFill>
            <a:round/>
            <a:headEnd type="none" w="sm" len="sm"/>
            <a:tailEnd type="none" w="sm" len="sm"/>
          </a:ln>
          <a:effectLst/>
        </p:spPr>
        <p:txBody>
          <a:bodyPr/>
          <a:lstStyle/>
          <a:p>
            <a:endParaRPr lang="en-US"/>
          </a:p>
        </p:txBody>
      </p:sp>
      <p:sp>
        <p:nvSpPr>
          <p:cNvPr id="293893" name="Rectangle 5"/>
          <p:cNvSpPr>
            <a:spLocks noChangeArrowheads="1"/>
          </p:cNvSpPr>
          <p:nvPr/>
        </p:nvSpPr>
        <p:spPr bwMode="auto">
          <a:xfrm>
            <a:off x="1085850" y="4025900"/>
            <a:ext cx="2519363"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XS (X)</a:t>
            </a:r>
          </a:p>
        </p:txBody>
      </p:sp>
      <p:sp>
        <p:nvSpPr>
          <p:cNvPr id="293894" name="Line 6"/>
          <p:cNvSpPr>
            <a:spLocks noChangeShapeType="1"/>
          </p:cNvSpPr>
          <p:nvPr/>
        </p:nvSpPr>
        <p:spPr bwMode="auto">
          <a:xfrm>
            <a:off x="1125538" y="4521200"/>
            <a:ext cx="2343150" cy="0"/>
          </a:xfrm>
          <a:prstGeom prst="line">
            <a:avLst/>
          </a:prstGeom>
          <a:noFill/>
          <a:ln w="50800">
            <a:solidFill>
              <a:schemeClr val="tx1"/>
            </a:solidFill>
            <a:round/>
            <a:headEnd type="none" w="sm" len="sm"/>
            <a:tailEnd type="none" w="sm" len="sm"/>
          </a:ln>
          <a:effectLst/>
        </p:spPr>
        <p:txBody>
          <a:bodyPr/>
          <a:lstStyle/>
          <a:p>
            <a:endParaRPr lang="en-US"/>
          </a:p>
        </p:txBody>
      </p:sp>
      <p:sp>
        <p:nvSpPr>
          <p:cNvPr id="293895" name="Line 7"/>
          <p:cNvSpPr>
            <a:spLocks noChangeShapeType="1"/>
          </p:cNvSpPr>
          <p:nvPr/>
        </p:nvSpPr>
        <p:spPr bwMode="auto">
          <a:xfrm>
            <a:off x="1603375" y="4533900"/>
            <a:ext cx="0" cy="1422400"/>
          </a:xfrm>
          <a:prstGeom prst="line">
            <a:avLst/>
          </a:prstGeom>
          <a:noFill/>
          <a:ln w="25400">
            <a:solidFill>
              <a:schemeClr val="tx1"/>
            </a:solidFill>
            <a:round/>
            <a:headEnd type="none" w="sm" len="sm"/>
            <a:tailEnd type="none" w="sm" len="sm"/>
          </a:ln>
          <a:effectLst/>
        </p:spPr>
        <p:txBody>
          <a:bodyPr/>
          <a:lstStyle/>
          <a:p>
            <a:endParaRPr lang="en-US"/>
          </a:p>
        </p:txBody>
      </p:sp>
      <p:sp>
        <p:nvSpPr>
          <p:cNvPr id="293896" name="AutoShape 8"/>
          <p:cNvSpPr>
            <a:spLocks noChangeArrowheads="1"/>
          </p:cNvSpPr>
          <p:nvPr/>
        </p:nvSpPr>
        <p:spPr bwMode="auto">
          <a:xfrm>
            <a:off x="1219200" y="1998663"/>
            <a:ext cx="1935163" cy="1252537"/>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293897" name="Rectangle 9"/>
          <p:cNvSpPr>
            <a:spLocks noChangeArrowheads="1"/>
          </p:cNvSpPr>
          <p:nvPr/>
        </p:nvSpPr>
        <p:spPr bwMode="white">
          <a:xfrm>
            <a:off x="1257300" y="2008188"/>
            <a:ext cx="884238" cy="915987"/>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X</a:t>
            </a:r>
            <a:br>
              <a:rPr lang="en-US"/>
            </a:br>
            <a:r>
              <a:rPr lang="en-US"/>
              <a:t># Id</a:t>
            </a:r>
            <a:br>
              <a:rPr lang="en-US"/>
            </a:br>
            <a:r>
              <a:rPr lang="en-US"/>
              <a:t>* C1</a:t>
            </a:r>
          </a:p>
        </p:txBody>
      </p:sp>
      <p:sp>
        <p:nvSpPr>
          <p:cNvPr id="293898" name="AutoShape 10"/>
          <p:cNvSpPr>
            <a:spLocks noChangeArrowheads="1"/>
          </p:cNvSpPr>
          <p:nvPr/>
        </p:nvSpPr>
        <p:spPr bwMode="auto">
          <a:xfrm>
            <a:off x="5734050" y="1933575"/>
            <a:ext cx="1860550" cy="1387475"/>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293899" name="Rectangle 11"/>
          <p:cNvSpPr>
            <a:spLocks noChangeArrowheads="1"/>
          </p:cNvSpPr>
          <p:nvPr/>
        </p:nvSpPr>
        <p:spPr bwMode="white">
          <a:xfrm>
            <a:off x="5722938" y="2068513"/>
            <a:ext cx="336550" cy="366712"/>
          </a:xfrm>
          <a:prstGeom prst="rect">
            <a:avLst/>
          </a:prstGeom>
          <a:noFill/>
          <a:ln w="9525">
            <a:noFill/>
            <a:miter lim="800000"/>
            <a:headEnd/>
            <a:tailEnd/>
          </a:ln>
          <a:effectLst/>
        </p:spPr>
        <p:txBody>
          <a:bodyPr wrap="none" lIns="92075" tIns="46038" rIns="92075" bIns="46038">
            <a:spAutoFit/>
          </a:bodyPr>
          <a:lstStyle/>
          <a:p>
            <a:pPr defTabSz="762000" eaLnBrk="0" hangingPunct="0">
              <a:spcBef>
                <a:spcPct val="0"/>
              </a:spcBef>
              <a:buClrTx/>
              <a:buFontTx/>
              <a:buNone/>
            </a:pPr>
            <a:r>
              <a:rPr lang="en-US"/>
              <a:t>Y</a:t>
            </a:r>
          </a:p>
        </p:txBody>
      </p:sp>
      <p:sp>
        <p:nvSpPr>
          <p:cNvPr id="293900" name="Rectangle 12"/>
          <p:cNvSpPr>
            <a:spLocks noChangeArrowheads="1"/>
          </p:cNvSpPr>
          <p:nvPr/>
        </p:nvSpPr>
        <p:spPr bwMode="white">
          <a:xfrm>
            <a:off x="5819775" y="2482850"/>
            <a:ext cx="628650" cy="641350"/>
          </a:xfrm>
          <a:prstGeom prst="rect">
            <a:avLst/>
          </a:prstGeom>
          <a:noFill/>
          <a:ln w="9525">
            <a:noFill/>
            <a:miter lim="800000"/>
            <a:headEnd/>
            <a:tailEnd/>
          </a:ln>
          <a:effectLst/>
        </p:spPr>
        <p:txBody>
          <a:bodyPr wrap="none" lIns="92075" tIns="46038" rIns="92075" bIns="46038">
            <a:spAutoFit/>
          </a:bodyPr>
          <a:lstStyle/>
          <a:p>
            <a:pPr defTabSz="762000" eaLnBrk="0" hangingPunct="0">
              <a:spcBef>
                <a:spcPct val="0"/>
              </a:spcBef>
              <a:buClrTx/>
              <a:buFontTx/>
              <a:buNone/>
            </a:pPr>
            <a:r>
              <a:rPr lang="en-US"/>
              <a:t># Id</a:t>
            </a:r>
            <a:br>
              <a:rPr lang="en-US"/>
            </a:br>
            <a:r>
              <a:rPr lang="en-US"/>
              <a:t>* C2</a:t>
            </a:r>
          </a:p>
        </p:txBody>
      </p:sp>
      <p:sp>
        <p:nvSpPr>
          <p:cNvPr id="293901" name="Rectangle 13"/>
          <p:cNvSpPr>
            <a:spLocks noChangeArrowheads="1"/>
          </p:cNvSpPr>
          <p:nvPr/>
        </p:nvSpPr>
        <p:spPr bwMode="auto">
          <a:xfrm>
            <a:off x="3814763" y="4675188"/>
            <a:ext cx="1963737"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i="1"/>
              <a:t>fk = y_x_fk</a:t>
            </a:r>
          </a:p>
        </p:txBody>
      </p:sp>
      <p:sp>
        <p:nvSpPr>
          <p:cNvPr id="293902" name="Rectangle 14"/>
          <p:cNvSpPr>
            <a:spLocks noChangeArrowheads="1"/>
          </p:cNvSpPr>
          <p:nvPr/>
        </p:nvSpPr>
        <p:spPr bwMode="auto">
          <a:xfrm>
            <a:off x="5532438" y="4035425"/>
            <a:ext cx="2330450" cy="1933575"/>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3903" name="Line 15"/>
          <p:cNvSpPr>
            <a:spLocks noChangeShapeType="1"/>
          </p:cNvSpPr>
          <p:nvPr/>
        </p:nvSpPr>
        <p:spPr bwMode="auto">
          <a:xfrm>
            <a:off x="6651625" y="4551363"/>
            <a:ext cx="0" cy="1422400"/>
          </a:xfrm>
          <a:prstGeom prst="line">
            <a:avLst/>
          </a:prstGeom>
          <a:noFill/>
          <a:ln w="25400">
            <a:solidFill>
              <a:schemeClr val="tx1"/>
            </a:solidFill>
            <a:round/>
            <a:headEnd type="none" w="sm" len="sm"/>
            <a:tailEnd type="none" w="sm" len="sm"/>
          </a:ln>
          <a:effectLst/>
        </p:spPr>
        <p:txBody>
          <a:bodyPr/>
          <a:lstStyle/>
          <a:p>
            <a:endParaRPr lang="en-US"/>
          </a:p>
        </p:txBody>
      </p:sp>
      <p:sp>
        <p:nvSpPr>
          <p:cNvPr id="293904" name="Rectangle 16"/>
          <p:cNvSpPr>
            <a:spLocks noChangeArrowheads="1"/>
          </p:cNvSpPr>
          <p:nvPr/>
        </p:nvSpPr>
        <p:spPr bwMode="auto">
          <a:xfrm>
            <a:off x="1096963" y="4578350"/>
            <a:ext cx="1114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 </a:t>
            </a:r>
            <a:br>
              <a:rPr lang="en-US"/>
            </a:br>
            <a:r>
              <a:rPr lang="en-US"/>
              <a:t>  </a:t>
            </a:r>
          </a:p>
        </p:txBody>
      </p:sp>
      <p:sp>
        <p:nvSpPr>
          <p:cNvPr id="293905" name="Rectangle 17"/>
          <p:cNvSpPr>
            <a:spLocks noChangeArrowheads="1"/>
          </p:cNvSpPr>
          <p:nvPr/>
        </p:nvSpPr>
        <p:spPr bwMode="auto">
          <a:xfrm>
            <a:off x="1652588" y="4591050"/>
            <a:ext cx="1403350"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Id   </a:t>
            </a:r>
            <a:br>
              <a:rPr lang="en-US"/>
            </a:br>
            <a:r>
              <a:rPr lang="en-US"/>
              <a:t>*     C1</a:t>
            </a:r>
          </a:p>
        </p:txBody>
      </p:sp>
      <p:sp>
        <p:nvSpPr>
          <p:cNvPr id="293906" name="Rectangle 18"/>
          <p:cNvSpPr>
            <a:spLocks noChangeArrowheads="1"/>
          </p:cNvSpPr>
          <p:nvPr/>
        </p:nvSpPr>
        <p:spPr bwMode="auto">
          <a:xfrm>
            <a:off x="5492750" y="4038600"/>
            <a:ext cx="2519363"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YS (Y)</a:t>
            </a:r>
          </a:p>
        </p:txBody>
      </p:sp>
      <p:sp>
        <p:nvSpPr>
          <p:cNvPr id="293907" name="Line 19"/>
          <p:cNvSpPr>
            <a:spLocks noChangeShapeType="1"/>
          </p:cNvSpPr>
          <p:nvPr/>
        </p:nvSpPr>
        <p:spPr bwMode="auto">
          <a:xfrm>
            <a:off x="5519738" y="4533900"/>
            <a:ext cx="2355850" cy="0"/>
          </a:xfrm>
          <a:prstGeom prst="line">
            <a:avLst/>
          </a:prstGeom>
          <a:noFill/>
          <a:ln w="50800">
            <a:solidFill>
              <a:schemeClr val="tx1"/>
            </a:solidFill>
            <a:round/>
            <a:headEnd type="none" w="sm" len="sm"/>
            <a:tailEnd type="none" w="sm" len="sm"/>
          </a:ln>
          <a:effectLst/>
        </p:spPr>
        <p:txBody>
          <a:bodyPr/>
          <a:lstStyle/>
          <a:p>
            <a:endParaRPr lang="en-US"/>
          </a:p>
        </p:txBody>
      </p:sp>
      <p:sp>
        <p:nvSpPr>
          <p:cNvPr id="293908" name="Line 20"/>
          <p:cNvSpPr>
            <a:spLocks noChangeShapeType="1"/>
          </p:cNvSpPr>
          <p:nvPr/>
        </p:nvSpPr>
        <p:spPr bwMode="auto">
          <a:xfrm>
            <a:off x="6246813" y="4546600"/>
            <a:ext cx="0" cy="1422400"/>
          </a:xfrm>
          <a:prstGeom prst="line">
            <a:avLst/>
          </a:prstGeom>
          <a:noFill/>
          <a:ln w="25400">
            <a:solidFill>
              <a:schemeClr val="tx1"/>
            </a:solidFill>
            <a:round/>
            <a:headEnd type="none" w="sm" len="sm"/>
            <a:tailEnd type="none" w="sm" len="sm"/>
          </a:ln>
          <a:effectLst/>
        </p:spPr>
        <p:txBody>
          <a:bodyPr/>
          <a:lstStyle/>
          <a:p>
            <a:endParaRPr lang="en-US"/>
          </a:p>
        </p:txBody>
      </p:sp>
      <p:sp>
        <p:nvSpPr>
          <p:cNvPr id="293909" name="AutoShape 21"/>
          <p:cNvSpPr>
            <a:spLocks noChangeArrowheads="1"/>
          </p:cNvSpPr>
          <p:nvPr/>
        </p:nvSpPr>
        <p:spPr bwMode="black">
          <a:xfrm rot="16200000">
            <a:off x="5168900" y="5030788"/>
            <a:ext cx="355600" cy="279400"/>
          </a:xfrm>
          <a:prstGeom prst="triangle">
            <a:avLst>
              <a:gd name="adj" fmla="val 49995"/>
            </a:avLst>
          </a:prstGeom>
          <a:solidFill>
            <a:schemeClr val="tx1"/>
          </a:solidFill>
          <a:ln w="25400">
            <a:solidFill>
              <a:schemeClr val="tx1"/>
            </a:solidFill>
            <a:miter lim="800000"/>
            <a:headEnd/>
            <a:tailEnd/>
          </a:ln>
          <a:effectLst/>
        </p:spPr>
        <p:txBody>
          <a:bodyPr wrap="none" anchor="ctr"/>
          <a:lstStyle/>
          <a:p>
            <a:endParaRPr lang="en-US"/>
          </a:p>
        </p:txBody>
      </p:sp>
      <p:sp>
        <p:nvSpPr>
          <p:cNvPr id="293910" name="Line 22"/>
          <p:cNvSpPr>
            <a:spLocks noChangeShapeType="1"/>
          </p:cNvSpPr>
          <p:nvPr/>
        </p:nvSpPr>
        <p:spPr bwMode="auto">
          <a:xfrm flipH="1">
            <a:off x="3479800" y="5183188"/>
            <a:ext cx="1854200" cy="0"/>
          </a:xfrm>
          <a:prstGeom prst="line">
            <a:avLst/>
          </a:prstGeom>
          <a:noFill/>
          <a:ln w="25400">
            <a:solidFill>
              <a:schemeClr val="tx1"/>
            </a:solidFill>
            <a:round/>
            <a:headEnd type="none" w="sm" len="sm"/>
            <a:tailEnd type="none" w="sm" len="sm"/>
          </a:ln>
          <a:effectLst/>
        </p:spPr>
        <p:txBody>
          <a:bodyPr/>
          <a:lstStyle/>
          <a:p>
            <a:endParaRPr lang="en-US"/>
          </a:p>
        </p:txBody>
      </p:sp>
      <p:sp>
        <p:nvSpPr>
          <p:cNvPr id="293911" name="AutoShape 23"/>
          <p:cNvSpPr>
            <a:spLocks noChangeArrowheads="1"/>
          </p:cNvSpPr>
          <p:nvPr/>
        </p:nvSpPr>
        <p:spPr bwMode="auto">
          <a:xfrm>
            <a:off x="4800600" y="5068888"/>
            <a:ext cx="241300" cy="203200"/>
          </a:xfrm>
          <a:prstGeom prst="diamond">
            <a:avLst/>
          </a:prstGeom>
          <a:noFill/>
          <a:ln w="50800">
            <a:solidFill>
              <a:schemeClr val="tx1"/>
            </a:solidFill>
            <a:miter lim="800000"/>
            <a:headEnd/>
            <a:tailEnd/>
          </a:ln>
          <a:effectLst/>
        </p:spPr>
        <p:txBody>
          <a:bodyPr wrap="none" anchor="ctr"/>
          <a:lstStyle/>
          <a:p>
            <a:endParaRPr lang="en-US"/>
          </a:p>
        </p:txBody>
      </p:sp>
      <p:sp>
        <p:nvSpPr>
          <p:cNvPr id="293912" name="Line 24"/>
          <p:cNvSpPr>
            <a:spLocks noChangeShapeType="1"/>
          </p:cNvSpPr>
          <p:nvPr/>
        </p:nvSpPr>
        <p:spPr bwMode="auto">
          <a:xfrm>
            <a:off x="3162300" y="2627313"/>
            <a:ext cx="1055688" cy="0"/>
          </a:xfrm>
          <a:prstGeom prst="line">
            <a:avLst/>
          </a:prstGeom>
          <a:noFill/>
          <a:ln w="25400">
            <a:solidFill>
              <a:schemeClr val="hlink"/>
            </a:solidFill>
            <a:prstDash val="dash"/>
            <a:round/>
            <a:headEnd type="none" w="sm" len="sm"/>
            <a:tailEnd type="none" w="sm" len="sm"/>
          </a:ln>
          <a:effectLst/>
        </p:spPr>
        <p:txBody>
          <a:bodyPr/>
          <a:lstStyle/>
          <a:p>
            <a:endParaRPr lang="en-US"/>
          </a:p>
        </p:txBody>
      </p:sp>
      <p:sp>
        <p:nvSpPr>
          <p:cNvPr id="293913" name="Line 25"/>
          <p:cNvSpPr>
            <a:spLocks noChangeShapeType="1"/>
          </p:cNvSpPr>
          <p:nvPr/>
        </p:nvSpPr>
        <p:spPr bwMode="auto">
          <a:xfrm>
            <a:off x="4238625" y="2627313"/>
            <a:ext cx="1485900" cy="0"/>
          </a:xfrm>
          <a:prstGeom prst="line">
            <a:avLst/>
          </a:prstGeom>
          <a:noFill/>
          <a:ln w="25400">
            <a:solidFill>
              <a:schemeClr val="hlink"/>
            </a:solidFill>
            <a:round/>
            <a:headEnd type="none" w="sm" len="sm"/>
            <a:tailEnd type="none" w="sm" len="sm"/>
          </a:ln>
          <a:effectLst/>
        </p:spPr>
        <p:txBody>
          <a:bodyPr/>
          <a:lstStyle/>
          <a:p>
            <a:endParaRPr lang="en-US"/>
          </a:p>
        </p:txBody>
      </p:sp>
      <p:sp>
        <p:nvSpPr>
          <p:cNvPr id="293914" name="Line 26"/>
          <p:cNvSpPr>
            <a:spLocks noChangeShapeType="1"/>
          </p:cNvSpPr>
          <p:nvPr/>
        </p:nvSpPr>
        <p:spPr bwMode="auto">
          <a:xfrm>
            <a:off x="5256213" y="2398713"/>
            <a:ext cx="0" cy="466725"/>
          </a:xfrm>
          <a:prstGeom prst="line">
            <a:avLst/>
          </a:prstGeom>
          <a:noFill/>
          <a:ln w="50800">
            <a:solidFill>
              <a:schemeClr val="tx2"/>
            </a:solidFill>
            <a:round/>
            <a:headEnd type="none" w="sm" len="sm"/>
            <a:tailEnd type="none" w="sm" len="sm"/>
          </a:ln>
          <a:effectLst/>
        </p:spPr>
        <p:txBody>
          <a:bodyPr/>
          <a:lstStyle/>
          <a:p>
            <a:endParaRPr lang="en-US"/>
          </a:p>
        </p:txBody>
      </p:sp>
      <p:sp>
        <p:nvSpPr>
          <p:cNvPr id="293915" name="AutoShape 27"/>
          <p:cNvSpPr>
            <a:spLocks noChangeArrowheads="1"/>
          </p:cNvSpPr>
          <p:nvPr/>
        </p:nvSpPr>
        <p:spPr bwMode="auto">
          <a:xfrm>
            <a:off x="4597400" y="2501900"/>
            <a:ext cx="266700" cy="228600"/>
          </a:xfrm>
          <a:prstGeom prst="diamond">
            <a:avLst/>
          </a:prstGeom>
          <a:noFill/>
          <a:ln w="25400">
            <a:solidFill>
              <a:schemeClr val="tx2"/>
            </a:solidFill>
            <a:miter lim="800000"/>
            <a:headEnd/>
            <a:tailEnd/>
          </a:ln>
          <a:effectLst/>
        </p:spPr>
        <p:txBody>
          <a:bodyPr wrap="none" anchor="ctr"/>
          <a:lstStyle/>
          <a:p>
            <a:endParaRPr lang="en-US"/>
          </a:p>
        </p:txBody>
      </p:sp>
      <p:grpSp>
        <p:nvGrpSpPr>
          <p:cNvPr id="2" name="Group 28"/>
          <p:cNvGrpSpPr>
            <a:grpSpLocks/>
          </p:cNvGrpSpPr>
          <p:nvPr/>
        </p:nvGrpSpPr>
        <p:grpSpPr bwMode="auto">
          <a:xfrm>
            <a:off x="5357813" y="2419350"/>
            <a:ext cx="369887" cy="412750"/>
            <a:chOff x="3375" y="1524"/>
            <a:chExt cx="233" cy="260"/>
          </a:xfrm>
        </p:grpSpPr>
        <p:sp>
          <p:nvSpPr>
            <p:cNvPr id="293917" name="Line 29"/>
            <p:cNvSpPr>
              <a:spLocks noChangeShapeType="1"/>
            </p:cNvSpPr>
            <p:nvPr/>
          </p:nvSpPr>
          <p:spPr bwMode="auto">
            <a:xfrm flipH="1" flipV="1">
              <a:off x="3393" y="1653"/>
              <a:ext cx="215" cy="131"/>
            </a:xfrm>
            <a:prstGeom prst="line">
              <a:avLst/>
            </a:prstGeom>
            <a:noFill/>
            <a:ln w="25400">
              <a:solidFill>
                <a:schemeClr val="hlink"/>
              </a:solidFill>
              <a:round/>
              <a:headEnd type="none" w="sm" len="sm"/>
              <a:tailEnd type="none" w="sm" len="sm"/>
            </a:ln>
            <a:effectLst/>
          </p:spPr>
          <p:txBody>
            <a:bodyPr/>
            <a:lstStyle/>
            <a:p>
              <a:endParaRPr lang="en-US"/>
            </a:p>
          </p:txBody>
        </p:sp>
        <p:sp>
          <p:nvSpPr>
            <p:cNvPr id="293918" name="Line 30"/>
            <p:cNvSpPr>
              <a:spLocks noChangeShapeType="1"/>
            </p:cNvSpPr>
            <p:nvPr/>
          </p:nvSpPr>
          <p:spPr bwMode="auto">
            <a:xfrm flipV="1">
              <a:off x="3375" y="1524"/>
              <a:ext cx="233" cy="129"/>
            </a:xfrm>
            <a:prstGeom prst="line">
              <a:avLst/>
            </a:prstGeom>
            <a:noFill/>
            <a:ln w="25400">
              <a:solidFill>
                <a:schemeClr val="hlink"/>
              </a:solidFill>
              <a:round/>
              <a:headEnd type="none" w="sm" len="sm"/>
              <a:tailEnd type="none" w="sm" len="sm"/>
            </a:ln>
            <a:effectLst/>
          </p:spPr>
          <p:txBody>
            <a:bodyPr/>
            <a:lstStyle/>
            <a:p>
              <a:endParaRPr lang="en-US"/>
            </a:p>
          </p:txBody>
        </p:sp>
      </p:grpSp>
      <p:sp>
        <p:nvSpPr>
          <p:cNvPr id="293919" name="Rectangle 31"/>
          <p:cNvSpPr>
            <a:spLocks noChangeArrowheads="1"/>
          </p:cNvSpPr>
          <p:nvPr/>
        </p:nvSpPr>
        <p:spPr bwMode="auto">
          <a:xfrm>
            <a:off x="5500688" y="4616450"/>
            <a:ext cx="1114425" cy="641350"/>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pk </a:t>
            </a:r>
            <a:br>
              <a:rPr lang="en-US"/>
            </a:br>
            <a:r>
              <a:rPr lang="en-US"/>
              <a:t>pk, fk</a:t>
            </a:r>
          </a:p>
        </p:txBody>
      </p:sp>
      <p:sp>
        <p:nvSpPr>
          <p:cNvPr id="293920" name="Rectangle 32"/>
          <p:cNvSpPr>
            <a:spLocks noChangeArrowheads="1"/>
          </p:cNvSpPr>
          <p:nvPr/>
        </p:nvSpPr>
        <p:spPr bwMode="auto">
          <a:xfrm>
            <a:off x="6261100" y="4605338"/>
            <a:ext cx="1403350" cy="915987"/>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     Id   </a:t>
            </a:r>
            <a:br>
              <a:rPr lang="en-US"/>
            </a:br>
            <a:r>
              <a:rPr lang="en-US"/>
              <a:t>*     X_id</a:t>
            </a:r>
            <a:br>
              <a:rPr lang="en-US"/>
            </a:br>
            <a:r>
              <a:rPr lang="en-US"/>
              <a:t>*     C2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Freeform 2"/>
          <p:cNvSpPr>
            <a:spLocks/>
          </p:cNvSpPr>
          <p:nvPr/>
        </p:nvSpPr>
        <p:spPr bwMode="auto">
          <a:xfrm>
            <a:off x="1574800" y="4921250"/>
            <a:ext cx="919163" cy="231775"/>
          </a:xfrm>
          <a:custGeom>
            <a:avLst/>
            <a:gdLst/>
            <a:ahLst/>
            <a:cxnLst>
              <a:cxn ang="0">
                <a:pos x="578" y="145"/>
              </a:cxn>
              <a:cxn ang="0">
                <a:pos x="0" y="145"/>
              </a:cxn>
              <a:cxn ang="0">
                <a:pos x="0" y="0"/>
              </a:cxn>
            </a:cxnLst>
            <a:rect l="0" t="0" r="r" b="b"/>
            <a:pathLst>
              <a:path w="579" h="146">
                <a:moveTo>
                  <a:pt x="578" y="145"/>
                </a:moveTo>
                <a:lnTo>
                  <a:pt x="0" y="145"/>
                </a:lnTo>
                <a:lnTo>
                  <a:pt x="0" y="0"/>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295939" name="Freeform 3"/>
          <p:cNvSpPr>
            <a:spLocks/>
          </p:cNvSpPr>
          <p:nvPr/>
        </p:nvSpPr>
        <p:spPr bwMode="auto">
          <a:xfrm>
            <a:off x="3378200" y="5270500"/>
            <a:ext cx="919163" cy="214313"/>
          </a:xfrm>
          <a:custGeom>
            <a:avLst/>
            <a:gdLst/>
            <a:ahLst/>
            <a:cxnLst>
              <a:cxn ang="0">
                <a:pos x="578" y="134"/>
              </a:cxn>
              <a:cxn ang="0">
                <a:pos x="0" y="134"/>
              </a:cxn>
              <a:cxn ang="0">
                <a:pos x="0" y="0"/>
              </a:cxn>
            </a:cxnLst>
            <a:rect l="0" t="0" r="r" b="b"/>
            <a:pathLst>
              <a:path w="579" h="135">
                <a:moveTo>
                  <a:pt x="578" y="134"/>
                </a:moveTo>
                <a:lnTo>
                  <a:pt x="0" y="134"/>
                </a:lnTo>
                <a:lnTo>
                  <a:pt x="0" y="0"/>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295940" name="Freeform 4"/>
          <p:cNvSpPr>
            <a:spLocks/>
          </p:cNvSpPr>
          <p:nvPr/>
        </p:nvSpPr>
        <p:spPr bwMode="auto">
          <a:xfrm>
            <a:off x="5422900" y="5613400"/>
            <a:ext cx="930275" cy="211138"/>
          </a:xfrm>
          <a:custGeom>
            <a:avLst/>
            <a:gdLst/>
            <a:ahLst/>
            <a:cxnLst>
              <a:cxn ang="0">
                <a:pos x="585" y="132"/>
              </a:cxn>
              <a:cxn ang="0">
                <a:pos x="0" y="132"/>
              </a:cxn>
              <a:cxn ang="0">
                <a:pos x="0" y="0"/>
              </a:cxn>
            </a:cxnLst>
            <a:rect l="0" t="0" r="r" b="b"/>
            <a:pathLst>
              <a:path w="586" h="133">
                <a:moveTo>
                  <a:pt x="585" y="132"/>
                </a:moveTo>
                <a:lnTo>
                  <a:pt x="0" y="132"/>
                </a:lnTo>
                <a:lnTo>
                  <a:pt x="0" y="0"/>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295941" name="Rectangle 5"/>
          <p:cNvSpPr>
            <a:spLocks noChangeArrowheads="1"/>
          </p:cNvSpPr>
          <p:nvPr/>
        </p:nvSpPr>
        <p:spPr bwMode="auto">
          <a:xfrm>
            <a:off x="1016000" y="3949700"/>
            <a:ext cx="1270000" cy="965200"/>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6000" name="Rectangle 64"/>
          <p:cNvSpPr>
            <a:spLocks noGrp="1" noChangeArrowheads="1"/>
          </p:cNvSpPr>
          <p:nvPr>
            <p:ph type="title"/>
          </p:nvPr>
        </p:nvSpPr>
        <p:spPr/>
        <p:txBody>
          <a:bodyPr>
            <a:normAutofit/>
          </a:bodyPr>
          <a:lstStyle/>
          <a:p>
            <a:r>
              <a:rPr lang="en-US"/>
              <a:t>Mapping Cascade Barred Relationships</a:t>
            </a:r>
          </a:p>
        </p:txBody>
      </p:sp>
      <p:sp>
        <p:nvSpPr>
          <p:cNvPr id="295943" name="AutoShape 7"/>
          <p:cNvSpPr>
            <a:spLocks noChangeArrowheads="1"/>
          </p:cNvSpPr>
          <p:nvPr/>
        </p:nvSpPr>
        <p:spPr bwMode="auto">
          <a:xfrm>
            <a:off x="1358900" y="1541463"/>
            <a:ext cx="958850" cy="1252537"/>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295944" name="Rectangle 8"/>
          <p:cNvSpPr>
            <a:spLocks noChangeArrowheads="1"/>
          </p:cNvSpPr>
          <p:nvPr/>
        </p:nvSpPr>
        <p:spPr bwMode="white">
          <a:xfrm>
            <a:off x="1371600" y="1550988"/>
            <a:ext cx="965200" cy="915987"/>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A</a:t>
            </a:r>
            <a:br>
              <a:rPr lang="en-US"/>
            </a:br>
            <a:r>
              <a:rPr lang="en-US"/>
              <a:t># Id</a:t>
            </a:r>
            <a:br>
              <a:rPr lang="en-US"/>
            </a:br>
            <a:r>
              <a:rPr lang="en-US"/>
              <a:t>* C1</a:t>
            </a:r>
          </a:p>
        </p:txBody>
      </p:sp>
      <p:sp>
        <p:nvSpPr>
          <p:cNvPr id="295945" name="AutoShape 9"/>
          <p:cNvSpPr>
            <a:spLocks noChangeArrowheads="1"/>
          </p:cNvSpPr>
          <p:nvPr/>
        </p:nvSpPr>
        <p:spPr bwMode="auto">
          <a:xfrm>
            <a:off x="3200400" y="1516063"/>
            <a:ext cx="903288" cy="1252537"/>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295946" name="Rectangle 10"/>
          <p:cNvSpPr>
            <a:spLocks noChangeArrowheads="1"/>
          </p:cNvSpPr>
          <p:nvPr/>
        </p:nvSpPr>
        <p:spPr bwMode="white">
          <a:xfrm>
            <a:off x="3213100" y="1525588"/>
            <a:ext cx="1181100" cy="915987"/>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B</a:t>
            </a:r>
            <a:br>
              <a:rPr lang="en-US"/>
            </a:br>
            <a:r>
              <a:rPr lang="en-US"/>
              <a:t># Id</a:t>
            </a:r>
            <a:br>
              <a:rPr lang="en-US"/>
            </a:br>
            <a:r>
              <a:rPr lang="en-US"/>
              <a:t>* C2</a:t>
            </a:r>
          </a:p>
        </p:txBody>
      </p:sp>
      <p:sp>
        <p:nvSpPr>
          <p:cNvPr id="295947" name="AutoShape 11"/>
          <p:cNvSpPr>
            <a:spLocks noChangeArrowheads="1"/>
          </p:cNvSpPr>
          <p:nvPr/>
        </p:nvSpPr>
        <p:spPr bwMode="auto">
          <a:xfrm>
            <a:off x="5029200" y="1516063"/>
            <a:ext cx="908050" cy="1252537"/>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295948" name="Rectangle 12"/>
          <p:cNvSpPr>
            <a:spLocks noChangeArrowheads="1"/>
          </p:cNvSpPr>
          <p:nvPr/>
        </p:nvSpPr>
        <p:spPr bwMode="white">
          <a:xfrm>
            <a:off x="5040313" y="1525588"/>
            <a:ext cx="915987" cy="915987"/>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C</a:t>
            </a:r>
            <a:br>
              <a:rPr lang="en-US"/>
            </a:br>
            <a:r>
              <a:rPr lang="en-US"/>
              <a:t># Id</a:t>
            </a:r>
            <a:br>
              <a:rPr lang="en-US"/>
            </a:br>
            <a:r>
              <a:rPr lang="en-US"/>
              <a:t>* C3</a:t>
            </a:r>
          </a:p>
        </p:txBody>
      </p:sp>
      <p:sp>
        <p:nvSpPr>
          <p:cNvPr id="295949" name="AutoShape 13"/>
          <p:cNvSpPr>
            <a:spLocks noChangeArrowheads="1"/>
          </p:cNvSpPr>
          <p:nvPr/>
        </p:nvSpPr>
        <p:spPr bwMode="auto">
          <a:xfrm>
            <a:off x="6858000" y="1477963"/>
            <a:ext cx="958850" cy="1252537"/>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295950" name="Rectangle 14"/>
          <p:cNvSpPr>
            <a:spLocks noChangeArrowheads="1"/>
          </p:cNvSpPr>
          <p:nvPr/>
        </p:nvSpPr>
        <p:spPr bwMode="white">
          <a:xfrm>
            <a:off x="6870700" y="1487488"/>
            <a:ext cx="965200" cy="915987"/>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D</a:t>
            </a:r>
            <a:br>
              <a:rPr lang="en-US"/>
            </a:br>
            <a:r>
              <a:rPr lang="en-US"/>
              <a:t># Id</a:t>
            </a:r>
            <a:br>
              <a:rPr lang="en-US"/>
            </a:br>
            <a:r>
              <a:rPr lang="en-US"/>
              <a:t>* C4</a:t>
            </a:r>
          </a:p>
        </p:txBody>
      </p:sp>
      <p:sp>
        <p:nvSpPr>
          <p:cNvPr id="295951" name="Line 15"/>
          <p:cNvSpPr>
            <a:spLocks noChangeShapeType="1"/>
          </p:cNvSpPr>
          <p:nvPr/>
        </p:nvSpPr>
        <p:spPr bwMode="auto">
          <a:xfrm flipH="1">
            <a:off x="2324100" y="2146300"/>
            <a:ext cx="889000" cy="0"/>
          </a:xfrm>
          <a:prstGeom prst="line">
            <a:avLst/>
          </a:prstGeom>
          <a:noFill/>
          <a:ln w="25400">
            <a:solidFill>
              <a:schemeClr val="hlink"/>
            </a:solidFill>
            <a:round/>
            <a:headEnd type="none" w="sm" len="sm"/>
            <a:tailEnd type="none" w="sm" len="sm"/>
          </a:ln>
          <a:effectLst/>
        </p:spPr>
        <p:txBody>
          <a:bodyPr/>
          <a:lstStyle/>
          <a:p>
            <a:endParaRPr lang="en-US"/>
          </a:p>
        </p:txBody>
      </p:sp>
      <p:sp>
        <p:nvSpPr>
          <p:cNvPr id="295952" name="Line 16"/>
          <p:cNvSpPr>
            <a:spLocks noChangeShapeType="1"/>
          </p:cNvSpPr>
          <p:nvPr/>
        </p:nvSpPr>
        <p:spPr bwMode="auto">
          <a:xfrm>
            <a:off x="2946400" y="1955800"/>
            <a:ext cx="0" cy="381000"/>
          </a:xfrm>
          <a:prstGeom prst="line">
            <a:avLst/>
          </a:prstGeom>
          <a:noFill/>
          <a:ln w="50800">
            <a:solidFill>
              <a:schemeClr val="hlink"/>
            </a:solidFill>
            <a:round/>
            <a:headEnd type="none" w="sm" len="sm"/>
            <a:tailEnd type="none" w="sm" len="sm"/>
          </a:ln>
          <a:effectLst/>
        </p:spPr>
        <p:txBody>
          <a:bodyPr/>
          <a:lstStyle/>
          <a:p>
            <a:endParaRPr lang="en-US"/>
          </a:p>
        </p:txBody>
      </p:sp>
      <p:sp>
        <p:nvSpPr>
          <p:cNvPr id="295953" name="Line 17"/>
          <p:cNvSpPr>
            <a:spLocks noChangeShapeType="1"/>
          </p:cNvSpPr>
          <p:nvPr/>
        </p:nvSpPr>
        <p:spPr bwMode="auto">
          <a:xfrm flipH="1">
            <a:off x="4129088" y="2146300"/>
            <a:ext cx="889000" cy="0"/>
          </a:xfrm>
          <a:prstGeom prst="line">
            <a:avLst/>
          </a:prstGeom>
          <a:noFill/>
          <a:ln w="25400">
            <a:solidFill>
              <a:schemeClr val="hlink"/>
            </a:solidFill>
            <a:round/>
            <a:headEnd type="none" w="sm" len="sm"/>
            <a:tailEnd type="none" w="sm" len="sm"/>
          </a:ln>
          <a:effectLst/>
        </p:spPr>
        <p:txBody>
          <a:bodyPr/>
          <a:lstStyle/>
          <a:p>
            <a:endParaRPr lang="en-US"/>
          </a:p>
        </p:txBody>
      </p:sp>
      <p:sp>
        <p:nvSpPr>
          <p:cNvPr id="295954" name="Line 18"/>
          <p:cNvSpPr>
            <a:spLocks noChangeShapeType="1"/>
          </p:cNvSpPr>
          <p:nvPr/>
        </p:nvSpPr>
        <p:spPr bwMode="auto">
          <a:xfrm>
            <a:off x="4751388" y="1955800"/>
            <a:ext cx="0" cy="381000"/>
          </a:xfrm>
          <a:prstGeom prst="line">
            <a:avLst/>
          </a:prstGeom>
          <a:noFill/>
          <a:ln w="50800">
            <a:solidFill>
              <a:schemeClr val="hlink"/>
            </a:solidFill>
            <a:round/>
            <a:headEnd type="none" w="sm" len="sm"/>
            <a:tailEnd type="none" w="sm" len="sm"/>
          </a:ln>
          <a:effectLst/>
        </p:spPr>
        <p:txBody>
          <a:bodyPr/>
          <a:lstStyle/>
          <a:p>
            <a:endParaRPr lang="en-US"/>
          </a:p>
        </p:txBody>
      </p:sp>
      <p:sp>
        <p:nvSpPr>
          <p:cNvPr id="295955" name="Line 19"/>
          <p:cNvSpPr>
            <a:spLocks noChangeShapeType="1"/>
          </p:cNvSpPr>
          <p:nvPr/>
        </p:nvSpPr>
        <p:spPr bwMode="auto">
          <a:xfrm flipH="1">
            <a:off x="5956300" y="2146300"/>
            <a:ext cx="889000" cy="0"/>
          </a:xfrm>
          <a:prstGeom prst="line">
            <a:avLst/>
          </a:prstGeom>
          <a:noFill/>
          <a:ln w="25400">
            <a:solidFill>
              <a:schemeClr val="hlink"/>
            </a:solidFill>
            <a:round/>
            <a:headEnd type="none" w="sm" len="sm"/>
            <a:tailEnd type="none" w="sm" len="sm"/>
          </a:ln>
          <a:effectLst/>
        </p:spPr>
        <p:txBody>
          <a:bodyPr/>
          <a:lstStyle/>
          <a:p>
            <a:endParaRPr lang="en-US"/>
          </a:p>
        </p:txBody>
      </p:sp>
      <p:sp>
        <p:nvSpPr>
          <p:cNvPr id="295956" name="Rectangle 20"/>
          <p:cNvSpPr>
            <a:spLocks noChangeArrowheads="1"/>
          </p:cNvSpPr>
          <p:nvPr/>
        </p:nvSpPr>
        <p:spPr bwMode="auto">
          <a:xfrm>
            <a:off x="1050925" y="3975100"/>
            <a:ext cx="8826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AS (A)</a:t>
            </a:r>
          </a:p>
        </p:txBody>
      </p:sp>
      <p:sp>
        <p:nvSpPr>
          <p:cNvPr id="295957" name="Line 21"/>
          <p:cNvSpPr>
            <a:spLocks noChangeShapeType="1"/>
          </p:cNvSpPr>
          <p:nvPr/>
        </p:nvSpPr>
        <p:spPr bwMode="auto">
          <a:xfrm>
            <a:off x="1003300" y="4289425"/>
            <a:ext cx="1282700" cy="0"/>
          </a:xfrm>
          <a:prstGeom prst="line">
            <a:avLst/>
          </a:prstGeom>
          <a:noFill/>
          <a:ln w="50800">
            <a:solidFill>
              <a:srgbClr val="FFFFFF"/>
            </a:solidFill>
            <a:round/>
            <a:headEnd type="none" w="sm" len="sm"/>
            <a:tailEnd type="none" w="sm" len="sm"/>
          </a:ln>
          <a:effectLst/>
        </p:spPr>
        <p:txBody>
          <a:bodyPr/>
          <a:lstStyle/>
          <a:p>
            <a:endParaRPr lang="en-US"/>
          </a:p>
        </p:txBody>
      </p:sp>
      <p:sp>
        <p:nvSpPr>
          <p:cNvPr id="295958" name="Line 22"/>
          <p:cNvSpPr>
            <a:spLocks noChangeShapeType="1"/>
          </p:cNvSpPr>
          <p:nvPr/>
        </p:nvSpPr>
        <p:spPr bwMode="auto">
          <a:xfrm>
            <a:off x="1492250" y="4279900"/>
            <a:ext cx="0" cy="639763"/>
          </a:xfrm>
          <a:prstGeom prst="line">
            <a:avLst/>
          </a:prstGeom>
          <a:noFill/>
          <a:ln w="25400">
            <a:solidFill>
              <a:srgbClr val="FFFFFF"/>
            </a:solidFill>
            <a:round/>
            <a:headEnd type="none" w="sm" len="sm"/>
            <a:tailEnd type="none" w="sm" len="sm"/>
          </a:ln>
          <a:effectLst/>
        </p:spPr>
        <p:txBody>
          <a:bodyPr/>
          <a:lstStyle/>
          <a:p>
            <a:endParaRPr lang="en-US"/>
          </a:p>
        </p:txBody>
      </p:sp>
      <p:sp>
        <p:nvSpPr>
          <p:cNvPr id="295959" name="Line 23"/>
          <p:cNvSpPr>
            <a:spLocks noChangeShapeType="1"/>
          </p:cNvSpPr>
          <p:nvPr/>
        </p:nvSpPr>
        <p:spPr bwMode="auto">
          <a:xfrm>
            <a:off x="1801813" y="4279900"/>
            <a:ext cx="0" cy="647700"/>
          </a:xfrm>
          <a:prstGeom prst="line">
            <a:avLst/>
          </a:prstGeom>
          <a:noFill/>
          <a:ln w="25400">
            <a:solidFill>
              <a:srgbClr val="FFFFFF"/>
            </a:solidFill>
            <a:round/>
            <a:headEnd type="none" w="sm" len="sm"/>
            <a:tailEnd type="none" w="sm" len="sm"/>
          </a:ln>
          <a:effectLst/>
        </p:spPr>
        <p:txBody>
          <a:bodyPr/>
          <a:lstStyle/>
          <a:p>
            <a:endParaRPr lang="en-US"/>
          </a:p>
        </p:txBody>
      </p:sp>
      <p:sp>
        <p:nvSpPr>
          <p:cNvPr id="295960" name="Rectangle 24"/>
          <p:cNvSpPr>
            <a:spLocks noChangeArrowheads="1"/>
          </p:cNvSpPr>
          <p:nvPr/>
        </p:nvSpPr>
        <p:spPr bwMode="auto">
          <a:xfrm>
            <a:off x="962025" y="4318000"/>
            <a:ext cx="1327150" cy="61277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buClrTx/>
              <a:buFontTx/>
              <a:buNone/>
              <a:tabLst>
                <a:tab pos="571500" algn="l"/>
              </a:tabLst>
            </a:pPr>
            <a:r>
              <a:rPr lang="en-US"/>
              <a:t>pk     *   Id</a:t>
            </a:r>
            <a:br>
              <a:rPr lang="en-US"/>
            </a:br>
            <a:r>
              <a:rPr lang="en-US"/>
              <a:t>         *   C1</a:t>
            </a:r>
          </a:p>
        </p:txBody>
      </p:sp>
      <p:sp>
        <p:nvSpPr>
          <p:cNvPr id="295961" name="AutoShape 25"/>
          <p:cNvSpPr>
            <a:spLocks noChangeArrowheads="1"/>
          </p:cNvSpPr>
          <p:nvPr/>
        </p:nvSpPr>
        <p:spPr bwMode="black">
          <a:xfrm rot="16200000">
            <a:off x="2311400" y="5032375"/>
            <a:ext cx="304800" cy="228600"/>
          </a:xfrm>
          <a:prstGeom prst="triangle">
            <a:avLst>
              <a:gd name="adj" fmla="val 49995"/>
            </a:avLst>
          </a:prstGeom>
          <a:solidFill>
            <a:schemeClr val="tx1"/>
          </a:solidFill>
          <a:ln w="25400">
            <a:solidFill>
              <a:schemeClr val="tx1"/>
            </a:solidFill>
            <a:miter lim="800000"/>
            <a:headEnd/>
            <a:tailEnd/>
          </a:ln>
          <a:effectLst/>
        </p:spPr>
        <p:txBody>
          <a:bodyPr wrap="none" anchor="ctr"/>
          <a:lstStyle/>
          <a:p>
            <a:endParaRPr lang="en-US"/>
          </a:p>
        </p:txBody>
      </p:sp>
      <p:sp>
        <p:nvSpPr>
          <p:cNvPr id="295962" name="Rectangle 26"/>
          <p:cNvSpPr>
            <a:spLocks noChangeArrowheads="1"/>
          </p:cNvSpPr>
          <p:nvPr/>
        </p:nvSpPr>
        <p:spPr bwMode="auto">
          <a:xfrm>
            <a:off x="2627313" y="3924300"/>
            <a:ext cx="1422400" cy="1384300"/>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5963" name="Line 27"/>
          <p:cNvSpPr>
            <a:spLocks noChangeShapeType="1"/>
          </p:cNvSpPr>
          <p:nvPr/>
        </p:nvSpPr>
        <p:spPr bwMode="auto">
          <a:xfrm>
            <a:off x="2614613" y="4306888"/>
            <a:ext cx="1422400" cy="0"/>
          </a:xfrm>
          <a:prstGeom prst="line">
            <a:avLst/>
          </a:prstGeom>
          <a:noFill/>
          <a:ln w="50800">
            <a:solidFill>
              <a:srgbClr val="FFFFFF"/>
            </a:solidFill>
            <a:round/>
            <a:headEnd type="none" w="sm" len="sm"/>
            <a:tailEnd type="none" w="sm" len="sm"/>
          </a:ln>
          <a:effectLst/>
        </p:spPr>
        <p:txBody>
          <a:bodyPr/>
          <a:lstStyle/>
          <a:p>
            <a:endParaRPr lang="en-US"/>
          </a:p>
        </p:txBody>
      </p:sp>
      <p:sp>
        <p:nvSpPr>
          <p:cNvPr id="295964" name="Rectangle 28"/>
          <p:cNvSpPr>
            <a:spLocks noChangeArrowheads="1"/>
          </p:cNvSpPr>
          <p:nvPr/>
        </p:nvSpPr>
        <p:spPr bwMode="auto">
          <a:xfrm>
            <a:off x="2662238" y="3975100"/>
            <a:ext cx="8826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BS (B)</a:t>
            </a:r>
          </a:p>
        </p:txBody>
      </p:sp>
      <p:sp>
        <p:nvSpPr>
          <p:cNvPr id="295965" name="Line 29"/>
          <p:cNvSpPr>
            <a:spLocks noChangeShapeType="1"/>
          </p:cNvSpPr>
          <p:nvPr/>
        </p:nvSpPr>
        <p:spPr bwMode="auto">
          <a:xfrm>
            <a:off x="3157538" y="4291013"/>
            <a:ext cx="0" cy="1016000"/>
          </a:xfrm>
          <a:prstGeom prst="line">
            <a:avLst/>
          </a:prstGeom>
          <a:noFill/>
          <a:ln w="25400">
            <a:solidFill>
              <a:srgbClr val="FFFFFF"/>
            </a:solidFill>
            <a:round/>
            <a:headEnd type="none" w="sm" len="sm"/>
            <a:tailEnd type="none" w="sm" len="sm"/>
          </a:ln>
          <a:effectLst/>
        </p:spPr>
        <p:txBody>
          <a:bodyPr/>
          <a:lstStyle/>
          <a:p>
            <a:endParaRPr lang="en-US"/>
          </a:p>
        </p:txBody>
      </p:sp>
      <p:sp>
        <p:nvSpPr>
          <p:cNvPr id="295966" name="Line 30"/>
          <p:cNvSpPr>
            <a:spLocks noChangeShapeType="1"/>
          </p:cNvSpPr>
          <p:nvPr/>
        </p:nvSpPr>
        <p:spPr bwMode="auto">
          <a:xfrm>
            <a:off x="3500438" y="4291013"/>
            <a:ext cx="0" cy="1030287"/>
          </a:xfrm>
          <a:prstGeom prst="line">
            <a:avLst/>
          </a:prstGeom>
          <a:noFill/>
          <a:ln w="25400">
            <a:solidFill>
              <a:srgbClr val="FFFFFF"/>
            </a:solidFill>
            <a:round/>
            <a:headEnd type="none" w="sm" len="sm"/>
            <a:tailEnd type="none" w="sm" len="sm"/>
          </a:ln>
          <a:effectLst/>
        </p:spPr>
        <p:txBody>
          <a:bodyPr/>
          <a:lstStyle/>
          <a:p>
            <a:endParaRPr lang="en-US"/>
          </a:p>
        </p:txBody>
      </p:sp>
      <p:sp>
        <p:nvSpPr>
          <p:cNvPr id="295967" name="Rectangle 31"/>
          <p:cNvSpPr>
            <a:spLocks noChangeArrowheads="1"/>
          </p:cNvSpPr>
          <p:nvPr/>
        </p:nvSpPr>
        <p:spPr bwMode="auto">
          <a:xfrm>
            <a:off x="2573338" y="4318000"/>
            <a:ext cx="1619250" cy="87312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buClrTx/>
              <a:buFontTx/>
              <a:buNone/>
              <a:tabLst>
                <a:tab pos="571500" algn="l"/>
              </a:tabLst>
            </a:pPr>
            <a:r>
              <a:rPr lang="en-US"/>
              <a:t>pk      *   Id</a:t>
            </a:r>
            <a:br>
              <a:rPr lang="en-US"/>
            </a:br>
            <a:r>
              <a:rPr lang="en-US"/>
              <a:t>          *   C2</a:t>
            </a:r>
            <a:br>
              <a:rPr lang="en-US"/>
            </a:br>
            <a:r>
              <a:rPr lang="en-US"/>
              <a:t>fk,pk  *   A_id</a:t>
            </a:r>
          </a:p>
        </p:txBody>
      </p:sp>
      <p:sp>
        <p:nvSpPr>
          <p:cNvPr id="295968" name="Rectangle 32"/>
          <p:cNvSpPr>
            <a:spLocks noChangeArrowheads="1"/>
          </p:cNvSpPr>
          <p:nvPr/>
        </p:nvSpPr>
        <p:spPr bwMode="auto">
          <a:xfrm>
            <a:off x="4379913" y="3949700"/>
            <a:ext cx="1665287" cy="1689100"/>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5969" name="Rectangle 33"/>
          <p:cNvSpPr>
            <a:spLocks noChangeArrowheads="1"/>
          </p:cNvSpPr>
          <p:nvPr/>
        </p:nvSpPr>
        <p:spPr bwMode="auto">
          <a:xfrm>
            <a:off x="4414838" y="3975100"/>
            <a:ext cx="8826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CS (C)</a:t>
            </a:r>
          </a:p>
        </p:txBody>
      </p:sp>
      <p:sp>
        <p:nvSpPr>
          <p:cNvPr id="295970" name="Line 34"/>
          <p:cNvSpPr>
            <a:spLocks noChangeShapeType="1"/>
          </p:cNvSpPr>
          <p:nvPr/>
        </p:nvSpPr>
        <p:spPr bwMode="auto">
          <a:xfrm>
            <a:off x="4367213" y="4316413"/>
            <a:ext cx="1660525" cy="0"/>
          </a:xfrm>
          <a:prstGeom prst="line">
            <a:avLst/>
          </a:prstGeom>
          <a:noFill/>
          <a:ln w="50800">
            <a:solidFill>
              <a:srgbClr val="FFFFFF"/>
            </a:solidFill>
            <a:round/>
            <a:headEnd type="none" w="sm" len="sm"/>
            <a:tailEnd type="none" w="sm" len="sm"/>
          </a:ln>
          <a:effectLst/>
        </p:spPr>
        <p:txBody>
          <a:bodyPr/>
          <a:lstStyle/>
          <a:p>
            <a:endParaRPr lang="en-US"/>
          </a:p>
        </p:txBody>
      </p:sp>
      <p:sp>
        <p:nvSpPr>
          <p:cNvPr id="295971" name="Line 35"/>
          <p:cNvSpPr>
            <a:spLocks noChangeShapeType="1"/>
          </p:cNvSpPr>
          <p:nvPr/>
        </p:nvSpPr>
        <p:spPr bwMode="auto">
          <a:xfrm>
            <a:off x="4949825" y="4330700"/>
            <a:ext cx="0" cy="1295400"/>
          </a:xfrm>
          <a:prstGeom prst="line">
            <a:avLst/>
          </a:prstGeom>
          <a:noFill/>
          <a:ln w="25400">
            <a:solidFill>
              <a:srgbClr val="FFFFFF"/>
            </a:solidFill>
            <a:round/>
            <a:headEnd type="none" w="sm" len="sm"/>
            <a:tailEnd type="none" w="sm" len="sm"/>
          </a:ln>
          <a:effectLst/>
        </p:spPr>
        <p:txBody>
          <a:bodyPr/>
          <a:lstStyle/>
          <a:p>
            <a:endParaRPr lang="en-US"/>
          </a:p>
        </p:txBody>
      </p:sp>
      <p:sp>
        <p:nvSpPr>
          <p:cNvPr id="295972" name="Line 36"/>
          <p:cNvSpPr>
            <a:spLocks noChangeShapeType="1"/>
          </p:cNvSpPr>
          <p:nvPr/>
        </p:nvSpPr>
        <p:spPr bwMode="auto">
          <a:xfrm>
            <a:off x="5249863" y="4330700"/>
            <a:ext cx="0" cy="1320800"/>
          </a:xfrm>
          <a:prstGeom prst="line">
            <a:avLst/>
          </a:prstGeom>
          <a:noFill/>
          <a:ln w="25400">
            <a:solidFill>
              <a:srgbClr val="FFFFFF"/>
            </a:solidFill>
            <a:round/>
            <a:headEnd type="none" w="sm" len="sm"/>
            <a:tailEnd type="none" w="sm" len="sm"/>
          </a:ln>
          <a:effectLst/>
        </p:spPr>
        <p:txBody>
          <a:bodyPr/>
          <a:lstStyle/>
          <a:p>
            <a:endParaRPr lang="en-US"/>
          </a:p>
        </p:txBody>
      </p:sp>
      <p:sp>
        <p:nvSpPr>
          <p:cNvPr id="295973" name="Rectangle 37"/>
          <p:cNvSpPr>
            <a:spLocks noChangeArrowheads="1"/>
          </p:cNvSpPr>
          <p:nvPr/>
        </p:nvSpPr>
        <p:spPr bwMode="auto">
          <a:xfrm>
            <a:off x="4325938" y="4375150"/>
            <a:ext cx="1873250" cy="113347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buClrTx/>
              <a:buFontTx/>
              <a:buNone/>
              <a:tabLst>
                <a:tab pos="571500" algn="l"/>
              </a:tabLst>
            </a:pPr>
            <a:r>
              <a:rPr lang="en-US"/>
              <a:t>pk      *   Id</a:t>
            </a:r>
            <a:br>
              <a:rPr lang="en-US"/>
            </a:br>
            <a:r>
              <a:rPr lang="en-US"/>
              <a:t>          *   C3</a:t>
            </a:r>
            <a:br>
              <a:rPr lang="en-US"/>
            </a:br>
            <a:r>
              <a:rPr lang="en-US"/>
              <a:t>fk,pk  *   B_id</a:t>
            </a:r>
            <a:br>
              <a:rPr lang="en-US"/>
            </a:br>
            <a:r>
              <a:rPr lang="en-US"/>
              <a:t>fk,pk  *   B_a_id</a:t>
            </a:r>
          </a:p>
        </p:txBody>
      </p:sp>
      <p:sp>
        <p:nvSpPr>
          <p:cNvPr id="295974" name="Rectangle 38"/>
          <p:cNvSpPr>
            <a:spLocks noChangeArrowheads="1"/>
          </p:cNvSpPr>
          <p:nvPr/>
        </p:nvSpPr>
        <p:spPr bwMode="auto">
          <a:xfrm>
            <a:off x="6437313" y="3937000"/>
            <a:ext cx="1817687" cy="2044700"/>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5975" name="Line 39"/>
          <p:cNvSpPr>
            <a:spLocks noChangeShapeType="1"/>
          </p:cNvSpPr>
          <p:nvPr/>
        </p:nvSpPr>
        <p:spPr bwMode="auto">
          <a:xfrm>
            <a:off x="6424613" y="4300538"/>
            <a:ext cx="1843087" cy="0"/>
          </a:xfrm>
          <a:prstGeom prst="line">
            <a:avLst/>
          </a:prstGeom>
          <a:noFill/>
          <a:ln w="50800">
            <a:solidFill>
              <a:srgbClr val="FFFFFF"/>
            </a:solidFill>
            <a:round/>
            <a:headEnd type="none" w="sm" len="sm"/>
            <a:tailEnd type="none" w="sm" len="sm"/>
          </a:ln>
          <a:effectLst/>
        </p:spPr>
        <p:txBody>
          <a:bodyPr/>
          <a:lstStyle/>
          <a:p>
            <a:endParaRPr lang="en-US"/>
          </a:p>
        </p:txBody>
      </p:sp>
      <p:sp>
        <p:nvSpPr>
          <p:cNvPr id="295976" name="Rectangle 40"/>
          <p:cNvSpPr>
            <a:spLocks noChangeArrowheads="1"/>
          </p:cNvSpPr>
          <p:nvPr/>
        </p:nvSpPr>
        <p:spPr bwMode="auto">
          <a:xfrm>
            <a:off x="6472238" y="3975100"/>
            <a:ext cx="8826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DS (D)</a:t>
            </a:r>
          </a:p>
        </p:txBody>
      </p:sp>
      <p:sp>
        <p:nvSpPr>
          <p:cNvPr id="295977" name="Line 41"/>
          <p:cNvSpPr>
            <a:spLocks noChangeShapeType="1"/>
          </p:cNvSpPr>
          <p:nvPr/>
        </p:nvSpPr>
        <p:spPr bwMode="auto">
          <a:xfrm>
            <a:off x="6881813" y="4305300"/>
            <a:ext cx="0" cy="1643063"/>
          </a:xfrm>
          <a:prstGeom prst="line">
            <a:avLst/>
          </a:prstGeom>
          <a:noFill/>
          <a:ln w="25400">
            <a:solidFill>
              <a:srgbClr val="FFFFFF"/>
            </a:solidFill>
            <a:round/>
            <a:headEnd type="none" w="sm" len="sm"/>
            <a:tailEnd type="none" w="sm" len="sm"/>
          </a:ln>
          <a:effectLst/>
        </p:spPr>
        <p:txBody>
          <a:bodyPr/>
          <a:lstStyle/>
          <a:p>
            <a:endParaRPr lang="en-US"/>
          </a:p>
        </p:txBody>
      </p:sp>
      <p:sp>
        <p:nvSpPr>
          <p:cNvPr id="295978" name="Line 42"/>
          <p:cNvSpPr>
            <a:spLocks noChangeShapeType="1"/>
          </p:cNvSpPr>
          <p:nvPr/>
        </p:nvSpPr>
        <p:spPr bwMode="auto">
          <a:xfrm>
            <a:off x="7224713" y="4292600"/>
            <a:ext cx="0" cy="1676400"/>
          </a:xfrm>
          <a:prstGeom prst="line">
            <a:avLst/>
          </a:prstGeom>
          <a:noFill/>
          <a:ln w="25400">
            <a:solidFill>
              <a:srgbClr val="FFFFFF"/>
            </a:solidFill>
            <a:round/>
            <a:headEnd type="none" w="sm" len="sm"/>
            <a:tailEnd type="none" w="sm" len="sm"/>
          </a:ln>
          <a:effectLst/>
        </p:spPr>
        <p:txBody>
          <a:bodyPr/>
          <a:lstStyle/>
          <a:p>
            <a:endParaRPr lang="en-US"/>
          </a:p>
        </p:txBody>
      </p:sp>
      <p:sp>
        <p:nvSpPr>
          <p:cNvPr id="295979" name="Rectangle 43"/>
          <p:cNvSpPr>
            <a:spLocks noChangeArrowheads="1"/>
          </p:cNvSpPr>
          <p:nvPr/>
        </p:nvSpPr>
        <p:spPr bwMode="auto">
          <a:xfrm>
            <a:off x="6383338" y="4368800"/>
            <a:ext cx="1809750" cy="139382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buClrTx/>
              <a:buFontTx/>
              <a:buNone/>
              <a:tabLst>
                <a:tab pos="571500" algn="l"/>
              </a:tabLst>
            </a:pPr>
            <a:r>
              <a:rPr lang="en-US"/>
              <a:t>pk     *   Id</a:t>
            </a:r>
            <a:br>
              <a:rPr lang="en-US"/>
            </a:br>
            <a:r>
              <a:rPr lang="en-US"/>
              <a:t>         *   C4</a:t>
            </a:r>
            <a:br>
              <a:rPr lang="en-US"/>
            </a:br>
            <a:r>
              <a:rPr lang="en-US"/>
              <a:t>fk      *   C_id</a:t>
            </a:r>
            <a:br>
              <a:rPr lang="en-US"/>
            </a:br>
            <a:r>
              <a:rPr lang="en-US"/>
              <a:t>fk      *   C_b_id</a:t>
            </a:r>
            <a:br>
              <a:rPr lang="en-US"/>
            </a:br>
            <a:r>
              <a:rPr lang="en-US"/>
              <a:t>fk      *</a:t>
            </a:r>
          </a:p>
        </p:txBody>
      </p:sp>
      <p:sp>
        <p:nvSpPr>
          <p:cNvPr id="295980" name="AutoShape 44"/>
          <p:cNvSpPr>
            <a:spLocks noChangeArrowheads="1"/>
          </p:cNvSpPr>
          <p:nvPr/>
        </p:nvSpPr>
        <p:spPr bwMode="black">
          <a:xfrm rot="16200000">
            <a:off x="4064000" y="5365750"/>
            <a:ext cx="304800" cy="228600"/>
          </a:xfrm>
          <a:prstGeom prst="triangle">
            <a:avLst>
              <a:gd name="adj" fmla="val 49995"/>
            </a:avLst>
          </a:prstGeom>
          <a:solidFill>
            <a:schemeClr val="tx1"/>
          </a:solidFill>
          <a:ln w="25400">
            <a:solidFill>
              <a:schemeClr val="tx1"/>
            </a:solidFill>
            <a:miter lim="800000"/>
            <a:headEnd/>
            <a:tailEnd/>
          </a:ln>
          <a:effectLst/>
        </p:spPr>
        <p:txBody>
          <a:bodyPr wrap="none" anchor="ctr"/>
          <a:lstStyle/>
          <a:p>
            <a:endParaRPr lang="en-US"/>
          </a:p>
        </p:txBody>
      </p:sp>
      <p:sp>
        <p:nvSpPr>
          <p:cNvPr id="295981" name="AutoShape 45"/>
          <p:cNvSpPr>
            <a:spLocks noChangeArrowheads="1"/>
          </p:cNvSpPr>
          <p:nvPr/>
        </p:nvSpPr>
        <p:spPr bwMode="black">
          <a:xfrm rot="16200000">
            <a:off x="6121400" y="5702300"/>
            <a:ext cx="304800" cy="228600"/>
          </a:xfrm>
          <a:prstGeom prst="triangle">
            <a:avLst>
              <a:gd name="adj" fmla="val 49995"/>
            </a:avLst>
          </a:prstGeom>
          <a:solidFill>
            <a:schemeClr val="tx1"/>
          </a:solidFill>
          <a:ln w="25400">
            <a:solidFill>
              <a:schemeClr val="tx1"/>
            </a:solidFill>
            <a:miter lim="800000"/>
            <a:headEnd/>
            <a:tailEnd/>
          </a:ln>
          <a:effectLst/>
        </p:spPr>
        <p:txBody>
          <a:bodyPr wrap="none" anchor="ctr"/>
          <a:lstStyle/>
          <a:p>
            <a:endParaRPr lang="en-US"/>
          </a:p>
        </p:txBody>
      </p:sp>
      <p:sp>
        <p:nvSpPr>
          <p:cNvPr id="295982" name="Oval 46"/>
          <p:cNvSpPr>
            <a:spLocks noChangeArrowheads="1"/>
          </p:cNvSpPr>
          <p:nvPr/>
        </p:nvSpPr>
        <p:spPr bwMode="auto">
          <a:xfrm>
            <a:off x="7134225" y="5346700"/>
            <a:ext cx="1173163" cy="425450"/>
          </a:xfrm>
          <a:prstGeom prst="ellipse">
            <a:avLst/>
          </a:prstGeom>
          <a:noFill/>
          <a:ln w="25400">
            <a:solidFill>
              <a:schemeClr val="hlink"/>
            </a:solidFill>
            <a:round/>
            <a:headEnd/>
            <a:tailEnd/>
          </a:ln>
          <a:effectLst/>
        </p:spPr>
        <p:txBody>
          <a:bodyPr wrap="none" anchor="ctr"/>
          <a:lstStyle/>
          <a:p>
            <a:endParaRPr lang="en-US"/>
          </a:p>
        </p:txBody>
      </p:sp>
      <p:sp>
        <p:nvSpPr>
          <p:cNvPr id="295983" name="Rectangle 47"/>
          <p:cNvSpPr>
            <a:spLocks noChangeArrowheads="1"/>
          </p:cNvSpPr>
          <p:nvPr/>
        </p:nvSpPr>
        <p:spPr bwMode="auto">
          <a:xfrm>
            <a:off x="1130300" y="5267325"/>
            <a:ext cx="137160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i="1"/>
              <a:t>fk = b_a_fk</a:t>
            </a:r>
          </a:p>
        </p:txBody>
      </p:sp>
      <p:sp>
        <p:nvSpPr>
          <p:cNvPr id="295984" name="Rectangle 48"/>
          <p:cNvSpPr>
            <a:spLocks noChangeArrowheads="1"/>
          </p:cNvSpPr>
          <p:nvPr/>
        </p:nvSpPr>
        <p:spPr bwMode="auto">
          <a:xfrm>
            <a:off x="2973388" y="5591175"/>
            <a:ext cx="137160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i="1"/>
              <a:t>fk = c_b_fk</a:t>
            </a:r>
          </a:p>
        </p:txBody>
      </p:sp>
      <p:sp>
        <p:nvSpPr>
          <p:cNvPr id="295985" name="Rectangle 49"/>
          <p:cNvSpPr>
            <a:spLocks noChangeArrowheads="1"/>
          </p:cNvSpPr>
          <p:nvPr/>
        </p:nvSpPr>
        <p:spPr bwMode="auto">
          <a:xfrm>
            <a:off x="4935538" y="5835650"/>
            <a:ext cx="137160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50000"/>
              </a:spcBef>
              <a:buClrTx/>
              <a:buFontTx/>
              <a:buNone/>
              <a:tabLst>
                <a:tab pos="571500" algn="l"/>
              </a:tabLst>
            </a:pPr>
            <a:r>
              <a:rPr lang="en-US" i="1"/>
              <a:t>fk = d_c_fk</a:t>
            </a:r>
          </a:p>
        </p:txBody>
      </p:sp>
      <p:grpSp>
        <p:nvGrpSpPr>
          <p:cNvPr id="2" name="Group 50"/>
          <p:cNvGrpSpPr>
            <a:grpSpLocks/>
          </p:cNvGrpSpPr>
          <p:nvPr/>
        </p:nvGrpSpPr>
        <p:grpSpPr bwMode="auto">
          <a:xfrm>
            <a:off x="3014663" y="2038350"/>
            <a:ext cx="179387" cy="212725"/>
            <a:chOff x="1899" y="1284"/>
            <a:chExt cx="113" cy="134"/>
          </a:xfrm>
        </p:grpSpPr>
        <p:sp>
          <p:nvSpPr>
            <p:cNvPr id="295987" name="Line 51"/>
            <p:cNvSpPr>
              <a:spLocks noChangeShapeType="1"/>
            </p:cNvSpPr>
            <p:nvPr/>
          </p:nvSpPr>
          <p:spPr bwMode="black">
            <a:xfrm flipV="1">
              <a:off x="1899" y="1284"/>
              <a:ext cx="113" cy="66"/>
            </a:xfrm>
            <a:prstGeom prst="line">
              <a:avLst/>
            </a:prstGeom>
            <a:noFill/>
            <a:ln w="25400">
              <a:solidFill>
                <a:srgbClr val="66FFFF"/>
              </a:solidFill>
              <a:round/>
              <a:headEnd type="none" w="sm" len="sm"/>
              <a:tailEnd type="none" w="sm" len="sm"/>
            </a:ln>
            <a:effectLst/>
          </p:spPr>
          <p:txBody>
            <a:bodyPr/>
            <a:lstStyle/>
            <a:p>
              <a:endParaRPr lang="en-US"/>
            </a:p>
          </p:txBody>
        </p:sp>
        <p:sp>
          <p:nvSpPr>
            <p:cNvPr id="295988" name="Line 52"/>
            <p:cNvSpPr>
              <a:spLocks noChangeShapeType="1"/>
            </p:cNvSpPr>
            <p:nvPr/>
          </p:nvSpPr>
          <p:spPr bwMode="black">
            <a:xfrm>
              <a:off x="1899" y="1352"/>
              <a:ext cx="113" cy="66"/>
            </a:xfrm>
            <a:prstGeom prst="line">
              <a:avLst/>
            </a:prstGeom>
            <a:noFill/>
            <a:ln w="25400">
              <a:solidFill>
                <a:srgbClr val="66FFFF"/>
              </a:solidFill>
              <a:round/>
              <a:headEnd type="none" w="sm" len="sm"/>
              <a:tailEnd type="none" w="sm" len="sm"/>
            </a:ln>
            <a:effectLst/>
          </p:spPr>
          <p:txBody>
            <a:bodyPr/>
            <a:lstStyle/>
            <a:p>
              <a:endParaRPr lang="en-US"/>
            </a:p>
          </p:txBody>
        </p:sp>
      </p:grpSp>
      <p:grpSp>
        <p:nvGrpSpPr>
          <p:cNvPr id="3" name="Group 53"/>
          <p:cNvGrpSpPr>
            <a:grpSpLocks/>
          </p:cNvGrpSpPr>
          <p:nvPr/>
        </p:nvGrpSpPr>
        <p:grpSpPr bwMode="auto">
          <a:xfrm>
            <a:off x="4846638" y="2038350"/>
            <a:ext cx="179387" cy="212725"/>
            <a:chOff x="3053" y="1284"/>
            <a:chExt cx="113" cy="134"/>
          </a:xfrm>
        </p:grpSpPr>
        <p:sp>
          <p:nvSpPr>
            <p:cNvPr id="295990" name="Line 54"/>
            <p:cNvSpPr>
              <a:spLocks noChangeShapeType="1"/>
            </p:cNvSpPr>
            <p:nvPr/>
          </p:nvSpPr>
          <p:spPr bwMode="black">
            <a:xfrm flipV="1">
              <a:off x="3053" y="1284"/>
              <a:ext cx="113" cy="66"/>
            </a:xfrm>
            <a:prstGeom prst="line">
              <a:avLst/>
            </a:prstGeom>
            <a:noFill/>
            <a:ln w="25400">
              <a:solidFill>
                <a:srgbClr val="66FFFF"/>
              </a:solidFill>
              <a:round/>
              <a:headEnd type="none" w="sm" len="sm"/>
              <a:tailEnd type="none" w="sm" len="sm"/>
            </a:ln>
            <a:effectLst/>
          </p:spPr>
          <p:txBody>
            <a:bodyPr/>
            <a:lstStyle/>
            <a:p>
              <a:endParaRPr lang="en-US"/>
            </a:p>
          </p:txBody>
        </p:sp>
        <p:sp>
          <p:nvSpPr>
            <p:cNvPr id="295991" name="Line 55"/>
            <p:cNvSpPr>
              <a:spLocks noChangeShapeType="1"/>
            </p:cNvSpPr>
            <p:nvPr/>
          </p:nvSpPr>
          <p:spPr bwMode="black">
            <a:xfrm>
              <a:off x="3053" y="1352"/>
              <a:ext cx="113" cy="66"/>
            </a:xfrm>
            <a:prstGeom prst="line">
              <a:avLst/>
            </a:prstGeom>
            <a:noFill/>
            <a:ln w="25400">
              <a:solidFill>
                <a:srgbClr val="66FFFF"/>
              </a:solidFill>
              <a:round/>
              <a:headEnd type="none" w="sm" len="sm"/>
              <a:tailEnd type="none" w="sm" len="sm"/>
            </a:ln>
            <a:effectLst/>
          </p:spPr>
          <p:txBody>
            <a:bodyPr/>
            <a:lstStyle/>
            <a:p>
              <a:endParaRPr lang="en-US"/>
            </a:p>
          </p:txBody>
        </p:sp>
      </p:grpSp>
      <p:grpSp>
        <p:nvGrpSpPr>
          <p:cNvPr id="4" name="Group 56"/>
          <p:cNvGrpSpPr>
            <a:grpSpLocks/>
          </p:cNvGrpSpPr>
          <p:nvPr/>
        </p:nvGrpSpPr>
        <p:grpSpPr bwMode="auto">
          <a:xfrm>
            <a:off x="6667500" y="2038350"/>
            <a:ext cx="179388" cy="212725"/>
            <a:chOff x="4200" y="1284"/>
            <a:chExt cx="113" cy="134"/>
          </a:xfrm>
        </p:grpSpPr>
        <p:sp>
          <p:nvSpPr>
            <p:cNvPr id="295993" name="Line 57"/>
            <p:cNvSpPr>
              <a:spLocks noChangeShapeType="1"/>
            </p:cNvSpPr>
            <p:nvPr/>
          </p:nvSpPr>
          <p:spPr bwMode="black">
            <a:xfrm flipV="1">
              <a:off x="4200" y="1284"/>
              <a:ext cx="113" cy="66"/>
            </a:xfrm>
            <a:prstGeom prst="line">
              <a:avLst/>
            </a:prstGeom>
            <a:noFill/>
            <a:ln w="25400">
              <a:solidFill>
                <a:srgbClr val="66FFFF"/>
              </a:solidFill>
              <a:round/>
              <a:headEnd type="none" w="sm" len="sm"/>
              <a:tailEnd type="none" w="sm" len="sm"/>
            </a:ln>
            <a:effectLst/>
          </p:spPr>
          <p:txBody>
            <a:bodyPr/>
            <a:lstStyle/>
            <a:p>
              <a:endParaRPr lang="en-US"/>
            </a:p>
          </p:txBody>
        </p:sp>
        <p:sp>
          <p:nvSpPr>
            <p:cNvPr id="295994" name="Line 58"/>
            <p:cNvSpPr>
              <a:spLocks noChangeShapeType="1"/>
            </p:cNvSpPr>
            <p:nvPr/>
          </p:nvSpPr>
          <p:spPr bwMode="black">
            <a:xfrm>
              <a:off x="4200" y="1352"/>
              <a:ext cx="113" cy="66"/>
            </a:xfrm>
            <a:prstGeom prst="line">
              <a:avLst/>
            </a:prstGeom>
            <a:noFill/>
            <a:ln w="25400">
              <a:solidFill>
                <a:srgbClr val="66FFFF"/>
              </a:solidFill>
              <a:round/>
              <a:headEnd type="none" w="sm" len="sm"/>
              <a:tailEnd type="none" w="sm" len="sm"/>
            </a:ln>
            <a:effectLst/>
          </p:spPr>
          <p:txBody>
            <a:bodyPr/>
            <a:lstStyle/>
            <a:p>
              <a:endParaRPr lang="en-US"/>
            </a:p>
          </p:txBody>
        </p:sp>
      </p:grpSp>
      <p:sp>
        <p:nvSpPr>
          <p:cNvPr id="295995" name="Rectangle 59"/>
          <p:cNvSpPr>
            <a:spLocks noChangeArrowheads="1"/>
          </p:cNvSpPr>
          <p:nvPr/>
        </p:nvSpPr>
        <p:spPr bwMode="white">
          <a:xfrm>
            <a:off x="7234238" y="5405438"/>
            <a:ext cx="995362"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C_a_id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AutoShape 2"/>
          <p:cNvSpPr>
            <a:spLocks noChangeArrowheads="1"/>
          </p:cNvSpPr>
          <p:nvPr/>
        </p:nvSpPr>
        <p:spPr bwMode="black">
          <a:xfrm rot="5400000" flipH="1">
            <a:off x="5321300" y="5549900"/>
            <a:ext cx="355600" cy="279400"/>
          </a:xfrm>
          <a:prstGeom prst="triangle">
            <a:avLst>
              <a:gd name="adj" fmla="val 49995"/>
            </a:avLst>
          </a:prstGeom>
          <a:solidFill>
            <a:schemeClr val="tx1"/>
          </a:solidFill>
          <a:ln w="25400">
            <a:solidFill>
              <a:schemeClr val="tx1"/>
            </a:solidFill>
            <a:miter lim="800000"/>
            <a:headEnd/>
            <a:tailEnd/>
          </a:ln>
          <a:effectLst/>
        </p:spPr>
        <p:txBody>
          <a:bodyPr wrap="none" anchor="ctr"/>
          <a:lstStyle/>
          <a:p>
            <a:endParaRPr lang="en-US"/>
          </a:p>
        </p:txBody>
      </p:sp>
      <p:sp>
        <p:nvSpPr>
          <p:cNvPr id="297987" name="AutoShape 3"/>
          <p:cNvSpPr>
            <a:spLocks noChangeArrowheads="1"/>
          </p:cNvSpPr>
          <p:nvPr/>
        </p:nvSpPr>
        <p:spPr bwMode="black">
          <a:xfrm rot="16200000">
            <a:off x="3479800" y="5549900"/>
            <a:ext cx="355600" cy="279400"/>
          </a:xfrm>
          <a:prstGeom prst="triangle">
            <a:avLst>
              <a:gd name="adj" fmla="val 49995"/>
            </a:avLst>
          </a:prstGeom>
          <a:solidFill>
            <a:schemeClr val="tx1"/>
          </a:solidFill>
          <a:ln w="25400">
            <a:solidFill>
              <a:schemeClr val="tx1"/>
            </a:solidFill>
            <a:miter lim="800000"/>
            <a:headEnd/>
            <a:tailEnd/>
          </a:ln>
          <a:effectLst/>
        </p:spPr>
        <p:txBody>
          <a:bodyPr wrap="none" anchor="ctr"/>
          <a:lstStyle/>
          <a:p>
            <a:endParaRPr lang="en-US"/>
          </a:p>
        </p:txBody>
      </p:sp>
      <p:sp>
        <p:nvSpPr>
          <p:cNvPr id="298030" name="Rectangle 46"/>
          <p:cNvSpPr>
            <a:spLocks noGrp="1" noChangeArrowheads="1"/>
          </p:cNvSpPr>
          <p:nvPr>
            <p:ph type="title"/>
          </p:nvPr>
        </p:nvSpPr>
        <p:spPr/>
        <p:txBody>
          <a:bodyPr/>
          <a:lstStyle/>
          <a:p>
            <a:r>
              <a:rPr lang="en-US"/>
              <a:t>Mapping m:m Relationships</a:t>
            </a:r>
          </a:p>
        </p:txBody>
      </p:sp>
      <p:sp>
        <p:nvSpPr>
          <p:cNvPr id="297989" name="AutoShape 5"/>
          <p:cNvSpPr>
            <a:spLocks noChangeArrowheads="1"/>
          </p:cNvSpPr>
          <p:nvPr/>
        </p:nvSpPr>
        <p:spPr bwMode="auto">
          <a:xfrm>
            <a:off x="1219200" y="1998663"/>
            <a:ext cx="1349375" cy="1252537"/>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297990" name="Rectangle 6"/>
          <p:cNvSpPr>
            <a:spLocks noChangeArrowheads="1"/>
          </p:cNvSpPr>
          <p:nvPr/>
        </p:nvSpPr>
        <p:spPr bwMode="auto">
          <a:xfrm>
            <a:off x="1617663" y="5689600"/>
            <a:ext cx="1963737"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fk1 =</a:t>
            </a:r>
            <a:r>
              <a:rPr lang="en-US" i="1"/>
              <a:t> xy_x_fk</a:t>
            </a:r>
          </a:p>
        </p:txBody>
      </p:sp>
      <p:grpSp>
        <p:nvGrpSpPr>
          <p:cNvPr id="2" name="Group 7"/>
          <p:cNvGrpSpPr>
            <a:grpSpLocks/>
          </p:cNvGrpSpPr>
          <p:nvPr/>
        </p:nvGrpSpPr>
        <p:grpSpPr bwMode="auto">
          <a:xfrm>
            <a:off x="5865813" y="2287588"/>
            <a:ext cx="628650" cy="571500"/>
            <a:chOff x="3695" y="1441"/>
            <a:chExt cx="396" cy="360"/>
          </a:xfrm>
        </p:grpSpPr>
        <p:sp>
          <p:nvSpPr>
            <p:cNvPr id="297992" name="Line 8"/>
            <p:cNvSpPr>
              <a:spLocks noChangeShapeType="1"/>
            </p:cNvSpPr>
            <p:nvPr/>
          </p:nvSpPr>
          <p:spPr bwMode="auto">
            <a:xfrm>
              <a:off x="3715" y="1625"/>
              <a:ext cx="376" cy="0"/>
            </a:xfrm>
            <a:prstGeom prst="line">
              <a:avLst/>
            </a:prstGeom>
            <a:noFill/>
            <a:ln w="25400">
              <a:solidFill>
                <a:schemeClr val="hlink"/>
              </a:solidFill>
              <a:round/>
              <a:headEnd type="none" w="sm" len="sm"/>
              <a:tailEnd type="none" w="sm" len="sm"/>
            </a:ln>
            <a:effectLst/>
          </p:spPr>
          <p:txBody>
            <a:bodyPr/>
            <a:lstStyle/>
            <a:p>
              <a:endParaRPr lang="en-US"/>
            </a:p>
          </p:txBody>
        </p:sp>
        <p:sp>
          <p:nvSpPr>
            <p:cNvPr id="297993" name="Line 9"/>
            <p:cNvSpPr>
              <a:spLocks noChangeShapeType="1"/>
            </p:cNvSpPr>
            <p:nvPr/>
          </p:nvSpPr>
          <p:spPr bwMode="auto">
            <a:xfrm flipH="1">
              <a:off x="3696" y="1441"/>
              <a:ext cx="391" cy="182"/>
            </a:xfrm>
            <a:prstGeom prst="line">
              <a:avLst/>
            </a:prstGeom>
            <a:noFill/>
            <a:ln w="25400">
              <a:solidFill>
                <a:schemeClr val="hlink"/>
              </a:solidFill>
              <a:round/>
              <a:headEnd type="none" w="sm" len="sm"/>
              <a:tailEnd type="none" w="sm" len="sm"/>
            </a:ln>
            <a:effectLst/>
          </p:spPr>
          <p:txBody>
            <a:bodyPr/>
            <a:lstStyle/>
            <a:p>
              <a:endParaRPr lang="en-US"/>
            </a:p>
          </p:txBody>
        </p:sp>
        <p:sp>
          <p:nvSpPr>
            <p:cNvPr id="297994" name="Line 10"/>
            <p:cNvSpPr>
              <a:spLocks noChangeShapeType="1"/>
            </p:cNvSpPr>
            <p:nvPr/>
          </p:nvSpPr>
          <p:spPr bwMode="auto">
            <a:xfrm>
              <a:off x="3695" y="1623"/>
              <a:ext cx="395" cy="178"/>
            </a:xfrm>
            <a:prstGeom prst="line">
              <a:avLst/>
            </a:prstGeom>
            <a:noFill/>
            <a:ln w="25400">
              <a:solidFill>
                <a:schemeClr val="hlink"/>
              </a:solidFill>
              <a:round/>
              <a:headEnd type="none" w="sm" len="sm"/>
              <a:tailEnd type="none" w="sm" len="sm"/>
            </a:ln>
            <a:effectLst/>
          </p:spPr>
          <p:txBody>
            <a:bodyPr/>
            <a:lstStyle/>
            <a:p>
              <a:endParaRPr lang="en-US"/>
            </a:p>
          </p:txBody>
        </p:sp>
      </p:grpSp>
      <p:sp>
        <p:nvSpPr>
          <p:cNvPr id="297995" name="AutoShape 11"/>
          <p:cNvSpPr>
            <a:spLocks noChangeArrowheads="1"/>
          </p:cNvSpPr>
          <p:nvPr/>
        </p:nvSpPr>
        <p:spPr bwMode="ltGray">
          <a:xfrm>
            <a:off x="3455988" y="2311400"/>
            <a:ext cx="2130425" cy="1231900"/>
          </a:xfrm>
          <a:prstGeom prst="downArrow">
            <a:avLst>
              <a:gd name="adj1" fmla="val 50000"/>
              <a:gd name="adj2" fmla="val 50005"/>
            </a:avLst>
          </a:prstGeom>
          <a:solidFill>
            <a:srgbClr val="336699"/>
          </a:solidFill>
          <a:ln w="9525">
            <a:noFill/>
            <a:miter lim="800000"/>
            <a:headEnd/>
            <a:tailEnd/>
          </a:ln>
          <a:effectLst/>
        </p:spPr>
        <p:txBody>
          <a:bodyPr wrap="none" anchor="ctr"/>
          <a:lstStyle/>
          <a:p>
            <a:endParaRPr lang="en-US"/>
          </a:p>
        </p:txBody>
      </p:sp>
      <p:sp>
        <p:nvSpPr>
          <p:cNvPr id="297996" name="Rectangle 12"/>
          <p:cNvSpPr>
            <a:spLocks noChangeArrowheads="1"/>
          </p:cNvSpPr>
          <p:nvPr/>
        </p:nvSpPr>
        <p:spPr bwMode="auto">
          <a:xfrm>
            <a:off x="3848100" y="4594225"/>
            <a:ext cx="1460500" cy="1539875"/>
          </a:xfrm>
          <a:prstGeom prst="rect">
            <a:avLst/>
          </a:prstGeom>
          <a:solidFill>
            <a:srgbClr val="9999FF"/>
          </a:solidFill>
          <a:ln w="25400">
            <a:solidFill>
              <a:schemeClr val="tx1"/>
            </a:solidFill>
            <a:miter lim="800000"/>
            <a:headEnd/>
            <a:tailEnd/>
          </a:ln>
          <a:effectLst/>
        </p:spPr>
        <p:txBody>
          <a:bodyPr wrap="none" anchor="ctr"/>
          <a:lstStyle/>
          <a:p>
            <a:endParaRPr lang="en-US"/>
          </a:p>
        </p:txBody>
      </p:sp>
      <p:grpSp>
        <p:nvGrpSpPr>
          <p:cNvPr id="3" name="Group 13"/>
          <p:cNvGrpSpPr>
            <a:grpSpLocks/>
          </p:cNvGrpSpPr>
          <p:nvPr/>
        </p:nvGrpSpPr>
        <p:grpSpPr bwMode="auto">
          <a:xfrm>
            <a:off x="1130300" y="4013200"/>
            <a:ext cx="1365250" cy="990600"/>
            <a:chOff x="712" y="2528"/>
            <a:chExt cx="860" cy="624"/>
          </a:xfrm>
        </p:grpSpPr>
        <p:sp>
          <p:nvSpPr>
            <p:cNvPr id="297998" name="Rectangle 14"/>
            <p:cNvSpPr>
              <a:spLocks noChangeArrowheads="1"/>
            </p:cNvSpPr>
            <p:nvPr/>
          </p:nvSpPr>
          <p:spPr bwMode="auto">
            <a:xfrm>
              <a:off x="720" y="2528"/>
              <a:ext cx="852" cy="624"/>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7999" name="Line 15"/>
            <p:cNvSpPr>
              <a:spLocks noChangeShapeType="1"/>
            </p:cNvSpPr>
            <p:nvPr/>
          </p:nvSpPr>
          <p:spPr bwMode="auto">
            <a:xfrm>
              <a:off x="712" y="2736"/>
              <a:ext cx="856" cy="0"/>
            </a:xfrm>
            <a:prstGeom prst="line">
              <a:avLst/>
            </a:prstGeom>
            <a:noFill/>
            <a:ln w="50800">
              <a:solidFill>
                <a:srgbClr val="FFFFFF"/>
              </a:solidFill>
              <a:round/>
              <a:headEnd type="none" w="sm" len="sm"/>
              <a:tailEnd type="none" w="sm" len="sm"/>
            </a:ln>
            <a:effectLst/>
          </p:spPr>
          <p:txBody>
            <a:bodyPr/>
            <a:lstStyle/>
            <a:p>
              <a:endParaRPr lang="en-US"/>
            </a:p>
          </p:txBody>
        </p:sp>
      </p:grpSp>
      <p:grpSp>
        <p:nvGrpSpPr>
          <p:cNvPr id="4" name="Group 16"/>
          <p:cNvGrpSpPr>
            <a:grpSpLocks/>
          </p:cNvGrpSpPr>
          <p:nvPr/>
        </p:nvGrpSpPr>
        <p:grpSpPr bwMode="auto">
          <a:xfrm>
            <a:off x="6502400" y="3924300"/>
            <a:ext cx="1365250" cy="1003300"/>
            <a:chOff x="4096" y="2472"/>
            <a:chExt cx="860" cy="632"/>
          </a:xfrm>
        </p:grpSpPr>
        <p:sp>
          <p:nvSpPr>
            <p:cNvPr id="298001" name="Rectangle 17"/>
            <p:cNvSpPr>
              <a:spLocks noChangeArrowheads="1"/>
            </p:cNvSpPr>
            <p:nvPr/>
          </p:nvSpPr>
          <p:spPr bwMode="auto">
            <a:xfrm>
              <a:off x="4104" y="2472"/>
              <a:ext cx="852" cy="632"/>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98002" name="Line 18"/>
            <p:cNvSpPr>
              <a:spLocks noChangeShapeType="1"/>
            </p:cNvSpPr>
            <p:nvPr/>
          </p:nvSpPr>
          <p:spPr bwMode="auto">
            <a:xfrm>
              <a:off x="4096" y="2696"/>
              <a:ext cx="856" cy="0"/>
            </a:xfrm>
            <a:prstGeom prst="line">
              <a:avLst/>
            </a:prstGeom>
            <a:noFill/>
            <a:ln w="50800">
              <a:solidFill>
                <a:srgbClr val="FFFFFF"/>
              </a:solidFill>
              <a:round/>
              <a:headEnd type="none" w="sm" len="sm"/>
              <a:tailEnd type="none" w="sm" len="sm"/>
            </a:ln>
            <a:effectLst/>
          </p:spPr>
          <p:txBody>
            <a:bodyPr/>
            <a:lstStyle/>
            <a:p>
              <a:endParaRPr lang="en-US"/>
            </a:p>
          </p:txBody>
        </p:sp>
      </p:grpSp>
      <p:sp>
        <p:nvSpPr>
          <p:cNvPr id="298003" name="Line 19"/>
          <p:cNvSpPr>
            <a:spLocks noChangeShapeType="1"/>
          </p:cNvSpPr>
          <p:nvPr/>
        </p:nvSpPr>
        <p:spPr bwMode="auto">
          <a:xfrm>
            <a:off x="3860800" y="5041900"/>
            <a:ext cx="1447800" cy="0"/>
          </a:xfrm>
          <a:prstGeom prst="line">
            <a:avLst/>
          </a:prstGeom>
          <a:noFill/>
          <a:ln w="50800">
            <a:solidFill>
              <a:srgbClr val="FFFFFF"/>
            </a:solidFill>
            <a:round/>
            <a:headEnd type="none" w="sm" len="sm"/>
            <a:tailEnd type="none" w="sm" len="sm"/>
          </a:ln>
          <a:effectLst/>
        </p:spPr>
        <p:txBody>
          <a:bodyPr/>
          <a:lstStyle/>
          <a:p>
            <a:endParaRPr lang="en-US"/>
          </a:p>
        </p:txBody>
      </p:sp>
      <p:sp>
        <p:nvSpPr>
          <p:cNvPr id="298004" name="AutoShape 20"/>
          <p:cNvSpPr>
            <a:spLocks noChangeArrowheads="1"/>
          </p:cNvSpPr>
          <p:nvPr/>
        </p:nvSpPr>
        <p:spPr bwMode="auto">
          <a:xfrm>
            <a:off x="6489700" y="1973263"/>
            <a:ext cx="1349375" cy="1252537"/>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298005" name="Freeform 21"/>
          <p:cNvSpPr>
            <a:spLocks/>
          </p:cNvSpPr>
          <p:nvPr/>
        </p:nvSpPr>
        <p:spPr bwMode="auto">
          <a:xfrm>
            <a:off x="5448300" y="4940300"/>
            <a:ext cx="1687513" cy="763588"/>
          </a:xfrm>
          <a:custGeom>
            <a:avLst/>
            <a:gdLst/>
            <a:ahLst/>
            <a:cxnLst>
              <a:cxn ang="0">
                <a:pos x="0" y="480"/>
              </a:cxn>
              <a:cxn ang="0">
                <a:pos x="1062" y="480"/>
              </a:cxn>
              <a:cxn ang="0">
                <a:pos x="1062" y="0"/>
              </a:cxn>
            </a:cxnLst>
            <a:rect l="0" t="0" r="r" b="b"/>
            <a:pathLst>
              <a:path w="1063" h="481">
                <a:moveTo>
                  <a:pt x="0" y="480"/>
                </a:moveTo>
                <a:lnTo>
                  <a:pt x="1062" y="480"/>
                </a:lnTo>
                <a:lnTo>
                  <a:pt x="1062" y="0"/>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298006" name="Freeform 22"/>
          <p:cNvSpPr>
            <a:spLocks/>
          </p:cNvSpPr>
          <p:nvPr/>
        </p:nvSpPr>
        <p:spPr bwMode="auto">
          <a:xfrm>
            <a:off x="1704975" y="5016500"/>
            <a:ext cx="2093913" cy="687388"/>
          </a:xfrm>
          <a:custGeom>
            <a:avLst/>
            <a:gdLst/>
            <a:ahLst/>
            <a:cxnLst>
              <a:cxn ang="0">
                <a:pos x="1318" y="432"/>
              </a:cxn>
              <a:cxn ang="0">
                <a:pos x="0" y="432"/>
              </a:cxn>
              <a:cxn ang="0">
                <a:pos x="0" y="0"/>
              </a:cxn>
            </a:cxnLst>
            <a:rect l="0" t="0" r="r" b="b"/>
            <a:pathLst>
              <a:path w="1319" h="433">
                <a:moveTo>
                  <a:pt x="1318" y="432"/>
                </a:moveTo>
                <a:lnTo>
                  <a:pt x="0" y="432"/>
                </a:lnTo>
                <a:lnTo>
                  <a:pt x="0" y="0"/>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298007" name="Rectangle 23"/>
          <p:cNvSpPr>
            <a:spLocks noChangeArrowheads="1"/>
          </p:cNvSpPr>
          <p:nvPr/>
        </p:nvSpPr>
        <p:spPr bwMode="auto">
          <a:xfrm>
            <a:off x="1177925" y="4025900"/>
            <a:ext cx="4889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XS</a:t>
            </a:r>
          </a:p>
        </p:txBody>
      </p:sp>
      <p:sp>
        <p:nvSpPr>
          <p:cNvPr id="298008" name="Rectangle 24"/>
          <p:cNvSpPr>
            <a:spLocks noChangeArrowheads="1"/>
          </p:cNvSpPr>
          <p:nvPr/>
        </p:nvSpPr>
        <p:spPr bwMode="auto">
          <a:xfrm>
            <a:off x="6575425" y="3924300"/>
            <a:ext cx="4889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YS</a:t>
            </a:r>
          </a:p>
        </p:txBody>
      </p:sp>
      <p:sp>
        <p:nvSpPr>
          <p:cNvPr id="298009" name="Rectangle 25"/>
          <p:cNvSpPr>
            <a:spLocks noChangeArrowheads="1"/>
          </p:cNvSpPr>
          <p:nvPr/>
        </p:nvSpPr>
        <p:spPr bwMode="auto">
          <a:xfrm>
            <a:off x="3946525" y="4660900"/>
            <a:ext cx="7683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X_YS</a:t>
            </a:r>
          </a:p>
        </p:txBody>
      </p:sp>
      <p:sp>
        <p:nvSpPr>
          <p:cNvPr id="298010" name="Rectangle 26"/>
          <p:cNvSpPr>
            <a:spLocks noChangeArrowheads="1"/>
          </p:cNvSpPr>
          <p:nvPr/>
        </p:nvSpPr>
        <p:spPr bwMode="auto">
          <a:xfrm>
            <a:off x="3803650" y="5067300"/>
            <a:ext cx="1670050" cy="61277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buClrTx/>
              <a:buFontTx/>
              <a:buNone/>
              <a:tabLst>
                <a:tab pos="571500" algn="l"/>
              </a:tabLst>
            </a:pPr>
            <a:r>
              <a:rPr lang="en-US"/>
              <a:t>pk,fk1 *   X_id</a:t>
            </a:r>
            <a:br>
              <a:rPr lang="en-US"/>
            </a:br>
            <a:r>
              <a:rPr lang="en-US"/>
              <a:t>pk,fk2 *   Y_id</a:t>
            </a:r>
          </a:p>
        </p:txBody>
      </p:sp>
      <p:sp>
        <p:nvSpPr>
          <p:cNvPr id="298011" name="Line 27"/>
          <p:cNvSpPr>
            <a:spLocks noChangeShapeType="1"/>
          </p:cNvSpPr>
          <p:nvPr/>
        </p:nvSpPr>
        <p:spPr bwMode="auto">
          <a:xfrm>
            <a:off x="4530725" y="5041900"/>
            <a:ext cx="0" cy="1079500"/>
          </a:xfrm>
          <a:prstGeom prst="line">
            <a:avLst/>
          </a:prstGeom>
          <a:noFill/>
          <a:ln w="25400">
            <a:solidFill>
              <a:srgbClr val="FFFFFF"/>
            </a:solidFill>
            <a:round/>
            <a:headEnd type="none" w="sm" len="sm"/>
            <a:tailEnd type="none" w="sm" len="sm"/>
          </a:ln>
          <a:effectLst/>
        </p:spPr>
        <p:txBody>
          <a:bodyPr/>
          <a:lstStyle/>
          <a:p>
            <a:endParaRPr lang="en-US"/>
          </a:p>
        </p:txBody>
      </p:sp>
      <p:sp>
        <p:nvSpPr>
          <p:cNvPr id="298012" name="Line 28"/>
          <p:cNvSpPr>
            <a:spLocks noChangeShapeType="1"/>
          </p:cNvSpPr>
          <p:nvPr/>
        </p:nvSpPr>
        <p:spPr bwMode="auto">
          <a:xfrm>
            <a:off x="4746625" y="5054600"/>
            <a:ext cx="0" cy="1079500"/>
          </a:xfrm>
          <a:prstGeom prst="line">
            <a:avLst/>
          </a:prstGeom>
          <a:noFill/>
          <a:ln w="25400">
            <a:solidFill>
              <a:srgbClr val="FFFFFF"/>
            </a:solidFill>
            <a:round/>
            <a:headEnd type="none" w="sm" len="sm"/>
            <a:tailEnd type="none" w="sm" len="sm"/>
          </a:ln>
          <a:effectLst/>
        </p:spPr>
        <p:txBody>
          <a:bodyPr/>
          <a:lstStyle/>
          <a:p>
            <a:endParaRPr lang="en-US"/>
          </a:p>
        </p:txBody>
      </p:sp>
      <p:sp>
        <p:nvSpPr>
          <p:cNvPr id="298013" name="Line 29"/>
          <p:cNvSpPr>
            <a:spLocks noChangeShapeType="1"/>
          </p:cNvSpPr>
          <p:nvPr/>
        </p:nvSpPr>
        <p:spPr bwMode="auto">
          <a:xfrm>
            <a:off x="1482725" y="4356100"/>
            <a:ext cx="0" cy="647700"/>
          </a:xfrm>
          <a:prstGeom prst="line">
            <a:avLst/>
          </a:prstGeom>
          <a:noFill/>
          <a:ln w="25400">
            <a:solidFill>
              <a:srgbClr val="FFFFFF"/>
            </a:solidFill>
            <a:round/>
            <a:headEnd type="none" w="sm" len="sm"/>
            <a:tailEnd type="none" w="sm" len="sm"/>
          </a:ln>
          <a:effectLst/>
        </p:spPr>
        <p:txBody>
          <a:bodyPr/>
          <a:lstStyle/>
          <a:p>
            <a:endParaRPr lang="en-US"/>
          </a:p>
        </p:txBody>
      </p:sp>
      <p:sp>
        <p:nvSpPr>
          <p:cNvPr id="298014" name="Line 30"/>
          <p:cNvSpPr>
            <a:spLocks noChangeShapeType="1"/>
          </p:cNvSpPr>
          <p:nvPr/>
        </p:nvSpPr>
        <p:spPr bwMode="auto">
          <a:xfrm>
            <a:off x="1851025" y="4356100"/>
            <a:ext cx="0" cy="647700"/>
          </a:xfrm>
          <a:prstGeom prst="line">
            <a:avLst/>
          </a:prstGeom>
          <a:noFill/>
          <a:ln w="25400">
            <a:solidFill>
              <a:srgbClr val="FFFFFF"/>
            </a:solidFill>
            <a:round/>
            <a:headEnd type="none" w="sm" len="sm"/>
            <a:tailEnd type="none" w="sm" len="sm"/>
          </a:ln>
          <a:effectLst/>
        </p:spPr>
        <p:txBody>
          <a:bodyPr/>
          <a:lstStyle/>
          <a:p>
            <a:endParaRPr lang="en-US"/>
          </a:p>
        </p:txBody>
      </p:sp>
      <p:sp>
        <p:nvSpPr>
          <p:cNvPr id="298015" name="Line 31"/>
          <p:cNvSpPr>
            <a:spLocks noChangeShapeType="1"/>
          </p:cNvSpPr>
          <p:nvPr/>
        </p:nvSpPr>
        <p:spPr bwMode="auto">
          <a:xfrm>
            <a:off x="6880225" y="4279900"/>
            <a:ext cx="0" cy="647700"/>
          </a:xfrm>
          <a:prstGeom prst="line">
            <a:avLst/>
          </a:prstGeom>
          <a:noFill/>
          <a:ln w="25400">
            <a:solidFill>
              <a:srgbClr val="FFFFFF"/>
            </a:solidFill>
            <a:round/>
            <a:headEnd type="none" w="sm" len="sm"/>
            <a:tailEnd type="none" w="sm" len="sm"/>
          </a:ln>
          <a:effectLst/>
        </p:spPr>
        <p:txBody>
          <a:bodyPr/>
          <a:lstStyle/>
          <a:p>
            <a:endParaRPr lang="en-US"/>
          </a:p>
        </p:txBody>
      </p:sp>
      <p:sp>
        <p:nvSpPr>
          <p:cNvPr id="298016" name="Line 32"/>
          <p:cNvSpPr>
            <a:spLocks noChangeShapeType="1"/>
          </p:cNvSpPr>
          <p:nvPr/>
        </p:nvSpPr>
        <p:spPr bwMode="auto">
          <a:xfrm>
            <a:off x="7299325" y="4292600"/>
            <a:ext cx="0" cy="647700"/>
          </a:xfrm>
          <a:prstGeom prst="line">
            <a:avLst/>
          </a:prstGeom>
          <a:noFill/>
          <a:ln w="25400">
            <a:solidFill>
              <a:srgbClr val="FFFFFF"/>
            </a:solidFill>
            <a:round/>
            <a:headEnd type="none" w="sm" len="sm"/>
            <a:tailEnd type="none" w="sm" len="sm"/>
          </a:ln>
          <a:effectLst/>
        </p:spPr>
        <p:txBody>
          <a:bodyPr/>
          <a:lstStyle/>
          <a:p>
            <a:endParaRPr lang="en-US"/>
          </a:p>
        </p:txBody>
      </p:sp>
      <p:sp>
        <p:nvSpPr>
          <p:cNvPr id="298017" name="Rectangle 33"/>
          <p:cNvSpPr>
            <a:spLocks noChangeArrowheads="1"/>
          </p:cNvSpPr>
          <p:nvPr/>
        </p:nvSpPr>
        <p:spPr bwMode="auto">
          <a:xfrm>
            <a:off x="1089025" y="4381500"/>
            <a:ext cx="1263650" cy="61277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buClrTx/>
              <a:buFontTx/>
              <a:buNone/>
              <a:tabLst>
                <a:tab pos="571500" algn="l"/>
              </a:tabLst>
            </a:pPr>
            <a:r>
              <a:rPr lang="en-US"/>
              <a:t>pk   *    Id</a:t>
            </a:r>
            <a:br>
              <a:rPr lang="en-US"/>
            </a:br>
            <a:r>
              <a:rPr lang="en-US"/>
              <a:t>       *    C1</a:t>
            </a:r>
          </a:p>
        </p:txBody>
      </p:sp>
      <p:sp>
        <p:nvSpPr>
          <p:cNvPr id="298018" name="Rectangle 34"/>
          <p:cNvSpPr>
            <a:spLocks noChangeArrowheads="1"/>
          </p:cNvSpPr>
          <p:nvPr/>
        </p:nvSpPr>
        <p:spPr bwMode="auto">
          <a:xfrm>
            <a:off x="6486525" y="4305300"/>
            <a:ext cx="1263650" cy="61277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buClrTx/>
              <a:buFontTx/>
              <a:buNone/>
              <a:tabLst>
                <a:tab pos="571500" algn="l"/>
              </a:tabLst>
            </a:pPr>
            <a:r>
              <a:rPr lang="en-US"/>
              <a:t>pk   *    Id</a:t>
            </a:r>
            <a:br>
              <a:rPr lang="en-US"/>
            </a:br>
            <a:r>
              <a:rPr lang="en-US"/>
              <a:t>       *    C2</a:t>
            </a:r>
          </a:p>
        </p:txBody>
      </p:sp>
      <p:sp>
        <p:nvSpPr>
          <p:cNvPr id="298019" name="Rectangle 35"/>
          <p:cNvSpPr>
            <a:spLocks noChangeArrowheads="1"/>
          </p:cNvSpPr>
          <p:nvPr/>
        </p:nvSpPr>
        <p:spPr bwMode="auto">
          <a:xfrm>
            <a:off x="5872163" y="5689600"/>
            <a:ext cx="1963737"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fk2 </a:t>
            </a:r>
            <a:r>
              <a:rPr lang="en-US" i="1"/>
              <a:t>= xy_y_fk</a:t>
            </a:r>
          </a:p>
        </p:txBody>
      </p:sp>
      <p:grpSp>
        <p:nvGrpSpPr>
          <p:cNvPr id="5" name="Group 36"/>
          <p:cNvGrpSpPr>
            <a:grpSpLocks/>
          </p:cNvGrpSpPr>
          <p:nvPr/>
        </p:nvGrpSpPr>
        <p:grpSpPr bwMode="auto">
          <a:xfrm>
            <a:off x="2593975" y="2287588"/>
            <a:ext cx="628650" cy="571500"/>
            <a:chOff x="1634" y="1441"/>
            <a:chExt cx="396" cy="360"/>
          </a:xfrm>
        </p:grpSpPr>
        <p:sp>
          <p:nvSpPr>
            <p:cNvPr id="298021" name="Line 37"/>
            <p:cNvSpPr>
              <a:spLocks noChangeShapeType="1"/>
            </p:cNvSpPr>
            <p:nvPr/>
          </p:nvSpPr>
          <p:spPr bwMode="auto">
            <a:xfrm flipH="1">
              <a:off x="1634" y="1625"/>
              <a:ext cx="376" cy="0"/>
            </a:xfrm>
            <a:prstGeom prst="line">
              <a:avLst/>
            </a:prstGeom>
            <a:noFill/>
            <a:ln w="25400">
              <a:solidFill>
                <a:schemeClr val="hlink"/>
              </a:solidFill>
              <a:round/>
              <a:headEnd type="none" w="sm" len="sm"/>
              <a:tailEnd type="none" w="sm" len="sm"/>
            </a:ln>
            <a:effectLst/>
          </p:spPr>
          <p:txBody>
            <a:bodyPr/>
            <a:lstStyle/>
            <a:p>
              <a:endParaRPr lang="en-US"/>
            </a:p>
          </p:txBody>
        </p:sp>
        <p:sp>
          <p:nvSpPr>
            <p:cNvPr id="298022" name="Line 38"/>
            <p:cNvSpPr>
              <a:spLocks noChangeShapeType="1"/>
            </p:cNvSpPr>
            <p:nvPr/>
          </p:nvSpPr>
          <p:spPr bwMode="auto">
            <a:xfrm>
              <a:off x="1638" y="1441"/>
              <a:ext cx="391" cy="182"/>
            </a:xfrm>
            <a:prstGeom prst="line">
              <a:avLst/>
            </a:prstGeom>
            <a:noFill/>
            <a:ln w="25400">
              <a:solidFill>
                <a:schemeClr val="hlink"/>
              </a:solidFill>
              <a:round/>
              <a:headEnd type="none" w="sm" len="sm"/>
              <a:tailEnd type="none" w="sm" len="sm"/>
            </a:ln>
            <a:effectLst/>
          </p:spPr>
          <p:txBody>
            <a:bodyPr/>
            <a:lstStyle/>
            <a:p>
              <a:endParaRPr lang="en-US"/>
            </a:p>
          </p:txBody>
        </p:sp>
        <p:sp>
          <p:nvSpPr>
            <p:cNvPr id="298023" name="Line 39"/>
            <p:cNvSpPr>
              <a:spLocks noChangeShapeType="1"/>
            </p:cNvSpPr>
            <p:nvPr/>
          </p:nvSpPr>
          <p:spPr bwMode="auto">
            <a:xfrm flipH="1">
              <a:off x="1635" y="1623"/>
              <a:ext cx="395" cy="178"/>
            </a:xfrm>
            <a:prstGeom prst="line">
              <a:avLst/>
            </a:prstGeom>
            <a:noFill/>
            <a:ln w="25400">
              <a:solidFill>
                <a:schemeClr val="hlink"/>
              </a:solidFill>
              <a:round/>
              <a:headEnd type="none" w="sm" len="sm"/>
              <a:tailEnd type="none" w="sm" len="sm"/>
            </a:ln>
            <a:effectLst/>
          </p:spPr>
          <p:txBody>
            <a:bodyPr/>
            <a:lstStyle/>
            <a:p>
              <a:endParaRPr lang="en-US"/>
            </a:p>
          </p:txBody>
        </p:sp>
      </p:grpSp>
      <p:sp>
        <p:nvSpPr>
          <p:cNvPr id="298024" name="Rectangle 40"/>
          <p:cNvSpPr>
            <a:spLocks noChangeArrowheads="1"/>
          </p:cNvSpPr>
          <p:nvPr/>
        </p:nvSpPr>
        <p:spPr bwMode="white">
          <a:xfrm>
            <a:off x="1306513" y="2063750"/>
            <a:ext cx="1349375" cy="9461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X</a:t>
            </a:r>
            <a:br>
              <a:rPr lang="en-US"/>
            </a:br>
            <a:r>
              <a:rPr lang="en-US"/>
              <a:t># Id</a:t>
            </a:r>
            <a:br>
              <a:rPr lang="en-US"/>
            </a:br>
            <a:r>
              <a:rPr lang="en-US" sz="2000"/>
              <a:t>*</a:t>
            </a:r>
            <a:r>
              <a:rPr lang="en-US"/>
              <a:t> C1</a:t>
            </a:r>
          </a:p>
        </p:txBody>
      </p:sp>
      <p:sp>
        <p:nvSpPr>
          <p:cNvPr id="298025" name="Rectangle 41"/>
          <p:cNvSpPr>
            <a:spLocks noChangeArrowheads="1"/>
          </p:cNvSpPr>
          <p:nvPr/>
        </p:nvSpPr>
        <p:spPr bwMode="white">
          <a:xfrm>
            <a:off x="6532563" y="2089150"/>
            <a:ext cx="1349375" cy="946150"/>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Y</a:t>
            </a:r>
            <a:br>
              <a:rPr lang="en-US"/>
            </a:br>
            <a:r>
              <a:rPr lang="en-US"/>
              <a:t># Id</a:t>
            </a:r>
            <a:br>
              <a:rPr lang="en-US"/>
            </a:br>
            <a:r>
              <a:rPr lang="en-US" sz="2000"/>
              <a:t>* </a:t>
            </a:r>
            <a:r>
              <a:rPr lang="en-US"/>
              <a:t>C2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Line 2"/>
          <p:cNvSpPr>
            <a:spLocks noChangeShapeType="1"/>
          </p:cNvSpPr>
          <p:nvPr/>
        </p:nvSpPr>
        <p:spPr bwMode="auto">
          <a:xfrm flipH="1">
            <a:off x="3419475" y="2325688"/>
            <a:ext cx="1114425" cy="0"/>
          </a:xfrm>
          <a:prstGeom prst="line">
            <a:avLst/>
          </a:prstGeom>
          <a:noFill/>
          <a:ln w="25400">
            <a:solidFill>
              <a:schemeClr val="hlink"/>
            </a:solidFill>
            <a:prstDash val="dash"/>
            <a:round/>
            <a:headEnd type="none" w="sm" len="sm"/>
            <a:tailEnd type="none" w="sm" len="sm"/>
          </a:ln>
          <a:effectLst/>
        </p:spPr>
        <p:txBody>
          <a:bodyPr/>
          <a:lstStyle/>
          <a:p>
            <a:endParaRPr lang="en-US"/>
          </a:p>
        </p:txBody>
      </p:sp>
      <p:sp>
        <p:nvSpPr>
          <p:cNvPr id="300035" name="Line 3"/>
          <p:cNvSpPr>
            <a:spLocks noChangeShapeType="1"/>
          </p:cNvSpPr>
          <p:nvPr/>
        </p:nvSpPr>
        <p:spPr bwMode="auto">
          <a:xfrm>
            <a:off x="4546600" y="2325688"/>
            <a:ext cx="1341438" cy="0"/>
          </a:xfrm>
          <a:prstGeom prst="line">
            <a:avLst/>
          </a:prstGeom>
          <a:noFill/>
          <a:ln w="25400">
            <a:solidFill>
              <a:schemeClr val="hlink"/>
            </a:solidFill>
            <a:round/>
            <a:headEnd type="none" w="sm" len="sm"/>
            <a:tailEnd type="none" w="sm" len="sm"/>
          </a:ln>
          <a:effectLst/>
        </p:spPr>
        <p:txBody>
          <a:bodyPr/>
          <a:lstStyle/>
          <a:p>
            <a:endParaRPr lang="en-US"/>
          </a:p>
        </p:txBody>
      </p:sp>
      <p:sp>
        <p:nvSpPr>
          <p:cNvPr id="300063" name="Rectangle 31"/>
          <p:cNvSpPr>
            <a:spLocks noGrp="1" noChangeArrowheads="1"/>
          </p:cNvSpPr>
          <p:nvPr>
            <p:ph type="title"/>
          </p:nvPr>
        </p:nvSpPr>
        <p:spPr/>
        <p:txBody>
          <a:bodyPr/>
          <a:lstStyle/>
          <a:p>
            <a:r>
              <a:rPr lang="en-US"/>
              <a:t>Mapping 1:1 Relationships</a:t>
            </a:r>
          </a:p>
        </p:txBody>
      </p:sp>
      <p:sp>
        <p:nvSpPr>
          <p:cNvPr id="300037" name="AutoShape 5"/>
          <p:cNvSpPr>
            <a:spLocks noChangeArrowheads="1"/>
          </p:cNvSpPr>
          <p:nvPr/>
        </p:nvSpPr>
        <p:spPr bwMode="auto">
          <a:xfrm>
            <a:off x="2071688" y="1647825"/>
            <a:ext cx="1349375" cy="1252538"/>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300038" name="Rectangle 6"/>
          <p:cNvSpPr>
            <a:spLocks noChangeArrowheads="1"/>
          </p:cNvSpPr>
          <p:nvPr/>
        </p:nvSpPr>
        <p:spPr bwMode="white">
          <a:xfrm>
            <a:off x="2093913" y="1657350"/>
            <a:ext cx="1349375" cy="915988"/>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X</a:t>
            </a:r>
            <a:br>
              <a:rPr lang="en-US"/>
            </a:br>
            <a:r>
              <a:rPr lang="en-US"/>
              <a:t># Id</a:t>
            </a:r>
            <a:br>
              <a:rPr lang="en-US"/>
            </a:br>
            <a:r>
              <a:rPr lang="en-US"/>
              <a:t>* C1</a:t>
            </a:r>
          </a:p>
        </p:txBody>
      </p:sp>
      <p:sp>
        <p:nvSpPr>
          <p:cNvPr id="300039" name="AutoShape 7"/>
          <p:cNvSpPr>
            <a:spLocks noChangeArrowheads="1"/>
          </p:cNvSpPr>
          <p:nvPr/>
        </p:nvSpPr>
        <p:spPr bwMode="auto">
          <a:xfrm>
            <a:off x="3378200" y="2671763"/>
            <a:ext cx="2387600" cy="1231900"/>
          </a:xfrm>
          <a:prstGeom prst="downArrow">
            <a:avLst>
              <a:gd name="adj1" fmla="val 50000"/>
              <a:gd name="adj2" fmla="val 50005"/>
            </a:avLst>
          </a:prstGeom>
          <a:solidFill>
            <a:srgbClr val="009999"/>
          </a:solidFill>
          <a:ln w="9525">
            <a:noFill/>
            <a:miter lim="800000"/>
            <a:headEnd/>
            <a:tailEnd/>
          </a:ln>
          <a:effectLst/>
        </p:spPr>
        <p:txBody>
          <a:bodyPr wrap="none" anchor="ctr"/>
          <a:lstStyle/>
          <a:p>
            <a:endParaRPr lang="en-US"/>
          </a:p>
        </p:txBody>
      </p:sp>
      <p:sp>
        <p:nvSpPr>
          <p:cNvPr id="300040" name="Rectangle 8"/>
          <p:cNvSpPr>
            <a:spLocks noChangeArrowheads="1"/>
          </p:cNvSpPr>
          <p:nvPr/>
        </p:nvSpPr>
        <p:spPr bwMode="auto">
          <a:xfrm>
            <a:off x="5903913" y="3724275"/>
            <a:ext cx="1511300" cy="1295400"/>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300041" name="Line 9"/>
          <p:cNvSpPr>
            <a:spLocks noChangeShapeType="1"/>
          </p:cNvSpPr>
          <p:nvPr/>
        </p:nvSpPr>
        <p:spPr bwMode="auto">
          <a:xfrm>
            <a:off x="5891213" y="4081463"/>
            <a:ext cx="1524000" cy="0"/>
          </a:xfrm>
          <a:prstGeom prst="line">
            <a:avLst/>
          </a:prstGeom>
          <a:noFill/>
          <a:ln w="50800">
            <a:solidFill>
              <a:srgbClr val="FFFFFF"/>
            </a:solidFill>
            <a:round/>
            <a:headEnd type="none" w="sm" len="sm"/>
            <a:tailEnd type="none" w="sm" len="sm"/>
          </a:ln>
          <a:effectLst/>
        </p:spPr>
        <p:txBody>
          <a:bodyPr/>
          <a:lstStyle/>
          <a:p>
            <a:endParaRPr lang="en-US"/>
          </a:p>
        </p:txBody>
      </p:sp>
      <p:grpSp>
        <p:nvGrpSpPr>
          <p:cNvPr id="2" name="Group 10"/>
          <p:cNvGrpSpPr>
            <a:grpSpLocks/>
          </p:cNvGrpSpPr>
          <p:nvPr/>
        </p:nvGrpSpPr>
        <p:grpSpPr bwMode="auto">
          <a:xfrm>
            <a:off x="2116138" y="3873500"/>
            <a:ext cx="1365250" cy="1003300"/>
            <a:chOff x="1333" y="2440"/>
            <a:chExt cx="860" cy="632"/>
          </a:xfrm>
        </p:grpSpPr>
        <p:sp>
          <p:nvSpPr>
            <p:cNvPr id="300043" name="Rectangle 11"/>
            <p:cNvSpPr>
              <a:spLocks noChangeArrowheads="1"/>
            </p:cNvSpPr>
            <p:nvPr/>
          </p:nvSpPr>
          <p:spPr bwMode="auto">
            <a:xfrm>
              <a:off x="1341" y="2440"/>
              <a:ext cx="852" cy="632"/>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300044" name="Line 12"/>
            <p:cNvSpPr>
              <a:spLocks noChangeShapeType="1"/>
            </p:cNvSpPr>
            <p:nvPr/>
          </p:nvSpPr>
          <p:spPr bwMode="auto">
            <a:xfrm>
              <a:off x="1333" y="2664"/>
              <a:ext cx="856" cy="0"/>
            </a:xfrm>
            <a:prstGeom prst="line">
              <a:avLst/>
            </a:prstGeom>
            <a:noFill/>
            <a:ln w="50800">
              <a:solidFill>
                <a:srgbClr val="FFFFFF"/>
              </a:solidFill>
              <a:round/>
              <a:headEnd type="none" w="sm" len="sm"/>
              <a:tailEnd type="none" w="sm" len="sm"/>
            </a:ln>
            <a:effectLst/>
          </p:spPr>
          <p:txBody>
            <a:bodyPr/>
            <a:lstStyle/>
            <a:p>
              <a:endParaRPr lang="en-US"/>
            </a:p>
          </p:txBody>
        </p:sp>
      </p:grpSp>
      <p:sp>
        <p:nvSpPr>
          <p:cNvPr id="300045" name="Line 13"/>
          <p:cNvSpPr>
            <a:spLocks noChangeShapeType="1"/>
          </p:cNvSpPr>
          <p:nvPr/>
        </p:nvSpPr>
        <p:spPr bwMode="auto">
          <a:xfrm>
            <a:off x="3506788" y="4381500"/>
            <a:ext cx="2268537" cy="0"/>
          </a:xfrm>
          <a:prstGeom prst="line">
            <a:avLst/>
          </a:prstGeom>
          <a:noFill/>
          <a:ln w="50800">
            <a:solidFill>
              <a:schemeClr val="tx1"/>
            </a:solidFill>
            <a:round/>
            <a:headEnd type="none" w="sm" len="sm"/>
            <a:tailEnd type="none" w="sm" len="sm"/>
          </a:ln>
          <a:effectLst/>
        </p:spPr>
        <p:txBody>
          <a:bodyPr/>
          <a:lstStyle/>
          <a:p>
            <a:endParaRPr lang="en-US"/>
          </a:p>
        </p:txBody>
      </p:sp>
      <p:sp>
        <p:nvSpPr>
          <p:cNvPr id="300046" name="AutoShape 14"/>
          <p:cNvSpPr>
            <a:spLocks noChangeArrowheads="1"/>
          </p:cNvSpPr>
          <p:nvPr/>
        </p:nvSpPr>
        <p:spPr bwMode="auto">
          <a:xfrm>
            <a:off x="5900738" y="1622425"/>
            <a:ext cx="1349375" cy="1252538"/>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300047" name="Rectangle 15"/>
          <p:cNvSpPr>
            <a:spLocks noChangeArrowheads="1"/>
          </p:cNvSpPr>
          <p:nvPr/>
        </p:nvSpPr>
        <p:spPr bwMode="white">
          <a:xfrm>
            <a:off x="5922963" y="1631950"/>
            <a:ext cx="1349375" cy="915988"/>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Y</a:t>
            </a:r>
            <a:br>
              <a:rPr lang="en-US"/>
            </a:br>
            <a:r>
              <a:rPr lang="en-US"/>
              <a:t># Id</a:t>
            </a:r>
            <a:br>
              <a:rPr lang="en-US"/>
            </a:br>
            <a:r>
              <a:rPr lang="en-US"/>
              <a:t>* C2</a:t>
            </a:r>
          </a:p>
        </p:txBody>
      </p:sp>
      <p:sp>
        <p:nvSpPr>
          <p:cNvPr id="300048" name="Rectangle 16"/>
          <p:cNvSpPr>
            <a:spLocks noChangeArrowheads="1"/>
          </p:cNvSpPr>
          <p:nvPr/>
        </p:nvSpPr>
        <p:spPr bwMode="auto">
          <a:xfrm>
            <a:off x="5938838" y="3736975"/>
            <a:ext cx="8572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YS (Y)</a:t>
            </a:r>
          </a:p>
        </p:txBody>
      </p:sp>
      <p:sp>
        <p:nvSpPr>
          <p:cNvPr id="300049" name="Rectangle 17"/>
          <p:cNvSpPr>
            <a:spLocks noChangeArrowheads="1"/>
          </p:cNvSpPr>
          <p:nvPr/>
        </p:nvSpPr>
        <p:spPr bwMode="auto">
          <a:xfrm>
            <a:off x="2189163" y="3873500"/>
            <a:ext cx="8572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XS (X)</a:t>
            </a:r>
          </a:p>
        </p:txBody>
      </p:sp>
      <p:sp>
        <p:nvSpPr>
          <p:cNvPr id="300050" name="Line 18"/>
          <p:cNvSpPr>
            <a:spLocks noChangeShapeType="1"/>
          </p:cNvSpPr>
          <p:nvPr/>
        </p:nvSpPr>
        <p:spPr bwMode="auto">
          <a:xfrm>
            <a:off x="6472238" y="4095750"/>
            <a:ext cx="0" cy="909638"/>
          </a:xfrm>
          <a:prstGeom prst="line">
            <a:avLst/>
          </a:prstGeom>
          <a:noFill/>
          <a:ln w="25400">
            <a:solidFill>
              <a:srgbClr val="FFFFFF"/>
            </a:solidFill>
            <a:round/>
            <a:headEnd type="none" w="sm" len="sm"/>
            <a:tailEnd type="none" w="sm" len="sm"/>
          </a:ln>
          <a:effectLst/>
        </p:spPr>
        <p:txBody>
          <a:bodyPr/>
          <a:lstStyle/>
          <a:p>
            <a:endParaRPr lang="en-US"/>
          </a:p>
        </p:txBody>
      </p:sp>
      <p:sp>
        <p:nvSpPr>
          <p:cNvPr id="300051" name="Line 19"/>
          <p:cNvSpPr>
            <a:spLocks noChangeShapeType="1"/>
          </p:cNvSpPr>
          <p:nvPr/>
        </p:nvSpPr>
        <p:spPr bwMode="auto">
          <a:xfrm>
            <a:off x="6777038" y="4079875"/>
            <a:ext cx="0" cy="928688"/>
          </a:xfrm>
          <a:prstGeom prst="line">
            <a:avLst/>
          </a:prstGeom>
          <a:noFill/>
          <a:ln w="25400">
            <a:solidFill>
              <a:srgbClr val="FFFFFF"/>
            </a:solidFill>
            <a:round/>
            <a:headEnd type="none" w="sm" len="sm"/>
            <a:tailEnd type="none" w="sm" len="sm"/>
          </a:ln>
          <a:effectLst/>
        </p:spPr>
        <p:txBody>
          <a:bodyPr/>
          <a:lstStyle/>
          <a:p>
            <a:endParaRPr lang="en-US"/>
          </a:p>
        </p:txBody>
      </p:sp>
      <p:sp>
        <p:nvSpPr>
          <p:cNvPr id="300052" name="Line 20"/>
          <p:cNvSpPr>
            <a:spLocks noChangeShapeType="1"/>
          </p:cNvSpPr>
          <p:nvPr/>
        </p:nvSpPr>
        <p:spPr bwMode="auto">
          <a:xfrm>
            <a:off x="2493963" y="4229100"/>
            <a:ext cx="0" cy="647700"/>
          </a:xfrm>
          <a:prstGeom prst="line">
            <a:avLst/>
          </a:prstGeom>
          <a:noFill/>
          <a:ln w="25400">
            <a:solidFill>
              <a:srgbClr val="FFFFFF"/>
            </a:solidFill>
            <a:round/>
            <a:headEnd type="none" w="sm" len="sm"/>
            <a:tailEnd type="none" w="sm" len="sm"/>
          </a:ln>
          <a:effectLst/>
        </p:spPr>
        <p:txBody>
          <a:bodyPr/>
          <a:lstStyle/>
          <a:p>
            <a:endParaRPr lang="en-US"/>
          </a:p>
        </p:txBody>
      </p:sp>
      <p:sp>
        <p:nvSpPr>
          <p:cNvPr id="300053" name="Line 21"/>
          <p:cNvSpPr>
            <a:spLocks noChangeShapeType="1"/>
          </p:cNvSpPr>
          <p:nvPr/>
        </p:nvSpPr>
        <p:spPr bwMode="auto">
          <a:xfrm>
            <a:off x="2913063" y="4241800"/>
            <a:ext cx="0" cy="647700"/>
          </a:xfrm>
          <a:prstGeom prst="line">
            <a:avLst/>
          </a:prstGeom>
          <a:noFill/>
          <a:ln w="25400">
            <a:solidFill>
              <a:srgbClr val="FFFFFF"/>
            </a:solidFill>
            <a:round/>
            <a:headEnd type="none" w="sm" len="sm"/>
            <a:tailEnd type="none" w="sm" len="sm"/>
          </a:ln>
          <a:effectLst/>
        </p:spPr>
        <p:txBody>
          <a:bodyPr/>
          <a:lstStyle/>
          <a:p>
            <a:endParaRPr lang="en-US"/>
          </a:p>
        </p:txBody>
      </p:sp>
      <p:sp>
        <p:nvSpPr>
          <p:cNvPr id="300054" name="Rectangle 22"/>
          <p:cNvSpPr>
            <a:spLocks noChangeArrowheads="1"/>
          </p:cNvSpPr>
          <p:nvPr/>
        </p:nvSpPr>
        <p:spPr bwMode="auto">
          <a:xfrm>
            <a:off x="5849938" y="4092575"/>
            <a:ext cx="1606550" cy="87312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buClrTx/>
              <a:buFontTx/>
              <a:buNone/>
              <a:tabLst>
                <a:tab pos="571500" algn="l"/>
              </a:tabLst>
            </a:pPr>
            <a:r>
              <a:rPr lang="en-US"/>
              <a:t>pk      *   Id</a:t>
            </a:r>
            <a:br>
              <a:rPr lang="en-US"/>
            </a:br>
            <a:r>
              <a:rPr lang="en-US"/>
              <a:t>          *   C2</a:t>
            </a:r>
            <a:br>
              <a:rPr lang="en-US"/>
            </a:br>
            <a:r>
              <a:rPr lang="en-US"/>
              <a:t>fk,</a:t>
            </a:r>
            <a:r>
              <a:rPr lang="en-US" i="1"/>
              <a:t>uk</a:t>
            </a:r>
            <a:r>
              <a:rPr lang="en-US"/>
              <a:t>  *   X_id</a:t>
            </a:r>
          </a:p>
        </p:txBody>
      </p:sp>
      <p:sp>
        <p:nvSpPr>
          <p:cNvPr id="300055" name="Rectangle 23"/>
          <p:cNvSpPr>
            <a:spLocks noChangeArrowheads="1"/>
          </p:cNvSpPr>
          <p:nvPr/>
        </p:nvSpPr>
        <p:spPr bwMode="auto">
          <a:xfrm>
            <a:off x="2100263" y="4254500"/>
            <a:ext cx="1263650" cy="61277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buClrTx/>
              <a:buFontTx/>
              <a:buNone/>
              <a:tabLst>
                <a:tab pos="571500" algn="l"/>
              </a:tabLst>
            </a:pPr>
            <a:r>
              <a:rPr lang="en-US"/>
              <a:t>pk   *    Id</a:t>
            </a:r>
            <a:br>
              <a:rPr lang="en-US"/>
            </a:br>
            <a:r>
              <a:rPr lang="en-US"/>
              <a:t>       *    C1</a:t>
            </a:r>
          </a:p>
        </p:txBody>
      </p:sp>
      <p:sp>
        <p:nvSpPr>
          <p:cNvPr id="300056" name="AutoShape 24"/>
          <p:cNvSpPr>
            <a:spLocks noChangeArrowheads="1"/>
          </p:cNvSpPr>
          <p:nvPr/>
        </p:nvSpPr>
        <p:spPr bwMode="black">
          <a:xfrm rot="16200000">
            <a:off x="5529263" y="4229100"/>
            <a:ext cx="355600" cy="279400"/>
          </a:xfrm>
          <a:prstGeom prst="triangle">
            <a:avLst>
              <a:gd name="adj" fmla="val 49995"/>
            </a:avLst>
          </a:prstGeom>
          <a:solidFill>
            <a:schemeClr val="tx1"/>
          </a:solidFill>
          <a:ln w="25400">
            <a:solidFill>
              <a:schemeClr val="tx1"/>
            </a:solidFill>
            <a:miter lim="800000"/>
            <a:headEnd/>
            <a:tailEnd/>
          </a:ln>
          <a:effectLst/>
        </p:spPr>
        <p:txBody>
          <a:bodyPr wrap="none" anchor="ctr"/>
          <a:lstStyle/>
          <a:p>
            <a:endParaRPr lang="en-US"/>
          </a:p>
        </p:txBody>
      </p:sp>
      <p:sp>
        <p:nvSpPr>
          <p:cNvPr id="300057" name="Rectangle 25"/>
          <p:cNvSpPr>
            <a:spLocks noChangeArrowheads="1"/>
          </p:cNvSpPr>
          <p:nvPr/>
        </p:nvSpPr>
        <p:spPr bwMode="auto">
          <a:xfrm>
            <a:off x="3700463" y="4022725"/>
            <a:ext cx="1963737" cy="366713"/>
          </a:xfrm>
          <a:prstGeom prst="rect">
            <a:avLst/>
          </a:prstGeom>
          <a:noFill/>
          <a:ln w="9525">
            <a:noFill/>
            <a:miter lim="800000"/>
            <a:headEnd/>
            <a:tailEnd/>
          </a:ln>
          <a:effectLst/>
        </p:spPr>
        <p:txBody>
          <a:bodyPr lIns="92075" tIns="46038" rIns="92075" bIns="46038">
            <a:spAutoFit/>
          </a:bodyPr>
          <a:lstStyle/>
          <a:p>
            <a:pPr algn="r" eaLnBrk="0" hangingPunct="0">
              <a:spcBef>
                <a:spcPct val="50000"/>
              </a:spcBef>
              <a:buClrTx/>
              <a:buFontTx/>
              <a:buNone/>
            </a:pPr>
            <a:r>
              <a:rPr lang="en-US"/>
              <a:t>fk =</a:t>
            </a:r>
            <a:r>
              <a:rPr lang="en-US" i="1"/>
              <a:t> y_x_fk</a:t>
            </a:r>
          </a:p>
        </p:txBody>
      </p:sp>
      <p:sp>
        <p:nvSpPr>
          <p:cNvPr id="300058" name="Rectangle 26"/>
          <p:cNvSpPr>
            <a:spLocks noChangeArrowheads="1"/>
          </p:cNvSpPr>
          <p:nvPr/>
        </p:nvSpPr>
        <p:spPr bwMode="auto">
          <a:xfrm>
            <a:off x="1533525" y="5603875"/>
            <a:ext cx="54546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Choose which side for FK for other cardinalities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4" name="Rectangle 8"/>
          <p:cNvSpPr>
            <a:spLocks noGrp="1" noChangeArrowheads="1"/>
          </p:cNvSpPr>
          <p:nvPr>
            <p:ph type="title"/>
          </p:nvPr>
        </p:nvSpPr>
        <p:spPr/>
        <p:txBody>
          <a:bodyPr/>
          <a:lstStyle/>
          <a:p>
            <a:r>
              <a:rPr lang="en-US"/>
              <a:t>Summary</a:t>
            </a:r>
          </a:p>
        </p:txBody>
      </p:sp>
      <p:sp>
        <p:nvSpPr>
          <p:cNvPr id="326665" name="Rectangle 9"/>
          <p:cNvSpPr>
            <a:spLocks noGrp="1" noChangeArrowheads="1"/>
          </p:cNvSpPr>
          <p:nvPr>
            <p:ph idx="1"/>
          </p:nvPr>
        </p:nvSpPr>
        <p:spPr/>
        <p:txBody>
          <a:bodyPr/>
          <a:lstStyle/>
          <a:p>
            <a:pPr lvl="1"/>
            <a:r>
              <a:rPr lang="en-US"/>
              <a:t>Relational concepts</a:t>
            </a:r>
          </a:p>
          <a:p>
            <a:pPr lvl="1"/>
            <a:r>
              <a:rPr lang="en-US"/>
              <a:t>Naming rules convention</a:t>
            </a:r>
          </a:p>
          <a:p>
            <a:pPr lvl="1"/>
            <a:r>
              <a:rPr lang="en-US"/>
              <a:t>Basic mapping</a:t>
            </a:r>
          </a:p>
          <a:p>
            <a:pPr lvl="1"/>
            <a:r>
              <a:rPr lang="en-US"/>
              <a:t>Complex mapping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72" name="Rectangle 8"/>
          <p:cNvSpPr>
            <a:spLocks noGrp="1" noChangeArrowheads="1"/>
          </p:cNvSpPr>
          <p:nvPr>
            <p:ph type="title"/>
          </p:nvPr>
        </p:nvSpPr>
        <p:spPr/>
        <p:txBody>
          <a:bodyPr/>
          <a:lstStyle/>
          <a:p>
            <a:r>
              <a:rPr lang="en-US"/>
              <a:t>Overview</a:t>
            </a:r>
          </a:p>
        </p:txBody>
      </p:sp>
      <p:sp>
        <p:nvSpPr>
          <p:cNvPr id="267273" name="Rectangle 9"/>
          <p:cNvSpPr>
            <a:spLocks noGrp="1" noChangeArrowheads="1"/>
          </p:cNvSpPr>
          <p:nvPr>
            <p:ph idx="1"/>
          </p:nvPr>
        </p:nvSpPr>
        <p:spPr/>
        <p:txBody>
          <a:bodyPr/>
          <a:lstStyle/>
          <a:p>
            <a:pPr lvl="1"/>
            <a:r>
              <a:rPr lang="en-US"/>
              <a:t>Why use design modeling?</a:t>
            </a:r>
          </a:p>
          <a:p>
            <a:pPr lvl="1"/>
            <a:r>
              <a:rPr lang="en-US"/>
              <a:t>Introduction to the components:</a:t>
            </a:r>
          </a:p>
          <a:p>
            <a:pPr lvl="2"/>
            <a:r>
              <a:rPr lang="en-US"/>
              <a:t>Tables</a:t>
            </a:r>
          </a:p>
          <a:p>
            <a:pPr lvl="2"/>
            <a:r>
              <a:rPr lang="en-US"/>
              <a:t>Columns</a:t>
            </a:r>
          </a:p>
          <a:p>
            <a:pPr lvl="2"/>
            <a:r>
              <a:rPr lang="en-US"/>
              <a:t>Constraints</a:t>
            </a:r>
          </a:p>
          <a:p>
            <a:pPr lvl="1"/>
            <a:r>
              <a:rPr lang="en-US"/>
              <a:t>Basic Mapping</a:t>
            </a:r>
          </a:p>
          <a:p>
            <a:pPr lvl="1"/>
            <a:r>
              <a:rPr lang="en-US"/>
              <a:t>Complex mapping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20" name="Rectangle 8"/>
          <p:cNvSpPr>
            <a:spLocks noGrp="1" noChangeArrowheads="1"/>
          </p:cNvSpPr>
          <p:nvPr>
            <p:ph type="title"/>
          </p:nvPr>
        </p:nvSpPr>
        <p:spPr/>
        <p:txBody>
          <a:bodyPr/>
          <a:lstStyle/>
          <a:p>
            <a:pPr algn="ctr"/>
            <a:r>
              <a:rPr lang="en-US" b="1" dirty="0"/>
              <a:t>Why Create a Data Design Model?</a:t>
            </a:r>
          </a:p>
        </p:txBody>
      </p:sp>
      <p:sp>
        <p:nvSpPr>
          <p:cNvPr id="269321" name="Rectangle 9"/>
          <p:cNvSpPr>
            <a:spLocks noGrp="1" noChangeArrowheads="1"/>
          </p:cNvSpPr>
          <p:nvPr>
            <p:ph idx="1"/>
          </p:nvPr>
        </p:nvSpPr>
        <p:spPr/>
        <p:txBody>
          <a:bodyPr>
            <a:normAutofit/>
          </a:bodyPr>
          <a:lstStyle/>
          <a:p>
            <a:pPr lvl="1"/>
            <a:r>
              <a:rPr lang="en-US" sz="2200" dirty="0"/>
              <a:t>Closer to the implementation solution</a:t>
            </a:r>
          </a:p>
          <a:p>
            <a:pPr lvl="1"/>
            <a:r>
              <a:rPr lang="en-US" sz="2200" dirty="0"/>
              <a:t>Facilitates discussion</a:t>
            </a:r>
          </a:p>
          <a:p>
            <a:pPr lvl="1"/>
            <a:r>
              <a:rPr lang="en-US" sz="2200" dirty="0"/>
              <a:t>Ideal model can be adapted to an RDBMS model</a:t>
            </a:r>
          </a:p>
          <a:p>
            <a:pPr lvl="1"/>
            <a:r>
              <a:rPr lang="en-US" sz="2200" dirty="0"/>
              <a:t>Sound basis for physical database design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Line 2"/>
          <p:cNvSpPr>
            <a:spLocks noChangeShapeType="1"/>
          </p:cNvSpPr>
          <p:nvPr/>
        </p:nvSpPr>
        <p:spPr bwMode="auto">
          <a:xfrm>
            <a:off x="7342188" y="5221288"/>
            <a:ext cx="725487" cy="0"/>
          </a:xfrm>
          <a:prstGeom prst="line">
            <a:avLst/>
          </a:prstGeom>
          <a:noFill/>
          <a:ln w="25400">
            <a:solidFill>
              <a:schemeClr val="tx1"/>
            </a:solidFill>
            <a:round/>
            <a:headEnd type="none" w="sm" len="sm"/>
            <a:tailEnd type="none" w="sm" len="sm"/>
          </a:ln>
          <a:effectLst/>
        </p:spPr>
        <p:txBody>
          <a:bodyPr/>
          <a:lstStyle/>
          <a:p>
            <a:endParaRPr lang="en-US"/>
          </a:p>
        </p:txBody>
      </p:sp>
      <p:sp>
        <p:nvSpPr>
          <p:cNvPr id="271404" name="Rectangle 44"/>
          <p:cNvSpPr>
            <a:spLocks noGrp="1" noChangeArrowheads="1"/>
          </p:cNvSpPr>
          <p:nvPr>
            <p:ph type="title"/>
          </p:nvPr>
        </p:nvSpPr>
        <p:spPr>
          <a:xfrm>
            <a:off x="576263" y="92832"/>
            <a:ext cx="7886700" cy="1325563"/>
          </a:xfrm>
        </p:spPr>
        <p:txBody>
          <a:bodyPr/>
          <a:lstStyle/>
          <a:p>
            <a:pPr algn="ctr"/>
            <a:r>
              <a:rPr lang="en-US" b="1" dirty="0"/>
              <a:t>Presenting Tables</a:t>
            </a:r>
          </a:p>
        </p:txBody>
      </p:sp>
      <p:sp>
        <p:nvSpPr>
          <p:cNvPr id="271364" name="Rectangle 4"/>
          <p:cNvSpPr>
            <a:spLocks noChangeArrowheads="1"/>
          </p:cNvSpPr>
          <p:nvPr/>
        </p:nvSpPr>
        <p:spPr bwMode="auto">
          <a:xfrm>
            <a:off x="836613" y="1171575"/>
            <a:ext cx="23431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Table: EMPLOYEES</a:t>
            </a:r>
          </a:p>
        </p:txBody>
      </p:sp>
      <p:sp>
        <p:nvSpPr>
          <p:cNvPr id="271365" name="Rectangle 5"/>
          <p:cNvSpPr>
            <a:spLocks noChangeArrowheads="1"/>
          </p:cNvSpPr>
          <p:nvPr/>
        </p:nvSpPr>
        <p:spPr bwMode="auto">
          <a:xfrm>
            <a:off x="830263" y="2816225"/>
            <a:ext cx="7175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rows</a:t>
            </a:r>
          </a:p>
        </p:txBody>
      </p:sp>
      <p:sp>
        <p:nvSpPr>
          <p:cNvPr id="271366" name="Rectangle 6"/>
          <p:cNvSpPr>
            <a:spLocks noChangeArrowheads="1"/>
          </p:cNvSpPr>
          <p:nvPr/>
        </p:nvSpPr>
        <p:spPr bwMode="auto">
          <a:xfrm>
            <a:off x="6696075" y="3538028"/>
            <a:ext cx="1784350" cy="558800"/>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85000"/>
              </a:lnSpc>
              <a:spcBef>
                <a:spcPct val="35000"/>
              </a:spcBef>
              <a:buClrTx/>
              <a:buFontTx/>
              <a:buNone/>
              <a:tabLst>
                <a:tab pos="571500" algn="l"/>
              </a:tabLst>
            </a:pPr>
            <a:r>
              <a:rPr lang="en-US"/>
              <a:t>      foreign key</a:t>
            </a:r>
            <a:br>
              <a:rPr lang="en-US"/>
            </a:br>
            <a:r>
              <a:rPr lang="en-US"/>
              <a:t>column</a:t>
            </a:r>
          </a:p>
        </p:txBody>
      </p:sp>
      <p:sp>
        <p:nvSpPr>
          <p:cNvPr id="271367" name="Rectangle 7"/>
          <p:cNvSpPr>
            <a:spLocks noChangeArrowheads="1"/>
          </p:cNvSpPr>
          <p:nvPr/>
        </p:nvSpPr>
        <p:spPr bwMode="auto">
          <a:xfrm>
            <a:off x="1901825" y="2203450"/>
            <a:ext cx="5984875" cy="1323975"/>
          </a:xfrm>
          <a:prstGeom prst="rect">
            <a:avLst/>
          </a:prstGeom>
          <a:noFill/>
          <a:ln w="25400">
            <a:solidFill>
              <a:schemeClr val="tx1"/>
            </a:solidFill>
            <a:miter lim="800000"/>
            <a:headEnd/>
            <a:tailEnd/>
          </a:ln>
          <a:effectLst/>
        </p:spPr>
        <p:txBody>
          <a:bodyPr lIns="92075" tIns="46038" rIns="92075" bIns="46038">
            <a:spAutoFit/>
          </a:bodyPr>
          <a:lstStyle/>
          <a:p>
            <a:pPr defTabSz="762000" eaLnBrk="0" hangingPunct="0">
              <a:lnSpc>
                <a:spcPct val="110000"/>
              </a:lnSpc>
              <a:spcBef>
                <a:spcPct val="50000"/>
              </a:spcBef>
              <a:buClrTx/>
              <a:buFontTx/>
              <a:buNone/>
            </a:pPr>
            <a:r>
              <a:rPr lang="en-US" dirty="0">
                <a:latin typeface="Courier New" pitchFamily="49" charset="0"/>
              </a:rPr>
              <a:t>Id  Name   Address       </a:t>
            </a:r>
            <a:r>
              <a:rPr lang="en-US" dirty="0" err="1">
                <a:latin typeface="Courier New" pitchFamily="49" charset="0"/>
              </a:rPr>
              <a:t>Birth_date</a:t>
            </a:r>
            <a:r>
              <a:rPr lang="en-US" dirty="0">
                <a:latin typeface="Courier New" pitchFamily="49" charset="0"/>
              </a:rPr>
              <a:t> </a:t>
            </a:r>
            <a:r>
              <a:rPr lang="en-US" dirty="0" err="1">
                <a:latin typeface="Courier New" pitchFamily="49" charset="0"/>
              </a:rPr>
              <a:t>Dpt_id</a:t>
            </a:r>
            <a:r>
              <a:rPr lang="en-US" dirty="0">
                <a:latin typeface="Courier New" pitchFamily="49" charset="0"/>
              </a:rPr>
              <a:t/>
            </a:r>
            <a:br>
              <a:rPr lang="en-US" dirty="0">
                <a:latin typeface="Courier New" pitchFamily="49" charset="0"/>
              </a:rPr>
            </a:br>
            <a:r>
              <a:rPr lang="en-US" dirty="0">
                <a:latin typeface="Courier New" pitchFamily="49" charset="0"/>
              </a:rPr>
              <a:t>126 PAGE   12, OXFORD ST   03-03-66     10</a:t>
            </a:r>
            <a:br>
              <a:rPr lang="en-US" dirty="0">
                <a:latin typeface="Courier New" pitchFamily="49" charset="0"/>
              </a:rPr>
            </a:br>
            <a:r>
              <a:rPr lang="en-US" dirty="0">
                <a:latin typeface="Courier New" pitchFamily="49" charset="0"/>
              </a:rPr>
              <a:t>349 PAPINI 53, HAYES AVE   10-08-77     20</a:t>
            </a:r>
            <a:br>
              <a:rPr lang="en-US" dirty="0">
                <a:latin typeface="Courier New" pitchFamily="49" charset="0"/>
              </a:rPr>
            </a:br>
            <a:r>
              <a:rPr lang="en-US" dirty="0">
                <a:latin typeface="Courier New" pitchFamily="49" charset="0"/>
              </a:rPr>
              <a:t>785 GARRET                 08-12-55     10</a:t>
            </a:r>
          </a:p>
        </p:txBody>
      </p:sp>
      <p:sp>
        <p:nvSpPr>
          <p:cNvPr id="271368" name="Rectangle 8"/>
          <p:cNvSpPr>
            <a:spLocks noChangeArrowheads="1"/>
          </p:cNvSpPr>
          <p:nvPr/>
        </p:nvSpPr>
        <p:spPr bwMode="auto">
          <a:xfrm>
            <a:off x="685800" y="3614738"/>
            <a:ext cx="1466850" cy="558800"/>
          </a:xfrm>
          <a:prstGeom prst="rect">
            <a:avLst/>
          </a:prstGeom>
          <a:noFill/>
          <a:ln w="9525">
            <a:noFill/>
            <a:miter lim="800000"/>
            <a:headEnd/>
            <a:tailEnd/>
          </a:ln>
          <a:effectLst/>
        </p:spPr>
        <p:txBody>
          <a:bodyPr wrap="none" lIns="92075" tIns="46038" rIns="92075" bIns="46038">
            <a:spAutoFit/>
          </a:bodyPr>
          <a:lstStyle/>
          <a:p>
            <a:pPr marL="404813" indent="-404813" algn="ctr" defTabSz="346075" eaLnBrk="0" hangingPunct="0">
              <a:lnSpc>
                <a:spcPct val="85000"/>
              </a:lnSpc>
              <a:spcBef>
                <a:spcPct val="35000"/>
              </a:spcBef>
              <a:buClrTx/>
              <a:buFontTx/>
              <a:buNone/>
              <a:tabLst>
                <a:tab pos="571500" algn="l"/>
              </a:tabLst>
            </a:pPr>
            <a:r>
              <a:rPr lang="en-US"/>
              <a:t>primary key</a:t>
            </a:r>
            <a:br>
              <a:rPr lang="en-US"/>
            </a:br>
            <a:r>
              <a:rPr lang="en-US"/>
              <a:t>column</a:t>
            </a:r>
          </a:p>
        </p:txBody>
      </p:sp>
      <p:sp>
        <p:nvSpPr>
          <p:cNvPr id="271369" name="Line 9"/>
          <p:cNvSpPr>
            <a:spLocks noChangeShapeType="1"/>
          </p:cNvSpPr>
          <p:nvPr/>
        </p:nvSpPr>
        <p:spPr bwMode="black">
          <a:xfrm>
            <a:off x="1903413" y="2589213"/>
            <a:ext cx="5983287" cy="0"/>
          </a:xfrm>
          <a:prstGeom prst="line">
            <a:avLst/>
          </a:prstGeom>
          <a:noFill/>
          <a:ln w="25400">
            <a:solidFill>
              <a:schemeClr val="tx1"/>
            </a:solidFill>
            <a:round/>
            <a:headEnd type="none" w="sm" len="sm"/>
            <a:tailEnd type="none" w="sm" len="sm"/>
          </a:ln>
          <a:effectLst/>
        </p:spPr>
        <p:txBody>
          <a:bodyPr/>
          <a:lstStyle/>
          <a:p>
            <a:endParaRPr lang="en-US"/>
          </a:p>
        </p:txBody>
      </p:sp>
      <p:sp>
        <p:nvSpPr>
          <p:cNvPr id="271370" name="Line 10"/>
          <p:cNvSpPr>
            <a:spLocks noChangeShapeType="1"/>
          </p:cNvSpPr>
          <p:nvPr/>
        </p:nvSpPr>
        <p:spPr bwMode="black">
          <a:xfrm>
            <a:off x="2466975" y="2203450"/>
            <a:ext cx="0" cy="1327150"/>
          </a:xfrm>
          <a:prstGeom prst="line">
            <a:avLst/>
          </a:prstGeom>
          <a:noFill/>
          <a:ln w="25400">
            <a:solidFill>
              <a:schemeClr val="tx1"/>
            </a:solidFill>
            <a:round/>
            <a:headEnd type="none" w="sm" len="sm"/>
            <a:tailEnd type="none" w="sm" len="sm"/>
          </a:ln>
          <a:effectLst/>
        </p:spPr>
        <p:txBody>
          <a:bodyPr/>
          <a:lstStyle/>
          <a:p>
            <a:endParaRPr lang="en-US"/>
          </a:p>
        </p:txBody>
      </p:sp>
      <p:sp>
        <p:nvSpPr>
          <p:cNvPr id="271371" name="Line 11"/>
          <p:cNvSpPr>
            <a:spLocks noChangeShapeType="1"/>
          </p:cNvSpPr>
          <p:nvPr/>
        </p:nvSpPr>
        <p:spPr bwMode="black">
          <a:xfrm>
            <a:off x="3443288" y="2203450"/>
            <a:ext cx="0" cy="1327150"/>
          </a:xfrm>
          <a:prstGeom prst="line">
            <a:avLst/>
          </a:prstGeom>
          <a:noFill/>
          <a:ln w="25400">
            <a:solidFill>
              <a:schemeClr val="tx1"/>
            </a:solidFill>
            <a:round/>
            <a:headEnd type="none" w="sm" len="sm"/>
            <a:tailEnd type="none" w="sm" len="sm"/>
          </a:ln>
          <a:effectLst/>
        </p:spPr>
        <p:txBody>
          <a:bodyPr/>
          <a:lstStyle/>
          <a:p>
            <a:endParaRPr lang="en-US"/>
          </a:p>
        </p:txBody>
      </p:sp>
      <p:sp>
        <p:nvSpPr>
          <p:cNvPr id="271372" name="Line 12"/>
          <p:cNvSpPr>
            <a:spLocks noChangeShapeType="1"/>
          </p:cNvSpPr>
          <p:nvPr/>
        </p:nvSpPr>
        <p:spPr bwMode="black">
          <a:xfrm>
            <a:off x="5357813" y="2203450"/>
            <a:ext cx="0" cy="1327150"/>
          </a:xfrm>
          <a:prstGeom prst="line">
            <a:avLst/>
          </a:prstGeom>
          <a:noFill/>
          <a:ln w="25400">
            <a:solidFill>
              <a:schemeClr val="tx1"/>
            </a:solidFill>
            <a:round/>
            <a:headEnd type="none" w="sm" len="sm"/>
            <a:tailEnd type="none" w="sm" len="sm"/>
          </a:ln>
          <a:effectLst/>
        </p:spPr>
        <p:txBody>
          <a:bodyPr/>
          <a:lstStyle/>
          <a:p>
            <a:endParaRPr lang="en-US"/>
          </a:p>
        </p:txBody>
      </p:sp>
      <p:sp>
        <p:nvSpPr>
          <p:cNvPr id="271373" name="Line 13"/>
          <p:cNvSpPr>
            <a:spLocks noChangeShapeType="1"/>
          </p:cNvSpPr>
          <p:nvPr/>
        </p:nvSpPr>
        <p:spPr bwMode="black">
          <a:xfrm>
            <a:off x="6848475" y="2203450"/>
            <a:ext cx="0" cy="1327150"/>
          </a:xfrm>
          <a:prstGeom prst="line">
            <a:avLst/>
          </a:prstGeom>
          <a:noFill/>
          <a:ln w="25400">
            <a:solidFill>
              <a:schemeClr val="tx1"/>
            </a:solidFill>
            <a:round/>
            <a:headEnd type="none" w="sm" len="sm"/>
            <a:tailEnd type="none" w="sm" len="sm"/>
          </a:ln>
          <a:effectLst/>
        </p:spPr>
        <p:txBody>
          <a:bodyPr/>
          <a:lstStyle/>
          <a:p>
            <a:endParaRPr lang="en-US"/>
          </a:p>
        </p:txBody>
      </p:sp>
      <p:sp>
        <p:nvSpPr>
          <p:cNvPr id="271374" name="Line 14"/>
          <p:cNvSpPr>
            <a:spLocks noChangeShapeType="1"/>
          </p:cNvSpPr>
          <p:nvPr/>
        </p:nvSpPr>
        <p:spPr bwMode="black">
          <a:xfrm>
            <a:off x="2949575" y="1838325"/>
            <a:ext cx="0" cy="350838"/>
          </a:xfrm>
          <a:prstGeom prst="line">
            <a:avLst/>
          </a:prstGeom>
          <a:noFill/>
          <a:ln w="25400">
            <a:solidFill>
              <a:schemeClr val="tx2"/>
            </a:solidFill>
            <a:round/>
            <a:headEnd type="none" w="sm" len="sm"/>
            <a:tailEnd type="stealth" w="med" len="lg"/>
          </a:ln>
          <a:effectLst/>
        </p:spPr>
        <p:txBody>
          <a:bodyPr/>
          <a:lstStyle/>
          <a:p>
            <a:endParaRPr lang="en-US"/>
          </a:p>
        </p:txBody>
      </p:sp>
      <p:sp>
        <p:nvSpPr>
          <p:cNvPr id="271375" name="Line 15"/>
          <p:cNvSpPr>
            <a:spLocks noChangeShapeType="1"/>
          </p:cNvSpPr>
          <p:nvPr/>
        </p:nvSpPr>
        <p:spPr bwMode="black">
          <a:xfrm>
            <a:off x="4508500" y="1838325"/>
            <a:ext cx="0" cy="350838"/>
          </a:xfrm>
          <a:prstGeom prst="line">
            <a:avLst/>
          </a:prstGeom>
          <a:noFill/>
          <a:ln w="25400">
            <a:solidFill>
              <a:schemeClr val="tx2"/>
            </a:solidFill>
            <a:round/>
            <a:headEnd type="none" w="sm" len="sm"/>
            <a:tailEnd type="stealth" w="med" len="lg"/>
          </a:ln>
          <a:effectLst/>
        </p:spPr>
        <p:txBody>
          <a:bodyPr/>
          <a:lstStyle/>
          <a:p>
            <a:endParaRPr lang="en-US"/>
          </a:p>
        </p:txBody>
      </p:sp>
      <p:sp>
        <p:nvSpPr>
          <p:cNvPr id="271376" name="Line 16"/>
          <p:cNvSpPr>
            <a:spLocks noChangeShapeType="1"/>
          </p:cNvSpPr>
          <p:nvPr/>
        </p:nvSpPr>
        <p:spPr bwMode="black">
          <a:xfrm>
            <a:off x="6116638" y="1838325"/>
            <a:ext cx="0" cy="350838"/>
          </a:xfrm>
          <a:prstGeom prst="line">
            <a:avLst/>
          </a:prstGeom>
          <a:noFill/>
          <a:ln w="25400">
            <a:solidFill>
              <a:schemeClr val="tx2"/>
            </a:solidFill>
            <a:round/>
            <a:headEnd type="none" w="sm" len="sm"/>
            <a:tailEnd type="stealth" w="med" len="lg"/>
          </a:ln>
          <a:effectLst/>
        </p:spPr>
        <p:txBody>
          <a:bodyPr/>
          <a:lstStyle/>
          <a:p>
            <a:endParaRPr lang="en-US"/>
          </a:p>
        </p:txBody>
      </p:sp>
      <p:sp>
        <p:nvSpPr>
          <p:cNvPr id="271377" name="Freeform 17"/>
          <p:cNvSpPr>
            <a:spLocks/>
          </p:cNvSpPr>
          <p:nvPr/>
        </p:nvSpPr>
        <p:spPr bwMode="black">
          <a:xfrm>
            <a:off x="2973388" y="3521075"/>
            <a:ext cx="2978150" cy="354013"/>
          </a:xfrm>
          <a:custGeom>
            <a:avLst/>
            <a:gdLst/>
            <a:ahLst/>
            <a:cxnLst>
              <a:cxn ang="0">
                <a:pos x="0" y="17"/>
              </a:cxn>
              <a:cxn ang="0">
                <a:pos x="0" y="222"/>
              </a:cxn>
              <a:cxn ang="0">
                <a:pos x="1871" y="222"/>
              </a:cxn>
              <a:cxn ang="0">
                <a:pos x="1875" y="0"/>
              </a:cxn>
            </a:cxnLst>
            <a:rect l="0" t="0" r="r" b="b"/>
            <a:pathLst>
              <a:path w="1876" h="223">
                <a:moveTo>
                  <a:pt x="0" y="17"/>
                </a:moveTo>
                <a:lnTo>
                  <a:pt x="0" y="222"/>
                </a:lnTo>
                <a:lnTo>
                  <a:pt x="1871" y="222"/>
                </a:lnTo>
                <a:lnTo>
                  <a:pt x="1875" y="0"/>
                </a:lnTo>
              </a:path>
            </a:pathLst>
          </a:custGeom>
          <a:noFill/>
          <a:ln w="25400" cap="rnd" cmpd="sng">
            <a:solidFill>
              <a:schemeClr val="tx2"/>
            </a:solidFill>
            <a:prstDash val="solid"/>
            <a:round/>
            <a:headEnd type="stealth" w="med" len="lg"/>
            <a:tailEnd type="stealth" w="med" len="lg"/>
          </a:ln>
          <a:effectLst/>
        </p:spPr>
        <p:txBody>
          <a:bodyPr/>
          <a:lstStyle/>
          <a:p>
            <a:endParaRPr lang="en-US"/>
          </a:p>
        </p:txBody>
      </p:sp>
      <p:sp>
        <p:nvSpPr>
          <p:cNvPr id="271378" name="Freeform 18"/>
          <p:cNvSpPr>
            <a:spLocks/>
          </p:cNvSpPr>
          <p:nvPr/>
        </p:nvSpPr>
        <p:spPr bwMode="black">
          <a:xfrm>
            <a:off x="1557338" y="2703513"/>
            <a:ext cx="355600" cy="642937"/>
          </a:xfrm>
          <a:custGeom>
            <a:avLst/>
            <a:gdLst/>
            <a:ahLst/>
            <a:cxnLst>
              <a:cxn ang="0">
                <a:pos x="223" y="0"/>
              </a:cxn>
              <a:cxn ang="0">
                <a:pos x="0" y="0"/>
              </a:cxn>
              <a:cxn ang="0">
                <a:pos x="0" y="395"/>
              </a:cxn>
              <a:cxn ang="0">
                <a:pos x="219" y="404"/>
              </a:cxn>
            </a:cxnLst>
            <a:rect l="0" t="0" r="r" b="b"/>
            <a:pathLst>
              <a:path w="224" h="405">
                <a:moveTo>
                  <a:pt x="223" y="0"/>
                </a:moveTo>
                <a:lnTo>
                  <a:pt x="0" y="0"/>
                </a:lnTo>
                <a:lnTo>
                  <a:pt x="0" y="395"/>
                </a:lnTo>
                <a:lnTo>
                  <a:pt x="219" y="404"/>
                </a:lnTo>
              </a:path>
            </a:pathLst>
          </a:custGeom>
          <a:noFill/>
          <a:ln w="25400" cap="rnd" cmpd="sng">
            <a:solidFill>
              <a:schemeClr val="tx2"/>
            </a:solidFill>
            <a:prstDash val="solid"/>
            <a:round/>
            <a:headEnd type="stealth" w="med" len="lg"/>
            <a:tailEnd type="stealth" w="med" len="lg"/>
          </a:ln>
          <a:effectLst/>
        </p:spPr>
        <p:txBody>
          <a:bodyPr/>
          <a:lstStyle/>
          <a:p>
            <a:endParaRPr lang="en-US"/>
          </a:p>
        </p:txBody>
      </p:sp>
      <p:sp>
        <p:nvSpPr>
          <p:cNvPr id="271379" name="Line 19"/>
          <p:cNvSpPr>
            <a:spLocks noChangeShapeType="1"/>
          </p:cNvSpPr>
          <p:nvPr/>
        </p:nvSpPr>
        <p:spPr bwMode="black">
          <a:xfrm>
            <a:off x="1552575" y="3024188"/>
            <a:ext cx="363538" cy="0"/>
          </a:xfrm>
          <a:prstGeom prst="line">
            <a:avLst/>
          </a:prstGeom>
          <a:noFill/>
          <a:ln w="25400">
            <a:solidFill>
              <a:schemeClr val="tx2"/>
            </a:solidFill>
            <a:round/>
            <a:headEnd type="none" w="sm" len="sm"/>
            <a:tailEnd type="stealth" w="med" len="lg"/>
          </a:ln>
          <a:effectLst/>
        </p:spPr>
        <p:txBody>
          <a:bodyPr/>
          <a:lstStyle/>
          <a:p>
            <a:endParaRPr lang="en-US"/>
          </a:p>
        </p:txBody>
      </p:sp>
      <p:sp>
        <p:nvSpPr>
          <p:cNvPr id="271380" name="Line 20"/>
          <p:cNvSpPr>
            <a:spLocks noChangeShapeType="1"/>
          </p:cNvSpPr>
          <p:nvPr/>
        </p:nvSpPr>
        <p:spPr bwMode="auto">
          <a:xfrm flipV="1">
            <a:off x="6977063" y="3563938"/>
            <a:ext cx="0" cy="384175"/>
          </a:xfrm>
          <a:prstGeom prst="line">
            <a:avLst/>
          </a:prstGeom>
          <a:noFill/>
          <a:ln w="25400">
            <a:solidFill>
              <a:schemeClr val="tx2"/>
            </a:solidFill>
            <a:round/>
            <a:headEnd type="none" w="sm" len="sm"/>
            <a:tailEnd type="stealth" w="med" len="med"/>
          </a:ln>
          <a:effectLst/>
        </p:spPr>
        <p:txBody>
          <a:bodyPr/>
          <a:lstStyle/>
          <a:p>
            <a:endParaRPr lang="en-US"/>
          </a:p>
        </p:txBody>
      </p:sp>
      <p:sp>
        <p:nvSpPr>
          <p:cNvPr id="271381" name="Line 21"/>
          <p:cNvSpPr>
            <a:spLocks noChangeShapeType="1"/>
          </p:cNvSpPr>
          <p:nvPr/>
        </p:nvSpPr>
        <p:spPr bwMode="black">
          <a:xfrm flipH="1">
            <a:off x="1978025" y="1835150"/>
            <a:ext cx="161925" cy="0"/>
          </a:xfrm>
          <a:prstGeom prst="line">
            <a:avLst/>
          </a:prstGeom>
          <a:noFill/>
          <a:ln w="9525">
            <a:noFill/>
            <a:round/>
            <a:headEnd type="none" w="sm" len="sm"/>
            <a:tailEnd type="none" w="sm" len="sm"/>
          </a:ln>
          <a:effectLst/>
        </p:spPr>
        <p:txBody>
          <a:bodyPr/>
          <a:lstStyle/>
          <a:p>
            <a:endParaRPr lang="en-US"/>
          </a:p>
        </p:txBody>
      </p:sp>
      <p:sp>
        <p:nvSpPr>
          <p:cNvPr id="271382" name="Freeform 22"/>
          <p:cNvSpPr>
            <a:spLocks/>
          </p:cNvSpPr>
          <p:nvPr/>
        </p:nvSpPr>
        <p:spPr bwMode="black">
          <a:xfrm>
            <a:off x="2098675" y="1841500"/>
            <a:ext cx="5407025" cy="373063"/>
          </a:xfrm>
          <a:custGeom>
            <a:avLst/>
            <a:gdLst/>
            <a:ahLst/>
            <a:cxnLst>
              <a:cxn ang="0">
                <a:pos x="0" y="216"/>
              </a:cxn>
              <a:cxn ang="0">
                <a:pos x="0" y="0"/>
              </a:cxn>
              <a:cxn ang="0">
                <a:pos x="3398" y="0"/>
              </a:cxn>
              <a:cxn ang="0">
                <a:pos x="3405" y="234"/>
              </a:cxn>
            </a:cxnLst>
            <a:rect l="0" t="0" r="r" b="b"/>
            <a:pathLst>
              <a:path w="3406" h="235">
                <a:moveTo>
                  <a:pt x="0" y="216"/>
                </a:moveTo>
                <a:lnTo>
                  <a:pt x="0" y="0"/>
                </a:lnTo>
                <a:lnTo>
                  <a:pt x="3398" y="0"/>
                </a:lnTo>
                <a:lnTo>
                  <a:pt x="3405" y="234"/>
                </a:lnTo>
              </a:path>
            </a:pathLst>
          </a:custGeom>
          <a:noFill/>
          <a:ln w="25400" cap="rnd" cmpd="sng">
            <a:solidFill>
              <a:schemeClr val="tx2"/>
            </a:solidFill>
            <a:prstDash val="solid"/>
            <a:round/>
            <a:headEnd type="stealth" w="med" len="lg"/>
            <a:tailEnd type="stealth" w="med" len="lg"/>
          </a:ln>
          <a:effectLst/>
        </p:spPr>
        <p:txBody>
          <a:bodyPr/>
          <a:lstStyle/>
          <a:p>
            <a:endParaRPr lang="en-US"/>
          </a:p>
        </p:txBody>
      </p:sp>
      <p:sp useBgFill="1">
        <p:nvSpPr>
          <p:cNvPr id="271383" name="Rectangle 23"/>
          <p:cNvSpPr>
            <a:spLocks noChangeArrowheads="1"/>
          </p:cNvSpPr>
          <p:nvPr/>
        </p:nvSpPr>
        <p:spPr bwMode="auto">
          <a:xfrm>
            <a:off x="3830638" y="3551238"/>
            <a:ext cx="1377950" cy="546100"/>
          </a:xfrm>
          <a:prstGeom prst="rect">
            <a:avLst/>
          </a:prstGeom>
          <a:ln w="9525">
            <a:noFill/>
            <a:miter lim="800000"/>
            <a:headEnd/>
            <a:tailEnd/>
          </a:ln>
          <a:effectLst/>
        </p:spPr>
        <p:txBody>
          <a:bodyPr wrap="none" lIns="92075" tIns="46038" rIns="92075" bIns="46038">
            <a:spAutoFit/>
          </a:bodyPr>
          <a:lstStyle/>
          <a:p>
            <a:pPr marL="404813" indent="-404813" algn="ctr" defTabSz="346075" eaLnBrk="0" hangingPunct="0">
              <a:lnSpc>
                <a:spcPct val="95000"/>
              </a:lnSpc>
              <a:spcBef>
                <a:spcPct val="35000"/>
              </a:spcBef>
              <a:buClrTx/>
              <a:buFontTx/>
              <a:buNone/>
              <a:tabLst>
                <a:tab pos="571500" algn="l"/>
              </a:tabLst>
            </a:pPr>
            <a:r>
              <a:rPr lang="en-US"/>
              <a:t>unique key</a:t>
            </a:r>
          </a:p>
          <a:p>
            <a:pPr marL="404813" indent="-404813" algn="ctr" defTabSz="346075" eaLnBrk="0" hangingPunct="0">
              <a:lnSpc>
                <a:spcPct val="35000"/>
              </a:lnSpc>
              <a:spcBef>
                <a:spcPct val="35000"/>
              </a:spcBef>
              <a:buClrTx/>
              <a:buFontTx/>
              <a:buNone/>
              <a:tabLst>
                <a:tab pos="571500" algn="l"/>
              </a:tabLst>
            </a:pPr>
            <a:r>
              <a:rPr lang="en-US"/>
              <a:t>column</a:t>
            </a:r>
          </a:p>
        </p:txBody>
      </p:sp>
      <p:sp useBgFill="1">
        <p:nvSpPr>
          <p:cNvPr id="271384" name="Rectangle 24"/>
          <p:cNvSpPr>
            <a:spLocks noChangeArrowheads="1"/>
          </p:cNvSpPr>
          <p:nvPr/>
        </p:nvSpPr>
        <p:spPr bwMode="auto">
          <a:xfrm>
            <a:off x="3121025" y="1651000"/>
            <a:ext cx="1123950" cy="352425"/>
          </a:xfrm>
          <a:prstGeom prst="rect">
            <a:avLst/>
          </a:prstGeom>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columns</a:t>
            </a:r>
          </a:p>
        </p:txBody>
      </p:sp>
      <p:sp>
        <p:nvSpPr>
          <p:cNvPr id="271385" name="Rectangle 25"/>
          <p:cNvSpPr>
            <a:spLocks noChangeArrowheads="1"/>
          </p:cNvSpPr>
          <p:nvPr/>
        </p:nvSpPr>
        <p:spPr bwMode="auto">
          <a:xfrm>
            <a:off x="4679950" y="4306888"/>
            <a:ext cx="2398713" cy="1755775"/>
          </a:xfrm>
          <a:prstGeom prst="rect">
            <a:avLst/>
          </a:prstGeom>
          <a:noFill/>
          <a:ln w="25400">
            <a:solidFill>
              <a:schemeClr val="tx1"/>
            </a:solidFill>
            <a:miter lim="800000"/>
            <a:headEnd/>
            <a:tailEnd/>
          </a:ln>
          <a:effectLst/>
        </p:spPr>
        <p:txBody>
          <a:bodyPr wrap="none" anchor="ctr"/>
          <a:lstStyle/>
          <a:p>
            <a:endParaRPr lang="en-US"/>
          </a:p>
        </p:txBody>
      </p:sp>
      <p:sp>
        <p:nvSpPr>
          <p:cNvPr id="271386" name="Line 26"/>
          <p:cNvSpPr>
            <a:spLocks noChangeShapeType="1"/>
          </p:cNvSpPr>
          <p:nvPr/>
        </p:nvSpPr>
        <p:spPr bwMode="auto">
          <a:xfrm>
            <a:off x="4667250" y="4683125"/>
            <a:ext cx="2398713" cy="0"/>
          </a:xfrm>
          <a:prstGeom prst="line">
            <a:avLst/>
          </a:prstGeom>
          <a:noFill/>
          <a:ln w="50800">
            <a:solidFill>
              <a:schemeClr val="tx1"/>
            </a:solidFill>
            <a:round/>
            <a:headEnd type="none" w="sm" len="sm"/>
            <a:tailEnd type="none" w="sm" len="sm"/>
          </a:ln>
          <a:effectLst/>
        </p:spPr>
        <p:txBody>
          <a:bodyPr/>
          <a:lstStyle/>
          <a:p>
            <a:endParaRPr lang="en-US"/>
          </a:p>
        </p:txBody>
      </p:sp>
      <p:sp>
        <p:nvSpPr>
          <p:cNvPr id="271387" name="Rectangle 27"/>
          <p:cNvSpPr>
            <a:spLocks noChangeArrowheads="1"/>
          </p:cNvSpPr>
          <p:nvPr/>
        </p:nvSpPr>
        <p:spPr bwMode="auto">
          <a:xfrm>
            <a:off x="4656138" y="4306888"/>
            <a:ext cx="2519362"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EMPLOYEES (EPE)</a:t>
            </a:r>
          </a:p>
        </p:txBody>
      </p:sp>
      <p:sp>
        <p:nvSpPr>
          <p:cNvPr id="271388" name="Rectangle 28"/>
          <p:cNvSpPr>
            <a:spLocks noChangeArrowheads="1"/>
          </p:cNvSpPr>
          <p:nvPr/>
        </p:nvSpPr>
        <p:spPr bwMode="auto">
          <a:xfrm>
            <a:off x="4637088" y="4675188"/>
            <a:ext cx="592137" cy="352425"/>
          </a:xfrm>
          <a:prstGeom prst="rect">
            <a:avLst/>
          </a:prstGeom>
          <a:noFill/>
          <a:ln w="9525">
            <a:noFill/>
            <a:miter lim="800000"/>
            <a:headEnd/>
            <a:tailEnd/>
          </a:ln>
          <a:effectLst/>
        </p:spPr>
        <p:txBody>
          <a:bodyPr wrap="none" anchor="ctr"/>
          <a:lstStyle/>
          <a:p>
            <a:endParaRPr lang="en-US"/>
          </a:p>
        </p:txBody>
      </p:sp>
      <p:sp>
        <p:nvSpPr>
          <p:cNvPr id="271389" name="Rectangle 29"/>
          <p:cNvSpPr>
            <a:spLocks noChangeArrowheads="1"/>
          </p:cNvSpPr>
          <p:nvPr/>
        </p:nvSpPr>
        <p:spPr bwMode="auto">
          <a:xfrm>
            <a:off x="4649788" y="4687888"/>
            <a:ext cx="774700" cy="139382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a:t>pk</a:t>
            </a:r>
            <a:br>
              <a:rPr lang="en-US"/>
            </a:br>
            <a:r>
              <a:rPr lang="en-US"/>
              <a:t>uk</a:t>
            </a:r>
            <a:r>
              <a:rPr lang="en-US" baseline="-25000"/>
              <a:t>1</a:t>
            </a:r>
            <a:r>
              <a:rPr lang="en-US"/>
              <a:t/>
            </a:r>
            <a:br>
              <a:rPr lang="en-US"/>
            </a:br>
            <a:r>
              <a:rPr lang="en-US"/>
              <a:t/>
            </a:r>
            <a:br>
              <a:rPr lang="en-US"/>
            </a:br>
            <a:r>
              <a:rPr lang="en-US"/>
              <a:t>uk</a:t>
            </a:r>
            <a:r>
              <a:rPr lang="en-US" baseline="-25000"/>
              <a:t>1</a:t>
            </a:r>
            <a:br>
              <a:rPr lang="en-US" baseline="-25000"/>
            </a:br>
            <a:r>
              <a:rPr lang="en-US"/>
              <a:t>fk</a:t>
            </a:r>
          </a:p>
        </p:txBody>
      </p:sp>
      <p:grpSp>
        <p:nvGrpSpPr>
          <p:cNvPr id="2" name="Group 30"/>
          <p:cNvGrpSpPr>
            <a:grpSpLocks/>
          </p:cNvGrpSpPr>
          <p:nvPr/>
        </p:nvGrpSpPr>
        <p:grpSpPr bwMode="auto">
          <a:xfrm>
            <a:off x="5113338" y="4678363"/>
            <a:ext cx="325437" cy="1358900"/>
            <a:chOff x="3221" y="2947"/>
            <a:chExt cx="205" cy="856"/>
          </a:xfrm>
        </p:grpSpPr>
        <p:sp>
          <p:nvSpPr>
            <p:cNvPr id="271391" name="Line 31"/>
            <p:cNvSpPr>
              <a:spLocks noChangeShapeType="1"/>
            </p:cNvSpPr>
            <p:nvPr/>
          </p:nvSpPr>
          <p:spPr bwMode="auto">
            <a:xfrm>
              <a:off x="3221" y="2947"/>
              <a:ext cx="0" cy="856"/>
            </a:xfrm>
            <a:prstGeom prst="line">
              <a:avLst/>
            </a:prstGeom>
            <a:noFill/>
            <a:ln w="25400">
              <a:solidFill>
                <a:schemeClr val="tx1"/>
              </a:solidFill>
              <a:round/>
              <a:headEnd type="none" w="sm" len="sm"/>
              <a:tailEnd type="none" w="sm" len="sm"/>
            </a:ln>
            <a:effectLst/>
          </p:spPr>
          <p:txBody>
            <a:bodyPr/>
            <a:lstStyle/>
            <a:p>
              <a:endParaRPr lang="en-US"/>
            </a:p>
          </p:txBody>
        </p:sp>
        <p:sp>
          <p:nvSpPr>
            <p:cNvPr id="271392" name="Line 32"/>
            <p:cNvSpPr>
              <a:spLocks noChangeShapeType="1"/>
            </p:cNvSpPr>
            <p:nvPr/>
          </p:nvSpPr>
          <p:spPr bwMode="auto">
            <a:xfrm>
              <a:off x="3426" y="2947"/>
              <a:ext cx="0" cy="856"/>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71393" name="Rectangle 33"/>
          <p:cNvSpPr>
            <a:spLocks noChangeArrowheads="1"/>
          </p:cNvSpPr>
          <p:nvPr/>
        </p:nvSpPr>
        <p:spPr bwMode="auto">
          <a:xfrm>
            <a:off x="5434013" y="4710113"/>
            <a:ext cx="1314450" cy="1393825"/>
          </a:xfrm>
          <a:prstGeom prst="rect">
            <a:avLst/>
          </a:prstGeom>
          <a:noFill/>
          <a:ln w="9525">
            <a:noFill/>
            <a:miter lim="800000"/>
            <a:headEnd/>
            <a:tailEnd/>
          </a:ln>
          <a:effectLst/>
        </p:spPr>
        <p:txBody>
          <a:bodyPr wrap="none" lIns="92075" tIns="46038" rIns="92075" bIns="46038">
            <a:spAutoFit/>
          </a:bodyPr>
          <a:lstStyle/>
          <a:p>
            <a:pPr defTabSz="346075" eaLnBrk="0" hangingPunct="0">
              <a:lnSpc>
                <a:spcPct val="95000"/>
              </a:lnSpc>
              <a:spcBef>
                <a:spcPct val="35000"/>
              </a:spcBef>
              <a:buClrTx/>
              <a:buFontTx/>
              <a:buNone/>
              <a:tabLst>
                <a:tab pos="571500" algn="l"/>
              </a:tabLst>
            </a:pPr>
            <a:r>
              <a:rPr lang="en-US"/>
              <a:t>Id</a:t>
            </a:r>
            <a:br>
              <a:rPr lang="en-US"/>
            </a:br>
            <a:r>
              <a:rPr lang="en-US"/>
              <a:t>Name</a:t>
            </a:r>
            <a:br>
              <a:rPr lang="en-US"/>
            </a:br>
            <a:r>
              <a:rPr lang="en-US"/>
              <a:t>Address</a:t>
            </a:r>
            <a:br>
              <a:rPr lang="en-US"/>
            </a:br>
            <a:r>
              <a:rPr lang="en-US"/>
              <a:t>Birth_date</a:t>
            </a:r>
            <a:br>
              <a:rPr lang="en-US"/>
            </a:br>
            <a:r>
              <a:rPr lang="en-US"/>
              <a:t>Dpt_id</a:t>
            </a:r>
          </a:p>
        </p:txBody>
      </p:sp>
      <p:sp>
        <p:nvSpPr>
          <p:cNvPr id="271394" name="Rectangle 34"/>
          <p:cNvSpPr>
            <a:spLocks noChangeArrowheads="1"/>
          </p:cNvSpPr>
          <p:nvPr/>
        </p:nvSpPr>
        <p:spPr bwMode="auto">
          <a:xfrm>
            <a:off x="5072063" y="4725988"/>
            <a:ext cx="493712" cy="139382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a:t> *</a:t>
            </a:r>
            <a:br>
              <a:rPr lang="en-US"/>
            </a:br>
            <a:r>
              <a:rPr lang="en-US"/>
              <a:t> *</a:t>
            </a:r>
            <a:br>
              <a:rPr lang="en-US"/>
            </a:br>
            <a:r>
              <a:rPr lang="en-US"/>
              <a:t/>
            </a:r>
            <a:br>
              <a:rPr lang="en-US"/>
            </a:br>
            <a:r>
              <a:rPr lang="en-US"/>
              <a:t> *</a:t>
            </a:r>
            <a:br>
              <a:rPr lang="en-US"/>
            </a:br>
            <a:r>
              <a:rPr lang="en-US"/>
              <a:t> *</a:t>
            </a:r>
          </a:p>
        </p:txBody>
      </p:sp>
      <p:sp>
        <p:nvSpPr>
          <p:cNvPr id="271395" name="Rectangle 35"/>
          <p:cNvSpPr>
            <a:spLocks noChangeArrowheads="1"/>
          </p:cNvSpPr>
          <p:nvPr/>
        </p:nvSpPr>
        <p:spPr bwMode="auto">
          <a:xfrm>
            <a:off x="5072063" y="5235575"/>
            <a:ext cx="493712" cy="35242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a:t> o</a:t>
            </a:r>
          </a:p>
        </p:txBody>
      </p:sp>
      <p:sp>
        <p:nvSpPr>
          <p:cNvPr id="271396" name="Rectangle 36"/>
          <p:cNvSpPr>
            <a:spLocks noChangeArrowheads="1"/>
          </p:cNvSpPr>
          <p:nvPr/>
        </p:nvSpPr>
        <p:spPr bwMode="auto">
          <a:xfrm>
            <a:off x="836613" y="4829175"/>
            <a:ext cx="32956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Table diagram: EMPLOYEES</a:t>
            </a:r>
          </a:p>
        </p:txBody>
      </p:sp>
      <p:sp>
        <p:nvSpPr>
          <p:cNvPr id="271397" name="AutoShape 37"/>
          <p:cNvSpPr>
            <a:spLocks noChangeArrowheads="1"/>
          </p:cNvSpPr>
          <p:nvPr/>
        </p:nvSpPr>
        <p:spPr bwMode="black">
          <a:xfrm rot="5400000" flipH="1">
            <a:off x="7088188" y="5073650"/>
            <a:ext cx="355600" cy="279400"/>
          </a:xfrm>
          <a:prstGeom prst="triangle">
            <a:avLst>
              <a:gd name="adj" fmla="val 49995"/>
            </a:avLst>
          </a:prstGeom>
          <a:solidFill>
            <a:schemeClr val="tx1"/>
          </a:solidFill>
          <a:ln w="25400">
            <a:solidFill>
              <a:schemeClr val="tx1"/>
            </a:solidFill>
            <a:miter lim="800000"/>
            <a:headEnd/>
            <a:tailEnd/>
          </a:ln>
          <a:effectLst/>
        </p:spPr>
        <p:txBody>
          <a:bodyPr wrap="none" anchor="ctr"/>
          <a:lstStyle/>
          <a:p>
            <a:endParaRPr lang="en-US"/>
          </a:p>
        </p:txBody>
      </p:sp>
      <p:sp>
        <p:nvSpPr>
          <p:cNvPr id="271398" name="Rectangle 38"/>
          <p:cNvSpPr>
            <a:spLocks noChangeArrowheads="1"/>
          </p:cNvSpPr>
          <p:nvPr/>
        </p:nvSpPr>
        <p:spPr bwMode="auto">
          <a:xfrm>
            <a:off x="6959600" y="5232400"/>
            <a:ext cx="1339850" cy="612775"/>
          </a:xfrm>
          <a:prstGeom prst="rect">
            <a:avLst/>
          </a:prstGeom>
          <a:noFill/>
          <a:ln w="9525">
            <a:noFill/>
            <a:miter lim="800000"/>
            <a:headEnd/>
            <a:tailEnd/>
          </a:ln>
          <a:effectLst/>
        </p:spPr>
        <p:txBody>
          <a:bodyPr wrap="none" lIns="92075" tIns="46038" rIns="92075" bIns="46038">
            <a:spAutoFit/>
          </a:bodyPr>
          <a:lstStyle/>
          <a:p>
            <a:pPr marL="404813" indent="-404813" algn="r" defTabSz="346075" eaLnBrk="0" hangingPunct="0">
              <a:lnSpc>
                <a:spcPct val="95000"/>
              </a:lnSpc>
              <a:spcBef>
                <a:spcPct val="35000"/>
              </a:spcBef>
              <a:buClrTx/>
              <a:buFontTx/>
              <a:buNone/>
              <a:tabLst>
                <a:tab pos="571500" algn="l"/>
              </a:tabLst>
            </a:pPr>
            <a:r>
              <a:rPr lang="en-US"/>
              <a:t>      foreign</a:t>
            </a:r>
            <a:br>
              <a:rPr lang="en-US"/>
            </a:br>
            <a:r>
              <a:rPr lang="en-US"/>
              <a:t>key</a:t>
            </a:r>
          </a:p>
        </p:txBody>
      </p:sp>
      <p:sp>
        <p:nvSpPr>
          <p:cNvPr id="271399" name="Line 39"/>
          <p:cNvSpPr>
            <a:spLocks noChangeShapeType="1"/>
          </p:cNvSpPr>
          <p:nvPr/>
        </p:nvSpPr>
        <p:spPr bwMode="auto">
          <a:xfrm flipV="1">
            <a:off x="2228850" y="3563938"/>
            <a:ext cx="0" cy="384175"/>
          </a:xfrm>
          <a:prstGeom prst="line">
            <a:avLst/>
          </a:prstGeom>
          <a:noFill/>
          <a:ln w="25400">
            <a:solidFill>
              <a:schemeClr val="tx2"/>
            </a:solidFill>
            <a:round/>
            <a:headEnd type="none" w="sm" len="sm"/>
            <a:tailEnd type="stealth" w="med" len="med"/>
          </a:ln>
          <a:effec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59400" y="2374900"/>
            <a:ext cx="1079500" cy="671513"/>
            <a:chOff x="3376" y="1496"/>
            <a:chExt cx="680" cy="423"/>
          </a:xfrm>
        </p:grpSpPr>
        <p:grpSp>
          <p:nvGrpSpPr>
            <p:cNvPr id="3" name="Group 3"/>
            <p:cNvGrpSpPr>
              <a:grpSpLocks/>
            </p:cNvGrpSpPr>
            <p:nvPr/>
          </p:nvGrpSpPr>
          <p:grpSpPr bwMode="auto">
            <a:xfrm>
              <a:off x="3482" y="1524"/>
              <a:ext cx="469" cy="368"/>
              <a:chOff x="3482" y="1524"/>
              <a:chExt cx="469" cy="368"/>
            </a:xfrm>
          </p:grpSpPr>
          <p:sp>
            <p:nvSpPr>
              <p:cNvPr id="273412" name="Freeform 4"/>
              <p:cNvSpPr>
                <a:spLocks/>
              </p:cNvSpPr>
              <p:nvPr/>
            </p:nvSpPr>
            <p:spPr bwMode="blackGray">
              <a:xfrm>
                <a:off x="3482" y="1524"/>
                <a:ext cx="469" cy="355"/>
              </a:xfrm>
              <a:custGeom>
                <a:avLst/>
                <a:gdLst/>
                <a:ahLst/>
                <a:cxnLst>
                  <a:cxn ang="0">
                    <a:pos x="380" y="240"/>
                  </a:cxn>
                  <a:cxn ang="0">
                    <a:pos x="375" y="226"/>
                  </a:cxn>
                  <a:cxn ang="0">
                    <a:pos x="370" y="214"/>
                  </a:cxn>
                  <a:cxn ang="0">
                    <a:pos x="365" y="203"/>
                  </a:cxn>
                  <a:cxn ang="0">
                    <a:pos x="353" y="192"/>
                  </a:cxn>
                  <a:cxn ang="0">
                    <a:pos x="348" y="181"/>
                  </a:cxn>
                  <a:cxn ang="0">
                    <a:pos x="340" y="171"/>
                  </a:cxn>
                  <a:cxn ang="0">
                    <a:pos x="330" y="159"/>
                  </a:cxn>
                  <a:cxn ang="0">
                    <a:pos x="322" y="149"/>
                  </a:cxn>
                  <a:cxn ang="0">
                    <a:pos x="309" y="140"/>
                  </a:cxn>
                  <a:cxn ang="0">
                    <a:pos x="301" y="130"/>
                  </a:cxn>
                  <a:cxn ang="0">
                    <a:pos x="287" y="121"/>
                  </a:cxn>
                  <a:cxn ang="0">
                    <a:pos x="277" y="112"/>
                  </a:cxn>
                  <a:cxn ang="0">
                    <a:pos x="261" y="103"/>
                  </a:cxn>
                  <a:cxn ang="0">
                    <a:pos x="250" y="95"/>
                  </a:cxn>
                  <a:cxn ang="0">
                    <a:pos x="237" y="88"/>
                  </a:cxn>
                  <a:cxn ang="0">
                    <a:pos x="225" y="81"/>
                  </a:cxn>
                  <a:cxn ang="0">
                    <a:pos x="209" y="73"/>
                  </a:cxn>
                  <a:cxn ang="0">
                    <a:pos x="195" y="66"/>
                  </a:cxn>
                  <a:cxn ang="0">
                    <a:pos x="182" y="59"/>
                  </a:cxn>
                  <a:cxn ang="0">
                    <a:pos x="169" y="51"/>
                  </a:cxn>
                  <a:cxn ang="0">
                    <a:pos x="153" y="46"/>
                  </a:cxn>
                  <a:cxn ang="0">
                    <a:pos x="142" y="40"/>
                  </a:cxn>
                  <a:cxn ang="0">
                    <a:pos x="127" y="35"/>
                  </a:cxn>
                  <a:cxn ang="0">
                    <a:pos x="113" y="30"/>
                  </a:cxn>
                  <a:cxn ang="0">
                    <a:pos x="97" y="25"/>
                  </a:cxn>
                  <a:cxn ang="0">
                    <a:pos x="85" y="20"/>
                  </a:cxn>
                  <a:cxn ang="0">
                    <a:pos x="71" y="16"/>
                  </a:cxn>
                  <a:cxn ang="0">
                    <a:pos x="57" y="12"/>
                  </a:cxn>
                  <a:cxn ang="0">
                    <a:pos x="45" y="8"/>
                  </a:cxn>
                  <a:cxn ang="0">
                    <a:pos x="32" y="4"/>
                  </a:cxn>
                  <a:cxn ang="0">
                    <a:pos x="21" y="1"/>
                  </a:cxn>
                  <a:cxn ang="0">
                    <a:pos x="0" y="7"/>
                  </a:cxn>
                  <a:cxn ang="0">
                    <a:pos x="0" y="7"/>
                  </a:cxn>
                  <a:cxn ang="0">
                    <a:pos x="8" y="19"/>
                  </a:cxn>
                  <a:cxn ang="0">
                    <a:pos x="23" y="25"/>
                  </a:cxn>
                  <a:cxn ang="0">
                    <a:pos x="42" y="32"/>
                  </a:cxn>
                  <a:cxn ang="0">
                    <a:pos x="60" y="39"/>
                  </a:cxn>
                  <a:cxn ang="0">
                    <a:pos x="76" y="45"/>
                  </a:cxn>
                  <a:cxn ang="0">
                    <a:pos x="90" y="52"/>
                  </a:cxn>
                  <a:cxn ang="0">
                    <a:pos x="102" y="62"/>
                  </a:cxn>
                  <a:cxn ang="0">
                    <a:pos x="118" y="70"/>
                  </a:cxn>
                  <a:cxn ang="0">
                    <a:pos x="129" y="78"/>
                  </a:cxn>
                  <a:cxn ang="0">
                    <a:pos x="142" y="85"/>
                  </a:cxn>
                  <a:cxn ang="0">
                    <a:pos x="150" y="95"/>
                  </a:cxn>
                  <a:cxn ang="0">
                    <a:pos x="161" y="103"/>
                  </a:cxn>
                  <a:cxn ang="0">
                    <a:pos x="172" y="112"/>
                  </a:cxn>
                  <a:cxn ang="0">
                    <a:pos x="180" y="122"/>
                  </a:cxn>
                  <a:cxn ang="0">
                    <a:pos x="187" y="132"/>
                  </a:cxn>
                  <a:cxn ang="0">
                    <a:pos x="195" y="141"/>
                  </a:cxn>
                  <a:cxn ang="0">
                    <a:pos x="203" y="151"/>
                  </a:cxn>
                  <a:cxn ang="0">
                    <a:pos x="205" y="161"/>
                  </a:cxn>
                  <a:cxn ang="0">
                    <a:pos x="213" y="171"/>
                  </a:cxn>
                  <a:cxn ang="0">
                    <a:pos x="219" y="182"/>
                  </a:cxn>
                  <a:cxn ang="0">
                    <a:pos x="222" y="192"/>
                  </a:cxn>
                  <a:cxn ang="0">
                    <a:pos x="224" y="202"/>
                  </a:cxn>
                  <a:cxn ang="0">
                    <a:pos x="229" y="213"/>
                  </a:cxn>
                  <a:cxn ang="0">
                    <a:pos x="229" y="224"/>
                  </a:cxn>
                  <a:cxn ang="0">
                    <a:pos x="230" y="236"/>
                  </a:cxn>
                  <a:cxn ang="0">
                    <a:pos x="230" y="247"/>
                  </a:cxn>
                  <a:cxn ang="0">
                    <a:pos x="467" y="266"/>
                  </a:cxn>
                </a:cxnLst>
                <a:rect l="0" t="0" r="r" b="b"/>
                <a:pathLst>
                  <a:path w="469" h="355">
                    <a:moveTo>
                      <a:pt x="382" y="250"/>
                    </a:moveTo>
                    <a:lnTo>
                      <a:pt x="380" y="248"/>
                    </a:lnTo>
                    <a:lnTo>
                      <a:pt x="382" y="247"/>
                    </a:lnTo>
                    <a:lnTo>
                      <a:pt x="380" y="245"/>
                    </a:lnTo>
                    <a:lnTo>
                      <a:pt x="380" y="243"/>
                    </a:lnTo>
                    <a:lnTo>
                      <a:pt x="377" y="241"/>
                    </a:lnTo>
                    <a:lnTo>
                      <a:pt x="380" y="240"/>
                    </a:lnTo>
                    <a:lnTo>
                      <a:pt x="377" y="239"/>
                    </a:lnTo>
                    <a:lnTo>
                      <a:pt x="377" y="236"/>
                    </a:lnTo>
                    <a:lnTo>
                      <a:pt x="377" y="232"/>
                    </a:lnTo>
                    <a:lnTo>
                      <a:pt x="377" y="232"/>
                    </a:lnTo>
                    <a:lnTo>
                      <a:pt x="377" y="230"/>
                    </a:lnTo>
                    <a:lnTo>
                      <a:pt x="375" y="229"/>
                    </a:lnTo>
                    <a:lnTo>
                      <a:pt x="375" y="226"/>
                    </a:lnTo>
                    <a:lnTo>
                      <a:pt x="375" y="226"/>
                    </a:lnTo>
                    <a:lnTo>
                      <a:pt x="372" y="224"/>
                    </a:lnTo>
                    <a:lnTo>
                      <a:pt x="372" y="221"/>
                    </a:lnTo>
                    <a:lnTo>
                      <a:pt x="370" y="220"/>
                    </a:lnTo>
                    <a:lnTo>
                      <a:pt x="372" y="219"/>
                    </a:lnTo>
                    <a:lnTo>
                      <a:pt x="370" y="217"/>
                    </a:lnTo>
                    <a:lnTo>
                      <a:pt x="370" y="214"/>
                    </a:lnTo>
                    <a:lnTo>
                      <a:pt x="367" y="213"/>
                    </a:lnTo>
                    <a:lnTo>
                      <a:pt x="370" y="212"/>
                    </a:lnTo>
                    <a:lnTo>
                      <a:pt x="367" y="210"/>
                    </a:lnTo>
                    <a:lnTo>
                      <a:pt x="365" y="209"/>
                    </a:lnTo>
                    <a:lnTo>
                      <a:pt x="365" y="206"/>
                    </a:lnTo>
                    <a:lnTo>
                      <a:pt x="362" y="205"/>
                    </a:lnTo>
                    <a:lnTo>
                      <a:pt x="365" y="203"/>
                    </a:lnTo>
                    <a:lnTo>
                      <a:pt x="362" y="202"/>
                    </a:lnTo>
                    <a:lnTo>
                      <a:pt x="362" y="199"/>
                    </a:lnTo>
                    <a:lnTo>
                      <a:pt x="359" y="198"/>
                    </a:lnTo>
                    <a:lnTo>
                      <a:pt x="359" y="198"/>
                    </a:lnTo>
                    <a:lnTo>
                      <a:pt x="359" y="195"/>
                    </a:lnTo>
                    <a:lnTo>
                      <a:pt x="356" y="194"/>
                    </a:lnTo>
                    <a:lnTo>
                      <a:pt x="353" y="192"/>
                    </a:lnTo>
                    <a:lnTo>
                      <a:pt x="356" y="191"/>
                    </a:lnTo>
                    <a:lnTo>
                      <a:pt x="353" y="189"/>
                    </a:lnTo>
                    <a:lnTo>
                      <a:pt x="353" y="186"/>
                    </a:lnTo>
                    <a:lnTo>
                      <a:pt x="351" y="185"/>
                    </a:lnTo>
                    <a:lnTo>
                      <a:pt x="348" y="184"/>
                    </a:lnTo>
                    <a:lnTo>
                      <a:pt x="351" y="182"/>
                    </a:lnTo>
                    <a:lnTo>
                      <a:pt x="348" y="181"/>
                    </a:lnTo>
                    <a:lnTo>
                      <a:pt x="345" y="179"/>
                    </a:lnTo>
                    <a:lnTo>
                      <a:pt x="345" y="177"/>
                    </a:lnTo>
                    <a:lnTo>
                      <a:pt x="345" y="177"/>
                    </a:lnTo>
                    <a:lnTo>
                      <a:pt x="343" y="175"/>
                    </a:lnTo>
                    <a:lnTo>
                      <a:pt x="343" y="172"/>
                    </a:lnTo>
                    <a:lnTo>
                      <a:pt x="340" y="171"/>
                    </a:lnTo>
                    <a:lnTo>
                      <a:pt x="340" y="171"/>
                    </a:lnTo>
                    <a:lnTo>
                      <a:pt x="337" y="169"/>
                    </a:lnTo>
                    <a:lnTo>
                      <a:pt x="337" y="167"/>
                    </a:lnTo>
                    <a:lnTo>
                      <a:pt x="335" y="165"/>
                    </a:lnTo>
                    <a:lnTo>
                      <a:pt x="332" y="164"/>
                    </a:lnTo>
                    <a:lnTo>
                      <a:pt x="335" y="162"/>
                    </a:lnTo>
                    <a:lnTo>
                      <a:pt x="332" y="161"/>
                    </a:lnTo>
                    <a:lnTo>
                      <a:pt x="330" y="159"/>
                    </a:lnTo>
                    <a:lnTo>
                      <a:pt x="327" y="158"/>
                    </a:lnTo>
                    <a:lnTo>
                      <a:pt x="327" y="155"/>
                    </a:lnTo>
                    <a:lnTo>
                      <a:pt x="327" y="155"/>
                    </a:lnTo>
                    <a:lnTo>
                      <a:pt x="325" y="154"/>
                    </a:lnTo>
                    <a:lnTo>
                      <a:pt x="322" y="153"/>
                    </a:lnTo>
                    <a:lnTo>
                      <a:pt x="322" y="149"/>
                    </a:lnTo>
                    <a:lnTo>
                      <a:pt x="322" y="149"/>
                    </a:lnTo>
                    <a:lnTo>
                      <a:pt x="319" y="148"/>
                    </a:lnTo>
                    <a:lnTo>
                      <a:pt x="317" y="147"/>
                    </a:lnTo>
                    <a:lnTo>
                      <a:pt x="314" y="146"/>
                    </a:lnTo>
                    <a:lnTo>
                      <a:pt x="314" y="143"/>
                    </a:lnTo>
                    <a:lnTo>
                      <a:pt x="314" y="143"/>
                    </a:lnTo>
                    <a:lnTo>
                      <a:pt x="312" y="141"/>
                    </a:lnTo>
                    <a:lnTo>
                      <a:pt x="309" y="140"/>
                    </a:lnTo>
                    <a:lnTo>
                      <a:pt x="309" y="137"/>
                    </a:lnTo>
                    <a:lnTo>
                      <a:pt x="309" y="137"/>
                    </a:lnTo>
                    <a:lnTo>
                      <a:pt x="306" y="136"/>
                    </a:lnTo>
                    <a:lnTo>
                      <a:pt x="304" y="134"/>
                    </a:lnTo>
                    <a:lnTo>
                      <a:pt x="301" y="133"/>
                    </a:lnTo>
                    <a:lnTo>
                      <a:pt x="298" y="132"/>
                    </a:lnTo>
                    <a:lnTo>
                      <a:pt x="301" y="130"/>
                    </a:lnTo>
                    <a:lnTo>
                      <a:pt x="298" y="129"/>
                    </a:lnTo>
                    <a:lnTo>
                      <a:pt x="295" y="127"/>
                    </a:lnTo>
                    <a:lnTo>
                      <a:pt x="293" y="126"/>
                    </a:lnTo>
                    <a:lnTo>
                      <a:pt x="293" y="126"/>
                    </a:lnTo>
                    <a:lnTo>
                      <a:pt x="290" y="124"/>
                    </a:lnTo>
                    <a:lnTo>
                      <a:pt x="290" y="122"/>
                    </a:lnTo>
                    <a:lnTo>
                      <a:pt x="287" y="121"/>
                    </a:lnTo>
                    <a:lnTo>
                      <a:pt x="285" y="119"/>
                    </a:lnTo>
                    <a:lnTo>
                      <a:pt x="285" y="119"/>
                    </a:lnTo>
                    <a:lnTo>
                      <a:pt x="282" y="118"/>
                    </a:lnTo>
                    <a:lnTo>
                      <a:pt x="280" y="116"/>
                    </a:lnTo>
                    <a:lnTo>
                      <a:pt x="277" y="114"/>
                    </a:lnTo>
                    <a:lnTo>
                      <a:pt x="277" y="114"/>
                    </a:lnTo>
                    <a:lnTo>
                      <a:pt x="277" y="112"/>
                    </a:lnTo>
                    <a:lnTo>
                      <a:pt x="275" y="110"/>
                    </a:lnTo>
                    <a:lnTo>
                      <a:pt x="272" y="109"/>
                    </a:lnTo>
                    <a:lnTo>
                      <a:pt x="272" y="109"/>
                    </a:lnTo>
                    <a:lnTo>
                      <a:pt x="269" y="108"/>
                    </a:lnTo>
                    <a:lnTo>
                      <a:pt x="267" y="106"/>
                    </a:lnTo>
                    <a:lnTo>
                      <a:pt x="264" y="105"/>
                    </a:lnTo>
                    <a:lnTo>
                      <a:pt x="261" y="103"/>
                    </a:lnTo>
                    <a:lnTo>
                      <a:pt x="261" y="103"/>
                    </a:lnTo>
                    <a:lnTo>
                      <a:pt x="259" y="102"/>
                    </a:lnTo>
                    <a:lnTo>
                      <a:pt x="259" y="99"/>
                    </a:lnTo>
                    <a:lnTo>
                      <a:pt x="256" y="97"/>
                    </a:lnTo>
                    <a:lnTo>
                      <a:pt x="256" y="97"/>
                    </a:lnTo>
                    <a:lnTo>
                      <a:pt x="253" y="97"/>
                    </a:lnTo>
                    <a:lnTo>
                      <a:pt x="250" y="95"/>
                    </a:lnTo>
                    <a:lnTo>
                      <a:pt x="248" y="94"/>
                    </a:lnTo>
                    <a:lnTo>
                      <a:pt x="248" y="94"/>
                    </a:lnTo>
                    <a:lnTo>
                      <a:pt x="245" y="92"/>
                    </a:lnTo>
                    <a:lnTo>
                      <a:pt x="242" y="90"/>
                    </a:lnTo>
                    <a:lnTo>
                      <a:pt x="240" y="89"/>
                    </a:lnTo>
                    <a:lnTo>
                      <a:pt x="240" y="89"/>
                    </a:lnTo>
                    <a:lnTo>
                      <a:pt x="237" y="88"/>
                    </a:lnTo>
                    <a:lnTo>
                      <a:pt x="235" y="87"/>
                    </a:lnTo>
                    <a:lnTo>
                      <a:pt x="232" y="86"/>
                    </a:lnTo>
                    <a:lnTo>
                      <a:pt x="232" y="86"/>
                    </a:lnTo>
                    <a:lnTo>
                      <a:pt x="230" y="84"/>
                    </a:lnTo>
                    <a:lnTo>
                      <a:pt x="227" y="82"/>
                    </a:lnTo>
                    <a:lnTo>
                      <a:pt x="225" y="81"/>
                    </a:lnTo>
                    <a:lnTo>
                      <a:pt x="225" y="81"/>
                    </a:lnTo>
                    <a:lnTo>
                      <a:pt x="222" y="79"/>
                    </a:lnTo>
                    <a:lnTo>
                      <a:pt x="219" y="78"/>
                    </a:lnTo>
                    <a:lnTo>
                      <a:pt x="217" y="76"/>
                    </a:lnTo>
                    <a:lnTo>
                      <a:pt x="217" y="76"/>
                    </a:lnTo>
                    <a:lnTo>
                      <a:pt x="214" y="76"/>
                    </a:lnTo>
                    <a:lnTo>
                      <a:pt x="211" y="74"/>
                    </a:lnTo>
                    <a:lnTo>
                      <a:pt x="209" y="73"/>
                    </a:lnTo>
                    <a:lnTo>
                      <a:pt x="209" y="73"/>
                    </a:lnTo>
                    <a:lnTo>
                      <a:pt x="206" y="71"/>
                    </a:lnTo>
                    <a:lnTo>
                      <a:pt x="203" y="70"/>
                    </a:lnTo>
                    <a:lnTo>
                      <a:pt x="200" y="68"/>
                    </a:lnTo>
                    <a:lnTo>
                      <a:pt x="200" y="68"/>
                    </a:lnTo>
                    <a:lnTo>
                      <a:pt x="198" y="66"/>
                    </a:lnTo>
                    <a:lnTo>
                      <a:pt x="195" y="66"/>
                    </a:lnTo>
                    <a:lnTo>
                      <a:pt x="195" y="66"/>
                    </a:lnTo>
                    <a:lnTo>
                      <a:pt x="192" y="64"/>
                    </a:lnTo>
                    <a:lnTo>
                      <a:pt x="190" y="63"/>
                    </a:lnTo>
                    <a:lnTo>
                      <a:pt x="187" y="61"/>
                    </a:lnTo>
                    <a:lnTo>
                      <a:pt x="187" y="61"/>
                    </a:lnTo>
                    <a:lnTo>
                      <a:pt x="185" y="60"/>
                    </a:lnTo>
                    <a:lnTo>
                      <a:pt x="182" y="59"/>
                    </a:lnTo>
                    <a:lnTo>
                      <a:pt x="182" y="59"/>
                    </a:lnTo>
                    <a:lnTo>
                      <a:pt x="180" y="57"/>
                    </a:lnTo>
                    <a:lnTo>
                      <a:pt x="177" y="55"/>
                    </a:lnTo>
                    <a:lnTo>
                      <a:pt x="174" y="54"/>
                    </a:lnTo>
                    <a:lnTo>
                      <a:pt x="174" y="54"/>
                    </a:lnTo>
                    <a:lnTo>
                      <a:pt x="172" y="53"/>
                    </a:lnTo>
                    <a:lnTo>
                      <a:pt x="169" y="51"/>
                    </a:lnTo>
                    <a:lnTo>
                      <a:pt x="169" y="51"/>
                    </a:lnTo>
                    <a:lnTo>
                      <a:pt x="166" y="50"/>
                    </a:lnTo>
                    <a:lnTo>
                      <a:pt x="163" y="49"/>
                    </a:lnTo>
                    <a:lnTo>
                      <a:pt x="161" y="50"/>
                    </a:lnTo>
                    <a:lnTo>
                      <a:pt x="158" y="49"/>
                    </a:lnTo>
                    <a:lnTo>
                      <a:pt x="155" y="47"/>
                    </a:lnTo>
                    <a:lnTo>
                      <a:pt x="153" y="46"/>
                    </a:lnTo>
                    <a:lnTo>
                      <a:pt x="153" y="46"/>
                    </a:lnTo>
                    <a:lnTo>
                      <a:pt x="150" y="44"/>
                    </a:lnTo>
                    <a:lnTo>
                      <a:pt x="148" y="43"/>
                    </a:lnTo>
                    <a:lnTo>
                      <a:pt x="148" y="43"/>
                    </a:lnTo>
                    <a:lnTo>
                      <a:pt x="145" y="42"/>
                    </a:lnTo>
                    <a:lnTo>
                      <a:pt x="142" y="40"/>
                    </a:lnTo>
                    <a:lnTo>
                      <a:pt x="142" y="40"/>
                    </a:lnTo>
                    <a:lnTo>
                      <a:pt x="140" y="39"/>
                    </a:lnTo>
                    <a:lnTo>
                      <a:pt x="135" y="39"/>
                    </a:lnTo>
                    <a:lnTo>
                      <a:pt x="135" y="39"/>
                    </a:lnTo>
                    <a:lnTo>
                      <a:pt x="132" y="38"/>
                    </a:lnTo>
                    <a:lnTo>
                      <a:pt x="130" y="36"/>
                    </a:lnTo>
                    <a:lnTo>
                      <a:pt x="130" y="36"/>
                    </a:lnTo>
                    <a:lnTo>
                      <a:pt x="127" y="35"/>
                    </a:lnTo>
                    <a:lnTo>
                      <a:pt x="124" y="33"/>
                    </a:lnTo>
                    <a:lnTo>
                      <a:pt x="124" y="33"/>
                    </a:lnTo>
                    <a:lnTo>
                      <a:pt x="122" y="32"/>
                    </a:lnTo>
                    <a:lnTo>
                      <a:pt x="119" y="30"/>
                    </a:lnTo>
                    <a:lnTo>
                      <a:pt x="116" y="32"/>
                    </a:lnTo>
                    <a:lnTo>
                      <a:pt x="113" y="30"/>
                    </a:lnTo>
                    <a:lnTo>
                      <a:pt x="113" y="30"/>
                    </a:lnTo>
                    <a:lnTo>
                      <a:pt x="111" y="29"/>
                    </a:lnTo>
                    <a:lnTo>
                      <a:pt x="108" y="28"/>
                    </a:lnTo>
                    <a:lnTo>
                      <a:pt x="108" y="28"/>
                    </a:lnTo>
                    <a:lnTo>
                      <a:pt x="105" y="26"/>
                    </a:lnTo>
                    <a:lnTo>
                      <a:pt x="103" y="25"/>
                    </a:lnTo>
                    <a:lnTo>
                      <a:pt x="100" y="26"/>
                    </a:lnTo>
                    <a:lnTo>
                      <a:pt x="97" y="25"/>
                    </a:lnTo>
                    <a:lnTo>
                      <a:pt x="97" y="25"/>
                    </a:lnTo>
                    <a:lnTo>
                      <a:pt x="95" y="23"/>
                    </a:lnTo>
                    <a:lnTo>
                      <a:pt x="92" y="22"/>
                    </a:lnTo>
                    <a:lnTo>
                      <a:pt x="92" y="22"/>
                    </a:lnTo>
                    <a:lnTo>
                      <a:pt x="90" y="20"/>
                    </a:lnTo>
                    <a:lnTo>
                      <a:pt x="90" y="20"/>
                    </a:lnTo>
                    <a:lnTo>
                      <a:pt x="85" y="20"/>
                    </a:lnTo>
                    <a:lnTo>
                      <a:pt x="82" y="19"/>
                    </a:lnTo>
                    <a:lnTo>
                      <a:pt x="82" y="19"/>
                    </a:lnTo>
                    <a:lnTo>
                      <a:pt x="79" y="18"/>
                    </a:lnTo>
                    <a:lnTo>
                      <a:pt x="79" y="18"/>
                    </a:lnTo>
                    <a:lnTo>
                      <a:pt x="76" y="16"/>
                    </a:lnTo>
                    <a:lnTo>
                      <a:pt x="74" y="15"/>
                    </a:lnTo>
                    <a:lnTo>
                      <a:pt x="71" y="16"/>
                    </a:lnTo>
                    <a:lnTo>
                      <a:pt x="68" y="15"/>
                    </a:lnTo>
                    <a:lnTo>
                      <a:pt x="68" y="15"/>
                    </a:lnTo>
                    <a:lnTo>
                      <a:pt x="66" y="14"/>
                    </a:lnTo>
                    <a:lnTo>
                      <a:pt x="66" y="14"/>
                    </a:lnTo>
                    <a:lnTo>
                      <a:pt x="63" y="12"/>
                    </a:lnTo>
                    <a:lnTo>
                      <a:pt x="57" y="12"/>
                    </a:lnTo>
                    <a:lnTo>
                      <a:pt x="57" y="12"/>
                    </a:lnTo>
                    <a:lnTo>
                      <a:pt x="55" y="11"/>
                    </a:lnTo>
                    <a:lnTo>
                      <a:pt x="55" y="11"/>
                    </a:lnTo>
                    <a:lnTo>
                      <a:pt x="52" y="9"/>
                    </a:lnTo>
                    <a:lnTo>
                      <a:pt x="52" y="9"/>
                    </a:lnTo>
                    <a:lnTo>
                      <a:pt x="50" y="8"/>
                    </a:lnTo>
                    <a:lnTo>
                      <a:pt x="47" y="9"/>
                    </a:lnTo>
                    <a:lnTo>
                      <a:pt x="45" y="8"/>
                    </a:lnTo>
                    <a:lnTo>
                      <a:pt x="42" y="6"/>
                    </a:lnTo>
                    <a:lnTo>
                      <a:pt x="42" y="6"/>
                    </a:lnTo>
                    <a:lnTo>
                      <a:pt x="40" y="5"/>
                    </a:lnTo>
                    <a:lnTo>
                      <a:pt x="40" y="5"/>
                    </a:lnTo>
                    <a:lnTo>
                      <a:pt x="34" y="5"/>
                    </a:lnTo>
                    <a:lnTo>
                      <a:pt x="34" y="5"/>
                    </a:lnTo>
                    <a:lnTo>
                      <a:pt x="32" y="4"/>
                    </a:lnTo>
                    <a:lnTo>
                      <a:pt x="32" y="4"/>
                    </a:lnTo>
                    <a:lnTo>
                      <a:pt x="29" y="3"/>
                    </a:lnTo>
                    <a:lnTo>
                      <a:pt x="29" y="3"/>
                    </a:lnTo>
                    <a:lnTo>
                      <a:pt x="24" y="3"/>
                    </a:lnTo>
                    <a:lnTo>
                      <a:pt x="24" y="3"/>
                    </a:lnTo>
                    <a:lnTo>
                      <a:pt x="21" y="1"/>
                    </a:lnTo>
                    <a:lnTo>
                      <a:pt x="21" y="1"/>
                    </a:lnTo>
                    <a:lnTo>
                      <a:pt x="18" y="0"/>
                    </a:lnTo>
                    <a:lnTo>
                      <a:pt x="18" y="0"/>
                    </a:lnTo>
                    <a:lnTo>
                      <a:pt x="13" y="0"/>
                    </a:lnTo>
                    <a:lnTo>
                      <a:pt x="13" y="0"/>
                    </a:lnTo>
                    <a:lnTo>
                      <a:pt x="13" y="0"/>
                    </a:lnTo>
                    <a:lnTo>
                      <a:pt x="0" y="7"/>
                    </a:lnTo>
                    <a:lnTo>
                      <a:pt x="0" y="7"/>
                    </a:lnTo>
                    <a:lnTo>
                      <a:pt x="0" y="7"/>
                    </a:lnTo>
                    <a:lnTo>
                      <a:pt x="0" y="7"/>
                    </a:lnTo>
                    <a:lnTo>
                      <a:pt x="2" y="8"/>
                    </a:lnTo>
                    <a:lnTo>
                      <a:pt x="0" y="9"/>
                    </a:lnTo>
                    <a:lnTo>
                      <a:pt x="0" y="9"/>
                    </a:lnTo>
                    <a:lnTo>
                      <a:pt x="2" y="8"/>
                    </a:lnTo>
                    <a:lnTo>
                      <a:pt x="0" y="7"/>
                    </a:lnTo>
                    <a:lnTo>
                      <a:pt x="0" y="12"/>
                    </a:lnTo>
                    <a:lnTo>
                      <a:pt x="0" y="12"/>
                    </a:lnTo>
                    <a:lnTo>
                      <a:pt x="2" y="14"/>
                    </a:lnTo>
                    <a:lnTo>
                      <a:pt x="2" y="17"/>
                    </a:lnTo>
                    <a:lnTo>
                      <a:pt x="5" y="18"/>
                    </a:lnTo>
                    <a:lnTo>
                      <a:pt x="5" y="18"/>
                    </a:lnTo>
                    <a:lnTo>
                      <a:pt x="8" y="19"/>
                    </a:lnTo>
                    <a:lnTo>
                      <a:pt x="8" y="19"/>
                    </a:lnTo>
                    <a:lnTo>
                      <a:pt x="10" y="21"/>
                    </a:lnTo>
                    <a:lnTo>
                      <a:pt x="13" y="22"/>
                    </a:lnTo>
                    <a:lnTo>
                      <a:pt x="18" y="22"/>
                    </a:lnTo>
                    <a:lnTo>
                      <a:pt x="21" y="23"/>
                    </a:lnTo>
                    <a:lnTo>
                      <a:pt x="21" y="23"/>
                    </a:lnTo>
                    <a:lnTo>
                      <a:pt x="23" y="25"/>
                    </a:lnTo>
                    <a:lnTo>
                      <a:pt x="26" y="26"/>
                    </a:lnTo>
                    <a:lnTo>
                      <a:pt x="29" y="28"/>
                    </a:lnTo>
                    <a:lnTo>
                      <a:pt x="34" y="28"/>
                    </a:lnTo>
                    <a:lnTo>
                      <a:pt x="34" y="28"/>
                    </a:lnTo>
                    <a:lnTo>
                      <a:pt x="37" y="29"/>
                    </a:lnTo>
                    <a:lnTo>
                      <a:pt x="40" y="30"/>
                    </a:lnTo>
                    <a:lnTo>
                      <a:pt x="42" y="32"/>
                    </a:lnTo>
                    <a:lnTo>
                      <a:pt x="45" y="33"/>
                    </a:lnTo>
                    <a:lnTo>
                      <a:pt x="47" y="35"/>
                    </a:lnTo>
                    <a:lnTo>
                      <a:pt x="50" y="33"/>
                    </a:lnTo>
                    <a:lnTo>
                      <a:pt x="52" y="35"/>
                    </a:lnTo>
                    <a:lnTo>
                      <a:pt x="55" y="36"/>
                    </a:lnTo>
                    <a:lnTo>
                      <a:pt x="57" y="38"/>
                    </a:lnTo>
                    <a:lnTo>
                      <a:pt x="60" y="39"/>
                    </a:lnTo>
                    <a:lnTo>
                      <a:pt x="60" y="39"/>
                    </a:lnTo>
                    <a:lnTo>
                      <a:pt x="63" y="41"/>
                    </a:lnTo>
                    <a:lnTo>
                      <a:pt x="65" y="42"/>
                    </a:lnTo>
                    <a:lnTo>
                      <a:pt x="68" y="43"/>
                    </a:lnTo>
                    <a:lnTo>
                      <a:pt x="71" y="45"/>
                    </a:lnTo>
                    <a:lnTo>
                      <a:pt x="73" y="46"/>
                    </a:lnTo>
                    <a:lnTo>
                      <a:pt x="76" y="45"/>
                    </a:lnTo>
                    <a:lnTo>
                      <a:pt x="79" y="46"/>
                    </a:lnTo>
                    <a:lnTo>
                      <a:pt x="82" y="47"/>
                    </a:lnTo>
                    <a:lnTo>
                      <a:pt x="84" y="49"/>
                    </a:lnTo>
                    <a:lnTo>
                      <a:pt x="84" y="49"/>
                    </a:lnTo>
                    <a:lnTo>
                      <a:pt x="87" y="51"/>
                    </a:lnTo>
                    <a:lnTo>
                      <a:pt x="90" y="52"/>
                    </a:lnTo>
                    <a:lnTo>
                      <a:pt x="90" y="52"/>
                    </a:lnTo>
                    <a:lnTo>
                      <a:pt x="92" y="53"/>
                    </a:lnTo>
                    <a:lnTo>
                      <a:pt x="95" y="55"/>
                    </a:lnTo>
                    <a:lnTo>
                      <a:pt x="95" y="57"/>
                    </a:lnTo>
                    <a:lnTo>
                      <a:pt x="95" y="57"/>
                    </a:lnTo>
                    <a:lnTo>
                      <a:pt x="97" y="59"/>
                    </a:lnTo>
                    <a:lnTo>
                      <a:pt x="100" y="60"/>
                    </a:lnTo>
                    <a:lnTo>
                      <a:pt x="102" y="62"/>
                    </a:lnTo>
                    <a:lnTo>
                      <a:pt x="105" y="63"/>
                    </a:lnTo>
                    <a:lnTo>
                      <a:pt x="108" y="65"/>
                    </a:lnTo>
                    <a:lnTo>
                      <a:pt x="110" y="66"/>
                    </a:lnTo>
                    <a:lnTo>
                      <a:pt x="110" y="66"/>
                    </a:lnTo>
                    <a:lnTo>
                      <a:pt x="113" y="67"/>
                    </a:lnTo>
                    <a:lnTo>
                      <a:pt x="115" y="68"/>
                    </a:lnTo>
                    <a:lnTo>
                      <a:pt x="118" y="70"/>
                    </a:lnTo>
                    <a:lnTo>
                      <a:pt x="121" y="71"/>
                    </a:lnTo>
                    <a:lnTo>
                      <a:pt x="121" y="71"/>
                    </a:lnTo>
                    <a:lnTo>
                      <a:pt x="123" y="73"/>
                    </a:lnTo>
                    <a:lnTo>
                      <a:pt x="126" y="74"/>
                    </a:lnTo>
                    <a:lnTo>
                      <a:pt x="129" y="76"/>
                    </a:lnTo>
                    <a:lnTo>
                      <a:pt x="127" y="76"/>
                    </a:lnTo>
                    <a:lnTo>
                      <a:pt x="129" y="78"/>
                    </a:lnTo>
                    <a:lnTo>
                      <a:pt x="132" y="79"/>
                    </a:lnTo>
                    <a:lnTo>
                      <a:pt x="135" y="81"/>
                    </a:lnTo>
                    <a:lnTo>
                      <a:pt x="137" y="82"/>
                    </a:lnTo>
                    <a:lnTo>
                      <a:pt x="137" y="82"/>
                    </a:lnTo>
                    <a:lnTo>
                      <a:pt x="140" y="84"/>
                    </a:lnTo>
                    <a:lnTo>
                      <a:pt x="142" y="85"/>
                    </a:lnTo>
                    <a:lnTo>
                      <a:pt x="142" y="85"/>
                    </a:lnTo>
                    <a:lnTo>
                      <a:pt x="140" y="87"/>
                    </a:lnTo>
                    <a:lnTo>
                      <a:pt x="142" y="88"/>
                    </a:lnTo>
                    <a:lnTo>
                      <a:pt x="145" y="89"/>
                    </a:lnTo>
                    <a:lnTo>
                      <a:pt x="147" y="90"/>
                    </a:lnTo>
                    <a:lnTo>
                      <a:pt x="147" y="90"/>
                    </a:lnTo>
                    <a:lnTo>
                      <a:pt x="150" y="92"/>
                    </a:lnTo>
                    <a:lnTo>
                      <a:pt x="150" y="95"/>
                    </a:lnTo>
                    <a:lnTo>
                      <a:pt x="153" y="97"/>
                    </a:lnTo>
                    <a:lnTo>
                      <a:pt x="153" y="97"/>
                    </a:lnTo>
                    <a:lnTo>
                      <a:pt x="155" y="98"/>
                    </a:lnTo>
                    <a:lnTo>
                      <a:pt x="158" y="100"/>
                    </a:lnTo>
                    <a:lnTo>
                      <a:pt x="158" y="100"/>
                    </a:lnTo>
                    <a:lnTo>
                      <a:pt x="158" y="102"/>
                    </a:lnTo>
                    <a:lnTo>
                      <a:pt x="161" y="103"/>
                    </a:lnTo>
                    <a:lnTo>
                      <a:pt x="164" y="105"/>
                    </a:lnTo>
                    <a:lnTo>
                      <a:pt x="164" y="105"/>
                    </a:lnTo>
                    <a:lnTo>
                      <a:pt x="164" y="108"/>
                    </a:lnTo>
                    <a:lnTo>
                      <a:pt x="166" y="110"/>
                    </a:lnTo>
                    <a:lnTo>
                      <a:pt x="169" y="110"/>
                    </a:lnTo>
                    <a:lnTo>
                      <a:pt x="169" y="110"/>
                    </a:lnTo>
                    <a:lnTo>
                      <a:pt x="172" y="112"/>
                    </a:lnTo>
                    <a:lnTo>
                      <a:pt x="172" y="114"/>
                    </a:lnTo>
                    <a:lnTo>
                      <a:pt x="172" y="114"/>
                    </a:lnTo>
                    <a:lnTo>
                      <a:pt x="174" y="116"/>
                    </a:lnTo>
                    <a:lnTo>
                      <a:pt x="177" y="118"/>
                    </a:lnTo>
                    <a:lnTo>
                      <a:pt x="177" y="121"/>
                    </a:lnTo>
                    <a:lnTo>
                      <a:pt x="177" y="121"/>
                    </a:lnTo>
                    <a:lnTo>
                      <a:pt x="180" y="122"/>
                    </a:lnTo>
                    <a:lnTo>
                      <a:pt x="182" y="123"/>
                    </a:lnTo>
                    <a:lnTo>
                      <a:pt x="179" y="124"/>
                    </a:lnTo>
                    <a:lnTo>
                      <a:pt x="182" y="126"/>
                    </a:lnTo>
                    <a:lnTo>
                      <a:pt x="185" y="127"/>
                    </a:lnTo>
                    <a:lnTo>
                      <a:pt x="185" y="127"/>
                    </a:lnTo>
                    <a:lnTo>
                      <a:pt x="185" y="130"/>
                    </a:lnTo>
                    <a:lnTo>
                      <a:pt x="187" y="132"/>
                    </a:lnTo>
                    <a:lnTo>
                      <a:pt x="190" y="133"/>
                    </a:lnTo>
                    <a:lnTo>
                      <a:pt x="190" y="133"/>
                    </a:lnTo>
                    <a:lnTo>
                      <a:pt x="190" y="136"/>
                    </a:lnTo>
                    <a:lnTo>
                      <a:pt x="192" y="137"/>
                    </a:lnTo>
                    <a:lnTo>
                      <a:pt x="192" y="137"/>
                    </a:lnTo>
                    <a:lnTo>
                      <a:pt x="192" y="140"/>
                    </a:lnTo>
                    <a:lnTo>
                      <a:pt x="195" y="141"/>
                    </a:lnTo>
                    <a:lnTo>
                      <a:pt x="195" y="141"/>
                    </a:lnTo>
                    <a:lnTo>
                      <a:pt x="195" y="144"/>
                    </a:lnTo>
                    <a:lnTo>
                      <a:pt x="197" y="146"/>
                    </a:lnTo>
                    <a:lnTo>
                      <a:pt x="200" y="147"/>
                    </a:lnTo>
                    <a:lnTo>
                      <a:pt x="197" y="148"/>
                    </a:lnTo>
                    <a:lnTo>
                      <a:pt x="200" y="150"/>
                    </a:lnTo>
                    <a:lnTo>
                      <a:pt x="203" y="151"/>
                    </a:lnTo>
                    <a:lnTo>
                      <a:pt x="203" y="151"/>
                    </a:lnTo>
                    <a:lnTo>
                      <a:pt x="203" y="154"/>
                    </a:lnTo>
                    <a:lnTo>
                      <a:pt x="205" y="156"/>
                    </a:lnTo>
                    <a:lnTo>
                      <a:pt x="203" y="157"/>
                    </a:lnTo>
                    <a:lnTo>
                      <a:pt x="205" y="158"/>
                    </a:lnTo>
                    <a:lnTo>
                      <a:pt x="208" y="160"/>
                    </a:lnTo>
                    <a:lnTo>
                      <a:pt x="205" y="161"/>
                    </a:lnTo>
                    <a:lnTo>
                      <a:pt x="208" y="162"/>
                    </a:lnTo>
                    <a:lnTo>
                      <a:pt x="211" y="164"/>
                    </a:lnTo>
                    <a:lnTo>
                      <a:pt x="208" y="165"/>
                    </a:lnTo>
                    <a:lnTo>
                      <a:pt x="211" y="167"/>
                    </a:lnTo>
                    <a:lnTo>
                      <a:pt x="213" y="168"/>
                    </a:lnTo>
                    <a:lnTo>
                      <a:pt x="211" y="170"/>
                    </a:lnTo>
                    <a:lnTo>
                      <a:pt x="213" y="171"/>
                    </a:lnTo>
                    <a:lnTo>
                      <a:pt x="214" y="174"/>
                    </a:lnTo>
                    <a:lnTo>
                      <a:pt x="214" y="174"/>
                    </a:lnTo>
                    <a:lnTo>
                      <a:pt x="216" y="175"/>
                    </a:lnTo>
                    <a:lnTo>
                      <a:pt x="216" y="178"/>
                    </a:lnTo>
                    <a:lnTo>
                      <a:pt x="216" y="178"/>
                    </a:lnTo>
                    <a:lnTo>
                      <a:pt x="216" y="181"/>
                    </a:lnTo>
                    <a:lnTo>
                      <a:pt x="219" y="182"/>
                    </a:lnTo>
                    <a:lnTo>
                      <a:pt x="219" y="182"/>
                    </a:lnTo>
                    <a:lnTo>
                      <a:pt x="219" y="185"/>
                    </a:lnTo>
                    <a:lnTo>
                      <a:pt x="219" y="185"/>
                    </a:lnTo>
                    <a:lnTo>
                      <a:pt x="219" y="188"/>
                    </a:lnTo>
                    <a:lnTo>
                      <a:pt x="222" y="189"/>
                    </a:lnTo>
                    <a:lnTo>
                      <a:pt x="222" y="189"/>
                    </a:lnTo>
                    <a:lnTo>
                      <a:pt x="222" y="192"/>
                    </a:lnTo>
                    <a:lnTo>
                      <a:pt x="225" y="194"/>
                    </a:lnTo>
                    <a:lnTo>
                      <a:pt x="222" y="195"/>
                    </a:lnTo>
                    <a:lnTo>
                      <a:pt x="224" y="196"/>
                    </a:lnTo>
                    <a:lnTo>
                      <a:pt x="224" y="199"/>
                    </a:lnTo>
                    <a:lnTo>
                      <a:pt x="224" y="199"/>
                    </a:lnTo>
                    <a:lnTo>
                      <a:pt x="224" y="202"/>
                    </a:lnTo>
                    <a:lnTo>
                      <a:pt x="224" y="202"/>
                    </a:lnTo>
                    <a:lnTo>
                      <a:pt x="224" y="205"/>
                    </a:lnTo>
                    <a:lnTo>
                      <a:pt x="227" y="206"/>
                    </a:lnTo>
                    <a:lnTo>
                      <a:pt x="227" y="206"/>
                    </a:lnTo>
                    <a:lnTo>
                      <a:pt x="227" y="209"/>
                    </a:lnTo>
                    <a:lnTo>
                      <a:pt x="229" y="210"/>
                    </a:lnTo>
                    <a:lnTo>
                      <a:pt x="227" y="212"/>
                    </a:lnTo>
                    <a:lnTo>
                      <a:pt x="229" y="213"/>
                    </a:lnTo>
                    <a:lnTo>
                      <a:pt x="227" y="215"/>
                    </a:lnTo>
                    <a:lnTo>
                      <a:pt x="229" y="216"/>
                    </a:lnTo>
                    <a:lnTo>
                      <a:pt x="229" y="219"/>
                    </a:lnTo>
                    <a:lnTo>
                      <a:pt x="229" y="219"/>
                    </a:lnTo>
                    <a:lnTo>
                      <a:pt x="229" y="222"/>
                    </a:lnTo>
                    <a:lnTo>
                      <a:pt x="227" y="223"/>
                    </a:lnTo>
                    <a:lnTo>
                      <a:pt x="229" y="224"/>
                    </a:lnTo>
                    <a:lnTo>
                      <a:pt x="229" y="227"/>
                    </a:lnTo>
                    <a:lnTo>
                      <a:pt x="229" y="227"/>
                    </a:lnTo>
                    <a:lnTo>
                      <a:pt x="229" y="230"/>
                    </a:lnTo>
                    <a:lnTo>
                      <a:pt x="229" y="230"/>
                    </a:lnTo>
                    <a:lnTo>
                      <a:pt x="230" y="232"/>
                    </a:lnTo>
                    <a:lnTo>
                      <a:pt x="230" y="232"/>
                    </a:lnTo>
                    <a:lnTo>
                      <a:pt x="230" y="236"/>
                    </a:lnTo>
                    <a:lnTo>
                      <a:pt x="232" y="237"/>
                    </a:lnTo>
                    <a:lnTo>
                      <a:pt x="230" y="239"/>
                    </a:lnTo>
                    <a:lnTo>
                      <a:pt x="230" y="241"/>
                    </a:lnTo>
                    <a:lnTo>
                      <a:pt x="230" y="241"/>
                    </a:lnTo>
                    <a:lnTo>
                      <a:pt x="230" y="244"/>
                    </a:lnTo>
                    <a:lnTo>
                      <a:pt x="230" y="244"/>
                    </a:lnTo>
                    <a:lnTo>
                      <a:pt x="230" y="247"/>
                    </a:lnTo>
                    <a:lnTo>
                      <a:pt x="232" y="248"/>
                    </a:lnTo>
                    <a:lnTo>
                      <a:pt x="230" y="250"/>
                    </a:lnTo>
                    <a:lnTo>
                      <a:pt x="230" y="250"/>
                    </a:lnTo>
                    <a:lnTo>
                      <a:pt x="134" y="250"/>
                    </a:lnTo>
                    <a:lnTo>
                      <a:pt x="137" y="265"/>
                    </a:lnTo>
                    <a:lnTo>
                      <a:pt x="303" y="354"/>
                    </a:lnTo>
                    <a:lnTo>
                      <a:pt x="467" y="266"/>
                    </a:lnTo>
                    <a:lnTo>
                      <a:pt x="468" y="250"/>
                    </a:lnTo>
                    <a:lnTo>
                      <a:pt x="382" y="250"/>
                    </a:lnTo>
                    <a:lnTo>
                      <a:pt x="382" y="250"/>
                    </a:lnTo>
                  </a:path>
                </a:pathLst>
              </a:custGeom>
              <a:gradFill rotWithShape="0">
                <a:gsLst>
                  <a:gs pos="0">
                    <a:srgbClr val="FF6633"/>
                  </a:gs>
                  <a:gs pos="100000">
                    <a:srgbClr val="FF6633">
                      <a:gamma/>
                      <a:tint val="70196"/>
                      <a:invGamma/>
                    </a:srgbClr>
                  </a:gs>
                </a:gsLst>
                <a:lin ang="5400000" scaled="1"/>
              </a:gradFill>
              <a:ln w="12700" cap="rnd" cmpd="sng">
                <a:solidFill>
                  <a:srgbClr val="FF6633"/>
                </a:solidFill>
                <a:prstDash val="solid"/>
                <a:round/>
                <a:headEnd/>
                <a:tailEnd/>
              </a:ln>
              <a:effectLst/>
            </p:spPr>
            <p:txBody>
              <a:bodyPr/>
              <a:lstStyle/>
              <a:p>
                <a:endParaRPr lang="en-US"/>
              </a:p>
            </p:txBody>
          </p:sp>
          <p:sp>
            <p:nvSpPr>
              <p:cNvPr id="273413" name="Freeform 5"/>
              <p:cNvSpPr>
                <a:spLocks/>
              </p:cNvSpPr>
              <p:nvPr/>
            </p:nvSpPr>
            <p:spPr bwMode="blackGray">
              <a:xfrm>
                <a:off x="3482" y="1532"/>
                <a:ext cx="231" cy="244"/>
              </a:xfrm>
              <a:custGeom>
                <a:avLst/>
                <a:gdLst/>
                <a:ahLst/>
                <a:cxnLst>
                  <a:cxn ang="0">
                    <a:pos x="0" y="0"/>
                  </a:cxn>
                  <a:cxn ang="0">
                    <a:pos x="7" y="1"/>
                  </a:cxn>
                  <a:cxn ang="0">
                    <a:pos x="13" y="4"/>
                  </a:cxn>
                  <a:cxn ang="0">
                    <a:pos x="26" y="7"/>
                  </a:cxn>
                  <a:cxn ang="0">
                    <a:pos x="37" y="14"/>
                  </a:cxn>
                  <a:cxn ang="0">
                    <a:pos x="52" y="19"/>
                  </a:cxn>
                  <a:cxn ang="0">
                    <a:pos x="68" y="28"/>
                  </a:cxn>
                  <a:cxn ang="0">
                    <a:pos x="84" y="36"/>
                  </a:cxn>
                  <a:cxn ang="0">
                    <a:pos x="100" y="47"/>
                  </a:cxn>
                  <a:cxn ang="0">
                    <a:pos x="118" y="57"/>
                  </a:cxn>
                  <a:cxn ang="0">
                    <a:pos x="137" y="70"/>
                  </a:cxn>
                  <a:cxn ang="0">
                    <a:pos x="156" y="85"/>
                  </a:cxn>
                  <a:cxn ang="0">
                    <a:pos x="169" y="100"/>
                  </a:cxn>
                  <a:cxn ang="0">
                    <a:pos x="177" y="108"/>
                  </a:cxn>
                  <a:cxn ang="0">
                    <a:pos x="185" y="115"/>
                  </a:cxn>
                  <a:cxn ang="0">
                    <a:pos x="192" y="124"/>
                  </a:cxn>
                  <a:cxn ang="0">
                    <a:pos x="197" y="133"/>
                  </a:cxn>
                  <a:cxn ang="0">
                    <a:pos x="206" y="143"/>
                  </a:cxn>
                  <a:cxn ang="0">
                    <a:pos x="208" y="153"/>
                  </a:cxn>
                  <a:cxn ang="0">
                    <a:pos x="214" y="164"/>
                  </a:cxn>
                  <a:cxn ang="0">
                    <a:pos x="220" y="175"/>
                  </a:cxn>
                  <a:cxn ang="0">
                    <a:pos x="222" y="185"/>
                  </a:cxn>
                  <a:cxn ang="0">
                    <a:pos x="227" y="196"/>
                  </a:cxn>
                  <a:cxn ang="0">
                    <a:pos x="227" y="207"/>
                  </a:cxn>
                  <a:cxn ang="0">
                    <a:pos x="230" y="220"/>
                  </a:cxn>
                  <a:cxn ang="0">
                    <a:pos x="230" y="231"/>
                  </a:cxn>
                  <a:cxn ang="0">
                    <a:pos x="230" y="243"/>
                  </a:cxn>
                  <a:cxn ang="0">
                    <a:pos x="230" y="243"/>
                  </a:cxn>
                  <a:cxn ang="0">
                    <a:pos x="230" y="239"/>
                  </a:cxn>
                  <a:cxn ang="0">
                    <a:pos x="230" y="237"/>
                  </a:cxn>
                  <a:cxn ang="0">
                    <a:pos x="230" y="234"/>
                  </a:cxn>
                  <a:cxn ang="0">
                    <a:pos x="230" y="228"/>
                  </a:cxn>
                  <a:cxn ang="0">
                    <a:pos x="225" y="223"/>
                  </a:cxn>
                  <a:cxn ang="0">
                    <a:pos x="224" y="217"/>
                  </a:cxn>
                  <a:cxn ang="0">
                    <a:pos x="224" y="209"/>
                  </a:cxn>
                  <a:cxn ang="0">
                    <a:pos x="219" y="200"/>
                  </a:cxn>
                  <a:cxn ang="0">
                    <a:pos x="217" y="191"/>
                  </a:cxn>
                  <a:cxn ang="0">
                    <a:pos x="211" y="182"/>
                  </a:cxn>
                  <a:cxn ang="0">
                    <a:pos x="209" y="172"/>
                  </a:cxn>
                  <a:cxn ang="0">
                    <a:pos x="201" y="162"/>
                  </a:cxn>
                  <a:cxn ang="0">
                    <a:pos x="195" y="151"/>
                  </a:cxn>
                  <a:cxn ang="0">
                    <a:pos x="190" y="140"/>
                  </a:cxn>
                  <a:cxn ang="0">
                    <a:pos x="182" y="130"/>
                  </a:cxn>
                  <a:cxn ang="0">
                    <a:pos x="172" y="119"/>
                  </a:cxn>
                  <a:cxn ang="0">
                    <a:pos x="161" y="108"/>
                  </a:cxn>
                  <a:cxn ang="0">
                    <a:pos x="150" y="96"/>
                  </a:cxn>
                  <a:cxn ang="0">
                    <a:pos x="140" y="85"/>
                  </a:cxn>
                  <a:cxn ang="0">
                    <a:pos x="124" y="73"/>
                  </a:cxn>
                  <a:cxn ang="0">
                    <a:pos x="108" y="62"/>
                  </a:cxn>
                  <a:cxn ang="0">
                    <a:pos x="95" y="52"/>
                  </a:cxn>
                  <a:cxn ang="0">
                    <a:pos x="77" y="43"/>
                  </a:cxn>
                  <a:cxn ang="0">
                    <a:pos x="55" y="31"/>
                  </a:cxn>
                  <a:cxn ang="0">
                    <a:pos x="34" y="23"/>
                  </a:cxn>
                  <a:cxn ang="0">
                    <a:pos x="13" y="15"/>
                  </a:cxn>
                  <a:cxn ang="0">
                    <a:pos x="0" y="4"/>
                  </a:cxn>
                </a:cxnLst>
                <a:rect l="0" t="0" r="r" b="b"/>
                <a:pathLst>
                  <a:path w="231" h="244">
                    <a:moveTo>
                      <a:pt x="0" y="0"/>
                    </a:moveTo>
                    <a:lnTo>
                      <a:pt x="0" y="0"/>
                    </a:lnTo>
                    <a:lnTo>
                      <a:pt x="0" y="0"/>
                    </a:lnTo>
                    <a:lnTo>
                      <a:pt x="0" y="0"/>
                    </a:lnTo>
                    <a:lnTo>
                      <a:pt x="0" y="0"/>
                    </a:lnTo>
                    <a:lnTo>
                      <a:pt x="0" y="0"/>
                    </a:lnTo>
                    <a:lnTo>
                      <a:pt x="0" y="0"/>
                    </a:lnTo>
                    <a:lnTo>
                      <a:pt x="2" y="1"/>
                    </a:lnTo>
                    <a:lnTo>
                      <a:pt x="2" y="1"/>
                    </a:lnTo>
                    <a:lnTo>
                      <a:pt x="2" y="1"/>
                    </a:lnTo>
                    <a:lnTo>
                      <a:pt x="2" y="1"/>
                    </a:lnTo>
                    <a:lnTo>
                      <a:pt x="2" y="1"/>
                    </a:lnTo>
                    <a:lnTo>
                      <a:pt x="7" y="1"/>
                    </a:lnTo>
                    <a:lnTo>
                      <a:pt x="7" y="1"/>
                    </a:lnTo>
                    <a:lnTo>
                      <a:pt x="7" y="1"/>
                    </a:lnTo>
                    <a:lnTo>
                      <a:pt x="7" y="1"/>
                    </a:lnTo>
                    <a:lnTo>
                      <a:pt x="10" y="2"/>
                    </a:lnTo>
                    <a:lnTo>
                      <a:pt x="10" y="2"/>
                    </a:lnTo>
                    <a:lnTo>
                      <a:pt x="10" y="2"/>
                    </a:lnTo>
                    <a:lnTo>
                      <a:pt x="13" y="4"/>
                    </a:lnTo>
                    <a:lnTo>
                      <a:pt x="13" y="4"/>
                    </a:lnTo>
                    <a:lnTo>
                      <a:pt x="15" y="5"/>
                    </a:lnTo>
                    <a:lnTo>
                      <a:pt x="15" y="5"/>
                    </a:lnTo>
                    <a:lnTo>
                      <a:pt x="18" y="7"/>
                    </a:lnTo>
                    <a:lnTo>
                      <a:pt x="18" y="7"/>
                    </a:lnTo>
                    <a:lnTo>
                      <a:pt x="21" y="7"/>
                    </a:lnTo>
                    <a:lnTo>
                      <a:pt x="21" y="7"/>
                    </a:lnTo>
                    <a:lnTo>
                      <a:pt x="26" y="7"/>
                    </a:lnTo>
                    <a:lnTo>
                      <a:pt x="26" y="7"/>
                    </a:lnTo>
                    <a:lnTo>
                      <a:pt x="28" y="9"/>
                    </a:lnTo>
                    <a:lnTo>
                      <a:pt x="28" y="9"/>
                    </a:lnTo>
                    <a:lnTo>
                      <a:pt x="31" y="11"/>
                    </a:lnTo>
                    <a:lnTo>
                      <a:pt x="34" y="12"/>
                    </a:lnTo>
                    <a:lnTo>
                      <a:pt x="34" y="12"/>
                    </a:lnTo>
                    <a:lnTo>
                      <a:pt x="37" y="14"/>
                    </a:lnTo>
                    <a:lnTo>
                      <a:pt x="39" y="15"/>
                    </a:lnTo>
                    <a:lnTo>
                      <a:pt x="39" y="15"/>
                    </a:lnTo>
                    <a:lnTo>
                      <a:pt x="42" y="16"/>
                    </a:lnTo>
                    <a:lnTo>
                      <a:pt x="45" y="17"/>
                    </a:lnTo>
                    <a:lnTo>
                      <a:pt x="45" y="17"/>
                    </a:lnTo>
                    <a:lnTo>
                      <a:pt x="47" y="19"/>
                    </a:lnTo>
                    <a:lnTo>
                      <a:pt x="52" y="19"/>
                    </a:lnTo>
                    <a:lnTo>
                      <a:pt x="55" y="20"/>
                    </a:lnTo>
                    <a:lnTo>
                      <a:pt x="55" y="20"/>
                    </a:lnTo>
                    <a:lnTo>
                      <a:pt x="57" y="22"/>
                    </a:lnTo>
                    <a:lnTo>
                      <a:pt x="60" y="23"/>
                    </a:lnTo>
                    <a:lnTo>
                      <a:pt x="63" y="25"/>
                    </a:lnTo>
                    <a:lnTo>
                      <a:pt x="65" y="26"/>
                    </a:lnTo>
                    <a:lnTo>
                      <a:pt x="68" y="28"/>
                    </a:lnTo>
                    <a:lnTo>
                      <a:pt x="68" y="28"/>
                    </a:lnTo>
                    <a:lnTo>
                      <a:pt x="71" y="28"/>
                    </a:lnTo>
                    <a:lnTo>
                      <a:pt x="73" y="30"/>
                    </a:lnTo>
                    <a:lnTo>
                      <a:pt x="76" y="31"/>
                    </a:lnTo>
                    <a:lnTo>
                      <a:pt x="79" y="33"/>
                    </a:lnTo>
                    <a:lnTo>
                      <a:pt x="82" y="35"/>
                    </a:lnTo>
                    <a:lnTo>
                      <a:pt x="84" y="36"/>
                    </a:lnTo>
                    <a:lnTo>
                      <a:pt x="87" y="38"/>
                    </a:lnTo>
                    <a:lnTo>
                      <a:pt x="90" y="38"/>
                    </a:lnTo>
                    <a:lnTo>
                      <a:pt x="92" y="40"/>
                    </a:lnTo>
                    <a:lnTo>
                      <a:pt x="95" y="41"/>
                    </a:lnTo>
                    <a:lnTo>
                      <a:pt x="97" y="43"/>
                    </a:lnTo>
                    <a:lnTo>
                      <a:pt x="100" y="44"/>
                    </a:lnTo>
                    <a:lnTo>
                      <a:pt x="100" y="47"/>
                    </a:lnTo>
                    <a:lnTo>
                      <a:pt x="102" y="49"/>
                    </a:lnTo>
                    <a:lnTo>
                      <a:pt x="105" y="50"/>
                    </a:lnTo>
                    <a:lnTo>
                      <a:pt x="108" y="51"/>
                    </a:lnTo>
                    <a:lnTo>
                      <a:pt x="110" y="53"/>
                    </a:lnTo>
                    <a:lnTo>
                      <a:pt x="113" y="54"/>
                    </a:lnTo>
                    <a:lnTo>
                      <a:pt x="115" y="55"/>
                    </a:lnTo>
                    <a:lnTo>
                      <a:pt x="118" y="57"/>
                    </a:lnTo>
                    <a:lnTo>
                      <a:pt x="121" y="59"/>
                    </a:lnTo>
                    <a:lnTo>
                      <a:pt x="124" y="62"/>
                    </a:lnTo>
                    <a:lnTo>
                      <a:pt x="126" y="64"/>
                    </a:lnTo>
                    <a:lnTo>
                      <a:pt x="129" y="65"/>
                    </a:lnTo>
                    <a:lnTo>
                      <a:pt x="132" y="67"/>
                    </a:lnTo>
                    <a:lnTo>
                      <a:pt x="134" y="68"/>
                    </a:lnTo>
                    <a:lnTo>
                      <a:pt x="137" y="70"/>
                    </a:lnTo>
                    <a:lnTo>
                      <a:pt x="137" y="72"/>
                    </a:lnTo>
                    <a:lnTo>
                      <a:pt x="142" y="75"/>
                    </a:lnTo>
                    <a:lnTo>
                      <a:pt x="145" y="76"/>
                    </a:lnTo>
                    <a:lnTo>
                      <a:pt x="147" y="78"/>
                    </a:lnTo>
                    <a:lnTo>
                      <a:pt x="147" y="81"/>
                    </a:lnTo>
                    <a:lnTo>
                      <a:pt x="150" y="83"/>
                    </a:lnTo>
                    <a:lnTo>
                      <a:pt x="156" y="85"/>
                    </a:lnTo>
                    <a:lnTo>
                      <a:pt x="158" y="86"/>
                    </a:lnTo>
                    <a:lnTo>
                      <a:pt x="158" y="89"/>
                    </a:lnTo>
                    <a:lnTo>
                      <a:pt x="161" y="91"/>
                    </a:lnTo>
                    <a:lnTo>
                      <a:pt x="164" y="92"/>
                    </a:lnTo>
                    <a:lnTo>
                      <a:pt x="166" y="96"/>
                    </a:lnTo>
                    <a:lnTo>
                      <a:pt x="169" y="98"/>
                    </a:lnTo>
                    <a:lnTo>
                      <a:pt x="169" y="100"/>
                    </a:lnTo>
                    <a:lnTo>
                      <a:pt x="169" y="100"/>
                    </a:lnTo>
                    <a:lnTo>
                      <a:pt x="172" y="102"/>
                    </a:lnTo>
                    <a:lnTo>
                      <a:pt x="172" y="102"/>
                    </a:lnTo>
                    <a:lnTo>
                      <a:pt x="175" y="103"/>
                    </a:lnTo>
                    <a:lnTo>
                      <a:pt x="177" y="105"/>
                    </a:lnTo>
                    <a:lnTo>
                      <a:pt x="175" y="107"/>
                    </a:lnTo>
                    <a:lnTo>
                      <a:pt x="177" y="108"/>
                    </a:lnTo>
                    <a:lnTo>
                      <a:pt x="180" y="109"/>
                    </a:lnTo>
                    <a:lnTo>
                      <a:pt x="180" y="109"/>
                    </a:lnTo>
                    <a:lnTo>
                      <a:pt x="182" y="110"/>
                    </a:lnTo>
                    <a:lnTo>
                      <a:pt x="180" y="112"/>
                    </a:lnTo>
                    <a:lnTo>
                      <a:pt x="182" y="113"/>
                    </a:lnTo>
                    <a:lnTo>
                      <a:pt x="185" y="115"/>
                    </a:lnTo>
                    <a:lnTo>
                      <a:pt x="185" y="115"/>
                    </a:lnTo>
                    <a:lnTo>
                      <a:pt x="185" y="117"/>
                    </a:lnTo>
                    <a:lnTo>
                      <a:pt x="187" y="119"/>
                    </a:lnTo>
                    <a:lnTo>
                      <a:pt x="187" y="119"/>
                    </a:lnTo>
                    <a:lnTo>
                      <a:pt x="190" y="120"/>
                    </a:lnTo>
                    <a:lnTo>
                      <a:pt x="190" y="123"/>
                    </a:lnTo>
                    <a:lnTo>
                      <a:pt x="190" y="123"/>
                    </a:lnTo>
                    <a:lnTo>
                      <a:pt x="192" y="124"/>
                    </a:lnTo>
                    <a:lnTo>
                      <a:pt x="190" y="126"/>
                    </a:lnTo>
                    <a:lnTo>
                      <a:pt x="192" y="127"/>
                    </a:lnTo>
                    <a:lnTo>
                      <a:pt x="195" y="129"/>
                    </a:lnTo>
                    <a:lnTo>
                      <a:pt x="195" y="129"/>
                    </a:lnTo>
                    <a:lnTo>
                      <a:pt x="195" y="131"/>
                    </a:lnTo>
                    <a:lnTo>
                      <a:pt x="197" y="133"/>
                    </a:lnTo>
                    <a:lnTo>
                      <a:pt x="197" y="133"/>
                    </a:lnTo>
                    <a:lnTo>
                      <a:pt x="197" y="135"/>
                    </a:lnTo>
                    <a:lnTo>
                      <a:pt x="200" y="137"/>
                    </a:lnTo>
                    <a:lnTo>
                      <a:pt x="200" y="137"/>
                    </a:lnTo>
                    <a:lnTo>
                      <a:pt x="200" y="140"/>
                    </a:lnTo>
                    <a:lnTo>
                      <a:pt x="203" y="141"/>
                    </a:lnTo>
                    <a:lnTo>
                      <a:pt x="203" y="141"/>
                    </a:lnTo>
                    <a:lnTo>
                      <a:pt x="206" y="143"/>
                    </a:lnTo>
                    <a:lnTo>
                      <a:pt x="206" y="145"/>
                    </a:lnTo>
                    <a:lnTo>
                      <a:pt x="206" y="145"/>
                    </a:lnTo>
                    <a:lnTo>
                      <a:pt x="206" y="148"/>
                    </a:lnTo>
                    <a:lnTo>
                      <a:pt x="208" y="150"/>
                    </a:lnTo>
                    <a:lnTo>
                      <a:pt x="208" y="150"/>
                    </a:lnTo>
                    <a:lnTo>
                      <a:pt x="208" y="153"/>
                    </a:lnTo>
                    <a:lnTo>
                      <a:pt x="208" y="153"/>
                    </a:lnTo>
                    <a:lnTo>
                      <a:pt x="211" y="154"/>
                    </a:lnTo>
                    <a:lnTo>
                      <a:pt x="211" y="157"/>
                    </a:lnTo>
                    <a:lnTo>
                      <a:pt x="211" y="157"/>
                    </a:lnTo>
                    <a:lnTo>
                      <a:pt x="214" y="158"/>
                    </a:lnTo>
                    <a:lnTo>
                      <a:pt x="214" y="161"/>
                    </a:lnTo>
                    <a:lnTo>
                      <a:pt x="214" y="161"/>
                    </a:lnTo>
                    <a:lnTo>
                      <a:pt x="214" y="164"/>
                    </a:lnTo>
                    <a:lnTo>
                      <a:pt x="216" y="165"/>
                    </a:lnTo>
                    <a:lnTo>
                      <a:pt x="216" y="165"/>
                    </a:lnTo>
                    <a:lnTo>
                      <a:pt x="217" y="168"/>
                    </a:lnTo>
                    <a:lnTo>
                      <a:pt x="220" y="169"/>
                    </a:lnTo>
                    <a:lnTo>
                      <a:pt x="217" y="171"/>
                    </a:lnTo>
                    <a:lnTo>
                      <a:pt x="220" y="172"/>
                    </a:lnTo>
                    <a:lnTo>
                      <a:pt x="220" y="175"/>
                    </a:lnTo>
                    <a:lnTo>
                      <a:pt x="220" y="175"/>
                    </a:lnTo>
                    <a:lnTo>
                      <a:pt x="222" y="177"/>
                    </a:lnTo>
                    <a:lnTo>
                      <a:pt x="222" y="179"/>
                    </a:lnTo>
                    <a:lnTo>
                      <a:pt x="222" y="179"/>
                    </a:lnTo>
                    <a:lnTo>
                      <a:pt x="222" y="182"/>
                    </a:lnTo>
                    <a:lnTo>
                      <a:pt x="225" y="183"/>
                    </a:lnTo>
                    <a:lnTo>
                      <a:pt x="222" y="185"/>
                    </a:lnTo>
                    <a:lnTo>
                      <a:pt x="225" y="187"/>
                    </a:lnTo>
                    <a:lnTo>
                      <a:pt x="224" y="189"/>
                    </a:lnTo>
                    <a:lnTo>
                      <a:pt x="224" y="189"/>
                    </a:lnTo>
                    <a:lnTo>
                      <a:pt x="224" y="192"/>
                    </a:lnTo>
                    <a:lnTo>
                      <a:pt x="224" y="192"/>
                    </a:lnTo>
                    <a:lnTo>
                      <a:pt x="224" y="195"/>
                    </a:lnTo>
                    <a:lnTo>
                      <a:pt x="227" y="196"/>
                    </a:lnTo>
                    <a:lnTo>
                      <a:pt x="224" y="198"/>
                    </a:lnTo>
                    <a:lnTo>
                      <a:pt x="227" y="199"/>
                    </a:lnTo>
                    <a:lnTo>
                      <a:pt x="227" y="202"/>
                    </a:lnTo>
                    <a:lnTo>
                      <a:pt x="227" y="202"/>
                    </a:lnTo>
                    <a:lnTo>
                      <a:pt x="227" y="204"/>
                    </a:lnTo>
                    <a:lnTo>
                      <a:pt x="230" y="206"/>
                    </a:lnTo>
                    <a:lnTo>
                      <a:pt x="227" y="207"/>
                    </a:lnTo>
                    <a:lnTo>
                      <a:pt x="230" y="209"/>
                    </a:lnTo>
                    <a:lnTo>
                      <a:pt x="230" y="212"/>
                    </a:lnTo>
                    <a:lnTo>
                      <a:pt x="227" y="213"/>
                    </a:lnTo>
                    <a:lnTo>
                      <a:pt x="230" y="214"/>
                    </a:lnTo>
                    <a:lnTo>
                      <a:pt x="230" y="217"/>
                    </a:lnTo>
                    <a:lnTo>
                      <a:pt x="230" y="217"/>
                    </a:lnTo>
                    <a:lnTo>
                      <a:pt x="230" y="220"/>
                    </a:lnTo>
                    <a:lnTo>
                      <a:pt x="230" y="223"/>
                    </a:lnTo>
                    <a:lnTo>
                      <a:pt x="230" y="223"/>
                    </a:lnTo>
                    <a:lnTo>
                      <a:pt x="230" y="226"/>
                    </a:lnTo>
                    <a:lnTo>
                      <a:pt x="230" y="226"/>
                    </a:lnTo>
                    <a:lnTo>
                      <a:pt x="230" y="228"/>
                    </a:lnTo>
                    <a:lnTo>
                      <a:pt x="230" y="231"/>
                    </a:lnTo>
                    <a:lnTo>
                      <a:pt x="230" y="231"/>
                    </a:lnTo>
                    <a:lnTo>
                      <a:pt x="230" y="234"/>
                    </a:lnTo>
                    <a:lnTo>
                      <a:pt x="230" y="237"/>
                    </a:lnTo>
                    <a:lnTo>
                      <a:pt x="230" y="237"/>
                    </a:lnTo>
                    <a:lnTo>
                      <a:pt x="230" y="239"/>
                    </a:lnTo>
                    <a:lnTo>
                      <a:pt x="230" y="243"/>
                    </a:lnTo>
                    <a:lnTo>
                      <a:pt x="230" y="243"/>
                    </a:lnTo>
                    <a:lnTo>
                      <a:pt x="230" y="243"/>
                    </a:lnTo>
                    <a:lnTo>
                      <a:pt x="230" y="243"/>
                    </a:lnTo>
                    <a:lnTo>
                      <a:pt x="230" y="243"/>
                    </a:lnTo>
                    <a:lnTo>
                      <a:pt x="230" y="243"/>
                    </a:lnTo>
                    <a:lnTo>
                      <a:pt x="230" y="243"/>
                    </a:lnTo>
                    <a:lnTo>
                      <a:pt x="230" y="243"/>
                    </a:lnTo>
                    <a:lnTo>
                      <a:pt x="230" y="243"/>
                    </a:lnTo>
                    <a:lnTo>
                      <a:pt x="230" y="243"/>
                    </a:lnTo>
                    <a:lnTo>
                      <a:pt x="230" y="243"/>
                    </a:lnTo>
                    <a:lnTo>
                      <a:pt x="230" y="243"/>
                    </a:lnTo>
                    <a:lnTo>
                      <a:pt x="230" y="243"/>
                    </a:lnTo>
                    <a:lnTo>
                      <a:pt x="230" y="243"/>
                    </a:lnTo>
                    <a:lnTo>
                      <a:pt x="227" y="241"/>
                    </a:lnTo>
                    <a:lnTo>
                      <a:pt x="230" y="239"/>
                    </a:lnTo>
                    <a:lnTo>
                      <a:pt x="230" y="239"/>
                    </a:lnTo>
                    <a:lnTo>
                      <a:pt x="230" y="239"/>
                    </a:lnTo>
                    <a:lnTo>
                      <a:pt x="230" y="239"/>
                    </a:lnTo>
                    <a:lnTo>
                      <a:pt x="230" y="239"/>
                    </a:lnTo>
                    <a:lnTo>
                      <a:pt x="230" y="239"/>
                    </a:lnTo>
                    <a:lnTo>
                      <a:pt x="227" y="238"/>
                    </a:lnTo>
                    <a:lnTo>
                      <a:pt x="227" y="238"/>
                    </a:lnTo>
                    <a:lnTo>
                      <a:pt x="230" y="237"/>
                    </a:lnTo>
                    <a:lnTo>
                      <a:pt x="230" y="237"/>
                    </a:lnTo>
                    <a:lnTo>
                      <a:pt x="230" y="237"/>
                    </a:lnTo>
                    <a:lnTo>
                      <a:pt x="230" y="237"/>
                    </a:lnTo>
                    <a:lnTo>
                      <a:pt x="227" y="236"/>
                    </a:lnTo>
                    <a:lnTo>
                      <a:pt x="230" y="234"/>
                    </a:lnTo>
                    <a:lnTo>
                      <a:pt x="230" y="234"/>
                    </a:lnTo>
                    <a:lnTo>
                      <a:pt x="230" y="234"/>
                    </a:lnTo>
                    <a:lnTo>
                      <a:pt x="227" y="233"/>
                    </a:lnTo>
                    <a:lnTo>
                      <a:pt x="227" y="233"/>
                    </a:lnTo>
                    <a:lnTo>
                      <a:pt x="230" y="231"/>
                    </a:lnTo>
                    <a:lnTo>
                      <a:pt x="230" y="231"/>
                    </a:lnTo>
                    <a:lnTo>
                      <a:pt x="227" y="230"/>
                    </a:lnTo>
                    <a:lnTo>
                      <a:pt x="227" y="230"/>
                    </a:lnTo>
                    <a:lnTo>
                      <a:pt x="230" y="228"/>
                    </a:lnTo>
                    <a:lnTo>
                      <a:pt x="227" y="227"/>
                    </a:lnTo>
                    <a:lnTo>
                      <a:pt x="227" y="227"/>
                    </a:lnTo>
                    <a:lnTo>
                      <a:pt x="227" y="227"/>
                    </a:lnTo>
                    <a:lnTo>
                      <a:pt x="227" y="224"/>
                    </a:lnTo>
                    <a:lnTo>
                      <a:pt x="227" y="224"/>
                    </a:lnTo>
                    <a:lnTo>
                      <a:pt x="227" y="224"/>
                    </a:lnTo>
                    <a:lnTo>
                      <a:pt x="225" y="223"/>
                    </a:lnTo>
                    <a:lnTo>
                      <a:pt x="227" y="222"/>
                    </a:lnTo>
                    <a:lnTo>
                      <a:pt x="227" y="222"/>
                    </a:lnTo>
                    <a:lnTo>
                      <a:pt x="224" y="220"/>
                    </a:lnTo>
                    <a:lnTo>
                      <a:pt x="227" y="219"/>
                    </a:lnTo>
                    <a:lnTo>
                      <a:pt x="224" y="217"/>
                    </a:lnTo>
                    <a:lnTo>
                      <a:pt x="224" y="217"/>
                    </a:lnTo>
                    <a:lnTo>
                      <a:pt x="224" y="217"/>
                    </a:lnTo>
                    <a:lnTo>
                      <a:pt x="224" y="214"/>
                    </a:lnTo>
                    <a:lnTo>
                      <a:pt x="224" y="214"/>
                    </a:lnTo>
                    <a:lnTo>
                      <a:pt x="222" y="213"/>
                    </a:lnTo>
                    <a:lnTo>
                      <a:pt x="224" y="212"/>
                    </a:lnTo>
                    <a:lnTo>
                      <a:pt x="222" y="210"/>
                    </a:lnTo>
                    <a:lnTo>
                      <a:pt x="222" y="210"/>
                    </a:lnTo>
                    <a:lnTo>
                      <a:pt x="224" y="209"/>
                    </a:lnTo>
                    <a:lnTo>
                      <a:pt x="222" y="207"/>
                    </a:lnTo>
                    <a:lnTo>
                      <a:pt x="222" y="207"/>
                    </a:lnTo>
                    <a:lnTo>
                      <a:pt x="222" y="204"/>
                    </a:lnTo>
                    <a:lnTo>
                      <a:pt x="222" y="204"/>
                    </a:lnTo>
                    <a:lnTo>
                      <a:pt x="219" y="203"/>
                    </a:lnTo>
                    <a:lnTo>
                      <a:pt x="222" y="202"/>
                    </a:lnTo>
                    <a:lnTo>
                      <a:pt x="219" y="200"/>
                    </a:lnTo>
                    <a:lnTo>
                      <a:pt x="219" y="200"/>
                    </a:lnTo>
                    <a:lnTo>
                      <a:pt x="219" y="198"/>
                    </a:lnTo>
                    <a:lnTo>
                      <a:pt x="219" y="198"/>
                    </a:lnTo>
                    <a:lnTo>
                      <a:pt x="216" y="196"/>
                    </a:lnTo>
                    <a:lnTo>
                      <a:pt x="219" y="195"/>
                    </a:lnTo>
                    <a:lnTo>
                      <a:pt x="216" y="193"/>
                    </a:lnTo>
                    <a:lnTo>
                      <a:pt x="217" y="191"/>
                    </a:lnTo>
                    <a:lnTo>
                      <a:pt x="217" y="191"/>
                    </a:lnTo>
                    <a:lnTo>
                      <a:pt x="214" y="189"/>
                    </a:lnTo>
                    <a:lnTo>
                      <a:pt x="217" y="188"/>
                    </a:lnTo>
                    <a:lnTo>
                      <a:pt x="214" y="187"/>
                    </a:lnTo>
                    <a:lnTo>
                      <a:pt x="214" y="187"/>
                    </a:lnTo>
                    <a:lnTo>
                      <a:pt x="214" y="183"/>
                    </a:lnTo>
                    <a:lnTo>
                      <a:pt x="211" y="182"/>
                    </a:lnTo>
                    <a:lnTo>
                      <a:pt x="214" y="181"/>
                    </a:lnTo>
                    <a:lnTo>
                      <a:pt x="211" y="179"/>
                    </a:lnTo>
                    <a:lnTo>
                      <a:pt x="211" y="179"/>
                    </a:lnTo>
                    <a:lnTo>
                      <a:pt x="211" y="177"/>
                    </a:lnTo>
                    <a:lnTo>
                      <a:pt x="209" y="175"/>
                    </a:lnTo>
                    <a:lnTo>
                      <a:pt x="209" y="175"/>
                    </a:lnTo>
                    <a:lnTo>
                      <a:pt x="209" y="172"/>
                    </a:lnTo>
                    <a:lnTo>
                      <a:pt x="206" y="171"/>
                    </a:lnTo>
                    <a:lnTo>
                      <a:pt x="209" y="169"/>
                    </a:lnTo>
                    <a:lnTo>
                      <a:pt x="206" y="168"/>
                    </a:lnTo>
                    <a:lnTo>
                      <a:pt x="203" y="167"/>
                    </a:lnTo>
                    <a:lnTo>
                      <a:pt x="206" y="165"/>
                    </a:lnTo>
                    <a:lnTo>
                      <a:pt x="203" y="164"/>
                    </a:lnTo>
                    <a:lnTo>
                      <a:pt x="201" y="162"/>
                    </a:lnTo>
                    <a:lnTo>
                      <a:pt x="203" y="161"/>
                    </a:lnTo>
                    <a:lnTo>
                      <a:pt x="201" y="159"/>
                    </a:lnTo>
                    <a:lnTo>
                      <a:pt x="200" y="157"/>
                    </a:lnTo>
                    <a:lnTo>
                      <a:pt x="197" y="155"/>
                    </a:lnTo>
                    <a:lnTo>
                      <a:pt x="197" y="155"/>
                    </a:lnTo>
                    <a:lnTo>
                      <a:pt x="197" y="153"/>
                    </a:lnTo>
                    <a:lnTo>
                      <a:pt x="195" y="151"/>
                    </a:lnTo>
                    <a:lnTo>
                      <a:pt x="195" y="151"/>
                    </a:lnTo>
                    <a:lnTo>
                      <a:pt x="195" y="148"/>
                    </a:lnTo>
                    <a:lnTo>
                      <a:pt x="192" y="147"/>
                    </a:lnTo>
                    <a:lnTo>
                      <a:pt x="190" y="145"/>
                    </a:lnTo>
                    <a:lnTo>
                      <a:pt x="192" y="144"/>
                    </a:lnTo>
                    <a:lnTo>
                      <a:pt x="190" y="143"/>
                    </a:lnTo>
                    <a:lnTo>
                      <a:pt x="190" y="140"/>
                    </a:lnTo>
                    <a:lnTo>
                      <a:pt x="187" y="139"/>
                    </a:lnTo>
                    <a:lnTo>
                      <a:pt x="187" y="139"/>
                    </a:lnTo>
                    <a:lnTo>
                      <a:pt x="187" y="135"/>
                    </a:lnTo>
                    <a:lnTo>
                      <a:pt x="185" y="134"/>
                    </a:lnTo>
                    <a:lnTo>
                      <a:pt x="182" y="133"/>
                    </a:lnTo>
                    <a:lnTo>
                      <a:pt x="182" y="130"/>
                    </a:lnTo>
                    <a:lnTo>
                      <a:pt x="182" y="130"/>
                    </a:lnTo>
                    <a:lnTo>
                      <a:pt x="179" y="129"/>
                    </a:lnTo>
                    <a:lnTo>
                      <a:pt x="179" y="126"/>
                    </a:lnTo>
                    <a:lnTo>
                      <a:pt x="177" y="124"/>
                    </a:lnTo>
                    <a:lnTo>
                      <a:pt x="174" y="123"/>
                    </a:lnTo>
                    <a:lnTo>
                      <a:pt x="177" y="121"/>
                    </a:lnTo>
                    <a:lnTo>
                      <a:pt x="174" y="120"/>
                    </a:lnTo>
                    <a:lnTo>
                      <a:pt x="172" y="119"/>
                    </a:lnTo>
                    <a:lnTo>
                      <a:pt x="172" y="116"/>
                    </a:lnTo>
                    <a:lnTo>
                      <a:pt x="169" y="115"/>
                    </a:lnTo>
                    <a:lnTo>
                      <a:pt x="166" y="113"/>
                    </a:lnTo>
                    <a:lnTo>
                      <a:pt x="166" y="113"/>
                    </a:lnTo>
                    <a:lnTo>
                      <a:pt x="166" y="110"/>
                    </a:lnTo>
                    <a:lnTo>
                      <a:pt x="164" y="109"/>
                    </a:lnTo>
                    <a:lnTo>
                      <a:pt x="161" y="108"/>
                    </a:lnTo>
                    <a:lnTo>
                      <a:pt x="161" y="105"/>
                    </a:lnTo>
                    <a:lnTo>
                      <a:pt x="158" y="103"/>
                    </a:lnTo>
                    <a:lnTo>
                      <a:pt x="156" y="102"/>
                    </a:lnTo>
                    <a:lnTo>
                      <a:pt x="156" y="102"/>
                    </a:lnTo>
                    <a:lnTo>
                      <a:pt x="156" y="99"/>
                    </a:lnTo>
                    <a:lnTo>
                      <a:pt x="153" y="98"/>
                    </a:lnTo>
                    <a:lnTo>
                      <a:pt x="150" y="96"/>
                    </a:lnTo>
                    <a:lnTo>
                      <a:pt x="147" y="95"/>
                    </a:lnTo>
                    <a:lnTo>
                      <a:pt x="147" y="92"/>
                    </a:lnTo>
                    <a:lnTo>
                      <a:pt x="145" y="91"/>
                    </a:lnTo>
                    <a:lnTo>
                      <a:pt x="142" y="89"/>
                    </a:lnTo>
                    <a:lnTo>
                      <a:pt x="140" y="88"/>
                    </a:lnTo>
                    <a:lnTo>
                      <a:pt x="140" y="85"/>
                    </a:lnTo>
                    <a:lnTo>
                      <a:pt x="140" y="85"/>
                    </a:lnTo>
                    <a:lnTo>
                      <a:pt x="137" y="83"/>
                    </a:lnTo>
                    <a:lnTo>
                      <a:pt x="135" y="83"/>
                    </a:lnTo>
                    <a:lnTo>
                      <a:pt x="132" y="81"/>
                    </a:lnTo>
                    <a:lnTo>
                      <a:pt x="132" y="78"/>
                    </a:lnTo>
                    <a:lnTo>
                      <a:pt x="129" y="76"/>
                    </a:lnTo>
                    <a:lnTo>
                      <a:pt x="127" y="75"/>
                    </a:lnTo>
                    <a:lnTo>
                      <a:pt x="124" y="73"/>
                    </a:lnTo>
                    <a:lnTo>
                      <a:pt x="121" y="72"/>
                    </a:lnTo>
                    <a:lnTo>
                      <a:pt x="121" y="70"/>
                    </a:lnTo>
                    <a:lnTo>
                      <a:pt x="119" y="68"/>
                    </a:lnTo>
                    <a:lnTo>
                      <a:pt x="116" y="67"/>
                    </a:lnTo>
                    <a:lnTo>
                      <a:pt x="113" y="65"/>
                    </a:lnTo>
                    <a:lnTo>
                      <a:pt x="110" y="63"/>
                    </a:lnTo>
                    <a:lnTo>
                      <a:pt x="108" y="62"/>
                    </a:lnTo>
                    <a:lnTo>
                      <a:pt x="105" y="61"/>
                    </a:lnTo>
                    <a:lnTo>
                      <a:pt x="103" y="60"/>
                    </a:lnTo>
                    <a:lnTo>
                      <a:pt x="103" y="57"/>
                    </a:lnTo>
                    <a:lnTo>
                      <a:pt x="100" y="55"/>
                    </a:lnTo>
                    <a:lnTo>
                      <a:pt x="97" y="54"/>
                    </a:lnTo>
                    <a:lnTo>
                      <a:pt x="95" y="52"/>
                    </a:lnTo>
                    <a:lnTo>
                      <a:pt x="95" y="52"/>
                    </a:lnTo>
                    <a:lnTo>
                      <a:pt x="92" y="51"/>
                    </a:lnTo>
                    <a:lnTo>
                      <a:pt x="90" y="50"/>
                    </a:lnTo>
                    <a:lnTo>
                      <a:pt x="87" y="49"/>
                    </a:lnTo>
                    <a:lnTo>
                      <a:pt x="85" y="47"/>
                    </a:lnTo>
                    <a:lnTo>
                      <a:pt x="82" y="46"/>
                    </a:lnTo>
                    <a:lnTo>
                      <a:pt x="79" y="44"/>
                    </a:lnTo>
                    <a:lnTo>
                      <a:pt x="77" y="43"/>
                    </a:lnTo>
                    <a:lnTo>
                      <a:pt x="74" y="41"/>
                    </a:lnTo>
                    <a:lnTo>
                      <a:pt x="71" y="40"/>
                    </a:lnTo>
                    <a:lnTo>
                      <a:pt x="66" y="37"/>
                    </a:lnTo>
                    <a:lnTo>
                      <a:pt x="63" y="36"/>
                    </a:lnTo>
                    <a:lnTo>
                      <a:pt x="60" y="35"/>
                    </a:lnTo>
                    <a:lnTo>
                      <a:pt x="58" y="33"/>
                    </a:lnTo>
                    <a:lnTo>
                      <a:pt x="55" y="31"/>
                    </a:lnTo>
                    <a:lnTo>
                      <a:pt x="52" y="30"/>
                    </a:lnTo>
                    <a:lnTo>
                      <a:pt x="50" y="28"/>
                    </a:lnTo>
                    <a:lnTo>
                      <a:pt x="47" y="27"/>
                    </a:lnTo>
                    <a:lnTo>
                      <a:pt x="45" y="26"/>
                    </a:lnTo>
                    <a:lnTo>
                      <a:pt x="42" y="25"/>
                    </a:lnTo>
                    <a:lnTo>
                      <a:pt x="40" y="23"/>
                    </a:lnTo>
                    <a:lnTo>
                      <a:pt x="34" y="23"/>
                    </a:lnTo>
                    <a:lnTo>
                      <a:pt x="32" y="22"/>
                    </a:lnTo>
                    <a:lnTo>
                      <a:pt x="29" y="20"/>
                    </a:lnTo>
                    <a:lnTo>
                      <a:pt x="26" y="19"/>
                    </a:lnTo>
                    <a:lnTo>
                      <a:pt x="23" y="17"/>
                    </a:lnTo>
                    <a:lnTo>
                      <a:pt x="21" y="16"/>
                    </a:lnTo>
                    <a:lnTo>
                      <a:pt x="18" y="15"/>
                    </a:lnTo>
                    <a:lnTo>
                      <a:pt x="13" y="15"/>
                    </a:lnTo>
                    <a:lnTo>
                      <a:pt x="10" y="14"/>
                    </a:lnTo>
                    <a:lnTo>
                      <a:pt x="8" y="12"/>
                    </a:lnTo>
                    <a:lnTo>
                      <a:pt x="5" y="11"/>
                    </a:lnTo>
                    <a:lnTo>
                      <a:pt x="2" y="9"/>
                    </a:lnTo>
                    <a:lnTo>
                      <a:pt x="2" y="9"/>
                    </a:lnTo>
                    <a:lnTo>
                      <a:pt x="0" y="7"/>
                    </a:lnTo>
                    <a:lnTo>
                      <a:pt x="0" y="4"/>
                    </a:lnTo>
                    <a:lnTo>
                      <a:pt x="0" y="2"/>
                    </a:lnTo>
                    <a:lnTo>
                      <a:pt x="0" y="0"/>
                    </a:lnTo>
                    <a:lnTo>
                      <a:pt x="0" y="0"/>
                    </a:lnTo>
                    <a:lnTo>
                      <a:pt x="0" y="0"/>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p:spPr>
            <p:txBody>
              <a:bodyPr/>
              <a:lstStyle/>
              <a:p>
                <a:endParaRPr lang="en-US"/>
              </a:p>
            </p:txBody>
          </p:sp>
          <p:sp>
            <p:nvSpPr>
              <p:cNvPr id="273414" name="Freeform 6"/>
              <p:cNvSpPr>
                <a:spLocks/>
              </p:cNvSpPr>
              <p:nvPr/>
            </p:nvSpPr>
            <p:spPr bwMode="blackGray">
              <a:xfrm>
                <a:off x="3614" y="1775"/>
                <a:ext cx="170" cy="117"/>
              </a:xfrm>
              <a:custGeom>
                <a:avLst/>
                <a:gdLst/>
                <a:ahLst/>
                <a:cxnLst>
                  <a:cxn ang="0">
                    <a:pos x="0" y="26"/>
                  </a:cxn>
                  <a:cxn ang="0">
                    <a:pos x="2" y="0"/>
                  </a:cxn>
                  <a:cxn ang="0">
                    <a:pos x="169" y="87"/>
                  </a:cxn>
                  <a:cxn ang="0">
                    <a:pos x="169" y="116"/>
                  </a:cxn>
                  <a:cxn ang="0">
                    <a:pos x="0" y="26"/>
                  </a:cxn>
                </a:cxnLst>
                <a:rect l="0" t="0" r="r" b="b"/>
                <a:pathLst>
                  <a:path w="170" h="117">
                    <a:moveTo>
                      <a:pt x="0" y="26"/>
                    </a:moveTo>
                    <a:lnTo>
                      <a:pt x="2" y="0"/>
                    </a:lnTo>
                    <a:lnTo>
                      <a:pt x="169" y="87"/>
                    </a:lnTo>
                    <a:lnTo>
                      <a:pt x="169" y="116"/>
                    </a:lnTo>
                    <a:lnTo>
                      <a:pt x="0" y="26"/>
                    </a:lnTo>
                  </a:path>
                </a:pathLst>
              </a:custGeom>
              <a:gradFill rotWithShape="0">
                <a:gsLst>
                  <a:gs pos="0">
                    <a:srgbClr val="FF6633"/>
                  </a:gs>
                  <a:gs pos="100000">
                    <a:srgbClr val="FF6633">
                      <a:gamma/>
                      <a:tint val="89804"/>
                      <a:invGamma/>
                    </a:srgbClr>
                  </a:gs>
                </a:gsLst>
                <a:lin ang="18900000" scaled="1"/>
              </a:gradFill>
              <a:ln w="12700" cap="rnd" cmpd="sng">
                <a:solidFill>
                  <a:srgbClr val="FF6633"/>
                </a:solidFill>
                <a:prstDash val="solid"/>
                <a:round/>
                <a:headEnd/>
                <a:tailEnd/>
              </a:ln>
              <a:effectLst/>
            </p:spPr>
            <p:txBody>
              <a:bodyPr/>
              <a:lstStyle/>
              <a:p>
                <a:endParaRPr lang="en-US"/>
              </a:p>
            </p:txBody>
          </p:sp>
          <p:sp>
            <p:nvSpPr>
              <p:cNvPr id="273415" name="Freeform 7"/>
              <p:cNvSpPr>
                <a:spLocks/>
              </p:cNvSpPr>
              <p:nvPr/>
            </p:nvSpPr>
            <p:spPr bwMode="blackGray">
              <a:xfrm>
                <a:off x="3783" y="1775"/>
                <a:ext cx="168" cy="117"/>
              </a:xfrm>
              <a:custGeom>
                <a:avLst/>
                <a:gdLst/>
                <a:ahLst/>
                <a:cxnLst>
                  <a:cxn ang="0">
                    <a:pos x="0" y="116"/>
                  </a:cxn>
                  <a:cxn ang="0">
                    <a:pos x="167" y="27"/>
                  </a:cxn>
                  <a:cxn ang="0">
                    <a:pos x="167" y="0"/>
                  </a:cxn>
                  <a:cxn ang="0">
                    <a:pos x="0" y="88"/>
                  </a:cxn>
                  <a:cxn ang="0">
                    <a:pos x="0" y="116"/>
                  </a:cxn>
                </a:cxnLst>
                <a:rect l="0" t="0" r="r" b="b"/>
                <a:pathLst>
                  <a:path w="168" h="117">
                    <a:moveTo>
                      <a:pt x="0" y="116"/>
                    </a:moveTo>
                    <a:lnTo>
                      <a:pt x="167" y="27"/>
                    </a:lnTo>
                    <a:lnTo>
                      <a:pt x="167" y="0"/>
                    </a:lnTo>
                    <a:lnTo>
                      <a:pt x="0" y="88"/>
                    </a:lnTo>
                    <a:lnTo>
                      <a:pt x="0" y="116"/>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p:spPr>
            <p:txBody>
              <a:bodyPr/>
              <a:lstStyle/>
              <a:p>
                <a:endParaRPr lang="en-US"/>
              </a:p>
            </p:txBody>
          </p:sp>
        </p:grpSp>
        <p:sp useBgFill="1">
          <p:nvSpPr>
            <p:cNvPr id="273416" name="Rectangle 8"/>
            <p:cNvSpPr>
              <a:spLocks noChangeArrowheads="1"/>
            </p:cNvSpPr>
            <p:nvPr/>
          </p:nvSpPr>
          <p:spPr bwMode="hidden">
            <a:xfrm>
              <a:off x="3376" y="1496"/>
              <a:ext cx="680" cy="423"/>
            </a:xfrm>
            <a:prstGeom prst="rect">
              <a:avLst/>
            </a:prstGeom>
            <a:ln w="9525">
              <a:noFill/>
              <a:miter lim="800000"/>
              <a:headEnd/>
              <a:tailEnd/>
            </a:ln>
            <a:effectLst/>
          </p:spPr>
          <p:txBody>
            <a:bodyPr wrap="none" anchor="ctr"/>
            <a:lstStyle/>
            <a:p>
              <a:endParaRPr lang="en-US"/>
            </a:p>
          </p:txBody>
        </p:sp>
      </p:grpSp>
      <p:grpSp>
        <p:nvGrpSpPr>
          <p:cNvPr id="4" name="Group 9"/>
          <p:cNvGrpSpPr>
            <a:grpSpLocks/>
          </p:cNvGrpSpPr>
          <p:nvPr/>
        </p:nvGrpSpPr>
        <p:grpSpPr bwMode="auto">
          <a:xfrm>
            <a:off x="5321300" y="4335463"/>
            <a:ext cx="1219200" cy="995362"/>
            <a:chOff x="3352" y="2731"/>
            <a:chExt cx="768" cy="627"/>
          </a:xfrm>
        </p:grpSpPr>
        <p:grpSp>
          <p:nvGrpSpPr>
            <p:cNvPr id="5" name="Group 10"/>
            <p:cNvGrpSpPr>
              <a:grpSpLocks/>
            </p:cNvGrpSpPr>
            <p:nvPr/>
          </p:nvGrpSpPr>
          <p:grpSpPr bwMode="auto">
            <a:xfrm>
              <a:off x="3534" y="2731"/>
              <a:ext cx="286" cy="627"/>
              <a:chOff x="3534" y="2731"/>
              <a:chExt cx="286" cy="627"/>
            </a:xfrm>
          </p:grpSpPr>
          <p:sp>
            <p:nvSpPr>
              <p:cNvPr id="273419" name="Freeform 11"/>
              <p:cNvSpPr>
                <a:spLocks/>
              </p:cNvSpPr>
              <p:nvPr/>
            </p:nvSpPr>
            <p:spPr bwMode="blackGray">
              <a:xfrm>
                <a:off x="3550" y="2732"/>
                <a:ext cx="270" cy="617"/>
              </a:xfrm>
              <a:custGeom>
                <a:avLst/>
                <a:gdLst/>
                <a:ahLst/>
                <a:cxnLst>
                  <a:cxn ang="0">
                    <a:pos x="172" y="516"/>
                  </a:cxn>
                  <a:cxn ang="0">
                    <a:pos x="185" y="502"/>
                  </a:cxn>
                  <a:cxn ang="0">
                    <a:pos x="195" y="489"/>
                  </a:cxn>
                  <a:cxn ang="0">
                    <a:pos x="205" y="478"/>
                  </a:cxn>
                  <a:cxn ang="0">
                    <a:pos x="211" y="459"/>
                  </a:cxn>
                  <a:cxn ang="0">
                    <a:pos x="221" y="447"/>
                  </a:cxn>
                  <a:cxn ang="0">
                    <a:pos x="228" y="433"/>
                  </a:cxn>
                  <a:cxn ang="0">
                    <a:pos x="236" y="415"/>
                  </a:cxn>
                  <a:cxn ang="0">
                    <a:pos x="242" y="402"/>
                  </a:cxn>
                  <a:cxn ang="0">
                    <a:pos x="245" y="383"/>
                  </a:cxn>
                  <a:cxn ang="0">
                    <a:pos x="252" y="369"/>
                  </a:cxn>
                  <a:cxn ang="0">
                    <a:pos x="256" y="350"/>
                  </a:cxn>
                  <a:cxn ang="0">
                    <a:pos x="260" y="334"/>
                  </a:cxn>
                  <a:cxn ang="0">
                    <a:pos x="261" y="313"/>
                  </a:cxn>
                  <a:cxn ang="0">
                    <a:pos x="265" y="298"/>
                  </a:cxn>
                  <a:cxn ang="0">
                    <a:pos x="266" y="280"/>
                  </a:cxn>
                  <a:cxn ang="0">
                    <a:pos x="267" y="263"/>
                  </a:cxn>
                  <a:cxn ang="0">
                    <a:pos x="267" y="243"/>
                  </a:cxn>
                  <a:cxn ang="0">
                    <a:pos x="267" y="226"/>
                  </a:cxn>
                  <a:cxn ang="0">
                    <a:pos x="268" y="208"/>
                  </a:cxn>
                  <a:cxn ang="0">
                    <a:pos x="269" y="191"/>
                  </a:cxn>
                  <a:cxn ang="0">
                    <a:pos x="266" y="172"/>
                  </a:cxn>
                  <a:cxn ang="0">
                    <a:pos x="267" y="158"/>
                  </a:cxn>
                  <a:cxn ang="0">
                    <a:pos x="265" y="140"/>
                  </a:cxn>
                  <a:cxn ang="0">
                    <a:pos x="262" y="124"/>
                  </a:cxn>
                  <a:cxn ang="0">
                    <a:pos x="259" y="105"/>
                  </a:cxn>
                  <a:cxn ang="0">
                    <a:pos x="258" y="90"/>
                  </a:cxn>
                  <a:cxn ang="0">
                    <a:pos x="255" y="74"/>
                  </a:cxn>
                  <a:cxn ang="0">
                    <a:pos x="253" y="59"/>
                  </a:cxn>
                  <a:cxn ang="0">
                    <a:pos x="250" y="44"/>
                  </a:cxn>
                  <a:cxn ang="0">
                    <a:pos x="247" y="28"/>
                  </a:cxn>
                  <a:cxn ang="0">
                    <a:pos x="245" y="16"/>
                  </a:cxn>
                  <a:cxn ang="0">
                    <a:pos x="226" y="0"/>
                  </a:cxn>
                  <a:cxn ang="0">
                    <a:pos x="226" y="0"/>
                  </a:cxn>
                  <a:cxn ang="0">
                    <a:pos x="217" y="16"/>
                  </a:cxn>
                  <a:cxn ang="0">
                    <a:pos x="219" y="34"/>
                  </a:cxn>
                  <a:cxn ang="0">
                    <a:pos x="221" y="57"/>
                  </a:cxn>
                  <a:cxn ang="0">
                    <a:pos x="224" y="79"/>
                  </a:cxn>
                  <a:cxn ang="0">
                    <a:pos x="225" y="98"/>
                  </a:cxn>
                  <a:cxn ang="0">
                    <a:pos x="224" y="115"/>
                  </a:cxn>
                  <a:cxn ang="0">
                    <a:pos x="220" y="134"/>
                  </a:cxn>
                  <a:cxn ang="0">
                    <a:pos x="220" y="155"/>
                  </a:cxn>
                  <a:cxn ang="0">
                    <a:pos x="217" y="170"/>
                  </a:cxn>
                  <a:cxn ang="0">
                    <a:pos x="217" y="187"/>
                  </a:cxn>
                  <a:cxn ang="0">
                    <a:pos x="209" y="202"/>
                  </a:cxn>
                  <a:cxn ang="0">
                    <a:pos x="206" y="217"/>
                  </a:cxn>
                  <a:cxn ang="0">
                    <a:pos x="202" y="233"/>
                  </a:cxn>
                  <a:cxn ang="0">
                    <a:pos x="195" y="248"/>
                  </a:cxn>
                  <a:cxn ang="0">
                    <a:pos x="187" y="261"/>
                  </a:cxn>
                  <a:cxn ang="0">
                    <a:pos x="181" y="274"/>
                  </a:cxn>
                  <a:cxn ang="0">
                    <a:pos x="174" y="289"/>
                  </a:cxn>
                  <a:cxn ang="0">
                    <a:pos x="165" y="297"/>
                  </a:cxn>
                  <a:cxn ang="0">
                    <a:pos x="158" y="312"/>
                  </a:cxn>
                  <a:cxn ang="0">
                    <a:pos x="149" y="324"/>
                  </a:cxn>
                  <a:cxn ang="0">
                    <a:pos x="139" y="333"/>
                  </a:cxn>
                  <a:cxn ang="0">
                    <a:pos x="129" y="342"/>
                  </a:cxn>
                  <a:cxn ang="0">
                    <a:pos x="119" y="354"/>
                  </a:cxn>
                  <a:cxn ang="0">
                    <a:pos x="105" y="362"/>
                  </a:cxn>
                  <a:cxn ang="0">
                    <a:pos x="93" y="370"/>
                  </a:cxn>
                  <a:cxn ang="0">
                    <a:pos x="81" y="377"/>
                  </a:cxn>
                  <a:cxn ang="0">
                    <a:pos x="190" y="616"/>
                  </a:cxn>
                </a:cxnLst>
                <a:rect l="0" t="0" r="r" b="b"/>
                <a:pathLst>
                  <a:path w="270" h="617">
                    <a:moveTo>
                      <a:pt x="162" y="525"/>
                    </a:moveTo>
                    <a:lnTo>
                      <a:pt x="161" y="522"/>
                    </a:lnTo>
                    <a:lnTo>
                      <a:pt x="166" y="523"/>
                    </a:lnTo>
                    <a:lnTo>
                      <a:pt x="165" y="519"/>
                    </a:lnTo>
                    <a:lnTo>
                      <a:pt x="168" y="518"/>
                    </a:lnTo>
                    <a:lnTo>
                      <a:pt x="169" y="515"/>
                    </a:lnTo>
                    <a:lnTo>
                      <a:pt x="172" y="516"/>
                    </a:lnTo>
                    <a:lnTo>
                      <a:pt x="172" y="514"/>
                    </a:lnTo>
                    <a:lnTo>
                      <a:pt x="175" y="511"/>
                    </a:lnTo>
                    <a:lnTo>
                      <a:pt x="179" y="509"/>
                    </a:lnTo>
                    <a:lnTo>
                      <a:pt x="179" y="509"/>
                    </a:lnTo>
                    <a:lnTo>
                      <a:pt x="181" y="508"/>
                    </a:lnTo>
                    <a:lnTo>
                      <a:pt x="182" y="503"/>
                    </a:lnTo>
                    <a:lnTo>
                      <a:pt x="185" y="502"/>
                    </a:lnTo>
                    <a:lnTo>
                      <a:pt x="185" y="502"/>
                    </a:lnTo>
                    <a:lnTo>
                      <a:pt x="185" y="498"/>
                    </a:lnTo>
                    <a:lnTo>
                      <a:pt x="188" y="497"/>
                    </a:lnTo>
                    <a:lnTo>
                      <a:pt x="189" y="493"/>
                    </a:lnTo>
                    <a:lnTo>
                      <a:pt x="191" y="494"/>
                    </a:lnTo>
                    <a:lnTo>
                      <a:pt x="191" y="491"/>
                    </a:lnTo>
                    <a:lnTo>
                      <a:pt x="195" y="489"/>
                    </a:lnTo>
                    <a:lnTo>
                      <a:pt x="195" y="486"/>
                    </a:lnTo>
                    <a:lnTo>
                      <a:pt x="198" y="488"/>
                    </a:lnTo>
                    <a:lnTo>
                      <a:pt x="198" y="485"/>
                    </a:lnTo>
                    <a:lnTo>
                      <a:pt x="198" y="482"/>
                    </a:lnTo>
                    <a:lnTo>
                      <a:pt x="201" y="479"/>
                    </a:lnTo>
                    <a:lnTo>
                      <a:pt x="202" y="476"/>
                    </a:lnTo>
                    <a:lnTo>
                      <a:pt x="205" y="478"/>
                    </a:lnTo>
                    <a:lnTo>
                      <a:pt x="205" y="474"/>
                    </a:lnTo>
                    <a:lnTo>
                      <a:pt x="208" y="472"/>
                    </a:lnTo>
                    <a:lnTo>
                      <a:pt x="207" y="469"/>
                    </a:lnTo>
                    <a:lnTo>
                      <a:pt x="207" y="469"/>
                    </a:lnTo>
                    <a:lnTo>
                      <a:pt x="211" y="467"/>
                    </a:lnTo>
                    <a:lnTo>
                      <a:pt x="211" y="463"/>
                    </a:lnTo>
                    <a:lnTo>
                      <a:pt x="211" y="459"/>
                    </a:lnTo>
                    <a:lnTo>
                      <a:pt x="214" y="461"/>
                    </a:lnTo>
                    <a:lnTo>
                      <a:pt x="215" y="457"/>
                    </a:lnTo>
                    <a:lnTo>
                      <a:pt x="218" y="455"/>
                    </a:lnTo>
                    <a:lnTo>
                      <a:pt x="218" y="452"/>
                    </a:lnTo>
                    <a:lnTo>
                      <a:pt x="217" y="449"/>
                    </a:lnTo>
                    <a:lnTo>
                      <a:pt x="221" y="451"/>
                    </a:lnTo>
                    <a:lnTo>
                      <a:pt x="221" y="447"/>
                    </a:lnTo>
                    <a:lnTo>
                      <a:pt x="222" y="443"/>
                    </a:lnTo>
                    <a:lnTo>
                      <a:pt x="224" y="442"/>
                    </a:lnTo>
                    <a:lnTo>
                      <a:pt x="224" y="442"/>
                    </a:lnTo>
                    <a:lnTo>
                      <a:pt x="225" y="439"/>
                    </a:lnTo>
                    <a:lnTo>
                      <a:pt x="228" y="437"/>
                    </a:lnTo>
                    <a:lnTo>
                      <a:pt x="228" y="433"/>
                    </a:lnTo>
                    <a:lnTo>
                      <a:pt x="228" y="433"/>
                    </a:lnTo>
                    <a:lnTo>
                      <a:pt x="228" y="429"/>
                    </a:lnTo>
                    <a:lnTo>
                      <a:pt x="231" y="428"/>
                    </a:lnTo>
                    <a:lnTo>
                      <a:pt x="233" y="425"/>
                    </a:lnTo>
                    <a:lnTo>
                      <a:pt x="231" y="421"/>
                    </a:lnTo>
                    <a:lnTo>
                      <a:pt x="235" y="423"/>
                    </a:lnTo>
                    <a:lnTo>
                      <a:pt x="235" y="419"/>
                    </a:lnTo>
                    <a:lnTo>
                      <a:pt x="236" y="415"/>
                    </a:lnTo>
                    <a:lnTo>
                      <a:pt x="235" y="411"/>
                    </a:lnTo>
                    <a:lnTo>
                      <a:pt x="238" y="410"/>
                    </a:lnTo>
                    <a:lnTo>
                      <a:pt x="238" y="410"/>
                    </a:lnTo>
                    <a:lnTo>
                      <a:pt x="238" y="407"/>
                    </a:lnTo>
                    <a:lnTo>
                      <a:pt x="238" y="403"/>
                    </a:lnTo>
                    <a:lnTo>
                      <a:pt x="242" y="402"/>
                    </a:lnTo>
                    <a:lnTo>
                      <a:pt x="242" y="402"/>
                    </a:lnTo>
                    <a:lnTo>
                      <a:pt x="242" y="398"/>
                    </a:lnTo>
                    <a:lnTo>
                      <a:pt x="243" y="395"/>
                    </a:lnTo>
                    <a:lnTo>
                      <a:pt x="242" y="392"/>
                    </a:lnTo>
                    <a:lnTo>
                      <a:pt x="245" y="389"/>
                    </a:lnTo>
                    <a:lnTo>
                      <a:pt x="245" y="389"/>
                    </a:lnTo>
                    <a:lnTo>
                      <a:pt x="246" y="386"/>
                    </a:lnTo>
                    <a:lnTo>
                      <a:pt x="245" y="383"/>
                    </a:lnTo>
                    <a:lnTo>
                      <a:pt x="249" y="381"/>
                    </a:lnTo>
                    <a:lnTo>
                      <a:pt x="249" y="381"/>
                    </a:lnTo>
                    <a:lnTo>
                      <a:pt x="249" y="378"/>
                    </a:lnTo>
                    <a:lnTo>
                      <a:pt x="250" y="375"/>
                    </a:lnTo>
                    <a:lnTo>
                      <a:pt x="249" y="371"/>
                    </a:lnTo>
                    <a:lnTo>
                      <a:pt x="250" y="367"/>
                    </a:lnTo>
                    <a:lnTo>
                      <a:pt x="252" y="369"/>
                    </a:lnTo>
                    <a:lnTo>
                      <a:pt x="253" y="365"/>
                    </a:lnTo>
                    <a:lnTo>
                      <a:pt x="252" y="361"/>
                    </a:lnTo>
                    <a:lnTo>
                      <a:pt x="253" y="358"/>
                    </a:lnTo>
                    <a:lnTo>
                      <a:pt x="253" y="358"/>
                    </a:lnTo>
                    <a:lnTo>
                      <a:pt x="254" y="355"/>
                    </a:lnTo>
                    <a:lnTo>
                      <a:pt x="256" y="353"/>
                    </a:lnTo>
                    <a:lnTo>
                      <a:pt x="256" y="350"/>
                    </a:lnTo>
                    <a:lnTo>
                      <a:pt x="257" y="347"/>
                    </a:lnTo>
                    <a:lnTo>
                      <a:pt x="257" y="347"/>
                    </a:lnTo>
                    <a:lnTo>
                      <a:pt x="256" y="343"/>
                    </a:lnTo>
                    <a:lnTo>
                      <a:pt x="257" y="340"/>
                    </a:lnTo>
                    <a:lnTo>
                      <a:pt x="258" y="336"/>
                    </a:lnTo>
                    <a:lnTo>
                      <a:pt x="258" y="336"/>
                    </a:lnTo>
                    <a:lnTo>
                      <a:pt x="260" y="334"/>
                    </a:lnTo>
                    <a:lnTo>
                      <a:pt x="261" y="330"/>
                    </a:lnTo>
                    <a:lnTo>
                      <a:pt x="261" y="327"/>
                    </a:lnTo>
                    <a:lnTo>
                      <a:pt x="261" y="327"/>
                    </a:lnTo>
                    <a:lnTo>
                      <a:pt x="260" y="323"/>
                    </a:lnTo>
                    <a:lnTo>
                      <a:pt x="261" y="320"/>
                    </a:lnTo>
                    <a:lnTo>
                      <a:pt x="262" y="316"/>
                    </a:lnTo>
                    <a:lnTo>
                      <a:pt x="261" y="313"/>
                    </a:lnTo>
                    <a:lnTo>
                      <a:pt x="261" y="313"/>
                    </a:lnTo>
                    <a:lnTo>
                      <a:pt x="261" y="310"/>
                    </a:lnTo>
                    <a:lnTo>
                      <a:pt x="265" y="308"/>
                    </a:lnTo>
                    <a:lnTo>
                      <a:pt x="265" y="305"/>
                    </a:lnTo>
                    <a:lnTo>
                      <a:pt x="265" y="305"/>
                    </a:lnTo>
                    <a:lnTo>
                      <a:pt x="264" y="301"/>
                    </a:lnTo>
                    <a:lnTo>
                      <a:pt x="265" y="298"/>
                    </a:lnTo>
                    <a:lnTo>
                      <a:pt x="265" y="295"/>
                    </a:lnTo>
                    <a:lnTo>
                      <a:pt x="265" y="295"/>
                    </a:lnTo>
                    <a:lnTo>
                      <a:pt x="265" y="291"/>
                    </a:lnTo>
                    <a:lnTo>
                      <a:pt x="265" y="287"/>
                    </a:lnTo>
                    <a:lnTo>
                      <a:pt x="265" y="284"/>
                    </a:lnTo>
                    <a:lnTo>
                      <a:pt x="265" y="284"/>
                    </a:lnTo>
                    <a:lnTo>
                      <a:pt x="266" y="280"/>
                    </a:lnTo>
                    <a:lnTo>
                      <a:pt x="266" y="277"/>
                    </a:lnTo>
                    <a:lnTo>
                      <a:pt x="265" y="275"/>
                    </a:lnTo>
                    <a:lnTo>
                      <a:pt x="265" y="275"/>
                    </a:lnTo>
                    <a:lnTo>
                      <a:pt x="266" y="270"/>
                    </a:lnTo>
                    <a:lnTo>
                      <a:pt x="266" y="267"/>
                    </a:lnTo>
                    <a:lnTo>
                      <a:pt x="267" y="263"/>
                    </a:lnTo>
                    <a:lnTo>
                      <a:pt x="267" y="263"/>
                    </a:lnTo>
                    <a:lnTo>
                      <a:pt x="267" y="259"/>
                    </a:lnTo>
                    <a:lnTo>
                      <a:pt x="266" y="256"/>
                    </a:lnTo>
                    <a:lnTo>
                      <a:pt x="267" y="253"/>
                    </a:lnTo>
                    <a:lnTo>
                      <a:pt x="267" y="253"/>
                    </a:lnTo>
                    <a:lnTo>
                      <a:pt x="267" y="250"/>
                    </a:lnTo>
                    <a:lnTo>
                      <a:pt x="267" y="246"/>
                    </a:lnTo>
                    <a:lnTo>
                      <a:pt x="267" y="243"/>
                    </a:lnTo>
                    <a:lnTo>
                      <a:pt x="267" y="243"/>
                    </a:lnTo>
                    <a:lnTo>
                      <a:pt x="268" y="239"/>
                    </a:lnTo>
                    <a:lnTo>
                      <a:pt x="267" y="235"/>
                    </a:lnTo>
                    <a:lnTo>
                      <a:pt x="267" y="232"/>
                    </a:lnTo>
                    <a:lnTo>
                      <a:pt x="267" y="232"/>
                    </a:lnTo>
                    <a:lnTo>
                      <a:pt x="268" y="229"/>
                    </a:lnTo>
                    <a:lnTo>
                      <a:pt x="267" y="226"/>
                    </a:lnTo>
                    <a:lnTo>
                      <a:pt x="267" y="226"/>
                    </a:lnTo>
                    <a:lnTo>
                      <a:pt x="268" y="222"/>
                    </a:lnTo>
                    <a:lnTo>
                      <a:pt x="268" y="219"/>
                    </a:lnTo>
                    <a:lnTo>
                      <a:pt x="268" y="215"/>
                    </a:lnTo>
                    <a:lnTo>
                      <a:pt x="268" y="215"/>
                    </a:lnTo>
                    <a:lnTo>
                      <a:pt x="269" y="211"/>
                    </a:lnTo>
                    <a:lnTo>
                      <a:pt x="268" y="208"/>
                    </a:lnTo>
                    <a:lnTo>
                      <a:pt x="268" y="208"/>
                    </a:lnTo>
                    <a:lnTo>
                      <a:pt x="269" y="205"/>
                    </a:lnTo>
                    <a:lnTo>
                      <a:pt x="269" y="201"/>
                    </a:lnTo>
                    <a:lnTo>
                      <a:pt x="268" y="198"/>
                    </a:lnTo>
                    <a:lnTo>
                      <a:pt x="268" y="198"/>
                    </a:lnTo>
                    <a:lnTo>
                      <a:pt x="269" y="195"/>
                    </a:lnTo>
                    <a:lnTo>
                      <a:pt x="269" y="191"/>
                    </a:lnTo>
                    <a:lnTo>
                      <a:pt x="269" y="191"/>
                    </a:lnTo>
                    <a:lnTo>
                      <a:pt x="269" y="187"/>
                    </a:lnTo>
                    <a:lnTo>
                      <a:pt x="269" y="184"/>
                    </a:lnTo>
                    <a:lnTo>
                      <a:pt x="267" y="182"/>
                    </a:lnTo>
                    <a:lnTo>
                      <a:pt x="266" y="179"/>
                    </a:lnTo>
                    <a:lnTo>
                      <a:pt x="267" y="175"/>
                    </a:lnTo>
                    <a:lnTo>
                      <a:pt x="266" y="172"/>
                    </a:lnTo>
                    <a:lnTo>
                      <a:pt x="266" y="172"/>
                    </a:lnTo>
                    <a:lnTo>
                      <a:pt x="267" y="169"/>
                    </a:lnTo>
                    <a:lnTo>
                      <a:pt x="267" y="166"/>
                    </a:lnTo>
                    <a:lnTo>
                      <a:pt x="267" y="166"/>
                    </a:lnTo>
                    <a:lnTo>
                      <a:pt x="266" y="162"/>
                    </a:lnTo>
                    <a:lnTo>
                      <a:pt x="267" y="158"/>
                    </a:lnTo>
                    <a:lnTo>
                      <a:pt x="267" y="158"/>
                    </a:lnTo>
                    <a:lnTo>
                      <a:pt x="268" y="156"/>
                    </a:lnTo>
                    <a:lnTo>
                      <a:pt x="264" y="150"/>
                    </a:lnTo>
                    <a:lnTo>
                      <a:pt x="264" y="150"/>
                    </a:lnTo>
                    <a:lnTo>
                      <a:pt x="264" y="146"/>
                    </a:lnTo>
                    <a:lnTo>
                      <a:pt x="265" y="143"/>
                    </a:lnTo>
                    <a:lnTo>
                      <a:pt x="265" y="143"/>
                    </a:lnTo>
                    <a:lnTo>
                      <a:pt x="265" y="140"/>
                    </a:lnTo>
                    <a:lnTo>
                      <a:pt x="265" y="136"/>
                    </a:lnTo>
                    <a:lnTo>
                      <a:pt x="265" y="136"/>
                    </a:lnTo>
                    <a:lnTo>
                      <a:pt x="264" y="133"/>
                    </a:lnTo>
                    <a:lnTo>
                      <a:pt x="265" y="129"/>
                    </a:lnTo>
                    <a:lnTo>
                      <a:pt x="262" y="128"/>
                    </a:lnTo>
                    <a:lnTo>
                      <a:pt x="262" y="124"/>
                    </a:lnTo>
                    <a:lnTo>
                      <a:pt x="262" y="124"/>
                    </a:lnTo>
                    <a:lnTo>
                      <a:pt x="262" y="121"/>
                    </a:lnTo>
                    <a:lnTo>
                      <a:pt x="263" y="117"/>
                    </a:lnTo>
                    <a:lnTo>
                      <a:pt x="263" y="117"/>
                    </a:lnTo>
                    <a:lnTo>
                      <a:pt x="262" y="113"/>
                    </a:lnTo>
                    <a:lnTo>
                      <a:pt x="263" y="111"/>
                    </a:lnTo>
                    <a:lnTo>
                      <a:pt x="260" y="108"/>
                    </a:lnTo>
                    <a:lnTo>
                      <a:pt x="259" y="105"/>
                    </a:lnTo>
                    <a:lnTo>
                      <a:pt x="259" y="105"/>
                    </a:lnTo>
                    <a:lnTo>
                      <a:pt x="260" y="101"/>
                    </a:lnTo>
                    <a:lnTo>
                      <a:pt x="261" y="98"/>
                    </a:lnTo>
                    <a:lnTo>
                      <a:pt x="261" y="98"/>
                    </a:lnTo>
                    <a:lnTo>
                      <a:pt x="260" y="95"/>
                    </a:lnTo>
                    <a:lnTo>
                      <a:pt x="260" y="95"/>
                    </a:lnTo>
                    <a:lnTo>
                      <a:pt x="258" y="90"/>
                    </a:lnTo>
                    <a:lnTo>
                      <a:pt x="257" y="86"/>
                    </a:lnTo>
                    <a:lnTo>
                      <a:pt x="257" y="86"/>
                    </a:lnTo>
                    <a:lnTo>
                      <a:pt x="257" y="82"/>
                    </a:lnTo>
                    <a:lnTo>
                      <a:pt x="257" y="82"/>
                    </a:lnTo>
                    <a:lnTo>
                      <a:pt x="258" y="79"/>
                    </a:lnTo>
                    <a:lnTo>
                      <a:pt x="258" y="76"/>
                    </a:lnTo>
                    <a:lnTo>
                      <a:pt x="255" y="74"/>
                    </a:lnTo>
                    <a:lnTo>
                      <a:pt x="255" y="70"/>
                    </a:lnTo>
                    <a:lnTo>
                      <a:pt x="255" y="70"/>
                    </a:lnTo>
                    <a:lnTo>
                      <a:pt x="255" y="67"/>
                    </a:lnTo>
                    <a:lnTo>
                      <a:pt x="255" y="67"/>
                    </a:lnTo>
                    <a:lnTo>
                      <a:pt x="255" y="63"/>
                    </a:lnTo>
                    <a:lnTo>
                      <a:pt x="253" y="59"/>
                    </a:lnTo>
                    <a:lnTo>
                      <a:pt x="253" y="59"/>
                    </a:lnTo>
                    <a:lnTo>
                      <a:pt x="252" y="56"/>
                    </a:lnTo>
                    <a:lnTo>
                      <a:pt x="252" y="56"/>
                    </a:lnTo>
                    <a:lnTo>
                      <a:pt x="253" y="52"/>
                    </a:lnTo>
                    <a:lnTo>
                      <a:pt x="253" y="52"/>
                    </a:lnTo>
                    <a:lnTo>
                      <a:pt x="253" y="49"/>
                    </a:lnTo>
                    <a:lnTo>
                      <a:pt x="249" y="46"/>
                    </a:lnTo>
                    <a:lnTo>
                      <a:pt x="250" y="44"/>
                    </a:lnTo>
                    <a:lnTo>
                      <a:pt x="250" y="40"/>
                    </a:lnTo>
                    <a:lnTo>
                      <a:pt x="250" y="40"/>
                    </a:lnTo>
                    <a:lnTo>
                      <a:pt x="250" y="37"/>
                    </a:lnTo>
                    <a:lnTo>
                      <a:pt x="250" y="37"/>
                    </a:lnTo>
                    <a:lnTo>
                      <a:pt x="247" y="31"/>
                    </a:lnTo>
                    <a:lnTo>
                      <a:pt x="247" y="31"/>
                    </a:lnTo>
                    <a:lnTo>
                      <a:pt x="247" y="28"/>
                    </a:lnTo>
                    <a:lnTo>
                      <a:pt x="247" y="28"/>
                    </a:lnTo>
                    <a:lnTo>
                      <a:pt x="247" y="25"/>
                    </a:lnTo>
                    <a:lnTo>
                      <a:pt x="247" y="25"/>
                    </a:lnTo>
                    <a:lnTo>
                      <a:pt x="245" y="20"/>
                    </a:lnTo>
                    <a:lnTo>
                      <a:pt x="245" y="20"/>
                    </a:lnTo>
                    <a:lnTo>
                      <a:pt x="245" y="16"/>
                    </a:lnTo>
                    <a:lnTo>
                      <a:pt x="245" y="16"/>
                    </a:lnTo>
                    <a:lnTo>
                      <a:pt x="245" y="12"/>
                    </a:lnTo>
                    <a:lnTo>
                      <a:pt x="245" y="12"/>
                    </a:lnTo>
                    <a:lnTo>
                      <a:pt x="242" y="7"/>
                    </a:lnTo>
                    <a:lnTo>
                      <a:pt x="242" y="7"/>
                    </a:lnTo>
                    <a:lnTo>
                      <a:pt x="242" y="7"/>
                    </a:lnTo>
                    <a:lnTo>
                      <a:pt x="226" y="0"/>
                    </a:lnTo>
                    <a:lnTo>
                      <a:pt x="226" y="0"/>
                    </a:lnTo>
                    <a:lnTo>
                      <a:pt x="226" y="0"/>
                    </a:lnTo>
                    <a:lnTo>
                      <a:pt x="226" y="0"/>
                    </a:lnTo>
                    <a:lnTo>
                      <a:pt x="227" y="3"/>
                    </a:lnTo>
                    <a:lnTo>
                      <a:pt x="223" y="1"/>
                    </a:lnTo>
                    <a:lnTo>
                      <a:pt x="223" y="1"/>
                    </a:lnTo>
                    <a:lnTo>
                      <a:pt x="227" y="3"/>
                    </a:lnTo>
                    <a:lnTo>
                      <a:pt x="226" y="0"/>
                    </a:lnTo>
                    <a:lnTo>
                      <a:pt x="221" y="3"/>
                    </a:lnTo>
                    <a:lnTo>
                      <a:pt x="221" y="3"/>
                    </a:lnTo>
                    <a:lnTo>
                      <a:pt x="220" y="7"/>
                    </a:lnTo>
                    <a:lnTo>
                      <a:pt x="216" y="9"/>
                    </a:lnTo>
                    <a:lnTo>
                      <a:pt x="217" y="12"/>
                    </a:lnTo>
                    <a:lnTo>
                      <a:pt x="217" y="12"/>
                    </a:lnTo>
                    <a:lnTo>
                      <a:pt x="217" y="16"/>
                    </a:lnTo>
                    <a:lnTo>
                      <a:pt x="217" y="16"/>
                    </a:lnTo>
                    <a:lnTo>
                      <a:pt x="216" y="19"/>
                    </a:lnTo>
                    <a:lnTo>
                      <a:pt x="217" y="22"/>
                    </a:lnTo>
                    <a:lnTo>
                      <a:pt x="219" y="27"/>
                    </a:lnTo>
                    <a:lnTo>
                      <a:pt x="219" y="31"/>
                    </a:lnTo>
                    <a:lnTo>
                      <a:pt x="219" y="31"/>
                    </a:lnTo>
                    <a:lnTo>
                      <a:pt x="219" y="34"/>
                    </a:lnTo>
                    <a:lnTo>
                      <a:pt x="219" y="37"/>
                    </a:lnTo>
                    <a:lnTo>
                      <a:pt x="219" y="41"/>
                    </a:lnTo>
                    <a:lnTo>
                      <a:pt x="221" y="46"/>
                    </a:lnTo>
                    <a:lnTo>
                      <a:pt x="221" y="46"/>
                    </a:lnTo>
                    <a:lnTo>
                      <a:pt x="221" y="50"/>
                    </a:lnTo>
                    <a:lnTo>
                      <a:pt x="222" y="53"/>
                    </a:lnTo>
                    <a:lnTo>
                      <a:pt x="221" y="57"/>
                    </a:lnTo>
                    <a:lnTo>
                      <a:pt x="221" y="60"/>
                    </a:lnTo>
                    <a:lnTo>
                      <a:pt x="221" y="64"/>
                    </a:lnTo>
                    <a:lnTo>
                      <a:pt x="224" y="65"/>
                    </a:lnTo>
                    <a:lnTo>
                      <a:pt x="223" y="69"/>
                    </a:lnTo>
                    <a:lnTo>
                      <a:pt x="224" y="71"/>
                    </a:lnTo>
                    <a:lnTo>
                      <a:pt x="223" y="75"/>
                    </a:lnTo>
                    <a:lnTo>
                      <a:pt x="224" y="79"/>
                    </a:lnTo>
                    <a:lnTo>
                      <a:pt x="224" y="79"/>
                    </a:lnTo>
                    <a:lnTo>
                      <a:pt x="223" y="83"/>
                    </a:lnTo>
                    <a:lnTo>
                      <a:pt x="222" y="86"/>
                    </a:lnTo>
                    <a:lnTo>
                      <a:pt x="223" y="89"/>
                    </a:lnTo>
                    <a:lnTo>
                      <a:pt x="222" y="93"/>
                    </a:lnTo>
                    <a:lnTo>
                      <a:pt x="222" y="95"/>
                    </a:lnTo>
                    <a:lnTo>
                      <a:pt x="225" y="98"/>
                    </a:lnTo>
                    <a:lnTo>
                      <a:pt x="226" y="101"/>
                    </a:lnTo>
                    <a:lnTo>
                      <a:pt x="225" y="105"/>
                    </a:lnTo>
                    <a:lnTo>
                      <a:pt x="226" y="108"/>
                    </a:lnTo>
                    <a:lnTo>
                      <a:pt x="226" y="108"/>
                    </a:lnTo>
                    <a:lnTo>
                      <a:pt x="225" y="112"/>
                    </a:lnTo>
                    <a:lnTo>
                      <a:pt x="224" y="115"/>
                    </a:lnTo>
                    <a:lnTo>
                      <a:pt x="224" y="115"/>
                    </a:lnTo>
                    <a:lnTo>
                      <a:pt x="225" y="118"/>
                    </a:lnTo>
                    <a:lnTo>
                      <a:pt x="224" y="122"/>
                    </a:lnTo>
                    <a:lnTo>
                      <a:pt x="221" y="123"/>
                    </a:lnTo>
                    <a:lnTo>
                      <a:pt x="221" y="123"/>
                    </a:lnTo>
                    <a:lnTo>
                      <a:pt x="222" y="127"/>
                    </a:lnTo>
                    <a:lnTo>
                      <a:pt x="221" y="131"/>
                    </a:lnTo>
                    <a:lnTo>
                      <a:pt x="220" y="134"/>
                    </a:lnTo>
                    <a:lnTo>
                      <a:pt x="221" y="137"/>
                    </a:lnTo>
                    <a:lnTo>
                      <a:pt x="220" y="141"/>
                    </a:lnTo>
                    <a:lnTo>
                      <a:pt x="220" y="144"/>
                    </a:lnTo>
                    <a:lnTo>
                      <a:pt x="220" y="144"/>
                    </a:lnTo>
                    <a:lnTo>
                      <a:pt x="221" y="147"/>
                    </a:lnTo>
                    <a:lnTo>
                      <a:pt x="220" y="151"/>
                    </a:lnTo>
                    <a:lnTo>
                      <a:pt x="220" y="155"/>
                    </a:lnTo>
                    <a:lnTo>
                      <a:pt x="220" y="159"/>
                    </a:lnTo>
                    <a:lnTo>
                      <a:pt x="220" y="159"/>
                    </a:lnTo>
                    <a:lnTo>
                      <a:pt x="220" y="161"/>
                    </a:lnTo>
                    <a:lnTo>
                      <a:pt x="219" y="165"/>
                    </a:lnTo>
                    <a:lnTo>
                      <a:pt x="219" y="169"/>
                    </a:lnTo>
                    <a:lnTo>
                      <a:pt x="218" y="167"/>
                    </a:lnTo>
                    <a:lnTo>
                      <a:pt x="217" y="170"/>
                    </a:lnTo>
                    <a:lnTo>
                      <a:pt x="216" y="174"/>
                    </a:lnTo>
                    <a:lnTo>
                      <a:pt x="217" y="177"/>
                    </a:lnTo>
                    <a:lnTo>
                      <a:pt x="216" y="180"/>
                    </a:lnTo>
                    <a:lnTo>
                      <a:pt x="216" y="180"/>
                    </a:lnTo>
                    <a:lnTo>
                      <a:pt x="216" y="184"/>
                    </a:lnTo>
                    <a:lnTo>
                      <a:pt x="217" y="187"/>
                    </a:lnTo>
                    <a:lnTo>
                      <a:pt x="217" y="187"/>
                    </a:lnTo>
                    <a:lnTo>
                      <a:pt x="213" y="186"/>
                    </a:lnTo>
                    <a:lnTo>
                      <a:pt x="213" y="189"/>
                    </a:lnTo>
                    <a:lnTo>
                      <a:pt x="213" y="193"/>
                    </a:lnTo>
                    <a:lnTo>
                      <a:pt x="213" y="196"/>
                    </a:lnTo>
                    <a:lnTo>
                      <a:pt x="213" y="196"/>
                    </a:lnTo>
                    <a:lnTo>
                      <a:pt x="212" y="200"/>
                    </a:lnTo>
                    <a:lnTo>
                      <a:pt x="209" y="202"/>
                    </a:lnTo>
                    <a:lnTo>
                      <a:pt x="209" y="205"/>
                    </a:lnTo>
                    <a:lnTo>
                      <a:pt x="209" y="205"/>
                    </a:lnTo>
                    <a:lnTo>
                      <a:pt x="209" y="208"/>
                    </a:lnTo>
                    <a:lnTo>
                      <a:pt x="208" y="212"/>
                    </a:lnTo>
                    <a:lnTo>
                      <a:pt x="208" y="212"/>
                    </a:lnTo>
                    <a:lnTo>
                      <a:pt x="205" y="213"/>
                    </a:lnTo>
                    <a:lnTo>
                      <a:pt x="206" y="217"/>
                    </a:lnTo>
                    <a:lnTo>
                      <a:pt x="206" y="220"/>
                    </a:lnTo>
                    <a:lnTo>
                      <a:pt x="206" y="220"/>
                    </a:lnTo>
                    <a:lnTo>
                      <a:pt x="202" y="223"/>
                    </a:lnTo>
                    <a:lnTo>
                      <a:pt x="202" y="226"/>
                    </a:lnTo>
                    <a:lnTo>
                      <a:pt x="202" y="229"/>
                    </a:lnTo>
                    <a:lnTo>
                      <a:pt x="202" y="229"/>
                    </a:lnTo>
                    <a:lnTo>
                      <a:pt x="202" y="233"/>
                    </a:lnTo>
                    <a:lnTo>
                      <a:pt x="199" y="235"/>
                    </a:lnTo>
                    <a:lnTo>
                      <a:pt x="199" y="235"/>
                    </a:lnTo>
                    <a:lnTo>
                      <a:pt x="198" y="238"/>
                    </a:lnTo>
                    <a:lnTo>
                      <a:pt x="198" y="241"/>
                    </a:lnTo>
                    <a:lnTo>
                      <a:pt x="195" y="244"/>
                    </a:lnTo>
                    <a:lnTo>
                      <a:pt x="195" y="244"/>
                    </a:lnTo>
                    <a:lnTo>
                      <a:pt x="195" y="248"/>
                    </a:lnTo>
                    <a:lnTo>
                      <a:pt x="195" y="250"/>
                    </a:lnTo>
                    <a:lnTo>
                      <a:pt x="192" y="248"/>
                    </a:lnTo>
                    <a:lnTo>
                      <a:pt x="191" y="252"/>
                    </a:lnTo>
                    <a:lnTo>
                      <a:pt x="192" y="256"/>
                    </a:lnTo>
                    <a:lnTo>
                      <a:pt x="192" y="256"/>
                    </a:lnTo>
                    <a:lnTo>
                      <a:pt x="188" y="257"/>
                    </a:lnTo>
                    <a:lnTo>
                      <a:pt x="187" y="261"/>
                    </a:lnTo>
                    <a:lnTo>
                      <a:pt x="188" y="265"/>
                    </a:lnTo>
                    <a:lnTo>
                      <a:pt x="188" y="265"/>
                    </a:lnTo>
                    <a:lnTo>
                      <a:pt x="185" y="266"/>
                    </a:lnTo>
                    <a:lnTo>
                      <a:pt x="184" y="270"/>
                    </a:lnTo>
                    <a:lnTo>
                      <a:pt x="184" y="270"/>
                    </a:lnTo>
                    <a:lnTo>
                      <a:pt x="181" y="271"/>
                    </a:lnTo>
                    <a:lnTo>
                      <a:pt x="181" y="274"/>
                    </a:lnTo>
                    <a:lnTo>
                      <a:pt x="181" y="274"/>
                    </a:lnTo>
                    <a:lnTo>
                      <a:pt x="178" y="276"/>
                    </a:lnTo>
                    <a:lnTo>
                      <a:pt x="177" y="280"/>
                    </a:lnTo>
                    <a:lnTo>
                      <a:pt x="178" y="284"/>
                    </a:lnTo>
                    <a:lnTo>
                      <a:pt x="174" y="282"/>
                    </a:lnTo>
                    <a:lnTo>
                      <a:pt x="175" y="286"/>
                    </a:lnTo>
                    <a:lnTo>
                      <a:pt x="174" y="289"/>
                    </a:lnTo>
                    <a:lnTo>
                      <a:pt x="174" y="289"/>
                    </a:lnTo>
                    <a:lnTo>
                      <a:pt x="171" y="291"/>
                    </a:lnTo>
                    <a:lnTo>
                      <a:pt x="171" y="294"/>
                    </a:lnTo>
                    <a:lnTo>
                      <a:pt x="169" y="293"/>
                    </a:lnTo>
                    <a:lnTo>
                      <a:pt x="168" y="296"/>
                    </a:lnTo>
                    <a:lnTo>
                      <a:pt x="167" y="300"/>
                    </a:lnTo>
                    <a:lnTo>
                      <a:pt x="165" y="297"/>
                    </a:lnTo>
                    <a:lnTo>
                      <a:pt x="164" y="301"/>
                    </a:lnTo>
                    <a:lnTo>
                      <a:pt x="164" y="305"/>
                    </a:lnTo>
                    <a:lnTo>
                      <a:pt x="162" y="303"/>
                    </a:lnTo>
                    <a:lnTo>
                      <a:pt x="161" y="307"/>
                    </a:lnTo>
                    <a:lnTo>
                      <a:pt x="161" y="310"/>
                    </a:lnTo>
                    <a:lnTo>
                      <a:pt x="158" y="309"/>
                    </a:lnTo>
                    <a:lnTo>
                      <a:pt x="158" y="312"/>
                    </a:lnTo>
                    <a:lnTo>
                      <a:pt x="155" y="314"/>
                    </a:lnTo>
                    <a:lnTo>
                      <a:pt x="155" y="314"/>
                    </a:lnTo>
                    <a:lnTo>
                      <a:pt x="154" y="317"/>
                    </a:lnTo>
                    <a:lnTo>
                      <a:pt x="151" y="319"/>
                    </a:lnTo>
                    <a:lnTo>
                      <a:pt x="151" y="319"/>
                    </a:lnTo>
                    <a:lnTo>
                      <a:pt x="148" y="321"/>
                    </a:lnTo>
                    <a:lnTo>
                      <a:pt x="149" y="324"/>
                    </a:lnTo>
                    <a:lnTo>
                      <a:pt x="149" y="324"/>
                    </a:lnTo>
                    <a:lnTo>
                      <a:pt x="145" y="326"/>
                    </a:lnTo>
                    <a:lnTo>
                      <a:pt x="145" y="326"/>
                    </a:lnTo>
                    <a:lnTo>
                      <a:pt x="141" y="329"/>
                    </a:lnTo>
                    <a:lnTo>
                      <a:pt x="142" y="332"/>
                    </a:lnTo>
                    <a:lnTo>
                      <a:pt x="142" y="332"/>
                    </a:lnTo>
                    <a:lnTo>
                      <a:pt x="139" y="333"/>
                    </a:lnTo>
                    <a:lnTo>
                      <a:pt x="138" y="337"/>
                    </a:lnTo>
                    <a:lnTo>
                      <a:pt x="135" y="335"/>
                    </a:lnTo>
                    <a:lnTo>
                      <a:pt x="135" y="338"/>
                    </a:lnTo>
                    <a:lnTo>
                      <a:pt x="132" y="340"/>
                    </a:lnTo>
                    <a:lnTo>
                      <a:pt x="132" y="340"/>
                    </a:lnTo>
                    <a:lnTo>
                      <a:pt x="129" y="342"/>
                    </a:lnTo>
                    <a:lnTo>
                      <a:pt x="129" y="342"/>
                    </a:lnTo>
                    <a:lnTo>
                      <a:pt x="126" y="343"/>
                    </a:lnTo>
                    <a:lnTo>
                      <a:pt x="125" y="348"/>
                    </a:lnTo>
                    <a:lnTo>
                      <a:pt x="125" y="348"/>
                    </a:lnTo>
                    <a:lnTo>
                      <a:pt x="122" y="350"/>
                    </a:lnTo>
                    <a:lnTo>
                      <a:pt x="122" y="352"/>
                    </a:lnTo>
                    <a:lnTo>
                      <a:pt x="119" y="351"/>
                    </a:lnTo>
                    <a:lnTo>
                      <a:pt x="119" y="354"/>
                    </a:lnTo>
                    <a:lnTo>
                      <a:pt x="116" y="354"/>
                    </a:lnTo>
                    <a:lnTo>
                      <a:pt x="116" y="356"/>
                    </a:lnTo>
                    <a:lnTo>
                      <a:pt x="112" y="358"/>
                    </a:lnTo>
                    <a:lnTo>
                      <a:pt x="112" y="358"/>
                    </a:lnTo>
                    <a:lnTo>
                      <a:pt x="108" y="360"/>
                    </a:lnTo>
                    <a:lnTo>
                      <a:pt x="107" y="358"/>
                    </a:lnTo>
                    <a:lnTo>
                      <a:pt x="105" y="362"/>
                    </a:lnTo>
                    <a:lnTo>
                      <a:pt x="103" y="363"/>
                    </a:lnTo>
                    <a:lnTo>
                      <a:pt x="103" y="363"/>
                    </a:lnTo>
                    <a:lnTo>
                      <a:pt x="100" y="365"/>
                    </a:lnTo>
                    <a:lnTo>
                      <a:pt x="100" y="365"/>
                    </a:lnTo>
                    <a:lnTo>
                      <a:pt x="97" y="368"/>
                    </a:lnTo>
                    <a:lnTo>
                      <a:pt x="97" y="368"/>
                    </a:lnTo>
                    <a:lnTo>
                      <a:pt x="93" y="370"/>
                    </a:lnTo>
                    <a:lnTo>
                      <a:pt x="93" y="372"/>
                    </a:lnTo>
                    <a:lnTo>
                      <a:pt x="90" y="371"/>
                    </a:lnTo>
                    <a:lnTo>
                      <a:pt x="88" y="374"/>
                    </a:lnTo>
                    <a:lnTo>
                      <a:pt x="88" y="374"/>
                    </a:lnTo>
                    <a:lnTo>
                      <a:pt x="84" y="375"/>
                    </a:lnTo>
                    <a:lnTo>
                      <a:pt x="84" y="375"/>
                    </a:lnTo>
                    <a:lnTo>
                      <a:pt x="81" y="377"/>
                    </a:lnTo>
                    <a:lnTo>
                      <a:pt x="80" y="380"/>
                    </a:lnTo>
                    <a:lnTo>
                      <a:pt x="77" y="379"/>
                    </a:lnTo>
                    <a:lnTo>
                      <a:pt x="77" y="379"/>
                    </a:lnTo>
                    <a:lnTo>
                      <a:pt x="24" y="288"/>
                    </a:lnTo>
                    <a:lnTo>
                      <a:pt x="9" y="300"/>
                    </a:lnTo>
                    <a:lnTo>
                      <a:pt x="0" y="518"/>
                    </a:lnTo>
                    <a:lnTo>
                      <a:pt x="190" y="616"/>
                    </a:lnTo>
                    <a:lnTo>
                      <a:pt x="209" y="606"/>
                    </a:lnTo>
                    <a:lnTo>
                      <a:pt x="162" y="525"/>
                    </a:lnTo>
                    <a:lnTo>
                      <a:pt x="162" y="525"/>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p:spPr>
            <p:txBody>
              <a:bodyPr/>
              <a:lstStyle/>
              <a:p>
                <a:endParaRPr lang="en-US"/>
              </a:p>
            </p:txBody>
          </p:sp>
          <p:sp>
            <p:nvSpPr>
              <p:cNvPr id="273420" name="Freeform 12"/>
              <p:cNvSpPr>
                <a:spLocks/>
              </p:cNvSpPr>
              <p:nvPr/>
            </p:nvSpPr>
            <p:spPr bwMode="blackGray">
              <a:xfrm>
                <a:off x="3627" y="2731"/>
                <a:ext cx="158" cy="381"/>
              </a:xfrm>
              <a:custGeom>
                <a:avLst/>
                <a:gdLst/>
                <a:ahLst/>
                <a:cxnLst>
                  <a:cxn ang="0">
                    <a:pos x="149" y="0"/>
                  </a:cxn>
                  <a:cxn ang="0">
                    <a:pos x="152" y="9"/>
                  </a:cxn>
                  <a:cxn ang="0">
                    <a:pos x="152" y="16"/>
                  </a:cxn>
                  <a:cxn ang="0">
                    <a:pos x="155" y="31"/>
                  </a:cxn>
                  <a:cxn ang="0">
                    <a:pos x="154" y="45"/>
                  </a:cxn>
                  <a:cxn ang="0">
                    <a:pos x="157" y="64"/>
                  </a:cxn>
                  <a:cxn ang="0">
                    <a:pos x="155" y="85"/>
                  </a:cxn>
                  <a:cxn ang="0">
                    <a:pos x="155" y="105"/>
                  </a:cxn>
                  <a:cxn ang="0">
                    <a:pos x="151" y="129"/>
                  </a:cxn>
                  <a:cxn ang="0">
                    <a:pos x="150" y="152"/>
                  </a:cxn>
                  <a:cxn ang="0">
                    <a:pos x="146" y="177"/>
                  </a:cxn>
                  <a:cxn ang="0">
                    <a:pos x="139" y="206"/>
                  </a:cxn>
                  <a:cxn ang="0">
                    <a:pos x="128" y="229"/>
                  </a:cxn>
                  <a:cxn ang="0">
                    <a:pos x="124" y="241"/>
                  </a:cxn>
                  <a:cxn ang="0">
                    <a:pos x="120" y="252"/>
                  </a:cxn>
                  <a:cxn ang="0">
                    <a:pos x="114" y="267"/>
                  </a:cxn>
                  <a:cxn ang="0">
                    <a:pos x="107" y="277"/>
                  </a:cxn>
                  <a:cxn ang="0">
                    <a:pos x="100" y="292"/>
                  </a:cxn>
                  <a:cxn ang="0">
                    <a:pos x="90" y="301"/>
                  </a:cxn>
                  <a:cxn ang="0">
                    <a:pos x="82" y="313"/>
                  </a:cxn>
                  <a:cxn ang="0">
                    <a:pos x="72" y="326"/>
                  </a:cxn>
                  <a:cxn ang="0">
                    <a:pos x="62" y="334"/>
                  </a:cxn>
                  <a:cxn ang="0">
                    <a:pos x="52" y="346"/>
                  </a:cxn>
                  <a:cxn ang="0">
                    <a:pos x="39" y="355"/>
                  </a:cxn>
                  <a:cxn ang="0">
                    <a:pos x="27" y="365"/>
                  </a:cxn>
                  <a:cxn ang="0">
                    <a:pos x="12" y="372"/>
                  </a:cxn>
                  <a:cxn ang="0">
                    <a:pos x="0" y="380"/>
                  </a:cxn>
                  <a:cxn ang="0">
                    <a:pos x="0" y="380"/>
                  </a:cxn>
                  <a:cxn ang="0">
                    <a:pos x="4" y="378"/>
                  </a:cxn>
                  <a:cxn ang="0">
                    <a:pos x="7" y="376"/>
                  </a:cxn>
                  <a:cxn ang="0">
                    <a:pos x="11" y="375"/>
                  </a:cxn>
                  <a:cxn ang="0">
                    <a:pos x="16" y="371"/>
                  </a:cxn>
                  <a:cxn ang="0">
                    <a:pos x="20" y="363"/>
                  </a:cxn>
                  <a:cxn ang="0">
                    <a:pos x="26" y="358"/>
                  </a:cxn>
                  <a:cxn ang="0">
                    <a:pos x="35" y="352"/>
                  </a:cxn>
                  <a:cxn ang="0">
                    <a:pos x="42" y="342"/>
                  </a:cxn>
                  <a:cxn ang="0">
                    <a:pos x="52" y="334"/>
                  </a:cxn>
                  <a:cxn ang="0">
                    <a:pos x="58" y="322"/>
                  </a:cxn>
                  <a:cxn ang="0">
                    <a:pos x="70" y="314"/>
                  </a:cxn>
                  <a:cxn ang="0">
                    <a:pos x="76" y="299"/>
                  </a:cxn>
                  <a:cxn ang="0">
                    <a:pos x="86" y="287"/>
                  </a:cxn>
                  <a:cxn ang="0">
                    <a:pos x="95" y="274"/>
                  </a:cxn>
                  <a:cxn ang="0">
                    <a:pos x="102" y="260"/>
                  </a:cxn>
                  <a:cxn ang="0">
                    <a:pos x="109" y="244"/>
                  </a:cxn>
                  <a:cxn ang="0">
                    <a:pos x="116" y="226"/>
                  </a:cxn>
                  <a:cxn ang="0">
                    <a:pos x="123" y="208"/>
                  </a:cxn>
                  <a:cxn ang="0">
                    <a:pos x="130" y="190"/>
                  </a:cxn>
                  <a:cxn ang="0">
                    <a:pos x="135" y="168"/>
                  </a:cxn>
                  <a:cxn ang="0">
                    <a:pos x="138" y="145"/>
                  </a:cxn>
                  <a:cxn ang="0">
                    <a:pos x="142" y="126"/>
                  </a:cxn>
                  <a:cxn ang="0">
                    <a:pos x="143" y="102"/>
                  </a:cxn>
                  <a:cxn ang="0">
                    <a:pos x="144" y="75"/>
                  </a:cxn>
                  <a:cxn ang="0">
                    <a:pos x="142" y="48"/>
                  </a:cxn>
                  <a:cxn ang="0">
                    <a:pos x="140" y="23"/>
                  </a:cxn>
                  <a:cxn ang="0">
                    <a:pos x="144" y="4"/>
                  </a:cxn>
                </a:cxnLst>
                <a:rect l="0" t="0" r="r" b="b"/>
                <a:pathLst>
                  <a:path w="158" h="381">
                    <a:moveTo>
                      <a:pt x="149" y="0"/>
                    </a:moveTo>
                    <a:lnTo>
                      <a:pt x="149" y="0"/>
                    </a:lnTo>
                    <a:lnTo>
                      <a:pt x="149" y="0"/>
                    </a:lnTo>
                    <a:lnTo>
                      <a:pt x="149" y="0"/>
                    </a:lnTo>
                    <a:lnTo>
                      <a:pt x="149" y="0"/>
                    </a:lnTo>
                    <a:lnTo>
                      <a:pt x="149" y="0"/>
                    </a:lnTo>
                    <a:lnTo>
                      <a:pt x="149" y="0"/>
                    </a:lnTo>
                    <a:lnTo>
                      <a:pt x="150" y="4"/>
                    </a:lnTo>
                    <a:lnTo>
                      <a:pt x="150" y="4"/>
                    </a:lnTo>
                    <a:lnTo>
                      <a:pt x="150" y="4"/>
                    </a:lnTo>
                    <a:lnTo>
                      <a:pt x="150" y="4"/>
                    </a:lnTo>
                    <a:lnTo>
                      <a:pt x="150" y="4"/>
                    </a:lnTo>
                    <a:lnTo>
                      <a:pt x="152" y="9"/>
                    </a:lnTo>
                    <a:lnTo>
                      <a:pt x="152" y="9"/>
                    </a:lnTo>
                    <a:lnTo>
                      <a:pt x="152" y="9"/>
                    </a:lnTo>
                    <a:lnTo>
                      <a:pt x="152" y="9"/>
                    </a:lnTo>
                    <a:lnTo>
                      <a:pt x="153" y="13"/>
                    </a:lnTo>
                    <a:lnTo>
                      <a:pt x="153" y="13"/>
                    </a:lnTo>
                    <a:lnTo>
                      <a:pt x="153" y="13"/>
                    </a:lnTo>
                    <a:lnTo>
                      <a:pt x="152" y="16"/>
                    </a:lnTo>
                    <a:lnTo>
                      <a:pt x="152" y="16"/>
                    </a:lnTo>
                    <a:lnTo>
                      <a:pt x="152" y="19"/>
                    </a:lnTo>
                    <a:lnTo>
                      <a:pt x="152" y="19"/>
                    </a:lnTo>
                    <a:lnTo>
                      <a:pt x="152" y="23"/>
                    </a:lnTo>
                    <a:lnTo>
                      <a:pt x="152" y="23"/>
                    </a:lnTo>
                    <a:lnTo>
                      <a:pt x="152" y="26"/>
                    </a:lnTo>
                    <a:lnTo>
                      <a:pt x="152" y="26"/>
                    </a:lnTo>
                    <a:lnTo>
                      <a:pt x="155" y="31"/>
                    </a:lnTo>
                    <a:lnTo>
                      <a:pt x="155" y="31"/>
                    </a:lnTo>
                    <a:lnTo>
                      <a:pt x="155" y="34"/>
                    </a:lnTo>
                    <a:lnTo>
                      <a:pt x="155" y="34"/>
                    </a:lnTo>
                    <a:lnTo>
                      <a:pt x="154" y="38"/>
                    </a:lnTo>
                    <a:lnTo>
                      <a:pt x="155" y="42"/>
                    </a:lnTo>
                    <a:lnTo>
                      <a:pt x="155" y="42"/>
                    </a:lnTo>
                    <a:lnTo>
                      <a:pt x="154" y="45"/>
                    </a:lnTo>
                    <a:lnTo>
                      <a:pt x="154" y="48"/>
                    </a:lnTo>
                    <a:lnTo>
                      <a:pt x="154" y="48"/>
                    </a:lnTo>
                    <a:lnTo>
                      <a:pt x="154" y="52"/>
                    </a:lnTo>
                    <a:lnTo>
                      <a:pt x="154" y="55"/>
                    </a:lnTo>
                    <a:lnTo>
                      <a:pt x="154" y="55"/>
                    </a:lnTo>
                    <a:lnTo>
                      <a:pt x="154" y="58"/>
                    </a:lnTo>
                    <a:lnTo>
                      <a:pt x="157" y="64"/>
                    </a:lnTo>
                    <a:lnTo>
                      <a:pt x="156" y="68"/>
                    </a:lnTo>
                    <a:lnTo>
                      <a:pt x="156" y="68"/>
                    </a:lnTo>
                    <a:lnTo>
                      <a:pt x="157" y="71"/>
                    </a:lnTo>
                    <a:lnTo>
                      <a:pt x="156" y="74"/>
                    </a:lnTo>
                    <a:lnTo>
                      <a:pt x="156" y="78"/>
                    </a:lnTo>
                    <a:lnTo>
                      <a:pt x="156" y="81"/>
                    </a:lnTo>
                    <a:lnTo>
                      <a:pt x="155" y="85"/>
                    </a:lnTo>
                    <a:lnTo>
                      <a:pt x="155" y="85"/>
                    </a:lnTo>
                    <a:lnTo>
                      <a:pt x="156" y="88"/>
                    </a:lnTo>
                    <a:lnTo>
                      <a:pt x="155" y="91"/>
                    </a:lnTo>
                    <a:lnTo>
                      <a:pt x="155" y="95"/>
                    </a:lnTo>
                    <a:lnTo>
                      <a:pt x="154" y="98"/>
                    </a:lnTo>
                    <a:lnTo>
                      <a:pt x="155" y="102"/>
                    </a:lnTo>
                    <a:lnTo>
                      <a:pt x="155" y="105"/>
                    </a:lnTo>
                    <a:lnTo>
                      <a:pt x="155" y="109"/>
                    </a:lnTo>
                    <a:lnTo>
                      <a:pt x="155" y="112"/>
                    </a:lnTo>
                    <a:lnTo>
                      <a:pt x="154" y="115"/>
                    </a:lnTo>
                    <a:lnTo>
                      <a:pt x="155" y="119"/>
                    </a:lnTo>
                    <a:lnTo>
                      <a:pt x="154" y="122"/>
                    </a:lnTo>
                    <a:lnTo>
                      <a:pt x="154" y="126"/>
                    </a:lnTo>
                    <a:lnTo>
                      <a:pt x="151" y="129"/>
                    </a:lnTo>
                    <a:lnTo>
                      <a:pt x="151" y="131"/>
                    </a:lnTo>
                    <a:lnTo>
                      <a:pt x="150" y="135"/>
                    </a:lnTo>
                    <a:lnTo>
                      <a:pt x="151" y="139"/>
                    </a:lnTo>
                    <a:lnTo>
                      <a:pt x="150" y="142"/>
                    </a:lnTo>
                    <a:lnTo>
                      <a:pt x="150" y="145"/>
                    </a:lnTo>
                    <a:lnTo>
                      <a:pt x="150" y="148"/>
                    </a:lnTo>
                    <a:lnTo>
                      <a:pt x="150" y="152"/>
                    </a:lnTo>
                    <a:lnTo>
                      <a:pt x="149" y="155"/>
                    </a:lnTo>
                    <a:lnTo>
                      <a:pt x="147" y="160"/>
                    </a:lnTo>
                    <a:lnTo>
                      <a:pt x="146" y="163"/>
                    </a:lnTo>
                    <a:lnTo>
                      <a:pt x="146" y="167"/>
                    </a:lnTo>
                    <a:lnTo>
                      <a:pt x="146" y="171"/>
                    </a:lnTo>
                    <a:lnTo>
                      <a:pt x="145" y="174"/>
                    </a:lnTo>
                    <a:lnTo>
                      <a:pt x="146" y="177"/>
                    </a:lnTo>
                    <a:lnTo>
                      <a:pt x="143" y="180"/>
                    </a:lnTo>
                    <a:lnTo>
                      <a:pt x="143" y="187"/>
                    </a:lnTo>
                    <a:lnTo>
                      <a:pt x="142" y="190"/>
                    </a:lnTo>
                    <a:lnTo>
                      <a:pt x="141" y="194"/>
                    </a:lnTo>
                    <a:lnTo>
                      <a:pt x="139" y="195"/>
                    </a:lnTo>
                    <a:lnTo>
                      <a:pt x="138" y="199"/>
                    </a:lnTo>
                    <a:lnTo>
                      <a:pt x="139" y="206"/>
                    </a:lnTo>
                    <a:lnTo>
                      <a:pt x="139" y="209"/>
                    </a:lnTo>
                    <a:lnTo>
                      <a:pt x="135" y="211"/>
                    </a:lnTo>
                    <a:lnTo>
                      <a:pt x="136" y="215"/>
                    </a:lnTo>
                    <a:lnTo>
                      <a:pt x="135" y="219"/>
                    </a:lnTo>
                    <a:lnTo>
                      <a:pt x="131" y="223"/>
                    </a:lnTo>
                    <a:lnTo>
                      <a:pt x="131" y="227"/>
                    </a:lnTo>
                    <a:lnTo>
                      <a:pt x="128" y="229"/>
                    </a:lnTo>
                    <a:lnTo>
                      <a:pt x="128" y="229"/>
                    </a:lnTo>
                    <a:lnTo>
                      <a:pt x="127" y="233"/>
                    </a:lnTo>
                    <a:lnTo>
                      <a:pt x="127" y="233"/>
                    </a:lnTo>
                    <a:lnTo>
                      <a:pt x="128" y="236"/>
                    </a:lnTo>
                    <a:lnTo>
                      <a:pt x="128" y="239"/>
                    </a:lnTo>
                    <a:lnTo>
                      <a:pt x="125" y="238"/>
                    </a:lnTo>
                    <a:lnTo>
                      <a:pt x="124" y="241"/>
                    </a:lnTo>
                    <a:lnTo>
                      <a:pt x="125" y="244"/>
                    </a:lnTo>
                    <a:lnTo>
                      <a:pt x="125" y="244"/>
                    </a:lnTo>
                    <a:lnTo>
                      <a:pt x="125" y="248"/>
                    </a:lnTo>
                    <a:lnTo>
                      <a:pt x="121" y="246"/>
                    </a:lnTo>
                    <a:lnTo>
                      <a:pt x="121" y="250"/>
                    </a:lnTo>
                    <a:lnTo>
                      <a:pt x="120" y="252"/>
                    </a:lnTo>
                    <a:lnTo>
                      <a:pt x="120" y="252"/>
                    </a:lnTo>
                    <a:lnTo>
                      <a:pt x="119" y="255"/>
                    </a:lnTo>
                    <a:lnTo>
                      <a:pt x="118" y="259"/>
                    </a:lnTo>
                    <a:lnTo>
                      <a:pt x="118" y="259"/>
                    </a:lnTo>
                    <a:lnTo>
                      <a:pt x="117" y="261"/>
                    </a:lnTo>
                    <a:lnTo>
                      <a:pt x="114" y="263"/>
                    </a:lnTo>
                    <a:lnTo>
                      <a:pt x="114" y="263"/>
                    </a:lnTo>
                    <a:lnTo>
                      <a:pt x="114" y="267"/>
                    </a:lnTo>
                    <a:lnTo>
                      <a:pt x="111" y="265"/>
                    </a:lnTo>
                    <a:lnTo>
                      <a:pt x="110" y="269"/>
                    </a:lnTo>
                    <a:lnTo>
                      <a:pt x="110" y="273"/>
                    </a:lnTo>
                    <a:lnTo>
                      <a:pt x="110" y="273"/>
                    </a:lnTo>
                    <a:lnTo>
                      <a:pt x="108" y="274"/>
                    </a:lnTo>
                    <a:lnTo>
                      <a:pt x="107" y="277"/>
                    </a:lnTo>
                    <a:lnTo>
                      <a:pt x="107" y="277"/>
                    </a:lnTo>
                    <a:lnTo>
                      <a:pt x="104" y="279"/>
                    </a:lnTo>
                    <a:lnTo>
                      <a:pt x="103" y="282"/>
                    </a:lnTo>
                    <a:lnTo>
                      <a:pt x="103" y="282"/>
                    </a:lnTo>
                    <a:lnTo>
                      <a:pt x="101" y="285"/>
                    </a:lnTo>
                    <a:lnTo>
                      <a:pt x="101" y="288"/>
                    </a:lnTo>
                    <a:lnTo>
                      <a:pt x="101" y="288"/>
                    </a:lnTo>
                    <a:lnTo>
                      <a:pt x="100" y="292"/>
                    </a:lnTo>
                    <a:lnTo>
                      <a:pt x="98" y="294"/>
                    </a:lnTo>
                    <a:lnTo>
                      <a:pt x="98" y="294"/>
                    </a:lnTo>
                    <a:lnTo>
                      <a:pt x="95" y="295"/>
                    </a:lnTo>
                    <a:lnTo>
                      <a:pt x="94" y="298"/>
                    </a:lnTo>
                    <a:lnTo>
                      <a:pt x="94" y="298"/>
                    </a:lnTo>
                    <a:lnTo>
                      <a:pt x="90" y="301"/>
                    </a:lnTo>
                    <a:lnTo>
                      <a:pt x="90" y="301"/>
                    </a:lnTo>
                    <a:lnTo>
                      <a:pt x="91" y="304"/>
                    </a:lnTo>
                    <a:lnTo>
                      <a:pt x="87" y="306"/>
                    </a:lnTo>
                    <a:lnTo>
                      <a:pt x="87" y="306"/>
                    </a:lnTo>
                    <a:lnTo>
                      <a:pt x="87" y="309"/>
                    </a:lnTo>
                    <a:lnTo>
                      <a:pt x="84" y="312"/>
                    </a:lnTo>
                    <a:lnTo>
                      <a:pt x="84" y="312"/>
                    </a:lnTo>
                    <a:lnTo>
                      <a:pt x="82" y="313"/>
                    </a:lnTo>
                    <a:lnTo>
                      <a:pt x="81" y="316"/>
                    </a:lnTo>
                    <a:lnTo>
                      <a:pt x="81" y="316"/>
                    </a:lnTo>
                    <a:lnTo>
                      <a:pt x="78" y="318"/>
                    </a:lnTo>
                    <a:lnTo>
                      <a:pt x="78" y="322"/>
                    </a:lnTo>
                    <a:lnTo>
                      <a:pt x="74" y="321"/>
                    </a:lnTo>
                    <a:lnTo>
                      <a:pt x="76" y="324"/>
                    </a:lnTo>
                    <a:lnTo>
                      <a:pt x="72" y="326"/>
                    </a:lnTo>
                    <a:lnTo>
                      <a:pt x="72" y="326"/>
                    </a:lnTo>
                    <a:lnTo>
                      <a:pt x="71" y="329"/>
                    </a:lnTo>
                    <a:lnTo>
                      <a:pt x="68" y="330"/>
                    </a:lnTo>
                    <a:lnTo>
                      <a:pt x="68" y="330"/>
                    </a:lnTo>
                    <a:lnTo>
                      <a:pt x="65" y="333"/>
                    </a:lnTo>
                    <a:lnTo>
                      <a:pt x="65" y="337"/>
                    </a:lnTo>
                    <a:lnTo>
                      <a:pt x="62" y="334"/>
                    </a:lnTo>
                    <a:lnTo>
                      <a:pt x="61" y="338"/>
                    </a:lnTo>
                    <a:lnTo>
                      <a:pt x="58" y="339"/>
                    </a:lnTo>
                    <a:lnTo>
                      <a:pt x="58" y="339"/>
                    </a:lnTo>
                    <a:lnTo>
                      <a:pt x="54" y="341"/>
                    </a:lnTo>
                    <a:lnTo>
                      <a:pt x="54" y="341"/>
                    </a:lnTo>
                    <a:lnTo>
                      <a:pt x="52" y="343"/>
                    </a:lnTo>
                    <a:lnTo>
                      <a:pt x="52" y="346"/>
                    </a:lnTo>
                    <a:lnTo>
                      <a:pt x="49" y="344"/>
                    </a:lnTo>
                    <a:lnTo>
                      <a:pt x="48" y="349"/>
                    </a:lnTo>
                    <a:lnTo>
                      <a:pt x="45" y="351"/>
                    </a:lnTo>
                    <a:lnTo>
                      <a:pt x="45" y="351"/>
                    </a:lnTo>
                    <a:lnTo>
                      <a:pt x="42" y="352"/>
                    </a:lnTo>
                    <a:lnTo>
                      <a:pt x="42" y="355"/>
                    </a:lnTo>
                    <a:lnTo>
                      <a:pt x="39" y="355"/>
                    </a:lnTo>
                    <a:lnTo>
                      <a:pt x="39" y="358"/>
                    </a:lnTo>
                    <a:lnTo>
                      <a:pt x="35" y="360"/>
                    </a:lnTo>
                    <a:lnTo>
                      <a:pt x="32" y="358"/>
                    </a:lnTo>
                    <a:lnTo>
                      <a:pt x="32" y="361"/>
                    </a:lnTo>
                    <a:lnTo>
                      <a:pt x="29" y="364"/>
                    </a:lnTo>
                    <a:lnTo>
                      <a:pt x="29" y="364"/>
                    </a:lnTo>
                    <a:lnTo>
                      <a:pt x="27" y="365"/>
                    </a:lnTo>
                    <a:lnTo>
                      <a:pt x="23" y="367"/>
                    </a:lnTo>
                    <a:lnTo>
                      <a:pt x="23" y="367"/>
                    </a:lnTo>
                    <a:lnTo>
                      <a:pt x="19" y="369"/>
                    </a:lnTo>
                    <a:lnTo>
                      <a:pt x="19" y="369"/>
                    </a:lnTo>
                    <a:lnTo>
                      <a:pt x="16" y="371"/>
                    </a:lnTo>
                    <a:lnTo>
                      <a:pt x="12" y="372"/>
                    </a:lnTo>
                    <a:lnTo>
                      <a:pt x="12" y="372"/>
                    </a:lnTo>
                    <a:lnTo>
                      <a:pt x="11" y="375"/>
                    </a:lnTo>
                    <a:lnTo>
                      <a:pt x="7" y="376"/>
                    </a:lnTo>
                    <a:lnTo>
                      <a:pt x="7" y="376"/>
                    </a:lnTo>
                    <a:lnTo>
                      <a:pt x="4" y="378"/>
                    </a:lnTo>
                    <a:lnTo>
                      <a:pt x="0" y="380"/>
                    </a:lnTo>
                    <a:lnTo>
                      <a:pt x="0" y="380"/>
                    </a:lnTo>
                    <a:lnTo>
                      <a:pt x="0" y="380"/>
                    </a:lnTo>
                    <a:lnTo>
                      <a:pt x="0" y="380"/>
                    </a:lnTo>
                    <a:lnTo>
                      <a:pt x="0" y="380"/>
                    </a:lnTo>
                    <a:lnTo>
                      <a:pt x="0" y="380"/>
                    </a:lnTo>
                    <a:lnTo>
                      <a:pt x="0" y="380"/>
                    </a:lnTo>
                    <a:lnTo>
                      <a:pt x="0" y="380"/>
                    </a:lnTo>
                    <a:lnTo>
                      <a:pt x="0" y="380"/>
                    </a:lnTo>
                    <a:lnTo>
                      <a:pt x="0" y="380"/>
                    </a:lnTo>
                    <a:lnTo>
                      <a:pt x="0" y="380"/>
                    </a:lnTo>
                    <a:lnTo>
                      <a:pt x="0" y="380"/>
                    </a:lnTo>
                    <a:lnTo>
                      <a:pt x="0" y="380"/>
                    </a:lnTo>
                    <a:lnTo>
                      <a:pt x="0" y="380"/>
                    </a:lnTo>
                    <a:lnTo>
                      <a:pt x="1" y="377"/>
                    </a:lnTo>
                    <a:lnTo>
                      <a:pt x="4" y="378"/>
                    </a:lnTo>
                    <a:lnTo>
                      <a:pt x="4" y="378"/>
                    </a:lnTo>
                    <a:lnTo>
                      <a:pt x="4" y="378"/>
                    </a:lnTo>
                    <a:lnTo>
                      <a:pt x="4" y="378"/>
                    </a:lnTo>
                    <a:lnTo>
                      <a:pt x="4" y="378"/>
                    </a:lnTo>
                    <a:lnTo>
                      <a:pt x="4" y="378"/>
                    </a:lnTo>
                    <a:lnTo>
                      <a:pt x="4" y="375"/>
                    </a:lnTo>
                    <a:lnTo>
                      <a:pt x="4" y="375"/>
                    </a:lnTo>
                    <a:lnTo>
                      <a:pt x="7" y="376"/>
                    </a:lnTo>
                    <a:lnTo>
                      <a:pt x="7" y="376"/>
                    </a:lnTo>
                    <a:lnTo>
                      <a:pt x="7" y="376"/>
                    </a:lnTo>
                    <a:lnTo>
                      <a:pt x="7" y="376"/>
                    </a:lnTo>
                    <a:lnTo>
                      <a:pt x="6" y="373"/>
                    </a:lnTo>
                    <a:lnTo>
                      <a:pt x="11" y="375"/>
                    </a:lnTo>
                    <a:lnTo>
                      <a:pt x="11" y="375"/>
                    </a:lnTo>
                    <a:lnTo>
                      <a:pt x="11" y="375"/>
                    </a:lnTo>
                    <a:lnTo>
                      <a:pt x="10" y="372"/>
                    </a:lnTo>
                    <a:lnTo>
                      <a:pt x="10" y="372"/>
                    </a:lnTo>
                    <a:lnTo>
                      <a:pt x="12" y="372"/>
                    </a:lnTo>
                    <a:lnTo>
                      <a:pt x="12" y="372"/>
                    </a:lnTo>
                    <a:lnTo>
                      <a:pt x="14" y="369"/>
                    </a:lnTo>
                    <a:lnTo>
                      <a:pt x="14" y="369"/>
                    </a:lnTo>
                    <a:lnTo>
                      <a:pt x="16" y="371"/>
                    </a:lnTo>
                    <a:lnTo>
                      <a:pt x="17" y="367"/>
                    </a:lnTo>
                    <a:lnTo>
                      <a:pt x="17" y="367"/>
                    </a:lnTo>
                    <a:lnTo>
                      <a:pt x="17" y="367"/>
                    </a:lnTo>
                    <a:lnTo>
                      <a:pt x="20" y="366"/>
                    </a:lnTo>
                    <a:lnTo>
                      <a:pt x="20" y="366"/>
                    </a:lnTo>
                    <a:lnTo>
                      <a:pt x="20" y="366"/>
                    </a:lnTo>
                    <a:lnTo>
                      <a:pt x="20" y="363"/>
                    </a:lnTo>
                    <a:lnTo>
                      <a:pt x="22" y="363"/>
                    </a:lnTo>
                    <a:lnTo>
                      <a:pt x="22" y="363"/>
                    </a:lnTo>
                    <a:lnTo>
                      <a:pt x="23" y="359"/>
                    </a:lnTo>
                    <a:lnTo>
                      <a:pt x="26" y="362"/>
                    </a:lnTo>
                    <a:lnTo>
                      <a:pt x="26" y="358"/>
                    </a:lnTo>
                    <a:lnTo>
                      <a:pt x="26" y="358"/>
                    </a:lnTo>
                    <a:lnTo>
                      <a:pt x="26" y="358"/>
                    </a:lnTo>
                    <a:lnTo>
                      <a:pt x="30" y="356"/>
                    </a:lnTo>
                    <a:lnTo>
                      <a:pt x="30" y="356"/>
                    </a:lnTo>
                    <a:lnTo>
                      <a:pt x="29" y="354"/>
                    </a:lnTo>
                    <a:lnTo>
                      <a:pt x="33" y="354"/>
                    </a:lnTo>
                    <a:lnTo>
                      <a:pt x="33" y="351"/>
                    </a:lnTo>
                    <a:lnTo>
                      <a:pt x="33" y="351"/>
                    </a:lnTo>
                    <a:lnTo>
                      <a:pt x="35" y="352"/>
                    </a:lnTo>
                    <a:lnTo>
                      <a:pt x="36" y="350"/>
                    </a:lnTo>
                    <a:lnTo>
                      <a:pt x="36" y="350"/>
                    </a:lnTo>
                    <a:lnTo>
                      <a:pt x="39" y="347"/>
                    </a:lnTo>
                    <a:lnTo>
                      <a:pt x="39" y="347"/>
                    </a:lnTo>
                    <a:lnTo>
                      <a:pt x="39" y="343"/>
                    </a:lnTo>
                    <a:lnTo>
                      <a:pt x="42" y="346"/>
                    </a:lnTo>
                    <a:lnTo>
                      <a:pt x="42" y="342"/>
                    </a:lnTo>
                    <a:lnTo>
                      <a:pt x="42" y="342"/>
                    </a:lnTo>
                    <a:lnTo>
                      <a:pt x="45" y="340"/>
                    </a:lnTo>
                    <a:lnTo>
                      <a:pt x="45" y="340"/>
                    </a:lnTo>
                    <a:lnTo>
                      <a:pt x="46" y="337"/>
                    </a:lnTo>
                    <a:lnTo>
                      <a:pt x="49" y="338"/>
                    </a:lnTo>
                    <a:lnTo>
                      <a:pt x="49" y="334"/>
                    </a:lnTo>
                    <a:lnTo>
                      <a:pt x="52" y="334"/>
                    </a:lnTo>
                    <a:lnTo>
                      <a:pt x="52" y="334"/>
                    </a:lnTo>
                    <a:lnTo>
                      <a:pt x="52" y="330"/>
                    </a:lnTo>
                    <a:lnTo>
                      <a:pt x="55" y="332"/>
                    </a:lnTo>
                    <a:lnTo>
                      <a:pt x="55" y="328"/>
                    </a:lnTo>
                    <a:lnTo>
                      <a:pt x="55" y="328"/>
                    </a:lnTo>
                    <a:lnTo>
                      <a:pt x="59" y="326"/>
                    </a:lnTo>
                    <a:lnTo>
                      <a:pt x="58" y="322"/>
                    </a:lnTo>
                    <a:lnTo>
                      <a:pt x="62" y="324"/>
                    </a:lnTo>
                    <a:lnTo>
                      <a:pt x="62" y="321"/>
                    </a:lnTo>
                    <a:lnTo>
                      <a:pt x="62" y="321"/>
                    </a:lnTo>
                    <a:lnTo>
                      <a:pt x="65" y="319"/>
                    </a:lnTo>
                    <a:lnTo>
                      <a:pt x="66" y="316"/>
                    </a:lnTo>
                    <a:lnTo>
                      <a:pt x="66" y="316"/>
                    </a:lnTo>
                    <a:lnTo>
                      <a:pt x="70" y="314"/>
                    </a:lnTo>
                    <a:lnTo>
                      <a:pt x="68" y="310"/>
                    </a:lnTo>
                    <a:lnTo>
                      <a:pt x="72" y="312"/>
                    </a:lnTo>
                    <a:lnTo>
                      <a:pt x="72" y="309"/>
                    </a:lnTo>
                    <a:lnTo>
                      <a:pt x="72" y="305"/>
                    </a:lnTo>
                    <a:lnTo>
                      <a:pt x="76" y="306"/>
                    </a:lnTo>
                    <a:lnTo>
                      <a:pt x="75" y="302"/>
                    </a:lnTo>
                    <a:lnTo>
                      <a:pt x="76" y="299"/>
                    </a:lnTo>
                    <a:lnTo>
                      <a:pt x="78" y="301"/>
                    </a:lnTo>
                    <a:lnTo>
                      <a:pt x="79" y="298"/>
                    </a:lnTo>
                    <a:lnTo>
                      <a:pt x="82" y="296"/>
                    </a:lnTo>
                    <a:lnTo>
                      <a:pt x="82" y="292"/>
                    </a:lnTo>
                    <a:lnTo>
                      <a:pt x="82" y="292"/>
                    </a:lnTo>
                    <a:lnTo>
                      <a:pt x="84" y="290"/>
                    </a:lnTo>
                    <a:lnTo>
                      <a:pt x="86" y="287"/>
                    </a:lnTo>
                    <a:lnTo>
                      <a:pt x="86" y="287"/>
                    </a:lnTo>
                    <a:lnTo>
                      <a:pt x="89" y="285"/>
                    </a:lnTo>
                    <a:lnTo>
                      <a:pt x="88" y="282"/>
                    </a:lnTo>
                    <a:lnTo>
                      <a:pt x="89" y="278"/>
                    </a:lnTo>
                    <a:lnTo>
                      <a:pt x="92" y="280"/>
                    </a:lnTo>
                    <a:lnTo>
                      <a:pt x="92" y="277"/>
                    </a:lnTo>
                    <a:lnTo>
                      <a:pt x="95" y="274"/>
                    </a:lnTo>
                    <a:lnTo>
                      <a:pt x="95" y="271"/>
                    </a:lnTo>
                    <a:lnTo>
                      <a:pt x="95" y="271"/>
                    </a:lnTo>
                    <a:lnTo>
                      <a:pt x="99" y="270"/>
                    </a:lnTo>
                    <a:lnTo>
                      <a:pt x="99" y="266"/>
                    </a:lnTo>
                    <a:lnTo>
                      <a:pt x="98" y="262"/>
                    </a:lnTo>
                    <a:lnTo>
                      <a:pt x="102" y="260"/>
                    </a:lnTo>
                    <a:lnTo>
                      <a:pt x="102" y="260"/>
                    </a:lnTo>
                    <a:lnTo>
                      <a:pt x="102" y="256"/>
                    </a:lnTo>
                    <a:lnTo>
                      <a:pt x="106" y="255"/>
                    </a:lnTo>
                    <a:lnTo>
                      <a:pt x="105" y="252"/>
                    </a:lnTo>
                    <a:lnTo>
                      <a:pt x="105" y="248"/>
                    </a:lnTo>
                    <a:lnTo>
                      <a:pt x="109" y="250"/>
                    </a:lnTo>
                    <a:lnTo>
                      <a:pt x="109" y="247"/>
                    </a:lnTo>
                    <a:lnTo>
                      <a:pt x="109" y="244"/>
                    </a:lnTo>
                    <a:lnTo>
                      <a:pt x="111" y="241"/>
                    </a:lnTo>
                    <a:lnTo>
                      <a:pt x="112" y="238"/>
                    </a:lnTo>
                    <a:lnTo>
                      <a:pt x="112" y="234"/>
                    </a:lnTo>
                    <a:lnTo>
                      <a:pt x="112" y="234"/>
                    </a:lnTo>
                    <a:lnTo>
                      <a:pt x="115" y="232"/>
                    </a:lnTo>
                    <a:lnTo>
                      <a:pt x="116" y="230"/>
                    </a:lnTo>
                    <a:lnTo>
                      <a:pt x="116" y="226"/>
                    </a:lnTo>
                    <a:lnTo>
                      <a:pt x="119" y="223"/>
                    </a:lnTo>
                    <a:lnTo>
                      <a:pt x="119" y="220"/>
                    </a:lnTo>
                    <a:lnTo>
                      <a:pt x="119" y="217"/>
                    </a:lnTo>
                    <a:lnTo>
                      <a:pt x="119" y="217"/>
                    </a:lnTo>
                    <a:lnTo>
                      <a:pt x="123" y="215"/>
                    </a:lnTo>
                    <a:lnTo>
                      <a:pt x="122" y="212"/>
                    </a:lnTo>
                    <a:lnTo>
                      <a:pt x="123" y="208"/>
                    </a:lnTo>
                    <a:lnTo>
                      <a:pt x="122" y="204"/>
                    </a:lnTo>
                    <a:lnTo>
                      <a:pt x="125" y="203"/>
                    </a:lnTo>
                    <a:lnTo>
                      <a:pt x="127" y="199"/>
                    </a:lnTo>
                    <a:lnTo>
                      <a:pt x="127" y="196"/>
                    </a:lnTo>
                    <a:lnTo>
                      <a:pt x="126" y="193"/>
                    </a:lnTo>
                    <a:lnTo>
                      <a:pt x="130" y="190"/>
                    </a:lnTo>
                    <a:lnTo>
                      <a:pt x="130" y="190"/>
                    </a:lnTo>
                    <a:lnTo>
                      <a:pt x="131" y="187"/>
                    </a:lnTo>
                    <a:lnTo>
                      <a:pt x="129" y="184"/>
                    </a:lnTo>
                    <a:lnTo>
                      <a:pt x="130" y="180"/>
                    </a:lnTo>
                    <a:lnTo>
                      <a:pt x="133" y="179"/>
                    </a:lnTo>
                    <a:lnTo>
                      <a:pt x="133" y="175"/>
                    </a:lnTo>
                    <a:lnTo>
                      <a:pt x="134" y="172"/>
                    </a:lnTo>
                    <a:lnTo>
                      <a:pt x="135" y="168"/>
                    </a:lnTo>
                    <a:lnTo>
                      <a:pt x="134" y="165"/>
                    </a:lnTo>
                    <a:lnTo>
                      <a:pt x="137" y="162"/>
                    </a:lnTo>
                    <a:lnTo>
                      <a:pt x="137" y="160"/>
                    </a:lnTo>
                    <a:lnTo>
                      <a:pt x="137" y="156"/>
                    </a:lnTo>
                    <a:lnTo>
                      <a:pt x="137" y="152"/>
                    </a:lnTo>
                    <a:lnTo>
                      <a:pt x="138" y="148"/>
                    </a:lnTo>
                    <a:lnTo>
                      <a:pt x="138" y="145"/>
                    </a:lnTo>
                    <a:lnTo>
                      <a:pt x="138" y="142"/>
                    </a:lnTo>
                    <a:lnTo>
                      <a:pt x="139" y="139"/>
                    </a:lnTo>
                    <a:lnTo>
                      <a:pt x="141" y="137"/>
                    </a:lnTo>
                    <a:lnTo>
                      <a:pt x="141" y="134"/>
                    </a:lnTo>
                    <a:lnTo>
                      <a:pt x="142" y="130"/>
                    </a:lnTo>
                    <a:lnTo>
                      <a:pt x="142" y="126"/>
                    </a:lnTo>
                    <a:lnTo>
                      <a:pt x="142" y="126"/>
                    </a:lnTo>
                    <a:lnTo>
                      <a:pt x="142" y="123"/>
                    </a:lnTo>
                    <a:lnTo>
                      <a:pt x="142" y="120"/>
                    </a:lnTo>
                    <a:lnTo>
                      <a:pt x="141" y="117"/>
                    </a:lnTo>
                    <a:lnTo>
                      <a:pt x="143" y="112"/>
                    </a:lnTo>
                    <a:lnTo>
                      <a:pt x="143" y="109"/>
                    </a:lnTo>
                    <a:lnTo>
                      <a:pt x="142" y="105"/>
                    </a:lnTo>
                    <a:lnTo>
                      <a:pt x="143" y="102"/>
                    </a:lnTo>
                    <a:lnTo>
                      <a:pt x="144" y="99"/>
                    </a:lnTo>
                    <a:lnTo>
                      <a:pt x="143" y="95"/>
                    </a:lnTo>
                    <a:lnTo>
                      <a:pt x="143" y="88"/>
                    </a:lnTo>
                    <a:lnTo>
                      <a:pt x="143" y="85"/>
                    </a:lnTo>
                    <a:lnTo>
                      <a:pt x="144" y="81"/>
                    </a:lnTo>
                    <a:lnTo>
                      <a:pt x="144" y="78"/>
                    </a:lnTo>
                    <a:lnTo>
                      <a:pt x="144" y="75"/>
                    </a:lnTo>
                    <a:lnTo>
                      <a:pt x="144" y="71"/>
                    </a:lnTo>
                    <a:lnTo>
                      <a:pt x="144" y="68"/>
                    </a:lnTo>
                    <a:lnTo>
                      <a:pt x="145" y="64"/>
                    </a:lnTo>
                    <a:lnTo>
                      <a:pt x="145" y="61"/>
                    </a:lnTo>
                    <a:lnTo>
                      <a:pt x="144" y="57"/>
                    </a:lnTo>
                    <a:lnTo>
                      <a:pt x="145" y="54"/>
                    </a:lnTo>
                    <a:lnTo>
                      <a:pt x="142" y="48"/>
                    </a:lnTo>
                    <a:lnTo>
                      <a:pt x="142" y="46"/>
                    </a:lnTo>
                    <a:lnTo>
                      <a:pt x="142" y="42"/>
                    </a:lnTo>
                    <a:lnTo>
                      <a:pt x="142" y="38"/>
                    </a:lnTo>
                    <a:lnTo>
                      <a:pt x="143" y="35"/>
                    </a:lnTo>
                    <a:lnTo>
                      <a:pt x="142" y="32"/>
                    </a:lnTo>
                    <a:lnTo>
                      <a:pt x="142" y="28"/>
                    </a:lnTo>
                    <a:lnTo>
                      <a:pt x="140" y="23"/>
                    </a:lnTo>
                    <a:lnTo>
                      <a:pt x="139" y="20"/>
                    </a:lnTo>
                    <a:lnTo>
                      <a:pt x="140" y="17"/>
                    </a:lnTo>
                    <a:lnTo>
                      <a:pt x="141" y="13"/>
                    </a:lnTo>
                    <a:lnTo>
                      <a:pt x="140" y="10"/>
                    </a:lnTo>
                    <a:lnTo>
                      <a:pt x="140" y="10"/>
                    </a:lnTo>
                    <a:lnTo>
                      <a:pt x="141" y="6"/>
                    </a:lnTo>
                    <a:lnTo>
                      <a:pt x="144" y="4"/>
                    </a:lnTo>
                    <a:lnTo>
                      <a:pt x="146" y="2"/>
                    </a:lnTo>
                    <a:lnTo>
                      <a:pt x="149" y="0"/>
                    </a:lnTo>
                    <a:lnTo>
                      <a:pt x="149" y="0"/>
                    </a:lnTo>
                    <a:lnTo>
                      <a:pt x="149" y="0"/>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p:spPr>
            <p:txBody>
              <a:bodyPr/>
              <a:lstStyle/>
              <a:p>
                <a:endParaRPr lang="en-US"/>
              </a:p>
            </p:txBody>
          </p:sp>
          <p:sp>
            <p:nvSpPr>
              <p:cNvPr id="273421" name="Freeform 13"/>
              <p:cNvSpPr>
                <a:spLocks/>
              </p:cNvSpPr>
              <p:nvPr/>
            </p:nvSpPr>
            <p:spPr bwMode="blackGray">
              <a:xfrm>
                <a:off x="3534" y="3020"/>
                <a:ext cx="41" cy="236"/>
              </a:xfrm>
              <a:custGeom>
                <a:avLst/>
                <a:gdLst/>
                <a:ahLst/>
                <a:cxnLst>
                  <a:cxn ang="0">
                    <a:pos x="8" y="14"/>
                  </a:cxn>
                  <a:cxn ang="0">
                    <a:pos x="40" y="0"/>
                  </a:cxn>
                  <a:cxn ang="0">
                    <a:pos x="32" y="217"/>
                  </a:cxn>
                  <a:cxn ang="0">
                    <a:pos x="0" y="235"/>
                  </a:cxn>
                  <a:cxn ang="0">
                    <a:pos x="8" y="14"/>
                  </a:cxn>
                </a:cxnLst>
                <a:rect l="0" t="0" r="r" b="b"/>
                <a:pathLst>
                  <a:path w="41" h="236">
                    <a:moveTo>
                      <a:pt x="8" y="14"/>
                    </a:moveTo>
                    <a:lnTo>
                      <a:pt x="40" y="0"/>
                    </a:lnTo>
                    <a:lnTo>
                      <a:pt x="32" y="217"/>
                    </a:lnTo>
                    <a:lnTo>
                      <a:pt x="0" y="235"/>
                    </a:lnTo>
                    <a:lnTo>
                      <a:pt x="8" y="14"/>
                    </a:lnTo>
                  </a:path>
                </a:pathLst>
              </a:custGeom>
              <a:gradFill rotWithShape="0">
                <a:gsLst>
                  <a:gs pos="0">
                    <a:srgbClr val="FF6633"/>
                  </a:gs>
                  <a:gs pos="100000">
                    <a:srgbClr val="FF6633">
                      <a:gamma/>
                      <a:tint val="89804"/>
                      <a:invGamma/>
                    </a:srgbClr>
                  </a:gs>
                </a:gsLst>
                <a:lin ang="18900000" scaled="1"/>
              </a:gradFill>
              <a:ln w="12700" cap="rnd" cmpd="sng">
                <a:solidFill>
                  <a:srgbClr val="FF6633"/>
                </a:solidFill>
                <a:prstDash val="solid"/>
                <a:round/>
                <a:headEnd/>
                <a:tailEnd/>
              </a:ln>
              <a:effectLst/>
            </p:spPr>
            <p:txBody>
              <a:bodyPr/>
              <a:lstStyle/>
              <a:p>
                <a:endParaRPr lang="en-US"/>
              </a:p>
            </p:txBody>
          </p:sp>
          <p:sp>
            <p:nvSpPr>
              <p:cNvPr id="273422" name="Freeform 14"/>
              <p:cNvSpPr>
                <a:spLocks/>
              </p:cNvSpPr>
              <p:nvPr/>
            </p:nvSpPr>
            <p:spPr bwMode="blackGray">
              <a:xfrm>
                <a:off x="3534" y="3237"/>
                <a:ext cx="226" cy="121"/>
              </a:xfrm>
              <a:custGeom>
                <a:avLst/>
                <a:gdLst/>
                <a:ahLst/>
                <a:cxnLst>
                  <a:cxn ang="0">
                    <a:pos x="0" y="17"/>
                  </a:cxn>
                  <a:cxn ang="0">
                    <a:pos x="193" y="120"/>
                  </a:cxn>
                  <a:cxn ang="0">
                    <a:pos x="225" y="101"/>
                  </a:cxn>
                  <a:cxn ang="0">
                    <a:pos x="31" y="0"/>
                  </a:cxn>
                  <a:cxn ang="0">
                    <a:pos x="0" y="17"/>
                  </a:cxn>
                </a:cxnLst>
                <a:rect l="0" t="0" r="r" b="b"/>
                <a:pathLst>
                  <a:path w="226" h="121">
                    <a:moveTo>
                      <a:pt x="0" y="17"/>
                    </a:moveTo>
                    <a:lnTo>
                      <a:pt x="193" y="120"/>
                    </a:lnTo>
                    <a:lnTo>
                      <a:pt x="225" y="101"/>
                    </a:lnTo>
                    <a:lnTo>
                      <a:pt x="31" y="0"/>
                    </a:lnTo>
                    <a:lnTo>
                      <a:pt x="0" y="17"/>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p:spPr>
            <p:txBody>
              <a:bodyPr/>
              <a:lstStyle/>
              <a:p>
                <a:endParaRPr lang="en-US"/>
              </a:p>
            </p:txBody>
          </p:sp>
        </p:grpSp>
        <p:sp useBgFill="1">
          <p:nvSpPr>
            <p:cNvPr id="273423" name="Rectangle 15"/>
            <p:cNvSpPr>
              <a:spLocks noChangeArrowheads="1"/>
            </p:cNvSpPr>
            <p:nvPr/>
          </p:nvSpPr>
          <p:spPr bwMode="hidden">
            <a:xfrm rot="19800000">
              <a:off x="3352" y="2776"/>
              <a:ext cx="768" cy="543"/>
            </a:xfrm>
            <a:prstGeom prst="rect">
              <a:avLst/>
            </a:prstGeom>
            <a:ln w="9525">
              <a:noFill/>
              <a:miter lim="800000"/>
              <a:headEnd/>
              <a:tailEnd/>
            </a:ln>
            <a:effectLst/>
          </p:spPr>
          <p:txBody>
            <a:bodyPr wrap="none" anchor="ctr"/>
            <a:lstStyle/>
            <a:p>
              <a:endParaRPr lang="en-US"/>
            </a:p>
          </p:txBody>
        </p:sp>
      </p:grpSp>
      <p:sp>
        <p:nvSpPr>
          <p:cNvPr id="273641" name="Rectangle 233"/>
          <p:cNvSpPr>
            <a:spLocks noGrp="1" noChangeArrowheads="1"/>
          </p:cNvSpPr>
          <p:nvPr>
            <p:ph type="title"/>
          </p:nvPr>
        </p:nvSpPr>
        <p:spPr/>
        <p:txBody>
          <a:bodyPr/>
          <a:lstStyle/>
          <a:p>
            <a:r>
              <a:rPr lang="en-US"/>
              <a:t>Transformation Process</a:t>
            </a:r>
          </a:p>
        </p:txBody>
      </p:sp>
      <p:grpSp>
        <p:nvGrpSpPr>
          <p:cNvPr id="6" name="Group 17"/>
          <p:cNvGrpSpPr>
            <a:grpSpLocks/>
          </p:cNvGrpSpPr>
          <p:nvPr/>
        </p:nvGrpSpPr>
        <p:grpSpPr bwMode="auto">
          <a:xfrm>
            <a:off x="5094288" y="3106738"/>
            <a:ext cx="1739900" cy="1144587"/>
            <a:chOff x="3209" y="1957"/>
            <a:chExt cx="1096" cy="721"/>
          </a:xfrm>
        </p:grpSpPr>
        <p:sp>
          <p:nvSpPr>
            <p:cNvPr id="273426" name="Freeform 18"/>
            <p:cNvSpPr>
              <a:spLocks/>
            </p:cNvSpPr>
            <p:nvPr/>
          </p:nvSpPr>
          <p:spPr bwMode="auto">
            <a:xfrm>
              <a:off x="3220" y="2019"/>
              <a:ext cx="1075" cy="561"/>
            </a:xfrm>
            <a:custGeom>
              <a:avLst/>
              <a:gdLst/>
              <a:ahLst/>
              <a:cxnLst>
                <a:cxn ang="0">
                  <a:pos x="0" y="0"/>
                </a:cxn>
                <a:cxn ang="0">
                  <a:pos x="447" y="288"/>
                </a:cxn>
                <a:cxn ang="0">
                  <a:pos x="466" y="531"/>
                </a:cxn>
                <a:cxn ang="0">
                  <a:pos x="468" y="537"/>
                </a:cxn>
                <a:cxn ang="0">
                  <a:pos x="472" y="542"/>
                </a:cxn>
                <a:cxn ang="0">
                  <a:pos x="476" y="545"/>
                </a:cxn>
                <a:cxn ang="0">
                  <a:pos x="481" y="548"/>
                </a:cxn>
                <a:cxn ang="0">
                  <a:pos x="488" y="551"/>
                </a:cxn>
                <a:cxn ang="0">
                  <a:pos x="494" y="554"/>
                </a:cxn>
                <a:cxn ang="0">
                  <a:pos x="505" y="557"/>
                </a:cxn>
                <a:cxn ang="0">
                  <a:pos x="516" y="558"/>
                </a:cxn>
                <a:cxn ang="0">
                  <a:pos x="529" y="559"/>
                </a:cxn>
                <a:cxn ang="0">
                  <a:pos x="537" y="560"/>
                </a:cxn>
                <a:cxn ang="0">
                  <a:pos x="545" y="560"/>
                </a:cxn>
                <a:cxn ang="0">
                  <a:pos x="554" y="559"/>
                </a:cxn>
                <a:cxn ang="0">
                  <a:pos x="563" y="558"/>
                </a:cxn>
                <a:cxn ang="0">
                  <a:pos x="572" y="556"/>
                </a:cxn>
                <a:cxn ang="0">
                  <a:pos x="581" y="554"/>
                </a:cxn>
                <a:cxn ang="0">
                  <a:pos x="588" y="551"/>
                </a:cxn>
                <a:cxn ang="0">
                  <a:pos x="596" y="547"/>
                </a:cxn>
                <a:cxn ang="0">
                  <a:pos x="601" y="543"/>
                </a:cxn>
                <a:cxn ang="0">
                  <a:pos x="606" y="538"/>
                </a:cxn>
                <a:cxn ang="0">
                  <a:pos x="608" y="532"/>
                </a:cxn>
                <a:cxn ang="0">
                  <a:pos x="636" y="283"/>
                </a:cxn>
                <a:cxn ang="0">
                  <a:pos x="1074" y="0"/>
                </a:cxn>
                <a:cxn ang="0">
                  <a:pos x="0" y="0"/>
                </a:cxn>
              </a:cxnLst>
              <a:rect l="0" t="0" r="r" b="b"/>
              <a:pathLst>
                <a:path w="1075" h="561">
                  <a:moveTo>
                    <a:pt x="0" y="0"/>
                  </a:moveTo>
                  <a:lnTo>
                    <a:pt x="447" y="288"/>
                  </a:lnTo>
                  <a:lnTo>
                    <a:pt x="466" y="531"/>
                  </a:lnTo>
                  <a:lnTo>
                    <a:pt x="468" y="537"/>
                  </a:lnTo>
                  <a:lnTo>
                    <a:pt x="472" y="542"/>
                  </a:lnTo>
                  <a:lnTo>
                    <a:pt x="476" y="545"/>
                  </a:lnTo>
                  <a:lnTo>
                    <a:pt x="481" y="548"/>
                  </a:lnTo>
                  <a:lnTo>
                    <a:pt x="488" y="551"/>
                  </a:lnTo>
                  <a:lnTo>
                    <a:pt x="494" y="554"/>
                  </a:lnTo>
                  <a:lnTo>
                    <a:pt x="505" y="557"/>
                  </a:lnTo>
                  <a:lnTo>
                    <a:pt x="516" y="558"/>
                  </a:lnTo>
                  <a:lnTo>
                    <a:pt x="529" y="559"/>
                  </a:lnTo>
                  <a:lnTo>
                    <a:pt x="537" y="560"/>
                  </a:lnTo>
                  <a:lnTo>
                    <a:pt x="545" y="560"/>
                  </a:lnTo>
                  <a:lnTo>
                    <a:pt x="554" y="559"/>
                  </a:lnTo>
                  <a:lnTo>
                    <a:pt x="563" y="558"/>
                  </a:lnTo>
                  <a:lnTo>
                    <a:pt x="572" y="556"/>
                  </a:lnTo>
                  <a:lnTo>
                    <a:pt x="581" y="554"/>
                  </a:lnTo>
                  <a:lnTo>
                    <a:pt x="588" y="551"/>
                  </a:lnTo>
                  <a:lnTo>
                    <a:pt x="596" y="547"/>
                  </a:lnTo>
                  <a:lnTo>
                    <a:pt x="601" y="543"/>
                  </a:lnTo>
                  <a:lnTo>
                    <a:pt x="606" y="538"/>
                  </a:lnTo>
                  <a:lnTo>
                    <a:pt x="608" y="532"/>
                  </a:lnTo>
                  <a:lnTo>
                    <a:pt x="636" y="283"/>
                  </a:lnTo>
                  <a:lnTo>
                    <a:pt x="1074" y="0"/>
                  </a:lnTo>
                  <a:lnTo>
                    <a:pt x="0" y="0"/>
                  </a:lnTo>
                </a:path>
              </a:pathLst>
            </a:custGeom>
            <a:solidFill>
              <a:srgbClr val="404040"/>
            </a:solidFill>
            <a:ln w="9525" cap="rnd">
              <a:noFill/>
              <a:round/>
              <a:headEnd/>
              <a:tailEnd/>
            </a:ln>
            <a:effectLst/>
          </p:spPr>
          <p:txBody>
            <a:bodyPr/>
            <a:lstStyle/>
            <a:p>
              <a:endParaRPr lang="en-US"/>
            </a:p>
          </p:txBody>
        </p:sp>
        <p:sp>
          <p:nvSpPr>
            <p:cNvPr id="273427" name="Oval 19"/>
            <p:cNvSpPr>
              <a:spLocks noChangeArrowheads="1"/>
            </p:cNvSpPr>
            <p:nvPr/>
          </p:nvSpPr>
          <p:spPr bwMode="auto">
            <a:xfrm>
              <a:off x="3209" y="1957"/>
              <a:ext cx="1096" cy="106"/>
            </a:xfrm>
            <a:prstGeom prst="ellipse">
              <a:avLst/>
            </a:prstGeom>
            <a:solidFill>
              <a:srgbClr val="404040"/>
            </a:solidFill>
            <a:ln w="9525">
              <a:noFill/>
              <a:round/>
              <a:headEnd/>
              <a:tailEnd/>
            </a:ln>
            <a:effectLst/>
          </p:spPr>
          <p:txBody>
            <a:bodyPr wrap="none" anchor="ctr"/>
            <a:lstStyle/>
            <a:p>
              <a:endParaRPr lang="en-US"/>
            </a:p>
          </p:txBody>
        </p:sp>
        <p:sp>
          <p:nvSpPr>
            <p:cNvPr id="273428" name="Freeform 20"/>
            <p:cNvSpPr>
              <a:spLocks/>
            </p:cNvSpPr>
            <p:nvPr/>
          </p:nvSpPr>
          <p:spPr bwMode="auto">
            <a:xfrm>
              <a:off x="3295" y="2036"/>
              <a:ext cx="933" cy="527"/>
            </a:xfrm>
            <a:custGeom>
              <a:avLst/>
              <a:gdLst/>
              <a:ahLst/>
              <a:cxnLst>
                <a:cxn ang="0">
                  <a:pos x="0" y="4"/>
                </a:cxn>
                <a:cxn ang="0">
                  <a:pos x="409" y="259"/>
                </a:cxn>
                <a:cxn ang="0">
                  <a:pos x="419" y="510"/>
                </a:cxn>
                <a:cxn ang="0">
                  <a:pos x="423" y="514"/>
                </a:cxn>
                <a:cxn ang="0">
                  <a:pos x="428" y="518"/>
                </a:cxn>
                <a:cxn ang="0">
                  <a:pos x="432" y="521"/>
                </a:cxn>
                <a:cxn ang="0">
                  <a:pos x="440" y="524"/>
                </a:cxn>
                <a:cxn ang="0">
                  <a:pos x="448" y="526"/>
                </a:cxn>
                <a:cxn ang="0">
                  <a:pos x="458" y="526"/>
                </a:cxn>
                <a:cxn ang="0">
                  <a:pos x="469" y="526"/>
                </a:cxn>
                <a:cxn ang="0">
                  <a:pos x="479" y="525"/>
                </a:cxn>
                <a:cxn ang="0">
                  <a:pos x="489" y="522"/>
                </a:cxn>
                <a:cxn ang="0">
                  <a:pos x="496" y="518"/>
                </a:cxn>
                <a:cxn ang="0">
                  <a:pos x="500" y="514"/>
                </a:cxn>
                <a:cxn ang="0">
                  <a:pos x="503" y="509"/>
                </a:cxn>
                <a:cxn ang="0">
                  <a:pos x="525" y="254"/>
                </a:cxn>
                <a:cxn ang="0">
                  <a:pos x="932" y="0"/>
                </a:cxn>
                <a:cxn ang="0">
                  <a:pos x="853" y="10"/>
                </a:cxn>
                <a:cxn ang="0">
                  <a:pos x="730" y="18"/>
                </a:cxn>
                <a:cxn ang="0">
                  <a:pos x="595" y="24"/>
                </a:cxn>
                <a:cxn ang="0">
                  <a:pos x="458" y="26"/>
                </a:cxn>
                <a:cxn ang="0">
                  <a:pos x="316" y="24"/>
                </a:cxn>
                <a:cxn ang="0">
                  <a:pos x="190" y="18"/>
                </a:cxn>
                <a:cxn ang="0">
                  <a:pos x="85" y="12"/>
                </a:cxn>
                <a:cxn ang="0">
                  <a:pos x="0" y="4"/>
                </a:cxn>
              </a:cxnLst>
              <a:rect l="0" t="0" r="r" b="b"/>
              <a:pathLst>
                <a:path w="933" h="527">
                  <a:moveTo>
                    <a:pt x="0" y="4"/>
                  </a:moveTo>
                  <a:lnTo>
                    <a:pt x="409" y="259"/>
                  </a:lnTo>
                  <a:lnTo>
                    <a:pt x="419" y="510"/>
                  </a:lnTo>
                  <a:lnTo>
                    <a:pt x="423" y="514"/>
                  </a:lnTo>
                  <a:lnTo>
                    <a:pt x="428" y="518"/>
                  </a:lnTo>
                  <a:lnTo>
                    <a:pt x="432" y="521"/>
                  </a:lnTo>
                  <a:lnTo>
                    <a:pt x="440" y="524"/>
                  </a:lnTo>
                  <a:lnTo>
                    <a:pt x="448" y="526"/>
                  </a:lnTo>
                  <a:lnTo>
                    <a:pt x="458" y="526"/>
                  </a:lnTo>
                  <a:lnTo>
                    <a:pt x="469" y="526"/>
                  </a:lnTo>
                  <a:lnTo>
                    <a:pt x="479" y="525"/>
                  </a:lnTo>
                  <a:lnTo>
                    <a:pt x="489" y="522"/>
                  </a:lnTo>
                  <a:lnTo>
                    <a:pt x="496" y="518"/>
                  </a:lnTo>
                  <a:lnTo>
                    <a:pt x="500" y="514"/>
                  </a:lnTo>
                  <a:lnTo>
                    <a:pt x="503" y="509"/>
                  </a:lnTo>
                  <a:lnTo>
                    <a:pt x="525" y="254"/>
                  </a:lnTo>
                  <a:lnTo>
                    <a:pt x="932" y="0"/>
                  </a:lnTo>
                  <a:lnTo>
                    <a:pt x="853" y="10"/>
                  </a:lnTo>
                  <a:lnTo>
                    <a:pt x="730" y="18"/>
                  </a:lnTo>
                  <a:lnTo>
                    <a:pt x="595" y="24"/>
                  </a:lnTo>
                  <a:lnTo>
                    <a:pt x="458" y="26"/>
                  </a:lnTo>
                  <a:lnTo>
                    <a:pt x="316" y="24"/>
                  </a:lnTo>
                  <a:lnTo>
                    <a:pt x="190" y="18"/>
                  </a:lnTo>
                  <a:lnTo>
                    <a:pt x="85" y="12"/>
                  </a:lnTo>
                  <a:lnTo>
                    <a:pt x="0" y="4"/>
                  </a:lnTo>
                </a:path>
              </a:pathLst>
            </a:custGeom>
            <a:solidFill>
              <a:srgbClr val="404040"/>
            </a:solidFill>
            <a:ln w="9525" cap="rnd">
              <a:noFill/>
              <a:round/>
              <a:headEnd/>
              <a:tailEnd/>
            </a:ln>
            <a:effectLst/>
          </p:spPr>
          <p:txBody>
            <a:bodyPr/>
            <a:lstStyle/>
            <a:p>
              <a:endParaRPr lang="en-US"/>
            </a:p>
          </p:txBody>
        </p:sp>
        <p:sp>
          <p:nvSpPr>
            <p:cNvPr id="273429" name="Freeform 21"/>
            <p:cNvSpPr>
              <a:spLocks/>
            </p:cNvSpPr>
            <p:nvPr/>
          </p:nvSpPr>
          <p:spPr bwMode="auto">
            <a:xfrm>
              <a:off x="3456" y="2142"/>
              <a:ext cx="603" cy="423"/>
            </a:xfrm>
            <a:custGeom>
              <a:avLst/>
              <a:gdLst/>
              <a:ahLst/>
              <a:cxnLst>
                <a:cxn ang="0">
                  <a:pos x="0" y="0"/>
                </a:cxn>
                <a:cxn ang="0">
                  <a:pos x="248" y="152"/>
                </a:cxn>
                <a:cxn ang="0">
                  <a:pos x="253" y="404"/>
                </a:cxn>
                <a:cxn ang="0">
                  <a:pos x="258" y="409"/>
                </a:cxn>
                <a:cxn ang="0">
                  <a:pos x="263" y="412"/>
                </a:cxn>
                <a:cxn ang="0">
                  <a:pos x="269" y="415"/>
                </a:cxn>
                <a:cxn ang="0">
                  <a:pos x="276" y="418"/>
                </a:cxn>
                <a:cxn ang="0">
                  <a:pos x="289" y="420"/>
                </a:cxn>
                <a:cxn ang="0">
                  <a:pos x="301" y="422"/>
                </a:cxn>
                <a:cxn ang="0">
                  <a:pos x="310" y="421"/>
                </a:cxn>
                <a:cxn ang="0">
                  <a:pos x="321" y="420"/>
                </a:cxn>
                <a:cxn ang="0">
                  <a:pos x="331" y="417"/>
                </a:cxn>
                <a:cxn ang="0">
                  <a:pos x="339" y="413"/>
                </a:cxn>
                <a:cxn ang="0">
                  <a:pos x="344" y="407"/>
                </a:cxn>
                <a:cxn ang="0">
                  <a:pos x="348" y="404"/>
                </a:cxn>
                <a:cxn ang="0">
                  <a:pos x="363" y="148"/>
                </a:cxn>
                <a:cxn ang="0">
                  <a:pos x="602" y="0"/>
                </a:cxn>
                <a:cxn ang="0">
                  <a:pos x="0" y="0"/>
                </a:cxn>
              </a:cxnLst>
              <a:rect l="0" t="0" r="r" b="b"/>
              <a:pathLst>
                <a:path w="603" h="423">
                  <a:moveTo>
                    <a:pt x="0" y="0"/>
                  </a:moveTo>
                  <a:lnTo>
                    <a:pt x="248" y="152"/>
                  </a:lnTo>
                  <a:lnTo>
                    <a:pt x="253" y="404"/>
                  </a:lnTo>
                  <a:lnTo>
                    <a:pt x="258" y="409"/>
                  </a:lnTo>
                  <a:lnTo>
                    <a:pt x="263" y="412"/>
                  </a:lnTo>
                  <a:lnTo>
                    <a:pt x="269" y="415"/>
                  </a:lnTo>
                  <a:lnTo>
                    <a:pt x="276" y="418"/>
                  </a:lnTo>
                  <a:lnTo>
                    <a:pt x="289" y="420"/>
                  </a:lnTo>
                  <a:lnTo>
                    <a:pt x="301" y="422"/>
                  </a:lnTo>
                  <a:lnTo>
                    <a:pt x="310" y="421"/>
                  </a:lnTo>
                  <a:lnTo>
                    <a:pt x="321" y="420"/>
                  </a:lnTo>
                  <a:lnTo>
                    <a:pt x="331" y="417"/>
                  </a:lnTo>
                  <a:lnTo>
                    <a:pt x="339" y="413"/>
                  </a:lnTo>
                  <a:lnTo>
                    <a:pt x="344" y="407"/>
                  </a:lnTo>
                  <a:lnTo>
                    <a:pt x="348" y="404"/>
                  </a:lnTo>
                  <a:lnTo>
                    <a:pt x="363" y="148"/>
                  </a:lnTo>
                  <a:lnTo>
                    <a:pt x="602" y="0"/>
                  </a:lnTo>
                  <a:lnTo>
                    <a:pt x="0" y="0"/>
                  </a:lnTo>
                </a:path>
              </a:pathLst>
            </a:custGeom>
            <a:solidFill>
              <a:srgbClr val="606060"/>
            </a:solidFill>
            <a:ln w="9525" cap="rnd">
              <a:noFill/>
              <a:round/>
              <a:headEnd/>
              <a:tailEnd/>
            </a:ln>
            <a:effectLst/>
          </p:spPr>
          <p:txBody>
            <a:bodyPr/>
            <a:lstStyle/>
            <a:p>
              <a:endParaRPr lang="en-US"/>
            </a:p>
          </p:txBody>
        </p:sp>
        <p:sp>
          <p:nvSpPr>
            <p:cNvPr id="273430" name="Freeform 22"/>
            <p:cNvSpPr>
              <a:spLocks/>
            </p:cNvSpPr>
            <p:nvPr/>
          </p:nvSpPr>
          <p:spPr bwMode="auto">
            <a:xfrm>
              <a:off x="3711" y="2587"/>
              <a:ext cx="94" cy="91"/>
            </a:xfrm>
            <a:custGeom>
              <a:avLst/>
              <a:gdLst/>
              <a:ahLst/>
              <a:cxnLst>
                <a:cxn ang="0">
                  <a:pos x="45" y="0"/>
                </a:cxn>
                <a:cxn ang="0">
                  <a:pos x="50" y="14"/>
                </a:cxn>
                <a:cxn ang="0">
                  <a:pos x="53" y="21"/>
                </a:cxn>
                <a:cxn ang="0">
                  <a:pos x="58" y="29"/>
                </a:cxn>
                <a:cxn ang="0">
                  <a:pos x="63" y="34"/>
                </a:cxn>
                <a:cxn ang="0">
                  <a:pos x="70" y="40"/>
                </a:cxn>
                <a:cxn ang="0">
                  <a:pos x="79" y="47"/>
                </a:cxn>
                <a:cxn ang="0">
                  <a:pos x="87" y="53"/>
                </a:cxn>
                <a:cxn ang="0">
                  <a:pos x="91" y="60"/>
                </a:cxn>
                <a:cxn ang="0">
                  <a:pos x="93" y="68"/>
                </a:cxn>
                <a:cxn ang="0">
                  <a:pos x="90" y="75"/>
                </a:cxn>
                <a:cxn ang="0">
                  <a:pos x="85" y="80"/>
                </a:cxn>
                <a:cxn ang="0">
                  <a:pos x="77" y="84"/>
                </a:cxn>
                <a:cxn ang="0">
                  <a:pos x="67" y="88"/>
                </a:cxn>
                <a:cxn ang="0">
                  <a:pos x="58" y="89"/>
                </a:cxn>
                <a:cxn ang="0">
                  <a:pos x="47" y="90"/>
                </a:cxn>
                <a:cxn ang="0">
                  <a:pos x="36" y="89"/>
                </a:cxn>
                <a:cxn ang="0">
                  <a:pos x="25" y="88"/>
                </a:cxn>
                <a:cxn ang="0">
                  <a:pos x="16" y="85"/>
                </a:cxn>
                <a:cxn ang="0">
                  <a:pos x="9" y="81"/>
                </a:cxn>
                <a:cxn ang="0">
                  <a:pos x="4" y="77"/>
                </a:cxn>
                <a:cxn ang="0">
                  <a:pos x="1" y="72"/>
                </a:cxn>
                <a:cxn ang="0">
                  <a:pos x="0" y="66"/>
                </a:cxn>
                <a:cxn ang="0">
                  <a:pos x="2" y="58"/>
                </a:cxn>
                <a:cxn ang="0">
                  <a:pos x="6" y="53"/>
                </a:cxn>
                <a:cxn ang="0">
                  <a:pos x="14" y="46"/>
                </a:cxn>
                <a:cxn ang="0">
                  <a:pos x="23" y="40"/>
                </a:cxn>
                <a:cxn ang="0">
                  <a:pos x="29" y="34"/>
                </a:cxn>
                <a:cxn ang="0">
                  <a:pos x="34" y="29"/>
                </a:cxn>
                <a:cxn ang="0">
                  <a:pos x="38" y="22"/>
                </a:cxn>
                <a:cxn ang="0">
                  <a:pos x="41" y="14"/>
                </a:cxn>
                <a:cxn ang="0">
                  <a:pos x="45" y="0"/>
                </a:cxn>
              </a:cxnLst>
              <a:rect l="0" t="0" r="r" b="b"/>
              <a:pathLst>
                <a:path w="94" h="91">
                  <a:moveTo>
                    <a:pt x="45" y="0"/>
                  </a:moveTo>
                  <a:lnTo>
                    <a:pt x="50" y="14"/>
                  </a:lnTo>
                  <a:lnTo>
                    <a:pt x="53" y="21"/>
                  </a:lnTo>
                  <a:lnTo>
                    <a:pt x="58" y="29"/>
                  </a:lnTo>
                  <a:lnTo>
                    <a:pt x="63" y="34"/>
                  </a:lnTo>
                  <a:lnTo>
                    <a:pt x="70" y="40"/>
                  </a:lnTo>
                  <a:lnTo>
                    <a:pt x="79" y="47"/>
                  </a:lnTo>
                  <a:lnTo>
                    <a:pt x="87" y="53"/>
                  </a:lnTo>
                  <a:lnTo>
                    <a:pt x="91" y="60"/>
                  </a:lnTo>
                  <a:lnTo>
                    <a:pt x="93" y="68"/>
                  </a:lnTo>
                  <a:lnTo>
                    <a:pt x="90" y="75"/>
                  </a:lnTo>
                  <a:lnTo>
                    <a:pt x="85" y="80"/>
                  </a:lnTo>
                  <a:lnTo>
                    <a:pt x="77" y="84"/>
                  </a:lnTo>
                  <a:lnTo>
                    <a:pt x="67" y="88"/>
                  </a:lnTo>
                  <a:lnTo>
                    <a:pt x="58" y="89"/>
                  </a:lnTo>
                  <a:lnTo>
                    <a:pt x="47" y="90"/>
                  </a:lnTo>
                  <a:lnTo>
                    <a:pt x="36" y="89"/>
                  </a:lnTo>
                  <a:lnTo>
                    <a:pt x="25" y="88"/>
                  </a:lnTo>
                  <a:lnTo>
                    <a:pt x="16" y="85"/>
                  </a:lnTo>
                  <a:lnTo>
                    <a:pt x="9" y="81"/>
                  </a:lnTo>
                  <a:lnTo>
                    <a:pt x="4" y="77"/>
                  </a:lnTo>
                  <a:lnTo>
                    <a:pt x="1" y="72"/>
                  </a:lnTo>
                  <a:lnTo>
                    <a:pt x="0" y="66"/>
                  </a:lnTo>
                  <a:lnTo>
                    <a:pt x="2" y="58"/>
                  </a:lnTo>
                  <a:lnTo>
                    <a:pt x="6" y="53"/>
                  </a:lnTo>
                  <a:lnTo>
                    <a:pt x="14" y="46"/>
                  </a:lnTo>
                  <a:lnTo>
                    <a:pt x="23" y="40"/>
                  </a:lnTo>
                  <a:lnTo>
                    <a:pt x="29" y="34"/>
                  </a:lnTo>
                  <a:lnTo>
                    <a:pt x="34" y="29"/>
                  </a:lnTo>
                  <a:lnTo>
                    <a:pt x="38" y="22"/>
                  </a:lnTo>
                  <a:lnTo>
                    <a:pt x="41" y="14"/>
                  </a:lnTo>
                  <a:lnTo>
                    <a:pt x="45" y="0"/>
                  </a:lnTo>
                </a:path>
              </a:pathLst>
            </a:custGeom>
            <a:solidFill>
              <a:srgbClr val="C0C0C0"/>
            </a:solidFill>
            <a:ln w="9525" cap="rnd">
              <a:noFill/>
              <a:round/>
              <a:headEnd/>
              <a:tailEnd/>
            </a:ln>
            <a:effectLst/>
          </p:spPr>
          <p:txBody>
            <a:bodyPr/>
            <a:lstStyle/>
            <a:p>
              <a:endParaRPr lang="en-US"/>
            </a:p>
          </p:txBody>
        </p:sp>
        <p:sp>
          <p:nvSpPr>
            <p:cNvPr id="273431" name="Oval 23"/>
            <p:cNvSpPr>
              <a:spLocks noChangeArrowheads="1"/>
            </p:cNvSpPr>
            <p:nvPr/>
          </p:nvSpPr>
          <p:spPr bwMode="auto">
            <a:xfrm>
              <a:off x="3264" y="1967"/>
              <a:ext cx="987" cy="86"/>
            </a:xfrm>
            <a:prstGeom prst="ellipse">
              <a:avLst/>
            </a:prstGeom>
            <a:solidFill>
              <a:srgbClr val="A0A0A0"/>
            </a:solidFill>
            <a:ln w="9525">
              <a:noFill/>
              <a:round/>
              <a:headEnd/>
              <a:tailEnd/>
            </a:ln>
            <a:effectLst/>
          </p:spPr>
          <p:txBody>
            <a:bodyPr wrap="none" anchor="ctr"/>
            <a:lstStyle/>
            <a:p>
              <a:endParaRPr lang="en-US"/>
            </a:p>
          </p:txBody>
        </p:sp>
        <p:sp>
          <p:nvSpPr>
            <p:cNvPr id="273432" name="Oval 24"/>
            <p:cNvSpPr>
              <a:spLocks noChangeArrowheads="1"/>
            </p:cNvSpPr>
            <p:nvPr/>
          </p:nvSpPr>
          <p:spPr bwMode="auto">
            <a:xfrm>
              <a:off x="3450" y="2109"/>
              <a:ext cx="615" cy="55"/>
            </a:xfrm>
            <a:prstGeom prst="ellipse">
              <a:avLst/>
            </a:prstGeom>
            <a:solidFill>
              <a:srgbClr val="808080"/>
            </a:solidFill>
            <a:ln w="9525">
              <a:noFill/>
              <a:round/>
              <a:headEnd/>
              <a:tailEnd/>
            </a:ln>
            <a:effectLst/>
          </p:spPr>
          <p:txBody>
            <a:bodyPr wrap="none" anchor="ctr"/>
            <a:lstStyle/>
            <a:p>
              <a:endParaRPr lang="en-US"/>
            </a:p>
          </p:txBody>
        </p:sp>
        <p:sp>
          <p:nvSpPr>
            <p:cNvPr id="273433" name="Oval 25"/>
            <p:cNvSpPr>
              <a:spLocks noChangeArrowheads="1"/>
            </p:cNvSpPr>
            <p:nvPr/>
          </p:nvSpPr>
          <p:spPr bwMode="auto">
            <a:xfrm>
              <a:off x="3718" y="2534"/>
              <a:ext cx="78" cy="34"/>
            </a:xfrm>
            <a:prstGeom prst="ellipse">
              <a:avLst/>
            </a:prstGeom>
            <a:solidFill>
              <a:srgbClr val="A0A0A0"/>
            </a:solidFill>
            <a:ln w="25400">
              <a:solidFill>
                <a:srgbClr val="404040"/>
              </a:solidFill>
              <a:round/>
              <a:headEnd/>
              <a:tailEnd/>
            </a:ln>
            <a:effectLst/>
          </p:spPr>
          <p:txBody>
            <a:bodyPr wrap="none" anchor="ctr"/>
            <a:lstStyle/>
            <a:p>
              <a:endParaRPr lang="en-US"/>
            </a:p>
          </p:txBody>
        </p:sp>
      </p:grpSp>
      <p:sp>
        <p:nvSpPr>
          <p:cNvPr id="273434" name="AutoShape 26"/>
          <p:cNvSpPr>
            <a:spLocks noChangeArrowheads="1"/>
          </p:cNvSpPr>
          <p:nvPr/>
        </p:nvSpPr>
        <p:spPr bwMode="ltGray">
          <a:xfrm>
            <a:off x="2568575" y="2001838"/>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73435" name="Line 27"/>
          <p:cNvSpPr>
            <a:spLocks noChangeShapeType="1"/>
          </p:cNvSpPr>
          <p:nvPr/>
        </p:nvSpPr>
        <p:spPr bwMode="ltGray">
          <a:xfrm>
            <a:off x="2925763" y="2263775"/>
            <a:ext cx="0" cy="296863"/>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sp>
        <p:nvSpPr>
          <p:cNvPr id="273436" name="Line 28"/>
          <p:cNvSpPr>
            <a:spLocks noChangeShapeType="1"/>
          </p:cNvSpPr>
          <p:nvPr/>
        </p:nvSpPr>
        <p:spPr bwMode="ltGray">
          <a:xfrm>
            <a:off x="1874838" y="2163763"/>
            <a:ext cx="693737" cy="0"/>
          </a:xfrm>
          <a:prstGeom prst="line">
            <a:avLst/>
          </a:prstGeom>
          <a:noFill/>
          <a:ln w="25400">
            <a:solidFill>
              <a:schemeClr val="tx2"/>
            </a:solidFill>
            <a:prstDash val="dash"/>
            <a:round/>
            <a:headEnd type="none" w="sm" len="sm"/>
            <a:tailEnd type="none" w="sm" len="sm"/>
          </a:ln>
          <a:effectLst>
            <a:outerShdw algn="ctr" rotWithShape="0">
              <a:srgbClr val="000000"/>
            </a:outerShdw>
          </a:effectLst>
        </p:spPr>
        <p:txBody>
          <a:bodyPr/>
          <a:lstStyle/>
          <a:p>
            <a:endParaRPr lang="en-US"/>
          </a:p>
        </p:txBody>
      </p:sp>
      <p:sp>
        <p:nvSpPr>
          <p:cNvPr id="273437" name="Line 29"/>
          <p:cNvSpPr>
            <a:spLocks noChangeShapeType="1"/>
          </p:cNvSpPr>
          <p:nvPr/>
        </p:nvSpPr>
        <p:spPr bwMode="ltGray">
          <a:xfrm flipV="1">
            <a:off x="1844675" y="2159000"/>
            <a:ext cx="0" cy="392113"/>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grpSp>
        <p:nvGrpSpPr>
          <p:cNvPr id="7" name="Group 30"/>
          <p:cNvGrpSpPr>
            <a:grpSpLocks/>
          </p:cNvGrpSpPr>
          <p:nvPr/>
        </p:nvGrpSpPr>
        <p:grpSpPr bwMode="auto">
          <a:xfrm>
            <a:off x="1766888" y="2441575"/>
            <a:ext cx="163512" cy="119063"/>
            <a:chOff x="1113" y="1538"/>
            <a:chExt cx="103" cy="75"/>
          </a:xfrm>
        </p:grpSpPr>
        <p:sp>
          <p:nvSpPr>
            <p:cNvPr id="273439" name="Line 31"/>
            <p:cNvSpPr>
              <a:spLocks noChangeShapeType="1"/>
            </p:cNvSpPr>
            <p:nvPr/>
          </p:nvSpPr>
          <p:spPr bwMode="ltGray">
            <a:xfrm>
              <a:off x="1165" y="1542"/>
              <a:ext cx="51" cy="71"/>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sp>
          <p:nvSpPr>
            <p:cNvPr id="273440" name="Line 32"/>
            <p:cNvSpPr>
              <a:spLocks noChangeShapeType="1"/>
            </p:cNvSpPr>
            <p:nvPr/>
          </p:nvSpPr>
          <p:spPr bwMode="ltGray">
            <a:xfrm flipV="1">
              <a:off x="1113" y="1538"/>
              <a:ext cx="51" cy="71"/>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grpSp>
      <p:grpSp>
        <p:nvGrpSpPr>
          <p:cNvPr id="8" name="Group 33"/>
          <p:cNvGrpSpPr>
            <a:grpSpLocks/>
          </p:cNvGrpSpPr>
          <p:nvPr/>
        </p:nvGrpSpPr>
        <p:grpSpPr bwMode="auto">
          <a:xfrm>
            <a:off x="2846388" y="2457450"/>
            <a:ext cx="157162" cy="119063"/>
            <a:chOff x="1793" y="1548"/>
            <a:chExt cx="99" cy="75"/>
          </a:xfrm>
        </p:grpSpPr>
        <p:sp>
          <p:nvSpPr>
            <p:cNvPr id="273442" name="Line 34"/>
            <p:cNvSpPr>
              <a:spLocks noChangeShapeType="1"/>
            </p:cNvSpPr>
            <p:nvPr/>
          </p:nvSpPr>
          <p:spPr bwMode="ltGray">
            <a:xfrm flipH="1">
              <a:off x="1793" y="1551"/>
              <a:ext cx="49" cy="72"/>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sp>
          <p:nvSpPr>
            <p:cNvPr id="273443" name="Line 35"/>
            <p:cNvSpPr>
              <a:spLocks noChangeShapeType="1"/>
            </p:cNvSpPr>
            <p:nvPr/>
          </p:nvSpPr>
          <p:spPr bwMode="ltGray">
            <a:xfrm flipH="1" flipV="1">
              <a:off x="1843" y="1548"/>
              <a:ext cx="49" cy="72"/>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grpSp>
      <p:sp>
        <p:nvSpPr>
          <p:cNvPr id="273444" name="AutoShape 36"/>
          <p:cNvSpPr>
            <a:spLocks noChangeArrowheads="1"/>
          </p:cNvSpPr>
          <p:nvPr/>
        </p:nvSpPr>
        <p:spPr bwMode="ltGray">
          <a:xfrm>
            <a:off x="2554288" y="2559050"/>
            <a:ext cx="717550" cy="246063"/>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73445" name="AutoShape 37"/>
          <p:cNvSpPr>
            <a:spLocks noChangeArrowheads="1"/>
          </p:cNvSpPr>
          <p:nvPr/>
        </p:nvSpPr>
        <p:spPr bwMode="ltGray">
          <a:xfrm>
            <a:off x="1489075" y="2566988"/>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73446" name="AutoShape 38"/>
          <p:cNvSpPr>
            <a:spLocks noChangeArrowheads="1"/>
          </p:cNvSpPr>
          <p:nvPr/>
        </p:nvSpPr>
        <p:spPr bwMode="ltGray">
          <a:xfrm>
            <a:off x="4195763" y="1398588"/>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73447" name="Line 39"/>
          <p:cNvSpPr>
            <a:spLocks noChangeShapeType="1"/>
          </p:cNvSpPr>
          <p:nvPr/>
        </p:nvSpPr>
        <p:spPr bwMode="ltGray">
          <a:xfrm>
            <a:off x="4554538" y="1644650"/>
            <a:ext cx="0" cy="296863"/>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sp>
        <p:nvSpPr>
          <p:cNvPr id="273448" name="Line 40"/>
          <p:cNvSpPr>
            <a:spLocks noChangeShapeType="1"/>
          </p:cNvSpPr>
          <p:nvPr/>
        </p:nvSpPr>
        <p:spPr bwMode="ltGray">
          <a:xfrm>
            <a:off x="4926013" y="1552575"/>
            <a:ext cx="407987" cy="0"/>
          </a:xfrm>
          <a:prstGeom prst="line">
            <a:avLst/>
          </a:prstGeom>
          <a:noFill/>
          <a:ln w="25400">
            <a:solidFill>
              <a:schemeClr val="tx2"/>
            </a:solidFill>
            <a:prstDash val="dash"/>
            <a:round/>
            <a:headEnd type="none" w="sm" len="sm"/>
            <a:tailEnd type="none" w="sm" len="sm"/>
          </a:ln>
          <a:effectLst>
            <a:outerShdw algn="ctr" rotWithShape="0">
              <a:srgbClr val="000000"/>
            </a:outerShdw>
          </a:effectLst>
        </p:spPr>
        <p:txBody>
          <a:bodyPr/>
          <a:lstStyle/>
          <a:p>
            <a:endParaRPr lang="en-US"/>
          </a:p>
        </p:txBody>
      </p:sp>
      <p:sp>
        <p:nvSpPr>
          <p:cNvPr id="273449" name="Line 41"/>
          <p:cNvSpPr>
            <a:spLocks noChangeShapeType="1"/>
          </p:cNvSpPr>
          <p:nvPr/>
        </p:nvSpPr>
        <p:spPr bwMode="ltGray">
          <a:xfrm>
            <a:off x="5334000" y="1543050"/>
            <a:ext cx="0" cy="971550"/>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grpSp>
        <p:nvGrpSpPr>
          <p:cNvPr id="9" name="Group 42"/>
          <p:cNvGrpSpPr>
            <a:grpSpLocks/>
          </p:cNvGrpSpPr>
          <p:nvPr/>
        </p:nvGrpSpPr>
        <p:grpSpPr bwMode="auto">
          <a:xfrm>
            <a:off x="5245100" y="2417763"/>
            <a:ext cx="163513" cy="117475"/>
            <a:chOff x="3304" y="1523"/>
            <a:chExt cx="103" cy="74"/>
          </a:xfrm>
        </p:grpSpPr>
        <p:sp>
          <p:nvSpPr>
            <p:cNvPr id="273451" name="Line 43"/>
            <p:cNvSpPr>
              <a:spLocks noChangeShapeType="1"/>
            </p:cNvSpPr>
            <p:nvPr/>
          </p:nvSpPr>
          <p:spPr bwMode="ltGray">
            <a:xfrm flipH="1">
              <a:off x="3304" y="1526"/>
              <a:ext cx="51" cy="71"/>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sp>
          <p:nvSpPr>
            <p:cNvPr id="273452" name="Line 44"/>
            <p:cNvSpPr>
              <a:spLocks noChangeShapeType="1"/>
            </p:cNvSpPr>
            <p:nvPr/>
          </p:nvSpPr>
          <p:spPr bwMode="ltGray">
            <a:xfrm flipH="1" flipV="1">
              <a:off x="3356" y="1523"/>
              <a:ext cx="51" cy="71"/>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grpSp>
      <p:grpSp>
        <p:nvGrpSpPr>
          <p:cNvPr id="10" name="Group 45"/>
          <p:cNvGrpSpPr>
            <a:grpSpLocks/>
          </p:cNvGrpSpPr>
          <p:nvPr/>
        </p:nvGrpSpPr>
        <p:grpSpPr bwMode="auto">
          <a:xfrm>
            <a:off x="4475163" y="1836738"/>
            <a:ext cx="157162" cy="120650"/>
            <a:chOff x="2819" y="1157"/>
            <a:chExt cx="99" cy="76"/>
          </a:xfrm>
        </p:grpSpPr>
        <p:sp>
          <p:nvSpPr>
            <p:cNvPr id="273454" name="Line 46"/>
            <p:cNvSpPr>
              <a:spLocks noChangeShapeType="1"/>
            </p:cNvSpPr>
            <p:nvPr/>
          </p:nvSpPr>
          <p:spPr bwMode="ltGray">
            <a:xfrm flipH="1">
              <a:off x="2819" y="1161"/>
              <a:ext cx="49" cy="72"/>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sp>
          <p:nvSpPr>
            <p:cNvPr id="273455" name="Line 47"/>
            <p:cNvSpPr>
              <a:spLocks noChangeShapeType="1"/>
            </p:cNvSpPr>
            <p:nvPr/>
          </p:nvSpPr>
          <p:spPr bwMode="ltGray">
            <a:xfrm flipH="1" flipV="1">
              <a:off x="2869" y="1157"/>
              <a:ext cx="49" cy="72"/>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grpSp>
      <p:sp>
        <p:nvSpPr>
          <p:cNvPr id="273456" name="AutoShape 48"/>
          <p:cNvSpPr>
            <a:spLocks noChangeArrowheads="1"/>
          </p:cNvSpPr>
          <p:nvPr/>
        </p:nvSpPr>
        <p:spPr bwMode="ltGray">
          <a:xfrm>
            <a:off x="4183063" y="1938338"/>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73457" name="AutoShape 49"/>
          <p:cNvSpPr>
            <a:spLocks noChangeArrowheads="1"/>
          </p:cNvSpPr>
          <p:nvPr/>
        </p:nvSpPr>
        <p:spPr bwMode="ltGray">
          <a:xfrm>
            <a:off x="4937125" y="2525713"/>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73458" name="AutoShape 50"/>
          <p:cNvSpPr>
            <a:spLocks noChangeArrowheads="1"/>
          </p:cNvSpPr>
          <p:nvPr/>
        </p:nvSpPr>
        <p:spPr bwMode="ltGray">
          <a:xfrm>
            <a:off x="1403350" y="1225550"/>
            <a:ext cx="1949450" cy="638175"/>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73459" name="AutoShape 51"/>
          <p:cNvSpPr>
            <a:spLocks noChangeArrowheads="1"/>
          </p:cNvSpPr>
          <p:nvPr/>
        </p:nvSpPr>
        <p:spPr bwMode="ltGray">
          <a:xfrm>
            <a:off x="1597025" y="1555750"/>
            <a:ext cx="717550" cy="246063"/>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73460" name="AutoShape 52"/>
          <p:cNvSpPr>
            <a:spLocks noChangeArrowheads="1"/>
          </p:cNvSpPr>
          <p:nvPr/>
        </p:nvSpPr>
        <p:spPr bwMode="ltGray">
          <a:xfrm>
            <a:off x="2484438" y="1547813"/>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73461" name="Line 53"/>
          <p:cNvSpPr>
            <a:spLocks noChangeShapeType="1"/>
          </p:cNvSpPr>
          <p:nvPr/>
        </p:nvSpPr>
        <p:spPr bwMode="ltGray">
          <a:xfrm flipH="1">
            <a:off x="3359150" y="1519238"/>
            <a:ext cx="838200" cy="0"/>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sp>
        <p:nvSpPr>
          <p:cNvPr id="273462" name="Line 54"/>
          <p:cNvSpPr>
            <a:spLocks noChangeShapeType="1"/>
          </p:cNvSpPr>
          <p:nvPr/>
        </p:nvSpPr>
        <p:spPr bwMode="ltGray">
          <a:xfrm flipH="1" flipV="1">
            <a:off x="3371850" y="1454150"/>
            <a:ext cx="131763" cy="68263"/>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sp>
        <p:nvSpPr>
          <p:cNvPr id="273463" name="Line 55"/>
          <p:cNvSpPr>
            <a:spLocks noChangeShapeType="1"/>
          </p:cNvSpPr>
          <p:nvPr/>
        </p:nvSpPr>
        <p:spPr bwMode="ltGray">
          <a:xfrm flipV="1">
            <a:off x="3368675" y="1522413"/>
            <a:ext cx="131763" cy="68262"/>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sp>
        <p:nvSpPr>
          <p:cNvPr id="273464" name="Line 56"/>
          <p:cNvSpPr>
            <a:spLocks noChangeShapeType="1"/>
          </p:cNvSpPr>
          <p:nvPr/>
        </p:nvSpPr>
        <p:spPr bwMode="ltGray">
          <a:xfrm flipH="1" flipV="1">
            <a:off x="3295650" y="2116138"/>
            <a:ext cx="887413" cy="1587"/>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sp>
        <p:nvSpPr>
          <p:cNvPr id="273465" name="Line 57"/>
          <p:cNvSpPr>
            <a:spLocks noChangeShapeType="1"/>
          </p:cNvSpPr>
          <p:nvPr/>
        </p:nvSpPr>
        <p:spPr bwMode="ltGray">
          <a:xfrm flipH="1" flipV="1">
            <a:off x="3295650" y="2049463"/>
            <a:ext cx="131763" cy="66675"/>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sp>
        <p:nvSpPr>
          <p:cNvPr id="273466" name="Line 58"/>
          <p:cNvSpPr>
            <a:spLocks noChangeShapeType="1"/>
          </p:cNvSpPr>
          <p:nvPr/>
        </p:nvSpPr>
        <p:spPr bwMode="ltGray">
          <a:xfrm flipV="1">
            <a:off x="3298825" y="2117725"/>
            <a:ext cx="131763" cy="68263"/>
          </a:xfrm>
          <a:prstGeom prst="line">
            <a:avLst/>
          </a:prstGeom>
          <a:noFill/>
          <a:ln w="25400">
            <a:solidFill>
              <a:schemeClr val="tx2"/>
            </a:solidFill>
            <a:round/>
            <a:headEnd type="none" w="sm" len="sm"/>
            <a:tailEnd type="none" w="sm" len="sm"/>
          </a:ln>
          <a:effectLst>
            <a:outerShdw algn="ctr" rotWithShape="0">
              <a:srgbClr val="000000"/>
            </a:outerShdw>
          </a:effectLst>
        </p:spPr>
        <p:txBody>
          <a:bodyPr/>
          <a:lstStyle/>
          <a:p>
            <a:endParaRPr lang="en-US"/>
          </a:p>
        </p:txBody>
      </p:sp>
      <p:sp>
        <p:nvSpPr>
          <p:cNvPr id="273467" name="Line 59"/>
          <p:cNvSpPr>
            <a:spLocks noChangeShapeType="1"/>
          </p:cNvSpPr>
          <p:nvPr/>
        </p:nvSpPr>
        <p:spPr bwMode="ltGray">
          <a:xfrm>
            <a:off x="1574800" y="1289050"/>
            <a:ext cx="2921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68" name="Line 60"/>
          <p:cNvSpPr>
            <a:spLocks noChangeShapeType="1"/>
          </p:cNvSpPr>
          <p:nvPr/>
        </p:nvSpPr>
        <p:spPr bwMode="ltGray">
          <a:xfrm>
            <a:off x="1574800" y="1411288"/>
            <a:ext cx="4826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69" name="Line 61"/>
          <p:cNvSpPr>
            <a:spLocks noChangeShapeType="1"/>
          </p:cNvSpPr>
          <p:nvPr/>
        </p:nvSpPr>
        <p:spPr bwMode="ltGray">
          <a:xfrm>
            <a:off x="1574800" y="1509713"/>
            <a:ext cx="4445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70" name="Line 62"/>
          <p:cNvSpPr>
            <a:spLocks noChangeShapeType="1"/>
          </p:cNvSpPr>
          <p:nvPr/>
        </p:nvSpPr>
        <p:spPr bwMode="ltGray">
          <a:xfrm>
            <a:off x="1587500" y="2644775"/>
            <a:ext cx="2921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71" name="Line 63"/>
          <p:cNvSpPr>
            <a:spLocks noChangeShapeType="1"/>
          </p:cNvSpPr>
          <p:nvPr/>
        </p:nvSpPr>
        <p:spPr bwMode="ltGray">
          <a:xfrm>
            <a:off x="1701800" y="1641475"/>
            <a:ext cx="2921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72" name="Line 64"/>
          <p:cNvSpPr>
            <a:spLocks noChangeShapeType="1"/>
          </p:cNvSpPr>
          <p:nvPr/>
        </p:nvSpPr>
        <p:spPr bwMode="ltGray">
          <a:xfrm>
            <a:off x="2552700" y="1630363"/>
            <a:ext cx="2921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73" name="Line 65"/>
          <p:cNvSpPr>
            <a:spLocks noChangeShapeType="1"/>
          </p:cNvSpPr>
          <p:nvPr/>
        </p:nvSpPr>
        <p:spPr bwMode="ltGray">
          <a:xfrm>
            <a:off x="4279900" y="1454150"/>
            <a:ext cx="2921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74" name="Line 66"/>
          <p:cNvSpPr>
            <a:spLocks noChangeShapeType="1"/>
          </p:cNvSpPr>
          <p:nvPr/>
        </p:nvSpPr>
        <p:spPr bwMode="ltGray">
          <a:xfrm>
            <a:off x="4292600" y="1565275"/>
            <a:ext cx="4699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75" name="Line 67"/>
          <p:cNvSpPr>
            <a:spLocks noChangeShapeType="1"/>
          </p:cNvSpPr>
          <p:nvPr/>
        </p:nvSpPr>
        <p:spPr bwMode="ltGray">
          <a:xfrm>
            <a:off x="4279900" y="2027238"/>
            <a:ext cx="3429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76" name="Line 68"/>
          <p:cNvSpPr>
            <a:spLocks noChangeShapeType="1"/>
          </p:cNvSpPr>
          <p:nvPr/>
        </p:nvSpPr>
        <p:spPr bwMode="ltGray">
          <a:xfrm>
            <a:off x="2692400" y="2093913"/>
            <a:ext cx="2921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77" name="Line 69"/>
          <p:cNvSpPr>
            <a:spLocks noChangeShapeType="1"/>
          </p:cNvSpPr>
          <p:nvPr/>
        </p:nvSpPr>
        <p:spPr bwMode="ltGray">
          <a:xfrm>
            <a:off x="2628900" y="2622550"/>
            <a:ext cx="2921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78" name="Line 70"/>
          <p:cNvSpPr>
            <a:spLocks noChangeShapeType="1"/>
          </p:cNvSpPr>
          <p:nvPr/>
        </p:nvSpPr>
        <p:spPr bwMode="ltGray">
          <a:xfrm>
            <a:off x="5003800" y="2611438"/>
            <a:ext cx="2921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79" name="Line 71"/>
          <p:cNvSpPr>
            <a:spLocks noChangeShapeType="1"/>
          </p:cNvSpPr>
          <p:nvPr/>
        </p:nvSpPr>
        <p:spPr bwMode="ltGray">
          <a:xfrm>
            <a:off x="5016500" y="2700338"/>
            <a:ext cx="4445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80" name="Line 72"/>
          <p:cNvSpPr>
            <a:spLocks noChangeShapeType="1"/>
          </p:cNvSpPr>
          <p:nvPr/>
        </p:nvSpPr>
        <p:spPr bwMode="ltGray">
          <a:xfrm>
            <a:off x="4279900" y="2138363"/>
            <a:ext cx="469900" cy="0"/>
          </a:xfrm>
          <a:prstGeom prst="line">
            <a:avLst/>
          </a:prstGeom>
          <a:noFill/>
          <a:ln w="76200">
            <a:solidFill>
              <a:srgbClr val="777777"/>
            </a:solidFill>
            <a:round/>
            <a:headEnd type="none" w="sm" len="sm"/>
            <a:tailEnd type="none" w="sm" len="sm"/>
          </a:ln>
          <a:effectLst/>
        </p:spPr>
        <p:txBody>
          <a:bodyPr/>
          <a:lstStyle/>
          <a:p>
            <a:endParaRPr lang="en-US"/>
          </a:p>
        </p:txBody>
      </p:sp>
      <p:sp>
        <p:nvSpPr>
          <p:cNvPr id="273481" name="Line 73"/>
          <p:cNvSpPr>
            <a:spLocks noChangeShapeType="1"/>
          </p:cNvSpPr>
          <p:nvPr/>
        </p:nvSpPr>
        <p:spPr bwMode="ltGray">
          <a:xfrm>
            <a:off x="2628900" y="2732088"/>
            <a:ext cx="469900" cy="0"/>
          </a:xfrm>
          <a:prstGeom prst="line">
            <a:avLst/>
          </a:prstGeom>
          <a:noFill/>
          <a:ln w="76200">
            <a:solidFill>
              <a:srgbClr val="777777"/>
            </a:solidFill>
            <a:round/>
            <a:headEnd type="none" w="sm" len="sm"/>
            <a:tailEnd type="none" w="sm" len="sm"/>
          </a:ln>
          <a:effectLst/>
        </p:spPr>
        <p:txBody>
          <a:bodyPr/>
          <a:lstStyle/>
          <a:p>
            <a:endParaRPr lang="en-US"/>
          </a:p>
        </p:txBody>
      </p:sp>
      <p:pic>
        <p:nvPicPr>
          <p:cNvPr id="273482" name="Picture 74"/>
          <p:cNvPicPr>
            <a:picLocks noChangeArrowheads="1"/>
          </p:cNvPicPr>
          <p:nvPr/>
        </p:nvPicPr>
        <p:blipFill>
          <a:blip r:embed="rId3"/>
          <a:srcRect/>
          <a:stretch>
            <a:fillRect/>
          </a:stretch>
        </p:blipFill>
        <p:spPr bwMode="auto">
          <a:xfrm>
            <a:off x="7288213" y="3460750"/>
            <a:ext cx="560387" cy="654050"/>
          </a:xfrm>
          <a:prstGeom prst="rect">
            <a:avLst/>
          </a:prstGeom>
          <a:noFill/>
          <a:ln w="9525">
            <a:noFill/>
            <a:miter lim="800000"/>
            <a:headEnd/>
            <a:tailEnd/>
          </a:ln>
          <a:effectLst/>
        </p:spPr>
      </p:pic>
      <p:grpSp>
        <p:nvGrpSpPr>
          <p:cNvPr id="11" name="Group 75"/>
          <p:cNvGrpSpPr>
            <a:grpSpLocks/>
          </p:cNvGrpSpPr>
          <p:nvPr/>
        </p:nvGrpSpPr>
        <p:grpSpPr bwMode="auto">
          <a:xfrm>
            <a:off x="6215063" y="3568700"/>
            <a:ext cx="858837" cy="765175"/>
            <a:chOff x="3915" y="2248"/>
            <a:chExt cx="541" cy="482"/>
          </a:xfrm>
        </p:grpSpPr>
        <p:sp>
          <p:nvSpPr>
            <p:cNvPr id="273484" name="Freeform 76"/>
            <p:cNvSpPr>
              <a:spLocks/>
            </p:cNvSpPr>
            <p:nvPr/>
          </p:nvSpPr>
          <p:spPr bwMode="gray">
            <a:xfrm>
              <a:off x="3938" y="2427"/>
              <a:ext cx="276" cy="302"/>
            </a:xfrm>
            <a:custGeom>
              <a:avLst/>
              <a:gdLst/>
              <a:ahLst/>
              <a:cxnLst>
                <a:cxn ang="0">
                  <a:pos x="96" y="9"/>
                </a:cxn>
                <a:cxn ang="0">
                  <a:pos x="117" y="0"/>
                </a:cxn>
                <a:cxn ang="0">
                  <a:pos x="150" y="0"/>
                </a:cxn>
                <a:cxn ang="0">
                  <a:pos x="157" y="22"/>
                </a:cxn>
                <a:cxn ang="0">
                  <a:pos x="192" y="35"/>
                </a:cxn>
                <a:cxn ang="0">
                  <a:pos x="215" y="25"/>
                </a:cxn>
                <a:cxn ang="0">
                  <a:pos x="243" y="56"/>
                </a:cxn>
                <a:cxn ang="0">
                  <a:pos x="236" y="83"/>
                </a:cxn>
                <a:cxn ang="0">
                  <a:pos x="251" y="115"/>
                </a:cxn>
                <a:cxn ang="0">
                  <a:pos x="275" y="126"/>
                </a:cxn>
                <a:cxn ang="0">
                  <a:pos x="275" y="169"/>
                </a:cxn>
                <a:cxn ang="0">
                  <a:pos x="254" y="178"/>
                </a:cxn>
                <a:cxn ang="0">
                  <a:pos x="238" y="215"/>
                </a:cxn>
                <a:cxn ang="0">
                  <a:pos x="245" y="236"/>
                </a:cxn>
                <a:cxn ang="0">
                  <a:pos x="223" y="264"/>
                </a:cxn>
                <a:cxn ang="0">
                  <a:pos x="197" y="281"/>
                </a:cxn>
                <a:cxn ang="0">
                  <a:pos x="168" y="264"/>
                </a:cxn>
                <a:cxn ang="0">
                  <a:pos x="157" y="292"/>
                </a:cxn>
                <a:cxn ang="0">
                  <a:pos x="133" y="301"/>
                </a:cxn>
                <a:cxn ang="0">
                  <a:pos x="106" y="267"/>
                </a:cxn>
                <a:cxn ang="0">
                  <a:pos x="80" y="254"/>
                </a:cxn>
                <a:cxn ang="0">
                  <a:pos x="58" y="267"/>
                </a:cxn>
                <a:cxn ang="0">
                  <a:pos x="29" y="238"/>
                </a:cxn>
                <a:cxn ang="0">
                  <a:pos x="35" y="211"/>
                </a:cxn>
                <a:cxn ang="0">
                  <a:pos x="25" y="181"/>
                </a:cxn>
                <a:cxn ang="0">
                  <a:pos x="0" y="170"/>
                </a:cxn>
                <a:cxn ang="0">
                  <a:pos x="0" y="124"/>
                </a:cxn>
                <a:cxn ang="0">
                  <a:pos x="27" y="110"/>
                </a:cxn>
                <a:cxn ang="0">
                  <a:pos x="36" y="83"/>
                </a:cxn>
                <a:cxn ang="0">
                  <a:pos x="32" y="33"/>
                </a:cxn>
                <a:cxn ang="0">
                  <a:pos x="54" y="24"/>
                </a:cxn>
                <a:cxn ang="0">
                  <a:pos x="81" y="38"/>
                </a:cxn>
                <a:cxn ang="0">
                  <a:pos x="96" y="9"/>
                </a:cxn>
              </a:cxnLst>
              <a:rect l="0" t="0" r="r" b="b"/>
              <a:pathLst>
                <a:path w="276" h="302">
                  <a:moveTo>
                    <a:pt x="96" y="9"/>
                  </a:moveTo>
                  <a:lnTo>
                    <a:pt x="117" y="0"/>
                  </a:lnTo>
                  <a:lnTo>
                    <a:pt x="150" y="0"/>
                  </a:lnTo>
                  <a:lnTo>
                    <a:pt x="157" y="22"/>
                  </a:lnTo>
                  <a:lnTo>
                    <a:pt x="192" y="35"/>
                  </a:lnTo>
                  <a:lnTo>
                    <a:pt x="215" y="25"/>
                  </a:lnTo>
                  <a:lnTo>
                    <a:pt x="243" y="56"/>
                  </a:lnTo>
                  <a:lnTo>
                    <a:pt x="236" y="83"/>
                  </a:lnTo>
                  <a:lnTo>
                    <a:pt x="251" y="115"/>
                  </a:lnTo>
                  <a:lnTo>
                    <a:pt x="275" y="126"/>
                  </a:lnTo>
                  <a:lnTo>
                    <a:pt x="275" y="169"/>
                  </a:lnTo>
                  <a:lnTo>
                    <a:pt x="254" y="178"/>
                  </a:lnTo>
                  <a:lnTo>
                    <a:pt x="238" y="215"/>
                  </a:lnTo>
                  <a:lnTo>
                    <a:pt x="245" y="236"/>
                  </a:lnTo>
                  <a:lnTo>
                    <a:pt x="223" y="264"/>
                  </a:lnTo>
                  <a:lnTo>
                    <a:pt x="197" y="281"/>
                  </a:lnTo>
                  <a:lnTo>
                    <a:pt x="168" y="264"/>
                  </a:lnTo>
                  <a:lnTo>
                    <a:pt x="157" y="292"/>
                  </a:lnTo>
                  <a:lnTo>
                    <a:pt x="133" y="301"/>
                  </a:lnTo>
                  <a:lnTo>
                    <a:pt x="106" y="267"/>
                  </a:lnTo>
                  <a:lnTo>
                    <a:pt x="80" y="254"/>
                  </a:lnTo>
                  <a:lnTo>
                    <a:pt x="58" y="267"/>
                  </a:lnTo>
                  <a:lnTo>
                    <a:pt x="29" y="238"/>
                  </a:lnTo>
                  <a:lnTo>
                    <a:pt x="35" y="211"/>
                  </a:lnTo>
                  <a:lnTo>
                    <a:pt x="25" y="181"/>
                  </a:lnTo>
                  <a:lnTo>
                    <a:pt x="0" y="170"/>
                  </a:lnTo>
                  <a:lnTo>
                    <a:pt x="0" y="124"/>
                  </a:lnTo>
                  <a:lnTo>
                    <a:pt x="27" y="110"/>
                  </a:lnTo>
                  <a:lnTo>
                    <a:pt x="36" y="83"/>
                  </a:lnTo>
                  <a:lnTo>
                    <a:pt x="32" y="33"/>
                  </a:lnTo>
                  <a:lnTo>
                    <a:pt x="54" y="24"/>
                  </a:lnTo>
                  <a:lnTo>
                    <a:pt x="81" y="38"/>
                  </a:lnTo>
                  <a:lnTo>
                    <a:pt x="96" y="9"/>
                  </a:lnTo>
                </a:path>
              </a:pathLst>
            </a:custGeom>
            <a:solidFill>
              <a:srgbClr val="616100"/>
            </a:solidFill>
            <a:ln w="9525" cap="rnd">
              <a:noFill/>
              <a:round/>
              <a:headEnd/>
              <a:tailEnd/>
            </a:ln>
            <a:effectLst/>
          </p:spPr>
          <p:txBody>
            <a:bodyPr/>
            <a:lstStyle/>
            <a:p>
              <a:endParaRPr lang="en-US"/>
            </a:p>
          </p:txBody>
        </p:sp>
        <p:sp>
          <p:nvSpPr>
            <p:cNvPr id="273485" name="Freeform 77"/>
            <p:cNvSpPr>
              <a:spLocks/>
            </p:cNvSpPr>
            <p:nvPr/>
          </p:nvSpPr>
          <p:spPr bwMode="auto">
            <a:xfrm>
              <a:off x="3915" y="2436"/>
              <a:ext cx="275" cy="294"/>
            </a:xfrm>
            <a:custGeom>
              <a:avLst/>
              <a:gdLst/>
              <a:ahLst/>
              <a:cxnLst>
                <a:cxn ang="0">
                  <a:pos x="107" y="24"/>
                </a:cxn>
                <a:cxn ang="0">
                  <a:pos x="116" y="0"/>
                </a:cxn>
                <a:cxn ang="0">
                  <a:pos x="154" y="0"/>
                </a:cxn>
                <a:cxn ang="0">
                  <a:pos x="162" y="21"/>
                </a:cxn>
                <a:cxn ang="0">
                  <a:pos x="195" y="35"/>
                </a:cxn>
                <a:cxn ang="0">
                  <a:pos x="214" y="25"/>
                </a:cxn>
                <a:cxn ang="0">
                  <a:pos x="242" y="55"/>
                </a:cxn>
                <a:cxn ang="0">
                  <a:pos x="235" y="82"/>
                </a:cxn>
                <a:cxn ang="0">
                  <a:pos x="250" y="115"/>
                </a:cxn>
                <a:cxn ang="0">
                  <a:pos x="274" y="125"/>
                </a:cxn>
                <a:cxn ang="0">
                  <a:pos x="274" y="169"/>
                </a:cxn>
                <a:cxn ang="0">
                  <a:pos x="253" y="178"/>
                </a:cxn>
                <a:cxn ang="0">
                  <a:pos x="237" y="211"/>
                </a:cxn>
                <a:cxn ang="0">
                  <a:pos x="245" y="238"/>
                </a:cxn>
                <a:cxn ang="0">
                  <a:pos x="216" y="271"/>
                </a:cxn>
                <a:cxn ang="0">
                  <a:pos x="193" y="257"/>
                </a:cxn>
                <a:cxn ang="0">
                  <a:pos x="168" y="264"/>
                </a:cxn>
                <a:cxn ang="0">
                  <a:pos x="157" y="293"/>
                </a:cxn>
                <a:cxn ang="0">
                  <a:pos x="116" y="293"/>
                </a:cxn>
                <a:cxn ang="0">
                  <a:pos x="105" y="267"/>
                </a:cxn>
                <a:cxn ang="0">
                  <a:pos x="80" y="254"/>
                </a:cxn>
                <a:cxn ang="0">
                  <a:pos x="58" y="266"/>
                </a:cxn>
                <a:cxn ang="0">
                  <a:pos x="29" y="238"/>
                </a:cxn>
                <a:cxn ang="0">
                  <a:pos x="35" y="211"/>
                </a:cxn>
                <a:cxn ang="0">
                  <a:pos x="25" y="181"/>
                </a:cxn>
                <a:cxn ang="0">
                  <a:pos x="0" y="170"/>
                </a:cxn>
                <a:cxn ang="0">
                  <a:pos x="0" y="123"/>
                </a:cxn>
                <a:cxn ang="0">
                  <a:pos x="27" y="109"/>
                </a:cxn>
                <a:cxn ang="0">
                  <a:pos x="36" y="82"/>
                </a:cxn>
                <a:cxn ang="0">
                  <a:pos x="27" y="50"/>
                </a:cxn>
                <a:cxn ang="0">
                  <a:pos x="54" y="23"/>
                </a:cxn>
                <a:cxn ang="0">
                  <a:pos x="81" y="37"/>
                </a:cxn>
                <a:cxn ang="0">
                  <a:pos x="107" y="24"/>
                </a:cxn>
              </a:cxnLst>
              <a:rect l="0" t="0" r="r" b="b"/>
              <a:pathLst>
                <a:path w="275" h="294">
                  <a:moveTo>
                    <a:pt x="107" y="24"/>
                  </a:moveTo>
                  <a:lnTo>
                    <a:pt x="116" y="0"/>
                  </a:lnTo>
                  <a:lnTo>
                    <a:pt x="154" y="0"/>
                  </a:lnTo>
                  <a:lnTo>
                    <a:pt x="162" y="21"/>
                  </a:lnTo>
                  <a:lnTo>
                    <a:pt x="195" y="35"/>
                  </a:lnTo>
                  <a:lnTo>
                    <a:pt x="214" y="25"/>
                  </a:lnTo>
                  <a:lnTo>
                    <a:pt x="242" y="55"/>
                  </a:lnTo>
                  <a:lnTo>
                    <a:pt x="235" y="82"/>
                  </a:lnTo>
                  <a:lnTo>
                    <a:pt x="250" y="115"/>
                  </a:lnTo>
                  <a:lnTo>
                    <a:pt x="274" y="125"/>
                  </a:lnTo>
                  <a:lnTo>
                    <a:pt x="274" y="169"/>
                  </a:lnTo>
                  <a:lnTo>
                    <a:pt x="253" y="178"/>
                  </a:lnTo>
                  <a:lnTo>
                    <a:pt x="237" y="211"/>
                  </a:lnTo>
                  <a:lnTo>
                    <a:pt x="245" y="238"/>
                  </a:lnTo>
                  <a:lnTo>
                    <a:pt x="216" y="271"/>
                  </a:lnTo>
                  <a:lnTo>
                    <a:pt x="193" y="257"/>
                  </a:lnTo>
                  <a:lnTo>
                    <a:pt x="168" y="264"/>
                  </a:lnTo>
                  <a:lnTo>
                    <a:pt x="157" y="293"/>
                  </a:lnTo>
                  <a:lnTo>
                    <a:pt x="116" y="293"/>
                  </a:lnTo>
                  <a:lnTo>
                    <a:pt x="105" y="267"/>
                  </a:lnTo>
                  <a:lnTo>
                    <a:pt x="80" y="254"/>
                  </a:lnTo>
                  <a:lnTo>
                    <a:pt x="58" y="266"/>
                  </a:lnTo>
                  <a:lnTo>
                    <a:pt x="29" y="238"/>
                  </a:lnTo>
                  <a:lnTo>
                    <a:pt x="35" y="211"/>
                  </a:lnTo>
                  <a:lnTo>
                    <a:pt x="25" y="181"/>
                  </a:lnTo>
                  <a:lnTo>
                    <a:pt x="0" y="170"/>
                  </a:lnTo>
                  <a:lnTo>
                    <a:pt x="0" y="123"/>
                  </a:lnTo>
                  <a:lnTo>
                    <a:pt x="27" y="109"/>
                  </a:lnTo>
                  <a:lnTo>
                    <a:pt x="36" y="82"/>
                  </a:lnTo>
                  <a:lnTo>
                    <a:pt x="27" y="50"/>
                  </a:lnTo>
                  <a:lnTo>
                    <a:pt x="54" y="23"/>
                  </a:lnTo>
                  <a:lnTo>
                    <a:pt x="81" y="37"/>
                  </a:lnTo>
                  <a:lnTo>
                    <a:pt x="107" y="24"/>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486" name="Oval 78"/>
            <p:cNvSpPr>
              <a:spLocks noChangeArrowheads="1"/>
            </p:cNvSpPr>
            <p:nvPr/>
          </p:nvSpPr>
          <p:spPr bwMode="auto">
            <a:xfrm>
              <a:off x="3954" y="2477"/>
              <a:ext cx="196" cy="206"/>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487" name="Oval 79"/>
            <p:cNvSpPr>
              <a:spLocks noChangeArrowheads="1"/>
            </p:cNvSpPr>
            <p:nvPr/>
          </p:nvSpPr>
          <p:spPr bwMode="auto">
            <a:xfrm>
              <a:off x="3982" y="2503"/>
              <a:ext cx="138" cy="154"/>
            </a:xfrm>
            <a:prstGeom prst="ellipse">
              <a:avLst/>
            </a:prstGeom>
            <a:solidFill>
              <a:srgbClr val="484800"/>
            </a:solidFill>
            <a:ln w="9525">
              <a:noFill/>
              <a:round/>
              <a:headEnd/>
              <a:tailEnd/>
            </a:ln>
            <a:effectLst/>
          </p:spPr>
          <p:txBody>
            <a:bodyPr wrap="none" anchor="ctr"/>
            <a:lstStyle/>
            <a:p>
              <a:endParaRPr lang="en-US"/>
            </a:p>
          </p:txBody>
        </p:sp>
        <p:sp useBgFill="1">
          <p:nvSpPr>
            <p:cNvPr id="273488" name="Oval 80"/>
            <p:cNvSpPr>
              <a:spLocks noChangeArrowheads="1"/>
            </p:cNvSpPr>
            <p:nvPr/>
          </p:nvSpPr>
          <p:spPr bwMode="auto">
            <a:xfrm>
              <a:off x="4003" y="2505"/>
              <a:ext cx="117" cy="141"/>
            </a:xfrm>
            <a:prstGeom prst="ellipse">
              <a:avLst/>
            </a:prstGeom>
            <a:ln w="9525">
              <a:noFill/>
              <a:round/>
              <a:headEnd/>
              <a:tailEnd/>
            </a:ln>
            <a:effectLst/>
          </p:spPr>
          <p:txBody>
            <a:bodyPr wrap="none" anchor="ctr"/>
            <a:lstStyle/>
            <a:p>
              <a:endParaRPr lang="en-US"/>
            </a:p>
          </p:txBody>
        </p:sp>
        <p:sp>
          <p:nvSpPr>
            <p:cNvPr id="273489" name="Freeform 81"/>
            <p:cNvSpPr>
              <a:spLocks/>
            </p:cNvSpPr>
            <p:nvPr/>
          </p:nvSpPr>
          <p:spPr bwMode="gray">
            <a:xfrm>
              <a:off x="4152" y="2248"/>
              <a:ext cx="304" cy="333"/>
            </a:xfrm>
            <a:custGeom>
              <a:avLst/>
              <a:gdLst/>
              <a:ahLst/>
              <a:cxnLst>
                <a:cxn ang="0">
                  <a:pos x="106" y="10"/>
                </a:cxn>
                <a:cxn ang="0">
                  <a:pos x="129" y="0"/>
                </a:cxn>
                <a:cxn ang="0">
                  <a:pos x="165" y="0"/>
                </a:cxn>
                <a:cxn ang="0">
                  <a:pos x="173" y="24"/>
                </a:cxn>
                <a:cxn ang="0">
                  <a:pos x="211" y="39"/>
                </a:cxn>
                <a:cxn ang="0">
                  <a:pos x="237" y="28"/>
                </a:cxn>
                <a:cxn ang="0">
                  <a:pos x="267" y="62"/>
                </a:cxn>
                <a:cxn ang="0">
                  <a:pos x="260" y="92"/>
                </a:cxn>
                <a:cxn ang="0">
                  <a:pos x="276" y="127"/>
                </a:cxn>
                <a:cxn ang="0">
                  <a:pos x="303" y="139"/>
                </a:cxn>
                <a:cxn ang="0">
                  <a:pos x="303" y="187"/>
                </a:cxn>
                <a:cxn ang="0">
                  <a:pos x="280" y="197"/>
                </a:cxn>
                <a:cxn ang="0">
                  <a:pos x="262" y="237"/>
                </a:cxn>
                <a:cxn ang="0">
                  <a:pos x="270" y="260"/>
                </a:cxn>
                <a:cxn ang="0">
                  <a:pos x="245" y="292"/>
                </a:cxn>
                <a:cxn ang="0">
                  <a:pos x="217" y="310"/>
                </a:cxn>
                <a:cxn ang="0">
                  <a:pos x="186" y="291"/>
                </a:cxn>
                <a:cxn ang="0">
                  <a:pos x="173" y="323"/>
                </a:cxn>
                <a:cxn ang="0">
                  <a:pos x="147" y="332"/>
                </a:cxn>
                <a:cxn ang="0">
                  <a:pos x="116" y="295"/>
                </a:cxn>
                <a:cxn ang="0">
                  <a:pos x="88" y="281"/>
                </a:cxn>
                <a:cxn ang="0">
                  <a:pos x="64" y="294"/>
                </a:cxn>
                <a:cxn ang="0">
                  <a:pos x="32" y="262"/>
                </a:cxn>
                <a:cxn ang="0">
                  <a:pos x="39" y="233"/>
                </a:cxn>
                <a:cxn ang="0">
                  <a:pos x="28" y="200"/>
                </a:cxn>
                <a:cxn ang="0">
                  <a:pos x="0" y="188"/>
                </a:cxn>
                <a:cxn ang="0">
                  <a:pos x="0" y="137"/>
                </a:cxn>
                <a:cxn ang="0">
                  <a:pos x="30" y="121"/>
                </a:cxn>
                <a:cxn ang="0">
                  <a:pos x="40" y="92"/>
                </a:cxn>
                <a:cxn ang="0">
                  <a:pos x="35" y="37"/>
                </a:cxn>
                <a:cxn ang="0">
                  <a:pos x="59" y="26"/>
                </a:cxn>
                <a:cxn ang="0">
                  <a:pos x="89" y="41"/>
                </a:cxn>
                <a:cxn ang="0">
                  <a:pos x="106" y="10"/>
                </a:cxn>
              </a:cxnLst>
              <a:rect l="0" t="0" r="r" b="b"/>
              <a:pathLst>
                <a:path w="304" h="333">
                  <a:moveTo>
                    <a:pt x="106" y="10"/>
                  </a:moveTo>
                  <a:lnTo>
                    <a:pt x="129" y="0"/>
                  </a:lnTo>
                  <a:lnTo>
                    <a:pt x="165" y="0"/>
                  </a:lnTo>
                  <a:lnTo>
                    <a:pt x="173" y="24"/>
                  </a:lnTo>
                  <a:lnTo>
                    <a:pt x="211" y="39"/>
                  </a:lnTo>
                  <a:lnTo>
                    <a:pt x="237" y="28"/>
                  </a:lnTo>
                  <a:lnTo>
                    <a:pt x="267" y="62"/>
                  </a:lnTo>
                  <a:lnTo>
                    <a:pt x="260" y="92"/>
                  </a:lnTo>
                  <a:lnTo>
                    <a:pt x="276" y="127"/>
                  </a:lnTo>
                  <a:lnTo>
                    <a:pt x="303" y="139"/>
                  </a:lnTo>
                  <a:lnTo>
                    <a:pt x="303" y="187"/>
                  </a:lnTo>
                  <a:lnTo>
                    <a:pt x="280" y="197"/>
                  </a:lnTo>
                  <a:lnTo>
                    <a:pt x="262" y="237"/>
                  </a:lnTo>
                  <a:lnTo>
                    <a:pt x="270" y="260"/>
                  </a:lnTo>
                  <a:lnTo>
                    <a:pt x="245" y="292"/>
                  </a:lnTo>
                  <a:lnTo>
                    <a:pt x="217" y="310"/>
                  </a:lnTo>
                  <a:lnTo>
                    <a:pt x="186" y="291"/>
                  </a:lnTo>
                  <a:lnTo>
                    <a:pt x="173" y="323"/>
                  </a:lnTo>
                  <a:lnTo>
                    <a:pt x="147" y="332"/>
                  </a:lnTo>
                  <a:lnTo>
                    <a:pt x="116" y="295"/>
                  </a:lnTo>
                  <a:lnTo>
                    <a:pt x="88" y="281"/>
                  </a:lnTo>
                  <a:lnTo>
                    <a:pt x="64" y="294"/>
                  </a:lnTo>
                  <a:lnTo>
                    <a:pt x="32" y="262"/>
                  </a:lnTo>
                  <a:lnTo>
                    <a:pt x="39" y="233"/>
                  </a:lnTo>
                  <a:lnTo>
                    <a:pt x="28" y="200"/>
                  </a:lnTo>
                  <a:lnTo>
                    <a:pt x="0" y="188"/>
                  </a:lnTo>
                  <a:lnTo>
                    <a:pt x="0" y="137"/>
                  </a:lnTo>
                  <a:lnTo>
                    <a:pt x="30" y="121"/>
                  </a:lnTo>
                  <a:lnTo>
                    <a:pt x="40" y="92"/>
                  </a:lnTo>
                  <a:lnTo>
                    <a:pt x="35" y="37"/>
                  </a:lnTo>
                  <a:lnTo>
                    <a:pt x="59" y="26"/>
                  </a:lnTo>
                  <a:lnTo>
                    <a:pt x="89" y="41"/>
                  </a:lnTo>
                  <a:lnTo>
                    <a:pt x="106" y="10"/>
                  </a:lnTo>
                </a:path>
              </a:pathLst>
            </a:custGeom>
            <a:solidFill>
              <a:srgbClr val="616100"/>
            </a:solidFill>
            <a:ln w="9525" cap="rnd">
              <a:noFill/>
              <a:round/>
              <a:headEnd/>
              <a:tailEnd/>
            </a:ln>
            <a:effectLst/>
          </p:spPr>
          <p:txBody>
            <a:bodyPr/>
            <a:lstStyle/>
            <a:p>
              <a:endParaRPr lang="en-US"/>
            </a:p>
          </p:txBody>
        </p:sp>
        <p:sp>
          <p:nvSpPr>
            <p:cNvPr id="273490" name="Freeform 82"/>
            <p:cNvSpPr>
              <a:spLocks/>
            </p:cNvSpPr>
            <p:nvPr/>
          </p:nvSpPr>
          <p:spPr bwMode="auto">
            <a:xfrm>
              <a:off x="4128" y="2258"/>
              <a:ext cx="304" cy="323"/>
            </a:xfrm>
            <a:custGeom>
              <a:avLst/>
              <a:gdLst/>
              <a:ahLst/>
              <a:cxnLst>
                <a:cxn ang="0">
                  <a:pos x="118" y="26"/>
                </a:cxn>
                <a:cxn ang="0">
                  <a:pos x="129" y="0"/>
                </a:cxn>
                <a:cxn ang="0">
                  <a:pos x="171" y="0"/>
                </a:cxn>
                <a:cxn ang="0">
                  <a:pos x="180" y="23"/>
                </a:cxn>
                <a:cxn ang="0">
                  <a:pos x="216" y="38"/>
                </a:cxn>
                <a:cxn ang="0">
                  <a:pos x="237" y="27"/>
                </a:cxn>
                <a:cxn ang="0">
                  <a:pos x="267" y="61"/>
                </a:cxn>
                <a:cxn ang="0">
                  <a:pos x="260" y="90"/>
                </a:cxn>
                <a:cxn ang="0">
                  <a:pos x="276" y="126"/>
                </a:cxn>
                <a:cxn ang="0">
                  <a:pos x="303" y="138"/>
                </a:cxn>
                <a:cxn ang="0">
                  <a:pos x="303" y="186"/>
                </a:cxn>
                <a:cxn ang="0">
                  <a:pos x="280" y="196"/>
                </a:cxn>
                <a:cxn ang="0">
                  <a:pos x="262" y="232"/>
                </a:cxn>
                <a:cxn ang="0">
                  <a:pos x="271" y="261"/>
                </a:cxn>
                <a:cxn ang="0">
                  <a:pos x="239" y="298"/>
                </a:cxn>
                <a:cxn ang="0">
                  <a:pos x="214" y="283"/>
                </a:cxn>
                <a:cxn ang="0">
                  <a:pos x="186" y="290"/>
                </a:cxn>
                <a:cxn ang="0">
                  <a:pos x="173" y="322"/>
                </a:cxn>
                <a:cxn ang="0">
                  <a:pos x="129" y="322"/>
                </a:cxn>
                <a:cxn ang="0">
                  <a:pos x="116" y="294"/>
                </a:cxn>
                <a:cxn ang="0">
                  <a:pos x="88" y="280"/>
                </a:cxn>
                <a:cxn ang="0">
                  <a:pos x="64" y="293"/>
                </a:cxn>
                <a:cxn ang="0">
                  <a:pos x="32" y="261"/>
                </a:cxn>
                <a:cxn ang="0">
                  <a:pos x="39" y="232"/>
                </a:cxn>
                <a:cxn ang="0">
                  <a:pos x="28" y="199"/>
                </a:cxn>
                <a:cxn ang="0">
                  <a:pos x="0" y="187"/>
                </a:cxn>
                <a:cxn ang="0">
                  <a:pos x="0" y="135"/>
                </a:cxn>
                <a:cxn ang="0">
                  <a:pos x="30" y="120"/>
                </a:cxn>
                <a:cxn ang="0">
                  <a:pos x="40" y="90"/>
                </a:cxn>
                <a:cxn ang="0">
                  <a:pos x="30" y="55"/>
                </a:cxn>
                <a:cxn ang="0">
                  <a:pos x="59" y="25"/>
                </a:cxn>
                <a:cxn ang="0">
                  <a:pos x="89" y="40"/>
                </a:cxn>
                <a:cxn ang="0">
                  <a:pos x="118" y="26"/>
                </a:cxn>
              </a:cxnLst>
              <a:rect l="0" t="0" r="r" b="b"/>
              <a:pathLst>
                <a:path w="304" h="323">
                  <a:moveTo>
                    <a:pt x="118" y="26"/>
                  </a:moveTo>
                  <a:lnTo>
                    <a:pt x="129" y="0"/>
                  </a:lnTo>
                  <a:lnTo>
                    <a:pt x="171" y="0"/>
                  </a:lnTo>
                  <a:lnTo>
                    <a:pt x="180" y="23"/>
                  </a:lnTo>
                  <a:lnTo>
                    <a:pt x="216" y="38"/>
                  </a:lnTo>
                  <a:lnTo>
                    <a:pt x="237" y="27"/>
                  </a:lnTo>
                  <a:lnTo>
                    <a:pt x="267" y="61"/>
                  </a:lnTo>
                  <a:lnTo>
                    <a:pt x="260" y="90"/>
                  </a:lnTo>
                  <a:lnTo>
                    <a:pt x="276" y="126"/>
                  </a:lnTo>
                  <a:lnTo>
                    <a:pt x="303" y="138"/>
                  </a:lnTo>
                  <a:lnTo>
                    <a:pt x="303" y="186"/>
                  </a:lnTo>
                  <a:lnTo>
                    <a:pt x="280" y="196"/>
                  </a:lnTo>
                  <a:lnTo>
                    <a:pt x="262" y="232"/>
                  </a:lnTo>
                  <a:lnTo>
                    <a:pt x="271" y="261"/>
                  </a:lnTo>
                  <a:lnTo>
                    <a:pt x="239" y="298"/>
                  </a:lnTo>
                  <a:lnTo>
                    <a:pt x="214" y="283"/>
                  </a:lnTo>
                  <a:lnTo>
                    <a:pt x="186" y="290"/>
                  </a:lnTo>
                  <a:lnTo>
                    <a:pt x="173" y="322"/>
                  </a:lnTo>
                  <a:lnTo>
                    <a:pt x="129" y="322"/>
                  </a:lnTo>
                  <a:lnTo>
                    <a:pt x="116" y="294"/>
                  </a:lnTo>
                  <a:lnTo>
                    <a:pt x="88" y="280"/>
                  </a:lnTo>
                  <a:lnTo>
                    <a:pt x="64" y="293"/>
                  </a:lnTo>
                  <a:lnTo>
                    <a:pt x="32" y="261"/>
                  </a:lnTo>
                  <a:lnTo>
                    <a:pt x="39" y="232"/>
                  </a:lnTo>
                  <a:lnTo>
                    <a:pt x="28" y="199"/>
                  </a:lnTo>
                  <a:lnTo>
                    <a:pt x="0" y="187"/>
                  </a:lnTo>
                  <a:lnTo>
                    <a:pt x="0" y="135"/>
                  </a:lnTo>
                  <a:lnTo>
                    <a:pt x="30" y="120"/>
                  </a:lnTo>
                  <a:lnTo>
                    <a:pt x="40" y="90"/>
                  </a:lnTo>
                  <a:lnTo>
                    <a:pt x="30" y="55"/>
                  </a:lnTo>
                  <a:lnTo>
                    <a:pt x="59" y="25"/>
                  </a:lnTo>
                  <a:lnTo>
                    <a:pt x="89" y="40"/>
                  </a:lnTo>
                  <a:lnTo>
                    <a:pt x="118" y="26"/>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491" name="Oval 83"/>
            <p:cNvSpPr>
              <a:spLocks noChangeArrowheads="1"/>
            </p:cNvSpPr>
            <p:nvPr/>
          </p:nvSpPr>
          <p:spPr bwMode="auto">
            <a:xfrm>
              <a:off x="4170" y="2305"/>
              <a:ext cx="216" cy="225"/>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492" name="Oval 84"/>
            <p:cNvSpPr>
              <a:spLocks noChangeArrowheads="1"/>
            </p:cNvSpPr>
            <p:nvPr/>
          </p:nvSpPr>
          <p:spPr bwMode="auto">
            <a:xfrm>
              <a:off x="4200" y="2333"/>
              <a:ext cx="152" cy="168"/>
            </a:xfrm>
            <a:prstGeom prst="ellipse">
              <a:avLst/>
            </a:prstGeom>
            <a:solidFill>
              <a:srgbClr val="484800"/>
            </a:solidFill>
            <a:ln w="9525">
              <a:noFill/>
              <a:round/>
              <a:headEnd/>
              <a:tailEnd/>
            </a:ln>
            <a:effectLst/>
          </p:spPr>
          <p:txBody>
            <a:bodyPr wrap="none" anchor="ctr"/>
            <a:lstStyle/>
            <a:p>
              <a:endParaRPr lang="en-US"/>
            </a:p>
          </p:txBody>
        </p:sp>
        <p:sp useBgFill="1">
          <p:nvSpPr>
            <p:cNvPr id="273493" name="Oval 85"/>
            <p:cNvSpPr>
              <a:spLocks noChangeArrowheads="1"/>
            </p:cNvSpPr>
            <p:nvPr/>
          </p:nvSpPr>
          <p:spPr bwMode="auto">
            <a:xfrm>
              <a:off x="4226" y="2335"/>
              <a:ext cx="129" cy="155"/>
            </a:xfrm>
            <a:prstGeom prst="ellipse">
              <a:avLst/>
            </a:prstGeom>
            <a:ln w="9525">
              <a:noFill/>
              <a:round/>
              <a:headEnd/>
              <a:tailEnd/>
            </a:ln>
            <a:effectLst/>
          </p:spPr>
          <p:txBody>
            <a:bodyPr wrap="none" anchor="ctr"/>
            <a:lstStyle/>
            <a:p>
              <a:endParaRPr lang="en-US"/>
            </a:p>
          </p:txBody>
        </p:sp>
      </p:grpSp>
      <p:sp>
        <p:nvSpPr>
          <p:cNvPr id="273494" name="Rectangle 86"/>
          <p:cNvSpPr>
            <a:spLocks noChangeArrowheads="1"/>
          </p:cNvSpPr>
          <p:nvPr/>
        </p:nvSpPr>
        <p:spPr bwMode="gray">
          <a:xfrm>
            <a:off x="1103313" y="992188"/>
            <a:ext cx="4597400" cy="2006600"/>
          </a:xfrm>
          <a:prstGeom prst="rect">
            <a:avLst/>
          </a:prstGeom>
          <a:noFill/>
          <a:ln w="9525">
            <a:noFill/>
            <a:miter lim="800000"/>
            <a:headEnd/>
            <a:tailEnd/>
          </a:ln>
          <a:effectLst/>
        </p:spPr>
        <p:txBody>
          <a:bodyPr wrap="none" anchor="ctr"/>
          <a:lstStyle/>
          <a:p>
            <a:endParaRPr lang="en-US"/>
          </a:p>
        </p:txBody>
      </p:sp>
      <p:grpSp>
        <p:nvGrpSpPr>
          <p:cNvPr id="12" name="Group 87"/>
          <p:cNvGrpSpPr>
            <a:grpSpLocks/>
          </p:cNvGrpSpPr>
          <p:nvPr/>
        </p:nvGrpSpPr>
        <p:grpSpPr bwMode="auto">
          <a:xfrm>
            <a:off x="4929188" y="1897063"/>
            <a:ext cx="1657350" cy="1370012"/>
            <a:chOff x="3105" y="1195"/>
            <a:chExt cx="1044" cy="863"/>
          </a:xfrm>
        </p:grpSpPr>
        <p:sp>
          <p:nvSpPr>
            <p:cNvPr id="273496" name="Freeform 88"/>
            <p:cNvSpPr>
              <a:spLocks/>
            </p:cNvSpPr>
            <p:nvPr/>
          </p:nvSpPr>
          <p:spPr bwMode="hidden">
            <a:xfrm>
              <a:off x="3105" y="1195"/>
              <a:ext cx="1044" cy="833"/>
            </a:xfrm>
            <a:custGeom>
              <a:avLst/>
              <a:gdLst/>
              <a:ahLst/>
              <a:cxnLst>
                <a:cxn ang="0">
                  <a:pos x="847" y="564"/>
                </a:cxn>
                <a:cxn ang="0">
                  <a:pos x="835" y="531"/>
                </a:cxn>
                <a:cxn ang="0">
                  <a:pos x="824" y="504"/>
                </a:cxn>
                <a:cxn ang="0">
                  <a:pos x="813" y="478"/>
                </a:cxn>
                <a:cxn ang="0">
                  <a:pos x="788" y="452"/>
                </a:cxn>
                <a:cxn ang="0">
                  <a:pos x="777" y="426"/>
                </a:cxn>
                <a:cxn ang="0">
                  <a:pos x="759" y="403"/>
                </a:cxn>
                <a:cxn ang="0">
                  <a:pos x="735" y="375"/>
                </a:cxn>
                <a:cxn ang="0">
                  <a:pos x="718" y="352"/>
                </a:cxn>
                <a:cxn ang="0">
                  <a:pos x="689" y="330"/>
                </a:cxn>
                <a:cxn ang="0">
                  <a:pos x="671" y="307"/>
                </a:cxn>
                <a:cxn ang="0">
                  <a:pos x="641" y="284"/>
                </a:cxn>
                <a:cxn ang="0">
                  <a:pos x="619" y="264"/>
                </a:cxn>
                <a:cxn ang="0">
                  <a:pos x="582" y="244"/>
                </a:cxn>
                <a:cxn ang="0">
                  <a:pos x="558" y="223"/>
                </a:cxn>
                <a:cxn ang="0">
                  <a:pos x="530" y="208"/>
                </a:cxn>
                <a:cxn ang="0">
                  <a:pos x="501" y="190"/>
                </a:cxn>
                <a:cxn ang="0">
                  <a:pos x="466" y="171"/>
                </a:cxn>
                <a:cxn ang="0">
                  <a:pos x="436" y="156"/>
                </a:cxn>
                <a:cxn ang="0">
                  <a:pos x="406" y="138"/>
                </a:cxn>
                <a:cxn ang="0">
                  <a:pos x="377" y="121"/>
                </a:cxn>
                <a:cxn ang="0">
                  <a:pos x="342" y="108"/>
                </a:cxn>
                <a:cxn ang="0">
                  <a:pos x="318" y="95"/>
                </a:cxn>
                <a:cxn ang="0">
                  <a:pos x="283" y="82"/>
                </a:cxn>
                <a:cxn ang="0">
                  <a:pos x="253" y="72"/>
                </a:cxn>
                <a:cxn ang="0">
                  <a:pos x="218" y="59"/>
                </a:cxn>
                <a:cxn ang="0">
                  <a:pos x="189" y="49"/>
                </a:cxn>
                <a:cxn ang="0">
                  <a:pos x="159" y="39"/>
                </a:cxn>
                <a:cxn ang="0">
                  <a:pos x="128" y="28"/>
                </a:cxn>
                <a:cxn ang="0">
                  <a:pos x="100" y="20"/>
                </a:cxn>
                <a:cxn ang="0">
                  <a:pos x="71" y="10"/>
                </a:cxn>
                <a:cxn ang="0">
                  <a:pos x="47" y="2"/>
                </a:cxn>
                <a:cxn ang="0">
                  <a:pos x="0" y="17"/>
                </a:cxn>
                <a:cxn ang="0">
                  <a:pos x="0" y="17"/>
                </a:cxn>
                <a:cxn ang="0">
                  <a:pos x="19" y="46"/>
                </a:cxn>
                <a:cxn ang="0">
                  <a:pos x="52" y="59"/>
                </a:cxn>
                <a:cxn ang="0">
                  <a:pos x="93" y="76"/>
                </a:cxn>
                <a:cxn ang="0">
                  <a:pos x="135" y="92"/>
                </a:cxn>
                <a:cxn ang="0">
                  <a:pos x="170" y="106"/>
                </a:cxn>
                <a:cxn ang="0">
                  <a:pos x="200" y="122"/>
                </a:cxn>
                <a:cxn ang="0">
                  <a:pos x="229" y="145"/>
                </a:cxn>
                <a:cxn ang="0">
                  <a:pos x="264" y="164"/>
                </a:cxn>
                <a:cxn ang="0">
                  <a:pos x="288" y="184"/>
                </a:cxn>
                <a:cxn ang="0">
                  <a:pos x="318" y="200"/>
                </a:cxn>
                <a:cxn ang="0">
                  <a:pos x="335" y="223"/>
                </a:cxn>
                <a:cxn ang="0">
                  <a:pos x="359" y="244"/>
                </a:cxn>
                <a:cxn ang="0">
                  <a:pos x="383" y="264"/>
                </a:cxn>
                <a:cxn ang="0">
                  <a:pos x="401" y="287"/>
                </a:cxn>
                <a:cxn ang="0">
                  <a:pos x="417" y="310"/>
                </a:cxn>
                <a:cxn ang="0">
                  <a:pos x="434" y="333"/>
                </a:cxn>
                <a:cxn ang="0">
                  <a:pos x="453" y="356"/>
                </a:cxn>
                <a:cxn ang="0">
                  <a:pos x="458" y="379"/>
                </a:cxn>
                <a:cxn ang="0">
                  <a:pos x="476" y="403"/>
                </a:cxn>
                <a:cxn ang="0">
                  <a:pos x="488" y="429"/>
                </a:cxn>
                <a:cxn ang="0">
                  <a:pos x="495" y="452"/>
                </a:cxn>
                <a:cxn ang="0">
                  <a:pos x="500" y="475"/>
                </a:cxn>
                <a:cxn ang="0">
                  <a:pos x="511" y="501"/>
                </a:cxn>
                <a:cxn ang="0">
                  <a:pos x="511" y="528"/>
                </a:cxn>
                <a:cxn ang="0">
                  <a:pos x="512" y="554"/>
                </a:cxn>
                <a:cxn ang="0">
                  <a:pos x="512" y="580"/>
                </a:cxn>
                <a:cxn ang="0">
                  <a:pos x="1041" y="626"/>
                </a:cxn>
              </a:cxnLst>
              <a:rect l="0" t="0" r="r" b="b"/>
              <a:pathLst>
                <a:path w="1044" h="833">
                  <a:moveTo>
                    <a:pt x="853" y="587"/>
                  </a:moveTo>
                  <a:lnTo>
                    <a:pt x="847" y="585"/>
                  </a:lnTo>
                  <a:lnTo>
                    <a:pt x="853" y="580"/>
                  </a:lnTo>
                  <a:lnTo>
                    <a:pt x="847" y="577"/>
                  </a:lnTo>
                  <a:lnTo>
                    <a:pt x="847" y="572"/>
                  </a:lnTo>
                  <a:lnTo>
                    <a:pt x="842" y="567"/>
                  </a:lnTo>
                  <a:lnTo>
                    <a:pt x="847" y="564"/>
                  </a:lnTo>
                  <a:lnTo>
                    <a:pt x="842" y="561"/>
                  </a:lnTo>
                  <a:lnTo>
                    <a:pt x="842" y="554"/>
                  </a:lnTo>
                  <a:lnTo>
                    <a:pt x="842" y="547"/>
                  </a:lnTo>
                  <a:lnTo>
                    <a:pt x="842" y="547"/>
                  </a:lnTo>
                  <a:lnTo>
                    <a:pt x="842" y="541"/>
                  </a:lnTo>
                  <a:lnTo>
                    <a:pt x="835" y="538"/>
                  </a:lnTo>
                  <a:lnTo>
                    <a:pt x="835" y="531"/>
                  </a:lnTo>
                  <a:lnTo>
                    <a:pt x="835" y="531"/>
                  </a:lnTo>
                  <a:lnTo>
                    <a:pt x="829" y="528"/>
                  </a:lnTo>
                  <a:lnTo>
                    <a:pt x="829" y="521"/>
                  </a:lnTo>
                  <a:lnTo>
                    <a:pt x="824" y="517"/>
                  </a:lnTo>
                  <a:lnTo>
                    <a:pt x="829" y="515"/>
                  </a:lnTo>
                  <a:lnTo>
                    <a:pt x="824" y="511"/>
                  </a:lnTo>
                  <a:lnTo>
                    <a:pt x="824" y="504"/>
                  </a:lnTo>
                  <a:lnTo>
                    <a:pt x="818" y="501"/>
                  </a:lnTo>
                  <a:lnTo>
                    <a:pt x="824" y="498"/>
                  </a:lnTo>
                  <a:lnTo>
                    <a:pt x="818" y="495"/>
                  </a:lnTo>
                  <a:lnTo>
                    <a:pt x="813" y="492"/>
                  </a:lnTo>
                  <a:lnTo>
                    <a:pt x="813" y="485"/>
                  </a:lnTo>
                  <a:lnTo>
                    <a:pt x="807" y="482"/>
                  </a:lnTo>
                  <a:lnTo>
                    <a:pt x="813" y="478"/>
                  </a:lnTo>
                  <a:lnTo>
                    <a:pt x="807" y="475"/>
                  </a:lnTo>
                  <a:lnTo>
                    <a:pt x="807" y="468"/>
                  </a:lnTo>
                  <a:lnTo>
                    <a:pt x="800" y="466"/>
                  </a:lnTo>
                  <a:lnTo>
                    <a:pt x="800" y="466"/>
                  </a:lnTo>
                  <a:lnTo>
                    <a:pt x="800" y="459"/>
                  </a:lnTo>
                  <a:lnTo>
                    <a:pt x="794" y="456"/>
                  </a:lnTo>
                  <a:lnTo>
                    <a:pt x="788" y="452"/>
                  </a:lnTo>
                  <a:lnTo>
                    <a:pt x="794" y="449"/>
                  </a:lnTo>
                  <a:lnTo>
                    <a:pt x="788" y="444"/>
                  </a:lnTo>
                  <a:lnTo>
                    <a:pt x="788" y="439"/>
                  </a:lnTo>
                  <a:lnTo>
                    <a:pt x="783" y="436"/>
                  </a:lnTo>
                  <a:lnTo>
                    <a:pt x="777" y="433"/>
                  </a:lnTo>
                  <a:lnTo>
                    <a:pt x="783" y="429"/>
                  </a:lnTo>
                  <a:lnTo>
                    <a:pt x="777" y="426"/>
                  </a:lnTo>
                  <a:lnTo>
                    <a:pt x="770" y="421"/>
                  </a:lnTo>
                  <a:lnTo>
                    <a:pt x="770" y="416"/>
                  </a:lnTo>
                  <a:lnTo>
                    <a:pt x="770" y="416"/>
                  </a:lnTo>
                  <a:lnTo>
                    <a:pt x="765" y="413"/>
                  </a:lnTo>
                  <a:lnTo>
                    <a:pt x="765" y="405"/>
                  </a:lnTo>
                  <a:lnTo>
                    <a:pt x="759" y="403"/>
                  </a:lnTo>
                  <a:lnTo>
                    <a:pt x="759" y="403"/>
                  </a:lnTo>
                  <a:lnTo>
                    <a:pt x="753" y="398"/>
                  </a:lnTo>
                  <a:lnTo>
                    <a:pt x="753" y="392"/>
                  </a:lnTo>
                  <a:lnTo>
                    <a:pt x="748" y="388"/>
                  </a:lnTo>
                  <a:lnTo>
                    <a:pt x="742" y="387"/>
                  </a:lnTo>
                  <a:lnTo>
                    <a:pt x="748" y="382"/>
                  </a:lnTo>
                  <a:lnTo>
                    <a:pt x="742" y="379"/>
                  </a:lnTo>
                  <a:lnTo>
                    <a:pt x="735" y="375"/>
                  </a:lnTo>
                  <a:lnTo>
                    <a:pt x="729" y="372"/>
                  </a:lnTo>
                  <a:lnTo>
                    <a:pt x="729" y="365"/>
                  </a:lnTo>
                  <a:lnTo>
                    <a:pt x="729" y="365"/>
                  </a:lnTo>
                  <a:lnTo>
                    <a:pt x="724" y="364"/>
                  </a:lnTo>
                  <a:lnTo>
                    <a:pt x="718" y="359"/>
                  </a:lnTo>
                  <a:lnTo>
                    <a:pt x="718" y="352"/>
                  </a:lnTo>
                  <a:lnTo>
                    <a:pt x="718" y="352"/>
                  </a:lnTo>
                  <a:lnTo>
                    <a:pt x="711" y="349"/>
                  </a:lnTo>
                  <a:lnTo>
                    <a:pt x="707" y="346"/>
                  </a:lnTo>
                  <a:lnTo>
                    <a:pt x="700" y="343"/>
                  </a:lnTo>
                  <a:lnTo>
                    <a:pt x="700" y="336"/>
                  </a:lnTo>
                  <a:lnTo>
                    <a:pt x="700" y="336"/>
                  </a:lnTo>
                  <a:lnTo>
                    <a:pt x="695" y="333"/>
                  </a:lnTo>
                  <a:lnTo>
                    <a:pt x="689" y="330"/>
                  </a:lnTo>
                  <a:lnTo>
                    <a:pt x="689" y="323"/>
                  </a:lnTo>
                  <a:lnTo>
                    <a:pt x="689" y="323"/>
                  </a:lnTo>
                  <a:lnTo>
                    <a:pt x="683" y="320"/>
                  </a:lnTo>
                  <a:lnTo>
                    <a:pt x="678" y="316"/>
                  </a:lnTo>
                  <a:lnTo>
                    <a:pt x="671" y="313"/>
                  </a:lnTo>
                  <a:lnTo>
                    <a:pt x="665" y="310"/>
                  </a:lnTo>
                  <a:lnTo>
                    <a:pt x="671" y="307"/>
                  </a:lnTo>
                  <a:lnTo>
                    <a:pt x="665" y="303"/>
                  </a:lnTo>
                  <a:lnTo>
                    <a:pt x="659" y="300"/>
                  </a:lnTo>
                  <a:lnTo>
                    <a:pt x="654" y="297"/>
                  </a:lnTo>
                  <a:lnTo>
                    <a:pt x="654" y="297"/>
                  </a:lnTo>
                  <a:lnTo>
                    <a:pt x="648" y="293"/>
                  </a:lnTo>
                  <a:lnTo>
                    <a:pt x="648" y="287"/>
                  </a:lnTo>
                  <a:lnTo>
                    <a:pt x="641" y="284"/>
                  </a:lnTo>
                  <a:lnTo>
                    <a:pt x="636" y="280"/>
                  </a:lnTo>
                  <a:lnTo>
                    <a:pt x="636" y="280"/>
                  </a:lnTo>
                  <a:lnTo>
                    <a:pt x="630" y="277"/>
                  </a:lnTo>
                  <a:lnTo>
                    <a:pt x="624" y="274"/>
                  </a:lnTo>
                  <a:lnTo>
                    <a:pt x="619" y="270"/>
                  </a:lnTo>
                  <a:lnTo>
                    <a:pt x="619" y="270"/>
                  </a:lnTo>
                  <a:lnTo>
                    <a:pt x="619" y="264"/>
                  </a:lnTo>
                  <a:lnTo>
                    <a:pt x="613" y="260"/>
                  </a:lnTo>
                  <a:lnTo>
                    <a:pt x="606" y="257"/>
                  </a:lnTo>
                  <a:lnTo>
                    <a:pt x="606" y="257"/>
                  </a:lnTo>
                  <a:lnTo>
                    <a:pt x="600" y="254"/>
                  </a:lnTo>
                  <a:lnTo>
                    <a:pt x="595" y="251"/>
                  </a:lnTo>
                  <a:lnTo>
                    <a:pt x="589" y="247"/>
                  </a:lnTo>
                  <a:lnTo>
                    <a:pt x="582" y="244"/>
                  </a:lnTo>
                  <a:lnTo>
                    <a:pt x="582" y="244"/>
                  </a:lnTo>
                  <a:lnTo>
                    <a:pt x="578" y="241"/>
                  </a:lnTo>
                  <a:lnTo>
                    <a:pt x="578" y="234"/>
                  </a:lnTo>
                  <a:lnTo>
                    <a:pt x="571" y="229"/>
                  </a:lnTo>
                  <a:lnTo>
                    <a:pt x="571" y="229"/>
                  </a:lnTo>
                  <a:lnTo>
                    <a:pt x="565" y="228"/>
                  </a:lnTo>
                  <a:lnTo>
                    <a:pt x="558" y="223"/>
                  </a:lnTo>
                  <a:lnTo>
                    <a:pt x="554" y="221"/>
                  </a:lnTo>
                  <a:lnTo>
                    <a:pt x="554" y="221"/>
                  </a:lnTo>
                  <a:lnTo>
                    <a:pt x="547" y="218"/>
                  </a:lnTo>
                  <a:lnTo>
                    <a:pt x="541" y="213"/>
                  </a:lnTo>
                  <a:lnTo>
                    <a:pt x="536" y="210"/>
                  </a:lnTo>
                  <a:lnTo>
                    <a:pt x="536" y="210"/>
                  </a:lnTo>
                  <a:lnTo>
                    <a:pt x="530" y="208"/>
                  </a:lnTo>
                  <a:lnTo>
                    <a:pt x="525" y="205"/>
                  </a:lnTo>
                  <a:lnTo>
                    <a:pt x="519" y="202"/>
                  </a:lnTo>
                  <a:lnTo>
                    <a:pt x="519" y="202"/>
                  </a:lnTo>
                  <a:lnTo>
                    <a:pt x="512" y="197"/>
                  </a:lnTo>
                  <a:lnTo>
                    <a:pt x="507" y="195"/>
                  </a:lnTo>
                  <a:lnTo>
                    <a:pt x="501" y="190"/>
                  </a:lnTo>
                  <a:lnTo>
                    <a:pt x="501" y="190"/>
                  </a:lnTo>
                  <a:lnTo>
                    <a:pt x="495" y="187"/>
                  </a:lnTo>
                  <a:lnTo>
                    <a:pt x="488" y="184"/>
                  </a:lnTo>
                  <a:lnTo>
                    <a:pt x="484" y="180"/>
                  </a:lnTo>
                  <a:lnTo>
                    <a:pt x="484" y="180"/>
                  </a:lnTo>
                  <a:lnTo>
                    <a:pt x="477" y="179"/>
                  </a:lnTo>
                  <a:lnTo>
                    <a:pt x="471" y="174"/>
                  </a:lnTo>
                  <a:lnTo>
                    <a:pt x="466" y="171"/>
                  </a:lnTo>
                  <a:lnTo>
                    <a:pt x="466" y="171"/>
                  </a:lnTo>
                  <a:lnTo>
                    <a:pt x="460" y="167"/>
                  </a:lnTo>
                  <a:lnTo>
                    <a:pt x="453" y="164"/>
                  </a:lnTo>
                  <a:lnTo>
                    <a:pt x="447" y="161"/>
                  </a:lnTo>
                  <a:lnTo>
                    <a:pt x="447" y="161"/>
                  </a:lnTo>
                  <a:lnTo>
                    <a:pt x="442" y="157"/>
                  </a:lnTo>
                  <a:lnTo>
                    <a:pt x="436" y="156"/>
                  </a:lnTo>
                  <a:lnTo>
                    <a:pt x="436" y="156"/>
                  </a:lnTo>
                  <a:lnTo>
                    <a:pt x="429" y="151"/>
                  </a:lnTo>
                  <a:lnTo>
                    <a:pt x="425" y="148"/>
                  </a:lnTo>
                  <a:lnTo>
                    <a:pt x="418" y="144"/>
                  </a:lnTo>
                  <a:lnTo>
                    <a:pt x="418" y="144"/>
                  </a:lnTo>
                  <a:lnTo>
                    <a:pt x="412" y="141"/>
                  </a:lnTo>
                  <a:lnTo>
                    <a:pt x="406" y="138"/>
                  </a:lnTo>
                  <a:lnTo>
                    <a:pt x="406" y="138"/>
                  </a:lnTo>
                  <a:lnTo>
                    <a:pt x="401" y="134"/>
                  </a:lnTo>
                  <a:lnTo>
                    <a:pt x="394" y="131"/>
                  </a:lnTo>
                  <a:lnTo>
                    <a:pt x="388" y="128"/>
                  </a:lnTo>
                  <a:lnTo>
                    <a:pt x="388" y="128"/>
                  </a:lnTo>
                  <a:lnTo>
                    <a:pt x="383" y="125"/>
                  </a:lnTo>
                  <a:lnTo>
                    <a:pt x="377" y="121"/>
                  </a:lnTo>
                  <a:lnTo>
                    <a:pt x="377" y="121"/>
                  </a:lnTo>
                  <a:lnTo>
                    <a:pt x="371" y="118"/>
                  </a:lnTo>
                  <a:lnTo>
                    <a:pt x="364" y="115"/>
                  </a:lnTo>
                  <a:lnTo>
                    <a:pt x="359" y="118"/>
                  </a:lnTo>
                  <a:lnTo>
                    <a:pt x="353" y="115"/>
                  </a:lnTo>
                  <a:lnTo>
                    <a:pt x="347" y="111"/>
                  </a:lnTo>
                  <a:lnTo>
                    <a:pt x="342" y="108"/>
                  </a:lnTo>
                  <a:lnTo>
                    <a:pt x="342" y="108"/>
                  </a:lnTo>
                  <a:lnTo>
                    <a:pt x="335" y="105"/>
                  </a:lnTo>
                  <a:lnTo>
                    <a:pt x="331" y="102"/>
                  </a:lnTo>
                  <a:lnTo>
                    <a:pt x="331" y="102"/>
                  </a:lnTo>
                  <a:lnTo>
                    <a:pt x="324" y="99"/>
                  </a:lnTo>
                  <a:lnTo>
                    <a:pt x="318" y="95"/>
                  </a:lnTo>
                  <a:lnTo>
                    <a:pt x="318" y="95"/>
                  </a:lnTo>
                  <a:lnTo>
                    <a:pt x="313" y="92"/>
                  </a:lnTo>
                  <a:lnTo>
                    <a:pt x="300" y="92"/>
                  </a:lnTo>
                  <a:lnTo>
                    <a:pt x="300" y="92"/>
                  </a:lnTo>
                  <a:lnTo>
                    <a:pt x="294" y="89"/>
                  </a:lnTo>
                  <a:lnTo>
                    <a:pt x="289" y="85"/>
                  </a:lnTo>
                  <a:lnTo>
                    <a:pt x="289" y="85"/>
                  </a:lnTo>
                  <a:lnTo>
                    <a:pt x="283" y="82"/>
                  </a:lnTo>
                  <a:lnTo>
                    <a:pt x="277" y="79"/>
                  </a:lnTo>
                  <a:lnTo>
                    <a:pt x="277" y="79"/>
                  </a:lnTo>
                  <a:lnTo>
                    <a:pt x="272" y="76"/>
                  </a:lnTo>
                  <a:lnTo>
                    <a:pt x="265" y="72"/>
                  </a:lnTo>
                  <a:lnTo>
                    <a:pt x="259" y="76"/>
                  </a:lnTo>
                  <a:lnTo>
                    <a:pt x="253" y="72"/>
                  </a:lnTo>
                  <a:lnTo>
                    <a:pt x="253" y="72"/>
                  </a:lnTo>
                  <a:lnTo>
                    <a:pt x="248" y="69"/>
                  </a:lnTo>
                  <a:lnTo>
                    <a:pt x="242" y="66"/>
                  </a:lnTo>
                  <a:lnTo>
                    <a:pt x="242" y="66"/>
                  </a:lnTo>
                  <a:lnTo>
                    <a:pt x="235" y="62"/>
                  </a:lnTo>
                  <a:lnTo>
                    <a:pt x="230" y="59"/>
                  </a:lnTo>
                  <a:lnTo>
                    <a:pt x="224" y="62"/>
                  </a:lnTo>
                  <a:lnTo>
                    <a:pt x="218" y="59"/>
                  </a:lnTo>
                  <a:lnTo>
                    <a:pt x="218" y="59"/>
                  </a:lnTo>
                  <a:lnTo>
                    <a:pt x="211" y="56"/>
                  </a:lnTo>
                  <a:lnTo>
                    <a:pt x="207" y="52"/>
                  </a:lnTo>
                  <a:lnTo>
                    <a:pt x="207" y="52"/>
                  </a:lnTo>
                  <a:lnTo>
                    <a:pt x="200" y="49"/>
                  </a:lnTo>
                  <a:lnTo>
                    <a:pt x="200" y="49"/>
                  </a:lnTo>
                  <a:lnTo>
                    <a:pt x="189" y="49"/>
                  </a:lnTo>
                  <a:lnTo>
                    <a:pt x="183" y="46"/>
                  </a:lnTo>
                  <a:lnTo>
                    <a:pt x="183" y="46"/>
                  </a:lnTo>
                  <a:lnTo>
                    <a:pt x="176" y="43"/>
                  </a:lnTo>
                  <a:lnTo>
                    <a:pt x="176" y="43"/>
                  </a:lnTo>
                  <a:lnTo>
                    <a:pt x="170" y="39"/>
                  </a:lnTo>
                  <a:lnTo>
                    <a:pt x="165" y="36"/>
                  </a:lnTo>
                  <a:lnTo>
                    <a:pt x="159" y="39"/>
                  </a:lnTo>
                  <a:lnTo>
                    <a:pt x="152" y="36"/>
                  </a:lnTo>
                  <a:lnTo>
                    <a:pt x="152" y="36"/>
                  </a:lnTo>
                  <a:lnTo>
                    <a:pt x="148" y="33"/>
                  </a:lnTo>
                  <a:lnTo>
                    <a:pt x="148" y="33"/>
                  </a:lnTo>
                  <a:lnTo>
                    <a:pt x="141" y="28"/>
                  </a:lnTo>
                  <a:lnTo>
                    <a:pt x="128" y="28"/>
                  </a:lnTo>
                  <a:lnTo>
                    <a:pt x="128" y="28"/>
                  </a:lnTo>
                  <a:lnTo>
                    <a:pt x="124" y="26"/>
                  </a:lnTo>
                  <a:lnTo>
                    <a:pt x="124" y="26"/>
                  </a:lnTo>
                  <a:lnTo>
                    <a:pt x="117" y="23"/>
                  </a:lnTo>
                  <a:lnTo>
                    <a:pt x="117" y="23"/>
                  </a:lnTo>
                  <a:lnTo>
                    <a:pt x="111" y="20"/>
                  </a:lnTo>
                  <a:lnTo>
                    <a:pt x="105" y="23"/>
                  </a:lnTo>
                  <a:lnTo>
                    <a:pt x="100" y="20"/>
                  </a:lnTo>
                  <a:lnTo>
                    <a:pt x="93" y="15"/>
                  </a:lnTo>
                  <a:lnTo>
                    <a:pt x="93" y="15"/>
                  </a:lnTo>
                  <a:lnTo>
                    <a:pt x="89" y="13"/>
                  </a:lnTo>
                  <a:lnTo>
                    <a:pt x="89" y="13"/>
                  </a:lnTo>
                  <a:lnTo>
                    <a:pt x="76" y="13"/>
                  </a:lnTo>
                  <a:lnTo>
                    <a:pt x="76" y="13"/>
                  </a:lnTo>
                  <a:lnTo>
                    <a:pt x="71" y="10"/>
                  </a:lnTo>
                  <a:lnTo>
                    <a:pt x="71" y="10"/>
                  </a:lnTo>
                  <a:lnTo>
                    <a:pt x="65" y="7"/>
                  </a:lnTo>
                  <a:lnTo>
                    <a:pt x="65" y="7"/>
                  </a:lnTo>
                  <a:lnTo>
                    <a:pt x="54" y="7"/>
                  </a:lnTo>
                  <a:lnTo>
                    <a:pt x="54" y="7"/>
                  </a:lnTo>
                  <a:lnTo>
                    <a:pt x="47" y="2"/>
                  </a:lnTo>
                  <a:lnTo>
                    <a:pt x="47" y="2"/>
                  </a:lnTo>
                  <a:lnTo>
                    <a:pt x="41" y="0"/>
                  </a:lnTo>
                  <a:lnTo>
                    <a:pt x="41" y="0"/>
                  </a:lnTo>
                  <a:lnTo>
                    <a:pt x="30" y="0"/>
                  </a:lnTo>
                  <a:lnTo>
                    <a:pt x="30" y="0"/>
                  </a:lnTo>
                  <a:lnTo>
                    <a:pt x="30" y="0"/>
                  </a:lnTo>
                  <a:lnTo>
                    <a:pt x="0" y="17"/>
                  </a:lnTo>
                  <a:lnTo>
                    <a:pt x="0" y="17"/>
                  </a:lnTo>
                  <a:lnTo>
                    <a:pt x="0" y="17"/>
                  </a:lnTo>
                  <a:lnTo>
                    <a:pt x="0" y="17"/>
                  </a:lnTo>
                  <a:lnTo>
                    <a:pt x="6" y="20"/>
                  </a:lnTo>
                  <a:lnTo>
                    <a:pt x="0" y="23"/>
                  </a:lnTo>
                  <a:lnTo>
                    <a:pt x="0" y="23"/>
                  </a:lnTo>
                  <a:lnTo>
                    <a:pt x="6" y="20"/>
                  </a:lnTo>
                  <a:lnTo>
                    <a:pt x="0" y="17"/>
                  </a:lnTo>
                  <a:lnTo>
                    <a:pt x="0" y="28"/>
                  </a:lnTo>
                  <a:lnTo>
                    <a:pt x="0" y="28"/>
                  </a:lnTo>
                  <a:lnTo>
                    <a:pt x="6" y="33"/>
                  </a:lnTo>
                  <a:lnTo>
                    <a:pt x="6" y="40"/>
                  </a:lnTo>
                  <a:lnTo>
                    <a:pt x="12" y="43"/>
                  </a:lnTo>
                  <a:lnTo>
                    <a:pt x="12" y="43"/>
                  </a:lnTo>
                  <a:lnTo>
                    <a:pt x="19" y="46"/>
                  </a:lnTo>
                  <a:lnTo>
                    <a:pt x="19" y="46"/>
                  </a:lnTo>
                  <a:lnTo>
                    <a:pt x="23" y="50"/>
                  </a:lnTo>
                  <a:lnTo>
                    <a:pt x="30" y="52"/>
                  </a:lnTo>
                  <a:lnTo>
                    <a:pt x="41" y="52"/>
                  </a:lnTo>
                  <a:lnTo>
                    <a:pt x="47" y="56"/>
                  </a:lnTo>
                  <a:lnTo>
                    <a:pt x="47" y="56"/>
                  </a:lnTo>
                  <a:lnTo>
                    <a:pt x="52" y="59"/>
                  </a:lnTo>
                  <a:lnTo>
                    <a:pt x="58" y="62"/>
                  </a:lnTo>
                  <a:lnTo>
                    <a:pt x="65" y="66"/>
                  </a:lnTo>
                  <a:lnTo>
                    <a:pt x="76" y="66"/>
                  </a:lnTo>
                  <a:lnTo>
                    <a:pt x="76" y="66"/>
                  </a:lnTo>
                  <a:lnTo>
                    <a:pt x="82" y="69"/>
                  </a:lnTo>
                  <a:lnTo>
                    <a:pt x="89" y="72"/>
                  </a:lnTo>
                  <a:lnTo>
                    <a:pt x="93" y="76"/>
                  </a:lnTo>
                  <a:lnTo>
                    <a:pt x="100" y="79"/>
                  </a:lnTo>
                  <a:lnTo>
                    <a:pt x="106" y="82"/>
                  </a:lnTo>
                  <a:lnTo>
                    <a:pt x="111" y="79"/>
                  </a:lnTo>
                  <a:lnTo>
                    <a:pt x="117" y="82"/>
                  </a:lnTo>
                  <a:lnTo>
                    <a:pt x="122" y="85"/>
                  </a:lnTo>
                  <a:lnTo>
                    <a:pt x="128" y="89"/>
                  </a:lnTo>
                  <a:lnTo>
                    <a:pt x="135" y="92"/>
                  </a:lnTo>
                  <a:lnTo>
                    <a:pt x="135" y="92"/>
                  </a:lnTo>
                  <a:lnTo>
                    <a:pt x="141" y="96"/>
                  </a:lnTo>
                  <a:lnTo>
                    <a:pt x="146" y="99"/>
                  </a:lnTo>
                  <a:lnTo>
                    <a:pt x="152" y="102"/>
                  </a:lnTo>
                  <a:lnTo>
                    <a:pt x="159" y="106"/>
                  </a:lnTo>
                  <a:lnTo>
                    <a:pt x="164" y="108"/>
                  </a:lnTo>
                  <a:lnTo>
                    <a:pt x="170" y="106"/>
                  </a:lnTo>
                  <a:lnTo>
                    <a:pt x="176" y="108"/>
                  </a:lnTo>
                  <a:lnTo>
                    <a:pt x="183" y="112"/>
                  </a:lnTo>
                  <a:lnTo>
                    <a:pt x="187" y="115"/>
                  </a:lnTo>
                  <a:lnTo>
                    <a:pt x="187" y="115"/>
                  </a:lnTo>
                  <a:lnTo>
                    <a:pt x="194" y="119"/>
                  </a:lnTo>
                  <a:lnTo>
                    <a:pt x="200" y="122"/>
                  </a:lnTo>
                  <a:lnTo>
                    <a:pt x="200" y="122"/>
                  </a:lnTo>
                  <a:lnTo>
                    <a:pt x="205" y="125"/>
                  </a:lnTo>
                  <a:lnTo>
                    <a:pt x="211" y="130"/>
                  </a:lnTo>
                  <a:lnTo>
                    <a:pt x="211" y="135"/>
                  </a:lnTo>
                  <a:lnTo>
                    <a:pt x="211" y="135"/>
                  </a:lnTo>
                  <a:lnTo>
                    <a:pt x="218" y="138"/>
                  </a:lnTo>
                  <a:lnTo>
                    <a:pt x="224" y="143"/>
                  </a:lnTo>
                  <a:lnTo>
                    <a:pt x="229" y="145"/>
                  </a:lnTo>
                  <a:lnTo>
                    <a:pt x="235" y="148"/>
                  </a:lnTo>
                  <a:lnTo>
                    <a:pt x="242" y="153"/>
                  </a:lnTo>
                  <a:lnTo>
                    <a:pt x="246" y="156"/>
                  </a:lnTo>
                  <a:lnTo>
                    <a:pt x="246" y="156"/>
                  </a:lnTo>
                  <a:lnTo>
                    <a:pt x="253" y="158"/>
                  </a:lnTo>
                  <a:lnTo>
                    <a:pt x="257" y="161"/>
                  </a:lnTo>
                  <a:lnTo>
                    <a:pt x="264" y="164"/>
                  </a:lnTo>
                  <a:lnTo>
                    <a:pt x="270" y="169"/>
                  </a:lnTo>
                  <a:lnTo>
                    <a:pt x="270" y="169"/>
                  </a:lnTo>
                  <a:lnTo>
                    <a:pt x="275" y="171"/>
                  </a:lnTo>
                  <a:lnTo>
                    <a:pt x="281" y="174"/>
                  </a:lnTo>
                  <a:lnTo>
                    <a:pt x="288" y="179"/>
                  </a:lnTo>
                  <a:lnTo>
                    <a:pt x="283" y="180"/>
                  </a:lnTo>
                  <a:lnTo>
                    <a:pt x="288" y="184"/>
                  </a:lnTo>
                  <a:lnTo>
                    <a:pt x="294" y="187"/>
                  </a:lnTo>
                  <a:lnTo>
                    <a:pt x="300" y="190"/>
                  </a:lnTo>
                  <a:lnTo>
                    <a:pt x="305" y="195"/>
                  </a:lnTo>
                  <a:lnTo>
                    <a:pt x="305" y="195"/>
                  </a:lnTo>
                  <a:lnTo>
                    <a:pt x="312" y="197"/>
                  </a:lnTo>
                  <a:lnTo>
                    <a:pt x="318" y="200"/>
                  </a:lnTo>
                  <a:lnTo>
                    <a:pt x="318" y="200"/>
                  </a:lnTo>
                  <a:lnTo>
                    <a:pt x="312" y="205"/>
                  </a:lnTo>
                  <a:lnTo>
                    <a:pt x="318" y="208"/>
                  </a:lnTo>
                  <a:lnTo>
                    <a:pt x="324" y="210"/>
                  </a:lnTo>
                  <a:lnTo>
                    <a:pt x="329" y="213"/>
                  </a:lnTo>
                  <a:lnTo>
                    <a:pt x="329" y="213"/>
                  </a:lnTo>
                  <a:lnTo>
                    <a:pt x="335" y="218"/>
                  </a:lnTo>
                  <a:lnTo>
                    <a:pt x="335" y="223"/>
                  </a:lnTo>
                  <a:lnTo>
                    <a:pt x="342" y="228"/>
                  </a:lnTo>
                  <a:lnTo>
                    <a:pt x="342" y="228"/>
                  </a:lnTo>
                  <a:lnTo>
                    <a:pt x="347" y="231"/>
                  </a:lnTo>
                  <a:lnTo>
                    <a:pt x="353" y="235"/>
                  </a:lnTo>
                  <a:lnTo>
                    <a:pt x="353" y="235"/>
                  </a:lnTo>
                  <a:lnTo>
                    <a:pt x="353" y="241"/>
                  </a:lnTo>
                  <a:lnTo>
                    <a:pt x="359" y="244"/>
                  </a:lnTo>
                  <a:lnTo>
                    <a:pt x="366" y="247"/>
                  </a:lnTo>
                  <a:lnTo>
                    <a:pt x="366" y="247"/>
                  </a:lnTo>
                  <a:lnTo>
                    <a:pt x="366" y="254"/>
                  </a:lnTo>
                  <a:lnTo>
                    <a:pt x="371" y="258"/>
                  </a:lnTo>
                  <a:lnTo>
                    <a:pt x="377" y="260"/>
                  </a:lnTo>
                  <a:lnTo>
                    <a:pt x="377" y="260"/>
                  </a:lnTo>
                  <a:lnTo>
                    <a:pt x="383" y="264"/>
                  </a:lnTo>
                  <a:lnTo>
                    <a:pt x="383" y="270"/>
                  </a:lnTo>
                  <a:lnTo>
                    <a:pt x="383" y="270"/>
                  </a:lnTo>
                  <a:lnTo>
                    <a:pt x="388" y="274"/>
                  </a:lnTo>
                  <a:lnTo>
                    <a:pt x="394" y="277"/>
                  </a:lnTo>
                  <a:lnTo>
                    <a:pt x="394" y="284"/>
                  </a:lnTo>
                  <a:lnTo>
                    <a:pt x="394" y="284"/>
                  </a:lnTo>
                  <a:lnTo>
                    <a:pt x="401" y="287"/>
                  </a:lnTo>
                  <a:lnTo>
                    <a:pt x="406" y="290"/>
                  </a:lnTo>
                  <a:lnTo>
                    <a:pt x="399" y="293"/>
                  </a:lnTo>
                  <a:lnTo>
                    <a:pt x="406" y="297"/>
                  </a:lnTo>
                  <a:lnTo>
                    <a:pt x="412" y="300"/>
                  </a:lnTo>
                  <a:lnTo>
                    <a:pt x="412" y="300"/>
                  </a:lnTo>
                  <a:lnTo>
                    <a:pt x="412" y="307"/>
                  </a:lnTo>
                  <a:lnTo>
                    <a:pt x="417" y="310"/>
                  </a:lnTo>
                  <a:lnTo>
                    <a:pt x="423" y="313"/>
                  </a:lnTo>
                  <a:lnTo>
                    <a:pt x="423" y="313"/>
                  </a:lnTo>
                  <a:lnTo>
                    <a:pt x="423" y="320"/>
                  </a:lnTo>
                  <a:lnTo>
                    <a:pt x="429" y="323"/>
                  </a:lnTo>
                  <a:lnTo>
                    <a:pt x="429" y="323"/>
                  </a:lnTo>
                  <a:lnTo>
                    <a:pt x="429" y="330"/>
                  </a:lnTo>
                  <a:lnTo>
                    <a:pt x="434" y="333"/>
                  </a:lnTo>
                  <a:lnTo>
                    <a:pt x="434" y="333"/>
                  </a:lnTo>
                  <a:lnTo>
                    <a:pt x="434" y="339"/>
                  </a:lnTo>
                  <a:lnTo>
                    <a:pt x="441" y="343"/>
                  </a:lnTo>
                  <a:lnTo>
                    <a:pt x="447" y="346"/>
                  </a:lnTo>
                  <a:lnTo>
                    <a:pt x="441" y="349"/>
                  </a:lnTo>
                  <a:lnTo>
                    <a:pt x="447" y="353"/>
                  </a:lnTo>
                  <a:lnTo>
                    <a:pt x="453" y="356"/>
                  </a:lnTo>
                  <a:lnTo>
                    <a:pt x="453" y="356"/>
                  </a:lnTo>
                  <a:lnTo>
                    <a:pt x="453" y="364"/>
                  </a:lnTo>
                  <a:lnTo>
                    <a:pt x="458" y="366"/>
                  </a:lnTo>
                  <a:lnTo>
                    <a:pt x="453" y="369"/>
                  </a:lnTo>
                  <a:lnTo>
                    <a:pt x="458" y="372"/>
                  </a:lnTo>
                  <a:lnTo>
                    <a:pt x="464" y="377"/>
                  </a:lnTo>
                  <a:lnTo>
                    <a:pt x="458" y="379"/>
                  </a:lnTo>
                  <a:lnTo>
                    <a:pt x="464" y="382"/>
                  </a:lnTo>
                  <a:lnTo>
                    <a:pt x="471" y="387"/>
                  </a:lnTo>
                  <a:lnTo>
                    <a:pt x="464" y="390"/>
                  </a:lnTo>
                  <a:lnTo>
                    <a:pt x="471" y="392"/>
                  </a:lnTo>
                  <a:lnTo>
                    <a:pt x="476" y="395"/>
                  </a:lnTo>
                  <a:lnTo>
                    <a:pt x="471" y="400"/>
                  </a:lnTo>
                  <a:lnTo>
                    <a:pt x="476" y="403"/>
                  </a:lnTo>
                  <a:lnTo>
                    <a:pt x="477" y="410"/>
                  </a:lnTo>
                  <a:lnTo>
                    <a:pt x="477" y="410"/>
                  </a:lnTo>
                  <a:lnTo>
                    <a:pt x="482" y="413"/>
                  </a:lnTo>
                  <a:lnTo>
                    <a:pt x="482" y="418"/>
                  </a:lnTo>
                  <a:lnTo>
                    <a:pt x="482" y="418"/>
                  </a:lnTo>
                  <a:lnTo>
                    <a:pt x="482" y="426"/>
                  </a:lnTo>
                  <a:lnTo>
                    <a:pt x="488" y="429"/>
                  </a:lnTo>
                  <a:lnTo>
                    <a:pt x="488" y="429"/>
                  </a:lnTo>
                  <a:lnTo>
                    <a:pt x="488" y="436"/>
                  </a:lnTo>
                  <a:lnTo>
                    <a:pt x="488" y="436"/>
                  </a:lnTo>
                  <a:lnTo>
                    <a:pt x="488" y="443"/>
                  </a:lnTo>
                  <a:lnTo>
                    <a:pt x="495" y="446"/>
                  </a:lnTo>
                  <a:lnTo>
                    <a:pt x="495" y="446"/>
                  </a:lnTo>
                  <a:lnTo>
                    <a:pt x="495" y="452"/>
                  </a:lnTo>
                  <a:lnTo>
                    <a:pt x="501" y="456"/>
                  </a:lnTo>
                  <a:lnTo>
                    <a:pt x="495" y="459"/>
                  </a:lnTo>
                  <a:lnTo>
                    <a:pt x="500" y="462"/>
                  </a:lnTo>
                  <a:lnTo>
                    <a:pt x="500" y="468"/>
                  </a:lnTo>
                  <a:lnTo>
                    <a:pt x="500" y="468"/>
                  </a:lnTo>
                  <a:lnTo>
                    <a:pt x="500" y="475"/>
                  </a:lnTo>
                  <a:lnTo>
                    <a:pt x="500" y="475"/>
                  </a:lnTo>
                  <a:lnTo>
                    <a:pt x="500" y="482"/>
                  </a:lnTo>
                  <a:lnTo>
                    <a:pt x="506" y="485"/>
                  </a:lnTo>
                  <a:lnTo>
                    <a:pt x="506" y="485"/>
                  </a:lnTo>
                  <a:lnTo>
                    <a:pt x="506" y="492"/>
                  </a:lnTo>
                  <a:lnTo>
                    <a:pt x="511" y="495"/>
                  </a:lnTo>
                  <a:lnTo>
                    <a:pt x="506" y="498"/>
                  </a:lnTo>
                  <a:lnTo>
                    <a:pt x="511" y="501"/>
                  </a:lnTo>
                  <a:lnTo>
                    <a:pt x="506" y="505"/>
                  </a:lnTo>
                  <a:lnTo>
                    <a:pt x="511" y="508"/>
                  </a:lnTo>
                  <a:lnTo>
                    <a:pt x="511" y="515"/>
                  </a:lnTo>
                  <a:lnTo>
                    <a:pt x="511" y="515"/>
                  </a:lnTo>
                  <a:lnTo>
                    <a:pt x="511" y="522"/>
                  </a:lnTo>
                  <a:lnTo>
                    <a:pt x="506" y="524"/>
                  </a:lnTo>
                  <a:lnTo>
                    <a:pt x="511" y="528"/>
                  </a:lnTo>
                  <a:lnTo>
                    <a:pt x="511" y="534"/>
                  </a:lnTo>
                  <a:lnTo>
                    <a:pt x="511" y="534"/>
                  </a:lnTo>
                  <a:lnTo>
                    <a:pt x="511" y="541"/>
                  </a:lnTo>
                  <a:lnTo>
                    <a:pt x="511" y="541"/>
                  </a:lnTo>
                  <a:lnTo>
                    <a:pt x="512" y="547"/>
                  </a:lnTo>
                  <a:lnTo>
                    <a:pt x="512" y="547"/>
                  </a:lnTo>
                  <a:lnTo>
                    <a:pt x="512" y="554"/>
                  </a:lnTo>
                  <a:lnTo>
                    <a:pt x="517" y="557"/>
                  </a:lnTo>
                  <a:lnTo>
                    <a:pt x="512" y="561"/>
                  </a:lnTo>
                  <a:lnTo>
                    <a:pt x="512" y="567"/>
                  </a:lnTo>
                  <a:lnTo>
                    <a:pt x="512" y="567"/>
                  </a:lnTo>
                  <a:lnTo>
                    <a:pt x="512" y="574"/>
                  </a:lnTo>
                  <a:lnTo>
                    <a:pt x="512" y="574"/>
                  </a:lnTo>
                  <a:lnTo>
                    <a:pt x="512" y="580"/>
                  </a:lnTo>
                  <a:lnTo>
                    <a:pt x="517" y="585"/>
                  </a:lnTo>
                  <a:lnTo>
                    <a:pt x="512" y="587"/>
                  </a:lnTo>
                  <a:lnTo>
                    <a:pt x="512" y="587"/>
                  </a:lnTo>
                  <a:lnTo>
                    <a:pt x="299" y="587"/>
                  </a:lnTo>
                  <a:lnTo>
                    <a:pt x="305" y="624"/>
                  </a:lnTo>
                  <a:lnTo>
                    <a:pt x="676" y="832"/>
                  </a:lnTo>
                  <a:lnTo>
                    <a:pt x="1041" y="626"/>
                  </a:lnTo>
                  <a:lnTo>
                    <a:pt x="1043" y="587"/>
                  </a:lnTo>
                  <a:lnTo>
                    <a:pt x="853" y="587"/>
                  </a:lnTo>
                  <a:lnTo>
                    <a:pt x="853" y="587"/>
                  </a:lnTo>
                </a:path>
              </a:pathLst>
            </a:custGeom>
            <a:gradFill rotWithShape="0">
              <a:gsLst>
                <a:gs pos="0">
                  <a:srgbClr val="FF6633"/>
                </a:gs>
                <a:gs pos="100000">
                  <a:srgbClr val="FF6633">
                    <a:gamma/>
                    <a:tint val="70196"/>
                    <a:invGamma/>
                  </a:srgbClr>
                </a:gs>
              </a:gsLst>
              <a:lin ang="5400000" scaled="1"/>
            </a:gradFill>
            <a:ln w="12700" cap="rnd" cmpd="sng">
              <a:solidFill>
                <a:srgbClr val="FF6633"/>
              </a:solidFill>
              <a:prstDash val="solid"/>
              <a:round/>
              <a:headEnd/>
              <a:tailEnd/>
            </a:ln>
            <a:effectLst/>
          </p:spPr>
          <p:txBody>
            <a:bodyPr/>
            <a:lstStyle/>
            <a:p>
              <a:endParaRPr lang="en-US"/>
            </a:p>
          </p:txBody>
        </p:sp>
        <p:sp>
          <p:nvSpPr>
            <p:cNvPr id="273497" name="Freeform 89"/>
            <p:cNvSpPr>
              <a:spLocks/>
            </p:cNvSpPr>
            <p:nvPr/>
          </p:nvSpPr>
          <p:spPr bwMode="hidden">
            <a:xfrm>
              <a:off x="3105" y="1213"/>
              <a:ext cx="514" cy="570"/>
            </a:xfrm>
            <a:custGeom>
              <a:avLst/>
              <a:gdLst/>
              <a:ahLst/>
              <a:cxnLst>
                <a:cxn ang="0">
                  <a:pos x="0" y="0"/>
                </a:cxn>
                <a:cxn ang="0">
                  <a:pos x="17" y="2"/>
                </a:cxn>
                <a:cxn ang="0">
                  <a:pos x="30" y="10"/>
                </a:cxn>
                <a:cxn ang="0">
                  <a:pos x="58" y="18"/>
                </a:cxn>
                <a:cxn ang="0">
                  <a:pos x="82" y="33"/>
                </a:cxn>
                <a:cxn ang="0">
                  <a:pos x="117" y="44"/>
                </a:cxn>
                <a:cxn ang="0">
                  <a:pos x="152" y="66"/>
                </a:cxn>
                <a:cxn ang="0">
                  <a:pos x="187" y="84"/>
                </a:cxn>
                <a:cxn ang="0">
                  <a:pos x="224" y="112"/>
                </a:cxn>
                <a:cxn ang="0">
                  <a:pos x="264" y="133"/>
                </a:cxn>
                <a:cxn ang="0">
                  <a:pos x="305" y="164"/>
                </a:cxn>
                <a:cxn ang="0">
                  <a:pos x="348" y="200"/>
                </a:cxn>
                <a:cxn ang="0">
                  <a:pos x="377" y="236"/>
                </a:cxn>
                <a:cxn ang="0">
                  <a:pos x="395" y="253"/>
                </a:cxn>
                <a:cxn ang="0">
                  <a:pos x="412" y="269"/>
                </a:cxn>
                <a:cxn ang="0">
                  <a:pos x="430" y="292"/>
                </a:cxn>
                <a:cxn ang="0">
                  <a:pos x="441" y="312"/>
                </a:cxn>
                <a:cxn ang="0">
                  <a:pos x="460" y="335"/>
                </a:cxn>
                <a:cxn ang="0">
                  <a:pos x="465" y="358"/>
                </a:cxn>
                <a:cxn ang="0">
                  <a:pos x="477" y="384"/>
                </a:cxn>
                <a:cxn ang="0">
                  <a:pos x="490" y="410"/>
                </a:cxn>
                <a:cxn ang="0">
                  <a:pos x="495" y="433"/>
                </a:cxn>
                <a:cxn ang="0">
                  <a:pos x="506" y="459"/>
                </a:cxn>
                <a:cxn ang="0">
                  <a:pos x="506" y="486"/>
                </a:cxn>
                <a:cxn ang="0">
                  <a:pos x="513" y="515"/>
                </a:cxn>
                <a:cxn ang="0">
                  <a:pos x="513" y="543"/>
                </a:cxn>
                <a:cxn ang="0">
                  <a:pos x="513" y="569"/>
                </a:cxn>
                <a:cxn ang="0">
                  <a:pos x="513" y="569"/>
                </a:cxn>
                <a:cxn ang="0">
                  <a:pos x="513" y="561"/>
                </a:cxn>
                <a:cxn ang="0">
                  <a:pos x="513" y="556"/>
                </a:cxn>
                <a:cxn ang="0">
                  <a:pos x="513" y="548"/>
                </a:cxn>
                <a:cxn ang="0">
                  <a:pos x="513" y="535"/>
                </a:cxn>
                <a:cxn ang="0">
                  <a:pos x="501" y="522"/>
                </a:cxn>
                <a:cxn ang="0">
                  <a:pos x="500" y="509"/>
                </a:cxn>
                <a:cxn ang="0">
                  <a:pos x="500" y="489"/>
                </a:cxn>
                <a:cxn ang="0">
                  <a:pos x="489" y="469"/>
                </a:cxn>
                <a:cxn ang="0">
                  <a:pos x="484" y="447"/>
                </a:cxn>
                <a:cxn ang="0">
                  <a:pos x="471" y="427"/>
                </a:cxn>
                <a:cxn ang="0">
                  <a:pos x="466" y="403"/>
                </a:cxn>
                <a:cxn ang="0">
                  <a:pos x="449" y="380"/>
                </a:cxn>
                <a:cxn ang="0">
                  <a:pos x="436" y="354"/>
                </a:cxn>
                <a:cxn ang="0">
                  <a:pos x="423" y="329"/>
                </a:cxn>
                <a:cxn ang="0">
                  <a:pos x="406" y="305"/>
                </a:cxn>
                <a:cxn ang="0">
                  <a:pos x="383" y="279"/>
                </a:cxn>
                <a:cxn ang="0">
                  <a:pos x="360" y="253"/>
                </a:cxn>
                <a:cxn ang="0">
                  <a:pos x="336" y="226"/>
                </a:cxn>
                <a:cxn ang="0">
                  <a:pos x="312" y="200"/>
                </a:cxn>
                <a:cxn ang="0">
                  <a:pos x="277" y="172"/>
                </a:cxn>
                <a:cxn ang="0">
                  <a:pos x="242" y="146"/>
                </a:cxn>
                <a:cxn ang="0">
                  <a:pos x="213" y="123"/>
                </a:cxn>
                <a:cxn ang="0">
                  <a:pos x="172" y="100"/>
                </a:cxn>
                <a:cxn ang="0">
                  <a:pos x="124" y="74"/>
                </a:cxn>
                <a:cxn ang="0">
                  <a:pos x="76" y="54"/>
                </a:cxn>
                <a:cxn ang="0">
                  <a:pos x="30" y="36"/>
                </a:cxn>
                <a:cxn ang="0">
                  <a:pos x="0" y="11"/>
                </a:cxn>
              </a:cxnLst>
              <a:rect l="0" t="0" r="r" b="b"/>
              <a:pathLst>
                <a:path w="514" h="570">
                  <a:moveTo>
                    <a:pt x="0" y="0"/>
                  </a:moveTo>
                  <a:lnTo>
                    <a:pt x="0" y="0"/>
                  </a:lnTo>
                  <a:lnTo>
                    <a:pt x="0" y="0"/>
                  </a:lnTo>
                  <a:lnTo>
                    <a:pt x="0" y="0"/>
                  </a:lnTo>
                  <a:lnTo>
                    <a:pt x="0" y="0"/>
                  </a:lnTo>
                  <a:lnTo>
                    <a:pt x="0" y="0"/>
                  </a:lnTo>
                  <a:lnTo>
                    <a:pt x="0" y="0"/>
                  </a:lnTo>
                  <a:lnTo>
                    <a:pt x="6" y="2"/>
                  </a:lnTo>
                  <a:lnTo>
                    <a:pt x="6" y="2"/>
                  </a:lnTo>
                  <a:lnTo>
                    <a:pt x="6" y="2"/>
                  </a:lnTo>
                  <a:lnTo>
                    <a:pt x="6" y="2"/>
                  </a:lnTo>
                  <a:lnTo>
                    <a:pt x="6" y="2"/>
                  </a:lnTo>
                  <a:lnTo>
                    <a:pt x="17" y="2"/>
                  </a:lnTo>
                  <a:lnTo>
                    <a:pt x="17" y="2"/>
                  </a:lnTo>
                  <a:lnTo>
                    <a:pt x="17" y="2"/>
                  </a:lnTo>
                  <a:lnTo>
                    <a:pt x="17" y="2"/>
                  </a:lnTo>
                  <a:lnTo>
                    <a:pt x="23" y="5"/>
                  </a:lnTo>
                  <a:lnTo>
                    <a:pt x="23" y="5"/>
                  </a:lnTo>
                  <a:lnTo>
                    <a:pt x="23" y="5"/>
                  </a:lnTo>
                  <a:lnTo>
                    <a:pt x="30" y="10"/>
                  </a:lnTo>
                  <a:lnTo>
                    <a:pt x="30" y="10"/>
                  </a:lnTo>
                  <a:lnTo>
                    <a:pt x="35" y="12"/>
                  </a:lnTo>
                  <a:lnTo>
                    <a:pt x="35" y="12"/>
                  </a:lnTo>
                  <a:lnTo>
                    <a:pt x="41" y="17"/>
                  </a:lnTo>
                  <a:lnTo>
                    <a:pt x="41" y="17"/>
                  </a:lnTo>
                  <a:lnTo>
                    <a:pt x="47" y="18"/>
                  </a:lnTo>
                  <a:lnTo>
                    <a:pt x="47" y="18"/>
                  </a:lnTo>
                  <a:lnTo>
                    <a:pt x="58" y="18"/>
                  </a:lnTo>
                  <a:lnTo>
                    <a:pt x="58" y="18"/>
                  </a:lnTo>
                  <a:lnTo>
                    <a:pt x="63" y="21"/>
                  </a:lnTo>
                  <a:lnTo>
                    <a:pt x="63" y="21"/>
                  </a:lnTo>
                  <a:lnTo>
                    <a:pt x="70" y="25"/>
                  </a:lnTo>
                  <a:lnTo>
                    <a:pt x="76" y="28"/>
                  </a:lnTo>
                  <a:lnTo>
                    <a:pt x="76" y="28"/>
                  </a:lnTo>
                  <a:lnTo>
                    <a:pt x="82" y="33"/>
                  </a:lnTo>
                  <a:lnTo>
                    <a:pt x="87" y="36"/>
                  </a:lnTo>
                  <a:lnTo>
                    <a:pt x="87" y="36"/>
                  </a:lnTo>
                  <a:lnTo>
                    <a:pt x="93" y="38"/>
                  </a:lnTo>
                  <a:lnTo>
                    <a:pt x="100" y="41"/>
                  </a:lnTo>
                  <a:lnTo>
                    <a:pt x="100" y="41"/>
                  </a:lnTo>
                  <a:lnTo>
                    <a:pt x="105" y="44"/>
                  </a:lnTo>
                  <a:lnTo>
                    <a:pt x="117" y="44"/>
                  </a:lnTo>
                  <a:lnTo>
                    <a:pt x="124" y="48"/>
                  </a:lnTo>
                  <a:lnTo>
                    <a:pt x="124" y="48"/>
                  </a:lnTo>
                  <a:lnTo>
                    <a:pt x="129" y="51"/>
                  </a:lnTo>
                  <a:lnTo>
                    <a:pt x="135" y="56"/>
                  </a:lnTo>
                  <a:lnTo>
                    <a:pt x="141" y="59"/>
                  </a:lnTo>
                  <a:lnTo>
                    <a:pt x="146" y="61"/>
                  </a:lnTo>
                  <a:lnTo>
                    <a:pt x="152" y="66"/>
                  </a:lnTo>
                  <a:lnTo>
                    <a:pt x="152" y="66"/>
                  </a:lnTo>
                  <a:lnTo>
                    <a:pt x="159" y="67"/>
                  </a:lnTo>
                  <a:lnTo>
                    <a:pt x="164" y="72"/>
                  </a:lnTo>
                  <a:lnTo>
                    <a:pt x="170" y="74"/>
                  </a:lnTo>
                  <a:lnTo>
                    <a:pt x="176" y="79"/>
                  </a:lnTo>
                  <a:lnTo>
                    <a:pt x="183" y="82"/>
                  </a:lnTo>
                  <a:lnTo>
                    <a:pt x="187" y="84"/>
                  </a:lnTo>
                  <a:lnTo>
                    <a:pt x="194" y="89"/>
                  </a:lnTo>
                  <a:lnTo>
                    <a:pt x="200" y="90"/>
                  </a:lnTo>
                  <a:lnTo>
                    <a:pt x="205" y="95"/>
                  </a:lnTo>
                  <a:lnTo>
                    <a:pt x="211" y="97"/>
                  </a:lnTo>
                  <a:lnTo>
                    <a:pt x="218" y="102"/>
                  </a:lnTo>
                  <a:lnTo>
                    <a:pt x="224" y="105"/>
                  </a:lnTo>
                  <a:lnTo>
                    <a:pt x="224" y="112"/>
                  </a:lnTo>
                  <a:lnTo>
                    <a:pt x="229" y="115"/>
                  </a:lnTo>
                  <a:lnTo>
                    <a:pt x="235" y="118"/>
                  </a:lnTo>
                  <a:lnTo>
                    <a:pt x="242" y="121"/>
                  </a:lnTo>
                  <a:lnTo>
                    <a:pt x="246" y="125"/>
                  </a:lnTo>
                  <a:lnTo>
                    <a:pt x="253" y="128"/>
                  </a:lnTo>
                  <a:lnTo>
                    <a:pt x="258" y="131"/>
                  </a:lnTo>
                  <a:lnTo>
                    <a:pt x="264" y="133"/>
                  </a:lnTo>
                  <a:lnTo>
                    <a:pt x="270" y="138"/>
                  </a:lnTo>
                  <a:lnTo>
                    <a:pt x="277" y="146"/>
                  </a:lnTo>
                  <a:lnTo>
                    <a:pt x="281" y="151"/>
                  </a:lnTo>
                  <a:lnTo>
                    <a:pt x="288" y="154"/>
                  </a:lnTo>
                  <a:lnTo>
                    <a:pt x="294" y="157"/>
                  </a:lnTo>
                  <a:lnTo>
                    <a:pt x="299" y="161"/>
                  </a:lnTo>
                  <a:lnTo>
                    <a:pt x="305" y="164"/>
                  </a:lnTo>
                  <a:lnTo>
                    <a:pt x="305" y="169"/>
                  </a:lnTo>
                  <a:lnTo>
                    <a:pt x="318" y="177"/>
                  </a:lnTo>
                  <a:lnTo>
                    <a:pt x="323" y="180"/>
                  </a:lnTo>
                  <a:lnTo>
                    <a:pt x="329" y="184"/>
                  </a:lnTo>
                  <a:lnTo>
                    <a:pt x="329" y="190"/>
                  </a:lnTo>
                  <a:lnTo>
                    <a:pt x="336" y="194"/>
                  </a:lnTo>
                  <a:lnTo>
                    <a:pt x="348" y="200"/>
                  </a:lnTo>
                  <a:lnTo>
                    <a:pt x="353" y="203"/>
                  </a:lnTo>
                  <a:lnTo>
                    <a:pt x="353" y="210"/>
                  </a:lnTo>
                  <a:lnTo>
                    <a:pt x="360" y="213"/>
                  </a:lnTo>
                  <a:lnTo>
                    <a:pt x="366" y="217"/>
                  </a:lnTo>
                  <a:lnTo>
                    <a:pt x="371" y="226"/>
                  </a:lnTo>
                  <a:lnTo>
                    <a:pt x="377" y="230"/>
                  </a:lnTo>
                  <a:lnTo>
                    <a:pt x="377" y="236"/>
                  </a:lnTo>
                  <a:lnTo>
                    <a:pt x="377" y="236"/>
                  </a:lnTo>
                  <a:lnTo>
                    <a:pt x="383" y="240"/>
                  </a:lnTo>
                  <a:lnTo>
                    <a:pt x="383" y="240"/>
                  </a:lnTo>
                  <a:lnTo>
                    <a:pt x="390" y="243"/>
                  </a:lnTo>
                  <a:lnTo>
                    <a:pt x="395" y="246"/>
                  </a:lnTo>
                  <a:lnTo>
                    <a:pt x="390" y="250"/>
                  </a:lnTo>
                  <a:lnTo>
                    <a:pt x="395" y="253"/>
                  </a:lnTo>
                  <a:lnTo>
                    <a:pt x="401" y="256"/>
                  </a:lnTo>
                  <a:lnTo>
                    <a:pt x="401" y="256"/>
                  </a:lnTo>
                  <a:lnTo>
                    <a:pt x="407" y="259"/>
                  </a:lnTo>
                  <a:lnTo>
                    <a:pt x="401" y="263"/>
                  </a:lnTo>
                  <a:lnTo>
                    <a:pt x="407" y="266"/>
                  </a:lnTo>
                  <a:lnTo>
                    <a:pt x="412" y="269"/>
                  </a:lnTo>
                  <a:lnTo>
                    <a:pt x="412" y="269"/>
                  </a:lnTo>
                  <a:lnTo>
                    <a:pt x="412" y="275"/>
                  </a:lnTo>
                  <a:lnTo>
                    <a:pt x="419" y="279"/>
                  </a:lnTo>
                  <a:lnTo>
                    <a:pt x="419" y="279"/>
                  </a:lnTo>
                  <a:lnTo>
                    <a:pt x="423" y="282"/>
                  </a:lnTo>
                  <a:lnTo>
                    <a:pt x="423" y="289"/>
                  </a:lnTo>
                  <a:lnTo>
                    <a:pt x="423" y="289"/>
                  </a:lnTo>
                  <a:lnTo>
                    <a:pt x="430" y="292"/>
                  </a:lnTo>
                  <a:lnTo>
                    <a:pt x="423" y="295"/>
                  </a:lnTo>
                  <a:lnTo>
                    <a:pt x="430" y="299"/>
                  </a:lnTo>
                  <a:lnTo>
                    <a:pt x="436" y="302"/>
                  </a:lnTo>
                  <a:lnTo>
                    <a:pt x="436" y="302"/>
                  </a:lnTo>
                  <a:lnTo>
                    <a:pt x="436" y="308"/>
                  </a:lnTo>
                  <a:lnTo>
                    <a:pt x="441" y="312"/>
                  </a:lnTo>
                  <a:lnTo>
                    <a:pt x="441" y="312"/>
                  </a:lnTo>
                  <a:lnTo>
                    <a:pt x="441" y="318"/>
                  </a:lnTo>
                  <a:lnTo>
                    <a:pt x="447" y="322"/>
                  </a:lnTo>
                  <a:lnTo>
                    <a:pt x="447" y="322"/>
                  </a:lnTo>
                  <a:lnTo>
                    <a:pt x="447" y="328"/>
                  </a:lnTo>
                  <a:lnTo>
                    <a:pt x="454" y="331"/>
                  </a:lnTo>
                  <a:lnTo>
                    <a:pt x="454" y="331"/>
                  </a:lnTo>
                  <a:lnTo>
                    <a:pt x="460" y="335"/>
                  </a:lnTo>
                  <a:lnTo>
                    <a:pt x="460" y="341"/>
                  </a:lnTo>
                  <a:lnTo>
                    <a:pt x="460" y="341"/>
                  </a:lnTo>
                  <a:lnTo>
                    <a:pt x="460" y="348"/>
                  </a:lnTo>
                  <a:lnTo>
                    <a:pt x="465" y="351"/>
                  </a:lnTo>
                  <a:lnTo>
                    <a:pt x="465" y="351"/>
                  </a:lnTo>
                  <a:lnTo>
                    <a:pt x="465" y="358"/>
                  </a:lnTo>
                  <a:lnTo>
                    <a:pt x="465" y="358"/>
                  </a:lnTo>
                  <a:lnTo>
                    <a:pt x="471" y="361"/>
                  </a:lnTo>
                  <a:lnTo>
                    <a:pt x="471" y="368"/>
                  </a:lnTo>
                  <a:lnTo>
                    <a:pt x="471" y="368"/>
                  </a:lnTo>
                  <a:lnTo>
                    <a:pt x="477" y="371"/>
                  </a:lnTo>
                  <a:lnTo>
                    <a:pt x="477" y="378"/>
                  </a:lnTo>
                  <a:lnTo>
                    <a:pt x="477" y="378"/>
                  </a:lnTo>
                  <a:lnTo>
                    <a:pt x="477" y="384"/>
                  </a:lnTo>
                  <a:lnTo>
                    <a:pt x="482" y="387"/>
                  </a:lnTo>
                  <a:lnTo>
                    <a:pt x="482" y="387"/>
                  </a:lnTo>
                  <a:lnTo>
                    <a:pt x="484" y="394"/>
                  </a:lnTo>
                  <a:lnTo>
                    <a:pt x="490" y="397"/>
                  </a:lnTo>
                  <a:lnTo>
                    <a:pt x="484" y="401"/>
                  </a:lnTo>
                  <a:lnTo>
                    <a:pt x="490" y="403"/>
                  </a:lnTo>
                  <a:lnTo>
                    <a:pt x="490" y="410"/>
                  </a:lnTo>
                  <a:lnTo>
                    <a:pt x="490" y="410"/>
                  </a:lnTo>
                  <a:lnTo>
                    <a:pt x="495" y="414"/>
                  </a:lnTo>
                  <a:lnTo>
                    <a:pt x="495" y="420"/>
                  </a:lnTo>
                  <a:lnTo>
                    <a:pt x="495" y="420"/>
                  </a:lnTo>
                  <a:lnTo>
                    <a:pt x="495" y="427"/>
                  </a:lnTo>
                  <a:lnTo>
                    <a:pt x="501" y="430"/>
                  </a:lnTo>
                  <a:lnTo>
                    <a:pt x="495" y="433"/>
                  </a:lnTo>
                  <a:lnTo>
                    <a:pt x="501" y="437"/>
                  </a:lnTo>
                  <a:lnTo>
                    <a:pt x="500" y="443"/>
                  </a:lnTo>
                  <a:lnTo>
                    <a:pt x="500" y="443"/>
                  </a:lnTo>
                  <a:lnTo>
                    <a:pt x="500" y="450"/>
                  </a:lnTo>
                  <a:lnTo>
                    <a:pt x="500" y="450"/>
                  </a:lnTo>
                  <a:lnTo>
                    <a:pt x="500" y="456"/>
                  </a:lnTo>
                  <a:lnTo>
                    <a:pt x="506" y="459"/>
                  </a:lnTo>
                  <a:lnTo>
                    <a:pt x="500" y="463"/>
                  </a:lnTo>
                  <a:lnTo>
                    <a:pt x="506" y="466"/>
                  </a:lnTo>
                  <a:lnTo>
                    <a:pt x="506" y="473"/>
                  </a:lnTo>
                  <a:lnTo>
                    <a:pt x="506" y="473"/>
                  </a:lnTo>
                  <a:lnTo>
                    <a:pt x="506" y="479"/>
                  </a:lnTo>
                  <a:lnTo>
                    <a:pt x="513" y="482"/>
                  </a:lnTo>
                  <a:lnTo>
                    <a:pt x="506" y="486"/>
                  </a:lnTo>
                  <a:lnTo>
                    <a:pt x="513" y="489"/>
                  </a:lnTo>
                  <a:lnTo>
                    <a:pt x="513" y="496"/>
                  </a:lnTo>
                  <a:lnTo>
                    <a:pt x="506" y="499"/>
                  </a:lnTo>
                  <a:lnTo>
                    <a:pt x="513" y="502"/>
                  </a:lnTo>
                  <a:lnTo>
                    <a:pt x="513" y="509"/>
                  </a:lnTo>
                  <a:lnTo>
                    <a:pt x="513" y="509"/>
                  </a:lnTo>
                  <a:lnTo>
                    <a:pt x="513" y="515"/>
                  </a:lnTo>
                  <a:lnTo>
                    <a:pt x="513" y="522"/>
                  </a:lnTo>
                  <a:lnTo>
                    <a:pt x="513" y="522"/>
                  </a:lnTo>
                  <a:lnTo>
                    <a:pt x="513" y="530"/>
                  </a:lnTo>
                  <a:lnTo>
                    <a:pt x="513" y="530"/>
                  </a:lnTo>
                  <a:lnTo>
                    <a:pt x="513" y="535"/>
                  </a:lnTo>
                  <a:lnTo>
                    <a:pt x="513" y="543"/>
                  </a:lnTo>
                  <a:lnTo>
                    <a:pt x="513" y="543"/>
                  </a:lnTo>
                  <a:lnTo>
                    <a:pt x="513" y="548"/>
                  </a:lnTo>
                  <a:lnTo>
                    <a:pt x="513" y="556"/>
                  </a:lnTo>
                  <a:lnTo>
                    <a:pt x="513" y="556"/>
                  </a:lnTo>
                  <a:lnTo>
                    <a:pt x="513" y="561"/>
                  </a:lnTo>
                  <a:lnTo>
                    <a:pt x="513" y="569"/>
                  </a:lnTo>
                  <a:lnTo>
                    <a:pt x="513" y="569"/>
                  </a:lnTo>
                  <a:lnTo>
                    <a:pt x="513" y="569"/>
                  </a:lnTo>
                  <a:lnTo>
                    <a:pt x="513" y="569"/>
                  </a:lnTo>
                  <a:lnTo>
                    <a:pt x="513" y="569"/>
                  </a:lnTo>
                  <a:lnTo>
                    <a:pt x="513" y="569"/>
                  </a:lnTo>
                  <a:lnTo>
                    <a:pt x="513" y="569"/>
                  </a:lnTo>
                  <a:lnTo>
                    <a:pt x="513" y="569"/>
                  </a:lnTo>
                  <a:lnTo>
                    <a:pt x="513" y="569"/>
                  </a:lnTo>
                  <a:lnTo>
                    <a:pt x="513" y="569"/>
                  </a:lnTo>
                  <a:lnTo>
                    <a:pt x="513" y="569"/>
                  </a:lnTo>
                  <a:lnTo>
                    <a:pt x="513" y="569"/>
                  </a:lnTo>
                  <a:lnTo>
                    <a:pt x="513" y="569"/>
                  </a:lnTo>
                  <a:lnTo>
                    <a:pt x="513" y="569"/>
                  </a:lnTo>
                  <a:lnTo>
                    <a:pt x="508" y="566"/>
                  </a:lnTo>
                  <a:lnTo>
                    <a:pt x="513" y="561"/>
                  </a:lnTo>
                  <a:lnTo>
                    <a:pt x="513" y="561"/>
                  </a:lnTo>
                  <a:lnTo>
                    <a:pt x="513" y="561"/>
                  </a:lnTo>
                  <a:lnTo>
                    <a:pt x="513" y="561"/>
                  </a:lnTo>
                  <a:lnTo>
                    <a:pt x="513" y="561"/>
                  </a:lnTo>
                  <a:lnTo>
                    <a:pt x="513" y="561"/>
                  </a:lnTo>
                  <a:lnTo>
                    <a:pt x="508" y="558"/>
                  </a:lnTo>
                  <a:lnTo>
                    <a:pt x="508" y="558"/>
                  </a:lnTo>
                  <a:lnTo>
                    <a:pt x="513" y="556"/>
                  </a:lnTo>
                  <a:lnTo>
                    <a:pt x="513" y="556"/>
                  </a:lnTo>
                  <a:lnTo>
                    <a:pt x="513" y="556"/>
                  </a:lnTo>
                  <a:lnTo>
                    <a:pt x="513" y="556"/>
                  </a:lnTo>
                  <a:lnTo>
                    <a:pt x="508" y="553"/>
                  </a:lnTo>
                  <a:lnTo>
                    <a:pt x="513" y="548"/>
                  </a:lnTo>
                  <a:lnTo>
                    <a:pt x="513" y="548"/>
                  </a:lnTo>
                  <a:lnTo>
                    <a:pt x="513" y="548"/>
                  </a:lnTo>
                  <a:lnTo>
                    <a:pt x="508" y="545"/>
                  </a:lnTo>
                  <a:lnTo>
                    <a:pt x="508" y="545"/>
                  </a:lnTo>
                  <a:lnTo>
                    <a:pt x="513" y="543"/>
                  </a:lnTo>
                  <a:lnTo>
                    <a:pt x="513" y="543"/>
                  </a:lnTo>
                  <a:lnTo>
                    <a:pt x="508" y="538"/>
                  </a:lnTo>
                  <a:lnTo>
                    <a:pt x="508" y="538"/>
                  </a:lnTo>
                  <a:lnTo>
                    <a:pt x="513" y="535"/>
                  </a:lnTo>
                  <a:lnTo>
                    <a:pt x="508" y="531"/>
                  </a:lnTo>
                  <a:lnTo>
                    <a:pt x="508" y="531"/>
                  </a:lnTo>
                  <a:lnTo>
                    <a:pt x="508" y="531"/>
                  </a:lnTo>
                  <a:lnTo>
                    <a:pt x="508" y="525"/>
                  </a:lnTo>
                  <a:lnTo>
                    <a:pt x="508" y="525"/>
                  </a:lnTo>
                  <a:lnTo>
                    <a:pt x="508" y="525"/>
                  </a:lnTo>
                  <a:lnTo>
                    <a:pt x="501" y="522"/>
                  </a:lnTo>
                  <a:lnTo>
                    <a:pt x="506" y="520"/>
                  </a:lnTo>
                  <a:lnTo>
                    <a:pt x="506" y="520"/>
                  </a:lnTo>
                  <a:lnTo>
                    <a:pt x="500" y="515"/>
                  </a:lnTo>
                  <a:lnTo>
                    <a:pt x="506" y="512"/>
                  </a:lnTo>
                  <a:lnTo>
                    <a:pt x="500" y="509"/>
                  </a:lnTo>
                  <a:lnTo>
                    <a:pt x="500" y="509"/>
                  </a:lnTo>
                  <a:lnTo>
                    <a:pt x="500" y="509"/>
                  </a:lnTo>
                  <a:lnTo>
                    <a:pt x="500" y="502"/>
                  </a:lnTo>
                  <a:lnTo>
                    <a:pt x="500" y="502"/>
                  </a:lnTo>
                  <a:lnTo>
                    <a:pt x="495" y="499"/>
                  </a:lnTo>
                  <a:lnTo>
                    <a:pt x="500" y="496"/>
                  </a:lnTo>
                  <a:lnTo>
                    <a:pt x="495" y="492"/>
                  </a:lnTo>
                  <a:lnTo>
                    <a:pt x="495" y="492"/>
                  </a:lnTo>
                  <a:lnTo>
                    <a:pt x="500" y="489"/>
                  </a:lnTo>
                  <a:lnTo>
                    <a:pt x="495" y="486"/>
                  </a:lnTo>
                  <a:lnTo>
                    <a:pt x="495" y="486"/>
                  </a:lnTo>
                  <a:lnTo>
                    <a:pt x="495" y="479"/>
                  </a:lnTo>
                  <a:lnTo>
                    <a:pt x="495" y="479"/>
                  </a:lnTo>
                  <a:lnTo>
                    <a:pt x="489" y="476"/>
                  </a:lnTo>
                  <a:lnTo>
                    <a:pt x="495" y="473"/>
                  </a:lnTo>
                  <a:lnTo>
                    <a:pt x="489" y="469"/>
                  </a:lnTo>
                  <a:lnTo>
                    <a:pt x="489" y="469"/>
                  </a:lnTo>
                  <a:lnTo>
                    <a:pt x="489" y="463"/>
                  </a:lnTo>
                  <a:lnTo>
                    <a:pt x="489" y="463"/>
                  </a:lnTo>
                  <a:lnTo>
                    <a:pt x="482" y="459"/>
                  </a:lnTo>
                  <a:lnTo>
                    <a:pt x="489" y="456"/>
                  </a:lnTo>
                  <a:lnTo>
                    <a:pt x="482" y="453"/>
                  </a:lnTo>
                  <a:lnTo>
                    <a:pt x="484" y="447"/>
                  </a:lnTo>
                  <a:lnTo>
                    <a:pt x="484" y="447"/>
                  </a:lnTo>
                  <a:lnTo>
                    <a:pt x="477" y="443"/>
                  </a:lnTo>
                  <a:lnTo>
                    <a:pt x="484" y="440"/>
                  </a:lnTo>
                  <a:lnTo>
                    <a:pt x="477" y="437"/>
                  </a:lnTo>
                  <a:lnTo>
                    <a:pt x="477" y="437"/>
                  </a:lnTo>
                  <a:lnTo>
                    <a:pt x="477" y="430"/>
                  </a:lnTo>
                  <a:lnTo>
                    <a:pt x="471" y="427"/>
                  </a:lnTo>
                  <a:lnTo>
                    <a:pt x="477" y="424"/>
                  </a:lnTo>
                  <a:lnTo>
                    <a:pt x="471" y="420"/>
                  </a:lnTo>
                  <a:lnTo>
                    <a:pt x="471" y="420"/>
                  </a:lnTo>
                  <a:lnTo>
                    <a:pt x="471" y="414"/>
                  </a:lnTo>
                  <a:lnTo>
                    <a:pt x="466" y="410"/>
                  </a:lnTo>
                  <a:lnTo>
                    <a:pt x="466" y="410"/>
                  </a:lnTo>
                  <a:lnTo>
                    <a:pt x="466" y="403"/>
                  </a:lnTo>
                  <a:lnTo>
                    <a:pt x="460" y="401"/>
                  </a:lnTo>
                  <a:lnTo>
                    <a:pt x="466" y="397"/>
                  </a:lnTo>
                  <a:lnTo>
                    <a:pt x="460" y="394"/>
                  </a:lnTo>
                  <a:lnTo>
                    <a:pt x="454" y="391"/>
                  </a:lnTo>
                  <a:lnTo>
                    <a:pt x="460" y="387"/>
                  </a:lnTo>
                  <a:lnTo>
                    <a:pt x="454" y="384"/>
                  </a:lnTo>
                  <a:lnTo>
                    <a:pt x="449" y="380"/>
                  </a:lnTo>
                  <a:lnTo>
                    <a:pt x="454" y="378"/>
                  </a:lnTo>
                  <a:lnTo>
                    <a:pt x="449" y="374"/>
                  </a:lnTo>
                  <a:lnTo>
                    <a:pt x="447" y="368"/>
                  </a:lnTo>
                  <a:lnTo>
                    <a:pt x="441" y="364"/>
                  </a:lnTo>
                  <a:lnTo>
                    <a:pt x="441" y="364"/>
                  </a:lnTo>
                  <a:lnTo>
                    <a:pt x="441" y="358"/>
                  </a:lnTo>
                  <a:lnTo>
                    <a:pt x="436" y="354"/>
                  </a:lnTo>
                  <a:lnTo>
                    <a:pt x="436" y="354"/>
                  </a:lnTo>
                  <a:lnTo>
                    <a:pt x="436" y="348"/>
                  </a:lnTo>
                  <a:lnTo>
                    <a:pt x="430" y="345"/>
                  </a:lnTo>
                  <a:lnTo>
                    <a:pt x="423" y="341"/>
                  </a:lnTo>
                  <a:lnTo>
                    <a:pt x="430" y="338"/>
                  </a:lnTo>
                  <a:lnTo>
                    <a:pt x="423" y="335"/>
                  </a:lnTo>
                  <a:lnTo>
                    <a:pt x="423" y="329"/>
                  </a:lnTo>
                  <a:lnTo>
                    <a:pt x="419" y="325"/>
                  </a:lnTo>
                  <a:lnTo>
                    <a:pt x="419" y="325"/>
                  </a:lnTo>
                  <a:lnTo>
                    <a:pt x="419" y="318"/>
                  </a:lnTo>
                  <a:lnTo>
                    <a:pt x="412" y="315"/>
                  </a:lnTo>
                  <a:lnTo>
                    <a:pt x="406" y="312"/>
                  </a:lnTo>
                  <a:lnTo>
                    <a:pt x="406" y="305"/>
                  </a:lnTo>
                  <a:lnTo>
                    <a:pt x="406" y="305"/>
                  </a:lnTo>
                  <a:lnTo>
                    <a:pt x="399" y="302"/>
                  </a:lnTo>
                  <a:lnTo>
                    <a:pt x="399" y="295"/>
                  </a:lnTo>
                  <a:lnTo>
                    <a:pt x="395" y="292"/>
                  </a:lnTo>
                  <a:lnTo>
                    <a:pt x="388" y="289"/>
                  </a:lnTo>
                  <a:lnTo>
                    <a:pt x="395" y="285"/>
                  </a:lnTo>
                  <a:lnTo>
                    <a:pt x="388" y="282"/>
                  </a:lnTo>
                  <a:lnTo>
                    <a:pt x="383" y="279"/>
                  </a:lnTo>
                  <a:lnTo>
                    <a:pt x="383" y="273"/>
                  </a:lnTo>
                  <a:lnTo>
                    <a:pt x="377" y="269"/>
                  </a:lnTo>
                  <a:lnTo>
                    <a:pt x="371" y="266"/>
                  </a:lnTo>
                  <a:lnTo>
                    <a:pt x="371" y="266"/>
                  </a:lnTo>
                  <a:lnTo>
                    <a:pt x="371" y="259"/>
                  </a:lnTo>
                  <a:lnTo>
                    <a:pt x="366" y="256"/>
                  </a:lnTo>
                  <a:lnTo>
                    <a:pt x="360" y="253"/>
                  </a:lnTo>
                  <a:lnTo>
                    <a:pt x="360" y="246"/>
                  </a:lnTo>
                  <a:lnTo>
                    <a:pt x="353" y="243"/>
                  </a:lnTo>
                  <a:lnTo>
                    <a:pt x="348" y="240"/>
                  </a:lnTo>
                  <a:lnTo>
                    <a:pt x="348" y="240"/>
                  </a:lnTo>
                  <a:lnTo>
                    <a:pt x="348" y="233"/>
                  </a:lnTo>
                  <a:lnTo>
                    <a:pt x="342" y="230"/>
                  </a:lnTo>
                  <a:lnTo>
                    <a:pt x="336" y="226"/>
                  </a:lnTo>
                  <a:lnTo>
                    <a:pt x="329" y="223"/>
                  </a:lnTo>
                  <a:lnTo>
                    <a:pt x="329" y="217"/>
                  </a:lnTo>
                  <a:lnTo>
                    <a:pt x="325" y="213"/>
                  </a:lnTo>
                  <a:lnTo>
                    <a:pt x="318" y="210"/>
                  </a:lnTo>
                  <a:lnTo>
                    <a:pt x="312" y="207"/>
                  </a:lnTo>
                  <a:lnTo>
                    <a:pt x="312" y="200"/>
                  </a:lnTo>
                  <a:lnTo>
                    <a:pt x="312" y="200"/>
                  </a:lnTo>
                  <a:lnTo>
                    <a:pt x="307" y="195"/>
                  </a:lnTo>
                  <a:lnTo>
                    <a:pt x="301" y="194"/>
                  </a:lnTo>
                  <a:lnTo>
                    <a:pt x="294" y="190"/>
                  </a:lnTo>
                  <a:lnTo>
                    <a:pt x="294" y="184"/>
                  </a:lnTo>
                  <a:lnTo>
                    <a:pt x="288" y="180"/>
                  </a:lnTo>
                  <a:lnTo>
                    <a:pt x="283" y="177"/>
                  </a:lnTo>
                  <a:lnTo>
                    <a:pt x="277" y="172"/>
                  </a:lnTo>
                  <a:lnTo>
                    <a:pt x="270" y="169"/>
                  </a:lnTo>
                  <a:lnTo>
                    <a:pt x="270" y="164"/>
                  </a:lnTo>
                  <a:lnTo>
                    <a:pt x="266" y="161"/>
                  </a:lnTo>
                  <a:lnTo>
                    <a:pt x="259" y="157"/>
                  </a:lnTo>
                  <a:lnTo>
                    <a:pt x="253" y="154"/>
                  </a:lnTo>
                  <a:lnTo>
                    <a:pt x="246" y="149"/>
                  </a:lnTo>
                  <a:lnTo>
                    <a:pt x="242" y="146"/>
                  </a:lnTo>
                  <a:lnTo>
                    <a:pt x="235" y="144"/>
                  </a:lnTo>
                  <a:lnTo>
                    <a:pt x="231" y="141"/>
                  </a:lnTo>
                  <a:lnTo>
                    <a:pt x="231" y="133"/>
                  </a:lnTo>
                  <a:lnTo>
                    <a:pt x="224" y="131"/>
                  </a:lnTo>
                  <a:lnTo>
                    <a:pt x="218" y="128"/>
                  </a:lnTo>
                  <a:lnTo>
                    <a:pt x="213" y="123"/>
                  </a:lnTo>
                  <a:lnTo>
                    <a:pt x="213" y="123"/>
                  </a:lnTo>
                  <a:lnTo>
                    <a:pt x="207" y="121"/>
                  </a:lnTo>
                  <a:lnTo>
                    <a:pt x="200" y="118"/>
                  </a:lnTo>
                  <a:lnTo>
                    <a:pt x="194" y="115"/>
                  </a:lnTo>
                  <a:lnTo>
                    <a:pt x="189" y="110"/>
                  </a:lnTo>
                  <a:lnTo>
                    <a:pt x="183" y="108"/>
                  </a:lnTo>
                  <a:lnTo>
                    <a:pt x="176" y="105"/>
                  </a:lnTo>
                  <a:lnTo>
                    <a:pt x="172" y="100"/>
                  </a:lnTo>
                  <a:lnTo>
                    <a:pt x="165" y="97"/>
                  </a:lnTo>
                  <a:lnTo>
                    <a:pt x="159" y="95"/>
                  </a:lnTo>
                  <a:lnTo>
                    <a:pt x="148" y="87"/>
                  </a:lnTo>
                  <a:lnTo>
                    <a:pt x="141" y="84"/>
                  </a:lnTo>
                  <a:lnTo>
                    <a:pt x="135" y="82"/>
                  </a:lnTo>
                  <a:lnTo>
                    <a:pt x="130" y="77"/>
                  </a:lnTo>
                  <a:lnTo>
                    <a:pt x="124" y="74"/>
                  </a:lnTo>
                  <a:lnTo>
                    <a:pt x="117" y="72"/>
                  </a:lnTo>
                  <a:lnTo>
                    <a:pt x="113" y="67"/>
                  </a:lnTo>
                  <a:lnTo>
                    <a:pt x="106" y="64"/>
                  </a:lnTo>
                  <a:lnTo>
                    <a:pt x="100" y="61"/>
                  </a:lnTo>
                  <a:lnTo>
                    <a:pt x="93" y="59"/>
                  </a:lnTo>
                  <a:lnTo>
                    <a:pt x="89" y="54"/>
                  </a:lnTo>
                  <a:lnTo>
                    <a:pt x="76" y="54"/>
                  </a:lnTo>
                  <a:lnTo>
                    <a:pt x="71" y="51"/>
                  </a:lnTo>
                  <a:lnTo>
                    <a:pt x="65" y="48"/>
                  </a:lnTo>
                  <a:lnTo>
                    <a:pt x="58" y="44"/>
                  </a:lnTo>
                  <a:lnTo>
                    <a:pt x="52" y="41"/>
                  </a:lnTo>
                  <a:lnTo>
                    <a:pt x="47" y="38"/>
                  </a:lnTo>
                  <a:lnTo>
                    <a:pt x="41" y="36"/>
                  </a:lnTo>
                  <a:lnTo>
                    <a:pt x="30" y="36"/>
                  </a:lnTo>
                  <a:lnTo>
                    <a:pt x="23" y="33"/>
                  </a:lnTo>
                  <a:lnTo>
                    <a:pt x="19" y="28"/>
                  </a:lnTo>
                  <a:lnTo>
                    <a:pt x="12" y="25"/>
                  </a:lnTo>
                  <a:lnTo>
                    <a:pt x="6" y="23"/>
                  </a:lnTo>
                  <a:lnTo>
                    <a:pt x="6" y="23"/>
                  </a:lnTo>
                  <a:lnTo>
                    <a:pt x="0" y="18"/>
                  </a:lnTo>
                  <a:lnTo>
                    <a:pt x="0" y="11"/>
                  </a:lnTo>
                  <a:lnTo>
                    <a:pt x="0" y="5"/>
                  </a:lnTo>
                  <a:lnTo>
                    <a:pt x="0" y="0"/>
                  </a:lnTo>
                  <a:lnTo>
                    <a:pt x="0" y="0"/>
                  </a:lnTo>
                  <a:lnTo>
                    <a:pt x="0" y="0"/>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p:spPr>
          <p:txBody>
            <a:bodyPr/>
            <a:lstStyle/>
            <a:p>
              <a:endParaRPr lang="en-US"/>
            </a:p>
          </p:txBody>
        </p:sp>
        <p:sp>
          <p:nvSpPr>
            <p:cNvPr id="273498" name="Freeform 90"/>
            <p:cNvSpPr>
              <a:spLocks/>
            </p:cNvSpPr>
            <p:nvPr/>
          </p:nvSpPr>
          <p:spPr bwMode="hidden">
            <a:xfrm>
              <a:off x="3398" y="1782"/>
              <a:ext cx="379" cy="276"/>
            </a:xfrm>
            <a:custGeom>
              <a:avLst/>
              <a:gdLst/>
              <a:ahLst/>
              <a:cxnLst>
                <a:cxn ang="0">
                  <a:pos x="0" y="63"/>
                </a:cxn>
                <a:cxn ang="0">
                  <a:pos x="6" y="0"/>
                </a:cxn>
                <a:cxn ang="0">
                  <a:pos x="378" y="208"/>
                </a:cxn>
                <a:cxn ang="0">
                  <a:pos x="378" y="275"/>
                </a:cxn>
                <a:cxn ang="0">
                  <a:pos x="0" y="63"/>
                </a:cxn>
              </a:cxnLst>
              <a:rect l="0" t="0" r="r" b="b"/>
              <a:pathLst>
                <a:path w="379" h="276">
                  <a:moveTo>
                    <a:pt x="0" y="63"/>
                  </a:moveTo>
                  <a:lnTo>
                    <a:pt x="6" y="0"/>
                  </a:lnTo>
                  <a:lnTo>
                    <a:pt x="378" y="208"/>
                  </a:lnTo>
                  <a:lnTo>
                    <a:pt x="378" y="275"/>
                  </a:lnTo>
                  <a:lnTo>
                    <a:pt x="0" y="63"/>
                  </a:lnTo>
                </a:path>
              </a:pathLst>
            </a:custGeom>
            <a:gradFill rotWithShape="0">
              <a:gsLst>
                <a:gs pos="0">
                  <a:srgbClr val="FF6633"/>
                </a:gs>
                <a:gs pos="100000">
                  <a:srgbClr val="FF6633">
                    <a:gamma/>
                    <a:tint val="89804"/>
                    <a:invGamma/>
                  </a:srgbClr>
                </a:gs>
              </a:gsLst>
              <a:lin ang="18900000" scaled="1"/>
            </a:gradFill>
            <a:ln w="12700" cap="rnd" cmpd="sng">
              <a:solidFill>
                <a:srgbClr val="FF6633"/>
              </a:solidFill>
              <a:prstDash val="solid"/>
              <a:round/>
              <a:headEnd/>
              <a:tailEnd/>
            </a:ln>
            <a:effectLst/>
          </p:spPr>
          <p:txBody>
            <a:bodyPr/>
            <a:lstStyle/>
            <a:p>
              <a:endParaRPr lang="en-US"/>
            </a:p>
          </p:txBody>
        </p:sp>
        <p:sp>
          <p:nvSpPr>
            <p:cNvPr id="273499" name="Freeform 91"/>
            <p:cNvSpPr>
              <a:spLocks/>
            </p:cNvSpPr>
            <p:nvPr/>
          </p:nvSpPr>
          <p:spPr bwMode="hidden">
            <a:xfrm>
              <a:off x="3776" y="1782"/>
              <a:ext cx="373" cy="276"/>
            </a:xfrm>
            <a:custGeom>
              <a:avLst/>
              <a:gdLst/>
              <a:ahLst/>
              <a:cxnLst>
                <a:cxn ang="0">
                  <a:pos x="0" y="275"/>
                </a:cxn>
                <a:cxn ang="0">
                  <a:pos x="372" y="65"/>
                </a:cxn>
                <a:cxn ang="0">
                  <a:pos x="372" y="0"/>
                </a:cxn>
                <a:cxn ang="0">
                  <a:pos x="1" y="209"/>
                </a:cxn>
                <a:cxn ang="0">
                  <a:pos x="0" y="275"/>
                </a:cxn>
              </a:cxnLst>
              <a:rect l="0" t="0" r="r" b="b"/>
              <a:pathLst>
                <a:path w="373" h="276">
                  <a:moveTo>
                    <a:pt x="0" y="275"/>
                  </a:moveTo>
                  <a:lnTo>
                    <a:pt x="372" y="65"/>
                  </a:lnTo>
                  <a:lnTo>
                    <a:pt x="372" y="0"/>
                  </a:lnTo>
                  <a:lnTo>
                    <a:pt x="1" y="209"/>
                  </a:lnTo>
                  <a:lnTo>
                    <a:pt x="0" y="275"/>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p:spPr>
          <p:txBody>
            <a:bodyPr/>
            <a:lstStyle/>
            <a:p>
              <a:endParaRPr lang="en-US"/>
            </a:p>
          </p:txBody>
        </p:sp>
      </p:grpSp>
      <p:grpSp>
        <p:nvGrpSpPr>
          <p:cNvPr id="13" name="Group 92"/>
          <p:cNvGrpSpPr>
            <a:grpSpLocks/>
          </p:cNvGrpSpPr>
          <p:nvPr/>
        </p:nvGrpSpPr>
        <p:grpSpPr bwMode="auto">
          <a:xfrm>
            <a:off x="6213475" y="3570288"/>
            <a:ext cx="863600" cy="763587"/>
            <a:chOff x="3914" y="2249"/>
            <a:chExt cx="544" cy="481"/>
          </a:xfrm>
        </p:grpSpPr>
        <p:grpSp>
          <p:nvGrpSpPr>
            <p:cNvPr id="14" name="Group 93"/>
            <p:cNvGrpSpPr>
              <a:grpSpLocks/>
            </p:cNvGrpSpPr>
            <p:nvPr/>
          </p:nvGrpSpPr>
          <p:grpSpPr bwMode="auto">
            <a:xfrm>
              <a:off x="3914" y="2432"/>
              <a:ext cx="302" cy="298"/>
              <a:chOff x="3914" y="2432"/>
              <a:chExt cx="302" cy="298"/>
            </a:xfrm>
          </p:grpSpPr>
          <p:sp>
            <p:nvSpPr>
              <p:cNvPr id="273502" name="Freeform 94"/>
              <p:cNvSpPr>
                <a:spLocks/>
              </p:cNvSpPr>
              <p:nvPr/>
            </p:nvSpPr>
            <p:spPr bwMode="gray">
              <a:xfrm>
                <a:off x="3938" y="2432"/>
                <a:ext cx="278" cy="296"/>
              </a:xfrm>
              <a:custGeom>
                <a:avLst/>
                <a:gdLst/>
                <a:ahLst/>
                <a:cxnLst>
                  <a:cxn ang="0">
                    <a:pos x="135" y="4"/>
                  </a:cxn>
                  <a:cxn ang="0">
                    <a:pos x="158" y="0"/>
                  </a:cxn>
                  <a:cxn ang="0">
                    <a:pos x="189" y="9"/>
                  </a:cxn>
                  <a:cxn ang="0">
                    <a:pos x="190" y="32"/>
                  </a:cxn>
                  <a:cxn ang="0">
                    <a:pos x="221" y="54"/>
                  </a:cxn>
                  <a:cxn ang="0">
                    <a:pos x="245" y="51"/>
                  </a:cxn>
                  <a:cxn ang="0">
                    <a:pos x="264" y="88"/>
                  </a:cxn>
                  <a:cxn ang="0">
                    <a:pos x="251" y="112"/>
                  </a:cxn>
                  <a:cxn ang="0">
                    <a:pos x="257" y="147"/>
                  </a:cxn>
                  <a:cxn ang="0">
                    <a:pos x="277" y="163"/>
                  </a:cxn>
                  <a:cxn ang="0">
                    <a:pos x="266" y="205"/>
                  </a:cxn>
                  <a:cxn ang="0">
                    <a:pos x="243" y="209"/>
                  </a:cxn>
                  <a:cxn ang="0">
                    <a:pos x="219" y="239"/>
                  </a:cxn>
                  <a:cxn ang="0">
                    <a:pos x="220" y="262"/>
                  </a:cxn>
                  <a:cxn ang="0">
                    <a:pos x="191" y="284"/>
                  </a:cxn>
                  <a:cxn ang="0">
                    <a:pos x="162" y="293"/>
                  </a:cxn>
                  <a:cxn ang="0">
                    <a:pos x="139" y="269"/>
                  </a:cxn>
                  <a:cxn ang="0">
                    <a:pos x="121" y="294"/>
                  </a:cxn>
                  <a:cxn ang="0">
                    <a:pos x="96" y="295"/>
                  </a:cxn>
                  <a:cxn ang="0">
                    <a:pos x="77" y="256"/>
                  </a:cxn>
                  <a:cxn ang="0">
                    <a:pos x="56" y="237"/>
                  </a:cxn>
                  <a:cxn ang="0">
                    <a:pos x="32" y="243"/>
                  </a:cxn>
                  <a:cxn ang="0">
                    <a:pos x="11" y="208"/>
                  </a:cxn>
                  <a:cxn ang="0">
                    <a:pos x="24" y="183"/>
                  </a:cxn>
                  <a:cxn ang="0">
                    <a:pos x="22" y="152"/>
                  </a:cxn>
                  <a:cxn ang="0">
                    <a:pos x="0" y="135"/>
                  </a:cxn>
                  <a:cxn ang="0">
                    <a:pos x="12" y="90"/>
                  </a:cxn>
                  <a:cxn ang="0">
                    <a:pos x="43" y="84"/>
                  </a:cxn>
                  <a:cxn ang="0">
                    <a:pos x="58" y="60"/>
                  </a:cxn>
                  <a:cxn ang="0">
                    <a:pos x="67" y="11"/>
                  </a:cxn>
                  <a:cxn ang="0">
                    <a:pos x="90" y="7"/>
                  </a:cxn>
                  <a:cxn ang="0">
                    <a:pos x="113" y="28"/>
                  </a:cxn>
                  <a:cxn ang="0">
                    <a:pos x="135" y="4"/>
                  </a:cxn>
                </a:cxnLst>
                <a:rect l="0" t="0" r="r" b="b"/>
                <a:pathLst>
                  <a:path w="278" h="296">
                    <a:moveTo>
                      <a:pt x="135" y="4"/>
                    </a:moveTo>
                    <a:lnTo>
                      <a:pt x="158" y="0"/>
                    </a:lnTo>
                    <a:lnTo>
                      <a:pt x="189" y="9"/>
                    </a:lnTo>
                    <a:lnTo>
                      <a:pt x="190" y="32"/>
                    </a:lnTo>
                    <a:lnTo>
                      <a:pt x="221" y="54"/>
                    </a:lnTo>
                    <a:lnTo>
                      <a:pt x="245" y="51"/>
                    </a:lnTo>
                    <a:lnTo>
                      <a:pt x="264" y="88"/>
                    </a:lnTo>
                    <a:lnTo>
                      <a:pt x="251" y="112"/>
                    </a:lnTo>
                    <a:lnTo>
                      <a:pt x="257" y="147"/>
                    </a:lnTo>
                    <a:lnTo>
                      <a:pt x="277" y="163"/>
                    </a:lnTo>
                    <a:lnTo>
                      <a:pt x="266" y="205"/>
                    </a:lnTo>
                    <a:lnTo>
                      <a:pt x="243" y="209"/>
                    </a:lnTo>
                    <a:lnTo>
                      <a:pt x="219" y="239"/>
                    </a:lnTo>
                    <a:lnTo>
                      <a:pt x="220" y="262"/>
                    </a:lnTo>
                    <a:lnTo>
                      <a:pt x="191" y="284"/>
                    </a:lnTo>
                    <a:lnTo>
                      <a:pt x="162" y="293"/>
                    </a:lnTo>
                    <a:lnTo>
                      <a:pt x="139" y="269"/>
                    </a:lnTo>
                    <a:lnTo>
                      <a:pt x="121" y="294"/>
                    </a:lnTo>
                    <a:lnTo>
                      <a:pt x="96" y="295"/>
                    </a:lnTo>
                    <a:lnTo>
                      <a:pt x="77" y="256"/>
                    </a:lnTo>
                    <a:lnTo>
                      <a:pt x="56" y="237"/>
                    </a:lnTo>
                    <a:lnTo>
                      <a:pt x="32" y="243"/>
                    </a:lnTo>
                    <a:lnTo>
                      <a:pt x="11" y="208"/>
                    </a:lnTo>
                    <a:lnTo>
                      <a:pt x="24" y="183"/>
                    </a:lnTo>
                    <a:lnTo>
                      <a:pt x="22" y="152"/>
                    </a:lnTo>
                    <a:lnTo>
                      <a:pt x="0" y="135"/>
                    </a:lnTo>
                    <a:lnTo>
                      <a:pt x="12" y="90"/>
                    </a:lnTo>
                    <a:lnTo>
                      <a:pt x="43" y="84"/>
                    </a:lnTo>
                    <a:lnTo>
                      <a:pt x="58" y="60"/>
                    </a:lnTo>
                    <a:lnTo>
                      <a:pt x="67" y="11"/>
                    </a:lnTo>
                    <a:lnTo>
                      <a:pt x="90" y="7"/>
                    </a:lnTo>
                    <a:lnTo>
                      <a:pt x="113" y="28"/>
                    </a:lnTo>
                    <a:lnTo>
                      <a:pt x="135" y="4"/>
                    </a:lnTo>
                  </a:path>
                </a:pathLst>
              </a:custGeom>
              <a:solidFill>
                <a:srgbClr val="616100"/>
              </a:solidFill>
              <a:ln w="9525" cap="rnd">
                <a:noFill/>
                <a:round/>
                <a:headEnd/>
                <a:tailEnd/>
              </a:ln>
              <a:effectLst/>
            </p:spPr>
            <p:txBody>
              <a:bodyPr/>
              <a:lstStyle/>
              <a:p>
                <a:endParaRPr lang="en-US"/>
              </a:p>
            </p:txBody>
          </p:sp>
          <p:sp>
            <p:nvSpPr>
              <p:cNvPr id="273503" name="Freeform 95"/>
              <p:cNvSpPr>
                <a:spLocks/>
              </p:cNvSpPr>
              <p:nvPr/>
            </p:nvSpPr>
            <p:spPr bwMode="auto">
              <a:xfrm>
                <a:off x="3914" y="2435"/>
                <a:ext cx="277" cy="295"/>
              </a:xfrm>
              <a:custGeom>
                <a:avLst/>
                <a:gdLst/>
                <a:ahLst/>
                <a:cxnLst>
                  <a:cxn ang="0">
                    <a:pos x="141" y="21"/>
                  </a:cxn>
                  <a:cxn ang="0">
                    <a:pos x="157" y="0"/>
                  </a:cxn>
                  <a:cxn ang="0">
                    <a:pos x="194" y="10"/>
                  </a:cxn>
                  <a:cxn ang="0">
                    <a:pos x="196" y="33"/>
                  </a:cxn>
                  <a:cxn ang="0">
                    <a:pos x="224" y="55"/>
                  </a:cxn>
                  <a:cxn ang="0">
                    <a:pos x="245" y="50"/>
                  </a:cxn>
                  <a:cxn ang="0">
                    <a:pos x="264" y="87"/>
                  </a:cxn>
                  <a:cxn ang="0">
                    <a:pos x="250" y="111"/>
                  </a:cxn>
                  <a:cxn ang="0">
                    <a:pos x="256" y="146"/>
                  </a:cxn>
                  <a:cxn ang="0">
                    <a:pos x="276" y="162"/>
                  </a:cxn>
                  <a:cxn ang="0">
                    <a:pos x="265" y="204"/>
                  </a:cxn>
                  <a:cxn ang="0">
                    <a:pos x="243" y="208"/>
                  </a:cxn>
                  <a:cxn ang="0">
                    <a:pos x="219" y="235"/>
                  </a:cxn>
                  <a:cxn ang="0">
                    <a:pos x="219" y="263"/>
                  </a:cxn>
                  <a:cxn ang="0">
                    <a:pos x="183" y="288"/>
                  </a:cxn>
                  <a:cxn ang="0">
                    <a:pos x="165" y="269"/>
                  </a:cxn>
                  <a:cxn ang="0">
                    <a:pos x="138" y="269"/>
                  </a:cxn>
                  <a:cxn ang="0">
                    <a:pos x="120" y="294"/>
                  </a:cxn>
                  <a:cxn ang="0">
                    <a:pos x="81" y="283"/>
                  </a:cxn>
                  <a:cxn ang="0">
                    <a:pos x="77" y="256"/>
                  </a:cxn>
                  <a:cxn ang="0">
                    <a:pos x="56" y="237"/>
                  </a:cxn>
                  <a:cxn ang="0">
                    <a:pos x="32" y="243"/>
                  </a:cxn>
                  <a:cxn ang="0">
                    <a:pos x="11" y="208"/>
                  </a:cxn>
                  <a:cxn ang="0">
                    <a:pos x="24" y="183"/>
                  </a:cxn>
                  <a:cxn ang="0">
                    <a:pos x="22" y="152"/>
                  </a:cxn>
                  <a:cxn ang="0">
                    <a:pos x="0" y="134"/>
                  </a:cxn>
                  <a:cxn ang="0">
                    <a:pos x="12" y="89"/>
                  </a:cxn>
                  <a:cxn ang="0">
                    <a:pos x="42" y="83"/>
                  </a:cxn>
                  <a:cxn ang="0">
                    <a:pos x="58" y="59"/>
                  </a:cxn>
                  <a:cxn ang="0">
                    <a:pos x="58" y="26"/>
                  </a:cxn>
                  <a:cxn ang="0">
                    <a:pos x="90" y="6"/>
                  </a:cxn>
                  <a:cxn ang="0">
                    <a:pos x="113" y="27"/>
                  </a:cxn>
                  <a:cxn ang="0">
                    <a:pos x="141" y="21"/>
                  </a:cxn>
                </a:cxnLst>
                <a:rect l="0" t="0" r="r" b="b"/>
                <a:pathLst>
                  <a:path w="277" h="295">
                    <a:moveTo>
                      <a:pt x="141" y="21"/>
                    </a:moveTo>
                    <a:lnTo>
                      <a:pt x="157" y="0"/>
                    </a:lnTo>
                    <a:lnTo>
                      <a:pt x="194" y="10"/>
                    </a:lnTo>
                    <a:lnTo>
                      <a:pt x="196" y="33"/>
                    </a:lnTo>
                    <a:lnTo>
                      <a:pt x="224" y="55"/>
                    </a:lnTo>
                    <a:lnTo>
                      <a:pt x="245" y="50"/>
                    </a:lnTo>
                    <a:lnTo>
                      <a:pt x="264" y="87"/>
                    </a:lnTo>
                    <a:lnTo>
                      <a:pt x="250" y="111"/>
                    </a:lnTo>
                    <a:lnTo>
                      <a:pt x="256" y="146"/>
                    </a:lnTo>
                    <a:lnTo>
                      <a:pt x="276" y="162"/>
                    </a:lnTo>
                    <a:lnTo>
                      <a:pt x="265" y="204"/>
                    </a:lnTo>
                    <a:lnTo>
                      <a:pt x="243" y="208"/>
                    </a:lnTo>
                    <a:lnTo>
                      <a:pt x="219" y="235"/>
                    </a:lnTo>
                    <a:lnTo>
                      <a:pt x="219" y="263"/>
                    </a:lnTo>
                    <a:lnTo>
                      <a:pt x="183" y="288"/>
                    </a:lnTo>
                    <a:lnTo>
                      <a:pt x="165" y="269"/>
                    </a:lnTo>
                    <a:lnTo>
                      <a:pt x="138" y="269"/>
                    </a:lnTo>
                    <a:lnTo>
                      <a:pt x="120" y="294"/>
                    </a:lnTo>
                    <a:lnTo>
                      <a:pt x="81" y="283"/>
                    </a:lnTo>
                    <a:lnTo>
                      <a:pt x="77" y="256"/>
                    </a:lnTo>
                    <a:lnTo>
                      <a:pt x="56" y="237"/>
                    </a:lnTo>
                    <a:lnTo>
                      <a:pt x="32" y="243"/>
                    </a:lnTo>
                    <a:lnTo>
                      <a:pt x="11" y="208"/>
                    </a:lnTo>
                    <a:lnTo>
                      <a:pt x="24" y="183"/>
                    </a:lnTo>
                    <a:lnTo>
                      <a:pt x="22" y="152"/>
                    </a:lnTo>
                    <a:lnTo>
                      <a:pt x="0" y="134"/>
                    </a:lnTo>
                    <a:lnTo>
                      <a:pt x="12" y="89"/>
                    </a:lnTo>
                    <a:lnTo>
                      <a:pt x="42" y="83"/>
                    </a:lnTo>
                    <a:lnTo>
                      <a:pt x="58" y="59"/>
                    </a:lnTo>
                    <a:lnTo>
                      <a:pt x="58" y="26"/>
                    </a:lnTo>
                    <a:lnTo>
                      <a:pt x="90" y="6"/>
                    </a:lnTo>
                    <a:lnTo>
                      <a:pt x="113" y="27"/>
                    </a:lnTo>
                    <a:lnTo>
                      <a:pt x="141" y="21"/>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504" name="Oval 96"/>
              <p:cNvSpPr>
                <a:spLocks noChangeArrowheads="1"/>
              </p:cNvSpPr>
              <p:nvPr/>
            </p:nvSpPr>
            <p:spPr bwMode="auto">
              <a:xfrm rot="900000">
                <a:off x="3955" y="2477"/>
                <a:ext cx="196" cy="206"/>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505" name="Oval 97"/>
              <p:cNvSpPr>
                <a:spLocks noChangeArrowheads="1"/>
              </p:cNvSpPr>
              <p:nvPr/>
            </p:nvSpPr>
            <p:spPr bwMode="auto">
              <a:xfrm rot="900000">
                <a:off x="3983" y="2502"/>
                <a:ext cx="138" cy="154"/>
              </a:xfrm>
              <a:prstGeom prst="ellipse">
                <a:avLst/>
              </a:prstGeom>
              <a:solidFill>
                <a:srgbClr val="484800"/>
              </a:solidFill>
              <a:ln w="9525">
                <a:noFill/>
                <a:round/>
                <a:headEnd/>
                <a:tailEnd/>
              </a:ln>
              <a:effectLst/>
            </p:spPr>
            <p:txBody>
              <a:bodyPr wrap="none" anchor="ctr"/>
              <a:lstStyle/>
              <a:p>
                <a:endParaRPr lang="en-US"/>
              </a:p>
            </p:txBody>
          </p:sp>
          <p:sp useBgFill="1">
            <p:nvSpPr>
              <p:cNvPr id="273506" name="Oval 98"/>
              <p:cNvSpPr>
                <a:spLocks noChangeArrowheads="1"/>
              </p:cNvSpPr>
              <p:nvPr/>
            </p:nvSpPr>
            <p:spPr bwMode="auto">
              <a:xfrm rot="900000">
                <a:off x="4004" y="2507"/>
                <a:ext cx="118" cy="142"/>
              </a:xfrm>
              <a:prstGeom prst="ellipse">
                <a:avLst/>
              </a:prstGeom>
              <a:ln w="9525">
                <a:noFill/>
                <a:round/>
                <a:headEnd/>
                <a:tailEnd/>
              </a:ln>
              <a:effectLst/>
            </p:spPr>
            <p:txBody>
              <a:bodyPr wrap="none" anchor="ctr"/>
              <a:lstStyle/>
              <a:p>
                <a:endParaRPr lang="en-US"/>
              </a:p>
            </p:txBody>
          </p:sp>
        </p:grpSp>
        <p:grpSp>
          <p:nvGrpSpPr>
            <p:cNvPr id="15" name="Group 99"/>
            <p:cNvGrpSpPr>
              <a:grpSpLocks/>
            </p:cNvGrpSpPr>
            <p:nvPr/>
          </p:nvGrpSpPr>
          <p:grpSpPr bwMode="auto">
            <a:xfrm>
              <a:off x="4128" y="2249"/>
              <a:ext cx="330" cy="338"/>
              <a:chOff x="4128" y="2249"/>
              <a:chExt cx="330" cy="338"/>
            </a:xfrm>
          </p:grpSpPr>
          <p:sp>
            <p:nvSpPr>
              <p:cNvPr id="273508" name="Freeform 100"/>
              <p:cNvSpPr>
                <a:spLocks/>
              </p:cNvSpPr>
              <p:nvPr/>
            </p:nvSpPr>
            <p:spPr bwMode="gray">
              <a:xfrm>
                <a:off x="4150" y="2249"/>
                <a:ext cx="308" cy="332"/>
              </a:xfrm>
              <a:custGeom>
                <a:avLst/>
                <a:gdLst/>
                <a:ahLst/>
                <a:cxnLst>
                  <a:cxn ang="0">
                    <a:pos x="85" y="20"/>
                  </a:cxn>
                  <a:cxn ang="0">
                    <a:pos x="106" y="6"/>
                  </a:cxn>
                  <a:cxn ang="0">
                    <a:pos x="142" y="0"/>
                  </a:cxn>
                  <a:cxn ang="0">
                    <a:pos x="153" y="23"/>
                  </a:cxn>
                  <a:cxn ang="0">
                    <a:pos x="194" y="31"/>
                  </a:cxn>
                  <a:cxn ang="0">
                    <a:pos x="217" y="17"/>
                  </a:cxn>
                  <a:cxn ang="0">
                    <a:pos x="253" y="46"/>
                  </a:cxn>
                  <a:cxn ang="0">
                    <a:pos x="250" y="76"/>
                  </a:cxn>
                  <a:cxn ang="0">
                    <a:pos x="272" y="109"/>
                  </a:cxn>
                  <a:cxn ang="0">
                    <a:pos x="299" y="116"/>
                  </a:cxn>
                  <a:cxn ang="0">
                    <a:pos x="307" y="163"/>
                  </a:cxn>
                  <a:cxn ang="0">
                    <a:pos x="286" y="177"/>
                  </a:cxn>
                  <a:cxn ang="0">
                    <a:pos x="275" y="219"/>
                  </a:cxn>
                  <a:cxn ang="0">
                    <a:pos x="287" y="241"/>
                  </a:cxn>
                  <a:cxn ang="0">
                    <a:pos x="267" y="276"/>
                  </a:cxn>
                  <a:cxn ang="0">
                    <a:pos x="242" y="299"/>
                  </a:cxn>
                  <a:cxn ang="0">
                    <a:pos x="208" y="285"/>
                  </a:cxn>
                  <a:cxn ang="0">
                    <a:pos x="201" y="318"/>
                  </a:cxn>
                  <a:cxn ang="0">
                    <a:pos x="176" y="331"/>
                  </a:cxn>
                  <a:cxn ang="0">
                    <a:pos x="140" y="299"/>
                  </a:cxn>
                  <a:cxn ang="0">
                    <a:pos x="110" y="290"/>
                  </a:cxn>
                  <a:cxn ang="0">
                    <a:pos x="89" y="307"/>
                  </a:cxn>
                  <a:cxn ang="0">
                    <a:pos x="52" y="280"/>
                  </a:cxn>
                  <a:cxn ang="0">
                    <a:pos x="54" y="250"/>
                  </a:cxn>
                  <a:cxn ang="0">
                    <a:pos x="38" y="219"/>
                  </a:cxn>
                  <a:cxn ang="0">
                    <a:pos x="8" y="212"/>
                  </a:cxn>
                  <a:cxn ang="0">
                    <a:pos x="0" y="161"/>
                  </a:cxn>
                  <a:cxn ang="0">
                    <a:pos x="28" y="141"/>
                  </a:cxn>
                  <a:cxn ang="0">
                    <a:pos x="33" y="110"/>
                  </a:cxn>
                  <a:cxn ang="0">
                    <a:pos x="19" y="57"/>
                  </a:cxn>
                  <a:cxn ang="0">
                    <a:pos x="42" y="43"/>
                  </a:cxn>
                  <a:cxn ang="0">
                    <a:pos x="73" y="53"/>
                  </a:cxn>
                  <a:cxn ang="0">
                    <a:pos x="85" y="20"/>
                  </a:cxn>
                </a:cxnLst>
                <a:rect l="0" t="0" r="r" b="b"/>
                <a:pathLst>
                  <a:path w="308" h="332">
                    <a:moveTo>
                      <a:pt x="85" y="20"/>
                    </a:moveTo>
                    <a:lnTo>
                      <a:pt x="106" y="6"/>
                    </a:lnTo>
                    <a:lnTo>
                      <a:pt x="142" y="0"/>
                    </a:lnTo>
                    <a:lnTo>
                      <a:pt x="153" y="23"/>
                    </a:lnTo>
                    <a:lnTo>
                      <a:pt x="194" y="31"/>
                    </a:lnTo>
                    <a:lnTo>
                      <a:pt x="217" y="17"/>
                    </a:lnTo>
                    <a:lnTo>
                      <a:pt x="253" y="46"/>
                    </a:lnTo>
                    <a:lnTo>
                      <a:pt x="250" y="76"/>
                    </a:lnTo>
                    <a:lnTo>
                      <a:pt x="272" y="109"/>
                    </a:lnTo>
                    <a:lnTo>
                      <a:pt x="299" y="116"/>
                    </a:lnTo>
                    <a:lnTo>
                      <a:pt x="307" y="163"/>
                    </a:lnTo>
                    <a:lnTo>
                      <a:pt x="286" y="177"/>
                    </a:lnTo>
                    <a:lnTo>
                      <a:pt x="275" y="219"/>
                    </a:lnTo>
                    <a:lnTo>
                      <a:pt x="287" y="241"/>
                    </a:lnTo>
                    <a:lnTo>
                      <a:pt x="267" y="276"/>
                    </a:lnTo>
                    <a:lnTo>
                      <a:pt x="242" y="299"/>
                    </a:lnTo>
                    <a:lnTo>
                      <a:pt x="208" y="285"/>
                    </a:lnTo>
                    <a:lnTo>
                      <a:pt x="201" y="318"/>
                    </a:lnTo>
                    <a:lnTo>
                      <a:pt x="176" y="331"/>
                    </a:lnTo>
                    <a:lnTo>
                      <a:pt x="140" y="299"/>
                    </a:lnTo>
                    <a:lnTo>
                      <a:pt x="110" y="290"/>
                    </a:lnTo>
                    <a:lnTo>
                      <a:pt x="89" y="307"/>
                    </a:lnTo>
                    <a:lnTo>
                      <a:pt x="52" y="280"/>
                    </a:lnTo>
                    <a:lnTo>
                      <a:pt x="54" y="250"/>
                    </a:lnTo>
                    <a:lnTo>
                      <a:pt x="38" y="219"/>
                    </a:lnTo>
                    <a:lnTo>
                      <a:pt x="8" y="212"/>
                    </a:lnTo>
                    <a:lnTo>
                      <a:pt x="0" y="161"/>
                    </a:lnTo>
                    <a:lnTo>
                      <a:pt x="28" y="141"/>
                    </a:lnTo>
                    <a:lnTo>
                      <a:pt x="33" y="110"/>
                    </a:lnTo>
                    <a:lnTo>
                      <a:pt x="19" y="57"/>
                    </a:lnTo>
                    <a:lnTo>
                      <a:pt x="42" y="43"/>
                    </a:lnTo>
                    <a:lnTo>
                      <a:pt x="73" y="53"/>
                    </a:lnTo>
                    <a:lnTo>
                      <a:pt x="85" y="20"/>
                    </a:lnTo>
                  </a:path>
                </a:pathLst>
              </a:custGeom>
              <a:solidFill>
                <a:srgbClr val="616100"/>
              </a:solidFill>
              <a:ln w="9525" cap="rnd">
                <a:noFill/>
                <a:round/>
                <a:headEnd/>
                <a:tailEnd/>
              </a:ln>
              <a:effectLst/>
            </p:spPr>
            <p:txBody>
              <a:bodyPr/>
              <a:lstStyle/>
              <a:p>
                <a:endParaRPr lang="en-US"/>
              </a:p>
            </p:txBody>
          </p:sp>
          <p:sp>
            <p:nvSpPr>
              <p:cNvPr id="273509" name="Freeform 101"/>
              <p:cNvSpPr>
                <a:spLocks/>
              </p:cNvSpPr>
              <p:nvPr/>
            </p:nvSpPr>
            <p:spPr bwMode="auto">
              <a:xfrm>
                <a:off x="4128" y="2262"/>
                <a:ext cx="308" cy="325"/>
              </a:xfrm>
              <a:custGeom>
                <a:avLst/>
                <a:gdLst/>
                <a:ahLst/>
                <a:cxnLst>
                  <a:cxn ang="0">
                    <a:pos x="100" y="34"/>
                  </a:cxn>
                  <a:cxn ang="0">
                    <a:pos x="106" y="6"/>
                  </a:cxn>
                  <a:cxn ang="0">
                    <a:pos x="147" y="0"/>
                  </a:cxn>
                  <a:cxn ang="0">
                    <a:pos x="160" y="22"/>
                  </a:cxn>
                  <a:cxn ang="0">
                    <a:pos x="198" y="31"/>
                  </a:cxn>
                  <a:cxn ang="0">
                    <a:pos x="217" y="17"/>
                  </a:cxn>
                  <a:cxn ang="0">
                    <a:pos x="252" y="45"/>
                  </a:cxn>
                  <a:cxn ang="0">
                    <a:pos x="250" y="76"/>
                  </a:cxn>
                  <a:cxn ang="0">
                    <a:pos x="271" y="109"/>
                  </a:cxn>
                  <a:cxn ang="0">
                    <a:pos x="299" y="116"/>
                  </a:cxn>
                  <a:cxn ang="0">
                    <a:pos x="307" y="163"/>
                  </a:cxn>
                  <a:cxn ang="0">
                    <a:pos x="286" y="177"/>
                  </a:cxn>
                  <a:cxn ang="0">
                    <a:pos x="274" y="215"/>
                  </a:cxn>
                  <a:cxn ang="0">
                    <a:pos x="287" y="243"/>
                  </a:cxn>
                  <a:cxn ang="0">
                    <a:pos x="262" y="284"/>
                  </a:cxn>
                  <a:cxn ang="0">
                    <a:pos x="234" y="273"/>
                  </a:cxn>
                  <a:cxn ang="0">
                    <a:pos x="208" y="284"/>
                  </a:cxn>
                  <a:cxn ang="0">
                    <a:pos x="200" y="317"/>
                  </a:cxn>
                  <a:cxn ang="0">
                    <a:pos x="156" y="324"/>
                  </a:cxn>
                  <a:cxn ang="0">
                    <a:pos x="140" y="299"/>
                  </a:cxn>
                  <a:cxn ang="0">
                    <a:pos x="110" y="289"/>
                  </a:cxn>
                  <a:cxn ang="0">
                    <a:pos x="88" y="306"/>
                  </a:cxn>
                  <a:cxn ang="0">
                    <a:pos x="51" y="280"/>
                  </a:cxn>
                  <a:cxn ang="0">
                    <a:pos x="54" y="250"/>
                  </a:cxn>
                  <a:cxn ang="0">
                    <a:pos x="37" y="219"/>
                  </a:cxn>
                  <a:cxn ang="0">
                    <a:pos x="8" y="211"/>
                  </a:cxn>
                  <a:cxn ang="0">
                    <a:pos x="0" y="161"/>
                  </a:cxn>
                  <a:cxn ang="0">
                    <a:pos x="28" y="141"/>
                  </a:cxn>
                  <a:cxn ang="0">
                    <a:pos x="32" y="110"/>
                  </a:cxn>
                  <a:cxn ang="0">
                    <a:pos x="17" y="76"/>
                  </a:cxn>
                  <a:cxn ang="0">
                    <a:pos x="41" y="43"/>
                  </a:cxn>
                  <a:cxn ang="0">
                    <a:pos x="73" y="53"/>
                  </a:cxn>
                  <a:cxn ang="0">
                    <a:pos x="100" y="34"/>
                  </a:cxn>
                </a:cxnLst>
                <a:rect l="0" t="0" r="r" b="b"/>
                <a:pathLst>
                  <a:path w="308" h="325">
                    <a:moveTo>
                      <a:pt x="100" y="34"/>
                    </a:moveTo>
                    <a:lnTo>
                      <a:pt x="106" y="6"/>
                    </a:lnTo>
                    <a:lnTo>
                      <a:pt x="147" y="0"/>
                    </a:lnTo>
                    <a:lnTo>
                      <a:pt x="160" y="22"/>
                    </a:lnTo>
                    <a:lnTo>
                      <a:pt x="198" y="31"/>
                    </a:lnTo>
                    <a:lnTo>
                      <a:pt x="217" y="17"/>
                    </a:lnTo>
                    <a:lnTo>
                      <a:pt x="252" y="45"/>
                    </a:lnTo>
                    <a:lnTo>
                      <a:pt x="250" y="76"/>
                    </a:lnTo>
                    <a:lnTo>
                      <a:pt x="271" y="109"/>
                    </a:lnTo>
                    <a:lnTo>
                      <a:pt x="299" y="116"/>
                    </a:lnTo>
                    <a:lnTo>
                      <a:pt x="307" y="163"/>
                    </a:lnTo>
                    <a:lnTo>
                      <a:pt x="286" y="177"/>
                    </a:lnTo>
                    <a:lnTo>
                      <a:pt x="274" y="215"/>
                    </a:lnTo>
                    <a:lnTo>
                      <a:pt x="287" y="243"/>
                    </a:lnTo>
                    <a:lnTo>
                      <a:pt x="262" y="284"/>
                    </a:lnTo>
                    <a:lnTo>
                      <a:pt x="234" y="273"/>
                    </a:lnTo>
                    <a:lnTo>
                      <a:pt x="208" y="284"/>
                    </a:lnTo>
                    <a:lnTo>
                      <a:pt x="200" y="317"/>
                    </a:lnTo>
                    <a:lnTo>
                      <a:pt x="156" y="324"/>
                    </a:lnTo>
                    <a:lnTo>
                      <a:pt x="140" y="299"/>
                    </a:lnTo>
                    <a:lnTo>
                      <a:pt x="110" y="289"/>
                    </a:lnTo>
                    <a:lnTo>
                      <a:pt x="88" y="306"/>
                    </a:lnTo>
                    <a:lnTo>
                      <a:pt x="51" y="280"/>
                    </a:lnTo>
                    <a:lnTo>
                      <a:pt x="54" y="250"/>
                    </a:lnTo>
                    <a:lnTo>
                      <a:pt x="37" y="219"/>
                    </a:lnTo>
                    <a:lnTo>
                      <a:pt x="8" y="211"/>
                    </a:lnTo>
                    <a:lnTo>
                      <a:pt x="0" y="161"/>
                    </a:lnTo>
                    <a:lnTo>
                      <a:pt x="28" y="141"/>
                    </a:lnTo>
                    <a:lnTo>
                      <a:pt x="32" y="110"/>
                    </a:lnTo>
                    <a:lnTo>
                      <a:pt x="17" y="76"/>
                    </a:lnTo>
                    <a:lnTo>
                      <a:pt x="41" y="43"/>
                    </a:lnTo>
                    <a:lnTo>
                      <a:pt x="73" y="53"/>
                    </a:lnTo>
                    <a:lnTo>
                      <a:pt x="100" y="34"/>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510" name="Oval 102"/>
              <p:cNvSpPr>
                <a:spLocks noChangeArrowheads="1"/>
              </p:cNvSpPr>
              <p:nvPr/>
            </p:nvSpPr>
            <p:spPr bwMode="auto">
              <a:xfrm rot="21060000">
                <a:off x="4171" y="2310"/>
                <a:ext cx="217" cy="225"/>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511" name="Oval 103"/>
              <p:cNvSpPr>
                <a:spLocks noChangeArrowheads="1"/>
              </p:cNvSpPr>
              <p:nvPr/>
            </p:nvSpPr>
            <p:spPr bwMode="auto">
              <a:xfrm rot="21060000">
                <a:off x="4201" y="2338"/>
                <a:ext cx="153" cy="168"/>
              </a:xfrm>
              <a:prstGeom prst="ellipse">
                <a:avLst/>
              </a:prstGeom>
              <a:solidFill>
                <a:srgbClr val="484800"/>
              </a:solidFill>
              <a:ln w="9525">
                <a:noFill/>
                <a:round/>
                <a:headEnd/>
                <a:tailEnd/>
              </a:ln>
              <a:effectLst/>
            </p:spPr>
            <p:txBody>
              <a:bodyPr wrap="none" anchor="ctr"/>
              <a:lstStyle/>
              <a:p>
                <a:endParaRPr lang="en-US"/>
              </a:p>
            </p:txBody>
          </p:sp>
          <p:sp useBgFill="1">
            <p:nvSpPr>
              <p:cNvPr id="273512" name="Oval 104"/>
              <p:cNvSpPr>
                <a:spLocks noChangeArrowheads="1"/>
              </p:cNvSpPr>
              <p:nvPr/>
            </p:nvSpPr>
            <p:spPr bwMode="auto">
              <a:xfrm rot="21060000">
                <a:off x="4226" y="2338"/>
                <a:ext cx="130" cy="155"/>
              </a:xfrm>
              <a:prstGeom prst="ellipse">
                <a:avLst/>
              </a:prstGeom>
              <a:ln w="9525">
                <a:noFill/>
                <a:round/>
                <a:headEnd/>
                <a:tailEnd/>
              </a:ln>
              <a:effectLst/>
            </p:spPr>
            <p:txBody>
              <a:bodyPr wrap="none" anchor="ctr"/>
              <a:lstStyle/>
              <a:p>
                <a:endParaRPr lang="en-US"/>
              </a:p>
            </p:txBody>
          </p:sp>
        </p:grpSp>
      </p:grpSp>
      <p:grpSp>
        <p:nvGrpSpPr>
          <p:cNvPr id="16" name="Group 105"/>
          <p:cNvGrpSpPr>
            <a:grpSpLocks/>
          </p:cNvGrpSpPr>
          <p:nvPr/>
        </p:nvGrpSpPr>
        <p:grpSpPr bwMode="auto">
          <a:xfrm>
            <a:off x="6216650" y="3576638"/>
            <a:ext cx="855663" cy="757237"/>
            <a:chOff x="3916" y="2253"/>
            <a:chExt cx="539" cy="477"/>
          </a:xfrm>
        </p:grpSpPr>
        <p:grpSp>
          <p:nvGrpSpPr>
            <p:cNvPr id="17" name="Group 106"/>
            <p:cNvGrpSpPr>
              <a:grpSpLocks/>
            </p:cNvGrpSpPr>
            <p:nvPr/>
          </p:nvGrpSpPr>
          <p:grpSpPr bwMode="auto">
            <a:xfrm>
              <a:off x="3916" y="2431"/>
              <a:ext cx="299" cy="299"/>
              <a:chOff x="3916" y="2431"/>
              <a:chExt cx="299" cy="299"/>
            </a:xfrm>
          </p:grpSpPr>
          <p:sp>
            <p:nvSpPr>
              <p:cNvPr id="273515" name="Freeform 107"/>
              <p:cNvSpPr>
                <a:spLocks/>
              </p:cNvSpPr>
              <p:nvPr/>
            </p:nvSpPr>
            <p:spPr bwMode="gray">
              <a:xfrm>
                <a:off x="3940" y="2433"/>
                <a:ext cx="275" cy="297"/>
              </a:xfrm>
              <a:custGeom>
                <a:avLst/>
                <a:gdLst/>
                <a:ahLst/>
                <a:cxnLst>
                  <a:cxn ang="0">
                    <a:pos x="169" y="9"/>
                  </a:cxn>
                  <a:cxn ang="0">
                    <a:pos x="193" y="11"/>
                  </a:cxn>
                  <a:cxn ang="0">
                    <a:pos x="220" y="28"/>
                  </a:cxn>
                  <a:cxn ang="0">
                    <a:pos x="217" y="50"/>
                  </a:cxn>
                  <a:cxn ang="0">
                    <a:pos x="241" y="79"/>
                  </a:cxn>
                  <a:cxn ang="0">
                    <a:pos x="265" y="81"/>
                  </a:cxn>
                  <a:cxn ang="0">
                    <a:pos x="274" y="122"/>
                  </a:cxn>
                  <a:cxn ang="0">
                    <a:pos x="256" y="143"/>
                  </a:cxn>
                  <a:cxn ang="0">
                    <a:pos x="253" y="178"/>
                  </a:cxn>
                  <a:cxn ang="0">
                    <a:pos x="269" y="198"/>
                  </a:cxn>
                  <a:cxn ang="0">
                    <a:pos x="248" y="237"/>
                  </a:cxn>
                  <a:cxn ang="0">
                    <a:pos x="225" y="235"/>
                  </a:cxn>
                  <a:cxn ang="0">
                    <a:pos x="194" y="258"/>
                  </a:cxn>
                  <a:cxn ang="0">
                    <a:pos x="189" y="281"/>
                  </a:cxn>
                  <a:cxn ang="0">
                    <a:pos x="156" y="295"/>
                  </a:cxn>
                  <a:cxn ang="0">
                    <a:pos x="126" y="296"/>
                  </a:cxn>
                  <a:cxn ang="0">
                    <a:pos x="109" y="268"/>
                  </a:cxn>
                  <a:cxn ang="0">
                    <a:pos x="86" y="287"/>
                  </a:cxn>
                  <a:cxn ang="0">
                    <a:pos x="61" y="282"/>
                  </a:cxn>
                  <a:cxn ang="0">
                    <a:pos x="52" y="240"/>
                  </a:cxn>
                  <a:cxn ang="0">
                    <a:pos x="37" y="217"/>
                  </a:cxn>
                  <a:cxn ang="0">
                    <a:pos x="12" y="217"/>
                  </a:cxn>
                  <a:cxn ang="0">
                    <a:pos x="0" y="178"/>
                  </a:cxn>
                  <a:cxn ang="0">
                    <a:pos x="18" y="156"/>
                  </a:cxn>
                  <a:cxn ang="0">
                    <a:pos x="24" y="125"/>
                  </a:cxn>
                  <a:cxn ang="0">
                    <a:pos x="7" y="104"/>
                  </a:cxn>
                  <a:cxn ang="0">
                    <a:pos x="30" y="64"/>
                  </a:cxn>
                  <a:cxn ang="0">
                    <a:pos x="61" y="64"/>
                  </a:cxn>
                  <a:cxn ang="0">
                    <a:pos x="81" y="45"/>
                  </a:cxn>
                  <a:cxn ang="0">
                    <a:pos x="102" y="0"/>
                  </a:cxn>
                  <a:cxn ang="0">
                    <a:pos x="125" y="2"/>
                  </a:cxn>
                  <a:cxn ang="0">
                    <a:pos x="143" y="27"/>
                  </a:cxn>
                  <a:cxn ang="0">
                    <a:pos x="169" y="9"/>
                  </a:cxn>
                </a:cxnLst>
                <a:rect l="0" t="0" r="r" b="b"/>
                <a:pathLst>
                  <a:path w="275" h="297">
                    <a:moveTo>
                      <a:pt x="169" y="9"/>
                    </a:moveTo>
                    <a:lnTo>
                      <a:pt x="193" y="11"/>
                    </a:lnTo>
                    <a:lnTo>
                      <a:pt x="220" y="28"/>
                    </a:lnTo>
                    <a:lnTo>
                      <a:pt x="217" y="50"/>
                    </a:lnTo>
                    <a:lnTo>
                      <a:pt x="241" y="79"/>
                    </a:lnTo>
                    <a:lnTo>
                      <a:pt x="265" y="81"/>
                    </a:lnTo>
                    <a:lnTo>
                      <a:pt x="274" y="122"/>
                    </a:lnTo>
                    <a:lnTo>
                      <a:pt x="256" y="143"/>
                    </a:lnTo>
                    <a:lnTo>
                      <a:pt x="253" y="178"/>
                    </a:lnTo>
                    <a:lnTo>
                      <a:pt x="269" y="198"/>
                    </a:lnTo>
                    <a:lnTo>
                      <a:pt x="248" y="237"/>
                    </a:lnTo>
                    <a:lnTo>
                      <a:pt x="225" y="235"/>
                    </a:lnTo>
                    <a:lnTo>
                      <a:pt x="194" y="258"/>
                    </a:lnTo>
                    <a:lnTo>
                      <a:pt x="189" y="281"/>
                    </a:lnTo>
                    <a:lnTo>
                      <a:pt x="156" y="295"/>
                    </a:lnTo>
                    <a:lnTo>
                      <a:pt x="126" y="296"/>
                    </a:lnTo>
                    <a:lnTo>
                      <a:pt x="109" y="268"/>
                    </a:lnTo>
                    <a:lnTo>
                      <a:pt x="86" y="287"/>
                    </a:lnTo>
                    <a:lnTo>
                      <a:pt x="61" y="282"/>
                    </a:lnTo>
                    <a:lnTo>
                      <a:pt x="52" y="240"/>
                    </a:lnTo>
                    <a:lnTo>
                      <a:pt x="37" y="217"/>
                    </a:lnTo>
                    <a:lnTo>
                      <a:pt x="12" y="217"/>
                    </a:lnTo>
                    <a:lnTo>
                      <a:pt x="0" y="178"/>
                    </a:lnTo>
                    <a:lnTo>
                      <a:pt x="18" y="156"/>
                    </a:lnTo>
                    <a:lnTo>
                      <a:pt x="24" y="125"/>
                    </a:lnTo>
                    <a:lnTo>
                      <a:pt x="7" y="104"/>
                    </a:lnTo>
                    <a:lnTo>
                      <a:pt x="30" y="64"/>
                    </a:lnTo>
                    <a:lnTo>
                      <a:pt x="61" y="64"/>
                    </a:lnTo>
                    <a:lnTo>
                      <a:pt x="81" y="45"/>
                    </a:lnTo>
                    <a:lnTo>
                      <a:pt x="102" y="0"/>
                    </a:lnTo>
                    <a:lnTo>
                      <a:pt x="125" y="2"/>
                    </a:lnTo>
                    <a:lnTo>
                      <a:pt x="143" y="27"/>
                    </a:lnTo>
                    <a:lnTo>
                      <a:pt x="169" y="9"/>
                    </a:lnTo>
                  </a:path>
                </a:pathLst>
              </a:custGeom>
              <a:solidFill>
                <a:srgbClr val="616100"/>
              </a:solidFill>
              <a:ln w="9525" cap="rnd">
                <a:noFill/>
                <a:round/>
                <a:headEnd/>
                <a:tailEnd/>
              </a:ln>
              <a:effectLst/>
            </p:spPr>
            <p:txBody>
              <a:bodyPr/>
              <a:lstStyle/>
              <a:p>
                <a:endParaRPr lang="en-US"/>
              </a:p>
            </p:txBody>
          </p:sp>
          <p:sp>
            <p:nvSpPr>
              <p:cNvPr id="273516" name="Freeform 108"/>
              <p:cNvSpPr>
                <a:spLocks/>
              </p:cNvSpPr>
              <p:nvPr/>
            </p:nvSpPr>
            <p:spPr bwMode="auto">
              <a:xfrm>
                <a:off x="3916" y="2431"/>
                <a:ext cx="276" cy="297"/>
              </a:xfrm>
              <a:custGeom>
                <a:avLst/>
                <a:gdLst/>
                <a:ahLst/>
                <a:cxnLst>
                  <a:cxn ang="0">
                    <a:pos x="171" y="27"/>
                  </a:cxn>
                  <a:cxn ang="0">
                    <a:pos x="192" y="10"/>
                  </a:cxn>
                  <a:cxn ang="0">
                    <a:pos x="225" y="28"/>
                  </a:cxn>
                  <a:cxn ang="0">
                    <a:pos x="222" y="51"/>
                  </a:cxn>
                  <a:cxn ang="0">
                    <a:pos x="243" y="80"/>
                  </a:cxn>
                  <a:cxn ang="0">
                    <a:pos x="265" y="80"/>
                  </a:cxn>
                  <a:cxn ang="0">
                    <a:pos x="275" y="120"/>
                  </a:cxn>
                  <a:cxn ang="0">
                    <a:pos x="255" y="140"/>
                  </a:cxn>
                  <a:cxn ang="0">
                    <a:pos x="253" y="176"/>
                  </a:cxn>
                  <a:cxn ang="0">
                    <a:pos x="268" y="196"/>
                  </a:cxn>
                  <a:cxn ang="0">
                    <a:pos x="247" y="234"/>
                  </a:cxn>
                  <a:cxn ang="0">
                    <a:pos x="225" y="233"/>
                  </a:cxn>
                  <a:cxn ang="0">
                    <a:pos x="196" y="253"/>
                  </a:cxn>
                  <a:cxn ang="0">
                    <a:pos x="188" y="281"/>
                  </a:cxn>
                  <a:cxn ang="0">
                    <a:pos x="147" y="296"/>
                  </a:cxn>
                  <a:cxn ang="0">
                    <a:pos x="135" y="273"/>
                  </a:cxn>
                  <a:cxn ang="0">
                    <a:pos x="108" y="267"/>
                  </a:cxn>
                  <a:cxn ang="0">
                    <a:pos x="85" y="286"/>
                  </a:cxn>
                  <a:cxn ang="0">
                    <a:pos x="50" y="267"/>
                  </a:cxn>
                  <a:cxn ang="0">
                    <a:pos x="52" y="239"/>
                  </a:cxn>
                  <a:cxn ang="0">
                    <a:pos x="36" y="216"/>
                  </a:cxn>
                  <a:cxn ang="0">
                    <a:pos x="12" y="216"/>
                  </a:cxn>
                  <a:cxn ang="0">
                    <a:pos x="0" y="177"/>
                  </a:cxn>
                  <a:cxn ang="0">
                    <a:pos x="18" y="155"/>
                  </a:cxn>
                  <a:cxn ang="0">
                    <a:pos x="24" y="124"/>
                  </a:cxn>
                  <a:cxn ang="0">
                    <a:pos x="7" y="102"/>
                  </a:cxn>
                  <a:cxn ang="0">
                    <a:pos x="30" y="62"/>
                  </a:cxn>
                  <a:cxn ang="0">
                    <a:pos x="60" y="62"/>
                  </a:cxn>
                  <a:cxn ang="0">
                    <a:pos x="82" y="43"/>
                  </a:cxn>
                  <a:cxn ang="0">
                    <a:pos x="89" y="12"/>
                  </a:cxn>
                  <a:cxn ang="0">
                    <a:pos x="125" y="0"/>
                  </a:cxn>
                  <a:cxn ang="0">
                    <a:pos x="143" y="25"/>
                  </a:cxn>
                  <a:cxn ang="0">
                    <a:pos x="171" y="27"/>
                  </a:cxn>
                </a:cxnLst>
                <a:rect l="0" t="0" r="r" b="b"/>
                <a:pathLst>
                  <a:path w="276" h="297">
                    <a:moveTo>
                      <a:pt x="171" y="27"/>
                    </a:moveTo>
                    <a:lnTo>
                      <a:pt x="192" y="10"/>
                    </a:lnTo>
                    <a:lnTo>
                      <a:pt x="225" y="28"/>
                    </a:lnTo>
                    <a:lnTo>
                      <a:pt x="222" y="51"/>
                    </a:lnTo>
                    <a:lnTo>
                      <a:pt x="243" y="80"/>
                    </a:lnTo>
                    <a:lnTo>
                      <a:pt x="265" y="80"/>
                    </a:lnTo>
                    <a:lnTo>
                      <a:pt x="275" y="120"/>
                    </a:lnTo>
                    <a:lnTo>
                      <a:pt x="255" y="140"/>
                    </a:lnTo>
                    <a:lnTo>
                      <a:pt x="253" y="176"/>
                    </a:lnTo>
                    <a:lnTo>
                      <a:pt x="268" y="196"/>
                    </a:lnTo>
                    <a:lnTo>
                      <a:pt x="247" y="234"/>
                    </a:lnTo>
                    <a:lnTo>
                      <a:pt x="225" y="233"/>
                    </a:lnTo>
                    <a:lnTo>
                      <a:pt x="196" y="253"/>
                    </a:lnTo>
                    <a:lnTo>
                      <a:pt x="188" y="281"/>
                    </a:lnTo>
                    <a:lnTo>
                      <a:pt x="147" y="296"/>
                    </a:lnTo>
                    <a:lnTo>
                      <a:pt x="135" y="273"/>
                    </a:lnTo>
                    <a:lnTo>
                      <a:pt x="108" y="267"/>
                    </a:lnTo>
                    <a:lnTo>
                      <a:pt x="85" y="286"/>
                    </a:lnTo>
                    <a:lnTo>
                      <a:pt x="50" y="267"/>
                    </a:lnTo>
                    <a:lnTo>
                      <a:pt x="52" y="239"/>
                    </a:lnTo>
                    <a:lnTo>
                      <a:pt x="36" y="216"/>
                    </a:lnTo>
                    <a:lnTo>
                      <a:pt x="12" y="216"/>
                    </a:lnTo>
                    <a:lnTo>
                      <a:pt x="0" y="177"/>
                    </a:lnTo>
                    <a:lnTo>
                      <a:pt x="18" y="155"/>
                    </a:lnTo>
                    <a:lnTo>
                      <a:pt x="24" y="124"/>
                    </a:lnTo>
                    <a:lnTo>
                      <a:pt x="7" y="102"/>
                    </a:lnTo>
                    <a:lnTo>
                      <a:pt x="30" y="62"/>
                    </a:lnTo>
                    <a:lnTo>
                      <a:pt x="60" y="62"/>
                    </a:lnTo>
                    <a:lnTo>
                      <a:pt x="82" y="43"/>
                    </a:lnTo>
                    <a:lnTo>
                      <a:pt x="89" y="12"/>
                    </a:lnTo>
                    <a:lnTo>
                      <a:pt x="125" y="0"/>
                    </a:lnTo>
                    <a:lnTo>
                      <a:pt x="143" y="25"/>
                    </a:lnTo>
                    <a:lnTo>
                      <a:pt x="171" y="27"/>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517" name="Oval 109"/>
              <p:cNvSpPr>
                <a:spLocks noChangeArrowheads="1"/>
              </p:cNvSpPr>
              <p:nvPr/>
            </p:nvSpPr>
            <p:spPr bwMode="auto">
              <a:xfrm rot="1740000">
                <a:off x="3958" y="2473"/>
                <a:ext cx="195" cy="208"/>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518" name="Oval 110"/>
              <p:cNvSpPr>
                <a:spLocks noChangeArrowheads="1"/>
              </p:cNvSpPr>
              <p:nvPr/>
            </p:nvSpPr>
            <p:spPr bwMode="auto">
              <a:xfrm rot="1740000">
                <a:off x="3985" y="2500"/>
                <a:ext cx="139" cy="154"/>
              </a:xfrm>
              <a:prstGeom prst="ellipse">
                <a:avLst/>
              </a:prstGeom>
              <a:solidFill>
                <a:srgbClr val="484800"/>
              </a:solidFill>
              <a:ln w="9525">
                <a:noFill/>
                <a:round/>
                <a:headEnd/>
                <a:tailEnd/>
              </a:ln>
              <a:effectLst/>
            </p:spPr>
            <p:txBody>
              <a:bodyPr wrap="none" anchor="ctr"/>
              <a:lstStyle/>
              <a:p>
                <a:endParaRPr lang="en-US"/>
              </a:p>
            </p:txBody>
          </p:sp>
          <p:sp useBgFill="1">
            <p:nvSpPr>
              <p:cNvPr id="273519" name="Oval 111"/>
              <p:cNvSpPr>
                <a:spLocks noChangeArrowheads="1"/>
              </p:cNvSpPr>
              <p:nvPr/>
            </p:nvSpPr>
            <p:spPr bwMode="auto">
              <a:xfrm rot="1740000">
                <a:off x="4006" y="2507"/>
                <a:ext cx="119" cy="142"/>
              </a:xfrm>
              <a:prstGeom prst="ellipse">
                <a:avLst/>
              </a:prstGeom>
              <a:ln w="9525">
                <a:noFill/>
                <a:round/>
                <a:headEnd/>
                <a:tailEnd/>
              </a:ln>
              <a:effectLst/>
            </p:spPr>
            <p:txBody>
              <a:bodyPr wrap="none" anchor="ctr"/>
              <a:lstStyle/>
              <a:p>
                <a:endParaRPr lang="en-US"/>
              </a:p>
            </p:txBody>
          </p:sp>
        </p:grpSp>
        <p:grpSp>
          <p:nvGrpSpPr>
            <p:cNvPr id="18" name="Group 112"/>
            <p:cNvGrpSpPr>
              <a:grpSpLocks/>
            </p:cNvGrpSpPr>
            <p:nvPr/>
          </p:nvGrpSpPr>
          <p:grpSpPr bwMode="auto">
            <a:xfrm>
              <a:off x="4132" y="2253"/>
              <a:ext cx="323" cy="331"/>
              <a:chOff x="4132" y="2253"/>
              <a:chExt cx="323" cy="331"/>
            </a:xfrm>
          </p:grpSpPr>
          <p:sp>
            <p:nvSpPr>
              <p:cNvPr id="273521" name="Freeform 113"/>
              <p:cNvSpPr>
                <a:spLocks/>
              </p:cNvSpPr>
              <p:nvPr/>
            </p:nvSpPr>
            <p:spPr bwMode="gray">
              <a:xfrm>
                <a:off x="4149" y="2253"/>
                <a:ext cx="306" cy="317"/>
              </a:xfrm>
              <a:custGeom>
                <a:avLst/>
                <a:gdLst/>
                <a:ahLst/>
                <a:cxnLst>
                  <a:cxn ang="0">
                    <a:pos x="56" y="32"/>
                  </a:cxn>
                  <a:cxn ang="0">
                    <a:pos x="74" y="15"/>
                  </a:cxn>
                  <a:cxn ang="0">
                    <a:pos x="108" y="1"/>
                  </a:cxn>
                  <a:cxn ang="0">
                    <a:pos x="123" y="20"/>
                  </a:cxn>
                  <a:cxn ang="0">
                    <a:pos x="164" y="19"/>
                  </a:cxn>
                  <a:cxn ang="0">
                    <a:pos x="184" y="0"/>
                  </a:cxn>
                  <a:cxn ang="0">
                    <a:pos x="226" y="20"/>
                  </a:cxn>
                  <a:cxn ang="0">
                    <a:pos x="229" y="50"/>
                  </a:cxn>
                  <a:cxn ang="0">
                    <a:pos x="259" y="77"/>
                  </a:cxn>
                  <a:cxn ang="0">
                    <a:pos x="286" y="78"/>
                  </a:cxn>
                  <a:cxn ang="0">
                    <a:pos x="305" y="122"/>
                  </a:cxn>
                  <a:cxn ang="0">
                    <a:pos x="287" y="140"/>
                  </a:cxn>
                  <a:cxn ang="0">
                    <a:pos x="286" y="184"/>
                  </a:cxn>
                  <a:cxn ang="0">
                    <a:pos x="303" y="202"/>
                  </a:cxn>
                  <a:cxn ang="0">
                    <a:pos x="291" y="242"/>
                  </a:cxn>
                  <a:cxn ang="0">
                    <a:pos x="272" y="269"/>
                  </a:cxn>
                  <a:cxn ang="0">
                    <a:pos x="236" y="263"/>
                  </a:cxn>
                  <a:cxn ang="0">
                    <a:pos x="236" y="297"/>
                  </a:cxn>
                  <a:cxn ang="0">
                    <a:pos x="214" y="316"/>
                  </a:cxn>
                  <a:cxn ang="0">
                    <a:pos x="172" y="292"/>
                  </a:cxn>
                  <a:cxn ang="0">
                    <a:pos x="141" y="290"/>
                  </a:cxn>
                  <a:cxn ang="0">
                    <a:pos x="125" y="311"/>
                  </a:cxn>
                  <a:cxn ang="0">
                    <a:pos x="82" y="293"/>
                  </a:cxn>
                  <a:cxn ang="0">
                    <a:pos x="77" y="263"/>
                  </a:cxn>
                  <a:cxn ang="0">
                    <a:pos x="55" y="237"/>
                  </a:cxn>
                  <a:cxn ang="0">
                    <a:pos x="24" y="237"/>
                  </a:cxn>
                  <a:cxn ang="0">
                    <a:pos x="5" y="189"/>
                  </a:cxn>
                  <a:cxn ang="0">
                    <a:pos x="27" y="163"/>
                  </a:cxn>
                  <a:cxn ang="0">
                    <a:pos x="26" y="132"/>
                  </a:cxn>
                  <a:cxn ang="0">
                    <a:pos x="0" y="83"/>
                  </a:cxn>
                  <a:cxn ang="0">
                    <a:pos x="20" y="65"/>
                  </a:cxn>
                  <a:cxn ang="0">
                    <a:pos x="52" y="68"/>
                  </a:cxn>
                  <a:cxn ang="0">
                    <a:pos x="56" y="32"/>
                  </a:cxn>
                </a:cxnLst>
                <a:rect l="0" t="0" r="r" b="b"/>
                <a:pathLst>
                  <a:path w="306" h="317">
                    <a:moveTo>
                      <a:pt x="56" y="32"/>
                    </a:moveTo>
                    <a:lnTo>
                      <a:pt x="74" y="15"/>
                    </a:lnTo>
                    <a:lnTo>
                      <a:pt x="108" y="1"/>
                    </a:lnTo>
                    <a:lnTo>
                      <a:pt x="123" y="20"/>
                    </a:lnTo>
                    <a:lnTo>
                      <a:pt x="164" y="19"/>
                    </a:lnTo>
                    <a:lnTo>
                      <a:pt x="184" y="0"/>
                    </a:lnTo>
                    <a:lnTo>
                      <a:pt x="226" y="20"/>
                    </a:lnTo>
                    <a:lnTo>
                      <a:pt x="229" y="50"/>
                    </a:lnTo>
                    <a:lnTo>
                      <a:pt x="259" y="77"/>
                    </a:lnTo>
                    <a:lnTo>
                      <a:pt x="286" y="78"/>
                    </a:lnTo>
                    <a:lnTo>
                      <a:pt x="305" y="122"/>
                    </a:lnTo>
                    <a:lnTo>
                      <a:pt x="287" y="140"/>
                    </a:lnTo>
                    <a:lnTo>
                      <a:pt x="286" y="184"/>
                    </a:lnTo>
                    <a:lnTo>
                      <a:pt x="303" y="202"/>
                    </a:lnTo>
                    <a:lnTo>
                      <a:pt x="291" y="242"/>
                    </a:lnTo>
                    <a:lnTo>
                      <a:pt x="272" y="269"/>
                    </a:lnTo>
                    <a:lnTo>
                      <a:pt x="236" y="263"/>
                    </a:lnTo>
                    <a:lnTo>
                      <a:pt x="236" y="297"/>
                    </a:lnTo>
                    <a:lnTo>
                      <a:pt x="214" y="316"/>
                    </a:lnTo>
                    <a:lnTo>
                      <a:pt x="172" y="292"/>
                    </a:lnTo>
                    <a:lnTo>
                      <a:pt x="141" y="290"/>
                    </a:lnTo>
                    <a:lnTo>
                      <a:pt x="125" y="311"/>
                    </a:lnTo>
                    <a:lnTo>
                      <a:pt x="82" y="293"/>
                    </a:lnTo>
                    <a:lnTo>
                      <a:pt x="77" y="263"/>
                    </a:lnTo>
                    <a:lnTo>
                      <a:pt x="55" y="237"/>
                    </a:lnTo>
                    <a:lnTo>
                      <a:pt x="24" y="237"/>
                    </a:lnTo>
                    <a:lnTo>
                      <a:pt x="5" y="189"/>
                    </a:lnTo>
                    <a:lnTo>
                      <a:pt x="27" y="163"/>
                    </a:lnTo>
                    <a:lnTo>
                      <a:pt x="26" y="132"/>
                    </a:lnTo>
                    <a:lnTo>
                      <a:pt x="0" y="83"/>
                    </a:lnTo>
                    <a:lnTo>
                      <a:pt x="20" y="65"/>
                    </a:lnTo>
                    <a:lnTo>
                      <a:pt x="52" y="68"/>
                    </a:lnTo>
                    <a:lnTo>
                      <a:pt x="56" y="32"/>
                    </a:lnTo>
                  </a:path>
                </a:pathLst>
              </a:custGeom>
              <a:solidFill>
                <a:srgbClr val="616100"/>
              </a:solidFill>
              <a:ln w="9525" cap="rnd">
                <a:noFill/>
                <a:round/>
                <a:headEnd/>
                <a:tailEnd/>
              </a:ln>
              <a:effectLst/>
            </p:spPr>
            <p:txBody>
              <a:bodyPr/>
              <a:lstStyle/>
              <a:p>
                <a:endParaRPr lang="en-US"/>
              </a:p>
            </p:txBody>
          </p:sp>
          <p:sp>
            <p:nvSpPr>
              <p:cNvPr id="273522" name="Freeform 114"/>
              <p:cNvSpPr>
                <a:spLocks/>
              </p:cNvSpPr>
              <p:nvPr/>
            </p:nvSpPr>
            <p:spPr bwMode="auto">
              <a:xfrm>
                <a:off x="4132" y="2270"/>
                <a:ext cx="304" cy="314"/>
              </a:xfrm>
              <a:custGeom>
                <a:avLst/>
                <a:gdLst/>
                <a:ahLst/>
                <a:cxnLst>
                  <a:cxn ang="0">
                    <a:pos x="73" y="43"/>
                  </a:cxn>
                  <a:cxn ang="0">
                    <a:pos x="72" y="15"/>
                  </a:cxn>
                  <a:cxn ang="0">
                    <a:pos x="111" y="0"/>
                  </a:cxn>
                  <a:cxn ang="0">
                    <a:pos x="129" y="18"/>
                  </a:cxn>
                  <a:cxn ang="0">
                    <a:pos x="167" y="18"/>
                  </a:cxn>
                  <a:cxn ang="0">
                    <a:pos x="182" y="1"/>
                  </a:cxn>
                  <a:cxn ang="0">
                    <a:pos x="223" y="20"/>
                  </a:cxn>
                  <a:cxn ang="0">
                    <a:pos x="228" y="51"/>
                  </a:cxn>
                  <a:cxn ang="0">
                    <a:pos x="256" y="79"/>
                  </a:cxn>
                  <a:cxn ang="0">
                    <a:pos x="284" y="79"/>
                  </a:cxn>
                  <a:cxn ang="0">
                    <a:pos x="303" y="123"/>
                  </a:cxn>
                  <a:cxn ang="0">
                    <a:pos x="286" y="141"/>
                  </a:cxn>
                  <a:cxn ang="0">
                    <a:pos x="282" y="181"/>
                  </a:cxn>
                  <a:cxn ang="0">
                    <a:pos x="301" y="205"/>
                  </a:cxn>
                  <a:cxn ang="0">
                    <a:pos x="286" y="251"/>
                  </a:cxn>
                  <a:cxn ang="0">
                    <a:pos x="257" y="246"/>
                  </a:cxn>
                  <a:cxn ang="0">
                    <a:pos x="234" y="263"/>
                  </a:cxn>
                  <a:cxn ang="0">
                    <a:pos x="233" y="296"/>
                  </a:cxn>
                  <a:cxn ang="0">
                    <a:pos x="192" y="313"/>
                  </a:cxn>
                  <a:cxn ang="0">
                    <a:pos x="171" y="293"/>
                  </a:cxn>
                  <a:cxn ang="0">
                    <a:pos x="139" y="290"/>
                  </a:cxn>
                  <a:cxn ang="0">
                    <a:pos x="122" y="311"/>
                  </a:cxn>
                  <a:cxn ang="0">
                    <a:pos x="79" y="295"/>
                  </a:cxn>
                  <a:cxn ang="0">
                    <a:pos x="76" y="264"/>
                  </a:cxn>
                  <a:cxn ang="0">
                    <a:pos x="52" y="238"/>
                  </a:cxn>
                  <a:cxn ang="0">
                    <a:pos x="22" y="237"/>
                  </a:cxn>
                  <a:cxn ang="0">
                    <a:pos x="3" y="190"/>
                  </a:cxn>
                  <a:cxn ang="0">
                    <a:pos x="26" y="164"/>
                  </a:cxn>
                  <a:cxn ang="0">
                    <a:pos x="23" y="133"/>
                  </a:cxn>
                  <a:cxn ang="0">
                    <a:pos x="0" y="103"/>
                  </a:cxn>
                  <a:cxn ang="0">
                    <a:pos x="17" y="65"/>
                  </a:cxn>
                  <a:cxn ang="0">
                    <a:pos x="51" y="68"/>
                  </a:cxn>
                  <a:cxn ang="0">
                    <a:pos x="73" y="43"/>
                  </a:cxn>
                </a:cxnLst>
                <a:rect l="0" t="0" r="r" b="b"/>
                <a:pathLst>
                  <a:path w="304" h="314">
                    <a:moveTo>
                      <a:pt x="73" y="43"/>
                    </a:moveTo>
                    <a:lnTo>
                      <a:pt x="72" y="15"/>
                    </a:lnTo>
                    <a:lnTo>
                      <a:pt x="111" y="0"/>
                    </a:lnTo>
                    <a:lnTo>
                      <a:pt x="129" y="18"/>
                    </a:lnTo>
                    <a:lnTo>
                      <a:pt x="167" y="18"/>
                    </a:lnTo>
                    <a:lnTo>
                      <a:pt x="182" y="1"/>
                    </a:lnTo>
                    <a:lnTo>
                      <a:pt x="223" y="20"/>
                    </a:lnTo>
                    <a:lnTo>
                      <a:pt x="228" y="51"/>
                    </a:lnTo>
                    <a:lnTo>
                      <a:pt x="256" y="79"/>
                    </a:lnTo>
                    <a:lnTo>
                      <a:pt x="284" y="79"/>
                    </a:lnTo>
                    <a:lnTo>
                      <a:pt x="303" y="123"/>
                    </a:lnTo>
                    <a:lnTo>
                      <a:pt x="286" y="141"/>
                    </a:lnTo>
                    <a:lnTo>
                      <a:pt x="282" y="181"/>
                    </a:lnTo>
                    <a:lnTo>
                      <a:pt x="301" y="205"/>
                    </a:lnTo>
                    <a:lnTo>
                      <a:pt x="286" y="251"/>
                    </a:lnTo>
                    <a:lnTo>
                      <a:pt x="257" y="246"/>
                    </a:lnTo>
                    <a:lnTo>
                      <a:pt x="234" y="263"/>
                    </a:lnTo>
                    <a:lnTo>
                      <a:pt x="233" y="296"/>
                    </a:lnTo>
                    <a:lnTo>
                      <a:pt x="192" y="313"/>
                    </a:lnTo>
                    <a:lnTo>
                      <a:pt x="171" y="293"/>
                    </a:lnTo>
                    <a:lnTo>
                      <a:pt x="139" y="290"/>
                    </a:lnTo>
                    <a:lnTo>
                      <a:pt x="122" y="311"/>
                    </a:lnTo>
                    <a:lnTo>
                      <a:pt x="79" y="295"/>
                    </a:lnTo>
                    <a:lnTo>
                      <a:pt x="76" y="264"/>
                    </a:lnTo>
                    <a:lnTo>
                      <a:pt x="52" y="238"/>
                    </a:lnTo>
                    <a:lnTo>
                      <a:pt x="22" y="237"/>
                    </a:lnTo>
                    <a:lnTo>
                      <a:pt x="3" y="190"/>
                    </a:lnTo>
                    <a:lnTo>
                      <a:pt x="26" y="164"/>
                    </a:lnTo>
                    <a:lnTo>
                      <a:pt x="23" y="133"/>
                    </a:lnTo>
                    <a:lnTo>
                      <a:pt x="0" y="103"/>
                    </a:lnTo>
                    <a:lnTo>
                      <a:pt x="17" y="65"/>
                    </a:lnTo>
                    <a:lnTo>
                      <a:pt x="51" y="68"/>
                    </a:lnTo>
                    <a:lnTo>
                      <a:pt x="73" y="43"/>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523" name="Oval 115"/>
              <p:cNvSpPr>
                <a:spLocks noChangeArrowheads="1"/>
              </p:cNvSpPr>
              <p:nvPr/>
            </p:nvSpPr>
            <p:spPr bwMode="auto">
              <a:xfrm rot="20280000">
                <a:off x="4174" y="2313"/>
                <a:ext cx="218" cy="225"/>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524" name="Oval 116"/>
              <p:cNvSpPr>
                <a:spLocks noChangeArrowheads="1"/>
              </p:cNvSpPr>
              <p:nvPr/>
            </p:nvSpPr>
            <p:spPr bwMode="auto">
              <a:xfrm rot="20280000">
                <a:off x="4204" y="2341"/>
                <a:ext cx="154" cy="169"/>
              </a:xfrm>
              <a:prstGeom prst="ellipse">
                <a:avLst/>
              </a:prstGeom>
              <a:solidFill>
                <a:srgbClr val="484800"/>
              </a:solidFill>
              <a:ln w="9525">
                <a:noFill/>
                <a:round/>
                <a:headEnd/>
                <a:tailEnd/>
              </a:ln>
              <a:effectLst/>
            </p:spPr>
            <p:txBody>
              <a:bodyPr wrap="none" anchor="ctr"/>
              <a:lstStyle/>
              <a:p>
                <a:endParaRPr lang="en-US"/>
              </a:p>
            </p:txBody>
          </p:sp>
          <p:sp useBgFill="1">
            <p:nvSpPr>
              <p:cNvPr id="273525" name="Oval 117"/>
              <p:cNvSpPr>
                <a:spLocks noChangeArrowheads="1"/>
              </p:cNvSpPr>
              <p:nvPr/>
            </p:nvSpPr>
            <p:spPr bwMode="auto">
              <a:xfrm rot="20280000">
                <a:off x="4227" y="2338"/>
                <a:ext cx="131" cy="155"/>
              </a:xfrm>
              <a:prstGeom prst="ellipse">
                <a:avLst/>
              </a:prstGeom>
              <a:ln w="9525">
                <a:noFill/>
                <a:round/>
                <a:headEnd/>
                <a:tailEnd/>
              </a:ln>
              <a:effectLst/>
            </p:spPr>
            <p:txBody>
              <a:bodyPr wrap="none" anchor="ctr"/>
              <a:lstStyle/>
              <a:p>
                <a:endParaRPr lang="en-US"/>
              </a:p>
            </p:txBody>
          </p:sp>
        </p:grpSp>
      </p:grpSp>
      <p:grpSp>
        <p:nvGrpSpPr>
          <p:cNvPr id="19" name="Group 118"/>
          <p:cNvGrpSpPr>
            <a:grpSpLocks/>
          </p:cNvGrpSpPr>
          <p:nvPr/>
        </p:nvGrpSpPr>
        <p:grpSpPr bwMode="auto">
          <a:xfrm>
            <a:off x="6215063" y="3568700"/>
            <a:ext cx="858837" cy="765175"/>
            <a:chOff x="3915" y="2248"/>
            <a:chExt cx="541" cy="482"/>
          </a:xfrm>
        </p:grpSpPr>
        <p:sp>
          <p:nvSpPr>
            <p:cNvPr id="273527" name="Freeform 119"/>
            <p:cNvSpPr>
              <a:spLocks/>
            </p:cNvSpPr>
            <p:nvPr/>
          </p:nvSpPr>
          <p:spPr bwMode="gray">
            <a:xfrm>
              <a:off x="3938" y="2427"/>
              <a:ext cx="276" cy="302"/>
            </a:xfrm>
            <a:custGeom>
              <a:avLst/>
              <a:gdLst/>
              <a:ahLst/>
              <a:cxnLst>
                <a:cxn ang="0">
                  <a:pos x="96" y="9"/>
                </a:cxn>
                <a:cxn ang="0">
                  <a:pos x="117" y="0"/>
                </a:cxn>
                <a:cxn ang="0">
                  <a:pos x="150" y="0"/>
                </a:cxn>
                <a:cxn ang="0">
                  <a:pos x="157" y="22"/>
                </a:cxn>
                <a:cxn ang="0">
                  <a:pos x="192" y="35"/>
                </a:cxn>
                <a:cxn ang="0">
                  <a:pos x="215" y="25"/>
                </a:cxn>
                <a:cxn ang="0">
                  <a:pos x="243" y="56"/>
                </a:cxn>
                <a:cxn ang="0">
                  <a:pos x="236" y="83"/>
                </a:cxn>
                <a:cxn ang="0">
                  <a:pos x="251" y="115"/>
                </a:cxn>
                <a:cxn ang="0">
                  <a:pos x="275" y="126"/>
                </a:cxn>
                <a:cxn ang="0">
                  <a:pos x="275" y="169"/>
                </a:cxn>
                <a:cxn ang="0">
                  <a:pos x="254" y="178"/>
                </a:cxn>
                <a:cxn ang="0">
                  <a:pos x="238" y="215"/>
                </a:cxn>
                <a:cxn ang="0">
                  <a:pos x="245" y="236"/>
                </a:cxn>
                <a:cxn ang="0">
                  <a:pos x="223" y="264"/>
                </a:cxn>
                <a:cxn ang="0">
                  <a:pos x="197" y="281"/>
                </a:cxn>
                <a:cxn ang="0">
                  <a:pos x="168" y="264"/>
                </a:cxn>
                <a:cxn ang="0">
                  <a:pos x="157" y="292"/>
                </a:cxn>
                <a:cxn ang="0">
                  <a:pos x="133" y="301"/>
                </a:cxn>
                <a:cxn ang="0">
                  <a:pos x="106" y="267"/>
                </a:cxn>
                <a:cxn ang="0">
                  <a:pos x="80" y="254"/>
                </a:cxn>
                <a:cxn ang="0">
                  <a:pos x="58" y="267"/>
                </a:cxn>
                <a:cxn ang="0">
                  <a:pos x="29" y="238"/>
                </a:cxn>
                <a:cxn ang="0">
                  <a:pos x="35" y="211"/>
                </a:cxn>
                <a:cxn ang="0">
                  <a:pos x="25" y="181"/>
                </a:cxn>
                <a:cxn ang="0">
                  <a:pos x="0" y="170"/>
                </a:cxn>
                <a:cxn ang="0">
                  <a:pos x="0" y="124"/>
                </a:cxn>
                <a:cxn ang="0">
                  <a:pos x="27" y="110"/>
                </a:cxn>
                <a:cxn ang="0">
                  <a:pos x="36" y="83"/>
                </a:cxn>
                <a:cxn ang="0">
                  <a:pos x="32" y="33"/>
                </a:cxn>
                <a:cxn ang="0">
                  <a:pos x="54" y="24"/>
                </a:cxn>
                <a:cxn ang="0">
                  <a:pos x="81" y="38"/>
                </a:cxn>
                <a:cxn ang="0">
                  <a:pos x="96" y="9"/>
                </a:cxn>
              </a:cxnLst>
              <a:rect l="0" t="0" r="r" b="b"/>
              <a:pathLst>
                <a:path w="276" h="302">
                  <a:moveTo>
                    <a:pt x="96" y="9"/>
                  </a:moveTo>
                  <a:lnTo>
                    <a:pt x="117" y="0"/>
                  </a:lnTo>
                  <a:lnTo>
                    <a:pt x="150" y="0"/>
                  </a:lnTo>
                  <a:lnTo>
                    <a:pt x="157" y="22"/>
                  </a:lnTo>
                  <a:lnTo>
                    <a:pt x="192" y="35"/>
                  </a:lnTo>
                  <a:lnTo>
                    <a:pt x="215" y="25"/>
                  </a:lnTo>
                  <a:lnTo>
                    <a:pt x="243" y="56"/>
                  </a:lnTo>
                  <a:lnTo>
                    <a:pt x="236" y="83"/>
                  </a:lnTo>
                  <a:lnTo>
                    <a:pt x="251" y="115"/>
                  </a:lnTo>
                  <a:lnTo>
                    <a:pt x="275" y="126"/>
                  </a:lnTo>
                  <a:lnTo>
                    <a:pt x="275" y="169"/>
                  </a:lnTo>
                  <a:lnTo>
                    <a:pt x="254" y="178"/>
                  </a:lnTo>
                  <a:lnTo>
                    <a:pt x="238" y="215"/>
                  </a:lnTo>
                  <a:lnTo>
                    <a:pt x="245" y="236"/>
                  </a:lnTo>
                  <a:lnTo>
                    <a:pt x="223" y="264"/>
                  </a:lnTo>
                  <a:lnTo>
                    <a:pt x="197" y="281"/>
                  </a:lnTo>
                  <a:lnTo>
                    <a:pt x="168" y="264"/>
                  </a:lnTo>
                  <a:lnTo>
                    <a:pt x="157" y="292"/>
                  </a:lnTo>
                  <a:lnTo>
                    <a:pt x="133" y="301"/>
                  </a:lnTo>
                  <a:lnTo>
                    <a:pt x="106" y="267"/>
                  </a:lnTo>
                  <a:lnTo>
                    <a:pt x="80" y="254"/>
                  </a:lnTo>
                  <a:lnTo>
                    <a:pt x="58" y="267"/>
                  </a:lnTo>
                  <a:lnTo>
                    <a:pt x="29" y="238"/>
                  </a:lnTo>
                  <a:lnTo>
                    <a:pt x="35" y="211"/>
                  </a:lnTo>
                  <a:lnTo>
                    <a:pt x="25" y="181"/>
                  </a:lnTo>
                  <a:lnTo>
                    <a:pt x="0" y="170"/>
                  </a:lnTo>
                  <a:lnTo>
                    <a:pt x="0" y="124"/>
                  </a:lnTo>
                  <a:lnTo>
                    <a:pt x="27" y="110"/>
                  </a:lnTo>
                  <a:lnTo>
                    <a:pt x="36" y="83"/>
                  </a:lnTo>
                  <a:lnTo>
                    <a:pt x="32" y="33"/>
                  </a:lnTo>
                  <a:lnTo>
                    <a:pt x="54" y="24"/>
                  </a:lnTo>
                  <a:lnTo>
                    <a:pt x="81" y="38"/>
                  </a:lnTo>
                  <a:lnTo>
                    <a:pt x="96" y="9"/>
                  </a:lnTo>
                </a:path>
              </a:pathLst>
            </a:custGeom>
            <a:solidFill>
              <a:srgbClr val="616100"/>
            </a:solidFill>
            <a:ln w="9525" cap="rnd">
              <a:noFill/>
              <a:round/>
              <a:headEnd/>
              <a:tailEnd/>
            </a:ln>
            <a:effectLst/>
          </p:spPr>
          <p:txBody>
            <a:bodyPr/>
            <a:lstStyle/>
            <a:p>
              <a:endParaRPr lang="en-US"/>
            </a:p>
          </p:txBody>
        </p:sp>
        <p:sp>
          <p:nvSpPr>
            <p:cNvPr id="273528" name="Freeform 120"/>
            <p:cNvSpPr>
              <a:spLocks/>
            </p:cNvSpPr>
            <p:nvPr/>
          </p:nvSpPr>
          <p:spPr bwMode="auto">
            <a:xfrm>
              <a:off x="3915" y="2436"/>
              <a:ext cx="275" cy="294"/>
            </a:xfrm>
            <a:custGeom>
              <a:avLst/>
              <a:gdLst/>
              <a:ahLst/>
              <a:cxnLst>
                <a:cxn ang="0">
                  <a:pos x="107" y="24"/>
                </a:cxn>
                <a:cxn ang="0">
                  <a:pos x="116" y="0"/>
                </a:cxn>
                <a:cxn ang="0">
                  <a:pos x="154" y="0"/>
                </a:cxn>
                <a:cxn ang="0">
                  <a:pos x="162" y="21"/>
                </a:cxn>
                <a:cxn ang="0">
                  <a:pos x="195" y="35"/>
                </a:cxn>
                <a:cxn ang="0">
                  <a:pos x="214" y="25"/>
                </a:cxn>
                <a:cxn ang="0">
                  <a:pos x="242" y="55"/>
                </a:cxn>
                <a:cxn ang="0">
                  <a:pos x="235" y="82"/>
                </a:cxn>
                <a:cxn ang="0">
                  <a:pos x="250" y="115"/>
                </a:cxn>
                <a:cxn ang="0">
                  <a:pos x="274" y="125"/>
                </a:cxn>
                <a:cxn ang="0">
                  <a:pos x="274" y="169"/>
                </a:cxn>
                <a:cxn ang="0">
                  <a:pos x="253" y="178"/>
                </a:cxn>
                <a:cxn ang="0">
                  <a:pos x="237" y="211"/>
                </a:cxn>
                <a:cxn ang="0">
                  <a:pos x="245" y="238"/>
                </a:cxn>
                <a:cxn ang="0">
                  <a:pos x="216" y="271"/>
                </a:cxn>
                <a:cxn ang="0">
                  <a:pos x="193" y="257"/>
                </a:cxn>
                <a:cxn ang="0">
                  <a:pos x="168" y="264"/>
                </a:cxn>
                <a:cxn ang="0">
                  <a:pos x="157" y="293"/>
                </a:cxn>
                <a:cxn ang="0">
                  <a:pos x="116" y="293"/>
                </a:cxn>
                <a:cxn ang="0">
                  <a:pos x="105" y="267"/>
                </a:cxn>
                <a:cxn ang="0">
                  <a:pos x="80" y="254"/>
                </a:cxn>
                <a:cxn ang="0">
                  <a:pos x="58" y="266"/>
                </a:cxn>
                <a:cxn ang="0">
                  <a:pos x="29" y="238"/>
                </a:cxn>
                <a:cxn ang="0">
                  <a:pos x="35" y="211"/>
                </a:cxn>
                <a:cxn ang="0">
                  <a:pos x="25" y="181"/>
                </a:cxn>
                <a:cxn ang="0">
                  <a:pos x="0" y="170"/>
                </a:cxn>
                <a:cxn ang="0">
                  <a:pos x="0" y="123"/>
                </a:cxn>
                <a:cxn ang="0">
                  <a:pos x="27" y="109"/>
                </a:cxn>
                <a:cxn ang="0">
                  <a:pos x="36" y="82"/>
                </a:cxn>
                <a:cxn ang="0">
                  <a:pos x="27" y="50"/>
                </a:cxn>
                <a:cxn ang="0">
                  <a:pos x="54" y="23"/>
                </a:cxn>
                <a:cxn ang="0">
                  <a:pos x="81" y="37"/>
                </a:cxn>
                <a:cxn ang="0">
                  <a:pos x="107" y="24"/>
                </a:cxn>
              </a:cxnLst>
              <a:rect l="0" t="0" r="r" b="b"/>
              <a:pathLst>
                <a:path w="275" h="294">
                  <a:moveTo>
                    <a:pt x="107" y="24"/>
                  </a:moveTo>
                  <a:lnTo>
                    <a:pt x="116" y="0"/>
                  </a:lnTo>
                  <a:lnTo>
                    <a:pt x="154" y="0"/>
                  </a:lnTo>
                  <a:lnTo>
                    <a:pt x="162" y="21"/>
                  </a:lnTo>
                  <a:lnTo>
                    <a:pt x="195" y="35"/>
                  </a:lnTo>
                  <a:lnTo>
                    <a:pt x="214" y="25"/>
                  </a:lnTo>
                  <a:lnTo>
                    <a:pt x="242" y="55"/>
                  </a:lnTo>
                  <a:lnTo>
                    <a:pt x="235" y="82"/>
                  </a:lnTo>
                  <a:lnTo>
                    <a:pt x="250" y="115"/>
                  </a:lnTo>
                  <a:lnTo>
                    <a:pt x="274" y="125"/>
                  </a:lnTo>
                  <a:lnTo>
                    <a:pt x="274" y="169"/>
                  </a:lnTo>
                  <a:lnTo>
                    <a:pt x="253" y="178"/>
                  </a:lnTo>
                  <a:lnTo>
                    <a:pt x="237" y="211"/>
                  </a:lnTo>
                  <a:lnTo>
                    <a:pt x="245" y="238"/>
                  </a:lnTo>
                  <a:lnTo>
                    <a:pt x="216" y="271"/>
                  </a:lnTo>
                  <a:lnTo>
                    <a:pt x="193" y="257"/>
                  </a:lnTo>
                  <a:lnTo>
                    <a:pt x="168" y="264"/>
                  </a:lnTo>
                  <a:lnTo>
                    <a:pt x="157" y="293"/>
                  </a:lnTo>
                  <a:lnTo>
                    <a:pt x="116" y="293"/>
                  </a:lnTo>
                  <a:lnTo>
                    <a:pt x="105" y="267"/>
                  </a:lnTo>
                  <a:lnTo>
                    <a:pt x="80" y="254"/>
                  </a:lnTo>
                  <a:lnTo>
                    <a:pt x="58" y="266"/>
                  </a:lnTo>
                  <a:lnTo>
                    <a:pt x="29" y="238"/>
                  </a:lnTo>
                  <a:lnTo>
                    <a:pt x="35" y="211"/>
                  </a:lnTo>
                  <a:lnTo>
                    <a:pt x="25" y="181"/>
                  </a:lnTo>
                  <a:lnTo>
                    <a:pt x="0" y="170"/>
                  </a:lnTo>
                  <a:lnTo>
                    <a:pt x="0" y="123"/>
                  </a:lnTo>
                  <a:lnTo>
                    <a:pt x="27" y="109"/>
                  </a:lnTo>
                  <a:lnTo>
                    <a:pt x="36" y="82"/>
                  </a:lnTo>
                  <a:lnTo>
                    <a:pt x="27" y="50"/>
                  </a:lnTo>
                  <a:lnTo>
                    <a:pt x="54" y="23"/>
                  </a:lnTo>
                  <a:lnTo>
                    <a:pt x="81" y="37"/>
                  </a:lnTo>
                  <a:lnTo>
                    <a:pt x="107" y="24"/>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529" name="Oval 121"/>
            <p:cNvSpPr>
              <a:spLocks noChangeArrowheads="1"/>
            </p:cNvSpPr>
            <p:nvPr/>
          </p:nvSpPr>
          <p:spPr bwMode="auto">
            <a:xfrm>
              <a:off x="3954" y="2477"/>
              <a:ext cx="196" cy="206"/>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530" name="Oval 122"/>
            <p:cNvSpPr>
              <a:spLocks noChangeArrowheads="1"/>
            </p:cNvSpPr>
            <p:nvPr/>
          </p:nvSpPr>
          <p:spPr bwMode="auto">
            <a:xfrm>
              <a:off x="3982" y="2503"/>
              <a:ext cx="138" cy="154"/>
            </a:xfrm>
            <a:prstGeom prst="ellipse">
              <a:avLst/>
            </a:prstGeom>
            <a:solidFill>
              <a:srgbClr val="484800"/>
            </a:solidFill>
            <a:ln w="9525">
              <a:noFill/>
              <a:round/>
              <a:headEnd/>
              <a:tailEnd/>
            </a:ln>
            <a:effectLst/>
          </p:spPr>
          <p:txBody>
            <a:bodyPr wrap="none" anchor="ctr"/>
            <a:lstStyle/>
            <a:p>
              <a:endParaRPr lang="en-US"/>
            </a:p>
          </p:txBody>
        </p:sp>
        <p:sp useBgFill="1">
          <p:nvSpPr>
            <p:cNvPr id="273531" name="Oval 123"/>
            <p:cNvSpPr>
              <a:spLocks noChangeArrowheads="1"/>
            </p:cNvSpPr>
            <p:nvPr/>
          </p:nvSpPr>
          <p:spPr bwMode="auto">
            <a:xfrm>
              <a:off x="4003" y="2505"/>
              <a:ext cx="117" cy="141"/>
            </a:xfrm>
            <a:prstGeom prst="ellipse">
              <a:avLst/>
            </a:prstGeom>
            <a:ln w="9525">
              <a:noFill/>
              <a:round/>
              <a:headEnd/>
              <a:tailEnd/>
            </a:ln>
            <a:effectLst/>
          </p:spPr>
          <p:txBody>
            <a:bodyPr wrap="none" anchor="ctr"/>
            <a:lstStyle/>
            <a:p>
              <a:endParaRPr lang="en-US"/>
            </a:p>
          </p:txBody>
        </p:sp>
        <p:sp>
          <p:nvSpPr>
            <p:cNvPr id="273532" name="Freeform 124"/>
            <p:cNvSpPr>
              <a:spLocks/>
            </p:cNvSpPr>
            <p:nvPr/>
          </p:nvSpPr>
          <p:spPr bwMode="gray">
            <a:xfrm>
              <a:off x="4152" y="2248"/>
              <a:ext cx="304" cy="333"/>
            </a:xfrm>
            <a:custGeom>
              <a:avLst/>
              <a:gdLst/>
              <a:ahLst/>
              <a:cxnLst>
                <a:cxn ang="0">
                  <a:pos x="106" y="10"/>
                </a:cxn>
                <a:cxn ang="0">
                  <a:pos x="129" y="0"/>
                </a:cxn>
                <a:cxn ang="0">
                  <a:pos x="165" y="0"/>
                </a:cxn>
                <a:cxn ang="0">
                  <a:pos x="173" y="24"/>
                </a:cxn>
                <a:cxn ang="0">
                  <a:pos x="211" y="39"/>
                </a:cxn>
                <a:cxn ang="0">
                  <a:pos x="237" y="28"/>
                </a:cxn>
                <a:cxn ang="0">
                  <a:pos x="267" y="62"/>
                </a:cxn>
                <a:cxn ang="0">
                  <a:pos x="260" y="92"/>
                </a:cxn>
                <a:cxn ang="0">
                  <a:pos x="276" y="127"/>
                </a:cxn>
                <a:cxn ang="0">
                  <a:pos x="303" y="139"/>
                </a:cxn>
                <a:cxn ang="0">
                  <a:pos x="303" y="187"/>
                </a:cxn>
                <a:cxn ang="0">
                  <a:pos x="280" y="197"/>
                </a:cxn>
                <a:cxn ang="0">
                  <a:pos x="262" y="237"/>
                </a:cxn>
                <a:cxn ang="0">
                  <a:pos x="270" y="260"/>
                </a:cxn>
                <a:cxn ang="0">
                  <a:pos x="245" y="292"/>
                </a:cxn>
                <a:cxn ang="0">
                  <a:pos x="217" y="310"/>
                </a:cxn>
                <a:cxn ang="0">
                  <a:pos x="186" y="291"/>
                </a:cxn>
                <a:cxn ang="0">
                  <a:pos x="173" y="323"/>
                </a:cxn>
                <a:cxn ang="0">
                  <a:pos x="147" y="332"/>
                </a:cxn>
                <a:cxn ang="0">
                  <a:pos x="116" y="295"/>
                </a:cxn>
                <a:cxn ang="0">
                  <a:pos x="88" y="281"/>
                </a:cxn>
                <a:cxn ang="0">
                  <a:pos x="64" y="294"/>
                </a:cxn>
                <a:cxn ang="0">
                  <a:pos x="32" y="262"/>
                </a:cxn>
                <a:cxn ang="0">
                  <a:pos x="39" y="233"/>
                </a:cxn>
                <a:cxn ang="0">
                  <a:pos x="28" y="200"/>
                </a:cxn>
                <a:cxn ang="0">
                  <a:pos x="0" y="188"/>
                </a:cxn>
                <a:cxn ang="0">
                  <a:pos x="0" y="137"/>
                </a:cxn>
                <a:cxn ang="0">
                  <a:pos x="30" y="121"/>
                </a:cxn>
                <a:cxn ang="0">
                  <a:pos x="40" y="92"/>
                </a:cxn>
                <a:cxn ang="0">
                  <a:pos x="35" y="37"/>
                </a:cxn>
                <a:cxn ang="0">
                  <a:pos x="59" y="26"/>
                </a:cxn>
                <a:cxn ang="0">
                  <a:pos x="89" y="41"/>
                </a:cxn>
                <a:cxn ang="0">
                  <a:pos x="106" y="10"/>
                </a:cxn>
              </a:cxnLst>
              <a:rect l="0" t="0" r="r" b="b"/>
              <a:pathLst>
                <a:path w="304" h="333">
                  <a:moveTo>
                    <a:pt x="106" y="10"/>
                  </a:moveTo>
                  <a:lnTo>
                    <a:pt x="129" y="0"/>
                  </a:lnTo>
                  <a:lnTo>
                    <a:pt x="165" y="0"/>
                  </a:lnTo>
                  <a:lnTo>
                    <a:pt x="173" y="24"/>
                  </a:lnTo>
                  <a:lnTo>
                    <a:pt x="211" y="39"/>
                  </a:lnTo>
                  <a:lnTo>
                    <a:pt x="237" y="28"/>
                  </a:lnTo>
                  <a:lnTo>
                    <a:pt x="267" y="62"/>
                  </a:lnTo>
                  <a:lnTo>
                    <a:pt x="260" y="92"/>
                  </a:lnTo>
                  <a:lnTo>
                    <a:pt x="276" y="127"/>
                  </a:lnTo>
                  <a:lnTo>
                    <a:pt x="303" y="139"/>
                  </a:lnTo>
                  <a:lnTo>
                    <a:pt x="303" y="187"/>
                  </a:lnTo>
                  <a:lnTo>
                    <a:pt x="280" y="197"/>
                  </a:lnTo>
                  <a:lnTo>
                    <a:pt x="262" y="237"/>
                  </a:lnTo>
                  <a:lnTo>
                    <a:pt x="270" y="260"/>
                  </a:lnTo>
                  <a:lnTo>
                    <a:pt x="245" y="292"/>
                  </a:lnTo>
                  <a:lnTo>
                    <a:pt x="217" y="310"/>
                  </a:lnTo>
                  <a:lnTo>
                    <a:pt x="186" y="291"/>
                  </a:lnTo>
                  <a:lnTo>
                    <a:pt x="173" y="323"/>
                  </a:lnTo>
                  <a:lnTo>
                    <a:pt x="147" y="332"/>
                  </a:lnTo>
                  <a:lnTo>
                    <a:pt x="116" y="295"/>
                  </a:lnTo>
                  <a:lnTo>
                    <a:pt x="88" y="281"/>
                  </a:lnTo>
                  <a:lnTo>
                    <a:pt x="64" y="294"/>
                  </a:lnTo>
                  <a:lnTo>
                    <a:pt x="32" y="262"/>
                  </a:lnTo>
                  <a:lnTo>
                    <a:pt x="39" y="233"/>
                  </a:lnTo>
                  <a:lnTo>
                    <a:pt x="28" y="200"/>
                  </a:lnTo>
                  <a:lnTo>
                    <a:pt x="0" y="188"/>
                  </a:lnTo>
                  <a:lnTo>
                    <a:pt x="0" y="137"/>
                  </a:lnTo>
                  <a:lnTo>
                    <a:pt x="30" y="121"/>
                  </a:lnTo>
                  <a:lnTo>
                    <a:pt x="40" y="92"/>
                  </a:lnTo>
                  <a:lnTo>
                    <a:pt x="35" y="37"/>
                  </a:lnTo>
                  <a:lnTo>
                    <a:pt x="59" y="26"/>
                  </a:lnTo>
                  <a:lnTo>
                    <a:pt x="89" y="41"/>
                  </a:lnTo>
                  <a:lnTo>
                    <a:pt x="106" y="10"/>
                  </a:lnTo>
                </a:path>
              </a:pathLst>
            </a:custGeom>
            <a:solidFill>
              <a:srgbClr val="616100"/>
            </a:solidFill>
            <a:ln w="9525" cap="rnd">
              <a:noFill/>
              <a:round/>
              <a:headEnd/>
              <a:tailEnd/>
            </a:ln>
            <a:effectLst/>
          </p:spPr>
          <p:txBody>
            <a:bodyPr/>
            <a:lstStyle/>
            <a:p>
              <a:endParaRPr lang="en-US"/>
            </a:p>
          </p:txBody>
        </p:sp>
        <p:sp>
          <p:nvSpPr>
            <p:cNvPr id="273533" name="Freeform 125"/>
            <p:cNvSpPr>
              <a:spLocks/>
            </p:cNvSpPr>
            <p:nvPr/>
          </p:nvSpPr>
          <p:spPr bwMode="auto">
            <a:xfrm>
              <a:off x="4128" y="2258"/>
              <a:ext cx="304" cy="323"/>
            </a:xfrm>
            <a:custGeom>
              <a:avLst/>
              <a:gdLst/>
              <a:ahLst/>
              <a:cxnLst>
                <a:cxn ang="0">
                  <a:pos x="118" y="26"/>
                </a:cxn>
                <a:cxn ang="0">
                  <a:pos x="129" y="0"/>
                </a:cxn>
                <a:cxn ang="0">
                  <a:pos x="171" y="0"/>
                </a:cxn>
                <a:cxn ang="0">
                  <a:pos x="180" y="23"/>
                </a:cxn>
                <a:cxn ang="0">
                  <a:pos x="216" y="38"/>
                </a:cxn>
                <a:cxn ang="0">
                  <a:pos x="237" y="27"/>
                </a:cxn>
                <a:cxn ang="0">
                  <a:pos x="267" y="61"/>
                </a:cxn>
                <a:cxn ang="0">
                  <a:pos x="260" y="90"/>
                </a:cxn>
                <a:cxn ang="0">
                  <a:pos x="276" y="126"/>
                </a:cxn>
                <a:cxn ang="0">
                  <a:pos x="303" y="138"/>
                </a:cxn>
                <a:cxn ang="0">
                  <a:pos x="303" y="186"/>
                </a:cxn>
                <a:cxn ang="0">
                  <a:pos x="280" y="196"/>
                </a:cxn>
                <a:cxn ang="0">
                  <a:pos x="262" y="232"/>
                </a:cxn>
                <a:cxn ang="0">
                  <a:pos x="271" y="261"/>
                </a:cxn>
                <a:cxn ang="0">
                  <a:pos x="239" y="298"/>
                </a:cxn>
                <a:cxn ang="0">
                  <a:pos x="214" y="283"/>
                </a:cxn>
                <a:cxn ang="0">
                  <a:pos x="186" y="290"/>
                </a:cxn>
                <a:cxn ang="0">
                  <a:pos x="173" y="322"/>
                </a:cxn>
                <a:cxn ang="0">
                  <a:pos x="129" y="322"/>
                </a:cxn>
                <a:cxn ang="0">
                  <a:pos x="116" y="294"/>
                </a:cxn>
                <a:cxn ang="0">
                  <a:pos x="88" y="280"/>
                </a:cxn>
                <a:cxn ang="0">
                  <a:pos x="64" y="293"/>
                </a:cxn>
                <a:cxn ang="0">
                  <a:pos x="32" y="261"/>
                </a:cxn>
                <a:cxn ang="0">
                  <a:pos x="39" y="232"/>
                </a:cxn>
                <a:cxn ang="0">
                  <a:pos x="28" y="199"/>
                </a:cxn>
                <a:cxn ang="0">
                  <a:pos x="0" y="187"/>
                </a:cxn>
                <a:cxn ang="0">
                  <a:pos x="0" y="135"/>
                </a:cxn>
                <a:cxn ang="0">
                  <a:pos x="30" y="120"/>
                </a:cxn>
                <a:cxn ang="0">
                  <a:pos x="40" y="90"/>
                </a:cxn>
                <a:cxn ang="0">
                  <a:pos x="30" y="55"/>
                </a:cxn>
                <a:cxn ang="0">
                  <a:pos x="59" y="25"/>
                </a:cxn>
                <a:cxn ang="0">
                  <a:pos x="89" y="40"/>
                </a:cxn>
                <a:cxn ang="0">
                  <a:pos x="118" y="26"/>
                </a:cxn>
              </a:cxnLst>
              <a:rect l="0" t="0" r="r" b="b"/>
              <a:pathLst>
                <a:path w="304" h="323">
                  <a:moveTo>
                    <a:pt x="118" y="26"/>
                  </a:moveTo>
                  <a:lnTo>
                    <a:pt x="129" y="0"/>
                  </a:lnTo>
                  <a:lnTo>
                    <a:pt x="171" y="0"/>
                  </a:lnTo>
                  <a:lnTo>
                    <a:pt x="180" y="23"/>
                  </a:lnTo>
                  <a:lnTo>
                    <a:pt x="216" y="38"/>
                  </a:lnTo>
                  <a:lnTo>
                    <a:pt x="237" y="27"/>
                  </a:lnTo>
                  <a:lnTo>
                    <a:pt x="267" y="61"/>
                  </a:lnTo>
                  <a:lnTo>
                    <a:pt x="260" y="90"/>
                  </a:lnTo>
                  <a:lnTo>
                    <a:pt x="276" y="126"/>
                  </a:lnTo>
                  <a:lnTo>
                    <a:pt x="303" y="138"/>
                  </a:lnTo>
                  <a:lnTo>
                    <a:pt x="303" y="186"/>
                  </a:lnTo>
                  <a:lnTo>
                    <a:pt x="280" y="196"/>
                  </a:lnTo>
                  <a:lnTo>
                    <a:pt x="262" y="232"/>
                  </a:lnTo>
                  <a:lnTo>
                    <a:pt x="271" y="261"/>
                  </a:lnTo>
                  <a:lnTo>
                    <a:pt x="239" y="298"/>
                  </a:lnTo>
                  <a:lnTo>
                    <a:pt x="214" y="283"/>
                  </a:lnTo>
                  <a:lnTo>
                    <a:pt x="186" y="290"/>
                  </a:lnTo>
                  <a:lnTo>
                    <a:pt x="173" y="322"/>
                  </a:lnTo>
                  <a:lnTo>
                    <a:pt x="129" y="322"/>
                  </a:lnTo>
                  <a:lnTo>
                    <a:pt x="116" y="294"/>
                  </a:lnTo>
                  <a:lnTo>
                    <a:pt x="88" y="280"/>
                  </a:lnTo>
                  <a:lnTo>
                    <a:pt x="64" y="293"/>
                  </a:lnTo>
                  <a:lnTo>
                    <a:pt x="32" y="261"/>
                  </a:lnTo>
                  <a:lnTo>
                    <a:pt x="39" y="232"/>
                  </a:lnTo>
                  <a:lnTo>
                    <a:pt x="28" y="199"/>
                  </a:lnTo>
                  <a:lnTo>
                    <a:pt x="0" y="187"/>
                  </a:lnTo>
                  <a:lnTo>
                    <a:pt x="0" y="135"/>
                  </a:lnTo>
                  <a:lnTo>
                    <a:pt x="30" y="120"/>
                  </a:lnTo>
                  <a:lnTo>
                    <a:pt x="40" y="90"/>
                  </a:lnTo>
                  <a:lnTo>
                    <a:pt x="30" y="55"/>
                  </a:lnTo>
                  <a:lnTo>
                    <a:pt x="59" y="25"/>
                  </a:lnTo>
                  <a:lnTo>
                    <a:pt x="89" y="40"/>
                  </a:lnTo>
                  <a:lnTo>
                    <a:pt x="118" y="26"/>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534" name="Oval 126"/>
            <p:cNvSpPr>
              <a:spLocks noChangeArrowheads="1"/>
            </p:cNvSpPr>
            <p:nvPr/>
          </p:nvSpPr>
          <p:spPr bwMode="auto">
            <a:xfrm>
              <a:off x="4170" y="2305"/>
              <a:ext cx="216" cy="225"/>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535" name="Oval 127"/>
            <p:cNvSpPr>
              <a:spLocks noChangeArrowheads="1"/>
            </p:cNvSpPr>
            <p:nvPr/>
          </p:nvSpPr>
          <p:spPr bwMode="auto">
            <a:xfrm>
              <a:off x="4200" y="2333"/>
              <a:ext cx="152" cy="168"/>
            </a:xfrm>
            <a:prstGeom prst="ellipse">
              <a:avLst/>
            </a:prstGeom>
            <a:solidFill>
              <a:srgbClr val="484800"/>
            </a:solidFill>
            <a:ln w="9525">
              <a:noFill/>
              <a:round/>
              <a:headEnd/>
              <a:tailEnd/>
            </a:ln>
            <a:effectLst/>
          </p:spPr>
          <p:txBody>
            <a:bodyPr wrap="none" anchor="ctr"/>
            <a:lstStyle/>
            <a:p>
              <a:endParaRPr lang="en-US"/>
            </a:p>
          </p:txBody>
        </p:sp>
        <p:sp useBgFill="1">
          <p:nvSpPr>
            <p:cNvPr id="273536" name="Oval 128"/>
            <p:cNvSpPr>
              <a:spLocks noChangeArrowheads="1"/>
            </p:cNvSpPr>
            <p:nvPr/>
          </p:nvSpPr>
          <p:spPr bwMode="auto">
            <a:xfrm>
              <a:off x="4226" y="2335"/>
              <a:ext cx="129" cy="155"/>
            </a:xfrm>
            <a:prstGeom prst="ellipse">
              <a:avLst/>
            </a:prstGeom>
            <a:ln w="9525">
              <a:noFill/>
              <a:round/>
              <a:headEnd/>
              <a:tailEnd/>
            </a:ln>
            <a:effectLst/>
          </p:spPr>
          <p:txBody>
            <a:bodyPr wrap="none" anchor="ctr"/>
            <a:lstStyle/>
            <a:p>
              <a:endParaRPr lang="en-US"/>
            </a:p>
          </p:txBody>
        </p:sp>
      </p:grpSp>
      <p:grpSp>
        <p:nvGrpSpPr>
          <p:cNvPr id="20" name="Group 129"/>
          <p:cNvGrpSpPr>
            <a:grpSpLocks/>
          </p:cNvGrpSpPr>
          <p:nvPr/>
        </p:nvGrpSpPr>
        <p:grpSpPr bwMode="auto">
          <a:xfrm>
            <a:off x="6213475" y="3570288"/>
            <a:ext cx="863600" cy="763587"/>
            <a:chOff x="3914" y="2249"/>
            <a:chExt cx="544" cy="481"/>
          </a:xfrm>
        </p:grpSpPr>
        <p:grpSp>
          <p:nvGrpSpPr>
            <p:cNvPr id="21" name="Group 130"/>
            <p:cNvGrpSpPr>
              <a:grpSpLocks/>
            </p:cNvGrpSpPr>
            <p:nvPr/>
          </p:nvGrpSpPr>
          <p:grpSpPr bwMode="auto">
            <a:xfrm>
              <a:off x="3914" y="2432"/>
              <a:ext cx="302" cy="298"/>
              <a:chOff x="3914" y="2432"/>
              <a:chExt cx="302" cy="298"/>
            </a:xfrm>
          </p:grpSpPr>
          <p:sp>
            <p:nvSpPr>
              <p:cNvPr id="273539" name="Freeform 131"/>
              <p:cNvSpPr>
                <a:spLocks/>
              </p:cNvSpPr>
              <p:nvPr/>
            </p:nvSpPr>
            <p:spPr bwMode="gray">
              <a:xfrm>
                <a:off x="3938" y="2432"/>
                <a:ext cx="278" cy="296"/>
              </a:xfrm>
              <a:custGeom>
                <a:avLst/>
                <a:gdLst/>
                <a:ahLst/>
                <a:cxnLst>
                  <a:cxn ang="0">
                    <a:pos x="135" y="4"/>
                  </a:cxn>
                  <a:cxn ang="0">
                    <a:pos x="158" y="0"/>
                  </a:cxn>
                  <a:cxn ang="0">
                    <a:pos x="189" y="9"/>
                  </a:cxn>
                  <a:cxn ang="0">
                    <a:pos x="190" y="32"/>
                  </a:cxn>
                  <a:cxn ang="0">
                    <a:pos x="221" y="54"/>
                  </a:cxn>
                  <a:cxn ang="0">
                    <a:pos x="245" y="51"/>
                  </a:cxn>
                  <a:cxn ang="0">
                    <a:pos x="264" y="88"/>
                  </a:cxn>
                  <a:cxn ang="0">
                    <a:pos x="251" y="112"/>
                  </a:cxn>
                  <a:cxn ang="0">
                    <a:pos x="257" y="147"/>
                  </a:cxn>
                  <a:cxn ang="0">
                    <a:pos x="277" y="163"/>
                  </a:cxn>
                  <a:cxn ang="0">
                    <a:pos x="266" y="205"/>
                  </a:cxn>
                  <a:cxn ang="0">
                    <a:pos x="243" y="209"/>
                  </a:cxn>
                  <a:cxn ang="0">
                    <a:pos x="219" y="239"/>
                  </a:cxn>
                  <a:cxn ang="0">
                    <a:pos x="220" y="262"/>
                  </a:cxn>
                  <a:cxn ang="0">
                    <a:pos x="191" y="284"/>
                  </a:cxn>
                  <a:cxn ang="0">
                    <a:pos x="162" y="293"/>
                  </a:cxn>
                  <a:cxn ang="0">
                    <a:pos x="139" y="269"/>
                  </a:cxn>
                  <a:cxn ang="0">
                    <a:pos x="121" y="294"/>
                  </a:cxn>
                  <a:cxn ang="0">
                    <a:pos x="96" y="295"/>
                  </a:cxn>
                  <a:cxn ang="0">
                    <a:pos x="77" y="256"/>
                  </a:cxn>
                  <a:cxn ang="0">
                    <a:pos x="56" y="237"/>
                  </a:cxn>
                  <a:cxn ang="0">
                    <a:pos x="32" y="243"/>
                  </a:cxn>
                  <a:cxn ang="0">
                    <a:pos x="11" y="208"/>
                  </a:cxn>
                  <a:cxn ang="0">
                    <a:pos x="24" y="183"/>
                  </a:cxn>
                  <a:cxn ang="0">
                    <a:pos x="22" y="152"/>
                  </a:cxn>
                  <a:cxn ang="0">
                    <a:pos x="0" y="135"/>
                  </a:cxn>
                  <a:cxn ang="0">
                    <a:pos x="12" y="90"/>
                  </a:cxn>
                  <a:cxn ang="0">
                    <a:pos x="43" y="84"/>
                  </a:cxn>
                  <a:cxn ang="0">
                    <a:pos x="58" y="60"/>
                  </a:cxn>
                  <a:cxn ang="0">
                    <a:pos x="67" y="11"/>
                  </a:cxn>
                  <a:cxn ang="0">
                    <a:pos x="90" y="7"/>
                  </a:cxn>
                  <a:cxn ang="0">
                    <a:pos x="113" y="28"/>
                  </a:cxn>
                  <a:cxn ang="0">
                    <a:pos x="135" y="4"/>
                  </a:cxn>
                </a:cxnLst>
                <a:rect l="0" t="0" r="r" b="b"/>
                <a:pathLst>
                  <a:path w="278" h="296">
                    <a:moveTo>
                      <a:pt x="135" y="4"/>
                    </a:moveTo>
                    <a:lnTo>
                      <a:pt x="158" y="0"/>
                    </a:lnTo>
                    <a:lnTo>
                      <a:pt x="189" y="9"/>
                    </a:lnTo>
                    <a:lnTo>
                      <a:pt x="190" y="32"/>
                    </a:lnTo>
                    <a:lnTo>
                      <a:pt x="221" y="54"/>
                    </a:lnTo>
                    <a:lnTo>
                      <a:pt x="245" y="51"/>
                    </a:lnTo>
                    <a:lnTo>
                      <a:pt x="264" y="88"/>
                    </a:lnTo>
                    <a:lnTo>
                      <a:pt x="251" y="112"/>
                    </a:lnTo>
                    <a:lnTo>
                      <a:pt x="257" y="147"/>
                    </a:lnTo>
                    <a:lnTo>
                      <a:pt x="277" y="163"/>
                    </a:lnTo>
                    <a:lnTo>
                      <a:pt x="266" y="205"/>
                    </a:lnTo>
                    <a:lnTo>
                      <a:pt x="243" y="209"/>
                    </a:lnTo>
                    <a:lnTo>
                      <a:pt x="219" y="239"/>
                    </a:lnTo>
                    <a:lnTo>
                      <a:pt x="220" y="262"/>
                    </a:lnTo>
                    <a:lnTo>
                      <a:pt x="191" y="284"/>
                    </a:lnTo>
                    <a:lnTo>
                      <a:pt x="162" y="293"/>
                    </a:lnTo>
                    <a:lnTo>
                      <a:pt x="139" y="269"/>
                    </a:lnTo>
                    <a:lnTo>
                      <a:pt x="121" y="294"/>
                    </a:lnTo>
                    <a:lnTo>
                      <a:pt x="96" y="295"/>
                    </a:lnTo>
                    <a:lnTo>
                      <a:pt x="77" y="256"/>
                    </a:lnTo>
                    <a:lnTo>
                      <a:pt x="56" y="237"/>
                    </a:lnTo>
                    <a:lnTo>
                      <a:pt x="32" y="243"/>
                    </a:lnTo>
                    <a:lnTo>
                      <a:pt x="11" y="208"/>
                    </a:lnTo>
                    <a:lnTo>
                      <a:pt x="24" y="183"/>
                    </a:lnTo>
                    <a:lnTo>
                      <a:pt x="22" y="152"/>
                    </a:lnTo>
                    <a:lnTo>
                      <a:pt x="0" y="135"/>
                    </a:lnTo>
                    <a:lnTo>
                      <a:pt x="12" y="90"/>
                    </a:lnTo>
                    <a:lnTo>
                      <a:pt x="43" y="84"/>
                    </a:lnTo>
                    <a:lnTo>
                      <a:pt x="58" y="60"/>
                    </a:lnTo>
                    <a:lnTo>
                      <a:pt x="67" y="11"/>
                    </a:lnTo>
                    <a:lnTo>
                      <a:pt x="90" y="7"/>
                    </a:lnTo>
                    <a:lnTo>
                      <a:pt x="113" y="28"/>
                    </a:lnTo>
                    <a:lnTo>
                      <a:pt x="135" y="4"/>
                    </a:lnTo>
                  </a:path>
                </a:pathLst>
              </a:custGeom>
              <a:solidFill>
                <a:srgbClr val="616100"/>
              </a:solidFill>
              <a:ln w="9525" cap="rnd">
                <a:noFill/>
                <a:round/>
                <a:headEnd/>
                <a:tailEnd/>
              </a:ln>
              <a:effectLst/>
            </p:spPr>
            <p:txBody>
              <a:bodyPr/>
              <a:lstStyle/>
              <a:p>
                <a:endParaRPr lang="en-US"/>
              </a:p>
            </p:txBody>
          </p:sp>
          <p:sp>
            <p:nvSpPr>
              <p:cNvPr id="273540" name="Freeform 132"/>
              <p:cNvSpPr>
                <a:spLocks/>
              </p:cNvSpPr>
              <p:nvPr/>
            </p:nvSpPr>
            <p:spPr bwMode="auto">
              <a:xfrm>
                <a:off x="3914" y="2435"/>
                <a:ext cx="277" cy="295"/>
              </a:xfrm>
              <a:custGeom>
                <a:avLst/>
                <a:gdLst/>
                <a:ahLst/>
                <a:cxnLst>
                  <a:cxn ang="0">
                    <a:pos x="141" y="21"/>
                  </a:cxn>
                  <a:cxn ang="0">
                    <a:pos x="157" y="0"/>
                  </a:cxn>
                  <a:cxn ang="0">
                    <a:pos x="194" y="10"/>
                  </a:cxn>
                  <a:cxn ang="0">
                    <a:pos x="196" y="33"/>
                  </a:cxn>
                  <a:cxn ang="0">
                    <a:pos x="224" y="55"/>
                  </a:cxn>
                  <a:cxn ang="0">
                    <a:pos x="245" y="50"/>
                  </a:cxn>
                  <a:cxn ang="0">
                    <a:pos x="264" y="87"/>
                  </a:cxn>
                  <a:cxn ang="0">
                    <a:pos x="250" y="111"/>
                  </a:cxn>
                  <a:cxn ang="0">
                    <a:pos x="256" y="146"/>
                  </a:cxn>
                  <a:cxn ang="0">
                    <a:pos x="276" y="162"/>
                  </a:cxn>
                  <a:cxn ang="0">
                    <a:pos x="265" y="204"/>
                  </a:cxn>
                  <a:cxn ang="0">
                    <a:pos x="243" y="208"/>
                  </a:cxn>
                  <a:cxn ang="0">
                    <a:pos x="219" y="235"/>
                  </a:cxn>
                  <a:cxn ang="0">
                    <a:pos x="219" y="263"/>
                  </a:cxn>
                  <a:cxn ang="0">
                    <a:pos x="183" y="288"/>
                  </a:cxn>
                  <a:cxn ang="0">
                    <a:pos x="165" y="269"/>
                  </a:cxn>
                  <a:cxn ang="0">
                    <a:pos x="138" y="269"/>
                  </a:cxn>
                  <a:cxn ang="0">
                    <a:pos x="120" y="294"/>
                  </a:cxn>
                  <a:cxn ang="0">
                    <a:pos x="81" y="283"/>
                  </a:cxn>
                  <a:cxn ang="0">
                    <a:pos x="77" y="256"/>
                  </a:cxn>
                  <a:cxn ang="0">
                    <a:pos x="56" y="237"/>
                  </a:cxn>
                  <a:cxn ang="0">
                    <a:pos x="32" y="243"/>
                  </a:cxn>
                  <a:cxn ang="0">
                    <a:pos x="11" y="208"/>
                  </a:cxn>
                  <a:cxn ang="0">
                    <a:pos x="24" y="183"/>
                  </a:cxn>
                  <a:cxn ang="0">
                    <a:pos x="22" y="152"/>
                  </a:cxn>
                  <a:cxn ang="0">
                    <a:pos x="0" y="134"/>
                  </a:cxn>
                  <a:cxn ang="0">
                    <a:pos x="12" y="89"/>
                  </a:cxn>
                  <a:cxn ang="0">
                    <a:pos x="42" y="83"/>
                  </a:cxn>
                  <a:cxn ang="0">
                    <a:pos x="58" y="59"/>
                  </a:cxn>
                  <a:cxn ang="0">
                    <a:pos x="58" y="26"/>
                  </a:cxn>
                  <a:cxn ang="0">
                    <a:pos x="90" y="6"/>
                  </a:cxn>
                  <a:cxn ang="0">
                    <a:pos x="113" y="27"/>
                  </a:cxn>
                  <a:cxn ang="0">
                    <a:pos x="141" y="21"/>
                  </a:cxn>
                </a:cxnLst>
                <a:rect l="0" t="0" r="r" b="b"/>
                <a:pathLst>
                  <a:path w="277" h="295">
                    <a:moveTo>
                      <a:pt x="141" y="21"/>
                    </a:moveTo>
                    <a:lnTo>
                      <a:pt x="157" y="0"/>
                    </a:lnTo>
                    <a:lnTo>
                      <a:pt x="194" y="10"/>
                    </a:lnTo>
                    <a:lnTo>
                      <a:pt x="196" y="33"/>
                    </a:lnTo>
                    <a:lnTo>
                      <a:pt x="224" y="55"/>
                    </a:lnTo>
                    <a:lnTo>
                      <a:pt x="245" y="50"/>
                    </a:lnTo>
                    <a:lnTo>
                      <a:pt x="264" y="87"/>
                    </a:lnTo>
                    <a:lnTo>
                      <a:pt x="250" y="111"/>
                    </a:lnTo>
                    <a:lnTo>
                      <a:pt x="256" y="146"/>
                    </a:lnTo>
                    <a:lnTo>
                      <a:pt x="276" y="162"/>
                    </a:lnTo>
                    <a:lnTo>
                      <a:pt x="265" y="204"/>
                    </a:lnTo>
                    <a:lnTo>
                      <a:pt x="243" y="208"/>
                    </a:lnTo>
                    <a:lnTo>
                      <a:pt x="219" y="235"/>
                    </a:lnTo>
                    <a:lnTo>
                      <a:pt x="219" y="263"/>
                    </a:lnTo>
                    <a:lnTo>
                      <a:pt x="183" y="288"/>
                    </a:lnTo>
                    <a:lnTo>
                      <a:pt x="165" y="269"/>
                    </a:lnTo>
                    <a:lnTo>
                      <a:pt x="138" y="269"/>
                    </a:lnTo>
                    <a:lnTo>
                      <a:pt x="120" y="294"/>
                    </a:lnTo>
                    <a:lnTo>
                      <a:pt x="81" y="283"/>
                    </a:lnTo>
                    <a:lnTo>
                      <a:pt x="77" y="256"/>
                    </a:lnTo>
                    <a:lnTo>
                      <a:pt x="56" y="237"/>
                    </a:lnTo>
                    <a:lnTo>
                      <a:pt x="32" y="243"/>
                    </a:lnTo>
                    <a:lnTo>
                      <a:pt x="11" y="208"/>
                    </a:lnTo>
                    <a:lnTo>
                      <a:pt x="24" y="183"/>
                    </a:lnTo>
                    <a:lnTo>
                      <a:pt x="22" y="152"/>
                    </a:lnTo>
                    <a:lnTo>
                      <a:pt x="0" y="134"/>
                    </a:lnTo>
                    <a:lnTo>
                      <a:pt x="12" y="89"/>
                    </a:lnTo>
                    <a:lnTo>
                      <a:pt x="42" y="83"/>
                    </a:lnTo>
                    <a:lnTo>
                      <a:pt x="58" y="59"/>
                    </a:lnTo>
                    <a:lnTo>
                      <a:pt x="58" y="26"/>
                    </a:lnTo>
                    <a:lnTo>
                      <a:pt x="90" y="6"/>
                    </a:lnTo>
                    <a:lnTo>
                      <a:pt x="113" y="27"/>
                    </a:lnTo>
                    <a:lnTo>
                      <a:pt x="141" y="21"/>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541" name="Oval 133"/>
              <p:cNvSpPr>
                <a:spLocks noChangeArrowheads="1"/>
              </p:cNvSpPr>
              <p:nvPr/>
            </p:nvSpPr>
            <p:spPr bwMode="auto">
              <a:xfrm rot="900000">
                <a:off x="3955" y="2477"/>
                <a:ext cx="196" cy="206"/>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542" name="Oval 134"/>
              <p:cNvSpPr>
                <a:spLocks noChangeArrowheads="1"/>
              </p:cNvSpPr>
              <p:nvPr/>
            </p:nvSpPr>
            <p:spPr bwMode="auto">
              <a:xfrm rot="900000">
                <a:off x="3983" y="2502"/>
                <a:ext cx="138" cy="154"/>
              </a:xfrm>
              <a:prstGeom prst="ellipse">
                <a:avLst/>
              </a:prstGeom>
              <a:solidFill>
                <a:srgbClr val="484800"/>
              </a:solidFill>
              <a:ln w="9525">
                <a:noFill/>
                <a:round/>
                <a:headEnd/>
                <a:tailEnd/>
              </a:ln>
              <a:effectLst/>
            </p:spPr>
            <p:txBody>
              <a:bodyPr wrap="none" anchor="ctr"/>
              <a:lstStyle/>
              <a:p>
                <a:endParaRPr lang="en-US"/>
              </a:p>
            </p:txBody>
          </p:sp>
          <p:sp useBgFill="1">
            <p:nvSpPr>
              <p:cNvPr id="273543" name="Oval 135"/>
              <p:cNvSpPr>
                <a:spLocks noChangeArrowheads="1"/>
              </p:cNvSpPr>
              <p:nvPr/>
            </p:nvSpPr>
            <p:spPr bwMode="auto">
              <a:xfrm rot="900000">
                <a:off x="4004" y="2507"/>
                <a:ext cx="118" cy="142"/>
              </a:xfrm>
              <a:prstGeom prst="ellipse">
                <a:avLst/>
              </a:prstGeom>
              <a:ln w="9525">
                <a:noFill/>
                <a:round/>
                <a:headEnd/>
                <a:tailEnd/>
              </a:ln>
              <a:effectLst/>
            </p:spPr>
            <p:txBody>
              <a:bodyPr wrap="none" anchor="ctr"/>
              <a:lstStyle/>
              <a:p>
                <a:endParaRPr lang="en-US"/>
              </a:p>
            </p:txBody>
          </p:sp>
        </p:grpSp>
        <p:grpSp>
          <p:nvGrpSpPr>
            <p:cNvPr id="22" name="Group 136"/>
            <p:cNvGrpSpPr>
              <a:grpSpLocks/>
            </p:cNvGrpSpPr>
            <p:nvPr/>
          </p:nvGrpSpPr>
          <p:grpSpPr bwMode="auto">
            <a:xfrm>
              <a:off x="4128" y="2249"/>
              <a:ext cx="330" cy="338"/>
              <a:chOff x="4128" y="2249"/>
              <a:chExt cx="330" cy="338"/>
            </a:xfrm>
          </p:grpSpPr>
          <p:sp>
            <p:nvSpPr>
              <p:cNvPr id="273545" name="Freeform 137"/>
              <p:cNvSpPr>
                <a:spLocks/>
              </p:cNvSpPr>
              <p:nvPr/>
            </p:nvSpPr>
            <p:spPr bwMode="gray">
              <a:xfrm>
                <a:off x="4150" y="2249"/>
                <a:ext cx="308" cy="332"/>
              </a:xfrm>
              <a:custGeom>
                <a:avLst/>
                <a:gdLst/>
                <a:ahLst/>
                <a:cxnLst>
                  <a:cxn ang="0">
                    <a:pos x="85" y="20"/>
                  </a:cxn>
                  <a:cxn ang="0">
                    <a:pos x="106" y="6"/>
                  </a:cxn>
                  <a:cxn ang="0">
                    <a:pos x="142" y="0"/>
                  </a:cxn>
                  <a:cxn ang="0">
                    <a:pos x="153" y="23"/>
                  </a:cxn>
                  <a:cxn ang="0">
                    <a:pos x="194" y="31"/>
                  </a:cxn>
                  <a:cxn ang="0">
                    <a:pos x="217" y="17"/>
                  </a:cxn>
                  <a:cxn ang="0">
                    <a:pos x="253" y="46"/>
                  </a:cxn>
                  <a:cxn ang="0">
                    <a:pos x="250" y="76"/>
                  </a:cxn>
                  <a:cxn ang="0">
                    <a:pos x="272" y="109"/>
                  </a:cxn>
                  <a:cxn ang="0">
                    <a:pos x="299" y="116"/>
                  </a:cxn>
                  <a:cxn ang="0">
                    <a:pos x="307" y="163"/>
                  </a:cxn>
                  <a:cxn ang="0">
                    <a:pos x="286" y="177"/>
                  </a:cxn>
                  <a:cxn ang="0">
                    <a:pos x="275" y="219"/>
                  </a:cxn>
                  <a:cxn ang="0">
                    <a:pos x="287" y="241"/>
                  </a:cxn>
                  <a:cxn ang="0">
                    <a:pos x="267" y="276"/>
                  </a:cxn>
                  <a:cxn ang="0">
                    <a:pos x="242" y="299"/>
                  </a:cxn>
                  <a:cxn ang="0">
                    <a:pos x="208" y="285"/>
                  </a:cxn>
                  <a:cxn ang="0">
                    <a:pos x="201" y="318"/>
                  </a:cxn>
                  <a:cxn ang="0">
                    <a:pos x="176" y="331"/>
                  </a:cxn>
                  <a:cxn ang="0">
                    <a:pos x="140" y="299"/>
                  </a:cxn>
                  <a:cxn ang="0">
                    <a:pos x="110" y="290"/>
                  </a:cxn>
                  <a:cxn ang="0">
                    <a:pos x="89" y="307"/>
                  </a:cxn>
                  <a:cxn ang="0">
                    <a:pos x="52" y="280"/>
                  </a:cxn>
                  <a:cxn ang="0">
                    <a:pos x="54" y="250"/>
                  </a:cxn>
                  <a:cxn ang="0">
                    <a:pos x="38" y="219"/>
                  </a:cxn>
                  <a:cxn ang="0">
                    <a:pos x="8" y="212"/>
                  </a:cxn>
                  <a:cxn ang="0">
                    <a:pos x="0" y="161"/>
                  </a:cxn>
                  <a:cxn ang="0">
                    <a:pos x="28" y="141"/>
                  </a:cxn>
                  <a:cxn ang="0">
                    <a:pos x="33" y="110"/>
                  </a:cxn>
                  <a:cxn ang="0">
                    <a:pos x="19" y="57"/>
                  </a:cxn>
                  <a:cxn ang="0">
                    <a:pos x="42" y="43"/>
                  </a:cxn>
                  <a:cxn ang="0">
                    <a:pos x="73" y="53"/>
                  </a:cxn>
                  <a:cxn ang="0">
                    <a:pos x="85" y="20"/>
                  </a:cxn>
                </a:cxnLst>
                <a:rect l="0" t="0" r="r" b="b"/>
                <a:pathLst>
                  <a:path w="308" h="332">
                    <a:moveTo>
                      <a:pt x="85" y="20"/>
                    </a:moveTo>
                    <a:lnTo>
                      <a:pt x="106" y="6"/>
                    </a:lnTo>
                    <a:lnTo>
                      <a:pt x="142" y="0"/>
                    </a:lnTo>
                    <a:lnTo>
                      <a:pt x="153" y="23"/>
                    </a:lnTo>
                    <a:lnTo>
                      <a:pt x="194" y="31"/>
                    </a:lnTo>
                    <a:lnTo>
                      <a:pt x="217" y="17"/>
                    </a:lnTo>
                    <a:lnTo>
                      <a:pt x="253" y="46"/>
                    </a:lnTo>
                    <a:lnTo>
                      <a:pt x="250" y="76"/>
                    </a:lnTo>
                    <a:lnTo>
                      <a:pt x="272" y="109"/>
                    </a:lnTo>
                    <a:lnTo>
                      <a:pt x="299" y="116"/>
                    </a:lnTo>
                    <a:lnTo>
                      <a:pt x="307" y="163"/>
                    </a:lnTo>
                    <a:lnTo>
                      <a:pt x="286" y="177"/>
                    </a:lnTo>
                    <a:lnTo>
                      <a:pt x="275" y="219"/>
                    </a:lnTo>
                    <a:lnTo>
                      <a:pt x="287" y="241"/>
                    </a:lnTo>
                    <a:lnTo>
                      <a:pt x="267" y="276"/>
                    </a:lnTo>
                    <a:lnTo>
                      <a:pt x="242" y="299"/>
                    </a:lnTo>
                    <a:lnTo>
                      <a:pt x="208" y="285"/>
                    </a:lnTo>
                    <a:lnTo>
                      <a:pt x="201" y="318"/>
                    </a:lnTo>
                    <a:lnTo>
                      <a:pt x="176" y="331"/>
                    </a:lnTo>
                    <a:lnTo>
                      <a:pt x="140" y="299"/>
                    </a:lnTo>
                    <a:lnTo>
                      <a:pt x="110" y="290"/>
                    </a:lnTo>
                    <a:lnTo>
                      <a:pt x="89" y="307"/>
                    </a:lnTo>
                    <a:lnTo>
                      <a:pt x="52" y="280"/>
                    </a:lnTo>
                    <a:lnTo>
                      <a:pt x="54" y="250"/>
                    </a:lnTo>
                    <a:lnTo>
                      <a:pt x="38" y="219"/>
                    </a:lnTo>
                    <a:lnTo>
                      <a:pt x="8" y="212"/>
                    </a:lnTo>
                    <a:lnTo>
                      <a:pt x="0" y="161"/>
                    </a:lnTo>
                    <a:lnTo>
                      <a:pt x="28" y="141"/>
                    </a:lnTo>
                    <a:lnTo>
                      <a:pt x="33" y="110"/>
                    </a:lnTo>
                    <a:lnTo>
                      <a:pt x="19" y="57"/>
                    </a:lnTo>
                    <a:lnTo>
                      <a:pt x="42" y="43"/>
                    </a:lnTo>
                    <a:lnTo>
                      <a:pt x="73" y="53"/>
                    </a:lnTo>
                    <a:lnTo>
                      <a:pt x="85" y="20"/>
                    </a:lnTo>
                  </a:path>
                </a:pathLst>
              </a:custGeom>
              <a:solidFill>
                <a:srgbClr val="616100"/>
              </a:solidFill>
              <a:ln w="9525" cap="rnd">
                <a:noFill/>
                <a:round/>
                <a:headEnd/>
                <a:tailEnd/>
              </a:ln>
              <a:effectLst/>
            </p:spPr>
            <p:txBody>
              <a:bodyPr/>
              <a:lstStyle/>
              <a:p>
                <a:endParaRPr lang="en-US"/>
              </a:p>
            </p:txBody>
          </p:sp>
          <p:sp>
            <p:nvSpPr>
              <p:cNvPr id="273546" name="Freeform 138"/>
              <p:cNvSpPr>
                <a:spLocks/>
              </p:cNvSpPr>
              <p:nvPr/>
            </p:nvSpPr>
            <p:spPr bwMode="auto">
              <a:xfrm>
                <a:off x="4128" y="2262"/>
                <a:ext cx="308" cy="325"/>
              </a:xfrm>
              <a:custGeom>
                <a:avLst/>
                <a:gdLst/>
                <a:ahLst/>
                <a:cxnLst>
                  <a:cxn ang="0">
                    <a:pos x="100" y="34"/>
                  </a:cxn>
                  <a:cxn ang="0">
                    <a:pos x="106" y="6"/>
                  </a:cxn>
                  <a:cxn ang="0">
                    <a:pos x="147" y="0"/>
                  </a:cxn>
                  <a:cxn ang="0">
                    <a:pos x="160" y="22"/>
                  </a:cxn>
                  <a:cxn ang="0">
                    <a:pos x="198" y="31"/>
                  </a:cxn>
                  <a:cxn ang="0">
                    <a:pos x="217" y="17"/>
                  </a:cxn>
                  <a:cxn ang="0">
                    <a:pos x="252" y="45"/>
                  </a:cxn>
                  <a:cxn ang="0">
                    <a:pos x="250" y="76"/>
                  </a:cxn>
                  <a:cxn ang="0">
                    <a:pos x="271" y="109"/>
                  </a:cxn>
                  <a:cxn ang="0">
                    <a:pos x="299" y="116"/>
                  </a:cxn>
                  <a:cxn ang="0">
                    <a:pos x="307" y="163"/>
                  </a:cxn>
                  <a:cxn ang="0">
                    <a:pos x="286" y="177"/>
                  </a:cxn>
                  <a:cxn ang="0">
                    <a:pos x="274" y="215"/>
                  </a:cxn>
                  <a:cxn ang="0">
                    <a:pos x="287" y="243"/>
                  </a:cxn>
                  <a:cxn ang="0">
                    <a:pos x="262" y="284"/>
                  </a:cxn>
                  <a:cxn ang="0">
                    <a:pos x="234" y="273"/>
                  </a:cxn>
                  <a:cxn ang="0">
                    <a:pos x="208" y="284"/>
                  </a:cxn>
                  <a:cxn ang="0">
                    <a:pos x="200" y="317"/>
                  </a:cxn>
                  <a:cxn ang="0">
                    <a:pos x="156" y="324"/>
                  </a:cxn>
                  <a:cxn ang="0">
                    <a:pos x="140" y="299"/>
                  </a:cxn>
                  <a:cxn ang="0">
                    <a:pos x="110" y="289"/>
                  </a:cxn>
                  <a:cxn ang="0">
                    <a:pos x="88" y="306"/>
                  </a:cxn>
                  <a:cxn ang="0">
                    <a:pos x="51" y="280"/>
                  </a:cxn>
                  <a:cxn ang="0">
                    <a:pos x="54" y="250"/>
                  </a:cxn>
                  <a:cxn ang="0">
                    <a:pos x="37" y="219"/>
                  </a:cxn>
                  <a:cxn ang="0">
                    <a:pos x="8" y="211"/>
                  </a:cxn>
                  <a:cxn ang="0">
                    <a:pos x="0" y="161"/>
                  </a:cxn>
                  <a:cxn ang="0">
                    <a:pos x="28" y="141"/>
                  </a:cxn>
                  <a:cxn ang="0">
                    <a:pos x="32" y="110"/>
                  </a:cxn>
                  <a:cxn ang="0">
                    <a:pos x="17" y="76"/>
                  </a:cxn>
                  <a:cxn ang="0">
                    <a:pos x="41" y="43"/>
                  </a:cxn>
                  <a:cxn ang="0">
                    <a:pos x="73" y="53"/>
                  </a:cxn>
                  <a:cxn ang="0">
                    <a:pos x="100" y="34"/>
                  </a:cxn>
                </a:cxnLst>
                <a:rect l="0" t="0" r="r" b="b"/>
                <a:pathLst>
                  <a:path w="308" h="325">
                    <a:moveTo>
                      <a:pt x="100" y="34"/>
                    </a:moveTo>
                    <a:lnTo>
                      <a:pt x="106" y="6"/>
                    </a:lnTo>
                    <a:lnTo>
                      <a:pt x="147" y="0"/>
                    </a:lnTo>
                    <a:lnTo>
                      <a:pt x="160" y="22"/>
                    </a:lnTo>
                    <a:lnTo>
                      <a:pt x="198" y="31"/>
                    </a:lnTo>
                    <a:lnTo>
                      <a:pt x="217" y="17"/>
                    </a:lnTo>
                    <a:lnTo>
                      <a:pt x="252" y="45"/>
                    </a:lnTo>
                    <a:lnTo>
                      <a:pt x="250" y="76"/>
                    </a:lnTo>
                    <a:lnTo>
                      <a:pt x="271" y="109"/>
                    </a:lnTo>
                    <a:lnTo>
                      <a:pt x="299" y="116"/>
                    </a:lnTo>
                    <a:lnTo>
                      <a:pt x="307" y="163"/>
                    </a:lnTo>
                    <a:lnTo>
                      <a:pt x="286" y="177"/>
                    </a:lnTo>
                    <a:lnTo>
                      <a:pt x="274" y="215"/>
                    </a:lnTo>
                    <a:lnTo>
                      <a:pt x="287" y="243"/>
                    </a:lnTo>
                    <a:lnTo>
                      <a:pt x="262" y="284"/>
                    </a:lnTo>
                    <a:lnTo>
                      <a:pt x="234" y="273"/>
                    </a:lnTo>
                    <a:lnTo>
                      <a:pt x="208" y="284"/>
                    </a:lnTo>
                    <a:lnTo>
                      <a:pt x="200" y="317"/>
                    </a:lnTo>
                    <a:lnTo>
                      <a:pt x="156" y="324"/>
                    </a:lnTo>
                    <a:lnTo>
                      <a:pt x="140" y="299"/>
                    </a:lnTo>
                    <a:lnTo>
                      <a:pt x="110" y="289"/>
                    </a:lnTo>
                    <a:lnTo>
                      <a:pt x="88" y="306"/>
                    </a:lnTo>
                    <a:lnTo>
                      <a:pt x="51" y="280"/>
                    </a:lnTo>
                    <a:lnTo>
                      <a:pt x="54" y="250"/>
                    </a:lnTo>
                    <a:lnTo>
                      <a:pt x="37" y="219"/>
                    </a:lnTo>
                    <a:lnTo>
                      <a:pt x="8" y="211"/>
                    </a:lnTo>
                    <a:lnTo>
                      <a:pt x="0" y="161"/>
                    </a:lnTo>
                    <a:lnTo>
                      <a:pt x="28" y="141"/>
                    </a:lnTo>
                    <a:lnTo>
                      <a:pt x="32" y="110"/>
                    </a:lnTo>
                    <a:lnTo>
                      <a:pt x="17" y="76"/>
                    </a:lnTo>
                    <a:lnTo>
                      <a:pt x="41" y="43"/>
                    </a:lnTo>
                    <a:lnTo>
                      <a:pt x="73" y="53"/>
                    </a:lnTo>
                    <a:lnTo>
                      <a:pt x="100" y="34"/>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547" name="Oval 139"/>
              <p:cNvSpPr>
                <a:spLocks noChangeArrowheads="1"/>
              </p:cNvSpPr>
              <p:nvPr/>
            </p:nvSpPr>
            <p:spPr bwMode="auto">
              <a:xfrm rot="21060000">
                <a:off x="4171" y="2310"/>
                <a:ext cx="217" cy="225"/>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548" name="Oval 140"/>
              <p:cNvSpPr>
                <a:spLocks noChangeArrowheads="1"/>
              </p:cNvSpPr>
              <p:nvPr/>
            </p:nvSpPr>
            <p:spPr bwMode="auto">
              <a:xfrm rot="21060000">
                <a:off x="4201" y="2338"/>
                <a:ext cx="153" cy="168"/>
              </a:xfrm>
              <a:prstGeom prst="ellipse">
                <a:avLst/>
              </a:prstGeom>
              <a:solidFill>
                <a:srgbClr val="484800"/>
              </a:solidFill>
              <a:ln w="9525">
                <a:noFill/>
                <a:round/>
                <a:headEnd/>
                <a:tailEnd/>
              </a:ln>
              <a:effectLst/>
            </p:spPr>
            <p:txBody>
              <a:bodyPr wrap="none" anchor="ctr"/>
              <a:lstStyle/>
              <a:p>
                <a:endParaRPr lang="en-US"/>
              </a:p>
            </p:txBody>
          </p:sp>
          <p:sp useBgFill="1">
            <p:nvSpPr>
              <p:cNvPr id="273549" name="Oval 141"/>
              <p:cNvSpPr>
                <a:spLocks noChangeArrowheads="1"/>
              </p:cNvSpPr>
              <p:nvPr/>
            </p:nvSpPr>
            <p:spPr bwMode="auto">
              <a:xfrm rot="21060000">
                <a:off x="4226" y="2338"/>
                <a:ext cx="130" cy="155"/>
              </a:xfrm>
              <a:prstGeom prst="ellipse">
                <a:avLst/>
              </a:prstGeom>
              <a:ln w="9525">
                <a:noFill/>
                <a:round/>
                <a:headEnd/>
                <a:tailEnd/>
              </a:ln>
              <a:effectLst/>
            </p:spPr>
            <p:txBody>
              <a:bodyPr wrap="none" anchor="ctr"/>
              <a:lstStyle/>
              <a:p>
                <a:endParaRPr lang="en-US"/>
              </a:p>
            </p:txBody>
          </p:sp>
        </p:grpSp>
      </p:grpSp>
      <p:grpSp>
        <p:nvGrpSpPr>
          <p:cNvPr id="23" name="Group 142"/>
          <p:cNvGrpSpPr>
            <a:grpSpLocks/>
          </p:cNvGrpSpPr>
          <p:nvPr/>
        </p:nvGrpSpPr>
        <p:grpSpPr bwMode="auto">
          <a:xfrm>
            <a:off x="6216650" y="3576638"/>
            <a:ext cx="855663" cy="757237"/>
            <a:chOff x="3916" y="2253"/>
            <a:chExt cx="539" cy="477"/>
          </a:xfrm>
        </p:grpSpPr>
        <p:grpSp>
          <p:nvGrpSpPr>
            <p:cNvPr id="24" name="Group 143"/>
            <p:cNvGrpSpPr>
              <a:grpSpLocks/>
            </p:cNvGrpSpPr>
            <p:nvPr/>
          </p:nvGrpSpPr>
          <p:grpSpPr bwMode="auto">
            <a:xfrm>
              <a:off x="3916" y="2431"/>
              <a:ext cx="299" cy="299"/>
              <a:chOff x="3916" y="2431"/>
              <a:chExt cx="299" cy="299"/>
            </a:xfrm>
          </p:grpSpPr>
          <p:sp>
            <p:nvSpPr>
              <p:cNvPr id="273552" name="Freeform 144"/>
              <p:cNvSpPr>
                <a:spLocks/>
              </p:cNvSpPr>
              <p:nvPr/>
            </p:nvSpPr>
            <p:spPr bwMode="gray">
              <a:xfrm>
                <a:off x="3940" y="2433"/>
                <a:ext cx="275" cy="297"/>
              </a:xfrm>
              <a:custGeom>
                <a:avLst/>
                <a:gdLst/>
                <a:ahLst/>
                <a:cxnLst>
                  <a:cxn ang="0">
                    <a:pos x="169" y="9"/>
                  </a:cxn>
                  <a:cxn ang="0">
                    <a:pos x="193" y="11"/>
                  </a:cxn>
                  <a:cxn ang="0">
                    <a:pos x="220" y="28"/>
                  </a:cxn>
                  <a:cxn ang="0">
                    <a:pos x="217" y="50"/>
                  </a:cxn>
                  <a:cxn ang="0">
                    <a:pos x="241" y="79"/>
                  </a:cxn>
                  <a:cxn ang="0">
                    <a:pos x="265" y="81"/>
                  </a:cxn>
                  <a:cxn ang="0">
                    <a:pos x="274" y="122"/>
                  </a:cxn>
                  <a:cxn ang="0">
                    <a:pos x="256" y="143"/>
                  </a:cxn>
                  <a:cxn ang="0">
                    <a:pos x="253" y="178"/>
                  </a:cxn>
                  <a:cxn ang="0">
                    <a:pos x="269" y="198"/>
                  </a:cxn>
                  <a:cxn ang="0">
                    <a:pos x="248" y="237"/>
                  </a:cxn>
                  <a:cxn ang="0">
                    <a:pos x="225" y="235"/>
                  </a:cxn>
                  <a:cxn ang="0">
                    <a:pos x="194" y="258"/>
                  </a:cxn>
                  <a:cxn ang="0">
                    <a:pos x="189" y="281"/>
                  </a:cxn>
                  <a:cxn ang="0">
                    <a:pos x="156" y="295"/>
                  </a:cxn>
                  <a:cxn ang="0">
                    <a:pos x="126" y="296"/>
                  </a:cxn>
                  <a:cxn ang="0">
                    <a:pos x="109" y="268"/>
                  </a:cxn>
                  <a:cxn ang="0">
                    <a:pos x="86" y="287"/>
                  </a:cxn>
                  <a:cxn ang="0">
                    <a:pos x="61" y="282"/>
                  </a:cxn>
                  <a:cxn ang="0">
                    <a:pos x="52" y="240"/>
                  </a:cxn>
                  <a:cxn ang="0">
                    <a:pos x="37" y="217"/>
                  </a:cxn>
                  <a:cxn ang="0">
                    <a:pos x="12" y="217"/>
                  </a:cxn>
                  <a:cxn ang="0">
                    <a:pos x="0" y="178"/>
                  </a:cxn>
                  <a:cxn ang="0">
                    <a:pos x="18" y="156"/>
                  </a:cxn>
                  <a:cxn ang="0">
                    <a:pos x="24" y="125"/>
                  </a:cxn>
                  <a:cxn ang="0">
                    <a:pos x="7" y="104"/>
                  </a:cxn>
                  <a:cxn ang="0">
                    <a:pos x="30" y="64"/>
                  </a:cxn>
                  <a:cxn ang="0">
                    <a:pos x="61" y="64"/>
                  </a:cxn>
                  <a:cxn ang="0">
                    <a:pos x="81" y="45"/>
                  </a:cxn>
                  <a:cxn ang="0">
                    <a:pos x="102" y="0"/>
                  </a:cxn>
                  <a:cxn ang="0">
                    <a:pos x="125" y="2"/>
                  </a:cxn>
                  <a:cxn ang="0">
                    <a:pos x="143" y="27"/>
                  </a:cxn>
                  <a:cxn ang="0">
                    <a:pos x="169" y="9"/>
                  </a:cxn>
                </a:cxnLst>
                <a:rect l="0" t="0" r="r" b="b"/>
                <a:pathLst>
                  <a:path w="275" h="297">
                    <a:moveTo>
                      <a:pt x="169" y="9"/>
                    </a:moveTo>
                    <a:lnTo>
                      <a:pt x="193" y="11"/>
                    </a:lnTo>
                    <a:lnTo>
                      <a:pt x="220" y="28"/>
                    </a:lnTo>
                    <a:lnTo>
                      <a:pt x="217" y="50"/>
                    </a:lnTo>
                    <a:lnTo>
                      <a:pt x="241" y="79"/>
                    </a:lnTo>
                    <a:lnTo>
                      <a:pt x="265" y="81"/>
                    </a:lnTo>
                    <a:lnTo>
                      <a:pt x="274" y="122"/>
                    </a:lnTo>
                    <a:lnTo>
                      <a:pt x="256" y="143"/>
                    </a:lnTo>
                    <a:lnTo>
                      <a:pt x="253" y="178"/>
                    </a:lnTo>
                    <a:lnTo>
                      <a:pt x="269" y="198"/>
                    </a:lnTo>
                    <a:lnTo>
                      <a:pt x="248" y="237"/>
                    </a:lnTo>
                    <a:lnTo>
                      <a:pt x="225" y="235"/>
                    </a:lnTo>
                    <a:lnTo>
                      <a:pt x="194" y="258"/>
                    </a:lnTo>
                    <a:lnTo>
                      <a:pt x="189" y="281"/>
                    </a:lnTo>
                    <a:lnTo>
                      <a:pt x="156" y="295"/>
                    </a:lnTo>
                    <a:lnTo>
                      <a:pt x="126" y="296"/>
                    </a:lnTo>
                    <a:lnTo>
                      <a:pt x="109" y="268"/>
                    </a:lnTo>
                    <a:lnTo>
                      <a:pt x="86" y="287"/>
                    </a:lnTo>
                    <a:lnTo>
                      <a:pt x="61" y="282"/>
                    </a:lnTo>
                    <a:lnTo>
                      <a:pt x="52" y="240"/>
                    </a:lnTo>
                    <a:lnTo>
                      <a:pt x="37" y="217"/>
                    </a:lnTo>
                    <a:lnTo>
                      <a:pt x="12" y="217"/>
                    </a:lnTo>
                    <a:lnTo>
                      <a:pt x="0" y="178"/>
                    </a:lnTo>
                    <a:lnTo>
                      <a:pt x="18" y="156"/>
                    </a:lnTo>
                    <a:lnTo>
                      <a:pt x="24" y="125"/>
                    </a:lnTo>
                    <a:lnTo>
                      <a:pt x="7" y="104"/>
                    </a:lnTo>
                    <a:lnTo>
                      <a:pt x="30" y="64"/>
                    </a:lnTo>
                    <a:lnTo>
                      <a:pt x="61" y="64"/>
                    </a:lnTo>
                    <a:lnTo>
                      <a:pt x="81" y="45"/>
                    </a:lnTo>
                    <a:lnTo>
                      <a:pt x="102" y="0"/>
                    </a:lnTo>
                    <a:lnTo>
                      <a:pt x="125" y="2"/>
                    </a:lnTo>
                    <a:lnTo>
                      <a:pt x="143" y="27"/>
                    </a:lnTo>
                    <a:lnTo>
                      <a:pt x="169" y="9"/>
                    </a:lnTo>
                  </a:path>
                </a:pathLst>
              </a:custGeom>
              <a:solidFill>
                <a:srgbClr val="616100"/>
              </a:solidFill>
              <a:ln w="9525" cap="rnd">
                <a:noFill/>
                <a:round/>
                <a:headEnd/>
                <a:tailEnd/>
              </a:ln>
              <a:effectLst/>
            </p:spPr>
            <p:txBody>
              <a:bodyPr/>
              <a:lstStyle/>
              <a:p>
                <a:endParaRPr lang="en-US"/>
              </a:p>
            </p:txBody>
          </p:sp>
          <p:sp>
            <p:nvSpPr>
              <p:cNvPr id="273553" name="Freeform 145"/>
              <p:cNvSpPr>
                <a:spLocks/>
              </p:cNvSpPr>
              <p:nvPr/>
            </p:nvSpPr>
            <p:spPr bwMode="auto">
              <a:xfrm>
                <a:off x="3916" y="2431"/>
                <a:ext cx="276" cy="297"/>
              </a:xfrm>
              <a:custGeom>
                <a:avLst/>
                <a:gdLst/>
                <a:ahLst/>
                <a:cxnLst>
                  <a:cxn ang="0">
                    <a:pos x="171" y="27"/>
                  </a:cxn>
                  <a:cxn ang="0">
                    <a:pos x="192" y="10"/>
                  </a:cxn>
                  <a:cxn ang="0">
                    <a:pos x="225" y="28"/>
                  </a:cxn>
                  <a:cxn ang="0">
                    <a:pos x="222" y="51"/>
                  </a:cxn>
                  <a:cxn ang="0">
                    <a:pos x="243" y="80"/>
                  </a:cxn>
                  <a:cxn ang="0">
                    <a:pos x="265" y="80"/>
                  </a:cxn>
                  <a:cxn ang="0">
                    <a:pos x="275" y="120"/>
                  </a:cxn>
                  <a:cxn ang="0">
                    <a:pos x="255" y="140"/>
                  </a:cxn>
                  <a:cxn ang="0">
                    <a:pos x="253" y="176"/>
                  </a:cxn>
                  <a:cxn ang="0">
                    <a:pos x="268" y="196"/>
                  </a:cxn>
                  <a:cxn ang="0">
                    <a:pos x="247" y="234"/>
                  </a:cxn>
                  <a:cxn ang="0">
                    <a:pos x="225" y="233"/>
                  </a:cxn>
                  <a:cxn ang="0">
                    <a:pos x="196" y="253"/>
                  </a:cxn>
                  <a:cxn ang="0">
                    <a:pos x="188" y="281"/>
                  </a:cxn>
                  <a:cxn ang="0">
                    <a:pos x="147" y="296"/>
                  </a:cxn>
                  <a:cxn ang="0">
                    <a:pos x="135" y="273"/>
                  </a:cxn>
                  <a:cxn ang="0">
                    <a:pos x="108" y="267"/>
                  </a:cxn>
                  <a:cxn ang="0">
                    <a:pos x="85" y="286"/>
                  </a:cxn>
                  <a:cxn ang="0">
                    <a:pos x="50" y="267"/>
                  </a:cxn>
                  <a:cxn ang="0">
                    <a:pos x="52" y="239"/>
                  </a:cxn>
                  <a:cxn ang="0">
                    <a:pos x="36" y="216"/>
                  </a:cxn>
                  <a:cxn ang="0">
                    <a:pos x="12" y="216"/>
                  </a:cxn>
                  <a:cxn ang="0">
                    <a:pos x="0" y="177"/>
                  </a:cxn>
                  <a:cxn ang="0">
                    <a:pos x="18" y="155"/>
                  </a:cxn>
                  <a:cxn ang="0">
                    <a:pos x="24" y="124"/>
                  </a:cxn>
                  <a:cxn ang="0">
                    <a:pos x="7" y="102"/>
                  </a:cxn>
                  <a:cxn ang="0">
                    <a:pos x="30" y="62"/>
                  </a:cxn>
                  <a:cxn ang="0">
                    <a:pos x="60" y="62"/>
                  </a:cxn>
                  <a:cxn ang="0">
                    <a:pos x="82" y="43"/>
                  </a:cxn>
                  <a:cxn ang="0">
                    <a:pos x="89" y="12"/>
                  </a:cxn>
                  <a:cxn ang="0">
                    <a:pos x="125" y="0"/>
                  </a:cxn>
                  <a:cxn ang="0">
                    <a:pos x="143" y="25"/>
                  </a:cxn>
                  <a:cxn ang="0">
                    <a:pos x="171" y="27"/>
                  </a:cxn>
                </a:cxnLst>
                <a:rect l="0" t="0" r="r" b="b"/>
                <a:pathLst>
                  <a:path w="276" h="297">
                    <a:moveTo>
                      <a:pt x="171" y="27"/>
                    </a:moveTo>
                    <a:lnTo>
                      <a:pt x="192" y="10"/>
                    </a:lnTo>
                    <a:lnTo>
                      <a:pt x="225" y="28"/>
                    </a:lnTo>
                    <a:lnTo>
                      <a:pt x="222" y="51"/>
                    </a:lnTo>
                    <a:lnTo>
                      <a:pt x="243" y="80"/>
                    </a:lnTo>
                    <a:lnTo>
                      <a:pt x="265" y="80"/>
                    </a:lnTo>
                    <a:lnTo>
                      <a:pt x="275" y="120"/>
                    </a:lnTo>
                    <a:lnTo>
                      <a:pt x="255" y="140"/>
                    </a:lnTo>
                    <a:lnTo>
                      <a:pt x="253" y="176"/>
                    </a:lnTo>
                    <a:lnTo>
                      <a:pt x="268" y="196"/>
                    </a:lnTo>
                    <a:lnTo>
                      <a:pt x="247" y="234"/>
                    </a:lnTo>
                    <a:lnTo>
                      <a:pt x="225" y="233"/>
                    </a:lnTo>
                    <a:lnTo>
                      <a:pt x="196" y="253"/>
                    </a:lnTo>
                    <a:lnTo>
                      <a:pt x="188" y="281"/>
                    </a:lnTo>
                    <a:lnTo>
                      <a:pt x="147" y="296"/>
                    </a:lnTo>
                    <a:lnTo>
                      <a:pt x="135" y="273"/>
                    </a:lnTo>
                    <a:lnTo>
                      <a:pt x="108" y="267"/>
                    </a:lnTo>
                    <a:lnTo>
                      <a:pt x="85" y="286"/>
                    </a:lnTo>
                    <a:lnTo>
                      <a:pt x="50" y="267"/>
                    </a:lnTo>
                    <a:lnTo>
                      <a:pt x="52" y="239"/>
                    </a:lnTo>
                    <a:lnTo>
                      <a:pt x="36" y="216"/>
                    </a:lnTo>
                    <a:lnTo>
                      <a:pt x="12" y="216"/>
                    </a:lnTo>
                    <a:lnTo>
                      <a:pt x="0" y="177"/>
                    </a:lnTo>
                    <a:lnTo>
                      <a:pt x="18" y="155"/>
                    </a:lnTo>
                    <a:lnTo>
                      <a:pt x="24" y="124"/>
                    </a:lnTo>
                    <a:lnTo>
                      <a:pt x="7" y="102"/>
                    </a:lnTo>
                    <a:lnTo>
                      <a:pt x="30" y="62"/>
                    </a:lnTo>
                    <a:lnTo>
                      <a:pt x="60" y="62"/>
                    </a:lnTo>
                    <a:lnTo>
                      <a:pt x="82" y="43"/>
                    </a:lnTo>
                    <a:lnTo>
                      <a:pt x="89" y="12"/>
                    </a:lnTo>
                    <a:lnTo>
                      <a:pt x="125" y="0"/>
                    </a:lnTo>
                    <a:lnTo>
                      <a:pt x="143" y="25"/>
                    </a:lnTo>
                    <a:lnTo>
                      <a:pt x="171" y="27"/>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554" name="Oval 146"/>
              <p:cNvSpPr>
                <a:spLocks noChangeArrowheads="1"/>
              </p:cNvSpPr>
              <p:nvPr/>
            </p:nvSpPr>
            <p:spPr bwMode="auto">
              <a:xfrm rot="1740000">
                <a:off x="3958" y="2473"/>
                <a:ext cx="195" cy="208"/>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555" name="Oval 147"/>
              <p:cNvSpPr>
                <a:spLocks noChangeArrowheads="1"/>
              </p:cNvSpPr>
              <p:nvPr/>
            </p:nvSpPr>
            <p:spPr bwMode="auto">
              <a:xfrm rot="1740000">
                <a:off x="3985" y="2500"/>
                <a:ext cx="139" cy="154"/>
              </a:xfrm>
              <a:prstGeom prst="ellipse">
                <a:avLst/>
              </a:prstGeom>
              <a:solidFill>
                <a:srgbClr val="484800"/>
              </a:solidFill>
              <a:ln w="9525">
                <a:noFill/>
                <a:round/>
                <a:headEnd/>
                <a:tailEnd/>
              </a:ln>
              <a:effectLst/>
            </p:spPr>
            <p:txBody>
              <a:bodyPr wrap="none" anchor="ctr"/>
              <a:lstStyle/>
              <a:p>
                <a:endParaRPr lang="en-US"/>
              </a:p>
            </p:txBody>
          </p:sp>
          <p:sp useBgFill="1">
            <p:nvSpPr>
              <p:cNvPr id="273556" name="Oval 148"/>
              <p:cNvSpPr>
                <a:spLocks noChangeArrowheads="1"/>
              </p:cNvSpPr>
              <p:nvPr/>
            </p:nvSpPr>
            <p:spPr bwMode="auto">
              <a:xfrm rot="1740000">
                <a:off x="4006" y="2507"/>
                <a:ext cx="119" cy="142"/>
              </a:xfrm>
              <a:prstGeom prst="ellipse">
                <a:avLst/>
              </a:prstGeom>
              <a:ln w="9525">
                <a:noFill/>
                <a:round/>
                <a:headEnd/>
                <a:tailEnd/>
              </a:ln>
              <a:effectLst/>
            </p:spPr>
            <p:txBody>
              <a:bodyPr wrap="none" anchor="ctr"/>
              <a:lstStyle/>
              <a:p>
                <a:endParaRPr lang="en-US"/>
              </a:p>
            </p:txBody>
          </p:sp>
        </p:grpSp>
        <p:grpSp>
          <p:nvGrpSpPr>
            <p:cNvPr id="25" name="Group 149"/>
            <p:cNvGrpSpPr>
              <a:grpSpLocks/>
            </p:cNvGrpSpPr>
            <p:nvPr/>
          </p:nvGrpSpPr>
          <p:grpSpPr bwMode="auto">
            <a:xfrm>
              <a:off x="4132" y="2253"/>
              <a:ext cx="323" cy="331"/>
              <a:chOff x="4132" y="2253"/>
              <a:chExt cx="323" cy="331"/>
            </a:xfrm>
          </p:grpSpPr>
          <p:sp>
            <p:nvSpPr>
              <p:cNvPr id="273558" name="Freeform 150"/>
              <p:cNvSpPr>
                <a:spLocks/>
              </p:cNvSpPr>
              <p:nvPr/>
            </p:nvSpPr>
            <p:spPr bwMode="gray">
              <a:xfrm>
                <a:off x="4149" y="2253"/>
                <a:ext cx="306" cy="317"/>
              </a:xfrm>
              <a:custGeom>
                <a:avLst/>
                <a:gdLst/>
                <a:ahLst/>
                <a:cxnLst>
                  <a:cxn ang="0">
                    <a:pos x="56" y="32"/>
                  </a:cxn>
                  <a:cxn ang="0">
                    <a:pos x="74" y="15"/>
                  </a:cxn>
                  <a:cxn ang="0">
                    <a:pos x="108" y="1"/>
                  </a:cxn>
                  <a:cxn ang="0">
                    <a:pos x="123" y="20"/>
                  </a:cxn>
                  <a:cxn ang="0">
                    <a:pos x="164" y="19"/>
                  </a:cxn>
                  <a:cxn ang="0">
                    <a:pos x="184" y="0"/>
                  </a:cxn>
                  <a:cxn ang="0">
                    <a:pos x="226" y="20"/>
                  </a:cxn>
                  <a:cxn ang="0">
                    <a:pos x="229" y="50"/>
                  </a:cxn>
                  <a:cxn ang="0">
                    <a:pos x="259" y="77"/>
                  </a:cxn>
                  <a:cxn ang="0">
                    <a:pos x="286" y="78"/>
                  </a:cxn>
                  <a:cxn ang="0">
                    <a:pos x="305" y="122"/>
                  </a:cxn>
                  <a:cxn ang="0">
                    <a:pos x="287" y="140"/>
                  </a:cxn>
                  <a:cxn ang="0">
                    <a:pos x="286" y="184"/>
                  </a:cxn>
                  <a:cxn ang="0">
                    <a:pos x="303" y="202"/>
                  </a:cxn>
                  <a:cxn ang="0">
                    <a:pos x="291" y="242"/>
                  </a:cxn>
                  <a:cxn ang="0">
                    <a:pos x="272" y="269"/>
                  </a:cxn>
                  <a:cxn ang="0">
                    <a:pos x="236" y="263"/>
                  </a:cxn>
                  <a:cxn ang="0">
                    <a:pos x="236" y="297"/>
                  </a:cxn>
                  <a:cxn ang="0">
                    <a:pos x="214" y="316"/>
                  </a:cxn>
                  <a:cxn ang="0">
                    <a:pos x="172" y="292"/>
                  </a:cxn>
                  <a:cxn ang="0">
                    <a:pos x="141" y="290"/>
                  </a:cxn>
                  <a:cxn ang="0">
                    <a:pos x="125" y="311"/>
                  </a:cxn>
                  <a:cxn ang="0">
                    <a:pos x="82" y="293"/>
                  </a:cxn>
                  <a:cxn ang="0">
                    <a:pos x="77" y="263"/>
                  </a:cxn>
                  <a:cxn ang="0">
                    <a:pos x="55" y="237"/>
                  </a:cxn>
                  <a:cxn ang="0">
                    <a:pos x="24" y="237"/>
                  </a:cxn>
                  <a:cxn ang="0">
                    <a:pos x="5" y="189"/>
                  </a:cxn>
                  <a:cxn ang="0">
                    <a:pos x="27" y="163"/>
                  </a:cxn>
                  <a:cxn ang="0">
                    <a:pos x="26" y="132"/>
                  </a:cxn>
                  <a:cxn ang="0">
                    <a:pos x="0" y="83"/>
                  </a:cxn>
                  <a:cxn ang="0">
                    <a:pos x="20" y="65"/>
                  </a:cxn>
                  <a:cxn ang="0">
                    <a:pos x="52" y="68"/>
                  </a:cxn>
                  <a:cxn ang="0">
                    <a:pos x="56" y="32"/>
                  </a:cxn>
                </a:cxnLst>
                <a:rect l="0" t="0" r="r" b="b"/>
                <a:pathLst>
                  <a:path w="306" h="317">
                    <a:moveTo>
                      <a:pt x="56" y="32"/>
                    </a:moveTo>
                    <a:lnTo>
                      <a:pt x="74" y="15"/>
                    </a:lnTo>
                    <a:lnTo>
                      <a:pt x="108" y="1"/>
                    </a:lnTo>
                    <a:lnTo>
                      <a:pt x="123" y="20"/>
                    </a:lnTo>
                    <a:lnTo>
                      <a:pt x="164" y="19"/>
                    </a:lnTo>
                    <a:lnTo>
                      <a:pt x="184" y="0"/>
                    </a:lnTo>
                    <a:lnTo>
                      <a:pt x="226" y="20"/>
                    </a:lnTo>
                    <a:lnTo>
                      <a:pt x="229" y="50"/>
                    </a:lnTo>
                    <a:lnTo>
                      <a:pt x="259" y="77"/>
                    </a:lnTo>
                    <a:lnTo>
                      <a:pt x="286" y="78"/>
                    </a:lnTo>
                    <a:lnTo>
                      <a:pt x="305" y="122"/>
                    </a:lnTo>
                    <a:lnTo>
                      <a:pt x="287" y="140"/>
                    </a:lnTo>
                    <a:lnTo>
                      <a:pt x="286" y="184"/>
                    </a:lnTo>
                    <a:lnTo>
                      <a:pt x="303" y="202"/>
                    </a:lnTo>
                    <a:lnTo>
                      <a:pt x="291" y="242"/>
                    </a:lnTo>
                    <a:lnTo>
                      <a:pt x="272" y="269"/>
                    </a:lnTo>
                    <a:lnTo>
                      <a:pt x="236" y="263"/>
                    </a:lnTo>
                    <a:lnTo>
                      <a:pt x="236" y="297"/>
                    </a:lnTo>
                    <a:lnTo>
                      <a:pt x="214" y="316"/>
                    </a:lnTo>
                    <a:lnTo>
                      <a:pt x="172" y="292"/>
                    </a:lnTo>
                    <a:lnTo>
                      <a:pt x="141" y="290"/>
                    </a:lnTo>
                    <a:lnTo>
                      <a:pt x="125" y="311"/>
                    </a:lnTo>
                    <a:lnTo>
                      <a:pt x="82" y="293"/>
                    </a:lnTo>
                    <a:lnTo>
                      <a:pt x="77" y="263"/>
                    </a:lnTo>
                    <a:lnTo>
                      <a:pt x="55" y="237"/>
                    </a:lnTo>
                    <a:lnTo>
                      <a:pt x="24" y="237"/>
                    </a:lnTo>
                    <a:lnTo>
                      <a:pt x="5" y="189"/>
                    </a:lnTo>
                    <a:lnTo>
                      <a:pt x="27" y="163"/>
                    </a:lnTo>
                    <a:lnTo>
                      <a:pt x="26" y="132"/>
                    </a:lnTo>
                    <a:lnTo>
                      <a:pt x="0" y="83"/>
                    </a:lnTo>
                    <a:lnTo>
                      <a:pt x="20" y="65"/>
                    </a:lnTo>
                    <a:lnTo>
                      <a:pt x="52" y="68"/>
                    </a:lnTo>
                    <a:lnTo>
                      <a:pt x="56" y="32"/>
                    </a:lnTo>
                  </a:path>
                </a:pathLst>
              </a:custGeom>
              <a:solidFill>
                <a:srgbClr val="616100"/>
              </a:solidFill>
              <a:ln w="9525" cap="rnd">
                <a:noFill/>
                <a:round/>
                <a:headEnd/>
                <a:tailEnd/>
              </a:ln>
              <a:effectLst/>
            </p:spPr>
            <p:txBody>
              <a:bodyPr/>
              <a:lstStyle/>
              <a:p>
                <a:endParaRPr lang="en-US"/>
              </a:p>
            </p:txBody>
          </p:sp>
          <p:sp>
            <p:nvSpPr>
              <p:cNvPr id="273559" name="Freeform 151"/>
              <p:cNvSpPr>
                <a:spLocks/>
              </p:cNvSpPr>
              <p:nvPr/>
            </p:nvSpPr>
            <p:spPr bwMode="auto">
              <a:xfrm>
                <a:off x="4132" y="2270"/>
                <a:ext cx="304" cy="314"/>
              </a:xfrm>
              <a:custGeom>
                <a:avLst/>
                <a:gdLst/>
                <a:ahLst/>
                <a:cxnLst>
                  <a:cxn ang="0">
                    <a:pos x="73" y="43"/>
                  </a:cxn>
                  <a:cxn ang="0">
                    <a:pos x="72" y="15"/>
                  </a:cxn>
                  <a:cxn ang="0">
                    <a:pos x="111" y="0"/>
                  </a:cxn>
                  <a:cxn ang="0">
                    <a:pos x="129" y="18"/>
                  </a:cxn>
                  <a:cxn ang="0">
                    <a:pos x="167" y="18"/>
                  </a:cxn>
                  <a:cxn ang="0">
                    <a:pos x="182" y="1"/>
                  </a:cxn>
                  <a:cxn ang="0">
                    <a:pos x="223" y="20"/>
                  </a:cxn>
                  <a:cxn ang="0">
                    <a:pos x="228" y="51"/>
                  </a:cxn>
                  <a:cxn ang="0">
                    <a:pos x="256" y="79"/>
                  </a:cxn>
                  <a:cxn ang="0">
                    <a:pos x="284" y="79"/>
                  </a:cxn>
                  <a:cxn ang="0">
                    <a:pos x="303" y="123"/>
                  </a:cxn>
                  <a:cxn ang="0">
                    <a:pos x="286" y="141"/>
                  </a:cxn>
                  <a:cxn ang="0">
                    <a:pos x="282" y="181"/>
                  </a:cxn>
                  <a:cxn ang="0">
                    <a:pos x="301" y="205"/>
                  </a:cxn>
                  <a:cxn ang="0">
                    <a:pos x="286" y="251"/>
                  </a:cxn>
                  <a:cxn ang="0">
                    <a:pos x="257" y="246"/>
                  </a:cxn>
                  <a:cxn ang="0">
                    <a:pos x="234" y="263"/>
                  </a:cxn>
                  <a:cxn ang="0">
                    <a:pos x="233" y="296"/>
                  </a:cxn>
                  <a:cxn ang="0">
                    <a:pos x="192" y="313"/>
                  </a:cxn>
                  <a:cxn ang="0">
                    <a:pos x="171" y="293"/>
                  </a:cxn>
                  <a:cxn ang="0">
                    <a:pos x="139" y="290"/>
                  </a:cxn>
                  <a:cxn ang="0">
                    <a:pos x="122" y="311"/>
                  </a:cxn>
                  <a:cxn ang="0">
                    <a:pos x="79" y="295"/>
                  </a:cxn>
                  <a:cxn ang="0">
                    <a:pos x="76" y="264"/>
                  </a:cxn>
                  <a:cxn ang="0">
                    <a:pos x="52" y="238"/>
                  </a:cxn>
                  <a:cxn ang="0">
                    <a:pos x="22" y="237"/>
                  </a:cxn>
                  <a:cxn ang="0">
                    <a:pos x="3" y="190"/>
                  </a:cxn>
                  <a:cxn ang="0">
                    <a:pos x="26" y="164"/>
                  </a:cxn>
                  <a:cxn ang="0">
                    <a:pos x="23" y="133"/>
                  </a:cxn>
                  <a:cxn ang="0">
                    <a:pos x="0" y="103"/>
                  </a:cxn>
                  <a:cxn ang="0">
                    <a:pos x="17" y="65"/>
                  </a:cxn>
                  <a:cxn ang="0">
                    <a:pos x="51" y="68"/>
                  </a:cxn>
                  <a:cxn ang="0">
                    <a:pos x="73" y="43"/>
                  </a:cxn>
                </a:cxnLst>
                <a:rect l="0" t="0" r="r" b="b"/>
                <a:pathLst>
                  <a:path w="304" h="314">
                    <a:moveTo>
                      <a:pt x="73" y="43"/>
                    </a:moveTo>
                    <a:lnTo>
                      <a:pt x="72" y="15"/>
                    </a:lnTo>
                    <a:lnTo>
                      <a:pt x="111" y="0"/>
                    </a:lnTo>
                    <a:lnTo>
                      <a:pt x="129" y="18"/>
                    </a:lnTo>
                    <a:lnTo>
                      <a:pt x="167" y="18"/>
                    </a:lnTo>
                    <a:lnTo>
                      <a:pt x="182" y="1"/>
                    </a:lnTo>
                    <a:lnTo>
                      <a:pt x="223" y="20"/>
                    </a:lnTo>
                    <a:lnTo>
                      <a:pt x="228" y="51"/>
                    </a:lnTo>
                    <a:lnTo>
                      <a:pt x="256" y="79"/>
                    </a:lnTo>
                    <a:lnTo>
                      <a:pt x="284" y="79"/>
                    </a:lnTo>
                    <a:lnTo>
                      <a:pt x="303" y="123"/>
                    </a:lnTo>
                    <a:lnTo>
                      <a:pt x="286" y="141"/>
                    </a:lnTo>
                    <a:lnTo>
                      <a:pt x="282" y="181"/>
                    </a:lnTo>
                    <a:lnTo>
                      <a:pt x="301" y="205"/>
                    </a:lnTo>
                    <a:lnTo>
                      <a:pt x="286" y="251"/>
                    </a:lnTo>
                    <a:lnTo>
                      <a:pt x="257" y="246"/>
                    </a:lnTo>
                    <a:lnTo>
                      <a:pt x="234" y="263"/>
                    </a:lnTo>
                    <a:lnTo>
                      <a:pt x="233" y="296"/>
                    </a:lnTo>
                    <a:lnTo>
                      <a:pt x="192" y="313"/>
                    </a:lnTo>
                    <a:lnTo>
                      <a:pt x="171" y="293"/>
                    </a:lnTo>
                    <a:lnTo>
                      <a:pt x="139" y="290"/>
                    </a:lnTo>
                    <a:lnTo>
                      <a:pt x="122" y="311"/>
                    </a:lnTo>
                    <a:lnTo>
                      <a:pt x="79" y="295"/>
                    </a:lnTo>
                    <a:lnTo>
                      <a:pt x="76" y="264"/>
                    </a:lnTo>
                    <a:lnTo>
                      <a:pt x="52" y="238"/>
                    </a:lnTo>
                    <a:lnTo>
                      <a:pt x="22" y="237"/>
                    </a:lnTo>
                    <a:lnTo>
                      <a:pt x="3" y="190"/>
                    </a:lnTo>
                    <a:lnTo>
                      <a:pt x="26" y="164"/>
                    </a:lnTo>
                    <a:lnTo>
                      <a:pt x="23" y="133"/>
                    </a:lnTo>
                    <a:lnTo>
                      <a:pt x="0" y="103"/>
                    </a:lnTo>
                    <a:lnTo>
                      <a:pt x="17" y="65"/>
                    </a:lnTo>
                    <a:lnTo>
                      <a:pt x="51" y="68"/>
                    </a:lnTo>
                    <a:lnTo>
                      <a:pt x="73" y="43"/>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560" name="Oval 152"/>
              <p:cNvSpPr>
                <a:spLocks noChangeArrowheads="1"/>
              </p:cNvSpPr>
              <p:nvPr/>
            </p:nvSpPr>
            <p:spPr bwMode="auto">
              <a:xfrm rot="20280000">
                <a:off x="4174" y="2313"/>
                <a:ext cx="218" cy="225"/>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561" name="Oval 153"/>
              <p:cNvSpPr>
                <a:spLocks noChangeArrowheads="1"/>
              </p:cNvSpPr>
              <p:nvPr/>
            </p:nvSpPr>
            <p:spPr bwMode="auto">
              <a:xfrm rot="20280000">
                <a:off x="4204" y="2341"/>
                <a:ext cx="154" cy="169"/>
              </a:xfrm>
              <a:prstGeom prst="ellipse">
                <a:avLst/>
              </a:prstGeom>
              <a:solidFill>
                <a:srgbClr val="484800"/>
              </a:solidFill>
              <a:ln w="9525">
                <a:noFill/>
                <a:round/>
                <a:headEnd/>
                <a:tailEnd/>
              </a:ln>
              <a:effectLst/>
            </p:spPr>
            <p:txBody>
              <a:bodyPr wrap="none" anchor="ctr"/>
              <a:lstStyle/>
              <a:p>
                <a:endParaRPr lang="en-US"/>
              </a:p>
            </p:txBody>
          </p:sp>
          <p:sp useBgFill="1">
            <p:nvSpPr>
              <p:cNvPr id="273562" name="Oval 154"/>
              <p:cNvSpPr>
                <a:spLocks noChangeArrowheads="1"/>
              </p:cNvSpPr>
              <p:nvPr/>
            </p:nvSpPr>
            <p:spPr bwMode="auto">
              <a:xfrm rot="20280000">
                <a:off x="4227" y="2338"/>
                <a:ext cx="131" cy="155"/>
              </a:xfrm>
              <a:prstGeom prst="ellipse">
                <a:avLst/>
              </a:prstGeom>
              <a:ln w="9525">
                <a:noFill/>
                <a:round/>
                <a:headEnd/>
                <a:tailEnd/>
              </a:ln>
              <a:effectLst/>
            </p:spPr>
            <p:txBody>
              <a:bodyPr wrap="none" anchor="ctr"/>
              <a:lstStyle/>
              <a:p>
                <a:endParaRPr lang="en-US"/>
              </a:p>
            </p:txBody>
          </p:sp>
        </p:grpSp>
      </p:grpSp>
      <p:grpSp>
        <p:nvGrpSpPr>
          <p:cNvPr id="26" name="Group 155"/>
          <p:cNvGrpSpPr>
            <a:grpSpLocks/>
          </p:cNvGrpSpPr>
          <p:nvPr/>
        </p:nvGrpSpPr>
        <p:grpSpPr bwMode="auto">
          <a:xfrm>
            <a:off x="6215063" y="3568700"/>
            <a:ext cx="858837" cy="765175"/>
            <a:chOff x="3915" y="2248"/>
            <a:chExt cx="541" cy="482"/>
          </a:xfrm>
        </p:grpSpPr>
        <p:sp>
          <p:nvSpPr>
            <p:cNvPr id="273564" name="Freeform 156"/>
            <p:cNvSpPr>
              <a:spLocks/>
            </p:cNvSpPr>
            <p:nvPr/>
          </p:nvSpPr>
          <p:spPr bwMode="gray">
            <a:xfrm>
              <a:off x="3938" y="2427"/>
              <a:ext cx="276" cy="302"/>
            </a:xfrm>
            <a:custGeom>
              <a:avLst/>
              <a:gdLst/>
              <a:ahLst/>
              <a:cxnLst>
                <a:cxn ang="0">
                  <a:pos x="96" y="9"/>
                </a:cxn>
                <a:cxn ang="0">
                  <a:pos x="117" y="0"/>
                </a:cxn>
                <a:cxn ang="0">
                  <a:pos x="150" y="0"/>
                </a:cxn>
                <a:cxn ang="0">
                  <a:pos x="157" y="22"/>
                </a:cxn>
                <a:cxn ang="0">
                  <a:pos x="192" y="35"/>
                </a:cxn>
                <a:cxn ang="0">
                  <a:pos x="215" y="25"/>
                </a:cxn>
                <a:cxn ang="0">
                  <a:pos x="243" y="56"/>
                </a:cxn>
                <a:cxn ang="0">
                  <a:pos x="236" y="83"/>
                </a:cxn>
                <a:cxn ang="0">
                  <a:pos x="251" y="115"/>
                </a:cxn>
                <a:cxn ang="0">
                  <a:pos x="275" y="126"/>
                </a:cxn>
                <a:cxn ang="0">
                  <a:pos x="275" y="169"/>
                </a:cxn>
                <a:cxn ang="0">
                  <a:pos x="254" y="178"/>
                </a:cxn>
                <a:cxn ang="0">
                  <a:pos x="238" y="215"/>
                </a:cxn>
                <a:cxn ang="0">
                  <a:pos x="245" y="236"/>
                </a:cxn>
                <a:cxn ang="0">
                  <a:pos x="223" y="264"/>
                </a:cxn>
                <a:cxn ang="0">
                  <a:pos x="197" y="281"/>
                </a:cxn>
                <a:cxn ang="0">
                  <a:pos x="168" y="264"/>
                </a:cxn>
                <a:cxn ang="0">
                  <a:pos x="157" y="292"/>
                </a:cxn>
                <a:cxn ang="0">
                  <a:pos x="133" y="301"/>
                </a:cxn>
                <a:cxn ang="0">
                  <a:pos x="106" y="267"/>
                </a:cxn>
                <a:cxn ang="0">
                  <a:pos x="80" y="254"/>
                </a:cxn>
                <a:cxn ang="0">
                  <a:pos x="58" y="267"/>
                </a:cxn>
                <a:cxn ang="0">
                  <a:pos x="29" y="238"/>
                </a:cxn>
                <a:cxn ang="0">
                  <a:pos x="35" y="211"/>
                </a:cxn>
                <a:cxn ang="0">
                  <a:pos x="25" y="181"/>
                </a:cxn>
                <a:cxn ang="0">
                  <a:pos x="0" y="170"/>
                </a:cxn>
                <a:cxn ang="0">
                  <a:pos x="0" y="124"/>
                </a:cxn>
                <a:cxn ang="0">
                  <a:pos x="27" y="110"/>
                </a:cxn>
                <a:cxn ang="0">
                  <a:pos x="36" y="83"/>
                </a:cxn>
                <a:cxn ang="0">
                  <a:pos x="32" y="33"/>
                </a:cxn>
                <a:cxn ang="0">
                  <a:pos x="54" y="24"/>
                </a:cxn>
                <a:cxn ang="0">
                  <a:pos x="81" y="38"/>
                </a:cxn>
                <a:cxn ang="0">
                  <a:pos x="96" y="9"/>
                </a:cxn>
              </a:cxnLst>
              <a:rect l="0" t="0" r="r" b="b"/>
              <a:pathLst>
                <a:path w="276" h="302">
                  <a:moveTo>
                    <a:pt x="96" y="9"/>
                  </a:moveTo>
                  <a:lnTo>
                    <a:pt x="117" y="0"/>
                  </a:lnTo>
                  <a:lnTo>
                    <a:pt x="150" y="0"/>
                  </a:lnTo>
                  <a:lnTo>
                    <a:pt x="157" y="22"/>
                  </a:lnTo>
                  <a:lnTo>
                    <a:pt x="192" y="35"/>
                  </a:lnTo>
                  <a:lnTo>
                    <a:pt x="215" y="25"/>
                  </a:lnTo>
                  <a:lnTo>
                    <a:pt x="243" y="56"/>
                  </a:lnTo>
                  <a:lnTo>
                    <a:pt x="236" y="83"/>
                  </a:lnTo>
                  <a:lnTo>
                    <a:pt x="251" y="115"/>
                  </a:lnTo>
                  <a:lnTo>
                    <a:pt x="275" y="126"/>
                  </a:lnTo>
                  <a:lnTo>
                    <a:pt x="275" y="169"/>
                  </a:lnTo>
                  <a:lnTo>
                    <a:pt x="254" y="178"/>
                  </a:lnTo>
                  <a:lnTo>
                    <a:pt x="238" y="215"/>
                  </a:lnTo>
                  <a:lnTo>
                    <a:pt x="245" y="236"/>
                  </a:lnTo>
                  <a:lnTo>
                    <a:pt x="223" y="264"/>
                  </a:lnTo>
                  <a:lnTo>
                    <a:pt x="197" y="281"/>
                  </a:lnTo>
                  <a:lnTo>
                    <a:pt x="168" y="264"/>
                  </a:lnTo>
                  <a:lnTo>
                    <a:pt x="157" y="292"/>
                  </a:lnTo>
                  <a:lnTo>
                    <a:pt x="133" y="301"/>
                  </a:lnTo>
                  <a:lnTo>
                    <a:pt x="106" y="267"/>
                  </a:lnTo>
                  <a:lnTo>
                    <a:pt x="80" y="254"/>
                  </a:lnTo>
                  <a:lnTo>
                    <a:pt x="58" y="267"/>
                  </a:lnTo>
                  <a:lnTo>
                    <a:pt x="29" y="238"/>
                  </a:lnTo>
                  <a:lnTo>
                    <a:pt x="35" y="211"/>
                  </a:lnTo>
                  <a:lnTo>
                    <a:pt x="25" y="181"/>
                  </a:lnTo>
                  <a:lnTo>
                    <a:pt x="0" y="170"/>
                  </a:lnTo>
                  <a:lnTo>
                    <a:pt x="0" y="124"/>
                  </a:lnTo>
                  <a:lnTo>
                    <a:pt x="27" y="110"/>
                  </a:lnTo>
                  <a:lnTo>
                    <a:pt x="36" y="83"/>
                  </a:lnTo>
                  <a:lnTo>
                    <a:pt x="32" y="33"/>
                  </a:lnTo>
                  <a:lnTo>
                    <a:pt x="54" y="24"/>
                  </a:lnTo>
                  <a:lnTo>
                    <a:pt x="81" y="38"/>
                  </a:lnTo>
                  <a:lnTo>
                    <a:pt x="96" y="9"/>
                  </a:lnTo>
                </a:path>
              </a:pathLst>
            </a:custGeom>
            <a:solidFill>
              <a:srgbClr val="616100"/>
            </a:solidFill>
            <a:ln w="9525" cap="rnd">
              <a:noFill/>
              <a:round/>
              <a:headEnd/>
              <a:tailEnd/>
            </a:ln>
            <a:effectLst/>
          </p:spPr>
          <p:txBody>
            <a:bodyPr/>
            <a:lstStyle/>
            <a:p>
              <a:endParaRPr lang="en-US"/>
            </a:p>
          </p:txBody>
        </p:sp>
        <p:sp>
          <p:nvSpPr>
            <p:cNvPr id="273565" name="Freeform 157"/>
            <p:cNvSpPr>
              <a:spLocks/>
            </p:cNvSpPr>
            <p:nvPr/>
          </p:nvSpPr>
          <p:spPr bwMode="auto">
            <a:xfrm>
              <a:off x="3915" y="2436"/>
              <a:ext cx="275" cy="294"/>
            </a:xfrm>
            <a:custGeom>
              <a:avLst/>
              <a:gdLst/>
              <a:ahLst/>
              <a:cxnLst>
                <a:cxn ang="0">
                  <a:pos x="107" y="24"/>
                </a:cxn>
                <a:cxn ang="0">
                  <a:pos x="116" y="0"/>
                </a:cxn>
                <a:cxn ang="0">
                  <a:pos x="154" y="0"/>
                </a:cxn>
                <a:cxn ang="0">
                  <a:pos x="162" y="21"/>
                </a:cxn>
                <a:cxn ang="0">
                  <a:pos x="195" y="35"/>
                </a:cxn>
                <a:cxn ang="0">
                  <a:pos x="214" y="25"/>
                </a:cxn>
                <a:cxn ang="0">
                  <a:pos x="242" y="55"/>
                </a:cxn>
                <a:cxn ang="0">
                  <a:pos x="235" y="82"/>
                </a:cxn>
                <a:cxn ang="0">
                  <a:pos x="250" y="115"/>
                </a:cxn>
                <a:cxn ang="0">
                  <a:pos x="274" y="125"/>
                </a:cxn>
                <a:cxn ang="0">
                  <a:pos x="274" y="169"/>
                </a:cxn>
                <a:cxn ang="0">
                  <a:pos x="253" y="178"/>
                </a:cxn>
                <a:cxn ang="0">
                  <a:pos x="237" y="211"/>
                </a:cxn>
                <a:cxn ang="0">
                  <a:pos x="245" y="238"/>
                </a:cxn>
                <a:cxn ang="0">
                  <a:pos x="216" y="271"/>
                </a:cxn>
                <a:cxn ang="0">
                  <a:pos x="193" y="257"/>
                </a:cxn>
                <a:cxn ang="0">
                  <a:pos x="168" y="264"/>
                </a:cxn>
                <a:cxn ang="0">
                  <a:pos x="157" y="293"/>
                </a:cxn>
                <a:cxn ang="0">
                  <a:pos x="116" y="293"/>
                </a:cxn>
                <a:cxn ang="0">
                  <a:pos x="105" y="267"/>
                </a:cxn>
                <a:cxn ang="0">
                  <a:pos x="80" y="254"/>
                </a:cxn>
                <a:cxn ang="0">
                  <a:pos x="58" y="266"/>
                </a:cxn>
                <a:cxn ang="0">
                  <a:pos x="29" y="238"/>
                </a:cxn>
                <a:cxn ang="0">
                  <a:pos x="35" y="211"/>
                </a:cxn>
                <a:cxn ang="0">
                  <a:pos x="25" y="181"/>
                </a:cxn>
                <a:cxn ang="0">
                  <a:pos x="0" y="170"/>
                </a:cxn>
                <a:cxn ang="0">
                  <a:pos x="0" y="123"/>
                </a:cxn>
                <a:cxn ang="0">
                  <a:pos x="27" y="109"/>
                </a:cxn>
                <a:cxn ang="0">
                  <a:pos x="36" y="82"/>
                </a:cxn>
                <a:cxn ang="0">
                  <a:pos x="27" y="50"/>
                </a:cxn>
                <a:cxn ang="0">
                  <a:pos x="54" y="23"/>
                </a:cxn>
                <a:cxn ang="0">
                  <a:pos x="81" y="37"/>
                </a:cxn>
                <a:cxn ang="0">
                  <a:pos x="107" y="24"/>
                </a:cxn>
              </a:cxnLst>
              <a:rect l="0" t="0" r="r" b="b"/>
              <a:pathLst>
                <a:path w="275" h="294">
                  <a:moveTo>
                    <a:pt x="107" y="24"/>
                  </a:moveTo>
                  <a:lnTo>
                    <a:pt x="116" y="0"/>
                  </a:lnTo>
                  <a:lnTo>
                    <a:pt x="154" y="0"/>
                  </a:lnTo>
                  <a:lnTo>
                    <a:pt x="162" y="21"/>
                  </a:lnTo>
                  <a:lnTo>
                    <a:pt x="195" y="35"/>
                  </a:lnTo>
                  <a:lnTo>
                    <a:pt x="214" y="25"/>
                  </a:lnTo>
                  <a:lnTo>
                    <a:pt x="242" y="55"/>
                  </a:lnTo>
                  <a:lnTo>
                    <a:pt x="235" y="82"/>
                  </a:lnTo>
                  <a:lnTo>
                    <a:pt x="250" y="115"/>
                  </a:lnTo>
                  <a:lnTo>
                    <a:pt x="274" y="125"/>
                  </a:lnTo>
                  <a:lnTo>
                    <a:pt x="274" y="169"/>
                  </a:lnTo>
                  <a:lnTo>
                    <a:pt x="253" y="178"/>
                  </a:lnTo>
                  <a:lnTo>
                    <a:pt x="237" y="211"/>
                  </a:lnTo>
                  <a:lnTo>
                    <a:pt x="245" y="238"/>
                  </a:lnTo>
                  <a:lnTo>
                    <a:pt x="216" y="271"/>
                  </a:lnTo>
                  <a:lnTo>
                    <a:pt x="193" y="257"/>
                  </a:lnTo>
                  <a:lnTo>
                    <a:pt x="168" y="264"/>
                  </a:lnTo>
                  <a:lnTo>
                    <a:pt x="157" y="293"/>
                  </a:lnTo>
                  <a:lnTo>
                    <a:pt x="116" y="293"/>
                  </a:lnTo>
                  <a:lnTo>
                    <a:pt x="105" y="267"/>
                  </a:lnTo>
                  <a:lnTo>
                    <a:pt x="80" y="254"/>
                  </a:lnTo>
                  <a:lnTo>
                    <a:pt x="58" y="266"/>
                  </a:lnTo>
                  <a:lnTo>
                    <a:pt x="29" y="238"/>
                  </a:lnTo>
                  <a:lnTo>
                    <a:pt x="35" y="211"/>
                  </a:lnTo>
                  <a:lnTo>
                    <a:pt x="25" y="181"/>
                  </a:lnTo>
                  <a:lnTo>
                    <a:pt x="0" y="170"/>
                  </a:lnTo>
                  <a:lnTo>
                    <a:pt x="0" y="123"/>
                  </a:lnTo>
                  <a:lnTo>
                    <a:pt x="27" y="109"/>
                  </a:lnTo>
                  <a:lnTo>
                    <a:pt x="36" y="82"/>
                  </a:lnTo>
                  <a:lnTo>
                    <a:pt x="27" y="50"/>
                  </a:lnTo>
                  <a:lnTo>
                    <a:pt x="54" y="23"/>
                  </a:lnTo>
                  <a:lnTo>
                    <a:pt x="81" y="37"/>
                  </a:lnTo>
                  <a:lnTo>
                    <a:pt x="107" y="24"/>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566" name="Oval 158"/>
            <p:cNvSpPr>
              <a:spLocks noChangeArrowheads="1"/>
            </p:cNvSpPr>
            <p:nvPr/>
          </p:nvSpPr>
          <p:spPr bwMode="auto">
            <a:xfrm>
              <a:off x="3954" y="2477"/>
              <a:ext cx="196" cy="206"/>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567" name="Oval 159"/>
            <p:cNvSpPr>
              <a:spLocks noChangeArrowheads="1"/>
            </p:cNvSpPr>
            <p:nvPr/>
          </p:nvSpPr>
          <p:spPr bwMode="auto">
            <a:xfrm>
              <a:off x="3982" y="2503"/>
              <a:ext cx="138" cy="154"/>
            </a:xfrm>
            <a:prstGeom prst="ellipse">
              <a:avLst/>
            </a:prstGeom>
            <a:solidFill>
              <a:srgbClr val="484800"/>
            </a:solidFill>
            <a:ln w="9525">
              <a:noFill/>
              <a:round/>
              <a:headEnd/>
              <a:tailEnd/>
            </a:ln>
            <a:effectLst/>
          </p:spPr>
          <p:txBody>
            <a:bodyPr wrap="none" anchor="ctr"/>
            <a:lstStyle/>
            <a:p>
              <a:endParaRPr lang="en-US"/>
            </a:p>
          </p:txBody>
        </p:sp>
        <p:sp useBgFill="1">
          <p:nvSpPr>
            <p:cNvPr id="273568" name="Oval 160"/>
            <p:cNvSpPr>
              <a:spLocks noChangeArrowheads="1"/>
            </p:cNvSpPr>
            <p:nvPr/>
          </p:nvSpPr>
          <p:spPr bwMode="auto">
            <a:xfrm>
              <a:off x="4003" y="2505"/>
              <a:ext cx="117" cy="141"/>
            </a:xfrm>
            <a:prstGeom prst="ellipse">
              <a:avLst/>
            </a:prstGeom>
            <a:ln w="9525">
              <a:noFill/>
              <a:round/>
              <a:headEnd/>
              <a:tailEnd/>
            </a:ln>
            <a:effectLst/>
          </p:spPr>
          <p:txBody>
            <a:bodyPr wrap="none" anchor="ctr"/>
            <a:lstStyle/>
            <a:p>
              <a:endParaRPr lang="en-US"/>
            </a:p>
          </p:txBody>
        </p:sp>
        <p:sp>
          <p:nvSpPr>
            <p:cNvPr id="273569" name="Freeform 161"/>
            <p:cNvSpPr>
              <a:spLocks/>
            </p:cNvSpPr>
            <p:nvPr/>
          </p:nvSpPr>
          <p:spPr bwMode="gray">
            <a:xfrm>
              <a:off x="4152" y="2248"/>
              <a:ext cx="304" cy="333"/>
            </a:xfrm>
            <a:custGeom>
              <a:avLst/>
              <a:gdLst/>
              <a:ahLst/>
              <a:cxnLst>
                <a:cxn ang="0">
                  <a:pos x="106" y="10"/>
                </a:cxn>
                <a:cxn ang="0">
                  <a:pos x="129" y="0"/>
                </a:cxn>
                <a:cxn ang="0">
                  <a:pos x="165" y="0"/>
                </a:cxn>
                <a:cxn ang="0">
                  <a:pos x="173" y="24"/>
                </a:cxn>
                <a:cxn ang="0">
                  <a:pos x="211" y="39"/>
                </a:cxn>
                <a:cxn ang="0">
                  <a:pos x="237" y="28"/>
                </a:cxn>
                <a:cxn ang="0">
                  <a:pos x="267" y="62"/>
                </a:cxn>
                <a:cxn ang="0">
                  <a:pos x="260" y="92"/>
                </a:cxn>
                <a:cxn ang="0">
                  <a:pos x="276" y="127"/>
                </a:cxn>
                <a:cxn ang="0">
                  <a:pos x="303" y="139"/>
                </a:cxn>
                <a:cxn ang="0">
                  <a:pos x="303" y="187"/>
                </a:cxn>
                <a:cxn ang="0">
                  <a:pos x="280" y="197"/>
                </a:cxn>
                <a:cxn ang="0">
                  <a:pos x="262" y="237"/>
                </a:cxn>
                <a:cxn ang="0">
                  <a:pos x="270" y="260"/>
                </a:cxn>
                <a:cxn ang="0">
                  <a:pos x="245" y="292"/>
                </a:cxn>
                <a:cxn ang="0">
                  <a:pos x="217" y="310"/>
                </a:cxn>
                <a:cxn ang="0">
                  <a:pos x="186" y="291"/>
                </a:cxn>
                <a:cxn ang="0">
                  <a:pos x="173" y="323"/>
                </a:cxn>
                <a:cxn ang="0">
                  <a:pos x="147" y="332"/>
                </a:cxn>
                <a:cxn ang="0">
                  <a:pos x="116" y="295"/>
                </a:cxn>
                <a:cxn ang="0">
                  <a:pos x="88" y="281"/>
                </a:cxn>
                <a:cxn ang="0">
                  <a:pos x="64" y="294"/>
                </a:cxn>
                <a:cxn ang="0">
                  <a:pos x="32" y="262"/>
                </a:cxn>
                <a:cxn ang="0">
                  <a:pos x="39" y="233"/>
                </a:cxn>
                <a:cxn ang="0">
                  <a:pos x="28" y="200"/>
                </a:cxn>
                <a:cxn ang="0">
                  <a:pos x="0" y="188"/>
                </a:cxn>
                <a:cxn ang="0">
                  <a:pos x="0" y="137"/>
                </a:cxn>
                <a:cxn ang="0">
                  <a:pos x="30" y="121"/>
                </a:cxn>
                <a:cxn ang="0">
                  <a:pos x="40" y="92"/>
                </a:cxn>
                <a:cxn ang="0">
                  <a:pos x="35" y="37"/>
                </a:cxn>
                <a:cxn ang="0">
                  <a:pos x="59" y="26"/>
                </a:cxn>
                <a:cxn ang="0">
                  <a:pos x="89" y="41"/>
                </a:cxn>
                <a:cxn ang="0">
                  <a:pos x="106" y="10"/>
                </a:cxn>
              </a:cxnLst>
              <a:rect l="0" t="0" r="r" b="b"/>
              <a:pathLst>
                <a:path w="304" h="333">
                  <a:moveTo>
                    <a:pt x="106" y="10"/>
                  </a:moveTo>
                  <a:lnTo>
                    <a:pt x="129" y="0"/>
                  </a:lnTo>
                  <a:lnTo>
                    <a:pt x="165" y="0"/>
                  </a:lnTo>
                  <a:lnTo>
                    <a:pt x="173" y="24"/>
                  </a:lnTo>
                  <a:lnTo>
                    <a:pt x="211" y="39"/>
                  </a:lnTo>
                  <a:lnTo>
                    <a:pt x="237" y="28"/>
                  </a:lnTo>
                  <a:lnTo>
                    <a:pt x="267" y="62"/>
                  </a:lnTo>
                  <a:lnTo>
                    <a:pt x="260" y="92"/>
                  </a:lnTo>
                  <a:lnTo>
                    <a:pt x="276" y="127"/>
                  </a:lnTo>
                  <a:lnTo>
                    <a:pt x="303" y="139"/>
                  </a:lnTo>
                  <a:lnTo>
                    <a:pt x="303" y="187"/>
                  </a:lnTo>
                  <a:lnTo>
                    <a:pt x="280" y="197"/>
                  </a:lnTo>
                  <a:lnTo>
                    <a:pt x="262" y="237"/>
                  </a:lnTo>
                  <a:lnTo>
                    <a:pt x="270" y="260"/>
                  </a:lnTo>
                  <a:lnTo>
                    <a:pt x="245" y="292"/>
                  </a:lnTo>
                  <a:lnTo>
                    <a:pt x="217" y="310"/>
                  </a:lnTo>
                  <a:lnTo>
                    <a:pt x="186" y="291"/>
                  </a:lnTo>
                  <a:lnTo>
                    <a:pt x="173" y="323"/>
                  </a:lnTo>
                  <a:lnTo>
                    <a:pt x="147" y="332"/>
                  </a:lnTo>
                  <a:lnTo>
                    <a:pt x="116" y="295"/>
                  </a:lnTo>
                  <a:lnTo>
                    <a:pt x="88" y="281"/>
                  </a:lnTo>
                  <a:lnTo>
                    <a:pt x="64" y="294"/>
                  </a:lnTo>
                  <a:lnTo>
                    <a:pt x="32" y="262"/>
                  </a:lnTo>
                  <a:lnTo>
                    <a:pt x="39" y="233"/>
                  </a:lnTo>
                  <a:lnTo>
                    <a:pt x="28" y="200"/>
                  </a:lnTo>
                  <a:lnTo>
                    <a:pt x="0" y="188"/>
                  </a:lnTo>
                  <a:lnTo>
                    <a:pt x="0" y="137"/>
                  </a:lnTo>
                  <a:lnTo>
                    <a:pt x="30" y="121"/>
                  </a:lnTo>
                  <a:lnTo>
                    <a:pt x="40" y="92"/>
                  </a:lnTo>
                  <a:lnTo>
                    <a:pt x="35" y="37"/>
                  </a:lnTo>
                  <a:lnTo>
                    <a:pt x="59" y="26"/>
                  </a:lnTo>
                  <a:lnTo>
                    <a:pt x="89" y="41"/>
                  </a:lnTo>
                  <a:lnTo>
                    <a:pt x="106" y="10"/>
                  </a:lnTo>
                </a:path>
              </a:pathLst>
            </a:custGeom>
            <a:solidFill>
              <a:srgbClr val="616100"/>
            </a:solidFill>
            <a:ln w="9525" cap="rnd">
              <a:noFill/>
              <a:round/>
              <a:headEnd/>
              <a:tailEnd/>
            </a:ln>
            <a:effectLst/>
          </p:spPr>
          <p:txBody>
            <a:bodyPr/>
            <a:lstStyle/>
            <a:p>
              <a:endParaRPr lang="en-US"/>
            </a:p>
          </p:txBody>
        </p:sp>
        <p:sp>
          <p:nvSpPr>
            <p:cNvPr id="273570" name="Freeform 162"/>
            <p:cNvSpPr>
              <a:spLocks/>
            </p:cNvSpPr>
            <p:nvPr/>
          </p:nvSpPr>
          <p:spPr bwMode="auto">
            <a:xfrm>
              <a:off x="4128" y="2258"/>
              <a:ext cx="304" cy="323"/>
            </a:xfrm>
            <a:custGeom>
              <a:avLst/>
              <a:gdLst/>
              <a:ahLst/>
              <a:cxnLst>
                <a:cxn ang="0">
                  <a:pos x="118" y="26"/>
                </a:cxn>
                <a:cxn ang="0">
                  <a:pos x="129" y="0"/>
                </a:cxn>
                <a:cxn ang="0">
                  <a:pos x="171" y="0"/>
                </a:cxn>
                <a:cxn ang="0">
                  <a:pos x="180" y="23"/>
                </a:cxn>
                <a:cxn ang="0">
                  <a:pos x="216" y="38"/>
                </a:cxn>
                <a:cxn ang="0">
                  <a:pos x="237" y="27"/>
                </a:cxn>
                <a:cxn ang="0">
                  <a:pos x="267" y="61"/>
                </a:cxn>
                <a:cxn ang="0">
                  <a:pos x="260" y="90"/>
                </a:cxn>
                <a:cxn ang="0">
                  <a:pos x="276" y="126"/>
                </a:cxn>
                <a:cxn ang="0">
                  <a:pos x="303" y="138"/>
                </a:cxn>
                <a:cxn ang="0">
                  <a:pos x="303" y="186"/>
                </a:cxn>
                <a:cxn ang="0">
                  <a:pos x="280" y="196"/>
                </a:cxn>
                <a:cxn ang="0">
                  <a:pos x="262" y="232"/>
                </a:cxn>
                <a:cxn ang="0">
                  <a:pos x="271" y="261"/>
                </a:cxn>
                <a:cxn ang="0">
                  <a:pos x="239" y="298"/>
                </a:cxn>
                <a:cxn ang="0">
                  <a:pos x="214" y="283"/>
                </a:cxn>
                <a:cxn ang="0">
                  <a:pos x="186" y="290"/>
                </a:cxn>
                <a:cxn ang="0">
                  <a:pos x="173" y="322"/>
                </a:cxn>
                <a:cxn ang="0">
                  <a:pos x="129" y="322"/>
                </a:cxn>
                <a:cxn ang="0">
                  <a:pos x="116" y="294"/>
                </a:cxn>
                <a:cxn ang="0">
                  <a:pos x="88" y="280"/>
                </a:cxn>
                <a:cxn ang="0">
                  <a:pos x="64" y="293"/>
                </a:cxn>
                <a:cxn ang="0">
                  <a:pos x="32" y="261"/>
                </a:cxn>
                <a:cxn ang="0">
                  <a:pos x="39" y="232"/>
                </a:cxn>
                <a:cxn ang="0">
                  <a:pos x="28" y="199"/>
                </a:cxn>
                <a:cxn ang="0">
                  <a:pos x="0" y="187"/>
                </a:cxn>
                <a:cxn ang="0">
                  <a:pos x="0" y="135"/>
                </a:cxn>
                <a:cxn ang="0">
                  <a:pos x="30" y="120"/>
                </a:cxn>
                <a:cxn ang="0">
                  <a:pos x="40" y="90"/>
                </a:cxn>
                <a:cxn ang="0">
                  <a:pos x="30" y="55"/>
                </a:cxn>
                <a:cxn ang="0">
                  <a:pos x="59" y="25"/>
                </a:cxn>
                <a:cxn ang="0">
                  <a:pos x="89" y="40"/>
                </a:cxn>
                <a:cxn ang="0">
                  <a:pos x="118" y="26"/>
                </a:cxn>
              </a:cxnLst>
              <a:rect l="0" t="0" r="r" b="b"/>
              <a:pathLst>
                <a:path w="304" h="323">
                  <a:moveTo>
                    <a:pt x="118" y="26"/>
                  </a:moveTo>
                  <a:lnTo>
                    <a:pt x="129" y="0"/>
                  </a:lnTo>
                  <a:lnTo>
                    <a:pt x="171" y="0"/>
                  </a:lnTo>
                  <a:lnTo>
                    <a:pt x="180" y="23"/>
                  </a:lnTo>
                  <a:lnTo>
                    <a:pt x="216" y="38"/>
                  </a:lnTo>
                  <a:lnTo>
                    <a:pt x="237" y="27"/>
                  </a:lnTo>
                  <a:lnTo>
                    <a:pt x="267" y="61"/>
                  </a:lnTo>
                  <a:lnTo>
                    <a:pt x="260" y="90"/>
                  </a:lnTo>
                  <a:lnTo>
                    <a:pt x="276" y="126"/>
                  </a:lnTo>
                  <a:lnTo>
                    <a:pt x="303" y="138"/>
                  </a:lnTo>
                  <a:lnTo>
                    <a:pt x="303" y="186"/>
                  </a:lnTo>
                  <a:lnTo>
                    <a:pt x="280" y="196"/>
                  </a:lnTo>
                  <a:lnTo>
                    <a:pt x="262" y="232"/>
                  </a:lnTo>
                  <a:lnTo>
                    <a:pt x="271" y="261"/>
                  </a:lnTo>
                  <a:lnTo>
                    <a:pt x="239" y="298"/>
                  </a:lnTo>
                  <a:lnTo>
                    <a:pt x="214" y="283"/>
                  </a:lnTo>
                  <a:lnTo>
                    <a:pt x="186" y="290"/>
                  </a:lnTo>
                  <a:lnTo>
                    <a:pt x="173" y="322"/>
                  </a:lnTo>
                  <a:lnTo>
                    <a:pt x="129" y="322"/>
                  </a:lnTo>
                  <a:lnTo>
                    <a:pt x="116" y="294"/>
                  </a:lnTo>
                  <a:lnTo>
                    <a:pt x="88" y="280"/>
                  </a:lnTo>
                  <a:lnTo>
                    <a:pt x="64" y="293"/>
                  </a:lnTo>
                  <a:lnTo>
                    <a:pt x="32" y="261"/>
                  </a:lnTo>
                  <a:lnTo>
                    <a:pt x="39" y="232"/>
                  </a:lnTo>
                  <a:lnTo>
                    <a:pt x="28" y="199"/>
                  </a:lnTo>
                  <a:lnTo>
                    <a:pt x="0" y="187"/>
                  </a:lnTo>
                  <a:lnTo>
                    <a:pt x="0" y="135"/>
                  </a:lnTo>
                  <a:lnTo>
                    <a:pt x="30" y="120"/>
                  </a:lnTo>
                  <a:lnTo>
                    <a:pt x="40" y="90"/>
                  </a:lnTo>
                  <a:lnTo>
                    <a:pt x="30" y="55"/>
                  </a:lnTo>
                  <a:lnTo>
                    <a:pt x="59" y="25"/>
                  </a:lnTo>
                  <a:lnTo>
                    <a:pt x="89" y="40"/>
                  </a:lnTo>
                  <a:lnTo>
                    <a:pt x="118" y="26"/>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w="9525" cap="rnd">
              <a:noFill/>
              <a:round/>
              <a:headEnd/>
              <a:tailEnd/>
            </a:ln>
            <a:effectLst/>
          </p:spPr>
          <p:txBody>
            <a:bodyPr/>
            <a:lstStyle/>
            <a:p>
              <a:endParaRPr lang="en-US"/>
            </a:p>
          </p:txBody>
        </p:sp>
        <p:sp>
          <p:nvSpPr>
            <p:cNvPr id="273571" name="Oval 163"/>
            <p:cNvSpPr>
              <a:spLocks noChangeArrowheads="1"/>
            </p:cNvSpPr>
            <p:nvPr/>
          </p:nvSpPr>
          <p:spPr bwMode="auto">
            <a:xfrm>
              <a:off x="4170" y="2305"/>
              <a:ext cx="216" cy="225"/>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w="9525">
              <a:noFill/>
              <a:round/>
              <a:headEnd/>
              <a:tailEnd/>
            </a:ln>
            <a:effectLst/>
          </p:spPr>
          <p:txBody>
            <a:bodyPr wrap="none" anchor="ctr"/>
            <a:lstStyle/>
            <a:p>
              <a:endParaRPr lang="en-US"/>
            </a:p>
          </p:txBody>
        </p:sp>
        <p:sp>
          <p:nvSpPr>
            <p:cNvPr id="273572" name="Oval 164"/>
            <p:cNvSpPr>
              <a:spLocks noChangeArrowheads="1"/>
            </p:cNvSpPr>
            <p:nvPr/>
          </p:nvSpPr>
          <p:spPr bwMode="auto">
            <a:xfrm>
              <a:off x="4200" y="2333"/>
              <a:ext cx="152" cy="168"/>
            </a:xfrm>
            <a:prstGeom prst="ellipse">
              <a:avLst/>
            </a:prstGeom>
            <a:solidFill>
              <a:srgbClr val="484800"/>
            </a:solidFill>
            <a:ln w="9525">
              <a:noFill/>
              <a:round/>
              <a:headEnd/>
              <a:tailEnd/>
            </a:ln>
            <a:effectLst/>
          </p:spPr>
          <p:txBody>
            <a:bodyPr wrap="none" anchor="ctr"/>
            <a:lstStyle/>
            <a:p>
              <a:endParaRPr lang="en-US"/>
            </a:p>
          </p:txBody>
        </p:sp>
        <p:sp useBgFill="1">
          <p:nvSpPr>
            <p:cNvPr id="273573" name="Oval 165"/>
            <p:cNvSpPr>
              <a:spLocks noChangeArrowheads="1"/>
            </p:cNvSpPr>
            <p:nvPr/>
          </p:nvSpPr>
          <p:spPr bwMode="auto">
            <a:xfrm>
              <a:off x="4226" y="2335"/>
              <a:ext cx="129" cy="155"/>
            </a:xfrm>
            <a:prstGeom prst="ellipse">
              <a:avLst/>
            </a:prstGeom>
            <a:ln w="9525">
              <a:noFill/>
              <a:round/>
              <a:headEnd/>
              <a:tailEnd/>
            </a:ln>
            <a:effectLst/>
          </p:spPr>
          <p:txBody>
            <a:bodyPr wrap="none" anchor="ctr"/>
            <a:lstStyle/>
            <a:p>
              <a:endParaRPr lang="en-US"/>
            </a:p>
          </p:txBody>
        </p:sp>
      </p:grpSp>
      <p:sp>
        <p:nvSpPr>
          <p:cNvPr id="273574" name="AutoShape 166"/>
          <p:cNvSpPr>
            <a:spLocks noChangeArrowheads="1"/>
          </p:cNvSpPr>
          <p:nvPr/>
        </p:nvSpPr>
        <p:spPr bwMode="hidden">
          <a:xfrm>
            <a:off x="6127750" y="2927350"/>
            <a:ext cx="241300" cy="254000"/>
          </a:xfrm>
          <a:prstGeom prst="cube">
            <a:avLst>
              <a:gd name="adj" fmla="val 70694"/>
            </a:avLst>
          </a:prstGeom>
          <a:solidFill>
            <a:srgbClr val="969696"/>
          </a:solidFill>
          <a:ln w="12700">
            <a:solidFill>
              <a:schemeClr val="bg2"/>
            </a:solidFill>
            <a:miter lim="800000"/>
            <a:headEnd/>
            <a:tailEnd/>
          </a:ln>
          <a:effectLst/>
        </p:spPr>
        <p:txBody>
          <a:bodyPr wrap="none" anchor="ctr"/>
          <a:lstStyle/>
          <a:p>
            <a:endParaRPr lang="en-US"/>
          </a:p>
        </p:txBody>
      </p:sp>
      <p:sp>
        <p:nvSpPr>
          <p:cNvPr id="273575" name="AutoShape 167"/>
          <p:cNvSpPr>
            <a:spLocks noChangeArrowheads="1"/>
          </p:cNvSpPr>
          <p:nvPr/>
        </p:nvSpPr>
        <p:spPr bwMode="auto">
          <a:xfrm>
            <a:off x="6635750" y="2673350"/>
            <a:ext cx="241300" cy="254000"/>
          </a:xfrm>
          <a:prstGeom prst="cube">
            <a:avLst>
              <a:gd name="adj" fmla="val 70694"/>
            </a:avLst>
          </a:prstGeom>
          <a:solidFill>
            <a:srgbClr val="969696"/>
          </a:solidFill>
          <a:ln w="12700">
            <a:solidFill>
              <a:schemeClr val="bg2"/>
            </a:solidFill>
            <a:miter lim="800000"/>
            <a:headEnd/>
            <a:tailEnd/>
          </a:ln>
          <a:effectLst/>
        </p:spPr>
        <p:txBody>
          <a:bodyPr wrap="none" anchor="ctr"/>
          <a:lstStyle/>
          <a:p>
            <a:endParaRPr lang="en-US"/>
          </a:p>
        </p:txBody>
      </p:sp>
      <p:sp>
        <p:nvSpPr>
          <p:cNvPr id="273576" name="AutoShape 168"/>
          <p:cNvSpPr>
            <a:spLocks noChangeArrowheads="1"/>
          </p:cNvSpPr>
          <p:nvPr/>
        </p:nvSpPr>
        <p:spPr bwMode="auto">
          <a:xfrm>
            <a:off x="7169150" y="2711450"/>
            <a:ext cx="342900" cy="355600"/>
          </a:xfrm>
          <a:prstGeom prst="cube">
            <a:avLst>
              <a:gd name="adj" fmla="val 70694"/>
            </a:avLst>
          </a:prstGeom>
          <a:solidFill>
            <a:srgbClr val="969696"/>
          </a:solidFill>
          <a:ln w="12700">
            <a:solidFill>
              <a:schemeClr val="bg2"/>
            </a:solidFill>
            <a:miter lim="800000"/>
            <a:headEnd/>
            <a:tailEnd/>
          </a:ln>
          <a:effectLst/>
        </p:spPr>
        <p:txBody>
          <a:bodyPr wrap="none" anchor="ctr"/>
          <a:lstStyle/>
          <a:p>
            <a:endParaRPr lang="en-US"/>
          </a:p>
        </p:txBody>
      </p:sp>
      <p:sp>
        <p:nvSpPr>
          <p:cNvPr id="273577" name="AutoShape 169"/>
          <p:cNvSpPr>
            <a:spLocks noChangeArrowheads="1"/>
          </p:cNvSpPr>
          <p:nvPr/>
        </p:nvSpPr>
        <p:spPr bwMode="auto">
          <a:xfrm>
            <a:off x="7499350" y="2889250"/>
            <a:ext cx="508000" cy="533400"/>
          </a:xfrm>
          <a:prstGeom prst="cube">
            <a:avLst>
              <a:gd name="adj" fmla="val 70694"/>
            </a:avLst>
          </a:prstGeom>
          <a:solidFill>
            <a:srgbClr val="969696"/>
          </a:solidFill>
          <a:ln w="12700">
            <a:solidFill>
              <a:schemeClr val="bg2"/>
            </a:solidFill>
            <a:miter lim="800000"/>
            <a:headEnd/>
            <a:tailEnd/>
          </a:ln>
          <a:effectLst/>
        </p:spPr>
        <p:txBody>
          <a:bodyPr wrap="none" anchor="ctr"/>
          <a:lstStyle/>
          <a:p>
            <a:endParaRPr lang="en-US"/>
          </a:p>
        </p:txBody>
      </p:sp>
      <p:grpSp>
        <p:nvGrpSpPr>
          <p:cNvPr id="27" name="Group 170"/>
          <p:cNvGrpSpPr>
            <a:grpSpLocks/>
          </p:cNvGrpSpPr>
          <p:nvPr/>
        </p:nvGrpSpPr>
        <p:grpSpPr bwMode="auto">
          <a:xfrm>
            <a:off x="4394200" y="4084638"/>
            <a:ext cx="1409700" cy="1530350"/>
            <a:chOff x="2768" y="2573"/>
            <a:chExt cx="888" cy="964"/>
          </a:xfrm>
        </p:grpSpPr>
        <p:sp>
          <p:nvSpPr>
            <p:cNvPr id="273579" name="Freeform 171"/>
            <p:cNvSpPr>
              <a:spLocks/>
            </p:cNvSpPr>
            <p:nvPr/>
          </p:nvSpPr>
          <p:spPr bwMode="hidden">
            <a:xfrm>
              <a:off x="2799" y="2573"/>
              <a:ext cx="857" cy="964"/>
            </a:xfrm>
            <a:custGeom>
              <a:avLst/>
              <a:gdLst/>
              <a:ahLst/>
              <a:cxnLst>
                <a:cxn ang="0">
                  <a:pos x="274" y="782"/>
                </a:cxn>
                <a:cxn ang="0">
                  <a:pos x="309" y="771"/>
                </a:cxn>
                <a:cxn ang="0">
                  <a:pos x="337" y="761"/>
                </a:cxn>
                <a:cxn ang="0">
                  <a:pos x="364" y="751"/>
                </a:cxn>
                <a:cxn ang="0">
                  <a:pos x="390" y="727"/>
                </a:cxn>
                <a:cxn ang="0">
                  <a:pos x="417" y="717"/>
                </a:cxn>
                <a:cxn ang="0">
                  <a:pos x="441" y="701"/>
                </a:cxn>
                <a:cxn ang="0">
                  <a:pos x="469" y="679"/>
                </a:cxn>
                <a:cxn ang="0">
                  <a:pos x="493" y="663"/>
                </a:cxn>
                <a:cxn ang="0">
                  <a:pos x="515" y="636"/>
                </a:cxn>
                <a:cxn ang="0">
                  <a:pos x="539" y="620"/>
                </a:cxn>
                <a:cxn ang="0">
                  <a:pos x="563" y="592"/>
                </a:cxn>
                <a:cxn ang="0">
                  <a:pos x="584" y="571"/>
                </a:cxn>
                <a:cxn ang="0">
                  <a:pos x="604" y="538"/>
                </a:cxn>
                <a:cxn ang="0">
                  <a:pos x="625" y="516"/>
                </a:cxn>
                <a:cxn ang="0">
                  <a:pos x="642" y="489"/>
                </a:cxn>
                <a:cxn ang="0">
                  <a:pos x="659" y="463"/>
                </a:cxn>
                <a:cxn ang="0">
                  <a:pos x="679" y="430"/>
                </a:cxn>
                <a:cxn ang="0">
                  <a:pos x="695" y="402"/>
                </a:cxn>
                <a:cxn ang="0">
                  <a:pos x="713" y="374"/>
                </a:cxn>
                <a:cxn ang="0">
                  <a:pos x="731" y="348"/>
                </a:cxn>
                <a:cxn ang="0">
                  <a:pos x="744" y="316"/>
                </a:cxn>
                <a:cxn ang="0">
                  <a:pos x="757" y="294"/>
                </a:cxn>
                <a:cxn ang="0">
                  <a:pos x="771" y="261"/>
                </a:cxn>
                <a:cxn ang="0">
                  <a:pos x="781" y="233"/>
                </a:cxn>
                <a:cxn ang="0">
                  <a:pos x="795" y="201"/>
                </a:cxn>
                <a:cxn ang="0">
                  <a:pos x="805" y="174"/>
                </a:cxn>
                <a:cxn ang="0">
                  <a:pos x="815" y="147"/>
                </a:cxn>
                <a:cxn ang="0">
                  <a:pos x="826" y="119"/>
                </a:cxn>
                <a:cxn ang="0">
                  <a:pos x="835" y="92"/>
                </a:cxn>
                <a:cxn ang="0">
                  <a:pos x="845" y="66"/>
                </a:cxn>
                <a:cxn ang="0">
                  <a:pos x="853" y="44"/>
                </a:cxn>
                <a:cxn ang="0">
                  <a:pos x="838" y="0"/>
                </a:cxn>
                <a:cxn ang="0">
                  <a:pos x="838" y="0"/>
                </a:cxn>
                <a:cxn ang="0">
                  <a:pos x="808" y="17"/>
                </a:cxn>
                <a:cxn ang="0">
                  <a:pos x="795" y="48"/>
                </a:cxn>
                <a:cxn ang="0">
                  <a:pos x="777" y="86"/>
                </a:cxn>
                <a:cxn ang="0">
                  <a:pos x="760" y="124"/>
                </a:cxn>
                <a:cxn ang="0">
                  <a:pos x="746" y="157"/>
                </a:cxn>
                <a:cxn ang="0">
                  <a:pos x="729" y="185"/>
                </a:cxn>
                <a:cxn ang="0">
                  <a:pos x="705" y="211"/>
                </a:cxn>
                <a:cxn ang="0">
                  <a:pos x="686" y="244"/>
                </a:cxn>
                <a:cxn ang="0">
                  <a:pos x="665" y="266"/>
                </a:cxn>
                <a:cxn ang="0">
                  <a:pos x="649" y="294"/>
                </a:cxn>
                <a:cxn ang="0">
                  <a:pos x="625" y="310"/>
                </a:cxn>
                <a:cxn ang="0">
                  <a:pos x="604" y="332"/>
                </a:cxn>
                <a:cxn ang="0">
                  <a:pos x="584" y="354"/>
                </a:cxn>
                <a:cxn ang="0">
                  <a:pos x="560" y="370"/>
                </a:cxn>
                <a:cxn ang="0">
                  <a:pos x="536" y="385"/>
                </a:cxn>
                <a:cxn ang="0">
                  <a:pos x="512" y="401"/>
                </a:cxn>
                <a:cxn ang="0">
                  <a:pos x="488" y="419"/>
                </a:cxn>
                <a:cxn ang="0">
                  <a:pos x="465" y="423"/>
                </a:cxn>
                <a:cxn ang="0">
                  <a:pos x="441" y="439"/>
                </a:cxn>
                <a:cxn ang="0">
                  <a:pos x="414" y="451"/>
                </a:cxn>
                <a:cxn ang="0">
                  <a:pos x="390" y="457"/>
                </a:cxn>
                <a:cxn ang="0">
                  <a:pos x="367" y="461"/>
                </a:cxn>
                <a:cxn ang="0">
                  <a:pos x="340" y="471"/>
                </a:cxn>
                <a:cxn ang="0">
                  <a:pos x="312" y="471"/>
                </a:cxn>
                <a:cxn ang="0">
                  <a:pos x="285" y="473"/>
                </a:cxn>
                <a:cxn ang="0">
                  <a:pos x="258" y="473"/>
                </a:cxn>
                <a:cxn ang="0">
                  <a:pos x="211" y="961"/>
                </a:cxn>
              </a:cxnLst>
              <a:rect l="0" t="0" r="r" b="b"/>
              <a:pathLst>
                <a:path w="857" h="964">
                  <a:moveTo>
                    <a:pt x="251" y="788"/>
                  </a:moveTo>
                  <a:lnTo>
                    <a:pt x="254" y="782"/>
                  </a:lnTo>
                  <a:lnTo>
                    <a:pt x="258" y="788"/>
                  </a:lnTo>
                  <a:lnTo>
                    <a:pt x="261" y="782"/>
                  </a:lnTo>
                  <a:lnTo>
                    <a:pt x="267" y="782"/>
                  </a:lnTo>
                  <a:lnTo>
                    <a:pt x="271" y="777"/>
                  </a:lnTo>
                  <a:lnTo>
                    <a:pt x="274" y="782"/>
                  </a:lnTo>
                  <a:lnTo>
                    <a:pt x="277" y="777"/>
                  </a:lnTo>
                  <a:lnTo>
                    <a:pt x="285" y="777"/>
                  </a:lnTo>
                  <a:lnTo>
                    <a:pt x="292" y="777"/>
                  </a:lnTo>
                  <a:lnTo>
                    <a:pt x="292" y="777"/>
                  </a:lnTo>
                  <a:lnTo>
                    <a:pt x="298" y="777"/>
                  </a:lnTo>
                  <a:lnTo>
                    <a:pt x="301" y="771"/>
                  </a:lnTo>
                  <a:lnTo>
                    <a:pt x="309" y="771"/>
                  </a:lnTo>
                  <a:lnTo>
                    <a:pt x="309" y="771"/>
                  </a:lnTo>
                  <a:lnTo>
                    <a:pt x="312" y="765"/>
                  </a:lnTo>
                  <a:lnTo>
                    <a:pt x="319" y="765"/>
                  </a:lnTo>
                  <a:lnTo>
                    <a:pt x="323" y="761"/>
                  </a:lnTo>
                  <a:lnTo>
                    <a:pt x="325" y="765"/>
                  </a:lnTo>
                  <a:lnTo>
                    <a:pt x="329" y="761"/>
                  </a:lnTo>
                  <a:lnTo>
                    <a:pt x="337" y="761"/>
                  </a:lnTo>
                  <a:lnTo>
                    <a:pt x="340" y="755"/>
                  </a:lnTo>
                  <a:lnTo>
                    <a:pt x="343" y="761"/>
                  </a:lnTo>
                  <a:lnTo>
                    <a:pt x="346" y="755"/>
                  </a:lnTo>
                  <a:lnTo>
                    <a:pt x="349" y="751"/>
                  </a:lnTo>
                  <a:lnTo>
                    <a:pt x="356" y="751"/>
                  </a:lnTo>
                  <a:lnTo>
                    <a:pt x="359" y="745"/>
                  </a:lnTo>
                  <a:lnTo>
                    <a:pt x="364" y="751"/>
                  </a:lnTo>
                  <a:lnTo>
                    <a:pt x="367" y="745"/>
                  </a:lnTo>
                  <a:lnTo>
                    <a:pt x="374" y="745"/>
                  </a:lnTo>
                  <a:lnTo>
                    <a:pt x="375" y="739"/>
                  </a:lnTo>
                  <a:lnTo>
                    <a:pt x="375" y="739"/>
                  </a:lnTo>
                  <a:lnTo>
                    <a:pt x="383" y="739"/>
                  </a:lnTo>
                  <a:lnTo>
                    <a:pt x="386" y="733"/>
                  </a:lnTo>
                  <a:lnTo>
                    <a:pt x="390" y="727"/>
                  </a:lnTo>
                  <a:lnTo>
                    <a:pt x="393" y="733"/>
                  </a:lnTo>
                  <a:lnTo>
                    <a:pt x="398" y="727"/>
                  </a:lnTo>
                  <a:lnTo>
                    <a:pt x="404" y="727"/>
                  </a:lnTo>
                  <a:lnTo>
                    <a:pt x="407" y="723"/>
                  </a:lnTo>
                  <a:lnTo>
                    <a:pt x="410" y="717"/>
                  </a:lnTo>
                  <a:lnTo>
                    <a:pt x="414" y="723"/>
                  </a:lnTo>
                  <a:lnTo>
                    <a:pt x="417" y="717"/>
                  </a:lnTo>
                  <a:lnTo>
                    <a:pt x="422" y="711"/>
                  </a:lnTo>
                  <a:lnTo>
                    <a:pt x="428" y="711"/>
                  </a:lnTo>
                  <a:lnTo>
                    <a:pt x="428" y="711"/>
                  </a:lnTo>
                  <a:lnTo>
                    <a:pt x="430" y="707"/>
                  </a:lnTo>
                  <a:lnTo>
                    <a:pt x="438" y="707"/>
                  </a:lnTo>
                  <a:lnTo>
                    <a:pt x="441" y="701"/>
                  </a:lnTo>
                  <a:lnTo>
                    <a:pt x="441" y="701"/>
                  </a:lnTo>
                  <a:lnTo>
                    <a:pt x="445" y="695"/>
                  </a:lnTo>
                  <a:lnTo>
                    <a:pt x="451" y="695"/>
                  </a:lnTo>
                  <a:lnTo>
                    <a:pt x="456" y="691"/>
                  </a:lnTo>
                  <a:lnTo>
                    <a:pt x="457" y="685"/>
                  </a:lnTo>
                  <a:lnTo>
                    <a:pt x="462" y="691"/>
                  </a:lnTo>
                  <a:lnTo>
                    <a:pt x="465" y="685"/>
                  </a:lnTo>
                  <a:lnTo>
                    <a:pt x="469" y="679"/>
                  </a:lnTo>
                  <a:lnTo>
                    <a:pt x="472" y="673"/>
                  </a:lnTo>
                  <a:lnTo>
                    <a:pt x="480" y="673"/>
                  </a:lnTo>
                  <a:lnTo>
                    <a:pt x="480" y="673"/>
                  </a:lnTo>
                  <a:lnTo>
                    <a:pt x="481" y="668"/>
                  </a:lnTo>
                  <a:lnTo>
                    <a:pt x="485" y="663"/>
                  </a:lnTo>
                  <a:lnTo>
                    <a:pt x="493" y="663"/>
                  </a:lnTo>
                  <a:lnTo>
                    <a:pt x="493" y="663"/>
                  </a:lnTo>
                  <a:lnTo>
                    <a:pt x="496" y="657"/>
                  </a:lnTo>
                  <a:lnTo>
                    <a:pt x="499" y="652"/>
                  </a:lnTo>
                  <a:lnTo>
                    <a:pt x="502" y="646"/>
                  </a:lnTo>
                  <a:lnTo>
                    <a:pt x="509" y="646"/>
                  </a:lnTo>
                  <a:lnTo>
                    <a:pt x="509" y="646"/>
                  </a:lnTo>
                  <a:lnTo>
                    <a:pt x="512" y="642"/>
                  </a:lnTo>
                  <a:lnTo>
                    <a:pt x="515" y="636"/>
                  </a:lnTo>
                  <a:lnTo>
                    <a:pt x="523" y="636"/>
                  </a:lnTo>
                  <a:lnTo>
                    <a:pt x="523" y="636"/>
                  </a:lnTo>
                  <a:lnTo>
                    <a:pt x="526" y="630"/>
                  </a:lnTo>
                  <a:lnTo>
                    <a:pt x="530" y="626"/>
                  </a:lnTo>
                  <a:lnTo>
                    <a:pt x="533" y="620"/>
                  </a:lnTo>
                  <a:lnTo>
                    <a:pt x="536" y="614"/>
                  </a:lnTo>
                  <a:lnTo>
                    <a:pt x="539" y="620"/>
                  </a:lnTo>
                  <a:lnTo>
                    <a:pt x="543" y="614"/>
                  </a:lnTo>
                  <a:lnTo>
                    <a:pt x="546" y="608"/>
                  </a:lnTo>
                  <a:lnTo>
                    <a:pt x="549" y="604"/>
                  </a:lnTo>
                  <a:lnTo>
                    <a:pt x="549" y="604"/>
                  </a:lnTo>
                  <a:lnTo>
                    <a:pt x="554" y="598"/>
                  </a:lnTo>
                  <a:lnTo>
                    <a:pt x="560" y="598"/>
                  </a:lnTo>
                  <a:lnTo>
                    <a:pt x="563" y="592"/>
                  </a:lnTo>
                  <a:lnTo>
                    <a:pt x="567" y="588"/>
                  </a:lnTo>
                  <a:lnTo>
                    <a:pt x="567" y="588"/>
                  </a:lnTo>
                  <a:lnTo>
                    <a:pt x="570" y="582"/>
                  </a:lnTo>
                  <a:lnTo>
                    <a:pt x="573" y="576"/>
                  </a:lnTo>
                  <a:lnTo>
                    <a:pt x="578" y="571"/>
                  </a:lnTo>
                  <a:lnTo>
                    <a:pt x="578" y="571"/>
                  </a:lnTo>
                  <a:lnTo>
                    <a:pt x="584" y="571"/>
                  </a:lnTo>
                  <a:lnTo>
                    <a:pt x="588" y="566"/>
                  </a:lnTo>
                  <a:lnTo>
                    <a:pt x="591" y="560"/>
                  </a:lnTo>
                  <a:lnTo>
                    <a:pt x="591" y="560"/>
                  </a:lnTo>
                  <a:lnTo>
                    <a:pt x="594" y="554"/>
                  </a:lnTo>
                  <a:lnTo>
                    <a:pt x="597" y="549"/>
                  </a:lnTo>
                  <a:lnTo>
                    <a:pt x="601" y="543"/>
                  </a:lnTo>
                  <a:lnTo>
                    <a:pt x="604" y="538"/>
                  </a:lnTo>
                  <a:lnTo>
                    <a:pt x="604" y="538"/>
                  </a:lnTo>
                  <a:lnTo>
                    <a:pt x="607" y="533"/>
                  </a:lnTo>
                  <a:lnTo>
                    <a:pt x="615" y="533"/>
                  </a:lnTo>
                  <a:lnTo>
                    <a:pt x="619" y="527"/>
                  </a:lnTo>
                  <a:lnTo>
                    <a:pt x="619" y="527"/>
                  </a:lnTo>
                  <a:lnTo>
                    <a:pt x="621" y="521"/>
                  </a:lnTo>
                  <a:lnTo>
                    <a:pt x="625" y="516"/>
                  </a:lnTo>
                  <a:lnTo>
                    <a:pt x="628" y="511"/>
                  </a:lnTo>
                  <a:lnTo>
                    <a:pt x="628" y="511"/>
                  </a:lnTo>
                  <a:lnTo>
                    <a:pt x="631" y="505"/>
                  </a:lnTo>
                  <a:lnTo>
                    <a:pt x="636" y="499"/>
                  </a:lnTo>
                  <a:lnTo>
                    <a:pt x="639" y="495"/>
                  </a:lnTo>
                  <a:lnTo>
                    <a:pt x="639" y="495"/>
                  </a:lnTo>
                  <a:lnTo>
                    <a:pt x="642" y="489"/>
                  </a:lnTo>
                  <a:lnTo>
                    <a:pt x="644" y="485"/>
                  </a:lnTo>
                  <a:lnTo>
                    <a:pt x="647" y="479"/>
                  </a:lnTo>
                  <a:lnTo>
                    <a:pt x="647" y="479"/>
                  </a:lnTo>
                  <a:lnTo>
                    <a:pt x="652" y="473"/>
                  </a:lnTo>
                  <a:lnTo>
                    <a:pt x="655" y="469"/>
                  </a:lnTo>
                  <a:lnTo>
                    <a:pt x="659" y="463"/>
                  </a:lnTo>
                  <a:lnTo>
                    <a:pt x="659" y="463"/>
                  </a:lnTo>
                  <a:lnTo>
                    <a:pt x="662" y="457"/>
                  </a:lnTo>
                  <a:lnTo>
                    <a:pt x="665" y="451"/>
                  </a:lnTo>
                  <a:lnTo>
                    <a:pt x="670" y="446"/>
                  </a:lnTo>
                  <a:lnTo>
                    <a:pt x="670" y="446"/>
                  </a:lnTo>
                  <a:lnTo>
                    <a:pt x="671" y="441"/>
                  </a:lnTo>
                  <a:lnTo>
                    <a:pt x="676" y="435"/>
                  </a:lnTo>
                  <a:lnTo>
                    <a:pt x="679" y="430"/>
                  </a:lnTo>
                  <a:lnTo>
                    <a:pt x="679" y="430"/>
                  </a:lnTo>
                  <a:lnTo>
                    <a:pt x="683" y="424"/>
                  </a:lnTo>
                  <a:lnTo>
                    <a:pt x="686" y="419"/>
                  </a:lnTo>
                  <a:lnTo>
                    <a:pt x="689" y="413"/>
                  </a:lnTo>
                  <a:lnTo>
                    <a:pt x="689" y="413"/>
                  </a:lnTo>
                  <a:lnTo>
                    <a:pt x="694" y="408"/>
                  </a:lnTo>
                  <a:lnTo>
                    <a:pt x="695" y="402"/>
                  </a:lnTo>
                  <a:lnTo>
                    <a:pt x="695" y="402"/>
                  </a:lnTo>
                  <a:lnTo>
                    <a:pt x="699" y="396"/>
                  </a:lnTo>
                  <a:lnTo>
                    <a:pt x="702" y="392"/>
                  </a:lnTo>
                  <a:lnTo>
                    <a:pt x="707" y="386"/>
                  </a:lnTo>
                  <a:lnTo>
                    <a:pt x="707" y="386"/>
                  </a:lnTo>
                  <a:lnTo>
                    <a:pt x="710" y="380"/>
                  </a:lnTo>
                  <a:lnTo>
                    <a:pt x="713" y="374"/>
                  </a:lnTo>
                  <a:lnTo>
                    <a:pt x="713" y="374"/>
                  </a:lnTo>
                  <a:lnTo>
                    <a:pt x="717" y="370"/>
                  </a:lnTo>
                  <a:lnTo>
                    <a:pt x="720" y="364"/>
                  </a:lnTo>
                  <a:lnTo>
                    <a:pt x="723" y="358"/>
                  </a:lnTo>
                  <a:lnTo>
                    <a:pt x="723" y="358"/>
                  </a:lnTo>
                  <a:lnTo>
                    <a:pt x="726" y="354"/>
                  </a:lnTo>
                  <a:lnTo>
                    <a:pt x="731" y="348"/>
                  </a:lnTo>
                  <a:lnTo>
                    <a:pt x="731" y="348"/>
                  </a:lnTo>
                  <a:lnTo>
                    <a:pt x="734" y="342"/>
                  </a:lnTo>
                  <a:lnTo>
                    <a:pt x="737" y="336"/>
                  </a:lnTo>
                  <a:lnTo>
                    <a:pt x="734" y="332"/>
                  </a:lnTo>
                  <a:lnTo>
                    <a:pt x="737" y="326"/>
                  </a:lnTo>
                  <a:lnTo>
                    <a:pt x="741" y="320"/>
                  </a:lnTo>
                  <a:lnTo>
                    <a:pt x="744" y="316"/>
                  </a:lnTo>
                  <a:lnTo>
                    <a:pt x="744" y="316"/>
                  </a:lnTo>
                  <a:lnTo>
                    <a:pt x="747" y="310"/>
                  </a:lnTo>
                  <a:lnTo>
                    <a:pt x="750" y="305"/>
                  </a:lnTo>
                  <a:lnTo>
                    <a:pt x="750" y="305"/>
                  </a:lnTo>
                  <a:lnTo>
                    <a:pt x="753" y="299"/>
                  </a:lnTo>
                  <a:lnTo>
                    <a:pt x="757" y="294"/>
                  </a:lnTo>
                  <a:lnTo>
                    <a:pt x="757" y="294"/>
                  </a:lnTo>
                  <a:lnTo>
                    <a:pt x="760" y="289"/>
                  </a:lnTo>
                  <a:lnTo>
                    <a:pt x="760" y="277"/>
                  </a:lnTo>
                  <a:lnTo>
                    <a:pt x="760" y="277"/>
                  </a:lnTo>
                  <a:lnTo>
                    <a:pt x="763" y="271"/>
                  </a:lnTo>
                  <a:lnTo>
                    <a:pt x="768" y="267"/>
                  </a:lnTo>
                  <a:lnTo>
                    <a:pt x="768" y="267"/>
                  </a:lnTo>
                  <a:lnTo>
                    <a:pt x="771" y="261"/>
                  </a:lnTo>
                  <a:lnTo>
                    <a:pt x="774" y="255"/>
                  </a:lnTo>
                  <a:lnTo>
                    <a:pt x="774" y="255"/>
                  </a:lnTo>
                  <a:lnTo>
                    <a:pt x="777" y="251"/>
                  </a:lnTo>
                  <a:lnTo>
                    <a:pt x="781" y="245"/>
                  </a:lnTo>
                  <a:lnTo>
                    <a:pt x="777" y="239"/>
                  </a:lnTo>
                  <a:lnTo>
                    <a:pt x="781" y="233"/>
                  </a:lnTo>
                  <a:lnTo>
                    <a:pt x="781" y="233"/>
                  </a:lnTo>
                  <a:lnTo>
                    <a:pt x="784" y="229"/>
                  </a:lnTo>
                  <a:lnTo>
                    <a:pt x="787" y="223"/>
                  </a:lnTo>
                  <a:lnTo>
                    <a:pt x="787" y="223"/>
                  </a:lnTo>
                  <a:lnTo>
                    <a:pt x="792" y="217"/>
                  </a:lnTo>
                  <a:lnTo>
                    <a:pt x="795" y="213"/>
                  </a:lnTo>
                  <a:lnTo>
                    <a:pt x="792" y="207"/>
                  </a:lnTo>
                  <a:lnTo>
                    <a:pt x="795" y="201"/>
                  </a:lnTo>
                  <a:lnTo>
                    <a:pt x="795" y="201"/>
                  </a:lnTo>
                  <a:lnTo>
                    <a:pt x="798" y="195"/>
                  </a:lnTo>
                  <a:lnTo>
                    <a:pt x="802" y="191"/>
                  </a:lnTo>
                  <a:lnTo>
                    <a:pt x="802" y="191"/>
                  </a:lnTo>
                  <a:lnTo>
                    <a:pt x="805" y="185"/>
                  </a:lnTo>
                  <a:lnTo>
                    <a:pt x="805" y="185"/>
                  </a:lnTo>
                  <a:lnTo>
                    <a:pt x="805" y="174"/>
                  </a:lnTo>
                  <a:lnTo>
                    <a:pt x="808" y="169"/>
                  </a:lnTo>
                  <a:lnTo>
                    <a:pt x="808" y="169"/>
                  </a:lnTo>
                  <a:lnTo>
                    <a:pt x="811" y="163"/>
                  </a:lnTo>
                  <a:lnTo>
                    <a:pt x="811" y="163"/>
                  </a:lnTo>
                  <a:lnTo>
                    <a:pt x="815" y="157"/>
                  </a:lnTo>
                  <a:lnTo>
                    <a:pt x="818" y="152"/>
                  </a:lnTo>
                  <a:lnTo>
                    <a:pt x="815" y="147"/>
                  </a:lnTo>
                  <a:lnTo>
                    <a:pt x="818" y="141"/>
                  </a:lnTo>
                  <a:lnTo>
                    <a:pt x="818" y="141"/>
                  </a:lnTo>
                  <a:lnTo>
                    <a:pt x="821" y="136"/>
                  </a:lnTo>
                  <a:lnTo>
                    <a:pt x="821" y="136"/>
                  </a:lnTo>
                  <a:lnTo>
                    <a:pt x="826" y="130"/>
                  </a:lnTo>
                  <a:lnTo>
                    <a:pt x="826" y="119"/>
                  </a:lnTo>
                  <a:lnTo>
                    <a:pt x="826" y="119"/>
                  </a:lnTo>
                  <a:lnTo>
                    <a:pt x="829" y="114"/>
                  </a:lnTo>
                  <a:lnTo>
                    <a:pt x="829" y="114"/>
                  </a:lnTo>
                  <a:lnTo>
                    <a:pt x="832" y="108"/>
                  </a:lnTo>
                  <a:lnTo>
                    <a:pt x="832" y="108"/>
                  </a:lnTo>
                  <a:lnTo>
                    <a:pt x="835" y="102"/>
                  </a:lnTo>
                  <a:lnTo>
                    <a:pt x="832" y="97"/>
                  </a:lnTo>
                  <a:lnTo>
                    <a:pt x="835" y="92"/>
                  </a:lnTo>
                  <a:lnTo>
                    <a:pt x="839" y="86"/>
                  </a:lnTo>
                  <a:lnTo>
                    <a:pt x="839" y="86"/>
                  </a:lnTo>
                  <a:lnTo>
                    <a:pt x="842" y="82"/>
                  </a:lnTo>
                  <a:lnTo>
                    <a:pt x="842" y="82"/>
                  </a:lnTo>
                  <a:lnTo>
                    <a:pt x="842" y="70"/>
                  </a:lnTo>
                  <a:lnTo>
                    <a:pt x="842" y="70"/>
                  </a:lnTo>
                  <a:lnTo>
                    <a:pt x="845" y="66"/>
                  </a:lnTo>
                  <a:lnTo>
                    <a:pt x="845" y="66"/>
                  </a:lnTo>
                  <a:lnTo>
                    <a:pt x="848" y="60"/>
                  </a:lnTo>
                  <a:lnTo>
                    <a:pt x="848" y="60"/>
                  </a:lnTo>
                  <a:lnTo>
                    <a:pt x="848" y="49"/>
                  </a:lnTo>
                  <a:lnTo>
                    <a:pt x="848" y="49"/>
                  </a:lnTo>
                  <a:lnTo>
                    <a:pt x="853" y="44"/>
                  </a:lnTo>
                  <a:lnTo>
                    <a:pt x="853" y="44"/>
                  </a:lnTo>
                  <a:lnTo>
                    <a:pt x="856" y="38"/>
                  </a:lnTo>
                  <a:lnTo>
                    <a:pt x="856" y="38"/>
                  </a:lnTo>
                  <a:lnTo>
                    <a:pt x="856" y="27"/>
                  </a:lnTo>
                  <a:lnTo>
                    <a:pt x="856" y="27"/>
                  </a:lnTo>
                  <a:lnTo>
                    <a:pt x="856" y="27"/>
                  </a:lnTo>
                  <a:lnTo>
                    <a:pt x="838" y="0"/>
                  </a:lnTo>
                  <a:lnTo>
                    <a:pt x="838" y="0"/>
                  </a:lnTo>
                  <a:lnTo>
                    <a:pt x="838" y="0"/>
                  </a:lnTo>
                  <a:lnTo>
                    <a:pt x="838" y="0"/>
                  </a:lnTo>
                  <a:lnTo>
                    <a:pt x="835" y="5"/>
                  </a:lnTo>
                  <a:lnTo>
                    <a:pt x="832" y="0"/>
                  </a:lnTo>
                  <a:lnTo>
                    <a:pt x="832" y="0"/>
                  </a:lnTo>
                  <a:lnTo>
                    <a:pt x="835" y="5"/>
                  </a:lnTo>
                  <a:lnTo>
                    <a:pt x="838" y="0"/>
                  </a:lnTo>
                  <a:lnTo>
                    <a:pt x="826" y="0"/>
                  </a:lnTo>
                  <a:lnTo>
                    <a:pt x="826" y="0"/>
                  </a:lnTo>
                  <a:lnTo>
                    <a:pt x="821" y="5"/>
                  </a:lnTo>
                  <a:lnTo>
                    <a:pt x="814" y="5"/>
                  </a:lnTo>
                  <a:lnTo>
                    <a:pt x="811" y="11"/>
                  </a:lnTo>
                  <a:lnTo>
                    <a:pt x="811" y="11"/>
                  </a:lnTo>
                  <a:lnTo>
                    <a:pt x="808" y="17"/>
                  </a:lnTo>
                  <a:lnTo>
                    <a:pt x="808" y="17"/>
                  </a:lnTo>
                  <a:lnTo>
                    <a:pt x="803" y="22"/>
                  </a:lnTo>
                  <a:lnTo>
                    <a:pt x="802" y="27"/>
                  </a:lnTo>
                  <a:lnTo>
                    <a:pt x="802" y="38"/>
                  </a:lnTo>
                  <a:lnTo>
                    <a:pt x="798" y="44"/>
                  </a:lnTo>
                  <a:lnTo>
                    <a:pt x="798" y="44"/>
                  </a:lnTo>
                  <a:lnTo>
                    <a:pt x="795" y="48"/>
                  </a:lnTo>
                  <a:lnTo>
                    <a:pt x="792" y="54"/>
                  </a:lnTo>
                  <a:lnTo>
                    <a:pt x="787" y="60"/>
                  </a:lnTo>
                  <a:lnTo>
                    <a:pt x="787" y="70"/>
                  </a:lnTo>
                  <a:lnTo>
                    <a:pt x="787" y="70"/>
                  </a:lnTo>
                  <a:lnTo>
                    <a:pt x="784" y="76"/>
                  </a:lnTo>
                  <a:lnTo>
                    <a:pt x="781" y="82"/>
                  </a:lnTo>
                  <a:lnTo>
                    <a:pt x="777" y="86"/>
                  </a:lnTo>
                  <a:lnTo>
                    <a:pt x="774" y="92"/>
                  </a:lnTo>
                  <a:lnTo>
                    <a:pt x="771" y="98"/>
                  </a:lnTo>
                  <a:lnTo>
                    <a:pt x="774" y="102"/>
                  </a:lnTo>
                  <a:lnTo>
                    <a:pt x="771" y="108"/>
                  </a:lnTo>
                  <a:lnTo>
                    <a:pt x="768" y="113"/>
                  </a:lnTo>
                  <a:lnTo>
                    <a:pt x="763" y="119"/>
                  </a:lnTo>
                  <a:lnTo>
                    <a:pt x="760" y="124"/>
                  </a:lnTo>
                  <a:lnTo>
                    <a:pt x="760" y="124"/>
                  </a:lnTo>
                  <a:lnTo>
                    <a:pt x="756" y="130"/>
                  </a:lnTo>
                  <a:lnTo>
                    <a:pt x="753" y="135"/>
                  </a:lnTo>
                  <a:lnTo>
                    <a:pt x="750" y="141"/>
                  </a:lnTo>
                  <a:lnTo>
                    <a:pt x="746" y="147"/>
                  </a:lnTo>
                  <a:lnTo>
                    <a:pt x="744" y="151"/>
                  </a:lnTo>
                  <a:lnTo>
                    <a:pt x="746" y="157"/>
                  </a:lnTo>
                  <a:lnTo>
                    <a:pt x="744" y="163"/>
                  </a:lnTo>
                  <a:lnTo>
                    <a:pt x="740" y="169"/>
                  </a:lnTo>
                  <a:lnTo>
                    <a:pt x="737" y="173"/>
                  </a:lnTo>
                  <a:lnTo>
                    <a:pt x="737" y="173"/>
                  </a:lnTo>
                  <a:lnTo>
                    <a:pt x="732" y="179"/>
                  </a:lnTo>
                  <a:lnTo>
                    <a:pt x="729" y="185"/>
                  </a:lnTo>
                  <a:lnTo>
                    <a:pt x="729" y="185"/>
                  </a:lnTo>
                  <a:lnTo>
                    <a:pt x="726" y="189"/>
                  </a:lnTo>
                  <a:lnTo>
                    <a:pt x="722" y="195"/>
                  </a:lnTo>
                  <a:lnTo>
                    <a:pt x="716" y="195"/>
                  </a:lnTo>
                  <a:lnTo>
                    <a:pt x="716" y="195"/>
                  </a:lnTo>
                  <a:lnTo>
                    <a:pt x="713" y="201"/>
                  </a:lnTo>
                  <a:lnTo>
                    <a:pt x="708" y="207"/>
                  </a:lnTo>
                  <a:lnTo>
                    <a:pt x="705" y="211"/>
                  </a:lnTo>
                  <a:lnTo>
                    <a:pt x="702" y="217"/>
                  </a:lnTo>
                  <a:lnTo>
                    <a:pt x="698" y="223"/>
                  </a:lnTo>
                  <a:lnTo>
                    <a:pt x="695" y="227"/>
                  </a:lnTo>
                  <a:lnTo>
                    <a:pt x="695" y="227"/>
                  </a:lnTo>
                  <a:lnTo>
                    <a:pt x="692" y="233"/>
                  </a:lnTo>
                  <a:lnTo>
                    <a:pt x="689" y="238"/>
                  </a:lnTo>
                  <a:lnTo>
                    <a:pt x="686" y="244"/>
                  </a:lnTo>
                  <a:lnTo>
                    <a:pt x="682" y="249"/>
                  </a:lnTo>
                  <a:lnTo>
                    <a:pt x="682" y="249"/>
                  </a:lnTo>
                  <a:lnTo>
                    <a:pt x="679" y="254"/>
                  </a:lnTo>
                  <a:lnTo>
                    <a:pt x="676" y="260"/>
                  </a:lnTo>
                  <a:lnTo>
                    <a:pt x="671" y="266"/>
                  </a:lnTo>
                  <a:lnTo>
                    <a:pt x="670" y="261"/>
                  </a:lnTo>
                  <a:lnTo>
                    <a:pt x="665" y="266"/>
                  </a:lnTo>
                  <a:lnTo>
                    <a:pt x="662" y="271"/>
                  </a:lnTo>
                  <a:lnTo>
                    <a:pt x="659" y="277"/>
                  </a:lnTo>
                  <a:lnTo>
                    <a:pt x="655" y="282"/>
                  </a:lnTo>
                  <a:lnTo>
                    <a:pt x="655" y="282"/>
                  </a:lnTo>
                  <a:lnTo>
                    <a:pt x="652" y="288"/>
                  </a:lnTo>
                  <a:lnTo>
                    <a:pt x="649" y="294"/>
                  </a:lnTo>
                  <a:lnTo>
                    <a:pt x="649" y="294"/>
                  </a:lnTo>
                  <a:lnTo>
                    <a:pt x="644" y="288"/>
                  </a:lnTo>
                  <a:lnTo>
                    <a:pt x="642" y="294"/>
                  </a:lnTo>
                  <a:lnTo>
                    <a:pt x="639" y="299"/>
                  </a:lnTo>
                  <a:lnTo>
                    <a:pt x="636" y="304"/>
                  </a:lnTo>
                  <a:lnTo>
                    <a:pt x="636" y="304"/>
                  </a:lnTo>
                  <a:lnTo>
                    <a:pt x="631" y="310"/>
                  </a:lnTo>
                  <a:lnTo>
                    <a:pt x="625" y="310"/>
                  </a:lnTo>
                  <a:lnTo>
                    <a:pt x="621" y="316"/>
                  </a:lnTo>
                  <a:lnTo>
                    <a:pt x="621" y="316"/>
                  </a:lnTo>
                  <a:lnTo>
                    <a:pt x="618" y="320"/>
                  </a:lnTo>
                  <a:lnTo>
                    <a:pt x="613" y="326"/>
                  </a:lnTo>
                  <a:lnTo>
                    <a:pt x="613" y="326"/>
                  </a:lnTo>
                  <a:lnTo>
                    <a:pt x="607" y="326"/>
                  </a:lnTo>
                  <a:lnTo>
                    <a:pt x="604" y="332"/>
                  </a:lnTo>
                  <a:lnTo>
                    <a:pt x="601" y="338"/>
                  </a:lnTo>
                  <a:lnTo>
                    <a:pt x="601" y="338"/>
                  </a:lnTo>
                  <a:lnTo>
                    <a:pt x="594" y="338"/>
                  </a:lnTo>
                  <a:lnTo>
                    <a:pt x="589" y="342"/>
                  </a:lnTo>
                  <a:lnTo>
                    <a:pt x="588" y="348"/>
                  </a:lnTo>
                  <a:lnTo>
                    <a:pt x="588" y="348"/>
                  </a:lnTo>
                  <a:lnTo>
                    <a:pt x="584" y="354"/>
                  </a:lnTo>
                  <a:lnTo>
                    <a:pt x="578" y="354"/>
                  </a:lnTo>
                  <a:lnTo>
                    <a:pt x="578" y="354"/>
                  </a:lnTo>
                  <a:lnTo>
                    <a:pt x="573" y="358"/>
                  </a:lnTo>
                  <a:lnTo>
                    <a:pt x="570" y="364"/>
                  </a:lnTo>
                  <a:lnTo>
                    <a:pt x="563" y="364"/>
                  </a:lnTo>
                  <a:lnTo>
                    <a:pt x="563" y="364"/>
                  </a:lnTo>
                  <a:lnTo>
                    <a:pt x="560" y="370"/>
                  </a:lnTo>
                  <a:lnTo>
                    <a:pt x="557" y="374"/>
                  </a:lnTo>
                  <a:lnTo>
                    <a:pt x="554" y="369"/>
                  </a:lnTo>
                  <a:lnTo>
                    <a:pt x="549" y="374"/>
                  </a:lnTo>
                  <a:lnTo>
                    <a:pt x="546" y="380"/>
                  </a:lnTo>
                  <a:lnTo>
                    <a:pt x="546" y="380"/>
                  </a:lnTo>
                  <a:lnTo>
                    <a:pt x="539" y="380"/>
                  </a:lnTo>
                  <a:lnTo>
                    <a:pt x="536" y="385"/>
                  </a:lnTo>
                  <a:lnTo>
                    <a:pt x="533" y="391"/>
                  </a:lnTo>
                  <a:lnTo>
                    <a:pt x="533" y="391"/>
                  </a:lnTo>
                  <a:lnTo>
                    <a:pt x="526" y="391"/>
                  </a:lnTo>
                  <a:lnTo>
                    <a:pt x="523" y="396"/>
                  </a:lnTo>
                  <a:lnTo>
                    <a:pt x="523" y="396"/>
                  </a:lnTo>
                  <a:lnTo>
                    <a:pt x="515" y="396"/>
                  </a:lnTo>
                  <a:lnTo>
                    <a:pt x="512" y="401"/>
                  </a:lnTo>
                  <a:lnTo>
                    <a:pt x="512" y="401"/>
                  </a:lnTo>
                  <a:lnTo>
                    <a:pt x="506" y="401"/>
                  </a:lnTo>
                  <a:lnTo>
                    <a:pt x="502" y="407"/>
                  </a:lnTo>
                  <a:lnTo>
                    <a:pt x="499" y="413"/>
                  </a:lnTo>
                  <a:lnTo>
                    <a:pt x="496" y="407"/>
                  </a:lnTo>
                  <a:lnTo>
                    <a:pt x="491" y="413"/>
                  </a:lnTo>
                  <a:lnTo>
                    <a:pt x="488" y="419"/>
                  </a:lnTo>
                  <a:lnTo>
                    <a:pt x="488" y="419"/>
                  </a:lnTo>
                  <a:lnTo>
                    <a:pt x="481" y="419"/>
                  </a:lnTo>
                  <a:lnTo>
                    <a:pt x="478" y="423"/>
                  </a:lnTo>
                  <a:lnTo>
                    <a:pt x="475" y="419"/>
                  </a:lnTo>
                  <a:lnTo>
                    <a:pt x="472" y="423"/>
                  </a:lnTo>
                  <a:lnTo>
                    <a:pt x="468" y="429"/>
                  </a:lnTo>
                  <a:lnTo>
                    <a:pt x="465" y="423"/>
                  </a:lnTo>
                  <a:lnTo>
                    <a:pt x="462" y="429"/>
                  </a:lnTo>
                  <a:lnTo>
                    <a:pt x="457" y="435"/>
                  </a:lnTo>
                  <a:lnTo>
                    <a:pt x="454" y="429"/>
                  </a:lnTo>
                  <a:lnTo>
                    <a:pt x="451" y="435"/>
                  </a:lnTo>
                  <a:lnTo>
                    <a:pt x="448" y="439"/>
                  </a:lnTo>
                  <a:lnTo>
                    <a:pt x="444" y="435"/>
                  </a:lnTo>
                  <a:lnTo>
                    <a:pt x="441" y="439"/>
                  </a:lnTo>
                  <a:lnTo>
                    <a:pt x="433" y="441"/>
                  </a:lnTo>
                  <a:lnTo>
                    <a:pt x="433" y="441"/>
                  </a:lnTo>
                  <a:lnTo>
                    <a:pt x="430" y="445"/>
                  </a:lnTo>
                  <a:lnTo>
                    <a:pt x="425" y="445"/>
                  </a:lnTo>
                  <a:lnTo>
                    <a:pt x="425" y="445"/>
                  </a:lnTo>
                  <a:lnTo>
                    <a:pt x="417" y="445"/>
                  </a:lnTo>
                  <a:lnTo>
                    <a:pt x="414" y="451"/>
                  </a:lnTo>
                  <a:lnTo>
                    <a:pt x="414" y="451"/>
                  </a:lnTo>
                  <a:lnTo>
                    <a:pt x="407" y="451"/>
                  </a:lnTo>
                  <a:lnTo>
                    <a:pt x="407" y="451"/>
                  </a:lnTo>
                  <a:lnTo>
                    <a:pt x="399" y="451"/>
                  </a:lnTo>
                  <a:lnTo>
                    <a:pt x="396" y="457"/>
                  </a:lnTo>
                  <a:lnTo>
                    <a:pt x="396" y="457"/>
                  </a:lnTo>
                  <a:lnTo>
                    <a:pt x="390" y="457"/>
                  </a:lnTo>
                  <a:lnTo>
                    <a:pt x="386" y="463"/>
                  </a:lnTo>
                  <a:lnTo>
                    <a:pt x="383" y="457"/>
                  </a:lnTo>
                  <a:lnTo>
                    <a:pt x="380" y="461"/>
                  </a:lnTo>
                  <a:lnTo>
                    <a:pt x="374" y="461"/>
                  </a:lnTo>
                  <a:lnTo>
                    <a:pt x="374" y="461"/>
                  </a:lnTo>
                  <a:lnTo>
                    <a:pt x="367" y="461"/>
                  </a:lnTo>
                  <a:lnTo>
                    <a:pt x="367" y="461"/>
                  </a:lnTo>
                  <a:lnTo>
                    <a:pt x="359" y="461"/>
                  </a:lnTo>
                  <a:lnTo>
                    <a:pt x="356" y="467"/>
                  </a:lnTo>
                  <a:lnTo>
                    <a:pt x="356" y="467"/>
                  </a:lnTo>
                  <a:lnTo>
                    <a:pt x="349" y="467"/>
                  </a:lnTo>
                  <a:lnTo>
                    <a:pt x="346" y="471"/>
                  </a:lnTo>
                  <a:lnTo>
                    <a:pt x="343" y="467"/>
                  </a:lnTo>
                  <a:lnTo>
                    <a:pt x="340" y="471"/>
                  </a:lnTo>
                  <a:lnTo>
                    <a:pt x="335" y="467"/>
                  </a:lnTo>
                  <a:lnTo>
                    <a:pt x="332" y="471"/>
                  </a:lnTo>
                  <a:lnTo>
                    <a:pt x="325" y="471"/>
                  </a:lnTo>
                  <a:lnTo>
                    <a:pt x="325" y="471"/>
                  </a:lnTo>
                  <a:lnTo>
                    <a:pt x="318" y="471"/>
                  </a:lnTo>
                  <a:lnTo>
                    <a:pt x="316" y="467"/>
                  </a:lnTo>
                  <a:lnTo>
                    <a:pt x="312" y="471"/>
                  </a:lnTo>
                  <a:lnTo>
                    <a:pt x="306" y="471"/>
                  </a:lnTo>
                  <a:lnTo>
                    <a:pt x="306" y="471"/>
                  </a:lnTo>
                  <a:lnTo>
                    <a:pt x="298" y="471"/>
                  </a:lnTo>
                  <a:lnTo>
                    <a:pt x="298" y="471"/>
                  </a:lnTo>
                  <a:lnTo>
                    <a:pt x="292" y="473"/>
                  </a:lnTo>
                  <a:lnTo>
                    <a:pt x="292" y="473"/>
                  </a:lnTo>
                  <a:lnTo>
                    <a:pt x="285" y="473"/>
                  </a:lnTo>
                  <a:lnTo>
                    <a:pt x="282" y="477"/>
                  </a:lnTo>
                  <a:lnTo>
                    <a:pt x="277" y="473"/>
                  </a:lnTo>
                  <a:lnTo>
                    <a:pt x="271" y="473"/>
                  </a:lnTo>
                  <a:lnTo>
                    <a:pt x="271" y="473"/>
                  </a:lnTo>
                  <a:lnTo>
                    <a:pt x="264" y="473"/>
                  </a:lnTo>
                  <a:lnTo>
                    <a:pt x="264" y="473"/>
                  </a:lnTo>
                  <a:lnTo>
                    <a:pt x="258" y="473"/>
                  </a:lnTo>
                  <a:lnTo>
                    <a:pt x="254" y="477"/>
                  </a:lnTo>
                  <a:lnTo>
                    <a:pt x="251" y="473"/>
                  </a:lnTo>
                  <a:lnTo>
                    <a:pt x="251" y="473"/>
                  </a:lnTo>
                  <a:lnTo>
                    <a:pt x="251" y="276"/>
                  </a:lnTo>
                  <a:lnTo>
                    <a:pt x="214" y="282"/>
                  </a:lnTo>
                  <a:lnTo>
                    <a:pt x="0" y="624"/>
                  </a:lnTo>
                  <a:lnTo>
                    <a:pt x="211" y="961"/>
                  </a:lnTo>
                  <a:lnTo>
                    <a:pt x="251" y="963"/>
                  </a:lnTo>
                  <a:lnTo>
                    <a:pt x="251" y="788"/>
                  </a:lnTo>
                  <a:lnTo>
                    <a:pt x="251" y="788"/>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p:spPr>
          <p:txBody>
            <a:bodyPr/>
            <a:lstStyle/>
            <a:p>
              <a:endParaRPr lang="en-US"/>
            </a:p>
          </p:txBody>
        </p:sp>
        <p:sp>
          <p:nvSpPr>
            <p:cNvPr id="273580" name="Freeform 172"/>
            <p:cNvSpPr>
              <a:spLocks/>
            </p:cNvSpPr>
            <p:nvPr/>
          </p:nvSpPr>
          <p:spPr bwMode="hidden">
            <a:xfrm>
              <a:off x="3050" y="2573"/>
              <a:ext cx="588" cy="474"/>
            </a:xfrm>
            <a:custGeom>
              <a:avLst/>
              <a:gdLst/>
              <a:ahLst/>
              <a:cxnLst>
                <a:cxn ang="0">
                  <a:pos x="587" y="0"/>
                </a:cxn>
                <a:cxn ang="0">
                  <a:pos x="584" y="16"/>
                </a:cxn>
                <a:cxn ang="0">
                  <a:pos x="576" y="27"/>
                </a:cxn>
                <a:cxn ang="0">
                  <a:pos x="567" y="54"/>
                </a:cxn>
                <a:cxn ang="0">
                  <a:pos x="552" y="76"/>
                </a:cxn>
                <a:cxn ang="0">
                  <a:pos x="540" y="108"/>
                </a:cxn>
                <a:cxn ang="0">
                  <a:pos x="518" y="141"/>
                </a:cxn>
                <a:cxn ang="0">
                  <a:pos x="499" y="173"/>
                </a:cxn>
                <a:cxn ang="0">
                  <a:pos x="471" y="207"/>
                </a:cxn>
                <a:cxn ang="0">
                  <a:pos x="448" y="243"/>
                </a:cxn>
                <a:cxn ang="0">
                  <a:pos x="417" y="282"/>
                </a:cxn>
                <a:cxn ang="0">
                  <a:pos x="380" y="321"/>
                </a:cxn>
                <a:cxn ang="0">
                  <a:pos x="343" y="348"/>
                </a:cxn>
                <a:cxn ang="0">
                  <a:pos x="325" y="364"/>
                </a:cxn>
                <a:cxn ang="0">
                  <a:pos x="309" y="380"/>
                </a:cxn>
                <a:cxn ang="0">
                  <a:pos x="285" y="396"/>
                </a:cxn>
                <a:cxn ang="0">
                  <a:pos x="264" y="406"/>
                </a:cxn>
                <a:cxn ang="0">
                  <a:pos x="240" y="424"/>
                </a:cxn>
                <a:cxn ang="0">
                  <a:pos x="216" y="428"/>
                </a:cxn>
                <a:cxn ang="0">
                  <a:pos x="190" y="440"/>
                </a:cxn>
                <a:cxn ang="0">
                  <a:pos x="163" y="452"/>
                </a:cxn>
                <a:cxn ang="0">
                  <a:pos x="139" y="456"/>
                </a:cxn>
                <a:cxn ang="0">
                  <a:pos x="112" y="467"/>
                </a:cxn>
                <a:cxn ang="0">
                  <a:pos x="84" y="467"/>
                </a:cxn>
                <a:cxn ang="0">
                  <a:pos x="54" y="473"/>
                </a:cxn>
                <a:cxn ang="0">
                  <a:pos x="26" y="473"/>
                </a:cxn>
                <a:cxn ang="0">
                  <a:pos x="0" y="473"/>
                </a:cxn>
                <a:cxn ang="0">
                  <a:pos x="0" y="473"/>
                </a:cxn>
                <a:cxn ang="0">
                  <a:pos x="7" y="473"/>
                </a:cxn>
                <a:cxn ang="0">
                  <a:pos x="13" y="473"/>
                </a:cxn>
                <a:cxn ang="0">
                  <a:pos x="20" y="473"/>
                </a:cxn>
                <a:cxn ang="0">
                  <a:pos x="34" y="473"/>
                </a:cxn>
                <a:cxn ang="0">
                  <a:pos x="47" y="462"/>
                </a:cxn>
                <a:cxn ang="0">
                  <a:pos x="60" y="461"/>
                </a:cxn>
                <a:cxn ang="0">
                  <a:pos x="81" y="461"/>
                </a:cxn>
                <a:cxn ang="0">
                  <a:pos x="102" y="450"/>
                </a:cxn>
                <a:cxn ang="0">
                  <a:pos x="124" y="446"/>
                </a:cxn>
                <a:cxn ang="0">
                  <a:pos x="145" y="434"/>
                </a:cxn>
                <a:cxn ang="0">
                  <a:pos x="170" y="430"/>
                </a:cxn>
                <a:cxn ang="0">
                  <a:pos x="194" y="414"/>
                </a:cxn>
                <a:cxn ang="0">
                  <a:pos x="221" y="402"/>
                </a:cxn>
                <a:cxn ang="0">
                  <a:pos x="246" y="390"/>
                </a:cxn>
                <a:cxn ang="0">
                  <a:pos x="271" y="374"/>
                </a:cxn>
                <a:cxn ang="0">
                  <a:pos x="298" y="354"/>
                </a:cxn>
                <a:cxn ang="0">
                  <a:pos x="325" y="331"/>
                </a:cxn>
                <a:cxn ang="0">
                  <a:pos x="353" y="309"/>
                </a:cxn>
                <a:cxn ang="0">
                  <a:pos x="380" y="287"/>
                </a:cxn>
                <a:cxn ang="0">
                  <a:pos x="408" y="255"/>
                </a:cxn>
                <a:cxn ang="0">
                  <a:pos x="435" y="223"/>
                </a:cxn>
                <a:cxn ang="0">
                  <a:pos x="459" y="196"/>
                </a:cxn>
                <a:cxn ang="0">
                  <a:pos x="482" y="158"/>
                </a:cxn>
                <a:cxn ang="0">
                  <a:pos x="509" y="114"/>
                </a:cxn>
                <a:cxn ang="0">
                  <a:pos x="530" y="70"/>
                </a:cxn>
                <a:cxn ang="0">
                  <a:pos x="549" y="27"/>
                </a:cxn>
                <a:cxn ang="0">
                  <a:pos x="575" y="0"/>
                </a:cxn>
              </a:cxnLst>
              <a:rect l="0" t="0" r="r" b="b"/>
              <a:pathLst>
                <a:path w="588" h="474">
                  <a:moveTo>
                    <a:pt x="587" y="0"/>
                  </a:moveTo>
                  <a:lnTo>
                    <a:pt x="587" y="0"/>
                  </a:lnTo>
                  <a:lnTo>
                    <a:pt x="587" y="0"/>
                  </a:lnTo>
                  <a:lnTo>
                    <a:pt x="587" y="0"/>
                  </a:lnTo>
                  <a:lnTo>
                    <a:pt x="587" y="0"/>
                  </a:lnTo>
                  <a:lnTo>
                    <a:pt x="587" y="0"/>
                  </a:lnTo>
                  <a:lnTo>
                    <a:pt x="587" y="0"/>
                  </a:lnTo>
                  <a:lnTo>
                    <a:pt x="584" y="5"/>
                  </a:lnTo>
                  <a:lnTo>
                    <a:pt x="584" y="5"/>
                  </a:lnTo>
                  <a:lnTo>
                    <a:pt x="584" y="5"/>
                  </a:lnTo>
                  <a:lnTo>
                    <a:pt x="584" y="5"/>
                  </a:lnTo>
                  <a:lnTo>
                    <a:pt x="584" y="5"/>
                  </a:lnTo>
                  <a:lnTo>
                    <a:pt x="584" y="16"/>
                  </a:lnTo>
                  <a:lnTo>
                    <a:pt x="584" y="16"/>
                  </a:lnTo>
                  <a:lnTo>
                    <a:pt x="584" y="16"/>
                  </a:lnTo>
                  <a:lnTo>
                    <a:pt x="584" y="16"/>
                  </a:lnTo>
                  <a:lnTo>
                    <a:pt x="581" y="22"/>
                  </a:lnTo>
                  <a:lnTo>
                    <a:pt x="581" y="22"/>
                  </a:lnTo>
                  <a:lnTo>
                    <a:pt x="581" y="22"/>
                  </a:lnTo>
                  <a:lnTo>
                    <a:pt x="576" y="27"/>
                  </a:lnTo>
                  <a:lnTo>
                    <a:pt x="576" y="27"/>
                  </a:lnTo>
                  <a:lnTo>
                    <a:pt x="573" y="32"/>
                  </a:lnTo>
                  <a:lnTo>
                    <a:pt x="573" y="32"/>
                  </a:lnTo>
                  <a:lnTo>
                    <a:pt x="569" y="38"/>
                  </a:lnTo>
                  <a:lnTo>
                    <a:pt x="569" y="38"/>
                  </a:lnTo>
                  <a:lnTo>
                    <a:pt x="567" y="44"/>
                  </a:lnTo>
                  <a:lnTo>
                    <a:pt x="567" y="44"/>
                  </a:lnTo>
                  <a:lnTo>
                    <a:pt x="567" y="54"/>
                  </a:lnTo>
                  <a:lnTo>
                    <a:pt x="567" y="54"/>
                  </a:lnTo>
                  <a:lnTo>
                    <a:pt x="564" y="58"/>
                  </a:lnTo>
                  <a:lnTo>
                    <a:pt x="564" y="58"/>
                  </a:lnTo>
                  <a:lnTo>
                    <a:pt x="560" y="64"/>
                  </a:lnTo>
                  <a:lnTo>
                    <a:pt x="557" y="70"/>
                  </a:lnTo>
                  <a:lnTo>
                    <a:pt x="557" y="70"/>
                  </a:lnTo>
                  <a:lnTo>
                    <a:pt x="552" y="76"/>
                  </a:lnTo>
                  <a:lnTo>
                    <a:pt x="549" y="80"/>
                  </a:lnTo>
                  <a:lnTo>
                    <a:pt x="549" y="80"/>
                  </a:lnTo>
                  <a:lnTo>
                    <a:pt x="546" y="86"/>
                  </a:lnTo>
                  <a:lnTo>
                    <a:pt x="543" y="92"/>
                  </a:lnTo>
                  <a:lnTo>
                    <a:pt x="543" y="92"/>
                  </a:lnTo>
                  <a:lnTo>
                    <a:pt x="540" y="96"/>
                  </a:lnTo>
                  <a:lnTo>
                    <a:pt x="540" y="108"/>
                  </a:lnTo>
                  <a:lnTo>
                    <a:pt x="536" y="114"/>
                  </a:lnTo>
                  <a:lnTo>
                    <a:pt x="536" y="114"/>
                  </a:lnTo>
                  <a:lnTo>
                    <a:pt x="533" y="118"/>
                  </a:lnTo>
                  <a:lnTo>
                    <a:pt x="529" y="124"/>
                  </a:lnTo>
                  <a:lnTo>
                    <a:pt x="526" y="130"/>
                  </a:lnTo>
                  <a:lnTo>
                    <a:pt x="523" y="135"/>
                  </a:lnTo>
                  <a:lnTo>
                    <a:pt x="518" y="141"/>
                  </a:lnTo>
                  <a:lnTo>
                    <a:pt x="518" y="141"/>
                  </a:lnTo>
                  <a:lnTo>
                    <a:pt x="517" y="146"/>
                  </a:lnTo>
                  <a:lnTo>
                    <a:pt x="512" y="151"/>
                  </a:lnTo>
                  <a:lnTo>
                    <a:pt x="509" y="157"/>
                  </a:lnTo>
                  <a:lnTo>
                    <a:pt x="505" y="163"/>
                  </a:lnTo>
                  <a:lnTo>
                    <a:pt x="502" y="168"/>
                  </a:lnTo>
                  <a:lnTo>
                    <a:pt x="499" y="173"/>
                  </a:lnTo>
                  <a:lnTo>
                    <a:pt x="494" y="179"/>
                  </a:lnTo>
                  <a:lnTo>
                    <a:pt x="493" y="185"/>
                  </a:lnTo>
                  <a:lnTo>
                    <a:pt x="488" y="189"/>
                  </a:lnTo>
                  <a:lnTo>
                    <a:pt x="485" y="195"/>
                  </a:lnTo>
                  <a:lnTo>
                    <a:pt x="481" y="201"/>
                  </a:lnTo>
                  <a:lnTo>
                    <a:pt x="478" y="207"/>
                  </a:lnTo>
                  <a:lnTo>
                    <a:pt x="471" y="207"/>
                  </a:lnTo>
                  <a:lnTo>
                    <a:pt x="468" y="211"/>
                  </a:lnTo>
                  <a:lnTo>
                    <a:pt x="465" y="217"/>
                  </a:lnTo>
                  <a:lnTo>
                    <a:pt x="462" y="223"/>
                  </a:lnTo>
                  <a:lnTo>
                    <a:pt x="457" y="227"/>
                  </a:lnTo>
                  <a:lnTo>
                    <a:pt x="454" y="233"/>
                  </a:lnTo>
                  <a:lnTo>
                    <a:pt x="451" y="237"/>
                  </a:lnTo>
                  <a:lnTo>
                    <a:pt x="448" y="243"/>
                  </a:lnTo>
                  <a:lnTo>
                    <a:pt x="444" y="249"/>
                  </a:lnTo>
                  <a:lnTo>
                    <a:pt x="435" y="255"/>
                  </a:lnTo>
                  <a:lnTo>
                    <a:pt x="430" y="260"/>
                  </a:lnTo>
                  <a:lnTo>
                    <a:pt x="427" y="265"/>
                  </a:lnTo>
                  <a:lnTo>
                    <a:pt x="425" y="271"/>
                  </a:lnTo>
                  <a:lnTo>
                    <a:pt x="420" y="276"/>
                  </a:lnTo>
                  <a:lnTo>
                    <a:pt x="417" y="282"/>
                  </a:lnTo>
                  <a:lnTo>
                    <a:pt x="411" y="282"/>
                  </a:lnTo>
                  <a:lnTo>
                    <a:pt x="404" y="293"/>
                  </a:lnTo>
                  <a:lnTo>
                    <a:pt x="401" y="298"/>
                  </a:lnTo>
                  <a:lnTo>
                    <a:pt x="396" y="304"/>
                  </a:lnTo>
                  <a:lnTo>
                    <a:pt x="390" y="304"/>
                  </a:lnTo>
                  <a:lnTo>
                    <a:pt x="386" y="309"/>
                  </a:lnTo>
                  <a:lnTo>
                    <a:pt x="380" y="321"/>
                  </a:lnTo>
                  <a:lnTo>
                    <a:pt x="377" y="326"/>
                  </a:lnTo>
                  <a:lnTo>
                    <a:pt x="370" y="326"/>
                  </a:lnTo>
                  <a:lnTo>
                    <a:pt x="367" y="331"/>
                  </a:lnTo>
                  <a:lnTo>
                    <a:pt x="362" y="337"/>
                  </a:lnTo>
                  <a:lnTo>
                    <a:pt x="353" y="342"/>
                  </a:lnTo>
                  <a:lnTo>
                    <a:pt x="349" y="348"/>
                  </a:lnTo>
                  <a:lnTo>
                    <a:pt x="343" y="348"/>
                  </a:lnTo>
                  <a:lnTo>
                    <a:pt x="343" y="348"/>
                  </a:lnTo>
                  <a:lnTo>
                    <a:pt x="338" y="354"/>
                  </a:lnTo>
                  <a:lnTo>
                    <a:pt x="338" y="354"/>
                  </a:lnTo>
                  <a:lnTo>
                    <a:pt x="335" y="359"/>
                  </a:lnTo>
                  <a:lnTo>
                    <a:pt x="332" y="364"/>
                  </a:lnTo>
                  <a:lnTo>
                    <a:pt x="328" y="359"/>
                  </a:lnTo>
                  <a:lnTo>
                    <a:pt x="325" y="364"/>
                  </a:lnTo>
                  <a:lnTo>
                    <a:pt x="322" y="370"/>
                  </a:lnTo>
                  <a:lnTo>
                    <a:pt x="322" y="370"/>
                  </a:lnTo>
                  <a:lnTo>
                    <a:pt x="319" y="376"/>
                  </a:lnTo>
                  <a:lnTo>
                    <a:pt x="315" y="370"/>
                  </a:lnTo>
                  <a:lnTo>
                    <a:pt x="312" y="376"/>
                  </a:lnTo>
                  <a:lnTo>
                    <a:pt x="309" y="380"/>
                  </a:lnTo>
                  <a:lnTo>
                    <a:pt x="309" y="380"/>
                  </a:lnTo>
                  <a:lnTo>
                    <a:pt x="303" y="380"/>
                  </a:lnTo>
                  <a:lnTo>
                    <a:pt x="298" y="386"/>
                  </a:lnTo>
                  <a:lnTo>
                    <a:pt x="298" y="386"/>
                  </a:lnTo>
                  <a:lnTo>
                    <a:pt x="295" y="390"/>
                  </a:lnTo>
                  <a:lnTo>
                    <a:pt x="288" y="390"/>
                  </a:lnTo>
                  <a:lnTo>
                    <a:pt x="288" y="390"/>
                  </a:lnTo>
                  <a:lnTo>
                    <a:pt x="285" y="396"/>
                  </a:lnTo>
                  <a:lnTo>
                    <a:pt x="282" y="390"/>
                  </a:lnTo>
                  <a:lnTo>
                    <a:pt x="277" y="396"/>
                  </a:lnTo>
                  <a:lnTo>
                    <a:pt x="274" y="402"/>
                  </a:lnTo>
                  <a:lnTo>
                    <a:pt x="274" y="402"/>
                  </a:lnTo>
                  <a:lnTo>
                    <a:pt x="268" y="402"/>
                  </a:lnTo>
                  <a:lnTo>
                    <a:pt x="264" y="406"/>
                  </a:lnTo>
                  <a:lnTo>
                    <a:pt x="264" y="406"/>
                  </a:lnTo>
                  <a:lnTo>
                    <a:pt x="258" y="406"/>
                  </a:lnTo>
                  <a:lnTo>
                    <a:pt x="254" y="412"/>
                  </a:lnTo>
                  <a:lnTo>
                    <a:pt x="254" y="412"/>
                  </a:lnTo>
                  <a:lnTo>
                    <a:pt x="248" y="412"/>
                  </a:lnTo>
                  <a:lnTo>
                    <a:pt x="245" y="418"/>
                  </a:lnTo>
                  <a:lnTo>
                    <a:pt x="245" y="418"/>
                  </a:lnTo>
                  <a:lnTo>
                    <a:pt x="240" y="424"/>
                  </a:lnTo>
                  <a:lnTo>
                    <a:pt x="234" y="424"/>
                  </a:lnTo>
                  <a:lnTo>
                    <a:pt x="234" y="424"/>
                  </a:lnTo>
                  <a:lnTo>
                    <a:pt x="227" y="424"/>
                  </a:lnTo>
                  <a:lnTo>
                    <a:pt x="224" y="428"/>
                  </a:lnTo>
                  <a:lnTo>
                    <a:pt x="224" y="428"/>
                  </a:lnTo>
                  <a:lnTo>
                    <a:pt x="216" y="428"/>
                  </a:lnTo>
                  <a:lnTo>
                    <a:pt x="216" y="428"/>
                  </a:lnTo>
                  <a:lnTo>
                    <a:pt x="213" y="434"/>
                  </a:lnTo>
                  <a:lnTo>
                    <a:pt x="206" y="434"/>
                  </a:lnTo>
                  <a:lnTo>
                    <a:pt x="206" y="434"/>
                  </a:lnTo>
                  <a:lnTo>
                    <a:pt x="203" y="440"/>
                  </a:lnTo>
                  <a:lnTo>
                    <a:pt x="196" y="440"/>
                  </a:lnTo>
                  <a:lnTo>
                    <a:pt x="196" y="440"/>
                  </a:lnTo>
                  <a:lnTo>
                    <a:pt x="190" y="440"/>
                  </a:lnTo>
                  <a:lnTo>
                    <a:pt x="187" y="445"/>
                  </a:lnTo>
                  <a:lnTo>
                    <a:pt x="187" y="445"/>
                  </a:lnTo>
                  <a:lnTo>
                    <a:pt x="179" y="446"/>
                  </a:lnTo>
                  <a:lnTo>
                    <a:pt x="176" y="452"/>
                  </a:lnTo>
                  <a:lnTo>
                    <a:pt x="172" y="446"/>
                  </a:lnTo>
                  <a:lnTo>
                    <a:pt x="170" y="452"/>
                  </a:lnTo>
                  <a:lnTo>
                    <a:pt x="163" y="452"/>
                  </a:lnTo>
                  <a:lnTo>
                    <a:pt x="163" y="452"/>
                  </a:lnTo>
                  <a:lnTo>
                    <a:pt x="159" y="456"/>
                  </a:lnTo>
                  <a:lnTo>
                    <a:pt x="153" y="456"/>
                  </a:lnTo>
                  <a:lnTo>
                    <a:pt x="153" y="456"/>
                  </a:lnTo>
                  <a:lnTo>
                    <a:pt x="145" y="456"/>
                  </a:lnTo>
                  <a:lnTo>
                    <a:pt x="142" y="462"/>
                  </a:lnTo>
                  <a:lnTo>
                    <a:pt x="139" y="456"/>
                  </a:lnTo>
                  <a:lnTo>
                    <a:pt x="135" y="462"/>
                  </a:lnTo>
                  <a:lnTo>
                    <a:pt x="129" y="461"/>
                  </a:lnTo>
                  <a:lnTo>
                    <a:pt x="129" y="461"/>
                  </a:lnTo>
                  <a:lnTo>
                    <a:pt x="121" y="461"/>
                  </a:lnTo>
                  <a:lnTo>
                    <a:pt x="121" y="461"/>
                  </a:lnTo>
                  <a:lnTo>
                    <a:pt x="115" y="461"/>
                  </a:lnTo>
                  <a:lnTo>
                    <a:pt x="112" y="467"/>
                  </a:lnTo>
                  <a:lnTo>
                    <a:pt x="108" y="461"/>
                  </a:lnTo>
                  <a:lnTo>
                    <a:pt x="105" y="467"/>
                  </a:lnTo>
                  <a:lnTo>
                    <a:pt x="98" y="467"/>
                  </a:lnTo>
                  <a:lnTo>
                    <a:pt x="98" y="467"/>
                  </a:lnTo>
                  <a:lnTo>
                    <a:pt x="92" y="467"/>
                  </a:lnTo>
                  <a:lnTo>
                    <a:pt x="89" y="473"/>
                  </a:lnTo>
                  <a:lnTo>
                    <a:pt x="84" y="467"/>
                  </a:lnTo>
                  <a:lnTo>
                    <a:pt x="81" y="473"/>
                  </a:lnTo>
                  <a:lnTo>
                    <a:pt x="74" y="473"/>
                  </a:lnTo>
                  <a:lnTo>
                    <a:pt x="71" y="467"/>
                  </a:lnTo>
                  <a:lnTo>
                    <a:pt x="68" y="473"/>
                  </a:lnTo>
                  <a:lnTo>
                    <a:pt x="60" y="473"/>
                  </a:lnTo>
                  <a:lnTo>
                    <a:pt x="60" y="473"/>
                  </a:lnTo>
                  <a:lnTo>
                    <a:pt x="54" y="473"/>
                  </a:lnTo>
                  <a:lnTo>
                    <a:pt x="47" y="473"/>
                  </a:lnTo>
                  <a:lnTo>
                    <a:pt x="47" y="473"/>
                  </a:lnTo>
                  <a:lnTo>
                    <a:pt x="40" y="473"/>
                  </a:lnTo>
                  <a:lnTo>
                    <a:pt x="40" y="473"/>
                  </a:lnTo>
                  <a:lnTo>
                    <a:pt x="34" y="473"/>
                  </a:lnTo>
                  <a:lnTo>
                    <a:pt x="26" y="473"/>
                  </a:lnTo>
                  <a:lnTo>
                    <a:pt x="26" y="473"/>
                  </a:lnTo>
                  <a:lnTo>
                    <a:pt x="20" y="473"/>
                  </a:lnTo>
                  <a:lnTo>
                    <a:pt x="13" y="473"/>
                  </a:lnTo>
                  <a:lnTo>
                    <a:pt x="13" y="473"/>
                  </a:lnTo>
                  <a:lnTo>
                    <a:pt x="7" y="473"/>
                  </a:lnTo>
                  <a:lnTo>
                    <a:pt x="0" y="473"/>
                  </a:lnTo>
                  <a:lnTo>
                    <a:pt x="0" y="473"/>
                  </a:lnTo>
                  <a:lnTo>
                    <a:pt x="0" y="473"/>
                  </a:lnTo>
                  <a:lnTo>
                    <a:pt x="0" y="473"/>
                  </a:lnTo>
                  <a:lnTo>
                    <a:pt x="0" y="473"/>
                  </a:lnTo>
                  <a:lnTo>
                    <a:pt x="0" y="473"/>
                  </a:lnTo>
                  <a:lnTo>
                    <a:pt x="0" y="473"/>
                  </a:lnTo>
                  <a:lnTo>
                    <a:pt x="0" y="473"/>
                  </a:lnTo>
                  <a:lnTo>
                    <a:pt x="0" y="473"/>
                  </a:lnTo>
                  <a:lnTo>
                    <a:pt x="0" y="473"/>
                  </a:lnTo>
                  <a:lnTo>
                    <a:pt x="0" y="473"/>
                  </a:lnTo>
                  <a:lnTo>
                    <a:pt x="0" y="473"/>
                  </a:lnTo>
                  <a:lnTo>
                    <a:pt x="0" y="473"/>
                  </a:lnTo>
                  <a:lnTo>
                    <a:pt x="0" y="473"/>
                  </a:lnTo>
                  <a:lnTo>
                    <a:pt x="2" y="468"/>
                  </a:lnTo>
                  <a:lnTo>
                    <a:pt x="7" y="473"/>
                  </a:lnTo>
                  <a:lnTo>
                    <a:pt x="7" y="473"/>
                  </a:lnTo>
                  <a:lnTo>
                    <a:pt x="7" y="473"/>
                  </a:lnTo>
                  <a:lnTo>
                    <a:pt x="7" y="473"/>
                  </a:lnTo>
                  <a:lnTo>
                    <a:pt x="7" y="473"/>
                  </a:lnTo>
                  <a:lnTo>
                    <a:pt x="7" y="473"/>
                  </a:lnTo>
                  <a:lnTo>
                    <a:pt x="10" y="468"/>
                  </a:lnTo>
                  <a:lnTo>
                    <a:pt x="10" y="468"/>
                  </a:lnTo>
                  <a:lnTo>
                    <a:pt x="13" y="473"/>
                  </a:lnTo>
                  <a:lnTo>
                    <a:pt x="13" y="473"/>
                  </a:lnTo>
                  <a:lnTo>
                    <a:pt x="13" y="473"/>
                  </a:lnTo>
                  <a:lnTo>
                    <a:pt x="13" y="473"/>
                  </a:lnTo>
                  <a:lnTo>
                    <a:pt x="16" y="468"/>
                  </a:lnTo>
                  <a:lnTo>
                    <a:pt x="20" y="473"/>
                  </a:lnTo>
                  <a:lnTo>
                    <a:pt x="20" y="473"/>
                  </a:lnTo>
                  <a:lnTo>
                    <a:pt x="20" y="473"/>
                  </a:lnTo>
                  <a:lnTo>
                    <a:pt x="23" y="468"/>
                  </a:lnTo>
                  <a:lnTo>
                    <a:pt x="23" y="468"/>
                  </a:lnTo>
                  <a:lnTo>
                    <a:pt x="26" y="473"/>
                  </a:lnTo>
                  <a:lnTo>
                    <a:pt x="26" y="473"/>
                  </a:lnTo>
                  <a:lnTo>
                    <a:pt x="31" y="468"/>
                  </a:lnTo>
                  <a:lnTo>
                    <a:pt x="31" y="468"/>
                  </a:lnTo>
                  <a:lnTo>
                    <a:pt x="34" y="473"/>
                  </a:lnTo>
                  <a:lnTo>
                    <a:pt x="38" y="468"/>
                  </a:lnTo>
                  <a:lnTo>
                    <a:pt x="38" y="468"/>
                  </a:lnTo>
                  <a:lnTo>
                    <a:pt x="38" y="468"/>
                  </a:lnTo>
                  <a:lnTo>
                    <a:pt x="44" y="468"/>
                  </a:lnTo>
                  <a:lnTo>
                    <a:pt x="44" y="468"/>
                  </a:lnTo>
                  <a:lnTo>
                    <a:pt x="44" y="468"/>
                  </a:lnTo>
                  <a:lnTo>
                    <a:pt x="47" y="462"/>
                  </a:lnTo>
                  <a:lnTo>
                    <a:pt x="50" y="467"/>
                  </a:lnTo>
                  <a:lnTo>
                    <a:pt x="50" y="467"/>
                  </a:lnTo>
                  <a:lnTo>
                    <a:pt x="54" y="461"/>
                  </a:lnTo>
                  <a:lnTo>
                    <a:pt x="57" y="467"/>
                  </a:lnTo>
                  <a:lnTo>
                    <a:pt x="60" y="461"/>
                  </a:lnTo>
                  <a:lnTo>
                    <a:pt x="60" y="461"/>
                  </a:lnTo>
                  <a:lnTo>
                    <a:pt x="60" y="461"/>
                  </a:lnTo>
                  <a:lnTo>
                    <a:pt x="68" y="461"/>
                  </a:lnTo>
                  <a:lnTo>
                    <a:pt x="68" y="461"/>
                  </a:lnTo>
                  <a:lnTo>
                    <a:pt x="71" y="456"/>
                  </a:lnTo>
                  <a:lnTo>
                    <a:pt x="74" y="461"/>
                  </a:lnTo>
                  <a:lnTo>
                    <a:pt x="78" y="456"/>
                  </a:lnTo>
                  <a:lnTo>
                    <a:pt x="78" y="456"/>
                  </a:lnTo>
                  <a:lnTo>
                    <a:pt x="81" y="461"/>
                  </a:lnTo>
                  <a:lnTo>
                    <a:pt x="84" y="456"/>
                  </a:lnTo>
                  <a:lnTo>
                    <a:pt x="84" y="456"/>
                  </a:lnTo>
                  <a:lnTo>
                    <a:pt x="92" y="456"/>
                  </a:lnTo>
                  <a:lnTo>
                    <a:pt x="92" y="456"/>
                  </a:lnTo>
                  <a:lnTo>
                    <a:pt x="95" y="450"/>
                  </a:lnTo>
                  <a:lnTo>
                    <a:pt x="98" y="456"/>
                  </a:lnTo>
                  <a:lnTo>
                    <a:pt x="102" y="450"/>
                  </a:lnTo>
                  <a:lnTo>
                    <a:pt x="102" y="450"/>
                  </a:lnTo>
                  <a:lnTo>
                    <a:pt x="108" y="450"/>
                  </a:lnTo>
                  <a:lnTo>
                    <a:pt x="108" y="450"/>
                  </a:lnTo>
                  <a:lnTo>
                    <a:pt x="112" y="445"/>
                  </a:lnTo>
                  <a:lnTo>
                    <a:pt x="115" y="450"/>
                  </a:lnTo>
                  <a:lnTo>
                    <a:pt x="118" y="445"/>
                  </a:lnTo>
                  <a:lnTo>
                    <a:pt x="124" y="446"/>
                  </a:lnTo>
                  <a:lnTo>
                    <a:pt x="124" y="446"/>
                  </a:lnTo>
                  <a:lnTo>
                    <a:pt x="129" y="440"/>
                  </a:lnTo>
                  <a:lnTo>
                    <a:pt x="132" y="446"/>
                  </a:lnTo>
                  <a:lnTo>
                    <a:pt x="135" y="440"/>
                  </a:lnTo>
                  <a:lnTo>
                    <a:pt x="135" y="440"/>
                  </a:lnTo>
                  <a:lnTo>
                    <a:pt x="142" y="440"/>
                  </a:lnTo>
                  <a:lnTo>
                    <a:pt x="145" y="434"/>
                  </a:lnTo>
                  <a:lnTo>
                    <a:pt x="148" y="440"/>
                  </a:lnTo>
                  <a:lnTo>
                    <a:pt x="153" y="434"/>
                  </a:lnTo>
                  <a:lnTo>
                    <a:pt x="153" y="434"/>
                  </a:lnTo>
                  <a:lnTo>
                    <a:pt x="159" y="434"/>
                  </a:lnTo>
                  <a:lnTo>
                    <a:pt x="163" y="430"/>
                  </a:lnTo>
                  <a:lnTo>
                    <a:pt x="163" y="430"/>
                  </a:lnTo>
                  <a:lnTo>
                    <a:pt x="170" y="430"/>
                  </a:lnTo>
                  <a:lnTo>
                    <a:pt x="172" y="424"/>
                  </a:lnTo>
                  <a:lnTo>
                    <a:pt x="176" y="430"/>
                  </a:lnTo>
                  <a:lnTo>
                    <a:pt x="179" y="424"/>
                  </a:lnTo>
                  <a:lnTo>
                    <a:pt x="182" y="418"/>
                  </a:lnTo>
                  <a:lnTo>
                    <a:pt x="187" y="424"/>
                  </a:lnTo>
                  <a:lnTo>
                    <a:pt x="190" y="418"/>
                  </a:lnTo>
                  <a:lnTo>
                    <a:pt x="194" y="414"/>
                  </a:lnTo>
                  <a:lnTo>
                    <a:pt x="196" y="418"/>
                  </a:lnTo>
                  <a:lnTo>
                    <a:pt x="200" y="414"/>
                  </a:lnTo>
                  <a:lnTo>
                    <a:pt x="206" y="412"/>
                  </a:lnTo>
                  <a:lnTo>
                    <a:pt x="211" y="406"/>
                  </a:lnTo>
                  <a:lnTo>
                    <a:pt x="211" y="406"/>
                  </a:lnTo>
                  <a:lnTo>
                    <a:pt x="216" y="406"/>
                  </a:lnTo>
                  <a:lnTo>
                    <a:pt x="221" y="402"/>
                  </a:lnTo>
                  <a:lnTo>
                    <a:pt x="221" y="402"/>
                  </a:lnTo>
                  <a:lnTo>
                    <a:pt x="227" y="402"/>
                  </a:lnTo>
                  <a:lnTo>
                    <a:pt x="230" y="396"/>
                  </a:lnTo>
                  <a:lnTo>
                    <a:pt x="234" y="390"/>
                  </a:lnTo>
                  <a:lnTo>
                    <a:pt x="237" y="396"/>
                  </a:lnTo>
                  <a:lnTo>
                    <a:pt x="240" y="390"/>
                  </a:lnTo>
                  <a:lnTo>
                    <a:pt x="246" y="390"/>
                  </a:lnTo>
                  <a:lnTo>
                    <a:pt x="251" y="386"/>
                  </a:lnTo>
                  <a:lnTo>
                    <a:pt x="251" y="386"/>
                  </a:lnTo>
                  <a:lnTo>
                    <a:pt x="258" y="386"/>
                  </a:lnTo>
                  <a:lnTo>
                    <a:pt x="261" y="380"/>
                  </a:lnTo>
                  <a:lnTo>
                    <a:pt x="264" y="374"/>
                  </a:lnTo>
                  <a:lnTo>
                    <a:pt x="271" y="374"/>
                  </a:lnTo>
                  <a:lnTo>
                    <a:pt x="271" y="374"/>
                  </a:lnTo>
                  <a:lnTo>
                    <a:pt x="274" y="368"/>
                  </a:lnTo>
                  <a:lnTo>
                    <a:pt x="282" y="368"/>
                  </a:lnTo>
                  <a:lnTo>
                    <a:pt x="285" y="364"/>
                  </a:lnTo>
                  <a:lnTo>
                    <a:pt x="288" y="358"/>
                  </a:lnTo>
                  <a:lnTo>
                    <a:pt x="292" y="364"/>
                  </a:lnTo>
                  <a:lnTo>
                    <a:pt x="295" y="358"/>
                  </a:lnTo>
                  <a:lnTo>
                    <a:pt x="298" y="354"/>
                  </a:lnTo>
                  <a:lnTo>
                    <a:pt x="304" y="354"/>
                  </a:lnTo>
                  <a:lnTo>
                    <a:pt x="309" y="348"/>
                  </a:lnTo>
                  <a:lnTo>
                    <a:pt x="312" y="342"/>
                  </a:lnTo>
                  <a:lnTo>
                    <a:pt x="312" y="342"/>
                  </a:lnTo>
                  <a:lnTo>
                    <a:pt x="319" y="342"/>
                  </a:lnTo>
                  <a:lnTo>
                    <a:pt x="322" y="337"/>
                  </a:lnTo>
                  <a:lnTo>
                    <a:pt x="325" y="331"/>
                  </a:lnTo>
                  <a:lnTo>
                    <a:pt x="332" y="331"/>
                  </a:lnTo>
                  <a:lnTo>
                    <a:pt x="335" y="326"/>
                  </a:lnTo>
                  <a:lnTo>
                    <a:pt x="338" y="321"/>
                  </a:lnTo>
                  <a:lnTo>
                    <a:pt x="338" y="321"/>
                  </a:lnTo>
                  <a:lnTo>
                    <a:pt x="346" y="321"/>
                  </a:lnTo>
                  <a:lnTo>
                    <a:pt x="349" y="315"/>
                  </a:lnTo>
                  <a:lnTo>
                    <a:pt x="353" y="309"/>
                  </a:lnTo>
                  <a:lnTo>
                    <a:pt x="356" y="304"/>
                  </a:lnTo>
                  <a:lnTo>
                    <a:pt x="362" y="304"/>
                  </a:lnTo>
                  <a:lnTo>
                    <a:pt x="367" y="299"/>
                  </a:lnTo>
                  <a:lnTo>
                    <a:pt x="370" y="293"/>
                  </a:lnTo>
                  <a:lnTo>
                    <a:pt x="373" y="287"/>
                  </a:lnTo>
                  <a:lnTo>
                    <a:pt x="380" y="287"/>
                  </a:lnTo>
                  <a:lnTo>
                    <a:pt x="380" y="287"/>
                  </a:lnTo>
                  <a:lnTo>
                    <a:pt x="384" y="283"/>
                  </a:lnTo>
                  <a:lnTo>
                    <a:pt x="386" y="277"/>
                  </a:lnTo>
                  <a:lnTo>
                    <a:pt x="390" y="271"/>
                  </a:lnTo>
                  <a:lnTo>
                    <a:pt x="396" y="271"/>
                  </a:lnTo>
                  <a:lnTo>
                    <a:pt x="401" y="265"/>
                  </a:lnTo>
                  <a:lnTo>
                    <a:pt x="404" y="261"/>
                  </a:lnTo>
                  <a:lnTo>
                    <a:pt x="408" y="255"/>
                  </a:lnTo>
                  <a:lnTo>
                    <a:pt x="411" y="249"/>
                  </a:lnTo>
                  <a:lnTo>
                    <a:pt x="417" y="249"/>
                  </a:lnTo>
                  <a:lnTo>
                    <a:pt x="420" y="245"/>
                  </a:lnTo>
                  <a:lnTo>
                    <a:pt x="425" y="239"/>
                  </a:lnTo>
                  <a:lnTo>
                    <a:pt x="427" y="233"/>
                  </a:lnTo>
                  <a:lnTo>
                    <a:pt x="432" y="227"/>
                  </a:lnTo>
                  <a:lnTo>
                    <a:pt x="435" y="223"/>
                  </a:lnTo>
                  <a:lnTo>
                    <a:pt x="438" y="217"/>
                  </a:lnTo>
                  <a:lnTo>
                    <a:pt x="441" y="212"/>
                  </a:lnTo>
                  <a:lnTo>
                    <a:pt x="448" y="212"/>
                  </a:lnTo>
                  <a:lnTo>
                    <a:pt x="451" y="207"/>
                  </a:lnTo>
                  <a:lnTo>
                    <a:pt x="454" y="201"/>
                  </a:lnTo>
                  <a:lnTo>
                    <a:pt x="459" y="196"/>
                  </a:lnTo>
                  <a:lnTo>
                    <a:pt x="459" y="196"/>
                  </a:lnTo>
                  <a:lnTo>
                    <a:pt x="462" y="190"/>
                  </a:lnTo>
                  <a:lnTo>
                    <a:pt x="465" y="185"/>
                  </a:lnTo>
                  <a:lnTo>
                    <a:pt x="468" y="179"/>
                  </a:lnTo>
                  <a:lnTo>
                    <a:pt x="472" y="174"/>
                  </a:lnTo>
                  <a:lnTo>
                    <a:pt x="475" y="168"/>
                  </a:lnTo>
                  <a:lnTo>
                    <a:pt x="478" y="163"/>
                  </a:lnTo>
                  <a:lnTo>
                    <a:pt x="482" y="158"/>
                  </a:lnTo>
                  <a:lnTo>
                    <a:pt x="485" y="152"/>
                  </a:lnTo>
                  <a:lnTo>
                    <a:pt x="488" y="146"/>
                  </a:lnTo>
                  <a:lnTo>
                    <a:pt x="496" y="136"/>
                  </a:lnTo>
                  <a:lnTo>
                    <a:pt x="499" y="130"/>
                  </a:lnTo>
                  <a:lnTo>
                    <a:pt x="502" y="124"/>
                  </a:lnTo>
                  <a:lnTo>
                    <a:pt x="506" y="120"/>
                  </a:lnTo>
                  <a:lnTo>
                    <a:pt x="509" y="114"/>
                  </a:lnTo>
                  <a:lnTo>
                    <a:pt x="512" y="108"/>
                  </a:lnTo>
                  <a:lnTo>
                    <a:pt x="517" y="104"/>
                  </a:lnTo>
                  <a:lnTo>
                    <a:pt x="520" y="98"/>
                  </a:lnTo>
                  <a:lnTo>
                    <a:pt x="523" y="92"/>
                  </a:lnTo>
                  <a:lnTo>
                    <a:pt x="526" y="86"/>
                  </a:lnTo>
                  <a:lnTo>
                    <a:pt x="530" y="82"/>
                  </a:lnTo>
                  <a:lnTo>
                    <a:pt x="530" y="70"/>
                  </a:lnTo>
                  <a:lnTo>
                    <a:pt x="533" y="66"/>
                  </a:lnTo>
                  <a:lnTo>
                    <a:pt x="536" y="60"/>
                  </a:lnTo>
                  <a:lnTo>
                    <a:pt x="540" y="54"/>
                  </a:lnTo>
                  <a:lnTo>
                    <a:pt x="543" y="48"/>
                  </a:lnTo>
                  <a:lnTo>
                    <a:pt x="546" y="44"/>
                  </a:lnTo>
                  <a:lnTo>
                    <a:pt x="549" y="38"/>
                  </a:lnTo>
                  <a:lnTo>
                    <a:pt x="549" y="27"/>
                  </a:lnTo>
                  <a:lnTo>
                    <a:pt x="552" y="22"/>
                  </a:lnTo>
                  <a:lnTo>
                    <a:pt x="557" y="17"/>
                  </a:lnTo>
                  <a:lnTo>
                    <a:pt x="560" y="11"/>
                  </a:lnTo>
                  <a:lnTo>
                    <a:pt x="563" y="5"/>
                  </a:lnTo>
                  <a:lnTo>
                    <a:pt x="563" y="5"/>
                  </a:lnTo>
                  <a:lnTo>
                    <a:pt x="567" y="0"/>
                  </a:lnTo>
                  <a:lnTo>
                    <a:pt x="575" y="0"/>
                  </a:lnTo>
                  <a:lnTo>
                    <a:pt x="581" y="0"/>
                  </a:lnTo>
                  <a:lnTo>
                    <a:pt x="587" y="0"/>
                  </a:lnTo>
                  <a:lnTo>
                    <a:pt x="587" y="0"/>
                  </a:lnTo>
                  <a:lnTo>
                    <a:pt x="587" y="0"/>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p:spPr>
          <p:txBody>
            <a:bodyPr/>
            <a:lstStyle/>
            <a:p>
              <a:endParaRPr lang="en-US"/>
            </a:p>
          </p:txBody>
        </p:sp>
        <p:sp>
          <p:nvSpPr>
            <p:cNvPr id="273581" name="Freeform 173"/>
            <p:cNvSpPr>
              <a:spLocks/>
            </p:cNvSpPr>
            <p:nvPr/>
          </p:nvSpPr>
          <p:spPr bwMode="hidden">
            <a:xfrm>
              <a:off x="2768" y="2843"/>
              <a:ext cx="283" cy="350"/>
            </a:xfrm>
            <a:custGeom>
              <a:avLst/>
              <a:gdLst/>
              <a:ahLst/>
              <a:cxnLst>
                <a:cxn ang="0">
                  <a:pos x="216" y="0"/>
                </a:cxn>
                <a:cxn ang="0">
                  <a:pos x="282" y="5"/>
                </a:cxn>
                <a:cxn ang="0">
                  <a:pos x="68" y="349"/>
                </a:cxn>
                <a:cxn ang="0">
                  <a:pos x="0" y="349"/>
                </a:cxn>
                <a:cxn ang="0">
                  <a:pos x="216" y="0"/>
                </a:cxn>
              </a:cxnLst>
              <a:rect l="0" t="0" r="r" b="b"/>
              <a:pathLst>
                <a:path w="283" h="350">
                  <a:moveTo>
                    <a:pt x="216" y="0"/>
                  </a:moveTo>
                  <a:lnTo>
                    <a:pt x="282" y="5"/>
                  </a:lnTo>
                  <a:lnTo>
                    <a:pt x="68" y="349"/>
                  </a:lnTo>
                  <a:lnTo>
                    <a:pt x="0" y="349"/>
                  </a:lnTo>
                  <a:lnTo>
                    <a:pt x="216" y="0"/>
                  </a:lnTo>
                </a:path>
              </a:pathLst>
            </a:custGeom>
            <a:gradFill rotWithShape="0">
              <a:gsLst>
                <a:gs pos="0">
                  <a:srgbClr val="FF6633"/>
                </a:gs>
                <a:gs pos="100000">
                  <a:srgbClr val="FF6633">
                    <a:gamma/>
                    <a:tint val="89804"/>
                    <a:invGamma/>
                  </a:srgbClr>
                </a:gs>
              </a:gsLst>
              <a:lin ang="18900000" scaled="1"/>
            </a:gradFill>
            <a:ln w="12700" cap="rnd" cmpd="sng">
              <a:solidFill>
                <a:srgbClr val="FF6633"/>
              </a:solidFill>
              <a:prstDash val="solid"/>
              <a:round/>
              <a:headEnd/>
              <a:tailEnd/>
            </a:ln>
            <a:effectLst/>
          </p:spPr>
          <p:txBody>
            <a:bodyPr/>
            <a:lstStyle/>
            <a:p>
              <a:endParaRPr lang="en-US"/>
            </a:p>
          </p:txBody>
        </p:sp>
        <p:sp>
          <p:nvSpPr>
            <p:cNvPr id="273582" name="Freeform 174"/>
            <p:cNvSpPr>
              <a:spLocks/>
            </p:cNvSpPr>
            <p:nvPr/>
          </p:nvSpPr>
          <p:spPr bwMode="hidden">
            <a:xfrm>
              <a:off x="2768" y="3192"/>
              <a:ext cx="283" cy="345"/>
            </a:xfrm>
            <a:custGeom>
              <a:avLst/>
              <a:gdLst/>
              <a:ahLst/>
              <a:cxnLst>
                <a:cxn ang="0">
                  <a:pos x="0" y="0"/>
                </a:cxn>
                <a:cxn ang="0">
                  <a:pos x="215" y="344"/>
                </a:cxn>
                <a:cxn ang="0">
                  <a:pos x="282" y="344"/>
                </a:cxn>
                <a:cxn ang="0">
                  <a:pos x="66" y="1"/>
                </a:cxn>
                <a:cxn ang="0">
                  <a:pos x="0" y="0"/>
                </a:cxn>
              </a:cxnLst>
              <a:rect l="0" t="0" r="r" b="b"/>
              <a:pathLst>
                <a:path w="283" h="345">
                  <a:moveTo>
                    <a:pt x="0" y="0"/>
                  </a:moveTo>
                  <a:lnTo>
                    <a:pt x="215" y="344"/>
                  </a:lnTo>
                  <a:lnTo>
                    <a:pt x="282" y="344"/>
                  </a:lnTo>
                  <a:lnTo>
                    <a:pt x="66" y="1"/>
                  </a:lnTo>
                  <a:lnTo>
                    <a:pt x="0" y="0"/>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p:spPr>
          <p:txBody>
            <a:bodyPr/>
            <a:lstStyle/>
            <a:p>
              <a:endParaRPr lang="en-US"/>
            </a:p>
          </p:txBody>
        </p:sp>
      </p:grpSp>
      <p:grpSp>
        <p:nvGrpSpPr>
          <p:cNvPr id="28" name="Group 175"/>
          <p:cNvGrpSpPr>
            <a:grpSpLocks/>
          </p:cNvGrpSpPr>
          <p:nvPr/>
        </p:nvGrpSpPr>
        <p:grpSpPr bwMode="auto">
          <a:xfrm>
            <a:off x="1536700" y="3886200"/>
            <a:ext cx="4319588" cy="1601788"/>
            <a:chOff x="968" y="2448"/>
            <a:chExt cx="2721" cy="1009"/>
          </a:xfrm>
        </p:grpSpPr>
        <p:sp>
          <p:nvSpPr>
            <p:cNvPr id="273584" name="Freeform 176"/>
            <p:cNvSpPr>
              <a:spLocks/>
            </p:cNvSpPr>
            <p:nvPr/>
          </p:nvSpPr>
          <p:spPr bwMode="auto">
            <a:xfrm>
              <a:off x="968" y="2448"/>
              <a:ext cx="2721" cy="1009"/>
            </a:xfrm>
            <a:custGeom>
              <a:avLst/>
              <a:gdLst/>
              <a:ahLst/>
              <a:cxnLst>
                <a:cxn ang="0">
                  <a:pos x="0" y="1001"/>
                </a:cxn>
                <a:cxn ang="0">
                  <a:pos x="0" y="0"/>
                </a:cxn>
                <a:cxn ang="0">
                  <a:pos x="41" y="0"/>
                </a:cxn>
                <a:cxn ang="0">
                  <a:pos x="2381" y="0"/>
                </a:cxn>
                <a:cxn ang="0">
                  <a:pos x="2533" y="92"/>
                </a:cxn>
                <a:cxn ang="0">
                  <a:pos x="2720" y="105"/>
                </a:cxn>
                <a:cxn ang="0">
                  <a:pos x="2720" y="375"/>
                </a:cxn>
                <a:cxn ang="0">
                  <a:pos x="2195" y="810"/>
                </a:cxn>
                <a:cxn ang="0">
                  <a:pos x="2195" y="935"/>
                </a:cxn>
                <a:cxn ang="0">
                  <a:pos x="2126" y="935"/>
                </a:cxn>
                <a:cxn ang="0">
                  <a:pos x="731" y="935"/>
                </a:cxn>
                <a:cxn ang="0">
                  <a:pos x="731" y="1008"/>
                </a:cxn>
                <a:cxn ang="0">
                  <a:pos x="0" y="1001"/>
                </a:cxn>
              </a:cxnLst>
              <a:rect l="0" t="0" r="r" b="b"/>
              <a:pathLst>
                <a:path w="2721" h="1009">
                  <a:moveTo>
                    <a:pt x="0" y="1001"/>
                  </a:moveTo>
                  <a:lnTo>
                    <a:pt x="0" y="0"/>
                  </a:lnTo>
                  <a:lnTo>
                    <a:pt x="41" y="0"/>
                  </a:lnTo>
                  <a:lnTo>
                    <a:pt x="2381" y="0"/>
                  </a:lnTo>
                  <a:lnTo>
                    <a:pt x="2533" y="92"/>
                  </a:lnTo>
                  <a:lnTo>
                    <a:pt x="2720" y="105"/>
                  </a:lnTo>
                  <a:lnTo>
                    <a:pt x="2720" y="375"/>
                  </a:lnTo>
                  <a:lnTo>
                    <a:pt x="2195" y="810"/>
                  </a:lnTo>
                  <a:lnTo>
                    <a:pt x="2195" y="935"/>
                  </a:lnTo>
                  <a:lnTo>
                    <a:pt x="2126" y="935"/>
                  </a:lnTo>
                  <a:lnTo>
                    <a:pt x="731" y="935"/>
                  </a:lnTo>
                  <a:lnTo>
                    <a:pt x="731" y="1008"/>
                  </a:lnTo>
                  <a:lnTo>
                    <a:pt x="0" y="1001"/>
                  </a:lnTo>
                </a:path>
              </a:pathLst>
            </a:custGeom>
            <a:noFill/>
            <a:ln w="9525" cap="rnd">
              <a:noFill/>
              <a:round/>
              <a:headEnd/>
              <a:tailEnd/>
            </a:ln>
            <a:effectLst/>
          </p:spPr>
          <p:txBody>
            <a:bodyPr/>
            <a:lstStyle/>
            <a:p>
              <a:endParaRPr lang="en-US"/>
            </a:p>
          </p:txBody>
        </p:sp>
        <p:grpSp>
          <p:nvGrpSpPr>
            <p:cNvPr id="29" name="Group 177"/>
            <p:cNvGrpSpPr>
              <a:grpSpLocks/>
            </p:cNvGrpSpPr>
            <p:nvPr/>
          </p:nvGrpSpPr>
          <p:grpSpPr bwMode="auto">
            <a:xfrm>
              <a:off x="1079" y="2547"/>
              <a:ext cx="2574" cy="851"/>
              <a:chOff x="1079" y="2547"/>
              <a:chExt cx="2574" cy="851"/>
            </a:xfrm>
          </p:grpSpPr>
          <p:grpSp>
            <p:nvGrpSpPr>
              <p:cNvPr id="30" name="Group 178"/>
              <p:cNvGrpSpPr>
                <a:grpSpLocks/>
              </p:cNvGrpSpPr>
              <p:nvPr/>
            </p:nvGrpSpPr>
            <p:grpSpPr bwMode="auto">
              <a:xfrm>
                <a:off x="1079" y="2848"/>
                <a:ext cx="486" cy="550"/>
                <a:chOff x="1079" y="2848"/>
                <a:chExt cx="486" cy="550"/>
              </a:xfrm>
            </p:grpSpPr>
            <p:sp>
              <p:nvSpPr>
                <p:cNvPr id="273587" name="Rectangle 179"/>
                <p:cNvSpPr>
                  <a:spLocks noChangeArrowheads="1"/>
                </p:cNvSpPr>
                <p:nvPr/>
              </p:nvSpPr>
              <p:spPr bwMode="auto">
                <a:xfrm>
                  <a:off x="1079" y="2848"/>
                  <a:ext cx="486" cy="550"/>
                </a:xfrm>
                <a:prstGeom prst="rect">
                  <a:avLst/>
                </a:prstGeom>
                <a:noFill/>
                <a:ln w="12700">
                  <a:solidFill>
                    <a:srgbClr val="000000"/>
                  </a:solidFill>
                  <a:miter lim="800000"/>
                  <a:headEnd/>
                  <a:tailEnd/>
                </a:ln>
                <a:effectLst>
                  <a:outerShdw dist="35921" dir="2700000" algn="ctr" rotWithShape="0">
                    <a:schemeClr val="bg2"/>
                  </a:outerShdw>
                </a:effectLst>
              </p:spPr>
              <p:txBody>
                <a:bodyPr wrap="none" anchor="ctr"/>
                <a:lstStyle/>
                <a:p>
                  <a:endParaRPr lang="en-US"/>
                </a:p>
              </p:txBody>
            </p:sp>
            <p:sp>
              <p:nvSpPr>
                <p:cNvPr id="273588" name="Line 180"/>
                <p:cNvSpPr>
                  <a:spLocks noChangeShapeType="1"/>
                </p:cNvSpPr>
                <p:nvPr/>
              </p:nvSpPr>
              <p:spPr bwMode="auto">
                <a:xfrm>
                  <a:off x="1084" y="2988"/>
                  <a:ext cx="480" cy="0"/>
                </a:xfrm>
                <a:prstGeom prst="line">
                  <a:avLst/>
                </a:prstGeom>
                <a:noFill/>
                <a:ln w="25400">
                  <a:solidFill>
                    <a:srgbClr val="000000"/>
                  </a:solidFill>
                  <a:round/>
                  <a:headEnd type="none" w="sm" len="sm"/>
                  <a:tailEnd type="none" w="sm" len="sm"/>
                </a:ln>
                <a:effectLst/>
              </p:spPr>
              <p:txBody>
                <a:bodyPr/>
                <a:lstStyle/>
                <a:p>
                  <a:endParaRPr lang="en-US"/>
                </a:p>
              </p:txBody>
            </p:sp>
            <p:sp>
              <p:nvSpPr>
                <p:cNvPr id="273589" name="Line 181"/>
                <p:cNvSpPr>
                  <a:spLocks noChangeShapeType="1"/>
                </p:cNvSpPr>
                <p:nvPr/>
              </p:nvSpPr>
              <p:spPr bwMode="auto">
                <a:xfrm>
                  <a:off x="1163" y="2856"/>
                  <a:ext cx="0" cy="532"/>
                </a:xfrm>
                <a:prstGeom prst="line">
                  <a:avLst/>
                </a:prstGeom>
                <a:noFill/>
                <a:ln w="12700">
                  <a:solidFill>
                    <a:srgbClr val="000000"/>
                  </a:solidFill>
                  <a:round/>
                  <a:headEnd type="none" w="sm" len="sm"/>
                  <a:tailEnd type="none" w="sm" len="sm"/>
                </a:ln>
                <a:effectLst/>
              </p:spPr>
              <p:txBody>
                <a:bodyPr/>
                <a:lstStyle/>
                <a:p>
                  <a:endParaRPr lang="en-US"/>
                </a:p>
              </p:txBody>
            </p:sp>
            <p:sp>
              <p:nvSpPr>
                <p:cNvPr id="273590" name="Line 182"/>
                <p:cNvSpPr>
                  <a:spLocks noChangeShapeType="1"/>
                </p:cNvSpPr>
                <p:nvPr/>
              </p:nvSpPr>
              <p:spPr bwMode="auto">
                <a:xfrm>
                  <a:off x="1242" y="2856"/>
                  <a:ext cx="0" cy="532"/>
                </a:xfrm>
                <a:prstGeom prst="line">
                  <a:avLst/>
                </a:prstGeom>
                <a:noFill/>
                <a:ln w="12700">
                  <a:solidFill>
                    <a:srgbClr val="000000"/>
                  </a:solidFill>
                  <a:round/>
                  <a:headEnd type="none" w="sm" len="sm"/>
                  <a:tailEnd type="none" w="sm" len="sm"/>
                </a:ln>
                <a:effectLst/>
              </p:spPr>
              <p:txBody>
                <a:bodyPr/>
                <a:lstStyle/>
                <a:p>
                  <a:endParaRPr lang="en-US"/>
                </a:p>
              </p:txBody>
            </p:sp>
            <p:sp>
              <p:nvSpPr>
                <p:cNvPr id="273591" name="Line 183"/>
                <p:cNvSpPr>
                  <a:spLocks noChangeShapeType="1"/>
                </p:cNvSpPr>
                <p:nvPr/>
              </p:nvSpPr>
              <p:spPr bwMode="auto">
                <a:xfrm>
                  <a:off x="1320" y="2856"/>
                  <a:ext cx="0" cy="532"/>
                </a:xfrm>
                <a:prstGeom prst="line">
                  <a:avLst/>
                </a:prstGeom>
                <a:noFill/>
                <a:ln w="12700">
                  <a:solidFill>
                    <a:srgbClr val="000000"/>
                  </a:solidFill>
                  <a:round/>
                  <a:headEnd type="none" w="sm" len="sm"/>
                  <a:tailEnd type="none" w="sm" len="sm"/>
                </a:ln>
                <a:effectLst/>
              </p:spPr>
              <p:txBody>
                <a:bodyPr/>
                <a:lstStyle/>
                <a:p>
                  <a:endParaRPr lang="en-US"/>
                </a:p>
              </p:txBody>
            </p:sp>
            <p:sp>
              <p:nvSpPr>
                <p:cNvPr id="273592" name="Line 184"/>
                <p:cNvSpPr>
                  <a:spLocks noChangeShapeType="1"/>
                </p:cNvSpPr>
                <p:nvPr/>
              </p:nvSpPr>
              <p:spPr bwMode="auto">
                <a:xfrm>
                  <a:off x="1398" y="2856"/>
                  <a:ext cx="0" cy="532"/>
                </a:xfrm>
                <a:prstGeom prst="line">
                  <a:avLst/>
                </a:prstGeom>
                <a:noFill/>
                <a:ln w="12700">
                  <a:solidFill>
                    <a:srgbClr val="000000"/>
                  </a:solidFill>
                  <a:round/>
                  <a:headEnd type="none" w="sm" len="sm"/>
                  <a:tailEnd type="none" w="sm" len="sm"/>
                </a:ln>
                <a:effectLst/>
              </p:spPr>
              <p:txBody>
                <a:bodyPr/>
                <a:lstStyle/>
                <a:p>
                  <a:endParaRPr lang="en-US"/>
                </a:p>
              </p:txBody>
            </p:sp>
            <p:sp>
              <p:nvSpPr>
                <p:cNvPr id="273593" name="Line 185"/>
                <p:cNvSpPr>
                  <a:spLocks noChangeShapeType="1"/>
                </p:cNvSpPr>
                <p:nvPr/>
              </p:nvSpPr>
              <p:spPr bwMode="auto">
                <a:xfrm>
                  <a:off x="1475" y="2856"/>
                  <a:ext cx="0" cy="532"/>
                </a:xfrm>
                <a:prstGeom prst="line">
                  <a:avLst/>
                </a:prstGeom>
                <a:noFill/>
                <a:ln w="12700">
                  <a:solidFill>
                    <a:srgbClr val="000000"/>
                  </a:solidFill>
                  <a:round/>
                  <a:headEnd type="none" w="sm" len="sm"/>
                  <a:tailEnd type="none" w="sm" len="sm"/>
                </a:ln>
                <a:effectLst/>
              </p:spPr>
              <p:txBody>
                <a:bodyPr/>
                <a:lstStyle/>
                <a:p>
                  <a:endParaRPr lang="en-US"/>
                </a:p>
              </p:txBody>
            </p:sp>
          </p:grpSp>
          <p:grpSp>
            <p:nvGrpSpPr>
              <p:cNvPr id="31" name="Group 186"/>
              <p:cNvGrpSpPr>
                <a:grpSpLocks/>
              </p:cNvGrpSpPr>
              <p:nvPr/>
            </p:nvGrpSpPr>
            <p:grpSpPr bwMode="auto">
              <a:xfrm>
                <a:off x="1871" y="2781"/>
                <a:ext cx="418" cy="488"/>
                <a:chOff x="1871" y="2781"/>
                <a:chExt cx="418" cy="488"/>
              </a:xfrm>
            </p:grpSpPr>
            <p:sp>
              <p:nvSpPr>
                <p:cNvPr id="273595" name="Rectangle 187"/>
                <p:cNvSpPr>
                  <a:spLocks noChangeArrowheads="1"/>
                </p:cNvSpPr>
                <p:nvPr/>
              </p:nvSpPr>
              <p:spPr bwMode="auto">
                <a:xfrm>
                  <a:off x="1871" y="2781"/>
                  <a:ext cx="418" cy="488"/>
                </a:xfrm>
                <a:prstGeom prst="rect">
                  <a:avLst/>
                </a:prstGeom>
                <a:noFill/>
                <a:ln w="12700">
                  <a:solidFill>
                    <a:srgbClr val="000000"/>
                  </a:solidFill>
                  <a:miter lim="800000"/>
                  <a:headEnd/>
                  <a:tailEnd/>
                </a:ln>
                <a:effectLst>
                  <a:outerShdw dist="35921" dir="2700000" algn="ctr" rotWithShape="0">
                    <a:schemeClr val="bg2"/>
                  </a:outerShdw>
                </a:effectLst>
              </p:spPr>
              <p:txBody>
                <a:bodyPr wrap="none" anchor="ctr"/>
                <a:lstStyle/>
                <a:p>
                  <a:endParaRPr lang="en-US"/>
                </a:p>
              </p:txBody>
            </p:sp>
            <p:sp>
              <p:nvSpPr>
                <p:cNvPr id="273596" name="Line 188"/>
                <p:cNvSpPr>
                  <a:spLocks noChangeShapeType="1"/>
                </p:cNvSpPr>
                <p:nvPr/>
              </p:nvSpPr>
              <p:spPr bwMode="auto">
                <a:xfrm>
                  <a:off x="1875" y="2906"/>
                  <a:ext cx="414" cy="0"/>
                </a:xfrm>
                <a:prstGeom prst="line">
                  <a:avLst/>
                </a:prstGeom>
                <a:noFill/>
                <a:ln w="25400">
                  <a:solidFill>
                    <a:srgbClr val="000000"/>
                  </a:solidFill>
                  <a:round/>
                  <a:headEnd type="none" w="sm" len="sm"/>
                  <a:tailEnd type="none" w="sm" len="sm"/>
                </a:ln>
                <a:effectLst/>
              </p:spPr>
              <p:txBody>
                <a:bodyPr/>
                <a:lstStyle/>
                <a:p>
                  <a:endParaRPr lang="en-US"/>
                </a:p>
              </p:txBody>
            </p:sp>
            <p:sp>
              <p:nvSpPr>
                <p:cNvPr id="273597" name="Line 189"/>
                <p:cNvSpPr>
                  <a:spLocks noChangeShapeType="1"/>
                </p:cNvSpPr>
                <p:nvPr/>
              </p:nvSpPr>
              <p:spPr bwMode="auto">
                <a:xfrm>
                  <a:off x="1943" y="2788"/>
                  <a:ext cx="0" cy="474"/>
                </a:xfrm>
                <a:prstGeom prst="line">
                  <a:avLst/>
                </a:prstGeom>
                <a:noFill/>
                <a:ln w="12700">
                  <a:solidFill>
                    <a:srgbClr val="000000"/>
                  </a:solidFill>
                  <a:round/>
                  <a:headEnd type="none" w="sm" len="sm"/>
                  <a:tailEnd type="none" w="sm" len="sm"/>
                </a:ln>
                <a:effectLst/>
              </p:spPr>
              <p:txBody>
                <a:bodyPr/>
                <a:lstStyle/>
                <a:p>
                  <a:endParaRPr lang="en-US"/>
                </a:p>
              </p:txBody>
            </p:sp>
            <p:sp>
              <p:nvSpPr>
                <p:cNvPr id="273598" name="Line 190"/>
                <p:cNvSpPr>
                  <a:spLocks noChangeShapeType="1"/>
                </p:cNvSpPr>
                <p:nvPr/>
              </p:nvSpPr>
              <p:spPr bwMode="auto">
                <a:xfrm>
                  <a:off x="2011" y="2788"/>
                  <a:ext cx="0" cy="474"/>
                </a:xfrm>
                <a:prstGeom prst="line">
                  <a:avLst/>
                </a:prstGeom>
                <a:noFill/>
                <a:ln w="12700">
                  <a:solidFill>
                    <a:srgbClr val="000000"/>
                  </a:solidFill>
                  <a:round/>
                  <a:headEnd type="none" w="sm" len="sm"/>
                  <a:tailEnd type="none" w="sm" len="sm"/>
                </a:ln>
                <a:effectLst/>
              </p:spPr>
              <p:txBody>
                <a:bodyPr/>
                <a:lstStyle/>
                <a:p>
                  <a:endParaRPr lang="en-US"/>
                </a:p>
              </p:txBody>
            </p:sp>
            <p:sp>
              <p:nvSpPr>
                <p:cNvPr id="273599" name="Line 191"/>
                <p:cNvSpPr>
                  <a:spLocks noChangeShapeType="1"/>
                </p:cNvSpPr>
                <p:nvPr/>
              </p:nvSpPr>
              <p:spPr bwMode="auto">
                <a:xfrm>
                  <a:off x="2079" y="2788"/>
                  <a:ext cx="0" cy="474"/>
                </a:xfrm>
                <a:prstGeom prst="line">
                  <a:avLst/>
                </a:prstGeom>
                <a:noFill/>
                <a:ln w="12700">
                  <a:solidFill>
                    <a:srgbClr val="000000"/>
                  </a:solidFill>
                  <a:round/>
                  <a:headEnd type="none" w="sm" len="sm"/>
                  <a:tailEnd type="none" w="sm" len="sm"/>
                </a:ln>
                <a:effectLst/>
              </p:spPr>
              <p:txBody>
                <a:bodyPr/>
                <a:lstStyle/>
                <a:p>
                  <a:endParaRPr lang="en-US"/>
                </a:p>
              </p:txBody>
            </p:sp>
            <p:sp>
              <p:nvSpPr>
                <p:cNvPr id="273600" name="Line 192"/>
                <p:cNvSpPr>
                  <a:spLocks noChangeShapeType="1"/>
                </p:cNvSpPr>
                <p:nvPr/>
              </p:nvSpPr>
              <p:spPr bwMode="auto">
                <a:xfrm>
                  <a:off x="2146" y="2788"/>
                  <a:ext cx="0" cy="474"/>
                </a:xfrm>
                <a:prstGeom prst="line">
                  <a:avLst/>
                </a:prstGeom>
                <a:noFill/>
                <a:ln w="12700">
                  <a:solidFill>
                    <a:srgbClr val="000000"/>
                  </a:solidFill>
                  <a:round/>
                  <a:headEnd type="none" w="sm" len="sm"/>
                  <a:tailEnd type="none" w="sm" len="sm"/>
                </a:ln>
                <a:effectLst/>
              </p:spPr>
              <p:txBody>
                <a:bodyPr/>
                <a:lstStyle/>
                <a:p>
                  <a:endParaRPr lang="en-US"/>
                </a:p>
              </p:txBody>
            </p:sp>
            <p:sp>
              <p:nvSpPr>
                <p:cNvPr id="273601" name="Line 193"/>
                <p:cNvSpPr>
                  <a:spLocks noChangeShapeType="1"/>
                </p:cNvSpPr>
                <p:nvPr/>
              </p:nvSpPr>
              <p:spPr bwMode="auto">
                <a:xfrm>
                  <a:off x="2213" y="2788"/>
                  <a:ext cx="0" cy="474"/>
                </a:xfrm>
                <a:prstGeom prst="line">
                  <a:avLst/>
                </a:prstGeom>
                <a:noFill/>
                <a:ln w="12700">
                  <a:solidFill>
                    <a:srgbClr val="000000"/>
                  </a:solidFill>
                  <a:round/>
                  <a:headEnd type="none" w="sm" len="sm"/>
                  <a:tailEnd type="none" w="sm" len="sm"/>
                </a:ln>
                <a:effectLst/>
              </p:spPr>
              <p:txBody>
                <a:bodyPr/>
                <a:lstStyle/>
                <a:p>
                  <a:endParaRPr lang="en-US"/>
                </a:p>
              </p:txBody>
            </p:sp>
          </p:grpSp>
          <p:grpSp>
            <p:nvGrpSpPr>
              <p:cNvPr id="273507" name="Group 194"/>
              <p:cNvGrpSpPr>
                <a:grpSpLocks/>
              </p:cNvGrpSpPr>
              <p:nvPr/>
            </p:nvGrpSpPr>
            <p:grpSpPr bwMode="auto">
              <a:xfrm>
                <a:off x="2581" y="2707"/>
                <a:ext cx="336" cy="404"/>
                <a:chOff x="2581" y="2707"/>
                <a:chExt cx="336" cy="404"/>
              </a:xfrm>
            </p:grpSpPr>
            <p:sp>
              <p:nvSpPr>
                <p:cNvPr id="273603" name="Rectangle 195"/>
                <p:cNvSpPr>
                  <a:spLocks noChangeArrowheads="1"/>
                </p:cNvSpPr>
                <p:nvPr/>
              </p:nvSpPr>
              <p:spPr bwMode="auto">
                <a:xfrm>
                  <a:off x="2581" y="2707"/>
                  <a:ext cx="335" cy="404"/>
                </a:xfrm>
                <a:prstGeom prst="rect">
                  <a:avLst/>
                </a:prstGeom>
                <a:noFill/>
                <a:ln w="12700">
                  <a:solidFill>
                    <a:srgbClr val="000000"/>
                  </a:solidFill>
                  <a:miter lim="800000"/>
                  <a:headEnd/>
                  <a:tailEnd/>
                </a:ln>
                <a:effectLst>
                  <a:outerShdw dist="35921" dir="2700000" algn="ctr" rotWithShape="0">
                    <a:schemeClr val="bg2"/>
                  </a:outerShdw>
                </a:effectLst>
              </p:spPr>
              <p:txBody>
                <a:bodyPr wrap="none" anchor="ctr"/>
                <a:lstStyle/>
                <a:p>
                  <a:endParaRPr lang="en-US"/>
                </a:p>
              </p:txBody>
            </p:sp>
            <p:sp>
              <p:nvSpPr>
                <p:cNvPr id="273604" name="Line 196"/>
                <p:cNvSpPr>
                  <a:spLocks noChangeShapeType="1"/>
                </p:cNvSpPr>
                <p:nvPr/>
              </p:nvSpPr>
              <p:spPr bwMode="auto">
                <a:xfrm>
                  <a:off x="2583" y="2810"/>
                  <a:ext cx="334" cy="0"/>
                </a:xfrm>
                <a:prstGeom prst="line">
                  <a:avLst/>
                </a:prstGeom>
                <a:noFill/>
                <a:ln w="25400">
                  <a:solidFill>
                    <a:srgbClr val="000000"/>
                  </a:solidFill>
                  <a:round/>
                  <a:headEnd type="none" w="sm" len="sm"/>
                  <a:tailEnd type="none" w="sm" len="sm"/>
                </a:ln>
                <a:effectLst/>
              </p:spPr>
              <p:txBody>
                <a:bodyPr/>
                <a:lstStyle/>
                <a:p>
                  <a:endParaRPr lang="en-US"/>
                </a:p>
              </p:txBody>
            </p:sp>
            <p:sp>
              <p:nvSpPr>
                <p:cNvPr id="273605" name="Line 197"/>
                <p:cNvSpPr>
                  <a:spLocks noChangeShapeType="1"/>
                </p:cNvSpPr>
                <p:nvPr/>
              </p:nvSpPr>
              <p:spPr bwMode="auto">
                <a:xfrm>
                  <a:off x="2639" y="2712"/>
                  <a:ext cx="0" cy="393"/>
                </a:xfrm>
                <a:prstGeom prst="line">
                  <a:avLst/>
                </a:prstGeom>
                <a:noFill/>
                <a:ln w="12700">
                  <a:solidFill>
                    <a:srgbClr val="000000"/>
                  </a:solidFill>
                  <a:round/>
                  <a:headEnd type="none" w="sm" len="sm"/>
                  <a:tailEnd type="none" w="sm" len="sm"/>
                </a:ln>
                <a:effectLst/>
              </p:spPr>
              <p:txBody>
                <a:bodyPr/>
                <a:lstStyle/>
                <a:p>
                  <a:endParaRPr lang="en-US"/>
                </a:p>
              </p:txBody>
            </p:sp>
            <p:sp>
              <p:nvSpPr>
                <p:cNvPr id="273606" name="Line 198"/>
                <p:cNvSpPr>
                  <a:spLocks noChangeShapeType="1"/>
                </p:cNvSpPr>
                <p:nvPr/>
              </p:nvSpPr>
              <p:spPr bwMode="auto">
                <a:xfrm>
                  <a:off x="2692" y="2712"/>
                  <a:ext cx="0" cy="393"/>
                </a:xfrm>
                <a:prstGeom prst="line">
                  <a:avLst/>
                </a:prstGeom>
                <a:noFill/>
                <a:ln w="12700">
                  <a:solidFill>
                    <a:srgbClr val="000000"/>
                  </a:solidFill>
                  <a:round/>
                  <a:headEnd type="none" w="sm" len="sm"/>
                  <a:tailEnd type="none" w="sm" len="sm"/>
                </a:ln>
                <a:effectLst/>
              </p:spPr>
              <p:txBody>
                <a:bodyPr/>
                <a:lstStyle/>
                <a:p>
                  <a:endParaRPr lang="en-US"/>
                </a:p>
              </p:txBody>
            </p:sp>
            <p:sp>
              <p:nvSpPr>
                <p:cNvPr id="273607" name="Line 199"/>
                <p:cNvSpPr>
                  <a:spLocks noChangeShapeType="1"/>
                </p:cNvSpPr>
                <p:nvPr/>
              </p:nvSpPr>
              <p:spPr bwMode="auto">
                <a:xfrm>
                  <a:off x="2747" y="2712"/>
                  <a:ext cx="0" cy="393"/>
                </a:xfrm>
                <a:prstGeom prst="line">
                  <a:avLst/>
                </a:prstGeom>
                <a:noFill/>
                <a:ln w="12700">
                  <a:solidFill>
                    <a:srgbClr val="000000"/>
                  </a:solidFill>
                  <a:round/>
                  <a:headEnd type="none" w="sm" len="sm"/>
                  <a:tailEnd type="none" w="sm" len="sm"/>
                </a:ln>
                <a:effectLst/>
              </p:spPr>
              <p:txBody>
                <a:bodyPr/>
                <a:lstStyle/>
                <a:p>
                  <a:endParaRPr lang="en-US"/>
                </a:p>
              </p:txBody>
            </p:sp>
            <p:sp>
              <p:nvSpPr>
                <p:cNvPr id="273608" name="Line 200"/>
                <p:cNvSpPr>
                  <a:spLocks noChangeShapeType="1"/>
                </p:cNvSpPr>
                <p:nvPr/>
              </p:nvSpPr>
              <p:spPr bwMode="auto">
                <a:xfrm>
                  <a:off x="2801" y="2712"/>
                  <a:ext cx="0" cy="393"/>
                </a:xfrm>
                <a:prstGeom prst="line">
                  <a:avLst/>
                </a:prstGeom>
                <a:noFill/>
                <a:ln w="12700">
                  <a:solidFill>
                    <a:srgbClr val="000000"/>
                  </a:solidFill>
                  <a:round/>
                  <a:headEnd type="none" w="sm" len="sm"/>
                  <a:tailEnd type="none" w="sm" len="sm"/>
                </a:ln>
                <a:effectLst/>
              </p:spPr>
              <p:txBody>
                <a:bodyPr/>
                <a:lstStyle/>
                <a:p>
                  <a:endParaRPr lang="en-US"/>
                </a:p>
              </p:txBody>
            </p:sp>
            <p:sp>
              <p:nvSpPr>
                <p:cNvPr id="273609" name="Line 201"/>
                <p:cNvSpPr>
                  <a:spLocks noChangeShapeType="1"/>
                </p:cNvSpPr>
                <p:nvPr/>
              </p:nvSpPr>
              <p:spPr bwMode="auto">
                <a:xfrm>
                  <a:off x="2855" y="2712"/>
                  <a:ext cx="0" cy="393"/>
                </a:xfrm>
                <a:prstGeom prst="line">
                  <a:avLst/>
                </a:prstGeom>
                <a:noFill/>
                <a:ln w="12700">
                  <a:solidFill>
                    <a:srgbClr val="000000"/>
                  </a:solidFill>
                  <a:round/>
                  <a:headEnd type="none" w="sm" len="sm"/>
                  <a:tailEnd type="none" w="sm" len="sm"/>
                </a:ln>
                <a:effectLst/>
              </p:spPr>
              <p:txBody>
                <a:bodyPr/>
                <a:lstStyle/>
                <a:p>
                  <a:endParaRPr lang="en-US"/>
                </a:p>
              </p:txBody>
            </p:sp>
          </p:grpSp>
          <p:grpSp>
            <p:nvGrpSpPr>
              <p:cNvPr id="273513" name="Group 202"/>
              <p:cNvGrpSpPr>
                <a:grpSpLocks/>
              </p:cNvGrpSpPr>
              <p:nvPr/>
            </p:nvGrpSpPr>
            <p:grpSpPr bwMode="auto">
              <a:xfrm>
                <a:off x="3187" y="2645"/>
                <a:ext cx="175" cy="267"/>
                <a:chOff x="3187" y="2645"/>
                <a:chExt cx="175" cy="267"/>
              </a:xfrm>
            </p:grpSpPr>
            <p:sp>
              <p:nvSpPr>
                <p:cNvPr id="273611" name="Rectangle 203"/>
                <p:cNvSpPr>
                  <a:spLocks noChangeArrowheads="1"/>
                </p:cNvSpPr>
                <p:nvPr/>
              </p:nvSpPr>
              <p:spPr bwMode="auto">
                <a:xfrm>
                  <a:off x="3188" y="2645"/>
                  <a:ext cx="172" cy="267"/>
                </a:xfrm>
                <a:prstGeom prst="rect">
                  <a:avLst/>
                </a:prstGeom>
                <a:noFill/>
                <a:ln w="12700">
                  <a:solidFill>
                    <a:srgbClr val="000000"/>
                  </a:solidFill>
                  <a:miter lim="800000"/>
                  <a:headEnd/>
                  <a:tailEnd/>
                </a:ln>
                <a:effectLst>
                  <a:outerShdw dist="35921" dir="2700000" algn="ctr" rotWithShape="0">
                    <a:schemeClr val="bg2"/>
                  </a:outerShdw>
                </a:effectLst>
              </p:spPr>
              <p:txBody>
                <a:bodyPr wrap="none" anchor="ctr"/>
                <a:lstStyle/>
                <a:p>
                  <a:endParaRPr lang="en-US"/>
                </a:p>
              </p:txBody>
            </p:sp>
            <p:sp>
              <p:nvSpPr>
                <p:cNvPr id="273612" name="Line 204"/>
                <p:cNvSpPr>
                  <a:spLocks noChangeShapeType="1"/>
                </p:cNvSpPr>
                <p:nvPr/>
              </p:nvSpPr>
              <p:spPr bwMode="auto">
                <a:xfrm>
                  <a:off x="3187" y="2712"/>
                  <a:ext cx="1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73613" name="Line 205"/>
                <p:cNvSpPr>
                  <a:spLocks noChangeShapeType="1"/>
                </p:cNvSpPr>
                <p:nvPr/>
              </p:nvSpPr>
              <p:spPr bwMode="auto">
                <a:xfrm>
                  <a:off x="3216" y="2647"/>
                  <a:ext cx="0" cy="261"/>
                </a:xfrm>
                <a:prstGeom prst="line">
                  <a:avLst/>
                </a:prstGeom>
                <a:noFill/>
                <a:ln w="12700">
                  <a:solidFill>
                    <a:srgbClr val="000000"/>
                  </a:solidFill>
                  <a:round/>
                  <a:headEnd type="none" w="sm" len="sm"/>
                  <a:tailEnd type="none" w="sm" len="sm"/>
                </a:ln>
                <a:effectLst/>
              </p:spPr>
              <p:txBody>
                <a:bodyPr/>
                <a:lstStyle/>
                <a:p>
                  <a:endParaRPr lang="en-US"/>
                </a:p>
              </p:txBody>
            </p:sp>
            <p:sp>
              <p:nvSpPr>
                <p:cNvPr id="273614" name="Line 206"/>
                <p:cNvSpPr>
                  <a:spLocks noChangeShapeType="1"/>
                </p:cNvSpPr>
                <p:nvPr/>
              </p:nvSpPr>
              <p:spPr bwMode="auto">
                <a:xfrm>
                  <a:off x="3245" y="2647"/>
                  <a:ext cx="0" cy="261"/>
                </a:xfrm>
                <a:prstGeom prst="line">
                  <a:avLst/>
                </a:prstGeom>
                <a:noFill/>
                <a:ln w="12700">
                  <a:solidFill>
                    <a:srgbClr val="000000"/>
                  </a:solidFill>
                  <a:round/>
                  <a:headEnd type="none" w="sm" len="sm"/>
                  <a:tailEnd type="none" w="sm" len="sm"/>
                </a:ln>
                <a:effectLst/>
              </p:spPr>
              <p:txBody>
                <a:bodyPr/>
                <a:lstStyle/>
                <a:p>
                  <a:endParaRPr lang="en-US"/>
                </a:p>
              </p:txBody>
            </p:sp>
            <p:sp>
              <p:nvSpPr>
                <p:cNvPr id="273615" name="Line 207"/>
                <p:cNvSpPr>
                  <a:spLocks noChangeShapeType="1"/>
                </p:cNvSpPr>
                <p:nvPr/>
              </p:nvSpPr>
              <p:spPr bwMode="auto">
                <a:xfrm>
                  <a:off x="3273" y="2647"/>
                  <a:ext cx="0" cy="261"/>
                </a:xfrm>
                <a:prstGeom prst="line">
                  <a:avLst/>
                </a:prstGeom>
                <a:noFill/>
                <a:ln w="12700">
                  <a:solidFill>
                    <a:srgbClr val="000000"/>
                  </a:solidFill>
                  <a:round/>
                  <a:headEnd type="none" w="sm" len="sm"/>
                  <a:tailEnd type="none" w="sm" len="sm"/>
                </a:ln>
                <a:effectLst/>
              </p:spPr>
              <p:txBody>
                <a:bodyPr/>
                <a:lstStyle/>
                <a:p>
                  <a:endParaRPr lang="en-US"/>
                </a:p>
              </p:txBody>
            </p:sp>
            <p:sp>
              <p:nvSpPr>
                <p:cNvPr id="273616" name="Line 208"/>
                <p:cNvSpPr>
                  <a:spLocks noChangeShapeType="1"/>
                </p:cNvSpPr>
                <p:nvPr/>
              </p:nvSpPr>
              <p:spPr bwMode="auto">
                <a:xfrm>
                  <a:off x="3301" y="2647"/>
                  <a:ext cx="0" cy="261"/>
                </a:xfrm>
                <a:prstGeom prst="line">
                  <a:avLst/>
                </a:prstGeom>
                <a:noFill/>
                <a:ln w="12700">
                  <a:solidFill>
                    <a:srgbClr val="000000"/>
                  </a:solidFill>
                  <a:round/>
                  <a:headEnd type="none" w="sm" len="sm"/>
                  <a:tailEnd type="none" w="sm" len="sm"/>
                </a:ln>
                <a:effectLst/>
              </p:spPr>
              <p:txBody>
                <a:bodyPr/>
                <a:lstStyle/>
                <a:p>
                  <a:endParaRPr lang="en-US"/>
                </a:p>
              </p:txBody>
            </p:sp>
            <p:sp>
              <p:nvSpPr>
                <p:cNvPr id="273617" name="Line 209"/>
                <p:cNvSpPr>
                  <a:spLocks noChangeShapeType="1"/>
                </p:cNvSpPr>
                <p:nvPr/>
              </p:nvSpPr>
              <p:spPr bwMode="auto">
                <a:xfrm>
                  <a:off x="3330" y="2647"/>
                  <a:ext cx="0" cy="261"/>
                </a:xfrm>
                <a:prstGeom prst="line">
                  <a:avLst/>
                </a:prstGeom>
                <a:noFill/>
                <a:ln w="12700">
                  <a:solidFill>
                    <a:srgbClr val="000000"/>
                  </a:solidFill>
                  <a:round/>
                  <a:headEnd type="none" w="sm" len="sm"/>
                  <a:tailEnd type="none" w="sm" len="sm"/>
                </a:ln>
                <a:effectLst/>
              </p:spPr>
              <p:txBody>
                <a:bodyPr/>
                <a:lstStyle/>
                <a:p>
                  <a:endParaRPr lang="en-US"/>
                </a:p>
              </p:txBody>
            </p:sp>
          </p:grpSp>
          <p:grpSp>
            <p:nvGrpSpPr>
              <p:cNvPr id="273514" name="Group 210"/>
              <p:cNvGrpSpPr>
                <a:grpSpLocks/>
              </p:cNvGrpSpPr>
              <p:nvPr/>
            </p:nvGrpSpPr>
            <p:grpSpPr bwMode="auto">
              <a:xfrm>
                <a:off x="3526" y="2555"/>
                <a:ext cx="127" cy="147"/>
                <a:chOff x="3526" y="2555"/>
                <a:chExt cx="127" cy="147"/>
              </a:xfrm>
            </p:grpSpPr>
            <p:sp>
              <p:nvSpPr>
                <p:cNvPr id="273619" name="Rectangle 211"/>
                <p:cNvSpPr>
                  <a:spLocks noChangeArrowheads="1"/>
                </p:cNvSpPr>
                <p:nvPr/>
              </p:nvSpPr>
              <p:spPr bwMode="auto">
                <a:xfrm>
                  <a:off x="3526" y="2556"/>
                  <a:ext cx="123" cy="145"/>
                </a:xfrm>
                <a:prstGeom prst="rect">
                  <a:avLst/>
                </a:prstGeom>
                <a:noFill/>
                <a:ln w="12700">
                  <a:solidFill>
                    <a:srgbClr val="000000"/>
                  </a:solidFill>
                  <a:miter lim="800000"/>
                  <a:headEnd/>
                  <a:tailEnd/>
                </a:ln>
                <a:effectLst>
                  <a:outerShdw dist="35921" dir="2700000" algn="ctr" rotWithShape="0">
                    <a:schemeClr val="bg2"/>
                  </a:outerShdw>
                </a:effectLst>
              </p:spPr>
              <p:txBody>
                <a:bodyPr wrap="none" anchor="ctr"/>
                <a:lstStyle/>
                <a:p>
                  <a:endParaRPr lang="en-US"/>
                </a:p>
              </p:txBody>
            </p:sp>
            <p:sp>
              <p:nvSpPr>
                <p:cNvPr id="273620" name="Line 212"/>
                <p:cNvSpPr>
                  <a:spLocks noChangeShapeType="1"/>
                </p:cNvSpPr>
                <p:nvPr/>
              </p:nvSpPr>
              <p:spPr bwMode="auto">
                <a:xfrm>
                  <a:off x="3526" y="2591"/>
                  <a:ext cx="127" cy="0"/>
                </a:xfrm>
                <a:prstGeom prst="line">
                  <a:avLst/>
                </a:prstGeom>
                <a:noFill/>
                <a:ln w="25400">
                  <a:solidFill>
                    <a:srgbClr val="000000"/>
                  </a:solidFill>
                  <a:round/>
                  <a:headEnd type="none" w="sm" len="sm"/>
                  <a:tailEnd type="none" w="sm" len="sm"/>
                </a:ln>
                <a:effectLst/>
              </p:spPr>
              <p:txBody>
                <a:bodyPr/>
                <a:lstStyle/>
                <a:p>
                  <a:endParaRPr lang="en-US"/>
                </a:p>
              </p:txBody>
            </p:sp>
            <p:sp>
              <p:nvSpPr>
                <p:cNvPr id="273621" name="Line 213"/>
                <p:cNvSpPr>
                  <a:spLocks noChangeShapeType="1"/>
                </p:cNvSpPr>
                <p:nvPr/>
              </p:nvSpPr>
              <p:spPr bwMode="auto">
                <a:xfrm>
                  <a:off x="3546" y="2555"/>
                  <a:ext cx="0" cy="147"/>
                </a:xfrm>
                <a:prstGeom prst="line">
                  <a:avLst/>
                </a:prstGeom>
                <a:noFill/>
                <a:ln w="12700">
                  <a:solidFill>
                    <a:srgbClr val="000000"/>
                  </a:solidFill>
                  <a:round/>
                  <a:headEnd type="none" w="sm" len="sm"/>
                  <a:tailEnd type="none" w="sm" len="sm"/>
                </a:ln>
                <a:effectLst/>
              </p:spPr>
              <p:txBody>
                <a:bodyPr/>
                <a:lstStyle/>
                <a:p>
                  <a:endParaRPr lang="en-US"/>
                </a:p>
              </p:txBody>
            </p:sp>
            <p:sp>
              <p:nvSpPr>
                <p:cNvPr id="273622" name="Line 214"/>
                <p:cNvSpPr>
                  <a:spLocks noChangeShapeType="1"/>
                </p:cNvSpPr>
                <p:nvPr/>
              </p:nvSpPr>
              <p:spPr bwMode="auto">
                <a:xfrm>
                  <a:off x="3568" y="2555"/>
                  <a:ext cx="0" cy="147"/>
                </a:xfrm>
                <a:prstGeom prst="line">
                  <a:avLst/>
                </a:prstGeom>
                <a:noFill/>
                <a:ln w="12700">
                  <a:solidFill>
                    <a:srgbClr val="000000"/>
                  </a:solidFill>
                  <a:round/>
                  <a:headEnd type="none" w="sm" len="sm"/>
                  <a:tailEnd type="none" w="sm" len="sm"/>
                </a:ln>
                <a:effectLst/>
              </p:spPr>
              <p:txBody>
                <a:bodyPr/>
                <a:lstStyle/>
                <a:p>
                  <a:endParaRPr lang="en-US"/>
                </a:p>
              </p:txBody>
            </p:sp>
            <p:sp>
              <p:nvSpPr>
                <p:cNvPr id="273623" name="Line 215"/>
                <p:cNvSpPr>
                  <a:spLocks noChangeShapeType="1"/>
                </p:cNvSpPr>
                <p:nvPr/>
              </p:nvSpPr>
              <p:spPr bwMode="auto">
                <a:xfrm>
                  <a:off x="3587" y="2555"/>
                  <a:ext cx="0" cy="147"/>
                </a:xfrm>
                <a:prstGeom prst="line">
                  <a:avLst/>
                </a:prstGeom>
                <a:noFill/>
                <a:ln w="12700">
                  <a:solidFill>
                    <a:srgbClr val="000000"/>
                  </a:solidFill>
                  <a:round/>
                  <a:headEnd type="none" w="sm" len="sm"/>
                  <a:tailEnd type="none" w="sm" len="sm"/>
                </a:ln>
                <a:effectLst/>
              </p:spPr>
              <p:txBody>
                <a:bodyPr/>
                <a:lstStyle/>
                <a:p>
                  <a:endParaRPr lang="en-US"/>
                </a:p>
              </p:txBody>
            </p:sp>
            <p:sp>
              <p:nvSpPr>
                <p:cNvPr id="273624" name="Line 216"/>
                <p:cNvSpPr>
                  <a:spLocks noChangeShapeType="1"/>
                </p:cNvSpPr>
                <p:nvPr/>
              </p:nvSpPr>
              <p:spPr bwMode="auto">
                <a:xfrm>
                  <a:off x="3608" y="2555"/>
                  <a:ext cx="0" cy="147"/>
                </a:xfrm>
                <a:prstGeom prst="line">
                  <a:avLst/>
                </a:prstGeom>
                <a:noFill/>
                <a:ln w="12700">
                  <a:solidFill>
                    <a:srgbClr val="000000"/>
                  </a:solidFill>
                  <a:round/>
                  <a:headEnd type="none" w="sm" len="sm"/>
                  <a:tailEnd type="none" w="sm" len="sm"/>
                </a:ln>
                <a:effectLst/>
              </p:spPr>
              <p:txBody>
                <a:bodyPr/>
                <a:lstStyle/>
                <a:p>
                  <a:endParaRPr lang="en-US"/>
                </a:p>
              </p:txBody>
            </p:sp>
            <p:sp>
              <p:nvSpPr>
                <p:cNvPr id="273625" name="Line 217"/>
                <p:cNvSpPr>
                  <a:spLocks noChangeShapeType="1"/>
                </p:cNvSpPr>
                <p:nvPr/>
              </p:nvSpPr>
              <p:spPr bwMode="auto">
                <a:xfrm>
                  <a:off x="3629" y="2555"/>
                  <a:ext cx="0" cy="147"/>
                </a:xfrm>
                <a:prstGeom prst="line">
                  <a:avLst/>
                </a:prstGeom>
                <a:noFill/>
                <a:ln w="12700">
                  <a:solidFill>
                    <a:srgbClr val="000000"/>
                  </a:solidFill>
                  <a:round/>
                  <a:headEnd type="none" w="sm" len="sm"/>
                  <a:tailEnd type="none" w="sm" len="sm"/>
                </a:ln>
                <a:effectLst/>
              </p:spPr>
              <p:txBody>
                <a:bodyPr/>
                <a:lstStyle/>
                <a:p>
                  <a:endParaRPr lang="en-US"/>
                </a:p>
              </p:txBody>
            </p:sp>
          </p:grpSp>
          <p:sp>
            <p:nvSpPr>
              <p:cNvPr id="273626" name="AutoShape 218"/>
              <p:cNvSpPr>
                <a:spLocks noChangeArrowheads="1"/>
              </p:cNvSpPr>
              <p:nvPr/>
            </p:nvSpPr>
            <p:spPr bwMode="auto">
              <a:xfrm rot="5460000">
                <a:off x="1544" y="3104"/>
                <a:ext cx="161" cy="82"/>
              </a:xfrm>
              <a:prstGeom prst="triangle">
                <a:avLst>
                  <a:gd name="adj" fmla="val 49995"/>
                </a:avLst>
              </a:prstGeom>
              <a:noFill/>
              <a:ln w="50800">
                <a:solidFill>
                  <a:schemeClr val="tx2"/>
                </a:solidFill>
                <a:miter lim="800000"/>
                <a:headEnd/>
                <a:tailEnd/>
              </a:ln>
              <a:effectLst/>
            </p:spPr>
            <p:txBody>
              <a:bodyPr wrap="none" anchor="ctr"/>
              <a:lstStyle/>
              <a:p>
                <a:endParaRPr lang="en-US"/>
              </a:p>
            </p:txBody>
          </p:sp>
          <p:sp>
            <p:nvSpPr>
              <p:cNvPr id="273627" name="AutoShape 219"/>
              <p:cNvSpPr>
                <a:spLocks noChangeArrowheads="1"/>
              </p:cNvSpPr>
              <p:nvPr/>
            </p:nvSpPr>
            <p:spPr bwMode="auto">
              <a:xfrm rot="5400000" flipH="1">
                <a:off x="2940" y="2778"/>
                <a:ext cx="86" cy="98"/>
              </a:xfrm>
              <a:prstGeom prst="triangle">
                <a:avLst>
                  <a:gd name="adj" fmla="val 49995"/>
                </a:avLst>
              </a:prstGeom>
              <a:noFill/>
              <a:ln w="50800">
                <a:solidFill>
                  <a:schemeClr val="tx2"/>
                </a:solidFill>
                <a:miter lim="800000"/>
                <a:headEnd/>
                <a:tailEnd/>
              </a:ln>
              <a:effectLst/>
            </p:spPr>
            <p:txBody>
              <a:bodyPr wrap="none" anchor="ctr"/>
              <a:lstStyle/>
              <a:p>
                <a:endParaRPr lang="en-US"/>
              </a:p>
            </p:txBody>
          </p:sp>
          <p:sp>
            <p:nvSpPr>
              <p:cNvPr id="273628" name="AutoShape 220"/>
              <p:cNvSpPr>
                <a:spLocks noChangeArrowheads="1"/>
              </p:cNvSpPr>
              <p:nvPr/>
            </p:nvSpPr>
            <p:spPr bwMode="auto">
              <a:xfrm>
                <a:off x="2040" y="2668"/>
                <a:ext cx="93" cy="93"/>
              </a:xfrm>
              <a:prstGeom prst="triangle">
                <a:avLst>
                  <a:gd name="adj" fmla="val 49995"/>
                </a:avLst>
              </a:prstGeom>
              <a:noFill/>
              <a:ln w="50800">
                <a:solidFill>
                  <a:schemeClr val="tx2"/>
                </a:solidFill>
                <a:miter lim="800000"/>
                <a:headEnd/>
                <a:tailEnd/>
              </a:ln>
              <a:effectLst/>
            </p:spPr>
            <p:txBody>
              <a:bodyPr wrap="none" anchor="ctr"/>
              <a:lstStyle/>
              <a:p>
                <a:endParaRPr lang="en-US"/>
              </a:p>
            </p:txBody>
          </p:sp>
          <p:sp>
            <p:nvSpPr>
              <p:cNvPr id="273629" name="Line 221"/>
              <p:cNvSpPr>
                <a:spLocks noChangeShapeType="1"/>
              </p:cNvSpPr>
              <p:nvPr/>
            </p:nvSpPr>
            <p:spPr bwMode="auto">
              <a:xfrm>
                <a:off x="1610" y="3140"/>
                <a:ext cx="255" cy="0"/>
              </a:xfrm>
              <a:prstGeom prst="line">
                <a:avLst/>
              </a:prstGeom>
              <a:noFill/>
              <a:ln w="25400">
                <a:solidFill>
                  <a:schemeClr val="tx2"/>
                </a:solidFill>
                <a:round/>
                <a:headEnd type="none" w="sm" len="sm"/>
                <a:tailEnd type="none" w="sm" len="sm"/>
              </a:ln>
              <a:effectLst/>
            </p:spPr>
            <p:txBody>
              <a:bodyPr/>
              <a:lstStyle/>
              <a:p>
                <a:endParaRPr lang="en-US"/>
              </a:p>
            </p:txBody>
          </p:sp>
          <p:sp>
            <p:nvSpPr>
              <p:cNvPr id="273630" name="Freeform 222"/>
              <p:cNvSpPr>
                <a:spLocks/>
              </p:cNvSpPr>
              <p:nvPr/>
            </p:nvSpPr>
            <p:spPr bwMode="auto">
              <a:xfrm>
                <a:off x="2093" y="2547"/>
                <a:ext cx="1175" cy="113"/>
              </a:xfrm>
              <a:custGeom>
                <a:avLst/>
                <a:gdLst/>
                <a:ahLst/>
                <a:cxnLst>
                  <a:cxn ang="0">
                    <a:pos x="0" y="112"/>
                  </a:cxn>
                  <a:cxn ang="0">
                    <a:pos x="0" y="0"/>
                  </a:cxn>
                  <a:cxn ang="0">
                    <a:pos x="1174" y="0"/>
                  </a:cxn>
                  <a:cxn ang="0">
                    <a:pos x="1174" y="100"/>
                  </a:cxn>
                </a:cxnLst>
                <a:rect l="0" t="0" r="r" b="b"/>
                <a:pathLst>
                  <a:path w="1175" h="113">
                    <a:moveTo>
                      <a:pt x="0" y="112"/>
                    </a:moveTo>
                    <a:lnTo>
                      <a:pt x="0" y="0"/>
                    </a:lnTo>
                    <a:lnTo>
                      <a:pt x="1174" y="0"/>
                    </a:lnTo>
                    <a:lnTo>
                      <a:pt x="1174" y="100"/>
                    </a:lnTo>
                  </a:path>
                </a:pathLst>
              </a:custGeom>
              <a:noFill/>
              <a:ln w="25400" cap="rnd" cmpd="sng">
                <a:solidFill>
                  <a:schemeClr val="tx2"/>
                </a:solidFill>
                <a:prstDash val="dash"/>
                <a:round/>
                <a:headEnd type="none" w="sm" len="sm"/>
                <a:tailEnd type="none" w="sm" len="sm"/>
              </a:ln>
              <a:effectLst/>
            </p:spPr>
            <p:txBody>
              <a:bodyPr/>
              <a:lstStyle/>
              <a:p>
                <a:endParaRPr lang="en-US"/>
              </a:p>
            </p:txBody>
          </p:sp>
          <p:sp>
            <p:nvSpPr>
              <p:cNvPr id="273631" name="Line 223"/>
              <p:cNvSpPr>
                <a:spLocks noChangeShapeType="1"/>
              </p:cNvSpPr>
              <p:nvPr/>
            </p:nvSpPr>
            <p:spPr bwMode="auto">
              <a:xfrm>
                <a:off x="2942" y="2837"/>
                <a:ext cx="7" cy="0"/>
              </a:xfrm>
              <a:prstGeom prst="line">
                <a:avLst/>
              </a:prstGeom>
              <a:noFill/>
              <a:ln w="50800">
                <a:solidFill>
                  <a:schemeClr val="tx2"/>
                </a:solidFill>
                <a:round/>
                <a:headEnd type="none" w="sm" len="sm"/>
                <a:tailEnd type="none" w="sm" len="sm"/>
              </a:ln>
              <a:effectLst/>
            </p:spPr>
            <p:txBody>
              <a:bodyPr/>
              <a:lstStyle/>
              <a:p>
                <a:endParaRPr lang="en-US"/>
              </a:p>
            </p:txBody>
          </p:sp>
          <p:sp>
            <p:nvSpPr>
              <p:cNvPr id="273632" name="Line 224"/>
              <p:cNvSpPr>
                <a:spLocks noChangeShapeType="1"/>
              </p:cNvSpPr>
              <p:nvPr/>
            </p:nvSpPr>
            <p:spPr bwMode="auto">
              <a:xfrm>
                <a:off x="2956" y="2837"/>
                <a:ext cx="235" cy="0"/>
              </a:xfrm>
              <a:prstGeom prst="line">
                <a:avLst/>
              </a:prstGeom>
              <a:noFill/>
              <a:ln w="25400">
                <a:solidFill>
                  <a:schemeClr val="tx2"/>
                </a:solidFill>
                <a:round/>
                <a:headEnd type="none" w="sm" len="sm"/>
                <a:tailEnd type="none" w="sm" len="sm"/>
              </a:ln>
              <a:effectLst/>
            </p:spPr>
            <p:txBody>
              <a:bodyPr/>
              <a:lstStyle/>
              <a:p>
                <a:endParaRPr lang="en-US"/>
              </a:p>
            </p:txBody>
          </p:sp>
          <p:sp>
            <p:nvSpPr>
              <p:cNvPr id="273633" name="AutoShape 225"/>
              <p:cNvSpPr>
                <a:spLocks noChangeArrowheads="1"/>
              </p:cNvSpPr>
              <p:nvPr/>
            </p:nvSpPr>
            <p:spPr bwMode="auto">
              <a:xfrm rot="5400000" flipH="1">
                <a:off x="3364" y="2667"/>
                <a:ext cx="70" cy="46"/>
              </a:xfrm>
              <a:prstGeom prst="triangle">
                <a:avLst>
                  <a:gd name="adj" fmla="val 49995"/>
                </a:avLst>
              </a:prstGeom>
              <a:noFill/>
              <a:ln w="50800">
                <a:solidFill>
                  <a:schemeClr val="tx2"/>
                </a:solidFill>
                <a:miter lim="800000"/>
                <a:headEnd/>
                <a:tailEnd/>
              </a:ln>
              <a:effectLst/>
            </p:spPr>
            <p:txBody>
              <a:bodyPr wrap="none" anchor="ctr"/>
              <a:lstStyle/>
              <a:p>
                <a:endParaRPr lang="en-US"/>
              </a:p>
            </p:txBody>
          </p:sp>
          <p:sp>
            <p:nvSpPr>
              <p:cNvPr id="273634" name="Line 226"/>
              <p:cNvSpPr>
                <a:spLocks noChangeShapeType="1"/>
              </p:cNvSpPr>
              <p:nvPr/>
            </p:nvSpPr>
            <p:spPr bwMode="auto">
              <a:xfrm>
                <a:off x="3398" y="2698"/>
                <a:ext cx="138" cy="0"/>
              </a:xfrm>
              <a:prstGeom prst="line">
                <a:avLst/>
              </a:prstGeom>
              <a:noFill/>
              <a:ln w="25400">
                <a:solidFill>
                  <a:schemeClr val="tx2"/>
                </a:solidFill>
                <a:round/>
                <a:headEnd type="none" w="sm" len="sm"/>
                <a:tailEnd type="none" w="sm" len="sm"/>
              </a:ln>
              <a:effectLst/>
            </p:spPr>
            <p:txBody>
              <a:bodyPr/>
              <a:lstStyle/>
              <a:p>
                <a:endParaRPr lang="en-US"/>
              </a:p>
            </p:txBody>
          </p:sp>
        </p:grpSp>
      </p:grpSp>
      <p:sp>
        <p:nvSpPr>
          <p:cNvPr id="273635" name="Rectangle 227"/>
          <p:cNvSpPr>
            <a:spLocks noChangeArrowheads="1"/>
          </p:cNvSpPr>
          <p:nvPr/>
        </p:nvSpPr>
        <p:spPr bwMode="auto">
          <a:xfrm>
            <a:off x="3632200" y="5395913"/>
            <a:ext cx="2000250" cy="366712"/>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Relational Model</a:t>
            </a:r>
          </a:p>
        </p:txBody>
      </p:sp>
      <p:sp>
        <p:nvSpPr>
          <p:cNvPr id="273636" name="Rectangle 228"/>
          <p:cNvSpPr>
            <a:spLocks noChangeArrowheads="1"/>
          </p:cNvSpPr>
          <p:nvPr/>
        </p:nvSpPr>
        <p:spPr bwMode="auto">
          <a:xfrm>
            <a:off x="3556000" y="990600"/>
            <a:ext cx="2152650" cy="366713"/>
          </a:xfrm>
          <a:prstGeom prst="rect">
            <a:avLst/>
          </a:prstGeom>
          <a:noFill/>
          <a:ln w="9525">
            <a:noFill/>
            <a:miter lim="800000"/>
            <a:headEnd/>
            <a:tailEnd/>
          </a:ln>
          <a:effectLst/>
        </p:spPr>
        <p:txBody>
          <a:bodyPr wrap="none" lIns="92075" tIns="46038" rIns="92075" bIns="46038">
            <a:spAutoFit/>
          </a:bodyPr>
          <a:lstStyle/>
          <a:p>
            <a:pPr>
              <a:spcBef>
                <a:spcPct val="0"/>
              </a:spcBef>
              <a:buClrTx/>
              <a:buFontTx/>
              <a:buNone/>
            </a:pPr>
            <a:r>
              <a:rPr lang="en-US"/>
              <a:t>Conceptual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273494"/>
                                        </p:tgtEl>
                                        <p:attrNameLst>
                                          <p:attrName>style.visibility</p:attrName>
                                        </p:attrNameLst>
                                      </p:cBhvr>
                                      <p:to>
                                        <p:strVal val="visible"/>
                                      </p:to>
                                    </p:set>
                                    <p:animEffect transition="in" filter="wipe(left)">
                                      <p:cBhvr>
                                        <p:cTn id="7" dur="500"/>
                                        <p:tgtEl>
                                          <p:spTgt spid="27349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1" presetClass="entr" presetSubtype="0" fill="hold" nodeType="clickEffect">
                                  <p:stCondLst>
                                    <p:cond delay="0"/>
                                  </p:stCondLst>
                                  <p:childTnLst>
                                    <p:set>
                                      <p:cBhvr>
                                        <p:cTn id="15" dur="75">
                                          <p:stCondLst>
                                            <p:cond delay="0"/>
                                          </p:stCondLst>
                                        </p:cTn>
                                        <p:tgtEl>
                                          <p:spTgt spid="13"/>
                                        </p:tgtEl>
                                        <p:attrNameLst>
                                          <p:attrName>style.visibility</p:attrName>
                                        </p:attrNameLst>
                                      </p:cBhvr>
                                      <p:to>
                                        <p:strVal val="visible"/>
                                      </p:to>
                                    </p:set>
                                  </p:childTnLst>
                                </p:cTn>
                              </p:par>
                            </p:childTnLst>
                          </p:cTn>
                        </p:par>
                        <p:par>
                          <p:cTn id="16" fill="hold">
                            <p:stCondLst>
                              <p:cond delay="75"/>
                            </p:stCondLst>
                            <p:childTnLst>
                              <p:par>
                                <p:cTn id="17" presetID="11" presetClass="entr" presetSubtype="0" fill="hold" nodeType="afterEffect">
                                  <p:stCondLst>
                                    <p:cond delay="0"/>
                                  </p:stCondLst>
                                  <p:childTnLst>
                                    <p:set>
                                      <p:cBhvr>
                                        <p:cTn id="18" dur="75">
                                          <p:stCondLst>
                                            <p:cond delay="0"/>
                                          </p:stCondLst>
                                        </p:cTn>
                                        <p:tgtEl>
                                          <p:spTgt spid="16"/>
                                        </p:tgtEl>
                                        <p:attrNameLst>
                                          <p:attrName>style.visibility</p:attrName>
                                        </p:attrNameLst>
                                      </p:cBhvr>
                                      <p:to>
                                        <p:strVal val="visible"/>
                                      </p:to>
                                    </p:set>
                                  </p:childTnLst>
                                </p:cTn>
                              </p:par>
                            </p:childTnLst>
                          </p:cTn>
                        </p:par>
                        <p:par>
                          <p:cTn id="19" fill="hold">
                            <p:stCondLst>
                              <p:cond delay="150"/>
                            </p:stCondLst>
                            <p:childTnLst>
                              <p:par>
                                <p:cTn id="20" presetID="11" presetClass="entr" presetSubtype="0" fill="hold" nodeType="afterEffect">
                                  <p:stCondLst>
                                    <p:cond delay="0"/>
                                  </p:stCondLst>
                                  <p:childTnLst>
                                    <p:set>
                                      <p:cBhvr>
                                        <p:cTn id="21" dur="75">
                                          <p:stCondLst>
                                            <p:cond delay="0"/>
                                          </p:stCondLst>
                                        </p:cTn>
                                        <p:tgtEl>
                                          <p:spTgt spid="19"/>
                                        </p:tgtEl>
                                        <p:attrNameLst>
                                          <p:attrName>style.visibility</p:attrName>
                                        </p:attrNameLst>
                                      </p:cBhvr>
                                      <p:to>
                                        <p:strVal val="visible"/>
                                      </p:to>
                                    </p:set>
                                  </p:childTnLst>
                                </p:cTn>
                              </p:par>
                            </p:childTnLst>
                          </p:cTn>
                        </p:par>
                        <p:par>
                          <p:cTn id="22" fill="hold">
                            <p:stCondLst>
                              <p:cond delay="225"/>
                            </p:stCondLst>
                            <p:childTnLst>
                              <p:par>
                                <p:cTn id="23" presetID="11" presetClass="entr" presetSubtype="0" fill="hold" nodeType="afterEffect">
                                  <p:stCondLst>
                                    <p:cond delay="0"/>
                                  </p:stCondLst>
                                  <p:childTnLst>
                                    <p:set>
                                      <p:cBhvr>
                                        <p:cTn id="24" dur="75">
                                          <p:stCondLst>
                                            <p:cond delay="0"/>
                                          </p:stCondLst>
                                        </p:cTn>
                                        <p:tgtEl>
                                          <p:spTgt spid="20"/>
                                        </p:tgtEl>
                                        <p:attrNameLst>
                                          <p:attrName>style.visibility</p:attrName>
                                        </p:attrNameLst>
                                      </p:cBhvr>
                                      <p:to>
                                        <p:strVal val="visible"/>
                                      </p:to>
                                    </p:set>
                                  </p:childTnLst>
                                </p:cTn>
                              </p:par>
                            </p:childTnLst>
                          </p:cTn>
                        </p:par>
                        <p:par>
                          <p:cTn id="25" fill="hold">
                            <p:stCondLst>
                              <p:cond delay="300"/>
                            </p:stCondLst>
                            <p:childTnLst>
                              <p:par>
                                <p:cTn id="26" presetID="11" presetClass="entr" presetSubtype="0" fill="hold" nodeType="afterEffect">
                                  <p:stCondLst>
                                    <p:cond delay="0"/>
                                  </p:stCondLst>
                                  <p:childTnLst>
                                    <p:set>
                                      <p:cBhvr>
                                        <p:cTn id="27" dur="75">
                                          <p:stCondLst>
                                            <p:cond delay="0"/>
                                          </p:stCondLst>
                                        </p:cTn>
                                        <p:tgtEl>
                                          <p:spTgt spid="23"/>
                                        </p:tgtEl>
                                        <p:attrNameLst>
                                          <p:attrName>style.visibility</p:attrName>
                                        </p:attrNameLst>
                                      </p:cBhvr>
                                      <p:to>
                                        <p:strVal val="visible"/>
                                      </p:to>
                                    </p:set>
                                  </p:childTnLst>
                                </p:cTn>
                              </p:par>
                            </p:childTnLst>
                          </p:cTn>
                        </p:par>
                        <p:par>
                          <p:cTn id="28" fill="hold">
                            <p:stCondLst>
                              <p:cond delay="375"/>
                            </p:stCondLst>
                            <p:childTnLst>
                              <p:par>
                                <p:cTn id="29" presetID="11" presetClass="entr" presetSubtype="0" fill="hold" nodeType="afterEffect">
                                  <p:stCondLst>
                                    <p:cond delay="0"/>
                                  </p:stCondLst>
                                  <p:childTnLst>
                                    <p:set>
                                      <p:cBhvr>
                                        <p:cTn id="30" dur="75">
                                          <p:stCondLst>
                                            <p:cond delay="0"/>
                                          </p:stCondLst>
                                        </p:cTn>
                                        <p:tgtEl>
                                          <p:spTgt spid="26"/>
                                        </p:tgtEl>
                                        <p:attrNameLst>
                                          <p:attrName>style.visibility</p:attrName>
                                        </p:attrNameLst>
                                      </p:cBhvr>
                                      <p:to>
                                        <p:strVal val="visible"/>
                                      </p:to>
                                    </p:set>
                                  </p:childTnLst>
                                </p:cTn>
                              </p:par>
                            </p:childTnLst>
                          </p:cTn>
                        </p:par>
                        <p:par>
                          <p:cTn id="31" fill="hold">
                            <p:stCondLst>
                              <p:cond delay="450"/>
                            </p:stCondLst>
                            <p:childTnLst>
                              <p:par>
                                <p:cTn id="32" presetID="11" presetClass="entr" presetSubtype="0" fill="hold" grpId="0" nodeType="afterEffect">
                                  <p:stCondLst>
                                    <p:cond delay="0"/>
                                  </p:stCondLst>
                                  <p:childTnLst>
                                    <p:set>
                                      <p:cBhvr>
                                        <p:cTn id="33" dur="1000">
                                          <p:stCondLst>
                                            <p:cond delay="0"/>
                                          </p:stCondLst>
                                        </p:cTn>
                                        <p:tgtEl>
                                          <p:spTgt spid="273574"/>
                                        </p:tgtEl>
                                        <p:attrNameLst>
                                          <p:attrName>style.visibility</p:attrName>
                                        </p:attrNameLst>
                                      </p:cBhvr>
                                      <p:to>
                                        <p:strVal val="visible"/>
                                      </p:to>
                                    </p:set>
                                  </p:childTnLst>
                                </p:cTn>
                              </p:par>
                            </p:childTnLst>
                          </p:cTn>
                        </p:par>
                        <p:par>
                          <p:cTn id="34" fill="hold">
                            <p:stCondLst>
                              <p:cond delay="1450"/>
                            </p:stCondLst>
                            <p:childTnLst>
                              <p:par>
                                <p:cTn id="35" presetID="11" presetClass="entr" presetSubtype="0" fill="hold" grpId="0" nodeType="afterEffect">
                                  <p:stCondLst>
                                    <p:cond delay="0"/>
                                  </p:stCondLst>
                                  <p:childTnLst>
                                    <p:set>
                                      <p:cBhvr>
                                        <p:cTn id="36" dur="1000">
                                          <p:stCondLst>
                                            <p:cond delay="0"/>
                                          </p:stCondLst>
                                        </p:cTn>
                                        <p:tgtEl>
                                          <p:spTgt spid="273575"/>
                                        </p:tgtEl>
                                        <p:attrNameLst>
                                          <p:attrName>style.visibility</p:attrName>
                                        </p:attrNameLst>
                                      </p:cBhvr>
                                      <p:to>
                                        <p:strVal val="visible"/>
                                      </p:to>
                                    </p:set>
                                  </p:childTnLst>
                                </p:cTn>
                              </p:par>
                            </p:childTnLst>
                          </p:cTn>
                        </p:par>
                        <p:par>
                          <p:cTn id="37" fill="hold">
                            <p:stCondLst>
                              <p:cond delay="2450"/>
                            </p:stCondLst>
                            <p:childTnLst>
                              <p:par>
                                <p:cTn id="38" presetID="11" presetClass="entr" presetSubtype="0" fill="hold" grpId="0" nodeType="afterEffect">
                                  <p:stCondLst>
                                    <p:cond delay="0"/>
                                  </p:stCondLst>
                                  <p:childTnLst>
                                    <p:set>
                                      <p:cBhvr>
                                        <p:cTn id="39" dur="1000">
                                          <p:stCondLst>
                                            <p:cond delay="0"/>
                                          </p:stCondLst>
                                        </p:cTn>
                                        <p:tgtEl>
                                          <p:spTgt spid="273576"/>
                                        </p:tgtEl>
                                        <p:attrNameLst>
                                          <p:attrName>style.visibility</p:attrName>
                                        </p:attrNameLst>
                                      </p:cBhvr>
                                      <p:to>
                                        <p:strVal val="visible"/>
                                      </p:to>
                                    </p:set>
                                  </p:childTnLst>
                                </p:cTn>
                              </p:par>
                            </p:childTnLst>
                          </p:cTn>
                        </p:par>
                        <p:par>
                          <p:cTn id="40" fill="hold">
                            <p:stCondLst>
                              <p:cond delay="3450"/>
                            </p:stCondLst>
                            <p:childTnLst>
                              <p:par>
                                <p:cTn id="41" presetID="11" presetClass="entr" presetSubtype="0" fill="hold" grpId="0" nodeType="afterEffect">
                                  <p:stCondLst>
                                    <p:cond delay="0"/>
                                  </p:stCondLst>
                                  <p:childTnLst>
                                    <p:set>
                                      <p:cBhvr>
                                        <p:cTn id="42" dur="1000">
                                          <p:stCondLst>
                                            <p:cond delay="0"/>
                                          </p:stCondLst>
                                        </p:cTn>
                                        <p:tgtEl>
                                          <p:spTgt spid="27357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94" grpId="0" animBg="1"/>
      <p:bldP spid="273574" grpId="0" animBg="1"/>
      <p:bldP spid="273575" grpId="0" animBg="1"/>
      <p:bldP spid="273576" grpId="0" animBg="1"/>
      <p:bldP spid="2735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AutoShape 2"/>
          <p:cNvSpPr>
            <a:spLocks noChangeArrowheads="1"/>
          </p:cNvSpPr>
          <p:nvPr/>
        </p:nvSpPr>
        <p:spPr bwMode="ltGray">
          <a:xfrm>
            <a:off x="3795713" y="1498600"/>
            <a:ext cx="1314450" cy="1165225"/>
          </a:xfrm>
          <a:prstGeom prst="rightArrow">
            <a:avLst>
              <a:gd name="adj1" fmla="val 75009"/>
              <a:gd name="adj2" fmla="val 91493"/>
            </a:avLst>
          </a:prstGeom>
          <a:noFill/>
          <a:ln w="12700">
            <a:solidFill>
              <a:schemeClr val="tx1"/>
            </a:solidFill>
            <a:miter lim="800000"/>
            <a:headEnd/>
            <a:tailEnd/>
          </a:ln>
          <a:effectLst/>
        </p:spPr>
        <p:txBody>
          <a:bodyPr wrap="none" anchor="ctr"/>
          <a:lstStyle/>
          <a:p>
            <a:endParaRPr lang="en-US"/>
          </a:p>
        </p:txBody>
      </p:sp>
      <p:sp>
        <p:nvSpPr>
          <p:cNvPr id="275489" name="Rectangle 33"/>
          <p:cNvSpPr>
            <a:spLocks noGrp="1" noChangeArrowheads="1"/>
          </p:cNvSpPr>
          <p:nvPr>
            <p:ph type="title"/>
          </p:nvPr>
        </p:nvSpPr>
        <p:spPr/>
        <p:txBody>
          <a:bodyPr/>
          <a:lstStyle/>
          <a:p>
            <a:pPr algn="ctr"/>
            <a:r>
              <a:rPr lang="en-US" b="1" dirty="0"/>
              <a:t>Terminology Mapping</a:t>
            </a:r>
          </a:p>
        </p:txBody>
      </p:sp>
      <p:sp>
        <p:nvSpPr>
          <p:cNvPr id="275460" name="Rectangle 4"/>
          <p:cNvSpPr>
            <a:spLocks noChangeArrowheads="1"/>
          </p:cNvSpPr>
          <p:nvPr/>
        </p:nvSpPr>
        <p:spPr bwMode="auto">
          <a:xfrm>
            <a:off x="5371486" y="2235200"/>
            <a:ext cx="1610954" cy="369974"/>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dirty="0"/>
              <a:t>Physical Design</a:t>
            </a:r>
          </a:p>
        </p:txBody>
      </p:sp>
      <p:sp>
        <p:nvSpPr>
          <p:cNvPr id="275461" name="Rectangle 5"/>
          <p:cNvSpPr>
            <a:spLocks noChangeArrowheads="1"/>
          </p:cNvSpPr>
          <p:nvPr/>
        </p:nvSpPr>
        <p:spPr bwMode="auto">
          <a:xfrm>
            <a:off x="2464109" y="2235200"/>
            <a:ext cx="1085232" cy="369974"/>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dirty="0"/>
              <a:t>ER Model</a:t>
            </a:r>
          </a:p>
        </p:txBody>
      </p:sp>
      <p:sp>
        <p:nvSpPr>
          <p:cNvPr id="275462" name="Rectangle 6"/>
          <p:cNvSpPr>
            <a:spLocks noChangeArrowheads="1"/>
          </p:cNvSpPr>
          <p:nvPr/>
        </p:nvSpPr>
        <p:spPr bwMode="auto">
          <a:xfrm>
            <a:off x="2081213" y="1536700"/>
            <a:ext cx="1597025" cy="427038"/>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sz="2200"/>
              <a:t>ANALYSIS</a:t>
            </a:r>
          </a:p>
        </p:txBody>
      </p:sp>
      <p:sp>
        <p:nvSpPr>
          <p:cNvPr id="275463" name="Rectangle 7"/>
          <p:cNvSpPr>
            <a:spLocks noChangeArrowheads="1"/>
          </p:cNvSpPr>
          <p:nvPr/>
        </p:nvSpPr>
        <p:spPr bwMode="auto">
          <a:xfrm>
            <a:off x="5111750" y="1536700"/>
            <a:ext cx="1255713" cy="427038"/>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sz="2200"/>
              <a:t>DESIGN</a:t>
            </a:r>
          </a:p>
        </p:txBody>
      </p:sp>
      <p:grpSp>
        <p:nvGrpSpPr>
          <p:cNvPr id="2" name="Group 8"/>
          <p:cNvGrpSpPr>
            <a:grpSpLocks/>
          </p:cNvGrpSpPr>
          <p:nvPr/>
        </p:nvGrpSpPr>
        <p:grpSpPr bwMode="auto">
          <a:xfrm>
            <a:off x="1150938" y="3013075"/>
            <a:ext cx="2533650" cy="2695575"/>
            <a:chOff x="725" y="1898"/>
            <a:chExt cx="1596" cy="1698"/>
          </a:xfrm>
        </p:grpSpPr>
        <p:sp>
          <p:nvSpPr>
            <p:cNvPr id="275465" name="Rectangle 9"/>
            <p:cNvSpPr>
              <a:spLocks noChangeArrowheads="1"/>
            </p:cNvSpPr>
            <p:nvPr/>
          </p:nvSpPr>
          <p:spPr bwMode="auto">
            <a:xfrm>
              <a:off x="1801" y="1898"/>
              <a:ext cx="516" cy="231"/>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a:t>Entity</a:t>
              </a:r>
            </a:p>
          </p:txBody>
        </p:sp>
        <p:sp>
          <p:nvSpPr>
            <p:cNvPr id="275466" name="Rectangle 10"/>
            <p:cNvSpPr>
              <a:spLocks noChangeArrowheads="1"/>
            </p:cNvSpPr>
            <p:nvPr/>
          </p:nvSpPr>
          <p:spPr bwMode="auto">
            <a:xfrm>
              <a:off x="1601" y="2185"/>
              <a:ext cx="716" cy="231"/>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a:t>Attribute</a:t>
              </a:r>
            </a:p>
          </p:txBody>
        </p:sp>
        <p:sp>
          <p:nvSpPr>
            <p:cNvPr id="275467" name="Rectangle 11"/>
            <p:cNvSpPr>
              <a:spLocks noChangeArrowheads="1"/>
            </p:cNvSpPr>
            <p:nvPr/>
          </p:nvSpPr>
          <p:spPr bwMode="auto">
            <a:xfrm>
              <a:off x="1377" y="2488"/>
              <a:ext cx="940" cy="231"/>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a:t>Primary UID</a:t>
              </a:r>
            </a:p>
          </p:txBody>
        </p:sp>
        <p:sp>
          <p:nvSpPr>
            <p:cNvPr id="275468" name="Rectangle 12"/>
            <p:cNvSpPr>
              <a:spLocks noChangeArrowheads="1"/>
            </p:cNvSpPr>
            <p:nvPr/>
          </p:nvSpPr>
          <p:spPr bwMode="auto">
            <a:xfrm>
              <a:off x="1177" y="2776"/>
              <a:ext cx="1140" cy="231"/>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a:t>Secondary UID</a:t>
              </a:r>
            </a:p>
          </p:txBody>
        </p:sp>
        <p:sp>
          <p:nvSpPr>
            <p:cNvPr id="275469" name="Rectangle 13"/>
            <p:cNvSpPr>
              <a:spLocks noChangeArrowheads="1"/>
            </p:cNvSpPr>
            <p:nvPr/>
          </p:nvSpPr>
          <p:spPr bwMode="auto">
            <a:xfrm>
              <a:off x="725" y="3365"/>
              <a:ext cx="1596" cy="231"/>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a:t>Business Constraints</a:t>
              </a:r>
            </a:p>
          </p:txBody>
        </p:sp>
        <p:sp>
          <p:nvSpPr>
            <p:cNvPr id="275470" name="Rectangle 14"/>
            <p:cNvSpPr>
              <a:spLocks noChangeArrowheads="1"/>
            </p:cNvSpPr>
            <p:nvPr/>
          </p:nvSpPr>
          <p:spPr bwMode="auto">
            <a:xfrm>
              <a:off x="1337" y="3074"/>
              <a:ext cx="980" cy="231"/>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a:t>Relationship</a:t>
              </a:r>
            </a:p>
          </p:txBody>
        </p:sp>
      </p:grpSp>
      <p:grpSp>
        <p:nvGrpSpPr>
          <p:cNvPr id="3" name="Group 15"/>
          <p:cNvGrpSpPr>
            <a:grpSpLocks/>
          </p:cNvGrpSpPr>
          <p:nvPr/>
        </p:nvGrpSpPr>
        <p:grpSpPr bwMode="auto">
          <a:xfrm>
            <a:off x="3795713" y="3013075"/>
            <a:ext cx="3517900" cy="2671763"/>
            <a:chOff x="2391" y="1898"/>
            <a:chExt cx="2216" cy="1683"/>
          </a:xfrm>
        </p:grpSpPr>
        <p:sp>
          <p:nvSpPr>
            <p:cNvPr id="275472" name="Rectangle 16"/>
            <p:cNvSpPr>
              <a:spLocks noChangeArrowheads="1"/>
            </p:cNvSpPr>
            <p:nvPr/>
          </p:nvSpPr>
          <p:spPr bwMode="auto">
            <a:xfrm>
              <a:off x="3219" y="1898"/>
              <a:ext cx="492" cy="231"/>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a:t>Table</a:t>
              </a:r>
            </a:p>
          </p:txBody>
        </p:sp>
        <p:sp>
          <p:nvSpPr>
            <p:cNvPr id="275473" name="Rectangle 17"/>
            <p:cNvSpPr>
              <a:spLocks noChangeArrowheads="1"/>
            </p:cNvSpPr>
            <p:nvPr/>
          </p:nvSpPr>
          <p:spPr bwMode="auto">
            <a:xfrm>
              <a:off x="3219" y="2185"/>
              <a:ext cx="652" cy="231"/>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a:t>Column</a:t>
              </a:r>
            </a:p>
          </p:txBody>
        </p:sp>
        <p:sp>
          <p:nvSpPr>
            <p:cNvPr id="275474" name="Rectangle 18"/>
            <p:cNvSpPr>
              <a:spLocks noChangeArrowheads="1"/>
            </p:cNvSpPr>
            <p:nvPr/>
          </p:nvSpPr>
          <p:spPr bwMode="auto">
            <a:xfrm>
              <a:off x="3219" y="2488"/>
              <a:ext cx="957" cy="231"/>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a:t>Primary Key</a:t>
              </a:r>
            </a:p>
          </p:txBody>
        </p:sp>
        <p:sp>
          <p:nvSpPr>
            <p:cNvPr id="275475" name="Rectangle 19"/>
            <p:cNvSpPr>
              <a:spLocks noChangeArrowheads="1"/>
            </p:cNvSpPr>
            <p:nvPr/>
          </p:nvSpPr>
          <p:spPr bwMode="auto">
            <a:xfrm>
              <a:off x="3219" y="2762"/>
              <a:ext cx="908" cy="231"/>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a:t>Unique Key</a:t>
              </a:r>
            </a:p>
          </p:txBody>
        </p:sp>
        <p:sp>
          <p:nvSpPr>
            <p:cNvPr id="275476" name="Rectangle 20"/>
            <p:cNvSpPr>
              <a:spLocks noChangeArrowheads="1"/>
            </p:cNvSpPr>
            <p:nvPr/>
          </p:nvSpPr>
          <p:spPr bwMode="auto">
            <a:xfrm>
              <a:off x="3219" y="3074"/>
              <a:ext cx="948" cy="231"/>
            </a:xfrm>
            <a:prstGeom prst="rect">
              <a:avLst/>
            </a:prstGeom>
            <a:noFill/>
            <a:ln w="9525">
              <a:noFill/>
              <a:miter lim="800000"/>
              <a:headEnd/>
              <a:tailEnd/>
            </a:ln>
            <a:effectLst/>
          </p:spPr>
          <p:txBody>
            <a:bodyPr wrap="none" lIns="92075" tIns="46038" rIns="92075" bIns="46038">
              <a:spAutoFit/>
            </a:bodyPr>
            <a:lstStyle/>
            <a:p>
              <a:pPr algn="ctr" defTabSz="762000" eaLnBrk="0" hangingPunct="0">
                <a:spcBef>
                  <a:spcPct val="0"/>
                </a:spcBef>
                <a:buClrTx/>
                <a:buFontTx/>
                <a:buNone/>
              </a:pPr>
              <a:r>
                <a:rPr lang="en-US"/>
                <a:t>Foreign Key</a:t>
              </a:r>
            </a:p>
          </p:txBody>
        </p:sp>
        <p:sp>
          <p:nvSpPr>
            <p:cNvPr id="275477" name="Rectangle 21"/>
            <p:cNvSpPr>
              <a:spLocks noChangeArrowheads="1"/>
            </p:cNvSpPr>
            <p:nvPr/>
          </p:nvSpPr>
          <p:spPr bwMode="auto">
            <a:xfrm>
              <a:off x="3219" y="3350"/>
              <a:ext cx="1388" cy="231"/>
            </a:xfrm>
            <a:prstGeom prst="rect">
              <a:avLst/>
            </a:prstGeom>
            <a:noFill/>
            <a:ln w="9525">
              <a:noFill/>
              <a:miter lim="800000"/>
              <a:headEnd/>
              <a:tailEnd/>
            </a:ln>
            <a:effectLst/>
          </p:spPr>
          <p:txBody>
            <a:bodyPr wrap="none" lIns="92075" tIns="46038" rIns="92075" bIns="46038">
              <a:spAutoFit/>
            </a:bodyPr>
            <a:lstStyle/>
            <a:p>
              <a:pPr defTabSz="762000" eaLnBrk="0" hangingPunct="0">
                <a:spcBef>
                  <a:spcPct val="0"/>
                </a:spcBef>
                <a:buClrTx/>
                <a:buFontTx/>
                <a:buNone/>
              </a:pPr>
              <a:r>
                <a:rPr lang="en-US"/>
                <a:t>Check Constraints</a:t>
              </a:r>
            </a:p>
          </p:txBody>
        </p:sp>
        <p:sp>
          <p:nvSpPr>
            <p:cNvPr id="275478" name="Line 22"/>
            <p:cNvSpPr>
              <a:spLocks noChangeShapeType="1"/>
            </p:cNvSpPr>
            <p:nvPr/>
          </p:nvSpPr>
          <p:spPr bwMode="black">
            <a:xfrm>
              <a:off x="2391" y="2040"/>
              <a:ext cx="80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75479" name="Line 23"/>
            <p:cNvSpPr>
              <a:spLocks noChangeShapeType="1"/>
            </p:cNvSpPr>
            <p:nvPr/>
          </p:nvSpPr>
          <p:spPr bwMode="black">
            <a:xfrm>
              <a:off x="2391" y="2288"/>
              <a:ext cx="80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75480" name="Line 24"/>
            <p:cNvSpPr>
              <a:spLocks noChangeShapeType="1"/>
            </p:cNvSpPr>
            <p:nvPr/>
          </p:nvSpPr>
          <p:spPr bwMode="black">
            <a:xfrm>
              <a:off x="2391" y="2600"/>
              <a:ext cx="80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75481" name="Line 25"/>
            <p:cNvSpPr>
              <a:spLocks noChangeShapeType="1"/>
            </p:cNvSpPr>
            <p:nvPr/>
          </p:nvSpPr>
          <p:spPr bwMode="black">
            <a:xfrm>
              <a:off x="2391" y="2864"/>
              <a:ext cx="80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75482" name="Line 26"/>
            <p:cNvSpPr>
              <a:spLocks noChangeShapeType="1"/>
            </p:cNvSpPr>
            <p:nvPr/>
          </p:nvSpPr>
          <p:spPr bwMode="black">
            <a:xfrm>
              <a:off x="2391" y="3176"/>
              <a:ext cx="800" cy="0"/>
            </a:xfrm>
            <a:prstGeom prst="line">
              <a:avLst/>
            </a:prstGeom>
            <a:noFill/>
            <a:ln w="25400">
              <a:solidFill>
                <a:schemeClr val="tx1"/>
              </a:solidFill>
              <a:round/>
              <a:headEnd type="none" w="sm" len="sm"/>
              <a:tailEnd type="stealth" w="med" len="lg"/>
            </a:ln>
            <a:effectLst/>
          </p:spPr>
          <p:txBody>
            <a:bodyPr/>
            <a:lstStyle/>
            <a:p>
              <a:endParaRPr lang="en-US"/>
            </a:p>
          </p:txBody>
        </p:sp>
        <p:sp>
          <p:nvSpPr>
            <p:cNvPr id="275483" name="Line 27"/>
            <p:cNvSpPr>
              <a:spLocks noChangeShapeType="1"/>
            </p:cNvSpPr>
            <p:nvPr/>
          </p:nvSpPr>
          <p:spPr bwMode="black">
            <a:xfrm>
              <a:off x="2391" y="3472"/>
              <a:ext cx="800" cy="0"/>
            </a:xfrm>
            <a:prstGeom prst="line">
              <a:avLst/>
            </a:prstGeom>
            <a:noFill/>
            <a:ln w="25400">
              <a:solidFill>
                <a:schemeClr val="tx1"/>
              </a:solidFill>
              <a:round/>
              <a:headEnd type="none" w="sm" len="sm"/>
              <a:tailEnd type="stealth" w="med" len="lg"/>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12" name="Rectangle 8"/>
          <p:cNvSpPr>
            <a:spLocks noGrp="1" noChangeArrowheads="1"/>
          </p:cNvSpPr>
          <p:nvPr>
            <p:ph type="title"/>
          </p:nvPr>
        </p:nvSpPr>
        <p:spPr/>
        <p:txBody>
          <a:bodyPr/>
          <a:lstStyle/>
          <a:p>
            <a:pPr algn="ctr"/>
            <a:r>
              <a:rPr lang="en-US" b="1" dirty="0"/>
              <a:t>General Naming Topics</a:t>
            </a:r>
          </a:p>
        </p:txBody>
      </p:sp>
      <p:sp>
        <p:nvSpPr>
          <p:cNvPr id="277513" name="Rectangle 9"/>
          <p:cNvSpPr>
            <a:spLocks noGrp="1" noChangeArrowheads="1"/>
          </p:cNvSpPr>
          <p:nvPr>
            <p:ph idx="1"/>
          </p:nvPr>
        </p:nvSpPr>
        <p:spPr/>
        <p:txBody>
          <a:bodyPr>
            <a:normAutofit/>
          </a:bodyPr>
          <a:lstStyle/>
          <a:p>
            <a:r>
              <a:rPr lang="en-US" sz="2800" dirty="0"/>
              <a:t>Decide on a convention for:</a:t>
            </a:r>
          </a:p>
          <a:p>
            <a:pPr lvl="1"/>
            <a:r>
              <a:rPr lang="en-US" sz="2200" dirty="0"/>
              <a:t>Table names</a:t>
            </a:r>
          </a:p>
          <a:p>
            <a:pPr lvl="1"/>
            <a:r>
              <a:rPr lang="en-US" sz="2200" dirty="0"/>
              <a:t>Special characters (%, *, #, -, space, …)</a:t>
            </a:r>
          </a:p>
          <a:p>
            <a:pPr lvl="1"/>
            <a:r>
              <a:rPr lang="en-US" sz="2200" dirty="0"/>
              <a:t>Table short names</a:t>
            </a:r>
          </a:p>
          <a:p>
            <a:pPr lvl="1"/>
            <a:r>
              <a:rPr lang="en-US" sz="2200" dirty="0"/>
              <a:t>Column names</a:t>
            </a:r>
          </a:p>
          <a:p>
            <a:pPr lvl="1"/>
            <a:r>
              <a:rPr lang="en-US" sz="2200" dirty="0"/>
              <a:t>Primary and Unique Key Constraint names</a:t>
            </a:r>
          </a:p>
          <a:p>
            <a:pPr lvl="1"/>
            <a:r>
              <a:rPr lang="en-US" sz="2200" dirty="0"/>
              <a:t>Foreign Key Constraint names</a:t>
            </a:r>
          </a:p>
          <a:p>
            <a:pPr lvl="1"/>
            <a:r>
              <a:rPr lang="en-US" sz="2200" dirty="0"/>
              <a:t>Foreign Key Column names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8" name="Rectangle 8"/>
          <p:cNvSpPr>
            <a:spLocks noGrp="1" noChangeArrowheads="1"/>
          </p:cNvSpPr>
          <p:nvPr>
            <p:ph type="title"/>
          </p:nvPr>
        </p:nvSpPr>
        <p:spPr/>
        <p:txBody>
          <a:bodyPr/>
          <a:lstStyle/>
          <a:p>
            <a:pPr algn="ctr"/>
            <a:r>
              <a:rPr lang="en-US" b="1" dirty="0"/>
              <a:t>Naming Restrictions with Oracle</a:t>
            </a:r>
          </a:p>
        </p:txBody>
      </p:sp>
      <p:sp>
        <p:nvSpPr>
          <p:cNvPr id="281609" name="Rectangle 9"/>
          <p:cNvSpPr>
            <a:spLocks noGrp="1" noChangeArrowheads="1"/>
          </p:cNvSpPr>
          <p:nvPr>
            <p:ph idx="1"/>
          </p:nvPr>
        </p:nvSpPr>
        <p:spPr>
          <a:xfrm>
            <a:off x="863600" y="1816100"/>
            <a:ext cx="7366000" cy="3060700"/>
          </a:xfrm>
        </p:spPr>
        <p:txBody>
          <a:bodyPr>
            <a:normAutofit/>
          </a:bodyPr>
          <a:lstStyle/>
          <a:p>
            <a:pPr lvl="1"/>
            <a:r>
              <a:rPr lang="en-US" sz="2600" dirty="0"/>
              <a:t>Table and column names:</a:t>
            </a:r>
          </a:p>
          <a:p>
            <a:pPr lvl="2"/>
            <a:r>
              <a:rPr lang="en-US" sz="2200" dirty="0"/>
              <a:t>Must start with a letter</a:t>
            </a:r>
          </a:p>
          <a:p>
            <a:pPr lvl="2"/>
            <a:r>
              <a:rPr lang="en-US" sz="2200" dirty="0"/>
              <a:t>May contain up to 30 alphanumeric characters</a:t>
            </a:r>
          </a:p>
          <a:p>
            <a:pPr lvl="2"/>
            <a:r>
              <a:rPr lang="en-US" sz="2200" dirty="0"/>
              <a:t>Cannot contain space or some special characters such as “!”</a:t>
            </a:r>
          </a:p>
          <a:p>
            <a:pPr lvl="1"/>
            <a:r>
              <a:rPr lang="en-US" sz="2600" dirty="0"/>
              <a:t>Table names must be unique within a schema</a:t>
            </a:r>
          </a:p>
          <a:p>
            <a:pPr lvl="1"/>
            <a:r>
              <a:rPr lang="en-US" sz="2600" dirty="0"/>
              <a:t>Column names must be unique within a table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65" name="Rectangle 17"/>
          <p:cNvSpPr>
            <a:spLocks noGrp="1" noChangeArrowheads="1"/>
          </p:cNvSpPr>
          <p:nvPr>
            <p:ph type="title"/>
          </p:nvPr>
        </p:nvSpPr>
        <p:spPr/>
        <p:txBody>
          <a:bodyPr/>
          <a:lstStyle/>
          <a:p>
            <a:r>
              <a:rPr lang="en-US"/>
              <a:t>Basic Mapping for Entities</a:t>
            </a:r>
          </a:p>
        </p:txBody>
      </p:sp>
      <p:sp>
        <p:nvSpPr>
          <p:cNvPr id="283651" name="Rectangle 3"/>
          <p:cNvSpPr>
            <a:spLocks noChangeArrowheads="1"/>
          </p:cNvSpPr>
          <p:nvPr/>
        </p:nvSpPr>
        <p:spPr bwMode="auto">
          <a:xfrm>
            <a:off x="4570413" y="2644775"/>
            <a:ext cx="3028950" cy="709613"/>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Table Name: EMPLOYEES</a:t>
            </a:r>
          </a:p>
          <a:p>
            <a:pPr marL="404813" indent="-404813" defTabSz="346075" eaLnBrk="0" hangingPunct="0">
              <a:lnSpc>
                <a:spcPct val="95000"/>
              </a:lnSpc>
              <a:spcBef>
                <a:spcPct val="35000"/>
              </a:spcBef>
              <a:buClrTx/>
              <a:buFontTx/>
              <a:buNone/>
              <a:tabLst>
                <a:tab pos="571500" algn="l"/>
              </a:tabLst>
            </a:pPr>
            <a:r>
              <a:rPr lang="en-US"/>
              <a:t>Short Name: EPE</a:t>
            </a:r>
          </a:p>
        </p:txBody>
      </p:sp>
      <p:sp>
        <p:nvSpPr>
          <p:cNvPr id="283652" name="Rectangle 4"/>
          <p:cNvSpPr>
            <a:spLocks noChangeArrowheads="1"/>
          </p:cNvSpPr>
          <p:nvPr/>
        </p:nvSpPr>
        <p:spPr bwMode="auto">
          <a:xfrm>
            <a:off x="1482725" y="1895475"/>
            <a:ext cx="1339850" cy="352425"/>
          </a:xfrm>
          <a:prstGeom prst="rect">
            <a:avLst/>
          </a:prstGeom>
          <a:noFill/>
          <a:ln w="9525">
            <a:noFill/>
            <a:miter lim="800000"/>
            <a:headEnd/>
            <a:tailEnd/>
          </a:ln>
          <a:effectLst/>
        </p:spPr>
        <p:txBody>
          <a:bodyPr wrap="none" lIns="92075" tIns="46038" rIns="92075" bIns="46038">
            <a:spAutoFit/>
          </a:bodyPr>
          <a:lstStyle/>
          <a:p>
            <a:pPr marL="404813" indent="-404813" defTabSz="346075" eaLnBrk="0" hangingPunct="0">
              <a:lnSpc>
                <a:spcPct val="95000"/>
              </a:lnSpc>
              <a:spcBef>
                <a:spcPct val="35000"/>
              </a:spcBef>
              <a:buClrTx/>
              <a:buFontTx/>
              <a:buNone/>
              <a:tabLst>
                <a:tab pos="571500" algn="l"/>
              </a:tabLst>
            </a:pPr>
            <a:r>
              <a:rPr lang="en-US"/>
              <a:t>1 - Entities</a:t>
            </a:r>
          </a:p>
        </p:txBody>
      </p:sp>
      <p:sp>
        <p:nvSpPr>
          <p:cNvPr id="283653" name="AutoShape 5"/>
          <p:cNvSpPr>
            <a:spLocks noChangeArrowheads="1"/>
          </p:cNvSpPr>
          <p:nvPr/>
        </p:nvSpPr>
        <p:spPr bwMode="auto">
          <a:xfrm>
            <a:off x="2079625" y="3586163"/>
            <a:ext cx="1935163" cy="1938337"/>
          </a:xfrm>
          <a:prstGeom prst="roundRect">
            <a:avLst>
              <a:gd name="adj" fmla="val 12495"/>
            </a:avLst>
          </a:prstGeom>
          <a:solidFill>
            <a:srgbClr val="006666"/>
          </a:solidFill>
          <a:ln w="25400">
            <a:solidFill>
              <a:srgbClr val="66FFFF"/>
            </a:solidFill>
            <a:round/>
            <a:headEnd/>
            <a:tailEnd/>
          </a:ln>
          <a:effectLst/>
        </p:spPr>
        <p:txBody>
          <a:bodyPr wrap="none" anchor="ctr"/>
          <a:lstStyle/>
          <a:p>
            <a:endParaRPr lang="en-US"/>
          </a:p>
        </p:txBody>
      </p:sp>
      <p:sp>
        <p:nvSpPr>
          <p:cNvPr id="283654" name="Rectangle 6"/>
          <p:cNvSpPr>
            <a:spLocks noChangeArrowheads="1"/>
          </p:cNvSpPr>
          <p:nvPr/>
        </p:nvSpPr>
        <p:spPr bwMode="white">
          <a:xfrm>
            <a:off x="2133600" y="3684588"/>
            <a:ext cx="1922463" cy="366712"/>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buClrTx/>
              <a:buFontTx/>
              <a:buNone/>
            </a:pPr>
            <a:r>
              <a:rPr lang="en-US"/>
              <a:t>EMPLOYEE</a:t>
            </a:r>
          </a:p>
        </p:txBody>
      </p:sp>
      <p:sp>
        <p:nvSpPr>
          <p:cNvPr id="283655" name="Rectangle 7"/>
          <p:cNvSpPr>
            <a:spLocks noChangeArrowheads="1"/>
          </p:cNvSpPr>
          <p:nvPr/>
        </p:nvSpPr>
        <p:spPr bwMode="auto">
          <a:xfrm>
            <a:off x="4856163" y="3556000"/>
            <a:ext cx="2535237" cy="1652588"/>
          </a:xfrm>
          <a:prstGeom prst="rect">
            <a:avLst/>
          </a:prstGeom>
          <a:solidFill>
            <a:srgbClr val="9999FF"/>
          </a:solidFill>
          <a:ln w="25400">
            <a:solidFill>
              <a:schemeClr val="tx1"/>
            </a:solidFill>
            <a:miter lim="800000"/>
            <a:headEnd/>
            <a:tailEnd/>
          </a:ln>
          <a:effectLst/>
        </p:spPr>
        <p:txBody>
          <a:bodyPr wrap="none" anchor="ctr"/>
          <a:lstStyle/>
          <a:p>
            <a:endParaRPr lang="en-US"/>
          </a:p>
        </p:txBody>
      </p:sp>
      <p:sp>
        <p:nvSpPr>
          <p:cNvPr id="283656" name="Line 8"/>
          <p:cNvSpPr>
            <a:spLocks noChangeShapeType="1"/>
          </p:cNvSpPr>
          <p:nvPr/>
        </p:nvSpPr>
        <p:spPr bwMode="auto">
          <a:xfrm>
            <a:off x="4843463" y="3932238"/>
            <a:ext cx="2559050" cy="0"/>
          </a:xfrm>
          <a:prstGeom prst="line">
            <a:avLst/>
          </a:prstGeom>
          <a:noFill/>
          <a:ln w="50800">
            <a:solidFill>
              <a:schemeClr val="tx1"/>
            </a:solidFill>
            <a:round/>
            <a:headEnd type="none" w="sm" len="sm"/>
            <a:tailEnd type="none" w="sm" len="sm"/>
          </a:ln>
          <a:effectLst/>
        </p:spPr>
        <p:txBody>
          <a:bodyPr/>
          <a:lstStyle/>
          <a:p>
            <a:endParaRPr lang="en-US"/>
          </a:p>
        </p:txBody>
      </p:sp>
      <p:sp>
        <p:nvSpPr>
          <p:cNvPr id="283657" name="Line 9"/>
          <p:cNvSpPr>
            <a:spLocks noChangeShapeType="1"/>
          </p:cNvSpPr>
          <p:nvPr/>
        </p:nvSpPr>
        <p:spPr bwMode="auto">
          <a:xfrm>
            <a:off x="5289550" y="3927475"/>
            <a:ext cx="0" cy="1281113"/>
          </a:xfrm>
          <a:prstGeom prst="line">
            <a:avLst/>
          </a:prstGeom>
          <a:noFill/>
          <a:ln w="25400">
            <a:solidFill>
              <a:schemeClr val="tx1"/>
            </a:solidFill>
            <a:round/>
            <a:headEnd type="none" w="sm" len="sm"/>
            <a:tailEnd type="none" w="sm" len="sm"/>
          </a:ln>
          <a:effectLst/>
        </p:spPr>
        <p:txBody>
          <a:bodyPr/>
          <a:lstStyle/>
          <a:p>
            <a:endParaRPr lang="en-US"/>
          </a:p>
        </p:txBody>
      </p:sp>
      <p:sp>
        <p:nvSpPr>
          <p:cNvPr id="283658" name="Rectangle 10"/>
          <p:cNvSpPr>
            <a:spLocks noChangeArrowheads="1"/>
          </p:cNvSpPr>
          <p:nvPr/>
        </p:nvSpPr>
        <p:spPr bwMode="auto">
          <a:xfrm>
            <a:off x="4832350" y="3556000"/>
            <a:ext cx="2519363"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buClrTx/>
              <a:buFontTx/>
              <a:buNone/>
            </a:pPr>
            <a:r>
              <a:rPr lang="en-US"/>
              <a:t>EMPLOYEES (EPE)</a:t>
            </a:r>
          </a:p>
        </p:txBody>
      </p:sp>
      <p:sp>
        <p:nvSpPr>
          <p:cNvPr id="283659" name="Rectangle 11"/>
          <p:cNvSpPr>
            <a:spLocks noChangeArrowheads="1"/>
          </p:cNvSpPr>
          <p:nvPr/>
        </p:nvSpPr>
        <p:spPr bwMode="auto">
          <a:xfrm>
            <a:off x="4813300" y="3924300"/>
            <a:ext cx="592138" cy="352425"/>
          </a:xfrm>
          <a:prstGeom prst="rect">
            <a:avLst/>
          </a:prstGeom>
          <a:noFill/>
          <a:ln w="9525">
            <a:noFill/>
            <a:miter lim="800000"/>
            <a:headEnd/>
            <a:tailEnd/>
          </a:ln>
          <a:effectLst/>
        </p:spPr>
        <p:txBody>
          <a:bodyPr wrap="none" anchor="ctr"/>
          <a:lstStyle/>
          <a:p>
            <a:endParaRPr lang="en-US"/>
          </a:p>
        </p:txBody>
      </p:sp>
      <p:sp>
        <p:nvSpPr>
          <p:cNvPr id="283660" name="Line 12"/>
          <p:cNvSpPr>
            <a:spLocks noChangeShapeType="1"/>
          </p:cNvSpPr>
          <p:nvPr/>
        </p:nvSpPr>
        <p:spPr bwMode="auto">
          <a:xfrm>
            <a:off x="5614988" y="3927475"/>
            <a:ext cx="0" cy="1281113"/>
          </a:xfrm>
          <a:prstGeom prst="line">
            <a:avLst/>
          </a:prstGeom>
          <a:noFill/>
          <a:ln w="25400">
            <a:solidFill>
              <a:schemeClr val="tx1"/>
            </a:solidFill>
            <a:round/>
            <a:headEnd type="none" w="sm" len="sm"/>
            <a:tailEnd type="none" w="sm" len="sm"/>
          </a:ln>
          <a:effectLst/>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2671</Words>
  <Application>Microsoft Macintosh PowerPoint</Application>
  <PresentationFormat>On-screen Show (4:3)</PresentationFormat>
  <Paragraphs>272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Courier New</vt:lpstr>
      <vt:lpstr>Arial</vt:lpstr>
      <vt:lpstr>Office Theme</vt:lpstr>
      <vt:lpstr>Mapping the Entity Model</vt:lpstr>
      <vt:lpstr>Overview</vt:lpstr>
      <vt:lpstr>Why Create a Data Design Model?</vt:lpstr>
      <vt:lpstr>Presenting Tables</vt:lpstr>
      <vt:lpstr>Transformation Process</vt:lpstr>
      <vt:lpstr>Terminology Mapping</vt:lpstr>
      <vt:lpstr>General Naming Topics</vt:lpstr>
      <vt:lpstr>Naming Restrictions with Oracle</vt:lpstr>
      <vt:lpstr>Basic Mapping for Entities</vt:lpstr>
      <vt:lpstr>Basic Mapping for Attributes</vt:lpstr>
      <vt:lpstr>Basic Mapping</vt:lpstr>
      <vt:lpstr>Mapping 1:m Relationships</vt:lpstr>
      <vt:lpstr>Mapping Barred and Nontransferable Relationships</vt:lpstr>
      <vt:lpstr>Mapping Cascade Barred Relationships</vt:lpstr>
      <vt:lpstr>Mapping m:m Relationships</vt:lpstr>
      <vt:lpstr>Mapping 1:1 Relationships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Veasna</dc:creator>
  <cp:lastModifiedBy>Microsoft Office User</cp:lastModifiedBy>
  <cp:revision>10</cp:revision>
  <dcterms:created xsi:type="dcterms:W3CDTF">2010-12-12T03:20:38Z</dcterms:created>
  <dcterms:modified xsi:type="dcterms:W3CDTF">2016-07-15T03:41:24Z</dcterms:modified>
</cp:coreProperties>
</file>