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8707" autoAdjust="0"/>
  </p:normalViewPr>
  <p:slideViewPr>
    <p:cSldViewPr>
      <p:cViewPr varScale="1">
        <p:scale>
          <a:sx n="42" d="100"/>
          <a:sy n="42" d="100"/>
        </p:scale>
        <p:origin x="128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28EB92A-A5C1-4F8A-B8DE-4D6ABE16F5CB}" type="datetimeFigureOut">
              <a:rPr lang="en-US" smtClean="0"/>
              <a:pPr/>
              <a:t>2/7/2017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97C17D9-2F3D-43CA-8520-85A0C09E530B}" type="slidenum">
              <a:rPr lang="en-US" smtClean="0"/>
              <a:pPr/>
              <a:t>‹#›</a:t>
            </a:fld>
            <a:endParaRPr lang="en-US"/>
          </a:p>
        </p:txBody>
      </p:sp>
    </p:spTree>
    <p:extLst>
      <p:ext uri="{BB962C8B-B14F-4D97-AF65-F5344CB8AC3E}">
        <p14:creationId xmlns:p14="http://schemas.microsoft.com/office/powerpoint/2010/main" val="310272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body" idx="1"/>
          </p:nvPr>
        </p:nvSpPr>
        <p:spPr>
          <a:xfrm>
            <a:off x="440177" y="5013250"/>
            <a:ext cx="6433189" cy="3944259"/>
          </a:xfrm>
          <a:noFill/>
          <a:ln/>
        </p:spPr>
        <p:txBody>
          <a:bodyPr lIns="97358" tIns="49504" rIns="97358" bIns="49504"/>
          <a:lstStyle/>
          <a:p>
            <a:pPr defTabSz="438932">
              <a:tabLst>
                <a:tab pos="1196338" algn="l"/>
                <a:tab pos="2394326" algn="l"/>
              </a:tabLst>
            </a:pPr>
            <a:endParaRPr lang="en-US" dirty="0"/>
          </a:p>
          <a:p>
            <a:pPr defTabSz="438932">
              <a:tabLst>
                <a:tab pos="1196338" algn="l"/>
                <a:tab pos="2394326" algn="l"/>
              </a:tabLst>
            </a:pPr>
            <a:endParaRPr lang="en-US" dirty="0"/>
          </a:p>
          <a:p>
            <a:pPr defTabSz="438932">
              <a:tabLst>
                <a:tab pos="1196338" algn="l"/>
                <a:tab pos="2394326" algn="l"/>
              </a:tabLst>
            </a:pPr>
            <a:endParaRPr lang="en-US" dirty="0"/>
          </a:p>
          <a:p>
            <a:pPr defTabSz="438932">
              <a:tabLst>
                <a:tab pos="1196338" algn="l"/>
                <a:tab pos="2394326" algn="l"/>
              </a:tabLst>
            </a:pPr>
            <a:endParaRPr lang="en-US" dirty="0"/>
          </a:p>
          <a:p>
            <a:pPr defTabSz="438932">
              <a:tabLst>
                <a:tab pos="1196338" algn="l"/>
                <a:tab pos="2394326" algn="l"/>
              </a:tabLst>
            </a:pPr>
            <a:endParaRPr lang="en-US" dirty="0"/>
          </a:p>
          <a:p>
            <a:pPr defTabSz="438932">
              <a:tabLst>
                <a:tab pos="1196338" algn="l"/>
                <a:tab pos="2394326" algn="l"/>
              </a:tabLst>
            </a:pPr>
            <a:endParaRPr lang="en-US" dirty="0"/>
          </a:p>
          <a:p>
            <a:pPr defTabSz="438932">
              <a:tabLst>
                <a:tab pos="1196338" algn="l"/>
                <a:tab pos="2394326" algn="l"/>
              </a:tabLst>
            </a:pPr>
            <a:endParaRPr lang="en-US" dirty="0"/>
          </a:p>
          <a:p>
            <a:pPr defTabSz="438932">
              <a:tabLst>
                <a:tab pos="1196338" algn="l"/>
                <a:tab pos="2394326" algn="l"/>
              </a:tabLst>
            </a:pPr>
            <a:endParaRPr lang="en-US" dirty="0"/>
          </a:p>
          <a:p>
            <a:pPr defTabSz="438932">
              <a:tabLst>
                <a:tab pos="1196338" algn="l"/>
                <a:tab pos="2394326" algn="l"/>
              </a:tabLst>
            </a:pPr>
            <a:endParaRPr lang="en-US" dirty="0"/>
          </a:p>
          <a:p>
            <a:pPr defTabSz="438932">
              <a:tabLst>
                <a:tab pos="1196338" algn="l"/>
                <a:tab pos="2394326" algn="l"/>
              </a:tabLst>
            </a:pPr>
            <a:endParaRPr lang="en-US" dirty="0"/>
          </a:p>
          <a:p>
            <a:pPr defTabSz="438932">
              <a:tabLst>
                <a:tab pos="1196338" algn="l"/>
                <a:tab pos="2394326" algn="l"/>
              </a:tabLst>
            </a:pPr>
            <a:endParaRPr lang="en-US" dirty="0"/>
          </a:p>
        </p:txBody>
      </p:sp>
      <p:sp>
        <p:nvSpPr>
          <p:cNvPr id="265219" name="Rectangle 3"/>
          <p:cNvSpPr>
            <a:spLocks noGrp="1" noRot="1" noChangeAspect="1" noChangeArrowheads="1" noTextEdit="1"/>
          </p:cNvSpPr>
          <p:nvPr>
            <p:ph type="sldImg"/>
          </p:nvPr>
        </p:nvSpPr>
        <p:spPr>
          <a:xfrm>
            <a:off x="565150" y="163513"/>
            <a:ext cx="6180138" cy="4633912"/>
          </a:xfrm>
          <a:ln w="12700" cap="flat">
            <a:solidFill>
              <a:schemeClr val="tx1"/>
            </a:solidFill>
          </a:ln>
        </p:spPr>
      </p:sp>
    </p:spTree>
    <p:extLst>
      <p:ext uri="{BB962C8B-B14F-4D97-AF65-F5344CB8AC3E}">
        <p14:creationId xmlns:p14="http://schemas.microsoft.com/office/powerpoint/2010/main" val="4043784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Rectangle 4"/>
          <p:cNvSpPr>
            <a:spLocks noGrp="1" noRot="1" noChangeAspect="1" noChangeArrowheads="1" noTextEdit="1"/>
          </p:cNvSpPr>
          <p:nvPr>
            <p:ph type="sldImg"/>
          </p:nvPr>
        </p:nvSpPr>
        <p:spPr>
          <a:ln/>
        </p:spPr>
      </p:sp>
      <p:sp>
        <p:nvSpPr>
          <p:cNvPr id="283653" name="Rectangle 5"/>
          <p:cNvSpPr>
            <a:spLocks noGrp="1" noChangeArrowheads="1"/>
          </p:cNvSpPr>
          <p:nvPr>
            <p:ph type="body" idx="1"/>
          </p:nvPr>
        </p:nvSpPr>
        <p:spPr/>
        <p:txBody>
          <a:bodyPr/>
          <a:lstStyle/>
          <a:p>
            <a:r>
              <a:rPr lang="en-US"/>
              <a:t>Hard-Coded Values Example</a:t>
            </a:r>
          </a:p>
          <a:p>
            <a:pPr lvl="1"/>
            <a:r>
              <a:rPr lang="en-US"/>
              <a:t>ElectronicMail would like to know some background information about their users, such as the type of business they work in. Therefore EM have created a table to store all the valid BUSINESS_TYPES they want to distinguish. The values in this table are set up front and not likely to change.</a:t>
            </a:r>
          </a:p>
          <a:p>
            <a:pPr lvl="1"/>
            <a:r>
              <a:rPr lang="en-US"/>
              <a:t>This is a candidate for hard-coding the allowable values. You could consider placing a check constraint on the column in the database. In addition to that, or instead of that, you could build the check into the field validation for the screen application where users can sign in to the EM service. </a:t>
            </a:r>
          </a:p>
          <a:p>
            <a:endParaRPr lang="en-US"/>
          </a:p>
        </p:txBody>
      </p:sp>
    </p:spTree>
    <p:extLst>
      <p:ext uri="{BB962C8B-B14F-4D97-AF65-F5344CB8AC3E}">
        <p14:creationId xmlns:p14="http://schemas.microsoft.com/office/powerpoint/2010/main" val="2917211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Grp="1" noRot="1" noChangeAspect="1" noChangeArrowheads="1" noTextEdit="1"/>
          </p:cNvSpPr>
          <p:nvPr>
            <p:ph type="sldImg"/>
          </p:nvPr>
        </p:nvSpPr>
        <p:spPr>
          <a:ln/>
        </p:spPr>
      </p:sp>
      <p:sp>
        <p:nvSpPr>
          <p:cNvPr id="285701" name="Rectangle 5"/>
          <p:cNvSpPr>
            <a:spLocks noGrp="1" noChangeArrowheads="1"/>
          </p:cNvSpPr>
          <p:nvPr>
            <p:ph type="body" idx="1"/>
          </p:nvPr>
        </p:nvSpPr>
        <p:spPr/>
        <p:txBody>
          <a:bodyPr/>
          <a:lstStyle/>
          <a:p>
            <a:r>
              <a:rPr lang="en-US"/>
              <a:t>Keeping Details With Master</a:t>
            </a:r>
          </a:p>
          <a:p>
            <a:pPr lvl="1"/>
            <a:r>
              <a:rPr lang="en-US"/>
              <a:t>In a situation where the number of detail records per master is a fixed value (or has a fixed maximum) and where usually all detail records are queried with the master, you may consider adding the detail columns to the master table. This denormalization works best when the number of records in the detail table are small. This way you will reduce the number of joins during queries. An example is a planning system where there is one record per person per day. This could be replaced by one record per person per month, the table containing a column for each day of the month.</a:t>
            </a:r>
          </a:p>
          <a:p>
            <a:pPr lvl="1"/>
            <a:r>
              <a:rPr lang="en-US" b="1"/>
              <a:t>Appropriate </a:t>
            </a:r>
          </a:p>
          <a:p>
            <a:pPr lvl="2"/>
            <a:r>
              <a:rPr lang="en-US"/>
              <a:t>When the number of detail records for all masters is fixed and static</a:t>
            </a:r>
          </a:p>
          <a:p>
            <a:pPr lvl="2"/>
            <a:r>
              <a:rPr lang="en-US"/>
              <a:t>When the number of detail records multiplied by the number of columns of the detail is small, say less than 30</a:t>
            </a:r>
          </a:p>
          <a:p>
            <a:pPr lvl="1"/>
            <a:r>
              <a:rPr lang="en-US" b="1"/>
              <a:t>Advantages</a:t>
            </a:r>
          </a:p>
          <a:p>
            <a:pPr lvl="2"/>
            <a:r>
              <a:rPr lang="en-US"/>
              <a:t>No joins are required</a:t>
            </a:r>
          </a:p>
          <a:p>
            <a:pPr lvl="2"/>
            <a:r>
              <a:rPr lang="en-US"/>
              <a:t>Saves space, as keys are not propagated</a:t>
            </a:r>
          </a:p>
        </p:txBody>
      </p:sp>
    </p:spTree>
    <p:extLst>
      <p:ext uri="{BB962C8B-B14F-4D97-AF65-F5344CB8AC3E}">
        <p14:creationId xmlns:p14="http://schemas.microsoft.com/office/powerpoint/2010/main" val="2739233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Rot="1" noChangeAspect="1" noChangeArrowheads="1" noTextEdit="1"/>
          </p:cNvSpPr>
          <p:nvPr>
            <p:ph type="sldImg"/>
          </p:nvPr>
        </p:nvSpPr>
        <p:spPr>
          <a:ln/>
        </p:spPr>
      </p:sp>
      <p:sp>
        <p:nvSpPr>
          <p:cNvPr id="287749" name="Rectangle 5"/>
          <p:cNvSpPr>
            <a:spLocks noGrp="1" noChangeArrowheads="1"/>
          </p:cNvSpPr>
          <p:nvPr>
            <p:ph type="body" idx="1"/>
          </p:nvPr>
        </p:nvSpPr>
        <p:spPr/>
        <p:txBody>
          <a:bodyPr/>
          <a:lstStyle/>
          <a:p>
            <a:r>
              <a:rPr lang="en-US"/>
              <a:t>Keeping Details With Master (Example) </a:t>
            </a:r>
          </a:p>
          <a:p>
            <a:pPr lvl="1"/>
            <a:r>
              <a:rPr lang="en-US" b="1"/>
              <a:t>Disadvantages</a:t>
            </a:r>
          </a:p>
          <a:p>
            <a:pPr lvl="2"/>
            <a:r>
              <a:rPr lang="en-US"/>
              <a:t>Increases complexity of data manipulation language (DML) and SELECTs across detail values</a:t>
            </a:r>
          </a:p>
          <a:p>
            <a:pPr lvl="2"/>
            <a:r>
              <a:rPr lang="en-US"/>
              <a:t>Checks for Amount column must be repeated for Amount1, Amount2 and so on</a:t>
            </a:r>
          </a:p>
          <a:p>
            <a:pPr lvl="2"/>
            <a:r>
              <a:rPr lang="en-US"/>
              <a:t>Table name A might no longer match the actual content of the table</a:t>
            </a:r>
          </a:p>
          <a:p>
            <a:pPr lvl="1"/>
            <a:r>
              <a:rPr lang="en-US"/>
              <a:t>Suppose each e-mail user is assigned two quotas—one for messages and one for files. The amount of each quota is different, so both have to be tracked individually. The quota does not change very frequently. To be relationally pure, we would create a two-record STORAGE_TYPES table and a STORAGE_QUOTAS table with records for each user, one for each quota type. Instead, we can create the following denormalized columns in the USER table:</a:t>
            </a:r>
          </a:p>
          <a:p>
            <a:pPr lvl="2"/>
            <a:r>
              <a:rPr lang="en-US"/>
              <a:t>Message_Quota_Allocated </a:t>
            </a:r>
          </a:p>
          <a:p>
            <a:pPr lvl="2"/>
            <a:r>
              <a:rPr lang="en-US"/>
              <a:t>Message_Quota_Available </a:t>
            </a:r>
          </a:p>
          <a:p>
            <a:pPr lvl="2"/>
            <a:r>
              <a:rPr lang="en-US"/>
              <a:t>File_Quota_Allocated </a:t>
            </a:r>
          </a:p>
          <a:p>
            <a:pPr lvl="2"/>
            <a:r>
              <a:rPr lang="en-US"/>
              <a:t>File_Quota_Available</a:t>
            </a:r>
          </a:p>
          <a:p>
            <a:pPr lvl="1"/>
            <a:r>
              <a:rPr lang="en-US"/>
              <a:t>Note that the name of table USERS does not really match the data in the denormalized table.</a:t>
            </a:r>
          </a:p>
        </p:txBody>
      </p:sp>
    </p:spTree>
    <p:extLst>
      <p:ext uri="{BB962C8B-B14F-4D97-AF65-F5344CB8AC3E}">
        <p14:creationId xmlns:p14="http://schemas.microsoft.com/office/powerpoint/2010/main" val="1502406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p:cNvSpPr>
            <a:spLocks noGrp="1" noRot="1" noChangeAspect="1" noChangeArrowheads="1" noTextEdit="1"/>
          </p:cNvSpPr>
          <p:nvPr>
            <p:ph type="sldImg"/>
          </p:nvPr>
        </p:nvSpPr>
        <p:spPr>
          <a:ln/>
        </p:spPr>
      </p:sp>
      <p:sp>
        <p:nvSpPr>
          <p:cNvPr id="289797" name="Rectangle 5"/>
          <p:cNvSpPr>
            <a:spLocks noGrp="1" noChangeArrowheads="1"/>
          </p:cNvSpPr>
          <p:nvPr>
            <p:ph type="body" idx="1"/>
          </p:nvPr>
        </p:nvSpPr>
        <p:spPr/>
        <p:txBody>
          <a:bodyPr/>
          <a:lstStyle/>
          <a:p>
            <a:r>
              <a:rPr lang="en-US"/>
              <a:t>Repeating Single Detail with Master</a:t>
            </a:r>
          </a:p>
          <a:p>
            <a:pPr lvl="1"/>
            <a:r>
              <a:rPr lang="en-US"/>
              <a:t>Often when the storage of historical data is necessary, many queries require only the most current record. You can add a new foreign key column to store this single detail with its master. Make sure you add code to change the denormalized column any time a new record is added to the history table. Additional code must be written to maintain the duplicated single detail value at the master record.</a:t>
            </a:r>
          </a:p>
          <a:p>
            <a:pPr lvl="1"/>
            <a:r>
              <a:rPr lang="en-US" b="1"/>
              <a:t>Appropriate </a:t>
            </a:r>
          </a:p>
          <a:p>
            <a:pPr lvl="2"/>
            <a:r>
              <a:rPr lang="en-US"/>
              <a:t>When detail records per master have a property such that one record can be considered “current” and others “historical”</a:t>
            </a:r>
          </a:p>
          <a:p>
            <a:pPr lvl="2"/>
            <a:r>
              <a:rPr lang="en-US"/>
              <a:t>When queries frequently need this specific single detail, and only occasionally need the other details</a:t>
            </a:r>
          </a:p>
          <a:p>
            <a:pPr lvl="2"/>
            <a:r>
              <a:rPr lang="en-US"/>
              <a:t>When the Master often has only one single detail record</a:t>
            </a:r>
          </a:p>
          <a:p>
            <a:pPr lvl="1"/>
            <a:r>
              <a:rPr lang="en-US" b="1"/>
              <a:t>Advantages</a:t>
            </a:r>
          </a:p>
          <a:p>
            <a:pPr lvl="2"/>
            <a:r>
              <a:rPr lang="en-US"/>
              <a:t>No join is required for queries that only need the specific single detail</a:t>
            </a:r>
          </a:p>
          <a:p>
            <a:pPr lvl="1"/>
            <a:r>
              <a:rPr lang="en-US" b="1"/>
              <a:t>Disadvantages</a:t>
            </a:r>
          </a:p>
          <a:p>
            <a:pPr lvl="2"/>
            <a:r>
              <a:rPr lang="en-US"/>
              <a:t>Detail value must be repeated, with the possibility of data inconsistencies</a:t>
            </a:r>
          </a:p>
        </p:txBody>
      </p:sp>
    </p:spTree>
    <p:extLst>
      <p:ext uri="{BB962C8B-B14F-4D97-AF65-F5344CB8AC3E}">
        <p14:creationId xmlns:p14="http://schemas.microsoft.com/office/powerpoint/2010/main" val="376002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Rot="1" noChangeAspect="1" noChangeArrowheads="1" noTextEdit="1"/>
          </p:cNvSpPr>
          <p:nvPr>
            <p:ph type="sldImg"/>
          </p:nvPr>
        </p:nvSpPr>
        <p:spPr>
          <a:ln/>
        </p:spPr>
      </p:sp>
      <p:sp>
        <p:nvSpPr>
          <p:cNvPr id="291845" name="Rectangle 5"/>
          <p:cNvSpPr>
            <a:spLocks noGrp="1" noChangeArrowheads="1"/>
          </p:cNvSpPr>
          <p:nvPr>
            <p:ph type="body" idx="1"/>
          </p:nvPr>
        </p:nvSpPr>
        <p:spPr/>
        <p:txBody>
          <a:bodyPr/>
          <a:lstStyle/>
          <a:p>
            <a:r>
              <a:rPr lang="en-US"/>
              <a:t>Repeating Single Detail with Master Example</a:t>
            </a:r>
          </a:p>
          <a:p>
            <a:pPr lvl="1"/>
            <a:r>
              <a:rPr lang="en-US"/>
              <a:t>Any time a message is sent, it can be sent with attachments included. Messages can have more than one attachment. Suppose in the majority of the messages that there is no or only one attachment. To avoid a table join, you could store the attachment name in the MESSAGES table. For those messages containing more than one attachment, only the first attachment would be taken. The remaining attachments would be in the ATTACHMENTS table.</a:t>
            </a:r>
          </a:p>
          <a:p>
            <a:endParaRPr lang="en-US"/>
          </a:p>
        </p:txBody>
      </p:sp>
    </p:spTree>
    <p:extLst>
      <p:ext uri="{BB962C8B-B14F-4D97-AF65-F5344CB8AC3E}">
        <p14:creationId xmlns:p14="http://schemas.microsoft.com/office/powerpoint/2010/main" val="4141332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4"/>
          <p:cNvSpPr>
            <a:spLocks noGrp="1" noRot="1" noChangeAspect="1" noChangeArrowheads="1" noTextEdit="1"/>
          </p:cNvSpPr>
          <p:nvPr>
            <p:ph type="sldImg"/>
          </p:nvPr>
        </p:nvSpPr>
        <p:spPr>
          <a:ln/>
        </p:spPr>
      </p:sp>
      <p:sp>
        <p:nvSpPr>
          <p:cNvPr id="293893" name="Rectangle 5"/>
          <p:cNvSpPr>
            <a:spLocks noGrp="1" noChangeArrowheads="1"/>
          </p:cNvSpPr>
          <p:nvPr>
            <p:ph type="body" idx="1"/>
          </p:nvPr>
        </p:nvSpPr>
        <p:spPr/>
        <p:txBody>
          <a:bodyPr/>
          <a:lstStyle/>
          <a:p>
            <a:r>
              <a:rPr lang="en-US"/>
              <a:t>Short-Circuit Keys</a:t>
            </a:r>
          </a:p>
          <a:p>
            <a:pPr lvl="1"/>
            <a:r>
              <a:rPr lang="en-US"/>
              <a:t>For database designs that contain three (or more) levels of master detail, and there is a need to query the lowest and highest level records only, consider creating short-circuit keys. These new foreign key definitions directly link the lowest level detail records to higher level grandparent records. The result can produce fewer table joins when queries execute.</a:t>
            </a:r>
          </a:p>
          <a:p>
            <a:pPr lvl="1"/>
            <a:r>
              <a:rPr lang="en-US" b="1"/>
              <a:t>Appropriate</a:t>
            </a:r>
            <a:r>
              <a:rPr lang="en-US"/>
              <a:t> </a:t>
            </a:r>
          </a:p>
          <a:p>
            <a:pPr lvl="2"/>
            <a:r>
              <a:rPr lang="en-US"/>
              <a:t>When queries frequently require values from a grandparent and grandchild, but not from the parent</a:t>
            </a:r>
          </a:p>
          <a:p>
            <a:pPr lvl="1"/>
            <a:r>
              <a:rPr lang="en-US" b="1"/>
              <a:t>Advantages</a:t>
            </a:r>
          </a:p>
          <a:p>
            <a:pPr lvl="2"/>
            <a:r>
              <a:rPr lang="en-US"/>
              <a:t>Queries join fewer tables together</a:t>
            </a:r>
          </a:p>
          <a:p>
            <a:pPr lvl="1"/>
            <a:r>
              <a:rPr lang="en-US" b="1"/>
              <a:t>Disadvantages</a:t>
            </a:r>
          </a:p>
          <a:p>
            <a:pPr lvl="2"/>
            <a:r>
              <a:rPr lang="en-US"/>
              <a:t>Extra foreign keys are required</a:t>
            </a:r>
          </a:p>
          <a:p>
            <a:pPr lvl="2"/>
            <a:r>
              <a:rPr lang="en-US"/>
              <a:t>Extra code is required to make sure that the value of the denormalized column A_id is consistent with the value you would find after a join with table B.</a:t>
            </a:r>
          </a:p>
          <a:p>
            <a:endParaRPr lang="en-US"/>
          </a:p>
        </p:txBody>
      </p:sp>
    </p:spTree>
    <p:extLst>
      <p:ext uri="{BB962C8B-B14F-4D97-AF65-F5344CB8AC3E}">
        <p14:creationId xmlns:p14="http://schemas.microsoft.com/office/powerpoint/2010/main" val="3161317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0" name="Rectangle 4"/>
          <p:cNvSpPr>
            <a:spLocks noGrp="1" noRot="1" noChangeAspect="1" noChangeArrowheads="1" noTextEdit="1"/>
          </p:cNvSpPr>
          <p:nvPr>
            <p:ph type="sldImg"/>
          </p:nvPr>
        </p:nvSpPr>
        <p:spPr>
          <a:ln/>
        </p:spPr>
      </p:sp>
      <p:sp>
        <p:nvSpPr>
          <p:cNvPr id="295941" name="Rectangle 5"/>
          <p:cNvSpPr>
            <a:spLocks noGrp="1" noChangeArrowheads="1"/>
          </p:cNvSpPr>
          <p:nvPr>
            <p:ph type="body" idx="1"/>
          </p:nvPr>
        </p:nvSpPr>
        <p:spPr/>
        <p:txBody>
          <a:bodyPr/>
          <a:lstStyle/>
          <a:p>
            <a:r>
              <a:rPr lang="en-US"/>
              <a:t>Short-Circuit Keys Example </a:t>
            </a:r>
          </a:p>
          <a:p>
            <a:pPr lvl="1"/>
            <a:r>
              <a:rPr lang="en-US"/>
              <a:t>Suppose frequent queries are submitted that require data from the RECEIVED_MESSAGES table and the USERS table, but not from the FOLDERS table. To avoid having to join USERS and FOLDERS, the primary or a unique key of the USERS table can been migrated to the RECEIVED_MESSAGES table, to provide information about USERS and RECEIVED_MESSAGES with one less, or no, table join.</a:t>
            </a:r>
          </a:p>
          <a:p>
            <a:endParaRPr lang="en-US"/>
          </a:p>
        </p:txBody>
      </p:sp>
    </p:spTree>
    <p:extLst>
      <p:ext uri="{BB962C8B-B14F-4D97-AF65-F5344CB8AC3E}">
        <p14:creationId xmlns:p14="http://schemas.microsoft.com/office/powerpoint/2010/main" val="115829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Rectangle 4"/>
          <p:cNvSpPr>
            <a:spLocks noGrp="1" noRot="1" noChangeAspect="1" noChangeArrowheads="1" noTextEdit="1"/>
          </p:cNvSpPr>
          <p:nvPr>
            <p:ph type="sldImg"/>
          </p:nvPr>
        </p:nvSpPr>
        <p:spPr>
          <a:ln/>
        </p:spPr>
      </p:sp>
      <p:sp>
        <p:nvSpPr>
          <p:cNvPr id="297989" name="Rectangle 5"/>
          <p:cNvSpPr>
            <a:spLocks noGrp="1" noChangeArrowheads="1"/>
          </p:cNvSpPr>
          <p:nvPr>
            <p:ph type="body" idx="1"/>
          </p:nvPr>
        </p:nvSpPr>
        <p:spPr/>
        <p:txBody>
          <a:bodyPr/>
          <a:lstStyle/>
          <a:p>
            <a:r>
              <a:rPr lang="en-US"/>
              <a:t>End Date Columns</a:t>
            </a:r>
          </a:p>
          <a:p>
            <a:pPr lvl="1"/>
            <a:r>
              <a:rPr lang="en-US"/>
              <a:t>The most common denormalization decision is to store the end date for periods that are consecutive; then the end date for a period can be derived from the start date of the previous period.</a:t>
            </a:r>
          </a:p>
          <a:p>
            <a:pPr lvl="1"/>
            <a:r>
              <a:rPr lang="en-US"/>
              <a:t>If you do this, to find a detail record for a particular date you avoid the need to use a complex subquery.</a:t>
            </a:r>
          </a:p>
          <a:p>
            <a:pPr lvl="1"/>
            <a:r>
              <a:rPr lang="en-US" b="1"/>
              <a:t>Appropriate </a:t>
            </a:r>
          </a:p>
          <a:p>
            <a:pPr lvl="2"/>
            <a:r>
              <a:rPr lang="en-US"/>
              <a:t>When queries are needed from tables with long lists or records that are historical and you are interested in the most current record</a:t>
            </a:r>
          </a:p>
          <a:p>
            <a:pPr lvl="1"/>
            <a:r>
              <a:rPr lang="en-US" b="1"/>
              <a:t>Advantages</a:t>
            </a:r>
          </a:p>
          <a:p>
            <a:pPr lvl="2"/>
            <a:r>
              <a:rPr lang="en-US"/>
              <a:t>Can use the between operator for date selection queries instead of potentially time-consuming synchronized subquery</a:t>
            </a:r>
          </a:p>
          <a:p>
            <a:pPr lvl="1"/>
            <a:r>
              <a:rPr lang="en-US" b="1"/>
              <a:t>Disadvantages</a:t>
            </a:r>
          </a:p>
          <a:p>
            <a:pPr lvl="2"/>
            <a:r>
              <a:rPr lang="en-US"/>
              <a:t>Extra code needed to populate the end date column with the value found in the previous start date record</a:t>
            </a:r>
          </a:p>
          <a:p>
            <a:endParaRPr lang="en-US"/>
          </a:p>
        </p:txBody>
      </p:sp>
    </p:spTree>
    <p:extLst>
      <p:ext uri="{BB962C8B-B14F-4D97-AF65-F5344CB8AC3E}">
        <p14:creationId xmlns:p14="http://schemas.microsoft.com/office/powerpoint/2010/main" val="2015193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4"/>
          <p:cNvSpPr>
            <a:spLocks noGrp="1" noRot="1" noChangeAspect="1" noChangeArrowheads="1" noTextEdit="1"/>
          </p:cNvSpPr>
          <p:nvPr>
            <p:ph type="sldImg"/>
          </p:nvPr>
        </p:nvSpPr>
        <p:spPr>
          <a:ln/>
        </p:spPr>
      </p:sp>
      <p:sp>
        <p:nvSpPr>
          <p:cNvPr id="300037" name="Rectangle 5"/>
          <p:cNvSpPr>
            <a:spLocks noGrp="1" noChangeArrowheads="1"/>
          </p:cNvSpPr>
          <p:nvPr>
            <p:ph type="body" idx="1"/>
          </p:nvPr>
        </p:nvSpPr>
        <p:spPr/>
        <p:txBody>
          <a:bodyPr/>
          <a:lstStyle/>
          <a:p>
            <a:r>
              <a:rPr lang="en-US"/>
              <a:t>End Date Columns Example </a:t>
            </a:r>
          </a:p>
          <a:p>
            <a:pPr lvl="1"/>
            <a:r>
              <a:rPr lang="en-US"/>
              <a:t>When a business wishes to track the price history of a product, they may use a PRICES table that contains columns for the price and its start date and a foreign key to the PRODUCTS table. To avoid using a subquery when looking for the price on a specific date, you could consider adding an end date column. You should then write some application code to update the end date each time a new price is inserted.</a:t>
            </a:r>
          </a:p>
          <a:p>
            <a:pPr lvl="1"/>
            <a:r>
              <a:rPr lang="en-US" b="1"/>
              <a:t>Compare:</a:t>
            </a:r>
          </a:p>
          <a:p>
            <a:pPr lvl="1"/>
            <a:r>
              <a:rPr lang="en-US"/>
              <a:t>...WHERE pdt_id = ... AND start_date = (SELECT max(start_date) FROM prices WHERE start_date&lt;= sysdate AND pdt_id = ...)</a:t>
            </a:r>
          </a:p>
          <a:p>
            <a:pPr lvl="1"/>
            <a:r>
              <a:rPr lang="en-US"/>
              <a:t>and</a:t>
            </a:r>
          </a:p>
          <a:p>
            <a:pPr lvl="1"/>
            <a:r>
              <a:rPr lang="en-US"/>
              <a:t>...WHERE pdt_id = ... AND sysdate between start_date and nvl(end_date, sysdate)</a:t>
            </a:r>
          </a:p>
          <a:p>
            <a:pPr lvl="1"/>
            <a:r>
              <a:rPr lang="en-US"/>
              <a:t>Note that the first table structure presupposes that products always have a price since the first price start date of that product. This may very well be desirable but not always the case in many business situations.</a:t>
            </a:r>
          </a:p>
          <a:p>
            <a:pPr lvl="1"/>
            <a:r>
              <a:rPr lang="en-US"/>
              <a:t>Note also that you would need code to make sure periods do not overlap.</a:t>
            </a:r>
          </a:p>
          <a:p>
            <a:endParaRPr lang="en-US"/>
          </a:p>
        </p:txBody>
      </p:sp>
    </p:spTree>
    <p:extLst>
      <p:ext uri="{BB962C8B-B14F-4D97-AF65-F5344CB8AC3E}">
        <p14:creationId xmlns:p14="http://schemas.microsoft.com/office/powerpoint/2010/main" val="1317746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p:cNvSpPr>
            <a:spLocks noGrp="1" noRot="1" noChangeAspect="1" noChangeArrowheads="1" noTextEdit="1"/>
          </p:cNvSpPr>
          <p:nvPr>
            <p:ph type="sldImg"/>
          </p:nvPr>
        </p:nvSpPr>
        <p:spPr>
          <a:ln/>
        </p:spPr>
      </p:sp>
      <p:sp>
        <p:nvSpPr>
          <p:cNvPr id="302085" name="Rectangle 5"/>
          <p:cNvSpPr>
            <a:spLocks noGrp="1" noChangeArrowheads="1"/>
          </p:cNvSpPr>
          <p:nvPr>
            <p:ph type="body" idx="1"/>
          </p:nvPr>
        </p:nvSpPr>
        <p:spPr/>
        <p:txBody>
          <a:bodyPr/>
          <a:lstStyle/>
          <a:p>
            <a:r>
              <a:rPr lang="en-US"/>
              <a:t>Current Indicator Column</a:t>
            </a:r>
          </a:p>
          <a:p>
            <a:pPr lvl="1"/>
            <a:r>
              <a:rPr lang="en-US"/>
              <a:t>This type of denormalization can be used in similar situations to the end date column technique. It can even be used in addition to an end date. It is a very common type of denormalization.</a:t>
            </a:r>
          </a:p>
          <a:p>
            <a:pPr lvl="1"/>
            <a:r>
              <a:rPr lang="en-US"/>
              <a:t>Suppose most of the queries are to find the most current detail record. With this type of requirement, you could consider adding a new column to the details table to represent the currently active record. </a:t>
            </a:r>
          </a:p>
          <a:p>
            <a:pPr lvl="1"/>
            <a:r>
              <a:rPr lang="en-US"/>
              <a:t>You would need to add code to update that column each time you insert a new record.</a:t>
            </a:r>
          </a:p>
          <a:p>
            <a:pPr lvl="1"/>
            <a:r>
              <a:rPr lang="en-US" b="1"/>
              <a:t>Appropriate</a:t>
            </a:r>
            <a:r>
              <a:rPr lang="en-US"/>
              <a:t> </a:t>
            </a:r>
          </a:p>
          <a:p>
            <a:pPr lvl="2"/>
            <a:r>
              <a:rPr lang="en-US"/>
              <a:t>When the situation requires retrieving the most current record from a long list</a:t>
            </a:r>
          </a:p>
          <a:p>
            <a:pPr lvl="1"/>
            <a:r>
              <a:rPr lang="en-US" b="1"/>
              <a:t>Advantages</a:t>
            </a:r>
          </a:p>
          <a:p>
            <a:pPr lvl="2"/>
            <a:r>
              <a:rPr lang="en-US"/>
              <a:t>Less complicated queries or subqueries</a:t>
            </a:r>
          </a:p>
          <a:p>
            <a:pPr lvl="1"/>
            <a:r>
              <a:rPr lang="en-US" b="1"/>
              <a:t>Disadvantages</a:t>
            </a:r>
          </a:p>
          <a:p>
            <a:pPr lvl="2"/>
            <a:r>
              <a:rPr lang="en-US"/>
              <a:t>Extra column and application code to maintain it</a:t>
            </a:r>
          </a:p>
          <a:p>
            <a:pPr lvl="2"/>
            <a:r>
              <a:rPr lang="en-US"/>
              <a:t>The concept of “current” makes it impossible to make data adjustments ahead of time</a:t>
            </a:r>
          </a:p>
          <a:p>
            <a:pPr lvl="1"/>
            <a:endParaRPr lang="en-US"/>
          </a:p>
        </p:txBody>
      </p:sp>
    </p:spTree>
    <p:extLst>
      <p:ext uri="{BB962C8B-B14F-4D97-AF65-F5344CB8AC3E}">
        <p14:creationId xmlns:p14="http://schemas.microsoft.com/office/powerpoint/2010/main" val="1016266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Rectangle 4"/>
          <p:cNvSpPr>
            <a:spLocks noGrp="1" noRot="1" noChangeAspect="1" noChangeArrowheads="1" noTextEdit="1"/>
          </p:cNvSpPr>
          <p:nvPr>
            <p:ph type="sldImg"/>
          </p:nvPr>
        </p:nvSpPr>
        <p:spPr>
          <a:ln/>
        </p:spPr>
      </p:sp>
      <p:sp>
        <p:nvSpPr>
          <p:cNvPr id="267269" name="Rectangle 5"/>
          <p:cNvSpPr>
            <a:spLocks noGrp="1" noChangeArrowheads="1"/>
          </p:cNvSpPr>
          <p:nvPr>
            <p:ph type="body" idx="1"/>
          </p:nvPr>
        </p:nvSpPr>
        <p:spPr/>
        <p:txBody>
          <a:bodyPr/>
          <a:lstStyle/>
          <a:p>
            <a:r>
              <a:rPr lang="en-US" dirty="0"/>
              <a:t>Introduction</a:t>
            </a:r>
          </a:p>
          <a:p>
            <a:pPr lvl="1"/>
            <a:r>
              <a:rPr lang="en-US" b="1" dirty="0"/>
              <a:t>Lesson aim</a:t>
            </a:r>
          </a:p>
          <a:p>
            <a:pPr lvl="1"/>
            <a:r>
              <a:rPr lang="en-US" dirty="0"/>
              <a:t>This lesson shows you the most common types of </a:t>
            </a:r>
            <a:r>
              <a:rPr lang="en-US" dirty="0" err="1"/>
              <a:t>denormalization</a:t>
            </a:r>
            <a:r>
              <a:rPr lang="en-US" dirty="0"/>
              <a:t> with examples.</a:t>
            </a:r>
          </a:p>
          <a:p>
            <a:pPr lvl="1"/>
            <a:r>
              <a:rPr lang="en-US" b="1" dirty="0"/>
              <a:t>Objectives</a:t>
            </a:r>
          </a:p>
          <a:p>
            <a:pPr lvl="1"/>
            <a:r>
              <a:rPr lang="en-US" dirty="0"/>
              <a:t>At the end of this lesson, you should be able to do the following:</a:t>
            </a:r>
          </a:p>
          <a:p>
            <a:pPr lvl="2"/>
            <a:r>
              <a:rPr lang="en-US" dirty="0"/>
              <a:t>Define </a:t>
            </a:r>
            <a:r>
              <a:rPr lang="en-US" dirty="0" err="1"/>
              <a:t>denormalization</a:t>
            </a:r>
            <a:r>
              <a:rPr lang="en-US" dirty="0"/>
              <a:t> and explain its benefits</a:t>
            </a:r>
          </a:p>
          <a:p>
            <a:pPr lvl="2"/>
            <a:r>
              <a:rPr lang="en-US" dirty="0"/>
              <a:t>Differentiate and describe the different circumstances where </a:t>
            </a:r>
            <a:r>
              <a:rPr lang="en-US" dirty="0" err="1"/>
              <a:t>denormalization</a:t>
            </a:r>
            <a:r>
              <a:rPr lang="en-US" dirty="0"/>
              <a:t> is appropriate</a:t>
            </a:r>
          </a:p>
          <a:p>
            <a:endParaRPr lang="en-US" dirty="0"/>
          </a:p>
        </p:txBody>
      </p:sp>
    </p:spTree>
    <p:extLst>
      <p:ext uri="{BB962C8B-B14F-4D97-AF65-F5344CB8AC3E}">
        <p14:creationId xmlns:p14="http://schemas.microsoft.com/office/powerpoint/2010/main" val="809072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p:cNvSpPr>
            <a:spLocks noGrp="1" noRot="1" noChangeAspect="1" noChangeArrowheads="1" noTextEdit="1"/>
          </p:cNvSpPr>
          <p:nvPr>
            <p:ph type="sldImg"/>
          </p:nvPr>
        </p:nvSpPr>
        <p:spPr>
          <a:ln/>
        </p:spPr>
      </p:sp>
      <p:sp>
        <p:nvSpPr>
          <p:cNvPr id="304133" name="Rectangle 5"/>
          <p:cNvSpPr>
            <a:spLocks noGrp="1" noChangeArrowheads="1"/>
          </p:cNvSpPr>
          <p:nvPr>
            <p:ph type="body" idx="1"/>
          </p:nvPr>
        </p:nvSpPr>
        <p:spPr/>
        <p:txBody>
          <a:bodyPr/>
          <a:lstStyle/>
          <a:p>
            <a:r>
              <a:rPr lang="en-US"/>
              <a:t>Current Indicator Column Example </a:t>
            </a:r>
          </a:p>
          <a:p>
            <a:pPr lvl="1"/>
            <a:r>
              <a:rPr lang="en-US"/>
              <a:t>In the first table structure, when the current price of a product is needed, you need to query the PRICES table using:</a:t>
            </a:r>
          </a:p>
          <a:p>
            <a:pPr lvl="1"/>
            <a:r>
              <a:rPr lang="en-US"/>
              <a:t>...WHERE pdt_id = ...  AND start_date =  ( SELECT max(start_date) FROM prices WHERE start_date &lt;= sysdate AND pdt_id = ...)</a:t>
            </a:r>
          </a:p>
          <a:p>
            <a:pPr lvl="1"/>
            <a:r>
              <a:rPr lang="en-US"/>
              <a:t>The query in the second situation would simply be:</a:t>
            </a:r>
          </a:p>
          <a:p>
            <a:pPr lvl="2"/>
            <a:r>
              <a:rPr lang="en-US"/>
              <a:t>...WHERE pdt_id = ...</a:t>
            </a:r>
          </a:p>
          <a:p>
            <a:pPr lvl="2"/>
            <a:r>
              <a:rPr lang="en-US"/>
              <a:t>	AND current_indicator = ’Y’</a:t>
            </a:r>
          </a:p>
          <a:p>
            <a:endParaRPr lang="en-US"/>
          </a:p>
          <a:p>
            <a:endParaRPr lang="en-US"/>
          </a:p>
        </p:txBody>
      </p:sp>
    </p:spTree>
    <p:extLst>
      <p:ext uri="{BB962C8B-B14F-4D97-AF65-F5344CB8AC3E}">
        <p14:creationId xmlns:p14="http://schemas.microsoft.com/office/powerpoint/2010/main" val="577798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4"/>
          <p:cNvSpPr>
            <a:spLocks noGrp="1" noRot="1" noChangeAspect="1" noChangeArrowheads="1" noTextEdit="1"/>
          </p:cNvSpPr>
          <p:nvPr>
            <p:ph type="sldImg"/>
          </p:nvPr>
        </p:nvSpPr>
        <p:spPr>
          <a:ln/>
        </p:spPr>
      </p:sp>
      <p:sp>
        <p:nvSpPr>
          <p:cNvPr id="306181" name="Rectangle 5"/>
          <p:cNvSpPr>
            <a:spLocks noGrp="1" noChangeArrowheads="1"/>
          </p:cNvSpPr>
          <p:nvPr>
            <p:ph type="body" idx="1"/>
          </p:nvPr>
        </p:nvSpPr>
        <p:spPr/>
        <p:txBody>
          <a:bodyPr/>
          <a:lstStyle/>
          <a:p>
            <a:r>
              <a:rPr lang="en-US"/>
              <a:t>Hierarchy Level Indicator</a:t>
            </a:r>
          </a:p>
          <a:p>
            <a:pPr lvl="1"/>
            <a:r>
              <a:rPr lang="en-US"/>
              <a:t>Suppose there is a business limit to the number of levels a particular hierarchy may contain. Or suppose in many situations you need to know records that have the same level in a hierarchy. In both these situations, you will need to use a connect-by clause to traverse the hierarchy. This type of clause can be costly on performance. You could add a column to represent the level of a record in the hierarchy, and then just use that value instead of the connect-by clause in SQL.</a:t>
            </a:r>
          </a:p>
          <a:p>
            <a:pPr lvl="1"/>
            <a:r>
              <a:rPr lang="en-US" b="1"/>
              <a:t>Appropriate </a:t>
            </a:r>
          </a:p>
          <a:p>
            <a:pPr lvl="2"/>
            <a:r>
              <a:rPr lang="en-US"/>
              <a:t>When there are limits to the number of levels within a hierarchy, and you do not want to use a connect-by search to see if the limit has been reached</a:t>
            </a:r>
          </a:p>
          <a:p>
            <a:pPr lvl="2"/>
            <a:r>
              <a:rPr lang="en-US"/>
              <a:t>When you want to find records located at the same level in the hierarchy</a:t>
            </a:r>
          </a:p>
          <a:p>
            <a:pPr lvl="2"/>
            <a:r>
              <a:rPr lang="en-US"/>
              <a:t>When the level value is often used for particular business reasons</a:t>
            </a:r>
          </a:p>
          <a:p>
            <a:pPr lvl="1"/>
            <a:r>
              <a:rPr lang="en-US" b="1"/>
              <a:t>Advantages</a:t>
            </a:r>
          </a:p>
          <a:p>
            <a:pPr lvl="2"/>
            <a:r>
              <a:rPr lang="en-US"/>
              <a:t>No need to use the connect-by clause in query code</a:t>
            </a:r>
          </a:p>
          <a:p>
            <a:pPr lvl="1"/>
            <a:r>
              <a:rPr lang="en-US" b="1"/>
              <a:t>Disadvantages</a:t>
            </a:r>
          </a:p>
          <a:p>
            <a:pPr lvl="2"/>
            <a:r>
              <a:rPr lang="en-US"/>
              <a:t>Each time a foreign key is updated, the level indicator needs to be recalculated, and you may need to cascade the changes</a:t>
            </a:r>
          </a:p>
        </p:txBody>
      </p:sp>
    </p:spTree>
    <p:extLst>
      <p:ext uri="{BB962C8B-B14F-4D97-AF65-F5344CB8AC3E}">
        <p14:creationId xmlns:p14="http://schemas.microsoft.com/office/powerpoint/2010/main" val="2821540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p:cNvSpPr>
            <a:spLocks noGrp="1" noRot="1" noChangeAspect="1" noChangeArrowheads="1" noTextEdit="1"/>
          </p:cNvSpPr>
          <p:nvPr>
            <p:ph type="sldImg"/>
          </p:nvPr>
        </p:nvSpPr>
        <p:spPr>
          <a:ln/>
        </p:spPr>
      </p:sp>
      <p:sp>
        <p:nvSpPr>
          <p:cNvPr id="308229" name="Rectangle 5"/>
          <p:cNvSpPr>
            <a:spLocks noGrp="1" noChangeArrowheads="1"/>
          </p:cNvSpPr>
          <p:nvPr>
            <p:ph type="body" idx="1"/>
          </p:nvPr>
        </p:nvSpPr>
        <p:spPr/>
        <p:txBody>
          <a:bodyPr/>
          <a:lstStyle/>
          <a:p>
            <a:r>
              <a:rPr lang="en-US"/>
              <a:t>Hierarchy Level Indicator Example</a:t>
            </a:r>
          </a:p>
          <a:p>
            <a:pPr lvl="1"/>
            <a:r>
              <a:rPr lang="en-US"/>
              <a:t>Imagine that because of storage limitations, a limit has been placed on the number of nested folders. Each time a user wants to create a new instance of a folder within an existing folder instance, code must decide if that limit has been reached. This can be a slow process. </a:t>
            </a:r>
          </a:p>
          <a:p>
            <a:pPr lvl="1"/>
            <a:r>
              <a:rPr lang="en-US"/>
              <a:t>If you add a column to indicate at what nested level a FOLDER is, then when you create a new folder in it, you can decide immediately if this is allowed. If it is, the level of the new folder is simply one more than the level of the folder it resides in.</a:t>
            </a:r>
          </a:p>
          <a:p>
            <a:endParaRPr lang="en-US"/>
          </a:p>
        </p:txBody>
      </p:sp>
    </p:spTree>
    <p:extLst>
      <p:ext uri="{BB962C8B-B14F-4D97-AF65-F5344CB8AC3E}">
        <p14:creationId xmlns:p14="http://schemas.microsoft.com/office/powerpoint/2010/main" val="171927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p:cNvSpPr>
            <a:spLocks noGrp="1" noRot="1" noChangeAspect="1" noChangeArrowheads="1" noTextEdit="1"/>
          </p:cNvSpPr>
          <p:nvPr>
            <p:ph type="sldImg"/>
          </p:nvPr>
        </p:nvSpPr>
        <p:spPr>
          <a:ln/>
        </p:spPr>
      </p:sp>
      <p:sp>
        <p:nvSpPr>
          <p:cNvPr id="310277" name="Rectangle 5"/>
          <p:cNvSpPr>
            <a:spLocks noGrp="1" noChangeArrowheads="1"/>
          </p:cNvSpPr>
          <p:nvPr>
            <p:ph type="body" idx="1"/>
          </p:nvPr>
        </p:nvSpPr>
        <p:spPr/>
        <p:txBody>
          <a:bodyPr/>
          <a:lstStyle/>
          <a:p>
            <a:r>
              <a:rPr lang="en-US"/>
              <a:t>Denormalization Summary</a:t>
            </a:r>
          </a:p>
          <a:p>
            <a:pPr lvl="1"/>
            <a:r>
              <a:rPr lang="en-US"/>
              <a:t>Denormalization is a structured process and should not be done lightly. Every denormalization step will require additional application code. Be confident you do want to introduce this redundant data.</a:t>
            </a:r>
          </a:p>
          <a:p>
            <a:endParaRPr lang="en-US"/>
          </a:p>
        </p:txBody>
      </p:sp>
    </p:spTree>
    <p:extLst>
      <p:ext uri="{BB962C8B-B14F-4D97-AF65-F5344CB8AC3E}">
        <p14:creationId xmlns:p14="http://schemas.microsoft.com/office/powerpoint/2010/main" val="90832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Rot="1" noChangeAspect="1" noChangeArrowheads="1" noTextEdit="1"/>
          </p:cNvSpPr>
          <p:nvPr>
            <p:ph type="sldImg"/>
          </p:nvPr>
        </p:nvSpPr>
        <p:spPr>
          <a:ln/>
        </p:spPr>
      </p:sp>
      <p:sp>
        <p:nvSpPr>
          <p:cNvPr id="269317" name="Rectangle 5"/>
          <p:cNvSpPr>
            <a:spLocks noGrp="1" noChangeArrowheads="1"/>
          </p:cNvSpPr>
          <p:nvPr>
            <p:ph type="body" idx="1"/>
          </p:nvPr>
        </p:nvSpPr>
        <p:spPr/>
        <p:txBody>
          <a:bodyPr/>
          <a:lstStyle/>
          <a:p>
            <a:r>
              <a:rPr lang="en-US"/>
              <a:t>Why and When to Denormalize</a:t>
            </a:r>
          </a:p>
          <a:p>
            <a:pPr lvl="1"/>
            <a:r>
              <a:rPr lang="en-US" b="1"/>
              <a:t>Definition of Denormalization</a:t>
            </a:r>
          </a:p>
          <a:p>
            <a:pPr lvl="1"/>
            <a:r>
              <a:rPr lang="en-US"/>
              <a:t>Denormalization aids the process of systematically adding redundancy to the database to improve performance after other possibilities, such as indexing, have failed. You will read more on indexing in the lesson on Design Considerations. Denormalization can improve certain types of data access dramatically, but there is no success guaranteed and there is always a cost. The data model becomes less robust, and it will always slow DML down. It complicates processing and introduces the possibility of data integrity problems. It always requires additional programming to maintain the denormalized data.</a:t>
            </a:r>
          </a:p>
          <a:p>
            <a:pPr lvl="1"/>
            <a:r>
              <a:rPr lang="en-US" b="1"/>
              <a:t>Hints for Denormalizing</a:t>
            </a:r>
          </a:p>
          <a:p>
            <a:pPr lvl="2"/>
            <a:r>
              <a:rPr lang="en-US"/>
              <a:t>Always create a conceptual data model that is completely normalized.</a:t>
            </a:r>
          </a:p>
          <a:p>
            <a:pPr lvl="2"/>
            <a:r>
              <a:rPr lang="en-US"/>
              <a:t>Consider denormalization as the last option to boost performance. Never presume denormalization will be required.</a:t>
            </a:r>
          </a:p>
          <a:p>
            <a:pPr lvl="2"/>
            <a:r>
              <a:rPr lang="en-US"/>
              <a:t>Denormalization should be done during the database design.</a:t>
            </a:r>
          </a:p>
          <a:p>
            <a:pPr lvl="2"/>
            <a:r>
              <a:rPr lang="en-US"/>
              <a:t>Once performance objectives have been met, do not implement any further denormalization.</a:t>
            </a:r>
          </a:p>
          <a:p>
            <a:pPr lvl="2"/>
            <a:r>
              <a:rPr lang="en-US"/>
              <a:t>Fully document all denormalization, stating what was done to the tables, and what application code was added to compensate for the denormalization.</a:t>
            </a:r>
          </a:p>
        </p:txBody>
      </p:sp>
    </p:spTree>
    <p:extLst>
      <p:ext uri="{BB962C8B-B14F-4D97-AF65-F5344CB8AC3E}">
        <p14:creationId xmlns:p14="http://schemas.microsoft.com/office/powerpoint/2010/main" val="239668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Grp="1" noRot="1" noChangeAspect="1" noChangeArrowheads="1" noTextEdit="1"/>
          </p:cNvSpPr>
          <p:nvPr>
            <p:ph type="sldImg"/>
          </p:nvPr>
        </p:nvSpPr>
        <p:spPr>
          <a:ln/>
        </p:spPr>
      </p:sp>
      <p:sp>
        <p:nvSpPr>
          <p:cNvPr id="271365" name="Rectangle 5"/>
          <p:cNvSpPr>
            <a:spLocks noGrp="1" noChangeArrowheads="1"/>
          </p:cNvSpPr>
          <p:nvPr>
            <p:ph type="body" idx="1"/>
          </p:nvPr>
        </p:nvSpPr>
        <p:spPr/>
        <p:txBody>
          <a:bodyPr/>
          <a:lstStyle/>
          <a:p>
            <a:r>
              <a:rPr lang="en-US"/>
              <a:t>Denormalization Techniques and Issues</a:t>
            </a:r>
          </a:p>
          <a:p>
            <a:pPr lvl="1"/>
            <a:r>
              <a:rPr lang="en-US"/>
              <a:t>In the next pages you see a number of denormalization techniques that are used regularly. For every type of denormalization you see an indication of when it is appropriate to use it and what the advantages and disadvantages are. </a:t>
            </a:r>
          </a:p>
          <a:p>
            <a:pPr lvl="1"/>
            <a:r>
              <a:rPr lang="en-US"/>
              <a:t>The following topics are covered:</a:t>
            </a:r>
          </a:p>
          <a:p>
            <a:pPr lvl="2"/>
            <a:r>
              <a:rPr lang="en-US"/>
              <a:t>Storing Derivable Values</a:t>
            </a:r>
          </a:p>
          <a:p>
            <a:pPr lvl="2"/>
            <a:r>
              <a:rPr lang="en-US"/>
              <a:t>Pre-joining Tables</a:t>
            </a:r>
          </a:p>
          <a:p>
            <a:pPr lvl="2"/>
            <a:r>
              <a:rPr lang="en-US"/>
              <a:t>Hard-Coded Values</a:t>
            </a:r>
          </a:p>
          <a:p>
            <a:pPr lvl="2"/>
            <a:r>
              <a:rPr lang="en-US"/>
              <a:t>Keeping Details with Master</a:t>
            </a:r>
          </a:p>
          <a:p>
            <a:pPr lvl="2"/>
            <a:r>
              <a:rPr lang="en-US"/>
              <a:t>Repeating Single Detail with Master</a:t>
            </a:r>
          </a:p>
          <a:p>
            <a:pPr lvl="2"/>
            <a:r>
              <a:rPr lang="en-US"/>
              <a:t>Short-Circuit Keys</a:t>
            </a:r>
          </a:p>
          <a:p>
            <a:pPr lvl="1"/>
            <a:r>
              <a:rPr lang="en-US"/>
              <a:t>And the most common specific examples:</a:t>
            </a:r>
          </a:p>
          <a:p>
            <a:pPr lvl="2"/>
            <a:r>
              <a:rPr lang="en-US"/>
              <a:t>Derivable End Date Column</a:t>
            </a:r>
          </a:p>
          <a:p>
            <a:pPr lvl="2"/>
            <a:r>
              <a:rPr lang="en-US"/>
              <a:t>Derivable Current Indicator column</a:t>
            </a:r>
          </a:p>
          <a:p>
            <a:pPr lvl="2"/>
            <a:r>
              <a:rPr lang="en-US"/>
              <a:t>Hierarchy Level Indicator</a:t>
            </a:r>
          </a:p>
          <a:p>
            <a:endParaRPr lang="en-US"/>
          </a:p>
        </p:txBody>
      </p:sp>
    </p:spTree>
    <p:extLst>
      <p:ext uri="{BB962C8B-B14F-4D97-AF65-F5344CB8AC3E}">
        <p14:creationId xmlns:p14="http://schemas.microsoft.com/office/powerpoint/2010/main" val="114030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Grp="1" noRot="1" noChangeAspect="1" noChangeArrowheads="1" noTextEdit="1"/>
          </p:cNvSpPr>
          <p:nvPr>
            <p:ph type="sldImg"/>
          </p:nvPr>
        </p:nvSpPr>
        <p:spPr>
          <a:ln/>
        </p:spPr>
      </p:sp>
      <p:sp>
        <p:nvSpPr>
          <p:cNvPr id="273413" name="Rectangle 5"/>
          <p:cNvSpPr>
            <a:spLocks noGrp="1" noChangeArrowheads="1"/>
          </p:cNvSpPr>
          <p:nvPr>
            <p:ph type="body" idx="1"/>
          </p:nvPr>
        </p:nvSpPr>
        <p:spPr/>
        <p:txBody>
          <a:bodyPr/>
          <a:lstStyle/>
          <a:p>
            <a:r>
              <a:rPr lang="en-US"/>
              <a:t>Storing Derivable Values</a:t>
            </a:r>
          </a:p>
          <a:p>
            <a:pPr lvl="1"/>
            <a:r>
              <a:rPr lang="en-US"/>
              <a:t>When a calculation is frequently executed during queries, it can be worthwhile storing the results of the calculation. If the calculation involves detail records, then store the derived calculation in the master table. Make sure to write application code to re-calculate the value, each time that DML is executed against the detail records. In all situations of storing derivable values, make sure that the denormalized values cannot be directly updated. They should always be recalculated by the system.</a:t>
            </a:r>
          </a:p>
          <a:p>
            <a:pPr lvl="1"/>
            <a:r>
              <a:rPr lang="en-US" b="1"/>
              <a:t>Appropriate:</a:t>
            </a:r>
          </a:p>
          <a:p>
            <a:pPr lvl="2"/>
            <a:r>
              <a:rPr lang="en-US"/>
              <a:t>When the source values are in multiple records or tables</a:t>
            </a:r>
          </a:p>
          <a:p>
            <a:pPr lvl="2"/>
            <a:r>
              <a:rPr lang="en-US"/>
              <a:t>When derivable values are frequently needed and when the source values are not</a:t>
            </a:r>
          </a:p>
          <a:p>
            <a:pPr lvl="2"/>
            <a:r>
              <a:rPr lang="en-US"/>
              <a:t>When the source values are infrequently changed</a:t>
            </a:r>
          </a:p>
          <a:p>
            <a:pPr lvl="1"/>
            <a:r>
              <a:rPr lang="en-US" b="1"/>
              <a:t>Advantages:</a:t>
            </a:r>
          </a:p>
          <a:p>
            <a:pPr lvl="2"/>
            <a:r>
              <a:rPr lang="en-US"/>
              <a:t>Source values do not need to be looked up every time the derivable value is required</a:t>
            </a:r>
          </a:p>
          <a:p>
            <a:pPr lvl="2"/>
            <a:r>
              <a:rPr lang="en-US"/>
              <a:t>The calculation does not need to be performed during a query or report</a:t>
            </a:r>
          </a:p>
          <a:p>
            <a:pPr lvl="1"/>
            <a:r>
              <a:rPr lang="en-US" b="1"/>
              <a:t>Disadvantages:</a:t>
            </a:r>
          </a:p>
          <a:p>
            <a:pPr lvl="2"/>
            <a:r>
              <a:rPr lang="en-US"/>
              <a:t>DML against the source data will require recalculation or adjustment of the derivable data</a:t>
            </a:r>
          </a:p>
          <a:p>
            <a:pPr lvl="2"/>
            <a:r>
              <a:rPr lang="en-US"/>
              <a:t>Data duplication introduces the possibility of data inconsistencies</a:t>
            </a:r>
          </a:p>
          <a:p>
            <a:endParaRPr lang="en-US"/>
          </a:p>
        </p:txBody>
      </p:sp>
    </p:spTree>
    <p:extLst>
      <p:ext uri="{BB962C8B-B14F-4D97-AF65-F5344CB8AC3E}">
        <p14:creationId xmlns:p14="http://schemas.microsoft.com/office/powerpoint/2010/main" val="341426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Rot="1" noChangeAspect="1" noChangeArrowheads="1" noTextEdit="1"/>
          </p:cNvSpPr>
          <p:nvPr>
            <p:ph type="sldImg"/>
          </p:nvPr>
        </p:nvSpPr>
        <p:spPr>
          <a:ln/>
        </p:spPr>
      </p:sp>
      <p:sp>
        <p:nvSpPr>
          <p:cNvPr id="275461" name="Rectangle 5"/>
          <p:cNvSpPr>
            <a:spLocks noGrp="1" noChangeArrowheads="1"/>
          </p:cNvSpPr>
          <p:nvPr>
            <p:ph type="body" idx="1"/>
          </p:nvPr>
        </p:nvSpPr>
        <p:spPr/>
        <p:txBody>
          <a:bodyPr/>
          <a:lstStyle/>
          <a:p>
            <a:r>
              <a:rPr lang="en-US"/>
              <a:t>E-mail Example of Storing Derivable Values</a:t>
            </a:r>
          </a:p>
          <a:p>
            <a:pPr lvl="1"/>
            <a:r>
              <a:rPr lang="en-US"/>
              <a:t>When a message is delivered to a recipient, the user only receives a pointer to that message, which is recorded in RECEIVED_MESSAGES. The reason for this, of course, is to prevent the mail system from storing a hundred copies of the same message when one message is sent to a hundred recipients.</a:t>
            </a:r>
          </a:p>
          <a:p>
            <a:pPr lvl="1"/>
            <a:r>
              <a:rPr lang="en-US"/>
              <a:t>Then, when someone deletes a message from their account, only the entry in the RECEIVED_MESSAGES table is removed. Only after all RECEIVED_MESSAGE entries, for a specific message, have been deleted, the should the actual message be deleted too.</a:t>
            </a:r>
          </a:p>
          <a:p>
            <a:pPr lvl="1"/>
            <a:r>
              <a:rPr lang="en-US"/>
              <a:t>We could consider adding a denormalized column to the MESSAGES table to keep track of the total number of RECEIVED_MESSAGES that are still kept for a particular message. Then each time users delete a row in RECEIVED_MESSAGES, in other words, they delete a pointer to the message, the Number_of_times_received column can be decremented. When the value of the denormalized column equals zero, then we know the message can also be deleted from the MESSAGES table.</a:t>
            </a:r>
          </a:p>
          <a:p>
            <a:endParaRPr lang="en-US"/>
          </a:p>
        </p:txBody>
      </p:sp>
    </p:spTree>
    <p:extLst>
      <p:ext uri="{BB962C8B-B14F-4D97-AF65-F5344CB8AC3E}">
        <p14:creationId xmlns:p14="http://schemas.microsoft.com/office/powerpoint/2010/main" val="2685032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Rectangle 4"/>
          <p:cNvSpPr>
            <a:spLocks noGrp="1" noRot="1" noChangeAspect="1" noChangeArrowheads="1" noTextEdit="1"/>
          </p:cNvSpPr>
          <p:nvPr>
            <p:ph type="sldImg"/>
          </p:nvPr>
        </p:nvSpPr>
        <p:spPr>
          <a:ln/>
        </p:spPr>
      </p:sp>
      <p:sp>
        <p:nvSpPr>
          <p:cNvPr id="277509" name="Rectangle 5"/>
          <p:cNvSpPr>
            <a:spLocks noGrp="1" noChangeArrowheads="1"/>
          </p:cNvSpPr>
          <p:nvPr>
            <p:ph type="body" idx="1"/>
          </p:nvPr>
        </p:nvSpPr>
        <p:spPr/>
        <p:txBody>
          <a:bodyPr/>
          <a:lstStyle/>
          <a:p>
            <a:r>
              <a:rPr lang="en-US"/>
              <a:t>Pre-Joining Tables</a:t>
            </a:r>
          </a:p>
          <a:p>
            <a:pPr lvl="1"/>
            <a:r>
              <a:rPr lang="en-US"/>
              <a:t>You can pre-join tables by including a nonkey column in a table, when the actual value of the primary key, and consequentially the foreign key, has no business meaning. By including a nonkey column that has business meaning, you can avoid joining tables, thus speeding up specific queries. </a:t>
            </a:r>
          </a:p>
          <a:p>
            <a:pPr lvl="1"/>
            <a:r>
              <a:rPr lang="en-US"/>
              <a:t>You must include application code that updates the denormalized column, each time the “master” column value changes in the referenced record.</a:t>
            </a:r>
          </a:p>
          <a:p>
            <a:pPr lvl="1"/>
            <a:r>
              <a:rPr lang="en-US" b="1"/>
              <a:t>Appropriate:</a:t>
            </a:r>
            <a:r>
              <a:rPr lang="en-US"/>
              <a:t> </a:t>
            </a:r>
          </a:p>
          <a:p>
            <a:pPr lvl="2"/>
            <a:r>
              <a:rPr lang="en-US"/>
              <a:t>When frequent queries against many tables are required</a:t>
            </a:r>
          </a:p>
          <a:p>
            <a:pPr lvl="2"/>
            <a:r>
              <a:rPr lang="en-US"/>
              <a:t>When slightly stale data is acceptable</a:t>
            </a:r>
          </a:p>
          <a:p>
            <a:pPr lvl="1"/>
            <a:r>
              <a:rPr lang="en-US" b="1"/>
              <a:t>Advantages</a:t>
            </a:r>
          </a:p>
          <a:p>
            <a:pPr lvl="2"/>
            <a:r>
              <a:rPr lang="en-US"/>
              <a:t>Time-consuming joins can be avoided</a:t>
            </a:r>
          </a:p>
          <a:p>
            <a:pPr lvl="2"/>
            <a:r>
              <a:rPr lang="en-US"/>
              <a:t>Updates may be postponed when stale data is acceptable </a:t>
            </a:r>
          </a:p>
          <a:p>
            <a:pPr lvl="1"/>
            <a:r>
              <a:rPr lang="en-US" b="1"/>
              <a:t>Disadvantages</a:t>
            </a:r>
          </a:p>
          <a:p>
            <a:pPr lvl="2"/>
            <a:r>
              <a:rPr lang="en-US"/>
              <a:t>Extra DML needed to update original nondenormalized column</a:t>
            </a:r>
          </a:p>
          <a:p>
            <a:pPr lvl="2"/>
            <a:r>
              <a:rPr lang="en-US"/>
              <a:t>Extra column and possibly larger indices require more working space and disk space</a:t>
            </a:r>
          </a:p>
          <a:p>
            <a:endParaRPr lang="en-US"/>
          </a:p>
        </p:txBody>
      </p:sp>
    </p:spTree>
    <p:extLst>
      <p:ext uri="{BB962C8B-B14F-4D97-AF65-F5344CB8AC3E}">
        <p14:creationId xmlns:p14="http://schemas.microsoft.com/office/powerpoint/2010/main" val="1653793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Grp="1" noRot="1" noChangeAspect="1" noChangeArrowheads="1" noTextEdit="1"/>
          </p:cNvSpPr>
          <p:nvPr>
            <p:ph type="sldImg"/>
          </p:nvPr>
        </p:nvSpPr>
        <p:spPr>
          <a:ln/>
        </p:spPr>
      </p:sp>
      <p:sp>
        <p:nvSpPr>
          <p:cNvPr id="279557" name="Rectangle 5"/>
          <p:cNvSpPr>
            <a:spLocks noGrp="1" noChangeArrowheads="1"/>
          </p:cNvSpPr>
          <p:nvPr>
            <p:ph type="body" idx="1"/>
          </p:nvPr>
        </p:nvSpPr>
        <p:spPr/>
        <p:txBody>
          <a:bodyPr/>
          <a:lstStyle/>
          <a:p>
            <a:r>
              <a:rPr lang="en-US"/>
              <a:t>Pre-Joining Tables Example </a:t>
            </a:r>
          </a:p>
          <a:p>
            <a:pPr lvl="1"/>
            <a:r>
              <a:rPr lang="en-US"/>
              <a:t>Suppose users often need to query RECEIVED_MESSAGES, using the name of the folder where the received message is filed. In this case it saves time when the name of the folder is available in the RECEIVED_MESSAGES table.</a:t>
            </a:r>
          </a:p>
          <a:p>
            <a:pPr lvl="1"/>
            <a:r>
              <a:rPr lang="en-US"/>
              <a:t>Now, if a user needs to find all messages in a particular folder, only a query on RECEIVED_MESSAGES is needed.</a:t>
            </a:r>
          </a:p>
          <a:p>
            <a:pPr lvl="1"/>
            <a:r>
              <a:rPr lang="en-US"/>
              <a:t>Clearly, the disadvantage is extra storage space for the extra column in a, potentially, very large table.</a:t>
            </a:r>
          </a:p>
          <a:p>
            <a:endParaRPr lang="en-US"/>
          </a:p>
        </p:txBody>
      </p:sp>
    </p:spTree>
    <p:extLst>
      <p:ext uri="{BB962C8B-B14F-4D97-AF65-F5344CB8AC3E}">
        <p14:creationId xmlns:p14="http://schemas.microsoft.com/office/powerpoint/2010/main" val="418189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Rot="1" noChangeAspect="1" noChangeArrowheads="1" noTextEdit="1"/>
          </p:cNvSpPr>
          <p:nvPr>
            <p:ph type="sldImg"/>
          </p:nvPr>
        </p:nvSpPr>
        <p:spPr>
          <a:ln/>
        </p:spPr>
      </p:sp>
      <p:sp>
        <p:nvSpPr>
          <p:cNvPr id="281605" name="Rectangle 5"/>
          <p:cNvSpPr>
            <a:spLocks noGrp="1" noChangeArrowheads="1"/>
          </p:cNvSpPr>
          <p:nvPr>
            <p:ph type="body" idx="1"/>
          </p:nvPr>
        </p:nvSpPr>
        <p:spPr/>
        <p:txBody>
          <a:bodyPr/>
          <a:lstStyle/>
          <a:p>
            <a:r>
              <a:rPr lang="en-US"/>
              <a:t>Hard-Coded Values</a:t>
            </a:r>
          </a:p>
          <a:p>
            <a:pPr lvl="1"/>
            <a:r>
              <a:rPr lang="en-US"/>
              <a:t>If a reference table contains records that remain constant, then you can consider hard- coding those values into the application code. This will mean that you will not need to join tables to retrieve the list of reference values. This is a special type of denormalization, when values are kept outside a table in the database. In the example, you should consider creating a check constraint to the B table in the database that will validate values against the allowable reference values. Note that a check constraint, though it resides in the database, is still a form of hardcoding. Whenever a new value of A is needed the constraint must be rewritten.</a:t>
            </a:r>
          </a:p>
          <a:p>
            <a:pPr lvl="1"/>
            <a:r>
              <a:rPr lang="en-US" b="1"/>
              <a:t>Appropriate</a:t>
            </a:r>
            <a:r>
              <a:rPr lang="en-US"/>
              <a:t> </a:t>
            </a:r>
          </a:p>
          <a:p>
            <a:pPr lvl="2"/>
            <a:r>
              <a:rPr lang="en-US"/>
              <a:t>When the set of allowable values can reasonably be considered to be static during the life cycle of the system</a:t>
            </a:r>
          </a:p>
          <a:p>
            <a:pPr lvl="2"/>
            <a:r>
              <a:rPr lang="en-US"/>
              <a:t>When the set of possible values is small, say, less than 30</a:t>
            </a:r>
          </a:p>
          <a:p>
            <a:pPr lvl="1"/>
            <a:r>
              <a:rPr lang="en-US" b="1"/>
              <a:t>Advantages</a:t>
            </a:r>
          </a:p>
          <a:p>
            <a:pPr lvl="2"/>
            <a:r>
              <a:rPr lang="en-US"/>
              <a:t>Avoids implementing a look-up table</a:t>
            </a:r>
          </a:p>
          <a:p>
            <a:pPr lvl="2"/>
            <a:r>
              <a:rPr lang="en-US"/>
              <a:t>Avoids joins to a look-up table</a:t>
            </a:r>
          </a:p>
          <a:p>
            <a:pPr lvl="1"/>
            <a:r>
              <a:rPr lang="en-US" b="1"/>
              <a:t>Disadvantages</a:t>
            </a:r>
          </a:p>
          <a:p>
            <a:pPr lvl="2"/>
            <a:r>
              <a:rPr lang="en-US"/>
              <a:t>Changing look-up values requires recoding and retesting</a:t>
            </a:r>
          </a:p>
        </p:txBody>
      </p:sp>
    </p:spTree>
    <p:extLst>
      <p:ext uri="{BB962C8B-B14F-4D97-AF65-F5344CB8AC3E}">
        <p14:creationId xmlns:p14="http://schemas.microsoft.com/office/powerpoint/2010/main" val="196199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BD4B25-872D-45BD-B859-2CE93304B776}"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35824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D4B25-872D-45BD-B859-2CE93304B776}"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64757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D4B25-872D-45BD-B859-2CE93304B776}"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41430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D4B25-872D-45BD-B859-2CE93304B776}"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16816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D4B25-872D-45BD-B859-2CE93304B776}"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116543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BD4B25-872D-45BD-B859-2CE93304B776}"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26341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BD4B25-872D-45BD-B859-2CE93304B776}" type="datetimeFigureOut">
              <a:rPr lang="en-US" smtClean="0"/>
              <a:pPr/>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125089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BD4B25-872D-45BD-B859-2CE93304B776}" type="datetimeFigureOut">
              <a:rPr lang="en-US" smtClean="0"/>
              <a:pPr/>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213247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D4B25-872D-45BD-B859-2CE93304B776}" type="datetimeFigureOut">
              <a:rPr lang="en-US" smtClean="0"/>
              <a:pPr/>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116484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BD4B25-872D-45BD-B859-2CE93304B776}"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102608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BD4B25-872D-45BD-B859-2CE93304B776}"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5DC4C-4975-40DB-969F-93B4C7650873}" type="slidenum">
              <a:rPr lang="en-US" smtClean="0"/>
              <a:pPr/>
              <a:t>‹#›</a:t>
            </a:fld>
            <a:endParaRPr lang="en-US"/>
          </a:p>
        </p:txBody>
      </p:sp>
    </p:spTree>
    <p:extLst>
      <p:ext uri="{BB962C8B-B14F-4D97-AF65-F5344CB8AC3E}">
        <p14:creationId xmlns:p14="http://schemas.microsoft.com/office/powerpoint/2010/main" val="103870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BD4B25-872D-45BD-B859-2CE93304B776}" type="datetimeFigureOut">
              <a:rPr lang="en-US" smtClean="0"/>
              <a:pPr/>
              <a:t>2/7/2017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E5DC4C-4975-40DB-969F-93B4C7650873}" type="slidenum">
              <a:rPr lang="en-US" smtClean="0"/>
              <a:pPr/>
              <a:t>‹#›</a:t>
            </a:fld>
            <a:endParaRPr lang="en-US"/>
          </a:p>
        </p:txBody>
      </p:sp>
    </p:spTree>
    <p:extLst>
      <p:ext uri="{BB962C8B-B14F-4D97-AF65-F5344CB8AC3E}">
        <p14:creationId xmlns:p14="http://schemas.microsoft.com/office/powerpoint/2010/main" val="14126814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2" name="Rectangle 10"/>
          <p:cNvSpPr>
            <a:spLocks noGrp="1" noChangeArrowheads="1"/>
          </p:cNvSpPr>
          <p:nvPr>
            <p:ph type="ctrTitle"/>
          </p:nvPr>
        </p:nvSpPr>
        <p:spPr/>
        <p:txBody>
          <a:bodyPr/>
          <a:lstStyle/>
          <a:p>
            <a:r>
              <a:rPr lang="en-US"/>
              <a:t>Denormalized Data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68" name="Rectangle 44"/>
          <p:cNvSpPr>
            <a:spLocks noGrp="1" noChangeArrowheads="1"/>
          </p:cNvSpPr>
          <p:nvPr>
            <p:ph type="title"/>
          </p:nvPr>
        </p:nvSpPr>
        <p:spPr>
          <a:xfrm>
            <a:off x="452437" y="23772"/>
            <a:ext cx="7886700" cy="1325563"/>
          </a:xfrm>
        </p:spPr>
        <p:txBody>
          <a:bodyPr>
            <a:normAutofit/>
          </a:bodyPr>
          <a:lstStyle/>
          <a:p>
            <a:pPr algn="ctr"/>
            <a:r>
              <a:rPr lang="en-US" b="1" dirty="0" smtClean="0"/>
              <a:t>Hard-Coded </a:t>
            </a:r>
            <a:r>
              <a:rPr lang="en-US" b="1" dirty="0"/>
              <a:t>Values</a:t>
            </a:r>
          </a:p>
        </p:txBody>
      </p:sp>
      <p:sp>
        <p:nvSpPr>
          <p:cNvPr id="282627" name="Rectangle 3"/>
          <p:cNvSpPr>
            <a:spLocks noChangeArrowheads="1"/>
          </p:cNvSpPr>
          <p:nvPr/>
        </p:nvSpPr>
        <p:spPr bwMode="auto">
          <a:xfrm>
            <a:off x="1560513" y="3203575"/>
            <a:ext cx="6313487" cy="61927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Hard code the allowable values and validation in the</a:t>
            </a:r>
          </a:p>
          <a:p>
            <a:pPr marL="404813" indent="-404813" defTabSz="346075" eaLnBrk="0" hangingPunct="0">
              <a:lnSpc>
                <a:spcPct val="95000"/>
              </a:lnSpc>
              <a:spcBef>
                <a:spcPct val="0"/>
              </a:spcBef>
              <a:buClrTx/>
              <a:buFontTx/>
              <a:buNone/>
              <a:tabLst>
                <a:tab pos="571500" algn="l"/>
              </a:tabLst>
            </a:pPr>
            <a:r>
              <a:rPr lang="en-US"/>
              <a:t>application.</a:t>
            </a:r>
          </a:p>
        </p:txBody>
      </p:sp>
      <p:grpSp>
        <p:nvGrpSpPr>
          <p:cNvPr id="2" name="Group 4"/>
          <p:cNvGrpSpPr>
            <a:grpSpLocks/>
          </p:cNvGrpSpPr>
          <p:nvPr/>
        </p:nvGrpSpPr>
        <p:grpSpPr bwMode="auto">
          <a:xfrm>
            <a:off x="3817938" y="2182813"/>
            <a:ext cx="1481137" cy="368300"/>
            <a:chOff x="2313" y="1375"/>
            <a:chExt cx="1025" cy="232"/>
          </a:xfrm>
        </p:grpSpPr>
        <p:sp>
          <p:nvSpPr>
            <p:cNvPr id="282629" name="AutoShape 5"/>
            <p:cNvSpPr>
              <a:spLocks noChangeArrowheads="1"/>
            </p:cNvSpPr>
            <p:nvPr/>
          </p:nvSpPr>
          <p:spPr bwMode="black">
            <a:xfrm rot="16200000" flipH="1">
              <a:off x="3130" y="1399"/>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82630" name="Line 6"/>
            <p:cNvSpPr>
              <a:spLocks noChangeShapeType="1"/>
            </p:cNvSpPr>
            <p:nvPr/>
          </p:nvSpPr>
          <p:spPr bwMode="auto">
            <a:xfrm flipH="1">
              <a:off x="2313" y="1494"/>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2631" name="Rectangle 7"/>
          <p:cNvSpPr>
            <a:spLocks noChangeArrowheads="1"/>
          </p:cNvSpPr>
          <p:nvPr/>
        </p:nvSpPr>
        <p:spPr bwMode="blackWhite">
          <a:xfrm>
            <a:off x="838200" y="1717675"/>
            <a:ext cx="3000375" cy="1165225"/>
          </a:xfrm>
          <a:prstGeom prst="rect">
            <a:avLst/>
          </a:prstGeom>
          <a:noFill/>
          <a:ln w="25400">
            <a:solidFill>
              <a:schemeClr val="tx1"/>
            </a:solidFill>
            <a:miter lim="800000"/>
            <a:headEnd/>
            <a:tailEnd/>
          </a:ln>
          <a:effectLst/>
        </p:spPr>
        <p:txBody>
          <a:bodyPr wrap="none" anchor="ctr"/>
          <a:lstStyle/>
          <a:p>
            <a:endParaRPr lang="en-US"/>
          </a:p>
        </p:txBody>
      </p:sp>
      <p:sp>
        <p:nvSpPr>
          <p:cNvPr id="282632" name="Rectangle 8"/>
          <p:cNvSpPr>
            <a:spLocks noChangeArrowheads="1"/>
          </p:cNvSpPr>
          <p:nvPr/>
        </p:nvSpPr>
        <p:spPr bwMode="auto">
          <a:xfrm>
            <a:off x="842963" y="1716088"/>
            <a:ext cx="2890837" cy="369974"/>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BUSINESS_TYPES (BTE)</a:t>
            </a:r>
          </a:p>
        </p:txBody>
      </p:sp>
      <p:sp>
        <p:nvSpPr>
          <p:cNvPr id="282633" name="Line 9"/>
          <p:cNvSpPr>
            <a:spLocks noChangeShapeType="1"/>
          </p:cNvSpPr>
          <p:nvPr/>
        </p:nvSpPr>
        <p:spPr bwMode="auto">
          <a:xfrm>
            <a:off x="1708150" y="2081213"/>
            <a:ext cx="0" cy="790575"/>
          </a:xfrm>
          <a:prstGeom prst="line">
            <a:avLst/>
          </a:prstGeom>
          <a:noFill/>
          <a:ln w="25400">
            <a:solidFill>
              <a:schemeClr val="tx1"/>
            </a:solidFill>
            <a:round/>
            <a:headEnd type="none" w="sm" len="sm"/>
            <a:tailEnd type="none" w="sm" len="sm"/>
          </a:ln>
          <a:effectLst/>
        </p:spPr>
        <p:txBody>
          <a:bodyPr/>
          <a:lstStyle/>
          <a:p>
            <a:endParaRPr lang="en-US"/>
          </a:p>
        </p:txBody>
      </p:sp>
      <p:sp>
        <p:nvSpPr>
          <p:cNvPr id="282634" name="Rectangle 10"/>
          <p:cNvSpPr>
            <a:spLocks noChangeArrowheads="1"/>
          </p:cNvSpPr>
          <p:nvPr/>
        </p:nvSpPr>
        <p:spPr bwMode="auto">
          <a:xfrm>
            <a:off x="854075" y="2198688"/>
            <a:ext cx="8128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endParaRPr lang="en-US"/>
          </a:p>
        </p:txBody>
      </p:sp>
      <p:sp>
        <p:nvSpPr>
          <p:cNvPr id="282635" name="Rectangle 11"/>
          <p:cNvSpPr>
            <a:spLocks noChangeArrowheads="1"/>
          </p:cNvSpPr>
          <p:nvPr/>
        </p:nvSpPr>
        <p:spPr bwMode="auto">
          <a:xfrm>
            <a:off x="1377950" y="2241550"/>
            <a:ext cx="357188"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p>
        </p:txBody>
      </p:sp>
      <p:sp>
        <p:nvSpPr>
          <p:cNvPr id="282636" name="Line 12"/>
          <p:cNvSpPr>
            <a:spLocks noChangeShapeType="1"/>
          </p:cNvSpPr>
          <p:nvPr/>
        </p:nvSpPr>
        <p:spPr bwMode="auto">
          <a:xfrm flipV="1">
            <a:off x="850900" y="2082800"/>
            <a:ext cx="2974975"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82637" name="Line 13"/>
          <p:cNvSpPr>
            <a:spLocks noChangeShapeType="1"/>
          </p:cNvSpPr>
          <p:nvPr/>
        </p:nvSpPr>
        <p:spPr bwMode="auto">
          <a:xfrm>
            <a:off x="1338263" y="2090738"/>
            <a:ext cx="0" cy="782637"/>
          </a:xfrm>
          <a:prstGeom prst="line">
            <a:avLst/>
          </a:prstGeom>
          <a:noFill/>
          <a:ln w="25400">
            <a:solidFill>
              <a:schemeClr val="tx1"/>
            </a:solidFill>
            <a:round/>
            <a:headEnd type="none" w="sm" len="sm"/>
            <a:tailEnd type="none" w="sm" len="sm"/>
          </a:ln>
          <a:effectLst/>
        </p:spPr>
        <p:txBody>
          <a:bodyPr/>
          <a:lstStyle/>
          <a:p>
            <a:endParaRPr lang="en-US"/>
          </a:p>
        </p:txBody>
      </p:sp>
      <p:sp>
        <p:nvSpPr>
          <p:cNvPr id="282638" name="Rectangle 14"/>
          <p:cNvSpPr>
            <a:spLocks noChangeArrowheads="1"/>
          </p:cNvSpPr>
          <p:nvPr/>
        </p:nvSpPr>
        <p:spPr bwMode="auto">
          <a:xfrm>
            <a:off x="1789113" y="2198688"/>
            <a:ext cx="10414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Name</a:t>
            </a:r>
          </a:p>
        </p:txBody>
      </p:sp>
      <p:sp>
        <p:nvSpPr>
          <p:cNvPr id="282639" name="Rectangle 15"/>
          <p:cNvSpPr>
            <a:spLocks noChangeArrowheads="1"/>
          </p:cNvSpPr>
          <p:nvPr/>
        </p:nvSpPr>
        <p:spPr bwMode="blackWhite">
          <a:xfrm>
            <a:off x="5337175" y="1560513"/>
            <a:ext cx="2287588" cy="1320800"/>
          </a:xfrm>
          <a:prstGeom prst="rect">
            <a:avLst/>
          </a:prstGeom>
          <a:noFill/>
          <a:ln w="25400">
            <a:solidFill>
              <a:schemeClr val="tx1"/>
            </a:solidFill>
            <a:miter lim="800000"/>
            <a:headEnd/>
            <a:tailEnd/>
          </a:ln>
          <a:effectLst/>
        </p:spPr>
        <p:txBody>
          <a:bodyPr wrap="none" anchor="ctr"/>
          <a:lstStyle/>
          <a:p>
            <a:endParaRPr lang="en-US"/>
          </a:p>
        </p:txBody>
      </p:sp>
      <p:sp>
        <p:nvSpPr>
          <p:cNvPr id="282640" name="Rectangle 16"/>
          <p:cNvSpPr>
            <a:spLocks noChangeArrowheads="1"/>
          </p:cNvSpPr>
          <p:nvPr/>
        </p:nvSpPr>
        <p:spPr bwMode="auto">
          <a:xfrm>
            <a:off x="5292725" y="1565275"/>
            <a:ext cx="2243138"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USERS (USR)</a:t>
            </a:r>
          </a:p>
        </p:txBody>
      </p:sp>
      <p:sp>
        <p:nvSpPr>
          <p:cNvPr id="282641" name="Line 17"/>
          <p:cNvSpPr>
            <a:spLocks noChangeShapeType="1"/>
          </p:cNvSpPr>
          <p:nvPr/>
        </p:nvSpPr>
        <p:spPr bwMode="auto">
          <a:xfrm>
            <a:off x="6165850" y="1946275"/>
            <a:ext cx="0" cy="928688"/>
          </a:xfrm>
          <a:prstGeom prst="line">
            <a:avLst/>
          </a:prstGeom>
          <a:noFill/>
          <a:ln w="25400">
            <a:solidFill>
              <a:schemeClr val="tx1"/>
            </a:solidFill>
            <a:round/>
            <a:headEnd type="none" w="sm" len="sm"/>
            <a:tailEnd type="none" w="sm" len="sm"/>
          </a:ln>
          <a:effectLst/>
        </p:spPr>
        <p:txBody>
          <a:bodyPr/>
          <a:lstStyle/>
          <a:p>
            <a:endParaRPr lang="en-US"/>
          </a:p>
        </p:txBody>
      </p:sp>
      <p:sp>
        <p:nvSpPr>
          <p:cNvPr id="282642" name="Rectangle 18"/>
          <p:cNvSpPr>
            <a:spLocks noChangeArrowheads="1"/>
          </p:cNvSpPr>
          <p:nvPr/>
        </p:nvSpPr>
        <p:spPr bwMode="auto">
          <a:xfrm>
            <a:off x="5291138" y="1952625"/>
            <a:ext cx="860425" cy="92397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smtClean="0"/>
              <a:t>Pk</a:t>
            </a:r>
            <a:r>
              <a:rPr lang="en-US" dirty="0" smtClean="0"/>
              <a:t>       </a:t>
            </a:r>
            <a:r>
              <a:rPr lang="en-US" dirty="0" err="1" smtClean="0"/>
              <a:t>fk</a:t>
            </a:r>
            <a:r>
              <a:rPr lang="en-US" dirty="0"/>
              <a:t/>
            </a:r>
            <a:br>
              <a:rPr lang="en-US" dirty="0"/>
            </a:br>
            <a:endParaRPr lang="en-US" dirty="0"/>
          </a:p>
        </p:txBody>
      </p:sp>
      <p:sp>
        <p:nvSpPr>
          <p:cNvPr id="282643" name="Rectangle 19"/>
          <p:cNvSpPr>
            <a:spLocks noChangeArrowheads="1"/>
          </p:cNvSpPr>
          <p:nvPr/>
        </p:nvSpPr>
        <p:spPr bwMode="auto">
          <a:xfrm>
            <a:off x="5829300" y="1984375"/>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br>
              <a:rPr lang="en-US"/>
            </a:br>
            <a:r>
              <a:rPr lang="en-US"/>
              <a:t>*</a:t>
            </a:r>
          </a:p>
        </p:txBody>
      </p:sp>
      <p:sp>
        <p:nvSpPr>
          <p:cNvPr id="282644" name="Line 20"/>
          <p:cNvSpPr>
            <a:spLocks noChangeShapeType="1"/>
          </p:cNvSpPr>
          <p:nvPr/>
        </p:nvSpPr>
        <p:spPr bwMode="auto">
          <a:xfrm>
            <a:off x="5822950" y="1958975"/>
            <a:ext cx="0" cy="914400"/>
          </a:xfrm>
          <a:prstGeom prst="line">
            <a:avLst/>
          </a:prstGeom>
          <a:noFill/>
          <a:ln w="25400">
            <a:solidFill>
              <a:schemeClr val="tx1"/>
            </a:solidFill>
            <a:round/>
            <a:headEnd type="none" w="sm" len="sm"/>
            <a:tailEnd type="none" w="sm" len="sm"/>
          </a:ln>
          <a:effectLst/>
        </p:spPr>
        <p:txBody>
          <a:bodyPr/>
          <a:lstStyle/>
          <a:p>
            <a:endParaRPr lang="en-US"/>
          </a:p>
        </p:txBody>
      </p:sp>
      <p:sp>
        <p:nvSpPr>
          <p:cNvPr id="282645" name="Rectangle 21"/>
          <p:cNvSpPr>
            <a:spLocks noChangeArrowheads="1"/>
          </p:cNvSpPr>
          <p:nvPr/>
        </p:nvSpPr>
        <p:spPr bwMode="auto">
          <a:xfrm>
            <a:off x="6230938" y="1952625"/>
            <a:ext cx="1379537" cy="64697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Bte_id Per_name</a:t>
            </a:r>
          </a:p>
        </p:txBody>
      </p:sp>
      <p:sp>
        <p:nvSpPr>
          <p:cNvPr id="282646" name="Rectangle 22"/>
          <p:cNvSpPr>
            <a:spLocks noChangeArrowheads="1"/>
          </p:cNvSpPr>
          <p:nvPr/>
        </p:nvSpPr>
        <p:spPr bwMode="invGray">
          <a:xfrm>
            <a:off x="5076825" y="4094163"/>
            <a:ext cx="2540000" cy="1414462"/>
          </a:xfrm>
          <a:prstGeom prst="rect">
            <a:avLst/>
          </a:prstGeom>
          <a:noFill/>
          <a:ln w="25400">
            <a:solidFill>
              <a:schemeClr val="tx1"/>
            </a:solidFill>
            <a:miter lim="800000"/>
            <a:headEnd/>
            <a:tailEnd/>
          </a:ln>
          <a:effectLst/>
        </p:spPr>
        <p:txBody>
          <a:bodyPr wrap="none" anchor="ctr"/>
          <a:lstStyle/>
          <a:p>
            <a:endParaRPr lang="en-US"/>
          </a:p>
        </p:txBody>
      </p:sp>
      <p:sp>
        <p:nvSpPr>
          <p:cNvPr id="282647" name="Rectangle 23"/>
          <p:cNvSpPr>
            <a:spLocks noChangeArrowheads="1"/>
          </p:cNvSpPr>
          <p:nvPr/>
        </p:nvSpPr>
        <p:spPr bwMode="invGray">
          <a:xfrm>
            <a:off x="5032375" y="4098925"/>
            <a:ext cx="221932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USERS (USR)</a:t>
            </a:r>
          </a:p>
        </p:txBody>
      </p:sp>
      <p:sp>
        <p:nvSpPr>
          <p:cNvPr id="282648" name="Rectangle 24"/>
          <p:cNvSpPr>
            <a:spLocks noChangeArrowheads="1"/>
          </p:cNvSpPr>
          <p:nvPr/>
        </p:nvSpPr>
        <p:spPr bwMode="invGray">
          <a:xfrm>
            <a:off x="5030788" y="4537075"/>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     </a:t>
            </a:r>
            <a:br>
              <a:rPr lang="en-US"/>
            </a:br>
            <a:endParaRPr lang="en-US"/>
          </a:p>
        </p:txBody>
      </p:sp>
      <p:sp>
        <p:nvSpPr>
          <p:cNvPr id="282649" name="Rectangle 25"/>
          <p:cNvSpPr>
            <a:spLocks noChangeArrowheads="1"/>
          </p:cNvSpPr>
          <p:nvPr/>
        </p:nvSpPr>
        <p:spPr bwMode="invGray">
          <a:xfrm>
            <a:off x="5526088" y="4568825"/>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br>
              <a:rPr lang="en-US"/>
            </a:br>
            <a:r>
              <a:rPr lang="en-US"/>
              <a:t>*</a:t>
            </a:r>
          </a:p>
        </p:txBody>
      </p:sp>
      <p:sp>
        <p:nvSpPr>
          <p:cNvPr id="282650" name="Line 26"/>
          <p:cNvSpPr>
            <a:spLocks noChangeShapeType="1"/>
          </p:cNvSpPr>
          <p:nvPr/>
        </p:nvSpPr>
        <p:spPr bwMode="invGray">
          <a:xfrm>
            <a:off x="5089525" y="4494213"/>
            <a:ext cx="2513013" cy="0"/>
          </a:xfrm>
          <a:prstGeom prst="line">
            <a:avLst/>
          </a:prstGeom>
          <a:noFill/>
          <a:ln w="50800">
            <a:solidFill>
              <a:schemeClr val="tx1"/>
            </a:solidFill>
            <a:round/>
            <a:headEnd type="none" w="sm" len="sm"/>
            <a:tailEnd type="none" w="sm" len="sm"/>
          </a:ln>
          <a:effectLst/>
        </p:spPr>
        <p:txBody>
          <a:bodyPr/>
          <a:lstStyle/>
          <a:p>
            <a:endParaRPr lang="en-US"/>
          </a:p>
        </p:txBody>
      </p:sp>
      <p:sp>
        <p:nvSpPr>
          <p:cNvPr id="282651" name="Line 27"/>
          <p:cNvSpPr>
            <a:spLocks noChangeShapeType="1"/>
          </p:cNvSpPr>
          <p:nvPr/>
        </p:nvSpPr>
        <p:spPr bwMode="invGray">
          <a:xfrm>
            <a:off x="5500688" y="4484688"/>
            <a:ext cx="0" cy="1011237"/>
          </a:xfrm>
          <a:prstGeom prst="line">
            <a:avLst/>
          </a:prstGeom>
          <a:noFill/>
          <a:ln w="25400">
            <a:solidFill>
              <a:schemeClr val="tx1"/>
            </a:solidFill>
            <a:round/>
            <a:headEnd type="none" w="sm" len="sm"/>
            <a:tailEnd type="none" w="sm" len="sm"/>
          </a:ln>
          <a:effectLst/>
        </p:spPr>
        <p:txBody>
          <a:bodyPr/>
          <a:lstStyle/>
          <a:p>
            <a:endParaRPr lang="en-US"/>
          </a:p>
        </p:txBody>
      </p:sp>
      <p:sp>
        <p:nvSpPr>
          <p:cNvPr id="282652" name="Rectangle 28"/>
          <p:cNvSpPr>
            <a:spLocks noChangeArrowheads="1"/>
          </p:cNvSpPr>
          <p:nvPr/>
        </p:nvSpPr>
        <p:spPr bwMode="invGray">
          <a:xfrm>
            <a:off x="5870575" y="4551363"/>
            <a:ext cx="1858963"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Id     </a:t>
            </a:r>
            <a:r>
              <a:rPr lang="en-US" i="1" dirty="0" err="1"/>
              <a:t>Business_type</a:t>
            </a:r>
            <a:r>
              <a:rPr lang="en-US" i="1" dirty="0"/>
              <a:t/>
            </a:r>
            <a:br>
              <a:rPr lang="en-US" i="1" dirty="0"/>
            </a:br>
            <a:r>
              <a:rPr lang="en-US" dirty="0" err="1"/>
              <a:t>Per_name</a:t>
            </a:r>
            <a:endParaRPr lang="en-US" dirty="0"/>
          </a:p>
        </p:txBody>
      </p:sp>
      <p:sp>
        <p:nvSpPr>
          <p:cNvPr id="282653" name="Line 29"/>
          <p:cNvSpPr>
            <a:spLocks noChangeShapeType="1"/>
          </p:cNvSpPr>
          <p:nvPr/>
        </p:nvSpPr>
        <p:spPr bwMode="auto">
          <a:xfrm flipV="1">
            <a:off x="5351463" y="1958975"/>
            <a:ext cx="2259012"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82654" name="Line 30"/>
          <p:cNvSpPr>
            <a:spLocks noChangeShapeType="1"/>
          </p:cNvSpPr>
          <p:nvPr/>
        </p:nvSpPr>
        <p:spPr bwMode="invGray">
          <a:xfrm>
            <a:off x="5813425" y="4484688"/>
            <a:ext cx="0" cy="1011237"/>
          </a:xfrm>
          <a:prstGeom prst="line">
            <a:avLst/>
          </a:prstGeom>
          <a:noFill/>
          <a:ln w="25400">
            <a:solidFill>
              <a:schemeClr val="tx1"/>
            </a:solidFill>
            <a:round/>
            <a:headEnd type="none" w="sm" len="sm"/>
            <a:tailEnd type="none" w="sm" len="sm"/>
          </a:ln>
          <a:effectLst/>
        </p:spPr>
        <p:txBody>
          <a:bodyPr/>
          <a:lstStyle/>
          <a:p>
            <a:endParaRPr lang="en-US"/>
          </a:p>
        </p:txBody>
      </p:sp>
      <p:sp>
        <p:nvSpPr>
          <p:cNvPr id="282655" name="Rectangle 31"/>
          <p:cNvSpPr>
            <a:spLocks noChangeArrowheads="1"/>
          </p:cNvSpPr>
          <p:nvPr/>
        </p:nvSpPr>
        <p:spPr bwMode="auto">
          <a:xfrm>
            <a:off x="942975" y="1266825"/>
            <a:ext cx="804836"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82656" name="Rectangle 32"/>
          <p:cNvSpPr>
            <a:spLocks noChangeArrowheads="1"/>
          </p:cNvSpPr>
          <p:nvPr/>
        </p:nvSpPr>
        <p:spPr bwMode="auto">
          <a:xfrm>
            <a:off x="942975" y="4195763"/>
            <a:ext cx="659732"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grpSp>
        <p:nvGrpSpPr>
          <p:cNvPr id="3" name="Group 33"/>
          <p:cNvGrpSpPr>
            <a:grpSpLocks/>
          </p:cNvGrpSpPr>
          <p:nvPr/>
        </p:nvGrpSpPr>
        <p:grpSpPr bwMode="auto">
          <a:xfrm>
            <a:off x="4057650" y="4721225"/>
            <a:ext cx="955675" cy="368300"/>
            <a:chOff x="2556" y="2974"/>
            <a:chExt cx="602" cy="232"/>
          </a:xfrm>
        </p:grpSpPr>
        <p:sp>
          <p:nvSpPr>
            <p:cNvPr id="282658" name="AutoShape 34"/>
            <p:cNvSpPr>
              <a:spLocks noChangeArrowheads="1"/>
            </p:cNvSpPr>
            <p:nvPr/>
          </p:nvSpPr>
          <p:spPr bwMode="auto">
            <a:xfrm rot="16200000" flipH="1">
              <a:off x="2950" y="2998"/>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82659" name="Line 35"/>
            <p:cNvSpPr>
              <a:spLocks noChangeShapeType="1"/>
            </p:cNvSpPr>
            <p:nvPr/>
          </p:nvSpPr>
          <p:spPr bwMode="auto">
            <a:xfrm flipH="1">
              <a:off x="2556" y="3091"/>
              <a:ext cx="426" cy="0"/>
            </a:xfrm>
            <a:prstGeom prst="line">
              <a:avLst/>
            </a:prstGeom>
            <a:noFill/>
            <a:ln w="25400">
              <a:solidFill>
                <a:schemeClr val="tx1"/>
              </a:solidFill>
              <a:round/>
              <a:headEnd type="none" w="sm" len="sm"/>
              <a:tailEnd type="none" w="sm" len="sm"/>
            </a:ln>
            <a:effectLst/>
          </p:spPr>
          <p:txBody>
            <a:bodyPr/>
            <a:lstStyle/>
            <a:p>
              <a:endParaRPr lang="en-US"/>
            </a:p>
          </p:txBody>
        </p:sp>
      </p:gr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714" name="Rectangle 42"/>
          <p:cNvSpPr>
            <a:spLocks noGrp="1" noChangeArrowheads="1"/>
          </p:cNvSpPr>
          <p:nvPr>
            <p:ph type="title"/>
          </p:nvPr>
        </p:nvSpPr>
        <p:spPr/>
        <p:txBody>
          <a:bodyPr/>
          <a:lstStyle/>
          <a:p>
            <a:pPr algn="ctr"/>
            <a:r>
              <a:rPr lang="en-US" b="1" dirty="0"/>
              <a:t>Keeping Details with Master</a:t>
            </a:r>
          </a:p>
        </p:txBody>
      </p:sp>
      <p:sp>
        <p:nvSpPr>
          <p:cNvPr id="284675" name="Rectangle 3"/>
          <p:cNvSpPr>
            <a:spLocks noChangeArrowheads="1"/>
          </p:cNvSpPr>
          <p:nvPr/>
        </p:nvSpPr>
        <p:spPr bwMode="auto">
          <a:xfrm>
            <a:off x="1573213" y="3205163"/>
            <a:ext cx="7178675" cy="356124"/>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Add the repeating detail columns to the master table.</a:t>
            </a:r>
          </a:p>
        </p:txBody>
      </p:sp>
      <p:grpSp>
        <p:nvGrpSpPr>
          <p:cNvPr id="2" name="Group 4"/>
          <p:cNvGrpSpPr>
            <a:grpSpLocks/>
          </p:cNvGrpSpPr>
          <p:nvPr/>
        </p:nvGrpSpPr>
        <p:grpSpPr bwMode="auto">
          <a:xfrm>
            <a:off x="3294063" y="2144713"/>
            <a:ext cx="1627187" cy="368300"/>
            <a:chOff x="2075" y="1351"/>
            <a:chExt cx="1025" cy="232"/>
          </a:xfrm>
        </p:grpSpPr>
        <p:sp>
          <p:nvSpPr>
            <p:cNvPr id="284677" name="AutoShape 5"/>
            <p:cNvSpPr>
              <a:spLocks noChangeArrowheads="1"/>
            </p:cNvSpPr>
            <p:nvPr/>
          </p:nvSpPr>
          <p:spPr bwMode="black">
            <a:xfrm rot="16200000" flipH="1">
              <a:off x="2892" y="1375"/>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84678" name="Line 6"/>
            <p:cNvSpPr>
              <a:spLocks noChangeShapeType="1"/>
            </p:cNvSpPr>
            <p:nvPr/>
          </p:nvSpPr>
          <p:spPr bwMode="auto">
            <a:xfrm flipH="1">
              <a:off x="2075" y="1470"/>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4679" name="Rectangle 7"/>
          <p:cNvSpPr>
            <a:spLocks noChangeArrowheads="1"/>
          </p:cNvSpPr>
          <p:nvPr/>
        </p:nvSpPr>
        <p:spPr bwMode="blackWhite">
          <a:xfrm>
            <a:off x="1870075" y="1863725"/>
            <a:ext cx="1417638" cy="1016000"/>
          </a:xfrm>
          <a:prstGeom prst="rect">
            <a:avLst/>
          </a:prstGeom>
          <a:noFill/>
          <a:ln w="25400">
            <a:solidFill>
              <a:schemeClr val="tx1"/>
            </a:solidFill>
            <a:miter lim="800000"/>
            <a:headEnd/>
            <a:tailEnd/>
          </a:ln>
          <a:effectLst/>
        </p:spPr>
        <p:txBody>
          <a:bodyPr wrap="none" anchor="ctr"/>
          <a:lstStyle/>
          <a:p>
            <a:endParaRPr lang="en-US"/>
          </a:p>
        </p:txBody>
      </p:sp>
      <p:sp>
        <p:nvSpPr>
          <p:cNvPr id="284680" name="Rectangle 8"/>
          <p:cNvSpPr>
            <a:spLocks noChangeArrowheads="1"/>
          </p:cNvSpPr>
          <p:nvPr/>
        </p:nvSpPr>
        <p:spPr bwMode="auto">
          <a:xfrm>
            <a:off x="1830388" y="1836738"/>
            <a:ext cx="109537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smtClean="0"/>
              <a:t>Invoice</a:t>
            </a:r>
            <a:endParaRPr lang="en-US" dirty="0"/>
          </a:p>
        </p:txBody>
      </p:sp>
      <p:sp>
        <p:nvSpPr>
          <p:cNvPr id="284681" name="Rectangle 9"/>
          <p:cNvSpPr>
            <a:spLocks noChangeArrowheads="1"/>
          </p:cNvSpPr>
          <p:nvPr/>
        </p:nvSpPr>
        <p:spPr bwMode="auto">
          <a:xfrm>
            <a:off x="1828800" y="2255838"/>
            <a:ext cx="7112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endParaRPr lang="en-US"/>
          </a:p>
        </p:txBody>
      </p:sp>
      <p:sp>
        <p:nvSpPr>
          <p:cNvPr id="284682" name="Rectangle 10"/>
          <p:cNvSpPr>
            <a:spLocks noChangeArrowheads="1"/>
          </p:cNvSpPr>
          <p:nvPr/>
        </p:nvSpPr>
        <p:spPr bwMode="auto">
          <a:xfrm>
            <a:off x="2319338" y="2255838"/>
            <a:ext cx="5842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endParaRPr lang="en-US"/>
          </a:p>
        </p:txBody>
      </p:sp>
      <p:sp>
        <p:nvSpPr>
          <p:cNvPr id="284683" name="Line 11"/>
          <p:cNvSpPr>
            <a:spLocks noChangeShapeType="1"/>
          </p:cNvSpPr>
          <p:nvPr/>
        </p:nvSpPr>
        <p:spPr bwMode="auto">
          <a:xfrm flipV="1">
            <a:off x="1866900" y="2139950"/>
            <a:ext cx="1423988"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84684" name="Line 12"/>
          <p:cNvSpPr>
            <a:spLocks noChangeShapeType="1"/>
          </p:cNvSpPr>
          <p:nvPr/>
        </p:nvSpPr>
        <p:spPr bwMode="auto">
          <a:xfrm>
            <a:off x="2351088" y="2143125"/>
            <a:ext cx="0" cy="735013"/>
          </a:xfrm>
          <a:prstGeom prst="line">
            <a:avLst/>
          </a:prstGeom>
          <a:noFill/>
          <a:ln w="25400">
            <a:solidFill>
              <a:schemeClr val="tx1"/>
            </a:solidFill>
            <a:round/>
            <a:headEnd type="none" w="sm" len="sm"/>
            <a:tailEnd type="none" w="sm" len="sm"/>
          </a:ln>
          <a:effectLst/>
        </p:spPr>
        <p:txBody>
          <a:bodyPr/>
          <a:lstStyle/>
          <a:p>
            <a:endParaRPr lang="en-US"/>
          </a:p>
        </p:txBody>
      </p:sp>
      <p:sp>
        <p:nvSpPr>
          <p:cNvPr id="284685" name="Rectangle 13"/>
          <p:cNvSpPr>
            <a:spLocks noChangeArrowheads="1"/>
          </p:cNvSpPr>
          <p:nvPr/>
        </p:nvSpPr>
        <p:spPr bwMode="auto">
          <a:xfrm>
            <a:off x="2673350" y="2255838"/>
            <a:ext cx="728663"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a:t>
            </a:r>
          </a:p>
        </p:txBody>
      </p:sp>
      <p:sp>
        <p:nvSpPr>
          <p:cNvPr id="284686" name="Rectangle 14"/>
          <p:cNvSpPr>
            <a:spLocks noChangeArrowheads="1"/>
          </p:cNvSpPr>
          <p:nvPr/>
        </p:nvSpPr>
        <p:spPr bwMode="blackWhite">
          <a:xfrm>
            <a:off x="4970463" y="1674813"/>
            <a:ext cx="2325687" cy="1233487"/>
          </a:xfrm>
          <a:prstGeom prst="rect">
            <a:avLst/>
          </a:prstGeom>
          <a:noFill/>
          <a:ln w="25400">
            <a:solidFill>
              <a:schemeClr val="tx1"/>
            </a:solidFill>
            <a:miter lim="800000"/>
            <a:headEnd/>
            <a:tailEnd/>
          </a:ln>
          <a:effectLst/>
        </p:spPr>
        <p:txBody>
          <a:bodyPr wrap="none" anchor="ctr"/>
          <a:lstStyle/>
          <a:p>
            <a:endParaRPr lang="en-US"/>
          </a:p>
        </p:txBody>
      </p:sp>
      <p:sp>
        <p:nvSpPr>
          <p:cNvPr id="284687" name="Rectangle 15"/>
          <p:cNvSpPr>
            <a:spLocks noChangeArrowheads="1"/>
          </p:cNvSpPr>
          <p:nvPr/>
        </p:nvSpPr>
        <p:spPr bwMode="auto">
          <a:xfrm>
            <a:off x="4949825" y="1646238"/>
            <a:ext cx="179705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smtClean="0"/>
              <a:t>Invoice Detail</a:t>
            </a:r>
            <a:endParaRPr lang="en-US" dirty="0"/>
          </a:p>
        </p:txBody>
      </p:sp>
      <p:sp>
        <p:nvSpPr>
          <p:cNvPr id="284688" name="Rectangle 16"/>
          <p:cNvSpPr>
            <a:spLocks noChangeArrowheads="1"/>
          </p:cNvSpPr>
          <p:nvPr/>
        </p:nvSpPr>
        <p:spPr bwMode="auto">
          <a:xfrm>
            <a:off x="4948238" y="2046288"/>
            <a:ext cx="860425"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     pk</a:t>
            </a:r>
            <a:br>
              <a:rPr lang="en-US"/>
            </a:br>
            <a:endParaRPr lang="en-US"/>
          </a:p>
        </p:txBody>
      </p:sp>
      <p:sp>
        <p:nvSpPr>
          <p:cNvPr id="284689" name="Rectangle 17"/>
          <p:cNvSpPr>
            <a:spLocks noChangeArrowheads="1"/>
          </p:cNvSpPr>
          <p:nvPr/>
        </p:nvSpPr>
        <p:spPr bwMode="auto">
          <a:xfrm>
            <a:off x="5686425" y="2078038"/>
            <a:ext cx="29210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br>
              <a:rPr lang="en-US"/>
            </a:br>
            <a:r>
              <a:rPr lang="en-US"/>
              <a:t>*</a:t>
            </a:r>
          </a:p>
        </p:txBody>
      </p:sp>
      <p:sp>
        <p:nvSpPr>
          <p:cNvPr id="284690" name="Line 18"/>
          <p:cNvSpPr>
            <a:spLocks noChangeShapeType="1"/>
          </p:cNvSpPr>
          <p:nvPr/>
        </p:nvSpPr>
        <p:spPr bwMode="auto">
          <a:xfrm>
            <a:off x="5661025" y="1993900"/>
            <a:ext cx="0" cy="909638"/>
          </a:xfrm>
          <a:prstGeom prst="line">
            <a:avLst/>
          </a:prstGeom>
          <a:noFill/>
          <a:ln w="25400">
            <a:solidFill>
              <a:schemeClr val="tx1"/>
            </a:solidFill>
            <a:round/>
            <a:headEnd type="none" w="sm" len="sm"/>
            <a:tailEnd type="none" w="sm" len="sm"/>
          </a:ln>
          <a:effectLst/>
        </p:spPr>
        <p:txBody>
          <a:bodyPr/>
          <a:lstStyle/>
          <a:p>
            <a:endParaRPr lang="en-US"/>
          </a:p>
        </p:txBody>
      </p:sp>
      <p:sp>
        <p:nvSpPr>
          <p:cNvPr id="284691" name="Rectangle 19"/>
          <p:cNvSpPr>
            <a:spLocks noChangeArrowheads="1"/>
          </p:cNvSpPr>
          <p:nvPr/>
        </p:nvSpPr>
        <p:spPr bwMode="auto">
          <a:xfrm>
            <a:off x="6088063" y="2046288"/>
            <a:ext cx="1263650" cy="92397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a:t>A_id</a:t>
            </a:r>
            <a:r>
              <a:rPr lang="en-US" dirty="0"/>
              <a:t>  </a:t>
            </a:r>
            <a:r>
              <a:rPr lang="en-US" dirty="0" smtClean="0"/>
              <a:t>   Type </a:t>
            </a:r>
            <a:r>
              <a:rPr lang="en-US" dirty="0"/>
              <a:t>Amount</a:t>
            </a:r>
          </a:p>
        </p:txBody>
      </p:sp>
      <p:sp>
        <p:nvSpPr>
          <p:cNvPr id="284692" name="Rectangle 20"/>
          <p:cNvSpPr>
            <a:spLocks noChangeArrowheads="1"/>
          </p:cNvSpPr>
          <p:nvPr/>
        </p:nvSpPr>
        <p:spPr bwMode="invGray">
          <a:xfrm>
            <a:off x="1843088" y="3746500"/>
            <a:ext cx="2627312" cy="2351088"/>
          </a:xfrm>
          <a:prstGeom prst="rect">
            <a:avLst/>
          </a:prstGeom>
          <a:noFill/>
          <a:ln w="25400">
            <a:solidFill>
              <a:schemeClr val="tx1"/>
            </a:solidFill>
            <a:miter lim="800000"/>
            <a:headEnd/>
            <a:tailEnd/>
          </a:ln>
          <a:effectLst/>
        </p:spPr>
        <p:txBody>
          <a:bodyPr wrap="none" anchor="ctr"/>
          <a:lstStyle/>
          <a:p>
            <a:endParaRPr lang="en-US"/>
          </a:p>
        </p:txBody>
      </p:sp>
      <p:sp>
        <p:nvSpPr>
          <p:cNvPr id="284693" name="Rectangle 21"/>
          <p:cNvSpPr>
            <a:spLocks noChangeArrowheads="1"/>
          </p:cNvSpPr>
          <p:nvPr/>
        </p:nvSpPr>
        <p:spPr bwMode="invGray">
          <a:xfrm>
            <a:off x="1816100" y="3730625"/>
            <a:ext cx="117951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smtClean="0"/>
              <a:t>Invoice</a:t>
            </a:r>
            <a:endParaRPr lang="en-US" dirty="0"/>
          </a:p>
        </p:txBody>
      </p:sp>
      <p:sp>
        <p:nvSpPr>
          <p:cNvPr id="284694" name="Rectangle 22"/>
          <p:cNvSpPr>
            <a:spLocks noChangeArrowheads="1"/>
          </p:cNvSpPr>
          <p:nvPr/>
        </p:nvSpPr>
        <p:spPr bwMode="invGray">
          <a:xfrm>
            <a:off x="1814513" y="4092575"/>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    </a:t>
            </a:r>
            <a:br>
              <a:rPr lang="en-US"/>
            </a:br>
            <a:endParaRPr lang="en-US"/>
          </a:p>
        </p:txBody>
      </p:sp>
      <p:sp>
        <p:nvSpPr>
          <p:cNvPr id="284695" name="Rectangle 23"/>
          <p:cNvSpPr>
            <a:spLocks noChangeArrowheads="1"/>
          </p:cNvSpPr>
          <p:nvPr/>
        </p:nvSpPr>
        <p:spPr bwMode="invGray">
          <a:xfrm>
            <a:off x="2243138" y="4124325"/>
            <a:ext cx="292100" cy="201453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br>
              <a:rPr lang="en-US"/>
            </a:br>
            <a:r>
              <a:rPr lang="en-US"/>
              <a:t>**</a:t>
            </a:r>
            <a:br>
              <a:rPr lang="en-US"/>
            </a:br>
            <a:r>
              <a:rPr lang="en-US"/>
              <a:t>*</a:t>
            </a:r>
            <a:br>
              <a:rPr lang="en-US"/>
            </a:br>
            <a:r>
              <a:rPr lang="en-US"/>
              <a:t>**</a:t>
            </a:r>
          </a:p>
        </p:txBody>
      </p:sp>
      <p:sp>
        <p:nvSpPr>
          <p:cNvPr id="284696" name="Rectangle 24"/>
          <p:cNvSpPr>
            <a:spLocks noChangeArrowheads="1"/>
          </p:cNvSpPr>
          <p:nvPr/>
        </p:nvSpPr>
        <p:spPr bwMode="invGray">
          <a:xfrm>
            <a:off x="2609850" y="4092575"/>
            <a:ext cx="1600200" cy="201453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a:t>
            </a:r>
            <a:r>
              <a:rPr lang="en-US" i="1"/>
              <a:t/>
            </a:r>
            <a:br>
              <a:rPr lang="en-US" i="1"/>
            </a:br>
            <a:r>
              <a:rPr lang="en-US" i="1"/>
              <a:t>Amount_1</a:t>
            </a:r>
            <a:br>
              <a:rPr lang="en-US" i="1"/>
            </a:br>
            <a:r>
              <a:rPr lang="en-US" i="1"/>
              <a:t>Amount_2</a:t>
            </a:r>
            <a:br>
              <a:rPr lang="en-US" i="1"/>
            </a:br>
            <a:r>
              <a:rPr lang="en-US" i="1"/>
              <a:t>Amount_3 Amount_4 Amount_5 Amount_6</a:t>
            </a:r>
          </a:p>
        </p:txBody>
      </p:sp>
      <p:sp>
        <p:nvSpPr>
          <p:cNvPr id="284697" name="Line 25"/>
          <p:cNvSpPr>
            <a:spLocks noChangeShapeType="1"/>
          </p:cNvSpPr>
          <p:nvPr/>
        </p:nvSpPr>
        <p:spPr bwMode="invGray">
          <a:xfrm>
            <a:off x="1852613" y="4062413"/>
            <a:ext cx="2606675" cy="0"/>
          </a:xfrm>
          <a:prstGeom prst="line">
            <a:avLst/>
          </a:prstGeom>
          <a:noFill/>
          <a:ln w="50800">
            <a:solidFill>
              <a:schemeClr val="tx1"/>
            </a:solidFill>
            <a:round/>
            <a:headEnd type="none" w="sm" len="sm"/>
            <a:tailEnd type="none" w="sm" len="sm"/>
          </a:ln>
          <a:effectLst/>
        </p:spPr>
        <p:txBody>
          <a:bodyPr/>
          <a:lstStyle/>
          <a:p>
            <a:endParaRPr lang="en-US"/>
          </a:p>
        </p:txBody>
      </p:sp>
      <p:sp>
        <p:nvSpPr>
          <p:cNvPr id="284698" name="Line 26"/>
          <p:cNvSpPr>
            <a:spLocks noChangeShapeType="1"/>
          </p:cNvSpPr>
          <p:nvPr/>
        </p:nvSpPr>
        <p:spPr bwMode="auto">
          <a:xfrm>
            <a:off x="5975350" y="1990725"/>
            <a:ext cx="0" cy="909638"/>
          </a:xfrm>
          <a:prstGeom prst="line">
            <a:avLst/>
          </a:prstGeom>
          <a:noFill/>
          <a:ln w="25400">
            <a:solidFill>
              <a:schemeClr val="tx1"/>
            </a:solidFill>
            <a:round/>
            <a:headEnd type="none" w="sm" len="sm"/>
            <a:tailEnd type="none" w="sm" len="sm"/>
          </a:ln>
          <a:effectLst/>
        </p:spPr>
        <p:txBody>
          <a:bodyPr/>
          <a:lstStyle/>
          <a:p>
            <a:endParaRPr lang="en-US"/>
          </a:p>
        </p:txBody>
      </p:sp>
      <p:grpSp>
        <p:nvGrpSpPr>
          <p:cNvPr id="3" name="Group 27"/>
          <p:cNvGrpSpPr>
            <a:grpSpLocks/>
          </p:cNvGrpSpPr>
          <p:nvPr/>
        </p:nvGrpSpPr>
        <p:grpSpPr bwMode="auto">
          <a:xfrm>
            <a:off x="2235200" y="4084638"/>
            <a:ext cx="325438" cy="2012950"/>
            <a:chOff x="1408" y="2573"/>
            <a:chExt cx="205" cy="1268"/>
          </a:xfrm>
        </p:grpSpPr>
        <p:sp>
          <p:nvSpPr>
            <p:cNvPr id="284700" name="Line 28"/>
            <p:cNvSpPr>
              <a:spLocks noChangeShapeType="1"/>
            </p:cNvSpPr>
            <p:nvPr/>
          </p:nvSpPr>
          <p:spPr bwMode="invGray">
            <a:xfrm>
              <a:off x="1611" y="2573"/>
              <a:ext cx="2" cy="1268"/>
            </a:xfrm>
            <a:prstGeom prst="line">
              <a:avLst/>
            </a:prstGeom>
            <a:noFill/>
            <a:ln w="25400">
              <a:solidFill>
                <a:schemeClr val="tx1"/>
              </a:solidFill>
              <a:round/>
              <a:headEnd type="none" w="sm" len="sm"/>
              <a:tailEnd type="none" w="sm" len="sm"/>
            </a:ln>
            <a:effectLst/>
          </p:spPr>
          <p:txBody>
            <a:bodyPr/>
            <a:lstStyle/>
            <a:p>
              <a:endParaRPr lang="en-US"/>
            </a:p>
          </p:txBody>
        </p:sp>
        <p:sp>
          <p:nvSpPr>
            <p:cNvPr id="284701" name="Line 29"/>
            <p:cNvSpPr>
              <a:spLocks noChangeShapeType="1"/>
            </p:cNvSpPr>
            <p:nvPr/>
          </p:nvSpPr>
          <p:spPr bwMode="invGray">
            <a:xfrm>
              <a:off x="1408" y="2573"/>
              <a:ext cx="0" cy="1259"/>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4702" name="Rectangle 30"/>
          <p:cNvSpPr>
            <a:spLocks noChangeArrowheads="1"/>
          </p:cNvSpPr>
          <p:nvPr/>
        </p:nvSpPr>
        <p:spPr bwMode="auto">
          <a:xfrm>
            <a:off x="942975" y="1266825"/>
            <a:ext cx="804836"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84703" name="Rectangle 31"/>
          <p:cNvSpPr>
            <a:spLocks noChangeArrowheads="1"/>
          </p:cNvSpPr>
          <p:nvPr/>
        </p:nvSpPr>
        <p:spPr bwMode="auto">
          <a:xfrm>
            <a:off x="942975" y="4195763"/>
            <a:ext cx="659732"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84704" name="Line 32"/>
          <p:cNvSpPr>
            <a:spLocks noChangeShapeType="1"/>
          </p:cNvSpPr>
          <p:nvPr/>
        </p:nvSpPr>
        <p:spPr bwMode="auto">
          <a:xfrm>
            <a:off x="2605088" y="2146300"/>
            <a:ext cx="0" cy="735013"/>
          </a:xfrm>
          <a:prstGeom prst="line">
            <a:avLst/>
          </a:prstGeom>
          <a:noFill/>
          <a:ln w="25400">
            <a:solidFill>
              <a:schemeClr val="tx1"/>
            </a:solidFill>
            <a:round/>
            <a:headEnd type="none" w="sm" len="sm"/>
            <a:tailEnd type="none" w="sm" len="sm"/>
          </a:ln>
          <a:effectLst/>
        </p:spPr>
        <p:txBody>
          <a:bodyPr/>
          <a:lstStyle/>
          <a:p>
            <a:endParaRPr lang="en-US"/>
          </a:p>
        </p:txBody>
      </p:sp>
      <p:sp>
        <p:nvSpPr>
          <p:cNvPr id="284705" name="Line 33"/>
          <p:cNvSpPr>
            <a:spLocks noChangeShapeType="1"/>
          </p:cNvSpPr>
          <p:nvPr/>
        </p:nvSpPr>
        <p:spPr bwMode="auto">
          <a:xfrm>
            <a:off x="4976813" y="1971675"/>
            <a:ext cx="2314575" cy="0"/>
          </a:xfrm>
          <a:prstGeom prst="line">
            <a:avLst/>
          </a:prstGeom>
          <a:noFill/>
          <a:ln w="50800">
            <a:solidFill>
              <a:schemeClr val="tx1"/>
            </a:solidFill>
            <a:round/>
            <a:headEnd type="none" w="sm" len="sm"/>
            <a:tailEnd type="none" w="sm" len="sm"/>
          </a:ln>
          <a:effec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1" name="Rectangle 41"/>
          <p:cNvSpPr>
            <a:spLocks noGrp="1" noChangeArrowheads="1"/>
          </p:cNvSpPr>
          <p:nvPr>
            <p:ph type="title"/>
          </p:nvPr>
        </p:nvSpPr>
        <p:spPr/>
        <p:txBody>
          <a:bodyPr>
            <a:normAutofit/>
          </a:bodyPr>
          <a:lstStyle/>
          <a:p>
            <a:r>
              <a:rPr lang="en-US"/>
              <a:t>EMail Example Keeping Detail with Master</a:t>
            </a:r>
          </a:p>
        </p:txBody>
      </p:sp>
      <p:sp>
        <p:nvSpPr>
          <p:cNvPr id="286723" name="Rectangle 3"/>
          <p:cNvSpPr>
            <a:spLocks noChangeArrowheads="1"/>
          </p:cNvSpPr>
          <p:nvPr/>
        </p:nvSpPr>
        <p:spPr bwMode="auto">
          <a:xfrm>
            <a:off x="1585913" y="3217863"/>
            <a:ext cx="7178675"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Add the repeating detail columns to the master table.</a:t>
            </a:r>
          </a:p>
        </p:txBody>
      </p:sp>
      <p:grpSp>
        <p:nvGrpSpPr>
          <p:cNvPr id="2" name="Group 4"/>
          <p:cNvGrpSpPr>
            <a:grpSpLocks/>
          </p:cNvGrpSpPr>
          <p:nvPr/>
        </p:nvGrpSpPr>
        <p:grpSpPr bwMode="auto">
          <a:xfrm>
            <a:off x="2395538" y="2141538"/>
            <a:ext cx="1627187" cy="368300"/>
            <a:chOff x="1509" y="1349"/>
            <a:chExt cx="1025" cy="232"/>
          </a:xfrm>
        </p:grpSpPr>
        <p:sp>
          <p:nvSpPr>
            <p:cNvPr id="286725" name="AutoShape 5"/>
            <p:cNvSpPr>
              <a:spLocks noChangeArrowheads="1"/>
            </p:cNvSpPr>
            <p:nvPr/>
          </p:nvSpPr>
          <p:spPr bwMode="black">
            <a:xfrm rot="16200000" flipH="1">
              <a:off x="2326" y="1373"/>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86726" name="Line 6"/>
            <p:cNvSpPr>
              <a:spLocks noChangeShapeType="1"/>
            </p:cNvSpPr>
            <p:nvPr/>
          </p:nvSpPr>
          <p:spPr bwMode="auto">
            <a:xfrm flipH="1">
              <a:off x="1509" y="1468"/>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6727" name="Rectangle 7"/>
          <p:cNvSpPr>
            <a:spLocks noChangeArrowheads="1"/>
          </p:cNvSpPr>
          <p:nvPr/>
        </p:nvSpPr>
        <p:spPr bwMode="blackWhite">
          <a:xfrm>
            <a:off x="1760538" y="1793875"/>
            <a:ext cx="1778000" cy="1165225"/>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86728" name="Rectangle 8"/>
          <p:cNvSpPr>
            <a:spLocks noChangeArrowheads="1"/>
          </p:cNvSpPr>
          <p:nvPr/>
        </p:nvSpPr>
        <p:spPr bwMode="auto">
          <a:xfrm>
            <a:off x="1720850" y="1792288"/>
            <a:ext cx="173037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USERS (USR)</a:t>
            </a:r>
          </a:p>
        </p:txBody>
      </p:sp>
      <p:sp>
        <p:nvSpPr>
          <p:cNvPr id="286729" name="Line 9"/>
          <p:cNvSpPr>
            <a:spLocks noChangeShapeType="1"/>
          </p:cNvSpPr>
          <p:nvPr/>
        </p:nvSpPr>
        <p:spPr bwMode="auto">
          <a:xfrm>
            <a:off x="2506663" y="2219325"/>
            <a:ext cx="0" cy="728663"/>
          </a:xfrm>
          <a:prstGeom prst="line">
            <a:avLst/>
          </a:prstGeom>
          <a:noFill/>
          <a:ln w="25400">
            <a:solidFill>
              <a:schemeClr val="tx1"/>
            </a:solidFill>
            <a:round/>
            <a:headEnd type="none" w="sm" len="sm"/>
            <a:tailEnd type="none" w="sm" len="sm"/>
          </a:ln>
          <a:effectLst/>
        </p:spPr>
        <p:txBody>
          <a:bodyPr/>
          <a:lstStyle/>
          <a:p>
            <a:endParaRPr lang="en-US"/>
          </a:p>
        </p:txBody>
      </p:sp>
      <p:sp>
        <p:nvSpPr>
          <p:cNvPr id="286730" name="Rectangle 10"/>
          <p:cNvSpPr>
            <a:spLocks noChangeArrowheads="1"/>
          </p:cNvSpPr>
          <p:nvPr/>
        </p:nvSpPr>
        <p:spPr bwMode="auto">
          <a:xfrm>
            <a:off x="1719263" y="2274888"/>
            <a:ext cx="7112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a:t>
            </a:r>
            <a:br>
              <a:rPr lang="en-US">
                <a:solidFill>
                  <a:schemeClr val="bg2"/>
                </a:solidFill>
              </a:rPr>
            </a:br>
            <a:endParaRPr lang="en-US">
              <a:solidFill>
                <a:schemeClr val="bg2"/>
              </a:solidFill>
            </a:endParaRPr>
          </a:p>
        </p:txBody>
      </p:sp>
      <p:sp>
        <p:nvSpPr>
          <p:cNvPr id="286731" name="Rectangle 11"/>
          <p:cNvSpPr>
            <a:spLocks noChangeArrowheads="1"/>
          </p:cNvSpPr>
          <p:nvPr/>
        </p:nvSpPr>
        <p:spPr bwMode="auto">
          <a:xfrm>
            <a:off x="2209800" y="2274888"/>
            <a:ext cx="5842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 </a:t>
            </a:r>
          </a:p>
        </p:txBody>
      </p:sp>
      <p:sp>
        <p:nvSpPr>
          <p:cNvPr id="286732" name="Line 12"/>
          <p:cNvSpPr>
            <a:spLocks noChangeShapeType="1"/>
          </p:cNvSpPr>
          <p:nvPr/>
        </p:nvSpPr>
        <p:spPr bwMode="auto">
          <a:xfrm>
            <a:off x="1760538" y="2209800"/>
            <a:ext cx="1773237" cy="0"/>
          </a:xfrm>
          <a:prstGeom prst="line">
            <a:avLst/>
          </a:prstGeom>
          <a:noFill/>
          <a:ln w="50800">
            <a:solidFill>
              <a:schemeClr val="tx1"/>
            </a:solidFill>
            <a:round/>
            <a:headEnd type="none" w="sm" len="sm"/>
            <a:tailEnd type="none" w="sm" len="sm"/>
          </a:ln>
          <a:effectLst/>
        </p:spPr>
        <p:txBody>
          <a:bodyPr/>
          <a:lstStyle/>
          <a:p>
            <a:endParaRPr lang="en-US"/>
          </a:p>
        </p:txBody>
      </p:sp>
      <p:sp>
        <p:nvSpPr>
          <p:cNvPr id="286733" name="Line 13"/>
          <p:cNvSpPr>
            <a:spLocks noChangeShapeType="1"/>
          </p:cNvSpPr>
          <p:nvPr/>
        </p:nvSpPr>
        <p:spPr bwMode="auto">
          <a:xfrm>
            <a:off x="2222500" y="2219325"/>
            <a:ext cx="0" cy="730250"/>
          </a:xfrm>
          <a:prstGeom prst="line">
            <a:avLst/>
          </a:prstGeom>
          <a:noFill/>
          <a:ln w="25400">
            <a:solidFill>
              <a:schemeClr val="tx1"/>
            </a:solidFill>
            <a:round/>
            <a:headEnd type="none" w="sm" len="sm"/>
            <a:tailEnd type="none" w="sm" len="sm"/>
          </a:ln>
          <a:effectLst/>
        </p:spPr>
        <p:txBody>
          <a:bodyPr/>
          <a:lstStyle/>
          <a:p>
            <a:endParaRPr lang="en-US"/>
          </a:p>
        </p:txBody>
      </p:sp>
      <p:sp>
        <p:nvSpPr>
          <p:cNvPr id="286734" name="Rectangle 14"/>
          <p:cNvSpPr>
            <a:spLocks noChangeArrowheads="1"/>
          </p:cNvSpPr>
          <p:nvPr/>
        </p:nvSpPr>
        <p:spPr bwMode="auto">
          <a:xfrm>
            <a:off x="2549525" y="2274888"/>
            <a:ext cx="9017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Name</a:t>
            </a:r>
          </a:p>
        </p:txBody>
      </p:sp>
      <p:sp>
        <p:nvSpPr>
          <p:cNvPr id="286735" name="Rectangle 15"/>
          <p:cNvSpPr>
            <a:spLocks noChangeArrowheads="1"/>
          </p:cNvSpPr>
          <p:nvPr/>
        </p:nvSpPr>
        <p:spPr bwMode="blackWhite">
          <a:xfrm>
            <a:off x="4075113" y="1522413"/>
            <a:ext cx="3017837" cy="158115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86736" name="Rectangle 16"/>
          <p:cNvSpPr>
            <a:spLocks noChangeArrowheads="1"/>
          </p:cNvSpPr>
          <p:nvPr/>
        </p:nvSpPr>
        <p:spPr bwMode="auto">
          <a:xfrm>
            <a:off x="4044950" y="1541463"/>
            <a:ext cx="34131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STORAGE_QUOTAS (SQA)</a:t>
            </a:r>
          </a:p>
        </p:txBody>
      </p:sp>
      <p:sp>
        <p:nvSpPr>
          <p:cNvPr id="286737" name="Rectangle 17"/>
          <p:cNvSpPr>
            <a:spLocks noChangeArrowheads="1"/>
          </p:cNvSpPr>
          <p:nvPr/>
        </p:nvSpPr>
        <p:spPr bwMode="auto">
          <a:xfrm>
            <a:off x="4052888" y="1912938"/>
            <a:ext cx="860425"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pk,fk     pk</a:t>
            </a:r>
            <a:br>
              <a:rPr lang="en-US">
                <a:solidFill>
                  <a:schemeClr val="bg2"/>
                </a:solidFill>
              </a:rPr>
            </a:br>
            <a:endParaRPr lang="en-US">
              <a:solidFill>
                <a:schemeClr val="bg2"/>
              </a:solidFill>
            </a:endParaRPr>
          </a:p>
        </p:txBody>
      </p:sp>
      <p:sp>
        <p:nvSpPr>
          <p:cNvPr id="286738" name="Rectangle 18"/>
          <p:cNvSpPr>
            <a:spLocks noChangeArrowheads="1"/>
          </p:cNvSpPr>
          <p:nvPr/>
        </p:nvSpPr>
        <p:spPr bwMode="auto">
          <a:xfrm>
            <a:off x="4689475" y="1963738"/>
            <a:ext cx="292100"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br>
              <a:rPr lang="en-US">
                <a:solidFill>
                  <a:schemeClr val="bg2"/>
                </a:solidFill>
              </a:rPr>
            </a:br>
            <a:r>
              <a:rPr lang="en-US">
                <a:solidFill>
                  <a:schemeClr val="bg2"/>
                </a:solidFill>
              </a:rPr>
              <a:t>*</a:t>
            </a:r>
            <a:br>
              <a:rPr lang="en-US">
                <a:solidFill>
                  <a:schemeClr val="bg2"/>
                </a:solidFill>
              </a:rPr>
            </a:br>
            <a:r>
              <a:rPr lang="en-US">
                <a:solidFill>
                  <a:schemeClr val="bg2"/>
                </a:solidFill>
              </a:rPr>
              <a:t>*</a:t>
            </a:r>
          </a:p>
        </p:txBody>
      </p:sp>
      <p:sp>
        <p:nvSpPr>
          <p:cNvPr id="286739" name="Rectangle 19"/>
          <p:cNvSpPr>
            <a:spLocks noChangeArrowheads="1"/>
          </p:cNvSpPr>
          <p:nvPr/>
        </p:nvSpPr>
        <p:spPr bwMode="auto">
          <a:xfrm>
            <a:off x="5035550" y="1912938"/>
            <a:ext cx="2279650"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Usr_Id </a:t>
            </a:r>
            <a:br>
              <a:rPr lang="en-US">
                <a:solidFill>
                  <a:schemeClr val="bg2"/>
                </a:solidFill>
              </a:rPr>
            </a:br>
            <a:r>
              <a:rPr lang="en-US">
                <a:solidFill>
                  <a:schemeClr val="bg2"/>
                </a:solidFill>
              </a:rPr>
              <a:t>Storage_type </a:t>
            </a:r>
            <a:br>
              <a:rPr lang="en-US">
                <a:solidFill>
                  <a:schemeClr val="bg2"/>
                </a:solidFill>
              </a:rPr>
            </a:br>
            <a:r>
              <a:rPr lang="en-US">
                <a:solidFill>
                  <a:schemeClr val="bg2"/>
                </a:solidFill>
              </a:rPr>
              <a:t>Allocated</a:t>
            </a:r>
            <a:br>
              <a:rPr lang="en-US">
                <a:solidFill>
                  <a:schemeClr val="bg2"/>
                </a:solidFill>
              </a:rPr>
            </a:br>
            <a:r>
              <a:rPr lang="en-US">
                <a:solidFill>
                  <a:schemeClr val="bg2"/>
                </a:solidFill>
              </a:rPr>
              <a:t>Available</a:t>
            </a:r>
          </a:p>
        </p:txBody>
      </p:sp>
      <p:sp>
        <p:nvSpPr>
          <p:cNvPr id="286740" name="Line 20"/>
          <p:cNvSpPr>
            <a:spLocks noChangeShapeType="1"/>
          </p:cNvSpPr>
          <p:nvPr/>
        </p:nvSpPr>
        <p:spPr bwMode="auto">
          <a:xfrm>
            <a:off x="4073525" y="1917700"/>
            <a:ext cx="3016250"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86741" name="Rectangle 21"/>
          <p:cNvSpPr>
            <a:spLocks noChangeArrowheads="1"/>
          </p:cNvSpPr>
          <p:nvPr/>
        </p:nvSpPr>
        <p:spPr bwMode="invGray">
          <a:xfrm>
            <a:off x="1792288" y="3868738"/>
            <a:ext cx="3906837" cy="2033587"/>
          </a:xfrm>
          <a:prstGeom prst="rect">
            <a:avLst/>
          </a:prstGeom>
          <a:solidFill>
            <a:srgbClr val="0099CC"/>
          </a:solidFill>
          <a:ln w="25400">
            <a:solidFill>
              <a:schemeClr val="tx1"/>
            </a:solidFill>
            <a:miter lim="800000"/>
            <a:headEnd/>
            <a:tailEnd/>
          </a:ln>
          <a:effectLst/>
        </p:spPr>
        <p:txBody>
          <a:bodyPr wrap="none" anchor="ctr"/>
          <a:lstStyle/>
          <a:p>
            <a:endParaRPr lang="en-US"/>
          </a:p>
        </p:txBody>
      </p:sp>
      <p:sp>
        <p:nvSpPr>
          <p:cNvPr id="286742" name="Rectangle 22"/>
          <p:cNvSpPr>
            <a:spLocks noChangeArrowheads="1"/>
          </p:cNvSpPr>
          <p:nvPr/>
        </p:nvSpPr>
        <p:spPr bwMode="invGray">
          <a:xfrm>
            <a:off x="1765300" y="3827463"/>
            <a:ext cx="3071813"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USERS (USR)</a:t>
            </a:r>
          </a:p>
        </p:txBody>
      </p:sp>
      <p:sp>
        <p:nvSpPr>
          <p:cNvPr id="286743" name="Rectangle 23"/>
          <p:cNvSpPr>
            <a:spLocks noChangeArrowheads="1"/>
          </p:cNvSpPr>
          <p:nvPr/>
        </p:nvSpPr>
        <p:spPr bwMode="invGray">
          <a:xfrm>
            <a:off x="1763713" y="4164013"/>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a:t>
            </a:r>
            <a:br>
              <a:rPr lang="en-US">
                <a:solidFill>
                  <a:schemeClr val="bg2"/>
                </a:solidFill>
              </a:rPr>
            </a:br>
            <a:endParaRPr lang="en-US">
              <a:solidFill>
                <a:schemeClr val="bg2"/>
              </a:solidFill>
            </a:endParaRPr>
          </a:p>
        </p:txBody>
      </p:sp>
      <p:sp>
        <p:nvSpPr>
          <p:cNvPr id="286744" name="Rectangle 24"/>
          <p:cNvSpPr>
            <a:spLocks noChangeArrowheads="1"/>
          </p:cNvSpPr>
          <p:nvPr/>
        </p:nvSpPr>
        <p:spPr bwMode="invGray">
          <a:xfrm>
            <a:off x="2230438" y="4195763"/>
            <a:ext cx="292100" cy="173990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t>
            </a:r>
            <a:r>
              <a:rPr lang="en-US"/>
              <a:t> </a:t>
            </a:r>
            <a:br>
              <a:rPr lang="en-US"/>
            </a:br>
            <a:r>
              <a:rPr lang="en-US">
                <a:solidFill>
                  <a:schemeClr val="bg2"/>
                </a:solidFill>
              </a:rPr>
              <a:t>*</a:t>
            </a:r>
            <a:br>
              <a:rPr lang="en-US">
                <a:solidFill>
                  <a:schemeClr val="bg2"/>
                </a:solidFill>
              </a:rPr>
            </a:br>
            <a:r>
              <a:rPr lang="en-US">
                <a:solidFill>
                  <a:schemeClr val="bg2"/>
                </a:solidFill>
              </a:rPr>
              <a:t>***</a:t>
            </a:r>
          </a:p>
        </p:txBody>
      </p:sp>
      <p:sp>
        <p:nvSpPr>
          <p:cNvPr id="286745" name="Rectangle 25"/>
          <p:cNvSpPr>
            <a:spLocks noChangeArrowheads="1"/>
          </p:cNvSpPr>
          <p:nvPr/>
        </p:nvSpPr>
        <p:spPr bwMode="invGray">
          <a:xfrm>
            <a:off x="2586038" y="4164013"/>
            <a:ext cx="3236912" cy="173990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a:t>
            </a:r>
            <a:br>
              <a:rPr lang="en-US">
                <a:solidFill>
                  <a:schemeClr val="bg2"/>
                </a:solidFill>
              </a:rPr>
            </a:br>
            <a:r>
              <a:rPr lang="en-US">
                <a:solidFill>
                  <a:schemeClr val="bg2"/>
                </a:solidFill>
              </a:rPr>
              <a:t>Name</a:t>
            </a:r>
            <a:r>
              <a:rPr lang="en-US"/>
              <a:t> </a:t>
            </a:r>
            <a:br>
              <a:rPr lang="en-US"/>
            </a:br>
            <a:r>
              <a:rPr lang="en-US" i="1">
                <a:solidFill>
                  <a:schemeClr val="bg2"/>
                </a:solidFill>
              </a:rPr>
              <a:t>Message_Quota_Allocated Message_Quota_Available File_Quota_Allocated File_Quota_Available</a:t>
            </a:r>
          </a:p>
        </p:txBody>
      </p:sp>
      <p:sp>
        <p:nvSpPr>
          <p:cNvPr id="286746" name="Line 26"/>
          <p:cNvSpPr>
            <a:spLocks noChangeShapeType="1"/>
          </p:cNvSpPr>
          <p:nvPr/>
        </p:nvSpPr>
        <p:spPr bwMode="invGray">
          <a:xfrm>
            <a:off x="1793875" y="4197350"/>
            <a:ext cx="3894138" cy="0"/>
          </a:xfrm>
          <a:prstGeom prst="line">
            <a:avLst/>
          </a:prstGeom>
          <a:noFill/>
          <a:ln w="50800">
            <a:solidFill>
              <a:schemeClr val="tx1"/>
            </a:solidFill>
            <a:round/>
            <a:headEnd type="none" w="sm" len="sm"/>
            <a:tailEnd type="none" w="sm" len="sm"/>
          </a:ln>
          <a:effectLst/>
        </p:spPr>
        <p:txBody>
          <a:bodyPr/>
          <a:lstStyle/>
          <a:p>
            <a:endParaRPr lang="en-US"/>
          </a:p>
        </p:txBody>
      </p:sp>
      <p:sp>
        <p:nvSpPr>
          <p:cNvPr id="286747" name="Line 27"/>
          <p:cNvSpPr>
            <a:spLocks noChangeShapeType="1"/>
          </p:cNvSpPr>
          <p:nvPr/>
        </p:nvSpPr>
        <p:spPr bwMode="auto">
          <a:xfrm flipH="1">
            <a:off x="4679950" y="1908175"/>
            <a:ext cx="1588" cy="1201738"/>
          </a:xfrm>
          <a:prstGeom prst="line">
            <a:avLst/>
          </a:prstGeom>
          <a:noFill/>
          <a:ln w="25400">
            <a:solidFill>
              <a:schemeClr val="tx1"/>
            </a:solidFill>
            <a:round/>
            <a:headEnd type="none" w="sm" len="sm"/>
            <a:tailEnd type="none" w="sm" len="sm"/>
          </a:ln>
          <a:effectLst/>
        </p:spPr>
        <p:txBody>
          <a:bodyPr/>
          <a:lstStyle/>
          <a:p>
            <a:endParaRPr lang="en-US"/>
          </a:p>
        </p:txBody>
      </p:sp>
      <p:sp>
        <p:nvSpPr>
          <p:cNvPr id="286748" name="Line 28"/>
          <p:cNvSpPr>
            <a:spLocks noChangeShapeType="1"/>
          </p:cNvSpPr>
          <p:nvPr/>
        </p:nvSpPr>
        <p:spPr bwMode="invGray">
          <a:xfrm>
            <a:off x="2581275" y="4194175"/>
            <a:ext cx="0" cy="1708150"/>
          </a:xfrm>
          <a:prstGeom prst="line">
            <a:avLst/>
          </a:prstGeom>
          <a:noFill/>
          <a:ln w="25400">
            <a:solidFill>
              <a:schemeClr val="tx1"/>
            </a:solidFill>
            <a:round/>
            <a:headEnd type="none" w="sm" len="sm"/>
            <a:tailEnd type="none" w="sm" len="sm"/>
          </a:ln>
          <a:effectLst/>
        </p:spPr>
        <p:txBody>
          <a:bodyPr/>
          <a:lstStyle/>
          <a:p>
            <a:endParaRPr lang="en-US"/>
          </a:p>
        </p:txBody>
      </p:sp>
      <p:sp>
        <p:nvSpPr>
          <p:cNvPr id="286749" name="Rectangle 29"/>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86750" name="Rectangle 30"/>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86751" name="Line 31"/>
          <p:cNvSpPr>
            <a:spLocks noChangeShapeType="1"/>
          </p:cNvSpPr>
          <p:nvPr/>
        </p:nvSpPr>
        <p:spPr bwMode="invGray">
          <a:xfrm>
            <a:off x="2203450" y="4178300"/>
            <a:ext cx="0" cy="1719263"/>
          </a:xfrm>
          <a:prstGeom prst="line">
            <a:avLst/>
          </a:prstGeom>
          <a:noFill/>
          <a:ln w="25400">
            <a:solidFill>
              <a:schemeClr val="tx1"/>
            </a:solidFill>
            <a:round/>
            <a:headEnd type="none" w="sm" len="sm"/>
            <a:tailEnd type="none" w="sm" len="sm"/>
          </a:ln>
          <a:effectLst/>
        </p:spPr>
        <p:txBody>
          <a:bodyPr/>
          <a:lstStyle/>
          <a:p>
            <a:endParaRPr lang="en-US"/>
          </a:p>
        </p:txBody>
      </p:sp>
      <p:sp>
        <p:nvSpPr>
          <p:cNvPr id="286752" name="Line 32"/>
          <p:cNvSpPr>
            <a:spLocks noChangeShapeType="1"/>
          </p:cNvSpPr>
          <p:nvPr/>
        </p:nvSpPr>
        <p:spPr bwMode="auto">
          <a:xfrm flipH="1">
            <a:off x="4984750" y="1908175"/>
            <a:ext cx="1588" cy="1201738"/>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24263" y="4305300"/>
            <a:ext cx="1627187" cy="368300"/>
            <a:chOff x="2283" y="2712"/>
            <a:chExt cx="1025" cy="232"/>
          </a:xfrm>
        </p:grpSpPr>
        <p:sp>
          <p:nvSpPr>
            <p:cNvPr id="288771" name="AutoShape 3"/>
            <p:cNvSpPr>
              <a:spLocks noChangeArrowheads="1"/>
            </p:cNvSpPr>
            <p:nvPr/>
          </p:nvSpPr>
          <p:spPr bwMode="auto">
            <a:xfrm rot="16200000" flipH="1">
              <a:off x="3100" y="2736"/>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88772" name="Line 4"/>
            <p:cNvSpPr>
              <a:spLocks noChangeShapeType="1"/>
            </p:cNvSpPr>
            <p:nvPr/>
          </p:nvSpPr>
          <p:spPr bwMode="auto">
            <a:xfrm flipH="1">
              <a:off x="2283" y="2831"/>
              <a:ext cx="890" cy="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5"/>
          <p:cNvGrpSpPr>
            <a:grpSpLocks/>
          </p:cNvGrpSpPr>
          <p:nvPr/>
        </p:nvGrpSpPr>
        <p:grpSpPr bwMode="auto">
          <a:xfrm>
            <a:off x="3608388" y="2111375"/>
            <a:ext cx="1627187" cy="368300"/>
            <a:chOff x="2273" y="1330"/>
            <a:chExt cx="1025" cy="232"/>
          </a:xfrm>
        </p:grpSpPr>
        <p:sp>
          <p:nvSpPr>
            <p:cNvPr id="288774" name="AutoShape 6"/>
            <p:cNvSpPr>
              <a:spLocks noChangeArrowheads="1"/>
            </p:cNvSpPr>
            <p:nvPr/>
          </p:nvSpPr>
          <p:spPr bwMode="black">
            <a:xfrm rot="16200000" flipH="1">
              <a:off x="3090" y="1354"/>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88775" name="Line 7"/>
            <p:cNvSpPr>
              <a:spLocks noChangeShapeType="1"/>
            </p:cNvSpPr>
            <p:nvPr/>
          </p:nvSpPr>
          <p:spPr bwMode="auto">
            <a:xfrm flipH="1">
              <a:off x="2273" y="1449"/>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8813" name="Rectangle 45"/>
          <p:cNvSpPr>
            <a:spLocks noGrp="1" noChangeArrowheads="1"/>
          </p:cNvSpPr>
          <p:nvPr>
            <p:ph type="title"/>
          </p:nvPr>
        </p:nvSpPr>
        <p:spPr/>
        <p:txBody>
          <a:bodyPr>
            <a:normAutofit/>
          </a:bodyPr>
          <a:lstStyle/>
          <a:p>
            <a:r>
              <a:rPr lang="en-US"/>
              <a:t>Repeating Current Detail with Master</a:t>
            </a:r>
          </a:p>
        </p:txBody>
      </p:sp>
      <p:sp>
        <p:nvSpPr>
          <p:cNvPr id="288777" name="Rectangle 9"/>
          <p:cNvSpPr>
            <a:spLocks noChangeArrowheads="1"/>
          </p:cNvSpPr>
          <p:nvPr/>
        </p:nvSpPr>
        <p:spPr bwMode="auto">
          <a:xfrm>
            <a:off x="990600" y="3198813"/>
            <a:ext cx="6840538"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Add a column to the master to store the most current details.</a:t>
            </a:r>
          </a:p>
        </p:txBody>
      </p:sp>
      <p:sp>
        <p:nvSpPr>
          <p:cNvPr id="288778" name="Rectangle 10"/>
          <p:cNvSpPr>
            <a:spLocks noChangeArrowheads="1"/>
          </p:cNvSpPr>
          <p:nvPr/>
        </p:nvSpPr>
        <p:spPr bwMode="blackWhite">
          <a:xfrm>
            <a:off x="2390775" y="1828800"/>
            <a:ext cx="1289050" cy="1049338"/>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88779" name="Rectangle 11"/>
          <p:cNvSpPr>
            <a:spLocks noChangeArrowheads="1"/>
          </p:cNvSpPr>
          <p:nvPr/>
        </p:nvSpPr>
        <p:spPr bwMode="auto">
          <a:xfrm>
            <a:off x="2351088" y="1800225"/>
            <a:ext cx="1109662"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a:t>
            </a:r>
          </a:p>
        </p:txBody>
      </p:sp>
      <p:sp>
        <p:nvSpPr>
          <p:cNvPr id="288780" name="Line 12"/>
          <p:cNvSpPr>
            <a:spLocks noChangeShapeType="1"/>
          </p:cNvSpPr>
          <p:nvPr/>
        </p:nvSpPr>
        <p:spPr bwMode="auto">
          <a:xfrm>
            <a:off x="3024188" y="2138363"/>
            <a:ext cx="0" cy="728662"/>
          </a:xfrm>
          <a:prstGeom prst="line">
            <a:avLst/>
          </a:prstGeom>
          <a:noFill/>
          <a:ln w="25400">
            <a:solidFill>
              <a:schemeClr val="tx1"/>
            </a:solidFill>
            <a:round/>
            <a:headEnd type="none" w="sm" len="sm"/>
            <a:tailEnd type="none" w="sm" len="sm"/>
          </a:ln>
          <a:effectLst/>
        </p:spPr>
        <p:txBody>
          <a:bodyPr/>
          <a:lstStyle/>
          <a:p>
            <a:endParaRPr lang="en-US"/>
          </a:p>
        </p:txBody>
      </p:sp>
      <p:sp>
        <p:nvSpPr>
          <p:cNvPr id="288781" name="Rectangle 13"/>
          <p:cNvSpPr>
            <a:spLocks noChangeArrowheads="1"/>
          </p:cNvSpPr>
          <p:nvPr/>
        </p:nvSpPr>
        <p:spPr bwMode="auto">
          <a:xfrm>
            <a:off x="2349500" y="2193925"/>
            <a:ext cx="71755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endParaRPr lang="en-US"/>
          </a:p>
        </p:txBody>
      </p:sp>
      <p:sp>
        <p:nvSpPr>
          <p:cNvPr id="288782" name="Rectangle 14"/>
          <p:cNvSpPr>
            <a:spLocks noChangeArrowheads="1"/>
          </p:cNvSpPr>
          <p:nvPr/>
        </p:nvSpPr>
        <p:spPr bwMode="auto">
          <a:xfrm>
            <a:off x="2779713" y="2193925"/>
            <a:ext cx="59055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p>
        </p:txBody>
      </p:sp>
      <p:sp>
        <p:nvSpPr>
          <p:cNvPr id="288783" name="Line 15"/>
          <p:cNvSpPr>
            <a:spLocks noChangeShapeType="1"/>
          </p:cNvSpPr>
          <p:nvPr/>
        </p:nvSpPr>
        <p:spPr bwMode="auto">
          <a:xfrm>
            <a:off x="2378075" y="2141538"/>
            <a:ext cx="1300163" cy="0"/>
          </a:xfrm>
          <a:prstGeom prst="line">
            <a:avLst/>
          </a:prstGeom>
          <a:noFill/>
          <a:ln w="50800">
            <a:solidFill>
              <a:schemeClr val="tx1"/>
            </a:solidFill>
            <a:round/>
            <a:headEnd type="none" w="sm" len="sm"/>
            <a:tailEnd type="none" w="sm" len="sm"/>
          </a:ln>
          <a:effectLst/>
        </p:spPr>
        <p:txBody>
          <a:bodyPr/>
          <a:lstStyle/>
          <a:p>
            <a:endParaRPr lang="en-US"/>
          </a:p>
        </p:txBody>
      </p:sp>
      <p:sp>
        <p:nvSpPr>
          <p:cNvPr id="288784" name="Line 16"/>
          <p:cNvSpPr>
            <a:spLocks noChangeShapeType="1"/>
          </p:cNvSpPr>
          <p:nvPr/>
        </p:nvSpPr>
        <p:spPr bwMode="auto">
          <a:xfrm>
            <a:off x="2786063" y="2138363"/>
            <a:ext cx="0" cy="730250"/>
          </a:xfrm>
          <a:prstGeom prst="line">
            <a:avLst/>
          </a:prstGeom>
          <a:noFill/>
          <a:ln w="25400">
            <a:solidFill>
              <a:schemeClr val="tx1"/>
            </a:solidFill>
            <a:round/>
            <a:headEnd type="none" w="sm" len="sm"/>
            <a:tailEnd type="none" w="sm" len="sm"/>
          </a:ln>
          <a:effectLst/>
        </p:spPr>
        <p:txBody>
          <a:bodyPr/>
          <a:lstStyle/>
          <a:p>
            <a:endParaRPr lang="en-US"/>
          </a:p>
        </p:txBody>
      </p:sp>
      <p:sp>
        <p:nvSpPr>
          <p:cNvPr id="288785" name="Rectangle 17"/>
          <p:cNvSpPr>
            <a:spLocks noChangeArrowheads="1"/>
          </p:cNvSpPr>
          <p:nvPr/>
        </p:nvSpPr>
        <p:spPr bwMode="auto">
          <a:xfrm>
            <a:off x="3084513" y="2193925"/>
            <a:ext cx="5207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a:t>
            </a:r>
          </a:p>
        </p:txBody>
      </p:sp>
      <p:sp>
        <p:nvSpPr>
          <p:cNvPr id="288786" name="Rectangle 18"/>
          <p:cNvSpPr>
            <a:spLocks noChangeArrowheads="1"/>
          </p:cNvSpPr>
          <p:nvPr/>
        </p:nvSpPr>
        <p:spPr bwMode="blackWhite">
          <a:xfrm>
            <a:off x="5284788" y="1603375"/>
            <a:ext cx="2132012" cy="1323975"/>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88787" name="Rectangle 19"/>
          <p:cNvSpPr>
            <a:spLocks noChangeArrowheads="1"/>
          </p:cNvSpPr>
          <p:nvPr/>
        </p:nvSpPr>
        <p:spPr bwMode="auto">
          <a:xfrm>
            <a:off x="5238750" y="1570038"/>
            <a:ext cx="14319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B</a:t>
            </a:r>
          </a:p>
        </p:txBody>
      </p:sp>
      <p:sp>
        <p:nvSpPr>
          <p:cNvPr id="288788" name="Rectangle 20"/>
          <p:cNvSpPr>
            <a:spLocks noChangeArrowheads="1"/>
          </p:cNvSpPr>
          <p:nvPr/>
        </p:nvSpPr>
        <p:spPr bwMode="auto">
          <a:xfrm>
            <a:off x="5237163" y="1928813"/>
            <a:ext cx="884237"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a:t>
            </a:r>
            <a:br>
              <a:rPr lang="en-US"/>
            </a:br>
            <a:r>
              <a:rPr lang="en-US"/>
              <a:t>pk </a:t>
            </a:r>
            <a:br>
              <a:rPr lang="en-US"/>
            </a:br>
            <a:endParaRPr lang="en-US"/>
          </a:p>
        </p:txBody>
      </p:sp>
      <p:sp>
        <p:nvSpPr>
          <p:cNvPr id="288789" name="Rectangle 21"/>
          <p:cNvSpPr>
            <a:spLocks noChangeArrowheads="1"/>
          </p:cNvSpPr>
          <p:nvPr/>
        </p:nvSpPr>
        <p:spPr bwMode="auto">
          <a:xfrm>
            <a:off x="5967413" y="1963738"/>
            <a:ext cx="255587" cy="201453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 *</a:t>
            </a:r>
            <a:br>
              <a:rPr lang="en-US"/>
            </a:br>
            <a:endParaRPr lang="en-US"/>
          </a:p>
        </p:txBody>
      </p:sp>
      <p:sp>
        <p:nvSpPr>
          <p:cNvPr id="288790" name="Line 22"/>
          <p:cNvSpPr>
            <a:spLocks noChangeShapeType="1"/>
          </p:cNvSpPr>
          <p:nvPr/>
        </p:nvSpPr>
        <p:spPr bwMode="auto">
          <a:xfrm>
            <a:off x="5286375" y="1895475"/>
            <a:ext cx="2143125"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88791" name="Line 23"/>
          <p:cNvSpPr>
            <a:spLocks noChangeShapeType="1"/>
          </p:cNvSpPr>
          <p:nvPr/>
        </p:nvSpPr>
        <p:spPr bwMode="auto">
          <a:xfrm flipH="1">
            <a:off x="5895975" y="1912938"/>
            <a:ext cx="1588" cy="1014412"/>
          </a:xfrm>
          <a:prstGeom prst="line">
            <a:avLst/>
          </a:prstGeom>
          <a:noFill/>
          <a:ln w="25400">
            <a:solidFill>
              <a:schemeClr val="tx1"/>
            </a:solidFill>
            <a:round/>
            <a:headEnd type="none" w="sm" len="sm"/>
            <a:tailEnd type="none" w="sm" len="sm"/>
          </a:ln>
          <a:effectLst/>
        </p:spPr>
        <p:txBody>
          <a:bodyPr/>
          <a:lstStyle/>
          <a:p>
            <a:endParaRPr lang="en-US"/>
          </a:p>
        </p:txBody>
      </p:sp>
      <p:sp>
        <p:nvSpPr>
          <p:cNvPr id="288792" name="Rectangle 24"/>
          <p:cNvSpPr>
            <a:spLocks noChangeArrowheads="1"/>
          </p:cNvSpPr>
          <p:nvPr/>
        </p:nvSpPr>
        <p:spPr bwMode="auto">
          <a:xfrm>
            <a:off x="6253163" y="1928813"/>
            <a:ext cx="1389062"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A_Id</a:t>
            </a:r>
            <a:br>
              <a:rPr lang="en-US"/>
            </a:br>
            <a:r>
              <a:rPr lang="en-US"/>
              <a:t>Start_date</a:t>
            </a:r>
            <a:br>
              <a:rPr lang="en-US"/>
            </a:br>
            <a:r>
              <a:rPr lang="en-US"/>
              <a:t>Price</a:t>
            </a:r>
            <a:br>
              <a:rPr lang="en-US"/>
            </a:br>
            <a:endParaRPr lang="en-US"/>
          </a:p>
        </p:txBody>
      </p:sp>
      <p:sp>
        <p:nvSpPr>
          <p:cNvPr id="288793" name="Rectangle 25"/>
          <p:cNvSpPr>
            <a:spLocks noChangeArrowheads="1"/>
          </p:cNvSpPr>
          <p:nvPr/>
        </p:nvSpPr>
        <p:spPr bwMode="invGray">
          <a:xfrm>
            <a:off x="1833563" y="3946525"/>
            <a:ext cx="2224087" cy="1185863"/>
          </a:xfrm>
          <a:prstGeom prst="rect">
            <a:avLst/>
          </a:prstGeom>
          <a:solidFill>
            <a:srgbClr val="0099CC"/>
          </a:solidFill>
          <a:ln w="25400">
            <a:solidFill>
              <a:schemeClr val="tx1"/>
            </a:solidFill>
            <a:miter lim="800000"/>
            <a:headEnd/>
            <a:tailEnd/>
          </a:ln>
          <a:effectLst/>
        </p:spPr>
        <p:txBody>
          <a:bodyPr wrap="none" anchor="ctr"/>
          <a:lstStyle/>
          <a:p>
            <a:endParaRPr lang="en-US"/>
          </a:p>
        </p:txBody>
      </p:sp>
      <p:sp>
        <p:nvSpPr>
          <p:cNvPr id="288794" name="Rectangle 26"/>
          <p:cNvSpPr>
            <a:spLocks noChangeArrowheads="1"/>
          </p:cNvSpPr>
          <p:nvPr/>
        </p:nvSpPr>
        <p:spPr bwMode="invGray">
          <a:xfrm>
            <a:off x="1787525" y="3944938"/>
            <a:ext cx="57785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a:t>
            </a:r>
          </a:p>
        </p:txBody>
      </p:sp>
      <p:sp>
        <p:nvSpPr>
          <p:cNvPr id="288795" name="Rectangle 27"/>
          <p:cNvSpPr>
            <a:spLocks noChangeArrowheads="1"/>
          </p:cNvSpPr>
          <p:nvPr/>
        </p:nvSpPr>
        <p:spPr bwMode="invGray">
          <a:xfrm>
            <a:off x="1785938" y="4351338"/>
            <a:ext cx="447675"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 </a:t>
            </a:r>
            <a:br>
              <a:rPr lang="en-US"/>
            </a:br>
            <a:endParaRPr lang="en-US"/>
          </a:p>
        </p:txBody>
      </p:sp>
      <p:sp>
        <p:nvSpPr>
          <p:cNvPr id="288796" name="Rectangle 28"/>
          <p:cNvSpPr>
            <a:spLocks noChangeArrowheads="1"/>
          </p:cNvSpPr>
          <p:nvPr/>
        </p:nvSpPr>
        <p:spPr bwMode="invGray">
          <a:xfrm>
            <a:off x="2151063" y="4394200"/>
            <a:ext cx="725487"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      </a:t>
            </a:r>
          </a:p>
        </p:txBody>
      </p:sp>
      <p:sp>
        <p:nvSpPr>
          <p:cNvPr id="288797" name="Line 29"/>
          <p:cNvSpPr>
            <a:spLocks noChangeShapeType="1"/>
          </p:cNvSpPr>
          <p:nvPr/>
        </p:nvSpPr>
        <p:spPr bwMode="invGray">
          <a:xfrm>
            <a:off x="1839913" y="4305300"/>
            <a:ext cx="2217737" cy="0"/>
          </a:xfrm>
          <a:prstGeom prst="line">
            <a:avLst/>
          </a:prstGeom>
          <a:noFill/>
          <a:ln w="50800">
            <a:solidFill>
              <a:schemeClr val="tx1"/>
            </a:solidFill>
            <a:round/>
            <a:headEnd type="none" w="sm" len="sm"/>
            <a:tailEnd type="none" w="sm" len="sm"/>
          </a:ln>
          <a:effectLst/>
        </p:spPr>
        <p:txBody>
          <a:bodyPr/>
          <a:lstStyle/>
          <a:p>
            <a:endParaRPr lang="en-US"/>
          </a:p>
        </p:txBody>
      </p:sp>
      <p:sp>
        <p:nvSpPr>
          <p:cNvPr id="288798" name="Rectangle 30"/>
          <p:cNvSpPr>
            <a:spLocks noChangeArrowheads="1"/>
          </p:cNvSpPr>
          <p:nvPr/>
        </p:nvSpPr>
        <p:spPr bwMode="invGray">
          <a:xfrm>
            <a:off x="2387600" y="4351338"/>
            <a:ext cx="174625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a:t>
            </a:r>
            <a:br>
              <a:rPr lang="en-US"/>
            </a:br>
            <a:r>
              <a:rPr lang="en-US" i="1"/>
              <a:t>Current_price</a:t>
            </a:r>
          </a:p>
        </p:txBody>
      </p:sp>
      <p:sp>
        <p:nvSpPr>
          <p:cNvPr id="288799" name="Rectangle 31"/>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88800" name="Rectangle 32"/>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88801" name="Line 33"/>
          <p:cNvSpPr>
            <a:spLocks noChangeShapeType="1"/>
          </p:cNvSpPr>
          <p:nvPr/>
        </p:nvSpPr>
        <p:spPr bwMode="invGray">
          <a:xfrm>
            <a:off x="2416175" y="4305300"/>
            <a:ext cx="1588" cy="823913"/>
          </a:xfrm>
          <a:prstGeom prst="line">
            <a:avLst/>
          </a:prstGeom>
          <a:noFill/>
          <a:ln w="25400">
            <a:solidFill>
              <a:schemeClr val="tx1"/>
            </a:solidFill>
            <a:round/>
            <a:headEnd type="none" w="sm" len="sm"/>
            <a:tailEnd type="none" w="sm" len="sm"/>
          </a:ln>
          <a:effectLst/>
        </p:spPr>
        <p:txBody>
          <a:bodyPr/>
          <a:lstStyle/>
          <a:p>
            <a:endParaRPr lang="en-US"/>
          </a:p>
        </p:txBody>
      </p:sp>
      <p:sp>
        <p:nvSpPr>
          <p:cNvPr id="288802" name="Line 34"/>
          <p:cNvSpPr>
            <a:spLocks noChangeShapeType="1"/>
          </p:cNvSpPr>
          <p:nvPr/>
        </p:nvSpPr>
        <p:spPr bwMode="auto">
          <a:xfrm flipH="1">
            <a:off x="6221413" y="1912938"/>
            <a:ext cx="1587" cy="1014412"/>
          </a:xfrm>
          <a:prstGeom prst="line">
            <a:avLst/>
          </a:prstGeom>
          <a:noFill/>
          <a:ln w="25400">
            <a:solidFill>
              <a:schemeClr val="tx1"/>
            </a:solidFill>
            <a:round/>
            <a:headEnd type="none" w="sm" len="sm"/>
            <a:tailEnd type="none" w="sm" len="sm"/>
          </a:ln>
          <a:effectLst/>
        </p:spPr>
        <p:txBody>
          <a:bodyPr/>
          <a:lstStyle/>
          <a:p>
            <a:endParaRPr lang="en-US"/>
          </a:p>
        </p:txBody>
      </p:sp>
      <p:sp>
        <p:nvSpPr>
          <p:cNvPr id="288803" name="Line 35"/>
          <p:cNvSpPr>
            <a:spLocks noChangeShapeType="1"/>
          </p:cNvSpPr>
          <p:nvPr/>
        </p:nvSpPr>
        <p:spPr bwMode="invGray">
          <a:xfrm>
            <a:off x="2165350" y="4305300"/>
            <a:ext cx="1588" cy="823913"/>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30813" y="4743450"/>
            <a:ext cx="1627187" cy="368300"/>
            <a:chOff x="2839" y="2988"/>
            <a:chExt cx="1025" cy="232"/>
          </a:xfrm>
        </p:grpSpPr>
        <p:sp>
          <p:nvSpPr>
            <p:cNvPr id="290819" name="AutoShape 3"/>
            <p:cNvSpPr>
              <a:spLocks noChangeArrowheads="1"/>
            </p:cNvSpPr>
            <p:nvPr/>
          </p:nvSpPr>
          <p:spPr bwMode="black">
            <a:xfrm rot="16200000" flipH="1">
              <a:off x="3656" y="3012"/>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0820" name="Line 4"/>
            <p:cNvSpPr>
              <a:spLocks noChangeShapeType="1"/>
            </p:cNvSpPr>
            <p:nvPr/>
          </p:nvSpPr>
          <p:spPr bwMode="auto">
            <a:xfrm flipH="1">
              <a:off x="2839" y="3107"/>
              <a:ext cx="890" cy="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5"/>
          <p:cNvGrpSpPr>
            <a:grpSpLocks/>
          </p:cNvGrpSpPr>
          <p:nvPr/>
        </p:nvGrpSpPr>
        <p:grpSpPr bwMode="auto">
          <a:xfrm>
            <a:off x="3581400" y="2124075"/>
            <a:ext cx="1627188" cy="368300"/>
            <a:chOff x="2256" y="1338"/>
            <a:chExt cx="1025" cy="232"/>
          </a:xfrm>
        </p:grpSpPr>
        <p:sp>
          <p:nvSpPr>
            <p:cNvPr id="290822" name="AutoShape 6"/>
            <p:cNvSpPr>
              <a:spLocks noChangeArrowheads="1"/>
            </p:cNvSpPr>
            <p:nvPr/>
          </p:nvSpPr>
          <p:spPr bwMode="black">
            <a:xfrm rot="16200000" flipH="1">
              <a:off x="3073" y="1362"/>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0823" name="Line 7"/>
            <p:cNvSpPr>
              <a:spLocks noChangeShapeType="1"/>
            </p:cNvSpPr>
            <p:nvPr/>
          </p:nvSpPr>
          <p:spPr bwMode="auto">
            <a:xfrm flipH="1">
              <a:off x="2256" y="1457"/>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0860" name="Rectangle 44"/>
          <p:cNvSpPr>
            <a:spLocks noGrp="1" noChangeArrowheads="1"/>
          </p:cNvSpPr>
          <p:nvPr>
            <p:ph type="title"/>
          </p:nvPr>
        </p:nvSpPr>
        <p:spPr/>
        <p:txBody>
          <a:bodyPr>
            <a:normAutofit/>
          </a:bodyPr>
          <a:lstStyle/>
          <a:p>
            <a:pPr algn="ctr"/>
            <a:r>
              <a:rPr lang="en-US" b="1" dirty="0" smtClean="0"/>
              <a:t>Repeating </a:t>
            </a:r>
            <a:r>
              <a:rPr lang="en-US" b="1" dirty="0"/>
              <a:t>Single Detail with Master</a:t>
            </a:r>
          </a:p>
        </p:txBody>
      </p:sp>
      <p:sp>
        <p:nvSpPr>
          <p:cNvPr id="290825" name="Rectangle 9"/>
          <p:cNvSpPr>
            <a:spLocks noChangeArrowheads="1"/>
          </p:cNvSpPr>
          <p:nvPr/>
        </p:nvSpPr>
        <p:spPr bwMode="auto">
          <a:xfrm>
            <a:off x="914400" y="3200400"/>
            <a:ext cx="7162800" cy="356124"/>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dirty="0"/>
              <a:t>Add a column to the master to store the most current details.</a:t>
            </a:r>
          </a:p>
        </p:txBody>
      </p:sp>
      <p:sp>
        <p:nvSpPr>
          <p:cNvPr id="290826" name="Rectangle 10"/>
          <p:cNvSpPr>
            <a:spLocks noChangeArrowheads="1"/>
          </p:cNvSpPr>
          <p:nvPr/>
        </p:nvSpPr>
        <p:spPr bwMode="blackWhite">
          <a:xfrm>
            <a:off x="1435100" y="1612900"/>
            <a:ext cx="2133600" cy="1268413"/>
          </a:xfrm>
          <a:prstGeom prst="rect">
            <a:avLst/>
          </a:prstGeom>
          <a:noFill/>
          <a:ln w="25400">
            <a:solidFill>
              <a:schemeClr val="tx1"/>
            </a:solidFill>
            <a:miter lim="800000"/>
            <a:headEnd/>
            <a:tailEnd/>
          </a:ln>
          <a:effectLst/>
        </p:spPr>
        <p:txBody>
          <a:bodyPr wrap="none" anchor="ctr"/>
          <a:lstStyle/>
          <a:p>
            <a:endParaRPr lang="en-US"/>
          </a:p>
        </p:txBody>
      </p:sp>
      <p:sp>
        <p:nvSpPr>
          <p:cNvPr id="290827" name="Rectangle 11"/>
          <p:cNvSpPr>
            <a:spLocks noChangeArrowheads="1"/>
          </p:cNvSpPr>
          <p:nvPr/>
        </p:nvSpPr>
        <p:spPr bwMode="auto">
          <a:xfrm>
            <a:off x="1371600" y="1665288"/>
            <a:ext cx="2436812"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MESSAGES (MSE)</a:t>
            </a:r>
          </a:p>
        </p:txBody>
      </p:sp>
      <p:sp>
        <p:nvSpPr>
          <p:cNvPr id="290828" name="Line 12"/>
          <p:cNvSpPr>
            <a:spLocks noChangeShapeType="1"/>
          </p:cNvSpPr>
          <p:nvPr/>
        </p:nvSpPr>
        <p:spPr bwMode="auto">
          <a:xfrm flipH="1">
            <a:off x="2100262" y="2019300"/>
            <a:ext cx="3175" cy="862013"/>
          </a:xfrm>
          <a:prstGeom prst="line">
            <a:avLst/>
          </a:prstGeom>
          <a:noFill/>
          <a:ln w="25400">
            <a:solidFill>
              <a:schemeClr val="tx1"/>
            </a:solidFill>
            <a:round/>
            <a:headEnd type="none" w="sm" len="sm"/>
            <a:tailEnd type="none" w="sm" len="sm"/>
          </a:ln>
          <a:effectLst/>
        </p:spPr>
        <p:txBody>
          <a:bodyPr/>
          <a:lstStyle/>
          <a:p>
            <a:endParaRPr lang="en-US"/>
          </a:p>
        </p:txBody>
      </p:sp>
      <p:sp>
        <p:nvSpPr>
          <p:cNvPr id="290829" name="Rectangle 13"/>
          <p:cNvSpPr>
            <a:spLocks noChangeArrowheads="1"/>
          </p:cNvSpPr>
          <p:nvPr/>
        </p:nvSpPr>
        <p:spPr bwMode="auto">
          <a:xfrm>
            <a:off x="1392237" y="2020888"/>
            <a:ext cx="7493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endParaRPr lang="en-US"/>
          </a:p>
        </p:txBody>
      </p:sp>
      <p:sp>
        <p:nvSpPr>
          <p:cNvPr id="290830" name="Rectangle 14"/>
          <p:cNvSpPr>
            <a:spLocks noChangeArrowheads="1"/>
          </p:cNvSpPr>
          <p:nvPr/>
        </p:nvSpPr>
        <p:spPr bwMode="auto">
          <a:xfrm>
            <a:off x="1828800" y="2020888"/>
            <a:ext cx="287337" cy="92397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smtClean="0"/>
              <a:t>*** </a:t>
            </a:r>
            <a:endParaRPr lang="en-US" dirty="0"/>
          </a:p>
        </p:txBody>
      </p:sp>
      <p:sp>
        <p:nvSpPr>
          <p:cNvPr id="290831" name="Line 15"/>
          <p:cNvSpPr>
            <a:spLocks noChangeShapeType="1"/>
          </p:cNvSpPr>
          <p:nvPr/>
        </p:nvSpPr>
        <p:spPr bwMode="auto">
          <a:xfrm>
            <a:off x="1422400" y="2009775"/>
            <a:ext cx="2159000" cy="3175"/>
          </a:xfrm>
          <a:prstGeom prst="line">
            <a:avLst/>
          </a:prstGeom>
          <a:noFill/>
          <a:ln w="50800">
            <a:solidFill>
              <a:schemeClr val="tx1"/>
            </a:solidFill>
            <a:round/>
            <a:headEnd type="none" w="sm" len="sm"/>
            <a:tailEnd type="none" w="sm" len="sm"/>
          </a:ln>
          <a:effectLst/>
        </p:spPr>
        <p:txBody>
          <a:bodyPr/>
          <a:lstStyle/>
          <a:p>
            <a:endParaRPr lang="en-US"/>
          </a:p>
        </p:txBody>
      </p:sp>
      <p:sp>
        <p:nvSpPr>
          <p:cNvPr id="290832" name="Line 16"/>
          <p:cNvSpPr>
            <a:spLocks noChangeShapeType="1"/>
          </p:cNvSpPr>
          <p:nvPr/>
        </p:nvSpPr>
        <p:spPr bwMode="auto">
          <a:xfrm flipH="1">
            <a:off x="1846262" y="2003425"/>
            <a:ext cx="1588" cy="889000"/>
          </a:xfrm>
          <a:prstGeom prst="line">
            <a:avLst/>
          </a:prstGeom>
          <a:noFill/>
          <a:ln w="25400">
            <a:solidFill>
              <a:schemeClr val="tx1"/>
            </a:solidFill>
            <a:round/>
            <a:headEnd type="none" w="sm" len="sm"/>
            <a:tailEnd type="none" w="sm" len="sm"/>
          </a:ln>
          <a:effectLst/>
        </p:spPr>
        <p:txBody>
          <a:bodyPr/>
          <a:lstStyle/>
          <a:p>
            <a:endParaRPr lang="en-US"/>
          </a:p>
        </p:txBody>
      </p:sp>
      <p:sp>
        <p:nvSpPr>
          <p:cNvPr id="290833" name="Rectangle 17"/>
          <p:cNvSpPr>
            <a:spLocks noChangeArrowheads="1"/>
          </p:cNvSpPr>
          <p:nvPr/>
        </p:nvSpPr>
        <p:spPr bwMode="auto">
          <a:xfrm>
            <a:off x="2144712" y="2020888"/>
            <a:ext cx="106680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Subject Text</a:t>
            </a:r>
          </a:p>
        </p:txBody>
      </p:sp>
      <p:sp>
        <p:nvSpPr>
          <p:cNvPr id="290834" name="Rectangle 18"/>
          <p:cNvSpPr>
            <a:spLocks noChangeArrowheads="1"/>
          </p:cNvSpPr>
          <p:nvPr/>
        </p:nvSpPr>
        <p:spPr bwMode="blackWhite">
          <a:xfrm>
            <a:off x="5246688" y="1612900"/>
            <a:ext cx="2643187" cy="1268413"/>
          </a:xfrm>
          <a:prstGeom prst="rect">
            <a:avLst/>
          </a:prstGeom>
          <a:noFill/>
          <a:ln w="25400">
            <a:solidFill>
              <a:schemeClr val="tx1"/>
            </a:solidFill>
            <a:miter lim="800000"/>
            <a:headEnd/>
            <a:tailEnd/>
          </a:ln>
          <a:effectLst/>
        </p:spPr>
        <p:txBody>
          <a:bodyPr wrap="none" anchor="ctr"/>
          <a:lstStyle/>
          <a:p>
            <a:endParaRPr lang="en-US"/>
          </a:p>
        </p:txBody>
      </p:sp>
      <p:sp>
        <p:nvSpPr>
          <p:cNvPr id="290835" name="Rectangle 19"/>
          <p:cNvSpPr>
            <a:spLocks noChangeArrowheads="1"/>
          </p:cNvSpPr>
          <p:nvPr/>
        </p:nvSpPr>
        <p:spPr bwMode="auto">
          <a:xfrm>
            <a:off x="5200650" y="1619250"/>
            <a:ext cx="270192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ATTACHMENTS (ATT)</a:t>
            </a:r>
          </a:p>
        </p:txBody>
      </p:sp>
      <p:sp>
        <p:nvSpPr>
          <p:cNvPr id="290836" name="Line 20"/>
          <p:cNvSpPr>
            <a:spLocks noChangeShapeType="1"/>
          </p:cNvSpPr>
          <p:nvPr/>
        </p:nvSpPr>
        <p:spPr bwMode="auto">
          <a:xfrm>
            <a:off x="6256338" y="1978025"/>
            <a:ext cx="0" cy="889000"/>
          </a:xfrm>
          <a:prstGeom prst="line">
            <a:avLst/>
          </a:prstGeom>
          <a:noFill/>
          <a:ln w="25400">
            <a:solidFill>
              <a:schemeClr val="tx1"/>
            </a:solidFill>
            <a:round/>
            <a:headEnd type="none" w="sm" len="sm"/>
            <a:tailEnd type="none" w="sm" len="sm"/>
          </a:ln>
          <a:effectLst/>
        </p:spPr>
        <p:txBody>
          <a:bodyPr/>
          <a:lstStyle/>
          <a:p>
            <a:endParaRPr lang="en-US"/>
          </a:p>
        </p:txBody>
      </p:sp>
      <p:sp>
        <p:nvSpPr>
          <p:cNvPr id="290837" name="Rectangle 21"/>
          <p:cNvSpPr>
            <a:spLocks noChangeArrowheads="1"/>
          </p:cNvSpPr>
          <p:nvPr/>
        </p:nvSpPr>
        <p:spPr bwMode="auto">
          <a:xfrm>
            <a:off x="5199063" y="1976438"/>
            <a:ext cx="884237"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  pk,fk</a:t>
            </a:r>
          </a:p>
        </p:txBody>
      </p:sp>
      <p:sp>
        <p:nvSpPr>
          <p:cNvPr id="290838" name="Rectangle 22"/>
          <p:cNvSpPr>
            <a:spLocks noChangeArrowheads="1"/>
          </p:cNvSpPr>
          <p:nvPr/>
        </p:nvSpPr>
        <p:spPr bwMode="auto">
          <a:xfrm>
            <a:off x="5929313" y="2025650"/>
            <a:ext cx="285750" cy="92397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smtClean="0"/>
              <a:t>*** </a:t>
            </a:r>
            <a:endParaRPr lang="en-US" dirty="0"/>
          </a:p>
        </p:txBody>
      </p:sp>
      <p:sp>
        <p:nvSpPr>
          <p:cNvPr id="290839" name="Line 23"/>
          <p:cNvSpPr>
            <a:spLocks noChangeShapeType="1"/>
          </p:cNvSpPr>
          <p:nvPr/>
        </p:nvSpPr>
        <p:spPr bwMode="auto">
          <a:xfrm flipV="1">
            <a:off x="5233988" y="1981200"/>
            <a:ext cx="2633662"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90840" name="Line 24"/>
          <p:cNvSpPr>
            <a:spLocks noChangeShapeType="1"/>
          </p:cNvSpPr>
          <p:nvPr/>
        </p:nvSpPr>
        <p:spPr bwMode="auto">
          <a:xfrm>
            <a:off x="5924550" y="1978025"/>
            <a:ext cx="0" cy="900113"/>
          </a:xfrm>
          <a:prstGeom prst="line">
            <a:avLst/>
          </a:prstGeom>
          <a:noFill/>
          <a:ln w="25400">
            <a:solidFill>
              <a:schemeClr val="tx1"/>
            </a:solidFill>
            <a:round/>
            <a:headEnd type="none" w="sm" len="sm"/>
            <a:tailEnd type="none" w="sm" len="sm"/>
          </a:ln>
          <a:effectLst/>
        </p:spPr>
        <p:txBody>
          <a:bodyPr/>
          <a:lstStyle/>
          <a:p>
            <a:endParaRPr lang="en-US"/>
          </a:p>
        </p:txBody>
      </p:sp>
      <p:sp>
        <p:nvSpPr>
          <p:cNvPr id="290841" name="Rectangle 25"/>
          <p:cNvSpPr>
            <a:spLocks noChangeArrowheads="1"/>
          </p:cNvSpPr>
          <p:nvPr/>
        </p:nvSpPr>
        <p:spPr bwMode="auto">
          <a:xfrm>
            <a:off x="6326188" y="1990725"/>
            <a:ext cx="1216025"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Mse_id Name</a:t>
            </a:r>
          </a:p>
        </p:txBody>
      </p:sp>
      <p:sp>
        <p:nvSpPr>
          <p:cNvPr id="290842" name="Rectangle 26"/>
          <p:cNvSpPr>
            <a:spLocks noChangeArrowheads="1"/>
          </p:cNvSpPr>
          <p:nvPr/>
        </p:nvSpPr>
        <p:spPr bwMode="invGray">
          <a:xfrm>
            <a:off x="1779588" y="3997325"/>
            <a:ext cx="3432175" cy="1716088"/>
          </a:xfrm>
          <a:prstGeom prst="rect">
            <a:avLst/>
          </a:prstGeom>
          <a:noFill/>
          <a:ln w="25400">
            <a:solidFill>
              <a:schemeClr val="tx1"/>
            </a:solidFill>
            <a:miter lim="800000"/>
            <a:headEnd/>
            <a:tailEnd/>
          </a:ln>
          <a:effectLst/>
        </p:spPr>
        <p:txBody>
          <a:bodyPr wrap="none" anchor="ctr"/>
          <a:lstStyle/>
          <a:p>
            <a:endParaRPr lang="en-US"/>
          </a:p>
        </p:txBody>
      </p:sp>
      <p:sp>
        <p:nvSpPr>
          <p:cNvPr id="290843" name="Rectangle 27"/>
          <p:cNvSpPr>
            <a:spLocks noChangeArrowheads="1"/>
          </p:cNvSpPr>
          <p:nvPr/>
        </p:nvSpPr>
        <p:spPr bwMode="invGray">
          <a:xfrm>
            <a:off x="1733550" y="3995738"/>
            <a:ext cx="239395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MESSAGES (MSE)</a:t>
            </a:r>
          </a:p>
        </p:txBody>
      </p:sp>
      <p:sp>
        <p:nvSpPr>
          <p:cNvPr id="290844" name="Line 28"/>
          <p:cNvSpPr>
            <a:spLocks noChangeShapeType="1"/>
          </p:cNvSpPr>
          <p:nvPr/>
        </p:nvSpPr>
        <p:spPr bwMode="invGray">
          <a:xfrm>
            <a:off x="2560638" y="4422775"/>
            <a:ext cx="0" cy="1303338"/>
          </a:xfrm>
          <a:prstGeom prst="line">
            <a:avLst/>
          </a:prstGeom>
          <a:noFill/>
          <a:ln w="25400">
            <a:solidFill>
              <a:schemeClr val="tx1"/>
            </a:solidFill>
            <a:round/>
            <a:headEnd type="none" w="sm" len="sm"/>
            <a:tailEnd type="none" w="sm" len="sm"/>
          </a:ln>
          <a:effectLst/>
        </p:spPr>
        <p:txBody>
          <a:bodyPr/>
          <a:lstStyle/>
          <a:p>
            <a:endParaRPr lang="en-US"/>
          </a:p>
        </p:txBody>
      </p:sp>
      <p:sp>
        <p:nvSpPr>
          <p:cNvPr id="290845" name="Rectangle 29"/>
          <p:cNvSpPr>
            <a:spLocks noChangeArrowheads="1"/>
          </p:cNvSpPr>
          <p:nvPr/>
        </p:nvSpPr>
        <p:spPr bwMode="invGray">
          <a:xfrm>
            <a:off x="1731963" y="4478338"/>
            <a:ext cx="468312"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        </a:t>
            </a:r>
            <a:br>
              <a:rPr lang="en-US"/>
            </a:br>
            <a:endParaRPr lang="en-US"/>
          </a:p>
        </p:txBody>
      </p:sp>
      <p:sp>
        <p:nvSpPr>
          <p:cNvPr id="290846" name="Rectangle 30"/>
          <p:cNvSpPr>
            <a:spLocks noChangeArrowheads="1"/>
          </p:cNvSpPr>
          <p:nvPr/>
        </p:nvSpPr>
        <p:spPr bwMode="invGray">
          <a:xfrm>
            <a:off x="2262188" y="4521200"/>
            <a:ext cx="398462"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      * *</a:t>
            </a:r>
          </a:p>
        </p:txBody>
      </p:sp>
      <p:sp>
        <p:nvSpPr>
          <p:cNvPr id="290847" name="Line 31"/>
          <p:cNvSpPr>
            <a:spLocks noChangeShapeType="1"/>
          </p:cNvSpPr>
          <p:nvPr/>
        </p:nvSpPr>
        <p:spPr bwMode="invGray">
          <a:xfrm>
            <a:off x="1766888" y="4435475"/>
            <a:ext cx="3433762"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90848" name="Line 32"/>
          <p:cNvSpPr>
            <a:spLocks noChangeShapeType="1"/>
          </p:cNvSpPr>
          <p:nvPr/>
        </p:nvSpPr>
        <p:spPr bwMode="invGray">
          <a:xfrm>
            <a:off x="2270125" y="4422775"/>
            <a:ext cx="0" cy="1300163"/>
          </a:xfrm>
          <a:prstGeom prst="line">
            <a:avLst/>
          </a:prstGeom>
          <a:noFill/>
          <a:ln w="25400">
            <a:solidFill>
              <a:schemeClr val="tx1"/>
            </a:solidFill>
            <a:round/>
            <a:headEnd type="none" w="sm" len="sm"/>
            <a:tailEnd type="none" w="sm" len="sm"/>
          </a:ln>
          <a:effectLst/>
        </p:spPr>
        <p:txBody>
          <a:bodyPr/>
          <a:lstStyle/>
          <a:p>
            <a:endParaRPr lang="en-US"/>
          </a:p>
        </p:txBody>
      </p:sp>
      <p:sp>
        <p:nvSpPr>
          <p:cNvPr id="290849" name="Rectangle 33"/>
          <p:cNvSpPr>
            <a:spLocks noChangeArrowheads="1"/>
          </p:cNvSpPr>
          <p:nvPr/>
        </p:nvSpPr>
        <p:spPr bwMode="invGray">
          <a:xfrm>
            <a:off x="2517775" y="4478338"/>
            <a:ext cx="2794000" cy="1200971"/>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Id </a:t>
            </a:r>
            <a:r>
              <a:rPr lang="en-US" dirty="0" smtClean="0"/>
              <a:t>   </a:t>
            </a:r>
            <a:r>
              <a:rPr lang="en-US" i="1" dirty="0" err="1" smtClean="0"/>
              <a:t>First_attachment_name</a:t>
            </a:r>
            <a:r>
              <a:rPr lang="en-US" dirty="0" smtClean="0"/>
              <a:t> </a:t>
            </a:r>
            <a:r>
              <a:rPr lang="en-US" dirty="0"/>
              <a:t>Subject                     </a:t>
            </a:r>
            <a:br>
              <a:rPr lang="en-US" dirty="0"/>
            </a:br>
            <a:r>
              <a:rPr lang="en-US" dirty="0"/>
              <a:t>Text</a:t>
            </a:r>
          </a:p>
        </p:txBody>
      </p:sp>
      <p:sp>
        <p:nvSpPr>
          <p:cNvPr id="290850" name="Rectangle 34"/>
          <p:cNvSpPr>
            <a:spLocks noChangeArrowheads="1"/>
          </p:cNvSpPr>
          <p:nvPr/>
        </p:nvSpPr>
        <p:spPr bwMode="auto">
          <a:xfrm>
            <a:off x="942975" y="1266825"/>
            <a:ext cx="804836"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90851" name="Rectangle 35"/>
          <p:cNvSpPr>
            <a:spLocks noChangeArrowheads="1"/>
          </p:cNvSpPr>
          <p:nvPr/>
        </p:nvSpPr>
        <p:spPr bwMode="auto">
          <a:xfrm>
            <a:off x="942975" y="4195763"/>
            <a:ext cx="659732"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30438" y="2163763"/>
            <a:ext cx="1627187" cy="368300"/>
            <a:chOff x="1405" y="1363"/>
            <a:chExt cx="1025" cy="232"/>
          </a:xfrm>
        </p:grpSpPr>
        <p:sp>
          <p:nvSpPr>
            <p:cNvPr id="292867" name="AutoShape 3"/>
            <p:cNvSpPr>
              <a:spLocks noChangeArrowheads="1"/>
            </p:cNvSpPr>
            <p:nvPr/>
          </p:nvSpPr>
          <p:spPr bwMode="black">
            <a:xfrm rot="16200000" flipH="1">
              <a:off x="2222" y="1387"/>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2868" name="Line 4"/>
            <p:cNvSpPr>
              <a:spLocks noChangeShapeType="1"/>
            </p:cNvSpPr>
            <p:nvPr/>
          </p:nvSpPr>
          <p:spPr bwMode="auto">
            <a:xfrm flipH="1">
              <a:off x="1405" y="1482"/>
              <a:ext cx="890" cy="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5"/>
          <p:cNvGrpSpPr>
            <a:grpSpLocks/>
          </p:cNvGrpSpPr>
          <p:nvPr/>
        </p:nvGrpSpPr>
        <p:grpSpPr bwMode="auto">
          <a:xfrm>
            <a:off x="4778375" y="2163763"/>
            <a:ext cx="1627188" cy="368300"/>
            <a:chOff x="3010" y="1363"/>
            <a:chExt cx="1025" cy="232"/>
          </a:xfrm>
        </p:grpSpPr>
        <p:sp>
          <p:nvSpPr>
            <p:cNvPr id="292870" name="AutoShape 6"/>
            <p:cNvSpPr>
              <a:spLocks noChangeArrowheads="1"/>
            </p:cNvSpPr>
            <p:nvPr/>
          </p:nvSpPr>
          <p:spPr bwMode="black">
            <a:xfrm rot="16200000" flipH="1">
              <a:off x="3827" y="1387"/>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2871" name="Line 7"/>
            <p:cNvSpPr>
              <a:spLocks noChangeShapeType="1"/>
            </p:cNvSpPr>
            <p:nvPr/>
          </p:nvSpPr>
          <p:spPr bwMode="auto">
            <a:xfrm flipH="1">
              <a:off x="3010" y="1482"/>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2940" name="Rectangle 76"/>
          <p:cNvSpPr>
            <a:spLocks noGrp="1" noChangeArrowheads="1"/>
          </p:cNvSpPr>
          <p:nvPr>
            <p:ph type="title"/>
          </p:nvPr>
        </p:nvSpPr>
        <p:spPr/>
        <p:txBody>
          <a:bodyPr/>
          <a:lstStyle/>
          <a:p>
            <a:r>
              <a:rPr lang="en-US"/>
              <a:t>Short-Circuit Keys</a:t>
            </a:r>
          </a:p>
        </p:txBody>
      </p:sp>
      <p:sp>
        <p:nvSpPr>
          <p:cNvPr id="292873" name="Rectangle 9"/>
          <p:cNvSpPr>
            <a:spLocks noChangeArrowheads="1"/>
          </p:cNvSpPr>
          <p:nvPr/>
        </p:nvSpPr>
        <p:spPr bwMode="auto">
          <a:xfrm>
            <a:off x="1574800" y="3200400"/>
            <a:ext cx="6743700" cy="6127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Create a new foreign key from the lowest detail to the</a:t>
            </a:r>
          </a:p>
          <a:p>
            <a:pPr marL="404813" indent="-404813" defTabSz="346075" eaLnBrk="0" hangingPunct="0">
              <a:lnSpc>
                <a:spcPct val="95000"/>
              </a:lnSpc>
              <a:spcBef>
                <a:spcPct val="0"/>
              </a:spcBef>
              <a:buClrTx/>
              <a:buFontTx/>
              <a:buNone/>
              <a:tabLst>
                <a:tab pos="571500" algn="l"/>
              </a:tabLst>
            </a:pPr>
            <a:r>
              <a:rPr lang="en-US"/>
              <a:t>highest master.</a:t>
            </a:r>
          </a:p>
        </p:txBody>
      </p:sp>
      <p:sp>
        <p:nvSpPr>
          <p:cNvPr id="292874" name="Rectangle 10"/>
          <p:cNvSpPr>
            <a:spLocks noChangeArrowheads="1"/>
          </p:cNvSpPr>
          <p:nvPr/>
        </p:nvSpPr>
        <p:spPr bwMode="blackWhite">
          <a:xfrm>
            <a:off x="3895725" y="1690688"/>
            <a:ext cx="1931988" cy="1198562"/>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2875" name="Rectangle 11"/>
          <p:cNvSpPr>
            <a:spLocks noChangeArrowheads="1"/>
          </p:cNvSpPr>
          <p:nvPr/>
        </p:nvSpPr>
        <p:spPr bwMode="auto">
          <a:xfrm>
            <a:off x="3849688" y="1690688"/>
            <a:ext cx="112395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B</a:t>
            </a:r>
          </a:p>
        </p:txBody>
      </p:sp>
      <p:sp>
        <p:nvSpPr>
          <p:cNvPr id="292876" name="Line 12"/>
          <p:cNvSpPr>
            <a:spLocks noChangeShapeType="1"/>
          </p:cNvSpPr>
          <p:nvPr/>
        </p:nvSpPr>
        <p:spPr bwMode="auto">
          <a:xfrm>
            <a:off x="4791075" y="2014538"/>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92877" name="Rectangle 13"/>
          <p:cNvSpPr>
            <a:spLocks noChangeArrowheads="1"/>
          </p:cNvSpPr>
          <p:nvPr/>
        </p:nvSpPr>
        <p:spPr bwMode="auto">
          <a:xfrm>
            <a:off x="3848100" y="2101850"/>
            <a:ext cx="896938"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fk</a:t>
            </a:r>
            <a:br>
              <a:rPr lang="en-US">
                <a:solidFill>
                  <a:schemeClr val="bg2"/>
                </a:solidFill>
              </a:rPr>
            </a:br>
            <a:endParaRPr lang="en-US">
              <a:solidFill>
                <a:schemeClr val="bg2"/>
              </a:solidFill>
            </a:endParaRPr>
          </a:p>
        </p:txBody>
      </p:sp>
      <p:sp>
        <p:nvSpPr>
          <p:cNvPr id="292878" name="Rectangle 14"/>
          <p:cNvSpPr>
            <a:spLocks noChangeArrowheads="1"/>
          </p:cNvSpPr>
          <p:nvPr/>
        </p:nvSpPr>
        <p:spPr bwMode="auto">
          <a:xfrm>
            <a:off x="4518025" y="2125663"/>
            <a:ext cx="309563"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p>
        </p:txBody>
      </p:sp>
      <p:sp>
        <p:nvSpPr>
          <p:cNvPr id="292879" name="Line 15"/>
          <p:cNvSpPr>
            <a:spLocks noChangeShapeType="1"/>
          </p:cNvSpPr>
          <p:nvPr/>
        </p:nvSpPr>
        <p:spPr bwMode="auto">
          <a:xfrm flipV="1">
            <a:off x="3895725" y="2019300"/>
            <a:ext cx="1927225"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92880" name="Line 16"/>
          <p:cNvSpPr>
            <a:spLocks noChangeShapeType="1"/>
          </p:cNvSpPr>
          <p:nvPr/>
        </p:nvSpPr>
        <p:spPr bwMode="auto">
          <a:xfrm>
            <a:off x="4508500" y="2016125"/>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92881" name="Rectangle 17"/>
          <p:cNvSpPr>
            <a:spLocks noChangeArrowheads="1"/>
          </p:cNvSpPr>
          <p:nvPr/>
        </p:nvSpPr>
        <p:spPr bwMode="auto">
          <a:xfrm>
            <a:off x="4859338" y="2101850"/>
            <a:ext cx="906462"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A_id</a:t>
            </a:r>
          </a:p>
        </p:txBody>
      </p:sp>
      <p:sp>
        <p:nvSpPr>
          <p:cNvPr id="292882" name="Rectangle 18"/>
          <p:cNvSpPr>
            <a:spLocks noChangeArrowheads="1"/>
          </p:cNvSpPr>
          <p:nvPr/>
        </p:nvSpPr>
        <p:spPr bwMode="blackWhite">
          <a:xfrm>
            <a:off x="1695450" y="1793875"/>
            <a:ext cx="1347788" cy="1077913"/>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2883" name="Rectangle 19"/>
          <p:cNvSpPr>
            <a:spLocks noChangeArrowheads="1"/>
          </p:cNvSpPr>
          <p:nvPr/>
        </p:nvSpPr>
        <p:spPr bwMode="auto">
          <a:xfrm>
            <a:off x="1657350" y="1792288"/>
            <a:ext cx="1154113"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a:t>
            </a:r>
          </a:p>
        </p:txBody>
      </p:sp>
      <p:sp>
        <p:nvSpPr>
          <p:cNvPr id="292884" name="Line 20"/>
          <p:cNvSpPr>
            <a:spLocks noChangeShapeType="1"/>
          </p:cNvSpPr>
          <p:nvPr/>
        </p:nvSpPr>
        <p:spPr bwMode="auto">
          <a:xfrm>
            <a:off x="2301875" y="2133600"/>
            <a:ext cx="0" cy="728663"/>
          </a:xfrm>
          <a:prstGeom prst="line">
            <a:avLst/>
          </a:prstGeom>
          <a:noFill/>
          <a:ln w="25400">
            <a:solidFill>
              <a:schemeClr val="tx1"/>
            </a:solidFill>
            <a:round/>
            <a:headEnd type="none" w="sm" len="sm"/>
            <a:tailEnd type="none" w="sm" len="sm"/>
          </a:ln>
          <a:effectLst/>
        </p:spPr>
        <p:txBody>
          <a:bodyPr/>
          <a:lstStyle/>
          <a:p>
            <a:endParaRPr lang="en-US"/>
          </a:p>
        </p:txBody>
      </p:sp>
      <p:sp>
        <p:nvSpPr>
          <p:cNvPr id="292885" name="Rectangle 21"/>
          <p:cNvSpPr>
            <a:spLocks noChangeArrowheads="1"/>
          </p:cNvSpPr>
          <p:nvPr/>
        </p:nvSpPr>
        <p:spPr bwMode="auto">
          <a:xfrm>
            <a:off x="1655763" y="2274888"/>
            <a:ext cx="6889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a:t>
            </a:r>
            <a:br>
              <a:rPr lang="en-US">
                <a:solidFill>
                  <a:schemeClr val="bg2"/>
                </a:solidFill>
              </a:rPr>
            </a:br>
            <a:endParaRPr lang="en-US">
              <a:solidFill>
                <a:schemeClr val="bg2"/>
              </a:solidFill>
            </a:endParaRPr>
          </a:p>
        </p:txBody>
      </p:sp>
      <p:sp>
        <p:nvSpPr>
          <p:cNvPr id="292886" name="Rectangle 22"/>
          <p:cNvSpPr>
            <a:spLocks noChangeArrowheads="1"/>
          </p:cNvSpPr>
          <p:nvPr/>
        </p:nvSpPr>
        <p:spPr bwMode="auto">
          <a:xfrm>
            <a:off x="2068513" y="2274888"/>
            <a:ext cx="566737"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p>
        </p:txBody>
      </p:sp>
      <p:sp>
        <p:nvSpPr>
          <p:cNvPr id="292887" name="Line 23"/>
          <p:cNvSpPr>
            <a:spLocks noChangeShapeType="1"/>
          </p:cNvSpPr>
          <p:nvPr/>
        </p:nvSpPr>
        <p:spPr bwMode="auto">
          <a:xfrm>
            <a:off x="1698625" y="2132013"/>
            <a:ext cx="1339850" cy="1587"/>
          </a:xfrm>
          <a:prstGeom prst="line">
            <a:avLst/>
          </a:prstGeom>
          <a:noFill/>
          <a:ln w="50800">
            <a:solidFill>
              <a:schemeClr val="tx1"/>
            </a:solidFill>
            <a:round/>
            <a:headEnd type="none" w="sm" len="sm"/>
            <a:tailEnd type="none" w="sm" len="sm"/>
          </a:ln>
          <a:effectLst/>
        </p:spPr>
        <p:txBody>
          <a:bodyPr/>
          <a:lstStyle/>
          <a:p>
            <a:endParaRPr lang="en-US"/>
          </a:p>
        </p:txBody>
      </p:sp>
      <p:sp>
        <p:nvSpPr>
          <p:cNvPr id="292888" name="Line 24"/>
          <p:cNvSpPr>
            <a:spLocks noChangeShapeType="1"/>
          </p:cNvSpPr>
          <p:nvPr/>
        </p:nvSpPr>
        <p:spPr bwMode="auto">
          <a:xfrm>
            <a:off x="2074863" y="2133600"/>
            <a:ext cx="0" cy="730250"/>
          </a:xfrm>
          <a:prstGeom prst="line">
            <a:avLst/>
          </a:prstGeom>
          <a:noFill/>
          <a:ln w="25400">
            <a:solidFill>
              <a:schemeClr val="tx1"/>
            </a:solidFill>
            <a:round/>
            <a:headEnd type="none" w="sm" len="sm"/>
            <a:tailEnd type="none" w="sm" len="sm"/>
          </a:ln>
          <a:effectLst/>
        </p:spPr>
        <p:txBody>
          <a:bodyPr/>
          <a:lstStyle/>
          <a:p>
            <a:endParaRPr lang="en-US"/>
          </a:p>
        </p:txBody>
      </p:sp>
      <p:sp>
        <p:nvSpPr>
          <p:cNvPr id="292889" name="Rectangle 25"/>
          <p:cNvSpPr>
            <a:spLocks noChangeArrowheads="1"/>
          </p:cNvSpPr>
          <p:nvPr/>
        </p:nvSpPr>
        <p:spPr bwMode="auto">
          <a:xfrm>
            <a:off x="2347913" y="2274888"/>
            <a:ext cx="693737"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a:t>
            </a:r>
          </a:p>
        </p:txBody>
      </p:sp>
      <p:sp>
        <p:nvSpPr>
          <p:cNvPr id="292890" name="Rectangle 26"/>
          <p:cNvSpPr>
            <a:spLocks noChangeArrowheads="1"/>
          </p:cNvSpPr>
          <p:nvPr/>
        </p:nvSpPr>
        <p:spPr bwMode="blackWhite">
          <a:xfrm>
            <a:off x="6453188" y="1628775"/>
            <a:ext cx="1773237" cy="1252538"/>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2891" name="Rectangle 27"/>
          <p:cNvSpPr>
            <a:spLocks noChangeArrowheads="1"/>
          </p:cNvSpPr>
          <p:nvPr/>
        </p:nvSpPr>
        <p:spPr bwMode="auto">
          <a:xfrm>
            <a:off x="6407150" y="2071688"/>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fk</a:t>
            </a:r>
          </a:p>
        </p:txBody>
      </p:sp>
      <p:sp>
        <p:nvSpPr>
          <p:cNvPr id="292892" name="Rectangle 28"/>
          <p:cNvSpPr>
            <a:spLocks noChangeArrowheads="1"/>
          </p:cNvSpPr>
          <p:nvPr/>
        </p:nvSpPr>
        <p:spPr bwMode="auto">
          <a:xfrm>
            <a:off x="6831013" y="2103438"/>
            <a:ext cx="29210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br>
              <a:rPr lang="en-US">
                <a:solidFill>
                  <a:schemeClr val="bg2"/>
                </a:solidFill>
              </a:rPr>
            </a:br>
            <a:endParaRPr lang="en-US">
              <a:solidFill>
                <a:schemeClr val="bg2"/>
              </a:solidFill>
            </a:endParaRPr>
          </a:p>
        </p:txBody>
      </p:sp>
      <p:sp>
        <p:nvSpPr>
          <p:cNvPr id="292893" name="Line 29"/>
          <p:cNvSpPr>
            <a:spLocks noChangeShapeType="1"/>
          </p:cNvSpPr>
          <p:nvPr/>
        </p:nvSpPr>
        <p:spPr bwMode="auto">
          <a:xfrm flipV="1">
            <a:off x="6456363" y="2070100"/>
            <a:ext cx="1757362"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92894" name="Rectangle 30"/>
          <p:cNvSpPr>
            <a:spLocks noChangeArrowheads="1"/>
          </p:cNvSpPr>
          <p:nvPr/>
        </p:nvSpPr>
        <p:spPr bwMode="auto">
          <a:xfrm>
            <a:off x="7104063" y="2071688"/>
            <a:ext cx="1049337"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B_id</a:t>
            </a:r>
          </a:p>
        </p:txBody>
      </p:sp>
      <p:sp>
        <p:nvSpPr>
          <p:cNvPr id="292895" name="Rectangle 31"/>
          <p:cNvSpPr>
            <a:spLocks noChangeArrowheads="1"/>
          </p:cNvSpPr>
          <p:nvPr/>
        </p:nvSpPr>
        <p:spPr bwMode="auto">
          <a:xfrm>
            <a:off x="6524625" y="1676400"/>
            <a:ext cx="77787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C</a:t>
            </a:r>
          </a:p>
        </p:txBody>
      </p:sp>
      <p:grpSp>
        <p:nvGrpSpPr>
          <p:cNvPr id="4" name="Group 32"/>
          <p:cNvGrpSpPr>
            <a:grpSpLocks/>
          </p:cNvGrpSpPr>
          <p:nvPr/>
        </p:nvGrpSpPr>
        <p:grpSpPr bwMode="auto">
          <a:xfrm>
            <a:off x="2260600" y="4327525"/>
            <a:ext cx="1627188" cy="368300"/>
            <a:chOff x="1424" y="2726"/>
            <a:chExt cx="1025" cy="232"/>
          </a:xfrm>
        </p:grpSpPr>
        <p:sp>
          <p:nvSpPr>
            <p:cNvPr id="292897" name="AutoShape 33"/>
            <p:cNvSpPr>
              <a:spLocks noChangeArrowheads="1"/>
            </p:cNvSpPr>
            <p:nvPr/>
          </p:nvSpPr>
          <p:spPr bwMode="invGray">
            <a:xfrm rot="16200000" flipH="1">
              <a:off x="2241" y="2750"/>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2898" name="Line 34"/>
            <p:cNvSpPr>
              <a:spLocks noChangeShapeType="1"/>
            </p:cNvSpPr>
            <p:nvPr/>
          </p:nvSpPr>
          <p:spPr bwMode="invGray">
            <a:xfrm flipH="1">
              <a:off x="1424" y="2845"/>
              <a:ext cx="890" cy="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5" name="Group 35"/>
          <p:cNvGrpSpPr>
            <a:grpSpLocks/>
          </p:cNvGrpSpPr>
          <p:nvPr/>
        </p:nvGrpSpPr>
        <p:grpSpPr bwMode="auto">
          <a:xfrm>
            <a:off x="4775200" y="4327525"/>
            <a:ext cx="1627188" cy="368300"/>
            <a:chOff x="3008" y="2726"/>
            <a:chExt cx="1025" cy="232"/>
          </a:xfrm>
        </p:grpSpPr>
        <p:sp>
          <p:nvSpPr>
            <p:cNvPr id="292900" name="AutoShape 36"/>
            <p:cNvSpPr>
              <a:spLocks noChangeArrowheads="1"/>
            </p:cNvSpPr>
            <p:nvPr/>
          </p:nvSpPr>
          <p:spPr bwMode="invGray">
            <a:xfrm rot="16200000" flipH="1">
              <a:off x="3825" y="2750"/>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2901" name="Line 37"/>
            <p:cNvSpPr>
              <a:spLocks noChangeShapeType="1"/>
            </p:cNvSpPr>
            <p:nvPr/>
          </p:nvSpPr>
          <p:spPr bwMode="invGray">
            <a:xfrm flipH="1">
              <a:off x="3008" y="2845"/>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2902" name="Rectangle 38"/>
          <p:cNvSpPr>
            <a:spLocks noChangeArrowheads="1"/>
          </p:cNvSpPr>
          <p:nvPr/>
        </p:nvSpPr>
        <p:spPr bwMode="invGray">
          <a:xfrm>
            <a:off x="1679575" y="3881438"/>
            <a:ext cx="1347788" cy="1828800"/>
          </a:xfrm>
          <a:prstGeom prst="rect">
            <a:avLst/>
          </a:prstGeom>
          <a:solidFill>
            <a:srgbClr val="0099CC"/>
          </a:solidFill>
          <a:ln w="25400">
            <a:solidFill>
              <a:schemeClr val="tx1"/>
            </a:solidFill>
            <a:miter lim="800000"/>
            <a:headEnd/>
            <a:tailEnd/>
          </a:ln>
          <a:effectLst/>
        </p:spPr>
        <p:txBody>
          <a:bodyPr wrap="none" lIns="92075" tIns="46038" rIns="92075" bIns="46038" anchor="ctr"/>
          <a:lstStyle/>
          <a:p>
            <a:pPr>
              <a:spcBef>
                <a:spcPct val="0"/>
              </a:spcBef>
              <a:buClrTx/>
              <a:buFontTx/>
              <a:buNone/>
            </a:pPr>
            <a:endParaRPr lang="en-US">
              <a:solidFill>
                <a:schemeClr val="accent2"/>
              </a:solidFill>
            </a:endParaRPr>
          </a:p>
          <a:p>
            <a:pPr>
              <a:spcBef>
                <a:spcPct val="0"/>
              </a:spcBef>
              <a:buClrTx/>
              <a:buFontTx/>
              <a:buNone/>
            </a:pPr>
            <a:endParaRPr lang="en-US">
              <a:solidFill>
                <a:schemeClr val="accent2"/>
              </a:solidFill>
            </a:endParaRPr>
          </a:p>
          <a:p>
            <a:pPr>
              <a:spcBef>
                <a:spcPct val="0"/>
              </a:spcBef>
              <a:buClrTx/>
              <a:buFontTx/>
              <a:buNone/>
            </a:pPr>
            <a:endParaRPr lang="en-US">
              <a:solidFill>
                <a:schemeClr val="accent2"/>
              </a:solidFill>
            </a:endParaRPr>
          </a:p>
          <a:p>
            <a:pPr>
              <a:spcBef>
                <a:spcPct val="0"/>
              </a:spcBef>
              <a:buClrTx/>
              <a:buFontTx/>
              <a:buNone/>
            </a:pPr>
            <a:endParaRPr lang="en-US">
              <a:solidFill>
                <a:schemeClr val="accent2"/>
              </a:solidFill>
            </a:endParaRPr>
          </a:p>
          <a:p>
            <a:pPr>
              <a:spcBef>
                <a:spcPct val="0"/>
              </a:spcBef>
              <a:buClrTx/>
              <a:buFontTx/>
              <a:buNone/>
            </a:pPr>
            <a:endParaRPr lang="en-US">
              <a:solidFill>
                <a:schemeClr val="accent2"/>
              </a:solidFill>
            </a:endParaRPr>
          </a:p>
          <a:p>
            <a:pPr>
              <a:spcBef>
                <a:spcPct val="0"/>
              </a:spcBef>
              <a:buClrTx/>
              <a:buFontTx/>
              <a:buNone/>
            </a:pPr>
            <a:endParaRPr lang="en-US">
              <a:solidFill>
                <a:schemeClr val="accent2"/>
              </a:solidFill>
            </a:endParaRPr>
          </a:p>
        </p:txBody>
      </p:sp>
      <p:sp>
        <p:nvSpPr>
          <p:cNvPr id="292903" name="Rectangle 39"/>
          <p:cNvSpPr>
            <a:spLocks noChangeArrowheads="1"/>
          </p:cNvSpPr>
          <p:nvPr/>
        </p:nvSpPr>
        <p:spPr bwMode="invGray">
          <a:xfrm>
            <a:off x="1641475" y="3927475"/>
            <a:ext cx="115411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a:t>
            </a:r>
          </a:p>
        </p:txBody>
      </p:sp>
      <p:sp>
        <p:nvSpPr>
          <p:cNvPr id="292904" name="Rectangle 40"/>
          <p:cNvSpPr>
            <a:spLocks noChangeArrowheads="1"/>
          </p:cNvSpPr>
          <p:nvPr/>
        </p:nvSpPr>
        <p:spPr bwMode="invGray">
          <a:xfrm>
            <a:off x="1639888" y="4410075"/>
            <a:ext cx="6889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a:t>
            </a:r>
            <a:br>
              <a:rPr lang="en-US">
                <a:solidFill>
                  <a:schemeClr val="bg2"/>
                </a:solidFill>
              </a:rPr>
            </a:br>
            <a:endParaRPr lang="en-US">
              <a:solidFill>
                <a:schemeClr val="bg2"/>
              </a:solidFill>
            </a:endParaRPr>
          </a:p>
        </p:txBody>
      </p:sp>
      <p:sp>
        <p:nvSpPr>
          <p:cNvPr id="292905" name="Rectangle 41"/>
          <p:cNvSpPr>
            <a:spLocks noChangeArrowheads="1"/>
          </p:cNvSpPr>
          <p:nvPr/>
        </p:nvSpPr>
        <p:spPr bwMode="invGray">
          <a:xfrm>
            <a:off x="2052638" y="4410075"/>
            <a:ext cx="566737"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p>
        </p:txBody>
      </p:sp>
      <p:sp>
        <p:nvSpPr>
          <p:cNvPr id="292906" name="Line 42"/>
          <p:cNvSpPr>
            <a:spLocks noChangeShapeType="1"/>
          </p:cNvSpPr>
          <p:nvPr/>
        </p:nvSpPr>
        <p:spPr bwMode="invGray">
          <a:xfrm>
            <a:off x="1666875" y="4267200"/>
            <a:ext cx="1357313" cy="0"/>
          </a:xfrm>
          <a:prstGeom prst="line">
            <a:avLst/>
          </a:prstGeom>
          <a:noFill/>
          <a:ln w="50800">
            <a:solidFill>
              <a:schemeClr val="tx1"/>
            </a:solidFill>
            <a:round/>
            <a:headEnd type="none" w="sm" len="sm"/>
            <a:tailEnd type="none" w="sm" len="sm"/>
          </a:ln>
          <a:effectLst/>
        </p:spPr>
        <p:txBody>
          <a:bodyPr/>
          <a:lstStyle/>
          <a:p>
            <a:endParaRPr lang="en-US"/>
          </a:p>
        </p:txBody>
      </p:sp>
      <p:sp>
        <p:nvSpPr>
          <p:cNvPr id="292907" name="Line 43"/>
          <p:cNvSpPr>
            <a:spLocks noChangeShapeType="1"/>
          </p:cNvSpPr>
          <p:nvPr/>
        </p:nvSpPr>
        <p:spPr bwMode="invGray">
          <a:xfrm flipH="1">
            <a:off x="2057400" y="4268788"/>
            <a:ext cx="1588" cy="1441450"/>
          </a:xfrm>
          <a:prstGeom prst="line">
            <a:avLst/>
          </a:prstGeom>
          <a:noFill/>
          <a:ln w="25400">
            <a:solidFill>
              <a:schemeClr val="tx1"/>
            </a:solidFill>
            <a:round/>
            <a:headEnd type="none" w="sm" len="sm"/>
            <a:tailEnd type="none" w="sm" len="sm"/>
          </a:ln>
          <a:effectLst/>
        </p:spPr>
        <p:txBody>
          <a:bodyPr/>
          <a:lstStyle/>
          <a:p>
            <a:endParaRPr lang="en-US"/>
          </a:p>
        </p:txBody>
      </p:sp>
      <p:sp>
        <p:nvSpPr>
          <p:cNvPr id="292908" name="Rectangle 44"/>
          <p:cNvSpPr>
            <a:spLocks noChangeArrowheads="1"/>
          </p:cNvSpPr>
          <p:nvPr/>
        </p:nvSpPr>
        <p:spPr bwMode="invGray">
          <a:xfrm>
            <a:off x="2332038" y="4410075"/>
            <a:ext cx="693737"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a:t>
            </a:r>
          </a:p>
        </p:txBody>
      </p:sp>
      <p:sp>
        <p:nvSpPr>
          <p:cNvPr id="292909" name="Rectangle 45"/>
          <p:cNvSpPr>
            <a:spLocks noChangeArrowheads="1"/>
          </p:cNvSpPr>
          <p:nvPr/>
        </p:nvSpPr>
        <p:spPr bwMode="invGray">
          <a:xfrm>
            <a:off x="6451600" y="3881438"/>
            <a:ext cx="1773238" cy="1965325"/>
          </a:xfrm>
          <a:prstGeom prst="rect">
            <a:avLst/>
          </a:prstGeom>
          <a:solidFill>
            <a:srgbClr val="0099CC"/>
          </a:solidFill>
          <a:ln w="25400">
            <a:solidFill>
              <a:schemeClr val="tx1"/>
            </a:solidFill>
            <a:miter lim="800000"/>
            <a:headEnd/>
            <a:tailEnd/>
          </a:ln>
          <a:effectLst/>
        </p:spPr>
        <p:txBody>
          <a:bodyPr wrap="none" anchor="ctr"/>
          <a:lstStyle/>
          <a:p>
            <a:endParaRPr lang="en-US"/>
          </a:p>
        </p:txBody>
      </p:sp>
      <p:sp>
        <p:nvSpPr>
          <p:cNvPr id="292910" name="Line 46"/>
          <p:cNvSpPr>
            <a:spLocks noChangeShapeType="1"/>
          </p:cNvSpPr>
          <p:nvPr/>
        </p:nvSpPr>
        <p:spPr bwMode="invGray">
          <a:xfrm>
            <a:off x="7121525" y="4343400"/>
            <a:ext cx="0" cy="1511300"/>
          </a:xfrm>
          <a:prstGeom prst="line">
            <a:avLst/>
          </a:prstGeom>
          <a:noFill/>
          <a:ln w="25400">
            <a:solidFill>
              <a:schemeClr val="tx1"/>
            </a:solidFill>
            <a:round/>
            <a:headEnd type="none" w="sm" len="sm"/>
            <a:tailEnd type="none" w="sm" len="sm"/>
          </a:ln>
          <a:effectLst/>
        </p:spPr>
        <p:txBody>
          <a:bodyPr/>
          <a:lstStyle/>
          <a:p>
            <a:endParaRPr lang="en-US"/>
          </a:p>
        </p:txBody>
      </p:sp>
      <p:sp>
        <p:nvSpPr>
          <p:cNvPr id="292911" name="Rectangle 47"/>
          <p:cNvSpPr>
            <a:spLocks noChangeArrowheads="1"/>
          </p:cNvSpPr>
          <p:nvPr/>
        </p:nvSpPr>
        <p:spPr bwMode="invGray">
          <a:xfrm>
            <a:off x="6405563" y="4324350"/>
            <a:ext cx="860425"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fk</a:t>
            </a:r>
            <a:r>
              <a:rPr lang="en-US"/>
              <a:t>      </a:t>
            </a:r>
            <a:r>
              <a:rPr lang="en-US" i="1">
                <a:solidFill>
                  <a:schemeClr val="bg2"/>
                </a:solidFill>
              </a:rPr>
              <a:t>fk</a:t>
            </a:r>
          </a:p>
        </p:txBody>
      </p:sp>
      <p:sp>
        <p:nvSpPr>
          <p:cNvPr id="292912" name="Rectangle 48"/>
          <p:cNvSpPr>
            <a:spLocks noChangeArrowheads="1"/>
          </p:cNvSpPr>
          <p:nvPr/>
        </p:nvSpPr>
        <p:spPr bwMode="invGray">
          <a:xfrm>
            <a:off x="6829425" y="4356100"/>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r>
              <a:rPr lang="en-US"/>
              <a:t/>
            </a:r>
            <a:br>
              <a:rPr lang="en-US"/>
            </a:br>
            <a:r>
              <a:rPr lang="en-US">
                <a:solidFill>
                  <a:schemeClr val="bg2"/>
                </a:solidFill>
              </a:rPr>
              <a:t>*</a:t>
            </a:r>
            <a:r>
              <a:rPr lang="en-US"/>
              <a:t> </a:t>
            </a:r>
          </a:p>
        </p:txBody>
      </p:sp>
      <p:sp>
        <p:nvSpPr>
          <p:cNvPr id="292913" name="Line 49"/>
          <p:cNvSpPr>
            <a:spLocks noChangeShapeType="1"/>
          </p:cNvSpPr>
          <p:nvPr/>
        </p:nvSpPr>
        <p:spPr bwMode="invGray">
          <a:xfrm flipV="1">
            <a:off x="6457950" y="4322763"/>
            <a:ext cx="1758950" cy="1587"/>
          </a:xfrm>
          <a:prstGeom prst="line">
            <a:avLst/>
          </a:prstGeom>
          <a:noFill/>
          <a:ln w="50800">
            <a:solidFill>
              <a:schemeClr val="tx1"/>
            </a:solidFill>
            <a:round/>
            <a:headEnd type="none" w="sm" len="sm"/>
            <a:tailEnd type="none" w="sm" len="sm"/>
          </a:ln>
          <a:effectLst/>
        </p:spPr>
        <p:txBody>
          <a:bodyPr/>
          <a:lstStyle/>
          <a:p>
            <a:endParaRPr lang="en-US"/>
          </a:p>
        </p:txBody>
      </p:sp>
      <p:sp>
        <p:nvSpPr>
          <p:cNvPr id="292914" name="Line 50"/>
          <p:cNvSpPr>
            <a:spLocks noChangeShapeType="1"/>
          </p:cNvSpPr>
          <p:nvPr/>
        </p:nvSpPr>
        <p:spPr bwMode="invGray">
          <a:xfrm flipH="1">
            <a:off x="6816725" y="4329113"/>
            <a:ext cx="1588" cy="1506537"/>
          </a:xfrm>
          <a:prstGeom prst="line">
            <a:avLst/>
          </a:prstGeom>
          <a:noFill/>
          <a:ln w="25400">
            <a:solidFill>
              <a:schemeClr val="tx1"/>
            </a:solidFill>
            <a:round/>
            <a:headEnd type="none" w="sm" len="sm"/>
            <a:tailEnd type="none" w="sm" len="sm"/>
          </a:ln>
          <a:effectLst/>
        </p:spPr>
        <p:txBody>
          <a:bodyPr/>
          <a:lstStyle/>
          <a:p>
            <a:endParaRPr lang="en-US"/>
          </a:p>
        </p:txBody>
      </p:sp>
      <p:sp>
        <p:nvSpPr>
          <p:cNvPr id="292915" name="Rectangle 51"/>
          <p:cNvSpPr>
            <a:spLocks noChangeArrowheads="1"/>
          </p:cNvSpPr>
          <p:nvPr/>
        </p:nvSpPr>
        <p:spPr bwMode="invGray">
          <a:xfrm>
            <a:off x="7102475" y="4324350"/>
            <a:ext cx="1049338"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B_id</a:t>
            </a:r>
            <a:r>
              <a:rPr lang="en-US"/>
              <a:t> </a:t>
            </a:r>
            <a:r>
              <a:rPr lang="en-US" i="1">
                <a:solidFill>
                  <a:schemeClr val="bg2"/>
                </a:solidFill>
              </a:rPr>
              <a:t>A_id</a:t>
            </a:r>
            <a:r>
              <a:rPr lang="en-US"/>
              <a:t> </a:t>
            </a:r>
          </a:p>
        </p:txBody>
      </p:sp>
      <p:sp>
        <p:nvSpPr>
          <p:cNvPr id="292916" name="Rectangle 52"/>
          <p:cNvSpPr>
            <a:spLocks noChangeArrowheads="1"/>
          </p:cNvSpPr>
          <p:nvPr/>
        </p:nvSpPr>
        <p:spPr bwMode="invGray">
          <a:xfrm>
            <a:off x="6537325" y="3929063"/>
            <a:ext cx="77787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C</a:t>
            </a:r>
          </a:p>
        </p:txBody>
      </p:sp>
      <p:sp>
        <p:nvSpPr>
          <p:cNvPr id="292917" name="Rectangle 53"/>
          <p:cNvSpPr>
            <a:spLocks noChangeArrowheads="1"/>
          </p:cNvSpPr>
          <p:nvPr/>
        </p:nvSpPr>
        <p:spPr bwMode="invGray">
          <a:xfrm>
            <a:off x="3938588" y="3881438"/>
            <a:ext cx="1931987" cy="1198562"/>
          </a:xfrm>
          <a:prstGeom prst="rect">
            <a:avLst/>
          </a:prstGeom>
          <a:solidFill>
            <a:srgbClr val="0099CC"/>
          </a:solidFill>
          <a:ln w="25400">
            <a:solidFill>
              <a:schemeClr val="tx1"/>
            </a:solidFill>
            <a:miter lim="800000"/>
            <a:headEnd/>
            <a:tailEnd/>
          </a:ln>
          <a:effectLst/>
        </p:spPr>
        <p:txBody>
          <a:bodyPr wrap="none" lIns="92075" tIns="46038" rIns="92075" bIns="46038" anchor="ctr"/>
          <a:lstStyle/>
          <a:p>
            <a:pPr>
              <a:spcBef>
                <a:spcPct val="0"/>
              </a:spcBef>
              <a:buClrTx/>
              <a:buFontTx/>
              <a:buNone/>
            </a:pPr>
            <a:endParaRPr lang="en-US">
              <a:solidFill>
                <a:schemeClr val="accent2"/>
              </a:solidFill>
            </a:endParaRPr>
          </a:p>
          <a:p>
            <a:pPr>
              <a:spcBef>
                <a:spcPct val="0"/>
              </a:spcBef>
              <a:buClrTx/>
              <a:buFontTx/>
              <a:buNone/>
            </a:pPr>
            <a:endParaRPr lang="en-US">
              <a:solidFill>
                <a:schemeClr val="accent2"/>
              </a:solidFill>
            </a:endParaRPr>
          </a:p>
          <a:p>
            <a:pPr>
              <a:spcBef>
                <a:spcPct val="0"/>
              </a:spcBef>
              <a:buClrTx/>
              <a:buFontTx/>
              <a:buNone/>
            </a:pPr>
            <a:endParaRPr lang="en-US">
              <a:solidFill>
                <a:schemeClr val="accent2"/>
              </a:solidFill>
            </a:endParaRPr>
          </a:p>
          <a:p>
            <a:pPr>
              <a:spcBef>
                <a:spcPct val="0"/>
              </a:spcBef>
              <a:buClrTx/>
              <a:buFontTx/>
              <a:buNone/>
            </a:pPr>
            <a:endParaRPr lang="en-US">
              <a:solidFill>
                <a:schemeClr val="accent2"/>
              </a:solidFill>
            </a:endParaRPr>
          </a:p>
          <a:p>
            <a:pPr>
              <a:spcBef>
                <a:spcPct val="0"/>
              </a:spcBef>
              <a:buClrTx/>
              <a:buFontTx/>
              <a:buNone/>
            </a:pPr>
            <a:endParaRPr lang="en-US">
              <a:solidFill>
                <a:schemeClr val="accent2"/>
              </a:solidFill>
            </a:endParaRPr>
          </a:p>
        </p:txBody>
      </p:sp>
      <p:sp>
        <p:nvSpPr>
          <p:cNvPr id="292918" name="Rectangle 54"/>
          <p:cNvSpPr>
            <a:spLocks noChangeArrowheads="1"/>
          </p:cNvSpPr>
          <p:nvPr/>
        </p:nvSpPr>
        <p:spPr bwMode="invGray">
          <a:xfrm>
            <a:off x="3892550" y="3881438"/>
            <a:ext cx="112395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B</a:t>
            </a:r>
          </a:p>
        </p:txBody>
      </p:sp>
      <p:sp>
        <p:nvSpPr>
          <p:cNvPr id="292919" name="Line 55"/>
          <p:cNvSpPr>
            <a:spLocks noChangeShapeType="1"/>
          </p:cNvSpPr>
          <p:nvPr/>
        </p:nvSpPr>
        <p:spPr bwMode="invGray">
          <a:xfrm>
            <a:off x="4833938" y="4205288"/>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92920" name="Rectangle 56"/>
          <p:cNvSpPr>
            <a:spLocks noChangeArrowheads="1"/>
          </p:cNvSpPr>
          <p:nvPr/>
        </p:nvSpPr>
        <p:spPr bwMode="invGray">
          <a:xfrm>
            <a:off x="3890963" y="4292600"/>
            <a:ext cx="896937"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fk</a:t>
            </a:r>
            <a:br>
              <a:rPr lang="en-US">
                <a:solidFill>
                  <a:schemeClr val="bg2"/>
                </a:solidFill>
              </a:rPr>
            </a:br>
            <a:endParaRPr lang="en-US">
              <a:solidFill>
                <a:schemeClr val="bg2"/>
              </a:solidFill>
            </a:endParaRPr>
          </a:p>
        </p:txBody>
      </p:sp>
      <p:sp>
        <p:nvSpPr>
          <p:cNvPr id="292921" name="Rectangle 57"/>
          <p:cNvSpPr>
            <a:spLocks noChangeArrowheads="1"/>
          </p:cNvSpPr>
          <p:nvPr/>
        </p:nvSpPr>
        <p:spPr bwMode="invGray">
          <a:xfrm>
            <a:off x="4560888" y="4316413"/>
            <a:ext cx="309562"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p>
        </p:txBody>
      </p:sp>
      <p:sp>
        <p:nvSpPr>
          <p:cNvPr id="292922" name="Line 58"/>
          <p:cNvSpPr>
            <a:spLocks noChangeShapeType="1"/>
          </p:cNvSpPr>
          <p:nvPr/>
        </p:nvSpPr>
        <p:spPr bwMode="invGray">
          <a:xfrm>
            <a:off x="3948113" y="4219575"/>
            <a:ext cx="1916112" cy="0"/>
          </a:xfrm>
          <a:prstGeom prst="line">
            <a:avLst/>
          </a:prstGeom>
          <a:noFill/>
          <a:ln w="50800">
            <a:solidFill>
              <a:schemeClr val="tx1"/>
            </a:solidFill>
            <a:round/>
            <a:headEnd type="none" w="sm" len="sm"/>
            <a:tailEnd type="none" w="sm" len="sm"/>
          </a:ln>
          <a:effectLst/>
        </p:spPr>
        <p:txBody>
          <a:bodyPr/>
          <a:lstStyle/>
          <a:p>
            <a:endParaRPr lang="en-US"/>
          </a:p>
        </p:txBody>
      </p:sp>
      <p:sp>
        <p:nvSpPr>
          <p:cNvPr id="292923" name="Line 59"/>
          <p:cNvSpPr>
            <a:spLocks noChangeShapeType="1"/>
          </p:cNvSpPr>
          <p:nvPr/>
        </p:nvSpPr>
        <p:spPr bwMode="invGray">
          <a:xfrm>
            <a:off x="4551363" y="4206875"/>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92924" name="Rectangle 60"/>
          <p:cNvSpPr>
            <a:spLocks noChangeArrowheads="1"/>
          </p:cNvSpPr>
          <p:nvPr/>
        </p:nvSpPr>
        <p:spPr bwMode="invGray">
          <a:xfrm>
            <a:off x="4902200" y="4292600"/>
            <a:ext cx="906463"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A_id</a:t>
            </a:r>
          </a:p>
        </p:txBody>
      </p:sp>
      <p:sp>
        <p:nvSpPr>
          <p:cNvPr id="292925" name="AutoShape 61"/>
          <p:cNvSpPr>
            <a:spLocks noChangeArrowheads="1"/>
          </p:cNvSpPr>
          <p:nvPr/>
        </p:nvSpPr>
        <p:spPr bwMode="auto">
          <a:xfrm rot="16200000" flipH="1">
            <a:off x="6073775" y="5297488"/>
            <a:ext cx="368300" cy="29210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2926" name="Line 62"/>
          <p:cNvSpPr>
            <a:spLocks noChangeShapeType="1"/>
          </p:cNvSpPr>
          <p:nvPr/>
        </p:nvSpPr>
        <p:spPr bwMode="auto">
          <a:xfrm flipH="1" flipV="1">
            <a:off x="3044825" y="5445125"/>
            <a:ext cx="3157538" cy="3175"/>
          </a:xfrm>
          <a:prstGeom prst="line">
            <a:avLst/>
          </a:prstGeom>
          <a:noFill/>
          <a:ln w="25400">
            <a:solidFill>
              <a:schemeClr val="tx1"/>
            </a:solidFill>
            <a:round/>
            <a:headEnd type="none" w="sm" len="sm"/>
            <a:tailEnd type="none" w="sm" len="sm"/>
          </a:ln>
          <a:effectLst/>
        </p:spPr>
        <p:txBody>
          <a:bodyPr/>
          <a:lstStyle/>
          <a:p>
            <a:endParaRPr lang="en-US"/>
          </a:p>
        </p:txBody>
      </p:sp>
      <p:sp>
        <p:nvSpPr>
          <p:cNvPr id="292927" name="Rectangle 63"/>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92928" name="Rectangle 64"/>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92929" name="Line 65"/>
          <p:cNvSpPr>
            <a:spLocks noChangeShapeType="1"/>
          </p:cNvSpPr>
          <p:nvPr/>
        </p:nvSpPr>
        <p:spPr bwMode="auto">
          <a:xfrm>
            <a:off x="6835775" y="2057400"/>
            <a:ext cx="0" cy="836613"/>
          </a:xfrm>
          <a:prstGeom prst="line">
            <a:avLst/>
          </a:prstGeom>
          <a:noFill/>
          <a:ln w="25400">
            <a:solidFill>
              <a:schemeClr val="tx1"/>
            </a:solidFill>
            <a:round/>
            <a:headEnd type="none" w="sm" len="sm"/>
            <a:tailEnd type="none" w="sm" len="sm"/>
          </a:ln>
          <a:effectLst/>
        </p:spPr>
        <p:txBody>
          <a:bodyPr/>
          <a:lstStyle/>
          <a:p>
            <a:endParaRPr lang="en-US"/>
          </a:p>
        </p:txBody>
      </p:sp>
      <p:sp>
        <p:nvSpPr>
          <p:cNvPr id="292930" name="Line 66"/>
          <p:cNvSpPr>
            <a:spLocks noChangeShapeType="1"/>
          </p:cNvSpPr>
          <p:nvPr/>
        </p:nvSpPr>
        <p:spPr bwMode="auto">
          <a:xfrm>
            <a:off x="7115175" y="2057400"/>
            <a:ext cx="0" cy="836613"/>
          </a:xfrm>
          <a:prstGeom prst="line">
            <a:avLst/>
          </a:prstGeom>
          <a:noFill/>
          <a:ln w="25400">
            <a:solidFill>
              <a:schemeClr val="tx1"/>
            </a:solidFill>
            <a:round/>
            <a:headEnd type="none" w="sm" len="sm"/>
            <a:tailEnd type="none" w="sm" len="sm"/>
          </a:ln>
          <a:effectLst/>
        </p:spPr>
        <p:txBody>
          <a:bodyPr/>
          <a:lstStyle/>
          <a:p>
            <a:endParaRPr lang="en-US"/>
          </a:p>
        </p:txBody>
      </p:sp>
      <p:sp>
        <p:nvSpPr>
          <p:cNvPr id="292931" name="Line 67"/>
          <p:cNvSpPr>
            <a:spLocks noChangeShapeType="1"/>
          </p:cNvSpPr>
          <p:nvPr/>
        </p:nvSpPr>
        <p:spPr bwMode="invGray">
          <a:xfrm flipH="1">
            <a:off x="2328863" y="4268788"/>
            <a:ext cx="1587" cy="1441450"/>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AutoShape 2"/>
          <p:cNvSpPr>
            <a:spLocks noChangeArrowheads="1"/>
          </p:cNvSpPr>
          <p:nvPr/>
        </p:nvSpPr>
        <p:spPr bwMode="auto">
          <a:xfrm rot="16200000" flipH="1">
            <a:off x="5830888" y="5459413"/>
            <a:ext cx="368300" cy="29210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4915" name="Line 3"/>
          <p:cNvSpPr>
            <a:spLocks noChangeShapeType="1"/>
          </p:cNvSpPr>
          <p:nvPr/>
        </p:nvSpPr>
        <p:spPr bwMode="auto">
          <a:xfrm flipH="1">
            <a:off x="2762250" y="5610225"/>
            <a:ext cx="3209925" cy="0"/>
          </a:xfrm>
          <a:prstGeom prst="line">
            <a:avLst/>
          </a:prstGeom>
          <a:noFill/>
          <a:ln w="25400">
            <a:solidFill>
              <a:schemeClr val="tx1"/>
            </a:solidFill>
            <a:round/>
            <a:headEnd type="none" w="sm" len="sm"/>
            <a:tailEnd type="none" w="sm" len="sm"/>
          </a:ln>
          <a:effectLst/>
        </p:spPr>
        <p:txBody>
          <a:bodyPr/>
          <a:lstStyle/>
          <a:p>
            <a:endParaRPr lang="en-US"/>
          </a:p>
        </p:txBody>
      </p:sp>
      <p:grpSp>
        <p:nvGrpSpPr>
          <p:cNvPr id="2" name="Group 4"/>
          <p:cNvGrpSpPr>
            <a:grpSpLocks/>
          </p:cNvGrpSpPr>
          <p:nvPr/>
        </p:nvGrpSpPr>
        <p:grpSpPr bwMode="auto">
          <a:xfrm>
            <a:off x="1763713" y="2211388"/>
            <a:ext cx="1627187" cy="368300"/>
            <a:chOff x="1111" y="1393"/>
            <a:chExt cx="1025" cy="232"/>
          </a:xfrm>
        </p:grpSpPr>
        <p:sp>
          <p:nvSpPr>
            <p:cNvPr id="294917" name="AutoShape 5"/>
            <p:cNvSpPr>
              <a:spLocks noChangeArrowheads="1"/>
            </p:cNvSpPr>
            <p:nvPr/>
          </p:nvSpPr>
          <p:spPr bwMode="black">
            <a:xfrm rot="16200000" flipH="1">
              <a:off x="1928" y="1417"/>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4918" name="Line 6"/>
            <p:cNvSpPr>
              <a:spLocks noChangeShapeType="1"/>
            </p:cNvSpPr>
            <p:nvPr/>
          </p:nvSpPr>
          <p:spPr bwMode="auto">
            <a:xfrm flipH="1">
              <a:off x="1111" y="1512"/>
              <a:ext cx="890" cy="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7"/>
          <p:cNvGrpSpPr>
            <a:grpSpLocks/>
          </p:cNvGrpSpPr>
          <p:nvPr/>
        </p:nvGrpSpPr>
        <p:grpSpPr bwMode="auto">
          <a:xfrm>
            <a:off x="4495800" y="2211388"/>
            <a:ext cx="1627188" cy="368300"/>
            <a:chOff x="2832" y="1393"/>
            <a:chExt cx="1025" cy="232"/>
          </a:xfrm>
        </p:grpSpPr>
        <p:sp>
          <p:nvSpPr>
            <p:cNvPr id="294920" name="AutoShape 8"/>
            <p:cNvSpPr>
              <a:spLocks noChangeArrowheads="1"/>
            </p:cNvSpPr>
            <p:nvPr/>
          </p:nvSpPr>
          <p:spPr bwMode="black">
            <a:xfrm rot="16200000" flipH="1">
              <a:off x="3649" y="1417"/>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4921" name="Line 9"/>
            <p:cNvSpPr>
              <a:spLocks noChangeShapeType="1"/>
            </p:cNvSpPr>
            <p:nvPr/>
          </p:nvSpPr>
          <p:spPr bwMode="auto">
            <a:xfrm flipH="1">
              <a:off x="2832" y="1512"/>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4988" name="Rectangle 76"/>
          <p:cNvSpPr>
            <a:spLocks noGrp="1" noChangeArrowheads="1"/>
          </p:cNvSpPr>
          <p:nvPr>
            <p:ph type="title"/>
          </p:nvPr>
        </p:nvSpPr>
        <p:spPr/>
        <p:txBody>
          <a:bodyPr>
            <a:normAutofit/>
          </a:bodyPr>
          <a:lstStyle/>
          <a:p>
            <a:pPr algn="ctr"/>
            <a:r>
              <a:rPr lang="en-US" b="1" dirty="0" smtClean="0"/>
              <a:t>Short-Circuit </a:t>
            </a:r>
            <a:r>
              <a:rPr lang="en-US" b="1" dirty="0"/>
              <a:t>Keys</a:t>
            </a:r>
          </a:p>
        </p:txBody>
      </p:sp>
      <p:sp>
        <p:nvSpPr>
          <p:cNvPr id="294923" name="Rectangle 11"/>
          <p:cNvSpPr>
            <a:spLocks noChangeArrowheads="1"/>
          </p:cNvSpPr>
          <p:nvPr/>
        </p:nvSpPr>
        <p:spPr bwMode="auto">
          <a:xfrm>
            <a:off x="1577975" y="3203575"/>
            <a:ext cx="6905625" cy="61927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dirty="0"/>
              <a:t>Create a new foreign key from the lowest detail to the highest</a:t>
            </a:r>
          </a:p>
          <a:p>
            <a:pPr marL="404813" indent="-404813" defTabSz="346075" eaLnBrk="0" hangingPunct="0">
              <a:lnSpc>
                <a:spcPct val="95000"/>
              </a:lnSpc>
              <a:spcBef>
                <a:spcPct val="0"/>
              </a:spcBef>
              <a:buClrTx/>
              <a:buFontTx/>
              <a:buNone/>
              <a:tabLst>
                <a:tab pos="571500" algn="l"/>
              </a:tabLst>
            </a:pPr>
            <a:r>
              <a:rPr lang="en-US" dirty="0"/>
              <a:t>master.</a:t>
            </a:r>
          </a:p>
        </p:txBody>
      </p:sp>
      <p:sp>
        <p:nvSpPr>
          <p:cNvPr id="294924" name="Rectangle 12"/>
          <p:cNvSpPr>
            <a:spLocks noChangeArrowheads="1"/>
          </p:cNvSpPr>
          <p:nvPr/>
        </p:nvSpPr>
        <p:spPr bwMode="blackWhite">
          <a:xfrm>
            <a:off x="3438525" y="1682750"/>
            <a:ext cx="2133600" cy="1198563"/>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294925" name="Rectangle 13"/>
          <p:cNvSpPr>
            <a:spLocks noChangeArrowheads="1"/>
          </p:cNvSpPr>
          <p:nvPr/>
        </p:nvSpPr>
        <p:spPr bwMode="auto">
          <a:xfrm>
            <a:off x="3398838" y="1703388"/>
            <a:ext cx="2071687"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FOLDERS (FDR)</a:t>
            </a:r>
          </a:p>
        </p:txBody>
      </p:sp>
      <p:sp>
        <p:nvSpPr>
          <p:cNvPr id="294926" name="Line 14"/>
          <p:cNvSpPr>
            <a:spLocks noChangeShapeType="1"/>
          </p:cNvSpPr>
          <p:nvPr/>
        </p:nvSpPr>
        <p:spPr bwMode="auto">
          <a:xfrm>
            <a:off x="4256088" y="2020888"/>
            <a:ext cx="0" cy="850900"/>
          </a:xfrm>
          <a:prstGeom prst="line">
            <a:avLst/>
          </a:prstGeom>
          <a:noFill/>
          <a:ln w="25400">
            <a:solidFill>
              <a:schemeClr val="tx1"/>
            </a:solidFill>
            <a:round/>
            <a:headEnd type="none" w="sm" len="sm"/>
            <a:tailEnd type="none" w="sm" len="sm"/>
          </a:ln>
          <a:effectLst/>
        </p:spPr>
        <p:txBody>
          <a:bodyPr/>
          <a:lstStyle/>
          <a:p>
            <a:endParaRPr lang="en-US"/>
          </a:p>
        </p:txBody>
      </p:sp>
      <p:sp>
        <p:nvSpPr>
          <p:cNvPr id="294927" name="Rectangle 15"/>
          <p:cNvSpPr>
            <a:spLocks noChangeArrowheads="1"/>
          </p:cNvSpPr>
          <p:nvPr/>
        </p:nvSpPr>
        <p:spPr bwMode="auto">
          <a:xfrm>
            <a:off x="3397250" y="2114550"/>
            <a:ext cx="727075" cy="92397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smtClean="0"/>
              <a:t>Pk</a:t>
            </a:r>
            <a:r>
              <a:rPr lang="en-US" dirty="0" smtClean="0"/>
              <a:t>   </a:t>
            </a:r>
            <a:r>
              <a:rPr lang="en-US" dirty="0" err="1"/>
              <a:t>fk</a:t>
            </a:r>
            <a:r>
              <a:rPr lang="en-US" dirty="0"/>
              <a:t/>
            </a:r>
            <a:br>
              <a:rPr lang="en-US" dirty="0"/>
            </a:br>
            <a:endParaRPr lang="en-US" dirty="0"/>
          </a:p>
        </p:txBody>
      </p:sp>
      <p:sp>
        <p:nvSpPr>
          <p:cNvPr id="294928" name="Rectangle 16"/>
          <p:cNvSpPr>
            <a:spLocks noChangeArrowheads="1"/>
          </p:cNvSpPr>
          <p:nvPr/>
        </p:nvSpPr>
        <p:spPr bwMode="auto">
          <a:xfrm>
            <a:off x="4011613" y="2138363"/>
            <a:ext cx="5969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p>
        </p:txBody>
      </p:sp>
      <p:sp>
        <p:nvSpPr>
          <p:cNvPr id="294929" name="Line 17"/>
          <p:cNvSpPr>
            <a:spLocks noChangeShapeType="1"/>
          </p:cNvSpPr>
          <p:nvPr/>
        </p:nvSpPr>
        <p:spPr bwMode="auto">
          <a:xfrm>
            <a:off x="3444875" y="2033588"/>
            <a:ext cx="2127250" cy="0"/>
          </a:xfrm>
          <a:prstGeom prst="line">
            <a:avLst/>
          </a:prstGeom>
          <a:noFill/>
          <a:ln w="50800">
            <a:solidFill>
              <a:schemeClr val="tx1"/>
            </a:solidFill>
            <a:round/>
            <a:headEnd type="none" w="sm" len="sm"/>
            <a:tailEnd type="none" w="sm" len="sm"/>
          </a:ln>
          <a:effectLst/>
        </p:spPr>
        <p:txBody>
          <a:bodyPr/>
          <a:lstStyle/>
          <a:p>
            <a:endParaRPr lang="en-US"/>
          </a:p>
        </p:txBody>
      </p:sp>
      <p:sp>
        <p:nvSpPr>
          <p:cNvPr id="294930" name="Line 18"/>
          <p:cNvSpPr>
            <a:spLocks noChangeShapeType="1"/>
          </p:cNvSpPr>
          <p:nvPr/>
        </p:nvSpPr>
        <p:spPr bwMode="auto">
          <a:xfrm>
            <a:off x="4038600" y="2019300"/>
            <a:ext cx="0" cy="852488"/>
          </a:xfrm>
          <a:prstGeom prst="line">
            <a:avLst/>
          </a:prstGeom>
          <a:noFill/>
          <a:ln w="25400">
            <a:solidFill>
              <a:schemeClr val="tx1"/>
            </a:solidFill>
            <a:round/>
            <a:headEnd type="none" w="sm" len="sm"/>
            <a:tailEnd type="none" w="sm" len="sm"/>
          </a:ln>
          <a:effectLst/>
        </p:spPr>
        <p:txBody>
          <a:bodyPr/>
          <a:lstStyle/>
          <a:p>
            <a:endParaRPr lang="en-US"/>
          </a:p>
        </p:txBody>
      </p:sp>
      <p:sp>
        <p:nvSpPr>
          <p:cNvPr id="294931" name="Rectangle 19"/>
          <p:cNvSpPr>
            <a:spLocks noChangeArrowheads="1"/>
          </p:cNvSpPr>
          <p:nvPr/>
        </p:nvSpPr>
        <p:spPr bwMode="auto">
          <a:xfrm>
            <a:off x="4222750" y="2114550"/>
            <a:ext cx="14478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Name        Usr_id</a:t>
            </a:r>
          </a:p>
        </p:txBody>
      </p:sp>
      <p:sp>
        <p:nvSpPr>
          <p:cNvPr id="294932" name="Rectangle 20"/>
          <p:cNvSpPr>
            <a:spLocks noChangeArrowheads="1"/>
          </p:cNvSpPr>
          <p:nvPr/>
        </p:nvSpPr>
        <p:spPr bwMode="blackWhite">
          <a:xfrm>
            <a:off x="6169025" y="1503363"/>
            <a:ext cx="2447925" cy="1382712"/>
          </a:xfrm>
          <a:prstGeom prst="rect">
            <a:avLst/>
          </a:prstGeom>
          <a:noFill/>
          <a:ln w="25400">
            <a:solidFill>
              <a:schemeClr val="tx1"/>
            </a:solidFill>
            <a:miter lim="800000"/>
            <a:headEnd/>
            <a:tailEnd/>
          </a:ln>
          <a:effectLst/>
        </p:spPr>
        <p:txBody>
          <a:bodyPr wrap="none" anchor="ctr"/>
          <a:lstStyle/>
          <a:p>
            <a:endParaRPr lang="en-US"/>
          </a:p>
        </p:txBody>
      </p:sp>
      <p:sp>
        <p:nvSpPr>
          <p:cNvPr id="294933" name="Rectangle 21"/>
          <p:cNvSpPr>
            <a:spLocks noChangeArrowheads="1"/>
          </p:cNvSpPr>
          <p:nvPr/>
        </p:nvSpPr>
        <p:spPr bwMode="auto">
          <a:xfrm>
            <a:off x="6124575" y="1517650"/>
            <a:ext cx="24034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RECEIVED_</a:t>
            </a:r>
            <a:br>
              <a:rPr lang="en-US"/>
            </a:br>
            <a:r>
              <a:rPr lang="en-US"/>
              <a:t>MESSAGES (RME)</a:t>
            </a:r>
          </a:p>
        </p:txBody>
      </p:sp>
      <p:sp>
        <p:nvSpPr>
          <p:cNvPr id="294934" name="Rectangle 22"/>
          <p:cNvSpPr>
            <a:spLocks noChangeArrowheads="1"/>
          </p:cNvSpPr>
          <p:nvPr/>
        </p:nvSpPr>
        <p:spPr bwMode="auto">
          <a:xfrm>
            <a:off x="6122988" y="2146300"/>
            <a:ext cx="860425" cy="64697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a:t>pk</a:t>
            </a:r>
            <a:r>
              <a:rPr lang="en-US" dirty="0"/>
              <a:t> </a:t>
            </a:r>
            <a:r>
              <a:rPr lang="en-US" dirty="0" smtClean="0"/>
              <a:t>     </a:t>
            </a:r>
            <a:r>
              <a:rPr lang="en-US" dirty="0" err="1"/>
              <a:t>fk</a:t>
            </a:r>
            <a:endParaRPr lang="en-US" dirty="0"/>
          </a:p>
        </p:txBody>
      </p:sp>
      <p:sp>
        <p:nvSpPr>
          <p:cNvPr id="294935" name="Rectangle 23"/>
          <p:cNvSpPr>
            <a:spLocks noChangeArrowheads="1"/>
          </p:cNvSpPr>
          <p:nvPr/>
        </p:nvSpPr>
        <p:spPr bwMode="auto">
          <a:xfrm>
            <a:off x="6646863" y="2178050"/>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br>
              <a:rPr lang="en-US"/>
            </a:br>
            <a:endParaRPr lang="en-US"/>
          </a:p>
        </p:txBody>
      </p:sp>
      <p:sp>
        <p:nvSpPr>
          <p:cNvPr id="294936" name="Line 24"/>
          <p:cNvSpPr>
            <a:spLocks noChangeShapeType="1"/>
          </p:cNvSpPr>
          <p:nvPr/>
        </p:nvSpPr>
        <p:spPr bwMode="auto">
          <a:xfrm flipV="1">
            <a:off x="6165850" y="2144713"/>
            <a:ext cx="2447925" cy="1587"/>
          </a:xfrm>
          <a:prstGeom prst="line">
            <a:avLst/>
          </a:prstGeom>
          <a:noFill/>
          <a:ln w="50800">
            <a:solidFill>
              <a:schemeClr val="tx1"/>
            </a:solidFill>
            <a:round/>
            <a:headEnd type="none" w="sm" len="sm"/>
            <a:tailEnd type="none" w="sm" len="sm"/>
          </a:ln>
          <a:effectLst/>
        </p:spPr>
        <p:txBody>
          <a:bodyPr/>
          <a:lstStyle/>
          <a:p>
            <a:endParaRPr lang="en-US"/>
          </a:p>
        </p:txBody>
      </p:sp>
      <p:sp>
        <p:nvSpPr>
          <p:cNvPr id="294937" name="Rectangle 25"/>
          <p:cNvSpPr>
            <a:spLocks noChangeArrowheads="1"/>
          </p:cNvSpPr>
          <p:nvPr/>
        </p:nvSpPr>
        <p:spPr bwMode="auto">
          <a:xfrm>
            <a:off x="7034213" y="2146300"/>
            <a:ext cx="17557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a:t>
            </a:r>
            <a:br>
              <a:rPr lang="en-US"/>
            </a:br>
            <a:r>
              <a:rPr lang="en-US"/>
              <a:t>Fdr_name</a:t>
            </a:r>
          </a:p>
        </p:txBody>
      </p:sp>
      <p:sp>
        <p:nvSpPr>
          <p:cNvPr id="294938" name="Rectangle 26"/>
          <p:cNvSpPr>
            <a:spLocks noChangeArrowheads="1"/>
          </p:cNvSpPr>
          <p:nvPr/>
        </p:nvSpPr>
        <p:spPr bwMode="blackWhite">
          <a:xfrm>
            <a:off x="762000" y="1682750"/>
            <a:ext cx="1960563" cy="1165225"/>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294939" name="Rectangle 27"/>
          <p:cNvSpPr>
            <a:spLocks noChangeArrowheads="1"/>
          </p:cNvSpPr>
          <p:nvPr/>
        </p:nvSpPr>
        <p:spPr bwMode="auto">
          <a:xfrm>
            <a:off x="723900" y="1701800"/>
            <a:ext cx="186531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USERS (USR)</a:t>
            </a:r>
          </a:p>
        </p:txBody>
      </p:sp>
      <p:sp>
        <p:nvSpPr>
          <p:cNvPr id="294940" name="Line 28"/>
          <p:cNvSpPr>
            <a:spLocks noChangeShapeType="1"/>
          </p:cNvSpPr>
          <p:nvPr/>
        </p:nvSpPr>
        <p:spPr bwMode="auto">
          <a:xfrm>
            <a:off x="1368425" y="2119313"/>
            <a:ext cx="0" cy="728662"/>
          </a:xfrm>
          <a:prstGeom prst="line">
            <a:avLst/>
          </a:prstGeom>
          <a:noFill/>
          <a:ln w="25400">
            <a:solidFill>
              <a:schemeClr val="tx1"/>
            </a:solidFill>
            <a:round/>
            <a:headEnd type="none" w="sm" len="sm"/>
            <a:tailEnd type="none" w="sm" len="sm"/>
          </a:ln>
          <a:effectLst/>
        </p:spPr>
        <p:txBody>
          <a:bodyPr/>
          <a:lstStyle/>
          <a:p>
            <a:endParaRPr lang="en-US"/>
          </a:p>
        </p:txBody>
      </p:sp>
      <p:sp>
        <p:nvSpPr>
          <p:cNvPr id="294941" name="Rectangle 29"/>
          <p:cNvSpPr>
            <a:spLocks noChangeArrowheads="1"/>
          </p:cNvSpPr>
          <p:nvPr/>
        </p:nvSpPr>
        <p:spPr bwMode="auto">
          <a:xfrm>
            <a:off x="722313" y="2184400"/>
            <a:ext cx="6889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endParaRPr lang="en-US"/>
          </a:p>
        </p:txBody>
      </p:sp>
      <p:sp>
        <p:nvSpPr>
          <p:cNvPr id="294942" name="Rectangle 30"/>
          <p:cNvSpPr>
            <a:spLocks noChangeArrowheads="1"/>
          </p:cNvSpPr>
          <p:nvPr/>
        </p:nvSpPr>
        <p:spPr bwMode="auto">
          <a:xfrm>
            <a:off x="1135063" y="2184400"/>
            <a:ext cx="566737"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t>
            </a:r>
            <a:br>
              <a:rPr lang="en-US"/>
            </a:br>
            <a:r>
              <a:rPr lang="en-US"/>
              <a:t>*</a:t>
            </a:r>
          </a:p>
        </p:txBody>
      </p:sp>
      <p:sp>
        <p:nvSpPr>
          <p:cNvPr id="294943" name="Line 31"/>
          <p:cNvSpPr>
            <a:spLocks noChangeShapeType="1"/>
          </p:cNvSpPr>
          <p:nvPr/>
        </p:nvSpPr>
        <p:spPr bwMode="auto">
          <a:xfrm>
            <a:off x="760413" y="2125663"/>
            <a:ext cx="1946275" cy="0"/>
          </a:xfrm>
          <a:prstGeom prst="line">
            <a:avLst/>
          </a:prstGeom>
          <a:noFill/>
          <a:ln w="50800">
            <a:solidFill>
              <a:schemeClr val="tx1"/>
            </a:solidFill>
            <a:round/>
            <a:headEnd type="none" w="sm" len="sm"/>
            <a:tailEnd type="none" w="sm" len="sm"/>
          </a:ln>
          <a:effectLst/>
        </p:spPr>
        <p:txBody>
          <a:bodyPr/>
          <a:lstStyle/>
          <a:p>
            <a:endParaRPr lang="en-US"/>
          </a:p>
        </p:txBody>
      </p:sp>
      <p:sp>
        <p:nvSpPr>
          <p:cNvPr id="294944" name="Line 32"/>
          <p:cNvSpPr>
            <a:spLocks noChangeShapeType="1"/>
          </p:cNvSpPr>
          <p:nvPr/>
        </p:nvSpPr>
        <p:spPr bwMode="auto">
          <a:xfrm>
            <a:off x="1141413" y="2116138"/>
            <a:ext cx="0" cy="730250"/>
          </a:xfrm>
          <a:prstGeom prst="line">
            <a:avLst/>
          </a:prstGeom>
          <a:noFill/>
          <a:ln w="25400">
            <a:solidFill>
              <a:schemeClr val="tx1"/>
            </a:solidFill>
            <a:round/>
            <a:headEnd type="none" w="sm" len="sm"/>
            <a:tailEnd type="none" w="sm" len="sm"/>
          </a:ln>
          <a:effectLst/>
        </p:spPr>
        <p:txBody>
          <a:bodyPr/>
          <a:lstStyle/>
          <a:p>
            <a:endParaRPr lang="en-US"/>
          </a:p>
        </p:txBody>
      </p:sp>
      <p:sp>
        <p:nvSpPr>
          <p:cNvPr id="294945" name="Rectangle 33"/>
          <p:cNvSpPr>
            <a:spLocks noChangeArrowheads="1"/>
          </p:cNvSpPr>
          <p:nvPr/>
        </p:nvSpPr>
        <p:spPr bwMode="auto">
          <a:xfrm>
            <a:off x="1414463" y="2184400"/>
            <a:ext cx="13716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a:t>
            </a:r>
            <a:br>
              <a:rPr lang="en-US"/>
            </a:br>
            <a:r>
              <a:rPr lang="en-US"/>
              <a:t>Name</a:t>
            </a:r>
          </a:p>
        </p:txBody>
      </p:sp>
      <p:grpSp>
        <p:nvGrpSpPr>
          <p:cNvPr id="4" name="Group 34"/>
          <p:cNvGrpSpPr>
            <a:grpSpLocks/>
          </p:cNvGrpSpPr>
          <p:nvPr/>
        </p:nvGrpSpPr>
        <p:grpSpPr bwMode="auto">
          <a:xfrm>
            <a:off x="1814513" y="4573588"/>
            <a:ext cx="1627187" cy="368300"/>
            <a:chOff x="1143" y="2881"/>
            <a:chExt cx="1025" cy="232"/>
          </a:xfrm>
        </p:grpSpPr>
        <p:sp>
          <p:nvSpPr>
            <p:cNvPr id="294947" name="AutoShape 35"/>
            <p:cNvSpPr>
              <a:spLocks noChangeArrowheads="1"/>
            </p:cNvSpPr>
            <p:nvPr/>
          </p:nvSpPr>
          <p:spPr bwMode="invGray">
            <a:xfrm rot="16200000" flipH="1">
              <a:off x="1960" y="2905"/>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4948" name="Line 36"/>
            <p:cNvSpPr>
              <a:spLocks noChangeShapeType="1"/>
            </p:cNvSpPr>
            <p:nvPr/>
          </p:nvSpPr>
          <p:spPr bwMode="invGray">
            <a:xfrm flipH="1">
              <a:off x="1143" y="3000"/>
              <a:ext cx="890" cy="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5" name="Group 37"/>
          <p:cNvGrpSpPr>
            <a:grpSpLocks/>
          </p:cNvGrpSpPr>
          <p:nvPr/>
        </p:nvGrpSpPr>
        <p:grpSpPr bwMode="auto">
          <a:xfrm>
            <a:off x="4533900" y="4573588"/>
            <a:ext cx="1627188" cy="368300"/>
            <a:chOff x="2856" y="2881"/>
            <a:chExt cx="1025" cy="232"/>
          </a:xfrm>
        </p:grpSpPr>
        <p:sp>
          <p:nvSpPr>
            <p:cNvPr id="294950" name="AutoShape 38"/>
            <p:cNvSpPr>
              <a:spLocks noChangeArrowheads="1"/>
            </p:cNvSpPr>
            <p:nvPr/>
          </p:nvSpPr>
          <p:spPr bwMode="invGray">
            <a:xfrm rot="16200000" flipH="1">
              <a:off x="3673" y="2905"/>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4951" name="Line 39"/>
            <p:cNvSpPr>
              <a:spLocks noChangeShapeType="1"/>
            </p:cNvSpPr>
            <p:nvPr/>
          </p:nvSpPr>
          <p:spPr bwMode="invGray">
            <a:xfrm flipH="1">
              <a:off x="2856" y="3000"/>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4952" name="Rectangle 40"/>
          <p:cNvSpPr>
            <a:spLocks noChangeArrowheads="1"/>
          </p:cNvSpPr>
          <p:nvPr/>
        </p:nvSpPr>
        <p:spPr bwMode="invGray">
          <a:xfrm>
            <a:off x="3476625" y="4065588"/>
            <a:ext cx="2133600" cy="119856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294953" name="Rectangle 41"/>
          <p:cNvSpPr>
            <a:spLocks noChangeArrowheads="1"/>
          </p:cNvSpPr>
          <p:nvPr/>
        </p:nvSpPr>
        <p:spPr bwMode="invGray">
          <a:xfrm>
            <a:off x="3436938" y="4065588"/>
            <a:ext cx="2071687"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FOLDERS (FDR)</a:t>
            </a:r>
          </a:p>
        </p:txBody>
      </p:sp>
      <p:sp>
        <p:nvSpPr>
          <p:cNvPr id="294954" name="Line 42"/>
          <p:cNvSpPr>
            <a:spLocks noChangeShapeType="1"/>
          </p:cNvSpPr>
          <p:nvPr/>
        </p:nvSpPr>
        <p:spPr bwMode="invGray">
          <a:xfrm>
            <a:off x="4275138" y="4389438"/>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94955" name="Rectangle 43"/>
          <p:cNvSpPr>
            <a:spLocks noChangeArrowheads="1"/>
          </p:cNvSpPr>
          <p:nvPr/>
        </p:nvSpPr>
        <p:spPr bwMode="invGray">
          <a:xfrm>
            <a:off x="3435350" y="4476750"/>
            <a:ext cx="727075" cy="64697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  fk</a:t>
            </a:r>
            <a:br>
              <a:rPr lang="en-US"/>
            </a:br>
            <a:endParaRPr lang="en-US"/>
          </a:p>
        </p:txBody>
      </p:sp>
      <p:sp>
        <p:nvSpPr>
          <p:cNvPr id="294956" name="Rectangle 44"/>
          <p:cNvSpPr>
            <a:spLocks noChangeArrowheads="1"/>
          </p:cNvSpPr>
          <p:nvPr/>
        </p:nvSpPr>
        <p:spPr bwMode="invGray">
          <a:xfrm>
            <a:off x="4040188" y="4500563"/>
            <a:ext cx="5969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p>
        </p:txBody>
      </p:sp>
      <p:sp>
        <p:nvSpPr>
          <p:cNvPr id="294957" name="Line 45"/>
          <p:cNvSpPr>
            <a:spLocks noChangeShapeType="1"/>
          </p:cNvSpPr>
          <p:nvPr/>
        </p:nvSpPr>
        <p:spPr bwMode="invGray">
          <a:xfrm>
            <a:off x="3482975" y="4400550"/>
            <a:ext cx="2117725" cy="0"/>
          </a:xfrm>
          <a:prstGeom prst="line">
            <a:avLst/>
          </a:prstGeom>
          <a:noFill/>
          <a:ln w="50800">
            <a:solidFill>
              <a:schemeClr val="tx1"/>
            </a:solidFill>
            <a:round/>
            <a:headEnd type="none" w="sm" len="sm"/>
            <a:tailEnd type="none" w="sm" len="sm"/>
          </a:ln>
          <a:effectLst/>
        </p:spPr>
        <p:txBody>
          <a:bodyPr/>
          <a:lstStyle/>
          <a:p>
            <a:endParaRPr lang="en-US"/>
          </a:p>
        </p:txBody>
      </p:sp>
      <p:sp>
        <p:nvSpPr>
          <p:cNvPr id="294958" name="Line 46"/>
          <p:cNvSpPr>
            <a:spLocks noChangeShapeType="1"/>
          </p:cNvSpPr>
          <p:nvPr/>
        </p:nvSpPr>
        <p:spPr bwMode="invGray">
          <a:xfrm>
            <a:off x="4076700" y="4391025"/>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94959" name="Rectangle 47"/>
          <p:cNvSpPr>
            <a:spLocks noChangeArrowheads="1"/>
          </p:cNvSpPr>
          <p:nvPr/>
        </p:nvSpPr>
        <p:spPr bwMode="invGray">
          <a:xfrm>
            <a:off x="4260850" y="4476750"/>
            <a:ext cx="14478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Name        Usr_id</a:t>
            </a:r>
          </a:p>
        </p:txBody>
      </p:sp>
      <p:sp>
        <p:nvSpPr>
          <p:cNvPr id="294960" name="Rectangle 48"/>
          <p:cNvSpPr>
            <a:spLocks noChangeArrowheads="1"/>
          </p:cNvSpPr>
          <p:nvPr/>
        </p:nvSpPr>
        <p:spPr bwMode="invGray">
          <a:xfrm>
            <a:off x="6207125" y="3924300"/>
            <a:ext cx="2447925" cy="2073275"/>
          </a:xfrm>
          <a:prstGeom prst="rect">
            <a:avLst/>
          </a:prstGeom>
          <a:noFill/>
          <a:ln w="25400">
            <a:solidFill>
              <a:schemeClr val="tx1"/>
            </a:solidFill>
            <a:miter lim="800000"/>
            <a:headEnd/>
            <a:tailEnd/>
          </a:ln>
          <a:effectLst/>
        </p:spPr>
        <p:txBody>
          <a:bodyPr wrap="none" anchor="ctr"/>
          <a:lstStyle/>
          <a:p>
            <a:endParaRPr lang="en-US"/>
          </a:p>
        </p:txBody>
      </p:sp>
      <p:sp>
        <p:nvSpPr>
          <p:cNvPr id="294961" name="Rectangle 49"/>
          <p:cNvSpPr>
            <a:spLocks noChangeArrowheads="1"/>
          </p:cNvSpPr>
          <p:nvPr/>
        </p:nvSpPr>
        <p:spPr bwMode="invGray">
          <a:xfrm>
            <a:off x="6162675" y="3895725"/>
            <a:ext cx="24606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RECEIVED_</a:t>
            </a:r>
            <a:br>
              <a:rPr lang="en-US"/>
            </a:br>
            <a:r>
              <a:rPr lang="en-US"/>
              <a:t>MESSAGES (RME)</a:t>
            </a:r>
          </a:p>
        </p:txBody>
      </p:sp>
      <p:sp>
        <p:nvSpPr>
          <p:cNvPr id="294962" name="Line 50"/>
          <p:cNvSpPr>
            <a:spLocks noChangeShapeType="1"/>
          </p:cNvSpPr>
          <p:nvPr/>
        </p:nvSpPr>
        <p:spPr bwMode="invGray">
          <a:xfrm>
            <a:off x="7077075" y="4508500"/>
            <a:ext cx="0" cy="1482725"/>
          </a:xfrm>
          <a:prstGeom prst="line">
            <a:avLst/>
          </a:prstGeom>
          <a:noFill/>
          <a:ln w="25400">
            <a:solidFill>
              <a:schemeClr val="tx1"/>
            </a:solidFill>
            <a:round/>
            <a:headEnd type="none" w="sm" len="sm"/>
            <a:tailEnd type="none" w="sm" len="sm"/>
          </a:ln>
          <a:effectLst/>
        </p:spPr>
        <p:txBody>
          <a:bodyPr/>
          <a:lstStyle/>
          <a:p>
            <a:endParaRPr lang="en-US"/>
          </a:p>
        </p:txBody>
      </p:sp>
      <p:sp>
        <p:nvSpPr>
          <p:cNvPr id="294963" name="Rectangle 51"/>
          <p:cNvSpPr>
            <a:spLocks noChangeArrowheads="1"/>
          </p:cNvSpPr>
          <p:nvPr/>
        </p:nvSpPr>
        <p:spPr bwMode="invGray">
          <a:xfrm>
            <a:off x="6256338" y="4508500"/>
            <a:ext cx="554037"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     fk      </a:t>
            </a:r>
            <a:r>
              <a:rPr lang="en-US" i="1"/>
              <a:t>fk</a:t>
            </a:r>
          </a:p>
        </p:txBody>
      </p:sp>
      <p:sp>
        <p:nvSpPr>
          <p:cNvPr id="294964" name="Rectangle 52"/>
          <p:cNvSpPr>
            <a:spLocks noChangeArrowheads="1"/>
          </p:cNvSpPr>
          <p:nvPr/>
        </p:nvSpPr>
        <p:spPr bwMode="invGray">
          <a:xfrm>
            <a:off x="6767513" y="4540250"/>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t>
            </a:r>
            <a:br>
              <a:rPr lang="en-US"/>
            </a:br>
            <a:r>
              <a:rPr lang="en-US"/>
              <a:t>*</a:t>
            </a:r>
            <a:br>
              <a:rPr lang="en-US"/>
            </a:br>
            <a:r>
              <a:rPr lang="en-US" i="1"/>
              <a:t>*</a:t>
            </a:r>
            <a:r>
              <a:rPr lang="en-US"/>
              <a:t> </a:t>
            </a:r>
          </a:p>
        </p:txBody>
      </p:sp>
      <p:sp>
        <p:nvSpPr>
          <p:cNvPr id="294965" name="Line 53"/>
          <p:cNvSpPr>
            <a:spLocks noChangeShapeType="1"/>
          </p:cNvSpPr>
          <p:nvPr/>
        </p:nvSpPr>
        <p:spPr bwMode="invGray">
          <a:xfrm>
            <a:off x="6210300" y="4508500"/>
            <a:ext cx="2432050" cy="0"/>
          </a:xfrm>
          <a:prstGeom prst="line">
            <a:avLst/>
          </a:prstGeom>
          <a:noFill/>
          <a:ln w="50800">
            <a:solidFill>
              <a:schemeClr val="tx1"/>
            </a:solidFill>
            <a:round/>
            <a:headEnd type="none" w="sm" len="sm"/>
            <a:tailEnd type="none" w="sm" len="sm"/>
          </a:ln>
          <a:effectLst/>
        </p:spPr>
        <p:txBody>
          <a:bodyPr/>
          <a:lstStyle/>
          <a:p>
            <a:endParaRPr lang="en-US"/>
          </a:p>
        </p:txBody>
      </p:sp>
      <p:sp>
        <p:nvSpPr>
          <p:cNvPr id="294966" name="Rectangle 54"/>
          <p:cNvSpPr>
            <a:spLocks noChangeArrowheads="1"/>
          </p:cNvSpPr>
          <p:nvPr/>
        </p:nvSpPr>
        <p:spPr bwMode="invGray">
          <a:xfrm>
            <a:off x="7072313" y="4508500"/>
            <a:ext cx="1755775" cy="92397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Id    </a:t>
            </a:r>
            <a:r>
              <a:rPr lang="en-US" dirty="0" smtClean="0"/>
              <a:t>     </a:t>
            </a:r>
            <a:r>
              <a:rPr lang="en-US" dirty="0" err="1"/>
              <a:t>Fdr_name</a:t>
            </a:r>
            <a:r>
              <a:rPr lang="en-US" dirty="0"/>
              <a:t> </a:t>
            </a:r>
            <a:r>
              <a:rPr lang="en-US" i="1" dirty="0" err="1"/>
              <a:t>Usr_name</a:t>
            </a:r>
            <a:r>
              <a:rPr lang="en-US" dirty="0"/>
              <a:t>   </a:t>
            </a:r>
          </a:p>
        </p:txBody>
      </p:sp>
      <p:sp>
        <p:nvSpPr>
          <p:cNvPr id="294967" name="Rectangle 55"/>
          <p:cNvSpPr>
            <a:spLocks noChangeArrowheads="1"/>
          </p:cNvSpPr>
          <p:nvPr/>
        </p:nvSpPr>
        <p:spPr bwMode="invGray">
          <a:xfrm>
            <a:off x="800100" y="4217988"/>
            <a:ext cx="1960563" cy="154146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294968" name="Rectangle 56"/>
          <p:cNvSpPr>
            <a:spLocks noChangeArrowheads="1"/>
          </p:cNvSpPr>
          <p:nvPr/>
        </p:nvSpPr>
        <p:spPr bwMode="invGray">
          <a:xfrm>
            <a:off x="762000" y="4216400"/>
            <a:ext cx="186531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USERS (USR)</a:t>
            </a:r>
          </a:p>
        </p:txBody>
      </p:sp>
      <p:sp>
        <p:nvSpPr>
          <p:cNvPr id="294969" name="Rectangle 57"/>
          <p:cNvSpPr>
            <a:spLocks noChangeArrowheads="1"/>
          </p:cNvSpPr>
          <p:nvPr/>
        </p:nvSpPr>
        <p:spPr bwMode="invGray">
          <a:xfrm>
            <a:off x="760413" y="4699000"/>
            <a:ext cx="6889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r>
              <a:rPr lang="en-US"/>
              <a:t>uk</a:t>
            </a:r>
          </a:p>
        </p:txBody>
      </p:sp>
      <p:sp>
        <p:nvSpPr>
          <p:cNvPr id="294970" name="Rectangle 58"/>
          <p:cNvSpPr>
            <a:spLocks noChangeArrowheads="1"/>
          </p:cNvSpPr>
          <p:nvPr/>
        </p:nvSpPr>
        <p:spPr bwMode="invGray">
          <a:xfrm>
            <a:off x="1173163" y="4699000"/>
            <a:ext cx="566737"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t>
            </a:r>
            <a:br>
              <a:rPr lang="en-US"/>
            </a:br>
            <a:r>
              <a:rPr lang="en-US"/>
              <a:t>*</a:t>
            </a:r>
          </a:p>
        </p:txBody>
      </p:sp>
      <p:sp>
        <p:nvSpPr>
          <p:cNvPr id="294971" name="Line 59"/>
          <p:cNvSpPr>
            <a:spLocks noChangeShapeType="1"/>
          </p:cNvSpPr>
          <p:nvPr/>
        </p:nvSpPr>
        <p:spPr bwMode="auto">
          <a:xfrm>
            <a:off x="787400" y="4646613"/>
            <a:ext cx="1985963" cy="3175"/>
          </a:xfrm>
          <a:prstGeom prst="line">
            <a:avLst/>
          </a:prstGeom>
          <a:noFill/>
          <a:ln w="50800">
            <a:solidFill>
              <a:schemeClr val="tx1"/>
            </a:solidFill>
            <a:round/>
            <a:headEnd type="none" w="sm" len="sm"/>
            <a:tailEnd type="none" w="sm" len="sm"/>
          </a:ln>
          <a:effectLst/>
        </p:spPr>
        <p:txBody>
          <a:bodyPr/>
          <a:lstStyle/>
          <a:p>
            <a:endParaRPr lang="en-US"/>
          </a:p>
        </p:txBody>
      </p:sp>
      <p:sp>
        <p:nvSpPr>
          <p:cNvPr id="294972" name="Line 60"/>
          <p:cNvSpPr>
            <a:spLocks noChangeShapeType="1"/>
          </p:cNvSpPr>
          <p:nvPr/>
        </p:nvSpPr>
        <p:spPr bwMode="invGray">
          <a:xfrm>
            <a:off x="1179513" y="4643438"/>
            <a:ext cx="1587" cy="1116012"/>
          </a:xfrm>
          <a:prstGeom prst="line">
            <a:avLst/>
          </a:prstGeom>
          <a:noFill/>
          <a:ln w="25400">
            <a:solidFill>
              <a:schemeClr val="tx1"/>
            </a:solidFill>
            <a:round/>
            <a:headEnd type="none" w="sm" len="sm"/>
            <a:tailEnd type="none" w="sm" len="sm"/>
          </a:ln>
          <a:effectLst/>
        </p:spPr>
        <p:txBody>
          <a:bodyPr/>
          <a:lstStyle/>
          <a:p>
            <a:endParaRPr lang="en-US"/>
          </a:p>
        </p:txBody>
      </p:sp>
      <p:sp>
        <p:nvSpPr>
          <p:cNvPr id="294973" name="Rectangle 61"/>
          <p:cNvSpPr>
            <a:spLocks noChangeArrowheads="1"/>
          </p:cNvSpPr>
          <p:nvPr/>
        </p:nvSpPr>
        <p:spPr bwMode="invGray">
          <a:xfrm>
            <a:off x="1452563" y="4699000"/>
            <a:ext cx="13716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a:t>
            </a:r>
            <a:br>
              <a:rPr lang="en-US"/>
            </a:br>
            <a:r>
              <a:rPr lang="en-US"/>
              <a:t>Name</a:t>
            </a:r>
          </a:p>
        </p:txBody>
      </p:sp>
      <p:sp>
        <p:nvSpPr>
          <p:cNvPr id="294974" name="Rectangle 62"/>
          <p:cNvSpPr>
            <a:spLocks noChangeArrowheads="1"/>
          </p:cNvSpPr>
          <p:nvPr/>
        </p:nvSpPr>
        <p:spPr bwMode="auto">
          <a:xfrm>
            <a:off x="942975" y="1266825"/>
            <a:ext cx="804836"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94975" name="Rectangle 63"/>
          <p:cNvSpPr>
            <a:spLocks noChangeArrowheads="1"/>
          </p:cNvSpPr>
          <p:nvPr/>
        </p:nvSpPr>
        <p:spPr bwMode="auto">
          <a:xfrm>
            <a:off x="960438" y="3776663"/>
            <a:ext cx="659732"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94976" name="Line 64"/>
          <p:cNvSpPr>
            <a:spLocks noChangeShapeType="1"/>
          </p:cNvSpPr>
          <p:nvPr/>
        </p:nvSpPr>
        <p:spPr bwMode="invGray">
          <a:xfrm>
            <a:off x="6746875" y="4511675"/>
            <a:ext cx="0" cy="1482725"/>
          </a:xfrm>
          <a:prstGeom prst="line">
            <a:avLst/>
          </a:prstGeom>
          <a:noFill/>
          <a:ln w="25400">
            <a:solidFill>
              <a:schemeClr val="tx1"/>
            </a:solidFill>
            <a:round/>
            <a:headEnd type="none" w="sm" len="sm"/>
            <a:tailEnd type="none" w="sm" len="sm"/>
          </a:ln>
          <a:effectLst/>
        </p:spPr>
        <p:txBody>
          <a:bodyPr/>
          <a:lstStyle/>
          <a:p>
            <a:endParaRPr lang="en-US"/>
          </a:p>
        </p:txBody>
      </p:sp>
      <p:sp>
        <p:nvSpPr>
          <p:cNvPr id="294977" name="Line 65"/>
          <p:cNvSpPr>
            <a:spLocks noChangeShapeType="1"/>
          </p:cNvSpPr>
          <p:nvPr/>
        </p:nvSpPr>
        <p:spPr bwMode="auto">
          <a:xfrm>
            <a:off x="6629400" y="2160588"/>
            <a:ext cx="0" cy="717550"/>
          </a:xfrm>
          <a:prstGeom prst="line">
            <a:avLst/>
          </a:prstGeom>
          <a:noFill/>
          <a:ln w="25400">
            <a:solidFill>
              <a:schemeClr val="tx1"/>
            </a:solidFill>
            <a:round/>
            <a:headEnd type="none" w="sm" len="sm"/>
            <a:tailEnd type="none" w="sm" len="sm"/>
          </a:ln>
          <a:effectLst/>
        </p:spPr>
        <p:txBody>
          <a:bodyPr/>
          <a:lstStyle/>
          <a:p>
            <a:endParaRPr lang="en-US"/>
          </a:p>
        </p:txBody>
      </p:sp>
      <p:sp>
        <p:nvSpPr>
          <p:cNvPr id="294978" name="Line 66"/>
          <p:cNvSpPr>
            <a:spLocks noChangeShapeType="1"/>
          </p:cNvSpPr>
          <p:nvPr/>
        </p:nvSpPr>
        <p:spPr bwMode="invGray">
          <a:xfrm>
            <a:off x="1441450" y="4643438"/>
            <a:ext cx="1588" cy="1116012"/>
          </a:xfrm>
          <a:prstGeom prst="line">
            <a:avLst/>
          </a:prstGeom>
          <a:noFill/>
          <a:ln w="25400">
            <a:solidFill>
              <a:schemeClr val="tx1"/>
            </a:solidFill>
            <a:round/>
            <a:headEnd type="none" w="sm" len="sm"/>
            <a:tailEnd type="none" w="sm" len="sm"/>
          </a:ln>
          <a:effectLst/>
        </p:spPr>
        <p:txBody>
          <a:bodyPr/>
          <a:lstStyle/>
          <a:p>
            <a:endParaRPr lang="en-US"/>
          </a:p>
        </p:txBody>
      </p:sp>
      <p:sp>
        <p:nvSpPr>
          <p:cNvPr id="294979" name="Line 67"/>
          <p:cNvSpPr>
            <a:spLocks noChangeShapeType="1"/>
          </p:cNvSpPr>
          <p:nvPr/>
        </p:nvSpPr>
        <p:spPr bwMode="auto">
          <a:xfrm>
            <a:off x="6989763" y="2160588"/>
            <a:ext cx="0" cy="717550"/>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13150" y="2211388"/>
            <a:ext cx="1627188" cy="368300"/>
            <a:chOff x="2276" y="1393"/>
            <a:chExt cx="1025" cy="232"/>
          </a:xfrm>
        </p:grpSpPr>
        <p:sp>
          <p:nvSpPr>
            <p:cNvPr id="296963" name="AutoShape 3"/>
            <p:cNvSpPr>
              <a:spLocks noChangeArrowheads="1"/>
            </p:cNvSpPr>
            <p:nvPr/>
          </p:nvSpPr>
          <p:spPr bwMode="black">
            <a:xfrm rot="16200000" flipH="1">
              <a:off x="3093" y="1417"/>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6964" name="Line 4"/>
            <p:cNvSpPr>
              <a:spLocks noChangeShapeType="1"/>
            </p:cNvSpPr>
            <p:nvPr/>
          </p:nvSpPr>
          <p:spPr bwMode="auto">
            <a:xfrm flipH="1">
              <a:off x="2276" y="1512"/>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7004" name="Rectangle 44"/>
          <p:cNvSpPr>
            <a:spLocks noGrp="1" noChangeArrowheads="1"/>
          </p:cNvSpPr>
          <p:nvPr>
            <p:ph type="title"/>
          </p:nvPr>
        </p:nvSpPr>
        <p:spPr/>
        <p:txBody>
          <a:bodyPr/>
          <a:lstStyle/>
          <a:p>
            <a:r>
              <a:rPr lang="en-US"/>
              <a:t>End Date Column</a:t>
            </a:r>
          </a:p>
        </p:txBody>
      </p:sp>
      <p:sp>
        <p:nvSpPr>
          <p:cNvPr id="296966" name="Rectangle 6"/>
          <p:cNvSpPr>
            <a:spLocks noChangeArrowheads="1"/>
          </p:cNvSpPr>
          <p:nvPr/>
        </p:nvSpPr>
        <p:spPr bwMode="auto">
          <a:xfrm>
            <a:off x="547688" y="3216275"/>
            <a:ext cx="7508875" cy="6127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      Add an </a:t>
            </a:r>
            <a:r>
              <a:rPr lang="en-US" i="1"/>
              <a:t>end date</a:t>
            </a:r>
            <a:r>
              <a:rPr lang="en-US"/>
              <a:t> column to speed up queries so that they can use a</a:t>
            </a:r>
            <a:r>
              <a:rPr lang="en-US" i="1"/>
              <a:t> between</a:t>
            </a:r>
            <a:r>
              <a:rPr lang="en-US"/>
              <a:t> operator.</a:t>
            </a:r>
          </a:p>
        </p:txBody>
      </p:sp>
      <p:sp>
        <p:nvSpPr>
          <p:cNvPr id="296967" name="Rectangle 7"/>
          <p:cNvSpPr>
            <a:spLocks noChangeArrowheads="1"/>
          </p:cNvSpPr>
          <p:nvPr/>
        </p:nvSpPr>
        <p:spPr bwMode="invGray">
          <a:xfrm>
            <a:off x="5318125" y="3886200"/>
            <a:ext cx="2428875" cy="1331913"/>
          </a:xfrm>
          <a:prstGeom prst="rect">
            <a:avLst/>
          </a:prstGeom>
          <a:solidFill>
            <a:srgbClr val="0099CC"/>
          </a:solidFill>
          <a:ln w="25400">
            <a:solidFill>
              <a:schemeClr val="tx1"/>
            </a:solidFill>
            <a:miter lim="800000"/>
            <a:headEnd/>
            <a:tailEnd/>
          </a:ln>
          <a:effectLst/>
        </p:spPr>
        <p:txBody>
          <a:bodyPr wrap="none" anchor="ctr"/>
          <a:lstStyle/>
          <a:p>
            <a:endParaRPr lang="en-US"/>
          </a:p>
        </p:txBody>
      </p:sp>
      <p:sp>
        <p:nvSpPr>
          <p:cNvPr id="296968" name="Rectangle 8"/>
          <p:cNvSpPr>
            <a:spLocks noChangeArrowheads="1"/>
          </p:cNvSpPr>
          <p:nvPr/>
        </p:nvSpPr>
        <p:spPr bwMode="invGray">
          <a:xfrm>
            <a:off x="5273675" y="3892550"/>
            <a:ext cx="174942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B</a:t>
            </a:r>
          </a:p>
        </p:txBody>
      </p:sp>
      <p:sp>
        <p:nvSpPr>
          <p:cNvPr id="296969" name="Line 9"/>
          <p:cNvSpPr>
            <a:spLocks noChangeShapeType="1"/>
          </p:cNvSpPr>
          <p:nvPr/>
        </p:nvSpPr>
        <p:spPr bwMode="invGray">
          <a:xfrm>
            <a:off x="6448425" y="4221163"/>
            <a:ext cx="0" cy="984250"/>
          </a:xfrm>
          <a:prstGeom prst="line">
            <a:avLst/>
          </a:prstGeom>
          <a:noFill/>
          <a:ln w="25400">
            <a:solidFill>
              <a:schemeClr val="tx1"/>
            </a:solidFill>
            <a:round/>
            <a:headEnd type="none" w="sm" len="sm"/>
            <a:tailEnd type="none" w="sm" len="sm"/>
          </a:ln>
          <a:effectLst/>
        </p:spPr>
        <p:txBody>
          <a:bodyPr/>
          <a:lstStyle/>
          <a:p>
            <a:endParaRPr lang="en-US"/>
          </a:p>
        </p:txBody>
      </p:sp>
      <p:sp>
        <p:nvSpPr>
          <p:cNvPr id="296970" name="Rectangle 10"/>
          <p:cNvSpPr>
            <a:spLocks noChangeArrowheads="1"/>
          </p:cNvSpPr>
          <p:nvPr/>
        </p:nvSpPr>
        <p:spPr bwMode="invGray">
          <a:xfrm>
            <a:off x="5272088" y="4260850"/>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 </a:t>
            </a:r>
            <a:br>
              <a:rPr lang="en-US"/>
            </a:br>
            <a:r>
              <a:rPr lang="en-US"/>
              <a:t>pk</a:t>
            </a:r>
          </a:p>
        </p:txBody>
      </p:sp>
      <p:sp>
        <p:nvSpPr>
          <p:cNvPr id="296971" name="Rectangle 11"/>
          <p:cNvSpPr>
            <a:spLocks noChangeArrowheads="1"/>
          </p:cNvSpPr>
          <p:nvPr/>
        </p:nvSpPr>
        <p:spPr bwMode="invGray">
          <a:xfrm>
            <a:off x="6124575" y="4283075"/>
            <a:ext cx="292100" cy="85407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 </a:t>
            </a:r>
            <a:r>
              <a:rPr lang="en-US" sz="1400"/>
              <a:t>o</a:t>
            </a:r>
          </a:p>
        </p:txBody>
      </p:sp>
      <p:sp>
        <p:nvSpPr>
          <p:cNvPr id="296972" name="Line 12"/>
          <p:cNvSpPr>
            <a:spLocks noChangeShapeType="1"/>
          </p:cNvSpPr>
          <p:nvPr/>
        </p:nvSpPr>
        <p:spPr bwMode="invGray">
          <a:xfrm>
            <a:off x="5329238" y="4222750"/>
            <a:ext cx="2414587"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96973" name="Line 13"/>
          <p:cNvSpPr>
            <a:spLocks noChangeShapeType="1"/>
          </p:cNvSpPr>
          <p:nvPr/>
        </p:nvSpPr>
        <p:spPr bwMode="invGray">
          <a:xfrm>
            <a:off x="6059488" y="4206875"/>
            <a:ext cx="0" cy="998538"/>
          </a:xfrm>
          <a:prstGeom prst="line">
            <a:avLst/>
          </a:prstGeom>
          <a:noFill/>
          <a:ln w="25400">
            <a:solidFill>
              <a:schemeClr val="tx1"/>
            </a:solidFill>
            <a:round/>
            <a:headEnd type="none" w="sm" len="sm"/>
            <a:tailEnd type="none" w="sm" len="sm"/>
          </a:ln>
          <a:effectLst/>
        </p:spPr>
        <p:txBody>
          <a:bodyPr/>
          <a:lstStyle/>
          <a:p>
            <a:endParaRPr lang="en-US"/>
          </a:p>
        </p:txBody>
      </p:sp>
      <p:sp>
        <p:nvSpPr>
          <p:cNvPr id="296974" name="Rectangle 14"/>
          <p:cNvSpPr>
            <a:spLocks noChangeArrowheads="1"/>
          </p:cNvSpPr>
          <p:nvPr/>
        </p:nvSpPr>
        <p:spPr bwMode="invGray">
          <a:xfrm>
            <a:off x="6511925" y="4254500"/>
            <a:ext cx="1389063"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A_Id Start_date </a:t>
            </a:r>
            <a:r>
              <a:rPr lang="en-US" i="1"/>
              <a:t>End_date</a:t>
            </a:r>
          </a:p>
        </p:txBody>
      </p:sp>
      <p:sp>
        <p:nvSpPr>
          <p:cNvPr id="296975" name="Rectangle 15"/>
          <p:cNvSpPr>
            <a:spLocks noChangeArrowheads="1"/>
          </p:cNvSpPr>
          <p:nvPr/>
        </p:nvSpPr>
        <p:spPr bwMode="blackWhite">
          <a:xfrm>
            <a:off x="5289550" y="1487488"/>
            <a:ext cx="2428875" cy="136525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6976" name="Rectangle 16"/>
          <p:cNvSpPr>
            <a:spLocks noChangeArrowheads="1"/>
          </p:cNvSpPr>
          <p:nvPr/>
        </p:nvSpPr>
        <p:spPr bwMode="auto">
          <a:xfrm>
            <a:off x="5245100" y="1493838"/>
            <a:ext cx="17494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B</a:t>
            </a:r>
          </a:p>
        </p:txBody>
      </p:sp>
      <p:sp>
        <p:nvSpPr>
          <p:cNvPr id="296977" name="Rectangle 17"/>
          <p:cNvSpPr>
            <a:spLocks noChangeArrowheads="1"/>
          </p:cNvSpPr>
          <p:nvPr/>
        </p:nvSpPr>
        <p:spPr bwMode="auto">
          <a:xfrm>
            <a:off x="5243513" y="1862138"/>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 </a:t>
            </a:r>
            <a:br>
              <a:rPr lang="en-US"/>
            </a:br>
            <a:r>
              <a:rPr lang="en-US"/>
              <a:t>pk</a:t>
            </a:r>
          </a:p>
        </p:txBody>
      </p:sp>
      <p:sp>
        <p:nvSpPr>
          <p:cNvPr id="296978" name="Rectangle 18"/>
          <p:cNvSpPr>
            <a:spLocks noChangeArrowheads="1"/>
          </p:cNvSpPr>
          <p:nvPr/>
        </p:nvSpPr>
        <p:spPr bwMode="auto">
          <a:xfrm>
            <a:off x="6096000" y="1884363"/>
            <a:ext cx="2921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p>
        </p:txBody>
      </p:sp>
      <p:sp>
        <p:nvSpPr>
          <p:cNvPr id="296979" name="Line 19"/>
          <p:cNvSpPr>
            <a:spLocks noChangeShapeType="1"/>
          </p:cNvSpPr>
          <p:nvPr/>
        </p:nvSpPr>
        <p:spPr bwMode="auto">
          <a:xfrm>
            <a:off x="5295900" y="1833563"/>
            <a:ext cx="2409825" cy="0"/>
          </a:xfrm>
          <a:prstGeom prst="line">
            <a:avLst/>
          </a:prstGeom>
          <a:noFill/>
          <a:ln w="50800">
            <a:solidFill>
              <a:schemeClr val="tx1"/>
            </a:solidFill>
            <a:round/>
            <a:headEnd type="none" w="sm" len="sm"/>
            <a:tailEnd type="none" w="sm" len="sm"/>
          </a:ln>
          <a:effectLst/>
        </p:spPr>
        <p:txBody>
          <a:bodyPr/>
          <a:lstStyle/>
          <a:p>
            <a:endParaRPr lang="en-US"/>
          </a:p>
        </p:txBody>
      </p:sp>
      <p:sp>
        <p:nvSpPr>
          <p:cNvPr id="296980" name="Line 20"/>
          <p:cNvSpPr>
            <a:spLocks noChangeShapeType="1"/>
          </p:cNvSpPr>
          <p:nvPr/>
        </p:nvSpPr>
        <p:spPr bwMode="auto">
          <a:xfrm>
            <a:off x="6030913" y="1820863"/>
            <a:ext cx="0" cy="1031875"/>
          </a:xfrm>
          <a:prstGeom prst="line">
            <a:avLst/>
          </a:prstGeom>
          <a:noFill/>
          <a:ln w="25400">
            <a:solidFill>
              <a:schemeClr val="tx1"/>
            </a:solidFill>
            <a:round/>
            <a:headEnd type="none" w="sm" len="sm"/>
            <a:tailEnd type="none" w="sm" len="sm"/>
          </a:ln>
          <a:effectLst/>
        </p:spPr>
        <p:txBody>
          <a:bodyPr/>
          <a:lstStyle/>
          <a:p>
            <a:endParaRPr lang="en-US"/>
          </a:p>
        </p:txBody>
      </p:sp>
      <p:sp>
        <p:nvSpPr>
          <p:cNvPr id="296981" name="Rectangle 21"/>
          <p:cNvSpPr>
            <a:spLocks noChangeArrowheads="1"/>
          </p:cNvSpPr>
          <p:nvPr/>
        </p:nvSpPr>
        <p:spPr bwMode="auto">
          <a:xfrm>
            <a:off x="6483350" y="1855788"/>
            <a:ext cx="1389063"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A_id Start_date</a:t>
            </a:r>
          </a:p>
        </p:txBody>
      </p:sp>
      <p:sp>
        <p:nvSpPr>
          <p:cNvPr id="296982" name="Rectangle 22"/>
          <p:cNvSpPr>
            <a:spLocks noChangeArrowheads="1"/>
          </p:cNvSpPr>
          <p:nvPr/>
        </p:nvSpPr>
        <p:spPr bwMode="blackWhite">
          <a:xfrm>
            <a:off x="2390775" y="1774825"/>
            <a:ext cx="1417638" cy="107950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6983" name="Rectangle 23"/>
          <p:cNvSpPr>
            <a:spLocks noChangeArrowheads="1"/>
          </p:cNvSpPr>
          <p:nvPr/>
        </p:nvSpPr>
        <p:spPr bwMode="auto">
          <a:xfrm>
            <a:off x="2351088" y="1773238"/>
            <a:ext cx="109537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A</a:t>
            </a:r>
          </a:p>
        </p:txBody>
      </p:sp>
      <p:sp>
        <p:nvSpPr>
          <p:cNvPr id="296984" name="Line 24"/>
          <p:cNvSpPr>
            <a:spLocks noChangeShapeType="1"/>
          </p:cNvSpPr>
          <p:nvPr/>
        </p:nvSpPr>
        <p:spPr bwMode="auto">
          <a:xfrm>
            <a:off x="3136900" y="2130425"/>
            <a:ext cx="0" cy="728663"/>
          </a:xfrm>
          <a:prstGeom prst="line">
            <a:avLst/>
          </a:prstGeom>
          <a:noFill/>
          <a:ln w="25400">
            <a:solidFill>
              <a:schemeClr val="tx1"/>
            </a:solidFill>
            <a:round/>
            <a:headEnd type="none" w="sm" len="sm"/>
            <a:tailEnd type="none" w="sm" len="sm"/>
          </a:ln>
          <a:effectLst/>
        </p:spPr>
        <p:txBody>
          <a:bodyPr/>
          <a:lstStyle/>
          <a:p>
            <a:endParaRPr lang="en-US"/>
          </a:p>
        </p:txBody>
      </p:sp>
      <p:sp>
        <p:nvSpPr>
          <p:cNvPr id="296985" name="Rectangle 25"/>
          <p:cNvSpPr>
            <a:spLocks noChangeArrowheads="1"/>
          </p:cNvSpPr>
          <p:nvPr/>
        </p:nvSpPr>
        <p:spPr bwMode="auto">
          <a:xfrm>
            <a:off x="2349500" y="2192338"/>
            <a:ext cx="7112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endParaRPr lang="en-US"/>
          </a:p>
        </p:txBody>
      </p:sp>
      <p:sp>
        <p:nvSpPr>
          <p:cNvPr id="296986" name="Rectangle 26"/>
          <p:cNvSpPr>
            <a:spLocks noChangeArrowheads="1"/>
          </p:cNvSpPr>
          <p:nvPr/>
        </p:nvSpPr>
        <p:spPr bwMode="auto">
          <a:xfrm>
            <a:off x="2840038" y="2230438"/>
            <a:ext cx="5842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endParaRPr lang="en-US"/>
          </a:p>
        </p:txBody>
      </p:sp>
      <p:sp>
        <p:nvSpPr>
          <p:cNvPr id="296987" name="Line 27"/>
          <p:cNvSpPr>
            <a:spLocks noChangeShapeType="1"/>
          </p:cNvSpPr>
          <p:nvPr/>
        </p:nvSpPr>
        <p:spPr bwMode="auto">
          <a:xfrm>
            <a:off x="2400300" y="2141538"/>
            <a:ext cx="1400175" cy="3175"/>
          </a:xfrm>
          <a:prstGeom prst="line">
            <a:avLst/>
          </a:prstGeom>
          <a:noFill/>
          <a:ln w="50800">
            <a:solidFill>
              <a:schemeClr val="tx1"/>
            </a:solidFill>
            <a:round/>
            <a:headEnd type="none" w="sm" len="sm"/>
            <a:tailEnd type="none" w="sm" len="sm"/>
          </a:ln>
          <a:effectLst/>
        </p:spPr>
        <p:txBody>
          <a:bodyPr/>
          <a:lstStyle/>
          <a:p>
            <a:endParaRPr lang="en-US"/>
          </a:p>
        </p:txBody>
      </p:sp>
      <p:sp>
        <p:nvSpPr>
          <p:cNvPr id="296988" name="Line 28"/>
          <p:cNvSpPr>
            <a:spLocks noChangeShapeType="1"/>
          </p:cNvSpPr>
          <p:nvPr/>
        </p:nvSpPr>
        <p:spPr bwMode="auto">
          <a:xfrm>
            <a:off x="2819400" y="2152650"/>
            <a:ext cx="1588" cy="704850"/>
          </a:xfrm>
          <a:prstGeom prst="line">
            <a:avLst/>
          </a:prstGeom>
          <a:noFill/>
          <a:ln w="25400">
            <a:solidFill>
              <a:schemeClr val="tx1"/>
            </a:solidFill>
            <a:round/>
            <a:headEnd type="none" w="sm" len="sm"/>
            <a:tailEnd type="none" w="sm" len="sm"/>
          </a:ln>
          <a:effectLst/>
        </p:spPr>
        <p:txBody>
          <a:bodyPr/>
          <a:lstStyle/>
          <a:p>
            <a:endParaRPr lang="en-US"/>
          </a:p>
        </p:txBody>
      </p:sp>
      <p:sp>
        <p:nvSpPr>
          <p:cNvPr id="296989" name="Rectangle 29"/>
          <p:cNvSpPr>
            <a:spLocks noChangeArrowheads="1"/>
          </p:cNvSpPr>
          <p:nvPr/>
        </p:nvSpPr>
        <p:spPr bwMode="auto">
          <a:xfrm>
            <a:off x="3194050" y="2192338"/>
            <a:ext cx="728663"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a:t>
            </a:r>
          </a:p>
        </p:txBody>
      </p:sp>
      <p:sp>
        <p:nvSpPr>
          <p:cNvPr id="296990" name="Line 30"/>
          <p:cNvSpPr>
            <a:spLocks noChangeShapeType="1"/>
          </p:cNvSpPr>
          <p:nvPr/>
        </p:nvSpPr>
        <p:spPr bwMode="auto">
          <a:xfrm>
            <a:off x="6394450" y="1820863"/>
            <a:ext cx="0" cy="1031875"/>
          </a:xfrm>
          <a:prstGeom prst="line">
            <a:avLst/>
          </a:prstGeom>
          <a:noFill/>
          <a:ln w="25400">
            <a:solidFill>
              <a:schemeClr val="tx1"/>
            </a:solidFill>
            <a:round/>
            <a:headEnd type="none" w="sm" len="sm"/>
            <a:tailEnd type="none" w="sm" len="sm"/>
          </a:ln>
          <a:effectLst/>
        </p:spPr>
        <p:txBody>
          <a:bodyPr/>
          <a:lstStyle/>
          <a:p>
            <a:endParaRPr lang="en-US"/>
          </a:p>
        </p:txBody>
      </p:sp>
      <p:sp>
        <p:nvSpPr>
          <p:cNvPr id="296991" name="Rectangle 31"/>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96992" name="Rectangle 32"/>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grpSp>
        <p:nvGrpSpPr>
          <p:cNvPr id="3" name="Group 33"/>
          <p:cNvGrpSpPr>
            <a:grpSpLocks/>
          </p:cNvGrpSpPr>
          <p:nvPr/>
        </p:nvGrpSpPr>
        <p:grpSpPr bwMode="auto">
          <a:xfrm>
            <a:off x="4308475" y="4408488"/>
            <a:ext cx="955675" cy="368300"/>
            <a:chOff x="2714" y="2777"/>
            <a:chExt cx="602" cy="232"/>
          </a:xfrm>
        </p:grpSpPr>
        <p:sp>
          <p:nvSpPr>
            <p:cNvPr id="296994" name="AutoShape 34"/>
            <p:cNvSpPr>
              <a:spLocks noChangeArrowheads="1"/>
            </p:cNvSpPr>
            <p:nvPr/>
          </p:nvSpPr>
          <p:spPr bwMode="auto">
            <a:xfrm rot="16200000" flipH="1">
              <a:off x="3108" y="2801"/>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6995" name="Line 35"/>
            <p:cNvSpPr>
              <a:spLocks noChangeShapeType="1"/>
            </p:cNvSpPr>
            <p:nvPr/>
          </p:nvSpPr>
          <p:spPr bwMode="auto">
            <a:xfrm flipH="1">
              <a:off x="2714" y="2894"/>
              <a:ext cx="426" cy="0"/>
            </a:xfrm>
            <a:prstGeom prst="line">
              <a:avLst/>
            </a:prstGeom>
            <a:noFill/>
            <a:ln w="25400">
              <a:solidFill>
                <a:schemeClr val="tx1"/>
              </a:solidFill>
              <a:round/>
              <a:headEnd type="none" w="sm" len="sm"/>
              <a:tailEnd type="none" w="sm" len="sm"/>
            </a:ln>
            <a:effectLst/>
          </p:spPr>
          <p:txBody>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65538" y="2230438"/>
            <a:ext cx="1627187" cy="368300"/>
            <a:chOff x="2309" y="1405"/>
            <a:chExt cx="1025" cy="232"/>
          </a:xfrm>
        </p:grpSpPr>
        <p:sp>
          <p:nvSpPr>
            <p:cNvPr id="299011" name="AutoShape 3"/>
            <p:cNvSpPr>
              <a:spLocks noChangeArrowheads="1"/>
            </p:cNvSpPr>
            <p:nvPr/>
          </p:nvSpPr>
          <p:spPr bwMode="black">
            <a:xfrm rot="16200000" flipH="1">
              <a:off x="3126" y="1429"/>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9012" name="Line 4"/>
            <p:cNvSpPr>
              <a:spLocks noChangeShapeType="1"/>
            </p:cNvSpPr>
            <p:nvPr/>
          </p:nvSpPr>
          <p:spPr bwMode="auto">
            <a:xfrm flipH="1">
              <a:off x="2309" y="1524"/>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9052" name="Rectangle 44"/>
          <p:cNvSpPr>
            <a:spLocks noGrp="1" noChangeArrowheads="1"/>
          </p:cNvSpPr>
          <p:nvPr>
            <p:ph type="title"/>
          </p:nvPr>
        </p:nvSpPr>
        <p:spPr/>
        <p:txBody>
          <a:bodyPr/>
          <a:lstStyle/>
          <a:p>
            <a:pPr algn="ctr"/>
            <a:r>
              <a:rPr lang="en-US" b="1" dirty="0" smtClean="0"/>
              <a:t>End </a:t>
            </a:r>
            <a:r>
              <a:rPr lang="en-US" b="1" dirty="0"/>
              <a:t>Date Column</a:t>
            </a:r>
          </a:p>
        </p:txBody>
      </p:sp>
      <p:sp>
        <p:nvSpPr>
          <p:cNvPr id="299014" name="Rectangle 6"/>
          <p:cNvSpPr>
            <a:spLocks noChangeArrowheads="1"/>
          </p:cNvSpPr>
          <p:nvPr/>
        </p:nvSpPr>
        <p:spPr bwMode="auto">
          <a:xfrm>
            <a:off x="1573213" y="3203575"/>
            <a:ext cx="6926262" cy="356124"/>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Create an extra column derivable End_date column.</a:t>
            </a:r>
          </a:p>
        </p:txBody>
      </p:sp>
      <p:sp>
        <p:nvSpPr>
          <p:cNvPr id="299015" name="Rectangle 7"/>
          <p:cNvSpPr>
            <a:spLocks noChangeArrowheads="1"/>
          </p:cNvSpPr>
          <p:nvPr/>
        </p:nvSpPr>
        <p:spPr bwMode="blackWhite">
          <a:xfrm>
            <a:off x="2386013" y="1679575"/>
            <a:ext cx="1984375" cy="1198563"/>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299016" name="Rectangle 8"/>
          <p:cNvSpPr>
            <a:spLocks noChangeArrowheads="1"/>
          </p:cNvSpPr>
          <p:nvPr/>
        </p:nvSpPr>
        <p:spPr bwMode="auto">
          <a:xfrm>
            <a:off x="2320925" y="1641475"/>
            <a:ext cx="2262188"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PRODUCTS (PDT)</a:t>
            </a:r>
          </a:p>
        </p:txBody>
      </p:sp>
      <p:sp>
        <p:nvSpPr>
          <p:cNvPr id="299017" name="Line 9"/>
          <p:cNvSpPr>
            <a:spLocks noChangeShapeType="1"/>
          </p:cNvSpPr>
          <p:nvPr/>
        </p:nvSpPr>
        <p:spPr bwMode="auto">
          <a:xfrm>
            <a:off x="3094038" y="2003425"/>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99018" name="Rectangle 10"/>
          <p:cNvSpPr>
            <a:spLocks noChangeArrowheads="1"/>
          </p:cNvSpPr>
          <p:nvPr/>
        </p:nvSpPr>
        <p:spPr bwMode="auto">
          <a:xfrm>
            <a:off x="2344738" y="2076450"/>
            <a:ext cx="7270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endParaRPr lang="en-US"/>
          </a:p>
        </p:txBody>
      </p:sp>
      <p:sp>
        <p:nvSpPr>
          <p:cNvPr id="299019" name="Rectangle 11"/>
          <p:cNvSpPr>
            <a:spLocks noChangeArrowheads="1"/>
          </p:cNvSpPr>
          <p:nvPr/>
        </p:nvSpPr>
        <p:spPr bwMode="auto">
          <a:xfrm>
            <a:off x="2820988" y="2043113"/>
            <a:ext cx="293687"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p>
        </p:txBody>
      </p:sp>
      <p:sp>
        <p:nvSpPr>
          <p:cNvPr id="299020" name="Line 12"/>
          <p:cNvSpPr>
            <a:spLocks noChangeShapeType="1"/>
          </p:cNvSpPr>
          <p:nvPr/>
        </p:nvSpPr>
        <p:spPr bwMode="auto">
          <a:xfrm>
            <a:off x="2400300" y="2009775"/>
            <a:ext cx="1966913" cy="0"/>
          </a:xfrm>
          <a:prstGeom prst="line">
            <a:avLst/>
          </a:prstGeom>
          <a:noFill/>
          <a:ln w="50800">
            <a:solidFill>
              <a:schemeClr val="tx1"/>
            </a:solidFill>
            <a:round/>
            <a:headEnd type="none" w="sm" len="sm"/>
            <a:tailEnd type="none" w="sm" len="sm"/>
          </a:ln>
          <a:effectLst/>
        </p:spPr>
        <p:txBody>
          <a:bodyPr/>
          <a:lstStyle/>
          <a:p>
            <a:endParaRPr lang="en-US"/>
          </a:p>
        </p:txBody>
      </p:sp>
      <p:sp>
        <p:nvSpPr>
          <p:cNvPr id="299021" name="Line 13"/>
          <p:cNvSpPr>
            <a:spLocks noChangeShapeType="1"/>
          </p:cNvSpPr>
          <p:nvPr/>
        </p:nvSpPr>
        <p:spPr bwMode="auto">
          <a:xfrm>
            <a:off x="2819400" y="2005013"/>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99022" name="Rectangle 14"/>
          <p:cNvSpPr>
            <a:spLocks noChangeArrowheads="1"/>
          </p:cNvSpPr>
          <p:nvPr/>
        </p:nvSpPr>
        <p:spPr bwMode="auto">
          <a:xfrm>
            <a:off x="3194050" y="2062163"/>
            <a:ext cx="10445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Name</a:t>
            </a:r>
          </a:p>
        </p:txBody>
      </p:sp>
      <p:sp>
        <p:nvSpPr>
          <p:cNvPr id="299023" name="Rectangle 15"/>
          <p:cNvSpPr>
            <a:spLocks noChangeArrowheads="1"/>
          </p:cNvSpPr>
          <p:nvPr/>
        </p:nvSpPr>
        <p:spPr bwMode="blackWhite">
          <a:xfrm>
            <a:off x="5338763" y="1408113"/>
            <a:ext cx="2687637" cy="1473200"/>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299024" name="Rectangle 16"/>
          <p:cNvSpPr>
            <a:spLocks noChangeArrowheads="1"/>
          </p:cNvSpPr>
          <p:nvPr/>
        </p:nvSpPr>
        <p:spPr bwMode="auto">
          <a:xfrm>
            <a:off x="5294313" y="1412875"/>
            <a:ext cx="3071812"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PRICES (PCE)</a:t>
            </a:r>
          </a:p>
        </p:txBody>
      </p:sp>
      <p:sp>
        <p:nvSpPr>
          <p:cNvPr id="299025" name="Line 17"/>
          <p:cNvSpPr>
            <a:spLocks noChangeShapeType="1"/>
          </p:cNvSpPr>
          <p:nvPr/>
        </p:nvSpPr>
        <p:spPr bwMode="auto">
          <a:xfrm>
            <a:off x="6423025" y="1870075"/>
            <a:ext cx="1588" cy="1020763"/>
          </a:xfrm>
          <a:prstGeom prst="line">
            <a:avLst/>
          </a:prstGeom>
          <a:noFill/>
          <a:ln w="25400">
            <a:solidFill>
              <a:schemeClr val="tx1"/>
            </a:solidFill>
            <a:round/>
            <a:headEnd type="none" w="sm" len="sm"/>
            <a:tailEnd type="none" w="sm" len="sm"/>
          </a:ln>
          <a:effectLst/>
        </p:spPr>
        <p:txBody>
          <a:bodyPr/>
          <a:lstStyle/>
          <a:p>
            <a:endParaRPr lang="en-US"/>
          </a:p>
        </p:txBody>
      </p:sp>
      <p:sp>
        <p:nvSpPr>
          <p:cNvPr id="299026" name="Rectangle 18"/>
          <p:cNvSpPr>
            <a:spLocks noChangeArrowheads="1"/>
          </p:cNvSpPr>
          <p:nvPr/>
        </p:nvSpPr>
        <p:spPr bwMode="auto">
          <a:xfrm>
            <a:off x="5292725" y="1851025"/>
            <a:ext cx="860425"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    pk</a:t>
            </a:r>
            <a:br>
              <a:rPr lang="en-US"/>
            </a:br>
            <a:endParaRPr lang="en-US"/>
          </a:p>
        </p:txBody>
      </p:sp>
      <p:sp>
        <p:nvSpPr>
          <p:cNvPr id="299027" name="Rectangle 19"/>
          <p:cNvSpPr>
            <a:spLocks noChangeArrowheads="1"/>
          </p:cNvSpPr>
          <p:nvPr/>
        </p:nvSpPr>
        <p:spPr bwMode="auto">
          <a:xfrm>
            <a:off x="6130925" y="1882775"/>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p>
        </p:txBody>
      </p:sp>
      <p:sp>
        <p:nvSpPr>
          <p:cNvPr id="299028" name="Line 20"/>
          <p:cNvSpPr>
            <a:spLocks noChangeShapeType="1"/>
          </p:cNvSpPr>
          <p:nvPr/>
        </p:nvSpPr>
        <p:spPr bwMode="auto">
          <a:xfrm>
            <a:off x="5351463" y="1851025"/>
            <a:ext cx="2663825"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99029" name="Line 21"/>
          <p:cNvSpPr>
            <a:spLocks noChangeShapeType="1"/>
          </p:cNvSpPr>
          <p:nvPr/>
        </p:nvSpPr>
        <p:spPr bwMode="auto">
          <a:xfrm>
            <a:off x="6115050" y="1841500"/>
            <a:ext cx="1588" cy="1049338"/>
          </a:xfrm>
          <a:prstGeom prst="line">
            <a:avLst/>
          </a:prstGeom>
          <a:noFill/>
          <a:ln w="25400">
            <a:solidFill>
              <a:schemeClr val="tx1"/>
            </a:solidFill>
            <a:round/>
            <a:headEnd type="none" w="sm" len="sm"/>
            <a:tailEnd type="none" w="sm" len="sm"/>
          </a:ln>
          <a:effectLst/>
        </p:spPr>
        <p:txBody>
          <a:bodyPr/>
          <a:lstStyle/>
          <a:p>
            <a:endParaRPr lang="en-US"/>
          </a:p>
        </p:txBody>
      </p:sp>
      <p:sp>
        <p:nvSpPr>
          <p:cNvPr id="299030" name="Rectangle 22"/>
          <p:cNvSpPr>
            <a:spLocks noChangeArrowheads="1"/>
          </p:cNvSpPr>
          <p:nvPr/>
        </p:nvSpPr>
        <p:spPr bwMode="auto">
          <a:xfrm>
            <a:off x="6646863" y="1865313"/>
            <a:ext cx="1303337"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Pdt_id Start_date Price</a:t>
            </a:r>
          </a:p>
        </p:txBody>
      </p:sp>
      <p:sp>
        <p:nvSpPr>
          <p:cNvPr id="299031" name="Rectangle 23"/>
          <p:cNvSpPr>
            <a:spLocks noChangeArrowheads="1"/>
          </p:cNvSpPr>
          <p:nvPr/>
        </p:nvSpPr>
        <p:spPr bwMode="invGray">
          <a:xfrm>
            <a:off x="5448300" y="4143375"/>
            <a:ext cx="2687638" cy="1604963"/>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299032" name="Rectangle 24"/>
          <p:cNvSpPr>
            <a:spLocks noChangeArrowheads="1"/>
          </p:cNvSpPr>
          <p:nvPr/>
        </p:nvSpPr>
        <p:spPr bwMode="invGray">
          <a:xfrm>
            <a:off x="5403850" y="4148138"/>
            <a:ext cx="3071813"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PRICES (PCE)</a:t>
            </a:r>
          </a:p>
        </p:txBody>
      </p:sp>
      <p:sp>
        <p:nvSpPr>
          <p:cNvPr id="299033" name="Line 25"/>
          <p:cNvSpPr>
            <a:spLocks noChangeShapeType="1"/>
          </p:cNvSpPr>
          <p:nvPr/>
        </p:nvSpPr>
        <p:spPr bwMode="invGray">
          <a:xfrm>
            <a:off x="6532563" y="4605338"/>
            <a:ext cx="1587" cy="1138237"/>
          </a:xfrm>
          <a:prstGeom prst="line">
            <a:avLst/>
          </a:prstGeom>
          <a:noFill/>
          <a:ln w="25400">
            <a:solidFill>
              <a:schemeClr val="tx1"/>
            </a:solidFill>
            <a:round/>
            <a:headEnd type="none" w="sm" len="sm"/>
            <a:tailEnd type="none" w="sm" len="sm"/>
          </a:ln>
          <a:effectLst/>
        </p:spPr>
        <p:txBody>
          <a:bodyPr/>
          <a:lstStyle/>
          <a:p>
            <a:endParaRPr lang="en-US"/>
          </a:p>
        </p:txBody>
      </p:sp>
      <p:sp>
        <p:nvSpPr>
          <p:cNvPr id="299034" name="Rectangle 26"/>
          <p:cNvSpPr>
            <a:spLocks noChangeArrowheads="1"/>
          </p:cNvSpPr>
          <p:nvPr/>
        </p:nvSpPr>
        <p:spPr bwMode="invGray">
          <a:xfrm>
            <a:off x="5402263" y="4586288"/>
            <a:ext cx="860425"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    pk</a:t>
            </a:r>
            <a:br>
              <a:rPr lang="en-US"/>
            </a:br>
            <a:endParaRPr lang="en-US"/>
          </a:p>
        </p:txBody>
      </p:sp>
      <p:sp>
        <p:nvSpPr>
          <p:cNvPr id="299035" name="Rectangle 27"/>
          <p:cNvSpPr>
            <a:spLocks noChangeArrowheads="1"/>
          </p:cNvSpPr>
          <p:nvPr/>
        </p:nvSpPr>
        <p:spPr bwMode="invGray">
          <a:xfrm>
            <a:off x="6240463" y="4618038"/>
            <a:ext cx="292100" cy="1128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r>
              <a:rPr lang="en-US" sz="1400" i="1"/>
              <a:t>o</a:t>
            </a:r>
          </a:p>
        </p:txBody>
      </p:sp>
      <p:sp>
        <p:nvSpPr>
          <p:cNvPr id="299036" name="Line 28"/>
          <p:cNvSpPr>
            <a:spLocks noChangeShapeType="1"/>
          </p:cNvSpPr>
          <p:nvPr/>
        </p:nvSpPr>
        <p:spPr bwMode="invGray">
          <a:xfrm>
            <a:off x="5448300" y="4586288"/>
            <a:ext cx="2686050" cy="0"/>
          </a:xfrm>
          <a:prstGeom prst="line">
            <a:avLst/>
          </a:prstGeom>
          <a:noFill/>
          <a:ln w="50800">
            <a:solidFill>
              <a:schemeClr val="tx1"/>
            </a:solidFill>
            <a:round/>
            <a:headEnd type="none" w="sm" len="sm"/>
            <a:tailEnd type="none" w="sm" len="sm"/>
          </a:ln>
          <a:effectLst/>
        </p:spPr>
        <p:txBody>
          <a:bodyPr/>
          <a:lstStyle/>
          <a:p>
            <a:endParaRPr lang="en-US"/>
          </a:p>
        </p:txBody>
      </p:sp>
      <p:sp>
        <p:nvSpPr>
          <p:cNvPr id="299037" name="Rectangle 29"/>
          <p:cNvSpPr>
            <a:spLocks noChangeArrowheads="1"/>
          </p:cNvSpPr>
          <p:nvPr/>
        </p:nvSpPr>
        <p:spPr bwMode="invGray">
          <a:xfrm>
            <a:off x="6591300" y="4600575"/>
            <a:ext cx="1303338"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Pdt_id Start_date  Price </a:t>
            </a:r>
            <a:r>
              <a:rPr lang="en-US" i="1"/>
              <a:t>End_date</a:t>
            </a:r>
          </a:p>
        </p:txBody>
      </p:sp>
      <p:sp>
        <p:nvSpPr>
          <p:cNvPr id="299038" name="Rectangle 30"/>
          <p:cNvSpPr>
            <a:spLocks noChangeArrowheads="1"/>
          </p:cNvSpPr>
          <p:nvPr/>
        </p:nvSpPr>
        <p:spPr bwMode="auto">
          <a:xfrm>
            <a:off x="942975" y="1266825"/>
            <a:ext cx="804836"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99039" name="Rectangle 31"/>
          <p:cNvSpPr>
            <a:spLocks noChangeArrowheads="1"/>
          </p:cNvSpPr>
          <p:nvPr/>
        </p:nvSpPr>
        <p:spPr bwMode="auto">
          <a:xfrm>
            <a:off x="942975" y="4195763"/>
            <a:ext cx="659732"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99040" name="Line 32"/>
          <p:cNvSpPr>
            <a:spLocks noChangeShapeType="1"/>
          </p:cNvSpPr>
          <p:nvPr/>
        </p:nvSpPr>
        <p:spPr bwMode="invGray">
          <a:xfrm>
            <a:off x="6134100" y="4605338"/>
            <a:ext cx="1588" cy="1138237"/>
          </a:xfrm>
          <a:prstGeom prst="line">
            <a:avLst/>
          </a:prstGeom>
          <a:noFill/>
          <a:ln w="25400">
            <a:solidFill>
              <a:schemeClr val="tx1"/>
            </a:solidFill>
            <a:round/>
            <a:headEnd type="none" w="sm" len="sm"/>
            <a:tailEnd type="none" w="sm" len="sm"/>
          </a:ln>
          <a:effectLst/>
        </p:spPr>
        <p:txBody>
          <a:bodyPr/>
          <a:lstStyle/>
          <a:p>
            <a:endParaRPr lang="en-US"/>
          </a:p>
        </p:txBody>
      </p:sp>
      <p:grpSp>
        <p:nvGrpSpPr>
          <p:cNvPr id="3" name="Group 33"/>
          <p:cNvGrpSpPr>
            <a:grpSpLocks/>
          </p:cNvGrpSpPr>
          <p:nvPr/>
        </p:nvGrpSpPr>
        <p:grpSpPr bwMode="auto">
          <a:xfrm>
            <a:off x="4565653" y="4733925"/>
            <a:ext cx="836613" cy="368300"/>
            <a:chOff x="2876" y="2982"/>
            <a:chExt cx="527" cy="232"/>
          </a:xfrm>
        </p:grpSpPr>
        <p:sp>
          <p:nvSpPr>
            <p:cNvPr id="299042" name="AutoShape 34"/>
            <p:cNvSpPr>
              <a:spLocks noChangeArrowheads="1"/>
            </p:cNvSpPr>
            <p:nvPr/>
          </p:nvSpPr>
          <p:spPr bwMode="auto">
            <a:xfrm rot="16200000" flipH="1">
              <a:off x="3195" y="3006"/>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99043" name="Line 35"/>
            <p:cNvSpPr>
              <a:spLocks noChangeShapeType="1"/>
            </p:cNvSpPr>
            <p:nvPr/>
          </p:nvSpPr>
          <p:spPr bwMode="auto">
            <a:xfrm flipH="1">
              <a:off x="2876" y="3120"/>
              <a:ext cx="426" cy="0"/>
            </a:xfrm>
            <a:prstGeom prst="line">
              <a:avLst/>
            </a:prstGeom>
            <a:noFill/>
            <a:ln w="25400">
              <a:solidFill>
                <a:schemeClr val="tx1"/>
              </a:solidFill>
              <a:round/>
              <a:headEnd type="none" w="sm" len="sm"/>
              <a:tailEnd type="none" w="sm" len="sm"/>
            </a:ln>
            <a:effectLst/>
          </p:spPr>
          <p:txBody>
            <a:bodyPr/>
            <a:lstStyle/>
            <a:p>
              <a:endParaRPr lang="en-US"/>
            </a:p>
          </p:txBody>
        </p: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487738" y="2211388"/>
            <a:ext cx="1627187" cy="368300"/>
            <a:chOff x="2197" y="1393"/>
            <a:chExt cx="1025" cy="232"/>
          </a:xfrm>
        </p:grpSpPr>
        <p:sp>
          <p:nvSpPr>
            <p:cNvPr id="301059" name="AutoShape 3"/>
            <p:cNvSpPr>
              <a:spLocks noChangeArrowheads="1"/>
            </p:cNvSpPr>
            <p:nvPr/>
          </p:nvSpPr>
          <p:spPr bwMode="black">
            <a:xfrm rot="16200000" flipH="1">
              <a:off x="3014" y="1417"/>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301060" name="Line 4"/>
            <p:cNvSpPr>
              <a:spLocks noChangeShapeType="1"/>
            </p:cNvSpPr>
            <p:nvPr/>
          </p:nvSpPr>
          <p:spPr bwMode="auto">
            <a:xfrm flipH="1">
              <a:off x="2197" y="1512"/>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1061" name="AutoShape 5"/>
          <p:cNvSpPr>
            <a:spLocks noChangeArrowheads="1"/>
          </p:cNvSpPr>
          <p:nvPr/>
        </p:nvSpPr>
        <p:spPr bwMode="auto">
          <a:xfrm rot="16200000" flipH="1">
            <a:off x="4179888" y="4681538"/>
            <a:ext cx="368300" cy="29210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301062" name="Line 6"/>
          <p:cNvSpPr>
            <a:spLocks noChangeShapeType="1"/>
          </p:cNvSpPr>
          <p:nvPr/>
        </p:nvSpPr>
        <p:spPr bwMode="auto">
          <a:xfrm flipH="1">
            <a:off x="3619500" y="4832350"/>
            <a:ext cx="676275" cy="0"/>
          </a:xfrm>
          <a:prstGeom prst="line">
            <a:avLst/>
          </a:prstGeom>
          <a:noFill/>
          <a:ln w="25400">
            <a:solidFill>
              <a:schemeClr val="tx1"/>
            </a:solidFill>
            <a:round/>
            <a:headEnd type="none" w="sm" len="sm"/>
            <a:tailEnd type="none" w="sm" len="sm"/>
          </a:ln>
          <a:effectLst/>
        </p:spPr>
        <p:txBody>
          <a:bodyPr/>
          <a:lstStyle/>
          <a:p>
            <a:endParaRPr lang="en-US"/>
          </a:p>
        </p:txBody>
      </p:sp>
      <p:sp>
        <p:nvSpPr>
          <p:cNvPr id="301099" name="Rectangle 43"/>
          <p:cNvSpPr>
            <a:spLocks noGrp="1" noChangeArrowheads="1"/>
          </p:cNvSpPr>
          <p:nvPr>
            <p:ph type="title"/>
          </p:nvPr>
        </p:nvSpPr>
        <p:spPr/>
        <p:txBody>
          <a:bodyPr/>
          <a:lstStyle/>
          <a:p>
            <a:r>
              <a:rPr lang="en-US"/>
              <a:t>Current Indicator Column</a:t>
            </a:r>
          </a:p>
        </p:txBody>
      </p:sp>
      <p:sp>
        <p:nvSpPr>
          <p:cNvPr id="301064" name="Rectangle 8"/>
          <p:cNvSpPr>
            <a:spLocks noChangeArrowheads="1"/>
          </p:cNvSpPr>
          <p:nvPr/>
        </p:nvSpPr>
        <p:spPr bwMode="auto">
          <a:xfrm>
            <a:off x="1574800" y="3203575"/>
            <a:ext cx="6521450" cy="6127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Add a column to represent the most current record in a</a:t>
            </a:r>
          </a:p>
          <a:p>
            <a:pPr marL="404813" indent="-404813" defTabSz="346075" eaLnBrk="0" hangingPunct="0">
              <a:lnSpc>
                <a:spcPct val="95000"/>
              </a:lnSpc>
              <a:spcBef>
                <a:spcPct val="0"/>
              </a:spcBef>
              <a:buClrTx/>
              <a:buFontTx/>
              <a:buNone/>
              <a:tabLst>
                <a:tab pos="571500" algn="l"/>
              </a:tabLst>
            </a:pPr>
            <a:r>
              <a:rPr lang="en-US"/>
              <a:t>long list of records.</a:t>
            </a:r>
          </a:p>
        </p:txBody>
      </p:sp>
      <p:sp>
        <p:nvSpPr>
          <p:cNvPr id="301065" name="Rectangle 9"/>
          <p:cNvSpPr>
            <a:spLocks noChangeArrowheads="1"/>
          </p:cNvSpPr>
          <p:nvPr/>
        </p:nvSpPr>
        <p:spPr bwMode="invGray">
          <a:xfrm>
            <a:off x="4568825" y="4103688"/>
            <a:ext cx="3086100" cy="1306512"/>
          </a:xfrm>
          <a:prstGeom prst="rect">
            <a:avLst/>
          </a:prstGeom>
          <a:solidFill>
            <a:srgbClr val="0099CC"/>
          </a:solidFill>
          <a:ln w="25400">
            <a:solidFill>
              <a:schemeClr val="tx1"/>
            </a:solidFill>
            <a:miter lim="800000"/>
            <a:headEnd/>
            <a:tailEnd/>
          </a:ln>
          <a:effectLst/>
        </p:spPr>
        <p:txBody>
          <a:bodyPr wrap="none" anchor="ctr"/>
          <a:lstStyle/>
          <a:p>
            <a:endParaRPr lang="en-US"/>
          </a:p>
        </p:txBody>
      </p:sp>
      <p:sp>
        <p:nvSpPr>
          <p:cNvPr id="301066" name="Rectangle 10"/>
          <p:cNvSpPr>
            <a:spLocks noChangeArrowheads="1"/>
          </p:cNvSpPr>
          <p:nvPr/>
        </p:nvSpPr>
        <p:spPr bwMode="invGray">
          <a:xfrm>
            <a:off x="4524375" y="4110038"/>
            <a:ext cx="17494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B</a:t>
            </a:r>
          </a:p>
        </p:txBody>
      </p:sp>
      <p:sp>
        <p:nvSpPr>
          <p:cNvPr id="301067" name="Rectangle 11"/>
          <p:cNvSpPr>
            <a:spLocks noChangeArrowheads="1"/>
          </p:cNvSpPr>
          <p:nvPr/>
        </p:nvSpPr>
        <p:spPr bwMode="invGray">
          <a:xfrm>
            <a:off x="4522788" y="4478338"/>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pk,fk </a:t>
            </a:r>
            <a:br>
              <a:rPr lang="en-US">
                <a:solidFill>
                  <a:schemeClr val="bg2"/>
                </a:solidFill>
              </a:rPr>
            </a:br>
            <a:r>
              <a:rPr lang="en-US">
                <a:solidFill>
                  <a:schemeClr val="bg2"/>
                </a:solidFill>
              </a:rPr>
              <a:t>pk</a:t>
            </a:r>
          </a:p>
        </p:txBody>
      </p:sp>
      <p:sp>
        <p:nvSpPr>
          <p:cNvPr id="301068" name="Rectangle 12"/>
          <p:cNvSpPr>
            <a:spLocks noChangeArrowheads="1"/>
          </p:cNvSpPr>
          <p:nvPr/>
        </p:nvSpPr>
        <p:spPr bwMode="invGray">
          <a:xfrm>
            <a:off x="5248275" y="4500563"/>
            <a:ext cx="29210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r>
              <a:rPr lang="en-US"/>
              <a:t> </a:t>
            </a:r>
            <a:r>
              <a:rPr lang="en-US" i="1">
                <a:solidFill>
                  <a:schemeClr val="bg2"/>
                </a:solidFill>
              </a:rPr>
              <a:t>o</a:t>
            </a:r>
          </a:p>
        </p:txBody>
      </p:sp>
      <p:sp>
        <p:nvSpPr>
          <p:cNvPr id="301069" name="Line 13"/>
          <p:cNvSpPr>
            <a:spLocks noChangeShapeType="1"/>
          </p:cNvSpPr>
          <p:nvPr/>
        </p:nvSpPr>
        <p:spPr bwMode="invGray">
          <a:xfrm>
            <a:off x="4578350" y="4427538"/>
            <a:ext cx="3063875" cy="0"/>
          </a:xfrm>
          <a:prstGeom prst="line">
            <a:avLst/>
          </a:prstGeom>
          <a:noFill/>
          <a:ln w="50800">
            <a:solidFill>
              <a:schemeClr val="tx1"/>
            </a:solidFill>
            <a:round/>
            <a:headEnd type="none" w="sm" len="sm"/>
            <a:tailEnd type="none" w="sm" len="sm"/>
          </a:ln>
          <a:effectLst/>
        </p:spPr>
        <p:txBody>
          <a:bodyPr/>
          <a:lstStyle/>
          <a:p>
            <a:endParaRPr lang="en-US"/>
          </a:p>
        </p:txBody>
      </p:sp>
      <p:sp>
        <p:nvSpPr>
          <p:cNvPr id="301070" name="Line 14"/>
          <p:cNvSpPr>
            <a:spLocks noChangeShapeType="1"/>
          </p:cNvSpPr>
          <p:nvPr/>
        </p:nvSpPr>
        <p:spPr bwMode="invGray">
          <a:xfrm>
            <a:off x="5183188" y="4411663"/>
            <a:ext cx="0" cy="985837"/>
          </a:xfrm>
          <a:prstGeom prst="line">
            <a:avLst/>
          </a:prstGeom>
          <a:noFill/>
          <a:ln w="25400">
            <a:solidFill>
              <a:schemeClr val="tx1"/>
            </a:solidFill>
            <a:round/>
            <a:headEnd type="none" w="sm" len="sm"/>
            <a:tailEnd type="none" w="sm" len="sm"/>
          </a:ln>
          <a:effectLst/>
        </p:spPr>
        <p:txBody>
          <a:bodyPr/>
          <a:lstStyle/>
          <a:p>
            <a:endParaRPr lang="en-US"/>
          </a:p>
        </p:txBody>
      </p:sp>
      <p:sp>
        <p:nvSpPr>
          <p:cNvPr id="301071" name="Rectangle 15"/>
          <p:cNvSpPr>
            <a:spLocks noChangeArrowheads="1"/>
          </p:cNvSpPr>
          <p:nvPr/>
        </p:nvSpPr>
        <p:spPr bwMode="invGray">
          <a:xfrm>
            <a:off x="5559425" y="4471988"/>
            <a:ext cx="215900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A_Id    </a:t>
            </a:r>
            <a:br>
              <a:rPr lang="en-US">
                <a:solidFill>
                  <a:schemeClr val="bg2"/>
                </a:solidFill>
              </a:rPr>
            </a:br>
            <a:r>
              <a:rPr lang="en-US">
                <a:solidFill>
                  <a:schemeClr val="bg2"/>
                </a:solidFill>
              </a:rPr>
              <a:t>Start_date</a:t>
            </a:r>
            <a:r>
              <a:rPr lang="en-US"/>
              <a:t> </a:t>
            </a:r>
            <a:r>
              <a:rPr lang="en-US" i="1">
                <a:solidFill>
                  <a:schemeClr val="bg2"/>
                </a:solidFill>
              </a:rPr>
              <a:t>Current_indicator</a:t>
            </a:r>
          </a:p>
        </p:txBody>
      </p:sp>
      <p:sp>
        <p:nvSpPr>
          <p:cNvPr id="301072" name="Rectangle 16"/>
          <p:cNvSpPr>
            <a:spLocks noChangeArrowheads="1"/>
          </p:cNvSpPr>
          <p:nvPr/>
        </p:nvSpPr>
        <p:spPr bwMode="blackWhite">
          <a:xfrm>
            <a:off x="5164138" y="1716088"/>
            <a:ext cx="2428875" cy="1165225"/>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301073" name="Rectangle 17"/>
          <p:cNvSpPr>
            <a:spLocks noChangeArrowheads="1"/>
          </p:cNvSpPr>
          <p:nvPr/>
        </p:nvSpPr>
        <p:spPr bwMode="auto">
          <a:xfrm>
            <a:off x="5119688" y="1722438"/>
            <a:ext cx="17494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B</a:t>
            </a:r>
          </a:p>
        </p:txBody>
      </p:sp>
      <p:sp>
        <p:nvSpPr>
          <p:cNvPr id="301074" name="Rectangle 18"/>
          <p:cNvSpPr>
            <a:spLocks noChangeArrowheads="1"/>
          </p:cNvSpPr>
          <p:nvPr/>
        </p:nvSpPr>
        <p:spPr bwMode="auto">
          <a:xfrm>
            <a:off x="5118100" y="2090738"/>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pk,fk </a:t>
            </a:r>
            <a:br>
              <a:rPr lang="en-US">
                <a:solidFill>
                  <a:schemeClr val="bg2"/>
                </a:solidFill>
              </a:rPr>
            </a:br>
            <a:r>
              <a:rPr lang="en-US">
                <a:solidFill>
                  <a:schemeClr val="bg2"/>
                </a:solidFill>
              </a:rPr>
              <a:t>pk</a:t>
            </a:r>
          </a:p>
        </p:txBody>
      </p:sp>
      <p:sp>
        <p:nvSpPr>
          <p:cNvPr id="301075" name="Rectangle 19"/>
          <p:cNvSpPr>
            <a:spLocks noChangeArrowheads="1"/>
          </p:cNvSpPr>
          <p:nvPr/>
        </p:nvSpPr>
        <p:spPr bwMode="auto">
          <a:xfrm>
            <a:off x="5792788" y="2112963"/>
            <a:ext cx="2921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p>
        </p:txBody>
      </p:sp>
      <p:sp>
        <p:nvSpPr>
          <p:cNvPr id="301076" name="Line 20"/>
          <p:cNvSpPr>
            <a:spLocks noChangeShapeType="1"/>
          </p:cNvSpPr>
          <p:nvPr/>
        </p:nvSpPr>
        <p:spPr bwMode="auto">
          <a:xfrm>
            <a:off x="5167313" y="2057400"/>
            <a:ext cx="2424112" cy="0"/>
          </a:xfrm>
          <a:prstGeom prst="line">
            <a:avLst/>
          </a:prstGeom>
          <a:noFill/>
          <a:ln w="50800">
            <a:solidFill>
              <a:schemeClr val="tx1"/>
            </a:solidFill>
            <a:round/>
            <a:headEnd type="none" w="sm" len="sm"/>
            <a:tailEnd type="none" w="sm" len="sm"/>
          </a:ln>
          <a:effectLst/>
        </p:spPr>
        <p:txBody>
          <a:bodyPr/>
          <a:lstStyle/>
          <a:p>
            <a:endParaRPr lang="en-US"/>
          </a:p>
        </p:txBody>
      </p:sp>
      <p:sp>
        <p:nvSpPr>
          <p:cNvPr id="301077" name="Rectangle 21"/>
          <p:cNvSpPr>
            <a:spLocks noChangeArrowheads="1"/>
          </p:cNvSpPr>
          <p:nvPr/>
        </p:nvSpPr>
        <p:spPr bwMode="auto">
          <a:xfrm>
            <a:off x="6053138" y="2084388"/>
            <a:ext cx="1389062"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A_id Start_date</a:t>
            </a:r>
          </a:p>
        </p:txBody>
      </p:sp>
      <p:sp>
        <p:nvSpPr>
          <p:cNvPr id="301078" name="Rectangle 22"/>
          <p:cNvSpPr>
            <a:spLocks noChangeArrowheads="1"/>
          </p:cNvSpPr>
          <p:nvPr/>
        </p:nvSpPr>
        <p:spPr bwMode="blackWhite">
          <a:xfrm>
            <a:off x="2379663" y="1774825"/>
            <a:ext cx="1417637" cy="107950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301079" name="Rectangle 23"/>
          <p:cNvSpPr>
            <a:spLocks noChangeArrowheads="1"/>
          </p:cNvSpPr>
          <p:nvPr/>
        </p:nvSpPr>
        <p:spPr bwMode="auto">
          <a:xfrm>
            <a:off x="2339975" y="1773238"/>
            <a:ext cx="109537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a:t>
            </a:r>
          </a:p>
        </p:txBody>
      </p:sp>
      <p:sp>
        <p:nvSpPr>
          <p:cNvPr id="301080" name="Line 24"/>
          <p:cNvSpPr>
            <a:spLocks noChangeShapeType="1"/>
          </p:cNvSpPr>
          <p:nvPr/>
        </p:nvSpPr>
        <p:spPr bwMode="auto">
          <a:xfrm>
            <a:off x="3125788" y="2143125"/>
            <a:ext cx="0" cy="722313"/>
          </a:xfrm>
          <a:prstGeom prst="line">
            <a:avLst/>
          </a:prstGeom>
          <a:noFill/>
          <a:ln w="25400">
            <a:solidFill>
              <a:schemeClr val="tx1"/>
            </a:solidFill>
            <a:round/>
            <a:headEnd type="none" w="sm" len="sm"/>
            <a:tailEnd type="none" w="sm" len="sm"/>
          </a:ln>
          <a:effectLst/>
        </p:spPr>
        <p:txBody>
          <a:bodyPr/>
          <a:lstStyle/>
          <a:p>
            <a:endParaRPr lang="en-US"/>
          </a:p>
        </p:txBody>
      </p:sp>
      <p:sp>
        <p:nvSpPr>
          <p:cNvPr id="301081" name="Rectangle 25"/>
          <p:cNvSpPr>
            <a:spLocks noChangeArrowheads="1"/>
          </p:cNvSpPr>
          <p:nvPr/>
        </p:nvSpPr>
        <p:spPr bwMode="auto">
          <a:xfrm>
            <a:off x="2338388" y="2255838"/>
            <a:ext cx="7112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a:t>
            </a:r>
            <a:br>
              <a:rPr lang="en-US">
                <a:solidFill>
                  <a:schemeClr val="bg2"/>
                </a:solidFill>
              </a:rPr>
            </a:br>
            <a:endParaRPr lang="en-US">
              <a:solidFill>
                <a:schemeClr val="bg2"/>
              </a:solidFill>
            </a:endParaRPr>
          </a:p>
        </p:txBody>
      </p:sp>
      <p:sp>
        <p:nvSpPr>
          <p:cNvPr id="301082" name="Rectangle 26"/>
          <p:cNvSpPr>
            <a:spLocks noChangeArrowheads="1"/>
          </p:cNvSpPr>
          <p:nvPr/>
        </p:nvSpPr>
        <p:spPr bwMode="auto">
          <a:xfrm>
            <a:off x="2828925" y="2255838"/>
            <a:ext cx="5842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endParaRPr lang="en-US">
              <a:solidFill>
                <a:schemeClr val="bg2"/>
              </a:solidFill>
            </a:endParaRPr>
          </a:p>
        </p:txBody>
      </p:sp>
      <p:sp>
        <p:nvSpPr>
          <p:cNvPr id="301083" name="Line 27"/>
          <p:cNvSpPr>
            <a:spLocks noChangeShapeType="1"/>
          </p:cNvSpPr>
          <p:nvPr/>
        </p:nvSpPr>
        <p:spPr bwMode="auto">
          <a:xfrm>
            <a:off x="2366963" y="2141538"/>
            <a:ext cx="1428750" cy="3175"/>
          </a:xfrm>
          <a:prstGeom prst="line">
            <a:avLst/>
          </a:prstGeom>
          <a:noFill/>
          <a:ln w="50800">
            <a:solidFill>
              <a:schemeClr val="tx1"/>
            </a:solidFill>
            <a:round/>
            <a:headEnd type="none" w="sm" len="sm"/>
            <a:tailEnd type="none" w="sm" len="sm"/>
          </a:ln>
          <a:effectLst/>
        </p:spPr>
        <p:txBody>
          <a:bodyPr/>
          <a:lstStyle/>
          <a:p>
            <a:endParaRPr lang="en-US"/>
          </a:p>
        </p:txBody>
      </p:sp>
      <p:sp>
        <p:nvSpPr>
          <p:cNvPr id="301084" name="Line 28"/>
          <p:cNvSpPr>
            <a:spLocks noChangeShapeType="1"/>
          </p:cNvSpPr>
          <p:nvPr/>
        </p:nvSpPr>
        <p:spPr bwMode="auto">
          <a:xfrm>
            <a:off x="2803525" y="2138363"/>
            <a:ext cx="1588" cy="709612"/>
          </a:xfrm>
          <a:prstGeom prst="line">
            <a:avLst/>
          </a:prstGeom>
          <a:noFill/>
          <a:ln w="25400">
            <a:solidFill>
              <a:schemeClr val="tx1"/>
            </a:solidFill>
            <a:round/>
            <a:headEnd type="none" w="sm" len="sm"/>
            <a:tailEnd type="none" w="sm" len="sm"/>
          </a:ln>
          <a:effectLst/>
        </p:spPr>
        <p:txBody>
          <a:bodyPr/>
          <a:lstStyle/>
          <a:p>
            <a:endParaRPr lang="en-US"/>
          </a:p>
        </p:txBody>
      </p:sp>
      <p:sp>
        <p:nvSpPr>
          <p:cNvPr id="301085" name="Rectangle 29"/>
          <p:cNvSpPr>
            <a:spLocks noChangeArrowheads="1"/>
          </p:cNvSpPr>
          <p:nvPr/>
        </p:nvSpPr>
        <p:spPr bwMode="auto">
          <a:xfrm>
            <a:off x="3182938" y="2255838"/>
            <a:ext cx="728662"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a:t>
            </a:r>
          </a:p>
        </p:txBody>
      </p:sp>
      <p:sp>
        <p:nvSpPr>
          <p:cNvPr id="301086" name="Line 30"/>
          <p:cNvSpPr>
            <a:spLocks noChangeShapeType="1"/>
          </p:cNvSpPr>
          <p:nvPr/>
        </p:nvSpPr>
        <p:spPr bwMode="invGray">
          <a:xfrm>
            <a:off x="5559425" y="4411663"/>
            <a:ext cx="0" cy="985837"/>
          </a:xfrm>
          <a:prstGeom prst="line">
            <a:avLst/>
          </a:prstGeom>
          <a:noFill/>
          <a:ln w="25400">
            <a:solidFill>
              <a:schemeClr val="tx1"/>
            </a:solidFill>
            <a:round/>
            <a:headEnd type="none" w="sm" len="sm"/>
            <a:tailEnd type="none" w="sm" len="sm"/>
          </a:ln>
          <a:effectLst/>
        </p:spPr>
        <p:txBody>
          <a:bodyPr/>
          <a:lstStyle/>
          <a:p>
            <a:endParaRPr lang="en-US"/>
          </a:p>
        </p:txBody>
      </p:sp>
      <p:sp>
        <p:nvSpPr>
          <p:cNvPr id="301087" name="Line 31"/>
          <p:cNvSpPr>
            <a:spLocks noChangeShapeType="1"/>
          </p:cNvSpPr>
          <p:nvPr/>
        </p:nvSpPr>
        <p:spPr bwMode="auto">
          <a:xfrm>
            <a:off x="6057900" y="2047875"/>
            <a:ext cx="0" cy="836613"/>
          </a:xfrm>
          <a:prstGeom prst="line">
            <a:avLst/>
          </a:prstGeom>
          <a:noFill/>
          <a:ln w="25400">
            <a:solidFill>
              <a:schemeClr val="tx1"/>
            </a:solidFill>
            <a:round/>
            <a:headEnd type="none" w="sm" len="sm"/>
            <a:tailEnd type="none" w="sm" len="sm"/>
          </a:ln>
          <a:effectLst/>
        </p:spPr>
        <p:txBody>
          <a:bodyPr/>
          <a:lstStyle/>
          <a:p>
            <a:endParaRPr lang="en-US"/>
          </a:p>
        </p:txBody>
      </p:sp>
      <p:sp>
        <p:nvSpPr>
          <p:cNvPr id="301088" name="Rectangle 32"/>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301089" name="Rectangle 33"/>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301090" name="Line 34"/>
          <p:cNvSpPr>
            <a:spLocks noChangeShapeType="1"/>
          </p:cNvSpPr>
          <p:nvPr/>
        </p:nvSpPr>
        <p:spPr bwMode="auto">
          <a:xfrm>
            <a:off x="5778500" y="2055813"/>
            <a:ext cx="0" cy="823912"/>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4" name="Rectangle 34"/>
          <p:cNvSpPr>
            <a:spLocks noGrp="1" noChangeArrowheads="1"/>
          </p:cNvSpPr>
          <p:nvPr>
            <p:ph type="title"/>
          </p:nvPr>
        </p:nvSpPr>
        <p:spPr/>
        <p:txBody>
          <a:bodyPr/>
          <a:lstStyle/>
          <a:p>
            <a:pPr algn="ctr"/>
            <a:r>
              <a:rPr lang="en-US" dirty="0"/>
              <a:t>Overview</a:t>
            </a:r>
          </a:p>
        </p:txBody>
      </p:sp>
      <p:sp>
        <p:nvSpPr>
          <p:cNvPr id="266275" name="Rectangle 35"/>
          <p:cNvSpPr>
            <a:spLocks noGrp="1" noChangeArrowheads="1"/>
          </p:cNvSpPr>
          <p:nvPr>
            <p:ph idx="1"/>
          </p:nvPr>
        </p:nvSpPr>
        <p:spPr>
          <a:xfrm>
            <a:off x="863600" y="1816100"/>
            <a:ext cx="7366000" cy="1163638"/>
          </a:xfrm>
        </p:spPr>
        <p:txBody>
          <a:bodyPr>
            <a:normAutofit/>
          </a:bodyPr>
          <a:lstStyle/>
          <a:p>
            <a:pPr lvl="1"/>
            <a:r>
              <a:rPr lang="en-US"/>
              <a:t>Denormalization </a:t>
            </a:r>
          </a:p>
          <a:p>
            <a:pPr lvl="1"/>
            <a:r>
              <a:rPr lang="en-US"/>
              <a:t>Benefits</a:t>
            </a:r>
          </a:p>
          <a:p>
            <a:pPr lvl="1"/>
            <a:r>
              <a:rPr lang="en-US"/>
              <a:t>Types of denormalization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AutoShape 2"/>
          <p:cNvSpPr>
            <a:spLocks noChangeArrowheads="1"/>
          </p:cNvSpPr>
          <p:nvPr/>
        </p:nvSpPr>
        <p:spPr bwMode="auto">
          <a:xfrm rot="16200000" flipH="1">
            <a:off x="4889500" y="4378325"/>
            <a:ext cx="368300" cy="292100"/>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303107" name="Line 3"/>
          <p:cNvSpPr>
            <a:spLocks noChangeShapeType="1"/>
          </p:cNvSpPr>
          <p:nvPr/>
        </p:nvSpPr>
        <p:spPr bwMode="auto">
          <a:xfrm flipH="1">
            <a:off x="4219575" y="4529138"/>
            <a:ext cx="785813" cy="0"/>
          </a:xfrm>
          <a:prstGeom prst="line">
            <a:avLst/>
          </a:prstGeom>
          <a:noFill/>
          <a:ln w="25400">
            <a:solidFill>
              <a:schemeClr val="tx1"/>
            </a:solidFill>
            <a:round/>
            <a:headEnd type="none" w="sm" len="sm"/>
            <a:tailEnd type="none" w="sm" len="sm"/>
          </a:ln>
          <a:effectLst/>
        </p:spPr>
        <p:txBody>
          <a:bodyPr/>
          <a:lstStyle/>
          <a:p>
            <a:endParaRPr lang="en-US"/>
          </a:p>
        </p:txBody>
      </p:sp>
      <p:grpSp>
        <p:nvGrpSpPr>
          <p:cNvPr id="2" name="Group 4"/>
          <p:cNvGrpSpPr>
            <a:grpSpLocks/>
          </p:cNvGrpSpPr>
          <p:nvPr/>
        </p:nvGrpSpPr>
        <p:grpSpPr bwMode="auto">
          <a:xfrm>
            <a:off x="3816350" y="2217738"/>
            <a:ext cx="1627188" cy="368300"/>
            <a:chOff x="2404" y="1397"/>
            <a:chExt cx="1025" cy="232"/>
          </a:xfrm>
        </p:grpSpPr>
        <p:sp>
          <p:nvSpPr>
            <p:cNvPr id="303109" name="AutoShape 5"/>
            <p:cNvSpPr>
              <a:spLocks noChangeArrowheads="1"/>
            </p:cNvSpPr>
            <p:nvPr/>
          </p:nvSpPr>
          <p:spPr bwMode="black">
            <a:xfrm rot="16200000" flipH="1">
              <a:off x="3221" y="1421"/>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303110" name="Line 6"/>
            <p:cNvSpPr>
              <a:spLocks noChangeShapeType="1"/>
            </p:cNvSpPr>
            <p:nvPr/>
          </p:nvSpPr>
          <p:spPr bwMode="auto">
            <a:xfrm flipH="1">
              <a:off x="2404" y="1516"/>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3147" name="Rectangle 43"/>
          <p:cNvSpPr>
            <a:spLocks noGrp="1" noChangeArrowheads="1"/>
          </p:cNvSpPr>
          <p:nvPr>
            <p:ph type="title"/>
          </p:nvPr>
        </p:nvSpPr>
        <p:spPr>
          <a:xfrm>
            <a:off x="579437" y="21535"/>
            <a:ext cx="7886700" cy="1325563"/>
          </a:xfrm>
        </p:spPr>
        <p:txBody>
          <a:bodyPr>
            <a:normAutofit/>
          </a:bodyPr>
          <a:lstStyle/>
          <a:p>
            <a:pPr algn="ctr"/>
            <a:r>
              <a:rPr lang="en-US" b="1" dirty="0" smtClean="0"/>
              <a:t>Current </a:t>
            </a:r>
            <a:r>
              <a:rPr lang="en-US" b="1" dirty="0"/>
              <a:t>Indicator Column</a:t>
            </a:r>
          </a:p>
        </p:txBody>
      </p:sp>
      <p:sp>
        <p:nvSpPr>
          <p:cNvPr id="303112" name="Rectangle 8"/>
          <p:cNvSpPr>
            <a:spLocks noChangeArrowheads="1"/>
          </p:cNvSpPr>
          <p:nvPr/>
        </p:nvSpPr>
        <p:spPr bwMode="blackWhite">
          <a:xfrm>
            <a:off x="2384425" y="1666875"/>
            <a:ext cx="1984375" cy="1198563"/>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303113" name="Rectangle 9"/>
          <p:cNvSpPr>
            <a:spLocks noChangeArrowheads="1"/>
          </p:cNvSpPr>
          <p:nvPr/>
        </p:nvSpPr>
        <p:spPr bwMode="auto">
          <a:xfrm>
            <a:off x="2344738" y="1666875"/>
            <a:ext cx="2262187"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PRODUCT (PDT)</a:t>
            </a:r>
          </a:p>
        </p:txBody>
      </p:sp>
      <p:sp>
        <p:nvSpPr>
          <p:cNvPr id="303114" name="Line 10"/>
          <p:cNvSpPr>
            <a:spLocks noChangeShapeType="1"/>
          </p:cNvSpPr>
          <p:nvPr/>
        </p:nvSpPr>
        <p:spPr bwMode="auto">
          <a:xfrm>
            <a:off x="3092450" y="1990725"/>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303115" name="Rectangle 11"/>
          <p:cNvSpPr>
            <a:spLocks noChangeArrowheads="1"/>
          </p:cNvSpPr>
          <p:nvPr/>
        </p:nvSpPr>
        <p:spPr bwMode="auto">
          <a:xfrm>
            <a:off x="2343150" y="2063750"/>
            <a:ext cx="7270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endParaRPr lang="en-US"/>
          </a:p>
        </p:txBody>
      </p:sp>
      <p:sp>
        <p:nvSpPr>
          <p:cNvPr id="303116" name="Rectangle 12"/>
          <p:cNvSpPr>
            <a:spLocks noChangeArrowheads="1"/>
          </p:cNvSpPr>
          <p:nvPr/>
        </p:nvSpPr>
        <p:spPr bwMode="auto">
          <a:xfrm>
            <a:off x="2819400" y="2030413"/>
            <a:ext cx="293688"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p>
        </p:txBody>
      </p:sp>
      <p:sp>
        <p:nvSpPr>
          <p:cNvPr id="303117" name="Line 13"/>
          <p:cNvSpPr>
            <a:spLocks noChangeShapeType="1"/>
          </p:cNvSpPr>
          <p:nvPr/>
        </p:nvSpPr>
        <p:spPr bwMode="auto">
          <a:xfrm flipV="1">
            <a:off x="2376488" y="1995488"/>
            <a:ext cx="1985962" cy="1587"/>
          </a:xfrm>
          <a:prstGeom prst="line">
            <a:avLst/>
          </a:prstGeom>
          <a:noFill/>
          <a:ln w="50800">
            <a:solidFill>
              <a:schemeClr val="tx1"/>
            </a:solidFill>
            <a:round/>
            <a:headEnd type="none" w="sm" len="sm"/>
            <a:tailEnd type="none" w="sm" len="sm"/>
          </a:ln>
          <a:effectLst/>
        </p:spPr>
        <p:txBody>
          <a:bodyPr/>
          <a:lstStyle/>
          <a:p>
            <a:endParaRPr lang="en-US"/>
          </a:p>
        </p:txBody>
      </p:sp>
      <p:sp>
        <p:nvSpPr>
          <p:cNvPr id="303118" name="Line 14"/>
          <p:cNvSpPr>
            <a:spLocks noChangeShapeType="1"/>
          </p:cNvSpPr>
          <p:nvPr/>
        </p:nvSpPr>
        <p:spPr bwMode="auto">
          <a:xfrm>
            <a:off x="2817813" y="1992313"/>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303119" name="Rectangle 15"/>
          <p:cNvSpPr>
            <a:spLocks noChangeArrowheads="1"/>
          </p:cNvSpPr>
          <p:nvPr/>
        </p:nvSpPr>
        <p:spPr bwMode="auto">
          <a:xfrm>
            <a:off x="3192463" y="2049463"/>
            <a:ext cx="10445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Name</a:t>
            </a:r>
          </a:p>
        </p:txBody>
      </p:sp>
      <p:sp>
        <p:nvSpPr>
          <p:cNvPr id="303120" name="Rectangle 16"/>
          <p:cNvSpPr>
            <a:spLocks noChangeArrowheads="1"/>
          </p:cNvSpPr>
          <p:nvPr/>
        </p:nvSpPr>
        <p:spPr bwMode="blackWhite">
          <a:xfrm>
            <a:off x="5489575" y="1395413"/>
            <a:ext cx="2687638" cy="1485900"/>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303121" name="Rectangle 17"/>
          <p:cNvSpPr>
            <a:spLocks noChangeArrowheads="1"/>
          </p:cNvSpPr>
          <p:nvPr/>
        </p:nvSpPr>
        <p:spPr bwMode="auto">
          <a:xfrm>
            <a:off x="5445125" y="1400175"/>
            <a:ext cx="307181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PRICES (PCE)</a:t>
            </a:r>
          </a:p>
        </p:txBody>
      </p:sp>
      <p:sp>
        <p:nvSpPr>
          <p:cNvPr id="303122" name="Rectangle 18"/>
          <p:cNvSpPr>
            <a:spLocks noChangeArrowheads="1"/>
          </p:cNvSpPr>
          <p:nvPr/>
        </p:nvSpPr>
        <p:spPr bwMode="auto">
          <a:xfrm>
            <a:off x="5494338" y="1838325"/>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    </a:t>
            </a:r>
            <a:br>
              <a:rPr lang="en-US"/>
            </a:br>
            <a:r>
              <a:rPr lang="en-US"/>
              <a:t>pk</a:t>
            </a:r>
          </a:p>
        </p:txBody>
      </p:sp>
      <p:sp>
        <p:nvSpPr>
          <p:cNvPr id="303123" name="Rectangle 19"/>
          <p:cNvSpPr>
            <a:spLocks noChangeArrowheads="1"/>
          </p:cNvSpPr>
          <p:nvPr/>
        </p:nvSpPr>
        <p:spPr bwMode="auto">
          <a:xfrm>
            <a:off x="6281738" y="1870075"/>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p>
        </p:txBody>
      </p:sp>
      <p:sp>
        <p:nvSpPr>
          <p:cNvPr id="303124" name="Line 20"/>
          <p:cNvSpPr>
            <a:spLocks noChangeShapeType="1"/>
          </p:cNvSpPr>
          <p:nvPr/>
        </p:nvSpPr>
        <p:spPr bwMode="blackWhite">
          <a:xfrm>
            <a:off x="5491163" y="1833563"/>
            <a:ext cx="2674937" cy="0"/>
          </a:xfrm>
          <a:prstGeom prst="line">
            <a:avLst/>
          </a:prstGeom>
          <a:noFill/>
          <a:ln w="50800">
            <a:solidFill>
              <a:schemeClr val="tx1"/>
            </a:solidFill>
            <a:round/>
            <a:headEnd type="none" w="sm" len="sm"/>
            <a:tailEnd type="none" w="sm" len="sm"/>
          </a:ln>
          <a:effectLst/>
        </p:spPr>
        <p:txBody>
          <a:bodyPr/>
          <a:lstStyle/>
          <a:p>
            <a:endParaRPr lang="en-US"/>
          </a:p>
        </p:txBody>
      </p:sp>
      <p:sp>
        <p:nvSpPr>
          <p:cNvPr id="303125" name="Line 21"/>
          <p:cNvSpPr>
            <a:spLocks noChangeShapeType="1"/>
          </p:cNvSpPr>
          <p:nvPr/>
        </p:nvSpPr>
        <p:spPr bwMode="auto">
          <a:xfrm>
            <a:off x="6267450" y="1847850"/>
            <a:ext cx="0" cy="1027113"/>
          </a:xfrm>
          <a:prstGeom prst="line">
            <a:avLst/>
          </a:prstGeom>
          <a:noFill/>
          <a:ln w="25400">
            <a:solidFill>
              <a:schemeClr val="tx1"/>
            </a:solidFill>
            <a:round/>
            <a:headEnd type="none" w="sm" len="sm"/>
            <a:tailEnd type="none" w="sm" len="sm"/>
          </a:ln>
          <a:effectLst/>
        </p:spPr>
        <p:txBody>
          <a:bodyPr/>
          <a:lstStyle/>
          <a:p>
            <a:endParaRPr lang="en-US"/>
          </a:p>
        </p:txBody>
      </p:sp>
      <p:sp>
        <p:nvSpPr>
          <p:cNvPr id="303126" name="Rectangle 22"/>
          <p:cNvSpPr>
            <a:spLocks noChangeArrowheads="1"/>
          </p:cNvSpPr>
          <p:nvPr/>
        </p:nvSpPr>
        <p:spPr bwMode="auto">
          <a:xfrm>
            <a:off x="6648450" y="1852613"/>
            <a:ext cx="1303338"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a:t>Pdt_id</a:t>
            </a:r>
            <a:r>
              <a:rPr lang="en-US" dirty="0"/>
              <a:t> </a:t>
            </a:r>
            <a:r>
              <a:rPr lang="en-US" dirty="0" err="1" smtClean="0"/>
              <a:t>Start_date</a:t>
            </a:r>
            <a:r>
              <a:rPr lang="en-US" dirty="0" smtClean="0"/>
              <a:t> Price</a:t>
            </a:r>
            <a:endParaRPr lang="en-US" dirty="0"/>
          </a:p>
        </p:txBody>
      </p:sp>
      <p:sp>
        <p:nvSpPr>
          <p:cNvPr id="303127" name="Rectangle 23"/>
          <p:cNvSpPr>
            <a:spLocks noChangeArrowheads="1"/>
          </p:cNvSpPr>
          <p:nvPr/>
        </p:nvSpPr>
        <p:spPr bwMode="invGray">
          <a:xfrm>
            <a:off x="5256213" y="3749675"/>
            <a:ext cx="2947987" cy="1604963"/>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303128" name="Rectangle 24"/>
          <p:cNvSpPr>
            <a:spLocks noChangeArrowheads="1"/>
          </p:cNvSpPr>
          <p:nvPr/>
        </p:nvSpPr>
        <p:spPr bwMode="invGray">
          <a:xfrm>
            <a:off x="5211763" y="3754438"/>
            <a:ext cx="3071812"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PRICES (PCE)</a:t>
            </a:r>
          </a:p>
        </p:txBody>
      </p:sp>
      <p:sp>
        <p:nvSpPr>
          <p:cNvPr id="303129" name="Line 25"/>
          <p:cNvSpPr>
            <a:spLocks noChangeShapeType="1"/>
          </p:cNvSpPr>
          <p:nvPr/>
        </p:nvSpPr>
        <p:spPr bwMode="invGray">
          <a:xfrm flipH="1">
            <a:off x="6148388" y="4211638"/>
            <a:ext cx="1587" cy="1136650"/>
          </a:xfrm>
          <a:prstGeom prst="line">
            <a:avLst/>
          </a:prstGeom>
          <a:noFill/>
          <a:ln w="25400">
            <a:solidFill>
              <a:schemeClr val="tx1"/>
            </a:solidFill>
            <a:round/>
            <a:headEnd type="none" w="sm" len="sm"/>
            <a:tailEnd type="none" w="sm" len="sm"/>
          </a:ln>
          <a:effectLst/>
        </p:spPr>
        <p:txBody>
          <a:bodyPr/>
          <a:lstStyle/>
          <a:p>
            <a:endParaRPr lang="en-US"/>
          </a:p>
        </p:txBody>
      </p:sp>
      <p:sp>
        <p:nvSpPr>
          <p:cNvPr id="303130" name="Rectangle 26"/>
          <p:cNvSpPr>
            <a:spLocks noChangeArrowheads="1"/>
          </p:cNvSpPr>
          <p:nvPr/>
        </p:nvSpPr>
        <p:spPr bwMode="invGray">
          <a:xfrm>
            <a:off x="5210175" y="4192588"/>
            <a:ext cx="860425"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    pk</a:t>
            </a:r>
            <a:br>
              <a:rPr lang="en-US"/>
            </a:br>
            <a:endParaRPr lang="en-US"/>
          </a:p>
        </p:txBody>
      </p:sp>
      <p:sp>
        <p:nvSpPr>
          <p:cNvPr id="303131" name="Rectangle 27"/>
          <p:cNvSpPr>
            <a:spLocks noChangeArrowheads="1"/>
          </p:cNvSpPr>
          <p:nvPr/>
        </p:nvSpPr>
        <p:spPr bwMode="invGray">
          <a:xfrm>
            <a:off x="5857875" y="4224338"/>
            <a:ext cx="292100" cy="1128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br>
              <a:rPr lang="en-US"/>
            </a:br>
            <a:r>
              <a:rPr lang="en-US" sz="1400" i="1"/>
              <a:t>o</a:t>
            </a:r>
          </a:p>
        </p:txBody>
      </p:sp>
      <p:sp>
        <p:nvSpPr>
          <p:cNvPr id="303132" name="Line 28"/>
          <p:cNvSpPr>
            <a:spLocks noChangeShapeType="1"/>
          </p:cNvSpPr>
          <p:nvPr/>
        </p:nvSpPr>
        <p:spPr bwMode="invGray">
          <a:xfrm flipV="1">
            <a:off x="5267325" y="4184650"/>
            <a:ext cx="2936875" cy="1588"/>
          </a:xfrm>
          <a:prstGeom prst="line">
            <a:avLst/>
          </a:prstGeom>
          <a:noFill/>
          <a:ln w="50800">
            <a:solidFill>
              <a:schemeClr val="tx1"/>
            </a:solidFill>
            <a:round/>
            <a:headEnd type="none" w="sm" len="sm"/>
            <a:tailEnd type="none" w="sm" len="sm"/>
          </a:ln>
          <a:effectLst/>
        </p:spPr>
        <p:txBody>
          <a:bodyPr/>
          <a:lstStyle/>
          <a:p>
            <a:endParaRPr lang="en-US"/>
          </a:p>
        </p:txBody>
      </p:sp>
      <p:sp>
        <p:nvSpPr>
          <p:cNvPr id="303133" name="Line 29"/>
          <p:cNvSpPr>
            <a:spLocks noChangeShapeType="1"/>
          </p:cNvSpPr>
          <p:nvPr/>
        </p:nvSpPr>
        <p:spPr bwMode="invGray">
          <a:xfrm>
            <a:off x="5848350" y="4214813"/>
            <a:ext cx="0" cy="1133475"/>
          </a:xfrm>
          <a:prstGeom prst="line">
            <a:avLst/>
          </a:prstGeom>
          <a:noFill/>
          <a:ln w="25400">
            <a:solidFill>
              <a:schemeClr val="tx1"/>
            </a:solidFill>
            <a:round/>
            <a:headEnd type="none" w="sm" len="sm"/>
            <a:tailEnd type="none" w="sm" len="sm"/>
          </a:ln>
          <a:effectLst/>
        </p:spPr>
        <p:txBody>
          <a:bodyPr/>
          <a:lstStyle/>
          <a:p>
            <a:endParaRPr lang="en-US"/>
          </a:p>
        </p:txBody>
      </p:sp>
      <p:sp>
        <p:nvSpPr>
          <p:cNvPr id="303134" name="Rectangle 30"/>
          <p:cNvSpPr>
            <a:spLocks noChangeArrowheads="1"/>
          </p:cNvSpPr>
          <p:nvPr/>
        </p:nvSpPr>
        <p:spPr bwMode="invGray">
          <a:xfrm>
            <a:off x="6107113" y="4206875"/>
            <a:ext cx="2128837"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Pdt_id</a:t>
            </a:r>
            <a:br>
              <a:rPr lang="en-US"/>
            </a:br>
            <a:r>
              <a:rPr lang="en-US"/>
              <a:t>Start_date </a:t>
            </a:r>
            <a:br>
              <a:rPr lang="en-US"/>
            </a:br>
            <a:r>
              <a:rPr lang="en-US"/>
              <a:t>Price</a:t>
            </a:r>
            <a:br>
              <a:rPr lang="en-US"/>
            </a:br>
            <a:r>
              <a:rPr lang="en-US" i="1"/>
              <a:t>Current_indicator</a:t>
            </a:r>
          </a:p>
        </p:txBody>
      </p:sp>
      <p:sp>
        <p:nvSpPr>
          <p:cNvPr id="303135" name="Rectangle 31"/>
          <p:cNvSpPr>
            <a:spLocks noChangeArrowheads="1"/>
          </p:cNvSpPr>
          <p:nvPr/>
        </p:nvSpPr>
        <p:spPr bwMode="auto">
          <a:xfrm>
            <a:off x="1574800" y="3203575"/>
            <a:ext cx="6973888" cy="61927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Add a column to represent the most current record, in a long</a:t>
            </a:r>
          </a:p>
          <a:p>
            <a:pPr marL="404813" indent="-404813" defTabSz="346075" eaLnBrk="0" hangingPunct="0">
              <a:lnSpc>
                <a:spcPct val="95000"/>
              </a:lnSpc>
              <a:spcBef>
                <a:spcPct val="0"/>
              </a:spcBef>
              <a:buClrTx/>
              <a:buFontTx/>
              <a:buNone/>
              <a:tabLst>
                <a:tab pos="571500" algn="l"/>
              </a:tabLst>
            </a:pPr>
            <a:r>
              <a:rPr lang="en-US"/>
              <a:t>list of records.</a:t>
            </a:r>
          </a:p>
        </p:txBody>
      </p:sp>
      <p:sp>
        <p:nvSpPr>
          <p:cNvPr id="303136" name="Line 32"/>
          <p:cNvSpPr>
            <a:spLocks noChangeShapeType="1"/>
          </p:cNvSpPr>
          <p:nvPr/>
        </p:nvSpPr>
        <p:spPr bwMode="auto">
          <a:xfrm flipH="1">
            <a:off x="6635750" y="1854200"/>
            <a:ext cx="1588" cy="1023938"/>
          </a:xfrm>
          <a:prstGeom prst="line">
            <a:avLst/>
          </a:prstGeom>
          <a:noFill/>
          <a:ln w="25400">
            <a:solidFill>
              <a:schemeClr val="tx1"/>
            </a:solidFill>
            <a:round/>
            <a:headEnd type="none" w="sm" len="sm"/>
            <a:tailEnd type="none" w="sm" len="sm"/>
          </a:ln>
          <a:effectLst/>
        </p:spPr>
        <p:txBody>
          <a:bodyPr/>
          <a:lstStyle/>
          <a:p>
            <a:endParaRPr lang="en-US"/>
          </a:p>
        </p:txBody>
      </p:sp>
      <p:sp>
        <p:nvSpPr>
          <p:cNvPr id="303137" name="Rectangle 33"/>
          <p:cNvSpPr>
            <a:spLocks noChangeArrowheads="1"/>
          </p:cNvSpPr>
          <p:nvPr/>
        </p:nvSpPr>
        <p:spPr bwMode="auto">
          <a:xfrm>
            <a:off x="942975" y="1266825"/>
            <a:ext cx="804836"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dirty="0"/>
              <a:t>Before</a:t>
            </a:r>
          </a:p>
        </p:txBody>
      </p:sp>
      <p:sp>
        <p:nvSpPr>
          <p:cNvPr id="303138" name="Rectangle 34"/>
          <p:cNvSpPr>
            <a:spLocks noChangeArrowheads="1"/>
          </p:cNvSpPr>
          <p:nvPr/>
        </p:nvSpPr>
        <p:spPr bwMode="auto">
          <a:xfrm>
            <a:off x="942975" y="4195763"/>
            <a:ext cx="659732"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Oval 2"/>
          <p:cNvSpPr>
            <a:spLocks noChangeArrowheads="1"/>
          </p:cNvSpPr>
          <p:nvPr/>
        </p:nvSpPr>
        <p:spPr bwMode="auto">
          <a:xfrm>
            <a:off x="3024188" y="1368425"/>
            <a:ext cx="1042987" cy="1027113"/>
          </a:xfrm>
          <a:prstGeom prst="ellipse">
            <a:avLst/>
          </a:prstGeom>
          <a:noFill/>
          <a:ln w="25400">
            <a:solidFill>
              <a:schemeClr val="tx1"/>
            </a:solidFill>
            <a:prstDash val="dash"/>
            <a:round/>
            <a:headEnd/>
            <a:tailEnd/>
          </a:ln>
          <a:effectLst/>
        </p:spPr>
        <p:txBody>
          <a:bodyPr wrap="none" anchor="ctr"/>
          <a:lstStyle/>
          <a:p>
            <a:endParaRPr lang="en-US"/>
          </a:p>
        </p:txBody>
      </p:sp>
      <p:sp>
        <p:nvSpPr>
          <p:cNvPr id="305155" name="Oval 3"/>
          <p:cNvSpPr>
            <a:spLocks noChangeArrowheads="1"/>
          </p:cNvSpPr>
          <p:nvPr/>
        </p:nvSpPr>
        <p:spPr bwMode="auto">
          <a:xfrm>
            <a:off x="3043238" y="3868738"/>
            <a:ext cx="1042987" cy="1027112"/>
          </a:xfrm>
          <a:prstGeom prst="ellipse">
            <a:avLst/>
          </a:prstGeom>
          <a:noFill/>
          <a:ln w="25400">
            <a:solidFill>
              <a:schemeClr val="tx1"/>
            </a:solidFill>
            <a:prstDash val="dash"/>
            <a:round/>
            <a:headEnd/>
            <a:tailEnd/>
          </a:ln>
          <a:effectLst/>
        </p:spPr>
        <p:txBody>
          <a:bodyPr wrap="none" anchor="ctr"/>
          <a:lstStyle/>
          <a:p>
            <a:endParaRPr lang="en-US"/>
          </a:p>
        </p:txBody>
      </p:sp>
      <p:sp>
        <p:nvSpPr>
          <p:cNvPr id="305190" name="Rectangle 38"/>
          <p:cNvSpPr>
            <a:spLocks noGrp="1" noChangeArrowheads="1"/>
          </p:cNvSpPr>
          <p:nvPr>
            <p:ph type="title"/>
          </p:nvPr>
        </p:nvSpPr>
        <p:spPr/>
        <p:txBody>
          <a:bodyPr/>
          <a:lstStyle/>
          <a:p>
            <a:r>
              <a:rPr lang="en-US"/>
              <a:t>Hierarchy Level Indicator</a:t>
            </a:r>
          </a:p>
        </p:txBody>
      </p:sp>
      <p:sp>
        <p:nvSpPr>
          <p:cNvPr id="305157" name="Rectangle 5"/>
          <p:cNvSpPr>
            <a:spLocks noChangeArrowheads="1"/>
          </p:cNvSpPr>
          <p:nvPr/>
        </p:nvSpPr>
        <p:spPr bwMode="blackWhite">
          <a:xfrm>
            <a:off x="3722688" y="1677988"/>
            <a:ext cx="1931987" cy="1198562"/>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305158" name="Rectangle 6"/>
          <p:cNvSpPr>
            <a:spLocks noChangeArrowheads="1"/>
          </p:cNvSpPr>
          <p:nvPr/>
        </p:nvSpPr>
        <p:spPr bwMode="auto">
          <a:xfrm>
            <a:off x="3676650" y="1677988"/>
            <a:ext cx="1123950"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a:t>
            </a:r>
          </a:p>
        </p:txBody>
      </p:sp>
      <p:sp>
        <p:nvSpPr>
          <p:cNvPr id="305159" name="Line 7"/>
          <p:cNvSpPr>
            <a:spLocks noChangeShapeType="1"/>
          </p:cNvSpPr>
          <p:nvPr/>
        </p:nvSpPr>
        <p:spPr bwMode="auto">
          <a:xfrm>
            <a:off x="4618038" y="2001838"/>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305160" name="Rectangle 8"/>
          <p:cNvSpPr>
            <a:spLocks noChangeArrowheads="1"/>
          </p:cNvSpPr>
          <p:nvPr/>
        </p:nvSpPr>
        <p:spPr bwMode="auto">
          <a:xfrm>
            <a:off x="3675063" y="2089150"/>
            <a:ext cx="896937"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fk</a:t>
            </a:r>
            <a:br>
              <a:rPr lang="en-US">
                <a:solidFill>
                  <a:schemeClr val="bg2"/>
                </a:solidFill>
              </a:rPr>
            </a:br>
            <a:endParaRPr lang="en-US">
              <a:solidFill>
                <a:schemeClr val="bg2"/>
              </a:solidFill>
            </a:endParaRPr>
          </a:p>
        </p:txBody>
      </p:sp>
      <p:sp>
        <p:nvSpPr>
          <p:cNvPr id="305161" name="Rectangle 9"/>
          <p:cNvSpPr>
            <a:spLocks noChangeArrowheads="1"/>
          </p:cNvSpPr>
          <p:nvPr/>
        </p:nvSpPr>
        <p:spPr bwMode="auto">
          <a:xfrm>
            <a:off x="4344988" y="2112963"/>
            <a:ext cx="309562"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p>
        </p:txBody>
      </p:sp>
      <p:sp>
        <p:nvSpPr>
          <p:cNvPr id="305162" name="Line 10"/>
          <p:cNvSpPr>
            <a:spLocks noChangeShapeType="1"/>
          </p:cNvSpPr>
          <p:nvPr/>
        </p:nvSpPr>
        <p:spPr bwMode="auto">
          <a:xfrm flipV="1">
            <a:off x="3725863" y="2006600"/>
            <a:ext cx="1919287" cy="1588"/>
          </a:xfrm>
          <a:prstGeom prst="line">
            <a:avLst/>
          </a:prstGeom>
          <a:noFill/>
          <a:ln w="50800">
            <a:solidFill>
              <a:schemeClr val="tx1"/>
            </a:solidFill>
            <a:round/>
            <a:headEnd type="none" w="sm" len="sm"/>
            <a:tailEnd type="none" w="sm" len="sm"/>
          </a:ln>
          <a:effectLst/>
        </p:spPr>
        <p:txBody>
          <a:bodyPr/>
          <a:lstStyle/>
          <a:p>
            <a:endParaRPr lang="en-US"/>
          </a:p>
        </p:txBody>
      </p:sp>
      <p:sp>
        <p:nvSpPr>
          <p:cNvPr id="305163" name="Line 11"/>
          <p:cNvSpPr>
            <a:spLocks noChangeShapeType="1"/>
          </p:cNvSpPr>
          <p:nvPr/>
        </p:nvSpPr>
        <p:spPr bwMode="auto">
          <a:xfrm>
            <a:off x="4335463" y="2003425"/>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305164" name="Rectangle 12"/>
          <p:cNvSpPr>
            <a:spLocks noChangeArrowheads="1"/>
          </p:cNvSpPr>
          <p:nvPr/>
        </p:nvSpPr>
        <p:spPr bwMode="auto">
          <a:xfrm>
            <a:off x="4686300" y="2089150"/>
            <a:ext cx="906463"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A_id</a:t>
            </a:r>
          </a:p>
        </p:txBody>
      </p:sp>
      <p:sp>
        <p:nvSpPr>
          <p:cNvPr id="305165" name="Rectangle 13"/>
          <p:cNvSpPr>
            <a:spLocks noChangeArrowheads="1"/>
          </p:cNvSpPr>
          <p:nvPr/>
        </p:nvSpPr>
        <p:spPr bwMode="invGray">
          <a:xfrm>
            <a:off x="3735388" y="4148138"/>
            <a:ext cx="1931987" cy="1308100"/>
          </a:xfrm>
          <a:prstGeom prst="rect">
            <a:avLst/>
          </a:prstGeom>
          <a:solidFill>
            <a:srgbClr val="0099CC"/>
          </a:solidFill>
          <a:ln w="25400">
            <a:solidFill>
              <a:schemeClr val="tx1"/>
            </a:solidFill>
            <a:miter lim="800000"/>
            <a:headEnd/>
            <a:tailEnd/>
          </a:ln>
          <a:effectLst/>
        </p:spPr>
        <p:txBody>
          <a:bodyPr wrap="none" anchor="ctr"/>
          <a:lstStyle/>
          <a:p>
            <a:endParaRPr lang="en-US"/>
          </a:p>
        </p:txBody>
      </p:sp>
      <p:sp>
        <p:nvSpPr>
          <p:cNvPr id="305166" name="Rectangle 14"/>
          <p:cNvSpPr>
            <a:spLocks noChangeArrowheads="1"/>
          </p:cNvSpPr>
          <p:nvPr/>
        </p:nvSpPr>
        <p:spPr bwMode="invGray">
          <a:xfrm>
            <a:off x="3689350" y="4152900"/>
            <a:ext cx="112395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a:t>
            </a:r>
          </a:p>
        </p:txBody>
      </p:sp>
      <p:sp>
        <p:nvSpPr>
          <p:cNvPr id="305167" name="Rectangle 15"/>
          <p:cNvSpPr>
            <a:spLocks noChangeArrowheads="1"/>
          </p:cNvSpPr>
          <p:nvPr/>
        </p:nvSpPr>
        <p:spPr bwMode="invGray">
          <a:xfrm>
            <a:off x="3687763" y="4532313"/>
            <a:ext cx="896937"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fk</a:t>
            </a:r>
            <a:br>
              <a:rPr lang="en-US">
                <a:solidFill>
                  <a:schemeClr val="bg2"/>
                </a:solidFill>
              </a:rPr>
            </a:br>
            <a:endParaRPr lang="en-US">
              <a:solidFill>
                <a:schemeClr val="bg2"/>
              </a:solidFill>
            </a:endParaRPr>
          </a:p>
        </p:txBody>
      </p:sp>
      <p:sp>
        <p:nvSpPr>
          <p:cNvPr id="305168" name="Rectangle 16"/>
          <p:cNvSpPr>
            <a:spLocks noChangeArrowheads="1"/>
          </p:cNvSpPr>
          <p:nvPr/>
        </p:nvSpPr>
        <p:spPr bwMode="invGray">
          <a:xfrm>
            <a:off x="4167188" y="4532313"/>
            <a:ext cx="309562"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r>
              <a:rPr lang="en-US" i="1">
                <a:solidFill>
                  <a:schemeClr val="bg2"/>
                </a:solidFill>
              </a:rPr>
              <a:t>*</a:t>
            </a:r>
          </a:p>
        </p:txBody>
      </p:sp>
      <p:sp>
        <p:nvSpPr>
          <p:cNvPr id="305169" name="Line 17"/>
          <p:cNvSpPr>
            <a:spLocks noChangeShapeType="1"/>
          </p:cNvSpPr>
          <p:nvPr/>
        </p:nvSpPr>
        <p:spPr bwMode="invGray">
          <a:xfrm flipV="1">
            <a:off x="3738563" y="4475163"/>
            <a:ext cx="1922462" cy="1587"/>
          </a:xfrm>
          <a:prstGeom prst="line">
            <a:avLst/>
          </a:prstGeom>
          <a:noFill/>
          <a:ln w="50800">
            <a:solidFill>
              <a:schemeClr val="tx1"/>
            </a:solidFill>
            <a:round/>
            <a:headEnd type="none" w="sm" len="sm"/>
            <a:tailEnd type="none" w="sm" len="sm"/>
          </a:ln>
          <a:effectLst/>
        </p:spPr>
        <p:txBody>
          <a:bodyPr/>
          <a:lstStyle/>
          <a:p>
            <a:endParaRPr lang="en-US"/>
          </a:p>
        </p:txBody>
      </p:sp>
      <p:sp>
        <p:nvSpPr>
          <p:cNvPr id="305170" name="Line 18"/>
          <p:cNvSpPr>
            <a:spLocks noChangeShapeType="1"/>
          </p:cNvSpPr>
          <p:nvPr/>
        </p:nvSpPr>
        <p:spPr bwMode="invGray">
          <a:xfrm>
            <a:off x="4157663" y="4473575"/>
            <a:ext cx="0" cy="995363"/>
          </a:xfrm>
          <a:prstGeom prst="line">
            <a:avLst/>
          </a:prstGeom>
          <a:noFill/>
          <a:ln w="25400">
            <a:solidFill>
              <a:schemeClr val="tx1"/>
            </a:solidFill>
            <a:round/>
            <a:headEnd type="none" w="sm" len="sm"/>
            <a:tailEnd type="none" w="sm" len="sm"/>
          </a:ln>
          <a:effectLst/>
        </p:spPr>
        <p:txBody>
          <a:bodyPr/>
          <a:lstStyle/>
          <a:p>
            <a:endParaRPr lang="en-US"/>
          </a:p>
        </p:txBody>
      </p:sp>
      <p:sp>
        <p:nvSpPr>
          <p:cNvPr id="305171" name="Rectangle 19"/>
          <p:cNvSpPr>
            <a:spLocks noChangeArrowheads="1"/>
          </p:cNvSpPr>
          <p:nvPr/>
        </p:nvSpPr>
        <p:spPr bwMode="invGray">
          <a:xfrm>
            <a:off x="4457700" y="4532313"/>
            <a:ext cx="125095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A_id</a:t>
            </a:r>
            <a:r>
              <a:rPr lang="en-US"/>
              <a:t> </a:t>
            </a:r>
            <a:r>
              <a:rPr lang="en-US" i="1">
                <a:solidFill>
                  <a:schemeClr val="bg2"/>
                </a:solidFill>
              </a:rPr>
              <a:t>Level_no</a:t>
            </a:r>
          </a:p>
        </p:txBody>
      </p:sp>
      <p:sp>
        <p:nvSpPr>
          <p:cNvPr id="305172" name="Rectangle 20"/>
          <p:cNvSpPr>
            <a:spLocks noChangeArrowheads="1"/>
          </p:cNvSpPr>
          <p:nvPr/>
        </p:nvSpPr>
        <p:spPr bwMode="auto">
          <a:xfrm>
            <a:off x="1573213" y="3195638"/>
            <a:ext cx="6821487"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Create a column to represent the hierarchy level of a record.</a:t>
            </a:r>
          </a:p>
        </p:txBody>
      </p:sp>
      <p:sp>
        <p:nvSpPr>
          <p:cNvPr id="305173" name="Line 21"/>
          <p:cNvSpPr>
            <a:spLocks noChangeShapeType="1"/>
          </p:cNvSpPr>
          <p:nvPr/>
        </p:nvSpPr>
        <p:spPr bwMode="invGray">
          <a:xfrm>
            <a:off x="4445000" y="4473575"/>
            <a:ext cx="0" cy="995363"/>
          </a:xfrm>
          <a:prstGeom prst="line">
            <a:avLst/>
          </a:prstGeom>
          <a:noFill/>
          <a:ln w="25400">
            <a:solidFill>
              <a:schemeClr val="tx1"/>
            </a:solidFill>
            <a:round/>
            <a:headEnd type="none" w="sm" len="sm"/>
            <a:tailEnd type="none" w="sm" len="sm"/>
          </a:ln>
          <a:effectLst/>
        </p:spPr>
        <p:txBody>
          <a:bodyPr/>
          <a:lstStyle/>
          <a:p>
            <a:endParaRPr lang="en-US"/>
          </a:p>
        </p:txBody>
      </p:sp>
      <p:sp>
        <p:nvSpPr>
          <p:cNvPr id="305174" name="Rectangle 22"/>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305175" name="Rectangle 23"/>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grpSp>
        <p:nvGrpSpPr>
          <p:cNvPr id="2" name="Group 24"/>
          <p:cNvGrpSpPr>
            <a:grpSpLocks/>
          </p:cNvGrpSpPr>
          <p:nvPr/>
        </p:nvGrpSpPr>
        <p:grpSpPr bwMode="auto">
          <a:xfrm>
            <a:off x="3405188" y="2181225"/>
            <a:ext cx="304800" cy="393700"/>
            <a:chOff x="2145" y="1374"/>
            <a:chExt cx="192" cy="248"/>
          </a:xfrm>
        </p:grpSpPr>
        <p:sp>
          <p:nvSpPr>
            <p:cNvPr id="305177" name="AutoShape 25"/>
            <p:cNvSpPr>
              <a:spLocks noChangeArrowheads="1"/>
            </p:cNvSpPr>
            <p:nvPr/>
          </p:nvSpPr>
          <p:spPr bwMode="black">
            <a:xfrm rot="16200000" flipH="1">
              <a:off x="2121" y="1400"/>
              <a:ext cx="240" cy="192"/>
            </a:xfrm>
            <a:prstGeom prst="triangle">
              <a:avLst>
                <a:gd name="adj" fmla="val 49995"/>
              </a:avLst>
            </a:prstGeom>
            <a:solidFill>
              <a:schemeClr val="tx1"/>
            </a:solidFill>
            <a:ln w="9525">
              <a:noFill/>
              <a:miter lim="800000"/>
              <a:headEnd/>
              <a:tailEnd/>
            </a:ln>
            <a:effectLst/>
          </p:spPr>
          <p:txBody>
            <a:bodyPr wrap="none" anchor="ctr"/>
            <a:lstStyle/>
            <a:p>
              <a:endParaRPr lang="en-US"/>
            </a:p>
          </p:txBody>
        </p:sp>
        <p:sp>
          <p:nvSpPr>
            <p:cNvPr id="305178" name="Line 26"/>
            <p:cNvSpPr>
              <a:spLocks noChangeShapeType="1"/>
            </p:cNvSpPr>
            <p:nvPr/>
          </p:nvSpPr>
          <p:spPr bwMode="auto">
            <a:xfrm>
              <a:off x="2336" y="1374"/>
              <a:ext cx="0" cy="248"/>
            </a:xfrm>
            <a:prstGeom prst="line">
              <a:avLst/>
            </a:prstGeom>
            <a:noFill/>
            <a:ln w="9525">
              <a:noFill/>
              <a:round/>
              <a:headEnd type="none" w="sm" len="sm"/>
              <a:tailEnd type="none" w="sm" len="sm"/>
            </a:ln>
            <a:effectLst/>
          </p:spPr>
          <p:txBody>
            <a:bodyPr/>
            <a:lstStyle/>
            <a:p>
              <a:endParaRPr lang="en-US"/>
            </a:p>
          </p:txBody>
        </p:sp>
      </p:grpSp>
      <p:grpSp>
        <p:nvGrpSpPr>
          <p:cNvPr id="3" name="Group 27"/>
          <p:cNvGrpSpPr>
            <a:grpSpLocks/>
          </p:cNvGrpSpPr>
          <p:nvPr/>
        </p:nvGrpSpPr>
        <p:grpSpPr bwMode="auto">
          <a:xfrm>
            <a:off x="3411538" y="4660900"/>
            <a:ext cx="304800" cy="393700"/>
            <a:chOff x="2149" y="2936"/>
            <a:chExt cx="192" cy="248"/>
          </a:xfrm>
        </p:grpSpPr>
        <p:sp>
          <p:nvSpPr>
            <p:cNvPr id="305180" name="AutoShape 28"/>
            <p:cNvSpPr>
              <a:spLocks noChangeArrowheads="1"/>
            </p:cNvSpPr>
            <p:nvPr/>
          </p:nvSpPr>
          <p:spPr bwMode="auto">
            <a:xfrm rot="16200000" flipH="1">
              <a:off x="2125" y="2962"/>
              <a:ext cx="240" cy="192"/>
            </a:xfrm>
            <a:prstGeom prst="triangle">
              <a:avLst>
                <a:gd name="adj" fmla="val 49995"/>
              </a:avLst>
            </a:prstGeom>
            <a:solidFill>
              <a:schemeClr val="tx1"/>
            </a:solidFill>
            <a:ln w="9525">
              <a:noFill/>
              <a:miter lim="800000"/>
              <a:headEnd/>
              <a:tailEnd/>
            </a:ln>
            <a:effectLst/>
          </p:spPr>
          <p:txBody>
            <a:bodyPr wrap="none" anchor="ctr"/>
            <a:lstStyle/>
            <a:p>
              <a:endParaRPr lang="en-US"/>
            </a:p>
          </p:txBody>
        </p:sp>
        <p:sp>
          <p:nvSpPr>
            <p:cNvPr id="305181" name="Line 29"/>
            <p:cNvSpPr>
              <a:spLocks noChangeShapeType="1"/>
            </p:cNvSpPr>
            <p:nvPr/>
          </p:nvSpPr>
          <p:spPr bwMode="auto">
            <a:xfrm>
              <a:off x="2340" y="2936"/>
              <a:ext cx="0" cy="248"/>
            </a:xfrm>
            <a:prstGeom prst="line">
              <a:avLst/>
            </a:prstGeom>
            <a:noFill/>
            <a:ln w="9525">
              <a:noFill/>
              <a:round/>
              <a:headEnd type="none" w="sm" len="sm"/>
              <a:tailEnd type="none" w="sm" len="sm"/>
            </a:ln>
            <a:effectLst/>
          </p:spPr>
          <p:txBody>
            <a:bodyP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Oval 2"/>
          <p:cNvSpPr>
            <a:spLocks noChangeArrowheads="1"/>
          </p:cNvSpPr>
          <p:nvPr/>
        </p:nvSpPr>
        <p:spPr bwMode="auto">
          <a:xfrm>
            <a:off x="3027363" y="3862388"/>
            <a:ext cx="1027112" cy="1042987"/>
          </a:xfrm>
          <a:prstGeom prst="ellipse">
            <a:avLst/>
          </a:prstGeom>
          <a:noFill/>
          <a:ln w="25400">
            <a:solidFill>
              <a:schemeClr val="tx1"/>
            </a:solidFill>
            <a:prstDash val="dash"/>
            <a:round/>
            <a:headEnd/>
            <a:tailEnd/>
          </a:ln>
          <a:effectLst/>
        </p:spPr>
        <p:txBody>
          <a:bodyPr wrap="none" anchor="ctr"/>
          <a:lstStyle/>
          <a:p>
            <a:endParaRPr lang="en-US"/>
          </a:p>
        </p:txBody>
      </p:sp>
      <p:sp>
        <p:nvSpPr>
          <p:cNvPr id="307203" name="Oval 3"/>
          <p:cNvSpPr>
            <a:spLocks noChangeArrowheads="1"/>
          </p:cNvSpPr>
          <p:nvPr/>
        </p:nvSpPr>
        <p:spPr bwMode="auto">
          <a:xfrm>
            <a:off x="3013075" y="1125538"/>
            <a:ext cx="1042988" cy="1027112"/>
          </a:xfrm>
          <a:prstGeom prst="ellipse">
            <a:avLst/>
          </a:prstGeom>
          <a:noFill/>
          <a:ln w="25400">
            <a:solidFill>
              <a:schemeClr val="tx1"/>
            </a:solidFill>
            <a:prstDash val="dash"/>
            <a:round/>
            <a:headEnd/>
            <a:tailEnd/>
          </a:ln>
          <a:effectLst/>
        </p:spPr>
        <p:txBody>
          <a:bodyPr wrap="none" anchor="ctr"/>
          <a:lstStyle/>
          <a:p>
            <a:endParaRPr lang="en-US"/>
          </a:p>
        </p:txBody>
      </p:sp>
      <p:sp>
        <p:nvSpPr>
          <p:cNvPr id="307238" name="Rectangle 38"/>
          <p:cNvSpPr>
            <a:spLocks noGrp="1" noChangeArrowheads="1"/>
          </p:cNvSpPr>
          <p:nvPr>
            <p:ph type="title"/>
          </p:nvPr>
        </p:nvSpPr>
        <p:spPr>
          <a:xfrm>
            <a:off x="614363" y="-86521"/>
            <a:ext cx="7886700" cy="1325563"/>
          </a:xfrm>
        </p:spPr>
        <p:txBody>
          <a:bodyPr>
            <a:normAutofit/>
          </a:bodyPr>
          <a:lstStyle/>
          <a:p>
            <a:pPr algn="ctr"/>
            <a:r>
              <a:rPr lang="en-US" b="1" dirty="0" smtClean="0"/>
              <a:t>Hierarchy </a:t>
            </a:r>
            <a:r>
              <a:rPr lang="en-US" b="1" dirty="0"/>
              <a:t>Level Indicator</a:t>
            </a:r>
          </a:p>
        </p:txBody>
      </p:sp>
      <p:sp>
        <p:nvSpPr>
          <p:cNvPr id="307205" name="Rectangle 5"/>
          <p:cNvSpPr>
            <a:spLocks noChangeArrowheads="1"/>
          </p:cNvSpPr>
          <p:nvPr/>
        </p:nvSpPr>
        <p:spPr bwMode="blackWhite">
          <a:xfrm>
            <a:off x="3708400" y="1436688"/>
            <a:ext cx="1931988" cy="146526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307206" name="Rectangle 6"/>
          <p:cNvSpPr>
            <a:spLocks noChangeArrowheads="1"/>
          </p:cNvSpPr>
          <p:nvPr/>
        </p:nvSpPr>
        <p:spPr bwMode="auto">
          <a:xfrm>
            <a:off x="3662363" y="1436688"/>
            <a:ext cx="2236787"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FOLDERS (FDR)</a:t>
            </a:r>
          </a:p>
        </p:txBody>
      </p:sp>
      <p:sp>
        <p:nvSpPr>
          <p:cNvPr id="307207" name="Rectangle 7"/>
          <p:cNvSpPr>
            <a:spLocks noChangeArrowheads="1"/>
          </p:cNvSpPr>
          <p:nvPr/>
        </p:nvSpPr>
        <p:spPr bwMode="auto">
          <a:xfrm>
            <a:off x="3660775" y="1847850"/>
            <a:ext cx="896938" cy="92397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smtClean="0"/>
              <a:t>Pk</a:t>
            </a:r>
            <a:r>
              <a:rPr lang="en-US" dirty="0" smtClean="0"/>
              <a:t>       </a:t>
            </a:r>
            <a:r>
              <a:rPr lang="en-US" dirty="0" err="1"/>
              <a:t>fk</a:t>
            </a:r>
            <a:r>
              <a:rPr lang="en-US" dirty="0"/>
              <a:t/>
            </a:r>
            <a:br>
              <a:rPr lang="en-US" dirty="0"/>
            </a:br>
            <a:endParaRPr lang="en-US" dirty="0"/>
          </a:p>
        </p:txBody>
      </p:sp>
      <p:sp>
        <p:nvSpPr>
          <p:cNvPr id="307208" name="Rectangle 8"/>
          <p:cNvSpPr>
            <a:spLocks noChangeArrowheads="1"/>
          </p:cNvSpPr>
          <p:nvPr/>
        </p:nvSpPr>
        <p:spPr bwMode="auto">
          <a:xfrm>
            <a:off x="4087813" y="1871663"/>
            <a:ext cx="309562"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p>
        </p:txBody>
      </p:sp>
      <p:sp>
        <p:nvSpPr>
          <p:cNvPr id="307209" name="Line 9"/>
          <p:cNvSpPr>
            <a:spLocks noChangeShapeType="1"/>
          </p:cNvSpPr>
          <p:nvPr/>
        </p:nvSpPr>
        <p:spPr bwMode="auto">
          <a:xfrm flipV="1">
            <a:off x="3711575" y="1790700"/>
            <a:ext cx="1919288" cy="1588"/>
          </a:xfrm>
          <a:prstGeom prst="line">
            <a:avLst/>
          </a:prstGeom>
          <a:noFill/>
          <a:ln w="50800">
            <a:solidFill>
              <a:schemeClr val="tx1"/>
            </a:solidFill>
            <a:round/>
            <a:headEnd type="none" w="sm" len="sm"/>
            <a:tailEnd type="none" w="sm" len="sm"/>
          </a:ln>
          <a:effectLst/>
        </p:spPr>
        <p:txBody>
          <a:bodyPr/>
          <a:lstStyle/>
          <a:p>
            <a:endParaRPr lang="en-US"/>
          </a:p>
        </p:txBody>
      </p:sp>
      <p:sp>
        <p:nvSpPr>
          <p:cNvPr id="307210" name="Line 10"/>
          <p:cNvSpPr>
            <a:spLocks noChangeShapeType="1"/>
          </p:cNvSpPr>
          <p:nvPr/>
        </p:nvSpPr>
        <p:spPr bwMode="auto">
          <a:xfrm>
            <a:off x="4089400" y="1795463"/>
            <a:ext cx="1588" cy="1106487"/>
          </a:xfrm>
          <a:prstGeom prst="line">
            <a:avLst/>
          </a:prstGeom>
          <a:noFill/>
          <a:ln w="25400">
            <a:solidFill>
              <a:schemeClr val="tx1"/>
            </a:solidFill>
            <a:round/>
            <a:headEnd type="none" w="sm" len="sm"/>
            <a:tailEnd type="none" w="sm" len="sm"/>
          </a:ln>
          <a:effectLst/>
        </p:spPr>
        <p:txBody>
          <a:bodyPr/>
          <a:lstStyle/>
          <a:p>
            <a:endParaRPr lang="en-US"/>
          </a:p>
        </p:txBody>
      </p:sp>
      <p:sp>
        <p:nvSpPr>
          <p:cNvPr id="307211" name="Rectangle 11"/>
          <p:cNvSpPr>
            <a:spLocks noChangeArrowheads="1"/>
          </p:cNvSpPr>
          <p:nvPr/>
        </p:nvSpPr>
        <p:spPr bwMode="auto">
          <a:xfrm>
            <a:off x="4362450" y="1847850"/>
            <a:ext cx="906463"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Fdr_id Name</a:t>
            </a:r>
          </a:p>
        </p:txBody>
      </p:sp>
      <p:sp>
        <p:nvSpPr>
          <p:cNvPr id="307212" name="Rectangle 12"/>
          <p:cNvSpPr>
            <a:spLocks noChangeArrowheads="1"/>
          </p:cNvSpPr>
          <p:nvPr/>
        </p:nvSpPr>
        <p:spPr bwMode="invGray">
          <a:xfrm>
            <a:off x="3708400" y="4168775"/>
            <a:ext cx="1931988" cy="154463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307213" name="Rectangle 13"/>
          <p:cNvSpPr>
            <a:spLocks noChangeArrowheads="1"/>
          </p:cNvSpPr>
          <p:nvPr/>
        </p:nvSpPr>
        <p:spPr bwMode="invGray">
          <a:xfrm>
            <a:off x="3662363" y="4159250"/>
            <a:ext cx="204152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FOLDERS (FDR)</a:t>
            </a:r>
          </a:p>
        </p:txBody>
      </p:sp>
      <p:sp>
        <p:nvSpPr>
          <p:cNvPr id="307214" name="Line 14"/>
          <p:cNvSpPr>
            <a:spLocks noChangeShapeType="1"/>
          </p:cNvSpPr>
          <p:nvPr/>
        </p:nvSpPr>
        <p:spPr bwMode="invGray">
          <a:xfrm>
            <a:off x="4532313" y="4505325"/>
            <a:ext cx="0" cy="1204913"/>
          </a:xfrm>
          <a:prstGeom prst="line">
            <a:avLst/>
          </a:prstGeom>
          <a:noFill/>
          <a:ln w="25400">
            <a:solidFill>
              <a:schemeClr val="tx1"/>
            </a:solidFill>
            <a:round/>
            <a:headEnd type="none" w="sm" len="sm"/>
            <a:tailEnd type="none" w="sm" len="sm"/>
          </a:ln>
          <a:effectLst/>
        </p:spPr>
        <p:txBody>
          <a:bodyPr/>
          <a:lstStyle/>
          <a:p>
            <a:endParaRPr lang="en-US"/>
          </a:p>
        </p:txBody>
      </p:sp>
      <p:sp>
        <p:nvSpPr>
          <p:cNvPr id="307215" name="Rectangle 15"/>
          <p:cNvSpPr>
            <a:spLocks noChangeArrowheads="1"/>
          </p:cNvSpPr>
          <p:nvPr/>
        </p:nvSpPr>
        <p:spPr bwMode="invGray">
          <a:xfrm>
            <a:off x="3660775" y="4538663"/>
            <a:ext cx="896938" cy="92397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smtClean="0"/>
              <a:t>Pk</a:t>
            </a:r>
            <a:r>
              <a:rPr lang="en-US" dirty="0" smtClean="0"/>
              <a:t>       </a:t>
            </a:r>
            <a:r>
              <a:rPr lang="en-US" dirty="0" err="1"/>
              <a:t>fk</a:t>
            </a:r>
            <a:r>
              <a:rPr lang="en-US" dirty="0"/>
              <a:t/>
            </a:r>
            <a:br>
              <a:rPr lang="en-US" dirty="0"/>
            </a:br>
            <a:endParaRPr lang="en-US" dirty="0"/>
          </a:p>
        </p:txBody>
      </p:sp>
      <p:sp>
        <p:nvSpPr>
          <p:cNvPr id="307216" name="Rectangle 16"/>
          <p:cNvSpPr>
            <a:spLocks noChangeArrowheads="1"/>
          </p:cNvSpPr>
          <p:nvPr/>
        </p:nvSpPr>
        <p:spPr bwMode="invGray">
          <a:xfrm>
            <a:off x="4124325" y="4538663"/>
            <a:ext cx="309563"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r>
              <a:rPr lang="en-US" i="1"/>
              <a:t>*</a:t>
            </a:r>
          </a:p>
        </p:txBody>
      </p:sp>
      <p:sp>
        <p:nvSpPr>
          <p:cNvPr id="307217" name="Line 17"/>
          <p:cNvSpPr>
            <a:spLocks noChangeShapeType="1"/>
          </p:cNvSpPr>
          <p:nvPr/>
        </p:nvSpPr>
        <p:spPr bwMode="invGray">
          <a:xfrm flipV="1">
            <a:off x="3711575" y="4506913"/>
            <a:ext cx="1922463" cy="1587"/>
          </a:xfrm>
          <a:prstGeom prst="line">
            <a:avLst/>
          </a:prstGeom>
          <a:noFill/>
          <a:ln w="50800">
            <a:solidFill>
              <a:schemeClr val="tx1"/>
            </a:solidFill>
            <a:round/>
            <a:headEnd type="none" w="sm" len="sm"/>
            <a:tailEnd type="none" w="sm" len="sm"/>
          </a:ln>
          <a:effectLst/>
        </p:spPr>
        <p:txBody>
          <a:bodyPr/>
          <a:lstStyle/>
          <a:p>
            <a:endParaRPr lang="en-US"/>
          </a:p>
        </p:txBody>
      </p:sp>
      <p:sp>
        <p:nvSpPr>
          <p:cNvPr id="307218" name="Line 18"/>
          <p:cNvSpPr>
            <a:spLocks noChangeShapeType="1"/>
          </p:cNvSpPr>
          <p:nvPr/>
        </p:nvSpPr>
        <p:spPr bwMode="invGray">
          <a:xfrm>
            <a:off x="4100513" y="4492625"/>
            <a:ext cx="0" cy="1204913"/>
          </a:xfrm>
          <a:prstGeom prst="line">
            <a:avLst/>
          </a:prstGeom>
          <a:noFill/>
          <a:ln w="25400">
            <a:solidFill>
              <a:schemeClr val="tx1"/>
            </a:solidFill>
            <a:round/>
            <a:headEnd type="none" w="sm" len="sm"/>
            <a:tailEnd type="none" w="sm" len="sm"/>
          </a:ln>
          <a:effectLst/>
        </p:spPr>
        <p:txBody>
          <a:bodyPr/>
          <a:lstStyle/>
          <a:p>
            <a:endParaRPr lang="en-US"/>
          </a:p>
        </p:txBody>
      </p:sp>
      <p:sp>
        <p:nvSpPr>
          <p:cNvPr id="307219" name="Rectangle 19"/>
          <p:cNvSpPr>
            <a:spLocks noChangeArrowheads="1"/>
          </p:cNvSpPr>
          <p:nvPr/>
        </p:nvSpPr>
        <p:spPr bwMode="invGray">
          <a:xfrm>
            <a:off x="4545013" y="4538663"/>
            <a:ext cx="1200150"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Id       Fdr_id Name </a:t>
            </a:r>
            <a:r>
              <a:rPr lang="en-US" i="1"/>
              <a:t>Level_no</a:t>
            </a:r>
          </a:p>
        </p:txBody>
      </p:sp>
      <p:sp>
        <p:nvSpPr>
          <p:cNvPr id="307220" name="Rectangle 20"/>
          <p:cNvSpPr>
            <a:spLocks noChangeArrowheads="1"/>
          </p:cNvSpPr>
          <p:nvPr/>
        </p:nvSpPr>
        <p:spPr bwMode="auto">
          <a:xfrm>
            <a:off x="1573213" y="3205163"/>
            <a:ext cx="6910387" cy="356124"/>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Create a column to represent the hierarchy level of a record.</a:t>
            </a:r>
          </a:p>
        </p:txBody>
      </p:sp>
      <p:sp>
        <p:nvSpPr>
          <p:cNvPr id="307221" name="Line 21"/>
          <p:cNvSpPr>
            <a:spLocks noChangeShapeType="1"/>
          </p:cNvSpPr>
          <p:nvPr/>
        </p:nvSpPr>
        <p:spPr bwMode="auto">
          <a:xfrm>
            <a:off x="4364038" y="1795463"/>
            <a:ext cx="1587" cy="1106487"/>
          </a:xfrm>
          <a:prstGeom prst="line">
            <a:avLst/>
          </a:prstGeom>
          <a:noFill/>
          <a:ln w="25400">
            <a:solidFill>
              <a:schemeClr val="tx1"/>
            </a:solidFill>
            <a:round/>
            <a:headEnd type="none" w="sm" len="sm"/>
            <a:tailEnd type="none" w="sm" len="sm"/>
          </a:ln>
          <a:effectLst/>
        </p:spPr>
        <p:txBody>
          <a:bodyPr/>
          <a:lstStyle/>
          <a:p>
            <a:endParaRPr lang="en-US"/>
          </a:p>
        </p:txBody>
      </p:sp>
      <p:sp>
        <p:nvSpPr>
          <p:cNvPr id="307222" name="Rectangle 22"/>
          <p:cNvSpPr>
            <a:spLocks noChangeArrowheads="1"/>
          </p:cNvSpPr>
          <p:nvPr/>
        </p:nvSpPr>
        <p:spPr bwMode="auto">
          <a:xfrm>
            <a:off x="942975" y="1266825"/>
            <a:ext cx="804836"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307223" name="Rectangle 23"/>
          <p:cNvSpPr>
            <a:spLocks noChangeArrowheads="1"/>
          </p:cNvSpPr>
          <p:nvPr/>
        </p:nvSpPr>
        <p:spPr bwMode="auto">
          <a:xfrm>
            <a:off x="942975" y="4195763"/>
            <a:ext cx="659732"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grpSp>
        <p:nvGrpSpPr>
          <p:cNvPr id="2" name="Group 24"/>
          <p:cNvGrpSpPr>
            <a:grpSpLocks/>
          </p:cNvGrpSpPr>
          <p:nvPr/>
        </p:nvGrpSpPr>
        <p:grpSpPr bwMode="auto">
          <a:xfrm>
            <a:off x="3400425" y="1936750"/>
            <a:ext cx="304800" cy="393700"/>
            <a:chOff x="2142" y="1220"/>
            <a:chExt cx="192" cy="248"/>
          </a:xfrm>
        </p:grpSpPr>
        <p:sp>
          <p:nvSpPr>
            <p:cNvPr id="307225" name="AutoShape 25"/>
            <p:cNvSpPr>
              <a:spLocks noChangeArrowheads="1"/>
            </p:cNvSpPr>
            <p:nvPr/>
          </p:nvSpPr>
          <p:spPr bwMode="black">
            <a:xfrm rot="16200000" flipH="1">
              <a:off x="2118" y="1246"/>
              <a:ext cx="240" cy="192"/>
            </a:xfrm>
            <a:prstGeom prst="triangle">
              <a:avLst>
                <a:gd name="adj" fmla="val 49995"/>
              </a:avLst>
            </a:prstGeom>
            <a:solidFill>
              <a:schemeClr val="tx1"/>
            </a:solidFill>
            <a:ln w="9525">
              <a:noFill/>
              <a:miter lim="800000"/>
              <a:headEnd/>
              <a:tailEnd/>
            </a:ln>
            <a:effectLst/>
          </p:spPr>
          <p:txBody>
            <a:bodyPr wrap="none" anchor="ctr"/>
            <a:lstStyle/>
            <a:p>
              <a:endParaRPr lang="en-US"/>
            </a:p>
          </p:txBody>
        </p:sp>
        <p:sp>
          <p:nvSpPr>
            <p:cNvPr id="307226" name="Line 26"/>
            <p:cNvSpPr>
              <a:spLocks noChangeShapeType="1"/>
            </p:cNvSpPr>
            <p:nvPr/>
          </p:nvSpPr>
          <p:spPr bwMode="auto">
            <a:xfrm>
              <a:off x="2333" y="1220"/>
              <a:ext cx="0" cy="248"/>
            </a:xfrm>
            <a:prstGeom prst="line">
              <a:avLst/>
            </a:prstGeom>
            <a:noFill/>
            <a:ln w="9525">
              <a:noFill/>
              <a:round/>
              <a:headEnd type="none" w="sm" len="sm"/>
              <a:tailEnd type="none" w="sm" len="sm"/>
            </a:ln>
            <a:effectLst/>
          </p:spPr>
          <p:txBody>
            <a:bodyPr/>
            <a:lstStyle/>
            <a:p>
              <a:endParaRPr lang="en-US"/>
            </a:p>
          </p:txBody>
        </p:sp>
      </p:grpSp>
      <p:grpSp>
        <p:nvGrpSpPr>
          <p:cNvPr id="3" name="Group 27"/>
          <p:cNvGrpSpPr>
            <a:grpSpLocks/>
          </p:cNvGrpSpPr>
          <p:nvPr/>
        </p:nvGrpSpPr>
        <p:grpSpPr bwMode="auto">
          <a:xfrm>
            <a:off x="3379788" y="4686300"/>
            <a:ext cx="304800" cy="393700"/>
            <a:chOff x="2129" y="2952"/>
            <a:chExt cx="192" cy="248"/>
          </a:xfrm>
        </p:grpSpPr>
        <p:sp>
          <p:nvSpPr>
            <p:cNvPr id="307228" name="AutoShape 28"/>
            <p:cNvSpPr>
              <a:spLocks noChangeArrowheads="1"/>
            </p:cNvSpPr>
            <p:nvPr/>
          </p:nvSpPr>
          <p:spPr bwMode="auto">
            <a:xfrm rot="16200000" flipH="1">
              <a:off x="2105" y="2978"/>
              <a:ext cx="240" cy="192"/>
            </a:xfrm>
            <a:prstGeom prst="triangle">
              <a:avLst>
                <a:gd name="adj" fmla="val 49995"/>
              </a:avLst>
            </a:prstGeom>
            <a:solidFill>
              <a:schemeClr val="tx1"/>
            </a:solidFill>
            <a:ln w="9525">
              <a:noFill/>
              <a:miter lim="800000"/>
              <a:headEnd/>
              <a:tailEnd/>
            </a:ln>
            <a:effectLst/>
          </p:spPr>
          <p:txBody>
            <a:bodyPr wrap="none" anchor="ctr"/>
            <a:lstStyle/>
            <a:p>
              <a:endParaRPr lang="en-US"/>
            </a:p>
          </p:txBody>
        </p:sp>
        <p:sp>
          <p:nvSpPr>
            <p:cNvPr id="307229" name="Line 29"/>
            <p:cNvSpPr>
              <a:spLocks noChangeShapeType="1"/>
            </p:cNvSpPr>
            <p:nvPr/>
          </p:nvSpPr>
          <p:spPr bwMode="auto">
            <a:xfrm>
              <a:off x="2320" y="2952"/>
              <a:ext cx="0" cy="248"/>
            </a:xfrm>
            <a:prstGeom prst="line">
              <a:avLst/>
            </a:prstGeom>
            <a:noFill/>
            <a:ln w="9525">
              <a:noFill/>
              <a:round/>
              <a:headEnd type="none" w="sm" len="sm"/>
              <a:tailEnd type="none" w="sm" len="sm"/>
            </a:ln>
            <a:effectLst/>
          </p:spPr>
          <p:txBody>
            <a:bodyPr/>
            <a:lstStyle/>
            <a:p>
              <a:endParaRPr lang="en-US"/>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86" name="Rectangle 38"/>
          <p:cNvSpPr>
            <a:spLocks noGrp="1" noChangeArrowheads="1"/>
          </p:cNvSpPr>
          <p:nvPr>
            <p:ph type="title"/>
          </p:nvPr>
        </p:nvSpPr>
        <p:spPr/>
        <p:txBody>
          <a:bodyPr/>
          <a:lstStyle/>
          <a:p>
            <a:r>
              <a:rPr lang="en-US"/>
              <a:t>Denormalization Summary</a:t>
            </a:r>
          </a:p>
        </p:txBody>
      </p:sp>
      <p:sp>
        <p:nvSpPr>
          <p:cNvPr id="309287" name="Rectangle 39"/>
          <p:cNvSpPr>
            <a:spLocks noGrp="1" noChangeArrowheads="1"/>
          </p:cNvSpPr>
          <p:nvPr>
            <p:ph idx="1"/>
          </p:nvPr>
        </p:nvSpPr>
        <p:spPr>
          <a:xfrm>
            <a:off x="838200" y="1600200"/>
            <a:ext cx="7366000" cy="3848100"/>
          </a:xfrm>
        </p:spPr>
        <p:txBody>
          <a:bodyPr>
            <a:normAutofit/>
          </a:bodyPr>
          <a:lstStyle/>
          <a:p>
            <a:pPr eaLnBrk="0" hangingPunct="0">
              <a:lnSpc>
                <a:spcPct val="95000"/>
              </a:lnSpc>
              <a:spcBef>
                <a:spcPct val="35000"/>
              </a:spcBef>
              <a:buClrTx/>
              <a:buFontTx/>
              <a:buNone/>
            </a:pPr>
            <a:r>
              <a:rPr lang="en-US"/>
              <a:t>Denormalization Techniques</a:t>
            </a:r>
          </a:p>
          <a:p>
            <a:pPr lvl="1"/>
            <a:r>
              <a:rPr lang="en-US"/>
              <a:t>Storing Derivable Information</a:t>
            </a:r>
          </a:p>
          <a:p>
            <a:pPr lvl="2"/>
            <a:r>
              <a:rPr lang="en-US"/>
              <a:t>End Date Column</a:t>
            </a:r>
          </a:p>
          <a:p>
            <a:pPr lvl="2"/>
            <a:r>
              <a:rPr lang="en-US"/>
              <a:t>Current Indicator</a:t>
            </a:r>
          </a:p>
          <a:p>
            <a:pPr lvl="2"/>
            <a:r>
              <a:rPr lang="en-US"/>
              <a:t>Hierarchy Level Indicator</a:t>
            </a:r>
          </a:p>
          <a:p>
            <a:pPr lvl="1"/>
            <a:r>
              <a:rPr lang="en-US"/>
              <a:t>Pre-Joining Tables</a:t>
            </a:r>
          </a:p>
          <a:p>
            <a:pPr lvl="1"/>
            <a:r>
              <a:rPr lang="en-US"/>
              <a:t>Hard-Coded Values</a:t>
            </a:r>
          </a:p>
          <a:p>
            <a:pPr lvl="1"/>
            <a:r>
              <a:rPr lang="en-US"/>
              <a:t>Keeping Detail with Master</a:t>
            </a:r>
          </a:p>
          <a:p>
            <a:pPr lvl="1"/>
            <a:r>
              <a:rPr lang="en-US"/>
              <a:t>Repeating Single Detail with Master</a:t>
            </a:r>
          </a:p>
          <a:p>
            <a:pPr lvl="1"/>
            <a:r>
              <a:rPr lang="en-US"/>
              <a:t>Short-Circuit Keys</a:t>
            </a:r>
          </a:p>
        </p:txBody>
      </p:sp>
      <p:sp>
        <p:nvSpPr>
          <p:cNvPr id="309251" name="Rectangle 3"/>
          <p:cNvSpPr>
            <a:spLocks noChangeArrowheads="1"/>
          </p:cNvSpPr>
          <p:nvPr/>
        </p:nvSpPr>
        <p:spPr bwMode="auto">
          <a:xfrm>
            <a:off x="1636713" y="1684338"/>
            <a:ext cx="1841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endParaRPr lang="en-US">
              <a:effectLst>
                <a:outerShdw blurRad="38100" dist="38100" dir="2700000" algn="tl">
                  <a:srgbClr val="C0C0C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22" name="Rectangle 34"/>
          <p:cNvSpPr>
            <a:spLocks noGrp="1" noChangeArrowheads="1"/>
          </p:cNvSpPr>
          <p:nvPr>
            <p:ph type="title"/>
          </p:nvPr>
        </p:nvSpPr>
        <p:spPr/>
        <p:txBody>
          <a:bodyPr/>
          <a:lstStyle/>
          <a:p>
            <a:pPr algn="ctr"/>
            <a:r>
              <a:rPr lang="en-US" b="1" dirty="0" err="1"/>
              <a:t>Denormalization</a:t>
            </a:r>
            <a:r>
              <a:rPr lang="en-US" b="1" dirty="0"/>
              <a:t> Overview </a:t>
            </a:r>
          </a:p>
        </p:txBody>
      </p:sp>
      <p:sp>
        <p:nvSpPr>
          <p:cNvPr id="268323" name="Rectangle 35"/>
          <p:cNvSpPr>
            <a:spLocks noGrp="1" noChangeArrowheads="1"/>
          </p:cNvSpPr>
          <p:nvPr>
            <p:ph idx="1"/>
          </p:nvPr>
        </p:nvSpPr>
        <p:spPr>
          <a:xfrm>
            <a:off x="863600" y="1816100"/>
            <a:ext cx="7366000" cy="1966913"/>
          </a:xfrm>
        </p:spPr>
        <p:txBody>
          <a:bodyPr>
            <a:noAutofit/>
          </a:bodyPr>
          <a:lstStyle/>
          <a:p>
            <a:r>
              <a:rPr lang="en-US" sz="2600" dirty="0" err="1"/>
              <a:t>Denormalization</a:t>
            </a:r>
            <a:endParaRPr lang="en-US" sz="2600" dirty="0"/>
          </a:p>
          <a:p>
            <a:pPr lvl="1"/>
            <a:r>
              <a:rPr lang="en-US" sz="2200" dirty="0"/>
              <a:t>Starts with a “normalized” model</a:t>
            </a:r>
          </a:p>
          <a:p>
            <a:pPr lvl="1"/>
            <a:r>
              <a:rPr lang="en-US" sz="2200" dirty="0"/>
              <a:t>Adds “redundancy” to the design</a:t>
            </a:r>
          </a:p>
          <a:p>
            <a:pPr lvl="1"/>
            <a:r>
              <a:rPr lang="en-US" sz="2200" dirty="0"/>
              <a:t>Reduces the “integrity” of the design</a:t>
            </a:r>
          </a:p>
          <a:p>
            <a:pPr lvl="1"/>
            <a:r>
              <a:rPr lang="en-US" sz="2200" dirty="0"/>
              <a:t>Application code added to compensate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70" name="Rectangle 34"/>
          <p:cNvSpPr>
            <a:spLocks noGrp="1" noChangeArrowheads="1"/>
          </p:cNvSpPr>
          <p:nvPr>
            <p:ph type="title"/>
          </p:nvPr>
        </p:nvSpPr>
        <p:spPr/>
        <p:txBody>
          <a:bodyPr/>
          <a:lstStyle/>
          <a:p>
            <a:pPr algn="ctr"/>
            <a:r>
              <a:rPr lang="en-US" b="1" dirty="0" err="1"/>
              <a:t>Denormalization</a:t>
            </a:r>
            <a:r>
              <a:rPr lang="en-US" b="1" dirty="0"/>
              <a:t> Techniques</a:t>
            </a:r>
          </a:p>
        </p:txBody>
      </p:sp>
      <p:sp>
        <p:nvSpPr>
          <p:cNvPr id="270371" name="Rectangle 35"/>
          <p:cNvSpPr>
            <a:spLocks noGrp="1" noChangeArrowheads="1"/>
          </p:cNvSpPr>
          <p:nvPr>
            <p:ph idx="1"/>
          </p:nvPr>
        </p:nvSpPr>
        <p:spPr/>
        <p:txBody>
          <a:bodyPr/>
          <a:lstStyle/>
          <a:p>
            <a:pPr lvl="1"/>
            <a:r>
              <a:rPr lang="en-US" dirty="0"/>
              <a:t>Storing Derivable Values</a:t>
            </a:r>
          </a:p>
          <a:p>
            <a:pPr lvl="1"/>
            <a:r>
              <a:rPr lang="en-US" dirty="0"/>
              <a:t>Pre-joining Tables</a:t>
            </a:r>
          </a:p>
          <a:p>
            <a:pPr lvl="1"/>
            <a:r>
              <a:rPr lang="en-US" dirty="0"/>
              <a:t>Hard-Coded Values</a:t>
            </a:r>
          </a:p>
          <a:p>
            <a:pPr lvl="1"/>
            <a:r>
              <a:rPr lang="en-US" dirty="0"/>
              <a:t>Keeping Details with Master</a:t>
            </a:r>
          </a:p>
          <a:p>
            <a:pPr lvl="1"/>
            <a:r>
              <a:rPr lang="en-US" dirty="0"/>
              <a:t>Repeating Single Detail with Master</a:t>
            </a:r>
          </a:p>
          <a:p>
            <a:pPr lvl="1"/>
            <a:r>
              <a:rPr lang="en-US" dirty="0"/>
              <a:t>Short-Circuit Keys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40213" y="4364038"/>
            <a:ext cx="1627187" cy="368300"/>
            <a:chOff x="2241" y="2749"/>
            <a:chExt cx="1025" cy="232"/>
          </a:xfrm>
        </p:grpSpPr>
        <p:sp>
          <p:nvSpPr>
            <p:cNvPr id="272387" name="AutoShape 3"/>
            <p:cNvSpPr>
              <a:spLocks noChangeArrowheads="1"/>
            </p:cNvSpPr>
            <p:nvPr/>
          </p:nvSpPr>
          <p:spPr bwMode="black">
            <a:xfrm rot="16200000" flipH="1">
              <a:off x="3058" y="2773"/>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2388" name="Line 4"/>
            <p:cNvSpPr>
              <a:spLocks noChangeShapeType="1"/>
            </p:cNvSpPr>
            <p:nvPr/>
          </p:nvSpPr>
          <p:spPr bwMode="auto">
            <a:xfrm flipH="1">
              <a:off x="2241" y="2868"/>
              <a:ext cx="890" cy="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5"/>
          <p:cNvGrpSpPr>
            <a:grpSpLocks/>
          </p:cNvGrpSpPr>
          <p:nvPr/>
        </p:nvGrpSpPr>
        <p:grpSpPr bwMode="auto">
          <a:xfrm>
            <a:off x="3557588" y="2071688"/>
            <a:ext cx="1627187" cy="368300"/>
            <a:chOff x="2241" y="1305"/>
            <a:chExt cx="1025" cy="232"/>
          </a:xfrm>
        </p:grpSpPr>
        <p:sp>
          <p:nvSpPr>
            <p:cNvPr id="272390" name="AutoShape 6"/>
            <p:cNvSpPr>
              <a:spLocks noChangeArrowheads="1"/>
            </p:cNvSpPr>
            <p:nvPr/>
          </p:nvSpPr>
          <p:spPr bwMode="black">
            <a:xfrm rot="16200000" flipH="1">
              <a:off x="3058" y="1329"/>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2391" name="Line 7"/>
            <p:cNvSpPr>
              <a:spLocks noChangeShapeType="1"/>
            </p:cNvSpPr>
            <p:nvPr/>
          </p:nvSpPr>
          <p:spPr bwMode="auto">
            <a:xfrm flipH="1">
              <a:off x="2241" y="1424"/>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72428" name="Rectangle 44"/>
          <p:cNvSpPr>
            <a:spLocks noGrp="1" noChangeArrowheads="1"/>
          </p:cNvSpPr>
          <p:nvPr>
            <p:ph type="title"/>
          </p:nvPr>
        </p:nvSpPr>
        <p:spPr>
          <a:xfrm>
            <a:off x="609600" y="139765"/>
            <a:ext cx="7886700" cy="1325563"/>
          </a:xfrm>
        </p:spPr>
        <p:txBody>
          <a:bodyPr/>
          <a:lstStyle/>
          <a:p>
            <a:pPr algn="ctr"/>
            <a:r>
              <a:rPr lang="en-US" b="1" dirty="0"/>
              <a:t>Storing Derivable Values</a:t>
            </a:r>
          </a:p>
        </p:txBody>
      </p:sp>
      <p:sp>
        <p:nvSpPr>
          <p:cNvPr id="272393" name="Rectangle 9"/>
          <p:cNvSpPr>
            <a:spLocks noChangeArrowheads="1"/>
          </p:cNvSpPr>
          <p:nvPr/>
        </p:nvSpPr>
        <p:spPr bwMode="auto">
          <a:xfrm>
            <a:off x="1296988" y="3133725"/>
            <a:ext cx="6754812" cy="6127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       Add a column to store derivable data in the “referenced” end of the foreign key.</a:t>
            </a:r>
          </a:p>
        </p:txBody>
      </p:sp>
      <p:sp>
        <p:nvSpPr>
          <p:cNvPr id="272394" name="Rectangle 10"/>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72395" name="Rectangle 11"/>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72396" name="Rectangle 12"/>
          <p:cNvSpPr>
            <a:spLocks noChangeArrowheads="1"/>
          </p:cNvSpPr>
          <p:nvPr/>
        </p:nvSpPr>
        <p:spPr bwMode="blackWhite">
          <a:xfrm>
            <a:off x="5238750" y="1622425"/>
            <a:ext cx="2341563" cy="1258888"/>
          </a:xfrm>
          <a:prstGeom prst="rect">
            <a:avLst/>
          </a:prstGeom>
          <a:noFill/>
          <a:ln w="25400">
            <a:solidFill>
              <a:schemeClr val="tx1"/>
            </a:solidFill>
            <a:miter lim="800000"/>
            <a:headEnd/>
            <a:tailEnd/>
          </a:ln>
          <a:effectLst/>
        </p:spPr>
        <p:txBody>
          <a:bodyPr wrap="none" anchor="ctr"/>
          <a:lstStyle/>
          <a:p>
            <a:endParaRPr lang="en-US"/>
          </a:p>
        </p:txBody>
      </p:sp>
      <p:sp>
        <p:nvSpPr>
          <p:cNvPr id="272397" name="Rectangle 13"/>
          <p:cNvSpPr>
            <a:spLocks noChangeArrowheads="1"/>
          </p:cNvSpPr>
          <p:nvPr/>
        </p:nvSpPr>
        <p:spPr bwMode="auto">
          <a:xfrm>
            <a:off x="5299074" y="1622425"/>
            <a:ext cx="2016125" cy="369974"/>
          </a:xfrm>
          <a:prstGeom prst="rect">
            <a:avLst/>
          </a:prstGeom>
          <a:noFill/>
          <a:ln w="9525">
            <a:noFill/>
            <a:miter lim="800000"/>
            <a:headEnd/>
            <a:tailEnd/>
          </a:ln>
          <a:effectLst/>
        </p:spPr>
        <p:txBody>
          <a:bodyPr wrap="square" lIns="92075" tIns="46038" rIns="92075" bIns="46038">
            <a:spAutoFit/>
          </a:bodyPr>
          <a:lstStyle/>
          <a:p>
            <a:pPr eaLnBrk="0" hangingPunct="0">
              <a:spcBef>
                <a:spcPct val="50000"/>
              </a:spcBef>
              <a:buClrTx/>
              <a:buFontTx/>
              <a:buNone/>
            </a:pPr>
            <a:r>
              <a:rPr lang="en-US" dirty="0" smtClean="0"/>
              <a:t>Invoice Detail</a:t>
            </a:r>
            <a:endParaRPr lang="en-US" dirty="0"/>
          </a:p>
        </p:txBody>
      </p:sp>
      <p:sp>
        <p:nvSpPr>
          <p:cNvPr id="272398" name="Line 14"/>
          <p:cNvSpPr>
            <a:spLocks noChangeShapeType="1"/>
          </p:cNvSpPr>
          <p:nvPr/>
        </p:nvSpPr>
        <p:spPr bwMode="auto">
          <a:xfrm>
            <a:off x="6065838" y="1960563"/>
            <a:ext cx="0" cy="919162"/>
          </a:xfrm>
          <a:prstGeom prst="line">
            <a:avLst/>
          </a:prstGeom>
          <a:noFill/>
          <a:ln w="25400">
            <a:solidFill>
              <a:schemeClr val="tx1"/>
            </a:solidFill>
            <a:round/>
            <a:headEnd type="none" w="sm" len="sm"/>
            <a:tailEnd type="none" w="sm" len="sm"/>
          </a:ln>
          <a:effectLst/>
        </p:spPr>
        <p:txBody>
          <a:bodyPr/>
          <a:lstStyle/>
          <a:p>
            <a:endParaRPr lang="en-US"/>
          </a:p>
        </p:txBody>
      </p:sp>
      <p:sp>
        <p:nvSpPr>
          <p:cNvPr id="272399" name="Rectangle 15"/>
          <p:cNvSpPr>
            <a:spLocks noChangeArrowheads="1"/>
          </p:cNvSpPr>
          <p:nvPr/>
        </p:nvSpPr>
        <p:spPr bwMode="auto">
          <a:xfrm>
            <a:off x="5186363" y="1962150"/>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a:t>pk,fk</a:t>
            </a:r>
            <a:r>
              <a:rPr lang="en-US" dirty="0"/>
              <a:t>     </a:t>
            </a:r>
            <a:r>
              <a:rPr lang="en-US" dirty="0" err="1"/>
              <a:t>pk</a:t>
            </a:r>
            <a:endParaRPr lang="en-US" dirty="0"/>
          </a:p>
        </p:txBody>
      </p:sp>
      <p:sp>
        <p:nvSpPr>
          <p:cNvPr id="272400" name="Rectangle 16"/>
          <p:cNvSpPr>
            <a:spLocks noChangeArrowheads="1"/>
          </p:cNvSpPr>
          <p:nvPr/>
        </p:nvSpPr>
        <p:spPr bwMode="auto">
          <a:xfrm>
            <a:off x="5776913" y="1985963"/>
            <a:ext cx="38735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 </a:t>
            </a:r>
            <a:br>
              <a:rPr lang="en-US" dirty="0"/>
            </a:br>
            <a:r>
              <a:rPr lang="en-US" dirty="0"/>
              <a:t>*      *</a:t>
            </a:r>
          </a:p>
        </p:txBody>
      </p:sp>
      <p:sp>
        <p:nvSpPr>
          <p:cNvPr id="272401" name="Line 17"/>
          <p:cNvSpPr>
            <a:spLocks noChangeShapeType="1"/>
          </p:cNvSpPr>
          <p:nvPr/>
        </p:nvSpPr>
        <p:spPr bwMode="auto">
          <a:xfrm>
            <a:off x="5241925" y="1957388"/>
            <a:ext cx="2332038" cy="0"/>
          </a:xfrm>
          <a:prstGeom prst="line">
            <a:avLst/>
          </a:prstGeom>
          <a:noFill/>
          <a:ln w="50800">
            <a:solidFill>
              <a:schemeClr val="tx1"/>
            </a:solidFill>
            <a:round/>
            <a:headEnd type="none" w="sm" len="sm"/>
            <a:tailEnd type="none" w="sm" len="sm"/>
          </a:ln>
          <a:effectLst/>
        </p:spPr>
        <p:txBody>
          <a:bodyPr/>
          <a:lstStyle/>
          <a:p>
            <a:endParaRPr lang="en-US"/>
          </a:p>
        </p:txBody>
      </p:sp>
      <p:sp>
        <p:nvSpPr>
          <p:cNvPr id="272402" name="Line 18"/>
          <p:cNvSpPr>
            <a:spLocks noChangeShapeType="1"/>
          </p:cNvSpPr>
          <p:nvPr/>
        </p:nvSpPr>
        <p:spPr bwMode="auto">
          <a:xfrm>
            <a:off x="5826125" y="1962150"/>
            <a:ext cx="0" cy="919163"/>
          </a:xfrm>
          <a:prstGeom prst="line">
            <a:avLst/>
          </a:prstGeom>
          <a:noFill/>
          <a:ln w="25400">
            <a:solidFill>
              <a:schemeClr val="tx1"/>
            </a:solidFill>
            <a:round/>
            <a:headEnd type="none" w="sm" len="sm"/>
            <a:tailEnd type="none" w="sm" len="sm"/>
          </a:ln>
          <a:effectLst/>
        </p:spPr>
        <p:txBody>
          <a:bodyPr/>
          <a:lstStyle/>
          <a:p>
            <a:endParaRPr lang="en-US"/>
          </a:p>
        </p:txBody>
      </p:sp>
      <p:sp>
        <p:nvSpPr>
          <p:cNvPr id="272403" name="Rectangle 19"/>
          <p:cNvSpPr>
            <a:spLocks noChangeArrowheads="1"/>
          </p:cNvSpPr>
          <p:nvPr/>
        </p:nvSpPr>
        <p:spPr bwMode="auto">
          <a:xfrm>
            <a:off x="6007100" y="1962150"/>
            <a:ext cx="1747838"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a:t>A_id</a:t>
            </a:r>
            <a:r>
              <a:rPr lang="en-US" dirty="0"/>
              <a:t>               </a:t>
            </a:r>
            <a:r>
              <a:rPr lang="en-US" dirty="0" err="1"/>
              <a:t>Sequence_No</a:t>
            </a:r>
            <a:r>
              <a:rPr lang="en-US" dirty="0"/>
              <a:t>       Quantity        </a:t>
            </a:r>
          </a:p>
        </p:txBody>
      </p:sp>
      <p:sp>
        <p:nvSpPr>
          <p:cNvPr id="272404" name="Rectangle 20"/>
          <p:cNvSpPr>
            <a:spLocks noChangeArrowheads="1"/>
          </p:cNvSpPr>
          <p:nvPr/>
        </p:nvSpPr>
        <p:spPr bwMode="blackWhite">
          <a:xfrm>
            <a:off x="1720850" y="1616075"/>
            <a:ext cx="1879600" cy="1281113"/>
          </a:xfrm>
          <a:prstGeom prst="rect">
            <a:avLst/>
          </a:prstGeom>
          <a:noFill/>
          <a:ln w="25400">
            <a:solidFill>
              <a:schemeClr val="tx1"/>
            </a:solidFill>
            <a:miter lim="800000"/>
            <a:headEnd/>
            <a:tailEnd/>
          </a:ln>
          <a:effectLst/>
        </p:spPr>
        <p:txBody>
          <a:bodyPr wrap="none" anchor="ctr"/>
          <a:lstStyle/>
          <a:p>
            <a:endParaRPr lang="en-US"/>
          </a:p>
        </p:txBody>
      </p:sp>
      <p:sp>
        <p:nvSpPr>
          <p:cNvPr id="272405" name="Rectangle 21"/>
          <p:cNvSpPr>
            <a:spLocks noChangeArrowheads="1"/>
          </p:cNvSpPr>
          <p:nvPr/>
        </p:nvSpPr>
        <p:spPr bwMode="auto">
          <a:xfrm>
            <a:off x="1677988" y="1617663"/>
            <a:ext cx="1706562"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smtClean="0"/>
              <a:t>Invoice</a:t>
            </a:r>
            <a:endParaRPr lang="en-US" dirty="0"/>
          </a:p>
        </p:txBody>
      </p:sp>
      <p:sp>
        <p:nvSpPr>
          <p:cNvPr id="272406" name="Line 22"/>
          <p:cNvSpPr>
            <a:spLocks noChangeShapeType="1"/>
          </p:cNvSpPr>
          <p:nvPr/>
        </p:nvSpPr>
        <p:spPr bwMode="auto">
          <a:xfrm>
            <a:off x="2489200" y="1971675"/>
            <a:ext cx="0" cy="936625"/>
          </a:xfrm>
          <a:prstGeom prst="line">
            <a:avLst/>
          </a:prstGeom>
          <a:noFill/>
          <a:ln w="25400">
            <a:solidFill>
              <a:schemeClr val="tx1"/>
            </a:solidFill>
            <a:round/>
            <a:headEnd type="none" w="sm" len="sm"/>
            <a:tailEnd type="none" w="sm" len="sm"/>
          </a:ln>
          <a:effectLst/>
        </p:spPr>
        <p:txBody>
          <a:bodyPr/>
          <a:lstStyle/>
          <a:p>
            <a:endParaRPr lang="en-US"/>
          </a:p>
        </p:txBody>
      </p:sp>
      <p:sp>
        <p:nvSpPr>
          <p:cNvPr id="272407" name="Rectangle 23"/>
          <p:cNvSpPr>
            <a:spLocks noChangeArrowheads="1"/>
          </p:cNvSpPr>
          <p:nvPr/>
        </p:nvSpPr>
        <p:spPr bwMode="auto">
          <a:xfrm>
            <a:off x="1676400" y="1979613"/>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a:t>pk</a:t>
            </a:r>
            <a:r>
              <a:rPr lang="en-US" dirty="0"/>
              <a:t/>
            </a:r>
            <a:br>
              <a:rPr lang="en-US" dirty="0"/>
            </a:br>
            <a:endParaRPr lang="en-US" dirty="0"/>
          </a:p>
        </p:txBody>
      </p:sp>
      <p:sp>
        <p:nvSpPr>
          <p:cNvPr id="272408" name="Rectangle 24"/>
          <p:cNvSpPr>
            <a:spLocks noChangeArrowheads="1"/>
          </p:cNvSpPr>
          <p:nvPr/>
        </p:nvSpPr>
        <p:spPr bwMode="auto">
          <a:xfrm>
            <a:off x="2200275" y="2005013"/>
            <a:ext cx="706438"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 </a:t>
            </a:r>
            <a:br>
              <a:rPr lang="en-US" dirty="0"/>
            </a:br>
            <a:r>
              <a:rPr lang="en-US" dirty="0"/>
              <a:t>*</a:t>
            </a:r>
          </a:p>
        </p:txBody>
      </p:sp>
      <p:sp>
        <p:nvSpPr>
          <p:cNvPr id="272409" name="Line 25"/>
          <p:cNvSpPr>
            <a:spLocks noChangeShapeType="1"/>
          </p:cNvSpPr>
          <p:nvPr/>
        </p:nvSpPr>
        <p:spPr bwMode="auto">
          <a:xfrm flipV="1">
            <a:off x="1725613" y="1973263"/>
            <a:ext cx="1874837" cy="1587"/>
          </a:xfrm>
          <a:prstGeom prst="line">
            <a:avLst/>
          </a:prstGeom>
          <a:noFill/>
          <a:ln w="50800">
            <a:solidFill>
              <a:schemeClr val="tx1"/>
            </a:solidFill>
            <a:round/>
            <a:headEnd type="none" w="sm" len="sm"/>
            <a:tailEnd type="none" w="sm" len="sm"/>
          </a:ln>
          <a:effectLst/>
        </p:spPr>
        <p:txBody>
          <a:bodyPr/>
          <a:lstStyle/>
          <a:p>
            <a:endParaRPr lang="en-US"/>
          </a:p>
        </p:txBody>
      </p:sp>
      <p:sp>
        <p:nvSpPr>
          <p:cNvPr id="272410" name="Line 26"/>
          <p:cNvSpPr>
            <a:spLocks noChangeShapeType="1"/>
          </p:cNvSpPr>
          <p:nvPr/>
        </p:nvSpPr>
        <p:spPr bwMode="auto">
          <a:xfrm>
            <a:off x="2192338" y="1963738"/>
            <a:ext cx="0" cy="936625"/>
          </a:xfrm>
          <a:prstGeom prst="line">
            <a:avLst/>
          </a:prstGeom>
          <a:noFill/>
          <a:ln w="25400">
            <a:solidFill>
              <a:schemeClr val="tx1"/>
            </a:solidFill>
            <a:round/>
            <a:headEnd type="none" w="sm" len="sm"/>
            <a:tailEnd type="none" w="sm" len="sm"/>
          </a:ln>
          <a:effectLst/>
        </p:spPr>
        <p:txBody>
          <a:bodyPr/>
          <a:lstStyle/>
          <a:p>
            <a:endParaRPr lang="en-US"/>
          </a:p>
        </p:txBody>
      </p:sp>
      <p:sp>
        <p:nvSpPr>
          <p:cNvPr id="272411" name="Rectangle 27"/>
          <p:cNvSpPr>
            <a:spLocks noChangeArrowheads="1"/>
          </p:cNvSpPr>
          <p:nvPr/>
        </p:nvSpPr>
        <p:spPr bwMode="auto">
          <a:xfrm>
            <a:off x="2587625" y="1979613"/>
            <a:ext cx="868363"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Id</a:t>
            </a:r>
            <a:br>
              <a:rPr lang="en-US" dirty="0"/>
            </a:br>
            <a:r>
              <a:rPr lang="en-US" dirty="0"/>
              <a:t>X</a:t>
            </a:r>
          </a:p>
        </p:txBody>
      </p:sp>
      <p:sp>
        <p:nvSpPr>
          <p:cNvPr id="272412" name="Rectangle 28"/>
          <p:cNvSpPr>
            <a:spLocks noChangeArrowheads="1"/>
          </p:cNvSpPr>
          <p:nvPr/>
        </p:nvSpPr>
        <p:spPr bwMode="invGray">
          <a:xfrm>
            <a:off x="1866900" y="3870325"/>
            <a:ext cx="2370138" cy="1323975"/>
          </a:xfrm>
          <a:prstGeom prst="rect">
            <a:avLst/>
          </a:prstGeom>
          <a:noFill/>
          <a:ln w="25400">
            <a:solidFill>
              <a:schemeClr val="tx1"/>
            </a:solidFill>
            <a:miter lim="800000"/>
            <a:headEnd/>
            <a:tailEnd/>
          </a:ln>
          <a:effectLst/>
        </p:spPr>
        <p:txBody>
          <a:bodyPr wrap="none" anchor="ctr"/>
          <a:lstStyle/>
          <a:p>
            <a:endParaRPr lang="en-US"/>
          </a:p>
        </p:txBody>
      </p:sp>
      <p:sp>
        <p:nvSpPr>
          <p:cNvPr id="272413" name="Rectangle 29"/>
          <p:cNvSpPr>
            <a:spLocks noChangeArrowheads="1"/>
          </p:cNvSpPr>
          <p:nvPr/>
        </p:nvSpPr>
        <p:spPr bwMode="invGray">
          <a:xfrm>
            <a:off x="1809750" y="3871913"/>
            <a:ext cx="933450" cy="369974"/>
          </a:xfrm>
          <a:prstGeom prst="rect">
            <a:avLst/>
          </a:prstGeom>
          <a:noFill/>
          <a:ln w="9525">
            <a:noFill/>
            <a:miter lim="800000"/>
            <a:headEnd/>
            <a:tailEnd/>
          </a:ln>
          <a:effectLst/>
        </p:spPr>
        <p:txBody>
          <a:bodyPr wrap="square" lIns="92075" tIns="46038" rIns="92075" bIns="46038">
            <a:spAutoFit/>
          </a:bodyPr>
          <a:lstStyle/>
          <a:p>
            <a:pPr eaLnBrk="0" hangingPunct="0">
              <a:spcBef>
                <a:spcPct val="50000"/>
              </a:spcBef>
              <a:buClrTx/>
              <a:buFontTx/>
              <a:buNone/>
            </a:pPr>
            <a:r>
              <a:rPr lang="en-US" dirty="0" smtClean="0"/>
              <a:t>Invoice</a:t>
            </a:r>
            <a:endParaRPr lang="en-US" dirty="0"/>
          </a:p>
        </p:txBody>
      </p:sp>
      <p:sp>
        <p:nvSpPr>
          <p:cNvPr id="272414" name="Line 30"/>
          <p:cNvSpPr>
            <a:spLocks noChangeShapeType="1"/>
          </p:cNvSpPr>
          <p:nvPr/>
        </p:nvSpPr>
        <p:spPr bwMode="invGray">
          <a:xfrm>
            <a:off x="2597150" y="4213225"/>
            <a:ext cx="0" cy="968375"/>
          </a:xfrm>
          <a:prstGeom prst="line">
            <a:avLst/>
          </a:prstGeom>
          <a:noFill/>
          <a:ln w="25400">
            <a:solidFill>
              <a:schemeClr val="tx1"/>
            </a:solidFill>
            <a:round/>
            <a:headEnd type="none" w="sm" len="sm"/>
            <a:tailEnd type="none" w="sm" len="sm"/>
          </a:ln>
          <a:effectLst/>
        </p:spPr>
        <p:txBody>
          <a:bodyPr/>
          <a:lstStyle/>
          <a:p>
            <a:endParaRPr lang="en-US"/>
          </a:p>
        </p:txBody>
      </p:sp>
      <p:sp>
        <p:nvSpPr>
          <p:cNvPr id="272415" name="Rectangle 31"/>
          <p:cNvSpPr>
            <a:spLocks noChangeArrowheads="1"/>
          </p:cNvSpPr>
          <p:nvPr/>
        </p:nvSpPr>
        <p:spPr bwMode="invGray">
          <a:xfrm>
            <a:off x="1820863" y="4233863"/>
            <a:ext cx="5111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a:t>pk</a:t>
            </a:r>
            <a:r>
              <a:rPr lang="en-US" dirty="0"/>
              <a:t/>
            </a:r>
            <a:br>
              <a:rPr lang="en-US" dirty="0"/>
            </a:br>
            <a:endParaRPr lang="en-US" dirty="0"/>
          </a:p>
        </p:txBody>
      </p:sp>
      <p:sp>
        <p:nvSpPr>
          <p:cNvPr id="272416" name="Rectangle 32"/>
          <p:cNvSpPr>
            <a:spLocks noChangeArrowheads="1"/>
          </p:cNvSpPr>
          <p:nvPr/>
        </p:nvSpPr>
        <p:spPr bwMode="invGray">
          <a:xfrm>
            <a:off x="2244725" y="4259263"/>
            <a:ext cx="706438"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 </a:t>
            </a:r>
            <a:br>
              <a:rPr lang="en-US" dirty="0"/>
            </a:br>
            <a:r>
              <a:rPr lang="en-US" dirty="0"/>
              <a:t>*</a:t>
            </a:r>
            <a:br>
              <a:rPr lang="en-US" dirty="0"/>
            </a:br>
            <a:r>
              <a:rPr lang="en-US" dirty="0"/>
              <a:t>*</a:t>
            </a:r>
          </a:p>
        </p:txBody>
      </p:sp>
      <p:sp>
        <p:nvSpPr>
          <p:cNvPr id="272417" name="Line 33"/>
          <p:cNvSpPr>
            <a:spLocks noChangeShapeType="1"/>
          </p:cNvSpPr>
          <p:nvPr/>
        </p:nvSpPr>
        <p:spPr bwMode="invGray">
          <a:xfrm>
            <a:off x="1879600" y="4214813"/>
            <a:ext cx="2344738" cy="0"/>
          </a:xfrm>
          <a:prstGeom prst="line">
            <a:avLst/>
          </a:prstGeom>
          <a:noFill/>
          <a:ln w="50800">
            <a:solidFill>
              <a:schemeClr val="tx1"/>
            </a:solidFill>
            <a:round/>
            <a:headEnd type="none" w="sm" len="sm"/>
            <a:tailEnd type="none" w="sm" len="sm"/>
          </a:ln>
          <a:effectLst/>
        </p:spPr>
        <p:txBody>
          <a:bodyPr/>
          <a:lstStyle/>
          <a:p>
            <a:endParaRPr lang="en-US"/>
          </a:p>
        </p:txBody>
      </p:sp>
      <p:sp>
        <p:nvSpPr>
          <p:cNvPr id="272418" name="Rectangle 34"/>
          <p:cNvSpPr>
            <a:spLocks noChangeArrowheads="1"/>
          </p:cNvSpPr>
          <p:nvPr/>
        </p:nvSpPr>
        <p:spPr bwMode="invGray">
          <a:xfrm>
            <a:off x="2559050" y="4233863"/>
            <a:ext cx="1779588"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Id </a:t>
            </a:r>
            <a:br>
              <a:rPr lang="en-US" dirty="0"/>
            </a:br>
            <a:r>
              <a:rPr lang="en-US" dirty="0"/>
              <a:t>X</a:t>
            </a:r>
            <a:br>
              <a:rPr lang="en-US" dirty="0"/>
            </a:br>
            <a:r>
              <a:rPr lang="en-US" i="1" dirty="0" err="1"/>
              <a:t>Total_quantity</a:t>
            </a:r>
            <a:endParaRPr lang="en-US" i="1" dirty="0"/>
          </a:p>
        </p:txBody>
      </p:sp>
      <p:sp>
        <p:nvSpPr>
          <p:cNvPr id="272419" name="Line 35"/>
          <p:cNvSpPr>
            <a:spLocks noChangeShapeType="1"/>
          </p:cNvSpPr>
          <p:nvPr/>
        </p:nvSpPr>
        <p:spPr bwMode="invGray">
          <a:xfrm>
            <a:off x="2244725" y="4213225"/>
            <a:ext cx="0" cy="968375"/>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38288" y="2276475"/>
            <a:ext cx="1627187" cy="368300"/>
            <a:chOff x="969" y="1434"/>
            <a:chExt cx="1025" cy="232"/>
          </a:xfrm>
        </p:grpSpPr>
        <p:sp>
          <p:nvSpPr>
            <p:cNvPr id="274435" name="AutoShape 3"/>
            <p:cNvSpPr>
              <a:spLocks noChangeArrowheads="1"/>
            </p:cNvSpPr>
            <p:nvPr/>
          </p:nvSpPr>
          <p:spPr bwMode="black">
            <a:xfrm rot="16200000" flipH="1">
              <a:off x="1786" y="1458"/>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4436" name="Line 4"/>
            <p:cNvSpPr>
              <a:spLocks noChangeShapeType="1"/>
            </p:cNvSpPr>
            <p:nvPr/>
          </p:nvSpPr>
          <p:spPr bwMode="auto">
            <a:xfrm flipH="1">
              <a:off x="969" y="1553"/>
              <a:ext cx="890" cy="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5"/>
          <p:cNvGrpSpPr>
            <a:grpSpLocks/>
          </p:cNvGrpSpPr>
          <p:nvPr/>
        </p:nvGrpSpPr>
        <p:grpSpPr bwMode="auto">
          <a:xfrm>
            <a:off x="6126163" y="2276475"/>
            <a:ext cx="1627187" cy="368300"/>
            <a:chOff x="3859" y="1434"/>
            <a:chExt cx="1025" cy="232"/>
          </a:xfrm>
        </p:grpSpPr>
        <p:sp>
          <p:nvSpPr>
            <p:cNvPr id="274438" name="AutoShape 6"/>
            <p:cNvSpPr>
              <a:spLocks noChangeArrowheads="1"/>
            </p:cNvSpPr>
            <p:nvPr/>
          </p:nvSpPr>
          <p:spPr bwMode="black">
            <a:xfrm rot="5400000">
              <a:off x="3835" y="1458"/>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4439" name="Line 7"/>
            <p:cNvSpPr>
              <a:spLocks noChangeShapeType="1"/>
            </p:cNvSpPr>
            <p:nvPr/>
          </p:nvSpPr>
          <p:spPr bwMode="auto">
            <a:xfrm>
              <a:off x="3994" y="1553"/>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74490" name="Rectangle 58"/>
          <p:cNvSpPr>
            <a:spLocks noGrp="1" noChangeArrowheads="1"/>
          </p:cNvSpPr>
          <p:nvPr>
            <p:ph type="title"/>
          </p:nvPr>
        </p:nvSpPr>
        <p:spPr/>
        <p:txBody>
          <a:bodyPr>
            <a:normAutofit/>
          </a:bodyPr>
          <a:lstStyle/>
          <a:p>
            <a:r>
              <a:rPr lang="en-US"/>
              <a:t>EMail Example of Storing Derivable Values</a:t>
            </a:r>
          </a:p>
        </p:txBody>
      </p:sp>
      <p:sp>
        <p:nvSpPr>
          <p:cNvPr id="274441" name="Rectangle 9"/>
          <p:cNvSpPr>
            <a:spLocks noChangeArrowheads="1"/>
          </p:cNvSpPr>
          <p:nvPr/>
        </p:nvSpPr>
        <p:spPr bwMode="auto">
          <a:xfrm>
            <a:off x="1263650" y="3184525"/>
            <a:ext cx="7346950"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Store derivable column in the ‘referenced’ end of the foreign key.</a:t>
            </a:r>
          </a:p>
        </p:txBody>
      </p:sp>
      <p:sp>
        <p:nvSpPr>
          <p:cNvPr id="274442" name="Rectangle 10"/>
          <p:cNvSpPr>
            <a:spLocks noChangeArrowheads="1"/>
          </p:cNvSpPr>
          <p:nvPr/>
        </p:nvSpPr>
        <p:spPr bwMode="blackWhite">
          <a:xfrm>
            <a:off x="3208338" y="1743075"/>
            <a:ext cx="2878137" cy="1138238"/>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74443" name="Rectangle 11"/>
          <p:cNvSpPr>
            <a:spLocks noChangeArrowheads="1"/>
          </p:cNvSpPr>
          <p:nvPr/>
        </p:nvSpPr>
        <p:spPr bwMode="auto">
          <a:xfrm>
            <a:off x="3163888" y="1743075"/>
            <a:ext cx="3071812"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REC_MESSAGES (RME)</a:t>
            </a:r>
          </a:p>
        </p:txBody>
      </p:sp>
      <p:sp>
        <p:nvSpPr>
          <p:cNvPr id="274444" name="Line 12"/>
          <p:cNvSpPr>
            <a:spLocks noChangeShapeType="1"/>
          </p:cNvSpPr>
          <p:nvPr/>
        </p:nvSpPr>
        <p:spPr bwMode="auto">
          <a:xfrm>
            <a:off x="4217988" y="2063750"/>
            <a:ext cx="0" cy="830263"/>
          </a:xfrm>
          <a:prstGeom prst="line">
            <a:avLst/>
          </a:prstGeom>
          <a:noFill/>
          <a:ln w="25400">
            <a:solidFill>
              <a:schemeClr val="tx1"/>
            </a:solidFill>
            <a:round/>
            <a:headEnd type="none" w="sm" len="sm"/>
            <a:tailEnd type="none" w="sm" len="sm"/>
          </a:ln>
          <a:effectLst/>
        </p:spPr>
        <p:txBody>
          <a:bodyPr/>
          <a:lstStyle/>
          <a:p>
            <a:endParaRPr lang="en-US"/>
          </a:p>
        </p:txBody>
      </p:sp>
      <p:sp>
        <p:nvSpPr>
          <p:cNvPr id="274445" name="Rectangle 13"/>
          <p:cNvSpPr>
            <a:spLocks noChangeArrowheads="1"/>
          </p:cNvSpPr>
          <p:nvPr/>
        </p:nvSpPr>
        <p:spPr bwMode="auto">
          <a:xfrm>
            <a:off x="3162300" y="2082800"/>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pk,fk </a:t>
            </a:r>
            <a:br>
              <a:rPr lang="en-US">
                <a:solidFill>
                  <a:schemeClr val="bg2"/>
                </a:solidFill>
              </a:rPr>
            </a:br>
            <a:r>
              <a:rPr lang="en-US">
                <a:solidFill>
                  <a:schemeClr val="bg2"/>
                </a:solidFill>
              </a:rPr>
              <a:t>pk,fk</a:t>
            </a:r>
          </a:p>
        </p:txBody>
      </p:sp>
      <p:sp>
        <p:nvSpPr>
          <p:cNvPr id="274446" name="Rectangle 14"/>
          <p:cNvSpPr>
            <a:spLocks noChangeArrowheads="1"/>
          </p:cNvSpPr>
          <p:nvPr/>
        </p:nvSpPr>
        <p:spPr bwMode="auto">
          <a:xfrm>
            <a:off x="3929063" y="2106613"/>
            <a:ext cx="706437"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p>
        </p:txBody>
      </p:sp>
      <p:sp>
        <p:nvSpPr>
          <p:cNvPr id="274447" name="Line 15"/>
          <p:cNvSpPr>
            <a:spLocks noChangeShapeType="1"/>
          </p:cNvSpPr>
          <p:nvPr/>
        </p:nvSpPr>
        <p:spPr bwMode="auto">
          <a:xfrm>
            <a:off x="3195638" y="2082800"/>
            <a:ext cx="2886075" cy="0"/>
          </a:xfrm>
          <a:prstGeom prst="line">
            <a:avLst/>
          </a:prstGeom>
          <a:noFill/>
          <a:ln w="50800">
            <a:solidFill>
              <a:schemeClr val="tx1"/>
            </a:solidFill>
            <a:round/>
            <a:headEnd type="none" w="sm" len="sm"/>
            <a:tailEnd type="none" w="sm" len="sm"/>
          </a:ln>
          <a:effectLst/>
        </p:spPr>
        <p:txBody>
          <a:bodyPr/>
          <a:lstStyle/>
          <a:p>
            <a:endParaRPr lang="en-US"/>
          </a:p>
        </p:txBody>
      </p:sp>
      <p:sp>
        <p:nvSpPr>
          <p:cNvPr id="274448" name="Line 16"/>
          <p:cNvSpPr>
            <a:spLocks noChangeShapeType="1"/>
          </p:cNvSpPr>
          <p:nvPr/>
        </p:nvSpPr>
        <p:spPr bwMode="auto">
          <a:xfrm>
            <a:off x="3978275" y="2105025"/>
            <a:ext cx="0" cy="781050"/>
          </a:xfrm>
          <a:prstGeom prst="line">
            <a:avLst/>
          </a:prstGeom>
          <a:noFill/>
          <a:ln w="25400">
            <a:solidFill>
              <a:schemeClr val="tx1"/>
            </a:solidFill>
            <a:round/>
            <a:headEnd type="none" w="sm" len="sm"/>
            <a:tailEnd type="none" w="sm" len="sm"/>
          </a:ln>
          <a:effectLst/>
        </p:spPr>
        <p:txBody>
          <a:bodyPr/>
          <a:lstStyle/>
          <a:p>
            <a:endParaRPr lang="en-US"/>
          </a:p>
        </p:txBody>
      </p:sp>
      <p:sp>
        <p:nvSpPr>
          <p:cNvPr id="274449" name="Rectangle 17"/>
          <p:cNvSpPr>
            <a:spLocks noChangeArrowheads="1"/>
          </p:cNvSpPr>
          <p:nvPr/>
        </p:nvSpPr>
        <p:spPr bwMode="auto">
          <a:xfrm>
            <a:off x="4302125" y="2082800"/>
            <a:ext cx="1712913" cy="78547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err="1">
                <a:solidFill>
                  <a:schemeClr val="bg2"/>
                </a:solidFill>
              </a:rPr>
              <a:t>Usr_Id</a:t>
            </a:r>
            <a:r>
              <a:rPr lang="en-US" dirty="0">
                <a:solidFill>
                  <a:schemeClr val="bg2"/>
                </a:solidFill>
              </a:rPr>
              <a:t>  </a:t>
            </a:r>
            <a:endParaRPr lang="en-US" dirty="0" smtClean="0">
              <a:solidFill>
                <a:schemeClr val="bg2"/>
              </a:solidFill>
            </a:endParaRPr>
          </a:p>
          <a:p>
            <a:pPr eaLnBrk="0" hangingPunct="0">
              <a:spcBef>
                <a:spcPct val="50000"/>
              </a:spcBef>
              <a:buClrTx/>
              <a:buFontTx/>
              <a:buNone/>
            </a:pPr>
            <a:r>
              <a:rPr lang="en-US" dirty="0" err="1" smtClean="0">
                <a:solidFill>
                  <a:schemeClr val="bg2"/>
                </a:solidFill>
              </a:rPr>
              <a:t>Mse_Id</a:t>
            </a:r>
            <a:endParaRPr lang="en-US" dirty="0">
              <a:solidFill>
                <a:schemeClr val="bg2"/>
              </a:solidFill>
            </a:endParaRPr>
          </a:p>
        </p:txBody>
      </p:sp>
      <p:sp>
        <p:nvSpPr>
          <p:cNvPr id="274450" name="Rectangle 18"/>
          <p:cNvSpPr>
            <a:spLocks noChangeArrowheads="1"/>
          </p:cNvSpPr>
          <p:nvPr/>
        </p:nvSpPr>
        <p:spPr bwMode="blackWhite">
          <a:xfrm>
            <a:off x="6610350" y="1687513"/>
            <a:ext cx="2097088" cy="1262062"/>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74451" name="Rectangle 19"/>
          <p:cNvSpPr>
            <a:spLocks noChangeArrowheads="1"/>
          </p:cNvSpPr>
          <p:nvPr/>
        </p:nvSpPr>
        <p:spPr bwMode="auto">
          <a:xfrm>
            <a:off x="6565900" y="1689100"/>
            <a:ext cx="2312988"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MESSAGES (MSE)</a:t>
            </a:r>
          </a:p>
        </p:txBody>
      </p:sp>
      <p:sp>
        <p:nvSpPr>
          <p:cNvPr id="274452" name="Line 20"/>
          <p:cNvSpPr>
            <a:spLocks noChangeShapeType="1"/>
          </p:cNvSpPr>
          <p:nvPr/>
        </p:nvSpPr>
        <p:spPr bwMode="auto">
          <a:xfrm>
            <a:off x="7319963" y="2049463"/>
            <a:ext cx="0" cy="890587"/>
          </a:xfrm>
          <a:prstGeom prst="line">
            <a:avLst/>
          </a:prstGeom>
          <a:noFill/>
          <a:ln w="25400">
            <a:solidFill>
              <a:schemeClr val="tx1"/>
            </a:solidFill>
            <a:round/>
            <a:headEnd type="none" w="sm" len="sm"/>
            <a:tailEnd type="none" w="sm" len="sm"/>
          </a:ln>
          <a:effectLst/>
        </p:spPr>
        <p:txBody>
          <a:bodyPr/>
          <a:lstStyle/>
          <a:p>
            <a:endParaRPr lang="en-US"/>
          </a:p>
        </p:txBody>
      </p:sp>
      <p:sp>
        <p:nvSpPr>
          <p:cNvPr id="274453" name="Rectangle 21"/>
          <p:cNvSpPr>
            <a:spLocks noChangeArrowheads="1"/>
          </p:cNvSpPr>
          <p:nvPr/>
        </p:nvSpPr>
        <p:spPr bwMode="auto">
          <a:xfrm>
            <a:off x="6564313" y="2051050"/>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a:t>
            </a:r>
            <a:br>
              <a:rPr lang="en-US">
                <a:solidFill>
                  <a:schemeClr val="bg2"/>
                </a:solidFill>
              </a:rPr>
            </a:br>
            <a:endParaRPr lang="en-US">
              <a:solidFill>
                <a:schemeClr val="bg2"/>
              </a:solidFill>
            </a:endParaRPr>
          </a:p>
        </p:txBody>
      </p:sp>
      <p:sp>
        <p:nvSpPr>
          <p:cNvPr id="274454" name="Rectangle 22"/>
          <p:cNvSpPr>
            <a:spLocks noChangeArrowheads="1"/>
          </p:cNvSpPr>
          <p:nvPr/>
        </p:nvSpPr>
        <p:spPr bwMode="auto">
          <a:xfrm>
            <a:off x="7016750" y="2076450"/>
            <a:ext cx="346075"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br>
              <a:rPr lang="en-US">
                <a:solidFill>
                  <a:schemeClr val="bg2"/>
                </a:solidFill>
              </a:rPr>
            </a:br>
            <a:r>
              <a:rPr lang="en-US">
                <a:solidFill>
                  <a:schemeClr val="bg2"/>
                </a:solidFill>
              </a:rPr>
              <a:t>*</a:t>
            </a:r>
          </a:p>
        </p:txBody>
      </p:sp>
      <p:sp>
        <p:nvSpPr>
          <p:cNvPr id="274455" name="Line 23"/>
          <p:cNvSpPr>
            <a:spLocks noChangeShapeType="1"/>
          </p:cNvSpPr>
          <p:nvPr/>
        </p:nvSpPr>
        <p:spPr bwMode="auto">
          <a:xfrm>
            <a:off x="6597650" y="2051050"/>
            <a:ext cx="2114550" cy="0"/>
          </a:xfrm>
          <a:prstGeom prst="line">
            <a:avLst/>
          </a:prstGeom>
          <a:noFill/>
          <a:ln w="50800">
            <a:solidFill>
              <a:schemeClr val="tx1"/>
            </a:solidFill>
            <a:round/>
            <a:headEnd type="none" w="sm" len="sm"/>
            <a:tailEnd type="none" w="sm" len="sm"/>
          </a:ln>
          <a:effectLst/>
        </p:spPr>
        <p:txBody>
          <a:bodyPr/>
          <a:lstStyle/>
          <a:p>
            <a:endParaRPr lang="en-US"/>
          </a:p>
        </p:txBody>
      </p:sp>
      <p:sp>
        <p:nvSpPr>
          <p:cNvPr id="274456" name="Line 24"/>
          <p:cNvSpPr>
            <a:spLocks noChangeShapeType="1"/>
          </p:cNvSpPr>
          <p:nvPr/>
        </p:nvSpPr>
        <p:spPr bwMode="auto">
          <a:xfrm>
            <a:off x="7008813" y="2051050"/>
            <a:ext cx="0" cy="890588"/>
          </a:xfrm>
          <a:prstGeom prst="line">
            <a:avLst/>
          </a:prstGeom>
          <a:noFill/>
          <a:ln w="25400">
            <a:solidFill>
              <a:schemeClr val="tx1"/>
            </a:solidFill>
            <a:round/>
            <a:headEnd type="none" w="sm" len="sm"/>
            <a:tailEnd type="none" w="sm" len="sm"/>
          </a:ln>
          <a:effectLst/>
        </p:spPr>
        <p:txBody>
          <a:bodyPr/>
          <a:lstStyle/>
          <a:p>
            <a:endParaRPr lang="en-US"/>
          </a:p>
        </p:txBody>
      </p:sp>
      <p:sp>
        <p:nvSpPr>
          <p:cNvPr id="274457" name="Rectangle 25"/>
          <p:cNvSpPr>
            <a:spLocks noChangeArrowheads="1"/>
          </p:cNvSpPr>
          <p:nvPr/>
        </p:nvSpPr>
        <p:spPr bwMode="auto">
          <a:xfrm>
            <a:off x="7418388" y="2051050"/>
            <a:ext cx="1087437"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Subject Text</a:t>
            </a:r>
          </a:p>
        </p:txBody>
      </p:sp>
      <p:sp>
        <p:nvSpPr>
          <p:cNvPr id="274458" name="Rectangle 26"/>
          <p:cNvSpPr>
            <a:spLocks noChangeArrowheads="1"/>
          </p:cNvSpPr>
          <p:nvPr/>
        </p:nvSpPr>
        <p:spPr bwMode="invGray">
          <a:xfrm>
            <a:off x="2390775" y="3879850"/>
            <a:ext cx="4637088" cy="1677988"/>
          </a:xfrm>
          <a:prstGeom prst="rect">
            <a:avLst/>
          </a:prstGeom>
          <a:solidFill>
            <a:srgbClr val="0099CC"/>
          </a:solidFill>
          <a:ln w="25400">
            <a:solidFill>
              <a:schemeClr val="tx1"/>
            </a:solidFill>
            <a:miter lim="800000"/>
            <a:headEnd/>
            <a:tailEnd/>
          </a:ln>
          <a:effectLst/>
        </p:spPr>
        <p:txBody>
          <a:bodyPr wrap="none" anchor="ctr"/>
          <a:lstStyle/>
          <a:p>
            <a:endParaRPr lang="en-US"/>
          </a:p>
        </p:txBody>
      </p:sp>
      <p:sp>
        <p:nvSpPr>
          <p:cNvPr id="274459" name="Rectangle 27"/>
          <p:cNvSpPr>
            <a:spLocks noChangeArrowheads="1"/>
          </p:cNvSpPr>
          <p:nvPr/>
        </p:nvSpPr>
        <p:spPr bwMode="invGray">
          <a:xfrm>
            <a:off x="2474913" y="3881438"/>
            <a:ext cx="3849687"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MESSAGES (MSE)</a:t>
            </a:r>
          </a:p>
        </p:txBody>
      </p:sp>
      <p:sp>
        <p:nvSpPr>
          <p:cNvPr id="274460" name="Rectangle 28"/>
          <p:cNvSpPr>
            <a:spLocks noChangeArrowheads="1"/>
          </p:cNvSpPr>
          <p:nvPr/>
        </p:nvSpPr>
        <p:spPr bwMode="invGray">
          <a:xfrm>
            <a:off x="2387600" y="4243388"/>
            <a:ext cx="490538"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a:t>
            </a:r>
            <a:br>
              <a:rPr lang="en-US">
                <a:solidFill>
                  <a:schemeClr val="bg2"/>
                </a:solidFill>
              </a:rPr>
            </a:br>
            <a:endParaRPr lang="en-US">
              <a:solidFill>
                <a:schemeClr val="bg2"/>
              </a:solidFill>
            </a:endParaRPr>
          </a:p>
        </p:txBody>
      </p:sp>
      <p:sp>
        <p:nvSpPr>
          <p:cNvPr id="274461" name="Rectangle 29"/>
          <p:cNvSpPr>
            <a:spLocks noChangeArrowheads="1"/>
          </p:cNvSpPr>
          <p:nvPr/>
        </p:nvSpPr>
        <p:spPr bwMode="invGray">
          <a:xfrm>
            <a:off x="2947988" y="4268788"/>
            <a:ext cx="428625"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br>
              <a:rPr lang="en-US">
                <a:solidFill>
                  <a:schemeClr val="bg2"/>
                </a:solidFill>
              </a:rPr>
            </a:br>
            <a:r>
              <a:rPr lang="en-US">
                <a:solidFill>
                  <a:schemeClr val="bg2"/>
                </a:solidFill>
              </a:rPr>
              <a:t>*</a:t>
            </a:r>
            <a:r>
              <a:rPr lang="en-US"/>
              <a:t>  </a:t>
            </a:r>
            <a:r>
              <a:rPr lang="en-US">
                <a:solidFill>
                  <a:schemeClr val="bg2"/>
                </a:solidFill>
              </a:rPr>
              <a:t>*</a:t>
            </a:r>
          </a:p>
        </p:txBody>
      </p:sp>
      <p:sp>
        <p:nvSpPr>
          <p:cNvPr id="274462" name="Line 30"/>
          <p:cNvSpPr>
            <a:spLocks noChangeShapeType="1"/>
          </p:cNvSpPr>
          <p:nvPr/>
        </p:nvSpPr>
        <p:spPr bwMode="invGray">
          <a:xfrm>
            <a:off x="2403475" y="4243388"/>
            <a:ext cx="4606925" cy="0"/>
          </a:xfrm>
          <a:prstGeom prst="line">
            <a:avLst/>
          </a:prstGeom>
          <a:noFill/>
          <a:ln w="50800">
            <a:solidFill>
              <a:schemeClr val="tx1"/>
            </a:solidFill>
            <a:round/>
            <a:headEnd type="none" w="sm" len="sm"/>
            <a:tailEnd type="none" w="sm" len="sm"/>
          </a:ln>
          <a:effectLst/>
        </p:spPr>
        <p:txBody>
          <a:bodyPr/>
          <a:lstStyle/>
          <a:p>
            <a:endParaRPr lang="en-US"/>
          </a:p>
        </p:txBody>
      </p:sp>
      <p:sp>
        <p:nvSpPr>
          <p:cNvPr id="274463" name="Rectangle 31"/>
          <p:cNvSpPr>
            <a:spLocks noChangeArrowheads="1"/>
          </p:cNvSpPr>
          <p:nvPr/>
        </p:nvSpPr>
        <p:spPr bwMode="invGray">
          <a:xfrm>
            <a:off x="3390900" y="4243388"/>
            <a:ext cx="3603625" cy="1200971"/>
          </a:xfrm>
          <a:prstGeom prst="rect">
            <a:avLst/>
          </a:prstGeom>
          <a:noFill/>
          <a:ln w="9525">
            <a:noFill/>
            <a:miter lim="800000"/>
            <a:headEnd/>
            <a:tailEnd/>
          </a:ln>
          <a:effectLst/>
        </p:spPr>
        <p:txBody>
          <a:bodyPr lIns="92075" tIns="46038" rIns="92075" bIns="46038">
            <a:spAutoFit/>
          </a:bodyPr>
          <a:lstStyle/>
          <a:p>
            <a:pPr eaLnBrk="0" hangingPunct="0">
              <a:buClrTx/>
              <a:buFontTx/>
              <a:buNone/>
            </a:pPr>
            <a:r>
              <a:rPr lang="en-US" dirty="0">
                <a:solidFill>
                  <a:schemeClr val="bg2"/>
                </a:solidFill>
              </a:rPr>
              <a:t>Id </a:t>
            </a:r>
            <a:endParaRPr lang="en-US" dirty="0">
              <a:solidFill>
                <a:schemeClr val="bg2"/>
              </a:solidFill>
            </a:endParaRPr>
          </a:p>
          <a:p>
            <a:pPr eaLnBrk="0" hangingPunct="0">
              <a:buClrTx/>
              <a:buFontTx/>
              <a:buNone/>
            </a:pPr>
            <a:r>
              <a:rPr lang="en-US" dirty="0" smtClean="0">
                <a:solidFill>
                  <a:schemeClr val="bg2"/>
                </a:solidFill>
              </a:rPr>
              <a:t>Subject </a:t>
            </a:r>
          </a:p>
          <a:p>
            <a:pPr eaLnBrk="0" hangingPunct="0">
              <a:buClrTx/>
              <a:buFontTx/>
              <a:buNone/>
            </a:pPr>
            <a:r>
              <a:rPr lang="en-US" dirty="0" smtClean="0">
                <a:solidFill>
                  <a:schemeClr val="bg2"/>
                </a:solidFill>
              </a:rPr>
              <a:t>Text</a:t>
            </a:r>
            <a:r>
              <a:rPr lang="en-US" dirty="0" smtClean="0"/>
              <a:t> </a:t>
            </a:r>
            <a:r>
              <a:rPr lang="en-US" dirty="0"/>
              <a:t/>
            </a:r>
            <a:br>
              <a:rPr lang="en-US" dirty="0"/>
            </a:br>
            <a:r>
              <a:rPr lang="en-US" i="1" dirty="0" err="1">
                <a:solidFill>
                  <a:schemeClr val="bg2"/>
                </a:solidFill>
              </a:rPr>
              <a:t>Number_of_times_received</a:t>
            </a:r>
            <a:endParaRPr lang="en-US" i="1" dirty="0">
              <a:solidFill>
                <a:schemeClr val="bg2"/>
              </a:solidFill>
            </a:endParaRPr>
          </a:p>
        </p:txBody>
      </p:sp>
      <p:sp>
        <p:nvSpPr>
          <p:cNvPr id="274464" name="Rectangle 32"/>
          <p:cNvSpPr>
            <a:spLocks noChangeArrowheads="1"/>
          </p:cNvSpPr>
          <p:nvPr/>
        </p:nvSpPr>
        <p:spPr bwMode="blackWhite">
          <a:xfrm>
            <a:off x="941388" y="1858963"/>
            <a:ext cx="1701800" cy="1006475"/>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74465" name="Rectangle 33"/>
          <p:cNvSpPr>
            <a:spLocks noChangeArrowheads="1"/>
          </p:cNvSpPr>
          <p:nvPr/>
        </p:nvSpPr>
        <p:spPr bwMode="auto">
          <a:xfrm>
            <a:off x="882650" y="1860550"/>
            <a:ext cx="203041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USERS (USR)</a:t>
            </a:r>
          </a:p>
        </p:txBody>
      </p:sp>
      <p:sp>
        <p:nvSpPr>
          <p:cNvPr id="274466" name="Line 34"/>
          <p:cNvSpPr>
            <a:spLocks noChangeShapeType="1"/>
          </p:cNvSpPr>
          <p:nvPr/>
        </p:nvSpPr>
        <p:spPr bwMode="auto">
          <a:xfrm flipH="1">
            <a:off x="1489075" y="2214563"/>
            <a:ext cx="1588" cy="655637"/>
          </a:xfrm>
          <a:prstGeom prst="line">
            <a:avLst/>
          </a:prstGeom>
          <a:noFill/>
          <a:ln w="25400">
            <a:solidFill>
              <a:schemeClr val="tx1"/>
            </a:solidFill>
            <a:round/>
            <a:headEnd type="none" w="sm" len="sm"/>
            <a:tailEnd type="none" w="sm" len="sm"/>
          </a:ln>
          <a:effectLst/>
        </p:spPr>
        <p:txBody>
          <a:bodyPr/>
          <a:lstStyle/>
          <a:p>
            <a:endParaRPr lang="en-US"/>
          </a:p>
        </p:txBody>
      </p:sp>
      <p:sp>
        <p:nvSpPr>
          <p:cNvPr id="274467" name="Rectangle 35"/>
          <p:cNvSpPr>
            <a:spLocks noChangeArrowheads="1"/>
          </p:cNvSpPr>
          <p:nvPr/>
        </p:nvSpPr>
        <p:spPr bwMode="auto">
          <a:xfrm>
            <a:off x="887413" y="2222500"/>
            <a:ext cx="1049337"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a:t>
            </a:r>
            <a:br>
              <a:rPr lang="en-US">
                <a:solidFill>
                  <a:schemeClr val="bg2"/>
                </a:solidFill>
              </a:rPr>
            </a:br>
            <a:endParaRPr lang="en-US">
              <a:solidFill>
                <a:schemeClr val="bg2"/>
              </a:solidFill>
            </a:endParaRPr>
          </a:p>
        </p:txBody>
      </p:sp>
      <p:sp>
        <p:nvSpPr>
          <p:cNvPr id="274468" name="Rectangle 36"/>
          <p:cNvSpPr>
            <a:spLocks noChangeArrowheads="1"/>
          </p:cNvSpPr>
          <p:nvPr/>
        </p:nvSpPr>
        <p:spPr bwMode="auto">
          <a:xfrm>
            <a:off x="1228725" y="2247900"/>
            <a:ext cx="420688"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p>
        </p:txBody>
      </p:sp>
      <p:sp>
        <p:nvSpPr>
          <p:cNvPr id="274469" name="Line 37"/>
          <p:cNvSpPr>
            <a:spLocks noChangeShapeType="1"/>
          </p:cNvSpPr>
          <p:nvPr/>
        </p:nvSpPr>
        <p:spPr bwMode="auto">
          <a:xfrm>
            <a:off x="928688" y="2209800"/>
            <a:ext cx="1716087" cy="0"/>
          </a:xfrm>
          <a:prstGeom prst="line">
            <a:avLst/>
          </a:prstGeom>
          <a:noFill/>
          <a:ln w="50800">
            <a:solidFill>
              <a:schemeClr val="tx1"/>
            </a:solidFill>
            <a:round/>
            <a:headEnd type="none" w="sm" len="sm"/>
            <a:tailEnd type="none" w="sm" len="sm"/>
          </a:ln>
          <a:effectLst/>
        </p:spPr>
        <p:txBody>
          <a:bodyPr/>
          <a:lstStyle/>
          <a:p>
            <a:endParaRPr lang="en-US"/>
          </a:p>
        </p:txBody>
      </p:sp>
      <p:sp>
        <p:nvSpPr>
          <p:cNvPr id="274470" name="Rectangle 38"/>
          <p:cNvSpPr>
            <a:spLocks noChangeArrowheads="1"/>
          </p:cNvSpPr>
          <p:nvPr/>
        </p:nvSpPr>
        <p:spPr bwMode="auto">
          <a:xfrm>
            <a:off x="1446213" y="2236788"/>
            <a:ext cx="1325562"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Per_name</a:t>
            </a:r>
          </a:p>
        </p:txBody>
      </p:sp>
      <p:sp>
        <p:nvSpPr>
          <p:cNvPr id="274471" name="Line 39"/>
          <p:cNvSpPr>
            <a:spLocks noChangeShapeType="1"/>
          </p:cNvSpPr>
          <p:nvPr/>
        </p:nvSpPr>
        <p:spPr bwMode="auto">
          <a:xfrm flipH="1">
            <a:off x="1289050" y="2214563"/>
            <a:ext cx="1588" cy="655637"/>
          </a:xfrm>
          <a:prstGeom prst="line">
            <a:avLst/>
          </a:prstGeom>
          <a:noFill/>
          <a:ln w="25400">
            <a:solidFill>
              <a:schemeClr val="tx1"/>
            </a:solidFill>
            <a:round/>
            <a:headEnd type="none" w="sm" len="sm"/>
            <a:tailEnd type="none" w="sm" len="sm"/>
          </a:ln>
          <a:effectLst/>
        </p:spPr>
        <p:txBody>
          <a:bodyPr/>
          <a:lstStyle/>
          <a:p>
            <a:endParaRPr lang="en-US"/>
          </a:p>
        </p:txBody>
      </p:sp>
      <p:sp>
        <p:nvSpPr>
          <p:cNvPr id="274472" name="Rectangle 40"/>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74473" name="Rectangle 41"/>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74474" name="Line 42"/>
          <p:cNvSpPr>
            <a:spLocks noChangeShapeType="1"/>
          </p:cNvSpPr>
          <p:nvPr/>
        </p:nvSpPr>
        <p:spPr bwMode="invGray">
          <a:xfrm>
            <a:off x="2857500" y="4257675"/>
            <a:ext cx="0" cy="1304925"/>
          </a:xfrm>
          <a:prstGeom prst="line">
            <a:avLst/>
          </a:prstGeom>
          <a:noFill/>
          <a:ln w="25400">
            <a:solidFill>
              <a:schemeClr val="tx1"/>
            </a:solidFill>
            <a:round/>
            <a:headEnd type="none" w="sm" len="sm"/>
            <a:tailEnd type="none" w="sm" len="sm"/>
          </a:ln>
          <a:effectLst/>
        </p:spPr>
        <p:txBody>
          <a:bodyPr/>
          <a:lstStyle/>
          <a:p>
            <a:endParaRPr lang="en-US"/>
          </a:p>
        </p:txBody>
      </p:sp>
      <p:sp>
        <p:nvSpPr>
          <p:cNvPr id="274475" name="Line 43"/>
          <p:cNvSpPr>
            <a:spLocks noChangeShapeType="1"/>
          </p:cNvSpPr>
          <p:nvPr/>
        </p:nvSpPr>
        <p:spPr bwMode="invGray">
          <a:xfrm>
            <a:off x="3238500" y="4257675"/>
            <a:ext cx="0" cy="1304925"/>
          </a:xfrm>
          <a:prstGeom prst="line">
            <a:avLst/>
          </a:prstGeom>
          <a:noFill/>
          <a:ln w="25400">
            <a:solidFill>
              <a:schemeClr val="tx1"/>
            </a:solidFill>
            <a:round/>
            <a:headEnd type="none" w="sm" len="sm"/>
            <a:tailEnd type="none" w="sm" len="sm"/>
          </a:ln>
          <a:effectLst/>
        </p:spPr>
        <p:txBody>
          <a:bodyPr/>
          <a:lstStyle/>
          <a:p>
            <a:endParaRPr lang="en-US"/>
          </a:p>
        </p:txBody>
      </p:sp>
      <p:grpSp>
        <p:nvGrpSpPr>
          <p:cNvPr id="4" name="Group 44"/>
          <p:cNvGrpSpPr>
            <a:grpSpLocks/>
          </p:cNvGrpSpPr>
          <p:nvPr/>
        </p:nvGrpSpPr>
        <p:grpSpPr bwMode="auto">
          <a:xfrm>
            <a:off x="1143000" y="4581525"/>
            <a:ext cx="1198563" cy="368300"/>
            <a:chOff x="720" y="2886"/>
            <a:chExt cx="755" cy="232"/>
          </a:xfrm>
        </p:grpSpPr>
        <p:sp>
          <p:nvSpPr>
            <p:cNvPr id="274477" name="AutoShape 45"/>
            <p:cNvSpPr>
              <a:spLocks noChangeArrowheads="1"/>
            </p:cNvSpPr>
            <p:nvPr/>
          </p:nvSpPr>
          <p:spPr bwMode="black">
            <a:xfrm rot="16200000" flipH="1">
              <a:off x="1265" y="2910"/>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4478" name="Line 46"/>
            <p:cNvSpPr>
              <a:spLocks noChangeShapeType="1"/>
            </p:cNvSpPr>
            <p:nvPr/>
          </p:nvSpPr>
          <p:spPr bwMode="auto">
            <a:xfrm flipH="1">
              <a:off x="720" y="3005"/>
              <a:ext cx="755" cy="0"/>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5" name="Group 47"/>
          <p:cNvGrpSpPr>
            <a:grpSpLocks/>
          </p:cNvGrpSpPr>
          <p:nvPr/>
        </p:nvGrpSpPr>
        <p:grpSpPr bwMode="auto">
          <a:xfrm>
            <a:off x="7097713" y="4581525"/>
            <a:ext cx="1198562" cy="368300"/>
            <a:chOff x="4471" y="2886"/>
            <a:chExt cx="755" cy="232"/>
          </a:xfrm>
        </p:grpSpPr>
        <p:sp>
          <p:nvSpPr>
            <p:cNvPr id="274480" name="AutoShape 48"/>
            <p:cNvSpPr>
              <a:spLocks noChangeArrowheads="1"/>
            </p:cNvSpPr>
            <p:nvPr/>
          </p:nvSpPr>
          <p:spPr bwMode="black">
            <a:xfrm rot="5400000">
              <a:off x="4449" y="2910"/>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4481" name="Line 49"/>
            <p:cNvSpPr>
              <a:spLocks noChangeShapeType="1"/>
            </p:cNvSpPr>
            <p:nvPr/>
          </p:nvSpPr>
          <p:spPr bwMode="auto">
            <a:xfrm>
              <a:off x="4471" y="3005"/>
              <a:ext cx="755" cy="0"/>
            </a:xfrm>
            <a:prstGeom prst="line">
              <a:avLst/>
            </a:prstGeom>
            <a:noFill/>
            <a:ln w="25400">
              <a:solidFill>
                <a:schemeClr val="tx1"/>
              </a:solidFill>
              <a:round/>
              <a:headEnd type="none" w="sm" len="sm"/>
              <a:tailEnd type="none" w="sm" len="sm"/>
            </a:ln>
            <a:effec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03625" y="2230438"/>
            <a:ext cx="1627188" cy="368300"/>
            <a:chOff x="2270" y="1405"/>
            <a:chExt cx="1025" cy="232"/>
          </a:xfrm>
        </p:grpSpPr>
        <p:sp>
          <p:nvSpPr>
            <p:cNvPr id="276483" name="AutoShape 3"/>
            <p:cNvSpPr>
              <a:spLocks noChangeArrowheads="1"/>
            </p:cNvSpPr>
            <p:nvPr/>
          </p:nvSpPr>
          <p:spPr bwMode="black">
            <a:xfrm rot="16200000" flipH="1">
              <a:off x="3087" y="1429"/>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6484" name="Line 4"/>
            <p:cNvSpPr>
              <a:spLocks noChangeShapeType="1"/>
            </p:cNvSpPr>
            <p:nvPr/>
          </p:nvSpPr>
          <p:spPr bwMode="auto">
            <a:xfrm flipH="1">
              <a:off x="2270" y="1524"/>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76524" name="Rectangle 44"/>
          <p:cNvSpPr>
            <a:spLocks noGrp="1" noChangeArrowheads="1"/>
          </p:cNvSpPr>
          <p:nvPr>
            <p:ph type="title"/>
          </p:nvPr>
        </p:nvSpPr>
        <p:spPr/>
        <p:txBody>
          <a:bodyPr/>
          <a:lstStyle/>
          <a:p>
            <a:r>
              <a:rPr lang="en-US"/>
              <a:t>Pre-Joining Tables</a:t>
            </a:r>
          </a:p>
        </p:txBody>
      </p:sp>
      <p:sp>
        <p:nvSpPr>
          <p:cNvPr id="276486" name="Rectangle 6"/>
          <p:cNvSpPr>
            <a:spLocks noChangeArrowheads="1"/>
          </p:cNvSpPr>
          <p:nvPr/>
        </p:nvSpPr>
        <p:spPr bwMode="blackWhite">
          <a:xfrm>
            <a:off x="2370138" y="1679575"/>
            <a:ext cx="2057400" cy="1198563"/>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76487" name="Rectangle 7"/>
          <p:cNvSpPr>
            <a:spLocks noChangeArrowheads="1"/>
          </p:cNvSpPr>
          <p:nvPr/>
        </p:nvSpPr>
        <p:spPr bwMode="auto">
          <a:xfrm>
            <a:off x="2330450" y="1679575"/>
            <a:ext cx="176212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a:t>
            </a:r>
          </a:p>
        </p:txBody>
      </p:sp>
      <p:sp>
        <p:nvSpPr>
          <p:cNvPr id="276488" name="Line 8"/>
          <p:cNvSpPr>
            <a:spLocks noChangeShapeType="1"/>
          </p:cNvSpPr>
          <p:nvPr/>
        </p:nvSpPr>
        <p:spPr bwMode="auto">
          <a:xfrm>
            <a:off x="3221038" y="2003425"/>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76489" name="Rectangle 9"/>
          <p:cNvSpPr>
            <a:spLocks noChangeArrowheads="1"/>
          </p:cNvSpPr>
          <p:nvPr/>
        </p:nvSpPr>
        <p:spPr bwMode="auto">
          <a:xfrm>
            <a:off x="2328863" y="2019300"/>
            <a:ext cx="7270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a:t>
            </a:r>
            <a:br>
              <a:rPr lang="en-US">
                <a:solidFill>
                  <a:schemeClr val="bg2"/>
                </a:solidFill>
              </a:rPr>
            </a:br>
            <a:endParaRPr lang="en-US">
              <a:solidFill>
                <a:schemeClr val="bg2"/>
              </a:solidFill>
            </a:endParaRPr>
          </a:p>
        </p:txBody>
      </p:sp>
      <p:sp>
        <p:nvSpPr>
          <p:cNvPr id="276490" name="Rectangle 10"/>
          <p:cNvSpPr>
            <a:spLocks noChangeArrowheads="1"/>
          </p:cNvSpPr>
          <p:nvPr/>
        </p:nvSpPr>
        <p:spPr bwMode="auto">
          <a:xfrm>
            <a:off x="2976563" y="2043113"/>
            <a:ext cx="5969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p>
        </p:txBody>
      </p:sp>
      <p:sp>
        <p:nvSpPr>
          <p:cNvPr id="276491" name="Line 11"/>
          <p:cNvSpPr>
            <a:spLocks noChangeShapeType="1"/>
          </p:cNvSpPr>
          <p:nvPr/>
        </p:nvSpPr>
        <p:spPr bwMode="auto">
          <a:xfrm>
            <a:off x="2362200" y="2009775"/>
            <a:ext cx="2057400" cy="0"/>
          </a:xfrm>
          <a:prstGeom prst="line">
            <a:avLst/>
          </a:prstGeom>
          <a:noFill/>
          <a:ln w="50800">
            <a:solidFill>
              <a:schemeClr val="tx1"/>
            </a:solidFill>
            <a:round/>
            <a:headEnd type="none" w="sm" len="sm"/>
            <a:tailEnd type="none" w="sm" len="sm"/>
          </a:ln>
          <a:effectLst/>
        </p:spPr>
        <p:txBody>
          <a:bodyPr/>
          <a:lstStyle/>
          <a:p>
            <a:endParaRPr lang="en-US"/>
          </a:p>
        </p:txBody>
      </p:sp>
      <p:sp>
        <p:nvSpPr>
          <p:cNvPr id="276492" name="Line 12"/>
          <p:cNvSpPr>
            <a:spLocks noChangeShapeType="1"/>
          </p:cNvSpPr>
          <p:nvPr/>
        </p:nvSpPr>
        <p:spPr bwMode="auto">
          <a:xfrm>
            <a:off x="3017838" y="2005013"/>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76493" name="Rectangle 13"/>
          <p:cNvSpPr>
            <a:spLocks noChangeArrowheads="1"/>
          </p:cNvSpPr>
          <p:nvPr/>
        </p:nvSpPr>
        <p:spPr bwMode="auto">
          <a:xfrm>
            <a:off x="3292475" y="2019300"/>
            <a:ext cx="10033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Col_a</a:t>
            </a:r>
          </a:p>
        </p:txBody>
      </p:sp>
      <p:sp>
        <p:nvSpPr>
          <p:cNvPr id="276494" name="Rectangle 14"/>
          <p:cNvSpPr>
            <a:spLocks noChangeArrowheads="1"/>
          </p:cNvSpPr>
          <p:nvPr/>
        </p:nvSpPr>
        <p:spPr bwMode="blackWhite">
          <a:xfrm>
            <a:off x="5276850" y="1479550"/>
            <a:ext cx="1938338" cy="1401763"/>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76495" name="Rectangle 15"/>
          <p:cNvSpPr>
            <a:spLocks noChangeArrowheads="1"/>
          </p:cNvSpPr>
          <p:nvPr/>
        </p:nvSpPr>
        <p:spPr bwMode="auto">
          <a:xfrm>
            <a:off x="5232400" y="1484313"/>
            <a:ext cx="17494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B</a:t>
            </a:r>
          </a:p>
        </p:txBody>
      </p:sp>
      <p:sp>
        <p:nvSpPr>
          <p:cNvPr id="276496" name="Rectangle 16"/>
          <p:cNvSpPr>
            <a:spLocks noChangeArrowheads="1"/>
          </p:cNvSpPr>
          <p:nvPr/>
        </p:nvSpPr>
        <p:spPr bwMode="auto">
          <a:xfrm>
            <a:off x="5230813" y="1922463"/>
            <a:ext cx="860425"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fk</a:t>
            </a:r>
            <a:br>
              <a:rPr lang="en-US">
                <a:solidFill>
                  <a:schemeClr val="bg2"/>
                </a:solidFill>
              </a:rPr>
            </a:br>
            <a:endParaRPr lang="en-US">
              <a:solidFill>
                <a:schemeClr val="bg2"/>
              </a:solidFill>
            </a:endParaRPr>
          </a:p>
        </p:txBody>
      </p:sp>
      <p:sp>
        <p:nvSpPr>
          <p:cNvPr id="276497" name="Rectangle 17"/>
          <p:cNvSpPr>
            <a:spLocks noChangeArrowheads="1"/>
          </p:cNvSpPr>
          <p:nvPr/>
        </p:nvSpPr>
        <p:spPr bwMode="auto">
          <a:xfrm>
            <a:off x="5783263" y="1954213"/>
            <a:ext cx="2921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p>
        </p:txBody>
      </p:sp>
      <p:sp>
        <p:nvSpPr>
          <p:cNvPr id="276498" name="Line 18"/>
          <p:cNvSpPr>
            <a:spLocks noChangeShapeType="1"/>
          </p:cNvSpPr>
          <p:nvPr/>
        </p:nvSpPr>
        <p:spPr bwMode="auto">
          <a:xfrm>
            <a:off x="5276850" y="1919288"/>
            <a:ext cx="1933575" cy="0"/>
          </a:xfrm>
          <a:prstGeom prst="line">
            <a:avLst/>
          </a:prstGeom>
          <a:noFill/>
          <a:ln w="50800">
            <a:solidFill>
              <a:schemeClr val="tx1"/>
            </a:solidFill>
            <a:round/>
            <a:headEnd type="none" w="sm" len="sm"/>
            <a:tailEnd type="none" w="sm" len="sm"/>
          </a:ln>
          <a:effectLst/>
        </p:spPr>
        <p:txBody>
          <a:bodyPr/>
          <a:lstStyle/>
          <a:p>
            <a:endParaRPr lang="en-US"/>
          </a:p>
        </p:txBody>
      </p:sp>
      <p:sp>
        <p:nvSpPr>
          <p:cNvPr id="276499" name="Rectangle 19"/>
          <p:cNvSpPr>
            <a:spLocks noChangeArrowheads="1"/>
          </p:cNvSpPr>
          <p:nvPr/>
        </p:nvSpPr>
        <p:spPr bwMode="auto">
          <a:xfrm>
            <a:off x="6199188" y="1979613"/>
            <a:ext cx="10572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A_id</a:t>
            </a:r>
          </a:p>
        </p:txBody>
      </p:sp>
      <p:sp>
        <p:nvSpPr>
          <p:cNvPr id="276500" name="Rectangle 20"/>
          <p:cNvSpPr>
            <a:spLocks noChangeArrowheads="1"/>
          </p:cNvSpPr>
          <p:nvPr/>
        </p:nvSpPr>
        <p:spPr bwMode="invGray">
          <a:xfrm>
            <a:off x="4862513" y="3890963"/>
            <a:ext cx="2420937" cy="1558925"/>
          </a:xfrm>
          <a:prstGeom prst="rect">
            <a:avLst/>
          </a:prstGeom>
          <a:solidFill>
            <a:srgbClr val="0099CC"/>
          </a:solidFill>
          <a:ln w="25400">
            <a:solidFill>
              <a:schemeClr val="tx1"/>
            </a:solidFill>
            <a:miter lim="800000"/>
            <a:headEnd/>
            <a:tailEnd/>
          </a:ln>
          <a:effectLst/>
        </p:spPr>
        <p:txBody>
          <a:bodyPr wrap="none" anchor="ctr"/>
          <a:lstStyle/>
          <a:p>
            <a:endParaRPr lang="en-US"/>
          </a:p>
        </p:txBody>
      </p:sp>
      <p:sp>
        <p:nvSpPr>
          <p:cNvPr id="276501" name="Rectangle 21"/>
          <p:cNvSpPr>
            <a:spLocks noChangeArrowheads="1"/>
          </p:cNvSpPr>
          <p:nvPr/>
        </p:nvSpPr>
        <p:spPr bwMode="invGray">
          <a:xfrm>
            <a:off x="4818063" y="3895725"/>
            <a:ext cx="1944687"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B</a:t>
            </a:r>
          </a:p>
        </p:txBody>
      </p:sp>
      <p:sp>
        <p:nvSpPr>
          <p:cNvPr id="276502" name="Rectangle 22"/>
          <p:cNvSpPr>
            <a:spLocks noChangeArrowheads="1"/>
          </p:cNvSpPr>
          <p:nvPr/>
        </p:nvSpPr>
        <p:spPr bwMode="invGray">
          <a:xfrm>
            <a:off x="4816475" y="4333875"/>
            <a:ext cx="860425"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fk</a:t>
            </a:r>
            <a:br>
              <a:rPr lang="en-US">
                <a:solidFill>
                  <a:schemeClr val="bg2"/>
                </a:solidFill>
              </a:rPr>
            </a:br>
            <a:endParaRPr lang="en-US">
              <a:solidFill>
                <a:schemeClr val="bg2"/>
              </a:solidFill>
            </a:endParaRPr>
          </a:p>
        </p:txBody>
      </p:sp>
      <p:sp>
        <p:nvSpPr>
          <p:cNvPr id="276503" name="Rectangle 23"/>
          <p:cNvSpPr>
            <a:spLocks noChangeArrowheads="1"/>
          </p:cNvSpPr>
          <p:nvPr/>
        </p:nvSpPr>
        <p:spPr bwMode="invGray">
          <a:xfrm>
            <a:off x="5397500" y="4365625"/>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r>
              <a:rPr lang="en-US"/>
              <a:t> </a:t>
            </a:r>
            <a:r>
              <a:rPr lang="en-US">
                <a:solidFill>
                  <a:schemeClr val="bg2"/>
                </a:solidFill>
              </a:rPr>
              <a:t>*</a:t>
            </a:r>
          </a:p>
        </p:txBody>
      </p:sp>
      <p:sp>
        <p:nvSpPr>
          <p:cNvPr id="276504" name="Line 24"/>
          <p:cNvSpPr>
            <a:spLocks noChangeShapeType="1"/>
          </p:cNvSpPr>
          <p:nvPr/>
        </p:nvSpPr>
        <p:spPr bwMode="invGray">
          <a:xfrm>
            <a:off x="4875213" y="4332288"/>
            <a:ext cx="2406650" cy="0"/>
          </a:xfrm>
          <a:prstGeom prst="line">
            <a:avLst/>
          </a:prstGeom>
          <a:noFill/>
          <a:ln w="50800">
            <a:solidFill>
              <a:schemeClr val="tx1"/>
            </a:solidFill>
            <a:round/>
            <a:headEnd type="none" w="sm" len="sm"/>
            <a:tailEnd type="none" w="sm" len="sm"/>
          </a:ln>
          <a:effectLst/>
        </p:spPr>
        <p:txBody>
          <a:bodyPr/>
          <a:lstStyle/>
          <a:p>
            <a:endParaRPr lang="en-US"/>
          </a:p>
        </p:txBody>
      </p:sp>
      <p:sp>
        <p:nvSpPr>
          <p:cNvPr id="276505" name="Rectangle 25"/>
          <p:cNvSpPr>
            <a:spLocks noChangeArrowheads="1"/>
          </p:cNvSpPr>
          <p:nvPr/>
        </p:nvSpPr>
        <p:spPr bwMode="invGray">
          <a:xfrm>
            <a:off x="5775325" y="4333875"/>
            <a:ext cx="1138238" cy="1062471"/>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solidFill>
                  <a:schemeClr val="bg2"/>
                </a:solidFill>
              </a:rPr>
              <a:t>Id    </a:t>
            </a:r>
            <a:endParaRPr lang="en-US" dirty="0" smtClean="0">
              <a:solidFill>
                <a:schemeClr val="bg2"/>
              </a:solidFill>
            </a:endParaRPr>
          </a:p>
          <a:p>
            <a:pPr eaLnBrk="0" hangingPunct="0">
              <a:spcBef>
                <a:spcPct val="50000"/>
              </a:spcBef>
              <a:buClrTx/>
              <a:buFontTx/>
              <a:buNone/>
            </a:pPr>
            <a:r>
              <a:rPr lang="en-US" dirty="0" smtClean="0">
                <a:solidFill>
                  <a:schemeClr val="bg2"/>
                </a:solidFill>
              </a:rPr>
              <a:t> </a:t>
            </a:r>
            <a:r>
              <a:rPr lang="en-US" dirty="0" err="1">
                <a:solidFill>
                  <a:schemeClr val="bg2"/>
                </a:solidFill>
              </a:rPr>
              <a:t>A_id</a:t>
            </a:r>
            <a:r>
              <a:rPr lang="en-US" dirty="0"/>
              <a:t> </a:t>
            </a:r>
            <a:r>
              <a:rPr lang="en-US" i="1" dirty="0" err="1">
                <a:solidFill>
                  <a:schemeClr val="bg2"/>
                </a:solidFill>
              </a:rPr>
              <a:t>A_col_a</a:t>
            </a:r>
            <a:endParaRPr lang="en-US" i="1" dirty="0">
              <a:solidFill>
                <a:schemeClr val="bg2"/>
              </a:solidFill>
            </a:endParaRPr>
          </a:p>
        </p:txBody>
      </p:sp>
      <p:sp>
        <p:nvSpPr>
          <p:cNvPr id="276506" name="Rectangle 26"/>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76507" name="Rectangle 27"/>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76508" name="Rectangle 28"/>
          <p:cNvSpPr>
            <a:spLocks noChangeArrowheads="1"/>
          </p:cNvSpPr>
          <p:nvPr/>
        </p:nvSpPr>
        <p:spPr bwMode="auto">
          <a:xfrm>
            <a:off x="1576388" y="3201988"/>
            <a:ext cx="6932612"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Add the non_key column to the table with the foreign key.</a:t>
            </a:r>
          </a:p>
        </p:txBody>
      </p:sp>
      <p:sp>
        <p:nvSpPr>
          <p:cNvPr id="276509" name="Line 29"/>
          <p:cNvSpPr>
            <a:spLocks noChangeShapeType="1"/>
          </p:cNvSpPr>
          <p:nvPr/>
        </p:nvSpPr>
        <p:spPr bwMode="auto">
          <a:xfrm>
            <a:off x="5686425" y="1919288"/>
            <a:ext cx="0" cy="962025"/>
          </a:xfrm>
          <a:prstGeom prst="line">
            <a:avLst/>
          </a:prstGeom>
          <a:noFill/>
          <a:ln w="25400">
            <a:solidFill>
              <a:schemeClr val="tx1"/>
            </a:solidFill>
            <a:round/>
            <a:headEnd type="none" w="sm" len="sm"/>
            <a:tailEnd type="none" w="sm" len="sm"/>
          </a:ln>
          <a:effectLst/>
        </p:spPr>
        <p:txBody>
          <a:bodyPr/>
          <a:lstStyle/>
          <a:p>
            <a:endParaRPr lang="en-US"/>
          </a:p>
        </p:txBody>
      </p:sp>
      <p:sp>
        <p:nvSpPr>
          <p:cNvPr id="276510" name="Line 30"/>
          <p:cNvSpPr>
            <a:spLocks noChangeShapeType="1"/>
          </p:cNvSpPr>
          <p:nvPr/>
        </p:nvSpPr>
        <p:spPr bwMode="auto">
          <a:xfrm>
            <a:off x="6086475" y="1919288"/>
            <a:ext cx="0" cy="962025"/>
          </a:xfrm>
          <a:prstGeom prst="line">
            <a:avLst/>
          </a:prstGeom>
          <a:noFill/>
          <a:ln w="25400">
            <a:solidFill>
              <a:schemeClr val="tx1"/>
            </a:solidFill>
            <a:round/>
            <a:headEnd type="none" w="sm" len="sm"/>
            <a:tailEnd type="none" w="sm" len="sm"/>
          </a:ln>
          <a:effectLst/>
        </p:spPr>
        <p:txBody>
          <a:bodyPr/>
          <a:lstStyle/>
          <a:p>
            <a:endParaRPr lang="en-US"/>
          </a:p>
        </p:txBody>
      </p:sp>
      <p:grpSp>
        <p:nvGrpSpPr>
          <p:cNvPr id="3" name="Group 31"/>
          <p:cNvGrpSpPr>
            <a:grpSpLocks/>
          </p:cNvGrpSpPr>
          <p:nvPr/>
        </p:nvGrpSpPr>
        <p:grpSpPr bwMode="auto">
          <a:xfrm>
            <a:off x="3846513" y="4608513"/>
            <a:ext cx="955675" cy="368300"/>
            <a:chOff x="2423" y="2903"/>
            <a:chExt cx="602" cy="232"/>
          </a:xfrm>
        </p:grpSpPr>
        <p:sp>
          <p:nvSpPr>
            <p:cNvPr id="276512" name="AutoShape 32"/>
            <p:cNvSpPr>
              <a:spLocks noChangeArrowheads="1"/>
            </p:cNvSpPr>
            <p:nvPr/>
          </p:nvSpPr>
          <p:spPr bwMode="auto">
            <a:xfrm rot="16200000" flipH="1">
              <a:off x="2817" y="2927"/>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6513" name="Line 33"/>
            <p:cNvSpPr>
              <a:spLocks noChangeShapeType="1"/>
            </p:cNvSpPr>
            <p:nvPr/>
          </p:nvSpPr>
          <p:spPr bwMode="auto">
            <a:xfrm flipH="1">
              <a:off x="2423" y="3020"/>
              <a:ext cx="426"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76514" name="Line 34"/>
          <p:cNvSpPr>
            <a:spLocks noChangeShapeType="1"/>
          </p:cNvSpPr>
          <p:nvPr/>
        </p:nvSpPr>
        <p:spPr bwMode="invGray">
          <a:xfrm>
            <a:off x="5289550" y="4327525"/>
            <a:ext cx="0" cy="1109663"/>
          </a:xfrm>
          <a:prstGeom prst="line">
            <a:avLst/>
          </a:prstGeom>
          <a:noFill/>
          <a:ln w="25400">
            <a:solidFill>
              <a:schemeClr val="tx1"/>
            </a:solidFill>
            <a:round/>
            <a:headEnd type="none" w="sm" len="sm"/>
            <a:tailEnd type="none" w="sm" len="sm"/>
          </a:ln>
          <a:effectLst/>
        </p:spPr>
        <p:txBody>
          <a:bodyPr/>
          <a:lstStyle/>
          <a:p>
            <a:endParaRPr lang="en-US"/>
          </a:p>
        </p:txBody>
      </p:sp>
      <p:sp>
        <p:nvSpPr>
          <p:cNvPr id="276515" name="Line 35"/>
          <p:cNvSpPr>
            <a:spLocks noChangeShapeType="1"/>
          </p:cNvSpPr>
          <p:nvPr/>
        </p:nvSpPr>
        <p:spPr bwMode="invGray">
          <a:xfrm>
            <a:off x="5689600" y="4327525"/>
            <a:ext cx="0" cy="1109663"/>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86125" y="2166938"/>
            <a:ext cx="1627188" cy="368300"/>
            <a:chOff x="2070" y="1365"/>
            <a:chExt cx="1025" cy="232"/>
          </a:xfrm>
        </p:grpSpPr>
        <p:sp>
          <p:nvSpPr>
            <p:cNvPr id="278531" name="AutoShape 3"/>
            <p:cNvSpPr>
              <a:spLocks noChangeArrowheads="1"/>
            </p:cNvSpPr>
            <p:nvPr/>
          </p:nvSpPr>
          <p:spPr bwMode="black">
            <a:xfrm rot="16200000" flipH="1">
              <a:off x="2887" y="1389"/>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8532" name="Line 4"/>
            <p:cNvSpPr>
              <a:spLocks noChangeShapeType="1"/>
            </p:cNvSpPr>
            <p:nvPr/>
          </p:nvSpPr>
          <p:spPr bwMode="auto">
            <a:xfrm flipH="1">
              <a:off x="2070" y="1484"/>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78572" name="Rectangle 44"/>
          <p:cNvSpPr>
            <a:spLocks noGrp="1" noChangeArrowheads="1"/>
          </p:cNvSpPr>
          <p:nvPr>
            <p:ph type="title"/>
          </p:nvPr>
        </p:nvSpPr>
        <p:spPr/>
        <p:txBody>
          <a:bodyPr>
            <a:normAutofit/>
          </a:bodyPr>
          <a:lstStyle/>
          <a:p>
            <a:pPr algn="ctr"/>
            <a:r>
              <a:rPr lang="en-US" b="1" dirty="0" smtClean="0"/>
              <a:t>Pre-Joining </a:t>
            </a:r>
            <a:r>
              <a:rPr lang="en-US" b="1" dirty="0"/>
              <a:t>Tables</a:t>
            </a:r>
          </a:p>
        </p:txBody>
      </p:sp>
      <p:sp>
        <p:nvSpPr>
          <p:cNvPr id="278534" name="Rectangle 6"/>
          <p:cNvSpPr>
            <a:spLocks noChangeArrowheads="1"/>
          </p:cNvSpPr>
          <p:nvPr/>
        </p:nvSpPr>
        <p:spPr bwMode="auto">
          <a:xfrm>
            <a:off x="1573213" y="3200400"/>
            <a:ext cx="7075487" cy="356124"/>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Create a table with all the frequently queried columns.</a:t>
            </a:r>
          </a:p>
        </p:txBody>
      </p:sp>
      <p:sp>
        <p:nvSpPr>
          <p:cNvPr id="278535" name="Rectangle 7"/>
          <p:cNvSpPr>
            <a:spLocks noChangeArrowheads="1"/>
          </p:cNvSpPr>
          <p:nvPr/>
        </p:nvSpPr>
        <p:spPr bwMode="invGray">
          <a:xfrm>
            <a:off x="4540250" y="3870325"/>
            <a:ext cx="3760788" cy="1563688"/>
          </a:xfrm>
          <a:prstGeom prst="rect">
            <a:avLst/>
          </a:prstGeom>
          <a:noFill/>
          <a:ln w="25400">
            <a:solidFill>
              <a:schemeClr val="tx1"/>
            </a:solidFill>
            <a:miter lim="800000"/>
            <a:headEnd/>
            <a:tailEnd/>
          </a:ln>
          <a:effectLst/>
        </p:spPr>
        <p:txBody>
          <a:bodyPr wrap="none" anchor="ctr"/>
          <a:lstStyle/>
          <a:p>
            <a:endParaRPr lang="en-US"/>
          </a:p>
        </p:txBody>
      </p:sp>
      <p:sp>
        <p:nvSpPr>
          <p:cNvPr id="278536" name="Rectangle 8"/>
          <p:cNvSpPr>
            <a:spLocks noChangeArrowheads="1"/>
          </p:cNvSpPr>
          <p:nvPr/>
        </p:nvSpPr>
        <p:spPr bwMode="invGray">
          <a:xfrm>
            <a:off x="4495800" y="3871913"/>
            <a:ext cx="3525838"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RECEIVED_MESSAGES (RME)</a:t>
            </a:r>
          </a:p>
        </p:txBody>
      </p:sp>
      <p:sp>
        <p:nvSpPr>
          <p:cNvPr id="278537" name="Rectangle 9"/>
          <p:cNvSpPr>
            <a:spLocks noChangeArrowheads="1"/>
          </p:cNvSpPr>
          <p:nvPr/>
        </p:nvSpPr>
        <p:spPr bwMode="invGray">
          <a:xfrm>
            <a:off x="4494213" y="4233863"/>
            <a:ext cx="809625"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   pk,fk          </a:t>
            </a:r>
            <a:br>
              <a:rPr lang="en-US"/>
            </a:br>
            <a:endParaRPr lang="en-US"/>
          </a:p>
        </p:txBody>
      </p:sp>
      <p:sp>
        <p:nvSpPr>
          <p:cNvPr id="278538" name="Rectangle 10"/>
          <p:cNvSpPr>
            <a:spLocks noChangeArrowheads="1"/>
          </p:cNvSpPr>
          <p:nvPr/>
        </p:nvSpPr>
        <p:spPr bwMode="invGray">
          <a:xfrm>
            <a:off x="5414963" y="4259263"/>
            <a:ext cx="341312"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br>
              <a:rPr lang="en-US"/>
            </a:br>
            <a:r>
              <a:rPr lang="en-US"/>
              <a:t>* </a:t>
            </a:r>
          </a:p>
        </p:txBody>
      </p:sp>
      <p:sp>
        <p:nvSpPr>
          <p:cNvPr id="278539" name="Line 11"/>
          <p:cNvSpPr>
            <a:spLocks noChangeShapeType="1"/>
          </p:cNvSpPr>
          <p:nvPr/>
        </p:nvSpPr>
        <p:spPr bwMode="invGray">
          <a:xfrm>
            <a:off x="4552950" y="4233863"/>
            <a:ext cx="3752850" cy="0"/>
          </a:xfrm>
          <a:prstGeom prst="line">
            <a:avLst/>
          </a:prstGeom>
          <a:noFill/>
          <a:ln w="50800">
            <a:solidFill>
              <a:schemeClr val="tx1"/>
            </a:solidFill>
            <a:round/>
            <a:headEnd type="none" w="sm" len="sm"/>
            <a:tailEnd type="none" w="sm" len="sm"/>
          </a:ln>
          <a:effectLst/>
        </p:spPr>
        <p:txBody>
          <a:bodyPr/>
          <a:lstStyle/>
          <a:p>
            <a:endParaRPr lang="en-US"/>
          </a:p>
        </p:txBody>
      </p:sp>
      <p:sp>
        <p:nvSpPr>
          <p:cNvPr id="278540" name="Line 12"/>
          <p:cNvSpPr>
            <a:spLocks noChangeShapeType="1"/>
          </p:cNvSpPr>
          <p:nvPr/>
        </p:nvSpPr>
        <p:spPr bwMode="invGray">
          <a:xfrm>
            <a:off x="5392738" y="4232275"/>
            <a:ext cx="0" cy="1195388"/>
          </a:xfrm>
          <a:prstGeom prst="line">
            <a:avLst/>
          </a:prstGeom>
          <a:noFill/>
          <a:ln w="25400">
            <a:solidFill>
              <a:schemeClr val="tx1"/>
            </a:solidFill>
            <a:round/>
            <a:headEnd type="none" w="sm" len="sm"/>
            <a:tailEnd type="none" w="sm" len="sm"/>
          </a:ln>
          <a:effectLst/>
        </p:spPr>
        <p:txBody>
          <a:bodyPr/>
          <a:lstStyle/>
          <a:p>
            <a:endParaRPr lang="en-US"/>
          </a:p>
        </p:txBody>
      </p:sp>
      <p:sp>
        <p:nvSpPr>
          <p:cNvPr id="278541" name="Rectangle 13"/>
          <p:cNvSpPr>
            <a:spLocks noChangeArrowheads="1"/>
          </p:cNvSpPr>
          <p:nvPr/>
        </p:nvSpPr>
        <p:spPr bwMode="invGray">
          <a:xfrm>
            <a:off x="5837238" y="4233863"/>
            <a:ext cx="1695450" cy="1190625"/>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Mse_id                  Flr_id   Date_received   </a:t>
            </a:r>
            <a:r>
              <a:rPr lang="en-US" i="1"/>
              <a:t>Fdr_Name</a:t>
            </a:r>
          </a:p>
        </p:txBody>
      </p:sp>
      <p:sp>
        <p:nvSpPr>
          <p:cNvPr id="278542" name="Rectangle 14"/>
          <p:cNvSpPr>
            <a:spLocks noChangeArrowheads="1"/>
          </p:cNvSpPr>
          <p:nvPr/>
        </p:nvSpPr>
        <p:spPr bwMode="blackWhite">
          <a:xfrm>
            <a:off x="1290637" y="1679575"/>
            <a:ext cx="1984375" cy="1198563"/>
          </a:xfrm>
          <a:prstGeom prst="rect">
            <a:avLst/>
          </a:prstGeom>
          <a:noFill/>
          <a:ln w="25400">
            <a:solidFill>
              <a:schemeClr val="tx1"/>
            </a:solidFill>
            <a:miter lim="800000"/>
            <a:headEnd/>
            <a:tailEnd/>
          </a:ln>
          <a:effectLst/>
        </p:spPr>
        <p:txBody>
          <a:bodyPr wrap="none" anchor="ctr"/>
          <a:lstStyle/>
          <a:p>
            <a:endParaRPr lang="en-US"/>
          </a:p>
        </p:txBody>
      </p:sp>
      <p:sp>
        <p:nvSpPr>
          <p:cNvPr id="278543" name="Rectangle 15"/>
          <p:cNvSpPr>
            <a:spLocks noChangeArrowheads="1"/>
          </p:cNvSpPr>
          <p:nvPr/>
        </p:nvSpPr>
        <p:spPr bwMode="auto">
          <a:xfrm>
            <a:off x="1250950" y="1679575"/>
            <a:ext cx="1979612"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FOLDERS (FDR)</a:t>
            </a:r>
          </a:p>
        </p:txBody>
      </p:sp>
      <p:sp>
        <p:nvSpPr>
          <p:cNvPr id="278544" name="Line 16"/>
          <p:cNvSpPr>
            <a:spLocks noChangeShapeType="1"/>
          </p:cNvSpPr>
          <p:nvPr/>
        </p:nvSpPr>
        <p:spPr bwMode="auto">
          <a:xfrm>
            <a:off x="1998662" y="2003425"/>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78545" name="Rectangle 17"/>
          <p:cNvSpPr>
            <a:spLocks noChangeArrowheads="1"/>
          </p:cNvSpPr>
          <p:nvPr/>
        </p:nvSpPr>
        <p:spPr bwMode="auto">
          <a:xfrm>
            <a:off x="1249362" y="2076450"/>
            <a:ext cx="7270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a:t>
            </a:r>
            <a:br>
              <a:rPr lang="en-US"/>
            </a:br>
            <a:endParaRPr lang="en-US"/>
          </a:p>
        </p:txBody>
      </p:sp>
      <p:sp>
        <p:nvSpPr>
          <p:cNvPr id="278546" name="Rectangle 18"/>
          <p:cNvSpPr>
            <a:spLocks noChangeArrowheads="1"/>
          </p:cNvSpPr>
          <p:nvPr/>
        </p:nvSpPr>
        <p:spPr bwMode="auto">
          <a:xfrm>
            <a:off x="1725612" y="2043113"/>
            <a:ext cx="293688"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p>
        </p:txBody>
      </p:sp>
      <p:sp>
        <p:nvSpPr>
          <p:cNvPr id="278547" name="Line 19"/>
          <p:cNvSpPr>
            <a:spLocks noChangeShapeType="1"/>
          </p:cNvSpPr>
          <p:nvPr/>
        </p:nvSpPr>
        <p:spPr bwMode="auto">
          <a:xfrm>
            <a:off x="1293812" y="2009775"/>
            <a:ext cx="1982788" cy="0"/>
          </a:xfrm>
          <a:prstGeom prst="line">
            <a:avLst/>
          </a:prstGeom>
          <a:noFill/>
          <a:ln w="50800">
            <a:solidFill>
              <a:schemeClr val="tx1"/>
            </a:solidFill>
            <a:round/>
            <a:headEnd type="none" w="sm" len="sm"/>
            <a:tailEnd type="none" w="sm" len="sm"/>
          </a:ln>
          <a:effectLst/>
        </p:spPr>
        <p:txBody>
          <a:bodyPr/>
          <a:lstStyle/>
          <a:p>
            <a:endParaRPr lang="en-US"/>
          </a:p>
        </p:txBody>
      </p:sp>
      <p:sp>
        <p:nvSpPr>
          <p:cNvPr id="278548" name="Line 20"/>
          <p:cNvSpPr>
            <a:spLocks noChangeShapeType="1"/>
          </p:cNvSpPr>
          <p:nvPr/>
        </p:nvSpPr>
        <p:spPr bwMode="auto">
          <a:xfrm>
            <a:off x="1724025" y="2005013"/>
            <a:ext cx="0" cy="876300"/>
          </a:xfrm>
          <a:prstGeom prst="line">
            <a:avLst/>
          </a:prstGeom>
          <a:noFill/>
          <a:ln w="25400">
            <a:solidFill>
              <a:schemeClr val="tx1"/>
            </a:solidFill>
            <a:round/>
            <a:headEnd type="none" w="sm" len="sm"/>
            <a:tailEnd type="none" w="sm" len="sm"/>
          </a:ln>
          <a:effectLst/>
        </p:spPr>
        <p:txBody>
          <a:bodyPr/>
          <a:lstStyle/>
          <a:p>
            <a:endParaRPr lang="en-US"/>
          </a:p>
        </p:txBody>
      </p:sp>
      <p:sp>
        <p:nvSpPr>
          <p:cNvPr id="278549" name="Rectangle 21"/>
          <p:cNvSpPr>
            <a:spLocks noChangeArrowheads="1"/>
          </p:cNvSpPr>
          <p:nvPr/>
        </p:nvSpPr>
        <p:spPr bwMode="auto">
          <a:xfrm>
            <a:off x="2098675" y="2062163"/>
            <a:ext cx="10445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dirty="0"/>
              <a:t>Id        Name</a:t>
            </a:r>
          </a:p>
        </p:txBody>
      </p:sp>
      <p:sp>
        <p:nvSpPr>
          <p:cNvPr id="278550" name="Rectangle 22"/>
          <p:cNvSpPr>
            <a:spLocks noChangeArrowheads="1"/>
          </p:cNvSpPr>
          <p:nvPr/>
        </p:nvSpPr>
        <p:spPr bwMode="blackWhite">
          <a:xfrm>
            <a:off x="4959350" y="1598613"/>
            <a:ext cx="3384550" cy="1279525"/>
          </a:xfrm>
          <a:prstGeom prst="rect">
            <a:avLst/>
          </a:prstGeom>
          <a:noFill/>
          <a:ln w="25400">
            <a:solidFill>
              <a:schemeClr val="tx1"/>
            </a:solidFill>
            <a:miter lim="800000"/>
            <a:headEnd/>
            <a:tailEnd/>
          </a:ln>
          <a:effectLst/>
        </p:spPr>
        <p:txBody>
          <a:bodyPr wrap="none" anchor="ctr"/>
          <a:lstStyle/>
          <a:p>
            <a:endParaRPr lang="en-US"/>
          </a:p>
        </p:txBody>
      </p:sp>
      <p:sp>
        <p:nvSpPr>
          <p:cNvPr id="278551" name="Rectangle 23"/>
          <p:cNvSpPr>
            <a:spLocks noChangeArrowheads="1"/>
          </p:cNvSpPr>
          <p:nvPr/>
        </p:nvSpPr>
        <p:spPr bwMode="auto">
          <a:xfrm>
            <a:off x="4927600" y="1577975"/>
            <a:ext cx="36830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RECEIVED_MESSAGES (RME)</a:t>
            </a:r>
          </a:p>
        </p:txBody>
      </p:sp>
      <p:sp>
        <p:nvSpPr>
          <p:cNvPr id="278552" name="Rectangle 24"/>
          <p:cNvSpPr>
            <a:spLocks noChangeArrowheads="1"/>
          </p:cNvSpPr>
          <p:nvPr/>
        </p:nvSpPr>
        <p:spPr bwMode="auto">
          <a:xfrm>
            <a:off x="4913313" y="1939925"/>
            <a:ext cx="860425"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pk,fk     pk,fk</a:t>
            </a:r>
            <a:br>
              <a:rPr lang="en-US"/>
            </a:br>
            <a:endParaRPr lang="en-US"/>
          </a:p>
        </p:txBody>
      </p:sp>
      <p:sp>
        <p:nvSpPr>
          <p:cNvPr id="278553" name="Rectangle 25"/>
          <p:cNvSpPr>
            <a:spLocks noChangeArrowheads="1"/>
          </p:cNvSpPr>
          <p:nvPr/>
        </p:nvSpPr>
        <p:spPr bwMode="auto">
          <a:xfrm>
            <a:off x="5576888" y="1971675"/>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a:t>
            </a:r>
            <a:br>
              <a:rPr lang="en-US"/>
            </a:br>
            <a:r>
              <a:rPr lang="en-US"/>
              <a:t>*</a:t>
            </a:r>
            <a:br>
              <a:rPr lang="en-US"/>
            </a:br>
            <a:r>
              <a:rPr lang="en-US"/>
              <a:t>*</a:t>
            </a:r>
          </a:p>
        </p:txBody>
      </p:sp>
      <p:sp>
        <p:nvSpPr>
          <p:cNvPr id="278554" name="Line 26"/>
          <p:cNvSpPr>
            <a:spLocks noChangeShapeType="1"/>
          </p:cNvSpPr>
          <p:nvPr/>
        </p:nvSpPr>
        <p:spPr bwMode="auto">
          <a:xfrm>
            <a:off x="4967288" y="1943100"/>
            <a:ext cx="3376612" cy="0"/>
          </a:xfrm>
          <a:prstGeom prst="line">
            <a:avLst/>
          </a:prstGeom>
          <a:noFill/>
          <a:ln w="50800">
            <a:solidFill>
              <a:schemeClr val="tx1"/>
            </a:solidFill>
            <a:round/>
            <a:headEnd type="none" w="sm" len="sm"/>
            <a:tailEnd type="none" w="sm" len="sm"/>
          </a:ln>
          <a:effectLst/>
        </p:spPr>
        <p:txBody>
          <a:bodyPr/>
          <a:lstStyle/>
          <a:p>
            <a:endParaRPr lang="en-US"/>
          </a:p>
        </p:txBody>
      </p:sp>
      <p:sp>
        <p:nvSpPr>
          <p:cNvPr id="278555" name="Rectangle 27"/>
          <p:cNvSpPr>
            <a:spLocks noChangeArrowheads="1"/>
          </p:cNvSpPr>
          <p:nvPr/>
        </p:nvSpPr>
        <p:spPr bwMode="auto">
          <a:xfrm>
            <a:off x="5799138" y="1941513"/>
            <a:ext cx="1795462"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Mse_id              Flr_id Date_received   </a:t>
            </a:r>
          </a:p>
        </p:txBody>
      </p:sp>
      <p:sp>
        <p:nvSpPr>
          <p:cNvPr id="278556" name="Line 28"/>
          <p:cNvSpPr>
            <a:spLocks noChangeShapeType="1"/>
          </p:cNvSpPr>
          <p:nvPr/>
        </p:nvSpPr>
        <p:spPr bwMode="invGray">
          <a:xfrm>
            <a:off x="5718175" y="4232275"/>
            <a:ext cx="0" cy="1190625"/>
          </a:xfrm>
          <a:prstGeom prst="line">
            <a:avLst/>
          </a:prstGeom>
          <a:noFill/>
          <a:ln w="25400">
            <a:solidFill>
              <a:schemeClr val="tx1"/>
            </a:solidFill>
            <a:round/>
            <a:headEnd type="none" w="sm" len="sm"/>
            <a:tailEnd type="none" w="sm" len="sm"/>
          </a:ln>
          <a:effectLst/>
        </p:spPr>
        <p:txBody>
          <a:bodyPr/>
          <a:lstStyle/>
          <a:p>
            <a:endParaRPr lang="en-US"/>
          </a:p>
        </p:txBody>
      </p:sp>
      <p:sp>
        <p:nvSpPr>
          <p:cNvPr id="278557" name="Line 29"/>
          <p:cNvSpPr>
            <a:spLocks noChangeShapeType="1"/>
          </p:cNvSpPr>
          <p:nvPr/>
        </p:nvSpPr>
        <p:spPr bwMode="auto">
          <a:xfrm>
            <a:off x="5824538" y="1962150"/>
            <a:ext cx="1587" cy="915988"/>
          </a:xfrm>
          <a:prstGeom prst="line">
            <a:avLst/>
          </a:prstGeom>
          <a:noFill/>
          <a:ln w="25400">
            <a:solidFill>
              <a:schemeClr val="tx1"/>
            </a:solidFill>
            <a:round/>
            <a:headEnd type="none" w="sm" len="sm"/>
            <a:tailEnd type="none" w="sm" len="sm"/>
          </a:ln>
          <a:effectLst/>
        </p:spPr>
        <p:txBody>
          <a:bodyPr/>
          <a:lstStyle/>
          <a:p>
            <a:endParaRPr lang="en-US"/>
          </a:p>
        </p:txBody>
      </p:sp>
      <p:sp>
        <p:nvSpPr>
          <p:cNvPr id="278558" name="Rectangle 30"/>
          <p:cNvSpPr>
            <a:spLocks noChangeArrowheads="1"/>
          </p:cNvSpPr>
          <p:nvPr/>
        </p:nvSpPr>
        <p:spPr bwMode="auto">
          <a:xfrm>
            <a:off x="942975" y="1266825"/>
            <a:ext cx="804836"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78559" name="Rectangle 31"/>
          <p:cNvSpPr>
            <a:spLocks noChangeArrowheads="1"/>
          </p:cNvSpPr>
          <p:nvPr/>
        </p:nvSpPr>
        <p:spPr bwMode="auto">
          <a:xfrm>
            <a:off x="942975" y="4195763"/>
            <a:ext cx="659732" cy="369974"/>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
        <p:nvSpPr>
          <p:cNvPr id="278560" name="Line 32"/>
          <p:cNvSpPr>
            <a:spLocks noChangeShapeType="1"/>
          </p:cNvSpPr>
          <p:nvPr/>
        </p:nvSpPr>
        <p:spPr bwMode="auto">
          <a:xfrm>
            <a:off x="5576888" y="1957388"/>
            <a:ext cx="1587" cy="920750"/>
          </a:xfrm>
          <a:prstGeom prst="line">
            <a:avLst/>
          </a:prstGeom>
          <a:noFill/>
          <a:ln w="25400">
            <a:solidFill>
              <a:schemeClr val="tx1"/>
            </a:solidFill>
            <a:round/>
            <a:headEnd type="none" w="sm" len="sm"/>
            <a:tailEnd type="none" w="sm" len="sm"/>
          </a:ln>
          <a:effectLst/>
        </p:spPr>
        <p:txBody>
          <a:bodyPr/>
          <a:lstStyle/>
          <a:p>
            <a:endParaRPr lang="en-US"/>
          </a:p>
        </p:txBody>
      </p:sp>
      <p:grpSp>
        <p:nvGrpSpPr>
          <p:cNvPr id="3" name="Group 33"/>
          <p:cNvGrpSpPr>
            <a:grpSpLocks/>
          </p:cNvGrpSpPr>
          <p:nvPr/>
        </p:nvGrpSpPr>
        <p:grpSpPr bwMode="auto">
          <a:xfrm>
            <a:off x="3530600" y="4610100"/>
            <a:ext cx="955675" cy="368300"/>
            <a:chOff x="2224" y="2904"/>
            <a:chExt cx="602" cy="232"/>
          </a:xfrm>
        </p:grpSpPr>
        <p:sp>
          <p:nvSpPr>
            <p:cNvPr id="278562" name="AutoShape 34"/>
            <p:cNvSpPr>
              <a:spLocks noChangeArrowheads="1"/>
            </p:cNvSpPr>
            <p:nvPr/>
          </p:nvSpPr>
          <p:spPr bwMode="auto">
            <a:xfrm rot="16200000" flipH="1">
              <a:off x="2618" y="2928"/>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78563" name="Line 35"/>
            <p:cNvSpPr>
              <a:spLocks noChangeShapeType="1"/>
            </p:cNvSpPr>
            <p:nvPr/>
          </p:nvSpPr>
          <p:spPr bwMode="auto">
            <a:xfrm flipH="1">
              <a:off x="2224" y="3021"/>
              <a:ext cx="426" cy="0"/>
            </a:xfrm>
            <a:prstGeom prst="line">
              <a:avLst/>
            </a:prstGeom>
            <a:noFill/>
            <a:ln w="25400">
              <a:solidFill>
                <a:schemeClr val="tx1"/>
              </a:solidFill>
              <a:round/>
              <a:headEnd type="none" w="sm" len="sm"/>
              <a:tailEnd type="none" w="sm" len="sm"/>
            </a:ln>
            <a:effec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622" name="Rectangle 46"/>
          <p:cNvSpPr>
            <a:spLocks noGrp="1" noChangeArrowheads="1"/>
          </p:cNvSpPr>
          <p:nvPr>
            <p:ph type="title"/>
          </p:nvPr>
        </p:nvSpPr>
        <p:spPr/>
        <p:txBody>
          <a:bodyPr/>
          <a:lstStyle/>
          <a:p>
            <a:r>
              <a:rPr lang="en-US"/>
              <a:t>Hard-Coded Values</a:t>
            </a:r>
          </a:p>
        </p:txBody>
      </p:sp>
      <p:sp>
        <p:nvSpPr>
          <p:cNvPr id="280581" name="Rectangle 5"/>
          <p:cNvSpPr>
            <a:spLocks noChangeArrowheads="1"/>
          </p:cNvSpPr>
          <p:nvPr/>
        </p:nvSpPr>
        <p:spPr bwMode="auto">
          <a:xfrm>
            <a:off x="1560513" y="3203575"/>
            <a:ext cx="7218362" cy="6127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Remove the foreign key and hard code the allowable values and </a:t>
            </a:r>
          </a:p>
          <a:p>
            <a:pPr marL="404813" indent="-404813" defTabSz="346075" eaLnBrk="0" hangingPunct="0">
              <a:lnSpc>
                <a:spcPct val="95000"/>
              </a:lnSpc>
              <a:spcBef>
                <a:spcPct val="0"/>
              </a:spcBef>
              <a:buClrTx/>
              <a:buFontTx/>
              <a:buNone/>
              <a:tabLst>
                <a:tab pos="571500" algn="l"/>
              </a:tabLst>
            </a:pPr>
            <a:r>
              <a:rPr lang="en-US"/>
              <a:t>validation in the application.</a:t>
            </a:r>
          </a:p>
        </p:txBody>
      </p:sp>
      <p:grpSp>
        <p:nvGrpSpPr>
          <p:cNvPr id="2" name="Group 6"/>
          <p:cNvGrpSpPr>
            <a:grpSpLocks/>
          </p:cNvGrpSpPr>
          <p:nvPr/>
        </p:nvGrpSpPr>
        <p:grpSpPr bwMode="auto">
          <a:xfrm>
            <a:off x="3506788" y="2166938"/>
            <a:ext cx="1627187" cy="368300"/>
            <a:chOff x="2209" y="1365"/>
            <a:chExt cx="1025" cy="232"/>
          </a:xfrm>
        </p:grpSpPr>
        <p:sp>
          <p:nvSpPr>
            <p:cNvPr id="280583" name="AutoShape 7"/>
            <p:cNvSpPr>
              <a:spLocks noChangeArrowheads="1"/>
            </p:cNvSpPr>
            <p:nvPr/>
          </p:nvSpPr>
          <p:spPr bwMode="black">
            <a:xfrm rot="16200000" flipH="1">
              <a:off x="3026" y="1389"/>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80584" name="Line 8"/>
            <p:cNvSpPr>
              <a:spLocks noChangeShapeType="1"/>
            </p:cNvSpPr>
            <p:nvPr/>
          </p:nvSpPr>
          <p:spPr bwMode="auto">
            <a:xfrm flipH="1">
              <a:off x="2209" y="1484"/>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0585" name="Rectangle 9"/>
          <p:cNvSpPr>
            <a:spLocks noChangeArrowheads="1"/>
          </p:cNvSpPr>
          <p:nvPr/>
        </p:nvSpPr>
        <p:spPr bwMode="blackWhite">
          <a:xfrm>
            <a:off x="2393950" y="1797050"/>
            <a:ext cx="1689100" cy="1093788"/>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80586" name="Rectangle 10"/>
          <p:cNvSpPr>
            <a:spLocks noChangeArrowheads="1"/>
          </p:cNvSpPr>
          <p:nvPr/>
        </p:nvSpPr>
        <p:spPr bwMode="auto">
          <a:xfrm>
            <a:off x="2354263" y="1795463"/>
            <a:ext cx="101917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a:t>
            </a:r>
          </a:p>
        </p:txBody>
      </p:sp>
      <p:sp>
        <p:nvSpPr>
          <p:cNvPr id="280587" name="Line 11"/>
          <p:cNvSpPr>
            <a:spLocks noChangeShapeType="1"/>
          </p:cNvSpPr>
          <p:nvPr/>
        </p:nvSpPr>
        <p:spPr bwMode="auto">
          <a:xfrm>
            <a:off x="3152775" y="2165350"/>
            <a:ext cx="0" cy="728663"/>
          </a:xfrm>
          <a:prstGeom prst="line">
            <a:avLst/>
          </a:prstGeom>
          <a:noFill/>
          <a:ln w="25400">
            <a:solidFill>
              <a:schemeClr val="tx1"/>
            </a:solidFill>
            <a:round/>
            <a:headEnd type="none" w="sm" len="sm"/>
            <a:tailEnd type="none" w="sm" len="sm"/>
          </a:ln>
          <a:effectLst/>
        </p:spPr>
        <p:txBody>
          <a:bodyPr/>
          <a:lstStyle/>
          <a:p>
            <a:endParaRPr lang="en-US"/>
          </a:p>
        </p:txBody>
      </p:sp>
      <p:sp>
        <p:nvSpPr>
          <p:cNvPr id="280588" name="Rectangle 12"/>
          <p:cNvSpPr>
            <a:spLocks noChangeArrowheads="1"/>
          </p:cNvSpPr>
          <p:nvPr/>
        </p:nvSpPr>
        <p:spPr bwMode="auto">
          <a:xfrm>
            <a:off x="2352675" y="2201863"/>
            <a:ext cx="7270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a:t>
            </a:r>
            <a:br>
              <a:rPr lang="en-US">
                <a:solidFill>
                  <a:schemeClr val="bg2"/>
                </a:solidFill>
              </a:rPr>
            </a:br>
            <a:endParaRPr lang="en-US">
              <a:solidFill>
                <a:schemeClr val="bg2"/>
              </a:solidFill>
            </a:endParaRPr>
          </a:p>
        </p:txBody>
      </p:sp>
      <p:sp>
        <p:nvSpPr>
          <p:cNvPr id="280589" name="Rectangle 13"/>
          <p:cNvSpPr>
            <a:spLocks noChangeArrowheads="1"/>
          </p:cNvSpPr>
          <p:nvPr/>
        </p:nvSpPr>
        <p:spPr bwMode="auto">
          <a:xfrm>
            <a:off x="2868613" y="2230438"/>
            <a:ext cx="59690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t>
            </a:r>
            <a:br>
              <a:rPr lang="en-US">
                <a:solidFill>
                  <a:schemeClr val="bg2"/>
                </a:solidFill>
              </a:rPr>
            </a:br>
            <a:r>
              <a:rPr lang="en-US">
                <a:solidFill>
                  <a:schemeClr val="bg2"/>
                </a:solidFill>
              </a:rPr>
              <a:t>* </a:t>
            </a:r>
          </a:p>
        </p:txBody>
      </p:sp>
      <p:sp>
        <p:nvSpPr>
          <p:cNvPr id="280590" name="Line 14"/>
          <p:cNvSpPr>
            <a:spLocks noChangeShapeType="1"/>
          </p:cNvSpPr>
          <p:nvPr/>
        </p:nvSpPr>
        <p:spPr bwMode="auto">
          <a:xfrm flipV="1">
            <a:off x="2386013" y="2162175"/>
            <a:ext cx="1685925" cy="1588"/>
          </a:xfrm>
          <a:prstGeom prst="line">
            <a:avLst/>
          </a:prstGeom>
          <a:noFill/>
          <a:ln w="50800">
            <a:solidFill>
              <a:schemeClr val="tx1"/>
            </a:solidFill>
            <a:round/>
            <a:headEnd type="none" w="sm" len="sm"/>
            <a:tailEnd type="none" w="sm" len="sm"/>
          </a:ln>
          <a:effectLst/>
        </p:spPr>
        <p:txBody>
          <a:bodyPr/>
          <a:lstStyle/>
          <a:p>
            <a:endParaRPr lang="en-US"/>
          </a:p>
        </p:txBody>
      </p:sp>
      <p:sp>
        <p:nvSpPr>
          <p:cNvPr id="280591" name="Line 15"/>
          <p:cNvSpPr>
            <a:spLocks noChangeShapeType="1"/>
          </p:cNvSpPr>
          <p:nvPr/>
        </p:nvSpPr>
        <p:spPr bwMode="auto">
          <a:xfrm>
            <a:off x="2817813" y="2165350"/>
            <a:ext cx="0" cy="730250"/>
          </a:xfrm>
          <a:prstGeom prst="line">
            <a:avLst/>
          </a:prstGeom>
          <a:noFill/>
          <a:ln w="25400">
            <a:solidFill>
              <a:schemeClr val="tx1"/>
            </a:solidFill>
            <a:round/>
            <a:headEnd type="none" w="sm" len="sm"/>
            <a:tailEnd type="none" w="sm" len="sm"/>
          </a:ln>
          <a:effectLst/>
        </p:spPr>
        <p:txBody>
          <a:bodyPr/>
          <a:lstStyle/>
          <a:p>
            <a:endParaRPr lang="en-US"/>
          </a:p>
        </p:txBody>
      </p:sp>
      <p:sp>
        <p:nvSpPr>
          <p:cNvPr id="280592" name="Rectangle 16"/>
          <p:cNvSpPr>
            <a:spLocks noChangeArrowheads="1"/>
          </p:cNvSpPr>
          <p:nvPr/>
        </p:nvSpPr>
        <p:spPr bwMode="auto">
          <a:xfrm>
            <a:off x="3300413" y="2201863"/>
            <a:ext cx="8159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a:t>
            </a:r>
            <a:br>
              <a:rPr lang="en-US">
                <a:solidFill>
                  <a:schemeClr val="bg2"/>
                </a:solidFill>
              </a:rPr>
            </a:br>
            <a:r>
              <a:rPr lang="en-US">
                <a:solidFill>
                  <a:schemeClr val="bg2"/>
                </a:solidFill>
              </a:rPr>
              <a:t>Type</a:t>
            </a:r>
          </a:p>
        </p:txBody>
      </p:sp>
      <p:sp>
        <p:nvSpPr>
          <p:cNvPr id="280593" name="Rectangle 17"/>
          <p:cNvSpPr>
            <a:spLocks noChangeArrowheads="1"/>
          </p:cNvSpPr>
          <p:nvPr/>
        </p:nvSpPr>
        <p:spPr bwMode="blackWhite">
          <a:xfrm>
            <a:off x="5172075" y="1662113"/>
            <a:ext cx="1898650" cy="121920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80594" name="Rectangle 18"/>
          <p:cNvSpPr>
            <a:spLocks noChangeArrowheads="1"/>
          </p:cNvSpPr>
          <p:nvPr/>
        </p:nvSpPr>
        <p:spPr bwMode="auto">
          <a:xfrm>
            <a:off x="5127625" y="1666875"/>
            <a:ext cx="1392238"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B</a:t>
            </a:r>
          </a:p>
        </p:txBody>
      </p:sp>
      <p:sp>
        <p:nvSpPr>
          <p:cNvPr id="280595" name="Line 19"/>
          <p:cNvSpPr>
            <a:spLocks noChangeShapeType="1"/>
          </p:cNvSpPr>
          <p:nvPr/>
        </p:nvSpPr>
        <p:spPr bwMode="auto">
          <a:xfrm>
            <a:off x="6010275" y="2062163"/>
            <a:ext cx="0" cy="822325"/>
          </a:xfrm>
          <a:prstGeom prst="line">
            <a:avLst/>
          </a:prstGeom>
          <a:noFill/>
          <a:ln w="25400">
            <a:solidFill>
              <a:schemeClr val="tx1"/>
            </a:solidFill>
            <a:round/>
            <a:headEnd type="none" w="sm" len="sm"/>
            <a:tailEnd type="none" w="sm" len="sm"/>
          </a:ln>
          <a:effectLst/>
        </p:spPr>
        <p:txBody>
          <a:bodyPr/>
          <a:lstStyle/>
          <a:p>
            <a:endParaRPr lang="en-US"/>
          </a:p>
        </p:txBody>
      </p:sp>
      <p:sp>
        <p:nvSpPr>
          <p:cNvPr id="280596" name="Rectangle 20"/>
          <p:cNvSpPr>
            <a:spLocks noChangeArrowheads="1"/>
          </p:cNvSpPr>
          <p:nvPr/>
        </p:nvSpPr>
        <p:spPr bwMode="auto">
          <a:xfrm>
            <a:off x="5126038" y="2105025"/>
            <a:ext cx="860425"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fk</a:t>
            </a:r>
            <a:br>
              <a:rPr lang="en-US">
                <a:solidFill>
                  <a:schemeClr val="bg2"/>
                </a:solidFill>
              </a:rPr>
            </a:br>
            <a:endParaRPr lang="en-US">
              <a:solidFill>
                <a:schemeClr val="bg2"/>
              </a:solidFill>
            </a:endParaRPr>
          </a:p>
        </p:txBody>
      </p:sp>
      <p:sp>
        <p:nvSpPr>
          <p:cNvPr id="280597" name="Rectangle 21"/>
          <p:cNvSpPr>
            <a:spLocks noChangeArrowheads="1"/>
          </p:cNvSpPr>
          <p:nvPr/>
        </p:nvSpPr>
        <p:spPr bwMode="auto">
          <a:xfrm>
            <a:off x="5664200" y="2136775"/>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 </a:t>
            </a:r>
            <a:br>
              <a:rPr lang="en-US">
                <a:solidFill>
                  <a:schemeClr val="bg2"/>
                </a:solidFill>
              </a:rPr>
            </a:br>
            <a:r>
              <a:rPr lang="en-US">
                <a:solidFill>
                  <a:schemeClr val="bg2"/>
                </a:solidFill>
              </a:rPr>
              <a:t>*</a:t>
            </a:r>
            <a:br>
              <a:rPr lang="en-US">
                <a:solidFill>
                  <a:schemeClr val="bg2"/>
                </a:solidFill>
              </a:rPr>
            </a:br>
            <a:endParaRPr lang="en-US">
              <a:solidFill>
                <a:schemeClr val="bg2"/>
              </a:solidFill>
            </a:endParaRPr>
          </a:p>
        </p:txBody>
      </p:sp>
      <p:sp>
        <p:nvSpPr>
          <p:cNvPr id="280598" name="Line 22"/>
          <p:cNvSpPr>
            <a:spLocks noChangeShapeType="1"/>
          </p:cNvSpPr>
          <p:nvPr/>
        </p:nvSpPr>
        <p:spPr bwMode="auto">
          <a:xfrm>
            <a:off x="5657850" y="2057400"/>
            <a:ext cx="0" cy="827088"/>
          </a:xfrm>
          <a:prstGeom prst="line">
            <a:avLst/>
          </a:prstGeom>
          <a:noFill/>
          <a:ln w="25400">
            <a:solidFill>
              <a:schemeClr val="tx1"/>
            </a:solidFill>
            <a:round/>
            <a:headEnd type="none" w="sm" len="sm"/>
            <a:tailEnd type="none" w="sm" len="sm"/>
          </a:ln>
          <a:effectLst/>
        </p:spPr>
        <p:txBody>
          <a:bodyPr/>
          <a:lstStyle/>
          <a:p>
            <a:endParaRPr lang="en-US"/>
          </a:p>
        </p:txBody>
      </p:sp>
      <p:sp>
        <p:nvSpPr>
          <p:cNvPr id="280599" name="Rectangle 23"/>
          <p:cNvSpPr>
            <a:spLocks noChangeArrowheads="1"/>
          </p:cNvSpPr>
          <p:nvPr/>
        </p:nvSpPr>
        <p:spPr bwMode="auto">
          <a:xfrm>
            <a:off x="6080125" y="2090738"/>
            <a:ext cx="658813"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A_id</a:t>
            </a:r>
          </a:p>
        </p:txBody>
      </p:sp>
      <p:sp>
        <p:nvSpPr>
          <p:cNvPr id="280600" name="Line 24"/>
          <p:cNvSpPr>
            <a:spLocks noChangeShapeType="1"/>
          </p:cNvSpPr>
          <p:nvPr/>
        </p:nvSpPr>
        <p:spPr bwMode="auto">
          <a:xfrm flipV="1">
            <a:off x="5175250" y="2046288"/>
            <a:ext cx="1906588" cy="3175"/>
          </a:xfrm>
          <a:prstGeom prst="line">
            <a:avLst/>
          </a:prstGeom>
          <a:noFill/>
          <a:ln w="50800">
            <a:solidFill>
              <a:schemeClr val="tx1"/>
            </a:solidFill>
            <a:round/>
            <a:headEnd type="none" w="sm" len="sm"/>
            <a:tailEnd type="none" w="sm" len="sm"/>
          </a:ln>
          <a:effectLst/>
        </p:spPr>
        <p:txBody>
          <a:bodyPr/>
          <a:lstStyle/>
          <a:p>
            <a:endParaRPr lang="en-US"/>
          </a:p>
        </p:txBody>
      </p:sp>
      <p:sp>
        <p:nvSpPr>
          <p:cNvPr id="280601" name="Rectangle 25"/>
          <p:cNvSpPr>
            <a:spLocks noChangeArrowheads="1"/>
          </p:cNvSpPr>
          <p:nvPr/>
        </p:nvSpPr>
        <p:spPr bwMode="invGray">
          <a:xfrm>
            <a:off x="5189538" y="4135438"/>
            <a:ext cx="1846262" cy="1546225"/>
          </a:xfrm>
          <a:prstGeom prst="rect">
            <a:avLst/>
          </a:prstGeom>
          <a:solidFill>
            <a:srgbClr val="0099CC"/>
          </a:solidFill>
          <a:ln w="25400">
            <a:solidFill>
              <a:schemeClr val="tx1"/>
            </a:solidFill>
            <a:miter lim="800000"/>
            <a:headEnd/>
            <a:tailEnd/>
          </a:ln>
          <a:effectLst/>
        </p:spPr>
        <p:txBody>
          <a:bodyPr wrap="none" anchor="ctr"/>
          <a:lstStyle/>
          <a:p>
            <a:endParaRPr lang="en-US"/>
          </a:p>
        </p:txBody>
      </p:sp>
      <p:sp>
        <p:nvSpPr>
          <p:cNvPr id="280602" name="Rectangle 26"/>
          <p:cNvSpPr>
            <a:spLocks noChangeArrowheads="1"/>
          </p:cNvSpPr>
          <p:nvPr/>
        </p:nvSpPr>
        <p:spPr bwMode="invGray">
          <a:xfrm>
            <a:off x="5143500" y="4578350"/>
            <a:ext cx="860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pk     </a:t>
            </a:r>
            <a:br>
              <a:rPr lang="en-US">
                <a:solidFill>
                  <a:schemeClr val="bg2"/>
                </a:solidFill>
              </a:rPr>
            </a:br>
            <a:endParaRPr lang="en-US">
              <a:solidFill>
                <a:schemeClr val="bg2"/>
              </a:solidFill>
            </a:endParaRPr>
          </a:p>
        </p:txBody>
      </p:sp>
      <p:sp>
        <p:nvSpPr>
          <p:cNvPr id="280603" name="Rectangle 27"/>
          <p:cNvSpPr>
            <a:spLocks noChangeArrowheads="1"/>
          </p:cNvSpPr>
          <p:nvPr/>
        </p:nvSpPr>
        <p:spPr bwMode="invGray">
          <a:xfrm>
            <a:off x="5653088" y="4610100"/>
            <a:ext cx="292100" cy="915988"/>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a:t>
            </a:r>
            <a:r>
              <a:rPr lang="en-US"/>
              <a:t> </a:t>
            </a:r>
            <a:br>
              <a:rPr lang="en-US"/>
            </a:br>
            <a:r>
              <a:rPr lang="en-US">
                <a:solidFill>
                  <a:schemeClr val="bg2"/>
                </a:solidFill>
              </a:rPr>
              <a:t>*</a:t>
            </a:r>
            <a:r>
              <a:rPr lang="en-US"/>
              <a:t/>
            </a:r>
            <a:br>
              <a:rPr lang="en-US"/>
            </a:br>
            <a:endParaRPr lang="en-US"/>
          </a:p>
        </p:txBody>
      </p:sp>
      <p:sp>
        <p:nvSpPr>
          <p:cNvPr id="280604" name="Rectangle 28"/>
          <p:cNvSpPr>
            <a:spLocks noChangeArrowheads="1"/>
          </p:cNvSpPr>
          <p:nvPr/>
        </p:nvSpPr>
        <p:spPr bwMode="invGray">
          <a:xfrm>
            <a:off x="5999163" y="4578350"/>
            <a:ext cx="1011237"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Id  </a:t>
            </a:r>
            <a:r>
              <a:rPr lang="en-US"/>
              <a:t>           </a:t>
            </a:r>
            <a:r>
              <a:rPr lang="en-US" i="1">
                <a:solidFill>
                  <a:schemeClr val="bg2"/>
                </a:solidFill>
              </a:rPr>
              <a:t>A_Type</a:t>
            </a:r>
          </a:p>
        </p:txBody>
      </p:sp>
      <p:sp>
        <p:nvSpPr>
          <p:cNvPr id="280605" name="Line 29"/>
          <p:cNvSpPr>
            <a:spLocks noChangeShapeType="1"/>
          </p:cNvSpPr>
          <p:nvPr/>
        </p:nvSpPr>
        <p:spPr bwMode="invGray">
          <a:xfrm>
            <a:off x="5186363" y="4552950"/>
            <a:ext cx="1847850" cy="0"/>
          </a:xfrm>
          <a:prstGeom prst="line">
            <a:avLst/>
          </a:prstGeom>
          <a:noFill/>
          <a:ln w="50800">
            <a:solidFill>
              <a:schemeClr val="tx1"/>
            </a:solidFill>
            <a:round/>
            <a:headEnd type="none" w="sm" len="sm"/>
            <a:tailEnd type="none" w="sm" len="sm"/>
          </a:ln>
          <a:effectLst/>
        </p:spPr>
        <p:txBody>
          <a:bodyPr/>
          <a:lstStyle/>
          <a:p>
            <a:endParaRPr lang="en-US"/>
          </a:p>
        </p:txBody>
      </p:sp>
      <p:sp>
        <p:nvSpPr>
          <p:cNvPr id="280606" name="Rectangle 30"/>
          <p:cNvSpPr>
            <a:spLocks noChangeArrowheads="1"/>
          </p:cNvSpPr>
          <p:nvPr/>
        </p:nvSpPr>
        <p:spPr bwMode="invGray">
          <a:xfrm>
            <a:off x="5245100" y="4140200"/>
            <a:ext cx="10668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solidFill>
                  <a:schemeClr val="bg2"/>
                </a:solidFill>
              </a:rPr>
              <a:t>B</a:t>
            </a:r>
          </a:p>
        </p:txBody>
      </p:sp>
      <p:sp>
        <p:nvSpPr>
          <p:cNvPr id="280607" name="Line 31"/>
          <p:cNvSpPr>
            <a:spLocks noChangeShapeType="1"/>
          </p:cNvSpPr>
          <p:nvPr/>
        </p:nvSpPr>
        <p:spPr bwMode="invGray">
          <a:xfrm>
            <a:off x="5573713" y="4543425"/>
            <a:ext cx="0" cy="1133475"/>
          </a:xfrm>
          <a:prstGeom prst="line">
            <a:avLst/>
          </a:prstGeom>
          <a:noFill/>
          <a:ln w="25400">
            <a:solidFill>
              <a:schemeClr val="tx1"/>
            </a:solidFill>
            <a:round/>
            <a:headEnd type="none" w="sm" len="sm"/>
            <a:tailEnd type="none" w="sm" len="sm"/>
          </a:ln>
          <a:effectLst/>
        </p:spPr>
        <p:txBody>
          <a:bodyPr/>
          <a:lstStyle/>
          <a:p>
            <a:endParaRPr lang="en-US"/>
          </a:p>
        </p:txBody>
      </p:sp>
      <p:sp>
        <p:nvSpPr>
          <p:cNvPr id="280608" name="Line 32"/>
          <p:cNvSpPr>
            <a:spLocks noChangeShapeType="1"/>
          </p:cNvSpPr>
          <p:nvPr/>
        </p:nvSpPr>
        <p:spPr bwMode="invGray">
          <a:xfrm>
            <a:off x="5954713" y="4543425"/>
            <a:ext cx="0" cy="1138238"/>
          </a:xfrm>
          <a:prstGeom prst="line">
            <a:avLst/>
          </a:prstGeom>
          <a:noFill/>
          <a:ln w="25400">
            <a:solidFill>
              <a:schemeClr val="tx1"/>
            </a:solidFill>
            <a:round/>
            <a:headEnd type="none" w="sm" len="sm"/>
            <a:tailEnd type="none" w="sm" len="sm"/>
          </a:ln>
          <a:effectLst/>
        </p:spPr>
        <p:txBody>
          <a:bodyPr/>
          <a:lstStyle/>
          <a:p>
            <a:endParaRPr lang="en-US"/>
          </a:p>
        </p:txBody>
      </p:sp>
      <p:grpSp>
        <p:nvGrpSpPr>
          <p:cNvPr id="3" name="Group 33"/>
          <p:cNvGrpSpPr>
            <a:grpSpLocks/>
          </p:cNvGrpSpPr>
          <p:nvPr/>
        </p:nvGrpSpPr>
        <p:grpSpPr bwMode="auto">
          <a:xfrm>
            <a:off x="3506788" y="4835525"/>
            <a:ext cx="1627187" cy="368300"/>
            <a:chOff x="2209" y="3046"/>
            <a:chExt cx="1025" cy="232"/>
          </a:xfrm>
        </p:grpSpPr>
        <p:sp>
          <p:nvSpPr>
            <p:cNvPr id="280610" name="AutoShape 34"/>
            <p:cNvSpPr>
              <a:spLocks noChangeArrowheads="1"/>
            </p:cNvSpPr>
            <p:nvPr/>
          </p:nvSpPr>
          <p:spPr bwMode="black">
            <a:xfrm rot="16200000" flipH="1">
              <a:off x="3026" y="3070"/>
              <a:ext cx="232" cy="184"/>
            </a:xfrm>
            <a:prstGeom prst="triangle">
              <a:avLst>
                <a:gd name="adj" fmla="val 49995"/>
              </a:avLst>
            </a:prstGeom>
            <a:solidFill>
              <a:schemeClr val="tx1"/>
            </a:solidFill>
            <a:ln w="12700">
              <a:solidFill>
                <a:schemeClr val="tx1"/>
              </a:solidFill>
              <a:miter lim="800000"/>
              <a:headEnd/>
              <a:tailEnd/>
            </a:ln>
            <a:effectLst/>
          </p:spPr>
          <p:txBody>
            <a:bodyPr wrap="none" anchor="ctr"/>
            <a:lstStyle/>
            <a:p>
              <a:endParaRPr lang="en-US"/>
            </a:p>
          </p:txBody>
        </p:sp>
        <p:sp>
          <p:nvSpPr>
            <p:cNvPr id="280611" name="Line 35"/>
            <p:cNvSpPr>
              <a:spLocks noChangeShapeType="1"/>
            </p:cNvSpPr>
            <p:nvPr/>
          </p:nvSpPr>
          <p:spPr bwMode="auto">
            <a:xfrm flipH="1">
              <a:off x="2209" y="3165"/>
              <a:ext cx="89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80612" name="Rectangle 36"/>
          <p:cNvSpPr>
            <a:spLocks noChangeArrowheads="1"/>
          </p:cNvSpPr>
          <p:nvPr/>
        </p:nvSpPr>
        <p:spPr bwMode="auto">
          <a:xfrm>
            <a:off x="942975" y="1266825"/>
            <a:ext cx="9080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Before</a:t>
            </a:r>
          </a:p>
        </p:txBody>
      </p:sp>
      <p:sp>
        <p:nvSpPr>
          <p:cNvPr id="280613" name="Rectangle 37"/>
          <p:cNvSpPr>
            <a:spLocks noChangeArrowheads="1"/>
          </p:cNvSpPr>
          <p:nvPr/>
        </p:nvSpPr>
        <p:spPr bwMode="auto">
          <a:xfrm>
            <a:off x="942975" y="4195763"/>
            <a:ext cx="717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After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3663</Words>
  <Application>Microsoft Office PowerPoint</Application>
  <PresentationFormat>On-screen Show (4:3)</PresentationFormat>
  <Paragraphs>528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Denormalized Data</vt:lpstr>
      <vt:lpstr>Overview</vt:lpstr>
      <vt:lpstr>Denormalization Overview </vt:lpstr>
      <vt:lpstr>Denormalization Techniques</vt:lpstr>
      <vt:lpstr>Storing Derivable Values</vt:lpstr>
      <vt:lpstr>EMail Example of Storing Derivable Values</vt:lpstr>
      <vt:lpstr>Pre-Joining Tables</vt:lpstr>
      <vt:lpstr>Pre-Joining Tables</vt:lpstr>
      <vt:lpstr>Hard-Coded Values</vt:lpstr>
      <vt:lpstr>Hard-Coded Values</vt:lpstr>
      <vt:lpstr>Keeping Details with Master</vt:lpstr>
      <vt:lpstr>EMail Example Keeping Detail with Master</vt:lpstr>
      <vt:lpstr>Repeating Current Detail with Master</vt:lpstr>
      <vt:lpstr>Repeating Single Detail with Master</vt:lpstr>
      <vt:lpstr>Short-Circuit Keys</vt:lpstr>
      <vt:lpstr>Short-Circuit Keys</vt:lpstr>
      <vt:lpstr>End Date Column</vt:lpstr>
      <vt:lpstr>End Date Column</vt:lpstr>
      <vt:lpstr>Current Indicator Column</vt:lpstr>
      <vt:lpstr>Current Indicator Column</vt:lpstr>
      <vt:lpstr>Hierarchy Level Indicator</vt:lpstr>
      <vt:lpstr>Hierarchy Level Indicator</vt:lpstr>
      <vt:lpstr>Denormalization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Veasna</dc:creator>
  <cp:lastModifiedBy>USER</cp:lastModifiedBy>
  <cp:revision>16</cp:revision>
  <cp:lastPrinted>2015-06-25T05:32:53Z</cp:lastPrinted>
  <dcterms:created xsi:type="dcterms:W3CDTF">2010-12-12T03:21:48Z</dcterms:created>
  <dcterms:modified xsi:type="dcterms:W3CDTF">2017-02-07T07:11:18Z</dcterms:modified>
</cp:coreProperties>
</file>