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4FD2C-E7D0-40C4-8A6F-31A11E384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6BBA11-9A26-4178-B0C5-F15BA8DF5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5F544-7AF2-4424-82FE-8C1DB973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116C-E9D4-4EFD-8AA1-278E2E7583B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D4DED-AD46-4F0A-AC37-541E3DAE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DF03A7-7DBB-4F44-86BA-5CA0401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FEA-D901-41FD-A97C-EB7341F4B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8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738BA-36D4-4B25-9572-0478518D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EE525-DECB-4AA7-A2ED-559299F33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10B3F-6A59-4FF4-87A7-76066CBA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116C-E9D4-4EFD-8AA1-278E2E7583B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8E8E8-D30B-471C-ADA0-DE171E10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83ABD-4DEB-4E2D-88C6-476B9C58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FEA-D901-41FD-A97C-EB7341F4B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89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565E41-ACD8-4C19-BFB9-FF9CEFBBC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086528-71A8-4D59-933B-0D1557B8C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B5645-708A-4529-A07C-2493090A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116C-E9D4-4EFD-8AA1-278E2E7583B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D9105-DBD2-4764-83BF-FD5E2EDA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37CC9-1A61-4D63-8974-8B41F03D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FEA-D901-41FD-A97C-EB7341F4B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9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F877C-52DE-40BE-8976-CE7792C7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4C3AD-4EDE-4578-A14D-B1B2FD54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BE808-440B-4E40-B31D-E17F60C9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116C-E9D4-4EFD-8AA1-278E2E7583B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DBE54-1475-4CE3-8522-50D86CA0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FD5BB-FD2C-4AD2-BA50-D961DE6B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FEA-D901-41FD-A97C-EB7341F4B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42A4E-C623-4165-885A-5659146D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14E787-C697-46FE-B6CD-955D5A69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D874F-0222-4152-AEA2-BBB303DA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116C-E9D4-4EFD-8AA1-278E2E7583B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00572-7B7A-49B7-A02B-C4DC6944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2B61D-E5B3-4F4C-967A-83BE1ED8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FEA-D901-41FD-A97C-EB7341F4B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5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0152E-B605-4E72-8811-C58E93B2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B416C-3E3F-4D33-9F4D-126DB73B5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78C4D5-97DE-44CC-9626-D0912D55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7C6B5-D6A0-46C5-9269-E00497AC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116C-E9D4-4EFD-8AA1-278E2E7583B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286270-A17F-4A6F-A8FB-0F2A0660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51EF21-FF7C-45DD-A167-963C9A96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FEA-D901-41FD-A97C-EB7341F4B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3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88B4A-AC20-4451-BE80-C738D251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1E2E2F-FA02-4473-BC51-982D1EE0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30DEAC-F4E2-40B7-A577-28164D7A2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3D57E7-F7A1-442B-8457-2AEF0834F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391FDF-E76B-46EB-A483-948D20445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B8715C-F3DE-4BC2-85F5-06C107AC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116C-E9D4-4EFD-8AA1-278E2E7583B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FB1E3D-678D-4EAE-AA27-24DB3A4A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26828C-6AF6-4247-8D66-4DE6BABB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FEA-D901-41FD-A97C-EB7341F4B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67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3614E-EB1C-43C0-AFCF-8841F964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641616-1850-4152-BD0A-D1A24C45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116C-E9D4-4EFD-8AA1-278E2E7583B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DD7EA4-7684-4359-A81D-AC2ADE0F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0281CC-186F-4C86-8F0F-43DC2BF7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FEA-D901-41FD-A97C-EB7341F4B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9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C0EE34-4254-4875-948E-DE523D64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116C-E9D4-4EFD-8AA1-278E2E7583B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5CD7D1-5FBB-4E9D-A776-3C4AFFDF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5AC43C-DD9A-4640-9AAF-F425C66D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FEA-D901-41FD-A97C-EB7341F4B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91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32AD-BDBB-4E90-8CBC-5FBA4231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52D83-9DCB-4132-AC23-0D07F3F5B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FD776F-4768-4749-89E1-7171D2E4A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04C7FA-20D5-4F30-BA2E-67BEB3AC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116C-E9D4-4EFD-8AA1-278E2E7583B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9B0E2-484A-49EF-9C16-9ECF7C20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F3DD89-EEE7-4271-86D6-10CA4720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FEA-D901-41FD-A97C-EB7341F4B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58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6F744-76A7-4739-8A53-4460E01A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339535-EA31-4BCC-8BB3-DA70A8FCE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00E3E2-11BF-47A3-98AD-D68CB43AC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BC94A8-E535-41C4-9BF8-94D0C4FB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116C-E9D4-4EFD-8AA1-278E2E7583B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BF6FC-7022-4281-B1F6-07838875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5917B5-30E7-428E-B156-E5F47F97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FEA-D901-41FD-A97C-EB7341F4B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67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711F92-5E36-4D9F-B5D8-1EE69F93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2292DB-2180-4F1C-870E-F37CBDB86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DBA36-3F1D-474B-B45D-D18A803B9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116C-E9D4-4EFD-8AA1-278E2E7583B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0954E-B1AD-4615-A414-76845A607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E49BC-14F5-46EA-A737-E73A16141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EFEA-D901-41FD-A97C-EB7341F4B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4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AA0CA-5402-4C5C-B330-75888F4EF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CNN-AlphaGo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7098AB-128D-4DBF-89EA-393E72CFB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	——</a:t>
            </a:r>
            <a:r>
              <a:rPr lang="zh-CN" altLang="en-US" dirty="0"/>
              <a:t>刘浩宁  </a:t>
            </a:r>
            <a:r>
              <a:rPr lang="en-US" altLang="zh-CN" dirty="0" err="1"/>
              <a:t>HKPolyU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23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已生成极高可信度的说明">
            <a:extLst>
              <a:ext uri="{FF2B5EF4-FFF2-40B4-BE49-F238E27FC236}">
                <a16:creationId xmlns:a16="http://schemas.microsoft.com/office/drawing/2014/main" id="{715F992E-AA14-4D0E-ABDF-2B75CA15F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263" y="2310716"/>
            <a:ext cx="7455232" cy="22365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BB4511A-97D7-4592-966C-D20EB2533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0687" y="1596754"/>
                <a:ext cx="4081482" cy="437241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卷积层</a:t>
                </a:r>
                <a:endParaRPr lang="en-US" altLang="zh-CN" sz="2400" dirty="0"/>
              </a:p>
              <a:p>
                <a:r>
                  <a:rPr lang="zh-CN" altLang="en-US" sz="2400" dirty="0"/>
                  <a:t>池化层</a:t>
                </a:r>
                <a:endParaRPr lang="en-US" altLang="zh-CN" sz="2400" dirty="0"/>
              </a:p>
              <a:p>
                <a:r>
                  <a:rPr lang="zh-CN" altLang="en-US" sz="2400" dirty="0"/>
                  <a:t>全连接层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卷积层参数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/>
                  <a:t>表示</a:t>
                </a: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全连接层参数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/>
                  <a:t>表示</a:t>
                </a: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激活函数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400" dirty="0"/>
                  <a:t>表示</a:t>
                </a: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神经元输入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400" dirty="0"/>
                  <a:t>表示</a:t>
                </a: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神经元输出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表示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sz="1200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BB4511A-97D7-4592-966C-D20EB2533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687" y="1596754"/>
                <a:ext cx="4081482" cy="4372413"/>
              </a:xfrm>
              <a:blipFill>
                <a:blip r:embed="rId3"/>
                <a:stretch>
                  <a:fillRect l="-2093" t="-1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00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C726C2-BA99-4F87-A120-3EDFEEFF3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0829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关于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/>
                  <a:t>目标函数梯度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使用随机梯度上升更新参数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1(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000" dirty="0"/>
                  <a:t>为输出层，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为当前层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神经元，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为当前层上一层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神经元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r>
                  <a:rPr lang="zh-CN" altLang="en-US" sz="2000" dirty="0"/>
                  <a:t>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000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smtClean="0">
                            <a:solidFill>
                              <a:srgbClr val="FF0000"/>
                            </a:solidFill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srgbClr val="FF0000"/>
                            </a:solidFill>
                          </a:rPr>
                          <m:t>z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</a:rPr>
                          <m:t>𝑖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FF0000"/>
                            </a:solidFill>
                          </a:rPr>
                          <m:t>𝑙</m:t>
                        </m:r>
                      </m:sup>
                    </m:sSubSup>
                    <m:r>
                      <a:rPr lang="en-US" altLang="zh-CN" sz="1800" i="1">
                        <a:solidFill>
                          <a:srgbClr val="FF0000"/>
                        </a:solidFill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800" i="1">
                            <a:solidFill>
                              <a:srgbClr val="FF0000"/>
                            </a:solidFill>
                          </a:rPr>
                        </m:ctrlPr>
                      </m:naryPr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zh-CN" altLang="zh-CN" sz="1800" i="1">
                                <a:solidFill>
                                  <a:srgbClr val="FF0000"/>
                                </a:solidFill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</a:rPr>
                              <m:t>𝑖𝑘</m:t>
                            </m:r>
                          </m:sub>
                          <m:sup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</a:rPr>
                              <m:t>𝑙</m:t>
                            </m:r>
                          </m:sup>
                        </m:sSubSup>
                        <m:r>
                          <a:rPr lang="zh-CN" altLang="zh-CN" sz="1800" i="1">
                            <a:solidFill>
                              <a:srgbClr val="FF0000"/>
                            </a:solidFill>
                          </a:rPr>
                          <m:t>·</m:t>
                        </m:r>
                        <m:r>
                          <a:rPr lang="en-US" altLang="zh-CN" sz="1800" i="1">
                            <a:solidFill>
                              <a:srgbClr val="FF0000"/>
                            </a:solidFill>
                          </a:rPr>
                          <m:t>𝜎</m:t>
                        </m:r>
                        <m:r>
                          <a:rPr lang="en-US" altLang="zh-CN" sz="1800" i="1">
                            <a:solidFill>
                              <a:srgbClr val="FF0000"/>
                            </a:solidFill>
                          </a:rPr>
                          <m:t>(</m:t>
                        </m:r>
                        <m:sSubSup>
                          <m:sSubSupPr>
                            <m:ctrlPr>
                              <a:rPr lang="zh-CN" altLang="zh-CN" sz="1800" i="1">
                                <a:solidFill>
                                  <a:srgbClr val="FF0000"/>
                                </a:solidFill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</a:rPr>
                              <m:t>𝑙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sz="1800" i="1">
                            <a:solidFill>
                              <a:srgbClr val="FF0000"/>
                            </a:solidFill>
                          </a:rPr>
                          <m:t>)</m:t>
                        </m:r>
                      </m:e>
                    </m:nary>
                    <m:r>
                      <a:rPr lang="en-US" altLang="zh-CN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800">
                        <a:solidFill>
                          <a:srgbClr val="FF0000"/>
                        </a:solidFill>
                      </a:rPr>
                      <m:t>σ</m:t>
                    </m:r>
                    <m:d>
                      <m:dPr>
                        <m:ctrlPr>
                          <a:rPr lang="zh-CN" altLang="zh-CN" sz="1800" i="1">
                            <a:solidFill>
                              <a:srgbClr val="FF0000"/>
                            </a:solidFill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800" i="1">
                                <a:solidFill>
                                  <a:srgbClr val="FF0000"/>
                                </a:solidFill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</a:rPr>
                              <m:t>𝑙</m:t>
                            </m:r>
                          </m:sup>
                        </m:sSubSup>
                      </m:e>
                    </m:d>
                    <m:r>
                      <a:rPr lang="en-US" altLang="zh-CN" sz="1800">
                        <a:solidFill>
                          <a:srgbClr val="FF0000"/>
                        </a:solidFill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rgbClr val="FF0000"/>
                            </a:solidFill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1800" i="1">
                                <a:solidFill>
                                  <a:srgbClr val="FF0000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zh-CN" altLang="zh-CN" sz="1800" i="1">
                                    <a:solidFill>
                                      <a:srgbClr val="FF0000"/>
                                    </a:solidFill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</a:rPr>
                                  <m:t>𝑙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sz="1800" i="1">
                                <a:solidFill>
                                  <a:srgbClr val="FF0000"/>
                                </a:solidFill>
                              </a:rPr>
                            </m:ctrlPr>
                          </m:naryPr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zh-CN" sz="1800" i="1">
                                    <a:solidFill>
                                      <a:srgbClr val="FF0000"/>
                                    </a:solidFill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zh-CN" altLang="zh-CN" sz="1800" i="1">
                                        <a:solidFill>
                                          <a:srgbClr val="FF0000"/>
                                        </a:solidFill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</a:rPr>
                                      <m:t>𝑙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CN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800">
                        <a:solidFill>
                          <a:srgbClr val="FF0000"/>
                        </a:solidFill>
                      </a:rPr>
                      <m:t>δ</m:t>
                    </m:r>
                    <m:r>
                      <a:rPr lang="en-US" altLang="zh-CN" sz="1800">
                        <a:solidFill>
                          <a:srgbClr val="FF0000"/>
                        </a:solidFill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rgbClr val="FF0000"/>
                            </a:solidFill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FF0000"/>
                            </a:solidFill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FF0000"/>
                            </a:solidFill>
                          </a:rPr>
                          <m:t>𝑙𝑜𝑔𝑝</m:t>
                        </m:r>
                        <m:d>
                          <m:dPr>
                            <m:ctrlPr>
                              <a:rPr lang="zh-CN" altLang="zh-CN" sz="1800" i="1">
                                <a:solidFill>
                                  <a:srgbClr val="FF000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</a:rPr>
                              <m:t>𝑠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</a:rPr>
                              <m:t>,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</a:rPr>
                              <m:t>𝑎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</a:rPr>
                              <m:t>,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</a:rPr>
                              <m:t>𝑤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</a:rPr>
                              <m:t>,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zh-CN" sz="1800" i="1">
                            <a:solidFill>
                              <a:srgbClr val="FF0000"/>
                            </a:solidFill>
                          </a:rPr>
                          <m:t>𝜕</m:t>
                        </m:r>
                        <m:r>
                          <a:rPr lang="en-US" altLang="zh-CN" sz="1800" i="1">
                            <a:solidFill>
                              <a:srgbClr val="FF0000"/>
                            </a:solidFill>
                          </a:rPr>
                          <m:t>𝑧</m:t>
                        </m:r>
                      </m:den>
                    </m:f>
                  </m:oMath>
                </a14:m>
                <a:endParaRPr lang="zh-CN" altLang="zh-CN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C726C2-BA99-4F87-A120-3EDFEEFF3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0829"/>
                <a:ext cx="10515600" cy="4351338"/>
              </a:xfrm>
              <a:blipFill>
                <a:blip r:embed="rId2"/>
                <a:stretch>
                  <a:fillRect l="-522" t="-1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片包含 文字&#10;&#10;已生成极高可信度的说明">
            <a:extLst>
              <a:ext uri="{FF2B5EF4-FFF2-40B4-BE49-F238E27FC236}">
                <a16:creationId xmlns:a16="http://schemas.microsoft.com/office/drawing/2014/main" id="{E08B0531-E1F6-49B9-B223-E2E830AA9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" y="3028225"/>
            <a:ext cx="6096000" cy="3392129"/>
          </a:xfrm>
          <a:prstGeom prst="rect">
            <a:avLst/>
          </a:prstGeom>
        </p:spPr>
      </p:pic>
      <p:pic>
        <p:nvPicPr>
          <p:cNvPr id="9" name="图片 8" descr="图片包含 文字&#10;&#10;已生成极高可信度的说明">
            <a:extLst>
              <a:ext uri="{FF2B5EF4-FFF2-40B4-BE49-F238E27FC236}">
                <a16:creationId xmlns:a16="http://schemas.microsoft.com/office/drawing/2014/main" id="{38ED7883-14F7-4006-85AA-28291B2DB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651" y="2590581"/>
            <a:ext cx="5543835" cy="42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5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3B43BF-1FFC-4526-933B-24E3D50AF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646"/>
                <a:ext cx="10515600" cy="173047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800" dirty="0"/>
                  <a:t>关于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1800" dirty="0"/>
                  <a:t>目标函数梯度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使用随机梯度上升更新参数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800" dirty="0"/>
                  <a:t>为池化层最后一层，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1800" dirty="0"/>
                  <a:t>为卷积层最后一层</a:t>
                </a:r>
                <a:endParaRPr lang="en-US" altLang="zh-CN" sz="1800" dirty="0"/>
              </a:p>
              <a:p>
                <a:r>
                  <a:rPr lang="zh-CN" altLang="en-US" sz="1800" dirty="0"/>
                  <a:t>全连接网络</a:t>
                </a:r>
                <a:r>
                  <a:rPr lang="en-US" altLang="zh-CN" sz="1800" dirty="0"/>
                  <a:t>BP</a:t>
                </a:r>
                <a:r>
                  <a:rPr lang="zh-CN" altLang="en-US" sz="1800" dirty="0"/>
                  <a:t>到第一层，即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/>
                        </m:ctrlPr>
                      </m:sSubSupPr>
                      <m:e>
                        <m:r>
                          <a:rPr lang="en-US" altLang="zh-CN" sz="1800" i="1"/>
                          <m:t>𝛿</m:t>
                        </m:r>
                      </m:e>
                      <m:sub>
                        <m:r>
                          <a:rPr lang="en-US" altLang="zh-CN" sz="1800" i="1"/>
                          <m:t>𝑖</m:t>
                        </m:r>
                      </m:sub>
                      <m:sup>
                        <m:r>
                          <a:rPr lang="en-US" altLang="zh-CN" sz="1800" i="1"/>
                          <m:t>1</m:t>
                        </m:r>
                      </m:sup>
                    </m:sSubSup>
                    <m:r>
                      <a:rPr lang="en-US" altLang="zh-CN" sz="1800" i="1"/>
                      <m:t>=</m:t>
                    </m:r>
                    <m:r>
                      <a:rPr lang="en-US" altLang="zh-CN" sz="1800" i="1"/>
                      <m:t>𝜎</m:t>
                    </m:r>
                    <m:d>
                      <m:dPr>
                        <m:ctrlPr>
                          <a:rPr lang="zh-CN" altLang="zh-CN" sz="1800" i="1"/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800" i="1"/>
                            </m:ctrlPr>
                          </m:sSubSupPr>
                          <m:e>
                            <m:r>
                              <a:rPr lang="en-US" altLang="zh-CN" sz="1800" i="1"/>
                              <m:t>𝑧</m:t>
                            </m:r>
                          </m:e>
                          <m:sub>
                            <m:r>
                              <a:rPr lang="en-US" altLang="zh-CN" sz="1800" i="1"/>
                              <m:t>𝑖</m:t>
                            </m:r>
                          </m:sub>
                          <m:sup>
                            <m:r>
                              <a:rPr lang="en-US" altLang="zh-CN" sz="1800" i="1"/>
                              <m:t>1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800" i="1"/>
                        </m:ctrlPr>
                      </m:dPr>
                      <m:e>
                        <m:r>
                          <a:rPr lang="en-US" altLang="zh-CN" sz="1800" i="1"/>
                          <m:t>1−</m:t>
                        </m:r>
                        <m:r>
                          <a:rPr lang="en-US" altLang="zh-CN" sz="1800" i="1"/>
                          <m:t>𝜎</m:t>
                        </m:r>
                        <m:d>
                          <m:dPr>
                            <m:ctrlPr>
                              <a:rPr lang="zh-CN" altLang="zh-CN" sz="1800" i="1"/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sz="1800" i="1"/>
                                </m:ctrlPr>
                              </m:sSubSupPr>
                              <m:e>
                                <m:r>
                                  <a:rPr lang="en-US" altLang="zh-CN" sz="1800" i="1"/>
                                  <m:t>𝑧</m:t>
                                </m:r>
                              </m:e>
                              <m:sub>
                                <m:r>
                                  <a:rPr lang="en-US" altLang="zh-CN" sz="1800" i="1"/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800" i="1"/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</m:d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800" i="1"/>
                        </m:ctrlPr>
                      </m:naryPr>
                      <m:sub>
                        <m:r>
                          <a:rPr lang="en-US" altLang="zh-CN" sz="1800" i="1"/>
                          <m:t>𝑏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zh-CN" altLang="zh-CN" sz="1800" i="1"/>
                            </m:ctrlPr>
                          </m:sSubSupPr>
                          <m:e>
                            <m:r>
                              <a:rPr lang="en-US" altLang="zh-CN" sz="1800" i="1"/>
                              <m:t>𝛿</m:t>
                            </m:r>
                          </m:e>
                          <m:sub>
                            <m:r>
                              <a:rPr lang="en-US" altLang="zh-CN" sz="1800" i="1"/>
                              <m:t>𝑏</m:t>
                            </m:r>
                          </m:sub>
                          <m:sup>
                            <m:r>
                              <a:rPr lang="en-US" altLang="zh-CN" sz="1800" i="1"/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1800" i="1"/>
                            </m:ctrlPr>
                          </m:sSubSupPr>
                          <m:e>
                            <m:r>
                              <a:rPr lang="en-US" altLang="zh-CN" sz="1800" i="1"/>
                              <m:t>𝜃</m:t>
                            </m:r>
                          </m:e>
                          <m:sub>
                            <m:r>
                              <a:rPr lang="en-US" altLang="zh-CN" sz="1800" i="1"/>
                              <m:t>𝑏𝑖</m:t>
                            </m:r>
                          </m:sub>
                          <m:sup>
                            <m:r>
                              <a:rPr lang="en-US" altLang="zh-CN" sz="1800" i="1"/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</m:sSubSup>
                  </m:oMath>
                </a14:m>
                <a:endParaRPr lang="zh-CN" altLang="zh-CN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3B43BF-1FFC-4526-933B-24E3D50AF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646"/>
                <a:ext cx="10515600" cy="1730477"/>
              </a:xfrm>
              <a:blipFill>
                <a:blip r:embed="rId2"/>
                <a:stretch>
                  <a:fillRect l="-406" t="-3169" b="-29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片包含 文字&#10;&#10;已生成高可信度的说明">
            <a:extLst>
              <a:ext uri="{FF2B5EF4-FFF2-40B4-BE49-F238E27FC236}">
                <a16:creationId xmlns:a16="http://schemas.microsoft.com/office/drawing/2014/main" id="{F6DB5CC9-1AC6-489D-B3B3-948A92174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795109"/>
            <a:ext cx="5086611" cy="1981302"/>
          </a:xfrm>
          <a:prstGeom prst="rect">
            <a:avLst/>
          </a:prstGeom>
        </p:spPr>
      </p:pic>
      <p:pic>
        <p:nvPicPr>
          <p:cNvPr id="7" name="图片 6" descr="图片包含 文字&#10;&#10;已生成极高可信度的说明">
            <a:extLst>
              <a:ext uri="{FF2B5EF4-FFF2-40B4-BE49-F238E27FC236}">
                <a16:creationId xmlns:a16="http://schemas.microsoft.com/office/drawing/2014/main" id="{226AE634-4C6E-4AA4-B021-9DD7EB862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3776411"/>
            <a:ext cx="5651790" cy="3073558"/>
          </a:xfrm>
          <a:prstGeom prst="rect">
            <a:avLst/>
          </a:prstGeom>
        </p:spPr>
      </p:pic>
      <p:pic>
        <p:nvPicPr>
          <p:cNvPr id="9" name="图片 8" descr="图片包含 文字&#10;&#10;已生成极高可信度的说明">
            <a:extLst>
              <a:ext uri="{FF2B5EF4-FFF2-40B4-BE49-F238E27FC236}">
                <a16:creationId xmlns:a16="http://schemas.microsoft.com/office/drawing/2014/main" id="{9E2B2F17-0CD4-4509-B127-586B38AC69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595" y="1795109"/>
            <a:ext cx="5067560" cy="26544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1A2254C-986C-4C5B-AE2B-D6C1ACD08D06}"/>
                  </a:ext>
                </a:extLst>
              </p:cNvPr>
              <p:cNvSpPr txBox="1"/>
              <p:nvPr/>
            </p:nvSpPr>
            <p:spPr>
              <a:xfrm>
                <a:off x="6480465" y="4584605"/>
                <a:ext cx="5358581" cy="2265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池化层</a:t>
                </a:r>
                <a:r>
                  <a:rPr lang="en-US" altLang="zh-CN" sz="1600" dirty="0"/>
                  <a:t>BP</a:t>
                </a:r>
                <a:r>
                  <a:rPr lang="zh-CN" altLang="en-US" sz="1600" dirty="0"/>
                  <a:t>到卷积层</a:t>
                </a:r>
                <a:endParaRPr lang="en-US" altLang="zh-CN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00" i="1" smtClean="0"/>
                        </m:ctrlPr>
                      </m:sSubSupPr>
                      <m:e>
                        <m:r>
                          <a:rPr lang="en-US" altLang="zh-CN" sz="1600" i="1"/>
                          <m:t>𝛿</m:t>
                        </m:r>
                      </m:e>
                      <m:sub>
                        <m:r>
                          <a:rPr lang="en-US" altLang="zh-CN" sz="1600" i="1"/>
                          <m:t>𝑈</m:t>
                        </m:r>
                        <m:r>
                          <a:rPr lang="en-US" altLang="zh-CN" sz="1600" i="1"/>
                          <m:t>,</m:t>
                        </m:r>
                        <m:r>
                          <a:rPr lang="en-US" altLang="zh-CN" sz="1600" i="1"/>
                          <m:t>𝑉</m:t>
                        </m:r>
                      </m:sub>
                      <m:sup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a:rPr lang="en-US" altLang="zh-CN" sz="1600" i="1"/>
                              <m:t>𝑙</m:t>
                            </m:r>
                          </m:e>
                          <m:sub>
                            <m:r>
                              <a:rPr lang="en-US" altLang="zh-CN" sz="1600" i="1"/>
                              <m:t>𝑐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zh-CN" altLang="zh-CN" sz="1600" i="1"/>
                        </m:ctrlPr>
                      </m:dPr>
                      <m:e>
                        <m:r>
                          <a:rPr lang="en-US" altLang="zh-CN" sz="1600" i="1"/>
                          <m:t>𝑘</m:t>
                        </m:r>
                      </m:e>
                    </m:d>
                    <m:r>
                      <a:rPr lang="en-US" altLang="zh-CN" sz="1600" i="1"/>
                      <m:t>=</m:t>
                    </m:r>
                    <m:r>
                      <a:rPr lang="en-US" altLang="zh-CN" sz="1600" i="1"/>
                      <m:t>𝑢𝑝𝑠𝑎𝑚𝑝𝑙𝑖𝑛𝑔</m:t>
                    </m:r>
                    <m:d>
                      <m:dPr>
                        <m:ctrlPr>
                          <a:rPr lang="zh-CN" altLang="zh-CN" sz="1600" i="1"/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600" i="1"/>
                            </m:ctrlPr>
                          </m:sSubSupPr>
                          <m:e>
                            <m:r>
                              <a:rPr lang="en-US" altLang="zh-CN" sz="1600" i="1"/>
                              <m:t>𝛿</m:t>
                            </m:r>
                          </m:e>
                          <m:sub>
                            <m:r>
                              <a:rPr lang="en-US" altLang="zh-CN" sz="1600" i="1"/>
                              <m:t>𝑢</m:t>
                            </m:r>
                            <m:r>
                              <a:rPr lang="en-US" altLang="zh-CN" sz="1600" i="1"/>
                              <m:t>,</m:t>
                            </m:r>
                            <m:r>
                              <a:rPr lang="en-US" altLang="zh-CN" sz="1600" i="1"/>
                              <m:t>𝑣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600" i="1"/>
                                </m:ctrlPr>
                              </m:sSubPr>
                              <m:e>
                                <m:r>
                                  <a:rPr lang="en-US" altLang="zh-CN" sz="1600" i="1"/>
                                  <m:t>𝑙</m:t>
                                </m:r>
                              </m:e>
                              <m:sub>
                                <m:r>
                                  <a:rPr lang="en-US" altLang="zh-CN" sz="1600" i="1"/>
                                  <m:t>𝑝</m:t>
                                </m:r>
                              </m:sub>
                            </m:sSub>
                          </m:sup>
                        </m:sSubSup>
                        <m:d>
                          <m:dPr>
                            <m:ctrlPr>
                              <a:rPr lang="zh-CN" altLang="zh-CN" sz="1600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600"/>
                              <m:t>m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zh-CN" altLang="zh-CN" sz="1600" i="1"/>
                        </m:ctrlPr>
                      </m:sSupPr>
                      <m:e>
                        <m:r>
                          <a:rPr lang="en-US" altLang="zh-CN" sz="1600" i="1"/>
                          <m:t>𝜎</m:t>
                        </m:r>
                      </m:e>
                      <m:sup>
                        <m:r>
                          <a:rPr lang="en-US" altLang="zh-CN" sz="1600" i="1"/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1600" i="1"/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600" i="1"/>
                            </m:ctrlPr>
                          </m:sSubSupPr>
                          <m:e>
                            <m:r>
                              <a:rPr lang="en-US" altLang="zh-CN" sz="1600" i="1"/>
                              <m:t>𝑧</m:t>
                            </m:r>
                          </m:e>
                          <m:sub>
                            <m:r>
                              <a:rPr lang="en-US" altLang="zh-CN" sz="1600" i="1"/>
                              <m:t>𝑈</m:t>
                            </m:r>
                            <m:r>
                              <a:rPr lang="en-US" altLang="zh-CN" sz="1600" i="1"/>
                              <m:t>,</m:t>
                            </m:r>
                            <m:r>
                              <a:rPr lang="en-US" altLang="zh-CN" sz="1600" i="1"/>
                              <m:t>𝑉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600" i="1"/>
                                </m:ctrlPr>
                              </m:sSubPr>
                              <m:e>
                                <m:r>
                                  <a:rPr lang="en-US" altLang="zh-CN" sz="1600" i="1"/>
                                  <m:t>𝑙</m:t>
                                </m:r>
                              </m:e>
                              <m:sub>
                                <m:r>
                                  <a:rPr lang="en-US" altLang="zh-CN" sz="1600" i="1"/>
                                  <m:t>𝑐</m:t>
                                </m:r>
                              </m:sub>
                            </m:sSub>
                          </m:sup>
                        </m:sSubSup>
                        <m:d>
                          <m:dPr>
                            <m:ctrlPr>
                              <a:rPr lang="zh-CN" altLang="zh-CN" sz="1600" i="1"/>
                            </m:ctrlPr>
                          </m:dPr>
                          <m:e>
                            <m:r>
                              <a:rPr lang="en-US" altLang="zh-CN" sz="1600" i="1"/>
                              <m:t>𝑘</m:t>
                            </m:r>
                          </m:e>
                        </m:d>
                      </m:e>
                    </m:d>
                    <m:r>
                      <a:rPr lang="en-US" altLang="zh-CN" sz="1600"/>
                      <m:t>,</m:t>
                    </m:r>
                  </m:oMath>
                </a14:m>
                <a:endParaRPr lang="en-US" altLang="zh-CN" sz="1600" dirty="0"/>
              </a:p>
              <a:p>
                <a:pPr/>
                <a:r>
                  <a:rPr lang="en-US" altLang="zh-CN" sz="1600" dirty="0"/>
                  <a:t>	</a:t>
                </a:r>
                <a14:m>
                  <m:oMath xmlns:m="http://schemas.openxmlformats.org/officeDocument/2006/math">
                    <m:r>
                      <a:rPr lang="en-US" altLang="zh-CN" sz="1400" i="1"/>
                      <m:t>𝑤h𝑒𝑟𝑒</m:t>
                    </m:r>
                    <m:r>
                      <a:rPr lang="en-US" altLang="zh-CN" sz="1400" i="1"/>
                      <m:t> </m:t>
                    </m:r>
                    <m:r>
                      <a:rPr lang="en-US" altLang="zh-CN" sz="1400" i="1"/>
                      <m:t>𝑘</m:t>
                    </m:r>
                    <m:r>
                      <a:rPr lang="en-US" altLang="zh-CN" sz="1400" i="1"/>
                      <m:t>=</m:t>
                    </m:r>
                    <m:r>
                      <a:rPr lang="en-US" altLang="zh-CN" sz="1400" i="1"/>
                      <m:t>𝑚</m:t>
                    </m:r>
                    <m:r>
                      <a:rPr lang="en-US" altLang="zh-CN" sz="1400" i="1"/>
                      <m:t>.</m:t>
                    </m:r>
                    <m:r>
                      <a:rPr lang="en-US" altLang="zh-CN" sz="1400"/>
                      <m:t>  </m:t>
                    </m:r>
                    <m:r>
                      <a:rPr lang="en-US" altLang="zh-CN" sz="1400" i="1"/>
                      <m:t>𝑈</m:t>
                    </m:r>
                    <m:r>
                      <a:rPr lang="en-US" altLang="zh-CN" sz="1400" i="1"/>
                      <m:t>,</m:t>
                    </m:r>
                    <m:r>
                      <a:rPr lang="en-US" altLang="zh-CN" sz="1400" i="1"/>
                      <m:t>𝑉</m:t>
                    </m:r>
                    <m:r>
                      <a:rPr lang="en-US" altLang="zh-CN" sz="1400"/>
                      <m:t>∈[</m:t>
                    </m:r>
                    <m:r>
                      <a:rPr lang="en-US" altLang="zh-CN" sz="1400" i="1"/>
                      <m:t>−</m:t>
                    </m:r>
                    <m:sSub>
                      <m:sSubPr>
                        <m:ctrlPr>
                          <a:rPr lang="zh-CN" altLang="zh-CN" sz="1400" i="1"/>
                        </m:ctrlPr>
                      </m:sSubPr>
                      <m:e>
                        <m:r>
                          <a:rPr lang="en-US" altLang="zh-CN" sz="1400" i="1"/>
                          <m:t>𝑛</m:t>
                        </m:r>
                      </m:e>
                      <m:sub>
                        <m:r>
                          <a:rPr lang="en-US" altLang="zh-CN" sz="1400" i="1"/>
                          <m:t>𝑐</m:t>
                        </m:r>
                      </m:sub>
                    </m:sSub>
                    <m:r>
                      <a:rPr lang="en-US" altLang="zh-CN" sz="1400"/>
                      <m:t>,+</m:t>
                    </m:r>
                    <m:sSub>
                      <m:sSubPr>
                        <m:ctrlPr>
                          <a:rPr lang="zh-CN" altLang="zh-CN" sz="1400" i="1"/>
                        </m:ctrlPr>
                      </m:sSubPr>
                      <m:e>
                        <m:r>
                          <a:rPr lang="en-US" altLang="zh-CN" sz="1400" i="1"/>
                          <m:t>𝑛</m:t>
                        </m:r>
                      </m:e>
                      <m:sub>
                        <m:r>
                          <a:rPr lang="en-US" altLang="zh-CN" sz="1400" i="1"/>
                          <m:t>𝑐</m:t>
                        </m:r>
                      </m:sub>
                    </m:sSub>
                    <m:r>
                      <a:rPr lang="en-US" altLang="zh-CN" sz="1400"/>
                      <m:t>] </m:t>
                    </m:r>
                  </m:oMath>
                </a14:m>
                <a:endParaRPr lang="zh-CN" altLang="zh-CN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/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zh-CN" altLang="zh-CN" sz="1600" b="1" i="1"/>
                            </m:ctrlPr>
                          </m:sSupPr>
                          <m:e>
                            <m:r>
                              <a:rPr lang="en-US" altLang="zh-CN" sz="1600" b="1" i="1"/>
                              <m:t>𝒘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600" b="1" i="1"/>
                                </m:ctrlPr>
                              </m:sSubPr>
                              <m:e>
                                <m:r>
                                  <a:rPr lang="en-US" altLang="zh-CN" sz="1600" b="1" i="1"/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/>
                                  <m:t>𝒄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1600" b="1" i="1"/>
                          <m:t>(</m:t>
                        </m:r>
                        <m:sSup>
                          <m:sSupPr>
                            <m:ctrlPr>
                              <a:rPr lang="zh-CN" altLang="zh-CN" sz="1600" b="1" i="1"/>
                            </m:ctrlPr>
                          </m:sSupPr>
                          <m:e>
                            <m:r>
                              <a:rPr lang="en-US" altLang="zh-CN" sz="1600" b="1" i="1"/>
                              <m:t>𝒌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600" b="1" i="1"/>
                                </m:ctrlPr>
                              </m:sSubPr>
                              <m:e>
                                <m:r>
                                  <a:rPr lang="en-US" altLang="zh-CN" sz="1600" b="1" i="1"/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/>
                                  <m:t>𝒄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1600" b="1" i="1"/>
                          <m:t>,</m:t>
                        </m:r>
                        <m:sSup>
                          <m:sSupPr>
                            <m:ctrlPr>
                              <a:rPr lang="zh-CN" altLang="zh-CN" sz="1600" b="1" i="1"/>
                            </m:ctrlPr>
                          </m:sSupPr>
                          <m:e>
                            <m:r>
                              <a:rPr lang="en-US" altLang="zh-CN" sz="1600" b="1" i="1"/>
                              <m:t>𝒎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600" b="1" i="1"/>
                                </m:ctrlPr>
                              </m:sSubPr>
                              <m:e>
                                <m:r>
                                  <a:rPr lang="en-US" altLang="zh-CN" sz="1600" b="1" i="1"/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/>
                                  <m:t>𝒑</m:t>
                                </m:r>
                              </m:sub>
                            </m:sSub>
                            <m:r>
                              <a:rPr lang="en-US" altLang="zh-CN" sz="1600" b="1" i="1"/>
                              <m:t>−</m:t>
                            </m:r>
                            <m:r>
                              <a:rPr lang="en-US" altLang="zh-CN" sz="1600" b="1" i="1"/>
                              <m:t>𝟏</m:t>
                            </m:r>
                          </m:sup>
                        </m:sSup>
                        <m:r>
                          <a:rPr lang="en-US" altLang="zh-CN" sz="1600" b="1" i="1"/>
                          <m:t>)</m:t>
                        </m:r>
                      </m:sub>
                    </m:sSub>
                    <m:r>
                      <a:rPr lang="en-US" altLang="zh-CN" sz="1600" i="1"/>
                      <m:t>=</m:t>
                    </m:r>
                    <m:sSup>
                      <m:sSupPr>
                        <m:ctrlPr>
                          <a:rPr lang="zh-CN" altLang="zh-CN" sz="1600" b="1" i="1"/>
                        </m:ctrlPr>
                      </m:sSupPr>
                      <m:e>
                        <m:r>
                          <a:rPr lang="en-US" altLang="zh-CN" sz="1600" b="1" i="1"/>
                          <m:t>𝜹</m:t>
                        </m:r>
                      </m:e>
                      <m:sup>
                        <m:sSub>
                          <m:sSubPr>
                            <m:ctrlPr>
                              <a:rPr lang="zh-CN" altLang="zh-CN" sz="1600" b="1" i="1"/>
                            </m:ctrlPr>
                          </m:sSubPr>
                          <m:e>
                            <m:r>
                              <a:rPr lang="en-US" altLang="zh-CN" sz="1600" b="1" i="1"/>
                              <m:t>𝒍</m:t>
                            </m:r>
                          </m:e>
                          <m:sub>
                            <m:r>
                              <a:rPr lang="en-US" altLang="zh-CN" sz="1600" b="1" i="1"/>
                              <m:t>𝒄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zh-CN" altLang="zh-CN" sz="1600" b="1" i="1"/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b="1" i="1"/>
                            </m:ctrlPr>
                          </m:sSupPr>
                          <m:e>
                            <m:r>
                              <a:rPr lang="en-US" altLang="zh-CN" sz="1600" b="1" i="1"/>
                              <m:t>𝒌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600" b="1" i="1"/>
                                </m:ctrlPr>
                              </m:sSubPr>
                              <m:e>
                                <m:r>
                                  <a:rPr lang="en-US" altLang="zh-CN" sz="1600" b="1" i="1"/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/>
                                  <m:t>𝒄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zh-CN" sz="1600" i="1"/>
                      <m:t>∗</m:t>
                    </m:r>
                    <m:r>
                      <a:rPr lang="en-US" altLang="zh-CN" sz="1600" b="1" i="1"/>
                      <m:t>𝒓𝒐𝒕</m:t>
                    </m:r>
                    <m:r>
                      <a:rPr lang="en-US" altLang="zh-CN" sz="1600" b="1" i="1"/>
                      <m:t>𝟏𝟖𝟎</m:t>
                    </m:r>
                    <m:d>
                      <m:d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/>
                          <m:t>𝝈</m:t>
                        </m:r>
                        <m:d>
                          <m:d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1600" b="1" i="1"/>
                                </m:ctrlPr>
                              </m:sSupPr>
                              <m:e>
                                <m:r>
                                  <a:rPr lang="en-US" altLang="zh-CN" sz="1600" b="1" i="1"/>
                                  <m:t>𝒛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zh-CN" altLang="zh-CN" sz="1600" b="1" i="1"/>
                                    </m:ctrlPr>
                                  </m:sSubPr>
                                  <m:e>
                                    <m:r>
                                      <a:rPr lang="en-US" altLang="zh-CN" sz="1600" b="1" i="1"/>
                                      <m:t>𝒍</m:t>
                                    </m:r>
                                  </m:e>
                                  <m:sub>
                                    <m:r>
                                      <a:rPr lang="en-US" altLang="zh-CN" sz="1600" b="1" i="1"/>
                                      <m:t>𝒑</m:t>
                                    </m:r>
                                  </m:sub>
                                </m:sSub>
                                <m:r>
                                  <a:rPr lang="en-US" altLang="zh-CN" sz="1600" b="1" i="1"/>
                                  <m:t>−</m:t>
                                </m:r>
                                <m:r>
                                  <a:rPr lang="en-US" altLang="zh-CN" sz="1600" b="1" i="1"/>
                                  <m:t>𝟏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1600" b="1" i="1"/>
                                    </m:ctrlPr>
                                  </m:sSupPr>
                                  <m:e>
                                    <m:r>
                                      <a:rPr lang="en-US" altLang="zh-CN" sz="1600" b="1" i="1"/>
                                      <m:t>𝒎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zh-CN" altLang="zh-CN" sz="1600" b="1" i="1"/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1" i="1"/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/>
                                          <m:t>𝒑</m:t>
                                        </m:r>
                                      </m:sub>
                                    </m:sSub>
                                    <m:r>
                                      <a:rPr lang="en-US" altLang="zh-CN" sz="1600" b="1" i="1"/>
                                      <m:t>−</m:t>
                                    </m:r>
                                    <m:r>
                                      <a:rPr lang="en-US" altLang="zh-CN" sz="1600" b="1" i="1"/>
                                      <m:t>𝟏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sz="1600" b="1" dirty="0"/>
              </a:p>
              <a:p>
                <a:r>
                  <a:rPr lang="zh-CN" altLang="en-US" sz="1600" dirty="0"/>
                  <a:t>卷积层</a:t>
                </a:r>
                <a:r>
                  <a:rPr lang="en-US" altLang="zh-CN" sz="1600" dirty="0"/>
                  <a:t>BP</a:t>
                </a:r>
                <a:r>
                  <a:rPr lang="zh-CN" altLang="en-US" sz="1600" dirty="0"/>
                  <a:t>到池化层</a:t>
                </a:r>
                <a:endParaRPr lang="zh-CN" altLang="zh-CN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b="1" i="1"/>
                        </m:ctrlPr>
                      </m:sSupPr>
                      <m:e>
                        <m:r>
                          <a:rPr lang="en-US" altLang="zh-CN" sz="1600" b="1" i="1"/>
                          <m:t>𝜹</m:t>
                        </m:r>
                      </m:e>
                      <m:sup>
                        <m:sSub>
                          <m:sSubPr>
                            <m:ctrlPr>
                              <a:rPr lang="zh-CN" altLang="zh-CN" sz="1600" b="1" i="1"/>
                            </m:ctrlPr>
                          </m:sSubPr>
                          <m:e>
                            <m:r>
                              <a:rPr lang="en-US" altLang="zh-CN" sz="1600" b="1" i="1"/>
                              <m:t>𝒍</m:t>
                            </m:r>
                          </m:e>
                          <m:sub>
                            <m:r>
                              <a:rPr lang="en-US" altLang="zh-CN" sz="1600" b="1" i="1"/>
                              <m:t>𝒑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zh-CN" altLang="zh-CN" sz="1600" b="1" i="1"/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b="1" i="1"/>
                            </m:ctrlPr>
                          </m:sSupPr>
                          <m:e>
                            <m:r>
                              <a:rPr lang="en-US" altLang="zh-CN" sz="1600" b="1" i="1"/>
                              <m:t>𝒎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600" b="1" i="1"/>
                                </m:ctrlPr>
                              </m:sSubPr>
                              <m:e>
                                <m:r>
                                  <a:rPr lang="en-US" altLang="zh-CN" sz="1600" b="1" i="1"/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/>
                                  <m:t>𝒑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zh-CN" sz="1600" i="1"/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600" i="1"/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1600" i="1"/>
                            </m:ctrlPr>
                          </m:sSupPr>
                          <m:e>
                            <m:r>
                              <a:rPr lang="en-US" altLang="zh-CN" sz="1600" i="1"/>
                              <m:t>𝑘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600" i="1"/>
                                </m:ctrlPr>
                              </m:sSubPr>
                              <m:e>
                                <m:r>
                                  <a:rPr lang="en-US" altLang="zh-CN" sz="1600" i="1"/>
                                  <m:t>𝑙</m:t>
                                </m:r>
                              </m:e>
                              <m:sub>
                                <m:r>
                                  <a:rPr lang="en-US" altLang="zh-CN" sz="1600" i="1"/>
                                  <m:t>𝑐</m:t>
                                </m:r>
                              </m:sub>
                            </m:sSub>
                          </m:sup>
                        </m:sSup>
                      </m:sub>
                      <m:sup/>
                      <m:e>
                        <m:sSup>
                          <m:sSupPr>
                            <m:ctrlPr>
                              <a:rPr lang="zh-CN" altLang="zh-CN" sz="1600" b="1" i="1"/>
                            </m:ctrlPr>
                          </m:sSupPr>
                          <m:e>
                            <m:r>
                              <a:rPr lang="en-US" altLang="zh-CN" sz="1600" b="1" i="1"/>
                              <m:t>𝜹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600" b="1" i="1"/>
                                </m:ctrlPr>
                              </m:sSubPr>
                              <m:e>
                                <m:r>
                                  <a:rPr lang="en-US" altLang="zh-CN" sz="1600" b="1" i="1"/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/>
                                  <m:t>𝒄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1600" b="1" i="1"/>
                          <m:t>(</m:t>
                        </m:r>
                        <m:sSup>
                          <m:sSupPr>
                            <m:ctrlPr>
                              <a:rPr lang="zh-CN" altLang="zh-CN" sz="1600" b="1" i="1"/>
                            </m:ctrlPr>
                          </m:sSupPr>
                          <m:e>
                            <m:r>
                              <a:rPr lang="en-US" altLang="zh-CN" sz="1600" b="1" i="1"/>
                              <m:t>𝒌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600" b="1" i="1"/>
                                </m:ctrlPr>
                              </m:sSubPr>
                              <m:e>
                                <m:r>
                                  <a:rPr lang="en-US" altLang="zh-CN" sz="1600" b="1" i="1"/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/>
                                  <m:t>𝒄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1600" b="1" i="1"/>
                          <m:t>)</m:t>
                        </m:r>
                        <m:r>
                          <a:rPr lang="en-US" altLang="zh-CN" sz="1600" i="1"/>
                          <m:t>∗</m:t>
                        </m:r>
                        <m:r>
                          <a:rPr lang="en-US" altLang="zh-CN" sz="1600" b="1" i="1"/>
                          <m:t>𝒓𝒐𝒕</m:t>
                        </m:r>
                        <m:r>
                          <a:rPr lang="en-US" altLang="zh-CN" sz="1600" b="1" i="1"/>
                          <m:t>𝟏𝟖𝟎</m:t>
                        </m:r>
                        <m:r>
                          <a:rPr lang="en-US" altLang="zh-CN" sz="1600" b="1" i="1"/>
                          <m:t>(</m:t>
                        </m:r>
                        <m:sSup>
                          <m:sSupPr>
                            <m:ctrlPr>
                              <a:rPr lang="zh-CN" altLang="zh-CN" sz="1600" b="1" i="1"/>
                            </m:ctrlPr>
                          </m:sSupPr>
                          <m:e>
                            <m:r>
                              <a:rPr lang="en-US" altLang="zh-CN" sz="1600" b="1" i="1"/>
                              <m:t>𝒘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600" b="1" i="1"/>
                                </m:ctrlPr>
                              </m:sSubPr>
                              <m:e>
                                <m:r>
                                  <a:rPr lang="en-US" altLang="zh-CN" sz="1600" b="1" i="1"/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/>
                                  <m:t>𝒄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1600" b="1" i="1"/>
                          <m:t>(</m:t>
                        </m:r>
                        <m:sSup>
                          <m:sSupPr>
                            <m:ctrlPr>
                              <a:rPr lang="zh-CN" altLang="zh-CN" sz="1600" b="1" i="1"/>
                            </m:ctrlPr>
                          </m:sSupPr>
                          <m:e>
                            <m:r>
                              <a:rPr lang="en-US" altLang="zh-CN" sz="1600" b="1" i="1"/>
                              <m:t>𝒌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600" b="1" i="1"/>
                                </m:ctrlPr>
                              </m:sSubPr>
                              <m:e>
                                <m:r>
                                  <a:rPr lang="en-US" altLang="zh-CN" sz="1600" b="1" i="1"/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/>
                                  <m:t>𝒄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1600" b="1" i="1"/>
                          <m:t>,</m:t>
                        </m:r>
                        <m:sSup>
                          <m:sSupPr>
                            <m:ctrlPr>
                              <a:rPr lang="zh-CN" altLang="zh-CN" sz="1600" b="1" i="1"/>
                            </m:ctrlPr>
                          </m:sSupPr>
                          <m:e>
                            <m:r>
                              <a:rPr lang="en-US" altLang="zh-CN" sz="1600" b="1" i="1"/>
                              <m:t>𝒎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600" b="1" i="1"/>
                                </m:ctrlPr>
                              </m:sSubPr>
                              <m:e>
                                <m:r>
                                  <a:rPr lang="en-US" altLang="zh-CN" sz="1600" b="1" i="1"/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/>
                                  <m:t>𝒑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1600" b="1" i="1"/>
                          <m:t>))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1A2254C-986C-4C5B-AE2B-D6C1ACD08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465" y="4584605"/>
                <a:ext cx="5358581" cy="2265364"/>
              </a:xfrm>
              <a:prstGeom prst="rect">
                <a:avLst/>
              </a:prstGeom>
              <a:blipFill>
                <a:blip r:embed="rId6"/>
                <a:stretch>
                  <a:fillRect l="-569" t="-806" b="-11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88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27A35B-26D7-4707-8597-657AC4FC28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1592"/>
                <a:ext cx="10515600" cy="680796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全连接层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24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输出层</a:t>
                </a:r>
                <a:endParaRPr lang="en-US" altLang="zh-CN" sz="200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/>
                        </m:ctrlPr>
                      </m:sSubSupPr>
                      <m:e>
                        <m:r>
                          <a:rPr lang="en-US" altLang="zh-CN" sz="1800" i="1"/>
                          <m:t>𝛿</m:t>
                        </m:r>
                      </m:e>
                      <m:sub>
                        <m:r>
                          <a:rPr lang="en-US" altLang="zh-CN" sz="1800" i="1"/>
                          <m:t>𝑖</m:t>
                        </m:r>
                      </m:sub>
                      <m:sup>
                        <m:r>
                          <a:rPr lang="en-US" altLang="zh-CN" sz="1800" i="1"/>
                          <m:t>𝐿</m:t>
                        </m:r>
                      </m:sup>
                    </m:sSubSup>
                    <m:r>
                      <a:rPr lang="en-US" altLang="zh-CN" sz="1800" i="1"/>
                      <m:t>=</m:t>
                    </m:r>
                    <m:d>
                      <m:dPr>
                        <m:ctrlPr>
                          <a:rPr lang="zh-CN" altLang="zh-CN" sz="1800" i="1"/>
                        </m:ctrlPr>
                      </m:dPr>
                      <m:e>
                        <m:r>
                          <a:rPr lang="en-US" altLang="zh-CN" sz="1800" i="1"/>
                          <m:t>1−</m:t>
                        </m:r>
                        <m:r>
                          <a:rPr lang="en-US" altLang="zh-CN" sz="1800" i="1"/>
                          <m:t>𝜎</m:t>
                        </m:r>
                        <m:d>
                          <m:dPr>
                            <m:ctrlPr>
                              <a:rPr lang="zh-CN" altLang="zh-CN" sz="1800" i="1"/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sz="1800" i="1"/>
                                </m:ctrlPr>
                              </m:sSubSupPr>
                              <m:e>
                                <m:r>
                                  <a:rPr lang="en-US" altLang="zh-CN" sz="1800" i="1"/>
                                  <m:t>𝑧</m:t>
                                </m:r>
                              </m:e>
                              <m:sub>
                                <m:r>
                                  <a:rPr lang="en-US" altLang="zh-CN" sz="1800" i="1"/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800" i="1"/>
                                  <m:t>𝐿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zh-CN" altLang="zh-CN" sz="180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en-US" altLang="zh-CN" sz="1800" i="1"/>
                          <m:t>𝛻</m:t>
                        </m:r>
                      </m:e>
                      <m:sub>
                        <m:sSubSup>
                          <m:sSubSupPr>
                            <m:ctrlPr>
                              <a:rPr lang="zh-CN" altLang="zh-CN" sz="1800" i="1"/>
                            </m:ctrlPr>
                          </m:sSubSupPr>
                          <m:e>
                            <m:r>
                              <a:rPr lang="en-US" altLang="zh-CN" sz="1800" i="1"/>
                              <m:t>𝜃</m:t>
                            </m:r>
                          </m:e>
                          <m:sub>
                            <m:r>
                              <a:rPr lang="en-US" altLang="zh-CN" sz="1800" i="1"/>
                              <m:t>𝑖𝑘</m:t>
                            </m:r>
                          </m:sub>
                          <m:sup>
                            <m:r>
                              <a:rPr lang="en-US" altLang="zh-CN" sz="1800" i="1"/>
                              <m:t>𝐿</m:t>
                            </m:r>
                          </m:sup>
                        </m:sSubSup>
                      </m:sub>
                    </m:sSub>
                    <m:r>
                      <a:rPr lang="en-US" altLang="zh-CN" sz="1800" i="1"/>
                      <m:t>=</m:t>
                    </m:r>
                    <m:d>
                      <m:dPr>
                        <m:ctrlPr>
                          <a:rPr lang="zh-CN" altLang="zh-CN" sz="1800" i="1"/>
                        </m:ctrlPr>
                      </m:dPr>
                      <m:e>
                        <m:r>
                          <a:rPr lang="en-US" altLang="zh-CN" sz="1800" i="1"/>
                          <m:t>1−</m:t>
                        </m:r>
                        <m:r>
                          <a:rPr lang="en-US" altLang="zh-CN" sz="1800" i="1"/>
                          <m:t>𝜎</m:t>
                        </m:r>
                        <m:d>
                          <m:dPr>
                            <m:ctrlPr>
                              <a:rPr lang="zh-CN" altLang="zh-CN" sz="1800" i="1"/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sz="1800" i="1"/>
                                </m:ctrlPr>
                              </m:sSubSupPr>
                              <m:e>
                                <m:r>
                                  <a:rPr lang="en-US" altLang="zh-CN" sz="1800" i="1"/>
                                  <m:t>𝑧</m:t>
                                </m:r>
                              </m:e>
                              <m:sub>
                                <m:r>
                                  <a:rPr lang="en-US" altLang="zh-CN" sz="1800" i="1"/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800" i="1"/>
                                  <m:t>𝐿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CN" sz="1800" i="1"/>
                      <m:t>𝜎</m:t>
                    </m:r>
                    <m:d>
                      <m:dPr>
                        <m:ctrlPr>
                          <a:rPr lang="zh-CN" altLang="zh-CN" sz="1800" i="1"/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800" i="1"/>
                            </m:ctrlPr>
                          </m:sSubSupPr>
                          <m:e>
                            <m:r>
                              <a:rPr lang="en-US" altLang="zh-CN" sz="1800" i="1"/>
                              <m:t>𝑧</m:t>
                            </m:r>
                          </m:e>
                          <m:sub>
                            <m:r>
                              <a:rPr lang="en-US" altLang="zh-CN" sz="1800" i="1"/>
                              <m:t>𝑘</m:t>
                            </m:r>
                          </m:sub>
                          <m:sup>
                            <m:r>
                              <a:rPr lang="en-US" altLang="zh-CN" sz="1800" i="1"/>
                              <m:t>𝐿</m:t>
                            </m:r>
                            <m:r>
                              <a:rPr lang="en-US" altLang="zh-CN" sz="1800" i="1"/>
                              <m:t>−1</m:t>
                            </m:r>
                          </m:sup>
                        </m:sSubSup>
                      </m:e>
                    </m:d>
                    <m:r>
                      <a:rPr lang="en-US" altLang="zh-CN" sz="1800"/>
                      <m:t>,</m:t>
                    </m:r>
                    <m:r>
                      <a:rPr lang="zh-CN" altLang="zh-CN" sz="1800"/>
                      <m:t>矩阵形式：</m:t>
                    </m:r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/>
                          <m:t>∇</m:t>
                        </m:r>
                      </m:e>
                      <m:sub>
                        <m:sSubSup>
                          <m:sSubSupPr>
                            <m:ctrlPr>
                              <a:rPr lang="zh-CN" altLang="zh-CN" sz="1800" b="1" i="1"/>
                            </m:ctrlPr>
                          </m:sSubSupPr>
                          <m:e>
                            <m:r>
                              <a:rPr lang="en-US" altLang="zh-CN" sz="1800" b="1" i="1"/>
                              <m:t>𝜽</m:t>
                            </m:r>
                          </m:e>
                          <m:sub>
                            <m:r>
                              <a:rPr lang="en-US" altLang="zh-CN" sz="1800" b="1" i="1"/>
                              <m:t>𝒊</m:t>
                            </m:r>
                          </m:sub>
                          <m:sup>
                            <m:r>
                              <a:rPr lang="en-US" altLang="zh-CN" sz="1800" b="1" i="1"/>
                              <m:t>𝑳</m:t>
                            </m:r>
                          </m:sup>
                        </m:sSubSup>
                      </m:sub>
                    </m:sSub>
                    <m:r>
                      <a:rPr lang="en-US" altLang="zh-CN" sz="1800" i="1"/>
                      <m:t>=</m:t>
                    </m:r>
                    <m:d>
                      <m:dPr>
                        <m:ctrlPr>
                          <a:rPr lang="zh-CN" altLang="zh-CN" sz="1800" i="1"/>
                        </m:ctrlPr>
                      </m:dPr>
                      <m:e>
                        <m:r>
                          <a:rPr lang="en-US" altLang="zh-CN" sz="1800" i="1"/>
                          <m:t>1−</m:t>
                        </m:r>
                        <m:r>
                          <a:rPr lang="en-US" altLang="zh-CN" sz="1800" i="1"/>
                          <m:t>𝜎</m:t>
                        </m:r>
                        <m:d>
                          <m:dPr>
                            <m:ctrlPr>
                              <a:rPr lang="zh-CN" altLang="zh-CN" sz="1800" i="1"/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sz="1800" i="1"/>
                                </m:ctrlPr>
                              </m:sSubSupPr>
                              <m:e>
                                <m:r>
                                  <a:rPr lang="en-US" altLang="zh-CN" sz="1800" i="1"/>
                                  <m:t>𝑧</m:t>
                                </m:r>
                              </m:e>
                              <m:sub>
                                <m:r>
                                  <a:rPr lang="en-US" altLang="zh-CN" sz="1800" i="1"/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800" i="1"/>
                                  <m:t>𝐿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CN" sz="1800" b="1" i="1"/>
                      <m:t>𝝈</m:t>
                    </m:r>
                    <m:d>
                      <m:dPr>
                        <m:ctrlPr>
                          <a:rPr lang="zh-CN" altLang="zh-CN" sz="1800" b="1" i="1"/>
                        </m:ctrlPr>
                      </m:dPr>
                      <m:e>
                        <m:sSup>
                          <m:sSupPr>
                            <m:ctrlPr>
                              <a:rPr lang="zh-CN" altLang="zh-CN" sz="1800" b="1" i="1"/>
                            </m:ctrlPr>
                          </m:sSupPr>
                          <m:e>
                            <m:r>
                              <a:rPr lang="en-US" altLang="zh-CN" sz="1800" b="1" i="1"/>
                              <m:t>𝒛</m:t>
                            </m:r>
                          </m:e>
                          <m:sup>
                            <m:r>
                              <a:rPr lang="en-US" altLang="zh-CN" sz="1800" b="1" i="1"/>
                              <m:t>𝑳</m:t>
                            </m:r>
                            <m:r>
                              <a:rPr lang="en-US" altLang="zh-CN" sz="1800" b="1" i="1"/>
                              <m:t>−</m:t>
                            </m:r>
                            <m:r>
                              <a:rPr lang="en-US" altLang="zh-CN" sz="1800" b="1" i="1"/>
                              <m:t>𝟏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隐藏层</a:t>
                </a:r>
                <a:endParaRPr lang="en-US" altLang="zh-CN" sz="200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/>
                        </m:ctrlPr>
                      </m:sSubSupPr>
                      <m:e>
                        <m:r>
                          <a:rPr lang="en-US" altLang="zh-CN" sz="1800" i="1"/>
                          <m:t>𝛿</m:t>
                        </m:r>
                      </m:e>
                      <m:sub>
                        <m:r>
                          <a:rPr lang="en-US" altLang="zh-CN" sz="1800" i="1"/>
                          <m:t>𝑖</m:t>
                        </m:r>
                      </m:sub>
                      <m:sup>
                        <m:r>
                          <a:rPr lang="en-US" altLang="zh-CN" sz="1800" i="1"/>
                          <m:t>𝑙</m:t>
                        </m:r>
                      </m:sup>
                    </m:sSubSup>
                    <m:r>
                      <a:rPr lang="en-US" altLang="zh-CN" sz="1800" i="1"/>
                      <m:t>=</m:t>
                    </m:r>
                    <m:r>
                      <a:rPr lang="en-US" altLang="zh-CN" sz="1800" i="1"/>
                      <m:t>𝜎</m:t>
                    </m:r>
                    <m:d>
                      <m:dPr>
                        <m:ctrlPr>
                          <a:rPr lang="zh-CN" altLang="zh-CN" sz="1800" i="1"/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800" i="1"/>
                            </m:ctrlPr>
                          </m:sSubSupPr>
                          <m:e>
                            <m:r>
                              <a:rPr lang="en-US" altLang="zh-CN" sz="1800" i="1"/>
                              <m:t>𝑧</m:t>
                            </m:r>
                          </m:e>
                          <m:sub>
                            <m:r>
                              <a:rPr lang="en-US" altLang="zh-CN" sz="1800" i="1"/>
                              <m:t>𝑖</m:t>
                            </m:r>
                          </m:sub>
                          <m:sup>
                            <m:r>
                              <a:rPr lang="en-US" altLang="zh-CN" sz="1800" i="1"/>
                              <m:t>𝑙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800" i="1"/>
                        </m:ctrlPr>
                      </m:dPr>
                      <m:e>
                        <m:r>
                          <a:rPr lang="en-US" altLang="zh-CN" sz="1800" i="1"/>
                          <m:t>1−</m:t>
                        </m:r>
                        <m:r>
                          <a:rPr lang="en-US" altLang="zh-CN" sz="1800" i="1"/>
                          <m:t>𝜎</m:t>
                        </m:r>
                        <m:d>
                          <m:dPr>
                            <m:ctrlPr>
                              <a:rPr lang="zh-CN" altLang="zh-CN" sz="1800" i="1"/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sz="1800" i="1"/>
                                </m:ctrlPr>
                              </m:sSubSupPr>
                              <m:e>
                                <m:r>
                                  <a:rPr lang="en-US" altLang="zh-CN" sz="1800" i="1"/>
                                  <m:t>𝑧</m:t>
                                </m:r>
                              </m:e>
                              <m:sub>
                                <m:r>
                                  <a:rPr lang="en-US" altLang="zh-CN" sz="1800" i="1"/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800" i="1"/>
                                  <m:t>𝑙</m:t>
                                </m:r>
                              </m:sup>
                            </m:sSubSup>
                          </m:e>
                        </m:d>
                      </m:e>
                    </m:d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800" i="1"/>
                        </m:ctrlPr>
                      </m:naryPr>
                      <m:sub>
                        <m:r>
                          <a:rPr lang="en-US" altLang="zh-CN" sz="1800" i="1"/>
                          <m:t>𝑏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zh-CN" altLang="zh-CN" sz="1800" i="1"/>
                            </m:ctrlPr>
                          </m:sSubSupPr>
                          <m:e>
                            <m:r>
                              <a:rPr lang="en-US" altLang="zh-CN" sz="1800" i="1"/>
                              <m:t>𝛿</m:t>
                            </m:r>
                          </m:e>
                          <m:sub>
                            <m:r>
                              <a:rPr lang="en-US" altLang="zh-CN" sz="1800" i="1"/>
                              <m:t>𝑏</m:t>
                            </m:r>
                          </m:sub>
                          <m:sup>
                            <m:r>
                              <a:rPr lang="en-US" altLang="zh-CN" sz="1800" i="1"/>
                              <m:t>𝑙</m:t>
                            </m:r>
                            <m:r>
                              <a:rPr lang="en-US" altLang="zh-CN" sz="1800" i="1"/>
                              <m:t>+1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1800" i="1"/>
                            </m:ctrlPr>
                          </m:sSubSupPr>
                          <m:e>
                            <m:r>
                              <a:rPr lang="en-US" altLang="zh-CN" sz="1800" i="1"/>
                              <m:t>𝜃</m:t>
                            </m:r>
                          </m:e>
                          <m:sub>
                            <m:r>
                              <a:rPr lang="en-US" altLang="zh-CN" sz="1800" i="1"/>
                              <m:t>𝑏𝑖</m:t>
                            </m:r>
                          </m:sub>
                          <m:sup>
                            <m:r>
                              <a:rPr lang="en-US" altLang="zh-CN" sz="1800" i="1"/>
                              <m:t>𝑙</m:t>
                            </m:r>
                            <m:r>
                              <a:rPr lang="en-US" altLang="zh-CN" sz="1800" i="1"/>
                              <m:t>+1</m:t>
                            </m:r>
                          </m:sup>
                        </m:sSubSup>
                      </m:e>
                    </m:nary>
                  </m:oMath>
                </a14:m>
                <a:endParaRPr lang="zh-CN" altLang="zh-CN" sz="180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en-US" altLang="zh-CN" sz="1800" i="1"/>
                          <m:t>𝛻</m:t>
                        </m:r>
                      </m:e>
                      <m:sub>
                        <m:sSubSup>
                          <m:sSubSupPr>
                            <m:ctrlPr>
                              <a:rPr lang="zh-CN" altLang="zh-CN" sz="1800" i="1"/>
                            </m:ctrlPr>
                          </m:sSubSupPr>
                          <m:e>
                            <m:r>
                              <a:rPr lang="en-US" altLang="zh-CN" sz="1800" i="1"/>
                              <m:t>𝜃</m:t>
                            </m:r>
                          </m:e>
                          <m:sub>
                            <m:r>
                              <a:rPr lang="en-US" altLang="zh-CN" sz="1800" i="1"/>
                              <m:t>𝑖𝑘</m:t>
                            </m:r>
                          </m:sub>
                          <m:sup>
                            <m:r>
                              <a:rPr lang="en-US" altLang="zh-CN" sz="1800" i="1"/>
                              <m:t>𝑙</m:t>
                            </m:r>
                          </m:sup>
                        </m:sSubSup>
                      </m:sub>
                    </m:sSub>
                    <m:r>
                      <a:rPr lang="en-US" altLang="zh-CN" sz="1800" i="1"/>
                      <m:t>=</m:t>
                    </m:r>
                    <m:r>
                      <a:rPr lang="en-US" altLang="zh-CN" sz="1800" i="1"/>
                      <m:t>𝜎</m:t>
                    </m:r>
                    <m:d>
                      <m:dPr>
                        <m:ctrlPr>
                          <a:rPr lang="zh-CN" altLang="zh-CN" sz="1800" i="1"/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800" i="1"/>
                            </m:ctrlPr>
                          </m:sSubSupPr>
                          <m:e>
                            <m:r>
                              <a:rPr lang="en-US" altLang="zh-CN" sz="1800" i="1"/>
                              <m:t>𝑧</m:t>
                            </m:r>
                          </m:e>
                          <m:sub>
                            <m:r>
                              <a:rPr lang="en-US" altLang="zh-CN" sz="1800" i="1"/>
                              <m:t>𝑖</m:t>
                            </m:r>
                          </m:sub>
                          <m:sup>
                            <m:r>
                              <a:rPr lang="en-US" altLang="zh-CN" sz="1800" i="1"/>
                              <m:t>𝑙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800" i="1"/>
                        </m:ctrlPr>
                      </m:dPr>
                      <m:e>
                        <m:r>
                          <a:rPr lang="en-US" altLang="zh-CN" sz="1800" i="1"/>
                          <m:t>1−</m:t>
                        </m:r>
                        <m:r>
                          <a:rPr lang="en-US" altLang="zh-CN" sz="1800" i="1"/>
                          <m:t>𝜎</m:t>
                        </m:r>
                        <m:d>
                          <m:dPr>
                            <m:ctrlPr>
                              <a:rPr lang="zh-CN" altLang="zh-CN" sz="1800" i="1"/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sz="1800" i="1"/>
                                </m:ctrlPr>
                              </m:sSubSupPr>
                              <m:e>
                                <m:r>
                                  <a:rPr lang="en-US" altLang="zh-CN" sz="1800" i="1"/>
                                  <m:t>𝑧</m:t>
                                </m:r>
                              </m:e>
                              <m:sub>
                                <m:r>
                                  <a:rPr lang="en-US" altLang="zh-CN" sz="1800" i="1"/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800" i="1"/>
                                  <m:t>𝑙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CN" sz="1800" i="1"/>
                      <m:t>𝜎</m:t>
                    </m:r>
                    <m:d>
                      <m:dPr>
                        <m:ctrlPr>
                          <a:rPr lang="zh-CN" altLang="zh-CN" sz="1800" i="1"/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800" i="1"/>
                            </m:ctrlPr>
                          </m:sSubSupPr>
                          <m:e>
                            <m:r>
                              <a:rPr lang="en-US" altLang="zh-CN" sz="1800" i="1"/>
                              <m:t>𝑧</m:t>
                            </m:r>
                          </m:e>
                          <m:sub>
                            <m:r>
                              <a:rPr lang="en-US" altLang="zh-CN" sz="1800" i="1"/>
                              <m:t>𝑘</m:t>
                            </m:r>
                          </m:sub>
                          <m:sup>
                            <m:r>
                              <a:rPr lang="en-US" altLang="zh-CN" sz="1800" i="1"/>
                              <m:t>𝑙</m:t>
                            </m:r>
                            <m:r>
                              <a:rPr lang="en-US" altLang="zh-CN" sz="1800" i="1"/>
                              <m:t>−1</m:t>
                            </m:r>
                          </m:sup>
                        </m:sSubSup>
                      </m:e>
                    </m:d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800" i="1"/>
                        </m:ctrlPr>
                      </m:naryPr>
                      <m:sub>
                        <m:r>
                          <a:rPr lang="en-US" altLang="zh-CN" sz="1800" i="1"/>
                          <m:t>𝑏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zh-CN" altLang="zh-CN" sz="1800" i="1"/>
                            </m:ctrlPr>
                          </m:sSubSupPr>
                          <m:e>
                            <m:r>
                              <a:rPr lang="en-US" altLang="zh-CN" sz="1800" i="1"/>
                              <m:t>𝛿</m:t>
                            </m:r>
                          </m:e>
                          <m:sub>
                            <m:r>
                              <a:rPr lang="en-US" altLang="zh-CN" sz="1800" i="1"/>
                              <m:t>𝑏</m:t>
                            </m:r>
                          </m:sub>
                          <m:sup>
                            <m:r>
                              <a:rPr lang="en-US" altLang="zh-CN" sz="1800" i="1"/>
                              <m:t>𝑙</m:t>
                            </m:r>
                            <m:r>
                              <a:rPr lang="en-US" altLang="zh-CN" sz="1800" i="1"/>
                              <m:t>+1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1800" i="1"/>
                            </m:ctrlPr>
                          </m:sSubSupPr>
                          <m:e>
                            <m:r>
                              <a:rPr lang="en-US" altLang="zh-CN" sz="1800" i="1"/>
                              <m:t>𝜃</m:t>
                            </m:r>
                          </m:e>
                          <m:sub>
                            <m:r>
                              <a:rPr lang="en-US" altLang="zh-CN" sz="1800" i="1"/>
                              <m:t>𝑏𝑖</m:t>
                            </m:r>
                          </m:sub>
                          <m:sup>
                            <m:r>
                              <a:rPr lang="en-US" altLang="zh-CN" sz="1800" i="1"/>
                              <m:t>𝑙</m:t>
                            </m:r>
                            <m:r>
                              <a:rPr lang="en-US" altLang="zh-CN" sz="1800" i="1"/>
                              <m:t>+1</m:t>
                            </m:r>
                          </m:sup>
                        </m:sSubSup>
                      </m:e>
                    </m:nary>
                  </m:oMath>
                </a14:m>
                <a:endParaRPr lang="zh-CN" altLang="zh-CN" sz="180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zh-CN" altLang="zh-CN" sz="1800"/>
                      <m:t>矩阵形式：</m:t>
                    </m:r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/>
                          <m:t>∇</m:t>
                        </m:r>
                      </m:e>
                      <m:sub>
                        <m:sSubSup>
                          <m:sSubSupPr>
                            <m:ctrlPr>
                              <a:rPr lang="zh-CN" altLang="zh-CN" sz="1800" b="1" i="1"/>
                            </m:ctrlPr>
                          </m:sSubSupPr>
                          <m:e>
                            <m:r>
                              <a:rPr lang="en-US" altLang="zh-CN" sz="1800" b="1" i="1"/>
                              <m:t>𝜽</m:t>
                            </m:r>
                          </m:e>
                          <m:sub>
                            <m:r>
                              <a:rPr lang="en-US" altLang="zh-CN" sz="1800" b="1" i="1"/>
                              <m:t>𝒊</m:t>
                            </m:r>
                          </m:sub>
                          <m:sup>
                            <m:r>
                              <a:rPr lang="en-US" altLang="zh-CN" sz="1800" b="1" i="1"/>
                              <m:t>𝒍</m:t>
                            </m:r>
                          </m:sup>
                        </m:sSubSup>
                      </m:sub>
                    </m:sSub>
                    <m:r>
                      <a:rPr lang="en-US" altLang="zh-CN" sz="1800" i="1"/>
                      <m:t>=</m:t>
                    </m:r>
                    <m:r>
                      <a:rPr lang="en-US" altLang="zh-CN" sz="1800" i="1"/>
                      <m:t>𝜎</m:t>
                    </m:r>
                    <m:d>
                      <m:dPr>
                        <m:ctrlPr>
                          <a:rPr lang="zh-CN" altLang="zh-CN" sz="1800" i="1"/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800" i="1"/>
                            </m:ctrlPr>
                          </m:sSubSupPr>
                          <m:e>
                            <m:r>
                              <a:rPr lang="en-US" altLang="zh-CN" sz="1800" i="1"/>
                              <m:t>𝑧</m:t>
                            </m:r>
                          </m:e>
                          <m:sub>
                            <m:r>
                              <a:rPr lang="en-US" altLang="zh-CN" sz="1800" i="1"/>
                              <m:t>𝑖</m:t>
                            </m:r>
                          </m:sub>
                          <m:sup>
                            <m:r>
                              <a:rPr lang="en-US" altLang="zh-CN" sz="1800" i="1"/>
                              <m:t>𝑙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800" i="1"/>
                        </m:ctrlPr>
                      </m:dPr>
                      <m:e>
                        <m:r>
                          <a:rPr lang="en-US" altLang="zh-CN" sz="1800" i="1"/>
                          <m:t>1−</m:t>
                        </m:r>
                        <m:r>
                          <a:rPr lang="en-US" altLang="zh-CN" sz="1800" i="1"/>
                          <m:t>𝜎</m:t>
                        </m:r>
                        <m:d>
                          <m:dPr>
                            <m:ctrlPr>
                              <a:rPr lang="zh-CN" altLang="zh-CN" sz="1800" i="1"/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sz="1800" i="1"/>
                                </m:ctrlPr>
                              </m:sSubSupPr>
                              <m:e>
                                <m:r>
                                  <a:rPr lang="en-US" altLang="zh-CN" sz="1800" i="1"/>
                                  <m:t>𝑧</m:t>
                                </m:r>
                              </m:e>
                              <m:sub>
                                <m:r>
                                  <a:rPr lang="en-US" altLang="zh-CN" sz="1800" i="1"/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800" i="1"/>
                                  <m:t>𝑙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CN" sz="1800" b="1" i="1"/>
                      <m:t>𝝈</m:t>
                    </m:r>
                    <m:d>
                      <m:dPr>
                        <m:ctrlPr>
                          <a:rPr lang="zh-CN" altLang="zh-CN" sz="1800" b="1" i="1"/>
                        </m:ctrlPr>
                      </m:dPr>
                      <m:e>
                        <m:sSup>
                          <m:sSupPr>
                            <m:ctrlPr>
                              <a:rPr lang="zh-CN" altLang="zh-CN" sz="1800" b="1" i="1"/>
                            </m:ctrlPr>
                          </m:sSupPr>
                          <m:e>
                            <m:r>
                              <a:rPr lang="en-US" altLang="zh-CN" sz="1800" b="1" i="1"/>
                              <m:t>𝒛</m:t>
                            </m:r>
                          </m:e>
                          <m:sup>
                            <m:r>
                              <a:rPr lang="en-US" altLang="zh-CN" sz="1800" b="1" i="1"/>
                              <m:t>𝒍</m:t>
                            </m:r>
                            <m:r>
                              <a:rPr lang="en-US" altLang="zh-CN" sz="1800" b="1" i="1"/>
                              <m:t>−</m:t>
                            </m:r>
                            <m:r>
                              <a:rPr lang="en-US" altLang="zh-CN" sz="1800" b="1" i="1"/>
                              <m:t>𝟏</m:t>
                            </m:r>
                          </m:sup>
                        </m:sSup>
                      </m:e>
                    </m:d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800" i="1"/>
                        </m:ctrlPr>
                      </m:naryPr>
                      <m:sub>
                        <m:r>
                          <a:rPr lang="en-US" altLang="zh-CN" sz="1800" i="1"/>
                          <m:t>𝑏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zh-CN" altLang="zh-CN" sz="1800" i="1"/>
                            </m:ctrlPr>
                          </m:sSubSupPr>
                          <m:e>
                            <m:r>
                              <a:rPr lang="en-US" altLang="zh-CN" sz="1800" i="1"/>
                              <m:t>𝛿</m:t>
                            </m:r>
                          </m:e>
                          <m:sub>
                            <m:r>
                              <a:rPr lang="en-US" altLang="zh-CN" sz="1800" i="1"/>
                              <m:t>𝑏</m:t>
                            </m:r>
                          </m:sub>
                          <m:sup>
                            <m:r>
                              <a:rPr lang="en-US" altLang="zh-CN" sz="1800" i="1"/>
                              <m:t>𝑙</m:t>
                            </m:r>
                            <m:r>
                              <a:rPr lang="en-US" altLang="zh-CN" sz="1800" i="1"/>
                              <m:t>+1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1800" i="1"/>
                            </m:ctrlPr>
                          </m:sSubSupPr>
                          <m:e>
                            <m:r>
                              <a:rPr lang="en-US" altLang="zh-CN" sz="1800" i="1"/>
                              <m:t>𝜃</m:t>
                            </m:r>
                          </m:e>
                          <m:sub>
                            <m:r>
                              <a:rPr lang="en-US" altLang="zh-CN" sz="1800" i="1"/>
                              <m:t>𝑏𝑖</m:t>
                            </m:r>
                          </m:sub>
                          <m:sup>
                            <m:r>
                              <a:rPr lang="en-US" altLang="zh-CN" sz="1800" i="1"/>
                              <m:t>𝑙</m:t>
                            </m:r>
                            <m:r>
                              <a:rPr lang="en-US" altLang="zh-CN" sz="1800" i="1"/>
                              <m:t>+1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sz="1600" dirty="0"/>
              </a:p>
              <a:p>
                <a:r>
                  <a:rPr lang="zh-CN" altLang="en-US" sz="2400" dirty="0"/>
                  <a:t>卷积层</a:t>
                </a:r>
                <a:r>
                  <a:rPr lang="en-US" altLang="zh-CN" sz="2400" dirty="0"/>
                  <a:t>&amp;</a:t>
                </a:r>
                <a:r>
                  <a:rPr lang="zh-CN" altLang="en-US" sz="2400" dirty="0"/>
                  <a:t>池化层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池化层</a:t>
                </a:r>
                <a:r>
                  <a:rPr lang="en-US" altLang="zh-CN" sz="2000" dirty="0"/>
                  <a:t>BP</a:t>
                </a:r>
                <a:r>
                  <a:rPr lang="zh-CN" altLang="en-US" sz="2000" dirty="0"/>
                  <a:t>到卷积层</a:t>
                </a:r>
                <a:endParaRPr lang="en-US" altLang="zh-CN" sz="200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sSub>
                          <m:sSub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𝑢𝑝𝑠𝑎𝑚𝑝𝑙𝑖𝑛𝑔</m:t>
                    </m:r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bSup>
                        <m:d>
                          <m:d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sup>
                        </m:sSubSup>
                        <m:d>
                          <m:d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altLang="zh-CN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,+</m:t>
                    </m:r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zh-CN" altLang="zh-CN" sz="180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zh-CN" altLang="zh-CN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b>
                            </m:sSub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sSub>
                          <m:sSubPr>
                            <m:ctrlPr>
                              <a:rPr lang="zh-CN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zh-CN" altLang="zh-C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𝒓𝒐𝒕</m:t>
                    </m:r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𝟏𝟖𝟎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zh-CN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zh-CN" altLang="zh-CN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sub>
                                    </m:s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卷积层</a:t>
                </a:r>
                <a:r>
                  <a:rPr lang="en-US" altLang="zh-CN" sz="2000" dirty="0"/>
                  <a:t>BP</a:t>
                </a:r>
                <a:r>
                  <a:rPr lang="zh-CN" altLang="en-US" sz="2000" dirty="0"/>
                  <a:t>到池化层</a:t>
                </a:r>
                <a:endParaRPr lang="en-US" altLang="zh-CN" sz="200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sSub>
                          <m:sSubPr>
                            <m:ctrlPr>
                              <a:rPr lang="zh-CN" altLang="zh-CN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zh-CN" altLang="zh-C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sup>
                        </m:sSup>
                      </m:sub>
                      <m:sup/>
                      <m:e>
                        <m:sSup>
                          <m:sSupPr>
                            <m:ctrlPr>
                              <a:rPr lang="zh-CN" altLang="zh-CN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𝒓𝒐𝒕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𝟏𝟖𝟎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altLang="zh-CN" sz="2000" dirty="0"/>
              </a:p>
              <a:p>
                <a:pPr marL="914400" lvl="2" indent="0">
                  <a:buNone/>
                </a:pPr>
                <a:endParaRPr lang="en-US" altLang="zh-CN" sz="2000" dirty="0"/>
              </a:p>
              <a:p>
                <a:r>
                  <a:rPr lang="zh-CN" altLang="en-US" sz="2400" dirty="0"/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sz="2400" dirty="0"/>
                  <a:t>，即可通过策略梯度剩余步骤得到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sz="2400" dirty="0"/>
                  <a:t>，即可更新参数。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457200" lvl="1" indent="0">
                  <a:buNone/>
                </a:pP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27A35B-26D7-4707-8597-657AC4FC2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1592"/>
                <a:ext cx="10515600" cy="6807969"/>
              </a:xfrm>
              <a:blipFill>
                <a:blip r:embed="rId2"/>
                <a:stretch>
                  <a:fillRect l="-812" t="-1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99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71B12-09AF-4053-B956-2784D23B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186277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354</Words>
  <Application>Microsoft Office PowerPoint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Wingdings</vt:lpstr>
      <vt:lpstr>Office 主题​​</vt:lpstr>
      <vt:lpstr>CNN-AlphaGo</vt:lpstr>
      <vt:lpstr>PowerPoint 演示文稿</vt:lpstr>
      <vt:lpstr>PowerPoint 演示文稿</vt:lpstr>
      <vt:lpstr>PowerPoint 演示文稿</vt:lpstr>
      <vt:lpstr>PowerPoint 演示文稿</vt:lpstr>
      <vt:lpstr>谢谢观看！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CNN-AlphaGo</dc:title>
  <dc:creator>Leo</dc:creator>
  <cp:lastModifiedBy>Leo</cp:lastModifiedBy>
  <cp:revision>13</cp:revision>
  <dcterms:created xsi:type="dcterms:W3CDTF">2018-08-22T03:11:18Z</dcterms:created>
  <dcterms:modified xsi:type="dcterms:W3CDTF">2018-08-23T04:50:03Z</dcterms:modified>
</cp:coreProperties>
</file>