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77" r:id="rId6"/>
    <p:sldId id="278" r:id="rId7"/>
    <p:sldId id="280" r:id="rId8"/>
    <p:sldId id="287" r:id="rId9"/>
    <p:sldId id="281" r:id="rId10"/>
    <p:sldId id="282" r:id="rId11"/>
    <p:sldId id="284" r:id="rId12"/>
    <p:sldId id="286" r:id="rId13"/>
    <p:sldId id="261" r:id="rId14"/>
    <p:sldId id="262" r:id="rId15"/>
    <p:sldId id="288" r:id="rId16"/>
    <p:sldId id="289" r:id="rId17"/>
    <p:sldId id="267" r:id="rId18"/>
    <p:sldId id="268" r:id="rId19"/>
    <p:sldId id="269" r:id="rId20"/>
    <p:sldId id="270" r:id="rId21"/>
    <p:sldId id="271" r:id="rId22"/>
    <p:sldId id="272" r:id="rId23"/>
    <p:sldId id="273" r:id="rId24"/>
    <p:sldId id="274" r:id="rId25"/>
    <p:sldId id="290" r:id="rId26"/>
    <p:sldId id="291" r:id="rId27"/>
    <p:sldId id="292" r:id="rId28"/>
    <p:sldId id="27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D7D5A1B-F295-4181-9551-44D62511A1D6}">
          <p14:sldIdLst>
            <p14:sldId id="256"/>
            <p14:sldId id="257"/>
            <p14:sldId id="259"/>
            <p14:sldId id="258"/>
            <p14:sldId id="277"/>
            <p14:sldId id="278"/>
            <p14:sldId id="280"/>
            <p14:sldId id="287"/>
            <p14:sldId id="281"/>
            <p14:sldId id="282"/>
            <p14:sldId id="284"/>
            <p14:sldId id="286"/>
            <p14:sldId id="261"/>
            <p14:sldId id="262"/>
            <p14:sldId id="288"/>
            <p14:sldId id="289"/>
            <p14:sldId id="267"/>
            <p14:sldId id="268"/>
            <p14:sldId id="269"/>
            <p14:sldId id="270"/>
            <p14:sldId id="271"/>
            <p14:sldId id="272"/>
            <p14:sldId id="273"/>
            <p14:sldId id="274"/>
            <p14:sldId id="290"/>
            <p14:sldId id="291"/>
            <p14:sldId id="292"/>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5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01AC5B-0E61-4F19-B623-CCE50F7FDF7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48E7F95-494D-438B-B30C-770BFCB5AE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8EAACBF-5008-4A37-A71B-4393369D1CEE}"/>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D8DA09F1-1C59-475A-AE4C-DD04C0A7D6D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A6C6B3-FF62-4B2C-9F7A-60E57367BBA9}"/>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1170443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DB047-DDBF-4573-B757-629E1E9D6BC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0400A7F-86F8-46D4-947C-B2BABD1BA7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9394E09-96C4-4817-8038-C062AA6A2B99}"/>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0B75BDBD-61FD-482D-B2F6-287163EFE4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18662B-BE9C-43CE-83E2-F1C51E16CF71}"/>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3773510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567B205-9961-43A4-A789-CDD35CD44857}"/>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4EA15B-F607-478B-BE14-196FA5FA7B28}"/>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97E442B-5AD8-4865-A652-B9EC54613F1D}"/>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AF15C95F-F23C-46BC-AC04-CCA48BC6D3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4A8F35-401A-4172-B29D-F9245A0E8D20}"/>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1627831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B11871-1283-49EE-A305-A67CC0EA0CD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4438EB8-7283-4F15-B9F6-8108952C623C}"/>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490797C-3C4F-4B78-96AB-CEA41F8FD614}"/>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62C4E9DA-D057-4CEF-95ED-38B5414EB8E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3530334-B600-4F51-8268-B6B412802F13}"/>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116883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5F57C9-0EE0-4811-9579-45A17A9BA97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EF9847-4EDF-4151-9F82-805ECF8081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7B076E3-9566-4691-A144-7F78115C9A08}"/>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320E1FEE-ED6D-4F28-85D7-42B03860AF5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A02F24-F7D3-4378-988B-E88AFBA46DD2}"/>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256902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E5C117-37D0-45B9-B7AB-C255D7C2E5F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65F7AAA-7B77-4745-8C6C-9007E462B396}"/>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A58EA7F-DB59-4870-A4E5-2DEE656E15D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E8D07AA1-2D33-4438-A5D0-3A16B73B6EF4}"/>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AF5AD3BD-1C67-4C34-812C-9667704E38D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F7FED4-F0BD-42C2-8748-EB41D484BFE8}"/>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2716602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D6346C-1370-4040-A1A3-F376A480DDC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3B5071-0EB7-4335-A54A-F06BEF055C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33BB4B8-F66C-4566-9969-071460E0B934}"/>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A533302-D9CD-4665-96CC-27665B28A9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8564BB7E-1B22-4EB7-B7FB-A43F14ACACF5}"/>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A74AECF-6034-4D8A-91A6-515E9943DC66}"/>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8" name="页脚占位符 7">
            <a:extLst>
              <a:ext uri="{FF2B5EF4-FFF2-40B4-BE49-F238E27FC236}">
                <a16:creationId xmlns:a16="http://schemas.microsoft.com/office/drawing/2014/main" id="{1050564A-573E-40A3-BAF6-2168F467237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6339987-BEBE-429C-926A-7EEC81B74942}"/>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344307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2C757D-185D-412B-BC80-4F82D885672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499E010-95A9-40E1-853C-ED2DB1792A3C}"/>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4" name="页脚占位符 3">
            <a:extLst>
              <a:ext uri="{FF2B5EF4-FFF2-40B4-BE49-F238E27FC236}">
                <a16:creationId xmlns:a16="http://schemas.microsoft.com/office/drawing/2014/main" id="{26419CC1-6E0D-484C-BEDD-26512DA396C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A6B8F19-74B9-4C91-AF46-F233204D6A94}"/>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3406914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FAFF528-091B-43BA-823B-7D9B1511885A}"/>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3" name="页脚占位符 2">
            <a:extLst>
              <a:ext uri="{FF2B5EF4-FFF2-40B4-BE49-F238E27FC236}">
                <a16:creationId xmlns:a16="http://schemas.microsoft.com/office/drawing/2014/main" id="{CD6C0E68-FB48-4671-B19F-5FF3E20EAA8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E4F8ADF-B160-4218-BF58-2336C46E7E79}"/>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126574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EF41E3-9547-4ED7-A507-DB97AFE6FA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F909D7-98D9-476F-B2B5-42A0E64AFB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7CD43C56-9B07-472D-8DFE-A8090607ED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98503299-09F2-45C8-BD0D-5F8E7B6A6032}"/>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5E4E21BA-DD8D-4090-8534-606D1EE4E59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0F8F45D-0B93-4947-AA47-B62C19896F81}"/>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418792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08D9DF-0066-4527-BB64-531A9106CC5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94FE72B-9857-4B2D-9571-5B777C46B3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2752F0-1BE2-4046-8870-07F5FF59C7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701AAE4-136D-4D8D-B516-B5445955225B}"/>
              </a:ext>
            </a:extLst>
          </p:cNvPr>
          <p:cNvSpPr>
            <a:spLocks noGrp="1"/>
          </p:cNvSpPr>
          <p:nvPr>
            <p:ph type="dt" sz="half" idx="10"/>
          </p:nvPr>
        </p:nvSpPr>
        <p:spPr/>
        <p:txBody>
          <a:bodyPr/>
          <a:lstStyle/>
          <a:p>
            <a:fld id="{A60E43D2-DCAB-4705-9AA4-05C4A1AACCFC}" type="datetimeFigureOut">
              <a:rPr lang="zh-CN" altLang="en-US" smtClean="0"/>
              <a:t>2018/8/8</a:t>
            </a:fld>
            <a:endParaRPr lang="zh-CN" altLang="en-US"/>
          </a:p>
        </p:txBody>
      </p:sp>
      <p:sp>
        <p:nvSpPr>
          <p:cNvPr id="6" name="页脚占位符 5">
            <a:extLst>
              <a:ext uri="{FF2B5EF4-FFF2-40B4-BE49-F238E27FC236}">
                <a16:creationId xmlns:a16="http://schemas.microsoft.com/office/drawing/2014/main" id="{06B4E4DD-10C2-4E40-AAB8-CC54406FE21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A348D9-356F-4D55-8E7D-3D358CBFCE95}"/>
              </a:ext>
            </a:extLst>
          </p:cNvPr>
          <p:cNvSpPr>
            <a:spLocks noGrp="1"/>
          </p:cNvSpPr>
          <p:nvPr>
            <p:ph type="sldNum" sz="quarter" idx="12"/>
          </p:nvPr>
        </p:nvSpPr>
        <p:spPr/>
        <p:txBody>
          <a:body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3024971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A9DE56-EE35-4EF0-8866-D7167238C2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C94BD92-A83A-4FF4-8384-B1165D698F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A147B89-451E-4170-8524-3741EDAA3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E43D2-DCAB-4705-9AA4-05C4A1AACCFC}" type="datetimeFigureOut">
              <a:rPr lang="zh-CN" altLang="en-US" smtClean="0"/>
              <a:t>2018/8/8</a:t>
            </a:fld>
            <a:endParaRPr lang="zh-CN" altLang="en-US"/>
          </a:p>
        </p:txBody>
      </p:sp>
      <p:sp>
        <p:nvSpPr>
          <p:cNvPr id="5" name="页脚占位符 4">
            <a:extLst>
              <a:ext uri="{FF2B5EF4-FFF2-40B4-BE49-F238E27FC236}">
                <a16:creationId xmlns:a16="http://schemas.microsoft.com/office/drawing/2014/main" id="{D3BA503A-0450-4510-BD8B-4E4FB7DE94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0BF14E25-C5FB-4469-B5AA-FDE48D5F2F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2D7AB-5F59-4B07-8EFF-33A0A3F224EF}" type="slidenum">
              <a:rPr lang="zh-CN" altLang="en-US" smtClean="0"/>
              <a:t>‹#›</a:t>
            </a:fld>
            <a:endParaRPr lang="zh-CN" altLang="en-US"/>
          </a:p>
        </p:txBody>
      </p:sp>
    </p:spTree>
    <p:extLst>
      <p:ext uri="{BB962C8B-B14F-4D97-AF65-F5344CB8AC3E}">
        <p14:creationId xmlns:p14="http://schemas.microsoft.com/office/powerpoint/2010/main" val="3718217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18" Type="http://schemas.openxmlformats.org/officeDocument/2006/relationships/image" Target="../media/image37.png"/><Relationship Id="rId26" Type="http://schemas.openxmlformats.org/officeDocument/2006/relationships/image" Target="../media/image45.png"/><Relationship Id="rId3" Type="http://schemas.openxmlformats.org/officeDocument/2006/relationships/image" Target="../media/image22.png"/><Relationship Id="rId21" Type="http://schemas.openxmlformats.org/officeDocument/2006/relationships/image" Target="../media/image40.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image" Target="../media/image21.png"/><Relationship Id="rId16" Type="http://schemas.openxmlformats.org/officeDocument/2006/relationships/image" Target="../media/image35.png"/><Relationship Id="rId20"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24" Type="http://schemas.openxmlformats.org/officeDocument/2006/relationships/image" Target="../media/image43.png"/><Relationship Id="rId5" Type="http://schemas.openxmlformats.org/officeDocument/2006/relationships/image" Target="../media/image24.png"/><Relationship Id="rId15" Type="http://schemas.openxmlformats.org/officeDocument/2006/relationships/image" Target="../media/image34.png"/><Relationship Id="rId23" Type="http://schemas.openxmlformats.org/officeDocument/2006/relationships/image" Target="../media/image42.png"/><Relationship Id="rId28" Type="http://schemas.openxmlformats.org/officeDocument/2006/relationships/image" Target="../media/image47.png"/><Relationship Id="rId10" Type="http://schemas.openxmlformats.org/officeDocument/2006/relationships/image" Target="../media/image29.png"/><Relationship Id="rId19" Type="http://schemas.openxmlformats.org/officeDocument/2006/relationships/image" Target="../media/image38.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 Id="rId22" Type="http://schemas.openxmlformats.org/officeDocument/2006/relationships/image" Target="../media/image41.png"/><Relationship Id="rId27" Type="http://schemas.openxmlformats.org/officeDocument/2006/relationships/image" Target="../media/image46.png"/></Relationships>
</file>

<file path=ppt/slides/_rels/slide16.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0.png"/><Relationship Id="rId7" Type="http://schemas.openxmlformats.org/officeDocument/2006/relationships/image" Target="../media/image50.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0.png"/><Relationship Id="rId9"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1.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19452-D4C0-4024-9379-AFB70C689782}"/>
              </a:ext>
            </a:extLst>
          </p:cNvPr>
          <p:cNvSpPr>
            <a:spLocks noGrp="1"/>
          </p:cNvSpPr>
          <p:nvPr>
            <p:ph type="ctrTitle"/>
          </p:nvPr>
        </p:nvSpPr>
        <p:spPr/>
        <p:txBody>
          <a:bodyPr/>
          <a:lstStyle/>
          <a:p>
            <a:r>
              <a:rPr lang="en-US" altLang="zh-CN" dirty="0"/>
              <a:t>AlphaGo</a:t>
            </a:r>
            <a:endParaRPr lang="zh-CN" altLang="en-US" dirty="0"/>
          </a:p>
        </p:txBody>
      </p:sp>
      <p:sp>
        <p:nvSpPr>
          <p:cNvPr id="3" name="副标题 2">
            <a:extLst>
              <a:ext uri="{FF2B5EF4-FFF2-40B4-BE49-F238E27FC236}">
                <a16:creationId xmlns:a16="http://schemas.microsoft.com/office/drawing/2014/main" id="{ED6F8124-7F47-4A3C-9745-2A7ABA8F3CC9}"/>
              </a:ext>
            </a:extLst>
          </p:cNvPr>
          <p:cNvSpPr>
            <a:spLocks noGrp="1"/>
          </p:cNvSpPr>
          <p:nvPr>
            <p:ph type="subTitle" idx="1"/>
          </p:nvPr>
        </p:nvSpPr>
        <p:spPr/>
        <p:txBody>
          <a:bodyPr/>
          <a:lstStyle/>
          <a:p>
            <a:r>
              <a:rPr lang="en-US" altLang="zh-CN" dirty="0"/>
              <a:t>                                                    ——</a:t>
            </a:r>
            <a:r>
              <a:rPr lang="zh-CN" altLang="en-US" dirty="0"/>
              <a:t>刘浩宁 </a:t>
            </a:r>
            <a:r>
              <a:rPr lang="en-US" altLang="zh-CN" dirty="0" err="1"/>
              <a:t>HKPolyU</a:t>
            </a:r>
            <a:endParaRPr lang="en-US" altLang="zh-CN" dirty="0"/>
          </a:p>
          <a:p>
            <a:endParaRPr lang="zh-CN" altLang="en-US" dirty="0"/>
          </a:p>
        </p:txBody>
      </p:sp>
    </p:spTree>
    <p:extLst>
      <p:ext uri="{BB962C8B-B14F-4D97-AF65-F5344CB8AC3E}">
        <p14:creationId xmlns:p14="http://schemas.microsoft.com/office/powerpoint/2010/main" val="202432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A79754-6095-4261-A2ED-F1C02DAFFF47}"/>
              </a:ext>
            </a:extLst>
          </p:cNvPr>
          <p:cNvSpPr>
            <a:spLocks noGrp="1"/>
          </p:cNvSpPr>
          <p:nvPr>
            <p:ph type="title"/>
          </p:nvPr>
        </p:nvSpPr>
        <p:spPr>
          <a:xfrm>
            <a:off x="838200" y="44122"/>
            <a:ext cx="10515600" cy="1076756"/>
          </a:xfrm>
        </p:spPr>
        <p:txBody>
          <a:bodyPr>
            <a:normAutofit/>
          </a:bodyPr>
          <a:lstStyle/>
          <a:p>
            <a:r>
              <a:rPr lang="en-US" altLang="zh-CN" sz="3600" dirty="0"/>
              <a:t>Value network</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68E1567-DA59-42C9-AE1F-AB6F3A396091}"/>
                  </a:ext>
                </a:extLst>
              </p:cNvPr>
              <p:cNvSpPr>
                <a:spLocks noGrp="1"/>
              </p:cNvSpPr>
              <p:nvPr>
                <p:ph idx="1"/>
              </p:nvPr>
            </p:nvSpPr>
            <p:spPr>
              <a:xfrm>
                <a:off x="838200" y="1029211"/>
                <a:ext cx="10515600" cy="5784667"/>
              </a:xfrm>
            </p:spPr>
            <p:txBody>
              <a:bodyPr>
                <a:normAutofit/>
              </a:bodyPr>
              <a:lstStyle/>
              <a:p>
                <a:pPr marL="0" indent="0">
                  <a:buNone/>
                </a:pPr>
                <a:r>
                  <a:rPr lang="zh-CN" altLang="en-US" sz="2000" dirty="0"/>
                  <a:t>考虑到强化策略走棋太过于集中，计算</a:t>
                </a:r>
                <a14:m>
                  <m:oMath xmlns:m="http://schemas.openxmlformats.org/officeDocument/2006/math">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r>
                      <a:rPr lang="zh-CN" altLang="en-US" sz="2000" i="1" smtClean="0">
                        <a:latin typeface="Cambria Math" panose="02040503050406030204" pitchFamily="18" charset="0"/>
                      </a:rPr>
                      <m:t>的</m:t>
                    </m:r>
                  </m:oMath>
                </a14:m>
                <a:r>
                  <a:rPr lang="zh-CN" altLang="en-US" sz="2000" dirty="0"/>
                  <a:t>策略为：</a:t>
                </a:r>
                <a:endParaRPr lang="en-US" altLang="zh-CN" sz="2000" dirty="0"/>
              </a:p>
              <a:p>
                <a:r>
                  <a:rPr lang="zh-CN" altLang="en-US" sz="1800" dirty="0"/>
                  <a:t>开局先用人工策略</a:t>
                </a:r>
                <a14:m>
                  <m:oMath xmlns:m="http://schemas.openxmlformats.org/officeDocument/2006/math">
                    <m:r>
                      <a:rPr lang="en-US" altLang="zh-CN" sz="1800" i="1" dirty="0" smtClean="0">
                        <a:latin typeface="Cambria Math" panose="02040503050406030204" pitchFamily="18" charset="0"/>
                      </a:rPr>
                      <m:t>𝑝</m:t>
                    </m:r>
                  </m:oMath>
                </a14:m>
                <a:r>
                  <a:rPr lang="zh-CN" altLang="en-US" sz="1800" dirty="0"/>
                  <a:t>走</a:t>
                </a:r>
                <a:r>
                  <a:rPr lang="en-US" altLang="zh-CN" sz="1800" dirty="0"/>
                  <a:t>L</a:t>
                </a:r>
                <a:r>
                  <a:rPr lang="zh-CN" altLang="en-US" sz="1800" dirty="0"/>
                  <a:t>步，利于生成更多局面（保持更多可能性）</a:t>
                </a:r>
                <a:endParaRPr lang="en-US" altLang="zh-CN" sz="1800" dirty="0"/>
              </a:p>
              <a:p>
                <a:r>
                  <a:rPr lang="zh-CN" altLang="en-US" sz="1800" dirty="0"/>
                  <a:t>继续扩大搜索空间，则在</a:t>
                </a:r>
                <a:r>
                  <a:rPr lang="en-US" altLang="zh-CN" sz="1800" dirty="0"/>
                  <a:t>L+1</a:t>
                </a:r>
                <a:r>
                  <a:rPr lang="zh-CN" altLang="en-US" sz="1800" dirty="0"/>
                  <a:t>步时</a:t>
                </a:r>
                <a:r>
                  <a:rPr lang="en-US" altLang="zh-CN" sz="1800" dirty="0"/>
                  <a:t>,</a:t>
                </a:r>
                <a:r>
                  <a:rPr lang="zh-CN" altLang="en-US" sz="1800" dirty="0"/>
                  <a:t>完全随机一个落子，到达当前状态</a:t>
                </a:r>
                <a14:m>
                  <m:oMath xmlns:m="http://schemas.openxmlformats.org/officeDocument/2006/math">
                    <m:sSub>
                      <m:sSubPr>
                        <m:ctrlPr>
                          <a:rPr lang="en-US" altLang="zh-CN" sz="180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𝐿</m:t>
                        </m:r>
                        <m:r>
                          <a:rPr lang="en-US" altLang="zh-CN" sz="1800" b="0" i="1" smtClean="0">
                            <a:latin typeface="Cambria Math" panose="02040503050406030204" pitchFamily="18" charset="0"/>
                          </a:rPr>
                          <m:t>+1</m:t>
                        </m:r>
                      </m:sub>
                    </m:sSub>
                  </m:oMath>
                </a14:m>
                <a:endParaRPr lang="en-US" altLang="zh-CN" sz="1800" dirty="0"/>
              </a:p>
              <a:p>
                <a:r>
                  <a:rPr lang="zh-CN" altLang="en-US" sz="1800" dirty="0"/>
                  <a:t>之后在这个状态下使用强化策略进行对弈，直到终局，如此不断对弈，由于</a:t>
                </a:r>
                <a:r>
                  <a:rPr lang="en-US" altLang="zh-CN" sz="1800" dirty="0"/>
                  <a:t>L</a:t>
                </a:r>
                <a:r>
                  <a:rPr lang="zh-CN" altLang="en-US" sz="1800" dirty="0"/>
                  <a:t>也是随机数，所以我们可以得到很多不同阶段的局面</a:t>
                </a:r>
                <a14:m>
                  <m:oMath xmlns:m="http://schemas.openxmlformats.org/officeDocument/2006/math">
                    <m:r>
                      <a:rPr lang="en-US" altLang="zh-CN" sz="1800" i="1" dirty="0" smtClean="0">
                        <a:latin typeface="Cambria Math" panose="02040503050406030204" pitchFamily="18" charset="0"/>
                      </a:rPr>
                      <m:t>𝑠</m:t>
                    </m:r>
                  </m:oMath>
                </a14:m>
                <a:r>
                  <a:rPr lang="zh-CN" altLang="en-US" sz="1800" dirty="0"/>
                  <a:t>，和这些局面对应的结果</a:t>
                </a:r>
                <a14:m>
                  <m:oMath xmlns:m="http://schemas.openxmlformats.org/officeDocument/2006/math">
                    <m:r>
                      <a:rPr lang="en-US" altLang="zh-CN" sz="1800" i="1" dirty="0" smtClean="0">
                        <a:latin typeface="Cambria Math" panose="02040503050406030204" pitchFamily="18" charset="0"/>
                      </a:rPr>
                      <m:t>𝑟</m:t>
                    </m:r>
                  </m:oMath>
                </a14:m>
                <a:endParaRPr lang="en-US" altLang="zh-CN" sz="1800" dirty="0"/>
              </a:p>
              <a:p>
                <a:r>
                  <a:rPr lang="zh-CN" altLang="en-US" sz="1800" dirty="0"/>
                  <a:t>有了这些训练样本</a:t>
                </a:r>
                <a14:m>
                  <m:oMath xmlns:m="http://schemas.openxmlformats.org/officeDocument/2006/math">
                    <m:r>
                      <a:rPr lang="en-US" altLang="zh-CN" sz="1800" b="0" i="0" dirty="0" smtClean="0">
                        <a:latin typeface="Cambria Math" panose="02040503050406030204" pitchFamily="18" charset="0"/>
                      </a:rPr>
                      <m:t>(</m:t>
                    </m:r>
                    <m:r>
                      <a:rPr lang="en-US" altLang="zh-CN" sz="1800" i="1" dirty="0">
                        <a:latin typeface="Cambria Math" panose="02040503050406030204" pitchFamily="18" charset="0"/>
                      </a:rPr>
                      <m:t>𝑠</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m:t>
                    </m:r>
                    <m:r>
                      <a:rPr lang="zh-CN" altLang="en-US" sz="1800" i="1" dirty="0">
                        <a:latin typeface="Cambria Math" panose="02040503050406030204" pitchFamily="18" charset="0"/>
                      </a:rPr>
                      <m:t>，</m:t>
                    </m:r>
                  </m:oMath>
                </a14:m>
                <a:r>
                  <a:rPr lang="zh-CN" altLang="en-US" sz="1800" dirty="0"/>
                  <a:t>使用卷积神经网络，得到</a:t>
                </a:r>
                <a14:m>
                  <m:oMath xmlns:m="http://schemas.openxmlformats.org/officeDocument/2006/math">
                    <m:r>
                      <a:rPr lang="en-US" altLang="zh-CN" sz="1800" i="1">
                        <a:latin typeface="Cambria Math" panose="02040503050406030204" pitchFamily="18" charset="0"/>
                      </a:rPr>
                      <m:t>𝑣</m:t>
                    </m:r>
                    <m:r>
                      <a:rPr lang="en-US" altLang="zh-CN" sz="1800" i="1">
                        <a:latin typeface="Cambria Math" panose="02040503050406030204" pitchFamily="18" charset="0"/>
                      </a:rPr>
                      <m:t>(</m:t>
                    </m:r>
                    <m:r>
                      <a:rPr lang="en-US" altLang="zh-CN" sz="1800" i="1">
                        <a:latin typeface="Cambria Math" panose="02040503050406030204" pitchFamily="18" charset="0"/>
                      </a:rPr>
                      <m:t>𝑠</m:t>
                    </m:r>
                    <m:r>
                      <a:rPr lang="en-US" altLang="zh-CN" sz="1800" i="1">
                        <a:latin typeface="Cambria Math" panose="02040503050406030204" pitchFamily="18" charset="0"/>
                      </a:rPr>
                      <m:t>)</m:t>
                    </m:r>
                  </m:oMath>
                </a14:m>
                <a:r>
                  <a:rPr lang="zh-CN" altLang="en-US" sz="1800" dirty="0"/>
                  <a:t>来输出赢棋概率</a:t>
                </a:r>
                <a:endParaRPr lang="en-US" altLang="zh-CN" sz="1800" dirty="0"/>
              </a:p>
              <a:p>
                <a:pPr marL="0" indent="0">
                  <a:buNone/>
                </a:pPr>
                <a:endParaRPr lang="en-US" altLang="zh-CN" sz="1800" dirty="0"/>
              </a:p>
              <a:p>
                <a:pPr marL="0" indent="0">
                  <a:buNone/>
                </a:pPr>
                <a:endParaRPr lang="en-US" altLang="zh-CN" sz="1800" dirty="0"/>
              </a:p>
              <a:p>
                <a:pPr marL="0" indent="0">
                  <a:buNone/>
                </a:pPr>
                <a:endParaRPr lang="en-US" altLang="zh-CN" sz="1800" dirty="0"/>
              </a:p>
              <a:p>
                <a:pPr>
                  <a:buFont typeface="Wingdings" panose="05000000000000000000" pitchFamily="2" charset="2"/>
                  <a:buChar char="Ø"/>
                </a:pPr>
                <a:r>
                  <a:rPr lang="zh-CN" altLang="en-US" sz="1800" b="1" dirty="0"/>
                  <a:t>输入</a:t>
                </a:r>
                <a:r>
                  <a:rPr lang="zh-CN" altLang="en-US" sz="1800" dirty="0"/>
                  <a:t>：棋面特征</a:t>
                </a:r>
                <a:endParaRPr lang="en-US" altLang="zh-CN" sz="1800" dirty="0"/>
              </a:p>
              <a:p>
                <a:pPr>
                  <a:buFont typeface="Wingdings" panose="05000000000000000000" pitchFamily="2" charset="2"/>
                  <a:buChar char="Ø"/>
                </a:pPr>
                <a:r>
                  <a:rPr lang="zh-CN" altLang="en-US" sz="1800" b="1" dirty="0"/>
                  <a:t>网络</a:t>
                </a:r>
                <a:r>
                  <a:rPr lang="zh-CN" altLang="en-US" sz="1800" dirty="0"/>
                  <a:t>：卷积神经网络</a:t>
                </a:r>
                <a:endParaRPr lang="en-US" altLang="zh-CN" sz="1800" dirty="0"/>
              </a:p>
              <a:p>
                <a:pPr>
                  <a:buFont typeface="Wingdings" panose="05000000000000000000" pitchFamily="2" charset="2"/>
                  <a:buChar char="Ø"/>
                </a:pPr>
                <a:r>
                  <a:rPr lang="zh-CN" altLang="en-US" sz="1800" b="1" dirty="0"/>
                  <a:t>监督信息</a:t>
                </a:r>
                <a:r>
                  <a:rPr lang="zh-CN" altLang="en-US" sz="1800" dirty="0"/>
                  <a:t>：在状态</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𝐿</m:t>
                        </m:r>
                        <m:r>
                          <a:rPr lang="en-US" altLang="zh-CN" sz="1800" i="1" smtClean="0">
                            <a:latin typeface="Cambria Math" panose="02040503050406030204" pitchFamily="18" charset="0"/>
                          </a:rPr>
                          <m:t>+</m:t>
                        </m:r>
                        <m:r>
                          <a:rPr lang="en-US" altLang="zh-CN" sz="1800" b="0" i="1" smtClean="0">
                            <a:latin typeface="Cambria Math" panose="02040503050406030204" pitchFamily="18" charset="0"/>
                          </a:rPr>
                          <m:t>1</m:t>
                        </m:r>
                      </m:sub>
                    </m:sSub>
                  </m:oMath>
                </a14:m>
                <a:r>
                  <a:rPr lang="zh-CN" altLang="en-US" sz="1800" dirty="0"/>
                  <a:t>开始使用强化后策略对弈后得到的胜负结果</a:t>
                </a:r>
                <a:endParaRPr lang="en-US" altLang="zh-CN" sz="1800" dirty="0"/>
              </a:p>
              <a:p>
                <a:pPr>
                  <a:buFont typeface="Wingdings" panose="05000000000000000000" pitchFamily="2" charset="2"/>
                  <a:buChar char="Ø"/>
                </a:pPr>
                <a:r>
                  <a:rPr lang="zh-CN" altLang="en-US" sz="1800" b="1" dirty="0"/>
                  <a:t>输出</a:t>
                </a:r>
                <a:r>
                  <a:rPr lang="zh-CN" altLang="en-US" sz="1800" dirty="0"/>
                  <a:t>：状态下</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𝐿</m:t>
                        </m:r>
                      </m:sub>
                    </m:sSub>
                  </m:oMath>
                </a14:m>
                <a:r>
                  <a:rPr lang="zh-CN" altLang="en-US" sz="1800" dirty="0"/>
                  <a:t>执行下一步的赢棋概率，即状态</a:t>
                </a:r>
                <a14:m>
                  <m:oMath xmlns:m="http://schemas.openxmlformats.org/officeDocument/2006/math">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𝐿</m:t>
                        </m:r>
                        <m:r>
                          <a:rPr lang="en-US" altLang="zh-CN" sz="1800" i="1">
                            <a:latin typeface="Cambria Math" panose="02040503050406030204" pitchFamily="18" charset="0"/>
                          </a:rPr>
                          <m:t>+1</m:t>
                        </m:r>
                      </m:sub>
                    </m:sSub>
                  </m:oMath>
                </a14:m>
                <a:r>
                  <a:rPr lang="zh-CN" altLang="en-US" sz="1800" dirty="0"/>
                  <a:t>的赢棋概率</a:t>
                </a:r>
                <a:endParaRPr lang="en-US" altLang="zh-CN" sz="1800" dirty="0"/>
              </a:p>
              <a:p>
                <a:pPr marL="0" indent="0">
                  <a:buNone/>
                </a:pPr>
                <a:r>
                  <a:rPr lang="en-US" altLang="zh-CN" sz="1800" dirty="0"/>
                  <a:t>v(s)=(output+1)</a:t>
                </a:r>
                <a:r>
                  <a:rPr lang="zh-CN" altLang="en-US" sz="1800" dirty="0"/>
                  <a:t>*</a:t>
                </a:r>
                <a:r>
                  <a:rPr lang="en-US" altLang="zh-CN" sz="1800" dirty="0"/>
                  <a:t>50/100</a:t>
                </a:r>
              </a:p>
            </p:txBody>
          </p:sp>
        </mc:Choice>
        <mc:Fallback xmlns="">
          <p:sp>
            <p:nvSpPr>
              <p:cNvPr id="3" name="内容占位符 2">
                <a:extLst>
                  <a:ext uri="{FF2B5EF4-FFF2-40B4-BE49-F238E27FC236}">
                    <a16:creationId xmlns:a16="http://schemas.microsoft.com/office/drawing/2014/main" id="{668E1567-DA59-42C9-AE1F-AB6F3A396091}"/>
                  </a:ext>
                </a:extLst>
              </p:cNvPr>
              <p:cNvSpPr>
                <a:spLocks noGrp="1" noRot="1" noChangeAspect="1" noMove="1" noResize="1" noEditPoints="1" noAdjustHandles="1" noChangeArrowheads="1" noChangeShapeType="1" noTextEdit="1"/>
              </p:cNvSpPr>
              <p:nvPr>
                <p:ph idx="1"/>
              </p:nvPr>
            </p:nvSpPr>
            <p:spPr>
              <a:xfrm>
                <a:off x="838200" y="1029211"/>
                <a:ext cx="10515600" cy="5784667"/>
              </a:xfrm>
              <a:blipFill>
                <a:blip r:embed="rId2"/>
                <a:stretch>
                  <a:fillRect l="-638" t="-1159"/>
                </a:stretch>
              </a:blipFill>
            </p:spPr>
            <p:txBody>
              <a:bodyPr/>
              <a:lstStyle/>
              <a:p>
                <a:r>
                  <a:rPr lang="zh-CN" altLang="en-US">
                    <a:noFill/>
                  </a:rPr>
                  <a:t> </a:t>
                </a:r>
              </a:p>
            </p:txBody>
          </p:sp>
        </mc:Fallback>
      </mc:AlternateContent>
      <p:pic>
        <p:nvPicPr>
          <p:cNvPr id="5" name="图片 4" descr="图片包含 室内, 墙壁, 蜂巢, 大型&#10;&#10;已生成高可信度的说明">
            <a:extLst>
              <a:ext uri="{FF2B5EF4-FFF2-40B4-BE49-F238E27FC236}">
                <a16:creationId xmlns:a16="http://schemas.microsoft.com/office/drawing/2014/main" id="{73AA2702-CF9A-4CBA-AA93-ED007A477B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47007" y="2787755"/>
            <a:ext cx="3674063" cy="3849019"/>
          </a:xfrm>
          <a:prstGeom prst="rect">
            <a:avLst/>
          </a:prstGeom>
        </p:spPr>
      </p:pic>
    </p:spTree>
    <p:extLst>
      <p:ext uri="{BB962C8B-B14F-4D97-AF65-F5344CB8AC3E}">
        <p14:creationId xmlns:p14="http://schemas.microsoft.com/office/powerpoint/2010/main" val="222455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E9F2F8-C0C8-4948-86DB-FBE7EE7BC177}"/>
              </a:ext>
            </a:extLst>
          </p:cNvPr>
          <p:cNvSpPr>
            <a:spLocks noGrp="1"/>
          </p:cNvSpPr>
          <p:nvPr>
            <p:ph type="title"/>
          </p:nvPr>
        </p:nvSpPr>
        <p:spPr>
          <a:xfrm>
            <a:off x="838200" y="492944"/>
            <a:ext cx="10515600" cy="1325563"/>
          </a:xfrm>
        </p:spPr>
        <p:txBody>
          <a:bodyPr/>
          <a:lstStyle/>
          <a:p>
            <a:r>
              <a:rPr lang="zh-CN" altLang="en-US" dirty="0"/>
              <a:t>在</a:t>
            </a:r>
            <a:r>
              <a:rPr lang="en-US" altLang="zh-CN" dirty="0"/>
              <a:t>AlphaGo</a:t>
            </a:r>
            <a:r>
              <a:rPr lang="zh-CN" altLang="en-US" dirty="0"/>
              <a:t>中如何实现的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936948A-2FF3-4A0B-B813-50805B9FEBDE}"/>
                  </a:ext>
                </a:extLst>
              </p:cNvPr>
              <p:cNvSpPr>
                <a:spLocks noGrp="1"/>
              </p:cNvSpPr>
              <p:nvPr>
                <p:ph idx="1"/>
              </p:nvPr>
            </p:nvSpPr>
            <p:spPr>
              <a:xfrm>
                <a:off x="838200" y="2172930"/>
                <a:ext cx="10515600" cy="4485814"/>
              </a:xfrm>
            </p:spPr>
            <p:txBody>
              <a:bodyPr>
                <a:normAutofit/>
              </a:bodyPr>
              <a:lstStyle/>
              <a:p>
                <a:r>
                  <a:rPr lang="zh-CN" altLang="en-US" sz="2400" dirty="0"/>
                  <a:t>此时我们已经拥有：</a:t>
                </a:r>
                <a:endParaRPr lang="en-US" altLang="zh-CN" sz="2400" dirty="0"/>
              </a:p>
              <a:p>
                <a:pPr>
                  <a:buFont typeface="Wingdings" panose="05000000000000000000" pitchFamily="2" charset="2"/>
                  <a:buChar char="Ø"/>
                </a:pPr>
                <a:r>
                  <a:rPr lang="zh-CN" altLang="en-US" sz="2000" dirty="0"/>
                  <a:t>人类策略</a:t>
                </a:r>
                <a14:m>
                  <m:oMath xmlns:m="http://schemas.openxmlformats.org/officeDocument/2006/math">
                    <m:r>
                      <a:rPr lang="en-US" altLang="zh-CN" sz="2000" i="1" dirty="0" smtClean="0">
                        <a:latin typeface="Cambria Math" panose="02040503050406030204" pitchFamily="18" charset="0"/>
                      </a:rPr>
                      <m:t>𝑃</m:t>
                    </m:r>
                    <m:r>
                      <a:rPr lang="zh-CN" altLang="en-US" sz="2000" i="1" dirty="0">
                        <a:latin typeface="Cambria Math" panose="02040503050406030204" pitchFamily="18" charset="0"/>
                      </a:rPr>
                      <m:t>：</m:t>
                    </m:r>
                  </m:oMath>
                </a14:m>
                <a:r>
                  <a:rPr lang="zh-CN" altLang="en-US" sz="2000" dirty="0"/>
                  <a:t>缩小落子范围</a:t>
                </a:r>
                <a:endParaRPr lang="en-US" altLang="zh-CN" sz="2000" dirty="0"/>
              </a:p>
              <a:p>
                <a:pPr>
                  <a:buFont typeface="Wingdings" panose="05000000000000000000" pitchFamily="2" charset="2"/>
                  <a:buChar char="Ø"/>
                </a:pPr>
                <a:r>
                  <a:rPr lang="zh-CN" altLang="en-US" sz="2000" dirty="0"/>
                  <a:t>强化策略：用来自对弈产生</a:t>
                </a:r>
                <a:r>
                  <a:rPr lang="en-US" altLang="zh-CN" sz="2000" dirty="0"/>
                  <a:t>value net</a:t>
                </a:r>
                <a:r>
                  <a:rPr lang="zh-CN" altLang="en-US" sz="2000" dirty="0"/>
                  <a:t>监督信息</a:t>
                </a:r>
                <a:endParaRPr lang="en-US" altLang="zh-CN" sz="2000" dirty="0"/>
              </a:p>
              <a:p>
                <a:pPr>
                  <a:buFont typeface="Wingdings" panose="05000000000000000000" pitchFamily="2" charset="2"/>
                  <a:buChar char="Ø"/>
                </a:pPr>
                <a:r>
                  <a:rPr lang="en-US" altLang="zh-CN" sz="2000" dirty="0"/>
                  <a:t>MCTS</a:t>
                </a:r>
                <a:r>
                  <a:rPr lang="zh-CN" altLang="en-US" sz="2000" dirty="0"/>
                  <a:t>：模拟框架</a:t>
                </a:r>
                <a:endParaRPr lang="en-US" altLang="zh-CN" sz="2000" dirty="0"/>
              </a:p>
              <a:p>
                <a:pPr>
                  <a:buFont typeface="Wingdings" panose="05000000000000000000" pitchFamily="2" charset="2"/>
                  <a:buChar char="Ø"/>
                </a:pPr>
                <a14:m>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r>
                  <a:rPr lang="zh-CN" altLang="en-US" sz="2000" dirty="0"/>
                  <a:t>：判断局势</a:t>
                </a:r>
                <a:endParaRPr lang="en-US" altLang="zh-CN" sz="2000" dirty="0"/>
              </a:p>
              <a:p>
                <a:pPr marL="0" indent="0">
                  <a:buNone/>
                </a:pPr>
                <a:endParaRPr lang="en-US" altLang="zh-CN" sz="2400" dirty="0"/>
              </a:p>
              <a:p>
                <a:pPr marL="0" indent="0">
                  <a:buNone/>
                </a:pPr>
                <a:endParaRPr lang="en-US" altLang="zh-CN" sz="2400" dirty="0"/>
              </a:p>
              <a:p>
                <a:pPr marL="0" indent="0">
                  <a:buNone/>
                </a:pPr>
                <a:r>
                  <a:rPr lang="zh-CN" altLang="en-US" sz="2400" dirty="0"/>
                  <a:t>接下来</a:t>
                </a:r>
                <a:endParaRPr lang="en-US" altLang="zh-CN" sz="2400" dirty="0"/>
              </a:p>
              <a:p>
                <a:pPr marL="0" indent="0">
                  <a:buNone/>
                </a:pPr>
                <a:r>
                  <a:rPr lang="zh-CN" altLang="en-US" sz="2400" dirty="0"/>
                  <a:t>整合</a:t>
                </a:r>
                <a:endParaRPr lang="en-US" altLang="zh-CN" sz="2400" dirty="0"/>
              </a:p>
              <a:p>
                <a:pPr marL="0" indent="0">
                  <a:buNone/>
                </a:pPr>
                <a:endParaRPr lang="zh-CN" altLang="en-US" sz="2400" dirty="0"/>
              </a:p>
            </p:txBody>
          </p:sp>
        </mc:Choice>
        <mc:Fallback xmlns="">
          <p:sp>
            <p:nvSpPr>
              <p:cNvPr id="3" name="内容占位符 2">
                <a:extLst>
                  <a:ext uri="{FF2B5EF4-FFF2-40B4-BE49-F238E27FC236}">
                    <a16:creationId xmlns:a16="http://schemas.microsoft.com/office/drawing/2014/main" id="{3936948A-2FF3-4A0B-B813-50805B9FEBDE}"/>
                  </a:ext>
                </a:extLst>
              </p:cNvPr>
              <p:cNvSpPr>
                <a:spLocks noGrp="1" noRot="1" noChangeAspect="1" noMove="1" noResize="1" noEditPoints="1" noAdjustHandles="1" noChangeArrowheads="1" noChangeShapeType="1" noTextEdit="1"/>
              </p:cNvSpPr>
              <p:nvPr>
                <p:ph idx="1"/>
              </p:nvPr>
            </p:nvSpPr>
            <p:spPr>
              <a:xfrm>
                <a:off x="838200" y="2172930"/>
                <a:ext cx="10515600" cy="4485814"/>
              </a:xfrm>
              <a:blipFill>
                <a:blip r:embed="rId2"/>
                <a:stretch>
                  <a:fillRect l="-928" t="-176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1787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地图, 文字&#10;&#10;已生成极高可信度的说明">
            <a:extLst>
              <a:ext uri="{FF2B5EF4-FFF2-40B4-BE49-F238E27FC236}">
                <a16:creationId xmlns:a16="http://schemas.microsoft.com/office/drawing/2014/main" id="{72AED086-9F5C-43F5-A0D2-8F0973128C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8438" y="1"/>
            <a:ext cx="10515600" cy="3429000"/>
          </a:xfr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11B8408B-2852-43F4-837C-44F64E09F5D3}"/>
                  </a:ext>
                </a:extLst>
              </p:cNvPr>
              <p:cNvSpPr txBox="1"/>
              <p:nvPr/>
            </p:nvSpPr>
            <p:spPr>
              <a:xfrm>
                <a:off x="499324" y="3224128"/>
                <a:ext cx="11193351" cy="3570080"/>
              </a:xfrm>
              <a:prstGeom prst="rect">
                <a:avLst/>
              </a:prstGeom>
              <a:noFill/>
            </p:spPr>
            <p:txBody>
              <a:bodyPr wrap="square" rtlCol="0">
                <a:spAutoFit/>
              </a:bodyPr>
              <a:lstStyle/>
              <a:p>
                <a:r>
                  <a:rPr lang="zh-CN" altLang="en-US" sz="2000" dirty="0"/>
                  <a:t>整合</a:t>
                </a:r>
                <a:r>
                  <a:rPr lang="zh-CN" altLang="en-US" sz="2000" dirty="0">
                    <a:sym typeface="Wingdings" panose="05000000000000000000" pitchFamily="2" charset="2"/>
                  </a:rPr>
                  <a:t>：（模拟过程）</a:t>
                </a:r>
                <a:endParaRPr lang="en-US" altLang="zh-CN" sz="2000" dirty="0"/>
              </a:p>
              <a:p>
                <a:r>
                  <a:rPr lang="en-US" altLang="zh-CN" dirty="0"/>
                  <a:t>1.</a:t>
                </a:r>
                <a:r>
                  <a:rPr lang="zh-CN" altLang="en-US" b="1" dirty="0"/>
                  <a:t>选择</a:t>
                </a:r>
                <a:r>
                  <a:rPr lang="zh-CN" altLang="en-US" dirty="0"/>
                  <a:t>：</a:t>
                </a:r>
                <a:r>
                  <a:rPr lang="en-US" altLang="zh-CN" dirty="0"/>
                  <a:t>MCTS</a:t>
                </a:r>
                <a:r>
                  <a:rPr lang="zh-CN" altLang="en-US" dirty="0"/>
                  <a:t>中的每条连边</a:t>
                </a:r>
                <a14:m>
                  <m:oMath xmlns:m="http://schemas.openxmlformats.org/officeDocument/2006/math">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都包含三个状态：决策收益</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，访问次数</a:t>
                </a:r>
                <a14:m>
                  <m:oMath xmlns:m="http://schemas.openxmlformats.org/officeDocument/2006/math">
                    <m:r>
                      <a:rPr lang="en-US" altLang="zh-CN" i="1" dirty="0" smtClean="0">
                        <a:latin typeface="Cambria Math" panose="02040503050406030204" pitchFamily="18" charset="0"/>
                      </a:rPr>
                      <m:t>𝑁</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，和一个先验概率</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。这三个状态共同决定了一个节点下行为的选择：</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𝑎𝑟𝑔</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m:rPr>
                                <m:sty m:val="p"/>
                              </m:rPr>
                              <a:rPr lang="en-US" altLang="zh-CN">
                                <a:latin typeface="Cambria Math" panose="02040503050406030204" pitchFamily="18" charset="0"/>
                              </a:rPr>
                              <m:t>max</m:t>
                            </m:r>
                          </m:e>
                          <m:lim>
                            <m:r>
                              <a:rPr lang="en-US" altLang="zh-CN" i="1">
                                <a:latin typeface="Cambria Math" panose="02040503050406030204" pitchFamily="18" charset="0"/>
                              </a:rPr>
                              <m:t>𝑎</m:t>
                            </m:r>
                          </m:lim>
                        </m:limLow>
                      </m:fName>
                      <m:e>
                        <m:r>
                          <a:rPr lang="en-US" altLang="zh-CN" i="1">
                            <a:latin typeface="Cambria Math" panose="02040503050406030204" pitchFamily="18" charset="0"/>
                          </a:rPr>
                          <m:t>(</m:t>
                        </m:r>
                        <m:r>
                          <a:rPr lang="en-US" altLang="zh-CN" i="1">
                            <a:latin typeface="Cambria Math" panose="02040503050406030204" pitchFamily="18" charset="0"/>
                          </a:rPr>
                          <m:t>𝑄</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e>
                        </m:d>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𝑠</m:t>
                            </m:r>
                          </m:e>
                          <m:sub>
                            <m:r>
                              <a:rPr lang="en-US" altLang="zh-CN" i="1">
                                <a:latin typeface="Cambria Math" panose="02040503050406030204" pitchFamily="18" charset="0"/>
                              </a:rPr>
                              <m:t>𝑡</m:t>
                            </m:r>
                          </m:sub>
                        </m:sSub>
                        <m:r>
                          <a:rPr lang="en-US" altLang="zh-CN" i="1">
                            <a:latin typeface="Cambria Math" panose="02040503050406030204" pitchFamily="18" charset="0"/>
                          </a:rPr>
                          <m:t>,</m:t>
                        </m:r>
                        <m:r>
                          <a:rPr lang="en-US" altLang="zh-CN" i="1">
                            <a:latin typeface="Cambria Math" panose="02040503050406030204" pitchFamily="18" charset="0"/>
                          </a:rPr>
                          <m:t>𝑎</m:t>
                        </m:r>
                        <m:r>
                          <a:rPr lang="en-US" altLang="zh-CN" i="1">
                            <a:latin typeface="Cambria Math" panose="02040503050406030204" pitchFamily="18" charset="0"/>
                          </a:rPr>
                          <m:t>))</m:t>
                        </m:r>
                      </m:e>
                    </m:func>
                  </m:oMath>
                </a14:m>
                <a:endParaRPr lang="en-US" altLang="zh-CN" dirty="0"/>
              </a:p>
              <a:p>
                <a:r>
                  <a:rPr lang="en-US" altLang="zh-CN" dirty="0"/>
                  <a:t>2.</a:t>
                </a:r>
                <a:r>
                  <a:rPr lang="zh-CN" altLang="en-US" b="1" dirty="0"/>
                  <a:t>扩展</a:t>
                </a:r>
                <a:r>
                  <a:rPr lang="zh-CN" altLang="en-US" dirty="0"/>
                  <a:t>：步骤</a:t>
                </a:r>
                <a:r>
                  <a:rPr lang="en-US" altLang="zh-CN" dirty="0"/>
                  <a:t>1</a:t>
                </a:r>
                <a:r>
                  <a:rPr lang="zh-CN" altLang="en-US" dirty="0"/>
                  <a:t>中的选择终止于叶节点，此时，要对叶节点（访问次数一般超过一个阈值）进行扩展。采用</a:t>
                </a:r>
                <a:r>
                  <a:rPr lang="en-US" altLang="zh-CN" dirty="0"/>
                  <a:t>SL policy network</a:t>
                </a:r>
                <a:r>
                  <a:rPr lang="zh-CN" altLang="en-US" dirty="0"/>
                  <a:t>计算出叶子结点上每个行为的概率，作为先验概率</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𝐿</m:t>
                        </m:r>
                      </m:sub>
                    </m:sSub>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存储下来</a:t>
                </a:r>
                <a:endParaRPr lang="en-US" altLang="zh-CN" dirty="0"/>
              </a:p>
              <a:p>
                <a:r>
                  <a:rPr lang="en-US" altLang="zh-CN" dirty="0"/>
                  <a:t>3.</a:t>
                </a:r>
                <a:r>
                  <a:rPr lang="zh-CN" altLang="en-US" b="1" dirty="0"/>
                  <a:t>评估</a:t>
                </a:r>
                <a:r>
                  <a:rPr lang="zh-CN" altLang="en-US" dirty="0"/>
                  <a:t>：使用</a:t>
                </a:r>
                <a:r>
                  <a:rPr lang="en-US" altLang="zh-CN" dirty="0"/>
                  <a:t>value network</a:t>
                </a:r>
                <a:r>
                  <a:rPr lang="zh-CN" altLang="en-US" dirty="0"/>
                  <a:t>和</a:t>
                </a:r>
                <a:r>
                  <a:rPr lang="en-US" altLang="zh-CN" dirty="0"/>
                  <a:t>rollout policy net</a:t>
                </a:r>
                <a:r>
                  <a:rPr lang="zh-CN" altLang="en-US" dirty="0"/>
                  <a:t>模拟得到的博弈结果对当前访问到的叶子节点进行估值：</a:t>
                </a:r>
                <a:endParaRPr lang="en-US" altLang="zh-CN" dirty="0"/>
              </a:p>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rPr>
                        <m:t>𝑉</m:t>
                      </m:r>
                      <m:d>
                        <m:dPr>
                          <m:ctrlPr>
                            <a:rPr lang="en-US" altLang="zh-CN" sz="1600" b="0" i="1" smtClean="0">
                              <a:latin typeface="Cambria Math" panose="02040503050406030204" pitchFamily="18" charset="0"/>
                            </a:rPr>
                          </m:ctrlPr>
                        </m:dPr>
                        <m:e>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𝑠</m:t>
                              </m:r>
                            </m:e>
                            <m:sub>
                              <m:r>
                                <a:rPr lang="en-US" altLang="zh-CN" sz="1600" i="1" dirty="0">
                                  <a:latin typeface="Cambria Math" panose="02040503050406030204" pitchFamily="18" charset="0"/>
                                </a:rPr>
                                <m:t>𝐿</m:t>
                              </m:r>
                            </m:sub>
                          </m:sSub>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r>
                            <m:rPr>
                              <m:nor/>
                            </m:rPr>
                            <a:rPr lang="el-GR" altLang="zh-CN" sz="1600"/>
                            <m:t>λ</m:t>
                          </m:r>
                        </m:e>
                      </m:d>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𝑣</m:t>
                          </m:r>
                        </m:e>
                        <m:sub>
                          <m:r>
                            <a:rPr lang="zh-CN" altLang="en-US" sz="1600" b="0" i="1" smtClean="0">
                              <a:latin typeface="Cambria Math" panose="02040503050406030204" pitchFamily="18" charset="0"/>
                            </a:rPr>
                            <m:t>𝜃</m:t>
                          </m:r>
                        </m:sub>
                      </m:sSub>
                      <m:d>
                        <m:dPr>
                          <m:ctrlPr>
                            <a:rPr lang="en-US" altLang="zh-CN" sz="1600" b="0" i="1" smtClean="0">
                              <a:latin typeface="Cambria Math" panose="02040503050406030204" pitchFamily="18" charset="0"/>
                            </a:rPr>
                          </m:ctrlPr>
                        </m:dPr>
                        <m:e>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𝑠</m:t>
                              </m:r>
                            </m:e>
                            <m:sub>
                              <m:r>
                                <a:rPr lang="en-US" altLang="zh-CN" sz="1600" i="1" dirty="0">
                                  <a:latin typeface="Cambria Math" panose="02040503050406030204" pitchFamily="18" charset="0"/>
                                </a:rPr>
                                <m:t>𝐿</m:t>
                              </m:r>
                            </m:sub>
                          </m:sSub>
                        </m:e>
                      </m:d>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m:rPr>
                              <m:nor/>
                            </m:rPr>
                            <a:rPr lang="el-GR" altLang="zh-CN" sz="1600"/>
                            <m:t>λ</m:t>
                          </m:r>
                          <m:r>
                            <a:rPr lang="en-US" altLang="zh-CN" sz="1600" b="0" i="1" smtClean="0">
                              <a:latin typeface="Cambria Math" panose="02040503050406030204" pitchFamily="18" charset="0"/>
                            </a:rPr>
                            <m:t>𝑧</m:t>
                          </m:r>
                        </m:e>
                        <m:sub>
                          <m:r>
                            <a:rPr lang="en-US" altLang="zh-CN" sz="1600" b="0" i="1" smtClean="0">
                              <a:latin typeface="Cambria Math" panose="02040503050406030204" pitchFamily="18" charset="0"/>
                            </a:rPr>
                            <m:t>𝐿</m:t>
                          </m:r>
                        </m:sub>
                      </m:sSub>
                    </m:oMath>
                  </m:oMathPara>
                </a14:m>
                <a:endParaRPr lang="en-US" altLang="zh-CN" dirty="0"/>
              </a:p>
              <a:p>
                <a:r>
                  <a:rPr lang="en-US" altLang="zh-CN" dirty="0"/>
                  <a:t>4.</a:t>
                </a:r>
                <a:r>
                  <a:rPr lang="zh-CN" altLang="en-US" b="1" dirty="0"/>
                  <a:t>回溯</a:t>
                </a:r>
                <a:r>
                  <a:rPr lang="zh-CN" altLang="en-US" dirty="0"/>
                  <a:t>：更新这一轮模拟中所有访问到的路径的状态：</a:t>
                </a:r>
                <a:endParaRPr lang="en-US" altLang="zh-CN"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𝑁</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e>
                      </m:d>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r>
                            <a:rPr lang="en-US" altLang="zh-CN" sz="1400" b="0" i="1" smtClean="0">
                              <a:latin typeface="Cambria Math" panose="02040503050406030204" pitchFamily="18" charset="0"/>
                            </a:rPr>
                            <m:t>1(</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m:t>
                          </m:r>
                        </m:e>
                      </m:nary>
                    </m:oMath>
                  </m:oMathPara>
                </a14:m>
                <a:endParaRPr lang="en-US" altLang="zh-CN" sz="1400" b="0" dirty="0"/>
              </a:p>
              <a:p>
                <a:pPr/>
                <a14:m>
                  <m:oMathPara xmlns:m="http://schemas.openxmlformats.org/officeDocument/2006/math">
                    <m:oMathParaPr>
                      <m:jc m:val="centerGroup"/>
                    </m:oMathParaPr>
                    <m:oMath xmlns:m="http://schemas.openxmlformats.org/officeDocument/2006/math">
                      <m:r>
                        <a:rPr lang="en-US" altLang="zh-CN" sz="1400" b="0" i="1" smtClean="0">
                          <a:latin typeface="Cambria Math" panose="02040503050406030204" pitchFamily="18" charset="0"/>
                        </a:rPr>
                        <m:t>𝑄</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e>
                      </m:d>
                      <m:r>
                        <a:rPr lang="en-US" altLang="zh-CN" sz="1400" b="0" i="1" smtClean="0">
                          <a:latin typeface="Cambria Math" panose="02040503050406030204" pitchFamily="18" charset="0"/>
                        </a:rPr>
                        <m:t>=</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𝑁</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r>
                            <a:rPr lang="en-US" altLang="zh-CN" sz="1400" b="0" i="1" smtClean="0">
                              <a:latin typeface="Cambria Math" panose="02040503050406030204" pitchFamily="18" charset="0"/>
                            </a:rPr>
                            <m:t>)</m:t>
                          </m:r>
                        </m:den>
                      </m:f>
                      <m:nary>
                        <m:naryPr>
                          <m:chr m:val="∑"/>
                          <m:ctrlPr>
                            <a:rPr lang="en-US" altLang="zh-CN" sz="1400" b="0" i="1" smtClean="0">
                              <a:latin typeface="Cambria Math" panose="02040503050406030204" pitchFamily="18" charset="0"/>
                            </a:rPr>
                          </m:ctrlPr>
                        </m:naryPr>
                        <m:sub>
                          <m:r>
                            <m:rPr>
                              <m:brk m:alnAt="23"/>
                            </m:rP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b>
                        <m:sup>
                          <m:r>
                            <a:rPr lang="en-US" altLang="zh-CN" sz="1400" b="0" i="1" smtClean="0">
                              <a:latin typeface="Cambria Math" panose="02040503050406030204" pitchFamily="18" charset="0"/>
                            </a:rPr>
                            <m:t>𝑛</m:t>
                          </m:r>
                        </m:sup>
                        <m:e>
                          <m:r>
                            <a:rPr lang="en-US" altLang="zh-CN" sz="1400" b="0" i="1" smtClean="0">
                              <a:latin typeface="Cambria Math" panose="02040503050406030204" pitchFamily="18" charset="0"/>
                            </a:rPr>
                            <m:t>1</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𝑠</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𝑎</m:t>
                              </m:r>
                              <m:r>
                                <a:rPr lang="en-US" altLang="zh-CN" sz="1400" b="0" i="1" smtClean="0">
                                  <a:latin typeface="Cambria Math" panose="02040503050406030204" pitchFamily="18" charset="0"/>
                                </a:rPr>
                                <m:t>,</m:t>
                              </m:r>
                              <m:r>
                                <a:rPr lang="en-US" altLang="zh-CN" sz="1400" b="0" i="1" smtClean="0">
                                  <a:latin typeface="Cambria Math" panose="02040503050406030204" pitchFamily="18" charset="0"/>
                                </a:rPr>
                                <m:t>𝑖</m:t>
                              </m:r>
                            </m:e>
                          </m:d>
                          <m:r>
                            <a:rPr lang="en-US" altLang="zh-CN" sz="1400" b="0" i="1" smtClean="0">
                              <a:latin typeface="Cambria Math" panose="02040503050406030204" pitchFamily="18" charset="0"/>
                            </a:rPr>
                            <m:t>𝑉</m:t>
                          </m:r>
                          <m:r>
                            <a:rPr lang="en-US" altLang="zh-CN" sz="1400" b="0" i="1" smtClean="0">
                              <a:latin typeface="Cambria Math" panose="02040503050406030204" pitchFamily="18" charset="0"/>
                            </a:rPr>
                            <m:t>(</m:t>
                          </m:r>
                          <m:sSubSup>
                            <m:sSubSupPr>
                              <m:ctrlPr>
                                <a:rPr lang="en-US" altLang="zh-CN" sz="1400" b="0" i="1" smtClean="0">
                                  <a:latin typeface="Cambria Math" panose="02040503050406030204" pitchFamily="18" charset="0"/>
                                </a:rPr>
                              </m:ctrlPr>
                            </m:sSubSupPr>
                            <m:e>
                              <m:r>
                                <a:rPr lang="en-US" altLang="zh-CN" sz="1400" b="0" i="1" smtClean="0">
                                  <a:latin typeface="Cambria Math" panose="02040503050406030204" pitchFamily="18" charset="0"/>
                                </a:rPr>
                                <m:t>𝑠</m:t>
                              </m:r>
                            </m:e>
                            <m:sub>
                              <m:r>
                                <a:rPr lang="en-US" altLang="zh-CN" sz="1400" b="0" i="1" smtClean="0">
                                  <a:latin typeface="Cambria Math" panose="02040503050406030204" pitchFamily="18" charset="0"/>
                                </a:rPr>
                                <m:t>𝐿</m:t>
                              </m:r>
                            </m:sub>
                            <m:sup>
                              <m:r>
                                <a:rPr lang="en-US" altLang="zh-CN" sz="1400" b="0" i="1" smtClean="0">
                                  <a:latin typeface="Cambria Math" panose="02040503050406030204" pitchFamily="18" charset="0"/>
                                </a:rPr>
                                <m:t>𝑖</m:t>
                              </m:r>
                            </m:sup>
                          </m:sSubSup>
                          <m:r>
                            <a:rPr lang="en-US" altLang="zh-CN" sz="1400" b="0" i="1" smtClean="0">
                              <a:latin typeface="Cambria Math" panose="02040503050406030204" pitchFamily="18" charset="0"/>
                            </a:rPr>
                            <m:t>)</m:t>
                          </m:r>
                        </m:e>
                      </m:nary>
                    </m:oMath>
                  </m:oMathPara>
                </a14:m>
                <a:endParaRPr lang="en-US" altLang="zh-CN" sz="1400" dirty="0"/>
              </a:p>
            </p:txBody>
          </p:sp>
        </mc:Choice>
        <mc:Fallback xmlns="">
          <p:sp>
            <p:nvSpPr>
              <p:cNvPr id="6" name="文本框 5">
                <a:extLst>
                  <a:ext uri="{FF2B5EF4-FFF2-40B4-BE49-F238E27FC236}">
                    <a16:creationId xmlns:a16="http://schemas.microsoft.com/office/drawing/2014/main" id="{11B8408B-2852-43F4-837C-44F64E09F5D3}"/>
                  </a:ext>
                </a:extLst>
              </p:cNvPr>
              <p:cNvSpPr txBox="1">
                <a:spLocks noRot="1" noChangeAspect="1" noMove="1" noResize="1" noEditPoints="1" noAdjustHandles="1" noChangeArrowheads="1" noChangeShapeType="1" noTextEdit="1"/>
              </p:cNvSpPr>
              <p:nvPr/>
            </p:nvSpPr>
            <p:spPr>
              <a:xfrm>
                <a:off x="499324" y="3224128"/>
                <a:ext cx="11193351" cy="3570080"/>
              </a:xfrm>
              <a:prstGeom prst="rect">
                <a:avLst/>
              </a:prstGeom>
              <a:blipFill>
                <a:blip r:embed="rId3"/>
                <a:stretch>
                  <a:fillRect l="-599" t="-102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a:extLst>
                  <a:ext uri="{FF2B5EF4-FFF2-40B4-BE49-F238E27FC236}">
                    <a16:creationId xmlns:a16="http://schemas.microsoft.com/office/drawing/2014/main" id="{A720C281-A83F-4E28-B3E6-660874EC5650}"/>
                  </a:ext>
                </a:extLst>
              </p:cNvPr>
              <p:cNvSpPr/>
              <p:nvPr/>
            </p:nvSpPr>
            <p:spPr>
              <a:xfrm>
                <a:off x="8595086" y="5899044"/>
                <a:ext cx="3108736" cy="338554"/>
              </a:xfrm>
              <a:prstGeom prst="rect">
                <a:avLst/>
              </a:prstGeom>
            </p:spPr>
            <p:txBody>
              <a:bodyPr wrap="none">
                <a:spAutoFit/>
              </a:bodyPr>
              <a:lstStyle/>
              <a:p>
                <a:r>
                  <a:rPr lang="en-US" altLang="zh-CN" sz="1600" dirty="0"/>
                  <a:t>Note</a:t>
                </a:r>
                <a:r>
                  <a:rPr lang="zh-CN" altLang="en-US" sz="1600" dirty="0"/>
                  <a:t>：经过试验</a:t>
                </a:r>
                <a14:m>
                  <m:oMath xmlns:m="http://schemas.openxmlformats.org/officeDocument/2006/math">
                    <m:r>
                      <m:rPr>
                        <m:nor/>
                      </m:rPr>
                      <a:rPr lang="el-GR" altLang="zh-CN" sz="1600"/>
                      <m:t>λ</m:t>
                    </m:r>
                    <m:r>
                      <a:rPr lang="en-US" altLang="zh-CN" sz="1600" i="1">
                        <a:latin typeface="Cambria Math" panose="02040503050406030204" pitchFamily="18" charset="0"/>
                      </a:rPr>
                      <m:t>=</m:t>
                    </m:r>
                    <m:r>
                      <a:rPr lang="en-US" altLang="zh-CN" sz="1600">
                        <a:latin typeface="Cambria Math" panose="02040503050406030204" pitchFamily="18" charset="0"/>
                      </a:rPr>
                      <m:t>0.5</m:t>
                    </m:r>
                  </m:oMath>
                </a14:m>
                <a:r>
                  <a:rPr lang="zh-CN" altLang="en-US" sz="1600" dirty="0"/>
                  <a:t>效果最好</a:t>
                </a:r>
              </a:p>
            </p:txBody>
          </p:sp>
        </mc:Choice>
        <mc:Fallback xmlns="">
          <p:sp>
            <p:nvSpPr>
              <p:cNvPr id="2" name="矩形 1">
                <a:extLst>
                  <a:ext uri="{FF2B5EF4-FFF2-40B4-BE49-F238E27FC236}">
                    <a16:creationId xmlns:a16="http://schemas.microsoft.com/office/drawing/2014/main" id="{A720C281-A83F-4E28-B3E6-660874EC5650}"/>
                  </a:ext>
                </a:extLst>
              </p:cNvPr>
              <p:cNvSpPr>
                <a:spLocks noRot="1" noChangeAspect="1" noMove="1" noResize="1" noEditPoints="1" noAdjustHandles="1" noChangeArrowheads="1" noChangeShapeType="1" noTextEdit="1"/>
              </p:cNvSpPr>
              <p:nvPr/>
            </p:nvSpPr>
            <p:spPr>
              <a:xfrm>
                <a:off x="8595086" y="5899044"/>
                <a:ext cx="3108736" cy="338554"/>
              </a:xfrm>
              <a:prstGeom prst="rect">
                <a:avLst/>
              </a:prstGeom>
              <a:blipFill>
                <a:blip r:embed="rId4"/>
                <a:stretch>
                  <a:fillRect l="-1176" t="-5455" b="-236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918221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1EA1D-DD1A-412D-AB37-B41A43980B1A}"/>
              </a:ext>
            </a:extLst>
          </p:cNvPr>
          <p:cNvSpPr>
            <a:spLocks noGrp="1"/>
          </p:cNvSpPr>
          <p:nvPr>
            <p:ph type="title"/>
          </p:nvPr>
        </p:nvSpPr>
        <p:spPr>
          <a:xfrm>
            <a:off x="838200" y="260177"/>
            <a:ext cx="10515600" cy="1325563"/>
          </a:xfrm>
        </p:spPr>
        <p:txBody>
          <a:bodyPr>
            <a:normAutofit/>
          </a:bodyPr>
          <a:lstStyle/>
          <a:p>
            <a:r>
              <a:rPr lang="zh-CN" altLang="en-US" sz="3600" dirty="0"/>
              <a:t>函数是什么？</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B462952-BEB4-41E8-ADC0-C8DFCC359159}"/>
                  </a:ext>
                </a:extLst>
              </p:cNvPr>
              <p:cNvSpPr>
                <a:spLocks noGrp="1"/>
              </p:cNvSpPr>
              <p:nvPr>
                <p:ph idx="1"/>
              </p:nvPr>
            </p:nvSpPr>
            <p:spPr>
              <a:xfrm>
                <a:off x="838200" y="1585740"/>
                <a:ext cx="10515600" cy="4671222"/>
              </a:xfrm>
            </p:spPr>
            <p:txBody>
              <a:bodyPr/>
              <a:lstStyle/>
              <a:p>
                <a:r>
                  <a:rPr lang="zh-CN" altLang="en-US" sz="2400" dirty="0"/>
                  <a:t>这个函数，分为两部分</a:t>
                </a:r>
                <a14:m>
                  <m:oMath xmlns:m="http://schemas.openxmlformats.org/officeDocument/2006/math">
                    <m:r>
                      <a:rPr lang="en-US" altLang="zh-CN" sz="2400" b="0" i="0" smtClean="0">
                        <a:latin typeface="Cambria Math" panose="02040503050406030204" pitchFamily="18" charset="0"/>
                      </a:rPr>
                      <m:t>   </m:t>
                    </m:r>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𝑎</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𝑎𝑟𝑔</m:t>
                    </m:r>
                    <m:func>
                      <m:funcPr>
                        <m:ctrlPr>
                          <a:rPr lang="en-US" altLang="zh-CN" sz="2400" b="0" i="1" smtClean="0">
                            <a:latin typeface="Cambria Math" panose="02040503050406030204" pitchFamily="18" charset="0"/>
                          </a:rPr>
                        </m:ctrlPr>
                      </m:funcPr>
                      <m:fName>
                        <m:limLow>
                          <m:limLowPr>
                            <m:ctrlPr>
                              <a:rPr lang="en-US" altLang="zh-CN" sz="2400" b="0" i="1" smtClean="0">
                                <a:latin typeface="Cambria Math" panose="02040503050406030204" pitchFamily="18" charset="0"/>
                              </a:rPr>
                            </m:ctrlPr>
                          </m:limLowPr>
                          <m:e>
                            <m:r>
                              <m:rPr>
                                <m:sty m:val="p"/>
                              </m:rPr>
                              <a:rPr lang="en-US" altLang="zh-CN" sz="2400" b="0" i="0" smtClean="0">
                                <a:latin typeface="Cambria Math" panose="02040503050406030204" pitchFamily="18" charset="0"/>
                              </a:rPr>
                              <m:t>max</m:t>
                            </m:r>
                          </m:e>
                          <m:lim>
                            <m:r>
                              <a:rPr lang="en-US" altLang="zh-CN" sz="2400" b="0" i="1" smtClean="0">
                                <a:latin typeface="Cambria Math" panose="02040503050406030204" pitchFamily="18" charset="0"/>
                              </a:rPr>
                              <m:t>𝑎</m:t>
                            </m:r>
                          </m:lim>
                        </m:limLow>
                      </m:fName>
                      <m:e>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𝑄</m:t>
                        </m:r>
                        <m:d>
                          <m:dPr>
                            <m:ctrlPr>
                              <a:rPr lang="en-US" altLang="zh-CN" sz="2400" b="0" i="1" smtClean="0">
                                <a:latin typeface="Cambria Math" panose="02040503050406030204" pitchFamily="18" charset="0"/>
                              </a:rPr>
                            </m:ctrlPr>
                          </m:dPr>
                          <m:e>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𝑢</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𝑠</m:t>
                            </m:r>
                          </m:e>
                          <m:sub>
                            <m:r>
                              <a:rPr lang="en-US" altLang="zh-CN" sz="2400" b="0" i="1" smtClean="0">
                                <a:latin typeface="Cambria Math" panose="02040503050406030204" pitchFamily="18" charset="0"/>
                              </a:rPr>
                              <m:t>𝑡</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e>
                    </m:func>
                  </m:oMath>
                </a14:m>
                <a:endParaRPr lang="en-US" altLang="zh-CN" sz="2400" dirty="0"/>
              </a:p>
              <a:p>
                <a:pPr marL="457200" indent="-457200">
                  <a:buFont typeface="+mj-lt"/>
                  <a:buAutoNum type="alphaLcParenR"/>
                </a:pPr>
                <a14:m>
                  <m:oMath xmlns:m="http://schemas.openxmlformats.org/officeDocument/2006/math">
                    <m:r>
                      <a:rPr lang="en-US" altLang="zh-CN" sz="2000" i="1" dirty="0" smtClean="0">
                        <a:latin typeface="Cambria Math" panose="02040503050406030204" pitchFamily="18" charset="0"/>
                      </a:rPr>
                      <m:t>𝑄</m:t>
                    </m:r>
                  </m:oMath>
                </a14:m>
                <a:r>
                  <a:rPr lang="zh-CN" altLang="en-US" sz="2000" dirty="0"/>
                  <a:t>是</a:t>
                </a:r>
                <a:r>
                  <a:rPr lang="en-US" altLang="zh-CN" sz="2000" dirty="0"/>
                  <a:t>action value</a:t>
                </a:r>
                <a:r>
                  <a:rPr lang="zh-CN" altLang="en-US" sz="2000" dirty="0"/>
                  <a:t>，其实就是模拟多次以后，</a:t>
                </a:r>
                <a:r>
                  <a:rPr lang="en-US" altLang="zh-CN" sz="2000" dirty="0"/>
                  <a:t>AlphaGo</a:t>
                </a:r>
                <a:r>
                  <a:rPr lang="zh-CN" altLang="en-US" sz="2000" dirty="0"/>
                  <a:t>计算走</a:t>
                </a:r>
                <a:r>
                  <a:rPr lang="en-US" altLang="zh-CN" sz="2000" dirty="0"/>
                  <a:t>a</a:t>
                </a:r>
                <a:r>
                  <a:rPr lang="zh-CN" altLang="en-US" sz="2000" dirty="0"/>
                  <a:t>这步棋赢的概率。（对应</a:t>
                </a:r>
                <a:r>
                  <a:rPr lang="en-US" altLang="zh-CN" sz="2000" dirty="0"/>
                  <a:t>rollout</a:t>
                </a:r>
                <a:r>
                  <a:rPr lang="zh-CN" altLang="en-US" sz="2000" dirty="0"/>
                  <a:t>过程中的模拟赢概率）</a:t>
                </a:r>
                <a:endParaRPr lang="en-US" altLang="zh-CN" sz="2000" dirty="0"/>
              </a:p>
              <a:p>
                <a:pPr marL="457200" indent="-457200">
                  <a:buFont typeface="+mj-lt"/>
                  <a:buAutoNum type="alphaLcParenR"/>
                </a:pPr>
                <a14:m>
                  <m:oMath xmlns:m="http://schemas.openxmlformats.org/officeDocument/2006/math">
                    <m:r>
                      <a:rPr lang="en-US" altLang="zh-CN" sz="2000" i="1" dirty="0" smtClean="0">
                        <a:latin typeface="Cambria Math" panose="02040503050406030204" pitchFamily="18" charset="0"/>
                      </a:rPr>
                      <m:t>𝑢</m:t>
                    </m:r>
                  </m:oMath>
                </a14:m>
                <a:r>
                  <a:rPr lang="zh-CN" altLang="en-US" sz="2000" dirty="0"/>
                  <a:t>是</a:t>
                </a:r>
                <a:r>
                  <a:rPr lang="en-US" altLang="zh-CN" sz="2000" dirty="0"/>
                  <a:t>bonus</a:t>
                </a:r>
                <a:r>
                  <a:rPr lang="zh-CN" altLang="en-US" sz="2000" dirty="0"/>
                  <a:t>，包括两个部分，一方面是根据局面大概判断应该有哪几步可以走，另一方面惩罚模拟过多的招法，鼓励探索其他招法，不要老是模拟其中一步，而忽略了其他更优的招法。</a:t>
                </a:r>
                <a:r>
                  <a:rPr lang="en-US" altLang="zh-CN" sz="2000" dirty="0"/>
                  <a:t>(</a:t>
                </a:r>
                <a:r>
                  <a:rPr lang="zh-CN" altLang="en-US" sz="2000" dirty="0"/>
                  <a:t>对应</a:t>
                </a:r>
                <a:r>
                  <a:rPr lang="en-US" altLang="zh-CN" sz="2000" dirty="0"/>
                  <a:t>rollout</a:t>
                </a:r>
                <a:r>
                  <a:rPr lang="zh-CN" altLang="en-US" sz="2000" dirty="0"/>
                  <a:t>过程调整后的初始分</a:t>
                </a:r>
                <a:r>
                  <a:rPr lang="en-US" altLang="zh-CN" sz="2000" dirty="0"/>
                  <a:t>)</a:t>
                </a:r>
              </a:p>
              <a:p>
                <a:pPr marL="0" indent="0">
                  <a:buNone/>
                </a:pPr>
                <a:endParaRPr lang="en-US" altLang="zh-CN" sz="2000" dirty="0"/>
              </a:p>
              <a:p>
                <a:pPr marL="0" indent="0">
                  <a:buNone/>
                </a:pPr>
                <a:endParaRPr lang="en-US" altLang="zh-CN" sz="2000" dirty="0"/>
              </a:p>
              <a:p>
                <a:pPr marL="0" indent="0">
                  <a:buNone/>
                </a:pPr>
                <a:r>
                  <a:rPr lang="zh-CN" altLang="en-US" dirty="0"/>
                  <a:t>那么</a:t>
                </a:r>
                <a14:m>
                  <m:oMath xmlns:m="http://schemas.openxmlformats.org/officeDocument/2006/math">
                    <m:r>
                      <a:rPr lang="en-US" altLang="zh-CN" i="1" dirty="0" smtClean="0">
                        <a:latin typeface="Cambria Math" panose="02040503050406030204" pitchFamily="18" charset="0"/>
                      </a:rPr>
                      <m:t>𝑄</m:t>
                    </m:r>
                  </m:oMath>
                </a14:m>
                <a:r>
                  <a:rPr lang="zh-CN" altLang="en-US" dirty="0"/>
                  <a:t>和</a:t>
                </a:r>
                <a:r>
                  <a:rPr lang="en-US" altLang="zh-CN" dirty="0"/>
                  <a:t>bonus</a:t>
                </a:r>
                <a:r>
                  <a:rPr lang="zh-CN" altLang="en-US" dirty="0"/>
                  <a:t>具体代表什么呢？</a:t>
                </a:r>
                <a:endParaRPr lang="en-US" altLang="zh-CN" dirty="0"/>
              </a:p>
              <a:p>
                <a:r>
                  <a:rPr lang="en-US" altLang="zh-CN" sz="2400" dirty="0"/>
                  <a:t>Q</a:t>
                </a:r>
                <a:r>
                  <a:rPr lang="zh-CN" altLang="en-US" sz="2400" dirty="0"/>
                  <a:t>具体</a:t>
                </a:r>
                <a:endParaRPr lang="en-US" altLang="zh-CN" sz="2400" dirty="0"/>
              </a:p>
              <a:p>
                <a:r>
                  <a:rPr lang="en-US" altLang="zh-CN" sz="2400" dirty="0"/>
                  <a:t>Bonus</a:t>
                </a:r>
                <a:r>
                  <a:rPr lang="zh-CN" altLang="en-US" sz="2400" dirty="0"/>
                  <a:t>具体</a:t>
                </a:r>
                <a:endParaRPr lang="en-US" altLang="zh-CN" sz="2400" dirty="0"/>
              </a:p>
              <a:p>
                <a:pPr marL="0" indent="0">
                  <a:buNone/>
                </a:pPr>
                <a:endParaRPr lang="en-US" altLang="zh-CN" dirty="0"/>
              </a:p>
              <a:p>
                <a:pPr marL="0" indent="0">
                  <a:buNone/>
                </a:pPr>
                <a:endParaRPr lang="zh-CN" altLang="en-US" dirty="0"/>
              </a:p>
            </p:txBody>
          </p:sp>
        </mc:Choice>
        <mc:Fallback xmlns="">
          <p:sp>
            <p:nvSpPr>
              <p:cNvPr id="3" name="内容占位符 2">
                <a:extLst>
                  <a:ext uri="{FF2B5EF4-FFF2-40B4-BE49-F238E27FC236}">
                    <a16:creationId xmlns:a16="http://schemas.microsoft.com/office/drawing/2014/main" id="{BB462952-BEB4-41E8-ADC0-C8DFCC359159}"/>
                  </a:ext>
                </a:extLst>
              </p:cNvPr>
              <p:cNvSpPr>
                <a:spLocks noGrp="1" noRot="1" noChangeAspect="1" noMove="1" noResize="1" noEditPoints="1" noAdjustHandles="1" noChangeArrowheads="1" noChangeShapeType="1" noTextEdit="1"/>
              </p:cNvSpPr>
              <p:nvPr>
                <p:ph idx="1"/>
              </p:nvPr>
            </p:nvSpPr>
            <p:spPr>
              <a:xfrm>
                <a:off x="838200" y="1585740"/>
                <a:ext cx="10515600" cy="4671222"/>
              </a:xfrm>
              <a:blipFill>
                <a:blip r:embed="rId2"/>
                <a:stretch>
                  <a:fillRect l="-1217" t="-1567"/>
                </a:stretch>
              </a:blipFill>
            </p:spPr>
            <p:txBody>
              <a:bodyPr/>
              <a:lstStyle/>
              <a:p>
                <a:r>
                  <a:rPr lang="zh-CN" altLang="en-US">
                    <a:noFill/>
                  </a:rPr>
                  <a:t> </a:t>
                </a:r>
              </a:p>
            </p:txBody>
          </p:sp>
        </mc:Fallback>
      </mc:AlternateContent>
      <p:sp>
        <p:nvSpPr>
          <p:cNvPr id="4" name="AutoShape 2" descr="https://oss-cn-hangzhou.aliyuncs.com/yqfiles/8e0b279ba2c4287c0209976e49610ef7c8640ca5.png">
            <a:extLst>
              <a:ext uri="{FF2B5EF4-FFF2-40B4-BE49-F238E27FC236}">
                <a16:creationId xmlns:a16="http://schemas.microsoft.com/office/drawing/2014/main" id="{0D8AFC47-1181-43A4-9151-F612A7DD2AF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2605314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标题 1">
                <a:extLst>
                  <a:ext uri="{FF2B5EF4-FFF2-40B4-BE49-F238E27FC236}">
                    <a16:creationId xmlns:a16="http://schemas.microsoft.com/office/drawing/2014/main" id="{C37D78F7-684D-4FC4-8397-2369668DEAAE}"/>
                  </a:ext>
                </a:extLst>
              </p:cNvPr>
              <p:cNvSpPr txBox="1">
                <a:spLocks/>
              </p:cNvSpPr>
              <p:nvPr/>
            </p:nvSpPr>
            <p:spPr>
              <a:xfrm>
                <a:off x="838200" y="1099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14:m>
                  <m:oMath xmlns:m="http://schemas.openxmlformats.org/officeDocument/2006/math">
                    <m:r>
                      <a:rPr lang="en-US" altLang="zh-CN" sz="3600" i="1" dirty="0" smtClean="0">
                        <a:latin typeface="Cambria Math" panose="02040503050406030204" pitchFamily="18" charset="0"/>
                      </a:rPr>
                      <m:t>𝑄</m:t>
                    </m:r>
                  </m:oMath>
                </a14:m>
                <a:r>
                  <a:rPr lang="zh-CN" altLang="en-US" sz="3600" dirty="0"/>
                  <a:t>具体是什么？</a:t>
                </a:r>
              </a:p>
            </p:txBody>
          </p:sp>
        </mc:Choice>
        <mc:Fallback xmlns="">
          <p:sp>
            <p:nvSpPr>
              <p:cNvPr id="4" name="标题 1">
                <a:extLst>
                  <a:ext uri="{FF2B5EF4-FFF2-40B4-BE49-F238E27FC236}">
                    <a16:creationId xmlns:a16="http://schemas.microsoft.com/office/drawing/2014/main" id="{C37D78F7-684D-4FC4-8397-2369668DEAAE}"/>
                  </a:ext>
                </a:extLst>
              </p:cNvPr>
              <p:cNvSpPr txBox="1">
                <a:spLocks noRot="1" noChangeAspect="1" noMove="1" noResize="1" noEditPoints="1" noAdjustHandles="1" noChangeArrowheads="1" noChangeShapeType="1" noTextEdit="1"/>
              </p:cNvSpPr>
              <p:nvPr/>
            </p:nvSpPr>
            <p:spPr>
              <a:xfrm>
                <a:off x="838200" y="109926"/>
                <a:ext cx="10515600" cy="1325563"/>
              </a:xfrm>
              <a:prstGeom prst="rect">
                <a:avLst/>
              </a:prstGeom>
              <a:blipFill>
                <a:blip r:embed="rId2"/>
                <a:stretch>
                  <a:fillRect/>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838FA326-5DB3-42F6-A6A7-13ACCF5C5D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175890"/>
            <a:ext cx="4133104" cy="1878525"/>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E7AFA77A-B9B2-46BE-951E-6E57A215C554}"/>
                  </a:ext>
                </a:extLst>
              </p:cNvPr>
              <p:cNvSpPr txBox="1"/>
              <p:nvPr/>
            </p:nvSpPr>
            <p:spPr>
              <a:xfrm>
                <a:off x="5640512" y="955590"/>
                <a:ext cx="5713288" cy="1908215"/>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简单来说，</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err="1" smtClean="0">
                        <a:latin typeface="Cambria Math" panose="02040503050406030204" pitchFamily="18" charset="0"/>
                      </a:rPr>
                      <m:t>𝑠</m:t>
                    </m:r>
                    <m:r>
                      <a:rPr lang="en-US" altLang="zh-CN" i="1" dirty="0" err="1" smtClean="0">
                        <a:latin typeface="Cambria Math" panose="02040503050406030204" pitchFamily="18" charset="0"/>
                      </a:rPr>
                      <m:t>,</m:t>
                    </m:r>
                    <m:r>
                      <a:rPr lang="en-US" altLang="zh-CN" i="1" dirty="0" err="1" smtClean="0">
                        <a:latin typeface="Cambria Math" panose="02040503050406030204" pitchFamily="18" charset="0"/>
                      </a:rPr>
                      <m:t>𝑎</m:t>
                    </m:r>
                    <m:r>
                      <a:rPr lang="en-US" altLang="zh-CN" i="1" dirty="0" smtClean="0">
                        <a:latin typeface="Cambria Math" panose="02040503050406030204" pitchFamily="18" charset="0"/>
                      </a:rPr>
                      <m:t>)</m:t>
                    </m:r>
                  </m:oMath>
                </a14:m>
                <a:r>
                  <a:rPr lang="zh-CN" altLang="en-US" dirty="0"/>
                  <a:t>就是模拟</a:t>
                </a:r>
                <a:r>
                  <a:rPr lang="en-US" altLang="zh-CN" dirty="0"/>
                  <a:t>N</a:t>
                </a:r>
                <a:r>
                  <a:rPr lang="zh-CN" altLang="en-US" dirty="0"/>
                  <a:t>次以后，</a:t>
                </a:r>
                <a:r>
                  <a:rPr lang="en-US" altLang="zh-CN" dirty="0"/>
                  <a:t>AlphaGo</a:t>
                </a:r>
                <a:r>
                  <a:rPr lang="zh-CN" altLang="en-US" dirty="0"/>
                  <a:t>认为模在此状态下模拟这一步棋会赢得胜利的平均概率。</a:t>
                </a:r>
                <a:endParaRPr lang="en-US" altLang="zh-CN" dirty="0"/>
              </a:p>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𝑉</m:t>
                    </m:r>
                    <m:d>
                      <m:dPr>
                        <m:ctrlPr>
                          <a:rPr lang="en-US" altLang="zh-CN" i="1">
                            <a:latin typeface="Cambria Math" panose="02040503050406030204" pitchFamily="18" charset="0"/>
                          </a:rPr>
                        </m:ctrlPr>
                      </m:dPr>
                      <m:e>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𝑠</m:t>
                            </m:r>
                          </m:e>
                          <m:sub>
                            <m:r>
                              <a:rPr lang="en-US" altLang="zh-CN" i="1" dirty="0">
                                <a:latin typeface="Cambria Math" panose="02040503050406030204" pitchFamily="18" charset="0"/>
                              </a:rPr>
                              <m:t>𝐿</m:t>
                            </m:r>
                          </m:sub>
                        </m:sSub>
                      </m:e>
                    </m:d>
                  </m:oMath>
                </a14:m>
                <a:r>
                  <a:rPr lang="zh-CN" altLang="en-US" dirty="0"/>
                  <a:t>为每一次模拟胜利的概率，其包括两部分：</a:t>
                </a:r>
                <a:endParaRPr lang="en-US" altLang="zh-CN" dirty="0"/>
              </a:p>
              <a:p>
                <a:pPr marL="342900" indent="-342900">
                  <a:buFont typeface="+mj-lt"/>
                  <a:buAutoNum type="alphaLcParenR"/>
                </a:pPr>
                <a:r>
                  <a:rPr lang="en-US" altLang="zh-CN" sz="1600" dirty="0"/>
                  <a:t>value net</a:t>
                </a:r>
                <a:r>
                  <a:rPr lang="zh-CN" altLang="en-US" sz="1600" dirty="0"/>
                  <a:t>对当前形势的判断，判断赢的概率</a:t>
                </a:r>
                <a:endParaRPr lang="en-US" altLang="zh-CN" sz="1600" dirty="0"/>
              </a:p>
              <a:p>
                <a:pPr marL="342900" indent="-342900">
                  <a:buFont typeface="+mj-lt"/>
                  <a:buAutoNum type="alphaLcParenR"/>
                </a:pPr>
                <a:r>
                  <a:rPr lang="zh-CN" altLang="en-US" sz="1600" dirty="0"/>
                  <a:t>在此状态下快速模拟到终局赢的概率，即使用</a:t>
                </a:r>
                <a:r>
                  <a:rPr lang="en-US" altLang="zh-CN" sz="1600" dirty="0"/>
                  <a:t>rollout policy</a:t>
                </a:r>
                <a:r>
                  <a:rPr lang="zh-CN" altLang="en-US" sz="1600" dirty="0"/>
                  <a:t>自我对弈，所得到的胜负结果，是大模拟中的一个小模拟</a:t>
                </a:r>
                <a:endParaRPr lang="en-US" altLang="zh-CN" sz="1600" dirty="0"/>
              </a:p>
            </p:txBody>
          </p:sp>
        </mc:Choice>
        <mc:Fallback xmlns="">
          <p:sp>
            <p:nvSpPr>
              <p:cNvPr id="6" name="文本框 5">
                <a:extLst>
                  <a:ext uri="{FF2B5EF4-FFF2-40B4-BE49-F238E27FC236}">
                    <a16:creationId xmlns:a16="http://schemas.microsoft.com/office/drawing/2014/main" id="{E7AFA77A-B9B2-46BE-951E-6E57A215C554}"/>
                  </a:ext>
                </a:extLst>
              </p:cNvPr>
              <p:cNvSpPr txBox="1">
                <a:spLocks noRot="1" noChangeAspect="1" noMove="1" noResize="1" noEditPoints="1" noAdjustHandles="1" noChangeArrowheads="1" noChangeShapeType="1" noTextEdit="1"/>
              </p:cNvSpPr>
              <p:nvPr/>
            </p:nvSpPr>
            <p:spPr>
              <a:xfrm>
                <a:off x="5640512" y="955590"/>
                <a:ext cx="5713288" cy="1908215"/>
              </a:xfrm>
              <a:prstGeom prst="rect">
                <a:avLst/>
              </a:prstGeom>
              <a:blipFill>
                <a:blip r:embed="rId4"/>
                <a:stretch>
                  <a:fillRect l="-640" t="-1917" r="-1066" b="-3195"/>
                </a:stretch>
              </a:blipFill>
            </p:spPr>
            <p:txBody>
              <a:bodyPr/>
              <a:lstStyle/>
              <a:p>
                <a:r>
                  <a:rPr lang="zh-CN" altLang="en-US">
                    <a:noFill/>
                  </a:rPr>
                  <a:t> </a:t>
                </a:r>
              </a:p>
            </p:txBody>
          </p:sp>
        </mc:Fallback>
      </mc:AlternateContent>
      <p:sp>
        <p:nvSpPr>
          <p:cNvPr id="7" name="标题 1">
            <a:extLst>
              <a:ext uri="{FF2B5EF4-FFF2-40B4-BE49-F238E27FC236}">
                <a16:creationId xmlns:a16="http://schemas.microsoft.com/office/drawing/2014/main" id="{33C32559-DE4E-481F-89B6-DB355953E676}"/>
              </a:ext>
            </a:extLst>
          </p:cNvPr>
          <p:cNvSpPr txBox="1">
            <a:spLocks/>
          </p:cNvSpPr>
          <p:nvPr/>
        </p:nvSpPr>
        <p:spPr>
          <a:xfrm>
            <a:off x="838200" y="314080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3600" dirty="0"/>
              <a:t>bonus</a:t>
            </a:r>
            <a:r>
              <a:rPr lang="zh-CN" altLang="en-US" sz="3600" dirty="0"/>
              <a:t>具体是什么？</a:t>
            </a:r>
          </a:p>
        </p:txBody>
      </p:sp>
      <p:pic>
        <p:nvPicPr>
          <p:cNvPr id="9" name="图片 8" descr="图片包含 物体&#10;&#10;已生成极高可信度的说明">
            <a:extLst>
              <a:ext uri="{FF2B5EF4-FFF2-40B4-BE49-F238E27FC236}">
                <a16:creationId xmlns:a16="http://schemas.microsoft.com/office/drawing/2014/main" id="{3356D6B4-63D5-4829-A6A4-F24BB7AE6D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200" y="4400936"/>
            <a:ext cx="2876698" cy="717587"/>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F975ED50-7699-4952-8B45-47EC12C3B86F}"/>
                  </a:ext>
                </a:extLst>
              </p:cNvPr>
              <p:cNvSpPr txBox="1"/>
              <p:nvPr/>
            </p:nvSpPr>
            <p:spPr>
              <a:xfrm>
                <a:off x="5640512" y="3944121"/>
                <a:ext cx="5713288" cy="163121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u</a:t>
                </a:r>
                <a:r>
                  <a:rPr lang="zh-CN" altLang="en-US" dirty="0"/>
                  <a:t>中包括两个部分：</a:t>
                </a:r>
                <a:endParaRPr lang="en-US" altLang="zh-CN" dirty="0"/>
              </a:p>
              <a:p>
                <a:pPr marL="342900" indent="-342900">
                  <a:buFont typeface="+mj-lt"/>
                  <a:buAutoNum type="alphaLcParenR"/>
                </a:pPr>
                <a:r>
                  <a:rPr lang="zh-CN" altLang="en-US" sz="1600" dirty="0"/>
                  <a:t>分子是根据当前局面判断（</a:t>
                </a:r>
                <a:r>
                  <a:rPr lang="en-US" altLang="zh-CN" sz="1600" dirty="0"/>
                  <a:t>policy net</a:t>
                </a:r>
                <a:r>
                  <a:rPr lang="zh-CN" altLang="en-US" sz="1600" dirty="0"/>
                  <a:t>），大概判断应该有哪几步可以走</a:t>
                </a:r>
                <a:endParaRPr lang="en-US" altLang="zh-CN" sz="1600" dirty="0"/>
              </a:p>
              <a:p>
                <a:pPr marL="342900" indent="-342900">
                  <a:buFont typeface="+mj-lt"/>
                  <a:buAutoNum type="alphaLcParenR"/>
                </a:pPr>
                <a:r>
                  <a:rPr lang="zh-CN" altLang="en-US" sz="1600" dirty="0"/>
                  <a:t>分母是模拟在当前局面走特定步的次数，越大下次模拟越不会再走这一步，鼓励探索</a:t>
                </a:r>
                <a:endParaRPr lang="en-US" altLang="zh-CN" sz="1600" dirty="0"/>
              </a:p>
              <a:p>
                <a:pPr marL="285750" indent="-285750">
                  <a:buFont typeface="Arial" panose="020B0604020202020204" pitchFamily="34" charset="0"/>
                  <a:buChar char="•"/>
                </a:pPr>
                <a14:m>
                  <m:oMath xmlns:m="http://schemas.openxmlformats.org/officeDocument/2006/math">
                    <m:r>
                      <a:rPr lang="en-US" altLang="zh-CN" i="1" dirty="0" smtClean="0">
                        <a:latin typeface="Cambria Math" panose="02040503050406030204" pitchFamily="18" charset="0"/>
                      </a:rPr>
                      <m:t>(</m:t>
                    </m:r>
                    <m:r>
                      <a:rPr lang="en-US" altLang="zh-CN" i="1" dirty="0" err="1">
                        <a:latin typeface="Cambria Math" panose="02040503050406030204" pitchFamily="18" charset="0"/>
                      </a:rPr>
                      <m:t>𝑄</m:t>
                    </m:r>
                    <m:r>
                      <a:rPr lang="en-US" altLang="zh-CN" i="1" dirty="0" err="1">
                        <a:latin typeface="Cambria Math" panose="02040503050406030204" pitchFamily="18" charset="0"/>
                      </a:rPr>
                      <m:t>+</m:t>
                    </m:r>
                    <m:r>
                      <a:rPr lang="en-US" altLang="zh-CN" i="1" dirty="0" err="1">
                        <a:latin typeface="Cambria Math" panose="02040503050406030204" pitchFamily="18" charset="0"/>
                      </a:rPr>
                      <m:t>𝑢</m:t>
                    </m:r>
                    <m:r>
                      <a:rPr lang="en-US" altLang="zh-CN" i="1" dirty="0">
                        <a:latin typeface="Cambria Math" panose="02040503050406030204" pitchFamily="18" charset="0"/>
                      </a:rPr>
                      <m:t>)</m:t>
                    </m:r>
                  </m:oMath>
                </a14:m>
                <a:r>
                  <a:rPr lang="zh-CN" altLang="en-US" dirty="0"/>
                  <a:t>就是决定模拟中，下棋方会走（模拟）哪里</a:t>
                </a:r>
              </a:p>
            </p:txBody>
          </p:sp>
        </mc:Choice>
        <mc:Fallback xmlns="">
          <p:sp>
            <p:nvSpPr>
              <p:cNvPr id="10" name="文本框 9">
                <a:extLst>
                  <a:ext uri="{FF2B5EF4-FFF2-40B4-BE49-F238E27FC236}">
                    <a16:creationId xmlns:a16="http://schemas.microsoft.com/office/drawing/2014/main" id="{F975ED50-7699-4952-8B45-47EC12C3B86F}"/>
                  </a:ext>
                </a:extLst>
              </p:cNvPr>
              <p:cNvSpPr txBox="1">
                <a:spLocks noRot="1" noChangeAspect="1" noMove="1" noResize="1" noEditPoints="1" noAdjustHandles="1" noChangeArrowheads="1" noChangeShapeType="1" noTextEdit="1"/>
              </p:cNvSpPr>
              <p:nvPr/>
            </p:nvSpPr>
            <p:spPr>
              <a:xfrm>
                <a:off x="5640512" y="3944121"/>
                <a:ext cx="5713288" cy="1631216"/>
              </a:xfrm>
              <a:prstGeom prst="rect">
                <a:avLst/>
              </a:prstGeom>
              <a:blipFill>
                <a:blip r:embed="rId6"/>
                <a:stretch>
                  <a:fillRect l="-640" t="-1866" b="-485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542FA6D7-BEB2-469C-85A4-86886C1213FB}"/>
              </a:ext>
            </a:extLst>
          </p:cNvPr>
          <p:cNvSpPr txBox="1"/>
          <p:nvPr/>
        </p:nvSpPr>
        <p:spPr>
          <a:xfrm>
            <a:off x="838200" y="5991072"/>
            <a:ext cx="10842523" cy="584775"/>
          </a:xfrm>
          <a:prstGeom prst="rect">
            <a:avLst/>
          </a:prstGeom>
          <a:noFill/>
        </p:spPr>
        <p:txBody>
          <a:bodyPr wrap="square" rtlCol="0">
            <a:spAutoFit/>
          </a:bodyPr>
          <a:lstStyle/>
          <a:p>
            <a:r>
              <a:rPr lang="en-US" altLang="zh-CN" sz="1600" dirty="0"/>
              <a:t>Note:</a:t>
            </a:r>
            <a:r>
              <a:rPr lang="zh-CN" altLang="en-US" sz="1600" dirty="0"/>
              <a:t>根据此函数可知，模拟次数最多的一步棋，其实就是在多次模拟中，</a:t>
            </a:r>
            <a:r>
              <a:rPr lang="en-US" altLang="zh-CN" sz="1600" dirty="0"/>
              <a:t>AlphaGo</a:t>
            </a:r>
            <a:r>
              <a:rPr lang="zh-CN" altLang="en-US" sz="1600" dirty="0"/>
              <a:t>认为走那一步棋最可能获胜。所以模拟次数最多的一步棋即为所要下得一步。</a:t>
            </a:r>
          </a:p>
        </p:txBody>
      </p:sp>
    </p:spTree>
    <p:extLst>
      <p:ext uri="{BB962C8B-B14F-4D97-AF65-F5344CB8AC3E}">
        <p14:creationId xmlns:p14="http://schemas.microsoft.com/office/powerpoint/2010/main" val="3639846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7D57EF7-3449-46A8-8D66-480304A9D255}"/>
              </a:ext>
            </a:extLst>
          </p:cNvPr>
          <p:cNvSpPr txBox="1"/>
          <p:nvPr/>
        </p:nvSpPr>
        <p:spPr>
          <a:xfrm>
            <a:off x="914400" y="265470"/>
            <a:ext cx="1376516" cy="369332"/>
          </a:xfrm>
          <a:prstGeom prst="rect">
            <a:avLst/>
          </a:prstGeom>
          <a:noFill/>
        </p:spPr>
        <p:txBody>
          <a:bodyPr wrap="square" rtlCol="0">
            <a:spAutoFit/>
          </a:bodyPr>
          <a:lstStyle/>
          <a:p>
            <a:r>
              <a:rPr lang="zh-CN" altLang="en-US" dirty="0"/>
              <a:t>模拟</a:t>
            </a:r>
            <a:r>
              <a:rPr lang="en-US" altLang="zh-CN" dirty="0"/>
              <a:t>n</a:t>
            </a:r>
            <a:endParaRPr lang="zh-CN" altLang="en-US" dirty="0"/>
          </a:p>
        </p:txBody>
      </p:sp>
      <p:sp>
        <p:nvSpPr>
          <p:cNvPr id="5" name="文本框 4">
            <a:extLst>
              <a:ext uri="{FF2B5EF4-FFF2-40B4-BE49-F238E27FC236}">
                <a16:creationId xmlns:a16="http://schemas.microsoft.com/office/drawing/2014/main" id="{9F07AA9F-B27B-4EC8-933F-8C427A987652}"/>
              </a:ext>
            </a:extLst>
          </p:cNvPr>
          <p:cNvSpPr txBox="1"/>
          <p:nvPr/>
        </p:nvSpPr>
        <p:spPr>
          <a:xfrm>
            <a:off x="914400" y="1263444"/>
            <a:ext cx="1376516" cy="369332"/>
          </a:xfrm>
          <a:prstGeom prst="rect">
            <a:avLst/>
          </a:prstGeom>
          <a:noFill/>
        </p:spPr>
        <p:txBody>
          <a:bodyPr wrap="square" rtlCol="0">
            <a:spAutoFit/>
          </a:bodyPr>
          <a:lstStyle/>
          <a:p>
            <a:r>
              <a:rPr lang="en-US" altLang="zh-CN" dirty="0"/>
              <a:t>n=1</a:t>
            </a:r>
            <a:endParaRPr lang="zh-CN" altLang="en-US" dirty="0"/>
          </a:p>
        </p:txBody>
      </p:sp>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D72931F2-FE77-4C00-B220-C5E27FB3789E}"/>
                  </a:ext>
                </a:extLst>
              </p:cNvPr>
              <p:cNvSpPr/>
              <p:nvPr/>
            </p:nvSpPr>
            <p:spPr>
              <a:xfrm>
                <a:off x="2841523" y="796413"/>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6" name="椭圆 5">
                <a:extLst>
                  <a:ext uri="{FF2B5EF4-FFF2-40B4-BE49-F238E27FC236}">
                    <a16:creationId xmlns:a16="http://schemas.microsoft.com/office/drawing/2014/main" id="{D72931F2-FE77-4C00-B220-C5E27FB3789E}"/>
                  </a:ext>
                </a:extLst>
              </p:cNvPr>
              <p:cNvSpPr>
                <a:spLocks noRot="1" noChangeAspect="1" noMove="1" noResize="1" noEditPoints="1" noAdjustHandles="1" noChangeArrowheads="1" noChangeShapeType="1" noTextEdit="1"/>
              </p:cNvSpPr>
              <p:nvPr/>
            </p:nvSpPr>
            <p:spPr>
              <a:xfrm>
                <a:off x="2841523" y="796413"/>
                <a:ext cx="589935" cy="580103"/>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FD3C6FB5-D9E5-4715-9718-8BB25DFAD4E7}"/>
              </a:ext>
            </a:extLst>
          </p:cNvPr>
          <p:cNvCxnSpPr>
            <a:stCxn id="6" idx="3"/>
          </p:cNvCxnSpPr>
          <p:nvPr/>
        </p:nvCxnSpPr>
        <p:spPr>
          <a:xfrm flipH="1">
            <a:off x="2438400" y="1291562"/>
            <a:ext cx="489517" cy="65522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5DE949F6-9999-47E3-90EE-4E356ED3E7F2}"/>
                  </a:ext>
                </a:extLst>
              </p:cNvPr>
              <p:cNvSpPr/>
              <p:nvPr/>
            </p:nvSpPr>
            <p:spPr>
              <a:xfrm>
                <a:off x="2143432" y="1946787"/>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15" name="椭圆 14">
                <a:extLst>
                  <a:ext uri="{FF2B5EF4-FFF2-40B4-BE49-F238E27FC236}">
                    <a16:creationId xmlns:a16="http://schemas.microsoft.com/office/drawing/2014/main" id="{5DE949F6-9999-47E3-90EE-4E356ED3E7F2}"/>
                  </a:ext>
                </a:extLst>
              </p:cNvPr>
              <p:cNvSpPr>
                <a:spLocks noRot="1" noChangeAspect="1" noMove="1" noResize="1" noEditPoints="1" noAdjustHandles="1" noChangeArrowheads="1" noChangeShapeType="1" noTextEdit="1"/>
              </p:cNvSpPr>
              <p:nvPr/>
            </p:nvSpPr>
            <p:spPr>
              <a:xfrm>
                <a:off x="2143432" y="1946787"/>
                <a:ext cx="589935" cy="580103"/>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椭圆 15">
                <a:extLst>
                  <a:ext uri="{FF2B5EF4-FFF2-40B4-BE49-F238E27FC236}">
                    <a16:creationId xmlns:a16="http://schemas.microsoft.com/office/drawing/2014/main" id="{278B5D77-581A-49D9-8675-5B25BF3E3C8A}"/>
                  </a:ext>
                </a:extLst>
              </p:cNvPr>
              <p:cNvSpPr/>
              <p:nvPr/>
            </p:nvSpPr>
            <p:spPr>
              <a:xfrm>
                <a:off x="2841523" y="1956619"/>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16" name="椭圆 15">
                <a:extLst>
                  <a:ext uri="{FF2B5EF4-FFF2-40B4-BE49-F238E27FC236}">
                    <a16:creationId xmlns:a16="http://schemas.microsoft.com/office/drawing/2014/main" id="{278B5D77-581A-49D9-8675-5B25BF3E3C8A}"/>
                  </a:ext>
                </a:extLst>
              </p:cNvPr>
              <p:cNvSpPr>
                <a:spLocks noRot="1" noChangeAspect="1" noMove="1" noResize="1" noEditPoints="1" noAdjustHandles="1" noChangeArrowheads="1" noChangeShapeType="1" noTextEdit="1"/>
              </p:cNvSpPr>
              <p:nvPr/>
            </p:nvSpPr>
            <p:spPr>
              <a:xfrm>
                <a:off x="2841523" y="1956619"/>
                <a:ext cx="589935" cy="580103"/>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椭圆 17">
                <a:extLst>
                  <a:ext uri="{FF2B5EF4-FFF2-40B4-BE49-F238E27FC236}">
                    <a16:creationId xmlns:a16="http://schemas.microsoft.com/office/drawing/2014/main" id="{4B449296-A5B4-4305-84FF-41507E8EF9B7}"/>
                  </a:ext>
                </a:extLst>
              </p:cNvPr>
              <p:cNvSpPr/>
              <p:nvPr/>
            </p:nvSpPr>
            <p:spPr>
              <a:xfrm>
                <a:off x="3539614" y="1956619"/>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18" name="椭圆 17">
                <a:extLst>
                  <a:ext uri="{FF2B5EF4-FFF2-40B4-BE49-F238E27FC236}">
                    <a16:creationId xmlns:a16="http://schemas.microsoft.com/office/drawing/2014/main" id="{4B449296-A5B4-4305-84FF-41507E8EF9B7}"/>
                  </a:ext>
                </a:extLst>
              </p:cNvPr>
              <p:cNvSpPr>
                <a:spLocks noRot="1" noChangeAspect="1" noMove="1" noResize="1" noEditPoints="1" noAdjustHandles="1" noChangeArrowheads="1" noChangeShapeType="1" noTextEdit="1"/>
              </p:cNvSpPr>
              <p:nvPr/>
            </p:nvSpPr>
            <p:spPr>
              <a:xfrm>
                <a:off x="3539614" y="1956619"/>
                <a:ext cx="589935" cy="580103"/>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20" name="直接连接符 19">
            <a:extLst>
              <a:ext uri="{FF2B5EF4-FFF2-40B4-BE49-F238E27FC236}">
                <a16:creationId xmlns:a16="http://schemas.microsoft.com/office/drawing/2014/main" id="{33A88B86-D422-46A2-ADE0-33B67AAA95AF}"/>
              </a:ext>
            </a:extLst>
          </p:cNvPr>
          <p:cNvCxnSpPr>
            <a:cxnSpLocks/>
            <a:endCxn id="16" idx="0"/>
          </p:cNvCxnSpPr>
          <p:nvPr/>
        </p:nvCxnSpPr>
        <p:spPr>
          <a:xfrm>
            <a:off x="3136490" y="1386348"/>
            <a:ext cx="1" cy="570271"/>
          </a:xfrm>
          <a:prstGeom prst="line">
            <a:avLst/>
          </a:prstGeom>
        </p:spPr>
        <p:style>
          <a:lnRef idx="1">
            <a:schemeClr val="dk1"/>
          </a:lnRef>
          <a:fillRef idx="0">
            <a:schemeClr val="dk1"/>
          </a:fillRef>
          <a:effectRef idx="0">
            <a:schemeClr val="dk1"/>
          </a:effectRef>
          <a:fontRef idx="minor">
            <a:schemeClr val="tx1"/>
          </a:fontRef>
        </p:style>
      </p:cxnSp>
      <p:cxnSp>
        <p:nvCxnSpPr>
          <p:cNvPr id="22" name="直接连接符 21">
            <a:extLst>
              <a:ext uri="{FF2B5EF4-FFF2-40B4-BE49-F238E27FC236}">
                <a16:creationId xmlns:a16="http://schemas.microsoft.com/office/drawing/2014/main" id="{1580C7A7-699E-46B3-B47D-4AF574431B6A}"/>
              </a:ext>
            </a:extLst>
          </p:cNvPr>
          <p:cNvCxnSpPr>
            <a:cxnSpLocks/>
            <a:stCxn id="6" idx="5"/>
            <a:endCxn id="18" idx="0"/>
          </p:cNvCxnSpPr>
          <p:nvPr/>
        </p:nvCxnSpPr>
        <p:spPr>
          <a:xfrm>
            <a:off x="3345064" y="1291562"/>
            <a:ext cx="489518" cy="66505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FA9CDC06-65E5-42F7-8B7A-1EA7F45652FA}"/>
                  </a:ext>
                </a:extLst>
              </p:cNvPr>
              <p:cNvSpPr txBox="1"/>
              <p:nvPr/>
            </p:nvSpPr>
            <p:spPr>
              <a:xfrm>
                <a:off x="7277963" y="247319"/>
                <a:ext cx="4556683" cy="3459601"/>
              </a:xfrm>
              <a:prstGeom prst="rect">
                <a:avLst/>
              </a:prstGeom>
              <a:noFill/>
            </p:spPr>
            <p:txBody>
              <a:bodyPr wrap="square" rtlCol="0">
                <a:spAutoFit/>
              </a:bodyPr>
              <a:lstStyle/>
              <a:p>
                <a:r>
                  <a:rPr lang="en-US" altLang="zh-CN" sz="1600" dirty="0"/>
                  <a:t>1.</a:t>
                </a:r>
                <a:r>
                  <a:rPr lang="zh-CN" altLang="en-US" sz="1600" dirty="0"/>
                  <a:t>初始状态利用人类策略</a:t>
                </a:r>
                <a14:m>
                  <m:oMath xmlns:m="http://schemas.openxmlformats.org/officeDocument/2006/math">
                    <m:r>
                      <a:rPr lang="en-US" altLang="zh-CN" sz="1600" i="1" dirty="0" smtClean="0">
                        <a:latin typeface="Cambria Math" panose="02040503050406030204" pitchFamily="18" charset="0"/>
                      </a:rPr>
                      <m:t>𝑝</m:t>
                    </m:r>
                  </m:oMath>
                </a14:m>
                <a:r>
                  <a:rPr lang="zh-CN" altLang="en-US" sz="1600" dirty="0"/>
                  <a:t>选择动作，即哪个概率高选哪个动作，图示选择</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oMath>
                </a14:m>
                <a:endParaRPr lang="en-US" altLang="zh-CN" sz="1600" dirty="0"/>
              </a:p>
              <a:p>
                <a:r>
                  <a:rPr lang="en-US" altLang="zh-CN" sz="1600" dirty="0"/>
                  <a:t>2.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oMath>
                </a14:m>
                <a:r>
                  <a:rPr lang="zh-CN" altLang="en-US" sz="1600" dirty="0"/>
                  <a:t>为叶节点，扩展其子节点</a:t>
                </a:r>
                <a:endParaRPr lang="en-US" altLang="zh-CN" sz="1600" dirty="0"/>
              </a:p>
              <a:p>
                <a:r>
                  <a:rPr lang="en-US" altLang="zh-CN" sz="1600" dirty="0"/>
                  <a:t>3.</a:t>
                </a:r>
                <a:r>
                  <a:rPr lang="zh-CN" altLang="en-US" sz="1600" dirty="0"/>
                  <a:t>预估其叶节点的状态值，即</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𝑉</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𝐿</m:t>
                            </m:r>
                          </m:sub>
                        </m:sSub>
                      </m:sub>
                      <m:sup>
                        <m:r>
                          <a:rPr lang="en-US" altLang="zh-CN" sz="1600" b="0" i="1" smtClean="0">
                            <a:latin typeface="Cambria Math" panose="02040503050406030204" pitchFamily="18" charset="0"/>
                          </a:rPr>
                          <m:t>1</m:t>
                        </m:r>
                      </m:sup>
                    </m:sSubSup>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𝑉</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m:t>
                            </m:r>
                          </m:sub>
                        </m:sSub>
                      </m:sub>
                    </m:sSub>
                    <m:r>
                      <a:rPr lang="en-US" altLang="zh-CN" sz="1600" b="0" i="1" smtClean="0">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m:rPr>
                            <m:nor/>
                          </m:rPr>
                          <a:rPr lang="el-GR" altLang="zh-CN" sz="1600"/>
                          <m:t>λ</m:t>
                        </m:r>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𝑣</m:t>
                        </m:r>
                      </m:e>
                      <m:sub>
                        <m:r>
                          <a:rPr lang="zh-CN" altLang="en-US" sz="1600" i="1">
                            <a:latin typeface="Cambria Math" panose="02040503050406030204" pitchFamily="18" charset="0"/>
                          </a:rPr>
                          <m:t>𝜃</m:t>
                        </m:r>
                      </m:sub>
                    </m:sSub>
                    <m:d>
                      <m:dPr>
                        <m:ctrlPr>
                          <a:rPr lang="en-US" altLang="zh-CN" sz="1600" i="1">
                            <a:latin typeface="Cambria Math" panose="02040503050406030204" pitchFamily="18" charset="0"/>
                          </a:rPr>
                        </m:ctrlPr>
                      </m:dPr>
                      <m:e>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𝑠</m:t>
                            </m:r>
                          </m:e>
                          <m:sub>
                            <m:r>
                              <a:rPr lang="en-US" altLang="zh-CN" sz="1600" b="0" i="1" dirty="0" smtClean="0">
                                <a:latin typeface="Cambria Math" panose="02040503050406030204" pitchFamily="18" charset="0"/>
                              </a:rPr>
                              <m:t>1</m:t>
                            </m:r>
                          </m:sub>
                        </m:sSub>
                      </m:e>
                    </m:d>
                    <m:r>
                      <a:rPr lang="en-US" altLang="zh-CN" sz="1600" i="1">
                        <a:latin typeface="Cambria Math" panose="02040503050406030204" pitchFamily="18" charset="0"/>
                      </a:rPr>
                      <m:t>+</m:t>
                    </m:r>
                    <m:r>
                      <m:rPr>
                        <m:nor/>
                      </m:rPr>
                      <a:rPr lang="el-GR" altLang="zh-CN" sz="1600"/>
                      <m:t>λ</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𝐿</m:t>
                        </m:r>
                      </m:sub>
                    </m:sSub>
                  </m:oMath>
                </a14:m>
                <a:endParaRPr lang="en-US" altLang="zh-CN" sz="1600" dirty="0"/>
              </a:p>
              <a:p>
                <a:r>
                  <a:rPr lang="en-US" altLang="zh-CN" sz="1600" dirty="0"/>
                  <a:t>4.</a:t>
                </a:r>
                <a:r>
                  <a:rPr lang="zh-CN" altLang="en-US" sz="1600" dirty="0"/>
                  <a:t>回溯访问边的值</a:t>
                </a:r>
                <a:endParaRPr lang="en-US" altLang="zh-CN" sz="1600" dirty="0"/>
              </a:p>
              <a:p>
                <a14:m>
                  <m:oMath xmlns:m="http://schemas.openxmlformats.org/officeDocument/2006/math">
                    <m:r>
                      <a:rPr lang="en-US" altLang="zh-CN" sz="1600" b="0" i="1" smtClean="0">
                        <a:latin typeface="Cambria Math" panose="02040503050406030204" pitchFamily="18" charset="0"/>
                      </a:rPr>
                      <m:t>𝑁</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b="0" i="1" smtClean="0">
                            <a:latin typeface="Cambria Math" panose="02040503050406030204" pitchFamily="18" charset="0"/>
                          </a:rPr>
                          <m:t>=1</m:t>
                        </m:r>
                      </m:e>
                    </m:nary>
                  </m:oMath>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𝑁</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den>
                      </m:f>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i="1">
                              <a:latin typeface="Cambria Math" panose="02040503050406030204" pitchFamily="18" charset="0"/>
                            </a:rPr>
                            <m:t>𝑉</m:t>
                          </m:r>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up>
                              <m:r>
                                <a:rPr lang="en-US" altLang="zh-CN" sz="1600" i="1">
                                  <a:latin typeface="Cambria Math" panose="02040503050406030204" pitchFamily="18" charset="0"/>
                                </a:rPr>
                                <m:t>𝑖</m:t>
                              </m:r>
                            </m:sup>
                          </m:sSubSup>
                          <m:r>
                            <a:rPr lang="en-US" altLang="zh-CN" sz="1600" i="1">
                              <a:latin typeface="Cambria Math" panose="02040503050406030204" pitchFamily="18" charset="0"/>
                            </a:rPr>
                            <m:t>)</m:t>
                          </m:r>
                        </m:e>
                      </m:nary>
                    </m:oMath>
                  </m:oMathPara>
                </a14:m>
                <a:endParaRPr lang="en-US" altLang="zh-CN" sz="1600" i="1" dirty="0">
                  <a:latin typeface="Cambria Math" panose="02040503050406030204" pitchFamily="18" charset="0"/>
                </a:endParaRPr>
              </a:p>
              <a:p>
                <a:r>
                  <a:rPr lang="en-US" altLang="zh-CN" sz="1600" b="0" dirty="0"/>
                  <a:t>               </a:t>
                </a:r>
                <a14:m>
                  <m:oMath xmlns:m="http://schemas.openxmlformats.org/officeDocument/2006/math">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den>
                    </m:f>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Sub>
                          </m:sub>
                          <m:sup>
                            <m:r>
                              <a:rPr lang="en-US" altLang="zh-CN" sz="1600" i="1">
                                <a:latin typeface="Cambria Math" panose="02040503050406030204" pitchFamily="18" charset="0"/>
                              </a:rPr>
                              <m:t>1</m:t>
                            </m:r>
                          </m:sup>
                        </m:sSubSup>
                      </m:e>
                    </m:d>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1</m:t>
                        </m:r>
                      </m:den>
                    </m:f>
                    <m:r>
                      <a:rPr lang="en-US" altLang="zh-CN" sz="1600" i="1">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1</m:t>
                            </m:r>
                          </m:sub>
                        </m:sSub>
                      </m:sub>
                      <m:sup>
                        <m:r>
                          <a:rPr lang="en-US" altLang="zh-CN" sz="1600" i="1">
                            <a:latin typeface="Cambria Math" panose="02040503050406030204" pitchFamily="18" charset="0"/>
                          </a:rPr>
                          <m:t>1</m:t>
                        </m:r>
                      </m:sup>
                    </m:sSubSup>
                    <m:r>
                      <a:rPr lang="en-US" altLang="zh-CN" sz="1600" i="1">
                        <a:latin typeface="Cambria Math" panose="02040503050406030204" pitchFamily="18" charset="0"/>
                      </a:rPr>
                      <m:t>)</m:t>
                    </m:r>
                    <m:r>
                      <a:rPr lang="en-US" altLang="zh-CN" sz="160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1</m:t>
                            </m:r>
                          </m:sub>
                        </m:sSub>
                      </m:sub>
                      <m:sup>
                        <m:r>
                          <a:rPr lang="en-US" altLang="zh-CN" sz="1600" i="1">
                            <a:latin typeface="Cambria Math" panose="02040503050406030204" pitchFamily="18" charset="0"/>
                          </a:rPr>
                          <m:t>1</m:t>
                        </m:r>
                      </m:sup>
                    </m:sSubSup>
                    <m:r>
                      <a:rPr lang="en-US" altLang="zh-CN" sz="1600" i="1">
                        <a:latin typeface="Cambria Math" panose="02040503050406030204" pitchFamily="18" charset="0"/>
                      </a:rPr>
                      <m:t>=</m:t>
                    </m:r>
                  </m:oMath>
                </a14:m>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sub>
                    </m:sSub>
                  </m:oMath>
                </a14:m>
                <a:endParaRPr lang="en-US" altLang="zh-CN" sz="1600" dirty="0"/>
              </a:p>
              <a:p>
                <a:endParaRPr lang="en-US" altLang="zh-CN" dirty="0"/>
              </a:p>
              <a:p>
                <a:endParaRPr lang="zh-CN" altLang="en-US" dirty="0"/>
              </a:p>
            </p:txBody>
          </p:sp>
        </mc:Choice>
        <mc:Fallback xmlns="">
          <p:sp>
            <p:nvSpPr>
              <p:cNvPr id="25" name="文本框 24">
                <a:extLst>
                  <a:ext uri="{FF2B5EF4-FFF2-40B4-BE49-F238E27FC236}">
                    <a16:creationId xmlns:a16="http://schemas.microsoft.com/office/drawing/2014/main" id="{FA9CDC06-65E5-42F7-8B7A-1EA7F45652FA}"/>
                  </a:ext>
                </a:extLst>
              </p:cNvPr>
              <p:cNvSpPr txBox="1">
                <a:spLocks noRot="1" noChangeAspect="1" noMove="1" noResize="1" noEditPoints="1" noAdjustHandles="1" noChangeArrowheads="1" noChangeShapeType="1" noTextEdit="1"/>
              </p:cNvSpPr>
              <p:nvPr/>
            </p:nvSpPr>
            <p:spPr>
              <a:xfrm>
                <a:off x="7277963" y="247319"/>
                <a:ext cx="4556683" cy="3459601"/>
              </a:xfrm>
              <a:prstGeom prst="rect">
                <a:avLst/>
              </a:prstGeom>
              <a:blipFill>
                <a:blip r:embed="rId6"/>
                <a:stretch>
                  <a:fillRect l="-803" t="-529"/>
                </a:stretch>
              </a:blipFill>
            </p:spPr>
            <p:txBody>
              <a:bodyPr/>
              <a:lstStyle/>
              <a:p>
                <a:r>
                  <a:rPr lang="zh-CN" altLang="en-US">
                    <a:noFill/>
                  </a:rPr>
                  <a:t> </a:t>
                </a:r>
              </a:p>
            </p:txBody>
          </p:sp>
        </mc:Fallback>
      </mc:AlternateContent>
      <p:sp>
        <p:nvSpPr>
          <p:cNvPr id="26" name="箭头: 右 25">
            <a:extLst>
              <a:ext uri="{FF2B5EF4-FFF2-40B4-BE49-F238E27FC236}">
                <a16:creationId xmlns:a16="http://schemas.microsoft.com/office/drawing/2014/main" id="{7FFBE7EB-559E-40D9-B460-768E00B5D9EA}"/>
              </a:ext>
            </a:extLst>
          </p:cNvPr>
          <p:cNvSpPr/>
          <p:nvPr/>
        </p:nvSpPr>
        <p:spPr>
          <a:xfrm>
            <a:off x="4129549" y="1533832"/>
            <a:ext cx="619432" cy="32977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27" name="椭圆 26">
                <a:extLst>
                  <a:ext uri="{FF2B5EF4-FFF2-40B4-BE49-F238E27FC236}">
                    <a16:creationId xmlns:a16="http://schemas.microsoft.com/office/drawing/2014/main" id="{97E9CD1A-AEC7-4E6B-81E2-EE15575928B8}"/>
                  </a:ext>
                </a:extLst>
              </p:cNvPr>
              <p:cNvSpPr/>
              <p:nvPr/>
            </p:nvSpPr>
            <p:spPr>
              <a:xfrm>
                <a:off x="5658464" y="26547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27" name="椭圆 26">
                <a:extLst>
                  <a:ext uri="{FF2B5EF4-FFF2-40B4-BE49-F238E27FC236}">
                    <a16:creationId xmlns:a16="http://schemas.microsoft.com/office/drawing/2014/main" id="{97E9CD1A-AEC7-4E6B-81E2-EE15575928B8}"/>
                  </a:ext>
                </a:extLst>
              </p:cNvPr>
              <p:cNvSpPr>
                <a:spLocks noRot="1" noChangeAspect="1" noMove="1" noResize="1" noEditPoints="1" noAdjustHandles="1" noChangeArrowheads="1" noChangeShapeType="1" noTextEdit="1"/>
              </p:cNvSpPr>
              <p:nvPr/>
            </p:nvSpPr>
            <p:spPr>
              <a:xfrm>
                <a:off x="5658464" y="265470"/>
                <a:ext cx="589935" cy="580103"/>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椭圆 28">
                <a:extLst>
                  <a:ext uri="{FF2B5EF4-FFF2-40B4-BE49-F238E27FC236}">
                    <a16:creationId xmlns:a16="http://schemas.microsoft.com/office/drawing/2014/main" id="{0E4C9317-2435-4FE1-8BE5-BB4B854E9E72}"/>
                  </a:ext>
                </a:extLst>
              </p:cNvPr>
              <p:cNvSpPr/>
              <p:nvPr/>
            </p:nvSpPr>
            <p:spPr>
              <a:xfrm>
                <a:off x="4960373" y="1415844"/>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29" name="椭圆 28">
                <a:extLst>
                  <a:ext uri="{FF2B5EF4-FFF2-40B4-BE49-F238E27FC236}">
                    <a16:creationId xmlns:a16="http://schemas.microsoft.com/office/drawing/2014/main" id="{0E4C9317-2435-4FE1-8BE5-BB4B854E9E72}"/>
                  </a:ext>
                </a:extLst>
              </p:cNvPr>
              <p:cNvSpPr>
                <a:spLocks noRot="1" noChangeAspect="1" noMove="1" noResize="1" noEditPoints="1" noAdjustHandles="1" noChangeArrowheads="1" noChangeShapeType="1" noTextEdit="1"/>
              </p:cNvSpPr>
              <p:nvPr/>
            </p:nvSpPr>
            <p:spPr>
              <a:xfrm>
                <a:off x="4960373" y="1415844"/>
                <a:ext cx="589935" cy="580103"/>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椭圆 29">
                <a:extLst>
                  <a:ext uri="{FF2B5EF4-FFF2-40B4-BE49-F238E27FC236}">
                    <a16:creationId xmlns:a16="http://schemas.microsoft.com/office/drawing/2014/main" id="{43F5A2AD-141C-41EB-AF5F-F25DDB83F725}"/>
                  </a:ext>
                </a:extLst>
              </p:cNvPr>
              <p:cNvSpPr/>
              <p:nvPr/>
            </p:nvSpPr>
            <p:spPr>
              <a:xfrm>
                <a:off x="5658464" y="1425676"/>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30" name="椭圆 29">
                <a:extLst>
                  <a:ext uri="{FF2B5EF4-FFF2-40B4-BE49-F238E27FC236}">
                    <a16:creationId xmlns:a16="http://schemas.microsoft.com/office/drawing/2014/main" id="{43F5A2AD-141C-41EB-AF5F-F25DDB83F725}"/>
                  </a:ext>
                </a:extLst>
              </p:cNvPr>
              <p:cNvSpPr>
                <a:spLocks noRot="1" noChangeAspect="1" noMove="1" noResize="1" noEditPoints="1" noAdjustHandles="1" noChangeArrowheads="1" noChangeShapeType="1" noTextEdit="1"/>
              </p:cNvSpPr>
              <p:nvPr/>
            </p:nvSpPr>
            <p:spPr>
              <a:xfrm>
                <a:off x="5658464" y="1425676"/>
                <a:ext cx="589935" cy="580103"/>
              </a:xfrm>
              <a:prstGeom prst="ellipse">
                <a:avLst/>
              </a:prstGeom>
              <a:blipFill>
                <a:blip r:embed="rId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椭圆 30">
                <a:extLst>
                  <a:ext uri="{FF2B5EF4-FFF2-40B4-BE49-F238E27FC236}">
                    <a16:creationId xmlns:a16="http://schemas.microsoft.com/office/drawing/2014/main" id="{7A98EF0B-2B7F-4AD0-BAF4-C17219E54236}"/>
                  </a:ext>
                </a:extLst>
              </p:cNvPr>
              <p:cNvSpPr/>
              <p:nvPr/>
            </p:nvSpPr>
            <p:spPr>
              <a:xfrm>
                <a:off x="6356555" y="1425676"/>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31" name="椭圆 30">
                <a:extLst>
                  <a:ext uri="{FF2B5EF4-FFF2-40B4-BE49-F238E27FC236}">
                    <a16:creationId xmlns:a16="http://schemas.microsoft.com/office/drawing/2014/main" id="{7A98EF0B-2B7F-4AD0-BAF4-C17219E54236}"/>
                  </a:ext>
                </a:extLst>
              </p:cNvPr>
              <p:cNvSpPr>
                <a:spLocks noRot="1" noChangeAspect="1" noMove="1" noResize="1" noEditPoints="1" noAdjustHandles="1" noChangeArrowheads="1" noChangeShapeType="1" noTextEdit="1"/>
              </p:cNvSpPr>
              <p:nvPr/>
            </p:nvSpPr>
            <p:spPr>
              <a:xfrm>
                <a:off x="6356555" y="1425676"/>
                <a:ext cx="589935" cy="580103"/>
              </a:xfrm>
              <a:prstGeom prst="ellipse">
                <a:avLst/>
              </a:prstGeom>
              <a:blipFill>
                <a:blip r:embed="rId10"/>
                <a:stretch>
                  <a:fillRect/>
                </a:stretch>
              </a:blipFill>
              <a:ln>
                <a:solidFill>
                  <a:schemeClr val="tx1"/>
                </a:solidFill>
              </a:ln>
            </p:spPr>
            <p:txBody>
              <a:bodyPr/>
              <a:lstStyle/>
              <a:p>
                <a:r>
                  <a:rPr lang="zh-CN" altLang="en-US">
                    <a:noFill/>
                  </a:rPr>
                  <a:t> </a:t>
                </a:r>
              </a:p>
            </p:txBody>
          </p:sp>
        </mc:Fallback>
      </mc:AlternateContent>
      <p:cxnSp>
        <p:nvCxnSpPr>
          <p:cNvPr id="32" name="直接连接符 31">
            <a:extLst>
              <a:ext uri="{FF2B5EF4-FFF2-40B4-BE49-F238E27FC236}">
                <a16:creationId xmlns:a16="http://schemas.microsoft.com/office/drawing/2014/main" id="{8BDBFFED-28B2-42A5-9A9B-644F21BFB11F}"/>
              </a:ext>
            </a:extLst>
          </p:cNvPr>
          <p:cNvCxnSpPr>
            <a:cxnSpLocks/>
            <a:endCxn id="30" idx="0"/>
          </p:cNvCxnSpPr>
          <p:nvPr/>
        </p:nvCxnSpPr>
        <p:spPr>
          <a:xfrm>
            <a:off x="5953431" y="855405"/>
            <a:ext cx="1" cy="570271"/>
          </a:xfrm>
          <a:prstGeom prst="line">
            <a:avLst/>
          </a:prstGeom>
        </p:spPr>
        <p:style>
          <a:lnRef idx="1">
            <a:schemeClr val="dk1"/>
          </a:lnRef>
          <a:fillRef idx="0">
            <a:schemeClr val="dk1"/>
          </a:fillRef>
          <a:effectRef idx="0">
            <a:schemeClr val="dk1"/>
          </a:effectRef>
          <a:fontRef idx="minor">
            <a:schemeClr val="tx1"/>
          </a:fontRef>
        </p:style>
      </p:cxnSp>
      <p:cxnSp>
        <p:nvCxnSpPr>
          <p:cNvPr id="33" name="直接连接符 32">
            <a:extLst>
              <a:ext uri="{FF2B5EF4-FFF2-40B4-BE49-F238E27FC236}">
                <a16:creationId xmlns:a16="http://schemas.microsoft.com/office/drawing/2014/main" id="{9F38B5A4-EB10-4E2D-A94C-65EA131AA68E}"/>
              </a:ext>
            </a:extLst>
          </p:cNvPr>
          <p:cNvCxnSpPr>
            <a:cxnSpLocks/>
            <a:stCxn id="27" idx="5"/>
            <a:endCxn id="31" idx="0"/>
          </p:cNvCxnSpPr>
          <p:nvPr/>
        </p:nvCxnSpPr>
        <p:spPr>
          <a:xfrm>
            <a:off x="6162005" y="760619"/>
            <a:ext cx="489518" cy="665057"/>
          </a:xfrm>
          <a:prstGeom prst="line">
            <a:avLst/>
          </a:prstGeom>
        </p:spPr>
        <p:style>
          <a:lnRef idx="1">
            <a:schemeClr val="dk1"/>
          </a:lnRef>
          <a:fillRef idx="0">
            <a:schemeClr val="dk1"/>
          </a:fillRef>
          <a:effectRef idx="0">
            <a:schemeClr val="dk1"/>
          </a:effectRef>
          <a:fontRef idx="minor">
            <a:schemeClr val="tx1"/>
          </a:fontRef>
        </p:style>
      </p:cxnSp>
      <p:cxnSp>
        <p:nvCxnSpPr>
          <p:cNvPr id="34" name="直接连接符 33">
            <a:extLst>
              <a:ext uri="{FF2B5EF4-FFF2-40B4-BE49-F238E27FC236}">
                <a16:creationId xmlns:a16="http://schemas.microsoft.com/office/drawing/2014/main" id="{72ECBCD5-543E-4237-8457-BE3F32A06955}"/>
              </a:ext>
            </a:extLst>
          </p:cNvPr>
          <p:cNvCxnSpPr>
            <a:cxnSpLocks/>
            <a:stCxn id="29" idx="4"/>
          </p:cNvCxnSpPr>
          <p:nvPr/>
        </p:nvCxnSpPr>
        <p:spPr>
          <a:xfrm>
            <a:off x="5255341" y="1995947"/>
            <a:ext cx="0" cy="570271"/>
          </a:xfrm>
          <a:prstGeom prst="line">
            <a:avLst/>
          </a:prstGeom>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C8402349-04D0-4668-9A36-3D9DD355B331}"/>
              </a:ext>
            </a:extLst>
          </p:cNvPr>
          <p:cNvCxnSpPr>
            <a:cxnSpLocks/>
            <a:stCxn id="29" idx="3"/>
          </p:cNvCxnSpPr>
          <p:nvPr/>
        </p:nvCxnSpPr>
        <p:spPr>
          <a:xfrm flipH="1">
            <a:off x="4748981" y="1910993"/>
            <a:ext cx="297786" cy="615897"/>
          </a:xfrm>
          <a:prstGeom prst="line">
            <a:avLst/>
          </a:prstGeom>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BBF2F87F-9EAE-4979-9B9E-ED56DCACA29F}"/>
              </a:ext>
            </a:extLst>
          </p:cNvPr>
          <p:cNvCxnSpPr>
            <a:cxnSpLocks/>
            <a:stCxn id="29" idx="5"/>
          </p:cNvCxnSpPr>
          <p:nvPr/>
        </p:nvCxnSpPr>
        <p:spPr>
          <a:xfrm>
            <a:off x="5463914" y="1910993"/>
            <a:ext cx="280944" cy="615897"/>
          </a:xfrm>
          <a:prstGeom prst="line">
            <a:avLst/>
          </a:prstGeom>
        </p:spPr>
        <p:style>
          <a:lnRef idx="1">
            <a:schemeClr val="dk1"/>
          </a:lnRef>
          <a:fillRef idx="0">
            <a:schemeClr val="dk1"/>
          </a:fillRef>
          <a:effectRef idx="0">
            <a:schemeClr val="dk1"/>
          </a:effectRef>
          <a:fontRef idx="minor">
            <a:schemeClr val="tx1"/>
          </a:fontRef>
        </p:style>
      </p:cxnSp>
      <p:sp>
        <p:nvSpPr>
          <p:cNvPr id="42" name="文本框 41">
            <a:extLst>
              <a:ext uri="{FF2B5EF4-FFF2-40B4-BE49-F238E27FC236}">
                <a16:creationId xmlns:a16="http://schemas.microsoft.com/office/drawing/2014/main" id="{8D47FCE0-62A7-41D3-B1FC-E53C1DAB15DC}"/>
              </a:ext>
            </a:extLst>
          </p:cNvPr>
          <p:cNvSpPr txBox="1"/>
          <p:nvPr/>
        </p:nvSpPr>
        <p:spPr>
          <a:xfrm>
            <a:off x="4775656" y="2543784"/>
            <a:ext cx="1376516" cy="369332"/>
          </a:xfrm>
          <a:prstGeom prst="rect">
            <a:avLst/>
          </a:prstGeom>
          <a:noFill/>
        </p:spPr>
        <p:txBody>
          <a:bodyPr wrap="square" rtlCol="0">
            <a:spAutoFit/>
          </a:bodyPr>
          <a:lstStyle/>
          <a:p>
            <a:r>
              <a:rPr lang="en-US" altLang="zh-CN" dirty="0"/>
              <a:t>……………</a:t>
            </a:r>
            <a:endParaRPr lang="zh-CN" altLang="en-US" dirty="0"/>
          </a:p>
        </p:txBody>
      </p:sp>
      <p:cxnSp>
        <p:nvCxnSpPr>
          <p:cNvPr id="43" name="直接箭头连接符 42">
            <a:extLst>
              <a:ext uri="{FF2B5EF4-FFF2-40B4-BE49-F238E27FC236}">
                <a16:creationId xmlns:a16="http://schemas.microsoft.com/office/drawing/2014/main" id="{430BD8A3-F258-474D-8B8D-D8266D71060D}"/>
              </a:ext>
            </a:extLst>
          </p:cNvPr>
          <p:cNvCxnSpPr>
            <a:cxnSpLocks/>
            <a:stCxn id="27" idx="3"/>
            <a:endCxn id="29" idx="0"/>
          </p:cNvCxnSpPr>
          <p:nvPr/>
        </p:nvCxnSpPr>
        <p:spPr>
          <a:xfrm flipH="1">
            <a:off x="5255341" y="760619"/>
            <a:ext cx="489517" cy="65522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sp>
        <p:nvSpPr>
          <p:cNvPr id="46" name="文本框 45">
            <a:extLst>
              <a:ext uri="{FF2B5EF4-FFF2-40B4-BE49-F238E27FC236}">
                <a16:creationId xmlns:a16="http://schemas.microsoft.com/office/drawing/2014/main" id="{A4F2CE3B-DC8D-4BE2-B558-E8456DA39B3F}"/>
              </a:ext>
            </a:extLst>
          </p:cNvPr>
          <p:cNvSpPr txBox="1"/>
          <p:nvPr/>
        </p:nvSpPr>
        <p:spPr>
          <a:xfrm>
            <a:off x="914400" y="4537417"/>
            <a:ext cx="1376516" cy="369332"/>
          </a:xfrm>
          <a:prstGeom prst="rect">
            <a:avLst/>
          </a:prstGeom>
          <a:noFill/>
        </p:spPr>
        <p:txBody>
          <a:bodyPr wrap="square" rtlCol="0">
            <a:spAutoFit/>
          </a:bodyPr>
          <a:lstStyle/>
          <a:p>
            <a:r>
              <a:rPr lang="en-US" altLang="zh-CN" dirty="0"/>
              <a:t>n=2</a:t>
            </a:r>
            <a:endParaRPr lang="zh-CN" altLang="en-US" dirty="0"/>
          </a:p>
        </p:txBody>
      </p:sp>
      <mc:AlternateContent xmlns:mc="http://schemas.openxmlformats.org/markup-compatibility/2006" xmlns:a14="http://schemas.microsoft.com/office/drawing/2010/main">
        <mc:Choice Requires="a14">
          <p:sp>
            <p:nvSpPr>
              <p:cNvPr id="58" name="椭圆 57">
                <a:extLst>
                  <a:ext uri="{FF2B5EF4-FFF2-40B4-BE49-F238E27FC236}">
                    <a16:creationId xmlns:a16="http://schemas.microsoft.com/office/drawing/2014/main" id="{6F65AD24-FFA5-46D5-B901-11A1523581A7}"/>
                  </a:ext>
                </a:extLst>
              </p:cNvPr>
              <p:cNvSpPr/>
              <p:nvPr/>
            </p:nvSpPr>
            <p:spPr>
              <a:xfrm>
                <a:off x="2851862" y="3131576"/>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58" name="椭圆 57">
                <a:extLst>
                  <a:ext uri="{FF2B5EF4-FFF2-40B4-BE49-F238E27FC236}">
                    <a16:creationId xmlns:a16="http://schemas.microsoft.com/office/drawing/2014/main" id="{6F65AD24-FFA5-46D5-B901-11A1523581A7}"/>
                  </a:ext>
                </a:extLst>
              </p:cNvPr>
              <p:cNvSpPr>
                <a:spLocks noRot="1" noChangeAspect="1" noMove="1" noResize="1" noEditPoints="1" noAdjustHandles="1" noChangeArrowheads="1" noChangeShapeType="1" noTextEdit="1"/>
              </p:cNvSpPr>
              <p:nvPr/>
            </p:nvSpPr>
            <p:spPr>
              <a:xfrm>
                <a:off x="2851862" y="3131576"/>
                <a:ext cx="589935" cy="580103"/>
              </a:xfrm>
              <a:prstGeom prst="ellipse">
                <a:avLst/>
              </a:prstGeom>
              <a:blipFill>
                <a:blip r:embed="rId11"/>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椭圆 58">
                <a:extLst>
                  <a:ext uri="{FF2B5EF4-FFF2-40B4-BE49-F238E27FC236}">
                    <a16:creationId xmlns:a16="http://schemas.microsoft.com/office/drawing/2014/main" id="{BB484209-61A3-457A-930E-E1EA84F6F08D}"/>
                  </a:ext>
                </a:extLst>
              </p:cNvPr>
              <p:cNvSpPr/>
              <p:nvPr/>
            </p:nvSpPr>
            <p:spPr>
              <a:xfrm>
                <a:off x="2153771" y="428195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9" name="椭圆 58">
                <a:extLst>
                  <a:ext uri="{FF2B5EF4-FFF2-40B4-BE49-F238E27FC236}">
                    <a16:creationId xmlns:a16="http://schemas.microsoft.com/office/drawing/2014/main" id="{BB484209-61A3-457A-930E-E1EA84F6F08D}"/>
                  </a:ext>
                </a:extLst>
              </p:cNvPr>
              <p:cNvSpPr>
                <a:spLocks noRot="1" noChangeAspect="1" noMove="1" noResize="1" noEditPoints="1" noAdjustHandles="1" noChangeArrowheads="1" noChangeShapeType="1" noTextEdit="1"/>
              </p:cNvSpPr>
              <p:nvPr/>
            </p:nvSpPr>
            <p:spPr>
              <a:xfrm>
                <a:off x="2153771" y="4281950"/>
                <a:ext cx="589935" cy="580103"/>
              </a:xfrm>
              <a:prstGeom prst="ellipse">
                <a:avLst/>
              </a:prstGeom>
              <a:blipFill>
                <a:blip r:embed="rId1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椭圆 59">
                <a:extLst>
                  <a:ext uri="{FF2B5EF4-FFF2-40B4-BE49-F238E27FC236}">
                    <a16:creationId xmlns:a16="http://schemas.microsoft.com/office/drawing/2014/main" id="{EEAE44A8-9606-4B4B-9100-95B57859E09E}"/>
                  </a:ext>
                </a:extLst>
              </p:cNvPr>
              <p:cNvSpPr/>
              <p:nvPr/>
            </p:nvSpPr>
            <p:spPr>
              <a:xfrm>
                <a:off x="2851862" y="4291782"/>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0" name="椭圆 59">
                <a:extLst>
                  <a:ext uri="{FF2B5EF4-FFF2-40B4-BE49-F238E27FC236}">
                    <a16:creationId xmlns:a16="http://schemas.microsoft.com/office/drawing/2014/main" id="{EEAE44A8-9606-4B4B-9100-95B57859E09E}"/>
                  </a:ext>
                </a:extLst>
              </p:cNvPr>
              <p:cNvSpPr>
                <a:spLocks noRot="1" noChangeAspect="1" noMove="1" noResize="1" noEditPoints="1" noAdjustHandles="1" noChangeArrowheads="1" noChangeShapeType="1" noTextEdit="1"/>
              </p:cNvSpPr>
              <p:nvPr/>
            </p:nvSpPr>
            <p:spPr>
              <a:xfrm>
                <a:off x="2851862" y="4291782"/>
                <a:ext cx="589935" cy="580103"/>
              </a:xfrm>
              <a:prstGeom prst="ellipse">
                <a:avLst/>
              </a:prstGeom>
              <a:blipFill>
                <a:blip r:embed="rId1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 name="椭圆 60">
                <a:extLst>
                  <a:ext uri="{FF2B5EF4-FFF2-40B4-BE49-F238E27FC236}">
                    <a16:creationId xmlns:a16="http://schemas.microsoft.com/office/drawing/2014/main" id="{22D4AF10-A462-4DBB-A8DF-874303A788D2}"/>
                  </a:ext>
                </a:extLst>
              </p:cNvPr>
              <p:cNvSpPr/>
              <p:nvPr/>
            </p:nvSpPr>
            <p:spPr>
              <a:xfrm>
                <a:off x="3549953" y="4291782"/>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61" name="椭圆 60">
                <a:extLst>
                  <a:ext uri="{FF2B5EF4-FFF2-40B4-BE49-F238E27FC236}">
                    <a16:creationId xmlns:a16="http://schemas.microsoft.com/office/drawing/2014/main" id="{22D4AF10-A462-4DBB-A8DF-874303A788D2}"/>
                  </a:ext>
                </a:extLst>
              </p:cNvPr>
              <p:cNvSpPr>
                <a:spLocks noRot="1" noChangeAspect="1" noMove="1" noResize="1" noEditPoints="1" noAdjustHandles="1" noChangeArrowheads="1" noChangeShapeType="1" noTextEdit="1"/>
              </p:cNvSpPr>
              <p:nvPr/>
            </p:nvSpPr>
            <p:spPr>
              <a:xfrm>
                <a:off x="3549953" y="4291782"/>
                <a:ext cx="589935" cy="580103"/>
              </a:xfrm>
              <a:prstGeom prst="ellipse">
                <a:avLst/>
              </a:prstGeom>
              <a:blipFill>
                <a:blip r:embed="rId14"/>
                <a:stretch>
                  <a:fillRect/>
                </a:stretch>
              </a:blipFill>
              <a:ln>
                <a:solidFill>
                  <a:schemeClr val="tx1"/>
                </a:solidFill>
              </a:ln>
            </p:spPr>
            <p:txBody>
              <a:bodyPr/>
              <a:lstStyle/>
              <a:p>
                <a:r>
                  <a:rPr lang="zh-CN" altLang="en-US">
                    <a:noFill/>
                  </a:rPr>
                  <a:t> </a:t>
                </a:r>
              </a:p>
            </p:txBody>
          </p:sp>
        </mc:Fallback>
      </mc:AlternateContent>
      <p:cxnSp>
        <p:nvCxnSpPr>
          <p:cNvPr id="62" name="直接连接符 61">
            <a:extLst>
              <a:ext uri="{FF2B5EF4-FFF2-40B4-BE49-F238E27FC236}">
                <a16:creationId xmlns:a16="http://schemas.microsoft.com/office/drawing/2014/main" id="{D8EE00A8-8FE5-419F-B68B-16041441775A}"/>
              </a:ext>
            </a:extLst>
          </p:cNvPr>
          <p:cNvCxnSpPr>
            <a:cxnSpLocks/>
            <a:endCxn id="60" idx="0"/>
          </p:cNvCxnSpPr>
          <p:nvPr/>
        </p:nvCxnSpPr>
        <p:spPr>
          <a:xfrm>
            <a:off x="3146829" y="3721511"/>
            <a:ext cx="1" cy="570271"/>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14571921-865C-4926-8354-6F38A9D7E6AB}"/>
              </a:ext>
            </a:extLst>
          </p:cNvPr>
          <p:cNvCxnSpPr>
            <a:cxnSpLocks/>
            <a:stCxn id="58" idx="5"/>
            <a:endCxn id="61" idx="0"/>
          </p:cNvCxnSpPr>
          <p:nvPr/>
        </p:nvCxnSpPr>
        <p:spPr>
          <a:xfrm>
            <a:off x="3355403" y="3626725"/>
            <a:ext cx="489518" cy="665057"/>
          </a:xfrm>
          <a:prstGeom prst="line">
            <a:avLst/>
          </a:prstGeom>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77230A70-636A-4A92-A3B2-77C268EDB7E3}"/>
              </a:ext>
            </a:extLst>
          </p:cNvPr>
          <p:cNvCxnSpPr>
            <a:cxnSpLocks/>
            <a:stCxn id="59" idx="4"/>
          </p:cNvCxnSpPr>
          <p:nvPr/>
        </p:nvCxnSpPr>
        <p:spPr>
          <a:xfrm>
            <a:off x="2448739" y="4862053"/>
            <a:ext cx="0" cy="570271"/>
          </a:xfrm>
          <a:prstGeom prst="line">
            <a:avLst/>
          </a:prstGeom>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6FE776DD-9CC3-4F52-A805-70F814E8FE9D}"/>
              </a:ext>
            </a:extLst>
          </p:cNvPr>
          <p:cNvCxnSpPr>
            <a:cxnSpLocks/>
            <a:stCxn id="59" idx="3"/>
            <a:endCxn id="69" idx="0"/>
          </p:cNvCxnSpPr>
          <p:nvPr/>
        </p:nvCxnSpPr>
        <p:spPr>
          <a:xfrm flipH="1">
            <a:off x="1712253" y="4777099"/>
            <a:ext cx="527912" cy="625058"/>
          </a:xfrm>
          <a:prstGeom prst="line">
            <a:avLst/>
          </a:prstGeom>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F15DB08C-9DD2-44E1-A1F0-B53EFC523FBB}"/>
              </a:ext>
            </a:extLst>
          </p:cNvPr>
          <p:cNvCxnSpPr>
            <a:cxnSpLocks/>
            <a:stCxn id="59" idx="5"/>
            <a:endCxn id="72" idx="0"/>
          </p:cNvCxnSpPr>
          <p:nvPr/>
        </p:nvCxnSpPr>
        <p:spPr>
          <a:xfrm>
            <a:off x="2657312" y="4777099"/>
            <a:ext cx="531641" cy="638251"/>
          </a:xfrm>
          <a:prstGeom prst="line">
            <a:avLst/>
          </a:prstGeom>
        </p:spPr>
        <p:style>
          <a:lnRef idx="1">
            <a:schemeClr val="dk1"/>
          </a:lnRef>
          <a:fillRef idx="0">
            <a:schemeClr val="dk1"/>
          </a:fillRef>
          <a:effectRef idx="0">
            <a:schemeClr val="dk1"/>
          </a:effectRef>
          <a:fontRef idx="minor">
            <a:schemeClr val="tx1"/>
          </a:fontRef>
        </p:style>
      </p:cxnSp>
      <p:cxnSp>
        <p:nvCxnSpPr>
          <p:cNvPr id="68" name="直接箭头连接符 67">
            <a:extLst>
              <a:ext uri="{FF2B5EF4-FFF2-40B4-BE49-F238E27FC236}">
                <a16:creationId xmlns:a16="http://schemas.microsoft.com/office/drawing/2014/main" id="{397B09AC-4238-44F0-AB5C-2C5F5D07BD37}"/>
              </a:ext>
            </a:extLst>
          </p:cNvPr>
          <p:cNvCxnSpPr>
            <a:cxnSpLocks/>
            <a:stCxn id="58" idx="3"/>
            <a:endCxn id="59" idx="0"/>
          </p:cNvCxnSpPr>
          <p:nvPr/>
        </p:nvCxnSpPr>
        <p:spPr>
          <a:xfrm flipH="1">
            <a:off x="2448739" y="3626725"/>
            <a:ext cx="489517" cy="65522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9" name="椭圆 68">
                <a:extLst>
                  <a:ext uri="{FF2B5EF4-FFF2-40B4-BE49-F238E27FC236}">
                    <a16:creationId xmlns:a16="http://schemas.microsoft.com/office/drawing/2014/main" id="{499FB717-A259-4EFA-9C04-C8CE75369322}"/>
                  </a:ext>
                </a:extLst>
              </p:cNvPr>
              <p:cNvSpPr/>
              <p:nvPr/>
            </p:nvSpPr>
            <p:spPr>
              <a:xfrm>
                <a:off x="1417285" y="5402157"/>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11</m:t>
                          </m:r>
                        </m:sub>
                      </m:sSub>
                    </m:oMath>
                  </m:oMathPara>
                </a14:m>
                <a:endParaRPr lang="zh-CN" altLang="en-US" dirty="0"/>
              </a:p>
            </p:txBody>
          </p:sp>
        </mc:Choice>
        <mc:Fallback xmlns="">
          <p:sp>
            <p:nvSpPr>
              <p:cNvPr id="69" name="椭圆 68">
                <a:extLst>
                  <a:ext uri="{FF2B5EF4-FFF2-40B4-BE49-F238E27FC236}">
                    <a16:creationId xmlns:a16="http://schemas.microsoft.com/office/drawing/2014/main" id="{499FB717-A259-4EFA-9C04-C8CE75369322}"/>
                  </a:ext>
                </a:extLst>
              </p:cNvPr>
              <p:cNvSpPr>
                <a:spLocks noRot="1" noChangeAspect="1" noMove="1" noResize="1" noEditPoints="1" noAdjustHandles="1" noChangeArrowheads="1" noChangeShapeType="1" noTextEdit="1"/>
              </p:cNvSpPr>
              <p:nvPr/>
            </p:nvSpPr>
            <p:spPr>
              <a:xfrm>
                <a:off x="1417285" y="5402157"/>
                <a:ext cx="589935" cy="580103"/>
              </a:xfrm>
              <a:prstGeom prst="ellipse">
                <a:avLst/>
              </a:prstGeom>
              <a:blipFill>
                <a:blip r:embed="rId15"/>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椭圆 69">
                <a:extLst>
                  <a:ext uri="{FF2B5EF4-FFF2-40B4-BE49-F238E27FC236}">
                    <a16:creationId xmlns:a16="http://schemas.microsoft.com/office/drawing/2014/main" id="{92D1DA62-197A-42CC-BD02-D3884E9DE007}"/>
                  </a:ext>
                </a:extLst>
              </p:cNvPr>
              <p:cNvSpPr/>
              <p:nvPr/>
            </p:nvSpPr>
            <p:spPr>
              <a:xfrm>
                <a:off x="2155635" y="5401898"/>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12</m:t>
                          </m:r>
                        </m:sub>
                      </m:sSub>
                    </m:oMath>
                  </m:oMathPara>
                </a14:m>
                <a:endParaRPr lang="zh-CN" altLang="en-US" dirty="0"/>
              </a:p>
            </p:txBody>
          </p:sp>
        </mc:Choice>
        <mc:Fallback xmlns="">
          <p:sp>
            <p:nvSpPr>
              <p:cNvPr id="70" name="椭圆 69">
                <a:extLst>
                  <a:ext uri="{FF2B5EF4-FFF2-40B4-BE49-F238E27FC236}">
                    <a16:creationId xmlns:a16="http://schemas.microsoft.com/office/drawing/2014/main" id="{92D1DA62-197A-42CC-BD02-D3884E9DE007}"/>
                  </a:ext>
                </a:extLst>
              </p:cNvPr>
              <p:cNvSpPr>
                <a:spLocks noRot="1" noChangeAspect="1" noMove="1" noResize="1" noEditPoints="1" noAdjustHandles="1" noChangeArrowheads="1" noChangeShapeType="1" noTextEdit="1"/>
              </p:cNvSpPr>
              <p:nvPr/>
            </p:nvSpPr>
            <p:spPr>
              <a:xfrm>
                <a:off x="2155635" y="5401898"/>
                <a:ext cx="589935" cy="580103"/>
              </a:xfrm>
              <a:prstGeom prst="ellipse">
                <a:avLst/>
              </a:prstGeom>
              <a:blipFill>
                <a:blip r:embed="rId1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2" name="椭圆 71">
                <a:extLst>
                  <a:ext uri="{FF2B5EF4-FFF2-40B4-BE49-F238E27FC236}">
                    <a16:creationId xmlns:a16="http://schemas.microsoft.com/office/drawing/2014/main" id="{6D2AB69E-EC7D-4C7B-946A-C74399E5E6E9}"/>
                  </a:ext>
                </a:extLst>
              </p:cNvPr>
              <p:cNvSpPr/>
              <p:nvPr/>
            </p:nvSpPr>
            <p:spPr>
              <a:xfrm>
                <a:off x="2893985" y="541535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13</m:t>
                          </m:r>
                        </m:sub>
                      </m:sSub>
                    </m:oMath>
                  </m:oMathPara>
                </a14:m>
                <a:endParaRPr lang="zh-CN" altLang="en-US" dirty="0"/>
              </a:p>
            </p:txBody>
          </p:sp>
        </mc:Choice>
        <mc:Fallback xmlns="">
          <p:sp>
            <p:nvSpPr>
              <p:cNvPr id="72" name="椭圆 71">
                <a:extLst>
                  <a:ext uri="{FF2B5EF4-FFF2-40B4-BE49-F238E27FC236}">
                    <a16:creationId xmlns:a16="http://schemas.microsoft.com/office/drawing/2014/main" id="{6D2AB69E-EC7D-4C7B-946A-C74399E5E6E9}"/>
                  </a:ext>
                </a:extLst>
              </p:cNvPr>
              <p:cNvSpPr>
                <a:spLocks noRot="1" noChangeAspect="1" noMove="1" noResize="1" noEditPoints="1" noAdjustHandles="1" noChangeArrowheads="1" noChangeShapeType="1" noTextEdit="1"/>
              </p:cNvSpPr>
              <p:nvPr/>
            </p:nvSpPr>
            <p:spPr>
              <a:xfrm>
                <a:off x="2893985" y="5415350"/>
                <a:ext cx="589935" cy="580103"/>
              </a:xfrm>
              <a:prstGeom prst="ellipse">
                <a:avLst/>
              </a:prstGeom>
              <a:blipFill>
                <a:blip r:embed="rId1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4" name="文本框 73">
                <a:extLst>
                  <a:ext uri="{FF2B5EF4-FFF2-40B4-BE49-F238E27FC236}">
                    <a16:creationId xmlns:a16="http://schemas.microsoft.com/office/drawing/2014/main" id="{F514806D-85FC-413D-A120-8F3D3673B8C5}"/>
                  </a:ext>
                </a:extLst>
              </p:cNvPr>
              <p:cNvSpPr txBox="1"/>
              <p:nvPr/>
            </p:nvSpPr>
            <p:spPr>
              <a:xfrm>
                <a:off x="7286264" y="3127823"/>
                <a:ext cx="4905736" cy="4253216"/>
              </a:xfrm>
              <a:prstGeom prst="rect">
                <a:avLst/>
              </a:prstGeom>
              <a:noFill/>
            </p:spPr>
            <p:txBody>
              <a:bodyPr wrap="square" rtlCol="0">
                <a:spAutoFit/>
              </a:bodyPr>
              <a:lstStyle/>
              <a:p>
                <a:r>
                  <a:rPr lang="en-US" altLang="zh-CN" sz="1600" dirty="0"/>
                  <a:t>1.</a:t>
                </a:r>
                <a:r>
                  <a:rPr lang="zh-CN" altLang="en-US" sz="1600" dirty="0"/>
                  <a:t>根据回溯所得</a:t>
                </a:r>
                <a:r>
                  <a:rPr lang="en-US" altLang="zh-CN" sz="1600" dirty="0"/>
                  <a:t>Q</a:t>
                </a:r>
                <a:r>
                  <a:rPr lang="zh-CN" altLang="en-US" sz="1600" dirty="0"/>
                  <a:t>值，结合</a:t>
                </a:r>
                <a:r>
                  <a:rPr lang="en-US" altLang="zh-CN" sz="1600" dirty="0"/>
                  <a:t>bonus</a:t>
                </a:r>
                <a:r>
                  <a:rPr lang="zh-CN" altLang="en-US" sz="1600" dirty="0"/>
                  <a:t>得到的函数</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𝑎𝑟𝑔</m:t>
                    </m:r>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𝑎</m:t>
                            </m:r>
                          </m:lim>
                        </m:limLow>
                      </m:fName>
                      <m:e>
                        <m:r>
                          <a:rPr lang="en-US" altLang="zh-CN" sz="1600" i="1">
                            <a:latin typeface="Cambria Math" panose="02040503050406030204" pitchFamily="18" charset="0"/>
                          </a:rPr>
                          <m:t>(</m:t>
                        </m:r>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m:t>
                            </m:r>
                          </m:e>
                        </m:d>
                        <m:r>
                          <a:rPr lang="en-US" altLang="zh-CN" sz="1600" i="1">
                            <a:latin typeface="Cambria Math" panose="02040503050406030204" pitchFamily="18" charset="0"/>
                          </a:rPr>
                          <m:t>+</m:t>
                        </m:r>
                        <m:r>
                          <a:rPr lang="en-US" altLang="zh-CN" sz="1600" i="1">
                            <a:latin typeface="Cambria Math" panose="02040503050406030204" pitchFamily="18" charset="0"/>
                          </a:rPr>
                          <m:t>𝑢</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m:t>
                        </m:r>
                      </m:e>
                    </m:func>
                  </m:oMath>
                </a14:m>
                <a:r>
                  <a:rPr lang="zh-CN" altLang="en-US" sz="1600" dirty="0"/>
                  <a:t>选择动作，图示选择</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oMath>
                </a14:m>
                <a:r>
                  <a:rPr lang="zh-CN" altLang="en-US" sz="1600" dirty="0"/>
                  <a:t>，</a:t>
                </a:r>
                <a:r>
                  <a:rPr lang="en-US" altLang="zh-CN" sz="1600" dirty="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12</m:t>
                        </m:r>
                      </m:sub>
                    </m:sSub>
                  </m:oMath>
                </a14:m>
                <a:endParaRPr lang="en-US" altLang="zh-CN" sz="1600" dirty="0"/>
              </a:p>
              <a:p>
                <a:r>
                  <a:rPr lang="en-US" altLang="zh-CN" sz="1600" dirty="0"/>
                  <a:t>2.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r>
                          <a:rPr lang="en-US" altLang="zh-CN" sz="1600" b="0" i="1" smtClean="0">
                            <a:latin typeface="Cambria Math" panose="02040503050406030204" pitchFamily="18" charset="0"/>
                          </a:rPr>
                          <m:t>2</m:t>
                        </m:r>
                      </m:sub>
                    </m:sSub>
                  </m:oMath>
                </a14:m>
                <a:r>
                  <a:rPr lang="zh-CN" altLang="en-US" sz="1600" dirty="0"/>
                  <a:t>为叶节点，扩展其子节点</a:t>
                </a:r>
                <a:endParaRPr lang="en-US" altLang="zh-CN" sz="1600" dirty="0"/>
              </a:p>
              <a:p>
                <a:r>
                  <a:rPr lang="en-US" altLang="zh-CN" sz="1600" dirty="0"/>
                  <a:t>3.</a:t>
                </a:r>
                <a:r>
                  <a:rPr lang="zh-CN" altLang="en-US" sz="1600" dirty="0"/>
                  <a:t>预估叶节点的状态值，即</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𝑉</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𝐿</m:t>
                            </m:r>
                          </m:sub>
                        </m:sSub>
                      </m:sub>
                      <m:sup>
                        <m:r>
                          <a:rPr lang="en-US" altLang="zh-CN" sz="1600" b="0" i="1" smtClean="0">
                            <a:latin typeface="Cambria Math" panose="02040503050406030204" pitchFamily="18" charset="0"/>
                          </a:rPr>
                          <m:t>2</m:t>
                        </m:r>
                      </m:sup>
                    </m:sSubSup>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𝑉</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12</m:t>
                            </m:r>
                          </m:sub>
                        </m:sSub>
                      </m:sub>
                    </m:sSub>
                    <m:r>
                      <a:rPr lang="en-US" altLang="zh-CN" sz="1600" b="0" i="1" smtClean="0">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m:rPr>
                            <m:nor/>
                          </m:rPr>
                          <a:rPr lang="el-GR" altLang="zh-CN" sz="1600"/>
                          <m:t>λ</m:t>
                        </m:r>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𝑣</m:t>
                        </m:r>
                      </m:e>
                      <m:sub>
                        <m:r>
                          <a:rPr lang="zh-CN" altLang="en-US" sz="1600" i="1">
                            <a:latin typeface="Cambria Math" panose="02040503050406030204" pitchFamily="18" charset="0"/>
                          </a:rPr>
                          <m:t>𝜃</m:t>
                        </m:r>
                      </m:sub>
                    </m:sSub>
                    <m:d>
                      <m:dPr>
                        <m:ctrlPr>
                          <a:rPr lang="en-US" altLang="zh-CN" sz="1600" i="1">
                            <a:latin typeface="Cambria Math" panose="02040503050406030204" pitchFamily="18" charset="0"/>
                          </a:rPr>
                        </m:ctrlPr>
                      </m:dPr>
                      <m:e>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𝑠</m:t>
                            </m:r>
                          </m:e>
                          <m:sub>
                            <m:r>
                              <a:rPr lang="en-US" altLang="zh-CN" sz="1600" b="0" i="1" dirty="0" smtClean="0">
                                <a:latin typeface="Cambria Math" panose="02040503050406030204" pitchFamily="18" charset="0"/>
                              </a:rPr>
                              <m:t>12</m:t>
                            </m:r>
                          </m:sub>
                        </m:sSub>
                      </m:e>
                    </m:d>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𝐿</m:t>
                        </m:r>
                      </m:sub>
                    </m:sSub>
                  </m:oMath>
                </a14:m>
                <a:endParaRPr lang="en-US" altLang="zh-CN" sz="1600" dirty="0"/>
              </a:p>
              <a:p>
                <a:r>
                  <a:rPr lang="en-US" altLang="zh-CN" sz="1600" dirty="0"/>
                  <a:t>4.</a:t>
                </a:r>
                <a:r>
                  <a:rPr lang="zh-CN" altLang="en-US" sz="1600" dirty="0"/>
                  <a:t>回溯访问边的值</a:t>
                </a:r>
                <a:endParaRPr lang="en-US" altLang="zh-CN" sz="1600" dirty="0"/>
              </a:p>
              <a:p>
                <a14:m>
                  <m:oMath xmlns:m="http://schemas.openxmlformats.org/officeDocument/2006/math">
                    <m:r>
                      <a:rPr lang="en-US" altLang="zh-CN" sz="1600" i="1">
                        <a:latin typeface="Cambria Math" panose="02040503050406030204" pitchFamily="18" charset="0"/>
                      </a:rPr>
                      <m:t>𝑁</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e>
                    </m:d>
                    <m:r>
                      <a:rPr lang="en-US" altLang="zh-CN" sz="1600" i="1">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0+1</m:t>
                            </m:r>
                          </m:e>
                        </m:d>
                        <m:r>
                          <a:rPr lang="en-US" altLang="zh-CN" sz="1600" i="1">
                            <a:latin typeface="Cambria Math" panose="02040503050406030204" pitchFamily="18" charset="0"/>
                          </a:rPr>
                          <m:t>=1</m:t>
                        </m:r>
                      </m:e>
                    </m:nary>
                  </m:oMath>
                </a14:m>
                <a:endParaRPr lang="en-US" altLang="zh-CN" sz="1600" dirty="0"/>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e>
                      </m:d>
                      <m:r>
                        <a:rPr lang="en-US" altLang="zh-CN" sz="1600" i="1">
                          <a:latin typeface="Cambria Math" panose="02040503050406030204" pitchFamily="18" charset="0"/>
                        </a:rPr>
                        <m:t>=(0+1∗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Sub>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m:t>
                      </m:r>
                      <m:r>
                        <a:rPr lang="en-US" altLang="zh-CN" sz="1600" i="1" smtClean="0">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Sub>
                        </m:sub>
                        <m:sup>
                          <m:r>
                            <a:rPr lang="en-US" altLang="zh-CN" sz="1600" i="1">
                              <a:latin typeface="Cambria Math" panose="02040503050406030204" pitchFamily="18" charset="0"/>
                            </a:rPr>
                            <m:t>2</m:t>
                          </m:r>
                        </m:sup>
                      </m:sSubSup>
                      <m:r>
                        <a:rPr lang="en-US" altLang="zh-CN" sz="160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12</m:t>
                              </m:r>
                            </m:sub>
                          </m:sSub>
                        </m:sub>
                      </m:sSub>
                    </m:oMath>
                  </m:oMathPara>
                </a14:m>
                <a:endParaRPr lang="en-US" altLang="zh-CN" sz="1600" dirty="0"/>
              </a:p>
              <a:p>
                <a14:m>
                  <m:oMath xmlns:m="http://schemas.openxmlformats.org/officeDocument/2006/math">
                    <m:r>
                      <a:rPr lang="en-US" altLang="zh-CN" sz="1600" b="0" i="1" smtClean="0">
                        <a:latin typeface="Cambria Math" panose="02040503050406030204" pitchFamily="18" charset="0"/>
                      </a:rPr>
                      <m:t>𝑁</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1+1</m:t>
                            </m:r>
                          </m:e>
                        </m:d>
                        <m:r>
                          <a:rPr lang="en-US" altLang="zh-CN" sz="1600" b="0" i="1" smtClean="0">
                            <a:latin typeface="Cambria Math" panose="02040503050406030204" pitchFamily="18" charset="0"/>
                          </a:rPr>
                          <m:t>=2</m:t>
                        </m:r>
                      </m:e>
                    </m:nary>
                  </m:oMath>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𝑁</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den>
                      </m:f>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i="1">
                              <a:latin typeface="Cambria Math" panose="02040503050406030204" pitchFamily="18" charset="0"/>
                            </a:rPr>
                            <m:t>𝑉</m:t>
                          </m:r>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up>
                              <m:r>
                                <a:rPr lang="en-US" altLang="zh-CN" sz="1600" i="1">
                                  <a:latin typeface="Cambria Math" panose="02040503050406030204" pitchFamily="18" charset="0"/>
                                </a:rPr>
                                <m:t>𝑖</m:t>
                              </m:r>
                            </m:sup>
                          </m:sSubSup>
                          <m:r>
                            <a:rPr lang="en-US" altLang="zh-CN" sz="1600" i="1">
                              <a:latin typeface="Cambria Math" panose="02040503050406030204" pitchFamily="18" charset="0"/>
                            </a:rPr>
                            <m:t>)</m:t>
                          </m:r>
                        </m:e>
                      </m:nary>
                    </m:oMath>
                  </m:oMathPara>
                </a14:m>
                <a:endParaRPr lang="en-US" altLang="zh-CN" sz="1600" i="1" dirty="0">
                  <a:latin typeface="Cambria Math" panose="02040503050406030204" pitchFamily="18" charset="0"/>
                </a:endParaRPr>
              </a:p>
              <a:p>
                <a:r>
                  <a:rPr lang="en-US" altLang="zh-CN" sz="1600" b="0" dirty="0"/>
                  <a:t>               </a:t>
                </a:r>
                <a14:m>
                  <m:oMath xmlns:m="http://schemas.openxmlformats.org/officeDocument/2006/math">
                    <m:r>
                      <a:rPr lang="en-US" altLang="zh-CN" sz="1600" b="0" i="1" smtClean="0">
                        <a:latin typeface="Cambria Math" panose="02040503050406030204" pitchFamily="18" charset="0"/>
                      </a:rPr>
                      <m:t>=</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2</m:t>
                        </m:r>
                      </m:den>
                    </m:f>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1</m:t>
                                </m:r>
                              </m:sub>
                            </m:sSub>
                          </m:sub>
                          <m:sup>
                            <m:r>
                              <a:rPr lang="en-US" altLang="zh-CN" sz="1600" i="1">
                                <a:latin typeface="Cambria Math" panose="02040503050406030204" pitchFamily="18" charset="0"/>
                              </a:rPr>
                              <m:t>1</m:t>
                            </m:r>
                          </m:sup>
                        </m:sSubSup>
                        <m:r>
                          <a:rPr lang="en-US" altLang="zh-CN" sz="1600" b="0" i="1" smtClean="0">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1</m:t>
                                </m:r>
                              </m:sub>
                            </m:sSub>
                          </m:sub>
                          <m:sup>
                            <m:r>
                              <a:rPr lang="en-US" altLang="zh-CN" sz="1600" i="1">
                                <a:latin typeface="Cambria Math" panose="02040503050406030204" pitchFamily="18" charset="0"/>
                              </a:rPr>
                              <m:t>2</m:t>
                            </m:r>
                          </m:sup>
                        </m:sSubSup>
                      </m:e>
                    </m:d>
                    <m:r>
                      <a:rPr lang="en-US" altLang="zh-CN" sz="1600" b="0" i="1" smtClean="0">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b="0" i="1" smtClean="0">
                            <a:latin typeface="Cambria Math" panose="02040503050406030204" pitchFamily="18" charset="0"/>
                          </a:rPr>
                          <m:t>2</m:t>
                        </m:r>
                      </m:den>
                    </m:f>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sub>
                    </m:sSub>
                    <m:r>
                      <a:rPr lang="en-US" altLang="zh-CN" sz="1600" b="0" i="1" smtClean="0">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12</m:t>
                            </m:r>
                          </m:sub>
                        </m:sSub>
                      </m:sub>
                    </m:sSub>
                    <m:r>
                      <a:rPr lang="en-US" altLang="zh-CN" sz="1600" i="1">
                        <a:latin typeface="Cambria Math" panose="02040503050406030204" pitchFamily="18" charset="0"/>
                      </a:rPr>
                      <m:t>)</m:t>
                    </m:r>
                  </m:oMath>
                </a14:m>
                <a:endParaRPr lang="en-US" altLang="zh-CN" sz="1600" dirty="0"/>
              </a:p>
              <a:p>
                <a:endParaRPr lang="en-US" altLang="zh-CN" dirty="0"/>
              </a:p>
              <a:p>
                <a:endParaRPr lang="zh-CN" altLang="en-US" dirty="0"/>
              </a:p>
            </p:txBody>
          </p:sp>
        </mc:Choice>
        <mc:Fallback xmlns="">
          <p:sp>
            <p:nvSpPr>
              <p:cNvPr id="74" name="文本框 73">
                <a:extLst>
                  <a:ext uri="{FF2B5EF4-FFF2-40B4-BE49-F238E27FC236}">
                    <a16:creationId xmlns:a16="http://schemas.microsoft.com/office/drawing/2014/main" id="{F514806D-85FC-413D-A120-8F3D3673B8C5}"/>
                  </a:ext>
                </a:extLst>
              </p:cNvPr>
              <p:cNvSpPr txBox="1">
                <a:spLocks noRot="1" noChangeAspect="1" noMove="1" noResize="1" noEditPoints="1" noAdjustHandles="1" noChangeArrowheads="1" noChangeShapeType="1" noTextEdit="1"/>
              </p:cNvSpPr>
              <p:nvPr/>
            </p:nvSpPr>
            <p:spPr>
              <a:xfrm>
                <a:off x="7286264" y="3127823"/>
                <a:ext cx="4905736" cy="4253216"/>
              </a:xfrm>
              <a:prstGeom prst="rect">
                <a:avLst/>
              </a:prstGeom>
              <a:blipFill>
                <a:blip r:embed="rId18"/>
                <a:stretch>
                  <a:fillRect l="-3602" t="-4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椭圆 74">
                <a:extLst>
                  <a:ext uri="{FF2B5EF4-FFF2-40B4-BE49-F238E27FC236}">
                    <a16:creationId xmlns:a16="http://schemas.microsoft.com/office/drawing/2014/main" id="{33148306-3428-42BD-AA90-78BD70C6B2D1}"/>
                  </a:ext>
                </a:extLst>
              </p:cNvPr>
              <p:cNvSpPr/>
              <p:nvPr/>
            </p:nvSpPr>
            <p:spPr>
              <a:xfrm>
                <a:off x="5723957" y="3126817"/>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75" name="椭圆 74">
                <a:extLst>
                  <a:ext uri="{FF2B5EF4-FFF2-40B4-BE49-F238E27FC236}">
                    <a16:creationId xmlns:a16="http://schemas.microsoft.com/office/drawing/2014/main" id="{33148306-3428-42BD-AA90-78BD70C6B2D1}"/>
                  </a:ext>
                </a:extLst>
              </p:cNvPr>
              <p:cNvSpPr>
                <a:spLocks noRot="1" noChangeAspect="1" noMove="1" noResize="1" noEditPoints="1" noAdjustHandles="1" noChangeArrowheads="1" noChangeShapeType="1" noTextEdit="1"/>
              </p:cNvSpPr>
              <p:nvPr/>
            </p:nvSpPr>
            <p:spPr>
              <a:xfrm>
                <a:off x="5723957" y="3126817"/>
                <a:ext cx="589935" cy="580103"/>
              </a:xfrm>
              <a:prstGeom prst="ellipse">
                <a:avLst/>
              </a:prstGeom>
              <a:blipFill>
                <a:blip r:embed="rId19"/>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椭圆 75">
                <a:extLst>
                  <a:ext uri="{FF2B5EF4-FFF2-40B4-BE49-F238E27FC236}">
                    <a16:creationId xmlns:a16="http://schemas.microsoft.com/office/drawing/2014/main" id="{4D3AA2F2-0221-46D6-AB2B-3D8CAA8B4188}"/>
                  </a:ext>
                </a:extLst>
              </p:cNvPr>
              <p:cNvSpPr/>
              <p:nvPr/>
            </p:nvSpPr>
            <p:spPr>
              <a:xfrm>
                <a:off x="5025866" y="4277191"/>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76" name="椭圆 75">
                <a:extLst>
                  <a:ext uri="{FF2B5EF4-FFF2-40B4-BE49-F238E27FC236}">
                    <a16:creationId xmlns:a16="http://schemas.microsoft.com/office/drawing/2014/main" id="{4D3AA2F2-0221-46D6-AB2B-3D8CAA8B4188}"/>
                  </a:ext>
                </a:extLst>
              </p:cNvPr>
              <p:cNvSpPr>
                <a:spLocks noRot="1" noChangeAspect="1" noMove="1" noResize="1" noEditPoints="1" noAdjustHandles="1" noChangeArrowheads="1" noChangeShapeType="1" noTextEdit="1"/>
              </p:cNvSpPr>
              <p:nvPr/>
            </p:nvSpPr>
            <p:spPr>
              <a:xfrm>
                <a:off x="5025866" y="4277191"/>
                <a:ext cx="589935" cy="580103"/>
              </a:xfrm>
              <a:prstGeom prst="ellipse">
                <a:avLst/>
              </a:prstGeom>
              <a:blipFill>
                <a:blip r:embed="rId20"/>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椭圆 76">
                <a:extLst>
                  <a:ext uri="{FF2B5EF4-FFF2-40B4-BE49-F238E27FC236}">
                    <a16:creationId xmlns:a16="http://schemas.microsoft.com/office/drawing/2014/main" id="{973CDB23-0869-4E35-BA97-F9BD80B5BC9C}"/>
                  </a:ext>
                </a:extLst>
              </p:cNvPr>
              <p:cNvSpPr/>
              <p:nvPr/>
            </p:nvSpPr>
            <p:spPr>
              <a:xfrm>
                <a:off x="5723957" y="4287023"/>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77" name="椭圆 76">
                <a:extLst>
                  <a:ext uri="{FF2B5EF4-FFF2-40B4-BE49-F238E27FC236}">
                    <a16:creationId xmlns:a16="http://schemas.microsoft.com/office/drawing/2014/main" id="{973CDB23-0869-4E35-BA97-F9BD80B5BC9C}"/>
                  </a:ext>
                </a:extLst>
              </p:cNvPr>
              <p:cNvSpPr>
                <a:spLocks noRot="1" noChangeAspect="1" noMove="1" noResize="1" noEditPoints="1" noAdjustHandles="1" noChangeArrowheads="1" noChangeShapeType="1" noTextEdit="1"/>
              </p:cNvSpPr>
              <p:nvPr/>
            </p:nvSpPr>
            <p:spPr>
              <a:xfrm>
                <a:off x="5723957" y="4287023"/>
                <a:ext cx="589935" cy="580103"/>
              </a:xfrm>
              <a:prstGeom prst="ellipse">
                <a:avLst/>
              </a:prstGeom>
              <a:blipFill>
                <a:blip r:embed="rId21"/>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椭圆 77">
                <a:extLst>
                  <a:ext uri="{FF2B5EF4-FFF2-40B4-BE49-F238E27FC236}">
                    <a16:creationId xmlns:a16="http://schemas.microsoft.com/office/drawing/2014/main" id="{35B4B65E-9BF1-4E94-8B0D-4F4DDE108EF5}"/>
                  </a:ext>
                </a:extLst>
              </p:cNvPr>
              <p:cNvSpPr/>
              <p:nvPr/>
            </p:nvSpPr>
            <p:spPr>
              <a:xfrm>
                <a:off x="6422048" y="4287023"/>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8" name="椭圆 77">
                <a:extLst>
                  <a:ext uri="{FF2B5EF4-FFF2-40B4-BE49-F238E27FC236}">
                    <a16:creationId xmlns:a16="http://schemas.microsoft.com/office/drawing/2014/main" id="{35B4B65E-9BF1-4E94-8B0D-4F4DDE108EF5}"/>
                  </a:ext>
                </a:extLst>
              </p:cNvPr>
              <p:cNvSpPr>
                <a:spLocks noRot="1" noChangeAspect="1" noMove="1" noResize="1" noEditPoints="1" noAdjustHandles="1" noChangeArrowheads="1" noChangeShapeType="1" noTextEdit="1"/>
              </p:cNvSpPr>
              <p:nvPr/>
            </p:nvSpPr>
            <p:spPr>
              <a:xfrm>
                <a:off x="6422048" y="4287023"/>
                <a:ext cx="589935" cy="580103"/>
              </a:xfrm>
              <a:prstGeom prst="ellipse">
                <a:avLst/>
              </a:prstGeom>
              <a:blipFill>
                <a:blip r:embed="rId22"/>
                <a:stretch>
                  <a:fillRect/>
                </a:stretch>
              </a:blipFill>
              <a:ln>
                <a:solidFill>
                  <a:schemeClr val="tx1"/>
                </a:solidFill>
              </a:ln>
            </p:spPr>
            <p:txBody>
              <a:bodyPr/>
              <a:lstStyle/>
              <a:p>
                <a:r>
                  <a:rPr lang="zh-CN" altLang="en-US">
                    <a:noFill/>
                  </a:rPr>
                  <a:t> </a:t>
                </a:r>
              </a:p>
            </p:txBody>
          </p:sp>
        </mc:Fallback>
      </mc:AlternateContent>
      <p:cxnSp>
        <p:nvCxnSpPr>
          <p:cNvPr id="79" name="直接连接符 78">
            <a:extLst>
              <a:ext uri="{FF2B5EF4-FFF2-40B4-BE49-F238E27FC236}">
                <a16:creationId xmlns:a16="http://schemas.microsoft.com/office/drawing/2014/main" id="{6FAD08AD-478B-4689-8450-9D64492F67B5}"/>
              </a:ext>
            </a:extLst>
          </p:cNvPr>
          <p:cNvCxnSpPr>
            <a:cxnSpLocks/>
            <a:endCxn id="77" idx="0"/>
          </p:cNvCxnSpPr>
          <p:nvPr/>
        </p:nvCxnSpPr>
        <p:spPr>
          <a:xfrm>
            <a:off x="6018924" y="3716752"/>
            <a:ext cx="1" cy="570271"/>
          </a:xfrm>
          <a:prstGeom prst="line">
            <a:avLst/>
          </a:prstGeom>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E5EFDEFB-DE9E-4CF0-8BE4-5585FEDE8C30}"/>
              </a:ext>
            </a:extLst>
          </p:cNvPr>
          <p:cNvCxnSpPr>
            <a:cxnSpLocks/>
            <a:stCxn id="75" idx="5"/>
            <a:endCxn id="78" idx="0"/>
          </p:cNvCxnSpPr>
          <p:nvPr/>
        </p:nvCxnSpPr>
        <p:spPr>
          <a:xfrm>
            <a:off x="6227498" y="3621966"/>
            <a:ext cx="489518" cy="665057"/>
          </a:xfrm>
          <a:prstGeom prst="line">
            <a:avLst/>
          </a:prstGeom>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13E51B38-94C0-400C-BDE9-6C3C4797E743}"/>
              </a:ext>
            </a:extLst>
          </p:cNvPr>
          <p:cNvCxnSpPr>
            <a:cxnSpLocks/>
            <a:stCxn id="76" idx="3"/>
            <a:endCxn id="85" idx="0"/>
          </p:cNvCxnSpPr>
          <p:nvPr/>
        </p:nvCxnSpPr>
        <p:spPr>
          <a:xfrm flipH="1">
            <a:off x="4584348" y="4772340"/>
            <a:ext cx="527912" cy="625058"/>
          </a:xfrm>
          <a:prstGeom prst="line">
            <a:avLst/>
          </a:prstGeom>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4063591D-0987-4684-A4A0-A7F52C40E72F}"/>
              </a:ext>
            </a:extLst>
          </p:cNvPr>
          <p:cNvCxnSpPr>
            <a:cxnSpLocks/>
            <a:stCxn id="76" idx="5"/>
            <a:endCxn id="87" idx="0"/>
          </p:cNvCxnSpPr>
          <p:nvPr/>
        </p:nvCxnSpPr>
        <p:spPr>
          <a:xfrm>
            <a:off x="5529407" y="4772340"/>
            <a:ext cx="531641" cy="638251"/>
          </a:xfrm>
          <a:prstGeom prst="line">
            <a:avLst/>
          </a:prstGeom>
        </p:spPr>
        <p:style>
          <a:lnRef idx="1">
            <a:schemeClr val="dk1"/>
          </a:lnRef>
          <a:fillRef idx="0">
            <a:schemeClr val="dk1"/>
          </a:fillRef>
          <a:effectRef idx="0">
            <a:schemeClr val="dk1"/>
          </a:effectRef>
          <a:fontRef idx="minor">
            <a:schemeClr val="tx1"/>
          </a:fontRef>
        </p:style>
      </p:cxnSp>
      <p:cxnSp>
        <p:nvCxnSpPr>
          <p:cNvPr id="84" name="直接箭头连接符 83">
            <a:extLst>
              <a:ext uri="{FF2B5EF4-FFF2-40B4-BE49-F238E27FC236}">
                <a16:creationId xmlns:a16="http://schemas.microsoft.com/office/drawing/2014/main" id="{68FA4B7C-D2F6-49FA-80A6-08350D5C5FBF}"/>
              </a:ext>
            </a:extLst>
          </p:cNvPr>
          <p:cNvCxnSpPr>
            <a:cxnSpLocks/>
            <a:stCxn id="75" idx="3"/>
            <a:endCxn id="76" idx="0"/>
          </p:cNvCxnSpPr>
          <p:nvPr/>
        </p:nvCxnSpPr>
        <p:spPr>
          <a:xfrm flipH="1">
            <a:off x="5320834" y="3621966"/>
            <a:ext cx="489517" cy="65522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85" name="椭圆 84">
                <a:extLst>
                  <a:ext uri="{FF2B5EF4-FFF2-40B4-BE49-F238E27FC236}">
                    <a16:creationId xmlns:a16="http://schemas.microsoft.com/office/drawing/2014/main" id="{912C835B-1325-41E9-A212-BD3D2CE0F304}"/>
                  </a:ext>
                </a:extLst>
              </p:cNvPr>
              <p:cNvSpPr/>
              <p:nvPr/>
            </p:nvSpPr>
            <p:spPr>
              <a:xfrm>
                <a:off x="4289380" y="5397398"/>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11</m:t>
                          </m:r>
                        </m:sub>
                      </m:sSub>
                    </m:oMath>
                  </m:oMathPara>
                </a14:m>
                <a:endParaRPr lang="zh-CN" altLang="en-US" dirty="0"/>
              </a:p>
            </p:txBody>
          </p:sp>
        </mc:Choice>
        <mc:Fallback xmlns="">
          <p:sp>
            <p:nvSpPr>
              <p:cNvPr id="85" name="椭圆 84">
                <a:extLst>
                  <a:ext uri="{FF2B5EF4-FFF2-40B4-BE49-F238E27FC236}">
                    <a16:creationId xmlns:a16="http://schemas.microsoft.com/office/drawing/2014/main" id="{912C835B-1325-41E9-A212-BD3D2CE0F304}"/>
                  </a:ext>
                </a:extLst>
              </p:cNvPr>
              <p:cNvSpPr>
                <a:spLocks noRot="1" noChangeAspect="1" noMove="1" noResize="1" noEditPoints="1" noAdjustHandles="1" noChangeArrowheads="1" noChangeShapeType="1" noTextEdit="1"/>
              </p:cNvSpPr>
              <p:nvPr/>
            </p:nvSpPr>
            <p:spPr>
              <a:xfrm>
                <a:off x="4289380" y="5397398"/>
                <a:ext cx="589935" cy="580103"/>
              </a:xfrm>
              <a:prstGeom prst="ellipse">
                <a:avLst/>
              </a:prstGeom>
              <a:blipFill>
                <a:blip r:embed="rId2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椭圆 85">
                <a:extLst>
                  <a:ext uri="{FF2B5EF4-FFF2-40B4-BE49-F238E27FC236}">
                    <a16:creationId xmlns:a16="http://schemas.microsoft.com/office/drawing/2014/main" id="{B21A7F14-FB7E-4450-9289-5504E94DA2D5}"/>
                  </a:ext>
                </a:extLst>
              </p:cNvPr>
              <p:cNvSpPr/>
              <p:nvPr/>
            </p:nvSpPr>
            <p:spPr>
              <a:xfrm>
                <a:off x="5027730" y="5397139"/>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12</m:t>
                          </m:r>
                        </m:sub>
                      </m:sSub>
                    </m:oMath>
                  </m:oMathPara>
                </a14:m>
                <a:endParaRPr lang="zh-CN" altLang="en-US" dirty="0"/>
              </a:p>
            </p:txBody>
          </p:sp>
        </mc:Choice>
        <mc:Fallback xmlns="">
          <p:sp>
            <p:nvSpPr>
              <p:cNvPr id="86" name="椭圆 85">
                <a:extLst>
                  <a:ext uri="{FF2B5EF4-FFF2-40B4-BE49-F238E27FC236}">
                    <a16:creationId xmlns:a16="http://schemas.microsoft.com/office/drawing/2014/main" id="{B21A7F14-FB7E-4450-9289-5504E94DA2D5}"/>
                  </a:ext>
                </a:extLst>
              </p:cNvPr>
              <p:cNvSpPr>
                <a:spLocks noRot="1" noChangeAspect="1" noMove="1" noResize="1" noEditPoints="1" noAdjustHandles="1" noChangeArrowheads="1" noChangeShapeType="1" noTextEdit="1"/>
              </p:cNvSpPr>
              <p:nvPr/>
            </p:nvSpPr>
            <p:spPr>
              <a:xfrm>
                <a:off x="5027730" y="5397139"/>
                <a:ext cx="589935" cy="580103"/>
              </a:xfrm>
              <a:prstGeom prst="ellipse">
                <a:avLst/>
              </a:prstGeom>
              <a:blipFill>
                <a:blip r:embed="rId2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7" name="椭圆 86">
                <a:extLst>
                  <a:ext uri="{FF2B5EF4-FFF2-40B4-BE49-F238E27FC236}">
                    <a16:creationId xmlns:a16="http://schemas.microsoft.com/office/drawing/2014/main" id="{4E147B52-BC70-49D1-B3BA-96E9AA8951C2}"/>
                  </a:ext>
                </a:extLst>
              </p:cNvPr>
              <p:cNvSpPr/>
              <p:nvPr/>
            </p:nvSpPr>
            <p:spPr>
              <a:xfrm>
                <a:off x="5766080" y="5410591"/>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13</m:t>
                          </m:r>
                        </m:sub>
                      </m:sSub>
                    </m:oMath>
                  </m:oMathPara>
                </a14:m>
                <a:endParaRPr lang="zh-CN" altLang="en-US" dirty="0"/>
              </a:p>
            </p:txBody>
          </p:sp>
        </mc:Choice>
        <mc:Fallback xmlns="">
          <p:sp>
            <p:nvSpPr>
              <p:cNvPr id="87" name="椭圆 86">
                <a:extLst>
                  <a:ext uri="{FF2B5EF4-FFF2-40B4-BE49-F238E27FC236}">
                    <a16:creationId xmlns:a16="http://schemas.microsoft.com/office/drawing/2014/main" id="{4E147B52-BC70-49D1-B3BA-96E9AA8951C2}"/>
                  </a:ext>
                </a:extLst>
              </p:cNvPr>
              <p:cNvSpPr>
                <a:spLocks noRot="1" noChangeAspect="1" noMove="1" noResize="1" noEditPoints="1" noAdjustHandles="1" noChangeArrowheads="1" noChangeShapeType="1" noTextEdit="1"/>
              </p:cNvSpPr>
              <p:nvPr/>
            </p:nvSpPr>
            <p:spPr>
              <a:xfrm>
                <a:off x="5766080" y="5410591"/>
                <a:ext cx="589935" cy="580103"/>
              </a:xfrm>
              <a:prstGeom prst="ellipse">
                <a:avLst/>
              </a:prstGeom>
              <a:blipFill>
                <a:blip r:embed="rId25"/>
                <a:stretch>
                  <a:fillRect/>
                </a:stretch>
              </a:blipFill>
              <a:ln>
                <a:solidFill>
                  <a:schemeClr val="tx1"/>
                </a:solidFill>
              </a:ln>
            </p:spPr>
            <p:txBody>
              <a:bodyPr/>
              <a:lstStyle/>
              <a:p>
                <a:r>
                  <a:rPr lang="zh-CN" altLang="en-US">
                    <a:noFill/>
                  </a:rPr>
                  <a:t> </a:t>
                </a:r>
              </a:p>
            </p:txBody>
          </p:sp>
        </mc:Fallback>
      </mc:AlternateContent>
      <p:cxnSp>
        <p:nvCxnSpPr>
          <p:cNvPr id="88" name="直接箭头连接符 87">
            <a:extLst>
              <a:ext uri="{FF2B5EF4-FFF2-40B4-BE49-F238E27FC236}">
                <a16:creationId xmlns:a16="http://schemas.microsoft.com/office/drawing/2014/main" id="{518162E8-00E7-4796-B3A5-C00835F44AFA}"/>
              </a:ext>
            </a:extLst>
          </p:cNvPr>
          <p:cNvCxnSpPr>
            <a:cxnSpLocks/>
            <a:stCxn id="76" idx="4"/>
            <a:endCxn id="86" idx="0"/>
          </p:cNvCxnSpPr>
          <p:nvPr/>
        </p:nvCxnSpPr>
        <p:spPr>
          <a:xfrm>
            <a:off x="5320834" y="4857294"/>
            <a:ext cx="1864" cy="539845"/>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0E69D3C8-4AA8-40EC-A261-388FEC874EE7}"/>
              </a:ext>
            </a:extLst>
          </p:cNvPr>
          <p:cNvCxnSpPr>
            <a:cxnSpLocks/>
          </p:cNvCxnSpPr>
          <p:nvPr/>
        </p:nvCxnSpPr>
        <p:spPr>
          <a:xfrm>
            <a:off x="5313528" y="5998374"/>
            <a:ext cx="0" cy="570271"/>
          </a:xfrm>
          <a:prstGeom prst="line">
            <a:avLst/>
          </a:prstGeom>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8C2628B5-71A3-42B4-B29C-A67703812F91}"/>
              </a:ext>
            </a:extLst>
          </p:cNvPr>
          <p:cNvCxnSpPr>
            <a:cxnSpLocks/>
          </p:cNvCxnSpPr>
          <p:nvPr/>
        </p:nvCxnSpPr>
        <p:spPr>
          <a:xfrm flipH="1">
            <a:off x="4807168" y="5913420"/>
            <a:ext cx="297786" cy="615897"/>
          </a:xfrm>
          <a:prstGeom prst="line">
            <a:avLst/>
          </a:prstGeom>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7E9346B6-95FE-46E1-86EC-2135DD489890}"/>
              </a:ext>
            </a:extLst>
          </p:cNvPr>
          <p:cNvCxnSpPr>
            <a:cxnSpLocks/>
          </p:cNvCxnSpPr>
          <p:nvPr/>
        </p:nvCxnSpPr>
        <p:spPr>
          <a:xfrm>
            <a:off x="5522101" y="5913420"/>
            <a:ext cx="280944" cy="615897"/>
          </a:xfrm>
          <a:prstGeom prst="line">
            <a:avLst/>
          </a:prstGeom>
        </p:spPr>
        <p:style>
          <a:lnRef idx="1">
            <a:schemeClr val="dk1"/>
          </a:lnRef>
          <a:fillRef idx="0">
            <a:schemeClr val="dk1"/>
          </a:fillRef>
          <a:effectRef idx="0">
            <a:schemeClr val="dk1"/>
          </a:effectRef>
          <a:fontRef idx="minor">
            <a:schemeClr val="tx1"/>
          </a:fontRef>
        </p:style>
      </p:cxnSp>
      <p:sp>
        <p:nvSpPr>
          <p:cNvPr id="94" name="文本框 93">
            <a:extLst>
              <a:ext uri="{FF2B5EF4-FFF2-40B4-BE49-F238E27FC236}">
                <a16:creationId xmlns:a16="http://schemas.microsoft.com/office/drawing/2014/main" id="{2311F401-CCD9-401C-A3F0-7EBD98376033}"/>
              </a:ext>
            </a:extLst>
          </p:cNvPr>
          <p:cNvSpPr txBox="1"/>
          <p:nvPr/>
        </p:nvSpPr>
        <p:spPr>
          <a:xfrm>
            <a:off x="4816675" y="6517087"/>
            <a:ext cx="1376516" cy="369332"/>
          </a:xfrm>
          <a:prstGeom prst="rect">
            <a:avLst/>
          </a:prstGeom>
          <a:noFill/>
        </p:spPr>
        <p:txBody>
          <a:bodyPr wrap="square" rtlCol="0">
            <a:spAutoFit/>
          </a:bodyPr>
          <a:lstStyle/>
          <a:p>
            <a:r>
              <a:rPr lang="en-US" altLang="zh-CN" dirty="0"/>
              <a:t>……………</a:t>
            </a:r>
            <a:endParaRPr lang="zh-CN" altLang="en-US" dirty="0"/>
          </a:p>
        </p:txBody>
      </p:sp>
      <p:sp>
        <p:nvSpPr>
          <p:cNvPr id="95" name="箭头: 右 94">
            <a:extLst>
              <a:ext uri="{FF2B5EF4-FFF2-40B4-BE49-F238E27FC236}">
                <a16:creationId xmlns:a16="http://schemas.microsoft.com/office/drawing/2014/main" id="{91AE8FFE-95CE-4285-AE71-03EB9A834981}"/>
              </a:ext>
            </a:extLst>
          </p:cNvPr>
          <p:cNvSpPr/>
          <p:nvPr/>
        </p:nvSpPr>
        <p:spPr>
          <a:xfrm>
            <a:off x="4290790" y="4344256"/>
            <a:ext cx="619432" cy="329776"/>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F45374F-4D33-4AA9-A12F-7C0D33FDD387}"/>
                  </a:ext>
                </a:extLst>
              </p:cNvPr>
              <p:cNvSpPr txBox="1"/>
              <p:nvPr/>
            </p:nvSpPr>
            <p:spPr>
              <a:xfrm>
                <a:off x="2202150" y="3757376"/>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3" name="文本框 2">
                <a:extLst>
                  <a:ext uri="{FF2B5EF4-FFF2-40B4-BE49-F238E27FC236}">
                    <a16:creationId xmlns:a16="http://schemas.microsoft.com/office/drawing/2014/main" id="{3F45374F-4D33-4AA9-A12F-7C0D33FDD387}"/>
                  </a:ext>
                </a:extLst>
              </p:cNvPr>
              <p:cNvSpPr txBox="1">
                <a:spLocks noRot="1" noChangeAspect="1" noMove="1" noResize="1" noEditPoints="1" noAdjustHandles="1" noChangeArrowheads="1" noChangeShapeType="1" noTextEdit="1"/>
              </p:cNvSpPr>
              <p:nvPr/>
            </p:nvSpPr>
            <p:spPr>
              <a:xfrm>
                <a:off x="2202150" y="3757376"/>
                <a:ext cx="318998" cy="276999"/>
              </a:xfrm>
              <a:prstGeom prst="rect">
                <a:avLst/>
              </a:prstGeom>
              <a:blipFill>
                <a:blip r:embed="rId26"/>
                <a:stretch>
                  <a:fillRect l="-15094" r="-15094"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7" name="文本框 66">
                <a:extLst>
                  <a:ext uri="{FF2B5EF4-FFF2-40B4-BE49-F238E27FC236}">
                    <a16:creationId xmlns:a16="http://schemas.microsoft.com/office/drawing/2014/main" id="{9183691E-A7CC-4868-B793-230D49B3B931}"/>
                  </a:ext>
                </a:extLst>
              </p:cNvPr>
              <p:cNvSpPr txBox="1"/>
              <p:nvPr/>
            </p:nvSpPr>
            <p:spPr>
              <a:xfrm>
                <a:off x="4900433" y="4981255"/>
                <a:ext cx="4472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12</m:t>
                      </m:r>
                    </m:oMath>
                  </m:oMathPara>
                </a14:m>
                <a:endParaRPr lang="zh-CN" altLang="en-US" dirty="0"/>
              </a:p>
            </p:txBody>
          </p:sp>
        </mc:Choice>
        <mc:Fallback xmlns="">
          <p:sp>
            <p:nvSpPr>
              <p:cNvPr id="67" name="文本框 66">
                <a:extLst>
                  <a:ext uri="{FF2B5EF4-FFF2-40B4-BE49-F238E27FC236}">
                    <a16:creationId xmlns:a16="http://schemas.microsoft.com/office/drawing/2014/main" id="{9183691E-A7CC-4868-B793-230D49B3B931}"/>
                  </a:ext>
                </a:extLst>
              </p:cNvPr>
              <p:cNvSpPr txBox="1">
                <a:spLocks noRot="1" noChangeAspect="1" noMove="1" noResize="1" noEditPoints="1" noAdjustHandles="1" noChangeArrowheads="1" noChangeShapeType="1" noTextEdit="1"/>
              </p:cNvSpPr>
              <p:nvPr/>
            </p:nvSpPr>
            <p:spPr>
              <a:xfrm>
                <a:off x="4900433" y="4981255"/>
                <a:ext cx="447238" cy="276999"/>
              </a:xfrm>
              <a:prstGeom prst="rect">
                <a:avLst/>
              </a:prstGeom>
              <a:blipFill>
                <a:blip r:embed="rId27"/>
                <a:stretch>
                  <a:fillRect l="-12329" r="-10959" b="-65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1" name="文本框 70">
                <a:extLst>
                  <a:ext uri="{FF2B5EF4-FFF2-40B4-BE49-F238E27FC236}">
                    <a16:creationId xmlns:a16="http://schemas.microsoft.com/office/drawing/2014/main" id="{91C78A05-373F-4EE7-8BEC-DB2684265D57}"/>
                  </a:ext>
                </a:extLst>
              </p:cNvPr>
              <p:cNvSpPr txBox="1"/>
              <p:nvPr/>
            </p:nvSpPr>
            <p:spPr>
              <a:xfrm>
                <a:off x="5234802" y="3730269"/>
                <a:ext cx="31899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r>
                        <a:rPr lang="en-US" altLang="zh-CN" b="0" i="1" smtClean="0">
                          <a:latin typeface="Cambria Math" panose="02040503050406030204" pitchFamily="18" charset="0"/>
                        </a:rPr>
                        <m:t>1</m:t>
                      </m:r>
                    </m:oMath>
                  </m:oMathPara>
                </a14:m>
                <a:endParaRPr lang="zh-CN" altLang="en-US" dirty="0"/>
              </a:p>
            </p:txBody>
          </p:sp>
        </mc:Choice>
        <mc:Fallback xmlns="">
          <p:sp>
            <p:nvSpPr>
              <p:cNvPr id="71" name="文本框 70">
                <a:extLst>
                  <a:ext uri="{FF2B5EF4-FFF2-40B4-BE49-F238E27FC236}">
                    <a16:creationId xmlns:a16="http://schemas.microsoft.com/office/drawing/2014/main" id="{91C78A05-373F-4EE7-8BEC-DB2684265D57}"/>
                  </a:ext>
                </a:extLst>
              </p:cNvPr>
              <p:cNvSpPr txBox="1">
                <a:spLocks noRot="1" noChangeAspect="1" noMove="1" noResize="1" noEditPoints="1" noAdjustHandles="1" noChangeArrowheads="1" noChangeShapeType="1" noTextEdit="1"/>
              </p:cNvSpPr>
              <p:nvPr/>
            </p:nvSpPr>
            <p:spPr>
              <a:xfrm>
                <a:off x="5234802" y="3730269"/>
                <a:ext cx="318998" cy="276999"/>
              </a:xfrm>
              <a:prstGeom prst="rect">
                <a:avLst/>
              </a:prstGeom>
              <a:blipFill>
                <a:blip r:embed="rId28"/>
                <a:stretch>
                  <a:fillRect l="-17308" r="-15385"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0527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椭圆 3">
                <a:extLst>
                  <a:ext uri="{FF2B5EF4-FFF2-40B4-BE49-F238E27FC236}">
                    <a16:creationId xmlns:a16="http://schemas.microsoft.com/office/drawing/2014/main" id="{79EA6D22-9CD3-4176-B9E7-470A86608583}"/>
                  </a:ext>
                </a:extLst>
              </p:cNvPr>
              <p:cNvSpPr/>
              <p:nvPr/>
            </p:nvSpPr>
            <p:spPr>
              <a:xfrm>
                <a:off x="3642909" y="289024"/>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0</m:t>
                          </m:r>
                        </m:sub>
                      </m:sSub>
                    </m:oMath>
                  </m:oMathPara>
                </a14:m>
                <a:endParaRPr lang="zh-CN" altLang="en-US" dirty="0"/>
              </a:p>
            </p:txBody>
          </p:sp>
        </mc:Choice>
        <mc:Fallback xmlns="">
          <p:sp>
            <p:nvSpPr>
              <p:cNvPr id="4" name="椭圆 3">
                <a:extLst>
                  <a:ext uri="{FF2B5EF4-FFF2-40B4-BE49-F238E27FC236}">
                    <a16:creationId xmlns:a16="http://schemas.microsoft.com/office/drawing/2014/main" id="{79EA6D22-9CD3-4176-B9E7-470A86608583}"/>
                  </a:ext>
                </a:extLst>
              </p:cNvPr>
              <p:cNvSpPr>
                <a:spLocks noRot="1" noChangeAspect="1" noMove="1" noResize="1" noEditPoints="1" noAdjustHandles="1" noChangeArrowheads="1" noChangeShapeType="1" noTextEdit="1"/>
              </p:cNvSpPr>
              <p:nvPr/>
            </p:nvSpPr>
            <p:spPr>
              <a:xfrm>
                <a:off x="3642909" y="289024"/>
                <a:ext cx="589935" cy="580103"/>
              </a:xfrm>
              <a:prstGeom prst="ellipse">
                <a:avLst/>
              </a:prstGeom>
              <a:blipFill>
                <a:blip r:embed="rId2"/>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椭圆 4">
                <a:extLst>
                  <a:ext uri="{FF2B5EF4-FFF2-40B4-BE49-F238E27FC236}">
                    <a16:creationId xmlns:a16="http://schemas.microsoft.com/office/drawing/2014/main" id="{37A6BCA1-6CC7-4722-9F49-C18B37093600}"/>
                  </a:ext>
                </a:extLst>
              </p:cNvPr>
              <p:cNvSpPr/>
              <p:nvPr/>
            </p:nvSpPr>
            <p:spPr>
              <a:xfrm>
                <a:off x="2258747" y="144923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oMath>
                  </m:oMathPara>
                </a14:m>
                <a:endParaRPr lang="zh-CN" altLang="en-US" dirty="0"/>
              </a:p>
            </p:txBody>
          </p:sp>
        </mc:Choice>
        <mc:Fallback xmlns="">
          <p:sp>
            <p:nvSpPr>
              <p:cNvPr id="5" name="椭圆 4">
                <a:extLst>
                  <a:ext uri="{FF2B5EF4-FFF2-40B4-BE49-F238E27FC236}">
                    <a16:creationId xmlns:a16="http://schemas.microsoft.com/office/drawing/2014/main" id="{37A6BCA1-6CC7-4722-9F49-C18B37093600}"/>
                  </a:ext>
                </a:extLst>
              </p:cNvPr>
              <p:cNvSpPr>
                <a:spLocks noRot="1" noChangeAspect="1" noMove="1" noResize="1" noEditPoints="1" noAdjustHandles="1" noChangeArrowheads="1" noChangeShapeType="1" noTextEdit="1"/>
              </p:cNvSpPr>
              <p:nvPr/>
            </p:nvSpPr>
            <p:spPr>
              <a:xfrm>
                <a:off x="2258747" y="1449230"/>
                <a:ext cx="589935" cy="580103"/>
              </a:xfrm>
              <a:prstGeom prst="ellipse">
                <a:avLst/>
              </a:prstGeom>
              <a:blipFill>
                <a:blip r:embed="rId3"/>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椭圆 5">
                <a:extLst>
                  <a:ext uri="{FF2B5EF4-FFF2-40B4-BE49-F238E27FC236}">
                    <a16:creationId xmlns:a16="http://schemas.microsoft.com/office/drawing/2014/main" id="{B36F9062-DC1A-43AC-85A4-0C2372F55313}"/>
                  </a:ext>
                </a:extLst>
              </p:cNvPr>
              <p:cNvSpPr/>
              <p:nvPr/>
            </p:nvSpPr>
            <p:spPr>
              <a:xfrm>
                <a:off x="3642909" y="144923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oMath>
                  </m:oMathPara>
                </a14:m>
                <a:endParaRPr lang="zh-CN" altLang="en-US" dirty="0"/>
              </a:p>
            </p:txBody>
          </p:sp>
        </mc:Choice>
        <mc:Fallback xmlns="">
          <p:sp>
            <p:nvSpPr>
              <p:cNvPr id="6" name="椭圆 5">
                <a:extLst>
                  <a:ext uri="{FF2B5EF4-FFF2-40B4-BE49-F238E27FC236}">
                    <a16:creationId xmlns:a16="http://schemas.microsoft.com/office/drawing/2014/main" id="{B36F9062-DC1A-43AC-85A4-0C2372F55313}"/>
                  </a:ext>
                </a:extLst>
              </p:cNvPr>
              <p:cNvSpPr>
                <a:spLocks noRot="1" noChangeAspect="1" noMove="1" noResize="1" noEditPoints="1" noAdjustHandles="1" noChangeArrowheads="1" noChangeShapeType="1" noTextEdit="1"/>
              </p:cNvSpPr>
              <p:nvPr/>
            </p:nvSpPr>
            <p:spPr>
              <a:xfrm>
                <a:off x="3642909" y="1449230"/>
                <a:ext cx="589935" cy="580103"/>
              </a:xfrm>
              <a:prstGeom prst="ellipse">
                <a:avLst/>
              </a:prstGeom>
              <a:blipFill>
                <a:blip r:embed="rId4"/>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椭圆 6">
                <a:extLst>
                  <a:ext uri="{FF2B5EF4-FFF2-40B4-BE49-F238E27FC236}">
                    <a16:creationId xmlns:a16="http://schemas.microsoft.com/office/drawing/2014/main" id="{779807AE-1FA5-48DC-A986-A96C97A9CA79}"/>
                  </a:ext>
                </a:extLst>
              </p:cNvPr>
              <p:cNvSpPr/>
              <p:nvPr/>
            </p:nvSpPr>
            <p:spPr>
              <a:xfrm>
                <a:off x="4341000" y="1449230"/>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3</m:t>
                          </m:r>
                        </m:sub>
                      </m:sSub>
                    </m:oMath>
                  </m:oMathPara>
                </a14:m>
                <a:endParaRPr lang="zh-CN" altLang="en-US" dirty="0"/>
              </a:p>
            </p:txBody>
          </p:sp>
        </mc:Choice>
        <mc:Fallback xmlns="">
          <p:sp>
            <p:nvSpPr>
              <p:cNvPr id="7" name="椭圆 6">
                <a:extLst>
                  <a:ext uri="{FF2B5EF4-FFF2-40B4-BE49-F238E27FC236}">
                    <a16:creationId xmlns:a16="http://schemas.microsoft.com/office/drawing/2014/main" id="{779807AE-1FA5-48DC-A986-A96C97A9CA79}"/>
                  </a:ext>
                </a:extLst>
              </p:cNvPr>
              <p:cNvSpPr>
                <a:spLocks noRot="1" noChangeAspect="1" noMove="1" noResize="1" noEditPoints="1" noAdjustHandles="1" noChangeArrowheads="1" noChangeShapeType="1" noTextEdit="1"/>
              </p:cNvSpPr>
              <p:nvPr/>
            </p:nvSpPr>
            <p:spPr>
              <a:xfrm>
                <a:off x="4341000" y="1449230"/>
                <a:ext cx="589935" cy="580103"/>
              </a:xfrm>
              <a:prstGeom prst="ellipse">
                <a:avLst/>
              </a:prstGeom>
              <a:blipFill>
                <a:blip r:embed="rId5"/>
                <a:stretch>
                  <a:fillRect/>
                </a:stretch>
              </a:blipFill>
              <a:ln>
                <a:solidFill>
                  <a:schemeClr val="tx1"/>
                </a:solidFill>
              </a:ln>
            </p:spPr>
            <p:txBody>
              <a:bodyPr/>
              <a:lstStyle/>
              <a:p>
                <a:r>
                  <a:rPr lang="zh-CN" altLang="en-US">
                    <a:noFill/>
                  </a:rPr>
                  <a:t> </a:t>
                </a:r>
              </a:p>
            </p:txBody>
          </p:sp>
        </mc:Fallback>
      </mc:AlternateContent>
      <p:cxnSp>
        <p:nvCxnSpPr>
          <p:cNvPr id="8" name="直接连接符 7">
            <a:extLst>
              <a:ext uri="{FF2B5EF4-FFF2-40B4-BE49-F238E27FC236}">
                <a16:creationId xmlns:a16="http://schemas.microsoft.com/office/drawing/2014/main" id="{4B38AAD9-37E2-4097-ACDF-220729165CDA}"/>
              </a:ext>
            </a:extLst>
          </p:cNvPr>
          <p:cNvCxnSpPr>
            <a:cxnSpLocks/>
            <a:endCxn id="6" idx="0"/>
          </p:cNvCxnSpPr>
          <p:nvPr/>
        </p:nvCxnSpPr>
        <p:spPr>
          <a:xfrm>
            <a:off x="3937876" y="878959"/>
            <a:ext cx="1" cy="570271"/>
          </a:xfrm>
          <a:prstGeom prst="line">
            <a:avLst/>
          </a:prstGeom>
        </p:spPr>
        <p:style>
          <a:lnRef idx="1">
            <a:schemeClr val="dk1"/>
          </a:lnRef>
          <a:fillRef idx="0">
            <a:schemeClr val="dk1"/>
          </a:fillRef>
          <a:effectRef idx="0">
            <a:schemeClr val="dk1"/>
          </a:effectRef>
          <a:fontRef idx="minor">
            <a:schemeClr val="tx1"/>
          </a:fontRef>
        </p:style>
      </p:cxnSp>
      <p:cxnSp>
        <p:nvCxnSpPr>
          <p:cNvPr id="10" name="直接连接符 9">
            <a:extLst>
              <a:ext uri="{FF2B5EF4-FFF2-40B4-BE49-F238E27FC236}">
                <a16:creationId xmlns:a16="http://schemas.microsoft.com/office/drawing/2014/main" id="{71098584-84DB-49B4-9A95-5044EAFC974C}"/>
              </a:ext>
            </a:extLst>
          </p:cNvPr>
          <p:cNvCxnSpPr>
            <a:cxnSpLocks/>
            <a:stCxn id="5" idx="3"/>
            <a:endCxn id="13" idx="0"/>
          </p:cNvCxnSpPr>
          <p:nvPr/>
        </p:nvCxnSpPr>
        <p:spPr>
          <a:xfrm flipH="1">
            <a:off x="1850420" y="1944379"/>
            <a:ext cx="494721" cy="636099"/>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a:extLst>
              <a:ext uri="{FF2B5EF4-FFF2-40B4-BE49-F238E27FC236}">
                <a16:creationId xmlns:a16="http://schemas.microsoft.com/office/drawing/2014/main" id="{1231BE03-C397-49FA-9BB2-2349398BB95E}"/>
              </a:ext>
            </a:extLst>
          </p:cNvPr>
          <p:cNvCxnSpPr>
            <a:cxnSpLocks/>
            <a:stCxn id="5" idx="5"/>
            <a:endCxn id="15" idx="0"/>
          </p:cNvCxnSpPr>
          <p:nvPr/>
        </p:nvCxnSpPr>
        <p:spPr>
          <a:xfrm>
            <a:off x="2762288" y="1944379"/>
            <a:ext cx="512362" cy="636098"/>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3" name="椭圆 12">
                <a:extLst>
                  <a:ext uri="{FF2B5EF4-FFF2-40B4-BE49-F238E27FC236}">
                    <a16:creationId xmlns:a16="http://schemas.microsoft.com/office/drawing/2014/main" id="{1CAD5309-631B-4D1A-AE35-C7A14E6E2083}"/>
                  </a:ext>
                </a:extLst>
              </p:cNvPr>
              <p:cNvSpPr/>
              <p:nvPr/>
            </p:nvSpPr>
            <p:spPr>
              <a:xfrm>
                <a:off x="1555452" y="2580478"/>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11</m:t>
                          </m:r>
                        </m:sub>
                      </m:sSub>
                    </m:oMath>
                  </m:oMathPara>
                </a14:m>
                <a:endParaRPr lang="zh-CN" altLang="en-US" dirty="0"/>
              </a:p>
            </p:txBody>
          </p:sp>
        </mc:Choice>
        <mc:Fallback xmlns="">
          <p:sp>
            <p:nvSpPr>
              <p:cNvPr id="13" name="椭圆 12">
                <a:extLst>
                  <a:ext uri="{FF2B5EF4-FFF2-40B4-BE49-F238E27FC236}">
                    <a16:creationId xmlns:a16="http://schemas.microsoft.com/office/drawing/2014/main" id="{1CAD5309-631B-4D1A-AE35-C7A14E6E2083}"/>
                  </a:ext>
                </a:extLst>
              </p:cNvPr>
              <p:cNvSpPr>
                <a:spLocks noRot="1" noChangeAspect="1" noMove="1" noResize="1" noEditPoints="1" noAdjustHandles="1" noChangeArrowheads="1" noChangeShapeType="1" noTextEdit="1"/>
              </p:cNvSpPr>
              <p:nvPr/>
            </p:nvSpPr>
            <p:spPr>
              <a:xfrm>
                <a:off x="1555452" y="2580478"/>
                <a:ext cx="589935" cy="580103"/>
              </a:xfrm>
              <a:prstGeom prst="ellipse">
                <a:avLst/>
              </a:prstGeom>
              <a:blipFill>
                <a:blip r:embed="rId6"/>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椭圆 13">
                <a:extLst>
                  <a:ext uri="{FF2B5EF4-FFF2-40B4-BE49-F238E27FC236}">
                    <a16:creationId xmlns:a16="http://schemas.microsoft.com/office/drawing/2014/main" id="{37F2313A-0C89-4DC7-8262-EE1E0FA242F9}"/>
                  </a:ext>
                </a:extLst>
              </p:cNvPr>
              <p:cNvSpPr/>
              <p:nvPr/>
            </p:nvSpPr>
            <p:spPr>
              <a:xfrm>
                <a:off x="2267567" y="2580477"/>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12</m:t>
                          </m:r>
                        </m:sub>
                      </m:sSub>
                    </m:oMath>
                  </m:oMathPara>
                </a14:m>
                <a:endParaRPr lang="zh-CN" altLang="en-US" dirty="0"/>
              </a:p>
            </p:txBody>
          </p:sp>
        </mc:Choice>
        <mc:Fallback xmlns="">
          <p:sp>
            <p:nvSpPr>
              <p:cNvPr id="14" name="椭圆 13">
                <a:extLst>
                  <a:ext uri="{FF2B5EF4-FFF2-40B4-BE49-F238E27FC236}">
                    <a16:creationId xmlns:a16="http://schemas.microsoft.com/office/drawing/2014/main" id="{37F2313A-0C89-4DC7-8262-EE1E0FA242F9}"/>
                  </a:ext>
                </a:extLst>
              </p:cNvPr>
              <p:cNvSpPr>
                <a:spLocks noRot="1" noChangeAspect="1" noMove="1" noResize="1" noEditPoints="1" noAdjustHandles="1" noChangeArrowheads="1" noChangeShapeType="1" noTextEdit="1"/>
              </p:cNvSpPr>
              <p:nvPr/>
            </p:nvSpPr>
            <p:spPr>
              <a:xfrm>
                <a:off x="2267567" y="2580477"/>
                <a:ext cx="589935" cy="580103"/>
              </a:xfrm>
              <a:prstGeom prst="ellipse">
                <a:avLst/>
              </a:prstGeom>
              <a:blipFill>
                <a:blip r:embed="rId7"/>
                <a:stretch>
                  <a:fillRect/>
                </a:stretch>
              </a:blipFill>
              <a:ln>
                <a:solidFill>
                  <a:schemeClr val="tx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椭圆 14">
                <a:extLst>
                  <a:ext uri="{FF2B5EF4-FFF2-40B4-BE49-F238E27FC236}">
                    <a16:creationId xmlns:a16="http://schemas.microsoft.com/office/drawing/2014/main" id="{1CD3278C-B0CC-4F51-A2A2-8EE2A2BEB17A}"/>
                  </a:ext>
                </a:extLst>
              </p:cNvPr>
              <p:cNvSpPr/>
              <p:nvPr/>
            </p:nvSpPr>
            <p:spPr>
              <a:xfrm>
                <a:off x="2979682" y="2580477"/>
                <a:ext cx="589935" cy="580103"/>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13</m:t>
                          </m:r>
                        </m:sub>
                      </m:sSub>
                    </m:oMath>
                  </m:oMathPara>
                </a14:m>
                <a:endParaRPr lang="zh-CN" altLang="en-US" dirty="0"/>
              </a:p>
            </p:txBody>
          </p:sp>
        </mc:Choice>
        <mc:Fallback xmlns="">
          <p:sp>
            <p:nvSpPr>
              <p:cNvPr id="15" name="椭圆 14">
                <a:extLst>
                  <a:ext uri="{FF2B5EF4-FFF2-40B4-BE49-F238E27FC236}">
                    <a16:creationId xmlns:a16="http://schemas.microsoft.com/office/drawing/2014/main" id="{1CD3278C-B0CC-4F51-A2A2-8EE2A2BEB17A}"/>
                  </a:ext>
                </a:extLst>
              </p:cNvPr>
              <p:cNvSpPr>
                <a:spLocks noRot="1" noChangeAspect="1" noMove="1" noResize="1" noEditPoints="1" noAdjustHandles="1" noChangeArrowheads="1" noChangeShapeType="1" noTextEdit="1"/>
              </p:cNvSpPr>
              <p:nvPr/>
            </p:nvSpPr>
            <p:spPr>
              <a:xfrm>
                <a:off x="2979682" y="2580477"/>
                <a:ext cx="589935" cy="580103"/>
              </a:xfrm>
              <a:prstGeom prst="ellipse">
                <a:avLst/>
              </a:prstGeom>
              <a:blipFill>
                <a:blip r:embed="rId8"/>
                <a:stretch>
                  <a:fillRect/>
                </a:stretch>
              </a:blipFill>
              <a:ln>
                <a:solidFill>
                  <a:schemeClr val="tx1"/>
                </a:solidFill>
              </a:ln>
            </p:spPr>
            <p:txBody>
              <a:bodyPr/>
              <a:lstStyle/>
              <a:p>
                <a:r>
                  <a:rPr lang="zh-CN" altLang="en-US">
                    <a:noFill/>
                  </a:rPr>
                  <a:t> </a:t>
                </a:r>
              </a:p>
            </p:txBody>
          </p:sp>
        </mc:Fallback>
      </mc:AlternateContent>
      <p:cxnSp>
        <p:nvCxnSpPr>
          <p:cNvPr id="17" name="直接连接符 16">
            <a:extLst>
              <a:ext uri="{FF2B5EF4-FFF2-40B4-BE49-F238E27FC236}">
                <a16:creationId xmlns:a16="http://schemas.microsoft.com/office/drawing/2014/main" id="{DEBAD496-D86C-4612-A938-BBBA39F83777}"/>
              </a:ext>
            </a:extLst>
          </p:cNvPr>
          <p:cNvCxnSpPr>
            <a:cxnSpLocks/>
            <a:stCxn id="14" idx="4"/>
          </p:cNvCxnSpPr>
          <p:nvPr/>
        </p:nvCxnSpPr>
        <p:spPr>
          <a:xfrm flipH="1">
            <a:off x="2539725" y="3160580"/>
            <a:ext cx="22810" cy="530944"/>
          </a:xfrm>
          <a:prstGeom prst="line">
            <a:avLst/>
          </a:prstGeom>
        </p:spPr>
        <p:style>
          <a:lnRef idx="1">
            <a:schemeClr val="dk1"/>
          </a:lnRef>
          <a:fillRef idx="0">
            <a:schemeClr val="dk1"/>
          </a:fillRef>
          <a:effectRef idx="0">
            <a:schemeClr val="dk1"/>
          </a:effectRef>
          <a:fontRef idx="minor">
            <a:schemeClr val="tx1"/>
          </a:fontRef>
        </p:style>
      </p:cxnSp>
      <p:cxnSp>
        <p:nvCxnSpPr>
          <p:cNvPr id="18" name="直接连接符 17">
            <a:extLst>
              <a:ext uri="{FF2B5EF4-FFF2-40B4-BE49-F238E27FC236}">
                <a16:creationId xmlns:a16="http://schemas.microsoft.com/office/drawing/2014/main" id="{4B68722A-7D4A-4D0A-8D53-7E7CE2FB1B56}"/>
              </a:ext>
            </a:extLst>
          </p:cNvPr>
          <p:cNvCxnSpPr>
            <a:cxnSpLocks/>
            <a:stCxn id="14" idx="3"/>
          </p:cNvCxnSpPr>
          <p:nvPr/>
        </p:nvCxnSpPr>
        <p:spPr>
          <a:xfrm flipH="1">
            <a:off x="1998057" y="3075626"/>
            <a:ext cx="355904" cy="586500"/>
          </a:xfrm>
          <a:prstGeom prst="line">
            <a:avLst/>
          </a:prstGeom>
        </p:spPr>
        <p:style>
          <a:lnRef idx="1">
            <a:schemeClr val="dk1"/>
          </a:lnRef>
          <a:fillRef idx="0">
            <a:schemeClr val="dk1"/>
          </a:fillRef>
          <a:effectRef idx="0">
            <a:schemeClr val="dk1"/>
          </a:effectRef>
          <a:fontRef idx="minor">
            <a:schemeClr val="tx1"/>
          </a:fontRef>
        </p:style>
      </p:cxnSp>
      <p:cxnSp>
        <p:nvCxnSpPr>
          <p:cNvPr id="19" name="直接连接符 18">
            <a:extLst>
              <a:ext uri="{FF2B5EF4-FFF2-40B4-BE49-F238E27FC236}">
                <a16:creationId xmlns:a16="http://schemas.microsoft.com/office/drawing/2014/main" id="{9AA4DCB2-1FC1-4886-A7F7-1F24DEE03FDE}"/>
              </a:ext>
            </a:extLst>
          </p:cNvPr>
          <p:cNvCxnSpPr>
            <a:cxnSpLocks/>
            <a:stCxn id="14" idx="5"/>
          </p:cNvCxnSpPr>
          <p:nvPr/>
        </p:nvCxnSpPr>
        <p:spPr>
          <a:xfrm>
            <a:off x="2771108" y="3075626"/>
            <a:ext cx="247361" cy="586500"/>
          </a:xfrm>
          <a:prstGeom prst="line">
            <a:avLst/>
          </a:prstGeom>
        </p:spPr>
        <p:style>
          <a:lnRef idx="1">
            <a:schemeClr val="dk1"/>
          </a:lnRef>
          <a:fillRef idx="0">
            <a:schemeClr val="dk1"/>
          </a:fillRef>
          <a:effectRef idx="0">
            <a:schemeClr val="dk1"/>
          </a:effectRef>
          <a:fontRef idx="minor">
            <a:schemeClr val="tx1"/>
          </a:fontRef>
        </p:style>
      </p:cxnSp>
      <p:sp>
        <p:nvSpPr>
          <p:cNvPr id="20" name="文本框 19">
            <a:extLst>
              <a:ext uri="{FF2B5EF4-FFF2-40B4-BE49-F238E27FC236}">
                <a16:creationId xmlns:a16="http://schemas.microsoft.com/office/drawing/2014/main" id="{53C5D501-1828-4892-B88F-904357F9F65B}"/>
              </a:ext>
            </a:extLst>
          </p:cNvPr>
          <p:cNvSpPr txBox="1"/>
          <p:nvPr/>
        </p:nvSpPr>
        <p:spPr>
          <a:xfrm>
            <a:off x="1998436" y="3691524"/>
            <a:ext cx="1376516" cy="369332"/>
          </a:xfrm>
          <a:prstGeom prst="rect">
            <a:avLst/>
          </a:prstGeom>
          <a:noFill/>
        </p:spPr>
        <p:txBody>
          <a:bodyPr wrap="square" rtlCol="0">
            <a:spAutoFit/>
          </a:bodyPr>
          <a:lstStyle/>
          <a:p>
            <a:r>
              <a:rPr lang="en-US" altLang="zh-CN" dirty="0"/>
              <a:t>……………</a:t>
            </a:r>
            <a:endParaRPr lang="zh-CN" altLang="en-US" dirty="0"/>
          </a:p>
        </p:txBody>
      </p:sp>
      <p:sp>
        <p:nvSpPr>
          <p:cNvPr id="21" name="矩形 20">
            <a:extLst>
              <a:ext uri="{FF2B5EF4-FFF2-40B4-BE49-F238E27FC236}">
                <a16:creationId xmlns:a16="http://schemas.microsoft.com/office/drawing/2014/main" id="{73BEE59C-755F-49CE-AC26-4FA26001A37D}"/>
              </a:ext>
            </a:extLst>
          </p:cNvPr>
          <p:cNvSpPr/>
          <p:nvPr/>
        </p:nvSpPr>
        <p:spPr>
          <a:xfrm>
            <a:off x="904669" y="1544783"/>
            <a:ext cx="587020" cy="369332"/>
          </a:xfrm>
          <a:prstGeom prst="rect">
            <a:avLst/>
          </a:prstGeom>
        </p:spPr>
        <p:txBody>
          <a:bodyPr wrap="none">
            <a:spAutoFit/>
          </a:bodyPr>
          <a:lstStyle/>
          <a:p>
            <a:r>
              <a:rPr lang="en-US" altLang="zh-CN" dirty="0"/>
              <a:t>n=3</a:t>
            </a:r>
            <a:endParaRPr lang="zh-CN" altLang="en-US" dirty="0"/>
          </a:p>
        </p:txBody>
      </p:sp>
      <p:cxnSp>
        <p:nvCxnSpPr>
          <p:cNvPr id="39" name="直接连接符 38">
            <a:extLst>
              <a:ext uri="{FF2B5EF4-FFF2-40B4-BE49-F238E27FC236}">
                <a16:creationId xmlns:a16="http://schemas.microsoft.com/office/drawing/2014/main" id="{0AE236AC-7671-4491-AF95-208EFC474F72}"/>
              </a:ext>
            </a:extLst>
          </p:cNvPr>
          <p:cNvCxnSpPr>
            <a:cxnSpLocks/>
            <a:stCxn id="4" idx="3"/>
            <a:endCxn id="5" idx="0"/>
          </p:cNvCxnSpPr>
          <p:nvPr/>
        </p:nvCxnSpPr>
        <p:spPr>
          <a:xfrm flipH="1">
            <a:off x="2553715" y="784173"/>
            <a:ext cx="1175588" cy="665057"/>
          </a:xfrm>
          <a:prstGeom prst="line">
            <a:avLst/>
          </a:prstGeom>
        </p:spPr>
        <p:style>
          <a:lnRef idx="1">
            <a:schemeClr val="dk1"/>
          </a:lnRef>
          <a:fillRef idx="0">
            <a:schemeClr val="dk1"/>
          </a:fillRef>
          <a:effectRef idx="0">
            <a:schemeClr val="dk1"/>
          </a:effectRef>
          <a:fontRef idx="minor">
            <a:schemeClr val="tx1"/>
          </a:fontRef>
        </p:style>
      </p:cxnSp>
      <p:cxnSp>
        <p:nvCxnSpPr>
          <p:cNvPr id="42" name="直接箭头连接符 41">
            <a:extLst>
              <a:ext uri="{FF2B5EF4-FFF2-40B4-BE49-F238E27FC236}">
                <a16:creationId xmlns:a16="http://schemas.microsoft.com/office/drawing/2014/main" id="{2A858570-274A-4C9D-8D2E-1EF05F40EA0E}"/>
              </a:ext>
            </a:extLst>
          </p:cNvPr>
          <p:cNvCxnSpPr>
            <a:cxnSpLocks/>
            <a:stCxn id="4" idx="5"/>
            <a:endCxn id="7" idx="0"/>
          </p:cNvCxnSpPr>
          <p:nvPr/>
        </p:nvCxnSpPr>
        <p:spPr>
          <a:xfrm>
            <a:off x="4146450" y="784173"/>
            <a:ext cx="489518" cy="665057"/>
          </a:xfrm>
          <a:prstGeom prst="straightConnector1">
            <a:avLst/>
          </a:prstGeom>
          <a:ln>
            <a:solidFill>
              <a:srgbClr val="FF0000"/>
            </a:solidFill>
            <a:tailEnd type="triangle"/>
          </a:ln>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67D7AFDD-8DCF-4CF8-B684-BFFD451C95B5}"/>
              </a:ext>
            </a:extLst>
          </p:cNvPr>
          <p:cNvCxnSpPr>
            <a:cxnSpLocks/>
            <a:stCxn id="5" idx="4"/>
            <a:endCxn id="14" idx="0"/>
          </p:cNvCxnSpPr>
          <p:nvPr/>
        </p:nvCxnSpPr>
        <p:spPr>
          <a:xfrm>
            <a:off x="2553715" y="2029333"/>
            <a:ext cx="8820" cy="551144"/>
          </a:xfrm>
          <a:prstGeom prst="line">
            <a:avLst/>
          </a:prstGeom>
        </p:spPr>
        <p:style>
          <a:lnRef idx="1">
            <a:schemeClr val="dk1"/>
          </a:lnRef>
          <a:fillRef idx="0">
            <a:schemeClr val="dk1"/>
          </a:fillRef>
          <a:effectRef idx="0">
            <a:schemeClr val="dk1"/>
          </a:effectRef>
          <a:fontRef idx="minor">
            <a:schemeClr val="tx1"/>
          </a:fontRef>
        </p:style>
      </p:cxnSp>
      <p:cxnSp>
        <p:nvCxnSpPr>
          <p:cNvPr id="61" name="直接连接符 60">
            <a:extLst>
              <a:ext uri="{FF2B5EF4-FFF2-40B4-BE49-F238E27FC236}">
                <a16:creationId xmlns:a16="http://schemas.microsoft.com/office/drawing/2014/main" id="{A7B91571-5C64-495E-A208-FEF191F71D8F}"/>
              </a:ext>
            </a:extLst>
          </p:cNvPr>
          <p:cNvCxnSpPr>
            <a:cxnSpLocks/>
            <a:stCxn id="7" idx="3"/>
          </p:cNvCxnSpPr>
          <p:nvPr/>
        </p:nvCxnSpPr>
        <p:spPr>
          <a:xfrm flipH="1">
            <a:off x="4178210" y="1944379"/>
            <a:ext cx="249184" cy="636098"/>
          </a:xfrm>
          <a:prstGeom prst="line">
            <a:avLst/>
          </a:prstGeom>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D60BDF35-EE03-4F88-B0B6-48907EE08FB6}"/>
              </a:ext>
            </a:extLst>
          </p:cNvPr>
          <p:cNvCxnSpPr>
            <a:cxnSpLocks/>
            <a:stCxn id="7" idx="5"/>
          </p:cNvCxnSpPr>
          <p:nvPr/>
        </p:nvCxnSpPr>
        <p:spPr>
          <a:xfrm>
            <a:off x="4844541" y="1944379"/>
            <a:ext cx="191446" cy="636098"/>
          </a:xfrm>
          <a:prstGeom prst="line">
            <a:avLst/>
          </a:prstGeom>
        </p:spPr>
        <p:style>
          <a:lnRef idx="1">
            <a:schemeClr val="dk1"/>
          </a:lnRef>
          <a:fillRef idx="0">
            <a:schemeClr val="dk1"/>
          </a:fillRef>
          <a:effectRef idx="0">
            <a:schemeClr val="dk1"/>
          </a:effectRef>
          <a:fontRef idx="minor">
            <a:schemeClr val="tx1"/>
          </a:fontRef>
        </p:style>
      </p:cxnSp>
      <p:sp>
        <p:nvSpPr>
          <p:cNvPr id="67" name="文本框 66">
            <a:extLst>
              <a:ext uri="{FF2B5EF4-FFF2-40B4-BE49-F238E27FC236}">
                <a16:creationId xmlns:a16="http://schemas.microsoft.com/office/drawing/2014/main" id="{9F928D04-7851-4740-9C78-ED1551C5BE25}"/>
              </a:ext>
            </a:extLst>
          </p:cNvPr>
          <p:cNvSpPr txBox="1"/>
          <p:nvPr/>
        </p:nvSpPr>
        <p:spPr>
          <a:xfrm>
            <a:off x="4156283" y="2706294"/>
            <a:ext cx="1376516" cy="369332"/>
          </a:xfrm>
          <a:prstGeom prst="rect">
            <a:avLst/>
          </a:prstGeom>
          <a:noFill/>
        </p:spPr>
        <p:txBody>
          <a:bodyPr wrap="square" rtlCol="0">
            <a:spAutoFit/>
          </a:bodyPr>
          <a:lstStyle/>
          <a:p>
            <a:r>
              <a:rPr lang="en-US" altLang="zh-CN" dirty="0"/>
              <a:t>……………</a:t>
            </a:r>
            <a:endParaRPr lang="zh-CN" altLang="en-US" dirty="0"/>
          </a:p>
        </p:txBody>
      </p:sp>
      <mc:AlternateContent xmlns:mc="http://schemas.openxmlformats.org/markup-compatibility/2006" xmlns:a14="http://schemas.microsoft.com/office/drawing/2010/main">
        <mc:Choice Requires="a14">
          <p:sp>
            <p:nvSpPr>
              <p:cNvPr id="68" name="文本框 67">
                <a:extLst>
                  <a:ext uri="{FF2B5EF4-FFF2-40B4-BE49-F238E27FC236}">
                    <a16:creationId xmlns:a16="http://schemas.microsoft.com/office/drawing/2014/main" id="{12BAA73E-BA28-4ABA-92F4-F7B78EBF3498}"/>
                  </a:ext>
                </a:extLst>
              </p:cNvPr>
              <p:cNvSpPr txBox="1"/>
              <p:nvPr/>
            </p:nvSpPr>
            <p:spPr>
              <a:xfrm>
                <a:off x="6119465" y="317521"/>
                <a:ext cx="4905736" cy="4086119"/>
              </a:xfrm>
              <a:prstGeom prst="rect">
                <a:avLst/>
              </a:prstGeom>
              <a:noFill/>
            </p:spPr>
            <p:txBody>
              <a:bodyPr wrap="square" rtlCol="0">
                <a:spAutoFit/>
              </a:bodyPr>
              <a:lstStyle/>
              <a:p>
                <a:r>
                  <a:rPr lang="en-US" altLang="zh-CN" sz="1600" dirty="0"/>
                  <a:t>1.</a:t>
                </a:r>
                <a:r>
                  <a:rPr lang="zh-CN" altLang="en-US" sz="1600" dirty="0"/>
                  <a:t>根据</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𝑎𝑟𝑔</m:t>
                    </m:r>
                    <m:func>
                      <m:funcPr>
                        <m:ctrlPr>
                          <a:rPr lang="en-US" altLang="zh-CN" sz="1600" i="1">
                            <a:latin typeface="Cambria Math" panose="02040503050406030204" pitchFamily="18" charset="0"/>
                          </a:rPr>
                        </m:ctrlPr>
                      </m:funcPr>
                      <m:fName>
                        <m:limLow>
                          <m:limLowPr>
                            <m:ctrlPr>
                              <a:rPr lang="en-US" altLang="zh-CN" sz="1600" i="1">
                                <a:latin typeface="Cambria Math" panose="02040503050406030204" pitchFamily="18" charset="0"/>
                              </a:rPr>
                            </m:ctrlPr>
                          </m:limLowPr>
                          <m:e>
                            <m:r>
                              <m:rPr>
                                <m:sty m:val="p"/>
                              </m:rPr>
                              <a:rPr lang="en-US" altLang="zh-CN" sz="1600">
                                <a:latin typeface="Cambria Math" panose="02040503050406030204" pitchFamily="18" charset="0"/>
                              </a:rPr>
                              <m:t>max</m:t>
                            </m:r>
                          </m:e>
                          <m:lim>
                            <m:r>
                              <a:rPr lang="en-US" altLang="zh-CN" sz="1600" i="1">
                                <a:latin typeface="Cambria Math" panose="02040503050406030204" pitchFamily="18" charset="0"/>
                              </a:rPr>
                              <m:t>𝑎</m:t>
                            </m:r>
                          </m:lim>
                        </m:limLow>
                      </m:fName>
                      <m:e>
                        <m:r>
                          <a:rPr lang="en-US" altLang="zh-CN" sz="1600" i="1">
                            <a:latin typeface="Cambria Math" panose="02040503050406030204" pitchFamily="18" charset="0"/>
                          </a:rPr>
                          <m:t>(</m:t>
                        </m:r>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m:t>
                            </m:r>
                          </m:e>
                        </m:d>
                        <m:r>
                          <a:rPr lang="en-US" altLang="zh-CN" sz="1600" i="1">
                            <a:latin typeface="Cambria Math" panose="02040503050406030204" pitchFamily="18" charset="0"/>
                          </a:rPr>
                          <m:t>+</m:t>
                        </m:r>
                        <m:r>
                          <a:rPr lang="en-US" altLang="zh-CN" sz="1600" i="1">
                            <a:latin typeface="Cambria Math" panose="02040503050406030204" pitchFamily="18" charset="0"/>
                          </a:rPr>
                          <m:t>𝑢</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𝑡</m:t>
                            </m:r>
                          </m:sub>
                        </m:sSub>
                        <m:r>
                          <a:rPr lang="en-US" altLang="zh-CN" sz="1600" i="1">
                            <a:latin typeface="Cambria Math" panose="02040503050406030204" pitchFamily="18" charset="0"/>
                          </a:rPr>
                          <m:t>,</m:t>
                        </m:r>
                        <m:r>
                          <a:rPr lang="en-US" altLang="zh-CN" sz="1600" i="1">
                            <a:latin typeface="Cambria Math" panose="02040503050406030204" pitchFamily="18" charset="0"/>
                          </a:rPr>
                          <m:t>𝑎</m:t>
                        </m:r>
                        <m:r>
                          <a:rPr lang="en-US" altLang="zh-CN" sz="1600" i="1">
                            <a:latin typeface="Cambria Math" panose="02040503050406030204" pitchFamily="18" charset="0"/>
                          </a:rPr>
                          <m:t>))</m:t>
                        </m:r>
                      </m:e>
                    </m:func>
                  </m:oMath>
                </a14:m>
                <a:r>
                  <a:rPr lang="zh-CN" altLang="en-US" sz="1600" dirty="0"/>
                  <a:t>选择动作，图示选择</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3</m:t>
                        </m:r>
                      </m:sub>
                    </m:sSub>
                  </m:oMath>
                </a14:m>
                <a:endParaRPr lang="en-US" altLang="zh-CN" sz="1600" dirty="0"/>
              </a:p>
              <a:p>
                <a:r>
                  <a:rPr lang="en-US" altLang="zh-CN" sz="1600" dirty="0"/>
                  <a:t>2.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b="0" i="1" smtClean="0">
                            <a:latin typeface="Cambria Math" panose="02040503050406030204" pitchFamily="18" charset="0"/>
                          </a:rPr>
                          <m:t>3</m:t>
                        </m:r>
                      </m:sub>
                    </m:sSub>
                  </m:oMath>
                </a14:m>
                <a:r>
                  <a:rPr lang="zh-CN" altLang="en-US" sz="1600" dirty="0"/>
                  <a:t>为叶节点，扩展其子节点</a:t>
                </a:r>
                <a:endParaRPr lang="en-US" altLang="zh-CN" sz="1600" dirty="0"/>
              </a:p>
              <a:p>
                <a:r>
                  <a:rPr lang="en-US" altLang="zh-CN" sz="1600" dirty="0"/>
                  <a:t>3.</a:t>
                </a:r>
                <a:r>
                  <a:rPr lang="zh-CN" altLang="en-US" sz="1600" dirty="0"/>
                  <a:t>预估其叶节点的状态值，即</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𝑉</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𝐿</m:t>
                            </m:r>
                          </m:sub>
                        </m:sSub>
                      </m:sub>
                      <m:sup>
                        <m:r>
                          <a:rPr lang="en-US" altLang="zh-CN" sz="1600" b="0" i="1" smtClean="0">
                            <a:latin typeface="Cambria Math" panose="02040503050406030204" pitchFamily="18" charset="0"/>
                          </a:rPr>
                          <m:t>3</m:t>
                        </m:r>
                      </m:sup>
                    </m:sSubSup>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𝑉</m:t>
                        </m:r>
                      </m:e>
                      <m:sub>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𝑠</m:t>
                            </m:r>
                          </m:e>
                          <m:sub>
                            <m:r>
                              <a:rPr lang="en-US" altLang="zh-CN" sz="1600" b="0" i="1" smtClean="0">
                                <a:latin typeface="Cambria Math" panose="02040503050406030204" pitchFamily="18" charset="0"/>
                              </a:rPr>
                              <m:t>3</m:t>
                            </m:r>
                          </m:sub>
                        </m:sSub>
                      </m:sub>
                    </m:sSub>
                    <m:r>
                      <a:rPr lang="en-US" altLang="zh-CN" sz="1600" b="0" i="1" smtClean="0">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m:rPr>
                            <m:nor/>
                          </m:rPr>
                          <a:rPr lang="el-GR" altLang="zh-CN" sz="1600"/>
                          <m:t>λ</m:t>
                        </m:r>
                      </m:e>
                    </m:d>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𝑣</m:t>
                        </m:r>
                      </m:e>
                      <m:sub>
                        <m:r>
                          <a:rPr lang="zh-CN" altLang="en-US" sz="1600" i="1">
                            <a:latin typeface="Cambria Math" panose="02040503050406030204" pitchFamily="18" charset="0"/>
                          </a:rPr>
                          <m:t>𝜃</m:t>
                        </m:r>
                      </m:sub>
                    </m:sSub>
                    <m:d>
                      <m:dPr>
                        <m:ctrlPr>
                          <a:rPr lang="en-US" altLang="zh-CN" sz="1600" i="1">
                            <a:latin typeface="Cambria Math" panose="02040503050406030204" pitchFamily="18" charset="0"/>
                          </a:rPr>
                        </m:ctrlPr>
                      </m:dPr>
                      <m:e>
                        <m:sSub>
                          <m:sSubPr>
                            <m:ctrlPr>
                              <a:rPr lang="en-US" altLang="zh-CN" sz="1600" i="1" dirty="0">
                                <a:latin typeface="Cambria Math" panose="02040503050406030204" pitchFamily="18" charset="0"/>
                              </a:rPr>
                            </m:ctrlPr>
                          </m:sSubPr>
                          <m:e>
                            <m:r>
                              <a:rPr lang="en-US" altLang="zh-CN" sz="1600" i="1" dirty="0">
                                <a:latin typeface="Cambria Math" panose="02040503050406030204" pitchFamily="18" charset="0"/>
                              </a:rPr>
                              <m:t>𝑠</m:t>
                            </m:r>
                          </m:e>
                          <m:sub>
                            <m:r>
                              <a:rPr lang="en-US" altLang="zh-CN" sz="1600" b="0" i="1" dirty="0" smtClean="0">
                                <a:latin typeface="Cambria Math" panose="02040503050406030204" pitchFamily="18" charset="0"/>
                              </a:rPr>
                              <m:t>3</m:t>
                            </m:r>
                          </m:sub>
                        </m:sSub>
                      </m:e>
                    </m:d>
                    <m:r>
                      <a:rPr lang="en-US" altLang="zh-CN" sz="1600" i="1">
                        <a:latin typeface="Cambria Math" panose="02040503050406030204" pitchFamily="18" charset="0"/>
                      </a:rPr>
                      <m:t>+</m:t>
                    </m:r>
                    <m:r>
                      <m:rPr>
                        <m:nor/>
                      </m:rPr>
                      <a:rPr lang="el-GR" altLang="zh-CN" sz="1600"/>
                      <m:t>λ</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𝑧</m:t>
                        </m:r>
                      </m:e>
                      <m:sub>
                        <m:r>
                          <a:rPr lang="en-US" altLang="zh-CN" sz="1600" i="1">
                            <a:latin typeface="Cambria Math" panose="02040503050406030204" pitchFamily="18" charset="0"/>
                          </a:rPr>
                          <m:t>𝐿</m:t>
                        </m:r>
                      </m:sub>
                    </m:sSub>
                  </m:oMath>
                </a14:m>
                <a:endParaRPr lang="en-US" altLang="zh-CN" sz="1600" dirty="0"/>
              </a:p>
              <a:p>
                <a:r>
                  <a:rPr lang="en-US" altLang="zh-CN" sz="1600" dirty="0"/>
                  <a:t>4.</a:t>
                </a:r>
                <a:r>
                  <a:rPr lang="zh-CN" altLang="en-US" sz="1600" dirty="0"/>
                  <a:t>回溯访问边的值</a:t>
                </a:r>
                <a:endParaRPr lang="en-US" altLang="zh-CN" sz="1600" dirty="0"/>
              </a:p>
              <a:p>
                <a14:m>
                  <m:oMath xmlns:m="http://schemas.openxmlformats.org/officeDocument/2006/math">
                    <m:r>
                      <a:rPr lang="en-US" altLang="zh-CN" sz="1600" i="1">
                        <a:latin typeface="Cambria Math" panose="02040503050406030204" pitchFamily="18" charset="0"/>
                      </a:rPr>
                      <m:t>𝑁</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e>
                    </m:d>
                    <m:r>
                      <a:rPr lang="en-US" altLang="zh-CN" sz="1600" i="1">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i="1">
                            <a:latin typeface="Cambria Math" panose="02040503050406030204" pitchFamily="18" charset="0"/>
                          </a:rPr>
                          <m:t>=</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0+1</m:t>
                            </m:r>
                            <m:r>
                              <a:rPr lang="en-US" altLang="zh-CN" sz="1600" b="0" i="1" smtClean="0">
                                <a:latin typeface="Cambria Math" panose="02040503050406030204" pitchFamily="18" charset="0"/>
                              </a:rPr>
                              <m:t>+0</m:t>
                            </m:r>
                          </m:e>
                        </m:d>
                        <m:r>
                          <a:rPr lang="en-US" altLang="zh-CN" sz="1600" i="1">
                            <a:latin typeface="Cambria Math" panose="02040503050406030204" pitchFamily="18" charset="0"/>
                          </a:rPr>
                          <m:t>=1</m:t>
                        </m:r>
                      </m:e>
                    </m:nary>
                  </m:oMath>
                </a14:m>
                <a:endParaRPr lang="en-US" altLang="zh-CN" sz="1600" dirty="0"/>
              </a:p>
              <a:p>
                <a:pPr/>
                <a14:m>
                  <m:oMathPara xmlns:m="http://schemas.openxmlformats.org/officeDocument/2006/math">
                    <m:oMathParaPr>
                      <m:jc m:val="left"/>
                    </m:oMathParaPr>
                    <m:oMath xmlns:m="http://schemas.openxmlformats.org/officeDocument/2006/math">
                      <m:r>
                        <a:rPr lang="en-US" altLang="zh-CN" sz="1600" i="1">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12</m:t>
                              </m:r>
                            </m:sub>
                          </m:sSub>
                        </m:e>
                      </m:d>
                      <m:r>
                        <a:rPr lang="en-US" altLang="zh-CN" sz="1600" i="1">
                          <a:latin typeface="Cambria Math" panose="02040503050406030204" pitchFamily="18" charset="0"/>
                        </a:rPr>
                        <m:t>=(0∗</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sub>
                      </m:sSub>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12</m:t>
                              </m:r>
                            </m:sub>
                          </m:sSub>
                        </m:sub>
                      </m:sSub>
                      <m:r>
                        <a:rPr lang="en-US" altLang="zh-CN" sz="1600" b="0" i="1" smtClean="0">
                          <a:latin typeface="Cambria Math" panose="02040503050406030204" pitchFamily="18" charset="0"/>
                        </a:rPr>
                        <m:t>+0∗</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3</m:t>
                              </m:r>
                            </m:sub>
                          </m:sSub>
                        </m:sub>
                      </m:sSub>
                      <m:r>
                        <a:rPr lang="en-US" altLang="zh-CN" sz="1600" i="1">
                          <a:latin typeface="Cambria Math" panose="02040503050406030204" pitchFamily="18" charset="0"/>
                        </a:rPr>
                        <m:t>)</m:t>
                      </m:r>
                    </m:oMath>
                  </m:oMathPara>
                </a14:m>
                <a:endParaRPr lang="en-US" altLang="zh-CN" sz="1600" dirty="0"/>
              </a:p>
              <a:p>
                <a14:m>
                  <m:oMath xmlns:m="http://schemas.openxmlformats.org/officeDocument/2006/math">
                    <m:r>
                      <a:rPr lang="en-US" altLang="zh-CN" sz="1600" b="0" i="1" smtClean="0">
                        <a:latin typeface="Cambria Math" panose="02040503050406030204" pitchFamily="18" charset="0"/>
                      </a:rPr>
                      <m:t>𝑁</m:t>
                    </m:r>
                    <m:d>
                      <m:dPr>
                        <m:ctrlPr>
                          <a:rPr lang="en-US" altLang="zh-CN" sz="1600" b="0" i="1" smtClean="0">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b="0" i="1" smtClean="0">
                                <a:latin typeface="Cambria Math" panose="02040503050406030204" pitchFamily="18" charset="0"/>
                              </a:rPr>
                              <m:t>𝑎</m:t>
                            </m:r>
                          </m:e>
                          <m:sub>
                            <m:r>
                              <a:rPr lang="en-US" altLang="zh-CN" sz="1600" b="0" i="1" smtClean="0">
                                <a:latin typeface="Cambria Math" panose="02040503050406030204" pitchFamily="18" charset="0"/>
                              </a:rPr>
                              <m:t>1</m:t>
                            </m:r>
                          </m:sub>
                        </m:sSub>
                      </m:e>
                    </m:d>
                    <m:r>
                      <a:rPr lang="en-US" altLang="zh-CN" sz="1600" b="0" i="1" smtClean="0">
                        <a:latin typeface="Cambria Math" panose="02040503050406030204" pitchFamily="18" charset="0"/>
                      </a:rPr>
                      <m:t>=</m:t>
                    </m:r>
                  </m:oMath>
                </a14:m>
                <a:r>
                  <a:rPr lang="en-US" altLang="zh-CN" sz="1600" dirty="0"/>
                  <a:t> </a:t>
                </a:r>
                <a14:m>
                  <m:oMath xmlns:m="http://schemas.openxmlformats.org/officeDocument/2006/math">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b="0" i="1" smtClean="0">
                            <a:latin typeface="Cambria Math" panose="02040503050406030204" pitchFamily="18" charset="0"/>
                          </a:rPr>
                          <m:t>=</m:t>
                        </m:r>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1+1+0</m:t>
                            </m:r>
                          </m:e>
                        </m:d>
                        <m:r>
                          <a:rPr lang="en-US" altLang="zh-CN" sz="1600" b="0" i="1" smtClean="0">
                            <a:latin typeface="Cambria Math" panose="02040503050406030204" pitchFamily="18" charset="0"/>
                          </a:rPr>
                          <m:t>=2</m:t>
                        </m:r>
                      </m:e>
                    </m:nary>
                  </m:oMath>
                </a14:m>
                <a:endParaRPr lang="en-US" altLang="zh-CN" sz="16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altLang="zh-CN" sz="1600" i="1" smtClean="0">
                          <a:latin typeface="Cambria Math" panose="02040503050406030204" pitchFamily="18" charset="0"/>
                        </a:rPr>
                        <m:t>𝑄</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𝑁</m:t>
                          </m:r>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den>
                      </m:f>
                      <m:nary>
                        <m:naryPr>
                          <m:chr m:val="∑"/>
                          <m:ctrlPr>
                            <a:rPr lang="en-US" altLang="zh-CN" sz="1600" i="1">
                              <a:latin typeface="Cambria Math" panose="02040503050406030204" pitchFamily="18" charset="0"/>
                            </a:rPr>
                          </m:ctrlPr>
                        </m:naryPr>
                        <m:sub>
                          <m:r>
                            <m:rPr>
                              <m:brk m:alnAt="23"/>
                            </m:rPr>
                            <a:rPr lang="en-US" altLang="zh-CN" sz="1600" i="1">
                              <a:latin typeface="Cambria Math" panose="02040503050406030204" pitchFamily="18" charset="0"/>
                            </a:rPr>
                            <m:t>𝑖</m:t>
                          </m:r>
                          <m:r>
                            <a:rPr lang="en-US" altLang="zh-CN" sz="1600" i="1">
                              <a:latin typeface="Cambria Math" panose="02040503050406030204" pitchFamily="18" charset="0"/>
                            </a:rPr>
                            <m:t>=1</m:t>
                          </m:r>
                        </m:sub>
                        <m:sup>
                          <m:r>
                            <a:rPr lang="en-US" altLang="zh-CN" sz="1600" i="1">
                              <a:latin typeface="Cambria Math" panose="02040503050406030204" pitchFamily="18" charset="0"/>
                            </a:rPr>
                            <m:t>𝑛</m:t>
                          </m:r>
                        </m:sup>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0</m:t>
                                  </m:r>
                                </m:sub>
                              </m:sSub>
                              <m:r>
                                <a:rPr lang="en-US" altLang="zh-CN"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𝑎</m:t>
                                  </m:r>
                                </m:e>
                                <m:sub>
                                  <m:r>
                                    <a:rPr lang="en-US" altLang="zh-CN" sz="1600" i="1">
                                      <a:latin typeface="Cambria Math" panose="02040503050406030204" pitchFamily="18" charset="0"/>
                                    </a:rPr>
                                    <m:t>1</m:t>
                                  </m:r>
                                </m:sub>
                              </m:sSub>
                              <m:r>
                                <a:rPr lang="en-US" altLang="zh-CN" sz="1600" i="1">
                                  <a:latin typeface="Cambria Math" panose="02040503050406030204" pitchFamily="18" charset="0"/>
                                </a:rPr>
                                <m:t>,</m:t>
                              </m:r>
                              <m:r>
                                <a:rPr lang="en-US" altLang="zh-CN" sz="1600" i="1">
                                  <a:latin typeface="Cambria Math" panose="02040503050406030204" pitchFamily="18" charset="0"/>
                                </a:rPr>
                                <m:t>𝑖</m:t>
                              </m:r>
                            </m:e>
                          </m:d>
                          <m:r>
                            <a:rPr lang="en-US" altLang="zh-CN" sz="1600" i="1">
                              <a:latin typeface="Cambria Math" panose="02040503050406030204" pitchFamily="18" charset="0"/>
                            </a:rPr>
                            <m:t>𝑉</m:t>
                          </m:r>
                          <m:r>
                            <a:rPr lang="en-US" altLang="zh-CN" sz="1600" i="1">
                              <a:latin typeface="Cambria Math" panose="02040503050406030204" pitchFamily="18" charset="0"/>
                            </a:rPr>
                            <m:t>(</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up>
                              <m:r>
                                <a:rPr lang="en-US" altLang="zh-CN" sz="1600" i="1">
                                  <a:latin typeface="Cambria Math" panose="02040503050406030204" pitchFamily="18" charset="0"/>
                                </a:rPr>
                                <m:t>𝑖</m:t>
                              </m:r>
                            </m:sup>
                          </m:sSubSup>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Sub>
                                </m:sub>
                                <m:sup>
                                  <m:r>
                                    <a:rPr lang="en-US" altLang="zh-CN" sz="1600" i="1">
                                      <a:latin typeface="Cambria Math" panose="02040503050406030204" pitchFamily="18" charset="0"/>
                                    </a:rPr>
                                    <m:t>1</m:t>
                                  </m:r>
                                </m:sup>
                              </m:sSubSup>
                              <m:r>
                                <a:rPr lang="en-US" altLang="zh-CN" sz="1600" i="1">
                                  <a:latin typeface="Cambria Math" panose="02040503050406030204" pitchFamily="18" charset="0"/>
                                </a:rPr>
                                <m:t>+1∗</m:t>
                              </m:r>
                              <m:sSubSup>
                                <m:sSubSupPr>
                                  <m:ctrlPr>
                                    <a:rPr lang="en-US" altLang="zh-CN" sz="1600" i="1">
                                      <a:latin typeface="Cambria Math" panose="02040503050406030204" pitchFamily="18" charset="0"/>
                                    </a:rPr>
                                  </m:ctrlPr>
                                </m:sSubSup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𝐿</m:t>
                                      </m:r>
                                    </m:sub>
                                  </m:sSub>
                                </m:sub>
                                <m:sup>
                                  <m:r>
                                    <a:rPr lang="en-US" altLang="zh-CN" sz="1600" i="1">
                                      <a:latin typeface="Cambria Math" panose="02040503050406030204" pitchFamily="18" charset="0"/>
                                    </a:rPr>
                                    <m:t>2</m:t>
                                  </m:r>
                                </m:sup>
                              </m:sSubSup>
                              <m:r>
                                <a:rPr lang="en-US" altLang="zh-CN" sz="1600" i="1">
                                  <a:latin typeface="Cambria Math" panose="02040503050406030204" pitchFamily="18" charset="0"/>
                                </a:rPr>
                                <m:t>+0∗</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3</m:t>
                                      </m:r>
                                    </m:sub>
                                  </m:sSub>
                                </m:sub>
                              </m:sSub>
                            </m:e>
                          </m:d>
                          <m:r>
                            <a:rPr lang="en-US" altLang="zh-CN" sz="1600" i="1">
                              <a:latin typeface="Cambria Math" panose="02040503050406030204" pitchFamily="18" charset="0"/>
                            </a:rPr>
                            <m:t>=</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num>
                            <m:den>
                              <m:r>
                                <a:rPr lang="en-US" altLang="zh-CN" sz="1600" i="1">
                                  <a:latin typeface="Cambria Math" panose="02040503050406030204" pitchFamily="18" charset="0"/>
                                </a:rPr>
                                <m:t>2</m:t>
                              </m:r>
                            </m:den>
                          </m:f>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m:t>
                                  </m:r>
                                </m:sub>
                              </m:sSub>
                            </m:sub>
                          </m:sSub>
                          <m:r>
                            <a:rPr lang="en-US" altLang="zh-CN" sz="1600" i="1">
                              <a:latin typeface="Cambria Math" panose="02040503050406030204" pitchFamily="18" charset="0"/>
                            </a:rPr>
                            <m:t>+1∗</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12</m:t>
                                  </m:r>
                                </m:sub>
                              </m:sSub>
                            </m:sub>
                          </m:sSub>
                          <m:r>
                            <a:rPr lang="en-US" altLang="zh-CN" sz="1600" i="1">
                              <a:latin typeface="Cambria Math" panose="02040503050406030204" pitchFamily="18" charset="0"/>
                            </a:rPr>
                            <m:t>+0∗</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𝑉</m:t>
                              </m:r>
                            </m:e>
                            <m:sub>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𝑠</m:t>
                                  </m:r>
                                </m:e>
                                <m:sub>
                                  <m:r>
                                    <a:rPr lang="en-US" altLang="zh-CN" sz="1600" i="1">
                                      <a:latin typeface="Cambria Math" panose="02040503050406030204" pitchFamily="18" charset="0"/>
                                    </a:rPr>
                                    <m:t>3</m:t>
                                  </m:r>
                                </m:sub>
                              </m:sSub>
                            </m:sub>
                          </m:sSub>
                          <m:r>
                            <a:rPr lang="en-US" altLang="zh-CN" sz="1600" i="1">
                              <a:latin typeface="Cambria Math" panose="02040503050406030204" pitchFamily="18" charset="0"/>
                            </a:rPr>
                            <m:t>)</m:t>
                          </m:r>
                          <m:r>
                            <m:rPr>
                              <m:nor/>
                            </m:rPr>
                            <a:rPr lang="en-US" altLang="zh-CN" sz="1600" dirty="0"/>
                            <m:t> </m:t>
                          </m:r>
                        </m:e>
                      </m:nary>
                    </m:oMath>
                  </m:oMathPara>
                </a14:m>
                <a:endParaRPr lang="en-US" altLang="zh-CN" dirty="0"/>
              </a:p>
              <a:p>
                <a:endParaRPr lang="zh-CN" altLang="en-US" dirty="0"/>
              </a:p>
            </p:txBody>
          </p:sp>
        </mc:Choice>
        <mc:Fallback xmlns="">
          <p:sp>
            <p:nvSpPr>
              <p:cNvPr id="68" name="文本框 67">
                <a:extLst>
                  <a:ext uri="{FF2B5EF4-FFF2-40B4-BE49-F238E27FC236}">
                    <a16:creationId xmlns:a16="http://schemas.microsoft.com/office/drawing/2014/main" id="{12BAA73E-BA28-4ABA-92F4-F7B78EBF3498}"/>
                  </a:ext>
                </a:extLst>
              </p:cNvPr>
              <p:cNvSpPr txBox="1">
                <a:spLocks noRot="1" noChangeAspect="1" noMove="1" noResize="1" noEditPoints="1" noAdjustHandles="1" noChangeArrowheads="1" noChangeShapeType="1" noTextEdit="1"/>
              </p:cNvSpPr>
              <p:nvPr/>
            </p:nvSpPr>
            <p:spPr>
              <a:xfrm>
                <a:off x="6119465" y="317521"/>
                <a:ext cx="4905736" cy="4086119"/>
              </a:xfrm>
              <a:prstGeom prst="rect">
                <a:avLst/>
              </a:prstGeom>
              <a:blipFill>
                <a:blip r:embed="rId9"/>
                <a:stretch>
                  <a:fillRect l="-3727" t="-299"/>
                </a:stretch>
              </a:blipFill>
            </p:spPr>
            <p:txBody>
              <a:bodyPr/>
              <a:lstStyle/>
              <a:p>
                <a:r>
                  <a:rPr lang="zh-CN" altLang="en-US">
                    <a:noFill/>
                  </a:rPr>
                  <a:t> </a:t>
                </a:r>
              </a:p>
            </p:txBody>
          </p:sp>
        </mc:Fallback>
      </mc:AlternateContent>
      <p:sp>
        <p:nvSpPr>
          <p:cNvPr id="69" name="文本框 68">
            <a:extLst>
              <a:ext uri="{FF2B5EF4-FFF2-40B4-BE49-F238E27FC236}">
                <a16:creationId xmlns:a16="http://schemas.microsoft.com/office/drawing/2014/main" id="{C32B5D6B-A2B6-4BC2-A065-9349916F366B}"/>
              </a:ext>
            </a:extLst>
          </p:cNvPr>
          <p:cNvSpPr txBox="1"/>
          <p:nvPr/>
        </p:nvSpPr>
        <p:spPr>
          <a:xfrm>
            <a:off x="904669" y="4472919"/>
            <a:ext cx="10257316" cy="646331"/>
          </a:xfrm>
          <a:prstGeom prst="rect">
            <a:avLst/>
          </a:prstGeom>
          <a:noFill/>
        </p:spPr>
        <p:txBody>
          <a:bodyPr wrap="square" rtlCol="0">
            <a:spAutoFit/>
          </a:bodyPr>
          <a:lstStyle/>
          <a:p>
            <a:r>
              <a:rPr lang="zh-CN" altLang="en-US" dirty="0"/>
              <a:t>不停模拟，不停计算，经过多次模拟，树会搜索的越来越广，越来越深，由于回溯机制，代表更加靠近终局，则</a:t>
            </a:r>
            <a:r>
              <a:rPr lang="en-US" altLang="zh-CN" dirty="0"/>
              <a:t>V</a:t>
            </a:r>
            <a:r>
              <a:rPr lang="zh-CN" altLang="en-US" dirty="0"/>
              <a:t>值更准确，</a:t>
            </a:r>
            <a:r>
              <a:rPr lang="en-US" altLang="zh-CN" dirty="0"/>
              <a:t>Q</a:t>
            </a:r>
            <a:r>
              <a:rPr lang="zh-CN" altLang="en-US" dirty="0"/>
              <a:t>值为这些</a:t>
            </a:r>
            <a:r>
              <a:rPr lang="en-US" altLang="zh-CN" dirty="0"/>
              <a:t>V</a:t>
            </a:r>
            <a:r>
              <a:rPr lang="zh-CN" altLang="en-US" dirty="0"/>
              <a:t>值的平均值，即代表</a:t>
            </a:r>
            <a:r>
              <a:rPr lang="en-US" altLang="zh-CN" dirty="0"/>
              <a:t>Q</a:t>
            </a:r>
            <a:r>
              <a:rPr lang="zh-CN" altLang="en-US" dirty="0"/>
              <a:t>值朝着错误项方向去更新，也会越来越准</a:t>
            </a:r>
          </a:p>
        </p:txBody>
      </p:sp>
      <p:sp>
        <p:nvSpPr>
          <p:cNvPr id="70" name="矩形 69">
            <a:extLst>
              <a:ext uri="{FF2B5EF4-FFF2-40B4-BE49-F238E27FC236}">
                <a16:creationId xmlns:a16="http://schemas.microsoft.com/office/drawing/2014/main" id="{2B42F0B8-1291-422F-8F8A-AE3B7B57F5F8}"/>
              </a:ext>
            </a:extLst>
          </p:cNvPr>
          <p:cNvSpPr/>
          <p:nvPr/>
        </p:nvSpPr>
        <p:spPr>
          <a:xfrm>
            <a:off x="904669" y="5922659"/>
            <a:ext cx="10120532" cy="523220"/>
          </a:xfrm>
          <a:prstGeom prst="rect">
            <a:avLst/>
          </a:prstGeom>
        </p:spPr>
        <p:txBody>
          <a:bodyPr wrap="square">
            <a:spAutoFit/>
          </a:bodyPr>
          <a:lstStyle/>
          <a:p>
            <a:r>
              <a:rPr lang="en-US" altLang="zh-CN" sz="1400" dirty="0"/>
              <a:t>Note:</a:t>
            </a:r>
            <a:r>
              <a:rPr lang="zh-CN" altLang="en-US" sz="1400" dirty="0"/>
              <a:t>强化学习算法只是“下脚料”，是因为当策略网络和值函数网络训练完成后，这两个网络只是被用到蒙特卡罗搜索树中帮助搜索。即在蒙特卡罗进行前向模拟的时候，策略网络用来缩小扩展的范围，而值函数网络则用来评估树中位置。</a:t>
            </a:r>
            <a:endParaRPr lang="zh-CN" altLang="en-US" sz="1050" dirty="0"/>
          </a:p>
        </p:txBody>
      </p:sp>
    </p:spTree>
    <p:extLst>
      <p:ext uri="{BB962C8B-B14F-4D97-AF65-F5344CB8AC3E}">
        <p14:creationId xmlns:p14="http://schemas.microsoft.com/office/powerpoint/2010/main" val="24623360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302232-F48B-4409-A92E-5CABD40869AE}"/>
              </a:ext>
            </a:extLst>
          </p:cNvPr>
          <p:cNvSpPr>
            <a:spLocks noGrp="1"/>
          </p:cNvSpPr>
          <p:nvPr>
            <p:ph type="title"/>
          </p:nvPr>
        </p:nvSpPr>
        <p:spPr/>
        <p:txBody>
          <a:bodyPr>
            <a:normAutofit/>
          </a:bodyPr>
          <a:lstStyle/>
          <a:p>
            <a:r>
              <a:rPr lang="en-US" altLang="zh-CN" sz="3600" dirty="0"/>
              <a:t>AlphaGo zero</a:t>
            </a:r>
            <a:endParaRPr lang="zh-CN" altLang="en-US" sz="3600" dirty="0"/>
          </a:p>
        </p:txBody>
      </p:sp>
      <p:sp>
        <p:nvSpPr>
          <p:cNvPr id="3" name="内容占位符 2">
            <a:extLst>
              <a:ext uri="{FF2B5EF4-FFF2-40B4-BE49-F238E27FC236}">
                <a16:creationId xmlns:a16="http://schemas.microsoft.com/office/drawing/2014/main" id="{AFC2CA18-85ED-4655-96FB-64EEF739BB1B}"/>
              </a:ext>
            </a:extLst>
          </p:cNvPr>
          <p:cNvSpPr>
            <a:spLocks noGrp="1"/>
          </p:cNvSpPr>
          <p:nvPr>
            <p:ph idx="1"/>
          </p:nvPr>
        </p:nvSpPr>
        <p:spPr>
          <a:xfrm>
            <a:off x="838200" y="1722922"/>
            <a:ext cx="10515600" cy="4257828"/>
          </a:xfrm>
        </p:spPr>
        <p:txBody>
          <a:bodyPr>
            <a:normAutofit fontScale="92500" lnSpcReduction="20000"/>
          </a:bodyPr>
          <a:lstStyle/>
          <a:p>
            <a:r>
              <a:rPr lang="zh-CN" altLang="en-US" sz="2400" dirty="0"/>
              <a:t>算法上，自对弈强化学习，完全从随机落子开始，不用人类棋谱</a:t>
            </a:r>
            <a:endParaRPr lang="en-US" altLang="zh-CN" sz="2400" dirty="0"/>
          </a:p>
          <a:p>
            <a:r>
              <a:rPr lang="zh-CN" altLang="en-US" sz="2400" dirty="0"/>
              <a:t>数据结构上，只有黑子白子两种状态。之前包含这个点的气等相关棋盘信息</a:t>
            </a:r>
          </a:p>
          <a:p>
            <a:r>
              <a:rPr lang="zh-CN" altLang="en-US" sz="2400" dirty="0"/>
              <a:t>模型上，使用一个共享神经网络。之前使用了</a:t>
            </a:r>
            <a:r>
              <a:rPr lang="en-US" altLang="zh-CN" sz="2400" dirty="0"/>
              <a:t>policy net, rollout policy net, value net</a:t>
            </a:r>
          </a:p>
          <a:p>
            <a:r>
              <a:rPr lang="zh-CN" altLang="en-US" sz="2400" dirty="0"/>
              <a:t>策略上，基于训练好的这个神经网，进行简单的树形搜索</a:t>
            </a:r>
            <a:endParaRPr lang="en-US" altLang="zh-CN" sz="2400" dirty="0"/>
          </a:p>
          <a:p>
            <a:r>
              <a:rPr lang="zh-CN" altLang="en-US" sz="2400" dirty="0"/>
              <a:t>蒙特卡罗搜索树 “下脚料”，训练框架是强化学习的框架</a:t>
            </a:r>
            <a:r>
              <a:rPr lang="en-US" altLang="zh-CN" sz="2400" dirty="0"/>
              <a:t>——</a:t>
            </a:r>
            <a:r>
              <a:rPr lang="zh-CN" altLang="en-US" sz="2400" dirty="0"/>
              <a:t>广义策略</a:t>
            </a:r>
            <a:r>
              <a:rPr lang="zh-CN" altLang="en-US" sz="2600" dirty="0"/>
              <a:t>迭代</a:t>
            </a:r>
            <a:endParaRPr lang="en-US" altLang="zh-CN" sz="2600" dirty="0"/>
          </a:p>
          <a:p>
            <a:pPr marL="0" indent="0">
              <a:buNone/>
            </a:pPr>
            <a:endParaRPr lang="en-US" altLang="zh-CN" sz="2400" dirty="0"/>
          </a:p>
          <a:p>
            <a:pPr marL="0" indent="0">
              <a:buNone/>
            </a:pPr>
            <a:endParaRPr lang="en-US" altLang="zh-CN" sz="2400" dirty="0"/>
          </a:p>
          <a:p>
            <a:pPr marL="0" indent="0">
              <a:buNone/>
            </a:pPr>
            <a:r>
              <a:rPr lang="zh-CN" altLang="en-US" sz="2400" dirty="0"/>
              <a:t>问题描述</a:t>
            </a:r>
            <a:endParaRPr lang="en-US" altLang="zh-CN" sz="2400" dirty="0"/>
          </a:p>
          <a:p>
            <a:pPr marL="0" indent="0">
              <a:buNone/>
            </a:pPr>
            <a:r>
              <a:rPr lang="zh-CN" altLang="en-US" sz="2400" dirty="0"/>
              <a:t>网络结构</a:t>
            </a:r>
            <a:endParaRPr lang="en-US" altLang="zh-CN" sz="2400" dirty="0"/>
          </a:p>
          <a:p>
            <a:pPr marL="0" indent="0">
              <a:buNone/>
            </a:pPr>
            <a:r>
              <a:rPr lang="zh-CN" altLang="en-US" sz="2400" dirty="0"/>
              <a:t>改进的强化学习算法</a:t>
            </a:r>
            <a:endParaRPr lang="en-US" altLang="zh-CN" sz="2400" dirty="0"/>
          </a:p>
          <a:p>
            <a:pPr marL="0" indent="0">
              <a:buNone/>
            </a:pPr>
            <a:r>
              <a:rPr lang="zh-CN" altLang="en-US" sz="2400" dirty="0"/>
              <a:t>训练步骤总结</a:t>
            </a:r>
            <a:endParaRPr lang="en-US" altLang="zh-CN" sz="2400" dirty="0"/>
          </a:p>
          <a:p>
            <a:pPr marL="0" indent="0">
              <a:buNone/>
            </a:pPr>
            <a:endParaRPr lang="zh-CN" altLang="en-US" sz="1800" dirty="0"/>
          </a:p>
        </p:txBody>
      </p:sp>
      <p:sp>
        <p:nvSpPr>
          <p:cNvPr id="7" name="Rectangle 4">
            <a:extLst>
              <a:ext uri="{FF2B5EF4-FFF2-40B4-BE49-F238E27FC236}">
                <a16:creationId xmlns:a16="http://schemas.microsoft.com/office/drawing/2014/main" id="{904DEE67-98FF-4B0D-BAC2-E3F6E523D062}"/>
              </a:ext>
            </a:extLst>
          </p:cNvPr>
          <p:cNvSpPr>
            <a:spLocks noChangeArrowheads="1"/>
          </p:cNvSpPr>
          <p:nvPr/>
        </p:nvSpPr>
        <p:spPr bwMode="auto">
          <a:xfrm>
            <a:off x="422786" y="397359"/>
            <a:ext cx="1184787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5392" tIns="0" rIns="25392"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t"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9904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3FE8A9-7641-47D6-8188-789ECE657E38}"/>
              </a:ext>
            </a:extLst>
          </p:cNvPr>
          <p:cNvSpPr>
            <a:spLocks noGrp="1"/>
          </p:cNvSpPr>
          <p:nvPr>
            <p:ph type="title"/>
          </p:nvPr>
        </p:nvSpPr>
        <p:spPr/>
        <p:txBody>
          <a:bodyPr>
            <a:normAutofit/>
          </a:bodyPr>
          <a:lstStyle/>
          <a:p>
            <a:r>
              <a:rPr lang="zh-CN" altLang="en-US" sz="3600" dirty="0"/>
              <a:t>问题描述</a:t>
            </a:r>
          </a:p>
        </p:txBody>
      </p:sp>
      <p:sp>
        <p:nvSpPr>
          <p:cNvPr id="3" name="内容占位符 2">
            <a:extLst>
              <a:ext uri="{FF2B5EF4-FFF2-40B4-BE49-F238E27FC236}">
                <a16:creationId xmlns:a16="http://schemas.microsoft.com/office/drawing/2014/main" id="{17572CD0-E35D-4C4F-9B34-C2E6BF12156D}"/>
              </a:ext>
            </a:extLst>
          </p:cNvPr>
          <p:cNvSpPr>
            <a:spLocks noGrp="1"/>
          </p:cNvSpPr>
          <p:nvPr>
            <p:ph idx="1"/>
          </p:nvPr>
        </p:nvSpPr>
        <p:spPr/>
        <p:txBody>
          <a:bodyPr/>
          <a:lstStyle/>
          <a:p>
            <a:r>
              <a:rPr lang="en-US" altLang="zh-CN" sz="2400" dirty="0"/>
              <a:t>AlphaGo zero</a:t>
            </a:r>
            <a:r>
              <a:rPr lang="zh-CN" altLang="en-US" sz="2400" dirty="0"/>
              <a:t>符号化定义围棋</a:t>
            </a:r>
            <a:endParaRPr lang="en-US" altLang="zh-CN" sz="2400" dirty="0"/>
          </a:p>
          <a:p>
            <a:pPr marL="0" indent="0">
              <a:buNone/>
            </a:pPr>
            <a:r>
              <a:rPr lang="zh-CN" altLang="zh-CN" sz="2000" dirty="0">
                <a:latin typeface="+mn-ea"/>
              </a:rPr>
              <a:t>围棋问题，棋盘 </a:t>
            </a:r>
            <a:r>
              <a:rPr kumimoji="0" lang="zh-CN" altLang="zh-CN" sz="2000" i="0" u="none" strike="noStrike" cap="none" normalizeH="0" baseline="0" dirty="0">
                <a:ln>
                  <a:noFill/>
                </a:ln>
                <a:effectLst/>
                <a:latin typeface="+mn-ea"/>
              </a:rPr>
              <a:t>19×19=361</a:t>
            </a:r>
            <a:r>
              <a:rPr lang="zh-CN" altLang="zh-CN" sz="2000" dirty="0">
                <a:latin typeface="+mn-ea"/>
              </a:rPr>
              <a:t> 个交叉点可供落子，每个点三种状态，白（用</a:t>
            </a:r>
            <a:r>
              <a:rPr kumimoji="0" lang="zh-CN" altLang="zh-CN" sz="2000" i="0" u="none" strike="noStrike" cap="none" normalizeH="0" baseline="0" dirty="0">
                <a:ln>
                  <a:noFill/>
                </a:ln>
                <a:effectLst/>
                <a:latin typeface="+mn-ea"/>
              </a:rPr>
              <a:t>1</a:t>
            </a:r>
            <a:r>
              <a:rPr lang="zh-CN" altLang="zh-CN" sz="2000" dirty="0">
                <a:latin typeface="+mn-ea"/>
              </a:rPr>
              <a:t>表示），黑（用</a:t>
            </a:r>
            <a:r>
              <a:rPr kumimoji="0" lang="zh-CN" altLang="zh-CN" sz="2000" i="0" u="none" strike="noStrike" cap="none" normalizeH="0" baseline="0" dirty="0">
                <a:ln>
                  <a:noFill/>
                </a:ln>
                <a:effectLst/>
                <a:latin typeface="+mn-ea"/>
              </a:rPr>
              <a:t>-1</a:t>
            </a:r>
            <a:r>
              <a:rPr lang="zh-CN" altLang="zh-CN" sz="2000" dirty="0">
                <a:latin typeface="+mn-ea"/>
              </a:rPr>
              <a:t>表示），无子（用</a:t>
            </a:r>
            <a:r>
              <a:rPr lang="en-US" altLang="zh-CN" sz="2000" dirty="0">
                <a:latin typeface="+mn-ea"/>
              </a:rPr>
              <a:t>0</a:t>
            </a:r>
            <a:r>
              <a:rPr lang="zh-CN" altLang="zh-CN" sz="2000" dirty="0">
                <a:latin typeface="+mn-ea"/>
              </a:rPr>
              <a:t>表示），用 </a:t>
            </a:r>
            <a:r>
              <a:rPr lang="en-US" altLang="zh-CN" sz="2000" dirty="0">
                <a:latin typeface="+mn-ea"/>
              </a:rPr>
              <a:t>S</a:t>
            </a:r>
            <a:r>
              <a:rPr lang="zh-CN" altLang="zh-CN" sz="2000" dirty="0">
                <a:latin typeface="+mn-ea"/>
              </a:rPr>
              <a:t>描述此时棋盘的状态，即棋盘的状态向量记为 s </a:t>
            </a:r>
            <a:endParaRPr kumimoji="0" lang="zh-CN" altLang="zh-CN" sz="2000" i="0" u="none" strike="noStrike" cap="none" normalizeH="0" baseline="0" dirty="0">
              <a:ln>
                <a:noFill/>
              </a:ln>
              <a:effectLst/>
              <a:latin typeface="+mn-ea"/>
            </a:endParaRPr>
          </a:p>
          <a:p>
            <a:endParaRPr lang="en-US" altLang="zh-CN" dirty="0"/>
          </a:p>
          <a:p>
            <a:endParaRPr lang="en-US" altLang="zh-CN" sz="2000" dirty="0">
              <a:latin typeface="+mn-ea"/>
            </a:endParaRPr>
          </a:p>
          <a:p>
            <a:pPr marL="0" indent="0">
              <a:buNone/>
            </a:pPr>
            <a:r>
              <a:rPr lang="zh-CN" altLang="en-US" sz="2000" dirty="0">
                <a:latin typeface="+mn-ea"/>
              </a:rPr>
              <a:t>假设状态</a:t>
            </a:r>
            <a:r>
              <a:rPr lang="en-US" altLang="zh-CN" sz="2000" dirty="0">
                <a:latin typeface="+mn-ea"/>
              </a:rPr>
              <a:t>s</a:t>
            </a:r>
            <a:r>
              <a:rPr lang="zh-CN" altLang="en-US" sz="2000" dirty="0">
                <a:latin typeface="+mn-ea"/>
              </a:rPr>
              <a:t>下，下一步可走的位置空间也是</a:t>
            </a:r>
            <a:r>
              <a:rPr lang="en-US" altLang="zh-CN" sz="2000" dirty="0">
                <a:latin typeface="+mn-ea"/>
              </a:rPr>
              <a:t>361</a:t>
            </a:r>
            <a:r>
              <a:rPr lang="zh-CN" altLang="en-US" sz="2000" dirty="0">
                <a:latin typeface="+mn-ea"/>
              </a:rPr>
              <a:t>个。将下一步的落子行动也用一个</a:t>
            </a:r>
            <a:r>
              <a:rPr lang="en-US" altLang="zh-CN" sz="2000" dirty="0">
                <a:latin typeface="+mn-ea"/>
              </a:rPr>
              <a:t>361</a:t>
            </a:r>
            <a:r>
              <a:rPr lang="zh-CN" altLang="en-US" sz="2000" dirty="0">
                <a:latin typeface="+mn-ea"/>
              </a:rPr>
              <a:t>维的向量来表示，记为</a:t>
            </a:r>
            <a:r>
              <a:rPr lang="en-US" altLang="zh-CN" sz="2000" dirty="0">
                <a:latin typeface="+mn-ea"/>
              </a:rPr>
              <a:t>a</a:t>
            </a:r>
          </a:p>
          <a:p>
            <a:pPr marL="0" indent="0">
              <a:buNone/>
            </a:pPr>
            <a:endParaRPr lang="en-US" altLang="zh-CN" sz="2000" dirty="0">
              <a:latin typeface="+mn-ea"/>
            </a:endParaRPr>
          </a:p>
          <a:p>
            <a:pPr marL="0" indent="0">
              <a:buNone/>
            </a:pPr>
            <a:endParaRPr lang="en-US" altLang="zh-CN" sz="2000" dirty="0">
              <a:latin typeface="+mn-ea"/>
            </a:endParaRPr>
          </a:p>
          <a:p>
            <a:r>
              <a:rPr lang="zh-CN" altLang="en-US" sz="2400" dirty="0"/>
              <a:t>问题转化为任意给定一个状态</a:t>
            </a:r>
            <a:r>
              <a:rPr lang="en-US" altLang="zh-CN" sz="2400" dirty="0"/>
              <a:t>s </a:t>
            </a:r>
            <a:r>
              <a:rPr lang="zh-CN" altLang="en-US" sz="2400" dirty="0"/>
              <a:t>，寻找最优的应对策略 </a:t>
            </a:r>
            <a:r>
              <a:rPr lang="en-US" altLang="zh-CN" sz="2400" dirty="0"/>
              <a:t>a</a:t>
            </a:r>
            <a:endParaRPr lang="zh-CN" altLang="en-US" sz="1800" dirty="0">
              <a:latin typeface="+mn-ea"/>
            </a:endParaRPr>
          </a:p>
        </p:txBody>
      </p:sp>
      <p:pic>
        <p:nvPicPr>
          <p:cNvPr id="4" name="图片 3">
            <a:extLst>
              <a:ext uri="{FF2B5EF4-FFF2-40B4-BE49-F238E27FC236}">
                <a16:creationId xmlns:a16="http://schemas.microsoft.com/office/drawing/2014/main" id="{B192B809-7FE3-4BCB-8E8D-982B8FB27048}"/>
              </a:ext>
            </a:extLst>
          </p:cNvPr>
          <p:cNvPicPr>
            <a:picLocks noChangeAspect="1"/>
          </p:cNvPicPr>
          <p:nvPr/>
        </p:nvPicPr>
        <p:blipFill>
          <a:blip r:embed="rId2"/>
          <a:stretch>
            <a:fillRect/>
          </a:stretch>
        </p:blipFill>
        <p:spPr>
          <a:xfrm>
            <a:off x="5005387" y="3019425"/>
            <a:ext cx="2181225" cy="819150"/>
          </a:xfrm>
          <a:prstGeom prst="rect">
            <a:avLst/>
          </a:prstGeom>
        </p:spPr>
      </p:pic>
      <p:pic>
        <p:nvPicPr>
          <p:cNvPr id="6" name="图片 5">
            <a:extLst>
              <a:ext uri="{FF2B5EF4-FFF2-40B4-BE49-F238E27FC236}">
                <a16:creationId xmlns:a16="http://schemas.microsoft.com/office/drawing/2014/main" id="{C49E48D5-B280-4887-9171-EDE29D537F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917" y="4588648"/>
            <a:ext cx="2005511" cy="340704"/>
          </a:xfrm>
          <a:prstGeom prst="rect">
            <a:avLst/>
          </a:prstGeom>
        </p:spPr>
      </p:pic>
    </p:spTree>
    <p:extLst>
      <p:ext uri="{BB962C8B-B14F-4D97-AF65-F5344CB8AC3E}">
        <p14:creationId xmlns:p14="http://schemas.microsoft.com/office/powerpoint/2010/main" val="2004123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D7E952-2AB1-42A2-A517-BA490CBDDE5D}"/>
              </a:ext>
            </a:extLst>
          </p:cNvPr>
          <p:cNvSpPr>
            <a:spLocks noGrp="1"/>
          </p:cNvSpPr>
          <p:nvPr>
            <p:ph type="title"/>
          </p:nvPr>
        </p:nvSpPr>
        <p:spPr/>
        <p:txBody>
          <a:bodyPr>
            <a:normAutofit/>
          </a:bodyPr>
          <a:lstStyle/>
          <a:p>
            <a:r>
              <a:rPr lang="zh-CN" altLang="en-US" sz="3600" dirty="0"/>
              <a:t>网络结构</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C047420-99AD-4289-96C3-F365B649056E}"/>
                  </a:ext>
                </a:extLst>
              </p:cNvPr>
              <p:cNvSpPr>
                <a:spLocks noGrp="1"/>
              </p:cNvSpPr>
              <p:nvPr>
                <p:ph idx="1"/>
              </p:nvPr>
            </p:nvSpPr>
            <p:spPr/>
            <p:txBody>
              <a:bodyPr>
                <a:normAutofit/>
              </a:bodyPr>
              <a:lstStyle/>
              <a:p>
                <a:r>
                  <a:rPr lang="zh-CN" altLang="en-US" sz="2400" dirty="0"/>
                  <a:t>使用了一个参数为 </a:t>
                </a:r>
                <a14:m>
                  <m:oMath xmlns:m="http://schemas.openxmlformats.org/officeDocument/2006/math">
                    <m:r>
                      <a:rPr lang="en-US" altLang="zh-CN" sz="2400" i="1" dirty="0" smtClean="0">
                        <a:latin typeface="Cambria Math" panose="02040503050406030204" pitchFamily="18" charset="0"/>
                      </a:rPr>
                      <m:t>𝜃</m:t>
                    </m:r>
                  </m:oMath>
                </a14:m>
                <a:r>
                  <a:rPr lang="zh-CN" altLang="en-US" sz="2400" dirty="0"/>
                  <a:t>（需要通过训练来不断调整） 的深度神经网络</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𝑓</m:t>
                        </m:r>
                      </m:e>
                      <m:sub>
                        <m:r>
                          <a:rPr lang="en-US" altLang="zh-CN" sz="2400" i="1" dirty="0" smtClean="0">
                            <a:latin typeface="Cambria Math" panose="02040503050406030204" pitchFamily="18" charset="0"/>
                          </a:rPr>
                          <m:t>𝜃</m:t>
                        </m:r>
                        <m:r>
                          <m:rPr>
                            <m:nor/>
                          </m:rPr>
                          <a:rPr lang="en-US" altLang="zh-CN" sz="2400" dirty="0"/>
                          <m:t> </m:t>
                        </m:r>
                      </m:sub>
                    </m:sSub>
                  </m:oMath>
                </a14:m>
                <a:endParaRPr lang="en-US" altLang="zh-CN" sz="2400" dirty="0"/>
              </a:p>
              <a:p>
                <a:pPr>
                  <a:buFont typeface="Wingdings" panose="05000000000000000000" pitchFamily="2" charset="2"/>
                  <a:buChar char="ü"/>
                </a:pPr>
                <a:r>
                  <a:rPr lang="zh-CN" altLang="en-US" sz="2000" dirty="0"/>
                  <a:t>输入：</a:t>
                </a:r>
                <a:r>
                  <a:rPr lang="en-US" altLang="zh-CN" sz="2000" dirty="0"/>
                  <a:t>19</a:t>
                </a:r>
                <a:r>
                  <a:rPr lang="zh-CN" altLang="en-US" sz="2000" dirty="0"/>
                  <a:t>*</a:t>
                </a:r>
                <a:r>
                  <a:rPr lang="en-US" altLang="zh-CN" sz="2000" dirty="0"/>
                  <a:t>19</a:t>
                </a:r>
                <a:r>
                  <a:rPr lang="zh-CN" altLang="en-US" sz="2000" dirty="0"/>
                  <a:t>*</a:t>
                </a:r>
                <a:r>
                  <a:rPr lang="en-US" altLang="zh-CN" sz="2000" dirty="0"/>
                  <a:t>17</a:t>
                </a:r>
                <a:r>
                  <a:rPr lang="zh-CN" altLang="en-US" sz="2000" dirty="0"/>
                  <a:t>个</a:t>
                </a:r>
                <a:r>
                  <a:rPr lang="en-US" altLang="zh-CN" sz="2000" dirty="0"/>
                  <a:t>0/1</a:t>
                </a:r>
                <a:r>
                  <a:rPr lang="zh-CN" altLang="en-US" sz="2000" dirty="0"/>
                  <a:t>值，本方最近</a:t>
                </a:r>
                <a:r>
                  <a:rPr lang="en-US" altLang="zh-CN" sz="2000" dirty="0"/>
                  <a:t>8</a:t>
                </a:r>
                <a:r>
                  <a:rPr lang="zh-CN" altLang="en-US" sz="2000" dirty="0"/>
                  <a:t>步内的棋面和对方</a:t>
                </a:r>
                <a:r>
                  <a:rPr lang="en-US" altLang="zh-CN" sz="2000" dirty="0"/>
                  <a:t>8</a:t>
                </a:r>
                <a:r>
                  <a:rPr lang="zh-CN" altLang="en-US" sz="2000" dirty="0"/>
                  <a:t>步内的棋面信息，以及最后一个位置记录执棋颜色。即前</a:t>
                </a:r>
                <a:r>
                  <a:rPr lang="en-US" altLang="zh-CN" sz="2000" dirty="0"/>
                  <a:t>16</a:t>
                </a:r>
                <a:r>
                  <a:rPr lang="zh-CN" altLang="en-US" sz="2000" dirty="0"/>
                  <a:t>个二维数组型数据直接反映了黑白双子对弈至今</a:t>
                </a:r>
                <a:r>
                  <a:rPr lang="en-US" altLang="zh-CN" sz="2000" dirty="0"/>
                  <a:t>16</a:t>
                </a:r>
                <a:r>
                  <a:rPr lang="zh-CN" altLang="en-US" sz="2000" dirty="0"/>
                  <a:t>个回合的棋面信息，</a:t>
                </a:r>
                <a:r>
                  <a:rPr lang="en-US" altLang="zh-CN" sz="2000" dirty="0"/>
                  <a:t>1</a:t>
                </a:r>
                <a:r>
                  <a:rPr lang="zh-CN" altLang="en-US" sz="2000" dirty="0"/>
                  <a:t>为本方落子</a:t>
                </a:r>
                <a:r>
                  <a:rPr lang="en-US" altLang="zh-CN" sz="2000" dirty="0"/>
                  <a:t>,0</a:t>
                </a:r>
                <a:r>
                  <a:rPr lang="zh-CN" altLang="en-US" sz="2000" dirty="0"/>
                  <a:t>表示对方落子或空白。最后一个</a:t>
                </a:r>
                <a:r>
                  <a:rPr lang="en-US" altLang="zh-CN" sz="2000" dirty="0"/>
                  <a:t>19</a:t>
                </a:r>
                <a:r>
                  <a:rPr lang="zh-CN" altLang="en-US" sz="2000" dirty="0"/>
                  <a:t>*</a:t>
                </a:r>
                <a:r>
                  <a:rPr lang="en-US" altLang="zh-CN" sz="2000" dirty="0"/>
                  <a:t>19</a:t>
                </a:r>
                <a:r>
                  <a:rPr lang="zh-CN" altLang="en-US" sz="2000" dirty="0"/>
                  <a:t>二维数组代表执棋方颜色，全部置</a:t>
                </a:r>
                <a:r>
                  <a:rPr lang="en-US" altLang="zh-CN" sz="2000" dirty="0"/>
                  <a:t>0</a:t>
                </a:r>
                <a:r>
                  <a:rPr lang="zh-CN" altLang="en-US" sz="2000" dirty="0"/>
                  <a:t>为白，</a:t>
                </a:r>
                <a:r>
                  <a:rPr lang="en-US" altLang="zh-CN" sz="2000" dirty="0"/>
                  <a:t>1</a:t>
                </a:r>
                <a:r>
                  <a:rPr lang="zh-CN" altLang="en-US" sz="2000" dirty="0"/>
                  <a:t>为黑</a:t>
                </a:r>
                <a:endParaRPr lang="en-US" altLang="zh-CN" sz="2000" dirty="0"/>
              </a:p>
              <a:p>
                <a:pPr>
                  <a:buFont typeface="Wingdings" panose="05000000000000000000" pitchFamily="2" charset="2"/>
                  <a:buChar char="ü"/>
                </a:pPr>
                <a:r>
                  <a:rPr lang="zh-CN" altLang="en-US" sz="2000" dirty="0"/>
                  <a:t>输出：分为两部分。落子概率（</a:t>
                </a:r>
                <a:r>
                  <a:rPr lang="en-US" altLang="zh-CN" sz="2000" dirty="0"/>
                  <a:t>362</a:t>
                </a:r>
                <a:r>
                  <a:rPr lang="zh-CN" altLang="en-US" sz="2000" dirty="0"/>
                  <a:t>个输出值）和一个评估值（</a:t>
                </a:r>
                <a:r>
                  <a:rPr lang="en-US" altLang="zh-CN" sz="2000" dirty="0"/>
                  <a:t>[-1,1]</a:t>
                </a:r>
                <a:r>
                  <a:rPr lang="zh-CN" altLang="en-US" sz="2000" dirty="0"/>
                  <a:t>）</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r>
                          <a:rPr lang="el-GR" altLang="zh-CN" sz="2000" i="1" dirty="0" smtClean="0">
                            <a:latin typeface="Cambria Math" panose="02040503050406030204" pitchFamily="18" charset="0"/>
                          </a:rPr>
                          <m:t>𝜃</m:t>
                        </m:r>
                      </m:sub>
                    </m:sSub>
                    <m:r>
                      <a:rPr lang="el-GR" altLang="zh-CN" sz="2000" i="1" dirty="0">
                        <a:latin typeface="Cambria Math" panose="02040503050406030204" pitchFamily="18" charset="0"/>
                      </a:rPr>
                      <m:t>(</m:t>
                    </m:r>
                    <m:acc>
                      <m:accPr>
                        <m:chr m:val="⃗"/>
                        <m:ctrlPr>
                          <a:rPr lang="el-GR" altLang="zh-CN" sz="2000" i="1" dirty="0" smtClean="0">
                            <a:latin typeface="Cambria Math" panose="02040503050406030204" pitchFamily="18" charset="0"/>
                          </a:rPr>
                        </m:ctrlPr>
                      </m:accPr>
                      <m:e>
                        <m:r>
                          <a:rPr lang="en-US" altLang="zh-CN" sz="2000" b="0" i="1" dirty="0" smtClean="0">
                            <a:latin typeface="Cambria Math" panose="02040503050406030204" pitchFamily="18" charset="0"/>
                          </a:rPr>
                          <m:t>𝑠</m:t>
                        </m:r>
                      </m:e>
                    </m:acc>
                    <m:r>
                      <a:rPr lang="en-US" altLang="zh-CN" sz="2000" i="1" dirty="0">
                        <a:latin typeface="Cambria Math" panose="02040503050406030204" pitchFamily="18" charset="0"/>
                      </a:rPr>
                      <m:t>)=(</m:t>
                    </m:r>
                    <m:r>
                      <a:rPr lang="en-US" altLang="zh-CN" sz="2000" b="1" i="1" dirty="0" err="1">
                        <a:latin typeface="Cambria Math" panose="02040503050406030204" pitchFamily="18" charset="0"/>
                      </a:rPr>
                      <m:t>𝒑</m:t>
                    </m:r>
                    <m:r>
                      <a:rPr lang="en-US" altLang="zh-CN" sz="2000" i="1" dirty="0" err="1">
                        <a:latin typeface="Cambria Math" panose="02040503050406030204" pitchFamily="18" charset="0"/>
                      </a:rPr>
                      <m:t>,</m:t>
                    </m:r>
                    <m:r>
                      <a:rPr lang="en-US" altLang="zh-CN" sz="2000" i="1" dirty="0" err="1">
                        <a:latin typeface="Cambria Math" panose="02040503050406030204" pitchFamily="18" charset="0"/>
                      </a:rPr>
                      <m:t>𝑣</m:t>
                    </m:r>
                    <m:r>
                      <a:rPr lang="en-US" altLang="zh-CN" sz="2000" i="1" dirty="0">
                        <a:latin typeface="Cambria Math" panose="02040503050406030204" pitchFamily="18" charset="0"/>
                      </a:rPr>
                      <m:t>)</m:t>
                    </m:r>
                  </m:oMath>
                </a14:m>
                <a:endParaRPr lang="en-US" altLang="zh-CN" sz="2400" dirty="0"/>
              </a:p>
              <a:p>
                <a:pPr>
                  <a:buFont typeface="Wingdings" panose="05000000000000000000" pitchFamily="2" charset="2"/>
                  <a:buChar char="Ø"/>
                </a:pPr>
                <a:r>
                  <a:rPr lang="zh-CN" altLang="en-US" sz="1800" dirty="0"/>
                  <a:t>落子概率</a:t>
                </a:r>
                <a14:m>
                  <m:oMath xmlns:m="http://schemas.openxmlformats.org/officeDocument/2006/math">
                    <m:r>
                      <a:rPr lang="en-US" altLang="zh-CN" sz="1800" b="1" i="1" dirty="0" smtClean="0">
                        <a:latin typeface="Cambria Math" panose="02040503050406030204" pitchFamily="18" charset="0"/>
                      </a:rPr>
                      <m:t>𝒑</m:t>
                    </m:r>
                    <m:r>
                      <a:rPr lang="zh-CN" altLang="en-US" sz="1800" b="1" i="1" dirty="0">
                        <a:latin typeface="Cambria Math" panose="02040503050406030204" pitchFamily="18" charset="0"/>
                      </a:rPr>
                      <m:t>：</m:t>
                    </m:r>
                  </m:oMath>
                </a14:m>
                <a:r>
                  <a:rPr lang="zh-CN" altLang="en-US" sz="1800" dirty="0"/>
                  <a:t>表示在当前输入条件下在每个可能点落子的概率</a:t>
                </a:r>
                <a:r>
                  <a:rPr lang="en-US" altLang="zh-CN" sz="1800" dirty="0"/>
                  <a:t>,362</a:t>
                </a:r>
                <a:r>
                  <a:rPr lang="zh-CN" altLang="en-US" sz="1800" dirty="0"/>
                  <a:t>个输出值为</a:t>
                </a:r>
                <a:r>
                  <a:rPr lang="en-US" altLang="zh-CN" sz="1800" dirty="0"/>
                  <a:t>361</a:t>
                </a:r>
                <a:r>
                  <a:rPr lang="zh-CN" altLang="en-US" sz="1800" dirty="0"/>
                  <a:t>个可以落子的地点的概率和</a:t>
                </a:r>
                <a:r>
                  <a:rPr lang="en-US" altLang="zh-CN" sz="1800" dirty="0"/>
                  <a:t>1</a:t>
                </a:r>
                <a:r>
                  <a:rPr lang="zh-CN" altLang="en-US" sz="1800" dirty="0"/>
                  <a:t>个放弃走子概率</a:t>
                </a:r>
                <a:endParaRPr lang="en-US" altLang="zh-CN" sz="1800" dirty="0"/>
              </a:p>
              <a:p>
                <a:pPr>
                  <a:buFont typeface="Wingdings" panose="05000000000000000000" pitchFamily="2" charset="2"/>
                  <a:buChar char="Ø"/>
                </a:pPr>
                <a:r>
                  <a:rPr lang="zh-CN" altLang="en-US" sz="1800" dirty="0"/>
                  <a:t>评估值</a:t>
                </a:r>
                <a14:m>
                  <m:oMath xmlns:m="http://schemas.openxmlformats.org/officeDocument/2006/math">
                    <m:r>
                      <a:rPr lang="en-US" altLang="zh-CN" sz="1800" b="0" i="1" dirty="0" smtClean="0">
                        <a:latin typeface="Cambria Math" panose="02040503050406030204" pitchFamily="18" charset="0"/>
                      </a:rPr>
                      <m:t>𝑣</m:t>
                    </m:r>
                    <m:r>
                      <a:rPr lang="zh-CN" altLang="en-US" sz="1800" b="0" i="1" dirty="0">
                        <a:latin typeface="Cambria Math" panose="02040503050406030204" pitchFamily="18" charset="0"/>
                      </a:rPr>
                      <m:t>：</m:t>
                    </m:r>
                  </m:oMath>
                </a14:m>
                <a:r>
                  <a:rPr lang="zh-CN" altLang="en-US" sz="1800" dirty="0"/>
                  <a:t>表示现在执棋方选手在输入的这八步历史局面 </a:t>
                </a:r>
                <a14:m>
                  <m:oMath xmlns:m="http://schemas.openxmlformats.org/officeDocument/2006/math">
                    <m:acc>
                      <m:accPr>
                        <m:chr m:val="⃗"/>
                        <m:ctrlPr>
                          <a:rPr lang="el-GR" altLang="zh-CN" sz="1800" i="1" dirty="0" smtClean="0">
                            <a:latin typeface="Cambria Math" panose="02040503050406030204" pitchFamily="18" charset="0"/>
                          </a:rPr>
                        </m:ctrlPr>
                      </m:accPr>
                      <m:e>
                        <m:r>
                          <a:rPr lang="en-US" altLang="zh-CN" sz="1800" b="0" i="1" dirty="0" smtClean="0">
                            <a:latin typeface="Cambria Math" panose="02040503050406030204" pitchFamily="18" charset="0"/>
                          </a:rPr>
                          <m:t>𝑠</m:t>
                        </m:r>
                      </m:e>
                    </m:acc>
                  </m:oMath>
                </a14:m>
                <a:r>
                  <a:rPr lang="zh-CN" altLang="en-US" sz="1800" dirty="0"/>
                  <a:t>下的胜率</a:t>
                </a:r>
                <a:endParaRPr lang="en-US" altLang="zh-CN" sz="1800" dirty="0"/>
              </a:p>
              <a:p>
                <a:pPr>
                  <a:buFont typeface="Wingdings" panose="05000000000000000000" pitchFamily="2" charset="2"/>
                  <a:buChar char="ü"/>
                </a:pPr>
                <a:r>
                  <a:rPr lang="zh-CN" altLang="en-US" sz="2000" dirty="0"/>
                  <a:t>网络结构：基于</a:t>
                </a:r>
                <a:r>
                  <a:rPr lang="en-US" altLang="zh-CN" sz="2000" dirty="0"/>
                  <a:t>Residual Network</a:t>
                </a:r>
                <a:r>
                  <a:rPr lang="zh-CN" altLang="en-US" sz="2000" dirty="0"/>
                  <a:t>的卷积网络，包含</a:t>
                </a:r>
                <a:r>
                  <a:rPr lang="en-US" altLang="zh-CN" sz="2000" dirty="0"/>
                  <a:t>20</a:t>
                </a:r>
                <a:r>
                  <a:rPr lang="zh-CN" altLang="en-US" sz="2000" dirty="0"/>
                  <a:t>或</a:t>
                </a:r>
                <a:r>
                  <a:rPr lang="en-US" altLang="zh-CN" sz="2000" dirty="0"/>
                  <a:t>40</a:t>
                </a:r>
                <a:r>
                  <a:rPr lang="zh-CN" altLang="en-US" sz="2000" dirty="0"/>
                  <a:t>个</a:t>
                </a:r>
                <a:r>
                  <a:rPr lang="en-US" altLang="zh-CN" sz="2000" dirty="0"/>
                  <a:t>Residual Block</a:t>
                </a:r>
                <a:r>
                  <a:rPr lang="zh-CN" altLang="en-US" sz="2000" dirty="0"/>
                  <a:t>（残差模块），加入批量归一化</a:t>
                </a:r>
                <a:r>
                  <a:rPr lang="en-US" altLang="zh-CN" sz="2000" dirty="0"/>
                  <a:t>Batch </a:t>
                </a:r>
                <a:r>
                  <a:rPr lang="en-US" altLang="zh-CN" sz="2000" dirty="0" err="1"/>
                  <a:t>normalisation</a:t>
                </a:r>
                <a:r>
                  <a:rPr lang="zh-CN" altLang="en-US" sz="2000" dirty="0"/>
                  <a:t>与非线性整流器</a:t>
                </a:r>
                <a:r>
                  <a:rPr lang="en-US" altLang="zh-CN" sz="2000" dirty="0"/>
                  <a:t>rectifier non-linearities</a:t>
                </a:r>
                <a:r>
                  <a:rPr lang="zh-CN" altLang="en-US" sz="2000" dirty="0"/>
                  <a:t>模块</a:t>
                </a:r>
                <a:br>
                  <a:rPr lang="en-US" altLang="zh-CN" sz="2400" dirty="0"/>
                </a:br>
                <a:endParaRPr lang="en-US" altLang="zh-CN" sz="2000" dirty="0"/>
              </a:p>
              <a:p>
                <a:endParaRPr lang="zh-CN" altLang="en-US" sz="2400" dirty="0"/>
              </a:p>
            </p:txBody>
          </p:sp>
        </mc:Choice>
        <mc:Fallback xmlns="">
          <p:sp>
            <p:nvSpPr>
              <p:cNvPr id="3" name="内容占位符 2">
                <a:extLst>
                  <a:ext uri="{FF2B5EF4-FFF2-40B4-BE49-F238E27FC236}">
                    <a16:creationId xmlns:a16="http://schemas.microsoft.com/office/drawing/2014/main" id="{FC047420-99AD-4289-96C3-F365B649056E}"/>
                  </a:ext>
                </a:extLst>
              </p:cNvPr>
              <p:cNvSpPr>
                <a:spLocks noGrp="1" noRot="1" noChangeAspect="1" noMove="1" noResize="1" noEditPoints="1" noAdjustHandles="1" noChangeArrowheads="1" noChangeShapeType="1" noTextEdit="1"/>
              </p:cNvSpPr>
              <p:nvPr>
                <p:ph idx="1"/>
              </p:nvPr>
            </p:nvSpPr>
            <p:spPr>
              <a:blipFill>
                <a:blip r:embed="rId2"/>
                <a:stretch>
                  <a:fillRect l="-812" t="-1821" r="-5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362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0F9360-B13C-49AA-B5B3-06BDA9D3C659}"/>
              </a:ext>
            </a:extLst>
          </p:cNvPr>
          <p:cNvSpPr>
            <a:spLocks noGrp="1"/>
          </p:cNvSpPr>
          <p:nvPr>
            <p:ph type="title"/>
          </p:nvPr>
        </p:nvSpPr>
        <p:spPr>
          <a:xfrm>
            <a:off x="838200" y="0"/>
            <a:ext cx="10515600" cy="1021223"/>
          </a:xfrm>
        </p:spPr>
        <p:txBody>
          <a:bodyPr>
            <a:normAutofit/>
          </a:bodyPr>
          <a:lstStyle/>
          <a:p>
            <a:r>
              <a:rPr lang="en-US" altLang="zh-CN" sz="3600" dirty="0"/>
              <a:t>AlphaGo</a:t>
            </a:r>
            <a:r>
              <a:rPr lang="zh-CN" altLang="en-US" sz="3600" dirty="0"/>
              <a:t>怎么下棋？</a:t>
            </a:r>
          </a:p>
        </p:txBody>
      </p:sp>
      <p:sp>
        <p:nvSpPr>
          <p:cNvPr id="3" name="内容占位符 2">
            <a:extLst>
              <a:ext uri="{FF2B5EF4-FFF2-40B4-BE49-F238E27FC236}">
                <a16:creationId xmlns:a16="http://schemas.microsoft.com/office/drawing/2014/main" id="{627545BE-FF2B-4891-998C-424B8F5B96BA}"/>
              </a:ext>
            </a:extLst>
          </p:cNvPr>
          <p:cNvSpPr>
            <a:spLocks noGrp="1"/>
          </p:cNvSpPr>
          <p:nvPr>
            <p:ph idx="1"/>
          </p:nvPr>
        </p:nvSpPr>
        <p:spPr>
          <a:xfrm>
            <a:off x="838200" y="987425"/>
            <a:ext cx="10515600" cy="2441575"/>
          </a:xfrm>
        </p:spPr>
        <p:txBody>
          <a:bodyPr/>
          <a:lstStyle/>
          <a:p>
            <a:r>
              <a:rPr lang="zh-CN" altLang="en-US" sz="2400" dirty="0"/>
              <a:t>围棋高手</a:t>
            </a:r>
            <a:endParaRPr lang="en-US" altLang="zh-CN" sz="2400" dirty="0"/>
          </a:p>
          <a:p>
            <a:pPr marL="0" indent="0">
              <a:buNone/>
            </a:pPr>
            <a:r>
              <a:rPr lang="zh-CN" altLang="en-US" sz="2000" dirty="0"/>
              <a:t>面对棋局，对棋局进行推演，缩小落子范围，分析利弊，最后选择一种当前最有利于自己的着法落子。</a:t>
            </a:r>
            <a:endParaRPr lang="en-US" altLang="zh-CN" sz="2000" dirty="0"/>
          </a:p>
          <a:p>
            <a:r>
              <a:rPr lang="en-US" altLang="zh-CN" sz="2400" dirty="0"/>
              <a:t>AlphaGo</a:t>
            </a:r>
          </a:p>
          <a:p>
            <a:pPr marL="0" indent="0">
              <a:buNone/>
            </a:pPr>
            <a:r>
              <a:rPr lang="zh-CN" altLang="en-US" sz="2000" dirty="0"/>
              <a:t>“模拟”，相当于推演棋局。</a:t>
            </a:r>
            <a:r>
              <a:rPr lang="en-US" altLang="zh-CN" sz="2000" dirty="0"/>
              <a:t>AlphaGo</a:t>
            </a:r>
            <a:r>
              <a:rPr lang="zh-CN" altLang="en-US" sz="2000" dirty="0"/>
              <a:t>对当前的棋局进行</a:t>
            </a:r>
            <a:r>
              <a:rPr lang="en-US" altLang="zh-CN" sz="2000" dirty="0"/>
              <a:t>N</a:t>
            </a:r>
            <a:r>
              <a:rPr lang="zh-CN" altLang="en-US" sz="2000" dirty="0"/>
              <a:t>次的“模拟”，选取“模拟”的次数最多的走法。</a:t>
            </a:r>
          </a:p>
        </p:txBody>
      </p:sp>
      <p:pic>
        <p:nvPicPr>
          <p:cNvPr id="5" name="图片 4" descr="图片包含 物体&#10;&#10;已生成高可信度的说明">
            <a:extLst>
              <a:ext uri="{FF2B5EF4-FFF2-40B4-BE49-F238E27FC236}">
                <a16:creationId xmlns:a16="http://schemas.microsoft.com/office/drawing/2014/main" id="{71E3EAAF-08CC-41FA-9151-371E9335EF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084" y="3429000"/>
            <a:ext cx="2976716" cy="3139706"/>
          </a:xfrm>
          <a:prstGeom prst="rect">
            <a:avLst/>
          </a:prstGeom>
        </p:spPr>
      </p:pic>
      <p:sp>
        <p:nvSpPr>
          <p:cNvPr id="6" name="文本框 5">
            <a:extLst>
              <a:ext uri="{FF2B5EF4-FFF2-40B4-BE49-F238E27FC236}">
                <a16:creationId xmlns:a16="http://schemas.microsoft.com/office/drawing/2014/main" id="{306DA0F4-6B89-4819-8B7A-D319E9100250}"/>
              </a:ext>
            </a:extLst>
          </p:cNvPr>
          <p:cNvSpPr txBox="1"/>
          <p:nvPr/>
        </p:nvSpPr>
        <p:spPr>
          <a:xfrm>
            <a:off x="5368412" y="4537188"/>
            <a:ext cx="5171767" cy="923330"/>
          </a:xfrm>
          <a:prstGeom prst="rect">
            <a:avLst/>
          </a:prstGeom>
          <a:noFill/>
        </p:spPr>
        <p:txBody>
          <a:bodyPr wrap="square" rtlCol="0">
            <a:spAutoFit/>
          </a:bodyPr>
          <a:lstStyle/>
          <a:p>
            <a:r>
              <a:rPr lang="zh-CN" altLang="en-US" dirty="0"/>
              <a:t>如图所示，</a:t>
            </a:r>
            <a:r>
              <a:rPr lang="en-US" altLang="zh-CN" dirty="0"/>
              <a:t>AlphaGo</a:t>
            </a:r>
            <a:r>
              <a:rPr lang="zh-CN" altLang="en-US" dirty="0"/>
              <a:t>对可能落子的地方经过多次的推演和模拟，最终选择了右下角那个模拟次数最多的“最优”走法。</a:t>
            </a:r>
          </a:p>
        </p:txBody>
      </p:sp>
    </p:spTree>
    <p:extLst>
      <p:ext uri="{BB962C8B-B14F-4D97-AF65-F5344CB8AC3E}">
        <p14:creationId xmlns:p14="http://schemas.microsoft.com/office/powerpoint/2010/main" val="18766006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5FF24-9715-4DE7-84B8-05E1D2E44089}"/>
              </a:ext>
            </a:extLst>
          </p:cNvPr>
          <p:cNvSpPr>
            <a:spLocks noGrp="1"/>
          </p:cNvSpPr>
          <p:nvPr>
            <p:ph type="title"/>
          </p:nvPr>
        </p:nvSpPr>
        <p:spPr>
          <a:xfrm>
            <a:off x="838200" y="559056"/>
            <a:ext cx="10515600" cy="1325563"/>
          </a:xfrm>
        </p:spPr>
        <p:txBody>
          <a:bodyPr/>
          <a:lstStyle/>
          <a:p>
            <a:r>
              <a:rPr lang="zh-CN" altLang="en-US" sz="3600" dirty="0"/>
              <a:t>改进的强化学习算法</a:t>
            </a:r>
            <a:br>
              <a:rPr lang="en-US" altLang="zh-CN" dirty="0"/>
            </a:br>
            <a:r>
              <a:rPr lang="en-US" altLang="zh-CN" dirty="0"/>
              <a:t>                     </a:t>
            </a:r>
            <a:r>
              <a:rPr lang="en-US" altLang="zh-CN" sz="2800" dirty="0"/>
              <a:t>——</a:t>
            </a:r>
            <a:r>
              <a:rPr lang="zh-CN" altLang="en-US" sz="2800" dirty="0"/>
              <a:t>广义策略迭代</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1E4856E0-0059-4C0C-8777-36F29FE2FA57}"/>
                  </a:ext>
                </a:extLst>
              </p:cNvPr>
              <p:cNvSpPr>
                <a:spLocks noGrp="1"/>
              </p:cNvSpPr>
              <p:nvPr>
                <p:ph idx="1"/>
              </p:nvPr>
            </p:nvSpPr>
            <p:spPr>
              <a:xfrm>
                <a:off x="838200" y="1884620"/>
                <a:ext cx="10515600" cy="4280206"/>
              </a:xfrm>
            </p:spPr>
            <p:txBody>
              <a:bodyPr>
                <a:normAutofit/>
              </a:bodyPr>
              <a:lstStyle/>
              <a:p>
                <a:r>
                  <a:rPr lang="zh-CN" altLang="en-US" sz="2400" dirty="0"/>
                  <a:t>在每一个状态 </a:t>
                </a:r>
                <a14:m>
                  <m:oMath xmlns:m="http://schemas.openxmlformats.org/officeDocument/2006/math">
                    <m:acc>
                      <m:accPr>
                        <m:chr m:val="⃗"/>
                        <m:ctrlPr>
                          <a:rPr lang="el-GR" altLang="zh-CN" sz="2400" i="1" dirty="0">
                            <a:latin typeface="Cambria Math" panose="02040503050406030204" pitchFamily="18" charset="0"/>
                          </a:rPr>
                        </m:ctrlPr>
                      </m:accPr>
                      <m:e>
                        <m:r>
                          <a:rPr lang="en-US" altLang="zh-CN" sz="2400" b="0" i="1" dirty="0">
                            <a:latin typeface="Cambria Math" panose="02040503050406030204" pitchFamily="18" charset="0"/>
                          </a:rPr>
                          <m:t>𝑠</m:t>
                        </m:r>
                      </m:e>
                    </m:acc>
                    <m:r>
                      <a:rPr lang="en-US" altLang="zh-CN" sz="2400" b="0" i="1" dirty="0">
                        <a:latin typeface="Cambria Math" panose="02040503050406030204" pitchFamily="18" charset="0"/>
                      </a:rPr>
                      <m:t> </m:t>
                    </m:r>
                  </m:oMath>
                </a14:m>
                <a:r>
                  <a:rPr lang="zh-CN" altLang="en-US" sz="2400" dirty="0"/>
                  <a:t>，利用深度神经网络</a:t>
                </a:r>
                <a14:m>
                  <m:oMath xmlns:m="http://schemas.openxmlformats.org/officeDocument/2006/math">
                    <m:sSub>
                      <m:sSubPr>
                        <m:ctrlPr>
                          <a:rPr lang="en-US" altLang="zh-CN" sz="2400" i="1" dirty="0">
                            <a:latin typeface="Cambria Math" panose="02040503050406030204" pitchFamily="18" charset="0"/>
                          </a:rPr>
                        </m:ctrlPr>
                      </m:sSubPr>
                      <m:e>
                        <m:r>
                          <a:rPr lang="en-US" altLang="zh-CN" sz="2400" b="0" i="1" dirty="0">
                            <a:latin typeface="Cambria Math" panose="02040503050406030204" pitchFamily="18" charset="0"/>
                          </a:rPr>
                          <m:t>𝑓</m:t>
                        </m:r>
                      </m:e>
                      <m:sub>
                        <m:r>
                          <a:rPr lang="el-GR" altLang="zh-CN" sz="2400" b="0" i="1" dirty="0">
                            <a:latin typeface="Cambria Math" panose="02040503050406030204" pitchFamily="18" charset="0"/>
                          </a:rPr>
                          <m:t>𝜃</m:t>
                        </m:r>
                      </m:sub>
                    </m:sSub>
                  </m:oMath>
                </a14:m>
                <a:r>
                  <a:rPr lang="zh-CN" altLang="en-US" sz="2400" dirty="0"/>
                  <a:t>预测作为参照执行</a:t>
                </a:r>
                <a:r>
                  <a:rPr lang="en-US" altLang="zh-CN" sz="2400" dirty="0"/>
                  <a:t>MCTS</a:t>
                </a:r>
                <a:r>
                  <a:rPr lang="zh-CN" altLang="en-US" sz="2400" dirty="0"/>
                  <a:t>搜索，</a:t>
                </a:r>
                <a:r>
                  <a:rPr lang="en-US" altLang="zh-CN" sz="2400" dirty="0"/>
                  <a:t>MCTS</a:t>
                </a:r>
                <a:r>
                  <a:rPr lang="zh-CN" altLang="en-US" sz="2400" dirty="0"/>
                  <a:t>搜索的输出是每一个状态下在不同位置对应的概率 </a:t>
                </a:r>
                <a14:m>
                  <m:oMath xmlns:m="http://schemas.openxmlformats.org/officeDocument/2006/math">
                    <m:r>
                      <a:rPr lang="en-US" altLang="zh-CN" sz="2400" b="0" i="1" dirty="0" smtClean="0">
                        <a:latin typeface="Cambria Math" panose="02040503050406030204" pitchFamily="18" charset="0"/>
                      </a:rPr>
                      <m:t>𝜋</m:t>
                    </m:r>
                  </m:oMath>
                </a14:m>
                <a:endParaRPr lang="en-US" altLang="zh-CN" sz="2400" dirty="0"/>
              </a:p>
              <a:p>
                <a:r>
                  <a:rPr lang="en-US" altLang="zh-CN" sz="2400" dirty="0"/>
                  <a:t>MCTS</a:t>
                </a:r>
                <a:r>
                  <a:rPr lang="zh-CN" altLang="en-US" sz="2400" dirty="0"/>
                  <a:t>搜索得出的落子概率比</a:t>
                </a:r>
                <a14:m>
                  <m:oMath xmlns:m="http://schemas.openxmlformats.org/officeDocument/2006/math">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𝑓</m:t>
                        </m:r>
                      </m:e>
                      <m:sub>
                        <m:r>
                          <a:rPr lang="zh-CN" altLang="en-US" sz="2400" i="1" dirty="0" smtClean="0">
                            <a:latin typeface="Cambria Math" panose="02040503050406030204" pitchFamily="18" charset="0"/>
                          </a:rPr>
                          <m:t>𝜃</m:t>
                        </m:r>
                      </m:sub>
                    </m:sSub>
                  </m:oMath>
                </a14:m>
                <a:r>
                  <a:rPr lang="zh-CN" altLang="en-US" sz="2400" dirty="0"/>
                  <a:t>输出的仅使用神经网络输出的落子概率</a:t>
                </a:r>
                <a14:m>
                  <m:oMath xmlns:m="http://schemas.openxmlformats.org/officeDocument/2006/math">
                    <m:r>
                      <a:rPr lang="en-US" altLang="zh-CN" sz="2400" b="1" i="1" dirty="0" smtClean="0">
                        <a:latin typeface="Cambria Math" panose="02040503050406030204" pitchFamily="18" charset="0"/>
                      </a:rPr>
                      <m:t>𝒑</m:t>
                    </m:r>
                  </m:oMath>
                </a14:m>
                <a:r>
                  <a:rPr lang="zh-CN" altLang="en-US" sz="2400" dirty="0"/>
                  <a:t>更强，因此，</a:t>
                </a:r>
                <a:r>
                  <a:rPr lang="en-US" altLang="zh-CN" sz="2400" dirty="0"/>
                  <a:t>MCTS</a:t>
                </a:r>
                <a:r>
                  <a:rPr lang="zh-CN" altLang="en-US" sz="2400" dirty="0"/>
                  <a:t>可以被视为一个强力的策略改善（</a:t>
                </a:r>
                <a:r>
                  <a:rPr lang="en-US" altLang="zh-CN" sz="2400" dirty="0"/>
                  <a:t>policy improvement</a:t>
                </a:r>
                <a:r>
                  <a:rPr lang="zh-CN" altLang="en-US" sz="2400" dirty="0"/>
                  <a:t>）过程</a:t>
                </a:r>
                <a:endParaRPr lang="en-US" altLang="zh-CN" sz="2400" dirty="0"/>
              </a:p>
              <a:p>
                <a:r>
                  <a:rPr lang="zh-CN" altLang="en-US" sz="2400" dirty="0"/>
                  <a:t>使用基于</a:t>
                </a:r>
                <a:r>
                  <a:rPr lang="en-US" altLang="zh-CN" sz="2400" dirty="0"/>
                  <a:t>MCTS</a:t>
                </a:r>
                <a:r>
                  <a:rPr lang="zh-CN" altLang="en-US" sz="2400" dirty="0"/>
                  <a:t>提升后的策略（</a:t>
                </a:r>
                <a:r>
                  <a:rPr lang="en-US" altLang="zh-CN" sz="2400" dirty="0"/>
                  <a:t>policy</a:t>
                </a:r>
                <a:r>
                  <a:rPr lang="zh-CN" altLang="en-US" sz="2400" dirty="0"/>
                  <a:t>）来进行落子，然后用自对弈最终对局的胜者</a:t>
                </a:r>
                <a14:m>
                  <m:oMath xmlns:m="http://schemas.openxmlformats.org/officeDocument/2006/math">
                    <m:r>
                      <a:rPr lang="en-US" altLang="zh-CN" sz="2400" i="1" dirty="0" smtClean="0">
                        <a:latin typeface="Cambria Math" panose="02040503050406030204" pitchFamily="18" charset="0"/>
                      </a:rPr>
                      <m:t>𝑧</m:t>
                    </m:r>
                  </m:oMath>
                </a14:m>
                <a:r>
                  <a:rPr lang="zh-CN" altLang="en-US" sz="2400" dirty="0"/>
                  <a:t>作为价值（</a:t>
                </a:r>
                <a:r>
                  <a:rPr lang="en-US" altLang="zh-CN" sz="2400" dirty="0"/>
                  <a:t>Value</a:t>
                </a:r>
                <a:r>
                  <a:rPr lang="zh-CN" altLang="en-US" sz="2400" dirty="0"/>
                  <a:t>），作为一个强力的策略评估（</a:t>
                </a:r>
                <a:r>
                  <a:rPr lang="en-US" altLang="zh-CN" sz="2400" dirty="0"/>
                  <a:t>policy evaluation</a:t>
                </a:r>
                <a:r>
                  <a:rPr lang="zh-CN" altLang="en-US" sz="2400" dirty="0"/>
                  <a:t>）过程</a:t>
                </a:r>
                <a:endParaRPr lang="en-US" altLang="zh-CN" sz="2400" dirty="0"/>
              </a:p>
              <a:p>
                <a:r>
                  <a:rPr lang="zh-CN" altLang="en-US" sz="2400" dirty="0"/>
                  <a:t>用上述的规则，完成一个通用策略迭代算法去更新神经网络的参数 </a:t>
                </a:r>
                <a14:m>
                  <m:oMath xmlns:m="http://schemas.openxmlformats.org/officeDocument/2006/math">
                    <m:r>
                      <a:rPr lang="en-US" altLang="zh-CN" sz="2400" i="1" dirty="0" smtClean="0">
                        <a:latin typeface="Cambria Math" panose="02040503050406030204" pitchFamily="18" charset="0"/>
                      </a:rPr>
                      <m:t>𝜃</m:t>
                    </m:r>
                  </m:oMath>
                </a14:m>
                <a:endParaRPr lang="en-US" altLang="zh-CN" sz="2400" dirty="0"/>
              </a:p>
              <a:p>
                <a:r>
                  <a:rPr lang="zh-CN" altLang="en-US" sz="2400" dirty="0"/>
                  <a:t>迭代至策略不改变 即最优策略</a:t>
                </a:r>
                <a:br>
                  <a:rPr lang="zh-CN" altLang="en-US" sz="2400" dirty="0"/>
                </a:br>
                <a:endParaRPr lang="zh-CN" altLang="en-US" sz="2400" dirty="0"/>
              </a:p>
            </p:txBody>
          </p:sp>
        </mc:Choice>
        <mc:Fallback xmlns="">
          <p:sp>
            <p:nvSpPr>
              <p:cNvPr id="3" name="内容占位符 2">
                <a:extLst>
                  <a:ext uri="{FF2B5EF4-FFF2-40B4-BE49-F238E27FC236}">
                    <a16:creationId xmlns:a16="http://schemas.microsoft.com/office/drawing/2014/main" id="{1E4856E0-0059-4C0C-8777-36F29FE2FA57}"/>
                  </a:ext>
                </a:extLst>
              </p:cNvPr>
              <p:cNvSpPr>
                <a:spLocks noGrp="1" noRot="1" noChangeAspect="1" noMove="1" noResize="1" noEditPoints="1" noAdjustHandles="1" noChangeArrowheads="1" noChangeShapeType="1" noTextEdit="1"/>
              </p:cNvSpPr>
              <p:nvPr>
                <p:ph idx="1"/>
              </p:nvPr>
            </p:nvSpPr>
            <p:spPr>
              <a:xfrm>
                <a:off x="838200" y="1884620"/>
                <a:ext cx="10515600" cy="4280206"/>
              </a:xfrm>
              <a:blipFill>
                <a:blip r:embed="rId2"/>
                <a:stretch>
                  <a:fillRect l="-812" t="-2991" r="-37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2143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9DEB2832-1B91-48EF-AF15-0BD749FE64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862" y="527820"/>
            <a:ext cx="6597561" cy="5802359"/>
          </a:xfr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559326EB-6FA4-4B0D-927C-8CDB50E5B5CF}"/>
                  </a:ext>
                </a:extLst>
              </p:cNvPr>
              <p:cNvSpPr txBox="1"/>
              <p:nvPr/>
            </p:nvSpPr>
            <p:spPr>
              <a:xfrm>
                <a:off x="7325032" y="963560"/>
                <a:ext cx="4198374" cy="5355312"/>
              </a:xfrm>
              <a:prstGeom prst="rect">
                <a:avLst/>
              </a:prstGeom>
              <a:noFill/>
            </p:spPr>
            <p:txBody>
              <a:bodyPr wrap="square" rtlCol="0">
                <a:spAutoFit/>
              </a:bodyPr>
              <a:lstStyle/>
              <a:p>
                <a:r>
                  <a:rPr lang="en-US" altLang="zh-CN" b="1" dirty="0"/>
                  <a:t>a</a:t>
                </a:r>
                <a:r>
                  <a:rPr lang="en-US" altLang="zh-CN" dirty="0"/>
                  <a:t>.</a:t>
                </a:r>
                <a:r>
                  <a:rPr lang="zh-CN" altLang="en-US" dirty="0"/>
                  <a:t>表示自对弈过程。执行</a:t>
                </a:r>
                <a:r>
                  <a:rPr lang="en-US" altLang="zh-CN" dirty="0"/>
                  <a:t>MCTS</a:t>
                </a:r>
                <a:r>
                  <a:rPr lang="zh-CN" altLang="en-US" dirty="0"/>
                  <a:t>搜索。根据搜索得出的概率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𝑡</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zh-CN" altLang="en-US" b="1" i="1" smtClean="0">
                            <a:latin typeface="Cambria Math" panose="02040503050406030204" pitchFamily="18" charset="0"/>
                            <a:ea typeface="Cambria Math" panose="02040503050406030204" pitchFamily="18" charset="0"/>
                          </a:rPr>
                          <m:t>𝝅</m:t>
                        </m:r>
                      </m:e>
                      <m:sub>
                        <m:r>
                          <a:rPr lang="en-US" altLang="zh-CN" b="0" i="1" smtClean="0">
                            <a:latin typeface="Cambria Math" panose="02040503050406030204" pitchFamily="18" charset="0"/>
                            <a:ea typeface="Cambria Math" panose="02040503050406030204" pitchFamily="18" charset="0"/>
                          </a:rPr>
                          <m:t>𝑡</m:t>
                        </m:r>
                      </m:sub>
                    </m:sSub>
                  </m:oMath>
                </a14:m>
                <a:r>
                  <a:rPr lang="zh-CN" altLang="en-US" dirty="0"/>
                  <a:t>进行落子。终局</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𝑇</m:t>
                        </m:r>
                      </m:sub>
                    </m:sSub>
                  </m:oMath>
                </a14:m>
                <a:r>
                  <a:rPr lang="zh-CN" altLang="en-US" dirty="0"/>
                  <a:t>时根据围棋规则计算胜者</a:t>
                </a:r>
                <a14:m>
                  <m:oMath xmlns:m="http://schemas.openxmlformats.org/officeDocument/2006/math">
                    <m:r>
                      <a:rPr lang="en-US" altLang="zh-CN" b="0" i="1" smtClean="0">
                        <a:latin typeface="Cambria Math" panose="02040503050406030204" pitchFamily="18" charset="0"/>
                      </a:rPr>
                      <m:t>𝑧</m:t>
                    </m:r>
                  </m:oMath>
                </a14:m>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en-US" altLang="zh-CN" b="1" dirty="0"/>
                  <a:t>b.</a:t>
                </a:r>
                <a:r>
                  <a:rPr lang="zh-CN" altLang="en-US" dirty="0"/>
                  <a:t>表示更新神经网络参数过程。使用原始落子状态</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𝑠</m:t>
                            </m:r>
                          </m:e>
                        </m:acc>
                      </m:e>
                      <m:sub>
                        <m:r>
                          <a:rPr lang="en-US" altLang="zh-CN" b="0" i="1" smtClean="0">
                            <a:latin typeface="Cambria Math" panose="02040503050406030204" pitchFamily="18" charset="0"/>
                          </a:rPr>
                          <m:t>𝑡</m:t>
                        </m:r>
                      </m:sub>
                    </m:sSub>
                  </m:oMath>
                </a14:m>
                <a:r>
                  <a:rPr lang="zh-CN" altLang="en-US" dirty="0"/>
                  <a:t>作为输入，得到此棋盘状态 </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smtClean="0">
                                <a:latin typeface="Cambria Math" panose="02040503050406030204" pitchFamily="18" charset="0"/>
                              </a:rPr>
                            </m:ctrlPr>
                          </m:accPr>
                          <m:e>
                            <m:r>
                              <a:rPr lang="en-US" altLang="zh-CN" b="0" i="1" smtClean="0">
                                <a:latin typeface="Cambria Math" panose="02040503050406030204" pitchFamily="18" charset="0"/>
                              </a:rPr>
                              <m:t>𝑠</m:t>
                            </m:r>
                          </m:e>
                        </m:acc>
                      </m:e>
                      <m:sub>
                        <m:r>
                          <a:rPr lang="en-US" altLang="zh-CN" b="0" i="1" smtClean="0">
                            <a:latin typeface="Cambria Math" panose="02040503050406030204" pitchFamily="18" charset="0"/>
                          </a:rPr>
                          <m:t>𝑡</m:t>
                        </m:r>
                      </m:sub>
                    </m:sSub>
                  </m:oMath>
                </a14:m>
                <a:r>
                  <a:rPr lang="zh-CN" altLang="en-US" dirty="0"/>
                  <a:t>下下一步所有可能落子位置的概率分布</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zh-CN" altLang="en-US" dirty="0"/>
                  <a:t>和当前状态下选手的赢棋评估值</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oMath>
                </a14:m>
                <a:r>
                  <a:rPr lang="zh-CN" altLang="en-US" dirty="0"/>
                  <a:t>，然后利用</a:t>
                </a:r>
                <a14:m>
                  <m:oMath xmlns:m="http://schemas.openxmlformats.org/officeDocument/2006/math">
                    <m:sSub>
                      <m:sSubPr>
                        <m:ctrlPr>
                          <a:rPr lang="en-US" altLang="zh-CN" i="1" smtClean="0">
                            <a:latin typeface="Cambria Math" panose="02040503050406030204" pitchFamily="18" charset="0"/>
                          </a:rPr>
                        </m:ctrlPr>
                      </m:sSubPr>
                      <m:e>
                        <m:r>
                          <a:rPr lang="en-US" altLang="zh-CN" b="1" i="1" smtClean="0">
                            <a:latin typeface="Cambria Math" panose="02040503050406030204" pitchFamily="18" charset="0"/>
                          </a:rPr>
                          <m:t>𝒑</m:t>
                        </m:r>
                      </m:e>
                      <m:sub>
                        <m:r>
                          <a:rPr lang="en-US" altLang="zh-CN" b="0" i="1" smtClean="0">
                            <a:latin typeface="Cambria Math" panose="02040503050406030204" pitchFamily="18" charset="0"/>
                          </a:rPr>
                          <m:t>𝑡</m:t>
                        </m:r>
                      </m:sub>
                    </m:sSub>
                  </m:oMath>
                </a14:m>
                <a:r>
                  <a:rPr lang="zh-CN" altLang="en-US" dirty="0"/>
                  <a:t>与</a:t>
                </a:r>
                <a14:m>
                  <m:oMath xmlns:m="http://schemas.openxmlformats.org/officeDocument/2006/math">
                    <m:sSub>
                      <m:sSubPr>
                        <m:ctrlPr>
                          <a:rPr lang="en-US" altLang="zh-CN" i="1" smtClean="0">
                            <a:latin typeface="Cambria Math" panose="02040503050406030204" pitchFamily="18" charset="0"/>
                            <a:ea typeface="Cambria Math" panose="02040503050406030204" pitchFamily="18" charset="0"/>
                          </a:rPr>
                        </m:ctrlPr>
                      </m:sSubPr>
                      <m:e>
                        <m:r>
                          <a:rPr lang="zh-CN" altLang="en-US" b="1" i="1" smtClean="0">
                            <a:latin typeface="Cambria Math" panose="02040503050406030204" pitchFamily="18" charset="0"/>
                            <a:ea typeface="Cambria Math" panose="02040503050406030204" pitchFamily="18" charset="0"/>
                          </a:rPr>
                          <m:t>𝝅</m:t>
                        </m:r>
                      </m:e>
                      <m:sub>
                        <m:r>
                          <a:rPr lang="en-US" altLang="zh-CN" b="0" i="1" smtClean="0">
                            <a:latin typeface="Cambria Math" panose="02040503050406030204" pitchFamily="18" charset="0"/>
                            <a:ea typeface="Cambria Math" panose="02040503050406030204" pitchFamily="18" charset="0"/>
                          </a:rPr>
                          <m:t>𝑡</m:t>
                        </m:r>
                      </m:sub>
                    </m:sSub>
                  </m:oMath>
                </a14:m>
                <a:r>
                  <a:rPr lang="zh-CN" altLang="en-US" dirty="0"/>
                  <a:t>和</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𝑡</m:t>
                        </m:r>
                      </m:sub>
                    </m:sSub>
                    <m:r>
                      <a:rPr lang="zh-CN" altLang="en-US" i="1">
                        <a:latin typeface="Cambria Math" panose="02040503050406030204" pitchFamily="18" charset="0"/>
                      </a:rPr>
                      <m:t>与</m:t>
                    </m:r>
                    <m:r>
                      <m:rPr>
                        <m:nor/>
                      </m:rPr>
                      <a:rPr lang="zh-CN" altLang="en-US" dirty="0" smtClean="0"/>
                      <m:t>局终胜者</m:t>
                    </m:r>
                    <m:r>
                      <m:rPr>
                        <m:nor/>
                      </m:rPr>
                      <a:rPr lang="en-US" altLang="zh-CN" dirty="0" smtClean="0"/>
                      <m:t>z</m:t>
                    </m:r>
                  </m:oMath>
                </a14:m>
                <a:r>
                  <a:rPr lang="zh-CN" altLang="en-US" dirty="0"/>
                  <a:t>的误差来更新神经网络参数</a:t>
                </a:r>
                <a14:m>
                  <m:oMath xmlns:m="http://schemas.openxmlformats.org/officeDocument/2006/math">
                    <m:r>
                      <a:rPr lang="en-US" altLang="zh-CN" i="1" dirty="0" smtClean="0">
                        <a:latin typeface="Cambria Math" panose="02040503050406030204" pitchFamily="18" charset="0"/>
                      </a:rPr>
                      <m:t>𝜃</m:t>
                    </m:r>
                    <m:r>
                      <a:rPr lang="zh-CN" altLang="en-US" i="1" dirty="0">
                        <a:latin typeface="Cambria Math" panose="02040503050406030204" pitchFamily="18" charset="0"/>
                      </a:rPr>
                      <m:t>，</m:t>
                    </m:r>
                  </m:oMath>
                </a14:m>
                <a:r>
                  <a:rPr lang="zh-CN" altLang="en-US" dirty="0"/>
                  <a:t>更新参数</a:t>
                </a:r>
                <a14:m>
                  <m:oMath xmlns:m="http://schemas.openxmlformats.org/officeDocument/2006/math">
                    <m:r>
                      <a:rPr lang="en-US" altLang="zh-CN" i="1" dirty="0" smtClean="0">
                        <a:latin typeface="Cambria Math" panose="02040503050406030204" pitchFamily="18" charset="0"/>
                      </a:rPr>
                      <m:t>𝜃</m:t>
                    </m:r>
                  </m:oMath>
                </a14:m>
                <a:r>
                  <a:rPr lang="zh-CN" altLang="en-US" dirty="0"/>
                  <a:t>，下一轮迭代中使用新神经网络执行</a:t>
                </a:r>
                <a:r>
                  <a:rPr lang="en-US" altLang="zh-CN" dirty="0"/>
                  <a:t>MCTS</a:t>
                </a:r>
                <a:r>
                  <a:rPr lang="zh-CN" altLang="en-US" dirty="0"/>
                  <a:t>搜索。</a:t>
                </a:r>
              </a:p>
              <a:p>
                <a:br>
                  <a:rPr lang="zh-CN" altLang="en-US" dirty="0"/>
                </a:br>
                <a:endParaRPr lang="zh-CN" altLang="en-US" dirty="0"/>
              </a:p>
            </p:txBody>
          </p:sp>
        </mc:Choice>
        <mc:Fallback xmlns="">
          <p:sp>
            <p:nvSpPr>
              <p:cNvPr id="6" name="文本框 5">
                <a:extLst>
                  <a:ext uri="{FF2B5EF4-FFF2-40B4-BE49-F238E27FC236}">
                    <a16:creationId xmlns:a16="http://schemas.microsoft.com/office/drawing/2014/main" id="{559326EB-6FA4-4B0D-927C-8CDB50E5B5CF}"/>
                  </a:ext>
                </a:extLst>
              </p:cNvPr>
              <p:cNvSpPr txBox="1">
                <a:spLocks noRot="1" noChangeAspect="1" noMove="1" noResize="1" noEditPoints="1" noAdjustHandles="1" noChangeArrowheads="1" noChangeShapeType="1" noTextEdit="1"/>
              </p:cNvSpPr>
              <p:nvPr/>
            </p:nvSpPr>
            <p:spPr>
              <a:xfrm>
                <a:off x="7325032" y="963560"/>
                <a:ext cx="4198374" cy="5355312"/>
              </a:xfrm>
              <a:prstGeom prst="rect">
                <a:avLst/>
              </a:prstGeom>
              <a:blipFill>
                <a:blip r:embed="rId3"/>
                <a:stretch>
                  <a:fillRect l="-1308" t="-569" r="-683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8890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98310F-0E01-4C68-A038-901197C0D64F}"/>
              </a:ext>
            </a:extLst>
          </p:cNvPr>
          <p:cNvSpPr>
            <a:spLocks noGrp="1"/>
          </p:cNvSpPr>
          <p:nvPr>
            <p:ph type="title"/>
          </p:nvPr>
        </p:nvSpPr>
        <p:spPr>
          <a:xfrm>
            <a:off x="838200" y="365125"/>
            <a:ext cx="10515600" cy="646879"/>
          </a:xfrm>
        </p:spPr>
        <p:txBody>
          <a:bodyPr>
            <a:normAutofit fontScale="90000"/>
          </a:bodyPr>
          <a:lstStyle/>
          <a:p>
            <a:r>
              <a:rPr lang="en-US" altLang="zh-CN" sz="3600" dirty="0"/>
              <a:t>MCTS</a:t>
            </a:r>
            <a:r>
              <a:rPr lang="zh-CN" altLang="en-US" sz="3600" dirty="0"/>
              <a:t>搜索算法</a:t>
            </a:r>
            <a:br>
              <a:rPr lang="zh-CN" altLang="en-US" dirty="0"/>
            </a:b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F36913AA-2EA8-4CBC-A650-327F617F585F}"/>
                  </a:ext>
                </a:extLst>
              </p:cNvPr>
              <p:cNvSpPr>
                <a:spLocks noGrp="1"/>
              </p:cNvSpPr>
              <p:nvPr>
                <p:ph idx="1"/>
              </p:nvPr>
            </p:nvSpPr>
            <p:spPr>
              <a:xfrm>
                <a:off x="838200" y="678094"/>
                <a:ext cx="10515600" cy="4926575"/>
              </a:xfrm>
            </p:spPr>
            <p:txBody>
              <a:bodyPr>
                <a:normAutofit lnSpcReduction="10000"/>
              </a:bodyPr>
              <a:lstStyle/>
              <a:p>
                <a:r>
                  <a:rPr lang="zh-CN" altLang="en-US" sz="2200" dirty="0"/>
                  <a:t>搜索树中的节点</a:t>
                </a:r>
                <a14:m>
                  <m:oMath xmlns:m="http://schemas.openxmlformats.org/officeDocument/2006/math">
                    <m:sSub>
                      <m:sSubPr>
                        <m:ctrlPr>
                          <a:rPr lang="en-US" altLang="zh-CN" sz="2200" i="1" smtClean="0">
                            <a:latin typeface="Cambria Math" panose="02040503050406030204" pitchFamily="18" charset="0"/>
                          </a:rPr>
                        </m:ctrlPr>
                      </m:sSubPr>
                      <m:e>
                        <m:acc>
                          <m:accPr>
                            <m:chr m:val="⃗"/>
                            <m:ctrlPr>
                              <a:rPr lang="en-US" altLang="zh-CN" sz="2200" i="1" smtClean="0">
                                <a:latin typeface="Cambria Math" panose="02040503050406030204" pitchFamily="18" charset="0"/>
                              </a:rPr>
                            </m:ctrlPr>
                          </m:accPr>
                          <m:e>
                            <m:r>
                              <a:rPr lang="en-US" altLang="zh-CN" sz="2200" b="0" i="1" smtClean="0">
                                <a:latin typeface="Cambria Math" panose="02040503050406030204" pitchFamily="18" charset="0"/>
                              </a:rPr>
                              <m:t>𝑠</m:t>
                            </m:r>
                          </m:e>
                        </m:acc>
                      </m:e>
                      <m:sub>
                        <m:r>
                          <a:rPr lang="en-US" altLang="zh-CN" sz="2200" b="0" i="1" smtClean="0">
                            <a:latin typeface="Cambria Math" panose="02040503050406030204" pitchFamily="18" charset="0"/>
                          </a:rPr>
                          <m:t>𝑡</m:t>
                        </m:r>
                      </m:sub>
                    </m:sSub>
                  </m:oMath>
                </a14:m>
                <a:r>
                  <a:rPr lang="zh-CN" altLang="en-US" sz="2200" dirty="0"/>
                  <a:t>包含一条边</a:t>
                </a:r>
                <a14:m>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m:t>
                        </m:r>
                        <m:acc>
                          <m:accPr>
                            <m:chr m:val="⃗"/>
                            <m:ctrlPr>
                              <a:rPr lang="en-US" altLang="zh-CN" sz="2200" i="1" smtClean="0">
                                <a:latin typeface="Cambria Math" panose="02040503050406030204" pitchFamily="18" charset="0"/>
                              </a:rPr>
                            </m:ctrlPr>
                          </m:accPr>
                          <m:e>
                            <m:r>
                              <a:rPr lang="en-US" altLang="zh-CN" sz="2200" b="0" i="1" smtClean="0">
                                <a:latin typeface="Cambria Math" panose="02040503050406030204" pitchFamily="18" charset="0"/>
                              </a:rPr>
                              <m:t>𝑠</m:t>
                            </m:r>
                          </m:e>
                        </m:acc>
                      </m:e>
                      <m:sub>
                        <m:r>
                          <a:rPr lang="en-US" altLang="zh-CN" sz="2200" b="0" i="1" smtClean="0">
                            <a:latin typeface="Cambria Math" panose="02040503050406030204" pitchFamily="18" charset="0"/>
                          </a:rPr>
                          <m:t>𝑡</m:t>
                        </m:r>
                      </m:sub>
                    </m:sSub>
                    <m:r>
                      <a:rPr lang="en-US" altLang="zh-CN" sz="2200" b="0" i="1" smtClean="0">
                        <a:latin typeface="Cambria Math" panose="02040503050406030204" pitchFamily="18" charset="0"/>
                      </a:rPr>
                      <m:t>,</m:t>
                    </m:r>
                  </m:oMath>
                </a14:m>
                <a:r>
                  <a:rPr lang="en-US" altLang="zh-CN" sz="2200" dirty="0"/>
                  <a:t> </a:t>
                </a:r>
                <a14:m>
                  <m:oMath xmlns:m="http://schemas.openxmlformats.org/officeDocument/2006/math">
                    <m:acc>
                      <m:accPr>
                        <m:chr m:val="⃗"/>
                        <m:ctrlPr>
                          <a:rPr lang="en-US" altLang="zh-CN" sz="2200" i="1" smtClean="0">
                            <a:latin typeface="Cambria Math" panose="02040503050406030204" pitchFamily="18" charset="0"/>
                          </a:rPr>
                        </m:ctrlPr>
                      </m:accPr>
                      <m:e>
                        <m:r>
                          <a:rPr lang="en-US" altLang="zh-CN" sz="2200" b="0" i="1" smtClean="0">
                            <a:latin typeface="Cambria Math" panose="02040503050406030204" pitchFamily="18" charset="0"/>
                          </a:rPr>
                          <m:t>𝑎</m:t>
                        </m:r>
                      </m:e>
                    </m:acc>
                    <m:r>
                      <a:rPr lang="en-US" altLang="zh-CN" sz="2200" b="0" i="1" smtClean="0">
                        <a:latin typeface="Cambria Math" panose="02040503050406030204" pitchFamily="18" charset="0"/>
                      </a:rPr>
                      <m:t>)</m:t>
                    </m:r>
                  </m:oMath>
                </a14:m>
                <a:r>
                  <a:rPr lang="zh-CN" altLang="en-US" sz="2200" dirty="0"/>
                  <a:t>对应所有可能的落子行动，每一条边中存储一个数据，包含下列公式的四个值</a:t>
                </a:r>
                <a:endParaRPr lang="en-US" altLang="zh-CN" sz="2200" dirty="0"/>
              </a:p>
              <a:p>
                <a:pPr marL="0" indent="0">
                  <a:buNone/>
                </a:pPr>
                <a14:m>
                  <m:oMathPara xmlns:m="http://schemas.openxmlformats.org/officeDocument/2006/math">
                    <m:oMathParaPr>
                      <m:jc m:val="centerGroup"/>
                    </m:oMathParaPr>
                    <m:oMath xmlns:m="http://schemas.openxmlformats.org/officeDocument/2006/math">
                      <m:r>
                        <a:rPr lang="en-US" altLang="zh-CN" sz="1900" b="0" i="1" smtClean="0">
                          <a:latin typeface="Cambria Math" panose="02040503050406030204" pitchFamily="18" charset="0"/>
                        </a:rPr>
                        <m:t>𝑁</m:t>
                      </m:r>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𝑠</m:t>
                              </m:r>
                            </m:e>
                          </m:acc>
                        </m:e>
                        <m:sub>
                          <m:r>
                            <a:rPr lang="en-US" altLang="zh-CN" sz="1900" b="0" i="1" smtClean="0">
                              <a:latin typeface="Cambria Math" panose="02040503050406030204" pitchFamily="18" charset="0"/>
                            </a:rPr>
                            <m:t>𝑡</m:t>
                          </m:r>
                        </m:sub>
                      </m:sSub>
                      <m:r>
                        <a:rPr lang="en-US" altLang="zh-CN" sz="1900" b="0" i="1" smtClean="0">
                          <a:latin typeface="Cambria Math" panose="02040503050406030204" pitchFamily="18" charset="0"/>
                        </a:rPr>
                        <m:t>,</m:t>
                      </m:r>
                      <m:r>
                        <m:rPr>
                          <m:nor/>
                        </m:rPr>
                        <a:rPr lang="en-US" altLang="zh-CN" sz="1900" dirty="0"/>
                        <m:t> </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𝑎</m:t>
                          </m:r>
                        </m:e>
                      </m:acc>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𝑊</m:t>
                          </m:r>
                          <m:r>
                            <a:rPr lang="en-US" altLang="zh-CN" sz="1900" b="0" i="1" smtClean="0">
                              <a:latin typeface="Cambria Math" panose="02040503050406030204" pitchFamily="18" charset="0"/>
                            </a:rPr>
                            <m:t>(</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𝑠</m:t>
                              </m:r>
                            </m:e>
                          </m:acc>
                        </m:e>
                        <m:sub>
                          <m:r>
                            <a:rPr lang="en-US" altLang="zh-CN" sz="1900" b="0" i="1" smtClean="0">
                              <a:latin typeface="Cambria Math" panose="02040503050406030204" pitchFamily="18" charset="0"/>
                            </a:rPr>
                            <m:t>𝑡</m:t>
                          </m:r>
                        </m:sub>
                      </m:sSub>
                      <m:r>
                        <a:rPr lang="en-US" altLang="zh-CN" sz="1900" b="0" i="1" smtClean="0">
                          <a:latin typeface="Cambria Math" panose="02040503050406030204" pitchFamily="18" charset="0"/>
                        </a:rPr>
                        <m:t>,</m:t>
                      </m:r>
                      <m:r>
                        <m:rPr>
                          <m:nor/>
                        </m:rPr>
                        <a:rPr lang="en-US" altLang="zh-CN" sz="1900" dirty="0"/>
                        <m:t> </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𝑎</m:t>
                          </m:r>
                        </m:e>
                      </m:acc>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𝑄</m:t>
                          </m:r>
                          <m:r>
                            <a:rPr lang="en-US" altLang="zh-CN" sz="1900" b="0" i="1" smtClean="0">
                              <a:latin typeface="Cambria Math" panose="02040503050406030204" pitchFamily="18" charset="0"/>
                            </a:rPr>
                            <m:t>(</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𝑠</m:t>
                              </m:r>
                            </m:e>
                          </m:acc>
                        </m:e>
                        <m:sub>
                          <m:r>
                            <a:rPr lang="en-US" altLang="zh-CN" sz="1900" b="0" i="1" smtClean="0">
                              <a:latin typeface="Cambria Math" panose="02040503050406030204" pitchFamily="18" charset="0"/>
                            </a:rPr>
                            <m:t>𝑡</m:t>
                          </m:r>
                        </m:sub>
                      </m:sSub>
                      <m:r>
                        <a:rPr lang="en-US" altLang="zh-CN" sz="1900" b="0" i="1" smtClean="0">
                          <a:latin typeface="Cambria Math" panose="02040503050406030204" pitchFamily="18" charset="0"/>
                        </a:rPr>
                        <m:t>,</m:t>
                      </m:r>
                      <m:r>
                        <m:rPr>
                          <m:nor/>
                        </m:rPr>
                        <a:rPr lang="en-US" altLang="zh-CN" sz="1900" dirty="0"/>
                        <m:t> </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𝑎</m:t>
                          </m:r>
                        </m:e>
                      </m:acc>
                      <m:r>
                        <a:rPr lang="en-US" altLang="zh-CN" sz="1900" b="0" i="1" smtClean="0">
                          <a:latin typeface="Cambria Math" panose="02040503050406030204" pitchFamily="18" charset="0"/>
                        </a:rPr>
                        <m:t>),</m:t>
                      </m:r>
                      <m:sSub>
                        <m:sSubPr>
                          <m:ctrlPr>
                            <a:rPr lang="en-US" altLang="zh-CN" sz="1900" i="1" smtClean="0">
                              <a:latin typeface="Cambria Math" panose="02040503050406030204" pitchFamily="18" charset="0"/>
                            </a:rPr>
                          </m:ctrlPr>
                        </m:sSubPr>
                        <m:e>
                          <m:r>
                            <a:rPr lang="en-US" altLang="zh-CN" sz="1900" b="0" i="1" smtClean="0">
                              <a:latin typeface="Cambria Math" panose="02040503050406030204" pitchFamily="18" charset="0"/>
                            </a:rPr>
                            <m:t>𝑃</m:t>
                          </m:r>
                          <m:r>
                            <a:rPr lang="en-US" altLang="zh-CN" sz="1900" b="0" i="1" smtClean="0">
                              <a:latin typeface="Cambria Math" panose="02040503050406030204" pitchFamily="18" charset="0"/>
                            </a:rPr>
                            <m:t>(</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𝑠</m:t>
                              </m:r>
                            </m:e>
                          </m:acc>
                        </m:e>
                        <m:sub>
                          <m:r>
                            <a:rPr lang="en-US" altLang="zh-CN" sz="1900" b="0" i="1" smtClean="0">
                              <a:latin typeface="Cambria Math" panose="02040503050406030204" pitchFamily="18" charset="0"/>
                            </a:rPr>
                            <m:t>𝑡</m:t>
                          </m:r>
                        </m:sub>
                      </m:sSub>
                      <m:r>
                        <a:rPr lang="en-US" altLang="zh-CN" sz="1900" b="0" i="1" smtClean="0">
                          <a:latin typeface="Cambria Math" panose="02040503050406030204" pitchFamily="18" charset="0"/>
                        </a:rPr>
                        <m:t>,</m:t>
                      </m:r>
                      <m:r>
                        <m:rPr>
                          <m:nor/>
                        </m:rPr>
                        <a:rPr lang="en-US" altLang="zh-CN" sz="1900" dirty="0"/>
                        <m:t> </m:t>
                      </m:r>
                      <m:acc>
                        <m:accPr>
                          <m:chr m:val="⃗"/>
                          <m:ctrlPr>
                            <a:rPr lang="en-US" altLang="zh-CN" sz="1900" i="1" smtClean="0">
                              <a:latin typeface="Cambria Math" panose="02040503050406030204" pitchFamily="18" charset="0"/>
                            </a:rPr>
                          </m:ctrlPr>
                        </m:accPr>
                        <m:e>
                          <m:r>
                            <a:rPr lang="en-US" altLang="zh-CN" sz="1900" b="0" i="1" smtClean="0">
                              <a:latin typeface="Cambria Math" panose="02040503050406030204" pitchFamily="18" charset="0"/>
                            </a:rPr>
                            <m:t>𝑎</m:t>
                          </m:r>
                        </m:e>
                      </m:acc>
                      <m:r>
                        <a:rPr lang="en-US" altLang="zh-CN" sz="1900" b="0" i="1" smtClean="0">
                          <a:latin typeface="Cambria Math" panose="02040503050406030204" pitchFamily="18" charset="0"/>
                        </a:rPr>
                        <m:t>)</m:t>
                      </m:r>
                    </m:oMath>
                  </m:oMathPara>
                </a14:m>
                <a:endParaRPr lang="en-US" altLang="zh-CN" sz="1900" dirty="0"/>
              </a:p>
              <a:p>
                <a:pPr>
                  <a:buFont typeface="Wingdings" panose="05000000000000000000" pitchFamily="2" charset="2"/>
                  <a:buChar char="Ø"/>
                </a:pPr>
                <a:r>
                  <a:rPr lang="en-US" altLang="zh-CN" sz="1700" dirty="0"/>
                  <a:t>MCST</a:t>
                </a:r>
                <a:r>
                  <a:rPr lang="zh-CN" altLang="en-US" sz="1700" dirty="0"/>
                  <a:t>搜索模拟走到叶子节点的过程中的访问次数</a:t>
                </a:r>
                <a:endParaRPr lang="en-US" altLang="zh-CN" sz="1700" dirty="0"/>
              </a:p>
              <a:p>
                <a:pPr>
                  <a:buFont typeface="Wingdings" panose="05000000000000000000" pitchFamily="2" charset="2"/>
                  <a:buChar char="Ø"/>
                </a:pPr>
                <a:r>
                  <a:rPr lang="zh-CN" altLang="en-US" sz="1700" dirty="0"/>
                  <a:t>行动价值（由路径上所有的 </a:t>
                </a:r>
                <a:r>
                  <a:rPr lang="en-US" altLang="zh-CN" sz="1700" dirty="0"/>
                  <a:t>v</a:t>
                </a:r>
                <a:r>
                  <a:rPr lang="zh-CN" altLang="en-US" sz="1700" dirty="0"/>
                  <a:t> 组成）的总和</a:t>
                </a:r>
                <a:endParaRPr lang="en-US" altLang="zh-CN" sz="1700" dirty="0"/>
              </a:p>
              <a:p>
                <a:pPr>
                  <a:buFont typeface="Wingdings" panose="05000000000000000000" pitchFamily="2" charset="2"/>
                  <a:buChar char="Ø"/>
                </a:pPr>
                <a:r>
                  <a:rPr lang="zh-CN" altLang="en-US" sz="1700" dirty="0"/>
                  <a:t>行动价值的均值</a:t>
                </a:r>
                <a:endParaRPr lang="en-US" altLang="zh-CN" sz="1700" dirty="0"/>
              </a:p>
              <a:p>
                <a:pPr>
                  <a:buFont typeface="Wingdings" panose="05000000000000000000" pitchFamily="2" charset="2"/>
                  <a:buChar char="Ø"/>
                </a:pPr>
                <a:r>
                  <a:rPr lang="zh-CN" altLang="en-US" sz="1700" dirty="0"/>
                  <a:t>先验概率</a:t>
                </a:r>
                <a:endParaRPr lang="en-US" altLang="zh-CN" sz="1700" dirty="0"/>
              </a:p>
              <a:p>
                <a:r>
                  <a:rPr lang="zh-CN" altLang="en-US" sz="2200" dirty="0"/>
                  <a:t>走到叶子节点之前，</a:t>
                </a:r>
                <a:endParaRPr lang="en-US" altLang="zh-CN" sz="2200" dirty="0"/>
              </a:p>
              <a:p>
                <a:r>
                  <a:rPr lang="zh-CN" altLang="en-US" sz="2400" dirty="0"/>
                  <a:t>搜索到叶子节点时，将叶子节点</a:t>
                </a:r>
                <a14:m>
                  <m:oMath xmlns:m="http://schemas.openxmlformats.org/officeDocument/2006/math">
                    <m:sSub>
                      <m:sSubPr>
                        <m:ctrlPr>
                          <a:rPr lang="en-US" altLang="zh-CN" sz="2400" i="1" smtClean="0">
                            <a:latin typeface="Cambria Math" panose="02040503050406030204" pitchFamily="18" charset="0"/>
                          </a:rPr>
                        </m:ctrlPr>
                      </m:sSubPr>
                      <m:e>
                        <m:acc>
                          <m:accPr>
                            <m:chr m:val="⃗"/>
                            <m:ctrlPr>
                              <a:rPr lang="en-US" altLang="zh-CN" sz="2400" i="1" smtClean="0">
                                <a:latin typeface="Cambria Math" panose="02040503050406030204" pitchFamily="18" charset="0"/>
                              </a:rPr>
                            </m:ctrlPr>
                          </m:accPr>
                          <m:e>
                            <m:r>
                              <a:rPr lang="en-US" altLang="zh-CN" sz="2400" b="0" i="1" smtClean="0">
                                <a:latin typeface="Cambria Math" panose="02040503050406030204" pitchFamily="18" charset="0"/>
                              </a:rPr>
                              <m:t>𝑠</m:t>
                            </m:r>
                          </m:e>
                        </m:acc>
                      </m:e>
                      <m:sub>
                        <m:r>
                          <a:rPr lang="en-US" altLang="zh-CN" sz="2400" b="0" i="1" smtClean="0">
                            <a:latin typeface="Cambria Math" panose="02040503050406030204" pitchFamily="18" charset="0"/>
                          </a:rPr>
                          <m:t>𝐿</m:t>
                        </m:r>
                      </m:sub>
                    </m:sSub>
                  </m:oMath>
                </a14:m>
                <a:r>
                  <a:rPr lang="zh-CN" altLang="en-US" sz="2400" dirty="0"/>
                  <a:t>输入至神经网络进行评估，将叶子节点初始化</a:t>
                </a:r>
                <a:endParaRPr lang="en-US" altLang="zh-CN" sz="2400" dirty="0"/>
              </a:p>
              <a:p>
                <a:pPr marL="0" indent="0">
                  <a:buNone/>
                </a:pPr>
                <a:endParaRPr lang="en-US" altLang="zh-CN" sz="2400" dirty="0"/>
              </a:p>
              <a:p>
                <a:pPr marL="0" indent="0">
                  <a:buNone/>
                </a:pPr>
                <a:endParaRPr lang="en-US" altLang="zh-CN" sz="2400" dirty="0"/>
              </a:p>
              <a:p>
                <a:r>
                  <a:rPr lang="zh-CN" altLang="en-US" sz="2200" dirty="0"/>
                  <a:t>沿着扩展到叶子节点的路线回溯将边的统计数据更新</a:t>
                </a:r>
                <a:endParaRPr lang="en-US" altLang="zh-CN" sz="2200" dirty="0"/>
              </a:p>
              <a:p>
                <a:endParaRPr lang="en-US" altLang="zh-CN" sz="2400" dirty="0"/>
              </a:p>
            </p:txBody>
          </p:sp>
        </mc:Choice>
        <mc:Fallback xmlns="">
          <p:sp>
            <p:nvSpPr>
              <p:cNvPr id="3" name="内容占位符 2">
                <a:extLst>
                  <a:ext uri="{FF2B5EF4-FFF2-40B4-BE49-F238E27FC236}">
                    <a16:creationId xmlns:a16="http://schemas.microsoft.com/office/drawing/2014/main" id="{F36913AA-2EA8-4CBC-A650-327F617F585F}"/>
                  </a:ext>
                </a:extLst>
              </p:cNvPr>
              <p:cNvSpPr>
                <a:spLocks noGrp="1" noRot="1" noChangeAspect="1" noMove="1" noResize="1" noEditPoints="1" noAdjustHandles="1" noChangeArrowheads="1" noChangeShapeType="1" noTextEdit="1"/>
              </p:cNvSpPr>
              <p:nvPr>
                <p:ph idx="1"/>
              </p:nvPr>
            </p:nvSpPr>
            <p:spPr>
              <a:xfrm>
                <a:off x="838200" y="678094"/>
                <a:ext cx="10515600" cy="4926575"/>
              </a:xfrm>
              <a:blipFill>
                <a:blip r:embed="rId2"/>
                <a:stretch>
                  <a:fillRect l="-812" t="-2599" r="-174"/>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B4371C26-50D2-4117-95CA-DFC9EEC60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9046" y="2754397"/>
            <a:ext cx="3904235" cy="558288"/>
          </a:xfrm>
          <a:prstGeom prst="rect">
            <a:avLst/>
          </a:prstGeom>
        </p:spPr>
      </p:pic>
      <p:pic>
        <p:nvPicPr>
          <p:cNvPr id="7" name="图片 6" descr="图片包含 物体&#10;&#10;已生成极高可信度的说明">
            <a:extLst>
              <a:ext uri="{FF2B5EF4-FFF2-40B4-BE49-F238E27FC236}">
                <a16:creationId xmlns:a16="http://schemas.microsoft.com/office/drawing/2014/main" id="{FBB54C83-3F31-4B37-BEBD-0BC16AEA25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43281" y="2808263"/>
            <a:ext cx="2328804" cy="504422"/>
          </a:xfrm>
          <a:prstGeom prst="rect">
            <a:avLst/>
          </a:prstGeom>
        </p:spPr>
      </p:pic>
      <p:pic>
        <p:nvPicPr>
          <p:cNvPr id="9" name="图片 8">
            <a:extLst>
              <a:ext uri="{FF2B5EF4-FFF2-40B4-BE49-F238E27FC236}">
                <a16:creationId xmlns:a16="http://schemas.microsoft.com/office/drawing/2014/main" id="{01E0EDB6-6C77-4C45-B12B-1C4F4C9EE06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79842" y="3967457"/>
            <a:ext cx="3832316" cy="664789"/>
          </a:xfrm>
          <a:prstGeom prst="rect">
            <a:avLst/>
          </a:prstGeom>
        </p:spPr>
      </p:pic>
      <p:pic>
        <p:nvPicPr>
          <p:cNvPr id="11" name="图片 10" descr="图片包含 天空&#10;&#10;已生成高可信度的说明">
            <a:extLst>
              <a:ext uri="{FF2B5EF4-FFF2-40B4-BE49-F238E27FC236}">
                <a16:creationId xmlns:a16="http://schemas.microsoft.com/office/drawing/2014/main" id="{9D6B7946-3EDD-497B-B36C-291FE4D9B5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696999" y="5287018"/>
            <a:ext cx="2798001" cy="1425004"/>
          </a:xfrm>
          <a:prstGeom prst="rect">
            <a:avLst/>
          </a:prstGeom>
        </p:spPr>
      </p:pic>
    </p:spTree>
    <p:extLst>
      <p:ext uri="{BB962C8B-B14F-4D97-AF65-F5344CB8AC3E}">
        <p14:creationId xmlns:p14="http://schemas.microsoft.com/office/powerpoint/2010/main" val="41305522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descr="图片包含 地图&#10;&#10;已生成极高可信度的说明">
            <a:extLst>
              <a:ext uri="{FF2B5EF4-FFF2-40B4-BE49-F238E27FC236}">
                <a16:creationId xmlns:a16="http://schemas.microsoft.com/office/drawing/2014/main" id="{FCC0CD12-0CDE-4BA3-99DA-BDB8BB33AD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504" y="274154"/>
            <a:ext cx="10486991" cy="3054673"/>
          </a:xfrm>
        </p:spPr>
      </p:pic>
      <p:sp>
        <p:nvSpPr>
          <p:cNvPr id="6" name="文本框 5">
            <a:extLst>
              <a:ext uri="{FF2B5EF4-FFF2-40B4-BE49-F238E27FC236}">
                <a16:creationId xmlns:a16="http://schemas.microsoft.com/office/drawing/2014/main" id="{3D1D1FD5-420F-4289-A9D9-BBCD75E12C09}"/>
              </a:ext>
            </a:extLst>
          </p:cNvPr>
          <p:cNvSpPr txBox="1"/>
          <p:nvPr/>
        </p:nvSpPr>
        <p:spPr>
          <a:xfrm>
            <a:off x="5638800" y="2974258"/>
            <a:ext cx="65" cy="276999"/>
          </a:xfrm>
          <a:prstGeom prst="rect">
            <a:avLst/>
          </a:prstGeom>
          <a:noFill/>
        </p:spPr>
        <p:txBody>
          <a:bodyPr wrap="none" lIns="0" tIns="0" rIns="0" bIns="0" rtlCol="0">
            <a:spAutoFit/>
          </a:bodyPr>
          <a:lstStyle/>
          <a:p>
            <a:endParaRPr lang="zh-CN" altLang="en-US"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7E188E27-E564-4A74-8C11-76EDA983C9CA}"/>
                  </a:ext>
                </a:extLst>
              </p:cNvPr>
              <p:cNvSpPr txBox="1"/>
              <p:nvPr/>
            </p:nvSpPr>
            <p:spPr>
              <a:xfrm>
                <a:off x="1528915" y="3736258"/>
                <a:ext cx="9134168" cy="2891433"/>
              </a:xfrm>
              <a:prstGeom prst="rect">
                <a:avLst/>
              </a:prstGeom>
              <a:noFill/>
            </p:spPr>
            <p:txBody>
              <a:bodyPr wrap="square" rtlCol="0">
                <a:spAutoFit/>
              </a:bodyPr>
              <a:lstStyle/>
              <a:p>
                <a:r>
                  <a:rPr lang="en-US" altLang="zh-CN" b="1" dirty="0"/>
                  <a:t>a.</a:t>
                </a:r>
                <a:r>
                  <a:rPr lang="zh-CN" altLang="en-US" dirty="0"/>
                  <a:t>表示模拟过程中遍历时选</a:t>
                </a:r>
                <a14:m>
                  <m:oMath xmlns:m="http://schemas.openxmlformats.org/officeDocument/2006/math">
                    <m:r>
                      <a:rPr lang="en-US" altLang="zh-CN" i="1" dirty="0" smtClean="0">
                        <a:latin typeface="Cambria Math" panose="02040503050406030204" pitchFamily="18" charset="0"/>
                      </a:rPr>
                      <m:t>𝑄</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oMath>
                </a14:m>
                <a:r>
                  <a:rPr lang="zh-CN" altLang="en-US" dirty="0"/>
                  <a:t>更大的作为落子点</a:t>
                </a:r>
                <a:endParaRPr lang="en-US" altLang="zh-CN" dirty="0"/>
              </a:p>
              <a:p>
                <a:r>
                  <a:rPr lang="en-US" altLang="zh-CN" b="1" dirty="0"/>
                  <a:t>b.</a:t>
                </a:r>
                <a:r>
                  <a:rPr lang="zh-CN" altLang="en-US" dirty="0"/>
                  <a:t>叶子节点</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i="1">
                            <a:latin typeface="Cambria Math" panose="02040503050406030204" pitchFamily="18" charset="0"/>
                          </a:rPr>
                          <m:t>𝐿</m:t>
                        </m:r>
                      </m:sub>
                    </m:sSub>
                  </m:oMath>
                </a14:m>
                <a:r>
                  <a:rPr lang="zh-CN" altLang="en-US" dirty="0"/>
                  <a:t>的扩展和评估。使用神经网络对状态</a:t>
                </a:r>
                <a14:m>
                  <m:oMath xmlns:m="http://schemas.openxmlformats.org/officeDocument/2006/math">
                    <m:sSub>
                      <m:sSubPr>
                        <m:ctrlPr>
                          <a:rPr lang="en-US" altLang="zh-CN" i="1">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b="0" i="1">
                                <a:latin typeface="Cambria Math" panose="02040503050406030204" pitchFamily="18" charset="0"/>
                              </a:rPr>
                              <m:t>𝑠</m:t>
                            </m:r>
                          </m:e>
                        </m:acc>
                      </m:e>
                      <m:sub>
                        <m:r>
                          <a:rPr lang="en-US" altLang="zh-CN" b="0" i="1">
                            <a:latin typeface="Cambria Math" panose="02040503050406030204" pitchFamily="18" charset="0"/>
                          </a:rPr>
                          <m:t>𝐿</m:t>
                        </m:r>
                      </m:sub>
                    </m:sSub>
                  </m:oMath>
                </a14:m>
                <a:r>
                  <a:rPr lang="zh-CN" altLang="en-US" dirty="0"/>
                  <a:t>进行评估，其中的</a:t>
                </a:r>
                <a14:m>
                  <m:oMath xmlns:m="http://schemas.openxmlformats.org/officeDocument/2006/math">
                    <m:r>
                      <a:rPr lang="en-US" altLang="zh-CN" i="1" dirty="0" smtClean="0">
                        <a:latin typeface="Cambria Math" panose="02040503050406030204" pitchFamily="18" charset="0"/>
                      </a:rPr>
                      <m:t>𝑃</m:t>
                    </m:r>
                  </m:oMath>
                </a14:m>
                <a:r>
                  <a:rPr lang="zh-CN" altLang="en-US" dirty="0"/>
                  <a:t>的值存储在叶子节点扩展的边中</a:t>
                </a:r>
                <a:endParaRPr lang="en-US" altLang="zh-CN" dirty="0"/>
              </a:p>
              <a:p>
                <a:r>
                  <a:rPr lang="en-US" altLang="zh-CN" b="1" dirty="0"/>
                  <a:t>c.</a:t>
                </a:r>
                <a:r>
                  <a:rPr lang="zh-CN" altLang="en-US" dirty="0"/>
                  <a:t>回溯将边的统计数据更新，更新行动价值</a:t>
                </a:r>
                <a14:m>
                  <m:oMath xmlns:m="http://schemas.openxmlformats.org/officeDocument/2006/math">
                    <m:r>
                      <a:rPr lang="en-US" altLang="zh-CN" i="1" dirty="0" smtClean="0">
                        <a:latin typeface="Cambria Math" panose="02040503050406030204" pitchFamily="18" charset="0"/>
                      </a:rPr>
                      <m:t>𝑄</m:t>
                    </m:r>
                  </m:oMath>
                </a14:m>
                <a:endParaRPr lang="en-US" altLang="zh-CN" dirty="0"/>
              </a:p>
              <a:p>
                <a:r>
                  <a:rPr lang="en-US" altLang="zh-CN" b="1" dirty="0"/>
                  <a:t>d.</a:t>
                </a:r>
                <a:r>
                  <a:rPr lang="zh-CN" altLang="en-US" dirty="0"/>
                  <a:t>当</a:t>
                </a:r>
                <a:r>
                  <a:rPr lang="en-US" altLang="zh-CN" dirty="0"/>
                  <a:t>MCTS</a:t>
                </a:r>
                <a:r>
                  <a:rPr lang="zh-CN" altLang="en-US" dirty="0"/>
                  <a:t>搜索完成后，返回这个状态</a:t>
                </a:r>
                <a14:m>
                  <m:oMath xmlns:m="http://schemas.openxmlformats.org/officeDocument/2006/math">
                    <m:sSub>
                      <m:sSubPr>
                        <m:ctrlPr>
                          <a:rPr lang="en-US" altLang="zh-CN" i="1" smtClean="0">
                            <a:latin typeface="Cambria Math" panose="02040503050406030204" pitchFamily="18" charset="0"/>
                          </a:rPr>
                        </m:ctrlPr>
                      </m:sSubPr>
                      <m:e>
                        <m:acc>
                          <m:accPr>
                            <m:chr m:val="⃗"/>
                            <m:ctrlPr>
                              <a:rPr lang="en-US" altLang="zh-CN" i="1">
                                <a:latin typeface="Cambria Math" panose="02040503050406030204" pitchFamily="18" charset="0"/>
                              </a:rPr>
                            </m:ctrlPr>
                          </m:accPr>
                          <m:e>
                            <m:r>
                              <a:rPr lang="en-US" altLang="zh-CN" i="1">
                                <a:latin typeface="Cambria Math" panose="02040503050406030204" pitchFamily="18" charset="0"/>
                              </a:rPr>
                              <m:t>𝑠</m:t>
                            </m:r>
                          </m:e>
                        </m:acc>
                      </m:e>
                      <m:sub>
                        <m:r>
                          <a:rPr lang="en-US" altLang="zh-CN" b="0" i="1" smtClean="0">
                            <a:latin typeface="Cambria Math" panose="02040503050406030204" pitchFamily="18" charset="0"/>
                          </a:rPr>
                          <m:t>𝑡</m:t>
                        </m:r>
                      </m:sub>
                    </m:sSub>
                  </m:oMath>
                </a14:m>
                <a:r>
                  <a:rPr lang="zh-CN" altLang="en-US" dirty="0"/>
                  <a:t>下每一个位置的落子概率</a:t>
                </a:r>
                <a14:m>
                  <m:oMath xmlns:m="http://schemas.openxmlformats.org/officeDocument/2006/math">
                    <m:r>
                      <a:rPr lang="en-US" altLang="zh-CN" i="1" dirty="0" smtClean="0">
                        <a:latin typeface="Cambria Math" panose="02040503050406030204" pitchFamily="18" charset="0"/>
                      </a:rPr>
                      <m:t>𝜋</m:t>
                    </m:r>
                  </m:oMath>
                </a14:m>
                <a:r>
                  <a:rPr lang="zh-CN" altLang="en-US" dirty="0"/>
                  <a:t>，成比例于</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𝑁</m:t>
                        </m:r>
                      </m:e>
                      <m:sup>
                        <m:f>
                          <m:fPr>
                            <m:type m:val="skw"/>
                            <m:ctrlPr>
                              <a:rPr lang="en-US" altLang="zh-CN" i="1" smtClean="0">
                                <a:latin typeface="Cambria Math" panose="02040503050406030204" pitchFamily="18" charset="0"/>
                              </a:rPr>
                            </m:ctrlPr>
                          </m:fPr>
                          <m:num>
                            <m:r>
                              <a:rPr lang="en-US" altLang="zh-CN" b="0" i="1" smtClean="0">
                                <a:latin typeface="Cambria Math" panose="02040503050406030204" pitchFamily="18" charset="0"/>
                              </a:rPr>
                              <m:t>1</m:t>
                            </m:r>
                          </m:num>
                          <m:den>
                            <m:r>
                              <a:rPr lang="zh-CN" altLang="en-US" i="1" smtClean="0">
                                <a:latin typeface="Cambria Math" panose="02040503050406030204" pitchFamily="18" charset="0"/>
                              </a:rPr>
                              <m:t>𝜏</m:t>
                            </m:r>
                          </m:den>
                        </m:f>
                      </m:sup>
                    </m:sSup>
                  </m:oMath>
                </a14:m>
                <a:r>
                  <a:rPr lang="en-US" altLang="zh-CN" dirty="0"/>
                  <a:t>(N</a:t>
                </a:r>
                <a:r>
                  <a:rPr lang="zh-CN" altLang="en-US" dirty="0"/>
                  <a:t>为访问次数，</a:t>
                </a:r>
                <a:r>
                  <a:rPr lang="en-US" altLang="zh-CN" dirty="0"/>
                  <a:t>τ</a:t>
                </a:r>
                <a:r>
                  <a:rPr lang="zh-CN" altLang="en-US" dirty="0"/>
                  <a:t>为控温常数）</a:t>
                </a:r>
                <a:endParaRPr lang="en-US" altLang="zh-CN" dirty="0"/>
              </a:p>
              <a:p>
                <a:r>
                  <a:rPr lang="en-US" altLang="zh-CN" b="1" dirty="0"/>
                  <a:t>Note:</a:t>
                </a:r>
              </a:p>
              <a:p>
                <a:r>
                  <a:rPr lang="zh-CN" altLang="en-US" dirty="0"/>
                  <a:t>完成</a:t>
                </a:r>
                <a:r>
                  <a:rPr lang="en-US" altLang="zh-CN" dirty="0"/>
                  <a:t>MCTS</a:t>
                </a:r>
                <a:r>
                  <a:rPr lang="zh-CN" altLang="en-US" dirty="0"/>
                  <a:t>搜索（重复模拟</a:t>
                </a:r>
                <a:r>
                  <a:rPr lang="en-US" altLang="zh-CN" dirty="0"/>
                  <a:t>1600</a:t>
                </a:r>
                <a:r>
                  <a:rPr lang="zh-CN" altLang="en-US" dirty="0"/>
                  <a:t>次，花费</a:t>
                </a:r>
                <a:r>
                  <a:rPr lang="en-US" altLang="zh-CN" dirty="0"/>
                  <a:t>0.4s</a:t>
                </a:r>
                <a:r>
                  <a:rPr lang="zh-CN" altLang="en-US" dirty="0"/>
                  <a:t>）                                          </a:t>
                </a:r>
                <a:r>
                  <a:rPr lang="en-US" altLang="zh-CN" dirty="0"/>
                  <a:t>τ </a:t>
                </a:r>
                <a:r>
                  <a:rPr lang="zh-CN" altLang="en-US" dirty="0"/>
                  <a:t>是温度常数</a:t>
                </a:r>
              </a:p>
              <a:p>
                <a:endParaRPr lang="en-US" altLang="zh-CN" dirty="0"/>
              </a:p>
              <a:p>
                <a:endParaRPr lang="zh-CN" altLang="en-US" dirty="0"/>
              </a:p>
            </p:txBody>
          </p:sp>
        </mc:Choice>
        <mc:Fallback xmlns="">
          <p:sp>
            <p:nvSpPr>
              <p:cNvPr id="7" name="文本框 6">
                <a:extLst>
                  <a:ext uri="{FF2B5EF4-FFF2-40B4-BE49-F238E27FC236}">
                    <a16:creationId xmlns:a16="http://schemas.microsoft.com/office/drawing/2014/main" id="{7E188E27-E564-4A74-8C11-76EDA983C9CA}"/>
                  </a:ext>
                </a:extLst>
              </p:cNvPr>
              <p:cNvSpPr txBox="1">
                <a:spLocks noRot="1" noChangeAspect="1" noMove="1" noResize="1" noEditPoints="1" noAdjustHandles="1" noChangeArrowheads="1" noChangeShapeType="1" noTextEdit="1"/>
              </p:cNvSpPr>
              <p:nvPr/>
            </p:nvSpPr>
            <p:spPr>
              <a:xfrm>
                <a:off x="1528915" y="3736258"/>
                <a:ext cx="9134168" cy="2891433"/>
              </a:xfrm>
              <a:prstGeom prst="rect">
                <a:avLst/>
              </a:prstGeom>
              <a:blipFill>
                <a:blip r:embed="rId3"/>
                <a:stretch>
                  <a:fillRect l="-601" t="-1266"/>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A59F6FD-BBA2-4284-B3C8-5B76003020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22780" y="5404042"/>
            <a:ext cx="2386923" cy="811746"/>
          </a:xfrm>
          <a:prstGeom prst="rect">
            <a:avLst/>
          </a:prstGeom>
        </p:spPr>
      </p:pic>
    </p:spTree>
    <p:extLst>
      <p:ext uri="{BB962C8B-B14F-4D97-AF65-F5344CB8AC3E}">
        <p14:creationId xmlns:p14="http://schemas.microsoft.com/office/powerpoint/2010/main" val="20813093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2CDDDE-4697-4BC0-9FED-4F06A7CC66AC}"/>
              </a:ext>
            </a:extLst>
          </p:cNvPr>
          <p:cNvSpPr>
            <a:spLocks noGrp="1"/>
          </p:cNvSpPr>
          <p:nvPr>
            <p:ph type="title"/>
          </p:nvPr>
        </p:nvSpPr>
        <p:spPr>
          <a:xfrm>
            <a:off x="838200" y="87668"/>
            <a:ext cx="10515600" cy="873279"/>
          </a:xfrm>
        </p:spPr>
        <p:txBody>
          <a:bodyPr>
            <a:normAutofit/>
          </a:bodyPr>
          <a:lstStyle/>
          <a:p>
            <a:r>
              <a:rPr lang="zh-CN" altLang="en-US" sz="3600" dirty="0"/>
              <a:t>训练步骤总结</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C832EE5F-0CE9-4F2A-B2A2-789CE035BD36}"/>
                  </a:ext>
                </a:extLst>
              </p:cNvPr>
              <p:cNvSpPr>
                <a:spLocks noGrp="1"/>
              </p:cNvSpPr>
              <p:nvPr>
                <p:ph idx="1"/>
              </p:nvPr>
            </p:nvSpPr>
            <p:spPr>
              <a:xfrm>
                <a:off x="838200" y="935784"/>
                <a:ext cx="10515600" cy="5704114"/>
              </a:xfrm>
            </p:spPr>
            <p:txBody>
              <a:bodyPr>
                <a:normAutofit lnSpcReduction="10000"/>
              </a:bodyPr>
              <a:lstStyle/>
              <a:p>
                <a:pPr marL="0" indent="0">
                  <a:buNone/>
                </a:pPr>
                <a:r>
                  <a:rPr lang="zh-CN" altLang="en-US" sz="2000" dirty="0"/>
                  <a:t>神经网络参数随机初始化 </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b="0" i="1" dirty="0" smtClean="0">
                            <a:latin typeface="Cambria Math" panose="02040503050406030204" pitchFamily="18" charset="0"/>
                          </a:rPr>
                          <m:t>𝜃</m:t>
                        </m:r>
                      </m:e>
                      <m:sub>
                        <m:r>
                          <a:rPr lang="en-US" altLang="zh-CN" sz="2000" b="0" i="1" dirty="0" smtClean="0">
                            <a:latin typeface="Cambria Math" panose="02040503050406030204" pitchFamily="18" charset="0"/>
                          </a:rPr>
                          <m:t>0</m:t>
                        </m:r>
                      </m:sub>
                    </m:sSub>
                  </m:oMath>
                </a14:m>
                <a:endParaRPr lang="en-US" altLang="zh-CN" sz="2000" dirty="0"/>
              </a:p>
              <a:p>
                <a:pPr marL="0" indent="0">
                  <a:buNone/>
                </a:pPr>
                <a:r>
                  <a:rPr lang="zh-CN" altLang="en-US" sz="2000" dirty="0"/>
                  <a:t>迭代</a:t>
                </a:r>
                <a14:m>
                  <m:oMath xmlns:m="http://schemas.openxmlformats.org/officeDocument/2006/math">
                    <m:r>
                      <a:rPr lang="en-US" altLang="zh-CN" sz="2000" i="1" dirty="0" smtClean="0">
                        <a:latin typeface="Cambria Math" panose="02040503050406030204" pitchFamily="18" charset="0"/>
                      </a:rPr>
                      <m:t>𝑖</m:t>
                    </m:r>
                  </m:oMath>
                </a14:m>
                <a:endParaRPr lang="en-US" altLang="zh-CN" sz="2000" dirty="0"/>
              </a:p>
              <a:p>
                <a:pPr marL="0" indent="0">
                  <a:buNone/>
                </a:pPr>
                <a:r>
                  <a:rPr lang="en-US" altLang="zh-CN" sz="2000" dirty="0"/>
                  <a:t>{</a:t>
                </a:r>
              </a:p>
              <a:p>
                <a:pPr marL="0" indent="0">
                  <a:buNone/>
                </a:pPr>
                <a:r>
                  <a:rPr lang="en-US" altLang="zh-CN" sz="2000" dirty="0"/>
                  <a:t>	</a:t>
                </a:r>
                <a:r>
                  <a:rPr lang="zh-CN" altLang="en-US" sz="2000" dirty="0"/>
                  <a:t>自对弈一盘</a:t>
                </a:r>
                <a:endParaRPr lang="en-US" altLang="zh-CN" sz="2000" dirty="0"/>
              </a:p>
              <a:p>
                <a:pPr marL="0" indent="0">
                  <a:buNone/>
                </a:pPr>
                <a:r>
                  <a:rPr lang="en-US" altLang="zh-CN" sz="2000" dirty="0"/>
                  <a:t>	</a:t>
                </a:r>
                <a:r>
                  <a:rPr lang="zh-CN" altLang="en-US" sz="2000" dirty="0"/>
                  <a:t>第</a:t>
                </a:r>
                <a14:m>
                  <m:oMath xmlns:m="http://schemas.openxmlformats.org/officeDocument/2006/math">
                    <m:r>
                      <a:rPr lang="en-US" altLang="zh-CN" sz="2000" i="1" dirty="0" smtClean="0">
                        <a:latin typeface="Cambria Math" panose="02040503050406030204" pitchFamily="18" charset="0"/>
                      </a:rPr>
                      <m:t>𝑡</m:t>
                    </m:r>
                  </m:oMath>
                </a14:m>
                <a:r>
                  <a:rPr lang="zh-CN" altLang="en-US" sz="2000" dirty="0"/>
                  <a:t>步：</a:t>
                </a:r>
                <a:r>
                  <a:rPr lang="en-US" altLang="zh-CN" sz="2000" dirty="0"/>
                  <a:t>MCTS</a:t>
                </a:r>
                <a:r>
                  <a:rPr lang="zh-CN" altLang="en-US" sz="2000" dirty="0"/>
                  <a:t>搜索，到达叶节点，使用前一次迭代的神经网络</a:t>
                </a:r>
                <a14:m>
                  <m:oMath xmlns:m="http://schemas.openxmlformats.org/officeDocument/2006/math">
                    <m:sSub>
                      <m:sSubPr>
                        <m:ctrlPr>
                          <a:rPr lang="en-US" altLang="zh-CN" sz="2000" i="1" dirty="0" smtClean="0">
                            <a:latin typeface="Cambria Math" panose="02040503050406030204" pitchFamily="18" charset="0"/>
                          </a:rPr>
                        </m:ctrlPr>
                      </m:sSubPr>
                      <m:e>
                        <m:r>
                          <a:rPr lang="en-US" altLang="zh-CN" sz="2000" b="0" i="1" dirty="0" smtClean="0">
                            <a:latin typeface="Cambria Math" panose="02040503050406030204" pitchFamily="18" charset="0"/>
                          </a:rPr>
                          <m:t>𝑓</m:t>
                        </m:r>
                      </m:e>
                      <m:sub>
                        <m:sSub>
                          <m:sSubPr>
                            <m:ctrlPr>
                              <a:rPr lang="en-US" altLang="zh-CN" sz="2000" i="1" dirty="0" smtClean="0">
                                <a:latin typeface="Cambria Math" panose="02040503050406030204" pitchFamily="18" charset="0"/>
                              </a:rPr>
                            </m:ctrlPr>
                          </m:sSubPr>
                          <m:e>
                            <m:r>
                              <a:rPr lang="zh-CN" altLang="en-US" sz="2000" i="1" dirty="0" smtClean="0">
                                <a:latin typeface="Cambria Math" panose="02040503050406030204" pitchFamily="18" charset="0"/>
                              </a:rPr>
                              <m:t>𝜃</m:t>
                            </m:r>
                          </m:e>
                          <m:sub>
                            <m:r>
                              <a:rPr lang="en-US" altLang="zh-CN" sz="2000" b="0" i="1" dirty="0" smtClean="0">
                                <a:latin typeface="Cambria Math" panose="02040503050406030204" pitchFamily="18" charset="0"/>
                              </a:rPr>
                              <m:t>𝑖</m:t>
                            </m:r>
                            <m:r>
                              <a:rPr lang="en-US" altLang="zh-CN" sz="2000" b="0" i="1" dirty="0" smtClean="0">
                                <a:latin typeface="Cambria Math" panose="02040503050406030204" pitchFamily="18" charset="0"/>
                              </a:rPr>
                              <m:t>−1</m:t>
                            </m:r>
                          </m:sub>
                        </m:sSub>
                      </m:sub>
                    </m:sSub>
                  </m:oMath>
                </a14:m>
                <a:r>
                  <a:rPr lang="zh-CN" altLang="en-US" sz="2000" dirty="0"/>
                  <a:t>评估，根据</a:t>
                </a:r>
                <a:r>
                  <a:rPr lang="en-US" altLang="zh-CN" sz="2000" dirty="0"/>
                  <a:t>MCTS		</a:t>
                </a:r>
                <a:r>
                  <a:rPr lang="zh-CN" altLang="en-US" sz="2000" dirty="0"/>
                  <a:t>结构计算出的落子策略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en-US" altLang="zh-CN" sz="2000" b="0" i="1" smtClean="0">
                            <a:latin typeface="Cambria Math" panose="02040503050406030204" pitchFamily="18" charset="0"/>
                          </a:rPr>
                          <m:t>𝑡</m:t>
                        </m:r>
                      </m:sub>
                    </m:sSub>
                  </m:oMath>
                </a14:m>
                <a:r>
                  <a:rPr lang="zh-CN" altLang="en-US" sz="2000" dirty="0"/>
                  <a:t> 的概率分布进行落子</a:t>
                </a:r>
                <a:endParaRPr lang="en-US" altLang="zh-CN" sz="2000" dirty="0"/>
              </a:p>
              <a:p>
                <a:pPr marL="0" indent="0">
                  <a:buNone/>
                </a:pPr>
                <a:r>
                  <a:rPr lang="en-US" altLang="zh-CN" sz="2000" dirty="0"/>
                  <a:t>	</a:t>
                </a:r>
                <a:r>
                  <a:rPr lang="zh-CN" altLang="en-US" sz="2000" dirty="0"/>
                  <a:t>到达</a:t>
                </a:r>
                <a:r>
                  <a:rPr lang="en-US" altLang="zh-CN" sz="2000" dirty="0"/>
                  <a:t>T</a:t>
                </a:r>
                <a:r>
                  <a:rPr lang="zh-CN" altLang="en-US" sz="2000" dirty="0"/>
                  <a:t>步：</a:t>
                </a:r>
                <a:r>
                  <a:rPr lang="en-US" altLang="zh-CN" sz="2000" dirty="0"/>
                  <a:t>1</a:t>
                </a:r>
                <a:r>
                  <a:rPr lang="zh-CN" altLang="en-US" sz="2000" dirty="0"/>
                  <a:t>双方都选择跳过；</a:t>
                </a:r>
                <a:r>
                  <a:rPr lang="en-US" altLang="zh-CN" sz="2000" dirty="0"/>
                  <a:t>2</a:t>
                </a:r>
                <a:r>
                  <a:rPr lang="zh-CN" altLang="en-US" sz="2000" dirty="0"/>
                  <a:t>搜索时评估值低于投降线；</a:t>
                </a:r>
                <a:r>
                  <a:rPr lang="en-US" altLang="zh-CN" sz="2000" dirty="0"/>
                  <a:t>3</a:t>
                </a:r>
                <a:r>
                  <a:rPr lang="zh-CN" altLang="en-US" sz="2000" dirty="0"/>
                  <a:t>棋盘无地落子。根据胜</a:t>
                </a:r>
                <a:r>
                  <a:rPr lang="en-US" altLang="zh-CN" sz="2000" dirty="0"/>
                  <a:t>		</a:t>
                </a:r>
                <a:r>
                  <a:rPr lang="zh-CN" altLang="en-US" sz="2000" dirty="0"/>
                  <a:t>负得到奖励值</a:t>
                </a:r>
                <a:r>
                  <a:rPr lang="en-US" altLang="zh-CN" sz="2000" dirty="0"/>
                  <a:t>Reward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𝑇</m:t>
                        </m:r>
                      </m:sub>
                    </m:sSub>
                    <m:r>
                      <a:rPr lang="en-US" altLang="zh-CN" sz="2000" b="0" i="1" smtClean="0">
                        <a:latin typeface="Cambria Math" panose="02040503050406030204" pitchFamily="18" charset="0"/>
                      </a:rPr>
                      <m:t> </m:t>
                    </m:r>
                  </m:oMath>
                </a14:m>
                <a:r>
                  <a:rPr lang="en-US" altLang="zh-CN" sz="2000" dirty="0"/>
                  <a:t>∈{−1,+1}</a:t>
                </a:r>
                <a:r>
                  <a:rPr lang="zh-CN" altLang="en-US" sz="2000" dirty="0"/>
                  <a:t>。</a:t>
                </a:r>
                <a:endParaRPr lang="en-US" altLang="zh-CN" sz="2000" dirty="0"/>
              </a:p>
              <a:p>
                <a:pPr marL="0" indent="0">
                  <a:buNone/>
                </a:pPr>
                <a:r>
                  <a:rPr lang="en-US" altLang="zh-CN" sz="2000" dirty="0"/>
                  <a:t>	</a:t>
                </a:r>
                <a:r>
                  <a:rPr lang="zh-CN" altLang="en-US" sz="2000" dirty="0"/>
                  <a:t>每一个第</a:t>
                </a:r>
                <a14:m>
                  <m:oMath xmlns:m="http://schemas.openxmlformats.org/officeDocument/2006/math">
                    <m:r>
                      <a:rPr lang="en-US" altLang="zh-CN" sz="2000" i="1" dirty="0" smtClean="0">
                        <a:latin typeface="Cambria Math" panose="02040503050406030204" pitchFamily="18" charset="0"/>
                      </a:rPr>
                      <m:t>𝑡</m:t>
                    </m:r>
                  </m:oMath>
                </a14:m>
                <a:r>
                  <a:rPr lang="zh-CN" altLang="en-US" sz="2000" dirty="0"/>
                  <a:t>步的数据存储为</a:t>
                </a:r>
                <a14:m>
                  <m:oMath xmlns:m="http://schemas.openxmlformats.org/officeDocument/2006/math">
                    <m:sSub>
                      <m:sSubPr>
                        <m:ctrlPr>
                          <a:rPr lang="en-US" altLang="zh-CN" sz="2000" i="1" smtClean="0">
                            <a:latin typeface="Cambria Math" panose="02040503050406030204" pitchFamily="18" charset="0"/>
                          </a:rPr>
                        </m:ctrlPr>
                      </m:sSubPr>
                      <m:e>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𝑠</m:t>
                            </m:r>
                          </m:e>
                        </m:acc>
                      </m:e>
                      <m:sub>
                        <m:r>
                          <a:rPr lang="en-US" altLang="zh-CN" sz="2000" b="0" i="1" smtClean="0">
                            <a:latin typeface="Cambria Math" panose="02040503050406030204" pitchFamily="18" charset="0"/>
                          </a:rPr>
                          <m:t>𝑡</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𝜋</m:t>
                        </m:r>
                      </m:e>
                      <m:sub>
                        <m:r>
                          <a:rPr lang="en-US" altLang="zh-CN" sz="2000" b="0" i="1" smtClean="0">
                            <a:latin typeface="Cambria Math" panose="02040503050406030204" pitchFamily="18" charset="0"/>
                          </a:rPr>
                          <m:t>𝑡</m:t>
                        </m:r>
                      </m:sub>
                    </m:sSub>
                  </m:oMath>
                </a14:m>
                <a:r>
                  <a:rPr lang="en-US" altLang="zh-CN" sz="2000" dirty="0"/>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𝑡</m:t>
                        </m:r>
                      </m:sub>
                    </m:sSub>
                    <m:r>
                      <a:rPr lang="en-US" altLang="zh-CN" sz="2000" b="0" i="1" smtClean="0">
                        <a:latin typeface="Cambria Math" panose="02040503050406030204" pitchFamily="18" charset="0"/>
                      </a:rPr>
                      <m:t>,</m:t>
                    </m:r>
                  </m:oMath>
                </a14:m>
                <a:r>
                  <a:rPr lang="en-US" altLang="zh-CN" sz="2000" dirty="0"/>
                  <a:t> </a:t>
                </a:r>
                <a:r>
                  <a:rPr lang="zh-CN" altLang="en-US" sz="2000" dirty="0"/>
                  <a:t>其中</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𝑧</m:t>
                        </m:r>
                      </m:e>
                      <m:sub>
                        <m:r>
                          <a:rPr lang="en-US" altLang="zh-CN" sz="2000" b="0" i="1" smtClean="0">
                            <a:latin typeface="Cambria Math" panose="02040503050406030204" pitchFamily="18" charset="0"/>
                          </a:rPr>
                          <m:t>𝑡</m:t>
                        </m:r>
                      </m:sub>
                    </m:sSub>
                    <m:r>
                      <a:rPr lang="en-US" altLang="zh-CN" sz="2000" i="1">
                        <a:latin typeface="Cambria Math" panose="02040503050406030204" pitchFamily="18" charset="0"/>
                      </a:rPr>
                      <m:t>=</m:t>
                    </m:r>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𝑟</m:t>
                        </m:r>
                      </m:e>
                      <m:sub>
                        <m:r>
                          <a:rPr lang="en-US" altLang="zh-CN" sz="2000" b="0" i="1" smtClean="0">
                            <a:latin typeface="Cambria Math" panose="02040503050406030204" pitchFamily="18" charset="0"/>
                          </a:rPr>
                          <m:t>𝑇</m:t>
                        </m:r>
                      </m:sub>
                    </m:sSub>
                    <m:r>
                      <a:rPr lang="zh-CN" altLang="en-US" sz="2000" i="1">
                        <a:latin typeface="Cambria Math" panose="02040503050406030204" pitchFamily="18" charset="0"/>
                      </a:rPr>
                      <m:t>代表</m:t>
                    </m:r>
                  </m:oMath>
                </a14:m>
                <a:r>
                  <a:rPr lang="zh-CN" altLang="en-US" sz="2000" dirty="0"/>
                  <a:t>胜者一方</a:t>
                </a:r>
                <a:endParaRPr lang="en-US" altLang="zh-CN" sz="2000" dirty="0"/>
              </a:p>
              <a:p>
                <a:pPr marL="0" indent="0">
                  <a:buNone/>
                </a:pPr>
                <a:r>
                  <a:rPr lang="en-US" altLang="zh-CN" sz="2000" dirty="0"/>
                  <a:t>	</a:t>
                </a:r>
                <a:r>
                  <a:rPr lang="zh-CN" altLang="en-US" sz="2000" dirty="0"/>
                  <a:t>利用</a:t>
                </a:r>
                <a14:m>
                  <m:oMath xmlns:m="http://schemas.openxmlformats.org/officeDocument/2006/math">
                    <m:r>
                      <a:rPr lang="en-US" altLang="zh-CN" sz="2000" b="0" i="0" smtClean="0">
                        <a:latin typeface="Cambria Math" panose="02040503050406030204" pitchFamily="18" charset="0"/>
                      </a:rPr>
                      <m:t>(</m:t>
                    </m:r>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𝑠</m:t>
                        </m:r>
                      </m:e>
                    </m:acc>
                    <m:r>
                      <a:rPr lang="en-US" altLang="zh-CN" sz="2000" b="0" i="0" smtClean="0">
                        <a:latin typeface="Cambria Math" panose="02040503050406030204" pitchFamily="18" charset="0"/>
                      </a:rPr>
                      <m:t>,</m:t>
                    </m:r>
                    <m:r>
                      <a:rPr lang="zh-CN" altLang="en-US" sz="200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r>
                      <a:rPr lang="en-US" altLang="zh-CN" sz="2000" b="0" i="1" smtClean="0">
                        <a:latin typeface="Cambria Math" panose="02040503050406030204" pitchFamily="18" charset="0"/>
                      </a:rPr>
                      <m:t>)</m:t>
                    </m:r>
                  </m:oMath>
                </a14:m>
                <a:r>
                  <a:rPr lang="en-US" altLang="zh-CN" sz="2000" dirty="0"/>
                  <a:t>(</a:t>
                </a:r>
                <a14:m>
                  <m:oMath xmlns:m="http://schemas.openxmlformats.org/officeDocument/2006/math">
                    <m:acc>
                      <m:accPr>
                        <m:chr m:val="⃗"/>
                        <m:ctrlPr>
                          <a:rPr lang="en-US" altLang="zh-CN" sz="2000" i="1">
                            <a:latin typeface="Cambria Math" panose="02040503050406030204" pitchFamily="18" charset="0"/>
                          </a:rPr>
                        </m:ctrlPr>
                      </m:accPr>
                      <m:e>
                        <m:r>
                          <a:rPr lang="en-US" altLang="zh-CN" sz="2000" i="1">
                            <a:latin typeface="Cambria Math" panose="02040503050406030204" pitchFamily="18" charset="0"/>
                          </a:rPr>
                          <m:t>𝑠</m:t>
                        </m:r>
                      </m:e>
                    </m:acc>
                  </m:oMath>
                </a14:m>
                <a:r>
                  <a:rPr lang="zh-CN" altLang="en-US" sz="2000" dirty="0"/>
                  <a:t>为训练数据，</a:t>
                </a:r>
                <a14:m>
                  <m:oMath xmlns:m="http://schemas.openxmlformats.org/officeDocument/2006/math">
                    <m:r>
                      <a:rPr lang="zh-CN" altLang="en-US" sz="2000" i="1" smtClean="0">
                        <a:latin typeface="Cambria Math" panose="02040503050406030204" pitchFamily="18" charset="0"/>
                      </a:rPr>
                      <m:t>𝜋</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𝑧</m:t>
                    </m:r>
                  </m:oMath>
                </a14:m>
                <a:r>
                  <a:rPr lang="zh-CN" altLang="en-US" sz="2000" dirty="0"/>
                  <a:t>为标签</a:t>
                </a:r>
                <a:r>
                  <a:rPr lang="en-US" altLang="zh-CN" sz="2000" dirty="0"/>
                  <a:t>)</a:t>
                </a:r>
                <a:r>
                  <a:rPr lang="zh-CN" altLang="en-US" sz="2000" dirty="0"/>
                  <a:t>来训练网络参数</a:t>
                </a:r>
                <a14:m>
                  <m:oMath xmlns:m="http://schemas.openxmlformats.org/officeDocument/2006/math">
                    <m:sSub>
                      <m:sSubPr>
                        <m:ctrlPr>
                          <a:rPr lang="en-US" altLang="zh-CN" sz="2000" i="1" dirty="0" smtClean="0">
                            <a:latin typeface="Cambria Math" panose="02040503050406030204" pitchFamily="18" charset="0"/>
                          </a:rPr>
                        </m:ctrlPr>
                      </m:sSubPr>
                      <m:e>
                        <m:r>
                          <a:rPr lang="zh-CN" altLang="en-US" sz="2000" i="1" dirty="0" smtClean="0">
                            <a:latin typeface="Cambria Math" panose="02040503050406030204" pitchFamily="18" charset="0"/>
                          </a:rPr>
                          <m:t>𝜃</m:t>
                        </m:r>
                      </m:e>
                      <m:sub>
                        <m:r>
                          <a:rPr lang="en-US" altLang="zh-CN" sz="2000" b="0" i="1" dirty="0" smtClean="0">
                            <a:latin typeface="Cambria Math" panose="02040503050406030204" pitchFamily="18" charset="0"/>
                          </a:rPr>
                          <m:t>𝑖</m:t>
                        </m:r>
                      </m:sub>
                    </m:sSub>
                  </m:oMath>
                </a14:m>
                <a:endParaRPr lang="en-US" altLang="zh-CN" sz="2000" dirty="0"/>
              </a:p>
              <a:p>
                <a:pPr marL="0" indent="0">
                  <a:buNone/>
                </a:pPr>
                <a:r>
                  <a:rPr lang="en-US" altLang="zh-CN" sz="2000" dirty="0"/>
                  <a:t>	</a:t>
                </a:r>
                <a:r>
                  <a:rPr lang="zh-CN" altLang="en-US" sz="2000" dirty="0"/>
                  <a:t>损失函数为：</a:t>
                </a:r>
                <a:endParaRPr lang="en-US" altLang="zh-CN" sz="2000" dirty="0"/>
              </a:p>
              <a:p>
                <a:pPr marL="0" indent="0">
                  <a:buNone/>
                </a:pPr>
                <a:endParaRPr lang="en-US" altLang="zh-CN" sz="2000" dirty="0"/>
              </a:p>
              <a:p>
                <a:pPr marL="0" indent="0">
                  <a:buNone/>
                </a:pPr>
                <a:r>
                  <a:rPr lang="en-US" altLang="zh-CN" sz="2000" dirty="0"/>
                  <a:t>}</a:t>
                </a:r>
              </a:p>
              <a:p>
                <a:pPr marL="0" lvl="0" indent="0" eaLnBrk="0" fontAlgn="base" hangingPunct="0">
                  <a:lnSpc>
                    <a:spcPct val="100000"/>
                  </a:lnSpc>
                  <a:spcBef>
                    <a:spcPct val="0"/>
                  </a:spcBef>
                  <a:spcAft>
                    <a:spcPct val="0"/>
                  </a:spcAft>
                  <a:buNone/>
                </a:pPr>
                <a:endParaRPr lang="zh-CN" altLang="zh-CN" sz="3200" dirty="0">
                  <a:latin typeface="Arial" panose="020B0604020202020204" pitchFamily="34" charset="0"/>
                </a:endParaRPr>
              </a:p>
              <a:p>
                <a:pPr marL="0" lvl="0" indent="0" eaLnBrk="0" fontAlgn="base" hangingPunct="0">
                  <a:lnSpc>
                    <a:spcPct val="100000"/>
                  </a:lnSpc>
                  <a:spcBef>
                    <a:spcPct val="0"/>
                  </a:spcBef>
                  <a:spcAft>
                    <a:spcPct val="0"/>
                  </a:spcAft>
                  <a:buNone/>
                </a:pPr>
                <a:r>
                  <a:rPr lang="zh-CN" altLang="zh-CN" sz="1800" dirty="0">
                    <a:solidFill>
                      <a:srgbClr val="000000"/>
                    </a:solidFill>
                    <a:latin typeface="Arial" panose="020B0604020202020204" pitchFamily="34" charset="0"/>
                    <a:ea typeface="Lato"/>
                  </a:rPr>
                  <a:t>在线对弈。实际比赛时，对于当前棋面，执行上述步骤的蒙特卡罗</a:t>
                </a:r>
                <a:r>
                  <a:rPr lang="zh-CN" altLang="en-US" sz="1800" dirty="0">
                    <a:solidFill>
                      <a:srgbClr val="000000"/>
                    </a:solidFill>
                    <a:latin typeface="Arial" panose="020B0604020202020204" pitchFamily="34" charset="0"/>
                    <a:ea typeface="Lato"/>
                  </a:rPr>
                  <a:t>树</a:t>
                </a:r>
                <a:r>
                  <a:rPr lang="zh-CN" altLang="zh-CN" sz="1800" dirty="0">
                    <a:solidFill>
                      <a:srgbClr val="000000"/>
                    </a:solidFill>
                    <a:latin typeface="Arial" panose="020B0604020202020204" pitchFamily="34" charset="0"/>
                    <a:ea typeface="Lato"/>
                  </a:rPr>
                  <a:t>搜索，根据访问次数得到下一步动作的概率分布π，再根据该分布抽样得到下一步实际的下法。</a:t>
                </a:r>
              </a:p>
              <a:p>
                <a:pPr marL="0" indent="0">
                  <a:buNone/>
                </a:pPr>
                <a:endParaRPr lang="en-US" altLang="zh-CN" sz="2000" dirty="0"/>
              </a:p>
              <a:p>
                <a:pPr marL="0" indent="0">
                  <a:buNone/>
                </a:pPr>
                <a:endParaRPr lang="zh-CN" altLang="en-US" sz="2000" dirty="0"/>
              </a:p>
            </p:txBody>
          </p:sp>
        </mc:Choice>
        <mc:Fallback xmlns="">
          <p:sp>
            <p:nvSpPr>
              <p:cNvPr id="3" name="内容占位符 2">
                <a:extLst>
                  <a:ext uri="{FF2B5EF4-FFF2-40B4-BE49-F238E27FC236}">
                    <a16:creationId xmlns:a16="http://schemas.microsoft.com/office/drawing/2014/main" id="{C832EE5F-0CE9-4F2A-B2A2-789CE035BD36}"/>
                  </a:ext>
                </a:extLst>
              </p:cNvPr>
              <p:cNvSpPr>
                <a:spLocks noGrp="1" noRot="1" noChangeAspect="1" noMove="1" noResize="1" noEditPoints="1" noAdjustHandles="1" noChangeArrowheads="1" noChangeShapeType="1" noTextEdit="1"/>
              </p:cNvSpPr>
              <p:nvPr>
                <p:ph idx="1"/>
              </p:nvPr>
            </p:nvSpPr>
            <p:spPr>
              <a:xfrm>
                <a:off x="838200" y="935784"/>
                <a:ext cx="10515600" cy="5704114"/>
              </a:xfrm>
              <a:blipFill>
                <a:blip r:embed="rId2"/>
                <a:stretch>
                  <a:fillRect l="-638" t="-1604" r="-232"/>
                </a:stretch>
              </a:blipFill>
            </p:spPr>
            <p:txBody>
              <a:bodyPr/>
              <a:lstStyle/>
              <a:p>
                <a:r>
                  <a:rPr lang="zh-CN" altLang="en-US">
                    <a:noFill/>
                  </a:rPr>
                  <a:t> </a:t>
                </a:r>
              </a:p>
            </p:txBody>
          </p:sp>
        </mc:Fallback>
      </mc:AlternateContent>
      <p:pic>
        <p:nvPicPr>
          <p:cNvPr id="5" name="图片 4" descr="图片包含 物体&#10;&#10;已生成极高可信度的说明">
            <a:extLst>
              <a:ext uri="{FF2B5EF4-FFF2-40B4-BE49-F238E27FC236}">
                <a16:creationId xmlns:a16="http://schemas.microsoft.com/office/drawing/2014/main" id="{0D80A33C-C83E-42CB-A285-0D26ED6D4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5830" y="5058697"/>
            <a:ext cx="3580340" cy="567073"/>
          </a:xfrm>
          <a:prstGeom prst="rect">
            <a:avLst/>
          </a:prstGeom>
        </p:spPr>
      </p:pic>
    </p:spTree>
    <p:extLst>
      <p:ext uri="{BB962C8B-B14F-4D97-AF65-F5344CB8AC3E}">
        <p14:creationId xmlns:p14="http://schemas.microsoft.com/office/powerpoint/2010/main" val="219855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F4EE57-22EB-4C3A-9ACE-76CAB4589893}"/>
              </a:ext>
            </a:extLst>
          </p:cNvPr>
          <p:cNvSpPr>
            <a:spLocks noGrp="1"/>
          </p:cNvSpPr>
          <p:nvPr>
            <p:ph type="title"/>
          </p:nvPr>
        </p:nvSpPr>
        <p:spPr/>
        <p:txBody>
          <a:bodyPr>
            <a:normAutofit/>
          </a:bodyPr>
          <a:lstStyle/>
          <a:p>
            <a:r>
              <a:rPr lang="en-US" altLang="zh-CN" sz="3600" dirty="0"/>
              <a:t>AlphaGo Zero</a:t>
            </a:r>
            <a:r>
              <a:rPr lang="zh-CN" altLang="en-US" sz="3600" dirty="0"/>
              <a:t>自对弈工作流</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E9A36A8-88D8-4C07-9ABB-BBE6103F61B7}"/>
                  </a:ext>
                </a:extLst>
              </p:cNvPr>
              <p:cNvSpPr>
                <a:spLocks noGrp="1"/>
              </p:cNvSpPr>
              <p:nvPr>
                <p:ph idx="1"/>
              </p:nvPr>
            </p:nvSpPr>
            <p:spPr>
              <a:xfrm>
                <a:off x="838200" y="2002606"/>
                <a:ext cx="10515600" cy="4351338"/>
              </a:xfrm>
            </p:spPr>
            <p:txBody>
              <a:bodyPr/>
              <a:lstStyle/>
              <a:p>
                <a:r>
                  <a:rPr lang="en-US" altLang="zh-CN" sz="2400" dirty="0"/>
                  <a:t>AlphaGo zero</a:t>
                </a:r>
                <a:r>
                  <a:rPr lang="zh-CN" altLang="en-US" sz="2400" dirty="0"/>
                  <a:t>自对弈工作流由</a:t>
                </a:r>
                <a:r>
                  <a:rPr lang="en-US" altLang="zh-CN" sz="2400" dirty="0"/>
                  <a:t>3</a:t>
                </a:r>
                <a:r>
                  <a:rPr lang="zh-CN" altLang="en-US" sz="2400" dirty="0"/>
                  <a:t>个模块构成：</a:t>
                </a:r>
                <a:endParaRPr lang="en-US" altLang="zh-CN" sz="2400" dirty="0"/>
              </a:p>
              <a:p>
                <a:pPr>
                  <a:buFont typeface="Wingdings" panose="05000000000000000000" pitchFamily="2" charset="2"/>
                  <a:buChar char="Ø"/>
                </a:pPr>
                <a:r>
                  <a:rPr lang="zh-CN" altLang="en-US" sz="2000" dirty="0"/>
                  <a:t>深度神经网络参数</a:t>
                </a:r>
                <a14:m>
                  <m:oMath xmlns:m="http://schemas.openxmlformats.org/officeDocument/2006/math">
                    <m:sSub>
                      <m:sSubPr>
                        <m:ctrlPr>
                          <a:rPr lang="en-US" altLang="zh-CN" sz="2000" i="1" smtClean="0">
                            <a:latin typeface="Cambria Math" panose="02040503050406030204" pitchFamily="18" charset="0"/>
                          </a:rPr>
                        </m:ctrlPr>
                      </m:sSubPr>
                      <m:e>
                        <m:r>
                          <a:rPr lang="zh-CN" altLang="en-US" sz="2000" i="1" smtClean="0">
                            <a:latin typeface="Cambria Math" panose="02040503050406030204" pitchFamily="18" charset="0"/>
                          </a:rPr>
                          <m:t>𝜃</m:t>
                        </m:r>
                      </m:e>
                      <m:sub>
                        <m:r>
                          <a:rPr lang="en-US" altLang="zh-CN" sz="2000" b="0" i="1" smtClean="0">
                            <a:latin typeface="Cambria Math" panose="02040503050406030204" pitchFamily="18" charset="0"/>
                          </a:rPr>
                          <m:t>𝑖</m:t>
                        </m:r>
                      </m:sub>
                    </m:sSub>
                    <m:r>
                      <a:rPr lang="zh-CN" altLang="en-US" sz="2000" i="1">
                        <a:latin typeface="Cambria Math" panose="02040503050406030204" pitchFamily="18" charset="0"/>
                      </a:rPr>
                      <m:t>根据</m:t>
                    </m:r>
                  </m:oMath>
                </a14:m>
                <a:r>
                  <a:rPr lang="zh-CN" altLang="en-US" sz="2000" dirty="0"/>
                  <a:t>自对弈数据持续优化</a:t>
                </a:r>
                <a:endParaRPr lang="en-US" altLang="zh-CN" sz="2000" dirty="0"/>
              </a:p>
              <a:p>
                <a:pPr>
                  <a:buFont typeface="Wingdings" panose="05000000000000000000" pitchFamily="2" charset="2"/>
                  <a:buChar char="Ø"/>
                </a:pPr>
                <a:r>
                  <a:rPr lang="zh-CN" altLang="en-US" sz="2000" dirty="0"/>
                  <a:t>持续对棋手（即对应通过神经网络和</a:t>
                </a:r>
                <a:r>
                  <a:rPr lang="en-US" altLang="zh-CN" sz="2000" dirty="0"/>
                  <a:t>MCTS</a:t>
                </a:r>
                <a:r>
                  <a:rPr lang="zh-CN" altLang="en-US" sz="2000" dirty="0"/>
                  <a:t>结合得到的</a:t>
                </a:r>
                <a14:m>
                  <m:oMath xmlns:m="http://schemas.openxmlformats.org/officeDocument/2006/math">
                    <m:r>
                      <a:rPr lang="zh-CN" altLang="en-US" sz="2000" i="1" smtClean="0">
                        <a:latin typeface="Cambria Math" panose="02040503050406030204" pitchFamily="18" charset="0"/>
                      </a:rPr>
                      <m:t>𝜋</m:t>
                    </m:r>
                  </m:oMath>
                </a14:m>
                <a:r>
                  <a:rPr lang="zh-CN" altLang="en-US" sz="2000" dirty="0"/>
                  <a:t>）的棋力值进行评估</a:t>
                </a:r>
                <a:endParaRPr lang="en-US" altLang="zh-CN" sz="2000" dirty="0"/>
              </a:p>
              <a:p>
                <a:pPr>
                  <a:buFont typeface="Wingdings" panose="05000000000000000000" pitchFamily="2" charset="2"/>
                  <a:buChar char="Ø"/>
                </a:pPr>
                <a:r>
                  <a:rPr lang="zh-CN" altLang="en-US" sz="2000" dirty="0"/>
                  <a:t>使用表现最好的棋手用来产生新的自对弈数据</a:t>
                </a:r>
                <a:endParaRPr lang="en-US" altLang="zh-CN" sz="2000" dirty="0"/>
              </a:p>
              <a:p>
                <a:pPr marL="0" indent="0">
                  <a:buNone/>
                </a:pPr>
                <a:endParaRPr lang="en-US" altLang="zh-CN" sz="2000" dirty="0"/>
              </a:p>
              <a:p>
                <a:pPr marL="0" indent="0">
                  <a:buNone/>
                </a:pPr>
                <a:endParaRPr lang="en-US" altLang="zh-CN" sz="2000" dirty="0"/>
              </a:p>
              <a:p>
                <a:pPr marL="0" indent="0">
                  <a:buNone/>
                </a:pPr>
                <a:r>
                  <a:rPr lang="zh-CN" altLang="en-US" sz="2400" dirty="0"/>
                  <a:t>如何保证此次迭代更新的深度神经网络比上一迭代的深度神经网络的棋力要好？</a:t>
                </a:r>
              </a:p>
            </p:txBody>
          </p:sp>
        </mc:Choice>
        <mc:Fallback xmlns="">
          <p:sp>
            <p:nvSpPr>
              <p:cNvPr id="3" name="内容占位符 2">
                <a:extLst>
                  <a:ext uri="{FF2B5EF4-FFF2-40B4-BE49-F238E27FC236}">
                    <a16:creationId xmlns:a16="http://schemas.microsoft.com/office/drawing/2014/main" id="{6E9A36A8-88D8-4C07-9ABB-BBE6103F61B7}"/>
                  </a:ext>
                </a:extLst>
              </p:cNvPr>
              <p:cNvSpPr>
                <a:spLocks noGrp="1" noRot="1" noChangeAspect="1" noMove="1" noResize="1" noEditPoints="1" noAdjustHandles="1" noChangeArrowheads="1" noChangeShapeType="1" noTextEdit="1"/>
              </p:cNvSpPr>
              <p:nvPr>
                <p:ph idx="1"/>
              </p:nvPr>
            </p:nvSpPr>
            <p:spPr>
              <a:xfrm>
                <a:off x="838200" y="2002606"/>
                <a:ext cx="10515600" cy="4351338"/>
              </a:xfrm>
              <a:blipFill>
                <a:blip r:embed="rId2"/>
                <a:stretch>
                  <a:fillRect l="-928" t="-182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44282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C2BA7-FB0E-4D16-B595-CD1C8CF4B0B4}"/>
              </a:ext>
            </a:extLst>
          </p:cNvPr>
          <p:cNvSpPr>
            <a:spLocks noGrp="1"/>
          </p:cNvSpPr>
          <p:nvPr>
            <p:ph type="title"/>
          </p:nvPr>
        </p:nvSpPr>
        <p:spPr>
          <a:xfrm>
            <a:off x="838200" y="758416"/>
            <a:ext cx="10515600" cy="1325563"/>
          </a:xfrm>
        </p:spPr>
        <p:txBody>
          <a:bodyPr>
            <a:normAutofit/>
          </a:bodyPr>
          <a:lstStyle/>
          <a:p>
            <a:r>
              <a:rPr lang="zh-CN" altLang="en-US" sz="3600" dirty="0"/>
              <a:t>评估器</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21AACB74-8F49-49A9-A787-D80254A66AAE}"/>
                  </a:ext>
                </a:extLst>
              </p:cNvPr>
              <p:cNvSpPr>
                <a:spLocks noGrp="1"/>
              </p:cNvSpPr>
              <p:nvPr>
                <p:ph idx="1"/>
              </p:nvPr>
            </p:nvSpPr>
            <p:spPr>
              <a:xfrm>
                <a:off x="838200" y="2506662"/>
                <a:ext cx="10515600" cy="4351338"/>
              </a:xfrm>
            </p:spPr>
            <p:txBody>
              <a:bodyPr/>
              <a:lstStyle/>
              <a:p>
                <a:r>
                  <a:rPr lang="zh-CN" altLang="en-US" sz="2400" dirty="0"/>
                  <a:t>保证生成数据质量（棋力保证不下降），所以在使用更新的深度神经网络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en-US" altLang="zh-CN" sz="2400" i="1">
                                <a:latin typeface="Cambria Math" panose="02040503050406030204" pitchFamily="18" charset="0"/>
                              </a:rPr>
                              <m:t>𝑖</m:t>
                            </m:r>
                          </m:sub>
                        </m:sSub>
                      </m:sub>
                    </m:sSub>
                  </m:oMath>
                </a14:m>
                <a:r>
                  <a:rPr lang="zh-CN" altLang="en-US" sz="2400" dirty="0"/>
                  <a:t>去生成自对弈棋谱之前，用现有的最好的网络</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𝑓</m:t>
                        </m:r>
                      </m:e>
                      <m:sub>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𝜃</m:t>
                            </m:r>
                          </m:e>
                          <m:sub>
                            <m:r>
                              <a:rPr lang="zh-CN" altLang="en-US" sz="2400" i="1">
                                <a:latin typeface="Cambria Math" panose="02040503050406030204" pitchFamily="18" charset="0"/>
                              </a:rPr>
                              <m:t>∗</m:t>
                            </m:r>
                          </m:sub>
                        </m:sSub>
                      </m:sub>
                    </m:sSub>
                  </m:oMath>
                </a14:m>
                <a:r>
                  <a:rPr lang="zh-CN" altLang="en-US" sz="2400" dirty="0"/>
                  <a:t>（即之前迭代得到的最好网络）来对它评估</a:t>
                </a:r>
                <a:endParaRPr lang="en-US" altLang="zh-CN" sz="2400" dirty="0"/>
              </a:p>
              <a:p>
                <a:r>
                  <a:rPr lang="zh-CN" altLang="en-US" sz="2400" dirty="0"/>
                  <a:t>每一次评估由</a:t>
                </a:r>
                <a:r>
                  <a:rPr lang="en-US" altLang="zh-CN" sz="2400" dirty="0"/>
                  <a:t>400</a:t>
                </a:r>
                <a:r>
                  <a:rPr lang="zh-CN" altLang="en-US" sz="2400" dirty="0"/>
                  <a:t>个对局组成，</a:t>
                </a:r>
                <a:r>
                  <a:rPr lang="en-US" altLang="zh-CN" sz="2400" dirty="0"/>
                  <a:t>MCTS</a:t>
                </a:r>
                <a:r>
                  <a:rPr lang="zh-CN" altLang="en-US" sz="2400" dirty="0"/>
                  <a:t>搜索使用</a:t>
                </a:r>
                <a:r>
                  <a:rPr lang="en-US" altLang="zh-CN" sz="2400" dirty="0"/>
                  <a:t>1600</a:t>
                </a:r>
                <a:r>
                  <a:rPr lang="zh-CN" altLang="en-US" sz="2400" dirty="0"/>
                  <a:t>次模拟</a:t>
                </a:r>
                <a:r>
                  <a:rPr lang="en-US" altLang="zh-CN" sz="2400" dirty="0"/>
                  <a:t>,</a:t>
                </a:r>
                <a:r>
                  <a:rPr lang="zh-CN" altLang="en-US" sz="2400" dirty="0"/>
                  <a:t>将温度参数设为无穷小，接近</a:t>
                </a:r>
                <a:r>
                  <a:rPr lang="en-US" altLang="zh-CN" sz="2400" dirty="0"/>
                  <a:t>0</a:t>
                </a:r>
                <a:r>
                  <a:rPr lang="zh-CN" altLang="en-US" sz="2400" dirty="0"/>
                  <a:t>（为了使用最多访问次数的落子下法去下</a:t>
                </a:r>
                <a:r>
                  <a:rPr lang="en-US" altLang="zh-CN" sz="2400" dirty="0"/>
                  <a:t>,</a:t>
                </a:r>
                <a:r>
                  <a:rPr lang="zh-CN" altLang="en-US" sz="2400" dirty="0"/>
                  <a:t>追求最强的棋力），如果新的选手（即新的神经网络得到的棋手）在</a:t>
                </a:r>
                <a:r>
                  <a:rPr lang="en-US" altLang="zh-CN" sz="2400" dirty="0"/>
                  <a:t>400</a:t>
                </a:r>
                <a:r>
                  <a:rPr lang="zh-CN" altLang="en-US" sz="2400" dirty="0"/>
                  <a:t>盘中胜率</a:t>
                </a:r>
                <a:r>
                  <a:rPr lang="en-US" altLang="zh-CN" sz="2400" dirty="0"/>
                  <a:t>&gt;55%</a:t>
                </a:r>
                <a:r>
                  <a:rPr lang="zh-CN" altLang="en-US" sz="2400" dirty="0"/>
                  <a:t>，将这个选手更新为最佳棋手，即最好的网络，用这个网络用于产生下一轮的自对弈棋谱。</a:t>
                </a:r>
                <a:endParaRPr lang="en-US" altLang="zh-CN" sz="2400" dirty="0"/>
              </a:p>
              <a:p>
                <a:endParaRPr lang="zh-CN" altLang="en-US" dirty="0"/>
              </a:p>
            </p:txBody>
          </p:sp>
        </mc:Choice>
        <mc:Fallback>
          <p:sp>
            <p:nvSpPr>
              <p:cNvPr id="3" name="内容占位符 2">
                <a:extLst>
                  <a:ext uri="{FF2B5EF4-FFF2-40B4-BE49-F238E27FC236}">
                    <a16:creationId xmlns:a16="http://schemas.microsoft.com/office/drawing/2014/main" id="{21AACB74-8F49-49A9-A787-D80254A66AAE}"/>
                  </a:ext>
                </a:extLst>
              </p:cNvPr>
              <p:cNvSpPr>
                <a:spLocks noGrp="1" noRot="1" noChangeAspect="1" noMove="1" noResize="1" noEditPoints="1" noAdjustHandles="1" noChangeArrowheads="1" noChangeShapeType="1" noTextEdit="1"/>
              </p:cNvSpPr>
              <p:nvPr>
                <p:ph idx="1"/>
              </p:nvPr>
            </p:nvSpPr>
            <p:spPr>
              <a:xfrm>
                <a:off x="838200" y="2506662"/>
                <a:ext cx="10515600" cy="4351338"/>
              </a:xfrm>
              <a:blipFill>
                <a:blip r:embed="rId2"/>
                <a:stretch>
                  <a:fillRect l="-812" t="-1821" r="-260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12061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28DE1A-EAF4-4E2B-B278-C8A0D7D6D16A}"/>
              </a:ext>
            </a:extLst>
          </p:cNvPr>
          <p:cNvSpPr>
            <a:spLocks noGrp="1"/>
          </p:cNvSpPr>
          <p:nvPr>
            <p:ph type="title"/>
          </p:nvPr>
        </p:nvSpPr>
        <p:spPr/>
        <p:txBody>
          <a:bodyPr>
            <a:normAutofit/>
          </a:bodyPr>
          <a:lstStyle/>
          <a:p>
            <a:r>
              <a:rPr lang="zh-CN" altLang="en-US" sz="3600" dirty="0"/>
              <a:t>自对弈</a:t>
            </a:r>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A9CB771E-68DD-4CFB-857D-20F1A8682401}"/>
                  </a:ext>
                </a:extLst>
              </p:cNvPr>
              <p:cNvSpPr>
                <a:spLocks noGrp="1"/>
              </p:cNvSpPr>
              <p:nvPr>
                <p:ph idx="1"/>
              </p:nvPr>
            </p:nvSpPr>
            <p:spPr/>
            <p:txBody>
              <a:bodyPr>
                <a:normAutofit fontScale="92500" lnSpcReduction="10000"/>
              </a:bodyPr>
              <a:lstStyle/>
              <a:p>
                <a:r>
                  <a:rPr lang="zh-CN" altLang="en-US" dirty="0"/>
                  <a:t>前提：通过评估，得到当前最好的神经网络</a:t>
                </a:r>
                <a:endParaRPr lang="en-US" altLang="zh-CN" dirty="0"/>
              </a:p>
              <a:p>
                <a:r>
                  <a:rPr lang="zh-CN" altLang="en-US" dirty="0"/>
                  <a:t>在迭代中，使用最好的神经网络与</a:t>
                </a:r>
                <a:r>
                  <a:rPr lang="en-US" altLang="zh-CN" dirty="0"/>
                  <a:t>MCTS</a:t>
                </a:r>
                <a:r>
                  <a:rPr lang="zh-CN" altLang="en-US" dirty="0"/>
                  <a:t>结合得到当前最好的棋手，使用最好的棋手自对弈</a:t>
                </a:r>
                <a:r>
                  <a:rPr lang="en-US" altLang="zh-CN" dirty="0"/>
                  <a:t>25000</a:t>
                </a:r>
                <a:r>
                  <a:rPr lang="zh-CN" altLang="en-US" dirty="0"/>
                  <a:t>盘（</a:t>
                </a:r>
                <a:r>
                  <a:rPr lang="zh-CN" altLang="en-US" b="1" dirty="0"/>
                  <a:t>不是一盘</a:t>
                </a:r>
                <a:r>
                  <a:rPr lang="zh-CN" altLang="en-US" dirty="0"/>
                  <a:t>），每一步</a:t>
                </a:r>
                <a:r>
                  <a:rPr lang="en-US" altLang="zh-CN" dirty="0"/>
                  <a:t>MCTS</a:t>
                </a:r>
                <a:r>
                  <a:rPr lang="zh-CN" altLang="en-US" dirty="0"/>
                  <a:t>搜索模拟</a:t>
                </a:r>
                <a:r>
                  <a:rPr lang="en-US" altLang="zh-CN" dirty="0"/>
                  <a:t>1600</a:t>
                </a:r>
                <a:r>
                  <a:rPr lang="zh-CN" altLang="en-US" dirty="0"/>
                  <a:t>次</a:t>
                </a:r>
                <a:endParaRPr lang="en-US" altLang="zh-CN" dirty="0"/>
              </a:p>
              <a:p>
                <a:pPr>
                  <a:buFont typeface="Wingdings" panose="05000000000000000000" pitchFamily="2" charset="2"/>
                  <a:buChar char="Ø"/>
                </a:pPr>
                <a:r>
                  <a:rPr lang="zh-CN" altLang="en-US" sz="2400" b="1" dirty="0"/>
                  <a:t>前</a:t>
                </a:r>
                <a:r>
                  <a:rPr lang="en-US" altLang="zh-CN" sz="2400" b="1" dirty="0"/>
                  <a:t>30</a:t>
                </a:r>
                <a:r>
                  <a:rPr lang="zh-CN" altLang="en-US" sz="2400" b="1" dirty="0"/>
                  <a:t>步</a:t>
                </a:r>
                <a:r>
                  <a:rPr lang="zh-CN" altLang="en-US" sz="2400" dirty="0"/>
                  <a:t>，温度系数设为</a:t>
                </a:r>
                <a:r>
                  <a:rPr lang="en-US" altLang="zh-CN" sz="2400" dirty="0"/>
                  <a:t>1</a:t>
                </a:r>
                <a:r>
                  <a:rPr lang="zh-CN" altLang="en-US" sz="2400" dirty="0"/>
                  <a:t>，即策略</a:t>
                </a:r>
                <a14:m>
                  <m:oMath xmlns:m="http://schemas.openxmlformats.org/officeDocument/2006/math">
                    <m:r>
                      <a:rPr lang="zh-CN" altLang="en-US" sz="2400" i="1" smtClean="0">
                        <a:latin typeface="Cambria Math" panose="02040503050406030204" pitchFamily="18" charset="0"/>
                      </a:rPr>
                      <m:t>𝜋</m:t>
                    </m:r>
                  </m:oMath>
                </a14:m>
                <a:r>
                  <a:rPr lang="zh-CN" altLang="en-US" sz="2400" dirty="0"/>
                  <a:t>与</a:t>
                </a:r>
                <a:r>
                  <a:rPr lang="en-US" altLang="zh-CN" sz="2400" dirty="0"/>
                  <a:t>MCTS</a:t>
                </a:r>
                <a:r>
                  <a:rPr lang="zh-CN" altLang="en-US" sz="2400" dirty="0"/>
                  <a:t>搜索中的访问次数成正比，保证了前</a:t>
                </a:r>
                <a:r>
                  <a:rPr lang="en-US" altLang="zh-CN" sz="2400" dirty="0"/>
                  <a:t>30</a:t>
                </a:r>
                <a:r>
                  <a:rPr lang="zh-CN" altLang="en-US" sz="2400" dirty="0"/>
                  <a:t>步下法的多样性。在之后棋局中，设置温度系数无穷小。并在</a:t>
                </a:r>
                <a:r>
                  <a:rPr lang="zh-CN" altLang="en-US" sz="2400" b="1" dirty="0"/>
                  <a:t>先验概率中加入狄利克雷噪音</a:t>
                </a:r>
                <a14:m>
                  <m:oMath xmlns:m="http://schemas.openxmlformats.org/officeDocument/2006/math">
                    <m:r>
                      <a:rPr lang="en-US" altLang="zh-CN" sz="2400" b="0" i="1" smtClean="0">
                        <a:latin typeface="Cambria Math" panose="02040503050406030204" pitchFamily="18" charset="0"/>
                      </a:rPr>
                      <m:t>𝑃</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𝑠</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𝑎</m:t>
                        </m:r>
                      </m:e>
                    </m:d>
                    <m:r>
                      <a:rPr lang="en-US" altLang="zh-CN" sz="2400" b="0" i="1" smtClean="0">
                        <a:latin typeface="Cambria Math" panose="02040503050406030204" pitchFamily="18" charset="0"/>
                      </a:rPr>
                      <m:t>=</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1−</m:t>
                        </m:r>
                        <m:r>
                          <a:rPr lang="zh-CN" altLang="en-US" sz="2400" b="0" i="1" smtClean="0">
                            <a:latin typeface="Cambria Math" panose="02040503050406030204" pitchFamily="18" charset="0"/>
                          </a:rPr>
                          <m:t>𝜖</m:t>
                        </m:r>
                      </m:e>
                    </m:d>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r>
                      <a:rPr lang="zh-CN" altLang="en-US" sz="2400" b="0" i="1" smtClean="0">
                        <a:latin typeface="Cambria Math" panose="02040503050406030204" pitchFamily="18" charset="0"/>
                      </a:rPr>
                      <m:t>𝜖</m:t>
                    </m:r>
                    <m:r>
                      <m:rPr>
                        <m:sty m:val="p"/>
                      </m:rPr>
                      <a:rPr lang="el-GR" altLang="zh-CN" sz="2400" i="1" dirty="0" smtClean="0">
                        <a:latin typeface="Cambria Math" panose="02040503050406030204" pitchFamily="18" charset="0"/>
                      </a:rPr>
                      <m:t>η</m:t>
                    </m:r>
                  </m:oMath>
                </a14:m>
                <a:r>
                  <a:rPr lang="en-US" altLang="zh-CN" sz="2400" dirty="0"/>
                  <a:t>,</a:t>
                </a:r>
                <a:r>
                  <a:rPr lang="el-GR" altLang="zh-CN" sz="2400" dirty="0"/>
                  <a:t> η</a:t>
                </a:r>
                <a14:m>
                  <m:oMath xmlns:m="http://schemas.openxmlformats.org/officeDocument/2006/math">
                    <m:r>
                      <a:rPr lang="el-GR" altLang="zh-CN" sz="240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𝐷𝑖𝑟</m:t>
                    </m:r>
                    <m:d>
                      <m:dPr>
                        <m:ctrlPr>
                          <a:rPr lang="en-US" altLang="zh-CN" sz="2400" b="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0.03</m:t>
                        </m:r>
                      </m:e>
                    </m:d>
                    <m:r>
                      <a:rPr lang="zh-CN" altLang="en-US" sz="2400" i="1">
                        <a:latin typeface="Cambria Math" panose="02040503050406030204" pitchFamily="18" charset="0"/>
                        <a:ea typeface="Cambria Math" panose="02040503050406030204" pitchFamily="18" charset="0"/>
                      </a:rPr>
                      <m:t>且</m:t>
                    </m:r>
                    <m:r>
                      <a:rPr lang="zh-CN" altLang="en-US" sz="2400" i="1">
                        <a:latin typeface="Cambria Math" panose="02040503050406030204" pitchFamily="18" charset="0"/>
                      </a:rPr>
                      <m:t>𝜖</m:t>
                    </m:r>
                    <m:r>
                      <a:rPr lang="en-US" altLang="zh-CN" sz="2400" i="1" smtClean="0">
                        <a:latin typeface="Cambria Math" panose="02040503050406030204" pitchFamily="18" charset="0"/>
                      </a:rPr>
                      <m:t>=</m:t>
                    </m:r>
                    <m:r>
                      <a:rPr lang="en-US" altLang="zh-CN" sz="2400" b="0" i="1" smtClean="0">
                        <a:latin typeface="Cambria Math" panose="02040503050406030204" pitchFamily="18" charset="0"/>
                      </a:rPr>
                      <m:t>0.25</m:t>
                    </m:r>
                  </m:oMath>
                </a14:m>
                <a:r>
                  <a:rPr lang="zh-CN" altLang="en-US" sz="2400" dirty="0"/>
                  <a:t>。噪声保证了所有的落子都有可能会被考虑，但是也有可能下臭棋</a:t>
                </a:r>
                <a:endParaRPr lang="en-US" altLang="zh-CN" sz="2400" dirty="0"/>
              </a:p>
              <a:p>
                <a:pPr>
                  <a:buFont typeface="Wingdings" panose="05000000000000000000" pitchFamily="2" charset="2"/>
                  <a:buChar char="Ø"/>
                </a:pPr>
                <a:r>
                  <a:rPr lang="zh-CN" altLang="en-US" sz="2200" dirty="0"/>
                  <a:t>总结：保证样本数目</a:t>
                </a:r>
                <a:endParaRPr lang="en-US" altLang="zh-CN" sz="2200" dirty="0"/>
              </a:p>
              <a:p>
                <a:pPr>
                  <a:buFont typeface="Wingdings" panose="05000000000000000000" pitchFamily="2" charset="2"/>
                  <a:buChar char="p"/>
                </a:pPr>
                <a:r>
                  <a:rPr lang="zh-CN" altLang="en-US" sz="1900" dirty="0"/>
                  <a:t>每次迭代自对弈盘数</a:t>
                </a:r>
                <a:endParaRPr lang="en-US" altLang="zh-CN" sz="1900" dirty="0"/>
              </a:p>
              <a:p>
                <a:pPr>
                  <a:buFont typeface="Wingdings" panose="05000000000000000000" pitchFamily="2" charset="2"/>
                  <a:buChar char="p"/>
                </a:pPr>
                <a:r>
                  <a:rPr lang="zh-CN" altLang="en-US" sz="1900" dirty="0"/>
                  <a:t>前</a:t>
                </a:r>
                <a:r>
                  <a:rPr lang="en-US" altLang="zh-CN" sz="1900" dirty="0"/>
                  <a:t>30</a:t>
                </a:r>
                <a:r>
                  <a:rPr lang="zh-CN" altLang="en-US" sz="1900" dirty="0"/>
                  <a:t>步，并不是走最强棋力路数，</a:t>
                </a:r>
                <a14:m>
                  <m:oMath xmlns:m="http://schemas.openxmlformats.org/officeDocument/2006/math">
                    <m:r>
                      <a:rPr lang="zh-CN" altLang="en-US" sz="1900" i="1" smtClean="0">
                        <a:latin typeface="Cambria Math" panose="02040503050406030204" pitchFamily="18" charset="0"/>
                      </a:rPr>
                      <m:t>𝜋</m:t>
                    </m:r>
                  </m:oMath>
                </a14:m>
                <a:r>
                  <a:rPr lang="zh-CN" altLang="en-US" sz="1900" dirty="0"/>
                  <a:t>仍然保证多样性</a:t>
                </a:r>
                <a:endParaRPr lang="en-US" altLang="zh-CN" sz="1900" dirty="0"/>
              </a:p>
              <a:p>
                <a:pPr>
                  <a:buFont typeface="Wingdings" panose="05000000000000000000" pitchFamily="2" charset="2"/>
                  <a:buChar char="p"/>
                </a:pPr>
                <a:r>
                  <a:rPr lang="en-US" altLang="zh-CN" sz="1900" dirty="0"/>
                  <a:t>30</a:t>
                </a:r>
                <a:r>
                  <a:rPr lang="zh-CN" altLang="en-US" sz="1900" dirty="0"/>
                  <a:t>步后走最强棋力，先验概率保证</a:t>
                </a:r>
                <a:r>
                  <a:rPr lang="en-US" altLang="zh-CN" sz="1900" dirty="0"/>
                  <a:t>MCTS</a:t>
                </a:r>
                <a:r>
                  <a:rPr lang="zh-CN" altLang="en-US" sz="1900" dirty="0"/>
                  <a:t>搜索中每个落子都会被考虑</a:t>
                </a:r>
                <a:endParaRPr lang="zh-CN" altLang="en-US" dirty="0"/>
              </a:p>
            </p:txBody>
          </p:sp>
        </mc:Choice>
        <mc:Fallback>
          <p:sp>
            <p:nvSpPr>
              <p:cNvPr id="3" name="内容占位符 2">
                <a:extLst>
                  <a:ext uri="{FF2B5EF4-FFF2-40B4-BE49-F238E27FC236}">
                    <a16:creationId xmlns:a16="http://schemas.microsoft.com/office/drawing/2014/main" id="{A9CB771E-68DD-4CFB-857D-20F1A8682401}"/>
                  </a:ext>
                </a:extLst>
              </p:cNvPr>
              <p:cNvSpPr>
                <a:spLocks noGrp="1" noRot="1" noChangeAspect="1" noMove="1" noResize="1" noEditPoints="1" noAdjustHandles="1" noChangeArrowheads="1" noChangeShapeType="1" noTextEdit="1"/>
              </p:cNvSpPr>
              <p:nvPr>
                <p:ph idx="1"/>
              </p:nvPr>
            </p:nvSpPr>
            <p:spPr>
              <a:blipFill>
                <a:blip r:embed="rId2"/>
                <a:stretch>
                  <a:fillRect l="-928" t="-2801"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80280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8E92DA5-7E77-4849-9BE2-7D3506F015A9}"/>
              </a:ext>
            </a:extLst>
          </p:cNvPr>
          <p:cNvSpPr txBox="1"/>
          <p:nvPr/>
        </p:nvSpPr>
        <p:spPr>
          <a:xfrm>
            <a:off x="4876801" y="3044279"/>
            <a:ext cx="6331974" cy="769441"/>
          </a:xfrm>
          <a:prstGeom prst="rect">
            <a:avLst/>
          </a:prstGeom>
          <a:noFill/>
        </p:spPr>
        <p:txBody>
          <a:bodyPr wrap="square" rtlCol="0">
            <a:spAutoFit/>
          </a:bodyPr>
          <a:lstStyle/>
          <a:p>
            <a:r>
              <a:rPr lang="zh-CN" altLang="en-US" sz="4400" dirty="0"/>
              <a:t>谢谢观看！</a:t>
            </a:r>
          </a:p>
        </p:txBody>
      </p:sp>
    </p:spTree>
    <p:extLst>
      <p:ext uri="{BB962C8B-B14F-4D97-AF65-F5344CB8AC3E}">
        <p14:creationId xmlns:p14="http://schemas.microsoft.com/office/powerpoint/2010/main" val="14365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65CFED-2821-476B-8012-0853E30802DE}"/>
              </a:ext>
            </a:extLst>
          </p:cNvPr>
          <p:cNvSpPr>
            <a:spLocks noGrp="1"/>
          </p:cNvSpPr>
          <p:nvPr>
            <p:ph type="title"/>
          </p:nvPr>
        </p:nvSpPr>
        <p:spPr>
          <a:xfrm>
            <a:off x="838200" y="561770"/>
            <a:ext cx="10515600" cy="1325563"/>
          </a:xfrm>
        </p:spPr>
        <p:txBody>
          <a:bodyPr>
            <a:normAutofit/>
          </a:bodyPr>
          <a:lstStyle/>
          <a:p>
            <a:r>
              <a:rPr lang="zh-CN" altLang="en-US" sz="3600" dirty="0"/>
              <a:t>什么是模拟？</a:t>
            </a:r>
          </a:p>
        </p:txBody>
      </p:sp>
      <p:sp>
        <p:nvSpPr>
          <p:cNvPr id="3" name="内容占位符 2">
            <a:extLst>
              <a:ext uri="{FF2B5EF4-FFF2-40B4-BE49-F238E27FC236}">
                <a16:creationId xmlns:a16="http://schemas.microsoft.com/office/drawing/2014/main" id="{D2FAEFCD-7470-4BDA-BBA8-207DB773E385}"/>
              </a:ext>
            </a:extLst>
          </p:cNvPr>
          <p:cNvSpPr>
            <a:spLocks noGrp="1"/>
          </p:cNvSpPr>
          <p:nvPr>
            <p:ph idx="1"/>
          </p:nvPr>
        </p:nvSpPr>
        <p:spPr>
          <a:xfrm>
            <a:off x="838200" y="2189418"/>
            <a:ext cx="10515600" cy="4351338"/>
          </a:xfrm>
        </p:spPr>
        <p:txBody>
          <a:bodyPr>
            <a:normAutofit/>
          </a:bodyPr>
          <a:lstStyle/>
          <a:p>
            <a:r>
              <a:rPr lang="zh-CN" altLang="en-US" sz="2400" dirty="0"/>
              <a:t>简单来说，模拟就是</a:t>
            </a:r>
            <a:r>
              <a:rPr lang="en-US" altLang="zh-CN" sz="2400" dirty="0"/>
              <a:t>AlphaGo</a:t>
            </a:r>
            <a:r>
              <a:rPr lang="zh-CN" altLang="en-US" sz="2400" dirty="0"/>
              <a:t>自己和自己下棋，相当于棋手在自己脑中的推演</a:t>
            </a:r>
            <a:endParaRPr lang="en-US" altLang="zh-CN" sz="2400" dirty="0"/>
          </a:p>
          <a:p>
            <a:r>
              <a:rPr lang="zh-CN" altLang="en-US" sz="2400" dirty="0"/>
              <a:t>模拟分两类：</a:t>
            </a:r>
            <a:endParaRPr lang="en-US" altLang="zh-CN" sz="2400" dirty="0"/>
          </a:p>
          <a:p>
            <a:pPr>
              <a:buFont typeface="Wingdings" panose="05000000000000000000" pitchFamily="2" charset="2"/>
              <a:buChar char="ü"/>
            </a:pPr>
            <a:r>
              <a:rPr lang="zh-CN" altLang="en-US" sz="2000" dirty="0"/>
              <a:t>模拟到能分出胜负为止（终局）</a:t>
            </a:r>
            <a:endParaRPr lang="en-US" altLang="zh-CN" sz="2000" dirty="0"/>
          </a:p>
          <a:p>
            <a:pPr>
              <a:buFont typeface="Wingdings" panose="05000000000000000000" pitchFamily="2" charset="2"/>
              <a:buChar char="ü"/>
            </a:pPr>
            <a:r>
              <a:rPr lang="zh-CN" altLang="en-US" sz="2000" dirty="0"/>
              <a:t>根据其具有的一定形势判断能力，往后走几步棋就提前终止</a:t>
            </a:r>
            <a:endParaRPr lang="en-US" altLang="zh-CN" sz="2000" dirty="0"/>
          </a:p>
          <a:p>
            <a:r>
              <a:rPr lang="zh-CN" altLang="en-US" sz="2400" dirty="0"/>
              <a:t>在每下一步棋子之前</a:t>
            </a:r>
            <a:r>
              <a:rPr lang="en-US" altLang="zh-CN" sz="2400" dirty="0"/>
              <a:t>,AlphaGo</a:t>
            </a:r>
            <a:r>
              <a:rPr lang="zh-CN" altLang="en-US" sz="2400" dirty="0"/>
              <a:t>都会进行多次的模拟，使得它的推演越来越深入，越来越准确，并通过模拟出来的形势回溯到当前步，更新当前局面的判断能力。</a:t>
            </a:r>
          </a:p>
        </p:txBody>
      </p:sp>
    </p:spTree>
    <p:extLst>
      <p:ext uri="{BB962C8B-B14F-4D97-AF65-F5344CB8AC3E}">
        <p14:creationId xmlns:p14="http://schemas.microsoft.com/office/powerpoint/2010/main" val="3238836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A9159D-F9BC-4ECE-8190-2903CD712469}"/>
              </a:ext>
            </a:extLst>
          </p:cNvPr>
          <p:cNvSpPr>
            <a:spLocks noGrp="1"/>
          </p:cNvSpPr>
          <p:nvPr>
            <p:ph type="title"/>
          </p:nvPr>
        </p:nvSpPr>
        <p:spPr>
          <a:xfrm>
            <a:off x="838200" y="79989"/>
            <a:ext cx="10515600" cy="863907"/>
          </a:xfrm>
        </p:spPr>
        <p:txBody>
          <a:bodyPr>
            <a:normAutofit/>
          </a:bodyPr>
          <a:lstStyle/>
          <a:p>
            <a:r>
              <a:rPr lang="en-US" altLang="zh-CN" sz="3600" dirty="0"/>
              <a:t>AlphaGo</a:t>
            </a:r>
            <a:r>
              <a:rPr lang="zh-CN" altLang="en-US" sz="3600" dirty="0"/>
              <a:t>怎么“模拟”？</a:t>
            </a:r>
            <a:endParaRPr lang="zh-CN" altLang="en-US" dirty="0"/>
          </a:p>
        </p:txBody>
      </p:sp>
      <p:sp>
        <p:nvSpPr>
          <p:cNvPr id="3" name="内容占位符 2">
            <a:extLst>
              <a:ext uri="{FF2B5EF4-FFF2-40B4-BE49-F238E27FC236}">
                <a16:creationId xmlns:a16="http://schemas.microsoft.com/office/drawing/2014/main" id="{31BBF699-FE4A-4F60-A428-FF3724017E52}"/>
              </a:ext>
            </a:extLst>
          </p:cNvPr>
          <p:cNvSpPr>
            <a:spLocks noGrp="1"/>
          </p:cNvSpPr>
          <p:nvPr>
            <p:ph idx="1"/>
          </p:nvPr>
        </p:nvSpPr>
        <p:spPr>
          <a:xfrm>
            <a:off x="838200" y="943896"/>
            <a:ext cx="10515600" cy="4351338"/>
          </a:xfrm>
        </p:spPr>
        <p:txBody>
          <a:bodyPr>
            <a:normAutofit/>
          </a:bodyPr>
          <a:lstStyle/>
          <a:p>
            <a:r>
              <a:rPr lang="zh-CN" altLang="en-US" sz="2400" dirty="0"/>
              <a:t>利用</a:t>
            </a:r>
            <a:r>
              <a:rPr lang="en-US" altLang="zh-CN" sz="2400" dirty="0"/>
              <a:t>policy net</a:t>
            </a:r>
            <a:r>
              <a:rPr lang="zh-CN" altLang="en-US" sz="2400" dirty="0"/>
              <a:t>、</a:t>
            </a:r>
            <a:r>
              <a:rPr lang="en-US" altLang="zh-CN" sz="2400" dirty="0"/>
              <a:t>value net</a:t>
            </a:r>
            <a:r>
              <a:rPr lang="zh-CN" altLang="en-US" sz="2400" dirty="0"/>
              <a:t>、</a:t>
            </a:r>
            <a:r>
              <a:rPr lang="en-US" altLang="zh-CN" sz="2400" dirty="0"/>
              <a:t>rollout</a:t>
            </a:r>
            <a:r>
              <a:rPr lang="zh-CN" altLang="en-US" sz="2400" dirty="0"/>
              <a:t>三者进行自我博弈最终确定落点的过程</a:t>
            </a:r>
            <a:endParaRPr lang="en-US" altLang="zh-CN" sz="2400" dirty="0"/>
          </a:p>
          <a:p>
            <a:r>
              <a:rPr lang="zh-CN" altLang="en-US" sz="2400" dirty="0"/>
              <a:t>在每一次模拟中</a:t>
            </a:r>
            <a:endParaRPr lang="en-US" altLang="zh-CN" sz="2400" dirty="0"/>
          </a:p>
          <a:p>
            <a:pPr marL="457200" indent="-457200">
              <a:buFont typeface="+mj-lt"/>
              <a:buAutoNum type="alphaLcParenR"/>
            </a:pPr>
            <a:r>
              <a:rPr lang="zh-CN" altLang="en-US" sz="1800" dirty="0"/>
              <a:t>根据输入的棋局画面和当前的</a:t>
            </a:r>
            <a:r>
              <a:rPr lang="en-US" altLang="zh-CN" sz="1800" dirty="0"/>
              <a:t>policy net</a:t>
            </a:r>
            <a:r>
              <a:rPr lang="zh-CN" altLang="en-US" sz="1800" dirty="0"/>
              <a:t>，确定当前局面大概可落子范围</a:t>
            </a:r>
            <a:endParaRPr lang="en-US" altLang="zh-CN" sz="1800" dirty="0"/>
          </a:p>
          <a:p>
            <a:pPr marL="457200" indent="-457200">
              <a:buFont typeface="+mj-lt"/>
              <a:buAutoNum type="alphaLcParenR"/>
            </a:pPr>
            <a:r>
              <a:rPr lang="zh-CN" altLang="en-US" sz="1800" dirty="0"/>
              <a:t>假设走下某一步棋，用</a:t>
            </a:r>
            <a:r>
              <a:rPr lang="en-US" altLang="zh-CN" sz="1800" dirty="0"/>
              <a:t>value net</a:t>
            </a:r>
            <a:r>
              <a:rPr lang="zh-CN" altLang="en-US" sz="1800" dirty="0"/>
              <a:t>和</a:t>
            </a:r>
            <a:r>
              <a:rPr lang="en-US" altLang="zh-CN" sz="1800" dirty="0"/>
              <a:t>rollout</a:t>
            </a:r>
            <a:r>
              <a:rPr lang="zh-CN" altLang="en-US" sz="1800" dirty="0"/>
              <a:t>对之后的棋局进行形势快速预测</a:t>
            </a:r>
            <a:endParaRPr lang="en-US" altLang="zh-CN" sz="1800" dirty="0"/>
          </a:p>
          <a:p>
            <a:pPr marL="457200" indent="-457200">
              <a:buFont typeface="+mj-lt"/>
              <a:buAutoNum type="alphaLcParenR"/>
            </a:pPr>
            <a:r>
              <a:rPr lang="zh-CN" altLang="en-US" sz="1800" dirty="0"/>
              <a:t>回溯所得某个函数决定每步最终的模拟落子位置</a:t>
            </a:r>
            <a:endParaRPr lang="en-US" altLang="zh-CN" sz="1800" dirty="0"/>
          </a:p>
          <a:p>
            <a:pPr marL="457200" indent="-457200">
              <a:buFont typeface="+mj-lt"/>
              <a:buAutoNum type="alphaLcParenR"/>
            </a:pPr>
            <a:r>
              <a:rPr lang="zh-CN" altLang="en-US" sz="1800" dirty="0"/>
              <a:t>一次模拟结束后，</a:t>
            </a:r>
            <a:r>
              <a:rPr lang="en-US" altLang="zh-CN" sz="1800" dirty="0"/>
              <a:t>AlphaGo</a:t>
            </a:r>
            <a:r>
              <a:rPr lang="zh-CN" altLang="en-US" sz="1800" dirty="0"/>
              <a:t>重新计算</a:t>
            </a:r>
          </a:p>
        </p:txBody>
      </p:sp>
      <p:pic>
        <p:nvPicPr>
          <p:cNvPr id="6" name="图片 5" descr="图片包含 时钟&#10;&#10;已生成极高可信度的说明">
            <a:extLst>
              <a:ext uri="{FF2B5EF4-FFF2-40B4-BE49-F238E27FC236}">
                <a16:creationId xmlns:a16="http://schemas.microsoft.com/office/drawing/2014/main" id="{75DEAA54-4E4D-4667-992A-147745C417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41803" y="2952651"/>
            <a:ext cx="4550623" cy="3510117"/>
          </a:xfrm>
          <a:prstGeom prst="rect">
            <a:avLst/>
          </a:prstGeom>
        </p:spPr>
      </p:pic>
      <p:sp>
        <p:nvSpPr>
          <p:cNvPr id="4" name="矩形 3">
            <a:extLst>
              <a:ext uri="{FF2B5EF4-FFF2-40B4-BE49-F238E27FC236}">
                <a16:creationId xmlns:a16="http://schemas.microsoft.com/office/drawing/2014/main" id="{EE601DC0-B77F-4C0B-98C5-8BBE5E696C46}"/>
              </a:ext>
            </a:extLst>
          </p:cNvPr>
          <p:cNvSpPr/>
          <p:nvPr/>
        </p:nvSpPr>
        <p:spPr>
          <a:xfrm>
            <a:off x="9784595" y="4061379"/>
            <a:ext cx="2236510" cy="584775"/>
          </a:xfrm>
          <a:prstGeom prst="rect">
            <a:avLst/>
          </a:prstGeom>
        </p:spPr>
        <p:txBody>
          <a:bodyPr wrap="none">
            <a:spAutoFit/>
          </a:bodyPr>
          <a:lstStyle/>
          <a:p>
            <a:r>
              <a:rPr lang="en-US" altLang="zh-CN" sz="1600" dirty="0">
                <a:solidFill>
                  <a:srgbClr val="1A1A1A"/>
                </a:solidFill>
                <a:latin typeface="-apple-system"/>
              </a:rPr>
              <a:t>Note:</a:t>
            </a:r>
          </a:p>
          <a:p>
            <a:r>
              <a:rPr lang="zh-CN" altLang="en-US" sz="1600" dirty="0">
                <a:solidFill>
                  <a:srgbClr val="1A1A1A"/>
                </a:solidFill>
                <a:latin typeface="-apple-system"/>
              </a:rPr>
              <a:t>策略梯度强化学习方法</a:t>
            </a:r>
            <a:endParaRPr lang="zh-CN" altLang="en-US" sz="1600" dirty="0"/>
          </a:p>
        </p:txBody>
      </p:sp>
    </p:spTree>
    <p:extLst>
      <p:ext uri="{BB962C8B-B14F-4D97-AF65-F5344CB8AC3E}">
        <p14:creationId xmlns:p14="http://schemas.microsoft.com/office/powerpoint/2010/main" val="1395423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386155-1ED0-4DF8-9976-E93DA2A2CB8E}"/>
              </a:ext>
            </a:extLst>
          </p:cNvPr>
          <p:cNvSpPr>
            <a:spLocks noGrp="1"/>
          </p:cNvSpPr>
          <p:nvPr>
            <p:ph type="title"/>
          </p:nvPr>
        </p:nvSpPr>
        <p:spPr>
          <a:xfrm>
            <a:off x="838200" y="99654"/>
            <a:ext cx="10515600" cy="1021223"/>
          </a:xfrm>
        </p:spPr>
        <p:txBody>
          <a:bodyPr>
            <a:normAutofit/>
          </a:bodyPr>
          <a:lstStyle/>
          <a:p>
            <a:r>
              <a:rPr lang="en-US" altLang="zh-CN" sz="3600" dirty="0"/>
              <a:t>Policy network</a:t>
            </a:r>
            <a:endParaRPr lang="zh-CN" altLang="en-US" sz="3600"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9531863-158E-411A-9591-5409C0118540}"/>
                  </a:ext>
                </a:extLst>
              </p:cNvPr>
              <p:cNvSpPr>
                <a:spLocks noGrp="1"/>
              </p:cNvSpPr>
              <p:nvPr>
                <p:ph idx="1"/>
              </p:nvPr>
            </p:nvSpPr>
            <p:spPr>
              <a:xfrm>
                <a:off x="838200" y="993058"/>
                <a:ext cx="10515600" cy="5270089"/>
              </a:xfrm>
            </p:spPr>
            <p:txBody>
              <a:bodyPr>
                <a:normAutofit lnSpcReduction="10000"/>
              </a:bodyPr>
              <a:lstStyle/>
              <a:p>
                <a:r>
                  <a:rPr lang="zh-CN" altLang="en-US" sz="2000" dirty="0"/>
                  <a:t>从围棋对战平台</a:t>
                </a:r>
                <a:r>
                  <a:rPr lang="en-US" altLang="zh-CN" sz="2000" dirty="0"/>
                  <a:t>KGS</a:t>
                </a:r>
                <a:r>
                  <a:rPr lang="zh-CN" altLang="en-US" sz="2000" dirty="0"/>
                  <a:t>上获得了人类选手的围棋对弈棋谱，对于每一个状态</a:t>
                </a:r>
                <a14:m>
                  <m:oMath xmlns:m="http://schemas.openxmlformats.org/officeDocument/2006/math">
                    <m:r>
                      <a:rPr lang="en-US" altLang="zh-CN" sz="2000" i="1" dirty="0" smtClean="0">
                        <a:latin typeface="Cambria Math" panose="02040503050406030204" pitchFamily="18" charset="0"/>
                      </a:rPr>
                      <m:t>𝑠</m:t>
                    </m:r>
                  </m:oMath>
                </a14:m>
                <a:r>
                  <a:rPr lang="zh-CN" altLang="en-US" sz="2000" dirty="0"/>
                  <a:t>，都会有一个人类进行</a:t>
                </a:r>
                <a14:m>
                  <m:oMath xmlns:m="http://schemas.openxmlformats.org/officeDocument/2006/math">
                    <m:r>
                      <a:rPr lang="en-US" altLang="zh-CN" sz="2000" i="1" dirty="0" smtClean="0">
                        <a:latin typeface="Cambria Math" panose="02040503050406030204" pitchFamily="18" charset="0"/>
                      </a:rPr>
                      <m:t>𝑎</m:t>
                    </m:r>
                  </m:oMath>
                </a14:m>
                <a:r>
                  <a:rPr lang="zh-CN" altLang="en-US" sz="2000" dirty="0"/>
                  <a:t>的落子，这也就是一个天然训练样本</a:t>
                </a:r>
                <a14:m>
                  <m:oMath xmlns:m="http://schemas.openxmlformats.org/officeDocument/2006/math">
                    <m:r>
                      <a:rPr lang="en-US" altLang="zh-CN" sz="2000" i="1" dirty="0">
                        <a:latin typeface="Cambria Math" panose="02040503050406030204" pitchFamily="18" charset="0"/>
                      </a:rPr>
                      <m:t>&lt;</m:t>
                    </m:r>
                    <m:r>
                      <a:rPr lang="en-US" altLang="zh-CN" sz="2000" b="0" i="1" dirty="0" smtClean="0">
                        <a:latin typeface="Cambria Math" panose="02040503050406030204" pitchFamily="18" charset="0"/>
                      </a:rPr>
                      <m:t>𝑠</m:t>
                    </m:r>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𝑎</m:t>
                    </m:r>
                    <m:r>
                      <a:rPr lang="en-US" altLang="zh-CN" sz="2000" b="0" i="1" dirty="0" smtClean="0">
                        <a:latin typeface="Cambria Math" panose="02040503050406030204" pitchFamily="18" charset="0"/>
                      </a:rPr>
                      <m:t>&gt;</m:t>
                    </m:r>
                  </m:oMath>
                </a14:m>
                <a:r>
                  <a:rPr lang="zh-CN" altLang="en-US" sz="2000" dirty="0"/>
                  <a:t>，如此可以得到</a:t>
                </a:r>
                <a:r>
                  <a:rPr lang="en-US" altLang="zh-CN" sz="2000" dirty="0"/>
                  <a:t>3000</a:t>
                </a:r>
                <a:r>
                  <a:rPr lang="zh-CN" altLang="en-US" sz="2000" dirty="0"/>
                  <a:t>万个训练样本。</a:t>
                </a:r>
                <a:endParaRPr lang="en-US" altLang="zh-CN" sz="2000" dirty="0"/>
              </a:p>
              <a:p>
                <a:r>
                  <a:rPr lang="zh-CN" altLang="en-US" sz="2000" b="1" dirty="0"/>
                  <a:t>输入</a:t>
                </a:r>
                <a:r>
                  <a:rPr lang="zh-CN" altLang="en-US" sz="2000" dirty="0"/>
                  <a:t>：</a:t>
                </a:r>
                <a:r>
                  <a:rPr lang="en-US" altLang="zh-CN" sz="2000" dirty="0"/>
                  <a:t>s</a:t>
                </a:r>
                <a:r>
                  <a:rPr lang="zh-CN" altLang="en-US" sz="2000" dirty="0"/>
                  <a:t>为一个</a:t>
                </a:r>
                <a:r>
                  <a:rPr lang="en-US" altLang="zh-CN" sz="2000" dirty="0"/>
                  <a:t>19*19</a:t>
                </a:r>
                <a:r>
                  <a:rPr lang="zh-CN" altLang="en-US" sz="2000" dirty="0"/>
                  <a:t>二维图像，具体实现依据论文输入数据是</a:t>
                </a:r>
                <a:r>
                  <a:rPr lang="en-US" altLang="zh-CN" sz="2000" dirty="0"/>
                  <a:t>19</a:t>
                </a:r>
                <a:r>
                  <a:rPr lang="zh-CN" altLang="en-US" sz="2000" dirty="0"/>
                  <a:t>*</a:t>
                </a:r>
                <a:r>
                  <a:rPr lang="en-US" altLang="zh-CN" sz="2000" dirty="0"/>
                  <a:t>19</a:t>
                </a:r>
                <a:r>
                  <a:rPr lang="zh-CN" altLang="en-US" sz="2000" dirty="0"/>
                  <a:t>*</a:t>
                </a:r>
                <a:r>
                  <a:rPr lang="en-US" altLang="zh-CN" sz="2000" dirty="0"/>
                  <a:t>48</a:t>
                </a:r>
                <a:r>
                  <a:rPr lang="zh-CN" altLang="en-US" sz="2000" dirty="0"/>
                  <a:t>（</a:t>
                </a:r>
                <a:r>
                  <a:rPr lang="en-US" altLang="zh-CN" sz="2000" dirty="0"/>
                  <a:t>48</a:t>
                </a:r>
                <a:r>
                  <a:rPr lang="zh-CN" altLang="en-US" sz="2000" dirty="0"/>
                  <a:t>是这个状态的其他信息，如棋盘各点上的棋子颜色、现在各点气的情况、所有合法点的位置）</a:t>
                </a:r>
                <a:endParaRPr lang="en-US" altLang="zh-CN" sz="2000" dirty="0"/>
              </a:p>
              <a:p>
                <a:r>
                  <a:rPr lang="zh-CN" altLang="en-US" sz="2000" b="1" dirty="0"/>
                  <a:t>网络</a:t>
                </a:r>
                <a:r>
                  <a:rPr lang="zh-CN" altLang="en-US" sz="2000" dirty="0"/>
                  <a:t>：深度卷积神经网络</a:t>
                </a:r>
                <a:r>
                  <a:rPr lang="en-US" altLang="zh-CN" sz="2000" dirty="0"/>
                  <a:t>CNN</a:t>
                </a:r>
              </a:p>
              <a:p>
                <a:r>
                  <a:rPr lang="zh-CN" altLang="en-US" sz="2000" b="1" dirty="0"/>
                  <a:t>监督信息</a:t>
                </a:r>
                <a:r>
                  <a:rPr lang="zh-CN" altLang="en-US" sz="2000" dirty="0"/>
                  <a:t>：人类落子选择  </a:t>
                </a:r>
                <a:r>
                  <a:rPr lang="en-US" altLang="zh-CN" sz="2000" dirty="0"/>
                  <a:t>a</a:t>
                </a:r>
                <a:r>
                  <a:rPr lang="zh-CN" altLang="en-US" sz="2000" dirty="0"/>
                  <a:t>一个向量</a:t>
                </a:r>
                <a:r>
                  <a:rPr lang="en-US" altLang="zh-CN" sz="2000" dirty="0"/>
                  <a:t>,</a:t>
                </a:r>
                <a:r>
                  <a:rPr lang="zh-CN" altLang="en-US" sz="2000" dirty="0"/>
                  <a:t>一个出现一百次，</a:t>
                </a:r>
                <a:endParaRPr lang="en-US" altLang="zh-CN" sz="2000" dirty="0"/>
              </a:p>
              <a:p>
                <a:pPr marL="0" indent="0">
                  <a:buNone/>
                </a:pPr>
                <a:r>
                  <a:rPr lang="en-US" altLang="zh-CN" sz="2000" dirty="0"/>
                  <a:t>[0,25,56,3,…,0]</a:t>
                </a:r>
                <a:r>
                  <a:rPr lang="zh-CN" altLang="en-US" sz="2000" dirty="0"/>
                  <a:t>，改为</a:t>
                </a:r>
                <a:r>
                  <a:rPr lang="en-US" altLang="zh-CN" sz="2000" dirty="0"/>
                  <a:t>[0,0.25,0.56,0.0.3.,…,0]</a:t>
                </a:r>
              </a:p>
              <a:p>
                <a:r>
                  <a:rPr lang="zh-CN" altLang="en-US" sz="2000" b="1" dirty="0"/>
                  <a:t>输出</a:t>
                </a:r>
                <a:r>
                  <a:rPr lang="zh-CN" altLang="en-US" sz="2000" dirty="0"/>
                  <a:t>：落子可能性</a:t>
                </a:r>
                <a:r>
                  <a:rPr lang="en-US" altLang="zh-CN" sz="2000" dirty="0"/>
                  <a:t>/</a:t>
                </a:r>
                <a:r>
                  <a:rPr lang="zh-CN" altLang="en-US" sz="2000" dirty="0"/>
                  <a:t>概率</a:t>
                </a:r>
                <a:endParaRPr lang="en-US" altLang="zh-CN" sz="2000" dirty="0"/>
              </a:p>
              <a:p>
                <a:endParaRPr lang="en-US" altLang="zh-CN" sz="2000" dirty="0"/>
              </a:p>
              <a:p>
                <a:endParaRPr lang="en-US" altLang="zh-CN" sz="2000" dirty="0"/>
              </a:p>
              <a:p>
                <a:pPr marL="0" indent="0">
                  <a:buNone/>
                </a:pPr>
                <a:r>
                  <a:rPr lang="zh-CN" altLang="en-US" sz="2400" dirty="0"/>
                  <a:t>得到一个模拟人类棋手下棋的神经网络后</a:t>
                </a:r>
                <a:endParaRPr lang="en-US" altLang="zh-CN" sz="2400" dirty="0"/>
              </a:p>
              <a:p>
                <a:pPr marL="0" indent="0">
                  <a:buNone/>
                </a:pPr>
                <a:r>
                  <a:rPr lang="zh-CN" altLang="en-US" sz="2000" dirty="0"/>
                  <a:t>局限性：如果对战平台上数据本身就都是水平不高的人，</a:t>
                </a:r>
                <a:endParaRPr lang="en-US" altLang="zh-CN" sz="2000" dirty="0"/>
              </a:p>
              <a:p>
                <a:pPr marL="0" indent="0">
                  <a:buNone/>
                </a:pPr>
                <a:r>
                  <a:rPr lang="zh-CN" altLang="en-US" sz="2000" dirty="0"/>
                  <a:t>训练出来的神经网络的水平也不会高，棋力大概相当于</a:t>
                </a:r>
                <a:endParaRPr lang="en-US" altLang="zh-CN" sz="2000" dirty="0"/>
              </a:p>
              <a:p>
                <a:pPr marL="0" indent="0">
                  <a:buNone/>
                </a:pPr>
                <a:r>
                  <a:rPr lang="zh-CN" altLang="en-US" sz="2000" dirty="0"/>
                  <a:t>业余</a:t>
                </a:r>
                <a:r>
                  <a:rPr lang="en-US" altLang="zh-CN" sz="2000" dirty="0"/>
                  <a:t>6</a:t>
                </a:r>
                <a:r>
                  <a:rPr lang="zh-CN" altLang="en-US" sz="2000" dirty="0"/>
                  <a:t>段所有的的人类选手</a:t>
                </a:r>
              </a:p>
              <a:p>
                <a:pPr marL="0" indent="0">
                  <a:buNone/>
                </a:pPr>
                <a:endParaRPr lang="en-US" altLang="zh-CN" sz="2000" dirty="0"/>
              </a:p>
            </p:txBody>
          </p:sp>
        </mc:Choice>
        <mc:Fallback xmlns="">
          <p:sp>
            <p:nvSpPr>
              <p:cNvPr id="3" name="内容占位符 2">
                <a:extLst>
                  <a:ext uri="{FF2B5EF4-FFF2-40B4-BE49-F238E27FC236}">
                    <a16:creationId xmlns:a16="http://schemas.microsoft.com/office/drawing/2014/main" id="{B9531863-158E-411A-9591-5409C0118540}"/>
                  </a:ext>
                </a:extLst>
              </p:cNvPr>
              <p:cNvSpPr>
                <a:spLocks noGrp="1" noRot="1" noChangeAspect="1" noMove="1" noResize="1" noEditPoints="1" noAdjustHandles="1" noChangeArrowheads="1" noChangeShapeType="1" noTextEdit="1"/>
              </p:cNvSpPr>
              <p:nvPr>
                <p:ph idx="1"/>
              </p:nvPr>
            </p:nvSpPr>
            <p:spPr>
              <a:xfrm>
                <a:off x="838200" y="993058"/>
                <a:ext cx="10515600" cy="5270089"/>
              </a:xfrm>
              <a:blipFill>
                <a:blip r:embed="rId2"/>
                <a:stretch>
                  <a:fillRect l="-928" t="-1736"/>
                </a:stretch>
              </a:blipFill>
            </p:spPr>
            <p:txBody>
              <a:bodyPr/>
              <a:lstStyle/>
              <a:p>
                <a:r>
                  <a:rPr lang="zh-CN" altLang="en-US">
                    <a:noFill/>
                  </a:rPr>
                  <a:t> </a:t>
                </a:r>
              </a:p>
            </p:txBody>
          </p:sp>
        </mc:Fallback>
      </mc:AlternateContent>
      <p:pic>
        <p:nvPicPr>
          <p:cNvPr id="5" name="图片 4" descr="图片包含 物体&#10;&#10;已生成高可信度的说明">
            <a:extLst>
              <a:ext uri="{FF2B5EF4-FFF2-40B4-BE49-F238E27FC236}">
                <a16:creationId xmlns:a16="http://schemas.microsoft.com/office/drawing/2014/main" id="{790D3C61-1F28-45B9-96E8-322716A6DB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43020" y="2271252"/>
            <a:ext cx="3910780" cy="4091279"/>
          </a:xfrm>
          <a:prstGeom prst="rect">
            <a:avLst/>
          </a:prstGeom>
        </p:spPr>
      </p:pic>
      <p:sp>
        <p:nvSpPr>
          <p:cNvPr id="7" name="箭头: 右 6">
            <a:extLst>
              <a:ext uri="{FF2B5EF4-FFF2-40B4-BE49-F238E27FC236}">
                <a16:creationId xmlns:a16="http://schemas.microsoft.com/office/drawing/2014/main" id="{B158F20C-040C-41B0-9EAF-441D0CE0623F}"/>
              </a:ext>
            </a:extLst>
          </p:cNvPr>
          <p:cNvSpPr/>
          <p:nvPr/>
        </p:nvSpPr>
        <p:spPr>
          <a:xfrm>
            <a:off x="6164826" y="3116826"/>
            <a:ext cx="934065" cy="412955"/>
          </a:xfrm>
          <a:prstGeom prst="rightArrow">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zh-CN" altLang="en-US"/>
          </a:p>
        </p:txBody>
      </p:sp>
    </p:spTree>
    <p:extLst>
      <p:ext uri="{BB962C8B-B14F-4D97-AF65-F5344CB8AC3E}">
        <p14:creationId xmlns:p14="http://schemas.microsoft.com/office/powerpoint/2010/main" val="3946357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170035-EEDE-4C86-BDEA-A1B8EB1E8392}"/>
              </a:ext>
            </a:extLst>
          </p:cNvPr>
          <p:cNvSpPr>
            <a:spLocks noGrp="1"/>
          </p:cNvSpPr>
          <p:nvPr>
            <p:ph type="title"/>
          </p:nvPr>
        </p:nvSpPr>
        <p:spPr>
          <a:xfrm>
            <a:off x="838200" y="79991"/>
            <a:ext cx="10515600" cy="903236"/>
          </a:xfrm>
        </p:spPr>
        <p:txBody>
          <a:bodyPr>
            <a:normAutofit/>
          </a:bodyPr>
          <a:lstStyle/>
          <a:p>
            <a:r>
              <a:rPr lang="en-US" altLang="zh-CN" sz="3600" dirty="0"/>
              <a:t>MCTS</a:t>
            </a:r>
            <a:r>
              <a:rPr lang="zh-CN" altLang="en-US" sz="3600" dirty="0"/>
              <a:t>蒙特卡罗搜索树</a:t>
            </a:r>
            <a:r>
              <a:rPr lang="en-US" altLang="zh-CN" sz="3600" dirty="0"/>
              <a:t>——</a:t>
            </a:r>
            <a:r>
              <a:rPr lang="zh-CN" altLang="en-US" sz="3600" dirty="0"/>
              <a:t>走子演算（</a:t>
            </a:r>
            <a:r>
              <a:rPr lang="en-US" altLang="zh-CN" sz="3600" dirty="0"/>
              <a:t>rollout</a:t>
            </a:r>
            <a:r>
              <a:rPr lang="zh-CN" altLang="en-US" sz="3600"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64F0C99-0BAD-4FB6-A981-EC4A70D18EDB}"/>
                  </a:ext>
                </a:extLst>
              </p:cNvPr>
              <p:cNvSpPr>
                <a:spLocks noGrp="1"/>
              </p:cNvSpPr>
              <p:nvPr>
                <p:ph idx="1"/>
              </p:nvPr>
            </p:nvSpPr>
            <p:spPr>
              <a:xfrm>
                <a:off x="838200" y="968478"/>
                <a:ext cx="10515600" cy="5889522"/>
              </a:xfrm>
            </p:spPr>
            <p:txBody>
              <a:bodyPr>
                <a:normAutofit fontScale="55000" lnSpcReduction="20000"/>
              </a:bodyPr>
              <a:lstStyle/>
              <a:p>
                <a:pPr>
                  <a:lnSpc>
                    <a:spcPct val="120000"/>
                  </a:lnSpc>
                </a:pPr>
                <a:r>
                  <a:rPr lang="zh-CN" altLang="en-US" sz="3600" dirty="0"/>
                  <a:t>首先模拟一盘对决，使用的思路很简单，</a:t>
                </a:r>
                <a:r>
                  <a:rPr lang="zh-CN" altLang="en-US" sz="3600" b="1" dirty="0"/>
                  <a:t>随机</a:t>
                </a:r>
                <a:endParaRPr lang="en-US" altLang="zh-CN" sz="3600" b="1" dirty="0"/>
              </a:p>
              <a:p>
                <a:pPr lvl="0" eaLnBrk="0" fontAlgn="base" hangingPunct="0">
                  <a:lnSpc>
                    <a:spcPct val="120000"/>
                  </a:lnSpc>
                  <a:spcBef>
                    <a:spcPct val="0"/>
                  </a:spcBef>
                  <a:spcAft>
                    <a:spcPct val="0"/>
                  </a:spcAft>
                  <a:buFont typeface="Wingdings" panose="05000000000000000000" pitchFamily="2" charset="2"/>
                  <a:buChar char="Ø"/>
                </a:pPr>
                <a:r>
                  <a:rPr lang="zh-CN" altLang="zh-CN" sz="3300" dirty="0">
                    <a:latin typeface="+mn-ea"/>
                  </a:rPr>
                  <a:t>面对一个空白棋盘 </a:t>
                </a:r>
                <a14:m>
                  <m:oMath xmlns:m="http://schemas.openxmlformats.org/officeDocument/2006/math">
                    <m:sSub>
                      <m:sSubPr>
                        <m:ctrlPr>
                          <a:rPr lang="en-US" altLang="zh-CN" sz="3300" i="1" dirty="0">
                            <a:latin typeface="Cambria Math" panose="02040503050406030204" pitchFamily="18" charset="0"/>
                          </a:rPr>
                        </m:ctrlPr>
                      </m:sSubPr>
                      <m:e>
                        <m:r>
                          <a:rPr lang="en-US" altLang="zh-CN" sz="3300" i="1" dirty="0">
                            <a:latin typeface="Cambria Math" panose="02040503050406030204" pitchFamily="18" charset="0"/>
                          </a:rPr>
                          <m:t>𝑠</m:t>
                        </m:r>
                      </m:e>
                      <m:sub>
                        <m:r>
                          <a:rPr lang="en-US" altLang="zh-CN" sz="3300" i="1" dirty="0">
                            <a:latin typeface="Cambria Math" panose="02040503050406030204" pitchFamily="18" charset="0"/>
                          </a:rPr>
                          <m:t>0</m:t>
                        </m:r>
                      </m:sub>
                    </m:sSub>
                  </m:oMath>
                </a14:m>
                <a:r>
                  <a:rPr lang="zh-CN" altLang="zh-CN" sz="3300" dirty="0">
                    <a:latin typeface="+mn-ea"/>
                  </a:rPr>
                  <a:t>，最初我们对棋盘一无所知，假设所有落子的方法分值都相等，设为</a:t>
                </a:r>
                <a:r>
                  <a:rPr lang="en-US" altLang="zh-CN" sz="3300" dirty="0">
                    <a:latin typeface="+mn-ea"/>
                  </a:rPr>
                  <a:t>1</a:t>
                </a:r>
                <a:endParaRPr lang="zh-CN" altLang="zh-CN" sz="3300" dirty="0">
                  <a:latin typeface="+mn-ea"/>
                </a:endParaRPr>
              </a:p>
              <a:p>
                <a:pPr eaLnBrk="0" fontAlgn="base" hangingPunct="0">
                  <a:lnSpc>
                    <a:spcPct val="120000"/>
                  </a:lnSpc>
                  <a:spcBef>
                    <a:spcPct val="0"/>
                  </a:spcBef>
                  <a:spcAft>
                    <a:spcPct val="0"/>
                  </a:spcAft>
                  <a:buFont typeface="Wingdings" panose="05000000000000000000" pitchFamily="2" charset="2"/>
                  <a:buChar char="Ø"/>
                </a:pPr>
                <a:r>
                  <a:rPr lang="zh-CN" altLang="zh-CN" sz="3300" dirty="0">
                    <a:latin typeface="+mn-ea"/>
                  </a:rPr>
                  <a:t>之后，随机从361种方法中选一种走法</a:t>
                </a:r>
                <a14:m>
                  <m:oMath xmlns:m="http://schemas.openxmlformats.org/officeDocument/2006/math">
                    <m:sSub>
                      <m:sSubPr>
                        <m:ctrlPr>
                          <a:rPr lang="en-US" altLang="zh-CN" sz="3300" i="1" dirty="0">
                            <a:latin typeface="Cambria Math" panose="02040503050406030204" pitchFamily="18" charset="0"/>
                          </a:rPr>
                        </m:ctrlPr>
                      </m:sSubPr>
                      <m:e>
                        <m:r>
                          <a:rPr lang="en-US" altLang="zh-CN" sz="3300" i="1" dirty="0">
                            <a:latin typeface="Cambria Math" panose="02040503050406030204" pitchFamily="18" charset="0"/>
                          </a:rPr>
                          <m:t>𝑎</m:t>
                        </m:r>
                      </m:e>
                      <m:sub>
                        <m:r>
                          <a:rPr lang="en-US" altLang="zh-CN" sz="3300" i="1" dirty="0">
                            <a:latin typeface="Cambria Math" panose="02040503050406030204" pitchFamily="18" charset="0"/>
                          </a:rPr>
                          <m:t>0</m:t>
                        </m:r>
                      </m:sub>
                    </m:sSub>
                  </m:oMath>
                </a14:m>
                <a:r>
                  <a:rPr lang="zh-CN" altLang="zh-CN" sz="3300" dirty="0">
                    <a:latin typeface="+mn-ea"/>
                  </a:rPr>
                  <a:t>，在这一步后，棋盘状态变为</a:t>
                </a:r>
                <a14:m>
                  <m:oMath xmlns:m="http://schemas.openxmlformats.org/officeDocument/2006/math">
                    <m:sSub>
                      <m:sSubPr>
                        <m:ctrlPr>
                          <a:rPr lang="en-US" altLang="zh-CN" sz="3300" i="1" dirty="0">
                            <a:latin typeface="Cambria Math" panose="02040503050406030204" pitchFamily="18" charset="0"/>
                          </a:rPr>
                        </m:ctrlPr>
                      </m:sSubPr>
                      <m:e>
                        <m:r>
                          <a:rPr lang="en-US" altLang="zh-CN" sz="3300" i="1" dirty="0">
                            <a:latin typeface="Cambria Math" panose="02040503050406030204" pitchFamily="18" charset="0"/>
                          </a:rPr>
                          <m:t>𝑠</m:t>
                        </m:r>
                      </m:e>
                      <m:sub>
                        <m:r>
                          <a:rPr lang="en-US" altLang="zh-CN" sz="3300" i="1" dirty="0">
                            <a:latin typeface="Cambria Math" panose="02040503050406030204" pitchFamily="18" charset="0"/>
                          </a:rPr>
                          <m:t>1</m:t>
                        </m:r>
                      </m:sub>
                    </m:sSub>
                  </m:oMath>
                </a14:m>
                <a:r>
                  <a:rPr lang="zh-CN" altLang="zh-CN" sz="3300" dirty="0">
                    <a:latin typeface="+mn-ea"/>
                  </a:rPr>
                  <a:t>。之后假设对方也和自己一样，</a:t>
                </a:r>
                <a:r>
                  <a:rPr lang="zh-CN" altLang="en-US" sz="3300" dirty="0">
                    <a:latin typeface="+mn-ea"/>
                  </a:rPr>
                  <a:t>随机</a:t>
                </a:r>
                <a:r>
                  <a:rPr lang="zh-CN" altLang="zh-CN" sz="3300" dirty="0">
                    <a:latin typeface="+mn-ea"/>
                  </a:rPr>
                  <a:t>走了一步，此时棋盘状态变为</a:t>
                </a:r>
                <a14:m>
                  <m:oMath xmlns:m="http://schemas.openxmlformats.org/officeDocument/2006/math">
                    <m:sSub>
                      <m:sSubPr>
                        <m:ctrlPr>
                          <a:rPr lang="en-US" altLang="zh-CN" sz="3300" i="1" dirty="0">
                            <a:latin typeface="Cambria Math" panose="02040503050406030204" pitchFamily="18" charset="0"/>
                          </a:rPr>
                        </m:ctrlPr>
                      </m:sSubPr>
                      <m:e>
                        <m:r>
                          <a:rPr lang="en-US" altLang="zh-CN" sz="3300" i="1" dirty="0">
                            <a:latin typeface="Cambria Math" panose="02040503050406030204" pitchFamily="18" charset="0"/>
                          </a:rPr>
                          <m:t>𝑠</m:t>
                        </m:r>
                      </m:e>
                      <m:sub>
                        <m:r>
                          <a:rPr lang="en-US" altLang="zh-CN" sz="3300" i="1" dirty="0">
                            <a:latin typeface="Cambria Math" panose="02040503050406030204" pitchFamily="18" charset="0"/>
                          </a:rPr>
                          <m:t>2</m:t>
                        </m:r>
                      </m:sub>
                    </m:sSub>
                  </m:oMath>
                </a14:m>
                <a:endParaRPr lang="zh-CN" altLang="zh-CN" sz="3300" dirty="0">
                  <a:latin typeface="+mn-ea"/>
                </a:endParaRPr>
              </a:p>
              <a:p>
                <a:pPr lvl="0" eaLnBrk="0" fontAlgn="base" hangingPunct="0">
                  <a:lnSpc>
                    <a:spcPct val="120000"/>
                  </a:lnSpc>
                  <a:spcBef>
                    <a:spcPct val="0"/>
                  </a:spcBef>
                  <a:spcAft>
                    <a:spcPct val="0"/>
                  </a:spcAft>
                  <a:buFont typeface="Wingdings" panose="05000000000000000000" pitchFamily="2" charset="2"/>
                  <a:buChar char="Ø"/>
                </a:pPr>
                <a:r>
                  <a:rPr lang="zh-CN" altLang="zh-CN" sz="3300" dirty="0">
                    <a:latin typeface="+mn-ea"/>
                  </a:rPr>
                  <a:t>重复以上步骤直到</a:t>
                </a:r>
                <a14:m>
                  <m:oMath xmlns:m="http://schemas.openxmlformats.org/officeDocument/2006/math">
                    <m:sSub>
                      <m:sSubPr>
                        <m:ctrlPr>
                          <a:rPr lang="en-US" altLang="zh-CN" sz="3300" i="1" dirty="0">
                            <a:latin typeface="Cambria Math" panose="02040503050406030204" pitchFamily="18" charset="0"/>
                          </a:rPr>
                        </m:ctrlPr>
                      </m:sSubPr>
                      <m:e>
                        <m:r>
                          <a:rPr lang="en-US" altLang="zh-CN" sz="3300" i="1" dirty="0">
                            <a:latin typeface="Cambria Math" panose="02040503050406030204" pitchFamily="18" charset="0"/>
                          </a:rPr>
                          <m:t>𝑠</m:t>
                        </m:r>
                      </m:e>
                      <m:sub>
                        <m:r>
                          <a:rPr lang="en-US" altLang="zh-CN" sz="3300" i="1" dirty="0">
                            <a:latin typeface="Cambria Math" panose="02040503050406030204" pitchFamily="18" charset="0"/>
                          </a:rPr>
                          <m:t>𝑛</m:t>
                        </m:r>
                      </m:sub>
                    </m:sSub>
                  </m:oMath>
                </a14:m>
                <a:r>
                  <a:rPr lang="zh-CN" altLang="zh-CN" sz="3300" dirty="0">
                    <a:latin typeface="+mn-ea"/>
                  </a:rPr>
                  <a:t>并且双方分出胜负，此时便完整的模拟完了一盘棋，我们假设一个变量</a:t>
                </a:r>
                <a14:m>
                  <m:oMath xmlns:m="http://schemas.openxmlformats.org/officeDocument/2006/math">
                    <m:r>
                      <a:rPr lang="zh-CN" altLang="zh-CN" sz="3300" i="1" dirty="0">
                        <a:latin typeface="Cambria Math" panose="02040503050406030204" pitchFamily="18" charset="0"/>
                      </a:rPr>
                      <m:t>𝑟</m:t>
                    </m:r>
                  </m:oMath>
                </a14:m>
                <a:r>
                  <a:rPr lang="zh-CN" altLang="zh-CN" sz="3300" dirty="0">
                    <a:latin typeface="+mn-ea"/>
                  </a:rPr>
                  <a:t>，胜利记为1，失败则为0</a:t>
                </a:r>
              </a:p>
              <a:p>
                <a:pPr>
                  <a:lnSpc>
                    <a:spcPct val="120000"/>
                  </a:lnSpc>
                </a:pPr>
                <a:r>
                  <a:rPr lang="zh-CN" altLang="en-US" sz="3600" dirty="0"/>
                  <a:t>如果这一盘赢了，那意味着这一连串的下法至少比对面要明智一些</a:t>
                </a:r>
                <a:r>
                  <a:rPr lang="en-US" altLang="zh-CN" sz="3600" dirty="0"/>
                  <a:t>,</a:t>
                </a:r>
                <a:r>
                  <a:rPr lang="zh-CN" altLang="en-US" sz="3600" dirty="0"/>
                  <a:t>所以我把这次落子方法</a:t>
                </a:r>
                <a14:m>
                  <m:oMath xmlns:m="http://schemas.openxmlformats.org/officeDocument/2006/math">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m:t>
                        </m:r>
                        <m:r>
                          <a:rPr lang="en-US" altLang="zh-CN" sz="3600" i="1" dirty="0">
                            <a:latin typeface="Cambria Math" panose="02040503050406030204" pitchFamily="18" charset="0"/>
                          </a:rPr>
                          <m:t>𝑠</m:t>
                        </m:r>
                      </m:e>
                      <m:sub>
                        <m:r>
                          <a:rPr lang="en-US" altLang="zh-CN" sz="3600" i="1" dirty="0">
                            <a:latin typeface="Cambria Math" panose="02040503050406030204" pitchFamily="18" charset="0"/>
                          </a:rPr>
                          <m:t>0</m:t>
                        </m:r>
                      </m:sub>
                    </m:sSub>
                    <m:r>
                      <a:rPr lang="en-US" altLang="zh-CN" sz="3600" i="1" dirty="0">
                        <a:latin typeface="Cambria Math" panose="02040503050406030204" pitchFamily="18" charset="0"/>
                      </a:rPr>
                      <m:t>,</m:t>
                    </m:r>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𝑎</m:t>
                        </m:r>
                      </m:e>
                      <m:sub>
                        <m:r>
                          <a:rPr lang="en-US" altLang="zh-CN" sz="3600" i="1" dirty="0">
                            <a:latin typeface="Cambria Math" panose="02040503050406030204" pitchFamily="18" charset="0"/>
                          </a:rPr>
                          <m:t>0</m:t>
                        </m:r>
                      </m:sub>
                    </m:sSub>
                    <m:r>
                      <a:rPr lang="en-US" altLang="zh-CN" sz="3600" i="1" dirty="0">
                        <a:latin typeface="Cambria Math" panose="02040503050406030204" pitchFamily="18" charset="0"/>
                      </a:rPr>
                      <m:t>)</m:t>
                    </m:r>
                  </m:oMath>
                </a14:m>
                <a:r>
                  <a:rPr lang="zh-CN" altLang="en-US" sz="3600" dirty="0"/>
                  <a:t>记下来，并把它的分值变化：</a:t>
                </a:r>
                <a:endParaRPr lang="en-US" altLang="zh-CN" sz="3600" b="1" dirty="0"/>
              </a:p>
              <a:p>
                <a:pPr marL="0" indent="0">
                  <a:lnSpc>
                    <a:spcPct val="120000"/>
                  </a:lnSpc>
                  <a:buNone/>
                </a:pPr>
                <a14:m>
                  <m:oMathPara xmlns:m="http://schemas.openxmlformats.org/officeDocument/2006/math">
                    <m:oMathParaPr>
                      <m:jc m:val="centerGroup"/>
                    </m:oMathParaPr>
                    <m:oMath xmlns:m="http://schemas.openxmlformats.org/officeDocument/2006/math">
                      <m:r>
                        <a:rPr lang="zh-CN" altLang="en-US" sz="3300" i="1" dirty="0">
                          <a:latin typeface="Cambria Math" panose="02040503050406030204" pitchFamily="18" charset="0"/>
                        </a:rPr>
                        <m:t>新分数</m:t>
                      </m:r>
                      <m:r>
                        <a:rPr lang="en-US" altLang="zh-CN" sz="3300" i="1" dirty="0">
                          <a:latin typeface="Cambria Math" panose="02040503050406030204" pitchFamily="18" charset="0"/>
                        </a:rPr>
                        <m:t>=</m:t>
                      </m:r>
                      <m:r>
                        <a:rPr lang="zh-CN" altLang="en-US" sz="3300" i="1" dirty="0">
                          <a:latin typeface="Cambria Math" panose="02040503050406030204" pitchFamily="18" charset="0"/>
                        </a:rPr>
                        <m:t>初始分数</m:t>
                      </m:r>
                      <m:r>
                        <a:rPr lang="en-US" altLang="zh-CN" sz="3300" i="1" dirty="0">
                          <a:latin typeface="Cambria Math" panose="02040503050406030204" pitchFamily="18" charset="0"/>
                        </a:rPr>
                        <m:t>+</m:t>
                      </m:r>
                      <m:r>
                        <a:rPr lang="en-US" altLang="zh-CN" sz="3300" i="1" dirty="0">
                          <a:latin typeface="Cambria Math" panose="02040503050406030204" pitchFamily="18" charset="0"/>
                        </a:rPr>
                        <m:t>𝑟</m:t>
                      </m:r>
                    </m:oMath>
                  </m:oMathPara>
                </a14:m>
                <a:endParaRPr lang="en-US" altLang="zh-CN" sz="3300" dirty="0"/>
              </a:p>
              <a:p>
                <a:pPr marL="0" indent="0">
                  <a:lnSpc>
                    <a:spcPct val="120000"/>
                  </a:lnSpc>
                  <a:buNone/>
                </a:pPr>
                <a:br>
                  <a:rPr lang="en-US" altLang="zh-CN" sz="2400" dirty="0"/>
                </a:br>
                <a:r>
                  <a:rPr lang="zh-CN" altLang="en-US" sz="3600" dirty="0"/>
                  <a:t>同理，可以把之后赢得一方所有随机出来的落子方法都运用到上述公式，之后开始第二次模拟，这一次，我们对棋盘不是一无所知了，至少在</a:t>
                </a:r>
                <a14:m>
                  <m:oMath xmlns:m="http://schemas.openxmlformats.org/officeDocument/2006/math">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𝑠</m:t>
                        </m:r>
                      </m:e>
                      <m:sub>
                        <m:r>
                          <a:rPr lang="en-US" altLang="zh-CN" sz="3600" i="1" dirty="0">
                            <a:latin typeface="Cambria Math" panose="02040503050406030204" pitchFamily="18" charset="0"/>
                          </a:rPr>
                          <m:t>0</m:t>
                        </m:r>
                      </m:sub>
                    </m:sSub>
                  </m:oMath>
                </a14:m>
                <a:r>
                  <a:rPr lang="zh-CN" altLang="en-US" sz="3600" dirty="0"/>
                  <a:t>状态我们知道落子方法</a:t>
                </a:r>
                <a14:m>
                  <m:oMath xmlns:m="http://schemas.openxmlformats.org/officeDocument/2006/math">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𝑎</m:t>
                        </m:r>
                      </m:e>
                      <m:sub>
                        <m:r>
                          <a:rPr lang="en-US" altLang="zh-CN" sz="3600" i="1" dirty="0">
                            <a:latin typeface="Cambria Math" panose="02040503050406030204" pitchFamily="18" charset="0"/>
                          </a:rPr>
                          <m:t>0</m:t>
                        </m:r>
                      </m:sub>
                    </m:sSub>
                  </m:oMath>
                </a14:m>
                <a:r>
                  <a:rPr lang="zh-CN" altLang="en-US" sz="3600" dirty="0"/>
                  <a:t>的分值是</a:t>
                </a:r>
                <a:r>
                  <a:rPr lang="en-US" altLang="zh-CN" sz="3600" dirty="0"/>
                  <a:t>2</a:t>
                </a:r>
                <a:r>
                  <a:rPr lang="zh-CN" altLang="en-US" sz="3600" dirty="0"/>
                  <a:t>，其他都是</a:t>
                </a:r>
                <a:r>
                  <a:rPr lang="en-US" altLang="zh-CN" sz="3600" dirty="0"/>
                  <a:t>1</a:t>
                </a:r>
                <a:r>
                  <a:rPr lang="zh-CN" altLang="en-US" sz="3600" dirty="0"/>
                  <a:t>。在这次随机中，我们随机到</a:t>
                </a:r>
                <a14:m>
                  <m:oMath xmlns:m="http://schemas.openxmlformats.org/officeDocument/2006/math">
                    <m:sSub>
                      <m:sSubPr>
                        <m:ctrlPr>
                          <a:rPr lang="en-US" altLang="zh-CN" sz="3600" i="1" dirty="0">
                            <a:latin typeface="Cambria Math" panose="02040503050406030204" pitchFamily="18" charset="0"/>
                          </a:rPr>
                        </m:ctrlPr>
                      </m:sSubPr>
                      <m:e>
                        <m:r>
                          <a:rPr lang="en-US" altLang="zh-CN" sz="3600" i="1" dirty="0">
                            <a:latin typeface="Cambria Math" panose="02040503050406030204" pitchFamily="18" charset="0"/>
                          </a:rPr>
                          <m:t>𝑎</m:t>
                        </m:r>
                      </m:e>
                      <m:sub>
                        <m:r>
                          <a:rPr lang="en-US" altLang="zh-CN" sz="3600" i="1" dirty="0">
                            <a:latin typeface="Cambria Math" panose="02040503050406030204" pitchFamily="18" charset="0"/>
                          </a:rPr>
                          <m:t>0</m:t>
                        </m:r>
                      </m:sub>
                    </m:sSub>
                  </m:oMath>
                </a14:m>
                <a:r>
                  <a:rPr lang="zh-CN" altLang="en-US" sz="3600" dirty="0"/>
                  <a:t>状态的概率要比其他方法高一点</a:t>
                </a:r>
                <a:endParaRPr lang="en-US" altLang="zh-CN" sz="3600" dirty="0"/>
              </a:p>
              <a:p>
                <a:pPr marL="0" indent="0">
                  <a:lnSpc>
                    <a:spcPct val="120000"/>
                  </a:lnSpc>
                  <a:buNone/>
                </a:pPr>
                <a:r>
                  <a:rPr lang="zh-CN" altLang="en-US" sz="3600" dirty="0"/>
                  <a:t>我们不断重复以上步骤，这样，以最后的胜负来作为判断依据判判定各种落子方案，其中获胜方的落子方案的分数就会越来越高，可以看做这些落子方案也是比较有前途的，会被更多的选择。</a:t>
                </a:r>
                <a:endParaRPr lang="en-US" altLang="zh-CN" sz="3600" dirty="0"/>
              </a:p>
              <a:p>
                <a:pPr marL="0" indent="0">
                  <a:lnSpc>
                    <a:spcPct val="120000"/>
                  </a:lnSpc>
                  <a:buNone/>
                </a:pPr>
                <a:r>
                  <a:rPr lang="zh-CN" altLang="en-US" sz="3600" dirty="0"/>
                  <a:t>当不断重复这个步骤后，在此状态选择那个分数最高的方案落子，此时，才真正下了这步棋</a:t>
                </a:r>
              </a:p>
            </p:txBody>
          </p:sp>
        </mc:Choice>
        <mc:Fallback xmlns="">
          <p:sp>
            <p:nvSpPr>
              <p:cNvPr id="3" name="内容占位符 2">
                <a:extLst>
                  <a:ext uri="{FF2B5EF4-FFF2-40B4-BE49-F238E27FC236}">
                    <a16:creationId xmlns:a16="http://schemas.microsoft.com/office/drawing/2014/main" id="{A64F0C99-0BAD-4FB6-A981-EC4A70D18EDB}"/>
                  </a:ext>
                </a:extLst>
              </p:cNvPr>
              <p:cNvSpPr>
                <a:spLocks noGrp="1" noRot="1" noChangeAspect="1" noMove="1" noResize="1" noEditPoints="1" noAdjustHandles="1" noChangeArrowheads="1" noChangeShapeType="1" noTextEdit="1"/>
              </p:cNvSpPr>
              <p:nvPr>
                <p:ph idx="1"/>
              </p:nvPr>
            </p:nvSpPr>
            <p:spPr>
              <a:xfrm>
                <a:off x="838200" y="968478"/>
                <a:ext cx="10515600" cy="5889522"/>
              </a:xfrm>
              <a:blipFill>
                <a:blip r:embed="rId2"/>
                <a:stretch>
                  <a:fillRect l="-638" t="-621" r="-23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99236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内容占位符 2">
                <a:extLst>
                  <a:ext uri="{FF2B5EF4-FFF2-40B4-BE49-F238E27FC236}">
                    <a16:creationId xmlns:a16="http://schemas.microsoft.com/office/drawing/2014/main" id="{A8208381-8C38-4C4C-BBA6-70DD4E6693F5}"/>
                  </a:ext>
                </a:extLst>
              </p:cNvPr>
              <p:cNvSpPr>
                <a:spLocks noGrp="1"/>
              </p:cNvSpPr>
              <p:nvPr>
                <p:ph idx="1"/>
              </p:nvPr>
            </p:nvSpPr>
            <p:spPr>
              <a:xfrm>
                <a:off x="838200" y="0"/>
                <a:ext cx="10515600" cy="7089058"/>
              </a:xfrm>
            </p:spPr>
            <p:txBody>
              <a:bodyPr>
                <a:normAutofit/>
              </a:bodyPr>
              <a:lstStyle/>
              <a:p>
                <a:r>
                  <a:rPr lang="zh-CN" altLang="en-US" sz="2000" dirty="0"/>
                  <a:t>缺陷</a:t>
                </a:r>
                <a:endParaRPr lang="en-US" altLang="zh-CN" sz="2000" dirty="0"/>
              </a:p>
              <a:p>
                <a:pPr marL="0" indent="0">
                  <a:buNone/>
                </a:pPr>
                <a:r>
                  <a:rPr lang="zh-CN" altLang="en-US" sz="1800" dirty="0"/>
                  <a:t>初始策略（或者说随机的落子方式）太过简单，对每个局面都要有更强的判断能力，即可以想象如果每个局面都像初学者那样随便落子，如果是围棋比赛，则计算量非常大，</a:t>
                </a:r>
                <a14:m>
                  <m:oMath xmlns:m="http://schemas.openxmlformats.org/officeDocument/2006/math">
                    <m:sSup>
                      <m:sSupPr>
                        <m:ctrlPr>
                          <a:rPr lang="en-US" altLang="zh-CN" sz="1800" i="1" smtClean="0">
                            <a:latin typeface="Cambria Math" panose="02040503050406030204" pitchFamily="18" charset="0"/>
                          </a:rPr>
                        </m:ctrlPr>
                      </m:sSupPr>
                      <m:e>
                        <m:r>
                          <a:rPr lang="en-US" altLang="zh-CN" sz="1800" b="0" i="1" smtClean="0">
                            <a:latin typeface="Cambria Math" panose="02040503050406030204" pitchFamily="18" charset="0"/>
                          </a:rPr>
                          <m:t>250</m:t>
                        </m:r>
                      </m:e>
                      <m:sup>
                        <m:r>
                          <a:rPr lang="en-US" altLang="zh-CN" sz="1800" b="0" i="1" smtClean="0">
                            <a:latin typeface="Cambria Math" panose="02040503050406030204" pitchFamily="18" charset="0"/>
                          </a:rPr>
                          <m:t>150</m:t>
                        </m:r>
                      </m:sup>
                    </m:sSup>
                  </m:oMath>
                </a14:m>
                <a:r>
                  <a:rPr lang="zh-CN" altLang="en-US" sz="1800" dirty="0"/>
                  <a:t>搜索空间</a:t>
                </a:r>
                <a:endParaRPr lang="en-US" altLang="zh-CN" sz="1800" dirty="0"/>
              </a:p>
              <a:p>
                <a:r>
                  <a:rPr lang="zh-CN" altLang="en-US" sz="2000" dirty="0"/>
                  <a:t>改进</a:t>
                </a:r>
                <a:endParaRPr lang="en-US" altLang="zh-CN" sz="2000" dirty="0"/>
              </a:p>
              <a:p>
                <a:pPr>
                  <a:buFont typeface="Wingdings" panose="05000000000000000000" pitchFamily="2" charset="2"/>
                  <a:buChar char="Ø"/>
                </a:pPr>
                <a:r>
                  <a:rPr lang="zh-CN" altLang="en-US" sz="1800" dirty="0"/>
                  <a:t>让机器如同人类一样，从初学者到职业棋手的过程，从觉得哪里都可以走，随着棋力增长，选择的范围在缩小。（简单来说，剪枝减少搜索树的宽度）</a:t>
                </a:r>
                <a:endParaRPr lang="en-US" altLang="zh-CN" sz="1800" dirty="0"/>
              </a:p>
              <a:p>
                <a:pPr>
                  <a:buFont typeface="Wingdings" panose="05000000000000000000" pitchFamily="2" charset="2"/>
                  <a:buChar char="Ø"/>
                </a:pPr>
                <a:r>
                  <a:rPr lang="zh-CN" altLang="en-US" sz="1800" dirty="0"/>
                  <a:t>每一步不使用随机，使用训练好的人类策略</a:t>
                </a:r>
                <a14:m>
                  <m:oMath xmlns:m="http://schemas.openxmlformats.org/officeDocument/2006/math">
                    <m:r>
                      <a:rPr lang="en-US" altLang="zh-CN" sz="1800" i="1" dirty="0" smtClean="0">
                        <a:latin typeface="Cambria Math" panose="02040503050406030204" pitchFamily="18" charset="0"/>
                      </a:rPr>
                      <m:t>𝑃</m:t>
                    </m:r>
                  </m:oMath>
                </a14:m>
                <a:r>
                  <a:rPr lang="zh-CN" altLang="en-US" sz="1800" dirty="0"/>
                  <a:t>，即</a:t>
                </a:r>
                <a:r>
                  <a:rPr lang="en-US" altLang="zh-CN" sz="1800" dirty="0"/>
                  <a:t>policy net</a:t>
                </a:r>
                <a:r>
                  <a:rPr lang="zh-CN" altLang="en-US" sz="1800" dirty="0"/>
                  <a:t>，根据</a:t>
                </a:r>
                <a14:m>
                  <m:oMath xmlns:m="http://schemas.openxmlformats.org/officeDocument/2006/math">
                    <m:r>
                      <a:rPr lang="en-US" altLang="zh-CN" sz="1800" i="1" dirty="0" smtClean="0">
                        <a:latin typeface="Cambria Math" panose="02040503050406030204" pitchFamily="18" charset="0"/>
                      </a:rPr>
                      <m:t>𝑃</m:t>
                    </m:r>
                  </m:oMath>
                </a14:m>
                <a:r>
                  <a:rPr lang="zh-CN" altLang="en-US" sz="1800" dirty="0"/>
                  <a:t>计算得到</a:t>
                </a:r>
                <a14:m>
                  <m:oMath xmlns:m="http://schemas.openxmlformats.org/officeDocument/2006/math">
                    <m:r>
                      <a:rPr lang="en-US" altLang="zh-CN" sz="1800" i="1" dirty="0" smtClean="0">
                        <a:latin typeface="Cambria Math" panose="02040503050406030204" pitchFamily="18" charset="0"/>
                      </a:rPr>
                      <m:t>𝑎</m:t>
                    </m:r>
                  </m:oMath>
                </a14:m>
                <a:r>
                  <a:rPr lang="zh-CN" altLang="en-US" sz="1800" dirty="0"/>
                  <a:t>的概率分布。使用概率来挑选下一步落子。当下棋完成之后，新分数更新：</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zh-CN" altLang="en-US" sz="1600" i="1" dirty="0" smtClean="0">
                          <a:latin typeface="Cambria Math" panose="02040503050406030204" pitchFamily="18" charset="0"/>
                        </a:rPr>
                        <m:t>新分数</m:t>
                      </m:r>
                      <m:r>
                        <a:rPr lang="en-US" altLang="zh-CN" sz="1600" i="1" dirty="0">
                          <a:latin typeface="Cambria Math" panose="02040503050406030204" pitchFamily="18" charset="0"/>
                        </a:rPr>
                        <m:t>=</m:t>
                      </m:r>
                      <m:r>
                        <a:rPr lang="zh-CN" altLang="en-US" sz="1600" i="1" dirty="0">
                          <a:latin typeface="Cambria Math" panose="02040503050406030204" pitchFamily="18" charset="0"/>
                        </a:rPr>
                        <m:t>调整后的初始分</m:t>
                      </m:r>
                      <m:r>
                        <a:rPr lang="en-US" altLang="zh-CN" sz="1600" i="1" dirty="0">
                          <a:latin typeface="Cambria Math" panose="02040503050406030204" pitchFamily="18" charset="0"/>
                        </a:rPr>
                        <m:t>+</m:t>
                      </m:r>
                      <m:r>
                        <a:rPr lang="zh-CN" altLang="en-US" sz="1600" i="1" dirty="0">
                          <a:latin typeface="Cambria Math" panose="02040503050406030204" pitchFamily="18" charset="0"/>
                        </a:rPr>
                        <m:t>通过模拟的赢棋概率</m:t>
                      </m:r>
                    </m:oMath>
                  </m:oMathPara>
                </a14:m>
                <a:endParaRPr lang="en-US" altLang="zh-CN" sz="1600" dirty="0"/>
              </a:p>
              <a:p>
                <a:pPr>
                  <a:buFont typeface="Wingdings" panose="05000000000000000000" pitchFamily="2" charset="2"/>
                  <a:buChar char="Ø"/>
                </a:pPr>
                <a:r>
                  <a:rPr lang="zh-CN" altLang="en-US" sz="1800" dirty="0"/>
                  <a:t>我们鼓励探索，所以调整后的初始分为</a:t>
                </a:r>
                <a:endParaRPr lang="en-US" altLang="zh-CN" sz="1800" dirty="0"/>
              </a:p>
              <a:p>
                <a:pPr marL="0" indent="0">
                  <a:buNone/>
                </a:pPr>
                <a14:m>
                  <m:oMathPara xmlns:m="http://schemas.openxmlformats.org/officeDocument/2006/math">
                    <m:oMathParaPr>
                      <m:jc m:val="centerGroup"/>
                    </m:oMathParaPr>
                    <m:oMath xmlns:m="http://schemas.openxmlformats.org/officeDocument/2006/math">
                      <m:r>
                        <a:rPr lang="zh-CN" altLang="en-US" sz="1600" i="1" dirty="0">
                          <a:latin typeface="Cambria Math" panose="02040503050406030204" pitchFamily="18" charset="0"/>
                        </a:rPr>
                        <m:t>调整后的初始分</m:t>
                      </m:r>
                      <m:r>
                        <a:rPr lang="zh-CN" altLang="en-US" sz="1600" i="1" dirty="0" smtClean="0">
                          <a:latin typeface="Cambria Math" panose="02040503050406030204" pitchFamily="18" charset="0"/>
                        </a:rPr>
                        <m:t>∝</m:t>
                      </m:r>
                      <m:f>
                        <m:fPr>
                          <m:ctrlPr>
                            <a:rPr lang="en-US" altLang="zh-CN" sz="1600" i="1" dirty="0" smtClean="0">
                              <a:latin typeface="Cambria Math" panose="02040503050406030204" pitchFamily="18" charset="0"/>
                            </a:rPr>
                          </m:ctrlPr>
                        </m:fPr>
                        <m:num>
                          <m:r>
                            <a:rPr lang="en-US" altLang="zh-CN" sz="1600" b="0" i="1" dirty="0" smtClean="0">
                              <a:latin typeface="Cambria Math" panose="02040503050406030204" pitchFamily="18" charset="0"/>
                            </a:rPr>
                            <m:t>𝑃</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𝑎</m:t>
                          </m:r>
                          <m:r>
                            <a:rPr lang="en-US" altLang="zh-CN" sz="1600" b="0" i="1" dirty="0" smtClean="0">
                              <a:latin typeface="Cambria Math" panose="02040503050406030204" pitchFamily="18" charset="0"/>
                            </a:rPr>
                            <m:t>|</m:t>
                          </m:r>
                          <m:r>
                            <a:rPr lang="en-US" altLang="zh-CN" sz="1600" b="0" i="1" dirty="0" smtClean="0">
                              <a:latin typeface="Cambria Math" panose="02040503050406030204" pitchFamily="18" charset="0"/>
                            </a:rPr>
                            <m:t>𝑠</m:t>
                          </m:r>
                          <m:r>
                            <a:rPr lang="en-US" altLang="zh-CN" sz="1600" b="0" i="1" dirty="0" smtClean="0">
                              <a:latin typeface="Cambria Math" panose="02040503050406030204" pitchFamily="18" charset="0"/>
                            </a:rPr>
                            <m:t>)</m:t>
                          </m:r>
                        </m:num>
                        <m:den>
                          <m:r>
                            <a:rPr lang="zh-CN" altLang="en-US" sz="1600" i="1" dirty="0">
                              <a:latin typeface="Cambria Math" panose="02040503050406030204" pitchFamily="18" charset="0"/>
                            </a:rPr>
                            <m:t>访问次数</m:t>
                          </m:r>
                          <m:r>
                            <a:rPr lang="en-US" altLang="zh-CN" sz="1600" i="1" dirty="0" smtClean="0">
                              <a:latin typeface="Cambria Math" panose="02040503050406030204" pitchFamily="18" charset="0"/>
                            </a:rPr>
                            <m:t>+</m:t>
                          </m:r>
                          <m:r>
                            <a:rPr lang="en-US" altLang="zh-CN" sz="1600" b="0" i="1" dirty="0" smtClean="0">
                              <a:latin typeface="Cambria Math" panose="02040503050406030204" pitchFamily="18" charset="0"/>
                            </a:rPr>
                            <m:t>1</m:t>
                          </m:r>
                        </m:den>
                      </m:f>
                    </m:oMath>
                  </m:oMathPara>
                </a14:m>
                <a:endParaRPr lang="en-US" altLang="zh-CN" sz="2000" dirty="0"/>
              </a:p>
              <a:p>
                <a:pPr>
                  <a:buFont typeface="Wingdings" panose="05000000000000000000" pitchFamily="2" charset="2"/>
                  <a:buChar char="Ø"/>
                </a:pPr>
                <a:r>
                  <a:rPr lang="zh-CN" altLang="en-US" sz="1800" dirty="0"/>
                  <a:t>我们知道调整后的初始分，我们需要求得模拟的赢棋概率</a:t>
                </a:r>
                <a:endParaRPr lang="en-US" altLang="zh-CN" sz="1800" dirty="0"/>
              </a:p>
              <a:p>
                <a:pPr>
                  <a:buFont typeface="Wingdings" panose="05000000000000000000" pitchFamily="2" charset="2"/>
                  <a:buChar char="Ø"/>
                </a:pPr>
                <a:r>
                  <a:rPr lang="zh-CN" altLang="en-US" sz="1800" dirty="0"/>
                  <a:t>模拟赢棋概率通过策略</a:t>
                </a:r>
                <a14:m>
                  <m:oMath xmlns:m="http://schemas.openxmlformats.org/officeDocument/2006/math">
                    <m:r>
                      <a:rPr lang="en-US" altLang="zh-CN" sz="1800" i="1" dirty="0" smtClean="0">
                        <a:latin typeface="Cambria Math" panose="02040503050406030204" pitchFamily="18" charset="0"/>
                      </a:rPr>
                      <m:t>𝑃</m:t>
                    </m:r>
                  </m:oMath>
                </a14:m>
                <a:r>
                  <a:rPr lang="zh-CN" altLang="en-US" sz="1800" dirty="0"/>
                  <a:t>进行自我博弈进行计算，在实际操作中，计算</a:t>
                </a:r>
                <a14:m>
                  <m:oMath xmlns:m="http://schemas.openxmlformats.org/officeDocument/2006/math">
                    <m:r>
                      <a:rPr lang="en-US" altLang="zh-CN" sz="1800" b="0" i="1" dirty="0" smtClean="0">
                        <a:latin typeface="Cambria Math" panose="02040503050406030204" pitchFamily="18" charset="0"/>
                      </a:rPr>
                      <m:t>𝑃</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𝑠</m:t>
                    </m:r>
                    <m:r>
                      <a:rPr lang="en-US" altLang="zh-CN" sz="1800" b="0" i="1" dirty="0" smtClean="0">
                        <a:latin typeface="Cambria Math" panose="02040503050406030204" pitchFamily="18" charset="0"/>
                      </a:rPr>
                      <m:t>)</m:t>
                    </m:r>
                  </m:oMath>
                </a14:m>
                <a:r>
                  <a:rPr lang="zh-CN" altLang="en-US" sz="1800" dirty="0"/>
                  <a:t>太慢，通过</a:t>
                </a:r>
                <a:r>
                  <a:rPr lang="en-US" altLang="zh-CN" sz="1800" dirty="0"/>
                  <a:t>CNN</a:t>
                </a:r>
                <a:r>
                  <a:rPr lang="zh-CN" altLang="en-US" sz="1800" dirty="0"/>
                  <a:t>计算一个</a:t>
                </a:r>
                <a:r>
                  <a:rPr lang="en-US" altLang="zh-CN" sz="1800" dirty="0"/>
                  <a:t>policy</a:t>
                </a:r>
                <a:r>
                  <a:rPr lang="zh-CN" altLang="en-US" sz="1800" dirty="0"/>
                  <a:t>的要耗时</a:t>
                </a:r>
                <a:r>
                  <a:rPr lang="en-US" altLang="zh-CN" sz="1800" dirty="0"/>
                  <a:t>3</a:t>
                </a:r>
                <a:r>
                  <a:rPr lang="zh-CN" altLang="en-US" sz="1800" dirty="0"/>
                  <a:t>毫秒，所以训练了一个简化版的</a:t>
                </a:r>
                <a:r>
                  <a:rPr lang="en-US" altLang="zh-CN" sz="1800" dirty="0"/>
                  <a:t>policy net,</a:t>
                </a:r>
                <a:r>
                  <a:rPr lang="zh-CN" altLang="en-US" sz="1800" dirty="0"/>
                  <a:t>即</a:t>
                </a:r>
                <a:r>
                  <a:rPr lang="en-US" altLang="zh-CN" sz="1800" dirty="0"/>
                  <a:t>rollout policy net</a:t>
                </a:r>
              </a:p>
              <a:p>
                <a:pPr>
                  <a:buFont typeface="Wingdings" panose="05000000000000000000" pitchFamily="2" charset="2"/>
                  <a:buChar char="Ø"/>
                </a:pPr>
                <a:r>
                  <a:rPr lang="zh-CN" altLang="en-US" sz="1800" dirty="0"/>
                  <a:t>把神经网络层数、输入特征减少，耗时降低到</a:t>
                </a:r>
                <a:r>
                  <a:rPr lang="en-US" altLang="zh-CN" sz="1800" dirty="0"/>
                  <a:t>2us</a:t>
                </a:r>
              </a:p>
              <a:p>
                <a:pPr>
                  <a:buFont typeface="Wingdings" panose="05000000000000000000" pitchFamily="2" charset="2"/>
                  <a:buChar char="ü"/>
                </a:pPr>
                <a:r>
                  <a:rPr lang="zh-CN" altLang="en-US" sz="1600" b="1" dirty="0"/>
                  <a:t>输入</a:t>
                </a:r>
                <a:r>
                  <a:rPr lang="zh-CN" altLang="en-US" sz="1600" dirty="0"/>
                  <a:t>：为棋面特征</a:t>
                </a:r>
                <a:endParaRPr lang="en-US" altLang="zh-CN" sz="1600" dirty="0"/>
              </a:p>
              <a:p>
                <a:pPr>
                  <a:buFont typeface="Wingdings" panose="05000000000000000000" pitchFamily="2" charset="2"/>
                  <a:buChar char="ü"/>
                </a:pPr>
                <a:r>
                  <a:rPr lang="zh-CN" altLang="en-US" sz="1600" b="1" dirty="0"/>
                  <a:t>监督信息</a:t>
                </a:r>
                <a:r>
                  <a:rPr lang="zh-CN" altLang="en-US" sz="1600" dirty="0"/>
                  <a:t>：人类棋谱，落子选择</a:t>
                </a:r>
                <a:endParaRPr lang="en-US" altLang="zh-CN" sz="1600" dirty="0"/>
              </a:p>
              <a:p>
                <a:pPr>
                  <a:buFont typeface="Wingdings" panose="05000000000000000000" pitchFamily="2" charset="2"/>
                  <a:buChar char="ü"/>
                </a:pPr>
                <a:r>
                  <a:rPr lang="zh-CN" altLang="en-US" sz="1600" b="1" dirty="0"/>
                  <a:t>输出</a:t>
                </a:r>
                <a:r>
                  <a:rPr lang="zh-CN" altLang="en-US" sz="1600" dirty="0"/>
                  <a:t>：为落子可能性</a:t>
                </a:r>
                <a:r>
                  <a:rPr lang="en-US" altLang="zh-CN" sz="1600" dirty="0"/>
                  <a:t>/</a:t>
                </a:r>
                <a:r>
                  <a:rPr lang="zh-CN" altLang="en-US" sz="1600" dirty="0"/>
                  <a:t>概率</a:t>
                </a:r>
                <a:endParaRPr lang="en-US" altLang="zh-CN" sz="1600" dirty="0"/>
              </a:p>
              <a:p>
                <a:pPr>
                  <a:buFont typeface="Wingdings" panose="05000000000000000000" pitchFamily="2" charset="2"/>
                  <a:buChar char="ü"/>
                </a:pPr>
                <a:r>
                  <a:rPr lang="zh-CN" altLang="en-US" sz="1600" dirty="0"/>
                  <a:t>相比</a:t>
                </a:r>
                <a:r>
                  <a:rPr lang="en-US" altLang="zh-CN" sz="1600" dirty="0"/>
                  <a:t>policy net</a:t>
                </a:r>
                <a:r>
                  <a:rPr lang="zh-CN" altLang="en-US" sz="1600" dirty="0"/>
                  <a:t>，网络结构简化</a:t>
                </a:r>
                <a:endParaRPr lang="en-US" altLang="zh-CN" sz="1600" dirty="0"/>
              </a:p>
              <a:p>
                <a:pPr>
                  <a:buFont typeface="Wingdings" panose="05000000000000000000" pitchFamily="2" charset="2"/>
                  <a:buChar char="Ø"/>
                </a:pPr>
                <a:r>
                  <a:rPr lang="zh-CN" altLang="en-US" sz="1800" dirty="0"/>
                  <a:t>一般，以策略</a:t>
                </a:r>
                <a14:m>
                  <m:oMath xmlns:m="http://schemas.openxmlformats.org/officeDocument/2006/math">
                    <m:r>
                      <a:rPr lang="en-US" altLang="zh-CN" sz="1800" i="1" dirty="0" smtClean="0">
                        <a:latin typeface="Cambria Math" panose="02040503050406030204" pitchFamily="18" charset="0"/>
                      </a:rPr>
                      <m:t>𝑃</m:t>
                    </m:r>
                    <m:r>
                      <a:rPr lang="zh-CN" altLang="en-US" sz="1800" i="1" dirty="0">
                        <a:latin typeface="Cambria Math" panose="02040503050406030204" pitchFamily="18" charset="0"/>
                      </a:rPr>
                      <m:t>开局</m:t>
                    </m:r>
                  </m:oMath>
                </a14:m>
                <a:r>
                  <a:rPr lang="zh-CN" altLang="en-US" sz="1800" dirty="0"/>
                  <a:t>，走前面大概</a:t>
                </a:r>
                <a:r>
                  <a:rPr lang="en-US" altLang="zh-CN" sz="1800" dirty="0"/>
                  <a:t>20</a:t>
                </a:r>
                <a:r>
                  <a:rPr lang="zh-CN" altLang="en-US" sz="1800" dirty="0"/>
                  <a:t>步，之后再使用</a:t>
                </a:r>
                <a:r>
                  <a:rPr lang="en-US" altLang="zh-CN" sz="1800" dirty="0"/>
                  <a:t>rollout policy net</a:t>
                </a:r>
                <a:r>
                  <a:rPr lang="zh-CN" altLang="en-US" sz="1800" dirty="0"/>
                  <a:t>走完剩下的步骤</a:t>
                </a:r>
                <a:r>
                  <a:rPr lang="zh-CN" altLang="en-US" sz="1900" dirty="0"/>
                  <a:t>。（准确速</a:t>
                </a:r>
                <a:r>
                  <a:rPr lang="zh-CN" altLang="en-US" sz="1800" dirty="0"/>
                  <a:t>度）</a:t>
                </a:r>
                <a:endParaRPr lang="en-US" altLang="zh-CN" sz="1900" dirty="0"/>
              </a:p>
            </p:txBody>
          </p:sp>
        </mc:Choice>
        <mc:Fallback xmlns="">
          <p:sp>
            <p:nvSpPr>
              <p:cNvPr id="10" name="内容占位符 2">
                <a:extLst>
                  <a:ext uri="{FF2B5EF4-FFF2-40B4-BE49-F238E27FC236}">
                    <a16:creationId xmlns:a16="http://schemas.microsoft.com/office/drawing/2014/main" id="{A8208381-8C38-4C4C-BBA6-70DD4E6693F5}"/>
                  </a:ext>
                </a:extLst>
              </p:cNvPr>
              <p:cNvSpPr>
                <a:spLocks noGrp="1" noRot="1" noChangeAspect="1" noMove="1" noResize="1" noEditPoints="1" noAdjustHandles="1" noChangeArrowheads="1" noChangeShapeType="1" noTextEdit="1"/>
              </p:cNvSpPr>
              <p:nvPr>
                <p:ph idx="1"/>
              </p:nvPr>
            </p:nvSpPr>
            <p:spPr>
              <a:xfrm>
                <a:off x="838200" y="0"/>
                <a:ext cx="10515600" cy="7089058"/>
              </a:xfrm>
              <a:blipFill>
                <a:blip r:embed="rId2"/>
                <a:stretch>
                  <a:fillRect l="-522" t="-860" r="-464"/>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39A303AE-0B54-40D4-8495-95DFFB3EBA21}"/>
              </a:ext>
            </a:extLst>
          </p:cNvPr>
          <p:cNvSpPr txBox="1"/>
          <p:nvPr/>
        </p:nvSpPr>
        <p:spPr>
          <a:xfrm>
            <a:off x="7384026" y="4975123"/>
            <a:ext cx="4227871" cy="1200329"/>
          </a:xfrm>
          <a:prstGeom prst="rect">
            <a:avLst/>
          </a:prstGeom>
          <a:noFill/>
        </p:spPr>
        <p:txBody>
          <a:bodyPr wrap="square" rtlCol="0">
            <a:spAutoFit/>
          </a:bodyPr>
          <a:lstStyle/>
          <a:p>
            <a:r>
              <a:rPr lang="zh-CN" altLang="en-US" dirty="0"/>
              <a:t>综合了策略深度卷积神经网络和</a:t>
            </a:r>
            <a:r>
              <a:rPr lang="en-US" altLang="zh-CN" dirty="0"/>
              <a:t>MCTS</a:t>
            </a:r>
            <a:r>
              <a:rPr lang="zh-CN" altLang="en-US" dirty="0"/>
              <a:t>，围棋程序已经可以战胜所有其他电脑，但是和其他人类职业选手还有一定的差距</a:t>
            </a:r>
          </a:p>
        </p:txBody>
      </p:sp>
    </p:spTree>
    <p:extLst>
      <p:ext uri="{BB962C8B-B14F-4D97-AF65-F5344CB8AC3E}">
        <p14:creationId xmlns:p14="http://schemas.microsoft.com/office/powerpoint/2010/main" val="4277429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CED31C-52B3-4B32-A34A-17A00AD05540}"/>
              </a:ext>
            </a:extLst>
          </p:cNvPr>
          <p:cNvSpPr>
            <a:spLocks noGrp="1"/>
          </p:cNvSpPr>
          <p:nvPr>
            <p:ph type="title"/>
          </p:nvPr>
        </p:nvSpPr>
        <p:spPr>
          <a:xfrm>
            <a:off x="838200" y="681037"/>
            <a:ext cx="10515600" cy="922901"/>
          </a:xfrm>
        </p:spPr>
        <p:txBody>
          <a:bodyPr/>
          <a:lstStyle/>
          <a:p>
            <a:r>
              <a:rPr lang="zh-CN" altLang="en-US" sz="3600" dirty="0"/>
              <a:t>猜想</a:t>
            </a:r>
            <a:r>
              <a:rPr lang="zh-CN" altLang="en-US" dirty="0"/>
              <a:t>：</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8BB8895-54A4-43DD-9BD6-394D8902DD8E}"/>
                  </a:ext>
                </a:extLst>
              </p:cNvPr>
              <p:cNvSpPr>
                <a:spLocks noGrp="1"/>
              </p:cNvSpPr>
              <p:nvPr>
                <p:ph idx="1"/>
              </p:nvPr>
            </p:nvSpPr>
            <p:spPr/>
            <p:txBody>
              <a:bodyPr>
                <a:normAutofit/>
              </a:bodyPr>
              <a:lstStyle/>
              <a:p>
                <a:r>
                  <a:rPr lang="zh-CN" altLang="en-US" sz="2000" dirty="0"/>
                  <a:t>这个时候我们结合</a:t>
                </a:r>
                <a:r>
                  <a:rPr lang="en-US" altLang="zh-CN" sz="2000" dirty="0"/>
                  <a:t>policy net, fast rollout policy net, MCTS</a:t>
                </a:r>
                <a:r>
                  <a:rPr lang="zh-CN" altLang="en-US" sz="2000" dirty="0"/>
                  <a:t>可以得到一个不错的“围棋高手”，但是这个高手每一步都是最好的结果吗？</a:t>
                </a:r>
                <a:endParaRPr lang="en-US" altLang="zh-CN" sz="2000" dirty="0"/>
              </a:p>
              <a:p>
                <a:r>
                  <a:rPr lang="zh-CN" altLang="en-US" sz="2000" dirty="0"/>
                  <a:t>如果设计一个评价函数</a:t>
                </a:r>
                <a14:m>
                  <m:oMath xmlns:m="http://schemas.openxmlformats.org/officeDocument/2006/math">
                    <m:r>
                      <a:rPr lang="en-US" altLang="zh-CN" sz="2000" i="1">
                        <a:latin typeface="Cambria Math" panose="02040503050406030204" pitchFamily="18" charset="0"/>
                      </a:rPr>
                      <m:t>𝑣</m:t>
                    </m:r>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r>
                  <a:rPr lang="zh-CN" altLang="en-US" sz="2000" dirty="0"/>
                  <a:t>，功能为：量化评估当前局面，简单来说就是当前局面我可以估计出来我胜率有多高，用来评判上一状态下走这一步到达此状态的好坏</a:t>
                </a:r>
                <a:endParaRPr lang="en-US" altLang="zh-CN" sz="2000" dirty="0"/>
              </a:p>
              <a:p>
                <a:r>
                  <a:rPr lang="zh-CN" altLang="en-US" sz="2000" dirty="0"/>
                  <a:t>公式</a:t>
                </a:r>
                <a14:m>
                  <m:oMath xmlns:m="http://schemas.openxmlformats.org/officeDocument/2006/math">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𝑉</m:t>
                        </m:r>
                      </m:e>
                      <m:sup>
                        <m:r>
                          <a:rPr lang="en-US" altLang="zh-CN" sz="2000" i="1">
                            <a:latin typeface="Cambria Math" panose="02040503050406030204" pitchFamily="18" charset="0"/>
                          </a:rPr>
                          <m:t>∗</m:t>
                        </m:r>
                      </m:sup>
                    </m:sSup>
                    <m:d>
                      <m:dPr>
                        <m:ctrlPr>
                          <a:rPr lang="en-US" altLang="zh-CN" sz="2000" i="1">
                            <a:latin typeface="Cambria Math" panose="02040503050406030204" pitchFamily="18" charset="0"/>
                          </a:rPr>
                        </m:ctrlPr>
                      </m:dPr>
                      <m:e>
                        <m:r>
                          <a:rPr lang="en-US" altLang="zh-CN" sz="2000" i="1">
                            <a:latin typeface="Cambria Math" panose="02040503050406030204" pitchFamily="18" charset="0"/>
                          </a:rPr>
                          <m:t>𝑠</m:t>
                        </m:r>
                      </m:e>
                    </m:d>
                    <m:r>
                      <a:rPr lang="en-US" altLang="zh-CN" sz="2000" i="1">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𝑝</m:t>
                            </m:r>
                          </m:e>
                          <m:sup>
                            <m:r>
                              <a:rPr lang="en-US" altLang="zh-CN" sz="2000" i="1">
                                <a:latin typeface="Cambria Math" panose="02040503050406030204" pitchFamily="18" charset="0"/>
                              </a:rPr>
                              <m:t>∗</m:t>
                            </m:r>
                          </m:sup>
                        </m:sSup>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r>
                  <a:rPr lang="en-US" altLang="zh-CN" sz="2000" dirty="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𝑝</m:t>
                        </m:r>
                      </m:sub>
                    </m:sSub>
                    <m:r>
                      <a:rPr lang="en-US" altLang="zh-CN" sz="2000" i="1">
                        <a:latin typeface="Cambria Math" panose="02040503050406030204" pitchFamily="18" charset="0"/>
                      </a:rPr>
                      <m:t>(</m:t>
                    </m:r>
                    <m:r>
                      <a:rPr lang="en-US" altLang="zh-CN" sz="2000" i="1">
                        <a:latin typeface="Cambria Math" panose="02040503050406030204" pitchFamily="18" charset="0"/>
                      </a:rPr>
                      <m:t>𝑠</m:t>
                    </m:r>
                    <m:r>
                      <a:rPr lang="en-US" altLang="zh-CN" sz="2000" i="1">
                        <a:latin typeface="Cambria Math" panose="02040503050406030204" pitchFamily="18" charset="0"/>
                      </a:rPr>
                      <m:t>)</m:t>
                    </m:r>
                  </m:oMath>
                </a14:m>
                <a:endParaRPr lang="en-US" altLang="zh-CN" sz="2000" dirty="0"/>
              </a:p>
              <a:p>
                <a:pPr>
                  <a:buFont typeface="Wingdings" panose="05000000000000000000" pitchFamily="2" charset="2"/>
                  <a:buChar char="Ø"/>
                </a:pPr>
                <a:r>
                  <a:rPr lang="en-US" altLang="zh-CN" sz="1800" dirty="0"/>
                  <a:t>s</a:t>
                </a:r>
                <a:r>
                  <a:rPr lang="zh-CN" altLang="en-US" sz="1800" dirty="0"/>
                  <a:t>是棋盘的状态，就是前面说的</a:t>
                </a:r>
                <a:r>
                  <a:rPr lang="en-US" altLang="zh-CN" sz="1800" dirty="0"/>
                  <a:t>19*19</a:t>
                </a:r>
                <a:r>
                  <a:rPr lang="zh-CN" altLang="en-US" sz="1800" dirty="0"/>
                  <a:t>，每个交叉有</a:t>
                </a:r>
                <a:r>
                  <a:rPr lang="en-US" altLang="zh-CN" sz="1800" dirty="0"/>
                  <a:t>3</a:t>
                </a:r>
                <a:r>
                  <a:rPr lang="zh-CN" altLang="en-US" sz="1800" dirty="0"/>
                  <a:t>种状态。</a:t>
                </a:r>
                <a:endParaRPr lang="en-US" altLang="zh-CN" sz="1800" dirty="0"/>
              </a:p>
              <a:p>
                <a:pPr>
                  <a:buFont typeface="Wingdings" panose="05000000000000000000" pitchFamily="2" charset="2"/>
                  <a:buChar char="Ø"/>
                </a:pPr>
                <a:r>
                  <a:rPr lang="en-US" altLang="zh-CN" sz="1800" dirty="0"/>
                  <a:t>V</a:t>
                </a:r>
                <a:r>
                  <a:rPr lang="zh-CN" altLang="en-US" sz="1800" dirty="0"/>
                  <a:t>是对这个状态的评估，即获胜的概率是多少。</a:t>
                </a:r>
                <a:endParaRPr lang="en-US" altLang="zh-CN" sz="1800" dirty="0"/>
              </a:p>
              <a:p>
                <a:pPr>
                  <a:buFont typeface="Wingdings" panose="05000000000000000000" pitchFamily="2" charset="2"/>
                  <a:buChar char="Ø"/>
                </a:pPr>
                <a:r>
                  <a:rPr lang="en-US" altLang="zh-CN" sz="1800" dirty="0"/>
                  <a:t>V*</a:t>
                </a:r>
                <a:r>
                  <a:rPr lang="zh-CN" altLang="en-US" sz="1800" dirty="0"/>
                  <a:t>是这个评估的真值。</a:t>
                </a:r>
                <a:endParaRPr lang="en-US" altLang="zh-CN" sz="1800" dirty="0"/>
              </a:p>
              <a:p>
                <a:pPr>
                  <a:buFont typeface="Wingdings" panose="05000000000000000000" pitchFamily="2" charset="2"/>
                  <a:buChar char="Ø"/>
                </a:pPr>
                <a:r>
                  <a:rPr lang="en-US" altLang="zh-CN" sz="1800" dirty="0"/>
                  <a:t>p*</a:t>
                </a:r>
                <a:r>
                  <a:rPr lang="zh-CN" altLang="en-US" sz="1800" dirty="0"/>
                  <a:t>是正解（产生正解的</a:t>
                </a:r>
                <a:r>
                  <a:rPr lang="en-US" altLang="zh-CN" sz="1800" dirty="0"/>
                  <a:t>policy</a:t>
                </a:r>
                <a:r>
                  <a:rPr lang="zh-CN" altLang="en-US" sz="1800" dirty="0"/>
                  <a:t>）。</a:t>
                </a:r>
                <a:endParaRPr lang="en-US" altLang="zh-CN" sz="1800" dirty="0"/>
              </a:p>
              <a:p>
                <a:pPr>
                  <a:buFont typeface="Wingdings" panose="05000000000000000000" pitchFamily="2" charset="2"/>
                  <a:buChar char="Ø"/>
                </a:pPr>
                <a:r>
                  <a:rPr lang="en-US" altLang="zh-CN" sz="1800" dirty="0"/>
                  <a:t>p</a:t>
                </a:r>
                <a:r>
                  <a:rPr lang="zh-CN" altLang="en-US" sz="1800" dirty="0"/>
                  <a:t>是</a:t>
                </a:r>
                <a:r>
                  <a:rPr lang="en-US" altLang="zh-CN" sz="1800" dirty="0"/>
                  <a:t>AlphaGo</a:t>
                </a:r>
                <a:r>
                  <a:rPr lang="zh-CN" altLang="en-US" sz="1800" dirty="0"/>
                  <a:t>学到的最强的</a:t>
                </a:r>
                <a:r>
                  <a:rPr lang="en-US" altLang="zh-CN" sz="1800" dirty="0"/>
                  <a:t>policy net</a:t>
                </a:r>
                <a:r>
                  <a:rPr lang="zh-CN" altLang="en-US" sz="1800" dirty="0"/>
                  <a:t>。</a:t>
                </a:r>
                <a:endParaRPr lang="en-US" altLang="zh-CN" sz="1800" dirty="0"/>
              </a:p>
              <a:p>
                <a:r>
                  <a:rPr lang="zh-CN" altLang="en-US" sz="1800" dirty="0"/>
                  <a:t>那从人类棋谱中学到的是最强策略吗？显然不是，所以我们接下来要做的就是创造出最强策略</a:t>
                </a:r>
                <a:endParaRPr lang="en-US" altLang="zh-CN" sz="1800" dirty="0"/>
              </a:p>
              <a:p>
                <a:endParaRPr lang="zh-CN" altLang="en-US" sz="2400" dirty="0"/>
              </a:p>
            </p:txBody>
          </p:sp>
        </mc:Choice>
        <mc:Fallback xmlns="">
          <p:sp>
            <p:nvSpPr>
              <p:cNvPr id="3" name="内容占位符 2">
                <a:extLst>
                  <a:ext uri="{FF2B5EF4-FFF2-40B4-BE49-F238E27FC236}">
                    <a16:creationId xmlns:a16="http://schemas.microsoft.com/office/drawing/2014/main" id="{A8BB8895-54A4-43DD-9BD6-394D8902DD8E}"/>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6823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D34065-EB3F-4F74-9295-104BD80CE058}"/>
              </a:ext>
            </a:extLst>
          </p:cNvPr>
          <p:cNvSpPr>
            <a:spLocks noGrp="1"/>
          </p:cNvSpPr>
          <p:nvPr>
            <p:ph type="title"/>
          </p:nvPr>
        </p:nvSpPr>
        <p:spPr>
          <a:xfrm>
            <a:off x="838200" y="254255"/>
            <a:ext cx="10515600" cy="974778"/>
          </a:xfrm>
        </p:spPr>
        <p:txBody>
          <a:bodyPr>
            <a:normAutofit/>
          </a:bodyPr>
          <a:lstStyle/>
          <a:p>
            <a:r>
              <a:rPr lang="zh-CN" altLang="en-US" sz="3600" dirty="0"/>
              <a:t>强化学习的使用</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41565FE-B527-47C0-AC74-9989846CC23A}"/>
                  </a:ext>
                </a:extLst>
              </p:cNvPr>
              <p:cNvSpPr>
                <a:spLocks noGrp="1"/>
              </p:cNvSpPr>
              <p:nvPr>
                <p:ph idx="1"/>
              </p:nvPr>
            </p:nvSpPr>
            <p:spPr>
              <a:xfrm>
                <a:off x="838200" y="1101214"/>
                <a:ext cx="10515600" cy="5987845"/>
              </a:xfrm>
            </p:spPr>
            <p:txBody>
              <a:bodyPr>
                <a:normAutofit/>
              </a:bodyPr>
              <a:lstStyle/>
              <a:p>
                <a:r>
                  <a:rPr lang="zh-CN" altLang="en-US" sz="2000" dirty="0"/>
                  <a:t>设计一个评价函数</a:t>
                </a:r>
                <a14:m>
                  <m:oMath xmlns:m="http://schemas.openxmlformats.org/officeDocument/2006/math">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𝑠</m:t>
                    </m:r>
                    <m:r>
                      <a:rPr lang="en-US" altLang="zh-CN" sz="2000" b="0" i="1" smtClean="0">
                        <a:latin typeface="Cambria Math" panose="02040503050406030204" pitchFamily="18" charset="0"/>
                      </a:rPr>
                      <m:t>)</m:t>
                    </m:r>
                  </m:oMath>
                </a14:m>
                <a:r>
                  <a:rPr lang="zh-CN" altLang="en-US" sz="2000" dirty="0"/>
                  <a:t>，功能为：量化评估当前局面。我们就可以在</a:t>
                </a:r>
                <a:r>
                  <a:rPr lang="en-US" altLang="zh-CN" sz="2000" dirty="0"/>
                  <a:t>MCTS</a:t>
                </a:r>
                <a:r>
                  <a:rPr lang="zh-CN" altLang="en-US" sz="2000" dirty="0"/>
                  <a:t>过程中不需要走完全局（耗时，计算量大），即可判断局势，提高效率。</a:t>
                </a:r>
                <a:endParaRPr lang="en-US" altLang="zh-CN" sz="2000" dirty="0"/>
              </a:p>
              <a:p>
                <a:r>
                  <a:rPr lang="zh-CN" altLang="en-US" sz="2000" dirty="0"/>
                  <a:t>现有的人类棋谱不足以得出这个评价函数，所以需要用机器和机器对弈的方法创造新的对局，即</a:t>
                </a:r>
                <a:r>
                  <a:rPr lang="en-US" altLang="zh-CN" sz="2000" dirty="0" err="1"/>
                  <a:t>alphago</a:t>
                </a:r>
                <a:r>
                  <a:rPr lang="zh-CN" altLang="en-US" sz="2000" dirty="0"/>
                  <a:t>的左右互搏。</a:t>
                </a:r>
                <a:endParaRPr lang="en-US" altLang="zh-CN" sz="2000" dirty="0"/>
              </a:p>
              <a:p>
                <a:r>
                  <a:rPr lang="zh-CN" altLang="en-US" sz="2000" dirty="0"/>
                  <a:t>更新和优化现有的策略：策略梯度（</a:t>
                </a:r>
                <a:r>
                  <a:rPr lang="en-US" altLang="zh-CN" sz="2000" dirty="0"/>
                  <a:t>RL</a:t>
                </a:r>
                <a:r>
                  <a:rPr lang="zh-CN" altLang="en-US" sz="2000" dirty="0"/>
                  <a:t>）</a:t>
                </a:r>
                <a:endParaRPr lang="en-US" altLang="zh-CN" sz="2000" dirty="0"/>
              </a:p>
              <a:p>
                <a:pPr>
                  <a:buFont typeface="Wingdings" panose="05000000000000000000" pitchFamily="2" charset="2"/>
                  <a:buChar char="Ø"/>
                </a:pPr>
                <a:r>
                  <a:rPr lang="zh-CN" altLang="en-US" sz="1800" dirty="0"/>
                  <a:t>假设它从监督学习学到的策略是</a:t>
                </a:r>
                <a:r>
                  <a:rPr lang="en-US" altLang="zh-CN" sz="1800" dirty="0"/>
                  <a:t>policy</a:t>
                </a:r>
                <a:r>
                  <a:rPr lang="zh-CN" altLang="en-US" sz="1800" dirty="0"/>
                  <a:t>，</a:t>
                </a:r>
                <a:r>
                  <a:rPr lang="en-US" altLang="zh-CN" sz="1800" dirty="0"/>
                  <a:t>P0</a:t>
                </a:r>
                <a:r>
                  <a:rPr lang="zh-CN" altLang="en-US" sz="1800" dirty="0"/>
                  <a:t>，在自我博弈的过程中，它会另外做一个</a:t>
                </a:r>
                <a:r>
                  <a:rPr lang="en-US" altLang="zh-CN" sz="1800" dirty="0"/>
                  <a:t>P1</a:t>
                </a:r>
                <a:r>
                  <a:rPr lang="zh-CN" altLang="en-US" sz="1800" dirty="0"/>
                  <a:t>，刚开始</a:t>
                </a:r>
                <a:r>
                  <a:rPr lang="en-US" altLang="zh-CN" sz="1800" dirty="0"/>
                  <a:t>P1</a:t>
                </a:r>
                <a:r>
                  <a:rPr lang="zh-CN" altLang="en-US" sz="1800" dirty="0"/>
                  <a:t>的所有模型都和</a:t>
                </a:r>
                <a:r>
                  <a:rPr lang="en-US" altLang="zh-CN" sz="1800" dirty="0"/>
                  <a:t>P0</a:t>
                </a:r>
                <a:r>
                  <a:rPr lang="zh-CN" altLang="en-US" sz="1800" dirty="0"/>
                  <a:t>一模一样，参数相同，然后改变</a:t>
                </a:r>
                <a:r>
                  <a:rPr lang="en-US" altLang="zh-CN" sz="1800" dirty="0"/>
                  <a:t>P1</a:t>
                </a:r>
                <a:r>
                  <a:rPr lang="zh-CN" altLang="en-US" sz="1800" dirty="0"/>
                  <a:t>的参数，再让</a:t>
                </a:r>
                <a:r>
                  <a:rPr lang="en-US" altLang="zh-CN" sz="1800" dirty="0"/>
                  <a:t>P1</a:t>
                </a:r>
                <a:r>
                  <a:rPr lang="zh-CN" altLang="en-US" sz="1800" dirty="0"/>
                  <a:t>与</a:t>
                </a:r>
                <a:r>
                  <a:rPr lang="en-US" altLang="zh-CN" sz="1800" dirty="0"/>
                  <a:t>P0</a:t>
                </a:r>
                <a:r>
                  <a:rPr lang="zh-CN" altLang="en-US" sz="1800" dirty="0"/>
                  <a:t>各执一色进行博弈直到终局，如果</a:t>
                </a:r>
                <a:r>
                  <a:rPr lang="en-US" altLang="zh-CN" sz="1800" dirty="0"/>
                  <a:t>P1</a:t>
                </a:r>
                <a:r>
                  <a:rPr lang="zh-CN" altLang="en-US" sz="1800" dirty="0"/>
                  <a:t>赢了，则</a:t>
                </a:r>
                <a:r>
                  <a:rPr lang="en-US" altLang="zh-CN" sz="1800" dirty="0"/>
                  <a:t>P1</a:t>
                </a:r>
                <a:r>
                  <a:rPr lang="zh-CN" altLang="en-US" sz="1800" dirty="0"/>
                  <a:t>就更新为当前新的参数，否则要在</a:t>
                </a:r>
                <a:r>
                  <a:rPr lang="en-US" altLang="zh-CN" sz="1800" dirty="0"/>
                  <a:t>P0</a:t>
                </a:r>
                <a:r>
                  <a:rPr lang="zh-CN" altLang="en-US" sz="1800" dirty="0"/>
                  <a:t>的基础上重新改变参数，因此在多次试错中它可以总获得比</a:t>
                </a:r>
                <a:r>
                  <a:rPr lang="en-US" altLang="zh-CN" sz="1800" dirty="0"/>
                  <a:t>P0</a:t>
                </a:r>
                <a:r>
                  <a:rPr lang="zh-CN" altLang="en-US" sz="1800" dirty="0"/>
                  <a:t>更强的</a:t>
                </a:r>
                <a:r>
                  <a:rPr lang="en-US" altLang="zh-CN" sz="1800" dirty="0"/>
                  <a:t>P1</a:t>
                </a:r>
                <a:r>
                  <a:rPr lang="zh-CN" altLang="en-US" sz="1800" dirty="0"/>
                  <a:t>。</a:t>
                </a:r>
                <a:endParaRPr lang="en-US" altLang="zh-CN" sz="1800" dirty="0"/>
              </a:p>
              <a:p>
                <a:r>
                  <a:rPr lang="zh-CN" altLang="en-US" sz="2000" dirty="0"/>
                  <a:t>经过自对弈提高策略（自对弈有效是因为</a:t>
                </a:r>
                <a:r>
                  <a:rPr lang="en-US" altLang="zh-CN" sz="2000" dirty="0"/>
                  <a:t>MCTS</a:t>
                </a:r>
                <a:r>
                  <a:rPr lang="zh-CN" altLang="en-US" sz="2000" dirty="0"/>
                  <a:t>过程中没有放弃过探索，大量的计算，就会覆盖到更多的可能性）</a:t>
                </a:r>
                <a:endParaRPr lang="en-US" altLang="zh-CN" sz="2000" dirty="0"/>
              </a:p>
              <a:p>
                <a:r>
                  <a:rPr lang="zh-CN" altLang="en-US" sz="2000" dirty="0"/>
                  <a:t>局限</a:t>
                </a:r>
                <a:endParaRPr lang="en-US" altLang="zh-CN" sz="2000" dirty="0"/>
              </a:p>
              <a:p>
                <a:pPr>
                  <a:buFont typeface="Wingdings" panose="05000000000000000000" pitchFamily="2" charset="2"/>
                  <a:buChar char="Ø"/>
                </a:pPr>
                <a:r>
                  <a:rPr lang="zh-CN" altLang="en-US" sz="1800" dirty="0"/>
                  <a:t>如果用强化后的策略运用在</a:t>
                </a:r>
                <a:r>
                  <a:rPr lang="en-US" altLang="zh-CN" sz="1800" dirty="0"/>
                  <a:t>MCTS</a:t>
                </a:r>
                <a:r>
                  <a:rPr lang="zh-CN" altLang="en-US" sz="1800" dirty="0"/>
                  <a:t>中，棋力会下降，因为强化后策略因为通过提高棋力，走棋的路数也会比人工策略更加集中</a:t>
                </a:r>
                <a:r>
                  <a:rPr lang="en-US" altLang="zh-CN" sz="1800" dirty="0"/>
                  <a:t>,MCTS</a:t>
                </a:r>
                <a:r>
                  <a:rPr lang="zh-CN" altLang="en-US" sz="1800" dirty="0"/>
                  <a:t>则需要更加发散，寻找更多可能性才能有更好的效果，所以在</a:t>
                </a:r>
                <a:r>
                  <a:rPr lang="en-US" altLang="zh-CN" sz="1800" dirty="0"/>
                  <a:t>MCTS</a:t>
                </a:r>
                <a:r>
                  <a:rPr lang="zh-CN" altLang="en-US" sz="1800" dirty="0"/>
                  <a:t>中仍然使用人工策略</a:t>
                </a:r>
                <a:endParaRPr lang="en-US" altLang="zh-CN" sz="1800" dirty="0"/>
              </a:p>
              <a:p>
                <a:pPr marL="0" indent="0">
                  <a:buNone/>
                </a:pPr>
                <a:r>
                  <a:rPr lang="en-US" altLang="zh-CN" sz="1800" dirty="0"/>
                  <a:t>Note:</a:t>
                </a:r>
              </a:p>
              <a:p>
                <a:pPr marL="0" indent="0">
                  <a:buNone/>
                </a:pPr>
                <a:r>
                  <a:rPr lang="zh-CN" altLang="en-US" sz="1800" dirty="0"/>
                  <a:t>强化学习在</a:t>
                </a:r>
                <a:r>
                  <a:rPr lang="en-US" altLang="zh-CN" sz="1800" dirty="0"/>
                  <a:t>AlphaGo</a:t>
                </a:r>
                <a:r>
                  <a:rPr lang="zh-CN" altLang="en-US" sz="1800" dirty="0"/>
                  <a:t>中只是“下脚料”，用于提升策略。</a:t>
                </a:r>
                <a:endParaRPr lang="en-US" altLang="zh-CN" sz="1800" dirty="0"/>
              </a:p>
            </p:txBody>
          </p:sp>
        </mc:Choice>
        <mc:Fallback xmlns="">
          <p:sp>
            <p:nvSpPr>
              <p:cNvPr id="3" name="内容占位符 2">
                <a:extLst>
                  <a:ext uri="{FF2B5EF4-FFF2-40B4-BE49-F238E27FC236}">
                    <a16:creationId xmlns:a16="http://schemas.microsoft.com/office/drawing/2014/main" id="{441565FE-B527-47C0-AC74-9989846CC23A}"/>
                  </a:ext>
                </a:extLst>
              </p:cNvPr>
              <p:cNvSpPr>
                <a:spLocks noGrp="1" noRot="1" noChangeAspect="1" noMove="1" noResize="1" noEditPoints="1" noAdjustHandles="1" noChangeArrowheads="1" noChangeShapeType="1" noTextEdit="1"/>
              </p:cNvSpPr>
              <p:nvPr>
                <p:ph idx="1"/>
              </p:nvPr>
            </p:nvSpPr>
            <p:spPr>
              <a:xfrm>
                <a:off x="838200" y="1101214"/>
                <a:ext cx="10515600" cy="5987845"/>
              </a:xfrm>
              <a:blipFill>
                <a:blip r:embed="rId2"/>
                <a:stretch>
                  <a:fillRect l="-522" t="-1120" r="-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5904052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3584</TotalTime>
  <Words>3296</Words>
  <Application>Microsoft Office PowerPoint</Application>
  <PresentationFormat>宽屏</PresentationFormat>
  <Paragraphs>297</Paragraphs>
  <Slides>28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28</vt:i4>
      </vt:variant>
    </vt:vector>
  </HeadingPairs>
  <TitlesOfParts>
    <vt:vector size="36" baseType="lpstr">
      <vt:lpstr>-apple-system</vt:lpstr>
      <vt:lpstr>Lato</vt:lpstr>
      <vt:lpstr>等线</vt:lpstr>
      <vt:lpstr>等线 Light</vt:lpstr>
      <vt:lpstr>Arial</vt:lpstr>
      <vt:lpstr>Cambria Math</vt:lpstr>
      <vt:lpstr>Wingdings</vt:lpstr>
      <vt:lpstr>Office 主题​​</vt:lpstr>
      <vt:lpstr>AlphaGo</vt:lpstr>
      <vt:lpstr>AlphaGo怎么下棋？</vt:lpstr>
      <vt:lpstr>什么是模拟？</vt:lpstr>
      <vt:lpstr>AlphaGo怎么“模拟”？</vt:lpstr>
      <vt:lpstr>Policy network</vt:lpstr>
      <vt:lpstr>MCTS蒙特卡罗搜索树——走子演算（rollout）</vt:lpstr>
      <vt:lpstr>PowerPoint 演示文稿</vt:lpstr>
      <vt:lpstr>猜想：</vt:lpstr>
      <vt:lpstr>强化学习的使用</vt:lpstr>
      <vt:lpstr>Value network</vt:lpstr>
      <vt:lpstr>在AlphaGo中如何实现的</vt:lpstr>
      <vt:lpstr>PowerPoint 演示文稿</vt:lpstr>
      <vt:lpstr>函数是什么？</vt:lpstr>
      <vt:lpstr>PowerPoint 演示文稿</vt:lpstr>
      <vt:lpstr>PowerPoint 演示文稿</vt:lpstr>
      <vt:lpstr>PowerPoint 演示文稿</vt:lpstr>
      <vt:lpstr>AlphaGo zero</vt:lpstr>
      <vt:lpstr>问题描述</vt:lpstr>
      <vt:lpstr>网络结构</vt:lpstr>
      <vt:lpstr>改进的强化学习算法                      ——广义策略迭代</vt:lpstr>
      <vt:lpstr>PowerPoint 演示文稿</vt:lpstr>
      <vt:lpstr>MCTS搜索算法 </vt:lpstr>
      <vt:lpstr>PowerPoint 演示文稿</vt:lpstr>
      <vt:lpstr>训练步骤总结</vt:lpstr>
      <vt:lpstr>AlphaGo Zero自对弈工作流</vt:lpstr>
      <vt:lpstr>评估器</vt:lpstr>
      <vt:lpstr>自对弈</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AlphaGo</dc:title>
  <dc:creator>Leo</dc:creator>
  <cp:lastModifiedBy>Leo</cp:lastModifiedBy>
  <cp:revision>115</cp:revision>
  <dcterms:created xsi:type="dcterms:W3CDTF">2018-07-25T11:04:37Z</dcterms:created>
  <dcterms:modified xsi:type="dcterms:W3CDTF">2018-08-08T02:47:21Z</dcterms:modified>
</cp:coreProperties>
</file>