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09BEF-7D53-47CC-8F9D-F17DE9635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FA9454-E2F4-438C-BF68-B313F105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53F37-8DF2-4DAE-A77B-23284DAF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AAB138-A6FD-4CEE-B97D-ACD0DC70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E3EACC-8CA7-4B24-8060-317EFBA8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F4C08-D982-40A0-A412-60B7B34F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94A3A-5A95-4AD7-AAE6-87F8A6880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CD489-A53A-4218-A8C6-4D6DAC09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B17129-D8CA-4B5E-85F5-EB09BEFF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41E13-2D6C-42D8-A09D-FD34D46C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6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287A9-A6C7-444F-938A-D75045EDC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51A2B-0BEE-4BA2-81CB-24FF4E011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CCC90-2281-4A0D-96AB-E5EA91AD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BD839-9F1D-4C53-87CC-01C9CD81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236D0-D9BC-44D1-8063-22F8932B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B4B04-2E5A-4485-9964-132BD3E1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17454-C640-4065-9BDE-24D2A6A4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D0796-873C-49DE-B15F-795BF43FF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E9A41-652E-49BE-86BD-8F3390C9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D4668-65DC-4F41-9527-159C2046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6F29B-A4CF-475A-901F-0219BE05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CA70C-862E-4624-BECD-7510C7487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B88D1C-21DB-47D5-8E8A-C53FD591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63AD2-9C10-4C52-AB92-42A3CFD7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25651-DF38-414D-84E7-6900A9ED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0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A2491-174D-4CCA-A07D-85B3DBD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6176-DF55-4824-A420-FE6599864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DFF587-FB57-480C-A655-0E766CB22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CC9295-6031-4AE4-ACCA-A8AB0F76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29A395-5458-4F23-9783-A1602442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3BBAF2-C606-4FD0-B61F-576ACA0B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3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4323A-41C2-4839-95A6-0C6FD0BD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0F2E0-0369-41A4-8B29-9D852730C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EF92B8-3C4A-4AA5-ACE7-161F8EEDC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D2F467-F087-4D21-8F83-92B9D010A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545C4A-1F8B-4C94-914F-A1F4A408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281AAF-AA95-4071-B094-05215860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058BC4-7ABA-4717-AEBF-CC499E3D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93F3AC-E263-48A9-9F31-94F1526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21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395C6-493B-4F75-B8EB-A321D333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E66218-BF2D-4C50-8CA9-39AEA564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3C1248-B1CA-4CD8-931D-6D6E8715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EA8EAF-FBD5-4667-84B0-517B1FF5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13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3D9CC-1C6E-48FA-B759-45390CEA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3B639F-736C-48BF-962B-53F4542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33809B-5AC6-4D3D-B11C-557632E5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95935-A603-4EEF-987E-CFE9B5E0D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58BF4-FCB6-44C3-B986-69BEC354E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B82E5-10AC-4C51-BE19-69085897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52824D-6932-4AAB-9063-8BA247C0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D8383F-9321-4736-A1FE-55C9DF1D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41EE3-CE9A-4C35-8A37-CA9FFFB9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79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52C1-08F1-4914-AD37-5E304FE3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95102-A970-4D39-93A7-80BF2A19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883DA-8743-4B0C-9A17-8F1CE5B9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3E4645-C78F-408B-A0C4-87CC8585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312E8-5F3B-41AB-B5EF-0BA533A4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596063-2E00-420C-A904-18A66FF7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7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4FC01B-00F2-4F91-918A-1B01C5A7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93E52-4E41-438E-A44A-4A8A311E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2A128-AADE-49CB-B8AC-E735E3020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32C9-D0D3-4980-9F90-A88FDFCA3082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48C17-CCC8-47C5-B3DB-CD442C911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26F31-5FF9-4CFB-BF1C-8EDA52CF3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126F8-B3BD-43D0-BDC3-91C0AEE4F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86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A7035-60E5-4031-8A68-338CFF672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策略梯度</a:t>
            </a:r>
            <a:r>
              <a:rPr lang="en-US" altLang="zh-CN" dirty="0"/>
              <a:t>-AlphaGo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96EAD-8868-4518-966D-225CE5384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						——</a:t>
            </a:r>
            <a:r>
              <a:rPr lang="zh-CN" altLang="en-US" dirty="0"/>
              <a:t>刘浩宁    </a:t>
            </a:r>
            <a:r>
              <a:rPr lang="en-US" altLang="zh-CN" dirty="0" err="1"/>
              <a:t>HKPolyU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80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5398C-AC29-4071-BD43-36CDC41C9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1912"/>
                <a:ext cx="10515600" cy="630608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通过人工棋谱、监督学习得到人工策略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/>
                  <a:t>，人工策略通过深度神经网络计算得到，其中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400" dirty="0"/>
                  <a:t>是网络所有连接权重的向量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另外做一个策略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，此时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/>
                  <a:t>相同，意味着参数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400" dirty="0"/>
                  <a:t>也完全相同，即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400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下棋为离散动作空间，常用策略为</a:t>
                </a:r>
                <a:r>
                  <a:rPr lang="en-US" altLang="zh-CN" sz="2400" dirty="0" err="1"/>
                  <a:t>softmax</a:t>
                </a:r>
                <a:r>
                  <a:rPr lang="en-US" altLang="zh-CN" sz="2400" dirty="0"/>
                  <a:t> policy</a:t>
                </a:r>
                <a:r>
                  <a:rPr lang="zh-CN" altLang="en-US" sz="2400" dirty="0"/>
                  <a:t>。而对于</a:t>
                </a:r>
                <a:r>
                  <a:rPr lang="en-US" altLang="zh-CN" sz="2400" dirty="0"/>
                  <a:t>policy network,</a:t>
                </a:r>
                <a:r>
                  <a:rPr lang="zh-CN" altLang="en-US" sz="2400" dirty="0"/>
                  <a:t>其神经网络使用的激活函数正好是</a:t>
                </a:r>
                <a:r>
                  <a:rPr lang="en-US" altLang="zh-CN" sz="2400" dirty="0" err="1"/>
                  <a:t>softmax</a:t>
                </a:r>
                <a:r>
                  <a:rPr lang="zh-CN" altLang="en-US" sz="2400" dirty="0"/>
                  <a:t>函数。即输出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就为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zh-CN" altLang="en-US" sz="2400" dirty="0"/>
                  <a:t>即为神经网络中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L</a:t>
                </a:r>
                <a:r>
                  <a:rPr lang="zh-CN" altLang="en-US" sz="2400" dirty="0"/>
                  <a:t>层的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zh-CN" altLang="en-US" sz="2400" dirty="0"/>
                  <a:t>神经元，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表示</a:t>
                </a:r>
                <a:r>
                  <a:rPr lang="en-US" altLang="zh-CN" sz="2400" dirty="0"/>
                  <a:t>L-1</a:t>
                </a:r>
                <a:r>
                  <a:rPr lang="zh-CN" altLang="en-US" sz="2400" dirty="0"/>
                  <a:t>层的神经元个数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目标函数梯度为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400" dirty="0"/>
                  <a:t>，使用随机梯度上升进行更新参数：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sz="2400" dirty="0"/>
                  <a:t>即为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zh-CN" altLang="en-US" sz="2400" dirty="0"/>
                  <a:t>对策略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的参数进行更新，即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（在此问题中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即为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05398C-AC29-4071-BD43-36CDC41C9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1912"/>
                <a:ext cx="10515600" cy="6306088"/>
              </a:xfrm>
              <a:blipFill>
                <a:blip r:embed="rId2"/>
                <a:stretch>
                  <a:fillRect l="-696" t="-1257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17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20685-4C94-4A9F-A4E6-DC7C52B05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7"/>
                </a:pPr>
                <a:r>
                  <a:rPr lang="zh-CN" altLang="en-US" sz="2000" dirty="0"/>
                  <a:t>具体求解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zh-CN" altLang="en-US" sz="2000" i="1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000" dirty="0">
                    <a:latin typeface="Cambria Math" panose="02040503050406030204" pitchFamily="18" charset="0"/>
                  </a:rPr>
                  <a:t>如图举例说明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1(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20685-4C94-4A9F-A4E6-DC7C52B05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2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3C846F8-D70E-4D70-9B4B-6CB287951673}"/>
              </a:ext>
            </a:extLst>
          </p:cNvPr>
          <p:cNvSpPr/>
          <p:nvPr/>
        </p:nvSpPr>
        <p:spPr>
          <a:xfrm>
            <a:off x="3983286" y="201705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73219D8-1300-4E94-852F-0BB1590FC623}"/>
              </a:ext>
            </a:extLst>
          </p:cNvPr>
          <p:cNvSpPr/>
          <p:nvPr/>
        </p:nvSpPr>
        <p:spPr>
          <a:xfrm>
            <a:off x="3983286" y="533697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B01EA-603A-4FA8-B495-5FA70CE509CB}"/>
              </a:ext>
            </a:extLst>
          </p:cNvPr>
          <p:cNvSpPr/>
          <p:nvPr/>
        </p:nvSpPr>
        <p:spPr>
          <a:xfrm>
            <a:off x="3983286" y="1313879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71848A-6066-4F3C-A294-80C0ABC6131D}"/>
              </a:ext>
            </a:extLst>
          </p:cNvPr>
          <p:cNvSpPr txBox="1"/>
          <p:nvPr/>
        </p:nvSpPr>
        <p:spPr>
          <a:xfrm>
            <a:off x="3923072" y="740270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0D0CDB-ED0E-47DD-B88B-DA3C552475D8}"/>
              </a:ext>
            </a:extLst>
          </p:cNvPr>
          <p:cNvCxnSpPr>
            <a:stCxn id="4" idx="6"/>
          </p:cNvCxnSpPr>
          <p:nvPr/>
        </p:nvCxnSpPr>
        <p:spPr>
          <a:xfrm>
            <a:off x="4209428" y="314776"/>
            <a:ext cx="104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0111201-07F2-449E-AA89-F3EEE87D01C8}"/>
              </a:ext>
            </a:extLst>
          </p:cNvPr>
          <p:cNvCxnSpPr>
            <a:cxnSpLocks/>
          </p:cNvCxnSpPr>
          <p:nvPr/>
        </p:nvCxnSpPr>
        <p:spPr>
          <a:xfrm flipV="1">
            <a:off x="4209428" y="314776"/>
            <a:ext cx="1042220" cy="3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92A2BA7-38E9-4BAC-915E-2BE1949EAD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69642" y="314776"/>
            <a:ext cx="982006" cy="7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F055765-54B3-4D6E-8430-1A798E5B3D20}"/>
              </a:ext>
            </a:extLst>
          </p:cNvPr>
          <p:cNvCxnSpPr>
            <a:cxnSpLocks/>
          </p:cNvCxnSpPr>
          <p:nvPr/>
        </p:nvCxnSpPr>
        <p:spPr>
          <a:xfrm flipV="1">
            <a:off x="4209428" y="314776"/>
            <a:ext cx="1042220" cy="11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1AEFBBF9-8CC9-4E7D-9141-46EE5DDC574B}"/>
              </a:ext>
            </a:extLst>
          </p:cNvPr>
          <p:cNvSpPr/>
          <p:nvPr/>
        </p:nvSpPr>
        <p:spPr>
          <a:xfrm>
            <a:off x="5251648" y="201033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F8403C9-FC2B-48F3-89B4-AF195FDEA7CC}"/>
              </a:ext>
            </a:extLst>
          </p:cNvPr>
          <p:cNvSpPr/>
          <p:nvPr/>
        </p:nvSpPr>
        <p:spPr>
          <a:xfrm>
            <a:off x="5251648" y="533697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D1AEA8B-323E-43C6-86D7-2705FE939FA0}"/>
              </a:ext>
            </a:extLst>
          </p:cNvPr>
          <p:cNvSpPr/>
          <p:nvPr/>
        </p:nvSpPr>
        <p:spPr>
          <a:xfrm>
            <a:off x="5251648" y="1319767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94BB254-42A8-44A2-A071-C8384CDBBF00}"/>
              </a:ext>
            </a:extLst>
          </p:cNvPr>
          <p:cNvSpPr txBox="1"/>
          <p:nvPr/>
        </p:nvSpPr>
        <p:spPr>
          <a:xfrm>
            <a:off x="5191434" y="722502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BF2C29-1BBE-4C5E-AB64-09DEAE49F4D3}"/>
              </a:ext>
            </a:extLst>
          </p:cNvPr>
          <p:cNvCxnSpPr>
            <a:cxnSpLocks/>
            <a:stCxn id="4" idx="6"/>
            <a:endCxn id="17" idx="2"/>
          </p:cNvCxnSpPr>
          <p:nvPr/>
        </p:nvCxnSpPr>
        <p:spPr>
          <a:xfrm>
            <a:off x="4209428" y="314776"/>
            <a:ext cx="1042220" cy="3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9884D6-78C7-402B-B12A-BE5E38FCD1F9}"/>
              </a:ext>
            </a:extLst>
          </p:cNvPr>
          <p:cNvCxnSpPr>
            <a:cxnSpLocks/>
          </p:cNvCxnSpPr>
          <p:nvPr/>
        </p:nvCxnSpPr>
        <p:spPr>
          <a:xfrm>
            <a:off x="4209428" y="634420"/>
            <a:ext cx="104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A723ED5-98A9-428F-A12C-459D0289986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269642" y="653324"/>
            <a:ext cx="982006" cy="41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BD1E986-C09B-42E4-A396-16E81DAEB9E2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4209428" y="646768"/>
            <a:ext cx="1042220" cy="7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178B1F7-A282-48B6-84AC-C22D6E85BFB0}"/>
              </a:ext>
            </a:extLst>
          </p:cNvPr>
          <p:cNvCxnSpPr>
            <a:cxnSpLocks/>
            <a:stCxn id="4" idx="6"/>
            <a:endCxn id="19" idx="1"/>
          </p:cNvCxnSpPr>
          <p:nvPr/>
        </p:nvCxnSpPr>
        <p:spPr>
          <a:xfrm>
            <a:off x="4209428" y="314776"/>
            <a:ext cx="982006" cy="7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F6AA4AD-9C74-4263-B159-E4B705FF09E3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09428" y="646767"/>
            <a:ext cx="982006" cy="39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46FD632E-B8C2-4D38-9568-A9DDB6E2EBB4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4269642" y="1045668"/>
            <a:ext cx="921792" cy="1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7FAEADF-C79C-4CEA-BCD5-ACF4ADDB8F38}"/>
              </a:ext>
            </a:extLst>
          </p:cNvPr>
          <p:cNvCxnSpPr>
            <a:cxnSpLocks/>
            <a:stCxn id="6" idx="6"/>
            <a:endCxn id="19" idx="1"/>
          </p:cNvCxnSpPr>
          <p:nvPr/>
        </p:nvCxnSpPr>
        <p:spPr>
          <a:xfrm flipV="1">
            <a:off x="4209428" y="1045668"/>
            <a:ext cx="982006" cy="38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B467998-717B-4F44-8A70-4DB5F25632E1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209428" y="1426950"/>
            <a:ext cx="1042220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E8FA6F8-0EE9-4D8C-BD7A-FF536A013E2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209428" y="314776"/>
            <a:ext cx="1042220" cy="112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A834576-51DF-4D24-8C67-B03C85E72D48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4209428" y="646768"/>
            <a:ext cx="1042220" cy="78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E8B9D74-67B1-4185-AB48-B1FAD62A93D0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4269642" y="1063436"/>
            <a:ext cx="982006" cy="36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C19CE03-E0BB-456E-B182-7F3060953FC3}"/>
              </a:ext>
            </a:extLst>
          </p:cNvPr>
          <p:cNvCxnSpPr/>
          <p:nvPr/>
        </p:nvCxnSpPr>
        <p:spPr>
          <a:xfrm>
            <a:off x="5477790" y="326505"/>
            <a:ext cx="104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2D5520-2237-4F26-9F7C-F1BC4C784C4F}"/>
              </a:ext>
            </a:extLst>
          </p:cNvPr>
          <p:cNvCxnSpPr>
            <a:cxnSpLocks/>
          </p:cNvCxnSpPr>
          <p:nvPr/>
        </p:nvCxnSpPr>
        <p:spPr>
          <a:xfrm flipV="1">
            <a:off x="5477790" y="326505"/>
            <a:ext cx="1042220" cy="3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1D6913A-76AF-4984-BA5C-510146D0C060}"/>
              </a:ext>
            </a:extLst>
          </p:cNvPr>
          <p:cNvCxnSpPr>
            <a:cxnSpLocks/>
          </p:cNvCxnSpPr>
          <p:nvPr/>
        </p:nvCxnSpPr>
        <p:spPr>
          <a:xfrm flipV="1">
            <a:off x="5538004" y="326505"/>
            <a:ext cx="982006" cy="74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F9875B7-A534-4D02-97CE-A049EF3936D4}"/>
              </a:ext>
            </a:extLst>
          </p:cNvPr>
          <p:cNvCxnSpPr>
            <a:cxnSpLocks/>
          </p:cNvCxnSpPr>
          <p:nvPr/>
        </p:nvCxnSpPr>
        <p:spPr>
          <a:xfrm flipV="1">
            <a:off x="5477790" y="326505"/>
            <a:ext cx="1042220" cy="111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61E9A5E2-2642-4F7A-8BFF-738B71968581}"/>
              </a:ext>
            </a:extLst>
          </p:cNvPr>
          <p:cNvSpPr/>
          <p:nvPr/>
        </p:nvSpPr>
        <p:spPr>
          <a:xfrm>
            <a:off x="6520010" y="212762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7E8DEF9-F37F-4FF1-B0F6-D2E27B2EF814}"/>
              </a:ext>
            </a:extLst>
          </p:cNvPr>
          <p:cNvSpPr/>
          <p:nvPr/>
        </p:nvSpPr>
        <p:spPr>
          <a:xfrm>
            <a:off x="6520010" y="545426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CF69B274-A862-420D-AD16-77639CC0CE6B}"/>
              </a:ext>
            </a:extLst>
          </p:cNvPr>
          <p:cNvSpPr/>
          <p:nvPr/>
        </p:nvSpPr>
        <p:spPr>
          <a:xfrm>
            <a:off x="6520010" y="1331496"/>
            <a:ext cx="226142" cy="22614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603B200-378E-421E-B917-C8E627E65F79}"/>
              </a:ext>
            </a:extLst>
          </p:cNvPr>
          <p:cNvSpPr txBox="1"/>
          <p:nvPr/>
        </p:nvSpPr>
        <p:spPr>
          <a:xfrm>
            <a:off x="6459796" y="734231"/>
            <a:ext cx="346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B0F8543-6598-4A18-BD7C-D01105B26E69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5477790" y="326505"/>
            <a:ext cx="1042220" cy="33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FA2758EA-830B-4634-B32B-28D3E61FB47F}"/>
              </a:ext>
            </a:extLst>
          </p:cNvPr>
          <p:cNvCxnSpPr>
            <a:cxnSpLocks/>
          </p:cNvCxnSpPr>
          <p:nvPr/>
        </p:nvCxnSpPr>
        <p:spPr>
          <a:xfrm>
            <a:off x="5477790" y="646149"/>
            <a:ext cx="1042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68CD9E35-4958-4078-8680-1216BBD51B83}"/>
              </a:ext>
            </a:extLst>
          </p:cNvPr>
          <p:cNvCxnSpPr>
            <a:cxnSpLocks/>
          </p:cNvCxnSpPr>
          <p:nvPr/>
        </p:nvCxnSpPr>
        <p:spPr>
          <a:xfrm flipV="1">
            <a:off x="5538004" y="665053"/>
            <a:ext cx="982006" cy="410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D9CC3C76-019F-4194-9F8E-C8D87A9B449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477790" y="658497"/>
            <a:ext cx="1042220" cy="763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081DE0D-4988-47DB-AB96-73017C43C782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77790" y="326505"/>
            <a:ext cx="982006" cy="730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D649D87-9DCD-4478-B7C7-010F167DFFFD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77790" y="658496"/>
            <a:ext cx="982006" cy="39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EEAEDBE-3B64-4540-A3A9-1900C0B6F99D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538004" y="1057397"/>
            <a:ext cx="921792" cy="17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23BEB3C-32AA-4082-876D-47A1C7F8F1EC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5477790" y="1057397"/>
            <a:ext cx="982006" cy="381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2581A03-8680-4188-87E6-3CBDA61AF8F8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5477790" y="1438679"/>
            <a:ext cx="1042220" cy="5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1D36E41-1E20-42E0-AFEA-263C6907EC07}"/>
              </a:ext>
            </a:extLst>
          </p:cNvPr>
          <p:cNvCxnSpPr>
            <a:cxnSpLocks/>
          </p:cNvCxnSpPr>
          <p:nvPr/>
        </p:nvCxnSpPr>
        <p:spPr>
          <a:xfrm>
            <a:off x="5477790" y="326505"/>
            <a:ext cx="1042220" cy="1129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BB14D94-146E-4C47-8C73-E3BC9A1BC792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5477790" y="658497"/>
            <a:ext cx="1042220" cy="78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59B13BB-AB92-4D97-89C3-AEBDD7F65DEC}"/>
              </a:ext>
            </a:extLst>
          </p:cNvPr>
          <p:cNvCxnSpPr>
            <a:cxnSpLocks/>
            <a:endCxn id="64" idx="2"/>
          </p:cNvCxnSpPr>
          <p:nvPr/>
        </p:nvCxnSpPr>
        <p:spPr>
          <a:xfrm>
            <a:off x="5538004" y="1075165"/>
            <a:ext cx="982006" cy="369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26BA8ACE-D333-48AC-BF43-B1EEA3B1BAF1}"/>
              </a:ext>
            </a:extLst>
          </p:cNvPr>
          <p:cNvCxnSpPr>
            <a:cxnSpLocks/>
          </p:cNvCxnSpPr>
          <p:nvPr/>
        </p:nvCxnSpPr>
        <p:spPr>
          <a:xfrm>
            <a:off x="6746152" y="328402"/>
            <a:ext cx="40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5FA3A3F-CCCB-438F-AF9F-C78E49C3BB65}"/>
              </a:ext>
            </a:extLst>
          </p:cNvPr>
          <p:cNvCxnSpPr>
            <a:cxnSpLocks/>
          </p:cNvCxnSpPr>
          <p:nvPr/>
        </p:nvCxnSpPr>
        <p:spPr>
          <a:xfrm>
            <a:off x="6746152" y="659014"/>
            <a:ext cx="40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BFFE41C-2565-4E54-A245-FDAC1F87EECE}"/>
              </a:ext>
            </a:extLst>
          </p:cNvPr>
          <p:cNvCxnSpPr>
            <a:cxnSpLocks/>
          </p:cNvCxnSpPr>
          <p:nvPr/>
        </p:nvCxnSpPr>
        <p:spPr>
          <a:xfrm>
            <a:off x="6746151" y="1075165"/>
            <a:ext cx="40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5BF87697-5501-4971-8DC3-789C156B99C0}"/>
              </a:ext>
            </a:extLst>
          </p:cNvPr>
          <p:cNvCxnSpPr>
            <a:cxnSpLocks/>
          </p:cNvCxnSpPr>
          <p:nvPr/>
        </p:nvCxnSpPr>
        <p:spPr>
          <a:xfrm>
            <a:off x="6746150" y="1438679"/>
            <a:ext cx="40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4E24FFE-5367-4449-A59A-78FC85D8EEA3}"/>
              </a:ext>
            </a:extLst>
          </p:cNvPr>
          <p:cNvSpPr txBox="1"/>
          <p:nvPr/>
        </p:nvSpPr>
        <p:spPr>
          <a:xfrm>
            <a:off x="7149271" y="212762"/>
            <a:ext cx="11897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</a:t>
            </a:r>
          </a:p>
          <a:p>
            <a:r>
              <a:rPr lang="en-US" altLang="zh-CN" sz="1400" dirty="0"/>
              <a:t>U</a:t>
            </a:r>
          </a:p>
          <a:p>
            <a:r>
              <a:rPr lang="en-US" altLang="zh-CN" sz="1400" dirty="0"/>
              <a:t>T</a:t>
            </a:r>
          </a:p>
          <a:p>
            <a:r>
              <a:rPr lang="en-US" altLang="zh-CN" sz="1400" dirty="0"/>
              <a:t>P</a:t>
            </a:r>
          </a:p>
          <a:p>
            <a:r>
              <a:rPr lang="en-US" altLang="zh-CN" sz="1400" dirty="0"/>
              <a:t>U</a:t>
            </a:r>
          </a:p>
          <a:p>
            <a:r>
              <a:rPr lang="en-US" altLang="zh-CN" sz="1400" dirty="0"/>
              <a:t>T</a:t>
            </a:r>
            <a:endParaRPr lang="zh-CN" altLang="en-US" sz="14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E8BCEC1-711F-492C-B698-D9FB0A0E3506}"/>
              </a:ext>
            </a:extLst>
          </p:cNvPr>
          <p:cNvSpPr txBox="1"/>
          <p:nvPr/>
        </p:nvSpPr>
        <p:spPr>
          <a:xfrm>
            <a:off x="6487047" y="156644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3A7D27-2EFA-48E0-BE6A-D769FD269570}"/>
              </a:ext>
            </a:extLst>
          </p:cNvPr>
          <p:cNvSpPr txBox="1"/>
          <p:nvPr/>
        </p:nvSpPr>
        <p:spPr>
          <a:xfrm>
            <a:off x="5120950" y="154590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L-1</a:t>
            </a:r>
            <a:endParaRPr lang="zh-CN" altLang="en-US" dirty="0"/>
          </a:p>
        </p:txBody>
      </p:sp>
      <p:pic>
        <p:nvPicPr>
          <p:cNvPr id="8" name="图片 7" descr="图片包含 文字&#10;&#10;已生成极高可信度的说明">
            <a:extLst>
              <a:ext uri="{FF2B5EF4-FFF2-40B4-BE49-F238E27FC236}">
                <a16:creationId xmlns:a16="http://schemas.microsoft.com/office/drawing/2014/main" id="{4E5E0127-D617-4B58-882A-A3F4D1250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14" y="2264983"/>
            <a:ext cx="6443396" cy="4351004"/>
          </a:xfrm>
          <a:prstGeom prst="rect">
            <a:avLst/>
          </a:prstGeom>
        </p:spPr>
      </p:pic>
      <p:pic>
        <p:nvPicPr>
          <p:cNvPr id="13" name="图片 12" descr="图片包含 文字&#10;&#10;已生成高可信度的说明">
            <a:extLst>
              <a:ext uri="{FF2B5EF4-FFF2-40B4-BE49-F238E27FC236}">
                <a16:creationId xmlns:a16="http://schemas.microsoft.com/office/drawing/2014/main" id="{263C1D44-54F6-4EBC-9C91-F1F28C3B9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710" y="2245650"/>
            <a:ext cx="4949322" cy="24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3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66BE0-0355-4CDE-8AB9-CF3FF5D46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6194" y="615821"/>
                <a:ext cx="11159612" cy="6019647"/>
              </a:xfrm>
            </p:spPr>
            <p:txBody>
              <a:bodyPr>
                <a:normAutofit fontScale="92500"/>
              </a:bodyPr>
              <a:lstStyle/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接下来需要求解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，因为围棋状态空间维度爆炸，蒙特卡罗策略梯度算法不太适用，需要结合近似值函数和策略梯度算法，即</a:t>
                </a:r>
                <a:r>
                  <a:rPr lang="en-US" altLang="zh-CN" sz="2400" dirty="0"/>
                  <a:t>Actor-Critic</a:t>
                </a:r>
                <a:r>
                  <a:rPr lang="zh-CN" altLang="en-US" sz="2400" dirty="0"/>
                  <a:t>算法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根据</a:t>
                </a:r>
                <a:r>
                  <a:rPr lang="en-US" altLang="zh-CN" sz="2400" dirty="0"/>
                  <a:t>QAC</a:t>
                </a:r>
                <a:r>
                  <a:rPr lang="zh-CN" altLang="en-US" sz="2400" dirty="0"/>
                  <a:t>方法，目标函数梯度可以为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400" dirty="0"/>
                  <a:t>，可以使用近似优势函数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一套参数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来近似状态价值函数：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，直到训练完毕得到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更新策略函数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的参数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400" dirty="0"/>
                  <a:t>：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𝑙𝑜𝑔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调整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参数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/>
                  <a:t>，调整完毕即能得到调完参数后的策略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使用调整参数后的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与策略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进行对弈直到终局，如果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赢了，就在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所用的参数的基础上构建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（进行</a:t>
                </a:r>
                <a:r>
                  <a:rPr lang="en-US" altLang="zh-CN" sz="2400" dirty="0"/>
                  <a:t>2-12</a:t>
                </a:r>
                <a:r>
                  <a:rPr lang="zh-CN" altLang="en-US" sz="2400" dirty="0"/>
                  <a:t>步骤），如果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输了</m:t>
                    </m:r>
                  </m:oMath>
                </a14:m>
                <a:r>
                  <a:rPr lang="zh-CN" altLang="en-US" sz="2400" dirty="0"/>
                  <a:t>，就在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所用的参数的基础上构建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相比于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改变不大（即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），代表了策略收敛于最优策略</a:t>
                </a:r>
                <a:endParaRPr lang="en-US" altLang="zh-CN" sz="2400" dirty="0"/>
              </a:p>
              <a:p>
                <a:pPr marL="514350" indent="-514350">
                  <a:buFont typeface="+mj-lt"/>
                  <a:buAutoNum type="arabicPeriod" startAt="8"/>
                </a:pPr>
                <a:r>
                  <a:rPr lang="zh-CN" altLang="en-US" sz="2400" dirty="0"/>
                  <a:t>上述步骤得到强化后的策略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66BE0-0355-4CDE-8AB9-CF3FF5D46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194" y="615821"/>
                <a:ext cx="11159612" cy="6019647"/>
              </a:xfrm>
              <a:blipFill>
                <a:blip r:embed="rId2"/>
                <a:stretch>
                  <a:fillRect l="-546" t="-1013" r="-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31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E36F8-EE9D-4252-B932-94A03E16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180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344005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536</Words>
  <Application>Microsoft Office PowerPoint</Application>
  <PresentationFormat>宽屏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Office 主题​​</vt:lpstr>
      <vt:lpstr>策略梯度-AlphaGo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策略梯度-AlphaGo</dc:title>
  <dc:creator>Leo</dc:creator>
  <cp:lastModifiedBy>Leo</cp:lastModifiedBy>
  <cp:revision>31</cp:revision>
  <dcterms:created xsi:type="dcterms:W3CDTF">2018-08-11T09:26:17Z</dcterms:created>
  <dcterms:modified xsi:type="dcterms:W3CDTF">2018-08-20T06:30:41Z</dcterms:modified>
</cp:coreProperties>
</file>