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6" r:id="rId7"/>
    <p:sldId id="263"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3F0C0-1B2F-4180-88D8-8500FFC22C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BE859D-AFF5-46D2-925B-3E7DB00722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FB6489-21DE-4FE0-A23A-9489B07CA7B5}"/>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A2B965AC-669F-456A-8320-D519155FD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6543AB-098B-4FBA-ABFC-9C4C50857C5B}"/>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216092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022B3-A018-4AA3-AE0E-202AE62017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CD348E-DE6E-404E-ACD6-CCC5C5A8866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CD9A3A-BBD8-4649-BB05-5C8037B87AB6}"/>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F59D7BB1-E97C-4880-8C7D-23372DA970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48F6FF-F56F-45E7-B1EB-56395209702B}"/>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405745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D2FE8D-9C94-4862-A750-3B5F34C4C3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07DDFB-FBA9-4ECB-81A5-613234F1B88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B56A2B-537D-4B48-859B-A0B7C19914CA}"/>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13F84C24-09ED-4109-94BF-9555923CE7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C5C492-3E86-4AA3-9624-6C4BEB1B3CB4}"/>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96363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F7C9B-5861-4452-909B-DF4B42BDE9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F6A25D-EA13-43B3-B1D4-094DA786238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2E7141-ECED-4D4C-869E-A5FD22F92793}"/>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6EA2F435-D004-407C-84B6-80FA5C2269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B72827-8FF0-4E67-AB16-1501C892EE09}"/>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90293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FB7F3-20EF-465A-ADE9-1AA3DBBE2ED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F0DFD2-F668-43FF-B51C-836F3E433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7D0C79D-9F42-4BBC-A98C-2168AC400E63}"/>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68885B52-B4F1-4BC2-88B1-34007B6E2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D88078-340B-470F-AE6E-842112CE5925}"/>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1414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3A2DC-60E6-4D6F-8C8E-6435B29538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D0AA2D-5C4A-43DF-8B5A-CF887339AFA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091E74-5A7B-4910-AE93-58E555A9AAE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2784182-7EA0-48D3-A6A9-DA7CB834ED2F}"/>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17ABD17D-C700-4995-B0B1-CC95830EBF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52905F-98A0-4894-ACB1-9927F915140A}"/>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99958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0035D-4DED-4B09-B312-4E836F6451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4A6BDD-16EF-4C3C-B023-C433465BC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7C4AF5E-09AE-4E61-8D35-764B2F6EC38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30C97B3-977D-40D8-AECC-2E4561887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130B375-605F-4E55-882D-E6974AFBD2B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2177587-B2D7-49B4-9B8F-90404EA89C0A}"/>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8" name="页脚占位符 7">
            <a:extLst>
              <a:ext uri="{FF2B5EF4-FFF2-40B4-BE49-F238E27FC236}">
                <a16:creationId xmlns:a16="http://schemas.microsoft.com/office/drawing/2014/main" id="{66191B21-2CF4-4EB4-8E17-9431FBCA3F6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AB474D-3162-4CB6-8E95-33F3757E6F8F}"/>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262404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84CAF-625E-459F-B57E-23F13EB27E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F9928C-12FB-42D3-9631-2C6CD1100D00}"/>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4" name="页脚占位符 3">
            <a:extLst>
              <a:ext uri="{FF2B5EF4-FFF2-40B4-BE49-F238E27FC236}">
                <a16:creationId xmlns:a16="http://schemas.microsoft.com/office/drawing/2014/main" id="{CF93841F-3BC5-480F-B472-C5BFB87E2AF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4E054DE-E3C9-4E86-840B-91AEE0B819A2}"/>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333869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E4C0AEE-4140-4E75-AD16-11E25E3673E5}"/>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3" name="页脚占位符 2">
            <a:extLst>
              <a:ext uri="{FF2B5EF4-FFF2-40B4-BE49-F238E27FC236}">
                <a16:creationId xmlns:a16="http://schemas.microsoft.com/office/drawing/2014/main" id="{F37FDCF3-52C5-4ADE-9313-6CCE061C3A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33E493-92BB-41C5-95E1-7AA19BB0198F}"/>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221526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EFE0B-AB7A-42D6-9959-3F1090C745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07EFBD-72DB-45CE-ACFA-ABAFCA764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C965C8E-B296-41F5-97CD-A0F60B5DC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4D083E9-6D48-493C-9CDE-653DBB4ACDE3}"/>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7F43F284-BE82-443E-B730-649267F331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49917E-9228-40D1-86F7-0A29377252EA}"/>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209106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193B5-A52F-4A32-9D0D-1373807050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D8ABE0-704B-49E1-BE21-1572D41A2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6CF7DB-E36D-4363-9916-0BAA744B0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C9BEDA3-3E64-4CFA-A7EA-0F74EB377CA1}"/>
              </a:ext>
            </a:extLst>
          </p:cNvPr>
          <p:cNvSpPr>
            <a:spLocks noGrp="1"/>
          </p:cNvSpPr>
          <p:nvPr>
            <p:ph type="dt" sz="half" idx="10"/>
          </p:nvPr>
        </p:nvSpPr>
        <p:spPr/>
        <p:txBody>
          <a:bodyPr/>
          <a:lstStyle/>
          <a:p>
            <a:fld id="{53AD7C30-AD1E-4512-853C-F00B5F3A6587}"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DF2AEDB9-5DB9-485D-A477-4A8238C7C4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AD2314-DE2C-4F0F-8D56-CBF5005842C2}"/>
              </a:ext>
            </a:extLst>
          </p:cNvPr>
          <p:cNvSpPr>
            <a:spLocks noGrp="1"/>
          </p:cNvSpPr>
          <p:nvPr>
            <p:ph type="sldNum" sz="quarter" idx="12"/>
          </p:nvPr>
        </p:nvSpPr>
        <p:spPr/>
        <p:txBody>
          <a:body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366152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21B4DE-5116-46A4-8A3D-6522CDEFF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79B779-4B6D-40C7-9FDD-64AEAA6A3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BC27D9-050F-4C3B-A73A-5385151CF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D7C30-AD1E-4512-853C-F00B5F3A6587}"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3AB8506B-0B8B-4F60-8CE6-7C810E5E0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F0354E-AF6F-4CCB-B0E4-87938BBC1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2BCD5-CBC2-40D7-A8A3-95D69BEFAD84}" type="slidenum">
              <a:rPr lang="zh-CN" altLang="en-US" smtClean="0"/>
              <a:t>‹#›</a:t>
            </a:fld>
            <a:endParaRPr lang="zh-CN" altLang="en-US"/>
          </a:p>
        </p:txBody>
      </p:sp>
    </p:spTree>
    <p:extLst>
      <p:ext uri="{BB962C8B-B14F-4D97-AF65-F5344CB8AC3E}">
        <p14:creationId xmlns:p14="http://schemas.microsoft.com/office/powerpoint/2010/main" val="2520324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FA3DE-7018-46AB-A333-3B69763F1C22}"/>
              </a:ext>
            </a:extLst>
          </p:cNvPr>
          <p:cNvSpPr>
            <a:spLocks noGrp="1"/>
          </p:cNvSpPr>
          <p:nvPr>
            <p:ph type="ctrTitle"/>
          </p:nvPr>
        </p:nvSpPr>
        <p:spPr>
          <a:xfrm>
            <a:off x="1524000" y="1041400"/>
            <a:ext cx="9144000" cy="2387600"/>
          </a:xfrm>
        </p:spPr>
        <p:txBody>
          <a:bodyPr/>
          <a:lstStyle/>
          <a:p>
            <a:r>
              <a:rPr lang="zh-CN" altLang="en-US" b="1" dirty="0"/>
              <a:t>强化学习</a:t>
            </a:r>
          </a:p>
        </p:txBody>
      </p:sp>
      <p:sp>
        <p:nvSpPr>
          <p:cNvPr id="3" name="副标题 2">
            <a:extLst>
              <a:ext uri="{FF2B5EF4-FFF2-40B4-BE49-F238E27FC236}">
                <a16:creationId xmlns:a16="http://schemas.microsoft.com/office/drawing/2014/main" id="{997B0897-F8DC-49B7-A252-CA146AFB54BF}"/>
              </a:ext>
            </a:extLst>
          </p:cNvPr>
          <p:cNvSpPr>
            <a:spLocks noGrp="1"/>
          </p:cNvSpPr>
          <p:nvPr>
            <p:ph type="subTitle" idx="1"/>
          </p:nvPr>
        </p:nvSpPr>
        <p:spPr>
          <a:xfrm>
            <a:off x="1524000" y="4022451"/>
            <a:ext cx="9144000" cy="1655762"/>
          </a:xfrm>
        </p:spPr>
        <p:txBody>
          <a:bodyPr/>
          <a:lstStyle/>
          <a:p>
            <a:r>
              <a:rPr lang="en-US" altLang="zh-CN" dirty="0"/>
              <a:t> </a:t>
            </a:r>
            <a:r>
              <a:rPr lang="zh-CN" altLang="en-US" dirty="0"/>
              <a:t>                                                      </a:t>
            </a:r>
            <a:r>
              <a:rPr lang="en-US" altLang="zh-CN" dirty="0"/>
              <a:t>——</a:t>
            </a:r>
            <a:r>
              <a:rPr lang="zh-CN" altLang="en-US" dirty="0"/>
              <a:t>刘浩宁    </a:t>
            </a:r>
            <a:r>
              <a:rPr lang="en-US" altLang="zh-CN" dirty="0" err="1"/>
              <a:t>HKPolyU</a:t>
            </a:r>
            <a:endParaRPr lang="en-US" altLang="zh-CN" dirty="0"/>
          </a:p>
          <a:p>
            <a:r>
              <a:rPr lang="en-US" altLang="zh-CN" dirty="0"/>
              <a:t>                                                   2018.07.11</a:t>
            </a:r>
          </a:p>
        </p:txBody>
      </p:sp>
    </p:spTree>
    <p:extLst>
      <p:ext uri="{BB962C8B-B14F-4D97-AF65-F5344CB8AC3E}">
        <p14:creationId xmlns:p14="http://schemas.microsoft.com/office/powerpoint/2010/main" val="187662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3A4F635-C833-41CA-ADA3-F5E4ED3652D8}"/>
                  </a:ext>
                </a:extLst>
              </p:cNvPr>
              <p:cNvSpPr>
                <a:spLocks noGrp="1"/>
              </p:cNvSpPr>
              <p:nvPr>
                <p:ph idx="1"/>
              </p:nvPr>
            </p:nvSpPr>
            <p:spPr>
              <a:xfrm>
                <a:off x="4719483" y="209806"/>
                <a:ext cx="6735098" cy="1619144"/>
              </a:xfrm>
            </p:spPr>
            <p:txBody>
              <a:bodyPr>
                <a:normAutofit/>
              </a:bodyPr>
              <a:lstStyle/>
              <a:p>
                <a:pPr marL="0" indent="0">
                  <a:buNone/>
                </a:pPr>
                <a:r>
                  <a:rPr lang="zh-CN" altLang="en-US" sz="2000" dirty="0"/>
                  <a:t>定义当执行完动作才算离开状态</a:t>
                </a:r>
                <a:r>
                  <a:rPr lang="en-US" altLang="zh-CN" sz="2000" dirty="0"/>
                  <a:t>s</a:t>
                </a:r>
                <a:r>
                  <a:rPr lang="zh-CN" altLang="en-US" sz="2000" dirty="0"/>
                  <a:t>，则此时还未得到即时回报，状态值为平均了所有可能出现的执行动作的行为值（利用</a:t>
                </a:r>
                <a:r>
                  <a:rPr lang="en-US" altLang="zh-CN" sz="2000" dirty="0"/>
                  <a:t>policy</a:t>
                </a:r>
                <a:r>
                  <a:rPr lang="zh-CN" altLang="en-US" sz="2000" dirty="0"/>
                  <a:t>来平均）的结果。式子如下：</a:t>
                </a:r>
                <a:endParaRPr lang="en-US" altLang="zh-CN" sz="20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m:rPr>
                              <m:sty m:val="p"/>
                            </m:rPr>
                            <a:rPr lang="en-US" altLang="zh-CN" sz="2000" i="1" dirty="0">
                              <a:latin typeface="Cambria Math" panose="02040503050406030204" pitchFamily="18" charset="0"/>
                            </a:rPr>
                            <m:t>π</m:t>
                          </m:r>
                        </m:sub>
                      </m:sSub>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e>
                      </m:d>
                      <m:r>
                        <a:rPr lang="en-US" altLang="zh-CN" sz="2000" i="1" dirty="0">
                          <a:latin typeface="Cambria Math" panose="02040503050406030204" pitchFamily="18" charset="0"/>
                        </a:rPr>
                        <m:t>=</m:t>
                      </m:r>
                      <m:nary>
                        <m:naryPr>
                          <m:chr m:val="∑"/>
                          <m:supHide m:val="on"/>
                          <m:ctrlPr>
                            <a:rPr lang="en-US" altLang="zh-CN" sz="2000" i="1" dirty="0" smtClean="0">
                              <a:latin typeface="Cambria Math" panose="02040503050406030204" pitchFamily="18" charset="0"/>
                            </a:rPr>
                          </m:ctrlPr>
                        </m:naryPr>
                        <m:sub>
                          <m:r>
                            <m:rPr>
                              <m:sty m:val="p"/>
                              <m:brk m:alnAt="7"/>
                            </m:rPr>
                            <a:rPr lang="en-US" altLang="zh-CN" sz="2000" i="1" dirty="0">
                              <a:latin typeface="Cambria Math" panose="02040503050406030204" pitchFamily="18" charset="0"/>
                            </a:rPr>
                            <m:t>a</m:t>
                          </m:r>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𝐴</m:t>
                          </m:r>
                        </m:sub>
                        <m:sup/>
                        <m:e>
                          <m:r>
                            <m:rPr>
                              <m:sty m:val="p"/>
                            </m:rPr>
                            <a:rPr lang="en-US" altLang="zh-CN" sz="2000" i="1" dirty="0">
                              <a:latin typeface="Cambria Math" panose="02040503050406030204" pitchFamily="18" charset="0"/>
                            </a:rPr>
                            <m:t>π</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𝑎</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rPr>
                            <m:t>)</m:t>
                          </m:r>
                        </m:e>
                      </m:nary>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𝑞</m:t>
                          </m:r>
                        </m:e>
                        <m:sub>
                          <m:r>
                            <m:rPr>
                              <m:sty m:val="p"/>
                            </m:rPr>
                            <a:rPr lang="en-US" altLang="zh-CN" sz="2000" i="1" dirty="0">
                              <a:latin typeface="Cambria Math" panose="02040503050406030204" pitchFamily="18" charset="0"/>
                            </a:rPr>
                            <m:t>π</m:t>
                          </m:r>
                        </m:sub>
                      </m:sSub>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𝑎</m:t>
                          </m:r>
                        </m:e>
                      </m:d>
                    </m:oMath>
                  </m:oMathPara>
                </a14:m>
                <a:endParaRPr lang="en-US" altLang="zh-CN" sz="20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E3A4F635-C833-41CA-ADA3-F5E4ED3652D8}"/>
                  </a:ext>
                </a:extLst>
              </p:cNvPr>
              <p:cNvSpPr>
                <a:spLocks noGrp="1" noRot="1" noChangeAspect="1" noMove="1" noResize="1" noEditPoints="1" noAdjustHandles="1" noChangeArrowheads="1" noChangeShapeType="1" noTextEdit="1"/>
              </p:cNvSpPr>
              <p:nvPr>
                <p:ph idx="1"/>
              </p:nvPr>
            </p:nvSpPr>
            <p:spPr>
              <a:xfrm>
                <a:off x="4719483" y="209806"/>
                <a:ext cx="6735098" cy="1619144"/>
              </a:xfrm>
              <a:blipFill>
                <a:blip r:embed="rId2"/>
                <a:stretch>
                  <a:fillRect l="-905" t="-3759"/>
                </a:stretch>
              </a:blipFill>
            </p:spPr>
            <p:txBody>
              <a:bodyPr/>
              <a:lstStyle/>
              <a:p>
                <a:r>
                  <a:rPr lang="zh-CN" altLang="en-US">
                    <a:noFill/>
                  </a:rPr>
                  <a:t> </a:t>
                </a:r>
              </a:p>
            </p:txBody>
          </p:sp>
        </mc:Fallback>
      </mc:AlternateContent>
      <p:sp>
        <p:nvSpPr>
          <p:cNvPr id="5" name="椭圆 4">
            <a:extLst>
              <a:ext uri="{FF2B5EF4-FFF2-40B4-BE49-F238E27FC236}">
                <a16:creationId xmlns:a16="http://schemas.microsoft.com/office/drawing/2014/main" id="{734E1BD6-8DD8-4B44-9562-F05EE84B576F}"/>
              </a:ext>
            </a:extLst>
          </p:cNvPr>
          <p:cNvSpPr/>
          <p:nvPr/>
        </p:nvSpPr>
        <p:spPr>
          <a:xfrm>
            <a:off x="2234410" y="235715"/>
            <a:ext cx="570271" cy="5506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cxnSp>
        <p:nvCxnSpPr>
          <p:cNvPr id="8" name="直接连接符 7">
            <a:extLst>
              <a:ext uri="{FF2B5EF4-FFF2-40B4-BE49-F238E27FC236}">
                <a16:creationId xmlns:a16="http://schemas.microsoft.com/office/drawing/2014/main" id="{BED1F31C-E88A-4F68-99C1-81F404C41665}"/>
              </a:ext>
            </a:extLst>
          </p:cNvPr>
          <p:cNvCxnSpPr>
            <a:cxnSpLocks/>
            <a:stCxn id="5" idx="3"/>
          </p:cNvCxnSpPr>
          <p:nvPr/>
        </p:nvCxnSpPr>
        <p:spPr>
          <a:xfrm flipH="1">
            <a:off x="1880450" y="705687"/>
            <a:ext cx="437474" cy="640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C6779D5-0748-491B-91C6-79EC1D21EDD1}"/>
              </a:ext>
            </a:extLst>
          </p:cNvPr>
          <p:cNvCxnSpPr>
            <a:cxnSpLocks/>
          </p:cNvCxnSpPr>
          <p:nvPr/>
        </p:nvCxnSpPr>
        <p:spPr>
          <a:xfrm>
            <a:off x="2536598" y="754963"/>
            <a:ext cx="0" cy="613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B59F74C-959E-4D90-936D-D0172EA20E9F}"/>
              </a:ext>
            </a:extLst>
          </p:cNvPr>
          <p:cNvCxnSpPr>
            <a:cxnSpLocks/>
          </p:cNvCxnSpPr>
          <p:nvPr/>
        </p:nvCxnSpPr>
        <p:spPr>
          <a:xfrm>
            <a:off x="2632310" y="763724"/>
            <a:ext cx="654691" cy="632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E92549B-6F58-4B13-9230-26BEB17B3F47}"/>
              </a:ext>
            </a:extLst>
          </p:cNvPr>
          <p:cNvSpPr txBox="1"/>
          <p:nvPr/>
        </p:nvSpPr>
        <p:spPr>
          <a:xfrm>
            <a:off x="1069625" y="1418866"/>
            <a:ext cx="353961" cy="369332"/>
          </a:xfrm>
          <a:prstGeom prst="rect">
            <a:avLst/>
          </a:prstGeom>
          <a:noFill/>
        </p:spPr>
        <p:txBody>
          <a:bodyPr wrap="squar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BABE0C14-B5BD-4E81-A2B6-AF71D86A520A}"/>
              </a:ext>
            </a:extLst>
          </p:cNvPr>
          <p:cNvSpPr txBox="1"/>
          <p:nvPr/>
        </p:nvSpPr>
        <p:spPr>
          <a:xfrm>
            <a:off x="1752090" y="312889"/>
            <a:ext cx="539574" cy="369332"/>
          </a:xfrm>
          <a:prstGeom prst="rect">
            <a:avLst/>
          </a:prstGeom>
          <a:noFill/>
        </p:spPr>
        <p:txBody>
          <a:bodyPr wrap="square" rtlCol="0">
            <a:spAutoFit/>
          </a:bodyPr>
          <a:lstStyle/>
          <a:p>
            <a:r>
              <a:rPr lang="en-US" altLang="zh-CN" dirty="0"/>
              <a:t>S</a:t>
            </a:r>
            <a:r>
              <a:rPr lang="en-US" altLang="zh-CN" baseline="-25000" dirty="0"/>
              <a:t>t</a:t>
            </a:r>
            <a:endParaRPr lang="zh-CN" altLang="en-US" baseline="-25000" dirty="0"/>
          </a:p>
        </p:txBody>
      </p:sp>
      <p:sp>
        <p:nvSpPr>
          <p:cNvPr id="24" name="等腰三角形 23">
            <a:extLst>
              <a:ext uri="{FF2B5EF4-FFF2-40B4-BE49-F238E27FC236}">
                <a16:creationId xmlns:a16="http://schemas.microsoft.com/office/drawing/2014/main" id="{9584D2E2-B33D-4713-AE37-18A4D2B87427}"/>
              </a:ext>
            </a:extLst>
          </p:cNvPr>
          <p:cNvSpPr/>
          <p:nvPr/>
        </p:nvSpPr>
        <p:spPr>
          <a:xfrm>
            <a:off x="1404844" y="1352558"/>
            <a:ext cx="913080" cy="469972"/>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a1</a:t>
            </a:r>
            <a:endParaRPr lang="zh-CN" altLang="en-US" dirty="0"/>
          </a:p>
        </p:txBody>
      </p:sp>
      <p:sp>
        <p:nvSpPr>
          <p:cNvPr id="25" name="等腰三角形 24">
            <a:extLst>
              <a:ext uri="{FF2B5EF4-FFF2-40B4-BE49-F238E27FC236}">
                <a16:creationId xmlns:a16="http://schemas.microsoft.com/office/drawing/2014/main" id="{39456E5E-44A0-43FE-B3F7-5AF7EAD88980}"/>
              </a:ext>
            </a:extLst>
          </p:cNvPr>
          <p:cNvSpPr/>
          <p:nvPr/>
        </p:nvSpPr>
        <p:spPr>
          <a:xfrm>
            <a:off x="2096467" y="1358978"/>
            <a:ext cx="913080" cy="469972"/>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a2</a:t>
            </a:r>
            <a:endParaRPr lang="zh-CN" altLang="en-US" dirty="0"/>
          </a:p>
        </p:txBody>
      </p:sp>
      <p:sp>
        <p:nvSpPr>
          <p:cNvPr id="28" name="矩形 27">
            <a:extLst>
              <a:ext uri="{FF2B5EF4-FFF2-40B4-BE49-F238E27FC236}">
                <a16:creationId xmlns:a16="http://schemas.microsoft.com/office/drawing/2014/main" id="{525375C4-8394-4DBB-B271-AA4CA0873B17}"/>
              </a:ext>
            </a:extLst>
          </p:cNvPr>
          <p:cNvSpPr/>
          <p:nvPr/>
        </p:nvSpPr>
        <p:spPr>
          <a:xfrm>
            <a:off x="2740770" y="1386374"/>
            <a:ext cx="1317990" cy="369332"/>
          </a:xfrm>
          <a:prstGeom prst="rect">
            <a:avLst/>
          </a:prstGeom>
        </p:spPr>
        <p:txBody>
          <a:bodyPr wrap="none">
            <a:spAutoFit/>
          </a:bodyPr>
          <a:lstStyle/>
          <a:p>
            <a:r>
              <a:rPr lang="en-US" altLang="zh-CN" dirty="0"/>
              <a:t>…………………</a:t>
            </a:r>
            <a:endParaRPr lang="zh-CN" altLang="en-US" dirty="0"/>
          </a:p>
        </p:txBody>
      </p:sp>
      <p:sp>
        <p:nvSpPr>
          <p:cNvPr id="29" name="等腰三角形 28">
            <a:extLst>
              <a:ext uri="{FF2B5EF4-FFF2-40B4-BE49-F238E27FC236}">
                <a16:creationId xmlns:a16="http://schemas.microsoft.com/office/drawing/2014/main" id="{5B9FDD7C-4B85-4882-8FA5-ACDA127A42FD}"/>
              </a:ext>
            </a:extLst>
          </p:cNvPr>
          <p:cNvSpPr/>
          <p:nvPr/>
        </p:nvSpPr>
        <p:spPr>
          <a:xfrm>
            <a:off x="2072089" y="2959028"/>
            <a:ext cx="732592" cy="469972"/>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sp>
        <p:nvSpPr>
          <p:cNvPr id="34" name="文本框 33">
            <a:extLst>
              <a:ext uri="{FF2B5EF4-FFF2-40B4-BE49-F238E27FC236}">
                <a16:creationId xmlns:a16="http://schemas.microsoft.com/office/drawing/2014/main" id="{8B5E3C7E-F995-436C-A0B2-AB5D802BC694}"/>
              </a:ext>
            </a:extLst>
          </p:cNvPr>
          <p:cNvSpPr txBox="1"/>
          <p:nvPr/>
        </p:nvSpPr>
        <p:spPr>
          <a:xfrm>
            <a:off x="1794491" y="2975016"/>
            <a:ext cx="454772" cy="369332"/>
          </a:xfrm>
          <a:prstGeom prst="rect">
            <a:avLst/>
          </a:prstGeom>
          <a:noFill/>
        </p:spPr>
        <p:txBody>
          <a:bodyPr wrap="square" rtlCol="0">
            <a:spAutoFit/>
          </a:bodyPr>
          <a:lstStyle/>
          <a:p>
            <a:r>
              <a:rPr lang="en-US" altLang="zh-CN" dirty="0"/>
              <a:t>A</a:t>
            </a:r>
            <a:r>
              <a:rPr lang="en-US" altLang="zh-CN" baseline="-25000" dirty="0"/>
              <a:t>t</a:t>
            </a:r>
            <a:endParaRPr lang="zh-CN" altLang="en-US" baseline="-25000" dirty="0"/>
          </a:p>
        </p:txBody>
      </p:sp>
      <p:cxnSp>
        <p:nvCxnSpPr>
          <p:cNvPr id="35" name="直接连接符 34">
            <a:extLst>
              <a:ext uri="{FF2B5EF4-FFF2-40B4-BE49-F238E27FC236}">
                <a16:creationId xmlns:a16="http://schemas.microsoft.com/office/drawing/2014/main" id="{B49F4ED8-9430-49D6-A5E8-8267ED7ABFB5}"/>
              </a:ext>
            </a:extLst>
          </p:cNvPr>
          <p:cNvCxnSpPr>
            <a:cxnSpLocks/>
          </p:cNvCxnSpPr>
          <p:nvPr/>
        </p:nvCxnSpPr>
        <p:spPr>
          <a:xfrm flipH="1">
            <a:off x="1887547" y="3429000"/>
            <a:ext cx="437474" cy="640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AF1EDDBB-EB5C-493A-9082-5BB11DAFE764}"/>
              </a:ext>
            </a:extLst>
          </p:cNvPr>
          <p:cNvSpPr/>
          <p:nvPr/>
        </p:nvSpPr>
        <p:spPr>
          <a:xfrm>
            <a:off x="1501818" y="4031554"/>
            <a:ext cx="570271" cy="5506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s1</a:t>
            </a:r>
            <a:endParaRPr lang="zh-CN" altLang="en-US" dirty="0"/>
          </a:p>
        </p:txBody>
      </p:sp>
      <p:sp>
        <p:nvSpPr>
          <p:cNvPr id="37" name="椭圆 36">
            <a:extLst>
              <a:ext uri="{FF2B5EF4-FFF2-40B4-BE49-F238E27FC236}">
                <a16:creationId xmlns:a16="http://schemas.microsoft.com/office/drawing/2014/main" id="{F10D3B43-39FF-422E-9806-AE9FFD84ECE3}"/>
              </a:ext>
            </a:extLst>
          </p:cNvPr>
          <p:cNvSpPr/>
          <p:nvPr/>
        </p:nvSpPr>
        <p:spPr>
          <a:xfrm>
            <a:off x="2170499" y="4071926"/>
            <a:ext cx="570271" cy="5506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s2</a:t>
            </a:r>
            <a:endParaRPr lang="zh-CN" altLang="en-US" dirty="0"/>
          </a:p>
        </p:txBody>
      </p:sp>
      <p:cxnSp>
        <p:nvCxnSpPr>
          <p:cNvPr id="38" name="直接连接符 37">
            <a:extLst>
              <a:ext uri="{FF2B5EF4-FFF2-40B4-BE49-F238E27FC236}">
                <a16:creationId xmlns:a16="http://schemas.microsoft.com/office/drawing/2014/main" id="{A0EDB1E4-4837-4804-A2D7-1D4E0607D1E0}"/>
              </a:ext>
            </a:extLst>
          </p:cNvPr>
          <p:cNvCxnSpPr>
            <a:cxnSpLocks/>
            <a:stCxn id="29" idx="3"/>
            <a:endCxn id="37" idx="0"/>
          </p:cNvCxnSpPr>
          <p:nvPr/>
        </p:nvCxnSpPr>
        <p:spPr>
          <a:xfrm>
            <a:off x="2438385" y="3429000"/>
            <a:ext cx="17250" cy="642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7F480D4-1E18-477E-A2F0-3D5C73E5D2BA}"/>
              </a:ext>
            </a:extLst>
          </p:cNvPr>
          <p:cNvCxnSpPr>
            <a:cxnSpLocks/>
          </p:cNvCxnSpPr>
          <p:nvPr/>
        </p:nvCxnSpPr>
        <p:spPr>
          <a:xfrm>
            <a:off x="2620154" y="3425998"/>
            <a:ext cx="462125" cy="605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77AB71AF-02C3-49D7-92E4-DC7734B06A73}"/>
              </a:ext>
            </a:extLst>
          </p:cNvPr>
          <p:cNvSpPr/>
          <p:nvPr/>
        </p:nvSpPr>
        <p:spPr>
          <a:xfrm>
            <a:off x="2718417" y="4024378"/>
            <a:ext cx="1317990" cy="369332"/>
          </a:xfrm>
          <a:prstGeom prst="rect">
            <a:avLst/>
          </a:prstGeom>
        </p:spPr>
        <p:txBody>
          <a:bodyPr wrap="none">
            <a:spAutoFit/>
          </a:bodyPr>
          <a:lstStyle/>
          <a:p>
            <a:r>
              <a:rPr lang="en-US" altLang="zh-CN" dirty="0"/>
              <a:t>…………………</a:t>
            </a:r>
            <a:endParaRPr lang="zh-CN" altLang="en-US" dirty="0"/>
          </a:p>
        </p:txBody>
      </p:sp>
      <p:sp>
        <p:nvSpPr>
          <p:cNvPr id="44" name="文本框 43">
            <a:extLst>
              <a:ext uri="{FF2B5EF4-FFF2-40B4-BE49-F238E27FC236}">
                <a16:creationId xmlns:a16="http://schemas.microsoft.com/office/drawing/2014/main" id="{60502D07-01ED-4BEB-B6F2-FAB20F525087}"/>
              </a:ext>
            </a:extLst>
          </p:cNvPr>
          <p:cNvSpPr txBox="1"/>
          <p:nvPr/>
        </p:nvSpPr>
        <p:spPr>
          <a:xfrm>
            <a:off x="976818" y="4122191"/>
            <a:ext cx="539574" cy="369332"/>
          </a:xfrm>
          <a:prstGeom prst="rect">
            <a:avLst/>
          </a:prstGeom>
          <a:noFill/>
        </p:spPr>
        <p:txBody>
          <a:bodyPr wrap="square" rtlCol="0">
            <a:spAutoFit/>
          </a:bodyPr>
          <a:lstStyle/>
          <a:p>
            <a:r>
              <a:rPr lang="en-US" altLang="zh-CN" dirty="0"/>
              <a:t>S</a:t>
            </a:r>
            <a:r>
              <a:rPr lang="en-US" altLang="zh-CN" baseline="-25000" dirty="0"/>
              <a:t>t+1</a:t>
            </a:r>
            <a:endParaRPr lang="zh-CN" altLang="en-US" baseline="-25000" dirty="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E798DC5E-2BAF-4899-A464-D30E6D695F91}"/>
                  </a:ext>
                </a:extLst>
              </p:cNvPr>
              <p:cNvSpPr txBox="1"/>
              <p:nvPr/>
            </p:nvSpPr>
            <p:spPr>
              <a:xfrm>
                <a:off x="4719483" y="2673936"/>
                <a:ext cx="6735098" cy="2109680"/>
              </a:xfrm>
              <a:prstGeom prst="rect">
                <a:avLst/>
              </a:prstGeom>
              <a:noFill/>
            </p:spPr>
            <p:txBody>
              <a:bodyPr wrap="square" rtlCol="0">
                <a:spAutoFit/>
              </a:bodyPr>
              <a:lstStyle/>
              <a:p>
                <a:r>
                  <a:rPr lang="zh-CN" altLang="en-US" sz="2000" dirty="0"/>
                  <a:t>此时执行完动作，行为值函数可分解为执行特定动作得到的立即回报与平均执行此特性行动进入下一状态的所有状态到结束所获得状态值（利用状态转移概率进行平均）的结果。式子如下：</a:t>
                </a:r>
                <a:endParaRPr lang="en-US" altLang="zh-CN" sz="2000" dirty="0"/>
              </a:p>
              <a:p>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𝑞</m:t>
                          </m:r>
                        </m:e>
                        <m:sub>
                          <m:r>
                            <m:rPr>
                              <m:sty m:val="p"/>
                            </m:rPr>
                            <a:rPr lang="en-US" altLang="zh-CN" sz="2000" i="1" dirty="0">
                              <a:latin typeface="Cambria Math" panose="02040503050406030204" pitchFamily="18" charset="0"/>
                            </a:rPr>
                            <m:t>π</m:t>
                          </m:r>
                        </m:sub>
                      </m:sSub>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𝑎</m:t>
                          </m:r>
                        </m:e>
                      </m:d>
                      <m:r>
                        <a:rPr lang="en-US" altLang="zh-CN" sz="2000" i="1" dirty="0">
                          <a:latin typeface="Cambria Math" panose="02040503050406030204" pitchFamily="18" charset="0"/>
                        </a:rPr>
                        <m:t>=</m:t>
                      </m:r>
                      <m:sSubSup>
                        <m:sSubSupPr>
                          <m:ctrlPr>
                            <a:rPr lang="en-US" altLang="zh-CN" sz="2000" i="1" dirty="0" smtClean="0">
                              <a:latin typeface="Cambria Math" panose="02040503050406030204" pitchFamily="18" charset="0"/>
                            </a:rPr>
                          </m:ctrlPr>
                        </m:sSubSupPr>
                        <m:e>
                          <m:r>
                            <a:rPr lang="en-US" altLang="zh-CN" sz="2000" b="0" i="1" dirty="0" smtClean="0">
                              <a:latin typeface="Cambria Math" panose="02040503050406030204" pitchFamily="18" charset="0"/>
                            </a:rPr>
                            <m:t>𝑅</m:t>
                          </m:r>
                        </m:e>
                        <m:sub>
                          <m:r>
                            <a:rPr lang="en-US" altLang="zh-CN" sz="2000" b="0" i="1" dirty="0" smtClean="0">
                              <a:latin typeface="Cambria Math" panose="02040503050406030204" pitchFamily="18" charset="0"/>
                            </a:rPr>
                            <m:t>𝑠</m:t>
                          </m:r>
                        </m:sub>
                        <m:sup>
                          <m:r>
                            <a:rPr lang="en-US" altLang="zh-CN" sz="2000" b="0" i="1" dirty="0" smtClean="0">
                              <a:latin typeface="Cambria Math" panose="02040503050406030204" pitchFamily="18" charset="0"/>
                            </a:rPr>
                            <m:t>𝑎</m:t>
                          </m:r>
                        </m:sup>
                      </m:sSubSup>
                      <m:r>
                        <a:rPr lang="en-US" altLang="zh-CN" sz="2000" b="0" i="1" dirty="0" smtClean="0">
                          <a:latin typeface="Cambria Math" panose="02040503050406030204" pitchFamily="18" charset="0"/>
                        </a:rPr>
                        <m:t>+</m:t>
                      </m:r>
                      <m:r>
                        <a:rPr lang="zh-CN" altLang="en-US" sz="2000" b="0" i="1" dirty="0" smtClean="0">
                          <a:latin typeface="Cambria Math" panose="02040503050406030204" pitchFamily="18" charset="0"/>
                        </a:rPr>
                        <m:t>𝛾</m:t>
                      </m:r>
                      <m:nary>
                        <m:naryPr>
                          <m:chr m:val="∑"/>
                          <m:supHide m:val="on"/>
                          <m:ctrlPr>
                            <a:rPr lang="en-US" altLang="zh-CN" sz="2000" i="1" dirty="0" smtClean="0">
                              <a:latin typeface="Cambria Math" panose="02040503050406030204" pitchFamily="18" charset="0"/>
                            </a:rPr>
                          </m:ctrlPr>
                        </m:naryPr>
                        <m:sub>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𝑆</m:t>
                              </m:r>
                            </m:e>
                            <m:sub>
                              <m:r>
                                <a:rPr lang="en-US" altLang="zh-CN" sz="2000" i="1" dirty="0">
                                  <a:latin typeface="Cambria Math" panose="02040503050406030204" pitchFamily="18" charset="0"/>
                                </a:rPr>
                                <m:t>𝑡</m:t>
                              </m:r>
                              <m:r>
                                <a:rPr lang="en-US" altLang="zh-CN" sz="2000" i="1" dirty="0">
                                  <a:latin typeface="Cambria Math" panose="02040503050406030204" pitchFamily="18" charset="0"/>
                                </a:rPr>
                                <m:t>+1</m:t>
                              </m:r>
                            </m:sub>
                          </m:sSub>
                        </m:sub>
                        <m:sup/>
                        <m:e>
                          <m:sSubSup>
                            <m:sSubSupPr>
                              <m:ctrlPr>
                                <a:rPr lang="en-US" altLang="zh-CN" sz="2000" i="1" dirty="0" smtClean="0">
                                  <a:latin typeface="Cambria Math" panose="02040503050406030204" pitchFamily="18" charset="0"/>
                                  <a:ea typeface="Cambria Math" panose="02040503050406030204" pitchFamily="18" charset="0"/>
                                </a:rPr>
                              </m:ctrlPr>
                            </m:sSubSupPr>
                            <m:e>
                              <m:r>
                                <a:rPr lang="en-US" altLang="zh-CN" sz="2000" b="0" i="1" dirty="0" smtClean="0">
                                  <a:latin typeface="Cambria Math" panose="02040503050406030204" pitchFamily="18" charset="0"/>
                                  <a:ea typeface="Cambria Math" panose="02040503050406030204" pitchFamily="18" charset="0"/>
                                </a:rPr>
                                <m:t>𝑃</m:t>
                              </m:r>
                            </m:e>
                            <m:sub>
                              <m:r>
                                <a:rPr lang="en-US" altLang="zh-CN" sz="2000" b="0" i="1" dirty="0" smtClean="0">
                                  <a:latin typeface="Cambria Math" panose="02040503050406030204" pitchFamily="18" charset="0"/>
                                  <a:ea typeface="Cambria Math" panose="02040503050406030204" pitchFamily="18" charset="0"/>
                                </a:rPr>
                                <m:t>𝑠𝑠</m:t>
                              </m:r>
                              <m:r>
                                <a:rPr lang="en-US" altLang="zh-CN" sz="2000" b="0" i="1" dirty="0" smtClean="0">
                                  <a:latin typeface="Cambria Math" panose="02040503050406030204" pitchFamily="18" charset="0"/>
                                  <a:ea typeface="Cambria Math" panose="02040503050406030204" pitchFamily="18" charset="0"/>
                                </a:rPr>
                                <m:t>′</m:t>
                              </m:r>
                            </m:sub>
                            <m:sup>
                              <m:r>
                                <a:rPr lang="en-US" altLang="zh-CN" sz="2000" b="0" i="1" dirty="0" smtClean="0">
                                  <a:latin typeface="Cambria Math" panose="02040503050406030204" pitchFamily="18" charset="0"/>
                                  <a:ea typeface="Cambria Math" panose="02040503050406030204" pitchFamily="18" charset="0"/>
                                </a:rPr>
                                <m:t>𝑎</m:t>
                              </m:r>
                            </m:sup>
                          </m:sSubSup>
                        </m:e>
                      </m:nary>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𝑣</m:t>
                          </m:r>
                        </m:e>
                        <m:sub>
                          <m:r>
                            <m:rPr>
                              <m:sty m:val="p"/>
                            </m:rPr>
                            <a:rPr lang="en-US" altLang="zh-CN" sz="2000" i="1" dirty="0">
                              <a:latin typeface="Cambria Math" panose="02040503050406030204" pitchFamily="18" charset="0"/>
                            </a:rPr>
                            <m:t>π</m:t>
                          </m:r>
                        </m:sub>
                      </m:sSub>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b="0" i="1" dirty="0" smtClean="0">
                              <a:latin typeface="Cambria Math" panose="02040503050406030204" pitchFamily="18" charset="0"/>
                            </a:rPr>
                            <m:t>′</m:t>
                          </m:r>
                        </m:e>
                      </m:d>
                    </m:oMath>
                  </m:oMathPara>
                </a14:m>
                <a:endParaRPr lang="zh-CN" altLang="en-US" sz="2000" dirty="0"/>
              </a:p>
            </p:txBody>
          </p:sp>
        </mc:Choice>
        <mc:Fallback xmlns="">
          <p:sp>
            <p:nvSpPr>
              <p:cNvPr id="47" name="文本框 46">
                <a:extLst>
                  <a:ext uri="{FF2B5EF4-FFF2-40B4-BE49-F238E27FC236}">
                    <a16:creationId xmlns:a16="http://schemas.microsoft.com/office/drawing/2014/main" id="{E798DC5E-2BAF-4899-A464-D30E6D695F91}"/>
                  </a:ext>
                </a:extLst>
              </p:cNvPr>
              <p:cNvSpPr txBox="1">
                <a:spLocks noRot="1" noChangeAspect="1" noMove="1" noResize="1" noEditPoints="1" noAdjustHandles="1" noChangeArrowheads="1" noChangeShapeType="1" noTextEdit="1"/>
              </p:cNvSpPr>
              <p:nvPr/>
            </p:nvSpPr>
            <p:spPr>
              <a:xfrm>
                <a:off x="4719483" y="2673936"/>
                <a:ext cx="6735098" cy="2109680"/>
              </a:xfrm>
              <a:prstGeom prst="rect">
                <a:avLst/>
              </a:prstGeom>
              <a:blipFill>
                <a:blip r:embed="rId3"/>
                <a:stretch>
                  <a:fillRect l="-905" t="-17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B2A902E-4099-4D63-B5AB-DA8E7D4746B8}"/>
                  </a:ext>
                </a:extLst>
              </p:cNvPr>
              <p:cNvSpPr txBox="1"/>
              <p:nvPr/>
            </p:nvSpPr>
            <p:spPr>
              <a:xfrm>
                <a:off x="2126166" y="4868268"/>
                <a:ext cx="7460194" cy="1939377"/>
              </a:xfrm>
              <a:prstGeom prst="rect">
                <a:avLst/>
              </a:prstGeom>
              <a:noFill/>
            </p:spPr>
            <p:txBody>
              <a:bodyPr wrap="square" rtlCol="0">
                <a:spAutoFit/>
              </a:bodyPr>
              <a:lstStyle/>
              <a:p>
                <a:r>
                  <a:rPr lang="zh-CN" altLang="en-US" dirty="0"/>
                  <a:t>两式结合：可以得到由一个状态通过</a:t>
                </a:r>
                <a:r>
                  <a:rPr lang="en-US" altLang="zh-CN" dirty="0"/>
                  <a:t>agent</a:t>
                </a:r>
                <a:r>
                  <a:rPr lang="zh-CN" altLang="en-US" dirty="0"/>
                  <a:t>决策执行动作到下一个状态的单一递归，由此得到状态值函数为：</a:t>
                </a:r>
                <a:endParaRPr lang="en-US" altLang="zh-CN" dirty="0"/>
              </a:p>
              <a:p>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m:rPr>
                            <m:sty m:val="p"/>
                          </m:rPr>
                          <a:rPr lang="en-US" altLang="zh-CN" i="1" dirty="0">
                            <a:latin typeface="Cambria Math" panose="02040503050406030204" pitchFamily="18" charset="0"/>
                          </a:rPr>
                          <m:t>π</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e>
                    </m:d>
                    <m:r>
                      <a:rPr lang="en-US" altLang="zh-CN" i="1" dirty="0">
                        <a:latin typeface="Cambria Math" panose="02040503050406030204" pitchFamily="18" charset="0"/>
                      </a:rPr>
                      <m:t>=</m:t>
                    </m:r>
                    <m:nary>
                      <m:naryPr>
                        <m:chr m:val="∑"/>
                        <m:supHide m:val="on"/>
                        <m:ctrlPr>
                          <a:rPr lang="en-US" altLang="zh-CN" i="1" dirty="0">
                            <a:latin typeface="Cambria Math" panose="02040503050406030204" pitchFamily="18" charset="0"/>
                          </a:rPr>
                        </m:ctrlPr>
                      </m:naryPr>
                      <m:sub>
                        <m:r>
                          <m:rPr>
                            <m:sty m:val="p"/>
                            <m:brk m:alnAt="7"/>
                          </m:rPr>
                          <a:rPr lang="en-US" altLang="zh-CN" i="1" dirty="0">
                            <a:latin typeface="Cambria Math" panose="02040503050406030204" pitchFamily="18" charset="0"/>
                          </a:rPr>
                          <m:t>a</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𝐴</m:t>
                        </m:r>
                      </m:sub>
                      <m:sup/>
                      <m:e>
                        <m:r>
                          <m:rPr>
                            <m:sty m:val="p"/>
                          </m:rPr>
                          <a:rPr lang="en-US" altLang="zh-CN" i="1" dirty="0">
                            <a:latin typeface="Cambria Math" panose="02040503050406030204" pitchFamily="18" charset="0"/>
                          </a:rPr>
                          <m:t>π</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i="1" dirty="0">
                            <a:latin typeface="Cambria Math" panose="02040503050406030204" pitchFamily="18" charset="0"/>
                          </a:rPr>
                          <m:t>|</m:t>
                        </m:r>
                        <m:r>
                          <a:rPr lang="en-US" altLang="zh-CN" i="1" dirty="0">
                            <a:latin typeface="Cambria Math" panose="02040503050406030204" pitchFamily="18" charset="0"/>
                          </a:rPr>
                          <m:t>𝑠</m:t>
                        </m:r>
                        <m:r>
                          <a:rPr lang="en-US" altLang="zh-CN" i="1" dirty="0">
                            <a:latin typeface="Cambria Math" panose="02040503050406030204" pitchFamily="18" charset="0"/>
                          </a:rPr>
                          <m:t>)</m:t>
                        </m:r>
                      </m:e>
                    </m:nary>
                    <m:r>
                      <a:rPr lang="en-US" altLang="zh-CN" b="0" i="1" dirty="0" smtClean="0">
                        <a:latin typeface="Cambria Math" panose="02040503050406030204" pitchFamily="18" charset="0"/>
                      </a:rPr>
                      <m:t>[</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𝑅</m:t>
                        </m:r>
                      </m:e>
                      <m:sub>
                        <m:r>
                          <a:rPr lang="en-US" altLang="zh-CN" i="1" dirty="0">
                            <a:latin typeface="Cambria Math" panose="02040503050406030204" pitchFamily="18" charset="0"/>
                          </a:rPr>
                          <m:t>𝑠</m:t>
                        </m:r>
                      </m:sub>
                      <m:sup>
                        <m:r>
                          <a:rPr lang="en-US" altLang="zh-CN" i="1" dirty="0">
                            <a:latin typeface="Cambria Math" panose="02040503050406030204" pitchFamily="18" charset="0"/>
                          </a:rPr>
                          <m:t>𝑎</m:t>
                        </m:r>
                      </m:sup>
                    </m:sSubSup>
                    <m:r>
                      <a:rPr lang="en-US" altLang="zh-CN" i="1" dirty="0">
                        <a:latin typeface="Cambria Math" panose="02040503050406030204" pitchFamily="18" charset="0"/>
                      </a:rPr>
                      <m:t>+</m:t>
                    </m:r>
                    <m:r>
                      <a:rPr lang="zh-CN" altLang="en-US" i="1" dirty="0">
                        <a:latin typeface="Cambria Math" panose="02040503050406030204" pitchFamily="18" charset="0"/>
                      </a:rPr>
                      <m:t>𝛾</m:t>
                    </m:r>
                    <m:nary>
                      <m:naryPr>
                        <m:chr m:val="∑"/>
                        <m:supHide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𝑠</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sub>
                      <m:sup/>
                      <m:e>
                        <m:sSubSup>
                          <m:sSubSupPr>
                            <m:ctrlPr>
                              <a:rPr lang="en-US" altLang="zh-CN" i="1" dirty="0">
                                <a:latin typeface="Cambria Math" panose="02040503050406030204" pitchFamily="18" charset="0"/>
                                <a:ea typeface="Cambria Math" panose="02040503050406030204" pitchFamily="18" charset="0"/>
                              </a:rPr>
                            </m:ctrlPr>
                          </m:sSubSupPr>
                          <m:e>
                            <m:r>
                              <a:rPr lang="en-US" altLang="zh-CN" i="1" dirty="0">
                                <a:latin typeface="Cambria Math" panose="02040503050406030204" pitchFamily="18" charset="0"/>
                                <a:ea typeface="Cambria Math" panose="02040503050406030204" pitchFamily="18" charset="0"/>
                              </a:rPr>
                              <m:t>𝑃</m:t>
                            </m:r>
                          </m:e>
                          <m:sub>
                            <m:r>
                              <a:rPr lang="en-US" altLang="zh-CN" i="1" dirty="0">
                                <a:latin typeface="Cambria Math" panose="02040503050406030204" pitchFamily="18" charset="0"/>
                                <a:ea typeface="Cambria Math" panose="02040503050406030204" pitchFamily="18" charset="0"/>
                              </a:rPr>
                              <m:t>𝑠𝑠</m:t>
                            </m:r>
                            <m:r>
                              <a:rPr lang="en-US" altLang="zh-CN" i="1" dirty="0">
                                <a:latin typeface="Cambria Math" panose="02040503050406030204" pitchFamily="18" charset="0"/>
                                <a:ea typeface="Cambria Math" panose="02040503050406030204" pitchFamily="18" charset="0"/>
                              </a:rPr>
                              <m:t>′</m:t>
                            </m:r>
                          </m:sub>
                          <m:sup>
                            <m:r>
                              <a:rPr lang="en-US" altLang="zh-CN" i="1" dirty="0">
                                <a:latin typeface="Cambria Math" panose="02040503050406030204" pitchFamily="18" charset="0"/>
                                <a:ea typeface="Cambria Math" panose="02040503050406030204" pitchFamily="18" charset="0"/>
                              </a:rPr>
                              <m:t>𝑎</m:t>
                            </m:r>
                          </m:sup>
                        </m:sSubSup>
                      </m:e>
                    </m:nary>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m:rPr>
                            <m:sty m:val="p"/>
                          </m:rPr>
                          <a:rPr lang="en-US" altLang="zh-CN" i="1" dirty="0">
                            <a:latin typeface="Cambria Math" panose="02040503050406030204" pitchFamily="18" charset="0"/>
                          </a:rPr>
                          <m:t>π</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i="1" dirty="0">
                            <a:latin typeface="Cambria Math" panose="02040503050406030204" pitchFamily="18" charset="0"/>
                          </a:rPr>
                          <m:t>′</m:t>
                        </m:r>
                      </m:e>
                    </m:d>
                  </m:oMath>
                </a14:m>
                <a:r>
                  <a:rPr lang="en-US" altLang="zh-CN" dirty="0"/>
                  <a:t>]</a:t>
                </a:r>
              </a:p>
              <a:p>
                <a:r>
                  <a:rPr lang="zh-CN" altLang="en-US" dirty="0"/>
                  <a:t>同理得到：</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m:rPr>
                              <m:sty m:val="p"/>
                            </m:rPr>
                            <a:rPr lang="en-US" altLang="zh-CN" i="1" dirty="0">
                              <a:latin typeface="Cambria Math" panose="02040503050406030204" pitchFamily="18" charset="0"/>
                            </a:rPr>
                            <m:t>π</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i="1" dirty="0">
                              <a:latin typeface="Cambria Math" panose="02040503050406030204" pitchFamily="18" charset="0"/>
                            </a:rPr>
                            <m:t>,</m:t>
                          </m:r>
                          <m:r>
                            <a:rPr lang="en-US" altLang="zh-CN" i="1" dirty="0">
                              <a:latin typeface="Cambria Math" panose="02040503050406030204" pitchFamily="18" charset="0"/>
                            </a:rPr>
                            <m:t>𝑎</m:t>
                          </m:r>
                        </m:e>
                      </m:d>
                      <m:r>
                        <a:rPr lang="en-US" altLang="zh-CN" i="1" dirty="0">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𝑅</m:t>
                          </m:r>
                        </m:e>
                        <m:sub>
                          <m:r>
                            <a:rPr lang="en-US" altLang="zh-CN" i="1" dirty="0">
                              <a:latin typeface="Cambria Math" panose="02040503050406030204" pitchFamily="18" charset="0"/>
                            </a:rPr>
                            <m:t>𝑠</m:t>
                          </m:r>
                        </m:sub>
                        <m:sup>
                          <m:r>
                            <a:rPr lang="en-US" altLang="zh-CN" i="1" dirty="0">
                              <a:latin typeface="Cambria Math" panose="02040503050406030204" pitchFamily="18" charset="0"/>
                            </a:rPr>
                            <m:t>𝑎</m:t>
                          </m:r>
                        </m:sup>
                      </m:sSubSup>
                      <m:r>
                        <a:rPr lang="en-US" altLang="zh-CN" i="1" dirty="0">
                          <a:latin typeface="Cambria Math" panose="02040503050406030204" pitchFamily="18" charset="0"/>
                        </a:rPr>
                        <m:t>+</m:t>
                      </m:r>
                      <m:r>
                        <a:rPr lang="zh-CN" altLang="en-US" i="1" dirty="0">
                          <a:latin typeface="Cambria Math" panose="02040503050406030204" pitchFamily="18" charset="0"/>
                        </a:rPr>
                        <m:t>𝛾</m:t>
                      </m:r>
                      <m:nary>
                        <m:naryPr>
                          <m:chr m:val="∑"/>
                          <m:supHide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𝑠</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sub>
                        <m:sup/>
                        <m:e>
                          <m:sSubSup>
                            <m:sSubSupPr>
                              <m:ctrlPr>
                                <a:rPr lang="en-US" altLang="zh-CN" i="1" dirty="0">
                                  <a:latin typeface="Cambria Math" panose="02040503050406030204" pitchFamily="18" charset="0"/>
                                  <a:ea typeface="Cambria Math" panose="02040503050406030204" pitchFamily="18" charset="0"/>
                                </a:rPr>
                              </m:ctrlPr>
                            </m:sSubSupPr>
                            <m:e>
                              <m:r>
                                <a:rPr lang="en-US" altLang="zh-CN" i="1" dirty="0">
                                  <a:latin typeface="Cambria Math" panose="02040503050406030204" pitchFamily="18" charset="0"/>
                                  <a:ea typeface="Cambria Math" panose="02040503050406030204" pitchFamily="18" charset="0"/>
                                </a:rPr>
                                <m:t>𝑃</m:t>
                              </m:r>
                            </m:e>
                            <m:sub>
                              <m:r>
                                <a:rPr lang="en-US" altLang="zh-CN" i="1" dirty="0">
                                  <a:latin typeface="Cambria Math" panose="02040503050406030204" pitchFamily="18" charset="0"/>
                                  <a:ea typeface="Cambria Math" panose="02040503050406030204" pitchFamily="18" charset="0"/>
                                </a:rPr>
                                <m:t>𝑠𝑠</m:t>
                              </m:r>
                              <m:r>
                                <a:rPr lang="en-US" altLang="zh-CN" i="1" dirty="0">
                                  <a:latin typeface="Cambria Math" panose="02040503050406030204" pitchFamily="18" charset="0"/>
                                  <a:ea typeface="Cambria Math" panose="02040503050406030204" pitchFamily="18" charset="0"/>
                                </a:rPr>
                                <m:t>′</m:t>
                              </m:r>
                            </m:sub>
                            <m:sup>
                              <m:r>
                                <a:rPr lang="en-US" altLang="zh-CN" i="1" dirty="0">
                                  <a:latin typeface="Cambria Math" panose="02040503050406030204" pitchFamily="18" charset="0"/>
                                  <a:ea typeface="Cambria Math" panose="02040503050406030204" pitchFamily="18" charset="0"/>
                                </a:rPr>
                                <m:t>𝑎</m:t>
                              </m:r>
                            </m:sup>
                          </m:sSubSup>
                        </m:e>
                      </m:nary>
                      <m:nary>
                        <m:naryPr>
                          <m:chr m:val="∑"/>
                          <m:supHide m:val="on"/>
                          <m:ctrlPr>
                            <a:rPr lang="en-US" altLang="zh-CN" i="1" dirty="0">
                              <a:latin typeface="Cambria Math" panose="02040503050406030204" pitchFamily="18" charset="0"/>
                            </a:rPr>
                          </m:ctrlPr>
                        </m:naryPr>
                        <m:sub>
                          <m:r>
                            <m:rPr>
                              <m:sty m:val="p"/>
                              <m:brk m:alnAt="7"/>
                            </m:rPr>
                            <a:rPr lang="en-US" altLang="zh-CN" i="1" dirty="0">
                              <a:latin typeface="Cambria Math" panose="02040503050406030204" pitchFamily="18" charset="0"/>
                            </a:rPr>
                            <m:t>a</m:t>
                          </m:r>
                          <m:r>
                            <a:rPr lang="en-US" altLang="zh-CN" b="0" i="1" dirty="0"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sub>
                        <m:sup/>
                        <m:e>
                          <m:r>
                            <m:rPr>
                              <m:sty m:val="p"/>
                            </m:rPr>
                            <a:rPr lang="en-US" altLang="zh-CN" i="1" dirty="0">
                              <a:latin typeface="Cambria Math" panose="02040503050406030204" pitchFamily="18" charset="0"/>
                            </a:rPr>
                            <m:t>π</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𝑠</m:t>
                          </m:r>
                          <m:r>
                            <a:rPr lang="en-US" altLang="zh-CN" b="0" i="1" dirty="0" smtClean="0">
                              <a:latin typeface="Cambria Math" panose="02040503050406030204" pitchFamily="18" charset="0"/>
                            </a:rPr>
                            <m:t>′</m:t>
                          </m:r>
                          <m:r>
                            <a:rPr lang="en-US" altLang="zh-CN" i="1" dirty="0">
                              <a:latin typeface="Cambria Math" panose="02040503050406030204" pitchFamily="18" charset="0"/>
                            </a:rPr>
                            <m:t>)</m:t>
                          </m:r>
                        </m:e>
                      </m:nary>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m:rPr>
                              <m:sty m:val="p"/>
                            </m:rPr>
                            <a:rPr lang="en-US" altLang="zh-CN" i="1" dirty="0">
                              <a:latin typeface="Cambria Math" panose="02040503050406030204" pitchFamily="18" charset="0"/>
                            </a:rPr>
                            <m:t>π</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b="0" i="1" dirty="0" smtClean="0">
                              <a:latin typeface="Cambria Math" panose="02040503050406030204" pitchFamily="18" charset="0"/>
                            </a:rPr>
                            <m:t>′</m:t>
                          </m:r>
                        </m:e>
                      </m:d>
                    </m:oMath>
                  </m:oMathPara>
                </a14:m>
                <a:endParaRPr lang="zh-CN" altLang="en-US" dirty="0"/>
              </a:p>
            </p:txBody>
          </p:sp>
        </mc:Choice>
        <mc:Fallback xmlns="">
          <p:sp>
            <p:nvSpPr>
              <p:cNvPr id="48" name="文本框 47">
                <a:extLst>
                  <a:ext uri="{FF2B5EF4-FFF2-40B4-BE49-F238E27FC236}">
                    <a16:creationId xmlns:a16="http://schemas.microsoft.com/office/drawing/2014/main" id="{4B2A902E-4099-4D63-B5AB-DA8E7D4746B8}"/>
                  </a:ext>
                </a:extLst>
              </p:cNvPr>
              <p:cNvSpPr txBox="1">
                <a:spLocks noRot="1" noChangeAspect="1" noMove="1" noResize="1" noEditPoints="1" noAdjustHandles="1" noChangeArrowheads="1" noChangeShapeType="1" noTextEdit="1"/>
              </p:cNvSpPr>
              <p:nvPr/>
            </p:nvSpPr>
            <p:spPr>
              <a:xfrm>
                <a:off x="2126166" y="4868268"/>
                <a:ext cx="7460194" cy="1939377"/>
              </a:xfrm>
              <a:prstGeom prst="rect">
                <a:avLst/>
              </a:prstGeom>
              <a:blipFill>
                <a:blip r:embed="rId4"/>
                <a:stretch>
                  <a:fillRect l="-735" t="-1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443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4BCDC-1C50-460B-A3A6-E2786152B37B}"/>
              </a:ext>
            </a:extLst>
          </p:cNvPr>
          <p:cNvSpPr>
            <a:spLocks noGrp="1"/>
          </p:cNvSpPr>
          <p:nvPr>
            <p:ph type="title"/>
          </p:nvPr>
        </p:nvSpPr>
        <p:spPr>
          <a:xfrm>
            <a:off x="838200" y="89822"/>
            <a:ext cx="10515600" cy="903236"/>
          </a:xfrm>
        </p:spPr>
        <p:txBody>
          <a:bodyPr>
            <a:normAutofit/>
          </a:bodyPr>
          <a:lstStyle/>
          <a:p>
            <a:r>
              <a:rPr lang="zh-CN" altLang="en-US" sz="3200" dirty="0"/>
              <a:t>优化值函数（</a:t>
            </a:r>
            <a:r>
              <a:rPr lang="en-US" altLang="zh-CN" sz="3200" dirty="0"/>
              <a:t>MDP</a:t>
            </a:r>
            <a:r>
              <a:rPr lang="zh-CN" altLang="en-US" sz="3200"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53AE4E-A872-4EB9-9F6F-AAD92FA236B7}"/>
                  </a:ext>
                </a:extLst>
              </p:cNvPr>
              <p:cNvSpPr>
                <a:spLocks noGrp="1"/>
              </p:cNvSpPr>
              <p:nvPr>
                <p:ph idx="1"/>
              </p:nvPr>
            </p:nvSpPr>
            <p:spPr>
              <a:xfrm>
                <a:off x="838200" y="865238"/>
                <a:ext cx="10515600" cy="5476568"/>
              </a:xfrm>
            </p:spPr>
            <p:txBody>
              <a:bodyPr>
                <a:normAutofit fontScale="25000" lnSpcReduction="20000"/>
              </a:bodyPr>
              <a:lstStyle/>
              <a:p>
                <a:pPr marL="0" indent="0">
                  <a:lnSpc>
                    <a:spcPct val="120000"/>
                  </a:lnSpc>
                  <a:buNone/>
                </a:pPr>
                <a:r>
                  <a:rPr lang="zh-CN" altLang="en-US" sz="6200" dirty="0"/>
                  <a:t>通过上述</a:t>
                </a:r>
                <a:r>
                  <a:rPr lang="en-US" altLang="zh-CN" sz="6200" dirty="0"/>
                  <a:t>value function</a:t>
                </a:r>
                <a:r>
                  <a:rPr lang="zh-CN" altLang="en-US" sz="6200" dirty="0"/>
                  <a:t>，我们真正想要得到什么？</a:t>
                </a:r>
                <a:endParaRPr lang="en-US" altLang="zh-CN" sz="6200" dirty="0"/>
              </a:p>
              <a:p>
                <a:pPr marL="0" indent="0">
                  <a:lnSpc>
                    <a:spcPct val="120000"/>
                  </a:lnSpc>
                  <a:buNone/>
                </a:pPr>
                <a:r>
                  <a:rPr lang="zh-CN" altLang="en-US" sz="6200" dirty="0"/>
                  <a:t>基于某</a:t>
                </a:r>
                <a:r>
                  <a:rPr lang="en-US" altLang="zh-CN" sz="6200" dirty="0"/>
                  <a:t>policy</a:t>
                </a:r>
                <a:r>
                  <a:rPr lang="zh-CN" altLang="en-US" sz="6200" dirty="0"/>
                  <a:t>所得的</a:t>
                </a:r>
                <a:r>
                  <a:rPr lang="en-US" altLang="zh-CN" sz="6200" dirty="0"/>
                  <a:t>reward?</a:t>
                </a:r>
                <a:r>
                  <a:rPr lang="zh-CN" altLang="en-US" sz="6200" dirty="0"/>
                  <a:t>状态值函数？行为值函数？</a:t>
                </a:r>
                <a:endParaRPr lang="en-US" altLang="zh-CN" sz="6200" dirty="0"/>
              </a:p>
              <a:p>
                <a:pPr marL="0" indent="0">
                  <a:lnSpc>
                    <a:spcPct val="120000"/>
                  </a:lnSpc>
                  <a:buNone/>
                </a:pPr>
                <a:endParaRPr lang="en-US" altLang="zh-CN" sz="6200" dirty="0"/>
              </a:p>
              <a:p>
                <a:pPr marL="0" indent="0">
                  <a:lnSpc>
                    <a:spcPct val="120000"/>
                  </a:lnSpc>
                  <a:buNone/>
                </a:pPr>
                <a:r>
                  <a:rPr lang="zh-CN" altLang="en-US" sz="6200" dirty="0"/>
                  <a:t>通过值函数，真正要想得到的是最优策略（最佳路径）</a:t>
                </a:r>
                <a:endParaRPr lang="en-US" altLang="zh-CN" sz="6200" dirty="0"/>
              </a:p>
              <a:p>
                <a:pPr marL="0" indent="0">
                  <a:lnSpc>
                    <a:spcPct val="120000"/>
                  </a:lnSpc>
                  <a:buNone/>
                </a:pPr>
                <a:r>
                  <a:rPr lang="zh-CN" altLang="en-US" sz="6200" dirty="0"/>
                  <a:t>数学形式为：</a:t>
                </a:r>
                <a:endParaRPr lang="en-US" altLang="zh-CN" sz="6200" dirty="0"/>
              </a:p>
              <a:p>
                <a:pPr>
                  <a:lnSpc>
                    <a:spcPct val="120000"/>
                  </a:lnSpc>
                </a:pPr>
                <a14:m>
                  <m:oMath xmlns:m="http://schemas.openxmlformats.org/officeDocument/2006/math">
                    <m:sSub>
                      <m:sSubPr>
                        <m:ctrlPr>
                          <a:rPr lang="en-US" altLang="zh-CN" sz="6200" i="1" smtClean="0">
                            <a:latin typeface="Cambria Math" panose="02040503050406030204" pitchFamily="18" charset="0"/>
                          </a:rPr>
                        </m:ctrlPr>
                      </m:sSubPr>
                      <m:e>
                        <m:r>
                          <a:rPr lang="en-US" altLang="zh-CN" sz="6200" b="0" i="1" smtClean="0">
                            <a:latin typeface="Cambria Math" panose="02040503050406030204" pitchFamily="18" charset="0"/>
                          </a:rPr>
                          <m:t>𝑣</m:t>
                        </m:r>
                      </m:e>
                      <m:sub>
                        <m:r>
                          <a:rPr lang="en-US" altLang="zh-CN" sz="6200" b="0" i="1" smtClean="0">
                            <a:latin typeface="Cambria Math" panose="02040503050406030204" pitchFamily="18" charset="0"/>
                          </a:rPr>
                          <m:t>∗</m:t>
                        </m:r>
                      </m:sub>
                    </m:sSub>
                    <m:d>
                      <m:dPr>
                        <m:ctrlPr>
                          <a:rPr lang="en-US" altLang="zh-CN" sz="6200" b="0" i="1" smtClean="0">
                            <a:latin typeface="Cambria Math" panose="02040503050406030204" pitchFamily="18" charset="0"/>
                          </a:rPr>
                        </m:ctrlPr>
                      </m:dPr>
                      <m:e>
                        <m:r>
                          <a:rPr lang="en-US" altLang="zh-CN" sz="6200" b="0" i="1" smtClean="0">
                            <a:latin typeface="Cambria Math" panose="02040503050406030204" pitchFamily="18" charset="0"/>
                          </a:rPr>
                          <m:t>𝑠</m:t>
                        </m:r>
                      </m:e>
                    </m:d>
                    <m:r>
                      <a:rPr lang="en-US" altLang="zh-CN" sz="6200" b="0" i="1" smtClean="0">
                        <a:latin typeface="Cambria Math" panose="02040503050406030204" pitchFamily="18" charset="0"/>
                      </a:rPr>
                      <m:t>=</m:t>
                    </m:r>
                    <m:func>
                      <m:funcPr>
                        <m:ctrlPr>
                          <a:rPr lang="en-US" altLang="zh-CN" sz="6200" b="0" i="1" smtClean="0">
                            <a:latin typeface="Cambria Math" panose="02040503050406030204" pitchFamily="18" charset="0"/>
                          </a:rPr>
                        </m:ctrlPr>
                      </m:funcPr>
                      <m:fName>
                        <m:limLow>
                          <m:limLowPr>
                            <m:ctrlPr>
                              <a:rPr lang="en-US" altLang="zh-CN" sz="6200" b="0" i="1" smtClean="0">
                                <a:latin typeface="Cambria Math" panose="02040503050406030204" pitchFamily="18" charset="0"/>
                              </a:rPr>
                            </m:ctrlPr>
                          </m:limLowPr>
                          <m:e>
                            <m:r>
                              <m:rPr>
                                <m:sty m:val="p"/>
                              </m:rPr>
                              <a:rPr lang="en-US" altLang="zh-CN" sz="6200" b="0" i="0" smtClean="0">
                                <a:latin typeface="Cambria Math" panose="02040503050406030204" pitchFamily="18" charset="0"/>
                              </a:rPr>
                              <m:t>max</m:t>
                            </m:r>
                          </m:e>
                          <m:lim>
                            <m:r>
                              <m:rPr>
                                <m:sty m:val="p"/>
                              </m:rPr>
                              <a:rPr lang="en-US" altLang="zh-CN" sz="6200" i="1">
                                <a:latin typeface="Cambria Math" panose="02040503050406030204" pitchFamily="18" charset="0"/>
                              </a:rPr>
                              <m:t>π</m:t>
                            </m:r>
                          </m:lim>
                        </m:limLow>
                      </m:fName>
                      <m:e>
                        <m:sSub>
                          <m:sSubPr>
                            <m:ctrlPr>
                              <a:rPr lang="en-US" altLang="zh-CN" sz="6200" b="0" i="1" smtClean="0">
                                <a:latin typeface="Cambria Math" panose="02040503050406030204" pitchFamily="18" charset="0"/>
                              </a:rPr>
                            </m:ctrlPr>
                          </m:sSubPr>
                          <m:e>
                            <m:r>
                              <a:rPr lang="en-US" altLang="zh-CN" sz="6200" b="0" i="1" smtClean="0">
                                <a:latin typeface="Cambria Math" panose="02040503050406030204" pitchFamily="18" charset="0"/>
                              </a:rPr>
                              <m:t>𝑣</m:t>
                            </m:r>
                          </m:e>
                          <m:sub>
                            <m:r>
                              <m:rPr>
                                <m:sty m:val="p"/>
                              </m:rPr>
                              <a:rPr lang="en-US" altLang="zh-CN" sz="6200" i="1">
                                <a:latin typeface="Cambria Math" panose="02040503050406030204" pitchFamily="18" charset="0"/>
                              </a:rPr>
                              <m:t>π</m:t>
                            </m:r>
                          </m:sub>
                        </m:sSub>
                        <m:r>
                          <a:rPr lang="en-US" altLang="zh-CN" sz="6200" b="0" i="1" smtClean="0">
                            <a:latin typeface="Cambria Math" panose="02040503050406030204" pitchFamily="18" charset="0"/>
                          </a:rPr>
                          <m:t>(</m:t>
                        </m:r>
                        <m:r>
                          <a:rPr lang="en-US" altLang="zh-CN" sz="6200" b="0" i="1" smtClean="0">
                            <a:latin typeface="Cambria Math" panose="02040503050406030204" pitchFamily="18" charset="0"/>
                          </a:rPr>
                          <m:t>𝑠</m:t>
                        </m:r>
                        <m:r>
                          <a:rPr lang="en-US" altLang="zh-CN" sz="6200" b="0" i="1" smtClean="0">
                            <a:latin typeface="Cambria Math" panose="02040503050406030204" pitchFamily="18" charset="0"/>
                          </a:rPr>
                          <m:t>)</m:t>
                        </m:r>
                      </m:e>
                    </m:func>
                  </m:oMath>
                </a14:m>
                <a:r>
                  <a:rPr lang="zh-CN" altLang="en-US" sz="6200" dirty="0"/>
                  <a:t>，得到在所有策略中状态值最大的策略下的状态值函数</a:t>
                </a:r>
                <a:endParaRPr lang="en-US" altLang="zh-CN" sz="6200" dirty="0"/>
              </a:p>
              <a:p>
                <a:pPr>
                  <a:lnSpc>
                    <a:spcPct val="120000"/>
                  </a:lnSpc>
                </a:pPr>
                <a14:m>
                  <m:oMath xmlns:m="http://schemas.openxmlformats.org/officeDocument/2006/math">
                    <m:sSub>
                      <m:sSubPr>
                        <m:ctrlPr>
                          <a:rPr lang="en-US" altLang="zh-CN" sz="6200" i="1">
                            <a:latin typeface="Cambria Math" panose="02040503050406030204" pitchFamily="18" charset="0"/>
                          </a:rPr>
                        </m:ctrlPr>
                      </m:sSubPr>
                      <m:e>
                        <m:r>
                          <a:rPr lang="en-US" altLang="zh-CN" sz="6200" b="0" i="1" smtClean="0">
                            <a:latin typeface="Cambria Math" panose="02040503050406030204" pitchFamily="18" charset="0"/>
                          </a:rPr>
                          <m:t>𝑞</m:t>
                        </m:r>
                      </m:e>
                      <m:sub>
                        <m:r>
                          <a:rPr lang="en-US" altLang="zh-CN" sz="6200" i="1">
                            <a:latin typeface="Cambria Math" panose="02040503050406030204" pitchFamily="18" charset="0"/>
                          </a:rPr>
                          <m:t>∗</m:t>
                        </m:r>
                      </m:sub>
                    </m:sSub>
                    <m:d>
                      <m:dPr>
                        <m:ctrlPr>
                          <a:rPr lang="en-US" altLang="zh-CN" sz="6200" i="1">
                            <a:latin typeface="Cambria Math" panose="02040503050406030204" pitchFamily="18" charset="0"/>
                          </a:rPr>
                        </m:ctrlPr>
                      </m:dPr>
                      <m:e>
                        <m:r>
                          <a:rPr lang="en-US" altLang="zh-CN" sz="6200" i="1">
                            <a:latin typeface="Cambria Math" panose="02040503050406030204" pitchFamily="18" charset="0"/>
                          </a:rPr>
                          <m:t>𝑠</m:t>
                        </m:r>
                        <m:r>
                          <a:rPr lang="en-US" altLang="zh-CN" sz="6200" b="0" i="1" smtClean="0">
                            <a:latin typeface="Cambria Math" panose="02040503050406030204" pitchFamily="18" charset="0"/>
                          </a:rPr>
                          <m:t>,</m:t>
                        </m:r>
                        <m:r>
                          <a:rPr lang="en-US" altLang="zh-CN" sz="6200" b="0" i="1" smtClean="0">
                            <a:latin typeface="Cambria Math" panose="02040503050406030204" pitchFamily="18" charset="0"/>
                          </a:rPr>
                          <m:t>𝑎</m:t>
                        </m:r>
                      </m:e>
                    </m:d>
                    <m:r>
                      <a:rPr lang="en-US" altLang="zh-CN" sz="6200" i="1">
                        <a:latin typeface="Cambria Math" panose="02040503050406030204" pitchFamily="18" charset="0"/>
                      </a:rPr>
                      <m:t>=</m:t>
                    </m:r>
                    <m:func>
                      <m:funcPr>
                        <m:ctrlPr>
                          <a:rPr lang="en-US" altLang="zh-CN" sz="6200" i="1">
                            <a:latin typeface="Cambria Math" panose="02040503050406030204" pitchFamily="18" charset="0"/>
                          </a:rPr>
                        </m:ctrlPr>
                      </m:funcPr>
                      <m:fName>
                        <m:limLow>
                          <m:limLowPr>
                            <m:ctrlPr>
                              <a:rPr lang="en-US" altLang="zh-CN" sz="6200" i="1">
                                <a:latin typeface="Cambria Math" panose="02040503050406030204" pitchFamily="18" charset="0"/>
                              </a:rPr>
                            </m:ctrlPr>
                          </m:limLowPr>
                          <m:e>
                            <m:r>
                              <m:rPr>
                                <m:sty m:val="p"/>
                              </m:rPr>
                              <a:rPr lang="en-US" altLang="zh-CN" sz="6200">
                                <a:latin typeface="Cambria Math" panose="02040503050406030204" pitchFamily="18" charset="0"/>
                              </a:rPr>
                              <m:t>max</m:t>
                            </m:r>
                          </m:e>
                          <m:lim>
                            <m:r>
                              <m:rPr>
                                <m:sty m:val="p"/>
                              </m:rPr>
                              <a:rPr lang="en-US" altLang="zh-CN" sz="6200" i="1">
                                <a:latin typeface="Cambria Math" panose="02040503050406030204" pitchFamily="18" charset="0"/>
                              </a:rPr>
                              <m:t>π</m:t>
                            </m:r>
                          </m:lim>
                        </m:limLow>
                      </m:fName>
                      <m:e>
                        <m:sSub>
                          <m:sSubPr>
                            <m:ctrlPr>
                              <a:rPr lang="en-US" altLang="zh-CN" sz="6200" i="1">
                                <a:latin typeface="Cambria Math" panose="02040503050406030204" pitchFamily="18" charset="0"/>
                              </a:rPr>
                            </m:ctrlPr>
                          </m:sSubPr>
                          <m:e>
                            <m:r>
                              <a:rPr lang="en-US" altLang="zh-CN" sz="6200" b="0" i="1" smtClean="0">
                                <a:latin typeface="Cambria Math" panose="02040503050406030204" pitchFamily="18" charset="0"/>
                              </a:rPr>
                              <m:t>𝑞</m:t>
                            </m:r>
                          </m:e>
                          <m:sub>
                            <m:r>
                              <m:rPr>
                                <m:sty m:val="p"/>
                              </m:rPr>
                              <a:rPr lang="en-US" altLang="zh-CN" sz="6200" i="1">
                                <a:latin typeface="Cambria Math" panose="02040503050406030204" pitchFamily="18" charset="0"/>
                              </a:rPr>
                              <m:t>π</m:t>
                            </m:r>
                          </m:sub>
                        </m:sSub>
                        <m:d>
                          <m:dPr>
                            <m:ctrlPr>
                              <a:rPr lang="en-US" altLang="zh-CN" sz="6200" i="1">
                                <a:latin typeface="Cambria Math" panose="02040503050406030204" pitchFamily="18" charset="0"/>
                              </a:rPr>
                            </m:ctrlPr>
                          </m:dPr>
                          <m:e>
                            <m:r>
                              <a:rPr lang="en-US" altLang="zh-CN" sz="6200" i="1">
                                <a:latin typeface="Cambria Math" panose="02040503050406030204" pitchFamily="18" charset="0"/>
                              </a:rPr>
                              <m:t>𝑠</m:t>
                            </m:r>
                            <m:r>
                              <a:rPr lang="en-US" altLang="zh-CN" sz="6200" b="0" i="1" smtClean="0">
                                <a:latin typeface="Cambria Math" panose="02040503050406030204" pitchFamily="18" charset="0"/>
                              </a:rPr>
                              <m:t>,</m:t>
                            </m:r>
                            <m:r>
                              <a:rPr lang="en-US" altLang="zh-CN" sz="6200" b="0" i="1" smtClean="0">
                                <a:latin typeface="Cambria Math" panose="02040503050406030204" pitchFamily="18" charset="0"/>
                              </a:rPr>
                              <m:t>𝑎</m:t>
                            </m:r>
                          </m:e>
                        </m:d>
                      </m:e>
                    </m:func>
                  </m:oMath>
                </a14:m>
                <a:r>
                  <a:rPr lang="zh-CN" altLang="en-US" sz="6200" dirty="0"/>
                  <a:t>，得到在特定状态</a:t>
                </a:r>
                <a:r>
                  <a:rPr lang="en-US" altLang="zh-CN" sz="6200" dirty="0"/>
                  <a:t>s</a:t>
                </a:r>
                <a:r>
                  <a:rPr lang="zh-CN" altLang="en-US" sz="6200" dirty="0"/>
                  <a:t>下所有策略中执行策略特定行动所得到的最终奖励最大的策略下的行为值函数</a:t>
                </a:r>
                <a:endParaRPr lang="en-US" altLang="zh-CN" sz="6200" dirty="0"/>
              </a:p>
              <a:p>
                <a:pPr marL="0" indent="0">
                  <a:lnSpc>
                    <a:spcPct val="120000"/>
                  </a:lnSpc>
                  <a:buNone/>
                </a:pPr>
                <a:r>
                  <a:rPr lang="zh-CN" altLang="en-US" sz="6200" dirty="0"/>
                  <a:t>特定状态下的最优策略的定义是什么？</a:t>
                </a:r>
                <a:endParaRPr lang="en-US" altLang="zh-CN" sz="6200" dirty="0"/>
              </a:p>
              <a:p>
                <a:pPr marL="0" indent="0">
                  <a:lnSpc>
                    <a:spcPct val="120000"/>
                  </a:lnSpc>
                  <a:buNone/>
                </a:pPr>
                <a:r>
                  <a:rPr lang="zh-CN" altLang="en-US" sz="6200" dirty="0"/>
                  <a:t>把整体结构分解，单看其中</a:t>
                </a:r>
                <a:r>
                  <a:rPr lang="en-US" altLang="zh-CN" sz="6200" dirty="0"/>
                  <a:t>agent</a:t>
                </a:r>
                <a:r>
                  <a:rPr lang="zh-CN" altLang="en-US" sz="6200" dirty="0"/>
                  <a:t>与环境交互的一个循环，当</a:t>
                </a:r>
                <a:r>
                  <a:rPr lang="en-US" altLang="zh-CN" sz="6200" dirty="0"/>
                  <a:t>agent</a:t>
                </a:r>
                <a:r>
                  <a:rPr lang="zh-CN" altLang="en-US" sz="6200" dirty="0"/>
                  <a:t>移动到某一状态后，</a:t>
                </a:r>
                <a:r>
                  <a:rPr lang="en-US" altLang="zh-CN" sz="6200" dirty="0"/>
                  <a:t>agent</a:t>
                </a:r>
                <a:r>
                  <a:rPr lang="zh-CN" altLang="en-US" sz="6200" dirty="0"/>
                  <a:t>要根据这个状态进行相应的</a:t>
                </a:r>
                <a:r>
                  <a:rPr lang="en-US" altLang="zh-CN" sz="6200" dirty="0"/>
                  <a:t>action</a:t>
                </a:r>
                <a:r>
                  <a:rPr lang="zh-CN" altLang="en-US" sz="6200" dirty="0"/>
                  <a:t>，要处理执行哪个动作可以获得最终的最大奖励，如果执行某特定动作可以得到最终的最大奖励，即这个循环对于此状态下的整体结构来说是最优化的，然后进行下一循环，进行迭代优化，每一步对于相应状态下的整体都是最优化，此时，则此状态下的最优策略即找到。即此状态下的最优策略就是寻找到交互的单一</a:t>
                </a:r>
                <a:r>
                  <a:rPr lang="en-US" altLang="zh-CN" sz="6200" dirty="0"/>
                  <a:t>step</a:t>
                </a:r>
                <a:r>
                  <a:rPr lang="zh-CN" altLang="en-US" sz="6200" dirty="0"/>
                  <a:t>中的</a:t>
                </a:r>
                <a14:m>
                  <m:oMath xmlns:m="http://schemas.openxmlformats.org/officeDocument/2006/math">
                    <m:sSub>
                      <m:sSubPr>
                        <m:ctrlPr>
                          <a:rPr lang="en-US" altLang="zh-CN" sz="6200" i="1">
                            <a:latin typeface="Cambria Math" panose="02040503050406030204" pitchFamily="18" charset="0"/>
                          </a:rPr>
                        </m:ctrlPr>
                      </m:sSubPr>
                      <m:e>
                        <m:r>
                          <a:rPr lang="en-US" altLang="zh-CN" sz="6200" i="1">
                            <a:latin typeface="Cambria Math" panose="02040503050406030204" pitchFamily="18" charset="0"/>
                          </a:rPr>
                          <m:t>𝑞</m:t>
                        </m:r>
                      </m:e>
                      <m:sub>
                        <m:r>
                          <a:rPr lang="en-US" altLang="zh-CN" sz="6200" i="1">
                            <a:latin typeface="Cambria Math" panose="02040503050406030204" pitchFamily="18" charset="0"/>
                          </a:rPr>
                          <m:t>∗</m:t>
                        </m:r>
                      </m:sub>
                    </m:sSub>
                    <m:r>
                      <a:rPr lang="en-US" altLang="zh-CN" sz="6200" b="0" i="1" smtClean="0">
                        <a:latin typeface="Cambria Math" panose="02040503050406030204" pitchFamily="18" charset="0"/>
                      </a:rPr>
                      <m:t>(</m:t>
                    </m:r>
                    <m:r>
                      <a:rPr lang="en-US" altLang="zh-CN" sz="6200" b="0" i="1" smtClean="0">
                        <a:latin typeface="Cambria Math" panose="02040503050406030204" pitchFamily="18" charset="0"/>
                      </a:rPr>
                      <m:t>𝑠</m:t>
                    </m:r>
                    <m:r>
                      <a:rPr lang="en-US" altLang="zh-CN" sz="6200" b="0" i="1" smtClean="0">
                        <a:latin typeface="Cambria Math" panose="02040503050406030204" pitchFamily="18" charset="0"/>
                      </a:rPr>
                      <m:t>,</m:t>
                    </m:r>
                    <m:r>
                      <a:rPr lang="en-US" altLang="zh-CN" sz="6200" b="0" i="1" smtClean="0">
                        <a:latin typeface="Cambria Math" panose="02040503050406030204" pitchFamily="18" charset="0"/>
                      </a:rPr>
                      <m:t>𝑎</m:t>
                    </m:r>
                    <m:r>
                      <a:rPr lang="en-US" altLang="zh-CN" sz="6200" b="0" i="1" smtClean="0">
                        <a:latin typeface="Cambria Math" panose="02040503050406030204" pitchFamily="18" charset="0"/>
                      </a:rPr>
                      <m:t>)</m:t>
                    </m:r>
                  </m:oMath>
                </a14:m>
                <a:r>
                  <a:rPr lang="zh-CN" altLang="en-US" sz="6200" dirty="0"/>
                  <a:t>。</a:t>
                </a:r>
                <a:endParaRPr lang="en-US" altLang="zh-CN" sz="6200" dirty="0"/>
              </a:p>
              <a:p>
                <a:pPr marL="0" indent="0">
                  <a:lnSpc>
                    <a:spcPct val="120000"/>
                  </a:lnSpc>
                  <a:buNone/>
                </a:pPr>
                <a:r>
                  <a:rPr lang="zh-CN" altLang="en-US" sz="6200" dirty="0"/>
                  <a:t>具体化例子：</a:t>
                </a:r>
                <a:endParaRPr lang="en-US" altLang="zh-CN" sz="6200" dirty="0"/>
              </a:p>
              <a:p>
                <a:pPr marL="0" indent="0">
                  <a:lnSpc>
                    <a:spcPct val="120000"/>
                  </a:lnSpc>
                  <a:buNone/>
                </a:pPr>
                <a:r>
                  <a:rPr lang="zh-CN" altLang="en-US" sz="6200" dirty="0"/>
                  <a:t>无论你处于什么状态，在此状态下此时</a:t>
                </a:r>
                <a:r>
                  <a:rPr lang="en-US" altLang="zh-CN" sz="6200" dirty="0"/>
                  <a:t>A={</a:t>
                </a:r>
                <a:r>
                  <a:rPr lang="zh-CN" altLang="en-US" sz="6200" dirty="0"/>
                  <a:t>学习，玩耍</a:t>
                </a:r>
                <a:r>
                  <a:rPr lang="en-US" altLang="zh-CN" sz="6200" dirty="0"/>
                  <a:t>}</a:t>
                </a:r>
                <a:r>
                  <a:rPr lang="zh-CN" altLang="en-US" sz="6200" dirty="0"/>
                  <a:t>，对应的</a:t>
                </a:r>
                <a14:m>
                  <m:oMath xmlns:m="http://schemas.openxmlformats.org/officeDocument/2006/math">
                    <m:sSub>
                      <m:sSubPr>
                        <m:ctrlPr>
                          <a:rPr lang="en-US" altLang="zh-CN" sz="6200" i="1">
                            <a:latin typeface="Cambria Math" panose="02040503050406030204" pitchFamily="18" charset="0"/>
                          </a:rPr>
                        </m:ctrlPr>
                      </m:sSubPr>
                      <m:e>
                        <m:r>
                          <a:rPr lang="en-US" altLang="zh-CN" sz="6200" i="1">
                            <a:latin typeface="Cambria Math" panose="02040503050406030204" pitchFamily="18" charset="0"/>
                          </a:rPr>
                          <m:t>𝑞</m:t>
                        </m:r>
                      </m:e>
                      <m:sub>
                        <m:r>
                          <a:rPr lang="en-US" altLang="zh-CN" sz="6200" i="1">
                            <a:latin typeface="Cambria Math" panose="02040503050406030204" pitchFamily="18" charset="0"/>
                          </a:rPr>
                          <m:t>∗</m:t>
                        </m:r>
                      </m:sub>
                    </m:sSub>
                    <m:d>
                      <m:dPr>
                        <m:ctrlPr>
                          <a:rPr lang="en-US" altLang="zh-CN" sz="6200" i="1">
                            <a:latin typeface="Cambria Math" panose="02040503050406030204" pitchFamily="18" charset="0"/>
                          </a:rPr>
                        </m:ctrlPr>
                      </m:dPr>
                      <m:e>
                        <m:r>
                          <a:rPr lang="en-US" altLang="zh-CN" sz="6200" i="1">
                            <a:latin typeface="Cambria Math" panose="02040503050406030204" pitchFamily="18" charset="0"/>
                          </a:rPr>
                          <m:t>𝑠</m:t>
                        </m:r>
                        <m:r>
                          <a:rPr lang="en-US" altLang="zh-CN" sz="6200" i="1">
                            <a:latin typeface="Cambria Math" panose="02040503050406030204" pitchFamily="18" charset="0"/>
                          </a:rPr>
                          <m:t>,</m:t>
                        </m:r>
                        <m:r>
                          <a:rPr lang="en-US" altLang="zh-CN" sz="6200" i="1">
                            <a:latin typeface="Cambria Math" panose="02040503050406030204" pitchFamily="18" charset="0"/>
                          </a:rPr>
                          <m:t>𝑎</m:t>
                        </m:r>
                      </m:e>
                    </m:d>
                    <m:r>
                      <a:rPr lang="en-US" altLang="zh-CN" sz="6200" i="1">
                        <a:latin typeface="Cambria Math" panose="02040503050406030204" pitchFamily="18" charset="0"/>
                      </a:rPr>
                      <m:t>= </m:t>
                    </m:r>
                  </m:oMath>
                </a14:m>
                <a:r>
                  <a:rPr lang="en-US" altLang="zh-CN" sz="6200" dirty="0"/>
                  <a:t>{+8</a:t>
                </a:r>
                <a:r>
                  <a:rPr lang="zh-CN" altLang="en-US" sz="6200" dirty="0"/>
                  <a:t>，</a:t>
                </a:r>
                <a:r>
                  <a:rPr lang="en-US" altLang="zh-CN" sz="6200" dirty="0"/>
                  <a:t>-2}</a:t>
                </a:r>
                <a:r>
                  <a:rPr lang="zh-CN" altLang="en-US" sz="6200" dirty="0"/>
                  <a:t>，则</a:t>
                </a:r>
                <a:r>
                  <a:rPr lang="en-US" altLang="zh-CN" sz="6200" dirty="0"/>
                  <a:t>agent</a:t>
                </a:r>
                <a:r>
                  <a:rPr lang="zh-CN" altLang="en-US" sz="6200" dirty="0"/>
                  <a:t>想要得到最优化，即从此状态来讲，选择学习作为</a:t>
                </a:r>
                <a:r>
                  <a:rPr lang="en-US" altLang="zh-CN" sz="6200" dirty="0"/>
                  <a:t>action</a:t>
                </a:r>
                <a:r>
                  <a:rPr lang="zh-CN" altLang="en-US" sz="6200" dirty="0"/>
                  <a:t>而不是玩耍。这样每一迭代下执行动作对最终奖励结果都是最优解，累积下来就是最优策略。</a:t>
                </a:r>
                <a:endParaRPr lang="en-US" altLang="zh-CN" sz="620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C053AE4E-A872-4EB9-9F6F-AAD92FA236B7}"/>
                  </a:ext>
                </a:extLst>
              </p:cNvPr>
              <p:cNvSpPr>
                <a:spLocks noGrp="1" noRot="1" noChangeAspect="1" noMove="1" noResize="1" noEditPoints="1" noAdjustHandles="1" noChangeArrowheads="1" noChangeShapeType="1" noTextEdit="1"/>
              </p:cNvSpPr>
              <p:nvPr>
                <p:ph idx="1"/>
              </p:nvPr>
            </p:nvSpPr>
            <p:spPr>
              <a:xfrm>
                <a:off x="838200" y="865238"/>
                <a:ext cx="10515600" cy="5476568"/>
              </a:xfrm>
              <a:blipFill>
                <a:blip r:embed="rId2"/>
                <a:stretch>
                  <a:fillRect l="-348" t="-334" r="-2203" b="-47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453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A2297-7C85-4E6A-BF53-0B37754E8B21}"/>
              </a:ext>
            </a:extLst>
          </p:cNvPr>
          <p:cNvSpPr>
            <a:spLocks noGrp="1"/>
          </p:cNvSpPr>
          <p:nvPr>
            <p:ph type="title"/>
          </p:nvPr>
        </p:nvSpPr>
        <p:spPr>
          <a:xfrm>
            <a:off x="838200" y="1014054"/>
            <a:ext cx="10515600" cy="844243"/>
          </a:xfrm>
        </p:spPr>
        <p:txBody>
          <a:bodyPr>
            <a:normAutofit/>
          </a:bodyPr>
          <a:lstStyle/>
          <a:p>
            <a:r>
              <a:rPr lang="zh-CN" altLang="en-US" sz="3200" dirty="0"/>
              <a:t>优化策略（</a:t>
            </a:r>
            <a:r>
              <a:rPr lang="en-US" altLang="zh-CN" sz="3200" dirty="0"/>
              <a:t>MDP</a:t>
            </a:r>
            <a:r>
              <a:rPr lang="zh-CN" altLang="en-US" sz="3200"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BF4F37-303C-48D9-8BF4-9F7C8B875E51}"/>
                  </a:ext>
                </a:extLst>
              </p:cNvPr>
              <p:cNvSpPr>
                <a:spLocks noGrp="1"/>
              </p:cNvSpPr>
              <p:nvPr>
                <p:ph idx="1"/>
              </p:nvPr>
            </p:nvSpPr>
            <p:spPr>
              <a:xfrm>
                <a:off x="838200" y="2163096"/>
                <a:ext cx="10515600" cy="4537691"/>
              </a:xfrm>
            </p:spPr>
            <p:txBody>
              <a:bodyPr>
                <a:normAutofit/>
              </a:bodyPr>
              <a:lstStyle/>
              <a:p>
                <a:pPr marL="0" indent="0">
                  <a:buNone/>
                </a:pPr>
                <a:r>
                  <a:rPr lang="zh-CN" altLang="en-US" sz="2400" dirty="0"/>
                  <a:t>前面已讲在特定状态下最优策略即为寻找每一迭代中最优动作。可以想象如果多个</a:t>
                </a:r>
                <a:r>
                  <a:rPr lang="en-US" altLang="zh-CN" sz="2400" dirty="0"/>
                  <a:t>agent</a:t>
                </a:r>
                <a:r>
                  <a:rPr lang="zh-CN" altLang="en-US" sz="2400" dirty="0"/>
                  <a:t>从某一初始状态出发，则拥有最优策略的</a:t>
                </a:r>
                <a:r>
                  <a:rPr lang="en-US" altLang="zh-CN" sz="2400" dirty="0"/>
                  <a:t>agent</a:t>
                </a:r>
                <a:r>
                  <a:rPr lang="zh-CN" altLang="en-US" sz="2400" dirty="0"/>
                  <a:t>每执行一个</a:t>
                </a:r>
                <a:r>
                  <a:rPr lang="en-US" altLang="zh-CN" sz="2400" dirty="0"/>
                  <a:t>action</a:t>
                </a:r>
                <a:r>
                  <a:rPr lang="zh-CN" altLang="en-US" sz="2400" dirty="0"/>
                  <a:t>所到达的新的状态的状态值（即使可能此时的即时回报是负值）都会大于或等于其他</a:t>
                </a:r>
                <a:r>
                  <a:rPr lang="en-US" altLang="zh-CN" sz="2400" dirty="0"/>
                  <a:t>agent</a:t>
                </a:r>
                <a:r>
                  <a:rPr lang="zh-CN" altLang="en-US" sz="2400" dirty="0"/>
                  <a:t>所到达的状态的状态值，因此，在系统中，总会至少有一种策略是在任何状态下的状态值都会大于或等于其他策略下的状态值：</a:t>
                </a:r>
                <a:endParaRPr lang="en-US" altLang="zh-CN" sz="2400" dirty="0"/>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i="1" dirty="0" smtClean="0">
                          <a:latin typeface="Cambria Math" panose="02040503050406030204" pitchFamily="18" charset="0"/>
                        </a:rPr>
                        <m:t>π</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b="0" i="1" dirty="0" smtClean="0">
                              <a:latin typeface="Cambria Math" panose="02040503050406030204" pitchFamily="18" charset="0"/>
                              <a:ea typeface="Cambria Math" panose="02040503050406030204" pitchFamily="18" charset="0"/>
                            </a:rPr>
                          </m:ctrlPr>
                        </m:sSupPr>
                        <m:e>
                          <m:r>
                            <m:rPr>
                              <m:sty m:val="p"/>
                            </m:rPr>
                            <a:rPr lang="en-US" altLang="zh-CN" sz="2400" i="1" dirty="0">
                              <a:latin typeface="Cambria Math" panose="02040503050406030204" pitchFamily="18" charset="0"/>
                              <a:ea typeface="Cambria Math" panose="02040503050406030204" pitchFamily="18" charset="0"/>
                            </a:rPr>
                            <m:t>π</m:t>
                          </m:r>
                        </m:e>
                        <m:sup>
                          <m:r>
                            <a:rPr lang="en-US" altLang="zh-CN" sz="2400" b="0" i="0" dirty="0" smtClean="0">
                              <a:latin typeface="Cambria Math" panose="02040503050406030204" pitchFamily="18" charset="0"/>
                              <a:ea typeface="Cambria Math" panose="02040503050406030204" pitchFamily="18" charset="0"/>
                            </a:rPr>
                            <m:t>′</m:t>
                          </m:r>
                        </m:sup>
                      </m:sSup>
                      <m:r>
                        <m:rPr>
                          <m:sty m:val="p"/>
                        </m:rPr>
                        <a:rPr lang="en-US" altLang="zh-CN" sz="2400" b="0" i="0" dirty="0" smtClean="0">
                          <a:latin typeface="Cambria Math" panose="02040503050406030204" pitchFamily="18" charset="0"/>
                          <a:ea typeface="Cambria Math" panose="02040503050406030204" pitchFamily="18" charset="0"/>
                        </a:rPr>
                        <m:t>if</m:t>
                      </m:r>
                      <m:r>
                        <a:rPr lang="en-US" altLang="zh-CN" sz="2400" b="0" i="0" dirty="0" smtClean="0">
                          <a:latin typeface="Cambria Math" panose="02040503050406030204" pitchFamily="18" charset="0"/>
                          <a:ea typeface="Cambria Math" panose="02040503050406030204" pitchFamily="18" charset="0"/>
                        </a:rPr>
                        <m:t> </m:t>
                      </m:r>
                      <m:sSub>
                        <m:sSubPr>
                          <m:ctrlPr>
                            <a:rPr lang="en-US" altLang="zh-CN" sz="2400" b="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𝑣</m:t>
                          </m:r>
                        </m:e>
                        <m:sub>
                          <m:r>
                            <m:rPr>
                              <m:sty m:val="p"/>
                            </m:rPr>
                            <a:rPr lang="en-US" altLang="zh-CN" sz="2400" i="1" dirty="0">
                              <a:latin typeface="Cambria Math" panose="02040503050406030204" pitchFamily="18" charset="0"/>
                              <a:ea typeface="Cambria Math" panose="02040503050406030204" pitchFamily="18" charset="0"/>
                            </a:rPr>
                            <m:t>π</m:t>
                          </m:r>
                        </m:sub>
                      </m:sSub>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dirty="0" smtClean="0">
                              <a:latin typeface="Cambria Math" panose="02040503050406030204" pitchFamily="18" charset="0"/>
                              <a:ea typeface="Cambria Math" panose="02040503050406030204" pitchFamily="18" charset="0"/>
                            </a:rPr>
                            <m:t>𝑠</m:t>
                          </m:r>
                        </m:e>
                      </m:d>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𝑣</m:t>
                          </m:r>
                        </m:e>
                        <m:sub>
                          <m:sSup>
                            <m:sSupPr>
                              <m:ctrlPr>
                                <a:rPr lang="en-US" altLang="zh-CN" sz="2400" b="0" i="1" dirty="0" smtClean="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𝜋</m:t>
                              </m:r>
                            </m:e>
                            <m:sup>
                              <m:r>
                                <a:rPr lang="en-US" altLang="zh-CN" sz="2400" b="0" i="1" dirty="0" smtClean="0">
                                  <a:latin typeface="Cambria Math" panose="02040503050406030204" pitchFamily="18" charset="0"/>
                                  <a:ea typeface="Cambria Math" panose="02040503050406030204" pitchFamily="18" charset="0"/>
                                </a:rPr>
                                <m:t>′</m:t>
                              </m:r>
                            </m:sup>
                          </m:sSup>
                        </m:sub>
                      </m:sSub>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𝑠</m:t>
                          </m:r>
                        </m:e>
                      </m:d>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𝑠</m:t>
                      </m:r>
                    </m:oMath>
                  </m:oMathPara>
                </a14:m>
                <a:endParaRPr lang="en-US" altLang="zh-CN" sz="2400" dirty="0"/>
              </a:p>
              <a:p>
                <a:pPr marL="0" indent="0">
                  <a:buNone/>
                </a:pPr>
                <a:endParaRPr lang="en-US" altLang="zh-CN" sz="2400" dirty="0"/>
              </a:p>
              <a:p>
                <a:pPr marL="0" indent="0">
                  <a:buNone/>
                </a:pPr>
                <a:r>
                  <a:rPr lang="zh-CN" altLang="en-US" sz="2400" dirty="0"/>
                  <a:t>此状态则为整体结构的最优策略。</a:t>
                </a:r>
              </a:p>
            </p:txBody>
          </p:sp>
        </mc:Choice>
        <mc:Fallback xmlns="">
          <p:sp>
            <p:nvSpPr>
              <p:cNvPr id="3" name="内容占位符 2">
                <a:extLst>
                  <a:ext uri="{FF2B5EF4-FFF2-40B4-BE49-F238E27FC236}">
                    <a16:creationId xmlns:a16="http://schemas.microsoft.com/office/drawing/2014/main" id="{E7BF4F37-303C-48D9-8BF4-9F7C8B875E51}"/>
                  </a:ext>
                </a:extLst>
              </p:cNvPr>
              <p:cNvSpPr>
                <a:spLocks noGrp="1" noRot="1" noChangeAspect="1" noMove="1" noResize="1" noEditPoints="1" noAdjustHandles="1" noChangeArrowheads="1" noChangeShapeType="1" noTextEdit="1"/>
              </p:cNvSpPr>
              <p:nvPr>
                <p:ph idx="1"/>
              </p:nvPr>
            </p:nvSpPr>
            <p:spPr>
              <a:xfrm>
                <a:off x="838200" y="2163096"/>
                <a:ext cx="10515600" cy="4537691"/>
              </a:xfrm>
              <a:blipFill>
                <a:blip r:embed="rId2"/>
                <a:stretch>
                  <a:fillRect l="-928" t="-17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1112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F3A8F-00F3-4B15-8693-9047B57EB64A}"/>
              </a:ext>
            </a:extLst>
          </p:cNvPr>
          <p:cNvSpPr>
            <a:spLocks noGrp="1"/>
          </p:cNvSpPr>
          <p:nvPr>
            <p:ph type="title"/>
          </p:nvPr>
        </p:nvSpPr>
        <p:spPr>
          <a:xfrm>
            <a:off x="838200" y="411315"/>
            <a:ext cx="10515600" cy="736088"/>
          </a:xfrm>
        </p:spPr>
        <p:txBody>
          <a:bodyPr>
            <a:normAutofit/>
          </a:bodyPr>
          <a:lstStyle/>
          <a:p>
            <a:r>
              <a:rPr lang="zh-CN" altLang="en-US" sz="3200" dirty="0"/>
              <a:t>数学定义最优策略（</a:t>
            </a:r>
            <a:r>
              <a:rPr lang="en-US" altLang="zh-CN" sz="3200" dirty="0"/>
              <a:t>MDP</a:t>
            </a:r>
            <a:r>
              <a:rPr lang="zh-CN" altLang="en-US" sz="3200"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434934-6997-40E1-9837-219E49F3DC1F}"/>
                  </a:ext>
                </a:extLst>
              </p:cNvPr>
              <p:cNvSpPr>
                <a:spLocks noGrp="1"/>
              </p:cNvSpPr>
              <p:nvPr>
                <p:ph idx="1"/>
              </p:nvPr>
            </p:nvSpPr>
            <p:spPr>
              <a:xfrm>
                <a:off x="838200" y="1530861"/>
                <a:ext cx="10515600" cy="6108803"/>
              </a:xfrm>
            </p:spPr>
            <p:txBody>
              <a:bodyPr>
                <a:normAutofit/>
              </a:bodyPr>
              <a:lstStyle/>
              <a:p>
                <a:pPr marL="0" indent="0">
                  <a:buNone/>
                </a:pPr>
                <a:r>
                  <a:rPr lang="zh-CN" altLang="en-US" sz="2400" dirty="0"/>
                  <a:t>策略为状态</a:t>
                </a:r>
                <a:r>
                  <a:rPr lang="en-US" altLang="zh-CN" sz="2400" dirty="0"/>
                  <a:t>s</a:t>
                </a:r>
                <a:r>
                  <a:rPr lang="zh-CN" altLang="en-US" sz="2400" dirty="0"/>
                  <a:t>下的行为概率分布，整体结构的最优策略分解为每一状态下寻找到最优</a:t>
                </a:r>
                <a:r>
                  <a:rPr lang="en-US" altLang="zh-CN" sz="2400" dirty="0"/>
                  <a:t>action</a:t>
                </a:r>
                <a:r>
                  <a:rPr lang="zh-CN" altLang="en-US" sz="2400" dirty="0"/>
                  <a:t>，通过两极化定义特定状态下的最优策略。</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π</m:t>
                          </m:r>
                        </m:e>
                        <m:sub>
                          <m:r>
                            <a:rPr lang="zh-CN" altLang="en-US" sz="2400" i="1">
                              <a:latin typeface="Cambria Math" panose="02040503050406030204" pitchFamily="18" charset="0"/>
                            </a:rPr>
                            <m:t>∗</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𝑎</m:t>
                          </m:r>
                        </m:e>
                        <m:e>
                          <m:r>
                            <a:rPr lang="en-US" altLang="zh-CN" sz="2400" b="0" i="1" smtClean="0">
                              <a:latin typeface="Cambria Math" panose="02040503050406030204" pitchFamily="18" charset="0"/>
                            </a:rPr>
                            <m:t>𝑠</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1 </m:t>
                              </m:r>
                              <m:r>
                                <a:rPr lang="en-US" altLang="zh-CN" sz="2400" b="0" i="1" smtClean="0">
                                  <a:latin typeface="Cambria Math" panose="02040503050406030204" pitchFamily="18" charset="0"/>
                                </a:rPr>
                                <m:t>𝑖𝑓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argmax</m:t>
                                      </m:r>
                                    </m:e>
                                    <m:lim>
                                      <m:r>
                                        <a:rPr lang="en-US" altLang="zh-CN" sz="2400" b="0" i="1" smtClean="0">
                                          <a:latin typeface="Cambria Math" panose="02040503050406030204" pitchFamily="18" charset="0"/>
                                        </a:rPr>
                                        <m:t>𝑎</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𝐴</m:t>
                                      </m:r>
                                    </m:lim>
                                  </m:limLow>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e>
                              </m:func>
                            </m:e>
                            <m:e>
                              <m:r>
                                <a:rPr lang="en-US" altLang="zh-CN" sz="2400" b="0" i="1" smtClean="0">
                                  <a:latin typeface="Cambria Math" panose="02040503050406030204" pitchFamily="18" charset="0"/>
                                </a:rPr>
                                <m:t>0                        </m:t>
                              </m:r>
                              <m:r>
                                <a:rPr lang="en-US" altLang="zh-CN" sz="2400" b="0" i="1" smtClean="0">
                                  <a:latin typeface="Cambria Math" panose="02040503050406030204" pitchFamily="18" charset="0"/>
                                </a:rPr>
                                <m:t>𝑜𝑡h𝑒𝑟𝑤𝑖𝑠𝑒</m:t>
                              </m:r>
                            </m:e>
                          </m:eqArr>
                        </m:e>
                      </m:d>
                    </m:oMath>
                  </m:oMathPara>
                </a14:m>
                <a:endParaRPr lang="en-US" altLang="zh-CN" sz="2400" dirty="0"/>
              </a:p>
              <a:p>
                <a:pPr marL="0" indent="0">
                  <a:buNone/>
                </a:pPr>
                <a:r>
                  <a:rPr lang="zh-CN" altLang="en-US" sz="2400" dirty="0"/>
                  <a:t>数学求解为将最优策略定义为如果在特定状态</a:t>
                </a:r>
                <a:r>
                  <a:rPr lang="en-US" altLang="zh-CN" sz="2400" dirty="0"/>
                  <a:t>s</a:t>
                </a:r>
                <a:r>
                  <a:rPr lang="zh-CN" altLang="en-US" sz="2400" dirty="0"/>
                  <a:t>下，所得期望回报最大的行为值函数所执行的</a:t>
                </a:r>
                <a:r>
                  <a:rPr lang="en-US" altLang="zh-CN" sz="2400" dirty="0"/>
                  <a:t>action</a:t>
                </a:r>
                <a:r>
                  <a:rPr lang="zh-CN" altLang="en-US" sz="2400" dirty="0"/>
                  <a:t>与策略所执行</a:t>
                </a:r>
                <a:r>
                  <a:rPr lang="en-US" altLang="zh-CN" sz="2400" dirty="0"/>
                  <a:t>action</a:t>
                </a:r>
                <a:r>
                  <a:rPr lang="zh-CN" altLang="en-US" sz="2400" dirty="0"/>
                  <a:t>相同，则策略执行此</a:t>
                </a:r>
                <a:r>
                  <a:rPr lang="en-US" altLang="zh-CN" sz="2400" dirty="0"/>
                  <a:t>action</a:t>
                </a:r>
                <a:r>
                  <a:rPr lang="zh-CN" altLang="en-US" sz="2400" dirty="0"/>
                  <a:t>概率为</a:t>
                </a:r>
                <a:r>
                  <a:rPr lang="en-US" altLang="zh-CN" sz="2400" dirty="0"/>
                  <a:t>1</a:t>
                </a:r>
                <a:r>
                  <a:rPr lang="zh-CN" altLang="en-US" sz="2400" dirty="0"/>
                  <a:t>，其他</a:t>
                </a:r>
                <a:r>
                  <a:rPr lang="en-US" altLang="zh-CN" sz="2400" dirty="0"/>
                  <a:t>action</a:t>
                </a:r>
                <a:r>
                  <a:rPr lang="zh-CN" altLang="en-US" sz="2400" dirty="0"/>
                  <a:t>概率为</a:t>
                </a:r>
                <a:r>
                  <a:rPr lang="en-US" altLang="zh-CN" sz="2400" dirty="0"/>
                  <a:t>0</a:t>
                </a:r>
                <a:r>
                  <a:rPr lang="zh-CN" altLang="en-US" sz="2400" dirty="0"/>
                  <a:t>。</a:t>
                </a:r>
                <a:endParaRPr lang="en-US" altLang="zh-CN" sz="2400" dirty="0"/>
              </a:p>
              <a:p>
                <a:pPr marL="0" indent="0">
                  <a:buNone/>
                </a:pPr>
                <a:endParaRPr lang="en-US" altLang="zh-CN" sz="2400" dirty="0"/>
              </a:p>
              <a:p>
                <a:pPr marL="0" indent="0">
                  <a:buNone/>
                </a:pPr>
                <a:r>
                  <a:rPr lang="zh-CN" altLang="en-US" sz="2400" dirty="0"/>
                  <a:t>而我们关注的问题仅为当前状态下我们所要执行什么任务，如同我们现在进入什么环境而采取什么行动是对我们最有益的（不再在乎</a:t>
                </a:r>
                <a:r>
                  <a:rPr lang="en-US" altLang="zh-CN" sz="2400" dirty="0"/>
                  <a:t>10</a:t>
                </a:r>
                <a:r>
                  <a:rPr lang="zh-CN" altLang="en-US" sz="2400" dirty="0"/>
                  <a:t>分钟之前所处的环境），而</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π</m:t>
                        </m:r>
                      </m:e>
                      <m:sub>
                        <m:r>
                          <a:rPr lang="zh-CN" altLang="en-US"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e>
                        <m:r>
                          <a:rPr lang="en-US" altLang="zh-CN" sz="2400" i="1">
                            <a:latin typeface="Cambria Math" panose="02040503050406030204" pitchFamily="18" charset="0"/>
                          </a:rPr>
                          <m:t>𝑠</m:t>
                        </m:r>
                      </m:e>
                    </m:d>
                  </m:oMath>
                </a14:m>
                <a:r>
                  <a:rPr lang="zh-CN" altLang="en-US" sz="2400" dirty="0"/>
                  <a:t>正是我们要关注的问题的最终解决途径，而</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π</m:t>
                        </m:r>
                      </m:e>
                      <m:sub>
                        <m:r>
                          <a:rPr lang="zh-CN" altLang="en-US" sz="2400" i="1">
                            <a:latin typeface="Cambria Math" panose="02040503050406030204" pitchFamily="18" charset="0"/>
                          </a:rPr>
                          <m:t>∗</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e>
                      <m:e>
                        <m:r>
                          <a:rPr lang="en-US" altLang="zh-CN" sz="2400" i="1">
                            <a:latin typeface="Cambria Math" panose="02040503050406030204" pitchFamily="18" charset="0"/>
                          </a:rPr>
                          <m:t>𝑠</m:t>
                        </m:r>
                      </m:e>
                    </m:d>
                    <m:r>
                      <a:rPr lang="en-US" altLang="zh-CN" sz="2400" i="1">
                        <a:latin typeface="Cambria Math" panose="02040503050406030204" pitchFamily="18" charset="0"/>
                      </a:rPr>
                      <m:t> </m:t>
                    </m:r>
                  </m:oMath>
                </a14:m>
                <a:r>
                  <a:rPr lang="zh-CN" altLang="en-US" sz="2400" dirty="0"/>
                  <a:t>需要我们求解</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m:t>
                        </m:r>
                      </m:sub>
                    </m:sSub>
                    <m:r>
                      <a:rPr lang="en-US" altLang="zh-CN" sz="2400" i="1">
                        <a:latin typeface="Cambria Math" panose="02040503050406030204" pitchFamily="18" charset="0"/>
                      </a:rPr>
                      <m:t>(</m:t>
                    </m:r>
                    <m:r>
                      <a:rPr lang="en-US" altLang="zh-CN" sz="2400" i="1">
                        <a:latin typeface="Cambria Math" panose="02040503050406030204" pitchFamily="18" charset="0"/>
                      </a:rPr>
                      <m:t>𝑠</m:t>
                    </m:r>
                    <m:r>
                      <a:rPr lang="en-US" altLang="zh-CN" sz="2400" i="1">
                        <a:latin typeface="Cambria Math" panose="02040503050406030204" pitchFamily="18" charset="0"/>
                      </a:rPr>
                      <m:t>,</m:t>
                    </m:r>
                    <m:r>
                      <a:rPr lang="en-US" altLang="zh-CN" sz="2400" i="1">
                        <a:latin typeface="Cambria Math" panose="02040503050406030204" pitchFamily="18" charset="0"/>
                      </a:rPr>
                      <m:t>𝑎</m:t>
                    </m:r>
                    <m:r>
                      <a:rPr lang="en-US" altLang="zh-CN" sz="2400" i="1">
                        <a:latin typeface="Cambria Math" panose="02040503050406030204" pitchFamily="18" charset="0"/>
                      </a:rPr>
                      <m:t> </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 </m:t>
                    </m:r>
                  </m:oMath>
                </a14:m>
                <a:r>
                  <a:rPr lang="zh-CN" altLang="en-US" sz="2400" dirty="0"/>
                  <a:t>。（对应</a:t>
                </a:r>
                <a:r>
                  <a:rPr lang="en-US" altLang="zh-CN" sz="2400" dirty="0"/>
                  <a:t>P11</a:t>
                </a:r>
                <a:r>
                  <a:rPr lang="zh-CN" altLang="en-US" sz="2400" dirty="0"/>
                  <a:t>最优策略）</a:t>
                </a:r>
              </a:p>
            </p:txBody>
          </p:sp>
        </mc:Choice>
        <mc:Fallback xmlns="">
          <p:sp>
            <p:nvSpPr>
              <p:cNvPr id="3" name="内容占位符 2">
                <a:extLst>
                  <a:ext uri="{FF2B5EF4-FFF2-40B4-BE49-F238E27FC236}">
                    <a16:creationId xmlns:a16="http://schemas.microsoft.com/office/drawing/2014/main" id="{C0434934-6997-40E1-9837-219E49F3DC1F}"/>
                  </a:ext>
                </a:extLst>
              </p:cNvPr>
              <p:cNvSpPr>
                <a:spLocks noGrp="1" noRot="1" noChangeAspect="1" noMove="1" noResize="1" noEditPoints="1" noAdjustHandles="1" noChangeArrowheads="1" noChangeShapeType="1" noTextEdit="1"/>
              </p:cNvSpPr>
              <p:nvPr>
                <p:ph idx="1"/>
              </p:nvPr>
            </p:nvSpPr>
            <p:spPr>
              <a:xfrm>
                <a:off x="838200" y="1530861"/>
                <a:ext cx="10515600" cy="6108803"/>
              </a:xfrm>
              <a:blipFill>
                <a:blip r:embed="rId2"/>
                <a:stretch>
                  <a:fillRect l="-928" t="-1297" r="-2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6160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92976-D224-4BC3-9C19-ADBAE06D77F4}"/>
              </a:ext>
            </a:extLst>
          </p:cNvPr>
          <p:cNvSpPr>
            <a:spLocks noGrp="1"/>
          </p:cNvSpPr>
          <p:nvPr>
            <p:ph type="title"/>
          </p:nvPr>
        </p:nvSpPr>
        <p:spPr>
          <a:xfrm>
            <a:off x="838200" y="344127"/>
            <a:ext cx="10515600" cy="987041"/>
          </a:xfrm>
        </p:spPr>
        <p:txBody>
          <a:bodyPr>
            <a:normAutofit/>
          </a:bodyPr>
          <a:lstStyle/>
          <a:p>
            <a:r>
              <a:rPr lang="zh-CN" altLang="en-US" sz="3200" dirty="0"/>
              <a:t>寻找最优策略</a:t>
            </a:r>
            <a:r>
              <a:rPr lang="en-US" altLang="zh-CN" sz="3200" dirty="0"/>
              <a:t/>
            </a:r>
            <a:br>
              <a:rPr lang="en-US" altLang="zh-CN" sz="3200" dirty="0"/>
            </a:br>
            <a:r>
              <a:rPr lang="en-US" altLang="zh-CN" sz="3200" dirty="0"/>
              <a:t>                     ——</a:t>
            </a:r>
            <a:r>
              <a:rPr lang="zh-CN" altLang="en-US" sz="3200" dirty="0"/>
              <a:t>贝尔曼最优方程</a:t>
            </a:r>
          </a:p>
        </p:txBody>
      </p:sp>
      <p:sp>
        <p:nvSpPr>
          <p:cNvPr id="3" name="内容占位符 2">
            <a:extLst>
              <a:ext uri="{FF2B5EF4-FFF2-40B4-BE49-F238E27FC236}">
                <a16:creationId xmlns:a16="http://schemas.microsoft.com/office/drawing/2014/main" id="{9C9F1107-720D-43A5-B5CD-28D372030961}"/>
              </a:ext>
            </a:extLst>
          </p:cNvPr>
          <p:cNvSpPr>
            <a:spLocks noGrp="1"/>
          </p:cNvSpPr>
          <p:nvPr>
            <p:ph idx="1"/>
          </p:nvPr>
        </p:nvSpPr>
        <p:spPr>
          <a:xfrm>
            <a:off x="838200" y="1307689"/>
            <a:ext cx="10515600" cy="5270091"/>
          </a:xfrm>
        </p:spPr>
        <p:txBody>
          <a:bodyPr>
            <a:normAutofit/>
          </a:bodyPr>
          <a:lstStyle/>
          <a:p>
            <a:pPr marL="0" indent="0">
              <a:buNone/>
            </a:pPr>
            <a:r>
              <a:rPr lang="zh-CN" altLang="en-US" sz="2000" dirty="0"/>
              <a:t>最优策略中每个状态值都比其它策略中此状态的状态值中大，而最优策略中特定状态下行为值也为最大，所以可以直接将最优状态值转为行为值最大的值（遵循最优策略的特性）</a:t>
            </a:r>
            <a:endParaRPr lang="en-US" altLang="zh-CN" sz="2000" dirty="0"/>
          </a:p>
          <a:p>
            <a:pPr marL="0" indent="0">
              <a:buNone/>
            </a:pPr>
            <a:r>
              <a:rPr lang="en-US" altLang="zh-CN" dirty="0"/>
              <a:t>                                     </a:t>
            </a:r>
          </a:p>
          <a:p>
            <a:pPr marL="0" indent="0">
              <a:buNone/>
            </a:pPr>
            <a:endParaRPr lang="en-US" altLang="zh-CN" dirty="0"/>
          </a:p>
          <a:p>
            <a:pPr marL="0" indent="0">
              <a:buNone/>
            </a:pPr>
            <a:r>
              <a:rPr lang="en-US" altLang="zh-CN" dirty="0"/>
              <a:t>                                     </a:t>
            </a:r>
            <a:endParaRPr lang="zh-CN" altLang="en-US" sz="2000" dirty="0"/>
          </a:p>
        </p:txBody>
      </p:sp>
      <p:sp>
        <p:nvSpPr>
          <p:cNvPr id="14" name="椭圆 13">
            <a:extLst>
              <a:ext uri="{FF2B5EF4-FFF2-40B4-BE49-F238E27FC236}">
                <a16:creationId xmlns:a16="http://schemas.microsoft.com/office/drawing/2014/main" id="{83E79CD6-9FE2-48E7-A0F2-9F342A3A917D}"/>
              </a:ext>
            </a:extLst>
          </p:cNvPr>
          <p:cNvSpPr/>
          <p:nvPr/>
        </p:nvSpPr>
        <p:spPr>
          <a:xfrm>
            <a:off x="1968909" y="2271251"/>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15" name="等腰三角形 14">
            <a:extLst>
              <a:ext uri="{FF2B5EF4-FFF2-40B4-BE49-F238E27FC236}">
                <a16:creationId xmlns:a16="http://schemas.microsoft.com/office/drawing/2014/main" id="{FE5F33F4-C435-491C-8B89-D56028AA5484}"/>
              </a:ext>
            </a:extLst>
          </p:cNvPr>
          <p:cNvSpPr/>
          <p:nvPr/>
        </p:nvSpPr>
        <p:spPr>
          <a:xfrm>
            <a:off x="1344560" y="3421625"/>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sp>
        <p:nvSpPr>
          <p:cNvPr id="17" name="等腰三角形 16">
            <a:extLst>
              <a:ext uri="{FF2B5EF4-FFF2-40B4-BE49-F238E27FC236}">
                <a16:creationId xmlns:a16="http://schemas.microsoft.com/office/drawing/2014/main" id="{5872663A-FE81-4855-9A28-C05E6306D0CD}"/>
              </a:ext>
            </a:extLst>
          </p:cNvPr>
          <p:cNvSpPr/>
          <p:nvPr/>
        </p:nvSpPr>
        <p:spPr>
          <a:xfrm>
            <a:off x="2723534" y="3421625"/>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cxnSp>
        <p:nvCxnSpPr>
          <p:cNvPr id="25" name="直接连接符 24">
            <a:extLst>
              <a:ext uri="{FF2B5EF4-FFF2-40B4-BE49-F238E27FC236}">
                <a16:creationId xmlns:a16="http://schemas.microsoft.com/office/drawing/2014/main" id="{F94ABEC2-C800-4998-B188-A868221C898D}"/>
              </a:ext>
            </a:extLst>
          </p:cNvPr>
          <p:cNvCxnSpPr>
            <a:cxnSpLocks/>
          </p:cNvCxnSpPr>
          <p:nvPr/>
        </p:nvCxnSpPr>
        <p:spPr>
          <a:xfrm flipH="1">
            <a:off x="1673941" y="2920180"/>
            <a:ext cx="624348"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0F8F243-3E1F-4C8E-AC70-6A3A7E79FD48}"/>
              </a:ext>
            </a:extLst>
          </p:cNvPr>
          <p:cNvCxnSpPr>
            <a:cxnSpLocks/>
          </p:cNvCxnSpPr>
          <p:nvPr/>
        </p:nvCxnSpPr>
        <p:spPr>
          <a:xfrm>
            <a:off x="2298290" y="2920180"/>
            <a:ext cx="754625"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等腰三角形 32">
            <a:extLst>
              <a:ext uri="{FF2B5EF4-FFF2-40B4-BE49-F238E27FC236}">
                <a16:creationId xmlns:a16="http://schemas.microsoft.com/office/drawing/2014/main" id="{5D851420-0123-4AA1-A8AD-1AAC61DB1D41}"/>
              </a:ext>
            </a:extLst>
          </p:cNvPr>
          <p:cNvSpPr/>
          <p:nvPr/>
        </p:nvSpPr>
        <p:spPr>
          <a:xfrm>
            <a:off x="2007010" y="4394852"/>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cxnSp>
        <p:nvCxnSpPr>
          <p:cNvPr id="34" name="直接连接符 33">
            <a:extLst>
              <a:ext uri="{FF2B5EF4-FFF2-40B4-BE49-F238E27FC236}">
                <a16:creationId xmlns:a16="http://schemas.microsoft.com/office/drawing/2014/main" id="{012ABC92-B2F4-48ED-B4C6-D527D255B1C4}"/>
              </a:ext>
            </a:extLst>
          </p:cNvPr>
          <p:cNvCxnSpPr>
            <a:cxnSpLocks/>
          </p:cNvCxnSpPr>
          <p:nvPr/>
        </p:nvCxnSpPr>
        <p:spPr>
          <a:xfrm flipH="1">
            <a:off x="1712042" y="4929776"/>
            <a:ext cx="624348"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86FA2FE-4A4D-49ED-9BE4-77393AB2A61E}"/>
              </a:ext>
            </a:extLst>
          </p:cNvPr>
          <p:cNvCxnSpPr>
            <a:cxnSpLocks/>
          </p:cNvCxnSpPr>
          <p:nvPr/>
        </p:nvCxnSpPr>
        <p:spPr>
          <a:xfrm>
            <a:off x="2336390" y="4929776"/>
            <a:ext cx="754625"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D173B40D-D123-4D42-AA7E-9EFD18892202}"/>
              </a:ext>
            </a:extLst>
          </p:cNvPr>
          <p:cNvSpPr/>
          <p:nvPr/>
        </p:nvSpPr>
        <p:spPr>
          <a:xfrm>
            <a:off x="1348249" y="5443812"/>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37" name="椭圆 36">
            <a:extLst>
              <a:ext uri="{FF2B5EF4-FFF2-40B4-BE49-F238E27FC236}">
                <a16:creationId xmlns:a16="http://schemas.microsoft.com/office/drawing/2014/main" id="{6F807FBD-7A82-4519-9FBD-EA2A3D27DC19}"/>
              </a:ext>
            </a:extLst>
          </p:cNvPr>
          <p:cNvSpPr/>
          <p:nvPr/>
        </p:nvSpPr>
        <p:spPr>
          <a:xfrm>
            <a:off x="2713702" y="5431221"/>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860BBC6E-65A2-4851-9A07-CDE35C4AD1A8}"/>
                  </a:ext>
                </a:extLst>
              </p:cNvPr>
              <p:cNvSpPr/>
              <p:nvPr/>
            </p:nvSpPr>
            <p:spPr>
              <a:xfrm>
                <a:off x="4513005" y="2470185"/>
                <a:ext cx="6096000" cy="1110497"/>
              </a:xfrm>
              <a:prstGeom prst="rect">
                <a:avLst/>
              </a:prstGeom>
            </p:spPr>
            <p:txBody>
              <a:bodyPr>
                <a:spAutoFit/>
              </a:bodyPr>
              <a:lstStyle/>
              <a:p>
                <a:pPr/>
                <a14:m>
                  <m:oMathPara xmlns:m="http://schemas.openxmlformats.org/officeDocument/2006/math">
                    <m:oMathParaPr>
                      <m:jc m:val="left"/>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𝑎</m:t>
                              </m:r>
                            </m:lim>
                          </m:limLow>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m:t>
                              </m:r>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𝑎</m:t>
                          </m:r>
                          <m:r>
                            <a:rPr lang="en-US" altLang="zh-CN" sz="2000" i="1">
                              <a:latin typeface="Cambria Math" panose="02040503050406030204" pitchFamily="18" charset="0"/>
                            </a:rPr>
                            <m:t>)</m:t>
                          </m:r>
                        </m:e>
                      </m:func>
                    </m:oMath>
                  </m:oMathPara>
                </a14:m>
                <a:endParaRPr lang="en-US" altLang="zh-CN" sz="2000" dirty="0"/>
              </a:p>
              <a:p>
                <a:r>
                  <a:rPr lang="zh-CN" altLang="en-US" sz="2000" dirty="0"/>
                  <a:t>（代表</a:t>
                </a:r>
                <a:r>
                  <a:rPr lang="en-US" altLang="zh-CN" sz="2000" dirty="0"/>
                  <a:t>agent</a:t>
                </a:r>
                <a:r>
                  <a:rPr lang="zh-CN" altLang="en-US" sz="2000" dirty="0"/>
                  <a:t>能够控制行为，而选择能使我们获得最大收益的行为）</a:t>
                </a:r>
                <a:endParaRPr lang="en-US" altLang="zh-CN" sz="2000" dirty="0"/>
              </a:p>
            </p:txBody>
          </p:sp>
        </mc:Choice>
        <mc:Fallback xmlns="">
          <p:sp>
            <p:nvSpPr>
              <p:cNvPr id="38" name="矩形 37">
                <a:extLst>
                  <a:ext uri="{FF2B5EF4-FFF2-40B4-BE49-F238E27FC236}">
                    <a16:creationId xmlns:a16="http://schemas.microsoft.com/office/drawing/2014/main" id="{860BBC6E-65A2-4851-9A07-CDE35C4AD1A8}"/>
                  </a:ext>
                </a:extLst>
              </p:cNvPr>
              <p:cNvSpPr>
                <a:spLocks noRot="1" noChangeAspect="1" noMove="1" noResize="1" noEditPoints="1" noAdjustHandles="1" noChangeArrowheads="1" noChangeShapeType="1" noTextEdit="1"/>
              </p:cNvSpPr>
              <p:nvPr/>
            </p:nvSpPr>
            <p:spPr>
              <a:xfrm>
                <a:off x="4513005" y="2470185"/>
                <a:ext cx="6096000" cy="1110497"/>
              </a:xfrm>
              <a:prstGeom prst="rect">
                <a:avLst/>
              </a:prstGeom>
              <a:blipFill>
                <a:blip r:embed="rId4"/>
                <a:stretch>
                  <a:fillRect l="-1000" b="-87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2B253B9E-9908-4AC9-B622-5D9C41F8CE9E}"/>
                  </a:ext>
                </a:extLst>
              </p:cNvPr>
              <p:cNvSpPr/>
              <p:nvPr/>
            </p:nvSpPr>
            <p:spPr>
              <a:xfrm>
                <a:off x="4383342" y="4099538"/>
                <a:ext cx="6096000" cy="2109680"/>
              </a:xfrm>
              <a:prstGeom prst="rect">
                <a:avLst/>
              </a:prstGeom>
            </p:spPr>
            <p:txBody>
              <a:bodyPr>
                <a:spAutoFit/>
              </a:bodyPr>
              <a:lstStyle/>
              <a:p>
                <a:pPr/>
                <a14:m>
                  <m:oMathPara xmlns:m="http://schemas.openxmlformats.org/officeDocument/2006/math">
                    <m:oMathParaPr>
                      <m:jc m:val="left"/>
                    </m:oMathParaPr>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𝑞</m:t>
                          </m:r>
                        </m:e>
                        <m:sub>
                          <m:r>
                            <a:rPr lang="zh-CN" altLang="en-US" sz="2000" i="1" dirty="0">
                              <a:latin typeface="Cambria Math" panose="02040503050406030204" pitchFamily="18" charset="0"/>
                            </a:rPr>
                            <m:t>∗</m:t>
                          </m:r>
                        </m:sub>
                      </m:sSub>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r>
                            <a:rPr lang="en-US" altLang="zh-CN" sz="2000" i="1" dirty="0">
                              <a:latin typeface="Cambria Math" panose="02040503050406030204" pitchFamily="18" charset="0"/>
                            </a:rPr>
                            <m:t>𝑎</m:t>
                          </m:r>
                        </m:e>
                      </m:d>
                      <m:r>
                        <a:rPr lang="en-US" altLang="zh-CN" sz="2000" i="1" dirty="0">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𝑅</m:t>
                          </m:r>
                        </m:e>
                        <m:sub>
                          <m:r>
                            <a:rPr lang="en-US" altLang="zh-CN" sz="2000" i="1" dirty="0">
                              <a:latin typeface="Cambria Math" panose="02040503050406030204" pitchFamily="18" charset="0"/>
                            </a:rPr>
                            <m:t>𝑠</m:t>
                          </m:r>
                        </m:sub>
                        <m:sup>
                          <m:r>
                            <a:rPr lang="en-US" altLang="zh-CN" sz="2000" i="1" dirty="0">
                              <a:latin typeface="Cambria Math" panose="02040503050406030204" pitchFamily="18" charset="0"/>
                            </a:rPr>
                            <m:t>𝑎</m:t>
                          </m:r>
                        </m:sup>
                      </m:sSubSup>
                      <m:r>
                        <a:rPr lang="en-US" altLang="zh-CN" sz="2000" i="1" dirty="0">
                          <a:latin typeface="Cambria Math" panose="02040503050406030204" pitchFamily="18" charset="0"/>
                        </a:rPr>
                        <m:t>+</m:t>
                      </m:r>
                      <m:r>
                        <a:rPr lang="zh-CN" altLang="en-US" sz="2000" i="1" dirty="0">
                          <a:latin typeface="Cambria Math" panose="02040503050406030204" pitchFamily="18" charset="0"/>
                        </a:rPr>
                        <m:t>𝛾</m:t>
                      </m:r>
                      <m:nary>
                        <m:naryPr>
                          <m:chr m:val="∑"/>
                          <m:supHide m:val="on"/>
                          <m:ctrlPr>
                            <a:rPr lang="en-US" altLang="zh-CN" sz="2000" i="1" dirty="0">
                              <a:latin typeface="Cambria Math" panose="02040503050406030204" pitchFamily="18" charset="0"/>
                            </a:rPr>
                          </m:ctrlPr>
                        </m:naryPr>
                        <m:sub>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𝑆</m:t>
                              </m:r>
                            </m:e>
                            <m:sub>
                              <m:r>
                                <a:rPr lang="en-US" altLang="zh-CN" sz="2000" i="1" dirty="0">
                                  <a:latin typeface="Cambria Math" panose="02040503050406030204" pitchFamily="18" charset="0"/>
                                </a:rPr>
                                <m:t>𝑡</m:t>
                              </m:r>
                              <m:r>
                                <a:rPr lang="en-US" altLang="zh-CN" sz="2000" i="1" dirty="0">
                                  <a:latin typeface="Cambria Math" panose="02040503050406030204" pitchFamily="18" charset="0"/>
                                </a:rPr>
                                <m:t>+1</m:t>
                              </m:r>
                            </m:sub>
                          </m:sSub>
                        </m:sub>
                        <m:sup/>
                        <m:e>
                          <m:sSubSup>
                            <m:sSubSupPr>
                              <m:ctrlPr>
                                <a:rPr lang="en-US" altLang="zh-CN" sz="2000" i="1" dirty="0">
                                  <a:latin typeface="Cambria Math" panose="02040503050406030204" pitchFamily="18" charset="0"/>
                                  <a:ea typeface="Cambria Math" panose="02040503050406030204" pitchFamily="18" charset="0"/>
                                </a:rPr>
                              </m:ctrlPr>
                            </m:sSubSupPr>
                            <m:e>
                              <m:r>
                                <a:rPr lang="en-US" altLang="zh-CN" sz="2000" i="1" dirty="0">
                                  <a:latin typeface="Cambria Math" panose="02040503050406030204" pitchFamily="18" charset="0"/>
                                  <a:ea typeface="Cambria Math" panose="02040503050406030204" pitchFamily="18" charset="0"/>
                                </a:rPr>
                                <m:t>𝑃</m:t>
                              </m:r>
                            </m:e>
                            <m:sub>
                              <m:r>
                                <a:rPr lang="en-US" altLang="zh-CN" sz="2000" i="1" dirty="0">
                                  <a:latin typeface="Cambria Math" panose="02040503050406030204" pitchFamily="18" charset="0"/>
                                  <a:ea typeface="Cambria Math" panose="02040503050406030204" pitchFamily="18" charset="0"/>
                                </a:rPr>
                                <m:t>𝑠𝑠</m:t>
                              </m:r>
                              <m:r>
                                <a:rPr lang="en-US" altLang="zh-CN" sz="2000" i="1" dirty="0">
                                  <a:latin typeface="Cambria Math" panose="02040503050406030204" pitchFamily="18" charset="0"/>
                                  <a:ea typeface="Cambria Math" panose="02040503050406030204" pitchFamily="18" charset="0"/>
                                </a:rPr>
                                <m:t>′</m:t>
                              </m:r>
                            </m:sub>
                            <m:sup>
                              <m:r>
                                <a:rPr lang="en-US" altLang="zh-CN" sz="2000" i="1" dirty="0">
                                  <a:latin typeface="Cambria Math" panose="02040503050406030204" pitchFamily="18" charset="0"/>
                                  <a:ea typeface="Cambria Math" panose="02040503050406030204" pitchFamily="18" charset="0"/>
                                </a:rPr>
                                <m:t>𝑎</m:t>
                              </m:r>
                            </m:sup>
                          </m:sSubSup>
                        </m:e>
                      </m:nary>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a:rPr lang="zh-CN" altLang="en-US" sz="2000" i="1" dirty="0">
                              <a:latin typeface="Cambria Math" panose="02040503050406030204" pitchFamily="18" charset="0"/>
                            </a:rPr>
                            <m:t>∗</m:t>
                          </m:r>
                        </m:sub>
                      </m:sSub>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m:t>
                          </m:r>
                        </m:e>
                      </m:d>
                    </m:oMath>
                  </m:oMathPara>
                </a14:m>
                <a:endParaRPr lang="en-US" altLang="zh-CN" sz="2000" dirty="0"/>
              </a:p>
              <a:p>
                <a:r>
                  <a:rPr lang="zh-CN" altLang="en-US" sz="2000" dirty="0"/>
                  <a:t>在产生的下一状态也会有最优状态值（迭代关系）</a:t>
                </a:r>
                <a:r>
                  <a:rPr lang="en-US" altLang="zh-CN" sz="2000" dirty="0"/>
                  <a:t>agent</a:t>
                </a:r>
                <a:r>
                  <a:rPr lang="zh-CN" altLang="en-US" sz="2000" dirty="0"/>
                  <a:t>无法控制自身的</a:t>
                </a:r>
                <a:r>
                  <a:rPr lang="en-US" altLang="zh-CN" sz="2000" dirty="0"/>
                  <a:t>action</a:t>
                </a:r>
                <a:r>
                  <a:rPr lang="zh-CN" altLang="en-US" sz="2000" dirty="0"/>
                  <a:t>会导致接下来出现什么状态，所以需要平均所有可能发生的状态的最优状态值来提现自身</a:t>
                </a:r>
                <a:r>
                  <a:rPr lang="en-US" altLang="zh-CN" sz="2000" dirty="0"/>
                  <a:t>action</a:t>
                </a:r>
                <a:r>
                  <a:rPr lang="zh-CN" altLang="en-US" sz="2000" dirty="0"/>
                  <a:t>的好坏</a:t>
                </a:r>
              </a:p>
            </p:txBody>
          </p:sp>
        </mc:Choice>
        <mc:Fallback xmlns="">
          <p:sp>
            <p:nvSpPr>
              <p:cNvPr id="39" name="矩形 38">
                <a:extLst>
                  <a:ext uri="{FF2B5EF4-FFF2-40B4-BE49-F238E27FC236}">
                    <a16:creationId xmlns:a16="http://schemas.microsoft.com/office/drawing/2014/main" id="{2B253B9E-9908-4AC9-B622-5D9C41F8CE9E}"/>
                  </a:ext>
                </a:extLst>
              </p:cNvPr>
              <p:cNvSpPr>
                <a:spLocks noRot="1" noChangeAspect="1" noMove="1" noResize="1" noEditPoints="1" noAdjustHandles="1" noChangeArrowheads="1" noChangeShapeType="1" noTextEdit="1"/>
              </p:cNvSpPr>
              <p:nvPr/>
            </p:nvSpPr>
            <p:spPr>
              <a:xfrm>
                <a:off x="4383342" y="4099538"/>
                <a:ext cx="6096000" cy="2109680"/>
              </a:xfrm>
              <a:prstGeom prst="rect">
                <a:avLst/>
              </a:prstGeom>
              <a:blipFill>
                <a:blip r:embed="rId5"/>
                <a:stretch>
                  <a:fillRect l="-1000" r="-500" b="-40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333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DE081-2B30-4D43-93E2-923E731C1FA6}"/>
              </a:ext>
            </a:extLst>
          </p:cNvPr>
          <p:cNvSpPr>
            <a:spLocks noGrp="1"/>
          </p:cNvSpPr>
          <p:nvPr>
            <p:ph type="title"/>
          </p:nvPr>
        </p:nvSpPr>
        <p:spPr>
          <a:xfrm>
            <a:off x="759541" y="61639"/>
            <a:ext cx="10515600" cy="755752"/>
          </a:xfrm>
        </p:spPr>
        <p:txBody>
          <a:bodyPr>
            <a:normAutofit/>
          </a:bodyPr>
          <a:lstStyle/>
          <a:p>
            <a:r>
              <a:rPr lang="zh-CN" altLang="en-US" sz="3200" dirty="0"/>
              <a:t>贝尔曼最优方程（</a:t>
            </a:r>
            <a:r>
              <a:rPr lang="en-US" altLang="zh-CN" sz="3200" dirty="0"/>
              <a:t>MDP</a:t>
            </a:r>
            <a:r>
              <a:rPr lang="zh-CN" altLang="en-US" sz="3200" dirty="0"/>
              <a:t>）</a:t>
            </a:r>
          </a:p>
        </p:txBody>
      </p:sp>
      <p:sp>
        <p:nvSpPr>
          <p:cNvPr id="5" name="等腰三角形 4">
            <a:extLst>
              <a:ext uri="{FF2B5EF4-FFF2-40B4-BE49-F238E27FC236}">
                <a16:creationId xmlns:a16="http://schemas.microsoft.com/office/drawing/2014/main" id="{4BAE4113-531E-4AE5-B497-781595EE1995}"/>
              </a:ext>
            </a:extLst>
          </p:cNvPr>
          <p:cNvSpPr/>
          <p:nvPr/>
        </p:nvSpPr>
        <p:spPr>
          <a:xfrm>
            <a:off x="1252394" y="1684016"/>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cxnSp>
        <p:nvCxnSpPr>
          <p:cNvPr id="6" name="直接连接符 5">
            <a:extLst>
              <a:ext uri="{FF2B5EF4-FFF2-40B4-BE49-F238E27FC236}">
                <a16:creationId xmlns:a16="http://schemas.microsoft.com/office/drawing/2014/main" id="{C7DB0CD6-E992-4AAF-8531-7A23CEEA6619}"/>
              </a:ext>
            </a:extLst>
          </p:cNvPr>
          <p:cNvCxnSpPr>
            <a:cxnSpLocks/>
          </p:cNvCxnSpPr>
          <p:nvPr/>
        </p:nvCxnSpPr>
        <p:spPr>
          <a:xfrm flipH="1">
            <a:off x="957426" y="2218940"/>
            <a:ext cx="624348"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6734912-8EB4-4338-A6DF-661B7E65E8AA}"/>
              </a:ext>
            </a:extLst>
          </p:cNvPr>
          <p:cNvCxnSpPr>
            <a:cxnSpLocks/>
          </p:cNvCxnSpPr>
          <p:nvPr/>
        </p:nvCxnSpPr>
        <p:spPr>
          <a:xfrm>
            <a:off x="1581774" y="2218940"/>
            <a:ext cx="754625"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4FB4A4A1-0BF7-4FFD-9213-A2C5071358F8}"/>
              </a:ext>
            </a:extLst>
          </p:cNvPr>
          <p:cNvSpPr/>
          <p:nvPr/>
        </p:nvSpPr>
        <p:spPr>
          <a:xfrm>
            <a:off x="593633" y="2732976"/>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9" name="椭圆 8">
            <a:extLst>
              <a:ext uri="{FF2B5EF4-FFF2-40B4-BE49-F238E27FC236}">
                <a16:creationId xmlns:a16="http://schemas.microsoft.com/office/drawing/2014/main" id="{E9C24FE1-D630-4395-ACE4-A6017F10F6CF}"/>
              </a:ext>
            </a:extLst>
          </p:cNvPr>
          <p:cNvSpPr/>
          <p:nvPr/>
        </p:nvSpPr>
        <p:spPr>
          <a:xfrm>
            <a:off x="1959086" y="2720385"/>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12" name="等腰三角形 11">
            <a:extLst>
              <a:ext uri="{FF2B5EF4-FFF2-40B4-BE49-F238E27FC236}">
                <a16:creationId xmlns:a16="http://schemas.microsoft.com/office/drawing/2014/main" id="{379C91CF-3874-43EE-8D27-374C9FF9F503}"/>
              </a:ext>
            </a:extLst>
          </p:cNvPr>
          <p:cNvSpPr/>
          <p:nvPr/>
        </p:nvSpPr>
        <p:spPr>
          <a:xfrm>
            <a:off x="3807545" y="1671425"/>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cxnSp>
        <p:nvCxnSpPr>
          <p:cNvPr id="13" name="直接连接符 12">
            <a:extLst>
              <a:ext uri="{FF2B5EF4-FFF2-40B4-BE49-F238E27FC236}">
                <a16:creationId xmlns:a16="http://schemas.microsoft.com/office/drawing/2014/main" id="{C762D19E-E80B-4B6B-A406-5F274669E569}"/>
              </a:ext>
            </a:extLst>
          </p:cNvPr>
          <p:cNvCxnSpPr>
            <a:cxnSpLocks/>
          </p:cNvCxnSpPr>
          <p:nvPr/>
        </p:nvCxnSpPr>
        <p:spPr>
          <a:xfrm flipH="1">
            <a:off x="3512577" y="2206349"/>
            <a:ext cx="624348"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3C4D614-EA9E-4634-8DAE-7673E7915C39}"/>
              </a:ext>
            </a:extLst>
          </p:cNvPr>
          <p:cNvCxnSpPr>
            <a:cxnSpLocks/>
          </p:cNvCxnSpPr>
          <p:nvPr/>
        </p:nvCxnSpPr>
        <p:spPr>
          <a:xfrm>
            <a:off x="4136925" y="2206349"/>
            <a:ext cx="754625"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84ECB349-1C77-49F5-BE50-5C8D09A73381}"/>
              </a:ext>
            </a:extLst>
          </p:cNvPr>
          <p:cNvSpPr/>
          <p:nvPr/>
        </p:nvSpPr>
        <p:spPr>
          <a:xfrm>
            <a:off x="3148784" y="2720385"/>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16" name="椭圆 15">
            <a:extLst>
              <a:ext uri="{FF2B5EF4-FFF2-40B4-BE49-F238E27FC236}">
                <a16:creationId xmlns:a16="http://schemas.microsoft.com/office/drawing/2014/main" id="{B4816A70-418C-4498-BFA2-1298484004DD}"/>
              </a:ext>
            </a:extLst>
          </p:cNvPr>
          <p:cNvSpPr/>
          <p:nvPr/>
        </p:nvSpPr>
        <p:spPr>
          <a:xfrm>
            <a:off x="4514237" y="2707794"/>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23" name="椭圆 22">
            <a:extLst>
              <a:ext uri="{FF2B5EF4-FFF2-40B4-BE49-F238E27FC236}">
                <a16:creationId xmlns:a16="http://schemas.microsoft.com/office/drawing/2014/main" id="{AA449F3D-9680-4A24-849C-BFF74728A065}"/>
              </a:ext>
            </a:extLst>
          </p:cNvPr>
          <p:cNvSpPr/>
          <p:nvPr/>
        </p:nvSpPr>
        <p:spPr>
          <a:xfrm>
            <a:off x="2448233" y="753481"/>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cxnSp>
        <p:nvCxnSpPr>
          <p:cNvPr id="24" name="直接连接符 23">
            <a:extLst>
              <a:ext uri="{FF2B5EF4-FFF2-40B4-BE49-F238E27FC236}">
                <a16:creationId xmlns:a16="http://schemas.microsoft.com/office/drawing/2014/main" id="{C0067B13-7752-408D-9A03-9160E1AD084B}"/>
              </a:ext>
            </a:extLst>
          </p:cNvPr>
          <p:cNvCxnSpPr>
            <a:cxnSpLocks/>
            <a:stCxn id="23" idx="4"/>
            <a:endCxn id="12" idx="0"/>
          </p:cNvCxnSpPr>
          <p:nvPr/>
        </p:nvCxnSpPr>
        <p:spPr>
          <a:xfrm>
            <a:off x="2777614" y="1402410"/>
            <a:ext cx="1359312" cy="2690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5F9319C-3CF6-4907-94AA-D8AF7AD995B7}"/>
              </a:ext>
            </a:extLst>
          </p:cNvPr>
          <p:cNvCxnSpPr>
            <a:cxnSpLocks/>
            <a:stCxn id="23" idx="4"/>
            <a:endCxn id="5" idx="0"/>
          </p:cNvCxnSpPr>
          <p:nvPr/>
        </p:nvCxnSpPr>
        <p:spPr>
          <a:xfrm flipH="1">
            <a:off x="1581775" y="1402410"/>
            <a:ext cx="1195839" cy="281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76DE64C-BC8F-44F3-9842-37FC2EBD1458}"/>
                  </a:ext>
                </a:extLst>
              </p:cNvPr>
              <p:cNvSpPr txBox="1"/>
              <p:nvPr/>
            </p:nvSpPr>
            <p:spPr>
              <a:xfrm>
                <a:off x="5696554" y="1671425"/>
                <a:ext cx="4913671" cy="7998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𝑎</m:t>
                              </m:r>
                            </m:lim>
                          </m:limLow>
                        </m:fName>
                        <m:e>
                          <m:r>
                            <a:rPr lang="en-US" altLang="zh-CN" b="0" i="1" smtClean="0">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𝑅</m:t>
                              </m:r>
                            </m:e>
                            <m:sub>
                              <m:r>
                                <a:rPr lang="en-US" altLang="zh-CN" i="1" dirty="0">
                                  <a:latin typeface="Cambria Math" panose="02040503050406030204" pitchFamily="18" charset="0"/>
                                </a:rPr>
                                <m:t>𝑠</m:t>
                              </m:r>
                            </m:sub>
                            <m:sup>
                              <m:r>
                                <a:rPr lang="en-US" altLang="zh-CN" i="1" dirty="0">
                                  <a:latin typeface="Cambria Math" panose="02040503050406030204" pitchFamily="18" charset="0"/>
                                </a:rPr>
                                <m:t>𝑎</m:t>
                              </m:r>
                            </m:sup>
                          </m:sSubSup>
                          <m:r>
                            <a:rPr lang="en-US" altLang="zh-CN" i="1" dirty="0">
                              <a:latin typeface="Cambria Math" panose="02040503050406030204" pitchFamily="18" charset="0"/>
                            </a:rPr>
                            <m:t>+</m:t>
                          </m:r>
                          <m:r>
                            <a:rPr lang="zh-CN" altLang="en-US" i="1" dirty="0">
                              <a:latin typeface="Cambria Math" panose="02040503050406030204" pitchFamily="18" charset="0"/>
                            </a:rPr>
                            <m:t>𝛾</m:t>
                          </m:r>
                          <m:nary>
                            <m:naryPr>
                              <m:chr m:val="∑"/>
                              <m:supHide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𝑠</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sub>
                            <m:sup/>
                            <m:e>
                              <m:sSubSup>
                                <m:sSubSupPr>
                                  <m:ctrlPr>
                                    <a:rPr lang="en-US" altLang="zh-CN" i="1" dirty="0">
                                      <a:latin typeface="Cambria Math" panose="02040503050406030204" pitchFamily="18" charset="0"/>
                                      <a:ea typeface="Cambria Math" panose="02040503050406030204" pitchFamily="18" charset="0"/>
                                    </a:rPr>
                                  </m:ctrlPr>
                                </m:sSubSupPr>
                                <m:e>
                                  <m:r>
                                    <a:rPr lang="en-US" altLang="zh-CN" i="1" dirty="0">
                                      <a:latin typeface="Cambria Math" panose="02040503050406030204" pitchFamily="18" charset="0"/>
                                      <a:ea typeface="Cambria Math" panose="02040503050406030204" pitchFamily="18" charset="0"/>
                                    </a:rPr>
                                    <m:t>𝑃</m:t>
                                  </m:r>
                                </m:e>
                                <m:sub>
                                  <m:r>
                                    <a:rPr lang="en-US" altLang="zh-CN" i="1" dirty="0">
                                      <a:latin typeface="Cambria Math" panose="02040503050406030204" pitchFamily="18" charset="0"/>
                                      <a:ea typeface="Cambria Math" panose="02040503050406030204" pitchFamily="18" charset="0"/>
                                    </a:rPr>
                                    <m:t>𝑠𝑠</m:t>
                                  </m:r>
                                  <m:r>
                                    <a:rPr lang="en-US" altLang="zh-CN" i="1" dirty="0">
                                      <a:latin typeface="Cambria Math" panose="02040503050406030204" pitchFamily="18" charset="0"/>
                                      <a:ea typeface="Cambria Math" panose="02040503050406030204" pitchFamily="18" charset="0"/>
                                    </a:rPr>
                                    <m:t>′</m:t>
                                  </m:r>
                                </m:sub>
                                <m:sup>
                                  <m:r>
                                    <a:rPr lang="en-US" altLang="zh-CN" i="1" dirty="0">
                                      <a:latin typeface="Cambria Math" panose="02040503050406030204" pitchFamily="18" charset="0"/>
                                      <a:ea typeface="Cambria Math" panose="02040503050406030204" pitchFamily="18" charset="0"/>
                                    </a:rPr>
                                    <m:t>𝑎</m:t>
                                  </m:r>
                                </m:sup>
                              </m:sSubSup>
                            </m:e>
                          </m:nary>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zh-CN" altLang="en-US" i="1" dirty="0">
                                  <a:latin typeface="Cambria Math" panose="02040503050406030204" pitchFamily="18" charset="0"/>
                                </a:rPr>
                                <m:t>∗</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i="1" dirty="0">
                                  <a:latin typeface="Cambria Math" panose="02040503050406030204" pitchFamily="18" charset="0"/>
                                </a:rPr>
                                <m:t>′</m:t>
                              </m:r>
                            </m:e>
                          </m:d>
                        </m:e>
                      </m:func>
                      <m:r>
                        <a:rPr lang="en-US" altLang="zh-CN" b="0" i="1" smtClean="0">
                          <a:latin typeface="Cambria Math" panose="02040503050406030204" pitchFamily="18" charset="0"/>
                        </a:rPr>
                        <m:t>]</m:t>
                      </m:r>
                    </m:oMath>
                  </m:oMathPara>
                </a14:m>
                <a:endParaRPr lang="en-US" altLang="zh-CN" dirty="0"/>
              </a:p>
            </p:txBody>
          </p:sp>
        </mc:Choice>
        <mc:Fallback xmlns="">
          <p:sp>
            <p:nvSpPr>
              <p:cNvPr id="29" name="文本框 28">
                <a:extLst>
                  <a:ext uri="{FF2B5EF4-FFF2-40B4-BE49-F238E27FC236}">
                    <a16:creationId xmlns:a16="http://schemas.microsoft.com/office/drawing/2014/main" id="{D76DE64C-BC8F-44F3-9842-37FC2EBD1458}"/>
                  </a:ext>
                </a:extLst>
              </p:cNvPr>
              <p:cNvSpPr txBox="1">
                <a:spLocks noRot="1" noChangeAspect="1" noMove="1" noResize="1" noEditPoints="1" noAdjustHandles="1" noChangeArrowheads="1" noChangeShapeType="1" noTextEdit="1"/>
              </p:cNvSpPr>
              <p:nvPr/>
            </p:nvSpPr>
            <p:spPr>
              <a:xfrm>
                <a:off x="5696554" y="1671425"/>
                <a:ext cx="4913671" cy="799834"/>
              </a:xfrm>
              <a:prstGeom prst="rect">
                <a:avLst/>
              </a:prstGeom>
              <a:blipFill>
                <a:blip r:embed="rId2"/>
                <a:stretch>
                  <a:fillRect/>
                </a:stretch>
              </a:blipFill>
            </p:spPr>
            <p:txBody>
              <a:bodyPr/>
              <a:lstStyle/>
              <a:p>
                <a:r>
                  <a:rPr lang="zh-CN" altLang="en-US">
                    <a:noFill/>
                  </a:rPr>
                  <a:t> </a:t>
                </a:r>
              </a:p>
            </p:txBody>
          </p:sp>
        </mc:Fallback>
      </mc:AlternateContent>
      <p:sp>
        <p:nvSpPr>
          <p:cNvPr id="30" name="等腰三角形 29">
            <a:extLst>
              <a:ext uri="{FF2B5EF4-FFF2-40B4-BE49-F238E27FC236}">
                <a16:creationId xmlns:a16="http://schemas.microsoft.com/office/drawing/2014/main" id="{F138B053-D00F-48AC-BD19-4622CC337404}"/>
              </a:ext>
            </a:extLst>
          </p:cNvPr>
          <p:cNvSpPr/>
          <p:nvPr/>
        </p:nvSpPr>
        <p:spPr>
          <a:xfrm>
            <a:off x="2499855" y="3440422"/>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cxnSp>
        <p:nvCxnSpPr>
          <p:cNvPr id="31" name="直接连接符 30">
            <a:extLst>
              <a:ext uri="{FF2B5EF4-FFF2-40B4-BE49-F238E27FC236}">
                <a16:creationId xmlns:a16="http://schemas.microsoft.com/office/drawing/2014/main" id="{ED0F8C53-3E42-413F-821F-F0BD58EA0C04}"/>
              </a:ext>
            </a:extLst>
          </p:cNvPr>
          <p:cNvCxnSpPr>
            <a:cxnSpLocks/>
            <a:stCxn id="30" idx="3"/>
          </p:cNvCxnSpPr>
          <p:nvPr/>
        </p:nvCxnSpPr>
        <p:spPr>
          <a:xfrm flipH="1">
            <a:off x="1633396" y="3961532"/>
            <a:ext cx="1195840" cy="293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7B3D3CF-3E34-462C-AA8A-F5073C1DA6B7}"/>
              </a:ext>
            </a:extLst>
          </p:cNvPr>
          <p:cNvCxnSpPr>
            <a:cxnSpLocks/>
            <a:endCxn id="34" idx="0"/>
          </p:cNvCxnSpPr>
          <p:nvPr/>
        </p:nvCxnSpPr>
        <p:spPr>
          <a:xfrm>
            <a:off x="2809575" y="3961052"/>
            <a:ext cx="1378973" cy="294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0F23CE80-28E6-4711-8FF0-B4BEE49AB44E}"/>
              </a:ext>
            </a:extLst>
          </p:cNvPr>
          <p:cNvSpPr/>
          <p:nvPr/>
        </p:nvSpPr>
        <p:spPr>
          <a:xfrm>
            <a:off x="1304016" y="4255188"/>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34" name="椭圆 33">
            <a:extLst>
              <a:ext uri="{FF2B5EF4-FFF2-40B4-BE49-F238E27FC236}">
                <a16:creationId xmlns:a16="http://schemas.microsoft.com/office/drawing/2014/main" id="{B47F9CCD-A9E7-45C6-BC45-A7CC76D14285}"/>
              </a:ext>
            </a:extLst>
          </p:cNvPr>
          <p:cNvSpPr/>
          <p:nvPr/>
        </p:nvSpPr>
        <p:spPr>
          <a:xfrm>
            <a:off x="3859167" y="4255188"/>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43" name="等腰三角形 42">
            <a:extLst>
              <a:ext uri="{FF2B5EF4-FFF2-40B4-BE49-F238E27FC236}">
                <a16:creationId xmlns:a16="http://schemas.microsoft.com/office/drawing/2014/main" id="{5F8274A7-1FFE-4191-8F57-9FAE2A25BCDD}"/>
              </a:ext>
            </a:extLst>
          </p:cNvPr>
          <p:cNvSpPr/>
          <p:nvPr/>
        </p:nvSpPr>
        <p:spPr>
          <a:xfrm>
            <a:off x="2010708" y="5398909"/>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sp>
        <p:nvSpPr>
          <p:cNvPr id="44" name="等腰三角形 43">
            <a:extLst>
              <a:ext uri="{FF2B5EF4-FFF2-40B4-BE49-F238E27FC236}">
                <a16:creationId xmlns:a16="http://schemas.microsoft.com/office/drawing/2014/main" id="{74BEC32B-23E2-43BA-8525-D6D0FFDF69D1}"/>
              </a:ext>
            </a:extLst>
          </p:cNvPr>
          <p:cNvSpPr/>
          <p:nvPr/>
        </p:nvSpPr>
        <p:spPr>
          <a:xfrm>
            <a:off x="679668" y="5398909"/>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cxnSp>
        <p:nvCxnSpPr>
          <p:cNvPr id="45" name="直接连接符 44">
            <a:extLst>
              <a:ext uri="{FF2B5EF4-FFF2-40B4-BE49-F238E27FC236}">
                <a16:creationId xmlns:a16="http://schemas.microsoft.com/office/drawing/2014/main" id="{131BFE66-0C51-44DA-B4D2-7D7C0C4EEDA1}"/>
              </a:ext>
            </a:extLst>
          </p:cNvPr>
          <p:cNvCxnSpPr>
            <a:cxnSpLocks/>
            <a:endCxn id="43" idx="0"/>
          </p:cNvCxnSpPr>
          <p:nvPr/>
        </p:nvCxnSpPr>
        <p:spPr>
          <a:xfrm>
            <a:off x="1631550" y="4896305"/>
            <a:ext cx="708539" cy="502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74F57E08-CEE4-40A1-B59F-3C39A6F80290}"/>
              </a:ext>
            </a:extLst>
          </p:cNvPr>
          <p:cNvCxnSpPr>
            <a:cxnSpLocks/>
            <a:endCxn id="44" idx="0"/>
          </p:cNvCxnSpPr>
          <p:nvPr/>
        </p:nvCxnSpPr>
        <p:spPr>
          <a:xfrm flipH="1">
            <a:off x="1009049" y="4905276"/>
            <a:ext cx="604686" cy="49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等腰三角形 48">
            <a:extLst>
              <a:ext uri="{FF2B5EF4-FFF2-40B4-BE49-F238E27FC236}">
                <a16:creationId xmlns:a16="http://schemas.microsoft.com/office/drawing/2014/main" id="{17AC6C18-F2B2-49A9-A6AB-BD6268F1EED5}"/>
              </a:ext>
            </a:extLst>
          </p:cNvPr>
          <p:cNvSpPr/>
          <p:nvPr/>
        </p:nvSpPr>
        <p:spPr>
          <a:xfrm>
            <a:off x="4565859" y="5409577"/>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sp>
        <p:nvSpPr>
          <p:cNvPr id="50" name="等腰三角形 49">
            <a:extLst>
              <a:ext uri="{FF2B5EF4-FFF2-40B4-BE49-F238E27FC236}">
                <a16:creationId xmlns:a16="http://schemas.microsoft.com/office/drawing/2014/main" id="{500D01BA-5894-434B-B760-F51D42F60E87}"/>
              </a:ext>
            </a:extLst>
          </p:cNvPr>
          <p:cNvSpPr/>
          <p:nvPr/>
        </p:nvSpPr>
        <p:spPr>
          <a:xfrm>
            <a:off x="3234819" y="5409577"/>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cxnSp>
        <p:nvCxnSpPr>
          <p:cNvPr id="51" name="直接连接符 50">
            <a:extLst>
              <a:ext uri="{FF2B5EF4-FFF2-40B4-BE49-F238E27FC236}">
                <a16:creationId xmlns:a16="http://schemas.microsoft.com/office/drawing/2014/main" id="{75E7E03A-BF18-4AE6-9B43-80FE7373B7B0}"/>
              </a:ext>
            </a:extLst>
          </p:cNvPr>
          <p:cNvCxnSpPr>
            <a:cxnSpLocks/>
            <a:endCxn id="50" idx="0"/>
          </p:cNvCxnSpPr>
          <p:nvPr/>
        </p:nvCxnSpPr>
        <p:spPr>
          <a:xfrm flipH="1">
            <a:off x="3564200" y="4915944"/>
            <a:ext cx="604686" cy="49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6684C9C-41F6-4407-9222-2F2DEDF3EC20}"/>
              </a:ext>
            </a:extLst>
          </p:cNvPr>
          <p:cNvCxnSpPr>
            <a:cxnSpLocks/>
            <a:stCxn id="34" idx="4"/>
            <a:endCxn id="49" idx="0"/>
          </p:cNvCxnSpPr>
          <p:nvPr/>
        </p:nvCxnSpPr>
        <p:spPr>
          <a:xfrm>
            <a:off x="4188548" y="4904117"/>
            <a:ext cx="706692" cy="505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B081E95A-17EB-4979-B75F-E8BAE63527F2}"/>
                  </a:ext>
                </a:extLst>
              </p:cNvPr>
              <p:cNvSpPr txBox="1"/>
              <p:nvPr/>
            </p:nvSpPr>
            <p:spPr>
              <a:xfrm>
                <a:off x="5292213" y="3728294"/>
                <a:ext cx="6685942" cy="1993238"/>
              </a:xfrm>
              <a:prstGeom prst="rect">
                <a:avLst/>
              </a:prstGeom>
              <a:noFill/>
            </p:spPr>
            <p:txBody>
              <a:bodyPr wrap="square" rtlCol="0">
                <a:spAutoFit/>
              </a:bodyPr>
              <a:lstStyle/>
              <a:p>
                <a:r>
                  <a:rPr lang="zh-CN" altLang="en-US" dirty="0"/>
                  <a:t>同理，可以得到</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zh-CN" altLang="en-US" i="1" dirty="0">
                              <a:latin typeface="Cambria Math" panose="02040503050406030204" pitchFamily="18" charset="0"/>
                            </a:rPr>
                            <m:t>∗</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i="1" dirty="0">
                              <a:latin typeface="Cambria Math" panose="02040503050406030204" pitchFamily="18" charset="0"/>
                            </a:rPr>
                            <m:t>,</m:t>
                          </m:r>
                          <m:r>
                            <a:rPr lang="en-US" altLang="zh-CN" i="1" dirty="0">
                              <a:latin typeface="Cambria Math" panose="02040503050406030204" pitchFamily="18" charset="0"/>
                            </a:rPr>
                            <m:t>𝑎</m:t>
                          </m:r>
                        </m:e>
                      </m:d>
                      <m:r>
                        <a:rPr lang="en-US" altLang="zh-CN" i="1" dirty="0">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𝑅</m:t>
                          </m:r>
                        </m:e>
                        <m:sub>
                          <m:r>
                            <a:rPr lang="en-US" altLang="zh-CN" i="1" dirty="0">
                              <a:latin typeface="Cambria Math" panose="02040503050406030204" pitchFamily="18" charset="0"/>
                            </a:rPr>
                            <m:t>𝑠</m:t>
                          </m:r>
                        </m:sub>
                        <m:sup>
                          <m:r>
                            <a:rPr lang="en-US" altLang="zh-CN" i="1" dirty="0">
                              <a:latin typeface="Cambria Math" panose="02040503050406030204" pitchFamily="18" charset="0"/>
                            </a:rPr>
                            <m:t>𝑎</m:t>
                          </m:r>
                        </m:sup>
                      </m:sSubSup>
                      <m:r>
                        <a:rPr lang="en-US" altLang="zh-CN" i="1" dirty="0">
                          <a:latin typeface="Cambria Math" panose="02040503050406030204" pitchFamily="18" charset="0"/>
                        </a:rPr>
                        <m:t>+</m:t>
                      </m:r>
                      <m:r>
                        <a:rPr lang="zh-CN" altLang="en-US" i="1" dirty="0">
                          <a:latin typeface="Cambria Math" panose="02040503050406030204" pitchFamily="18" charset="0"/>
                        </a:rPr>
                        <m:t>𝛾</m:t>
                      </m:r>
                      <m:nary>
                        <m:naryPr>
                          <m:chr m:val="∑"/>
                          <m:supHide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𝑠</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sub>
                        <m:sup/>
                        <m:e>
                          <m:sSubSup>
                            <m:sSubSupPr>
                              <m:ctrlPr>
                                <a:rPr lang="en-US" altLang="zh-CN" i="1" dirty="0">
                                  <a:latin typeface="Cambria Math" panose="02040503050406030204" pitchFamily="18" charset="0"/>
                                  <a:ea typeface="Cambria Math" panose="02040503050406030204" pitchFamily="18" charset="0"/>
                                </a:rPr>
                              </m:ctrlPr>
                            </m:sSubSupPr>
                            <m:e>
                              <m:r>
                                <a:rPr lang="en-US" altLang="zh-CN" i="1" dirty="0">
                                  <a:latin typeface="Cambria Math" panose="02040503050406030204" pitchFamily="18" charset="0"/>
                                  <a:ea typeface="Cambria Math" panose="02040503050406030204" pitchFamily="18" charset="0"/>
                                </a:rPr>
                                <m:t>𝑃</m:t>
                              </m:r>
                            </m:e>
                            <m:sub>
                              <m:r>
                                <a:rPr lang="en-US" altLang="zh-CN" i="1" dirty="0">
                                  <a:latin typeface="Cambria Math" panose="02040503050406030204" pitchFamily="18" charset="0"/>
                                  <a:ea typeface="Cambria Math" panose="02040503050406030204" pitchFamily="18" charset="0"/>
                                </a:rPr>
                                <m:t>𝑠𝑠</m:t>
                              </m:r>
                              <m:r>
                                <a:rPr lang="en-US" altLang="zh-CN" i="1" dirty="0">
                                  <a:latin typeface="Cambria Math" panose="02040503050406030204" pitchFamily="18" charset="0"/>
                                  <a:ea typeface="Cambria Math" panose="02040503050406030204" pitchFamily="18" charset="0"/>
                                </a:rPr>
                                <m:t>′</m:t>
                              </m:r>
                            </m:sub>
                            <m:sup>
                              <m:r>
                                <a:rPr lang="en-US" altLang="zh-CN" i="1" dirty="0">
                                  <a:latin typeface="Cambria Math" panose="02040503050406030204" pitchFamily="18" charset="0"/>
                                  <a:ea typeface="Cambria Math" panose="02040503050406030204" pitchFamily="18" charset="0"/>
                                </a:rPr>
                                <m:t>𝑎</m:t>
                              </m:r>
                            </m:sup>
                          </m:sSubSup>
                        </m:e>
                      </m:nary>
                      <m:sSub>
                        <m:sSubPr>
                          <m:ctrlPr>
                            <a:rPr lang="en-US" altLang="zh-CN" i="1" dirty="0">
                              <a:latin typeface="Cambria Math" panose="02040503050406030204" pitchFamily="18" charset="0"/>
                            </a:rPr>
                          </m:ctrlPr>
                        </m:sSubPr>
                        <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𝑎</m:t>
                              </m:r>
                              <m:r>
                                <a:rPr lang="en-US" altLang="zh-CN" b="0" i="1" smtClean="0">
                                  <a:latin typeface="Cambria Math" panose="02040503050406030204" pitchFamily="18" charset="0"/>
                                </a:rPr>
                                <m:t>′</m:t>
                              </m:r>
                            </m:lim>
                          </m:limLow>
                          <m:r>
                            <a:rPr lang="en-US" altLang="zh-CN" i="1" dirty="0">
                              <a:latin typeface="Cambria Math" panose="02040503050406030204" pitchFamily="18" charset="0"/>
                            </a:rPr>
                            <m:t>𝑞</m:t>
                          </m:r>
                        </m:e>
                        <m:sub>
                          <m:r>
                            <a:rPr lang="zh-CN" altLang="en-US" i="1" dirty="0">
                              <a:latin typeface="Cambria Math" panose="02040503050406030204" pitchFamily="18" charset="0"/>
                            </a:rPr>
                            <m:t>∗</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i="1" dirty="0">
                              <a:latin typeface="Cambria Math" panose="02040503050406030204" pitchFamily="18" charset="0"/>
                            </a:rPr>
                            <m:t>′</m:t>
                          </m:r>
                        </m:e>
                      </m:d>
                    </m:oMath>
                  </m:oMathPara>
                </a14:m>
                <a:endParaRPr lang="en-US" altLang="zh-CN" dirty="0"/>
              </a:p>
              <a:p>
                <a:r>
                  <a:rPr lang="zh-CN" altLang="en-US" dirty="0"/>
                  <a:t>其中贝尔曼方程中的</a:t>
                </a:r>
                <a14:m>
                  <m:oMath xmlns:m="http://schemas.openxmlformats.org/officeDocument/2006/math">
                    <m:nary>
                      <m:naryPr>
                        <m:chr m:val="∑"/>
                        <m:supHide m:val="on"/>
                        <m:ctrlPr>
                          <a:rPr lang="en-US" altLang="zh-CN" i="1" dirty="0">
                            <a:latin typeface="Cambria Math" panose="02040503050406030204" pitchFamily="18" charset="0"/>
                          </a:rPr>
                        </m:ctrlPr>
                      </m:naryPr>
                      <m:sub>
                        <m:r>
                          <m:rPr>
                            <m:sty m:val="p"/>
                            <m:brk m:alnAt="7"/>
                          </m:rPr>
                          <a:rPr lang="en-US" altLang="zh-CN" i="1" dirty="0">
                            <a:latin typeface="Cambria Math" panose="02040503050406030204" pitchFamily="18" charset="0"/>
                          </a:rPr>
                          <m:t>a</m:t>
                        </m:r>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sub>
                      <m:sup/>
                      <m:e>
                        <m:r>
                          <m:rPr>
                            <m:sty m:val="p"/>
                          </m:rPr>
                          <a:rPr lang="en-US" altLang="zh-CN" i="1" dirty="0">
                            <a:latin typeface="Cambria Math" panose="02040503050406030204" pitchFamily="18" charset="0"/>
                          </a:rPr>
                          <m:t>π</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i="1" dirty="0">
                            <a:latin typeface="Cambria Math" panose="02040503050406030204" pitchFamily="18" charset="0"/>
                          </a:rPr>
                          <m:t>′|</m:t>
                        </m:r>
                        <m:r>
                          <a:rPr lang="en-US" altLang="zh-CN" i="1" dirty="0">
                            <a:latin typeface="Cambria Math" panose="02040503050406030204" pitchFamily="18" charset="0"/>
                          </a:rPr>
                          <m:t>𝑠</m:t>
                        </m:r>
                        <m:r>
                          <a:rPr lang="en-US" altLang="zh-CN" i="1" dirty="0">
                            <a:latin typeface="Cambria Math" panose="02040503050406030204" pitchFamily="18" charset="0"/>
                          </a:rPr>
                          <m:t>′)</m:t>
                        </m:r>
                      </m:e>
                    </m:nary>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m:rPr>
                            <m:sty m:val="p"/>
                          </m:rPr>
                          <a:rPr lang="en-US" altLang="zh-CN" i="1" dirty="0">
                            <a:latin typeface="Cambria Math" panose="02040503050406030204" pitchFamily="18" charset="0"/>
                          </a:rPr>
                          <m:t>π</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i="1" dirty="0">
                            <a:latin typeface="Cambria Math" panose="02040503050406030204" pitchFamily="18" charset="0"/>
                          </a:rPr>
                          <m:t>′</m:t>
                        </m:r>
                      </m:e>
                    </m:d>
                  </m:oMath>
                </a14:m>
                <a:r>
                  <a:rPr lang="zh-CN" altLang="en-US" dirty="0"/>
                  <a:t>换成了</a:t>
                </a:r>
                <a14:m>
                  <m:oMath xmlns:m="http://schemas.openxmlformats.org/officeDocument/2006/math">
                    <m:sSub>
                      <m:sSubPr>
                        <m:ctrlPr>
                          <a:rPr lang="en-US" altLang="zh-CN" i="1" dirty="0">
                            <a:latin typeface="Cambria Math" panose="02040503050406030204" pitchFamily="18" charset="0"/>
                          </a:rPr>
                        </m:ctrlPr>
                      </m:sSubPr>
                      <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𝑎</m:t>
                            </m:r>
                            <m:r>
                              <a:rPr lang="en-US" altLang="zh-CN" i="1">
                                <a:latin typeface="Cambria Math" panose="02040503050406030204" pitchFamily="18" charset="0"/>
                              </a:rPr>
                              <m:t>′</m:t>
                            </m:r>
                          </m:lim>
                        </m:limLow>
                        <m:r>
                          <a:rPr lang="en-US" altLang="zh-CN" i="1" dirty="0">
                            <a:latin typeface="Cambria Math" panose="02040503050406030204" pitchFamily="18" charset="0"/>
                          </a:rPr>
                          <m:t>𝑞</m:t>
                        </m:r>
                      </m:e>
                      <m:sub>
                        <m:r>
                          <a:rPr lang="zh-CN" altLang="en-US" i="1" dirty="0">
                            <a:latin typeface="Cambria Math" panose="02040503050406030204" pitchFamily="18" charset="0"/>
                          </a:rPr>
                          <m:t>∗</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i="1" dirty="0">
                            <a:latin typeface="Cambria Math" panose="02040503050406030204" pitchFamily="18" charset="0"/>
                          </a:rPr>
                          <m:t>′</m:t>
                        </m:r>
                      </m:e>
                    </m:d>
                  </m:oMath>
                </a14:m>
                <a:endParaRPr lang="en-US" altLang="zh-CN" dirty="0"/>
              </a:p>
              <a:p>
                <a:r>
                  <a:rPr lang="zh-CN" altLang="en-US" dirty="0"/>
                  <a:t>由于我们已经数学定义了最优策略</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π</m:t>
                        </m:r>
                      </m:e>
                      <m:sub>
                        <m:r>
                          <a:rPr lang="zh-CN" altLang="en-US" i="1">
                            <a:latin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𝑎</m:t>
                        </m:r>
                      </m:e>
                      <m:e>
                        <m:r>
                          <a:rPr lang="en-US" altLang="zh-CN" i="1">
                            <a:latin typeface="Cambria Math" panose="02040503050406030204" pitchFamily="18" charset="0"/>
                          </a:rPr>
                          <m:t>𝑠</m:t>
                        </m:r>
                      </m:e>
                    </m:d>
                  </m:oMath>
                </a14:m>
                <a:endParaRPr lang="en-US" altLang="zh-CN" dirty="0"/>
              </a:p>
              <a:p>
                <a:endParaRPr lang="zh-CN" altLang="en-US" dirty="0"/>
              </a:p>
            </p:txBody>
          </p:sp>
        </mc:Choice>
        <mc:Fallback xmlns="">
          <p:sp>
            <p:nvSpPr>
              <p:cNvPr id="55" name="文本框 54">
                <a:extLst>
                  <a:ext uri="{FF2B5EF4-FFF2-40B4-BE49-F238E27FC236}">
                    <a16:creationId xmlns:a16="http://schemas.microsoft.com/office/drawing/2014/main" id="{B081E95A-17EB-4979-B75F-E8BAE63527F2}"/>
                  </a:ext>
                </a:extLst>
              </p:cNvPr>
              <p:cNvSpPr txBox="1">
                <a:spLocks noRot="1" noChangeAspect="1" noMove="1" noResize="1" noEditPoints="1" noAdjustHandles="1" noChangeArrowheads="1" noChangeShapeType="1" noTextEdit="1"/>
              </p:cNvSpPr>
              <p:nvPr/>
            </p:nvSpPr>
            <p:spPr>
              <a:xfrm>
                <a:off x="5292213" y="3728294"/>
                <a:ext cx="6685942" cy="1993238"/>
              </a:xfrm>
              <a:prstGeom prst="rect">
                <a:avLst/>
              </a:prstGeom>
              <a:blipFill>
                <a:blip r:embed="rId3"/>
                <a:stretch>
                  <a:fillRect l="-729" t="-1835" b="-2141"/>
                </a:stretch>
              </a:blipFill>
            </p:spPr>
            <p:txBody>
              <a:bodyPr/>
              <a:lstStyle/>
              <a:p>
                <a:r>
                  <a:rPr lang="zh-CN" altLang="en-US">
                    <a:noFill/>
                  </a:rPr>
                  <a:t> </a:t>
                </a:r>
              </a:p>
            </p:txBody>
          </p:sp>
        </mc:Fallback>
      </mc:AlternateContent>
      <p:sp>
        <p:nvSpPr>
          <p:cNvPr id="56" name="文本框 55">
            <a:extLst>
              <a:ext uri="{FF2B5EF4-FFF2-40B4-BE49-F238E27FC236}">
                <a16:creationId xmlns:a16="http://schemas.microsoft.com/office/drawing/2014/main" id="{DB3563A4-F019-4C10-B332-68176E1AAD25}"/>
              </a:ext>
            </a:extLst>
          </p:cNvPr>
          <p:cNvSpPr txBox="1"/>
          <p:nvPr/>
        </p:nvSpPr>
        <p:spPr>
          <a:xfrm>
            <a:off x="1304016" y="6121264"/>
            <a:ext cx="10639722" cy="584775"/>
          </a:xfrm>
          <a:prstGeom prst="rect">
            <a:avLst/>
          </a:prstGeom>
          <a:noFill/>
        </p:spPr>
        <p:txBody>
          <a:bodyPr wrap="square" rtlCol="0">
            <a:spAutoFit/>
          </a:bodyPr>
          <a:lstStyle/>
          <a:p>
            <a:r>
              <a:rPr lang="en-US" altLang="zh-CN" sz="1600" dirty="0"/>
              <a:t>Note: </a:t>
            </a:r>
          </a:p>
          <a:p>
            <a:r>
              <a:rPr lang="zh-CN" altLang="en-US" sz="1600" dirty="0"/>
              <a:t>最优值函数是非线性方程（求</a:t>
            </a:r>
            <a:r>
              <a:rPr lang="en-US" altLang="zh-CN" sz="1600" dirty="0"/>
              <a:t>max</a:t>
            </a:r>
            <a:r>
              <a:rPr lang="zh-CN" altLang="en-US" sz="1600" dirty="0"/>
              <a:t>），因此我们不能直接求出，需要运用一系列的算法进行计算</a:t>
            </a:r>
          </a:p>
        </p:txBody>
      </p:sp>
    </p:spTree>
    <p:extLst>
      <p:ext uri="{BB962C8B-B14F-4D97-AF65-F5344CB8AC3E}">
        <p14:creationId xmlns:p14="http://schemas.microsoft.com/office/powerpoint/2010/main" val="170928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DFD29-CC64-4E66-A78C-7C23FEE370A9}"/>
              </a:ext>
            </a:extLst>
          </p:cNvPr>
          <p:cNvSpPr>
            <a:spLocks noGrp="1"/>
          </p:cNvSpPr>
          <p:nvPr>
            <p:ph type="title"/>
          </p:nvPr>
        </p:nvSpPr>
        <p:spPr>
          <a:xfrm>
            <a:off x="838200" y="60326"/>
            <a:ext cx="10515600" cy="942565"/>
          </a:xfrm>
        </p:spPr>
        <p:txBody>
          <a:bodyPr>
            <a:normAutofit/>
          </a:bodyPr>
          <a:lstStyle/>
          <a:p>
            <a:r>
              <a:rPr lang="zh-CN" altLang="en-US" sz="3600" b="1" u="sng" dirty="0"/>
              <a:t>动态规划</a:t>
            </a:r>
          </a:p>
        </p:txBody>
      </p:sp>
      <p:sp>
        <p:nvSpPr>
          <p:cNvPr id="3" name="内容占位符 2">
            <a:extLst>
              <a:ext uri="{FF2B5EF4-FFF2-40B4-BE49-F238E27FC236}">
                <a16:creationId xmlns:a16="http://schemas.microsoft.com/office/drawing/2014/main" id="{137E2389-443A-474C-AC2A-F2B4A3A8493C}"/>
              </a:ext>
            </a:extLst>
          </p:cNvPr>
          <p:cNvSpPr>
            <a:spLocks noGrp="1"/>
          </p:cNvSpPr>
          <p:nvPr>
            <p:ph idx="1"/>
          </p:nvPr>
        </p:nvSpPr>
        <p:spPr>
          <a:xfrm>
            <a:off x="838200" y="1002891"/>
            <a:ext cx="10515600" cy="1759974"/>
          </a:xfrm>
        </p:spPr>
        <p:txBody>
          <a:bodyPr>
            <a:normAutofit lnSpcReduction="10000"/>
          </a:bodyPr>
          <a:lstStyle/>
          <a:p>
            <a:pPr marL="0" indent="0">
              <a:buNone/>
            </a:pPr>
            <a:r>
              <a:rPr lang="zh-CN" altLang="en-US" sz="2000" dirty="0"/>
              <a:t>动态</a:t>
            </a:r>
            <a:r>
              <a:rPr lang="en-US" altLang="zh-CN" sz="2000" dirty="0"/>
              <a:t>——</a:t>
            </a:r>
            <a:r>
              <a:rPr lang="zh-CN" altLang="en-US" sz="2000" dirty="0"/>
              <a:t>基于时间，会随时间变化</a:t>
            </a:r>
            <a:endParaRPr lang="en-US" altLang="zh-CN" sz="2000" dirty="0"/>
          </a:p>
          <a:p>
            <a:pPr marL="0" indent="0">
              <a:buNone/>
            </a:pPr>
            <a:r>
              <a:rPr lang="zh-CN" altLang="en-US" sz="2000" dirty="0"/>
              <a:t>规划</a:t>
            </a:r>
            <a:r>
              <a:rPr lang="en-US" altLang="zh-CN" sz="2000" dirty="0"/>
              <a:t>——</a:t>
            </a:r>
            <a:r>
              <a:rPr lang="zh-CN" altLang="en-US" sz="2000" dirty="0"/>
              <a:t>进行调整优化</a:t>
            </a:r>
            <a:endParaRPr lang="en-US" altLang="zh-CN" sz="2000" dirty="0"/>
          </a:p>
          <a:p>
            <a:pPr marL="0" indent="0">
              <a:buNone/>
            </a:pPr>
            <a:r>
              <a:rPr lang="zh-CN" altLang="en-US" sz="2000" dirty="0"/>
              <a:t>解决？</a:t>
            </a:r>
            <a:endParaRPr lang="en-US" altLang="zh-CN" sz="2000" dirty="0"/>
          </a:p>
          <a:p>
            <a:pPr marL="0" indent="0">
              <a:buNone/>
            </a:pPr>
            <a:r>
              <a:rPr lang="zh-CN" altLang="en-US" sz="2000" dirty="0"/>
              <a:t>将复杂的问题分解为子问题，然后对子问题进行优化，将子问题的优化结果结合则达到复杂问题的最终优化。</a:t>
            </a:r>
            <a:endParaRPr lang="en-US" altLang="zh-CN" sz="2000" dirty="0"/>
          </a:p>
        </p:txBody>
      </p:sp>
      <p:sp>
        <p:nvSpPr>
          <p:cNvPr id="4" name="文本框 3">
            <a:extLst>
              <a:ext uri="{FF2B5EF4-FFF2-40B4-BE49-F238E27FC236}">
                <a16:creationId xmlns:a16="http://schemas.microsoft.com/office/drawing/2014/main" id="{373C065E-AC6C-4F95-A3B3-61448624E514}"/>
              </a:ext>
            </a:extLst>
          </p:cNvPr>
          <p:cNvSpPr txBox="1"/>
          <p:nvPr/>
        </p:nvSpPr>
        <p:spPr>
          <a:xfrm>
            <a:off x="838200" y="3054810"/>
            <a:ext cx="10515600" cy="1384995"/>
          </a:xfrm>
          <a:prstGeom prst="rect">
            <a:avLst/>
          </a:prstGeom>
          <a:noFill/>
        </p:spPr>
        <p:txBody>
          <a:bodyPr wrap="square" rtlCol="0">
            <a:spAutoFit/>
          </a:bodyPr>
          <a:lstStyle/>
          <a:p>
            <a:r>
              <a:rPr lang="zh-CN" altLang="en-US" sz="2400" b="1" dirty="0"/>
              <a:t>使用动态规划需要满足的特性：</a:t>
            </a:r>
            <a:endParaRPr lang="en-US" altLang="zh-CN" sz="2400" b="1" dirty="0"/>
          </a:p>
          <a:p>
            <a:pPr marL="342900" indent="-342900">
              <a:buFont typeface="Arial" panose="020B0604020202020204" pitchFamily="34" charset="0"/>
              <a:buChar char="•"/>
            </a:pPr>
            <a:r>
              <a:rPr lang="zh-CN" altLang="en-US" sz="2000" dirty="0"/>
              <a:t>整体性问题可以分解为子问题，通过子问题的最优解得到整体性问题最优解</a:t>
            </a:r>
            <a:endParaRPr lang="en-US" altLang="zh-CN" sz="2000" dirty="0"/>
          </a:p>
          <a:p>
            <a:pPr marL="342900" indent="-342900">
              <a:buFont typeface="Arial" panose="020B0604020202020204" pitchFamily="34" charset="0"/>
              <a:buChar char="•"/>
            </a:pPr>
            <a:r>
              <a:rPr lang="zh-CN" altLang="en-US" sz="2000" dirty="0"/>
              <a:t>子问题可以被重复使用。子问题可以用在其他待解决的子问题中     十分高效   （需要解决方案可以被储存和重复使用）</a:t>
            </a:r>
          </a:p>
        </p:txBody>
      </p:sp>
      <p:sp>
        <p:nvSpPr>
          <p:cNvPr id="5" name="箭头: 右 4">
            <a:extLst>
              <a:ext uri="{FF2B5EF4-FFF2-40B4-BE49-F238E27FC236}">
                <a16:creationId xmlns:a16="http://schemas.microsoft.com/office/drawing/2014/main" id="{9AB5D801-8DD2-496F-AC9F-2DB8B937B7DE}"/>
              </a:ext>
            </a:extLst>
          </p:cNvPr>
          <p:cNvSpPr/>
          <p:nvPr/>
        </p:nvSpPr>
        <p:spPr>
          <a:xfrm>
            <a:off x="9778179" y="3783756"/>
            <a:ext cx="344129" cy="2486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DF194D6-2591-41A0-B72F-5D8C55B51A79}"/>
              </a:ext>
            </a:extLst>
          </p:cNvPr>
          <p:cNvSpPr txBox="1"/>
          <p:nvPr/>
        </p:nvSpPr>
        <p:spPr>
          <a:xfrm>
            <a:off x="938981" y="4761398"/>
            <a:ext cx="10314038" cy="2062103"/>
          </a:xfrm>
          <a:prstGeom prst="rect">
            <a:avLst/>
          </a:prstGeom>
          <a:noFill/>
        </p:spPr>
        <p:txBody>
          <a:bodyPr wrap="square" rtlCol="0">
            <a:spAutoFit/>
          </a:bodyPr>
          <a:lstStyle/>
          <a:p>
            <a:pPr>
              <a:tabLst>
                <a:tab pos="6902450" algn="l"/>
              </a:tabLst>
            </a:pPr>
            <a:r>
              <a:rPr lang="zh-CN" altLang="en-US" sz="2400" b="1" dirty="0"/>
              <a:t>将动态规划运用到</a:t>
            </a:r>
            <a:r>
              <a:rPr lang="en-US" altLang="zh-CN" sz="2400" b="1" dirty="0"/>
              <a:t>MDP</a:t>
            </a:r>
            <a:r>
              <a:rPr lang="zh-CN" altLang="en-US" sz="2400" b="1" dirty="0"/>
              <a:t>？</a:t>
            </a:r>
            <a:r>
              <a:rPr lang="en-US" altLang="zh-CN" sz="2400" dirty="0"/>
              <a:t>(Y/N)</a:t>
            </a:r>
          </a:p>
          <a:p>
            <a:r>
              <a:rPr lang="en-US" altLang="zh-CN" sz="2000" dirty="0"/>
              <a:t>MDP</a:t>
            </a:r>
            <a:r>
              <a:rPr lang="zh-CN" altLang="en-US" sz="2000" dirty="0"/>
              <a:t>特性：</a:t>
            </a:r>
            <a:endParaRPr lang="en-US" altLang="zh-CN" sz="2000" dirty="0"/>
          </a:p>
          <a:p>
            <a:pPr marL="342900" indent="-342900">
              <a:buFont typeface="Arial" panose="020B0604020202020204" pitchFamily="34" charset="0"/>
              <a:buChar char="•"/>
            </a:pPr>
            <a:r>
              <a:rPr lang="zh-CN" altLang="en-US" sz="2000" dirty="0"/>
              <a:t>贝尔曼方程，实现了迭代组合，将整体性优化问题分解成了子问题</a:t>
            </a:r>
            <a:endParaRPr lang="en-US" altLang="zh-CN" sz="2000" dirty="0"/>
          </a:p>
          <a:p>
            <a:pPr marL="342900" indent="-342900">
              <a:buFont typeface="Arial" panose="020B0604020202020204" pitchFamily="34" charset="0"/>
              <a:buChar char="•"/>
            </a:pPr>
            <a:r>
              <a:rPr lang="zh-CN" altLang="en-US" sz="2000" dirty="0"/>
              <a:t>值函数存储了任一状态下解决方案并可以重复利用。</a:t>
            </a:r>
            <a:endParaRPr lang="en-US" altLang="zh-CN" sz="2000" dirty="0"/>
          </a:p>
          <a:p>
            <a:r>
              <a:rPr lang="en-US" altLang="zh-CN" sz="2000" dirty="0"/>
              <a:t>Y</a:t>
            </a:r>
          </a:p>
          <a:p>
            <a:pPr marL="342900" indent="-34290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123580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36E1F1A-37C9-4959-9E34-1243D56CEAA1}"/>
                  </a:ext>
                </a:extLst>
              </p:cNvPr>
              <p:cNvSpPr>
                <a:spLocks noGrp="1"/>
              </p:cNvSpPr>
              <p:nvPr>
                <p:ph idx="1"/>
              </p:nvPr>
            </p:nvSpPr>
            <p:spPr>
              <a:xfrm>
                <a:off x="1426906" y="2216893"/>
                <a:ext cx="9338187" cy="3220346"/>
              </a:xfrm>
            </p:spPr>
            <p:txBody>
              <a:bodyPr/>
              <a:lstStyle/>
              <a:p>
                <a:r>
                  <a:rPr lang="zh-CN" altLang="en-US" dirty="0"/>
                  <a:t>评测</a:t>
                </a:r>
                <a:endParaRPr lang="en-US" altLang="zh-CN" dirty="0"/>
              </a:p>
              <a:p>
                <a:pPr marL="0" indent="0">
                  <a:buNone/>
                </a:pPr>
                <a:r>
                  <a:rPr lang="en-US" altLang="zh-CN" dirty="0"/>
                  <a:t>  </a:t>
                </a:r>
                <a:r>
                  <a:rPr lang="zh-CN" altLang="en-US" dirty="0"/>
                  <a:t>输入：（</a:t>
                </a:r>
                <a:r>
                  <a:rPr lang="en-US" altLang="zh-CN" dirty="0"/>
                  <a:t>S,A,P,R,</a:t>
                </a:r>
                <a14:m>
                  <m:oMath xmlns:m="http://schemas.openxmlformats.org/officeDocument/2006/math">
                    <m:r>
                      <a:rPr lang="zh-CN" altLang="en-US" i="1" dirty="0">
                        <a:latin typeface="Cambria Math" panose="02040503050406030204" pitchFamily="18" charset="0"/>
                      </a:rPr>
                      <m:t>𝛾</m:t>
                    </m:r>
                  </m:oMath>
                </a14:m>
                <a:r>
                  <a:rPr lang="zh-CN" altLang="en-US" dirty="0"/>
                  <a:t>）和策略</a:t>
                </a:r>
                <a:r>
                  <a:rPr lang="en-US" altLang="zh-CN" dirty="0"/>
                  <a:t/>
                </a:r>
                <a:br>
                  <a:rPr lang="en-US" altLang="zh-CN" dirty="0"/>
                </a:br>
                <a:r>
                  <a:rPr lang="en-US" altLang="zh-CN" dirty="0"/>
                  <a:t>  </a:t>
                </a:r>
                <a:r>
                  <a:rPr lang="zh-CN" altLang="en-US" dirty="0"/>
                  <a:t>输出：值函数</a:t>
                </a:r>
                <a:endParaRPr lang="en-US" altLang="zh-CN" dirty="0"/>
              </a:p>
              <a:p>
                <a:r>
                  <a:rPr lang="zh-CN" altLang="en-US" dirty="0"/>
                  <a:t>控制：</a:t>
                </a:r>
                <a:endParaRPr lang="en-US" altLang="zh-CN" dirty="0"/>
              </a:p>
              <a:p>
                <a:pPr marL="0" indent="0">
                  <a:buNone/>
                </a:pPr>
                <a:r>
                  <a:rPr lang="en-US" altLang="zh-CN" dirty="0"/>
                  <a:t>  </a:t>
                </a:r>
                <a:r>
                  <a:rPr lang="zh-CN" altLang="en-US" dirty="0"/>
                  <a:t>输入： （</a:t>
                </a:r>
                <a:r>
                  <a:rPr lang="en-US" altLang="zh-CN" dirty="0"/>
                  <a:t>S,A,P,R,</a:t>
                </a:r>
                <a14:m>
                  <m:oMath xmlns:m="http://schemas.openxmlformats.org/officeDocument/2006/math">
                    <m:r>
                      <a:rPr lang="zh-CN" altLang="en-US" i="1" dirty="0">
                        <a:latin typeface="Cambria Math" panose="02040503050406030204" pitchFamily="18" charset="0"/>
                      </a:rPr>
                      <m:t>𝛾</m:t>
                    </m:r>
                  </m:oMath>
                </a14:m>
                <a:r>
                  <a:rPr lang="zh-CN" altLang="en-US" dirty="0"/>
                  <a:t>）</a:t>
                </a:r>
                <a:endParaRPr lang="en-US" altLang="zh-CN" dirty="0"/>
              </a:p>
              <a:p>
                <a:pPr marL="0" indent="0">
                  <a:buNone/>
                </a:pPr>
                <a:r>
                  <a:rPr lang="en-US" altLang="zh-CN" dirty="0"/>
                  <a:t>  </a:t>
                </a:r>
                <a:r>
                  <a:rPr lang="zh-CN" altLang="en-US" dirty="0"/>
                  <a:t>输出：最优值函数和最优策略</a:t>
                </a:r>
              </a:p>
            </p:txBody>
          </p:sp>
        </mc:Choice>
        <mc:Fallback xmlns="">
          <p:sp>
            <p:nvSpPr>
              <p:cNvPr id="3" name="内容占位符 2">
                <a:extLst>
                  <a:ext uri="{FF2B5EF4-FFF2-40B4-BE49-F238E27FC236}">
                    <a16:creationId xmlns:a16="http://schemas.microsoft.com/office/drawing/2014/main" id="{036E1F1A-37C9-4959-9E34-1243D56CEAA1}"/>
                  </a:ext>
                </a:extLst>
              </p:cNvPr>
              <p:cNvSpPr>
                <a:spLocks noGrp="1" noRot="1" noChangeAspect="1" noMove="1" noResize="1" noEditPoints="1" noAdjustHandles="1" noChangeArrowheads="1" noChangeShapeType="1" noTextEdit="1"/>
              </p:cNvSpPr>
              <p:nvPr>
                <p:ph idx="1"/>
              </p:nvPr>
            </p:nvSpPr>
            <p:spPr>
              <a:xfrm>
                <a:off x="1426906" y="2216893"/>
                <a:ext cx="9338187" cy="3220346"/>
              </a:xfrm>
              <a:blipFill>
                <a:blip r:embed="rId2"/>
                <a:stretch>
                  <a:fillRect l="-1175" t="-359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00AA92CF-ABEB-4B8F-BEC9-BA0DD00F9792}"/>
              </a:ext>
            </a:extLst>
          </p:cNvPr>
          <p:cNvSpPr txBox="1"/>
          <p:nvPr/>
        </p:nvSpPr>
        <p:spPr>
          <a:xfrm>
            <a:off x="838200" y="619432"/>
            <a:ext cx="10515600" cy="584775"/>
          </a:xfrm>
          <a:prstGeom prst="rect">
            <a:avLst/>
          </a:prstGeom>
          <a:noFill/>
        </p:spPr>
        <p:txBody>
          <a:bodyPr wrap="square" rtlCol="0">
            <a:spAutoFit/>
          </a:bodyPr>
          <a:lstStyle/>
          <a:p>
            <a:r>
              <a:rPr lang="zh-CN" altLang="en-US" sz="3200" dirty="0"/>
              <a:t>如何运用到</a:t>
            </a:r>
            <a:r>
              <a:rPr lang="en-US" altLang="zh-CN" sz="3200" dirty="0"/>
              <a:t>MDP</a:t>
            </a:r>
            <a:r>
              <a:rPr lang="zh-CN" altLang="en-US" sz="3200" dirty="0"/>
              <a:t>？</a:t>
            </a:r>
          </a:p>
        </p:txBody>
      </p:sp>
    </p:spTree>
    <p:extLst>
      <p:ext uri="{BB962C8B-B14F-4D97-AF65-F5344CB8AC3E}">
        <p14:creationId xmlns:p14="http://schemas.microsoft.com/office/powerpoint/2010/main" val="386032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2AE6E-E97C-45B0-BCE2-94F7D09AEF6F}"/>
              </a:ext>
            </a:extLst>
          </p:cNvPr>
          <p:cNvSpPr>
            <a:spLocks noGrp="1"/>
          </p:cNvSpPr>
          <p:nvPr>
            <p:ph type="title"/>
          </p:nvPr>
        </p:nvSpPr>
        <p:spPr>
          <a:xfrm>
            <a:off x="838200" y="11165"/>
            <a:ext cx="10515600" cy="961047"/>
          </a:xfrm>
        </p:spPr>
        <p:txBody>
          <a:bodyPr>
            <a:normAutofit/>
          </a:bodyPr>
          <a:lstStyle/>
          <a:p>
            <a:r>
              <a:rPr lang="zh-CN" altLang="en-US" sz="3200" dirty="0"/>
              <a:t>策略评测</a:t>
            </a:r>
          </a:p>
        </p:txBody>
      </p:sp>
      <p:sp>
        <p:nvSpPr>
          <p:cNvPr id="3" name="内容占位符 2">
            <a:extLst>
              <a:ext uri="{FF2B5EF4-FFF2-40B4-BE49-F238E27FC236}">
                <a16:creationId xmlns:a16="http://schemas.microsoft.com/office/drawing/2014/main" id="{F4F3BEE7-C8E7-442C-A3F2-B4DA633A4046}"/>
              </a:ext>
            </a:extLst>
          </p:cNvPr>
          <p:cNvSpPr>
            <a:spLocks noGrp="1"/>
          </p:cNvSpPr>
          <p:nvPr>
            <p:ph idx="1"/>
          </p:nvPr>
        </p:nvSpPr>
        <p:spPr>
          <a:xfrm>
            <a:off x="838200" y="903103"/>
            <a:ext cx="10515600" cy="2402247"/>
          </a:xfrm>
        </p:spPr>
        <p:txBody>
          <a:bodyPr>
            <a:normAutofit/>
          </a:bodyPr>
          <a:lstStyle/>
          <a:p>
            <a:pPr marL="0" indent="0">
              <a:buNone/>
            </a:pPr>
            <a:r>
              <a:rPr lang="zh-CN" altLang="en-US" sz="2400" dirty="0"/>
              <a:t>任务：评估一个策略，估计所给策略应会获得奖励（开始一般都是随机策略）</a:t>
            </a:r>
            <a:endParaRPr lang="en-US" altLang="zh-CN" sz="2400" dirty="0"/>
          </a:p>
          <a:p>
            <a:pPr marL="0" indent="0">
              <a:buNone/>
            </a:pPr>
            <a:r>
              <a:rPr lang="zh-CN" altLang="en-US" sz="2400" dirty="0"/>
              <a:t>解决：贝尔曼期望方程进行不断地迭代更新，直到算法收敛</a:t>
            </a:r>
            <a:endParaRPr lang="en-US" altLang="zh-CN" sz="2400" dirty="0"/>
          </a:p>
          <a:p>
            <a:pPr marL="0" indent="0">
              <a:buNone/>
            </a:pPr>
            <a:r>
              <a:rPr lang="zh-CN" altLang="en-US" sz="2400" dirty="0"/>
              <a:t>同步备份：</a:t>
            </a:r>
            <a:endParaRPr lang="en-US" altLang="zh-CN" sz="2400" dirty="0"/>
          </a:p>
          <a:p>
            <a:pPr marL="0" indent="0">
              <a:buNone/>
            </a:pPr>
            <a:r>
              <a:rPr lang="zh-CN" altLang="en-US" sz="2400" dirty="0"/>
              <a:t>每一次迭代，都要运用上所有的状态值，然后更新所有的状态值，以得到全新的状态函数。</a:t>
            </a:r>
            <a:endParaRPr lang="en-US" altLang="zh-CN" sz="2400" dirty="0"/>
          </a:p>
        </p:txBody>
      </p:sp>
      <p:sp>
        <p:nvSpPr>
          <p:cNvPr id="4" name="等腰三角形 3">
            <a:extLst>
              <a:ext uri="{FF2B5EF4-FFF2-40B4-BE49-F238E27FC236}">
                <a16:creationId xmlns:a16="http://schemas.microsoft.com/office/drawing/2014/main" id="{FC257ACC-4834-4DD3-B924-A2427470EE19}"/>
              </a:ext>
            </a:extLst>
          </p:cNvPr>
          <p:cNvSpPr/>
          <p:nvPr/>
        </p:nvSpPr>
        <p:spPr>
          <a:xfrm>
            <a:off x="1104910" y="4483186"/>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cxnSp>
        <p:nvCxnSpPr>
          <p:cNvPr id="5" name="直接连接符 4">
            <a:extLst>
              <a:ext uri="{FF2B5EF4-FFF2-40B4-BE49-F238E27FC236}">
                <a16:creationId xmlns:a16="http://schemas.microsoft.com/office/drawing/2014/main" id="{9BA6185E-0D99-4D38-AD60-9769DADD79DF}"/>
              </a:ext>
            </a:extLst>
          </p:cNvPr>
          <p:cNvCxnSpPr>
            <a:cxnSpLocks/>
          </p:cNvCxnSpPr>
          <p:nvPr/>
        </p:nvCxnSpPr>
        <p:spPr>
          <a:xfrm flipH="1">
            <a:off x="809942" y="5018110"/>
            <a:ext cx="624348"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C4768CF8-B73A-4481-8A57-D5E834119147}"/>
              </a:ext>
            </a:extLst>
          </p:cNvPr>
          <p:cNvCxnSpPr>
            <a:cxnSpLocks/>
          </p:cNvCxnSpPr>
          <p:nvPr/>
        </p:nvCxnSpPr>
        <p:spPr>
          <a:xfrm>
            <a:off x="1434290" y="5018110"/>
            <a:ext cx="754625"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6B6697F4-7C9E-4024-A362-25B917B3A885}"/>
              </a:ext>
            </a:extLst>
          </p:cNvPr>
          <p:cNvSpPr/>
          <p:nvPr/>
        </p:nvSpPr>
        <p:spPr>
          <a:xfrm>
            <a:off x="446149" y="5532146"/>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8" name="椭圆 7">
            <a:extLst>
              <a:ext uri="{FF2B5EF4-FFF2-40B4-BE49-F238E27FC236}">
                <a16:creationId xmlns:a16="http://schemas.microsoft.com/office/drawing/2014/main" id="{AA6E0B49-D696-4A8D-9C8F-91F6663224A6}"/>
              </a:ext>
            </a:extLst>
          </p:cNvPr>
          <p:cNvSpPr/>
          <p:nvPr/>
        </p:nvSpPr>
        <p:spPr>
          <a:xfrm>
            <a:off x="1811602" y="5519555"/>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9" name="等腰三角形 8">
            <a:extLst>
              <a:ext uri="{FF2B5EF4-FFF2-40B4-BE49-F238E27FC236}">
                <a16:creationId xmlns:a16="http://schemas.microsoft.com/office/drawing/2014/main" id="{902133BB-069A-4974-979A-9B78B82794C2}"/>
              </a:ext>
            </a:extLst>
          </p:cNvPr>
          <p:cNvSpPr/>
          <p:nvPr/>
        </p:nvSpPr>
        <p:spPr>
          <a:xfrm>
            <a:off x="3660061" y="4470595"/>
            <a:ext cx="658761" cy="52111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a:t>
            </a:r>
            <a:endParaRPr lang="zh-CN" altLang="en-US" dirty="0"/>
          </a:p>
        </p:txBody>
      </p:sp>
      <p:cxnSp>
        <p:nvCxnSpPr>
          <p:cNvPr id="10" name="直接连接符 9">
            <a:extLst>
              <a:ext uri="{FF2B5EF4-FFF2-40B4-BE49-F238E27FC236}">
                <a16:creationId xmlns:a16="http://schemas.microsoft.com/office/drawing/2014/main" id="{F6EA1BE7-CED2-4D98-B24D-1AAE82804D0D}"/>
              </a:ext>
            </a:extLst>
          </p:cNvPr>
          <p:cNvCxnSpPr>
            <a:cxnSpLocks/>
          </p:cNvCxnSpPr>
          <p:nvPr/>
        </p:nvCxnSpPr>
        <p:spPr>
          <a:xfrm flipH="1">
            <a:off x="3365093" y="5005519"/>
            <a:ext cx="624348"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9AE8879-9919-4C9F-BDF2-EFDE525BDBB8}"/>
              </a:ext>
            </a:extLst>
          </p:cNvPr>
          <p:cNvCxnSpPr>
            <a:cxnSpLocks/>
          </p:cNvCxnSpPr>
          <p:nvPr/>
        </p:nvCxnSpPr>
        <p:spPr>
          <a:xfrm>
            <a:off x="3989441" y="5005519"/>
            <a:ext cx="754625" cy="501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714632A9-C832-4028-A86E-10D07133EAE2}"/>
              </a:ext>
            </a:extLst>
          </p:cNvPr>
          <p:cNvSpPr/>
          <p:nvPr/>
        </p:nvSpPr>
        <p:spPr>
          <a:xfrm>
            <a:off x="3001300" y="5519555"/>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13" name="椭圆 12">
            <a:extLst>
              <a:ext uri="{FF2B5EF4-FFF2-40B4-BE49-F238E27FC236}">
                <a16:creationId xmlns:a16="http://schemas.microsoft.com/office/drawing/2014/main" id="{8E36813C-E760-4610-A16F-2E613F1728AE}"/>
              </a:ext>
            </a:extLst>
          </p:cNvPr>
          <p:cNvSpPr/>
          <p:nvPr/>
        </p:nvSpPr>
        <p:spPr>
          <a:xfrm>
            <a:off x="4366753" y="5506964"/>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14" name="椭圆 13">
            <a:extLst>
              <a:ext uri="{FF2B5EF4-FFF2-40B4-BE49-F238E27FC236}">
                <a16:creationId xmlns:a16="http://schemas.microsoft.com/office/drawing/2014/main" id="{DDE14A84-9670-4836-A474-2AFB63B78DA6}"/>
              </a:ext>
            </a:extLst>
          </p:cNvPr>
          <p:cNvSpPr/>
          <p:nvPr/>
        </p:nvSpPr>
        <p:spPr>
          <a:xfrm>
            <a:off x="2300749" y="3552651"/>
            <a:ext cx="658761" cy="6489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cxnSp>
        <p:nvCxnSpPr>
          <p:cNvPr id="15" name="直接连接符 14">
            <a:extLst>
              <a:ext uri="{FF2B5EF4-FFF2-40B4-BE49-F238E27FC236}">
                <a16:creationId xmlns:a16="http://schemas.microsoft.com/office/drawing/2014/main" id="{915C26D4-69EA-4513-81DE-6D127663D5BC}"/>
              </a:ext>
            </a:extLst>
          </p:cNvPr>
          <p:cNvCxnSpPr>
            <a:cxnSpLocks/>
            <a:stCxn id="14" idx="4"/>
            <a:endCxn id="9" idx="0"/>
          </p:cNvCxnSpPr>
          <p:nvPr/>
        </p:nvCxnSpPr>
        <p:spPr>
          <a:xfrm>
            <a:off x="2630130" y="4201580"/>
            <a:ext cx="1359312" cy="2690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4025796-FB03-44A4-8250-69805B34BFA1}"/>
              </a:ext>
            </a:extLst>
          </p:cNvPr>
          <p:cNvCxnSpPr>
            <a:cxnSpLocks/>
            <a:stCxn id="14" idx="4"/>
            <a:endCxn id="4" idx="0"/>
          </p:cNvCxnSpPr>
          <p:nvPr/>
        </p:nvCxnSpPr>
        <p:spPr>
          <a:xfrm flipH="1">
            <a:off x="1434291" y="4201580"/>
            <a:ext cx="1195839" cy="281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A38AFD8-862E-43EC-B0FB-F0803ABDC400}"/>
              </a:ext>
            </a:extLst>
          </p:cNvPr>
          <p:cNvSpPr txBox="1"/>
          <p:nvPr/>
        </p:nvSpPr>
        <p:spPr>
          <a:xfrm>
            <a:off x="3001300" y="3680470"/>
            <a:ext cx="1195839" cy="369332"/>
          </a:xfrm>
          <a:prstGeom prst="rect">
            <a:avLst/>
          </a:prstGeom>
          <a:noFill/>
        </p:spPr>
        <p:txBody>
          <a:bodyPr wrap="square" rtlCol="0">
            <a:spAutoFit/>
          </a:bodyPr>
          <a:lstStyle/>
          <a:p>
            <a:r>
              <a:rPr lang="en-US" altLang="zh-CN" dirty="0"/>
              <a:t>s</a:t>
            </a:r>
            <a:r>
              <a:rPr lang="zh-CN" altLang="en-US" dirty="0"/>
              <a:t>→</a:t>
            </a:r>
            <a:r>
              <a:rPr lang="en-US" altLang="zh-CN" dirty="0"/>
              <a:t>v</a:t>
            </a:r>
            <a:r>
              <a:rPr lang="en-US" altLang="zh-CN" baseline="-25000" dirty="0"/>
              <a:t>k+1</a:t>
            </a:r>
            <a:r>
              <a:rPr lang="en-US" altLang="zh-CN" dirty="0"/>
              <a:t>(s)</a:t>
            </a:r>
            <a:endParaRPr lang="zh-CN" altLang="en-US" dirty="0"/>
          </a:p>
        </p:txBody>
      </p:sp>
      <p:sp>
        <p:nvSpPr>
          <p:cNvPr id="18" name="文本框 17">
            <a:extLst>
              <a:ext uri="{FF2B5EF4-FFF2-40B4-BE49-F238E27FC236}">
                <a16:creationId xmlns:a16="http://schemas.microsoft.com/office/drawing/2014/main" id="{A7F3E714-BF3E-48F4-B25D-50DF0BA6D61B}"/>
              </a:ext>
            </a:extLst>
          </p:cNvPr>
          <p:cNvSpPr txBox="1"/>
          <p:nvPr/>
        </p:nvSpPr>
        <p:spPr>
          <a:xfrm>
            <a:off x="5080811" y="5646762"/>
            <a:ext cx="1195839" cy="369332"/>
          </a:xfrm>
          <a:prstGeom prst="rect">
            <a:avLst/>
          </a:prstGeom>
          <a:noFill/>
        </p:spPr>
        <p:txBody>
          <a:bodyPr wrap="square" rtlCol="0">
            <a:spAutoFit/>
          </a:bodyPr>
          <a:lstStyle/>
          <a:p>
            <a:r>
              <a:rPr lang="en-US" altLang="zh-CN" dirty="0"/>
              <a:t>s’</a:t>
            </a:r>
            <a:r>
              <a:rPr lang="zh-CN" altLang="en-US" dirty="0"/>
              <a:t>→</a:t>
            </a:r>
            <a:r>
              <a:rPr lang="en-US" altLang="zh-CN" dirty="0" err="1"/>
              <a:t>v</a:t>
            </a:r>
            <a:r>
              <a:rPr lang="en-US" altLang="zh-CN" baseline="-25000" dirty="0" err="1"/>
              <a:t>k</a:t>
            </a:r>
            <a:r>
              <a:rPr lang="en-US" altLang="zh-CN" dirty="0"/>
              <a:t>(s’)</a:t>
            </a: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038BDE6-1BA4-4573-B31A-87BEA871BF89}"/>
                  </a:ext>
                </a:extLst>
              </p:cNvPr>
              <p:cNvSpPr txBox="1"/>
              <p:nvPr/>
            </p:nvSpPr>
            <p:spPr>
              <a:xfrm>
                <a:off x="6115053" y="3305350"/>
                <a:ext cx="5266395" cy="3104311"/>
              </a:xfrm>
              <a:prstGeom prst="rect">
                <a:avLst/>
              </a:prstGeom>
              <a:noFill/>
            </p:spPr>
            <p:txBody>
              <a:bodyPr wrap="square" rtlCol="0">
                <a:spAutoFit/>
              </a:bodyPr>
              <a:lstStyle/>
              <a:p>
                <a:r>
                  <a:rPr lang="zh-CN" altLang="en-US" sz="2000" dirty="0"/>
                  <a:t>通过初始化值函数，我们得到</a:t>
                </a:r>
                <a:r>
                  <a:rPr lang="en-US" altLang="zh-CN" sz="2000" dirty="0"/>
                  <a:t>V</a:t>
                </a:r>
                <a:r>
                  <a:rPr lang="en-US" altLang="zh-CN" sz="2000" baseline="-25000" dirty="0"/>
                  <a:t>1</a:t>
                </a:r>
                <a:r>
                  <a:rPr lang="zh-CN" altLang="en-US" sz="2000" dirty="0"/>
                  <a:t>，如图，然后我们可以根据</a:t>
                </a:r>
                <a:r>
                  <a:rPr lang="en-US" altLang="zh-CN" sz="2000" dirty="0"/>
                  <a:t>v</a:t>
                </a:r>
                <a:r>
                  <a:rPr lang="en-US" altLang="zh-CN" sz="2000" baseline="-25000" dirty="0"/>
                  <a:t>1</a:t>
                </a:r>
                <a:r>
                  <a:rPr lang="en-US" altLang="zh-CN" sz="2000" dirty="0"/>
                  <a:t>(s’)</a:t>
                </a:r>
                <a:r>
                  <a:rPr lang="zh-CN" altLang="en-US" sz="2000" dirty="0"/>
                  <a:t>的值和即时回报更新</a:t>
                </a:r>
                <a:r>
                  <a:rPr lang="en-US" altLang="zh-CN" sz="2000" dirty="0"/>
                  <a:t>v</a:t>
                </a:r>
                <a:r>
                  <a:rPr lang="en-US" altLang="zh-CN" sz="2000" baseline="-25000" dirty="0"/>
                  <a:t>2</a:t>
                </a:r>
                <a:r>
                  <a:rPr lang="en-US" altLang="zh-CN" sz="2000" dirty="0"/>
                  <a:t>(s)</a:t>
                </a:r>
                <a:r>
                  <a:rPr lang="zh-CN" altLang="en-US" sz="2000" dirty="0"/>
                  <a:t>的值，此时</a:t>
                </a:r>
                <a:r>
                  <a:rPr lang="en-US" altLang="zh-CN" sz="2000" dirty="0"/>
                  <a:t>v</a:t>
                </a:r>
                <a:r>
                  <a:rPr lang="en-US" altLang="zh-CN" sz="2000" baseline="-25000" dirty="0"/>
                  <a:t>2</a:t>
                </a:r>
                <a:r>
                  <a:rPr lang="en-US" altLang="zh-CN" sz="2000" dirty="0"/>
                  <a:t>(s’)</a:t>
                </a:r>
                <a:r>
                  <a:rPr lang="zh-CN" altLang="en-US" sz="2000" dirty="0"/>
                  <a:t>如同</a:t>
                </a:r>
                <a:r>
                  <a:rPr lang="en-US" altLang="zh-CN" sz="2000" dirty="0"/>
                  <a:t>v</a:t>
                </a:r>
                <a:r>
                  <a:rPr lang="en-US" altLang="zh-CN" sz="2000" baseline="-25000" dirty="0"/>
                  <a:t>2</a:t>
                </a:r>
                <a:r>
                  <a:rPr lang="en-US" altLang="zh-CN" sz="2000" dirty="0"/>
                  <a:t>(s)</a:t>
                </a:r>
                <a:r>
                  <a:rPr lang="zh-CN" altLang="en-US" sz="2000" dirty="0"/>
                  <a:t>，会根据</a:t>
                </a:r>
                <a:r>
                  <a:rPr lang="en-US" altLang="zh-CN" sz="2000" dirty="0"/>
                  <a:t>v</a:t>
                </a:r>
                <a:r>
                  <a:rPr lang="en-US" altLang="zh-CN" sz="2000" baseline="-25000" dirty="0"/>
                  <a:t>1</a:t>
                </a:r>
                <a:r>
                  <a:rPr lang="en-US" altLang="zh-CN" sz="2000" dirty="0"/>
                  <a:t>(s’’)</a:t>
                </a:r>
                <a:r>
                  <a:rPr lang="zh-CN" altLang="en-US" sz="2000" dirty="0"/>
                  <a:t>的值和及时汇报进行更新。由此利用</a:t>
                </a:r>
                <a:r>
                  <a:rPr lang="en-US" altLang="zh-CN" sz="2000" dirty="0"/>
                  <a:t>V</a:t>
                </a:r>
                <a:r>
                  <a:rPr lang="en-US" altLang="zh-CN" sz="2000" baseline="-25000" dirty="0"/>
                  <a:t>1</a:t>
                </a:r>
                <a:r>
                  <a:rPr lang="zh-CN" altLang="en-US" sz="2000" dirty="0"/>
                  <a:t>值函数中的所有值同步更新其中所有值变为</a:t>
                </a:r>
                <a:r>
                  <a:rPr lang="en-US" altLang="zh-CN" sz="2000" dirty="0"/>
                  <a:t>V</a:t>
                </a:r>
                <a:r>
                  <a:rPr lang="en-US" altLang="zh-CN" sz="2000" baseline="-25000" dirty="0"/>
                  <a:t>2</a:t>
                </a:r>
                <a:r>
                  <a:rPr lang="zh-CN" altLang="en-US" sz="2000" dirty="0"/>
                  <a:t>值函数</a:t>
                </a:r>
                <a:r>
                  <a:rPr lang="en-US" altLang="zh-CN" sz="2000" dirty="0"/>
                  <a:t>,</a:t>
                </a:r>
                <a:r>
                  <a:rPr lang="zh-CN" altLang="en-US" sz="2000" dirty="0"/>
                  <a:t>然后利用</a:t>
                </a:r>
                <a:r>
                  <a:rPr lang="en-US" altLang="zh-CN" sz="2000" dirty="0"/>
                  <a:t>V</a:t>
                </a:r>
                <a:r>
                  <a:rPr lang="en-US" altLang="zh-CN" sz="2000" baseline="-25000" dirty="0"/>
                  <a:t>2</a:t>
                </a:r>
                <a:r>
                  <a:rPr lang="zh-CN" altLang="en-US" sz="2000" dirty="0"/>
                  <a:t>更新</a:t>
                </a:r>
                <a:r>
                  <a:rPr lang="en-US" altLang="zh-CN" sz="2000" dirty="0"/>
                  <a:t>V</a:t>
                </a:r>
                <a:r>
                  <a:rPr lang="en-US" altLang="zh-CN" sz="2000" baseline="-25000" dirty="0"/>
                  <a:t>3</a:t>
                </a:r>
                <a:r>
                  <a:rPr lang="zh-CN" altLang="en-US" sz="2000" dirty="0"/>
                  <a:t>。</a:t>
                </a:r>
                <a:endParaRPr lang="en-US" altLang="zh-CN" sz="2000" dirty="0"/>
              </a:p>
              <a:p>
                <a:r>
                  <a:rPr lang="en-US" altLang="zh-CN" sz="2000" dirty="0"/>
                  <a:t>V</a:t>
                </a:r>
                <a:r>
                  <a:rPr lang="en-US" altLang="zh-CN" sz="2000" baseline="-25000" dirty="0"/>
                  <a:t>1</a:t>
                </a:r>
                <a:r>
                  <a:rPr lang="zh-CN" altLang="en-US" sz="2000" dirty="0"/>
                  <a:t>→</a:t>
                </a:r>
                <a:r>
                  <a:rPr lang="en-US" altLang="zh-CN" sz="2000" dirty="0"/>
                  <a:t>V</a:t>
                </a:r>
                <a:r>
                  <a:rPr lang="en-US" altLang="zh-CN" sz="2000" baseline="-25000" dirty="0"/>
                  <a:t>2</a:t>
                </a:r>
                <a:r>
                  <a:rPr lang="zh-CN" altLang="en-US" sz="2000" dirty="0"/>
                  <a:t>→</a:t>
                </a:r>
                <a:r>
                  <a:rPr lang="en-US" altLang="zh-CN" sz="2000" dirty="0"/>
                  <a:t>…V</a:t>
                </a:r>
                <a:r>
                  <a:rPr lang="en-US" altLang="zh-CN" sz="2000" baseline="-25000" dirty="0"/>
                  <a:t>π</a:t>
                </a:r>
              </a:p>
              <a:p>
                <a:endParaRPr lang="en-US" altLang="zh-CN" sz="2000" baseline="-25000" dirty="0"/>
              </a:p>
              <a:p>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m:rPr>
                            <m:sty m:val="p"/>
                          </m:rPr>
                          <a:rPr lang="en-US" altLang="zh-CN" i="1" dirty="0">
                            <a:latin typeface="Cambria Math" panose="02040503050406030204" pitchFamily="18" charset="0"/>
                          </a:rPr>
                          <m:t>k</m:t>
                        </m:r>
                        <m:r>
                          <a:rPr lang="en-US" altLang="zh-CN" b="0" i="1" dirty="0" smtClean="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e>
                    </m:d>
                    <m:r>
                      <a:rPr lang="en-US" altLang="zh-CN" i="1" dirty="0">
                        <a:latin typeface="Cambria Math" panose="02040503050406030204" pitchFamily="18" charset="0"/>
                      </a:rPr>
                      <m:t>=</m:t>
                    </m:r>
                    <m:nary>
                      <m:naryPr>
                        <m:chr m:val="∑"/>
                        <m:supHide m:val="on"/>
                        <m:ctrlPr>
                          <a:rPr lang="en-US" altLang="zh-CN" i="1" dirty="0">
                            <a:latin typeface="Cambria Math" panose="02040503050406030204" pitchFamily="18" charset="0"/>
                          </a:rPr>
                        </m:ctrlPr>
                      </m:naryPr>
                      <m:sub>
                        <m:r>
                          <m:rPr>
                            <m:sty m:val="p"/>
                            <m:brk m:alnAt="7"/>
                          </m:rPr>
                          <a:rPr lang="en-US" altLang="zh-CN" i="1" dirty="0">
                            <a:latin typeface="Cambria Math" panose="02040503050406030204" pitchFamily="18" charset="0"/>
                          </a:rPr>
                          <m:t>a</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𝐴</m:t>
                        </m:r>
                      </m:sub>
                      <m:sup/>
                      <m:e>
                        <m:r>
                          <m:rPr>
                            <m:sty m:val="p"/>
                          </m:rPr>
                          <a:rPr lang="en-US" altLang="zh-CN" i="1" dirty="0">
                            <a:latin typeface="Cambria Math" panose="02040503050406030204" pitchFamily="18" charset="0"/>
                          </a:rPr>
                          <m:t>π</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i="1" dirty="0">
                            <a:latin typeface="Cambria Math" panose="02040503050406030204" pitchFamily="18" charset="0"/>
                          </a:rPr>
                          <m:t>|</m:t>
                        </m:r>
                        <m:r>
                          <a:rPr lang="en-US" altLang="zh-CN" i="1" dirty="0">
                            <a:latin typeface="Cambria Math" panose="02040503050406030204" pitchFamily="18" charset="0"/>
                          </a:rPr>
                          <m:t>𝑠</m:t>
                        </m:r>
                        <m:r>
                          <a:rPr lang="en-US" altLang="zh-CN" i="1" dirty="0">
                            <a:latin typeface="Cambria Math" panose="02040503050406030204" pitchFamily="18" charset="0"/>
                          </a:rPr>
                          <m:t>)</m:t>
                        </m:r>
                      </m:e>
                    </m:nary>
                    <m:r>
                      <a:rPr lang="en-US" altLang="zh-CN" i="1" dirty="0">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𝑅</m:t>
                        </m:r>
                      </m:e>
                      <m:sub>
                        <m:r>
                          <a:rPr lang="en-US" altLang="zh-CN" i="1" dirty="0">
                            <a:latin typeface="Cambria Math" panose="02040503050406030204" pitchFamily="18" charset="0"/>
                          </a:rPr>
                          <m:t>𝑠</m:t>
                        </m:r>
                      </m:sub>
                      <m:sup>
                        <m:r>
                          <a:rPr lang="en-US" altLang="zh-CN" i="1" dirty="0">
                            <a:latin typeface="Cambria Math" panose="02040503050406030204" pitchFamily="18" charset="0"/>
                          </a:rPr>
                          <m:t>𝑎</m:t>
                        </m:r>
                      </m:sup>
                    </m:sSubSup>
                    <m:r>
                      <a:rPr lang="en-US" altLang="zh-CN" i="1" dirty="0">
                        <a:latin typeface="Cambria Math" panose="02040503050406030204" pitchFamily="18" charset="0"/>
                      </a:rPr>
                      <m:t>+</m:t>
                    </m:r>
                    <m:r>
                      <a:rPr lang="zh-CN" altLang="en-US" i="1" dirty="0">
                        <a:latin typeface="Cambria Math" panose="02040503050406030204" pitchFamily="18" charset="0"/>
                      </a:rPr>
                      <m:t>𝛾</m:t>
                    </m:r>
                    <m:nary>
                      <m:naryPr>
                        <m:chr m:val="∑"/>
                        <m:supHide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𝑠</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sub>
                      <m:sup/>
                      <m:e>
                        <m:sSubSup>
                          <m:sSubSupPr>
                            <m:ctrlPr>
                              <a:rPr lang="en-US" altLang="zh-CN" i="1" dirty="0">
                                <a:latin typeface="Cambria Math" panose="02040503050406030204" pitchFamily="18" charset="0"/>
                                <a:ea typeface="Cambria Math" panose="02040503050406030204" pitchFamily="18" charset="0"/>
                              </a:rPr>
                            </m:ctrlPr>
                          </m:sSubSupPr>
                          <m:e>
                            <m:r>
                              <a:rPr lang="en-US" altLang="zh-CN" i="1" dirty="0">
                                <a:latin typeface="Cambria Math" panose="02040503050406030204" pitchFamily="18" charset="0"/>
                                <a:ea typeface="Cambria Math" panose="02040503050406030204" pitchFamily="18" charset="0"/>
                              </a:rPr>
                              <m:t>𝑃</m:t>
                            </m:r>
                          </m:e>
                          <m:sub>
                            <m:r>
                              <a:rPr lang="en-US" altLang="zh-CN" i="1" dirty="0">
                                <a:latin typeface="Cambria Math" panose="02040503050406030204" pitchFamily="18" charset="0"/>
                                <a:ea typeface="Cambria Math" panose="02040503050406030204" pitchFamily="18" charset="0"/>
                              </a:rPr>
                              <m:t>𝑠𝑠</m:t>
                            </m:r>
                            <m:r>
                              <a:rPr lang="en-US" altLang="zh-CN" i="1" dirty="0">
                                <a:latin typeface="Cambria Math" panose="02040503050406030204" pitchFamily="18" charset="0"/>
                                <a:ea typeface="Cambria Math" panose="02040503050406030204" pitchFamily="18" charset="0"/>
                              </a:rPr>
                              <m:t>′</m:t>
                            </m:r>
                          </m:sub>
                          <m:sup>
                            <m:r>
                              <a:rPr lang="en-US" altLang="zh-CN" i="1" dirty="0">
                                <a:latin typeface="Cambria Math" panose="02040503050406030204" pitchFamily="18" charset="0"/>
                                <a:ea typeface="Cambria Math" panose="02040503050406030204" pitchFamily="18" charset="0"/>
                              </a:rPr>
                              <m:t>𝑎</m:t>
                            </m:r>
                          </m:sup>
                        </m:sSubSup>
                      </m:e>
                    </m:nary>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b="0" i="1" dirty="0" smtClean="0">
                            <a:latin typeface="Cambria Math" panose="02040503050406030204" pitchFamily="18" charset="0"/>
                          </a:rPr>
                          <m:t>𝑘</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i="1" dirty="0">
                            <a:latin typeface="Cambria Math" panose="02040503050406030204" pitchFamily="18" charset="0"/>
                          </a:rPr>
                          <m:t>′</m:t>
                        </m:r>
                      </m:e>
                    </m:d>
                  </m:oMath>
                </a14:m>
                <a:r>
                  <a:rPr lang="en-US" altLang="zh-CN" dirty="0"/>
                  <a:t>]</a:t>
                </a:r>
              </a:p>
              <a:p>
                <a:r>
                  <a:rPr lang="zh-CN" altLang="en-US" dirty="0"/>
                  <a:t>矩阵形式：</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m:rPr>
                            <m:sty m:val="p"/>
                          </m:rPr>
                          <a:rPr lang="en-US" altLang="zh-CN" i="1">
                            <a:latin typeface="Cambria Math" panose="02040503050406030204" pitchFamily="18" charset="0"/>
                          </a:rPr>
                          <m:t>π</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𝛾</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m:rPr>
                            <m:sty m:val="p"/>
                          </m:rPr>
                          <a:rPr lang="en-US" altLang="zh-CN" i="1">
                            <a:latin typeface="Cambria Math" panose="02040503050406030204" pitchFamily="18" charset="0"/>
                          </a:rPr>
                          <m:t>π</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m:rPr>
                            <m:sty m:val="p"/>
                          </m:rPr>
                          <a:rPr lang="en-US" altLang="zh-CN" i="1">
                            <a:latin typeface="Cambria Math" panose="02040503050406030204" pitchFamily="18" charset="0"/>
                          </a:rPr>
                          <m:t>k</m:t>
                        </m:r>
                      </m:sup>
                    </m:sSup>
                  </m:oMath>
                </a14:m>
                <a:endParaRPr lang="en-US" altLang="zh-CN" dirty="0"/>
              </a:p>
            </p:txBody>
          </p:sp>
        </mc:Choice>
        <mc:Fallback xmlns="">
          <p:sp>
            <p:nvSpPr>
              <p:cNvPr id="19" name="文本框 18">
                <a:extLst>
                  <a:ext uri="{FF2B5EF4-FFF2-40B4-BE49-F238E27FC236}">
                    <a16:creationId xmlns:a16="http://schemas.microsoft.com/office/drawing/2014/main" id="{7038BDE6-1BA4-4573-B31A-87BEA871BF89}"/>
                  </a:ext>
                </a:extLst>
              </p:cNvPr>
              <p:cNvSpPr txBox="1">
                <a:spLocks noRot="1" noChangeAspect="1" noMove="1" noResize="1" noEditPoints="1" noAdjustHandles="1" noChangeArrowheads="1" noChangeShapeType="1" noTextEdit="1"/>
              </p:cNvSpPr>
              <p:nvPr/>
            </p:nvSpPr>
            <p:spPr>
              <a:xfrm>
                <a:off x="6115053" y="3305350"/>
                <a:ext cx="5266395" cy="3104311"/>
              </a:xfrm>
              <a:prstGeom prst="rect">
                <a:avLst/>
              </a:prstGeom>
              <a:blipFill>
                <a:blip r:embed="rId2"/>
                <a:stretch>
                  <a:fillRect l="-1157" t="-982" r="-1273" b="-94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246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A26CF-3231-487E-8A1E-D8DE79DA5589}"/>
              </a:ext>
            </a:extLst>
          </p:cNvPr>
          <p:cNvSpPr>
            <a:spLocks noGrp="1"/>
          </p:cNvSpPr>
          <p:nvPr>
            <p:ph type="title"/>
          </p:nvPr>
        </p:nvSpPr>
        <p:spPr>
          <a:xfrm>
            <a:off x="838200" y="447650"/>
            <a:ext cx="10515600" cy="598436"/>
          </a:xfrm>
        </p:spPr>
        <p:txBody>
          <a:bodyPr>
            <a:normAutofit/>
          </a:bodyPr>
          <a:lstStyle/>
          <a:p>
            <a:r>
              <a:rPr lang="zh-CN" altLang="en-US" sz="3200" dirty="0"/>
              <a:t>策略迭代</a:t>
            </a:r>
          </a:p>
        </p:txBody>
      </p:sp>
      <p:sp>
        <p:nvSpPr>
          <p:cNvPr id="3" name="内容占位符 2">
            <a:extLst>
              <a:ext uri="{FF2B5EF4-FFF2-40B4-BE49-F238E27FC236}">
                <a16:creationId xmlns:a16="http://schemas.microsoft.com/office/drawing/2014/main" id="{981F641D-8A3C-4B96-8DDA-5EC4FC66C30A}"/>
              </a:ext>
            </a:extLst>
          </p:cNvPr>
          <p:cNvSpPr>
            <a:spLocks noGrp="1"/>
          </p:cNvSpPr>
          <p:nvPr>
            <p:ph idx="1"/>
          </p:nvPr>
        </p:nvSpPr>
        <p:spPr>
          <a:xfrm>
            <a:off x="838200" y="1843221"/>
            <a:ext cx="10515600" cy="4380553"/>
          </a:xfrm>
        </p:spPr>
        <p:txBody>
          <a:bodyPr>
            <a:normAutofit/>
          </a:bodyPr>
          <a:lstStyle/>
          <a:p>
            <a:pPr marL="0" indent="0">
              <a:buNone/>
            </a:pPr>
            <a:r>
              <a:rPr lang="zh-CN" altLang="en-US" sz="2400" dirty="0"/>
              <a:t>任务：在</a:t>
            </a:r>
            <a:r>
              <a:rPr lang="en-US" altLang="zh-CN" sz="2400" dirty="0"/>
              <a:t>MDP</a:t>
            </a:r>
            <a:r>
              <a:rPr lang="zh-CN" altLang="en-US" sz="2400" dirty="0"/>
              <a:t>中寻找最好的策略</a:t>
            </a:r>
            <a:endParaRPr lang="en-US" altLang="zh-CN" sz="2400" dirty="0"/>
          </a:p>
          <a:p>
            <a:pPr marL="0" indent="0">
              <a:buNone/>
            </a:pPr>
            <a:r>
              <a:rPr lang="zh-CN" altLang="en-US" sz="2400" dirty="0"/>
              <a:t>解决：值函数迭代反馈过程中进行调节</a:t>
            </a:r>
            <a:endParaRPr lang="en-US" altLang="zh-CN" sz="2400" dirty="0"/>
          </a:p>
          <a:p>
            <a:pPr marL="0" indent="0">
              <a:buNone/>
            </a:pPr>
            <a:r>
              <a:rPr lang="zh-CN" altLang="en-US" sz="2400" dirty="0"/>
              <a:t>做法：</a:t>
            </a:r>
            <a:endParaRPr lang="en-US" altLang="zh-CN" sz="2400" dirty="0"/>
          </a:p>
          <a:p>
            <a:pPr marL="0" indent="0">
              <a:buNone/>
            </a:pPr>
            <a:r>
              <a:rPr lang="en-US" altLang="zh-CN" sz="2400" dirty="0"/>
              <a:t>While</a:t>
            </a:r>
            <a:r>
              <a:rPr lang="zh-CN" altLang="en-US" sz="2400" dirty="0"/>
              <a:t>（每个状态都为最优）</a:t>
            </a:r>
            <a:endParaRPr lang="en-US" altLang="zh-CN" sz="2400" dirty="0"/>
          </a:p>
          <a:p>
            <a:pPr marL="0" indent="0">
              <a:buNone/>
            </a:pPr>
            <a:r>
              <a:rPr lang="en-US" altLang="zh-CN" sz="2400" dirty="0"/>
              <a:t> {</a:t>
            </a:r>
          </a:p>
          <a:p>
            <a:r>
              <a:rPr lang="zh-CN" altLang="en-US" sz="2400" dirty="0"/>
              <a:t>评估策略得</a:t>
            </a:r>
            <a:r>
              <a:rPr lang="en-US" altLang="zh-CN" sz="2400" dirty="0"/>
              <a:t>V</a:t>
            </a:r>
            <a:r>
              <a:rPr lang="en-US" altLang="zh-CN" sz="2400" baseline="30000" dirty="0"/>
              <a:t>π</a:t>
            </a:r>
            <a:r>
              <a:rPr lang="zh-CN" altLang="en-US" sz="2400" dirty="0"/>
              <a:t>（贝尔曼期望方程）策略收敛（</a:t>
            </a:r>
            <a:r>
              <a:rPr lang="en-US" altLang="zh-CN" sz="2400" dirty="0"/>
              <a:t>V</a:t>
            </a:r>
            <a:r>
              <a:rPr lang="en-US" altLang="zh-CN" sz="2400" baseline="30000" dirty="0"/>
              <a:t>π</a:t>
            </a:r>
            <a:r>
              <a:rPr lang="zh-CN" altLang="en-US" sz="2400" dirty="0"/>
              <a:t>）</a:t>
            </a:r>
            <a:endParaRPr lang="en-US" altLang="zh-CN" sz="2400" dirty="0"/>
          </a:p>
          <a:p>
            <a:r>
              <a:rPr lang="zh-CN" altLang="en-US" sz="2400" dirty="0"/>
              <a:t>提升策略，产生</a:t>
            </a:r>
            <a:r>
              <a:rPr lang="en-US" altLang="zh-CN" sz="2400" dirty="0"/>
              <a:t>π’&gt;=π</a:t>
            </a:r>
            <a:r>
              <a:rPr lang="zh-CN" altLang="en-US" sz="2400" dirty="0"/>
              <a:t>，另</a:t>
            </a:r>
            <a:r>
              <a:rPr lang="en-US" altLang="zh-CN" sz="2400" dirty="0"/>
              <a:t>π=π’</a:t>
            </a:r>
            <a:r>
              <a:rPr lang="zh-CN" altLang="en-US" sz="2400" dirty="0"/>
              <a:t>（贪心算法）</a:t>
            </a:r>
            <a:endParaRPr lang="en-US" altLang="zh-CN" sz="2400" dirty="0"/>
          </a:p>
          <a:p>
            <a:pPr marL="0" indent="0">
              <a:buNone/>
            </a:pPr>
            <a:r>
              <a:rPr lang="en-US" altLang="zh-CN" sz="2400" dirty="0"/>
              <a:t>}</a:t>
            </a:r>
          </a:p>
          <a:p>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4" name="文本框 3">
            <a:extLst>
              <a:ext uri="{FF2B5EF4-FFF2-40B4-BE49-F238E27FC236}">
                <a16:creationId xmlns:a16="http://schemas.microsoft.com/office/drawing/2014/main" id="{9811DFB3-B5A5-4F84-A129-CC6E870CF632}"/>
              </a:ext>
            </a:extLst>
          </p:cNvPr>
          <p:cNvSpPr txBox="1"/>
          <p:nvPr/>
        </p:nvSpPr>
        <p:spPr>
          <a:xfrm>
            <a:off x="7826478" y="4820395"/>
            <a:ext cx="835742" cy="523220"/>
          </a:xfrm>
          <a:prstGeom prst="rect">
            <a:avLst/>
          </a:prstGeom>
          <a:noFill/>
        </p:spPr>
        <p:txBody>
          <a:bodyPr wrap="square" rtlCol="0">
            <a:spAutoFit/>
          </a:bodyPr>
          <a:lstStyle/>
          <a:p>
            <a:r>
              <a:rPr lang="en-US" altLang="zh-CN" sz="2800" dirty="0"/>
              <a:t>π</a:t>
            </a:r>
            <a:endParaRPr lang="zh-CN" altLang="en-US" sz="2800" dirty="0"/>
          </a:p>
        </p:txBody>
      </p:sp>
      <p:sp>
        <p:nvSpPr>
          <p:cNvPr id="5" name="文本框 4">
            <a:extLst>
              <a:ext uri="{FF2B5EF4-FFF2-40B4-BE49-F238E27FC236}">
                <a16:creationId xmlns:a16="http://schemas.microsoft.com/office/drawing/2014/main" id="{61F23E53-F9F1-42FD-9CFF-E9DE6C2BF2D0}"/>
              </a:ext>
            </a:extLst>
          </p:cNvPr>
          <p:cNvSpPr txBox="1"/>
          <p:nvPr/>
        </p:nvSpPr>
        <p:spPr>
          <a:xfrm>
            <a:off x="10987549" y="4861588"/>
            <a:ext cx="835742" cy="523220"/>
          </a:xfrm>
          <a:prstGeom prst="rect">
            <a:avLst/>
          </a:prstGeom>
          <a:noFill/>
        </p:spPr>
        <p:txBody>
          <a:bodyPr wrap="square" rtlCol="0">
            <a:spAutoFit/>
          </a:bodyPr>
          <a:lstStyle/>
          <a:p>
            <a:r>
              <a:rPr lang="en-US" altLang="zh-CN" sz="2800" dirty="0"/>
              <a:t>V</a:t>
            </a:r>
            <a:endParaRPr lang="zh-CN" altLang="en-US" sz="2800" dirty="0"/>
          </a:p>
        </p:txBody>
      </p:sp>
      <p:sp>
        <p:nvSpPr>
          <p:cNvPr id="8" name="箭头: 上弧形 7">
            <a:extLst>
              <a:ext uri="{FF2B5EF4-FFF2-40B4-BE49-F238E27FC236}">
                <a16:creationId xmlns:a16="http://schemas.microsoft.com/office/drawing/2014/main" id="{7800D2A8-1830-4F57-A551-DF27196C4CD5}"/>
              </a:ext>
            </a:extLst>
          </p:cNvPr>
          <p:cNvSpPr/>
          <p:nvPr/>
        </p:nvSpPr>
        <p:spPr>
          <a:xfrm>
            <a:off x="8042787" y="4412574"/>
            <a:ext cx="3175820" cy="523220"/>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9" name="矩形 8">
            <a:extLst>
              <a:ext uri="{FF2B5EF4-FFF2-40B4-BE49-F238E27FC236}">
                <a16:creationId xmlns:a16="http://schemas.microsoft.com/office/drawing/2014/main" id="{45A07F8B-DA3D-4119-8221-97DEC0FA6DF8}"/>
              </a:ext>
            </a:extLst>
          </p:cNvPr>
          <p:cNvSpPr/>
          <p:nvPr/>
        </p:nvSpPr>
        <p:spPr>
          <a:xfrm>
            <a:off x="9146606" y="4476867"/>
            <a:ext cx="793807" cy="646331"/>
          </a:xfrm>
          <a:prstGeom prst="rect">
            <a:avLst/>
          </a:prstGeom>
        </p:spPr>
        <p:txBody>
          <a:bodyPr wrap="none">
            <a:spAutoFit/>
          </a:bodyPr>
          <a:lstStyle/>
          <a:p>
            <a:r>
              <a:rPr lang="en-US" altLang="zh-CN" dirty="0"/>
              <a:t>V</a:t>
            </a:r>
            <a:r>
              <a:rPr lang="zh-CN" altLang="en-US" dirty="0"/>
              <a:t>→</a:t>
            </a:r>
            <a:r>
              <a:rPr lang="en-US" altLang="zh-CN" dirty="0"/>
              <a:t>V</a:t>
            </a:r>
            <a:r>
              <a:rPr lang="en-US" altLang="zh-CN" baseline="30000" dirty="0"/>
              <a:t>π</a:t>
            </a:r>
          </a:p>
          <a:p>
            <a:endParaRPr lang="zh-CN" altLang="en-US" dirty="0"/>
          </a:p>
        </p:txBody>
      </p:sp>
      <p:sp>
        <p:nvSpPr>
          <p:cNvPr id="10" name="矩形 9">
            <a:extLst>
              <a:ext uri="{FF2B5EF4-FFF2-40B4-BE49-F238E27FC236}">
                <a16:creationId xmlns:a16="http://schemas.microsoft.com/office/drawing/2014/main" id="{859BADFF-A2DC-4F99-984A-D5B628B5A782}"/>
              </a:ext>
            </a:extLst>
          </p:cNvPr>
          <p:cNvSpPr/>
          <p:nvPr/>
        </p:nvSpPr>
        <p:spPr>
          <a:xfrm>
            <a:off x="9220343" y="3963560"/>
            <a:ext cx="646331" cy="369332"/>
          </a:xfrm>
          <a:prstGeom prst="rect">
            <a:avLst/>
          </a:prstGeom>
        </p:spPr>
        <p:txBody>
          <a:bodyPr wrap="none">
            <a:spAutoFit/>
          </a:bodyPr>
          <a:lstStyle/>
          <a:p>
            <a:r>
              <a:rPr lang="zh-CN" altLang="en-US" dirty="0"/>
              <a:t>评估</a:t>
            </a:r>
          </a:p>
        </p:txBody>
      </p:sp>
      <p:sp>
        <p:nvSpPr>
          <p:cNvPr id="12" name="箭头: 下弧形 11">
            <a:extLst>
              <a:ext uri="{FF2B5EF4-FFF2-40B4-BE49-F238E27FC236}">
                <a16:creationId xmlns:a16="http://schemas.microsoft.com/office/drawing/2014/main" id="{31EC4054-3ECE-40DC-BE32-7B78AD0E7466}"/>
              </a:ext>
            </a:extLst>
          </p:cNvPr>
          <p:cNvSpPr/>
          <p:nvPr/>
        </p:nvSpPr>
        <p:spPr>
          <a:xfrm flipH="1">
            <a:off x="7944465" y="5270090"/>
            <a:ext cx="3175820" cy="481345"/>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FC838703-F577-4AF5-9C09-AE328F5886C8}"/>
              </a:ext>
            </a:extLst>
          </p:cNvPr>
          <p:cNvSpPr/>
          <p:nvPr/>
        </p:nvSpPr>
        <p:spPr>
          <a:xfrm>
            <a:off x="8868309" y="5321524"/>
            <a:ext cx="1524776" cy="646331"/>
          </a:xfrm>
          <a:prstGeom prst="rect">
            <a:avLst/>
          </a:prstGeom>
        </p:spPr>
        <p:txBody>
          <a:bodyPr wrap="none">
            <a:spAutoFit/>
          </a:bodyPr>
          <a:lstStyle/>
          <a:p>
            <a:r>
              <a:rPr lang="en-US" altLang="zh-CN" dirty="0"/>
              <a:t>π</a:t>
            </a:r>
            <a:r>
              <a:rPr lang="zh-CN" altLang="en-US" dirty="0"/>
              <a:t>→</a:t>
            </a:r>
            <a:r>
              <a:rPr lang="en-US" altLang="zh-CN" dirty="0"/>
              <a:t>greedy(V)</a:t>
            </a:r>
            <a:endParaRPr lang="en-US" altLang="zh-CN" baseline="30000" dirty="0"/>
          </a:p>
          <a:p>
            <a:endParaRPr lang="zh-CN" altLang="en-US" dirty="0"/>
          </a:p>
        </p:txBody>
      </p:sp>
      <p:sp>
        <p:nvSpPr>
          <p:cNvPr id="14" name="矩形 13">
            <a:extLst>
              <a:ext uri="{FF2B5EF4-FFF2-40B4-BE49-F238E27FC236}">
                <a16:creationId xmlns:a16="http://schemas.microsoft.com/office/drawing/2014/main" id="{77636C8D-2C03-4C9E-B58A-053961D127E3}"/>
              </a:ext>
            </a:extLst>
          </p:cNvPr>
          <p:cNvSpPr/>
          <p:nvPr/>
        </p:nvSpPr>
        <p:spPr>
          <a:xfrm>
            <a:off x="9209209" y="5721752"/>
            <a:ext cx="646331" cy="369332"/>
          </a:xfrm>
          <a:prstGeom prst="rect">
            <a:avLst/>
          </a:prstGeom>
        </p:spPr>
        <p:txBody>
          <a:bodyPr wrap="none">
            <a:spAutoFit/>
          </a:bodyPr>
          <a:lstStyle/>
          <a:p>
            <a:r>
              <a:rPr lang="zh-CN" altLang="en-US" dirty="0"/>
              <a:t>改进</a:t>
            </a:r>
          </a:p>
        </p:txBody>
      </p:sp>
    </p:spTree>
    <p:extLst>
      <p:ext uri="{BB962C8B-B14F-4D97-AF65-F5344CB8AC3E}">
        <p14:creationId xmlns:p14="http://schemas.microsoft.com/office/powerpoint/2010/main" val="280114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2066A-4D94-4C51-B09C-975D470132F1}"/>
              </a:ext>
            </a:extLst>
          </p:cNvPr>
          <p:cNvSpPr>
            <a:spLocks noGrp="1"/>
          </p:cNvSpPr>
          <p:nvPr>
            <p:ph type="title"/>
          </p:nvPr>
        </p:nvSpPr>
        <p:spPr>
          <a:xfrm>
            <a:off x="838200" y="259002"/>
            <a:ext cx="10515600" cy="1038856"/>
          </a:xfrm>
        </p:spPr>
        <p:txBody>
          <a:bodyPr>
            <a:normAutofit/>
          </a:bodyPr>
          <a:lstStyle/>
          <a:p>
            <a:r>
              <a:rPr lang="zh-CN" altLang="en-US" sz="3600" u="sng" dirty="0"/>
              <a:t>什么是</a:t>
            </a:r>
            <a:r>
              <a:rPr lang="zh-CN" altLang="en-US" sz="3600" b="1" u="sng" dirty="0"/>
              <a:t>强化学习</a:t>
            </a:r>
            <a:r>
              <a:rPr lang="zh-CN" altLang="en-US" sz="3600" u="sng" dirty="0"/>
              <a:t>？</a:t>
            </a:r>
          </a:p>
        </p:txBody>
      </p:sp>
      <p:sp>
        <p:nvSpPr>
          <p:cNvPr id="3" name="内容占位符 2">
            <a:extLst>
              <a:ext uri="{FF2B5EF4-FFF2-40B4-BE49-F238E27FC236}">
                <a16:creationId xmlns:a16="http://schemas.microsoft.com/office/drawing/2014/main" id="{F058DD26-EA55-43AF-922A-36858BBE3567}"/>
              </a:ext>
            </a:extLst>
          </p:cNvPr>
          <p:cNvSpPr>
            <a:spLocks noGrp="1"/>
          </p:cNvSpPr>
          <p:nvPr>
            <p:ph idx="1"/>
          </p:nvPr>
        </p:nvSpPr>
        <p:spPr>
          <a:xfrm>
            <a:off x="838200" y="1710813"/>
            <a:ext cx="10515600" cy="4996340"/>
          </a:xfrm>
        </p:spPr>
        <p:txBody>
          <a:bodyPr>
            <a:normAutofit/>
          </a:bodyPr>
          <a:lstStyle/>
          <a:p>
            <a:pPr marL="0" indent="0">
              <a:buNone/>
            </a:pPr>
            <a:r>
              <a:rPr lang="zh-CN" altLang="en-US" sz="2400" dirty="0"/>
              <a:t>简单来说，</a:t>
            </a:r>
            <a:r>
              <a:rPr lang="zh-CN" altLang="en-US" sz="2400" b="1" dirty="0"/>
              <a:t>强化学习</a:t>
            </a:r>
            <a:r>
              <a:rPr lang="zh-CN" altLang="en-US" sz="2400" dirty="0"/>
              <a:t>所做就是让计算机从一开始什么都不懂，通过不断尝试（基于环境，在特定的情境下进行行动尝试），从错误中学习，最后找到规律，学习找到达到目标的方法。</a:t>
            </a:r>
            <a:endParaRPr lang="en-US" altLang="zh-CN" sz="2400" dirty="0"/>
          </a:p>
          <a:p>
            <a:pPr marL="0" indent="0">
              <a:buNone/>
            </a:pPr>
            <a:endParaRPr lang="en-US" altLang="zh-CN" sz="2400" dirty="0"/>
          </a:p>
          <a:p>
            <a:pPr marL="0" indent="0">
              <a:buNone/>
            </a:pPr>
            <a:r>
              <a:rPr lang="zh-CN" altLang="en-US" sz="2400" dirty="0"/>
              <a:t>具体化例子：</a:t>
            </a:r>
            <a:endParaRPr lang="en-US" altLang="zh-CN" sz="2400" dirty="0"/>
          </a:p>
          <a:p>
            <a:pPr marL="0" indent="0">
              <a:buNone/>
            </a:pPr>
            <a:r>
              <a:rPr lang="zh-CN" altLang="en-US" sz="2400" dirty="0"/>
              <a:t>淘宝推送广告，开始随便推送，根据某用户的点击情况，如，若点击，则当做一个奖励，若未点击，则认作无奖励或惩罚，由此让机器不断学习，习得此此客户喜好并推送广告。</a:t>
            </a:r>
            <a:endParaRPr lang="en-US" altLang="zh-CN" sz="2400" dirty="0"/>
          </a:p>
          <a:p>
            <a:pPr marL="0" indent="0">
              <a:buNone/>
            </a:pPr>
            <a:endParaRPr lang="en-US" altLang="zh-CN" sz="2400" dirty="0"/>
          </a:p>
          <a:p>
            <a:pPr marL="0" indent="0">
              <a:buNone/>
            </a:pPr>
            <a:r>
              <a:rPr lang="zh-CN" altLang="en-US" sz="2400" dirty="0"/>
              <a:t>代表作： </a:t>
            </a:r>
            <a:endParaRPr lang="en-US" altLang="zh-CN" sz="2400" dirty="0"/>
          </a:p>
          <a:p>
            <a:pPr marL="0" indent="0">
              <a:buNone/>
            </a:pPr>
            <a:r>
              <a:rPr lang="en-US" altLang="zh-CN" sz="2400" dirty="0"/>
              <a:t>AlphaGo Zero</a:t>
            </a:r>
            <a:r>
              <a:rPr lang="en-US" altLang="zh-CN" dirty="0"/>
              <a:t> </a:t>
            </a:r>
            <a:endParaRPr lang="en-US" altLang="zh-CN" sz="2400" dirty="0"/>
          </a:p>
        </p:txBody>
      </p:sp>
    </p:spTree>
    <p:extLst>
      <p:ext uri="{BB962C8B-B14F-4D97-AF65-F5344CB8AC3E}">
        <p14:creationId xmlns:p14="http://schemas.microsoft.com/office/powerpoint/2010/main" val="394176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FC614B-36A6-46B6-B225-AA8B8E15D93E}"/>
                  </a:ext>
                </a:extLst>
              </p:cNvPr>
              <p:cNvSpPr>
                <a:spLocks noGrp="1"/>
              </p:cNvSpPr>
              <p:nvPr>
                <p:ph idx="1"/>
              </p:nvPr>
            </p:nvSpPr>
            <p:spPr>
              <a:xfrm>
                <a:off x="838200" y="1288026"/>
                <a:ext cx="10515600" cy="5319252"/>
              </a:xfrm>
            </p:spPr>
            <p:txBody>
              <a:bodyPr>
                <a:normAutofit fontScale="92500"/>
              </a:bodyPr>
              <a:lstStyle/>
              <a:p>
                <a:r>
                  <a:rPr lang="zh-CN" altLang="en-US" sz="2400" dirty="0"/>
                  <a:t>给定一个策略</a:t>
                </a:r>
                <a:r>
                  <a:rPr lang="en-US" altLang="zh-CN" sz="2400" dirty="0"/>
                  <a:t>π</a:t>
                </a:r>
                <a:r>
                  <a:rPr lang="zh-CN" altLang="en-US" sz="2400" dirty="0"/>
                  <a:t>，</a:t>
                </a:r>
                <a:r>
                  <a:rPr lang="en-US" altLang="zh-CN" sz="2400" dirty="0"/>
                  <a:t>a=π(s)</a:t>
                </a:r>
                <a:r>
                  <a:rPr lang="zh-CN" altLang="en-US" sz="2400" dirty="0"/>
                  <a:t>，即特定</a:t>
                </a:r>
                <a:r>
                  <a:rPr lang="en-US" altLang="zh-CN" sz="2400" dirty="0"/>
                  <a:t>s</a:t>
                </a:r>
                <a:r>
                  <a:rPr lang="zh-CN" altLang="en-US" sz="2400" dirty="0"/>
                  <a:t>状态下使用</a:t>
                </a:r>
                <a:r>
                  <a:rPr lang="en-US" altLang="zh-CN" sz="2400" dirty="0"/>
                  <a:t>π</a:t>
                </a:r>
                <a:r>
                  <a:rPr lang="zh-CN" altLang="en-US" sz="2400" dirty="0"/>
                  <a:t>策略是执行</a:t>
                </a:r>
                <a:r>
                  <a:rPr lang="en-US" altLang="zh-CN" sz="2400" dirty="0"/>
                  <a:t>a</a:t>
                </a:r>
                <a:r>
                  <a:rPr lang="zh-CN" altLang="en-US" sz="2400" dirty="0"/>
                  <a:t>动作。</a:t>
                </a:r>
                <a:endParaRPr lang="en-US" altLang="zh-CN" sz="2400" dirty="0"/>
              </a:p>
              <a:p>
                <a:r>
                  <a:rPr lang="zh-CN" altLang="en-US" sz="2400" dirty="0"/>
                  <a:t>贪心算法提升策略</a:t>
                </a:r>
                <a:r>
                  <a:rPr lang="en-US" altLang="zh-CN" sz="2400" dirty="0"/>
                  <a:t>,</a:t>
                </a:r>
                <a:r>
                  <a:rPr lang="zh-CN" altLang="en-US" sz="2400" dirty="0"/>
                  <a:t>即在</a:t>
                </a:r>
                <a:r>
                  <a:rPr lang="en-US" altLang="zh-CN" sz="2400" dirty="0"/>
                  <a:t>s</a:t>
                </a:r>
                <a:r>
                  <a:rPr lang="zh-CN" altLang="en-US" sz="2400" dirty="0"/>
                  <a:t>状态处执行能获得最大行为值的动作</a:t>
                </a:r>
                <a:endParaRPr lang="en-US" altLang="zh-CN" sz="2400" dirty="0"/>
              </a:p>
              <a:p>
                <a:pPr marL="0" indent="0">
                  <a:buNone/>
                </a:pPr>
                <a:r>
                  <a:rPr lang="en-US" altLang="zh-CN" sz="2400" dirty="0"/>
                  <a:t>   </a:t>
                </a:r>
                <a14:m>
                  <m:oMath xmlns:m="http://schemas.openxmlformats.org/officeDocument/2006/math">
                    <m:sSup>
                      <m:sSupPr>
                        <m:ctrlPr>
                          <a:rPr lang="en-US" altLang="zh-CN" sz="2400" b="0" i="1" dirty="0" smtClean="0">
                            <a:latin typeface="Cambria Math" panose="02040503050406030204" pitchFamily="18" charset="0"/>
                          </a:rPr>
                        </m:ctrlPr>
                      </m:sSupPr>
                      <m:e>
                        <m:r>
                          <m:rPr>
                            <m:sty m:val="p"/>
                          </m:rPr>
                          <a:rPr lang="en-US" altLang="zh-CN" sz="2400" i="1" dirty="0" smtClean="0">
                            <a:latin typeface="Cambria Math" panose="02040503050406030204" pitchFamily="18" charset="0"/>
                          </a:rPr>
                          <m:t>π</m:t>
                        </m:r>
                      </m:e>
                      <m:sup>
                        <m:r>
                          <a:rPr lang="en-US" altLang="zh-CN" sz="2400" b="0" i="1" dirty="0" smtClean="0">
                            <a:latin typeface="Cambria Math" panose="02040503050406030204" pitchFamily="18" charset="0"/>
                          </a:rPr>
                          <m:t>′</m:t>
                        </m:r>
                      </m:sup>
                    </m:sSup>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𝑠</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𝑎𝑟𝑔</m:t>
                    </m:r>
                    <m:func>
                      <m:funcPr>
                        <m:ctrlPr>
                          <a:rPr lang="en-US" altLang="zh-CN" sz="2400" b="0" i="1" dirty="0" smtClean="0">
                            <a:latin typeface="Cambria Math" panose="02040503050406030204" pitchFamily="18" charset="0"/>
                          </a:rPr>
                        </m:ctrlPr>
                      </m:funcPr>
                      <m:fName>
                        <m:limLow>
                          <m:limLowPr>
                            <m:ctrlPr>
                              <a:rPr lang="en-US" altLang="zh-CN" sz="2400" b="0" i="1" dirty="0" smtClean="0">
                                <a:latin typeface="Cambria Math" panose="02040503050406030204" pitchFamily="18" charset="0"/>
                              </a:rPr>
                            </m:ctrlPr>
                          </m:limLowPr>
                          <m:e>
                            <m:r>
                              <m:rPr>
                                <m:sty m:val="p"/>
                              </m:rPr>
                              <a:rPr lang="en-US" altLang="zh-CN" sz="2400" b="0" i="0" dirty="0" smtClean="0">
                                <a:latin typeface="Cambria Math" panose="02040503050406030204" pitchFamily="18" charset="0"/>
                              </a:rPr>
                              <m:t>max</m:t>
                            </m:r>
                          </m:e>
                          <m:lim>
                            <m:r>
                              <a:rPr lang="en-US" altLang="zh-CN" sz="2400" b="0" i="1" dirty="0" smtClean="0">
                                <a:latin typeface="Cambria Math" panose="02040503050406030204" pitchFamily="18" charset="0"/>
                              </a:rPr>
                              <m:t>𝑎</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𝐴</m:t>
                            </m:r>
                          </m:lim>
                        </m:limLow>
                      </m:fName>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𝑞</m:t>
                            </m:r>
                          </m:e>
                          <m:sub>
                            <m:r>
                              <m:rPr>
                                <m:sty m:val="p"/>
                              </m:rPr>
                              <a:rPr lang="en-US" altLang="zh-CN" sz="2400" i="1" dirty="0">
                                <a:latin typeface="Cambria Math" panose="02040503050406030204" pitchFamily="18" charset="0"/>
                              </a:rPr>
                              <m:t>π</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𝑠</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𝑎</m:t>
                        </m:r>
                        <m:r>
                          <a:rPr lang="en-US" altLang="zh-CN" sz="2400" b="0" i="1" dirty="0" smtClean="0">
                            <a:latin typeface="Cambria Math" panose="02040503050406030204" pitchFamily="18" charset="0"/>
                          </a:rPr>
                          <m:t>)</m:t>
                        </m:r>
                      </m:e>
                    </m:func>
                  </m:oMath>
                </a14:m>
                <a:endParaRPr lang="en-US" altLang="zh-CN" sz="2400" dirty="0"/>
              </a:p>
              <a:p>
                <a:r>
                  <a:rPr lang="zh-CN" altLang="en-US" sz="2400" dirty="0"/>
                  <a:t>贪心算法即只关心至少改变一步的行动能否获得更多的奖励。</a:t>
                </a:r>
                <a:endParaRPr lang="en-US" altLang="zh-CN" sz="2400" dirty="0"/>
              </a:p>
              <a:p>
                <a:pPr marL="0" indent="0">
                  <a:buNone/>
                </a:pPr>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𝑞</m:t>
                        </m:r>
                      </m:e>
                      <m:sub>
                        <m:r>
                          <m:rPr>
                            <m:sty m:val="p"/>
                          </m:rPr>
                          <a:rPr lang="en-US" altLang="zh-CN" sz="2400" i="1" dirty="0">
                            <a:latin typeface="Cambria Math" panose="02040503050406030204" pitchFamily="18" charset="0"/>
                          </a:rPr>
                          <m:t>π</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oMath>
                </a14:m>
                <a:r>
                  <a:rPr lang="en-US" altLang="zh-CN" sz="2400" dirty="0"/>
                  <a:t> </a:t>
                </a:r>
                <a14:m>
                  <m:oMath xmlns:m="http://schemas.openxmlformats.org/officeDocument/2006/math">
                    <m:sSup>
                      <m:sSupPr>
                        <m:ctrlPr>
                          <a:rPr lang="en-US" altLang="zh-CN" sz="2400" i="1" dirty="0">
                            <a:latin typeface="Cambria Math" panose="02040503050406030204" pitchFamily="18" charset="0"/>
                          </a:rPr>
                        </m:ctrlPr>
                      </m:sSupPr>
                      <m:e>
                        <m:r>
                          <m:rPr>
                            <m:sty m:val="p"/>
                          </m:rPr>
                          <a:rPr lang="en-US" altLang="zh-CN" sz="2400" i="1" dirty="0">
                            <a:latin typeface="Cambria Math" panose="02040503050406030204" pitchFamily="18" charset="0"/>
                          </a:rPr>
                          <m:t>π</m:t>
                        </m:r>
                      </m:e>
                      <m:sup>
                        <m:r>
                          <a:rPr lang="en-US" altLang="zh-CN" sz="2400" i="1" dirty="0">
                            <a:latin typeface="Cambria Math" panose="02040503050406030204" pitchFamily="18" charset="0"/>
                          </a:rPr>
                          <m:t>′</m:t>
                        </m:r>
                      </m:sup>
                    </m:s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m:t>
                    </m:r>
                  </m:oMath>
                </a14:m>
                <a:r>
                  <a:rPr lang="en-US" altLang="zh-CN" sz="2400" dirty="0"/>
                  <a:t> </a:t>
                </a:r>
                <a14:m>
                  <m:oMath xmlns:m="http://schemas.openxmlformats.org/officeDocument/2006/math">
                    <m:func>
                      <m:funcPr>
                        <m:ctrlPr>
                          <a:rPr lang="en-US" altLang="zh-CN" sz="2400" i="1" dirty="0">
                            <a:latin typeface="Cambria Math" panose="02040503050406030204" pitchFamily="18" charset="0"/>
                          </a:rPr>
                        </m:ctrlPr>
                      </m:funcPr>
                      <m:fName>
                        <m:limLow>
                          <m:limLowPr>
                            <m:ctrlPr>
                              <a:rPr lang="en-US" altLang="zh-CN" sz="2400" i="1" dirty="0">
                                <a:latin typeface="Cambria Math" panose="02040503050406030204" pitchFamily="18" charset="0"/>
                              </a:rPr>
                            </m:ctrlPr>
                          </m:limLowPr>
                          <m:e>
                            <m:r>
                              <m:rPr>
                                <m:sty m:val="p"/>
                              </m:rPr>
                              <a:rPr lang="en-US" altLang="zh-CN" sz="2400" dirty="0">
                                <a:latin typeface="Cambria Math" panose="02040503050406030204" pitchFamily="18" charset="0"/>
                              </a:rPr>
                              <m:t>max</m:t>
                            </m:r>
                          </m:e>
                          <m:lim>
                            <m:r>
                              <a:rPr lang="en-US" altLang="zh-CN" sz="2400" i="1" dirty="0">
                                <a:latin typeface="Cambria Math" panose="02040503050406030204" pitchFamily="18" charset="0"/>
                              </a:rPr>
                              <m:t>𝑎</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𝐴</m:t>
                            </m:r>
                          </m:lim>
                        </m:limLow>
                      </m:fName>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𝑞</m:t>
                            </m:r>
                          </m:e>
                          <m:sub>
                            <m:r>
                              <m:rPr>
                                <m:sty m:val="p"/>
                              </m:rPr>
                              <a:rPr lang="en-US" altLang="zh-CN" sz="2400" i="1" dirty="0">
                                <a:latin typeface="Cambria Math" panose="02040503050406030204" pitchFamily="18" charset="0"/>
                              </a:rPr>
                              <m:t>π</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r>
                          <a:rPr lang="en-US" altLang="zh-CN" sz="2400" i="1" dirty="0">
                            <a:latin typeface="Cambria Math" panose="02040503050406030204" pitchFamily="18" charset="0"/>
                          </a:rPr>
                          <m:t>𝑎</m:t>
                        </m:r>
                        <m:r>
                          <a:rPr lang="en-US" altLang="zh-CN" sz="2400" i="1" dirty="0">
                            <a:latin typeface="Cambria Math" panose="02040503050406030204" pitchFamily="18" charset="0"/>
                          </a:rPr>
                          <m:t>)</m:t>
                        </m:r>
                      </m:e>
                    </m:func>
                    <m:r>
                      <a:rPr lang="en-US" altLang="zh-CN" sz="2400" i="1" dirty="0" smtClean="0">
                        <a:latin typeface="Cambria Math" panose="02040503050406030204" pitchFamily="18" charset="0"/>
                        <a:ea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𝑞</m:t>
                        </m:r>
                      </m:e>
                      <m:sub>
                        <m:r>
                          <m:rPr>
                            <m:sty m:val="p"/>
                          </m:rPr>
                          <a:rPr lang="en-US" altLang="zh-CN" sz="2400" i="1" dirty="0">
                            <a:latin typeface="Cambria Math" panose="02040503050406030204" pitchFamily="18" charset="0"/>
                          </a:rPr>
                          <m:t>π</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r>
                          <a:rPr lang="en-US" altLang="zh-CN" sz="2400" i="1" dirty="0">
                            <a:latin typeface="Cambria Math" panose="02040503050406030204" pitchFamily="18" charset="0"/>
                          </a:rPr>
                          <m:t>𝑎</m:t>
                        </m:r>
                      </m:e>
                    </m:d>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𝑣</m:t>
                        </m:r>
                      </m:e>
                      <m:sub>
                        <m:r>
                          <m:rPr>
                            <m:sty m:val="p"/>
                          </m:rPr>
                          <a:rPr lang="en-US" altLang="zh-CN" sz="2400" i="1" dirty="0">
                            <a:latin typeface="Cambria Math" panose="02040503050406030204" pitchFamily="18" charset="0"/>
                          </a:rPr>
                          <m:t>π</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oMath>
                </a14:m>
                <a:endParaRPr lang="en-US" altLang="zh-CN" sz="2400" dirty="0"/>
              </a:p>
              <a:p>
                <a:r>
                  <a:rPr lang="zh-CN" altLang="en-US" sz="2400" dirty="0"/>
                  <a:t>在策略为</a:t>
                </a:r>
                <a:r>
                  <a:rPr lang="en-US" altLang="zh-CN" sz="2400" dirty="0"/>
                  <a:t>π</a:t>
                </a:r>
                <a:r>
                  <a:rPr lang="zh-CN" altLang="en-US" sz="2400" dirty="0"/>
                  <a:t>状态为</a:t>
                </a:r>
                <a:r>
                  <a:rPr lang="en-US" altLang="zh-CN" sz="2400" dirty="0"/>
                  <a:t>s</a:t>
                </a:r>
                <a:r>
                  <a:rPr lang="zh-CN" altLang="en-US" sz="2400" dirty="0"/>
                  <a:t>的情况下，改变动作为</a:t>
                </a:r>
                <a14:m>
                  <m:oMath xmlns:m="http://schemas.openxmlformats.org/officeDocument/2006/math">
                    <m:sSup>
                      <m:sSupPr>
                        <m:ctrlPr>
                          <a:rPr lang="en-US" altLang="zh-CN" sz="2400" i="1" dirty="0">
                            <a:latin typeface="Cambria Math" panose="02040503050406030204" pitchFamily="18" charset="0"/>
                          </a:rPr>
                        </m:ctrlPr>
                      </m:sSupPr>
                      <m:e>
                        <m:r>
                          <m:rPr>
                            <m:sty m:val="p"/>
                          </m:rPr>
                          <a:rPr lang="en-US" altLang="zh-CN" sz="2400" i="1" dirty="0">
                            <a:latin typeface="Cambria Math" panose="02040503050406030204" pitchFamily="18" charset="0"/>
                          </a:rPr>
                          <m:t>π</m:t>
                        </m:r>
                      </m:e>
                      <m:sup>
                        <m:r>
                          <a:rPr lang="en-US" altLang="zh-CN" sz="2400" i="1" dirty="0">
                            <a:latin typeface="Cambria Math" panose="02040503050406030204" pitchFamily="18" charset="0"/>
                          </a:rPr>
                          <m:t>′</m:t>
                        </m:r>
                      </m:sup>
                    </m:s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oMath>
                </a14:m>
                <a:r>
                  <a:rPr lang="en-US" altLang="zh-CN" sz="2400" dirty="0"/>
                  <a:t>(</a:t>
                </a:r>
                <a:r>
                  <a:rPr lang="zh-CN" altLang="en-US" sz="2400" dirty="0"/>
                  <a:t>此刻策略从</a:t>
                </a:r>
                <a:r>
                  <a:rPr lang="en-US" altLang="zh-CN" sz="2400" dirty="0"/>
                  <a:t>π</a:t>
                </a:r>
                <a:r>
                  <a:rPr lang="zh-CN" altLang="en-US" sz="2400" dirty="0"/>
                  <a:t>变为</a:t>
                </a:r>
                <a:r>
                  <a:rPr lang="en-US" altLang="zh-CN" sz="2400" dirty="0"/>
                  <a:t>π’)</a:t>
                </a:r>
                <a:r>
                  <a:rPr lang="zh-CN" altLang="en-US" sz="2400" dirty="0"/>
                  <a:t>，则</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m:rPr>
                            <m:sty m:val="p"/>
                          </m:rPr>
                          <a:rPr lang="en-US" altLang="zh-CN" sz="2400" i="1" dirty="0">
                            <a:latin typeface="Cambria Math" panose="02040503050406030204" pitchFamily="18" charset="0"/>
                          </a:rPr>
                          <m:t>π</m:t>
                        </m:r>
                        <m:r>
                          <a:rPr lang="en-US" altLang="zh-CN" sz="2400" i="1" dirty="0">
                            <a:latin typeface="Cambria Math" panose="02040503050406030204" pitchFamily="18" charset="0"/>
                          </a:rPr>
                          <m:t>′</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oMath>
                </a14:m>
                <a:r>
                  <a:rPr lang="en-US" altLang="zh-CN" sz="2400" dirty="0">
                    <a:ea typeface="Cambria Math" panose="02040503050406030204" pitchFamily="18" charset="0"/>
                  </a:rPr>
                  <a:t> </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m:rPr>
                            <m:sty m:val="p"/>
                          </m:rPr>
                          <a:rPr lang="en-US" altLang="zh-CN" sz="2400" i="1" dirty="0">
                            <a:latin typeface="Cambria Math" panose="02040503050406030204" pitchFamily="18" charset="0"/>
                          </a:rPr>
                          <m:t>π</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oMath>
                </a14:m>
                <a:endParaRPr lang="en-US" altLang="zh-CN" sz="2400" dirty="0"/>
              </a:p>
              <a:p>
                <a:pPr marL="0" indent="0">
                  <a:buNone/>
                </a:pPr>
                <a:r>
                  <a:rPr lang="en-US" altLang="zh-CN" sz="2400" dirty="0"/>
                  <a:t>  </a:t>
                </a:r>
                <a14:m>
                  <m:oMath xmlns:m="http://schemas.openxmlformats.org/officeDocument/2006/math">
                    <m:sSup>
                      <m:sSupPr>
                        <m:ctrlPr>
                          <a:rPr lang="en-US" altLang="zh-CN" sz="2400" i="1" dirty="0">
                            <a:latin typeface="Cambria Math" panose="02040503050406030204" pitchFamily="18" charset="0"/>
                          </a:rPr>
                        </m:ctrlPr>
                      </m:sSupPr>
                      <m:e>
                        <m:r>
                          <a:rPr lang="en-US" altLang="zh-CN" sz="2400" b="0" i="1" dirty="0" smtClean="0">
                            <a:latin typeface="Cambria Math" panose="02040503050406030204" pitchFamily="18" charset="0"/>
                          </a:rPr>
                          <m:t> </m:t>
                        </m:r>
                        <m:r>
                          <m:rPr>
                            <m:sty m:val="p"/>
                          </m:rPr>
                          <a:rPr lang="en-US" altLang="zh-CN" sz="2400" i="1" dirty="0" smtClean="0">
                            <a:latin typeface="Cambria Math" panose="02040503050406030204" pitchFamily="18" charset="0"/>
                          </a:rPr>
                          <m:t>π</m:t>
                        </m:r>
                        <m:r>
                          <a:rPr lang="en-US" altLang="zh-CN" sz="2400" b="0" i="1" dirty="0" smtClean="0">
                            <a:latin typeface="Cambria Math" panose="02040503050406030204" pitchFamily="18" charset="0"/>
                          </a:rPr>
                          <m:t>(</m:t>
                        </m:r>
                        <m:r>
                          <m:rPr>
                            <m:sty m:val="p"/>
                          </m:rPr>
                          <a:rPr lang="en-US" altLang="zh-CN" sz="2400" i="1" dirty="0">
                            <a:latin typeface="Cambria Math" panose="02040503050406030204" pitchFamily="18" charset="0"/>
                          </a:rPr>
                          <m:t>π</m:t>
                        </m:r>
                      </m:e>
                      <m:sup>
                        <m:r>
                          <a:rPr lang="en-US" altLang="zh-CN" sz="2400" i="1" dirty="0">
                            <a:latin typeface="Cambria Math" panose="02040503050406030204" pitchFamily="18" charset="0"/>
                          </a:rPr>
                          <m:t>′</m:t>
                        </m:r>
                      </m:sup>
                    </m:s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d>
                      <m:dPr>
                        <m:begChr m:val="|"/>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𝑠</m:t>
                        </m:r>
                      </m:e>
                    </m:d>
                    <m:r>
                      <a:rPr lang="en-US" altLang="zh-CN" sz="2400" b="0" i="0" dirty="0" smtClean="0">
                        <a:latin typeface="Cambria Math" panose="02040503050406030204" pitchFamily="18" charset="0"/>
                      </a:rPr>
                      <m:t>=1</m:t>
                    </m:r>
                  </m:oMath>
                </a14:m>
                <a:r>
                  <a:rPr lang="zh-CN" altLang="en-US" sz="2400" dirty="0"/>
                  <a:t>→</a:t>
                </a:r>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m:rPr>
                            <m:sty m:val="p"/>
                          </m:rPr>
                          <a:rPr lang="en-US" altLang="zh-CN" sz="2400" i="1" dirty="0">
                            <a:latin typeface="Cambria Math" panose="02040503050406030204" pitchFamily="18" charset="0"/>
                          </a:rPr>
                          <m:t>π</m:t>
                        </m:r>
                        <m:r>
                          <a:rPr lang="en-US" altLang="zh-CN" sz="2400" b="0" i="1" dirty="0" smtClean="0">
                            <a:latin typeface="Cambria Math" panose="02040503050406030204" pitchFamily="18" charset="0"/>
                          </a:rPr>
                          <m:t>′</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r>
                      <a:rPr lang="en-US" altLang="zh-CN" sz="2400" i="1" dirty="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𝑞</m:t>
                        </m:r>
                      </m:e>
                      <m:sub>
                        <m:r>
                          <m:rPr>
                            <m:sty m:val="p"/>
                          </m:rPr>
                          <a:rPr lang="en-US" altLang="zh-CN" sz="2400" i="1" dirty="0">
                            <a:latin typeface="Cambria Math" panose="02040503050406030204" pitchFamily="18" charset="0"/>
                          </a:rPr>
                          <m:t>π</m:t>
                        </m:r>
                        <m:r>
                          <a:rPr lang="en-US" altLang="zh-CN" sz="2400" b="0" i="1" dirty="0" smtClean="0">
                            <a:latin typeface="Cambria Math" panose="02040503050406030204" pitchFamily="18" charset="0"/>
                          </a:rPr>
                          <m:t>′</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oMath>
                </a14:m>
                <a:r>
                  <a:rPr lang="en-US" altLang="zh-CN" sz="2400" dirty="0"/>
                  <a:t> </a:t>
                </a:r>
                <a14:m>
                  <m:oMath xmlns:m="http://schemas.openxmlformats.org/officeDocument/2006/math">
                    <m:sSup>
                      <m:sSupPr>
                        <m:ctrlPr>
                          <a:rPr lang="en-US" altLang="zh-CN" sz="2400" i="1" dirty="0">
                            <a:latin typeface="Cambria Math" panose="02040503050406030204" pitchFamily="18" charset="0"/>
                          </a:rPr>
                        </m:ctrlPr>
                      </m:sSupPr>
                      <m:e>
                        <m:r>
                          <m:rPr>
                            <m:sty m:val="p"/>
                          </m:rPr>
                          <a:rPr lang="en-US" altLang="zh-CN" sz="2400" i="1" dirty="0">
                            <a:latin typeface="Cambria Math" panose="02040503050406030204" pitchFamily="18" charset="0"/>
                          </a:rPr>
                          <m:t>π</m:t>
                        </m:r>
                      </m:e>
                      <m:sup>
                        <m:r>
                          <a:rPr lang="en-US" altLang="zh-CN" sz="2400" i="1" dirty="0">
                            <a:latin typeface="Cambria Math" panose="02040503050406030204" pitchFamily="18" charset="0"/>
                          </a:rPr>
                          <m:t>′</m:t>
                        </m:r>
                      </m:sup>
                    </m:s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r>
                      <a:rPr lang="en-US" altLang="zh-CN" sz="2400" b="0" i="1" dirty="0" smtClean="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𝑞</m:t>
                        </m:r>
                      </m:e>
                      <m:sub>
                        <m:r>
                          <m:rPr>
                            <m:sty m:val="p"/>
                          </m:rPr>
                          <a:rPr lang="en-US" altLang="zh-CN" sz="2400" i="1" dirty="0">
                            <a:latin typeface="Cambria Math" panose="02040503050406030204" pitchFamily="18" charset="0"/>
                          </a:rPr>
                          <m:t>π</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oMath>
                </a14:m>
                <a:r>
                  <a:rPr lang="en-US" altLang="zh-CN" sz="2400" dirty="0"/>
                  <a:t> </a:t>
                </a:r>
                <a14:m>
                  <m:oMath xmlns:m="http://schemas.openxmlformats.org/officeDocument/2006/math">
                    <m:sSup>
                      <m:sSupPr>
                        <m:ctrlPr>
                          <a:rPr lang="en-US" altLang="zh-CN" sz="2400" i="1" dirty="0">
                            <a:latin typeface="Cambria Math" panose="02040503050406030204" pitchFamily="18" charset="0"/>
                          </a:rPr>
                        </m:ctrlPr>
                      </m:sSupPr>
                      <m:e>
                        <m:r>
                          <m:rPr>
                            <m:sty m:val="p"/>
                          </m:rPr>
                          <a:rPr lang="en-US" altLang="zh-CN" sz="2400" i="1" dirty="0">
                            <a:latin typeface="Cambria Math" panose="02040503050406030204" pitchFamily="18" charset="0"/>
                          </a:rPr>
                          <m:t>π</m:t>
                        </m:r>
                      </m:e>
                      <m:sup>
                        <m:r>
                          <a:rPr lang="en-US" altLang="zh-CN" sz="2400" i="1" dirty="0">
                            <a:latin typeface="Cambria Math" panose="02040503050406030204" pitchFamily="18" charset="0"/>
                          </a:rPr>
                          <m:t>′</m:t>
                        </m:r>
                      </m:sup>
                    </m:s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r>
                      <a:rPr lang="en-US" altLang="zh-CN" sz="2400" i="1" dirty="0">
                        <a:latin typeface="Cambria Math" panose="02040503050406030204" pitchFamily="18" charset="0"/>
                      </a:rPr>
                      <m:t>)</m:t>
                    </m:r>
                  </m:oMath>
                </a14:m>
                <a:r>
                  <a:rPr lang="en-US" altLang="zh-CN" sz="2400" dirty="0">
                    <a:ea typeface="Cambria Math" panose="02040503050406030204" pitchFamily="18" charset="0"/>
                  </a:rPr>
                  <a:t> </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m:rPr>
                            <m:sty m:val="p"/>
                          </m:rPr>
                          <a:rPr lang="en-US" altLang="zh-CN" sz="2400" i="1" dirty="0">
                            <a:latin typeface="Cambria Math" panose="02040503050406030204" pitchFamily="18" charset="0"/>
                          </a:rPr>
                          <m:t>π</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oMath>
                </a14:m>
                <a:endParaRPr lang="en-US" altLang="zh-CN" sz="2400" dirty="0"/>
              </a:p>
              <a:p>
                <a:r>
                  <a:rPr lang="zh-CN" altLang="en-US" sz="2400" dirty="0"/>
                  <a:t>提升停止条件为：</a:t>
                </a:r>
                <a:endParaRPr lang="en-US" altLang="zh-CN" sz="2400" dirty="0"/>
              </a:p>
              <a:p>
                <a:pPr marL="0" indent="0">
                  <a:buNone/>
                </a:pPr>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𝑞</m:t>
                        </m:r>
                      </m:e>
                      <m:sub>
                        <m:r>
                          <m:rPr>
                            <m:sty m:val="p"/>
                          </m:rPr>
                          <a:rPr lang="en-US" altLang="zh-CN" sz="2400" i="1" dirty="0">
                            <a:latin typeface="Cambria Math" panose="02040503050406030204" pitchFamily="18" charset="0"/>
                          </a:rPr>
                          <m:t>π</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oMath>
                </a14:m>
                <a:r>
                  <a:rPr lang="en-US" altLang="zh-CN" sz="2400" dirty="0"/>
                  <a:t> </a:t>
                </a:r>
                <a14:m>
                  <m:oMath xmlns:m="http://schemas.openxmlformats.org/officeDocument/2006/math">
                    <m:sSup>
                      <m:sSupPr>
                        <m:ctrlPr>
                          <a:rPr lang="en-US" altLang="zh-CN" sz="2400" i="1" dirty="0">
                            <a:latin typeface="Cambria Math" panose="02040503050406030204" pitchFamily="18" charset="0"/>
                          </a:rPr>
                        </m:ctrlPr>
                      </m:sSupPr>
                      <m:e>
                        <m:r>
                          <m:rPr>
                            <m:sty m:val="p"/>
                          </m:rPr>
                          <a:rPr lang="en-US" altLang="zh-CN" sz="2400" i="1" dirty="0">
                            <a:latin typeface="Cambria Math" panose="02040503050406030204" pitchFamily="18" charset="0"/>
                          </a:rPr>
                          <m:t>π</m:t>
                        </m:r>
                      </m:e>
                      <m:sup>
                        <m:r>
                          <a:rPr lang="en-US" altLang="zh-CN" sz="2400" i="1" dirty="0">
                            <a:latin typeface="Cambria Math" panose="02040503050406030204" pitchFamily="18" charset="0"/>
                          </a:rPr>
                          <m:t>′</m:t>
                        </m:r>
                      </m:sup>
                    </m:s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r>
                      <a:rPr lang="en-US" altLang="zh-CN" sz="2400" i="1" dirty="0">
                        <a:latin typeface="Cambria Math" panose="02040503050406030204" pitchFamily="18" charset="0"/>
                      </a:rPr>
                      <m:t>)</m:t>
                    </m:r>
                    <m:r>
                      <a:rPr lang="en-US" altLang="zh-CN" sz="2400" i="1" dirty="0" smtClean="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m:rPr>
                            <m:sty m:val="p"/>
                          </m:rPr>
                          <a:rPr lang="en-US" altLang="zh-CN" sz="2400" i="1" dirty="0">
                            <a:latin typeface="Cambria Math" panose="02040503050406030204" pitchFamily="18" charset="0"/>
                          </a:rPr>
                          <m:t>π</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oMath>
                </a14:m>
                <a:r>
                  <a:rPr lang="zh-CN" altLang="en-US" sz="2400" dirty="0"/>
                  <a:t>，代表在当前状态</a:t>
                </a:r>
                <a:r>
                  <a:rPr lang="en-US" altLang="zh-CN" sz="2400" dirty="0"/>
                  <a:t>s</a:t>
                </a:r>
                <a:r>
                  <a:rPr lang="zh-CN" altLang="en-US" sz="2400" dirty="0"/>
                  <a:t>下跟随</a:t>
                </a:r>
                <a:r>
                  <a:rPr lang="en-US" altLang="zh-CN" sz="2400" dirty="0"/>
                  <a:t>π</a:t>
                </a:r>
                <a:r>
                  <a:rPr lang="zh-CN" altLang="en-US" sz="2400" dirty="0"/>
                  <a:t>策略执行动作得到最大奖励。</a:t>
                </a:r>
                <a:endParaRPr lang="en-US" altLang="zh-CN" sz="2400" dirty="0"/>
              </a:p>
              <a:p>
                <a:r>
                  <a:rPr lang="zh-CN" altLang="en-US" sz="2400" dirty="0"/>
                  <a:t>经过不停迭代，最后我们可以得到</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𝑣</m:t>
                        </m:r>
                      </m:e>
                      <m:sub>
                        <m:r>
                          <m:rPr>
                            <m:sty m:val="p"/>
                          </m:rPr>
                          <a:rPr lang="en-US" altLang="zh-CN" sz="2400" i="1" dirty="0">
                            <a:latin typeface="Cambria Math" panose="02040503050406030204" pitchFamily="18" charset="0"/>
                          </a:rPr>
                          <m:t>π</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a:rPr lang="zh-CN" altLang="en-US" sz="2400" i="1" dirty="0">
                            <a:latin typeface="Cambria Math" panose="02040503050406030204" pitchFamily="18" charset="0"/>
                          </a:rPr>
                          <m:t>∗</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oMath>
                </a14:m>
                <a:r>
                  <a:rPr lang="en-US" altLang="zh-CN" sz="2400" dirty="0"/>
                  <a:t> </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𝑠</m:t>
                    </m:r>
                  </m:oMath>
                </a14:m>
                <a:r>
                  <a:rPr lang="zh-CN" altLang="en-US" sz="2400" dirty="0"/>
                  <a:t>，即最优策略</a:t>
                </a:r>
                <a:endParaRPr lang="en-US" altLang="zh-CN" sz="2400" dirty="0"/>
              </a:p>
              <a:p>
                <a:pPr marL="0" indent="0">
                  <a:buNone/>
                </a:pPr>
                <a:endParaRPr lang="en-US" altLang="zh-CN" sz="2400"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A2FC614B-36A6-46B6-B225-AA8B8E15D93E}"/>
                  </a:ext>
                </a:extLst>
              </p:cNvPr>
              <p:cNvSpPr>
                <a:spLocks noGrp="1" noRot="1" noChangeAspect="1" noMove="1" noResize="1" noEditPoints="1" noAdjustHandles="1" noChangeArrowheads="1" noChangeShapeType="1" noTextEdit="1"/>
              </p:cNvSpPr>
              <p:nvPr>
                <p:ph idx="1"/>
              </p:nvPr>
            </p:nvSpPr>
            <p:spPr>
              <a:xfrm>
                <a:off x="838200" y="1288026"/>
                <a:ext cx="10515600" cy="5319252"/>
              </a:xfrm>
              <a:blipFill>
                <a:blip r:embed="rId2"/>
                <a:stretch>
                  <a:fillRect l="-696" t="-1260"/>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D3C3F78E-F37C-4142-91B0-F1582757038C}"/>
              </a:ext>
            </a:extLst>
          </p:cNvPr>
          <p:cNvSpPr/>
          <p:nvPr/>
        </p:nvSpPr>
        <p:spPr>
          <a:xfrm>
            <a:off x="838200" y="402811"/>
            <a:ext cx="1826141" cy="584775"/>
          </a:xfrm>
          <a:prstGeom prst="rect">
            <a:avLst/>
          </a:prstGeom>
        </p:spPr>
        <p:txBody>
          <a:bodyPr wrap="none">
            <a:spAutoFit/>
          </a:bodyPr>
          <a:lstStyle/>
          <a:p>
            <a:r>
              <a:rPr lang="zh-CN" altLang="en-US" sz="3200" dirty="0"/>
              <a:t>提升策略</a:t>
            </a:r>
          </a:p>
        </p:txBody>
      </p:sp>
    </p:spTree>
    <p:extLst>
      <p:ext uri="{BB962C8B-B14F-4D97-AF65-F5344CB8AC3E}">
        <p14:creationId xmlns:p14="http://schemas.microsoft.com/office/powerpoint/2010/main" val="177552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49BB1C-956F-4120-A91A-39D68B7A133F}"/>
              </a:ext>
            </a:extLst>
          </p:cNvPr>
          <p:cNvSpPr>
            <a:spLocks noGrp="1"/>
          </p:cNvSpPr>
          <p:nvPr>
            <p:ph idx="1"/>
          </p:nvPr>
        </p:nvSpPr>
        <p:spPr>
          <a:xfrm>
            <a:off x="838200" y="521110"/>
            <a:ext cx="10515600" cy="5341221"/>
          </a:xfrm>
        </p:spPr>
        <p:txBody>
          <a:bodyPr/>
          <a:lstStyle/>
          <a:p>
            <a:pPr marL="0" indent="0">
              <a:buNone/>
            </a:pPr>
            <a:r>
              <a:rPr lang="zh-CN" altLang="en-US" sz="2400" dirty="0"/>
              <a:t>得到了求解最优</a:t>
            </a:r>
            <a:r>
              <a:rPr lang="en-US" altLang="zh-CN" sz="2400" dirty="0"/>
              <a:t>policy</a:t>
            </a:r>
            <a:r>
              <a:rPr lang="zh-CN" altLang="en-US" sz="2400" dirty="0"/>
              <a:t>的方法了，此方法还有什么需要改进的地方？</a:t>
            </a:r>
            <a:endParaRPr lang="en-US" altLang="zh-CN" sz="2400" dirty="0"/>
          </a:p>
          <a:p>
            <a:pPr marL="0" indent="0">
              <a:buNone/>
            </a:pPr>
            <a:endParaRPr lang="en-US" altLang="zh-CN" sz="2400" dirty="0"/>
          </a:p>
          <a:p>
            <a:pPr marL="0" indent="0">
              <a:buNone/>
            </a:pPr>
            <a:r>
              <a:rPr lang="zh-CN" altLang="en-US" sz="2400" dirty="0"/>
              <a:t>在策略评估期间，需要使用贝尔曼期望方程进行不断迭代更新，直到算法收敛。真的需要算法收敛？</a:t>
            </a:r>
            <a:endParaRPr lang="en-US" altLang="zh-CN" sz="2400" dirty="0"/>
          </a:p>
          <a:p>
            <a:pPr marL="0" indent="0">
              <a:buNone/>
            </a:pPr>
            <a:endParaRPr lang="en-US" altLang="zh-CN" sz="2400" dirty="0"/>
          </a:p>
          <a:p>
            <a:pPr marL="0" indent="0">
              <a:buNone/>
            </a:pPr>
            <a:r>
              <a:rPr lang="zh-CN" altLang="en-US" sz="2400" dirty="0"/>
              <a:t>也许在迭代更新期间，每个状态下的值函数已经足够表明此状态下的最优行为，则在此迭代之后直至算法收敛都是在做无用功，即</a:t>
            </a:r>
            <a:r>
              <a:rPr lang="en-US" altLang="zh-CN" sz="2400" dirty="0"/>
              <a:t>k</a:t>
            </a:r>
            <a:r>
              <a:rPr lang="zh-CN" altLang="en-US" sz="2400" dirty="0"/>
              <a:t>次迭代之后值函数之间已经能够表明收敛之后值函数之间的大小对比。</a:t>
            </a:r>
            <a:endParaRPr lang="en-US" altLang="zh-CN" sz="2400" dirty="0"/>
          </a:p>
          <a:p>
            <a:pPr marL="0" indent="0">
              <a:buNone/>
            </a:pPr>
            <a:endParaRPr lang="en-US" altLang="zh-CN" sz="2400" dirty="0"/>
          </a:p>
          <a:p>
            <a:pPr marL="0" indent="0">
              <a:buNone/>
            </a:pPr>
            <a:r>
              <a:rPr lang="zh-CN" altLang="en-US" sz="2400" dirty="0"/>
              <a:t>如何去除这些无用功？</a:t>
            </a:r>
            <a:endParaRPr lang="en-US" altLang="zh-CN" sz="2400" dirty="0"/>
          </a:p>
          <a:p>
            <a:r>
              <a:rPr lang="zh-CN" altLang="en-US" sz="2400" dirty="0"/>
              <a:t>设置停止条件。</a:t>
            </a:r>
            <a:r>
              <a:rPr lang="en-US" altLang="zh-CN" sz="2400" dirty="0" err="1"/>
              <a:t>e.g</a:t>
            </a:r>
            <a:r>
              <a:rPr lang="en-US" altLang="zh-CN" sz="2400" dirty="0"/>
              <a:t> </a:t>
            </a:r>
            <a:r>
              <a:rPr lang="zh-CN" altLang="en-US" sz="2400" dirty="0"/>
              <a:t>当值函数更新大小</a:t>
            </a:r>
            <a:r>
              <a:rPr lang="en-US" altLang="zh-CN" sz="2400" dirty="0"/>
              <a:t>&lt;</a:t>
            </a:r>
            <a:r>
              <a:rPr lang="zh-CN" altLang="en-US" sz="2400" dirty="0"/>
              <a:t>某阈值（仍然有可能做无用功，有可能做</a:t>
            </a:r>
            <a:r>
              <a:rPr lang="en-US" altLang="zh-CN" sz="2400" dirty="0"/>
              <a:t>k+10</a:t>
            </a:r>
            <a:r>
              <a:rPr lang="zh-CN" altLang="en-US" sz="2400" dirty="0"/>
              <a:t>次，又或者</a:t>
            </a:r>
            <a:r>
              <a:rPr lang="en-US" altLang="zh-CN" sz="2400" dirty="0"/>
              <a:t>k-2</a:t>
            </a:r>
            <a:r>
              <a:rPr lang="zh-CN" altLang="en-US" sz="2400" dirty="0"/>
              <a:t>次）</a:t>
            </a:r>
            <a:endParaRPr lang="en-US" altLang="zh-CN" sz="2400" dirty="0"/>
          </a:p>
          <a:p>
            <a:pPr marL="0" indent="0">
              <a:buNone/>
            </a:pPr>
            <a:endParaRPr lang="en-US" altLang="zh-CN" dirty="0"/>
          </a:p>
          <a:p>
            <a:pPr marL="0" indent="0">
              <a:buNone/>
            </a:pPr>
            <a:endParaRPr lang="en-US" altLang="zh-CN" dirty="0"/>
          </a:p>
          <a:p>
            <a:pPr marL="0" indent="0">
              <a:buNone/>
            </a:pPr>
            <a:endParaRPr lang="zh-CN" altLang="en-US" dirty="0"/>
          </a:p>
        </p:txBody>
      </p:sp>
      <p:sp>
        <p:nvSpPr>
          <p:cNvPr id="4" name="箭头: 下 3">
            <a:extLst>
              <a:ext uri="{FF2B5EF4-FFF2-40B4-BE49-F238E27FC236}">
                <a16:creationId xmlns:a16="http://schemas.microsoft.com/office/drawing/2014/main" id="{F0A774DE-1FAD-4CB9-8D00-5A25EDDBD5A4}"/>
              </a:ext>
            </a:extLst>
          </p:cNvPr>
          <p:cNvSpPr/>
          <p:nvPr/>
        </p:nvSpPr>
        <p:spPr>
          <a:xfrm>
            <a:off x="5853684" y="5142271"/>
            <a:ext cx="484632" cy="72006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1110EC5-40B1-41F1-9C23-22C335D2CCE8}"/>
              </a:ext>
            </a:extLst>
          </p:cNvPr>
          <p:cNvSpPr txBox="1"/>
          <p:nvPr/>
        </p:nvSpPr>
        <p:spPr>
          <a:xfrm>
            <a:off x="5542002" y="5862331"/>
            <a:ext cx="1107996" cy="461665"/>
          </a:xfrm>
          <a:prstGeom prst="rect">
            <a:avLst/>
          </a:prstGeom>
          <a:noFill/>
        </p:spPr>
        <p:txBody>
          <a:bodyPr wrap="none" rtlCol="0">
            <a:spAutoFit/>
          </a:bodyPr>
          <a:lstStyle/>
          <a:p>
            <a:r>
              <a:rPr lang="zh-CN" altLang="en-US" sz="2400" dirty="0"/>
              <a:t>值迭代</a:t>
            </a:r>
          </a:p>
        </p:txBody>
      </p:sp>
    </p:spTree>
    <p:extLst>
      <p:ext uri="{BB962C8B-B14F-4D97-AF65-F5344CB8AC3E}">
        <p14:creationId xmlns:p14="http://schemas.microsoft.com/office/powerpoint/2010/main" val="3066656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5CB51-4C1F-41A7-AA4A-473A29576EBE}"/>
              </a:ext>
            </a:extLst>
          </p:cNvPr>
          <p:cNvSpPr>
            <a:spLocks noGrp="1"/>
          </p:cNvSpPr>
          <p:nvPr>
            <p:ph type="title"/>
          </p:nvPr>
        </p:nvSpPr>
        <p:spPr>
          <a:xfrm>
            <a:off x="838199" y="167148"/>
            <a:ext cx="10515600" cy="804914"/>
          </a:xfrm>
        </p:spPr>
        <p:txBody>
          <a:bodyPr>
            <a:normAutofit/>
          </a:bodyPr>
          <a:lstStyle/>
          <a:p>
            <a:r>
              <a:rPr lang="zh-CN" altLang="en-US" sz="3200" dirty="0"/>
              <a:t>值迭代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71664A-0FA0-4886-AF6D-47DF3F8F13D1}"/>
                  </a:ext>
                </a:extLst>
              </p:cNvPr>
              <p:cNvSpPr>
                <a:spLocks noGrp="1"/>
              </p:cNvSpPr>
              <p:nvPr>
                <p:ph idx="1"/>
              </p:nvPr>
            </p:nvSpPr>
            <p:spPr>
              <a:xfrm>
                <a:off x="838199" y="1116882"/>
                <a:ext cx="10515600" cy="3442622"/>
              </a:xfrm>
            </p:spPr>
            <p:txBody>
              <a:bodyPr>
                <a:normAutofit fontScale="92500" lnSpcReduction="20000"/>
              </a:bodyPr>
              <a:lstStyle/>
              <a:p>
                <a:pPr marL="0" indent="0">
                  <a:buNone/>
                </a:pPr>
                <a:r>
                  <a:rPr lang="zh-CN" altLang="en-US" sz="2600" dirty="0"/>
                  <a:t>任务：寻找出最优策略（只是寻找最优，中间没有其他策略的产生）</a:t>
                </a:r>
                <a:endParaRPr lang="en-US" altLang="zh-CN" sz="2600" dirty="0"/>
              </a:p>
              <a:p>
                <a:pPr marL="0" indent="0">
                  <a:buNone/>
                </a:pPr>
                <a:r>
                  <a:rPr lang="zh-CN" altLang="en-US" sz="2600" dirty="0"/>
                  <a:t>解决：迭代最优状态值函数（贝尔曼最优方程），直至值函数收敛</a:t>
                </a:r>
                <a:endParaRPr lang="en-US" altLang="zh-CN" sz="2600" dirty="0"/>
              </a:p>
              <a:p>
                <a:r>
                  <a:rPr lang="zh-CN" altLang="en-US" sz="2600" dirty="0"/>
                  <a:t>假设已知状态</a:t>
                </a:r>
                <a:r>
                  <a:rPr lang="en-US" altLang="zh-CN" sz="2600" dirty="0"/>
                  <a:t>s’</a:t>
                </a:r>
                <a:r>
                  <a:rPr lang="zh-CN" altLang="en-US" sz="2600" dirty="0"/>
                  <a:t>处的最优值，</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𝑣</m:t>
                        </m:r>
                      </m:e>
                      <m:sub>
                        <m:r>
                          <a:rPr lang="zh-CN" altLang="en-US" sz="2600" i="1">
                            <a:latin typeface="Cambria Math" panose="02040503050406030204" pitchFamily="18" charset="0"/>
                          </a:rPr>
                          <m:t>∗</m:t>
                        </m:r>
                      </m:sub>
                    </m:sSub>
                    <m:d>
                      <m:dPr>
                        <m:ctrlPr>
                          <a:rPr lang="en-US" altLang="zh-CN" sz="2600" b="0" i="1" smtClean="0">
                            <a:latin typeface="Cambria Math" panose="02040503050406030204" pitchFamily="18" charset="0"/>
                          </a:rPr>
                        </m:ctrlPr>
                      </m:dPr>
                      <m:e>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𝑠</m:t>
                            </m:r>
                          </m:e>
                          <m:sup>
                            <m:r>
                              <a:rPr lang="en-US" altLang="zh-CN" sz="2600" b="0" i="1" smtClean="0">
                                <a:latin typeface="Cambria Math" panose="02040503050406030204" pitchFamily="18" charset="0"/>
                              </a:rPr>
                              <m:t>′</m:t>
                            </m:r>
                          </m:sup>
                        </m:sSup>
                      </m:e>
                    </m:d>
                  </m:oMath>
                </a14:m>
                <a:endParaRPr lang="en-US" altLang="zh-CN" sz="2600" b="0" dirty="0"/>
              </a:p>
              <a:p>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𝑣</m:t>
                        </m:r>
                      </m:e>
                      <m:sub>
                        <m:r>
                          <a:rPr lang="en-US" altLang="zh-CN" sz="2600" i="1">
                            <a:latin typeface="Cambria Math" panose="02040503050406030204" pitchFamily="18" charset="0"/>
                          </a:rPr>
                          <m:t>∗</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𝑠</m:t>
                        </m:r>
                      </m:e>
                    </m:d>
                    <m:r>
                      <a:rPr lang="en-US" altLang="zh-CN" sz="2600" i="1">
                        <a:latin typeface="Cambria Math" panose="02040503050406030204" pitchFamily="18" charset="0"/>
                      </a:rPr>
                      <m:t>=</m:t>
                    </m:r>
                    <m:func>
                      <m:funcPr>
                        <m:ctrlPr>
                          <a:rPr lang="en-US" altLang="zh-CN" sz="2600" i="1">
                            <a:latin typeface="Cambria Math" panose="02040503050406030204" pitchFamily="18" charset="0"/>
                          </a:rPr>
                        </m:ctrlPr>
                      </m:funcPr>
                      <m:fName>
                        <m:limLow>
                          <m:limLowPr>
                            <m:ctrlPr>
                              <a:rPr lang="en-US" altLang="zh-CN" sz="2600" i="1">
                                <a:latin typeface="Cambria Math" panose="02040503050406030204" pitchFamily="18" charset="0"/>
                              </a:rPr>
                            </m:ctrlPr>
                          </m:limLowPr>
                          <m:e>
                            <m:r>
                              <m:rPr>
                                <m:sty m:val="p"/>
                              </m:rPr>
                              <a:rPr lang="en-US" altLang="zh-CN" sz="2600">
                                <a:latin typeface="Cambria Math" panose="02040503050406030204" pitchFamily="18" charset="0"/>
                              </a:rPr>
                              <m:t>max</m:t>
                            </m:r>
                          </m:e>
                          <m:lim>
                            <m:r>
                              <a:rPr lang="en-US" altLang="zh-CN" sz="2600" i="1">
                                <a:latin typeface="Cambria Math" panose="02040503050406030204" pitchFamily="18" charset="0"/>
                              </a:rPr>
                              <m:t>𝑎</m:t>
                            </m:r>
                          </m:lim>
                        </m:limLow>
                      </m:fName>
                      <m:e>
                        <m:r>
                          <a:rPr lang="en-US" altLang="zh-CN" sz="2600" i="1">
                            <a:latin typeface="Cambria Math" panose="02040503050406030204" pitchFamily="18" charset="0"/>
                          </a:rPr>
                          <m:t>[</m:t>
                        </m:r>
                        <m:sSubSup>
                          <m:sSubSupPr>
                            <m:ctrlPr>
                              <a:rPr lang="en-US" altLang="zh-CN" sz="2600" i="1" dirty="0">
                                <a:latin typeface="Cambria Math" panose="02040503050406030204" pitchFamily="18" charset="0"/>
                              </a:rPr>
                            </m:ctrlPr>
                          </m:sSubSupPr>
                          <m:e>
                            <m:r>
                              <a:rPr lang="en-US" altLang="zh-CN" sz="2600" i="1" dirty="0">
                                <a:latin typeface="Cambria Math" panose="02040503050406030204" pitchFamily="18" charset="0"/>
                              </a:rPr>
                              <m:t>𝑅</m:t>
                            </m:r>
                          </m:e>
                          <m:sub>
                            <m:r>
                              <a:rPr lang="en-US" altLang="zh-CN" sz="2600" i="1" dirty="0">
                                <a:latin typeface="Cambria Math" panose="02040503050406030204" pitchFamily="18" charset="0"/>
                              </a:rPr>
                              <m:t>𝑠</m:t>
                            </m:r>
                          </m:sub>
                          <m:sup>
                            <m:r>
                              <a:rPr lang="en-US" altLang="zh-CN" sz="2600" i="1" dirty="0">
                                <a:latin typeface="Cambria Math" panose="02040503050406030204" pitchFamily="18" charset="0"/>
                              </a:rPr>
                              <m:t>𝑎</m:t>
                            </m:r>
                          </m:sup>
                        </m:sSubSup>
                        <m:r>
                          <a:rPr lang="en-US" altLang="zh-CN" sz="2600" i="1" dirty="0">
                            <a:latin typeface="Cambria Math" panose="02040503050406030204" pitchFamily="18" charset="0"/>
                          </a:rPr>
                          <m:t>+</m:t>
                        </m:r>
                        <m:r>
                          <a:rPr lang="zh-CN" altLang="en-US" sz="2600" i="1" dirty="0">
                            <a:latin typeface="Cambria Math" panose="02040503050406030204" pitchFamily="18" charset="0"/>
                          </a:rPr>
                          <m:t>𝛾</m:t>
                        </m:r>
                        <m:nary>
                          <m:naryPr>
                            <m:chr m:val="∑"/>
                            <m:supHide m:val="on"/>
                            <m:ctrlPr>
                              <a:rPr lang="en-US" altLang="zh-CN" sz="2600" i="1" dirty="0">
                                <a:latin typeface="Cambria Math" panose="02040503050406030204" pitchFamily="18" charset="0"/>
                              </a:rPr>
                            </m:ctrlPr>
                          </m:naryPr>
                          <m:sub>
                            <m:r>
                              <a:rPr lang="en-US" altLang="zh-CN" sz="2600" i="1" dirty="0">
                                <a:latin typeface="Cambria Math" panose="02040503050406030204" pitchFamily="18" charset="0"/>
                              </a:rPr>
                              <m:t>𝑠</m:t>
                            </m:r>
                            <m:r>
                              <a:rPr lang="en-US" altLang="zh-CN" sz="2600" i="1" dirty="0">
                                <a:latin typeface="Cambria Math" panose="02040503050406030204" pitchFamily="18" charset="0"/>
                              </a:rPr>
                              <m:t>′∈</m:t>
                            </m:r>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𝑆</m:t>
                                </m:r>
                              </m:e>
                              <m:sub>
                                <m:r>
                                  <a:rPr lang="en-US" altLang="zh-CN" sz="2600" i="1" dirty="0">
                                    <a:latin typeface="Cambria Math" panose="02040503050406030204" pitchFamily="18" charset="0"/>
                                  </a:rPr>
                                  <m:t>𝑡</m:t>
                                </m:r>
                                <m:r>
                                  <a:rPr lang="en-US" altLang="zh-CN" sz="2600" i="1" dirty="0">
                                    <a:latin typeface="Cambria Math" panose="02040503050406030204" pitchFamily="18" charset="0"/>
                                  </a:rPr>
                                  <m:t>+1</m:t>
                                </m:r>
                              </m:sub>
                            </m:sSub>
                          </m:sub>
                          <m:sup/>
                          <m:e>
                            <m:sSubSup>
                              <m:sSubSupPr>
                                <m:ctrlPr>
                                  <a:rPr lang="en-US" altLang="zh-CN" sz="2600" i="1" dirty="0">
                                    <a:latin typeface="Cambria Math" panose="02040503050406030204" pitchFamily="18" charset="0"/>
                                    <a:ea typeface="Cambria Math" panose="02040503050406030204" pitchFamily="18" charset="0"/>
                                  </a:rPr>
                                </m:ctrlPr>
                              </m:sSubSupPr>
                              <m:e>
                                <m:r>
                                  <a:rPr lang="en-US" altLang="zh-CN" sz="2600" i="1" dirty="0">
                                    <a:latin typeface="Cambria Math" panose="02040503050406030204" pitchFamily="18" charset="0"/>
                                    <a:ea typeface="Cambria Math" panose="02040503050406030204" pitchFamily="18" charset="0"/>
                                  </a:rPr>
                                  <m:t>𝑃</m:t>
                                </m:r>
                              </m:e>
                              <m:sub>
                                <m:r>
                                  <a:rPr lang="en-US" altLang="zh-CN" sz="2600" i="1" dirty="0">
                                    <a:latin typeface="Cambria Math" panose="02040503050406030204" pitchFamily="18" charset="0"/>
                                    <a:ea typeface="Cambria Math" panose="02040503050406030204" pitchFamily="18" charset="0"/>
                                  </a:rPr>
                                  <m:t>𝑠𝑠</m:t>
                                </m:r>
                                <m:r>
                                  <a:rPr lang="en-US" altLang="zh-CN" sz="2600" i="1" dirty="0">
                                    <a:latin typeface="Cambria Math" panose="02040503050406030204" pitchFamily="18" charset="0"/>
                                    <a:ea typeface="Cambria Math" panose="02040503050406030204" pitchFamily="18" charset="0"/>
                                  </a:rPr>
                                  <m:t>′</m:t>
                                </m:r>
                              </m:sub>
                              <m:sup>
                                <m:r>
                                  <a:rPr lang="en-US" altLang="zh-CN" sz="2600" i="1" dirty="0">
                                    <a:latin typeface="Cambria Math" panose="02040503050406030204" pitchFamily="18" charset="0"/>
                                    <a:ea typeface="Cambria Math" panose="02040503050406030204" pitchFamily="18" charset="0"/>
                                  </a:rPr>
                                  <m:t>𝑎</m:t>
                                </m:r>
                              </m:sup>
                            </m:sSubSup>
                          </m:e>
                        </m:nary>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𝑣</m:t>
                            </m:r>
                          </m:e>
                          <m:sub>
                            <m:r>
                              <a:rPr lang="zh-CN" altLang="en-US" sz="2600" i="1" dirty="0">
                                <a:latin typeface="Cambria Math" panose="02040503050406030204" pitchFamily="18" charset="0"/>
                              </a:rPr>
                              <m:t>∗</m:t>
                            </m:r>
                          </m:sub>
                        </m:sSub>
                        <m:d>
                          <m:dPr>
                            <m:ctrlPr>
                              <a:rPr lang="en-US" altLang="zh-CN" sz="2600" i="1" dirty="0">
                                <a:latin typeface="Cambria Math" panose="02040503050406030204" pitchFamily="18" charset="0"/>
                              </a:rPr>
                            </m:ctrlPr>
                          </m:dPr>
                          <m:e>
                            <m:r>
                              <a:rPr lang="en-US" altLang="zh-CN" sz="2600" i="1" dirty="0">
                                <a:latin typeface="Cambria Math" panose="02040503050406030204" pitchFamily="18" charset="0"/>
                              </a:rPr>
                              <m:t>𝑠</m:t>
                            </m:r>
                            <m:r>
                              <a:rPr lang="en-US" altLang="zh-CN" sz="2600" i="1" dirty="0">
                                <a:latin typeface="Cambria Math" panose="02040503050406030204" pitchFamily="18" charset="0"/>
                              </a:rPr>
                              <m:t>′</m:t>
                            </m:r>
                          </m:e>
                        </m:d>
                      </m:e>
                    </m:func>
                    <m:r>
                      <a:rPr lang="en-US" altLang="zh-CN" sz="2600" b="0" i="1" dirty="0" smtClean="0">
                        <a:latin typeface="Cambria Math" panose="02040503050406030204" pitchFamily="18" charset="0"/>
                      </a:rPr>
                      <m:t>]</m:t>
                    </m:r>
                  </m:oMath>
                </a14:m>
                <a:r>
                  <a:rPr lang="zh-CN" altLang="en-US" sz="2600" b="0" dirty="0"/>
                  <a:t>（通过知道</a:t>
                </a:r>
                <a:r>
                  <a:rPr lang="en-US" altLang="zh-CN" sz="2600" b="0" dirty="0"/>
                  <a:t>s’</a:t>
                </a:r>
                <a:r>
                  <a:rPr lang="zh-CN" altLang="en-US" sz="2600" dirty="0"/>
                  <a:t>状态下的最优值，可以求解到达</a:t>
                </a:r>
                <a:r>
                  <a:rPr lang="en-US" altLang="zh-CN" sz="2600" dirty="0"/>
                  <a:t>s’</a:t>
                </a:r>
                <a:r>
                  <a:rPr lang="zh-CN" altLang="en-US" sz="2600" dirty="0"/>
                  <a:t>之前一步的状态</a:t>
                </a:r>
                <a:r>
                  <a:rPr lang="en-US" altLang="zh-CN" sz="2600" dirty="0"/>
                  <a:t>s</a:t>
                </a:r>
                <a:r>
                  <a:rPr lang="zh-CN" altLang="en-US" sz="2600" dirty="0"/>
                  <a:t>的最优解</a:t>
                </a:r>
                <a:r>
                  <a:rPr lang="zh-CN" altLang="en-US" sz="2600" b="0" dirty="0"/>
                  <a:t>）</a:t>
                </a:r>
                <a:endParaRPr lang="en-US" altLang="zh-CN" sz="2600" dirty="0"/>
              </a:p>
              <a:p>
                <a:r>
                  <a:rPr lang="zh-CN" altLang="en-US" sz="2600" dirty="0"/>
                  <a:t>逆向处理，从知道最终奖励开始进行倒序处理状态。</a:t>
                </a:r>
                <a:endParaRPr lang="en-US" altLang="zh-CN" sz="2600" dirty="0"/>
              </a:p>
              <a:p>
                <a:r>
                  <a:rPr lang="zh-CN" altLang="en-US" sz="2600" dirty="0"/>
                  <a:t>同步备份：</a:t>
                </a:r>
                <a:endParaRPr lang="en-US" altLang="zh-CN" sz="2600" dirty="0"/>
              </a:p>
              <a:p>
                <a:pPr marL="0" indent="0">
                  <a:buNone/>
                </a:pPr>
                <a:r>
                  <a:rPr lang="en-US" altLang="zh-CN" sz="2600" dirty="0"/>
                  <a:t>   </a:t>
                </a:r>
                <a:r>
                  <a:rPr lang="zh-CN" altLang="en-US" sz="2600" dirty="0"/>
                  <a:t>对值函数中所有状态都要进行迭代更新（不知道具体的目标和开始的状态）</a:t>
                </a:r>
                <a:endParaRPr lang="en-US" altLang="zh-CN" sz="2600" dirty="0"/>
              </a:p>
              <a:p>
                <a:r>
                  <a:rPr lang="zh-CN" altLang="en-US" sz="2600" dirty="0"/>
                  <a:t>迭代方式：同策略评估，都是利用前一迭代的值进行更新值函数</a:t>
                </a:r>
                <a:endParaRPr lang="en-US" altLang="zh-CN" sz="2600" dirty="0"/>
              </a:p>
              <a:p>
                <a:endParaRPr lang="en-US" altLang="zh-CN" b="0" dirty="0"/>
              </a:p>
              <a:p>
                <a:pPr marL="0" indent="0">
                  <a:buNone/>
                </a:pPr>
                <a:endParaRPr lang="en-US" altLang="zh-CN" b="0" dirty="0"/>
              </a:p>
            </p:txBody>
          </p:sp>
        </mc:Choice>
        <mc:Fallback xmlns="">
          <p:sp>
            <p:nvSpPr>
              <p:cNvPr id="3" name="内容占位符 2">
                <a:extLst>
                  <a:ext uri="{FF2B5EF4-FFF2-40B4-BE49-F238E27FC236}">
                    <a16:creationId xmlns:a16="http://schemas.microsoft.com/office/drawing/2014/main" id="{2E71664A-0FA0-4886-AF6D-47DF3F8F13D1}"/>
                  </a:ext>
                </a:extLst>
              </p:cNvPr>
              <p:cNvSpPr>
                <a:spLocks noGrp="1" noRot="1" noChangeAspect="1" noMove="1" noResize="1" noEditPoints="1" noAdjustHandles="1" noChangeArrowheads="1" noChangeShapeType="1" noTextEdit="1"/>
              </p:cNvSpPr>
              <p:nvPr>
                <p:ph idx="1"/>
              </p:nvPr>
            </p:nvSpPr>
            <p:spPr>
              <a:xfrm>
                <a:off x="838199" y="1116882"/>
                <a:ext cx="10515600" cy="3442622"/>
              </a:xfrm>
              <a:blipFill>
                <a:blip r:embed="rId2"/>
                <a:stretch>
                  <a:fillRect l="-870" t="-3894" r="-696" b="-2301"/>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EAC836AC-AF29-4D17-8BE4-0D26D3D59B23}"/>
              </a:ext>
            </a:extLst>
          </p:cNvPr>
          <p:cNvSpPr/>
          <p:nvPr/>
        </p:nvSpPr>
        <p:spPr>
          <a:xfrm>
            <a:off x="5853683" y="4559504"/>
            <a:ext cx="484632" cy="64893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C68DC8F-AF60-4BB3-BEC5-5FFFBC441C57}"/>
                  </a:ext>
                </a:extLst>
              </p:cNvPr>
              <p:cNvSpPr/>
              <p:nvPr/>
            </p:nvSpPr>
            <p:spPr>
              <a:xfrm>
                <a:off x="4004305" y="5208434"/>
                <a:ext cx="4183389" cy="1157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𝑣</m:t>
                          </m:r>
                        </m:e>
                        <m:sub>
                          <m:r>
                            <m:rPr>
                              <m:sty m:val="p"/>
                            </m:rPr>
                            <a:rPr lang="en-US" altLang="zh-CN" i="1" dirty="0">
                              <a:latin typeface="Cambria Math" panose="02040503050406030204" pitchFamily="18" charset="0"/>
                            </a:rPr>
                            <m:t>k</m:t>
                          </m:r>
                          <m:r>
                            <a:rPr lang="en-US" altLang="zh-CN" i="1" dirty="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e>
                      </m:d>
                      <m:func>
                        <m:funcPr>
                          <m:ctrlPr>
                            <a:rPr lang="en-US" altLang="zh-CN" i="1" dirty="0">
                              <a:latin typeface="Cambria Math" panose="02040503050406030204" pitchFamily="18" charset="0"/>
                            </a:rPr>
                          </m:ctrlPr>
                        </m:funcPr>
                        <m:fName>
                          <m:limLow>
                            <m:limLowPr>
                              <m:ctrlPr>
                                <a:rPr lang="en-US" altLang="zh-CN" i="1" dirty="0">
                                  <a:latin typeface="Cambria Math" panose="02040503050406030204" pitchFamily="18" charset="0"/>
                                </a:rPr>
                              </m:ctrlPr>
                            </m:limLowPr>
                            <m:e>
                              <m:r>
                                <a:rPr lang="en-US" altLang="zh-CN" i="1" dirty="0">
                                  <a:latin typeface="Cambria Math" panose="02040503050406030204" pitchFamily="18" charset="0"/>
                                </a:rPr>
                                <m:t>=</m:t>
                              </m:r>
                              <m:r>
                                <m:rPr>
                                  <m:sty m:val="p"/>
                                </m:rPr>
                                <a:rPr lang="en-US" altLang="zh-CN" dirty="0">
                                  <a:latin typeface="Cambria Math" panose="02040503050406030204" pitchFamily="18" charset="0"/>
                                </a:rPr>
                                <m:t>max</m:t>
                              </m:r>
                            </m:e>
                            <m:lim>
                              <m:r>
                                <a:rPr lang="en-US" altLang="zh-CN" i="1" dirty="0">
                                  <a:latin typeface="Cambria Math" panose="02040503050406030204" pitchFamily="18" charset="0"/>
                                </a:rPr>
                                <m:t>        </m:t>
                              </m:r>
                              <m:r>
                                <a:rPr lang="en-US" altLang="zh-CN" i="1" dirty="0">
                                  <a:latin typeface="Cambria Math" panose="02040503050406030204" pitchFamily="18" charset="0"/>
                                </a:rPr>
                                <m:t>𝑎</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𝐴</m:t>
                              </m:r>
                            </m:lim>
                          </m:limLow>
                        </m:fName>
                        <m:e>
                          <m:r>
                            <a:rPr lang="en-US" altLang="zh-CN" i="1" dirty="0">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𝑅</m:t>
                              </m:r>
                            </m:e>
                            <m:sub>
                              <m:r>
                                <a:rPr lang="en-US" altLang="zh-CN" i="1" dirty="0">
                                  <a:latin typeface="Cambria Math" panose="02040503050406030204" pitchFamily="18" charset="0"/>
                                </a:rPr>
                                <m:t>𝑠</m:t>
                              </m:r>
                            </m:sub>
                            <m:sup>
                              <m:r>
                                <a:rPr lang="en-US" altLang="zh-CN" i="1" dirty="0">
                                  <a:latin typeface="Cambria Math" panose="02040503050406030204" pitchFamily="18" charset="0"/>
                                </a:rPr>
                                <m:t>𝑎</m:t>
                              </m:r>
                            </m:sup>
                          </m:sSubSup>
                          <m:r>
                            <a:rPr lang="en-US" altLang="zh-CN" i="1" dirty="0">
                              <a:latin typeface="Cambria Math" panose="02040503050406030204" pitchFamily="18" charset="0"/>
                            </a:rPr>
                            <m:t>+</m:t>
                          </m:r>
                          <m:r>
                            <a:rPr lang="zh-CN" altLang="en-US" i="1" dirty="0">
                              <a:latin typeface="Cambria Math" panose="02040503050406030204" pitchFamily="18" charset="0"/>
                            </a:rPr>
                            <m:t>𝛾</m:t>
                          </m:r>
                          <m:nary>
                            <m:naryPr>
                              <m:chr m:val="∑"/>
                              <m:supHide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𝑠</m:t>
                              </m:r>
                              <m:r>
                                <a:rPr lang="en-US" altLang="zh-CN" i="1" dirty="0">
                                  <a:latin typeface="Cambria Math" panose="02040503050406030204" pitchFamily="18" charset="0"/>
                                </a:rPr>
                                <m:t>′∈</m:t>
                              </m:r>
                              <m:r>
                                <a:rPr lang="en-US" altLang="zh-CN" i="1" dirty="0">
                                  <a:latin typeface="Cambria Math" panose="02040503050406030204" pitchFamily="18" charset="0"/>
                                </a:rPr>
                                <m:t>𝑆</m:t>
                              </m:r>
                            </m:sub>
                            <m:sup/>
                            <m:e>
                              <m:sSubSup>
                                <m:sSubSupPr>
                                  <m:ctrlPr>
                                    <a:rPr lang="en-US" altLang="zh-CN" i="1" dirty="0">
                                      <a:latin typeface="Cambria Math" panose="02040503050406030204" pitchFamily="18" charset="0"/>
                                      <a:ea typeface="Cambria Math" panose="02040503050406030204" pitchFamily="18" charset="0"/>
                                    </a:rPr>
                                  </m:ctrlPr>
                                </m:sSubSupPr>
                                <m:e>
                                  <m:r>
                                    <a:rPr lang="en-US" altLang="zh-CN" i="1" dirty="0">
                                      <a:latin typeface="Cambria Math" panose="02040503050406030204" pitchFamily="18" charset="0"/>
                                      <a:ea typeface="Cambria Math" panose="02040503050406030204" pitchFamily="18" charset="0"/>
                                    </a:rPr>
                                    <m:t>𝑃</m:t>
                                  </m:r>
                                </m:e>
                                <m:sub>
                                  <m:r>
                                    <a:rPr lang="en-US" altLang="zh-CN" i="1" dirty="0">
                                      <a:latin typeface="Cambria Math" panose="02040503050406030204" pitchFamily="18" charset="0"/>
                                      <a:ea typeface="Cambria Math" panose="02040503050406030204" pitchFamily="18" charset="0"/>
                                    </a:rPr>
                                    <m:t>𝑠𝑠</m:t>
                                  </m:r>
                                  <m:r>
                                    <a:rPr lang="en-US" altLang="zh-CN" i="1" dirty="0">
                                      <a:latin typeface="Cambria Math" panose="02040503050406030204" pitchFamily="18" charset="0"/>
                                      <a:ea typeface="Cambria Math" panose="02040503050406030204" pitchFamily="18" charset="0"/>
                                    </a:rPr>
                                    <m:t>′</m:t>
                                  </m:r>
                                </m:sub>
                                <m:sup>
                                  <m:r>
                                    <a:rPr lang="en-US" altLang="zh-CN" i="1" dirty="0">
                                      <a:latin typeface="Cambria Math" panose="02040503050406030204" pitchFamily="18" charset="0"/>
                                      <a:ea typeface="Cambria Math" panose="02040503050406030204" pitchFamily="18" charset="0"/>
                                    </a:rPr>
                                    <m:t>𝑎</m:t>
                                  </m:r>
                                </m:sup>
                              </m:sSubSup>
                            </m:e>
                          </m:nary>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𝑘</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r>
                                <a:rPr lang="en-US" altLang="zh-CN" i="1" dirty="0">
                                  <a:latin typeface="Cambria Math" panose="02040503050406030204" pitchFamily="18" charset="0"/>
                                </a:rPr>
                                <m:t>′</m:t>
                              </m:r>
                            </m:e>
                          </m:d>
                          <m:r>
                            <m:rPr>
                              <m:nor/>
                            </m:rPr>
                            <a:rPr lang="en-US" altLang="zh-CN" dirty="0"/>
                            <m:t>] </m:t>
                          </m:r>
                        </m:e>
                      </m:func>
                    </m:oMath>
                  </m:oMathPara>
                </a14:m>
                <a:endParaRPr lang="en-US" altLang="zh-CN" dirty="0"/>
              </a:p>
              <a:p>
                <a:r>
                  <a:rPr lang="zh-CN" altLang="en-US" dirty="0"/>
                  <a:t>矩阵形式：</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𝑘</m:t>
                        </m:r>
                        <m:r>
                          <a:rPr lang="en-US" altLang="zh-CN" i="1">
                            <a:latin typeface="Cambria Math" panose="02040503050406030204" pitchFamily="18" charset="0"/>
                          </a:rPr>
                          <m:t>+1</m:t>
                        </m:r>
                      </m:sup>
                    </m:sSup>
                    <m:r>
                      <a:rPr lang="en-US" altLang="zh-CN" i="1">
                        <a:latin typeface="Cambria Math" panose="02040503050406030204" pitchFamily="18" charset="0"/>
                      </a:rPr>
                      <m:t>=</m:t>
                    </m:r>
                    <m:limLow>
                      <m:limLowPr>
                        <m:ctrlPr>
                          <a:rPr lang="en-US" altLang="zh-CN" i="1" dirty="0">
                            <a:latin typeface="Cambria Math" panose="02040503050406030204" pitchFamily="18" charset="0"/>
                          </a:rPr>
                        </m:ctrlPr>
                      </m:limLowPr>
                      <m:e>
                        <m:r>
                          <m:rPr>
                            <m:sty m:val="p"/>
                          </m:rPr>
                          <a:rPr lang="en-US" altLang="zh-CN" dirty="0">
                            <a:latin typeface="Cambria Math" panose="02040503050406030204" pitchFamily="18" charset="0"/>
                          </a:rPr>
                          <m:t>max</m:t>
                        </m:r>
                      </m:e>
                      <m:lim>
                        <m:r>
                          <a:rPr lang="en-US" altLang="zh-CN" i="1" dirty="0">
                            <a:latin typeface="Cambria Math" panose="02040503050406030204" pitchFamily="18" charset="0"/>
                          </a:rPr>
                          <m:t>𝑎</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𝐴</m:t>
                        </m:r>
                      </m:lim>
                    </m:limLow>
                    <m:r>
                      <a:rPr lang="en-US" altLang="zh-CN" b="0" i="1" dirty="0"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b="0" i="1" smtClean="0">
                            <a:latin typeface="Cambria Math" panose="02040503050406030204" pitchFamily="18" charset="0"/>
                          </a:rPr>
                          <m:t>𝑎</m:t>
                        </m:r>
                      </m:sup>
                    </m:sSup>
                    <m:r>
                      <a:rPr lang="en-US" altLang="zh-CN" i="1">
                        <a:latin typeface="Cambria Math" panose="02040503050406030204" pitchFamily="18" charset="0"/>
                      </a:rPr>
                      <m:t>+</m:t>
                    </m:r>
                    <m:r>
                      <a:rPr lang="zh-CN" altLang="en-US" i="1">
                        <a:latin typeface="Cambria Math" panose="02040503050406030204" pitchFamily="18" charset="0"/>
                      </a:rPr>
                      <m:t>𝛾</m:t>
                    </m:r>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en-US" altLang="zh-CN" b="0" i="1" smtClean="0">
                            <a:latin typeface="Cambria Math" panose="02040503050406030204" pitchFamily="18" charset="0"/>
                          </a:rPr>
                          <m:t>𝑎</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m:rPr>
                            <m:sty m:val="p"/>
                          </m:rPr>
                          <a:rPr lang="en-US" altLang="zh-CN" i="1">
                            <a:latin typeface="Cambria Math" panose="02040503050406030204" pitchFamily="18" charset="0"/>
                          </a:rPr>
                          <m:t>k</m:t>
                        </m:r>
                      </m:sup>
                    </m:sSup>
                    <m:r>
                      <a:rPr lang="en-US" altLang="zh-CN" b="0" i="1" smtClean="0">
                        <a:latin typeface="Cambria Math" panose="02040503050406030204" pitchFamily="18" charset="0"/>
                      </a:rPr>
                      <m:t>]</m:t>
                    </m:r>
                  </m:oMath>
                </a14:m>
                <a:endParaRPr lang="zh-CN" altLang="en-US" dirty="0"/>
              </a:p>
            </p:txBody>
          </p:sp>
        </mc:Choice>
        <mc:Fallback xmlns="">
          <p:sp>
            <p:nvSpPr>
              <p:cNvPr id="5" name="矩形 4">
                <a:extLst>
                  <a:ext uri="{FF2B5EF4-FFF2-40B4-BE49-F238E27FC236}">
                    <a16:creationId xmlns:a16="http://schemas.microsoft.com/office/drawing/2014/main" id="{3C68DC8F-AF60-4BB3-BEC5-5FFFBC441C57}"/>
                  </a:ext>
                </a:extLst>
              </p:cNvPr>
              <p:cNvSpPr>
                <a:spLocks noRot="1" noChangeAspect="1" noMove="1" noResize="1" noEditPoints="1" noAdjustHandles="1" noChangeArrowheads="1" noChangeShapeType="1" noTextEdit="1"/>
              </p:cNvSpPr>
              <p:nvPr/>
            </p:nvSpPr>
            <p:spPr>
              <a:xfrm>
                <a:off x="4004305" y="5208434"/>
                <a:ext cx="4183389" cy="1157240"/>
              </a:xfrm>
              <a:prstGeom prst="rect">
                <a:avLst/>
              </a:prstGeom>
              <a:blipFill>
                <a:blip r:embed="rId3"/>
                <a:stretch>
                  <a:fillRect l="-13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9413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E62243C7-CF8B-49F7-845C-D787AD8C8129}"/>
              </a:ext>
            </a:extLst>
          </p:cNvPr>
          <p:cNvGraphicFramePr>
            <a:graphicFrameLocks noGrp="1"/>
          </p:cNvGraphicFramePr>
          <p:nvPr>
            <p:extLst>
              <p:ext uri="{D42A27DB-BD31-4B8C-83A1-F6EECF244321}">
                <p14:modId xmlns:p14="http://schemas.microsoft.com/office/powerpoint/2010/main" val="2958824983"/>
              </p:ext>
            </p:extLst>
          </p:nvPr>
        </p:nvGraphicFramePr>
        <p:xfrm>
          <a:off x="2031995" y="491777"/>
          <a:ext cx="8127999" cy="1747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35464146"/>
                    </a:ext>
                  </a:extLst>
                </a:gridCol>
                <a:gridCol w="2709333">
                  <a:extLst>
                    <a:ext uri="{9D8B030D-6E8A-4147-A177-3AD203B41FA5}">
                      <a16:colId xmlns:a16="http://schemas.microsoft.com/office/drawing/2014/main" val="3599845644"/>
                    </a:ext>
                  </a:extLst>
                </a:gridCol>
                <a:gridCol w="2709333">
                  <a:extLst>
                    <a:ext uri="{9D8B030D-6E8A-4147-A177-3AD203B41FA5}">
                      <a16:colId xmlns:a16="http://schemas.microsoft.com/office/drawing/2014/main" val="1643999293"/>
                    </a:ext>
                  </a:extLst>
                </a:gridCol>
              </a:tblGrid>
              <a:tr h="370840">
                <a:tc>
                  <a:txBody>
                    <a:bodyPr/>
                    <a:lstStyle/>
                    <a:p>
                      <a:r>
                        <a:rPr lang="zh-CN" altLang="en-US" b="0" baseline="0" dirty="0">
                          <a:solidFill>
                            <a:schemeClr val="tx1"/>
                          </a:solidFill>
                        </a:rPr>
                        <a:t>问题</a:t>
                      </a:r>
                    </a:p>
                  </a:txBody>
                  <a:tcPr>
                    <a:solidFill>
                      <a:schemeClr val="bg2"/>
                    </a:solidFill>
                  </a:tcPr>
                </a:tc>
                <a:tc>
                  <a:txBody>
                    <a:bodyPr/>
                    <a:lstStyle/>
                    <a:p>
                      <a:r>
                        <a:rPr lang="zh-CN" altLang="en-US" b="0" baseline="0" dirty="0">
                          <a:solidFill>
                            <a:schemeClr val="tx1"/>
                          </a:solidFill>
                        </a:rPr>
                        <a:t>贝尔曼方程</a:t>
                      </a:r>
                    </a:p>
                  </a:txBody>
                  <a:tcPr>
                    <a:solidFill>
                      <a:schemeClr val="bg2"/>
                    </a:solidFill>
                  </a:tcPr>
                </a:tc>
                <a:tc>
                  <a:txBody>
                    <a:bodyPr/>
                    <a:lstStyle/>
                    <a:p>
                      <a:r>
                        <a:rPr lang="zh-CN" altLang="en-US" b="0" baseline="0" dirty="0">
                          <a:solidFill>
                            <a:schemeClr val="tx1"/>
                          </a:solidFill>
                        </a:rPr>
                        <a:t>算法</a:t>
                      </a:r>
                    </a:p>
                  </a:txBody>
                  <a:tcPr>
                    <a:solidFill>
                      <a:schemeClr val="bg2"/>
                    </a:solidFill>
                  </a:tcPr>
                </a:tc>
                <a:extLst>
                  <a:ext uri="{0D108BD9-81ED-4DB2-BD59-A6C34878D82A}">
                    <a16:rowId xmlns:a16="http://schemas.microsoft.com/office/drawing/2014/main" val="3350448911"/>
                  </a:ext>
                </a:extLst>
              </a:tr>
              <a:tr h="370840">
                <a:tc>
                  <a:txBody>
                    <a:bodyPr/>
                    <a:lstStyle/>
                    <a:p>
                      <a:r>
                        <a:rPr lang="zh-CN" altLang="en-US" dirty="0"/>
                        <a:t>评估</a:t>
                      </a:r>
                    </a:p>
                  </a:txBody>
                  <a:tcPr>
                    <a:solidFill>
                      <a:schemeClr val="bg2"/>
                    </a:solidFill>
                  </a:tcPr>
                </a:tc>
                <a:tc>
                  <a:txBody>
                    <a:bodyPr/>
                    <a:lstStyle/>
                    <a:p>
                      <a:r>
                        <a:rPr lang="zh-CN" altLang="en-US" dirty="0"/>
                        <a:t>贝尔曼期望方程</a:t>
                      </a:r>
                    </a:p>
                  </a:txBody>
                  <a:tcPr>
                    <a:solidFill>
                      <a:schemeClr val="bg2"/>
                    </a:solidFill>
                  </a:tcPr>
                </a:tc>
                <a:tc>
                  <a:txBody>
                    <a:bodyPr/>
                    <a:lstStyle/>
                    <a:p>
                      <a:r>
                        <a:rPr lang="zh-CN" altLang="en-US" dirty="0"/>
                        <a:t>策略评估迭代</a:t>
                      </a:r>
                    </a:p>
                  </a:txBody>
                  <a:tcPr>
                    <a:solidFill>
                      <a:schemeClr val="bg2"/>
                    </a:solidFill>
                  </a:tcPr>
                </a:tc>
                <a:extLst>
                  <a:ext uri="{0D108BD9-81ED-4DB2-BD59-A6C34878D82A}">
                    <a16:rowId xmlns:a16="http://schemas.microsoft.com/office/drawing/2014/main" val="4020800837"/>
                  </a:ext>
                </a:extLst>
              </a:tr>
              <a:tr h="185420">
                <a:tc>
                  <a:txBody>
                    <a:bodyPr/>
                    <a:lstStyle/>
                    <a:p>
                      <a:r>
                        <a:rPr lang="zh-CN" altLang="en-US" dirty="0"/>
                        <a:t>控制</a:t>
                      </a:r>
                    </a:p>
                  </a:txBody>
                  <a:tcPr>
                    <a:solidFill>
                      <a:schemeClr val="bg2"/>
                    </a:solidFill>
                  </a:tcPr>
                </a:tc>
                <a:tc>
                  <a:txBody>
                    <a:bodyPr/>
                    <a:lstStyle/>
                    <a:p>
                      <a:r>
                        <a:rPr lang="zh-CN" altLang="en-US" dirty="0"/>
                        <a:t>贝尔曼期望方程</a:t>
                      </a:r>
                      <a:r>
                        <a:rPr lang="en-US" altLang="zh-CN" dirty="0"/>
                        <a:t>+</a:t>
                      </a:r>
                      <a:r>
                        <a:rPr lang="zh-CN" altLang="en-US" dirty="0"/>
                        <a:t>贪心算法</a:t>
                      </a:r>
                    </a:p>
                  </a:txBody>
                  <a:tcPr>
                    <a:solidFill>
                      <a:schemeClr val="bg2"/>
                    </a:solidFill>
                  </a:tcPr>
                </a:tc>
                <a:tc>
                  <a:txBody>
                    <a:bodyPr/>
                    <a:lstStyle/>
                    <a:p>
                      <a:r>
                        <a:rPr lang="zh-CN" altLang="en-US" dirty="0"/>
                        <a:t>策略迭代</a:t>
                      </a:r>
                    </a:p>
                  </a:txBody>
                  <a:tcPr>
                    <a:solidFill>
                      <a:schemeClr val="bg2"/>
                    </a:solidFill>
                  </a:tcPr>
                </a:tc>
                <a:extLst>
                  <a:ext uri="{0D108BD9-81ED-4DB2-BD59-A6C34878D82A}">
                    <a16:rowId xmlns:a16="http://schemas.microsoft.com/office/drawing/2014/main" val="3441103822"/>
                  </a:ext>
                </a:extLst>
              </a:tr>
              <a:tr h="185420">
                <a:tc>
                  <a:txBody>
                    <a:bodyPr/>
                    <a:lstStyle/>
                    <a:p>
                      <a:r>
                        <a:rPr lang="zh-CN" altLang="en-US" dirty="0"/>
                        <a:t>控制</a:t>
                      </a:r>
                    </a:p>
                  </a:txBody>
                  <a:tcPr>
                    <a:solidFill>
                      <a:schemeClr val="bg2"/>
                    </a:solidFill>
                  </a:tcPr>
                </a:tc>
                <a:tc>
                  <a:txBody>
                    <a:bodyPr/>
                    <a:lstStyle/>
                    <a:p>
                      <a:r>
                        <a:rPr lang="zh-CN" altLang="en-US" dirty="0"/>
                        <a:t>贝尔曼最优方程</a:t>
                      </a:r>
                    </a:p>
                  </a:txBody>
                  <a:tcPr>
                    <a:solidFill>
                      <a:schemeClr val="bg2"/>
                    </a:solidFill>
                  </a:tcPr>
                </a:tc>
                <a:tc>
                  <a:txBody>
                    <a:bodyPr/>
                    <a:lstStyle/>
                    <a:p>
                      <a:r>
                        <a:rPr lang="zh-CN" altLang="en-US" dirty="0"/>
                        <a:t>值迭代</a:t>
                      </a:r>
                    </a:p>
                  </a:txBody>
                  <a:tcPr>
                    <a:solidFill>
                      <a:schemeClr val="bg2"/>
                    </a:solidFill>
                  </a:tcPr>
                </a:tc>
                <a:extLst>
                  <a:ext uri="{0D108BD9-81ED-4DB2-BD59-A6C34878D82A}">
                    <a16:rowId xmlns:a16="http://schemas.microsoft.com/office/drawing/2014/main" val="4131089478"/>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926860F-6099-4BA7-968D-E7CBD5DA5B4A}"/>
                  </a:ext>
                </a:extLst>
              </p:cNvPr>
              <p:cNvSpPr txBox="1"/>
              <p:nvPr/>
            </p:nvSpPr>
            <p:spPr>
              <a:xfrm>
                <a:off x="1814045" y="2395905"/>
                <a:ext cx="8563897" cy="3970318"/>
              </a:xfrm>
              <a:prstGeom prst="rect">
                <a:avLst/>
              </a:prstGeom>
              <a:noFill/>
            </p:spPr>
            <p:txBody>
              <a:bodyPr wrap="square" rtlCol="0">
                <a:spAutoFit/>
              </a:bodyPr>
              <a:lstStyle/>
              <a:p>
                <a:r>
                  <a:rPr lang="zh-CN" altLang="en-US" dirty="0"/>
                  <a:t>对比：</a:t>
                </a:r>
                <a:endParaRPr lang="en-US" altLang="zh-CN" dirty="0"/>
              </a:p>
              <a:p>
                <a:pPr marL="285750" indent="-285750">
                  <a:buFont typeface="Arial" panose="020B0604020202020204" pitchFamily="34" charset="0"/>
                  <a:buChar char="•"/>
                </a:pPr>
                <a:r>
                  <a:rPr lang="zh-CN" altLang="en-US" dirty="0"/>
                  <a:t>策略迭代算法</a:t>
                </a:r>
                <a:r>
                  <a:rPr lang="en-US" altLang="zh-CN" dirty="0"/>
                  <a:t>1</a:t>
                </a:r>
                <a:r>
                  <a:rPr lang="zh-CN" altLang="en-US" dirty="0"/>
                  <a:t>）收敛，无用功太多</a:t>
                </a:r>
                <a:endParaRPr lang="en-US" altLang="zh-CN" dirty="0"/>
              </a:p>
              <a:p>
                <a:r>
                  <a:rPr lang="en-US" altLang="zh-CN" dirty="0"/>
                  <a:t>                           2</a:t>
                </a:r>
                <a:r>
                  <a:rPr lang="zh-CN" altLang="en-US" dirty="0"/>
                  <a:t>）设定阈值，无用功</a:t>
                </a:r>
                <a:r>
                  <a:rPr lang="en-US" altLang="zh-CN" dirty="0"/>
                  <a:t>/</a:t>
                </a:r>
                <a:r>
                  <a:rPr lang="zh-CN" altLang="en-US" dirty="0"/>
                  <a:t>做功不够</a:t>
                </a:r>
                <a:endParaRPr lang="en-US" altLang="zh-CN" dirty="0"/>
              </a:p>
              <a:p>
                <a:pPr marL="285750" indent="-285750">
                  <a:buFont typeface="Arial" panose="020B0604020202020204" pitchFamily="34" charset="0"/>
                  <a:buChar char="•"/>
                </a:pPr>
                <a:r>
                  <a:rPr lang="zh-CN" altLang="en-US" dirty="0"/>
                  <a:t>值迭代收敛即得到最优策略，不会做无用功</a:t>
                </a:r>
                <a:endParaRPr lang="en-US" altLang="zh-CN" dirty="0"/>
              </a:p>
              <a:p>
                <a:pPr marL="285750" indent="-285750">
                  <a:buFont typeface="Arial" panose="020B0604020202020204" pitchFamily="34" charset="0"/>
                  <a:buChar char="•"/>
                </a:pPr>
                <a:r>
                  <a:rPr lang="zh-CN" altLang="en-US" dirty="0"/>
                  <a:t>若已有一个效果相当不错的策略，在此基础上，进行策略迭代会比值迭代计算量少很多</a:t>
                </a:r>
                <a:endParaRPr lang="en-US" altLang="zh-CN" dirty="0"/>
              </a:p>
              <a:p>
                <a:pPr marL="285750" indent="-285750">
                  <a:buFont typeface="Arial" panose="020B0604020202020204" pitchFamily="34" charset="0"/>
                  <a:buChar char="•"/>
                </a:pPr>
                <a:r>
                  <a:rPr lang="zh-CN" altLang="en-US" dirty="0"/>
                  <a:t>针对不同情况使用不同算法。</a:t>
                </a:r>
                <a:r>
                  <a:rPr lang="en-US" altLang="zh-CN" dirty="0"/>
                  <a:t>e.g. </a:t>
                </a:r>
                <a:r>
                  <a:rPr lang="zh-CN" altLang="en-US" dirty="0"/>
                  <a:t>添加风险因子，最优策略可能风险因素太高，在此系统并不一定需要最优策略，而策略迭代可以得到随机策略到最优策略期间的演变，从其中挑选一个适合策略，而值迭代只能得到最优策略，无其他策略。</a:t>
                </a:r>
                <a:endParaRPr lang="en-US" altLang="zh-CN" dirty="0"/>
              </a:p>
              <a:p>
                <a:endParaRPr lang="en-US" altLang="zh-CN" dirty="0"/>
              </a:p>
              <a:p>
                <a:r>
                  <a:rPr lang="zh-CN" altLang="en-US" dirty="0"/>
                  <a:t>相同点：</a:t>
                </a:r>
                <a:endParaRPr lang="en-US" altLang="zh-CN" dirty="0"/>
              </a:p>
              <a:p>
                <a:pPr marL="342900" indent="-342900">
                  <a:buFont typeface="Arial" panose="020B0604020202020204" pitchFamily="34" charset="0"/>
                  <a:buChar char="•"/>
                </a:pPr>
                <a:r>
                  <a:rPr lang="zh-CN" altLang="en-US" dirty="0"/>
                  <a:t>策略迭代和值迭代都是基于状态值函数，</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m:rPr>
                            <m:sty m:val="p"/>
                          </m:rPr>
                          <a:rPr lang="en-US" altLang="zh-CN" i="1" dirty="0">
                            <a:latin typeface="Cambria Math" panose="02040503050406030204" pitchFamily="18" charset="0"/>
                          </a:rPr>
                          <m:t>π</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e>
                    </m:d>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zh-CN" altLang="en-US" i="1" dirty="0">
                            <a:latin typeface="Cambria Math" panose="02040503050406030204" pitchFamily="18" charset="0"/>
                          </a:rPr>
                          <m:t>∗</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e>
                    </m:d>
                  </m:oMath>
                </a14:m>
                <a:endParaRPr lang="en-US" altLang="zh-CN" dirty="0"/>
              </a:p>
              <a:p>
                <a:pPr marL="342900" indent="-342900">
                  <a:buFont typeface="Arial" panose="020B0604020202020204" pitchFamily="34" charset="0"/>
                  <a:buChar char="•"/>
                </a:pPr>
                <a:r>
                  <a:rPr lang="zh-CN" altLang="en-US" dirty="0"/>
                  <a:t>在每一个交互过程中，有</a:t>
                </a:r>
                <a:r>
                  <a:rPr lang="en-US" altLang="zh-CN" dirty="0"/>
                  <a:t>M</a:t>
                </a:r>
                <a:r>
                  <a:rPr lang="zh-CN" altLang="en-US" dirty="0"/>
                  <a:t>个动作，</a:t>
                </a:r>
                <a:r>
                  <a:rPr lang="en-US" altLang="zh-CN" dirty="0"/>
                  <a:t>N</a:t>
                </a:r>
                <a:r>
                  <a:rPr lang="zh-CN" altLang="en-US" dirty="0"/>
                  <a:t>个状态，所以在</a:t>
                </a:r>
                <a:r>
                  <a:rPr lang="en-US" altLang="zh-CN" dirty="0"/>
                  <a:t>N</a:t>
                </a:r>
                <a:r>
                  <a:rPr lang="zh-CN" altLang="en-US" dirty="0"/>
                  <a:t>个状态下进行</a:t>
                </a:r>
                <a:r>
                  <a:rPr lang="en-US" altLang="zh-CN" dirty="0"/>
                  <a:t>M</a:t>
                </a:r>
                <a:r>
                  <a:rPr lang="zh-CN" altLang="en-US" dirty="0"/>
                  <a:t>个动作，又会产生</a:t>
                </a:r>
                <a:r>
                  <a:rPr lang="en-US" altLang="zh-CN" dirty="0"/>
                  <a:t>N</a:t>
                </a:r>
                <a:r>
                  <a:rPr lang="zh-CN" altLang="en-US" dirty="0"/>
                  <a:t>个状态。时间复杂度</a:t>
                </a:r>
                <a:r>
                  <a:rPr lang="en-US" altLang="zh-CN" dirty="0"/>
                  <a:t>O(MN</a:t>
                </a:r>
                <a:r>
                  <a:rPr lang="en-US" altLang="zh-CN" baseline="30000" dirty="0"/>
                  <a:t>2</a:t>
                </a:r>
                <a:r>
                  <a:rPr lang="en-US" altLang="zh-CN" dirty="0"/>
                  <a:t>)</a:t>
                </a:r>
              </a:p>
            </p:txBody>
          </p:sp>
        </mc:Choice>
        <mc:Fallback xmlns="">
          <p:sp>
            <p:nvSpPr>
              <p:cNvPr id="6" name="文本框 5">
                <a:extLst>
                  <a:ext uri="{FF2B5EF4-FFF2-40B4-BE49-F238E27FC236}">
                    <a16:creationId xmlns:a16="http://schemas.microsoft.com/office/drawing/2014/main" id="{F926860F-6099-4BA7-968D-E7CBD5DA5B4A}"/>
                  </a:ext>
                </a:extLst>
              </p:cNvPr>
              <p:cNvSpPr txBox="1">
                <a:spLocks noRot="1" noChangeAspect="1" noMove="1" noResize="1" noEditPoints="1" noAdjustHandles="1" noChangeArrowheads="1" noChangeShapeType="1" noTextEdit="1"/>
              </p:cNvSpPr>
              <p:nvPr/>
            </p:nvSpPr>
            <p:spPr>
              <a:xfrm>
                <a:off x="1814045" y="2395905"/>
                <a:ext cx="8563897" cy="3970318"/>
              </a:xfrm>
              <a:prstGeom prst="rect">
                <a:avLst/>
              </a:prstGeom>
              <a:blipFill>
                <a:blip r:embed="rId2"/>
                <a:stretch>
                  <a:fillRect l="-641" t="-768" r="-712" b="-15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7046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779B2B-F9D7-4B86-9CF6-0D3A331492FF}"/>
              </a:ext>
            </a:extLst>
          </p:cNvPr>
          <p:cNvSpPr>
            <a:spLocks noGrp="1"/>
          </p:cNvSpPr>
          <p:nvPr>
            <p:ph idx="1"/>
          </p:nvPr>
        </p:nvSpPr>
        <p:spPr>
          <a:xfrm>
            <a:off x="838200" y="1976285"/>
            <a:ext cx="10515600" cy="5537866"/>
          </a:xfrm>
        </p:spPr>
        <p:txBody>
          <a:bodyPr/>
          <a:lstStyle/>
          <a:p>
            <a:pPr marL="0" indent="0">
              <a:buNone/>
            </a:pPr>
            <a:r>
              <a:rPr lang="zh-CN" altLang="en-US" dirty="0"/>
              <a:t>我们已经可以得到最优策略，现在考虑计算复杂问题。</a:t>
            </a:r>
            <a:endParaRPr lang="en-US" altLang="zh-CN" dirty="0"/>
          </a:p>
          <a:p>
            <a:pPr marL="0" indent="0">
              <a:buNone/>
            </a:pPr>
            <a:r>
              <a:rPr lang="zh-CN" altLang="en-US" dirty="0"/>
              <a:t>同步动态规划：每一次迭代，值函数所有状态值都需要进行改变，极大地浪费了计算资源。</a:t>
            </a:r>
            <a:endParaRPr lang="en-US" altLang="zh-CN" dirty="0"/>
          </a:p>
          <a:p>
            <a:pPr marL="0" indent="0">
              <a:buNone/>
            </a:pPr>
            <a:r>
              <a:rPr lang="zh-CN" altLang="en-US" dirty="0"/>
              <a:t>异步动态规划：实现即时更新。</a:t>
            </a:r>
            <a:endParaRPr lang="en-US" altLang="zh-CN" dirty="0"/>
          </a:p>
          <a:p>
            <a:r>
              <a:rPr lang="en-US" altLang="zh-CN" dirty="0"/>
              <a:t>In-place </a:t>
            </a:r>
            <a:r>
              <a:rPr lang="zh-CN" altLang="en-US" dirty="0"/>
              <a:t>动态规划</a:t>
            </a:r>
            <a:endParaRPr lang="en-US" altLang="zh-CN" dirty="0"/>
          </a:p>
          <a:p>
            <a:r>
              <a:rPr lang="en-US" altLang="zh-CN" dirty="0"/>
              <a:t>prioritized sweeping</a:t>
            </a:r>
          </a:p>
          <a:p>
            <a:r>
              <a:rPr lang="zh-CN" altLang="en-US" dirty="0"/>
              <a:t>实时动态规划</a:t>
            </a:r>
            <a:endParaRPr lang="en-US" altLang="zh-CN" dirty="0"/>
          </a:p>
          <a:p>
            <a:pPr marL="0" indent="0">
              <a:buNone/>
            </a:pPr>
            <a:endParaRPr lang="en-US" altLang="zh-CN" dirty="0"/>
          </a:p>
        </p:txBody>
      </p:sp>
      <p:sp>
        <p:nvSpPr>
          <p:cNvPr id="4" name="文本框 3">
            <a:extLst>
              <a:ext uri="{FF2B5EF4-FFF2-40B4-BE49-F238E27FC236}">
                <a16:creationId xmlns:a16="http://schemas.microsoft.com/office/drawing/2014/main" id="{44A0D8D4-B738-448A-B2A6-893A9D5E1F27}"/>
              </a:ext>
            </a:extLst>
          </p:cNvPr>
          <p:cNvSpPr txBox="1"/>
          <p:nvPr/>
        </p:nvSpPr>
        <p:spPr>
          <a:xfrm>
            <a:off x="838200" y="393290"/>
            <a:ext cx="6575323" cy="584775"/>
          </a:xfrm>
          <a:prstGeom prst="rect">
            <a:avLst/>
          </a:prstGeom>
          <a:noFill/>
        </p:spPr>
        <p:txBody>
          <a:bodyPr wrap="square" rtlCol="0">
            <a:spAutoFit/>
          </a:bodyPr>
          <a:lstStyle/>
          <a:p>
            <a:r>
              <a:rPr lang="zh-CN" altLang="en-US" sz="3200" dirty="0"/>
              <a:t>还可以做什么？</a:t>
            </a:r>
          </a:p>
        </p:txBody>
      </p:sp>
    </p:spTree>
    <p:extLst>
      <p:ext uri="{BB962C8B-B14F-4D97-AF65-F5344CB8AC3E}">
        <p14:creationId xmlns:p14="http://schemas.microsoft.com/office/powerpoint/2010/main" val="3700042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BAC2FA8-650F-4E40-B0E4-2A3C620798A6}"/>
                  </a:ext>
                </a:extLst>
              </p:cNvPr>
              <p:cNvSpPr>
                <a:spLocks noGrp="1"/>
              </p:cNvSpPr>
              <p:nvPr>
                <p:ph idx="1"/>
              </p:nvPr>
            </p:nvSpPr>
            <p:spPr>
              <a:xfrm>
                <a:off x="838200" y="473254"/>
                <a:ext cx="10515600" cy="5911492"/>
              </a:xfrm>
            </p:spPr>
            <p:txBody>
              <a:bodyPr>
                <a:normAutofit/>
              </a:bodyPr>
              <a:lstStyle/>
              <a:p>
                <a:r>
                  <a:rPr lang="zh-CN" altLang="en-US" sz="2400" dirty="0"/>
                  <a:t>同步值迭代：有两份备份 </a:t>
                </a:r>
                <a:r>
                  <a:rPr lang="en-US" altLang="zh-CN" sz="2400" dirty="0"/>
                  <a:t>1)k</a:t>
                </a:r>
                <a:r>
                  <a:rPr lang="zh-CN" altLang="en-US" sz="2400" dirty="0"/>
                  <a:t>次迭代值函数 </a:t>
                </a:r>
                <a:r>
                  <a:rPr lang="en-US" altLang="zh-CN" sz="2400" dirty="0"/>
                  <a:t>2)k+1</a:t>
                </a:r>
                <a:r>
                  <a:rPr lang="zh-CN" altLang="en-US" sz="2400" dirty="0"/>
                  <a:t>次迭代值函数</a:t>
                </a:r>
                <a:endParaRPr lang="en-US" altLang="zh-CN" sz="2400" dirty="0"/>
              </a:p>
              <a:p>
                <a:pPr marL="0" indent="0">
                  <a:buNone/>
                </a:pPr>
                <a:r>
                  <a:rPr lang="zh-CN" altLang="en-US" sz="2400" dirty="0"/>
                  <a:t>迭代</a:t>
                </a:r>
                <a:r>
                  <a:rPr lang="en-US" altLang="zh-CN" sz="2400"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m:rPr>
                              <m:sty m:val="p"/>
                            </m:rPr>
                            <a:rPr lang="en-US" altLang="zh-CN" sz="2400" i="1" dirty="0">
                              <a:latin typeface="Cambria Math" panose="02040503050406030204" pitchFamily="18" charset="0"/>
                            </a:rPr>
                            <m:t>new</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func>
                        <m:funcPr>
                          <m:ctrlPr>
                            <a:rPr lang="en-US" altLang="zh-CN" sz="2400" i="1" dirty="0">
                              <a:latin typeface="Cambria Math" panose="02040503050406030204" pitchFamily="18" charset="0"/>
                            </a:rPr>
                          </m:ctrlPr>
                        </m:funcPr>
                        <m:fName>
                          <m:limLow>
                            <m:limLowPr>
                              <m:ctrlPr>
                                <a:rPr lang="en-US" altLang="zh-CN" sz="2400" i="1" dirty="0">
                                  <a:latin typeface="Cambria Math" panose="02040503050406030204" pitchFamily="18" charset="0"/>
                                </a:rPr>
                              </m:ctrlPr>
                            </m:limLowPr>
                            <m:e>
                              <m:r>
                                <a:rPr lang="en-US" altLang="zh-CN" sz="2400" i="1" dirty="0">
                                  <a:latin typeface="Cambria Math" panose="02040503050406030204" pitchFamily="18" charset="0"/>
                                </a:rPr>
                                <m:t>=</m:t>
                              </m:r>
                              <m:r>
                                <m:rPr>
                                  <m:sty m:val="p"/>
                                </m:rPr>
                                <a:rPr lang="en-US" altLang="zh-CN" sz="2400" dirty="0">
                                  <a:latin typeface="Cambria Math" panose="02040503050406030204" pitchFamily="18" charset="0"/>
                                </a:rPr>
                                <m:t>max</m:t>
                              </m:r>
                            </m:e>
                            <m:lim>
                              <m:r>
                                <a:rPr lang="en-US" altLang="zh-CN" sz="2400" i="1" dirty="0">
                                  <a:latin typeface="Cambria Math" panose="02040503050406030204" pitchFamily="18" charset="0"/>
                                </a:rPr>
                                <m:t>        </m:t>
                              </m:r>
                              <m:r>
                                <a:rPr lang="en-US" altLang="zh-CN" sz="2400" i="1" dirty="0">
                                  <a:latin typeface="Cambria Math" panose="02040503050406030204" pitchFamily="18" charset="0"/>
                                </a:rPr>
                                <m:t>𝑎</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𝐴</m:t>
                              </m:r>
                            </m:lim>
                          </m:limLow>
                        </m:fName>
                        <m:e>
                          <m:r>
                            <a:rPr lang="en-US" altLang="zh-CN" sz="2400" i="1" dirty="0">
                              <a:latin typeface="Cambria Math" panose="02040503050406030204" pitchFamily="18" charset="0"/>
                            </a:rPr>
                            <m:t>[</m:t>
                          </m:r>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𝑠</m:t>
                              </m:r>
                            </m:sub>
                            <m:sup>
                              <m:r>
                                <a:rPr lang="en-US" altLang="zh-CN" sz="2400" i="1" dirty="0">
                                  <a:latin typeface="Cambria Math" panose="02040503050406030204" pitchFamily="18" charset="0"/>
                                </a:rPr>
                                <m:t>𝑎</m:t>
                              </m:r>
                            </m:sup>
                          </m:sSubSup>
                          <m:r>
                            <a:rPr lang="en-US" altLang="zh-CN" sz="2400" i="1" dirty="0">
                              <a:latin typeface="Cambria Math" panose="02040503050406030204" pitchFamily="18" charset="0"/>
                            </a:rPr>
                            <m:t>+</m:t>
                          </m:r>
                          <m:r>
                            <a:rPr lang="zh-CN" altLang="en-US" sz="2400" i="1" dirty="0">
                              <a:latin typeface="Cambria Math" panose="02040503050406030204" pitchFamily="18" charset="0"/>
                            </a:rPr>
                            <m:t>𝛾</m:t>
                          </m:r>
                          <m:nary>
                            <m:naryPr>
                              <m:chr m:val="∑"/>
                              <m:supHide m:val="on"/>
                              <m:ctrlPr>
                                <a:rPr lang="en-US" altLang="zh-CN" sz="2400" i="1" dirty="0">
                                  <a:latin typeface="Cambria Math" panose="02040503050406030204" pitchFamily="18" charset="0"/>
                                </a:rPr>
                              </m:ctrlPr>
                            </m:naryPr>
                            <m:sub>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r>
                                <a:rPr lang="en-US" altLang="zh-CN" sz="2400" i="1" dirty="0">
                                  <a:latin typeface="Cambria Math" panose="02040503050406030204" pitchFamily="18" charset="0"/>
                                </a:rPr>
                                <m:t>𝑆</m:t>
                              </m:r>
                            </m:sub>
                            <m:sup/>
                            <m:e>
                              <m:sSubSup>
                                <m:sSubSupPr>
                                  <m:ctrlPr>
                                    <a:rPr lang="en-US" altLang="zh-CN" sz="2400" i="1" dirty="0">
                                      <a:latin typeface="Cambria Math" panose="02040503050406030204" pitchFamily="18" charset="0"/>
                                      <a:ea typeface="Cambria Math" panose="02040503050406030204" pitchFamily="18" charset="0"/>
                                    </a:rPr>
                                  </m:ctrlPr>
                                </m:sSubSupPr>
                                <m:e>
                                  <m:r>
                                    <a:rPr lang="en-US" altLang="zh-CN" sz="2400" i="1" dirty="0">
                                      <a:latin typeface="Cambria Math" panose="02040503050406030204" pitchFamily="18" charset="0"/>
                                      <a:ea typeface="Cambria Math" panose="02040503050406030204" pitchFamily="18" charset="0"/>
                                    </a:rPr>
                                    <m:t>𝑃</m:t>
                                  </m:r>
                                </m:e>
                                <m:sub>
                                  <m:r>
                                    <a:rPr lang="en-US" altLang="zh-CN" sz="2400" i="1" dirty="0">
                                      <a:latin typeface="Cambria Math" panose="02040503050406030204" pitchFamily="18" charset="0"/>
                                      <a:ea typeface="Cambria Math" panose="02040503050406030204" pitchFamily="18" charset="0"/>
                                    </a:rPr>
                                    <m:t>𝑠𝑠</m:t>
                                  </m:r>
                                  <m:r>
                                    <a:rPr lang="en-US" altLang="zh-CN" sz="2400" i="1" dirty="0">
                                      <a:latin typeface="Cambria Math" panose="02040503050406030204" pitchFamily="18" charset="0"/>
                                      <a:ea typeface="Cambria Math" panose="02040503050406030204" pitchFamily="18" charset="0"/>
                                    </a:rPr>
                                    <m:t>′</m:t>
                                  </m:r>
                                </m:sub>
                                <m:sup>
                                  <m:r>
                                    <a:rPr lang="en-US" altLang="zh-CN" sz="2400" i="1" dirty="0">
                                      <a:latin typeface="Cambria Math" panose="02040503050406030204" pitchFamily="18" charset="0"/>
                                      <a:ea typeface="Cambria Math" panose="02040503050406030204" pitchFamily="18" charset="0"/>
                                    </a:rPr>
                                    <m:t>𝑎</m:t>
                                  </m:r>
                                </m:sup>
                              </m:sSubSup>
                            </m:e>
                          </m:nary>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a:rPr lang="en-US" altLang="zh-CN" sz="2400" b="0" i="1" dirty="0" smtClean="0">
                                  <a:latin typeface="Cambria Math" panose="02040503050406030204" pitchFamily="18" charset="0"/>
                                </a:rPr>
                                <m:t>𝑜𝑙𝑑</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e>
                          </m:d>
                          <m:r>
                            <m:rPr>
                              <m:nor/>
                            </m:rPr>
                            <a:rPr lang="en-US" altLang="zh-CN" sz="2400" dirty="0"/>
                            <m:t>] </m:t>
                          </m:r>
                        </m:e>
                      </m:func>
                    </m:oMath>
                  </m:oMathPara>
                </a14:m>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a:rPr lang="en-US" altLang="zh-CN" sz="2400" b="0" i="1" dirty="0" smtClean="0">
                              <a:latin typeface="Cambria Math" panose="02040503050406030204" pitchFamily="18" charset="0"/>
                            </a:rPr>
                            <m:t>𝑜𝑙𝑑</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a:rPr lang="en-US" altLang="zh-CN" sz="2400" b="0" i="1" dirty="0" smtClean="0">
                              <a:latin typeface="Cambria Math" panose="02040503050406030204" pitchFamily="18" charset="0"/>
                            </a:rPr>
                            <m:t>𝑛𝑒𝑤</m:t>
                          </m:r>
                        </m:sub>
                      </m:sSub>
                    </m:oMath>
                  </m:oMathPara>
                </a14:m>
                <a:endParaRPr lang="en-US" altLang="zh-CN" sz="2400" dirty="0"/>
              </a:p>
              <a:p>
                <a:pPr marL="0" indent="0">
                  <a:buNone/>
                </a:pPr>
                <a:r>
                  <a:rPr lang="en-US" altLang="zh-CN" sz="2400" dirty="0"/>
                  <a:t>}</a:t>
                </a:r>
              </a:p>
              <a:p>
                <a:pPr marL="0" indent="0">
                  <a:buNone/>
                </a:pPr>
                <a:endParaRPr lang="en-US" altLang="zh-CN" sz="2400" dirty="0"/>
              </a:p>
              <a:p>
                <a:pPr marL="0" indent="0">
                  <a:buNone/>
                </a:pPr>
                <a:endParaRPr lang="en-US" altLang="zh-CN" sz="2400" dirty="0"/>
              </a:p>
              <a:p>
                <a:r>
                  <a:rPr lang="en-US" altLang="zh-CN" sz="2400" dirty="0"/>
                  <a:t>In-place</a:t>
                </a:r>
                <a:r>
                  <a:rPr lang="zh-CN" altLang="en-US" sz="2400" dirty="0"/>
                  <a:t>值迭代：只需要一份备份</a:t>
                </a: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𝑣</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func>
                        <m:funcPr>
                          <m:ctrlPr>
                            <a:rPr lang="en-US" altLang="zh-CN" sz="2400" i="1" dirty="0">
                              <a:latin typeface="Cambria Math" panose="02040503050406030204" pitchFamily="18" charset="0"/>
                            </a:rPr>
                          </m:ctrlPr>
                        </m:funcPr>
                        <m:fName>
                          <m:limLow>
                            <m:limLowPr>
                              <m:ctrlPr>
                                <a:rPr lang="en-US" altLang="zh-CN" sz="2400" i="1" dirty="0">
                                  <a:latin typeface="Cambria Math" panose="02040503050406030204" pitchFamily="18" charset="0"/>
                                </a:rPr>
                              </m:ctrlPr>
                            </m:limLowPr>
                            <m:e>
                              <m:r>
                                <a:rPr lang="en-US" altLang="zh-CN" sz="2400" i="1" dirty="0">
                                  <a:latin typeface="Cambria Math" panose="02040503050406030204" pitchFamily="18" charset="0"/>
                                </a:rPr>
                                <m:t>=</m:t>
                              </m:r>
                              <m:r>
                                <m:rPr>
                                  <m:sty m:val="p"/>
                                </m:rPr>
                                <a:rPr lang="en-US" altLang="zh-CN" sz="2400" dirty="0">
                                  <a:latin typeface="Cambria Math" panose="02040503050406030204" pitchFamily="18" charset="0"/>
                                </a:rPr>
                                <m:t>max</m:t>
                              </m:r>
                            </m:e>
                            <m:lim>
                              <m:r>
                                <a:rPr lang="en-US" altLang="zh-CN" sz="2400" i="1" dirty="0">
                                  <a:latin typeface="Cambria Math" panose="02040503050406030204" pitchFamily="18" charset="0"/>
                                </a:rPr>
                                <m:t>        </m:t>
                              </m:r>
                              <m:r>
                                <a:rPr lang="en-US" altLang="zh-CN" sz="2400" i="1" dirty="0">
                                  <a:latin typeface="Cambria Math" panose="02040503050406030204" pitchFamily="18" charset="0"/>
                                </a:rPr>
                                <m:t>𝑎</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𝐴</m:t>
                              </m:r>
                            </m:lim>
                          </m:limLow>
                        </m:fName>
                        <m:e>
                          <m:r>
                            <a:rPr lang="en-US" altLang="zh-CN" sz="2400" i="1" dirty="0">
                              <a:latin typeface="Cambria Math" panose="02040503050406030204" pitchFamily="18" charset="0"/>
                            </a:rPr>
                            <m:t>[</m:t>
                          </m:r>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𝑠</m:t>
                              </m:r>
                            </m:sub>
                            <m:sup>
                              <m:r>
                                <a:rPr lang="en-US" altLang="zh-CN" sz="2400" i="1" dirty="0">
                                  <a:latin typeface="Cambria Math" panose="02040503050406030204" pitchFamily="18" charset="0"/>
                                </a:rPr>
                                <m:t>𝑎</m:t>
                              </m:r>
                            </m:sup>
                          </m:sSubSup>
                          <m:r>
                            <a:rPr lang="en-US" altLang="zh-CN" sz="2400" i="1" dirty="0">
                              <a:latin typeface="Cambria Math" panose="02040503050406030204" pitchFamily="18" charset="0"/>
                            </a:rPr>
                            <m:t>+</m:t>
                          </m:r>
                          <m:r>
                            <a:rPr lang="zh-CN" altLang="en-US" sz="2400" i="1" dirty="0" smtClean="0">
                              <a:latin typeface="Cambria Math" panose="02040503050406030204" pitchFamily="18" charset="0"/>
                            </a:rPr>
                            <m:t>𝛾</m:t>
                          </m:r>
                          <m:nary>
                            <m:naryPr>
                              <m:chr m:val="∑"/>
                              <m:supHide m:val="on"/>
                              <m:ctrlPr>
                                <a:rPr lang="en-US" altLang="zh-CN" sz="2400" i="1" dirty="0">
                                  <a:latin typeface="Cambria Math" panose="02040503050406030204" pitchFamily="18" charset="0"/>
                                </a:rPr>
                              </m:ctrlPr>
                            </m:naryPr>
                            <m:sub>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r>
                                <a:rPr lang="en-US" altLang="zh-CN" sz="2400" i="1" dirty="0">
                                  <a:latin typeface="Cambria Math" panose="02040503050406030204" pitchFamily="18" charset="0"/>
                                </a:rPr>
                                <m:t>𝑆</m:t>
                              </m:r>
                            </m:sub>
                            <m:sup/>
                            <m:e>
                              <m:sSubSup>
                                <m:sSubSupPr>
                                  <m:ctrlPr>
                                    <a:rPr lang="en-US" altLang="zh-CN" sz="2400" i="1" dirty="0">
                                      <a:latin typeface="Cambria Math" panose="02040503050406030204" pitchFamily="18" charset="0"/>
                                      <a:ea typeface="Cambria Math" panose="02040503050406030204" pitchFamily="18" charset="0"/>
                                    </a:rPr>
                                  </m:ctrlPr>
                                </m:sSubSupPr>
                                <m:e>
                                  <m:r>
                                    <a:rPr lang="en-US" altLang="zh-CN" sz="2400" i="1" dirty="0">
                                      <a:latin typeface="Cambria Math" panose="02040503050406030204" pitchFamily="18" charset="0"/>
                                      <a:ea typeface="Cambria Math" panose="02040503050406030204" pitchFamily="18" charset="0"/>
                                    </a:rPr>
                                    <m:t>𝑃</m:t>
                                  </m:r>
                                </m:e>
                                <m:sub>
                                  <m:r>
                                    <a:rPr lang="en-US" altLang="zh-CN" sz="2400" i="1" dirty="0">
                                      <a:latin typeface="Cambria Math" panose="02040503050406030204" pitchFamily="18" charset="0"/>
                                      <a:ea typeface="Cambria Math" panose="02040503050406030204" pitchFamily="18" charset="0"/>
                                    </a:rPr>
                                    <m:t>𝑠𝑠</m:t>
                                  </m:r>
                                  <m:r>
                                    <a:rPr lang="en-US" altLang="zh-CN" sz="2400" i="1" dirty="0">
                                      <a:latin typeface="Cambria Math" panose="02040503050406030204" pitchFamily="18" charset="0"/>
                                      <a:ea typeface="Cambria Math" panose="02040503050406030204" pitchFamily="18" charset="0"/>
                                    </a:rPr>
                                    <m:t>′</m:t>
                                  </m:r>
                                </m:sub>
                                <m:sup>
                                  <m:r>
                                    <a:rPr lang="en-US" altLang="zh-CN" sz="2400" i="1" dirty="0">
                                      <a:latin typeface="Cambria Math" panose="02040503050406030204" pitchFamily="18" charset="0"/>
                                      <a:ea typeface="Cambria Math" panose="02040503050406030204" pitchFamily="18" charset="0"/>
                                    </a:rPr>
                                    <m:t>𝑎</m:t>
                                  </m:r>
                                </m:sup>
                              </m:sSubSup>
                            </m:e>
                          </m:nary>
                          <m:r>
                            <a:rPr lang="en-US" altLang="zh-CN" sz="2400" b="0" i="1" dirty="0" smtClean="0">
                              <a:latin typeface="Cambria Math" panose="02040503050406030204" pitchFamily="18" charset="0"/>
                              <a:ea typeface="Cambria Math" panose="02040503050406030204" pitchFamily="18" charset="0"/>
                            </a:rPr>
                            <m:t>𝑣</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e>
                          </m:d>
                          <m:r>
                            <m:rPr>
                              <m:nor/>
                            </m:rPr>
                            <a:rPr lang="en-US" altLang="zh-CN" sz="2400" dirty="0"/>
                            <m:t>] </m:t>
                          </m:r>
                        </m:e>
                      </m:func>
                    </m:oMath>
                  </m:oMathPara>
                </a14:m>
                <a:endParaRPr lang="en-US" altLang="zh-CN" sz="2400" dirty="0"/>
              </a:p>
              <a:p>
                <a:pPr marL="0" indent="0">
                  <a:buNone/>
                </a:pPr>
                <a:r>
                  <a:rPr lang="zh-CN" altLang="en-US" sz="2400" dirty="0"/>
                  <a:t>这是不会再像同步备份一样，可以让新值函数在任意状态顺序下进行更新，因为</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𝑣</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e>
                    </m:d>
                  </m:oMath>
                </a14:m>
                <a:r>
                  <a:rPr lang="zh-CN" altLang="en-US" sz="2400" dirty="0"/>
                  <a:t>按同步备份来讲也属于新值函数。</a:t>
                </a:r>
                <a:endParaRPr lang="en-US" altLang="zh-CN" sz="2400" dirty="0"/>
              </a:p>
              <a:p>
                <a:pPr marL="0" indent="0">
                  <a:buNone/>
                </a:pPr>
                <a:r>
                  <a:rPr lang="zh-CN" altLang="en-US" sz="2400" dirty="0"/>
                  <a:t>这时需要将状态排序，按优先级进行排序处理</a:t>
                </a:r>
                <a:endParaRPr lang="en-US" altLang="zh-CN" sz="2400" dirty="0"/>
              </a:p>
            </p:txBody>
          </p:sp>
        </mc:Choice>
        <mc:Fallback xmlns="">
          <p:sp>
            <p:nvSpPr>
              <p:cNvPr id="3" name="内容占位符 2">
                <a:extLst>
                  <a:ext uri="{FF2B5EF4-FFF2-40B4-BE49-F238E27FC236}">
                    <a16:creationId xmlns:a16="http://schemas.microsoft.com/office/drawing/2014/main" id="{5BAC2FA8-650F-4E40-B0E4-2A3C620798A6}"/>
                  </a:ext>
                </a:extLst>
              </p:cNvPr>
              <p:cNvSpPr>
                <a:spLocks noGrp="1" noRot="1" noChangeAspect="1" noMove="1" noResize="1" noEditPoints="1" noAdjustHandles="1" noChangeArrowheads="1" noChangeShapeType="1" noTextEdit="1"/>
              </p:cNvSpPr>
              <p:nvPr>
                <p:ph idx="1"/>
              </p:nvPr>
            </p:nvSpPr>
            <p:spPr>
              <a:xfrm>
                <a:off x="838200" y="473254"/>
                <a:ext cx="10515600" cy="5911492"/>
              </a:xfrm>
              <a:blipFill>
                <a:blip r:embed="rId2"/>
                <a:stretch>
                  <a:fillRect l="-928" t="-1342" b="-1858"/>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CD523B6C-1516-40D8-953C-F88F51CA990F}"/>
              </a:ext>
            </a:extLst>
          </p:cNvPr>
          <p:cNvSpPr/>
          <p:nvPr/>
        </p:nvSpPr>
        <p:spPr>
          <a:xfrm>
            <a:off x="5712541" y="2877088"/>
            <a:ext cx="484632" cy="68825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79484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7B68439-DEBA-4F11-891A-86EE48645AED}"/>
                  </a:ext>
                </a:extLst>
              </p:cNvPr>
              <p:cNvSpPr>
                <a:spLocks noGrp="1"/>
              </p:cNvSpPr>
              <p:nvPr>
                <p:ph idx="1"/>
              </p:nvPr>
            </p:nvSpPr>
            <p:spPr>
              <a:xfrm>
                <a:off x="838200" y="717755"/>
                <a:ext cx="10515600" cy="5459208"/>
              </a:xfrm>
            </p:spPr>
            <p:txBody>
              <a:bodyPr/>
              <a:lstStyle/>
              <a:p>
                <a:pPr marL="0" indent="0">
                  <a:buNone/>
                </a:pPr>
                <a:r>
                  <a:rPr lang="zh-CN" altLang="en-US" sz="3200" dirty="0"/>
                  <a:t>如何进行排序？</a:t>
                </a:r>
                <a:endParaRPr lang="en-US" altLang="zh-CN" sz="3200" dirty="0"/>
              </a:p>
              <a:p>
                <a:pPr marL="0" indent="0">
                  <a:buNone/>
                </a:pPr>
                <a:r>
                  <a:rPr lang="zh-CN" altLang="en-US" sz="2400" dirty="0"/>
                  <a:t>状态是互相有影响的，</a:t>
                </a:r>
                <a:r>
                  <a:rPr lang="en-US" altLang="zh-CN" sz="2400" dirty="0"/>
                  <a:t>s1</a:t>
                </a:r>
                <a:r>
                  <a:rPr lang="zh-CN" altLang="en-US" sz="2400" dirty="0"/>
                  <a:t>可能受到</a:t>
                </a:r>
                <a:r>
                  <a:rPr lang="en-US" altLang="zh-CN" sz="2400" dirty="0"/>
                  <a:t>s2</a:t>
                </a:r>
                <a:r>
                  <a:rPr lang="zh-CN" altLang="en-US" sz="2400" dirty="0"/>
                  <a:t>影响，同时</a:t>
                </a:r>
                <a:r>
                  <a:rPr lang="en-US" altLang="zh-CN" sz="2400" dirty="0"/>
                  <a:t>s2</a:t>
                </a:r>
                <a:r>
                  <a:rPr lang="zh-CN" altLang="en-US" sz="2400" dirty="0"/>
                  <a:t>也可能会受到</a:t>
                </a:r>
                <a:r>
                  <a:rPr lang="en-US" altLang="zh-CN" sz="2400" dirty="0"/>
                  <a:t>s1</a:t>
                </a:r>
                <a:r>
                  <a:rPr lang="zh-CN" altLang="en-US" sz="2400" dirty="0"/>
                  <a:t>影响，所以他们没有先后顺序，看起来更像是个循环，只能换种思考角度：状态的重要性，数学依据为更新前状态值与更新后状态值的差距（即状态改变标量），如果差距巨大，说明此更新对之后的计算会产生巨大的影响。→优先级会与误差大小成正比进行排序</a:t>
                </a:r>
                <a:endParaRPr lang="en-US" altLang="zh-CN" sz="2400" dirty="0"/>
              </a:p>
              <a:p>
                <a:pPr marL="0" indent="0">
                  <a:buNone/>
                </a:pPr>
                <a:endParaRPr lang="en-US" altLang="zh-CN" sz="2400" dirty="0"/>
              </a:p>
              <a:p>
                <a:pPr marL="0" indent="0">
                  <a:buNone/>
                </a:pPr>
                <a:endParaRPr lang="en-US" altLang="zh-CN"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i="0" smtClean="0">
                                  <a:latin typeface="Cambria Math" panose="02040503050406030204" pitchFamily="18" charset="0"/>
                                </a:rPr>
                                <m:t>max</m:t>
                              </m:r>
                            </m:e>
                            <m:lim>
                              <m:r>
                                <a:rPr lang="en-US" altLang="zh-CN" sz="2400" b="0" i="1" smtClean="0">
                                  <a:latin typeface="Cambria Math" panose="02040503050406030204" pitchFamily="18" charset="0"/>
                                </a:rPr>
                                <m:t>𝑎</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𝐴</m:t>
                              </m:r>
                            </m:lim>
                          </m:limLow>
                        </m:fName>
                        <m:e>
                          <m:r>
                            <a:rPr lang="en-US" altLang="zh-CN" sz="2400" i="1" dirty="0">
                              <a:latin typeface="Cambria Math" panose="02040503050406030204" pitchFamily="18" charset="0"/>
                            </a:rPr>
                            <m:t>[</m:t>
                          </m:r>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𝑠</m:t>
                              </m:r>
                            </m:sub>
                            <m:sup>
                              <m:r>
                                <a:rPr lang="en-US" altLang="zh-CN" sz="2400" i="1" dirty="0">
                                  <a:latin typeface="Cambria Math" panose="02040503050406030204" pitchFamily="18" charset="0"/>
                                </a:rPr>
                                <m:t>𝑎</m:t>
                              </m:r>
                            </m:sup>
                          </m:sSubSup>
                          <m:r>
                            <a:rPr lang="en-US" altLang="zh-CN" sz="2400" i="1" dirty="0">
                              <a:latin typeface="Cambria Math" panose="02040503050406030204" pitchFamily="18" charset="0"/>
                            </a:rPr>
                            <m:t>+</m:t>
                          </m:r>
                          <m:r>
                            <a:rPr lang="zh-CN" altLang="en-US" sz="2400" i="1" dirty="0">
                              <a:latin typeface="Cambria Math" panose="02040503050406030204" pitchFamily="18" charset="0"/>
                            </a:rPr>
                            <m:t>𝛾</m:t>
                          </m:r>
                          <m:nary>
                            <m:naryPr>
                              <m:chr m:val="∑"/>
                              <m:supHide m:val="on"/>
                              <m:ctrlPr>
                                <a:rPr lang="en-US" altLang="zh-CN" sz="2400" i="1" dirty="0">
                                  <a:latin typeface="Cambria Math" panose="02040503050406030204" pitchFamily="18" charset="0"/>
                                </a:rPr>
                              </m:ctrlPr>
                            </m:naryPr>
                            <m:sub>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𝑠</m:t>
                                  </m:r>
                                </m:e>
                                <m:sup>
                                  <m:r>
                                    <a:rPr lang="en-US" altLang="zh-CN" sz="2400" i="1" dirty="0">
                                      <a:latin typeface="Cambria Math" panose="02040503050406030204" pitchFamily="18" charset="0"/>
                                    </a:rPr>
                                    <m:t>′</m:t>
                                  </m:r>
                                </m:sup>
                              </m:sSup>
                              <m:r>
                                <a:rPr lang="en-US" altLang="zh-CN" sz="2400" i="1" dirty="0">
                                  <a:latin typeface="Cambria Math" panose="02040503050406030204" pitchFamily="18" charset="0"/>
                                </a:rPr>
                                <m:t>∈</m:t>
                              </m:r>
                              <m:r>
                                <a:rPr lang="en-US" altLang="zh-CN" sz="2400" i="1" dirty="0">
                                  <a:latin typeface="Cambria Math" panose="02040503050406030204" pitchFamily="18" charset="0"/>
                                </a:rPr>
                                <m:t>𝑆</m:t>
                              </m:r>
                            </m:sub>
                            <m:sup/>
                            <m:e>
                              <m:sSubSup>
                                <m:sSubSupPr>
                                  <m:ctrlPr>
                                    <a:rPr lang="en-US" altLang="zh-CN" sz="2400" i="1" dirty="0">
                                      <a:latin typeface="Cambria Math" panose="02040503050406030204" pitchFamily="18" charset="0"/>
                                      <a:ea typeface="Cambria Math" panose="02040503050406030204" pitchFamily="18" charset="0"/>
                                    </a:rPr>
                                  </m:ctrlPr>
                                </m:sSubSupPr>
                                <m:e>
                                  <m:r>
                                    <a:rPr lang="en-US" altLang="zh-CN" sz="2400" i="1" dirty="0">
                                      <a:latin typeface="Cambria Math" panose="02040503050406030204" pitchFamily="18" charset="0"/>
                                      <a:ea typeface="Cambria Math" panose="02040503050406030204" pitchFamily="18" charset="0"/>
                                    </a:rPr>
                                    <m:t>𝑃</m:t>
                                  </m:r>
                                </m:e>
                                <m:sub>
                                  <m:r>
                                    <a:rPr lang="en-US" altLang="zh-CN" sz="2400" i="1" dirty="0">
                                      <a:latin typeface="Cambria Math" panose="02040503050406030204" pitchFamily="18" charset="0"/>
                                      <a:ea typeface="Cambria Math" panose="02040503050406030204" pitchFamily="18" charset="0"/>
                                    </a:rPr>
                                    <m:t>𝑠</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𝑠</m:t>
                                      </m:r>
                                    </m:e>
                                    <m:sup>
                                      <m:r>
                                        <a:rPr lang="en-US" altLang="zh-CN" sz="2400" i="1" dirty="0">
                                          <a:latin typeface="Cambria Math" panose="02040503050406030204" pitchFamily="18" charset="0"/>
                                          <a:ea typeface="Cambria Math" panose="02040503050406030204" pitchFamily="18" charset="0"/>
                                        </a:rPr>
                                        <m:t>′</m:t>
                                      </m:r>
                                    </m:sup>
                                  </m:sSup>
                                </m:sub>
                                <m:sup>
                                  <m:r>
                                    <a:rPr lang="en-US" altLang="zh-CN" sz="2400" i="1" dirty="0">
                                      <a:latin typeface="Cambria Math" panose="02040503050406030204" pitchFamily="18" charset="0"/>
                                      <a:ea typeface="Cambria Math" panose="02040503050406030204" pitchFamily="18" charset="0"/>
                                    </a:rPr>
                                    <m:t>𝑎</m:t>
                                  </m:r>
                                </m:sup>
                              </m:sSubSup>
                            </m:e>
                          </m:nary>
                          <m:r>
                            <a:rPr lang="en-US" altLang="zh-CN" sz="2400" i="1" dirty="0">
                              <a:latin typeface="Cambria Math" panose="02040503050406030204" pitchFamily="18" charset="0"/>
                              <a:ea typeface="Cambria Math" panose="02040503050406030204" pitchFamily="18" charset="0"/>
                            </a:rPr>
                            <m:t>𝑣</m:t>
                          </m:r>
                          <m:d>
                            <m:dPr>
                              <m:ctrlPr>
                                <a:rPr lang="en-US" altLang="zh-CN" sz="2400" i="1" dirty="0">
                                  <a:latin typeface="Cambria Math" panose="02040503050406030204" pitchFamily="18" charset="0"/>
                                </a:rPr>
                              </m:ctrlPr>
                            </m:dPr>
                            <m:e>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𝑠</m:t>
                                  </m:r>
                                </m:e>
                                <m:sup>
                                  <m:r>
                                    <a:rPr lang="en-US" altLang="zh-CN" sz="2400" i="1" dirty="0">
                                      <a:latin typeface="Cambria Math" panose="02040503050406030204" pitchFamily="18" charset="0"/>
                                    </a:rPr>
                                    <m:t>′</m:t>
                                  </m:r>
                                </m:sup>
                              </m:sSup>
                            </m:e>
                          </m:d>
                          <m:r>
                            <m:rPr>
                              <m:nor/>
                            </m:rPr>
                            <a:rPr lang="en-US" altLang="zh-CN" sz="2400" dirty="0"/>
                            <m:t>]</m:t>
                          </m:r>
                        </m:e>
                      </m:fun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m:t>
                          </m:r>
                        </m:e>
                      </m:d>
                      <m:r>
                        <a:rPr lang="en-US" altLang="zh-CN" sz="2400" b="0" i="1" smtClean="0">
                          <a:latin typeface="Cambria Math" panose="02040503050406030204" pitchFamily="18" charset="0"/>
                        </a:rPr>
                        <m:t>|</m:t>
                      </m:r>
                    </m:oMath>
                  </m:oMathPara>
                </a14:m>
                <a:endParaRPr lang="en-US" altLang="zh-CN" sz="24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27B68439-DEBA-4F11-891A-86EE48645AED}"/>
                  </a:ext>
                </a:extLst>
              </p:cNvPr>
              <p:cNvSpPr>
                <a:spLocks noGrp="1" noRot="1" noChangeAspect="1" noMove="1" noResize="1" noEditPoints="1" noAdjustHandles="1" noChangeArrowheads="1" noChangeShapeType="1" noTextEdit="1"/>
              </p:cNvSpPr>
              <p:nvPr>
                <p:ph idx="1"/>
              </p:nvPr>
            </p:nvSpPr>
            <p:spPr>
              <a:xfrm>
                <a:off x="838200" y="717755"/>
                <a:ext cx="10515600" cy="5459208"/>
              </a:xfrm>
              <a:blipFill>
                <a:blip r:embed="rId2"/>
                <a:stretch>
                  <a:fillRect l="-1507" t="-2346" r="-232"/>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2FBD3DB7-BED7-4960-BB26-099E6D27F7C3}"/>
              </a:ext>
            </a:extLst>
          </p:cNvPr>
          <p:cNvSpPr/>
          <p:nvPr/>
        </p:nvSpPr>
        <p:spPr>
          <a:xfrm>
            <a:off x="5853684" y="3046080"/>
            <a:ext cx="484632" cy="80255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85593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CD290-4C68-4C6B-AC4A-3A63692B2443}"/>
              </a:ext>
            </a:extLst>
          </p:cNvPr>
          <p:cNvSpPr>
            <a:spLocks noGrp="1"/>
          </p:cNvSpPr>
          <p:nvPr>
            <p:ph type="title"/>
          </p:nvPr>
        </p:nvSpPr>
        <p:spPr/>
        <p:txBody>
          <a:bodyPr>
            <a:normAutofit/>
          </a:bodyPr>
          <a:lstStyle/>
          <a:p>
            <a:r>
              <a:rPr lang="zh-CN" altLang="en-US" sz="3600" dirty="0"/>
              <a:t>实时动态规划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C376020-4F89-47A2-A891-E1C1591B48E7}"/>
                  </a:ext>
                </a:extLst>
              </p:cNvPr>
              <p:cNvSpPr>
                <a:spLocks noGrp="1"/>
              </p:cNvSpPr>
              <p:nvPr>
                <p:ph idx="1"/>
              </p:nvPr>
            </p:nvSpPr>
            <p:spPr>
              <a:xfrm>
                <a:off x="838200" y="2051767"/>
                <a:ext cx="10515600" cy="3464130"/>
              </a:xfrm>
            </p:spPr>
            <p:txBody>
              <a:bodyPr/>
              <a:lstStyle/>
              <a:p>
                <a:pPr marL="0" indent="0">
                  <a:buNone/>
                </a:pPr>
                <a:r>
                  <a:rPr lang="zh-CN" altLang="en-US" dirty="0"/>
                  <a:t>选择那些</a:t>
                </a:r>
                <a:r>
                  <a:rPr lang="en-US" altLang="zh-CN" dirty="0"/>
                  <a:t>agent</a:t>
                </a:r>
                <a:r>
                  <a:rPr lang="zh-CN" altLang="en-US" dirty="0"/>
                  <a:t>真正访问过的状态，然后进行更新。</a:t>
                </a:r>
                <a:endParaRPr lang="en-US" altLang="zh-CN" dirty="0"/>
              </a:p>
              <a:p>
                <a:pPr marL="0" indent="0">
                  <a:buNone/>
                </a:pPr>
                <a:r>
                  <a:rPr lang="en-US" altLang="zh-CN" dirty="0"/>
                  <a:t>agent</a:t>
                </a:r>
                <a:r>
                  <a:rPr lang="zh-CN" altLang="en-US" dirty="0"/>
                  <a:t>每过一个</a:t>
                </a:r>
                <a:r>
                  <a:rPr lang="en-US" altLang="zh-CN" dirty="0"/>
                  <a:t>time step </a:t>
                </a:r>
                <a:r>
                  <a:rPr lang="zh-CN" altLang="en-US" dirty="0"/>
                  <a:t>：</a:t>
                </a:r>
                <a:r>
                  <a:rPr lang="en-US" altLang="zh-CN" dirty="0"/>
                  <a:t>St,At,Rt+1</a:t>
                </a:r>
              </a:p>
              <a:p>
                <a:pPr marL="0" indent="0">
                  <a:buNone/>
                </a:pPr>
                <a:r>
                  <a:rPr lang="zh-CN" altLang="en-US" dirty="0"/>
                  <a:t>此时我们只需要对</a:t>
                </a:r>
                <a:r>
                  <a:rPr lang="en-US" altLang="zh-CN" dirty="0"/>
                  <a:t>St</a:t>
                </a:r>
                <a:r>
                  <a:rPr lang="zh-CN" altLang="en-US" dirty="0"/>
                  <a:t>状态下的状态值进行更新，撇弃了与</a:t>
                </a:r>
                <a:r>
                  <a:rPr lang="en-US" altLang="zh-CN" dirty="0"/>
                  <a:t>agent</a:t>
                </a:r>
                <a:r>
                  <a:rPr lang="zh-CN" altLang="en-US" dirty="0"/>
                  <a:t>轨迹不重合的状态的更新。 不需要每次迭代遍历更新所有状态值，大大节省了计算资源。</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lim>
                          </m:limLow>
                        </m:fName>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sub>
                            <m:sup>
                              <m:r>
                                <a:rPr lang="en-US" altLang="zh-CN" b="0" i="1" smtClean="0">
                                  <a:latin typeface="Cambria Math" panose="02040503050406030204" pitchFamily="18" charset="0"/>
                                </a:rPr>
                                <m:t>𝑎</m:t>
                              </m:r>
                            </m:sup>
                          </m:sSubSup>
                          <m:r>
                            <a:rPr lang="en-US" altLang="zh-CN" b="0" i="1" smtClean="0">
                              <a:latin typeface="Cambria Math" panose="02040503050406030204" pitchFamily="18" charset="0"/>
                            </a:rPr>
                            <m:t>+</m:t>
                          </m:r>
                          <m:r>
                            <a:rPr lang="zh-CN" altLang="en-US" b="0" i="1" smtClean="0">
                              <a:latin typeface="Cambria Math" panose="02040503050406030204" pitchFamily="18" charset="0"/>
                            </a:rPr>
                            <m:t>𝛾</m:t>
                          </m:r>
                          <m:nary>
                            <m:naryPr>
                              <m:chr m:val="∑"/>
                              <m:supHide m:val="on"/>
                              <m:ctrlPr>
                                <a:rPr lang="zh-CN" altLang="en-US" b="0"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e>
                      </m:func>
                    </m:oMath>
                  </m:oMathPara>
                </a14:m>
                <a:endParaRPr lang="zh-CN" altLang="en-US" dirty="0"/>
              </a:p>
            </p:txBody>
          </p:sp>
        </mc:Choice>
        <mc:Fallback xmlns="">
          <p:sp>
            <p:nvSpPr>
              <p:cNvPr id="3" name="内容占位符 2">
                <a:extLst>
                  <a:ext uri="{FF2B5EF4-FFF2-40B4-BE49-F238E27FC236}">
                    <a16:creationId xmlns:a16="http://schemas.microsoft.com/office/drawing/2014/main" id="{3C376020-4F89-47A2-A891-E1C1591B48E7}"/>
                  </a:ext>
                </a:extLst>
              </p:cNvPr>
              <p:cNvSpPr>
                <a:spLocks noGrp="1" noRot="1" noChangeAspect="1" noMove="1" noResize="1" noEditPoints="1" noAdjustHandles="1" noChangeArrowheads="1" noChangeShapeType="1" noTextEdit="1"/>
              </p:cNvSpPr>
              <p:nvPr>
                <p:ph idx="1"/>
              </p:nvPr>
            </p:nvSpPr>
            <p:spPr>
              <a:xfrm>
                <a:off x="838200" y="2051767"/>
                <a:ext cx="10515600" cy="3464130"/>
              </a:xfrm>
              <a:blipFill>
                <a:blip r:embed="rId2"/>
                <a:stretch>
                  <a:fillRect l="-1217" t="-3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5822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EA9DA-C5BF-4B0F-BCA5-398842E2148E}"/>
              </a:ext>
            </a:extLst>
          </p:cNvPr>
          <p:cNvSpPr>
            <a:spLocks noGrp="1"/>
          </p:cNvSpPr>
          <p:nvPr>
            <p:ph type="title"/>
          </p:nvPr>
        </p:nvSpPr>
        <p:spPr/>
        <p:txBody>
          <a:bodyPr>
            <a:normAutofit/>
          </a:bodyPr>
          <a:lstStyle/>
          <a:p>
            <a:r>
              <a:rPr lang="zh-CN" altLang="en-US" sz="3600" u="sng" dirty="0"/>
              <a:t>总结</a:t>
            </a:r>
          </a:p>
        </p:txBody>
      </p:sp>
      <p:sp>
        <p:nvSpPr>
          <p:cNvPr id="3" name="内容占位符 2">
            <a:extLst>
              <a:ext uri="{FF2B5EF4-FFF2-40B4-BE49-F238E27FC236}">
                <a16:creationId xmlns:a16="http://schemas.microsoft.com/office/drawing/2014/main" id="{E033D80F-9C66-412E-ACEF-AE109AC8430F}"/>
              </a:ext>
            </a:extLst>
          </p:cNvPr>
          <p:cNvSpPr>
            <a:spLocks noGrp="1"/>
          </p:cNvSpPr>
          <p:nvPr>
            <p:ph idx="1"/>
          </p:nvPr>
        </p:nvSpPr>
        <p:spPr>
          <a:xfrm>
            <a:off x="838200" y="1690688"/>
            <a:ext cx="10515600" cy="4351338"/>
          </a:xfrm>
        </p:spPr>
        <p:txBody>
          <a:bodyPr>
            <a:normAutofit/>
          </a:bodyPr>
          <a:lstStyle/>
          <a:p>
            <a:r>
              <a:rPr lang="zh-CN" altLang="en-US" sz="2400" dirty="0"/>
              <a:t>基于</a:t>
            </a:r>
            <a:r>
              <a:rPr lang="en-US" altLang="zh-CN" sz="2400" dirty="0"/>
              <a:t>MDP</a:t>
            </a:r>
            <a:r>
              <a:rPr lang="zh-CN" altLang="en-US" sz="2400" dirty="0"/>
              <a:t>框架创建强化学习环境</a:t>
            </a:r>
            <a:endParaRPr lang="en-US" altLang="zh-CN" sz="2400" dirty="0"/>
          </a:p>
          <a:p>
            <a:r>
              <a:rPr lang="zh-CN" altLang="en-US" sz="2400" dirty="0"/>
              <a:t>使用动态规划思想分解问题</a:t>
            </a:r>
            <a:endParaRPr lang="en-US" altLang="zh-CN" sz="2400" dirty="0"/>
          </a:p>
          <a:p>
            <a:r>
              <a:rPr lang="zh-CN" altLang="en-US" sz="2400" dirty="0"/>
              <a:t>将问题进行算法处理求解最优策略（策略迭代，值迭代）</a:t>
            </a:r>
            <a:endParaRPr lang="en-US" altLang="zh-CN" sz="2400" dirty="0"/>
          </a:p>
          <a:p>
            <a:r>
              <a:rPr lang="zh-CN" altLang="en-US" sz="2400" dirty="0"/>
              <a:t>解决一系列计算开销问题（异步动态规划，采样，</a:t>
            </a:r>
            <a:r>
              <a:rPr lang="en-US" altLang="zh-CN" sz="2400" dirty="0"/>
              <a:t>…</a:t>
            </a:r>
            <a:r>
              <a:rPr lang="zh-CN" altLang="en-US" sz="2400" dirty="0"/>
              <a:t>）</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84417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9A238-34CD-45D0-BE4E-E1C55A3E2EEC}"/>
              </a:ext>
            </a:extLst>
          </p:cNvPr>
          <p:cNvSpPr>
            <a:spLocks noGrp="1"/>
          </p:cNvSpPr>
          <p:nvPr>
            <p:ph type="title"/>
          </p:nvPr>
        </p:nvSpPr>
        <p:spPr>
          <a:xfrm>
            <a:off x="838200" y="0"/>
            <a:ext cx="10515600" cy="942756"/>
          </a:xfrm>
        </p:spPr>
        <p:txBody>
          <a:bodyPr>
            <a:normAutofit/>
          </a:bodyPr>
          <a:lstStyle/>
          <a:p>
            <a:r>
              <a:rPr lang="zh-CN" altLang="en-US" sz="3200" dirty="0"/>
              <a:t>强化学习特性</a:t>
            </a:r>
          </a:p>
        </p:txBody>
      </p:sp>
      <p:sp>
        <p:nvSpPr>
          <p:cNvPr id="3" name="内容占位符 2">
            <a:extLst>
              <a:ext uri="{FF2B5EF4-FFF2-40B4-BE49-F238E27FC236}">
                <a16:creationId xmlns:a16="http://schemas.microsoft.com/office/drawing/2014/main" id="{953CE7C3-5ABB-4229-B5BF-3112742984E7}"/>
              </a:ext>
            </a:extLst>
          </p:cNvPr>
          <p:cNvSpPr>
            <a:spLocks noGrp="1"/>
          </p:cNvSpPr>
          <p:nvPr>
            <p:ph idx="1"/>
          </p:nvPr>
        </p:nvSpPr>
        <p:spPr>
          <a:xfrm>
            <a:off x="838200" y="953728"/>
            <a:ext cx="10515600" cy="5904271"/>
          </a:xfrm>
        </p:spPr>
        <p:txBody>
          <a:bodyPr>
            <a:normAutofit/>
          </a:bodyPr>
          <a:lstStyle/>
          <a:p>
            <a:pPr marL="0" indent="0">
              <a:buNone/>
            </a:pPr>
            <a:r>
              <a:rPr lang="zh-CN" altLang="en-US" sz="2400" dirty="0"/>
              <a:t>不同于监督学习和非监督学习：</a:t>
            </a:r>
            <a:endParaRPr lang="en-US" altLang="zh-CN" sz="2400" dirty="0"/>
          </a:p>
          <a:p>
            <a:r>
              <a:rPr lang="zh-CN" altLang="en-US" sz="2400" dirty="0"/>
              <a:t>无标签。只有奖励机制。</a:t>
            </a:r>
            <a:endParaRPr lang="en-US" altLang="zh-CN" sz="2400" dirty="0"/>
          </a:p>
          <a:p>
            <a:r>
              <a:rPr lang="zh-CN" altLang="en-US" sz="2400" dirty="0"/>
              <a:t>反馈延迟，不是立即返回。</a:t>
            </a:r>
            <a:endParaRPr lang="en-US" altLang="zh-CN" sz="2400" dirty="0"/>
          </a:p>
          <a:p>
            <a:r>
              <a:rPr lang="zh-CN" altLang="en-US" sz="2400" dirty="0"/>
              <a:t>算法每一阶段执行动作会影响之后的一系列数据。（非独立且分布条件）</a:t>
            </a:r>
            <a:endParaRPr lang="en-US" altLang="zh-CN" sz="2400" dirty="0"/>
          </a:p>
          <a:p>
            <a:pPr marL="0" indent="0">
              <a:buNone/>
            </a:pPr>
            <a:endParaRPr lang="en-US" altLang="zh-CN" sz="2400" dirty="0"/>
          </a:p>
          <a:p>
            <a:pPr marL="0" indent="0">
              <a:buNone/>
            </a:pPr>
            <a:r>
              <a:rPr lang="zh-CN" altLang="en-US" sz="2400" dirty="0"/>
              <a:t>交互过程图示：</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endParaRPr lang="en-US" altLang="zh-CN" sz="2400" dirty="0"/>
          </a:p>
          <a:p>
            <a:endParaRPr lang="zh-CN" altLang="en-US" sz="2400" dirty="0"/>
          </a:p>
        </p:txBody>
      </p:sp>
      <p:sp>
        <p:nvSpPr>
          <p:cNvPr id="4" name="矩形 3">
            <a:extLst>
              <a:ext uri="{FF2B5EF4-FFF2-40B4-BE49-F238E27FC236}">
                <a16:creationId xmlns:a16="http://schemas.microsoft.com/office/drawing/2014/main" id="{C7B45BFB-8D5D-4ACB-A732-C3A3A3D11161}"/>
              </a:ext>
            </a:extLst>
          </p:cNvPr>
          <p:cNvSpPr/>
          <p:nvPr/>
        </p:nvSpPr>
        <p:spPr>
          <a:xfrm>
            <a:off x="2572401" y="4398580"/>
            <a:ext cx="1912883" cy="1124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AGENT</a:t>
            </a:r>
            <a:endParaRPr lang="zh-CN" altLang="en-US" dirty="0"/>
          </a:p>
        </p:txBody>
      </p:sp>
      <p:sp>
        <p:nvSpPr>
          <p:cNvPr id="5" name="矩形 4">
            <a:extLst>
              <a:ext uri="{FF2B5EF4-FFF2-40B4-BE49-F238E27FC236}">
                <a16:creationId xmlns:a16="http://schemas.microsoft.com/office/drawing/2014/main" id="{1A1D81D4-6417-47AA-86B6-7774DAF0B282}"/>
              </a:ext>
            </a:extLst>
          </p:cNvPr>
          <p:cNvSpPr/>
          <p:nvPr/>
        </p:nvSpPr>
        <p:spPr>
          <a:xfrm>
            <a:off x="6484880" y="4398580"/>
            <a:ext cx="1912883" cy="11246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ENVIRONMENT</a:t>
            </a:r>
            <a:endParaRPr lang="zh-CN" altLang="en-US" dirty="0"/>
          </a:p>
        </p:txBody>
      </p:sp>
      <p:sp>
        <p:nvSpPr>
          <p:cNvPr id="16" name="箭头: 上弧形 15">
            <a:extLst>
              <a:ext uri="{FF2B5EF4-FFF2-40B4-BE49-F238E27FC236}">
                <a16:creationId xmlns:a16="http://schemas.microsoft.com/office/drawing/2014/main" id="{793FF3F3-DC59-4CAF-BF56-F4D889E72ED8}"/>
              </a:ext>
            </a:extLst>
          </p:cNvPr>
          <p:cNvSpPr/>
          <p:nvPr/>
        </p:nvSpPr>
        <p:spPr>
          <a:xfrm>
            <a:off x="3396154" y="3667060"/>
            <a:ext cx="4319752" cy="731520"/>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rPr>
              <a:t>ACTION</a:t>
            </a:r>
            <a:r>
              <a:rPr lang="zh-CN" altLang="en-US" dirty="0">
                <a:solidFill>
                  <a:schemeClr val="tx1"/>
                </a:solidFill>
              </a:rPr>
              <a:t>（</a:t>
            </a:r>
            <a:r>
              <a:rPr lang="en-US" altLang="zh-CN" dirty="0">
                <a:solidFill>
                  <a:schemeClr val="tx1"/>
                </a:solidFill>
              </a:rPr>
              <a:t>A</a:t>
            </a:r>
            <a:r>
              <a:rPr lang="zh-CN" altLang="en-US" dirty="0">
                <a:solidFill>
                  <a:schemeClr val="tx1"/>
                </a:solidFill>
              </a:rPr>
              <a:t>）</a:t>
            </a:r>
          </a:p>
        </p:txBody>
      </p:sp>
      <p:sp>
        <p:nvSpPr>
          <p:cNvPr id="17" name="箭头: 下弧形 16">
            <a:extLst>
              <a:ext uri="{FF2B5EF4-FFF2-40B4-BE49-F238E27FC236}">
                <a16:creationId xmlns:a16="http://schemas.microsoft.com/office/drawing/2014/main" id="{4A1811F6-CE90-4255-9DA2-1F65EF582EF6}"/>
              </a:ext>
            </a:extLst>
          </p:cNvPr>
          <p:cNvSpPr/>
          <p:nvPr/>
        </p:nvSpPr>
        <p:spPr>
          <a:xfrm flipH="1">
            <a:off x="3257543" y="5523187"/>
            <a:ext cx="4319754" cy="562303"/>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REWARD</a:t>
            </a:r>
            <a:r>
              <a:rPr lang="zh-CN" altLang="en-US" dirty="0">
                <a:solidFill>
                  <a:schemeClr val="tx1"/>
                </a:solidFill>
              </a:rPr>
              <a:t>（</a:t>
            </a:r>
            <a:r>
              <a:rPr lang="en-US" altLang="zh-CN" dirty="0">
                <a:solidFill>
                  <a:schemeClr val="tx1"/>
                </a:solidFill>
              </a:rPr>
              <a:t>R</a:t>
            </a:r>
            <a:r>
              <a:rPr lang="zh-CN" altLang="en-US" dirty="0">
                <a:solidFill>
                  <a:schemeClr val="tx1"/>
                </a:solidFill>
              </a:rPr>
              <a:t>）</a:t>
            </a: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STATE</a:t>
            </a:r>
            <a:r>
              <a:rPr lang="zh-CN" altLang="en-US" dirty="0">
                <a:solidFill>
                  <a:schemeClr val="tx1"/>
                </a:solidFill>
              </a:rPr>
              <a:t>（</a:t>
            </a:r>
            <a:r>
              <a:rPr lang="en-US" altLang="zh-CN" dirty="0">
                <a:solidFill>
                  <a:schemeClr val="tx1"/>
                </a:solidFill>
              </a:rPr>
              <a:t>S</a:t>
            </a:r>
            <a:r>
              <a:rPr lang="zh-CN" altLang="en-US" dirty="0">
                <a:solidFill>
                  <a:schemeClr val="tx1"/>
                </a:solidFill>
              </a:rPr>
              <a:t>）</a:t>
            </a:r>
          </a:p>
        </p:txBody>
      </p:sp>
    </p:spTree>
    <p:extLst>
      <p:ext uri="{BB962C8B-B14F-4D97-AF65-F5344CB8AC3E}">
        <p14:creationId xmlns:p14="http://schemas.microsoft.com/office/powerpoint/2010/main" val="28226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E43C93-7373-44F5-B964-C05D69C2EACA}"/>
              </a:ext>
            </a:extLst>
          </p:cNvPr>
          <p:cNvSpPr>
            <a:spLocks noGrp="1"/>
          </p:cNvSpPr>
          <p:nvPr>
            <p:ph idx="1"/>
          </p:nvPr>
        </p:nvSpPr>
        <p:spPr>
          <a:xfrm>
            <a:off x="838200" y="0"/>
            <a:ext cx="10515600" cy="2675843"/>
          </a:xfrm>
        </p:spPr>
        <p:txBody>
          <a:bodyPr>
            <a:normAutofit/>
          </a:bodyPr>
          <a:lstStyle/>
          <a:p>
            <a:pPr marL="0" indent="0">
              <a:lnSpc>
                <a:spcPct val="100000"/>
              </a:lnSpc>
              <a:buNone/>
            </a:pPr>
            <a:r>
              <a:rPr lang="zh-CN" altLang="en-US" sz="3200" dirty="0"/>
              <a:t>强化学习因素：</a:t>
            </a:r>
            <a:endParaRPr lang="en-US" altLang="zh-CN" sz="3200" dirty="0"/>
          </a:p>
          <a:p>
            <a:pPr>
              <a:lnSpc>
                <a:spcPct val="100000"/>
              </a:lnSpc>
            </a:pPr>
            <a:r>
              <a:rPr lang="en-US" altLang="zh-CN" sz="2000" b="1" dirty="0"/>
              <a:t>REWARD</a:t>
            </a:r>
            <a:r>
              <a:rPr lang="en-US" altLang="zh-CN" sz="2000" dirty="0"/>
              <a:t>:</a:t>
            </a:r>
            <a:r>
              <a:rPr lang="zh-CN" altLang="en-US" sz="2000" dirty="0"/>
              <a:t> </a:t>
            </a:r>
            <a:r>
              <a:rPr lang="en-US" altLang="zh-CN" sz="2000" dirty="0"/>
              <a:t>R</a:t>
            </a:r>
            <a:r>
              <a:rPr lang="en-US" altLang="zh-CN" sz="2000" baseline="-25000" dirty="0"/>
              <a:t>t</a:t>
            </a:r>
            <a:r>
              <a:rPr lang="zh-CN" altLang="en-US" sz="2000" dirty="0"/>
              <a:t>表示返回第</a:t>
            </a:r>
            <a:r>
              <a:rPr lang="en-US" altLang="zh-CN" sz="2000" dirty="0"/>
              <a:t>t</a:t>
            </a:r>
            <a:r>
              <a:rPr lang="zh-CN" altLang="en-US" sz="2000" dirty="0"/>
              <a:t>个时间序列步骤中所执行行动的返回奖赏值。强化学习基于奖励假设，目标为累积求最大化的奖励。</a:t>
            </a:r>
            <a:endParaRPr lang="en-US" altLang="zh-CN" sz="2000" dirty="0"/>
          </a:p>
          <a:p>
            <a:pPr>
              <a:lnSpc>
                <a:spcPct val="100000"/>
              </a:lnSpc>
            </a:pPr>
            <a:r>
              <a:rPr lang="en-US" altLang="zh-CN" sz="2000" b="1" dirty="0"/>
              <a:t>ACTION</a:t>
            </a:r>
            <a:r>
              <a:rPr lang="en-US" altLang="zh-CN" dirty="0"/>
              <a:t>:</a:t>
            </a:r>
            <a:r>
              <a:rPr lang="zh-CN" altLang="en-US" sz="2000" dirty="0"/>
              <a:t>表示</a:t>
            </a:r>
            <a:r>
              <a:rPr lang="en-US" altLang="zh-CN" sz="2000" dirty="0"/>
              <a:t>AGENT</a:t>
            </a:r>
            <a:r>
              <a:rPr lang="zh-CN" altLang="en-US" sz="2000" dirty="0"/>
              <a:t>对于当前所处</a:t>
            </a:r>
            <a:r>
              <a:rPr lang="en-US" altLang="zh-CN" sz="2000" dirty="0"/>
              <a:t>STATE</a:t>
            </a:r>
            <a:r>
              <a:rPr lang="zh-CN" altLang="en-US" sz="2000" dirty="0"/>
              <a:t>而确定的下一步动作。执行</a:t>
            </a:r>
            <a:r>
              <a:rPr lang="en-US" altLang="zh-CN" sz="2000" dirty="0"/>
              <a:t>action</a:t>
            </a:r>
            <a:r>
              <a:rPr lang="zh-CN" altLang="en-US" sz="2000" dirty="0"/>
              <a:t>要达到最大化期望</a:t>
            </a:r>
            <a:r>
              <a:rPr lang="en-US" altLang="zh-CN" sz="2000" dirty="0"/>
              <a:t>reward</a:t>
            </a:r>
            <a:r>
              <a:rPr lang="zh-CN" altLang="en-US" sz="2000" dirty="0"/>
              <a:t>，直到最终算法收敛。</a:t>
            </a:r>
            <a:endParaRPr lang="en-US" altLang="zh-CN" sz="2000" dirty="0"/>
          </a:p>
          <a:p>
            <a:pPr>
              <a:lnSpc>
                <a:spcPct val="100000"/>
              </a:lnSpc>
            </a:pPr>
            <a:r>
              <a:rPr lang="en-US" altLang="zh-CN" sz="2000" b="1" dirty="0"/>
              <a:t>STATE</a:t>
            </a:r>
            <a:r>
              <a:rPr lang="zh-CN" altLang="en-US" sz="2000" dirty="0"/>
              <a:t>：表示当前的状态，是决定下一步</a:t>
            </a:r>
            <a:r>
              <a:rPr lang="en-US" altLang="zh-CN" sz="2000" dirty="0"/>
              <a:t>ACTION</a:t>
            </a:r>
            <a:r>
              <a:rPr lang="zh-CN" altLang="en-US" sz="2000" dirty="0"/>
              <a:t>的信息总结。</a:t>
            </a:r>
            <a:endParaRPr lang="en-US" altLang="zh-CN" sz="2000" dirty="0"/>
          </a:p>
          <a:p>
            <a:pPr marL="0" indent="0">
              <a:lnSpc>
                <a:spcPct val="100000"/>
              </a:lnSpc>
              <a:buNone/>
            </a:pPr>
            <a:endParaRPr lang="en-US" altLang="zh-CN" sz="2000" dirty="0"/>
          </a:p>
          <a:p>
            <a:pPr marL="0" indent="0">
              <a:lnSpc>
                <a:spcPct val="100000"/>
              </a:lnSpc>
              <a:buNone/>
            </a:pPr>
            <a:endParaRPr lang="en-US" altLang="zh-CN" sz="1800" dirty="0"/>
          </a:p>
        </p:txBody>
      </p:sp>
      <p:sp>
        <p:nvSpPr>
          <p:cNvPr id="16" name="Rectangle 12">
            <a:extLst>
              <a:ext uri="{FF2B5EF4-FFF2-40B4-BE49-F238E27FC236}">
                <a16:creationId xmlns:a16="http://schemas.microsoft.com/office/drawing/2014/main" id="{7DA2CA78-A5C7-45FB-8DDB-9BB22D4EBAFD}"/>
              </a:ext>
            </a:extLst>
          </p:cNvPr>
          <p:cNvSpPr>
            <a:spLocks noChangeArrowheads="1"/>
          </p:cNvSpPr>
          <p:nvPr/>
        </p:nvSpPr>
        <p:spPr bwMode="auto">
          <a:xfrm>
            <a:off x="6539586" y="4895617"/>
            <a:ext cx="41069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4F4F4F"/>
                </a:solidFill>
                <a:effectLst/>
                <a:latin typeface="Arial" panose="020B0604020202020204" pitchFamily="34" charset="0"/>
                <a:ea typeface="-apple-system"/>
              </a:rPr>
              <a:t>。 </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645B8C85-480C-466B-97A7-1A6CAF456566}"/>
              </a:ext>
            </a:extLst>
          </p:cNvPr>
          <p:cNvSpPr/>
          <p:nvPr/>
        </p:nvSpPr>
        <p:spPr>
          <a:xfrm rot="5400000">
            <a:off x="5794885" y="2471585"/>
            <a:ext cx="602228" cy="845575"/>
          </a:xfrm>
          <a:prstGeom prst="rightArrow">
            <a:avLst>
              <a:gd name="adj1" fmla="val 50000"/>
              <a:gd name="adj2" fmla="val 44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0C36A69-C015-40FD-8038-CA9F3A9803CE}"/>
              </a:ext>
            </a:extLst>
          </p:cNvPr>
          <p:cNvSpPr txBox="1"/>
          <p:nvPr/>
        </p:nvSpPr>
        <p:spPr>
          <a:xfrm>
            <a:off x="838199" y="3063571"/>
            <a:ext cx="10515600" cy="2431435"/>
          </a:xfrm>
          <a:prstGeom prst="rect">
            <a:avLst/>
          </a:prstGeom>
          <a:noFill/>
        </p:spPr>
        <p:txBody>
          <a:bodyPr wrap="square" rtlCol="0">
            <a:spAutoFit/>
          </a:bodyPr>
          <a:lstStyle/>
          <a:p>
            <a:r>
              <a:rPr lang="zh-CN" altLang="en-US" sz="3200" dirty="0"/>
              <a:t>强化学习原理：</a:t>
            </a:r>
            <a:endParaRPr lang="en-US" altLang="zh-CN" sz="3200" dirty="0"/>
          </a:p>
          <a:p>
            <a:r>
              <a:rPr lang="en-US" altLang="zh-CN" sz="2000" dirty="0"/>
              <a:t>AGENT</a:t>
            </a:r>
            <a:r>
              <a:rPr lang="zh-CN" altLang="en-US" sz="2000" dirty="0"/>
              <a:t>在完成某项任务中，通过动作</a:t>
            </a:r>
            <a:r>
              <a:rPr lang="en-US" altLang="zh-CN" sz="2000" dirty="0"/>
              <a:t>A</a:t>
            </a:r>
            <a:r>
              <a:rPr lang="zh-CN" altLang="en-US" sz="2000" dirty="0"/>
              <a:t>与周围环境交互，在动作</a:t>
            </a:r>
            <a:r>
              <a:rPr lang="en-US" altLang="zh-CN" sz="2000" dirty="0"/>
              <a:t>A</a:t>
            </a:r>
            <a:r>
              <a:rPr lang="zh-CN" altLang="en-US" sz="2000" dirty="0"/>
              <a:t>和环境的作用下，</a:t>
            </a:r>
            <a:r>
              <a:rPr lang="en-US" altLang="zh-CN" sz="2000" dirty="0"/>
              <a:t>AGENT</a:t>
            </a:r>
            <a:r>
              <a:rPr lang="zh-CN" altLang="en-US" sz="2000" dirty="0"/>
              <a:t>会产生新的状态，同时环境会给出一个立即奖励（一个</a:t>
            </a:r>
            <a:r>
              <a:rPr lang="en-US" altLang="zh-CN" sz="2000" dirty="0"/>
              <a:t>time step</a:t>
            </a:r>
            <a:r>
              <a:rPr lang="zh-CN" altLang="en-US" sz="2000" dirty="0"/>
              <a:t>）</a:t>
            </a:r>
            <a:r>
              <a:rPr lang="en-US" altLang="zh-CN" sz="2000" dirty="0"/>
              <a:t>,</a:t>
            </a:r>
            <a:r>
              <a:rPr lang="zh-CN" altLang="en-US" sz="2000" dirty="0"/>
              <a:t>如此循环下去，智能体与环境进行不断地交互从而产生很多数据。在此过程中，强化学习算法利用产生的数据修改自身的动作策略，再与环境交互，产生新的数据，并利用新的数据进一步改善自身的行为（即根据</a:t>
            </a:r>
            <a:r>
              <a:rPr lang="en-US" altLang="zh-CN" sz="2000" dirty="0"/>
              <a:t>state</a:t>
            </a:r>
            <a:r>
              <a:rPr lang="zh-CN" altLang="en-US" sz="2000" dirty="0"/>
              <a:t>改变</a:t>
            </a:r>
            <a:r>
              <a:rPr lang="en-US" altLang="zh-CN" sz="2000" dirty="0"/>
              <a:t>action</a:t>
            </a:r>
            <a:r>
              <a:rPr lang="zh-CN" altLang="en-US" sz="2000" dirty="0"/>
              <a:t>），经过数次迭代学习后，智能体能最终地学到完成相应任务的最优动作（最优策略）。</a:t>
            </a:r>
            <a:endParaRPr lang="zh-CN" altLang="en-US" sz="3200" dirty="0"/>
          </a:p>
        </p:txBody>
      </p:sp>
      <p:sp>
        <p:nvSpPr>
          <p:cNvPr id="23" name="矩形 22">
            <a:extLst>
              <a:ext uri="{FF2B5EF4-FFF2-40B4-BE49-F238E27FC236}">
                <a16:creationId xmlns:a16="http://schemas.microsoft.com/office/drawing/2014/main" id="{1772CB4B-8C5D-47F7-B3AB-B089EE6E7730}"/>
              </a:ext>
            </a:extLst>
          </p:cNvPr>
          <p:cNvSpPr/>
          <p:nvPr/>
        </p:nvSpPr>
        <p:spPr>
          <a:xfrm>
            <a:off x="839332" y="5560344"/>
            <a:ext cx="10515600" cy="1107996"/>
          </a:xfrm>
          <a:prstGeom prst="rect">
            <a:avLst/>
          </a:prstGeom>
        </p:spPr>
        <p:txBody>
          <a:bodyPr wrap="square">
            <a:spAutoFit/>
          </a:bodyPr>
          <a:lstStyle/>
          <a:p>
            <a:r>
              <a:rPr lang="en-US" altLang="zh-CN" dirty="0"/>
              <a:t>Note:</a:t>
            </a:r>
          </a:p>
          <a:p>
            <a:r>
              <a:rPr lang="zh-CN" altLang="en-US" sz="1600" dirty="0"/>
              <a:t>通过最大化当前</a:t>
            </a:r>
            <a:r>
              <a:rPr lang="en-US" altLang="zh-CN" sz="1600" dirty="0"/>
              <a:t>reward</a:t>
            </a:r>
            <a:r>
              <a:rPr lang="zh-CN" altLang="en-US" sz="1600" dirty="0"/>
              <a:t>而选择</a:t>
            </a:r>
            <a:r>
              <a:rPr lang="en-US" altLang="zh-CN" sz="1600" dirty="0"/>
              <a:t>action</a:t>
            </a:r>
            <a:r>
              <a:rPr lang="zh-CN" altLang="en-US" sz="1600" dirty="0"/>
              <a:t>并一定是最优策略。要考虑当前</a:t>
            </a:r>
            <a:r>
              <a:rPr lang="en-US" altLang="zh-CN" sz="1600" dirty="0"/>
              <a:t>action</a:t>
            </a:r>
            <a:r>
              <a:rPr lang="zh-CN" altLang="en-US" sz="1600" dirty="0"/>
              <a:t>对未来</a:t>
            </a:r>
            <a:r>
              <a:rPr lang="en-US" altLang="zh-CN" sz="1600" dirty="0"/>
              <a:t>reward</a:t>
            </a:r>
            <a:r>
              <a:rPr lang="zh-CN" altLang="en-US" sz="1600" dirty="0"/>
              <a:t>的考虑（眼光放长远）。为了实现从当前时刻开始一直到状态达到目标的总</a:t>
            </a:r>
            <a:r>
              <a:rPr lang="en-US" altLang="zh-CN" sz="1600" dirty="0"/>
              <a:t>reward</a:t>
            </a:r>
            <a:r>
              <a:rPr lang="zh-CN" altLang="en-US" sz="1600" dirty="0"/>
              <a:t>最大，可以用</a:t>
            </a:r>
            <a:r>
              <a:rPr lang="en-US" altLang="zh-CN" sz="1600" dirty="0"/>
              <a:t>value </a:t>
            </a:r>
            <a:r>
              <a:rPr lang="en-US" altLang="zh-CN" sz="1600" dirty="0" err="1"/>
              <a:t>functionl</a:t>
            </a:r>
            <a:r>
              <a:rPr lang="zh-CN" altLang="en-US" sz="1600" dirty="0"/>
              <a:t>来描述这一变量。（折扣系数用于</a:t>
            </a:r>
            <a:r>
              <a:rPr lang="en-US" altLang="zh-CN" sz="1600" dirty="0"/>
              <a:t>action</a:t>
            </a:r>
            <a:r>
              <a:rPr lang="zh-CN" altLang="en-US" sz="1600" dirty="0"/>
              <a:t>对当前</a:t>
            </a:r>
            <a:r>
              <a:rPr lang="en-US" altLang="zh-CN" sz="1600" dirty="0"/>
              <a:t>reward</a:t>
            </a:r>
            <a:r>
              <a:rPr lang="zh-CN" altLang="en-US" sz="1600" dirty="0"/>
              <a:t>和未来</a:t>
            </a:r>
            <a:r>
              <a:rPr lang="en-US" altLang="zh-CN" sz="1600" dirty="0"/>
              <a:t>reward</a:t>
            </a:r>
            <a:r>
              <a:rPr lang="zh-CN" altLang="en-US" sz="1600" dirty="0"/>
              <a:t>的平衡）</a:t>
            </a:r>
            <a:endParaRPr lang="en-US" altLang="zh-CN" sz="1600" dirty="0"/>
          </a:p>
        </p:txBody>
      </p:sp>
    </p:spTree>
    <p:extLst>
      <p:ext uri="{BB962C8B-B14F-4D97-AF65-F5344CB8AC3E}">
        <p14:creationId xmlns:p14="http://schemas.microsoft.com/office/powerpoint/2010/main" val="424530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F10EE-DE7F-40B5-8F19-6A1B8F64AC25}"/>
              </a:ext>
            </a:extLst>
          </p:cNvPr>
          <p:cNvSpPr>
            <a:spLocks noGrp="1"/>
          </p:cNvSpPr>
          <p:nvPr>
            <p:ph type="title"/>
          </p:nvPr>
        </p:nvSpPr>
        <p:spPr>
          <a:xfrm>
            <a:off x="838200" y="352243"/>
            <a:ext cx="10515600" cy="754621"/>
          </a:xfrm>
        </p:spPr>
        <p:txBody>
          <a:bodyPr>
            <a:normAutofit/>
          </a:bodyPr>
          <a:lstStyle/>
          <a:p>
            <a:r>
              <a:rPr lang="zh-CN" altLang="en-US" sz="3600" u="sng" dirty="0"/>
              <a:t>强化学习框架</a:t>
            </a:r>
            <a:r>
              <a:rPr lang="en-US" altLang="zh-CN" sz="3600" u="sng" dirty="0"/>
              <a:t>——</a:t>
            </a:r>
            <a:r>
              <a:rPr lang="zh-CN" altLang="en-US" sz="3600" u="sng" dirty="0"/>
              <a:t>马尔科夫决策过程（</a:t>
            </a:r>
            <a:r>
              <a:rPr lang="en-US" altLang="zh-CN" sz="3600" u="sng" dirty="0"/>
              <a:t>MDP</a:t>
            </a:r>
            <a:r>
              <a:rPr lang="zh-CN" altLang="en-US" sz="3600" u="sng"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7DF5756-3B8C-435B-9BAC-25D6DFF75AE0}"/>
                  </a:ext>
                </a:extLst>
              </p:cNvPr>
              <p:cNvSpPr>
                <a:spLocks noGrp="1"/>
              </p:cNvSpPr>
              <p:nvPr>
                <p:ph idx="1"/>
              </p:nvPr>
            </p:nvSpPr>
            <p:spPr>
              <a:xfrm>
                <a:off x="838200" y="1592826"/>
                <a:ext cx="10515600" cy="5801031"/>
              </a:xfrm>
            </p:spPr>
            <p:txBody>
              <a:bodyPr>
                <a:normAutofit/>
              </a:bodyPr>
              <a:lstStyle/>
              <a:p>
                <a:pPr marL="0" indent="0">
                  <a:buNone/>
                </a:pPr>
                <a:r>
                  <a:rPr lang="zh-CN" altLang="en-US" sz="2400" dirty="0"/>
                  <a:t>马尔科夫：系统下一个状态仅与当前状态有关，与以前状态无关。</a:t>
                </a:r>
                <a:endParaRPr lang="en-US" altLang="zh-CN" sz="2400" dirty="0"/>
              </a:p>
              <a:p>
                <a:pPr marL="0" indent="0">
                  <a:buNone/>
                </a:pPr>
                <a:r>
                  <a:rPr lang="en-US" altLang="zh-CN" dirty="0"/>
                  <a:t>                                                       </a:t>
                </a:r>
                <a:r>
                  <a:rPr lang="zh-CN" altLang="en-US" sz="1800" dirty="0"/>
                  <a:t>状态序列</a:t>
                </a:r>
                <a:endParaRPr lang="en-US" altLang="zh-CN" sz="1800" dirty="0"/>
              </a:p>
              <a:p>
                <a:pPr marL="0" indent="0">
                  <a:buNone/>
                </a:pPr>
                <a:r>
                  <a:rPr lang="zh-CN" altLang="en-US" sz="2400" dirty="0"/>
                  <a:t>马尔科夫过程：（</a:t>
                </a:r>
                <a:r>
                  <a:rPr lang="en-US" altLang="zh-CN" sz="2400" dirty="0"/>
                  <a:t>S,P</a:t>
                </a:r>
                <a:r>
                  <a:rPr lang="zh-CN" altLang="en-US" sz="2400" dirty="0"/>
                  <a:t>），</a:t>
                </a:r>
                <a:r>
                  <a:rPr lang="en-US" altLang="zh-CN" sz="2400" dirty="0"/>
                  <a:t>S</a:t>
                </a:r>
                <a:r>
                  <a:rPr lang="zh-CN" altLang="en-US" sz="2400" dirty="0"/>
                  <a:t>为有限状态，</a:t>
                </a:r>
                <a:r>
                  <a:rPr lang="en-US" altLang="zh-CN" sz="2400" dirty="0"/>
                  <a:t>P</a:t>
                </a:r>
                <a:r>
                  <a:rPr lang="zh-CN" altLang="en-US" sz="2400" dirty="0"/>
                  <a:t>为每种状态之间的转换概率。</a:t>
                </a:r>
                <a:endParaRPr lang="en-US" altLang="zh-CN" sz="2400" dirty="0"/>
              </a:p>
              <a:p>
                <a:pPr marL="0" indent="0">
                  <a:buNone/>
                </a:pPr>
                <a:r>
                  <a:rPr lang="en-US" altLang="zh-CN" sz="2400" dirty="0"/>
                  <a:t>                                                                </a:t>
                </a:r>
                <a:r>
                  <a:rPr lang="zh-CN" altLang="en-US" sz="1800" dirty="0"/>
                  <a:t>结合回报</a:t>
                </a:r>
                <a:endParaRPr lang="en-US" altLang="zh-CN" sz="1800" dirty="0"/>
              </a:p>
              <a:p>
                <a:pPr marL="0" indent="0">
                  <a:buNone/>
                </a:pPr>
                <a:r>
                  <a:rPr lang="zh-CN" altLang="en-US" sz="2400" dirty="0"/>
                  <a:t>马尔科夫奖励过程（</a:t>
                </a:r>
                <a:r>
                  <a:rPr lang="en-US" altLang="zh-CN" sz="2400" dirty="0"/>
                  <a:t>MRP</a:t>
                </a:r>
                <a:r>
                  <a:rPr lang="zh-CN" altLang="en-US" sz="2400" dirty="0"/>
                  <a:t>）：（</a:t>
                </a:r>
                <a:r>
                  <a:rPr lang="en-US" altLang="zh-CN" sz="2400" dirty="0"/>
                  <a:t>S,P,R,</a:t>
                </a:r>
                <a14:m>
                  <m:oMath xmlns:m="http://schemas.openxmlformats.org/officeDocument/2006/math">
                    <m:r>
                      <a:rPr lang="zh-CN" altLang="en-US" sz="2400" i="1">
                        <a:latin typeface="Cambria Math" panose="02040503050406030204" pitchFamily="18" charset="0"/>
                      </a:rPr>
                      <m:t>𝛾</m:t>
                    </m:r>
                  </m:oMath>
                </a14:m>
                <a:r>
                  <a:rPr lang="zh-CN" altLang="en-US" sz="2400" dirty="0"/>
                  <a:t>）</a:t>
                </a:r>
                <a:r>
                  <a:rPr lang="en-US" altLang="zh-CN" sz="2400" dirty="0"/>
                  <a:t>, R</a:t>
                </a:r>
                <a:r>
                  <a:rPr lang="zh-CN" altLang="en-US" sz="2400" dirty="0"/>
                  <a:t>为回报函数，</a:t>
                </a:r>
                <a14:m>
                  <m:oMath xmlns:m="http://schemas.openxmlformats.org/officeDocument/2006/math">
                    <m:r>
                      <a:rPr lang="zh-CN" altLang="en-US" sz="2400" i="1">
                        <a:latin typeface="Cambria Math" panose="02040503050406030204" pitchFamily="18" charset="0"/>
                      </a:rPr>
                      <m:t>𝛾</m:t>
                    </m:r>
                  </m:oMath>
                </a14:m>
                <a:r>
                  <a:rPr lang="zh-CN" altLang="en-US" sz="2400" dirty="0"/>
                  <a:t>为折扣因子（</a:t>
                </a:r>
                <a:r>
                  <a:rPr lang="en-US" altLang="zh-CN" sz="2400" dirty="0"/>
                  <a:t>note</a:t>
                </a:r>
                <a:r>
                  <a:rPr lang="zh-CN" altLang="en-US" sz="2400" dirty="0"/>
                  <a:t>已讲）。</a:t>
                </a:r>
                <a:endParaRPr lang="en-US" altLang="zh-CN" sz="2400" dirty="0"/>
              </a:p>
              <a:p>
                <a:pPr marL="0" indent="0">
                  <a:buNone/>
                </a:pPr>
                <a14:m>
                  <m:oMath xmlns:m="http://schemas.openxmlformats.org/officeDocument/2006/math">
                    <m:sSubSup>
                      <m:sSubSupPr>
                        <m:ctrlPr>
                          <a:rPr lang="en-US" altLang="zh-CN" sz="1800" i="1">
                            <a:latin typeface="Cambria Math" panose="02040503050406030204" pitchFamily="18" charset="0"/>
                          </a:rPr>
                        </m:ctrlPr>
                      </m:sSubSupPr>
                      <m:e>
                        <m:r>
                          <m:rPr>
                            <m:nor/>
                          </m:rPr>
                          <a:rPr lang="zh-CN" altLang="en-US" sz="1800" dirty="0"/>
                          <m:t>状态转移概率：</m:t>
                        </m:r>
                        <m:r>
                          <a:rPr lang="en-US" altLang="zh-CN" sz="1800" i="1">
                            <a:latin typeface="Cambria Math" panose="02040503050406030204" pitchFamily="18" charset="0"/>
                          </a:rPr>
                          <m:t>𝑃</m:t>
                        </m:r>
                      </m:e>
                      <m:sub>
                        <m:r>
                          <m:rPr>
                            <m:sty m:val="p"/>
                          </m:rPr>
                          <a:rPr lang="en-US" altLang="zh-CN" sz="1800" i="1">
                            <a:latin typeface="Cambria Math" panose="02040503050406030204" pitchFamily="18" charset="0"/>
                          </a:rPr>
                          <m:t>s</m:t>
                        </m:r>
                        <m:r>
                          <a:rPr lang="en-US" altLang="zh-CN" sz="1800" i="1">
                            <a:latin typeface="Cambria Math" panose="02040503050406030204" pitchFamily="18" charset="0"/>
                          </a:rPr>
                          <m:t>𝑠</m:t>
                        </m:r>
                        <m:r>
                          <a:rPr lang="en-US" altLang="zh-CN" sz="1800" i="1">
                            <a:latin typeface="Cambria Math" panose="02040503050406030204" pitchFamily="18" charset="0"/>
                          </a:rPr>
                          <m:t>′</m:t>
                        </m:r>
                      </m:sub>
                      <m:sup/>
                    </m:sSubSup>
                    <m:r>
                      <a:rPr lang="en-US" altLang="zh-CN" sz="1800" i="1">
                        <a:latin typeface="Cambria Math" panose="02040503050406030204" pitchFamily="18" charset="0"/>
                      </a:rPr>
                      <m:t>=</m:t>
                    </m:r>
                    <m:r>
                      <m:rPr>
                        <m:sty m:val="p"/>
                      </m:rPr>
                      <a:rPr lang="en-US" altLang="zh-CN" sz="1800">
                        <a:latin typeface="Cambria Math" panose="02040503050406030204" pitchFamily="18" charset="0"/>
                      </a:rPr>
                      <m:t>P</m:t>
                    </m:r>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𝑡</m:t>
                        </m:r>
                        <m:r>
                          <a:rPr lang="en-US" altLang="zh-CN" sz="1800" i="1">
                            <a:latin typeface="Cambria Math" panose="02040503050406030204" pitchFamily="18" charset="0"/>
                          </a:rPr>
                          <m:t>+1</m:t>
                        </m:r>
                      </m:sub>
                    </m:sSub>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𝑠</m:t>
                        </m:r>
                      </m:e>
                      <m:sup>
                        <m:r>
                          <a:rPr lang="en-US" altLang="zh-CN" sz="1800" i="1">
                            <a:latin typeface="Cambria Math" panose="02040503050406030204" pitchFamily="18" charset="0"/>
                          </a:rPr>
                          <m:t>′</m:t>
                        </m:r>
                      </m:sup>
                    </m:sSup>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𝑡</m:t>
                        </m:r>
                      </m:sub>
                    </m:sSub>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oMath>
                </a14:m>
                <a:r>
                  <a:rPr lang="en-US" altLang="zh-CN" sz="1800" dirty="0"/>
                  <a:t>,</a:t>
                </a:r>
                <a:r>
                  <a:rPr lang="zh-CN" altLang="en-US" sz="1800" dirty="0"/>
                  <a:t>即</a:t>
                </a:r>
                <a:r>
                  <a:rPr lang="en-US" altLang="zh-CN" sz="1800" dirty="0"/>
                  <a:t>t</a:t>
                </a:r>
                <a:r>
                  <a:rPr lang="zh-CN" altLang="en-US" sz="1800" dirty="0"/>
                  <a:t>时刻状态</a:t>
                </a:r>
                <a:r>
                  <a:rPr lang="en-US" altLang="zh-CN" sz="1800" dirty="0"/>
                  <a:t>s</a:t>
                </a:r>
                <a:r>
                  <a:rPr lang="zh-CN" altLang="en-US" sz="1800" dirty="0"/>
                  <a:t>转为</a:t>
                </a:r>
                <a:r>
                  <a:rPr lang="en-US" altLang="zh-CN" sz="1800" dirty="0"/>
                  <a:t>s’</a:t>
                </a:r>
                <a:r>
                  <a:rPr lang="zh-CN" altLang="en-US" sz="1800" dirty="0"/>
                  <a:t>的概率</a:t>
                </a:r>
                <a:endParaRPr lang="en-US" altLang="zh-CN" sz="1800" dirty="0"/>
              </a:p>
              <a:p>
                <a:pPr marL="0" indent="0">
                  <a:buNone/>
                </a:pPr>
                <a:r>
                  <a:rPr lang="en-US" altLang="zh-CN" sz="1800" dirty="0"/>
                  <a:t>                                                                                       </a:t>
                </a:r>
                <a:r>
                  <a:rPr lang="zh-CN" altLang="en-US" sz="1800" dirty="0"/>
                  <a:t>结合行动</a:t>
                </a:r>
                <a:endParaRPr lang="en-US" altLang="zh-CN" sz="1800" dirty="0"/>
              </a:p>
              <a:p>
                <a:pPr marL="0" indent="0">
                  <a:buNone/>
                </a:pPr>
                <a:r>
                  <a:rPr lang="zh-CN" altLang="en-US" sz="2400" dirty="0"/>
                  <a:t>马尔科夫决策过程（</a:t>
                </a:r>
                <a:r>
                  <a:rPr lang="en-US" altLang="zh-CN" sz="2400" dirty="0"/>
                  <a:t>MDP</a:t>
                </a:r>
                <a:r>
                  <a:rPr lang="zh-CN" altLang="en-US" sz="2400" dirty="0"/>
                  <a:t>）：（</a:t>
                </a:r>
                <a:r>
                  <a:rPr lang="en-US" altLang="zh-CN" sz="2400" dirty="0"/>
                  <a:t>S,A,P,R,</a:t>
                </a:r>
                <a14:m>
                  <m:oMath xmlns:m="http://schemas.openxmlformats.org/officeDocument/2006/math">
                    <m:r>
                      <a:rPr lang="zh-CN" altLang="en-US" sz="2400" i="1" smtClean="0">
                        <a:latin typeface="Cambria Math" panose="02040503050406030204" pitchFamily="18" charset="0"/>
                      </a:rPr>
                      <m:t>𝛾</m:t>
                    </m:r>
                  </m:oMath>
                </a14:m>
                <a:r>
                  <a:rPr lang="zh-CN" altLang="en-US" sz="2400" dirty="0"/>
                  <a:t>）</a:t>
                </a:r>
                <a:r>
                  <a:rPr lang="en-US" altLang="zh-CN" sz="2400" dirty="0"/>
                  <a:t>,A</a:t>
                </a:r>
                <a:r>
                  <a:rPr lang="zh-CN" altLang="en-US" sz="2400" dirty="0"/>
                  <a:t>为有限动作集，</a:t>
                </a:r>
                <a:endParaRPr lang="en-US" altLang="zh-CN" sz="2400" dirty="0"/>
              </a:p>
              <a:p>
                <a:pPr marL="0" indent="0">
                  <a:buNone/>
                </a:pPr>
                <a:r>
                  <a:rPr lang="zh-CN" altLang="en-US" sz="1800" dirty="0"/>
                  <a:t>状态转移概率：</a:t>
                </a:r>
                <a14:m>
                  <m:oMath xmlns:m="http://schemas.openxmlformats.org/officeDocument/2006/math">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𝑃</m:t>
                        </m:r>
                      </m:e>
                      <m:sub>
                        <m:r>
                          <m:rPr>
                            <m:sty m:val="p"/>
                          </m:rPr>
                          <a:rPr lang="en-US" altLang="zh-CN" sz="1800" i="1">
                            <a:latin typeface="Cambria Math" panose="02040503050406030204" pitchFamily="18" charset="0"/>
                          </a:rPr>
                          <m:t>s</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sub>
                      <m:sup>
                        <m:r>
                          <a:rPr lang="en-US" altLang="zh-CN" sz="1800" b="0" i="1" smtClean="0">
                            <a:latin typeface="Cambria Math" panose="02040503050406030204" pitchFamily="18" charset="0"/>
                          </a:rPr>
                          <m:t>𝑎</m:t>
                        </m:r>
                      </m:sup>
                    </m:sSub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𝑠</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𝑡</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𝐴</m:t>
                        </m:r>
                      </m:e>
                      <m:sub>
                        <m:r>
                          <a:rPr lang="en-US" altLang="zh-CN" sz="1800" b="0" i="1" smtClean="0">
                            <a:latin typeface="Cambria Math" panose="02040503050406030204" pitchFamily="18" charset="0"/>
                          </a:rPr>
                          <m:t>𝑡</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oMath>
                </a14:m>
                <a:r>
                  <a:rPr lang="en-US" altLang="zh-CN" sz="1800" dirty="0"/>
                  <a:t>,</a:t>
                </a:r>
                <a:r>
                  <a:rPr lang="zh-CN" altLang="en-US" sz="1800" dirty="0"/>
                  <a:t>即</a:t>
                </a:r>
                <a:r>
                  <a:rPr lang="en-US" altLang="zh-CN" sz="1800" dirty="0"/>
                  <a:t>t</a:t>
                </a:r>
                <a:r>
                  <a:rPr lang="zh-CN" altLang="en-US" sz="1800" dirty="0"/>
                  <a:t>时刻状态</a:t>
                </a:r>
                <a:r>
                  <a:rPr lang="en-US" altLang="zh-CN" sz="1800" dirty="0"/>
                  <a:t>s</a:t>
                </a:r>
                <a:r>
                  <a:rPr lang="zh-CN" altLang="en-US" sz="1800" dirty="0"/>
                  <a:t>下执行</a:t>
                </a:r>
                <a:r>
                  <a:rPr lang="en-US" altLang="zh-CN" sz="1800" dirty="0"/>
                  <a:t>a</a:t>
                </a:r>
                <a:r>
                  <a:rPr lang="zh-CN" altLang="en-US" sz="1800" dirty="0"/>
                  <a:t>行动变为</a:t>
                </a:r>
                <a:r>
                  <a:rPr lang="en-US" altLang="zh-CN" sz="1800" dirty="0"/>
                  <a:t>s</a:t>
                </a:r>
                <a:r>
                  <a:rPr lang="zh-CN" altLang="en-US" sz="1800" dirty="0"/>
                  <a:t>‘状态的概率。</a:t>
                </a:r>
                <a:endParaRPr lang="en-US" altLang="zh-CN" sz="1800" dirty="0"/>
              </a:p>
              <a:p>
                <a:pPr marL="0" indent="0">
                  <a:buNone/>
                </a:pPr>
                <a14:m>
                  <m:oMath xmlns:m="http://schemas.openxmlformats.org/officeDocument/2006/math">
                    <m:sSubSup>
                      <m:sSubSupPr>
                        <m:ctrlPr>
                          <a:rPr lang="en-US" altLang="zh-CN" sz="1800" i="1">
                            <a:latin typeface="Cambria Math" panose="02040503050406030204" pitchFamily="18" charset="0"/>
                          </a:rPr>
                        </m:ctrlPr>
                      </m:sSubSupPr>
                      <m:e>
                        <m:r>
                          <a:rPr lang="en-US" altLang="zh-CN" sz="1800" b="0" i="1" smtClean="0">
                            <a:latin typeface="Cambria Math" panose="02040503050406030204" pitchFamily="18" charset="0"/>
                          </a:rPr>
                          <m:t>𝑅</m:t>
                        </m:r>
                      </m:e>
                      <m:sub>
                        <m:r>
                          <m:rPr>
                            <m:sty m:val="p"/>
                          </m:rPr>
                          <a:rPr lang="en-US" altLang="zh-CN" sz="1800" i="1">
                            <a:latin typeface="Cambria Math" panose="02040503050406030204" pitchFamily="18" charset="0"/>
                          </a:rPr>
                          <m:t>s</m:t>
                        </m:r>
                      </m:sub>
                      <m:sup>
                        <m:r>
                          <a:rPr lang="en-US" altLang="zh-CN" sz="1800" i="1">
                            <a:latin typeface="Cambria Math" panose="02040503050406030204" pitchFamily="18" charset="0"/>
                          </a:rPr>
                          <m:t>𝑎</m:t>
                        </m:r>
                      </m:sup>
                    </m:sSubSup>
                  </m:oMath>
                </a14:m>
                <a:r>
                  <a:rPr lang="zh-CN" altLang="en-US" sz="1800" dirty="0"/>
                  <a:t>即状态</a:t>
                </a:r>
                <a:r>
                  <a:rPr lang="en-US" altLang="zh-CN" sz="1800" dirty="0"/>
                  <a:t>s</a:t>
                </a:r>
                <a:r>
                  <a:rPr lang="zh-CN" altLang="en-US" sz="1800" dirty="0"/>
                  <a:t>下执行</a:t>
                </a:r>
                <a:r>
                  <a:rPr lang="en-US" altLang="zh-CN" sz="1800" dirty="0"/>
                  <a:t>a</a:t>
                </a:r>
                <a:r>
                  <a:rPr lang="zh-CN" altLang="en-US" sz="1800" dirty="0"/>
                  <a:t>动作所获得的期望奖励。</a:t>
                </a:r>
                <a:endParaRPr lang="en-US" altLang="zh-CN" sz="1800" dirty="0"/>
              </a:p>
              <a:p>
                <a:pPr marL="0" indent="0">
                  <a:buNone/>
                </a:pPr>
                <a:endParaRPr lang="en-US" altLang="zh-CN" sz="1600" dirty="0"/>
              </a:p>
              <a:p>
                <a:pPr marL="0" indent="0">
                  <a:buNone/>
                </a:pPr>
                <a:r>
                  <a:rPr lang="en-US" altLang="zh-CN" sz="1800" dirty="0"/>
                  <a:t>	</a:t>
                </a:r>
              </a:p>
              <a:p>
                <a:pPr marL="0" indent="0">
                  <a:buNone/>
                </a:pPr>
                <a:endParaRPr lang="en-US" altLang="zh-CN" sz="2400" dirty="0"/>
              </a:p>
              <a:p>
                <a:pPr marL="0" indent="0">
                  <a:buNone/>
                </a:pPr>
                <a:endParaRPr lang="zh-CN" altLang="en-US" sz="2400" dirty="0"/>
              </a:p>
            </p:txBody>
          </p:sp>
        </mc:Choice>
        <mc:Fallback xmlns="">
          <p:sp>
            <p:nvSpPr>
              <p:cNvPr id="3" name="内容占位符 2">
                <a:extLst>
                  <a:ext uri="{FF2B5EF4-FFF2-40B4-BE49-F238E27FC236}">
                    <a16:creationId xmlns:a16="http://schemas.microsoft.com/office/drawing/2014/main" id="{27DF5756-3B8C-435B-9BAC-25D6DFF75AE0}"/>
                  </a:ext>
                </a:extLst>
              </p:cNvPr>
              <p:cNvSpPr>
                <a:spLocks noGrp="1" noRot="1" noChangeAspect="1" noMove="1" noResize="1" noEditPoints="1" noAdjustHandles="1" noChangeArrowheads="1" noChangeShapeType="1" noTextEdit="1"/>
              </p:cNvSpPr>
              <p:nvPr>
                <p:ph idx="1"/>
              </p:nvPr>
            </p:nvSpPr>
            <p:spPr>
              <a:xfrm>
                <a:off x="838200" y="1592826"/>
                <a:ext cx="10515600" cy="5801031"/>
              </a:xfrm>
              <a:blipFill>
                <a:blip r:embed="rId2"/>
                <a:stretch>
                  <a:fillRect l="-928" t="-1366"/>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DBC2A916-FDE9-4632-8E46-9FF28A02FDF0}"/>
              </a:ext>
            </a:extLst>
          </p:cNvPr>
          <p:cNvSpPr/>
          <p:nvPr/>
        </p:nvSpPr>
        <p:spPr>
          <a:xfrm>
            <a:off x="5245508" y="2082743"/>
            <a:ext cx="521110" cy="4036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           </a:t>
            </a:r>
            <a:endParaRPr lang="zh-CN" altLang="en-US" dirty="0"/>
          </a:p>
        </p:txBody>
      </p:sp>
      <p:sp>
        <p:nvSpPr>
          <p:cNvPr id="6" name="箭头: 下 5">
            <a:extLst>
              <a:ext uri="{FF2B5EF4-FFF2-40B4-BE49-F238E27FC236}">
                <a16:creationId xmlns:a16="http://schemas.microsoft.com/office/drawing/2014/main" id="{836237E5-7855-425E-90C4-F4CD876E8500}"/>
              </a:ext>
            </a:extLst>
          </p:cNvPr>
          <p:cNvSpPr/>
          <p:nvPr/>
        </p:nvSpPr>
        <p:spPr>
          <a:xfrm>
            <a:off x="5245508" y="3025312"/>
            <a:ext cx="521110" cy="4036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           </a:t>
            </a:r>
            <a:endParaRPr lang="zh-CN" altLang="en-US" dirty="0"/>
          </a:p>
        </p:txBody>
      </p:sp>
      <p:sp>
        <p:nvSpPr>
          <p:cNvPr id="7" name="箭头: 下 6">
            <a:extLst>
              <a:ext uri="{FF2B5EF4-FFF2-40B4-BE49-F238E27FC236}">
                <a16:creationId xmlns:a16="http://schemas.microsoft.com/office/drawing/2014/main" id="{1D3CD9AB-F421-4EF0-B727-D9C9A2FE3941}"/>
              </a:ext>
            </a:extLst>
          </p:cNvPr>
          <p:cNvSpPr/>
          <p:nvPr/>
        </p:nvSpPr>
        <p:spPr>
          <a:xfrm>
            <a:off x="5245508" y="4643850"/>
            <a:ext cx="521110" cy="4036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           </a:t>
            </a:r>
            <a:endParaRPr lang="zh-CN" altLang="en-US" dirty="0"/>
          </a:p>
        </p:txBody>
      </p:sp>
    </p:spTree>
    <p:extLst>
      <p:ext uri="{BB962C8B-B14F-4D97-AF65-F5344CB8AC3E}">
        <p14:creationId xmlns:p14="http://schemas.microsoft.com/office/powerpoint/2010/main" val="82483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E4590-A8F6-46E5-8788-0E293290FA9D}"/>
              </a:ext>
            </a:extLst>
          </p:cNvPr>
          <p:cNvSpPr>
            <a:spLocks noGrp="1"/>
          </p:cNvSpPr>
          <p:nvPr>
            <p:ph type="title"/>
          </p:nvPr>
        </p:nvSpPr>
        <p:spPr>
          <a:xfrm>
            <a:off x="838200" y="797745"/>
            <a:ext cx="8974394" cy="952398"/>
          </a:xfrm>
        </p:spPr>
        <p:txBody>
          <a:bodyPr/>
          <a:lstStyle/>
          <a:p>
            <a:r>
              <a:rPr lang="zh-CN" altLang="en-US" sz="3200" dirty="0"/>
              <a:t>定义以下函数</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D16799-5734-4E49-B31F-097E5475DF7A}"/>
                  </a:ext>
                </a:extLst>
              </p:cNvPr>
              <p:cNvSpPr>
                <a:spLocks noGrp="1"/>
              </p:cNvSpPr>
              <p:nvPr>
                <p:ph idx="1"/>
              </p:nvPr>
            </p:nvSpPr>
            <p:spPr>
              <a:xfrm>
                <a:off x="838200" y="1533834"/>
                <a:ext cx="10515600" cy="5152101"/>
              </a:xfrm>
            </p:spPr>
            <p:txBody>
              <a:bodyPr/>
              <a:lstStyle/>
              <a:p>
                <a:pPr marL="0" indent="0">
                  <a:buNone/>
                </a:pPr>
                <a:endParaRPr lang="en-US" altLang="zh-CN" dirty="0"/>
              </a:p>
              <a:p>
                <a:r>
                  <a:rPr lang="en-US" altLang="zh-CN" dirty="0"/>
                  <a:t>1.</a:t>
                </a:r>
                <a:r>
                  <a:rPr lang="zh-CN" altLang="en-US" dirty="0"/>
                  <a:t>回报</a:t>
                </a:r>
                <a:r>
                  <a:rPr lang="en-US" altLang="zh-CN" dirty="0"/>
                  <a:t>G</a:t>
                </a:r>
                <a:r>
                  <a:rPr lang="en-US" altLang="zh-CN" baseline="-25000" dirty="0"/>
                  <a:t>t </a:t>
                </a:r>
                <a:r>
                  <a:rPr lang="zh-CN" altLang="en-US" baseline="-25000" dirty="0"/>
                  <a:t>：</a:t>
                </a:r>
                <a:r>
                  <a:rPr lang="en-US" altLang="zh-CN" dirty="0"/>
                  <a:t>t</a:t>
                </a:r>
                <a:r>
                  <a:rPr lang="zh-CN" altLang="en-US" dirty="0"/>
                  <a:t>时刻后未来执行一组</a:t>
                </a:r>
                <a:r>
                  <a:rPr lang="en-US" altLang="zh-CN" dirty="0"/>
                  <a:t>action</a:t>
                </a:r>
                <a:r>
                  <a:rPr lang="zh-CN" altLang="en-US" dirty="0"/>
                  <a:t>后所获得的</a:t>
                </a:r>
                <a:r>
                  <a:rPr lang="en-US" altLang="zh-CN" dirty="0"/>
                  <a:t>reward</a:t>
                </a:r>
                <a:r>
                  <a:rPr lang="zh-CN" altLang="en-US" dirty="0"/>
                  <a:t>之和。</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m:rPr>
                            <m:sty m:val="p"/>
                          </m:rPr>
                          <a:rPr lang="en-US" altLang="zh-CN" i="1">
                            <a:latin typeface="Cambria Math" panose="02040503050406030204" pitchFamily="18" charset="0"/>
                          </a:rPr>
                          <m:t>t</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m:t>
                        </m:r>
                        <m:r>
                          <a:rPr lang="en-US" altLang="zh-CN" i="1">
                            <a:latin typeface="Cambria Math" panose="02040503050406030204" pitchFamily="18" charset="0"/>
                          </a:rPr>
                          <m:t>+2</m:t>
                        </m:r>
                      </m:sub>
                    </m:sSub>
                    <m:r>
                      <a:rPr lang="en-US" altLang="zh-CN">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m:t>
                        </m:r>
                      </m:sup>
                      <m:e>
                        <m:sSup>
                          <m:sSupPr>
                            <m:ctrlPr>
                              <a:rPr lang="en-US" altLang="zh-CN" i="1">
                                <a:latin typeface="Cambria Math" panose="02040503050406030204" pitchFamily="18" charset="0"/>
                              </a:rPr>
                            </m:ctrlPr>
                          </m:sSupPr>
                          <m:e>
                            <m:r>
                              <a:rPr lang="zh-CN" altLang="en-US" i="1">
                                <a:latin typeface="Cambria Math" panose="02040503050406030204" pitchFamily="18" charset="0"/>
                              </a:rPr>
                              <m:t>𝛾</m:t>
                            </m:r>
                          </m:e>
                          <m:sup>
                            <m:r>
                              <a:rPr lang="en-US" altLang="zh-CN" i="1">
                                <a:latin typeface="Cambria Math" panose="02040503050406030204" pitchFamily="18" charset="0"/>
                              </a:rPr>
                              <m:t>𝑘</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m:t>
                            </m:r>
                          </m:sub>
                        </m:sSub>
                      </m:e>
                    </m:nary>
                  </m:oMath>
                </a14:m>
                <a:endParaRPr lang="en-US" altLang="zh-CN" dirty="0"/>
              </a:p>
              <a:p>
                <a:r>
                  <a:rPr lang="en-US" altLang="zh-CN" dirty="0"/>
                  <a:t>2.</a:t>
                </a:r>
                <a:r>
                  <a:rPr lang="zh-CN" altLang="en-US" dirty="0"/>
                  <a:t>状态值函数</a:t>
                </a:r>
                <a:r>
                  <a:rPr lang="en-US" altLang="zh-CN" dirty="0"/>
                  <a:t>v(s)</a:t>
                </a:r>
                <a:r>
                  <a:rPr lang="zh-CN" altLang="en-US" dirty="0"/>
                  <a:t>：</a:t>
                </a:r>
                <a:r>
                  <a:rPr lang="en-US" altLang="zh-CN" dirty="0"/>
                  <a:t>t</a:t>
                </a:r>
                <a:r>
                  <a:rPr lang="zh-CN" altLang="en-US" dirty="0"/>
                  <a:t>时刻状态为</a:t>
                </a:r>
                <a:r>
                  <a:rPr lang="en-US" altLang="zh-CN" dirty="0"/>
                  <a:t>s</a:t>
                </a:r>
                <a:r>
                  <a:rPr lang="zh-CN" altLang="en-US" dirty="0"/>
                  <a:t>所能获得的回报的期望。</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v</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oMath>
                </a14:m>
                <a:endParaRPr lang="en-US" altLang="zh-CN" dirty="0"/>
              </a:p>
              <a:p>
                <a:r>
                  <a:rPr lang="en-US" altLang="zh-CN" dirty="0"/>
                  <a:t>3.</a:t>
                </a:r>
                <a:r>
                  <a:rPr lang="zh-CN" altLang="en-US" dirty="0"/>
                  <a:t>动作值函数</a:t>
                </a:r>
                <a:r>
                  <a:rPr lang="en-US" altLang="zh-CN" dirty="0"/>
                  <a:t>q</a:t>
                </a:r>
                <a:r>
                  <a:rPr lang="en-US" altLang="zh-CN" baseline="-25000" dirty="0"/>
                  <a:t>π</a:t>
                </a:r>
                <a:r>
                  <a:rPr lang="zh-CN" altLang="en-US" dirty="0"/>
                  <a:t>（</a:t>
                </a:r>
                <a:r>
                  <a:rPr lang="en-US" altLang="zh-CN" dirty="0" err="1"/>
                  <a:t>s,a</a:t>
                </a:r>
                <a:r>
                  <a:rPr lang="zh-CN" altLang="en-US" dirty="0"/>
                  <a:t>）</a:t>
                </a:r>
                <a:r>
                  <a:rPr lang="en-US" altLang="zh-CN" dirty="0"/>
                  <a:t>:t</a:t>
                </a:r>
                <a:r>
                  <a:rPr lang="zh-CN" altLang="en-US" dirty="0"/>
                  <a:t>时刻状态</a:t>
                </a:r>
                <a:r>
                  <a:rPr lang="en-US" altLang="zh-CN" dirty="0"/>
                  <a:t>s</a:t>
                </a:r>
                <a:r>
                  <a:rPr lang="zh-CN" altLang="en-US" dirty="0"/>
                  <a:t>下选择特定</a:t>
                </a:r>
                <a:r>
                  <a:rPr lang="en-US" altLang="zh-CN" dirty="0"/>
                  <a:t>action(a)</a:t>
                </a:r>
                <a:r>
                  <a:rPr lang="zh-CN" altLang="en-US" dirty="0"/>
                  <a:t>所获得的回报期望。</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q</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oMath>
                </a14:m>
                <a:endParaRPr lang="zh-CN" altLang="en-US"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A8D16799-5734-4E49-B31F-097E5475DF7A}"/>
                  </a:ext>
                </a:extLst>
              </p:cNvPr>
              <p:cNvSpPr>
                <a:spLocks noGrp="1" noRot="1" noChangeAspect="1" noMove="1" noResize="1" noEditPoints="1" noAdjustHandles="1" noChangeArrowheads="1" noChangeShapeType="1" noTextEdit="1"/>
              </p:cNvSpPr>
              <p:nvPr>
                <p:ph idx="1"/>
              </p:nvPr>
            </p:nvSpPr>
            <p:spPr>
              <a:xfrm>
                <a:off x="838200" y="1533834"/>
                <a:ext cx="10515600" cy="5152101"/>
              </a:xfrm>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46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8CE99B-62D4-4966-924C-6F09C0981158}"/>
                  </a:ext>
                </a:extLst>
              </p:cNvPr>
              <p:cNvSpPr>
                <a:spLocks noGrp="1"/>
              </p:cNvSpPr>
              <p:nvPr>
                <p:ph idx="1"/>
              </p:nvPr>
            </p:nvSpPr>
            <p:spPr>
              <a:xfrm>
                <a:off x="838200" y="213134"/>
                <a:ext cx="10515600" cy="4583849"/>
              </a:xfrm>
            </p:spPr>
            <p:txBody>
              <a:bodyPr>
                <a:normAutofit fontScale="92500"/>
              </a:bodyPr>
              <a:lstStyle/>
              <a:p>
                <a:pPr marL="0" indent="0">
                  <a:buNone/>
                </a:pPr>
                <a:r>
                  <a:rPr lang="en-US" altLang="zh-CN" sz="3200" b="1" dirty="0"/>
                  <a:t>MRP</a:t>
                </a:r>
              </a:p>
              <a:p>
                <a:pPr marL="0" indent="0">
                  <a:buNone/>
                </a:pPr>
                <a:r>
                  <a:rPr lang="zh-CN" altLang="en-US" sz="2400" dirty="0"/>
                  <a:t>贝尔曼方程：对</a:t>
                </a:r>
                <a:r>
                  <a:rPr lang="en-US" altLang="zh-CN" sz="2400" dirty="0"/>
                  <a:t>value function</a:t>
                </a:r>
                <a:r>
                  <a:rPr lang="zh-CN" altLang="en-US" sz="2400" dirty="0"/>
                  <a:t>进行递归分解</a:t>
                </a:r>
                <a:endParaRPr lang="en-US" altLang="zh-CN" sz="2400" dirty="0"/>
              </a:p>
              <a:p>
                <a14:m>
                  <m:oMath xmlns:m="http://schemas.openxmlformats.org/officeDocument/2006/math">
                    <m:r>
                      <a:rPr lang="en-US" altLang="zh-CN" sz="2400" b="0" i="1" dirty="0" smtClean="0">
                        <a:latin typeface="Cambria Math" panose="02040503050406030204" pitchFamily="18" charset="0"/>
                      </a:rPr>
                      <m:t>𝑣</m:t>
                    </m:r>
                    <m:d>
                      <m:dPr>
                        <m:ctrlPr>
                          <a:rPr lang="en-US" altLang="zh-CN" sz="2400" i="1" dirty="0" smtClean="0">
                            <a:latin typeface="Cambria Math" panose="02040503050406030204" pitchFamily="18" charset="0"/>
                          </a:rPr>
                        </m:ctrlPr>
                      </m:dPr>
                      <m:e>
                        <m:r>
                          <a:rPr lang="en-US" altLang="zh-CN" sz="2400" b="0" i="1" dirty="0" smtClean="0">
                            <a:latin typeface="Cambria Math" panose="02040503050406030204" pitchFamily="18" charset="0"/>
                          </a:rPr>
                          <m:t>𝑠</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𝐸</m:t>
                    </m:r>
                    <m:d>
                      <m:dPr>
                        <m:begChr m:val="["/>
                        <m:endChr m:val="]"/>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𝐺</m:t>
                            </m:r>
                          </m:e>
                          <m:sub>
                            <m:r>
                              <a:rPr lang="en-US" altLang="zh-CN" sz="2400" b="0" i="1" dirty="0" smtClean="0">
                                <a:latin typeface="Cambria Math" panose="02040503050406030204" pitchFamily="18" charset="0"/>
                              </a:rPr>
                              <m:t>𝑡</m:t>
                            </m:r>
                          </m:sub>
                        </m:sSub>
                      </m:e>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𝑡</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𝑠</m:t>
                        </m:r>
                      </m:e>
                    </m:d>
                  </m:oMath>
                </a14:m>
                <a:endParaRPr lang="en-US" altLang="zh-CN" sz="2400" b="0" i="1" dirty="0">
                  <a:latin typeface="Cambria Math" panose="02040503050406030204" pitchFamily="18" charset="0"/>
                </a:endParaRPr>
              </a:p>
              <a:p>
                <a:pPr marL="0" indent="0">
                  <a:buNone/>
                </a:pPr>
                <a:r>
                  <a:rPr lang="en-US" altLang="zh-CN" sz="2400" b="0" dirty="0"/>
                  <a:t>        </a:t>
                </a:r>
                <a14:m>
                  <m:oMath xmlns:m="http://schemas.openxmlformats.org/officeDocument/2006/math">
                    <m:r>
                      <a:rPr lang="en-US" altLang="zh-CN" sz="2400" b="0" i="0" dirty="0" smtClean="0">
                        <a:latin typeface="Cambria Math" panose="02040503050406030204" pitchFamily="18" charset="0"/>
                      </a:rPr>
                      <m:t>   </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𝐸</m:t>
                    </m:r>
                    <m:d>
                      <m:dPr>
                        <m:begChr m:val="["/>
                        <m:endChr m:val="]"/>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𝛾</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+2</m:t>
                            </m:r>
                          </m:sub>
                        </m:sSub>
                        <m:r>
                          <a:rPr lang="en-US" altLang="zh-CN" sz="2400" b="0" i="1" dirty="0" smtClean="0">
                            <a:latin typeface="Cambria Math" panose="02040503050406030204" pitchFamily="18" charset="0"/>
                          </a:rPr>
                          <m:t>+…</m:t>
                        </m:r>
                      </m:e>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𝑡</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𝑠</m:t>
                        </m:r>
                      </m:e>
                    </m:d>
                  </m:oMath>
                </a14:m>
                <a:endParaRPr lang="en-US" altLang="zh-CN" sz="2400" b="0" i="1" dirty="0">
                  <a:latin typeface="Cambria Math" panose="02040503050406030204" pitchFamily="18" charset="0"/>
                </a:endParaRPr>
              </a:p>
              <a:p>
                <a:pPr marL="0" indent="0">
                  <a:buNone/>
                </a:pPr>
                <a:r>
                  <a:rPr lang="en-US" altLang="zh-CN" sz="2400" b="0" dirty="0"/>
                  <a:t>        </a:t>
                </a:r>
                <a14:m>
                  <m:oMath xmlns:m="http://schemas.openxmlformats.org/officeDocument/2006/math">
                    <m:r>
                      <a:rPr lang="en-US" altLang="zh-CN" sz="2400" b="0" i="0" dirty="0" smtClean="0">
                        <a:latin typeface="Cambria Math" panose="02040503050406030204" pitchFamily="18" charset="0"/>
                      </a:rPr>
                      <m:t>   </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𝐸</m:t>
                    </m:r>
                    <m:d>
                      <m:dPr>
                        <m:begChr m:val="["/>
                        <m:endChr m:val="]"/>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𝛾</m:t>
                        </m:r>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+2</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zh-CN" altLang="en-US" sz="2400" b="0" i="1" dirty="0" smtClean="0">
                                    <a:latin typeface="Cambria Math" panose="02040503050406030204" pitchFamily="18" charset="0"/>
                                  </a:rPr>
                                  <m:t>𝛾</m:t>
                                </m:r>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+3</m:t>
                                </m:r>
                              </m:sub>
                            </m:sSub>
                            <m:r>
                              <a:rPr lang="en-US" altLang="zh-CN" sz="2400" b="0" i="1" dirty="0" smtClean="0">
                                <a:latin typeface="Cambria Math" panose="02040503050406030204" pitchFamily="18" charset="0"/>
                              </a:rPr>
                              <m:t>+…</m:t>
                            </m:r>
                          </m:e>
                        </m:d>
                      </m:e>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𝑡</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𝑠</m:t>
                        </m:r>
                      </m:e>
                    </m:d>
                  </m:oMath>
                </a14:m>
                <a:endParaRPr lang="en-US" altLang="zh-CN" sz="2400" b="0" dirty="0"/>
              </a:p>
              <a:p>
                <a:pPr marL="0" indent="0">
                  <a:buNone/>
                </a:pPr>
                <a:r>
                  <a:rPr lang="en-US" altLang="zh-CN" sz="2400" dirty="0"/>
                  <a:t> </a:t>
                </a:r>
                <a14:m>
                  <m:oMath xmlns:m="http://schemas.openxmlformats.org/officeDocument/2006/math">
                    <m:r>
                      <a:rPr lang="en-US" altLang="zh-CN" sz="2400" b="0" i="0" dirty="0" smtClean="0">
                        <a:latin typeface="Cambria Math" panose="02040503050406030204" pitchFamily="18" charset="0"/>
                      </a:rPr>
                      <m:t>           </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𝐸</m:t>
                    </m:r>
                    <m:d>
                      <m:dPr>
                        <m:begChr m:val="["/>
                        <m:endChr m:val="]"/>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𝛾</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𝐺</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𝑡</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𝑠</m:t>
                        </m:r>
                      </m:e>
                    </m:d>
                  </m:oMath>
                </a14:m>
                <a:endParaRPr lang="en-US" altLang="zh-CN" sz="2400" dirty="0"/>
              </a:p>
              <a:p>
                <a:pPr marL="0" indent="0">
                  <a:buNone/>
                </a:pPr>
                <a:r>
                  <a:rPr lang="en-US" altLang="zh-CN" sz="2400" dirty="0"/>
                  <a:t> </a:t>
                </a:r>
                <a14:m>
                  <m:oMath xmlns:m="http://schemas.openxmlformats.org/officeDocument/2006/math">
                    <m:r>
                      <a:rPr lang="en-US" altLang="zh-CN" sz="2400" b="0" i="0" dirty="0" smtClean="0">
                        <a:latin typeface="Cambria Math" panose="02040503050406030204" pitchFamily="18" charset="0"/>
                      </a:rPr>
                      <m:t>            </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𝐸</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𝛾</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𝑡</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𝑠</m:t>
                    </m:r>
                    <m:r>
                      <a:rPr lang="en-US" altLang="zh-CN" sz="2400" b="0" i="1" dirty="0" smtClean="0">
                        <a:latin typeface="Cambria Math" panose="02040503050406030204" pitchFamily="18" charset="0"/>
                      </a:rPr>
                      <m:t>]</m:t>
                    </m:r>
                  </m:oMath>
                </a14:m>
                <a:endParaRPr lang="en-US" altLang="zh-CN" sz="2400" dirty="0"/>
              </a:p>
              <a:p>
                <a:pPr marL="0" indent="0">
                  <a:buNone/>
                </a:pPr>
                <a:r>
                  <a:rPr lang="zh-CN" altLang="en-US" sz="2400" dirty="0"/>
                  <a:t>状态值函数递归分解为即将获得期望奖励与下一步状态到结束所获得期望状态值。</a:t>
                </a:r>
                <a:endParaRPr lang="en-US" altLang="zh-CN" sz="2400" dirty="0"/>
              </a:p>
              <a:p>
                <a:pPr marL="0" indent="0">
                  <a:buNone/>
                </a:pPr>
                <a:endParaRPr lang="en-US" altLang="zh-CN" dirty="0"/>
              </a:p>
              <a:p>
                <a:pPr marL="0" indent="0">
                  <a:buNone/>
                </a:pPr>
                <a:r>
                  <a:rPr lang="en-US" altLang="zh-CN" dirty="0"/>
                  <a:t>     </a:t>
                </a:r>
              </a:p>
            </p:txBody>
          </p:sp>
        </mc:Choice>
        <mc:Fallback xmlns="">
          <p:sp>
            <p:nvSpPr>
              <p:cNvPr id="3" name="内容占位符 2">
                <a:extLst>
                  <a:ext uri="{FF2B5EF4-FFF2-40B4-BE49-F238E27FC236}">
                    <a16:creationId xmlns:a16="http://schemas.microsoft.com/office/drawing/2014/main" id="{FB8CE99B-62D4-4966-924C-6F09C0981158}"/>
                  </a:ext>
                </a:extLst>
              </p:cNvPr>
              <p:cNvSpPr>
                <a:spLocks noGrp="1" noRot="1" noChangeAspect="1" noMove="1" noResize="1" noEditPoints="1" noAdjustHandles="1" noChangeArrowheads="1" noChangeShapeType="1" noTextEdit="1"/>
              </p:cNvSpPr>
              <p:nvPr>
                <p:ph idx="1"/>
              </p:nvPr>
            </p:nvSpPr>
            <p:spPr>
              <a:xfrm>
                <a:off x="838200" y="213134"/>
                <a:ext cx="10515600" cy="4583849"/>
              </a:xfrm>
              <a:blipFill>
                <a:blip r:embed="rId2"/>
                <a:stretch>
                  <a:fillRect l="-1391" t="-2660"/>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13D5A2DA-054D-4204-8C94-1E6C9FA91A1D}"/>
              </a:ext>
            </a:extLst>
          </p:cNvPr>
          <p:cNvSpPr/>
          <p:nvPr/>
        </p:nvSpPr>
        <p:spPr>
          <a:xfrm>
            <a:off x="2202426" y="4316361"/>
            <a:ext cx="570271" cy="5506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a:t>
            </a:r>
            <a:endParaRPr lang="zh-CN" altLang="en-US" dirty="0"/>
          </a:p>
        </p:txBody>
      </p:sp>
      <p:sp>
        <p:nvSpPr>
          <p:cNvPr id="5" name="椭圆 4">
            <a:extLst>
              <a:ext uri="{FF2B5EF4-FFF2-40B4-BE49-F238E27FC236}">
                <a16:creationId xmlns:a16="http://schemas.microsoft.com/office/drawing/2014/main" id="{3357CC38-4B44-4BF5-A3DD-F2A3C49F06D3}"/>
              </a:ext>
            </a:extLst>
          </p:cNvPr>
          <p:cNvSpPr/>
          <p:nvPr/>
        </p:nvSpPr>
        <p:spPr>
          <a:xfrm>
            <a:off x="2030361" y="5476567"/>
            <a:ext cx="570271" cy="5506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s2</a:t>
            </a:r>
            <a:endParaRPr lang="zh-CN" altLang="en-US" dirty="0"/>
          </a:p>
        </p:txBody>
      </p:sp>
      <p:sp>
        <p:nvSpPr>
          <p:cNvPr id="6" name="椭圆 5">
            <a:extLst>
              <a:ext uri="{FF2B5EF4-FFF2-40B4-BE49-F238E27FC236}">
                <a16:creationId xmlns:a16="http://schemas.microsoft.com/office/drawing/2014/main" id="{264429EC-9DDE-405B-BC31-B8945AD07B00}"/>
              </a:ext>
            </a:extLst>
          </p:cNvPr>
          <p:cNvSpPr/>
          <p:nvPr/>
        </p:nvSpPr>
        <p:spPr>
          <a:xfrm>
            <a:off x="1229033" y="5476567"/>
            <a:ext cx="570271" cy="5506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s1</a:t>
            </a:r>
            <a:endParaRPr lang="zh-CN" altLang="en-US" dirty="0"/>
          </a:p>
        </p:txBody>
      </p:sp>
      <p:cxnSp>
        <p:nvCxnSpPr>
          <p:cNvPr id="8" name="直接连接符 7">
            <a:extLst>
              <a:ext uri="{FF2B5EF4-FFF2-40B4-BE49-F238E27FC236}">
                <a16:creationId xmlns:a16="http://schemas.microsoft.com/office/drawing/2014/main" id="{086483EC-E0D5-4026-A70A-62FF991DC74D}"/>
              </a:ext>
            </a:extLst>
          </p:cNvPr>
          <p:cNvCxnSpPr>
            <a:stCxn id="4" idx="3"/>
            <a:endCxn id="6" idx="0"/>
          </p:cNvCxnSpPr>
          <p:nvPr/>
        </p:nvCxnSpPr>
        <p:spPr>
          <a:xfrm flipH="1">
            <a:off x="1514169" y="4786333"/>
            <a:ext cx="771771" cy="690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7F0C4C4-E845-413E-9070-7C85723C41BF}"/>
              </a:ext>
            </a:extLst>
          </p:cNvPr>
          <p:cNvCxnSpPr>
            <a:cxnSpLocks/>
            <a:stCxn id="4" idx="4"/>
            <a:endCxn id="5" idx="0"/>
          </p:cNvCxnSpPr>
          <p:nvPr/>
        </p:nvCxnSpPr>
        <p:spPr>
          <a:xfrm flipH="1">
            <a:off x="2315497" y="4866968"/>
            <a:ext cx="172065" cy="609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9C2F506-70CA-477A-9CE2-D82953AB347A}"/>
              </a:ext>
            </a:extLst>
          </p:cNvPr>
          <p:cNvCxnSpPr>
            <a:cxnSpLocks/>
            <a:stCxn id="4" idx="5"/>
          </p:cNvCxnSpPr>
          <p:nvPr/>
        </p:nvCxnSpPr>
        <p:spPr>
          <a:xfrm>
            <a:off x="2689183" y="4786333"/>
            <a:ext cx="960983" cy="730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4A94912-CA85-4E91-A8A5-9B170829A483}"/>
              </a:ext>
            </a:extLst>
          </p:cNvPr>
          <p:cNvCxnSpPr/>
          <p:nvPr/>
        </p:nvCxnSpPr>
        <p:spPr>
          <a:xfrm>
            <a:off x="2603092" y="4826650"/>
            <a:ext cx="358817" cy="690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589216A-F175-4785-BC7A-AC441A5C3020}"/>
              </a:ext>
            </a:extLst>
          </p:cNvPr>
          <p:cNvSpPr txBox="1"/>
          <p:nvPr/>
        </p:nvSpPr>
        <p:spPr>
          <a:xfrm>
            <a:off x="2772697" y="5516884"/>
            <a:ext cx="1376516" cy="369332"/>
          </a:xfrm>
          <a:prstGeom prst="rect">
            <a:avLst/>
          </a:prstGeom>
          <a:noFill/>
        </p:spPr>
        <p:txBody>
          <a:bodyPr wrap="square" rtlCol="0">
            <a:spAutoFit/>
          </a:bodyPr>
          <a:lstStyle/>
          <a:p>
            <a:r>
              <a:rPr lang="en-US" altLang="zh-CN" dirty="0"/>
              <a:t>…………………</a:t>
            </a:r>
            <a:endParaRPr lang="zh-CN" altLang="en-US" dirty="0"/>
          </a:p>
        </p:txBody>
      </p:sp>
      <p:sp>
        <p:nvSpPr>
          <p:cNvPr id="18" name="文本框 17">
            <a:extLst>
              <a:ext uri="{FF2B5EF4-FFF2-40B4-BE49-F238E27FC236}">
                <a16:creationId xmlns:a16="http://schemas.microsoft.com/office/drawing/2014/main" id="{ED136889-1891-467F-9080-FC31CDEB6C37}"/>
              </a:ext>
            </a:extLst>
          </p:cNvPr>
          <p:cNvSpPr txBox="1"/>
          <p:nvPr/>
        </p:nvSpPr>
        <p:spPr>
          <a:xfrm>
            <a:off x="1740310" y="4387335"/>
            <a:ext cx="539574" cy="369332"/>
          </a:xfrm>
          <a:prstGeom prst="rect">
            <a:avLst/>
          </a:prstGeom>
          <a:noFill/>
        </p:spPr>
        <p:txBody>
          <a:bodyPr wrap="square" rtlCol="0">
            <a:spAutoFit/>
          </a:bodyPr>
          <a:lstStyle/>
          <a:p>
            <a:r>
              <a:rPr lang="en-US" altLang="zh-CN" dirty="0"/>
              <a:t>S</a:t>
            </a:r>
            <a:r>
              <a:rPr lang="en-US" altLang="zh-CN" baseline="-25000" dirty="0"/>
              <a:t>t</a:t>
            </a:r>
            <a:endParaRPr lang="zh-CN" altLang="en-US" baseline="-25000" dirty="0"/>
          </a:p>
        </p:txBody>
      </p:sp>
      <p:sp>
        <p:nvSpPr>
          <p:cNvPr id="19" name="文本框 18">
            <a:extLst>
              <a:ext uri="{FF2B5EF4-FFF2-40B4-BE49-F238E27FC236}">
                <a16:creationId xmlns:a16="http://schemas.microsoft.com/office/drawing/2014/main" id="{A6A5D4EC-AC88-45D0-AC99-D9D87A7B640C}"/>
              </a:ext>
            </a:extLst>
          </p:cNvPr>
          <p:cNvSpPr txBox="1"/>
          <p:nvPr/>
        </p:nvSpPr>
        <p:spPr>
          <a:xfrm>
            <a:off x="614518" y="5567204"/>
            <a:ext cx="766916" cy="369332"/>
          </a:xfrm>
          <a:prstGeom prst="rect">
            <a:avLst/>
          </a:prstGeom>
          <a:noFill/>
        </p:spPr>
        <p:txBody>
          <a:bodyPr wrap="square" rtlCol="0">
            <a:spAutoFit/>
          </a:bodyPr>
          <a:lstStyle/>
          <a:p>
            <a:r>
              <a:rPr lang="en-US" altLang="zh-CN" dirty="0"/>
              <a:t>S</a:t>
            </a:r>
            <a:r>
              <a:rPr lang="en-US" altLang="zh-CN" baseline="-25000" dirty="0"/>
              <a:t>t+1</a:t>
            </a:r>
            <a:endParaRPr lang="zh-CN" altLang="en-US" baseline="-25000" dirty="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1C24A55-3411-407B-AAB9-46DA21C11FC1}"/>
                  </a:ext>
                </a:extLst>
              </p:cNvPr>
              <p:cNvSpPr txBox="1"/>
              <p:nvPr/>
            </p:nvSpPr>
            <p:spPr>
              <a:xfrm>
                <a:off x="4289321" y="3998560"/>
                <a:ext cx="6511472" cy="2199705"/>
              </a:xfrm>
              <a:prstGeom prst="rect">
                <a:avLst/>
              </a:prstGeom>
              <a:noFill/>
            </p:spPr>
            <p:txBody>
              <a:bodyPr wrap="square" rtlCol="0">
                <a:spAutoFit/>
              </a:bodyPr>
              <a:lstStyle/>
              <a:p>
                <a:r>
                  <a:rPr lang="zh-CN" altLang="en-US" dirty="0"/>
                  <a:t>如图可以看出</a:t>
                </a:r>
                <a:r>
                  <a:rPr lang="en-US" altLang="zh-CN" dirty="0"/>
                  <a:t>T</a:t>
                </a:r>
                <a:r>
                  <a:rPr lang="zh-CN" altLang="en-US" dirty="0"/>
                  <a:t>时刻的状态</a:t>
                </a:r>
                <a:r>
                  <a:rPr lang="en-US" altLang="zh-CN" dirty="0"/>
                  <a:t>s</a:t>
                </a:r>
                <a:r>
                  <a:rPr lang="zh-CN" altLang="en-US" dirty="0"/>
                  <a:t>进入下一步状态，状态集合为</a:t>
                </a:r>
                <a:r>
                  <a:rPr lang="en-US" altLang="zh-CN" dirty="0"/>
                  <a:t>S</a:t>
                </a:r>
                <a:r>
                  <a:rPr lang="en-US" altLang="zh-CN" baseline="-25000" dirty="0"/>
                  <a:t>t+1</a:t>
                </a:r>
                <a:r>
                  <a:rPr lang="zh-CN" altLang="en-US" dirty="0"/>
                  <a:t>，由于下一状态随机，即状态值函数可以分解为即将获得奖励与平均了所有可能出现的下一步状态到结束所获得的状态值（根据状态转移概率进行平均）的结果。式子如下：</a:t>
                </a:r>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𝑣</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𝑠</m:t>
                          </m:r>
                        </m:e>
                      </m:d>
                      <m:r>
                        <a:rPr lang="en-US" altLang="zh-CN" i="1"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m:rPr>
                              <m:sty m:val="p"/>
                            </m:rPr>
                            <a:rPr lang="en-US" altLang="zh-CN" i="1" dirty="0">
                              <a:latin typeface="Cambria Math" panose="02040503050406030204" pitchFamily="18" charset="0"/>
                            </a:rPr>
                            <m:t>s</m:t>
                          </m:r>
                        </m:sub>
                      </m:sSub>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𝛾</m:t>
                      </m:r>
                      <m:nary>
                        <m:naryPr>
                          <m:chr m:val="∑"/>
                          <m:supHide m:val="on"/>
                          <m:ctrlPr>
                            <a:rPr lang="zh-CN" altLang="en-US"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sub>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𝑠</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𝑠</m:t>
                                  </m:r>
                                </m:e>
                                <m:sup>
                                  <m:r>
                                    <a:rPr lang="en-US" altLang="zh-CN" b="0" i="1" dirty="0" smtClean="0">
                                      <a:latin typeface="Cambria Math" panose="02040503050406030204" pitchFamily="18" charset="0"/>
                                    </a:rPr>
                                    <m:t>′</m:t>
                                  </m:r>
                                </m:sup>
                              </m:sSup>
                            </m:sub>
                          </m:sSub>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e>
                      </m:nary>
                    </m:oMath>
                  </m:oMathPara>
                </a14:m>
                <a:endParaRPr lang="en-US" altLang="zh-CN" dirty="0"/>
              </a:p>
              <a:p>
                <a:endParaRPr lang="zh-CN" altLang="en-US" dirty="0"/>
              </a:p>
            </p:txBody>
          </p:sp>
        </mc:Choice>
        <mc:Fallback xmlns="">
          <p:sp>
            <p:nvSpPr>
              <p:cNvPr id="20" name="文本框 19">
                <a:extLst>
                  <a:ext uri="{FF2B5EF4-FFF2-40B4-BE49-F238E27FC236}">
                    <a16:creationId xmlns:a16="http://schemas.microsoft.com/office/drawing/2014/main" id="{21C24A55-3411-407B-AAB9-46DA21C11FC1}"/>
                  </a:ext>
                </a:extLst>
              </p:cNvPr>
              <p:cNvSpPr txBox="1">
                <a:spLocks noRot="1" noChangeAspect="1" noMove="1" noResize="1" noEditPoints="1" noAdjustHandles="1" noChangeArrowheads="1" noChangeShapeType="1" noTextEdit="1"/>
              </p:cNvSpPr>
              <p:nvPr/>
            </p:nvSpPr>
            <p:spPr>
              <a:xfrm>
                <a:off x="4289321" y="3998560"/>
                <a:ext cx="6511472" cy="2199705"/>
              </a:xfrm>
              <a:prstGeom prst="rect">
                <a:avLst/>
              </a:prstGeom>
              <a:blipFill>
                <a:blip r:embed="rId3"/>
                <a:stretch>
                  <a:fillRect l="-843" t="-1662" r="-281"/>
                </a:stretch>
              </a:blipFill>
            </p:spPr>
            <p:txBody>
              <a:bodyPr/>
              <a:lstStyle/>
              <a:p>
                <a:r>
                  <a:rPr lang="zh-CN" altLang="en-US">
                    <a:noFill/>
                  </a:rPr>
                  <a:t> </a:t>
                </a:r>
              </a:p>
            </p:txBody>
          </p:sp>
        </mc:Fallback>
      </mc:AlternateContent>
      <p:sp>
        <p:nvSpPr>
          <p:cNvPr id="2" name="箭头: 右 1">
            <a:extLst>
              <a:ext uri="{FF2B5EF4-FFF2-40B4-BE49-F238E27FC236}">
                <a16:creationId xmlns:a16="http://schemas.microsoft.com/office/drawing/2014/main" id="{C7FFB50B-1FA0-429F-908C-04A15DB8E606}"/>
              </a:ext>
            </a:extLst>
          </p:cNvPr>
          <p:cNvSpPr/>
          <p:nvPr/>
        </p:nvSpPr>
        <p:spPr>
          <a:xfrm>
            <a:off x="4434348" y="6140615"/>
            <a:ext cx="813692"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591606B-AC0F-4A28-BACE-E77FEAD55D53}"/>
                  </a:ext>
                </a:extLst>
              </p:cNvPr>
              <p:cNvSpPr/>
              <p:nvPr/>
            </p:nvSpPr>
            <p:spPr>
              <a:xfrm>
                <a:off x="5198855" y="6198265"/>
                <a:ext cx="3041667" cy="369332"/>
              </a:xfrm>
              <a:prstGeom prst="rect">
                <a:avLst/>
              </a:prstGeom>
            </p:spPr>
            <p:txBody>
              <a:bodyPr wrap="none">
                <a:spAutoFit/>
              </a:bodyPr>
              <a:lstStyle/>
              <a:p>
                <a:r>
                  <a:rPr lang="zh-CN" altLang="en-US" b="0" dirty="0"/>
                  <a:t>矩阵</a:t>
                </a:r>
                <a14:m>
                  <m:oMath xmlns:m="http://schemas.openxmlformats.org/officeDocument/2006/math">
                    <m:r>
                      <a:rPr lang="zh-CN" altLang="en-US" i="1" dirty="0">
                        <a:latin typeface="Cambria Math" panose="02040503050406030204" pitchFamily="18" charset="0"/>
                      </a:rPr>
                      <m:t>形式</m:t>
                    </m:r>
                    <m:r>
                      <a:rPr lang="en-US" altLang="zh-CN" b="0" i="1" dirty="0" smtClean="0">
                        <a:latin typeface="Cambria Math" panose="02040503050406030204" pitchFamily="18" charset="0"/>
                      </a:rPr>
                      <m:t>𝑉</m:t>
                    </m:r>
                    <m:r>
                      <a:rPr lang="en-US" altLang="zh-CN" i="1" dirty="0">
                        <a:latin typeface="Cambria Math" panose="02040503050406030204" pitchFamily="18" charset="0"/>
                      </a:rPr>
                      <m:t>=</m:t>
                    </m:r>
                    <m:sSup>
                      <m:sSupPr>
                        <m:ctrlPr>
                          <a:rPr lang="en-US" altLang="zh-CN" i="1" dirty="0" smtClean="0">
                            <a:latin typeface="Cambria Math" panose="02040503050406030204" pitchFamily="18" charset="0"/>
                          </a:rPr>
                        </m:ctrlPr>
                      </m:sSupPr>
                      <m:e>
                        <m:r>
                          <a:rPr lang="zh-CN" altLang="en-US" i="1" dirty="0">
                            <a:latin typeface="Cambria Math" panose="02040503050406030204" pitchFamily="18" charset="0"/>
                          </a:rPr>
                          <m:t>（</m:t>
                        </m:r>
                        <m:r>
                          <a:rPr lang="en-US" altLang="zh-CN" i="1" dirty="0">
                            <a:latin typeface="Cambria Math" panose="02040503050406030204" pitchFamily="18" charset="0"/>
                          </a:rPr>
                          <m:t>𝐼</m:t>
                        </m:r>
                        <m:r>
                          <a:rPr lang="en-US" altLang="zh-CN" i="1" dirty="0">
                            <a:latin typeface="Cambria Math" panose="02040503050406030204" pitchFamily="18" charset="0"/>
                          </a:rPr>
                          <m:t>−</m:t>
                        </m:r>
                        <m:r>
                          <a:rPr lang="zh-CN" altLang="en-US" i="1" dirty="0">
                            <a:latin typeface="Cambria Math" panose="02040503050406030204" pitchFamily="18" charset="0"/>
                          </a:rPr>
                          <m:t>𝛾</m:t>
                        </m:r>
                        <m:r>
                          <a:rPr lang="en-US" altLang="zh-CN" i="1" dirty="0">
                            <a:latin typeface="Cambria Math" panose="02040503050406030204" pitchFamily="18" charset="0"/>
                          </a:rPr>
                          <m:t>𝑃</m:t>
                        </m:r>
                        <m:r>
                          <a:rPr lang="zh-CN" altLang="en-US" i="1" dirty="0">
                            <a:latin typeface="Cambria Math" panose="02040503050406030204" pitchFamily="18" charset="0"/>
                          </a:rPr>
                          <m:t>）</m:t>
                        </m:r>
                      </m:e>
                      <m:sup>
                        <m:r>
                          <a:rPr lang="en-US" altLang="zh-CN" i="1" dirty="0">
                            <a:latin typeface="Cambria Math" panose="02040503050406030204" pitchFamily="18" charset="0"/>
                          </a:rPr>
                          <m:t>−</m:t>
                        </m:r>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𝑅</m:t>
                    </m:r>
                  </m:oMath>
                </a14:m>
                <a:endParaRPr lang="zh-CN" altLang="en-US" dirty="0"/>
              </a:p>
            </p:txBody>
          </p:sp>
        </mc:Choice>
        <mc:Fallback xmlns="">
          <p:sp>
            <p:nvSpPr>
              <p:cNvPr id="7" name="矩形 6">
                <a:extLst>
                  <a:ext uri="{FF2B5EF4-FFF2-40B4-BE49-F238E27FC236}">
                    <a16:creationId xmlns:a16="http://schemas.microsoft.com/office/drawing/2014/main" id="{A591606B-AC0F-4A28-BACE-E77FEAD55D53}"/>
                  </a:ext>
                </a:extLst>
              </p:cNvPr>
              <p:cNvSpPr>
                <a:spLocks noRot="1" noChangeAspect="1" noMove="1" noResize="1" noEditPoints="1" noAdjustHandles="1" noChangeArrowheads="1" noChangeShapeType="1" noTextEdit="1"/>
              </p:cNvSpPr>
              <p:nvPr/>
            </p:nvSpPr>
            <p:spPr>
              <a:xfrm>
                <a:off x="5198855" y="6198265"/>
                <a:ext cx="3041667" cy="369332"/>
              </a:xfrm>
              <a:prstGeom prst="rect">
                <a:avLst/>
              </a:prstGeom>
              <a:blipFill>
                <a:blip r:embed="rId4"/>
                <a:stretch>
                  <a:fillRect l="-1804"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311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061F2C-C033-4DEB-BD34-053B9540FA0B}"/>
                  </a:ext>
                </a:extLst>
              </p:cNvPr>
              <p:cNvSpPr>
                <a:spLocks noGrp="1"/>
              </p:cNvSpPr>
              <p:nvPr>
                <p:ph idx="1"/>
              </p:nvPr>
            </p:nvSpPr>
            <p:spPr>
              <a:xfrm>
                <a:off x="838200" y="1288025"/>
                <a:ext cx="10515600" cy="4454013"/>
              </a:xfrm>
            </p:spPr>
            <p:txBody>
              <a:bodyPr>
                <a:normAutofit fontScale="62500" lnSpcReduction="20000"/>
              </a:bodyPr>
              <a:lstStyle/>
              <a:p>
                <a:pPr marL="0" indent="0">
                  <a:buNone/>
                </a:pPr>
                <a:r>
                  <a:rPr lang="en-US" altLang="zh-CN" sz="5100" b="1" dirty="0"/>
                  <a:t>MDP</a:t>
                </a:r>
              </a:p>
              <a:p>
                <a:pPr marL="0" indent="0">
                  <a:buNone/>
                </a:pPr>
                <a:endParaRPr lang="en-US" altLang="zh-CN" sz="4500" u="sng" dirty="0"/>
              </a:p>
              <a:p>
                <a:pPr marL="0" indent="0">
                  <a:buNone/>
                </a:pPr>
                <a:r>
                  <a:rPr lang="zh-CN" altLang="en-US" sz="3200" dirty="0"/>
                  <a:t>策略</a:t>
                </a:r>
                <a:r>
                  <a:rPr lang="en-US" altLang="zh-CN" sz="3200" b="1" dirty="0"/>
                  <a:t>POLICY</a:t>
                </a:r>
                <a:r>
                  <a:rPr lang="zh-CN" altLang="en-US" sz="3200" dirty="0"/>
                  <a:t>：</a:t>
                </a:r>
                <a:r>
                  <a:rPr lang="en-US" altLang="zh-CN" sz="3200" dirty="0"/>
                  <a:t>π</a:t>
                </a:r>
                <a14:m>
                  <m:oMath xmlns:m="http://schemas.openxmlformats.org/officeDocument/2006/math">
                    <m:d>
                      <m:dPr>
                        <m:ctrlPr>
                          <a:rPr lang="en-US" altLang="zh-CN" sz="3200" i="1">
                            <a:latin typeface="Cambria Math" panose="02040503050406030204" pitchFamily="18" charset="0"/>
                          </a:rPr>
                        </m:ctrlPr>
                      </m:dPr>
                      <m:e>
                        <m:r>
                          <m:rPr>
                            <m:sty m:val="p"/>
                          </m:rPr>
                          <a:rPr lang="en-US" altLang="zh-CN" sz="3200" i="1">
                            <a:latin typeface="Cambria Math" panose="02040503050406030204" pitchFamily="18" charset="0"/>
                          </a:rPr>
                          <m:t>a</m:t>
                        </m:r>
                        <m:r>
                          <a:rPr lang="en-US" altLang="zh-CN" sz="3200" i="1">
                            <a:latin typeface="Cambria Math" panose="02040503050406030204" pitchFamily="18" charset="0"/>
                          </a:rPr>
                          <m:t>|</m:t>
                        </m:r>
                        <m:r>
                          <a:rPr lang="en-US" altLang="zh-CN" sz="3200" i="1">
                            <a:latin typeface="Cambria Math" panose="02040503050406030204" pitchFamily="18" charset="0"/>
                          </a:rPr>
                          <m:t>𝑠</m:t>
                        </m:r>
                      </m:e>
                    </m:d>
                    <m:r>
                      <a:rPr lang="en-US" altLang="zh-CN" sz="3200" i="1">
                        <a:latin typeface="Cambria Math" panose="02040503050406030204" pitchFamily="18" charset="0"/>
                      </a:rPr>
                      <m:t>=</m:t>
                    </m:r>
                    <m:r>
                      <a:rPr lang="en-US" altLang="zh-CN" sz="3200" i="1">
                        <a:latin typeface="Cambria Math" panose="02040503050406030204" pitchFamily="18" charset="0"/>
                      </a:rPr>
                      <m:t>𝑝</m:t>
                    </m:r>
                    <m:r>
                      <a:rPr lang="en-US" altLang="zh-CN" sz="3200" i="1">
                        <a:latin typeface="Cambria Math" panose="02040503050406030204" pitchFamily="18" charset="0"/>
                      </a:rPr>
                      <m:t> [</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𝐴</m:t>
                        </m:r>
                      </m:e>
                      <m:sub>
                        <m:r>
                          <a:rPr lang="en-US" altLang="zh-CN" sz="3200" i="1">
                            <a:latin typeface="Cambria Math" panose="02040503050406030204" pitchFamily="18" charset="0"/>
                          </a:rPr>
                          <m:t>𝑡</m:t>
                        </m:r>
                      </m:sub>
                    </m:sSub>
                    <m:r>
                      <a:rPr lang="en-US" altLang="zh-CN" sz="3200" i="1">
                        <a:latin typeface="Cambria Math" panose="02040503050406030204" pitchFamily="18" charset="0"/>
                      </a:rPr>
                      <m:t>=</m:t>
                    </m:r>
                    <m:r>
                      <a:rPr lang="en-US" altLang="zh-CN" sz="3200" i="1">
                        <a:latin typeface="Cambria Math" panose="02040503050406030204" pitchFamily="18" charset="0"/>
                      </a:rPr>
                      <m:t>𝑎</m:t>
                    </m:r>
                    <m:r>
                      <a:rPr lang="en-US"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𝑆</m:t>
                        </m:r>
                      </m:e>
                      <m:sub>
                        <m:r>
                          <a:rPr lang="en-US" altLang="zh-CN" sz="3200" i="1">
                            <a:latin typeface="Cambria Math" panose="02040503050406030204" pitchFamily="18" charset="0"/>
                          </a:rPr>
                          <m:t>𝑡</m:t>
                        </m:r>
                      </m:sub>
                    </m:sSub>
                    <m:r>
                      <a:rPr lang="en-US" altLang="zh-CN" sz="3200" i="1">
                        <a:latin typeface="Cambria Math" panose="02040503050406030204" pitchFamily="18" charset="0"/>
                      </a:rPr>
                      <m:t>=</m:t>
                    </m:r>
                    <m:r>
                      <a:rPr lang="en-US" altLang="zh-CN" sz="3200" i="1">
                        <a:latin typeface="Cambria Math" panose="02040503050406030204" pitchFamily="18" charset="0"/>
                      </a:rPr>
                      <m:t>𝑠</m:t>
                    </m:r>
                    <m:r>
                      <a:rPr lang="en-US" altLang="zh-CN" sz="3200" i="1">
                        <a:latin typeface="Cambria Math" panose="02040503050406030204" pitchFamily="18" charset="0"/>
                      </a:rPr>
                      <m:t>]</m:t>
                    </m:r>
                  </m:oMath>
                </a14:m>
                <a:r>
                  <a:rPr lang="en-US" altLang="zh-CN" sz="3200" dirty="0"/>
                  <a:t>,</a:t>
                </a:r>
                <a:r>
                  <a:rPr lang="zh-CN" altLang="en-US" sz="3200" dirty="0"/>
                  <a:t>即给定状态</a:t>
                </a:r>
                <a:r>
                  <a:rPr lang="en-US" altLang="zh-CN" sz="3200" dirty="0"/>
                  <a:t>s</a:t>
                </a:r>
                <a:r>
                  <a:rPr lang="zh-CN" altLang="en-US" sz="3200" dirty="0"/>
                  <a:t>时，动作为</a:t>
                </a:r>
                <a:r>
                  <a:rPr lang="en-US" altLang="zh-CN" sz="3200" dirty="0"/>
                  <a:t>a</a:t>
                </a:r>
                <a:r>
                  <a:rPr lang="zh-CN" altLang="en-US" sz="3200" dirty="0"/>
                  <a:t>的概率分布。</a:t>
                </a:r>
                <a:endParaRPr lang="en-US" altLang="zh-CN" sz="3200" dirty="0"/>
              </a:p>
              <a:p>
                <a:pPr marL="0" indent="0">
                  <a:buNone/>
                </a:pPr>
                <a:endParaRPr lang="en-US" altLang="zh-CN" sz="3200" dirty="0"/>
              </a:p>
              <a:p>
                <a:r>
                  <a:rPr lang="zh-CN" altLang="en-US" sz="3200" dirty="0"/>
                  <a:t>对于状态值函数</a:t>
                </a:r>
                <a:r>
                  <a:rPr lang="en-US" altLang="zh-CN" sz="3200" dirty="0"/>
                  <a:t>,</a:t>
                </a:r>
                <a:r>
                  <a:rPr lang="zh-CN" altLang="en-US" sz="3200" dirty="0"/>
                  <a:t>不同的期望取决于行动（具体化：定义特定状态有多好）：</a:t>
                </a:r>
                <a:endParaRPr lang="en-US" altLang="zh-CN" sz="3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3200" i="1" dirty="0" smtClean="0">
                              <a:latin typeface="Cambria Math" panose="02040503050406030204" pitchFamily="18" charset="0"/>
                            </a:rPr>
                          </m:ctrlPr>
                        </m:sSubPr>
                        <m:e>
                          <m:r>
                            <a:rPr lang="en-US" altLang="zh-CN" sz="3200" b="0" i="1" dirty="0" smtClean="0">
                              <a:latin typeface="Cambria Math" panose="02040503050406030204" pitchFamily="18" charset="0"/>
                            </a:rPr>
                            <m:t>𝑣</m:t>
                          </m:r>
                        </m:e>
                        <m:sub>
                          <m:r>
                            <m:rPr>
                              <m:sty m:val="p"/>
                            </m:rPr>
                            <a:rPr lang="en-US" altLang="zh-CN" sz="3200" i="1" dirty="0">
                              <a:latin typeface="Cambria Math" panose="02040503050406030204" pitchFamily="18" charset="0"/>
                            </a:rPr>
                            <m:t>π</m:t>
                          </m:r>
                        </m:sub>
                      </m:sSub>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𝑠</m:t>
                          </m:r>
                        </m:e>
                      </m:d>
                      <m:r>
                        <a:rPr lang="en-US" altLang="zh-CN" sz="3200" i="1" dirty="0">
                          <a:latin typeface="Cambria Math" panose="02040503050406030204" pitchFamily="18" charset="0"/>
                        </a:rPr>
                        <m:t>=</m:t>
                      </m:r>
                      <m:sSub>
                        <m:sSubPr>
                          <m:ctrlPr>
                            <a:rPr lang="en-US" altLang="zh-CN" sz="3200" i="1" dirty="0" smtClean="0">
                              <a:latin typeface="Cambria Math" panose="02040503050406030204" pitchFamily="18" charset="0"/>
                            </a:rPr>
                          </m:ctrlPr>
                        </m:sSubPr>
                        <m:e>
                          <m:r>
                            <a:rPr lang="en-US" altLang="zh-CN" sz="3200" b="0" i="1" dirty="0" smtClean="0">
                              <a:latin typeface="Cambria Math" panose="02040503050406030204" pitchFamily="18" charset="0"/>
                            </a:rPr>
                            <m:t>𝐸</m:t>
                          </m:r>
                        </m:e>
                        <m:sub>
                          <m:r>
                            <m:rPr>
                              <m:sty m:val="p"/>
                            </m:rPr>
                            <a:rPr lang="en-US" altLang="zh-CN" sz="3200" i="1" dirty="0">
                              <a:latin typeface="Cambria Math" panose="02040503050406030204" pitchFamily="18" charset="0"/>
                            </a:rPr>
                            <m:t>π</m:t>
                          </m:r>
                        </m:sub>
                      </m:sSub>
                      <m:d>
                        <m:dPr>
                          <m:begChr m:val="["/>
                          <m:endChr m:val="]"/>
                          <m:ctrlPr>
                            <a:rPr lang="en-US" altLang="zh-CN" sz="3200" i="1" dirty="0">
                              <a:latin typeface="Cambria Math" panose="02040503050406030204" pitchFamily="18" charset="0"/>
                            </a:rPr>
                          </m:ctrlPr>
                        </m:dPr>
                        <m:e>
                          <m:sSub>
                            <m:sSubPr>
                              <m:ctrlPr>
                                <a:rPr lang="en-US" altLang="zh-CN" sz="3200" i="1" dirty="0">
                                  <a:latin typeface="Cambria Math" panose="02040503050406030204" pitchFamily="18" charset="0"/>
                                </a:rPr>
                              </m:ctrlPr>
                            </m:sSubPr>
                            <m:e>
                              <m:r>
                                <a:rPr lang="en-US" altLang="zh-CN" sz="3200" i="1" dirty="0">
                                  <a:latin typeface="Cambria Math" panose="02040503050406030204" pitchFamily="18" charset="0"/>
                                </a:rPr>
                                <m:t>𝐺</m:t>
                              </m:r>
                            </m:e>
                            <m:sub>
                              <m:r>
                                <a:rPr lang="en-US" altLang="zh-CN" sz="3200" i="1" dirty="0">
                                  <a:latin typeface="Cambria Math" panose="02040503050406030204" pitchFamily="18" charset="0"/>
                                </a:rPr>
                                <m:t>𝑡</m:t>
                              </m:r>
                            </m:sub>
                          </m:sSub>
                        </m:e>
                        <m:e>
                          <m:sSub>
                            <m:sSubPr>
                              <m:ctrlPr>
                                <a:rPr lang="en-US" altLang="zh-CN" sz="3200" i="1" dirty="0">
                                  <a:latin typeface="Cambria Math" panose="02040503050406030204" pitchFamily="18" charset="0"/>
                                </a:rPr>
                              </m:ctrlPr>
                            </m:sSubPr>
                            <m:e>
                              <m:r>
                                <a:rPr lang="en-US" altLang="zh-CN" sz="3200" i="1" dirty="0">
                                  <a:latin typeface="Cambria Math" panose="02040503050406030204" pitchFamily="18" charset="0"/>
                                </a:rPr>
                                <m:t>𝑆</m:t>
                              </m:r>
                            </m:e>
                            <m:sub>
                              <m:r>
                                <a:rPr lang="en-US" altLang="zh-CN" sz="3200" i="1" dirty="0">
                                  <a:latin typeface="Cambria Math" panose="02040503050406030204" pitchFamily="18" charset="0"/>
                                </a:rPr>
                                <m:t>𝑡</m:t>
                              </m:r>
                            </m:sub>
                          </m:sSub>
                          <m:r>
                            <a:rPr lang="en-US" altLang="zh-CN" sz="3200" i="1" dirty="0">
                              <a:latin typeface="Cambria Math" panose="02040503050406030204" pitchFamily="18" charset="0"/>
                            </a:rPr>
                            <m:t>=</m:t>
                          </m:r>
                          <m:r>
                            <a:rPr lang="en-US" altLang="zh-CN" sz="3200" i="1" dirty="0">
                              <a:latin typeface="Cambria Math" panose="02040503050406030204" pitchFamily="18" charset="0"/>
                            </a:rPr>
                            <m:t>𝑠</m:t>
                          </m:r>
                        </m:e>
                      </m:d>
                    </m:oMath>
                  </m:oMathPara>
                </a14:m>
                <a:endParaRPr lang="en-US" altLang="zh-CN" sz="3200" i="1" dirty="0">
                  <a:latin typeface="Cambria Math" panose="02040503050406030204" pitchFamily="18" charset="0"/>
                </a:endParaRPr>
              </a:p>
              <a:p>
                <a:pPr marL="0" indent="0">
                  <a:buNone/>
                </a:pPr>
                <a:r>
                  <a:rPr lang="zh-CN" altLang="en-US" sz="3200" dirty="0">
                    <a:latin typeface="Cambria Math" panose="02040503050406030204" pitchFamily="18" charset="0"/>
                  </a:rPr>
                  <a:t>即在这个状态下根据这个</a:t>
                </a:r>
                <a:r>
                  <a:rPr lang="en-US" altLang="zh-CN" sz="3200" dirty="0">
                    <a:latin typeface="Cambria Math" panose="02040503050406030204" pitchFamily="18" charset="0"/>
                  </a:rPr>
                  <a:t>policy</a:t>
                </a:r>
                <a:r>
                  <a:rPr lang="zh-CN" altLang="en-US" sz="3200" dirty="0">
                    <a:latin typeface="Cambria Math" panose="02040503050406030204" pitchFamily="18" charset="0"/>
                  </a:rPr>
                  <a:t>所能得到的</a:t>
                </a:r>
                <a:r>
                  <a:rPr lang="en-US" altLang="zh-CN" sz="3200" dirty="0">
                    <a:latin typeface="Cambria Math" panose="02040503050406030204" pitchFamily="18" charset="0"/>
                  </a:rPr>
                  <a:t>reward</a:t>
                </a:r>
                <a:r>
                  <a:rPr lang="zh-CN" altLang="en-US" sz="3200" dirty="0">
                    <a:latin typeface="Cambria Math" panose="02040503050406030204" pitchFamily="18" charset="0"/>
                  </a:rPr>
                  <a:t>的期望。</a:t>
                </a:r>
                <a:endParaRPr lang="en-US" altLang="zh-CN" sz="3200" dirty="0">
                  <a:latin typeface="Cambria Math" panose="02040503050406030204" pitchFamily="18" charset="0"/>
                </a:endParaRPr>
              </a:p>
              <a:p>
                <a:pPr marL="0" indent="0">
                  <a:buNone/>
                </a:pPr>
                <a:endParaRPr lang="en-US" altLang="zh-CN" sz="3200" dirty="0">
                  <a:latin typeface="Cambria Math" panose="02040503050406030204" pitchFamily="18" charset="0"/>
                </a:endParaRPr>
              </a:p>
              <a:p>
                <a:r>
                  <a:rPr lang="zh-CN" altLang="en-US" sz="3200" dirty="0"/>
                  <a:t>对于行为值函数（具体化：定义在一个特定的状态</a:t>
                </a:r>
                <a:r>
                  <a:rPr lang="en-US" altLang="zh-CN" sz="3200" dirty="0"/>
                  <a:t>s</a:t>
                </a:r>
                <a:r>
                  <a:rPr lang="zh-CN" altLang="en-US" sz="3200" dirty="0"/>
                  <a:t>采取一个特定的</a:t>
                </a:r>
                <a:r>
                  <a:rPr lang="en-US" altLang="zh-CN" sz="3200" dirty="0"/>
                  <a:t>action</a:t>
                </a:r>
                <a:r>
                  <a:rPr lang="zh-CN" altLang="en-US" sz="3200" dirty="0"/>
                  <a:t>有多好）：</a:t>
                </a:r>
                <a:endParaRPr lang="en-US" altLang="zh-CN" sz="32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rPr>
                          </m:ctrlPr>
                        </m:sSubPr>
                        <m:e>
                          <m:r>
                            <a:rPr lang="en-US" altLang="zh-CN" sz="3200" b="0" i="1" dirty="0" smtClean="0">
                              <a:latin typeface="Cambria Math" panose="02040503050406030204" pitchFamily="18" charset="0"/>
                            </a:rPr>
                            <m:t>𝑞</m:t>
                          </m:r>
                        </m:e>
                        <m:sub>
                          <m:r>
                            <m:rPr>
                              <m:sty m:val="p"/>
                            </m:rPr>
                            <a:rPr lang="en-US" altLang="zh-CN" sz="3200" i="1" dirty="0">
                              <a:latin typeface="Cambria Math" panose="02040503050406030204" pitchFamily="18" charset="0"/>
                            </a:rPr>
                            <m:t>π</m:t>
                          </m:r>
                        </m:sub>
                      </m:sSub>
                      <m:d>
                        <m:dPr>
                          <m:ctrlPr>
                            <a:rPr lang="en-US" altLang="zh-CN" sz="3200" i="1" dirty="0">
                              <a:latin typeface="Cambria Math" panose="02040503050406030204" pitchFamily="18" charset="0"/>
                            </a:rPr>
                          </m:ctrlPr>
                        </m:dPr>
                        <m:e>
                          <m:r>
                            <a:rPr lang="en-US" altLang="zh-CN" sz="3200" b="0" i="1" dirty="0" smtClean="0">
                              <a:latin typeface="Cambria Math" panose="02040503050406030204" pitchFamily="18" charset="0"/>
                            </a:rPr>
                            <m:t>𝑠</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𝑎</m:t>
                          </m:r>
                        </m:e>
                      </m:d>
                      <m:r>
                        <a:rPr lang="en-US" altLang="zh-CN" sz="3200" i="1" dirty="0">
                          <a:latin typeface="Cambria Math" panose="02040503050406030204" pitchFamily="18" charset="0"/>
                        </a:rPr>
                        <m:t>=</m:t>
                      </m:r>
                      <m:sSub>
                        <m:sSubPr>
                          <m:ctrlPr>
                            <a:rPr lang="en-US" altLang="zh-CN" sz="3200" i="1" dirty="0">
                              <a:latin typeface="Cambria Math" panose="02040503050406030204" pitchFamily="18" charset="0"/>
                            </a:rPr>
                          </m:ctrlPr>
                        </m:sSubPr>
                        <m:e>
                          <m:r>
                            <a:rPr lang="en-US" altLang="zh-CN" sz="3200" i="1" dirty="0">
                              <a:latin typeface="Cambria Math" panose="02040503050406030204" pitchFamily="18" charset="0"/>
                            </a:rPr>
                            <m:t>𝐸</m:t>
                          </m:r>
                        </m:e>
                        <m:sub>
                          <m:r>
                            <m:rPr>
                              <m:sty m:val="p"/>
                            </m:rPr>
                            <a:rPr lang="en-US" altLang="zh-CN" sz="3200" i="1" dirty="0">
                              <a:latin typeface="Cambria Math" panose="02040503050406030204" pitchFamily="18" charset="0"/>
                            </a:rPr>
                            <m:t>π</m:t>
                          </m:r>
                        </m:sub>
                      </m:sSub>
                      <m:d>
                        <m:dPr>
                          <m:begChr m:val="["/>
                          <m:endChr m:val="]"/>
                          <m:ctrlPr>
                            <a:rPr lang="en-US" altLang="zh-CN" sz="3200" i="1" dirty="0">
                              <a:latin typeface="Cambria Math" panose="02040503050406030204" pitchFamily="18" charset="0"/>
                            </a:rPr>
                          </m:ctrlPr>
                        </m:dPr>
                        <m:e>
                          <m:sSub>
                            <m:sSubPr>
                              <m:ctrlPr>
                                <a:rPr lang="en-US" altLang="zh-CN" sz="3200" i="1" dirty="0">
                                  <a:latin typeface="Cambria Math" panose="02040503050406030204" pitchFamily="18" charset="0"/>
                                </a:rPr>
                              </m:ctrlPr>
                            </m:sSubPr>
                            <m:e>
                              <m:r>
                                <a:rPr lang="en-US" altLang="zh-CN" sz="3200" i="1" dirty="0">
                                  <a:latin typeface="Cambria Math" panose="02040503050406030204" pitchFamily="18" charset="0"/>
                                </a:rPr>
                                <m:t>𝐺</m:t>
                              </m:r>
                            </m:e>
                            <m:sub>
                              <m:r>
                                <a:rPr lang="en-US" altLang="zh-CN" sz="3200" i="1" dirty="0">
                                  <a:latin typeface="Cambria Math" panose="02040503050406030204" pitchFamily="18" charset="0"/>
                                </a:rPr>
                                <m:t>𝑡</m:t>
                              </m:r>
                            </m:sub>
                          </m:sSub>
                        </m:e>
                        <m:e>
                          <m:sSub>
                            <m:sSubPr>
                              <m:ctrlPr>
                                <a:rPr lang="en-US" altLang="zh-CN" sz="3200" i="1" dirty="0">
                                  <a:latin typeface="Cambria Math" panose="02040503050406030204" pitchFamily="18" charset="0"/>
                                </a:rPr>
                              </m:ctrlPr>
                            </m:sSubPr>
                            <m:e>
                              <m:r>
                                <a:rPr lang="en-US" altLang="zh-CN" sz="3200" i="1" dirty="0">
                                  <a:latin typeface="Cambria Math" panose="02040503050406030204" pitchFamily="18" charset="0"/>
                                </a:rPr>
                                <m:t>𝑆</m:t>
                              </m:r>
                            </m:e>
                            <m:sub>
                              <m:r>
                                <a:rPr lang="en-US" altLang="zh-CN" sz="3200" i="1" dirty="0">
                                  <a:latin typeface="Cambria Math" panose="02040503050406030204" pitchFamily="18" charset="0"/>
                                </a:rPr>
                                <m:t>𝑡</m:t>
                              </m:r>
                            </m:sub>
                          </m:sSub>
                          <m:r>
                            <a:rPr lang="en-US" altLang="zh-CN" sz="3200" i="1" dirty="0">
                              <a:latin typeface="Cambria Math" panose="02040503050406030204" pitchFamily="18" charset="0"/>
                            </a:rPr>
                            <m:t>=</m:t>
                          </m:r>
                          <m:r>
                            <a:rPr lang="en-US" altLang="zh-CN" sz="3200" i="1" dirty="0">
                              <a:latin typeface="Cambria Math" panose="02040503050406030204" pitchFamily="18" charset="0"/>
                            </a:rPr>
                            <m:t>𝑠</m:t>
                          </m:r>
                          <m:r>
                            <a:rPr lang="en-US" altLang="zh-CN" sz="3200" b="0" i="1" dirty="0" smtClean="0">
                              <a:latin typeface="Cambria Math" panose="02040503050406030204" pitchFamily="18" charset="0"/>
                            </a:rPr>
                            <m:t>,</m:t>
                          </m:r>
                          <m:sSub>
                            <m:sSubPr>
                              <m:ctrlPr>
                                <a:rPr lang="en-US" altLang="zh-CN" sz="3200" i="1" dirty="0">
                                  <a:latin typeface="Cambria Math" panose="02040503050406030204" pitchFamily="18" charset="0"/>
                                </a:rPr>
                              </m:ctrlPr>
                            </m:sSubPr>
                            <m:e>
                              <m:r>
                                <a:rPr lang="en-US" altLang="zh-CN" sz="3200" b="0" i="1" dirty="0" smtClean="0">
                                  <a:latin typeface="Cambria Math" panose="02040503050406030204" pitchFamily="18" charset="0"/>
                                </a:rPr>
                                <m:t>𝐴</m:t>
                              </m:r>
                            </m:e>
                            <m:sub>
                              <m:r>
                                <a:rPr lang="en-US" altLang="zh-CN" sz="3200" i="1" dirty="0">
                                  <a:latin typeface="Cambria Math" panose="02040503050406030204" pitchFamily="18" charset="0"/>
                                </a:rPr>
                                <m:t>𝑡</m:t>
                              </m:r>
                            </m:sub>
                          </m:sSub>
                          <m:r>
                            <a:rPr lang="en-US" altLang="zh-CN" sz="3200" i="1" dirty="0">
                              <a:latin typeface="Cambria Math" panose="02040503050406030204" pitchFamily="18" charset="0"/>
                            </a:rPr>
                            <m:t>=</m:t>
                          </m:r>
                          <m:r>
                            <a:rPr lang="en-US" altLang="zh-CN" sz="3200" b="0" i="1" dirty="0" smtClean="0">
                              <a:latin typeface="Cambria Math" panose="02040503050406030204" pitchFamily="18" charset="0"/>
                            </a:rPr>
                            <m:t>𝑎</m:t>
                          </m:r>
                        </m:e>
                      </m:d>
                    </m:oMath>
                  </m:oMathPara>
                </a14:m>
                <a:endParaRPr lang="en-US" altLang="zh-CN" sz="3200" i="1" dirty="0">
                  <a:latin typeface="Cambria Math" panose="02040503050406030204" pitchFamily="18" charset="0"/>
                </a:endParaRPr>
              </a:p>
              <a:p>
                <a:pPr marL="0" indent="0">
                  <a:buNone/>
                </a:pPr>
                <a:r>
                  <a:rPr lang="zh-CN" altLang="en-US" sz="3200" dirty="0">
                    <a:latin typeface="Cambria Math" panose="02040503050406030204" pitchFamily="18" charset="0"/>
                  </a:rPr>
                  <a:t>即对于给定的</a:t>
                </a:r>
                <a:r>
                  <a:rPr lang="en-US" altLang="zh-CN" sz="3200" dirty="0">
                    <a:latin typeface="Cambria Math" panose="02040503050406030204" pitchFamily="18" charset="0"/>
                  </a:rPr>
                  <a:t>policy,</a:t>
                </a:r>
                <a:r>
                  <a:rPr lang="zh-CN" altLang="en-US" sz="3200" dirty="0">
                    <a:latin typeface="Cambria Math" panose="02040503050406030204" pitchFamily="18" charset="0"/>
                  </a:rPr>
                  <a:t>在特定</a:t>
                </a:r>
                <a:r>
                  <a:rPr lang="en-US" altLang="zh-CN" sz="3200" dirty="0">
                    <a:latin typeface="Cambria Math" panose="02040503050406030204" pitchFamily="18" charset="0"/>
                  </a:rPr>
                  <a:t>s</a:t>
                </a:r>
                <a:r>
                  <a:rPr lang="zh-CN" altLang="en-US" sz="3200" dirty="0">
                    <a:latin typeface="Cambria Math" panose="02040503050406030204" pitchFamily="18" charset="0"/>
                  </a:rPr>
                  <a:t>状态下采取</a:t>
                </a:r>
                <a:r>
                  <a:rPr lang="en-US" altLang="zh-CN" sz="3200" dirty="0">
                    <a:latin typeface="Cambria Math" panose="02040503050406030204" pitchFamily="18" charset="0"/>
                  </a:rPr>
                  <a:t>a</a:t>
                </a:r>
                <a:r>
                  <a:rPr lang="zh-CN" altLang="en-US" sz="3200" dirty="0">
                    <a:latin typeface="Cambria Math" panose="02040503050406030204" pitchFamily="18" charset="0"/>
                  </a:rPr>
                  <a:t>行动所获得期望总</a:t>
                </a:r>
                <a:r>
                  <a:rPr lang="en-US" altLang="zh-CN" sz="3200" dirty="0">
                    <a:latin typeface="Cambria Math" panose="02040503050406030204" pitchFamily="18" charset="0"/>
                  </a:rPr>
                  <a:t>reward</a:t>
                </a:r>
                <a:r>
                  <a:rPr lang="zh-CN" altLang="en-US" sz="3200" dirty="0">
                    <a:latin typeface="Cambria Math" panose="02040503050406030204" pitchFamily="18" charset="0"/>
                  </a:rPr>
                  <a:t>。</a:t>
                </a:r>
                <a:endParaRPr lang="en-US" altLang="zh-CN" sz="3200" dirty="0">
                  <a:latin typeface="Cambria Math" panose="02040503050406030204" pitchFamily="18" charset="0"/>
                </a:endParaRPr>
              </a:p>
              <a:p>
                <a:pPr marL="0" indent="0">
                  <a:buNone/>
                </a:pPr>
                <a:endParaRPr lang="en-US" altLang="zh-CN" sz="3200" u="sng" dirty="0"/>
              </a:p>
              <a:p>
                <a:pPr marL="0" indent="0">
                  <a:buNone/>
                </a:pPr>
                <a:endParaRPr lang="en-US" altLang="zh-CN" sz="3200" dirty="0"/>
              </a:p>
              <a:p>
                <a:pPr marL="0" indent="0">
                  <a:buNone/>
                </a:pPr>
                <a:endParaRPr lang="en-US" altLang="zh-CN" sz="3800" dirty="0"/>
              </a:p>
              <a:p>
                <a:pPr marL="0" indent="0">
                  <a:buNone/>
                </a:pPr>
                <a:endParaRPr lang="en-US" altLang="zh-CN" sz="3800" dirty="0"/>
              </a:p>
            </p:txBody>
          </p:sp>
        </mc:Choice>
        <mc:Fallback xmlns="">
          <p:sp>
            <p:nvSpPr>
              <p:cNvPr id="3" name="内容占位符 2">
                <a:extLst>
                  <a:ext uri="{FF2B5EF4-FFF2-40B4-BE49-F238E27FC236}">
                    <a16:creationId xmlns:a16="http://schemas.microsoft.com/office/drawing/2014/main" id="{FD061F2C-C033-4DEB-BD34-053B9540FA0B}"/>
                  </a:ext>
                </a:extLst>
              </p:cNvPr>
              <p:cNvSpPr>
                <a:spLocks noGrp="1" noRot="1" noChangeAspect="1" noMove="1" noResize="1" noEditPoints="1" noAdjustHandles="1" noChangeArrowheads="1" noChangeShapeType="1" noTextEdit="1"/>
              </p:cNvSpPr>
              <p:nvPr>
                <p:ph idx="1"/>
              </p:nvPr>
            </p:nvSpPr>
            <p:spPr>
              <a:xfrm>
                <a:off x="838200" y="1288025"/>
                <a:ext cx="10515600" cy="4454013"/>
              </a:xfrm>
              <a:blipFill>
                <a:blip r:embed="rId2"/>
                <a:stretch>
                  <a:fillRect l="-1507" t="-45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34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3F4D-C6FD-46DB-ADB2-D5EB4C4AF667}"/>
              </a:ext>
            </a:extLst>
          </p:cNvPr>
          <p:cNvSpPr>
            <a:spLocks noGrp="1"/>
          </p:cNvSpPr>
          <p:nvPr>
            <p:ph type="title"/>
          </p:nvPr>
        </p:nvSpPr>
        <p:spPr>
          <a:xfrm>
            <a:off x="838200" y="249083"/>
            <a:ext cx="10515600" cy="863907"/>
          </a:xfrm>
        </p:spPr>
        <p:txBody>
          <a:bodyPr>
            <a:normAutofit/>
          </a:bodyPr>
          <a:lstStyle/>
          <a:p>
            <a:r>
              <a:rPr lang="zh-CN" altLang="en-US" sz="3600" u="sng" dirty="0"/>
              <a:t>贝尔曼方程（</a:t>
            </a:r>
            <a:r>
              <a:rPr lang="en-US" altLang="zh-CN" sz="3600" u="sng" dirty="0"/>
              <a:t>MDP</a:t>
            </a:r>
            <a:r>
              <a:rPr lang="zh-CN" altLang="en-US" sz="3600" u="sng"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30EB1D-6234-4241-AC3F-45955B63ABB3}"/>
                  </a:ext>
                </a:extLst>
              </p:cNvPr>
              <p:cNvSpPr>
                <a:spLocks noGrp="1"/>
              </p:cNvSpPr>
              <p:nvPr>
                <p:ph idx="1"/>
              </p:nvPr>
            </p:nvSpPr>
            <p:spPr>
              <a:xfrm>
                <a:off x="838200" y="1396180"/>
                <a:ext cx="10515600" cy="5102942"/>
              </a:xfrm>
            </p:spPr>
            <p:txBody>
              <a:bodyPr>
                <a:normAutofit/>
              </a:bodyPr>
              <a:lstStyle/>
              <a:p>
                <a:r>
                  <a:rPr lang="zh-CN" altLang="en-US" sz="2400" dirty="0"/>
                  <a:t>对于状态值函数：</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r>
                            <m:rPr>
                              <m:sty m:val="p"/>
                            </m:rPr>
                            <a:rPr lang="en-US" altLang="zh-CN" sz="2400" i="1" dirty="0">
                              <a:latin typeface="Cambria Math" panose="02040503050406030204" pitchFamily="18" charset="0"/>
                            </a:rPr>
                            <m:t>π</m:t>
                          </m:r>
                        </m:sub>
                      </m:sSub>
                      <m:r>
                        <a:rPr lang="en-US" altLang="zh-CN" sz="2400" i="1" dirty="0">
                          <a:latin typeface="Cambria Math" panose="02040503050406030204" pitchFamily="18" charset="0"/>
                        </a:rPr>
                        <m:t> </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𝑠</m:t>
                          </m:r>
                        </m:e>
                      </m:d>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m:rPr>
                              <m:sty m:val="p"/>
                            </m:rPr>
                            <a:rPr lang="en-US" altLang="zh-CN" sz="2400" i="1" dirty="0">
                              <a:latin typeface="Cambria Math" panose="02040503050406030204" pitchFamily="18" charset="0"/>
                            </a:rPr>
                            <m:t>π</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r>
                        <a:rPr lang="zh-CN" altLang="en-US" sz="2400" i="1" dirty="0">
                          <a:latin typeface="Cambria Math" panose="02040503050406030204" pitchFamily="18" charset="0"/>
                        </a:rPr>
                        <m:t>𝛾</m:t>
                      </m:r>
                      <m:r>
                        <a:rPr lang="en-US" altLang="zh-CN" sz="2400" i="1" dirty="0">
                          <a:latin typeface="Cambria Math" panose="02040503050406030204" pitchFamily="18" charset="0"/>
                        </a:rPr>
                        <m:t>𝑣</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oMath>
                  </m:oMathPara>
                </a14:m>
                <a:endParaRPr lang="en-US" altLang="zh-CN" sz="2400" dirty="0"/>
              </a:p>
              <a:p>
                <a:pPr marL="0" indent="0">
                  <a:buNone/>
                </a:pPr>
                <a:r>
                  <a:rPr lang="zh-CN" altLang="en-US" sz="2400" dirty="0"/>
                  <a:t>跟随这个</a:t>
                </a:r>
                <a:r>
                  <a:rPr lang="en-US" altLang="zh-CN" sz="2400" dirty="0"/>
                  <a:t>policyπ</a:t>
                </a:r>
                <a:r>
                  <a:rPr lang="zh-CN" altLang="en-US" sz="2400" dirty="0"/>
                  <a:t>的特定状态下的期望值可以分解为即时回报和下一状态到结束所获得期望状态值</a:t>
                </a:r>
                <a:endParaRPr lang="en-US" altLang="zh-CN" sz="2400" dirty="0"/>
              </a:p>
              <a:p>
                <a:pPr marL="0" indent="0">
                  <a:buNone/>
                </a:pPr>
                <a:endParaRPr lang="en-US" altLang="zh-CN" sz="2400" dirty="0"/>
              </a:p>
              <a:p>
                <a:r>
                  <a:rPr lang="zh-CN" altLang="en-US" sz="2400" dirty="0"/>
                  <a:t>对于行为值函数：</a:t>
                </a:r>
                <a:endParaRPr lang="en-US" altLang="zh-CN" sz="2400" dirty="0"/>
              </a:p>
              <a:p>
                <a:pPr marL="0" indent="0">
                  <a:buNone/>
                </a:pPr>
                <a14:m>
                  <m:oMathPara xmlns:m="http://schemas.openxmlformats.org/officeDocument/2006/math">
                    <m:oMathParaPr>
                      <m:jc m:val="left"/>
                    </m:oMathParaPr>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𝑞</m:t>
                          </m:r>
                        </m:e>
                        <m:sub>
                          <m:r>
                            <a:rPr lang="en-US" altLang="zh-CN" sz="2400" b="0" i="1" dirty="0">
                              <a:latin typeface="Cambria Math" panose="02040503050406030204" pitchFamily="18" charset="0"/>
                            </a:rPr>
                            <m:t>𝜋</m:t>
                          </m:r>
                        </m:sub>
                      </m:sSub>
                      <m:d>
                        <m:dPr>
                          <m:ctrlPr>
                            <a:rPr lang="en-US" altLang="zh-CN" sz="2400" i="1" dirty="0">
                              <a:latin typeface="Cambria Math" panose="02040503050406030204" pitchFamily="18" charset="0"/>
                            </a:rPr>
                          </m:ctrlPr>
                        </m:dPr>
                        <m:e>
                          <m:r>
                            <a:rPr lang="en-US" altLang="zh-CN" sz="2400" b="0" i="1" dirty="0">
                              <a:latin typeface="Cambria Math" panose="02040503050406030204" pitchFamily="18" charset="0"/>
                            </a:rPr>
                            <m:t>𝑠</m:t>
                          </m:r>
                          <m:r>
                            <a:rPr lang="en-US" altLang="zh-CN" sz="2400" b="0" i="1" dirty="0">
                              <a:latin typeface="Cambria Math" panose="02040503050406030204" pitchFamily="18" charset="0"/>
                            </a:rPr>
                            <m:t>,</m:t>
                          </m:r>
                          <m:r>
                            <a:rPr lang="en-US" altLang="zh-CN" sz="2400" b="0" i="1" dirty="0">
                              <a:latin typeface="Cambria Math" panose="02040503050406030204" pitchFamily="18" charset="0"/>
                            </a:rPr>
                            <m:t>𝑎</m:t>
                          </m:r>
                        </m:e>
                      </m:d>
                      <m:r>
                        <a:rPr lang="en-US" altLang="zh-CN" sz="2400" b="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𝐸</m:t>
                          </m:r>
                        </m:e>
                        <m:sub>
                          <m:r>
                            <a:rPr lang="en-US" altLang="zh-CN" sz="2400" b="0" i="1" dirty="0">
                              <a:latin typeface="Cambria Math" panose="02040503050406030204" pitchFamily="18" charset="0"/>
                            </a:rPr>
                            <m:t>𝜋</m:t>
                          </m:r>
                        </m:sub>
                      </m:sSub>
                      <m:d>
                        <m:dPr>
                          <m:begChr m:val="["/>
                          <m:endChr m:val="]"/>
                          <m:ctrlPr>
                            <a:rPr lang="en-US" altLang="zh-CN" sz="2400" i="1" dirty="0" smtClean="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𝐺</m:t>
                              </m:r>
                            </m:e>
                            <m:sub>
                              <m:r>
                                <a:rPr lang="en-US" altLang="zh-CN" sz="2400" b="0" i="1" dirty="0">
                                  <a:latin typeface="Cambria Math" panose="02040503050406030204" pitchFamily="18" charset="0"/>
                                </a:rPr>
                                <m:t>𝑡</m:t>
                              </m:r>
                            </m:sub>
                          </m:sSub>
                        </m:e>
                        <m:e>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𝑆</m:t>
                              </m:r>
                            </m:e>
                            <m:sub>
                              <m:r>
                                <a:rPr lang="en-US" altLang="zh-CN" sz="2400" b="0" i="1" dirty="0">
                                  <a:latin typeface="Cambria Math" panose="02040503050406030204" pitchFamily="18" charset="0"/>
                                </a:rPr>
                                <m:t>𝑡</m:t>
                              </m:r>
                            </m:sub>
                          </m:sSub>
                          <m:r>
                            <a:rPr lang="en-US" altLang="zh-CN" sz="2400" b="0" i="1" dirty="0">
                              <a:latin typeface="Cambria Math" panose="02040503050406030204" pitchFamily="18" charset="0"/>
                            </a:rPr>
                            <m:t>=</m:t>
                          </m:r>
                          <m:r>
                            <a:rPr lang="en-US" altLang="zh-CN" sz="2400" b="0" i="1" dirty="0">
                              <a:latin typeface="Cambria Math" panose="02040503050406030204" pitchFamily="18" charset="0"/>
                            </a:rPr>
                            <m:t>𝑠</m:t>
                          </m:r>
                          <m:r>
                            <a:rPr lang="en-US" altLang="zh-CN" sz="2400" b="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𝐴</m:t>
                              </m:r>
                            </m:e>
                            <m:sub>
                              <m:r>
                                <a:rPr lang="en-US" altLang="zh-CN" sz="2400" b="0" i="1" dirty="0">
                                  <a:latin typeface="Cambria Math" panose="02040503050406030204" pitchFamily="18" charset="0"/>
                                </a:rPr>
                                <m:t>𝑡</m:t>
                              </m:r>
                            </m:sub>
                          </m:sSub>
                          <m:r>
                            <a:rPr lang="en-US" altLang="zh-CN" sz="2400" b="0" i="1" dirty="0">
                              <a:latin typeface="Cambria Math" panose="02040503050406030204" pitchFamily="18" charset="0"/>
                            </a:rPr>
                            <m:t>=</m:t>
                          </m:r>
                          <m:r>
                            <a:rPr lang="en-US" altLang="zh-CN" sz="2400" b="0" i="1" dirty="0">
                              <a:latin typeface="Cambria Math" panose="02040503050406030204" pitchFamily="18" charset="0"/>
                            </a:rPr>
                            <m:t>𝑎</m:t>
                          </m:r>
                        </m:e>
                      </m:d>
                    </m:oMath>
                  </m:oMathPara>
                </a14:m>
                <a:endParaRPr lang="en-US" altLang="zh-CN" sz="2400" i="1" dirty="0">
                  <a:latin typeface="Cambria Math" panose="02040503050406030204" pitchFamily="18" charset="0"/>
                </a:endParaRPr>
              </a:p>
              <a:p>
                <a:pPr marL="0" indent="0">
                  <a:buNone/>
                </a:pPr>
                <a:r>
                  <a:rPr lang="en-US" altLang="zh-CN" sz="2400" dirty="0"/>
                  <a:t>             </a:t>
                </a:r>
                <a14:m>
                  <m:oMath xmlns:m="http://schemas.openxmlformats.org/officeDocument/2006/math">
                    <m:r>
                      <a:rPr lang="en-US" altLang="zh-CN" sz="240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𝜋</m:t>
                        </m:r>
                      </m:sub>
                    </m:sSub>
                    <m:d>
                      <m:dPr>
                        <m:begChr m:val="["/>
                        <m:end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r>
                          <a:rPr lang="zh-CN" altLang="en-US" sz="2400" i="1" dirty="0">
                            <a:latin typeface="Cambria Math" panose="02040503050406030204" pitchFamily="18" charset="0"/>
                          </a:rPr>
                          <m:t>𝛾</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e>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𝐴</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𝑎</m:t>
                        </m:r>
                      </m:e>
                    </m:d>
                  </m:oMath>
                </a14:m>
                <a:endParaRPr lang="en-US" altLang="zh-CN" sz="2400" dirty="0"/>
              </a:p>
              <a:p>
                <a:pPr marL="0" indent="0">
                  <a:buNone/>
                </a:pPr>
                <a14:m>
                  <m:oMathPara xmlns:m="http://schemas.openxmlformats.org/officeDocument/2006/math">
                    <m:oMathParaPr>
                      <m:jc m:val="left"/>
                    </m:oMathParaPr>
                    <m:oMath xmlns:m="http://schemas.openxmlformats.org/officeDocument/2006/math">
                      <m:r>
                        <a:rPr lang="en-US" altLang="zh-CN" sz="2400" b="0" i="1" dirty="0" smtClean="0">
                          <a:latin typeface="Cambria Math" panose="02040503050406030204" pitchFamily="18" charset="0"/>
                        </a:rPr>
                        <m:t>                </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𝜋</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𝛾</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zh-CN" altLang="en-US" sz="2400" i="1" dirty="0">
                              <a:latin typeface="Cambria Math" panose="02040503050406030204" pitchFamily="18" charset="0"/>
                            </a:rPr>
                            <m:t>𝛾</m:t>
                          </m:r>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+3</m:t>
                          </m:r>
                        </m:sub>
                      </m:sSub>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𝐴</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𝑎</m:t>
                      </m:r>
                      <m:r>
                        <a:rPr lang="en-US" altLang="zh-CN" sz="2400" b="0" i="1" dirty="0" smtClean="0">
                          <a:latin typeface="Cambria Math" panose="02040503050406030204" pitchFamily="18" charset="0"/>
                        </a:rPr>
                        <m:t>]</m:t>
                      </m:r>
                    </m:oMath>
                  </m:oMathPara>
                </a14:m>
                <a:endParaRPr lang="en-US" altLang="zh-CN" sz="24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sz="2400" b="0" i="1" dirty="0" smtClean="0">
                          <a:latin typeface="Cambria Math" panose="02040503050406030204" pitchFamily="18" charset="0"/>
                        </a:rPr>
                        <m:t>                </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𝐸</m:t>
                          </m:r>
                        </m:e>
                        <m:sub>
                          <m:r>
                            <a:rPr lang="en-US" altLang="zh-CN" sz="2400" i="1" dirty="0">
                              <a:latin typeface="Cambria Math" panose="02040503050406030204" pitchFamily="18" charset="0"/>
                            </a:rPr>
                            <m:t>𝜋</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𝑅</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𝛾</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𝑞</m:t>
                          </m:r>
                        </m:e>
                        <m:sub>
                          <m:r>
                            <a:rPr lang="en-US" altLang="zh-CN" sz="2400" i="1" dirty="0">
                              <a:latin typeface="Cambria Math" panose="02040503050406030204" pitchFamily="18" charset="0"/>
                            </a:rPr>
                            <m:t>𝜋</m:t>
                          </m:r>
                        </m:sub>
                      </m:sSub>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𝐴</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e>
                      </m:d>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𝑆</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𝑠</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𝐴</m:t>
                          </m:r>
                        </m:e>
                        <m:sub>
                          <m:r>
                            <a:rPr lang="en-US" altLang="zh-CN" sz="2400" i="1" dirty="0">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𝑎</m:t>
                      </m:r>
                      <m:r>
                        <a:rPr lang="en-US" altLang="zh-CN" sz="2400" b="0" i="1" dirty="0" smtClean="0">
                          <a:latin typeface="Cambria Math" panose="02040503050406030204" pitchFamily="18" charset="0"/>
                        </a:rPr>
                        <m:t>]</m:t>
                      </m:r>
                    </m:oMath>
                  </m:oMathPara>
                </a14:m>
                <a:endParaRPr lang="en-US" altLang="zh-CN" sz="2400" i="1" dirty="0">
                  <a:latin typeface="Cambria Math" panose="02040503050406030204" pitchFamily="18" charset="0"/>
                </a:endParaRPr>
              </a:p>
              <a:p>
                <a:pPr marL="0" indent="0">
                  <a:buNone/>
                </a:pPr>
                <a:r>
                  <a:rPr lang="zh-CN" altLang="en-US" sz="2400" dirty="0">
                    <a:latin typeface="Cambria Math" panose="02040503050406030204" pitchFamily="18" charset="0"/>
                  </a:rPr>
                  <a:t>同理，行为</a:t>
                </a:r>
                <a:r>
                  <a:rPr lang="zh-CN" altLang="en-US" sz="2400" dirty="0"/>
                  <a:t>值函数跟随</a:t>
                </a:r>
                <a:r>
                  <a:rPr lang="en-US" altLang="zh-CN" sz="2400" dirty="0"/>
                  <a:t>policy</a:t>
                </a:r>
                <a:r>
                  <a:rPr lang="zh-CN" altLang="en-US" sz="2400" dirty="0"/>
                  <a:t>递归分解为即将获得期望奖励与下一步状态到结束所获得期望行为值。</a:t>
                </a:r>
                <a:endParaRPr lang="en-US" altLang="zh-CN" sz="2400" dirty="0"/>
              </a:p>
              <a:p>
                <a:pPr marL="0" indent="0">
                  <a:buNone/>
                </a:pPr>
                <a:endParaRPr lang="en-US" altLang="zh-CN" dirty="0"/>
              </a:p>
              <a:p>
                <a:pPr marL="0" indent="0">
                  <a:buNone/>
                </a:pPr>
                <a:endParaRPr lang="en-US" altLang="zh-CN" dirty="0">
                  <a:latin typeface="Cambria Math" panose="020405030504060302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F30EB1D-6234-4241-AC3F-45955B63ABB3}"/>
                  </a:ext>
                </a:extLst>
              </p:cNvPr>
              <p:cNvSpPr>
                <a:spLocks noGrp="1" noRot="1" noChangeAspect="1" noMove="1" noResize="1" noEditPoints="1" noAdjustHandles="1" noChangeArrowheads="1" noChangeShapeType="1" noTextEdit="1"/>
              </p:cNvSpPr>
              <p:nvPr>
                <p:ph idx="1"/>
              </p:nvPr>
            </p:nvSpPr>
            <p:spPr>
              <a:xfrm>
                <a:off x="838200" y="1396180"/>
                <a:ext cx="10515600" cy="5102942"/>
              </a:xfrm>
              <a:blipFill>
                <a:blip r:embed="rId2"/>
                <a:stretch>
                  <a:fillRect l="-928" t="-15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91212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3446</Words>
  <Application>Microsoft Office PowerPoint</Application>
  <PresentationFormat>Widescreen</PresentationFormat>
  <Paragraphs>332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等线</vt:lpstr>
      <vt:lpstr>等线 Light</vt:lpstr>
      <vt:lpstr>Arial</vt:lpstr>
      <vt:lpstr>Cambria Math</vt:lpstr>
      <vt:lpstr>Office 主题​​</vt:lpstr>
      <vt:lpstr>强化学习</vt:lpstr>
      <vt:lpstr>什么是强化学习？</vt:lpstr>
      <vt:lpstr>强化学习特性</vt:lpstr>
      <vt:lpstr>PowerPoint Presentation</vt:lpstr>
      <vt:lpstr>强化学习框架——马尔科夫决策过程（MDP）</vt:lpstr>
      <vt:lpstr>定义以下函数：</vt:lpstr>
      <vt:lpstr>PowerPoint Presentation</vt:lpstr>
      <vt:lpstr>PowerPoint Presentation</vt:lpstr>
      <vt:lpstr>贝尔曼方程（MDP）：</vt:lpstr>
      <vt:lpstr>PowerPoint Presentation</vt:lpstr>
      <vt:lpstr>优化值函数（MDP）</vt:lpstr>
      <vt:lpstr>优化策略（MDP）</vt:lpstr>
      <vt:lpstr>数学定义最优策略（MDP）</vt:lpstr>
      <vt:lpstr>寻找最优策略                      ——贝尔曼最优方程</vt:lpstr>
      <vt:lpstr>贝尔曼最优方程（MDP）</vt:lpstr>
      <vt:lpstr>动态规划</vt:lpstr>
      <vt:lpstr>PowerPoint Presentation</vt:lpstr>
      <vt:lpstr>策略评测</vt:lpstr>
      <vt:lpstr>策略迭代</vt:lpstr>
      <vt:lpstr>PowerPoint Presentation</vt:lpstr>
      <vt:lpstr>PowerPoint Presentation</vt:lpstr>
      <vt:lpstr>值迭代</vt:lpstr>
      <vt:lpstr>PowerPoint Presentation</vt:lpstr>
      <vt:lpstr>PowerPoint Presentation</vt:lpstr>
      <vt:lpstr>PowerPoint Presentation</vt:lpstr>
      <vt:lpstr>PowerPoint Presentation</vt:lpstr>
      <vt:lpstr>实时动态规划</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dc:title>
  <dc:creator>Leo</dc:creator>
  <cp:lastModifiedBy>LIU Haoning</cp:lastModifiedBy>
  <cp:revision>120</cp:revision>
  <dcterms:created xsi:type="dcterms:W3CDTF">2018-07-09T05:33:07Z</dcterms:created>
  <dcterms:modified xsi:type="dcterms:W3CDTF">2020-06-10T05:43:16Z</dcterms:modified>
</cp:coreProperties>
</file>