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" initials="L" lastIdx="1" clrIdx="0">
    <p:extLst>
      <p:ext uri="{19B8F6BF-5375-455C-9EA6-DF929625EA0E}">
        <p15:presenceInfo xmlns:p15="http://schemas.microsoft.com/office/powerpoint/2012/main" userId="Le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2B4D7-A574-4475-B417-6F7D82A95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0275D-9E62-4130-8F15-1A36C16C9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2F6334-AA3C-4784-B9AF-FBFED7DD9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D148-4633-4E78-994E-850A326AEC8A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14C50-7EF3-4928-BE04-3F49C1A45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9CE6C-2525-4F76-9762-8987560A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25519-7D1C-4959-91D1-F3D1B6EE8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26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07ED9-4C39-48E9-BDF5-7A6EF4A2F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A84D12-50A7-4886-833B-2C9CE4A14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639FAA-8498-4075-8676-B18977E5B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D148-4633-4E78-994E-850A326AEC8A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EF6CE2-C367-4333-A6B5-FCC96446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EAF08A-F7D4-48C5-8928-5C0B0848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25519-7D1C-4959-91D1-F3D1B6EE8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947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F76A66-4AE7-4638-9F39-8D790DDE7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205F15-424F-420C-8B9D-9723955D4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F8192A-5152-4851-94FE-3AC834DC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D148-4633-4E78-994E-850A326AEC8A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B3B36D-0E18-4481-BA9A-F5D1A415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897EE-AA17-4ADB-9801-D2B2D6F19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25519-7D1C-4959-91D1-F3D1B6EE8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28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818C2-FD2F-4E10-A7B6-58CA3046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C2D2D4-02E3-40BC-B955-59A703077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36AD7E-79B6-4554-9B4C-FFEABA748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D148-4633-4E78-994E-850A326AEC8A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509BE3-47F3-4246-8BE2-C4000384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B6359B-C182-4179-8E51-43FC9A047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25519-7D1C-4959-91D1-F3D1B6EE8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6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D9DB3-5085-4E9F-8A4F-3CEA8571E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F2E04D-FDD6-435D-8F6B-A86B75142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F3BC94-6763-4671-AB31-632E84727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D148-4633-4E78-994E-850A326AEC8A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AA3B0F-EF4D-4CBC-A10F-378AD48C7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752A27-0BA8-4388-B9B3-9F368740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25519-7D1C-4959-91D1-F3D1B6EE8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31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6A2B8-233A-4B61-BA79-AE29354D5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F3FB86-7611-42D8-B84C-8C7DDDD1B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956AD7-E42A-4776-8FFD-5659D555B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2AAFFF-E78D-437B-B24D-C930BCFC1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D148-4633-4E78-994E-850A326AEC8A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D3E208-658D-44A2-AA0E-19468C782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579A43-06D5-4E03-87DA-3F5060AA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25519-7D1C-4959-91D1-F3D1B6EE8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88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95EBA-FACF-494B-B7C2-57ED1523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50F5DF-35CF-4F47-A54D-309BB4AA7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389A49-CF94-40F6-AD13-6B8BA6C42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EC75AA-5353-4D80-88C7-273C08A6E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495136-685B-478C-A93E-1EED5635D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C661E8-D5D7-4232-B80A-5E9C4AB3E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D148-4633-4E78-994E-850A326AEC8A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FCE0C3-ABBA-4111-BDE4-FDC155D2B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E1A0F7-A482-4153-B10B-0849A4F7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25519-7D1C-4959-91D1-F3D1B6EE8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0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90F12-B24F-42AE-97C9-302AACE96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2F825E-EFC8-4841-BDF3-E1BDB788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D148-4633-4E78-994E-850A326AEC8A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990F34-C8A7-49C6-8AF7-4F65939A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D41357-3163-45E3-BB94-ADC5D3E8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25519-7D1C-4959-91D1-F3D1B6EE8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03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B14699-C562-4511-908D-D6BBF2065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D148-4633-4E78-994E-850A326AEC8A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534DF8-822D-4300-A400-D03D60DFC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155F26-90ED-4A4A-8465-9730B988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25519-7D1C-4959-91D1-F3D1B6EE8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019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7E7AF-7E8F-4031-923A-F8875A42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804A1A-9588-4F95-BD6B-83BC5C642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EAF173-41BB-4F6B-84E2-AF30E2AE4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2C6506-44B9-46A2-8BE7-247C1DC9B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D148-4633-4E78-994E-850A326AEC8A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53E98C-7288-41C9-888C-C7640B19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B5AD25-A2E5-4660-90BA-1E4E060AD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25519-7D1C-4959-91D1-F3D1B6EE8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70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4E9CB-D583-4A81-88EA-9EB49C64D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D3026C-68A0-4F33-B24E-B62B928D5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251D64-6D05-4F05-9482-8208C1C4C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FFCCE4-82EF-400C-B418-64DC823C6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D148-4633-4E78-994E-850A326AEC8A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F1E225-2531-488E-8143-CBC2A9B42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2CA32D-425B-42C7-B68B-C3D835C7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25519-7D1C-4959-91D1-F3D1B6EE8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08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8CF27B-9D17-4D52-8A28-BDFF855E5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83EFE4-35B7-48D7-B1C8-83E6736A8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B920BA-2AFA-45FF-953B-4B9E03A94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BD148-4633-4E78-994E-850A326AEC8A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2EAD0F-0D11-49E0-816E-F81671A33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4EEF09-36CB-4B41-80EB-F50C6331E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25519-7D1C-4959-91D1-F3D1B6EE8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460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50C29-EEF9-4C54-803A-DE7F0ACAF4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强化学习</a:t>
            </a:r>
            <a:r>
              <a:rPr lang="en-US" altLang="zh-CN" b="1" dirty="0"/>
              <a:t>—</a:t>
            </a:r>
            <a:r>
              <a:rPr lang="zh-CN" altLang="en-US" b="1" dirty="0"/>
              <a:t>实例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EF29A3-3627-43E7-9EE5-0B068105AE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                                                       ——</a:t>
            </a:r>
            <a:r>
              <a:rPr lang="zh-CN" altLang="en-US" dirty="0"/>
              <a:t>刘浩宁    </a:t>
            </a:r>
            <a:r>
              <a:rPr lang="en-US" altLang="zh-CN" dirty="0" err="1"/>
              <a:t>HKPolyU</a:t>
            </a:r>
            <a:endParaRPr lang="en-US" altLang="zh-CN" dirty="0"/>
          </a:p>
          <a:p>
            <a:r>
              <a:rPr lang="en-US" altLang="zh-CN" dirty="0"/>
              <a:t>                                                   2018.07.13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841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9DC188A-2D4D-4817-9A2F-D36A20C60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921577"/>
              </p:ext>
            </p:extLst>
          </p:nvPr>
        </p:nvGraphicFramePr>
        <p:xfrm>
          <a:off x="1695217" y="619623"/>
          <a:ext cx="2453944" cy="236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486">
                  <a:extLst>
                    <a:ext uri="{9D8B030D-6E8A-4147-A177-3AD203B41FA5}">
                      <a16:colId xmlns:a16="http://schemas.microsoft.com/office/drawing/2014/main" val="2518889204"/>
                    </a:ext>
                  </a:extLst>
                </a:gridCol>
                <a:gridCol w="613486">
                  <a:extLst>
                    <a:ext uri="{9D8B030D-6E8A-4147-A177-3AD203B41FA5}">
                      <a16:colId xmlns:a16="http://schemas.microsoft.com/office/drawing/2014/main" val="1100997437"/>
                    </a:ext>
                  </a:extLst>
                </a:gridCol>
                <a:gridCol w="613486">
                  <a:extLst>
                    <a:ext uri="{9D8B030D-6E8A-4147-A177-3AD203B41FA5}">
                      <a16:colId xmlns:a16="http://schemas.microsoft.com/office/drawing/2014/main" val="2600685600"/>
                    </a:ext>
                  </a:extLst>
                </a:gridCol>
                <a:gridCol w="613486">
                  <a:extLst>
                    <a:ext uri="{9D8B030D-6E8A-4147-A177-3AD203B41FA5}">
                      <a16:colId xmlns:a16="http://schemas.microsoft.com/office/drawing/2014/main" val="467540594"/>
                    </a:ext>
                  </a:extLst>
                </a:gridCol>
              </a:tblGrid>
              <a:tr h="59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-4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701436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671457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219368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795804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D3BE796F-B790-4C5C-9DA2-EE06EB98CE00}"/>
              </a:ext>
            </a:extLst>
          </p:cNvPr>
          <p:cNvSpPr txBox="1"/>
          <p:nvPr/>
        </p:nvSpPr>
        <p:spPr>
          <a:xfrm>
            <a:off x="661220" y="1616657"/>
            <a:ext cx="120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k=3</a:t>
            </a:r>
            <a:endParaRPr lang="zh-CN" altLang="en-US" dirty="0"/>
          </a:p>
        </p:txBody>
      </p:sp>
      <p:pic>
        <p:nvPicPr>
          <p:cNvPr id="10" name="图片 9" descr="图片包含 文字&#10;&#10;已生成高可信度的说明">
            <a:extLst>
              <a:ext uri="{FF2B5EF4-FFF2-40B4-BE49-F238E27FC236}">
                <a16:creationId xmlns:a16="http://schemas.microsoft.com/office/drawing/2014/main" id="{0A0B7E3C-ADB0-4236-BCB0-C3F7926EF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226" y="377858"/>
            <a:ext cx="6694571" cy="416816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1B562FD-FC21-435F-A480-29043D375C33}"/>
              </a:ext>
            </a:extLst>
          </p:cNvPr>
          <p:cNvSpPr txBox="1"/>
          <p:nvPr/>
        </p:nvSpPr>
        <p:spPr>
          <a:xfrm>
            <a:off x="1160206" y="4925950"/>
            <a:ext cx="10510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K=4,5,…,7,</a:t>
            </a:r>
            <a:r>
              <a:rPr lang="zh-CN" altLang="en-US" sz="2400" dirty="0"/>
              <a:t>算法收敛，停止。（实际已在迭代中打破迭代规则）</a:t>
            </a:r>
            <a:endParaRPr lang="en-US" altLang="zh-CN" sz="2400" dirty="0"/>
          </a:p>
          <a:p>
            <a:r>
              <a:rPr lang="zh-CN" altLang="en-US" sz="2400" dirty="0"/>
              <a:t>得到的值函数与值迭代算法所得值函数相同，但是少了备份上一迭代所产生的值函数这一步骤，节省了一些内存。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9FE38D0-D384-4D69-AA21-820F56867EA9}"/>
                  </a:ext>
                </a:extLst>
              </p:cNvPr>
              <p:cNvSpPr txBox="1"/>
              <p:nvPr/>
            </p:nvSpPr>
            <p:spPr>
              <a:xfrm>
                <a:off x="376423" y="3129564"/>
                <a:ext cx="427980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Note:</a:t>
                </a:r>
                <a:r>
                  <a:rPr lang="zh-CN" altLang="en-US" sz="1600" dirty="0"/>
                  <a:t>也有可能出现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sz="1600" i="1" dirty="0">
                            <a:latin typeface="Cambria Math" panose="02040503050406030204" pitchFamily="18" charset="0"/>
                          </a:rPr>
                          <m:t>行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sz="1600" i="1" dirty="0">
                            <a:latin typeface="Cambria Math" panose="02040503050406030204" pitchFamily="18" charset="0"/>
                          </a:rPr>
                          <m:t>列</m:t>
                        </m:r>
                      </m:e>
                    </m:d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zh-CN" altLang="en-US" sz="16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1600" dirty="0"/>
              </a:p>
              <a:p>
                <a:r>
                  <a:rPr lang="zh-CN" altLang="en-US" sz="1600" dirty="0"/>
                  <a:t>当先对</a:t>
                </a:r>
                <a:r>
                  <a:rPr lang="en-US" altLang="zh-CN" sz="1600" dirty="0"/>
                  <a:t>1</a:t>
                </a:r>
                <a:r>
                  <a:rPr lang="zh-CN" altLang="en-US" sz="1600" dirty="0"/>
                  <a:t>行</a:t>
                </a:r>
                <a:r>
                  <a:rPr lang="en-US" altLang="zh-CN" sz="1600" dirty="0"/>
                  <a:t>2</a:t>
                </a:r>
                <a:r>
                  <a:rPr lang="zh-CN" altLang="en-US" sz="1600" dirty="0"/>
                  <a:t>列和</a:t>
                </a:r>
                <a:r>
                  <a:rPr lang="en-US" altLang="zh-CN" sz="1600" dirty="0"/>
                  <a:t>2</a:t>
                </a:r>
                <a:r>
                  <a:rPr lang="zh-CN" altLang="en-US" sz="1600" dirty="0"/>
                  <a:t>行</a:t>
                </a:r>
                <a:r>
                  <a:rPr lang="en-US" altLang="zh-CN" sz="1600" dirty="0"/>
                  <a:t>1</a:t>
                </a:r>
                <a:r>
                  <a:rPr lang="zh-CN" altLang="en-US" sz="1600" dirty="0"/>
                  <a:t>列进行处理，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sz="1600" i="1" dirty="0">
                            <a:latin typeface="Cambria Math" panose="02040503050406030204" pitchFamily="18" charset="0"/>
                          </a:rPr>
                          <m:t>行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1600" i="1" dirty="0">
                            <a:latin typeface="Cambria Math" panose="02040503050406030204" pitchFamily="18" charset="0"/>
                          </a:rPr>
                          <m:t>列</m:t>
                        </m:r>
                      </m:e>
                    </m:d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1600" i="1" dirty="0">
                            <a:latin typeface="Cambria Math" panose="02040503050406030204" pitchFamily="18" charset="0"/>
                          </a:rPr>
                          <m:t>行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sz="1600" i="1" dirty="0">
                            <a:latin typeface="Cambria Math" panose="02040503050406030204" pitchFamily="18" charset="0"/>
                          </a:rPr>
                          <m:t>列</m:t>
                        </m:r>
                      </m:e>
                    </m:d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600" dirty="0"/>
                  <a:t>-2</a:t>
                </a:r>
                <a:r>
                  <a:rPr lang="zh-CN" altLang="en-US" sz="1600" dirty="0"/>
                  <a:t>时，则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sz="1600" i="1" dirty="0">
                            <a:latin typeface="Cambria Math" panose="02040503050406030204" pitchFamily="18" charset="0"/>
                          </a:rPr>
                          <m:t>行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sz="1600" i="1" dirty="0">
                            <a:latin typeface="Cambria Math" panose="02040503050406030204" pitchFamily="18" charset="0"/>
                          </a:rPr>
                          <m:t>列</m:t>
                        </m:r>
                      </m:e>
                    </m:d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=−3</m:t>
                    </m:r>
                  </m:oMath>
                </a14:m>
                <a:r>
                  <a:rPr lang="zh-CN" altLang="en-US" sz="1600" dirty="0"/>
                  <a:t>，但是这并不影响最后结果，最后输入与值迭代相同，仍能得到最优策略。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9FE38D0-D384-4D69-AA21-820F56867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23" y="3129564"/>
                <a:ext cx="4279803" cy="1323439"/>
              </a:xfrm>
              <a:prstGeom prst="rect">
                <a:avLst/>
              </a:prstGeom>
              <a:blipFill>
                <a:blip r:embed="rId3"/>
                <a:stretch>
                  <a:fillRect l="-855" t="-1382" b="-5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C04C0E18-F2DB-4B34-902B-9B0D030DCF18}"/>
              </a:ext>
            </a:extLst>
          </p:cNvPr>
          <p:cNvSpPr txBox="1"/>
          <p:nvPr/>
        </p:nvSpPr>
        <p:spPr>
          <a:xfrm>
            <a:off x="10844981" y="727587"/>
            <a:ext cx="825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25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64B6AD-5D16-4088-85D0-77A1D2327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648"/>
            <a:ext cx="10515600" cy="798107"/>
          </a:xfrm>
        </p:spPr>
        <p:txBody>
          <a:bodyPr>
            <a:normAutofit fontScale="90000"/>
          </a:bodyPr>
          <a:lstStyle/>
          <a:p>
            <a:r>
              <a:rPr lang="zh-CN" altLang="en-US" sz="3200" dirty="0"/>
              <a:t>异步动态规划</a:t>
            </a:r>
            <a:br>
              <a:rPr lang="en-US" altLang="zh-CN" sz="3200" dirty="0"/>
            </a:br>
            <a:r>
              <a:rPr lang="en-US" altLang="zh-CN" sz="3200" dirty="0"/>
              <a:t>               ——</a:t>
            </a:r>
            <a:r>
              <a:rPr lang="zh-CN" altLang="en-US" sz="3200" dirty="0"/>
              <a:t>实时动态规划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C5177D-6AF7-4BB3-82D4-45FAECA65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210"/>
            <a:ext cx="10515600" cy="398488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/>
              <a:t>只更新经历过的</a:t>
            </a:r>
            <a:r>
              <a:rPr lang="en-US" altLang="zh-CN" sz="2400" dirty="0"/>
              <a:t>S</a:t>
            </a:r>
            <a:r>
              <a:rPr lang="zh-CN" altLang="en-US" sz="2400" dirty="0"/>
              <a:t>，不管其他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B8D824-BF46-45A3-B05E-FCCE31661214}"/>
              </a:ext>
            </a:extLst>
          </p:cNvPr>
          <p:cNvSpPr txBox="1"/>
          <p:nvPr/>
        </p:nvSpPr>
        <p:spPr>
          <a:xfrm>
            <a:off x="909314" y="2459187"/>
            <a:ext cx="120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k=1,i=1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B7B0EAA-E8B4-4CC8-AA70-2A6D115C7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533708"/>
              </p:ext>
            </p:extLst>
          </p:nvPr>
        </p:nvGraphicFramePr>
        <p:xfrm>
          <a:off x="2118004" y="1462153"/>
          <a:ext cx="2453944" cy="236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486">
                  <a:extLst>
                    <a:ext uri="{9D8B030D-6E8A-4147-A177-3AD203B41FA5}">
                      <a16:colId xmlns:a16="http://schemas.microsoft.com/office/drawing/2014/main" val="2518889204"/>
                    </a:ext>
                  </a:extLst>
                </a:gridCol>
                <a:gridCol w="613486">
                  <a:extLst>
                    <a:ext uri="{9D8B030D-6E8A-4147-A177-3AD203B41FA5}">
                      <a16:colId xmlns:a16="http://schemas.microsoft.com/office/drawing/2014/main" val="1100997437"/>
                    </a:ext>
                  </a:extLst>
                </a:gridCol>
                <a:gridCol w="613486">
                  <a:extLst>
                    <a:ext uri="{9D8B030D-6E8A-4147-A177-3AD203B41FA5}">
                      <a16:colId xmlns:a16="http://schemas.microsoft.com/office/drawing/2014/main" val="2600685600"/>
                    </a:ext>
                  </a:extLst>
                </a:gridCol>
                <a:gridCol w="613486">
                  <a:extLst>
                    <a:ext uri="{9D8B030D-6E8A-4147-A177-3AD203B41FA5}">
                      <a16:colId xmlns:a16="http://schemas.microsoft.com/office/drawing/2014/main" val="467540594"/>
                    </a:ext>
                  </a:extLst>
                </a:gridCol>
              </a:tblGrid>
              <a:tr h="59085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701436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671457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219368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7958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2C39965-25EE-447B-B6BC-B89F83CDAA61}"/>
                  </a:ext>
                </a:extLst>
              </p:cNvPr>
              <p:cNvSpPr/>
              <p:nvPr/>
            </p:nvSpPr>
            <p:spPr>
              <a:xfrm>
                <a:off x="5620147" y="1984441"/>
                <a:ext cx="3999813" cy="13188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初始化状态值，设置所有状态都为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′∈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即为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时刻</a:t>
                </a:r>
                <a:r>
                  <a:rPr lang="en-US" altLang="zh-CN" dirty="0"/>
                  <a:t>agent</a:t>
                </a:r>
                <a:r>
                  <a:rPr lang="zh-CN" altLang="en-US" dirty="0"/>
                  <a:t>真实所处状态。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2C39965-25EE-447B-B6BC-B89F83CDA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147" y="1984441"/>
                <a:ext cx="3999813" cy="1318823"/>
              </a:xfrm>
              <a:prstGeom prst="rect">
                <a:avLst/>
              </a:prstGeom>
              <a:blipFill>
                <a:blip r:embed="rId2"/>
                <a:stretch>
                  <a:fillRect l="-1372" t="-2778" r="-762" b="-6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D80137B-F00C-4351-8D55-7168D56EB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419254"/>
              </p:ext>
            </p:extLst>
          </p:nvPr>
        </p:nvGraphicFramePr>
        <p:xfrm>
          <a:off x="2118004" y="4008215"/>
          <a:ext cx="2453944" cy="236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486">
                  <a:extLst>
                    <a:ext uri="{9D8B030D-6E8A-4147-A177-3AD203B41FA5}">
                      <a16:colId xmlns:a16="http://schemas.microsoft.com/office/drawing/2014/main" val="2518889204"/>
                    </a:ext>
                  </a:extLst>
                </a:gridCol>
                <a:gridCol w="613486">
                  <a:extLst>
                    <a:ext uri="{9D8B030D-6E8A-4147-A177-3AD203B41FA5}">
                      <a16:colId xmlns:a16="http://schemas.microsoft.com/office/drawing/2014/main" val="1100997437"/>
                    </a:ext>
                  </a:extLst>
                </a:gridCol>
                <a:gridCol w="613486">
                  <a:extLst>
                    <a:ext uri="{9D8B030D-6E8A-4147-A177-3AD203B41FA5}">
                      <a16:colId xmlns:a16="http://schemas.microsoft.com/office/drawing/2014/main" val="2600685600"/>
                    </a:ext>
                  </a:extLst>
                </a:gridCol>
                <a:gridCol w="613486">
                  <a:extLst>
                    <a:ext uri="{9D8B030D-6E8A-4147-A177-3AD203B41FA5}">
                      <a16:colId xmlns:a16="http://schemas.microsoft.com/office/drawing/2014/main" val="467540594"/>
                    </a:ext>
                  </a:extLst>
                </a:gridCol>
              </a:tblGrid>
              <a:tr h="59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701436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671457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219368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79580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D42B8657-6655-436F-8590-26536AF4B6C1}"/>
              </a:ext>
            </a:extLst>
          </p:cNvPr>
          <p:cNvSpPr txBox="1"/>
          <p:nvPr/>
        </p:nvSpPr>
        <p:spPr>
          <a:xfrm>
            <a:off x="838200" y="5005249"/>
            <a:ext cx="120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k=1,i=2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09FA3DC-84FB-4350-9BE0-15853E0C7EC4}"/>
                  </a:ext>
                </a:extLst>
              </p:cNvPr>
              <p:cNvSpPr txBox="1"/>
              <p:nvPr/>
            </p:nvSpPr>
            <p:spPr>
              <a:xfrm>
                <a:off x="5620147" y="4008215"/>
                <a:ext cx="5323156" cy="2512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这里的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仅对应行动，</a:t>
                </a:r>
                <a:r>
                  <a:rPr lang="en-US" altLang="zh-CN" dirty="0"/>
                  <a:t>i</a:t>
                </a:r>
                <a:r>
                  <a:rPr lang="zh-CN" altLang="en-US" dirty="0"/>
                  <a:t>加一代表状态进行行动转移到另一状态的过程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即</a:t>
                </a:r>
                <a:r>
                  <a:rPr lang="en-US" altLang="zh-CN" dirty="0"/>
                  <a:t>time step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zh-CN" dirty="0"/>
                  <a:t>若让机器从</a:t>
                </a:r>
                <a:r>
                  <a:rPr lang="en-US" altLang="zh-CN" dirty="0"/>
                  <a:t>2</a:t>
                </a:r>
                <a:r>
                  <a:rPr lang="zh-CN" altLang="zh-CN" dirty="0"/>
                  <a:t>行</a:t>
                </a:r>
                <a:r>
                  <a:rPr lang="en-US" altLang="zh-CN" dirty="0"/>
                  <a:t>3</a:t>
                </a:r>
                <a:r>
                  <a:rPr lang="zh-CN" altLang="zh-CN" dirty="0"/>
                  <a:t>列初始状态开始</a:t>
                </a:r>
                <a:r>
                  <a:rPr lang="en-US" altLang="zh-CN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行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列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𝛾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′∈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−1,−1,−1,−1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则此时值函数为图示（只更新经历过的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）</a:t>
                </a: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09FA3DC-84FB-4350-9BE0-15853E0C7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147" y="4008215"/>
                <a:ext cx="5323156" cy="2512226"/>
              </a:xfrm>
              <a:prstGeom prst="rect">
                <a:avLst/>
              </a:prstGeom>
              <a:blipFill>
                <a:blip r:embed="rId3"/>
                <a:stretch>
                  <a:fillRect l="-1031" t="-1456" r="-9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3120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39FC747-321F-4E79-84F4-9BCD9A2B5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806416"/>
              </p:ext>
            </p:extLst>
          </p:nvPr>
        </p:nvGraphicFramePr>
        <p:xfrm>
          <a:off x="1793539" y="746940"/>
          <a:ext cx="2453944" cy="236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486">
                  <a:extLst>
                    <a:ext uri="{9D8B030D-6E8A-4147-A177-3AD203B41FA5}">
                      <a16:colId xmlns:a16="http://schemas.microsoft.com/office/drawing/2014/main" val="2518889204"/>
                    </a:ext>
                  </a:extLst>
                </a:gridCol>
                <a:gridCol w="613486">
                  <a:extLst>
                    <a:ext uri="{9D8B030D-6E8A-4147-A177-3AD203B41FA5}">
                      <a16:colId xmlns:a16="http://schemas.microsoft.com/office/drawing/2014/main" val="1100997437"/>
                    </a:ext>
                  </a:extLst>
                </a:gridCol>
                <a:gridCol w="613486">
                  <a:extLst>
                    <a:ext uri="{9D8B030D-6E8A-4147-A177-3AD203B41FA5}">
                      <a16:colId xmlns:a16="http://schemas.microsoft.com/office/drawing/2014/main" val="2600685600"/>
                    </a:ext>
                  </a:extLst>
                </a:gridCol>
                <a:gridCol w="613486">
                  <a:extLst>
                    <a:ext uri="{9D8B030D-6E8A-4147-A177-3AD203B41FA5}">
                      <a16:colId xmlns:a16="http://schemas.microsoft.com/office/drawing/2014/main" val="467540594"/>
                    </a:ext>
                  </a:extLst>
                </a:gridCol>
              </a:tblGrid>
              <a:tr h="59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701436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671457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219368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79580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2622CB2D-EE86-475D-8922-238EE3735EDC}"/>
              </a:ext>
            </a:extLst>
          </p:cNvPr>
          <p:cNvSpPr txBox="1"/>
          <p:nvPr/>
        </p:nvSpPr>
        <p:spPr>
          <a:xfrm>
            <a:off x="513735" y="1750142"/>
            <a:ext cx="120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k=1,i=3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1C08401-2B14-432E-A102-943025586893}"/>
                  </a:ext>
                </a:extLst>
              </p:cNvPr>
              <p:cNvSpPr txBox="1"/>
              <p:nvPr/>
            </p:nvSpPr>
            <p:spPr>
              <a:xfrm>
                <a:off x="5098080" y="863361"/>
                <a:ext cx="5692877" cy="1982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此时所处状态</a:t>
                </a:r>
                <a:r>
                  <a:rPr lang="en-US" altLang="zh-CN" sz="1600" dirty="0"/>
                  <a:t>2</a:t>
                </a:r>
                <a:r>
                  <a:rPr lang="zh-CN" altLang="en-US" sz="1600" dirty="0"/>
                  <a:t>行</a:t>
                </a:r>
                <a:r>
                  <a:rPr lang="en-US" altLang="zh-CN" sz="1600" dirty="0"/>
                  <a:t>3</a:t>
                </a:r>
                <a:r>
                  <a:rPr lang="zh-CN" altLang="en-US" sz="1600" dirty="0"/>
                  <a:t>列周围（上下左右）的状态值都为</a:t>
                </a:r>
                <a:r>
                  <a:rPr lang="en-US" altLang="zh-CN" sz="1600" dirty="0"/>
                  <a:t>0</a:t>
                </a:r>
                <a:r>
                  <a:rPr lang="zh-CN" altLang="en-US" sz="1600" dirty="0"/>
                  <a:t>，则</a:t>
                </a:r>
                <a:r>
                  <a:rPr lang="en-US" altLang="zh-CN" sz="1600" dirty="0"/>
                  <a:t>agent</a:t>
                </a:r>
                <a:r>
                  <a:rPr lang="zh-CN" altLang="en-US" sz="1600" dirty="0"/>
                  <a:t>控制可以任意行动，假设行动为向上，则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/>
                  <a:t>变为</a:t>
                </a:r>
                <a:r>
                  <a:rPr lang="en-US" altLang="zh-CN" sz="1600" dirty="0"/>
                  <a:t>1</a:t>
                </a:r>
                <a:r>
                  <a:rPr lang="zh-CN" altLang="en-US" sz="1600" dirty="0"/>
                  <a:t>行</a:t>
                </a:r>
                <a:r>
                  <a:rPr lang="en-US" altLang="zh-CN" sz="1600" dirty="0"/>
                  <a:t>3</a:t>
                </a:r>
                <a:r>
                  <a:rPr lang="zh-CN" altLang="en-US" sz="1600" dirty="0"/>
                  <a:t>列：</a:t>
                </a:r>
                <a:endParaRPr lang="en-US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zh-CN" sz="1600">
                              <a:latin typeface="Cambria Math" panose="02040503050406030204" pitchFamily="18" charset="0"/>
                            </a:rPr>
                            <m:t>行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CN" altLang="zh-CN" sz="1600">
                              <a:latin typeface="Cambria Math" panose="02040503050406030204" pitchFamily="18" charset="0"/>
                            </a:rPr>
                            <m:t>列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[</m:t>
                          </m:r>
                          <m:sSubSup>
                            <m:sSubSup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𝛾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′∈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</m:e>
                          </m:nary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  <m:r>
                        <a:rPr lang="en-US" altLang="zh-CN" sz="160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−1,−1,−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altLang="zh-CN" sz="1600" dirty="0"/>
              </a:p>
              <a:p>
                <a:r>
                  <a:rPr lang="zh-CN" altLang="en-US" sz="1600" dirty="0"/>
                  <a:t>结果如图示：</a:t>
                </a:r>
                <a:endParaRPr lang="en-US" altLang="zh-CN" sz="16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1C08401-2B14-432E-A102-943025586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080" y="863361"/>
                <a:ext cx="5692877" cy="1982787"/>
              </a:xfrm>
              <a:prstGeom prst="rect">
                <a:avLst/>
              </a:prstGeom>
              <a:blipFill>
                <a:blip r:embed="rId2"/>
                <a:stretch>
                  <a:fillRect l="-535" t="-923" r="-42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9F5BF2F-0E24-4A42-B204-282796510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473725"/>
              </p:ext>
            </p:extLst>
          </p:nvPr>
        </p:nvGraphicFramePr>
        <p:xfrm>
          <a:off x="1793539" y="3747660"/>
          <a:ext cx="2453944" cy="236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486">
                  <a:extLst>
                    <a:ext uri="{9D8B030D-6E8A-4147-A177-3AD203B41FA5}">
                      <a16:colId xmlns:a16="http://schemas.microsoft.com/office/drawing/2014/main" val="2518889204"/>
                    </a:ext>
                  </a:extLst>
                </a:gridCol>
                <a:gridCol w="613486">
                  <a:extLst>
                    <a:ext uri="{9D8B030D-6E8A-4147-A177-3AD203B41FA5}">
                      <a16:colId xmlns:a16="http://schemas.microsoft.com/office/drawing/2014/main" val="1100997437"/>
                    </a:ext>
                  </a:extLst>
                </a:gridCol>
                <a:gridCol w="613486">
                  <a:extLst>
                    <a:ext uri="{9D8B030D-6E8A-4147-A177-3AD203B41FA5}">
                      <a16:colId xmlns:a16="http://schemas.microsoft.com/office/drawing/2014/main" val="2600685600"/>
                    </a:ext>
                  </a:extLst>
                </a:gridCol>
                <a:gridCol w="613486">
                  <a:extLst>
                    <a:ext uri="{9D8B030D-6E8A-4147-A177-3AD203B41FA5}">
                      <a16:colId xmlns:a16="http://schemas.microsoft.com/office/drawing/2014/main" val="467540594"/>
                    </a:ext>
                  </a:extLst>
                </a:gridCol>
              </a:tblGrid>
              <a:tr h="59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701436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671457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219368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79580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A74AFB54-6A91-4918-96BA-C5CBDE3D6C5D}"/>
              </a:ext>
            </a:extLst>
          </p:cNvPr>
          <p:cNvSpPr txBox="1"/>
          <p:nvPr/>
        </p:nvSpPr>
        <p:spPr>
          <a:xfrm>
            <a:off x="513735" y="4744694"/>
            <a:ext cx="120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k=1,i=4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3B31D72-5D60-433C-A85B-F55B094BA4BD}"/>
                  </a:ext>
                </a:extLst>
              </p:cNvPr>
              <p:cNvSpPr txBox="1"/>
              <p:nvPr/>
            </p:nvSpPr>
            <p:spPr>
              <a:xfrm>
                <a:off x="5098080" y="3124058"/>
                <a:ext cx="5692877" cy="3610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此时所处状态</a:t>
                </a:r>
                <a:r>
                  <a:rPr lang="en-US" altLang="zh-CN" sz="1600" dirty="0"/>
                  <a:t>1</a:t>
                </a:r>
                <a:r>
                  <a:rPr lang="zh-CN" altLang="en-US" sz="1600" dirty="0"/>
                  <a:t>行</a:t>
                </a:r>
                <a:r>
                  <a:rPr lang="en-US" altLang="zh-CN" sz="1600" dirty="0"/>
                  <a:t>3</a:t>
                </a:r>
                <a:r>
                  <a:rPr lang="zh-CN" altLang="en-US" sz="1600" dirty="0"/>
                  <a:t>列左右的状态值都为</a:t>
                </a:r>
                <a:r>
                  <a:rPr lang="en-US" altLang="zh-CN" sz="1600" dirty="0"/>
                  <a:t>0</a:t>
                </a:r>
                <a:r>
                  <a:rPr lang="zh-CN" altLang="en-US" sz="1600" dirty="0"/>
                  <a:t>，下的状态值为</a:t>
                </a:r>
                <a:r>
                  <a:rPr lang="en-US" altLang="zh-CN" sz="1600" dirty="0"/>
                  <a:t>-1</a:t>
                </a:r>
                <a:r>
                  <a:rPr lang="zh-CN" altLang="en-US" sz="1600" dirty="0"/>
                  <a:t>。</a:t>
                </a:r>
                <a:endParaRPr lang="en-US" altLang="zh-CN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假设行动为向下回到</a:t>
                </a:r>
                <a:r>
                  <a:rPr lang="en-US" altLang="zh-CN" sz="1600" dirty="0"/>
                  <a:t>2</a:t>
                </a:r>
                <a:r>
                  <a:rPr lang="zh-CN" altLang="en-US" sz="1600" dirty="0"/>
                  <a:t>行</a:t>
                </a:r>
                <a:r>
                  <a:rPr lang="en-US" altLang="zh-CN" sz="1600" dirty="0"/>
                  <a:t>3</a:t>
                </a:r>
                <a:r>
                  <a:rPr lang="zh-CN" altLang="en-US" sz="1600" dirty="0"/>
                  <a:t>列，则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/>
                  <a:t>变为</a:t>
                </a:r>
                <a:r>
                  <a:rPr lang="en-US" altLang="zh-CN" sz="1600" dirty="0"/>
                  <a:t>2</a:t>
                </a:r>
                <a:r>
                  <a:rPr lang="zh-CN" altLang="en-US" sz="1600" dirty="0"/>
                  <a:t>行</a:t>
                </a:r>
                <a:r>
                  <a:rPr lang="en-US" altLang="zh-CN" sz="1600" dirty="0"/>
                  <a:t>3</a:t>
                </a:r>
                <a:r>
                  <a:rPr lang="zh-CN" altLang="en-US" sz="1600" dirty="0"/>
                  <a:t>列：</a:t>
                </a:r>
                <a:endParaRPr lang="en-US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zh-CN" sz="1600">
                              <a:latin typeface="Cambria Math" panose="02040503050406030204" pitchFamily="18" charset="0"/>
                            </a:rPr>
                            <m:t>行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CN" altLang="zh-CN" sz="1600">
                              <a:latin typeface="Cambria Math" panose="02040503050406030204" pitchFamily="18" charset="0"/>
                            </a:rPr>
                            <m:t>列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[</m:t>
                          </m:r>
                          <m:sSubSup>
                            <m:sSubSup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𝛾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′∈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</m:e>
                          </m:nary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  <m:r>
                        <a:rPr lang="en-US" altLang="zh-CN" sz="160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−1,−1,−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2,−1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altLang="zh-CN" sz="1600" dirty="0"/>
              </a:p>
              <a:p>
                <a:r>
                  <a:rPr lang="zh-CN" altLang="en-US" sz="1600" dirty="0"/>
                  <a:t>状态值仍为</a:t>
                </a:r>
                <a:r>
                  <a:rPr lang="en-US" altLang="zh-CN" sz="1600" dirty="0"/>
                  <a:t>-1</a:t>
                </a:r>
                <a:r>
                  <a:rPr lang="zh-CN" altLang="en-US" sz="1600" dirty="0"/>
                  <a:t>。</a:t>
                </a:r>
                <a:endParaRPr lang="en-US" altLang="zh-CN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假设行动为向左走到</a:t>
                </a:r>
                <a:r>
                  <a:rPr lang="en-US" altLang="zh-CN" sz="1600" dirty="0"/>
                  <a:t>1</a:t>
                </a:r>
                <a:r>
                  <a:rPr lang="zh-CN" altLang="en-US" sz="1600" dirty="0"/>
                  <a:t>行</a:t>
                </a:r>
                <a:r>
                  <a:rPr lang="en-US" altLang="zh-CN" sz="1600" dirty="0"/>
                  <a:t>2</a:t>
                </a:r>
                <a:r>
                  <a:rPr lang="zh-CN" altLang="en-US" sz="1600" dirty="0"/>
                  <a:t>列，则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/>
                  <a:t>变为</a:t>
                </a:r>
                <a:r>
                  <a:rPr lang="en-US" altLang="zh-CN" sz="1600" dirty="0"/>
                  <a:t>1</a:t>
                </a:r>
                <a:r>
                  <a:rPr lang="zh-CN" altLang="en-US" sz="1600" dirty="0"/>
                  <a:t>行</a:t>
                </a:r>
                <a:r>
                  <a:rPr lang="en-US" altLang="zh-CN" sz="1600" dirty="0"/>
                  <a:t>2</a:t>
                </a:r>
                <a:r>
                  <a:rPr lang="zh-CN" altLang="en-US" sz="1600" dirty="0"/>
                  <a:t>列：</a:t>
                </a:r>
                <a:endParaRPr lang="en-US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zh-CN" sz="1600">
                              <a:latin typeface="Cambria Math" panose="02040503050406030204" pitchFamily="18" charset="0"/>
                            </a:rPr>
                            <m:t>行</m:t>
                          </m:r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zh-CN" sz="1600">
                              <a:latin typeface="Cambria Math" panose="02040503050406030204" pitchFamily="18" charset="0"/>
                            </a:rPr>
                            <m:t>列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[</m:t>
                          </m:r>
                          <m:sSubSup>
                            <m:sSubSup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𝛾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′∈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</m:e>
                          </m:nary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  <m:r>
                        <a:rPr lang="en-US" altLang="zh-CN" sz="160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−1,−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,−1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altLang="zh-CN" sz="1600" dirty="0"/>
              </a:p>
              <a:p>
                <a:r>
                  <a:rPr lang="zh-CN" altLang="en-US" sz="1600" dirty="0"/>
                  <a:t>状态值变为</a:t>
                </a:r>
                <a:r>
                  <a:rPr lang="en-US" altLang="zh-CN" sz="1600" dirty="0"/>
                  <a:t>-1</a:t>
                </a:r>
                <a:r>
                  <a:rPr lang="zh-CN" altLang="en-US" sz="1600" dirty="0"/>
                  <a:t>。</a:t>
                </a:r>
                <a:endParaRPr lang="en-US" altLang="zh-CN" sz="1600" dirty="0"/>
              </a:p>
              <a:p>
                <a:r>
                  <a:rPr lang="zh-CN" altLang="en-US" sz="1600" dirty="0"/>
                  <a:t>第二种假设结果如图示：</a:t>
                </a:r>
                <a:endParaRPr lang="en-US" altLang="zh-CN" sz="16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3B31D72-5D60-433C-A85B-F55B094BA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080" y="3124058"/>
                <a:ext cx="5692877" cy="3610604"/>
              </a:xfrm>
              <a:prstGeom prst="rect">
                <a:avLst/>
              </a:prstGeom>
              <a:blipFill>
                <a:blip r:embed="rId3"/>
                <a:stretch>
                  <a:fillRect l="-535" t="-5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71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B57E1CC-201D-4D97-A543-AE4FF646A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551758"/>
              </p:ext>
            </p:extLst>
          </p:nvPr>
        </p:nvGraphicFramePr>
        <p:xfrm>
          <a:off x="1813204" y="206166"/>
          <a:ext cx="2453944" cy="236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486">
                  <a:extLst>
                    <a:ext uri="{9D8B030D-6E8A-4147-A177-3AD203B41FA5}">
                      <a16:colId xmlns:a16="http://schemas.microsoft.com/office/drawing/2014/main" val="2518889204"/>
                    </a:ext>
                  </a:extLst>
                </a:gridCol>
                <a:gridCol w="613486">
                  <a:extLst>
                    <a:ext uri="{9D8B030D-6E8A-4147-A177-3AD203B41FA5}">
                      <a16:colId xmlns:a16="http://schemas.microsoft.com/office/drawing/2014/main" val="1100997437"/>
                    </a:ext>
                  </a:extLst>
                </a:gridCol>
                <a:gridCol w="613486">
                  <a:extLst>
                    <a:ext uri="{9D8B030D-6E8A-4147-A177-3AD203B41FA5}">
                      <a16:colId xmlns:a16="http://schemas.microsoft.com/office/drawing/2014/main" val="2600685600"/>
                    </a:ext>
                  </a:extLst>
                </a:gridCol>
                <a:gridCol w="613486">
                  <a:extLst>
                    <a:ext uri="{9D8B030D-6E8A-4147-A177-3AD203B41FA5}">
                      <a16:colId xmlns:a16="http://schemas.microsoft.com/office/drawing/2014/main" val="467540594"/>
                    </a:ext>
                  </a:extLst>
                </a:gridCol>
              </a:tblGrid>
              <a:tr h="59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701436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671457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219368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79580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7A230BB-7D8B-4391-BD21-8AB0AC7CBB53}"/>
              </a:ext>
            </a:extLst>
          </p:cNvPr>
          <p:cNvSpPr txBox="1"/>
          <p:nvPr/>
        </p:nvSpPr>
        <p:spPr>
          <a:xfrm>
            <a:off x="474406" y="1203200"/>
            <a:ext cx="120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k=1,i=5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4E47EC6-F25E-4C7B-B02A-54E05E0AAE47}"/>
                  </a:ext>
                </a:extLst>
              </p:cNvPr>
              <p:cNvSpPr txBox="1"/>
              <p:nvPr/>
            </p:nvSpPr>
            <p:spPr>
              <a:xfrm>
                <a:off x="5009589" y="373902"/>
                <a:ext cx="5692877" cy="202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此时所处状态</a:t>
                </a:r>
                <a:r>
                  <a:rPr lang="en-US" altLang="zh-CN" sz="1600" dirty="0"/>
                  <a:t>1</a:t>
                </a:r>
                <a:r>
                  <a:rPr lang="zh-CN" altLang="en-US" sz="1600" dirty="0"/>
                  <a:t>行</a:t>
                </a:r>
                <a:r>
                  <a:rPr lang="en-US" altLang="zh-CN" sz="1600" dirty="0"/>
                  <a:t>2</a:t>
                </a:r>
                <a:r>
                  <a:rPr lang="zh-CN" altLang="en-US" sz="1600" dirty="0"/>
                  <a:t>列左和下的状态值都为</a:t>
                </a:r>
                <a:r>
                  <a:rPr lang="en-US" altLang="zh-CN" sz="1600" dirty="0"/>
                  <a:t>0</a:t>
                </a:r>
                <a:r>
                  <a:rPr lang="zh-CN" altLang="en-US" sz="1600" dirty="0"/>
                  <a:t>，右为</a:t>
                </a:r>
                <a:r>
                  <a:rPr lang="en-US" altLang="zh-CN" sz="1600" dirty="0"/>
                  <a:t>-1</a:t>
                </a:r>
                <a:r>
                  <a:rPr lang="zh-CN" altLang="en-US" sz="1600" dirty="0"/>
                  <a:t>。</a:t>
                </a:r>
                <a:endParaRPr lang="en-US" altLang="zh-CN" sz="1600" dirty="0"/>
              </a:p>
              <a:p>
                <a:r>
                  <a:rPr lang="zh-CN" altLang="en-US" sz="1600" dirty="0"/>
                  <a:t>假设行动为向下，则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/>
                  <a:t>变为</a:t>
                </a:r>
                <a:r>
                  <a:rPr lang="en-US" altLang="zh-CN" sz="1600" dirty="0"/>
                  <a:t>2</a:t>
                </a:r>
                <a:r>
                  <a:rPr lang="zh-CN" altLang="en-US" sz="1600" dirty="0"/>
                  <a:t>行</a:t>
                </a:r>
                <a:r>
                  <a:rPr lang="en-US" altLang="zh-CN" sz="1600" dirty="0"/>
                  <a:t>2</a:t>
                </a:r>
                <a:r>
                  <a:rPr lang="zh-CN" altLang="en-US" sz="1600" dirty="0"/>
                  <a:t>列：</a:t>
                </a:r>
                <a:endParaRPr lang="en-US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zh-CN" sz="1600">
                              <a:latin typeface="Cambria Math" panose="02040503050406030204" pitchFamily="18" charset="0"/>
                            </a:rPr>
                            <m:t>行</m:t>
                          </m:r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zh-CN" sz="1600">
                              <a:latin typeface="Cambria Math" panose="02040503050406030204" pitchFamily="18" charset="0"/>
                            </a:rPr>
                            <m:t>列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[</m:t>
                          </m:r>
                          <m:sSubSup>
                            <m:sSubSup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𝛾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′∈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</m:e>
                          </m:nary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  <m:r>
                        <a:rPr lang="en-US" altLang="zh-CN" sz="160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−1,−1,−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2,−2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altLang="zh-CN" sz="1600" dirty="0"/>
              </a:p>
              <a:p>
                <a:r>
                  <a:rPr lang="zh-CN" altLang="en-US" sz="1600" dirty="0"/>
                  <a:t>结果如图示：</a:t>
                </a:r>
                <a:endParaRPr lang="en-US" altLang="zh-CN" sz="16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4E47EC6-F25E-4C7B-B02A-54E05E0AA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589" y="373902"/>
                <a:ext cx="5692877" cy="2027927"/>
              </a:xfrm>
              <a:prstGeom prst="rect">
                <a:avLst/>
              </a:prstGeom>
              <a:blipFill>
                <a:blip r:embed="rId2"/>
                <a:stretch>
                  <a:fillRect l="-642" t="-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75A5669B-6762-48EE-AEDF-1242191CD470}"/>
              </a:ext>
            </a:extLst>
          </p:cNvPr>
          <p:cNvSpPr txBox="1"/>
          <p:nvPr/>
        </p:nvSpPr>
        <p:spPr>
          <a:xfrm>
            <a:off x="580104" y="2989006"/>
            <a:ext cx="7108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K=1,i=6,7,…,</a:t>
            </a:r>
            <a:r>
              <a:rPr lang="zh-CN" altLang="en-US" dirty="0"/>
              <a:t>直到到达终点。</a:t>
            </a:r>
            <a:endParaRPr lang="en-US" altLang="zh-CN" dirty="0"/>
          </a:p>
          <a:p>
            <a:r>
              <a:rPr lang="en-US" altLang="zh-CN" dirty="0"/>
              <a:t>e.g.</a:t>
            </a:r>
          </a:p>
          <a:p>
            <a:r>
              <a:rPr lang="en-US" altLang="zh-CN" dirty="0"/>
              <a:t>………</a:t>
            </a:r>
            <a:endParaRPr lang="zh-CN" altLang="en-US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3DA44C6-DFA7-484E-A407-39D4CBE3A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419960"/>
              </p:ext>
            </p:extLst>
          </p:nvPr>
        </p:nvGraphicFramePr>
        <p:xfrm>
          <a:off x="1813204" y="4075160"/>
          <a:ext cx="2453944" cy="236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486">
                  <a:extLst>
                    <a:ext uri="{9D8B030D-6E8A-4147-A177-3AD203B41FA5}">
                      <a16:colId xmlns:a16="http://schemas.microsoft.com/office/drawing/2014/main" val="2518889204"/>
                    </a:ext>
                  </a:extLst>
                </a:gridCol>
                <a:gridCol w="613486">
                  <a:extLst>
                    <a:ext uri="{9D8B030D-6E8A-4147-A177-3AD203B41FA5}">
                      <a16:colId xmlns:a16="http://schemas.microsoft.com/office/drawing/2014/main" val="1100997437"/>
                    </a:ext>
                  </a:extLst>
                </a:gridCol>
                <a:gridCol w="613486">
                  <a:extLst>
                    <a:ext uri="{9D8B030D-6E8A-4147-A177-3AD203B41FA5}">
                      <a16:colId xmlns:a16="http://schemas.microsoft.com/office/drawing/2014/main" val="2600685600"/>
                    </a:ext>
                  </a:extLst>
                </a:gridCol>
                <a:gridCol w="613486">
                  <a:extLst>
                    <a:ext uri="{9D8B030D-6E8A-4147-A177-3AD203B41FA5}">
                      <a16:colId xmlns:a16="http://schemas.microsoft.com/office/drawing/2014/main" val="467540594"/>
                    </a:ext>
                  </a:extLst>
                </a:gridCol>
              </a:tblGrid>
              <a:tr h="59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701436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671457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219368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795804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57F253C7-C43B-467D-B505-CD9C093332C9}"/>
              </a:ext>
            </a:extLst>
          </p:cNvPr>
          <p:cNvSpPr txBox="1"/>
          <p:nvPr/>
        </p:nvSpPr>
        <p:spPr>
          <a:xfrm>
            <a:off x="474406" y="5072194"/>
            <a:ext cx="120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k=1,i=9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A4D1DB-E03D-4E5B-8EF6-8BDD2E8C5702}"/>
              </a:ext>
            </a:extLst>
          </p:cNvPr>
          <p:cNvSpPr txBox="1"/>
          <p:nvPr/>
        </p:nvSpPr>
        <p:spPr>
          <a:xfrm>
            <a:off x="5009589" y="4050268"/>
            <a:ext cx="50832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机器在此迷宫中所走路线结束，到达出口。如红线所示。</a:t>
            </a:r>
            <a:endParaRPr lang="en-US" altLang="zh-CN" sz="1600" dirty="0"/>
          </a:p>
          <a:p>
            <a:r>
              <a:rPr lang="zh-CN" altLang="en-US" sz="1600" dirty="0"/>
              <a:t>则第一迭代结束，相比于值迭代和策略迭代，实时动态规划只计算了</a:t>
            </a:r>
            <a:r>
              <a:rPr lang="en-US" altLang="zh-CN" sz="1600" dirty="0"/>
              <a:t>16</a:t>
            </a:r>
            <a:r>
              <a:rPr lang="zh-CN" altLang="en-US" sz="1600" dirty="0"/>
              <a:t>个状态中的</a:t>
            </a:r>
            <a:r>
              <a:rPr lang="en-US" altLang="zh-CN" sz="1600" dirty="0"/>
              <a:t>7</a:t>
            </a:r>
            <a:r>
              <a:rPr lang="zh-CN" altLang="en-US" sz="1600" dirty="0"/>
              <a:t>个状态（缺点：可能会重复状态），并且不用备份，计算资源大大节省。</a:t>
            </a:r>
            <a:endParaRPr lang="en-US" altLang="zh-CN" sz="1600" dirty="0"/>
          </a:p>
          <a:p>
            <a:r>
              <a:rPr lang="zh-CN" altLang="en-US" sz="1600" dirty="0"/>
              <a:t>然后在此基础上进行第二次迭代</a:t>
            </a:r>
            <a:r>
              <a:rPr lang="en-US" altLang="zh-CN" sz="1600" dirty="0"/>
              <a:t>k=2,i=……</a:t>
            </a:r>
            <a:r>
              <a:rPr lang="zh-CN" altLang="en-US" sz="1600" dirty="0"/>
              <a:t>，</a:t>
            </a:r>
            <a:endParaRPr lang="en-US" altLang="zh-CN" sz="1600" dirty="0"/>
          </a:p>
          <a:p>
            <a:r>
              <a:rPr lang="zh-CN" altLang="en-US" sz="1600" dirty="0"/>
              <a:t>第三次迭代</a:t>
            </a:r>
            <a:endParaRPr lang="en-US" altLang="zh-CN" sz="1600" dirty="0"/>
          </a:p>
          <a:p>
            <a:r>
              <a:rPr lang="en-US" altLang="zh-CN" sz="1600" dirty="0"/>
              <a:t>……</a:t>
            </a:r>
          </a:p>
          <a:p>
            <a:r>
              <a:rPr lang="en-US" altLang="zh-CN" sz="1600" dirty="0"/>
              <a:t>…</a:t>
            </a:r>
          </a:p>
          <a:p>
            <a:r>
              <a:rPr lang="zh-CN" altLang="en-US" sz="1600" dirty="0"/>
              <a:t>直到最后值函数收敛。得到最优策略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9622BA5-AA2E-4330-B9B0-64A8116EDB58}"/>
              </a:ext>
            </a:extLst>
          </p:cNvPr>
          <p:cNvCxnSpPr>
            <a:cxnSpLocks/>
          </p:cNvCxnSpPr>
          <p:nvPr/>
        </p:nvCxnSpPr>
        <p:spPr>
          <a:xfrm flipV="1">
            <a:off x="3333188" y="4385187"/>
            <a:ext cx="0" cy="5801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5AC50ED-8A31-404D-BB0E-4C9E91DD8247}"/>
              </a:ext>
            </a:extLst>
          </p:cNvPr>
          <p:cNvCxnSpPr>
            <a:cxnSpLocks/>
          </p:cNvCxnSpPr>
          <p:nvPr/>
        </p:nvCxnSpPr>
        <p:spPr>
          <a:xfrm flipH="1">
            <a:off x="2713703" y="4385187"/>
            <a:ext cx="61948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5DB5826-979F-484D-A5B4-BF959EDAB806}"/>
              </a:ext>
            </a:extLst>
          </p:cNvPr>
          <p:cNvCxnSpPr>
            <a:cxnSpLocks/>
          </p:cNvCxnSpPr>
          <p:nvPr/>
        </p:nvCxnSpPr>
        <p:spPr>
          <a:xfrm>
            <a:off x="2753085" y="4385187"/>
            <a:ext cx="0" cy="5801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63D4D12-F132-4DF5-8FB1-88609A9CC35F}"/>
              </a:ext>
            </a:extLst>
          </p:cNvPr>
          <p:cNvCxnSpPr>
            <a:cxnSpLocks/>
          </p:cNvCxnSpPr>
          <p:nvPr/>
        </p:nvCxnSpPr>
        <p:spPr>
          <a:xfrm>
            <a:off x="2753138" y="4965290"/>
            <a:ext cx="5800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9974E7E-957D-45A7-9DA5-64983C1EA1E3}"/>
              </a:ext>
            </a:extLst>
          </p:cNvPr>
          <p:cNvCxnSpPr>
            <a:cxnSpLocks/>
          </p:cNvCxnSpPr>
          <p:nvPr/>
        </p:nvCxnSpPr>
        <p:spPr>
          <a:xfrm>
            <a:off x="3333188" y="4960374"/>
            <a:ext cx="5800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4DD474F-1C8B-497C-A040-2BEF89E9A304}"/>
              </a:ext>
            </a:extLst>
          </p:cNvPr>
          <p:cNvCxnSpPr>
            <a:cxnSpLocks/>
          </p:cNvCxnSpPr>
          <p:nvPr/>
        </p:nvCxnSpPr>
        <p:spPr>
          <a:xfrm>
            <a:off x="3913238" y="4960374"/>
            <a:ext cx="0" cy="6538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7675DA4-E91A-4D1C-87FD-736005BEF6F8}"/>
              </a:ext>
            </a:extLst>
          </p:cNvPr>
          <p:cNvCxnSpPr>
            <a:cxnSpLocks/>
          </p:cNvCxnSpPr>
          <p:nvPr/>
        </p:nvCxnSpPr>
        <p:spPr>
          <a:xfrm>
            <a:off x="3913238" y="5525729"/>
            <a:ext cx="0" cy="6538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924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BC95D-CA3E-40AE-8F88-B51C191A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690" y="591267"/>
            <a:ext cx="10515600" cy="1325563"/>
          </a:xfrm>
        </p:spPr>
        <p:txBody>
          <a:bodyPr/>
          <a:lstStyle/>
          <a:p>
            <a:r>
              <a:rPr lang="zh-CN" altLang="en-US" dirty="0"/>
              <a:t>总结（本</a:t>
            </a:r>
            <a:r>
              <a:rPr lang="en-US" altLang="zh-CN" dirty="0"/>
              <a:t>ppt</a:t>
            </a:r>
            <a:r>
              <a:rPr lang="zh-CN" altLang="en-US" dirty="0"/>
              <a:t>涉及的运算）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BA3C8D-95FE-4B1F-9E92-1E4F8D849C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9709" y="2765502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同步动态规划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策略迭代：其中策略评估（贝尔曼期望方程）</m:t>
                                      </m:r>
                                    </m:e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值迭代（贝尔曼最优方程）</m:t>
                                      </m:r>
                                    </m:e>
                                  </m:eqArr>
                                </m:e>
                              </m:d>
                            </m:e>
                            <m:e>
                              <m:r>
                                <m:rPr>
                                  <m:nor/>
                                </m:rPr>
                                <a:rPr lang="zh-CN" altLang="en-US" dirty="0"/>
                                <m:t>异步动态规划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in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𝑝𝑙𝑎𝑐𝑒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𝑝𝑟𝑖𝑜𝑟𝑖𝑡𝑖𝑧𝑒𝑑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𝑠𝑤𝑒𝑒𝑝𝑖𝑛𝑔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𝑟𝑒𝑎𝑙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𝑡𝑖𝑚𝑒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𝑑𝑦𝑛𝑎𝑚𝑖𝑐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𝑝𝑟𝑜𝑔𝑟𝑎𝑚𝑚𝑖𝑛𝑔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BA3C8D-95FE-4B1F-9E92-1E4F8D849C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9709" y="2765502"/>
                <a:ext cx="10515600" cy="4351338"/>
              </a:xfrm>
              <a:blipFill>
                <a:blip r:embed="rId2"/>
                <a:stretch>
                  <a:fillRect t="-19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9734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E2CB7-FD3D-44AE-8508-D8EDC78A1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23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/>
              <a:t>谢谢观看</a:t>
            </a:r>
            <a:r>
              <a:rPr lang="en-US" altLang="zh-CN" sz="3200" dirty="0"/>
              <a:t>!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70622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CF1D1-EB05-4F76-817C-885815812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MDP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0330EA-B2F1-46DF-9CB2-AA28B1C4F1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2749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元组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zh-CN" altLang="en-US" dirty="0"/>
                  <a:t>为有限状态集合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为有限动作集合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/>
                  <a:t>为状态转移概率集合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/>
                  <a:t>为奖励函数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zh-CN" altLang="en-US" dirty="0"/>
                  <a:t>为折扣因子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使计算方便，设置折扣因子为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。即</a:t>
                </a:r>
                <a:r>
                  <a:rPr lang="en-US" altLang="zh-CN" dirty="0"/>
                  <a:t>agent</a:t>
                </a:r>
                <a:r>
                  <a:rPr lang="zh-CN" altLang="en-US" dirty="0"/>
                  <a:t>最“有远见”</a:t>
                </a:r>
                <a:r>
                  <a:rPr lang="en-US" altLang="zh-CN" dirty="0"/>
                  <a:t>)</a:t>
                </a:r>
              </a:p>
              <a:p>
                <a:r>
                  <a:rPr lang="zh-CN" altLang="en-US" dirty="0"/>
                  <a:t>一般情况下，概率分布遵从泊松分布。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0330EA-B2F1-46DF-9CB2-AA28B1C4F1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2749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212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6DCEFE2-9A16-492B-95F6-C33F42817E05}"/>
              </a:ext>
            </a:extLst>
          </p:cNvPr>
          <p:cNvSpPr txBox="1"/>
          <p:nvPr/>
        </p:nvSpPr>
        <p:spPr>
          <a:xfrm>
            <a:off x="894734" y="235635"/>
            <a:ext cx="96847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设置一个四宫格迷宫，如图：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2B70DE-5A93-422C-B61B-36B383242A0A}"/>
              </a:ext>
            </a:extLst>
          </p:cNvPr>
          <p:cNvSpPr txBox="1"/>
          <p:nvPr/>
        </p:nvSpPr>
        <p:spPr>
          <a:xfrm>
            <a:off x="857270" y="4929351"/>
            <a:ext cx="104774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蓝色格为终点，即到达终点后就为达到目标。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每走一步，不管上下左右，则奖励为</a:t>
            </a:r>
            <a:r>
              <a:rPr lang="en-US" altLang="zh-CN" dirty="0"/>
              <a:t>-1</a:t>
            </a:r>
            <a:r>
              <a:rPr lang="zh-CN" altLang="en-US" dirty="0"/>
              <a:t>（通过负值奖励也可以实现时间即步长上的控制，让机器完成最短步长的最优策略）。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到达终点后的奖励为</a:t>
            </a:r>
            <a:r>
              <a:rPr lang="en-US" altLang="zh-CN" dirty="0"/>
              <a:t>0</a:t>
            </a:r>
            <a:r>
              <a:rPr lang="zh-CN" altLang="en-US" dirty="0"/>
              <a:t>，即到达终点后可视为让机器在其中不断循环，一直奖励为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每个动作，即上下左右所执行的概率相等。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730646A-8D86-469C-9EAC-9A24E6EA2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977936"/>
              </p:ext>
            </p:extLst>
          </p:nvPr>
        </p:nvGraphicFramePr>
        <p:xfrm>
          <a:off x="4094003" y="1161099"/>
          <a:ext cx="3286236" cy="328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559">
                  <a:extLst>
                    <a:ext uri="{9D8B030D-6E8A-4147-A177-3AD203B41FA5}">
                      <a16:colId xmlns:a16="http://schemas.microsoft.com/office/drawing/2014/main" val="2518889204"/>
                    </a:ext>
                  </a:extLst>
                </a:gridCol>
                <a:gridCol w="821559">
                  <a:extLst>
                    <a:ext uri="{9D8B030D-6E8A-4147-A177-3AD203B41FA5}">
                      <a16:colId xmlns:a16="http://schemas.microsoft.com/office/drawing/2014/main" val="1100997437"/>
                    </a:ext>
                  </a:extLst>
                </a:gridCol>
                <a:gridCol w="821559">
                  <a:extLst>
                    <a:ext uri="{9D8B030D-6E8A-4147-A177-3AD203B41FA5}">
                      <a16:colId xmlns:a16="http://schemas.microsoft.com/office/drawing/2014/main" val="2600685600"/>
                    </a:ext>
                  </a:extLst>
                </a:gridCol>
                <a:gridCol w="821559">
                  <a:extLst>
                    <a:ext uri="{9D8B030D-6E8A-4147-A177-3AD203B41FA5}">
                      <a16:colId xmlns:a16="http://schemas.microsoft.com/office/drawing/2014/main" val="467540594"/>
                    </a:ext>
                  </a:extLst>
                </a:gridCol>
              </a:tblGrid>
              <a:tr h="82119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701436"/>
                  </a:ext>
                </a:extLst>
              </a:tr>
              <a:tr h="8211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671457"/>
                  </a:ext>
                </a:extLst>
              </a:tr>
              <a:tr h="8211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219368"/>
                  </a:ext>
                </a:extLst>
              </a:tr>
              <a:tr h="8211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795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43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ABBB4-852B-4B71-B456-E5EABABA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202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同步动态规划</a:t>
            </a:r>
            <a:br>
              <a:rPr lang="en-US" altLang="zh-CN" sz="3200" dirty="0"/>
            </a:br>
            <a:r>
              <a:rPr lang="en-US" altLang="zh-CN" sz="3200" dirty="0"/>
              <a:t>           ——</a:t>
            </a:r>
            <a:r>
              <a:rPr lang="zh-CN" altLang="en-US" sz="3200" dirty="0"/>
              <a:t>策略迭代算法（策略值函数测估过程）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FC3E6C4-54FA-49CD-B03C-C1D85EF95715}"/>
                  </a:ext>
                </a:extLst>
              </p:cNvPr>
              <p:cNvSpPr txBox="1"/>
              <p:nvPr/>
            </p:nvSpPr>
            <p:spPr>
              <a:xfrm>
                <a:off x="838200" y="1480482"/>
                <a:ext cx="896532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分析此问题的</a:t>
                </a:r>
                <a:r>
                  <a:rPr lang="en-US" altLang="zh-CN" dirty="0"/>
                  <a:t>MDP</a:t>
                </a:r>
                <a:r>
                  <a:rPr lang="zh-CN" altLang="en-US" dirty="0"/>
                  <a:t>框架：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为有限状态集合，即迷宫中的每个位置（每个空格）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为有限动作集合，即上下左右，执行动作概率相等。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状态转移概率集合，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zh-CN" altLang="en-US" dirty="0"/>
                  <a:t>即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时刻状态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下执行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行动变为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/>
                  <a:t>’</a:t>
                </a:r>
                <a:r>
                  <a:rPr lang="zh-CN" altLang="en-US" dirty="0"/>
                  <a:t>状态的概率，在此问题中，例如状态格向左移动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100%</m:t>
                    </m:r>
                  </m:oMath>
                </a14:m>
                <a:r>
                  <a:rPr lang="zh-CN" altLang="en-US" dirty="0"/>
                  <a:t>会到达此状态格左边的空格，所以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/>
                  <a:t>为奖励函数，我们已经定义每走一步则奖励减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，到达终点奖励为</a:t>
                </a:r>
                <a:r>
                  <a:rPr lang="en-US" altLang="zh-CN" dirty="0"/>
                  <a:t>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zh-CN" altLang="en-US" dirty="0"/>
                  <a:t>为折扣因子，使其最“有远见”，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FC3E6C4-54FA-49CD-B03C-C1D85EF95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0482"/>
                <a:ext cx="8965325" cy="2031325"/>
              </a:xfrm>
              <a:prstGeom prst="rect">
                <a:avLst/>
              </a:prstGeom>
              <a:blipFill>
                <a:blip r:embed="rId2"/>
                <a:stretch>
                  <a:fillRect l="-612" t="-1802" b="-3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AB264533-CC66-4307-B6D8-F2960C1F56E4}"/>
              </a:ext>
            </a:extLst>
          </p:cNvPr>
          <p:cNvSpPr txBox="1"/>
          <p:nvPr/>
        </p:nvSpPr>
        <p:spPr>
          <a:xfrm>
            <a:off x="987972" y="4779157"/>
            <a:ext cx="120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k=1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7228F89-E9CC-4413-9A86-8C38B58BDA67}"/>
                  </a:ext>
                </a:extLst>
              </p:cNvPr>
              <p:cNvSpPr txBox="1"/>
              <p:nvPr/>
            </p:nvSpPr>
            <p:spPr>
              <a:xfrm>
                <a:off x="5623035" y="4394051"/>
                <a:ext cx="5454868" cy="1508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初始化状态值，设置所有状态都为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，然后进行随机策略。</a:t>
                </a:r>
                <a:endParaRPr lang="en-US" altLang="zh-CN" dirty="0"/>
              </a:p>
              <a:p>
                <a:r>
                  <a:rPr lang="zh-CN" altLang="en-US" dirty="0"/>
                  <a:t>贝尔曼期望方程：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i="1" dirty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′∈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  <m:sup/>
                      <m:e>
                        <m:sSubSup>
                          <m:sSub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e>
                    </m:nary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altLang="zh-CN" dirty="0"/>
                  <a:t>]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7228F89-E9CC-4413-9A86-8C38B58BD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035" y="4394051"/>
                <a:ext cx="5454868" cy="1508875"/>
              </a:xfrm>
              <a:prstGeom prst="rect">
                <a:avLst/>
              </a:prstGeom>
              <a:blipFill>
                <a:blip r:embed="rId3"/>
                <a:stretch>
                  <a:fillRect l="-894" t="-2429" b="-25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0F5BBE5-E734-405A-BCF0-45209B2AC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957788"/>
              </p:ext>
            </p:extLst>
          </p:nvPr>
        </p:nvGraphicFramePr>
        <p:xfrm>
          <a:off x="2196662" y="3851931"/>
          <a:ext cx="2453944" cy="236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486">
                  <a:extLst>
                    <a:ext uri="{9D8B030D-6E8A-4147-A177-3AD203B41FA5}">
                      <a16:colId xmlns:a16="http://schemas.microsoft.com/office/drawing/2014/main" val="2518889204"/>
                    </a:ext>
                  </a:extLst>
                </a:gridCol>
                <a:gridCol w="613486">
                  <a:extLst>
                    <a:ext uri="{9D8B030D-6E8A-4147-A177-3AD203B41FA5}">
                      <a16:colId xmlns:a16="http://schemas.microsoft.com/office/drawing/2014/main" val="1100997437"/>
                    </a:ext>
                  </a:extLst>
                </a:gridCol>
                <a:gridCol w="613486">
                  <a:extLst>
                    <a:ext uri="{9D8B030D-6E8A-4147-A177-3AD203B41FA5}">
                      <a16:colId xmlns:a16="http://schemas.microsoft.com/office/drawing/2014/main" val="2600685600"/>
                    </a:ext>
                  </a:extLst>
                </a:gridCol>
                <a:gridCol w="613486">
                  <a:extLst>
                    <a:ext uri="{9D8B030D-6E8A-4147-A177-3AD203B41FA5}">
                      <a16:colId xmlns:a16="http://schemas.microsoft.com/office/drawing/2014/main" val="467540594"/>
                    </a:ext>
                  </a:extLst>
                </a:gridCol>
              </a:tblGrid>
              <a:tr h="59085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701436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671457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219368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795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061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D519EAFB-9798-4453-BF48-5E3194CBDFC3}"/>
              </a:ext>
            </a:extLst>
          </p:cNvPr>
          <p:cNvSpPr txBox="1"/>
          <p:nvPr/>
        </p:nvSpPr>
        <p:spPr>
          <a:xfrm>
            <a:off x="446213" y="2407787"/>
            <a:ext cx="120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k=2</a:t>
            </a: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A1408B4-878F-47D3-921A-695463379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121772"/>
              </p:ext>
            </p:extLst>
          </p:nvPr>
        </p:nvGraphicFramePr>
        <p:xfrm>
          <a:off x="1798626" y="734693"/>
          <a:ext cx="4051516" cy="371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79">
                  <a:extLst>
                    <a:ext uri="{9D8B030D-6E8A-4147-A177-3AD203B41FA5}">
                      <a16:colId xmlns:a16="http://schemas.microsoft.com/office/drawing/2014/main" val="2518889204"/>
                    </a:ext>
                  </a:extLst>
                </a:gridCol>
                <a:gridCol w="1012879">
                  <a:extLst>
                    <a:ext uri="{9D8B030D-6E8A-4147-A177-3AD203B41FA5}">
                      <a16:colId xmlns:a16="http://schemas.microsoft.com/office/drawing/2014/main" val="1100997437"/>
                    </a:ext>
                  </a:extLst>
                </a:gridCol>
                <a:gridCol w="1012879">
                  <a:extLst>
                    <a:ext uri="{9D8B030D-6E8A-4147-A177-3AD203B41FA5}">
                      <a16:colId xmlns:a16="http://schemas.microsoft.com/office/drawing/2014/main" val="2600685600"/>
                    </a:ext>
                  </a:extLst>
                </a:gridCol>
                <a:gridCol w="1012879">
                  <a:extLst>
                    <a:ext uri="{9D8B030D-6E8A-4147-A177-3AD203B41FA5}">
                      <a16:colId xmlns:a16="http://schemas.microsoft.com/office/drawing/2014/main" val="467540594"/>
                    </a:ext>
                  </a:extLst>
                </a:gridCol>
              </a:tblGrid>
              <a:tr h="928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701436"/>
                  </a:ext>
                </a:extLst>
              </a:tr>
              <a:tr h="928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671457"/>
                  </a:ext>
                </a:extLst>
              </a:tr>
              <a:tr h="928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219368"/>
                  </a:ext>
                </a:extLst>
              </a:tr>
              <a:tr h="928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795804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0856BE21-B0B9-4E47-BEEF-459EAD412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97" y="4544585"/>
            <a:ext cx="5110517" cy="2135582"/>
          </a:xfrm>
          <a:prstGeom prst="rect">
            <a:avLst/>
          </a:prstGeom>
        </p:spPr>
      </p:pic>
      <p:pic>
        <p:nvPicPr>
          <p:cNvPr id="8" name="图片 7" descr="图片包含 文字&#10;&#10;已生成极高可信度的说明">
            <a:extLst>
              <a:ext uri="{FF2B5EF4-FFF2-40B4-BE49-F238E27FC236}">
                <a16:creationId xmlns:a16="http://schemas.microsoft.com/office/drawing/2014/main" id="{4DAFBE01-E2F4-4917-BD80-325DF1648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588" y="132459"/>
            <a:ext cx="5295837" cy="509830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716B000-A809-4F46-91B5-08366395567A}"/>
              </a:ext>
            </a:extLst>
          </p:cNvPr>
          <p:cNvSpPr txBox="1"/>
          <p:nvPr/>
        </p:nvSpPr>
        <p:spPr>
          <a:xfrm>
            <a:off x="6636773" y="5494389"/>
            <a:ext cx="4699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由于</a:t>
            </a:r>
            <a:r>
              <a:rPr lang="en-US" altLang="zh-CN" sz="1600" dirty="0"/>
              <a:t>ppt</a:t>
            </a:r>
            <a:r>
              <a:rPr lang="zh-CN" altLang="en-US" sz="1600" dirty="0"/>
              <a:t>输入数学公式太多导致此页卡顿，无响应，只能列出公式通过截图进行相关的计算解释。望老师见谅</a:t>
            </a:r>
          </a:p>
        </p:txBody>
      </p:sp>
    </p:spTree>
    <p:extLst>
      <p:ext uri="{BB962C8B-B14F-4D97-AF65-F5344CB8AC3E}">
        <p14:creationId xmlns:p14="http://schemas.microsoft.com/office/powerpoint/2010/main" val="28992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84BEDC7-4F8D-41D8-8546-8FA8E9DCE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823461"/>
              </p:ext>
            </p:extLst>
          </p:nvPr>
        </p:nvGraphicFramePr>
        <p:xfrm>
          <a:off x="1341138" y="395482"/>
          <a:ext cx="3101040" cy="2932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260">
                  <a:extLst>
                    <a:ext uri="{9D8B030D-6E8A-4147-A177-3AD203B41FA5}">
                      <a16:colId xmlns:a16="http://schemas.microsoft.com/office/drawing/2014/main" val="2518889204"/>
                    </a:ext>
                  </a:extLst>
                </a:gridCol>
                <a:gridCol w="775260">
                  <a:extLst>
                    <a:ext uri="{9D8B030D-6E8A-4147-A177-3AD203B41FA5}">
                      <a16:colId xmlns:a16="http://schemas.microsoft.com/office/drawing/2014/main" val="1100997437"/>
                    </a:ext>
                  </a:extLst>
                </a:gridCol>
                <a:gridCol w="775260">
                  <a:extLst>
                    <a:ext uri="{9D8B030D-6E8A-4147-A177-3AD203B41FA5}">
                      <a16:colId xmlns:a16="http://schemas.microsoft.com/office/drawing/2014/main" val="2600685600"/>
                    </a:ext>
                  </a:extLst>
                </a:gridCol>
                <a:gridCol w="775260">
                  <a:extLst>
                    <a:ext uri="{9D8B030D-6E8A-4147-A177-3AD203B41FA5}">
                      <a16:colId xmlns:a16="http://schemas.microsoft.com/office/drawing/2014/main" val="467540594"/>
                    </a:ext>
                  </a:extLst>
                </a:gridCol>
              </a:tblGrid>
              <a:tr h="7332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701436"/>
                  </a:ext>
                </a:extLst>
              </a:tr>
              <a:tr h="7332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671457"/>
                  </a:ext>
                </a:extLst>
              </a:tr>
              <a:tr h="7332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-1.67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219368"/>
                  </a:ext>
                </a:extLst>
              </a:tr>
              <a:tr h="7332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-1.67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7958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3D4250E-238D-4E50-8FF4-EFE96953140E}"/>
                  </a:ext>
                </a:extLst>
              </p:cNvPr>
              <p:cNvSpPr/>
              <p:nvPr/>
            </p:nvSpPr>
            <p:spPr>
              <a:xfrm>
                <a:off x="632178" y="3648975"/>
                <a:ext cx="11000319" cy="5037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/>
                  <a:t>依据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贝尔曼期望方程继续计算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：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′∈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  <m:sup/>
                      <m:e>
                        <m:sSubSup>
                          <m:sSub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𝑠𝑠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b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e>
                    </m:nary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altLang="zh-CN" sz="2400" dirty="0"/>
                  <a:t>]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3D4250E-238D-4E50-8FF4-EFE969531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78" y="3648975"/>
                <a:ext cx="11000319" cy="503792"/>
              </a:xfrm>
              <a:prstGeom prst="rect">
                <a:avLst/>
              </a:prstGeom>
              <a:blipFill>
                <a:blip r:embed="rId2"/>
                <a:stretch>
                  <a:fillRect l="-887" t="-119512" b="-174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880F9901-288A-490C-9883-462FEF1DA3ED}"/>
              </a:ext>
            </a:extLst>
          </p:cNvPr>
          <p:cNvSpPr/>
          <p:nvPr/>
        </p:nvSpPr>
        <p:spPr>
          <a:xfrm>
            <a:off x="510902" y="1677270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k=3</a:t>
            </a:r>
            <a:endParaRPr lang="zh-CN" altLang="en-US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7C3178E9-4803-46D4-A764-E9312EB82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043315"/>
              </p:ext>
            </p:extLst>
          </p:nvPr>
        </p:nvGraphicFramePr>
        <p:xfrm>
          <a:off x="1519444" y="4152767"/>
          <a:ext cx="2453944" cy="236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486">
                  <a:extLst>
                    <a:ext uri="{9D8B030D-6E8A-4147-A177-3AD203B41FA5}">
                      <a16:colId xmlns:a16="http://schemas.microsoft.com/office/drawing/2014/main" val="2518889204"/>
                    </a:ext>
                  </a:extLst>
                </a:gridCol>
                <a:gridCol w="613486">
                  <a:extLst>
                    <a:ext uri="{9D8B030D-6E8A-4147-A177-3AD203B41FA5}">
                      <a16:colId xmlns:a16="http://schemas.microsoft.com/office/drawing/2014/main" val="1100997437"/>
                    </a:ext>
                  </a:extLst>
                </a:gridCol>
                <a:gridCol w="613486">
                  <a:extLst>
                    <a:ext uri="{9D8B030D-6E8A-4147-A177-3AD203B41FA5}">
                      <a16:colId xmlns:a16="http://schemas.microsoft.com/office/drawing/2014/main" val="2600685600"/>
                    </a:ext>
                  </a:extLst>
                </a:gridCol>
                <a:gridCol w="613486">
                  <a:extLst>
                    <a:ext uri="{9D8B030D-6E8A-4147-A177-3AD203B41FA5}">
                      <a16:colId xmlns:a16="http://schemas.microsoft.com/office/drawing/2014/main" val="467540594"/>
                    </a:ext>
                  </a:extLst>
                </a:gridCol>
              </a:tblGrid>
              <a:tr h="59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701436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-2.89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671457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-2.84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-2.33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219368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-2.89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-2.33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795804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CA4A8006-365B-41C5-B934-614FD08817E0}"/>
              </a:ext>
            </a:extLst>
          </p:cNvPr>
          <p:cNvSpPr/>
          <p:nvPr/>
        </p:nvSpPr>
        <p:spPr>
          <a:xfrm>
            <a:off x="791100" y="5149801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k=4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41E6CFF-6151-4D56-A117-C8AE88E8E72C}"/>
              </a:ext>
            </a:extLst>
          </p:cNvPr>
          <p:cNvSpPr/>
          <p:nvPr/>
        </p:nvSpPr>
        <p:spPr>
          <a:xfrm>
            <a:off x="4442178" y="5149801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k=5</a:t>
            </a:r>
            <a:endParaRPr lang="zh-CN" altLang="en-US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945F320-B6A4-4029-B0C0-E485BCFAF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52761"/>
              </p:ext>
            </p:extLst>
          </p:nvPr>
        </p:nvGraphicFramePr>
        <p:xfrm>
          <a:off x="5149301" y="4152767"/>
          <a:ext cx="2453944" cy="236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486">
                  <a:extLst>
                    <a:ext uri="{9D8B030D-6E8A-4147-A177-3AD203B41FA5}">
                      <a16:colId xmlns:a16="http://schemas.microsoft.com/office/drawing/2014/main" val="2518889204"/>
                    </a:ext>
                  </a:extLst>
                </a:gridCol>
                <a:gridCol w="613486">
                  <a:extLst>
                    <a:ext uri="{9D8B030D-6E8A-4147-A177-3AD203B41FA5}">
                      <a16:colId xmlns:a16="http://schemas.microsoft.com/office/drawing/2014/main" val="1100997437"/>
                    </a:ext>
                  </a:extLst>
                </a:gridCol>
                <a:gridCol w="613486">
                  <a:extLst>
                    <a:ext uri="{9D8B030D-6E8A-4147-A177-3AD203B41FA5}">
                      <a16:colId xmlns:a16="http://schemas.microsoft.com/office/drawing/2014/main" val="2600685600"/>
                    </a:ext>
                  </a:extLst>
                </a:gridCol>
                <a:gridCol w="613486">
                  <a:extLst>
                    <a:ext uri="{9D8B030D-6E8A-4147-A177-3AD203B41FA5}">
                      <a16:colId xmlns:a16="http://schemas.microsoft.com/office/drawing/2014/main" val="467540594"/>
                    </a:ext>
                  </a:extLst>
                </a:gridCol>
              </a:tblGrid>
              <a:tr h="59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-4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-4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-4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-3.95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701436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-4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-4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-3.93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-3.78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671457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-4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-3.93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-3.67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-2.91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219368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-3.95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-3.78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-2.91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795804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ADF9A5D8-729F-42C3-ACDB-D51235401F7E}"/>
              </a:ext>
            </a:extLst>
          </p:cNvPr>
          <p:cNvSpPr txBox="1"/>
          <p:nvPr/>
        </p:nvSpPr>
        <p:spPr>
          <a:xfrm>
            <a:off x="8166539" y="4457304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K=6,7,……</a:t>
            </a:r>
            <a:r>
              <a:rPr lang="zh-CN" altLang="en-US" dirty="0"/>
              <a:t>直至值函数收敛，即更新不变。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缺点：无用功做太多。设置停止条件，仍然有可能会做无用功，浪费计算资源。</a:t>
            </a:r>
            <a:endParaRPr lang="en-US" altLang="zh-CN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ADE96B8-71E7-4DB2-88DB-158612F08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178" y="167605"/>
            <a:ext cx="7624487" cy="338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59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ED60E-ACD4-41BB-804B-48DE55F37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502"/>
            <a:ext cx="10515600" cy="913069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同步动态规划</a:t>
            </a:r>
            <a:br>
              <a:rPr lang="en-US" altLang="zh-CN" sz="3200" dirty="0"/>
            </a:br>
            <a:r>
              <a:rPr lang="en-US" altLang="zh-CN" sz="3200" dirty="0"/>
              <a:t>           ——</a:t>
            </a:r>
            <a:r>
              <a:rPr lang="zh-CN" altLang="en-US" sz="3200" dirty="0"/>
              <a:t>值迭代算法（直接寻找最优策略）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DE3B6F-DAF2-4ED4-9E20-4B19A55A56B4}"/>
              </a:ext>
            </a:extLst>
          </p:cNvPr>
          <p:cNvSpPr txBox="1"/>
          <p:nvPr/>
        </p:nvSpPr>
        <p:spPr>
          <a:xfrm>
            <a:off x="909314" y="2247300"/>
            <a:ext cx="120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k=1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6430882-1604-4515-B333-43C97CC03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678761"/>
              </p:ext>
            </p:extLst>
          </p:nvPr>
        </p:nvGraphicFramePr>
        <p:xfrm>
          <a:off x="2118004" y="1250266"/>
          <a:ext cx="2453944" cy="236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486">
                  <a:extLst>
                    <a:ext uri="{9D8B030D-6E8A-4147-A177-3AD203B41FA5}">
                      <a16:colId xmlns:a16="http://schemas.microsoft.com/office/drawing/2014/main" val="2518889204"/>
                    </a:ext>
                  </a:extLst>
                </a:gridCol>
                <a:gridCol w="613486">
                  <a:extLst>
                    <a:ext uri="{9D8B030D-6E8A-4147-A177-3AD203B41FA5}">
                      <a16:colId xmlns:a16="http://schemas.microsoft.com/office/drawing/2014/main" val="1100997437"/>
                    </a:ext>
                  </a:extLst>
                </a:gridCol>
                <a:gridCol w="613486">
                  <a:extLst>
                    <a:ext uri="{9D8B030D-6E8A-4147-A177-3AD203B41FA5}">
                      <a16:colId xmlns:a16="http://schemas.microsoft.com/office/drawing/2014/main" val="2600685600"/>
                    </a:ext>
                  </a:extLst>
                </a:gridCol>
                <a:gridCol w="613486">
                  <a:extLst>
                    <a:ext uri="{9D8B030D-6E8A-4147-A177-3AD203B41FA5}">
                      <a16:colId xmlns:a16="http://schemas.microsoft.com/office/drawing/2014/main" val="467540594"/>
                    </a:ext>
                  </a:extLst>
                </a:gridCol>
              </a:tblGrid>
              <a:tr h="59085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701436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671457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219368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7958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9296C90-D0E5-4DF8-A083-62317D4B9203}"/>
                  </a:ext>
                </a:extLst>
              </p:cNvPr>
              <p:cNvSpPr/>
              <p:nvPr/>
            </p:nvSpPr>
            <p:spPr>
              <a:xfrm>
                <a:off x="5620147" y="1600969"/>
                <a:ext cx="4325287" cy="18728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初始化状态值，设置所有状态都为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贝尔曼最优方程：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[</m:t>
                          </m:r>
                          <m:sSubSup>
                            <m:sSub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𝛾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′∈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𝑠𝑠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</m:e>
                          </m:nary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altLang="zh-CN" dirty="0"/>
                            <m:t>] </m:t>
                          </m:r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9296C90-D0E5-4DF8-A083-62317D4B92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147" y="1600969"/>
                <a:ext cx="4325287" cy="1872820"/>
              </a:xfrm>
              <a:prstGeom prst="rect">
                <a:avLst/>
              </a:prstGeom>
              <a:blipFill>
                <a:blip r:embed="rId2"/>
                <a:stretch>
                  <a:fillRect l="-1269" t="-19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160283B-A79A-420C-8A52-9E5C7C153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901866"/>
              </p:ext>
            </p:extLst>
          </p:nvPr>
        </p:nvGraphicFramePr>
        <p:xfrm>
          <a:off x="2118004" y="4008215"/>
          <a:ext cx="2453944" cy="236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486">
                  <a:extLst>
                    <a:ext uri="{9D8B030D-6E8A-4147-A177-3AD203B41FA5}">
                      <a16:colId xmlns:a16="http://schemas.microsoft.com/office/drawing/2014/main" val="2518889204"/>
                    </a:ext>
                  </a:extLst>
                </a:gridCol>
                <a:gridCol w="613486">
                  <a:extLst>
                    <a:ext uri="{9D8B030D-6E8A-4147-A177-3AD203B41FA5}">
                      <a16:colId xmlns:a16="http://schemas.microsoft.com/office/drawing/2014/main" val="1100997437"/>
                    </a:ext>
                  </a:extLst>
                </a:gridCol>
                <a:gridCol w="613486">
                  <a:extLst>
                    <a:ext uri="{9D8B030D-6E8A-4147-A177-3AD203B41FA5}">
                      <a16:colId xmlns:a16="http://schemas.microsoft.com/office/drawing/2014/main" val="2600685600"/>
                    </a:ext>
                  </a:extLst>
                </a:gridCol>
                <a:gridCol w="613486">
                  <a:extLst>
                    <a:ext uri="{9D8B030D-6E8A-4147-A177-3AD203B41FA5}">
                      <a16:colId xmlns:a16="http://schemas.microsoft.com/office/drawing/2014/main" val="467540594"/>
                    </a:ext>
                  </a:extLst>
                </a:gridCol>
              </a:tblGrid>
              <a:tr h="59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701436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671457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219368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79580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B64C01F3-1558-4DB0-A6AC-55709255D9C5}"/>
              </a:ext>
            </a:extLst>
          </p:cNvPr>
          <p:cNvSpPr txBox="1"/>
          <p:nvPr/>
        </p:nvSpPr>
        <p:spPr>
          <a:xfrm>
            <a:off x="838200" y="5005249"/>
            <a:ext cx="120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k=2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A0E5058-D4A8-424F-A517-3EA40962F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225" y="3613666"/>
            <a:ext cx="7181835" cy="301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70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687E192-F32D-4B51-82FE-93F3AFD24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099586"/>
              </p:ext>
            </p:extLst>
          </p:nvPr>
        </p:nvGraphicFramePr>
        <p:xfrm>
          <a:off x="1046288" y="4035831"/>
          <a:ext cx="2453944" cy="236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486">
                  <a:extLst>
                    <a:ext uri="{9D8B030D-6E8A-4147-A177-3AD203B41FA5}">
                      <a16:colId xmlns:a16="http://schemas.microsoft.com/office/drawing/2014/main" val="2518889204"/>
                    </a:ext>
                  </a:extLst>
                </a:gridCol>
                <a:gridCol w="613486">
                  <a:extLst>
                    <a:ext uri="{9D8B030D-6E8A-4147-A177-3AD203B41FA5}">
                      <a16:colId xmlns:a16="http://schemas.microsoft.com/office/drawing/2014/main" val="1100997437"/>
                    </a:ext>
                  </a:extLst>
                </a:gridCol>
                <a:gridCol w="613486">
                  <a:extLst>
                    <a:ext uri="{9D8B030D-6E8A-4147-A177-3AD203B41FA5}">
                      <a16:colId xmlns:a16="http://schemas.microsoft.com/office/drawing/2014/main" val="2600685600"/>
                    </a:ext>
                  </a:extLst>
                </a:gridCol>
                <a:gridCol w="613486">
                  <a:extLst>
                    <a:ext uri="{9D8B030D-6E8A-4147-A177-3AD203B41FA5}">
                      <a16:colId xmlns:a16="http://schemas.microsoft.com/office/drawing/2014/main" val="467540594"/>
                    </a:ext>
                  </a:extLst>
                </a:gridCol>
              </a:tblGrid>
              <a:tr h="59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-5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-5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-4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701436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-5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-4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671457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-4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219368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795804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D8107A3B-0415-478D-8003-132EEA504FCA}"/>
              </a:ext>
            </a:extLst>
          </p:cNvPr>
          <p:cNvSpPr txBox="1"/>
          <p:nvPr/>
        </p:nvSpPr>
        <p:spPr>
          <a:xfrm>
            <a:off x="441943" y="1455804"/>
            <a:ext cx="120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k=3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343153-D37F-4ADD-BD55-D003C9778817}"/>
              </a:ext>
            </a:extLst>
          </p:cNvPr>
          <p:cNvSpPr txBox="1"/>
          <p:nvPr/>
        </p:nvSpPr>
        <p:spPr>
          <a:xfrm>
            <a:off x="441943" y="5032864"/>
            <a:ext cx="120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k=6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58B4564-3695-4D00-86D9-95B203D52EF5}"/>
              </a:ext>
            </a:extLst>
          </p:cNvPr>
          <p:cNvSpPr txBox="1"/>
          <p:nvPr/>
        </p:nvSpPr>
        <p:spPr>
          <a:xfrm>
            <a:off x="4264683" y="1455804"/>
            <a:ext cx="120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k=4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16EA773-0FA2-4102-B1CA-1C690E0FD1EC}"/>
              </a:ext>
            </a:extLst>
          </p:cNvPr>
          <p:cNvSpPr txBox="1"/>
          <p:nvPr/>
        </p:nvSpPr>
        <p:spPr>
          <a:xfrm>
            <a:off x="8087423" y="1483784"/>
            <a:ext cx="120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k=5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8230AF6-47B9-4B20-ABF7-AA5CE35326A9}"/>
              </a:ext>
            </a:extLst>
          </p:cNvPr>
          <p:cNvSpPr txBox="1"/>
          <p:nvPr/>
        </p:nvSpPr>
        <p:spPr>
          <a:xfrm>
            <a:off x="4264683" y="5051276"/>
            <a:ext cx="120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k=7</a:t>
            </a:r>
            <a:endParaRPr lang="zh-CN" altLang="en-US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7EDD9034-2652-4B14-9F79-3FE6C5059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045452"/>
              </p:ext>
            </p:extLst>
          </p:nvPr>
        </p:nvGraphicFramePr>
        <p:xfrm>
          <a:off x="1046288" y="458769"/>
          <a:ext cx="2453944" cy="236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486">
                  <a:extLst>
                    <a:ext uri="{9D8B030D-6E8A-4147-A177-3AD203B41FA5}">
                      <a16:colId xmlns:a16="http://schemas.microsoft.com/office/drawing/2014/main" val="2518889204"/>
                    </a:ext>
                  </a:extLst>
                </a:gridCol>
                <a:gridCol w="613486">
                  <a:extLst>
                    <a:ext uri="{9D8B030D-6E8A-4147-A177-3AD203B41FA5}">
                      <a16:colId xmlns:a16="http://schemas.microsoft.com/office/drawing/2014/main" val="1100997437"/>
                    </a:ext>
                  </a:extLst>
                </a:gridCol>
                <a:gridCol w="613486">
                  <a:extLst>
                    <a:ext uri="{9D8B030D-6E8A-4147-A177-3AD203B41FA5}">
                      <a16:colId xmlns:a16="http://schemas.microsoft.com/office/drawing/2014/main" val="2600685600"/>
                    </a:ext>
                  </a:extLst>
                </a:gridCol>
                <a:gridCol w="613486">
                  <a:extLst>
                    <a:ext uri="{9D8B030D-6E8A-4147-A177-3AD203B41FA5}">
                      <a16:colId xmlns:a16="http://schemas.microsoft.com/office/drawing/2014/main" val="467540594"/>
                    </a:ext>
                  </a:extLst>
                </a:gridCol>
              </a:tblGrid>
              <a:tr h="59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701436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671457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219368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795804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2114614D-3FAF-4A62-9BA1-945A5F93A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877413"/>
              </p:ext>
            </p:extLst>
          </p:nvPr>
        </p:nvGraphicFramePr>
        <p:xfrm>
          <a:off x="4869028" y="458769"/>
          <a:ext cx="2453944" cy="236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486">
                  <a:extLst>
                    <a:ext uri="{9D8B030D-6E8A-4147-A177-3AD203B41FA5}">
                      <a16:colId xmlns:a16="http://schemas.microsoft.com/office/drawing/2014/main" val="2518889204"/>
                    </a:ext>
                  </a:extLst>
                </a:gridCol>
                <a:gridCol w="613486">
                  <a:extLst>
                    <a:ext uri="{9D8B030D-6E8A-4147-A177-3AD203B41FA5}">
                      <a16:colId xmlns:a16="http://schemas.microsoft.com/office/drawing/2014/main" val="1100997437"/>
                    </a:ext>
                  </a:extLst>
                </a:gridCol>
                <a:gridCol w="613486">
                  <a:extLst>
                    <a:ext uri="{9D8B030D-6E8A-4147-A177-3AD203B41FA5}">
                      <a16:colId xmlns:a16="http://schemas.microsoft.com/office/drawing/2014/main" val="2600685600"/>
                    </a:ext>
                  </a:extLst>
                </a:gridCol>
                <a:gridCol w="613486">
                  <a:extLst>
                    <a:ext uri="{9D8B030D-6E8A-4147-A177-3AD203B41FA5}">
                      <a16:colId xmlns:a16="http://schemas.microsoft.com/office/drawing/2014/main" val="467540594"/>
                    </a:ext>
                  </a:extLst>
                </a:gridCol>
              </a:tblGrid>
              <a:tr h="59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701436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671457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219368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795804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16B7495-D5AA-4636-8A0D-E5A8AA829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577728"/>
              </p:ext>
            </p:extLst>
          </p:nvPr>
        </p:nvGraphicFramePr>
        <p:xfrm>
          <a:off x="8691768" y="458769"/>
          <a:ext cx="2453944" cy="236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486">
                  <a:extLst>
                    <a:ext uri="{9D8B030D-6E8A-4147-A177-3AD203B41FA5}">
                      <a16:colId xmlns:a16="http://schemas.microsoft.com/office/drawing/2014/main" val="2518889204"/>
                    </a:ext>
                  </a:extLst>
                </a:gridCol>
                <a:gridCol w="613486">
                  <a:extLst>
                    <a:ext uri="{9D8B030D-6E8A-4147-A177-3AD203B41FA5}">
                      <a16:colId xmlns:a16="http://schemas.microsoft.com/office/drawing/2014/main" val="1100997437"/>
                    </a:ext>
                  </a:extLst>
                </a:gridCol>
                <a:gridCol w="613486">
                  <a:extLst>
                    <a:ext uri="{9D8B030D-6E8A-4147-A177-3AD203B41FA5}">
                      <a16:colId xmlns:a16="http://schemas.microsoft.com/office/drawing/2014/main" val="2600685600"/>
                    </a:ext>
                  </a:extLst>
                </a:gridCol>
                <a:gridCol w="613486">
                  <a:extLst>
                    <a:ext uri="{9D8B030D-6E8A-4147-A177-3AD203B41FA5}">
                      <a16:colId xmlns:a16="http://schemas.microsoft.com/office/drawing/2014/main" val="467540594"/>
                    </a:ext>
                  </a:extLst>
                </a:gridCol>
              </a:tblGrid>
              <a:tr h="59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-4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-4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-4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701436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-4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-4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671457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-4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219368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795804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34B38C3C-B608-4FDE-9B4D-23E9BFAA6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273662"/>
              </p:ext>
            </p:extLst>
          </p:nvPr>
        </p:nvGraphicFramePr>
        <p:xfrm>
          <a:off x="4869028" y="4035830"/>
          <a:ext cx="2453944" cy="236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486">
                  <a:extLst>
                    <a:ext uri="{9D8B030D-6E8A-4147-A177-3AD203B41FA5}">
                      <a16:colId xmlns:a16="http://schemas.microsoft.com/office/drawing/2014/main" val="2518889204"/>
                    </a:ext>
                  </a:extLst>
                </a:gridCol>
                <a:gridCol w="613486">
                  <a:extLst>
                    <a:ext uri="{9D8B030D-6E8A-4147-A177-3AD203B41FA5}">
                      <a16:colId xmlns:a16="http://schemas.microsoft.com/office/drawing/2014/main" val="1100997437"/>
                    </a:ext>
                  </a:extLst>
                </a:gridCol>
                <a:gridCol w="613486">
                  <a:extLst>
                    <a:ext uri="{9D8B030D-6E8A-4147-A177-3AD203B41FA5}">
                      <a16:colId xmlns:a16="http://schemas.microsoft.com/office/drawing/2014/main" val="2600685600"/>
                    </a:ext>
                  </a:extLst>
                </a:gridCol>
                <a:gridCol w="613486">
                  <a:extLst>
                    <a:ext uri="{9D8B030D-6E8A-4147-A177-3AD203B41FA5}">
                      <a16:colId xmlns:a16="http://schemas.microsoft.com/office/drawing/2014/main" val="467540594"/>
                    </a:ext>
                  </a:extLst>
                </a:gridCol>
              </a:tblGrid>
              <a:tr h="59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-6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-5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-4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701436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-5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-4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671457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-4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219368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795804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E31E5ED3-648C-418D-B7FF-7CDE8697615B}"/>
              </a:ext>
            </a:extLst>
          </p:cNvPr>
          <p:cNvSpPr txBox="1"/>
          <p:nvPr/>
        </p:nvSpPr>
        <p:spPr>
          <a:xfrm>
            <a:off x="8038516" y="3937017"/>
            <a:ext cx="376044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K=7</a:t>
            </a:r>
            <a:r>
              <a:rPr lang="zh-CN" altLang="en-US" dirty="0"/>
              <a:t>时算法收敛，值函数不再更新改变，相比于策略迭代，值迭代不会做无用功。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600" dirty="0"/>
              <a:t>Note:</a:t>
            </a:r>
          </a:p>
          <a:p>
            <a:r>
              <a:rPr lang="zh-CN" altLang="en-US" sz="1600" dirty="0"/>
              <a:t>值迭代只能得出最优策略，中间值函数迭代更新过程，不是对应产生策略的过程，只是产生最优策略期间所出现的计算机处理的过程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86546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497EC-D431-4644-819A-BAEA97EEE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93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sz="3100" dirty="0"/>
              <a:t>异步动态规划</a:t>
            </a:r>
            <a:br>
              <a:rPr lang="en-US" altLang="zh-CN" sz="3100" dirty="0"/>
            </a:br>
            <a:r>
              <a:rPr lang="en-US" altLang="zh-CN" sz="3100" dirty="0"/>
              <a:t>             ——</a:t>
            </a:r>
            <a:r>
              <a:rPr lang="en-US" altLang="zh-CN" sz="3100" dirty="0" err="1"/>
              <a:t>In-place&amp;prioritized</a:t>
            </a:r>
            <a:r>
              <a:rPr lang="en-US" altLang="zh-CN" sz="3100" dirty="0"/>
              <a:t> sweeping</a:t>
            </a:r>
            <a:r>
              <a:rPr lang="zh-CN" altLang="en-US" sz="3100" dirty="0"/>
              <a:t>（内存节省与高效运行）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73A976-BC64-4137-A4C6-7F0B64A2BD9B}"/>
              </a:ext>
            </a:extLst>
          </p:cNvPr>
          <p:cNvSpPr txBox="1"/>
          <p:nvPr/>
        </p:nvSpPr>
        <p:spPr>
          <a:xfrm>
            <a:off x="909314" y="2247300"/>
            <a:ext cx="120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k=1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9B663AF-8A51-44C5-9801-FF4158D7D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038731"/>
              </p:ext>
            </p:extLst>
          </p:nvPr>
        </p:nvGraphicFramePr>
        <p:xfrm>
          <a:off x="2118004" y="1250266"/>
          <a:ext cx="2453944" cy="236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486">
                  <a:extLst>
                    <a:ext uri="{9D8B030D-6E8A-4147-A177-3AD203B41FA5}">
                      <a16:colId xmlns:a16="http://schemas.microsoft.com/office/drawing/2014/main" val="2518889204"/>
                    </a:ext>
                  </a:extLst>
                </a:gridCol>
                <a:gridCol w="613486">
                  <a:extLst>
                    <a:ext uri="{9D8B030D-6E8A-4147-A177-3AD203B41FA5}">
                      <a16:colId xmlns:a16="http://schemas.microsoft.com/office/drawing/2014/main" val="1100997437"/>
                    </a:ext>
                  </a:extLst>
                </a:gridCol>
                <a:gridCol w="613486">
                  <a:extLst>
                    <a:ext uri="{9D8B030D-6E8A-4147-A177-3AD203B41FA5}">
                      <a16:colId xmlns:a16="http://schemas.microsoft.com/office/drawing/2014/main" val="2600685600"/>
                    </a:ext>
                  </a:extLst>
                </a:gridCol>
                <a:gridCol w="613486">
                  <a:extLst>
                    <a:ext uri="{9D8B030D-6E8A-4147-A177-3AD203B41FA5}">
                      <a16:colId xmlns:a16="http://schemas.microsoft.com/office/drawing/2014/main" val="467540594"/>
                    </a:ext>
                  </a:extLst>
                </a:gridCol>
              </a:tblGrid>
              <a:tr h="59085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701436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671457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219368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7958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A5FF9E6-1977-4A24-B595-B9DD4434A9FF}"/>
                  </a:ext>
                </a:extLst>
              </p:cNvPr>
              <p:cNvSpPr/>
              <p:nvPr/>
            </p:nvSpPr>
            <p:spPr>
              <a:xfrm>
                <a:off x="5257800" y="1690688"/>
                <a:ext cx="6096000" cy="131882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CN" altLang="en-US" dirty="0"/>
                  <a:t>初始化状态值，设置所有状态都为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贝尔曼最优方程：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[</m:t>
                          </m:r>
                          <m:sSubSup>
                            <m:sSub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𝛾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′∈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𝑠𝑠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altLang="zh-CN" dirty="0"/>
                            <m:t>] </m:t>
                          </m:r>
                        </m:e>
                      </m:func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A5FF9E6-1977-4A24-B595-B9DD4434A9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690688"/>
                <a:ext cx="6096000" cy="1318823"/>
              </a:xfrm>
              <a:prstGeom prst="rect">
                <a:avLst/>
              </a:prstGeom>
              <a:blipFill>
                <a:blip r:embed="rId2"/>
                <a:stretch>
                  <a:fillRect l="-900" t="-2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68A93A5-FE31-4992-BBD8-36BE14674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640933"/>
              </p:ext>
            </p:extLst>
          </p:nvPr>
        </p:nvGraphicFramePr>
        <p:xfrm>
          <a:off x="2118004" y="4008215"/>
          <a:ext cx="2453944" cy="236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486">
                  <a:extLst>
                    <a:ext uri="{9D8B030D-6E8A-4147-A177-3AD203B41FA5}">
                      <a16:colId xmlns:a16="http://schemas.microsoft.com/office/drawing/2014/main" val="2518889204"/>
                    </a:ext>
                  </a:extLst>
                </a:gridCol>
                <a:gridCol w="613486">
                  <a:extLst>
                    <a:ext uri="{9D8B030D-6E8A-4147-A177-3AD203B41FA5}">
                      <a16:colId xmlns:a16="http://schemas.microsoft.com/office/drawing/2014/main" val="1100997437"/>
                    </a:ext>
                  </a:extLst>
                </a:gridCol>
                <a:gridCol w="613486">
                  <a:extLst>
                    <a:ext uri="{9D8B030D-6E8A-4147-A177-3AD203B41FA5}">
                      <a16:colId xmlns:a16="http://schemas.microsoft.com/office/drawing/2014/main" val="2600685600"/>
                    </a:ext>
                  </a:extLst>
                </a:gridCol>
                <a:gridCol w="613486">
                  <a:extLst>
                    <a:ext uri="{9D8B030D-6E8A-4147-A177-3AD203B41FA5}">
                      <a16:colId xmlns:a16="http://schemas.microsoft.com/office/drawing/2014/main" val="467540594"/>
                    </a:ext>
                  </a:extLst>
                </a:gridCol>
              </a:tblGrid>
              <a:tr h="59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701436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671457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219368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-1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79580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5C422E8F-9F70-4053-98C5-218A18F19C40}"/>
              </a:ext>
            </a:extLst>
          </p:cNvPr>
          <p:cNvSpPr txBox="1"/>
          <p:nvPr/>
        </p:nvSpPr>
        <p:spPr>
          <a:xfrm>
            <a:off x="838200" y="5005249"/>
            <a:ext cx="120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k=2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811B401-A398-446A-8335-5B3CC012DA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541" y="3613666"/>
            <a:ext cx="6983498" cy="313426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197D663-035E-44A0-A29C-697DEF602265}"/>
              </a:ext>
            </a:extLst>
          </p:cNvPr>
          <p:cNvSpPr txBox="1"/>
          <p:nvPr/>
        </p:nvSpPr>
        <p:spPr>
          <a:xfrm>
            <a:off x="10935929" y="5051415"/>
            <a:ext cx="835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924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2611</TotalTime>
  <Words>1686</Words>
  <Application>Microsoft Office PowerPoint</Application>
  <PresentationFormat>宽屏</PresentationFormat>
  <Paragraphs>446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Cambria Math</vt:lpstr>
      <vt:lpstr>Office 主题​​</vt:lpstr>
      <vt:lpstr>强化学习—实例</vt:lpstr>
      <vt:lpstr>MDP</vt:lpstr>
      <vt:lpstr>PowerPoint 演示文稿</vt:lpstr>
      <vt:lpstr>同步动态规划            ——策略迭代算法（策略值函数测估过程）</vt:lpstr>
      <vt:lpstr>PowerPoint 演示文稿</vt:lpstr>
      <vt:lpstr>PowerPoint 演示文稿</vt:lpstr>
      <vt:lpstr>同步动态规划            ——值迭代算法（直接寻找最优策略）</vt:lpstr>
      <vt:lpstr>PowerPoint 演示文稿</vt:lpstr>
      <vt:lpstr>异步动态规划              ——In-place&amp;prioritized sweeping（内存节省与高效运行） </vt:lpstr>
      <vt:lpstr>PowerPoint 演示文稿</vt:lpstr>
      <vt:lpstr>异步动态规划                ——实时动态规划</vt:lpstr>
      <vt:lpstr>PowerPoint 演示文稿</vt:lpstr>
      <vt:lpstr>PowerPoint 演示文稿</vt:lpstr>
      <vt:lpstr>总结（本ppt涉及的运算）</vt:lpstr>
      <vt:lpstr>谢谢观看!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强化学习—实例</dc:title>
  <dc:creator>Leo</dc:creator>
  <cp:lastModifiedBy>Leo</cp:lastModifiedBy>
  <cp:revision>45</cp:revision>
  <dcterms:created xsi:type="dcterms:W3CDTF">2018-07-13T04:50:33Z</dcterms:created>
  <dcterms:modified xsi:type="dcterms:W3CDTF">2018-07-15T18:49:36Z</dcterms:modified>
</cp:coreProperties>
</file>